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25" r:id="rId2"/>
    <p:sldId id="326" r:id="rId3"/>
    <p:sldId id="327" r:id="rId4"/>
    <p:sldId id="460" r:id="rId5"/>
    <p:sldId id="308" r:id="rId6"/>
    <p:sldId id="309" r:id="rId7"/>
    <p:sldId id="307" r:id="rId8"/>
    <p:sldId id="310" r:id="rId9"/>
    <p:sldId id="311" r:id="rId10"/>
    <p:sldId id="454" r:id="rId11"/>
    <p:sldId id="452" r:id="rId12"/>
    <p:sldId id="411" r:id="rId13"/>
    <p:sldId id="274" r:id="rId14"/>
    <p:sldId id="412" r:id="rId15"/>
    <p:sldId id="276" r:id="rId16"/>
    <p:sldId id="413" r:id="rId17"/>
    <p:sldId id="277" r:id="rId18"/>
    <p:sldId id="414" r:id="rId19"/>
    <p:sldId id="415" r:id="rId20"/>
    <p:sldId id="278" r:id="rId21"/>
    <p:sldId id="279" r:id="rId22"/>
    <p:sldId id="298" r:id="rId23"/>
    <p:sldId id="456" r:id="rId24"/>
    <p:sldId id="457" r:id="rId25"/>
    <p:sldId id="455" r:id="rId26"/>
    <p:sldId id="441" r:id="rId27"/>
    <p:sldId id="272" r:id="rId28"/>
    <p:sldId id="312" r:id="rId29"/>
    <p:sldId id="273" r:id="rId30"/>
    <p:sldId id="300" r:id="rId31"/>
    <p:sldId id="442" r:id="rId32"/>
    <p:sldId id="306" r:id="rId33"/>
    <p:sldId id="302" r:id="rId34"/>
    <p:sldId id="443" r:id="rId35"/>
    <p:sldId id="303" r:id="rId36"/>
    <p:sldId id="270" r:id="rId37"/>
    <p:sldId id="444" r:id="rId38"/>
    <p:sldId id="305" r:id="rId39"/>
    <p:sldId id="436" r:id="rId40"/>
    <p:sldId id="446" r:id="rId41"/>
    <p:sldId id="445" r:id="rId42"/>
    <p:sldId id="447" r:id="rId43"/>
    <p:sldId id="396" r:id="rId44"/>
    <p:sldId id="31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F5B47-5CF3-41C0-A226-F5C8C52AC27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4B4FB-8976-4FC8-9D5A-5CEEBD6D7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2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4B4FB-8976-4FC8-9D5A-5CEEBD6D7C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4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4B4FB-8976-4FC8-9D5A-5CEEBD6D7C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0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2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5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8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1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1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2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4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7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1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EBA60-73E9-4D8D-9ED2-8D0514E2F09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schemeClr val="tx1"/>
              </a:solidFill>
            </a:endParaRPr>
          </a:p>
          <a:p>
            <a:pPr algn="ctr"/>
            <a:r>
              <a:rPr lang="el-GR" sz="1350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www.e-charalambous.com</a:t>
            </a:r>
            <a:endParaRPr lang="el-CY" sz="1400" dirty="0">
              <a:solidFill>
                <a:srgbClr val="FF0000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19. Αιτιατική      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74665-F928-0F5A-6E3C-F0FBEDAE1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8B1CCE6-1F4C-9622-F9E1-2E6A44781EEC}"/>
              </a:ext>
            </a:extLst>
          </p:cNvPr>
          <p:cNvSpPr/>
          <p:nvPr/>
        </p:nvSpPr>
        <p:spPr>
          <a:xfrm>
            <a:off x="435429" y="707570"/>
            <a:ext cx="2416628" cy="3853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Ο ___</a:t>
            </a:r>
          </a:p>
          <a:p>
            <a:pPr algn="ctr"/>
            <a:r>
              <a:rPr lang="el-GR" sz="4000" dirty="0"/>
              <a:t>Η ___</a:t>
            </a:r>
          </a:p>
          <a:p>
            <a:pPr algn="ctr"/>
            <a:r>
              <a:rPr lang="el-GR" sz="4000" dirty="0"/>
              <a:t>Το ___</a:t>
            </a:r>
          </a:p>
          <a:p>
            <a:pPr algn="ctr"/>
            <a:r>
              <a:rPr lang="el-GR" sz="4000" dirty="0"/>
              <a:t>Οι ___</a:t>
            </a:r>
          </a:p>
          <a:p>
            <a:pPr algn="ctr"/>
            <a:r>
              <a:rPr lang="el-GR" sz="4000" dirty="0"/>
              <a:t>Τα ___</a:t>
            </a:r>
            <a:endParaRPr lang="el-CY" sz="40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D9ABFDB-D815-A9A0-946A-F2510BE32E63}"/>
              </a:ext>
            </a:extLst>
          </p:cNvPr>
          <p:cNvSpPr/>
          <p:nvPr/>
        </p:nvSpPr>
        <p:spPr>
          <a:xfrm>
            <a:off x="3668485" y="707569"/>
            <a:ext cx="2917372" cy="18723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/>
          </a:p>
          <a:p>
            <a:pPr algn="ctr"/>
            <a:r>
              <a:rPr lang="el-GR" sz="4000" dirty="0"/>
              <a:t>-ω</a:t>
            </a:r>
          </a:p>
          <a:p>
            <a:pPr algn="ctr"/>
            <a:r>
              <a:rPr lang="el-GR" sz="4000" dirty="0"/>
              <a:t>-</a:t>
            </a:r>
            <a:r>
              <a:rPr lang="el-GR" sz="4000" dirty="0" err="1"/>
              <a:t>άω</a:t>
            </a:r>
            <a:endParaRPr lang="el-GR" sz="4000" dirty="0"/>
          </a:p>
          <a:p>
            <a:pPr algn="ctr"/>
            <a:endParaRPr lang="el-GR" sz="4000" dirty="0"/>
          </a:p>
          <a:p>
            <a:pPr algn="ctr"/>
            <a:endParaRPr lang="el-CY" sz="40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9842A3D-749C-49D6-99F0-352B0EFDE9A6}"/>
              </a:ext>
            </a:extLst>
          </p:cNvPr>
          <p:cNvSpPr/>
          <p:nvPr/>
        </p:nvSpPr>
        <p:spPr>
          <a:xfrm>
            <a:off x="7130141" y="707569"/>
            <a:ext cx="3733801" cy="37011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τον ___</a:t>
            </a:r>
          </a:p>
          <a:p>
            <a:pPr algn="ctr"/>
            <a:r>
              <a:rPr lang="el-GR" sz="3600" dirty="0"/>
              <a:t>τη(ν) ___</a:t>
            </a:r>
          </a:p>
          <a:p>
            <a:pPr algn="ctr"/>
            <a:r>
              <a:rPr lang="el-GR" sz="3600" dirty="0"/>
              <a:t>το ___</a:t>
            </a:r>
          </a:p>
          <a:p>
            <a:pPr algn="ctr"/>
            <a:r>
              <a:rPr lang="el-GR" sz="3600" dirty="0"/>
              <a:t>τους ___</a:t>
            </a:r>
          </a:p>
          <a:p>
            <a:pPr algn="ctr"/>
            <a:r>
              <a:rPr lang="el-GR" sz="3600" dirty="0"/>
              <a:t>τις ___</a:t>
            </a:r>
            <a:endParaRPr lang="el-CY" sz="36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971C2D5-5453-8123-459A-5E03FCBAC7BA}"/>
              </a:ext>
            </a:extLst>
          </p:cNvPr>
          <p:cNvSpPr/>
          <p:nvPr/>
        </p:nvSpPr>
        <p:spPr>
          <a:xfrm>
            <a:off x="566058" y="4963885"/>
            <a:ext cx="10570028" cy="1186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ΠΡΟΤΑΣΗ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38416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2EED9CB-E1F9-158F-70E8-CD23963E1F70}"/>
              </a:ext>
            </a:extLst>
          </p:cNvPr>
          <p:cNvSpPr/>
          <p:nvPr/>
        </p:nvSpPr>
        <p:spPr>
          <a:xfrm>
            <a:off x="435429" y="707570"/>
            <a:ext cx="2416628" cy="3853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Ο ___</a:t>
            </a:r>
          </a:p>
          <a:p>
            <a:pPr algn="ctr"/>
            <a:r>
              <a:rPr lang="el-GR" sz="4000" dirty="0"/>
              <a:t>Η ___</a:t>
            </a:r>
          </a:p>
          <a:p>
            <a:pPr algn="ctr"/>
            <a:r>
              <a:rPr lang="el-GR" sz="4000" dirty="0"/>
              <a:t>Το ___</a:t>
            </a:r>
          </a:p>
          <a:p>
            <a:pPr algn="ctr"/>
            <a:r>
              <a:rPr lang="el-GR" sz="4000" dirty="0"/>
              <a:t>Οι ___</a:t>
            </a:r>
          </a:p>
          <a:p>
            <a:pPr algn="ctr"/>
            <a:r>
              <a:rPr lang="el-GR" sz="4000" dirty="0"/>
              <a:t>Τα ___</a:t>
            </a:r>
            <a:endParaRPr lang="el-CY" sz="40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92C0101-EAFC-E25E-A869-34882A72BDCA}"/>
              </a:ext>
            </a:extLst>
          </p:cNvPr>
          <p:cNvSpPr/>
          <p:nvPr/>
        </p:nvSpPr>
        <p:spPr>
          <a:xfrm>
            <a:off x="3668485" y="707569"/>
            <a:ext cx="2111828" cy="1186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είναι</a:t>
            </a:r>
            <a:endParaRPr lang="el-CY" sz="40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CA2E65E-74E4-3523-729A-54CE871ED49D}"/>
              </a:ext>
            </a:extLst>
          </p:cNvPr>
          <p:cNvSpPr/>
          <p:nvPr/>
        </p:nvSpPr>
        <p:spPr>
          <a:xfrm>
            <a:off x="7130141" y="707569"/>
            <a:ext cx="3733801" cy="1186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                        ______________________ .</a:t>
            </a:r>
            <a:endParaRPr lang="el-CY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B93D613-48BC-6AA7-EFED-7D3450B0BCB9}"/>
              </a:ext>
            </a:extLst>
          </p:cNvPr>
          <p:cNvSpPr/>
          <p:nvPr/>
        </p:nvSpPr>
        <p:spPr>
          <a:xfrm>
            <a:off x="566058" y="4963885"/>
            <a:ext cx="10570028" cy="1186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ΠΡΟΤΑΣΗ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450325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677FC-24D0-F6D1-AF0E-9F9CA578E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27729809-E180-5C40-043E-DF29BC915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>
            <a:fillRect/>
          </a:stretch>
        </p:blipFill>
        <p:spPr bwMode="auto">
          <a:xfrm>
            <a:off x="3995057" y="2829606"/>
            <a:ext cx="4201885" cy="27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E2E6A2D-AF41-4FF4-D1EA-E119586852F3}"/>
              </a:ext>
            </a:extLst>
          </p:cNvPr>
          <p:cNvSpPr/>
          <p:nvPr/>
        </p:nvSpPr>
        <p:spPr>
          <a:xfrm>
            <a:off x="6672943" y="370114"/>
            <a:ext cx="3131001" cy="16110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b="1" dirty="0">
              <a:solidFill>
                <a:schemeClr val="tx1"/>
              </a:solidFill>
            </a:endParaRPr>
          </a:p>
          <a:p>
            <a:pPr algn="ctr"/>
            <a:r>
              <a:rPr lang="el-GR" sz="4000" b="1" dirty="0">
                <a:solidFill>
                  <a:schemeClr val="tx1"/>
                </a:solidFill>
              </a:rPr>
              <a:t>Νομίζω πως ναι!</a:t>
            </a:r>
            <a:endParaRPr lang="el-CY" sz="4000" b="1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D23266A-2438-A772-8590-4CB8A4ACA9CF}"/>
              </a:ext>
            </a:extLst>
          </p:cNvPr>
          <p:cNvSpPr/>
          <p:nvPr/>
        </p:nvSpPr>
        <p:spPr>
          <a:xfrm>
            <a:off x="664029" y="206829"/>
            <a:ext cx="4691743" cy="23186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400" b="1" dirty="0">
                <a:solidFill>
                  <a:schemeClr val="tx1"/>
                </a:solidFill>
              </a:rPr>
              <a:t>Μπορείς να  βρεις τη σωστή απάντηση;</a:t>
            </a:r>
            <a:endParaRPr lang="el-CY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21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/>
              <a:t>ο υπολογιστής/τον  υπολογιστή 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20108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μεγάλος.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722684" y="4156197"/>
            <a:ext cx="370186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καθαρ</a:t>
            </a:r>
            <a:r>
              <a:rPr lang="el-GR" sz="6000" dirty="0">
                <a:solidFill>
                  <a:srgbClr val="FF0000"/>
                </a:solidFill>
              </a:rPr>
              <a:t>ίζω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4557" y="4167083"/>
            <a:ext cx="54745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8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C4AAF-5166-D436-1199-B478EAD4E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BDD04-3876-B4EB-0117-51F23ADAFEA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/>
              <a:t>ο υπολογιστής/τον  υπολογιστή </a:t>
            </a:r>
            <a:endParaRPr lang="en-US" sz="6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B53F8-42B7-9BB5-2B11-51D9587A5F60}"/>
              </a:ext>
            </a:extLst>
          </p:cNvPr>
          <p:cNvSpPr txBox="1"/>
          <p:nvPr/>
        </p:nvSpPr>
        <p:spPr>
          <a:xfrm>
            <a:off x="0" y="2620108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b="1" dirty="0">
                <a:solidFill>
                  <a:srgbClr val="FF0000"/>
                </a:solidFill>
              </a:rPr>
              <a:t>Ο</a:t>
            </a:r>
            <a:r>
              <a:rPr lang="el-GR" sz="6000" b="1" dirty="0"/>
              <a:t> υπολογιστής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2FF25-3B8D-3910-42F6-09836687B92C}"/>
              </a:ext>
            </a:extLst>
          </p:cNvPr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7D583-ADA0-F754-2CB8-301D6DDD5EA9}"/>
              </a:ext>
            </a:extLst>
          </p:cNvPr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μεγάλος.</a:t>
            </a:r>
            <a:endParaRPr lang="en-US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3B6B5-5E8B-3CFB-C2B6-3FED37796070}"/>
              </a:ext>
            </a:extLst>
          </p:cNvPr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CF433-B285-7B80-B840-C6DA18C085BC}"/>
              </a:ext>
            </a:extLst>
          </p:cNvPr>
          <p:cNvSpPr txBox="1"/>
          <p:nvPr/>
        </p:nvSpPr>
        <p:spPr>
          <a:xfrm>
            <a:off x="2722684" y="4156197"/>
            <a:ext cx="370186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καθαρ</a:t>
            </a:r>
            <a:r>
              <a:rPr lang="el-GR" sz="6000" dirty="0">
                <a:solidFill>
                  <a:srgbClr val="FF0000"/>
                </a:solidFill>
              </a:rPr>
              <a:t>ίζω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4EF7F-CE6A-4D3D-B302-A224AA03C118}"/>
              </a:ext>
            </a:extLst>
          </p:cNvPr>
          <p:cNvSpPr txBox="1"/>
          <p:nvPr/>
        </p:nvSpPr>
        <p:spPr>
          <a:xfrm>
            <a:off x="6614557" y="4156197"/>
            <a:ext cx="54745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5400" b="1" dirty="0">
                <a:solidFill>
                  <a:srgbClr val="FF0000"/>
                </a:solidFill>
              </a:rPr>
              <a:t>τον  υπολογιστή.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/>
              <a:t>η κοπέλα/την κοπέλα 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20108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όμορφη.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722684" y="4156197"/>
            <a:ext cx="330998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αγαπ</a:t>
            </a:r>
            <a:r>
              <a:rPr lang="el-GR" sz="6000" dirty="0">
                <a:solidFill>
                  <a:srgbClr val="FF0000"/>
                </a:solidFill>
              </a:rPr>
              <a:t>ώ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1418" y="4156197"/>
            <a:ext cx="59376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8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25907-859C-A9DA-14B4-E0ADFA584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23ED-A7AA-6828-9316-6C13EC1E838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/>
              <a:t>η κοπέλα/την κοπέλα </a:t>
            </a:r>
            <a:endParaRPr lang="en-US" sz="6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B2E1F-F919-086F-64E4-24A43F8CA3CA}"/>
              </a:ext>
            </a:extLst>
          </p:cNvPr>
          <p:cNvSpPr txBox="1"/>
          <p:nvPr/>
        </p:nvSpPr>
        <p:spPr>
          <a:xfrm>
            <a:off x="0" y="2620108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Η</a:t>
            </a:r>
            <a:r>
              <a:rPr lang="el-GR" sz="6000" dirty="0"/>
              <a:t> κοπέλα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CAFF7-99AB-98CD-1D93-5A82CD1E0356}"/>
              </a:ext>
            </a:extLst>
          </p:cNvPr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7A476-0904-DF30-61BB-7E677537C2F4}"/>
              </a:ext>
            </a:extLst>
          </p:cNvPr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όμορφη.</a:t>
            </a:r>
            <a:endParaRPr lang="en-US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A71DD-5CFD-E7C3-F56F-AF0ACA4EAA35}"/>
              </a:ext>
            </a:extLst>
          </p:cNvPr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FC9FF-9715-ACFA-7294-04B14E5D12FB}"/>
              </a:ext>
            </a:extLst>
          </p:cNvPr>
          <p:cNvSpPr txBox="1"/>
          <p:nvPr/>
        </p:nvSpPr>
        <p:spPr>
          <a:xfrm>
            <a:off x="2722684" y="4156197"/>
            <a:ext cx="330998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αγαπ</a:t>
            </a:r>
            <a:r>
              <a:rPr lang="el-GR" sz="6000" dirty="0">
                <a:solidFill>
                  <a:srgbClr val="FF0000"/>
                </a:solidFill>
              </a:rPr>
              <a:t>ώ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3D923C-39F1-C821-66AA-D1326FDD6B6A}"/>
              </a:ext>
            </a:extLst>
          </p:cNvPr>
          <p:cNvSpPr txBox="1"/>
          <p:nvPr/>
        </p:nvSpPr>
        <p:spPr>
          <a:xfrm>
            <a:off x="6151418" y="4156197"/>
            <a:ext cx="59376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5400" b="1" dirty="0">
                <a:solidFill>
                  <a:srgbClr val="FF0000"/>
                </a:solidFill>
              </a:rPr>
              <a:t>την  </a:t>
            </a:r>
            <a:r>
              <a:rPr lang="el-GR" sz="5400" b="1" dirty="0"/>
              <a:t>κοπέλα</a:t>
            </a:r>
            <a:r>
              <a:rPr lang="el-GR" sz="5400" b="1" dirty="0">
                <a:solidFill>
                  <a:srgbClr val="FF0000"/>
                </a:solidFill>
              </a:rPr>
              <a:t>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5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/>
              <a:t>το αγόρι/το  αγόρι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73941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όμορφο.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722684" y="4156197"/>
            <a:ext cx="330998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αγαπ</a:t>
            </a:r>
            <a:r>
              <a:rPr lang="el-GR" sz="6000" dirty="0">
                <a:solidFill>
                  <a:srgbClr val="FF0000"/>
                </a:solidFill>
              </a:rPr>
              <a:t>ώ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1418" y="4156197"/>
            <a:ext cx="59376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24AE2-F5D6-2DBD-A460-095011233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31549-4E28-581C-C31A-18BC5F358CA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/>
              <a:t>το αγόρι/το  αγόρι</a:t>
            </a:r>
            <a:endParaRPr lang="en-US" sz="6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0E027-C578-7E51-5901-582092DAF015}"/>
              </a:ext>
            </a:extLst>
          </p:cNvPr>
          <p:cNvSpPr txBox="1"/>
          <p:nvPr/>
        </p:nvSpPr>
        <p:spPr>
          <a:xfrm>
            <a:off x="0" y="2573941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b="1" dirty="0">
                <a:solidFill>
                  <a:srgbClr val="FF0000"/>
                </a:solidFill>
              </a:rPr>
              <a:t>Το</a:t>
            </a:r>
            <a:r>
              <a:rPr lang="el-GR" sz="6000" b="1" dirty="0"/>
              <a:t> αγόρι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929DD-58DC-1833-4CB9-0B28CB6B6288}"/>
              </a:ext>
            </a:extLst>
          </p:cNvPr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91585-3918-1F29-EAED-1DAD9AFC0E0A}"/>
              </a:ext>
            </a:extLst>
          </p:cNvPr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όμορφο.</a:t>
            </a:r>
            <a:endParaRPr lang="en-US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DAE73-6165-8FE0-4AE4-6D7C9F83F25E}"/>
              </a:ext>
            </a:extLst>
          </p:cNvPr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27EF3-0136-9AD3-E440-569CF7269199}"/>
              </a:ext>
            </a:extLst>
          </p:cNvPr>
          <p:cNvSpPr txBox="1"/>
          <p:nvPr/>
        </p:nvSpPr>
        <p:spPr>
          <a:xfrm>
            <a:off x="2722684" y="4156197"/>
            <a:ext cx="330998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αγαπ</a:t>
            </a:r>
            <a:r>
              <a:rPr lang="el-GR" sz="6000" dirty="0">
                <a:solidFill>
                  <a:srgbClr val="FF0000"/>
                </a:solidFill>
              </a:rPr>
              <a:t>ώ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B2A6F-2549-9A0B-0739-1125815F382A}"/>
              </a:ext>
            </a:extLst>
          </p:cNvPr>
          <p:cNvSpPr txBox="1"/>
          <p:nvPr/>
        </p:nvSpPr>
        <p:spPr>
          <a:xfrm>
            <a:off x="6151418" y="4156197"/>
            <a:ext cx="59376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5400" b="1" dirty="0">
                <a:solidFill>
                  <a:srgbClr val="FF0000"/>
                </a:solidFill>
              </a:rPr>
              <a:t>το </a:t>
            </a:r>
            <a:r>
              <a:rPr lang="el-GR" sz="5400" b="1" dirty="0"/>
              <a:t>αγόρι</a:t>
            </a:r>
            <a:r>
              <a:rPr lang="el-GR" sz="5400" b="1" dirty="0">
                <a:solidFill>
                  <a:srgbClr val="FF0000"/>
                </a:solidFill>
              </a:rPr>
              <a:t>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35991-B632-84C5-179C-513885084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9CA5-0771-1F7C-3815-4DC2E9F5C69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>
                <a:solidFill>
                  <a:srgbClr val="FF0000"/>
                </a:solidFill>
              </a:rPr>
              <a:t>οι</a:t>
            </a:r>
            <a:r>
              <a:rPr lang="el-GR" sz="6000" b="1" dirty="0"/>
              <a:t> υπολογιστ</a:t>
            </a:r>
            <a:r>
              <a:rPr lang="el-GR" sz="6000" b="1" dirty="0">
                <a:solidFill>
                  <a:srgbClr val="FF0000"/>
                </a:solidFill>
              </a:rPr>
              <a:t>ές</a:t>
            </a:r>
            <a:r>
              <a:rPr lang="el-GR" sz="6000" b="1" dirty="0"/>
              <a:t>/</a:t>
            </a:r>
            <a:r>
              <a:rPr lang="el-GR" sz="6000" b="1" dirty="0">
                <a:solidFill>
                  <a:srgbClr val="FF0000"/>
                </a:solidFill>
              </a:rPr>
              <a:t>τους</a:t>
            </a:r>
            <a:r>
              <a:rPr lang="el-GR" sz="6000" b="1" dirty="0"/>
              <a:t>  υπολογιστ</a:t>
            </a:r>
            <a:r>
              <a:rPr lang="el-GR" sz="6000" b="1" dirty="0">
                <a:solidFill>
                  <a:srgbClr val="FF0000"/>
                </a:solidFill>
              </a:rPr>
              <a:t>ές</a:t>
            </a:r>
            <a:r>
              <a:rPr lang="el-GR" sz="6000" b="1" dirty="0"/>
              <a:t> </a:t>
            </a:r>
            <a:endParaRPr lang="en-US" sz="6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7D31B-D4D9-04C7-2CC1-A48167FEEC39}"/>
              </a:ext>
            </a:extLst>
          </p:cNvPr>
          <p:cNvSpPr txBox="1"/>
          <p:nvPr/>
        </p:nvSpPr>
        <p:spPr>
          <a:xfrm>
            <a:off x="0" y="2620108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92CC9-659F-10E3-7D92-18315ABFA25D}"/>
              </a:ext>
            </a:extLst>
          </p:cNvPr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05EF8-9478-81B7-B817-711C2E5B45B2}"/>
              </a:ext>
            </a:extLst>
          </p:cNvPr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μεγάλ</a:t>
            </a:r>
            <a:r>
              <a:rPr lang="el-GR" sz="6600" dirty="0">
                <a:solidFill>
                  <a:srgbClr val="FF0000"/>
                </a:solidFill>
              </a:rPr>
              <a:t>οι</a:t>
            </a:r>
            <a:r>
              <a:rPr lang="el-GR" sz="6600" dirty="0"/>
              <a:t>.</a:t>
            </a:r>
            <a:endParaRPr lang="en-US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DC82A-7B93-BD7D-7C64-F75CEB8DC08E}"/>
              </a:ext>
            </a:extLst>
          </p:cNvPr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78CDE-37CD-6449-0690-AC65985E40BC}"/>
              </a:ext>
            </a:extLst>
          </p:cNvPr>
          <p:cNvSpPr txBox="1"/>
          <p:nvPr/>
        </p:nvSpPr>
        <p:spPr>
          <a:xfrm>
            <a:off x="2722685" y="4156197"/>
            <a:ext cx="322685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καθαρ</a:t>
            </a:r>
            <a:r>
              <a:rPr lang="el-GR" sz="6000" dirty="0">
                <a:solidFill>
                  <a:srgbClr val="FF0000"/>
                </a:solidFill>
              </a:rPr>
              <a:t>ίζω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8318D-6646-0AD7-336A-1D3D62FD661B}"/>
              </a:ext>
            </a:extLst>
          </p:cNvPr>
          <p:cNvSpPr txBox="1"/>
          <p:nvPr/>
        </p:nvSpPr>
        <p:spPr>
          <a:xfrm>
            <a:off x="6092042" y="4156197"/>
            <a:ext cx="59970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7" y="515140"/>
            <a:ext cx="2713229" cy="24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1127454" y="1231496"/>
            <a:ext cx="1424354" cy="867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 :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9391604" y="851348"/>
            <a:ext cx="2005738" cy="19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ΓΙΑΤΙ ΔΕΝ (ΘΕΛΩ ΝΑ) ΔΙΑΒΑΖΩ | LiFO">
            <a:extLst>
              <a:ext uri="{FF2B5EF4-FFF2-40B4-BE49-F238E27FC236}">
                <a16:creationId xmlns:a16="http://schemas.microsoft.com/office/drawing/2014/main" id="{1E7ADEE5-E488-0024-3A80-52847F39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23" y="2667481"/>
            <a:ext cx="4507961" cy="408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672E43AD-7074-0F31-A39E-B83634295BE0}"/>
              </a:ext>
            </a:extLst>
          </p:cNvPr>
          <p:cNvSpPr/>
          <p:nvPr/>
        </p:nvSpPr>
        <p:spPr>
          <a:xfrm>
            <a:off x="7053943" y="2098600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η καθηγήτρια </a:t>
            </a:r>
            <a:endParaRPr lang="el-CY" dirty="0"/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434BE986-C7D5-4D49-979A-18FA669F9EF7}"/>
              </a:ext>
            </a:extLst>
          </p:cNvPr>
          <p:cNvSpPr/>
          <p:nvPr/>
        </p:nvSpPr>
        <p:spPr>
          <a:xfrm>
            <a:off x="7733900" y="4336751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την καθηγήτρια</a:t>
            </a:r>
            <a:endParaRPr lang="el-CY" dirty="0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55746865-5DBC-894E-26F5-4E5DAD3E09E3}"/>
              </a:ext>
            </a:extLst>
          </p:cNvPr>
          <p:cNvSpPr/>
          <p:nvPr/>
        </p:nvSpPr>
        <p:spPr>
          <a:xfrm>
            <a:off x="3709951" y="1312244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τον καθηγητή</a:t>
            </a:r>
            <a:endParaRPr lang="el-CY" dirty="0"/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BD9D1101-943F-E583-281D-DF4B4DA2269B}"/>
              </a:ext>
            </a:extLst>
          </p:cNvPr>
          <p:cNvSpPr/>
          <p:nvPr/>
        </p:nvSpPr>
        <p:spPr>
          <a:xfrm>
            <a:off x="2024744" y="3286314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ο καθηγητής 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994187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>
                <a:solidFill>
                  <a:srgbClr val="FF0000"/>
                </a:solidFill>
              </a:rPr>
              <a:t>οι</a:t>
            </a:r>
            <a:r>
              <a:rPr lang="el-GR" sz="6000" b="1" dirty="0"/>
              <a:t> υπολογιστ</a:t>
            </a:r>
            <a:r>
              <a:rPr lang="el-GR" sz="6000" b="1" dirty="0">
                <a:solidFill>
                  <a:srgbClr val="FF0000"/>
                </a:solidFill>
              </a:rPr>
              <a:t>ές</a:t>
            </a:r>
            <a:r>
              <a:rPr lang="el-GR" sz="6000" b="1" dirty="0"/>
              <a:t>/</a:t>
            </a:r>
            <a:r>
              <a:rPr lang="el-GR" sz="6000" b="1" dirty="0">
                <a:solidFill>
                  <a:srgbClr val="FF0000"/>
                </a:solidFill>
              </a:rPr>
              <a:t>τους</a:t>
            </a:r>
            <a:r>
              <a:rPr lang="el-GR" sz="6000" b="1" dirty="0"/>
              <a:t>  υπολογιστ</a:t>
            </a:r>
            <a:r>
              <a:rPr lang="el-GR" sz="6000" b="1" dirty="0">
                <a:solidFill>
                  <a:srgbClr val="FF0000"/>
                </a:solidFill>
              </a:rPr>
              <a:t>ές</a:t>
            </a:r>
            <a:r>
              <a:rPr lang="el-GR" sz="6000" b="1" dirty="0"/>
              <a:t> 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20108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b="1" dirty="0">
                <a:solidFill>
                  <a:srgbClr val="FF0000"/>
                </a:solidFill>
              </a:rPr>
              <a:t>Οι</a:t>
            </a:r>
            <a:r>
              <a:rPr lang="el-GR" sz="6000" b="1" dirty="0"/>
              <a:t> υπολογιστ</a:t>
            </a:r>
            <a:r>
              <a:rPr lang="el-GR" sz="6000" b="1" dirty="0">
                <a:solidFill>
                  <a:srgbClr val="FF0000"/>
                </a:solidFill>
              </a:rPr>
              <a:t>ές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μεγάλ</a:t>
            </a:r>
            <a:r>
              <a:rPr lang="el-GR" sz="6600" dirty="0">
                <a:solidFill>
                  <a:srgbClr val="FF0000"/>
                </a:solidFill>
              </a:rPr>
              <a:t>οι</a:t>
            </a:r>
            <a:r>
              <a:rPr lang="el-GR" sz="6600" dirty="0"/>
              <a:t>.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722685" y="4156197"/>
            <a:ext cx="322685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καθαρ</a:t>
            </a:r>
            <a:r>
              <a:rPr lang="el-GR" sz="6000" dirty="0">
                <a:solidFill>
                  <a:srgbClr val="FF0000"/>
                </a:solidFill>
              </a:rPr>
              <a:t>ίζω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2042" y="4156197"/>
            <a:ext cx="59970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5400" b="1" dirty="0">
                <a:solidFill>
                  <a:srgbClr val="FF0000"/>
                </a:solidFill>
              </a:rPr>
              <a:t>τους</a:t>
            </a:r>
            <a:r>
              <a:rPr lang="el-GR" sz="5400" b="1" dirty="0"/>
              <a:t>  υπολογιστ</a:t>
            </a:r>
            <a:r>
              <a:rPr lang="el-GR" sz="5400" b="1" dirty="0">
                <a:solidFill>
                  <a:srgbClr val="FF0000"/>
                </a:solidFill>
              </a:rPr>
              <a:t>ές.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8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>
                <a:solidFill>
                  <a:srgbClr val="FF0000"/>
                </a:solidFill>
              </a:rPr>
              <a:t>οι</a:t>
            </a:r>
            <a:r>
              <a:rPr lang="el-GR" sz="6000" b="1" dirty="0"/>
              <a:t> κοπέλ</a:t>
            </a:r>
            <a:r>
              <a:rPr lang="el-GR" sz="6000" b="1" dirty="0">
                <a:solidFill>
                  <a:srgbClr val="FF0000"/>
                </a:solidFill>
              </a:rPr>
              <a:t>ες</a:t>
            </a:r>
            <a:r>
              <a:rPr lang="el-GR" sz="6000" b="1" dirty="0"/>
              <a:t>/</a:t>
            </a:r>
            <a:r>
              <a:rPr lang="el-GR" sz="6000" b="1" dirty="0">
                <a:solidFill>
                  <a:srgbClr val="FF0000"/>
                </a:solidFill>
              </a:rPr>
              <a:t>τις</a:t>
            </a:r>
            <a:r>
              <a:rPr lang="el-GR" sz="6000" b="1" dirty="0"/>
              <a:t> κοπέλ</a:t>
            </a:r>
            <a:r>
              <a:rPr lang="el-GR" sz="6000" b="1" dirty="0">
                <a:solidFill>
                  <a:srgbClr val="FF0000"/>
                </a:solidFill>
              </a:rPr>
              <a:t>ες</a:t>
            </a:r>
            <a:r>
              <a:rPr lang="el-GR" sz="6000" b="1" dirty="0"/>
              <a:t> 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20108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όμορφες.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722684" y="4156197"/>
            <a:ext cx="330998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αγαπ</a:t>
            </a:r>
            <a:r>
              <a:rPr lang="el-GR" sz="6000" dirty="0">
                <a:solidFill>
                  <a:srgbClr val="FF0000"/>
                </a:solidFill>
              </a:rPr>
              <a:t>ώ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1418" y="4156197"/>
            <a:ext cx="59376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                                 </a:t>
            </a:r>
            <a:r>
              <a:rPr lang="el-GR" sz="5400" b="1" dirty="0">
                <a:solidFill>
                  <a:srgbClr val="FF0000"/>
                </a:solidFill>
              </a:rPr>
              <a:t>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43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>
                <a:solidFill>
                  <a:srgbClr val="FF0000"/>
                </a:solidFill>
              </a:rPr>
              <a:t>οι</a:t>
            </a:r>
            <a:r>
              <a:rPr lang="el-GR" sz="6000" b="1" dirty="0"/>
              <a:t> κοπέλ</a:t>
            </a:r>
            <a:r>
              <a:rPr lang="el-GR" sz="6000" b="1" dirty="0">
                <a:solidFill>
                  <a:srgbClr val="FF0000"/>
                </a:solidFill>
              </a:rPr>
              <a:t>ες</a:t>
            </a:r>
            <a:r>
              <a:rPr lang="el-GR" sz="6000" b="1" dirty="0"/>
              <a:t>/</a:t>
            </a:r>
            <a:r>
              <a:rPr lang="el-GR" sz="6000" b="1" dirty="0">
                <a:solidFill>
                  <a:srgbClr val="FF0000"/>
                </a:solidFill>
              </a:rPr>
              <a:t>τις</a:t>
            </a:r>
            <a:r>
              <a:rPr lang="el-GR" sz="6000" b="1" dirty="0"/>
              <a:t> κοπέλ</a:t>
            </a:r>
            <a:r>
              <a:rPr lang="el-GR" sz="6000" b="1" dirty="0">
                <a:solidFill>
                  <a:srgbClr val="FF0000"/>
                </a:solidFill>
              </a:rPr>
              <a:t>ες</a:t>
            </a:r>
            <a:r>
              <a:rPr lang="el-GR" sz="6000" b="1" dirty="0"/>
              <a:t> 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20108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b="1" dirty="0">
                <a:solidFill>
                  <a:srgbClr val="FF0000"/>
                </a:solidFill>
              </a:rPr>
              <a:t>Οι</a:t>
            </a:r>
            <a:r>
              <a:rPr lang="el-GR" sz="6000" b="1" dirty="0"/>
              <a:t> κοπέλ</a:t>
            </a:r>
            <a:r>
              <a:rPr lang="el-GR" sz="6000" b="1" dirty="0">
                <a:solidFill>
                  <a:srgbClr val="FF0000"/>
                </a:solidFill>
              </a:rPr>
              <a:t>ες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όμορφες.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722684" y="4156197"/>
            <a:ext cx="330998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αγαπ</a:t>
            </a:r>
            <a:r>
              <a:rPr lang="el-GR" sz="6000" dirty="0">
                <a:solidFill>
                  <a:srgbClr val="FF0000"/>
                </a:solidFill>
              </a:rPr>
              <a:t>ώ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1418" y="4156197"/>
            <a:ext cx="59376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5400" b="1" dirty="0">
                <a:solidFill>
                  <a:srgbClr val="FF0000"/>
                </a:solidFill>
              </a:rPr>
              <a:t>τις</a:t>
            </a:r>
            <a:r>
              <a:rPr lang="el-GR" sz="5400" b="1" dirty="0"/>
              <a:t> κοπέλ</a:t>
            </a:r>
            <a:r>
              <a:rPr lang="el-GR" sz="5400" b="1" dirty="0">
                <a:solidFill>
                  <a:srgbClr val="FF0000"/>
                </a:solidFill>
              </a:rPr>
              <a:t>ες</a:t>
            </a:r>
            <a:r>
              <a:rPr lang="el-GR" sz="5400" b="1" dirty="0"/>
              <a:t> </a:t>
            </a:r>
            <a:r>
              <a:rPr lang="el-GR" sz="5400" b="1" dirty="0">
                <a:solidFill>
                  <a:srgbClr val="FF0000"/>
                </a:solidFill>
              </a:rPr>
              <a:t>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12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F2A03-BCD9-08D9-7BAD-58489CB42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6BFFBCD-8F41-9C39-31E4-49602550E67A}"/>
              </a:ext>
            </a:extLst>
          </p:cNvPr>
          <p:cNvSpPr/>
          <p:nvPr/>
        </p:nvSpPr>
        <p:spPr>
          <a:xfrm>
            <a:off x="435429" y="707570"/>
            <a:ext cx="2416628" cy="3853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Ο ___</a:t>
            </a:r>
          </a:p>
          <a:p>
            <a:pPr algn="ctr"/>
            <a:r>
              <a:rPr lang="el-GR" sz="4000" dirty="0"/>
              <a:t>Η ___</a:t>
            </a:r>
          </a:p>
          <a:p>
            <a:pPr algn="ctr"/>
            <a:r>
              <a:rPr lang="el-GR" sz="4000" dirty="0"/>
              <a:t>Το ___</a:t>
            </a:r>
          </a:p>
          <a:p>
            <a:pPr algn="ctr"/>
            <a:r>
              <a:rPr lang="el-GR" sz="4000" dirty="0"/>
              <a:t>Οι ___</a:t>
            </a:r>
          </a:p>
          <a:p>
            <a:pPr algn="ctr"/>
            <a:r>
              <a:rPr lang="el-GR" sz="4000" dirty="0"/>
              <a:t>Τα ___</a:t>
            </a:r>
            <a:endParaRPr lang="el-CY" sz="40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E7DB0DF-9C93-2D5A-8DDE-C4491552E341}"/>
              </a:ext>
            </a:extLst>
          </p:cNvPr>
          <p:cNvSpPr/>
          <p:nvPr/>
        </p:nvSpPr>
        <p:spPr>
          <a:xfrm>
            <a:off x="3668485" y="707569"/>
            <a:ext cx="2917372" cy="18723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/>
          </a:p>
          <a:p>
            <a:pPr algn="ctr"/>
            <a:r>
              <a:rPr lang="el-GR" sz="4000" dirty="0"/>
              <a:t>-ω</a:t>
            </a:r>
          </a:p>
          <a:p>
            <a:pPr algn="ctr"/>
            <a:r>
              <a:rPr lang="el-GR" sz="4000" dirty="0"/>
              <a:t>-</a:t>
            </a:r>
            <a:r>
              <a:rPr lang="el-GR" sz="4000" dirty="0" err="1"/>
              <a:t>άω</a:t>
            </a:r>
            <a:endParaRPr lang="el-GR" sz="4000" dirty="0"/>
          </a:p>
          <a:p>
            <a:pPr algn="ctr"/>
            <a:endParaRPr lang="el-GR" sz="4000" dirty="0"/>
          </a:p>
          <a:p>
            <a:pPr algn="ctr"/>
            <a:endParaRPr lang="el-CY" sz="40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09A10A6-528A-26FD-F9C6-E0E9D94FF6B3}"/>
              </a:ext>
            </a:extLst>
          </p:cNvPr>
          <p:cNvSpPr/>
          <p:nvPr/>
        </p:nvSpPr>
        <p:spPr>
          <a:xfrm>
            <a:off x="7130141" y="707569"/>
            <a:ext cx="3733801" cy="37011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τον ___</a:t>
            </a:r>
          </a:p>
          <a:p>
            <a:pPr algn="ctr"/>
            <a:r>
              <a:rPr lang="el-GR" sz="3600" dirty="0"/>
              <a:t>τη(ν) ___</a:t>
            </a:r>
          </a:p>
          <a:p>
            <a:pPr algn="ctr"/>
            <a:r>
              <a:rPr lang="el-GR" sz="3600" dirty="0"/>
              <a:t>το ___</a:t>
            </a:r>
          </a:p>
          <a:p>
            <a:pPr algn="ctr"/>
            <a:r>
              <a:rPr lang="el-GR" sz="3600" dirty="0"/>
              <a:t>τους ___</a:t>
            </a:r>
          </a:p>
          <a:p>
            <a:pPr algn="ctr"/>
            <a:r>
              <a:rPr lang="el-GR" sz="3600" dirty="0"/>
              <a:t>τις ___</a:t>
            </a:r>
            <a:endParaRPr lang="el-CY" sz="36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DEF9D189-0D6C-2434-7776-032528F9F0FC}"/>
              </a:ext>
            </a:extLst>
          </p:cNvPr>
          <p:cNvSpPr/>
          <p:nvPr/>
        </p:nvSpPr>
        <p:spPr>
          <a:xfrm>
            <a:off x="566058" y="4963885"/>
            <a:ext cx="10570028" cy="1186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ΠΡΟΤΑΣΗ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628624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23FA0-F971-4344-A8CD-37C502CD0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AB53F14-450B-D8F0-654C-56D788C9FA6D}"/>
              </a:ext>
            </a:extLst>
          </p:cNvPr>
          <p:cNvSpPr/>
          <p:nvPr/>
        </p:nvSpPr>
        <p:spPr>
          <a:xfrm>
            <a:off x="435429" y="707570"/>
            <a:ext cx="2416628" cy="3853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Ο ___</a:t>
            </a:r>
          </a:p>
          <a:p>
            <a:pPr algn="ctr"/>
            <a:r>
              <a:rPr lang="el-GR" sz="4000" dirty="0"/>
              <a:t>Η ___</a:t>
            </a:r>
          </a:p>
          <a:p>
            <a:pPr algn="ctr"/>
            <a:r>
              <a:rPr lang="el-GR" sz="4000" dirty="0"/>
              <a:t>Το ___</a:t>
            </a:r>
          </a:p>
          <a:p>
            <a:pPr algn="ctr"/>
            <a:r>
              <a:rPr lang="el-GR" sz="4000" dirty="0"/>
              <a:t>Οι ___</a:t>
            </a:r>
          </a:p>
          <a:p>
            <a:pPr algn="ctr"/>
            <a:r>
              <a:rPr lang="el-GR" sz="4000" dirty="0"/>
              <a:t>Τα ___</a:t>
            </a:r>
            <a:endParaRPr lang="el-CY" sz="40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F8D26D1-A5F0-8E8B-91B1-7DB630F8AB96}"/>
              </a:ext>
            </a:extLst>
          </p:cNvPr>
          <p:cNvSpPr/>
          <p:nvPr/>
        </p:nvSpPr>
        <p:spPr>
          <a:xfrm>
            <a:off x="3668485" y="707569"/>
            <a:ext cx="2111828" cy="1186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είναι</a:t>
            </a:r>
            <a:endParaRPr lang="el-CY" sz="40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ADC51E21-BEC3-A31F-12E7-8773679F010D}"/>
              </a:ext>
            </a:extLst>
          </p:cNvPr>
          <p:cNvSpPr/>
          <p:nvPr/>
        </p:nvSpPr>
        <p:spPr>
          <a:xfrm>
            <a:off x="7130141" y="707569"/>
            <a:ext cx="3733801" cy="1186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                        ______________________ .</a:t>
            </a:r>
            <a:endParaRPr lang="el-CY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FF3946BB-F743-68B7-1444-3992A0E4B385}"/>
              </a:ext>
            </a:extLst>
          </p:cNvPr>
          <p:cNvSpPr/>
          <p:nvPr/>
        </p:nvSpPr>
        <p:spPr>
          <a:xfrm>
            <a:off x="566058" y="4963885"/>
            <a:ext cx="10570028" cy="1186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ΠΡΟΤΑΣΗ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1188231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α παιχνίδια της Αυλής, γράφει ο Γκέλσης  Ιωάννης,Φυσικοθεραπευτής,ΟΜΤ,Acup.Sp | Kinesiotherapy">
            <a:extLst>
              <a:ext uri="{FF2B5EF4-FFF2-40B4-BE49-F238E27FC236}">
                <a16:creationId xmlns:a16="http://schemas.microsoft.com/office/drawing/2014/main" id="{BADF3DBF-2994-2E3C-9F1D-51AD43CA8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9" y="3062967"/>
            <a:ext cx="6308951" cy="32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Σύνδεσμος... - Σύνδεσμος Γονέων Δημοτικού Σxoλείου Αραδίππου Ε">
            <a:extLst>
              <a:ext uri="{FF2B5EF4-FFF2-40B4-BE49-F238E27FC236}">
                <a16:creationId xmlns:a16="http://schemas.microsoft.com/office/drawing/2014/main" id="{A0E6BA65-03E6-D63D-7850-F1B348C0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91" y="370116"/>
            <a:ext cx="5073423" cy="269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καθαρίστρια Στοκ Εικονογραφήσεις, Vectors, &amp; Clipart – (483 Στοκ  Εικονογραφήσεις)">
            <a:extLst>
              <a:ext uri="{FF2B5EF4-FFF2-40B4-BE49-F238E27FC236}">
                <a16:creationId xmlns:a16="http://schemas.microsoft.com/office/drawing/2014/main" id="{2D025D52-8823-23DF-D1FF-D4BCA1361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10" y="3296295"/>
            <a:ext cx="2891520" cy="285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37D3137D-906D-0396-0DFB-2806777D54A4}"/>
              </a:ext>
            </a:extLst>
          </p:cNvPr>
          <p:cNvSpPr/>
          <p:nvPr/>
        </p:nvSpPr>
        <p:spPr>
          <a:xfrm>
            <a:off x="7761515" y="537481"/>
            <a:ext cx="3897086" cy="2525486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rgbClr val="FF0000"/>
                </a:solidFill>
              </a:rPr>
              <a:t>Εγώ  καθαρίζω   ____</a:t>
            </a:r>
            <a:endParaRPr lang="el-CY" sz="4000" b="1" dirty="0">
              <a:solidFill>
                <a:srgbClr val="FF0000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F5DA152-165A-25C6-654E-7BE081A29DB2}"/>
              </a:ext>
            </a:extLst>
          </p:cNvPr>
          <p:cNvSpPr/>
          <p:nvPr/>
        </p:nvSpPr>
        <p:spPr>
          <a:xfrm>
            <a:off x="4288971" y="2873829"/>
            <a:ext cx="2601686" cy="653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το πάτωμα</a:t>
            </a:r>
            <a:endParaRPr lang="el-CY" sz="32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6BE8D5A-A05A-B751-F711-8E3F95F3DD6B}"/>
              </a:ext>
            </a:extLst>
          </p:cNvPr>
          <p:cNvSpPr/>
          <p:nvPr/>
        </p:nvSpPr>
        <p:spPr>
          <a:xfrm>
            <a:off x="4008324" y="185059"/>
            <a:ext cx="1817914" cy="653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ο τοίχος</a:t>
            </a:r>
            <a:endParaRPr lang="el-CY" sz="32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63B88F3-F6B1-132E-E401-A9C861BE164F}"/>
              </a:ext>
            </a:extLst>
          </p:cNvPr>
          <p:cNvSpPr/>
          <p:nvPr/>
        </p:nvSpPr>
        <p:spPr>
          <a:xfrm>
            <a:off x="4484913" y="5755818"/>
            <a:ext cx="2601686" cy="653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η αυλή</a:t>
            </a:r>
            <a:endParaRPr lang="el-CY" sz="32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3F70F27-16A7-ECBA-EE1D-9D4BEB699EB5}"/>
              </a:ext>
            </a:extLst>
          </p:cNvPr>
          <p:cNvSpPr/>
          <p:nvPr/>
        </p:nvSpPr>
        <p:spPr>
          <a:xfrm>
            <a:off x="663348" y="1473653"/>
            <a:ext cx="2601686" cy="653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η τάξη</a:t>
            </a:r>
            <a:endParaRPr lang="el-CY" sz="32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E8959FC-2334-D8BC-C665-D039E71CFAD2}"/>
              </a:ext>
            </a:extLst>
          </p:cNvPr>
          <p:cNvSpPr/>
          <p:nvPr/>
        </p:nvSpPr>
        <p:spPr>
          <a:xfrm>
            <a:off x="0" y="254115"/>
            <a:ext cx="2193473" cy="885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το παράθυρο</a:t>
            </a:r>
            <a:endParaRPr lang="el-CY" sz="3200" dirty="0"/>
          </a:p>
        </p:txBody>
      </p:sp>
      <p:sp>
        <p:nvSpPr>
          <p:cNvPr id="8" name="Φυσαλίδα σκέψης: Σύννεφο 7">
            <a:extLst>
              <a:ext uri="{FF2B5EF4-FFF2-40B4-BE49-F238E27FC236}">
                <a16:creationId xmlns:a16="http://schemas.microsoft.com/office/drawing/2014/main" id="{E86D5AA8-5A60-D031-0AFD-BF4CCA2D945B}"/>
              </a:ext>
            </a:extLst>
          </p:cNvPr>
          <p:cNvSpPr/>
          <p:nvPr/>
        </p:nvSpPr>
        <p:spPr>
          <a:xfrm>
            <a:off x="5785755" y="370116"/>
            <a:ext cx="2792187" cy="132333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rgbClr val="FF0000"/>
                </a:solidFill>
              </a:rPr>
              <a:t>Τι κάνεις;</a:t>
            </a:r>
            <a:endParaRPr lang="el-CY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34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ΓΙΑΤΙ ΔΕΝ (ΘΕΛΩ ΝΑ) ΔΙΑΒΑΖΩ | LiFO">
            <a:extLst>
              <a:ext uri="{FF2B5EF4-FFF2-40B4-BE49-F238E27FC236}">
                <a16:creationId xmlns:a16="http://schemas.microsoft.com/office/drawing/2014/main" id="{E516FF7D-B937-896F-F2D0-6A95E9ED1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5" y="651781"/>
            <a:ext cx="5784397" cy="52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39A4F2D5-7F11-6720-4FC0-68DA55249AD4}"/>
              </a:ext>
            </a:extLst>
          </p:cNvPr>
          <p:cNvSpPr/>
          <p:nvPr/>
        </p:nvSpPr>
        <p:spPr>
          <a:xfrm>
            <a:off x="5083629" y="522514"/>
            <a:ext cx="5784397" cy="1926772"/>
          </a:xfrm>
          <a:prstGeom prst="cloud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Εργασία στο σπίτι! 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3586676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___________</a:t>
            </a:r>
            <a:r>
              <a:rPr lang="el-GR" sz="4800" dirty="0"/>
              <a:t>.(ο ελέφαντας)  </a:t>
            </a:r>
          </a:p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__________</a:t>
            </a:r>
            <a:r>
              <a:rPr lang="el-GR" sz="4800" dirty="0"/>
              <a:t>.(η κοπέλα)</a:t>
            </a:r>
          </a:p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___________</a:t>
            </a:r>
            <a:r>
              <a:rPr lang="el-GR" sz="4800" dirty="0"/>
              <a:t>.(το μολύβι)</a:t>
            </a:r>
            <a:endParaRPr lang="en-US" sz="4800" dirty="0"/>
          </a:p>
        </p:txBody>
      </p:sp>
      <p:pic>
        <p:nvPicPr>
          <p:cNvPr id="6" name="Picture 4" descr="Σκίτσα από λεπτές νεαρές γυναίκες που κάνουν βόλτες στο πεζοδρόμιο  Διανυσματική απεικόνιση - εικονογραφία από : 16733986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2"/>
          <a:stretch/>
        </p:blipFill>
        <p:spPr bwMode="auto">
          <a:xfrm>
            <a:off x="10802961" y="2667436"/>
            <a:ext cx="380011" cy="13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Σκίτσα του ελέφαντα στο άσπρο υπόβαθρο Σύνολο στους ελέφαντες χρώματος  Διανυσματική απεικόνιση - εικονογραφία από babylonia, childhood: 13660640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5"/>
          <a:stretch/>
        </p:blipFill>
        <p:spPr bwMode="auto">
          <a:xfrm>
            <a:off x="10551603" y="1341873"/>
            <a:ext cx="1224381" cy="9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Το σκίτσο θόλωσε το μολύβι εικόνας σκιαγραφιών με τη γόμα Διανυσματική  απεικόνιση - εικονογραφία από accidence: 1425338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923" y="4642067"/>
            <a:ext cx="2421370" cy="63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47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79CCA-E0C1-2AAA-0383-5C79CC7A0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2579-F576-EF52-9B61-9CE88599A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66825-20A6-5F7F-16BC-0659FAF0C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_______</a:t>
            </a:r>
            <a:r>
              <a:rPr lang="el-GR" sz="4800" dirty="0"/>
              <a:t>. (ο ελέφαντας)  </a:t>
            </a:r>
            <a:r>
              <a:rPr lang="el-GR" sz="4800" dirty="0">
                <a:solidFill>
                  <a:srgbClr val="FF0000"/>
                </a:solidFill>
              </a:rPr>
              <a:t>ο –»τον</a:t>
            </a:r>
          </a:p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__________</a:t>
            </a:r>
            <a:r>
              <a:rPr lang="el-GR" sz="4800" dirty="0"/>
              <a:t>.(η κοπέλα)</a:t>
            </a:r>
            <a:r>
              <a:rPr lang="el-GR" sz="4800" dirty="0">
                <a:solidFill>
                  <a:srgbClr val="FF0000"/>
                </a:solidFill>
              </a:rPr>
              <a:t> η –»την</a:t>
            </a:r>
            <a:endParaRPr lang="el-GR" sz="4800" dirty="0"/>
          </a:p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___________</a:t>
            </a:r>
            <a:r>
              <a:rPr lang="el-GR" sz="4800" dirty="0"/>
              <a:t>. (το μολύβι) </a:t>
            </a:r>
            <a:r>
              <a:rPr lang="el-GR" sz="4800" dirty="0">
                <a:solidFill>
                  <a:srgbClr val="FF0000"/>
                </a:solidFill>
              </a:rPr>
              <a:t>το –»το</a:t>
            </a:r>
            <a:endParaRPr lang="en-US" sz="4800" dirty="0"/>
          </a:p>
        </p:txBody>
      </p:sp>
      <p:pic>
        <p:nvPicPr>
          <p:cNvPr id="6" name="Picture 4" descr="Σκίτσα από λεπτές νεαρές γυναίκες που κάνουν βόλτες στο πεζοδρόμιο  Διανυσματική απεικόνιση - εικονογραφία από : 167339867">
            <a:extLst>
              <a:ext uri="{FF2B5EF4-FFF2-40B4-BE49-F238E27FC236}">
                <a16:creationId xmlns:a16="http://schemas.microsoft.com/office/drawing/2014/main" id="{33586D6D-D687-C26F-B7F5-597DE1AC1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2"/>
          <a:stretch/>
        </p:blipFill>
        <p:spPr bwMode="auto">
          <a:xfrm>
            <a:off x="11395973" y="2898458"/>
            <a:ext cx="380011" cy="13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Σκίτσα του ελέφαντα στο άσπρο υπόβαθρο Σύνολο στους ελέφαντες χρώματος  Διανυσματική απεικόνιση - εικονογραφία από babylonia, childhood: 136606409">
            <a:extLst>
              <a:ext uri="{FF2B5EF4-FFF2-40B4-BE49-F238E27FC236}">
                <a16:creationId xmlns:a16="http://schemas.microsoft.com/office/drawing/2014/main" id="{3A01758D-4A5E-8D00-AC98-DE8123B22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5"/>
          <a:stretch/>
        </p:blipFill>
        <p:spPr bwMode="auto">
          <a:xfrm>
            <a:off x="10551603" y="1341873"/>
            <a:ext cx="1224381" cy="9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Το σκίτσο θόλωσε το μολύβι εικόνας σκιαγραφιών με τη γόμα Διανυσματική  απεικόνιση - εικονογραφία από accidence: 142533864">
            <a:extLst>
              <a:ext uri="{FF2B5EF4-FFF2-40B4-BE49-F238E27FC236}">
                <a16:creationId xmlns:a16="http://schemas.microsoft.com/office/drawing/2014/main" id="{9CB61DB8-CD8F-7767-1128-C8678A063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429" y="5174879"/>
            <a:ext cx="2421370" cy="63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18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Βλέπω 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l-GR" sz="4800" dirty="0">
                <a:solidFill>
                  <a:srgbClr val="FF0000"/>
                </a:solidFill>
              </a:rPr>
              <a:t>τον ελέφαντα</a:t>
            </a:r>
            <a:r>
              <a:rPr lang="el-GR" sz="4800" dirty="0"/>
              <a:t>. (ο ελέφαντας)  </a:t>
            </a:r>
          </a:p>
          <a:p>
            <a:pPr marL="0" indent="0">
              <a:buNone/>
            </a:pPr>
            <a:r>
              <a:rPr lang="el-GR" sz="4800" dirty="0">
                <a:solidFill>
                  <a:srgbClr val="FF0000"/>
                </a:solidFill>
              </a:rPr>
              <a:t>ο –»τον</a:t>
            </a:r>
          </a:p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την κοπέλα</a:t>
            </a:r>
            <a:r>
              <a:rPr lang="el-GR" sz="4800" dirty="0"/>
              <a:t>.(η κοπέλα)</a:t>
            </a:r>
            <a:r>
              <a:rPr lang="el-GR" sz="4800" dirty="0">
                <a:solidFill>
                  <a:srgbClr val="FF0000"/>
                </a:solidFill>
              </a:rPr>
              <a:t> η –»την</a:t>
            </a:r>
            <a:endParaRPr lang="el-GR" sz="4800" dirty="0"/>
          </a:p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το μολύβι</a:t>
            </a:r>
            <a:r>
              <a:rPr lang="el-GR" sz="4800" dirty="0"/>
              <a:t>. (το μολύβι) </a:t>
            </a:r>
            <a:r>
              <a:rPr lang="el-GR" sz="4800" dirty="0">
                <a:solidFill>
                  <a:srgbClr val="FF0000"/>
                </a:solidFill>
              </a:rPr>
              <a:t>το –»το</a:t>
            </a:r>
            <a:endParaRPr lang="en-US" sz="4800" dirty="0"/>
          </a:p>
        </p:txBody>
      </p:sp>
      <p:pic>
        <p:nvPicPr>
          <p:cNvPr id="6" name="Picture 4" descr="Σκίτσα από λεπτές νεαρές γυναίκες που κάνουν βόλτες στο πεζοδρόμιο  Διανυσματική απεικόνιση - εικονογραφία από : 16733986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2"/>
          <a:stretch/>
        </p:blipFill>
        <p:spPr bwMode="auto">
          <a:xfrm>
            <a:off x="11604171" y="2898458"/>
            <a:ext cx="445325" cy="13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Σκίτσα του ελέφαντα στο άσπρο υπόβαθρο Σύνολο στους ελέφαντες χρώματος  Διανυσματική απεικόνιση - εικονογραφία από babylonia, childhood: 13660640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5"/>
          <a:stretch/>
        </p:blipFill>
        <p:spPr bwMode="auto">
          <a:xfrm>
            <a:off x="10551603" y="1341873"/>
            <a:ext cx="1224381" cy="9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Το σκίτσο θόλωσε το μολύβι εικόνας σκιαγραφιών με τη γόμα Διανυσματική  απεικόνιση - εικονογραφία από accidence: 1425338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429" y="5174879"/>
            <a:ext cx="2421370" cy="63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8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Νοεμβρίου 2025 (__/11/2025).Τώρα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Βλέπω</a:t>
            </a:r>
            <a:r>
              <a:rPr lang="el-GR" sz="4800" dirty="0">
                <a:solidFill>
                  <a:srgbClr val="FF0000"/>
                </a:solidFill>
              </a:rPr>
              <a:t>_________</a:t>
            </a:r>
            <a:r>
              <a:rPr lang="el-GR" sz="4800" dirty="0"/>
              <a:t>.  (ο ήλιος) </a:t>
            </a:r>
            <a:endParaRPr lang="el-GR" sz="4800" dirty="0">
              <a:solidFill>
                <a:srgbClr val="FF0000"/>
              </a:solidFill>
            </a:endParaRPr>
          </a:p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_________</a:t>
            </a:r>
            <a:r>
              <a:rPr lang="el-GR" sz="4800" dirty="0"/>
              <a:t>.(το φεγγάρι)</a:t>
            </a:r>
            <a:r>
              <a:rPr lang="el-GR" sz="4800" dirty="0">
                <a:solidFill>
                  <a:srgbClr val="FF0000"/>
                </a:solidFill>
              </a:rPr>
              <a:t> </a:t>
            </a:r>
            <a:endParaRPr lang="el-GR" sz="4800" dirty="0"/>
          </a:p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_________</a:t>
            </a:r>
            <a:r>
              <a:rPr lang="el-GR" sz="4800" dirty="0"/>
              <a:t>. (η καρέκλα)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17012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93709-A797-09B9-6456-13B99A33C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8D18F-5719-A182-AEC5-98124C3C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B7C7-8C00-3EC8-7183-8F385BB7C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Βλέπω</a:t>
            </a:r>
            <a:r>
              <a:rPr lang="el-GR" sz="4800" dirty="0">
                <a:solidFill>
                  <a:srgbClr val="FF0000"/>
                </a:solidFill>
              </a:rPr>
              <a:t>_________</a:t>
            </a:r>
            <a:r>
              <a:rPr lang="el-GR" sz="4800" dirty="0"/>
              <a:t>.  (ο ήλιος)  </a:t>
            </a:r>
            <a:r>
              <a:rPr lang="el-GR" sz="4800" dirty="0">
                <a:solidFill>
                  <a:srgbClr val="FF0000"/>
                </a:solidFill>
              </a:rPr>
              <a:t>ο –»τον</a:t>
            </a:r>
          </a:p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_________</a:t>
            </a:r>
            <a:r>
              <a:rPr lang="el-GR" sz="4800" dirty="0"/>
              <a:t>.(το φεγγάρι)</a:t>
            </a:r>
            <a:r>
              <a:rPr lang="el-GR" sz="4800" dirty="0">
                <a:solidFill>
                  <a:srgbClr val="FF0000"/>
                </a:solidFill>
              </a:rPr>
              <a:t> το –»το</a:t>
            </a:r>
            <a:endParaRPr lang="el-GR" sz="4800" dirty="0"/>
          </a:p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_________</a:t>
            </a:r>
            <a:r>
              <a:rPr lang="el-GR" sz="4800" dirty="0"/>
              <a:t>. (η καρέκλα) </a:t>
            </a:r>
            <a:r>
              <a:rPr lang="el-GR" sz="4800" dirty="0">
                <a:solidFill>
                  <a:srgbClr val="FF0000"/>
                </a:solidFill>
              </a:rPr>
              <a:t>η –»την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39729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Βλέπω  </a:t>
            </a:r>
            <a:r>
              <a:rPr lang="el-GR" sz="4800" dirty="0">
                <a:solidFill>
                  <a:srgbClr val="FF0000"/>
                </a:solidFill>
              </a:rPr>
              <a:t>τον  </a:t>
            </a:r>
            <a:r>
              <a:rPr lang="el-GR" sz="4800" dirty="0"/>
              <a:t>ήλιο.  (ο ήλιος)  </a:t>
            </a:r>
            <a:r>
              <a:rPr lang="el-GR" sz="4800" dirty="0">
                <a:solidFill>
                  <a:srgbClr val="FF0000"/>
                </a:solidFill>
              </a:rPr>
              <a:t>ο –»τον</a:t>
            </a:r>
          </a:p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το </a:t>
            </a:r>
            <a:r>
              <a:rPr lang="el-GR" sz="4800" dirty="0"/>
              <a:t>φεγγάρι.(το φεγγάρι)</a:t>
            </a:r>
            <a:r>
              <a:rPr lang="el-GR" sz="4800" dirty="0">
                <a:solidFill>
                  <a:srgbClr val="FF0000"/>
                </a:solidFill>
              </a:rPr>
              <a:t> το –»το</a:t>
            </a:r>
            <a:endParaRPr lang="el-GR" sz="4800" dirty="0"/>
          </a:p>
          <a:p>
            <a:r>
              <a:rPr lang="el-GR" sz="4800" dirty="0"/>
              <a:t>Βλέπω  </a:t>
            </a:r>
            <a:r>
              <a:rPr lang="el-GR" sz="4800" dirty="0">
                <a:solidFill>
                  <a:srgbClr val="FF0000"/>
                </a:solidFill>
              </a:rPr>
              <a:t>την</a:t>
            </a:r>
            <a:r>
              <a:rPr lang="el-GR" sz="4800" dirty="0"/>
              <a:t> καρέκλα. (η καρέκλα) </a:t>
            </a:r>
            <a:r>
              <a:rPr lang="el-GR" sz="4800" dirty="0">
                <a:solidFill>
                  <a:srgbClr val="FF0000"/>
                </a:solidFill>
              </a:rPr>
              <a:t>η –»την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5597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_________</a:t>
            </a:r>
            <a:r>
              <a:rPr lang="el-GR" sz="4800" dirty="0"/>
              <a:t>. (ο μαθητής)  </a:t>
            </a:r>
            <a:endParaRPr lang="el-GR" sz="4800" dirty="0">
              <a:solidFill>
                <a:srgbClr val="FF0000"/>
              </a:solidFill>
            </a:endParaRPr>
          </a:p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_________</a:t>
            </a:r>
            <a:r>
              <a:rPr lang="el-GR" sz="4800" dirty="0"/>
              <a:t>.(η καρέκλα)</a:t>
            </a:r>
            <a:r>
              <a:rPr lang="el-GR" sz="4800" dirty="0">
                <a:solidFill>
                  <a:srgbClr val="FF0000"/>
                </a:solidFill>
              </a:rPr>
              <a:t> </a:t>
            </a:r>
            <a:endParaRPr lang="el-GR" sz="4800" dirty="0"/>
          </a:p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_________</a:t>
            </a:r>
            <a:r>
              <a:rPr lang="el-GR" sz="4800" dirty="0"/>
              <a:t>. (το μπουκάλι) </a:t>
            </a:r>
            <a:endParaRPr lang="en-US" sz="4800" dirty="0"/>
          </a:p>
        </p:txBody>
      </p:sp>
      <p:pic>
        <p:nvPicPr>
          <p:cNvPr id="1026" name="Picture 2" descr="Ο μαθητής κάθεται και σκέφτεται Απεικόνιση αποθεμάτων - εικονογραφία από  bagel: 1275392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74" y="4857008"/>
            <a:ext cx="4052375" cy="17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Κόκκινη καρέκλα απεικόνιση αποθεμάτων. εικονογραφία από armlet - 352148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21" y="5089473"/>
            <a:ext cx="1910730" cy="1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Μπουκάλι νερό κωμικό κινούμενα σχέδια — Διανυσματικό Αρχείο ©  lineartestpilot #743208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817" y="5309167"/>
            <a:ext cx="1150711" cy="108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454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29A57-1F95-AD8D-83EF-AE31B44FD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BAAD-7694-18FD-B996-80313357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0CE5C-00AD-1D5A-EB2E-653D04A80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</a:t>
            </a:r>
            <a:r>
              <a:rPr lang="el-GR" sz="4800" dirty="0"/>
              <a:t>. (ο μαθητής)  </a:t>
            </a:r>
            <a:r>
              <a:rPr lang="el-GR" sz="4800" dirty="0">
                <a:solidFill>
                  <a:srgbClr val="FF0000"/>
                </a:solidFill>
              </a:rPr>
              <a:t>ο –»τους</a:t>
            </a:r>
          </a:p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_________</a:t>
            </a:r>
            <a:r>
              <a:rPr lang="el-GR" sz="4800" dirty="0"/>
              <a:t>.(η καρέκλα)</a:t>
            </a:r>
            <a:r>
              <a:rPr lang="el-GR" sz="4800" dirty="0">
                <a:solidFill>
                  <a:srgbClr val="FF0000"/>
                </a:solidFill>
              </a:rPr>
              <a:t> η –»τις</a:t>
            </a:r>
            <a:endParaRPr lang="el-GR" sz="4800" dirty="0"/>
          </a:p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_________</a:t>
            </a:r>
            <a:r>
              <a:rPr lang="el-GR" sz="4800" dirty="0"/>
              <a:t>. (το μπουκάλι) </a:t>
            </a:r>
            <a:r>
              <a:rPr lang="el-GR" sz="4800" dirty="0">
                <a:solidFill>
                  <a:srgbClr val="FF0000"/>
                </a:solidFill>
              </a:rPr>
              <a:t>το –»τα</a:t>
            </a:r>
            <a:endParaRPr lang="en-US" sz="4800" dirty="0"/>
          </a:p>
        </p:txBody>
      </p:sp>
      <p:pic>
        <p:nvPicPr>
          <p:cNvPr id="1026" name="Picture 2" descr="Ο μαθητής κάθεται και σκέφτεται Απεικόνιση αποθεμάτων - εικονογραφία από  bagel: 127539267">
            <a:extLst>
              <a:ext uri="{FF2B5EF4-FFF2-40B4-BE49-F238E27FC236}">
                <a16:creationId xmlns:a16="http://schemas.microsoft.com/office/drawing/2014/main" id="{98B229DA-E68C-92BF-F254-5CF2A74B6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74" y="4857008"/>
            <a:ext cx="4052375" cy="17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Κόκκινη καρέκλα απεικόνιση αποθεμάτων. εικονογραφία από armlet - 35214850">
            <a:extLst>
              <a:ext uri="{FF2B5EF4-FFF2-40B4-BE49-F238E27FC236}">
                <a16:creationId xmlns:a16="http://schemas.microsoft.com/office/drawing/2014/main" id="{EF86E4A8-B8C3-0D2E-4673-80A017189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21" y="5089473"/>
            <a:ext cx="1910730" cy="1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Μπουκάλι νερό κωμικό κινούμενα σχέδια — Διανυσματικό Αρχείο ©  lineartestpilot #74320871">
            <a:extLst>
              <a:ext uri="{FF2B5EF4-FFF2-40B4-BE49-F238E27FC236}">
                <a16:creationId xmlns:a16="http://schemas.microsoft.com/office/drawing/2014/main" id="{D3698EA0-1EB1-E11B-E83F-E67F7FA8E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817" y="5309167"/>
            <a:ext cx="1150711" cy="108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058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 τους μαθητές</a:t>
            </a:r>
            <a:r>
              <a:rPr lang="el-GR" sz="4800" dirty="0"/>
              <a:t>. (ο μαθητής)  </a:t>
            </a:r>
            <a:r>
              <a:rPr lang="el-GR" sz="4800" dirty="0">
                <a:solidFill>
                  <a:srgbClr val="FF0000"/>
                </a:solidFill>
              </a:rPr>
              <a:t>ο –»τους</a:t>
            </a:r>
          </a:p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τις  καρέκλες</a:t>
            </a:r>
            <a:r>
              <a:rPr lang="el-GR" sz="4800" dirty="0"/>
              <a:t>.(η καρέκλα)</a:t>
            </a:r>
            <a:r>
              <a:rPr lang="el-GR" sz="4800" dirty="0">
                <a:solidFill>
                  <a:srgbClr val="FF0000"/>
                </a:solidFill>
              </a:rPr>
              <a:t> η –»τις</a:t>
            </a:r>
            <a:endParaRPr lang="el-GR" sz="4800" dirty="0"/>
          </a:p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τα μπουκάλια</a:t>
            </a:r>
            <a:r>
              <a:rPr lang="el-GR" sz="4800" dirty="0"/>
              <a:t>. (το μπουκάλι) </a:t>
            </a:r>
            <a:r>
              <a:rPr lang="el-GR" sz="4800" dirty="0">
                <a:solidFill>
                  <a:srgbClr val="FF0000"/>
                </a:solidFill>
              </a:rPr>
              <a:t>το –»τα</a:t>
            </a:r>
            <a:endParaRPr lang="en-US" sz="4800" dirty="0"/>
          </a:p>
        </p:txBody>
      </p:sp>
      <p:pic>
        <p:nvPicPr>
          <p:cNvPr id="1026" name="Picture 2" descr="Ο μαθητής κάθεται και σκέφτεται Απεικόνιση αποθεμάτων - εικονογραφία από  bagel: 1275392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74" y="4857008"/>
            <a:ext cx="4052375" cy="17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Κόκκινη καρέκλα απεικόνιση αποθεμάτων. εικονογραφία από armlet - 352148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21" y="5089473"/>
            <a:ext cx="1910730" cy="1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Μπουκάλι νερό κωμικό κινούμενα σχέδια — Διανυσματικό Αρχείο ©  lineartestpilot #743208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817" y="5309167"/>
            <a:ext cx="1150711" cy="108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7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_________</a:t>
            </a:r>
            <a:r>
              <a:rPr lang="el-GR" sz="4800" dirty="0"/>
              <a:t>. (ο ελέφαντας)  </a:t>
            </a:r>
          </a:p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_________</a:t>
            </a:r>
            <a:r>
              <a:rPr lang="el-GR" sz="4800" dirty="0"/>
              <a:t>.(η κοπέλα)</a:t>
            </a:r>
          </a:p>
          <a:p>
            <a:r>
              <a:rPr lang="el-GR" sz="4800" dirty="0"/>
              <a:t>Βλέπω</a:t>
            </a:r>
            <a:r>
              <a:rPr lang="en-US" sz="4800" dirty="0"/>
              <a:t> </a:t>
            </a:r>
            <a:r>
              <a:rPr lang="el-GR" sz="4800" dirty="0">
                <a:solidFill>
                  <a:srgbClr val="FF0000"/>
                </a:solidFill>
              </a:rPr>
              <a:t>_________</a:t>
            </a:r>
            <a:r>
              <a:rPr lang="el-GR" sz="4800" dirty="0"/>
              <a:t>. (το μολύβι) </a:t>
            </a:r>
            <a:endParaRPr lang="en-US" sz="4800" dirty="0"/>
          </a:p>
        </p:txBody>
      </p:sp>
      <p:pic>
        <p:nvPicPr>
          <p:cNvPr id="5" name="Picture 2" descr="Η ιστορία πίσω από το μολύβι των μαθητικών μας χρόνων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48" y="5367647"/>
            <a:ext cx="1803854" cy="105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Σκίτσα από λεπτές νεαρές γυναίκες που κάνουν βόλτες στο πεζοδρόμιο  Διανυσματική απεικόνιση - εικονογραφία από : 1673398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21" y="5225144"/>
            <a:ext cx="1836877" cy="13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Σκίτσα του ελέφαντα στο άσπρο υπόβαθρο Σύνολο στους ελέφαντες χρώματος  Διανυσματική απεικόνιση - εικονογραφία από babylonia, childhood: 1366064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22" y="5338856"/>
            <a:ext cx="2182298" cy="9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953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FF28C-6B08-E8D2-C12D-D58E91B17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5353A-1381-CF77-08F8-42D3537AD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6A748-7FD1-BDFA-2357-9F6BF89EF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_________</a:t>
            </a:r>
            <a:r>
              <a:rPr lang="el-GR" sz="4800" dirty="0"/>
              <a:t>. (ο ελέφαντας)  </a:t>
            </a:r>
            <a:r>
              <a:rPr lang="el-GR" sz="4800" dirty="0">
                <a:solidFill>
                  <a:srgbClr val="FF0000"/>
                </a:solidFill>
              </a:rPr>
              <a:t>ο –»τους</a:t>
            </a:r>
          </a:p>
          <a:p>
            <a:r>
              <a:rPr lang="el-GR" sz="4800" dirty="0"/>
              <a:t>Βλέπω </a:t>
            </a:r>
            <a:r>
              <a:rPr lang="el-GR" sz="4800" dirty="0">
                <a:solidFill>
                  <a:srgbClr val="FF0000"/>
                </a:solidFill>
              </a:rPr>
              <a:t>_________</a:t>
            </a:r>
            <a:r>
              <a:rPr lang="el-GR" sz="4800" dirty="0"/>
              <a:t>. (η κοπέλα)</a:t>
            </a:r>
            <a:r>
              <a:rPr lang="el-GR" sz="4800" dirty="0">
                <a:solidFill>
                  <a:srgbClr val="FF0000"/>
                </a:solidFill>
              </a:rPr>
              <a:t> η –»τις</a:t>
            </a:r>
            <a:endParaRPr lang="el-GR" sz="4800" dirty="0"/>
          </a:p>
          <a:p>
            <a:r>
              <a:rPr lang="el-GR" sz="4800" dirty="0"/>
              <a:t>Βλέπω</a:t>
            </a:r>
            <a:r>
              <a:rPr lang="en-US" sz="4800" dirty="0"/>
              <a:t> </a:t>
            </a:r>
            <a:r>
              <a:rPr lang="el-GR" sz="4800" dirty="0">
                <a:solidFill>
                  <a:srgbClr val="FF0000"/>
                </a:solidFill>
              </a:rPr>
              <a:t>_________</a:t>
            </a:r>
            <a:r>
              <a:rPr lang="el-GR" sz="4800" dirty="0"/>
              <a:t>. (το μολύβι) </a:t>
            </a:r>
            <a:r>
              <a:rPr lang="el-GR" sz="4800" dirty="0">
                <a:solidFill>
                  <a:srgbClr val="FF0000"/>
                </a:solidFill>
              </a:rPr>
              <a:t>το –»τα</a:t>
            </a:r>
            <a:endParaRPr lang="en-US" sz="4800" dirty="0"/>
          </a:p>
        </p:txBody>
      </p:sp>
      <p:pic>
        <p:nvPicPr>
          <p:cNvPr id="5" name="Picture 2" descr="Η ιστορία πίσω από το μολύβι των μαθητικών μας χρόνων ...">
            <a:extLst>
              <a:ext uri="{FF2B5EF4-FFF2-40B4-BE49-F238E27FC236}">
                <a16:creationId xmlns:a16="http://schemas.microsoft.com/office/drawing/2014/main" id="{A8A0F512-923E-8425-DA09-95807696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48" y="5367647"/>
            <a:ext cx="1803854" cy="105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Σκίτσα από λεπτές νεαρές γυναίκες που κάνουν βόλτες στο πεζοδρόμιο  Διανυσματική απεικόνιση - εικονογραφία από : 167339867">
            <a:extLst>
              <a:ext uri="{FF2B5EF4-FFF2-40B4-BE49-F238E27FC236}">
                <a16:creationId xmlns:a16="http://schemas.microsoft.com/office/drawing/2014/main" id="{7A93145F-DD1A-60A7-D570-296B5ED92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21" y="5225144"/>
            <a:ext cx="1836877" cy="13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Σκίτσα του ελέφαντα στο άσπρο υπόβαθρο Σύνολο στους ελέφαντες χρώματος  Διανυσματική απεικόνιση - εικονογραφία από babylonia, childhood: 136606409">
            <a:extLst>
              <a:ext uri="{FF2B5EF4-FFF2-40B4-BE49-F238E27FC236}">
                <a16:creationId xmlns:a16="http://schemas.microsoft.com/office/drawing/2014/main" id="{9596092C-C6DA-0F4C-713B-30D80DFD4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22" y="5338856"/>
            <a:ext cx="2182298" cy="9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496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000" dirty="0"/>
              <a:t>Βλέπω </a:t>
            </a:r>
            <a:r>
              <a:rPr lang="el-GR" sz="4000" dirty="0">
                <a:solidFill>
                  <a:srgbClr val="FF0000"/>
                </a:solidFill>
              </a:rPr>
              <a:t>τους</a:t>
            </a:r>
            <a:r>
              <a:rPr lang="el-GR" sz="4000" dirty="0"/>
              <a:t> ελέφαντ</a:t>
            </a:r>
            <a:r>
              <a:rPr lang="el-GR" sz="4000" dirty="0">
                <a:solidFill>
                  <a:srgbClr val="FF0000"/>
                </a:solidFill>
              </a:rPr>
              <a:t>ες</a:t>
            </a:r>
            <a:r>
              <a:rPr lang="el-GR" sz="4000" dirty="0"/>
              <a:t>. (ο ελέφαντας)</a:t>
            </a:r>
            <a:r>
              <a:rPr lang="el-GR" sz="4000" dirty="0">
                <a:solidFill>
                  <a:srgbClr val="FF0000"/>
                </a:solidFill>
              </a:rPr>
              <a:t>ο –»τους</a:t>
            </a:r>
          </a:p>
          <a:p>
            <a:r>
              <a:rPr lang="el-GR" sz="4000" dirty="0"/>
              <a:t>Βλέπω </a:t>
            </a:r>
            <a:r>
              <a:rPr lang="el-GR" sz="4000" dirty="0">
                <a:solidFill>
                  <a:srgbClr val="FF0000"/>
                </a:solidFill>
              </a:rPr>
              <a:t>τις </a:t>
            </a:r>
            <a:r>
              <a:rPr lang="el-GR" sz="4000" dirty="0"/>
              <a:t>κοπέλ</a:t>
            </a:r>
            <a:r>
              <a:rPr lang="el-GR" sz="4000" dirty="0">
                <a:solidFill>
                  <a:srgbClr val="FF0000"/>
                </a:solidFill>
              </a:rPr>
              <a:t>ες</a:t>
            </a:r>
            <a:r>
              <a:rPr lang="el-GR" sz="4000" dirty="0"/>
              <a:t>.(η κοπέλα)</a:t>
            </a:r>
            <a:r>
              <a:rPr lang="el-GR" sz="4000" dirty="0">
                <a:solidFill>
                  <a:srgbClr val="FF0000"/>
                </a:solidFill>
              </a:rPr>
              <a:t> η –»τις</a:t>
            </a:r>
            <a:endParaRPr lang="el-GR" sz="4000" dirty="0"/>
          </a:p>
          <a:p>
            <a:r>
              <a:rPr lang="el-GR" sz="4000" dirty="0"/>
              <a:t>Βλέπω </a:t>
            </a:r>
            <a:r>
              <a:rPr lang="el-GR" sz="4000" dirty="0">
                <a:solidFill>
                  <a:srgbClr val="FF0000"/>
                </a:solidFill>
              </a:rPr>
              <a:t>τα </a:t>
            </a:r>
            <a:r>
              <a:rPr lang="el-GR" sz="4000" dirty="0"/>
              <a:t>μολύβι</a:t>
            </a:r>
            <a:r>
              <a:rPr lang="el-GR" sz="4000" dirty="0">
                <a:solidFill>
                  <a:srgbClr val="FF0000"/>
                </a:solidFill>
              </a:rPr>
              <a:t>α</a:t>
            </a:r>
            <a:r>
              <a:rPr lang="el-GR" sz="4000" dirty="0"/>
              <a:t>. (το μολύβι) </a:t>
            </a:r>
            <a:r>
              <a:rPr lang="el-GR" sz="4000" dirty="0">
                <a:solidFill>
                  <a:srgbClr val="FF0000"/>
                </a:solidFill>
              </a:rPr>
              <a:t>το –»τα</a:t>
            </a:r>
            <a:endParaRPr lang="en-US" sz="4000" dirty="0"/>
          </a:p>
        </p:txBody>
      </p:sp>
      <p:pic>
        <p:nvPicPr>
          <p:cNvPr id="5" name="Picture 2" descr="Η ιστορία πίσω από το μολύβι των μαθητικών μας χρόνων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48" y="5367647"/>
            <a:ext cx="1803854" cy="105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Σκίτσα από λεπτές νεαρές γυναίκες που κάνουν βόλτες στο πεζοδρόμιο  Διανυσματική απεικόνιση - εικονογραφία από : 1673398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21" y="5225144"/>
            <a:ext cx="1836877" cy="13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Σκίτσα του ελέφαντα στο άσπρο υπόβαθρο Σύνολο στους ελέφαντες χρώματος  Διανυσματική απεικόνιση - εικονογραφία από babylonia, childhood: 1366064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22" y="5338856"/>
            <a:ext cx="2182298" cy="9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7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EE313-7EF3-A795-1EFC-5E76320A7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96A35-4D88-BC05-6A51-C2F6C05F8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b="1" dirty="0"/>
              <a:t>Το  παιδί τρώει  τη σοκολάτες.</a:t>
            </a:r>
          </a:p>
          <a:p>
            <a:pPr marL="0" indent="0">
              <a:buNone/>
            </a:pPr>
            <a:r>
              <a:rPr lang="el-GR" sz="4000" dirty="0"/>
              <a:t> </a:t>
            </a:r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9DC5A366-5BE1-96A9-2975-9AE921D1C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49B8718D-2907-CA22-5234-B48D916C7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766347F-489C-83D8-180D-E7469E536836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C00A948C-DA51-C589-DD75-5D865C48828D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3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venLabs_2026-03-20T04_40_24_Martha - Expressive Greek Female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A45225B6-3442-1439-FD63-37992A58BDE6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66088" y="3221038"/>
            <a:ext cx="406400" cy="406400"/>
          </a:xfrm>
        </p:spPr>
      </p:pic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80D549C5-5FB1-B3AE-3192-F80C4123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56" y="2814638"/>
            <a:ext cx="3934528" cy="28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2">
            <a:extLst>
              <a:ext uri="{FF2B5EF4-FFF2-40B4-BE49-F238E27FC236}">
                <a16:creationId xmlns:a16="http://schemas.microsoft.com/office/drawing/2014/main" id="{6B6A8C33-D7B6-4F5D-A163-390BF361B869}"/>
              </a:ext>
            </a:extLst>
          </p:cNvPr>
          <p:cNvSpPr/>
          <p:nvPr/>
        </p:nvSpPr>
        <p:spPr>
          <a:xfrm>
            <a:off x="267482" y="925286"/>
            <a:ext cx="3914095" cy="164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Ακούω &amp; Συμπληρώνω </a:t>
            </a:r>
            <a:endParaRPr lang="en-US" sz="480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6C2CD-15B6-D794-2051-ABC93056F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84B08-E1CB-2713-221D-624D1AB33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b="1" dirty="0"/>
              <a:t>Τα παιδιά τρώει σοκολάτες.</a:t>
            </a:r>
          </a:p>
          <a:p>
            <a:pPr marL="0" indent="0">
              <a:buNone/>
            </a:pPr>
            <a:endParaRPr lang="el-GR" sz="4000" dirty="0"/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38E9CEC2-75CF-922A-4EE6-E81562E81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A9ECE50A-1C79-EA69-E5D4-2AA29DC4C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68500D57-7A68-37DC-E2D1-3F3314EB0A90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51405FED-AC83-E2CD-279B-EDB72EC8CB9F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7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F0CEE-249F-A7E3-A702-E5E151539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F2B7D-CD3C-A5B3-3342-5FCA4C82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b="1" dirty="0"/>
              <a:t>Εμείς τρώμε τον  ανανάς.</a:t>
            </a:r>
          </a:p>
          <a:p>
            <a:pPr marL="0" indent="0">
              <a:buNone/>
            </a:pPr>
            <a:endParaRPr lang="el-GR" sz="4000" dirty="0"/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F705C685-9D85-11E4-A8FA-DD32AFF15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407CE2D8-5016-929E-F187-431A1147F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E79A62D-33C5-31AB-85E2-0EF700C7531A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6505DFD8-113B-A635-10A0-E7449F2F27E6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1C289-7F51-D4DE-B057-3DC37BD57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99DAB-70C6-716F-557B-077123967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b="1" dirty="0"/>
              <a:t>Εγώ  καθαρίζω  η τάξη.</a:t>
            </a:r>
          </a:p>
          <a:p>
            <a:endParaRPr lang="el-GR" sz="4000" dirty="0"/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C4AEB340-7DF0-4E82-26A3-9366A9021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7C10CC3A-FDAC-FA99-4D1A-BA0596AC5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0BAFD711-2F54-86CB-DAD6-FD2162EEB8E5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875A6915-62F2-6468-30C0-72AFE005366F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30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04664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143672" y="2420888"/>
            <a:ext cx="4464496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www.e-charalambous.com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73" y="1285875"/>
            <a:ext cx="59364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2588174" y="1282920"/>
            <a:ext cx="2530365" cy="96957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13233" y="987317"/>
            <a:ext cx="2530365" cy="9695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2111267" y="3635925"/>
            <a:ext cx="2530365" cy="9695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949060" y="4602547"/>
            <a:ext cx="2530365" cy="96957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952391" y="3352144"/>
            <a:ext cx="2530365" cy="96957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5351A-B31E-E67D-70B3-2F7E7E1BA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E4C65ED6-7088-483C-BE48-01A797F54996}"/>
              </a:ext>
            </a:extLst>
          </p:cNvPr>
          <p:cNvCxnSpPr/>
          <p:nvPr/>
        </p:nvCxnSpPr>
        <p:spPr>
          <a:xfrm>
            <a:off x="5421086" y="0"/>
            <a:ext cx="0" cy="685800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20F7C1CA-3AD7-E7DF-7647-77489EE7EBC7}"/>
              </a:ext>
            </a:extLst>
          </p:cNvPr>
          <p:cNvCxnSpPr/>
          <p:nvPr/>
        </p:nvCxnSpPr>
        <p:spPr>
          <a:xfrm>
            <a:off x="114302" y="2958874"/>
            <a:ext cx="12115800" cy="0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3DC65E46-47E1-96E9-290C-436B07CC53B1}"/>
              </a:ext>
            </a:extLst>
          </p:cNvPr>
          <p:cNvSpPr/>
          <p:nvPr/>
        </p:nvSpPr>
        <p:spPr>
          <a:xfrm>
            <a:off x="740790" y="1838943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Ο σκύλος </a:t>
            </a:r>
            <a:endParaRPr lang="el-CY" sz="28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0E9808F2-2842-4143-8E19-2EE8293DB4EF}"/>
              </a:ext>
            </a:extLst>
          </p:cNvPr>
          <p:cNvSpPr/>
          <p:nvPr/>
        </p:nvSpPr>
        <p:spPr>
          <a:xfrm>
            <a:off x="6192955" y="1838942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0D3CCD20-985D-84B9-BD4D-AA1B6B6ED02C}"/>
              </a:ext>
            </a:extLst>
          </p:cNvPr>
          <p:cNvSpPr/>
          <p:nvPr/>
        </p:nvSpPr>
        <p:spPr>
          <a:xfrm>
            <a:off x="598721" y="5704120"/>
            <a:ext cx="4518117" cy="838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Το  αγόρι  ταΐζει </a:t>
            </a:r>
            <a:endParaRPr lang="el-CY" sz="28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AC29020F-8DB9-5D56-15D3-C455A84D59D5}"/>
              </a:ext>
            </a:extLst>
          </p:cNvPr>
          <p:cNvSpPr/>
          <p:nvPr/>
        </p:nvSpPr>
        <p:spPr>
          <a:xfrm>
            <a:off x="6333323" y="5679566"/>
            <a:ext cx="4376045" cy="7488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Το  αγόρι  ταΐζει </a:t>
            </a:r>
            <a:endParaRPr lang="el-CY" sz="2800" dirty="0"/>
          </a:p>
        </p:txBody>
      </p:sp>
      <p:pic>
        <p:nvPicPr>
          <p:cNvPr id="3074" name="Picture 2" descr="çocuk çizim köpeği beslemek, png | PNGWing">
            <a:extLst>
              <a:ext uri="{FF2B5EF4-FFF2-40B4-BE49-F238E27FC236}">
                <a16:creationId xmlns:a16="http://schemas.microsoft.com/office/drawing/2014/main" id="{42AD805E-5EAD-C6E5-6450-AF009009A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88" y="34290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çocuk çizim köpeği beslemek, png | PNGWing">
            <a:extLst>
              <a:ext uri="{FF2B5EF4-FFF2-40B4-BE49-F238E27FC236}">
                <a16:creationId xmlns:a16="http://schemas.microsoft.com/office/drawing/2014/main" id="{70C470A0-7D7B-BD73-32AF-B686B1352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5"/>
          <a:stretch/>
        </p:blipFill>
        <p:spPr bwMode="auto">
          <a:xfrm>
            <a:off x="3441248" y="0"/>
            <a:ext cx="159735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çocuk çizim köpeği beslemek, png | PNGWing">
            <a:extLst>
              <a:ext uri="{FF2B5EF4-FFF2-40B4-BE49-F238E27FC236}">
                <a16:creationId xmlns:a16="http://schemas.microsoft.com/office/drawing/2014/main" id="{38A7A7A8-7466-7A59-860C-F02539C3A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5"/>
          <a:stretch/>
        </p:blipFill>
        <p:spPr bwMode="auto">
          <a:xfrm>
            <a:off x="10709368" y="75457"/>
            <a:ext cx="1285208" cy="153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çocuk çizim köpeği beslemek, png | PNGWing">
            <a:extLst>
              <a:ext uri="{FF2B5EF4-FFF2-40B4-BE49-F238E27FC236}">
                <a16:creationId xmlns:a16="http://schemas.microsoft.com/office/drawing/2014/main" id="{8F65ECBC-BA57-51D8-C551-8AF6D96F1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5"/>
          <a:stretch/>
        </p:blipFill>
        <p:spPr bwMode="auto">
          <a:xfrm>
            <a:off x="9153271" y="247029"/>
            <a:ext cx="965429" cy="150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çocuk çizim köpeği beslemek, png | PNGWing">
            <a:extLst>
              <a:ext uri="{FF2B5EF4-FFF2-40B4-BE49-F238E27FC236}">
                <a16:creationId xmlns:a16="http://schemas.microsoft.com/office/drawing/2014/main" id="{4D420EDC-EA4A-C2AB-301E-13C1DF79A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162" y="3455197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çocuk çizim köpeği beslemek, png | PNGWing">
            <a:extLst>
              <a:ext uri="{FF2B5EF4-FFF2-40B4-BE49-F238E27FC236}">
                <a16:creationId xmlns:a16="http://schemas.microsoft.com/office/drawing/2014/main" id="{30194B90-C5C2-65D3-D31E-40F6DF218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5"/>
          <a:stretch/>
        </p:blipFill>
        <p:spPr bwMode="auto">
          <a:xfrm>
            <a:off x="8731203" y="3358523"/>
            <a:ext cx="1415140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07ED7-462A-FF3B-9AB8-0A4224110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0BDA59C7-C133-A367-0A71-73FD70D17AC4}"/>
              </a:ext>
            </a:extLst>
          </p:cNvPr>
          <p:cNvCxnSpPr/>
          <p:nvPr/>
        </p:nvCxnSpPr>
        <p:spPr>
          <a:xfrm>
            <a:off x="5421086" y="0"/>
            <a:ext cx="0" cy="685800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EA5C02CA-C999-CEBB-59A6-753032EE9376}"/>
              </a:ext>
            </a:extLst>
          </p:cNvPr>
          <p:cNvCxnSpPr/>
          <p:nvPr/>
        </p:nvCxnSpPr>
        <p:spPr>
          <a:xfrm>
            <a:off x="114302" y="2958874"/>
            <a:ext cx="12115800" cy="0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5AC98A36-F217-8DC2-F7DA-88300FC0C505}"/>
              </a:ext>
            </a:extLst>
          </p:cNvPr>
          <p:cNvSpPr/>
          <p:nvPr/>
        </p:nvSpPr>
        <p:spPr>
          <a:xfrm>
            <a:off x="740790" y="1838943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Ο  μαθητής </a:t>
            </a:r>
            <a:endParaRPr lang="el-CY" sz="28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FDC591CF-E059-DB98-4EF3-6FD996B84761}"/>
              </a:ext>
            </a:extLst>
          </p:cNvPr>
          <p:cNvSpPr/>
          <p:nvPr/>
        </p:nvSpPr>
        <p:spPr>
          <a:xfrm>
            <a:off x="6192955" y="1838942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0143EB72-972C-B043-699C-492C093F652E}"/>
              </a:ext>
            </a:extLst>
          </p:cNvPr>
          <p:cNvSpPr/>
          <p:nvPr/>
        </p:nvSpPr>
        <p:spPr>
          <a:xfrm>
            <a:off x="598721" y="5704120"/>
            <a:ext cx="4518117" cy="838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Ο Πέτρος  βρίζει </a:t>
            </a:r>
            <a:endParaRPr lang="el-CY" sz="28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79C3EDCB-D277-2745-A8AB-2172A25AD741}"/>
              </a:ext>
            </a:extLst>
          </p:cNvPr>
          <p:cNvSpPr/>
          <p:nvPr/>
        </p:nvSpPr>
        <p:spPr>
          <a:xfrm>
            <a:off x="6333323" y="5679566"/>
            <a:ext cx="4376045" cy="7488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Ο Πέτρος  βρίζει </a:t>
            </a:r>
            <a:endParaRPr lang="el-CY" sz="2800" dirty="0"/>
          </a:p>
        </p:txBody>
      </p:sp>
      <p:pic>
        <p:nvPicPr>
          <p:cNvPr id="4098" name="Picture 2" descr="παιδιά τσακώνονται με φίλους Διανυσματική απεικόνιση - εικονογραφία από  arroyos, boysenberries: 158023293">
            <a:extLst>
              <a:ext uri="{FF2B5EF4-FFF2-40B4-BE49-F238E27FC236}">
                <a16:creationId xmlns:a16="http://schemas.microsoft.com/office/drawing/2014/main" id="{7A102903-293C-CCF6-37A3-621AFB97C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8" b="20200"/>
          <a:stretch/>
        </p:blipFill>
        <p:spPr bwMode="auto">
          <a:xfrm>
            <a:off x="8455929" y="238183"/>
            <a:ext cx="2253439" cy="156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παιδιά τσακώνονται με φίλους Διανυσματική απεικόνιση - εικονογραφία από  arroyos, boysenberries: 158023293">
            <a:extLst>
              <a:ext uri="{FF2B5EF4-FFF2-40B4-BE49-F238E27FC236}">
                <a16:creationId xmlns:a16="http://schemas.microsoft.com/office/drawing/2014/main" id="{F81EE49F-8113-4C11-B1D7-DFE338F14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8" b="20200"/>
          <a:stretch/>
        </p:blipFill>
        <p:spPr bwMode="auto">
          <a:xfrm>
            <a:off x="6485615" y="3134364"/>
            <a:ext cx="3529242" cy="23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παιδιά τσακώνονται με φίλους Διανυσματική απεικόνιση - εικονογραφία από  arroyos, boysenberries: 158023293">
            <a:extLst>
              <a:ext uri="{FF2B5EF4-FFF2-40B4-BE49-F238E27FC236}">
                <a16:creationId xmlns:a16="http://schemas.microsoft.com/office/drawing/2014/main" id="{65A3569C-B7A2-8C88-B618-4CABF3679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8" r="49491" b="20200"/>
          <a:stretch/>
        </p:blipFill>
        <p:spPr bwMode="auto">
          <a:xfrm>
            <a:off x="2857779" y="106603"/>
            <a:ext cx="1782590" cy="159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παιδιά τσακώνονται με φίλους Διανυσματική απεικόνιση - εικονογραφία από  arroyos, boysenberries: 158023293">
            <a:extLst>
              <a:ext uri="{FF2B5EF4-FFF2-40B4-BE49-F238E27FC236}">
                <a16:creationId xmlns:a16="http://schemas.microsoft.com/office/drawing/2014/main" id="{B7157765-BF79-E648-CF1F-A7E3D5F26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8" b="20200"/>
          <a:stretch/>
        </p:blipFill>
        <p:spPr bwMode="auto">
          <a:xfrm>
            <a:off x="1739720" y="3240607"/>
            <a:ext cx="3529242" cy="23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παιδιά τσακώνονται με φίλους Διανυσματική απεικόνιση - εικονογραφία από  arroyos, boysenberries: 158023293">
            <a:extLst>
              <a:ext uri="{FF2B5EF4-FFF2-40B4-BE49-F238E27FC236}">
                <a16:creationId xmlns:a16="http://schemas.microsoft.com/office/drawing/2014/main" id="{950B7348-0BC2-F349-35F3-644378571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6" t="13968" b="20200"/>
          <a:stretch/>
        </p:blipFill>
        <p:spPr bwMode="auto">
          <a:xfrm>
            <a:off x="10123713" y="3146641"/>
            <a:ext cx="1861457" cy="23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παιδιά τσακώνονται με φίλους Διανυσματική απεικόνιση - εικονογραφία από  arroyos, boysenberries: 158023293">
            <a:extLst>
              <a:ext uri="{FF2B5EF4-FFF2-40B4-BE49-F238E27FC236}">
                <a16:creationId xmlns:a16="http://schemas.microsoft.com/office/drawing/2014/main" id="{823FA27F-30D5-E24E-89AB-4FC900B01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6" t="13968" b="20200"/>
          <a:stretch/>
        </p:blipFill>
        <p:spPr bwMode="auto">
          <a:xfrm>
            <a:off x="10276113" y="3299041"/>
            <a:ext cx="1861457" cy="23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παιδιά τσακώνονται με φίλους Διανυσματική απεικόνιση - εικονογραφία από  arroyos, boysenberries: 158023293">
            <a:extLst>
              <a:ext uri="{FF2B5EF4-FFF2-40B4-BE49-F238E27FC236}">
                <a16:creationId xmlns:a16="http://schemas.microsoft.com/office/drawing/2014/main" id="{13CE3478-C117-254B-708C-5E3794E69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6" t="13968" b="20200"/>
          <a:stretch/>
        </p:blipFill>
        <p:spPr bwMode="auto">
          <a:xfrm>
            <a:off x="8380979" y="238184"/>
            <a:ext cx="1409699" cy="14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παιδιά τσακώνονται με φίλους Διανυσματική απεικόνιση - εικονογραφία από  arroyos, boysenberries: 158023293">
            <a:extLst>
              <a:ext uri="{FF2B5EF4-FFF2-40B4-BE49-F238E27FC236}">
                <a16:creationId xmlns:a16="http://schemas.microsoft.com/office/drawing/2014/main" id="{3DBD5564-538C-2957-3960-15B3AA136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6" t="13968" b="20200"/>
          <a:stretch/>
        </p:blipFill>
        <p:spPr bwMode="auto">
          <a:xfrm>
            <a:off x="3117616" y="123065"/>
            <a:ext cx="1861457" cy="162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Επιστροφή στο σχολείο και άγχος! Πως να το αντιμετωπίσετε ...">
            <a:extLst>
              <a:ext uri="{FF2B5EF4-FFF2-40B4-BE49-F238E27FC236}">
                <a16:creationId xmlns:a16="http://schemas.microsoft.com/office/drawing/2014/main" id="{7B15D7CE-2F9D-B982-17F7-31C6E9DD0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9"/>
          <a:stretch/>
        </p:blipFill>
        <p:spPr bwMode="auto">
          <a:xfrm>
            <a:off x="462487" y="113369"/>
            <a:ext cx="2040289" cy="167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Επιστροφή στο σχολείο και άγχος! Πως να το αντιμετωπίσετε ...">
            <a:extLst>
              <a:ext uri="{FF2B5EF4-FFF2-40B4-BE49-F238E27FC236}">
                <a16:creationId xmlns:a16="http://schemas.microsoft.com/office/drawing/2014/main" id="{F536A569-88D6-2D2A-B507-951DB14E3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9"/>
          <a:stretch/>
        </p:blipFill>
        <p:spPr bwMode="auto">
          <a:xfrm>
            <a:off x="6064165" y="72523"/>
            <a:ext cx="2040289" cy="167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Επιστροφή στο σχολείο και άγχος! Πως να το αντιμετωπίσετε ...">
            <a:extLst>
              <a:ext uri="{FF2B5EF4-FFF2-40B4-BE49-F238E27FC236}">
                <a16:creationId xmlns:a16="http://schemas.microsoft.com/office/drawing/2014/main" id="{EDE08F97-35E6-B1F8-0180-7B2DE5C55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9"/>
          <a:stretch/>
        </p:blipFill>
        <p:spPr bwMode="auto">
          <a:xfrm>
            <a:off x="187313" y="3327214"/>
            <a:ext cx="1728574" cy="230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Επιστροφή στο σχολείο και άγχος! Πως να το αντιμετωπίσετε ...">
            <a:extLst>
              <a:ext uri="{FF2B5EF4-FFF2-40B4-BE49-F238E27FC236}">
                <a16:creationId xmlns:a16="http://schemas.microsoft.com/office/drawing/2014/main" id="{4EAFD51C-3200-93CD-0CA5-E91A38CE5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9"/>
          <a:stretch/>
        </p:blipFill>
        <p:spPr bwMode="auto">
          <a:xfrm>
            <a:off x="5655912" y="3301744"/>
            <a:ext cx="1115002" cy="23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7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A0633392-0109-2351-D769-62FD946173D6}"/>
              </a:ext>
            </a:extLst>
          </p:cNvPr>
          <p:cNvCxnSpPr/>
          <p:nvPr/>
        </p:nvCxnSpPr>
        <p:spPr>
          <a:xfrm>
            <a:off x="5421086" y="0"/>
            <a:ext cx="0" cy="685800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A6614859-9A87-CBF6-33CF-F7ACE530FBE1}"/>
              </a:ext>
            </a:extLst>
          </p:cNvPr>
          <p:cNvCxnSpPr/>
          <p:nvPr/>
        </p:nvCxnSpPr>
        <p:spPr>
          <a:xfrm>
            <a:off x="114302" y="2958874"/>
            <a:ext cx="12115800" cy="0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6" name="Picture 2" descr="5.492.300 εικόνες για «Ντομάτα», φωτογραφίες στοκ, αντικείμενα 3D και  vector | Shutterstock">
            <a:extLst>
              <a:ext uri="{FF2B5EF4-FFF2-40B4-BE49-F238E27FC236}">
                <a16:creationId xmlns:a16="http://schemas.microsoft.com/office/drawing/2014/main" id="{1C21BBF6-4BC9-B07F-7104-D00C1236B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35" y="178936"/>
            <a:ext cx="2057400" cy="153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.492.300 εικόνες για «Ντομάτα», φωτογραφίες στοκ, αντικείμενα 3D και  vector | Shutterstock">
            <a:extLst>
              <a:ext uri="{FF2B5EF4-FFF2-40B4-BE49-F238E27FC236}">
                <a16:creationId xmlns:a16="http://schemas.microsoft.com/office/drawing/2014/main" id="{AC185A77-6E0D-111F-9910-22C2BD6EE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245" y="142195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6AE3C584-E0A9-BEC9-9886-0B2AD853F3CF}"/>
              </a:ext>
            </a:extLst>
          </p:cNvPr>
          <p:cNvSpPr/>
          <p:nvPr/>
        </p:nvSpPr>
        <p:spPr>
          <a:xfrm>
            <a:off x="740803" y="1910102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Η ντομάτα</a:t>
            </a:r>
            <a:endParaRPr lang="el-CY" sz="28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E590852-839E-F2B7-768B-2DC8B19615E7}"/>
              </a:ext>
            </a:extLst>
          </p:cNvPr>
          <p:cNvSpPr/>
          <p:nvPr/>
        </p:nvSpPr>
        <p:spPr>
          <a:xfrm>
            <a:off x="6258272" y="1838944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272CFECF-C982-D0BE-E16B-FD48D39A0E6C}"/>
              </a:ext>
            </a:extLst>
          </p:cNvPr>
          <p:cNvSpPr/>
          <p:nvPr/>
        </p:nvSpPr>
        <p:spPr>
          <a:xfrm>
            <a:off x="598722" y="5704120"/>
            <a:ext cx="3483420" cy="838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Εγώ  κόβω </a:t>
            </a:r>
            <a:endParaRPr lang="el-CY" sz="28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028BF177-85E4-D2D0-BBFA-8030F1D1C691}"/>
              </a:ext>
            </a:extLst>
          </p:cNvPr>
          <p:cNvSpPr/>
          <p:nvPr/>
        </p:nvSpPr>
        <p:spPr>
          <a:xfrm>
            <a:off x="5606145" y="5845636"/>
            <a:ext cx="3633783" cy="7488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/>
              <a:t>Εγώ κόβω  </a:t>
            </a:r>
            <a:endParaRPr lang="el-CY" sz="2800" dirty="0"/>
          </a:p>
        </p:txBody>
      </p:sp>
      <p:pic>
        <p:nvPicPr>
          <p:cNvPr id="2" name="Picture 2" descr="Κόβω - 37 εκατομμύρια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E3B3511D-FAC4-BA4C-C25B-69FF6C6CA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1"/>
          <a:stretch>
            <a:fillRect/>
          </a:stretch>
        </p:blipFill>
        <p:spPr bwMode="auto">
          <a:xfrm>
            <a:off x="1793076" y="3470855"/>
            <a:ext cx="2790825" cy="14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Κόβω - 37 εκατομμύρια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508C0F29-C880-A10E-16D3-881941E51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03" t="35594" r="27803" b="12011"/>
          <a:stretch>
            <a:fillRect/>
          </a:stretch>
        </p:blipFill>
        <p:spPr bwMode="auto">
          <a:xfrm>
            <a:off x="6258272" y="4236253"/>
            <a:ext cx="27908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Κόβω - 37 εκατομμύρια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28A88DE9-490E-E492-2AA3-AAE0B73F5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1"/>
          <a:stretch>
            <a:fillRect/>
          </a:stretch>
        </p:blipFill>
        <p:spPr bwMode="auto">
          <a:xfrm>
            <a:off x="8851111" y="3653124"/>
            <a:ext cx="2790825" cy="14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7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2E7AB-8179-B9CC-9023-8EEB92FCD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5CF3E059-7149-D94C-3C62-70CEAC200F09}"/>
              </a:ext>
            </a:extLst>
          </p:cNvPr>
          <p:cNvCxnSpPr/>
          <p:nvPr/>
        </p:nvCxnSpPr>
        <p:spPr>
          <a:xfrm>
            <a:off x="5421086" y="0"/>
            <a:ext cx="0" cy="685800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711AF711-B866-A196-2C8B-A81EED564ADA}"/>
              </a:ext>
            </a:extLst>
          </p:cNvPr>
          <p:cNvCxnSpPr/>
          <p:nvPr/>
        </p:nvCxnSpPr>
        <p:spPr>
          <a:xfrm>
            <a:off x="114302" y="2958874"/>
            <a:ext cx="12115800" cy="0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74A84C56-CE56-6A99-D042-0D03A4625ED7}"/>
              </a:ext>
            </a:extLst>
          </p:cNvPr>
          <p:cNvSpPr/>
          <p:nvPr/>
        </p:nvSpPr>
        <p:spPr>
          <a:xfrm>
            <a:off x="740790" y="1838943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Η φίλη  μου </a:t>
            </a:r>
            <a:endParaRPr lang="el-CY" sz="28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AF724BBC-214C-C3F4-A38C-23BD810DD35A}"/>
              </a:ext>
            </a:extLst>
          </p:cNvPr>
          <p:cNvSpPr/>
          <p:nvPr/>
        </p:nvSpPr>
        <p:spPr>
          <a:xfrm>
            <a:off x="6192955" y="1838942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8597FDBF-34D5-9980-DC23-0048497AF50B}"/>
              </a:ext>
            </a:extLst>
          </p:cNvPr>
          <p:cNvSpPr/>
          <p:nvPr/>
        </p:nvSpPr>
        <p:spPr>
          <a:xfrm>
            <a:off x="598721" y="5704120"/>
            <a:ext cx="4518117" cy="838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Εγώ  αγαπώ  </a:t>
            </a:r>
            <a:endParaRPr lang="el-CY" sz="28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94D67FC2-9721-A41D-F254-E9970F4B3F48}"/>
              </a:ext>
            </a:extLst>
          </p:cNvPr>
          <p:cNvSpPr/>
          <p:nvPr/>
        </p:nvSpPr>
        <p:spPr>
          <a:xfrm>
            <a:off x="6333323" y="5679566"/>
            <a:ext cx="4376045" cy="7488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Εγώ  αγαπώ  </a:t>
            </a:r>
            <a:endParaRPr lang="el-CY" sz="2800" dirty="0"/>
          </a:p>
        </p:txBody>
      </p:sp>
      <p:pic>
        <p:nvPicPr>
          <p:cNvPr id="2050" name="Picture 2" descr="ιρ.Μ Εικόνες και Μυστικά~ Є">
            <a:extLst>
              <a:ext uri="{FF2B5EF4-FFF2-40B4-BE49-F238E27FC236}">
                <a16:creationId xmlns:a16="http://schemas.microsoft.com/office/drawing/2014/main" id="{79B8049C-CEAD-3F86-57E9-F37E9E220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2" b="12692"/>
          <a:stretch/>
        </p:blipFill>
        <p:spPr bwMode="auto">
          <a:xfrm>
            <a:off x="8419358" y="86246"/>
            <a:ext cx="1981200" cy="16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ιρ.Μ Εικόνες και Μυστικά~ Є">
            <a:extLst>
              <a:ext uri="{FF2B5EF4-FFF2-40B4-BE49-F238E27FC236}">
                <a16:creationId xmlns:a16="http://schemas.microsoft.com/office/drawing/2014/main" id="{BD3D3992-4839-C3B5-7596-25487487D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2" r="32223" b="12692"/>
          <a:stretch/>
        </p:blipFill>
        <p:spPr bwMode="auto">
          <a:xfrm>
            <a:off x="3818605" y="86246"/>
            <a:ext cx="1342793" cy="16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ιρ.Μ Εικόνες και Μυστικά~ Є">
            <a:extLst>
              <a:ext uri="{FF2B5EF4-FFF2-40B4-BE49-F238E27FC236}">
                <a16:creationId xmlns:a16="http://schemas.microsoft.com/office/drawing/2014/main" id="{14AAC4E9-455F-7B3F-BA6A-540A3A759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2" r="32223" b="12692"/>
          <a:stretch/>
        </p:blipFill>
        <p:spPr bwMode="auto">
          <a:xfrm>
            <a:off x="3524691" y="3296608"/>
            <a:ext cx="1342793" cy="16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ιρ.Μ Εικόνες και Μυστικά~ Є">
            <a:extLst>
              <a:ext uri="{FF2B5EF4-FFF2-40B4-BE49-F238E27FC236}">
                <a16:creationId xmlns:a16="http://schemas.microsoft.com/office/drawing/2014/main" id="{FF9C9440-230A-F9F1-622B-92B1A53E7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2" b="12692"/>
          <a:stretch/>
        </p:blipFill>
        <p:spPr bwMode="auto">
          <a:xfrm>
            <a:off x="8587803" y="3774001"/>
            <a:ext cx="1981200" cy="16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4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61ED8-69A7-3D0B-95EF-30DD4D46B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287243D4-C21E-23EB-264F-33D0B58CC1D1}"/>
              </a:ext>
            </a:extLst>
          </p:cNvPr>
          <p:cNvCxnSpPr/>
          <p:nvPr/>
        </p:nvCxnSpPr>
        <p:spPr>
          <a:xfrm>
            <a:off x="5421086" y="0"/>
            <a:ext cx="0" cy="685800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AF89D9A4-E0E2-9E6C-6EA2-21C4E2E25FD6}"/>
              </a:ext>
            </a:extLst>
          </p:cNvPr>
          <p:cNvCxnSpPr/>
          <p:nvPr/>
        </p:nvCxnSpPr>
        <p:spPr>
          <a:xfrm>
            <a:off x="114302" y="2958874"/>
            <a:ext cx="12115800" cy="0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6E61DD8E-580D-BF86-7DC1-86DE49AF40BB}"/>
              </a:ext>
            </a:extLst>
          </p:cNvPr>
          <p:cNvSpPr/>
          <p:nvPr/>
        </p:nvSpPr>
        <p:spPr>
          <a:xfrm>
            <a:off x="740790" y="1838943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Το λουλούδι </a:t>
            </a:r>
            <a:endParaRPr lang="el-CY" sz="28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92E9F0A7-8EEE-BDCE-0054-9951D1C3BD33}"/>
              </a:ext>
            </a:extLst>
          </p:cNvPr>
          <p:cNvSpPr/>
          <p:nvPr/>
        </p:nvSpPr>
        <p:spPr>
          <a:xfrm>
            <a:off x="6192955" y="1838942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CF442AEC-D7CE-C63C-D7ED-105DF966833A}"/>
              </a:ext>
            </a:extLst>
          </p:cNvPr>
          <p:cNvSpPr/>
          <p:nvPr/>
        </p:nvSpPr>
        <p:spPr>
          <a:xfrm>
            <a:off x="598721" y="5704120"/>
            <a:ext cx="4518117" cy="838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Το κορίτσι  ποτίζει  </a:t>
            </a:r>
            <a:endParaRPr lang="el-CY" sz="28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78604ECE-3A53-7C36-6868-AD586945F601}"/>
              </a:ext>
            </a:extLst>
          </p:cNvPr>
          <p:cNvSpPr/>
          <p:nvPr/>
        </p:nvSpPr>
        <p:spPr>
          <a:xfrm>
            <a:off x="6333323" y="5679566"/>
            <a:ext cx="4376045" cy="7488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Το κορίτσι  ποτίζει  </a:t>
            </a:r>
            <a:endParaRPr lang="el-CY" sz="2800" dirty="0"/>
          </a:p>
        </p:txBody>
      </p:sp>
      <p:pic>
        <p:nvPicPr>
          <p:cNvPr id="1026" name="Picture 2" descr="Καθαρισμός σπιτιού Καθαριότητα και διαχρονική διάρκεια Διανυσματική  απεικόνιση - εικονογραφία από lifestyle, brunhilda: 166827481">
            <a:extLst>
              <a:ext uri="{FF2B5EF4-FFF2-40B4-BE49-F238E27FC236}">
                <a16:creationId xmlns:a16="http://schemas.microsoft.com/office/drawing/2014/main" id="{6134404E-441A-5DBF-C61D-3390CF002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23" y="3240607"/>
            <a:ext cx="3113312" cy="23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Καθαρισμός σπιτιού Καθαριότητα και διαχρονική διάρκεια Διανυσματική  απεικόνιση - εικονογραφία από lifestyle, brunhilda: 166827481">
            <a:extLst>
              <a:ext uri="{FF2B5EF4-FFF2-40B4-BE49-F238E27FC236}">
                <a16:creationId xmlns:a16="http://schemas.microsoft.com/office/drawing/2014/main" id="{5F021708-47E7-283E-382B-B705950CC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54" y="3086726"/>
            <a:ext cx="3919873" cy="23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Καθαρισμός σπιτιού Καθαριότητα και διαχρονική διάρκεια Διανυσματική  απεικόνιση - εικονογραφία από lifestyle, brunhilda: 166827481">
            <a:extLst>
              <a:ext uri="{FF2B5EF4-FFF2-40B4-BE49-F238E27FC236}">
                <a16:creationId xmlns:a16="http://schemas.microsoft.com/office/drawing/2014/main" id="{96F2A53C-4574-F04B-3D8F-9ED815BFA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0" r="30568"/>
          <a:stretch/>
        </p:blipFill>
        <p:spPr bwMode="auto">
          <a:xfrm>
            <a:off x="8697689" y="3086726"/>
            <a:ext cx="936168" cy="23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Καθαρισμός σπιτιού Καθαριότητα και διαχρονική διάρκεια Διανυσματική  απεικόνιση - εικονογραφία από lifestyle, brunhilda: 166827481">
            <a:extLst>
              <a:ext uri="{FF2B5EF4-FFF2-40B4-BE49-F238E27FC236}">
                <a16:creationId xmlns:a16="http://schemas.microsoft.com/office/drawing/2014/main" id="{44BBEA7F-AF69-9EA3-B768-8D5E45501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2" t="17219" r="21012" b="50000"/>
          <a:stretch/>
        </p:blipFill>
        <p:spPr bwMode="auto">
          <a:xfrm>
            <a:off x="2930535" y="381003"/>
            <a:ext cx="1483900" cy="10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Καθαρισμός σπιτιού Καθαριότητα και διαχρονική διάρκεια Διανυσματική  απεικόνιση - εικονογραφία από lifestyle, brunhilda: 166827481">
            <a:extLst>
              <a:ext uri="{FF2B5EF4-FFF2-40B4-BE49-F238E27FC236}">
                <a16:creationId xmlns:a16="http://schemas.microsoft.com/office/drawing/2014/main" id="{56631F5E-D538-BAC3-1F37-3A0B4DEB0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2" t="17219" r="21012" b="50000"/>
          <a:stretch/>
        </p:blipFill>
        <p:spPr bwMode="auto">
          <a:xfrm>
            <a:off x="8723460" y="381003"/>
            <a:ext cx="1483900" cy="10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Καθαρισμός σπιτιού Καθαριότητα και διαχρονική διάρκεια Διανυσματική  απεικόνιση - εικονογραφία από lifestyle, brunhilda: 166827481">
            <a:extLst>
              <a:ext uri="{FF2B5EF4-FFF2-40B4-BE49-F238E27FC236}">
                <a16:creationId xmlns:a16="http://schemas.microsoft.com/office/drawing/2014/main" id="{EC8E79EB-1BF0-04B6-458F-CCA90C31C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2" t="17219" r="21012" b="50000"/>
          <a:stretch/>
        </p:blipFill>
        <p:spPr bwMode="auto">
          <a:xfrm>
            <a:off x="6732352" y="391890"/>
            <a:ext cx="1483900" cy="10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36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713</Words>
  <Application>Microsoft Office PowerPoint</Application>
  <PresentationFormat>Ευρεία οθόνη</PresentationFormat>
  <Paragraphs>216</Paragraphs>
  <Slides>44</Slides>
  <Notes>2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 υπολογιστής/τον  υπολογιστή </vt:lpstr>
      <vt:lpstr>ο υπολογιστής/τον  υπολογιστή </vt:lpstr>
      <vt:lpstr>η κοπέλα/την κοπέλα </vt:lpstr>
      <vt:lpstr>η κοπέλα/την κοπέλα </vt:lpstr>
      <vt:lpstr>το αγόρι/το  αγόρι</vt:lpstr>
      <vt:lpstr>το αγόρι/το  αγόρι</vt:lpstr>
      <vt:lpstr>οι υπολογιστές/τους  υπολογιστές </vt:lpstr>
      <vt:lpstr>οι υπολογιστές/τους  υπολογιστές </vt:lpstr>
      <vt:lpstr>οι κοπέλες/τις κοπέλες </vt:lpstr>
      <vt:lpstr>οι κοπέλες/τις κοπέλες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Τι  βλέπεις; </vt:lpstr>
      <vt:lpstr> Τι  βλέπεις; </vt:lpstr>
      <vt:lpstr> Τι  βλέπεις; </vt:lpstr>
      <vt:lpstr> Τι  βλέπεις; </vt:lpstr>
      <vt:lpstr> Τι  βλέπεις; </vt:lpstr>
      <vt:lpstr> Τι  βλέπεις; </vt:lpstr>
      <vt:lpstr> Τι  βλέπεις; </vt:lpstr>
      <vt:lpstr> Τι  βλέπεις; </vt:lpstr>
      <vt:lpstr> Τι  βλέπεις; </vt:lpstr>
      <vt:lpstr> Τι  βλέπεις; </vt:lpstr>
      <vt:lpstr> Τι  βλέπεις; </vt:lpstr>
      <vt:lpstr> Τι  βλέπεις;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Ελένη Χαραλάμπους</cp:lastModifiedBy>
  <cp:revision>139</cp:revision>
  <dcterms:created xsi:type="dcterms:W3CDTF">2022-11-18T08:04:08Z</dcterms:created>
  <dcterms:modified xsi:type="dcterms:W3CDTF">2026-03-20T05:26:54Z</dcterms:modified>
</cp:coreProperties>
</file>