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08" r:id="rId2"/>
    <p:sldId id="450" r:id="rId3"/>
    <p:sldId id="451" r:id="rId4"/>
    <p:sldId id="487" r:id="rId5"/>
    <p:sldId id="479" r:id="rId6"/>
    <p:sldId id="552" r:id="rId7"/>
    <p:sldId id="553" r:id="rId8"/>
    <p:sldId id="554" r:id="rId9"/>
    <p:sldId id="555" r:id="rId10"/>
    <p:sldId id="468" r:id="rId11"/>
    <p:sldId id="469" r:id="rId12"/>
    <p:sldId id="572" r:id="rId13"/>
    <p:sldId id="556" r:id="rId14"/>
    <p:sldId id="576" r:id="rId15"/>
    <p:sldId id="561" r:id="rId16"/>
    <p:sldId id="316" r:id="rId17"/>
    <p:sldId id="318" r:id="rId18"/>
    <p:sldId id="332" r:id="rId19"/>
    <p:sldId id="335" r:id="rId20"/>
    <p:sldId id="323" r:id="rId21"/>
    <p:sldId id="562" r:id="rId22"/>
    <p:sldId id="289" r:id="rId23"/>
    <p:sldId id="563" r:id="rId24"/>
    <p:sldId id="474" r:id="rId25"/>
    <p:sldId id="475" r:id="rId26"/>
    <p:sldId id="564" r:id="rId27"/>
    <p:sldId id="557" r:id="rId28"/>
    <p:sldId id="559" r:id="rId29"/>
    <p:sldId id="560" r:id="rId30"/>
    <p:sldId id="565" r:id="rId31"/>
    <p:sldId id="473" r:id="rId32"/>
    <p:sldId id="472" r:id="rId33"/>
    <p:sldId id="574" r:id="rId34"/>
    <p:sldId id="571" r:id="rId35"/>
    <p:sldId id="567" r:id="rId36"/>
    <p:sldId id="573" r:id="rId37"/>
    <p:sldId id="569" r:id="rId38"/>
    <p:sldId id="570" r:id="rId39"/>
    <p:sldId id="514" r:id="rId40"/>
    <p:sldId id="326" r:id="rId41"/>
    <p:sldId id="440" r:id="rId42"/>
    <p:sldId id="463" r:id="rId43"/>
    <p:sldId id="464" r:id="rId44"/>
    <p:sldId id="465" r:id="rId45"/>
    <p:sldId id="466" r:id="rId46"/>
    <p:sldId id="467" r:id="rId47"/>
    <p:sldId id="575" r:id="rId48"/>
    <p:sldId id="566" r:id="rId49"/>
    <p:sldId id="333" r:id="rId50"/>
    <p:sldId id="334" r:id="rId51"/>
    <p:sldId id="577" r:id="rId52"/>
    <p:sldId id="336" r:id="rId53"/>
    <p:sldId id="548" r:id="rId54"/>
    <p:sldId id="54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86467" autoAdjust="0"/>
  </p:normalViewPr>
  <p:slideViewPr>
    <p:cSldViewPr snapToGrid="0">
      <p:cViewPr varScale="1">
        <p:scale>
          <a:sx n="54" d="100"/>
          <a:sy n="54" d="100"/>
        </p:scale>
        <p:origin x="424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DC1CE-54EC-4D1D-8D08-121619803CC3}" type="datetimeFigureOut">
              <a:rPr lang="el-CY" smtClean="0"/>
              <a:t>03/21/2026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2284-3082-44E5-9A5C-A272BDB1C230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981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9851-364A-48F8-A0D1-33030ABFC6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BC569-235F-40E7-9AD2-774C1658D01A}" type="slidenum">
              <a:rPr lang="el-CY" smtClean="0"/>
              <a:t>40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8256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7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8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0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0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7C15-0D6C-41BF-A968-011D7C3D76D9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685801" y="5561174"/>
            <a:ext cx="6901542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40. Δημόσιες  Υπηρεσίες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l-CY" sz="2000" dirty="0">
              <a:solidFill>
                <a:schemeClr val="tx1"/>
              </a:solidFill>
            </a:endParaRPr>
          </a:p>
          <a:p>
            <a:pPr algn="ctr"/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Προσωπικά στοιχεία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6600" dirty="0"/>
              <a:t>Επώνυμο : </a:t>
            </a:r>
          </a:p>
          <a:p>
            <a:r>
              <a:rPr lang="el-GR" sz="6600" dirty="0"/>
              <a:t>Όνομα : </a:t>
            </a:r>
          </a:p>
          <a:p>
            <a:r>
              <a:rPr lang="el-GR" sz="6600" dirty="0"/>
              <a:t>Εθνικότητα :  </a:t>
            </a:r>
          </a:p>
          <a:p>
            <a:r>
              <a:rPr lang="el-GR" sz="6600" dirty="0"/>
              <a:t>Φύλο  :</a:t>
            </a:r>
          </a:p>
          <a:p>
            <a:endParaRPr lang="en-US" dirty="0"/>
          </a:p>
        </p:txBody>
      </p:sp>
      <p:pic>
        <p:nvPicPr>
          <p:cNvPr id="5" name="Picture 2" descr="Illustration De Vecteur De Bébé Garçon Et De Bébé Deux Bébés Mignons De  Bande Dessinée Carte D'invitation De Fête De Naissance Illustration de  Vecteur - Illustration du enfance, fille: 727502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89" y="3376245"/>
            <a:ext cx="257883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3562" y="3648808"/>
            <a:ext cx="1230923" cy="80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Αγόρι </a:t>
            </a:r>
          </a:p>
          <a:p>
            <a:pPr algn="ctr"/>
            <a:r>
              <a:rPr lang="el-GR" dirty="0"/>
              <a:t>Άρρεν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67389" y="3528646"/>
            <a:ext cx="1230923" cy="80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κορίτσι</a:t>
            </a:r>
          </a:p>
          <a:p>
            <a:pPr algn="ctr"/>
            <a:r>
              <a:rPr lang="el-GR" dirty="0"/>
              <a:t>Θήλυ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9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Προσωπικά στοιχεία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6600" dirty="0"/>
              <a:t>Επώνυμο : </a:t>
            </a:r>
          </a:p>
          <a:p>
            <a:r>
              <a:rPr lang="el-GR" sz="6600" dirty="0"/>
              <a:t>Όνομα : </a:t>
            </a:r>
          </a:p>
          <a:p>
            <a:r>
              <a:rPr lang="el-GR" sz="6600" dirty="0"/>
              <a:t>Εθνικότητα :  </a:t>
            </a:r>
          </a:p>
          <a:p>
            <a:r>
              <a:rPr lang="el-GR" sz="6600" dirty="0"/>
              <a:t>Φύλο 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Ταίριαξε τις υπηρεσίες  με τις προτάσεις !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8893B4-EE0B-4C21-968F-4A0EADECD56A}"/>
              </a:ext>
            </a:extLst>
          </p:cNvPr>
          <p:cNvSpPr txBox="1"/>
          <p:nvPr/>
        </p:nvSpPr>
        <p:spPr>
          <a:xfrm>
            <a:off x="690293" y="860560"/>
            <a:ext cx="6093822" cy="56323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b="1" dirty="0"/>
              <a:t>Τράπεζα</a:t>
            </a:r>
          </a:p>
          <a:p>
            <a:endParaRPr lang="el-GR" sz="3600" b="1" dirty="0"/>
          </a:p>
          <a:p>
            <a:r>
              <a:rPr lang="el-GR" sz="3600" b="1" dirty="0"/>
              <a:t>Ταχυδρομείο</a:t>
            </a:r>
          </a:p>
          <a:p>
            <a:endParaRPr lang="el-GR" sz="3600" b="1" dirty="0"/>
          </a:p>
          <a:p>
            <a:r>
              <a:rPr lang="el-GR" sz="3600" b="1" dirty="0"/>
              <a:t>Αστυνομία</a:t>
            </a:r>
          </a:p>
          <a:p>
            <a:endParaRPr lang="el-GR" sz="3600" b="1" dirty="0"/>
          </a:p>
          <a:p>
            <a:r>
              <a:rPr lang="el-GR" sz="3600" b="1" dirty="0"/>
              <a:t>Υπηρεσία ηλεκτροδότησης</a:t>
            </a:r>
          </a:p>
          <a:p>
            <a:endParaRPr lang="el-GR" sz="3600" b="1" dirty="0"/>
          </a:p>
          <a:p>
            <a:r>
              <a:rPr lang="el-GR" sz="3600" b="1" dirty="0"/>
              <a:t>Υπηρεσία κινητής τηλεφωνίας/διαδικτύου</a:t>
            </a:r>
            <a:endParaRPr lang="el-CY" sz="3600" b="1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8E3A1C33-6C3D-4AAA-B17F-F04197D5E9E2}"/>
              </a:ext>
            </a:extLst>
          </p:cNvPr>
          <p:cNvSpPr txBox="1">
            <a:spLocks/>
          </p:cNvSpPr>
          <p:nvPr/>
        </p:nvSpPr>
        <p:spPr>
          <a:xfrm>
            <a:off x="3618254" y="0"/>
            <a:ext cx="44363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Θέματα ρουτίνας</a:t>
            </a:r>
            <a:endParaRPr lang="el-CY" b="1" dirty="0">
              <a:solidFill>
                <a:srgbClr val="FF0000"/>
              </a:solidFill>
            </a:endParaRP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D9825FF7-717B-4463-8BAA-D313D4175998}"/>
              </a:ext>
            </a:extLst>
          </p:cNvPr>
          <p:cNvCxnSpPr>
            <a:cxnSpLocks/>
            <a:endCxn id="1034" idx="1"/>
          </p:cNvCxnSpPr>
          <p:nvPr/>
        </p:nvCxnSpPr>
        <p:spPr>
          <a:xfrm flipV="1">
            <a:off x="4140926" y="4499666"/>
            <a:ext cx="2864244" cy="10451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ΤΡΑΠΕΖΑ ΚΥΠΡΟΥ">
            <a:extLst>
              <a:ext uri="{FF2B5EF4-FFF2-40B4-BE49-F238E27FC236}">
                <a16:creationId xmlns:a16="http://schemas.microsoft.com/office/drawing/2014/main" id="{D4B81000-27A4-5D16-A4FF-53159E5D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32" y="1483078"/>
            <a:ext cx="1864293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αχυδρομείο Κέντρου Πόλης Λεμεσού | CYPRUS FAQ">
            <a:extLst>
              <a:ext uri="{FF2B5EF4-FFF2-40B4-BE49-F238E27FC236}">
                <a16:creationId xmlns:a16="http://schemas.microsoft.com/office/drawing/2014/main" id="{CD1A19B4-9235-F3B2-9D3D-3C0A5CBC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95" y="197778"/>
            <a:ext cx="2143125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στυνομία Κύπρου - Βικιπαίδεια">
            <a:extLst>
              <a:ext uri="{FF2B5EF4-FFF2-40B4-BE49-F238E27FC236}">
                <a16:creationId xmlns:a16="http://schemas.microsoft.com/office/drawing/2014/main" id="{B7FD360A-867D-6282-0DA6-9A63B029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32" y="5186423"/>
            <a:ext cx="175443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Electricity Authority of Cyprus | Enlit World">
            <a:extLst>
              <a:ext uri="{FF2B5EF4-FFF2-40B4-BE49-F238E27FC236}">
                <a16:creationId xmlns:a16="http://schemas.microsoft.com/office/drawing/2014/main" id="{54869910-216D-7FE8-2012-61D6C0A1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51" y="2494490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YTA - Cyprus Information Technology Enterprises Association">
            <a:extLst>
              <a:ext uri="{FF2B5EF4-FFF2-40B4-BE49-F238E27FC236}">
                <a16:creationId xmlns:a16="http://schemas.microsoft.com/office/drawing/2014/main" id="{D825EFEF-AD5B-C7B2-9C36-8C5DABBC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70" y="3966848"/>
            <a:ext cx="2952206" cy="10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Επικοινώνησε με την epic Κύπρο | Υποστήριξη με ένα τηλεφώνημα">
            <a:extLst>
              <a:ext uri="{FF2B5EF4-FFF2-40B4-BE49-F238E27FC236}">
                <a16:creationId xmlns:a16="http://schemas.microsoft.com/office/drawing/2014/main" id="{4CA87AE9-B8A4-F8B3-AE09-1742B93E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145" y="3966848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8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17CA5-5A52-65A7-57A1-47DB0502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EAE867-858A-4BA8-A2E6-0084D0F3C885}"/>
              </a:ext>
            </a:extLst>
          </p:cNvPr>
          <p:cNvSpPr txBox="1"/>
          <p:nvPr/>
        </p:nvSpPr>
        <p:spPr>
          <a:xfrm>
            <a:off x="690293" y="860560"/>
            <a:ext cx="6093822" cy="56323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b="1" dirty="0"/>
              <a:t>Τράπεζα</a:t>
            </a:r>
          </a:p>
          <a:p>
            <a:endParaRPr lang="el-GR" sz="3600" b="1" dirty="0"/>
          </a:p>
          <a:p>
            <a:r>
              <a:rPr lang="el-GR" sz="3600" b="1" dirty="0"/>
              <a:t>Ταχυδρομείο</a:t>
            </a:r>
          </a:p>
          <a:p>
            <a:endParaRPr lang="el-GR" sz="3600" b="1" dirty="0"/>
          </a:p>
          <a:p>
            <a:r>
              <a:rPr lang="el-GR" sz="3600" b="1" dirty="0"/>
              <a:t>Αστυνομία</a:t>
            </a:r>
          </a:p>
          <a:p>
            <a:endParaRPr lang="el-GR" sz="3600" b="1" dirty="0"/>
          </a:p>
          <a:p>
            <a:r>
              <a:rPr lang="el-GR" sz="3600" b="1" dirty="0"/>
              <a:t>Υπηρεσία ηλεκτροδότησης</a:t>
            </a:r>
          </a:p>
          <a:p>
            <a:endParaRPr lang="el-GR" sz="3600" b="1" dirty="0"/>
          </a:p>
          <a:p>
            <a:r>
              <a:rPr lang="el-GR" sz="3600" b="1" dirty="0"/>
              <a:t>Υπηρεσία κινητής τηλεφωνίας/διαδικτύου</a:t>
            </a:r>
            <a:endParaRPr lang="el-CY" sz="3600" b="1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413A2F6A-1281-C6CA-1409-80C880F9823B}"/>
              </a:ext>
            </a:extLst>
          </p:cNvPr>
          <p:cNvSpPr txBox="1">
            <a:spLocks/>
          </p:cNvSpPr>
          <p:nvPr/>
        </p:nvSpPr>
        <p:spPr>
          <a:xfrm>
            <a:off x="3618254" y="0"/>
            <a:ext cx="44363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Θέματα ρουτίνας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A372A-AE1F-8125-215D-432EE0CEB366}"/>
              </a:ext>
            </a:extLst>
          </p:cNvPr>
          <p:cNvSpPr txBox="1"/>
          <p:nvPr/>
        </p:nvSpPr>
        <p:spPr>
          <a:xfrm>
            <a:off x="6884565" y="838334"/>
            <a:ext cx="4337053" cy="50783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l-GR" sz="3600" dirty="0"/>
          </a:p>
          <a:p>
            <a:r>
              <a:rPr lang="el-GR" sz="3600" dirty="0"/>
              <a:t>Κατεβάστε τον διακόπτη !</a:t>
            </a:r>
          </a:p>
          <a:p>
            <a:endParaRPr lang="el-GR" sz="3600" dirty="0"/>
          </a:p>
          <a:p>
            <a:r>
              <a:rPr lang="el-GR" sz="3600" dirty="0"/>
              <a:t>Φοράτε ζώνη !</a:t>
            </a:r>
          </a:p>
          <a:p>
            <a:endParaRPr lang="el-GR" sz="3600" dirty="0"/>
          </a:p>
          <a:p>
            <a:endParaRPr lang="el-GR" sz="3600" dirty="0"/>
          </a:p>
          <a:p>
            <a:r>
              <a:rPr lang="el-GR" sz="3600" dirty="0"/>
              <a:t>Την ταυτότητά σας !</a:t>
            </a:r>
          </a:p>
          <a:p>
            <a:r>
              <a:rPr lang="el-GR" sz="3600" dirty="0"/>
              <a:t> </a:t>
            </a:r>
          </a:p>
        </p:txBody>
      </p:sp>
      <p:pic>
        <p:nvPicPr>
          <p:cNvPr id="4098" name="Picture 2" descr="52,611,259 Ταυτότητα Εικονογραφήσεις | DepositPhotos">
            <a:extLst>
              <a:ext uri="{FF2B5EF4-FFF2-40B4-BE49-F238E27FC236}">
                <a16:creationId xmlns:a16="http://schemas.microsoft.com/office/drawing/2014/main" id="{4F97889F-BD23-1DEA-E60A-72909783B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8" t="17879" r="14119" b="21489"/>
          <a:stretch/>
        </p:blipFill>
        <p:spPr bwMode="auto">
          <a:xfrm>
            <a:off x="10915809" y="4590148"/>
            <a:ext cx="1261812" cy="1097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Η ζώνη ασφαλείας δεν εμποδίζει, προστατεύει! | Anytime Blog">
            <a:extLst>
              <a:ext uri="{FF2B5EF4-FFF2-40B4-BE49-F238E27FC236}">
                <a16:creationId xmlns:a16="http://schemas.microsoft.com/office/drawing/2014/main" id="{098763F9-22C4-3931-58E0-1ECF4F8A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855" y="3004820"/>
            <a:ext cx="1321526" cy="1202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διακόπτης Στοκ Εικονογραφήσεις, Vectors, &amp; Clipart – (132,781 Στοκ  Εικονογραφήσεις)">
            <a:extLst>
              <a:ext uri="{FF2B5EF4-FFF2-40B4-BE49-F238E27FC236}">
                <a16:creationId xmlns:a16="http://schemas.microsoft.com/office/drawing/2014/main" id="{119887E2-97FD-7A9A-AA86-7D2B1FED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742" y="1010416"/>
            <a:ext cx="1640710" cy="1640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40687FF0-90F3-1467-949B-49C10A34BE41}"/>
              </a:ext>
            </a:extLst>
          </p:cNvPr>
          <p:cNvCxnSpPr/>
          <p:nvPr/>
        </p:nvCxnSpPr>
        <p:spPr>
          <a:xfrm flipV="1">
            <a:off x="4140926" y="5172891"/>
            <a:ext cx="2952205" cy="3719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63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Ρώτησε!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ρώτηση Στοκ Εικονογραφήσεις, Vectors, &amp; Clipart – (331,625 Στοκ  Εικονογραφήσεις)">
            <a:extLst>
              <a:ext uri="{FF2B5EF4-FFF2-40B4-BE49-F238E27FC236}">
                <a16:creationId xmlns:a16="http://schemas.microsoft.com/office/drawing/2014/main" id="{33421C5C-1BA7-4D21-947B-9CF77796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19" y="4538454"/>
            <a:ext cx="1813111" cy="1813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αθηματικά : semicolon">
            <a:extLst>
              <a:ext uri="{FF2B5EF4-FFF2-40B4-BE49-F238E27FC236}">
                <a16:creationId xmlns:a16="http://schemas.microsoft.com/office/drawing/2014/main" id="{84C4E062-2706-4087-81E9-52573395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36" y="4538454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02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εσένα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Σου</a:t>
            </a:r>
            <a:r>
              <a:rPr lang="el-GR" dirty="0"/>
              <a:t>  τηλεφώνησε η δασκάλα μου;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</a:t>
            </a:r>
            <a:r>
              <a:rPr lang="el-GR" dirty="0">
                <a:solidFill>
                  <a:srgbClr val="FF0000"/>
                </a:solidFill>
              </a:rPr>
              <a:t>μου</a:t>
            </a:r>
            <a:r>
              <a:rPr lang="el-GR" dirty="0"/>
              <a:t> τηλεφώνησε. Είπε δεν κάνεις τις  εργασίες  σου στο σπίτι.</a:t>
            </a:r>
            <a:endParaRPr lang="en-US" dirty="0"/>
          </a:p>
        </p:txBody>
      </p:sp>
      <p:pic>
        <p:nvPicPr>
          <p:cNvPr id="1026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059112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t Cartoon (Niwatsingsamarn) - Προφίλ συνεργάτη στο Dreamstime">
            <a:extLst>
              <a:ext uri="{FF2B5EF4-FFF2-40B4-BE49-F238E27FC236}">
                <a16:creationId xmlns:a16="http://schemas.microsoft.com/office/drawing/2014/main" id="{8271AC8E-5E3F-4410-AAAF-AD67D9CF9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2"/>
          <a:stretch/>
        </p:blipFill>
        <p:spPr bwMode="auto">
          <a:xfrm>
            <a:off x="1569992" y="2720181"/>
            <a:ext cx="4073162" cy="35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αυτόν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Του</a:t>
            </a:r>
            <a:r>
              <a:rPr lang="el-GR" dirty="0"/>
              <a:t>  τηλεφώνησε;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 του  τηλεφώνησε.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Ένα αγόρι και ένα κορίτσι μιλάνε στο κινητό Διανυσματική απεικόνιση -  εικονογραφία από childhood, cellphone: 168457584">
            <a:extLst>
              <a:ext uri="{FF2B5EF4-FFF2-40B4-BE49-F238E27FC236}">
                <a16:creationId xmlns:a16="http://schemas.microsoft.com/office/drawing/2014/main" id="{E2A182C8-C06F-42AB-A7AF-02658830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08" y="3345841"/>
            <a:ext cx="3929878" cy="314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Βέλος: Καμπύλο προς τα επάνω 4">
            <a:extLst>
              <a:ext uri="{FF2B5EF4-FFF2-40B4-BE49-F238E27FC236}">
                <a16:creationId xmlns:a16="http://schemas.microsoft.com/office/drawing/2014/main" id="{4A5471D6-D3BF-4D21-8D67-570E2CE8E6E6}"/>
              </a:ext>
            </a:extLst>
          </p:cNvPr>
          <p:cNvSpPr/>
          <p:nvPr/>
        </p:nvSpPr>
        <p:spPr>
          <a:xfrm rot="10800000">
            <a:off x="2365398" y="2564099"/>
            <a:ext cx="2181498" cy="11663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αυτή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Της</a:t>
            </a:r>
            <a:r>
              <a:rPr lang="el-GR" dirty="0"/>
              <a:t> τηλεφώνησε;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της  τηλεφώνησε. 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Ένα αγόρι και ένα κορίτσι μιλάνε στο κινητό Διανυσματική απεικόνιση -  εικονογραφία από childhood, cellphone: 168457584">
            <a:extLst>
              <a:ext uri="{FF2B5EF4-FFF2-40B4-BE49-F238E27FC236}">
                <a16:creationId xmlns:a16="http://schemas.microsoft.com/office/drawing/2014/main" id="{2C3E255F-834C-49AF-8152-DD4A957CC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/>
          <a:stretch/>
        </p:blipFill>
        <p:spPr bwMode="auto">
          <a:xfrm>
            <a:off x="1358124" y="4090504"/>
            <a:ext cx="3929878" cy="25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Βέλος: Καμπύλο προς τα κάτω 6">
            <a:extLst>
              <a:ext uri="{FF2B5EF4-FFF2-40B4-BE49-F238E27FC236}">
                <a16:creationId xmlns:a16="http://schemas.microsoft.com/office/drawing/2014/main" id="{B28E347E-4EEF-4F88-A140-4F5B854718FF}"/>
              </a:ext>
            </a:extLst>
          </p:cNvPr>
          <p:cNvSpPr/>
          <p:nvPr/>
        </p:nvSpPr>
        <p:spPr>
          <a:xfrm>
            <a:off x="2074127" y="2397512"/>
            <a:ext cx="2497873" cy="16037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εσάς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Σας</a:t>
            </a:r>
            <a:r>
              <a:rPr lang="el-GR" dirty="0"/>
              <a:t> τηλεφώνησε ο διευθυντής;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 μου τηλεφώνησε. </a:t>
            </a:r>
          </a:p>
          <a:p>
            <a:r>
              <a:rPr lang="el-GR" dirty="0"/>
              <a:t>Ναι , μας τηλεφώνησε. 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Ανέκδοτο: Η δασκάλα λέει «σηκώστε δύο δάχτυλα»">
            <a:extLst>
              <a:ext uri="{FF2B5EF4-FFF2-40B4-BE49-F238E27FC236}">
                <a16:creationId xmlns:a16="http://schemas.microsoft.com/office/drawing/2014/main" id="{D339F76E-5375-4A0F-8C1F-CBEF0D776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4" y="3618803"/>
            <a:ext cx="4579794" cy="26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10163456" y="799392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CE6F2F5-6EF2-058C-2A49-444964107AE8}"/>
              </a:ext>
            </a:extLst>
          </p:cNvPr>
          <p:cNvSpPr/>
          <p:nvPr/>
        </p:nvSpPr>
        <p:spPr>
          <a:xfrm>
            <a:off x="1509794" y="5140184"/>
            <a:ext cx="3956028" cy="12083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Αγαπούλα μου, ο λογαριασμός του  ηλεκτρικού ρεύματος.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AF8E63D-AFBE-8021-C547-FD72CA3C0987}"/>
              </a:ext>
            </a:extLst>
          </p:cNvPr>
          <p:cNvSpPr/>
          <p:nvPr/>
        </p:nvSpPr>
        <p:spPr>
          <a:xfrm>
            <a:off x="6380271" y="5085089"/>
            <a:ext cx="3472543" cy="12083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€1000 !!!!!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032" name="Picture 8" descr="εικονεσ : άνδρας, ταραγμένος, ερωτηματικό, χαρακτήρας κινουμένων σχεδίων,  ΚΙΝΟΥΜΕΝΟ ΣΧΕΔΙΟ, πρόβλημα, παρακαλώ, μυστήριο, Γιατί, νομίζω, σύγχυση,  σκέψη, διακοπής, αυτοκόλλητη ετικέτα, χειρονομία, ευτυχισμένος, μοιρασιά,  output device, τέχνη, σχέδιο ...">
            <a:extLst>
              <a:ext uri="{FF2B5EF4-FFF2-40B4-BE49-F238E27FC236}">
                <a16:creationId xmlns:a16="http://schemas.microsoft.com/office/drawing/2014/main" id="{1692F04E-7D3A-7F33-D376-97904F6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161" y="383130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Τα γλομπάκια της ΔΕΗ» | ekirikas.com">
            <a:extLst>
              <a:ext uri="{FF2B5EF4-FFF2-40B4-BE49-F238E27FC236}">
                <a16:creationId xmlns:a16="http://schemas.microsoft.com/office/drawing/2014/main" id="{A8323FBE-11F2-44B1-B054-F8486EA8D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/>
          <a:stretch/>
        </p:blipFill>
        <p:spPr bwMode="auto">
          <a:xfrm>
            <a:off x="1602590" y="1168754"/>
            <a:ext cx="8028877" cy="37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αυτούς;</a:t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>Τους</a:t>
            </a:r>
            <a:r>
              <a:rPr lang="el-GR" dirty="0"/>
              <a:t>  τηλεφώνησε;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 τους τηλεφώνησε.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9 Μαθηματικά δημοτικού ιδέες | μαθηματικά δημοτικού, μαθηματικά, σχολείο">
            <a:extLst>
              <a:ext uri="{FF2B5EF4-FFF2-40B4-BE49-F238E27FC236}">
                <a16:creationId xmlns:a16="http://schemas.microsoft.com/office/drawing/2014/main" id="{634C708A-2060-448B-9BAD-A5F184CF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22" y="2963500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Δεκαέξι νέα σχολεία στο πρόγραμμα «Σχολεία Πρεσβευτές Πολιτισμού» |  Limassol Today">
            <a:extLst>
              <a:ext uri="{FF2B5EF4-FFF2-40B4-BE49-F238E27FC236}">
                <a16:creationId xmlns:a16="http://schemas.microsoft.com/office/drawing/2014/main" id="{D7994019-350D-44BA-ADA2-5EF69307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2" y="30016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8951E1A7-AA67-43BE-97E5-B5D97878D240}"/>
              </a:ext>
            </a:extLst>
          </p:cNvPr>
          <p:cNvSpPr/>
          <p:nvPr/>
        </p:nvSpPr>
        <p:spPr>
          <a:xfrm>
            <a:off x="1619794" y="4297680"/>
            <a:ext cx="1188720" cy="13193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Α7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D99F44B-7EB0-4053-A719-F76BEA178EB2}"/>
              </a:ext>
            </a:extLst>
          </p:cNvPr>
          <p:cNvSpPr/>
          <p:nvPr/>
        </p:nvSpPr>
        <p:spPr>
          <a:xfrm>
            <a:off x="4926874" y="4196059"/>
            <a:ext cx="1188720" cy="13193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Α6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6150" name="Picture 6" descr="Προκήρυξη - πρόσκληση ενδιαφέροντος για την επιλογή και τοποθέτηση Διευθυντή-Διευθύντριας  Σχολικής Μονάδας Ειδικής Αγωγής της ΔΠΕ Δυτικής Θεσσαλονίκης">
            <a:extLst>
              <a:ext uri="{FF2B5EF4-FFF2-40B4-BE49-F238E27FC236}">
                <a16:creationId xmlns:a16="http://schemas.microsoft.com/office/drawing/2014/main" id="{990FB804-4014-4F3D-854F-13312BE7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15" y="182562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Ρώτησε!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ρώτηση Στοκ Εικονογραφήσεις, Vectors, &amp; Clipart – (331,625 Στοκ  Εικονογραφήσεις)">
            <a:extLst>
              <a:ext uri="{FF2B5EF4-FFF2-40B4-BE49-F238E27FC236}">
                <a16:creationId xmlns:a16="http://schemas.microsoft.com/office/drawing/2014/main" id="{33421C5C-1BA7-4D21-947B-9CF77796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19" y="4538454"/>
            <a:ext cx="1813111" cy="1813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αθηματικά : semicolon">
            <a:extLst>
              <a:ext uri="{FF2B5EF4-FFF2-40B4-BE49-F238E27FC236}">
                <a16:creationId xmlns:a16="http://schemas.microsoft.com/office/drawing/2014/main" id="{84C4E062-2706-4087-81E9-52573395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36" y="4538454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1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61" y="442874"/>
            <a:ext cx="10515600" cy="3303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5400" dirty="0"/>
              <a:t>-Σε προσκαλώ στο σπίτι μου. Θα έρθεις; 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-Όχι, δεν θα έρθω.</a:t>
            </a:r>
          </a:p>
          <a:p>
            <a:pPr marL="0" indent="0">
              <a:buNone/>
            </a:pPr>
            <a:r>
              <a:rPr lang="el-GR" sz="5400" dirty="0"/>
              <a:t>-Ναι, θα έρθω.   </a:t>
            </a:r>
          </a:p>
          <a:p>
            <a:pPr marL="0" indent="0">
              <a:buNone/>
            </a:pPr>
            <a:r>
              <a:rPr lang="el-GR" sz="5400" dirty="0"/>
              <a:t>-Βεβαίως και θα έρθω!</a:t>
            </a:r>
          </a:p>
        </p:txBody>
      </p:sp>
      <p:pic>
        <p:nvPicPr>
          <p:cNvPr id="6146" name="Picture 2" descr="Phone call boy - 50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3CCC020C-B393-4EEA-ABB4-31853B070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6810" r="6418" b="15678"/>
          <a:stretch/>
        </p:blipFill>
        <p:spPr bwMode="auto">
          <a:xfrm>
            <a:off x="6935652" y="2341756"/>
            <a:ext cx="4991305" cy="40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solidFill>
                  <a:srgbClr val="FF0000"/>
                </a:solidFill>
              </a:rPr>
              <a:t>Πιο απρόβλεπτες καταστάσεις </a:t>
            </a:r>
            <a:endParaRPr lang="el-C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ρώτηση Στοκ Εικονογραφήσεις, Vectors, &amp; Clipart – (331,625 Στοκ  Εικονογραφήσεις)">
            <a:extLst>
              <a:ext uri="{FF2B5EF4-FFF2-40B4-BE49-F238E27FC236}">
                <a16:creationId xmlns:a16="http://schemas.microsoft.com/office/drawing/2014/main" id="{33421C5C-1BA7-4D21-947B-9CF77796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19" y="4538454"/>
            <a:ext cx="1813111" cy="1813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αθηματικά : semicolon">
            <a:extLst>
              <a:ext uri="{FF2B5EF4-FFF2-40B4-BE49-F238E27FC236}">
                <a16:creationId xmlns:a16="http://schemas.microsoft.com/office/drawing/2014/main" id="{84C4E062-2706-4087-81E9-52573395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36" y="4538454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55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αχυδρομείο με πολλά επιστολές και κιβώτια Διανυσματική απεικόνιση -  εικονογραφία από boxcar: 4646298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8567"/>
          <a:stretch/>
        </p:blipFill>
        <p:spPr bwMode="auto">
          <a:xfrm>
            <a:off x="679375" y="104844"/>
            <a:ext cx="3457728" cy="66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3402" y="576106"/>
            <a:ext cx="4360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Στο  ταχυδρομείο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753402" y="1860230"/>
            <a:ext cx="6759223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στείλω  αυτό  το γράμμα.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2046" y="4233966"/>
            <a:ext cx="625966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στείλω  αυτό  το δέμα.</a:t>
            </a:r>
          </a:p>
        </p:txBody>
      </p:sp>
      <p:pic>
        <p:nvPicPr>
          <p:cNvPr id="6" name="Picture 2" descr="Ταχυδρομείο με πολλά επιστολές και κιβώτια Διανυσματική απεικόνιση -  εικονογραφία από boxcar: 46462982">
            <a:extLst>
              <a:ext uri="{FF2B5EF4-FFF2-40B4-BE49-F238E27FC236}">
                <a16:creationId xmlns:a16="http://schemas.microsoft.com/office/drawing/2014/main" id="{9F6BA1C0-7377-4AD9-BCDD-49BD5D620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7" t="16823" r="30510" b="62211"/>
          <a:stretch/>
        </p:blipFill>
        <p:spPr bwMode="auto">
          <a:xfrm>
            <a:off x="8251223" y="5194103"/>
            <a:ext cx="981308" cy="13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Ταχυδρομείο με πολλά επιστολές και κιβώτια Διανυσματική απεικόνιση -  εικονογραφία από boxcar: 46462982">
            <a:extLst>
              <a:ext uri="{FF2B5EF4-FFF2-40B4-BE49-F238E27FC236}">
                <a16:creationId xmlns:a16="http://schemas.microsoft.com/office/drawing/2014/main" id="{AE3D0168-C430-4035-9823-03D2C7D04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1947" r="83258" b="80350"/>
          <a:stretch/>
        </p:blipFill>
        <p:spPr bwMode="auto">
          <a:xfrm rot="1301071">
            <a:off x="7208322" y="2820366"/>
            <a:ext cx="1906066" cy="117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αχυδρομείο με πολλά επιστολές και κιβώτια Διανυσματική απεικόνιση -  εικονογραφία από boxcar: 464629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8" y="105103"/>
            <a:ext cx="4095179" cy="66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8188" y="338718"/>
            <a:ext cx="4360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Στην τράπεζα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484443" y="3841929"/>
            <a:ext cx="508587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κάνω  ανάληψη.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7917" y="1684759"/>
            <a:ext cx="594239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ανοίξω  λογαριασμό.</a:t>
            </a:r>
          </a:p>
        </p:txBody>
      </p:sp>
      <p:pic>
        <p:nvPicPr>
          <p:cNvPr id="4" name="Picture 2" descr="ΤΡΑΠΕΖΑ ΚΥΠΡΟΥ | Offsit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7" y="-1"/>
            <a:ext cx="3853718" cy="67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49433" y="2763344"/>
            <a:ext cx="51558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κάνω  κατάθεση.</a:t>
            </a:r>
          </a:p>
        </p:txBody>
      </p:sp>
      <p:pic>
        <p:nvPicPr>
          <p:cNvPr id="1028" name="Picture 4" descr="ΑΝΕΚΔΟΤΟ: Αθυρόστομος πελάτης σε τράπεζα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662" y="4526910"/>
            <a:ext cx="2194658" cy="20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Κατανόηση  συνομιλίας με άλλο άτομο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74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757645"/>
            <a:ext cx="5556828" cy="2189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400" dirty="0"/>
              <a:t>Αυτ</a:t>
            </a:r>
            <a:r>
              <a:rPr lang="el-GR" sz="4400" dirty="0">
                <a:solidFill>
                  <a:srgbClr val="FF0000"/>
                </a:solidFill>
              </a:rPr>
              <a:t>ή</a:t>
            </a:r>
            <a:r>
              <a:rPr lang="el-GR" sz="4400" dirty="0"/>
              <a:t>  </a:t>
            </a:r>
            <a:r>
              <a:rPr lang="el-GR" sz="4400" dirty="0">
                <a:solidFill>
                  <a:srgbClr val="FF0000"/>
                </a:solidFill>
              </a:rPr>
              <a:t>η</a:t>
            </a:r>
            <a:r>
              <a:rPr lang="el-GR" sz="4400" dirty="0"/>
              <a:t>  φούστα    σου </a:t>
            </a:r>
            <a:r>
              <a:rPr lang="el-GR" sz="4400" dirty="0">
                <a:solidFill>
                  <a:srgbClr val="FF0000"/>
                </a:solidFill>
              </a:rPr>
              <a:t>πηγαίνει</a:t>
            </a:r>
            <a:r>
              <a:rPr lang="el-GR" sz="4400" dirty="0"/>
              <a:t>. </a:t>
            </a:r>
            <a:endParaRPr lang="en-US" sz="4400" dirty="0"/>
          </a:p>
        </p:txBody>
      </p:sp>
      <p:pic>
        <p:nvPicPr>
          <p:cNvPr id="6146" name="Picture 2" descr="φούστα Στοκ Εικονογραφήσεις, Vectors, &amp; Clipart – (106,728 Στοκ  Εικονογραφήσεις)">
            <a:extLst>
              <a:ext uri="{FF2B5EF4-FFF2-40B4-BE49-F238E27FC236}">
                <a16:creationId xmlns:a16="http://schemas.microsoft.com/office/drawing/2014/main" id="{B2CEBA85-DF59-4949-9374-E98C34B8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63" y="3429000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Δύο μαθητές μιλούν φορέα. Χαρακτήρες οικογένεια: Vector στοκ (χωρίς  δικαιώματα) 2651660367 | Shutterstock">
            <a:extLst>
              <a:ext uri="{FF2B5EF4-FFF2-40B4-BE49-F238E27FC236}">
                <a16:creationId xmlns:a16="http://schemas.microsoft.com/office/drawing/2014/main" id="{FD28D7F6-A76A-4B9E-9D43-1AD7897D8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3"/>
          <a:stretch/>
        </p:blipFill>
        <p:spPr bwMode="auto">
          <a:xfrm>
            <a:off x="1202326" y="1550941"/>
            <a:ext cx="4893673" cy="49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836BA-8686-4D7F-9247-5F9CE390350B}"/>
              </a:ext>
            </a:extLst>
          </p:cNvPr>
          <p:cNvSpPr txBox="1">
            <a:spLocks/>
          </p:cNvSpPr>
          <p:nvPr/>
        </p:nvSpPr>
        <p:spPr>
          <a:xfrm>
            <a:off x="539173" y="686579"/>
            <a:ext cx="3314372" cy="84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Ευχαριστώ!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691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72" y="373031"/>
            <a:ext cx="5556828" cy="1232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400" dirty="0"/>
              <a:t>Αυτ</a:t>
            </a:r>
            <a:r>
              <a:rPr lang="el-GR" sz="4400" dirty="0">
                <a:solidFill>
                  <a:srgbClr val="FF0000"/>
                </a:solidFill>
              </a:rPr>
              <a:t>ό</a:t>
            </a:r>
            <a:r>
              <a:rPr lang="el-GR" sz="4400" dirty="0"/>
              <a:t> </a:t>
            </a:r>
            <a:r>
              <a:rPr lang="el-GR" sz="4400" dirty="0">
                <a:solidFill>
                  <a:srgbClr val="FF0000"/>
                </a:solidFill>
              </a:rPr>
              <a:t>το  </a:t>
            </a:r>
            <a:r>
              <a:rPr lang="el-GR" sz="4400" dirty="0"/>
              <a:t>φόρεμα σου </a:t>
            </a:r>
            <a:r>
              <a:rPr lang="el-GR" sz="4400" dirty="0">
                <a:solidFill>
                  <a:srgbClr val="FF0000"/>
                </a:solidFill>
              </a:rPr>
              <a:t>πηγαίνει</a:t>
            </a:r>
            <a:r>
              <a:rPr lang="el-GR" sz="4400" dirty="0"/>
              <a:t>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836BA-8686-4D7F-9247-5F9CE390350B}"/>
              </a:ext>
            </a:extLst>
          </p:cNvPr>
          <p:cNvSpPr txBox="1">
            <a:spLocks/>
          </p:cNvSpPr>
          <p:nvPr/>
        </p:nvSpPr>
        <p:spPr>
          <a:xfrm>
            <a:off x="7642500" y="564417"/>
            <a:ext cx="3314372" cy="84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Ευχαριστώ! </a:t>
            </a:r>
            <a:endParaRPr lang="en-US" sz="4400" dirty="0"/>
          </a:p>
        </p:txBody>
      </p:sp>
      <p:pic>
        <p:nvPicPr>
          <p:cNvPr id="6" name="Picture 2" descr="Τα παιδιά μιλάνε και ακούνε Διανυσματική απεικόνιση - εικονογραφία από  childhood, arroyos: 66814924">
            <a:extLst>
              <a:ext uri="{FF2B5EF4-FFF2-40B4-BE49-F238E27FC236}">
                <a16:creationId xmlns:a16="http://schemas.microsoft.com/office/drawing/2014/main" id="{CEC386F7-5218-43FD-BDE4-9A506047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62" y="1825214"/>
            <a:ext cx="4448924" cy="46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aby Girl Dress Stock Illustrations – 29,782 Baby Girl Dress Stock  Illustrations, Vectors &amp; Clipart - Dreamstime">
            <a:extLst>
              <a:ext uri="{FF2B5EF4-FFF2-40B4-BE49-F238E27FC236}">
                <a16:creationId xmlns:a16="http://schemas.microsoft.com/office/drawing/2014/main" id="{D4DFC778-A26C-4D8E-85BA-50F8C2AF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09" y="27254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757645"/>
            <a:ext cx="5556828" cy="2189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400" dirty="0"/>
              <a:t>Αυτ</a:t>
            </a:r>
            <a:r>
              <a:rPr lang="el-GR" sz="4400" dirty="0">
                <a:solidFill>
                  <a:srgbClr val="FF0000"/>
                </a:solidFill>
              </a:rPr>
              <a:t>ά</a:t>
            </a:r>
            <a:r>
              <a:rPr lang="el-GR" sz="4400" dirty="0"/>
              <a:t> </a:t>
            </a:r>
            <a:r>
              <a:rPr lang="el-GR" sz="4400" dirty="0">
                <a:solidFill>
                  <a:srgbClr val="FF0000"/>
                </a:solidFill>
              </a:rPr>
              <a:t>τα</a:t>
            </a:r>
            <a:r>
              <a:rPr lang="el-GR" sz="4400" dirty="0"/>
              <a:t> παπούτσια     σου </a:t>
            </a:r>
            <a:r>
              <a:rPr lang="el-GR" sz="4400" dirty="0">
                <a:solidFill>
                  <a:srgbClr val="FF0000"/>
                </a:solidFill>
              </a:rPr>
              <a:t>πηγαίνουν</a:t>
            </a:r>
            <a:r>
              <a:rPr lang="el-GR" sz="4400" dirty="0"/>
              <a:t>. </a:t>
            </a:r>
            <a:endParaRPr lang="en-US" sz="4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836BA-8686-4D7F-9247-5F9CE390350B}"/>
              </a:ext>
            </a:extLst>
          </p:cNvPr>
          <p:cNvSpPr txBox="1">
            <a:spLocks/>
          </p:cNvSpPr>
          <p:nvPr/>
        </p:nvSpPr>
        <p:spPr>
          <a:xfrm>
            <a:off x="539173" y="686579"/>
            <a:ext cx="3314372" cy="84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Ευχαριστώ! </a:t>
            </a:r>
            <a:endParaRPr lang="en-US" sz="4400" dirty="0"/>
          </a:p>
        </p:txBody>
      </p:sp>
      <p:pic>
        <p:nvPicPr>
          <p:cNvPr id="7" name="Picture 2" descr="Τα παιδιά μιλάνε και ακούνε Διανυσματική απεικόνιση - εικονογραφία από  childhood, arroyos: 66814924">
            <a:extLst>
              <a:ext uri="{FF2B5EF4-FFF2-40B4-BE49-F238E27FC236}">
                <a16:creationId xmlns:a16="http://schemas.microsoft.com/office/drawing/2014/main" id="{0C1B0458-8803-42E9-A14A-50F0C846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9" y="1796800"/>
            <a:ext cx="4448924" cy="46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neakers stock vector. Illustration of decorative, sneakers - 18780339">
            <a:extLst>
              <a:ext uri="{FF2B5EF4-FFF2-40B4-BE49-F238E27FC236}">
                <a16:creationId xmlns:a16="http://schemas.microsoft.com/office/drawing/2014/main" id="{0CE84313-0505-48CD-B59A-04681816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57" y="2278827"/>
            <a:ext cx="3194144" cy="307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Ιανουαρίου 2026 (__/01/2026).Τώρα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Απλή και απευθείας  ανταλλαγή πληροφοριών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3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17" y="233150"/>
            <a:ext cx="10515600" cy="5928528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270000"/>
              </a:lnSpc>
            </a:pPr>
            <a:r>
              <a:rPr lang="el-GR" dirty="0"/>
              <a:t>Εγώ δεν έχω __________________.</a:t>
            </a:r>
          </a:p>
          <a:p>
            <a:pPr>
              <a:lnSpc>
                <a:spcPct val="270000"/>
              </a:lnSpc>
            </a:pPr>
            <a:r>
              <a:rPr lang="el-GR" dirty="0"/>
              <a:t>Ο μπαμπάς μου έχει _______________.</a:t>
            </a:r>
            <a:endParaRPr lang="el-GR" dirty="0">
              <a:solidFill>
                <a:schemeClr val="bg1"/>
              </a:solidFill>
            </a:endParaRPr>
          </a:p>
          <a:p>
            <a:pPr>
              <a:lnSpc>
                <a:spcPct val="270000"/>
              </a:lnSpc>
            </a:pPr>
            <a:r>
              <a:rPr lang="el-GR" dirty="0"/>
              <a:t>Η  μαμά μου πήρε  χρήματα από το ___________.</a:t>
            </a:r>
          </a:p>
          <a:p>
            <a:pPr>
              <a:lnSpc>
                <a:spcPct val="270000"/>
              </a:lnSpc>
            </a:pPr>
            <a:r>
              <a:rPr lang="el-GR" dirty="0"/>
              <a:t>Έχασα το __________ μου  και πήγα στον _________.  </a:t>
            </a:r>
            <a:r>
              <a:rPr lang="el-GR" dirty="0">
                <a:solidFill>
                  <a:schemeClr val="bg1"/>
                </a:solidFill>
              </a:rPr>
              <a:t>αστυνομικό  σ</a:t>
            </a:r>
            <a:endParaRPr lang="el-GR" dirty="0"/>
          </a:p>
          <a:p>
            <a:pPr>
              <a:lnSpc>
                <a:spcPct val="270000"/>
              </a:lnSpc>
            </a:pPr>
            <a:r>
              <a:rPr lang="el-GR" dirty="0"/>
              <a:t>Μπείτε  στη ________________!</a:t>
            </a:r>
          </a:p>
          <a:p>
            <a:pPr>
              <a:lnSpc>
                <a:spcPct val="270000"/>
              </a:lnSpc>
            </a:pPr>
            <a:r>
              <a:rPr lang="el-GR" dirty="0"/>
              <a:t>Συμπληρώστε την _____________!</a:t>
            </a:r>
          </a:p>
          <a:p>
            <a:pPr>
              <a:lnSpc>
                <a:spcPct val="270000"/>
              </a:lnSpc>
            </a:pPr>
            <a:r>
              <a:rPr lang="el-GR" dirty="0"/>
              <a:t>Θέλω  να στείλω  αυτό  το ___________.</a:t>
            </a:r>
          </a:p>
          <a:p>
            <a:endParaRPr lang="en-US" dirty="0"/>
          </a:p>
        </p:txBody>
      </p:sp>
      <p:pic>
        <p:nvPicPr>
          <p:cNvPr id="1026" name="Picture 2" descr="21,600+ Credit Card Cartoon Stock Photos, Pictures &amp; Royalty ...">
            <a:extLst>
              <a:ext uri="{FF2B5EF4-FFF2-40B4-BE49-F238E27FC236}">
                <a16:creationId xmlns:a16="http://schemas.microsoft.com/office/drawing/2014/main" id="{A7CD12B3-9DD2-4192-8D84-65942939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46" y="77059"/>
            <a:ext cx="1752033" cy="11680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1,600+ Credit Card Cartoon Stock Photos, Pictures &amp; Royalty ...">
            <a:extLst>
              <a:ext uri="{FF2B5EF4-FFF2-40B4-BE49-F238E27FC236}">
                <a16:creationId xmlns:a16="http://schemas.microsoft.com/office/drawing/2014/main" id="{CF0A8E9C-C2B6-4E72-80A6-B7FDB3AF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22" y="568806"/>
            <a:ext cx="2028825" cy="1352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m Cartoon Vector Illustration Hand Drawn Stock Vector (Royalty Free)  769519867 | Shutterstock">
            <a:extLst>
              <a:ext uri="{FF2B5EF4-FFF2-40B4-BE49-F238E27FC236}">
                <a16:creationId xmlns:a16="http://schemas.microsoft.com/office/drawing/2014/main" id="{0D72E125-3E6C-40ED-8F64-2D56AEA1F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1"/>
          <a:stretch/>
        </p:blipFill>
        <p:spPr bwMode="auto">
          <a:xfrm>
            <a:off x="9064290" y="1093377"/>
            <a:ext cx="1752600" cy="1655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st wallet cartoon Images - Free Download on Freepik">
            <a:extLst>
              <a:ext uri="{FF2B5EF4-FFF2-40B4-BE49-F238E27FC236}">
                <a16:creationId xmlns:a16="http://schemas.microsoft.com/office/drawing/2014/main" id="{65BFE59A-CA21-4081-A211-61495FBD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74" y="227492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lice station cartoon Διανύσματα Αρχείου, Royalty Free Police station  cartoon Εικονογραφήσεις | DepositPhotos">
            <a:extLst>
              <a:ext uri="{FF2B5EF4-FFF2-40B4-BE49-F238E27FC236}">
                <a16:creationId xmlns:a16="http://schemas.microsoft.com/office/drawing/2014/main" id="{D67A7427-5113-4AF3-9C4C-5CBA100B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491" y="2805964"/>
            <a:ext cx="2143126" cy="1400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Ουρά για ATM εσωτερικού χώρου, άνθρωποι κάνουν ουρά στην τράπεζα, επίπεδο  Διανυσματική απεικόνιση - εικονογραφία από : 198213655">
            <a:extLst>
              <a:ext uri="{FF2B5EF4-FFF2-40B4-BE49-F238E27FC236}">
                <a16:creationId xmlns:a16="http://schemas.microsoft.com/office/drawing/2014/main" id="{57E0A1C4-50F1-4DCA-9892-048B7B2C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28" y="3173837"/>
            <a:ext cx="1720910" cy="1352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Αίτηση: Περισσότερες από 7.628.247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DC6ABD5-9296-4720-899E-345617C59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t="7739" r="-26" b="16700"/>
          <a:stretch/>
        </p:blipFill>
        <p:spPr bwMode="auto">
          <a:xfrm>
            <a:off x="4206621" y="5515820"/>
            <a:ext cx="1524323" cy="1226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4AD1D4DD-D84B-4203-B066-E0F495FCB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1"/>
          <a:stretch/>
        </p:blipFill>
        <p:spPr bwMode="auto">
          <a:xfrm>
            <a:off x="5417698" y="4349407"/>
            <a:ext cx="1453472" cy="1337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97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561" y="1145401"/>
            <a:ext cx="10515600" cy="43513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Εγώ δεν έχω  </a:t>
            </a:r>
            <a:r>
              <a:rPr lang="el-GR" dirty="0">
                <a:solidFill>
                  <a:srgbClr val="FF0000"/>
                </a:solidFill>
              </a:rPr>
              <a:t>πιστωτική  κάρτα</a:t>
            </a:r>
            <a:r>
              <a:rPr lang="el-GR" dirty="0"/>
              <a:t>. Ο μπαμπάς μου έχει </a:t>
            </a:r>
            <a:r>
              <a:rPr lang="el-GR" dirty="0">
                <a:solidFill>
                  <a:srgbClr val="FF0000"/>
                </a:solidFill>
              </a:rPr>
              <a:t>πιστωτική κάρτα.</a:t>
            </a:r>
          </a:p>
          <a:p>
            <a:r>
              <a:rPr lang="el-GR" dirty="0"/>
              <a:t>Η  μαμά μου πήρε  χρήματα από το μηχάνημα </a:t>
            </a:r>
            <a:r>
              <a:rPr lang="el-GR" dirty="0">
                <a:solidFill>
                  <a:srgbClr val="FF0000"/>
                </a:solidFill>
              </a:rPr>
              <a:t>ΑΤΜ</a:t>
            </a:r>
            <a:r>
              <a:rPr lang="el-GR" dirty="0"/>
              <a:t>.</a:t>
            </a:r>
          </a:p>
          <a:p>
            <a:r>
              <a:rPr lang="el-GR" dirty="0"/>
              <a:t>Έχασα το </a:t>
            </a:r>
            <a:r>
              <a:rPr lang="el-GR" dirty="0">
                <a:solidFill>
                  <a:srgbClr val="FF0000"/>
                </a:solidFill>
              </a:rPr>
              <a:t>πορτοφόλι</a:t>
            </a:r>
            <a:r>
              <a:rPr lang="el-GR" dirty="0"/>
              <a:t> μου  και πήγα στον  </a:t>
            </a:r>
            <a:r>
              <a:rPr lang="el-GR" dirty="0">
                <a:solidFill>
                  <a:srgbClr val="FF0000"/>
                </a:solidFill>
              </a:rPr>
              <a:t>αστυνομικό  σταθμό</a:t>
            </a:r>
            <a:r>
              <a:rPr lang="el-GR" dirty="0"/>
              <a:t>.</a:t>
            </a:r>
          </a:p>
          <a:p>
            <a:r>
              <a:rPr lang="el-GR" dirty="0"/>
              <a:t>Μπείτε  στη </a:t>
            </a:r>
            <a:r>
              <a:rPr lang="el-GR" dirty="0">
                <a:solidFill>
                  <a:srgbClr val="FF0000"/>
                </a:solidFill>
              </a:rPr>
              <a:t>σειρά!</a:t>
            </a:r>
            <a:endParaRPr lang="el-GR" dirty="0"/>
          </a:p>
          <a:p>
            <a:r>
              <a:rPr lang="el-GR" dirty="0"/>
              <a:t>Συμπληρώστε την </a:t>
            </a:r>
            <a:r>
              <a:rPr lang="el-GR" dirty="0">
                <a:solidFill>
                  <a:srgbClr val="FF0000"/>
                </a:solidFill>
              </a:rPr>
              <a:t>αίτηση!</a:t>
            </a:r>
            <a:endParaRPr lang="el-GR" dirty="0"/>
          </a:p>
          <a:p>
            <a:r>
              <a:rPr lang="el-GR" dirty="0"/>
              <a:t>Θέλω  να στείλω  αυτό  το </a:t>
            </a:r>
            <a:r>
              <a:rPr lang="el-GR" dirty="0">
                <a:solidFill>
                  <a:srgbClr val="FF0000"/>
                </a:solidFill>
              </a:rPr>
              <a:t>γράμμα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33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Ταίριαξε τις εικόνες  με τις προτάσεις !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2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Σούπερ Μάρκετ Μετρητή Μητρώο Ταμείο Μπακάλικο Ένας Υπολογιστής Πελάτης  Κάνει Διάνυσμα από ©nadiabormotova 221993820">
            <a:extLst>
              <a:ext uri="{FF2B5EF4-FFF2-40B4-BE49-F238E27FC236}">
                <a16:creationId xmlns:a16="http://schemas.microsoft.com/office/drawing/2014/main" id="{72A3E852-C11E-4E4C-A599-ED544932E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9"/>
          <a:stretch/>
        </p:blipFill>
        <p:spPr bwMode="auto">
          <a:xfrm>
            <a:off x="442379" y="576927"/>
            <a:ext cx="2886261" cy="28520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DEBCFA-9DEC-45FF-9739-99AD75BFED92}"/>
              </a:ext>
            </a:extLst>
          </p:cNvPr>
          <p:cNvSpPr txBox="1"/>
          <p:nvPr/>
        </p:nvSpPr>
        <p:spPr>
          <a:xfrm>
            <a:off x="3328640" y="5676526"/>
            <a:ext cx="288626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/>
              <a:t>Πληρώσατε; </a:t>
            </a:r>
            <a:endParaRPr lang="el-CY" sz="3200" dirty="0"/>
          </a:p>
        </p:txBody>
      </p:sp>
      <p:pic>
        <p:nvPicPr>
          <p:cNvPr id="3076" name="Picture 4" descr="Bank teller cartoon - 1,4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3BEE1EA5-FF34-4EAF-96A0-AE6312B0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19" y="560873"/>
            <a:ext cx="2886262" cy="286812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463A08-2FE2-4F30-B17A-8E926B8AAE45}"/>
              </a:ext>
            </a:extLst>
          </p:cNvPr>
          <p:cNvSpPr txBox="1"/>
          <p:nvPr/>
        </p:nvSpPr>
        <p:spPr>
          <a:xfrm>
            <a:off x="9339138" y="4691641"/>
            <a:ext cx="2852862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200" dirty="0"/>
              <a:t>Χάσατε </a:t>
            </a:r>
          </a:p>
          <a:p>
            <a:pPr marL="0" indent="0">
              <a:buNone/>
            </a:pPr>
            <a:r>
              <a:rPr lang="el-GR" sz="3200" dirty="0"/>
              <a:t>το βιβλιάριο</a:t>
            </a:r>
          </a:p>
          <a:p>
            <a:pPr marL="0" indent="0">
              <a:buNone/>
            </a:pPr>
            <a:r>
              <a:rPr lang="el-GR" sz="3200" dirty="0"/>
              <a:t> τραπέζης;</a:t>
            </a:r>
          </a:p>
        </p:txBody>
      </p:sp>
      <p:pic>
        <p:nvPicPr>
          <p:cNvPr id="3078" name="Picture 6" descr="Express Delivery: Cartoon Character of a Young Courier with Parcel -  vectorartworld.com">
            <a:extLst>
              <a:ext uri="{FF2B5EF4-FFF2-40B4-BE49-F238E27FC236}">
                <a16:creationId xmlns:a16="http://schemas.microsoft.com/office/drawing/2014/main" id="{1E94CB9D-079A-4849-BA95-3A1A8FBAD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60" y="560873"/>
            <a:ext cx="2143125" cy="29542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E680D4-7A6D-43D8-9DCC-82F747A4800A}"/>
              </a:ext>
            </a:extLst>
          </p:cNvPr>
          <p:cNvSpPr txBox="1"/>
          <p:nvPr/>
        </p:nvSpPr>
        <p:spPr>
          <a:xfrm>
            <a:off x="6399381" y="4199198"/>
            <a:ext cx="2809319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/>
              <a:t>Έστειλα </a:t>
            </a:r>
          </a:p>
          <a:p>
            <a:r>
              <a:rPr lang="el-GR" sz="3200" dirty="0"/>
              <a:t>το δέμα  </a:t>
            </a:r>
          </a:p>
          <a:p>
            <a:r>
              <a:rPr lang="el-GR" sz="3200" dirty="0"/>
              <a:t>αλλά δεν έφτασε.</a:t>
            </a:r>
            <a:endParaRPr lang="el-CY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F3296-C854-410E-9A03-EEDB84B15D26}"/>
              </a:ext>
            </a:extLst>
          </p:cNvPr>
          <p:cNvSpPr txBox="1"/>
          <p:nvPr/>
        </p:nvSpPr>
        <p:spPr>
          <a:xfrm>
            <a:off x="208419" y="5707304"/>
            <a:ext cx="288626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200" dirty="0"/>
              <a:t>Τηλεφωνήστε!</a:t>
            </a:r>
          </a:p>
        </p:txBody>
      </p:sp>
      <p:pic>
        <p:nvPicPr>
          <p:cNvPr id="3082" name="Picture 10" descr="αστυνομικός Στοκ Εικονογραφήσεις, Vectors, &amp; Clipart – (45,171 Στοκ  Εικονογραφήσεις)">
            <a:extLst>
              <a:ext uri="{FF2B5EF4-FFF2-40B4-BE49-F238E27FC236}">
                <a16:creationId xmlns:a16="http://schemas.microsoft.com/office/drawing/2014/main" id="{C0998E88-4C5D-4024-8EB7-026E403E8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09" y="560873"/>
            <a:ext cx="2143125" cy="29542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FA03C8D8-44AA-4A1B-9C73-3F065A114B75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2101932" y="3515096"/>
            <a:ext cx="2669839" cy="21614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99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6BC595-7E40-46B2-A362-F2BF9FDB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607864"/>
            <a:ext cx="6668430" cy="52193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Αρχή Τηλεπικοινωνιών Κύπρου (ΑΤΗΚ)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Αστυνομία Κύπρου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Κυπριακά Ταχυδρομεία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Αρχή Ηλεκτρισμού Κύπρου (ΑΗΚ)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Συμβούλιο </a:t>
            </a:r>
            <a:r>
              <a:rPr lang="el-GR" sz="4700" b="1" dirty="0" err="1">
                <a:solidFill>
                  <a:srgbClr val="FF0000"/>
                </a:solidFill>
              </a:rPr>
              <a:t>Υδατοπρομήθειας</a:t>
            </a:r>
            <a:r>
              <a:rPr lang="el-GR" sz="47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Πυροσβεστική Υπηρεσία Κύπρου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C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B402F-483B-4321-91B9-84D4879C58FC}"/>
              </a:ext>
            </a:extLst>
          </p:cNvPr>
          <p:cNvSpPr txBox="1"/>
          <p:nvPr/>
        </p:nvSpPr>
        <p:spPr>
          <a:xfrm>
            <a:off x="7069956" y="2394528"/>
            <a:ext cx="453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κινητή τηλεφωνία</a:t>
            </a:r>
            <a:endParaRPr lang="el-CY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3E12D-4595-480D-BBC1-FA92969223E9}"/>
              </a:ext>
            </a:extLst>
          </p:cNvPr>
          <p:cNvSpPr txBox="1"/>
          <p:nvPr/>
        </p:nvSpPr>
        <p:spPr>
          <a:xfrm>
            <a:off x="7557887" y="3685577"/>
            <a:ext cx="2463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διαδίκτυο</a:t>
            </a:r>
            <a:endParaRPr lang="el-CY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D7665-3FEB-47D7-B06F-F53890CB8C84}"/>
              </a:ext>
            </a:extLst>
          </p:cNvPr>
          <p:cNvSpPr txBox="1"/>
          <p:nvPr/>
        </p:nvSpPr>
        <p:spPr>
          <a:xfrm>
            <a:off x="7529862" y="280627"/>
            <a:ext cx="4078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γραμματόσημα</a:t>
            </a:r>
            <a:endParaRPr lang="el-CY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9A9ED-2393-4D55-8EEB-3636208309C4}"/>
              </a:ext>
            </a:extLst>
          </p:cNvPr>
          <p:cNvSpPr txBox="1"/>
          <p:nvPr/>
        </p:nvSpPr>
        <p:spPr>
          <a:xfrm>
            <a:off x="5809785" y="1015662"/>
            <a:ext cx="5798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αποστολέας &amp;  παραλήπτης</a:t>
            </a:r>
            <a:endParaRPr lang="el-CY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DCCCD-271F-48DD-8E9A-80B39DAA14EE}"/>
              </a:ext>
            </a:extLst>
          </p:cNvPr>
          <p:cNvSpPr txBox="1"/>
          <p:nvPr/>
        </p:nvSpPr>
        <p:spPr>
          <a:xfrm>
            <a:off x="7535690" y="4517415"/>
            <a:ext cx="6495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αστυνομικό τμήμα </a:t>
            </a:r>
            <a:endParaRPr lang="el-CY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C5E9C-BC51-452A-A24B-55EAEA5D34FE}"/>
              </a:ext>
            </a:extLst>
          </p:cNvPr>
          <p:cNvSpPr txBox="1"/>
          <p:nvPr/>
        </p:nvSpPr>
        <p:spPr>
          <a:xfrm>
            <a:off x="7837714" y="5236145"/>
            <a:ext cx="3770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διαρροή νερού </a:t>
            </a:r>
            <a:endParaRPr lang="el-CY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A3B62-1BD2-4BC4-984B-C2797A6349A6}"/>
              </a:ext>
            </a:extLst>
          </p:cNvPr>
          <p:cNvSpPr txBox="1"/>
          <p:nvPr/>
        </p:nvSpPr>
        <p:spPr>
          <a:xfrm>
            <a:off x="7692846" y="1705095"/>
            <a:ext cx="2308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φωτιά</a:t>
            </a:r>
            <a:endParaRPr lang="el-CY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88B98-F199-4FE9-9F29-8A26D8830FA9}"/>
              </a:ext>
            </a:extLst>
          </p:cNvPr>
          <p:cNvSpPr txBox="1"/>
          <p:nvPr/>
        </p:nvSpPr>
        <p:spPr>
          <a:xfrm>
            <a:off x="7808641" y="5926963"/>
            <a:ext cx="2308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κλοπή</a:t>
            </a:r>
            <a:endParaRPr lang="el-CY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E1709-39EE-4F48-8087-9BBA6F35BE52}"/>
              </a:ext>
            </a:extLst>
          </p:cNvPr>
          <p:cNvSpPr txBox="1"/>
          <p:nvPr/>
        </p:nvSpPr>
        <p:spPr>
          <a:xfrm>
            <a:off x="6857493" y="3040053"/>
            <a:ext cx="4750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διαρροή ηλεκτρισμού  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49103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0" i="0" dirty="0">
                <a:solidFill>
                  <a:srgbClr val="FF0000"/>
                </a:solidFill>
                <a:effectLst/>
                <a:latin typeface="Google Sans"/>
              </a:rPr>
              <a:t>Σημείωσε το σωστό κουτάκι (✓).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00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82F08-5285-402B-A0CD-F2B2C9E42921}"/>
              </a:ext>
            </a:extLst>
          </p:cNvPr>
          <p:cNvSpPr txBox="1"/>
          <p:nvPr/>
        </p:nvSpPr>
        <p:spPr>
          <a:xfrm>
            <a:off x="404232" y="315134"/>
            <a:ext cx="2929982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Παρακαλώ, μπείτε στην ουρά/σειρά, </a:t>
            </a:r>
          </a:p>
          <a:p>
            <a:pPr marL="0" indent="0">
              <a:buNone/>
            </a:pPr>
            <a:r>
              <a:rPr lang="el-GR" sz="4000" dirty="0"/>
              <a:t>ο επόμενος!</a:t>
            </a:r>
          </a:p>
        </p:txBody>
      </p:sp>
      <p:pic>
        <p:nvPicPr>
          <p:cNvPr id="1030" name="Picture 6" descr="Μεγάλη ουρά στο Ταμείο. καρτούν εικονογράφηση Εικονογράφηση από ©andrewgenn  #32550445">
            <a:extLst>
              <a:ext uri="{FF2B5EF4-FFF2-40B4-BE49-F238E27FC236}">
                <a16:creationId xmlns:a16="http://schemas.microsoft.com/office/drawing/2014/main" id="{8D6A8075-1274-412E-AD7E-90C076E05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6"/>
          <a:stretch/>
        </p:blipFill>
        <p:spPr bwMode="auto">
          <a:xfrm>
            <a:off x="5597913" y="315134"/>
            <a:ext cx="6080282" cy="62277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A63D7FB-6E68-4E8A-B0A0-9E0A10C2D67D}"/>
              </a:ext>
            </a:extLst>
          </p:cNvPr>
          <p:cNvSpPr/>
          <p:nvPr/>
        </p:nvSpPr>
        <p:spPr>
          <a:xfrm>
            <a:off x="3557239" y="1248937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ym typeface="Wingdings" panose="05000000000000000000" pitchFamily="2" charset="2"/>
              </a:rPr>
              <a:t></a:t>
            </a:r>
            <a:endParaRPr lang="el-CY" sz="4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F403940-2BC2-473A-897F-FDC3ECCEA0F3}"/>
              </a:ext>
            </a:extLst>
          </p:cNvPr>
          <p:cNvSpPr/>
          <p:nvPr/>
        </p:nvSpPr>
        <p:spPr>
          <a:xfrm>
            <a:off x="3557239" y="3129776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098688F-094F-4EA1-8231-8B11C0A7998F}"/>
              </a:ext>
            </a:extLst>
          </p:cNvPr>
          <p:cNvSpPr/>
          <p:nvPr/>
        </p:nvSpPr>
        <p:spPr>
          <a:xfrm>
            <a:off x="3573966" y="4705815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A70B1-3466-4D71-9140-33ECF73077F4}"/>
              </a:ext>
            </a:extLst>
          </p:cNvPr>
          <p:cNvSpPr txBox="1"/>
          <p:nvPr/>
        </p:nvSpPr>
        <p:spPr>
          <a:xfrm>
            <a:off x="420959" y="3054518"/>
            <a:ext cx="292998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Ελάτε πάλι αύριο.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91635-7DD7-422E-A131-8D650018D7B4}"/>
              </a:ext>
            </a:extLst>
          </p:cNvPr>
          <p:cNvSpPr txBox="1"/>
          <p:nvPr/>
        </p:nvSpPr>
        <p:spPr>
          <a:xfrm>
            <a:off x="420959" y="4705815"/>
            <a:ext cx="292998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Καθίστε !</a:t>
            </a:r>
          </a:p>
        </p:txBody>
      </p:sp>
    </p:spTree>
    <p:extLst>
      <p:ext uri="{BB962C8B-B14F-4D97-AF65-F5344CB8AC3E}">
        <p14:creationId xmlns:p14="http://schemas.microsoft.com/office/powerpoint/2010/main" val="1600493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82F08-5285-402B-A0CD-F2B2C9E42921}"/>
              </a:ext>
            </a:extLst>
          </p:cNvPr>
          <p:cNvSpPr txBox="1"/>
          <p:nvPr/>
        </p:nvSpPr>
        <p:spPr>
          <a:xfrm>
            <a:off x="404231" y="315134"/>
            <a:ext cx="3297973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Συμπληρώστε την αίτηση!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A63D7FB-6E68-4E8A-B0A0-9E0A10C2D67D}"/>
              </a:ext>
            </a:extLst>
          </p:cNvPr>
          <p:cNvSpPr/>
          <p:nvPr/>
        </p:nvSpPr>
        <p:spPr>
          <a:xfrm>
            <a:off x="3557239" y="1248937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F403940-2BC2-473A-897F-FDC3ECCEA0F3}"/>
              </a:ext>
            </a:extLst>
          </p:cNvPr>
          <p:cNvSpPr/>
          <p:nvPr/>
        </p:nvSpPr>
        <p:spPr>
          <a:xfrm>
            <a:off x="3557239" y="3129776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098688F-094F-4EA1-8231-8B11C0A7998F}"/>
              </a:ext>
            </a:extLst>
          </p:cNvPr>
          <p:cNvSpPr/>
          <p:nvPr/>
        </p:nvSpPr>
        <p:spPr>
          <a:xfrm>
            <a:off x="3573966" y="4705815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A70B1-3466-4D71-9140-33ECF73077F4}"/>
              </a:ext>
            </a:extLst>
          </p:cNvPr>
          <p:cNvSpPr txBox="1"/>
          <p:nvPr/>
        </p:nvSpPr>
        <p:spPr>
          <a:xfrm>
            <a:off x="420959" y="3054518"/>
            <a:ext cx="292998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Μπορώ να σας ρωτήσω;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91635-7DD7-422E-A131-8D650018D7B4}"/>
              </a:ext>
            </a:extLst>
          </p:cNvPr>
          <p:cNvSpPr txBox="1"/>
          <p:nvPr/>
        </p:nvSpPr>
        <p:spPr>
          <a:xfrm>
            <a:off x="420959" y="4705815"/>
            <a:ext cx="2929982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Περιμένετε τη σειρά σας!</a:t>
            </a:r>
          </a:p>
        </p:txBody>
      </p:sp>
      <p:pic>
        <p:nvPicPr>
          <p:cNvPr id="2050" name="Picture 2" descr="Αίτηση φόρμα εγγραφής Διάνυσμα από ©threecvet.gmail.com 152830856">
            <a:extLst>
              <a:ext uri="{FF2B5EF4-FFF2-40B4-BE49-F238E27FC236}">
                <a16:creationId xmlns:a16="http://schemas.microsoft.com/office/drawing/2014/main" id="{6C75428C-2AB4-4397-8325-8C8E4A8A5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"/>
          <a:stretch/>
        </p:blipFill>
        <p:spPr bwMode="auto">
          <a:xfrm>
            <a:off x="6855212" y="1023316"/>
            <a:ext cx="3910846" cy="39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65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8F95-1FF5-E94E-4CEC-C3899E6C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DF8C9B6-85F9-6DD6-7811-01429446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BA03A0A-F652-6F91-3FD1-5F9248039BF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ΕΡΓΑΣΙΑ ΣΤΟ ΣΠΙΤΙ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5F8D392-7A38-05BB-2FAD-79EED03C2B9E}"/>
              </a:ext>
            </a:extLst>
          </p:cNvPr>
          <p:cNvSpPr/>
          <p:nvPr/>
        </p:nvSpPr>
        <p:spPr>
          <a:xfrm>
            <a:off x="8719457" y="2286000"/>
            <a:ext cx="2405743" cy="1001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Το λεξικό μου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1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261256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Άκουσε!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Ο άνθρωπος που άκουσε κάτι Διάνυσμα από ©dvo 160366900">
            <a:extLst>
              <a:ext uri="{FF2B5EF4-FFF2-40B4-BE49-F238E27FC236}">
                <a16:creationId xmlns:a16="http://schemas.microsoft.com/office/drawing/2014/main" id="{05A21673-CCE3-4530-9DFF-1C6BA5CB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05" y="4791798"/>
            <a:ext cx="1435553" cy="1521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1FA2F3D-13B2-4668-7941-3212AAEF00EA}"/>
              </a:ext>
            </a:extLst>
          </p:cNvPr>
          <p:cNvSpPr/>
          <p:nvPr/>
        </p:nvSpPr>
        <p:spPr>
          <a:xfrm>
            <a:off x="4876800" y="283026"/>
            <a:ext cx="6542314" cy="59980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b="1" dirty="0"/>
              <a:t>Επώνυμο :</a:t>
            </a:r>
          </a:p>
          <a:p>
            <a:r>
              <a:rPr lang="el-GR" sz="3200" b="1" dirty="0"/>
              <a:t>Όνομα :</a:t>
            </a:r>
          </a:p>
          <a:p>
            <a:r>
              <a:rPr lang="el-GR" sz="3200" b="1" dirty="0"/>
              <a:t>Φύλο :</a:t>
            </a:r>
          </a:p>
          <a:p>
            <a:r>
              <a:rPr lang="el-GR" sz="3200" b="1" dirty="0"/>
              <a:t>Ημερομηνία γέννησης :</a:t>
            </a:r>
          </a:p>
          <a:p>
            <a:r>
              <a:rPr lang="el-GR" sz="3200" b="1" dirty="0"/>
              <a:t>Εθνικότητα :</a:t>
            </a:r>
          </a:p>
          <a:p>
            <a:r>
              <a:rPr lang="el-GR" sz="3200" b="1" dirty="0"/>
              <a:t>Οικογενειακή  κατάσταση :</a:t>
            </a:r>
          </a:p>
          <a:p>
            <a:r>
              <a:rPr lang="el-GR" sz="3200" b="1" dirty="0"/>
              <a:t>Επάγγελμα :</a:t>
            </a:r>
          </a:p>
          <a:p>
            <a:r>
              <a:rPr lang="el-GR" sz="3200" b="1" dirty="0"/>
              <a:t>Τηλέφωνο :</a:t>
            </a:r>
          </a:p>
          <a:p>
            <a:r>
              <a:rPr lang="el-GR" sz="3200" b="1" dirty="0"/>
              <a:t>Κινητό τηλέφωνο :</a:t>
            </a:r>
          </a:p>
          <a:p>
            <a:r>
              <a:rPr lang="tr-TR" sz="3200" b="1" dirty="0"/>
              <a:t>e</a:t>
            </a:r>
            <a:r>
              <a:rPr lang="el-GR" sz="3200" b="1" dirty="0"/>
              <a:t>-</a:t>
            </a:r>
            <a:r>
              <a:rPr lang="en-US" sz="3200" b="1" dirty="0"/>
              <a:t>mail</a:t>
            </a:r>
            <a:r>
              <a:rPr lang="el-GR" sz="3200" b="1" dirty="0"/>
              <a:t> :</a:t>
            </a:r>
          </a:p>
          <a:p>
            <a:r>
              <a:rPr lang="el-GR" sz="3200" b="1" dirty="0"/>
              <a:t>Διεύθυνση :</a:t>
            </a:r>
            <a:endParaRPr lang="el-CY" sz="3200" b="1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D06927EA-760C-4D8A-9345-340DBBCCB8DB}"/>
              </a:ext>
            </a:extLst>
          </p:cNvPr>
          <p:cNvSpPr txBox="1">
            <a:spLocks/>
          </p:cNvSpPr>
          <p:nvPr/>
        </p:nvSpPr>
        <p:spPr>
          <a:xfrm>
            <a:off x="838200" y="390293"/>
            <a:ext cx="4038600" cy="13003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Βασικές  ατομικές και  οικογενειακές πληροφορίες </a:t>
            </a:r>
            <a:endParaRPr lang="el-CY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Soccer Cartoon">
            <a:extLst>
              <a:ext uri="{FF2B5EF4-FFF2-40B4-BE49-F238E27FC236}">
                <a16:creationId xmlns:a16="http://schemas.microsoft.com/office/drawing/2014/main" id="{3819C7B6-0573-4696-ADDD-D7E61F24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9" y="3282040"/>
            <a:ext cx="4130994" cy="33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92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816" y="365125"/>
            <a:ext cx="5695407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βιβλιάριο </a:t>
            </a:r>
            <a:endParaRPr lang="en-US" sz="9600" b="1" dirty="0"/>
          </a:p>
        </p:txBody>
      </p:sp>
      <p:pic>
        <p:nvPicPr>
          <p:cNvPr id="3074" name="Picture 2" descr="Ηλεκτρονικά πλέον η ενημέρωση καταθετικών λογαριασμών - Καταργείται το  παραδοσιακό βιβλιάριο | TaMeteora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95" y="2319453"/>
            <a:ext cx="6448619" cy="36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561" y="365125"/>
            <a:ext cx="5919651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ανάληψη </a:t>
            </a:r>
            <a:endParaRPr lang="en-US" sz="9600" dirty="0"/>
          </a:p>
        </p:txBody>
      </p:sp>
      <p:pic>
        <p:nvPicPr>
          <p:cNvPr id="4098" name="Picture 2" descr="Προσοχή: Δες πως θα καταλάβεις αν το ΑΤΜ που κάνεις ανάληψη είναι  παγιδευμένο - Ειδήσεις - Athens magaz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90" y="2252546"/>
            <a:ext cx="6618004" cy="37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11C03A1-0CB9-4527-96E8-316661AB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34" y="365125"/>
            <a:ext cx="6899366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κατάθεση </a:t>
            </a:r>
            <a:endParaRPr lang="en-US" sz="9600" dirty="0"/>
          </a:p>
        </p:txBody>
      </p:sp>
      <p:pic>
        <p:nvPicPr>
          <p:cNvPr id="5122" name="Picture 2" descr="Γονική παροχή: Αφορολόγητο ακόμα και με κατάθεση μετρητών – Ποια είναι η  προϋπόθεση - Logotypos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97" y="1825625"/>
            <a:ext cx="51072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F8684A8-1554-45B0-84F9-992B15DA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415" y="500062"/>
            <a:ext cx="5387898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ταμίας</a:t>
            </a:r>
            <a:endParaRPr lang="en-US" sz="9600" dirty="0"/>
          </a:p>
        </p:txBody>
      </p:sp>
      <p:pic>
        <p:nvPicPr>
          <p:cNvPr id="6146" name="Picture 2" descr="Klerk Royalty-Free Διανύσματ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95" y="1825625"/>
            <a:ext cx="44464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12019C5-108D-4657-9F98-9FE4CFC6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404" y="365125"/>
            <a:ext cx="7194395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ταυτότητα</a:t>
            </a:r>
            <a:endParaRPr lang="en-US" sz="9600" dirty="0"/>
          </a:p>
        </p:txBody>
      </p:sp>
      <p:pic>
        <p:nvPicPr>
          <p:cNvPr id="1026" name="Picture 2" descr="Νέος τύπος ταυτότητας από σήμερα στην Κύπρο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80" y="2007016"/>
            <a:ext cx="7334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BACE00F-6E24-4E73-981A-95C1335A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BACE00F-6E24-4E73-981A-95C1335A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F385E-6313-4E2E-91AB-1127C557C7F6}"/>
              </a:ext>
            </a:extLst>
          </p:cNvPr>
          <p:cNvSpPr txBox="1"/>
          <p:nvPr/>
        </p:nvSpPr>
        <p:spPr>
          <a:xfrm>
            <a:off x="4722137" y="640141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διακοπή  νερού</a:t>
            </a:r>
          </a:p>
        </p:txBody>
      </p:sp>
      <p:pic>
        <p:nvPicPr>
          <p:cNvPr id="6" name="Picture 8" descr="Διακοπή νερού στο Δήμο Διονύσου: Σε ποιες περιοχές θα υπάρξει πτώση ή  στέρηση νερού - Δήμος Διονύσου">
            <a:extLst>
              <a:ext uri="{FF2B5EF4-FFF2-40B4-BE49-F238E27FC236}">
                <a16:creationId xmlns:a16="http://schemas.microsoft.com/office/drawing/2014/main" id="{E0905E69-E9A7-4847-BC14-8D3DC713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37" y="1911718"/>
            <a:ext cx="4196852" cy="3890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BACE00F-6E24-4E73-981A-95C1335A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7D52A3-04CE-47B1-B2E6-B3DFAED2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168" y="1253331"/>
            <a:ext cx="6319954" cy="4351338"/>
          </a:xfrm>
        </p:spPr>
        <p:txBody>
          <a:bodyPr>
            <a:normAutofit fontScale="40000" lnSpcReduction="20000"/>
          </a:bodyPr>
          <a:lstStyle/>
          <a:p>
            <a:r>
              <a:rPr lang="el-GR" sz="5400" dirty="0"/>
              <a:t>τράπεζα :</a:t>
            </a:r>
          </a:p>
          <a:p>
            <a:r>
              <a:rPr lang="el-GR" sz="5400" dirty="0"/>
              <a:t> </a:t>
            </a:r>
            <a:r>
              <a:rPr lang="el-GR" sz="5400" dirty="0">
                <a:solidFill>
                  <a:srgbClr val="FF0000"/>
                </a:solidFill>
              </a:rPr>
              <a:t>Χθες   πήγα στην τράπεζα.</a:t>
            </a:r>
          </a:p>
          <a:p>
            <a:r>
              <a:rPr lang="el-GR" sz="5400" dirty="0"/>
              <a:t>ανοίγω λογαριασμό :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Θέλω  να ανοίξω λογαριασμό.</a:t>
            </a:r>
          </a:p>
          <a:p>
            <a:r>
              <a:rPr lang="el-GR" sz="5400" dirty="0"/>
              <a:t>ανάληψη :</a:t>
            </a:r>
          </a:p>
          <a:p>
            <a:r>
              <a:rPr lang="el-GR" sz="5400" dirty="0"/>
              <a:t> </a:t>
            </a:r>
            <a:r>
              <a:rPr lang="el-GR" sz="5400" dirty="0">
                <a:solidFill>
                  <a:srgbClr val="FF0000"/>
                </a:solidFill>
              </a:rPr>
              <a:t>Θέλω  να κάνω ανάληψη.</a:t>
            </a:r>
          </a:p>
          <a:p>
            <a:r>
              <a:rPr lang="el-GR" sz="5400" dirty="0"/>
              <a:t>κατάθεση :</a:t>
            </a:r>
            <a:r>
              <a:rPr lang="el-GR" sz="5400" dirty="0">
                <a:solidFill>
                  <a:srgbClr val="FF0000"/>
                </a:solidFill>
              </a:rPr>
              <a:t>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Θέλω  να κάνω  κατάθεση.</a:t>
            </a:r>
            <a:endParaRPr lang="el-GR" sz="5400" dirty="0"/>
          </a:p>
          <a:p>
            <a:r>
              <a:rPr lang="el-GR" sz="5400" dirty="0"/>
              <a:t>ταυτότητα :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Ξέχασα  την ταυτότητά μου.</a:t>
            </a:r>
          </a:p>
          <a:p>
            <a:r>
              <a:rPr lang="el-GR" sz="5400" dirty="0"/>
              <a:t> βιβλιάριο  :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Δεν  βρήκα το  βιβλιάριό μου.</a:t>
            </a:r>
          </a:p>
        </p:txBody>
      </p:sp>
    </p:spTree>
    <p:extLst>
      <p:ext uri="{BB962C8B-B14F-4D97-AF65-F5344CB8AC3E}">
        <p14:creationId xmlns:p14="http://schemas.microsoft.com/office/powerpoint/2010/main" val="143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024298" y="2571744"/>
            <a:ext cx="207168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/>
              <a:t>ανεβαίνω</a:t>
            </a:r>
            <a:br>
              <a:rPr lang="el-GR" dirty="0"/>
            </a:br>
            <a:r>
              <a:rPr lang="el-GR" dirty="0"/>
              <a:t>κατεβαίνω</a:t>
            </a:r>
            <a:br>
              <a:rPr lang="el-GR" dirty="0"/>
            </a:br>
            <a:r>
              <a:rPr lang="el-GR" dirty="0"/>
              <a:t>μπαίνω</a:t>
            </a:r>
            <a:br>
              <a:rPr lang="el-GR" dirty="0"/>
            </a:br>
            <a:r>
              <a:rPr lang="el-GR" dirty="0"/>
              <a:t>βγαίνω</a:t>
            </a:r>
            <a:br>
              <a:rPr lang="el-GR" dirty="0"/>
            </a:br>
            <a:r>
              <a:rPr lang="el-GR" dirty="0"/>
              <a:t>έρχομαι</a:t>
            </a:r>
            <a:br>
              <a:rPr lang="el-GR" dirty="0"/>
            </a:br>
            <a:r>
              <a:rPr lang="el-GR" dirty="0"/>
              <a:t>μένω</a:t>
            </a:r>
            <a:br>
              <a:rPr lang="el-GR" dirty="0"/>
            </a:br>
            <a:r>
              <a:rPr lang="el-GR" dirty="0"/>
              <a:t>φεύγω</a:t>
            </a:r>
            <a:br>
              <a:rPr lang="el-GR" dirty="0"/>
            </a:br>
            <a:r>
              <a:rPr lang="el-GR" dirty="0"/>
              <a:t>πλένω</a:t>
            </a:r>
            <a:br>
              <a:rPr lang="el-GR" dirty="0"/>
            </a:br>
            <a:r>
              <a:rPr lang="el-GR" dirty="0"/>
              <a:t>βρίσκω</a:t>
            </a:r>
            <a:br>
              <a:rPr lang="el-GR" dirty="0"/>
            </a:br>
            <a:r>
              <a:rPr lang="el-GR" dirty="0"/>
              <a:t>βλέπω</a:t>
            </a:r>
            <a:br>
              <a:rPr lang="el-GR" dirty="0"/>
            </a:br>
            <a:r>
              <a:rPr lang="el-GR" dirty="0"/>
              <a:t>λέω</a:t>
            </a:r>
            <a:br>
              <a:rPr lang="el-GR" dirty="0"/>
            </a:br>
            <a:r>
              <a:rPr lang="el-GR" dirty="0"/>
              <a:t>πίνω</a:t>
            </a:r>
            <a:br>
              <a:rPr lang="el-GR" dirty="0"/>
            </a:br>
            <a:r>
              <a:rPr lang="el-GR" dirty="0"/>
              <a:t>παίρνω</a:t>
            </a:r>
            <a:br>
              <a:rPr lang="el-GR" dirty="0"/>
            </a:br>
            <a:r>
              <a:rPr lang="el-GR" dirty="0"/>
              <a:t>τρώω </a:t>
            </a: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6238876" y="2571744"/>
            <a:ext cx="157163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ανέβα</a:t>
            </a:r>
            <a:br>
              <a:rPr lang="el-GR" b="1" dirty="0"/>
            </a:br>
            <a:r>
              <a:rPr lang="el-GR" b="1" dirty="0"/>
              <a:t>κατέβα</a:t>
            </a:r>
            <a:br>
              <a:rPr lang="el-GR" b="1" dirty="0"/>
            </a:br>
            <a:r>
              <a:rPr lang="el-GR" b="1" dirty="0"/>
              <a:t>μπες</a:t>
            </a:r>
            <a:br>
              <a:rPr lang="el-GR" b="1" dirty="0"/>
            </a:br>
            <a:r>
              <a:rPr lang="el-GR" b="1" dirty="0"/>
              <a:t>βγες</a:t>
            </a:r>
            <a:br>
              <a:rPr lang="el-GR" b="1" dirty="0"/>
            </a:br>
            <a:r>
              <a:rPr lang="el-GR" b="1" dirty="0"/>
              <a:t>έλα</a:t>
            </a:r>
            <a:br>
              <a:rPr lang="el-GR" b="1" dirty="0"/>
            </a:br>
            <a:r>
              <a:rPr lang="el-GR" b="1" dirty="0"/>
              <a:t>μείνε</a:t>
            </a:r>
            <a:br>
              <a:rPr lang="el-GR" b="1" dirty="0"/>
            </a:br>
            <a:r>
              <a:rPr lang="el-GR" b="1" dirty="0"/>
              <a:t>φύγε</a:t>
            </a:r>
            <a:br>
              <a:rPr lang="el-GR" b="1" dirty="0"/>
            </a:br>
            <a:r>
              <a:rPr lang="el-GR" b="1" dirty="0"/>
              <a:t>πλύνε</a:t>
            </a:r>
            <a:br>
              <a:rPr lang="el-GR" b="1" dirty="0"/>
            </a:br>
            <a:r>
              <a:rPr lang="el-GR" b="1" dirty="0"/>
              <a:t>βρες</a:t>
            </a:r>
            <a:br>
              <a:rPr lang="el-GR" b="1" dirty="0"/>
            </a:br>
            <a:r>
              <a:rPr lang="el-GR" b="1" dirty="0"/>
              <a:t>δες</a:t>
            </a:r>
            <a:br>
              <a:rPr lang="el-GR" b="1" dirty="0"/>
            </a:br>
            <a:r>
              <a:rPr lang="el-GR" b="1" dirty="0"/>
              <a:t>πες</a:t>
            </a:r>
            <a:br>
              <a:rPr lang="el-GR" b="1" dirty="0"/>
            </a:br>
            <a:r>
              <a:rPr lang="el-GR" b="1" dirty="0"/>
              <a:t>πιες</a:t>
            </a:r>
            <a:br>
              <a:rPr lang="el-GR" b="1" dirty="0"/>
            </a:br>
            <a:r>
              <a:rPr lang="el-GR" b="1" dirty="0"/>
              <a:t>πάρε</a:t>
            </a:r>
            <a:br>
              <a:rPr lang="el-GR" b="1" dirty="0"/>
            </a:br>
            <a:r>
              <a:rPr lang="el-GR" b="1" dirty="0"/>
              <a:t>φάε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52596" y="2571744"/>
            <a:ext cx="1857356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go up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go down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go in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go out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come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stay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leave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wash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find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see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say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drink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take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20212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eat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1714489"/>
            <a:ext cx="2438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1" y="0"/>
            <a:ext cx="17430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l="31250" t="74110" b="11068"/>
          <a:stretch>
            <a:fillRect/>
          </a:stretch>
        </p:blipFill>
        <p:spPr bwMode="auto">
          <a:xfrm>
            <a:off x="3881422" y="1857364"/>
            <a:ext cx="1257296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 l="42969" t="49999" b="35179"/>
          <a:stretch>
            <a:fillRect/>
          </a:stretch>
        </p:blipFill>
        <p:spPr bwMode="auto">
          <a:xfrm>
            <a:off x="3881422" y="1285860"/>
            <a:ext cx="1042982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 l="31250" t="26679" b="58499"/>
          <a:stretch>
            <a:fillRect/>
          </a:stretch>
        </p:blipFill>
        <p:spPr bwMode="auto">
          <a:xfrm>
            <a:off x="3809984" y="642918"/>
            <a:ext cx="1257296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723" y="239029"/>
            <a:ext cx="5529146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Δάσκαλος με μαθητές σε μια τάξη.: Vector στοκ (χωρίς δικαιώματα) 1057784051  | Shutterstock">
            <a:extLst>
              <a:ext uri="{FF2B5EF4-FFF2-40B4-BE49-F238E27FC236}">
                <a16:creationId xmlns:a16="http://schemas.microsoft.com/office/drawing/2014/main" id="{E4B35738-F861-4565-9B46-F777EED24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1"/>
          <a:stretch/>
        </p:blipFill>
        <p:spPr bwMode="auto">
          <a:xfrm>
            <a:off x="1325011" y="2590861"/>
            <a:ext cx="4373424" cy="37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5011261" y="1863886"/>
            <a:ext cx="3485321" cy="213919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Γράψτε τη διεύθυνσή σας!</a:t>
            </a:r>
            <a:endParaRPr lang="el-CY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Ανακαλύψτε 7 συνώνυμες λέξεις και εκπαίδευση ιδέες σε αυτόν τον πίνακα του  Pinterest | οικογένειες λέξεων, ειδική εκπαίδευση, τάξη και άλλα">
            <a:extLst>
              <a:ext uri="{FF2B5EF4-FFF2-40B4-BE49-F238E27FC236}">
                <a16:creationId xmlns:a16="http://schemas.microsoft.com/office/drawing/2014/main" id="{B98AB765-573A-45E3-B554-C2838410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161" y="1358537"/>
            <a:ext cx="2714625" cy="48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b="30051"/>
          <a:stretch>
            <a:fillRect/>
          </a:stretch>
        </p:blipFill>
        <p:spPr bwMode="auto">
          <a:xfrm>
            <a:off x="5368019" y="4666824"/>
            <a:ext cx="4162425" cy="1285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98924"/>
              </p:ext>
            </p:extLst>
          </p:nvPr>
        </p:nvGraphicFramePr>
        <p:xfrm>
          <a:off x="2661556" y="248702"/>
          <a:ext cx="2786082" cy="1313180"/>
        </p:xfrm>
        <a:graphic>
          <a:graphicData uri="http://schemas.openxmlformats.org/drawingml/2006/table">
            <a:tbl>
              <a:tblPr/>
              <a:tblGrid>
                <a:gridCol w="117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χάνω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χά</a:t>
                      </a: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σε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*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κρύβω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κ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ρύ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ψε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πλέκω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π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λέ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ξε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δροσίζω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ρόσι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σε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****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661556" y="1784248"/>
            <a:ext cx="914400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λύνω, ντύνω, πληρώνω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α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λείφω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ανάβω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βάφω, ράβω, σκάβω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γράφω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δουλεύω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ανοίγω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διαλέγω, δείχνω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διδάσκω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τρέχω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ρίχνω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σπρώχνω,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παίζω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αλλάζω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κοιτάζω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προσέχω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φτιάχνω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τυλίγω, ψάχνω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****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αναγνωρίζω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ανεβάζω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διαβάζω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ελπίζω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εξετάζω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δακρύζω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δανείζω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λούζω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αγκαλιάζω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λογαριάζω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πείθω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σβήνω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ζώνω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κλείνω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πιάνω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φτάνω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ακούω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Η κυρία Προστακτική και η κυρία Υποτακτική – Μαθαίνουμε μαζί!">
            <a:extLst>
              <a:ext uri="{FF2B5EF4-FFF2-40B4-BE49-F238E27FC236}">
                <a16:creationId xmlns:a16="http://schemas.microsoft.com/office/drawing/2014/main" id="{7692FF6C-0A61-9C8B-7BAA-52CD65A23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-317" r="53215" b="50317"/>
          <a:stretch>
            <a:fillRect/>
          </a:stretch>
        </p:blipFill>
        <p:spPr bwMode="auto">
          <a:xfrm>
            <a:off x="386444" y="2461145"/>
            <a:ext cx="1934246" cy="3077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72620" y="238600"/>
            <a:ext cx="8643998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Δείχνω (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I show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 δείξε  : Δ</a:t>
            </a:r>
            <a:r>
              <a:rPr lang="el-GR" sz="1200" dirty="0"/>
              <a:t>είξε μου,  ποια παπούτσια θέλεις ; </a:t>
            </a:r>
            <a:r>
              <a:rPr lang="en-US" sz="1200" dirty="0"/>
              <a:t>Show me which shoes do you want?</a:t>
            </a:r>
            <a:endParaRPr lang="el-GR" sz="1200" dirty="0">
              <a:solidFill>
                <a:srgbClr val="000000"/>
              </a:solidFill>
              <a:ea typeface="Times New Roman" pitchFamily="18" charset="0"/>
              <a:cs typeface="Times New Roman"/>
            </a:endParaRPr>
          </a:p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Διδάσκω ( </a:t>
            </a:r>
            <a:r>
              <a:rPr lang="en-US" sz="1200" dirty="0"/>
              <a:t>I teach</a:t>
            </a:r>
            <a:r>
              <a:rPr lang="el-GR" sz="1200" dirty="0"/>
              <a:t>)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→ δίδαξε  : Δίδαξε </a:t>
            </a:r>
            <a:r>
              <a:rPr lang="el-GR" sz="1200" dirty="0"/>
              <a:t> στα παιδιά χορό !  </a:t>
            </a:r>
            <a:r>
              <a:rPr lang="en-US" sz="1200" dirty="0"/>
              <a:t>Teach children dance</a:t>
            </a:r>
            <a:r>
              <a:rPr lang="el-GR" sz="1200" dirty="0"/>
              <a:t> !</a:t>
            </a:r>
            <a:endParaRPr lang="el-GR" sz="1200" dirty="0">
              <a:solidFill>
                <a:srgbClr val="000000"/>
              </a:solidFill>
              <a:ea typeface="Times New Roman" pitchFamily="18" charset="0"/>
              <a:cs typeface="Times New Roman"/>
            </a:endParaRPr>
          </a:p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Τρέχω (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I run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→ τρέξε  : Τρέξε, άρχισε να βρέχει .</a:t>
            </a:r>
          </a:p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Ρίχνω (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I drop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 ρίξε :  Ρίξε  κάτι πάνω σου !</a:t>
            </a:r>
          </a:p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Σπρώχνω (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I push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 σπρώξε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: Σπρώξε  λίγο !</a:t>
            </a:r>
          </a:p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Παίζω (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I play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→  παίξε : Παίξε μπάλα !</a:t>
            </a:r>
            <a:endParaRPr lang="el-GR" sz="12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Αλλάζω (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I change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 άλλαξε :  Άλλαξε τον κωδικό  σου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Κοιτάζω (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I look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κοίταξε  : Κοίταξε με ! </a:t>
            </a:r>
            <a:endParaRPr lang="en-GB" sz="12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Προσέχω (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I am careful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πρόσεξε  : Πρόσεξε, </a:t>
            </a:r>
            <a:r>
              <a:rPr lang="el-GR" sz="1200" dirty="0"/>
              <a:t>ο δρόμος είναι γεμάτος λακκούβες. (</a:t>
            </a:r>
            <a:r>
              <a:rPr lang="en-US" sz="1200" dirty="0"/>
              <a:t>chuckhole</a:t>
            </a:r>
            <a:r>
              <a:rPr lang="el-GR" sz="1200" dirty="0"/>
              <a:t>).</a:t>
            </a:r>
            <a:endParaRPr lang="el-GR" sz="12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Φτιάχνω (</a:t>
            </a:r>
            <a:r>
              <a:rPr lang="en-US" sz="1200" dirty="0"/>
              <a:t>I make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φτιάξε  :  Φτιάξε  μου  έναν καφέ  ! </a:t>
            </a:r>
            <a:endParaRPr lang="el-GR" sz="12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Τυλίγω (</a:t>
            </a:r>
            <a:r>
              <a:rPr lang="en-US" sz="1200" dirty="0"/>
              <a:t>I wrap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τύλιξε : Τύλιξε  τα δώρα με χαρτί  περιτυλίγματος  !</a:t>
            </a:r>
            <a:endParaRPr lang="el-GR" sz="12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Ψάχνω (</a:t>
            </a:r>
            <a:r>
              <a:rPr lang="en-US" sz="1200" dirty="0"/>
              <a:t>I am looking for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ψάξε  : Ψάξε   στο  συρτάρι  σου (</a:t>
            </a:r>
            <a:r>
              <a:rPr lang="en-US" sz="1200" dirty="0"/>
              <a:t>drawer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) ! </a:t>
            </a: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Μαντεύω  ( Ι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1200" dirty="0"/>
              <a:t>uess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μάντεψε  :  Μάντεψε το τραγούδι  !  </a:t>
            </a: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/>
              </a:rPr>
              <a:t>Δροσίζω  (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/>
              </a:rPr>
              <a:t>I cool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/>
              </a:rPr>
              <a:t>)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δρόσισε :  Δρόσισε το μέτωπο   με  αυτό το υγρό  πανί !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Αναγνωρίζω ( Ι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1200" dirty="0"/>
              <a:t>ecognize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αναγνώρισε : Αναγνώρισε  τον  κλέφτη !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Ανεβάζω ( Ι  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push </a:t>
            </a:r>
            <a:r>
              <a:rPr lang="en-US" sz="1200" dirty="0"/>
              <a:t>up 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ανέβασε : Ανέβασε  τις βαλίτσες !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Διαβάζω (Ι 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read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διάβασε : Διάβασε προσεκτικά τις  οδηγίες  ! 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Εξετάζω ( Ι </a:t>
            </a:r>
            <a:r>
              <a:rPr lang="en-US" sz="1200" dirty="0"/>
              <a:t>examine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εξέτασε  : Εξέτασε το πιστοποιητικό εμβολιασμού του ! 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Δακρύζω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/>
              <a:t>I am crying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δάκρυσε : Δάκρυσε, ν</a:t>
            </a:r>
            <a:r>
              <a:rPr lang="el-GR" sz="1200" dirty="0"/>
              <a:t>α μη συγκρατείσαι.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Δανείζω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en-US" sz="1200" dirty="0"/>
              <a:t>end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δάνεισε : Δάνεισέ μου  χρήματα !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Λούζω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(I 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wash/ bath)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λούσε : Λούσε την  κόρη μας  / Λούσε τον γιό  μας!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Αγκαλιάζω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(I  hug)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αγκάλιασε : Αγκάλιασέ  με ! 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Λογαριάζω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  count)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λογάριασε :  Λογάριασε,  </a:t>
            </a:r>
            <a:r>
              <a:rPr lang="el-GR" sz="1200" dirty="0"/>
              <a:t>πόσα χρήματα χρειάζεται να έχεις μαζί σου!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Πείθω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Ι </a:t>
            </a:r>
            <a:r>
              <a:rPr lang="en-US" sz="1200" dirty="0"/>
              <a:t>persuade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πείσε : Πείσε με  !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Σβήνω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200" dirty="0"/>
              <a:t>urn off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σβήσε : Σβήσε  τη  φωτιά 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Ζώνω (Ι </a:t>
            </a:r>
            <a:r>
              <a:rPr lang="en-US" sz="1200" dirty="0"/>
              <a:t>girdle</a:t>
            </a:r>
            <a:r>
              <a:rPr lang="en-US" sz="1200" b="1" dirty="0"/>
              <a:t> 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ζώσε : Ζώσε ένα σκοινί </a:t>
            </a:r>
            <a:r>
              <a:rPr lang="el-GR" sz="1200" dirty="0"/>
              <a:t>στη μέση σου  και κατέβα  στο πηγάδι !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Κλείνω (Ι 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turn off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κλείσε : Κλείσε το φως  να κοιμηθούμε ! 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Πιάνω (Ι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take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πιάσε :  Πιάσε ομπρέλα ! 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Φτάνω (Ι 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arrive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φτάσε :  Φτάσε  ως  το  τέρμα !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Ακούω (Ι</a:t>
            </a:r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200" dirty="0"/>
              <a:t>hear</a:t>
            </a:r>
            <a:r>
              <a:rPr lang="el-GR" sz="1200" dirty="0"/>
              <a:t>/ Ι </a:t>
            </a:r>
            <a:r>
              <a:rPr lang="en-US" sz="1200" dirty="0"/>
              <a:t>listen</a:t>
            </a:r>
            <a:r>
              <a:rPr lang="el-GR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sz="12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άκουσε :  Άκουσέ με ! </a:t>
            </a:r>
            <a:endParaRPr lang="el-GR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809720" y="357166"/>
            <a:ext cx="7572428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Αγκαλιάζω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(I  hug)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αγκάλιασε : Αγκάλιασέ  με! </a:t>
            </a:r>
            <a:endParaRPr lang="en-GB" dirty="0">
              <a:solidFill>
                <a:srgbClr val="000000"/>
              </a:solidFill>
              <a:ea typeface="Times New Roman" pitchFamily="18" charset="0"/>
              <a:cs typeface="Times New Roman"/>
            </a:endParaRPr>
          </a:p>
          <a:p>
            <a:pPr lvl="0"/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Αγκάλιασε  τον  παππού  σου!</a:t>
            </a:r>
          </a:p>
          <a:p>
            <a:pPr lvl="0"/>
            <a:endParaRPr lang="el-GR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Λογαριάζω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(I  count)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λογάριασε :  Λογάριασε,  </a:t>
            </a:r>
            <a:r>
              <a:rPr lang="el-GR" dirty="0"/>
              <a:t>πόσα χρήματα χρειάζεται να έχεις μαζί σου.</a:t>
            </a:r>
          </a:p>
          <a:p>
            <a:pPr lvl="0"/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           Λογάριασε, πόσα σου χρωστάω.</a:t>
            </a:r>
          </a:p>
          <a:p>
            <a:pPr lvl="0"/>
            <a:endParaRPr lang="el-GR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Πείθω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(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Ι </a:t>
            </a:r>
            <a:r>
              <a:rPr lang="en-US" dirty="0"/>
              <a:t>persuade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πείσε : Πείσε με!</a:t>
            </a:r>
          </a:p>
          <a:p>
            <a:pPr lvl="0"/>
            <a:endParaRPr lang="el-GR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Σβήνω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(I </a:t>
            </a:r>
            <a:r>
              <a:rPr lang="en-US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urn off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σβήσε : Σβήσε  τη  φωτιά </a:t>
            </a:r>
          </a:p>
          <a:p>
            <a:pPr lvl="0"/>
            <a:r>
              <a:rPr lang="el-GR" i="1" dirty="0"/>
              <a:t>                                                   </a:t>
            </a:r>
            <a:r>
              <a:rPr lang="el-GR" dirty="0"/>
              <a:t>Σβήσε</a:t>
            </a:r>
            <a:r>
              <a:rPr lang="el-GR" i="1" dirty="0"/>
              <a:t> </a:t>
            </a:r>
            <a:r>
              <a:rPr lang="el-GR" dirty="0"/>
              <a:t>αυτήν τη λέξη και </a:t>
            </a:r>
            <a:r>
              <a:rPr lang="el-GR" dirty="0" err="1"/>
              <a:t>ξαναγράψε</a:t>
            </a:r>
            <a:r>
              <a:rPr lang="el-GR" dirty="0"/>
              <a:t> την σωστά.</a:t>
            </a:r>
          </a:p>
          <a:p>
            <a:pPr lvl="0"/>
            <a:r>
              <a:rPr lang="el-GR" dirty="0"/>
              <a:t>                                                   Σβήσε</a:t>
            </a:r>
            <a:r>
              <a:rPr lang="el-GR" i="1" dirty="0"/>
              <a:t> το φως,  όταν φύγεις από το σπίτι.</a:t>
            </a:r>
          </a:p>
          <a:p>
            <a:pPr lvl="0"/>
            <a:r>
              <a:rPr lang="el-GR" dirty="0"/>
              <a:t>                                                   Σβήσε με το κρασί και ανακάτεψε καλά.</a:t>
            </a:r>
          </a:p>
          <a:p>
            <a:pPr lvl="0"/>
            <a:endParaRPr lang="el-GR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Ζώνω (Ι </a:t>
            </a:r>
            <a:r>
              <a:rPr lang="en-US" dirty="0"/>
              <a:t>girdle 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ζώσε : Ζώσε ένα σκοινί </a:t>
            </a:r>
            <a:r>
              <a:rPr lang="el-GR" dirty="0"/>
              <a:t>στη μέση σου  και κατέβα  στο πηγάδι!</a:t>
            </a:r>
          </a:p>
          <a:p>
            <a:pPr lvl="0"/>
            <a:endParaRPr lang="el-GR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Κλείνω (Ι 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turn off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κλείσε : Κλείσε το φως  να κοιμηθούμε! </a:t>
            </a:r>
            <a:endParaRPr lang="el-GR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Πιάνω (Ι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take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πιάσε :  Πιάσε ομπρέλα! </a:t>
            </a:r>
            <a:endParaRPr lang="el-GR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Φτάνω (Ι 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arrive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φτάσε :  Φτάσε  ως  το  τέρμα!</a:t>
            </a:r>
            <a:endParaRPr lang="el-GR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Ακούω (Ι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hear</a:t>
            </a:r>
            <a:r>
              <a:rPr lang="el-GR" dirty="0"/>
              <a:t>/ Ι </a:t>
            </a:r>
            <a:r>
              <a:rPr lang="en-US" dirty="0"/>
              <a:t>listen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</a:t>
            </a:r>
            <a:r>
              <a:rPr lang="el-GR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άκουσε :  Άκουσέ με! </a:t>
            </a:r>
            <a:endParaRPr lang="el-GR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157" y="321603"/>
            <a:ext cx="7023410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61469" y="1324560"/>
            <a:ext cx="2362201" cy="143755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Επιτέλους, βρήκα το σπίτι!</a:t>
            </a:r>
            <a:endParaRPr lang="el-CY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artoon house Royalty-Free Διανύσματα">
            <a:extLst>
              <a:ext uri="{FF2B5EF4-FFF2-40B4-BE49-F238E27FC236}">
                <a16:creationId xmlns:a16="http://schemas.microsoft.com/office/drawing/2014/main" id="{F32BA090-1EBC-4A2A-BDE5-FC0F018E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49" y="2519639"/>
            <a:ext cx="6819782" cy="37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Πινακίδα αγγελία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AC5A94B6-F4A1-4CDB-B26C-1D3F1672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83" y="3696145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09194DB-8DF9-4106-AAC6-EADEF38E0987}"/>
              </a:ext>
            </a:extLst>
          </p:cNvPr>
          <p:cNvSpPr/>
          <p:nvPr/>
        </p:nvSpPr>
        <p:spPr>
          <a:xfrm>
            <a:off x="3029157" y="4115528"/>
            <a:ext cx="1572571" cy="477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Νέστου 4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3078" name="Picture 6" descr="Ο ταχυδρόμος πέθανε;">
            <a:extLst>
              <a:ext uri="{FF2B5EF4-FFF2-40B4-BE49-F238E27FC236}">
                <a16:creationId xmlns:a16="http://schemas.microsoft.com/office/drawing/2014/main" id="{0218997A-89FA-4DDF-8CE7-CA600A9B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1" y="3721554"/>
            <a:ext cx="2228850" cy="31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5450C36-3C8B-4F6E-A4AA-050FCB093E4A}"/>
              </a:ext>
            </a:extLst>
          </p:cNvPr>
          <p:cNvSpPr/>
          <p:nvPr/>
        </p:nvSpPr>
        <p:spPr>
          <a:xfrm>
            <a:off x="1975551" y="5399424"/>
            <a:ext cx="626890" cy="230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tx1"/>
                </a:solidFill>
              </a:rPr>
              <a:t>Νέστου 4</a:t>
            </a:r>
            <a:endParaRPr lang="el-CY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157" y="321603"/>
            <a:ext cx="7023410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1355526" y="1829506"/>
            <a:ext cx="2826697" cy="217378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Ο λογαριασμός ηλεκτρικού ρεύματος</a:t>
            </a:r>
            <a:endParaRPr lang="el-CY" sz="2400" b="1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2ABB35D-E970-4C52-B987-4AED6790D6D2}"/>
              </a:ext>
            </a:extLst>
          </p:cNvPr>
          <p:cNvSpPr/>
          <p:nvPr/>
        </p:nvSpPr>
        <p:spPr>
          <a:xfrm>
            <a:off x="7568072" y="1974574"/>
            <a:ext cx="91685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4100" name="Picture 4" descr="Έξυπνο Σπιτι - Smart Home 360">
            <a:extLst>
              <a:ext uri="{FF2B5EF4-FFF2-40B4-BE49-F238E27FC236}">
                <a16:creationId xmlns:a16="http://schemas.microsoft.com/office/drawing/2014/main" id="{5FE5B1C9-7269-4E0F-AFFF-5BD5898C1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9" y="4456538"/>
            <a:ext cx="2910706" cy="21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10" descr="Εικόνα που περιέχει κείμενο, στιγμιότυπο οθόνης, γραμματοσειρά, παράλληλα&#10;&#10;Περιγραφή που δημιουργήθηκε αυτόματα">
            <a:extLst>
              <a:ext uri="{FF2B5EF4-FFF2-40B4-BE49-F238E27FC236}">
                <a16:creationId xmlns:a16="http://schemas.microsoft.com/office/drawing/2014/main" id="{348E6228-B814-4428-B49C-EE7F8CAE8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03" y="1398587"/>
            <a:ext cx="6744798" cy="5209402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C2AD3F70-68E4-4D74-87BC-DFE82B8065E6}"/>
              </a:ext>
            </a:extLst>
          </p:cNvPr>
          <p:cNvSpPr/>
          <p:nvPr/>
        </p:nvSpPr>
        <p:spPr>
          <a:xfrm>
            <a:off x="8647131" y="1751447"/>
            <a:ext cx="2255596" cy="77607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100" b="1" dirty="0"/>
          </a:p>
          <a:p>
            <a:pPr algn="ctr"/>
            <a:endParaRPr lang="el-GR" sz="1100" b="1" dirty="0"/>
          </a:p>
          <a:p>
            <a:pPr algn="ctr"/>
            <a:r>
              <a:rPr lang="el-GR" sz="1100" b="1" dirty="0"/>
              <a:t>Μαρία Γεωργίου</a:t>
            </a:r>
          </a:p>
          <a:p>
            <a:pPr algn="ctr"/>
            <a:r>
              <a:rPr lang="el-GR" sz="1100" b="1" dirty="0"/>
              <a:t>Λεωφόρος </a:t>
            </a:r>
            <a:r>
              <a:rPr lang="el-GR" sz="1100" b="1" dirty="0" err="1"/>
              <a:t>Λάρνακος</a:t>
            </a:r>
            <a:r>
              <a:rPr lang="el-GR" sz="1100" b="1" dirty="0"/>
              <a:t> 94</a:t>
            </a:r>
          </a:p>
          <a:p>
            <a:pPr algn="ctr"/>
            <a:r>
              <a:rPr lang="el-GR" sz="1100" b="1" dirty="0"/>
              <a:t>Διαμέρισμα 506</a:t>
            </a:r>
          </a:p>
          <a:p>
            <a:pPr algn="ctr"/>
            <a:r>
              <a:rPr lang="el-GR" sz="1100" b="1" dirty="0"/>
              <a:t>2102 Λευκωσία – </a:t>
            </a:r>
            <a:r>
              <a:rPr lang="el-GR" sz="1100" b="1" dirty="0" err="1"/>
              <a:t>Αγλαντζιά</a:t>
            </a:r>
            <a:endParaRPr lang="el-GR" sz="1100" b="1" dirty="0"/>
          </a:p>
          <a:p>
            <a:pPr algn="ctr"/>
            <a:endParaRPr lang="el-GR" sz="1100" b="1" dirty="0"/>
          </a:p>
          <a:p>
            <a:pPr algn="ctr"/>
            <a:r>
              <a:rPr lang="el-GR" sz="1100" b="1" dirty="0"/>
              <a:t> </a:t>
            </a:r>
            <a:endParaRPr lang="el-CY" sz="1100" b="1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FC410A6-3D2E-4E0A-AB26-6C510240ACDB}"/>
              </a:ext>
            </a:extLst>
          </p:cNvPr>
          <p:cNvSpPr/>
          <p:nvPr/>
        </p:nvSpPr>
        <p:spPr>
          <a:xfrm>
            <a:off x="6096000" y="2020293"/>
            <a:ext cx="1588051" cy="1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C5B844E5-2952-4664-A894-32489F9507ED}"/>
              </a:ext>
            </a:extLst>
          </p:cNvPr>
          <p:cNvSpPr/>
          <p:nvPr/>
        </p:nvSpPr>
        <p:spPr>
          <a:xfrm>
            <a:off x="3129462" y="4265304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ποσό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2F491247-A97E-4421-892A-8FB9918B83D6}"/>
              </a:ext>
            </a:extLst>
          </p:cNvPr>
          <p:cNvSpPr/>
          <p:nvPr/>
        </p:nvSpPr>
        <p:spPr>
          <a:xfrm>
            <a:off x="422608" y="728829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</a:rPr>
              <a:t>ημερομηνία λήξης</a:t>
            </a:r>
            <a:endParaRPr lang="el-CY" sz="1600" b="1" dirty="0">
              <a:solidFill>
                <a:schemeClr val="tx1"/>
              </a:solidFill>
            </a:endParaRPr>
          </a:p>
        </p:txBody>
      </p:sp>
      <p:sp>
        <p:nvSpPr>
          <p:cNvPr id="13" name="Φυσαλίδα ομιλίας: Έλλειψη 12">
            <a:extLst>
              <a:ext uri="{FF2B5EF4-FFF2-40B4-BE49-F238E27FC236}">
                <a16:creationId xmlns:a16="http://schemas.microsoft.com/office/drawing/2014/main" id="{10E22969-E6DB-4622-B1EE-860485421B91}"/>
              </a:ext>
            </a:extLst>
          </p:cNvPr>
          <p:cNvSpPr/>
          <p:nvPr/>
        </p:nvSpPr>
        <p:spPr>
          <a:xfrm>
            <a:off x="3451028" y="5491477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ΑΗΚ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18" y="325154"/>
            <a:ext cx="3399677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1111091" y="1904452"/>
            <a:ext cx="2826697" cy="217378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Ο λογαριασμός υδροληψίας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8" name="Εικόνα 7" descr="Εικόνα που περιέχει κείμενο, ηλεκτρονικές συσκευές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E86B9373-B891-42A9-A260-CE4FF5CC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65" y="662781"/>
            <a:ext cx="7460338" cy="6027951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4AECB48-FA3C-4321-9AA6-115E4BDAFC03}"/>
              </a:ext>
            </a:extLst>
          </p:cNvPr>
          <p:cNvSpPr/>
          <p:nvPr/>
        </p:nvSpPr>
        <p:spPr>
          <a:xfrm>
            <a:off x="5330283" y="1128378"/>
            <a:ext cx="2888166" cy="77607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100" b="1" dirty="0"/>
              <a:t>Μαρία Γεωργίου</a:t>
            </a:r>
          </a:p>
          <a:p>
            <a:pPr algn="ctr"/>
            <a:r>
              <a:rPr lang="el-GR" sz="1100" b="1" dirty="0"/>
              <a:t>Λεωφόρος </a:t>
            </a:r>
            <a:r>
              <a:rPr lang="el-GR" sz="1100" b="1" dirty="0" err="1"/>
              <a:t>Λάρνακος</a:t>
            </a:r>
            <a:r>
              <a:rPr lang="el-GR" sz="1100" b="1" dirty="0"/>
              <a:t> 94</a:t>
            </a:r>
          </a:p>
          <a:p>
            <a:pPr algn="ctr"/>
            <a:r>
              <a:rPr lang="el-GR" sz="1100" b="1" dirty="0"/>
              <a:t>Διαμέρισμα 506</a:t>
            </a:r>
          </a:p>
          <a:p>
            <a:pPr algn="ctr"/>
            <a:r>
              <a:rPr lang="el-GR" sz="1100" b="1" dirty="0"/>
              <a:t>2102 Λευκωσία - </a:t>
            </a:r>
            <a:r>
              <a:rPr lang="el-GR" sz="1100" b="1" dirty="0" err="1"/>
              <a:t>Αγλαντζιά</a:t>
            </a:r>
            <a:r>
              <a:rPr lang="el-GR" sz="1100" b="1" dirty="0"/>
              <a:t> </a:t>
            </a:r>
            <a:endParaRPr lang="el-CY" sz="1100" b="1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68610AD-33C8-4C78-85DA-4884CDA11EC8}"/>
              </a:ext>
            </a:extLst>
          </p:cNvPr>
          <p:cNvSpPr/>
          <p:nvPr/>
        </p:nvSpPr>
        <p:spPr>
          <a:xfrm>
            <a:off x="8279320" y="1419556"/>
            <a:ext cx="1555979" cy="3311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5122" name="Picture 2" descr="Ελεύθερο Συντάσσονται Καρτούν Εικονογράφηση Του Τρεξίματος Βρύση Διάνυσμα  από ©ainsel 227033034">
            <a:extLst>
              <a:ext uri="{FF2B5EF4-FFF2-40B4-BE49-F238E27FC236}">
                <a16:creationId xmlns:a16="http://schemas.microsoft.com/office/drawing/2014/main" id="{27375BF0-2A2C-4EE3-83DA-8FF1528E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12" y="3967245"/>
            <a:ext cx="1369553" cy="1288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thtub Cartoon Images – Browse 145,099 Stock Photos ...">
            <a:extLst>
              <a:ext uri="{FF2B5EF4-FFF2-40B4-BE49-F238E27FC236}">
                <a16:creationId xmlns:a16="http://schemas.microsoft.com/office/drawing/2014/main" id="{092EC50C-A726-40A4-A47E-AFB30B6F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7" y="3996757"/>
            <a:ext cx="1658023" cy="1560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EEB3A895-608E-4917-A070-D9BF3587850E}"/>
              </a:ext>
            </a:extLst>
          </p:cNvPr>
          <p:cNvSpPr/>
          <p:nvPr/>
        </p:nvSpPr>
        <p:spPr>
          <a:xfrm>
            <a:off x="1160217" y="5451024"/>
            <a:ext cx="2909416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Οφειλόμενο ποσό</a:t>
            </a:r>
            <a:endParaRPr lang="el-CY" sz="2400" b="1" dirty="0">
              <a:solidFill>
                <a:schemeClr val="tx1"/>
              </a:solidFill>
            </a:endParaRPr>
          </a:p>
        </p:txBody>
      </p:sp>
      <p:sp>
        <p:nvSpPr>
          <p:cNvPr id="11" name="Φυσαλίδα ομιλίας: Έλλειψη 10">
            <a:extLst>
              <a:ext uri="{FF2B5EF4-FFF2-40B4-BE49-F238E27FC236}">
                <a16:creationId xmlns:a16="http://schemas.microsoft.com/office/drawing/2014/main" id="{15EF6570-B1D7-4190-93AC-F05925902A7C}"/>
              </a:ext>
            </a:extLst>
          </p:cNvPr>
          <p:cNvSpPr/>
          <p:nvPr/>
        </p:nvSpPr>
        <p:spPr>
          <a:xfrm>
            <a:off x="3328260" y="993955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</a:rPr>
              <a:t>ημερομηνία λήξης</a:t>
            </a:r>
            <a:endParaRPr lang="el-CY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Γράψε 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Εφαρμογές – ΜΗΤΣΙΟΥ ΑΝΑΣΤΑΣΙΑ">
            <a:extLst>
              <a:ext uri="{FF2B5EF4-FFF2-40B4-BE49-F238E27FC236}">
                <a16:creationId xmlns:a16="http://schemas.microsoft.com/office/drawing/2014/main" id="{FFDB8FF3-5DF9-48B9-89C6-830F1723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015" y="4163666"/>
            <a:ext cx="2276475" cy="200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82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1479</Words>
  <Application>Microsoft Office PowerPoint</Application>
  <PresentationFormat>Ευρεία οθόνη</PresentationFormat>
  <Paragraphs>295</Paragraphs>
  <Slides>54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62" baseType="lpstr">
      <vt:lpstr>Aptos</vt:lpstr>
      <vt:lpstr>Arial</vt:lpstr>
      <vt:lpstr>Calibri</vt:lpstr>
      <vt:lpstr>Calibri Light</vt:lpstr>
      <vt:lpstr>Google Sans</vt:lpstr>
      <vt:lpstr>Times New Roman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Καθημερινές εκφράσεις</vt:lpstr>
      <vt:lpstr>Καθημερινές εκφράσεις</vt:lpstr>
      <vt:lpstr>Καθημερινές εκφράσεις</vt:lpstr>
      <vt:lpstr>Καθημερινές εκφράσεις</vt:lpstr>
      <vt:lpstr>Παρουσίαση του PowerPoint</vt:lpstr>
      <vt:lpstr>Προσωπικά στοιχεία </vt:lpstr>
      <vt:lpstr>Προσωπικά στοιχεία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Τηλεφώνησε  σε εσένα; Σου  τηλεφώνησε η δασκάλα μου;</vt:lpstr>
      <vt:lpstr>Τηλεφώνησε  σε αυτόν; Του  τηλεφώνησε; </vt:lpstr>
      <vt:lpstr>Τηλεφώνησε  σε αυτή; Της τηλεφώνησε;</vt:lpstr>
      <vt:lpstr>Τηλεφώνησε  σε εσάς; Σας τηλεφώνησε ο διευθυντής; </vt:lpstr>
      <vt:lpstr>Τηλεφώνησε  σε αυτούς; Τους  τηλεφώνησε;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βιβλιάριο </vt:lpstr>
      <vt:lpstr>ανάληψη </vt:lpstr>
      <vt:lpstr>κατάθεση </vt:lpstr>
      <vt:lpstr>ταμίας</vt:lpstr>
      <vt:lpstr>ταυτότητα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του   /  της     </dc:title>
  <dc:creator>Teacher</dc:creator>
  <cp:lastModifiedBy>Ελένη Χαραλάμπους</cp:lastModifiedBy>
  <cp:revision>134</cp:revision>
  <dcterms:created xsi:type="dcterms:W3CDTF">2023-03-28T05:19:36Z</dcterms:created>
  <dcterms:modified xsi:type="dcterms:W3CDTF">2026-03-21T13:18:36Z</dcterms:modified>
</cp:coreProperties>
</file>