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3" r:id="rId4"/>
    <p:sldId id="284" r:id="rId5"/>
    <p:sldId id="286" r:id="rId6"/>
    <p:sldId id="287" r:id="rId7"/>
    <p:sldId id="289" r:id="rId8"/>
    <p:sldId id="291" r:id="rId9"/>
    <p:sldId id="292" r:id="rId10"/>
    <p:sldId id="294" r:id="rId11"/>
    <p:sldId id="313" r:id="rId12"/>
    <p:sldId id="296" r:id="rId13"/>
    <p:sldId id="298" r:id="rId14"/>
    <p:sldId id="300" r:id="rId15"/>
    <p:sldId id="314" r:id="rId16"/>
    <p:sldId id="302" r:id="rId17"/>
    <p:sldId id="304" r:id="rId18"/>
    <p:sldId id="312" r:id="rId19"/>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60"/>
  </p:normalViewPr>
  <p:slideViewPr>
    <p:cSldViewPr snapToGrid="0">
      <p:cViewPr varScale="1">
        <p:scale>
          <a:sx n="59" d="100"/>
          <a:sy n="59" d="100"/>
        </p:scale>
        <p:origin x="9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1E794-5B9E-47A7-A064-FB6CD0ED47E9}" type="datetimeFigureOut">
              <a:rPr lang="el-GR" smtClean="0"/>
              <a:t>22/3/2026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2DB01-3C0D-40CB-AFFA-3137A98D94CC}" type="slidenum">
              <a:rPr lang="el-GR" smtClean="0"/>
              <a:t>‹#›</a:t>
            </a:fld>
            <a:endParaRPr lang="el-GR"/>
          </a:p>
        </p:txBody>
      </p:sp>
    </p:spTree>
    <p:extLst>
      <p:ext uri="{BB962C8B-B14F-4D97-AF65-F5344CB8AC3E}">
        <p14:creationId xmlns:p14="http://schemas.microsoft.com/office/powerpoint/2010/main" val="262652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088A8-80E8-4C8A-F0BE-B99D5A2A947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049A72ED-57EB-C20D-51DA-14EF533ED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95C845F-C447-0A6B-108D-DDBEC38BC39A}"/>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5" name="Θέση υποσέλιδου 4">
            <a:extLst>
              <a:ext uri="{FF2B5EF4-FFF2-40B4-BE49-F238E27FC236}">
                <a16:creationId xmlns:a16="http://schemas.microsoft.com/office/drawing/2014/main" id="{B69A8E51-A195-F4DA-1988-41126AD360F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010CC0C-A43B-89AB-6C3E-81AAA0B55742}"/>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7664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AF68B-4464-DCEA-500F-73FF6DC1A60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AB0E50FC-386E-D42B-F462-83981F64265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442E12A-D74D-AC57-BB99-54C0D2D4B563}"/>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5" name="Θέση υποσέλιδου 4">
            <a:extLst>
              <a:ext uri="{FF2B5EF4-FFF2-40B4-BE49-F238E27FC236}">
                <a16:creationId xmlns:a16="http://schemas.microsoft.com/office/drawing/2014/main" id="{7586AA6C-36BD-3106-DF46-075DD241BEEE}"/>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17A8B97-4977-6FB6-72E3-27753BAB182A}"/>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307959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11C494A-B99D-E3DD-5FCC-C0AE1FF66C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E7ADF395-0D12-9422-E704-36F619724F9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D54267-FD3F-FF78-ED27-B737E4346282}"/>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5" name="Θέση υποσέλιδου 4">
            <a:extLst>
              <a:ext uri="{FF2B5EF4-FFF2-40B4-BE49-F238E27FC236}">
                <a16:creationId xmlns:a16="http://schemas.microsoft.com/office/drawing/2014/main" id="{39AB4E86-009A-3747-0E82-F6221D6A8D69}"/>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E4210B9A-1740-8BFE-F315-81DBA40DC513}"/>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2395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C7262-E5E4-BF22-72C5-26BA3F43B77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8D8480D5-C18F-1AD8-AA8A-0E194A10517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E2F0609-AAAD-652A-8D83-3E7C366CF9CB}"/>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5" name="Θέση υποσέλιδου 4">
            <a:extLst>
              <a:ext uri="{FF2B5EF4-FFF2-40B4-BE49-F238E27FC236}">
                <a16:creationId xmlns:a16="http://schemas.microsoft.com/office/drawing/2014/main" id="{8FE043C5-5FF6-7985-82C0-7F4D377ADCA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4B773470-8FA7-C4FD-69D9-CA85DFE26619}"/>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92101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C66CF5-5A72-338A-029E-D039484FB11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10BB30-F75C-BCD4-A1C9-E7B1BA3581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4F0334B-1E15-0FFD-4DD9-A389C5696661}"/>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5" name="Θέση υποσέλιδου 4">
            <a:extLst>
              <a:ext uri="{FF2B5EF4-FFF2-40B4-BE49-F238E27FC236}">
                <a16:creationId xmlns:a16="http://schemas.microsoft.com/office/drawing/2014/main" id="{835B3807-80E7-0359-F22F-8B0B70895F4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2DBFA86-941D-E14E-2034-EEBC305AF7DE}"/>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157512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450957-EB4A-E748-9261-63EDB0694CF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FB3DE58-BE6E-004A-FEC4-C49367E7583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E96E5273-A3BE-EF98-4677-CC3AC5A4DC8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B9E50EF4-5B0C-9486-32DA-8848D3EC4A42}"/>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6" name="Θέση υποσέλιδου 5">
            <a:extLst>
              <a:ext uri="{FF2B5EF4-FFF2-40B4-BE49-F238E27FC236}">
                <a16:creationId xmlns:a16="http://schemas.microsoft.com/office/drawing/2014/main" id="{279BA4A1-FF88-41CC-BFA2-255C5F9AC3F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CD306982-94A3-2B75-8458-85FB9F3601D0}"/>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340688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CAB65A-6A2A-5425-B46A-F7282367AEC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10C6C0B-41A5-265E-7763-D0F4A03213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39BB13E-CFCC-B915-C419-3D6CBA12076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494EF1BE-67AB-D0C9-C010-3D27DE678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960E7DD-588F-1E03-FEA0-D06149BEDB4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F0ABDACF-E752-5F89-602F-3338793E40ED}"/>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8" name="Θέση υποσέλιδου 7">
            <a:extLst>
              <a:ext uri="{FF2B5EF4-FFF2-40B4-BE49-F238E27FC236}">
                <a16:creationId xmlns:a16="http://schemas.microsoft.com/office/drawing/2014/main" id="{CF694538-F567-E502-1E78-379003B1B925}"/>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6C86444A-4C90-D929-1B27-4DFDA838693C}"/>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130794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13E6F3-729F-71DC-977D-8825ECD3E97A}"/>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4B3D0D9-8881-7FF7-0AD0-E27E959FDFF1}"/>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4" name="Θέση υποσέλιδου 3">
            <a:extLst>
              <a:ext uri="{FF2B5EF4-FFF2-40B4-BE49-F238E27FC236}">
                <a16:creationId xmlns:a16="http://schemas.microsoft.com/office/drawing/2014/main" id="{B89CFA16-E18D-EA94-10A4-E8241C94A6D2}"/>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F62452B1-D73F-9746-95EE-0A9DC556380E}"/>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89673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8D69044-DB8A-47CD-4032-DD7D11A7AA18}"/>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3" name="Θέση υποσέλιδου 2">
            <a:extLst>
              <a:ext uri="{FF2B5EF4-FFF2-40B4-BE49-F238E27FC236}">
                <a16:creationId xmlns:a16="http://schemas.microsoft.com/office/drawing/2014/main" id="{225A1F31-0BE1-3FB6-A343-952553FF39C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A28A0CC0-0C54-661E-EBBF-D5C7792B6969}"/>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2949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410B7-EBC4-B02D-8E78-7780CE904A0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B6B41ED7-3B59-41AC-6577-E4CC07CD2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443F2F89-FE19-B56B-4899-8F3A52FB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55678D2-C310-3D82-D749-0D648661714E}"/>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6" name="Θέση υποσέλιδου 5">
            <a:extLst>
              <a:ext uri="{FF2B5EF4-FFF2-40B4-BE49-F238E27FC236}">
                <a16:creationId xmlns:a16="http://schemas.microsoft.com/office/drawing/2014/main" id="{63DBD8AC-74BD-6B8F-0DAC-3CD67D2FFA7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A932E708-54F6-BFC4-CE51-60D313E5A46D}"/>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151499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07F36-128B-8BA0-57C4-DF2ECBD2F8D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D3D37352-C8D8-7FBE-7F68-1655AC37C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DF48FA6A-5186-CEC3-3B17-F5065C401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46C93A9-E02C-49E7-D51E-5B08AD163A41}"/>
              </a:ext>
            </a:extLst>
          </p:cNvPr>
          <p:cNvSpPr>
            <a:spLocks noGrp="1"/>
          </p:cNvSpPr>
          <p:nvPr>
            <p:ph type="dt" sz="half" idx="10"/>
          </p:nvPr>
        </p:nvSpPr>
        <p:spPr/>
        <p:txBody>
          <a:bodyPr/>
          <a:lstStyle/>
          <a:p>
            <a:fld id="{ED910B79-5C77-4722-912C-D1A1CDB4D6DD}" type="datetimeFigureOut">
              <a:rPr lang="el-CY" smtClean="0"/>
              <a:t>03/22/2026</a:t>
            </a:fld>
            <a:endParaRPr lang="el-CY"/>
          </a:p>
        </p:txBody>
      </p:sp>
      <p:sp>
        <p:nvSpPr>
          <p:cNvPr id="6" name="Θέση υποσέλιδου 5">
            <a:extLst>
              <a:ext uri="{FF2B5EF4-FFF2-40B4-BE49-F238E27FC236}">
                <a16:creationId xmlns:a16="http://schemas.microsoft.com/office/drawing/2014/main" id="{1A1BCEAB-E71B-67A8-91C2-ED5475064D0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30DCA370-87ED-1777-C33C-B552A7B8A8D1}"/>
              </a:ext>
            </a:extLst>
          </p:cNvPr>
          <p:cNvSpPr>
            <a:spLocks noGrp="1"/>
          </p:cNvSpPr>
          <p:nvPr>
            <p:ph type="sldNum" sz="quarter" idx="12"/>
          </p:nvPr>
        </p:nvSpPr>
        <p:spPr/>
        <p:txBody>
          <a:bodyPr/>
          <a:lstStyle/>
          <a:p>
            <a:fld id="{8173D3C6-2EE1-45B9-9F4C-0F55A1826E70}" type="slidenum">
              <a:rPr lang="el-CY" smtClean="0"/>
              <a:t>‹#›</a:t>
            </a:fld>
            <a:endParaRPr lang="el-CY"/>
          </a:p>
        </p:txBody>
      </p:sp>
    </p:spTree>
    <p:extLst>
      <p:ext uri="{BB962C8B-B14F-4D97-AF65-F5344CB8AC3E}">
        <p14:creationId xmlns:p14="http://schemas.microsoft.com/office/powerpoint/2010/main" val="50709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CF355F9-E15E-1A89-87B5-8003C66FE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4C3E5CE-07E8-2188-4571-CE92E89A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CB2A7BF-2466-F79A-663A-359472C48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910B79-5C77-4722-912C-D1A1CDB4D6DD}" type="datetimeFigureOut">
              <a:rPr lang="el-CY" smtClean="0"/>
              <a:t>03/22/2026</a:t>
            </a:fld>
            <a:endParaRPr lang="el-CY"/>
          </a:p>
        </p:txBody>
      </p:sp>
      <p:sp>
        <p:nvSpPr>
          <p:cNvPr id="5" name="Θέση υποσέλιδου 4">
            <a:extLst>
              <a:ext uri="{FF2B5EF4-FFF2-40B4-BE49-F238E27FC236}">
                <a16:creationId xmlns:a16="http://schemas.microsoft.com/office/drawing/2014/main" id="{CB6E394B-FCB9-C120-10FB-6FEDF184E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1FE213B3-F316-8E89-E79D-72030D1DF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3D3C6-2EE1-45B9-9F4C-0F55A1826E70}" type="slidenum">
              <a:rPr lang="el-CY" smtClean="0"/>
              <a:t>‹#›</a:t>
            </a:fld>
            <a:endParaRPr lang="el-CY"/>
          </a:p>
        </p:txBody>
      </p:sp>
    </p:spTree>
    <p:extLst>
      <p:ext uri="{BB962C8B-B14F-4D97-AF65-F5344CB8AC3E}">
        <p14:creationId xmlns:p14="http://schemas.microsoft.com/office/powerpoint/2010/main" val="327489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hare.google/LsSjLTFgYw4IcKsoA"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https://ebooks.edu.gr/ebooks/v/html/8547/2246/Keimena-NeoellinikisLogotechnias_BGymnasiou_html-empl/indexc_4.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ebooks.edu.gr/ebooks/v/html/8547/2003/Anthologio_E-ST-Dimotikou_html-empl/index03_06.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ucy.cypruslibraries.ac.cy/search~S2*gre?/cPL248.N396A53K8+2010/cpl++248+n396+a53+k8+2010/-3,-1,,E/browse" TargetMode="External"/><Relationship Id="rId13" Type="http://schemas.openxmlformats.org/officeDocument/2006/relationships/hyperlink" Target="http://ucy.cypruslibraries.ac.cy/search~S2*gre?/cPL216.S24+2019/cpl++216+s24+2019/-3,-1,,E/browse" TargetMode="External"/><Relationship Id="rId3" Type="http://schemas.openxmlformats.org/officeDocument/2006/relationships/hyperlink" Target="http://ucy.cypruslibraries.ac.cy/search~S2*gre?/cPL248.N35A53K67+1986/cpl++248+n35+a53+k67+1986/-3,-1,,E/browse" TargetMode="External"/><Relationship Id="rId7" Type="http://schemas.openxmlformats.org/officeDocument/2006/relationships/hyperlink" Target="https://www.vivliopoleiopataki.gr/persons/87870/Kutluai-Haydar/" TargetMode="External"/><Relationship Id="rId12" Type="http://schemas.openxmlformats.org/officeDocument/2006/relationships/hyperlink" Target="http://ucy.cypruslibraries.ac.cy/search~S2*gre?/cPL248.N396Z76+1950/cpl++248+n396+z76+1950/-3,-1,,E/browse" TargetMode="External"/><Relationship Id="rId2" Type="http://schemas.openxmlformats.org/officeDocument/2006/relationships/hyperlink" Target="http://ucy.cypruslibraries.ac.cy/search~S2*gre?/cPL248.N396A6+1937/cpl++248+n396+a6+1937/-3,-1,,E/browse" TargetMode="External"/><Relationship Id="rId1" Type="http://schemas.openxmlformats.org/officeDocument/2006/relationships/slideLayout" Target="../slideLayouts/slideLayout7.xml"/><Relationship Id="rId6" Type="http://schemas.openxmlformats.org/officeDocument/2006/relationships/hyperlink" Target="http://ucy.cypruslibraries.ac.cy/search~S2*gre?/cPL248.H45Z65A53M33+1997/cpl++248+h45+z65+a53+m33+1997/-3,-1,,E/browse" TargetMode="External"/><Relationship Id="rId11" Type="http://schemas.openxmlformats.org/officeDocument/2006/relationships/hyperlink" Target="http://ucy.cypruslibraries.ac.cy/search~S2*gre?/cPL248.H45A53A7+2017/cpl++248+h45+a53+a7+2017/-3,-1,,E/browse" TargetMode="External"/><Relationship Id="rId5" Type="http://schemas.openxmlformats.org/officeDocument/2006/relationships/hyperlink" Target="http://ucy.cypruslibraries.ac.cy/search~S2*gre?/cPL248.N396S66+1993/cpl++248+n396+s66+1993/-3,-1,,E/browse" TargetMode="External"/><Relationship Id="rId10" Type="http://schemas.openxmlformats.org/officeDocument/2006/relationships/hyperlink" Target="http://ucy.cypruslibraries.ac.cy/search~S2*gre?/cPL248.N396A53K88+2015/cpl++248+n396+a53+k88+2015/-3,-1,,E/browse" TargetMode="External"/><Relationship Id="rId4" Type="http://schemas.openxmlformats.org/officeDocument/2006/relationships/hyperlink" Target="http://ucy.cypruslibraries.ac.cy/search~S2*gre?/cPL248.N396I44+1993/cpl++248+n396+i44+1993/-3,-1,,E/browse" TargetMode="External"/><Relationship Id="rId9" Type="http://schemas.openxmlformats.org/officeDocument/2006/relationships/hyperlink" Target="http://ucy.cypruslibraries.ac.cy/search~S2*gre?/cPL248.N396A53M9+2015/cpl++248+n396+a53+m9+2015/-3,-1,,E/browse" TargetMode="External"/><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ürk Dili ve Edebiyatı Bölümü – Kariyer Kapadokya">
            <a:extLst>
              <a:ext uri="{FF2B5EF4-FFF2-40B4-BE49-F238E27FC236}">
                <a16:creationId xmlns:a16="http://schemas.microsoft.com/office/drawing/2014/main" id="{6A592B0A-B7D7-08F5-3FD7-E37207BC50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50000" r="18203" b="22166"/>
          <a:stretch>
            <a:fillRect/>
          </a:stretch>
        </p:blipFill>
        <p:spPr bwMode="auto">
          <a:xfrm>
            <a:off x="6096000" y="16328"/>
            <a:ext cx="6096000" cy="2215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ürk Dili ve Edebiyatı Bölümü – Kariyer Kapadokya">
            <a:extLst>
              <a:ext uri="{FF2B5EF4-FFF2-40B4-BE49-F238E27FC236}">
                <a16:creationId xmlns:a16="http://schemas.microsoft.com/office/drawing/2014/main" id="{58BBBC4D-9B92-3299-DE94-D13FA14CD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32" t="19032" r="19493" b="52760"/>
          <a:stretch>
            <a:fillRect/>
          </a:stretch>
        </p:blipFill>
        <p:spPr bwMode="auto">
          <a:xfrm>
            <a:off x="0" y="16330"/>
            <a:ext cx="6096000" cy="22152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Tedev Yayınları | Türk Edebiyatı">
            <a:extLst>
              <a:ext uri="{FF2B5EF4-FFF2-40B4-BE49-F238E27FC236}">
                <a16:creationId xmlns:a16="http://schemas.microsoft.com/office/drawing/2014/main" id="{4CB62041-850D-D58D-3661-EC8236943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3" t="42109" r="6735" b="35034"/>
          <a:stretch>
            <a:fillRect/>
          </a:stretch>
        </p:blipFill>
        <p:spPr bwMode="auto">
          <a:xfrm>
            <a:off x="-76200" y="4152900"/>
            <a:ext cx="6623957" cy="2688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mhuriyet Dönemi Edebiyatında Şiir">
            <a:extLst>
              <a:ext uri="{FF2B5EF4-FFF2-40B4-BE49-F238E27FC236}">
                <a16:creationId xmlns:a16="http://schemas.microsoft.com/office/drawing/2014/main" id="{895BC037-B40D-F553-70F9-F9812D4E0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122" y="4106464"/>
            <a:ext cx="5620878" cy="2735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if Şafak | Kitapx">
            <a:extLst>
              <a:ext uri="{FF2B5EF4-FFF2-40B4-BE49-F238E27FC236}">
                <a16:creationId xmlns:a16="http://schemas.microsoft.com/office/drawing/2014/main" id="{EEC81231-00B0-4F3A-1E71-690FF983A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42455"/>
            <a:ext cx="2306178" cy="18640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ürk Edebiyatında Sürgüne Gönderilen Şair Ve Yazarlar">
            <a:extLst>
              <a:ext uri="{FF2B5EF4-FFF2-40B4-BE49-F238E27FC236}">
                <a16:creationId xmlns:a16="http://schemas.microsoft.com/office/drawing/2014/main" id="{52BC864E-8FA2-E483-EA9E-BEE2B78989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7126" y="2231569"/>
            <a:ext cx="2959956" cy="1864009"/>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8DCAF81-8DA1-4F0E-B048-B44BF50162D8}"/>
              </a:ext>
            </a:extLst>
          </p:cNvPr>
          <p:cNvSpPr/>
          <p:nvPr/>
        </p:nvSpPr>
        <p:spPr>
          <a:xfrm>
            <a:off x="1962099" y="1790695"/>
            <a:ext cx="7850193" cy="343062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r"/>
            <a:endParaRPr lang="el-GR" sz="1100" b="1" dirty="0"/>
          </a:p>
          <a:p>
            <a:pPr algn="r"/>
            <a:endParaRPr lang="el-GR" sz="2000" b="1" dirty="0"/>
          </a:p>
          <a:p>
            <a:pPr algn="r"/>
            <a:endParaRPr lang="en-US" sz="2000" b="1" dirty="0"/>
          </a:p>
          <a:p>
            <a:pPr algn="r"/>
            <a:endParaRPr lang="en-US" sz="2000" b="1" dirty="0"/>
          </a:p>
          <a:p>
            <a:pPr algn="r"/>
            <a:endParaRPr lang="en-US" sz="2000" b="1" dirty="0"/>
          </a:p>
          <a:p>
            <a:pPr algn="r"/>
            <a:endParaRPr lang="en-US" sz="2000" b="1" dirty="0"/>
          </a:p>
          <a:p>
            <a:pPr algn="r"/>
            <a:endParaRPr lang="en-US" b="1" u="sng" dirty="0">
              <a:solidFill>
                <a:schemeClr val="tx1"/>
              </a:solidFill>
            </a:endParaRPr>
          </a:p>
          <a:p>
            <a:pPr algn="r"/>
            <a:r>
              <a:rPr lang="el-GR" b="1" dirty="0"/>
              <a:t>ΤΟΜ 417_Σεμινάριο Τουρκικής Λογοτεχνίας_</a:t>
            </a:r>
            <a:r>
              <a:rPr lang="en-US" b="1" dirty="0" err="1"/>
              <a:t>Nazım</a:t>
            </a:r>
            <a:r>
              <a:rPr lang="en-US" b="1" dirty="0"/>
              <a:t> Hikmet </a:t>
            </a:r>
            <a:r>
              <a:rPr lang="el-GR" dirty="0"/>
              <a:t> </a:t>
            </a:r>
            <a:endParaRPr lang="en-US" dirty="0"/>
          </a:p>
          <a:p>
            <a:pPr algn="r"/>
            <a:r>
              <a:rPr lang="el-GR" b="1" dirty="0" err="1"/>
              <a:t>Δρ</a:t>
            </a:r>
            <a:r>
              <a:rPr lang="el-GR" b="1" dirty="0"/>
              <a:t> Ελένη Χαραλάμπους</a:t>
            </a:r>
          </a:p>
          <a:p>
            <a:pPr algn="r"/>
            <a:r>
              <a:rPr lang="el-GR" b="1" dirty="0"/>
              <a:t>Εαρινό Εξάμηνο 2023</a:t>
            </a:r>
          </a:p>
          <a:p>
            <a:pPr algn="r"/>
            <a:endParaRPr lang="en-US" sz="2000" dirty="0">
              <a:solidFill>
                <a:schemeClr val="tx1"/>
              </a:solidFill>
            </a:endParaRPr>
          </a:p>
          <a:p>
            <a:pPr algn="r"/>
            <a:r>
              <a:rPr lang="en-US" sz="2000" dirty="0">
                <a:solidFill>
                  <a:schemeClr val="tx1"/>
                </a:solidFill>
              </a:rPr>
              <a:t>https://www.e-charalambous.com</a:t>
            </a:r>
            <a:endParaRPr lang="el-GR" sz="2000" dirty="0">
              <a:solidFill>
                <a:schemeClr val="tx1"/>
              </a:solidFill>
            </a:endParaRPr>
          </a:p>
          <a:p>
            <a:pPr algn="r"/>
            <a:endParaRPr lang="el-GR" sz="2000" b="1" dirty="0"/>
          </a:p>
          <a:p>
            <a:pPr algn="r"/>
            <a:endParaRPr lang="el-CY" b="1" dirty="0"/>
          </a:p>
        </p:txBody>
      </p:sp>
      <p:pic>
        <p:nvPicPr>
          <p:cNvPr id="1038" name="Picture 14" descr="Πτυχίο Τουρκικών Σπουδών με κατεύθυνση Ιστορία και Πολιτική - Department of  Turkish and Middle Eastern Studies">
            <a:extLst>
              <a:ext uri="{FF2B5EF4-FFF2-40B4-BE49-F238E27FC236}">
                <a16:creationId xmlns:a16="http://schemas.microsoft.com/office/drawing/2014/main" id="{E8357100-D8E9-A528-B4C1-CF048AE8E3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477" y="2016747"/>
            <a:ext cx="3086100" cy="76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1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83891-B30B-CE29-DA06-354F383EC8BF}"/>
              </a:ext>
            </a:extLst>
          </p:cNvPr>
          <p:cNvSpPr txBox="1"/>
          <p:nvPr/>
        </p:nvSpPr>
        <p:spPr>
          <a:xfrm>
            <a:off x="424018" y="533400"/>
            <a:ext cx="5888647" cy="6098721"/>
          </a:xfrm>
          <a:prstGeom prst="rect">
            <a:avLst/>
          </a:prstGeom>
          <a:noFill/>
        </p:spPr>
        <p:txBody>
          <a:bodyPr wrap="square">
            <a:spAutoFit/>
          </a:bodyPr>
          <a:lstStyle/>
          <a:p>
            <a:r>
              <a:rPr lang="tr-TR" sz="1200" b="1" i="1" dirty="0"/>
              <a:t>Hapisten Çıktıktan Sonra</a:t>
            </a:r>
            <a:endParaRPr lang="el-GR" sz="1200" dirty="0"/>
          </a:p>
          <a:p>
            <a:r>
              <a:rPr lang="tr-TR" sz="1200" b="1" i="1" dirty="0"/>
              <a:t> </a:t>
            </a:r>
            <a:endParaRPr lang="el-GR" sz="1200" dirty="0"/>
          </a:p>
          <a:p>
            <a:r>
              <a:rPr lang="tr-TR" sz="1200" dirty="0"/>
              <a:t>[…]On üç yıllık hapishane hayatından sonra normal bir yaşantıya dönmek kolay değildir. Bunu şiirinde de görürüz: " Uyandın. / Nerdesin? / Evinde. / Alışamadın hâlâ / uyanır – uyanmaz / evinde olmaya. / On üç yıl hapiste kalmanın / sersemliklerinden biri de bu."(Mariya Leontiç, 2012:269)</a:t>
            </a:r>
            <a:endParaRPr lang="en-US" sz="1200" dirty="0"/>
          </a:p>
          <a:p>
            <a:endParaRPr lang="el-GR" sz="1200" dirty="0"/>
          </a:p>
          <a:p>
            <a:r>
              <a:rPr lang="tr-TR" sz="1200" dirty="0"/>
              <a:t>[…] 11 Eylül 1961 tarihinde Doğu Berlin’de kaleme alınan "Otobiyografi" adlı şiir:</a:t>
            </a:r>
            <a:endParaRPr lang="el-GR" sz="1200" dirty="0"/>
          </a:p>
          <a:p>
            <a:r>
              <a:rPr lang="tr-TR" sz="1200" dirty="0"/>
              <a:t>"1902'de doğdum</a:t>
            </a:r>
            <a:endParaRPr lang="el-GR" sz="1200" dirty="0"/>
          </a:p>
          <a:p>
            <a:r>
              <a:rPr lang="tr-TR" sz="1200" dirty="0"/>
              <a:t>doğduğum şehre dönmedim bir daha</a:t>
            </a:r>
            <a:endParaRPr lang="el-GR" sz="1200" dirty="0"/>
          </a:p>
          <a:p>
            <a:r>
              <a:rPr lang="tr-TR" sz="1200" dirty="0"/>
              <a:t>geriye dönmeyi sevmem</a:t>
            </a:r>
            <a:endParaRPr lang="el-GR" sz="1200" dirty="0"/>
          </a:p>
          <a:p>
            <a:r>
              <a:rPr lang="tr-TR" sz="1200" dirty="0"/>
              <a:t>üç yaşımda Halep'te paşa torunluğu ettim</a:t>
            </a:r>
            <a:endParaRPr lang="el-GR" sz="1200" dirty="0"/>
          </a:p>
          <a:p>
            <a:r>
              <a:rPr lang="tr-TR" sz="1200" dirty="0"/>
              <a:t>on dokuzumda Moskova'da komünist Üniversite öğrenciliği</a:t>
            </a:r>
            <a:endParaRPr lang="el-GR" sz="1200" dirty="0"/>
          </a:p>
          <a:p>
            <a:r>
              <a:rPr lang="tr-TR" sz="1200" dirty="0"/>
              <a:t>kırk dokuzumda yine Moskova'da Tseka-Parti konukluğu</a:t>
            </a:r>
            <a:endParaRPr lang="el-GR" sz="1200" dirty="0"/>
          </a:p>
          <a:p>
            <a:r>
              <a:rPr lang="tr-TR" sz="1200" dirty="0"/>
              <a:t>ve on dördümden beri şairlik ederim</a:t>
            </a:r>
            <a:endParaRPr lang="el-GR" sz="1200" dirty="0"/>
          </a:p>
          <a:p>
            <a:r>
              <a:rPr lang="tr-TR" sz="1200" dirty="0"/>
              <a:t>kimi insan otların kimi insan balıkların çeşidini bilir</a:t>
            </a:r>
            <a:endParaRPr lang="el-GR" sz="1200" dirty="0"/>
          </a:p>
          <a:p>
            <a:r>
              <a:rPr lang="tr-TR" sz="1200" dirty="0"/>
              <a:t>ben ayrılıkların</a:t>
            </a:r>
            <a:endParaRPr lang="el-GR" sz="1200" dirty="0"/>
          </a:p>
          <a:p>
            <a:r>
              <a:rPr lang="tr-TR" sz="1200" dirty="0"/>
              <a:t>kimi insan ezbere sayar yıldızların adını</a:t>
            </a:r>
            <a:endParaRPr lang="el-GR" sz="1200" dirty="0"/>
          </a:p>
          <a:p>
            <a:r>
              <a:rPr lang="tr-TR" sz="1200" dirty="0"/>
              <a:t>ben hasretlerin</a:t>
            </a:r>
            <a:endParaRPr lang="el-GR" sz="1200" dirty="0"/>
          </a:p>
          <a:p>
            <a:r>
              <a:rPr lang="tr-TR" sz="1200" dirty="0"/>
              <a:t>hapislerde de yattım büyük otellerde de</a:t>
            </a:r>
            <a:endParaRPr lang="el-GR" sz="1200" dirty="0"/>
          </a:p>
          <a:p>
            <a:r>
              <a:rPr lang="tr-TR" sz="1200" dirty="0"/>
              <a:t>açlık çektim açlık gırevi de içinde ve tatmadığım yemek yok gibidir</a:t>
            </a:r>
            <a:endParaRPr lang="el-GR" sz="1200" dirty="0"/>
          </a:p>
          <a:p>
            <a:r>
              <a:rPr lang="tr-TR" sz="1200" dirty="0"/>
              <a:t>otuzumda asılmamı istediler</a:t>
            </a:r>
            <a:endParaRPr lang="el-GR" sz="1200" dirty="0"/>
          </a:p>
          <a:p>
            <a:r>
              <a:rPr lang="tr-TR" sz="1200" dirty="0"/>
              <a:t>kırk sekizimde Barış madalyasının bana verilmesini</a:t>
            </a:r>
            <a:endParaRPr lang="el-GR" sz="1200" dirty="0"/>
          </a:p>
          <a:p>
            <a:r>
              <a:rPr lang="tr-TR" sz="1200" dirty="0"/>
              <a:t>verdiler de</a:t>
            </a:r>
            <a:endParaRPr lang="el-GR" sz="1200" dirty="0"/>
          </a:p>
          <a:p>
            <a:r>
              <a:rPr lang="tr-TR" sz="1200" dirty="0"/>
              <a:t>otuz altımda yarım yılda geçtim dört metre kare betonu</a:t>
            </a:r>
            <a:endParaRPr lang="el-GR" sz="1200" dirty="0"/>
          </a:p>
          <a:p>
            <a:r>
              <a:rPr lang="tr-TR" sz="1200" dirty="0"/>
              <a:t>elli dokuzumda on sekiz saatta uçtum Pırağ'dan Havana'ya</a:t>
            </a:r>
            <a:endParaRPr lang="el-GR" sz="1200" dirty="0"/>
          </a:p>
          <a:p>
            <a:r>
              <a:rPr lang="tr-TR" sz="1200" dirty="0"/>
              <a:t>Lenin'i görmedim nöbet tuttum tabutunun başında 924'de</a:t>
            </a:r>
            <a:endParaRPr lang="el-GR" sz="1200" dirty="0"/>
          </a:p>
          <a:p>
            <a:r>
              <a:rPr lang="tr-TR" sz="1200" dirty="0"/>
              <a:t>961'de ziyaret ettiğim anıtkabri kitaplarıdır</a:t>
            </a:r>
            <a:endParaRPr lang="el-GR" sz="1200" dirty="0"/>
          </a:p>
          <a:p>
            <a:r>
              <a:rPr lang="tr-TR" sz="1200" dirty="0"/>
              <a:t>partimden koparmağa yeltendiler beni</a:t>
            </a:r>
            <a:endParaRPr lang="el-GR" sz="1200" dirty="0"/>
          </a:p>
          <a:p>
            <a:r>
              <a:rPr lang="tr-TR" sz="1200" dirty="0"/>
              <a:t>sökmedi</a:t>
            </a:r>
            <a:endParaRPr lang="el-GR" sz="1200" dirty="0"/>
          </a:p>
          <a:p>
            <a:r>
              <a:rPr lang="tr-TR" sz="1200" dirty="0"/>
              <a:t> </a:t>
            </a:r>
            <a:endParaRPr lang="el-GR" sz="1200" dirty="0"/>
          </a:p>
          <a:p>
            <a:pPr marL="179705" marR="179705" algn="just">
              <a:lnSpc>
                <a:spcPct val="106000"/>
              </a:lnSpc>
              <a:spcAft>
                <a:spcPts val="800"/>
              </a:spcAft>
              <a:buNone/>
            </a:pPr>
            <a:endParaRPr lang="el-GR" sz="1200" dirty="0">
              <a:effectLst/>
              <a:ea typeface="Calibri" panose="020F0502020204030204" pitchFamily="34" charset="0"/>
              <a:cs typeface="Times New Roman" panose="02020603050405020304" pitchFamily="18" charset="0"/>
            </a:endParaRPr>
          </a:p>
        </p:txBody>
      </p:sp>
      <p:pic>
        <p:nvPicPr>
          <p:cNvPr id="8194" name="Picture 2" descr="Hapisten Çıktıktan Sonra 2 – Nazım Hikmet | gelin canlar">
            <a:extLst>
              <a:ext uri="{FF2B5EF4-FFF2-40B4-BE49-F238E27FC236}">
                <a16:creationId xmlns:a16="http://schemas.microsoft.com/office/drawing/2014/main" id="{CAE098A0-9EB2-DABF-28E8-80D494FC1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060" y="315686"/>
            <a:ext cx="5025921" cy="52043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B3CF91-692E-0002-5D1C-D217A4F197ED}"/>
              </a:ext>
            </a:extLst>
          </p:cNvPr>
          <p:cNvSpPr txBox="1"/>
          <p:nvPr/>
        </p:nvSpPr>
        <p:spPr>
          <a:xfrm>
            <a:off x="7340776" y="5871597"/>
            <a:ext cx="4546424" cy="369332"/>
          </a:xfrm>
          <a:prstGeom prst="rect">
            <a:avLst/>
          </a:prstGeom>
          <a:noFill/>
        </p:spPr>
        <p:txBody>
          <a:bodyPr wrap="square">
            <a:spAutoFit/>
          </a:bodyPr>
          <a:lstStyle/>
          <a:p>
            <a:r>
              <a:rPr lang="el-GR" dirty="0">
                <a:solidFill>
                  <a:schemeClr val="bg1">
                    <a:lumMod val="50000"/>
                  </a:schemeClr>
                </a:solidFill>
              </a:rPr>
              <a:t>https://share.google/jtt8qKQSBHJCNzN0k</a:t>
            </a:r>
          </a:p>
        </p:txBody>
      </p:sp>
    </p:spTree>
    <p:extLst>
      <p:ext uri="{BB962C8B-B14F-4D97-AF65-F5344CB8AC3E}">
        <p14:creationId xmlns:p14="http://schemas.microsoft.com/office/powerpoint/2010/main" val="229441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BAD605-E87D-7C26-A314-F283D89C5D4E}"/>
              </a:ext>
            </a:extLst>
          </p:cNvPr>
          <p:cNvSpPr txBox="1"/>
          <p:nvPr/>
        </p:nvSpPr>
        <p:spPr>
          <a:xfrm>
            <a:off x="152400" y="705177"/>
            <a:ext cx="6096000" cy="5447645"/>
          </a:xfrm>
          <a:prstGeom prst="rect">
            <a:avLst/>
          </a:prstGeom>
          <a:noFill/>
        </p:spPr>
        <p:txBody>
          <a:bodyPr wrap="square">
            <a:spAutoFit/>
          </a:bodyPr>
          <a:lstStyle/>
          <a:p>
            <a:pPr algn="just">
              <a:spcAft>
                <a:spcPts val="800"/>
              </a:spcAft>
              <a:buNone/>
            </a:pPr>
            <a:r>
              <a:rPr lang="tr-TR" sz="1200" kern="100" dirty="0">
                <a:effectLst/>
                <a:ea typeface="Aptos" panose="020B0004020202020204" pitchFamily="34" charset="0"/>
                <a:cs typeface="Times New Roman" panose="02020603050405020304" pitchFamily="18" charset="0"/>
              </a:rPr>
              <a:t>yıkılan putların altında da ezilmedim</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a:effectLst/>
                <a:ea typeface="Aptos" panose="020B0004020202020204" pitchFamily="34" charset="0"/>
                <a:cs typeface="Times New Roman" panose="02020603050405020304" pitchFamily="18" charset="0"/>
              </a:rPr>
              <a:t>951'de </a:t>
            </a:r>
            <a:r>
              <a:rPr lang="en-US" sz="1200" kern="100" dirty="0" err="1">
                <a:effectLst/>
                <a:ea typeface="Aptos" panose="020B0004020202020204" pitchFamily="34" charset="0"/>
                <a:cs typeface="Times New Roman" panose="02020603050405020304" pitchFamily="18" charset="0"/>
              </a:rPr>
              <a:t>bir</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denizde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genç</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bir</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arkadaşla</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yürüdüm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üstüne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ölümün</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l-GR" sz="1200" kern="100" dirty="0">
                <a:effectLst/>
                <a:ea typeface="Aptos" panose="020B0004020202020204" pitchFamily="34" charset="0"/>
                <a:cs typeface="Times New Roman" panose="02020603050405020304" pitchFamily="18" charset="0"/>
              </a:rPr>
              <a:t>52'</a:t>
            </a:r>
            <a:r>
              <a:rPr lang="en-US" sz="1200" kern="100" dirty="0">
                <a:effectLst/>
                <a:ea typeface="Aptos" panose="020B0004020202020204" pitchFamily="34" charset="0"/>
                <a:cs typeface="Times New Roman" panose="02020603050405020304" pitchFamily="18" charset="0"/>
              </a:rPr>
              <a:t>de</a:t>
            </a:r>
            <a:r>
              <a:rPr lang="el-GR" sz="1200" kern="100" dirty="0">
                <a:effectLst/>
                <a:ea typeface="Aptos" panose="020B0004020202020204" pitchFamily="34" charset="0"/>
                <a:cs typeface="Times New Roman" panose="02020603050405020304" pitchFamily="18" charset="0"/>
              </a:rPr>
              <a:t> ç</a:t>
            </a:r>
            <a:r>
              <a:rPr lang="en-US" sz="1200" kern="100" dirty="0" err="1">
                <a:effectLst/>
                <a:ea typeface="Aptos" panose="020B0004020202020204" pitchFamily="34" charset="0"/>
                <a:cs typeface="Times New Roman" panose="02020603050405020304" pitchFamily="18" charset="0"/>
              </a:rPr>
              <a:t>atlak</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bir</a:t>
            </a:r>
            <a:r>
              <a:rPr lang="en-US" sz="1200" kern="100" dirty="0">
                <a:effectLst/>
                <a:ea typeface="Aptos" panose="020B0004020202020204" pitchFamily="34" charset="0"/>
                <a:cs typeface="Times New Roman" panose="02020603050405020304" pitchFamily="18" charset="0"/>
              </a:rPr>
              <a:t> y</a:t>
            </a:r>
            <a:r>
              <a:rPr lang="el-GR" sz="1200" kern="100" dirty="0">
                <a:effectLst/>
                <a:ea typeface="Aptos" panose="020B0004020202020204" pitchFamily="34" charset="0"/>
                <a:cs typeface="Times New Roman" panose="02020603050405020304" pitchFamily="18" charset="0"/>
              </a:rPr>
              <a:t>ü</a:t>
            </a:r>
            <a:r>
              <a:rPr lang="en-US" sz="1200" kern="100" dirty="0" err="1">
                <a:effectLst/>
                <a:ea typeface="Aptos" panose="020B0004020202020204" pitchFamily="34" charset="0"/>
                <a:cs typeface="Times New Roman" panose="02020603050405020304" pitchFamily="18" charset="0"/>
              </a:rPr>
              <a:t>rekle</a:t>
            </a:r>
            <a:r>
              <a:rPr lang="en-US" sz="1200" kern="100" dirty="0">
                <a:effectLst/>
                <a:ea typeface="Aptos" panose="020B0004020202020204" pitchFamily="34" charset="0"/>
                <a:cs typeface="Times New Roman" panose="02020603050405020304" pitchFamily="18" charset="0"/>
              </a:rPr>
              <a:t> d</a:t>
            </a:r>
            <a:r>
              <a:rPr lang="el-GR" sz="1200" kern="100" dirty="0">
                <a:effectLst/>
                <a:ea typeface="Aptos" panose="020B0004020202020204" pitchFamily="34" charset="0"/>
                <a:cs typeface="Times New Roman" panose="02020603050405020304" pitchFamily="18" charset="0"/>
              </a:rPr>
              <a:t>ö</a:t>
            </a:r>
            <a:r>
              <a:rPr lang="en-US" sz="1200" kern="100" dirty="0">
                <a:effectLst/>
                <a:ea typeface="Aptos" panose="020B0004020202020204" pitchFamily="34" charset="0"/>
                <a:cs typeface="Times New Roman" panose="02020603050405020304" pitchFamily="18" charset="0"/>
              </a:rPr>
              <a:t>rt ay s</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rt</a:t>
            </a:r>
            <a:r>
              <a:rPr lang="el-GR" sz="1200" kern="100" dirty="0">
                <a:effectLst/>
                <a:ea typeface="Aptos" panose="020B0004020202020204" pitchFamily="34" charset="0"/>
                <a:cs typeface="Times New Roman" panose="02020603050405020304" pitchFamily="18" charset="0"/>
              </a:rPr>
              <a:t>ü</a:t>
            </a:r>
            <a:r>
              <a:rPr lang="en-US" sz="1200" kern="100" dirty="0" err="1">
                <a:effectLst/>
                <a:ea typeface="Aptos" panose="020B0004020202020204" pitchFamily="34" charset="0"/>
                <a:cs typeface="Times New Roman" panose="02020603050405020304" pitchFamily="18" charset="0"/>
              </a:rPr>
              <a:t>st</a:t>
            </a:r>
            <a:r>
              <a:rPr lang="el-GR" sz="1200" kern="100" dirty="0">
                <a:effectLst/>
                <a:ea typeface="Aptos" panose="020B0004020202020204" pitchFamily="34" charset="0"/>
                <a:cs typeface="Times New Roman" panose="02020603050405020304" pitchFamily="18" charset="0"/>
              </a:rPr>
              <a:t>ü </a:t>
            </a:r>
            <a:r>
              <a:rPr lang="en-US" sz="1200" kern="100" dirty="0" err="1">
                <a:effectLst/>
                <a:ea typeface="Aptos" panose="020B0004020202020204" pitchFamily="34" charset="0"/>
                <a:cs typeface="Times New Roman" panose="02020603050405020304" pitchFamily="18" charset="0"/>
              </a:rPr>
              <a:t>bekledim</a:t>
            </a:r>
            <a:r>
              <a:rPr lang="el-GR" sz="1200" kern="100" dirty="0">
                <a:effectLst/>
                <a:ea typeface="Aptos" panose="020B0004020202020204" pitchFamily="34" charset="0"/>
                <a:cs typeface="Times New Roman" panose="02020603050405020304" pitchFamily="18" charset="0"/>
              </a:rPr>
              <a:t> ö</a:t>
            </a:r>
            <a:r>
              <a:rPr lang="en-US" sz="1200" kern="100" dirty="0">
                <a:effectLst/>
                <a:ea typeface="Aptos" panose="020B0004020202020204" pitchFamily="34" charset="0"/>
                <a:cs typeface="Times New Roman" panose="02020603050405020304" pitchFamily="18" charset="0"/>
              </a:rPr>
              <a:t>l</a:t>
            </a:r>
            <a:r>
              <a:rPr lang="el-GR" sz="1200" kern="100" dirty="0">
                <a:effectLst/>
                <a:ea typeface="Aptos" panose="020B0004020202020204" pitchFamily="34" charset="0"/>
                <a:cs typeface="Times New Roman" panose="02020603050405020304" pitchFamily="18" charset="0"/>
              </a:rPr>
              <a:t>ü</a:t>
            </a:r>
            <a:r>
              <a:rPr lang="en-US" sz="1200" kern="100" dirty="0">
                <a:effectLst/>
                <a:ea typeface="Aptos" panose="020B0004020202020204" pitchFamily="34" charset="0"/>
                <a:cs typeface="Times New Roman" panose="02020603050405020304" pitchFamily="18" charset="0"/>
              </a:rPr>
              <a:t>m</a:t>
            </a:r>
            <a:r>
              <a:rPr lang="el-GR" sz="1200" kern="100" dirty="0">
                <a:effectLst/>
                <a:ea typeface="Aptos" panose="020B0004020202020204" pitchFamily="34" charset="0"/>
                <a:cs typeface="Times New Roman" panose="02020603050405020304" pitchFamily="18" charset="0"/>
              </a:rPr>
              <a:t>ü</a:t>
            </a:r>
          </a:p>
          <a:p>
            <a:pPr algn="just">
              <a:spcAft>
                <a:spcPts val="800"/>
              </a:spcAft>
              <a:buNone/>
            </a:pPr>
            <a:r>
              <a:rPr lang="en-US" sz="1200" kern="100" dirty="0" err="1">
                <a:effectLst/>
                <a:ea typeface="Aptos" panose="020B0004020202020204" pitchFamily="34" charset="0"/>
                <a:cs typeface="Times New Roman" panose="02020603050405020304" pitchFamily="18" charset="0"/>
              </a:rPr>
              <a:t>sevdi</a:t>
            </a:r>
            <a:r>
              <a:rPr lang="el-GR" sz="1200" kern="100" dirty="0">
                <a:effectLst/>
                <a:ea typeface="Aptos" panose="020B0004020202020204" pitchFamily="34" charset="0"/>
                <a:cs typeface="Times New Roman" panose="02020603050405020304" pitchFamily="18" charset="0"/>
              </a:rPr>
              <a:t>ğ</a:t>
            </a:r>
            <a:r>
              <a:rPr lang="en-US" sz="1200" kern="100" dirty="0" err="1">
                <a:effectLst/>
                <a:ea typeface="Aptos" panose="020B0004020202020204" pitchFamily="34" charset="0"/>
                <a:cs typeface="Times New Roman" panose="02020603050405020304" pitchFamily="18" charset="0"/>
              </a:rPr>
              <a:t>im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kad</a:t>
            </a:r>
            <a:r>
              <a:rPr lang="el-GR" sz="1200" kern="100" dirty="0">
                <a:effectLst/>
                <a:ea typeface="Aptos" panose="020B0004020202020204" pitchFamily="34" charset="0"/>
                <a:cs typeface="Times New Roman" panose="02020603050405020304" pitchFamily="18" charset="0"/>
              </a:rPr>
              <a:t>ı</a:t>
            </a:r>
            <a:r>
              <a:rPr lang="en-US" sz="1200" kern="100" dirty="0" err="1">
                <a:effectLst/>
                <a:ea typeface="Aptos" panose="020B0004020202020204" pitchFamily="34" charset="0"/>
                <a:cs typeface="Times New Roman" panose="02020603050405020304" pitchFamily="18" charset="0"/>
              </a:rPr>
              <a:t>nlar</a:t>
            </a:r>
            <a:r>
              <a:rPr lang="el-GR" sz="1200" kern="100" dirty="0">
                <a:effectLst/>
                <a:ea typeface="Aptos" panose="020B0004020202020204" pitchFamily="34" charset="0"/>
                <a:cs typeface="Times New Roman" panose="02020603050405020304" pitchFamily="18" charset="0"/>
              </a:rPr>
              <a:t>ı </a:t>
            </a:r>
            <a:r>
              <a:rPr lang="en-US" sz="1200" kern="100" dirty="0">
                <a:effectLst/>
                <a:ea typeface="Aptos" panose="020B0004020202020204" pitchFamily="34" charset="0"/>
                <a:cs typeface="Times New Roman" panose="02020603050405020304" pitchFamily="18" charset="0"/>
              </a:rPr>
              <a:t>deli </a:t>
            </a:r>
            <a:r>
              <a:rPr lang="en-US" sz="1200" kern="100" dirty="0" err="1">
                <a:effectLst/>
                <a:ea typeface="Aptos" panose="020B0004020202020204" pitchFamily="34" charset="0"/>
                <a:cs typeface="Times New Roman" panose="02020603050405020304" pitchFamily="18" charset="0"/>
              </a:rPr>
              <a:t>gibi</a:t>
            </a:r>
            <a:r>
              <a:rPr lang="en-US" sz="1200" kern="100" dirty="0">
                <a:effectLst/>
                <a:ea typeface="Aptos" panose="020B0004020202020204" pitchFamily="34" charset="0"/>
                <a:cs typeface="Times New Roman" panose="02020603050405020304" pitchFamily="18" charset="0"/>
              </a:rPr>
              <a:t> k</a:t>
            </a:r>
            <a:r>
              <a:rPr lang="el-GR" sz="1200" kern="100" dirty="0">
                <a:effectLst/>
                <a:ea typeface="Aptos" panose="020B0004020202020204" pitchFamily="34" charset="0"/>
                <a:cs typeface="Times New Roman" panose="02020603050405020304" pitchFamily="18" charset="0"/>
              </a:rPr>
              <a:t>ı</a:t>
            </a:r>
            <a:r>
              <a:rPr lang="en-US" sz="1200" kern="100" dirty="0" err="1">
                <a:effectLst/>
                <a:ea typeface="Aptos" panose="020B0004020202020204" pitchFamily="34" charset="0"/>
                <a:cs typeface="Times New Roman" panose="02020603050405020304" pitchFamily="18" charset="0"/>
              </a:rPr>
              <a:t>skand</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m</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l-GR" sz="1200" kern="100" dirty="0">
                <a:effectLst/>
                <a:ea typeface="Aptos" panose="020B0004020202020204" pitchFamily="34" charset="0"/>
                <a:cs typeface="Times New Roman" panose="02020603050405020304" pitchFamily="18" charset="0"/>
              </a:rPr>
              <a:t>ş</a:t>
            </a:r>
            <a:r>
              <a:rPr lang="en-US" sz="1200" kern="100" dirty="0">
                <a:effectLst/>
                <a:ea typeface="Aptos" panose="020B0004020202020204" pitchFamily="34" charset="0"/>
                <a:cs typeface="Times New Roman" panose="02020603050405020304" pitchFamily="18" charset="0"/>
              </a:rPr>
              <a:t>u </a:t>
            </a:r>
            <a:r>
              <a:rPr lang="en-US" sz="1200" kern="100" dirty="0" err="1">
                <a:effectLst/>
                <a:ea typeface="Aptos" panose="020B0004020202020204" pitchFamily="34" charset="0"/>
                <a:cs typeface="Times New Roman" panose="02020603050405020304" pitchFamily="18" charset="0"/>
              </a:rPr>
              <a:t>kadarc</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k </a:t>
            </a:r>
            <a:r>
              <a:rPr lang="en-US" sz="1200" kern="100" dirty="0" err="1">
                <a:effectLst/>
                <a:ea typeface="Aptos" panose="020B0004020202020204" pitchFamily="34" charset="0"/>
                <a:cs typeface="Times New Roman" panose="02020603050405020304" pitchFamily="18" charset="0"/>
              </a:rPr>
              <a:t>haset</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etmedim</a:t>
            </a:r>
            <a:r>
              <a:rPr lang="el-GR" sz="1200" kern="100" dirty="0">
                <a:effectLst/>
                <a:ea typeface="Aptos" panose="020B0004020202020204" pitchFamily="34" charset="0"/>
                <a:cs typeface="Times New Roman" panose="02020603050405020304" pitchFamily="18" charset="0"/>
              </a:rPr>
              <a:t> Ş</a:t>
            </a:r>
            <a:r>
              <a:rPr lang="en-US" sz="1200" kern="100" dirty="0" err="1">
                <a:effectLst/>
                <a:ea typeface="Aptos" panose="020B0004020202020204" pitchFamily="34" charset="0"/>
                <a:cs typeface="Times New Roman" panose="02020603050405020304" pitchFamily="18" charset="0"/>
              </a:rPr>
              <a:t>arlo</a:t>
            </a:r>
            <a:r>
              <a:rPr lang="el-GR" sz="1200" kern="100" dirty="0">
                <a:effectLst/>
                <a:ea typeface="Aptos" panose="020B0004020202020204" pitchFamily="34" charset="0"/>
                <a:cs typeface="Times New Roman" panose="02020603050405020304" pitchFamily="18" charset="0"/>
              </a:rPr>
              <a:t>'</a:t>
            </a:r>
            <a:r>
              <a:rPr lang="en-US" sz="1200" kern="100" dirty="0" err="1">
                <a:effectLst/>
                <a:ea typeface="Aptos" panose="020B0004020202020204" pitchFamily="34" charset="0"/>
                <a:cs typeface="Times New Roman" panose="02020603050405020304" pitchFamily="18" charset="0"/>
              </a:rPr>
              <a:t>ya</a:t>
            </a:r>
            <a:r>
              <a:rPr lang="en-US" sz="1200" kern="100" dirty="0">
                <a:effectLst/>
                <a:ea typeface="Aptos" panose="020B0004020202020204" pitchFamily="34" charset="0"/>
                <a:cs typeface="Times New Roman" panose="02020603050405020304" pitchFamily="18" charset="0"/>
              </a:rPr>
              <a:t> bile</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aldatt</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m </a:t>
            </a:r>
            <a:r>
              <a:rPr lang="en-US" sz="1200" kern="100" dirty="0" err="1">
                <a:effectLst/>
                <a:ea typeface="Aptos" panose="020B0004020202020204" pitchFamily="34" charset="0"/>
                <a:cs typeface="Times New Roman" panose="02020603050405020304" pitchFamily="18" charset="0"/>
              </a:rPr>
              <a:t>kad</a:t>
            </a:r>
            <a:r>
              <a:rPr lang="el-GR" sz="1200" kern="100" dirty="0">
                <a:effectLst/>
                <a:ea typeface="Aptos" panose="020B0004020202020204" pitchFamily="34" charset="0"/>
                <a:cs typeface="Times New Roman" panose="02020603050405020304" pitchFamily="18" charset="0"/>
              </a:rPr>
              <a:t>ı</a:t>
            </a:r>
            <a:r>
              <a:rPr lang="en-US" sz="1200" kern="100" dirty="0" err="1">
                <a:effectLst/>
                <a:ea typeface="Aptos" panose="020B0004020202020204" pitchFamily="34" charset="0"/>
                <a:cs typeface="Times New Roman" panose="02020603050405020304" pitchFamily="18" charset="0"/>
              </a:rPr>
              <a:t>nlar</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m</a:t>
            </a:r>
            <a:r>
              <a:rPr lang="el-GR" sz="1200" kern="100" dirty="0">
                <a:effectLst/>
                <a:ea typeface="Aptos" panose="020B0004020202020204" pitchFamily="34" charset="0"/>
                <a:cs typeface="Times New Roman" panose="02020603050405020304" pitchFamily="18" charset="0"/>
              </a:rPr>
              <a:t>ı </a:t>
            </a:r>
          </a:p>
          <a:p>
            <a:pPr algn="just">
              <a:spcAft>
                <a:spcPts val="800"/>
              </a:spcAft>
              <a:buNone/>
            </a:pPr>
            <a:r>
              <a:rPr lang="en-US" sz="1200" kern="100" dirty="0" err="1">
                <a:effectLst/>
                <a:ea typeface="Aptos" panose="020B0004020202020204" pitchFamily="34" charset="0"/>
                <a:cs typeface="Times New Roman" panose="02020603050405020304" pitchFamily="18" charset="0"/>
              </a:rPr>
              <a:t>konu</a:t>
            </a:r>
            <a:r>
              <a:rPr lang="el-GR" sz="1200" kern="100" dirty="0">
                <a:effectLst/>
                <a:ea typeface="Aptos" panose="020B0004020202020204" pitchFamily="34" charset="0"/>
                <a:cs typeface="Times New Roman" panose="02020603050405020304" pitchFamily="18" charset="0"/>
              </a:rPr>
              <a:t>ş</a:t>
            </a:r>
            <a:r>
              <a:rPr lang="en-US" sz="1200" kern="100" dirty="0">
                <a:effectLst/>
                <a:ea typeface="Aptos" panose="020B0004020202020204" pitchFamily="34" charset="0"/>
                <a:cs typeface="Times New Roman" panose="02020603050405020304" pitchFamily="18" charset="0"/>
              </a:rPr>
              <a:t>mad</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m </a:t>
            </a:r>
            <a:r>
              <a:rPr lang="en-US" sz="1200" kern="100" dirty="0" err="1">
                <a:effectLst/>
                <a:ea typeface="Aptos" panose="020B0004020202020204" pitchFamily="34" charset="0"/>
                <a:cs typeface="Times New Roman" panose="02020603050405020304" pitchFamily="18" charset="0"/>
              </a:rPr>
              <a:t>arkas</a:t>
            </a:r>
            <a:r>
              <a:rPr lang="el-GR" sz="1200" kern="100" dirty="0">
                <a:effectLst/>
                <a:ea typeface="Aptos" panose="020B0004020202020204" pitchFamily="34" charset="0"/>
                <a:cs typeface="Times New Roman" panose="02020603050405020304" pitchFamily="18" charset="0"/>
              </a:rPr>
              <a:t>ı</a:t>
            </a:r>
            <a:r>
              <a:rPr lang="en-US" sz="1200" kern="100" dirty="0" err="1">
                <a:effectLst/>
                <a:ea typeface="Aptos" panose="020B0004020202020204" pitchFamily="34" charset="0"/>
                <a:cs typeface="Times New Roman" panose="02020603050405020304" pitchFamily="18" charset="0"/>
              </a:rPr>
              <a:t>ndan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dostlar</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m</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n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i</a:t>
            </a:r>
            <a:r>
              <a:rPr lang="el-GR" sz="1200" kern="100" dirty="0">
                <a:effectLst/>
                <a:ea typeface="Aptos" panose="020B0004020202020204" pitchFamily="34" charset="0"/>
                <a:cs typeface="Times New Roman" panose="02020603050405020304" pitchFamily="18" charset="0"/>
              </a:rPr>
              <a:t>ç</a:t>
            </a:r>
            <a:r>
              <a:rPr lang="en-US" sz="1200" kern="100" dirty="0" err="1">
                <a:effectLst/>
                <a:ea typeface="Aptos" panose="020B0004020202020204" pitchFamily="34" charset="0"/>
                <a:cs typeface="Times New Roman" panose="02020603050405020304" pitchFamily="18" charset="0"/>
              </a:rPr>
              <a:t>tim</a:t>
            </a:r>
            <a:r>
              <a:rPr lang="en-US" sz="1200" kern="100" dirty="0">
                <a:effectLst/>
                <a:ea typeface="Aptos" panose="020B0004020202020204" pitchFamily="34" charset="0"/>
                <a:cs typeface="Times New Roman" panose="02020603050405020304" pitchFamily="18" charset="0"/>
              </a:rPr>
              <a:t> ama </a:t>
            </a:r>
            <a:r>
              <a:rPr lang="en-US" sz="1200" kern="100" dirty="0" err="1">
                <a:effectLst/>
                <a:ea typeface="Aptos" panose="020B0004020202020204" pitchFamily="34" charset="0"/>
                <a:cs typeface="Times New Roman" panose="02020603050405020304" pitchFamily="18" charset="0"/>
              </a:rPr>
              <a:t>ak</a:t>
            </a:r>
            <a:r>
              <a:rPr lang="el-GR" sz="1200" kern="100" dirty="0">
                <a:effectLst/>
                <a:ea typeface="Aptos" panose="020B0004020202020204" pitchFamily="34" charset="0"/>
                <a:cs typeface="Times New Roman" panose="02020603050405020304" pitchFamily="18" charset="0"/>
              </a:rPr>
              <a:t>ş</a:t>
            </a:r>
            <a:r>
              <a:rPr lang="en-US" sz="1200" kern="100" dirty="0" err="1">
                <a:effectLst/>
                <a:ea typeface="Aptos" panose="020B0004020202020204" pitchFamily="34" charset="0"/>
                <a:cs typeface="Times New Roman" panose="02020603050405020304" pitchFamily="18" charset="0"/>
              </a:rPr>
              <a:t>amc</a:t>
            </a:r>
            <a:r>
              <a:rPr lang="el-GR" sz="1200" kern="100" dirty="0">
                <a:effectLst/>
                <a:ea typeface="Aptos" panose="020B0004020202020204" pitchFamily="34" charset="0"/>
                <a:cs typeface="Times New Roman" panose="02020603050405020304" pitchFamily="18" charset="0"/>
              </a:rPr>
              <a:t>ı </a:t>
            </a:r>
            <a:r>
              <a:rPr lang="en-US" sz="1200" kern="100" dirty="0" err="1">
                <a:effectLst/>
                <a:ea typeface="Aptos" panose="020B0004020202020204" pitchFamily="34" charset="0"/>
                <a:cs typeface="Times New Roman" panose="02020603050405020304" pitchFamily="18" charset="0"/>
              </a:rPr>
              <a:t>olmad</a:t>
            </a:r>
            <a:r>
              <a:rPr lang="el-GR" sz="1200" kern="100" dirty="0">
                <a:effectLst/>
                <a:ea typeface="Aptos" panose="020B0004020202020204" pitchFamily="34" charset="0"/>
                <a:cs typeface="Times New Roman" panose="02020603050405020304" pitchFamily="18" charset="0"/>
              </a:rPr>
              <a:t>ı</a:t>
            </a:r>
            <a:r>
              <a:rPr lang="en-US" sz="1200" kern="100" dirty="0">
                <a:effectLst/>
                <a:ea typeface="Aptos" panose="020B0004020202020204" pitchFamily="34" charset="0"/>
                <a:cs typeface="Times New Roman" panose="02020603050405020304" pitchFamily="18" charset="0"/>
              </a:rPr>
              <a:t>m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a:effectLst/>
                <a:ea typeface="Aptos" panose="020B0004020202020204" pitchFamily="34" charset="0"/>
                <a:cs typeface="Times New Roman" panose="02020603050405020304" pitchFamily="18" charset="0"/>
              </a:rPr>
              <a:t>hep </a:t>
            </a:r>
            <a:r>
              <a:rPr lang="en-US" sz="1200" kern="100" dirty="0" err="1">
                <a:effectLst/>
                <a:ea typeface="Aptos" panose="020B0004020202020204" pitchFamily="34" charset="0"/>
                <a:cs typeface="Times New Roman" panose="02020603050405020304" pitchFamily="18" charset="0"/>
              </a:rPr>
              <a:t>alnımın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teriyle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çıkardım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ekmek</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paramı</a:t>
            </a:r>
            <a:r>
              <a:rPr lang="en-US" sz="1200" kern="100" dirty="0">
                <a:effectLst/>
                <a:ea typeface="Aptos" panose="020B0004020202020204" pitchFamily="34" charset="0"/>
                <a:cs typeface="Times New Roman" panose="02020603050405020304" pitchFamily="18" charset="0"/>
              </a:rPr>
              <a:t> ne </a:t>
            </a:r>
            <a:r>
              <a:rPr lang="en-US" sz="1200" kern="100" dirty="0" err="1">
                <a:effectLst/>
                <a:ea typeface="Aptos" panose="020B0004020202020204" pitchFamily="34" charset="0"/>
                <a:cs typeface="Times New Roman" panose="02020603050405020304" pitchFamily="18" charset="0"/>
              </a:rPr>
              <a:t>mutlu</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bana</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başkasının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hesabına</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utandım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yalan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söyledim</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yalan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söyledim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başkasını</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üzmemek</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için</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a:effectLst/>
                <a:ea typeface="Aptos" panose="020B0004020202020204" pitchFamily="34" charset="0"/>
                <a:cs typeface="Times New Roman" panose="02020603050405020304" pitchFamily="18" charset="0"/>
              </a:rPr>
              <a:t>ama </a:t>
            </a:r>
            <a:r>
              <a:rPr lang="en-US" sz="1200" kern="100" dirty="0" err="1">
                <a:effectLst/>
                <a:ea typeface="Aptos" panose="020B0004020202020204" pitchFamily="34" charset="0"/>
                <a:cs typeface="Times New Roman" panose="02020603050405020304" pitchFamily="18" charset="0"/>
              </a:rPr>
              <a:t>durup</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dururken</a:t>
            </a:r>
            <a:r>
              <a:rPr lang="en-US" sz="1200" kern="100" dirty="0">
                <a:effectLst/>
                <a:ea typeface="Aptos" panose="020B0004020202020204" pitchFamily="34" charset="0"/>
                <a:cs typeface="Times New Roman" panose="02020603050405020304" pitchFamily="18" charset="0"/>
              </a:rPr>
              <a:t> de </a:t>
            </a:r>
            <a:r>
              <a:rPr lang="en-US" sz="1200" kern="100" dirty="0" err="1">
                <a:effectLst/>
                <a:ea typeface="Aptos" panose="020B0004020202020204" pitchFamily="34" charset="0"/>
                <a:cs typeface="Times New Roman" panose="02020603050405020304" pitchFamily="18" charset="0"/>
              </a:rPr>
              <a:t>yalan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söyledim</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bindim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tirene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uçağa</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otomobile</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çoğunluk</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binemiyor</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operaya</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gittim</a:t>
            </a:r>
            <a:r>
              <a:rPr lang="en-US" sz="1200" kern="100" dirty="0">
                <a:effectLst/>
                <a:ea typeface="Aptos" panose="020B0004020202020204" pitchFamily="34" charset="0"/>
                <a:cs typeface="Times New Roman" panose="02020603050405020304" pitchFamily="18" charset="0"/>
              </a:rPr>
              <a:t> </a:t>
            </a:r>
          </a:p>
          <a:p>
            <a:pPr algn="just">
              <a:spcAft>
                <a:spcPts val="800"/>
              </a:spcAft>
              <a:buNone/>
            </a:pPr>
            <a:r>
              <a:rPr lang="en-US" sz="1200" kern="100" dirty="0" err="1">
                <a:ea typeface="Aptos" panose="020B0004020202020204" pitchFamily="34" charset="0"/>
                <a:cs typeface="Times New Roman" panose="02020603050405020304" pitchFamily="18" charset="0"/>
              </a:rPr>
              <a:t>çoğunluk</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gidemiyor</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adını</a:t>
            </a:r>
            <a:r>
              <a:rPr lang="en-US" sz="1200" kern="100" dirty="0">
                <a:ea typeface="Aptos" panose="020B0004020202020204" pitchFamily="34" charset="0"/>
                <a:cs typeface="Times New Roman" panose="02020603050405020304" pitchFamily="18" charset="0"/>
              </a:rPr>
              <a:t> bile </a:t>
            </a:r>
            <a:r>
              <a:rPr lang="en-US" sz="1200" kern="100" dirty="0" err="1">
                <a:ea typeface="Aptos" panose="020B0004020202020204" pitchFamily="34" charset="0"/>
                <a:cs typeface="Times New Roman" panose="02020603050405020304" pitchFamily="18" charset="0"/>
              </a:rPr>
              <a:t>duymamış</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operanın</a:t>
            </a:r>
            <a:r>
              <a:rPr lang="en-US" sz="1200" kern="100" dirty="0">
                <a:ea typeface="Aptos" panose="020B0004020202020204" pitchFamily="34" charset="0"/>
                <a:cs typeface="Times New Roman" panose="02020603050405020304" pitchFamily="18" charset="0"/>
              </a:rPr>
              <a:t> </a:t>
            </a:r>
            <a:endParaRPr lang="el-GR" sz="1200" kern="100" dirty="0">
              <a:ea typeface="Aptos" panose="020B0004020202020204" pitchFamily="34" charset="0"/>
              <a:cs typeface="Times New Roman" panose="02020603050405020304" pitchFamily="18" charset="0"/>
            </a:endParaRPr>
          </a:p>
          <a:p>
            <a:pPr algn="just">
              <a:spcAft>
                <a:spcPts val="800"/>
              </a:spcAft>
              <a:buNone/>
            </a:pPr>
            <a:r>
              <a:rPr lang="en-US" sz="1200" kern="100" dirty="0" err="1">
                <a:ea typeface="Aptos" panose="020B0004020202020204" pitchFamily="34" charset="0"/>
                <a:cs typeface="Times New Roman" panose="02020603050405020304" pitchFamily="18" charset="0"/>
              </a:rPr>
              <a:t>çoğunluğun</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gittiği</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kimi</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yerlere</a:t>
            </a:r>
            <a:r>
              <a:rPr lang="en-US" sz="1200" kern="100" dirty="0">
                <a:ea typeface="Aptos" panose="020B0004020202020204" pitchFamily="34" charset="0"/>
                <a:cs typeface="Times New Roman" panose="02020603050405020304" pitchFamily="18" charset="0"/>
              </a:rPr>
              <a:t> de ben </a:t>
            </a:r>
            <a:r>
              <a:rPr lang="en-US" sz="1200" kern="100" dirty="0" err="1">
                <a:ea typeface="Aptos" panose="020B0004020202020204" pitchFamily="34" charset="0"/>
                <a:cs typeface="Times New Roman" panose="02020603050405020304" pitchFamily="18" charset="0"/>
              </a:rPr>
              <a:t>gitmedim</a:t>
            </a:r>
            <a:r>
              <a:rPr lang="en-US" sz="1200" kern="100" dirty="0">
                <a:ea typeface="Aptos" panose="020B0004020202020204" pitchFamily="34" charset="0"/>
                <a:cs typeface="Times New Roman" panose="02020603050405020304" pitchFamily="18" charset="0"/>
              </a:rPr>
              <a:t> 21'den </a:t>
            </a:r>
            <a:r>
              <a:rPr lang="en-US" sz="1200" kern="100" dirty="0" err="1">
                <a:ea typeface="Aptos" panose="020B0004020202020204" pitchFamily="34" charset="0"/>
                <a:cs typeface="Times New Roman" panose="02020603050405020304" pitchFamily="18" charset="0"/>
              </a:rPr>
              <a:t>beri</a:t>
            </a:r>
            <a:r>
              <a:rPr lang="en-US" sz="1200" kern="100" dirty="0">
                <a:ea typeface="Aptos" panose="020B0004020202020204" pitchFamily="34" charset="0"/>
                <a:cs typeface="Times New Roman" panose="02020603050405020304" pitchFamily="18" charset="0"/>
              </a:rPr>
              <a:t> </a:t>
            </a:r>
            <a:endParaRPr lang="el-GR" sz="1200" kern="100" dirty="0">
              <a:ea typeface="Aptos" panose="020B0004020202020204" pitchFamily="34" charset="0"/>
              <a:cs typeface="Times New Roman" panose="02020603050405020304" pitchFamily="18" charset="0"/>
            </a:endParaRPr>
          </a:p>
          <a:p>
            <a:pPr algn="just">
              <a:spcAft>
                <a:spcPts val="800"/>
              </a:spcAft>
              <a:buNone/>
            </a:pPr>
            <a:r>
              <a:rPr lang="en-US" sz="1200" kern="100" dirty="0" err="1">
                <a:ea typeface="Aptos" panose="020B0004020202020204" pitchFamily="34" charset="0"/>
                <a:cs typeface="Times New Roman" panose="02020603050405020304" pitchFamily="18" charset="0"/>
              </a:rPr>
              <a:t>camiye</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kiliseye</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tapınağa</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havraya</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büyücüye</a:t>
            </a:r>
            <a:r>
              <a:rPr lang="en-US" sz="1200" kern="100" dirty="0">
                <a:ea typeface="Aptos" panose="020B0004020202020204" pitchFamily="34" charset="0"/>
                <a:cs typeface="Times New Roman" panose="02020603050405020304" pitchFamily="18" charset="0"/>
              </a:rPr>
              <a:t> </a:t>
            </a:r>
            <a:endParaRPr lang="el-GR" sz="1200" kern="100" dirty="0">
              <a:ea typeface="Aptos" panose="020B0004020202020204" pitchFamily="34" charset="0"/>
              <a:cs typeface="Times New Roman" panose="02020603050405020304" pitchFamily="18" charset="0"/>
            </a:endParaRPr>
          </a:p>
          <a:p>
            <a:pPr algn="just">
              <a:spcAft>
                <a:spcPts val="800"/>
              </a:spcAft>
              <a:buNone/>
            </a:pPr>
            <a:r>
              <a:rPr lang="en-US" sz="1200" kern="100" dirty="0">
                <a:ea typeface="Aptos" panose="020B0004020202020204" pitchFamily="34" charset="0"/>
                <a:cs typeface="Times New Roman" panose="02020603050405020304" pitchFamily="18" charset="0"/>
              </a:rPr>
              <a:t>ama </a:t>
            </a:r>
            <a:r>
              <a:rPr lang="en-US" sz="1200" kern="100" dirty="0" err="1">
                <a:ea typeface="Aptos" panose="020B0004020202020204" pitchFamily="34" charset="0"/>
                <a:cs typeface="Times New Roman" panose="02020603050405020304" pitchFamily="18" charset="0"/>
              </a:rPr>
              <a:t>kahve</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falıma</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baktırdığım</a:t>
            </a:r>
            <a:r>
              <a:rPr lang="en-US" sz="1200" kern="100" dirty="0">
                <a:ea typeface="Aptos" panose="020B0004020202020204" pitchFamily="34" charset="0"/>
                <a:cs typeface="Times New Roman" panose="02020603050405020304" pitchFamily="18" charset="0"/>
              </a:rPr>
              <a:t> </a:t>
            </a:r>
            <a:r>
              <a:rPr lang="en-US" sz="1200" kern="100" dirty="0" err="1">
                <a:ea typeface="Aptos" panose="020B0004020202020204" pitchFamily="34" charset="0"/>
                <a:cs typeface="Times New Roman" panose="02020603050405020304" pitchFamily="18" charset="0"/>
              </a:rPr>
              <a:t>oldu</a:t>
            </a:r>
            <a:r>
              <a:rPr lang="en-US" sz="1200" kern="100" dirty="0">
                <a:ea typeface="Aptos" panose="020B0004020202020204" pitchFamily="34" charset="0"/>
                <a:cs typeface="Times New Roman" panose="02020603050405020304" pitchFamily="18" charset="0"/>
              </a:rPr>
              <a:t> </a:t>
            </a:r>
            <a:endParaRPr lang="el-GR" sz="1200" kern="100" dirty="0">
              <a:ea typeface="Aptos" panose="020B0004020202020204" pitchFamily="34" charset="0"/>
              <a:cs typeface="Times New Roman" panose="02020603050405020304" pitchFamily="18" charset="0"/>
            </a:endParaRPr>
          </a:p>
        </p:txBody>
      </p:sp>
      <p:sp>
        <p:nvSpPr>
          <p:cNvPr id="4" name="AutoShape 2" descr="Photo Album - Nâzım Hikmet Kültür ve Sanat Vakfı">
            <a:extLst>
              <a:ext uri="{FF2B5EF4-FFF2-40B4-BE49-F238E27FC236}">
                <a16:creationId xmlns:a16="http://schemas.microsoft.com/office/drawing/2014/main" id="{28CD4D69-0A36-7A53-F18A-D4C10A1D21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a:extLst>
              <a:ext uri="{FF2B5EF4-FFF2-40B4-BE49-F238E27FC236}">
                <a16:creationId xmlns:a16="http://schemas.microsoft.com/office/drawing/2014/main" id="{1413F8FA-EC8F-82DC-48F3-2FC5359D2140}"/>
              </a:ext>
            </a:extLst>
          </p:cNvPr>
          <p:cNvPicPr>
            <a:picLocks noChangeAspect="1"/>
          </p:cNvPicPr>
          <p:nvPr/>
        </p:nvPicPr>
        <p:blipFill>
          <a:blip r:embed="rId2"/>
          <a:stretch>
            <a:fillRect/>
          </a:stretch>
        </p:blipFill>
        <p:spPr>
          <a:xfrm>
            <a:off x="5334000" y="247977"/>
            <a:ext cx="5845628" cy="50687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extLst>
              <a:ext uri="{FF2B5EF4-FFF2-40B4-BE49-F238E27FC236}">
                <a16:creationId xmlns:a16="http://schemas.microsoft.com/office/drawing/2014/main" id="{BAE6F54A-EA7C-6616-F1AD-970CE38CC48E}"/>
              </a:ext>
            </a:extLst>
          </p:cNvPr>
          <p:cNvSpPr txBox="1"/>
          <p:nvPr/>
        </p:nvSpPr>
        <p:spPr>
          <a:xfrm>
            <a:off x="6248400" y="6049525"/>
            <a:ext cx="6096000" cy="369332"/>
          </a:xfrm>
          <a:prstGeom prst="rect">
            <a:avLst/>
          </a:prstGeom>
          <a:noFill/>
        </p:spPr>
        <p:txBody>
          <a:bodyPr wrap="square">
            <a:spAutoFit/>
          </a:bodyPr>
          <a:lstStyle/>
          <a:p>
            <a:r>
              <a:rPr lang="el-GR" dirty="0">
                <a:solidFill>
                  <a:schemeClr val="bg1">
                    <a:lumMod val="50000"/>
                  </a:schemeClr>
                </a:solidFill>
              </a:rPr>
              <a:t>https://share.google/uXeV7CHXgjSG884AH</a:t>
            </a:r>
          </a:p>
        </p:txBody>
      </p:sp>
    </p:spTree>
    <p:extLst>
      <p:ext uri="{BB962C8B-B14F-4D97-AF65-F5344CB8AC3E}">
        <p14:creationId xmlns:p14="http://schemas.microsoft.com/office/powerpoint/2010/main" val="291395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7EFDD2-602D-9CD6-47D5-DDC116A46C62}"/>
              </a:ext>
            </a:extLst>
          </p:cNvPr>
          <p:cNvSpPr txBox="1"/>
          <p:nvPr/>
        </p:nvSpPr>
        <p:spPr>
          <a:xfrm>
            <a:off x="544286" y="968829"/>
            <a:ext cx="5344885" cy="4892237"/>
          </a:xfrm>
          <a:prstGeom prst="rect">
            <a:avLst/>
          </a:prstGeom>
          <a:noFill/>
        </p:spPr>
        <p:txBody>
          <a:bodyPr wrap="square">
            <a:spAutoFit/>
          </a:bodyPr>
          <a:lstStyle/>
          <a:p>
            <a:pPr algn="just">
              <a:spcAft>
                <a:spcPts val="800"/>
              </a:spcAft>
              <a:buNone/>
            </a:pPr>
            <a:r>
              <a:rPr lang="en-US" sz="1200" kern="100" dirty="0" err="1">
                <a:effectLst/>
                <a:ea typeface="Aptos" panose="020B0004020202020204" pitchFamily="34" charset="0"/>
                <a:cs typeface="Times New Roman" panose="02020603050405020304" pitchFamily="18" charset="0"/>
              </a:rPr>
              <a:t>yazılarım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otuz</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kırk</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dilde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basılır</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Türkiye'mde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Türkçemle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yasak</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kansere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yakalanmadım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daha</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yakalanmam</a:t>
            </a:r>
            <a:r>
              <a:rPr lang="en-US" sz="1200" kern="100" dirty="0">
                <a:effectLst/>
                <a:ea typeface="Aptos" panose="020B0004020202020204" pitchFamily="34" charset="0"/>
                <a:cs typeface="Times New Roman" panose="02020603050405020304" pitchFamily="18" charset="0"/>
              </a:rPr>
              <a:t> da </a:t>
            </a:r>
            <a:r>
              <a:rPr lang="en-US" sz="1200" kern="100" dirty="0" err="1">
                <a:effectLst/>
                <a:ea typeface="Aptos" panose="020B0004020202020204" pitchFamily="34" charset="0"/>
                <a:cs typeface="Times New Roman" panose="02020603050405020304" pitchFamily="18" charset="0"/>
              </a:rPr>
              <a:t>şart</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değil</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başbakan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filân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olacağım</a:t>
            </a:r>
            <a:r>
              <a:rPr lang="en-US" sz="1200" kern="100" dirty="0">
                <a:effectLst/>
                <a:ea typeface="Aptos" panose="020B0004020202020204" pitchFamily="34" charset="0"/>
                <a:cs typeface="Times New Roman" panose="02020603050405020304" pitchFamily="18" charset="0"/>
              </a:rPr>
              <a:t> yok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meraklısı</a:t>
            </a:r>
            <a:r>
              <a:rPr lang="en-US" sz="1200" kern="100" dirty="0">
                <a:effectLst/>
                <a:ea typeface="Aptos" panose="020B0004020202020204" pitchFamily="34" charset="0"/>
                <a:cs typeface="Times New Roman" panose="02020603050405020304" pitchFamily="18" charset="0"/>
              </a:rPr>
              <a:t> da </a:t>
            </a:r>
            <a:r>
              <a:rPr lang="en-US" sz="1200" kern="100" dirty="0" err="1">
                <a:effectLst/>
                <a:ea typeface="Aptos" panose="020B0004020202020204" pitchFamily="34" charset="0"/>
                <a:cs typeface="Times New Roman" panose="02020603050405020304" pitchFamily="18" charset="0"/>
              </a:rPr>
              <a:t>değilim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bu</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işin</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bir</a:t>
            </a:r>
            <a:r>
              <a:rPr lang="en-US" sz="1200" kern="100" dirty="0">
                <a:effectLst/>
                <a:ea typeface="Aptos" panose="020B0004020202020204" pitchFamily="34" charset="0"/>
                <a:cs typeface="Times New Roman" panose="02020603050405020304" pitchFamily="18" charset="0"/>
              </a:rPr>
              <a:t> de </a:t>
            </a:r>
            <a:r>
              <a:rPr lang="en-US" sz="1200" kern="100" dirty="0" err="1">
                <a:effectLst/>
                <a:ea typeface="Aptos" panose="020B0004020202020204" pitchFamily="34" charset="0"/>
                <a:cs typeface="Times New Roman" panose="02020603050405020304" pitchFamily="18" charset="0"/>
              </a:rPr>
              <a:t>harbe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girmedim</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sığınaklara</a:t>
            </a:r>
            <a:r>
              <a:rPr lang="en-US" sz="1200" kern="100" dirty="0">
                <a:effectLst/>
                <a:ea typeface="Aptos" panose="020B0004020202020204" pitchFamily="34" charset="0"/>
                <a:cs typeface="Times New Roman" panose="02020603050405020304" pitchFamily="18" charset="0"/>
              </a:rPr>
              <a:t> da </a:t>
            </a:r>
            <a:r>
              <a:rPr lang="en-US" sz="1200" kern="100" dirty="0" err="1">
                <a:effectLst/>
                <a:ea typeface="Aptos" panose="020B0004020202020204" pitchFamily="34" charset="0"/>
                <a:cs typeface="Times New Roman" panose="02020603050405020304" pitchFamily="18" charset="0"/>
              </a:rPr>
              <a:t>inmedim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gece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yarıları</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yollara</a:t>
            </a:r>
            <a:r>
              <a:rPr lang="en-US" sz="1200" kern="100" dirty="0">
                <a:effectLst/>
                <a:ea typeface="Aptos" panose="020B0004020202020204" pitchFamily="34" charset="0"/>
                <a:cs typeface="Times New Roman" panose="02020603050405020304" pitchFamily="18" charset="0"/>
              </a:rPr>
              <a:t> da </a:t>
            </a:r>
            <a:r>
              <a:rPr lang="en-US" sz="1200" kern="100" dirty="0" err="1">
                <a:effectLst/>
                <a:ea typeface="Aptos" panose="020B0004020202020204" pitchFamily="34" charset="0"/>
                <a:cs typeface="Times New Roman" panose="02020603050405020304" pitchFamily="18" charset="0"/>
              </a:rPr>
              <a:t>düşmedim</a:t>
            </a:r>
            <a:r>
              <a:rPr lang="en-US" sz="1200" kern="100" dirty="0">
                <a:effectLst/>
                <a:ea typeface="Aptos" panose="020B0004020202020204" pitchFamily="34" charset="0"/>
                <a:cs typeface="Times New Roman" panose="02020603050405020304" pitchFamily="18" charset="0"/>
              </a:rPr>
              <a:t> pike </a:t>
            </a:r>
            <a:r>
              <a:rPr lang="en-US" sz="1200" kern="100" dirty="0" err="1">
                <a:effectLst/>
                <a:ea typeface="Aptos" panose="020B0004020202020204" pitchFamily="34" charset="0"/>
                <a:cs typeface="Times New Roman" panose="02020603050405020304" pitchFamily="18" charset="0"/>
              </a:rPr>
              <a:t>yapan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uçakların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altında</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a:effectLst/>
                <a:ea typeface="Aptos" panose="020B0004020202020204" pitchFamily="34" charset="0"/>
                <a:cs typeface="Times New Roman" panose="02020603050405020304" pitchFamily="18" charset="0"/>
              </a:rPr>
              <a:t>ama </a:t>
            </a:r>
            <a:r>
              <a:rPr lang="en-US" sz="1200" kern="100" dirty="0" err="1">
                <a:effectLst/>
                <a:ea typeface="Aptos" panose="020B0004020202020204" pitchFamily="34" charset="0"/>
                <a:cs typeface="Times New Roman" panose="02020603050405020304" pitchFamily="18" charset="0"/>
              </a:rPr>
              <a:t>sevdalandım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altmışıma</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yakın</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sözün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kısası</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yoldaşlar</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bugün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Berlin'de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kederden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gebermekte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olsam</a:t>
            </a:r>
            <a:r>
              <a:rPr lang="en-US" sz="1200" kern="100" dirty="0">
                <a:effectLst/>
                <a:ea typeface="Aptos" panose="020B0004020202020204" pitchFamily="34" charset="0"/>
                <a:cs typeface="Times New Roman" panose="02020603050405020304" pitchFamily="18" charset="0"/>
              </a:rPr>
              <a:t> da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insanca</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yaşadım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diyebilirim</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ve</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daha</a:t>
            </a:r>
            <a:r>
              <a:rPr lang="en-US" sz="1200" kern="100" dirty="0">
                <a:effectLst/>
                <a:ea typeface="Aptos" panose="020B0004020202020204" pitchFamily="34" charset="0"/>
                <a:cs typeface="Times New Roman" panose="02020603050405020304" pitchFamily="18" charset="0"/>
              </a:rPr>
              <a:t> ne </a:t>
            </a:r>
            <a:r>
              <a:rPr lang="en-US" sz="1200" kern="100" dirty="0" err="1">
                <a:effectLst/>
                <a:ea typeface="Aptos" panose="020B0004020202020204" pitchFamily="34" charset="0"/>
                <a:cs typeface="Times New Roman" panose="02020603050405020304" pitchFamily="18" charset="0"/>
              </a:rPr>
              <a:t>kadar</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yaşarım</a:t>
            </a:r>
            <a:r>
              <a:rPr lang="en-US" sz="1200" kern="100" dirty="0">
                <a:effectLst/>
                <a:ea typeface="Aptos" panose="020B0004020202020204" pitchFamily="34" charset="0"/>
                <a:cs typeface="Times New Roman" panose="02020603050405020304" pitchFamily="18" charset="0"/>
              </a:rPr>
              <a:t> </a:t>
            </a:r>
            <a:endParaRPr lang="el-GR" sz="1200" kern="100" dirty="0">
              <a:effectLst/>
              <a:ea typeface="Aptos" panose="020B0004020202020204" pitchFamily="34" charset="0"/>
              <a:cs typeface="Times New Roman" panose="02020603050405020304" pitchFamily="18" charset="0"/>
            </a:endParaRPr>
          </a:p>
          <a:p>
            <a:pPr algn="just">
              <a:spcAft>
                <a:spcPts val="800"/>
              </a:spcAft>
              <a:buNone/>
            </a:pPr>
            <a:r>
              <a:rPr lang="en-US" sz="1200" kern="100" dirty="0" err="1">
                <a:effectLst/>
                <a:ea typeface="Aptos" panose="020B0004020202020204" pitchFamily="34" charset="0"/>
                <a:cs typeface="Times New Roman" panose="02020603050405020304" pitchFamily="18" charset="0"/>
              </a:rPr>
              <a:t>başımdan</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neler</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geçer</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daha</a:t>
            </a:r>
            <a:endParaRPr lang="el-GR" sz="1200" kern="100" dirty="0">
              <a:effectLst/>
              <a:ea typeface="Aptos" panose="020B0004020202020204" pitchFamily="34" charset="0"/>
              <a:cs typeface="Times New Roman" panose="02020603050405020304" pitchFamily="18" charset="0"/>
            </a:endParaRPr>
          </a:p>
          <a:p>
            <a:pPr algn="just">
              <a:lnSpc>
                <a:spcPct val="107000"/>
              </a:lnSpc>
              <a:spcAft>
                <a:spcPts val="800"/>
              </a:spcAft>
              <a:buNone/>
            </a:pPr>
            <a:r>
              <a:rPr lang="en-US" sz="1200" kern="100" dirty="0" err="1">
                <a:effectLst/>
                <a:ea typeface="Aptos" panose="020B0004020202020204" pitchFamily="34" charset="0"/>
                <a:cs typeface="Times New Roman" panose="02020603050405020304" pitchFamily="18" charset="0"/>
              </a:rPr>
              <a:t>kim</a:t>
            </a:r>
            <a:r>
              <a:rPr lang="en-US" sz="1200" kern="100" dirty="0">
                <a:effectLst/>
                <a:ea typeface="Aptos" panose="020B0004020202020204" pitchFamily="34" charset="0"/>
                <a:cs typeface="Times New Roman" panose="02020603050405020304" pitchFamily="18" charset="0"/>
              </a:rPr>
              <a:t> </a:t>
            </a:r>
            <a:r>
              <a:rPr lang="en-US" sz="1200" kern="100" dirty="0" err="1">
                <a:effectLst/>
                <a:ea typeface="Aptos" panose="020B0004020202020204" pitchFamily="34" charset="0"/>
                <a:cs typeface="Times New Roman" panose="02020603050405020304" pitchFamily="18" charset="0"/>
              </a:rPr>
              <a:t>bilir</a:t>
            </a:r>
            <a:r>
              <a:rPr lang="en-US" sz="1200" kern="100" dirty="0">
                <a:effectLst/>
                <a:ea typeface="Aptos" panose="020B0004020202020204" pitchFamily="34" charset="0"/>
                <a:cs typeface="Times New Roman" panose="02020603050405020304" pitchFamily="18" charset="0"/>
              </a:rPr>
              <a:t>." (Linda M</a:t>
            </a:r>
            <a:r>
              <a:rPr lang="tr-TR" sz="1200" kern="100" dirty="0">
                <a:effectLst/>
                <a:ea typeface="Aptos" panose="020B0004020202020204" pitchFamily="34" charset="0"/>
                <a:cs typeface="Times New Roman" panose="02020603050405020304" pitchFamily="18" charset="0"/>
              </a:rPr>
              <a:t>ığdıs </a:t>
            </a:r>
            <a:r>
              <a:rPr lang="en-US" sz="1200" kern="100" dirty="0">
                <a:effectLst/>
                <a:ea typeface="Aptos" panose="020B0004020202020204" pitchFamily="34" charset="0"/>
                <a:cs typeface="Times New Roman" panose="02020603050405020304" pitchFamily="18" charset="0"/>
              </a:rPr>
              <a:t>Şeker  &amp; Z. Emine </a:t>
            </a:r>
            <a:r>
              <a:rPr lang="en-US" sz="1200" kern="100" dirty="0" err="1">
                <a:effectLst/>
                <a:ea typeface="Aptos" panose="020B0004020202020204" pitchFamily="34" charset="0"/>
                <a:cs typeface="Times New Roman" panose="02020603050405020304" pitchFamily="18" charset="0"/>
              </a:rPr>
              <a:t>Bogenç</a:t>
            </a:r>
            <a:r>
              <a:rPr lang="en-US" sz="1200" kern="100" dirty="0">
                <a:effectLst/>
                <a:ea typeface="Aptos" panose="020B0004020202020204" pitchFamily="34" charset="0"/>
                <a:cs typeface="Times New Roman" panose="02020603050405020304" pitchFamily="18" charset="0"/>
              </a:rPr>
              <a:t> Demirel, 2020: 107-108)</a:t>
            </a:r>
            <a:endParaRPr lang="el-GR" sz="1200" kern="100" dirty="0">
              <a:effectLst/>
              <a:ea typeface="Aptos" panose="020B0004020202020204" pitchFamily="34" charset="0"/>
              <a:cs typeface="Times New Roman" panose="02020603050405020304" pitchFamily="18" charset="0"/>
            </a:endParaRPr>
          </a:p>
          <a:p>
            <a:pPr algn="just">
              <a:lnSpc>
                <a:spcPct val="107000"/>
              </a:lnSpc>
              <a:spcAft>
                <a:spcPts val="800"/>
              </a:spcAft>
              <a:buNone/>
            </a:pPr>
            <a:endParaRPr lang="el-GR" sz="1200" kern="100" dirty="0">
              <a:effectLst/>
              <a:ea typeface="Aptos" panose="020B0004020202020204" pitchFamily="34" charset="0"/>
              <a:cs typeface="Times New Roman" panose="02020603050405020304" pitchFamily="18" charset="0"/>
            </a:endParaRPr>
          </a:p>
        </p:txBody>
      </p:sp>
      <p:pic>
        <p:nvPicPr>
          <p:cNvPr id="10242" name="Picture 2" descr="In Defense of Communism: Nazim Hikmet Ran — “One religion, one law, one  right: The labour of the worker”">
            <a:extLst>
              <a:ext uri="{FF2B5EF4-FFF2-40B4-BE49-F238E27FC236}">
                <a16:creationId xmlns:a16="http://schemas.microsoft.com/office/drawing/2014/main" id="{FD49C46A-4F32-4E39-0D0D-8F7944DAF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21" y="442233"/>
            <a:ext cx="5832908" cy="46305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2BD97B-1E31-D330-D9ED-C0E4C6BD9E02}"/>
              </a:ext>
            </a:extLst>
          </p:cNvPr>
          <p:cNvSpPr txBox="1"/>
          <p:nvPr/>
        </p:nvSpPr>
        <p:spPr>
          <a:xfrm>
            <a:off x="6783635" y="5676321"/>
            <a:ext cx="5104482" cy="369332"/>
          </a:xfrm>
          <a:prstGeom prst="rect">
            <a:avLst/>
          </a:prstGeom>
          <a:noFill/>
        </p:spPr>
        <p:txBody>
          <a:bodyPr wrap="square">
            <a:spAutoFit/>
          </a:bodyPr>
          <a:lstStyle/>
          <a:p>
            <a:r>
              <a:rPr lang="el-GR" dirty="0">
                <a:solidFill>
                  <a:schemeClr val="bg1">
                    <a:lumMod val="50000"/>
                  </a:schemeClr>
                </a:solidFill>
              </a:rPr>
              <a:t>https://share.google/4bK1QQX4K6cgapNF1</a:t>
            </a:r>
          </a:p>
        </p:txBody>
      </p:sp>
    </p:spTree>
    <p:extLst>
      <p:ext uri="{BB962C8B-B14F-4D97-AF65-F5344CB8AC3E}">
        <p14:creationId xmlns:p14="http://schemas.microsoft.com/office/powerpoint/2010/main" val="193317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D5445E-FCF0-F075-AA76-1E9182777C17}"/>
              </a:ext>
            </a:extLst>
          </p:cNvPr>
          <p:cNvSpPr txBox="1"/>
          <p:nvPr/>
        </p:nvSpPr>
        <p:spPr>
          <a:xfrm>
            <a:off x="391885" y="575356"/>
            <a:ext cx="4615544" cy="5675015"/>
          </a:xfrm>
          <a:prstGeom prst="rect">
            <a:avLst/>
          </a:prstGeom>
          <a:noFill/>
        </p:spPr>
        <p:txBody>
          <a:bodyPr wrap="square">
            <a:spAutoFit/>
          </a:bodyPr>
          <a:lstStyle/>
          <a:p>
            <a:pPr>
              <a:lnSpc>
                <a:spcPct val="106000"/>
              </a:lnSpc>
              <a:spcAft>
                <a:spcPts val="800"/>
              </a:spcAft>
              <a:buNone/>
            </a:pPr>
            <a:r>
              <a:rPr lang="tr-TR" sz="1200" b="1" dirty="0">
                <a:effectLst/>
                <a:ea typeface="Calibri" panose="020F0502020204030204" pitchFamily="34" charset="0"/>
                <a:cs typeface="Times New Roman" panose="02020603050405020304" pitchFamily="18" charset="0"/>
              </a:rPr>
              <a:t>III.I.IV.  Nazım Hikmet, Yunanistan &amp; Kıbrıs </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tr-TR" sz="1200" b="1" i="1" dirty="0">
                <a:effectLst/>
                <a:ea typeface="Calibri" panose="020F0502020204030204" pitchFamily="34" charset="0"/>
                <a:cs typeface="Times New Roman" panose="02020603050405020304" pitchFamily="18" charset="0"/>
              </a:rPr>
              <a:t>Karanfilli Adam</a:t>
            </a:r>
            <a:endParaRPr lang="el-GR" sz="1200" i="1" dirty="0">
              <a:effectLst/>
              <a:ea typeface="Calibri" panose="020F0502020204030204" pitchFamily="34" charset="0"/>
              <a:cs typeface="Times New Roman" panose="02020603050405020304" pitchFamily="18" charset="0"/>
            </a:endParaRPr>
          </a:p>
          <a:p>
            <a:pPr>
              <a:buNone/>
            </a:pPr>
            <a:br>
              <a:rPr lang="tr-TR" sz="1200" dirty="0">
                <a:effectLst/>
                <a:ea typeface="Calibri" panose="020F0502020204030204" pitchFamily="34" charset="0"/>
                <a:cs typeface="Times New Roman" panose="02020603050405020304" pitchFamily="18" charset="0"/>
              </a:rPr>
            </a:br>
            <a:r>
              <a:rPr lang="tr-TR" sz="1200" dirty="0">
                <a:effectLst/>
                <a:ea typeface="Calibri" panose="020F0502020204030204" pitchFamily="34" charset="0"/>
                <a:cs typeface="Times New Roman" panose="02020603050405020304" pitchFamily="18" charset="0"/>
              </a:rPr>
              <a:t>[…]Seher karanlığında,</a:t>
            </a:r>
            <a:br>
              <a:rPr lang="tr-TR" sz="1200" dirty="0">
                <a:effectLst/>
                <a:ea typeface="Calibri" panose="020F0502020204030204" pitchFamily="34" charset="0"/>
                <a:cs typeface="Times New Roman" panose="02020603050405020304" pitchFamily="18" charset="0"/>
              </a:rPr>
            </a:br>
            <a:r>
              <a:rPr lang="tr-TR" sz="1200" dirty="0">
                <a:effectLst/>
                <a:ea typeface="Calibri" panose="020F0502020204030204" pitchFamily="34" charset="0"/>
                <a:cs typeface="Times New Roman" panose="02020603050405020304" pitchFamily="18" charset="0"/>
              </a:rPr>
              <a:t>Projektörlerin ışığında,</a:t>
            </a:r>
            <a:br>
              <a:rPr lang="tr-TR" sz="1200" dirty="0">
                <a:effectLst/>
                <a:ea typeface="Calibri" panose="020F0502020204030204" pitchFamily="34" charset="0"/>
                <a:cs typeface="Times New Roman" panose="02020603050405020304" pitchFamily="18" charset="0"/>
              </a:rPr>
            </a:br>
            <a:r>
              <a:rPr lang="tr-TR" sz="1200" dirty="0">
                <a:effectLst/>
                <a:ea typeface="Calibri" panose="020F0502020204030204" pitchFamily="34" charset="0"/>
                <a:cs typeface="Times New Roman" panose="02020603050405020304" pitchFamily="18" charset="0"/>
              </a:rPr>
              <a:t>Kurşuna dizilen beyaz karanfilli adamın</a:t>
            </a:r>
            <a:br>
              <a:rPr lang="tr-TR" sz="1200" dirty="0">
                <a:effectLst/>
                <a:ea typeface="Calibri" panose="020F0502020204030204" pitchFamily="34" charset="0"/>
                <a:cs typeface="Times New Roman" panose="02020603050405020304" pitchFamily="18" charset="0"/>
              </a:rPr>
            </a:br>
            <a:r>
              <a:rPr lang="tr-TR" sz="1200" dirty="0">
                <a:effectLst/>
                <a:ea typeface="Calibri" panose="020F0502020204030204" pitchFamily="34" charset="0"/>
                <a:cs typeface="Times New Roman" panose="02020603050405020304" pitchFamily="18" charset="0"/>
              </a:rPr>
              <a:t>Fotoğrafı,</a:t>
            </a:r>
            <a:br>
              <a:rPr lang="tr-TR" sz="1200" dirty="0">
                <a:effectLst/>
                <a:ea typeface="Calibri" panose="020F0502020204030204" pitchFamily="34" charset="0"/>
                <a:cs typeface="Times New Roman" panose="02020603050405020304" pitchFamily="18" charset="0"/>
              </a:rPr>
            </a:br>
            <a:r>
              <a:rPr lang="tr-TR" sz="1200" dirty="0">
                <a:effectLst/>
                <a:ea typeface="Calibri" panose="020F0502020204030204" pitchFamily="34" charset="0"/>
                <a:cs typeface="Times New Roman" panose="02020603050405020304" pitchFamily="18" charset="0"/>
              </a:rPr>
              <a:t>Duruyor üstünde masamın.</a:t>
            </a:r>
            <a:br>
              <a:rPr lang="tr-TR"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Sağ</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eli</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Tutuyor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karanfili</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Bir </a:t>
            </a:r>
            <a:r>
              <a:rPr lang="en-US" sz="1200" dirty="0" err="1">
                <a:effectLst/>
                <a:ea typeface="Calibri" panose="020F0502020204030204" pitchFamily="34" charset="0"/>
                <a:cs typeface="Times New Roman" panose="02020603050405020304" pitchFamily="18" charset="0"/>
              </a:rPr>
              <a:t>ışık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parçası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gibi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yunan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denizinden</a:t>
            </a:r>
            <a:r>
              <a:rPr lang="en-US"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Karanfilli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adam</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Ağır</a:t>
            </a:r>
            <a:r>
              <a:rPr lang="en-US" sz="1200" dirty="0">
                <a:effectLst/>
                <a:ea typeface="Calibri" panose="020F0502020204030204" pitchFamily="34" charset="0"/>
                <a:cs typeface="Times New Roman" panose="02020603050405020304" pitchFamily="18" charset="0"/>
              </a:rPr>
              <a:t> kara </a:t>
            </a:r>
            <a:r>
              <a:rPr lang="en-US" sz="1200" dirty="0" err="1">
                <a:effectLst/>
                <a:ea typeface="Calibri" panose="020F0502020204030204" pitchFamily="34" charset="0"/>
                <a:cs typeface="Times New Roman" panose="02020603050405020304" pitchFamily="18" charset="0"/>
              </a:rPr>
              <a:t>kaşlarının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ardından</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Bakıyor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cesur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çocuk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gözleriyle</a:t>
            </a:r>
            <a:r>
              <a:rPr lang="en-US"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Hilesiz</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bakıyor</a:t>
            </a:r>
            <a:r>
              <a:rPr lang="en-US"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Türküler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ancak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böylesine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hilesizdir</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Ve </a:t>
            </a:r>
            <a:r>
              <a:rPr lang="en-US" sz="1200" dirty="0" err="1">
                <a:effectLst/>
                <a:ea typeface="Calibri" panose="020F0502020204030204" pitchFamily="34" charset="0"/>
                <a:cs typeface="Times New Roman" panose="02020603050405020304" pitchFamily="18" charset="0"/>
              </a:rPr>
              <a:t>ancak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komünistler</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And </a:t>
            </a:r>
            <a:r>
              <a:rPr lang="en-US" sz="1200" dirty="0" err="1">
                <a:effectLst/>
                <a:ea typeface="Calibri" panose="020F0502020204030204" pitchFamily="34" charset="0"/>
                <a:cs typeface="Times New Roman" panose="02020603050405020304" pitchFamily="18" charset="0"/>
              </a:rPr>
              <a:t>içer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böylesine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hilesiz</a:t>
            </a:r>
            <a:r>
              <a:rPr lang="en-US"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Dişleri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bembeyaz</a:t>
            </a:r>
            <a:r>
              <a:rPr lang="en-US"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Gülüyor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Beloyannis</a:t>
            </a:r>
            <a:r>
              <a:rPr lang="en-US"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Ve </a:t>
            </a:r>
            <a:r>
              <a:rPr lang="en-US" sz="1200" dirty="0" err="1">
                <a:effectLst/>
                <a:ea typeface="Calibri" panose="020F0502020204030204" pitchFamily="34" charset="0"/>
                <a:cs typeface="Times New Roman" panose="02020603050405020304" pitchFamily="18" charset="0"/>
              </a:rPr>
              <a:t>elindeki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karanfil</a:t>
            </a:r>
            <a:r>
              <a:rPr lang="en-US" sz="1200" dirty="0">
                <a:effectLst/>
                <a:ea typeface="Calibri" panose="020F0502020204030204" pitchFamily="34" charset="0"/>
                <a:cs typeface="Times New Roman" panose="02020603050405020304" pitchFamily="18" charset="0"/>
              </a:rPr>
              <a:t>,</a:t>
            </a:r>
          </a:p>
          <a:p>
            <a:r>
              <a:rPr lang="en-US" sz="1200" dirty="0">
                <a:ea typeface="Calibri" panose="020F0502020204030204" pitchFamily="34" charset="0"/>
                <a:cs typeface="Times New Roman" panose="02020603050405020304" pitchFamily="18" charset="0"/>
              </a:rPr>
              <a:t>Bu </a:t>
            </a:r>
            <a:r>
              <a:rPr lang="en-US" sz="1200" dirty="0" err="1">
                <a:ea typeface="Calibri" panose="020F0502020204030204" pitchFamily="34" charset="0"/>
                <a:cs typeface="Times New Roman" panose="02020603050405020304" pitchFamily="18" charset="0"/>
              </a:rPr>
              <a:t>yiğit</a:t>
            </a:r>
            <a:r>
              <a:rPr lang="en-US" sz="1200" dirty="0">
                <a:ea typeface="Calibri" panose="020F0502020204030204" pitchFamily="34" charset="0"/>
                <a:cs typeface="Times New Roman" panose="02020603050405020304" pitchFamily="18" charset="0"/>
              </a:rPr>
              <a:t>,</a:t>
            </a:r>
            <a:br>
              <a:rPr lang="en-US" sz="1200" dirty="0">
                <a:ea typeface="Calibri" panose="020F0502020204030204" pitchFamily="34" charset="0"/>
                <a:cs typeface="Times New Roman" panose="02020603050405020304" pitchFamily="18" charset="0"/>
              </a:rPr>
            </a:br>
            <a:r>
              <a:rPr lang="en-US" sz="1200" dirty="0">
                <a:ea typeface="Calibri" panose="020F0502020204030204" pitchFamily="34" charset="0"/>
                <a:cs typeface="Times New Roman" panose="02020603050405020304" pitchFamily="18" charset="0"/>
              </a:rPr>
              <a:t>Bu </a:t>
            </a:r>
            <a:r>
              <a:rPr lang="en-US" sz="1200" dirty="0" err="1">
                <a:ea typeface="Calibri" panose="020F0502020204030204" pitchFamily="34" charset="0"/>
                <a:cs typeface="Times New Roman" panose="02020603050405020304" pitchFamily="18" charset="0"/>
              </a:rPr>
              <a:t>rezil</a:t>
            </a:r>
            <a:br>
              <a:rPr lang="en-US" sz="1200" dirty="0">
                <a:ea typeface="Calibri" panose="020F0502020204030204" pitchFamily="34" charset="0"/>
                <a:cs typeface="Times New Roman" panose="02020603050405020304" pitchFamily="18" charset="0"/>
              </a:rPr>
            </a:br>
            <a:r>
              <a:rPr lang="en-US" sz="1200" dirty="0" err="1">
                <a:ea typeface="Calibri" panose="020F0502020204030204" pitchFamily="34" charset="0"/>
                <a:cs typeface="Times New Roman" panose="02020603050405020304" pitchFamily="18" charset="0"/>
              </a:rPr>
              <a:t>Günlerde</a:t>
            </a:r>
            <a:br>
              <a:rPr lang="en-US" sz="1200" dirty="0">
                <a:ea typeface="Calibri" panose="020F0502020204030204" pitchFamily="34" charset="0"/>
                <a:cs typeface="Times New Roman" panose="02020603050405020304" pitchFamily="18" charset="0"/>
              </a:rPr>
            </a:br>
            <a:r>
              <a:rPr lang="en-US" sz="1200" dirty="0" err="1">
                <a:ea typeface="Calibri" panose="020F0502020204030204" pitchFamily="34" charset="0"/>
                <a:cs typeface="Times New Roman" panose="02020603050405020304" pitchFamily="18" charset="0"/>
              </a:rPr>
              <a:t>Söylediği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sözlerden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gibi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insanlara</a:t>
            </a:r>
            <a:r>
              <a:rPr lang="en-US" sz="1200" dirty="0">
                <a:ea typeface="Calibri" panose="020F0502020204030204" pitchFamily="34" charset="0"/>
                <a:cs typeface="Times New Roman" panose="02020603050405020304" pitchFamily="18" charset="0"/>
              </a:rPr>
              <a:t>...</a:t>
            </a:r>
            <a:br>
              <a:rPr lang="en-US" sz="1200" dirty="0">
                <a:ea typeface="Calibri" panose="020F0502020204030204" pitchFamily="34" charset="0"/>
                <a:cs typeface="Times New Roman" panose="02020603050405020304" pitchFamily="18" charset="0"/>
              </a:rPr>
            </a:br>
            <a:r>
              <a:rPr lang="en-US" sz="1200" dirty="0" err="1">
                <a:ea typeface="Calibri" panose="020F0502020204030204" pitchFamily="34" charset="0"/>
                <a:cs typeface="Times New Roman" panose="02020603050405020304" pitchFamily="18" charset="0"/>
              </a:rPr>
              <a:t>Mahkemede</a:t>
            </a:r>
            <a:r>
              <a:rPr lang="el-GR" sz="1200" dirty="0">
                <a:ea typeface="Calibri" panose="020F0502020204030204" pitchFamily="34" charset="0"/>
                <a:cs typeface="Times New Roman" panose="02020603050405020304" pitchFamily="18" charset="0"/>
              </a:rPr>
              <a:t> ç</a:t>
            </a:r>
            <a:r>
              <a:rPr lang="en-US" sz="1200" dirty="0" err="1">
                <a:ea typeface="Calibri" panose="020F0502020204030204" pitchFamily="34" charset="0"/>
                <a:cs typeface="Times New Roman" panose="02020603050405020304" pitchFamily="18" charset="0"/>
              </a:rPr>
              <a:t>ekildi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foto</a:t>
            </a:r>
            <a:r>
              <a:rPr lang="el-GR" sz="1200" dirty="0">
                <a:ea typeface="Calibri" panose="020F0502020204030204" pitchFamily="34" charset="0"/>
                <a:cs typeface="Times New Roman" panose="02020603050405020304" pitchFamily="18" charset="0"/>
              </a:rPr>
              <a:t>ğ</a:t>
            </a:r>
            <a:r>
              <a:rPr lang="en-US" sz="1200" dirty="0" err="1">
                <a:ea typeface="Calibri" panose="020F0502020204030204" pitchFamily="34" charset="0"/>
                <a:cs typeface="Times New Roman" panose="02020603050405020304" pitchFamily="18" charset="0"/>
              </a:rPr>
              <a:t>raf</a:t>
            </a:r>
            <a:r>
              <a:rPr lang="el-GR" sz="1200" dirty="0">
                <a:ea typeface="Calibri" panose="020F0502020204030204" pitchFamily="34" charset="0"/>
                <a:cs typeface="Times New Roman" panose="02020603050405020304" pitchFamily="18" charset="0"/>
              </a:rPr>
              <a:t>.</a:t>
            </a:r>
            <a:br>
              <a:rPr lang="el-GR" sz="1200" dirty="0">
                <a:ea typeface="Calibri" panose="020F0502020204030204" pitchFamily="34" charset="0"/>
                <a:cs typeface="Times New Roman" panose="02020603050405020304" pitchFamily="18" charset="0"/>
              </a:rPr>
            </a:br>
            <a:r>
              <a:rPr lang="el-GR" sz="1200" dirty="0">
                <a:ea typeface="Calibri" panose="020F0502020204030204" pitchFamily="34" charset="0"/>
                <a:cs typeface="Times New Roman" panose="02020603050405020304" pitchFamily="18" charset="0"/>
              </a:rPr>
              <a:t>İ</a:t>
            </a:r>
            <a:r>
              <a:rPr lang="en-US" sz="1200" dirty="0">
                <a:ea typeface="Calibri" panose="020F0502020204030204" pitchFamily="34" charset="0"/>
                <a:cs typeface="Times New Roman" panose="02020603050405020304" pitchFamily="18" charset="0"/>
              </a:rPr>
              <a:t>dam </a:t>
            </a:r>
            <a:r>
              <a:rPr lang="en-US" sz="1200" dirty="0" err="1">
                <a:ea typeface="Calibri" panose="020F0502020204030204" pitchFamily="34" charset="0"/>
                <a:cs typeface="Times New Roman" panose="02020603050405020304" pitchFamily="18" charset="0"/>
              </a:rPr>
              <a:t>karar</a:t>
            </a:r>
            <a:r>
              <a:rPr lang="el-GR" sz="1200" dirty="0">
                <a:ea typeface="Calibri" panose="020F0502020204030204" pitchFamily="34" charset="0"/>
                <a:cs typeface="Times New Roman" panose="02020603050405020304" pitchFamily="18" charset="0"/>
              </a:rPr>
              <a:t>ı</a:t>
            </a:r>
            <a:r>
              <a:rPr lang="en-US" sz="1200" dirty="0" err="1">
                <a:ea typeface="Calibri" panose="020F0502020204030204" pitchFamily="34" charset="0"/>
                <a:cs typeface="Times New Roman" panose="02020603050405020304" pitchFamily="18" charset="0"/>
              </a:rPr>
              <a:t>ndan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sonra</a:t>
            </a:r>
            <a:r>
              <a:rPr lang="el-GR" sz="1200" dirty="0">
                <a:ea typeface="Calibri" panose="020F0502020204030204" pitchFamily="34" charset="0"/>
                <a:cs typeface="Times New Roman" panose="02020603050405020304" pitchFamily="18" charset="0"/>
              </a:rPr>
              <a:t>.</a:t>
            </a:r>
          </a:p>
          <a:p>
            <a:pPr>
              <a:buNone/>
            </a:pPr>
            <a:br>
              <a:rPr lang="en-US" sz="1200" dirty="0">
                <a:effectLst/>
                <a:ea typeface="Calibri" panose="020F0502020204030204" pitchFamily="34" charset="0"/>
                <a:cs typeface="Times New Roman" panose="02020603050405020304" pitchFamily="18" charset="0"/>
              </a:rPr>
            </a:br>
            <a:endParaRPr lang="el-GR" sz="1200" dirty="0">
              <a:cs typeface="Times New Roman" panose="02020603050405020304" pitchFamily="18" charset="0"/>
            </a:endParaRPr>
          </a:p>
        </p:txBody>
      </p:sp>
      <p:pic>
        <p:nvPicPr>
          <p:cNvPr id="11266" name="Picture 2" descr="Karanfilli Adam'ın hikayesi - Evrensel">
            <a:extLst>
              <a:ext uri="{FF2B5EF4-FFF2-40B4-BE49-F238E27FC236}">
                <a16:creationId xmlns:a16="http://schemas.microsoft.com/office/drawing/2014/main" id="{F572765A-8636-31D0-4A3A-1BE8AF21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025" y="270172"/>
            <a:ext cx="7718889" cy="52162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1D5150-5BD8-1E57-6338-B2840939BBB2}"/>
              </a:ext>
            </a:extLst>
          </p:cNvPr>
          <p:cNvSpPr txBox="1"/>
          <p:nvPr/>
        </p:nvSpPr>
        <p:spPr>
          <a:xfrm>
            <a:off x="5702279" y="6065705"/>
            <a:ext cx="6097836" cy="369332"/>
          </a:xfrm>
          <a:prstGeom prst="rect">
            <a:avLst/>
          </a:prstGeom>
          <a:noFill/>
        </p:spPr>
        <p:txBody>
          <a:bodyPr wrap="square">
            <a:spAutoFit/>
          </a:bodyPr>
          <a:lstStyle/>
          <a:p>
            <a:r>
              <a:rPr lang="el-GR" dirty="0">
                <a:solidFill>
                  <a:schemeClr val="bg1">
                    <a:lumMod val="50000"/>
                  </a:schemeClr>
                </a:solidFill>
              </a:rPr>
              <a:t>https://share.google/TEz9WwjUCOFH4f2pG</a:t>
            </a:r>
          </a:p>
        </p:txBody>
      </p:sp>
    </p:spTree>
    <p:extLst>
      <p:ext uri="{BB962C8B-B14F-4D97-AF65-F5344CB8AC3E}">
        <p14:creationId xmlns:p14="http://schemas.microsoft.com/office/powerpoint/2010/main" val="148538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2EE29-37AC-1454-3E12-E985D9B40D42}"/>
              </a:ext>
            </a:extLst>
          </p:cNvPr>
          <p:cNvSpPr txBox="1"/>
          <p:nvPr/>
        </p:nvSpPr>
        <p:spPr>
          <a:xfrm>
            <a:off x="152401" y="250372"/>
            <a:ext cx="7489370" cy="6560642"/>
          </a:xfrm>
          <a:prstGeom prst="rect">
            <a:avLst/>
          </a:prstGeom>
          <a:noFill/>
        </p:spPr>
        <p:txBody>
          <a:bodyPr wrap="square">
            <a:spAutoFit/>
          </a:bodyPr>
          <a:lstStyle/>
          <a:p>
            <a:pPr marR="179705" fontAlgn="base">
              <a:buNone/>
            </a:pPr>
            <a:r>
              <a:rPr lang="el-GR" sz="1200" b="1" i="1" dirty="0">
                <a:effectLst/>
                <a:ea typeface="Times New Roman" panose="02020603050405020304" pitchFamily="18" charset="0"/>
              </a:rPr>
              <a:t>Εφημερίδα  Ο Φιλελεύθερος, 31 Μαρτίου 2007.</a:t>
            </a:r>
            <a:endParaRPr lang="el-GR" sz="1200" dirty="0">
              <a:effectLst/>
              <a:ea typeface="Times New Roman" panose="02020603050405020304" pitchFamily="18" charset="0"/>
            </a:endParaRPr>
          </a:p>
          <a:p>
            <a:pPr>
              <a:lnSpc>
                <a:spcPct val="106000"/>
              </a:lnSpc>
              <a:spcAft>
                <a:spcPts val="800"/>
              </a:spcAft>
              <a:buNone/>
            </a:pPr>
            <a:r>
              <a:rPr lang="el-GR" sz="1200" dirty="0">
                <a:effectLst/>
                <a:ea typeface="Calibri" panose="020F0502020204030204" pitchFamily="34" charset="0"/>
                <a:cs typeface="Times New Roman" panose="02020603050405020304" pitchFamily="18" charset="0"/>
              </a:rPr>
              <a:t> </a:t>
            </a:r>
          </a:p>
          <a:p>
            <a:pPr marL="179705" marR="179705" algn="just" fontAlgn="base">
              <a:buNone/>
            </a:pPr>
            <a:r>
              <a:rPr lang="el-GR" sz="1200" dirty="0">
                <a:effectLst/>
                <a:ea typeface="Times New Roman" panose="02020603050405020304" pitchFamily="18" charset="0"/>
                <a:cs typeface="Times New Roman" panose="02020603050405020304" pitchFamily="18" charset="0"/>
              </a:rPr>
              <a:t>[…] Είναι γνωστές οι σχέσεις που είχε ο μεγάλος Τούρκος ποιητής </a:t>
            </a:r>
            <a:r>
              <a:rPr lang="el-GR" sz="1200" dirty="0" err="1">
                <a:effectLst/>
                <a:ea typeface="Times New Roman" panose="02020603050405020304" pitchFamily="18" charset="0"/>
                <a:cs typeface="Times New Roman" panose="02020603050405020304" pitchFamily="18" charset="0"/>
              </a:rPr>
              <a:t>Ναζίμ</a:t>
            </a:r>
            <a:r>
              <a:rPr lang="el-GR" sz="1200" dirty="0">
                <a:effectLst/>
                <a:ea typeface="Times New Roman" panose="02020603050405020304" pitchFamily="18" charset="0"/>
                <a:cs typeface="Times New Roman" panose="02020603050405020304" pitchFamily="18" charset="0"/>
              </a:rPr>
              <a:t> </a:t>
            </a:r>
            <a:r>
              <a:rPr lang="el-GR" sz="1200" dirty="0" err="1">
                <a:effectLst/>
                <a:ea typeface="Times New Roman" panose="02020603050405020304" pitchFamily="18" charset="0"/>
                <a:cs typeface="Times New Roman" panose="02020603050405020304" pitchFamily="18" charset="0"/>
              </a:rPr>
              <a:t>Χικμέτ</a:t>
            </a:r>
            <a:r>
              <a:rPr lang="el-GR" sz="1200" dirty="0">
                <a:effectLst/>
                <a:ea typeface="Times New Roman" panose="02020603050405020304" pitchFamily="18" charset="0"/>
                <a:cs typeface="Times New Roman" panose="02020603050405020304" pitchFamily="18" charset="0"/>
              </a:rPr>
              <a:t> (1902-1963) με αρκετούς Έλληνες κομμουνιστές πολιτικούς και διανοούμενους, όπως τον Νίκο Ζαχαριάδη ή τον Αλέξη </a:t>
            </a:r>
            <a:r>
              <a:rPr lang="el-GR" sz="1200" dirty="0" err="1">
                <a:effectLst/>
                <a:ea typeface="Times New Roman" panose="02020603050405020304" pitchFamily="18" charset="0"/>
                <a:cs typeface="Times New Roman" panose="02020603050405020304" pitchFamily="18" charset="0"/>
              </a:rPr>
              <a:t>Πάρνη</a:t>
            </a:r>
            <a:r>
              <a:rPr lang="el-GR" sz="1200" dirty="0">
                <a:effectLst/>
                <a:ea typeface="Times New Roman" panose="02020603050405020304" pitchFamily="18" charset="0"/>
                <a:cs typeface="Times New Roman" panose="02020603050405020304" pitchFamily="18" charset="0"/>
              </a:rPr>
              <a:t>, ενώ είναι πασίγνωστο και το ποίημα που έγραψε για τον Νίκο Μπελογιάννη. Ο </a:t>
            </a:r>
            <a:r>
              <a:rPr lang="el-GR" sz="1200" dirty="0" err="1">
                <a:effectLst/>
                <a:ea typeface="Times New Roman" panose="02020603050405020304" pitchFamily="18" charset="0"/>
                <a:cs typeface="Times New Roman" panose="02020603050405020304" pitchFamily="18" charset="0"/>
              </a:rPr>
              <a:t>Φρέντυ</a:t>
            </a:r>
            <a:r>
              <a:rPr lang="el-GR" sz="1200" dirty="0">
                <a:effectLst/>
                <a:ea typeface="Times New Roman" panose="02020603050405020304" pitchFamily="18" charset="0"/>
                <a:cs typeface="Times New Roman" panose="02020603050405020304" pitchFamily="18" charset="0"/>
              </a:rPr>
              <a:t> Γερμανός, μάλιστα, στη (μυθιστορηματική) βιογραφία του Νίκου Ζαχαριάδη «Το αντικείμενο», τοποθετεί τον Τούρκο ποιητή να συναντά τον κατοπινό ηγέτη του ΚΚΕ, στην τιμητική φρουρά των νεαρών «</a:t>
            </a:r>
            <a:r>
              <a:rPr lang="el-GR" sz="1200" dirty="0" err="1">
                <a:effectLst/>
                <a:ea typeface="Times New Roman" panose="02020603050405020304" pitchFamily="18" charset="0"/>
                <a:cs typeface="Times New Roman" panose="02020603050405020304" pitchFamily="18" charset="0"/>
              </a:rPr>
              <a:t>Κούτβηδων</a:t>
            </a:r>
            <a:r>
              <a:rPr lang="el-GR" sz="1200" dirty="0">
                <a:effectLst/>
                <a:ea typeface="Times New Roman" panose="02020603050405020304" pitchFamily="18" charset="0"/>
                <a:cs typeface="Times New Roman" panose="02020603050405020304" pitchFamily="18" charset="0"/>
              </a:rPr>
              <a:t>» (φοιτητών της ΚΟΥΤΒ, της Σχολής για τα ανώτατα κομματικά στελέχη) πάνω από τη σορό του Λένιν. Ο </a:t>
            </a:r>
            <a:r>
              <a:rPr lang="el-GR" sz="1200" dirty="0" err="1">
                <a:effectLst/>
                <a:ea typeface="Times New Roman" panose="02020603050405020304" pitchFamily="18" charset="0"/>
                <a:cs typeface="Times New Roman" panose="02020603050405020304" pitchFamily="18" charset="0"/>
              </a:rPr>
              <a:t>Χικμέτ</a:t>
            </a:r>
            <a:r>
              <a:rPr lang="el-GR" sz="1200" dirty="0">
                <a:effectLst/>
                <a:ea typeface="Times New Roman" panose="02020603050405020304" pitchFamily="18" charset="0"/>
                <a:cs typeface="Times New Roman" panose="02020603050405020304" pitchFamily="18" charset="0"/>
              </a:rPr>
              <a:t>, που γεννήθηκε στη Θεσσαλονίκη και πολέμησε με τον </a:t>
            </a:r>
            <a:r>
              <a:rPr lang="el-GR" sz="1200" dirty="0" err="1">
                <a:effectLst/>
                <a:ea typeface="Times New Roman" panose="02020603050405020304" pitchFamily="18" charset="0"/>
                <a:cs typeface="Times New Roman" panose="02020603050405020304" pitchFamily="18" charset="0"/>
              </a:rPr>
              <a:t>κεμαλικό</a:t>
            </a:r>
            <a:r>
              <a:rPr lang="el-GR" sz="1200" dirty="0">
                <a:effectLst/>
                <a:ea typeface="Times New Roman" panose="02020603050405020304" pitchFamily="18" charset="0"/>
                <a:cs typeface="Times New Roman" panose="02020603050405020304" pitchFamily="18" charset="0"/>
              </a:rPr>
              <a:t> στρατό εναντίον των Ελλήνων στη μικρασιατική εκστρατεία, πέρασε αρκετά χρόνια της ζωής του ως κρατούμενος στις φυλακές της πατρίδας του για τις πολιτικές του ιδέες. Όταν κατάφερε, ύστερα από απεργία πείνας να απολυθεί από τις φυλακές, κατέφυγε στις Ανατολικές χώρες και απεβίωσε στη Μόσχα. Η κυβέρνηση της πατρίδας του, του αφαίρεσε την τουρκική ιθαγένεια.</a:t>
            </a:r>
          </a:p>
          <a:p>
            <a:pPr marL="179705" marR="179705" algn="just" fontAlgn="base">
              <a:buNone/>
            </a:pPr>
            <a:r>
              <a:rPr lang="el-GR" sz="1200" dirty="0">
                <a:effectLst/>
                <a:ea typeface="Times New Roman" panose="02020603050405020304" pitchFamily="18" charset="0"/>
                <a:cs typeface="Times New Roman" panose="02020603050405020304" pitchFamily="18" charset="0"/>
              </a:rPr>
              <a:t>Ξεφυλλίζοντας πρόσφατα την «Αυγή» του Απριλίου του 1955, την επίσημη εφημερίδα της ΕΔΑ εντοπίσαμε, δυο βδομάδες ύστερα από την έναρξη του αγώνα της ΕΟΚΑ (φ. 17-4-1955), την ακόλουθη είδηση: «Ο ποιητής </a:t>
            </a:r>
            <a:r>
              <a:rPr lang="el-GR" sz="1200" dirty="0" err="1">
                <a:effectLst/>
                <a:ea typeface="Times New Roman" panose="02020603050405020304" pitchFamily="18" charset="0"/>
                <a:cs typeface="Times New Roman" panose="02020603050405020304" pitchFamily="18" charset="0"/>
              </a:rPr>
              <a:t>Ναζίμ</a:t>
            </a:r>
            <a:r>
              <a:rPr lang="el-GR" sz="1200" dirty="0">
                <a:effectLst/>
                <a:ea typeface="Times New Roman" panose="02020603050405020304" pitchFamily="18" charset="0"/>
                <a:cs typeface="Times New Roman" panose="02020603050405020304" pitchFamily="18" charset="0"/>
              </a:rPr>
              <a:t> </a:t>
            </a:r>
            <a:r>
              <a:rPr lang="el-GR" sz="1200" dirty="0" err="1">
                <a:effectLst/>
                <a:ea typeface="Times New Roman" panose="02020603050405020304" pitchFamily="18" charset="0"/>
                <a:cs typeface="Times New Roman" panose="02020603050405020304" pitchFamily="18" charset="0"/>
              </a:rPr>
              <a:t>Χικμέτ</a:t>
            </a:r>
            <a:r>
              <a:rPr lang="el-GR" sz="1200" dirty="0">
                <a:effectLst/>
                <a:ea typeface="Times New Roman" panose="02020603050405020304" pitchFamily="18" charset="0"/>
                <a:cs typeface="Times New Roman" panose="02020603050405020304" pitchFamily="18" charset="0"/>
              </a:rPr>
              <a:t> υπέρ της Ενώσεως της Κύπρου. Η μόνη τουρκική φωνή. Μήνυμά του προς τους Τούρκους της νήσου».</a:t>
            </a:r>
            <a:endParaRPr lang="en-US" sz="1200" dirty="0">
              <a:effectLst/>
              <a:ea typeface="Times New Roman" panose="02020603050405020304" pitchFamily="18" charset="0"/>
              <a:cs typeface="Times New Roman" panose="02020603050405020304" pitchFamily="18" charset="0"/>
            </a:endParaRPr>
          </a:p>
          <a:p>
            <a:pPr marL="179705" marR="179705" algn="just" fontAlgn="base">
              <a:buNone/>
            </a:pPr>
            <a:r>
              <a:rPr lang="el-GR" sz="1200" dirty="0">
                <a:ea typeface="Times New Roman" panose="02020603050405020304" pitchFamily="18" charset="0"/>
              </a:rPr>
              <a:t>Με αφορμή την αυριανή επέτειο της 1</a:t>
            </a:r>
            <a:r>
              <a:rPr lang="el-GR" sz="1200" baseline="30000" dirty="0">
                <a:ea typeface="Times New Roman" panose="02020603050405020304" pitchFamily="18" charset="0"/>
              </a:rPr>
              <a:t>ης</a:t>
            </a:r>
            <a:r>
              <a:rPr lang="en-US" sz="1200" dirty="0">
                <a:ea typeface="Times New Roman" panose="02020603050405020304" pitchFamily="18" charset="0"/>
              </a:rPr>
              <a:t> </a:t>
            </a:r>
            <a:r>
              <a:rPr lang="el-GR" sz="1200" dirty="0">
                <a:ea typeface="Times New Roman" panose="02020603050405020304" pitchFamily="18" charset="0"/>
              </a:rPr>
              <a:t>Απριλίου 1955 [</a:t>
            </a:r>
            <a:r>
              <a:rPr lang="el-GR" sz="1200" i="1" dirty="0">
                <a:ea typeface="Times New Roman" panose="02020603050405020304" pitchFamily="18" charset="0"/>
              </a:rPr>
              <a:t>το παρόν άρθρο δημοσιεύθηκε στις 31 Μαρτίου 2007</a:t>
            </a:r>
            <a:r>
              <a:rPr lang="el-GR" sz="1200" dirty="0">
                <a:ea typeface="Times New Roman" panose="02020603050405020304" pitchFamily="18" charset="0"/>
              </a:rPr>
              <a:t>] παραθέτουμε το πλήρες απόσπασμα – παντελώς άγνωστο σήμερα – όπως δημοσιεύτηκε στην εφημερίδα της ελλαδικής </a:t>
            </a:r>
            <a:r>
              <a:rPr lang="el-GR" sz="1200" dirty="0" err="1">
                <a:ea typeface="Times New Roman" panose="02020603050405020304" pitchFamily="18" charset="0"/>
              </a:rPr>
              <a:t>Αριστεράς</a:t>
            </a:r>
            <a:r>
              <a:rPr lang="el-GR" sz="1200" dirty="0">
                <a:ea typeface="Times New Roman" panose="02020603050405020304" pitchFamily="18" charset="0"/>
              </a:rPr>
              <a:t>:</a:t>
            </a:r>
          </a:p>
          <a:p>
            <a:pPr marL="179705" marR="179705" algn="just" fontAlgn="base">
              <a:buNone/>
            </a:pPr>
            <a:r>
              <a:rPr lang="el-GR" sz="1200" dirty="0">
                <a:ea typeface="Times New Roman" panose="02020603050405020304" pitchFamily="18" charset="0"/>
              </a:rPr>
              <a:t>«Στις φωνές των προοδευτικών ανθρώπων όλου του κόσμου υπέρ του δικαιώματος της αυτοδιαθέσεως της Κύπρου και της Ενώσεώς της με την Ελλάδα, ήρθε να </a:t>
            </a:r>
            <a:r>
              <a:rPr lang="el-GR" sz="1200" dirty="0" err="1">
                <a:ea typeface="Times New Roman" panose="02020603050405020304" pitchFamily="18" charset="0"/>
              </a:rPr>
              <a:t>προστεθή</a:t>
            </a:r>
            <a:r>
              <a:rPr lang="el-GR" sz="1200" dirty="0">
                <a:ea typeface="Times New Roman" panose="02020603050405020304" pitchFamily="18" charset="0"/>
              </a:rPr>
              <a:t> χθες και η φωνή – η μόνη μέχρι στιγμής από τουρκικής πλευράς – του μεγάλου Τούρκου </a:t>
            </a:r>
            <a:r>
              <a:rPr lang="el-GR" sz="1200" dirty="0" err="1">
                <a:ea typeface="Times New Roman" panose="02020603050405020304" pitchFamily="18" charset="0"/>
              </a:rPr>
              <a:t>ποιητού</a:t>
            </a:r>
            <a:r>
              <a:rPr lang="el-GR" sz="1200" dirty="0">
                <a:ea typeface="Times New Roman" panose="02020603050405020304" pitchFamily="18" charset="0"/>
              </a:rPr>
              <a:t> </a:t>
            </a:r>
            <a:r>
              <a:rPr lang="el-GR" sz="1200" dirty="0" err="1">
                <a:ea typeface="Times New Roman" panose="02020603050405020304" pitchFamily="18" charset="0"/>
              </a:rPr>
              <a:t>Ναζίμ</a:t>
            </a:r>
            <a:r>
              <a:rPr lang="el-GR" sz="1200" dirty="0">
                <a:ea typeface="Times New Roman" panose="02020603050405020304" pitchFamily="18" charset="0"/>
              </a:rPr>
              <a:t> </a:t>
            </a:r>
            <a:r>
              <a:rPr lang="el-GR" sz="1200" dirty="0" err="1">
                <a:ea typeface="Times New Roman" panose="02020603050405020304" pitchFamily="18" charset="0"/>
              </a:rPr>
              <a:t>Χικμέτ</a:t>
            </a:r>
            <a:r>
              <a:rPr lang="el-GR" sz="1200" dirty="0">
                <a:ea typeface="Times New Roman" panose="02020603050405020304" pitchFamily="18" charset="0"/>
              </a:rPr>
              <a:t>. Ο </a:t>
            </a:r>
            <a:r>
              <a:rPr lang="el-GR" sz="1200" dirty="0" err="1">
                <a:ea typeface="Times New Roman" panose="02020603050405020304" pitchFamily="18" charset="0"/>
              </a:rPr>
              <a:t>Χικμέτ</a:t>
            </a:r>
            <a:r>
              <a:rPr lang="el-GR" sz="1200" dirty="0">
                <a:ea typeface="Times New Roman" panose="02020603050405020304" pitchFamily="18" charset="0"/>
              </a:rPr>
              <a:t> απηύθυνε μήνυμα στους Τούρκους της Κύπρου, στο οποίο τονίζει ότι η Κύπρος ήταν πάντοτε ελληνική. Δεν υπάρχει, γράφει, κανένα ζήτημα για την ελληνικότητα της νήσου. Η πλειοψηφία των κατοίκων της είναι Έλληνες και δίκαια αγωνίζονται για την </a:t>
            </a:r>
            <a:r>
              <a:rPr lang="el-GR" sz="1200" dirty="0" err="1">
                <a:ea typeface="Times New Roman" panose="02020603050405020304" pitchFamily="18" charset="0"/>
              </a:rPr>
              <a:t>Ένωσιν</a:t>
            </a:r>
            <a:r>
              <a:rPr lang="el-GR" sz="1200" dirty="0">
                <a:ea typeface="Times New Roman" panose="02020603050405020304" pitchFamily="18" charset="0"/>
              </a:rPr>
              <a:t> της νήσου με την Ελλάδα. Απευθυνόμενος </a:t>
            </a:r>
            <a:r>
              <a:rPr lang="el-GR" sz="1200" dirty="0" err="1">
                <a:ea typeface="Times New Roman" panose="02020603050405020304" pitchFamily="18" charset="0"/>
              </a:rPr>
              <a:t>ειδικώτερα</a:t>
            </a:r>
            <a:r>
              <a:rPr lang="el-GR" sz="1200" dirty="0">
                <a:ea typeface="Times New Roman" panose="02020603050405020304" pitchFamily="18" charset="0"/>
              </a:rPr>
              <a:t> στην τουρκική μειονότητα της Κύπρου, ο Τούρκος ποιητής τονίζει ότι πρέπει να </a:t>
            </a:r>
            <a:r>
              <a:rPr lang="el-GR" sz="1200" dirty="0" err="1">
                <a:ea typeface="Times New Roman" panose="02020603050405020304" pitchFamily="18" charset="0"/>
              </a:rPr>
              <a:t>συνεργασθή</a:t>
            </a:r>
            <a:r>
              <a:rPr lang="el-GR" sz="1200" dirty="0">
                <a:ea typeface="Times New Roman" panose="02020603050405020304" pitchFamily="18" charset="0"/>
              </a:rPr>
              <a:t> με τους Έλληνες Κυπρίους για την απαλλαγή της νήσου από τον Αγγλικό ιμπεριαλισμό. Μόνο, γράφει,</a:t>
            </a:r>
            <a:r>
              <a:rPr lang="en-US" sz="1200" dirty="0">
                <a:ea typeface="Times New Roman" panose="02020603050405020304" pitchFamily="18" charset="0"/>
              </a:rPr>
              <a:t> </a:t>
            </a:r>
            <a:r>
              <a:rPr lang="el-GR" sz="1200" dirty="0">
                <a:ea typeface="Times New Roman" panose="02020603050405020304" pitchFamily="18" charset="0"/>
              </a:rPr>
              <a:t> όταν η νήσος απαλλαγή από τους Άγγλους </a:t>
            </a:r>
            <a:r>
              <a:rPr lang="el-GR" sz="1200" dirty="0" err="1">
                <a:ea typeface="Times New Roman" panose="02020603050405020304" pitchFamily="18" charset="0"/>
              </a:rPr>
              <a:t>ιμπεριαλιστάς</a:t>
            </a:r>
            <a:r>
              <a:rPr lang="el-GR" sz="1200" dirty="0">
                <a:ea typeface="Times New Roman" panose="02020603050405020304" pitchFamily="18" charset="0"/>
              </a:rPr>
              <a:t>, οι Τούρκοι κάτοικοί της θα μπορέσουν να ζήσουν πραγματικά ελεύθεροι. Κι αυτό δεν μπορεί να </a:t>
            </a:r>
            <a:r>
              <a:rPr lang="el-GR" sz="1200" dirty="0" err="1">
                <a:ea typeface="Times New Roman" panose="02020603050405020304" pitchFamily="18" charset="0"/>
              </a:rPr>
              <a:t>γίνη</a:t>
            </a:r>
            <a:r>
              <a:rPr lang="el-GR" sz="1200" dirty="0">
                <a:ea typeface="Times New Roman" panose="02020603050405020304" pitchFamily="18" charset="0"/>
              </a:rPr>
              <a:t> παρά με την ενότητα του Κυπριακού λαού, με την συνεργασία από Τούρκους και Έλληνες Κυπρίους στην πάλη εναντίον του ξένου </a:t>
            </a:r>
            <a:r>
              <a:rPr lang="el-GR" sz="1200" dirty="0" err="1">
                <a:ea typeface="Times New Roman" panose="02020603050405020304" pitchFamily="18" charset="0"/>
              </a:rPr>
              <a:t>δυνάστου</a:t>
            </a:r>
            <a:r>
              <a:rPr lang="el-GR" sz="1200" dirty="0">
                <a:ea typeface="Times New Roman" panose="02020603050405020304" pitchFamily="18" charset="0"/>
              </a:rPr>
              <a:t>. Εκείνοι, καταλήγει, που προσπαθούν να στρέψουν τους Τούρκους εναντίον των Ελλήνων, μόνον το συμφέρον του ξένου κατακτητή εξυπηρετούν.» […]                                                                                                                                                                  Πέτρος </a:t>
            </a:r>
            <a:r>
              <a:rPr lang="el-GR" sz="1200" dirty="0" err="1">
                <a:ea typeface="Times New Roman" panose="02020603050405020304" pitchFamily="18" charset="0"/>
              </a:rPr>
              <a:t>Παπαπολυβίου</a:t>
            </a:r>
            <a:r>
              <a:rPr lang="el-GR" sz="1200" dirty="0">
                <a:ea typeface="Times New Roman" panose="02020603050405020304" pitchFamily="18" charset="0"/>
              </a:rPr>
              <a:t> </a:t>
            </a:r>
          </a:p>
          <a:p>
            <a:pPr marL="179705" marR="179705" algn="just" fontAlgn="base">
              <a:buNone/>
            </a:pP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292" name="Picture 4" descr="1η Απριλίου 1955">
            <a:extLst>
              <a:ext uri="{FF2B5EF4-FFF2-40B4-BE49-F238E27FC236}">
                <a16:creationId xmlns:a16="http://schemas.microsoft.com/office/drawing/2014/main" id="{7D686149-A17B-2261-CC39-ECF547C4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12" t="24738" b="39196"/>
          <a:stretch>
            <a:fillRect/>
          </a:stretch>
        </p:blipFill>
        <p:spPr bwMode="auto">
          <a:xfrm>
            <a:off x="8013065" y="4269893"/>
            <a:ext cx="3483854" cy="12779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4F106C-3E3B-F6FF-238E-08FCC0354F5C}"/>
              </a:ext>
            </a:extLst>
          </p:cNvPr>
          <p:cNvSpPr txBox="1"/>
          <p:nvPr/>
        </p:nvSpPr>
        <p:spPr>
          <a:xfrm>
            <a:off x="7663542" y="5834743"/>
            <a:ext cx="4376057" cy="369332"/>
          </a:xfrm>
          <a:prstGeom prst="rect">
            <a:avLst/>
          </a:prstGeom>
          <a:noFill/>
        </p:spPr>
        <p:txBody>
          <a:bodyPr wrap="square">
            <a:spAutoFit/>
          </a:bodyPr>
          <a:lstStyle/>
          <a:p>
            <a:r>
              <a:rPr lang="el-GR" dirty="0">
                <a:solidFill>
                  <a:schemeClr val="bg1">
                    <a:lumMod val="50000"/>
                  </a:schemeClr>
                </a:solidFill>
              </a:rPr>
              <a:t>https://share.google/3usqZoETjVbodKKPo</a:t>
            </a:r>
          </a:p>
        </p:txBody>
      </p:sp>
      <p:pic>
        <p:nvPicPr>
          <p:cNvPr id="12294" name="Picture 6" descr="1η Απριλίου. Τι γιορτάζουμε; (Κύπρος – ΕΟΚΑ – 1955) / Cyprus 1955 |  Δημοτικό Σχολείο Άνω Αλισσού / Primary school of Ano Alissos">
            <a:extLst>
              <a:ext uri="{FF2B5EF4-FFF2-40B4-BE49-F238E27FC236}">
                <a16:creationId xmlns:a16="http://schemas.microsoft.com/office/drawing/2014/main" id="{E860F6D9-3342-F1A5-729A-AEBB86E7E2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10"/>
          <a:stretch>
            <a:fillRect/>
          </a:stretch>
        </p:blipFill>
        <p:spPr bwMode="auto">
          <a:xfrm>
            <a:off x="8013065" y="414360"/>
            <a:ext cx="3516511" cy="3035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62F3A2-F1A7-E043-4895-B7032E0AF4EF}"/>
              </a:ext>
            </a:extLst>
          </p:cNvPr>
          <p:cNvSpPr txBox="1"/>
          <p:nvPr/>
        </p:nvSpPr>
        <p:spPr>
          <a:xfrm>
            <a:off x="7605063" y="3613667"/>
            <a:ext cx="4615542" cy="369332"/>
          </a:xfrm>
          <a:prstGeom prst="rect">
            <a:avLst/>
          </a:prstGeom>
          <a:noFill/>
        </p:spPr>
        <p:txBody>
          <a:bodyPr wrap="square">
            <a:spAutoFit/>
          </a:bodyPr>
          <a:lstStyle/>
          <a:p>
            <a:r>
              <a:rPr lang="el-GR" dirty="0">
                <a:solidFill>
                  <a:schemeClr val="bg1">
                    <a:lumMod val="50000"/>
                  </a:schemeClr>
                </a:solidFill>
              </a:rPr>
              <a:t>https://share.google/eviJNRCzMSIfc1typ</a:t>
            </a:r>
          </a:p>
        </p:txBody>
      </p:sp>
    </p:spTree>
    <p:extLst>
      <p:ext uri="{BB962C8B-B14F-4D97-AF65-F5344CB8AC3E}">
        <p14:creationId xmlns:p14="http://schemas.microsoft.com/office/powerpoint/2010/main" val="422799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DD6C2-350A-109C-2DE0-42396D0BF0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9326F6-E15C-E7FD-3208-E188BB9AD95D}"/>
              </a:ext>
            </a:extLst>
          </p:cNvPr>
          <p:cNvSpPr txBox="1"/>
          <p:nvPr/>
        </p:nvSpPr>
        <p:spPr>
          <a:xfrm>
            <a:off x="272144" y="326570"/>
            <a:ext cx="5823856" cy="5604932"/>
          </a:xfrm>
          <a:prstGeom prst="rect">
            <a:avLst/>
          </a:prstGeom>
          <a:noFill/>
        </p:spPr>
        <p:txBody>
          <a:bodyPr wrap="square">
            <a:spAutoFit/>
          </a:bodyPr>
          <a:lstStyle/>
          <a:p>
            <a:pPr>
              <a:lnSpc>
                <a:spcPct val="106000"/>
              </a:lnSpc>
              <a:spcAft>
                <a:spcPts val="800"/>
              </a:spcAft>
              <a:buNone/>
            </a:pPr>
            <a:r>
              <a:rPr lang="tr-TR" sz="1200" b="1" dirty="0">
                <a:effectLst/>
                <a:ea typeface="Calibri" panose="020F0502020204030204" pitchFamily="34" charset="0"/>
                <a:cs typeface="Times New Roman" panose="02020603050405020304" pitchFamily="18" charset="0"/>
              </a:rPr>
              <a:t>III.I.V.  Nazım Hikmet  &amp; </a:t>
            </a:r>
            <a:r>
              <a:rPr lang="el-GR" sz="1200" b="1" dirty="0">
                <a:effectLst/>
                <a:ea typeface="Calibri" panose="020F0502020204030204" pitchFamily="34" charset="0"/>
                <a:cs typeface="Times New Roman" panose="02020603050405020304" pitchFamily="18" charset="0"/>
              </a:rPr>
              <a:t>Γιάννης Ρίτσος </a:t>
            </a:r>
            <a:endParaRPr lang="el-GR" sz="1200" dirty="0">
              <a:effectLst/>
              <a:ea typeface="Calibri" panose="020F0502020204030204" pitchFamily="34" charset="0"/>
              <a:cs typeface="Times New Roman" panose="02020603050405020304" pitchFamily="18" charset="0"/>
            </a:endParaRPr>
          </a:p>
          <a:p>
            <a:pPr>
              <a:lnSpc>
                <a:spcPct val="106000"/>
              </a:lnSpc>
              <a:spcAft>
                <a:spcPts val="800"/>
              </a:spcAft>
              <a:buNone/>
            </a:pPr>
            <a:r>
              <a:rPr lang="tr-TR" sz="1200" b="1" dirty="0">
                <a:effectLst/>
                <a:ea typeface="Calibri" panose="020F0502020204030204" pitchFamily="34" charset="0"/>
                <a:cs typeface="Times New Roman" panose="02020603050405020304" pitchFamily="18" charset="0"/>
              </a:rPr>
              <a:t>Nazım Hikmet   &amp; Sevdalı Bulut 1968 </a:t>
            </a:r>
            <a:endParaRPr lang="el-GR" sz="1200" dirty="0">
              <a:effectLst/>
              <a:ea typeface="Calibri" panose="020F0502020204030204" pitchFamily="34" charset="0"/>
              <a:cs typeface="Times New Roman" panose="02020603050405020304" pitchFamily="18" charset="0"/>
            </a:endParaRPr>
          </a:p>
          <a:p>
            <a:pPr>
              <a:lnSpc>
                <a:spcPct val="106000"/>
              </a:lnSpc>
              <a:spcAft>
                <a:spcPts val="800"/>
              </a:spcAft>
              <a:buNone/>
            </a:pPr>
            <a:r>
              <a:rPr lang="tr-TR" sz="1200" b="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 Alegorik boyutta ele alınması gereken toplumsal gerçekçiliğiyle Sevdalı Bulut (1968), Nazım Hikmet’in sürgündeyken yazdığı tek masal kitabıdır.[…] Nazım Hikmet’in Sevdalı Bulut’un kimi masallarında uyguladığı yaklaşım Türk halk masallarını  bir yeniden yazma süreci olduğu için  erken bir postmodern adım olarak değerlendirilebilir.[..] Bu sebeple Nazım Hikmet’in yaptığı  özgün değişikliklerle masallara alternatif anlatılar ürettiği söylenebilir.[…] Kitabın  ikinci bölümünü oluşturan “Oğluma  Masal-I” masalında içerik olarak geleneksel Türk masalının yapısına aykırılık gözlenmemekle birlikte, metin içinde sürekli tekrar edilen anlatıcının oğluna hitabı söz konusudur: “Bir varmış, bir yokmuş, oğlum, yeryüzünün birbirinden ırak üç bucağında bir boyda, bir yaşta üç delikanlı varmış,  oğlum... ne birbirlerini görmüşlermiş, oğlum ne de birbirlerinin adını sanını  duymuşlarmış” […](Aytül Özüm, 2013:122-134)</a:t>
            </a:r>
            <a:endParaRPr lang="en-US" sz="1200" dirty="0">
              <a:effectLst/>
              <a:ea typeface="Calibri" panose="020F0502020204030204" pitchFamily="34" charset="0"/>
              <a:cs typeface="Times New Roman" panose="02020603050405020304" pitchFamily="18" charset="0"/>
            </a:endParaRPr>
          </a:p>
          <a:p>
            <a:pPr>
              <a:lnSpc>
                <a:spcPct val="106000"/>
              </a:lnSpc>
              <a:spcAft>
                <a:spcPts val="800"/>
              </a:spcAft>
              <a:buNone/>
            </a:pPr>
            <a:r>
              <a:rPr lang="el-GR" sz="1200" b="1" dirty="0">
                <a:ea typeface="Times New Roman" panose="02020603050405020304" pitchFamily="18" charset="0"/>
                <a:cs typeface="Times New Roman" panose="02020603050405020304" pitchFamily="18" charset="0"/>
              </a:rPr>
              <a:t>Νανούρισμα στο γιο μου </a:t>
            </a:r>
            <a:endParaRPr lang="el-GR" sz="1200" dirty="0">
              <a:ea typeface="Calibri" panose="020F0502020204030204" pitchFamily="34" charset="0"/>
              <a:cs typeface="Times New Roman" panose="02020603050405020304" pitchFamily="18" charset="0"/>
            </a:endParaRPr>
          </a:p>
          <a:p>
            <a:pPr>
              <a:lnSpc>
                <a:spcPct val="106000"/>
              </a:lnSpc>
              <a:spcAft>
                <a:spcPts val="800"/>
              </a:spcAft>
              <a:buNone/>
            </a:pPr>
            <a:r>
              <a:rPr lang="el-GR" sz="1200" b="1" dirty="0">
                <a:ea typeface="Times New Roman" panose="02020603050405020304" pitchFamily="18" charset="0"/>
                <a:cs typeface="Times New Roman" panose="02020603050405020304" pitchFamily="18" charset="0"/>
              </a:rPr>
              <a:t> </a:t>
            </a:r>
            <a:endParaRPr lang="el-GR"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n-US" sz="1200" dirty="0">
                <a:ea typeface="Times New Roman" panose="02020603050405020304" pitchFamily="18" charset="0"/>
                <a:cs typeface="Times New Roman" panose="02020603050405020304" pitchFamily="18" charset="0"/>
              </a:rPr>
              <a:t>O</a:t>
            </a:r>
            <a:r>
              <a:rPr lang="el-GR" sz="1200" dirty="0">
                <a:ea typeface="Times New Roman" panose="02020603050405020304" pitchFamily="18" charset="0"/>
                <a:cs typeface="Times New Roman" panose="02020603050405020304" pitchFamily="18" charset="0"/>
              </a:rPr>
              <a:t> πατέρας-ποιητής παραστέκεται στο άρρωστο παιδί του και υπαγορεύει στη μητέρα το παρακάτω ασυνήθιστο νανούρισμα.</a:t>
            </a:r>
            <a:endParaRPr lang="el-GR"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Ο γιος μου κρυολόγησε. Καίει στον πυρετό, ύπνος δεν τον παίρνει. Τα μάτια του βγάζουνε φωτιές. Κι η μάνα του: «Να νανουρίσω το μωρό μου», λέει. «Τι να του τραγουδήσω; "Νάνι </a:t>
            </a:r>
            <a:r>
              <a:rPr lang="el-GR" sz="1200" dirty="0" err="1">
                <a:ea typeface="Times New Roman" panose="02020603050405020304" pitchFamily="18" charset="0"/>
                <a:cs typeface="Times New Roman" panose="02020603050405020304" pitchFamily="18" charset="0"/>
              </a:rPr>
              <a:t>νάνι</a:t>
            </a:r>
            <a:r>
              <a:rPr lang="el-GR" sz="1200" dirty="0">
                <a:ea typeface="Times New Roman" panose="02020603050405020304" pitchFamily="18" charset="0"/>
                <a:cs typeface="Times New Roman" panose="02020603050405020304" pitchFamily="18" charset="0"/>
              </a:rPr>
              <a:t> το παιδί μου" ή το "Ας κοιμηθεί να μεγαλώσει κι ύστερα πασάς να γένει";» Μα ούτε το ένα ούτε το άλλο.</a:t>
            </a:r>
            <a:endParaRPr lang="el-GR" sz="1200" dirty="0">
              <a:ea typeface="Calibri" panose="020F0502020204030204" pitchFamily="34" charset="0"/>
              <a:cs typeface="Times New Roman" panose="02020603050405020304" pitchFamily="18" charset="0"/>
            </a:endParaRPr>
          </a:p>
          <a:p>
            <a:pPr marL="179705" marR="179705" indent="152400">
              <a:lnSpc>
                <a:spcPct val="106000"/>
              </a:lnSpc>
              <a:spcAft>
                <a:spcPts val="800"/>
              </a:spcAft>
              <a:buNone/>
            </a:pPr>
            <a:r>
              <a:rPr lang="en-US" sz="1200" dirty="0">
                <a:ea typeface="Times New Roman" panose="02020603050405020304" pitchFamily="18" charset="0"/>
                <a:cs typeface="Times New Roman" panose="02020603050405020304" pitchFamily="18" charset="0"/>
              </a:rPr>
              <a:t> </a:t>
            </a:r>
            <a:endParaRPr lang="el-GR" sz="1200" dirty="0">
              <a:ea typeface="Calibri" panose="020F0502020204030204" pitchFamily="34" charset="0"/>
              <a:cs typeface="Times New Roman" panose="02020603050405020304" pitchFamily="18" charset="0"/>
            </a:endParaRPr>
          </a:p>
        </p:txBody>
      </p:sp>
      <p:pic>
        <p:nvPicPr>
          <p:cNvPr id="13314" name="Picture 2" descr="Γιάννης Ρίτσος">
            <a:extLst>
              <a:ext uri="{FF2B5EF4-FFF2-40B4-BE49-F238E27FC236}">
                <a16:creationId xmlns:a16="http://schemas.microsoft.com/office/drawing/2014/main" id="{E3E62D2A-015D-18D1-E65B-7ADF29A33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82" y="326570"/>
            <a:ext cx="5302703" cy="53613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965B84-A0FB-349D-5EAC-2FA9929018E0}"/>
              </a:ext>
            </a:extLst>
          </p:cNvPr>
          <p:cNvSpPr txBox="1"/>
          <p:nvPr/>
        </p:nvSpPr>
        <p:spPr>
          <a:xfrm>
            <a:off x="6442982" y="5900448"/>
            <a:ext cx="6096000" cy="369332"/>
          </a:xfrm>
          <a:prstGeom prst="rect">
            <a:avLst/>
          </a:prstGeom>
          <a:noFill/>
        </p:spPr>
        <p:txBody>
          <a:bodyPr wrap="square">
            <a:spAutoFit/>
          </a:bodyPr>
          <a:lstStyle/>
          <a:p>
            <a:r>
              <a:rPr lang="el-GR" dirty="0">
                <a:solidFill>
                  <a:schemeClr val="bg1">
                    <a:lumMod val="50000"/>
                  </a:schemeClr>
                </a:solidFill>
              </a:rPr>
              <a:t>https://share.google/LsSjLTFgYw4IcKsoA</a:t>
            </a:r>
          </a:p>
        </p:txBody>
      </p:sp>
    </p:spTree>
    <p:extLst>
      <p:ext uri="{BB962C8B-B14F-4D97-AF65-F5344CB8AC3E}">
        <p14:creationId xmlns:p14="http://schemas.microsoft.com/office/powerpoint/2010/main" val="151198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F90E89-3CB4-3488-0AA7-961D9D36F429}"/>
              </a:ext>
            </a:extLst>
          </p:cNvPr>
          <p:cNvSpPr txBox="1"/>
          <p:nvPr/>
        </p:nvSpPr>
        <p:spPr>
          <a:xfrm>
            <a:off x="239487" y="150185"/>
            <a:ext cx="4626427" cy="6557629"/>
          </a:xfrm>
          <a:prstGeom prst="rect">
            <a:avLst/>
          </a:prstGeom>
          <a:noFill/>
        </p:spPr>
        <p:txBody>
          <a:bodyPr wrap="square">
            <a:spAutoFit/>
          </a:bodyPr>
          <a:lstStyle/>
          <a:p>
            <a:pPr marL="179705" marR="179705" indent="152400">
              <a:lnSpc>
                <a:spcPct val="106000"/>
              </a:lnSpc>
              <a:spcAft>
                <a:spcPts val="800"/>
              </a:spcAft>
              <a:buNone/>
            </a:pPr>
            <a:r>
              <a:rPr lang="en-US" sz="1200" dirty="0">
                <a:solidFill>
                  <a:srgbClr val="000000"/>
                </a:solidFill>
                <a:ea typeface="Times New Roman" panose="02020603050405020304" pitchFamily="18" charset="0"/>
                <a:cs typeface="Times New Roman" panose="02020603050405020304" pitchFamily="18" charset="0"/>
              </a:rPr>
              <a:t> </a:t>
            </a:r>
            <a:endParaRPr lang="el-GR"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Η μάνα του γιου μου έτσι θα '</a:t>
            </a:r>
            <a:r>
              <a:rPr lang="el-GR" sz="1200" dirty="0" err="1">
                <a:ea typeface="Times New Roman" panose="02020603050405020304" pitchFamily="18" charset="0"/>
                <a:cs typeface="Times New Roman" panose="02020603050405020304" pitchFamily="18" charset="0"/>
              </a:rPr>
              <a:t>θελα</a:t>
            </a:r>
            <a:r>
              <a:rPr lang="el-GR" sz="1200" dirty="0">
                <a:ea typeface="Times New Roman" panose="02020603050405020304" pitchFamily="18" charset="0"/>
                <a:cs typeface="Times New Roman" panose="02020603050405020304" pitchFamily="18" charset="0"/>
              </a:rPr>
              <a:t> να τον νανουρίσει:</a:t>
            </a:r>
            <a:endParaRPr lang="el-GR"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Κοιμήσου, σπλάχνο μου, κοιμήσου· νάνι...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Στον ύπνο σου έρχεται μια θάλασσα απέραντη. Βουνά</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τα κύματά της, φουσκώνουν αφρισμένα, λυσσομανάνε...</a:t>
            </a:r>
            <a:endParaRPr lang="el-GR"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Κοιμήσου, σπλάχνο μου, κοιμήσου· νάνι...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Στον ύπνο σου έρχεται ένα καράβι, κι εσύ στη γέφυρα</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του καπετάνιου. Στα δεξιά σου, το κύμα που χτυπιέται,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και στα ζερβά σου... Για δες το που σε πολεμάει...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Μα μη σε νοιάζει, γιε μου, μη φοβάσαι! Οι μηχανές δουλεύουνε</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σαν την καρδιά σου. Το σκαρί γερό και το τιμόνι στα χέρια σου...</a:t>
            </a:r>
            <a:endParaRPr lang="en-US" sz="1200" dirty="0">
              <a:ea typeface="Times New Roman" panose="02020603050405020304" pitchFamily="18" charset="0"/>
              <a:cs typeface="Times New Roman" panose="02020603050405020304" pitchFamily="18" charset="0"/>
            </a:endParaRPr>
          </a:p>
          <a:p>
            <a:pPr marL="179705" marR="179705">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Κοιμήσου, σπλάχνο μου, κοιμήσου· νάνι...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Πελώρια αέρινη γέφυρα δένει τα περιγιάλια.</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Στ' αστραφτερό δοκάρι της εσύ αγναντεύεις.</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Κοίτα κάτω, μη ζαλιστείς. Κοίτα πάνω,</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το κεφάλι σου λες κι ακουμπάει στον ουρανό...</a:t>
            </a:r>
            <a:endParaRPr lang="el-GR" sz="1200" dirty="0">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Κοιμήσου, σπλάχνο μου, κοιμήσου· νάνι...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Τι πολλά βιβλία </a:t>
            </a:r>
            <a:r>
              <a:rPr lang="el-GR" sz="1200" dirty="0" err="1">
                <a:ea typeface="Times New Roman" panose="02020603050405020304" pitchFamily="18" charset="0"/>
                <a:cs typeface="Times New Roman" panose="02020603050405020304" pitchFamily="18" charset="0"/>
              </a:rPr>
              <a:t>είν</a:t>
            </a:r>
            <a:r>
              <a:rPr lang="el-GR" sz="1200" dirty="0">
                <a:ea typeface="Times New Roman" panose="02020603050405020304" pitchFamily="18" charset="0"/>
                <a:cs typeface="Times New Roman" panose="02020603050405020304" pitchFamily="18" charset="0"/>
              </a:rPr>
              <a:t>' αυτά; Όλα τα έχεις διαβάσει;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Ρυτίδες στο μέτωπό σου, τα μαλλιά σου κατάλευκα.</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Τα μάτια σου είναι τα μόνα στη γη που έχουν καταλάβει.</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Το πρόσωπό σου όμορφο σαν την αιωνιότητα.</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Μην αμφιβάλλεις, μη φοβάσαι μη και δεν βρήκες ό,τι έψαχνες.</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Διάβαζε πολεμώντας, διάβαζε αυτό που διαβάζεις</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χωρίς να το ξεχωρίζεις από τη μάχη..</a:t>
            </a:r>
          </a:p>
          <a:p>
            <a:r>
              <a:rPr lang="el-GR" sz="1000" dirty="0"/>
              <a:t>			Ν. </a:t>
            </a:r>
            <a:r>
              <a:rPr lang="el-GR" sz="1000" dirty="0" err="1"/>
              <a:t>Χικμέτ</a:t>
            </a:r>
            <a:r>
              <a:rPr lang="el-GR" sz="1000" dirty="0"/>
              <a:t>, </a:t>
            </a:r>
            <a:r>
              <a:rPr lang="el-GR" sz="1000" i="1" dirty="0"/>
              <a:t>Το ερωτευμένο 				σύννεφο</a:t>
            </a:r>
            <a:r>
              <a:rPr lang="el-GR" sz="1000" dirty="0"/>
              <a:t>,</a:t>
            </a:r>
            <a:br>
              <a:rPr lang="el-GR" sz="1000" dirty="0"/>
            </a:br>
            <a:r>
              <a:rPr lang="el-GR" sz="1000" dirty="0"/>
              <a:t>			</a:t>
            </a:r>
            <a:r>
              <a:rPr lang="el-GR" sz="1000" dirty="0" err="1"/>
              <a:t>μτφρ</a:t>
            </a:r>
            <a:r>
              <a:rPr lang="el-GR" sz="1000" dirty="0"/>
              <a:t>. </a:t>
            </a:r>
            <a:r>
              <a:rPr lang="el-GR" sz="1000" dirty="0" err="1"/>
              <a:t>Έρα</a:t>
            </a:r>
            <a:r>
              <a:rPr lang="el-GR" sz="1000" dirty="0"/>
              <a:t> Σαββαΐδου, Ύψιλον</a:t>
            </a:r>
          </a:p>
        </p:txBody>
      </p:sp>
      <p:pic>
        <p:nvPicPr>
          <p:cNvPr id="13314" name="Picture 2" descr="Γιάννης Ρίτσος">
            <a:extLst>
              <a:ext uri="{FF2B5EF4-FFF2-40B4-BE49-F238E27FC236}">
                <a16:creationId xmlns:a16="http://schemas.microsoft.com/office/drawing/2014/main" id="{1201971A-9AF8-F999-A438-3E019E879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150185"/>
            <a:ext cx="6302828" cy="53613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9F5EB6-E421-3853-6A3F-FDC74DE612F5}"/>
              </a:ext>
            </a:extLst>
          </p:cNvPr>
          <p:cNvSpPr txBox="1"/>
          <p:nvPr/>
        </p:nvSpPr>
        <p:spPr>
          <a:xfrm>
            <a:off x="5388430" y="5780706"/>
            <a:ext cx="6096000" cy="923330"/>
          </a:xfrm>
          <a:prstGeom prst="rect">
            <a:avLst/>
          </a:prstGeom>
          <a:noFill/>
        </p:spPr>
        <p:txBody>
          <a:bodyPr wrap="square">
            <a:spAutoFit/>
          </a:bodyPr>
          <a:lstStyle/>
          <a:p>
            <a:r>
              <a:rPr lang="el-GR" dirty="0">
                <a:solidFill>
                  <a:schemeClr val="bg1">
                    <a:lumMod val="50000"/>
                  </a:schemeClr>
                </a:solidFill>
                <a:hlinkClick r:id="rId3"/>
              </a:rPr>
              <a:t>https://share.google/LsSjLTFgYw4IcKsoA</a:t>
            </a:r>
            <a:endParaRPr lang="el-GR" dirty="0">
              <a:solidFill>
                <a:schemeClr val="bg1">
                  <a:lumMod val="50000"/>
                </a:schemeClr>
              </a:solidFill>
            </a:endParaRPr>
          </a:p>
          <a:p>
            <a:r>
              <a:rPr lang="el-GR" dirty="0">
                <a:hlinkClick r:id="rId4"/>
              </a:rPr>
              <a:t>Κείμενα Νεοελληνικής Λογοτεχνίας (Β΄ Γυμνασίου): Ηλεκτρονικό Βιβλίο</a:t>
            </a:r>
            <a:endParaRPr lang="el-GR" dirty="0">
              <a:solidFill>
                <a:schemeClr val="bg1">
                  <a:lumMod val="50000"/>
                </a:schemeClr>
              </a:solidFill>
            </a:endParaRPr>
          </a:p>
        </p:txBody>
      </p:sp>
    </p:spTree>
    <p:extLst>
      <p:ext uri="{BB962C8B-B14F-4D97-AF65-F5344CB8AC3E}">
        <p14:creationId xmlns:p14="http://schemas.microsoft.com/office/powerpoint/2010/main" val="395424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6E8A2-9AC5-8DAE-5F7A-134F3444E979}"/>
              </a:ext>
            </a:extLst>
          </p:cNvPr>
          <p:cNvSpPr txBox="1"/>
          <p:nvPr/>
        </p:nvSpPr>
        <p:spPr>
          <a:xfrm>
            <a:off x="174172" y="1161071"/>
            <a:ext cx="2667001" cy="4535857"/>
          </a:xfrm>
          <a:prstGeom prst="rect">
            <a:avLst/>
          </a:prstGeom>
          <a:noFill/>
        </p:spPr>
        <p:txBody>
          <a:bodyPr wrap="square">
            <a:spAutoFit/>
          </a:bodyPr>
          <a:lstStyle/>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dünya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güzelim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Sana </a:t>
            </a:r>
            <a:r>
              <a:rPr lang="en-US" sz="1200" dirty="0" err="1">
                <a:effectLst/>
                <a:ea typeface="Calibri" panose="020F0502020204030204" pitchFamily="34" charset="0"/>
                <a:cs typeface="Times New Roman" panose="02020603050405020304" pitchFamily="18" charset="0"/>
              </a:rPr>
              <a:t>bahçelerden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getrdim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uykuyu</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Ela </a:t>
            </a:r>
            <a:r>
              <a:rPr lang="en-US" sz="1200" dirty="0" err="1">
                <a:effectLst/>
                <a:ea typeface="Calibri" panose="020F0502020204030204" pitchFamily="34" charset="0"/>
                <a:cs typeface="Times New Roman" panose="02020603050405020304" pitchFamily="18" charset="0"/>
              </a:rPr>
              <a:t>gözlerinde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yapraklar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yeşil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yeşil</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dünya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güzelim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mışıl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mışıl</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Ninni...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dünya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güzelim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Sana </a:t>
            </a:r>
            <a:r>
              <a:rPr lang="en-US" sz="1200" dirty="0" err="1">
                <a:effectLst/>
                <a:ea typeface="Calibri" panose="020F0502020204030204" pitchFamily="34" charset="0"/>
                <a:cs typeface="Times New Roman" panose="02020603050405020304" pitchFamily="18" charset="0"/>
              </a:rPr>
              <a:t>yıldızlardan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getirdim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uykuyu</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err="1">
                <a:effectLst/>
                <a:ea typeface="Calibri" panose="020F0502020204030204" pitchFamily="34" charset="0"/>
                <a:cs typeface="Times New Roman" panose="02020603050405020304" pitchFamily="18" charset="0"/>
              </a:rPr>
              <a:t>Koyu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mavi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kadifeden</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dünya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güzelim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uyu</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err="1">
                <a:effectLst/>
                <a:ea typeface="Calibri" panose="020F0502020204030204" pitchFamily="34" charset="0"/>
                <a:cs typeface="Times New Roman" panose="02020603050405020304" pitchFamily="18" charset="0"/>
              </a:rPr>
              <a:t>Yüreğimdir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baş</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ucunda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bekleyen</a:t>
            </a: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Ninni</a:t>
            </a:r>
            <a:r>
              <a:rPr lang="el-GR" sz="1200" dirty="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Naz</a:t>
            </a:r>
            <a:r>
              <a:rPr lang="tr-TR" sz="1200" dirty="0">
                <a:effectLst/>
                <a:ea typeface="Calibri" panose="020F0502020204030204" pitchFamily="34" charset="0"/>
                <a:cs typeface="Times New Roman" panose="02020603050405020304" pitchFamily="18" charset="0"/>
              </a:rPr>
              <a:t>ım Hikmet, 2010</a:t>
            </a:r>
            <a:r>
              <a:rPr lang="el-GR" sz="1200" dirty="0">
                <a:effectLst/>
                <a:ea typeface="Calibri" panose="020F0502020204030204" pitchFamily="34" charset="0"/>
                <a:cs typeface="Times New Roman" panose="02020603050405020304" pitchFamily="18" charset="0"/>
              </a:rPr>
              <a:t>:12)</a:t>
            </a:r>
            <a:endParaRPr lang="en-US"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BFD4DF4-0340-F40B-3ED3-0F7BCC2F0231}"/>
              </a:ext>
            </a:extLst>
          </p:cNvPr>
          <p:cNvSpPr txBox="1"/>
          <p:nvPr/>
        </p:nvSpPr>
        <p:spPr>
          <a:xfrm>
            <a:off x="3102429" y="230303"/>
            <a:ext cx="2950028" cy="6397392"/>
          </a:xfrm>
          <a:prstGeom prst="rect">
            <a:avLst/>
          </a:prstGeom>
          <a:noFill/>
        </p:spPr>
        <p:txBody>
          <a:bodyPr wrap="square">
            <a:spAutoFit/>
          </a:bodyPr>
          <a:lstStyle/>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[…]Νανούρισμα Κοιμήσου, εσύ ομορφούλα μου, κοιμήσου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Τον ύπνο φέρνω σου από κήπων μονοπάτια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Τί πράσινες κληματαριές στα καστανά σου μάτια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Κοιμήσου, εσύ ομορφούλα μου, κοιμήσου και στ' αγγελούδια να γελάει σου η ψυχή νάνι μου, εσύ.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Κοιμήσου, εσύ ομορφούλα μου, κοιμήσου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Τον ύπνο φέρνω σου απ' του πόντου τον αφρό</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 Ύπνο πλατύ και δροσερό, σα μέλισσας χορό αλαφρό</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Κοιμήσου, εσύ ομορφούλα μου, κοιμήσου κάτω απ' τ' ανέμου το λευκό πανί νάνι μου, εσύ. Κοιμήσου, εσύ ομορφούλα μου, κοιμήσου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Τον ύπνο φέρνω σου απ' αστέρια μακρινά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Ύπνο </a:t>
            </a:r>
            <a:r>
              <a:rPr lang="el-GR" sz="1200" dirty="0" err="1">
                <a:ea typeface="Calibri" panose="020F0502020204030204" pitchFamily="34" charset="0"/>
                <a:cs typeface="Times New Roman" panose="02020603050405020304" pitchFamily="18" charset="0"/>
              </a:rPr>
              <a:t>γλαυκόμαυρο</a:t>
            </a:r>
            <a:r>
              <a:rPr lang="el-GR" sz="1200" dirty="0">
                <a:ea typeface="Calibri" panose="020F0502020204030204" pitchFamily="34" charset="0"/>
                <a:cs typeface="Times New Roman" panose="02020603050405020304" pitchFamily="18" charset="0"/>
              </a:rPr>
              <a:t>* σε χρώματα βελούδινα </a:t>
            </a:r>
          </a:p>
          <a:p>
            <a:pPr marL="179705" marR="179705" algn="just">
              <a:lnSpc>
                <a:spcPct val="106000"/>
              </a:lnSpc>
              <a:spcAft>
                <a:spcPts val="800"/>
              </a:spcAft>
              <a:buNone/>
            </a:pPr>
            <a:r>
              <a:rPr lang="el-GR" sz="1200" dirty="0">
                <a:ea typeface="Calibri" panose="020F0502020204030204" pitchFamily="34" charset="0"/>
                <a:cs typeface="Times New Roman" panose="02020603050405020304" pitchFamily="18" charset="0"/>
              </a:rPr>
              <a:t>Κοιμήσου, εσύ ομορφούλα μου, κοιμήσου στο </a:t>
            </a:r>
            <a:r>
              <a:rPr lang="el-GR" sz="1200" dirty="0" err="1">
                <a:ea typeface="Calibri" panose="020F0502020204030204" pitchFamily="34" charset="0"/>
                <a:cs typeface="Times New Roman" panose="02020603050405020304" pitchFamily="18" charset="0"/>
              </a:rPr>
              <a:t>προσκεφάλι</a:t>
            </a:r>
            <a:r>
              <a:rPr lang="el-GR" sz="1200" dirty="0">
                <a:ea typeface="Calibri" panose="020F0502020204030204" pitchFamily="34" charset="0"/>
                <a:cs typeface="Times New Roman" panose="02020603050405020304" pitchFamily="18" charset="0"/>
              </a:rPr>
              <a:t> σου η καρδιά μου </a:t>
            </a:r>
            <a:r>
              <a:rPr lang="el-GR" sz="1200" dirty="0" err="1">
                <a:ea typeface="Calibri" panose="020F0502020204030204" pitchFamily="34" charset="0"/>
                <a:cs typeface="Times New Roman" panose="02020603050405020304" pitchFamily="18" charset="0"/>
              </a:rPr>
              <a:t>ξαγρυπνεί</a:t>
            </a:r>
            <a:r>
              <a:rPr lang="el-GR" sz="1200" dirty="0">
                <a:ea typeface="Calibri" panose="020F0502020204030204" pitchFamily="34" charset="0"/>
                <a:cs typeface="Times New Roman" panose="02020603050405020304" pitchFamily="18" charset="0"/>
              </a:rPr>
              <a:t> νάνι μου, εσύ. (μετάφραση Γιάννης Ρίτσος)</a:t>
            </a:r>
          </a:p>
        </p:txBody>
      </p:sp>
      <p:sp>
        <p:nvSpPr>
          <p:cNvPr id="5" name="TextBox 4">
            <a:extLst>
              <a:ext uri="{FF2B5EF4-FFF2-40B4-BE49-F238E27FC236}">
                <a16:creationId xmlns:a16="http://schemas.microsoft.com/office/drawing/2014/main" id="{554414FD-D979-2316-7F98-D7E4AA548C5B}"/>
              </a:ext>
            </a:extLst>
          </p:cNvPr>
          <p:cNvSpPr txBox="1"/>
          <p:nvPr/>
        </p:nvSpPr>
        <p:spPr>
          <a:xfrm>
            <a:off x="174172" y="6052457"/>
            <a:ext cx="2950028" cy="369332"/>
          </a:xfrm>
          <a:prstGeom prst="rect">
            <a:avLst/>
          </a:prstGeom>
          <a:noFill/>
        </p:spPr>
        <p:txBody>
          <a:bodyPr wrap="square">
            <a:spAutoFit/>
          </a:bodyPr>
          <a:lstStyle/>
          <a:p>
            <a:r>
              <a:rPr lang="el-GR" dirty="0" err="1">
                <a:hlinkClick r:id="rId2"/>
              </a:rPr>
              <a:t>Ναζίμ</a:t>
            </a:r>
            <a:r>
              <a:rPr lang="el-GR" dirty="0">
                <a:hlinkClick r:id="rId2"/>
              </a:rPr>
              <a:t> </a:t>
            </a:r>
            <a:r>
              <a:rPr lang="el-GR" dirty="0" err="1">
                <a:hlinkClick r:id="rId2"/>
              </a:rPr>
              <a:t>Χικμέτ</a:t>
            </a:r>
            <a:r>
              <a:rPr lang="el-GR" dirty="0">
                <a:hlinkClick r:id="rId2"/>
              </a:rPr>
              <a:t>, Νανούρισμα</a:t>
            </a:r>
            <a:endParaRPr lang="el-GR" dirty="0"/>
          </a:p>
        </p:txBody>
      </p:sp>
      <p:sp>
        <p:nvSpPr>
          <p:cNvPr id="6" name="TextBox 5">
            <a:extLst>
              <a:ext uri="{FF2B5EF4-FFF2-40B4-BE49-F238E27FC236}">
                <a16:creationId xmlns:a16="http://schemas.microsoft.com/office/drawing/2014/main" id="{1999C52E-EFE8-98DC-325E-99580F906C0D}"/>
              </a:ext>
            </a:extLst>
          </p:cNvPr>
          <p:cNvSpPr txBox="1"/>
          <p:nvPr/>
        </p:nvSpPr>
        <p:spPr>
          <a:xfrm>
            <a:off x="6096000" y="126989"/>
            <a:ext cx="3276600" cy="6294800"/>
          </a:xfrm>
          <a:prstGeom prst="rect">
            <a:avLst/>
          </a:prstGeom>
          <a:noFill/>
        </p:spPr>
        <p:txBody>
          <a:bodyPr wrap="square">
            <a:spAutoFit/>
          </a:bodyPr>
          <a:lstStyle/>
          <a:p>
            <a:pPr indent="152400" algn="just">
              <a:lnSpc>
                <a:spcPct val="106000"/>
              </a:lnSpc>
              <a:spcAft>
                <a:spcPts val="800"/>
              </a:spcAft>
              <a:buNone/>
            </a:pPr>
            <a:r>
              <a:rPr lang="el-GR" sz="1200" b="1" dirty="0">
                <a:effectLst/>
                <a:ea typeface="Times New Roman" panose="02020603050405020304" pitchFamily="18" charset="0"/>
                <a:cs typeface="Times New Roman" panose="02020603050405020304" pitchFamily="18" charset="0"/>
              </a:rPr>
              <a:t>Πρωινό άστρο</a:t>
            </a:r>
            <a:r>
              <a:rPr lang="en-US" sz="1200" b="1"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indent="152400" algn="just">
              <a:lnSpc>
                <a:spcPct val="106000"/>
              </a:lnSpc>
              <a:spcAft>
                <a:spcPts val="800"/>
              </a:spcAft>
              <a:buNone/>
            </a:pPr>
            <a:r>
              <a:rPr lang="el-GR" sz="1200" b="1"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Πρωινό άστρο</a:t>
            </a:r>
            <a:r>
              <a:rPr lang="en-US" sz="1200" dirty="0">
                <a:effectLst/>
                <a:ea typeface="Times New Roman" panose="02020603050405020304" pitchFamily="18" charset="0"/>
                <a:cs typeface="Times New Roman" panose="02020603050405020304" pitchFamily="18" charset="0"/>
              </a:rPr>
              <a:t> </a:t>
            </a:r>
            <a:r>
              <a:rPr lang="el-GR" sz="1200" i="1" dirty="0">
                <a:effectLst/>
                <a:ea typeface="Times New Roman" panose="02020603050405020304" pitchFamily="18" charset="0"/>
                <a:cs typeface="Times New Roman" panose="02020603050405020304" pitchFamily="18" charset="0"/>
              </a:rPr>
              <a:t>γράφτηκε το 1955 και αποτελεί ένα ξεχείλισμα πατρικής τρυφερότητας του ποιητή Γιάννη Ρίτσου για τη νεογέννητη κόρη του </a:t>
            </a:r>
            <a:r>
              <a:rPr lang="el-GR" sz="1200" i="1" dirty="0" err="1">
                <a:effectLst/>
                <a:ea typeface="Times New Roman" panose="02020603050405020304" pitchFamily="18" charset="0"/>
                <a:cs typeface="Times New Roman" panose="02020603050405020304" pitchFamily="18" charset="0"/>
              </a:rPr>
              <a:t>Έρη</a:t>
            </a:r>
            <a:r>
              <a:rPr lang="el-GR" sz="1200" i="1" dirty="0">
                <a:effectLst/>
                <a:ea typeface="Times New Roman" panose="02020603050405020304" pitchFamily="18" charset="0"/>
                <a:cs typeface="Times New Roman" panose="02020603050405020304" pitchFamily="18" charset="0"/>
              </a:rPr>
              <a:t>. </a:t>
            </a:r>
            <a:r>
              <a:rPr lang="en-US" sz="1200" i="1" dirty="0">
                <a:effectLst/>
                <a:ea typeface="Times New Roman" panose="02020603050405020304" pitchFamily="18" charset="0"/>
                <a:cs typeface="Times New Roman" panose="02020603050405020304" pitchFamily="18" charset="0"/>
              </a:rPr>
              <a:t>O</a:t>
            </a:r>
            <a:r>
              <a:rPr lang="el-GR" sz="1200" i="1" dirty="0">
                <a:effectLst/>
                <a:ea typeface="Times New Roman" panose="02020603050405020304" pitchFamily="18" charset="0"/>
                <a:cs typeface="Times New Roman" panose="02020603050405020304" pitchFamily="18" charset="0"/>
              </a:rPr>
              <a:t> ποιητής-πατέρας τραγουδά στο βρέφος την αγάπη του, περιγράφοντας την πληρότητα που έφερε στη ζωή του η γέννησή του. Το ποίημα, δομημένο σε 19 αυτοτελείς ενότητες, προβάλλει το όραμα ενός ειρηνικότερου και δικαιότερου κόσμου. Το απόσπασμα που ακολουθεί αποτελεί την πρώτη ενότητα.</a:t>
            </a:r>
            <a:r>
              <a:rPr lang="en-US" sz="1200"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indent="152400" algn="just">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i="1" dirty="0">
                <a:effectLst/>
                <a:ea typeface="Calibri" panose="020F0502020204030204" pitchFamily="34" charset="0"/>
                <a:cs typeface="Times New Roman" panose="02020603050405020304" pitchFamily="18" charset="0"/>
              </a:rPr>
              <a:t>Στην κόρη μου ΕΡΗ</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i="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Κοριτσάκι μου, θέλω να σου φέρω</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τα φαναράκια των κρίνων</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να σου φέγγουν τον ύπνο σου.</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Θέλω να σου φέρω</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ένα περιβολάκι</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ζωγραφισμένο με </a:t>
            </a:r>
            <a:r>
              <a:rPr lang="el-GR" sz="1200" dirty="0" err="1">
                <a:effectLst/>
                <a:ea typeface="Times New Roman" panose="02020603050405020304" pitchFamily="18" charset="0"/>
                <a:cs typeface="Times New Roman" panose="02020603050405020304" pitchFamily="18" charset="0"/>
              </a:rPr>
              <a:t>λουλουδόσκονη</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πάνω στο φτερό μιας πεταλούδας</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για να σεργιανάει το γαλανό όνειρό σου.</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E07ED0C-7FEA-9B48-CE53-10B55852D039}"/>
              </a:ext>
            </a:extLst>
          </p:cNvPr>
          <p:cNvSpPr txBox="1"/>
          <p:nvPr/>
        </p:nvSpPr>
        <p:spPr>
          <a:xfrm>
            <a:off x="9220200" y="85657"/>
            <a:ext cx="2950028" cy="6564874"/>
          </a:xfrm>
          <a:prstGeom prst="rect">
            <a:avLst/>
          </a:prstGeom>
          <a:noFill/>
        </p:spPr>
        <p:txBody>
          <a:bodyPr wrap="square">
            <a:spAutoFit/>
          </a:bodyPr>
          <a:lstStyle/>
          <a:p>
            <a:pPr marL="179705" marR="179705">
              <a:lnSpc>
                <a:spcPct val="106000"/>
              </a:lnSpc>
              <a:spcAft>
                <a:spcPts val="800"/>
              </a:spcAft>
              <a:buNone/>
            </a:pPr>
            <a:r>
              <a:rPr lang="el-GR" sz="1200" dirty="0">
                <a:solidFill>
                  <a:srgbClr val="000000"/>
                </a:solidFill>
                <a:effectLst/>
                <a:ea typeface="Times New Roman" panose="02020603050405020304" pitchFamily="18" charset="0"/>
                <a:cs typeface="Times New Roman" panose="02020603050405020304" pitchFamily="18" charset="0"/>
              </a:rPr>
              <a:t>Θέλω να σου φέρω</a:t>
            </a:r>
            <a:br>
              <a:rPr lang="el-GR" sz="1200" dirty="0">
                <a:solidFill>
                  <a:srgbClr val="000000"/>
                </a:solidFill>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ένα </a:t>
            </a:r>
            <a:r>
              <a:rPr lang="el-GR" sz="1200" dirty="0" err="1">
                <a:effectLst/>
                <a:ea typeface="Times New Roman" panose="02020603050405020304" pitchFamily="18" charset="0"/>
                <a:cs typeface="Times New Roman" panose="02020603050405020304" pitchFamily="18" charset="0"/>
              </a:rPr>
              <a:t>σταυρουλάκι</a:t>
            </a:r>
            <a:r>
              <a:rPr lang="el-GR" sz="1200" dirty="0">
                <a:effectLst/>
                <a:ea typeface="Times New Roman" panose="02020603050405020304" pitchFamily="18" charset="0"/>
                <a:cs typeface="Times New Roman" panose="02020603050405020304" pitchFamily="18" charset="0"/>
              </a:rPr>
              <a:t> αυγινό φως</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δυο αχτίνες σταυρωτές απ’ τους στίχους μου</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να σου ξορκίζουν το κακό</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να σου φωτάνε</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μη μου σκοντάψεις, κοριτσάκι,</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έτσι </a:t>
            </a:r>
            <a:r>
              <a:rPr lang="el-GR" sz="1200" dirty="0" err="1">
                <a:effectLst/>
                <a:ea typeface="Times New Roman" panose="02020603050405020304" pitchFamily="18" charset="0"/>
                <a:cs typeface="Times New Roman" panose="02020603050405020304" pitchFamily="18" charset="0"/>
              </a:rPr>
              <a:t>γυμνόποδο</a:t>
            </a:r>
            <a:r>
              <a:rPr lang="el-GR" sz="1200" dirty="0">
                <a:effectLst/>
                <a:ea typeface="Times New Roman" panose="02020603050405020304" pitchFamily="18" charset="0"/>
                <a:cs typeface="Times New Roman" panose="02020603050405020304" pitchFamily="18" charset="0"/>
              </a:rPr>
              <a:t> και τρυφερό</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στ’ αγκάθι κ’ ενός ίσκιου.</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Κοιμήσου.</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Να μεγαλώσεις γρήγορα.</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Έχεις να κάνεις πολύ δρόμο, κοριτσάκι,</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κ’ έχεις δυο </a:t>
            </a:r>
            <a:r>
              <a:rPr lang="el-GR" sz="1200" dirty="0" err="1">
                <a:effectLst/>
                <a:ea typeface="Times New Roman" panose="02020603050405020304" pitchFamily="18" charset="0"/>
                <a:cs typeface="Times New Roman" panose="02020603050405020304" pitchFamily="18" charset="0"/>
              </a:rPr>
              <a:t>πεδιλάκια</a:t>
            </a:r>
            <a:r>
              <a:rPr lang="el-GR" sz="1200" dirty="0">
                <a:effectLst/>
                <a:ea typeface="Times New Roman" panose="02020603050405020304" pitchFamily="18" charset="0"/>
                <a:cs typeface="Times New Roman" panose="02020603050405020304" pitchFamily="18" charset="0"/>
              </a:rPr>
              <a:t> μόνο από ουρανό.</a:t>
            </a:r>
            <a:br>
              <a:rPr lang="el-GR" sz="1200" dirty="0">
                <a:effectLst/>
                <a:ea typeface="Times New Roman" panose="02020603050405020304" pitchFamily="18" charset="0"/>
                <a:cs typeface="Times New Roman" panose="02020603050405020304" pitchFamily="18" charset="0"/>
              </a:rPr>
            </a:br>
            <a:r>
              <a:rPr lang="en-US" sz="1200" dirty="0" err="1">
                <a:effectLst/>
                <a:ea typeface="Times New Roman" panose="02020603050405020304" pitchFamily="18" charset="0"/>
                <a:cs typeface="Times New Roman" panose="02020603050405020304" pitchFamily="18" charset="0"/>
              </a:rPr>
              <a:t>Κοιμήσου</a:t>
            </a:r>
            <a:r>
              <a:rPr lang="en-US" sz="1200" dirty="0">
                <a:effectLst/>
                <a:ea typeface="Times New Roman" panose="02020603050405020304" pitchFamily="18" charset="0"/>
                <a:cs typeface="Times New Roman" panose="02020603050405020304" pitchFamily="18" charset="0"/>
              </a:rPr>
              <a:t>.</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Το πρόσωπο της μητερούλας φέγγει</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πάνω απ’ τους ρόδινους λοφίσκους του ύπνου σου</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εαρινό φεγγάρι</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ανάμεσα από τα στάχυα της έγνοιας της</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και τα τριαντάφυλλα των τραγουδιών μου.</a:t>
            </a:r>
            <a:endParaRPr lang="el-GR" sz="1200" dirty="0">
              <a:effectLst/>
              <a:ea typeface="Calibri" panose="020F0502020204030204" pitchFamily="34" charset="0"/>
              <a:cs typeface="Times New Roman" panose="02020603050405020304" pitchFamily="18" charset="0"/>
            </a:endParaRPr>
          </a:p>
          <a:p>
            <a:pPr marL="179705" marR="179705">
              <a:lnSpc>
                <a:spcPct val="106000"/>
              </a:lnSpc>
              <a:spcAft>
                <a:spcPts val="800"/>
              </a:spcAft>
              <a:buNone/>
            </a:pPr>
            <a:r>
              <a:rPr lang="el-GR" sz="1200" dirty="0">
                <a:effectLst/>
                <a:ea typeface="Times New Roman" panose="02020603050405020304" pitchFamily="18" charset="0"/>
                <a:cs typeface="Times New Roman" panose="02020603050405020304" pitchFamily="18" charset="0"/>
              </a:rPr>
              <a:t> Κοιμήσου, κοριτσάκι.</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Είναι μακρύς ο δρόμος.</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Πρέπει να μεγαλώσεις.</a:t>
            </a:r>
            <a:br>
              <a:rPr lang="el-GR" sz="1200" dirty="0">
                <a:effectLst/>
                <a:ea typeface="Times New Roman" panose="02020603050405020304" pitchFamily="18" charset="0"/>
                <a:cs typeface="Times New Roman" panose="02020603050405020304" pitchFamily="18" charset="0"/>
              </a:rPr>
            </a:br>
            <a:r>
              <a:rPr lang="el-GR" sz="1200" dirty="0">
                <a:effectLst/>
                <a:ea typeface="Times New Roman" panose="02020603050405020304" pitchFamily="18" charset="0"/>
                <a:cs typeface="Times New Roman" panose="02020603050405020304" pitchFamily="18" charset="0"/>
              </a:rPr>
              <a:t>Είναι μακρύς</a:t>
            </a:r>
            <a:endParaRPr lang="el-GR" sz="1200" dirty="0">
              <a:ea typeface="Times New Roman" panose="02020603050405020304" pitchFamily="18" charset="0"/>
              <a:cs typeface="Times New Roman" panose="02020603050405020304" pitchFamily="18" charset="0"/>
            </a:endParaRPr>
          </a:p>
          <a:p>
            <a:pPr marL="179705" marR="179705">
              <a:lnSpc>
                <a:spcPct val="106000"/>
              </a:lnSpc>
              <a:spcAft>
                <a:spcPts val="800"/>
              </a:spcAft>
              <a:buNone/>
            </a:pPr>
            <a:r>
              <a:rPr lang="el-GR" sz="1200" dirty="0">
                <a:ea typeface="Times New Roman" panose="02020603050405020304" pitchFamily="18" charset="0"/>
                <a:cs typeface="Times New Roman" panose="02020603050405020304" pitchFamily="18" charset="0"/>
              </a:rPr>
              <a:t>μακρύς</a:t>
            </a:r>
            <a:br>
              <a:rPr lang="el-GR" sz="1200" dirty="0">
                <a:ea typeface="Times New Roman" panose="02020603050405020304" pitchFamily="18" charset="0"/>
                <a:cs typeface="Times New Roman" panose="02020603050405020304" pitchFamily="18" charset="0"/>
              </a:rPr>
            </a:br>
            <a:r>
              <a:rPr lang="el-GR" sz="1200" dirty="0">
                <a:ea typeface="Times New Roman" panose="02020603050405020304" pitchFamily="18" charset="0"/>
                <a:cs typeface="Times New Roman" panose="02020603050405020304" pitchFamily="18" charset="0"/>
              </a:rPr>
              <a:t>μακρύς ο δρόμος.  Γ. Ρίτσος,</a:t>
            </a:r>
            <a:r>
              <a:rPr lang="en-US" sz="1200" dirty="0">
                <a:ea typeface="Times New Roman" panose="02020603050405020304" pitchFamily="18" charset="0"/>
                <a:cs typeface="Times New Roman" panose="02020603050405020304" pitchFamily="18" charset="0"/>
              </a:rPr>
              <a:t> </a:t>
            </a:r>
            <a:r>
              <a:rPr lang="el-GR" sz="1200" i="1" dirty="0">
                <a:ea typeface="Times New Roman" panose="02020603050405020304" pitchFamily="18" charset="0"/>
                <a:cs typeface="Times New Roman" panose="02020603050405020304" pitchFamily="18" charset="0"/>
              </a:rPr>
              <a:t>Πρωινό άστρο</a:t>
            </a:r>
            <a:r>
              <a:rPr lang="el-GR" sz="1200" dirty="0">
                <a:ea typeface="Times New Roman" panose="02020603050405020304" pitchFamily="18" charset="0"/>
                <a:cs typeface="Times New Roman" panose="02020603050405020304" pitchFamily="18" charset="0"/>
              </a:rPr>
              <a:t>, Κέδρος</a:t>
            </a:r>
            <a:endParaRPr lang="el-GR"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22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6B301B-9F62-955C-EAE8-619F98A277BC}"/>
              </a:ext>
            </a:extLst>
          </p:cNvPr>
          <p:cNvSpPr txBox="1"/>
          <p:nvPr/>
        </p:nvSpPr>
        <p:spPr>
          <a:xfrm>
            <a:off x="141513" y="207268"/>
            <a:ext cx="9764487" cy="6447919"/>
          </a:xfrm>
          <a:prstGeom prst="rect">
            <a:avLst/>
          </a:prstGeom>
          <a:noFill/>
        </p:spPr>
        <p:txBody>
          <a:bodyPr wrap="square">
            <a:spAutoFit/>
          </a:bodyPr>
          <a:lstStyle/>
          <a:p>
            <a:pPr>
              <a:spcAft>
                <a:spcPts val="800"/>
              </a:spcAft>
              <a:buNone/>
            </a:pPr>
            <a:r>
              <a:rPr lang="el-GR" sz="1000" b="1" dirty="0">
                <a:ea typeface="Calibri" panose="020F0502020204030204" pitchFamily="34" charset="0"/>
                <a:cs typeface="Times New Roman" panose="02020603050405020304" pitchFamily="18" charset="0"/>
              </a:rPr>
              <a:t>Βιβλιογραφία </a:t>
            </a:r>
            <a:endParaRPr lang="en-US" sz="1000" b="1" dirty="0">
              <a:ea typeface="Calibri" panose="020F0502020204030204" pitchFamily="34" charset="0"/>
              <a:cs typeface="Times New Roman" panose="02020603050405020304" pitchFamily="18" charset="0"/>
            </a:endParaRPr>
          </a:p>
          <a:p>
            <a:pPr>
              <a:spcAft>
                <a:spcPts val="800"/>
              </a:spcAft>
              <a:buNone/>
            </a:pPr>
            <a:endParaRPr lang="el-GR" sz="1000" dirty="0">
              <a:ea typeface="Calibri" panose="020F0502020204030204" pitchFamily="34" charset="0"/>
              <a:cs typeface="Times New Roman" panose="02020603050405020304" pitchFamily="18" charset="0"/>
            </a:endParaRPr>
          </a:p>
          <a:p>
            <a:pPr algn="just">
              <a:spcAft>
                <a:spcPts val="800"/>
              </a:spcAft>
              <a:buNone/>
            </a:pPr>
            <a:r>
              <a:rPr lang="en-US" sz="900" dirty="0">
                <a:ea typeface="Calibri" panose="020F0502020204030204" pitchFamily="34" charset="0"/>
                <a:cs typeface="Times New Roman" panose="02020603050405020304" pitchFamily="18" charset="0"/>
              </a:rPr>
              <a:t>Alkan</a:t>
            </a:r>
            <a:r>
              <a:rPr lang="el-GR" sz="900" dirty="0">
                <a:ea typeface="Calibri" panose="020F0502020204030204" pitchFamily="34" charset="0"/>
                <a:cs typeface="Times New Roman" panose="02020603050405020304" pitchFamily="18" charset="0"/>
              </a:rPr>
              <a:t>,</a:t>
            </a:r>
            <a:r>
              <a:rPr lang="en-US" sz="900" dirty="0">
                <a:ea typeface="Calibri" panose="020F0502020204030204" pitchFamily="34" charset="0"/>
                <a:cs typeface="Times New Roman" panose="02020603050405020304" pitchFamily="18" charset="0"/>
              </a:rPr>
              <a:t> B</a:t>
            </a:r>
            <a:r>
              <a:rPr lang="el-GR" sz="900" dirty="0">
                <a:ea typeface="Calibri" panose="020F0502020204030204" pitchFamily="34" charset="0"/>
                <a:cs typeface="Times New Roman" panose="02020603050405020304" pitchFamily="18" charset="0"/>
              </a:rPr>
              <a:t>.</a:t>
            </a:r>
            <a:r>
              <a:rPr lang="en-US" sz="900" dirty="0">
                <a:ea typeface="Calibri" panose="020F0502020204030204" pitchFamily="34" charset="0"/>
                <a:cs typeface="Times New Roman" panose="02020603050405020304" pitchFamily="18" charset="0"/>
              </a:rPr>
              <a:t> </a:t>
            </a:r>
            <a:r>
              <a:rPr lang="el-GR" sz="900" dirty="0">
                <a:ea typeface="Calibri" panose="020F0502020204030204" pitchFamily="34" charset="0"/>
                <a:cs typeface="Times New Roman" panose="02020603050405020304" pitchFamily="18" charset="0"/>
              </a:rPr>
              <a:t>&amp; </a:t>
            </a:r>
            <a:r>
              <a:rPr lang="en-US" sz="900" dirty="0">
                <a:ea typeface="Calibri" panose="020F0502020204030204" pitchFamily="34" charset="0"/>
                <a:cs typeface="Times New Roman" panose="02020603050405020304" pitchFamily="18" charset="0"/>
              </a:rPr>
              <a:t>Gunay </a:t>
            </a:r>
            <a:r>
              <a:rPr lang="en-US" sz="900" dirty="0" err="1">
                <a:ea typeface="Calibri" panose="020F0502020204030204" pitchFamily="34" charset="0"/>
                <a:cs typeface="Times New Roman" panose="02020603050405020304" pitchFamily="18" charset="0"/>
              </a:rPr>
              <a:t>Erkol</a:t>
            </a:r>
            <a:r>
              <a:rPr lang="el-GR" sz="900" dirty="0">
                <a:ea typeface="Calibri" panose="020F0502020204030204" pitchFamily="34" charset="0"/>
                <a:cs typeface="Times New Roman" panose="02020603050405020304" pitchFamily="18" charset="0"/>
              </a:rPr>
              <a:t>, Ç.</a:t>
            </a:r>
            <a:r>
              <a:rPr lang="en-US" sz="900" dirty="0">
                <a:ea typeface="Calibri" panose="020F0502020204030204" pitchFamily="34" charset="0"/>
                <a:cs typeface="Times New Roman" panose="02020603050405020304" pitchFamily="18" charset="0"/>
              </a:rPr>
              <a:t> </a:t>
            </a:r>
            <a:r>
              <a:rPr lang="el-GR" sz="900" dirty="0">
                <a:ea typeface="Calibri" panose="020F0502020204030204" pitchFamily="34" charset="0"/>
                <a:cs typeface="Times New Roman" panose="02020603050405020304" pitchFamily="18" charset="0"/>
              </a:rPr>
              <a:t>(</a:t>
            </a:r>
            <a:r>
              <a:rPr lang="en-US" sz="900" dirty="0">
                <a:ea typeface="Calibri" panose="020F0502020204030204" pitchFamily="34" charset="0"/>
                <a:cs typeface="Times New Roman" panose="02020603050405020304" pitchFamily="18" charset="0"/>
              </a:rPr>
              <a:t>editor</a:t>
            </a:r>
            <a:r>
              <a:rPr lang="el-GR" sz="900" dirty="0">
                <a:ea typeface="Calibri" panose="020F0502020204030204" pitchFamily="34" charset="0"/>
                <a:cs typeface="Times New Roman" panose="02020603050405020304" pitchFamily="18" charset="0"/>
              </a:rPr>
              <a:t>). </a:t>
            </a:r>
            <a:r>
              <a:rPr lang="en-US" sz="900" dirty="0">
                <a:ea typeface="Calibri" panose="020F0502020204030204" pitchFamily="34" charset="0"/>
                <a:cs typeface="Times New Roman" panose="02020603050405020304" pitchFamily="18" charset="0"/>
              </a:rPr>
              <a:t>(2021).   </a:t>
            </a:r>
            <a:r>
              <a:rPr lang="en-US" sz="900" i="1" dirty="0">
                <a:ea typeface="Calibri" panose="020F0502020204030204" pitchFamily="34" charset="0"/>
                <a:cs typeface="Times New Roman" panose="02020603050405020304" pitchFamily="18" charset="0"/>
              </a:rPr>
              <a:t>Turkish Literature</a:t>
            </a:r>
            <a:r>
              <a:rPr lang="en-US" sz="900" dirty="0">
                <a:ea typeface="Calibri" panose="020F0502020204030204" pitchFamily="34" charset="0"/>
                <a:cs typeface="Times New Roman" panose="02020603050405020304" pitchFamily="18" charset="0"/>
              </a:rPr>
              <a:t> as </a:t>
            </a:r>
            <a:r>
              <a:rPr lang="en-US" sz="900" i="1" dirty="0">
                <a:ea typeface="Calibri" panose="020F0502020204030204" pitchFamily="34" charset="0"/>
                <a:cs typeface="Times New Roman" panose="02020603050405020304" pitchFamily="18" charset="0"/>
              </a:rPr>
              <a:t>World Literature</a:t>
            </a:r>
            <a:r>
              <a:rPr lang="en-US" sz="900" dirty="0">
                <a:ea typeface="Calibri" panose="020F0502020204030204" pitchFamily="34" charset="0"/>
                <a:cs typeface="Times New Roman" panose="02020603050405020304" pitchFamily="18" charset="0"/>
              </a:rPr>
              <a:t>. Bloomsbury Publishing PLC.</a:t>
            </a:r>
            <a:endParaRPr lang="el-GR" sz="900" dirty="0">
              <a:ea typeface="Calibri" panose="020F0502020204030204" pitchFamily="34" charset="0"/>
              <a:cs typeface="Times New Roman" panose="02020603050405020304" pitchFamily="18" charset="0"/>
            </a:endParaRPr>
          </a:p>
          <a:p>
            <a:pPr>
              <a:spcAft>
                <a:spcPts val="800"/>
              </a:spcAft>
              <a:buNone/>
            </a:pPr>
            <a:r>
              <a:rPr lang="en-US" sz="900" dirty="0">
                <a:ea typeface="Calibri" panose="020F0502020204030204" pitchFamily="34" charset="0"/>
                <a:cs typeface="Times New Roman" panose="02020603050405020304" pitchFamily="18" charset="0"/>
              </a:rPr>
              <a:t>Altun, S. </a:t>
            </a:r>
            <a:r>
              <a:rPr lang="tr-TR" sz="900" dirty="0">
                <a:ea typeface="Calibri" panose="020F0502020204030204" pitchFamily="34" charset="0"/>
                <a:cs typeface="Times New Roman" panose="02020603050405020304" pitchFamily="18" charset="0"/>
              </a:rPr>
              <a:t>(2019). </a:t>
            </a:r>
            <a:r>
              <a:rPr lang="en-US" sz="900" dirty="0" err="1">
                <a:ea typeface="Calibri" panose="020F0502020204030204" pitchFamily="34" charset="0"/>
                <a:cs typeface="Times New Roman" panose="02020603050405020304" pitchFamily="18" charset="0"/>
              </a:rPr>
              <a:t>Nazım</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Hikmet'te</a:t>
            </a:r>
            <a:r>
              <a:rPr lang="en-US" sz="900" dirty="0">
                <a:ea typeface="Calibri" panose="020F0502020204030204" pitchFamily="34" charset="0"/>
                <a:cs typeface="Times New Roman" panose="02020603050405020304" pitchFamily="18" charset="0"/>
              </a:rPr>
              <a:t> Umut </a:t>
            </a:r>
            <a:r>
              <a:rPr lang="en-US" sz="900" dirty="0" err="1">
                <a:ea typeface="Calibri" panose="020F0502020204030204" pitchFamily="34" charset="0"/>
                <a:cs typeface="Times New Roman" panose="02020603050405020304" pitchFamily="18" charset="0"/>
              </a:rPr>
              <a:t>Kavramı</a:t>
            </a:r>
            <a:r>
              <a:rPr lang="en-US" sz="900" dirty="0">
                <a:ea typeface="Calibri" panose="020F0502020204030204" pitchFamily="34" charset="0"/>
                <a:cs typeface="Times New Roman" panose="02020603050405020304" pitchFamily="18" charset="0"/>
              </a:rPr>
              <a:t>. </a:t>
            </a:r>
            <a:r>
              <a:rPr lang="en-US" sz="900" i="1" dirty="0">
                <a:ea typeface="Calibri" panose="020F0502020204030204" pitchFamily="34" charset="0"/>
                <a:cs typeface="Times New Roman" panose="02020603050405020304" pitchFamily="18" charset="0"/>
              </a:rPr>
              <a:t>Akademik Tarih </a:t>
            </a:r>
            <a:r>
              <a:rPr lang="en-US" sz="900" i="1" dirty="0" err="1">
                <a:ea typeface="Calibri" panose="020F0502020204030204" pitchFamily="34" charset="0"/>
                <a:cs typeface="Times New Roman" panose="02020603050405020304" pitchFamily="18" charset="0"/>
              </a:rPr>
              <a:t>ve</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Düşünce</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Dergisi</a:t>
            </a:r>
            <a:r>
              <a:rPr lang="en-US" sz="900" dirty="0">
                <a:ea typeface="Calibri" panose="020F0502020204030204" pitchFamily="34" charset="0"/>
                <a:cs typeface="Times New Roman" panose="02020603050405020304" pitchFamily="18" charset="0"/>
              </a:rPr>
              <a:t>. (6): 231-256.</a:t>
            </a:r>
            <a:endParaRPr lang="el-GR" sz="900" dirty="0">
              <a:ea typeface="Calibri" panose="020F0502020204030204" pitchFamily="34" charset="0"/>
              <a:cs typeface="Times New Roman" panose="02020603050405020304" pitchFamily="18" charset="0"/>
            </a:endParaRPr>
          </a:p>
          <a:p>
            <a:pPr algn="just">
              <a:spcBef>
                <a:spcPts val="200"/>
              </a:spcBef>
              <a:buNone/>
            </a:pPr>
            <a:r>
              <a:rPr lang="en-US" sz="900" dirty="0">
                <a:ea typeface="Times New Roman" panose="02020603050405020304" pitchFamily="18" charset="0"/>
                <a:cs typeface="Times New Roman" panose="02020603050405020304" pitchFamily="18" charset="0"/>
              </a:rPr>
              <a:t>Asil</a:t>
            </a:r>
            <a:r>
              <a:rPr lang="tr-TR" sz="900" dirty="0">
                <a:ea typeface="Times New Roman" panose="02020603050405020304" pitchFamily="18" charset="0"/>
                <a:cs typeface="Times New Roman" panose="02020603050405020304" pitchFamily="18" charset="0"/>
              </a:rPr>
              <a:t>türk, B. (2015).</a:t>
            </a:r>
            <a:r>
              <a:rPr lang="tr-TR"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Nâzım</a:t>
            </a:r>
            <a:r>
              <a:rPr lang="en-US" sz="900" spc="-75" dirty="0">
                <a:ea typeface="Times New Roman" panose="02020603050405020304" pitchFamily="18" charset="0"/>
                <a:cs typeface="Times New Roman" panose="02020603050405020304" pitchFamily="18" charset="0"/>
              </a:rPr>
              <a:t> Hikmet </a:t>
            </a:r>
            <a:r>
              <a:rPr lang="en-US" sz="900" spc="-75" dirty="0" err="1">
                <a:ea typeface="Times New Roman" panose="02020603050405020304" pitchFamily="18" charset="0"/>
                <a:cs typeface="Times New Roman" panose="02020603050405020304" pitchFamily="18" charset="0"/>
              </a:rPr>
              <a:t>te</a:t>
            </a:r>
            <a:r>
              <a:rPr lang="en-US"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Şiir</a:t>
            </a:r>
            <a:r>
              <a:rPr lang="en-US"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Dilinin</a:t>
            </a:r>
            <a:r>
              <a:rPr lang="en-US"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Ögeleri</a:t>
            </a:r>
            <a:r>
              <a:rPr lang="en-US"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Olarak</a:t>
            </a:r>
            <a:r>
              <a:rPr lang="en-US"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Mecazlaşma</a:t>
            </a:r>
            <a:r>
              <a:rPr lang="en-US" sz="900" spc="-75" dirty="0">
                <a:ea typeface="Times New Roman" panose="02020603050405020304" pitchFamily="18" charset="0"/>
                <a:cs typeface="Times New Roman" panose="02020603050405020304" pitchFamily="18" charset="0"/>
              </a:rPr>
              <a:t> </a:t>
            </a:r>
            <a:r>
              <a:rPr lang="en-US" sz="900" spc="-75" dirty="0" err="1">
                <a:ea typeface="Times New Roman" panose="02020603050405020304" pitchFamily="18" charset="0"/>
                <a:cs typeface="Times New Roman" panose="02020603050405020304" pitchFamily="18" charset="0"/>
              </a:rPr>
              <a:t>Yolları</a:t>
            </a:r>
            <a:r>
              <a:rPr lang="en-US" sz="900" spc="-75" dirty="0">
                <a:ea typeface="Times New Roman" panose="02020603050405020304" pitchFamily="18" charset="0"/>
                <a:cs typeface="Times New Roman" panose="02020603050405020304" pitchFamily="18" charset="0"/>
              </a:rPr>
              <a:t>. </a:t>
            </a:r>
            <a:r>
              <a:rPr lang="en-US" sz="900" i="1" spc="-75" dirty="0">
                <a:ea typeface="Times New Roman" panose="02020603050405020304" pitchFamily="18" charset="0"/>
                <a:cs typeface="Times New Roman" panose="02020603050405020304" pitchFamily="18" charset="0"/>
              </a:rPr>
              <a:t>Türk Dili</a:t>
            </a:r>
            <a:r>
              <a:rPr lang="en-US" sz="900" b="1" spc="-75" dirty="0">
                <a:ea typeface="Times New Roman" panose="02020603050405020304" pitchFamily="18" charset="0"/>
                <a:cs typeface="Times New Roman" panose="02020603050405020304" pitchFamily="18" charset="0"/>
              </a:rPr>
              <a:t>.</a:t>
            </a:r>
            <a:r>
              <a:rPr lang="tr-TR" sz="900" b="1" dirty="0">
                <a:ea typeface="Times New Roman" panose="02020603050405020304" pitchFamily="18" charset="0"/>
                <a:cs typeface="Times New Roman" panose="02020603050405020304" pitchFamily="18" charset="0"/>
              </a:rPr>
              <a:t> s. </a:t>
            </a:r>
            <a:r>
              <a:rPr lang="tr-TR" sz="900" dirty="0">
                <a:ea typeface="Times New Roman" panose="02020603050405020304" pitchFamily="18" charset="0"/>
                <a:cs typeface="Times New Roman" panose="02020603050405020304" pitchFamily="18" charset="0"/>
              </a:rPr>
              <a:t>411</a:t>
            </a:r>
            <a:r>
              <a:rPr lang="en-US" sz="900" dirty="0">
                <a:ea typeface="Times New Roman" panose="02020603050405020304" pitchFamily="18" charset="0"/>
                <a:cs typeface="Times New Roman" panose="02020603050405020304" pitchFamily="18" charset="0"/>
              </a:rPr>
              <a:t>-</a:t>
            </a:r>
            <a:r>
              <a:rPr lang="tr-TR" sz="900" dirty="0">
                <a:ea typeface="Times New Roman" panose="02020603050405020304" pitchFamily="18" charset="0"/>
                <a:cs typeface="Times New Roman" panose="02020603050405020304" pitchFamily="18" charset="0"/>
              </a:rPr>
              <a:t>420.</a:t>
            </a:r>
            <a:endParaRPr lang="en-US" sz="900" dirty="0">
              <a:ea typeface="Times New Roman" panose="02020603050405020304" pitchFamily="18" charset="0"/>
              <a:cs typeface="Times New Roman" panose="02020603050405020304" pitchFamily="18" charset="0"/>
            </a:endParaRPr>
          </a:p>
          <a:p>
            <a:pPr algn="just">
              <a:spcBef>
                <a:spcPts val="200"/>
              </a:spcBef>
              <a:buNone/>
            </a:pPr>
            <a:endParaRPr lang="el-GR" sz="900" dirty="0">
              <a:ea typeface="Times New Roman" panose="02020603050405020304" pitchFamily="18" charset="0"/>
              <a:cs typeface="Times New Roman" panose="02020603050405020304" pitchFamily="18" charset="0"/>
            </a:endParaRPr>
          </a:p>
          <a:p>
            <a:pPr>
              <a:spcAft>
                <a:spcPts val="800"/>
              </a:spcAft>
              <a:buNone/>
            </a:pPr>
            <a:r>
              <a:rPr lang="en-US" sz="900" dirty="0" err="1">
                <a:ea typeface="Calibri" panose="020F0502020204030204" pitchFamily="34" charset="0"/>
                <a:cs typeface="Times New Roman" panose="02020603050405020304" pitchFamily="18" charset="0"/>
              </a:rPr>
              <a:t>Bulduker</a:t>
            </a:r>
            <a:r>
              <a:rPr lang="en-US" sz="900" dirty="0">
                <a:ea typeface="Calibri" panose="020F0502020204030204" pitchFamily="34" charset="0"/>
                <a:cs typeface="Times New Roman" panose="02020603050405020304" pitchFamily="18" charset="0"/>
              </a:rPr>
              <a:t>, G. (2020). </a:t>
            </a:r>
            <a:r>
              <a:rPr lang="en-US" sz="900" dirty="0" err="1">
                <a:ea typeface="Calibri" panose="020F0502020204030204" pitchFamily="34" charset="0"/>
                <a:cs typeface="Times New Roman" panose="02020603050405020304" pitchFamily="18" charset="0"/>
              </a:rPr>
              <a:t>Nazım</a:t>
            </a:r>
            <a:r>
              <a:rPr lang="en-US" sz="900" dirty="0">
                <a:ea typeface="Calibri" panose="020F0502020204030204" pitchFamily="34" charset="0"/>
                <a:cs typeface="Times New Roman" panose="02020603050405020304" pitchFamily="18" charset="0"/>
              </a:rPr>
              <a:t> Hikmet </a:t>
            </a:r>
            <a:r>
              <a:rPr lang="en-US" sz="900" dirty="0" err="1">
                <a:ea typeface="Calibri" panose="020F0502020204030204" pitchFamily="34" charset="0"/>
                <a:cs typeface="Times New Roman" panose="02020603050405020304" pitchFamily="18" charset="0"/>
              </a:rPr>
              <a:t>Ran’ın</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Memleketimden</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İnsan</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Manzaraları</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Başlıklı</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Eserinde</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Marksist</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Estetiğin</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İzdüşümü</a:t>
            </a:r>
            <a:r>
              <a:rPr lang="en-US" sz="900" dirty="0">
                <a:ea typeface="Calibri" panose="020F0502020204030204" pitchFamily="34" charset="0"/>
                <a:cs typeface="Times New Roman" panose="02020603050405020304" pitchFamily="18" charset="0"/>
              </a:rPr>
              <a:t>. </a:t>
            </a:r>
            <a:r>
              <a:rPr lang="en-US" sz="900" i="1" dirty="0">
                <a:ea typeface="Calibri" panose="020F0502020204030204" pitchFamily="34" charset="0"/>
                <a:cs typeface="Times New Roman" panose="02020603050405020304" pitchFamily="18" charset="0"/>
              </a:rPr>
              <a:t>Ordu </a:t>
            </a:r>
            <a:r>
              <a:rPr lang="en-US" sz="900" i="1" dirty="0" err="1">
                <a:ea typeface="Calibri" panose="020F0502020204030204" pitchFamily="34" charset="0"/>
                <a:cs typeface="Times New Roman" panose="02020603050405020304" pitchFamily="18" charset="0"/>
              </a:rPr>
              <a:t>Üniversitesi</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Sosyal</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Bilimler</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Enstitüsü</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Sosyal</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Bilimler</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Araştırmaları</a:t>
            </a:r>
            <a:r>
              <a:rPr lang="en-US" sz="900" i="1" dirty="0">
                <a:ea typeface="Calibri" panose="020F0502020204030204" pitchFamily="34" charset="0"/>
                <a:cs typeface="Times New Roman" panose="02020603050405020304" pitchFamily="18" charset="0"/>
              </a:rPr>
              <a:t> Dergis</a:t>
            </a:r>
            <a:r>
              <a:rPr lang="en-US" sz="900" dirty="0">
                <a:ea typeface="Calibri" panose="020F0502020204030204" pitchFamily="34" charset="0"/>
                <a:cs typeface="Times New Roman" panose="02020603050405020304" pitchFamily="18" charset="0"/>
              </a:rPr>
              <a:t>i.10(3)837-851. </a:t>
            </a:r>
            <a:endParaRPr lang="el-GR" sz="900" dirty="0">
              <a:ea typeface="Calibri" panose="020F0502020204030204" pitchFamily="34" charset="0"/>
              <a:cs typeface="Times New Roman" panose="02020603050405020304" pitchFamily="18" charset="0"/>
            </a:endParaRPr>
          </a:p>
          <a:p>
            <a:pPr algn="just">
              <a:spcAft>
                <a:spcPts val="800"/>
              </a:spcAft>
              <a:buNone/>
            </a:pPr>
            <a:r>
              <a:rPr lang="tr-TR" sz="900" dirty="0">
                <a:ea typeface="Calibri" panose="020F0502020204030204" pitchFamily="34" charset="0"/>
                <a:cs typeface="Times New Roman" panose="02020603050405020304" pitchFamily="18" charset="0"/>
              </a:rPr>
              <a:t>Cevad, A. (1937). </a:t>
            </a:r>
            <a:r>
              <a:rPr lang="en-US" sz="900"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Nâzım</a:t>
            </a:r>
            <a:r>
              <a:rPr lang="en-US" sz="900" i="1" dirty="0">
                <a:ea typeface="Calibri" panose="020F0502020204030204" pitchFamily="34" charset="0"/>
                <a:cs typeface="Times New Roman" panose="02020603050405020304" pitchFamily="18" charset="0"/>
              </a:rPr>
              <a:t> Hikmet</a:t>
            </a:r>
            <a:r>
              <a:rPr lang="en-US" sz="900"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Hayatı</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Seçme</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Şiir</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ve</a:t>
            </a:r>
            <a:r>
              <a:rPr lang="en-US" sz="900"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Yazıları</a:t>
            </a:r>
            <a:r>
              <a:rPr lang="tr-TR" sz="900" b="1" i="1" dirty="0">
                <a:ea typeface="Calibri" panose="020F0502020204030204" pitchFamily="34" charset="0"/>
                <a:cs typeface="Times New Roman" panose="02020603050405020304" pitchFamily="18" charset="0"/>
              </a:rPr>
              <a:t>.</a:t>
            </a:r>
            <a:r>
              <a:rPr lang="tr-TR" sz="900" b="1" dirty="0">
                <a:ea typeface="Calibri" panose="020F0502020204030204" pitchFamily="34" charset="0"/>
                <a:cs typeface="Times New Roman" panose="02020603050405020304" pitchFamily="18" charset="0"/>
              </a:rPr>
              <a:t> </a:t>
            </a:r>
            <a:r>
              <a:rPr lang="tr-TR" sz="900" dirty="0">
                <a:ea typeface="Calibri" panose="020F0502020204030204" pitchFamily="34" charset="0"/>
                <a:cs typeface="Times New Roman" panose="02020603050405020304" pitchFamily="18" charset="0"/>
              </a:rPr>
              <a:t>İstanbul: Çığır. </a:t>
            </a:r>
            <a:r>
              <a:rPr lang="tr-TR" sz="900" u="sng" dirty="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PL248.N396A6 1937</a:t>
            </a:r>
            <a:r>
              <a:rPr lang="tr-TR" sz="900" dirty="0">
                <a:ea typeface="Calibri" panose="020F0502020204030204" pitchFamily="34" charset="0"/>
                <a:cs typeface="Times New Roman" panose="02020603050405020304" pitchFamily="18" charset="0"/>
              </a:rPr>
              <a:t>  </a:t>
            </a:r>
            <a:endParaRPr lang="el-GR" sz="900" dirty="0">
              <a:ea typeface="Calibri" panose="020F0502020204030204" pitchFamily="34" charset="0"/>
              <a:cs typeface="Times New Roman" panose="02020603050405020304" pitchFamily="18" charset="0"/>
            </a:endParaRPr>
          </a:p>
          <a:p>
            <a:pPr algn="just">
              <a:spcAft>
                <a:spcPts val="800"/>
              </a:spcAft>
              <a:buNone/>
            </a:pPr>
            <a:r>
              <a:rPr lang="en-US" sz="900" dirty="0">
                <a:ea typeface="Calibri" panose="020F0502020204030204" pitchFamily="34" charset="0"/>
                <a:cs typeface="Times New Roman" panose="02020603050405020304" pitchFamily="18" charset="0"/>
              </a:rPr>
              <a:t>Güner, C. (2017). Türk </a:t>
            </a:r>
            <a:r>
              <a:rPr lang="en-US" sz="900" dirty="0" err="1">
                <a:ea typeface="Calibri" panose="020F0502020204030204" pitchFamily="34" charset="0"/>
                <a:cs typeface="Times New Roman" panose="02020603050405020304" pitchFamily="18" charset="0"/>
              </a:rPr>
              <a:t>Vatandaşlığının</a:t>
            </a:r>
            <a:r>
              <a:rPr lang="en-US" sz="900" dirty="0">
                <a:ea typeface="Calibri" panose="020F0502020204030204" pitchFamily="34" charset="0"/>
                <a:cs typeface="Times New Roman" panose="02020603050405020304" pitchFamily="18" charset="0"/>
              </a:rPr>
              <a:t> Kazanılması </a:t>
            </a:r>
            <a:r>
              <a:rPr lang="en-US" sz="900" dirty="0" err="1">
                <a:ea typeface="Calibri" panose="020F0502020204030204" pitchFamily="34" charset="0"/>
                <a:cs typeface="Times New Roman" panose="02020603050405020304" pitchFamily="18" charset="0"/>
              </a:rPr>
              <a:t>ve</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Kaybı</a:t>
            </a:r>
            <a:r>
              <a:rPr lang="en-US"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Kararlarının</a:t>
            </a:r>
            <a:r>
              <a:rPr lang="en-US" sz="900" dirty="0">
                <a:ea typeface="Calibri" panose="020F0502020204030204" pitchFamily="34" charset="0"/>
                <a:cs typeface="Times New Roman" panose="02020603050405020304" pitchFamily="18" charset="0"/>
              </a:rPr>
              <a:t> Geri </a:t>
            </a:r>
            <a:r>
              <a:rPr lang="en-US" sz="900" dirty="0" err="1">
                <a:ea typeface="Calibri" panose="020F0502020204030204" pitchFamily="34" charset="0"/>
                <a:cs typeface="Times New Roman" panose="02020603050405020304" pitchFamily="18" charset="0"/>
              </a:rPr>
              <a:t>Alınması</a:t>
            </a:r>
            <a:r>
              <a:rPr lang="en-US" sz="900"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Milletlerarası</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Hukuk</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ve</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Milletlerarası</a:t>
            </a:r>
            <a:r>
              <a:rPr lang="en-US" sz="900" i="1" dirty="0">
                <a:ea typeface="Calibri" panose="020F0502020204030204" pitchFamily="34" charset="0"/>
                <a:cs typeface="Times New Roman" panose="02020603050405020304" pitchFamily="18" charset="0"/>
              </a:rPr>
              <a:t> Özel </a:t>
            </a:r>
            <a:r>
              <a:rPr lang="en-US" sz="900" i="1" dirty="0" err="1">
                <a:ea typeface="Calibri" panose="020F0502020204030204" pitchFamily="34" charset="0"/>
                <a:cs typeface="Times New Roman" panose="02020603050405020304" pitchFamily="18" charset="0"/>
              </a:rPr>
              <a:t>Hukuk</a:t>
            </a:r>
            <a:r>
              <a:rPr lang="en-US" sz="900" i="1" dirty="0">
                <a:ea typeface="Calibri" panose="020F0502020204030204" pitchFamily="34" charset="0"/>
                <a:cs typeface="Times New Roman" panose="02020603050405020304" pitchFamily="18" charset="0"/>
              </a:rPr>
              <a:t> </a:t>
            </a:r>
            <a:r>
              <a:rPr lang="en-US" sz="900" i="1" dirty="0" err="1">
                <a:ea typeface="Calibri" panose="020F0502020204030204" pitchFamily="34" charset="0"/>
                <a:cs typeface="Times New Roman" panose="02020603050405020304" pitchFamily="18" charset="0"/>
              </a:rPr>
              <a:t>Bülteni</a:t>
            </a:r>
            <a:r>
              <a:rPr lang="en-US" sz="900" dirty="0">
                <a:ea typeface="Calibri" panose="020F0502020204030204" pitchFamily="34" charset="0"/>
                <a:cs typeface="Times New Roman" panose="02020603050405020304" pitchFamily="18" charset="0"/>
              </a:rPr>
              <a:t>. 37(2)499-535.</a:t>
            </a:r>
            <a:endParaRPr lang="el-GR" sz="900" dirty="0">
              <a:ea typeface="Calibri" panose="020F0502020204030204" pitchFamily="34" charset="0"/>
              <a:cs typeface="Times New Roman" panose="02020603050405020304" pitchFamily="18" charset="0"/>
            </a:endParaRPr>
          </a:p>
          <a:p>
            <a:pPr algn="just">
              <a:spcAft>
                <a:spcPts val="800"/>
              </a:spcAft>
              <a:buNone/>
            </a:pPr>
            <a:r>
              <a:rPr lang="en-US" sz="900" dirty="0">
                <a:ea typeface="Times New Roman" panose="02020603050405020304" pitchFamily="18" charset="0"/>
                <a:cs typeface="Times New Roman" panose="02020603050405020304" pitchFamily="18" charset="0"/>
              </a:rPr>
              <a:t>Halman</a:t>
            </a:r>
            <a:r>
              <a:rPr lang="tr-TR" sz="900" dirty="0">
                <a:ea typeface="Times New Roman" panose="02020603050405020304" pitchFamily="18" charset="0"/>
                <a:cs typeface="Times New Roman" panose="02020603050405020304" pitchFamily="18" charset="0"/>
              </a:rPr>
              <a:t>,</a:t>
            </a:r>
            <a:r>
              <a:rPr lang="en-US" sz="900" dirty="0">
                <a:ea typeface="Times New Roman" panose="02020603050405020304" pitchFamily="18" charset="0"/>
                <a:cs typeface="Times New Roman" panose="02020603050405020304" pitchFamily="18" charset="0"/>
              </a:rPr>
              <a:t> T</a:t>
            </a:r>
            <a:r>
              <a:rPr lang="tr-TR" sz="900" dirty="0">
                <a:ea typeface="Times New Roman" panose="02020603050405020304" pitchFamily="18" charset="0"/>
                <a:cs typeface="Times New Roman" panose="02020603050405020304" pitchFamily="18" charset="0"/>
              </a:rPr>
              <a:t>.</a:t>
            </a:r>
            <a:r>
              <a:rPr lang="en-US" sz="900" dirty="0">
                <a:ea typeface="Times New Roman" panose="02020603050405020304" pitchFamily="18" charset="0"/>
                <a:cs typeface="Times New Roman" panose="02020603050405020304" pitchFamily="18" charset="0"/>
              </a:rPr>
              <a:t> S.</a:t>
            </a:r>
            <a:r>
              <a:rPr lang="tr-TR" sz="900" dirty="0">
                <a:ea typeface="Times New Roman" panose="02020603050405020304" pitchFamily="18" charset="0"/>
                <a:cs typeface="Times New Roman" panose="02020603050405020304" pitchFamily="18" charset="0"/>
              </a:rPr>
              <a:t> (2011). </a:t>
            </a:r>
            <a:r>
              <a:rPr lang="en-US" sz="900" i="1" dirty="0">
                <a:ea typeface="Times New Roman" panose="02020603050405020304" pitchFamily="18" charset="0"/>
                <a:cs typeface="Times New Roman" panose="02020603050405020304" pitchFamily="18" charset="0"/>
              </a:rPr>
              <a:t>A millennium of Turkish literature : a concise history</a:t>
            </a:r>
            <a:r>
              <a:rPr lang="tr-TR" sz="900" i="1" dirty="0">
                <a:ea typeface="Times New Roman" panose="02020603050405020304" pitchFamily="18" charset="0"/>
                <a:cs typeface="Times New Roman" panose="02020603050405020304" pitchFamily="18" charset="0"/>
              </a:rPr>
              <a:t>.</a:t>
            </a:r>
            <a:r>
              <a:rPr lang="en-US" sz="900" dirty="0">
                <a:ea typeface="Times New Roman" panose="02020603050405020304" pitchFamily="18" charset="0"/>
                <a:cs typeface="Times New Roman" panose="02020603050405020304" pitchFamily="18" charset="0"/>
              </a:rPr>
              <a:t> Syracuse, N.Y. : Syracuse University Press</a:t>
            </a:r>
            <a:r>
              <a:rPr lang="tr-TR" sz="900" dirty="0">
                <a:ea typeface="Times New Roman" panose="02020603050405020304" pitchFamily="18" charset="0"/>
                <a:cs typeface="Times New Roman" panose="02020603050405020304" pitchFamily="18" charset="0"/>
              </a:rPr>
              <a:t>.</a:t>
            </a:r>
            <a:endParaRPr lang="el-GR" sz="900" dirty="0">
              <a:ea typeface="Calibri" panose="020F0502020204030204" pitchFamily="34" charset="0"/>
              <a:cs typeface="Times New Roman" panose="02020603050405020304" pitchFamily="18" charset="0"/>
            </a:endParaRPr>
          </a:p>
          <a:p>
            <a:pPr algn="just">
              <a:spcAft>
                <a:spcPts val="800"/>
              </a:spcAft>
              <a:buNone/>
            </a:pPr>
            <a:r>
              <a:rPr lang="tr-TR" sz="900" dirty="0">
                <a:ea typeface="Times New Roman" panose="02020603050405020304" pitchFamily="18" charset="0"/>
                <a:cs typeface="Times New Roman" panose="02020603050405020304" pitchFamily="18" charset="0"/>
              </a:rPr>
              <a:t>Hikmet, N. (1970). </a:t>
            </a:r>
            <a:r>
              <a:rPr lang="tr-TR" sz="900" i="1" dirty="0">
                <a:ea typeface="Times New Roman" panose="02020603050405020304" pitchFamily="18" charset="0"/>
                <a:cs typeface="Times New Roman" panose="02020603050405020304" pitchFamily="18" charset="0"/>
              </a:rPr>
              <a:t>Yaşamak  Güzel   Şey  Be Kardeşim</a:t>
            </a:r>
            <a:r>
              <a:rPr lang="tr-TR" sz="900" dirty="0">
                <a:ea typeface="Times New Roman" panose="02020603050405020304" pitchFamily="18" charset="0"/>
                <a:cs typeface="Times New Roman" panose="02020603050405020304" pitchFamily="18" charset="0"/>
              </a:rPr>
              <a:t>. </a:t>
            </a:r>
            <a:r>
              <a:rPr lang="tr-TR" sz="900" dirty="0">
                <a:ea typeface="Calibri" panose="020F0502020204030204" pitchFamily="34" charset="0"/>
                <a:cs typeface="Times New Roman" panose="02020603050405020304" pitchFamily="18" charset="0"/>
              </a:rPr>
              <a:t>İ</a:t>
            </a:r>
            <a:r>
              <a:rPr lang="en-US" sz="900" dirty="0" err="1">
                <a:ea typeface="Calibri" panose="020F0502020204030204" pitchFamily="34" charset="0"/>
                <a:cs typeface="Times New Roman" panose="02020603050405020304" pitchFamily="18" charset="0"/>
              </a:rPr>
              <a:t>stanbul</a:t>
            </a:r>
            <a:r>
              <a:rPr lang="el-GR" sz="900" dirty="0">
                <a:ea typeface="Calibri" panose="020F0502020204030204" pitchFamily="34" charset="0"/>
                <a:cs typeface="Times New Roman" panose="02020603050405020304" pitchFamily="18" charset="0"/>
              </a:rPr>
              <a:t>: </a:t>
            </a:r>
            <a:r>
              <a:rPr lang="en-US" sz="900" dirty="0" err="1">
                <a:ea typeface="Calibri" panose="020F0502020204030204" pitchFamily="34" charset="0"/>
                <a:cs typeface="Times New Roman" panose="02020603050405020304" pitchFamily="18" charset="0"/>
              </a:rPr>
              <a:t>Habora</a:t>
            </a:r>
            <a:r>
              <a:rPr lang="tr-TR" sz="900" dirty="0">
                <a:ea typeface="Calibri" panose="020F0502020204030204" pitchFamily="34" charset="0"/>
                <a:cs typeface="Times New Roman" panose="02020603050405020304" pitchFamily="18" charset="0"/>
              </a:rPr>
              <a:t>.</a:t>
            </a:r>
            <a:endParaRPr lang="el-GR" sz="900" dirty="0">
              <a:ea typeface="Calibri" panose="020F0502020204030204" pitchFamily="34" charset="0"/>
              <a:cs typeface="Times New Roman" panose="02020603050405020304" pitchFamily="18" charset="0"/>
            </a:endParaRPr>
          </a:p>
          <a:p>
            <a:pPr algn="just">
              <a:spcAft>
                <a:spcPts val="800"/>
              </a:spcAft>
              <a:buNone/>
            </a:pPr>
            <a:r>
              <a:rPr lang="el-GR" sz="900" dirty="0" err="1">
                <a:ea typeface="Times New Roman" panose="02020603050405020304" pitchFamily="18" charset="0"/>
                <a:cs typeface="Times New Roman" panose="02020603050405020304" pitchFamily="18" charset="0"/>
              </a:rPr>
              <a:t>Hikmet</a:t>
            </a:r>
            <a:r>
              <a:rPr lang="tr-TR" sz="900" dirty="0">
                <a:ea typeface="Times New Roman" panose="02020603050405020304" pitchFamily="18" charset="0"/>
                <a:cs typeface="Times New Roman" panose="02020603050405020304" pitchFamily="18" charset="0"/>
              </a:rPr>
              <a:t>,</a:t>
            </a:r>
            <a:r>
              <a:rPr lang="el-GR" sz="900" dirty="0">
                <a:ea typeface="Times New Roman" panose="02020603050405020304" pitchFamily="18" charset="0"/>
                <a:cs typeface="Times New Roman" panose="02020603050405020304" pitchFamily="18" charset="0"/>
              </a:rPr>
              <a:t> N. (</a:t>
            </a:r>
            <a:r>
              <a:rPr lang="tr-TR" sz="900" dirty="0">
                <a:ea typeface="Times New Roman" panose="02020603050405020304" pitchFamily="18" charset="0"/>
                <a:cs typeface="Times New Roman" panose="02020603050405020304" pitchFamily="18" charset="0"/>
              </a:rPr>
              <a:t>1986</a:t>
            </a:r>
            <a:r>
              <a:rPr lang="el-GR" sz="900" dirty="0">
                <a:ea typeface="Times New Roman" panose="02020603050405020304" pitchFamily="18" charset="0"/>
                <a:cs typeface="Times New Roman" panose="02020603050405020304" pitchFamily="18" charset="0"/>
              </a:rPr>
              <a:t>). </a:t>
            </a:r>
            <a:r>
              <a:rPr lang="el-GR" sz="900" i="1" dirty="0">
                <a:ea typeface="Calibri" panose="020F0502020204030204" pitchFamily="34" charset="0"/>
                <a:cs typeface="Times New Roman" panose="02020603050405020304" pitchFamily="18" charset="0"/>
              </a:rPr>
              <a:t>Οι ρομαντικοί: όμορφη που 'ναι η ζωή!... : μυθιστόρημα</a:t>
            </a:r>
            <a:r>
              <a:rPr lang="tr-TR" sz="900" dirty="0">
                <a:ea typeface="Calibri" panose="020F0502020204030204" pitchFamily="34" charset="0"/>
                <a:cs typeface="Times New Roman" panose="02020603050405020304" pitchFamily="18" charset="0"/>
              </a:rPr>
              <a:t>, </a:t>
            </a:r>
            <a:r>
              <a:rPr lang="el-GR" sz="900" dirty="0">
                <a:ea typeface="Calibri" panose="020F0502020204030204" pitchFamily="34" charset="0"/>
                <a:cs typeface="Times New Roman" panose="02020603050405020304" pitchFamily="18" charset="0"/>
              </a:rPr>
              <a:t>μετάφραση Κώστας Κοτζιάς. Αθήνα: Θεμέλιο. </a:t>
            </a:r>
            <a:r>
              <a:rPr lang="en-US"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
            </a:r>
            <a:r>
              <a:rPr lang="el-GR"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248.</a:t>
            </a:r>
            <a:r>
              <a:rPr lang="en-US"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t>
            </a:r>
            <a:r>
              <a:rPr lang="el-GR"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35</a:t>
            </a:r>
            <a:r>
              <a:rPr lang="en-US"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a:t>
            </a:r>
            <a:r>
              <a:rPr lang="el-GR"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53</a:t>
            </a:r>
            <a:r>
              <a:rPr lang="en-US"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K</a:t>
            </a:r>
            <a:r>
              <a:rPr lang="el-GR" sz="9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67 1986</a:t>
            </a:r>
            <a:endParaRPr lang="el-GR" sz="900" dirty="0">
              <a:ea typeface="Calibri" panose="020F0502020204030204" pitchFamily="34" charset="0"/>
              <a:cs typeface="Times New Roman" panose="02020603050405020304" pitchFamily="18" charset="0"/>
            </a:endParaRPr>
          </a:p>
          <a:p>
            <a:pPr algn="just">
              <a:spcAft>
                <a:spcPts val="800"/>
              </a:spcAft>
              <a:buNone/>
            </a:pPr>
            <a:r>
              <a:rPr lang="tr-TR" sz="900" dirty="0">
                <a:ea typeface="Times New Roman" panose="02020603050405020304" pitchFamily="18" charset="0"/>
                <a:cs typeface="Times New Roman" panose="02020603050405020304" pitchFamily="18" charset="0"/>
              </a:rPr>
              <a:t>Hikmet, N.  (1993). </a:t>
            </a:r>
            <a:r>
              <a:rPr lang="tr-TR" sz="900" i="1" dirty="0">
                <a:ea typeface="Calibri" panose="020F0502020204030204" pitchFamily="34" charset="0"/>
                <a:cs typeface="Times New Roman" panose="02020603050405020304" pitchFamily="18" charset="0"/>
              </a:rPr>
              <a:t>İlk Şiirleri</a:t>
            </a:r>
            <a:r>
              <a:rPr lang="tr-TR" sz="900" dirty="0">
                <a:ea typeface="Calibri" panose="020F0502020204030204" pitchFamily="34" charset="0"/>
                <a:cs typeface="Times New Roman" panose="02020603050405020304" pitchFamily="18" charset="0"/>
              </a:rPr>
              <a:t>. İstanbul: Adam. </a:t>
            </a:r>
            <a:r>
              <a:rPr lang="en-US" sz="900" u="sng" dirty="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PL248.N396I44 1993</a:t>
            </a:r>
            <a:endParaRPr lang="el-GR" sz="900" dirty="0">
              <a:ea typeface="Calibri" panose="020F0502020204030204" pitchFamily="34" charset="0"/>
              <a:cs typeface="Times New Roman" panose="02020603050405020304" pitchFamily="18" charset="0"/>
            </a:endParaRPr>
          </a:p>
          <a:p>
            <a:pPr algn="just">
              <a:spcAft>
                <a:spcPts val="800"/>
              </a:spcAft>
              <a:buNone/>
            </a:pPr>
            <a:r>
              <a:rPr lang="en-US" sz="900" dirty="0">
                <a:ea typeface="Times New Roman" panose="02020603050405020304" pitchFamily="18" charset="0"/>
                <a:cs typeface="Times New Roman" panose="02020603050405020304" pitchFamily="18" charset="0"/>
              </a:rPr>
              <a:t>Hikmet, N.  (1993).</a:t>
            </a:r>
            <a:r>
              <a:rPr lang="en-US" sz="900" b="1" dirty="0">
                <a:ea typeface="Calibri" panose="020F0502020204030204" pitchFamily="34" charset="0"/>
                <a:cs typeface="Times New Roman" panose="02020603050405020304" pitchFamily="18" charset="0"/>
              </a:rPr>
              <a:t> </a:t>
            </a:r>
            <a:r>
              <a:rPr lang="en-US" sz="900" i="1" dirty="0">
                <a:ea typeface="Calibri" panose="020F0502020204030204" pitchFamily="34" charset="0"/>
                <a:cs typeface="Times New Roman" panose="02020603050405020304" pitchFamily="18" charset="0"/>
              </a:rPr>
              <a:t>Son </a:t>
            </a:r>
            <a:r>
              <a:rPr lang="en-US" sz="900" i="1" dirty="0" err="1">
                <a:ea typeface="Calibri" panose="020F0502020204030204" pitchFamily="34" charset="0"/>
                <a:cs typeface="Times New Roman" panose="02020603050405020304" pitchFamily="18" charset="0"/>
              </a:rPr>
              <a:t>Şiirleri</a:t>
            </a:r>
            <a:r>
              <a:rPr lang="en-US" sz="900" i="1" dirty="0">
                <a:ea typeface="Calibri" panose="020F0502020204030204" pitchFamily="34" charset="0"/>
                <a:cs typeface="Times New Roman" panose="02020603050405020304" pitchFamily="18" charset="0"/>
              </a:rPr>
              <a:t>, 1959-1963</a:t>
            </a:r>
            <a:r>
              <a:rPr lang="en-US" sz="900" dirty="0">
                <a:ea typeface="Calibri" panose="020F0502020204030204" pitchFamily="34" charset="0"/>
                <a:cs typeface="Times New Roman" panose="02020603050405020304" pitchFamily="18" charset="0"/>
              </a:rPr>
              <a:t>. İstanbul: Adam. </a:t>
            </a:r>
            <a:r>
              <a:rPr lang="en-US" sz="900" u="sng" dirty="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PL248.N396S66 1993</a:t>
            </a:r>
            <a:r>
              <a:rPr lang="en-US" sz="900" dirty="0">
                <a:ea typeface="Calibri" panose="020F0502020204030204" pitchFamily="34" charset="0"/>
                <a:cs typeface="Times New Roman" panose="02020603050405020304" pitchFamily="18" charset="0"/>
              </a:rPr>
              <a:t>  </a:t>
            </a:r>
          </a:p>
          <a:p>
            <a:pPr algn="just">
              <a:spcAft>
                <a:spcPts val="800"/>
              </a:spcAft>
              <a:buNone/>
            </a:pPr>
            <a:r>
              <a:rPr lang="el-GR" sz="900" dirty="0" err="1">
                <a:ea typeface="Times New Roman" panose="02020603050405020304" pitchFamily="18" charset="0"/>
                <a:cs typeface="Times New Roman" panose="02020603050405020304" pitchFamily="18" charset="0"/>
              </a:rPr>
              <a:t>Hikmet</a:t>
            </a:r>
            <a:r>
              <a:rPr lang="el-GR" sz="900" dirty="0">
                <a:ea typeface="Times New Roman" panose="02020603050405020304" pitchFamily="18" charset="0"/>
                <a:cs typeface="Times New Roman" panose="02020603050405020304" pitchFamily="18" charset="0"/>
              </a:rPr>
              <a:t>, N. (</a:t>
            </a:r>
            <a:r>
              <a:rPr lang="tr-TR" sz="900" dirty="0">
                <a:ea typeface="Times New Roman" panose="02020603050405020304" pitchFamily="18" charset="0"/>
                <a:cs typeface="Times New Roman" panose="02020603050405020304" pitchFamily="18" charset="0"/>
              </a:rPr>
              <a:t>1997</a:t>
            </a:r>
            <a:r>
              <a:rPr lang="el-GR" sz="900" dirty="0">
                <a:ea typeface="Times New Roman" panose="02020603050405020304" pitchFamily="18" charset="0"/>
                <a:cs typeface="Times New Roman" panose="02020603050405020304" pitchFamily="18" charset="0"/>
              </a:rPr>
              <a:t>).</a:t>
            </a:r>
            <a:r>
              <a:rPr lang="el-GR" sz="900" b="1" dirty="0">
                <a:ea typeface="Calibri" panose="020F0502020204030204" pitchFamily="34" charset="0"/>
                <a:cs typeface="Times New Roman" panose="02020603050405020304" pitchFamily="18" charset="0"/>
              </a:rPr>
              <a:t> </a:t>
            </a:r>
            <a:r>
              <a:rPr lang="el-GR" sz="900" i="1" dirty="0" err="1">
                <a:ea typeface="Calibri" panose="020F0502020204030204" pitchFamily="34" charset="0"/>
                <a:cs typeface="Times New Roman" panose="02020603050405020304" pitchFamily="18" charset="0"/>
              </a:rPr>
              <a:t>Ναζίμ</a:t>
            </a:r>
            <a:r>
              <a:rPr lang="el-GR" sz="900" i="1" dirty="0">
                <a:ea typeface="Calibri" panose="020F0502020204030204" pitchFamily="34" charset="0"/>
                <a:cs typeface="Times New Roman" panose="02020603050405020304" pitchFamily="18" charset="0"/>
              </a:rPr>
              <a:t> </a:t>
            </a:r>
            <a:r>
              <a:rPr lang="el-GR" sz="900" i="1" dirty="0" err="1">
                <a:ea typeface="Calibri" panose="020F0502020204030204" pitchFamily="34" charset="0"/>
                <a:cs typeface="Times New Roman" panose="02020603050405020304" pitchFamily="18" charset="0"/>
              </a:rPr>
              <a:t>Χικμέτ</a:t>
            </a:r>
            <a:r>
              <a:rPr lang="el-GR" sz="900" i="1" dirty="0">
                <a:ea typeface="Calibri" panose="020F0502020204030204" pitchFamily="34" charset="0"/>
                <a:cs typeface="Times New Roman" panose="02020603050405020304" pitchFamily="18" charset="0"/>
              </a:rPr>
              <a:t>: τα έργα του</a:t>
            </a:r>
            <a:r>
              <a:rPr lang="tr-TR" sz="900" dirty="0">
                <a:ea typeface="Calibri" panose="020F0502020204030204" pitchFamily="34" charset="0"/>
                <a:cs typeface="Times New Roman" panose="02020603050405020304" pitchFamily="18" charset="0"/>
              </a:rPr>
              <a:t>, </a:t>
            </a:r>
            <a:r>
              <a:rPr lang="el-GR" sz="900" dirty="0">
                <a:ea typeface="Calibri" panose="020F0502020204030204" pitchFamily="34" charset="0"/>
                <a:cs typeface="Times New Roman" panose="02020603050405020304" pitchFamily="18" charset="0"/>
              </a:rPr>
              <a:t>μετάφραση Στέλιος </a:t>
            </a:r>
            <a:r>
              <a:rPr lang="el-GR" sz="900" dirty="0" err="1">
                <a:ea typeface="Calibri" panose="020F0502020204030204" pitchFamily="34" charset="0"/>
                <a:cs typeface="Times New Roman" panose="02020603050405020304" pitchFamily="18" charset="0"/>
              </a:rPr>
              <a:t>Μαγιόπουλος</a:t>
            </a:r>
            <a:r>
              <a:rPr lang="tr-TR" sz="900" b="1" dirty="0">
                <a:ea typeface="Calibri" panose="020F0502020204030204" pitchFamily="34" charset="0"/>
                <a:cs typeface="Times New Roman" panose="02020603050405020304" pitchFamily="18" charset="0"/>
              </a:rPr>
              <a:t>. </a:t>
            </a:r>
            <a:r>
              <a:rPr lang="el-GR" sz="900" dirty="0">
                <a:ea typeface="Calibri" panose="020F0502020204030204" pitchFamily="34" charset="0"/>
                <a:cs typeface="Times New Roman" panose="02020603050405020304" pitchFamily="18" charset="0"/>
              </a:rPr>
              <a:t>Αθήνα: Σύγχρονη Εποχή</a:t>
            </a:r>
            <a:r>
              <a:rPr lang="tr-TR" sz="900" dirty="0">
                <a:ea typeface="Calibri" panose="020F0502020204030204" pitchFamily="34" charset="0"/>
                <a:cs typeface="Times New Roman" panose="02020603050405020304" pitchFamily="18" charset="0"/>
              </a:rPr>
              <a:t>. </a:t>
            </a:r>
            <a:r>
              <a:rPr lang="en-US"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PL</a:t>
            </a:r>
            <a:r>
              <a:rPr lang="el-GR"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248.</a:t>
            </a:r>
            <a:r>
              <a:rPr lang="en-US"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a:t>
            </a:r>
            <a:r>
              <a:rPr lang="el-GR"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45</a:t>
            </a:r>
            <a:r>
              <a:rPr lang="en-US"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Z</a:t>
            </a:r>
            <a:r>
              <a:rPr lang="el-GR"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65</a:t>
            </a:r>
            <a:r>
              <a:rPr lang="en-US"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a:t>
            </a:r>
            <a:r>
              <a:rPr lang="el-GR"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53</a:t>
            </a:r>
            <a:r>
              <a:rPr lang="en-US" sz="900" u="sng" dirty="0">
                <a:solidFill>
                  <a:srgbClr val="467886"/>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M</a:t>
            </a:r>
            <a:r>
              <a:rPr lang="el-GR" sz="900" u="sng" dirty="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33 1997</a:t>
            </a:r>
            <a:endParaRPr lang="el-GR" sz="900" dirty="0">
              <a:solidFill>
                <a:srgbClr val="000000"/>
              </a:solidFill>
              <a:ea typeface="Times New Roman" panose="02020603050405020304" pitchFamily="18" charset="0"/>
              <a:cs typeface="Times New Roman" panose="02020603050405020304" pitchFamily="18" charset="0"/>
            </a:endParaRPr>
          </a:p>
          <a:p>
            <a:pPr algn="just">
              <a:spcAft>
                <a:spcPts val="800"/>
              </a:spcAft>
              <a:buNone/>
            </a:pPr>
            <a:r>
              <a:rPr lang="el-GR" sz="900" dirty="0" err="1">
                <a:solidFill>
                  <a:srgbClr val="000000"/>
                </a:solidFill>
                <a:ea typeface="Times New Roman" panose="02020603050405020304" pitchFamily="18" charset="0"/>
                <a:cs typeface="Times New Roman" panose="02020603050405020304" pitchFamily="18" charset="0"/>
              </a:rPr>
              <a:t>Hikmet</a:t>
            </a:r>
            <a:r>
              <a:rPr lang="el-GR" sz="900" dirty="0">
                <a:solidFill>
                  <a:srgbClr val="000000"/>
                </a:solidFill>
                <a:ea typeface="Times New Roman" panose="02020603050405020304" pitchFamily="18" charset="0"/>
                <a:cs typeface="Times New Roman" panose="02020603050405020304" pitchFamily="18" charset="0"/>
              </a:rPr>
              <a:t>, N.  (201</a:t>
            </a:r>
            <a:r>
              <a:rPr lang="tr-TR" sz="900" dirty="0">
                <a:solidFill>
                  <a:srgbClr val="000000"/>
                </a:solidFill>
                <a:ea typeface="Times New Roman" panose="02020603050405020304" pitchFamily="18" charset="0"/>
                <a:cs typeface="Times New Roman" panose="02020603050405020304" pitchFamily="18" charset="0"/>
              </a:rPr>
              <a:t>0</a:t>
            </a:r>
            <a:r>
              <a:rPr lang="el-GR" sz="900" dirty="0">
                <a:solidFill>
                  <a:srgbClr val="000000"/>
                </a:solidFill>
                <a:ea typeface="Times New Roman" panose="02020603050405020304" pitchFamily="18" charset="0"/>
                <a:cs typeface="Times New Roman" panose="02020603050405020304" pitchFamily="18" charset="0"/>
              </a:rPr>
              <a:t>).</a:t>
            </a:r>
            <a:r>
              <a:rPr lang="el-GR" sz="900" b="1" dirty="0">
                <a:solidFill>
                  <a:srgbClr val="000000"/>
                </a:solidFill>
                <a:ea typeface="Calibri" panose="020F0502020204030204" pitchFamily="34" charset="0"/>
                <a:cs typeface="Times New Roman" panose="02020603050405020304" pitchFamily="18" charset="0"/>
              </a:rPr>
              <a:t> </a:t>
            </a:r>
            <a:r>
              <a:rPr lang="el-GR" sz="900" i="1" dirty="0">
                <a:solidFill>
                  <a:srgbClr val="000000"/>
                </a:solidFill>
                <a:ea typeface="Calibri" panose="020F0502020204030204" pitchFamily="34" charset="0"/>
                <a:cs typeface="Times New Roman" panose="02020603050405020304" pitchFamily="18" charset="0"/>
              </a:rPr>
              <a:t>Θυμάμαι... : επιλογή ποιημάτων</a:t>
            </a:r>
            <a:r>
              <a:rPr lang="tr-TR" sz="900" dirty="0">
                <a:solidFill>
                  <a:srgbClr val="000000"/>
                </a:solidFill>
                <a:ea typeface="Calibri" panose="020F0502020204030204" pitchFamily="34" charset="0"/>
                <a:cs typeface="Times New Roman" panose="02020603050405020304" pitchFamily="18" charset="0"/>
              </a:rPr>
              <a:t>,</a:t>
            </a:r>
            <a:r>
              <a:rPr lang="el-GR" sz="900" dirty="0">
                <a:solidFill>
                  <a:srgbClr val="000000"/>
                </a:solidFill>
                <a:ea typeface="Calibri" panose="020F0502020204030204" pitchFamily="34" charset="0"/>
                <a:cs typeface="Times New Roman" panose="02020603050405020304" pitchFamily="18" charset="0"/>
              </a:rPr>
              <a:t> μετάφραση </a:t>
            </a:r>
            <a:br>
              <a:rPr lang="el-GR" sz="900" dirty="0">
                <a:solidFill>
                  <a:srgbClr val="000000"/>
                </a:solidFill>
                <a:ea typeface="Calibri" panose="020F0502020204030204" pitchFamily="34" charset="0"/>
                <a:cs typeface="Times New Roman" panose="02020603050405020304" pitchFamily="18" charset="0"/>
                <a:hlinkClick r:id="rId7"/>
              </a:rPr>
            </a:br>
            <a:r>
              <a:rPr lang="en-US" sz="900" u="sng" dirty="0" err="1">
                <a:solidFill>
                  <a:srgbClr val="000000"/>
                </a:solidFill>
                <a:ea typeface="Calibri" panose="020F0502020204030204" pitchFamily="34" charset="0"/>
                <a:cs typeface="Times New Roman" panose="02020603050405020304" pitchFamily="18" charset="0"/>
                <a:hlinkClick r:id="rId7"/>
              </a:rPr>
              <a:t>Kutluai</a:t>
            </a:r>
            <a:r>
              <a:rPr lang="en-US" sz="900" u="sng" dirty="0">
                <a:solidFill>
                  <a:srgbClr val="000000"/>
                </a:solidFill>
                <a:ea typeface="Calibri" panose="020F0502020204030204" pitchFamily="34" charset="0"/>
                <a:cs typeface="Times New Roman" panose="02020603050405020304" pitchFamily="18" charset="0"/>
                <a:hlinkClick r:id="rId7"/>
              </a:rPr>
              <a:t> Haydar</a:t>
            </a:r>
            <a:r>
              <a:rPr lang="tr-TR" sz="900" dirty="0">
                <a:solidFill>
                  <a:srgbClr val="000000"/>
                </a:solidFill>
                <a:ea typeface="Calibri" panose="020F0502020204030204" pitchFamily="34" charset="0"/>
                <a:cs typeface="Times New Roman" panose="02020603050405020304" pitchFamily="18" charset="0"/>
              </a:rPr>
              <a:t>.</a:t>
            </a:r>
            <a:r>
              <a:rPr lang="tr-TR" sz="900" b="1" dirty="0">
                <a:solidFill>
                  <a:srgbClr val="000000"/>
                </a:solidFill>
                <a:ea typeface="Calibri" panose="020F0502020204030204" pitchFamily="34" charset="0"/>
                <a:cs typeface="Times New Roman" panose="02020603050405020304" pitchFamily="18" charset="0"/>
              </a:rPr>
              <a:t> </a:t>
            </a:r>
            <a:r>
              <a:rPr lang="el-GR" sz="900" dirty="0">
                <a:solidFill>
                  <a:srgbClr val="000000"/>
                </a:solidFill>
                <a:ea typeface="Calibri" panose="020F0502020204030204" pitchFamily="34" charset="0"/>
                <a:cs typeface="Times New Roman" panose="02020603050405020304" pitchFamily="18" charset="0"/>
              </a:rPr>
              <a:t>Αθήνα : Εκδόσεις </a:t>
            </a:r>
            <a:r>
              <a:rPr lang="el-GR" sz="900" dirty="0" err="1">
                <a:solidFill>
                  <a:srgbClr val="000000"/>
                </a:solidFill>
                <a:ea typeface="Calibri" panose="020F0502020204030204" pitchFamily="34" charset="0"/>
                <a:cs typeface="Times New Roman" panose="02020603050405020304" pitchFamily="18" charset="0"/>
              </a:rPr>
              <a:t>Εντύποις</a:t>
            </a:r>
            <a:r>
              <a:rPr lang="tr-TR" sz="900" dirty="0">
                <a:solidFill>
                  <a:srgbClr val="000000"/>
                </a:solidFill>
                <a:ea typeface="Calibri" panose="020F0502020204030204" pitchFamily="34" charset="0"/>
                <a:cs typeface="Times New Roman" panose="02020603050405020304" pitchFamily="18" charset="0"/>
              </a:rPr>
              <a:t>. </a:t>
            </a:r>
            <a:r>
              <a:rPr lang="en-US" sz="900" u="sng" dirty="0">
                <a:solidFill>
                  <a:srgbClr val="000000"/>
                </a:solidFill>
                <a:ea typeface="Calibri" panose="020F0502020204030204" pitchFamily="34" charset="0"/>
                <a:cs typeface="Times New Roman" panose="02020603050405020304" pitchFamily="18" charset="0"/>
                <a:hlinkClick r:id="rId8"/>
              </a:rPr>
              <a:t>PL</a:t>
            </a:r>
            <a:r>
              <a:rPr lang="el-GR" sz="900" u="sng" dirty="0">
                <a:solidFill>
                  <a:srgbClr val="000000"/>
                </a:solidFill>
                <a:ea typeface="Calibri" panose="020F0502020204030204" pitchFamily="34" charset="0"/>
                <a:cs typeface="Times New Roman" panose="02020603050405020304" pitchFamily="18" charset="0"/>
                <a:hlinkClick r:id="rId8"/>
              </a:rPr>
              <a:t>248.</a:t>
            </a:r>
            <a:r>
              <a:rPr lang="en-US" sz="900" u="sng" dirty="0">
                <a:solidFill>
                  <a:srgbClr val="000000"/>
                </a:solidFill>
                <a:ea typeface="Calibri" panose="020F0502020204030204" pitchFamily="34" charset="0"/>
                <a:cs typeface="Times New Roman" panose="02020603050405020304" pitchFamily="18" charset="0"/>
                <a:hlinkClick r:id="rId8"/>
              </a:rPr>
              <a:t>N</a:t>
            </a:r>
            <a:r>
              <a:rPr lang="el-GR" sz="900" u="sng" dirty="0">
                <a:solidFill>
                  <a:srgbClr val="000000"/>
                </a:solidFill>
                <a:ea typeface="Calibri" panose="020F0502020204030204" pitchFamily="34" charset="0"/>
                <a:cs typeface="Times New Roman" panose="02020603050405020304" pitchFamily="18" charset="0"/>
                <a:hlinkClick r:id="rId8"/>
              </a:rPr>
              <a:t>396</a:t>
            </a:r>
            <a:r>
              <a:rPr lang="en-US" sz="900" u="sng" dirty="0">
                <a:solidFill>
                  <a:srgbClr val="000000"/>
                </a:solidFill>
                <a:ea typeface="Calibri" panose="020F0502020204030204" pitchFamily="34" charset="0"/>
                <a:cs typeface="Times New Roman" panose="02020603050405020304" pitchFamily="18" charset="0"/>
                <a:hlinkClick r:id="rId8"/>
              </a:rPr>
              <a:t>A</a:t>
            </a:r>
            <a:r>
              <a:rPr lang="el-GR" sz="900" u="sng" dirty="0">
                <a:solidFill>
                  <a:srgbClr val="000000"/>
                </a:solidFill>
                <a:ea typeface="Calibri" panose="020F0502020204030204" pitchFamily="34" charset="0"/>
                <a:cs typeface="Times New Roman" panose="02020603050405020304" pitchFamily="18" charset="0"/>
                <a:hlinkClick r:id="rId8"/>
              </a:rPr>
              <a:t>53</a:t>
            </a:r>
            <a:r>
              <a:rPr lang="en-US" sz="900" u="sng" dirty="0">
                <a:solidFill>
                  <a:srgbClr val="000000"/>
                </a:solidFill>
                <a:ea typeface="Calibri" panose="020F0502020204030204" pitchFamily="34" charset="0"/>
                <a:cs typeface="Times New Roman" panose="02020603050405020304" pitchFamily="18" charset="0"/>
                <a:hlinkClick r:id="rId8"/>
              </a:rPr>
              <a:t>K</a:t>
            </a:r>
            <a:r>
              <a:rPr lang="el-GR" sz="900" u="sng" dirty="0">
                <a:solidFill>
                  <a:srgbClr val="000000"/>
                </a:solidFill>
                <a:ea typeface="Calibri" panose="020F0502020204030204" pitchFamily="34" charset="0"/>
                <a:cs typeface="Times New Roman" panose="02020603050405020304" pitchFamily="18" charset="0"/>
                <a:hlinkClick r:id="rId8"/>
              </a:rPr>
              <a:t>8 2010</a:t>
            </a:r>
            <a:r>
              <a:rPr lang="en-US" sz="900" dirty="0">
                <a:solidFill>
                  <a:srgbClr val="000000"/>
                </a:solidFill>
                <a:ea typeface="Calibri" panose="020F0502020204030204" pitchFamily="34" charset="0"/>
                <a:cs typeface="Times New Roman" panose="02020603050405020304" pitchFamily="18" charset="0"/>
              </a:rPr>
              <a:t>  </a:t>
            </a:r>
            <a:endParaRPr lang="el-GR" sz="900" dirty="0">
              <a:ea typeface="Calibri" panose="020F0502020204030204" pitchFamily="34" charset="0"/>
              <a:cs typeface="Times New Roman" panose="02020603050405020304" pitchFamily="18" charset="0"/>
            </a:endParaRPr>
          </a:p>
          <a:p>
            <a:pPr algn="just">
              <a:spcAft>
                <a:spcPts val="800"/>
              </a:spcAft>
              <a:buNone/>
            </a:pPr>
            <a:r>
              <a:rPr lang="el-GR" sz="900" dirty="0" err="1">
                <a:solidFill>
                  <a:srgbClr val="000000"/>
                </a:solidFill>
                <a:ea typeface="Times New Roman" panose="02020603050405020304" pitchFamily="18" charset="0"/>
                <a:cs typeface="Times New Roman" panose="02020603050405020304" pitchFamily="18" charset="0"/>
              </a:rPr>
              <a:t>Hikmet</a:t>
            </a:r>
            <a:r>
              <a:rPr lang="el-GR" sz="900" dirty="0">
                <a:solidFill>
                  <a:srgbClr val="000000"/>
                </a:solidFill>
                <a:ea typeface="Times New Roman" panose="02020603050405020304" pitchFamily="18" charset="0"/>
                <a:cs typeface="Times New Roman" panose="02020603050405020304" pitchFamily="18" charset="0"/>
              </a:rPr>
              <a:t>, N.  (2015). </a:t>
            </a:r>
            <a:r>
              <a:rPr lang="el-GR" sz="900" i="1" dirty="0">
                <a:solidFill>
                  <a:srgbClr val="000000"/>
                </a:solidFill>
                <a:ea typeface="Times New Roman" panose="02020603050405020304" pitchFamily="18" charset="0"/>
                <a:cs typeface="Times New Roman" panose="02020603050405020304" pitchFamily="18" charset="0"/>
              </a:rPr>
              <a:t>Είναι όμορφη η ζωή, αδερφέ μου!.</a:t>
            </a:r>
            <a:r>
              <a:rPr lang="el-GR" sz="900" dirty="0">
                <a:solidFill>
                  <a:srgbClr val="000000"/>
                </a:solidFill>
                <a:ea typeface="Times New Roman" panose="02020603050405020304" pitchFamily="18" charset="0"/>
                <a:cs typeface="Times New Roman" panose="02020603050405020304" pitchFamily="18" charset="0"/>
              </a:rPr>
              <a:t> Αθήνα: Λιβάνης. </a:t>
            </a:r>
            <a:r>
              <a:rPr lang="en-US" sz="900" dirty="0">
                <a:solidFill>
                  <a:srgbClr val="000000"/>
                </a:solidFill>
                <a:ea typeface="Calibri" panose="020F0502020204030204" pitchFamily="34" charset="0"/>
                <a:cs typeface="Times New Roman" panose="02020603050405020304" pitchFamily="18" charset="0"/>
              </a:rPr>
              <a:t> </a:t>
            </a:r>
            <a:r>
              <a:rPr lang="en-US" sz="900" u="sng" dirty="0">
                <a:solidFill>
                  <a:srgbClr val="000000"/>
                </a:solidFill>
                <a:ea typeface="Calibri" panose="020F0502020204030204" pitchFamily="34" charset="0"/>
                <a:cs typeface="Times New Roman" panose="02020603050405020304" pitchFamily="18" charset="0"/>
                <a:hlinkClick r:id="rId9"/>
              </a:rPr>
              <a:t>PL</a:t>
            </a:r>
            <a:r>
              <a:rPr lang="el-GR" sz="900" u="sng" dirty="0">
                <a:solidFill>
                  <a:srgbClr val="000000"/>
                </a:solidFill>
                <a:ea typeface="Calibri" panose="020F0502020204030204" pitchFamily="34" charset="0"/>
                <a:cs typeface="Times New Roman" panose="02020603050405020304" pitchFamily="18" charset="0"/>
                <a:hlinkClick r:id="rId9"/>
              </a:rPr>
              <a:t>248.</a:t>
            </a:r>
            <a:r>
              <a:rPr lang="en-US" sz="900" u="sng" dirty="0">
                <a:solidFill>
                  <a:srgbClr val="000000"/>
                </a:solidFill>
                <a:ea typeface="Calibri" panose="020F0502020204030204" pitchFamily="34" charset="0"/>
                <a:cs typeface="Times New Roman" panose="02020603050405020304" pitchFamily="18" charset="0"/>
                <a:hlinkClick r:id="rId9"/>
              </a:rPr>
              <a:t>N</a:t>
            </a:r>
            <a:r>
              <a:rPr lang="el-GR" sz="900" u="sng" dirty="0">
                <a:solidFill>
                  <a:srgbClr val="000000"/>
                </a:solidFill>
                <a:ea typeface="Calibri" panose="020F0502020204030204" pitchFamily="34" charset="0"/>
                <a:cs typeface="Times New Roman" panose="02020603050405020304" pitchFamily="18" charset="0"/>
                <a:hlinkClick r:id="rId9"/>
              </a:rPr>
              <a:t>396</a:t>
            </a:r>
            <a:r>
              <a:rPr lang="en-US" sz="900" u="sng" dirty="0">
                <a:solidFill>
                  <a:srgbClr val="000000"/>
                </a:solidFill>
                <a:ea typeface="Calibri" panose="020F0502020204030204" pitchFamily="34" charset="0"/>
                <a:cs typeface="Times New Roman" panose="02020603050405020304" pitchFamily="18" charset="0"/>
                <a:hlinkClick r:id="rId9"/>
              </a:rPr>
              <a:t>A</a:t>
            </a:r>
            <a:r>
              <a:rPr lang="el-GR" sz="900" u="sng" dirty="0">
                <a:solidFill>
                  <a:srgbClr val="000000"/>
                </a:solidFill>
                <a:ea typeface="Calibri" panose="020F0502020204030204" pitchFamily="34" charset="0"/>
                <a:cs typeface="Times New Roman" panose="02020603050405020304" pitchFamily="18" charset="0"/>
                <a:hlinkClick r:id="rId9"/>
              </a:rPr>
              <a:t>53</a:t>
            </a:r>
            <a:r>
              <a:rPr lang="en-US" sz="900" u="sng" dirty="0">
                <a:solidFill>
                  <a:srgbClr val="000000"/>
                </a:solidFill>
                <a:ea typeface="Calibri" panose="020F0502020204030204" pitchFamily="34" charset="0"/>
                <a:cs typeface="Times New Roman" panose="02020603050405020304" pitchFamily="18" charset="0"/>
                <a:hlinkClick r:id="rId9"/>
              </a:rPr>
              <a:t>M</a:t>
            </a:r>
            <a:r>
              <a:rPr lang="el-GR" sz="900" u="sng" dirty="0">
                <a:solidFill>
                  <a:srgbClr val="000000"/>
                </a:solidFill>
                <a:ea typeface="Calibri" panose="020F0502020204030204" pitchFamily="34" charset="0"/>
                <a:cs typeface="Times New Roman" panose="02020603050405020304" pitchFamily="18" charset="0"/>
                <a:hlinkClick r:id="rId9"/>
              </a:rPr>
              <a:t>9 2015</a:t>
            </a:r>
            <a:r>
              <a:rPr lang="en-US" sz="900" dirty="0">
                <a:solidFill>
                  <a:srgbClr val="000000"/>
                </a:solidFill>
                <a:ea typeface="Calibri" panose="020F0502020204030204" pitchFamily="34" charset="0"/>
                <a:cs typeface="Times New Roman" panose="02020603050405020304" pitchFamily="18" charset="0"/>
              </a:rPr>
              <a:t>  </a:t>
            </a:r>
            <a:endParaRPr lang="el-GR" sz="900" dirty="0">
              <a:ea typeface="Calibri" panose="020F0502020204030204" pitchFamily="34" charset="0"/>
              <a:cs typeface="Times New Roman" panose="02020603050405020304" pitchFamily="18" charset="0"/>
            </a:endParaRPr>
          </a:p>
          <a:p>
            <a:pPr algn="just">
              <a:spcAft>
                <a:spcPts val="800"/>
              </a:spcAft>
              <a:buNone/>
            </a:pPr>
            <a:r>
              <a:rPr lang="el-GR" sz="900" dirty="0" err="1">
                <a:solidFill>
                  <a:srgbClr val="000000"/>
                </a:solidFill>
                <a:ea typeface="Times New Roman" panose="02020603050405020304" pitchFamily="18" charset="0"/>
                <a:cs typeface="Times New Roman" panose="02020603050405020304" pitchFamily="18" charset="0"/>
              </a:rPr>
              <a:t>Hikmet</a:t>
            </a:r>
            <a:r>
              <a:rPr lang="tr-TR" sz="900" dirty="0">
                <a:solidFill>
                  <a:srgbClr val="000000"/>
                </a:solidFill>
                <a:ea typeface="Times New Roman" panose="02020603050405020304" pitchFamily="18" charset="0"/>
                <a:cs typeface="Times New Roman" panose="02020603050405020304" pitchFamily="18" charset="0"/>
              </a:rPr>
              <a:t>,</a:t>
            </a:r>
            <a:r>
              <a:rPr lang="el-GR" sz="900" dirty="0">
                <a:solidFill>
                  <a:srgbClr val="000000"/>
                </a:solidFill>
                <a:ea typeface="Times New Roman" panose="02020603050405020304" pitchFamily="18" charset="0"/>
                <a:cs typeface="Times New Roman" panose="02020603050405020304" pitchFamily="18" charset="0"/>
              </a:rPr>
              <a:t> N.  (201</a:t>
            </a:r>
            <a:r>
              <a:rPr lang="tr-TR" sz="900" dirty="0">
                <a:solidFill>
                  <a:srgbClr val="000000"/>
                </a:solidFill>
                <a:ea typeface="Times New Roman" panose="02020603050405020304" pitchFamily="18" charset="0"/>
                <a:cs typeface="Times New Roman" panose="02020603050405020304" pitchFamily="18" charset="0"/>
              </a:rPr>
              <a:t>5</a:t>
            </a:r>
            <a:r>
              <a:rPr lang="el-GR" sz="900" dirty="0">
                <a:solidFill>
                  <a:srgbClr val="000000"/>
                </a:solidFill>
                <a:ea typeface="Times New Roman" panose="02020603050405020304" pitchFamily="18" charset="0"/>
                <a:cs typeface="Times New Roman" panose="02020603050405020304" pitchFamily="18" charset="0"/>
              </a:rPr>
              <a:t>).</a:t>
            </a:r>
            <a:r>
              <a:rPr lang="el-GR" sz="900" b="1" dirty="0">
                <a:solidFill>
                  <a:srgbClr val="000000"/>
                </a:solidFill>
                <a:ea typeface="Calibri" panose="020F0502020204030204" pitchFamily="34" charset="0"/>
                <a:cs typeface="Times New Roman" panose="02020603050405020304" pitchFamily="18" charset="0"/>
              </a:rPr>
              <a:t> </a:t>
            </a:r>
            <a:r>
              <a:rPr lang="el-GR" sz="900" i="1" dirty="0">
                <a:solidFill>
                  <a:srgbClr val="000000"/>
                </a:solidFill>
                <a:ea typeface="Calibri" panose="020F0502020204030204" pitchFamily="34" charset="0"/>
                <a:cs typeface="Times New Roman" panose="02020603050405020304" pitchFamily="18" charset="0"/>
              </a:rPr>
              <a:t>Γράμμα στη γυναίκα μου : (επιλογή ποιημάτων</a:t>
            </a:r>
            <a:r>
              <a:rPr lang="tr-TR" sz="900" i="1" dirty="0">
                <a:solidFill>
                  <a:srgbClr val="000000"/>
                </a:solidFill>
                <a:ea typeface="Calibri" panose="020F0502020204030204" pitchFamily="34" charset="0"/>
                <a:cs typeface="Times New Roman" panose="02020603050405020304" pitchFamily="18" charset="0"/>
              </a:rPr>
              <a:t>),</a:t>
            </a:r>
            <a:r>
              <a:rPr lang="tr-TR" sz="900" dirty="0">
                <a:solidFill>
                  <a:srgbClr val="000000"/>
                </a:solidFill>
                <a:ea typeface="Calibri" panose="020F0502020204030204" pitchFamily="34" charset="0"/>
                <a:cs typeface="Times New Roman" panose="02020603050405020304" pitchFamily="18" charset="0"/>
              </a:rPr>
              <a:t> </a:t>
            </a:r>
            <a:r>
              <a:rPr lang="el-GR" sz="900" dirty="0">
                <a:solidFill>
                  <a:srgbClr val="000000"/>
                </a:solidFill>
                <a:ea typeface="Calibri" panose="020F0502020204030204" pitchFamily="34" charset="0"/>
                <a:cs typeface="Times New Roman" panose="02020603050405020304" pitchFamily="18" charset="0"/>
              </a:rPr>
              <a:t>μετάφραση </a:t>
            </a:r>
            <a:br>
              <a:rPr lang="el-GR" sz="900" dirty="0">
                <a:solidFill>
                  <a:srgbClr val="000000"/>
                </a:solidFill>
                <a:ea typeface="Calibri" panose="020F0502020204030204" pitchFamily="34" charset="0"/>
                <a:cs typeface="Times New Roman" panose="02020603050405020304" pitchFamily="18" charset="0"/>
                <a:hlinkClick r:id="rId7"/>
              </a:rPr>
            </a:br>
            <a:r>
              <a:rPr lang="en-US" sz="900" u="sng" dirty="0" err="1">
                <a:solidFill>
                  <a:srgbClr val="000000"/>
                </a:solidFill>
                <a:ea typeface="Calibri" panose="020F0502020204030204" pitchFamily="34" charset="0"/>
                <a:cs typeface="Times New Roman" panose="02020603050405020304" pitchFamily="18" charset="0"/>
                <a:hlinkClick r:id="rId7"/>
              </a:rPr>
              <a:t>Kutluai</a:t>
            </a:r>
            <a:r>
              <a:rPr lang="en-US" sz="900" u="sng" dirty="0">
                <a:solidFill>
                  <a:srgbClr val="000000"/>
                </a:solidFill>
                <a:ea typeface="Calibri" panose="020F0502020204030204" pitchFamily="34" charset="0"/>
                <a:cs typeface="Times New Roman" panose="02020603050405020304" pitchFamily="18" charset="0"/>
                <a:hlinkClick r:id="rId7"/>
              </a:rPr>
              <a:t> Haydar</a:t>
            </a:r>
            <a:r>
              <a:rPr lang="tr-TR" sz="900" dirty="0">
                <a:solidFill>
                  <a:srgbClr val="000000"/>
                </a:solidFill>
                <a:ea typeface="Calibri" panose="020F0502020204030204" pitchFamily="34" charset="0"/>
                <a:cs typeface="Times New Roman" panose="02020603050405020304" pitchFamily="18" charset="0"/>
              </a:rPr>
              <a:t>. </a:t>
            </a:r>
            <a:r>
              <a:rPr lang="el-GR" sz="900" dirty="0">
                <a:solidFill>
                  <a:srgbClr val="000000"/>
                </a:solidFill>
                <a:ea typeface="Calibri" panose="020F0502020204030204" pitchFamily="34" charset="0"/>
                <a:cs typeface="Times New Roman" panose="02020603050405020304" pitchFamily="18" charset="0"/>
              </a:rPr>
              <a:t>Αθήνα: Εκδόσεις Μωραΐτης</a:t>
            </a:r>
            <a:r>
              <a:rPr lang="tr-TR" sz="900" dirty="0">
                <a:solidFill>
                  <a:srgbClr val="000000"/>
                </a:solidFill>
                <a:ea typeface="Calibri" panose="020F0502020204030204" pitchFamily="34" charset="0"/>
                <a:cs typeface="Times New Roman" panose="02020603050405020304" pitchFamily="18" charset="0"/>
              </a:rPr>
              <a:t>. </a:t>
            </a:r>
            <a:r>
              <a:rPr lang="en-US" sz="900" u="sng" dirty="0">
                <a:solidFill>
                  <a:srgbClr val="000000"/>
                </a:solidFill>
                <a:ea typeface="Calibri" panose="020F0502020204030204" pitchFamily="34" charset="0"/>
                <a:cs typeface="Times New Roman" panose="02020603050405020304" pitchFamily="18" charset="0"/>
                <a:hlinkClick r:id="rId10"/>
              </a:rPr>
              <a:t>PL</a:t>
            </a:r>
            <a:r>
              <a:rPr lang="el-GR" sz="900" u="sng" dirty="0">
                <a:solidFill>
                  <a:srgbClr val="000000"/>
                </a:solidFill>
                <a:ea typeface="Calibri" panose="020F0502020204030204" pitchFamily="34" charset="0"/>
                <a:cs typeface="Times New Roman" panose="02020603050405020304" pitchFamily="18" charset="0"/>
                <a:hlinkClick r:id="rId10"/>
              </a:rPr>
              <a:t>248.</a:t>
            </a:r>
            <a:r>
              <a:rPr lang="en-US" sz="900" u="sng" dirty="0">
                <a:solidFill>
                  <a:srgbClr val="000000"/>
                </a:solidFill>
                <a:ea typeface="Calibri" panose="020F0502020204030204" pitchFamily="34" charset="0"/>
                <a:cs typeface="Times New Roman" panose="02020603050405020304" pitchFamily="18" charset="0"/>
                <a:hlinkClick r:id="rId10"/>
              </a:rPr>
              <a:t>N</a:t>
            </a:r>
            <a:r>
              <a:rPr lang="el-GR" sz="900" u="sng" dirty="0">
                <a:solidFill>
                  <a:srgbClr val="000000"/>
                </a:solidFill>
                <a:ea typeface="Calibri" panose="020F0502020204030204" pitchFamily="34" charset="0"/>
                <a:cs typeface="Times New Roman" panose="02020603050405020304" pitchFamily="18" charset="0"/>
                <a:hlinkClick r:id="rId10"/>
              </a:rPr>
              <a:t>396</a:t>
            </a:r>
            <a:r>
              <a:rPr lang="en-US" sz="900" u="sng" dirty="0">
                <a:solidFill>
                  <a:srgbClr val="000000"/>
                </a:solidFill>
                <a:ea typeface="Calibri" panose="020F0502020204030204" pitchFamily="34" charset="0"/>
                <a:cs typeface="Times New Roman" panose="02020603050405020304" pitchFamily="18" charset="0"/>
                <a:hlinkClick r:id="rId10"/>
              </a:rPr>
              <a:t>A</a:t>
            </a:r>
            <a:r>
              <a:rPr lang="el-GR" sz="900" u="sng" dirty="0">
                <a:solidFill>
                  <a:srgbClr val="000000"/>
                </a:solidFill>
                <a:ea typeface="Calibri" panose="020F0502020204030204" pitchFamily="34" charset="0"/>
                <a:cs typeface="Times New Roman" panose="02020603050405020304" pitchFamily="18" charset="0"/>
                <a:hlinkClick r:id="rId10"/>
              </a:rPr>
              <a:t>53</a:t>
            </a:r>
            <a:r>
              <a:rPr lang="en-US" sz="900" u="sng" dirty="0">
                <a:solidFill>
                  <a:srgbClr val="000000"/>
                </a:solidFill>
                <a:ea typeface="Calibri" panose="020F0502020204030204" pitchFamily="34" charset="0"/>
                <a:cs typeface="Times New Roman" panose="02020603050405020304" pitchFamily="18" charset="0"/>
                <a:hlinkClick r:id="rId10"/>
              </a:rPr>
              <a:t>K</a:t>
            </a:r>
            <a:r>
              <a:rPr lang="el-GR" sz="900" u="sng" dirty="0">
                <a:solidFill>
                  <a:srgbClr val="000000"/>
                </a:solidFill>
                <a:ea typeface="Calibri" panose="020F0502020204030204" pitchFamily="34" charset="0"/>
                <a:cs typeface="Times New Roman" panose="02020603050405020304" pitchFamily="18" charset="0"/>
                <a:hlinkClick r:id="rId10"/>
              </a:rPr>
              <a:t>88 2015</a:t>
            </a:r>
            <a:endParaRPr lang="el-GR" sz="900" dirty="0">
              <a:ea typeface="Calibri" panose="020F0502020204030204" pitchFamily="34" charset="0"/>
              <a:cs typeface="Times New Roman" panose="02020603050405020304" pitchFamily="18" charset="0"/>
            </a:endParaRPr>
          </a:p>
          <a:p>
            <a:pPr>
              <a:spcAft>
                <a:spcPts val="800"/>
              </a:spcAft>
              <a:buNone/>
            </a:pPr>
            <a:r>
              <a:rPr lang="el-GR" sz="900" dirty="0" err="1">
                <a:solidFill>
                  <a:srgbClr val="000000"/>
                </a:solidFill>
                <a:ea typeface="Times New Roman" panose="02020603050405020304" pitchFamily="18" charset="0"/>
                <a:cs typeface="Times New Roman" panose="02020603050405020304" pitchFamily="18" charset="0"/>
              </a:rPr>
              <a:t>Hikmet</a:t>
            </a:r>
            <a:r>
              <a:rPr lang="el-GR" sz="900" dirty="0">
                <a:solidFill>
                  <a:srgbClr val="000000"/>
                </a:solidFill>
                <a:ea typeface="Times New Roman" panose="02020603050405020304" pitchFamily="18" charset="0"/>
                <a:cs typeface="Times New Roman" panose="02020603050405020304" pitchFamily="18" charset="0"/>
              </a:rPr>
              <a:t>, N.  (201</a:t>
            </a:r>
            <a:r>
              <a:rPr lang="tr-TR" sz="900" dirty="0">
                <a:solidFill>
                  <a:srgbClr val="000000"/>
                </a:solidFill>
                <a:ea typeface="Times New Roman" panose="02020603050405020304" pitchFamily="18" charset="0"/>
                <a:cs typeface="Times New Roman" panose="02020603050405020304" pitchFamily="18" charset="0"/>
              </a:rPr>
              <a:t>7</a:t>
            </a:r>
            <a:r>
              <a:rPr lang="el-GR" sz="900" dirty="0">
                <a:solidFill>
                  <a:srgbClr val="000000"/>
                </a:solidFill>
                <a:ea typeface="Times New Roman" panose="02020603050405020304" pitchFamily="18" charset="0"/>
                <a:cs typeface="Times New Roman" panose="02020603050405020304" pitchFamily="18" charset="0"/>
              </a:rPr>
              <a:t>).</a:t>
            </a:r>
            <a:r>
              <a:rPr lang="el-GR" sz="900" b="1" dirty="0">
                <a:solidFill>
                  <a:srgbClr val="000000"/>
                </a:solidFill>
                <a:ea typeface="Calibri" panose="020F0502020204030204" pitchFamily="34" charset="0"/>
                <a:cs typeface="Times New Roman" panose="02020603050405020304" pitchFamily="18" charset="0"/>
              </a:rPr>
              <a:t> </a:t>
            </a:r>
            <a:r>
              <a:rPr lang="el-GR" sz="900" i="1" dirty="0">
                <a:solidFill>
                  <a:srgbClr val="000000"/>
                </a:solidFill>
                <a:ea typeface="Calibri" panose="020F0502020204030204" pitchFamily="34" charset="0"/>
                <a:cs typeface="Times New Roman" panose="02020603050405020304" pitchFamily="18" charset="0"/>
              </a:rPr>
              <a:t>Το ερωτευμένο σύννεφο</a:t>
            </a:r>
            <a:r>
              <a:rPr lang="tr-TR" sz="900" i="1" dirty="0">
                <a:solidFill>
                  <a:srgbClr val="000000"/>
                </a:solidFill>
                <a:ea typeface="Calibri" panose="020F0502020204030204" pitchFamily="34" charset="0"/>
                <a:cs typeface="Times New Roman" panose="02020603050405020304" pitchFamily="18" charset="0"/>
              </a:rPr>
              <a:t>,</a:t>
            </a:r>
            <a:r>
              <a:rPr lang="el-GR" sz="900" dirty="0">
                <a:solidFill>
                  <a:srgbClr val="000000"/>
                </a:solidFill>
                <a:ea typeface="Calibri" panose="020F0502020204030204" pitchFamily="34" charset="0"/>
                <a:cs typeface="Times New Roman" panose="02020603050405020304" pitchFamily="18" charset="0"/>
              </a:rPr>
              <a:t> μετάφραση Έρμος Αργαίος</a:t>
            </a:r>
            <a:r>
              <a:rPr lang="tr-TR" sz="900" dirty="0">
                <a:solidFill>
                  <a:srgbClr val="000000"/>
                </a:solidFill>
                <a:ea typeface="Calibri" panose="020F0502020204030204" pitchFamily="34" charset="0"/>
                <a:cs typeface="Times New Roman" panose="02020603050405020304" pitchFamily="18" charset="0"/>
              </a:rPr>
              <a:t>.</a:t>
            </a:r>
            <a:r>
              <a:rPr lang="el-GR" sz="900" dirty="0">
                <a:solidFill>
                  <a:srgbClr val="000000"/>
                </a:solidFill>
                <a:ea typeface="Calibri" panose="020F0502020204030204" pitchFamily="34" charset="0"/>
                <a:cs typeface="Times New Roman" panose="02020603050405020304" pitchFamily="18" charset="0"/>
              </a:rPr>
              <a:t> Αθήνα: Σύγχρονη εποχή</a:t>
            </a:r>
            <a:r>
              <a:rPr lang="tr-TR" sz="900" dirty="0">
                <a:solidFill>
                  <a:srgbClr val="000000"/>
                </a:solidFill>
                <a:ea typeface="Calibri" panose="020F0502020204030204" pitchFamily="34" charset="0"/>
                <a:cs typeface="Times New Roman" panose="02020603050405020304" pitchFamily="18" charset="0"/>
              </a:rPr>
              <a:t>. </a:t>
            </a:r>
            <a:r>
              <a:rPr lang="en-US" sz="900" u="sng" dirty="0">
                <a:solidFill>
                  <a:srgbClr val="000000"/>
                </a:solidFill>
                <a:ea typeface="Calibri" panose="020F0502020204030204" pitchFamily="34" charset="0"/>
                <a:cs typeface="Times New Roman" panose="02020603050405020304" pitchFamily="18" charset="0"/>
                <a:hlinkClick r:id="rId11"/>
              </a:rPr>
              <a:t>PL</a:t>
            </a:r>
            <a:r>
              <a:rPr lang="el-GR" sz="900" u="sng" dirty="0">
                <a:solidFill>
                  <a:srgbClr val="000000"/>
                </a:solidFill>
                <a:ea typeface="Calibri" panose="020F0502020204030204" pitchFamily="34" charset="0"/>
                <a:cs typeface="Times New Roman" panose="02020603050405020304" pitchFamily="18" charset="0"/>
                <a:hlinkClick r:id="rId11"/>
              </a:rPr>
              <a:t>248.</a:t>
            </a:r>
            <a:r>
              <a:rPr lang="en-US" sz="900" u="sng" dirty="0">
                <a:solidFill>
                  <a:srgbClr val="000000"/>
                </a:solidFill>
                <a:ea typeface="Calibri" panose="020F0502020204030204" pitchFamily="34" charset="0"/>
                <a:cs typeface="Times New Roman" panose="02020603050405020304" pitchFamily="18" charset="0"/>
                <a:hlinkClick r:id="rId11"/>
              </a:rPr>
              <a:t>H</a:t>
            </a:r>
            <a:r>
              <a:rPr lang="el-GR" sz="900" u="sng" dirty="0">
                <a:solidFill>
                  <a:srgbClr val="000000"/>
                </a:solidFill>
                <a:ea typeface="Calibri" panose="020F0502020204030204" pitchFamily="34" charset="0"/>
                <a:cs typeface="Times New Roman" panose="02020603050405020304" pitchFamily="18" charset="0"/>
                <a:hlinkClick r:id="rId11"/>
              </a:rPr>
              <a:t>45</a:t>
            </a:r>
            <a:r>
              <a:rPr lang="en-US" sz="900" u="sng" dirty="0">
                <a:solidFill>
                  <a:srgbClr val="000000"/>
                </a:solidFill>
                <a:ea typeface="Calibri" panose="020F0502020204030204" pitchFamily="34" charset="0"/>
                <a:cs typeface="Times New Roman" panose="02020603050405020304" pitchFamily="18" charset="0"/>
                <a:hlinkClick r:id="rId11"/>
              </a:rPr>
              <a:t>A</a:t>
            </a:r>
            <a:r>
              <a:rPr lang="el-GR" sz="900" u="sng" dirty="0">
                <a:solidFill>
                  <a:srgbClr val="000000"/>
                </a:solidFill>
                <a:ea typeface="Calibri" panose="020F0502020204030204" pitchFamily="34" charset="0"/>
                <a:cs typeface="Times New Roman" panose="02020603050405020304" pitchFamily="18" charset="0"/>
                <a:hlinkClick r:id="rId11"/>
              </a:rPr>
              <a:t>53</a:t>
            </a:r>
            <a:r>
              <a:rPr lang="en-US" sz="900" u="sng" dirty="0">
                <a:solidFill>
                  <a:srgbClr val="000000"/>
                </a:solidFill>
                <a:ea typeface="Calibri" panose="020F0502020204030204" pitchFamily="34" charset="0"/>
                <a:cs typeface="Times New Roman" panose="02020603050405020304" pitchFamily="18" charset="0"/>
                <a:hlinkClick r:id="rId11"/>
              </a:rPr>
              <a:t>A</a:t>
            </a:r>
            <a:r>
              <a:rPr lang="el-GR" sz="900" u="sng" dirty="0">
                <a:solidFill>
                  <a:srgbClr val="000000"/>
                </a:solidFill>
                <a:ea typeface="Calibri" panose="020F0502020204030204" pitchFamily="34" charset="0"/>
                <a:cs typeface="Times New Roman" panose="02020603050405020304" pitchFamily="18" charset="0"/>
                <a:hlinkClick r:id="rId11"/>
              </a:rPr>
              <a:t>7 2017</a:t>
            </a:r>
            <a:r>
              <a:rPr lang="en-US" sz="900" dirty="0">
                <a:solidFill>
                  <a:srgbClr val="000000"/>
                </a:solidFill>
                <a:ea typeface="Calibri" panose="020F0502020204030204" pitchFamily="34" charset="0"/>
                <a:cs typeface="Times New Roman" panose="02020603050405020304" pitchFamily="18" charset="0"/>
              </a:rPr>
              <a:t>  </a:t>
            </a:r>
            <a:endParaRPr lang="el-GR" sz="900" dirty="0">
              <a:ea typeface="Calibri" panose="020F0502020204030204" pitchFamily="34" charset="0"/>
              <a:cs typeface="Times New Roman" panose="02020603050405020304" pitchFamily="18" charset="0"/>
            </a:endParaRPr>
          </a:p>
          <a:p>
            <a:pPr algn="just">
              <a:spcAft>
                <a:spcPts val="800"/>
              </a:spcAft>
              <a:buNone/>
            </a:pPr>
            <a:r>
              <a:rPr lang="en-US" sz="900" dirty="0">
                <a:solidFill>
                  <a:srgbClr val="000000"/>
                </a:solidFill>
                <a:ea typeface="Calibri" panose="020F0502020204030204" pitchFamily="34" charset="0"/>
                <a:cs typeface="Times New Roman" panose="02020603050405020304" pitchFamily="18" charset="0"/>
              </a:rPr>
              <a:t>Kaya</a:t>
            </a:r>
            <a:r>
              <a:rPr lang="tr-TR" sz="900" dirty="0">
                <a:solidFill>
                  <a:srgbClr val="000000"/>
                </a:solidFill>
                <a:ea typeface="Calibri" panose="020F0502020204030204" pitchFamily="34" charset="0"/>
                <a:cs typeface="Times New Roman" panose="02020603050405020304" pitchFamily="18" charset="0"/>
              </a:rPr>
              <a:t>, </a:t>
            </a:r>
            <a:r>
              <a:rPr lang="en-US" sz="900" dirty="0">
                <a:solidFill>
                  <a:srgbClr val="000000"/>
                </a:solidFill>
                <a:ea typeface="Calibri" panose="020F0502020204030204" pitchFamily="34" charset="0"/>
                <a:cs typeface="Times New Roman" panose="02020603050405020304" pitchFamily="18" charset="0"/>
              </a:rPr>
              <a:t>Y</a:t>
            </a:r>
            <a:r>
              <a:rPr lang="tr-TR" sz="900" dirty="0">
                <a:solidFill>
                  <a:srgbClr val="000000"/>
                </a:solidFill>
                <a:ea typeface="Calibri" panose="020F0502020204030204" pitchFamily="34" charset="0"/>
                <a:cs typeface="Times New Roman" panose="02020603050405020304" pitchFamily="18" charset="0"/>
              </a:rPr>
              <a:t>. (1950). </a:t>
            </a:r>
            <a:r>
              <a:rPr lang="en-US" sz="900" i="1" dirty="0">
                <a:solidFill>
                  <a:srgbClr val="000000"/>
                </a:solidFill>
                <a:ea typeface="Calibri" panose="020F0502020204030204" pitchFamily="34" charset="0"/>
                <a:cs typeface="Times New Roman" panose="02020603050405020304" pitchFamily="18" charset="0"/>
              </a:rPr>
              <a:t>N</a:t>
            </a:r>
            <a:r>
              <a:rPr lang="el-GR" sz="900" i="1" dirty="0">
                <a:solidFill>
                  <a:srgbClr val="000000"/>
                </a:solidFill>
                <a:ea typeface="Calibri" panose="020F0502020204030204" pitchFamily="34" charset="0"/>
                <a:cs typeface="Times New Roman" panose="02020603050405020304" pitchFamily="18" charset="0"/>
              </a:rPr>
              <a:t>â</a:t>
            </a:r>
            <a:r>
              <a:rPr lang="en-US" sz="900" i="1" dirty="0">
                <a:solidFill>
                  <a:srgbClr val="000000"/>
                </a:solidFill>
                <a:ea typeface="Calibri" panose="020F0502020204030204" pitchFamily="34" charset="0"/>
                <a:cs typeface="Times New Roman" panose="02020603050405020304" pitchFamily="18" charset="0"/>
              </a:rPr>
              <a:t>z</a:t>
            </a:r>
            <a:r>
              <a:rPr lang="el-GR" sz="900" i="1" dirty="0">
                <a:solidFill>
                  <a:srgbClr val="000000"/>
                </a:solidFill>
                <a:ea typeface="Calibri" panose="020F0502020204030204" pitchFamily="34" charset="0"/>
                <a:cs typeface="Times New Roman" panose="02020603050405020304" pitchFamily="18" charset="0"/>
              </a:rPr>
              <a:t>ı</a:t>
            </a:r>
            <a:r>
              <a:rPr lang="en-US" sz="900" i="1" dirty="0">
                <a:solidFill>
                  <a:srgbClr val="000000"/>
                </a:solidFill>
                <a:ea typeface="Calibri" panose="020F0502020204030204" pitchFamily="34" charset="0"/>
                <a:cs typeface="Times New Roman" panose="02020603050405020304" pitchFamily="18" charset="0"/>
              </a:rPr>
              <a:t>m Hikmet</a:t>
            </a:r>
            <a:r>
              <a:rPr lang="el-GR" sz="900" dirty="0">
                <a:solidFill>
                  <a:srgbClr val="000000"/>
                </a:solidFill>
                <a:ea typeface="Calibri" panose="020F0502020204030204" pitchFamily="34" charset="0"/>
                <a:cs typeface="Times New Roman" panose="02020603050405020304" pitchFamily="18" charset="0"/>
              </a:rPr>
              <a:t>:</a:t>
            </a:r>
            <a:r>
              <a:rPr lang="en-US" sz="900" dirty="0">
                <a:solidFill>
                  <a:srgbClr val="000000"/>
                </a:solidFill>
                <a:ea typeface="Calibri" panose="020F0502020204030204" pitchFamily="34" charset="0"/>
                <a:cs typeface="Times New Roman" panose="02020603050405020304" pitchFamily="18" charset="0"/>
              </a:rPr>
              <a:t> </a:t>
            </a:r>
            <a:r>
              <a:rPr lang="en-US" sz="900" i="1" dirty="0">
                <a:solidFill>
                  <a:srgbClr val="000000"/>
                </a:solidFill>
                <a:ea typeface="Calibri" panose="020F0502020204030204" pitchFamily="34" charset="0"/>
                <a:cs typeface="Times New Roman" panose="02020603050405020304" pitchFamily="18" charset="0"/>
              </a:rPr>
              <a:t>Hayat</a:t>
            </a:r>
            <a:r>
              <a:rPr lang="el-GR" sz="900" i="1" dirty="0">
                <a:solidFill>
                  <a:srgbClr val="000000"/>
                </a:solidFill>
                <a:ea typeface="Calibri" panose="020F0502020204030204" pitchFamily="34" charset="0"/>
                <a:cs typeface="Times New Roman" panose="02020603050405020304" pitchFamily="18" charset="0"/>
              </a:rPr>
              <a:t>ı</a:t>
            </a:r>
            <a:r>
              <a:rPr lang="el-GR" sz="900" dirty="0">
                <a:solidFill>
                  <a:srgbClr val="000000"/>
                </a:solidFill>
                <a:ea typeface="Calibri" panose="020F0502020204030204" pitchFamily="34" charset="0"/>
                <a:cs typeface="Times New Roman" panose="02020603050405020304" pitchFamily="18" charset="0"/>
              </a:rPr>
              <a:t>,</a:t>
            </a:r>
            <a:r>
              <a:rPr lang="en-US" sz="900" dirty="0">
                <a:solidFill>
                  <a:srgbClr val="000000"/>
                </a:solidFill>
                <a:ea typeface="Calibri" panose="020F0502020204030204" pitchFamily="34" charset="0"/>
                <a:cs typeface="Times New Roman" panose="02020603050405020304" pitchFamily="18" charset="0"/>
              </a:rPr>
              <a:t> </a:t>
            </a:r>
            <a:r>
              <a:rPr lang="en-US" sz="900" i="1" dirty="0" err="1">
                <a:solidFill>
                  <a:srgbClr val="000000"/>
                </a:solidFill>
                <a:ea typeface="Calibri" panose="020F0502020204030204" pitchFamily="34" charset="0"/>
                <a:cs typeface="Times New Roman" panose="02020603050405020304" pitchFamily="18" charset="0"/>
              </a:rPr>
              <a:t>Edebi</a:t>
            </a:r>
            <a:r>
              <a:rPr lang="el-GR" sz="900" i="1" dirty="0">
                <a:solidFill>
                  <a:srgbClr val="000000"/>
                </a:solidFill>
                <a:ea typeface="Calibri" panose="020F0502020204030204" pitchFamily="34" charset="0"/>
                <a:cs typeface="Times New Roman" panose="02020603050405020304" pitchFamily="18" charset="0"/>
              </a:rPr>
              <a:t> Ş</a:t>
            </a:r>
            <a:r>
              <a:rPr lang="en-US" sz="900" i="1" dirty="0" err="1">
                <a:solidFill>
                  <a:srgbClr val="000000"/>
                </a:solidFill>
                <a:ea typeface="Calibri" panose="020F0502020204030204" pitchFamily="34" charset="0"/>
                <a:cs typeface="Times New Roman" panose="02020603050405020304" pitchFamily="18" charset="0"/>
              </a:rPr>
              <a:t>ahsiyeti</a:t>
            </a:r>
            <a:r>
              <a:rPr lang="en-US" sz="900" i="1" dirty="0">
                <a:solidFill>
                  <a:srgbClr val="000000"/>
                </a:solidFill>
                <a:ea typeface="Calibri" panose="020F0502020204030204" pitchFamily="34" charset="0"/>
                <a:cs typeface="Times New Roman" panose="02020603050405020304" pitchFamily="18" charset="0"/>
              </a:rPr>
              <a:t> Hakk</a:t>
            </a:r>
            <a:r>
              <a:rPr lang="el-GR" sz="900" i="1" dirty="0">
                <a:solidFill>
                  <a:srgbClr val="000000"/>
                </a:solidFill>
                <a:ea typeface="Calibri" panose="020F0502020204030204" pitchFamily="34" charset="0"/>
                <a:cs typeface="Times New Roman" panose="02020603050405020304" pitchFamily="18" charset="0"/>
              </a:rPr>
              <a:t>ı</a:t>
            </a:r>
            <a:r>
              <a:rPr lang="en-US" sz="900" i="1" dirty="0" err="1">
                <a:solidFill>
                  <a:srgbClr val="000000"/>
                </a:solidFill>
                <a:ea typeface="Calibri" panose="020F0502020204030204" pitchFamily="34" charset="0"/>
                <a:cs typeface="Times New Roman" panose="02020603050405020304" pitchFamily="18" charset="0"/>
              </a:rPr>
              <a:t>nda</a:t>
            </a:r>
            <a:r>
              <a:rPr lang="en-US" sz="900" i="1" dirty="0">
                <a:solidFill>
                  <a:srgbClr val="000000"/>
                </a:solidFill>
                <a:ea typeface="Calibri" panose="020F0502020204030204" pitchFamily="34" charset="0"/>
                <a:cs typeface="Times New Roman" panose="02020603050405020304" pitchFamily="18" charset="0"/>
              </a:rPr>
              <a:t> H</a:t>
            </a:r>
            <a:r>
              <a:rPr lang="el-GR" sz="900" i="1" dirty="0">
                <a:solidFill>
                  <a:srgbClr val="000000"/>
                </a:solidFill>
                <a:ea typeface="Calibri" panose="020F0502020204030204" pitchFamily="34" charset="0"/>
                <a:cs typeface="Times New Roman" panose="02020603050405020304" pitchFamily="18" charset="0"/>
              </a:rPr>
              <a:t>ü</a:t>
            </a:r>
            <a:r>
              <a:rPr lang="en-US" sz="900" i="1" dirty="0">
                <a:solidFill>
                  <a:srgbClr val="000000"/>
                </a:solidFill>
                <a:ea typeface="Calibri" panose="020F0502020204030204" pitchFamily="34" charset="0"/>
                <a:cs typeface="Times New Roman" panose="02020603050405020304" pitchFamily="18" charset="0"/>
              </a:rPr>
              <a:t>k</a:t>
            </a:r>
            <a:r>
              <a:rPr lang="el-GR" sz="900" i="1" dirty="0">
                <a:solidFill>
                  <a:srgbClr val="000000"/>
                </a:solidFill>
                <a:ea typeface="Calibri" panose="020F0502020204030204" pitchFamily="34" charset="0"/>
                <a:cs typeface="Times New Roman" panose="02020603050405020304" pitchFamily="18" charset="0"/>
              </a:rPr>
              <a:t>ü</a:t>
            </a:r>
            <a:r>
              <a:rPr lang="en-US" sz="900" i="1" dirty="0" err="1">
                <a:solidFill>
                  <a:srgbClr val="000000"/>
                </a:solidFill>
                <a:ea typeface="Calibri" panose="020F0502020204030204" pitchFamily="34" charset="0"/>
                <a:cs typeface="Times New Roman" panose="02020603050405020304" pitchFamily="18" charset="0"/>
              </a:rPr>
              <a:t>mler</a:t>
            </a:r>
            <a:r>
              <a:rPr lang="el-GR" sz="900" dirty="0">
                <a:solidFill>
                  <a:srgbClr val="000000"/>
                </a:solidFill>
                <a:ea typeface="Calibri" panose="020F0502020204030204" pitchFamily="34" charset="0"/>
                <a:cs typeface="Times New Roman" panose="02020603050405020304" pitchFamily="18" charset="0"/>
              </a:rPr>
              <a:t>,</a:t>
            </a:r>
            <a:r>
              <a:rPr lang="en-US" sz="900" dirty="0">
                <a:solidFill>
                  <a:srgbClr val="000000"/>
                </a:solidFill>
                <a:ea typeface="Calibri" panose="020F0502020204030204" pitchFamily="34" charset="0"/>
                <a:cs typeface="Times New Roman" panose="02020603050405020304" pitchFamily="18" charset="0"/>
              </a:rPr>
              <a:t> </a:t>
            </a:r>
            <a:r>
              <a:rPr lang="el-GR" sz="900" i="1" dirty="0">
                <a:solidFill>
                  <a:srgbClr val="000000"/>
                </a:solidFill>
                <a:ea typeface="Calibri" panose="020F0502020204030204" pitchFamily="34" charset="0"/>
                <a:cs typeface="Times New Roman" panose="02020603050405020304" pitchFamily="18" charset="0"/>
              </a:rPr>
              <a:t>Ş</a:t>
            </a:r>
            <a:r>
              <a:rPr lang="en-US" sz="900" i="1" dirty="0" err="1">
                <a:solidFill>
                  <a:srgbClr val="000000"/>
                </a:solidFill>
                <a:ea typeface="Calibri" panose="020F0502020204030204" pitchFamily="34" charset="0"/>
                <a:cs typeface="Times New Roman" panose="02020603050405020304" pitchFamily="18" charset="0"/>
              </a:rPr>
              <a:t>iirlerinden</a:t>
            </a:r>
            <a:r>
              <a:rPr lang="el-GR" sz="900" i="1" dirty="0">
                <a:solidFill>
                  <a:srgbClr val="000000"/>
                </a:solidFill>
                <a:ea typeface="Calibri" panose="020F0502020204030204" pitchFamily="34" charset="0"/>
                <a:cs typeface="Times New Roman" panose="02020603050405020304" pitchFamily="18" charset="0"/>
              </a:rPr>
              <a:t> Ö</a:t>
            </a:r>
            <a:r>
              <a:rPr lang="en-US" sz="900" i="1" dirty="0" err="1">
                <a:solidFill>
                  <a:srgbClr val="000000"/>
                </a:solidFill>
                <a:ea typeface="Calibri" panose="020F0502020204030204" pitchFamily="34" charset="0"/>
                <a:cs typeface="Times New Roman" panose="02020603050405020304" pitchFamily="18" charset="0"/>
              </a:rPr>
              <a:t>rnekler</a:t>
            </a:r>
            <a:r>
              <a:rPr lang="tr-TR" sz="900" dirty="0">
                <a:solidFill>
                  <a:srgbClr val="000000"/>
                </a:solidFill>
                <a:ea typeface="Calibri" panose="020F0502020204030204" pitchFamily="34" charset="0"/>
                <a:cs typeface="Times New Roman" panose="02020603050405020304" pitchFamily="18" charset="0"/>
              </a:rPr>
              <a:t>. İstanbul: Osmanbey Matbaasi. </a:t>
            </a:r>
            <a:r>
              <a:rPr lang="tr-TR" sz="900" u="sng" dirty="0">
                <a:solidFill>
                  <a:srgbClr val="000000"/>
                </a:solidFill>
                <a:ea typeface="Calibri" panose="020F0502020204030204" pitchFamily="34" charset="0"/>
                <a:cs typeface="Times New Roman" panose="02020603050405020304" pitchFamily="18" charset="0"/>
                <a:hlinkClick r:id="rId12"/>
              </a:rPr>
              <a:t>PL248.N396Z76 1950</a:t>
            </a:r>
            <a:r>
              <a:rPr lang="tr-TR" sz="900" dirty="0">
                <a:solidFill>
                  <a:srgbClr val="000000"/>
                </a:solidFill>
                <a:ea typeface="Calibri" panose="020F0502020204030204" pitchFamily="34" charset="0"/>
                <a:cs typeface="Times New Roman" panose="02020603050405020304" pitchFamily="18" charset="0"/>
              </a:rPr>
              <a:t>  </a:t>
            </a:r>
            <a:endParaRPr lang="el-GR" sz="900" dirty="0">
              <a:ea typeface="Calibri" panose="020F0502020204030204" pitchFamily="34" charset="0"/>
              <a:cs typeface="Times New Roman" panose="02020603050405020304" pitchFamily="18" charset="0"/>
            </a:endParaRPr>
          </a:p>
          <a:p>
            <a:pPr algn="just">
              <a:spcAft>
                <a:spcPts val="800"/>
              </a:spcAft>
              <a:buNone/>
            </a:pPr>
            <a:r>
              <a:rPr lang="tr-TR" sz="900" i="1" dirty="0">
                <a:solidFill>
                  <a:srgbClr val="000000"/>
                </a:solidFill>
                <a:ea typeface="Calibri" panose="020F0502020204030204" pitchFamily="34" charset="0"/>
                <a:cs typeface="Times New Roman" panose="02020603050405020304" pitchFamily="18" charset="0"/>
              </a:rPr>
              <a:t>Leontiç, M. (2012)</a:t>
            </a:r>
            <a:r>
              <a:rPr lang="tr-TR" sz="900" dirty="0">
                <a:solidFill>
                  <a:srgbClr val="000000"/>
                </a:solidFill>
                <a:ea typeface="Calibri" panose="020F0502020204030204" pitchFamily="34" charset="0"/>
                <a:cs typeface="Times New Roman" panose="02020603050405020304" pitchFamily="18" charset="0"/>
              </a:rPr>
              <a:t>. </a:t>
            </a:r>
            <a:r>
              <a:rPr lang="tr-TR" sz="900" i="1" dirty="0">
                <a:solidFill>
                  <a:srgbClr val="000000"/>
                </a:solidFill>
                <a:ea typeface="Calibri" panose="020F0502020204030204" pitchFamily="34" charset="0"/>
                <a:cs typeface="Times New Roman" panose="02020603050405020304" pitchFamily="18" charset="0"/>
              </a:rPr>
              <a:t>Nâzım Hikmet'in Hayatı</a:t>
            </a:r>
            <a:r>
              <a:rPr lang="tr-TR" sz="900" dirty="0">
                <a:solidFill>
                  <a:srgbClr val="000000"/>
                </a:solidFill>
                <a:ea typeface="Calibri" panose="020F0502020204030204" pitchFamily="34" charset="0"/>
                <a:cs typeface="Times New Roman" panose="02020603050405020304" pitchFamily="18" charset="0"/>
              </a:rPr>
              <a:t> ve </a:t>
            </a:r>
            <a:r>
              <a:rPr lang="tr-TR" sz="900" i="1" dirty="0">
                <a:solidFill>
                  <a:srgbClr val="000000"/>
                </a:solidFill>
                <a:ea typeface="Calibri" panose="020F0502020204030204" pitchFamily="34" charset="0"/>
                <a:cs typeface="Times New Roman" panose="02020603050405020304" pitchFamily="18" charset="0"/>
              </a:rPr>
              <a:t>Şiirleri</a:t>
            </a:r>
            <a:r>
              <a:rPr lang="tr-TR" sz="900" dirty="0">
                <a:solidFill>
                  <a:srgbClr val="000000"/>
                </a:solidFill>
                <a:ea typeface="Calibri" panose="020F0502020204030204" pitchFamily="34" charset="0"/>
                <a:cs typeface="Times New Roman" panose="02020603050405020304" pitchFamily="18" charset="0"/>
              </a:rPr>
              <a:t>. </a:t>
            </a:r>
            <a:r>
              <a:rPr lang="tr-TR" sz="900" i="1" dirty="0">
                <a:solidFill>
                  <a:srgbClr val="000000"/>
                </a:solidFill>
                <a:ea typeface="Calibri" panose="020F0502020204030204" pitchFamily="34" charset="0"/>
                <a:cs typeface="Times New Roman" panose="02020603050405020304" pitchFamily="18" charset="0"/>
              </a:rPr>
              <a:t>Bal-Tam Türklük Dergisi</a:t>
            </a:r>
            <a:r>
              <a:rPr lang="en-US" sz="900" dirty="0">
                <a:solidFill>
                  <a:srgbClr val="000000"/>
                </a:solidFill>
                <a:ea typeface="Calibri" panose="020F0502020204030204" pitchFamily="34" charset="0"/>
                <a:cs typeface="Times New Roman" panose="02020603050405020304" pitchFamily="18" charset="0"/>
              </a:rPr>
              <a:t>.</a:t>
            </a:r>
            <a:r>
              <a:rPr lang="tr-TR" sz="900" dirty="0">
                <a:solidFill>
                  <a:srgbClr val="000000"/>
                </a:solidFill>
                <a:ea typeface="Calibri" panose="020F0502020204030204" pitchFamily="34" charset="0"/>
                <a:cs typeface="Times New Roman" panose="02020603050405020304" pitchFamily="18" charset="0"/>
              </a:rPr>
              <a:t> (</a:t>
            </a:r>
            <a:r>
              <a:rPr lang="en-US" sz="900" dirty="0">
                <a:solidFill>
                  <a:srgbClr val="000000"/>
                </a:solidFill>
                <a:ea typeface="Calibri" panose="020F0502020204030204" pitchFamily="34" charset="0"/>
                <a:cs typeface="Times New Roman" panose="02020603050405020304" pitchFamily="18" charset="0"/>
              </a:rPr>
              <a:t>17</a:t>
            </a:r>
            <a:r>
              <a:rPr lang="tr-TR" sz="900" dirty="0">
                <a:solidFill>
                  <a:srgbClr val="000000"/>
                </a:solidFill>
                <a:ea typeface="Calibri" panose="020F0502020204030204" pitchFamily="34" charset="0"/>
                <a:cs typeface="Times New Roman" panose="02020603050405020304" pitchFamily="18" charset="0"/>
              </a:rPr>
              <a:t>)263-278. </a:t>
            </a:r>
            <a:endParaRPr lang="el-GR" sz="900" dirty="0">
              <a:ea typeface="Calibri" panose="020F0502020204030204" pitchFamily="34" charset="0"/>
              <a:cs typeface="Times New Roman" panose="02020603050405020304" pitchFamily="18" charset="0"/>
            </a:endParaRPr>
          </a:p>
          <a:p>
            <a:pPr algn="just">
              <a:spcAft>
                <a:spcPts val="800"/>
              </a:spcAft>
              <a:buNone/>
            </a:pPr>
            <a:r>
              <a:rPr lang="tr-TR" sz="900" dirty="0">
                <a:ea typeface="Calibri" panose="020F0502020204030204" pitchFamily="34" charset="0"/>
                <a:cs typeface="Times New Roman" panose="02020603050405020304" pitchFamily="18" charset="0"/>
              </a:rPr>
              <a:t>Mığdıs Şeker, L. &amp; </a:t>
            </a:r>
            <a:r>
              <a:rPr lang="en-US" sz="900" dirty="0" err="1">
                <a:ea typeface="Calibri" panose="020F0502020204030204" pitchFamily="34" charset="0"/>
                <a:cs typeface="Times New Roman" panose="02020603050405020304" pitchFamily="18" charset="0"/>
              </a:rPr>
              <a:t>Bogenç</a:t>
            </a:r>
            <a:r>
              <a:rPr lang="en-US" sz="900" dirty="0">
                <a:ea typeface="Calibri" panose="020F0502020204030204" pitchFamily="34" charset="0"/>
                <a:cs typeface="Times New Roman" panose="02020603050405020304" pitchFamily="18" charset="0"/>
              </a:rPr>
              <a:t> Demirel</a:t>
            </a:r>
            <a:r>
              <a:rPr lang="tr-TR" sz="900" dirty="0">
                <a:ea typeface="Calibri" panose="020F0502020204030204" pitchFamily="34" charset="0"/>
                <a:cs typeface="Times New Roman" panose="02020603050405020304" pitchFamily="18" charset="0"/>
              </a:rPr>
              <a:t>, Z. E. (2020). Nâzım Hikmet’in Edebiyat Alanındaki Konumuna ve Eserlerinin Çeviri Yoluyla Dolaşımına Kısıtların Olumlu Etkileri. </a:t>
            </a:r>
            <a:r>
              <a:rPr lang="tr-TR" sz="900" i="1" dirty="0">
                <a:ea typeface="Calibri" panose="020F0502020204030204" pitchFamily="34" charset="0"/>
                <a:cs typeface="Times New Roman" panose="02020603050405020304" pitchFamily="18" charset="0"/>
              </a:rPr>
              <a:t>Çeviribilim ve Uygulamaları Dergisi Journal of Translation Studies</a:t>
            </a:r>
            <a:r>
              <a:rPr lang="tr-TR" sz="900" dirty="0">
                <a:ea typeface="Calibri" panose="020F0502020204030204" pitchFamily="34" charset="0"/>
                <a:cs typeface="Times New Roman" panose="02020603050405020304" pitchFamily="18" charset="0"/>
              </a:rPr>
              <a:t>. (29), 83-116.</a:t>
            </a:r>
            <a:endParaRPr lang="el-GR" sz="900" dirty="0">
              <a:ea typeface="Calibri" panose="020F0502020204030204" pitchFamily="34" charset="0"/>
              <a:cs typeface="Times New Roman" panose="02020603050405020304" pitchFamily="18" charset="0"/>
            </a:endParaRPr>
          </a:p>
          <a:p>
            <a:pPr algn="just">
              <a:spcAft>
                <a:spcPts val="800"/>
              </a:spcAft>
              <a:buNone/>
            </a:pPr>
            <a:r>
              <a:rPr lang="tr-TR" sz="900" dirty="0">
                <a:effectLst/>
                <a:ea typeface="Calibri" panose="020F0502020204030204" pitchFamily="34" charset="0"/>
                <a:cs typeface="Times New Roman" panose="02020603050405020304" pitchFamily="18" charset="0"/>
              </a:rPr>
              <a:t>Özüm, A. (2013). NÂZIM HİKMET’İN SEVDALI BULUT’UNDA BÜYÜK ANLATILARLA OYUN. </a:t>
            </a:r>
            <a:r>
              <a:rPr lang="en-US" sz="900" i="1" dirty="0">
                <a:effectLst/>
                <a:ea typeface="Calibri" panose="020F0502020204030204" pitchFamily="34" charset="0"/>
                <a:cs typeface="Times New Roman" panose="02020603050405020304" pitchFamily="18" charset="0"/>
              </a:rPr>
              <a:t>Mill</a:t>
            </a:r>
            <a:r>
              <a:rPr lang="el-GR" sz="900" i="1" dirty="0">
                <a:effectLst/>
                <a:ea typeface="Calibri" panose="020F0502020204030204" pitchFamily="34" charset="0"/>
                <a:cs typeface="Times New Roman" panose="02020603050405020304" pitchFamily="18" charset="0"/>
              </a:rPr>
              <a:t>î </a:t>
            </a:r>
            <a:r>
              <a:rPr lang="en-US" sz="900" i="1" dirty="0" err="1">
                <a:effectLst/>
                <a:ea typeface="Calibri" panose="020F0502020204030204" pitchFamily="34" charset="0"/>
                <a:cs typeface="Times New Roman" panose="02020603050405020304" pitchFamily="18" charset="0"/>
              </a:rPr>
              <a:t>Folklor</a:t>
            </a:r>
            <a:r>
              <a:rPr lang="el-GR" sz="900" dirty="0">
                <a:effectLst/>
                <a:ea typeface="Calibri" panose="020F0502020204030204" pitchFamily="34" charset="0"/>
                <a:cs typeface="Times New Roman" panose="02020603050405020304" pitchFamily="18" charset="0"/>
              </a:rPr>
              <a:t>. 25( 97)122-134.</a:t>
            </a:r>
          </a:p>
          <a:p>
            <a:pPr algn="just">
              <a:spcAft>
                <a:spcPts val="800"/>
              </a:spcAft>
              <a:buNone/>
            </a:pPr>
            <a:r>
              <a:rPr lang="en-US" sz="900" dirty="0" err="1">
                <a:solidFill>
                  <a:srgbClr val="000000"/>
                </a:solidFill>
                <a:effectLst/>
                <a:ea typeface="Times New Roman" panose="02020603050405020304" pitchFamily="18" charset="0"/>
                <a:cs typeface="Times New Roman" panose="02020603050405020304" pitchFamily="18" charset="0"/>
              </a:rPr>
              <a:t>Sagaster</a:t>
            </a:r>
            <a:r>
              <a:rPr lang="tr-TR" sz="900" dirty="0">
                <a:solidFill>
                  <a:srgbClr val="000000"/>
                </a:solidFill>
                <a:effectLst/>
                <a:ea typeface="Times New Roman" panose="02020603050405020304" pitchFamily="18" charset="0"/>
                <a:cs typeface="Times New Roman" panose="02020603050405020304" pitchFamily="18" charset="0"/>
              </a:rPr>
              <a:t>, </a:t>
            </a:r>
            <a:r>
              <a:rPr lang="en-US" sz="900" dirty="0">
                <a:solidFill>
                  <a:srgbClr val="000000"/>
                </a:solidFill>
                <a:effectLst/>
                <a:ea typeface="Times New Roman" panose="02020603050405020304" pitchFamily="18" charset="0"/>
                <a:cs typeface="Times New Roman" panose="02020603050405020304" pitchFamily="18" charset="0"/>
              </a:rPr>
              <a:t>B</a:t>
            </a:r>
            <a:r>
              <a:rPr lang="tr-TR" sz="900" dirty="0">
                <a:solidFill>
                  <a:srgbClr val="000000"/>
                </a:solidFill>
                <a:effectLst/>
                <a:ea typeface="Times New Roman" panose="02020603050405020304" pitchFamily="18" charset="0"/>
                <a:cs typeface="Times New Roman" panose="02020603050405020304" pitchFamily="18" charset="0"/>
              </a:rPr>
              <a:t>. &amp;</a:t>
            </a:r>
            <a:r>
              <a:rPr lang="el-GR" sz="900" dirty="0">
                <a:solidFill>
                  <a:srgbClr val="000000"/>
                </a:solidFill>
                <a:effectLst/>
                <a:ea typeface="Times New Roman" panose="02020603050405020304" pitchFamily="18" charset="0"/>
                <a:cs typeface="Times New Roman" panose="02020603050405020304" pitchFamily="18" charset="0"/>
              </a:rPr>
              <a:t> </a:t>
            </a:r>
            <a:r>
              <a:rPr lang="el-GR" sz="900" dirty="0" err="1">
                <a:solidFill>
                  <a:srgbClr val="000000"/>
                </a:solidFill>
                <a:effectLst/>
                <a:ea typeface="Times New Roman" panose="02020603050405020304" pitchFamily="18" charset="0"/>
                <a:cs typeface="Times New Roman" panose="02020603050405020304" pitchFamily="18" charset="0"/>
              </a:rPr>
              <a:t>Σαλακίδης</a:t>
            </a:r>
            <a:r>
              <a:rPr lang="tr-TR" sz="900" dirty="0">
                <a:solidFill>
                  <a:srgbClr val="000000"/>
                </a:solidFill>
                <a:effectLst/>
                <a:ea typeface="Times New Roman" panose="02020603050405020304" pitchFamily="18" charset="0"/>
                <a:cs typeface="Times New Roman" panose="02020603050405020304" pitchFamily="18" charset="0"/>
              </a:rPr>
              <a:t>,</a:t>
            </a:r>
            <a:r>
              <a:rPr lang="el-GR" sz="900" dirty="0">
                <a:solidFill>
                  <a:srgbClr val="000000"/>
                </a:solidFill>
                <a:effectLst/>
                <a:ea typeface="Times New Roman" panose="02020603050405020304" pitchFamily="18" charset="0"/>
                <a:cs typeface="Times New Roman" panose="02020603050405020304" pitchFamily="18" charset="0"/>
              </a:rPr>
              <a:t> Γ.</a:t>
            </a:r>
            <a:r>
              <a:rPr lang="tr-TR" sz="900" dirty="0">
                <a:solidFill>
                  <a:srgbClr val="000000"/>
                </a:solidFill>
                <a:effectLst/>
                <a:ea typeface="Times New Roman" panose="02020603050405020304" pitchFamily="18" charset="0"/>
                <a:cs typeface="Times New Roman" panose="02020603050405020304" pitchFamily="18" charset="0"/>
              </a:rPr>
              <a:t>(2019). </a:t>
            </a:r>
            <a:r>
              <a:rPr lang="el-GR" sz="900" i="1" dirty="0">
                <a:solidFill>
                  <a:srgbClr val="000000"/>
                </a:solidFill>
                <a:effectLst/>
                <a:ea typeface="Times New Roman" panose="02020603050405020304" pitchFamily="18" charset="0"/>
                <a:cs typeface="Times New Roman" panose="02020603050405020304" pitchFamily="18" charset="0"/>
              </a:rPr>
              <a:t>Ιστορία της σύγχρονης τουρκικής λογοτεχνίας</a:t>
            </a:r>
            <a:r>
              <a:rPr lang="tr-TR" sz="900" dirty="0">
                <a:solidFill>
                  <a:srgbClr val="000000"/>
                </a:solidFill>
                <a:effectLst/>
                <a:ea typeface="Times New Roman" panose="02020603050405020304" pitchFamily="18" charset="0"/>
                <a:cs typeface="Times New Roman" panose="02020603050405020304" pitchFamily="18" charset="0"/>
              </a:rPr>
              <a:t>.</a:t>
            </a:r>
            <a:endParaRPr lang="el-GR" sz="900" dirty="0">
              <a:effectLst/>
              <a:ea typeface="Calibri" panose="020F0502020204030204" pitchFamily="34" charset="0"/>
              <a:cs typeface="Times New Roman" panose="02020603050405020304" pitchFamily="18" charset="0"/>
            </a:endParaRPr>
          </a:p>
          <a:p>
            <a:pPr algn="just">
              <a:spcAft>
                <a:spcPts val="800"/>
              </a:spcAft>
              <a:buNone/>
            </a:pPr>
            <a:r>
              <a:rPr lang="el-GR" sz="900" dirty="0">
                <a:solidFill>
                  <a:srgbClr val="000000"/>
                </a:solidFill>
                <a:effectLst/>
                <a:ea typeface="Times New Roman" panose="02020603050405020304" pitchFamily="18" charset="0"/>
                <a:cs typeface="Times New Roman" panose="02020603050405020304" pitchFamily="18" charset="0"/>
              </a:rPr>
              <a:t>Λευκωσία : Πανεπιστημιακές Εκδόσεις Κύπρου.</a:t>
            </a:r>
            <a:r>
              <a:rPr lang="el-GR" sz="900" dirty="0">
                <a:solidFill>
                  <a:srgbClr val="000000"/>
                </a:solidFill>
                <a:effectLst/>
                <a:ea typeface="Calibri" panose="020F0502020204030204" pitchFamily="34" charset="0"/>
                <a:cs typeface="Times New Roman" panose="02020603050405020304" pitchFamily="18" charset="0"/>
              </a:rPr>
              <a:t> </a:t>
            </a:r>
            <a:r>
              <a:rPr lang="en-US" sz="900" u="sng" dirty="0">
                <a:solidFill>
                  <a:srgbClr val="000000"/>
                </a:solidFill>
                <a:effectLst/>
                <a:ea typeface="Calibri" panose="020F0502020204030204" pitchFamily="34" charset="0"/>
                <a:cs typeface="Times New Roman" panose="02020603050405020304" pitchFamily="18" charset="0"/>
                <a:hlinkClick r:id="rId13"/>
              </a:rPr>
              <a:t>PL</a:t>
            </a:r>
            <a:r>
              <a:rPr lang="el-GR" sz="900" u="sng" dirty="0">
                <a:solidFill>
                  <a:srgbClr val="000000"/>
                </a:solidFill>
                <a:effectLst/>
                <a:ea typeface="Calibri" panose="020F0502020204030204" pitchFamily="34" charset="0"/>
                <a:cs typeface="Times New Roman" panose="02020603050405020304" pitchFamily="18" charset="0"/>
                <a:hlinkClick r:id="rId13"/>
              </a:rPr>
              <a:t>216.</a:t>
            </a:r>
            <a:r>
              <a:rPr lang="en-US" sz="900" u="sng" dirty="0">
                <a:solidFill>
                  <a:srgbClr val="000000"/>
                </a:solidFill>
                <a:effectLst/>
                <a:ea typeface="Calibri" panose="020F0502020204030204" pitchFamily="34" charset="0"/>
                <a:cs typeface="Times New Roman" panose="02020603050405020304" pitchFamily="18" charset="0"/>
                <a:hlinkClick r:id="rId13"/>
              </a:rPr>
              <a:t>S</a:t>
            </a:r>
            <a:r>
              <a:rPr lang="el-GR" sz="900" u="sng" dirty="0">
                <a:solidFill>
                  <a:srgbClr val="000000"/>
                </a:solidFill>
                <a:effectLst/>
                <a:ea typeface="Calibri" panose="020F0502020204030204" pitchFamily="34" charset="0"/>
                <a:cs typeface="Times New Roman" panose="02020603050405020304" pitchFamily="18" charset="0"/>
                <a:hlinkClick r:id="rId13"/>
              </a:rPr>
              <a:t>24 2019</a:t>
            </a:r>
            <a:endParaRPr lang="el-GR" sz="900" dirty="0">
              <a:effectLst/>
              <a:ea typeface="Calibri" panose="020F0502020204030204" pitchFamily="34" charset="0"/>
              <a:cs typeface="Times New Roman" panose="02020603050405020304" pitchFamily="18" charset="0"/>
            </a:endParaRPr>
          </a:p>
        </p:txBody>
      </p:sp>
      <p:pic>
        <p:nvPicPr>
          <p:cNvPr id="2" name="Picture 2" descr="Turkey's poet of hope: Nazım Hikmet">
            <a:extLst>
              <a:ext uri="{FF2B5EF4-FFF2-40B4-BE49-F238E27FC236}">
                <a16:creationId xmlns:a16="http://schemas.microsoft.com/office/drawing/2014/main" id="{745F7910-911D-FE2E-B9CF-A2EF23BCBB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6546" r="14546"/>
          <a:stretch>
            <a:fillRect/>
          </a:stretch>
        </p:blipFill>
        <p:spPr bwMode="auto">
          <a:xfrm>
            <a:off x="9906000" y="10"/>
            <a:ext cx="22860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84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3878F3-9EA8-95DB-C811-1224778C5DD2}"/>
              </a:ext>
            </a:extLst>
          </p:cNvPr>
          <p:cNvSpPr txBox="1"/>
          <p:nvPr/>
        </p:nvSpPr>
        <p:spPr>
          <a:xfrm>
            <a:off x="838200" y="2333297"/>
            <a:ext cx="4619621" cy="3843666"/>
          </a:xfrm>
          <a:prstGeom prst="rect">
            <a:avLst/>
          </a:prstGeom>
        </p:spPr>
        <p:txBody>
          <a:bodyPr vert="horz" lIns="91440" tIns="45720" rIns="91440" bIns="45720" rtlCol="0">
            <a:normAutofit/>
          </a:bodyPr>
          <a:lstStyle/>
          <a:p>
            <a:pPr>
              <a:lnSpc>
                <a:spcPct val="90000"/>
              </a:lnSpc>
              <a:spcAft>
                <a:spcPts val="800"/>
              </a:spcAft>
            </a:pPr>
            <a:r>
              <a:rPr lang="en-US" sz="2000" b="1" dirty="0"/>
              <a:t>III. </a:t>
            </a:r>
            <a:r>
              <a:rPr lang="en-US" sz="2000" b="1" dirty="0" err="1"/>
              <a:t>Üçüncü</a:t>
            </a:r>
            <a:r>
              <a:rPr lang="en-US" sz="2000" b="1" dirty="0"/>
              <a:t>  </a:t>
            </a:r>
            <a:r>
              <a:rPr lang="en-US" sz="2000" b="1" dirty="0" err="1"/>
              <a:t>bölümde</a:t>
            </a:r>
            <a:r>
              <a:rPr lang="en-US" sz="2000" b="1" dirty="0"/>
              <a:t> : </a:t>
            </a:r>
            <a:r>
              <a:rPr lang="en-US" sz="2000" b="1" dirty="0" err="1"/>
              <a:t>Dünyada</a:t>
            </a:r>
            <a:r>
              <a:rPr lang="en-US" sz="2000" b="1" dirty="0"/>
              <a:t> </a:t>
            </a:r>
            <a:r>
              <a:rPr lang="en-US" sz="2000" b="1" dirty="0" err="1"/>
              <a:t>tanınmış</a:t>
            </a:r>
            <a:r>
              <a:rPr lang="en-US" sz="2000" b="1" dirty="0"/>
              <a:t> Türk </a:t>
            </a:r>
            <a:r>
              <a:rPr lang="en-US" sz="2000" b="1" dirty="0" err="1"/>
              <a:t>edebiyatçılar</a:t>
            </a:r>
            <a:endParaRPr lang="en-US" sz="2000" b="1" dirty="0"/>
          </a:p>
          <a:p>
            <a:pPr>
              <a:lnSpc>
                <a:spcPct val="90000"/>
              </a:lnSpc>
              <a:spcAft>
                <a:spcPts val="800"/>
              </a:spcAft>
            </a:pPr>
            <a:r>
              <a:rPr lang="en-US" sz="2000" b="1" dirty="0"/>
              <a:t> </a:t>
            </a:r>
            <a:endParaRPr lang="en-US" sz="2000" dirty="0">
              <a:effectLst/>
            </a:endParaRPr>
          </a:p>
          <a:p>
            <a:pPr>
              <a:lnSpc>
                <a:spcPct val="90000"/>
              </a:lnSpc>
              <a:spcAft>
                <a:spcPts val="800"/>
              </a:spcAft>
            </a:pPr>
            <a:r>
              <a:rPr lang="en-US" sz="2000" b="1" dirty="0"/>
              <a:t>III.I. </a:t>
            </a:r>
            <a:r>
              <a:rPr lang="en-US" sz="2000" b="1" dirty="0" err="1"/>
              <a:t>Nazım</a:t>
            </a:r>
            <a:r>
              <a:rPr lang="en-US" sz="2000" b="1" dirty="0"/>
              <a:t> Hikmet </a:t>
            </a:r>
            <a:endParaRPr lang="en-US" sz="2000" dirty="0">
              <a:effectLst/>
            </a:endParaRPr>
          </a:p>
        </p:txBody>
      </p:sp>
      <p:pic>
        <p:nvPicPr>
          <p:cNvPr id="1026" name="Picture 2" descr="Ναζίμ Χικμέτ - Βικιπαίδεια">
            <a:extLst>
              <a:ext uri="{FF2B5EF4-FFF2-40B4-BE49-F238E27FC236}">
                <a16:creationId xmlns:a16="http://schemas.microsoft.com/office/drawing/2014/main" id="{B3E81361-D170-9259-04E7-5CA7F8EE1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131" r="-1" b="5645"/>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DC7797-B257-BAB0-0E3E-F918471FDC49}"/>
              </a:ext>
            </a:extLst>
          </p:cNvPr>
          <p:cNvSpPr txBox="1"/>
          <p:nvPr/>
        </p:nvSpPr>
        <p:spPr>
          <a:xfrm>
            <a:off x="7697118" y="6346371"/>
            <a:ext cx="4222739" cy="369332"/>
          </a:xfrm>
          <a:prstGeom prst="rect">
            <a:avLst/>
          </a:prstGeom>
          <a:noFill/>
        </p:spPr>
        <p:txBody>
          <a:bodyPr wrap="square">
            <a:spAutoFit/>
          </a:bodyPr>
          <a:lstStyle/>
          <a:p>
            <a:r>
              <a:rPr lang="el-GR" dirty="0">
                <a:solidFill>
                  <a:schemeClr val="bg1">
                    <a:lumMod val="50000"/>
                  </a:schemeClr>
                </a:solidFill>
              </a:rPr>
              <a:t>https://share.google/sAdZIbn9Q12trZA5i</a:t>
            </a:r>
          </a:p>
        </p:txBody>
      </p:sp>
    </p:spTree>
    <p:extLst>
      <p:ext uri="{BB962C8B-B14F-4D97-AF65-F5344CB8AC3E}">
        <p14:creationId xmlns:p14="http://schemas.microsoft.com/office/powerpoint/2010/main" val="107940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C158013A-FCB5-8C30-F2D8-CAD68EB2C8D7}"/>
              </a:ext>
            </a:extLst>
          </p:cNvPr>
          <p:cNvSpPr txBox="1">
            <a:spLocks noGrp="1"/>
          </p:cNvSpPr>
          <p:nvPr>
            <p:ph idx="1"/>
          </p:nvPr>
        </p:nvSpPr>
        <p:spPr>
          <a:xfrm>
            <a:off x="228600" y="391886"/>
            <a:ext cx="11517086" cy="6154505"/>
          </a:xfrm>
          <a:prstGeom prst="rect">
            <a:avLst/>
          </a:prstGeom>
          <a:noFill/>
        </p:spPr>
        <p:txBody>
          <a:bodyPr wrap="square">
            <a:spAutoFit/>
          </a:bodyPr>
          <a:lstStyle/>
          <a:p>
            <a:pPr marL="179705" marR="179705" algn="just">
              <a:lnSpc>
                <a:spcPct val="106000"/>
              </a:lnSpc>
              <a:spcAft>
                <a:spcPts val="800"/>
              </a:spcAft>
              <a:buNone/>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ea typeface="Calibri" panose="020F0502020204030204" pitchFamily="34" charset="0"/>
                <a:cs typeface="Times New Roman" panose="02020603050405020304" pitchFamily="18" charset="0"/>
              </a:rPr>
              <a:t>[…]Από τη δεκαετία του 1920 και εντεύθεν  η τουρκική  ποίηση  κέρδισε μια νέα και σημαντική  ώθηση  με τη  λογοτεχνία του  </a:t>
            </a:r>
            <a:r>
              <a:rPr lang="tr-TR" sz="1200" dirty="0">
                <a:effectLst/>
                <a:ea typeface="Calibri" panose="020F0502020204030204" pitchFamily="34" charset="0"/>
                <a:cs typeface="Times New Roman" panose="02020603050405020304" pitchFamily="18" charset="0"/>
              </a:rPr>
              <a:t>Nazım Hikmet  </a:t>
            </a:r>
            <a:r>
              <a:rPr lang="el-GR" sz="1200" dirty="0">
                <a:effectLst/>
                <a:ea typeface="Calibri" panose="020F0502020204030204" pitchFamily="34" charset="0"/>
                <a:cs typeface="Times New Roman" panose="02020603050405020304" pitchFamily="18" charset="0"/>
              </a:rPr>
              <a:t> (1901-1963),  ο  οποίος  υπήρξε  ποιητής και συγγραφέας θεατρικών έργων καθώς  και μυθιστοριογράφος   διεθνούς  εμβέλειας. Και αυτός  είχε  αρχικά εντυπωσιαστεί  από την  </a:t>
            </a:r>
            <a:r>
              <a:rPr lang="el-GR" sz="1200" dirty="0" err="1">
                <a:effectLst/>
                <a:ea typeface="Calibri" panose="020F0502020204030204" pitchFamily="34" charset="0"/>
                <a:cs typeface="Times New Roman" panose="02020603050405020304" pitchFamily="18" charset="0"/>
              </a:rPr>
              <a:t>κεμαλική</a:t>
            </a:r>
            <a:r>
              <a:rPr lang="el-GR" sz="1200" dirty="0">
                <a:effectLst/>
                <a:ea typeface="Calibri" panose="020F0502020204030204" pitchFamily="34" charset="0"/>
                <a:cs typeface="Times New Roman" panose="02020603050405020304" pitchFamily="18" charset="0"/>
              </a:rPr>
              <a:t>  επανάσταση. Ωστόσο,  άλλαξε  τη στάση του  κατά τη   διάρκεια των φοιτητικών του χρόνων στη Μόσχα (1922-1928) και έγινε  ένας ενεργός  κομμουνιστής. Στην Τουρκία φυλακίστηκε για τα πολιτικά του  πιστεύω  για δεκαπέντε χρόνια (1933-1935,1938-1950).Το 1951  διέφυγε  στη Σοβιετική  Ένωση  όπου  έζησε μέχρι  τον θάνατό του. Παρόλο που τα  έργα του είχαν  απαγορευτεί για πολύ  καιρό  στην Τουρκία (1938-1965), κυκλοφορούσαν  μέσα από  ανεπίσημα κανάλια ανάμεσα στους   τούρκους  αναγνώστες. Τα θέματα με τα οποία καταπιάστηκε  στη  λογοτεχνία του  είναι  πολύ ευρεία : Μέρος   της ποίησης του είναι πολύ  ιδεολογικά χρωματισμένο  και παρουσιάζει  την πολιτική  αφοσίωση  του  συγγραφέα περισσότερο  παρά το λογοτεχνικό  του  ταλέντο. Αλλά υπήρξε  επίσης  και πολύ  μορφωμένος και ταλαντούχος  ποιητής,  καθώς και  οξυδερκής παρατηρητής, του  οποίου η ταυτότητα είχε διαμορφωθεί  σε μεγάλο  βαθμό από την κοσμοπολίτικη  παιδεία της οθωμανικής ανώτερης τάξης, στην οποία ανήκε ως απόγονος  μιας οικογένειας καλλιτεχνών και διπλωματών. Σε αντίθεση  με πολλούς  σύγχρονους  του,  δεν  άφησε την οθωμανική  ιστορία από  το  βλέμμα του,  αλλά αντ’  αυτού,  έψαξε  έναν τρόπο να συνδέσει  το οθωμανικό  παρελθόν με  το παρόν. Στο έργο  του  </a:t>
            </a:r>
            <a:r>
              <a:rPr lang="el-GR" sz="1200" i="1" dirty="0">
                <a:effectLst/>
                <a:ea typeface="Calibri" panose="020F0502020204030204" pitchFamily="34" charset="0"/>
                <a:cs typeface="Times New Roman" panose="02020603050405020304" pitchFamily="18" charset="0"/>
              </a:rPr>
              <a:t>Το  Έπος  του  Σεΐχη  </a:t>
            </a:r>
            <a:r>
              <a:rPr lang="tr-TR" sz="1200" i="1" dirty="0">
                <a:effectLst/>
                <a:ea typeface="Calibri" panose="020F0502020204030204" pitchFamily="34" charset="0"/>
                <a:cs typeface="Times New Roman" panose="02020603050405020304" pitchFamily="18" charset="0"/>
              </a:rPr>
              <a:t>Bedreddin</a:t>
            </a:r>
            <a:r>
              <a:rPr lang="tr-TR" sz="1200" dirty="0">
                <a:effectLst/>
                <a:ea typeface="Calibri" panose="020F0502020204030204" pitchFamily="34" charset="0"/>
                <a:cs typeface="Times New Roman" panose="02020603050405020304" pitchFamily="18" charset="0"/>
              </a:rPr>
              <a:t> (Şeyh Bedreddin  Destanı, 1933)</a:t>
            </a:r>
            <a:r>
              <a:rPr lang="el-GR" sz="1200" dirty="0">
                <a:effectLst/>
                <a:ea typeface="Calibri" panose="020F0502020204030204" pitchFamily="34" charset="0"/>
                <a:cs typeface="Times New Roman" panose="02020603050405020304" pitchFamily="18" charset="0"/>
              </a:rPr>
              <a:t>- ένα μίγμα ποίησης  και πεζού  λόγου- περιγράφει  ένα συμβάν  από τη  ζωή  του  </a:t>
            </a:r>
            <a:r>
              <a:rPr lang="el-GR" sz="1200" dirty="0" err="1">
                <a:effectLst/>
                <a:ea typeface="Calibri" panose="020F0502020204030204" pitchFamily="34" charset="0"/>
                <a:cs typeface="Times New Roman" panose="02020603050405020304" pitchFamily="18" charset="0"/>
              </a:rPr>
              <a:t>σούφι</a:t>
            </a:r>
            <a:r>
              <a:rPr lang="el-GR" sz="1200" dirty="0">
                <a:effectLst/>
                <a:ea typeface="Calibri" panose="020F0502020204030204" pitchFamily="34" charset="0"/>
                <a:cs typeface="Times New Roman" panose="02020603050405020304" pitchFamily="18" charset="0"/>
              </a:rPr>
              <a:t> σεΐχη του  15</a:t>
            </a:r>
            <a:r>
              <a:rPr lang="el-GR" sz="1200" baseline="30000" dirty="0">
                <a:effectLst/>
                <a:ea typeface="Calibri" panose="020F0502020204030204" pitchFamily="34" charset="0"/>
                <a:cs typeface="Times New Roman" panose="02020603050405020304" pitchFamily="18" charset="0"/>
              </a:rPr>
              <a:t>ου</a:t>
            </a:r>
            <a:r>
              <a:rPr lang="el-GR" sz="1200" dirty="0">
                <a:effectLst/>
                <a:ea typeface="Calibri" panose="020F0502020204030204" pitchFamily="34" charset="0"/>
                <a:cs typeface="Times New Roman" panose="02020603050405020304" pitchFamily="18" charset="0"/>
              </a:rPr>
              <a:t> αιώνα, ο οποίος  υπήρξε  ο ηγέτης μιας κοινωνικής  εξέγερσης  με  κομμουνιστικά στοιχεία κατά της οθωμανικής κυβέρνησης, η οποία έχει  καταγραφεί επίσης σε οθωμανικές  και βυζαντινές  ιστορικές πηγές. Το έργο θεωρείται  ως ο  πρόδρομος του  ανολοκλήρωτου  ογκώδους  επικού  ποιήματος </a:t>
            </a:r>
            <a:r>
              <a:rPr lang="el-GR" sz="1200" i="1" dirty="0">
                <a:effectLst/>
                <a:ea typeface="Calibri" panose="020F0502020204030204" pitchFamily="34" charset="0"/>
                <a:cs typeface="Times New Roman" panose="02020603050405020304" pitchFamily="18" charset="0"/>
              </a:rPr>
              <a:t>Ανθρώπινα Τοπία της Πατρίδας</a:t>
            </a:r>
            <a:r>
              <a:rPr lang="el-GR" sz="1200" dirty="0">
                <a:effectLst/>
                <a:ea typeface="Calibri" panose="020F0502020204030204" pitchFamily="34" charset="0"/>
                <a:cs typeface="Times New Roman" panose="02020603050405020304" pitchFamily="18" charset="0"/>
              </a:rPr>
              <a:t>  </a:t>
            </a:r>
            <a:r>
              <a:rPr lang="el-GR" sz="1200" i="1" dirty="0">
                <a:effectLst/>
                <a:ea typeface="Calibri" panose="020F0502020204030204" pitchFamily="34" charset="0"/>
                <a:cs typeface="Times New Roman" panose="02020603050405020304" pitchFamily="18" charset="0"/>
              </a:rPr>
              <a:t>μου</a:t>
            </a:r>
            <a:r>
              <a:rPr lang="el-GR" sz="1200" dirty="0">
                <a:effectLst/>
                <a:ea typeface="Calibri" panose="020F0502020204030204" pitchFamily="34" charset="0"/>
                <a:cs typeface="Times New Roman" panose="02020603050405020304" pitchFamily="18" charset="0"/>
              </a:rPr>
              <a:t> (</a:t>
            </a:r>
            <a:r>
              <a:rPr lang="tr-TR" sz="1200" dirty="0">
                <a:effectLst/>
                <a:ea typeface="Calibri" panose="020F0502020204030204" pitchFamily="34" charset="0"/>
                <a:cs typeface="Times New Roman" panose="02020603050405020304" pitchFamily="18" charset="0"/>
              </a:rPr>
              <a:t>Memleketimden İnsan Manzaraları</a:t>
            </a:r>
            <a:r>
              <a:rPr lang="el-GR" sz="1200" dirty="0">
                <a:effectLst/>
                <a:ea typeface="Calibri" panose="020F0502020204030204" pitchFamily="34" charset="0"/>
                <a:cs typeface="Times New Roman" panose="02020603050405020304" pitchFamily="18" charset="0"/>
              </a:rPr>
              <a:t>, 5 τόμοι, γραμμένο το 1938, δημοσιευμένο μεταθανάτια για πρώτη  φορά το 1966-1967).Εδώ, ο </a:t>
            </a:r>
            <a:r>
              <a:rPr lang="tr-TR" sz="1200" dirty="0">
                <a:effectLst/>
                <a:ea typeface="Calibri" panose="020F0502020204030204" pitchFamily="34" charset="0"/>
                <a:cs typeface="Times New Roman" panose="02020603050405020304" pitchFamily="18" charset="0"/>
              </a:rPr>
              <a:t>Nazım Hikmet </a:t>
            </a:r>
            <a:r>
              <a:rPr lang="el-GR" sz="1200" dirty="0">
                <a:effectLst/>
                <a:ea typeface="Calibri" panose="020F0502020204030204" pitchFamily="34" charset="0"/>
                <a:cs typeface="Times New Roman" panose="02020603050405020304" pitchFamily="18" charset="0"/>
              </a:rPr>
              <a:t>επιστρέφει στο παρόν  και περιγράφει-πάλι με το  χαρακτηριστικό του  μίγμα λογοτεχνικών ειδών- την πολυμορφία του αγροτικού κόσμου  της </a:t>
            </a:r>
            <a:r>
              <a:rPr lang="el-GR" sz="1200" dirty="0" err="1">
                <a:effectLst/>
                <a:ea typeface="Calibri" panose="020F0502020204030204" pitchFamily="34" charset="0"/>
                <a:cs typeface="Times New Roman" panose="02020603050405020304" pitchFamily="18" charset="0"/>
              </a:rPr>
              <a:t>Ανατολίας</a:t>
            </a:r>
            <a:r>
              <a:rPr lang="el-GR" sz="1200" dirty="0">
                <a:effectLst/>
                <a:ea typeface="Calibri" panose="020F0502020204030204" pitchFamily="34" charset="0"/>
                <a:cs typeface="Times New Roman" panose="02020603050405020304" pitchFamily="18" charset="0"/>
              </a:rPr>
              <a:t> από  την οπτική  γωνία κάποιων επιβατών τρένου. Αυτό  το έργο,  το οποίο περιέχει  </a:t>
            </a:r>
            <a:r>
              <a:rPr lang="el-GR" sz="1200" dirty="0" err="1">
                <a:effectLst/>
                <a:ea typeface="Calibri" panose="020F0502020204030204" pitchFamily="34" charset="0"/>
                <a:cs typeface="Times New Roman" panose="02020603050405020304" pitchFamily="18" charset="0"/>
              </a:rPr>
              <a:t>ημιαυτοβιογραφικά</a:t>
            </a:r>
            <a:r>
              <a:rPr lang="el-GR" sz="1200" dirty="0">
                <a:effectLst/>
                <a:ea typeface="Calibri" panose="020F0502020204030204" pitchFamily="34" charset="0"/>
                <a:cs typeface="Times New Roman" panose="02020603050405020304" pitchFamily="18" charset="0"/>
              </a:rPr>
              <a:t> στοιχεία,  γράφτηκε  κυρίως  κατά τη  διάρκεια των χρόνων φυλάκισης του </a:t>
            </a:r>
            <a:r>
              <a:rPr lang="tr-TR" sz="1200" dirty="0">
                <a:effectLst/>
                <a:ea typeface="Calibri" panose="020F0502020204030204" pitchFamily="34" charset="0"/>
                <a:cs typeface="Times New Roman" panose="02020603050405020304" pitchFamily="18" charset="0"/>
              </a:rPr>
              <a:t>Nazım Hikmet </a:t>
            </a:r>
            <a:r>
              <a:rPr lang="el-GR" sz="1200" dirty="0">
                <a:effectLst/>
                <a:ea typeface="Calibri" panose="020F0502020204030204" pitchFamily="34" charset="0"/>
                <a:cs typeface="Times New Roman" panose="02020603050405020304" pitchFamily="18" charset="0"/>
              </a:rPr>
              <a:t>  και  ήταν κυρίως εμπνευσμένο  από  τις  ιστορίες των συντρόφων του, με τους οποίους μοιράστηκε τη ζωή  του. Ο κοινωνικά κριτικός και ευαίσθητος τρόπος, τον οποίο χρησιμοποιεί  για να περιγράψει  τα «ανθρώπινα τοπία» της </a:t>
            </a:r>
            <a:r>
              <a:rPr lang="el-GR" sz="1200" dirty="0" err="1">
                <a:effectLst/>
                <a:ea typeface="Calibri" panose="020F0502020204030204" pitchFamily="34" charset="0"/>
                <a:cs typeface="Times New Roman" panose="02020603050405020304" pitchFamily="18" charset="0"/>
              </a:rPr>
              <a:t>Ανατολίας</a:t>
            </a:r>
            <a:r>
              <a:rPr lang="el-GR" sz="1200" dirty="0">
                <a:effectLst/>
                <a:ea typeface="Calibri" panose="020F0502020204030204" pitchFamily="34" charset="0"/>
                <a:cs typeface="Times New Roman" panose="02020603050405020304" pitchFamily="18" charset="0"/>
              </a:rPr>
              <a:t>, έρχεται  σε πλήρη  αντίθεση με την ιδεολογικά χρωματισμένη  ποίηση   του κινήματος  των </a:t>
            </a:r>
            <a:r>
              <a:rPr lang="el-GR" sz="1200" i="1" dirty="0">
                <a:effectLst/>
                <a:ea typeface="Calibri" panose="020F0502020204030204" pitchFamily="34" charset="0"/>
                <a:cs typeface="Times New Roman" panose="02020603050405020304" pitchFamily="18" charset="0"/>
              </a:rPr>
              <a:t>Πέντε Συλλαβιστών</a:t>
            </a:r>
            <a:r>
              <a:rPr lang="el-GR" sz="1200" dirty="0">
                <a:effectLst/>
                <a:ea typeface="Calibri" panose="020F0502020204030204" pitchFamily="34" charset="0"/>
                <a:cs typeface="Times New Roman" panose="02020603050405020304" pitchFamily="18" charset="0"/>
              </a:rPr>
              <a:t>. Αυτό ισχύει  επίσης και για τα εξωτερικά χαρακτηριστικά της ποίησης του </a:t>
            </a:r>
            <a:r>
              <a:rPr lang="tr-TR" sz="1200" dirty="0">
                <a:effectLst/>
                <a:ea typeface="Calibri" panose="020F0502020204030204" pitchFamily="34" charset="0"/>
                <a:cs typeface="Times New Roman" panose="02020603050405020304" pitchFamily="18" charset="0"/>
              </a:rPr>
              <a:t>Nazım Hikmet. </a:t>
            </a:r>
            <a:r>
              <a:rPr lang="el-GR" sz="1200" dirty="0">
                <a:effectLst/>
                <a:ea typeface="Calibri" panose="020F0502020204030204" pitchFamily="34" charset="0"/>
                <a:cs typeface="Times New Roman" panose="02020603050405020304" pitchFamily="18" charset="0"/>
              </a:rPr>
              <a:t>Στο  αρχικό του σταδίου (1913-1920) έγραφε ακόμη  ποίηση  με το  «εθνικό» συλλαβικό μέτρο,  το </a:t>
            </a:r>
            <a:r>
              <a:rPr lang="tr-TR" sz="1200" dirty="0">
                <a:effectLst/>
                <a:ea typeface="Calibri" panose="020F0502020204030204" pitchFamily="34" charset="0"/>
                <a:cs typeface="Times New Roman" panose="02020603050405020304" pitchFamily="18" charset="0"/>
              </a:rPr>
              <a:t>hece vezni</a:t>
            </a:r>
            <a:r>
              <a:rPr lang="el-GR" sz="1200" dirty="0">
                <a:effectLst/>
                <a:ea typeface="Calibri" panose="020F0502020204030204" pitchFamily="34" charset="0"/>
                <a:cs typeface="Times New Roman" panose="02020603050405020304" pitchFamily="18" charset="0"/>
              </a:rPr>
              <a:t>, το οποίο άφησε κατά μέρος όταν γνώρισε τη ρωσική  ποίηση κατά τη  διάρκεια  των φοιτητικών του χρόνων στη Μόσχα (1921-1924)[…]Μέσα σε αυτό το πλαίσιο   θα πρέπει  να γίνει  ιδιαίτερη  αναφορά  στον  </a:t>
            </a:r>
            <a:r>
              <a:rPr lang="tr-TR" sz="1200" dirty="0">
                <a:effectLst/>
                <a:ea typeface="Calibri" panose="020F0502020204030204" pitchFamily="34" charset="0"/>
                <a:cs typeface="Times New Roman" panose="02020603050405020304" pitchFamily="18" charset="0"/>
              </a:rPr>
              <a:t>Yaşar Kemal </a:t>
            </a:r>
            <a:r>
              <a:rPr lang="el-GR" sz="1200" dirty="0">
                <a:effectLst/>
                <a:ea typeface="Calibri" panose="020F0502020204030204" pitchFamily="34" charset="0"/>
                <a:cs typeface="Times New Roman" panose="02020603050405020304" pitchFamily="18" charset="0"/>
              </a:rPr>
              <a:t>(1923[ή1926]-2015) .Ξεκίνησε τη  μακρά του  καριέρα ως λογοτέχνης  με έργα  σχετικά  με το θέμα  του  χωριού  αλλά αργότερα ασχολήθηκε και με αστικά[…]Στα μέσα της δεκαετίας του 1950 έγινε με το  μυθιστόρημα </a:t>
            </a:r>
            <a:r>
              <a:rPr lang="el-GR" sz="1200" i="1" dirty="0">
                <a:effectLst/>
                <a:ea typeface="Calibri" panose="020F0502020204030204" pitchFamily="34" charset="0"/>
                <a:cs typeface="Times New Roman" panose="02020603050405020304" pitchFamily="18" charset="0"/>
              </a:rPr>
              <a:t>του  Ο Λιγνός </a:t>
            </a:r>
            <a:r>
              <a:rPr lang="el-GR" sz="1200" i="1" dirty="0" err="1">
                <a:effectLst/>
                <a:ea typeface="Calibri" panose="020F0502020204030204" pitchFamily="34" charset="0"/>
                <a:cs typeface="Times New Roman" panose="02020603050405020304" pitchFamily="18" charset="0"/>
              </a:rPr>
              <a:t>Μεμέτ</a:t>
            </a:r>
            <a:r>
              <a:rPr lang="el-GR" sz="1200" dirty="0">
                <a:effectLst/>
                <a:ea typeface="Calibri" panose="020F0502020204030204" pitchFamily="34" charset="0"/>
                <a:cs typeface="Times New Roman" panose="02020603050405020304" pitchFamily="18" charset="0"/>
              </a:rPr>
              <a:t> (</a:t>
            </a:r>
            <a:r>
              <a:rPr lang="tr-TR" sz="1200" dirty="0">
                <a:effectLst/>
                <a:ea typeface="Calibri" panose="020F0502020204030204" pitchFamily="34" charset="0"/>
                <a:cs typeface="Times New Roman" panose="02020603050405020304" pitchFamily="18" charset="0"/>
              </a:rPr>
              <a:t>İnce Memed</a:t>
            </a:r>
            <a:r>
              <a:rPr lang="el-GR" sz="1200" dirty="0">
                <a:effectLst/>
                <a:ea typeface="Calibri" panose="020F0502020204030204" pitchFamily="34" charset="0"/>
                <a:cs typeface="Times New Roman" panose="02020603050405020304" pitchFamily="18" charset="0"/>
              </a:rPr>
              <a:t>, στα ελλ. εκδόθηκε ως </a:t>
            </a:r>
            <a:r>
              <a:rPr lang="el-GR" sz="1200" dirty="0" err="1">
                <a:effectLst/>
                <a:ea typeface="Calibri" panose="020F0502020204030204" pitchFamily="34" charset="0"/>
                <a:cs typeface="Times New Roman" panose="02020603050405020304" pitchFamily="18" charset="0"/>
              </a:rPr>
              <a:t>Μεμέτ</a:t>
            </a:r>
            <a:r>
              <a:rPr lang="el-GR" sz="1200" dirty="0">
                <a:effectLst/>
                <a:ea typeface="Calibri" panose="020F0502020204030204" pitchFamily="34" charset="0"/>
                <a:cs typeface="Times New Roman" panose="02020603050405020304" pitchFamily="18" charset="0"/>
              </a:rPr>
              <a:t> ο Ψηλόλιγνος),  το οποίο προκάλεσε μεγάλο  αναγνωστικό ενδιαφέρον εντός και εκτός Τουρκίας.   […]Ωστόσο, για πάνω  από πενήντα  χρόνια η  παράδοση του κοινωνικού ρεαλισμού στην τουρκική  λογοτεχνία βρήκε  την ξεχωριστή  σατιρική της έκφραση στα έργα του </a:t>
            </a:r>
            <a:r>
              <a:rPr lang="tr-TR" sz="1200" dirty="0">
                <a:effectLst/>
                <a:ea typeface="Calibri" panose="020F0502020204030204" pitchFamily="34" charset="0"/>
                <a:cs typeface="Times New Roman" panose="02020603050405020304" pitchFamily="18" charset="0"/>
              </a:rPr>
              <a:t>Aziz  Nesin  (1916</a:t>
            </a:r>
            <a:r>
              <a:rPr lang="el-GR" sz="1200" dirty="0">
                <a:effectLst/>
                <a:ea typeface="Calibri" panose="020F0502020204030204" pitchFamily="34" charset="0"/>
                <a:cs typeface="Times New Roman" panose="02020603050405020304" pitchFamily="18" charset="0"/>
              </a:rPr>
              <a:t>-</a:t>
            </a:r>
            <a:r>
              <a:rPr lang="tr-TR" sz="1200" dirty="0">
                <a:effectLst/>
                <a:ea typeface="Calibri" panose="020F0502020204030204" pitchFamily="34" charset="0"/>
                <a:cs typeface="Times New Roman" panose="02020603050405020304" pitchFamily="18" charset="0"/>
              </a:rPr>
              <a:t>1995)</a:t>
            </a:r>
            <a:r>
              <a:rPr lang="el-GR" sz="1200" dirty="0">
                <a:effectLst/>
                <a:ea typeface="Calibri" panose="020F0502020204030204" pitchFamily="34" charset="0"/>
                <a:cs typeface="Times New Roman" panose="02020603050405020304" pitchFamily="18" charset="0"/>
              </a:rPr>
              <a:t>,  ενός συγγραφέα διεθνώς πολύ  γνωστού.  Στα βιβλία του, τα οποία  αριθμούν  περισσότερα από  100 έργα  διηγημάτων, μυθιστορημάτων, θεατρικών έργων,  ποιητικών  και αυτοβιογραφικών κειμένων,  και στα πολυάριθμα σχόλια και  άρθρα  του σε τουρκικές εφημερίδες, έγραψε με ένα συχνά οξύ  σατιρικό  και επικριτικό   ύφος για τις  συνθήκες στην Τουρκία. Οι χαρακτήρες, τους οποίους     περιγράφει  ο  </a:t>
            </a:r>
            <a:r>
              <a:rPr lang="tr-TR" sz="1200" dirty="0">
                <a:effectLst/>
                <a:ea typeface="Calibri" panose="020F0502020204030204" pitchFamily="34" charset="0"/>
                <a:cs typeface="Times New Roman" panose="02020603050405020304" pitchFamily="18" charset="0"/>
              </a:rPr>
              <a:t>Aziz Nesin </a:t>
            </a:r>
            <a:r>
              <a:rPr lang="el-GR" sz="1200" dirty="0">
                <a:effectLst/>
                <a:ea typeface="Calibri" panose="020F0502020204030204" pitchFamily="34" charset="0"/>
                <a:cs typeface="Times New Roman" panose="02020603050405020304" pitchFamily="18" charset="0"/>
              </a:rPr>
              <a:t> στα έργα  του, είναι πολύ  συχνά «αντιήρωες» με την  έννοια  ότι είναι  και οι  ίδιοι  εξίσου  θύματα και θύτες της  κοινωνικής και γραφειοκρατικής τάξης της Τουρκίας.[…]  Η </a:t>
            </a:r>
            <a:r>
              <a:rPr lang="tr-TR" sz="1200" dirty="0">
                <a:effectLst/>
                <a:ea typeface="Calibri" panose="020F0502020204030204" pitchFamily="34" charset="0"/>
                <a:cs typeface="Times New Roman" panose="02020603050405020304" pitchFamily="18" charset="0"/>
              </a:rPr>
              <a:t>Elif  Şafak  </a:t>
            </a:r>
            <a:r>
              <a:rPr lang="el-GR" sz="1200" dirty="0">
                <a:effectLst/>
                <a:ea typeface="Calibri" panose="020F0502020204030204" pitchFamily="34" charset="0"/>
                <a:cs typeface="Times New Roman" panose="02020603050405020304" pitchFamily="18" charset="0"/>
              </a:rPr>
              <a:t>(γεν.1971), η οποία έχει  μια πλατιά διεθνή  αναγνώριση  γράφει  τα έργα της,  ολοένα και   περισσότερο, τόσο  στα αγγλικά όσο  και στα τουρκικά έχοντας υπόψη  της  ένα διεθνές  αναγνωστικό  κοινό. Τα μυθιστορήματά της,  τα οποία συχνά τοποθετούνται στην Κωνσταντινούπολη, αντανακλούν  την πολιτιστική  και θρησκευτική  ποικιλομορφία του  παρελθόντος   και   παρόντος  της Τουρκίας, φιλτραρισμένη μέσα από την οπτική  μοναχικών και περιθωριακών ανθρώπων.[…] </a:t>
            </a: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Börte</a:t>
            </a:r>
            <a:r>
              <a:rPr lang="en-US" sz="1200" dirty="0">
                <a:effectLst/>
                <a:ea typeface="Calibri" panose="020F0502020204030204" pitchFamily="34" charset="0"/>
                <a:cs typeface="Times New Roman" panose="02020603050405020304" pitchFamily="18" charset="0"/>
              </a:rPr>
              <a:t> </a:t>
            </a:r>
            <a:r>
              <a:rPr lang="el-GR" sz="1200" dirty="0" err="1">
                <a:effectLst/>
                <a:ea typeface="Times New Roman" panose="02020603050405020304" pitchFamily="18" charset="0"/>
                <a:cs typeface="Times New Roman" panose="02020603050405020304" pitchFamily="18" charset="0"/>
              </a:rPr>
              <a:t>Sagaster</a:t>
            </a:r>
            <a:r>
              <a:rPr lang="el-GR" sz="1200" dirty="0">
                <a:effectLst/>
                <a:ea typeface="Times New Roman" panose="02020603050405020304" pitchFamily="18" charset="0"/>
                <a:cs typeface="Times New Roman" panose="02020603050405020304" pitchFamily="18" charset="0"/>
              </a:rPr>
              <a:t> </a:t>
            </a:r>
            <a:r>
              <a:rPr lang="tr-TR" sz="1200" dirty="0">
                <a:effectLst/>
                <a:ea typeface="Times New Roman" panose="02020603050405020304" pitchFamily="18" charset="0"/>
                <a:cs typeface="Times New Roman" panose="02020603050405020304" pitchFamily="18" charset="0"/>
              </a:rPr>
              <a:t>&amp; </a:t>
            </a:r>
            <a:r>
              <a:rPr lang="el-GR" sz="1200" dirty="0">
                <a:effectLst/>
                <a:ea typeface="Times New Roman" panose="02020603050405020304" pitchFamily="18" charset="0"/>
                <a:cs typeface="Times New Roman" panose="02020603050405020304" pitchFamily="18" charset="0"/>
              </a:rPr>
              <a:t>Γιώργος </a:t>
            </a:r>
            <a:r>
              <a:rPr lang="el-GR" sz="1200" dirty="0" err="1">
                <a:effectLst/>
                <a:ea typeface="Times New Roman" panose="02020603050405020304" pitchFamily="18" charset="0"/>
                <a:cs typeface="Times New Roman" panose="02020603050405020304" pitchFamily="18" charset="0"/>
              </a:rPr>
              <a:t>Σαλακίδης</a:t>
            </a:r>
            <a:r>
              <a:rPr lang="en-US" sz="1200" dirty="0">
                <a:effectLst/>
                <a:ea typeface="Times New Roman" panose="02020603050405020304" pitchFamily="18" charset="0"/>
                <a:cs typeface="Times New Roman" panose="02020603050405020304" pitchFamily="18" charset="0"/>
              </a:rPr>
              <a:t>, </a:t>
            </a:r>
            <a:r>
              <a:rPr lang="tr-TR" sz="1200" dirty="0">
                <a:effectLst/>
                <a:ea typeface="Times New Roman" panose="02020603050405020304" pitchFamily="18" charset="0"/>
                <a:cs typeface="Times New Roman" panose="02020603050405020304" pitchFamily="18" charset="0"/>
              </a:rPr>
              <a:t>2019</a:t>
            </a:r>
            <a:r>
              <a:rPr lang="en-US" sz="1200" dirty="0">
                <a:effectLst/>
                <a:ea typeface="Times New Roman" panose="02020603050405020304" pitchFamily="18" charset="0"/>
                <a:cs typeface="Times New Roman" panose="02020603050405020304" pitchFamily="18" charset="0"/>
              </a:rPr>
              <a:t>:</a:t>
            </a:r>
            <a:r>
              <a:rPr lang="en-US" sz="1200" dirty="0">
                <a:effectLst/>
                <a:ea typeface="Calibri" panose="020F0502020204030204" pitchFamily="34" charset="0"/>
                <a:cs typeface="Times New Roman" panose="02020603050405020304" pitchFamily="18" charset="0"/>
              </a:rPr>
              <a:t>46,48-94) </a:t>
            </a:r>
            <a:endParaRPr lang="el-G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49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ACD2D-3740-06FB-15B1-7BFCD511B09D}"/>
              </a:ext>
            </a:extLst>
          </p:cNvPr>
          <p:cNvSpPr txBox="1"/>
          <p:nvPr/>
        </p:nvSpPr>
        <p:spPr>
          <a:xfrm>
            <a:off x="370113" y="328462"/>
            <a:ext cx="6096000" cy="6182205"/>
          </a:xfrm>
          <a:prstGeom prst="rect">
            <a:avLst/>
          </a:prstGeom>
          <a:noFill/>
        </p:spPr>
        <p:txBody>
          <a:bodyPr wrap="square">
            <a:spAutoFit/>
          </a:bodyPr>
          <a:lstStyle/>
          <a:p>
            <a:pPr>
              <a:lnSpc>
                <a:spcPct val="106000"/>
              </a:lnSpc>
              <a:spcAft>
                <a:spcPts val="800"/>
              </a:spcAft>
              <a:buNone/>
            </a:pPr>
            <a:r>
              <a:rPr lang="en-US" sz="1200" b="1" dirty="0">
                <a:effectLst/>
                <a:ea typeface="Calibri" panose="020F0502020204030204" pitchFamily="34" charset="0"/>
                <a:cs typeface="Times New Roman" panose="02020603050405020304" pitchFamily="18" charset="0"/>
              </a:rPr>
              <a:t>III.I.I. </a:t>
            </a:r>
            <a:r>
              <a:rPr lang="en-US" sz="1200" b="1" dirty="0" err="1">
                <a:effectLst/>
                <a:ea typeface="Calibri" panose="020F0502020204030204" pitchFamily="34" charset="0"/>
                <a:cs typeface="Times New Roman" panose="02020603050405020304" pitchFamily="18" charset="0"/>
              </a:rPr>
              <a:t>Nazım</a:t>
            </a:r>
            <a:r>
              <a:rPr lang="en-US" sz="1200" b="1" dirty="0">
                <a:effectLst/>
                <a:ea typeface="Calibri" panose="020F0502020204030204" pitchFamily="34" charset="0"/>
                <a:cs typeface="Times New Roman" panose="02020603050405020304" pitchFamily="18" charset="0"/>
              </a:rPr>
              <a:t> Hikmet</a:t>
            </a:r>
            <a:endParaRPr lang="el-GR" sz="1200" dirty="0">
              <a:effectLst/>
              <a:ea typeface="Calibri" panose="020F0502020204030204" pitchFamily="34" charset="0"/>
              <a:cs typeface="Times New Roman" panose="02020603050405020304" pitchFamily="18" charset="0"/>
            </a:endParaRPr>
          </a:p>
          <a:p>
            <a:pPr>
              <a:lnSpc>
                <a:spcPct val="106000"/>
              </a:lnSpc>
              <a:spcAft>
                <a:spcPts val="800"/>
              </a:spcAft>
              <a:buNone/>
            </a:pPr>
            <a:r>
              <a:rPr lang="en-US" sz="1200" b="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 </a:t>
            </a:r>
            <a:r>
              <a:rPr lang="el-GR" sz="1200" dirty="0">
                <a:effectLst/>
                <a:ea typeface="Calibri" panose="020F0502020204030204" pitchFamily="34" charset="0"/>
                <a:cs typeface="Times New Roman" panose="02020603050405020304" pitchFamily="18" charset="0"/>
              </a:rPr>
              <a:t>Ν</a:t>
            </a:r>
            <a:r>
              <a:rPr lang="en-US" sz="1200" dirty="0">
                <a:effectLst/>
                <a:ea typeface="Calibri" panose="020F0502020204030204" pitchFamily="34" charset="0"/>
                <a:cs typeface="Times New Roman" panose="02020603050405020304" pitchFamily="18" charset="0"/>
              </a:rPr>
              <a:t>â</a:t>
            </a:r>
            <a:r>
              <a:rPr lang="tr-TR" sz="1200" dirty="0">
                <a:effectLst/>
                <a:ea typeface="Calibri" panose="020F0502020204030204" pitchFamily="34" charset="0"/>
                <a:cs typeface="Times New Roman" panose="02020603050405020304" pitchFamily="18" charset="0"/>
              </a:rPr>
              <a:t>zım Hikmet (Ran) is acknowledged worldwide  as a poet who  revolutionized Turkish  poetry. His work has  been  translated into  more than  fifty languages, and Germany, he is undoubtedly </a:t>
            </a:r>
            <a:r>
              <a:rPr lang="en-US" sz="1200" dirty="0">
                <a:effectLst/>
                <a:ea typeface="Calibri" panose="020F0502020204030204" pitchFamily="34" charset="0"/>
                <a:cs typeface="Times New Roman" panose="02020603050405020304" pitchFamily="18" charset="0"/>
              </a:rPr>
              <a:t>also the  most widely  translated  and read of Turkish poets [..](Mediha </a:t>
            </a:r>
            <a:r>
              <a:rPr lang="tr-TR" sz="1200" dirty="0">
                <a:effectLst/>
                <a:ea typeface="Calibri" panose="020F0502020204030204" pitchFamily="34" charset="0"/>
                <a:cs typeface="Times New Roman" panose="02020603050405020304" pitchFamily="18" charset="0"/>
              </a:rPr>
              <a:t>Göbenli </a:t>
            </a:r>
            <a:r>
              <a:rPr lang="el-GR" sz="1200" dirty="0">
                <a:effectLst/>
                <a:ea typeface="Calibri" panose="020F0502020204030204" pitchFamily="34" charset="0"/>
                <a:cs typeface="Times New Roman" panose="02020603050405020304" pitchFamily="18" charset="0"/>
              </a:rPr>
              <a:t>στο </a:t>
            </a:r>
            <a:r>
              <a:rPr lang="en-US" sz="1200" dirty="0">
                <a:effectLst/>
                <a:ea typeface="Calibri" panose="020F0502020204030204" pitchFamily="34" charset="0"/>
                <a:cs typeface="Times New Roman" panose="02020603050405020304" pitchFamily="18" charset="0"/>
              </a:rPr>
              <a:t>Burcu Alkan &amp; </a:t>
            </a:r>
            <a:r>
              <a:rPr lang="tr-TR" sz="1200" dirty="0">
                <a:effectLst/>
                <a:ea typeface="Calibri" panose="020F0502020204030204" pitchFamily="34" charset="0"/>
                <a:cs typeface="Times New Roman" panose="02020603050405020304" pitchFamily="18" charset="0"/>
              </a:rPr>
              <a:t>Çimen Günay</a:t>
            </a:r>
            <a:r>
              <a:rPr lang="en-US" sz="1200" dirty="0">
                <a:effectLst/>
                <a:ea typeface="Calibri" panose="020F0502020204030204" pitchFamily="34" charset="0"/>
                <a:cs typeface="Times New Roman" panose="02020603050405020304" pitchFamily="18" charset="0"/>
              </a:rPr>
              <a:t>-</a:t>
            </a:r>
            <a:r>
              <a:rPr lang="tr-TR" sz="1200" dirty="0">
                <a:effectLst/>
                <a:ea typeface="Calibri" panose="020F0502020204030204" pitchFamily="34" charset="0"/>
                <a:cs typeface="Times New Roman" panose="02020603050405020304" pitchFamily="18" charset="0"/>
              </a:rPr>
              <a:t>Erkol, 2021</a:t>
            </a:r>
            <a:r>
              <a:rPr lang="en-US" sz="1200" dirty="0">
                <a:effectLst/>
                <a:ea typeface="Calibri" panose="020F0502020204030204" pitchFamily="34" charset="0"/>
                <a:cs typeface="Times New Roman" panose="02020603050405020304" pitchFamily="18" charset="0"/>
              </a:rPr>
              <a:t>:112)</a:t>
            </a:r>
          </a:p>
          <a:p>
            <a:pPr marL="179705" marR="179705" algn="just">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n-US"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a typeface="Calibri" panose="020F0502020204030204" pitchFamily="34" charset="0"/>
                <a:cs typeface="Times New Roman" panose="02020603050405020304" pitchFamily="18" charset="0"/>
              </a:rPr>
              <a:t>[…] 15 Ocak 1902’de </a:t>
            </a:r>
            <a:r>
              <a:rPr lang="en-US" sz="1200" dirty="0" err="1">
                <a:ea typeface="Calibri" panose="020F0502020204030204" pitchFamily="34" charset="0"/>
                <a:cs typeface="Times New Roman" panose="02020603050405020304" pitchFamily="18" charset="0"/>
              </a:rPr>
              <a:t>Selanik’te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dünyaya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gelen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Nazım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Hikmet’in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annesi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Celile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Hanımdır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Celile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hanım</a:t>
            </a:r>
            <a:r>
              <a:rPr lang="en-US" sz="1200" dirty="0">
                <a:ea typeface="Calibri" panose="020F0502020204030204" pitchFamily="34" charset="0"/>
                <a:cs typeface="Times New Roman" panose="02020603050405020304" pitchFamily="18" charset="0"/>
              </a:rPr>
              <a:t> iyi </a:t>
            </a:r>
            <a:r>
              <a:rPr lang="en-US" sz="1200" dirty="0" err="1">
                <a:ea typeface="Calibri" panose="020F0502020204030204" pitchFamily="34" charset="0"/>
                <a:cs typeface="Times New Roman" panose="02020603050405020304" pitchFamily="18" charset="0"/>
              </a:rPr>
              <a:t>eğitim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görmüş</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ressamdır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Annesinin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büyük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babası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Polonya’dan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İstanbul’a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gelip</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Müslümanlığı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kabul</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eden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Borjenski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soyadlı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Türkolog</a:t>
            </a:r>
            <a:r>
              <a:rPr lang="en-US" sz="1200" dirty="0">
                <a:ea typeface="Calibri" panose="020F0502020204030204" pitchFamily="34" charset="0"/>
                <a:cs typeface="Times New Roman" panose="02020603050405020304" pitchFamily="18" charset="0"/>
              </a:rPr>
              <a:t> Mustafa </a:t>
            </a:r>
            <a:r>
              <a:rPr lang="en-US" sz="1200" dirty="0" err="1">
                <a:ea typeface="Calibri" panose="020F0502020204030204" pitchFamily="34" charset="0"/>
                <a:cs typeface="Times New Roman" panose="02020603050405020304" pitchFamily="18" charset="0"/>
              </a:rPr>
              <a:t>Celalettin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Paşa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aynı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zamanda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mühendis</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topoğraf</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sanatçısıdır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Annesinin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babası</a:t>
            </a:r>
            <a:r>
              <a:rPr lang="en-US" sz="1200" dirty="0">
                <a:ea typeface="Calibri" panose="020F0502020204030204" pitchFamily="34" charset="0"/>
                <a:cs typeface="Times New Roman" panose="02020603050405020304" pitchFamily="18" charset="0"/>
              </a:rPr>
              <a:t> Enver </a:t>
            </a:r>
            <a:r>
              <a:rPr lang="en-US" sz="1200" dirty="0" err="1">
                <a:ea typeface="Calibri" panose="020F0502020204030204" pitchFamily="34" charset="0"/>
                <a:cs typeface="Times New Roman" panose="02020603050405020304" pitchFamily="18" charset="0"/>
              </a:rPr>
              <a:t>Paşa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ise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dilbilimcidir</a:t>
            </a:r>
            <a:r>
              <a:rPr lang="en-US" sz="1200" dirty="0">
                <a:ea typeface="Calibri" panose="020F0502020204030204" pitchFamily="34" charset="0"/>
                <a:cs typeface="Times New Roman" panose="02020603050405020304" pitchFamily="18" charset="0"/>
              </a:rPr>
              <a:t>. 1907’de </a:t>
            </a:r>
            <a:r>
              <a:rPr lang="en-US" sz="1200" dirty="0" err="1">
                <a:ea typeface="Calibri" panose="020F0502020204030204" pitchFamily="34" charset="0"/>
                <a:cs typeface="Times New Roman" panose="02020603050405020304" pitchFamily="18" charset="0"/>
              </a:rPr>
              <a:t>Fransızca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eğitim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veren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okulda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öğrenciliğe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başlayan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Nazım</a:t>
            </a:r>
            <a:r>
              <a:rPr lang="en-US" sz="1200" dirty="0">
                <a:ea typeface="Calibri" panose="020F0502020204030204" pitchFamily="34" charset="0"/>
                <a:cs typeface="Times New Roman" panose="02020603050405020304" pitchFamily="18" charset="0"/>
              </a:rPr>
              <a:t> Hikmet, ilk </a:t>
            </a:r>
            <a:r>
              <a:rPr lang="en-US" sz="1200" dirty="0" err="1">
                <a:ea typeface="Calibri" panose="020F0502020204030204" pitchFamily="34" charset="0"/>
                <a:cs typeface="Times New Roman" panose="02020603050405020304" pitchFamily="18" charset="0"/>
              </a:rPr>
              <a:t>öğretim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yılının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sonunda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Göztepe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Numune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Mektebi’ne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geçer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Babası</a:t>
            </a:r>
            <a:r>
              <a:rPr lang="en-US" sz="1200" dirty="0">
                <a:ea typeface="Calibri" panose="020F0502020204030204" pitchFamily="34" charset="0"/>
                <a:cs typeface="Times New Roman" panose="02020603050405020304" pitchFamily="18" charset="0"/>
              </a:rPr>
              <a:t> 1913’te </a:t>
            </a:r>
            <a:r>
              <a:rPr lang="en-US" sz="1200" dirty="0" err="1">
                <a:ea typeface="Calibri" panose="020F0502020204030204" pitchFamily="34" charset="0"/>
                <a:cs typeface="Times New Roman" panose="02020603050405020304" pitchFamily="18" charset="0"/>
              </a:rPr>
              <a:t>Matbuat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Müdür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Muavini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ertesi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yıl</a:t>
            </a:r>
            <a:r>
              <a:rPr lang="en-US" sz="1200" dirty="0">
                <a:ea typeface="Calibri" panose="020F0502020204030204" pitchFamily="34" charset="0"/>
                <a:cs typeface="Times New Roman" panose="02020603050405020304" pitchFamily="18" charset="0"/>
              </a:rPr>
              <a:t> da </a:t>
            </a:r>
            <a:r>
              <a:rPr lang="en-US" sz="1200" dirty="0" err="1">
                <a:ea typeface="Calibri" panose="020F0502020204030204" pitchFamily="34" charset="0"/>
                <a:cs typeface="Times New Roman" panose="02020603050405020304" pitchFamily="18" charset="0"/>
              </a:rPr>
              <a:t>Matbuat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Müdürü</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olur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ancak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dedesinin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onlarla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birlikte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yaşamaya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başlamasıyla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ailenin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giderleri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artınca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Nazım</a:t>
            </a:r>
            <a:r>
              <a:rPr lang="en-US" sz="1200" dirty="0">
                <a:ea typeface="Calibri" panose="020F0502020204030204" pitchFamily="34" charset="0"/>
                <a:cs typeface="Times New Roman" panose="02020603050405020304" pitchFamily="18" charset="0"/>
              </a:rPr>
              <a:t> Hikmet </a:t>
            </a:r>
            <a:r>
              <a:rPr lang="en-US" sz="1200" dirty="0" err="1">
                <a:ea typeface="Calibri" panose="020F0502020204030204" pitchFamily="34" charset="0"/>
                <a:cs typeface="Times New Roman" panose="02020603050405020304" pitchFamily="18" charset="0"/>
              </a:rPr>
              <a:t>bir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yıl</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önce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kaydedildiği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Mekteb-i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Sultani’den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alınarak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Nişantaşı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Sultanisi’ne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verilir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Nazım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Hikmet’in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lisedeki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öğrenim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hayatı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oldukça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başarılıdır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sık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sık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takdir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tahsin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varakaları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kazanır</a:t>
            </a:r>
            <a:r>
              <a:rPr lang="en-US" sz="1200" dirty="0">
                <a:ea typeface="Calibri" panose="020F0502020204030204" pitchFamily="34" charset="0"/>
                <a:cs typeface="Times New Roman" panose="02020603050405020304" pitchFamily="18" charset="0"/>
              </a:rPr>
              <a:t>. Bir </a:t>
            </a:r>
            <a:r>
              <a:rPr lang="en-US" sz="1200" dirty="0" err="1">
                <a:ea typeface="Calibri" panose="020F0502020204030204" pitchFamily="34" charset="0"/>
                <a:cs typeface="Times New Roman" panose="02020603050405020304" pitchFamily="18" charset="0"/>
              </a:rPr>
              <a:t>yandan</a:t>
            </a:r>
            <a:r>
              <a:rPr lang="en-US" sz="1200" dirty="0">
                <a:ea typeface="Calibri" panose="020F0502020204030204" pitchFamily="34" charset="0"/>
                <a:cs typeface="Times New Roman" panose="02020603050405020304" pitchFamily="18" charset="0"/>
              </a:rPr>
              <a:t> da </a:t>
            </a:r>
            <a:r>
              <a:rPr lang="en-US" sz="1200" dirty="0" err="1">
                <a:ea typeface="Calibri" panose="020F0502020204030204" pitchFamily="34" charset="0"/>
                <a:cs typeface="Times New Roman" panose="02020603050405020304" pitchFamily="18" charset="0"/>
              </a:rPr>
              <a:t>şiir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resme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ilgisi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başlar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küçük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sarı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defterlerin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sayfalarını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şiirler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resimlerle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doldurmaktadır</a:t>
            </a:r>
            <a:r>
              <a:rPr lang="en-US" sz="1200" dirty="0">
                <a:ea typeface="Calibri" panose="020F0502020204030204" pitchFamily="34" charset="0"/>
                <a:cs typeface="Times New Roman" panose="02020603050405020304" pitchFamily="18" charset="0"/>
              </a:rPr>
              <a:t>. Savaş </a:t>
            </a:r>
            <a:r>
              <a:rPr lang="en-US" sz="1200" dirty="0" err="1">
                <a:ea typeface="Calibri" panose="020F0502020204030204" pitchFamily="34" charset="0"/>
                <a:cs typeface="Times New Roman" panose="02020603050405020304" pitchFamily="18" charset="0"/>
              </a:rPr>
              <a:t>yıllarında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ise</a:t>
            </a:r>
            <a:r>
              <a:rPr lang="en-US" sz="1200" dirty="0">
                <a:ea typeface="Calibri" panose="020F0502020204030204" pitchFamily="34" charset="0"/>
                <a:cs typeface="Times New Roman" panose="02020603050405020304" pitchFamily="18" charset="0"/>
              </a:rPr>
              <a:t> milli </a:t>
            </a:r>
            <a:r>
              <a:rPr lang="en-US" sz="1200" dirty="0" err="1">
                <a:ea typeface="Calibri" panose="020F0502020204030204" pitchFamily="34" charset="0"/>
                <a:cs typeface="Times New Roman" panose="02020603050405020304" pitchFamily="18" charset="0"/>
              </a:rPr>
              <a:t>duyguların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etkisiyle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kahramanlık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şiirleri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yazmıştır</a:t>
            </a:r>
            <a:r>
              <a:rPr lang="en-US" sz="1200" dirty="0">
                <a:ea typeface="Calibri" panose="020F0502020204030204" pitchFamily="34" charset="0"/>
                <a:cs typeface="Times New Roman" panose="02020603050405020304" pitchFamily="18" charset="0"/>
              </a:rPr>
              <a:t>.[…] Milli </a:t>
            </a:r>
            <a:r>
              <a:rPr lang="en-US" sz="1200" dirty="0" err="1">
                <a:ea typeface="Calibri" panose="020F0502020204030204" pitchFamily="34" charset="0"/>
                <a:cs typeface="Times New Roman" panose="02020603050405020304" pitchFamily="18" charset="0"/>
              </a:rPr>
              <a:t>Mücadele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döneminde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Anadolu’ya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geçen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Nazım</a:t>
            </a:r>
            <a:r>
              <a:rPr lang="en-US" sz="1200" dirty="0">
                <a:ea typeface="Calibri" panose="020F0502020204030204" pitchFamily="34" charset="0"/>
                <a:cs typeface="Times New Roman" panose="02020603050405020304" pitchFamily="18" charset="0"/>
              </a:rPr>
              <a:t> Hikmet, </a:t>
            </a:r>
            <a:r>
              <a:rPr lang="en-US" sz="1200" dirty="0" err="1">
                <a:ea typeface="Calibri" panose="020F0502020204030204" pitchFamily="34" charset="0"/>
                <a:cs typeface="Times New Roman" panose="02020603050405020304" pitchFamily="18" charset="0"/>
              </a:rPr>
              <a:t>tahsili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için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gittiği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ülkesi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dışında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aynı</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zamanda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Sosyoloji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Ekonomi okumuştur.1928 </a:t>
            </a:r>
            <a:r>
              <a:rPr lang="en-US" sz="1200" dirty="0" err="1">
                <a:ea typeface="Calibri" panose="020F0502020204030204" pitchFamily="34" charset="0"/>
                <a:cs typeface="Times New Roman" panose="02020603050405020304" pitchFamily="18" charset="0"/>
              </a:rPr>
              <a:t>yılında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tekrar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Türkiye’ye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dönmüş</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1936 </a:t>
            </a:r>
            <a:r>
              <a:rPr lang="en-US" sz="1200" dirty="0" err="1">
                <a:ea typeface="Calibri" panose="020F0502020204030204" pitchFamily="34" charset="0"/>
                <a:cs typeface="Times New Roman" panose="02020603050405020304" pitchFamily="18" charset="0"/>
              </a:rPr>
              <a:t>yılına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çeşitli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gazete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dergilerde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çalışmıştır</a:t>
            </a:r>
            <a:r>
              <a:rPr lang="en-US" sz="1200" dirty="0">
                <a:ea typeface="Calibri" panose="020F0502020204030204" pitchFamily="34" charset="0"/>
                <a:cs typeface="Times New Roman" panose="02020603050405020304" pitchFamily="18" charset="0"/>
              </a:rPr>
              <a:t>.(Seda Altun, 2019:234-235)</a:t>
            </a:r>
            <a:endParaRPr lang="el-GR"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a typeface="Calibri" panose="020F0502020204030204" pitchFamily="34" charset="0"/>
                <a:cs typeface="Times New Roman" panose="02020603050405020304" pitchFamily="18" charset="0"/>
              </a:rPr>
              <a:t> </a:t>
            </a:r>
            <a:endParaRPr lang="el-GR" sz="1200" dirty="0">
              <a:ea typeface="Calibri" panose="020F0502020204030204" pitchFamily="34" charset="0"/>
              <a:cs typeface="Times New Roman" panose="02020603050405020304" pitchFamily="18" charset="0"/>
            </a:endParaRPr>
          </a:p>
          <a:p>
            <a:pPr marR="179705" algn="just">
              <a:lnSpc>
                <a:spcPct val="106000"/>
              </a:lnSpc>
              <a:spcAft>
                <a:spcPts val="800"/>
              </a:spcAft>
              <a:buNone/>
            </a:pPr>
            <a:r>
              <a:rPr lang="en-US" sz="1200" dirty="0">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p:txBody>
      </p:sp>
      <p:pic>
        <p:nvPicPr>
          <p:cNvPr id="5122" name="Picture 2" descr="Nâzım Hikmet - renk.">
            <a:extLst>
              <a:ext uri="{FF2B5EF4-FFF2-40B4-BE49-F238E27FC236}">
                <a16:creationId xmlns:a16="http://schemas.microsoft.com/office/drawing/2014/main" id="{FB94897C-CE57-B254-73AB-9E6BADDFB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719" y="716792"/>
            <a:ext cx="4689252" cy="49848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6A6CBA-3AC7-A27E-7E9B-A561B5E830C2}"/>
              </a:ext>
            </a:extLst>
          </p:cNvPr>
          <p:cNvSpPr txBox="1"/>
          <p:nvPr/>
        </p:nvSpPr>
        <p:spPr>
          <a:xfrm>
            <a:off x="7064175" y="5956542"/>
            <a:ext cx="4407796" cy="369332"/>
          </a:xfrm>
          <a:prstGeom prst="rect">
            <a:avLst/>
          </a:prstGeom>
          <a:noFill/>
        </p:spPr>
        <p:txBody>
          <a:bodyPr wrap="square">
            <a:spAutoFit/>
          </a:bodyPr>
          <a:lstStyle/>
          <a:p>
            <a:r>
              <a:rPr lang="el-GR" dirty="0">
                <a:solidFill>
                  <a:schemeClr val="bg1">
                    <a:lumMod val="50000"/>
                  </a:schemeClr>
                </a:solidFill>
              </a:rPr>
              <a:t>https://share.google/OeLXxIuO8TG7iiH1Y</a:t>
            </a:r>
          </a:p>
        </p:txBody>
      </p:sp>
    </p:spTree>
    <p:extLst>
      <p:ext uri="{BB962C8B-B14F-4D97-AF65-F5344CB8AC3E}">
        <p14:creationId xmlns:p14="http://schemas.microsoft.com/office/powerpoint/2010/main" val="93875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52984E-83E3-6044-5639-371E6FD40E93}"/>
              </a:ext>
            </a:extLst>
          </p:cNvPr>
          <p:cNvSpPr txBox="1"/>
          <p:nvPr/>
        </p:nvSpPr>
        <p:spPr>
          <a:xfrm>
            <a:off x="881743" y="508519"/>
            <a:ext cx="6096000" cy="5975738"/>
          </a:xfrm>
          <a:prstGeom prst="rect">
            <a:avLst/>
          </a:prstGeom>
          <a:noFill/>
        </p:spPr>
        <p:txBody>
          <a:bodyPr wrap="square">
            <a:spAutoFit/>
          </a:bodyPr>
          <a:lstStyle/>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Nâzım</a:t>
            </a:r>
            <a:r>
              <a:rPr lang="en-US" sz="1200" dirty="0">
                <a:effectLst/>
                <a:ea typeface="Calibri" panose="020F0502020204030204" pitchFamily="34" charset="0"/>
                <a:cs typeface="Times New Roman" panose="02020603050405020304" pitchFamily="18" charset="0"/>
              </a:rPr>
              <a:t> Hikmet, 1924’te </a:t>
            </a:r>
            <a:r>
              <a:rPr lang="en-US" sz="1200" dirty="0" err="1">
                <a:effectLst/>
                <a:ea typeface="Calibri" panose="020F0502020204030204" pitchFamily="34" charset="0"/>
                <a:cs typeface="Times New Roman" panose="02020603050405020304" pitchFamily="18" charset="0"/>
              </a:rPr>
              <a:t>yurda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dönüp</a:t>
            </a:r>
            <a:r>
              <a:rPr lang="en-US" sz="1200" dirty="0">
                <a:effectLst/>
                <a:ea typeface="Calibri" panose="020F0502020204030204" pitchFamily="34" charset="0"/>
                <a:cs typeface="Times New Roman" panose="02020603050405020304" pitchFamily="18" charset="0"/>
              </a:rPr>
              <a:t> Türkiye </a:t>
            </a:r>
            <a:r>
              <a:rPr lang="en-US" sz="1200" dirty="0" err="1">
                <a:effectLst/>
                <a:ea typeface="Calibri" panose="020F0502020204030204" pitchFamily="34" charset="0"/>
                <a:cs typeface="Times New Roman" panose="02020603050405020304" pitchFamily="18" charset="0"/>
              </a:rPr>
              <a:t>Komünist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Partisi’ne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üye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olur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fakat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tutuklamalar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başlayınca</a:t>
            </a:r>
            <a:r>
              <a:rPr lang="en-US" sz="1200" dirty="0">
                <a:effectLst/>
                <a:ea typeface="Calibri" panose="020F0502020204030204" pitchFamily="34" charset="0"/>
                <a:cs typeface="Times New Roman" panose="02020603050405020304" pitchFamily="18" charset="0"/>
              </a:rPr>
              <a:t> 1925’te </a:t>
            </a:r>
            <a:r>
              <a:rPr lang="en-US" sz="1200" dirty="0" err="1">
                <a:effectLst/>
                <a:ea typeface="Calibri" panose="020F0502020204030204" pitchFamily="34" charset="0"/>
                <a:cs typeface="Times New Roman" panose="02020603050405020304" pitchFamily="18" charset="0"/>
              </a:rPr>
              <a:t>yeniden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Moskova’ya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gider</a:t>
            </a:r>
            <a:r>
              <a:rPr lang="en-US" sz="1200" dirty="0">
                <a:effectLst/>
                <a:ea typeface="Calibri" panose="020F0502020204030204" pitchFamily="34" charset="0"/>
                <a:cs typeface="Times New Roman" panose="02020603050405020304" pitchFamily="18" charset="0"/>
              </a:rPr>
              <a:t>. 1928 </a:t>
            </a:r>
            <a:r>
              <a:rPr lang="en-US" sz="1200" dirty="0" err="1">
                <a:effectLst/>
                <a:ea typeface="Calibri" panose="020F0502020204030204" pitchFamily="34" charset="0"/>
                <a:cs typeface="Times New Roman" panose="02020603050405020304" pitchFamily="18" charset="0"/>
              </a:rPr>
              <a:t>yılında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tekrar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yurda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dönse</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kısa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tutukluluklardan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kurtulamaz</a:t>
            </a:r>
            <a:r>
              <a:rPr lang="en-US" sz="1200" dirty="0">
                <a:effectLst/>
                <a:ea typeface="Calibri" panose="020F0502020204030204" pitchFamily="34" charset="0"/>
                <a:cs typeface="Times New Roman" panose="02020603050405020304" pitchFamily="18" charset="0"/>
              </a:rPr>
              <a:t>. (Linda M</a:t>
            </a:r>
            <a:r>
              <a:rPr lang="tr-TR" sz="1200" dirty="0">
                <a:effectLst/>
                <a:ea typeface="Calibri" panose="020F0502020204030204" pitchFamily="34" charset="0"/>
                <a:cs typeface="Times New Roman" panose="02020603050405020304" pitchFamily="18" charset="0"/>
              </a:rPr>
              <a:t>ığdıs </a:t>
            </a:r>
            <a:r>
              <a:rPr lang="en-US" sz="1200" dirty="0">
                <a:effectLst/>
                <a:ea typeface="Calibri" panose="020F0502020204030204" pitchFamily="34" charset="0"/>
                <a:cs typeface="Times New Roman" panose="02020603050405020304" pitchFamily="18" charset="0"/>
              </a:rPr>
              <a:t>Şeker  &amp; Z. Emine </a:t>
            </a:r>
            <a:r>
              <a:rPr lang="en-US" sz="1200" dirty="0" err="1">
                <a:effectLst/>
                <a:ea typeface="Calibri" panose="020F0502020204030204" pitchFamily="34" charset="0"/>
                <a:cs typeface="Times New Roman" panose="02020603050405020304" pitchFamily="18" charset="0"/>
              </a:rPr>
              <a:t>Bogenç</a:t>
            </a:r>
            <a:r>
              <a:rPr lang="en-US" sz="1200" dirty="0">
                <a:effectLst/>
                <a:ea typeface="Calibri" panose="020F0502020204030204" pitchFamily="34" charset="0"/>
                <a:cs typeface="Times New Roman" panose="02020603050405020304" pitchFamily="18" charset="0"/>
              </a:rPr>
              <a:t> Demirel, 2020: 90)</a:t>
            </a:r>
            <a:endParaRPr lang="el-GR" sz="1200" dirty="0">
              <a:effectLst/>
              <a:ea typeface="Calibri" panose="020F0502020204030204" pitchFamily="34" charset="0"/>
              <a:cs typeface="Times New Roman" panose="02020603050405020304" pitchFamily="18" charset="0"/>
            </a:endParaRPr>
          </a:p>
          <a:p>
            <a:pPr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[…]Bu </a:t>
            </a:r>
            <a:r>
              <a:rPr lang="en-US" sz="1200" dirty="0" err="1">
                <a:effectLst/>
                <a:ea typeface="Calibri" panose="020F0502020204030204" pitchFamily="34" charset="0"/>
                <a:cs typeface="Times New Roman" panose="02020603050405020304" pitchFamily="18" charset="0"/>
              </a:rPr>
              <a:t>çerçevede</a:t>
            </a:r>
            <a:r>
              <a:rPr lang="en-US" sz="1200" dirty="0">
                <a:effectLst/>
                <a:ea typeface="Calibri" panose="020F0502020204030204" pitchFamily="34" charset="0"/>
                <a:cs typeface="Times New Roman" panose="02020603050405020304" pitchFamily="18" charset="0"/>
              </a:rPr>
              <a:t>, Türk </a:t>
            </a:r>
            <a:r>
              <a:rPr lang="en-US" sz="1200" dirty="0" err="1">
                <a:effectLst/>
                <a:ea typeface="Calibri" panose="020F0502020204030204" pitchFamily="34" charset="0"/>
                <a:cs typeface="Times New Roman" panose="02020603050405020304" pitchFamily="18" charset="0"/>
              </a:rPr>
              <a:t>vatandaşlık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hukukunda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vatandaşlığın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kaybı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kararının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kaldırılması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örneklerinden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biri</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Şair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Nazım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Hikmet’in</a:t>
            </a:r>
            <a:r>
              <a:rPr lang="en-US" sz="1200" dirty="0">
                <a:effectLst/>
                <a:ea typeface="Calibri" panose="020F0502020204030204" pitchFamily="34" charset="0"/>
                <a:cs typeface="Times New Roman" panose="02020603050405020304" pitchFamily="18" charset="0"/>
              </a:rPr>
              <a:t> Türk </a:t>
            </a:r>
            <a:r>
              <a:rPr lang="en-US" sz="1200" dirty="0" err="1">
                <a:effectLst/>
                <a:ea typeface="Calibri" panose="020F0502020204030204" pitchFamily="34" charset="0"/>
                <a:cs typeface="Times New Roman" panose="02020603050405020304" pitchFamily="18" charset="0"/>
              </a:rPr>
              <a:t>vatandaşlığından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çıkarılmasına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ilişkin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Bakanlar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Kurulu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kararının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yine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Bakanlar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Kurulu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tarafından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alınan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kararla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kaldırılmış</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olmasıdır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Şair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Nazım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Hikmet’in</a:t>
            </a:r>
            <a:r>
              <a:rPr lang="en-US" sz="1200" dirty="0">
                <a:effectLst/>
                <a:ea typeface="Calibri" panose="020F0502020204030204" pitchFamily="34" charset="0"/>
                <a:cs typeface="Times New Roman" panose="02020603050405020304" pitchFamily="18" charset="0"/>
              </a:rPr>
              <a:t> Türk </a:t>
            </a:r>
            <a:r>
              <a:rPr lang="en-US" sz="1200" dirty="0" err="1">
                <a:effectLst/>
                <a:ea typeface="Calibri" panose="020F0502020204030204" pitchFamily="34" charset="0"/>
                <a:cs typeface="Times New Roman" panose="02020603050405020304" pitchFamily="18" charset="0"/>
              </a:rPr>
              <a:t>vatandaşlığından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çıkarılmasına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ilişkin</a:t>
            </a:r>
            <a:r>
              <a:rPr lang="en-US" sz="1200" dirty="0">
                <a:effectLst/>
                <a:ea typeface="Calibri" panose="020F0502020204030204" pitchFamily="34" charset="0"/>
                <a:cs typeface="Times New Roman" panose="02020603050405020304" pitchFamily="18" charset="0"/>
              </a:rPr>
              <a:t> 25.07.1951 </a:t>
            </a:r>
            <a:r>
              <a:rPr lang="en-US" sz="1200" dirty="0" err="1">
                <a:effectLst/>
                <a:ea typeface="Calibri" panose="020F0502020204030204" pitchFamily="34" charset="0"/>
                <a:cs typeface="Times New Roman" panose="02020603050405020304" pitchFamily="18" charset="0"/>
              </a:rPr>
              <a:t>tarihli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3/13401 </a:t>
            </a:r>
            <a:r>
              <a:rPr lang="en-US" sz="1200" dirty="0" err="1">
                <a:effectLst/>
                <a:ea typeface="Calibri" panose="020F0502020204030204" pitchFamily="34" charset="0"/>
                <a:cs typeface="Times New Roman" panose="02020603050405020304" pitchFamily="18" charset="0"/>
              </a:rPr>
              <a:t>sayılı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Bakanlar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Kurulu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kararının</a:t>
            </a:r>
            <a:r>
              <a:rPr lang="en-US" sz="1200" dirty="0">
                <a:effectLst/>
                <a:ea typeface="Calibri" panose="020F0502020204030204" pitchFamily="34" charset="0"/>
                <a:cs typeface="Times New Roman" panose="02020603050405020304" pitchFamily="18" charset="0"/>
              </a:rPr>
              <a:t>, 05.01.2009 </a:t>
            </a:r>
            <a:r>
              <a:rPr lang="en-US" sz="1200" dirty="0" err="1">
                <a:effectLst/>
                <a:ea typeface="Calibri" panose="020F0502020204030204" pitchFamily="34" charset="0"/>
                <a:cs typeface="Times New Roman" panose="02020603050405020304" pitchFamily="18" charset="0"/>
              </a:rPr>
              <a:t>tarihli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2009/14540 </a:t>
            </a:r>
            <a:r>
              <a:rPr lang="en-US" sz="1200" dirty="0" err="1">
                <a:effectLst/>
                <a:ea typeface="Calibri" panose="020F0502020204030204" pitchFamily="34" charset="0"/>
                <a:cs typeface="Times New Roman" panose="02020603050405020304" pitchFamily="18" charset="0"/>
              </a:rPr>
              <a:t>sayılı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Bakanlar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Kurulu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kararıyla</a:t>
            </a:r>
            <a:r>
              <a:rPr lang="en-US" sz="1200" dirty="0">
                <a:effectLst/>
                <a:ea typeface="Calibri" panose="020F0502020204030204" pitchFamily="34" charset="0"/>
                <a:cs typeface="Times New Roman" panose="02020603050405020304" pitchFamily="18" charset="0"/>
              </a:rPr>
              <a:t> (RG. 10.01.2009-27106) </a:t>
            </a:r>
            <a:r>
              <a:rPr lang="en-US" sz="1200" dirty="0" err="1">
                <a:effectLst/>
                <a:ea typeface="Calibri" panose="020F0502020204030204" pitchFamily="34" charset="0"/>
                <a:cs typeface="Times New Roman" panose="02020603050405020304" pitchFamily="18" charset="0"/>
              </a:rPr>
              <a:t>kaldırılması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hakkındaki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eleştiriler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için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ayrıca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bkz</a:t>
            </a:r>
            <a:r>
              <a:rPr lang="en-US" sz="1200" dirty="0">
                <a:effectLst/>
                <a:ea typeface="Calibri" panose="020F0502020204030204" pitchFamily="34" charset="0"/>
                <a:cs typeface="Times New Roman" panose="02020603050405020304" pitchFamily="18" charset="0"/>
              </a:rPr>
              <a:t> (</a:t>
            </a:r>
            <a:r>
              <a:rPr lang="el-GR" sz="1200" dirty="0" err="1">
                <a:effectLst/>
                <a:ea typeface="Calibri" panose="020F0502020204030204" pitchFamily="34" charset="0"/>
                <a:cs typeface="Times New Roman" panose="02020603050405020304" pitchFamily="18" charset="0"/>
              </a:rPr>
              <a:t>Cemil</a:t>
            </a:r>
            <a:r>
              <a:rPr lang="el-GR" sz="1200" dirty="0">
                <a:effectLst/>
                <a:ea typeface="Calibri" panose="020F0502020204030204" pitchFamily="34" charset="0"/>
                <a:cs typeface="Times New Roman" panose="02020603050405020304" pitchFamily="18" charset="0"/>
              </a:rPr>
              <a:t> </a:t>
            </a:r>
            <a:r>
              <a:rPr lang="el-GR" sz="1200" dirty="0" err="1">
                <a:effectLst/>
                <a:ea typeface="Calibri" panose="020F0502020204030204" pitchFamily="34" charset="0"/>
                <a:cs typeface="Times New Roman" panose="02020603050405020304" pitchFamily="18" charset="0"/>
              </a:rPr>
              <a:t>Güner</a:t>
            </a:r>
            <a:r>
              <a:rPr lang="el-GR" sz="1200" dirty="0">
                <a:effectLst/>
                <a:ea typeface="Calibri" panose="020F0502020204030204" pitchFamily="34" charset="0"/>
                <a:cs typeface="Times New Roman" panose="02020603050405020304" pitchFamily="18" charset="0"/>
              </a:rPr>
              <a:t>, </a:t>
            </a:r>
            <a:r>
              <a:rPr lang="tr-TR" sz="1200" dirty="0">
                <a:effectLst/>
                <a:ea typeface="Calibri" panose="020F0502020204030204" pitchFamily="34" charset="0"/>
                <a:cs typeface="Times New Roman" panose="02020603050405020304" pitchFamily="18" charset="0"/>
              </a:rPr>
              <a:t>2017</a:t>
            </a:r>
            <a:r>
              <a:rPr lang="en-US" sz="1200" dirty="0">
                <a:effectLst/>
                <a:ea typeface="Calibri" panose="020F0502020204030204" pitchFamily="34" charset="0"/>
                <a:cs typeface="Times New Roman" panose="02020603050405020304" pitchFamily="18" charset="0"/>
              </a:rPr>
              <a:t>:527) </a:t>
            </a:r>
          </a:p>
          <a:p>
            <a:pPr marL="179705" marR="179705" algn="just">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pPr>
            <a:r>
              <a:rPr lang="en-US" sz="1200" dirty="0"/>
              <a:t>[…] 1949-1950 </a:t>
            </a:r>
            <a:r>
              <a:rPr lang="en-US" sz="1200" dirty="0" err="1"/>
              <a:t>yıllarında</a:t>
            </a:r>
            <a:r>
              <a:rPr lang="en-US" sz="1200" dirty="0"/>
              <a:t> </a:t>
            </a:r>
            <a:r>
              <a:rPr lang="en-US" sz="1200" dirty="0" err="1"/>
              <a:t>Nâzım</a:t>
            </a:r>
            <a:r>
              <a:rPr lang="en-US" sz="1200" dirty="0"/>
              <a:t> </a:t>
            </a:r>
            <a:r>
              <a:rPr lang="en-US" sz="1200" dirty="0" err="1"/>
              <a:t>Hikmet’i</a:t>
            </a:r>
            <a:r>
              <a:rPr lang="en-US" sz="1200" dirty="0"/>
              <a:t> </a:t>
            </a:r>
            <a:r>
              <a:rPr lang="en-US" sz="1200" dirty="0" err="1"/>
              <a:t>kurtarmak</a:t>
            </a:r>
            <a:r>
              <a:rPr lang="en-US" sz="1200" dirty="0"/>
              <a:t> </a:t>
            </a:r>
            <a:r>
              <a:rPr lang="en-US" sz="1200" dirty="0" err="1"/>
              <a:t>için</a:t>
            </a:r>
            <a:r>
              <a:rPr lang="en-US" sz="1200" dirty="0"/>
              <a:t> </a:t>
            </a:r>
            <a:r>
              <a:rPr lang="en-US" sz="1200" dirty="0" err="1"/>
              <a:t>yoğun</a:t>
            </a:r>
            <a:r>
              <a:rPr lang="en-US" sz="1200" dirty="0"/>
              <a:t> </a:t>
            </a:r>
            <a:r>
              <a:rPr lang="en-US" sz="1200" dirty="0" err="1"/>
              <a:t>kampanyalar</a:t>
            </a:r>
            <a:r>
              <a:rPr lang="en-US" sz="1200" dirty="0"/>
              <a:t> </a:t>
            </a:r>
            <a:r>
              <a:rPr lang="en-US" sz="1200" dirty="0" err="1"/>
              <a:t>düzenlenir</a:t>
            </a:r>
            <a:r>
              <a:rPr lang="en-US" sz="1200" dirty="0"/>
              <a:t>. Bu </a:t>
            </a:r>
            <a:r>
              <a:rPr lang="en-US" sz="1200" dirty="0" err="1"/>
              <a:t>kampanyaya</a:t>
            </a:r>
            <a:r>
              <a:rPr lang="en-US" sz="1200" dirty="0"/>
              <a:t> </a:t>
            </a:r>
            <a:r>
              <a:rPr lang="en-US" sz="1200" dirty="0" err="1"/>
              <a:t>yerli</a:t>
            </a:r>
            <a:r>
              <a:rPr lang="en-US" sz="1200" dirty="0"/>
              <a:t> </a:t>
            </a:r>
            <a:r>
              <a:rPr lang="en-US" sz="1200" dirty="0" err="1"/>
              <a:t>ve</a:t>
            </a:r>
            <a:r>
              <a:rPr lang="en-US" sz="1200" dirty="0"/>
              <a:t> </a:t>
            </a:r>
            <a:r>
              <a:rPr lang="en-US" sz="1200" dirty="0" err="1"/>
              <a:t>yabancı</a:t>
            </a:r>
            <a:r>
              <a:rPr lang="en-US" sz="1200" dirty="0"/>
              <a:t> </a:t>
            </a:r>
            <a:r>
              <a:rPr lang="en-US" sz="1200" dirty="0" err="1"/>
              <a:t>aydınlar</a:t>
            </a:r>
            <a:r>
              <a:rPr lang="en-US" sz="1200" dirty="0"/>
              <a:t> </a:t>
            </a:r>
            <a:r>
              <a:rPr lang="en-US" sz="1200" dirty="0" err="1"/>
              <a:t>ve</a:t>
            </a:r>
            <a:r>
              <a:rPr lang="en-US" sz="1200" dirty="0"/>
              <a:t> </a:t>
            </a:r>
            <a:r>
              <a:rPr lang="en-US" sz="1200" dirty="0" err="1"/>
              <a:t>yazarlar</a:t>
            </a:r>
            <a:r>
              <a:rPr lang="en-US" sz="1200" dirty="0"/>
              <a:t>, </a:t>
            </a:r>
            <a:r>
              <a:rPr lang="en-US" sz="1200" dirty="0" err="1"/>
              <a:t>yabancı</a:t>
            </a:r>
            <a:r>
              <a:rPr lang="en-US" sz="1200" dirty="0"/>
              <a:t> </a:t>
            </a:r>
            <a:r>
              <a:rPr lang="en-US" sz="1200" dirty="0" err="1"/>
              <a:t>yazar</a:t>
            </a:r>
            <a:r>
              <a:rPr lang="en-US" sz="1200" dirty="0"/>
              <a:t> </a:t>
            </a:r>
            <a:r>
              <a:rPr lang="en-US" sz="1200" dirty="0" err="1"/>
              <a:t>birlikleri</a:t>
            </a:r>
            <a:r>
              <a:rPr lang="en-US" sz="1200" dirty="0"/>
              <a:t>, </a:t>
            </a:r>
            <a:r>
              <a:rPr lang="en-US" sz="1200" dirty="0" err="1"/>
              <a:t>yerli</a:t>
            </a:r>
            <a:r>
              <a:rPr lang="en-US" sz="1200" dirty="0"/>
              <a:t> </a:t>
            </a:r>
            <a:r>
              <a:rPr lang="en-US" sz="1200" dirty="0" err="1"/>
              <a:t>ve</a:t>
            </a:r>
            <a:r>
              <a:rPr lang="en-US" sz="1200" dirty="0"/>
              <a:t> </a:t>
            </a:r>
            <a:r>
              <a:rPr lang="en-US" sz="1200" dirty="0" err="1"/>
              <a:t>yabancı</a:t>
            </a:r>
            <a:r>
              <a:rPr lang="en-US" sz="1200" dirty="0"/>
              <a:t> </a:t>
            </a:r>
            <a:r>
              <a:rPr lang="en-US" sz="1200" dirty="0" err="1"/>
              <a:t>demokratlar</a:t>
            </a:r>
            <a:r>
              <a:rPr lang="en-US" sz="1200" dirty="0"/>
              <a:t> </a:t>
            </a:r>
            <a:r>
              <a:rPr lang="en-US" sz="1200" dirty="0" err="1"/>
              <a:t>ve</a:t>
            </a:r>
            <a:r>
              <a:rPr lang="en-US" sz="1200" dirty="0"/>
              <a:t> </a:t>
            </a:r>
            <a:r>
              <a:rPr lang="en-US" sz="1200" dirty="0" err="1"/>
              <a:t>ileri</a:t>
            </a:r>
            <a:r>
              <a:rPr lang="en-US" sz="1200" dirty="0"/>
              <a:t> </a:t>
            </a:r>
            <a:r>
              <a:rPr lang="en-US" sz="1200" dirty="0" err="1"/>
              <a:t>görüşlü</a:t>
            </a:r>
            <a:r>
              <a:rPr lang="en-US" sz="1200" dirty="0"/>
              <a:t> </a:t>
            </a:r>
            <a:r>
              <a:rPr lang="en-US" sz="1200" dirty="0" err="1"/>
              <a:t>kişiler</a:t>
            </a:r>
            <a:r>
              <a:rPr lang="en-US" sz="1200" dirty="0"/>
              <a:t>, </a:t>
            </a:r>
            <a:r>
              <a:rPr lang="en-US" sz="1200" dirty="0" err="1"/>
              <a:t>uluslararası</a:t>
            </a:r>
            <a:r>
              <a:rPr lang="en-US" sz="1200" dirty="0"/>
              <a:t> </a:t>
            </a:r>
            <a:r>
              <a:rPr lang="en-US" sz="1200" dirty="0" err="1"/>
              <a:t>demokrat</a:t>
            </a:r>
            <a:r>
              <a:rPr lang="en-US" sz="1200" dirty="0"/>
              <a:t> </a:t>
            </a:r>
            <a:r>
              <a:rPr lang="en-US" sz="1200" dirty="0" err="1"/>
              <a:t>örgütler</a:t>
            </a:r>
            <a:r>
              <a:rPr lang="en-US" sz="1200" dirty="0"/>
              <a:t>, </a:t>
            </a:r>
            <a:r>
              <a:rPr lang="en-US" sz="1200" dirty="0" err="1"/>
              <a:t>siyasetçiler</a:t>
            </a:r>
            <a:r>
              <a:rPr lang="en-US" sz="1200" dirty="0"/>
              <a:t> vs. </a:t>
            </a:r>
            <a:r>
              <a:rPr lang="en-US" sz="1200" dirty="0" err="1"/>
              <a:t>katılmışlardır</a:t>
            </a:r>
            <a:r>
              <a:rPr lang="en-US" sz="1200" dirty="0"/>
              <a:t>. Yurt </a:t>
            </a:r>
            <a:r>
              <a:rPr lang="en-US" sz="1200" dirty="0" err="1"/>
              <a:t>dışında</a:t>
            </a:r>
            <a:r>
              <a:rPr lang="en-US" sz="1200" dirty="0"/>
              <a:t> </a:t>
            </a:r>
            <a:r>
              <a:rPr lang="en-US" sz="1200" dirty="0" err="1"/>
              <a:t>şairi</a:t>
            </a:r>
            <a:r>
              <a:rPr lang="en-US" sz="1200" dirty="0"/>
              <a:t> </a:t>
            </a:r>
            <a:r>
              <a:rPr lang="en-US" sz="1200" dirty="0" err="1"/>
              <a:t>kurtarmak</a:t>
            </a:r>
            <a:r>
              <a:rPr lang="en-US" sz="1200" dirty="0"/>
              <a:t> </a:t>
            </a:r>
            <a:r>
              <a:rPr lang="en-US" sz="1200" dirty="0" err="1"/>
              <a:t>için</a:t>
            </a:r>
            <a:r>
              <a:rPr lang="en-US" sz="1200" dirty="0"/>
              <a:t> </a:t>
            </a:r>
            <a:r>
              <a:rPr lang="en-US" sz="1200" dirty="0" err="1"/>
              <a:t>birçok</a:t>
            </a:r>
            <a:r>
              <a:rPr lang="en-US" sz="1200" dirty="0"/>
              <a:t> </a:t>
            </a:r>
            <a:r>
              <a:rPr lang="en-US" sz="1200" dirty="0" err="1"/>
              <a:t>komite</a:t>
            </a:r>
            <a:r>
              <a:rPr lang="en-US" sz="1200" dirty="0"/>
              <a:t> </a:t>
            </a:r>
            <a:r>
              <a:rPr lang="en-US" sz="1200" dirty="0" err="1"/>
              <a:t>kurulur</a:t>
            </a:r>
            <a:r>
              <a:rPr lang="en-US" sz="1200" dirty="0"/>
              <a:t>, </a:t>
            </a:r>
            <a:r>
              <a:rPr lang="en-US" sz="1200" dirty="0" err="1"/>
              <a:t>protestolar</a:t>
            </a:r>
            <a:r>
              <a:rPr lang="en-US" sz="1200" dirty="0"/>
              <a:t> </a:t>
            </a:r>
            <a:r>
              <a:rPr lang="en-US" sz="1200" dirty="0" err="1"/>
              <a:t>düzenlenir</a:t>
            </a:r>
            <a:r>
              <a:rPr lang="en-US" sz="1200" dirty="0"/>
              <a:t> </a:t>
            </a:r>
            <a:r>
              <a:rPr lang="en-US" sz="1200" dirty="0" err="1"/>
              <a:t>ve</a:t>
            </a:r>
            <a:r>
              <a:rPr lang="en-US" sz="1200" dirty="0"/>
              <a:t> </a:t>
            </a:r>
            <a:r>
              <a:rPr lang="en-US" sz="1200" dirty="0" err="1"/>
              <a:t>onun</a:t>
            </a:r>
            <a:r>
              <a:rPr lang="en-US" sz="1200" dirty="0"/>
              <a:t> </a:t>
            </a:r>
            <a:r>
              <a:rPr lang="en-US" sz="1200" dirty="0" err="1"/>
              <a:t>hakkında</a:t>
            </a:r>
            <a:r>
              <a:rPr lang="en-US" sz="1200" dirty="0"/>
              <a:t> </a:t>
            </a:r>
            <a:r>
              <a:rPr lang="en-US" sz="1200" dirty="0" err="1"/>
              <a:t>yayınlar</a:t>
            </a:r>
            <a:r>
              <a:rPr lang="en-US" sz="1200" dirty="0"/>
              <a:t> </a:t>
            </a:r>
            <a:r>
              <a:rPr lang="en-US" sz="1200" dirty="0" err="1"/>
              <a:t>yapılır</a:t>
            </a:r>
            <a:r>
              <a:rPr lang="en-US" sz="1200" dirty="0"/>
              <a:t>. ABD, Fransa, </a:t>
            </a:r>
            <a:r>
              <a:rPr lang="en-US" sz="1200" dirty="0" err="1"/>
              <a:t>İngiltere</a:t>
            </a:r>
            <a:r>
              <a:rPr lang="en-US" sz="1200" dirty="0"/>
              <a:t>, </a:t>
            </a:r>
            <a:r>
              <a:rPr lang="en-US" sz="1200" dirty="0" err="1"/>
              <a:t>Polonya</a:t>
            </a:r>
            <a:r>
              <a:rPr lang="en-US" sz="1200" dirty="0"/>
              <a:t>, </a:t>
            </a:r>
            <a:r>
              <a:rPr lang="en-US" sz="1200" dirty="0" err="1"/>
              <a:t>Çekoslovakya</a:t>
            </a:r>
            <a:r>
              <a:rPr lang="en-US" sz="1200" dirty="0"/>
              <a:t>, </a:t>
            </a:r>
            <a:r>
              <a:rPr lang="en-US" sz="1200" dirty="0" err="1"/>
              <a:t>Macaristan</a:t>
            </a:r>
            <a:r>
              <a:rPr lang="en-US" sz="1200" dirty="0"/>
              <a:t>, </a:t>
            </a:r>
            <a:r>
              <a:rPr lang="en-US" sz="1200" dirty="0" err="1"/>
              <a:t>Romanya</a:t>
            </a:r>
            <a:r>
              <a:rPr lang="en-US" sz="1200" dirty="0"/>
              <a:t>, </a:t>
            </a:r>
            <a:r>
              <a:rPr lang="en-US" sz="1200" dirty="0" err="1"/>
              <a:t>Bulgaristan</a:t>
            </a:r>
            <a:r>
              <a:rPr lang="en-US" sz="1200" dirty="0"/>
              <a:t>, </a:t>
            </a:r>
            <a:r>
              <a:rPr lang="en-US" sz="1200" dirty="0" err="1"/>
              <a:t>İşviçre</a:t>
            </a:r>
            <a:r>
              <a:rPr lang="en-US" sz="1200" dirty="0"/>
              <a:t>, </a:t>
            </a:r>
            <a:r>
              <a:rPr lang="en-US" sz="1200" dirty="0" err="1"/>
              <a:t>Mısır</a:t>
            </a:r>
            <a:r>
              <a:rPr lang="en-US" sz="1200" dirty="0"/>
              <a:t>, </a:t>
            </a:r>
            <a:r>
              <a:rPr lang="en-US" sz="1200" dirty="0" err="1"/>
              <a:t>Hindistan</a:t>
            </a:r>
            <a:r>
              <a:rPr lang="en-US" sz="1200" dirty="0"/>
              <a:t>, </a:t>
            </a:r>
            <a:r>
              <a:rPr lang="en-US" sz="1200" dirty="0" err="1"/>
              <a:t>Irak</a:t>
            </a:r>
            <a:r>
              <a:rPr lang="en-US" sz="1200" dirty="0"/>
              <a:t>, </a:t>
            </a:r>
            <a:r>
              <a:rPr lang="en-US" sz="1200" dirty="0" err="1"/>
              <a:t>Lübnan</a:t>
            </a:r>
            <a:r>
              <a:rPr lang="en-US" sz="1200" dirty="0"/>
              <a:t>, </a:t>
            </a:r>
            <a:r>
              <a:rPr lang="en-US" sz="1200" dirty="0" err="1"/>
              <a:t>Süriye</a:t>
            </a:r>
            <a:r>
              <a:rPr lang="en-US" sz="1200" dirty="0"/>
              <a:t> </a:t>
            </a:r>
            <a:r>
              <a:rPr lang="en-US" sz="1200" dirty="0" err="1"/>
              <a:t>ve</a:t>
            </a:r>
            <a:r>
              <a:rPr lang="en-US" sz="1200" dirty="0"/>
              <a:t> </a:t>
            </a:r>
            <a:r>
              <a:rPr lang="en-US" sz="1200" dirty="0" err="1"/>
              <a:t>Yugoslavya’da</a:t>
            </a:r>
            <a:r>
              <a:rPr lang="en-US" sz="1200" dirty="0"/>
              <a:t> </a:t>
            </a:r>
            <a:r>
              <a:rPr lang="en-US" sz="1200" dirty="0" err="1"/>
              <a:t>şairi</a:t>
            </a:r>
            <a:r>
              <a:rPr lang="en-US" sz="1200" dirty="0"/>
              <a:t> </a:t>
            </a:r>
            <a:r>
              <a:rPr lang="en-US" sz="1200" dirty="0" err="1"/>
              <a:t>kurtarmak</a:t>
            </a:r>
            <a:r>
              <a:rPr lang="en-US" sz="1200" dirty="0"/>
              <a:t> </a:t>
            </a:r>
            <a:r>
              <a:rPr lang="en-US" sz="1200" dirty="0" err="1"/>
              <a:t>için</a:t>
            </a:r>
            <a:r>
              <a:rPr lang="en-US" sz="1200" dirty="0"/>
              <a:t> </a:t>
            </a:r>
            <a:r>
              <a:rPr lang="en-US" sz="1200" dirty="0" err="1"/>
              <a:t>protesto</a:t>
            </a:r>
            <a:r>
              <a:rPr lang="en-US" sz="1200" dirty="0"/>
              <a:t> </a:t>
            </a:r>
            <a:r>
              <a:rPr lang="en-US" sz="1200" dirty="0" err="1"/>
              <a:t>gösterileri</a:t>
            </a:r>
            <a:r>
              <a:rPr lang="en-US" sz="1200" dirty="0"/>
              <a:t> </a:t>
            </a:r>
            <a:r>
              <a:rPr lang="en-US" sz="1200" dirty="0" err="1"/>
              <a:t>düzenlenir</a:t>
            </a:r>
            <a:r>
              <a:rPr lang="en-US" sz="1200" dirty="0"/>
              <a:t>. </a:t>
            </a:r>
            <a:r>
              <a:rPr lang="en-US" sz="1200" dirty="0" err="1"/>
              <a:t>Jеаn</a:t>
            </a:r>
            <a:r>
              <a:rPr lang="en-US" sz="1200" dirty="0"/>
              <a:t> Paul Sartre, Simone de Beauvoir, Jacques </a:t>
            </a:r>
            <a:r>
              <a:rPr lang="en-US" sz="1200" dirty="0" err="1"/>
              <a:t>Prévert</a:t>
            </a:r>
            <a:r>
              <a:rPr lang="en-US" sz="1200" dirty="0"/>
              <a:t>, Albert Camus, Raymond Queneau </a:t>
            </a:r>
            <a:r>
              <a:rPr lang="en-US" sz="1200" dirty="0" err="1"/>
              <a:t>gibi</a:t>
            </a:r>
            <a:r>
              <a:rPr lang="en-US" sz="1200" dirty="0"/>
              <a:t> </a:t>
            </a:r>
            <a:r>
              <a:rPr lang="en-US" sz="1200" dirty="0" err="1"/>
              <a:t>tanınmış</a:t>
            </a:r>
            <a:r>
              <a:rPr lang="en-US" sz="1200" dirty="0"/>
              <a:t> </a:t>
            </a:r>
            <a:r>
              <a:rPr lang="en-US" sz="1200" dirty="0" err="1"/>
              <a:t>aydınların</a:t>
            </a:r>
            <a:r>
              <a:rPr lang="en-US" sz="1200" dirty="0"/>
              <a:t> </a:t>
            </a:r>
            <a:r>
              <a:rPr lang="en-US" sz="1200" dirty="0" err="1"/>
              <a:t>dışında</a:t>
            </a:r>
            <a:r>
              <a:rPr lang="en-US" sz="1200" dirty="0"/>
              <a:t>, </a:t>
            </a:r>
            <a:r>
              <a:rPr lang="en-US" sz="1200" dirty="0" err="1"/>
              <a:t>başta</a:t>
            </a:r>
            <a:r>
              <a:rPr lang="en-US" sz="1200" dirty="0"/>
              <a:t> Oskar </a:t>
            </a:r>
            <a:r>
              <a:rPr lang="en-US" sz="1200" dirty="0" err="1"/>
              <a:t>Daviço</a:t>
            </a:r>
            <a:r>
              <a:rPr lang="en-US" sz="1200" dirty="0"/>
              <a:t> </a:t>
            </a:r>
            <a:r>
              <a:rPr lang="en-US" sz="1200" dirty="0" err="1"/>
              <a:t>ile</a:t>
            </a:r>
            <a:r>
              <a:rPr lang="en-US" sz="1200" dirty="0"/>
              <a:t> </a:t>
            </a:r>
            <a:r>
              <a:rPr lang="en-US" sz="1200" dirty="0" err="1"/>
              <a:t>eski</a:t>
            </a:r>
            <a:r>
              <a:rPr lang="en-US" sz="1200" dirty="0"/>
              <a:t> </a:t>
            </a:r>
            <a:r>
              <a:rPr lang="en-US" sz="1200" dirty="0" err="1"/>
              <a:t>Yugoslavya’nın</a:t>
            </a:r>
            <a:r>
              <a:rPr lang="en-US" sz="1200" dirty="0"/>
              <a:t> </a:t>
            </a:r>
            <a:r>
              <a:rPr lang="en-US" sz="1200" dirty="0" err="1"/>
              <a:t>yazarları</a:t>
            </a:r>
            <a:r>
              <a:rPr lang="en-US" sz="1200" dirty="0"/>
              <a:t> da </a:t>
            </a:r>
            <a:r>
              <a:rPr lang="en-US" sz="1200" dirty="0" err="1"/>
              <a:t>bu</a:t>
            </a:r>
            <a:r>
              <a:rPr lang="en-US" sz="1200" dirty="0"/>
              <a:t> </a:t>
            </a:r>
            <a:r>
              <a:rPr lang="en-US" sz="1200" dirty="0" err="1"/>
              <a:t>protestolara</a:t>
            </a:r>
            <a:r>
              <a:rPr lang="en-US" sz="1200" dirty="0"/>
              <a:t> </a:t>
            </a:r>
            <a:r>
              <a:rPr lang="en-US" sz="1200" dirty="0" err="1"/>
              <a:t>katılmışlardır</a:t>
            </a:r>
            <a:r>
              <a:rPr lang="en-US" sz="1200" dirty="0"/>
              <a:t>. Bu </a:t>
            </a:r>
            <a:r>
              <a:rPr lang="en-US" sz="1200" dirty="0" err="1"/>
              <a:t>kampanyalar</a:t>
            </a:r>
            <a:r>
              <a:rPr lang="en-US" sz="1200" dirty="0"/>
              <a:t> 1950’de </a:t>
            </a:r>
            <a:r>
              <a:rPr lang="en-US" sz="1200" dirty="0" err="1"/>
              <a:t>Türkiye’de</a:t>
            </a:r>
            <a:r>
              <a:rPr lang="en-US" sz="1200" dirty="0"/>
              <a:t> </a:t>
            </a:r>
            <a:r>
              <a:rPr lang="en-US" sz="1200" dirty="0" err="1"/>
              <a:t>zirveye</a:t>
            </a:r>
            <a:r>
              <a:rPr lang="en-US" sz="1200" dirty="0"/>
              <a:t> </a:t>
            </a:r>
            <a:r>
              <a:rPr lang="en-US" sz="1200" dirty="0" err="1"/>
              <a:t>çıkar</a:t>
            </a:r>
            <a:r>
              <a:rPr lang="en-US" sz="1200" dirty="0"/>
              <a:t>. </a:t>
            </a:r>
            <a:r>
              <a:rPr lang="en-US" sz="1200" dirty="0" err="1"/>
              <a:t>Hakkın</a:t>
            </a:r>
            <a:r>
              <a:rPr lang="en-US" sz="1200" dirty="0"/>
              <a:t> </a:t>
            </a:r>
            <a:r>
              <a:rPr lang="en-US" sz="1200" dirty="0" err="1"/>
              <a:t>bir</a:t>
            </a:r>
            <a:r>
              <a:rPr lang="en-US" sz="1200" dirty="0"/>
              <a:t> </a:t>
            </a:r>
            <a:r>
              <a:rPr lang="en-US" sz="1200" dirty="0" err="1"/>
              <a:t>gün</a:t>
            </a:r>
            <a:r>
              <a:rPr lang="en-US" sz="1200" dirty="0"/>
              <a:t> </a:t>
            </a:r>
            <a:r>
              <a:rPr lang="en-US" sz="1200" dirty="0" err="1"/>
              <a:t>yerini</a:t>
            </a:r>
            <a:r>
              <a:rPr lang="en-US" sz="1200" dirty="0"/>
              <a:t> </a:t>
            </a:r>
            <a:r>
              <a:rPr lang="en-US" sz="1200" dirty="0" err="1"/>
              <a:t>bulacağından</a:t>
            </a:r>
            <a:r>
              <a:rPr lang="en-US" sz="1200" dirty="0"/>
              <a:t>, </a:t>
            </a:r>
            <a:r>
              <a:rPr lang="en-US" sz="1200" dirty="0" err="1"/>
              <a:t>tekrar</a:t>
            </a:r>
            <a:r>
              <a:rPr lang="en-US" sz="1200" dirty="0"/>
              <a:t> </a:t>
            </a:r>
            <a:r>
              <a:rPr lang="en-US" sz="1200" dirty="0" err="1"/>
              <a:t>affedileceğinden</a:t>
            </a:r>
            <a:r>
              <a:rPr lang="en-US" sz="1200" dirty="0"/>
              <a:t> </a:t>
            </a:r>
            <a:r>
              <a:rPr lang="en-US" sz="1200" dirty="0" err="1"/>
              <a:t>artık</a:t>
            </a:r>
            <a:r>
              <a:rPr lang="en-US" sz="1200" dirty="0"/>
              <a:t> </a:t>
            </a:r>
            <a:r>
              <a:rPr lang="en-US" sz="1200" dirty="0" err="1"/>
              <a:t>ümidini</a:t>
            </a:r>
            <a:r>
              <a:rPr lang="en-US" sz="1200" dirty="0"/>
              <a:t> </a:t>
            </a:r>
            <a:r>
              <a:rPr lang="en-US" sz="1200" dirty="0" err="1"/>
              <a:t>iyice</a:t>
            </a:r>
            <a:r>
              <a:rPr lang="en-US" sz="1200" dirty="0"/>
              <a:t> </a:t>
            </a:r>
            <a:r>
              <a:rPr lang="en-US" sz="1200" dirty="0" err="1"/>
              <a:t>kesen</a:t>
            </a:r>
            <a:r>
              <a:rPr lang="en-US" sz="1200" dirty="0"/>
              <a:t> </a:t>
            </a:r>
            <a:r>
              <a:rPr lang="en-US" sz="1200" dirty="0" err="1"/>
              <a:t>şair</a:t>
            </a:r>
            <a:r>
              <a:rPr lang="en-US" sz="1200" dirty="0"/>
              <a:t>, </a:t>
            </a:r>
            <a:r>
              <a:rPr lang="en-US" sz="1200" dirty="0" err="1"/>
              <a:t>sağlığının</a:t>
            </a:r>
            <a:r>
              <a:rPr lang="en-US" sz="1200" dirty="0"/>
              <a:t> </a:t>
            </a:r>
            <a:r>
              <a:rPr lang="en-US" sz="1200" dirty="0" err="1"/>
              <a:t>elvermemesine</a:t>
            </a:r>
            <a:r>
              <a:rPr lang="en-US" sz="1200" dirty="0"/>
              <a:t> </a:t>
            </a:r>
            <a:r>
              <a:rPr lang="en-US" sz="1200" dirty="0" err="1"/>
              <a:t>rağmen</a:t>
            </a:r>
            <a:r>
              <a:rPr lang="en-US" sz="1200" dirty="0"/>
              <a:t> </a:t>
            </a:r>
            <a:r>
              <a:rPr lang="en-US" sz="1200" dirty="0" err="1"/>
              <a:t>bu</a:t>
            </a:r>
            <a:r>
              <a:rPr lang="en-US" sz="1200" dirty="0"/>
              <a:t> </a:t>
            </a:r>
            <a:r>
              <a:rPr lang="en-US" sz="1200" dirty="0" err="1"/>
              <a:t>dönemde</a:t>
            </a:r>
            <a:r>
              <a:rPr lang="en-US" sz="1200" dirty="0"/>
              <a:t> </a:t>
            </a:r>
            <a:r>
              <a:rPr lang="en-US" sz="1200" dirty="0" err="1"/>
              <a:t>açlık</a:t>
            </a:r>
            <a:r>
              <a:rPr lang="en-US" sz="1200" dirty="0"/>
              <a:t> </a:t>
            </a:r>
            <a:r>
              <a:rPr lang="en-US" sz="1200" dirty="0" err="1"/>
              <a:t>grevine</a:t>
            </a:r>
            <a:r>
              <a:rPr lang="en-US" sz="1200" dirty="0"/>
              <a:t> </a:t>
            </a:r>
            <a:r>
              <a:rPr lang="en-US" sz="1200" dirty="0" err="1"/>
              <a:t>başlar</a:t>
            </a:r>
            <a:r>
              <a:rPr lang="en-US" sz="1200" dirty="0"/>
              <a:t>. (Mariya </a:t>
            </a:r>
            <a:r>
              <a:rPr lang="en-US" sz="1200" dirty="0" err="1"/>
              <a:t>Leontiç</a:t>
            </a:r>
            <a:r>
              <a:rPr lang="en-US" sz="1200" dirty="0"/>
              <a:t>, 2012:268)</a:t>
            </a:r>
          </a:p>
          <a:p>
            <a:pPr marL="179705" marR="179705" algn="just">
              <a:lnSpc>
                <a:spcPct val="106000"/>
              </a:lnSpc>
              <a:spcAft>
                <a:spcPts val="800"/>
              </a:spcAf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Nazim Hikmet Ran - Inside Out In Istanbul">
            <a:extLst>
              <a:ext uri="{FF2B5EF4-FFF2-40B4-BE49-F238E27FC236}">
                <a16:creationId xmlns:a16="http://schemas.microsoft.com/office/drawing/2014/main" id="{BD2CD2D4-5E8C-8F6D-FE02-7A5449DED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589" y="508520"/>
            <a:ext cx="3612697" cy="50625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F9DBA1-9626-81CC-3F87-3A23B7E7721F}"/>
              </a:ext>
            </a:extLst>
          </p:cNvPr>
          <p:cNvSpPr txBox="1"/>
          <p:nvPr/>
        </p:nvSpPr>
        <p:spPr>
          <a:xfrm>
            <a:off x="7066190" y="5837926"/>
            <a:ext cx="4352924" cy="369332"/>
          </a:xfrm>
          <a:prstGeom prst="rect">
            <a:avLst/>
          </a:prstGeom>
          <a:noFill/>
        </p:spPr>
        <p:txBody>
          <a:bodyPr wrap="square">
            <a:spAutoFit/>
          </a:bodyPr>
          <a:lstStyle/>
          <a:p>
            <a:r>
              <a:rPr lang="el-GR" dirty="0">
                <a:solidFill>
                  <a:schemeClr val="bg1">
                    <a:lumMod val="50000"/>
                  </a:schemeClr>
                </a:solidFill>
              </a:rPr>
              <a:t>https://share.google/kW1ruDfSIhzPpLcLt</a:t>
            </a:r>
          </a:p>
        </p:txBody>
      </p:sp>
    </p:spTree>
    <p:extLst>
      <p:ext uri="{BB962C8B-B14F-4D97-AF65-F5344CB8AC3E}">
        <p14:creationId xmlns:p14="http://schemas.microsoft.com/office/powerpoint/2010/main" val="41701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75767A-016C-D1C1-894F-52E724C7B8E6}"/>
              </a:ext>
            </a:extLst>
          </p:cNvPr>
          <p:cNvSpPr txBox="1"/>
          <p:nvPr/>
        </p:nvSpPr>
        <p:spPr>
          <a:xfrm>
            <a:off x="496677" y="1319745"/>
            <a:ext cx="4619621" cy="3843666"/>
          </a:xfrm>
          <a:prstGeom prst="rect">
            <a:avLst/>
          </a:prstGeom>
        </p:spPr>
        <p:txBody>
          <a:bodyPr vert="horz" lIns="91440" tIns="45720" rIns="91440" bIns="45720" rtlCol="0">
            <a:normAutofit/>
          </a:bodyPr>
          <a:lstStyle/>
          <a:p>
            <a:pPr marR="179705">
              <a:lnSpc>
                <a:spcPct val="150000"/>
              </a:lnSpc>
              <a:spcAft>
                <a:spcPts val="800"/>
              </a:spcAft>
            </a:pPr>
            <a:endParaRPr lang="en-US" sz="1200" dirty="0">
              <a:effectLst/>
            </a:endParaRPr>
          </a:p>
        </p:txBody>
      </p:sp>
      <p:pic>
        <p:nvPicPr>
          <p:cNvPr id="3074" name="Picture 2" descr="Turkey's poet of hope: Nazım Hikmet">
            <a:extLst>
              <a:ext uri="{FF2B5EF4-FFF2-40B4-BE49-F238E27FC236}">
                <a16:creationId xmlns:a16="http://schemas.microsoft.com/office/drawing/2014/main" id="{3A5CF87B-44F0-8789-DDE0-E087C10DA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546" r="1454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11E847-8A8F-03E4-AB7E-72125416B1DE}"/>
              </a:ext>
            </a:extLst>
          </p:cNvPr>
          <p:cNvSpPr txBox="1"/>
          <p:nvPr/>
        </p:nvSpPr>
        <p:spPr>
          <a:xfrm>
            <a:off x="370114" y="539328"/>
            <a:ext cx="6096000" cy="5903283"/>
          </a:xfrm>
          <a:prstGeom prst="rect">
            <a:avLst/>
          </a:prstGeom>
          <a:noFill/>
        </p:spPr>
        <p:txBody>
          <a:bodyPr wrap="square">
            <a:spAutoFit/>
          </a:bodyPr>
          <a:lstStyle/>
          <a:p>
            <a:pPr algn="just">
              <a:lnSpc>
                <a:spcPct val="106000"/>
              </a:lnSpc>
              <a:spcAft>
                <a:spcPts val="800"/>
              </a:spcAft>
              <a:buNone/>
            </a:pPr>
            <a:r>
              <a:rPr lang="en-US" sz="1200" b="1" dirty="0">
                <a:effectLst/>
                <a:ea typeface="Calibri" panose="020F0502020204030204" pitchFamily="34" charset="0"/>
                <a:cs typeface="Times New Roman" panose="02020603050405020304" pitchFamily="18" charset="0"/>
              </a:rPr>
              <a:t>III.I.II. </a:t>
            </a:r>
            <a:r>
              <a:rPr lang="en-US" sz="1200" b="1" dirty="0" err="1">
                <a:effectLst/>
                <a:ea typeface="Calibri" panose="020F0502020204030204" pitchFamily="34" charset="0"/>
                <a:cs typeface="Times New Roman" panose="02020603050405020304" pitchFamily="18" charset="0"/>
              </a:rPr>
              <a:t>Nazım</a:t>
            </a:r>
            <a:r>
              <a:rPr lang="en-US" sz="1200" b="1" dirty="0">
                <a:effectLst/>
                <a:ea typeface="Calibri" panose="020F0502020204030204" pitchFamily="34" charset="0"/>
                <a:cs typeface="Times New Roman" panose="02020603050405020304" pitchFamily="18" charset="0"/>
              </a:rPr>
              <a:t> Hikmet </a:t>
            </a:r>
            <a:r>
              <a:rPr lang="en-US" sz="1200" b="1" dirty="0" err="1">
                <a:effectLst/>
                <a:ea typeface="Calibri" panose="020F0502020204030204" pitchFamily="34" charset="0"/>
                <a:cs typeface="Times New Roman" panose="02020603050405020304" pitchFamily="18" charset="0"/>
              </a:rPr>
              <a:t>şiirinin</a:t>
            </a:r>
            <a:r>
              <a:rPr lang="en-US" sz="1200" b="1" dirty="0">
                <a:effectLst/>
                <a:ea typeface="Calibri" panose="020F0502020204030204" pitchFamily="34" charset="0"/>
                <a:cs typeface="Times New Roman" panose="02020603050405020304" pitchFamily="18" charset="0"/>
              </a:rPr>
              <a:t>  </a:t>
            </a:r>
            <a:r>
              <a:rPr lang="en-US" sz="1200" b="1" dirty="0" err="1">
                <a:effectLst/>
                <a:ea typeface="Calibri" panose="020F0502020204030204" pitchFamily="34" charset="0"/>
                <a:cs typeface="Times New Roman" panose="02020603050405020304" pitchFamily="18" charset="0"/>
              </a:rPr>
              <a:t>özellikleri</a:t>
            </a:r>
            <a:r>
              <a:rPr lang="en-US" sz="1200" b="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 Nazım  Hikmet’ s  artistic life was equally  revolutionary </a:t>
            </a:r>
            <a:r>
              <a:rPr lang="en-US" sz="1200" dirty="0">
                <a:effectLst/>
                <a:ea typeface="Calibri" panose="020F0502020204030204" pitchFamily="34" charset="0"/>
                <a:cs typeface="Times New Roman" panose="02020603050405020304" pitchFamily="18" charset="0"/>
              </a:rPr>
              <a:t>:</a:t>
            </a:r>
            <a:r>
              <a:rPr lang="tr-TR" sz="1200" dirty="0">
                <a:effectLst/>
                <a:ea typeface="Calibri" panose="020F0502020204030204" pitchFamily="34" charset="0"/>
                <a:cs typeface="Times New Roman" panose="02020603050405020304" pitchFamily="18" charset="0"/>
              </a:rPr>
              <a:t>  in </a:t>
            </a:r>
            <a:r>
              <a:rPr lang="en-US" sz="1200" dirty="0">
                <a:effectLst/>
                <a:ea typeface="Calibri" panose="020F0502020204030204" pitchFamily="34" charset="0"/>
                <a:cs typeface="Times New Roman" panose="02020603050405020304" pitchFamily="18" charset="0"/>
              </a:rPr>
              <a:t>strictly  aesthetic   terms, he introduced or  consolidated many   new  co</a:t>
            </a:r>
            <a:r>
              <a:rPr lang="tr-TR" sz="1200" dirty="0">
                <a:effectLst/>
                <a:ea typeface="Calibri" panose="020F0502020204030204" pitchFamily="34" charset="0"/>
                <a:cs typeface="Times New Roman" panose="02020603050405020304" pitchFamily="18" charset="0"/>
              </a:rPr>
              <a:t>nc</a:t>
            </a:r>
            <a:r>
              <a:rPr lang="en-US" sz="1200" dirty="0" err="1">
                <a:effectLst/>
                <a:ea typeface="Calibri" panose="020F0502020204030204" pitchFamily="34" charset="0"/>
                <a:cs typeface="Times New Roman" panose="02020603050405020304" pitchFamily="18" charset="0"/>
              </a:rPr>
              <a:t>epts</a:t>
            </a:r>
            <a:r>
              <a:rPr lang="en-US" sz="1200" dirty="0">
                <a:effectLst/>
                <a:ea typeface="Calibri" panose="020F0502020204030204" pitchFamily="34" charset="0"/>
                <a:cs typeface="Times New Roman" panose="02020603050405020304" pitchFamily="18" charset="0"/>
              </a:rPr>
              <a:t>  and  techniques  whose influence became decisive on  modern Turkish poetry. Among these innovations were  free verse, ideological  focus, "broken"  lines, organic  form  and functional  metaphors and  images. His poetry created a new blend of  lyrical,  dramatical  and rhetorical  elements.</a:t>
            </a:r>
            <a:r>
              <a:rPr lang="en-US" sz="1200" dirty="0">
                <a:effectLst/>
                <a:ea typeface="Times New Roman" panose="02020603050405020304" pitchFamily="18" charset="0"/>
                <a:cs typeface="Times New Roman" panose="02020603050405020304" pitchFamily="18" charset="0"/>
              </a:rPr>
              <a:t> </a:t>
            </a:r>
            <a:r>
              <a:rPr lang="tr-TR" sz="1200" dirty="0">
                <a:effectLst/>
                <a:ea typeface="Times New Roman" panose="02020603050405020304" pitchFamily="18" charset="0"/>
                <a:cs typeface="Times New Roman" panose="02020603050405020304" pitchFamily="18" charset="0"/>
              </a:rPr>
              <a:t>[…] </a:t>
            </a:r>
            <a:r>
              <a:rPr lang="tr-TR" sz="1200" dirty="0">
                <a:effectLst/>
                <a:ea typeface="Calibri" panose="020F0502020204030204" pitchFamily="34" charset="0"/>
                <a:cs typeface="Times New Roman" panose="02020603050405020304" pitchFamily="18" charset="0"/>
              </a:rPr>
              <a:t>Nazım’ın şiirlerinin ana teminde umut sözcüğünün sıklıkla tekrar edildiğinin görülmesi, şairin yaşamında bu bakış açısının bir felsefe haline geldiğinin göstergesi olmuştur. Çeşitli benzetmeler ve doğa unsurlarıyla şekillenen sözleri ve şiirlerinde ortak temanın umut ve hürriyet üzerine olduğunu açıkça görmekteyiz. Şiirlerinde ağırlıklı olarak farklı anlatım yollarıyla ortak bir tema üzerine yoğunlaşan şair, aktarmak istedikleri üzerine fikirlerini ortak bir paydada buluşturmuştur. (Seda Altun, 2019:255)</a:t>
            </a:r>
            <a:endParaRPr lang="en-US"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a typeface="Times New Roman" panose="02020603050405020304" pitchFamily="18" charset="0"/>
                <a:cs typeface="Times New Roman" panose="02020603050405020304" pitchFamily="18" charset="0"/>
              </a:rPr>
              <a:t>[…] Nâzım Hikmet, içinde yaşayıp eser verdiği dönemde öncelikle çeşitli etkilere </a:t>
            </a:r>
            <a:endParaRPr lang="el-GR"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a typeface="Times New Roman" panose="02020603050405020304" pitchFamily="18" charset="0"/>
                <a:cs typeface="Times New Roman" panose="02020603050405020304" pitchFamily="18" charset="0"/>
              </a:rPr>
              <a:t>açık bir şiirle yola çıkmış, sonrasında kendine özgü bir şiir dili kurma yolunda ilerlemiştir. Kendine özgü dili kurarken klasik şiirin biçimsel özeliklerinden uzaklaşıp serbest tekniği Türk şiirine getiren şair olmuştur. Bununla birlikte, şiir dilinde geleneksel söz sanatlarından kopmayı değil tam tersine kopmamayı istemiş, yazı ve şiirlerinde bu görüşünün iddialı açıklamalarını yapmıştır.(</a:t>
            </a:r>
            <a:r>
              <a:rPr lang="tr-TR" sz="1200" dirty="0">
                <a:ea typeface="Calibri" panose="020F0502020204030204" pitchFamily="34" charset="0"/>
                <a:cs typeface="Times New Roman" panose="02020603050405020304" pitchFamily="18" charset="0"/>
              </a:rPr>
              <a:t>Bâki Asiltürk, 2015</a:t>
            </a:r>
            <a:r>
              <a:rPr lang="tr-TR" sz="1200" dirty="0">
                <a:ea typeface="Times New Roman" panose="02020603050405020304" pitchFamily="18" charset="0"/>
                <a:cs typeface="Times New Roman" panose="02020603050405020304" pitchFamily="18" charset="0"/>
              </a:rPr>
              <a:t>:420)</a:t>
            </a:r>
            <a:endParaRPr lang="el-GR"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n-US"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l-GR" sz="12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67E4DD-6D31-4B93-67D4-0E4C406225BC}"/>
              </a:ext>
            </a:extLst>
          </p:cNvPr>
          <p:cNvSpPr txBox="1"/>
          <p:nvPr/>
        </p:nvSpPr>
        <p:spPr>
          <a:xfrm>
            <a:off x="7870372" y="6281057"/>
            <a:ext cx="4702629" cy="369332"/>
          </a:xfrm>
          <a:prstGeom prst="rect">
            <a:avLst/>
          </a:prstGeom>
          <a:noFill/>
        </p:spPr>
        <p:txBody>
          <a:bodyPr wrap="square">
            <a:spAutoFit/>
          </a:bodyPr>
          <a:lstStyle/>
          <a:p>
            <a:r>
              <a:rPr lang="el-GR" dirty="0">
                <a:solidFill>
                  <a:schemeClr val="bg1">
                    <a:lumMod val="50000"/>
                  </a:schemeClr>
                </a:solidFill>
              </a:rPr>
              <a:t>https://share.google/FipzPbNevsuZMBNNy</a:t>
            </a:r>
          </a:p>
        </p:txBody>
      </p:sp>
    </p:spTree>
    <p:extLst>
      <p:ext uri="{BB962C8B-B14F-4D97-AF65-F5344CB8AC3E}">
        <p14:creationId xmlns:p14="http://schemas.microsoft.com/office/powerpoint/2010/main" val="180589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7F195A-9E53-4ED6-7D14-77595EC2EACF}"/>
              </a:ext>
            </a:extLst>
          </p:cNvPr>
          <p:cNvSpPr txBox="1"/>
          <p:nvPr/>
        </p:nvSpPr>
        <p:spPr>
          <a:xfrm>
            <a:off x="130629" y="511627"/>
            <a:ext cx="6466115" cy="6466514"/>
          </a:xfrm>
          <a:prstGeom prst="rect">
            <a:avLst/>
          </a:prstGeom>
          <a:noFill/>
        </p:spPr>
        <p:txBody>
          <a:bodyPr wrap="square">
            <a:spAutoFit/>
          </a:bodyPr>
          <a:lstStyle/>
          <a:p>
            <a:pPr marL="179705" marR="179705" algn="just">
              <a:lnSpc>
                <a:spcPct val="106000"/>
              </a:lnSpc>
              <a:spcAft>
                <a:spcPts val="800"/>
              </a:spcAft>
              <a:buNone/>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[…]Nâzım Hikmet’in isteği, Anadolu insanının bilinçlenmesi ve daha iyi yaşam koşullarına ulaşmasıdır. </a:t>
            </a:r>
            <a:r>
              <a:rPr lang="en-US" sz="1200" dirty="0" err="1">
                <a:effectLst/>
                <a:ea typeface="Calibri" panose="020F0502020204030204" pitchFamily="34" charset="0"/>
                <a:cs typeface="Times New Roman" panose="02020603050405020304" pitchFamily="18" charset="0"/>
              </a:rPr>
              <a:t>Yukarıda</a:t>
            </a:r>
            <a:r>
              <a:rPr lang="en-US" sz="1200" dirty="0">
                <a:effectLst/>
                <a:ea typeface="Calibri" panose="020F0502020204030204" pitchFamily="34" charset="0"/>
                <a:cs typeface="Times New Roman" panose="02020603050405020304" pitchFamily="18" charset="0"/>
              </a:rPr>
              <a:t> da </a:t>
            </a:r>
            <a:r>
              <a:rPr lang="en-US" sz="1200" dirty="0" err="1">
                <a:effectLst/>
                <a:ea typeface="Calibri" panose="020F0502020204030204" pitchFamily="34" charset="0"/>
                <a:cs typeface="Times New Roman" panose="02020603050405020304" pitchFamily="18" charset="0"/>
              </a:rPr>
              <a:t>belirtildiği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üzere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toplum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sorunlarını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ondan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önce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dile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getirenler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olmuştur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Özellikle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Millî</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edebiyat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dönemi</a:t>
            </a:r>
            <a:r>
              <a:rPr lang="en-US" sz="1200" dirty="0">
                <a:effectLst/>
                <a:ea typeface="Calibri" panose="020F0502020204030204" pitchFamily="34" charset="0"/>
                <a:cs typeface="Times New Roman" panose="02020603050405020304" pitchFamily="18" charset="0"/>
              </a:rPr>
              <a:t> roman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hikâyesinin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başlıca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konusunu</a:t>
            </a:r>
            <a:r>
              <a:rPr lang="en-US" sz="1200" dirty="0">
                <a:effectLst/>
                <a:ea typeface="Calibri" panose="020F0502020204030204" pitchFamily="34" charset="0"/>
                <a:cs typeface="Times New Roman" panose="02020603050405020304" pitchFamily="18" charset="0"/>
              </a:rPr>
              <a:t>, Anadolu </a:t>
            </a:r>
            <a:r>
              <a:rPr lang="en-US" sz="1200" dirty="0" err="1">
                <a:effectLst/>
                <a:ea typeface="Calibri" panose="020F0502020204030204" pitchFamily="34" charset="0"/>
                <a:cs typeface="Times New Roman" panose="02020603050405020304" pitchFamily="18" charset="0"/>
              </a:rPr>
              <a:t>gerçekleri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oluşturur</a:t>
            </a:r>
            <a:r>
              <a:rPr lang="en-US" sz="1200" dirty="0">
                <a:effectLst/>
                <a:ea typeface="Calibri" panose="020F0502020204030204" pitchFamily="34" charset="0"/>
                <a:cs typeface="Times New Roman" panose="02020603050405020304" pitchFamily="18" charset="0"/>
              </a:rPr>
              <a:t>. Bu </a:t>
            </a:r>
            <a:r>
              <a:rPr lang="en-US" sz="1200" dirty="0" err="1">
                <a:effectLst/>
                <a:ea typeface="Calibri" panose="020F0502020204030204" pitchFamily="34" charset="0"/>
                <a:cs typeface="Times New Roman" panose="02020603050405020304" pitchFamily="18" charset="0"/>
              </a:rPr>
              <a:t>dönemde</a:t>
            </a:r>
            <a:r>
              <a:rPr lang="en-US" sz="1200" dirty="0">
                <a:effectLst/>
                <a:ea typeface="Calibri" panose="020F0502020204030204" pitchFamily="34" charset="0"/>
                <a:cs typeface="Times New Roman" panose="02020603050405020304" pitchFamily="18" charset="0"/>
              </a:rPr>
              <a:t> Refik Halit Karay, </a:t>
            </a:r>
            <a:r>
              <a:rPr lang="en-US" sz="1200" dirty="0" err="1">
                <a:effectLst/>
                <a:ea typeface="Calibri" panose="020F0502020204030204" pitchFamily="34" charset="0"/>
                <a:cs typeface="Times New Roman" panose="02020603050405020304" pitchFamily="18" charset="0"/>
              </a:rPr>
              <a:t>Memleket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Hikâyeleri’nde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eleştirel</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gerçekçi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mizahî</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tutumla</a:t>
            </a:r>
            <a:r>
              <a:rPr lang="en-US" sz="1200" dirty="0">
                <a:effectLst/>
                <a:ea typeface="Calibri" panose="020F0502020204030204" pitchFamily="34" charset="0"/>
                <a:cs typeface="Times New Roman" panose="02020603050405020304" pitchFamily="18" charset="0"/>
              </a:rPr>
              <a:t> Anadolu </a:t>
            </a:r>
            <a:r>
              <a:rPr lang="en-US" sz="1200" dirty="0" err="1">
                <a:effectLst/>
                <a:ea typeface="Calibri" panose="020F0502020204030204" pitchFamily="34" charset="0"/>
                <a:cs typeface="Times New Roman" panose="02020603050405020304" pitchFamily="18" charset="0"/>
              </a:rPr>
              <a:t>halkının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içinde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bulunduğu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olumsuz</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durumları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anlatır</a:t>
            </a:r>
            <a:r>
              <a:rPr lang="en-US" sz="1200" dirty="0">
                <a:effectLst/>
                <a:ea typeface="Calibri" panose="020F0502020204030204" pitchFamily="34" charset="0"/>
                <a:cs typeface="Times New Roman" panose="02020603050405020304" pitchFamily="18" charset="0"/>
              </a:rPr>
              <a:t>. Ziya Gökalp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Ömer Seyfettin </a:t>
            </a:r>
            <a:r>
              <a:rPr lang="en-US" sz="1200" dirty="0" err="1">
                <a:effectLst/>
                <a:ea typeface="Calibri" panose="020F0502020204030204" pitchFamily="34" charset="0"/>
                <a:cs typeface="Times New Roman" panose="02020603050405020304" pitchFamily="18" charset="0"/>
              </a:rPr>
              <a:t>ise</a:t>
            </a:r>
            <a:r>
              <a:rPr lang="en-US" sz="1200" dirty="0">
                <a:effectLst/>
                <a:ea typeface="Calibri" panose="020F0502020204030204" pitchFamily="34" charset="0"/>
                <a:cs typeface="Times New Roman" panose="02020603050405020304" pitchFamily="18" charset="0"/>
              </a:rPr>
              <a:t> yeni </a:t>
            </a:r>
            <a:r>
              <a:rPr lang="en-US" sz="1200" dirty="0" err="1">
                <a:effectLst/>
                <a:ea typeface="Calibri" panose="020F0502020204030204" pitchFamily="34" charset="0"/>
                <a:cs typeface="Times New Roman" panose="02020603050405020304" pitchFamily="18" charset="0"/>
              </a:rPr>
              <a:t>edebiyatın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halk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kültüründen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beslenmesi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gerektiğini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savunmakla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bakıma</a:t>
            </a:r>
            <a:r>
              <a:rPr lang="en-US" sz="1200" dirty="0">
                <a:effectLst/>
                <a:ea typeface="Calibri" panose="020F0502020204030204" pitchFamily="34" charset="0"/>
                <a:cs typeface="Times New Roman" panose="02020603050405020304" pitchFamily="18" charset="0"/>
              </a:rPr>
              <a:t>, Anadolu </a:t>
            </a:r>
            <a:r>
              <a:rPr lang="en-US" sz="1200" dirty="0" err="1">
                <a:effectLst/>
                <a:ea typeface="Calibri" panose="020F0502020204030204" pitchFamily="34" charset="0"/>
                <a:cs typeface="Times New Roman" panose="02020603050405020304" pitchFamily="18" charset="0"/>
              </a:rPr>
              <a:t>halkının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özünde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barındırdığı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insanî</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güzellikleri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tekrar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hatırlatırlar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Aynı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zamanda</a:t>
            </a:r>
            <a:r>
              <a:rPr lang="en-US" sz="1200" dirty="0">
                <a:effectLst/>
                <a:ea typeface="Calibri" panose="020F0502020204030204" pitchFamily="34" charset="0"/>
                <a:cs typeface="Times New Roman" panose="02020603050405020304" pitchFamily="18" charset="0"/>
              </a:rPr>
              <a:t> Mehmet </a:t>
            </a:r>
            <a:r>
              <a:rPr lang="en-US" sz="1200" dirty="0" err="1">
                <a:effectLst/>
                <a:ea typeface="Calibri" panose="020F0502020204030204" pitchFamily="34" charset="0"/>
                <a:cs typeface="Times New Roman" panose="02020603050405020304" pitchFamily="18" charset="0"/>
              </a:rPr>
              <a:t>Âkif</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Kur’an</a:t>
            </a:r>
            <a:r>
              <a:rPr lang="en-US" sz="1200" dirty="0">
                <a:effectLst/>
                <a:ea typeface="Calibri" panose="020F0502020204030204" pitchFamily="34" charset="0"/>
                <a:cs typeface="Times New Roman" panose="02020603050405020304" pitchFamily="18" charset="0"/>
              </a:rPr>
              <a:t>-ı </a:t>
            </a:r>
            <a:r>
              <a:rPr lang="en-US" sz="1200" dirty="0" err="1">
                <a:effectLst/>
                <a:ea typeface="Calibri" panose="020F0502020204030204" pitchFamily="34" charset="0"/>
                <a:cs typeface="Times New Roman" panose="02020603050405020304" pitchFamily="18" charset="0"/>
              </a:rPr>
              <a:t>Kerim’deki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ayetlerden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örneklerle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cehaletin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kader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olmadığını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savunur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Nâzım</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Hikmet’i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onlardan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farklı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kılan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ise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Marksist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olmasıdır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Bununla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birlikte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onun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halkın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içine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karışma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onların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derdini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anlama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noktasında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diğer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sanatçılardan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çok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farklı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olduğu</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söylenmez</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Bilindiği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üzere</a:t>
            </a:r>
            <a:r>
              <a:rPr lang="en-US" sz="1200" dirty="0">
                <a:effectLst/>
                <a:ea typeface="Calibri" panose="020F0502020204030204" pitchFamily="34" charset="0"/>
                <a:cs typeface="Times New Roman" panose="02020603050405020304" pitchFamily="18" charset="0"/>
              </a:rPr>
              <a:t> ne İslam </a:t>
            </a:r>
            <a:r>
              <a:rPr lang="en-US" sz="1200" dirty="0" err="1">
                <a:effectLst/>
                <a:ea typeface="Calibri" panose="020F0502020204030204" pitchFamily="34" charset="0"/>
                <a:cs typeface="Times New Roman" panose="02020603050405020304" pitchFamily="18" charset="0"/>
              </a:rPr>
              <a:t>dininde</a:t>
            </a:r>
            <a:r>
              <a:rPr lang="en-US" sz="1200" dirty="0">
                <a:effectLst/>
                <a:ea typeface="Calibri" panose="020F0502020204030204" pitchFamily="34" charset="0"/>
                <a:cs typeface="Times New Roman" panose="02020603050405020304" pitchFamily="18" charset="0"/>
              </a:rPr>
              <a:t> ne de </a:t>
            </a:r>
            <a:r>
              <a:rPr lang="en-US" sz="1200" dirty="0" err="1">
                <a:effectLst/>
                <a:ea typeface="Calibri" panose="020F0502020204030204" pitchFamily="34" charset="0"/>
                <a:cs typeface="Times New Roman" panose="02020603050405020304" pitchFamily="18" charset="0"/>
              </a:rPr>
              <a:t>Marksizmde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sınıf</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farkı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vardır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Aristokrat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aileden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geldiği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halde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sürekli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olarak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halkı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anlama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çabası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güden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Nâzım</a:t>
            </a:r>
            <a:r>
              <a:rPr lang="en-US" sz="1200" dirty="0">
                <a:effectLst/>
                <a:ea typeface="Calibri" panose="020F0502020204030204" pitchFamily="34" charset="0"/>
                <a:cs typeface="Times New Roman" panose="02020603050405020304" pitchFamily="18" charset="0"/>
              </a:rPr>
              <a:t> Hikmet, </a:t>
            </a:r>
            <a:r>
              <a:rPr lang="en-US" sz="1200" dirty="0" err="1">
                <a:effectLst/>
                <a:ea typeface="Calibri" panose="020F0502020204030204" pitchFamily="34" charset="0"/>
                <a:cs typeface="Times New Roman" panose="02020603050405020304" pitchFamily="18" charset="0"/>
              </a:rPr>
              <a:t>Memleketimden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İnsan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Manzaraları’nda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halkın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arasına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karışır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onlardan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biri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gibi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olur</a:t>
            </a:r>
            <a:r>
              <a:rPr lang="en-US" sz="1200" dirty="0">
                <a:effectLst/>
                <a:ea typeface="Calibri" panose="020F0502020204030204" pitchFamily="34" charset="0"/>
                <a:cs typeface="Times New Roman" panose="02020603050405020304" pitchFamily="18" charset="0"/>
              </a:rPr>
              <a:t>.</a:t>
            </a:r>
            <a:r>
              <a:rPr lang="tr-TR" sz="1200" dirty="0">
                <a:effectLst/>
                <a:ea typeface="Calibri" panose="020F0502020204030204" pitchFamily="34" charset="0"/>
                <a:cs typeface="Times New Roman" panose="02020603050405020304" pitchFamily="18" charset="0"/>
              </a:rPr>
              <a:t>[…]Anadolu insanı üzerinden milli duyguları ve emeği şiiriyle görünür kılan şair, aynı zamanda hümanist bir üslûpla evrensel insan haklarını da dile getirir; eserin bütününde, devrimci romantizm ve destansı bir anlatımla geniş kitlelere seslenerek Marksizmin propagandasını yapar.(Gülten Bulduker, 2020: 843, 850)</a:t>
            </a:r>
            <a:endParaRPr lang="en-US"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a typeface="Calibri" panose="020F0502020204030204" pitchFamily="34" charset="0"/>
                <a:cs typeface="Times New Roman" panose="02020603050405020304" pitchFamily="18" charset="0"/>
              </a:rPr>
              <a:t>[…] Bence, </a:t>
            </a:r>
            <a:r>
              <a:rPr lang="en-US" sz="1200" dirty="0" err="1">
                <a:ea typeface="Calibri" panose="020F0502020204030204" pitchFamily="34" charset="0"/>
                <a:cs typeface="Times New Roman" panose="02020603050405020304" pitchFamily="18" charset="0"/>
              </a:rPr>
              <a:t>Nâzım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Hikmet’in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lirik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şiirleri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kadınlar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hakkında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yazdıklarıdır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Fakat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kadınlar</a:t>
            </a:r>
            <a:r>
              <a:rPr lang="en-US" sz="1200" dirty="0">
                <a:ea typeface="Calibri" panose="020F0502020204030204" pitchFamily="34" charset="0"/>
                <a:cs typeface="Times New Roman" panose="02020603050405020304" pitchFamily="18" charset="0"/>
              </a:rPr>
              <a:t>, o </a:t>
            </a:r>
            <a:r>
              <a:rPr lang="en-US" sz="1200" dirty="0" err="1">
                <a:ea typeface="Calibri" panose="020F0502020204030204" pitchFamily="34" charset="0"/>
                <a:cs typeface="Times New Roman" panose="02020603050405020304" pitchFamily="18" charset="0"/>
              </a:rPr>
              <a:t>döneme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şiirlerde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bulunan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sokaktan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geçen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hayallerde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yaşayan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putlaştırılan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soyut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belirsiz</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kadınlar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değildir</a:t>
            </a:r>
            <a:r>
              <a:rPr lang="en-US" sz="1200" dirty="0">
                <a:ea typeface="Calibri" panose="020F0502020204030204" pitchFamily="34" charset="0"/>
                <a:cs typeface="Times New Roman" panose="02020603050405020304" pitchFamily="18" charset="0"/>
              </a:rPr>
              <a:t>. Bu </a:t>
            </a:r>
            <a:r>
              <a:rPr lang="en-US" sz="1200" dirty="0" err="1">
                <a:ea typeface="Calibri" panose="020F0502020204030204" pitchFamily="34" charset="0"/>
                <a:cs typeface="Times New Roman" panose="02020603050405020304" pitchFamily="18" charset="0"/>
              </a:rPr>
              <a:t>kadınlar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onun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yaşam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yörüngesinde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bulunan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hayatla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iç</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içe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olan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kadınlardır</a:t>
            </a:r>
            <a:r>
              <a:rPr lang="en-US" sz="1200" dirty="0">
                <a:ea typeface="Calibri" panose="020F0502020204030204" pitchFamily="34" charset="0"/>
                <a:cs typeface="Times New Roman" panose="02020603050405020304" pitchFamily="18" charset="0"/>
              </a:rPr>
              <a:t>. Bu </a:t>
            </a:r>
            <a:r>
              <a:rPr lang="en-US" sz="1200" dirty="0" err="1">
                <a:ea typeface="Calibri" panose="020F0502020204030204" pitchFamily="34" charset="0"/>
                <a:cs typeface="Times New Roman" panose="02020603050405020304" pitchFamily="18" charset="0"/>
              </a:rPr>
              <a:t>kadınlar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Nâzım</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Hikmet’in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âşık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olduğu</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sevdiği</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kadınlardır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Fakat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aşk</a:t>
            </a:r>
            <a:r>
              <a:rPr lang="en-US" sz="1200" dirty="0">
                <a:ea typeface="Calibri" panose="020F0502020204030204" pitchFamily="34" charset="0"/>
                <a:cs typeface="Times New Roman" panose="02020603050405020304" pitchFamily="18" charset="0"/>
              </a:rPr>
              <a:t> da o </a:t>
            </a:r>
            <a:r>
              <a:rPr lang="en-US" sz="1200" dirty="0" err="1">
                <a:ea typeface="Calibri" panose="020F0502020204030204" pitchFamily="34" charset="0"/>
                <a:cs typeface="Times New Roman" panose="02020603050405020304" pitchFamily="18" charset="0"/>
              </a:rPr>
              <a:t>döneme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şiirlerde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geçen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platonik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idealleştirilmiş</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aşk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değil</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gündelik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hayatta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herkesin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yaşayabileceğive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içinden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hayat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fışkıran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aşk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sevgidir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Nâzım</a:t>
            </a:r>
            <a:r>
              <a:rPr lang="en-US" sz="1200" dirty="0">
                <a:ea typeface="Calibri" panose="020F0502020204030204" pitchFamily="34" charset="0"/>
                <a:cs typeface="Times New Roman" panose="02020603050405020304" pitchFamily="18" charset="0"/>
              </a:rPr>
              <a:t> Hikmet </a:t>
            </a:r>
            <a:r>
              <a:rPr lang="en-US" sz="1200" dirty="0" err="1">
                <a:ea typeface="Calibri" panose="020F0502020204030204" pitchFamily="34" charset="0"/>
                <a:cs typeface="Times New Roman" panose="02020603050405020304" pitchFamily="18" charset="0"/>
              </a:rPr>
              <a:t>dört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kadınla</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evlenmiştir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bunlar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Nüzhet</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Piraye</a:t>
            </a:r>
            <a:r>
              <a:rPr lang="en-US" sz="1200" dirty="0">
                <a:ea typeface="Calibri" panose="020F0502020204030204" pitchFamily="34" charset="0"/>
                <a:cs typeface="Times New Roman" panose="02020603050405020304" pitchFamily="18" charset="0"/>
              </a:rPr>
              <a:t>, Münevver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Vera’dır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ve</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bunlardan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özellikle</a:t>
            </a:r>
            <a:r>
              <a:rPr lang="en-US" sz="1200" dirty="0">
                <a:ea typeface="Calibri" panose="020F0502020204030204" pitchFamily="34" charset="0"/>
                <a:cs typeface="Times New Roman" panose="02020603050405020304" pitchFamily="18" charset="0"/>
              </a:rPr>
              <a:t> son </a:t>
            </a:r>
            <a:r>
              <a:rPr lang="en-US" sz="1200" dirty="0" err="1">
                <a:ea typeface="Calibri" panose="020F0502020204030204" pitchFamily="34" charset="0"/>
                <a:cs typeface="Times New Roman" panose="02020603050405020304" pitchFamily="18" charset="0"/>
              </a:rPr>
              <a:t>üçü</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için</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birçok</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şiir</a:t>
            </a:r>
            <a:r>
              <a:rPr lang="en-US" sz="1200" dirty="0">
                <a:ea typeface="Calibri" panose="020F0502020204030204" pitchFamily="34" charset="0"/>
                <a:cs typeface="Times New Roman" panose="02020603050405020304" pitchFamily="18" charset="0"/>
              </a:rPr>
              <a:t> </a:t>
            </a:r>
            <a:r>
              <a:rPr lang="en-US" sz="1200" dirty="0" err="1">
                <a:ea typeface="Calibri" panose="020F0502020204030204" pitchFamily="34" charset="0"/>
                <a:cs typeface="Times New Roman" panose="02020603050405020304" pitchFamily="18" charset="0"/>
              </a:rPr>
              <a:t>yazmıştır</a:t>
            </a:r>
            <a:r>
              <a:rPr lang="en-US" sz="1200" dirty="0">
                <a:ea typeface="Calibri" panose="020F0502020204030204" pitchFamily="34" charset="0"/>
                <a:cs typeface="Times New Roman" panose="02020603050405020304" pitchFamily="18" charset="0"/>
              </a:rPr>
              <a:t>.(Mariya </a:t>
            </a:r>
            <a:r>
              <a:rPr lang="en-US" sz="1200" dirty="0" err="1">
                <a:ea typeface="Calibri" panose="020F0502020204030204" pitchFamily="34" charset="0"/>
                <a:cs typeface="Times New Roman" panose="02020603050405020304" pitchFamily="18" charset="0"/>
              </a:rPr>
              <a:t>Leont</a:t>
            </a:r>
            <a:r>
              <a:rPr lang="tr-TR" sz="1200" dirty="0">
                <a:ea typeface="Calibri" panose="020F0502020204030204" pitchFamily="34" charset="0"/>
                <a:cs typeface="Times New Roman" panose="02020603050405020304" pitchFamily="18" charset="0"/>
              </a:rPr>
              <a:t>iç, </a:t>
            </a:r>
            <a:r>
              <a:rPr lang="en-US" sz="1200" dirty="0">
                <a:ea typeface="Calibri" panose="020F0502020204030204" pitchFamily="34" charset="0"/>
                <a:cs typeface="Times New Roman" panose="02020603050405020304" pitchFamily="18" charset="0"/>
              </a:rPr>
              <a:t>2012:270-271)</a:t>
            </a:r>
            <a:endParaRPr lang="el-GR"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a typeface="Calibri" panose="020F0502020204030204" pitchFamily="34" charset="0"/>
                <a:cs typeface="Times New Roman" panose="02020603050405020304" pitchFamily="18"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045F7EC-7E79-51F2-5477-FBAC4E8B6E89}"/>
              </a:ext>
            </a:extLst>
          </p:cNvPr>
          <p:cNvSpPr txBox="1"/>
          <p:nvPr/>
        </p:nvSpPr>
        <p:spPr>
          <a:xfrm>
            <a:off x="6847112" y="6428527"/>
            <a:ext cx="4397829" cy="369332"/>
          </a:xfrm>
          <a:prstGeom prst="rect">
            <a:avLst/>
          </a:prstGeom>
          <a:noFill/>
        </p:spPr>
        <p:txBody>
          <a:bodyPr wrap="square">
            <a:spAutoFit/>
          </a:bodyPr>
          <a:lstStyle/>
          <a:p>
            <a:r>
              <a:rPr lang="el-GR" dirty="0">
                <a:solidFill>
                  <a:schemeClr val="bg1">
                    <a:lumMod val="50000"/>
                  </a:schemeClr>
                </a:solidFill>
              </a:rPr>
              <a:t>https://share.google/LJjO3Uzc0wgz25koL</a:t>
            </a:r>
          </a:p>
        </p:txBody>
      </p:sp>
      <p:pic>
        <p:nvPicPr>
          <p:cNvPr id="4098" name="Picture 2" descr="Literature of Exile: Nâzım Hikmet and Human Landscapes from My Country |  Global Literature in Libraries Initiative">
            <a:extLst>
              <a:ext uri="{FF2B5EF4-FFF2-40B4-BE49-F238E27FC236}">
                <a16:creationId xmlns:a16="http://schemas.microsoft.com/office/drawing/2014/main" id="{CF0DBD62-7958-F581-C4C5-745C9A501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112" y="904699"/>
            <a:ext cx="4169227" cy="50486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8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BBF33-3A07-764C-6071-B1379611629A}"/>
              </a:ext>
            </a:extLst>
          </p:cNvPr>
          <p:cNvSpPr txBox="1"/>
          <p:nvPr/>
        </p:nvSpPr>
        <p:spPr>
          <a:xfrm>
            <a:off x="250372" y="730569"/>
            <a:ext cx="5595257" cy="5396862"/>
          </a:xfrm>
          <a:prstGeom prst="rect">
            <a:avLst/>
          </a:prstGeom>
          <a:noFill/>
        </p:spPr>
        <p:txBody>
          <a:bodyPr wrap="square">
            <a:spAutoFit/>
          </a:bodyPr>
          <a:lstStyle/>
          <a:p>
            <a:pPr algn="just">
              <a:lnSpc>
                <a:spcPct val="106000"/>
              </a:lnSpc>
              <a:spcAft>
                <a:spcPts val="800"/>
              </a:spcAft>
              <a:buNone/>
            </a:pPr>
            <a:r>
              <a:rPr lang="en-US" sz="1200" b="1" dirty="0">
                <a:effectLst/>
                <a:ea typeface="Calibri" panose="020F0502020204030204" pitchFamily="34" charset="0"/>
                <a:cs typeface="Times New Roman" panose="02020603050405020304" pitchFamily="18" charset="0"/>
              </a:rPr>
              <a:t>III.I.III. </a:t>
            </a:r>
            <a:r>
              <a:rPr lang="en-US" sz="1200" b="1" dirty="0" err="1">
                <a:effectLst/>
                <a:ea typeface="Calibri" panose="020F0502020204030204" pitchFamily="34" charset="0"/>
                <a:cs typeface="Times New Roman" panose="02020603050405020304" pitchFamily="18" charset="0"/>
              </a:rPr>
              <a:t>Eserleri</a:t>
            </a:r>
            <a:r>
              <a:rPr lang="en-US" sz="1200" b="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b="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Nâzım</a:t>
            </a:r>
            <a:r>
              <a:rPr lang="en-US" sz="1200" dirty="0">
                <a:effectLst/>
                <a:ea typeface="Calibri" panose="020F0502020204030204" pitchFamily="34" charset="0"/>
                <a:cs typeface="Times New Roman" panose="02020603050405020304" pitchFamily="18" charset="0"/>
              </a:rPr>
              <a:t> Hikmet, 1913 </a:t>
            </a:r>
            <a:r>
              <a:rPr lang="en-US" sz="1200" dirty="0" err="1">
                <a:effectLst/>
                <a:ea typeface="Calibri" panose="020F0502020204030204" pitchFamily="34" charset="0"/>
                <a:cs typeface="Times New Roman" panose="02020603050405020304" pitchFamily="18" charset="0"/>
              </a:rPr>
              <a:t>yılında</a:t>
            </a:r>
            <a:r>
              <a:rPr lang="en-US" sz="1200" dirty="0">
                <a:effectLst/>
                <a:ea typeface="Calibri" panose="020F0502020204030204" pitchFamily="34" charset="0"/>
                <a:cs typeface="Times New Roman" panose="02020603050405020304" pitchFamily="18" charset="0"/>
              </a:rPr>
              <a:t> ilk </a:t>
            </a:r>
            <a:r>
              <a:rPr lang="en-US" sz="1200" dirty="0" err="1">
                <a:effectLst/>
                <a:ea typeface="Calibri" panose="020F0502020204030204" pitchFamily="34" charset="0"/>
                <a:cs typeface="Times New Roman" panose="02020603050405020304" pitchFamily="18" charset="0"/>
              </a:rPr>
              <a:t>şiirlerini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dönemin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şiir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anlayışı</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doğrultusunda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ölçü</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ve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uyak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gözeterek</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kaleme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almaya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başlar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Feryad</a:t>
            </a:r>
            <a:r>
              <a:rPr lang="en-US" sz="1200" dirty="0">
                <a:effectLst/>
                <a:ea typeface="Calibri" panose="020F0502020204030204" pitchFamily="34" charset="0"/>
                <a:cs typeface="Times New Roman" panose="02020603050405020304" pitchFamily="18" charset="0"/>
              </a:rPr>
              <a:t>-ı Vatan" (1913), "</a:t>
            </a:r>
            <a:r>
              <a:rPr lang="en-US" sz="1200" dirty="0" err="1">
                <a:effectLst/>
                <a:ea typeface="Calibri" panose="020F0502020204030204" pitchFamily="34" charset="0"/>
                <a:cs typeface="Times New Roman" panose="02020603050405020304" pitchFamily="18" charset="0"/>
              </a:rPr>
              <a:t>Servilikler</a:t>
            </a:r>
            <a:r>
              <a:rPr lang="en-US" sz="1200" dirty="0">
                <a:effectLst/>
                <a:ea typeface="Calibri" panose="020F0502020204030204" pitchFamily="34" charset="0"/>
                <a:cs typeface="Times New Roman" panose="02020603050405020304" pitchFamily="18" charset="0"/>
              </a:rPr>
              <a:t>" (1916), "</a:t>
            </a:r>
            <a:r>
              <a:rPr lang="en-US" sz="1200" dirty="0" err="1">
                <a:effectLst/>
                <a:ea typeface="Calibri" panose="020F0502020204030204" pitchFamily="34" charset="0"/>
                <a:cs typeface="Times New Roman" panose="02020603050405020304" pitchFamily="18" charset="0"/>
              </a:rPr>
              <a:t>Hâlâ</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Servilerde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Ağlıyorlar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mı</a:t>
            </a:r>
            <a:r>
              <a:rPr lang="en-US" sz="1200" dirty="0">
                <a:effectLst/>
                <a:ea typeface="Calibri" panose="020F0502020204030204" pitchFamily="34" charset="0"/>
                <a:cs typeface="Times New Roman" panose="02020603050405020304" pitchFamily="18" charset="0"/>
              </a:rPr>
              <a:t>?" (1918), "Herkes Gibi" (1920), "Yol </a:t>
            </a:r>
            <a:r>
              <a:rPr lang="en-US" sz="1200" dirty="0" err="1">
                <a:effectLst/>
                <a:ea typeface="Calibri" panose="020F0502020204030204" pitchFamily="34" charset="0"/>
                <a:cs typeface="Times New Roman" panose="02020603050405020304" pitchFamily="18" charset="0"/>
              </a:rPr>
              <a:t>Türküsü</a:t>
            </a:r>
            <a:r>
              <a:rPr lang="en-US" sz="1200" dirty="0">
                <a:effectLst/>
                <a:ea typeface="Calibri" panose="020F0502020204030204" pitchFamily="34" charset="0"/>
                <a:cs typeface="Times New Roman" panose="02020603050405020304" pitchFamily="18" charset="0"/>
              </a:rPr>
              <a:t>" (1920) </a:t>
            </a:r>
            <a:r>
              <a:rPr lang="en-US" sz="1200" dirty="0" err="1">
                <a:effectLst/>
                <a:ea typeface="Calibri" panose="020F0502020204030204" pitchFamily="34" charset="0"/>
                <a:cs typeface="Times New Roman" panose="02020603050405020304" pitchFamily="18" charset="0"/>
              </a:rPr>
              <a:t>gibi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şiirleri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eski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biçimli</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şiirlerinden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bazılarıdır</a:t>
            </a:r>
            <a:r>
              <a:rPr lang="en-US" sz="1200" dirty="0">
                <a:effectLst/>
                <a:ea typeface="Calibri" panose="020F0502020204030204" pitchFamily="34" charset="0"/>
                <a:cs typeface="Times New Roman" panose="02020603050405020304" pitchFamily="18" charset="0"/>
              </a:rPr>
              <a:t>. (Linda M</a:t>
            </a:r>
            <a:r>
              <a:rPr lang="tr-TR" sz="1200" dirty="0">
                <a:effectLst/>
                <a:ea typeface="Calibri" panose="020F0502020204030204" pitchFamily="34" charset="0"/>
                <a:cs typeface="Times New Roman" panose="02020603050405020304" pitchFamily="18" charset="0"/>
              </a:rPr>
              <a:t>ığdıs </a:t>
            </a:r>
            <a:r>
              <a:rPr lang="en-US" sz="1200" dirty="0">
                <a:effectLst/>
                <a:ea typeface="Calibri" panose="020F0502020204030204" pitchFamily="34" charset="0"/>
                <a:cs typeface="Times New Roman" panose="02020603050405020304" pitchFamily="18" charset="0"/>
              </a:rPr>
              <a:t>Şeker  &amp; Z. Emine </a:t>
            </a:r>
            <a:r>
              <a:rPr lang="en-US" sz="1200" dirty="0" err="1">
                <a:effectLst/>
                <a:ea typeface="Calibri" panose="020F0502020204030204" pitchFamily="34" charset="0"/>
                <a:cs typeface="Times New Roman" panose="02020603050405020304" pitchFamily="18" charset="0"/>
              </a:rPr>
              <a:t>Bogenç</a:t>
            </a:r>
            <a:r>
              <a:rPr lang="en-US" sz="1200" dirty="0">
                <a:effectLst/>
                <a:ea typeface="Calibri" panose="020F0502020204030204" pitchFamily="34" charset="0"/>
                <a:cs typeface="Times New Roman" panose="02020603050405020304" pitchFamily="18" charset="0"/>
              </a:rPr>
              <a:t> Demirel, 2020: 89)</a:t>
            </a:r>
            <a:endParaRPr lang="el-GR" sz="1200" dirty="0">
              <a:effectLst/>
              <a:ea typeface="Calibri" panose="020F0502020204030204" pitchFamily="34" charset="0"/>
              <a:cs typeface="Times New Roman" panose="02020603050405020304" pitchFamily="18" charset="0"/>
            </a:endParaRPr>
          </a:p>
          <a:p>
            <a:pPr marR="179705" algn="just">
              <a:lnSpc>
                <a:spcPct val="106000"/>
              </a:lnSpc>
              <a:spcAft>
                <a:spcPts val="800"/>
              </a:spcAft>
              <a:buNone/>
            </a:pPr>
            <a:r>
              <a:rPr lang="tr-TR" sz="1200" b="1" i="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b="1" i="1" dirty="0">
                <a:effectLst/>
                <a:ea typeface="Calibri" panose="020F0502020204030204" pitchFamily="34" charset="0"/>
                <a:cs typeface="Times New Roman" panose="02020603050405020304" pitchFamily="18" charset="0"/>
              </a:rPr>
              <a:t>Şeyh Bedreddin </a:t>
            </a:r>
            <a:r>
              <a:rPr lang="en-US" sz="1200" b="1" i="1" dirty="0">
                <a:effectLst/>
                <a:ea typeface="Calibri" panose="020F0502020204030204" pitchFamily="34" charset="0"/>
                <a:cs typeface="Times New Roman" panose="02020603050405020304" pitchFamily="18" charset="0"/>
              </a:rPr>
              <a:t>Destan</a:t>
            </a:r>
            <a:r>
              <a:rPr lang="tr-TR" sz="1200" b="1" i="1" dirty="0">
                <a:effectLst/>
                <a:ea typeface="Calibri" panose="020F0502020204030204" pitchFamily="34" charset="0"/>
                <a:cs typeface="Times New Roman" panose="02020603050405020304" pitchFamily="18" charset="0"/>
              </a:rPr>
              <a:t>ı </a:t>
            </a:r>
            <a:endParaRPr lang="el-GR" sz="1200" dirty="0">
              <a:effectLst/>
              <a:ea typeface="Calibri" panose="020F0502020204030204" pitchFamily="34" charset="0"/>
              <a:cs typeface="Times New Roman" panose="02020603050405020304" pitchFamily="18" charset="0"/>
            </a:endParaRPr>
          </a:p>
          <a:p>
            <a:pPr marL="144145" marR="179705" algn="just">
              <a:lnSpc>
                <a:spcPct val="106000"/>
              </a:lnSpc>
              <a:spcAft>
                <a:spcPts val="800"/>
              </a:spcAft>
              <a:buNone/>
            </a:pPr>
            <a:r>
              <a:rPr lang="en-US" sz="1200" b="1" i="1"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44145" marR="179705" algn="just">
              <a:lnSpc>
                <a:spcPct val="106000"/>
              </a:lnSpc>
              <a:spcAft>
                <a:spcPts val="800"/>
              </a:spcAft>
              <a:buNone/>
            </a:pPr>
            <a:r>
              <a:rPr lang="en-US" sz="1200" dirty="0">
                <a:effectLst/>
                <a:ea typeface="Calibri" panose="020F0502020204030204" pitchFamily="34" charset="0"/>
                <a:cs typeface="Times New Roman" panose="02020603050405020304" pitchFamily="18" charset="0"/>
              </a:rPr>
              <a:t>[…]Naz</a:t>
            </a:r>
            <a:r>
              <a:rPr lang="tr-TR" sz="1200" dirty="0">
                <a:effectLst/>
                <a:ea typeface="Calibri" panose="020F0502020204030204" pitchFamily="34" charset="0"/>
                <a:cs typeface="Times New Roman" panose="02020603050405020304" pitchFamily="18" charset="0"/>
              </a:rPr>
              <a:t>ım   H</a:t>
            </a:r>
            <a:r>
              <a:rPr lang="en-US" sz="1200" dirty="0" err="1">
                <a:effectLst/>
                <a:ea typeface="Calibri" panose="020F0502020204030204" pitchFamily="34" charset="0"/>
                <a:cs typeface="Times New Roman" panose="02020603050405020304" pitchFamily="18" charset="0"/>
              </a:rPr>
              <a:t>ikmet</a:t>
            </a:r>
            <a:r>
              <a:rPr lang="en-US" sz="1200" dirty="0">
                <a:effectLst/>
                <a:ea typeface="Calibri" panose="020F0502020204030204" pitchFamily="34" charset="0"/>
                <a:cs typeface="Times New Roman" panose="02020603050405020304" pitchFamily="18" charset="0"/>
              </a:rPr>
              <a:t>’ s  masterpiece, </a:t>
            </a:r>
            <a:r>
              <a:rPr lang="tr-TR" sz="1200" i="1" dirty="0">
                <a:effectLst/>
                <a:ea typeface="Calibri" panose="020F0502020204030204" pitchFamily="34" charset="0"/>
                <a:cs typeface="Times New Roman" panose="02020603050405020304" pitchFamily="18" charset="0"/>
              </a:rPr>
              <a:t>Şeyh Bedreddin </a:t>
            </a:r>
            <a:r>
              <a:rPr lang="en-US" sz="1200" i="1" dirty="0">
                <a:effectLst/>
                <a:ea typeface="Calibri" panose="020F0502020204030204" pitchFamily="34" charset="0"/>
                <a:cs typeface="Times New Roman" panose="02020603050405020304" pitchFamily="18" charset="0"/>
              </a:rPr>
              <a:t>Destan</a:t>
            </a:r>
            <a:r>
              <a:rPr lang="tr-TR" sz="1200" i="1" dirty="0">
                <a:effectLst/>
                <a:ea typeface="Calibri" panose="020F0502020204030204" pitchFamily="34" charset="0"/>
                <a:cs typeface="Times New Roman" panose="02020603050405020304" pitchFamily="18" charset="0"/>
              </a:rPr>
              <a:t>ı</a:t>
            </a:r>
            <a:r>
              <a:rPr lang="en-US" sz="1200" dirty="0">
                <a:effectLst/>
                <a:ea typeface="Calibri" panose="020F0502020204030204" pitchFamily="34" charset="0"/>
                <a:cs typeface="Times New Roman" panose="02020603050405020304" pitchFamily="18" charset="0"/>
              </a:rPr>
              <a:t> (</a:t>
            </a:r>
            <a:r>
              <a:rPr lang="tr-TR" sz="1200" dirty="0">
                <a:effectLst/>
                <a:ea typeface="Calibri" panose="020F0502020204030204" pitchFamily="34" charset="0"/>
                <a:cs typeface="Times New Roman" panose="02020603050405020304" pitchFamily="18" charset="0"/>
              </a:rPr>
              <a:t>The Epic of  Sheikh Bedreddin, 1977</a:t>
            </a:r>
            <a:r>
              <a:rPr lang="en-US" sz="1200" dirty="0">
                <a:effectLst/>
                <a:ea typeface="Calibri" panose="020F0502020204030204" pitchFamily="34" charset="0"/>
                <a:cs typeface="Times New Roman" panose="02020603050405020304" pitchFamily="18" charset="0"/>
              </a:rPr>
              <a:t>),  came out  in  1936. It represents the culmination of  the best aspects of the poet’s art  and is  remarkably  free of  its weaknesses. The epic is a lyrical  and dramatic account of the uprisings of </a:t>
            </a:r>
            <a:r>
              <a:rPr lang="tr-TR" sz="1200" dirty="0">
                <a:effectLst/>
                <a:ea typeface="Calibri" panose="020F0502020204030204" pitchFamily="34" charset="0"/>
                <a:cs typeface="Times New Roman" panose="02020603050405020304" pitchFamily="18" charset="0"/>
              </a:rPr>
              <a:t>Şeyh Bedreddin  </a:t>
            </a:r>
            <a:r>
              <a:rPr lang="en-US" sz="1200" dirty="0">
                <a:effectLst/>
                <a:ea typeface="Calibri" panose="020F0502020204030204" pitchFamily="34" charset="0"/>
                <a:cs typeface="Times New Roman" panose="02020603050405020304" pitchFamily="18" charset="0"/>
              </a:rPr>
              <a:t> and his  followers, including  a  young  revolutionary  named  </a:t>
            </a:r>
            <a:r>
              <a:rPr lang="tr-TR" sz="1200" dirty="0">
                <a:effectLst/>
                <a:ea typeface="Calibri" panose="020F0502020204030204" pitchFamily="34" charset="0"/>
                <a:cs typeface="Times New Roman" panose="02020603050405020304" pitchFamily="18" charset="0"/>
              </a:rPr>
              <a:t>Börklüce Mustafa, </a:t>
            </a:r>
            <a:r>
              <a:rPr lang="en-US" sz="1200" dirty="0">
                <a:effectLst/>
                <a:ea typeface="Calibri" panose="020F0502020204030204" pitchFamily="34" charset="0"/>
                <a:cs typeface="Times New Roman" panose="02020603050405020304" pitchFamily="18" charset="0"/>
              </a:rPr>
              <a:t>who  in  the early  fifteenth century  founded a religious sect advocating community  ownership, social  and judicial  equality,  and  pacifism. Na</a:t>
            </a:r>
            <a:r>
              <a:rPr lang="tr-TR" sz="1200" dirty="0">
                <a:effectLst/>
                <a:ea typeface="Calibri" panose="020F0502020204030204" pitchFamily="34" charset="0"/>
                <a:cs typeface="Times New Roman" panose="02020603050405020304" pitchFamily="18" charset="0"/>
              </a:rPr>
              <a:t>zım  Hikmet tells how  the Ottoman  armies under the command of Royal Prince Murad crushed the uprisings,  </a:t>
            </a:r>
            <a:r>
              <a:rPr lang="en-US" sz="1200" dirty="0">
                <a:effectLst/>
                <a:ea typeface="Calibri" panose="020F0502020204030204" pitchFamily="34" charset="0"/>
                <a:cs typeface="Times New Roman" panose="02020603050405020304" pitchFamily="18" charset="0"/>
              </a:rPr>
              <a:t>killed </a:t>
            </a:r>
            <a:r>
              <a:rPr lang="tr-TR" sz="1200" dirty="0">
                <a:effectLst/>
                <a:ea typeface="Calibri" panose="020F0502020204030204" pitchFamily="34" charset="0"/>
                <a:cs typeface="Times New Roman" panose="02020603050405020304" pitchFamily="18" charset="0"/>
              </a:rPr>
              <a:t>Börklüce Mustafa, and later hanged Şeyh  Bedreddin. T</a:t>
            </a:r>
            <a:r>
              <a:rPr lang="en-US" sz="1200" dirty="0">
                <a:effectLst/>
                <a:ea typeface="Calibri" panose="020F0502020204030204" pitchFamily="34" charset="0"/>
                <a:cs typeface="Times New Roman" panose="02020603050405020304" pitchFamily="18" charset="0"/>
              </a:rPr>
              <a:t>his  work is  a  prefect  synthesis of   substance and form, of  diction and drama, of fact and metaphor. </a:t>
            </a:r>
            <a:r>
              <a:rPr lang="tr-TR" sz="1200" dirty="0">
                <a:effectLst/>
                <a:ea typeface="Times New Roman" panose="02020603050405020304" pitchFamily="18" charset="0"/>
                <a:cs typeface="Times New Roman" panose="02020603050405020304" pitchFamily="18" charset="0"/>
              </a:rPr>
              <a:t>(Talât Sait Halman, 2011:87) </a:t>
            </a:r>
            <a:endParaRPr lang="el-GR" sz="1200" dirty="0">
              <a:effectLst/>
              <a:ea typeface="Calibri" panose="020F0502020204030204" pitchFamily="34" charset="0"/>
              <a:cs typeface="Times New Roman" panose="02020603050405020304" pitchFamily="18" charset="0"/>
            </a:endParaRPr>
          </a:p>
          <a:p>
            <a:pPr marL="144145" marR="179705" algn="just">
              <a:lnSpc>
                <a:spcPct val="106000"/>
              </a:lnSpc>
              <a:spcAft>
                <a:spcPts val="800"/>
              </a:spcAft>
              <a:buNone/>
            </a:pPr>
            <a:r>
              <a:rPr lang="tr-TR" sz="1200" dirty="0">
                <a:effectLst/>
                <a:ea typeface="Times New Roman" panose="02020603050405020304" pitchFamily="18"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p:txBody>
      </p:sp>
      <p:pic>
        <p:nvPicPr>
          <p:cNvPr id="6146" name="Picture 2" descr="Simavne Kadısı Oğlu Şeyh Bedreddin Destanı - Vikipedi">
            <a:extLst>
              <a:ext uri="{FF2B5EF4-FFF2-40B4-BE49-F238E27FC236}">
                <a16:creationId xmlns:a16="http://schemas.microsoft.com/office/drawing/2014/main" id="{04FCDB56-16A1-68F2-70A8-EAF0CC379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45904"/>
            <a:ext cx="5410200" cy="49187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6310B9-9944-21FB-2090-DAC7DB270B02}"/>
              </a:ext>
            </a:extLst>
          </p:cNvPr>
          <p:cNvSpPr txBox="1"/>
          <p:nvPr/>
        </p:nvSpPr>
        <p:spPr>
          <a:xfrm>
            <a:off x="6434375" y="5943599"/>
            <a:ext cx="5158911" cy="368497"/>
          </a:xfrm>
          <a:prstGeom prst="rect">
            <a:avLst/>
          </a:prstGeom>
          <a:noFill/>
        </p:spPr>
        <p:txBody>
          <a:bodyPr wrap="square">
            <a:spAutoFit/>
          </a:bodyPr>
          <a:lstStyle/>
          <a:p>
            <a:r>
              <a:rPr lang="el-GR" dirty="0">
                <a:solidFill>
                  <a:schemeClr val="bg1">
                    <a:lumMod val="50000"/>
                  </a:schemeClr>
                </a:solidFill>
              </a:rPr>
              <a:t>https://share.google/NMzJUUkTFKeB9O7Xa</a:t>
            </a:r>
          </a:p>
        </p:txBody>
      </p:sp>
    </p:spTree>
    <p:extLst>
      <p:ext uri="{BB962C8B-B14F-4D97-AF65-F5344CB8AC3E}">
        <p14:creationId xmlns:p14="http://schemas.microsoft.com/office/powerpoint/2010/main" val="228321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E07B0-7D86-76FC-10D8-380432131E86}"/>
              </a:ext>
            </a:extLst>
          </p:cNvPr>
          <p:cNvSpPr txBox="1"/>
          <p:nvPr/>
        </p:nvSpPr>
        <p:spPr>
          <a:xfrm>
            <a:off x="283028" y="450664"/>
            <a:ext cx="4561115" cy="5884431"/>
          </a:xfrm>
          <a:prstGeom prst="rect">
            <a:avLst/>
          </a:prstGeom>
          <a:noFill/>
        </p:spPr>
        <p:txBody>
          <a:bodyPr wrap="square">
            <a:spAutoFit/>
          </a:bodyPr>
          <a:lstStyle/>
          <a:p>
            <a:pPr marL="179705" marR="179705" algn="just">
              <a:lnSpc>
                <a:spcPct val="106000"/>
              </a:lnSpc>
              <a:spcAft>
                <a:spcPts val="800"/>
              </a:spcAft>
              <a:buNone/>
            </a:pPr>
            <a:r>
              <a:rPr lang="tr-TR" sz="1200" b="1" i="1" dirty="0">
                <a:effectLst/>
                <a:ea typeface="Calibri" panose="020F0502020204030204" pitchFamily="34" charset="0"/>
                <a:cs typeface="Times New Roman" panose="02020603050405020304" pitchFamily="18" charset="0"/>
              </a:rPr>
              <a:t>Memleketimden İnsan Manzaraları</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 </a:t>
            </a:r>
            <a:endParaRPr lang="el-GR" sz="1200" dirty="0">
              <a:effectLst/>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r>
              <a:rPr lang="tr-TR" sz="1200" dirty="0">
                <a:effectLst/>
                <a:ea typeface="Calibri" panose="020F0502020204030204" pitchFamily="34" charset="0"/>
                <a:cs typeface="Times New Roman" panose="02020603050405020304" pitchFamily="18" charset="0"/>
              </a:rPr>
              <a:t>[…]Üçüncü dönem (1935-1960): Epik dönem diye adlandırabileceğimiz bu yıllarda Nâzım Hikmet, </a:t>
            </a:r>
            <a:r>
              <a:rPr lang="tr-TR" sz="1200" i="1" dirty="0">
                <a:effectLst/>
                <a:ea typeface="Calibri" panose="020F0502020204030204" pitchFamily="34" charset="0"/>
                <a:cs typeface="Times New Roman" panose="02020603050405020304" pitchFamily="18" charset="0"/>
              </a:rPr>
              <a:t>Taranta Babu’ya Mektuplar, Simavne Kadısı Oğlu Şeyh Bedrettin Destanı, Kuvâyi Milliye</a:t>
            </a:r>
            <a:r>
              <a:rPr lang="tr-TR" sz="1200" dirty="0">
                <a:effectLst/>
                <a:ea typeface="Calibri" panose="020F0502020204030204" pitchFamily="34" charset="0"/>
                <a:cs typeface="Times New Roman" panose="02020603050405020304" pitchFamily="18" charset="0"/>
              </a:rPr>
              <a:t> gibi anlatı-şiir denebilecek kitapları yazmıştır. Ölümünden sonra yayımlanan </a:t>
            </a:r>
            <a:r>
              <a:rPr lang="tr-TR" sz="1200" i="1" dirty="0">
                <a:effectLst/>
                <a:ea typeface="Calibri" panose="020F0502020204030204" pitchFamily="34" charset="0"/>
                <a:cs typeface="Times New Roman" panose="02020603050405020304" pitchFamily="18" charset="0"/>
              </a:rPr>
              <a:t>Memleketimden İnsan Manzaraları</a:t>
            </a:r>
            <a:r>
              <a:rPr lang="tr-TR" sz="1200" dirty="0">
                <a:effectLst/>
                <a:ea typeface="Calibri" panose="020F0502020204030204" pitchFamily="34" charset="0"/>
                <a:cs typeface="Times New Roman" panose="02020603050405020304" pitchFamily="18" charset="0"/>
              </a:rPr>
              <a:t>’nı bu dönemde kaleme almıştır. 1938-1950 yılları arasında hapiste olan şair, çalışmalarını hapishane ortamında gerçekleştirir. Bu epik anlatıların yanı sıra tek tek yazıp sonra kitaplarında topladığı şiirleri de olmakla beraber bu dönem genel karakteri itibarıyla şairin tek şiirlerden çok, anlatı türü şiir kitaplarına çalıştığı dönemdir</a:t>
            </a:r>
            <a:r>
              <a:rPr lang="tr-TR" sz="1200" dirty="0">
                <a:effectLst/>
                <a:ea typeface="Times New Roman" panose="02020603050405020304" pitchFamily="18" charset="0"/>
                <a:cs typeface="Times New Roman" panose="02020603050405020304" pitchFamily="18" charset="0"/>
              </a:rPr>
              <a:t>.(</a:t>
            </a:r>
            <a:r>
              <a:rPr lang="tr-TR" sz="1200" dirty="0">
                <a:effectLst/>
                <a:ea typeface="Calibri" panose="020F0502020204030204" pitchFamily="34" charset="0"/>
                <a:cs typeface="Times New Roman" panose="02020603050405020304" pitchFamily="18" charset="0"/>
              </a:rPr>
              <a:t>Bâki Asiltürk, 2015</a:t>
            </a:r>
            <a:r>
              <a:rPr lang="tr-TR" sz="1200" dirty="0">
                <a:effectLst/>
                <a:ea typeface="Times New Roman" panose="02020603050405020304" pitchFamily="18" charset="0"/>
                <a:cs typeface="Times New Roman" panose="02020603050405020304" pitchFamily="18" charset="0"/>
              </a:rPr>
              <a:t>:413)</a:t>
            </a:r>
            <a:endParaRPr lang="en-US" sz="1200" dirty="0">
              <a:effectLst/>
              <a:ea typeface="Times New Roman" panose="02020603050405020304" pitchFamily="18" charset="0"/>
              <a:cs typeface="Times New Roman" panose="02020603050405020304" pitchFamily="18" charset="0"/>
            </a:endParaRPr>
          </a:p>
          <a:p>
            <a:pPr marL="179705" marR="179705" algn="just">
              <a:lnSpc>
                <a:spcPct val="106000"/>
              </a:lnSpc>
              <a:spcAft>
                <a:spcPts val="800"/>
              </a:spcAft>
              <a:buNone/>
            </a:pPr>
            <a:endParaRPr lang="en-US"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pPr>
            <a:r>
              <a:rPr lang="tr-TR" sz="1200" dirty="0">
                <a:ea typeface="Calibri" panose="020F0502020204030204" pitchFamily="34" charset="0"/>
                <a:cs typeface="Times New Roman" panose="02020603050405020304" pitchFamily="18" charset="0"/>
              </a:rPr>
              <a:t>[…]Sosyal ve siyasî sorunların edebî eserlerde ele alınması, özellikle Marksist sanat kuramı ile bağdaştırılır. Sanatını bu ideoloji üzerine kuran Nâzım Hikmet, Memleketimden İnsan Manzaraları başlıklı eserinde, toplumsal şartları “alt ve üst yapı karşıtlığı veya sınıf çatışması” olarak öne çıkarmıştır. Eserin içeriğinin yanı sıra biçimsel yapısına da ciddî bir emek harcamıştır. İçerikle biçimin kaynaşmış olması, bu çalışmada her iki unsurdan da söz etmeyi gerekli kılmıştır. Burada söz konusu eser, Marksist eleştiri kuramının tespit edilen kategorileriyle alt başlıklar altında değerlendirilmeye çalışılmıştır.(Gülten Bulduker, 2020:837)</a:t>
            </a:r>
            <a:endParaRPr lang="el-GR" sz="1200" dirty="0">
              <a:ea typeface="Calibri" panose="020F0502020204030204" pitchFamily="34" charset="0"/>
              <a:cs typeface="Times New Roman" panose="02020603050405020304" pitchFamily="18" charset="0"/>
            </a:endParaRPr>
          </a:p>
          <a:p>
            <a:pPr marL="179705" marR="179705" algn="just">
              <a:lnSpc>
                <a:spcPct val="106000"/>
              </a:lnSpc>
              <a:spcAft>
                <a:spcPts val="800"/>
              </a:spcAft>
              <a:buNone/>
            </a:pPr>
            <a:endParaRPr lang="el-GR" sz="1200" dirty="0">
              <a:effectLst/>
              <a:ea typeface="Calibri" panose="020F0502020204030204" pitchFamily="34" charset="0"/>
              <a:cs typeface="Times New Roman" panose="02020603050405020304" pitchFamily="18" charset="0"/>
            </a:endParaRPr>
          </a:p>
        </p:txBody>
      </p:sp>
      <p:pic>
        <p:nvPicPr>
          <p:cNvPr id="7170" name="Picture 2" descr="Memleketimden İnsan Manzaraları (Kod:7-I-10) (Nazım Hikmet ) Fiyatı,  Yorumları, Satın Al - Kitapyurdu.com">
            <a:extLst>
              <a:ext uri="{FF2B5EF4-FFF2-40B4-BE49-F238E27FC236}">
                <a16:creationId xmlns:a16="http://schemas.microsoft.com/office/drawing/2014/main" id="{A4AD370C-6680-5CAB-F47C-EC8B4037E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068" y="414439"/>
            <a:ext cx="5708475" cy="50404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0EAA25-CE31-33ED-D5AF-D4A4DDB66A5B}"/>
              </a:ext>
            </a:extLst>
          </p:cNvPr>
          <p:cNvSpPr txBox="1"/>
          <p:nvPr/>
        </p:nvSpPr>
        <p:spPr>
          <a:xfrm>
            <a:off x="6096000" y="6074229"/>
            <a:ext cx="5093597" cy="369332"/>
          </a:xfrm>
          <a:prstGeom prst="rect">
            <a:avLst/>
          </a:prstGeom>
          <a:noFill/>
        </p:spPr>
        <p:txBody>
          <a:bodyPr wrap="square">
            <a:spAutoFit/>
          </a:bodyPr>
          <a:lstStyle/>
          <a:p>
            <a:r>
              <a:rPr lang="el-GR" dirty="0">
                <a:solidFill>
                  <a:schemeClr val="bg1">
                    <a:lumMod val="50000"/>
                  </a:schemeClr>
                </a:solidFill>
              </a:rPr>
              <a:t>https://share.google/QCQQqRxDRH2EHY5wW</a:t>
            </a:r>
          </a:p>
        </p:txBody>
      </p:sp>
    </p:spTree>
    <p:extLst>
      <p:ext uri="{BB962C8B-B14F-4D97-AF65-F5344CB8AC3E}">
        <p14:creationId xmlns:p14="http://schemas.microsoft.com/office/powerpoint/2010/main" val="114139423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554</TotalTime>
  <Words>5155</Words>
  <Application>Microsoft Office PowerPoint</Application>
  <PresentationFormat>Ευρεία οθόνη</PresentationFormat>
  <Paragraphs>225</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67</cp:revision>
  <dcterms:created xsi:type="dcterms:W3CDTF">2026-01-19T12:41:24Z</dcterms:created>
  <dcterms:modified xsi:type="dcterms:W3CDTF">2026-03-22T04:51:42Z</dcterms:modified>
</cp:coreProperties>
</file>