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56" r:id="rId2"/>
    <p:sldId id="495" r:id="rId3"/>
    <p:sldId id="361" r:id="rId4"/>
    <p:sldId id="286" r:id="rId5"/>
    <p:sldId id="487" r:id="rId6"/>
    <p:sldId id="540" r:id="rId7"/>
    <p:sldId id="541" r:id="rId8"/>
    <p:sldId id="520" r:id="rId9"/>
    <p:sldId id="505" r:id="rId10"/>
    <p:sldId id="537" r:id="rId11"/>
    <p:sldId id="538" r:id="rId12"/>
    <p:sldId id="546" r:id="rId13"/>
    <p:sldId id="506" r:id="rId14"/>
    <p:sldId id="544" r:id="rId15"/>
    <p:sldId id="491" r:id="rId16"/>
    <p:sldId id="280" r:id="rId17"/>
    <p:sldId id="542" r:id="rId18"/>
    <p:sldId id="490" r:id="rId19"/>
    <p:sldId id="545" r:id="rId20"/>
    <p:sldId id="519" r:id="rId21"/>
    <p:sldId id="282" r:id="rId22"/>
    <p:sldId id="283" r:id="rId23"/>
    <p:sldId id="547" r:id="rId24"/>
    <p:sldId id="548" r:id="rId25"/>
    <p:sldId id="550" r:id="rId26"/>
    <p:sldId id="549" r:id="rId27"/>
    <p:sldId id="539" r:id="rId28"/>
    <p:sldId id="272" r:id="rId29"/>
    <p:sldId id="396" r:id="rId30"/>
  </p:sldIdLst>
  <p:sldSz cx="9144000" cy="6858000" type="screen4x3"/>
  <p:notesSz cx="6797675" cy="99822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9770" autoAdjust="0"/>
  </p:normalViewPr>
  <p:slideViewPr>
    <p:cSldViewPr>
      <p:cViewPr varScale="1">
        <p:scale>
          <a:sx n="63" d="100"/>
          <a:sy n="63" d="100"/>
        </p:scale>
        <p:origin x="1448"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D9E11586-0F35-3246-C9AA-2FE2D882531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2 - Θέση ημερομηνίας">
            <a:extLst>
              <a:ext uri="{FF2B5EF4-FFF2-40B4-BE49-F238E27FC236}">
                <a16:creationId xmlns:a16="http://schemas.microsoft.com/office/drawing/2014/main" id="{1C86D530-84A3-9F63-6EAD-D4E567184D4F}"/>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Arial" charset="0"/>
                <a:cs typeface="Arial" charset="0"/>
              </a:defRPr>
            </a:lvl1pPr>
          </a:lstStyle>
          <a:p>
            <a:pPr>
              <a:defRPr/>
            </a:pPr>
            <a:fld id="{74A9D61D-19F8-49B6-9E15-5A534498F100}" type="datetimeFigureOut">
              <a:rPr lang="en-US"/>
              <a:pPr>
                <a:defRPr/>
              </a:pPr>
              <a:t>3/22/2026</a:t>
            </a:fld>
            <a:endParaRPr lang="en-US"/>
          </a:p>
        </p:txBody>
      </p:sp>
      <p:sp>
        <p:nvSpPr>
          <p:cNvPr id="4" name="3 - Θέση υποσέλιδου">
            <a:extLst>
              <a:ext uri="{FF2B5EF4-FFF2-40B4-BE49-F238E27FC236}">
                <a16:creationId xmlns:a16="http://schemas.microsoft.com/office/drawing/2014/main" id="{8A5EE469-149E-3DDD-5EF8-9AC2CDAC1654}"/>
              </a:ext>
            </a:extLst>
          </p:cNvPr>
          <p:cNvSpPr>
            <a:spLocks noGrp="1"/>
          </p:cNvSpPr>
          <p:nvPr>
            <p:ph type="ftr" sz="quarter" idx="2"/>
          </p:nvPr>
        </p:nvSpPr>
        <p:spPr>
          <a:xfrm>
            <a:off x="0" y="9482138"/>
            <a:ext cx="2946400" cy="49847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4 - Θέση αριθμού διαφάνειας">
            <a:extLst>
              <a:ext uri="{FF2B5EF4-FFF2-40B4-BE49-F238E27FC236}">
                <a16:creationId xmlns:a16="http://schemas.microsoft.com/office/drawing/2014/main" id="{6BD0891F-2541-2EB1-79E2-7997FFBECDA4}"/>
              </a:ext>
            </a:extLst>
          </p:cNvPr>
          <p:cNvSpPr>
            <a:spLocks noGrp="1"/>
          </p:cNvSpPr>
          <p:nvPr>
            <p:ph type="sldNum" sz="quarter" idx="3"/>
          </p:nvPr>
        </p:nvSpPr>
        <p:spPr>
          <a:xfrm>
            <a:off x="3849688" y="9482138"/>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EEB59D0-C990-4AA1-A485-ACA29D51F47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0971F9-130C-67A8-9227-73AE87E1111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Date Placeholder 2">
            <a:extLst>
              <a:ext uri="{FF2B5EF4-FFF2-40B4-BE49-F238E27FC236}">
                <a16:creationId xmlns:a16="http://schemas.microsoft.com/office/drawing/2014/main" id="{C02BCF7E-ADA3-9E6B-9E57-747D828600AF}"/>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164285D-B5AB-4595-9703-41385CAC2570}" type="datetimeFigureOut">
              <a:rPr lang="el-GR"/>
              <a:pPr>
                <a:defRPr/>
              </a:pPr>
              <a:t>22/3/2026</a:t>
            </a:fld>
            <a:endParaRPr lang="el-GR"/>
          </a:p>
        </p:txBody>
      </p:sp>
      <p:sp>
        <p:nvSpPr>
          <p:cNvPr id="4" name="Slide Image Placeholder 3">
            <a:extLst>
              <a:ext uri="{FF2B5EF4-FFF2-40B4-BE49-F238E27FC236}">
                <a16:creationId xmlns:a16="http://schemas.microsoft.com/office/drawing/2014/main" id="{A41158A6-6063-A50F-D7CF-844F07D365F7}"/>
              </a:ext>
            </a:extLst>
          </p:cNvPr>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id="{CBC12DF3-EBF9-4034-F008-E00390844DC0}"/>
              </a:ext>
            </a:extLst>
          </p:cNvPr>
          <p:cNvSpPr>
            <a:spLocks noGrp="1"/>
          </p:cNvSpPr>
          <p:nvPr>
            <p:ph type="body" sz="quarter" idx="3"/>
          </p:nvPr>
        </p:nvSpPr>
        <p:spPr>
          <a:xfrm>
            <a:off x="679450" y="4741863"/>
            <a:ext cx="5438775" cy="44910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id="{64622187-0CB1-75CE-922B-CA125A8B0C76}"/>
              </a:ext>
            </a:extLst>
          </p:cNvPr>
          <p:cNvSpPr>
            <a:spLocks noGrp="1"/>
          </p:cNvSpPr>
          <p:nvPr>
            <p:ph type="ftr" sz="quarter" idx="4"/>
          </p:nvPr>
        </p:nvSpPr>
        <p:spPr>
          <a:xfrm>
            <a:off x="0" y="9482138"/>
            <a:ext cx="2946400" cy="498475"/>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Slide Number Placeholder 6">
            <a:extLst>
              <a:ext uri="{FF2B5EF4-FFF2-40B4-BE49-F238E27FC236}">
                <a16:creationId xmlns:a16="http://schemas.microsoft.com/office/drawing/2014/main" id="{62A33302-B0F1-98F4-9BA2-A0A6D955DFEA}"/>
              </a:ext>
            </a:extLst>
          </p:cNvPr>
          <p:cNvSpPr>
            <a:spLocks noGrp="1"/>
          </p:cNvSpPr>
          <p:nvPr>
            <p:ph type="sldNum" sz="quarter" idx="5"/>
          </p:nvPr>
        </p:nvSpPr>
        <p:spPr>
          <a:xfrm>
            <a:off x="3849688" y="9482138"/>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B13491-179E-41A9-A446-6E161CADD678}"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a:extLst>
              <a:ext uri="{FF2B5EF4-FFF2-40B4-BE49-F238E27FC236}">
                <a16:creationId xmlns:a16="http://schemas.microsoft.com/office/drawing/2014/main" id="{DCD729A5-6442-B2B2-3CC0-745F88D001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 Θέση σημειώσεων">
            <a:extLst>
              <a:ext uri="{FF2B5EF4-FFF2-40B4-BE49-F238E27FC236}">
                <a16:creationId xmlns:a16="http://schemas.microsoft.com/office/drawing/2014/main" id="{3D3590C4-56D8-925C-F0E3-3C1358B95E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3 - Θέση αριθμού διαφάνειας">
            <a:extLst>
              <a:ext uri="{FF2B5EF4-FFF2-40B4-BE49-F238E27FC236}">
                <a16:creationId xmlns:a16="http://schemas.microsoft.com/office/drawing/2014/main" id="{D4EE46F4-4F1A-7C51-3E7B-2C6C284FF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145A7F-DA7B-49BA-8840-20EBEFF0CC1F}"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B1274CC5-677C-D864-3835-941B26AD3FF1}"/>
              </a:ext>
            </a:extLst>
          </p:cNvPr>
          <p:cNvSpPr>
            <a:spLocks noGrp="1"/>
          </p:cNvSpPr>
          <p:nvPr>
            <p:ph type="dt" sz="half" idx="10"/>
          </p:nvPr>
        </p:nvSpPr>
        <p:spPr/>
        <p:txBody>
          <a:bodyPr/>
          <a:lstStyle>
            <a:lvl1pPr>
              <a:defRPr/>
            </a:lvl1pPr>
          </a:lstStyle>
          <a:p>
            <a:pPr>
              <a:defRPr/>
            </a:pPr>
            <a:fld id="{E0732FB0-9199-463E-8D49-FD5BB52DF63E}" type="datetime1">
              <a:rPr lang="el-GR"/>
              <a:pPr>
                <a:defRPr/>
              </a:pPr>
              <a:t>22/3/2026</a:t>
            </a:fld>
            <a:endParaRPr lang="el-GR"/>
          </a:p>
        </p:txBody>
      </p:sp>
      <p:sp>
        <p:nvSpPr>
          <p:cNvPr id="5" name="4 - Θέση υποσέλιδου">
            <a:extLst>
              <a:ext uri="{FF2B5EF4-FFF2-40B4-BE49-F238E27FC236}">
                <a16:creationId xmlns:a16="http://schemas.microsoft.com/office/drawing/2014/main" id="{3BA9B1D9-79DC-9166-2DB3-B5D4357D1E16}"/>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9C767C87-7AFE-524A-CFFA-304B70971DC3}"/>
              </a:ext>
            </a:extLst>
          </p:cNvPr>
          <p:cNvSpPr>
            <a:spLocks noGrp="1"/>
          </p:cNvSpPr>
          <p:nvPr>
            <p:ph type="sldNum" sz="quarter" idx="12"/>
          </p:nvPr>
        </p:nvSpPr>
        <p:spPr/>
        <p:txBody>
          <a:bodyPr/>
          <a:lstStyle>
            <a:lvl1pPr>
              <a:defRPr/>
            </a:lvl1pPr>
          </a:lstStyle>
          <a:p>
            <a:pPr>
              <a:defRPr/>
            </a:pPr>
            <a:fld id="{A46A4BA9-7375-4611-BF5A-15A58FC23B06}" type="slidenum">
              <a:rPr lang="el-GR" altLang="en-US"/>
              <a:pPr>
                <a:defRPr/>
              </a:pPr>
              <a:t>‹#›</a:t>
            </a:fld>
            <a:endParaRPr lang="el-GR" altLang="en-US"/>
          </a:p>
        </p:txBody>
      </p:sp>
    </p:spTree>
    <p:extLst>
      <p:ext uri="{BB962C8B-B14F-4D97-AF65-F5344CB8AC3E}">
        <p14:creationId xmlns:p14="http://schemas.microsoft.com/office/powerpoint/2010/main" val="50527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8E7673E5-DE78-47DF-66EC-A94B84D79144}"/>
              </a:ext>
            </a:extLst>
          </p:cNvPr>
          <p:cNvSpPr>
            <a:spLocks noGrp="1"/>
          </p:cNvSpPr>
          <p:nvPr>
            <p:ph type="dt" sz="half" idx="10"/>
          </p:nvPr>
        </p:nvSpPr>
        <p:spPr/>
        <p:txBody>
          <a:bodyPr/>
          <a:lstStyle>
            <a:lvl1pPr>
              <a:defRPr/>
            </a:lvl1pPr>
          </a:lstStyle>
          <a:p>
            <a:pPr>
              <a:defRPr/>
            </a:pPr>
            <a:fld id="{92C0CED7-A2B1-4746-BC29-59F25BBFD1B0}" type="datetime1">
              <a:rPr lang="el-GR"/>
              <a:pPr>
                <a:defRPr/>
              </a:pPr>
              <a:t>22/3/2026</a:t>
            </a:fld>
            <a:endParaRPr lang="el-GR"/>
          </a:p>
        </p:txBody>
      </p:sp>
      <p:sp>
        <p:nvSpPr>
          <p:cNvPr id="5" name="4 - Θέση υποσέλιδου">
            <a:extLst>
              <a:ext uri="{FF2B5EF4-FFF2-40B4-BE49-F238E27FC236}">
                <a16:creationId xmlns:a16="http://schemas.microsoft.com/office/drawing/2014/main" id="{E655A8F2-C81C-BA28-1FD3-F2FFDCB14C8A}"/>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CB66AF1F-074A-644E-DC05-5A610BFFBFE5}"/>
              </a:ext>
            </a:extLst>
          </p:cNvPr>
          <p:cNvSpPr>
            <a:spLocks noGrp="1"/>
          </p:cNvSpPr>
          <p:nvPr>
            <p:ph type="sldNum" sz="quarter" idx="12"/>
          </p:nvPr>
        </p:nvSpPr>
        <p:spPr/>
        <p:txBody>
          <a:bodyPr/>
          <a:lstStyle>
            <a:lvl1pPr>
              <a:defRPr/>
            </a:lvl1pPr>
          </a:lstStyle>
          <a:p>
            <a:pPr>
              <a:defRPr/>
            </a:pPr>
            <a:fld id="{4062FCE8-731C-43FC-8E26-C42141D14405}" type="slidenum">
              <a:rPr lang="el-GR" altLang="en-US"/>
              <a:pPr>
                <a:defRPr/>
              </a:pPr>
              <a:t>‹#›</a:t>
            </a:fld>
            <a:endParaRPr lang="el-GR" altLang="en-US"/>
          </a:p>
        </p:txBody>
      </p:sp>
    </p:spTree>
    <p:extLst>
      <p:ext uri="{BB962C8B-B14F-4D97-AF65-F5344CB8AC3E}">
        <p14:creationId xmlns:p14="http://schemas.microsoft.com/office/powerpoint/2010/main" val="428096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F124A44F-9F4C-EE91-19F2-63714F3C1F91}"/>
              </a:ext>
            </a:extLst>
          </p:cNvPr>
          <p:cNvSpPr>
            <a:spLocks noGrp="1"/>
          </p:cNvSpPr>
          <p:nvPr>
            <p:ph type="dt" sz="half" idx="10"/>
          </p:nvPr>
        </p:nvSpPr>
        <p:spPr/>
        <p:txBody>
          <a:bodyPr/>
          <a:lstStyle>
            <a:lvl1pPr>
              <a:defRPr/>
            </a:lvl1pPr>
          </a:lstStyle>
          <a:p>
            <a:pPr>
              <a:defRPr/>
            </a:pPr>
            <a:fld id="{830EB6FC-C9E9-4531-BA74-2A40C75CB52A}" type="datetime1">
              <a:rPr lang="el-GR"/>
              <a:pPr>
                <a:defRPr/>
              </a:pPr>
              <a:t>22/3/2026</a:t>
            </a:fld>
            <a:endParaRPr lang="el-GR"/>
          </a:p>
        </p:txBody>
      </p:sp>
      <p:sp>
        <p:nvSpPr>
          <p:cNvPr id="5" name="4 - Θέση υποσέλιδου">
            <a:extLst>
              <a:ext uri="{FF2B5EF4-FFF2-40B4-BE49-F238E27FC236}">
                <a16:creationId xmlns:a16="http://schemas.microsoft.com/office/drawing/2014/main" id="{032103D8-CD7F-B108-20C2-55348ABAB7EB}"/>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A42804D-8931-0E49-D71E-0D996844CABE}"/>
              </a:ext>
            </a:extLst>
          </p:cNvPr>
          <p:cNvSpPr>
            <a:spLocks noGrp="1"/>
          </p:cNvSpPr>
          <p:nvPr>
            <p:ph type="sldNum" sz="quarter" idx="12"/>
          </p:nvPr>
        </p:nvSpPr>
        <p:spPr/>
        <p:txBody>
          <a:bodyPr/>
          <a:lstStyle>
            <a:lvl1pPr>
              <a:defRPr/>
            </a:lvl1pPr>
          </a:lstStyle>
          <a:p>
            <a:pPr>
              <a:defRPr/>
            </a:pPr>
            <a:fld id="{004B2D8B-07C7-4BFE-99B3-D860CF94D885}" type="slidenum">
              <a:rPr lang="el-GR" altLang="en-US"/>
              <a:pPr>
                <a:defRPr/>
              </a:pPr>
              <a:t>‹#›</a:t>
            </a:fld>
            <a:endParaRPr lang="el-GR" altLang="en-US"/>
          </a:p>
        </p:txBody>
      </p:sp>
    </p:spTree>
    <p:extLst>
      <p:ext uri="{BB962C8B-B14F-4D97-AF65-F5344CB8AC3E}">
        <p14:creationId xmlns:p14="http://schemas.microsoft.com/office/powerpoint/2010/main" val="21254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0F77D724-3078-8D52-6D57-F5AD5CAA347A}"/>
              </a:ext>
            </a:extLst>
          </p:cNvPr>
          <p:cNvSpPr>
            <a:spLocks noGrp="1"/>
          </p:cNvSpPr>
          <p:nvPr>
            <p:ph type="dt" sz="half" idx="10"/>
          </p:nvPr>
        </p:nvSpPr>
        <p:spPr/>
        <p:txBody>
          <a:bodyPr/>
          <a:lstStyle>
            <a:lvl1pPr>
              <a:defRPr/>
            </a:lvl1pPr>
          </a:lstStyle>
          <a:p>
            <a:pPr>
              <a:defRPr/>
            </a:pPr>
            <a:fld id="{8CD13B7A-C333-4B65-A2FA-7674269392FF}" type="datetime1">
              <a:rPr lang="el-GR"/>
              <a:pPr>
                <a:defRPr/>
              </a:pPr>
              <a:t>22/3/2026</a:t>
            </a:fld>
            <a:endParaRPr lang="el-GR"/>
          </a:p>
        </p:txBody>
      </p:sp>
      <p:sp>
        <p:nvSpPr>
          <p:cNvPr id="5" name="4 - Θέση υποσέλιδου">
            <a:extLst>
              <a:ext uri="{FF2B5EF4-FFF2-40B4-BE49-F238E27FC236}">
                <a16:creationId xmlns:a16="http://schemas.microsoft.com/office/drawing/2014/main" id="{82ABC59E-B4BB-21AB-09DE-80A350B2A0B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A155790B-5E4E-60D6-F793-EF113154AFDE}"/>
              </a:ext>
            </a:extLst>
          </p:cNvPr>
          <p:cNvSpPr>
            <a:spLocks noGrp="1"/>
          </p:cNvSpPr>
          <p:nvPr>
            <p:ph type="sldNum" sz="quarter" idx="12"/>
          </p:nvPr>
        </p:nvSpPr>
        <p:spPr/>
        <p:txBody>
          <a:bodyPr/>
          <a:lstStyle>
            <a:lvl1pPr>
              <a:defRPr/>
            </a:lvl1pPr>
          </a:lstStyle>
          <a:p>
            <a:pPr>
              <a:defRPr/>
            </a:pPr>
            <a:fld id="{258377B4-7590-49B0-868A-0F25973B1CCF}" type="slidenum">
              <a:rPr lang="el-GR" altLang="en-US"/>
              <a:pPr>
                <a:defRPr/>
              </a:pPr>
              <a:t>‹#›</a:t>
            </a:fld>
            <a:endParaRPr lang="el-GR" altLang="en-US"/>
          </a:p>
        </p:txBody>
      </p:sp>
    </p:spTree>
    <p:extLst>
      <p:ext uri="{BB962C8B-B14F-4D97-AF65-F5344CB8AC3E}">
        <p14:creationId xmlns:p14="http://schemas.microsoft.com/office/powerpoint/2010/main" val="38400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a:extLst>
              <a:ext uri="{FF2B5EF4-FFF2-40B4-BE49-F238E27FC236}">
                <a16:creationId xmlns:a16="http://schemas.microsoft.com/office/drawing/2014/main" id="{19FA2D66-4D35-6A7C-4849-550316E9F9EC}"/>
              </a:ext>
            </a:extLst>
          </p:cNvPr>
          <p:cNvSpPr>
            <a:spLocks noGrp="1"/>
          </p:cNvSpPr>
          <p:nvPr>
            <p:ph type="dt" sz="half" idx="10"/>
          </p:nvPr>
        </p:nvSpPr>
        <p:spPr/>
        <p:txBody>
          <a:bodyPr/>
          <a:lstStyle>
            <a:lvl1pPr>
              <a:defRPr/>
            </a:lvl1pPr>
          </a:lstStyle>
          <a:p>
            <a:pPr>
              <a:defRPr/>
            </a:pPr>
            <a:fld id="{301B3069-7413-4409-859D-9C09B6004D87}" type="datetime1">
              <a:rPr lang="el-GR"/>
              <a:pPr>
                <a:defRPr/>
              </a:pPr>
              <a:t>22/3/2026</a:t>
            </a:fld>
            <a:endParaRPr lang="el-GR"/>
          </a:p>
        </p:txBody>
      </p:sp>
      <p:sp>
        <p:nvSpPr>
          <p:cNvPr id="5" name="4 - Θέση υποσέλιδου">
            <a:extLst>
              <a:ext uri="{FF2B5EF4-FFF2-40B4-BE49-F238E27FC236}">
                <a16:creationId xmlns:a16="http://schemas.microsoft.com/office/drawing/2014/main" id="{62DB1065-F046-F6FF-C2DB-D48316ACEEC3}"/>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61F9EEC2-FA1E-9368-A31D-73F86F24719E}"/>
              </a:ext>
            </a:extLst>
          </p:cNvPr>
          <p:cNvSpPr>
            <a:spLocks noGrp="1"/>
          </p:cNvSpPr>
          <p:nvPr>
            <p:ph type="sldNum" sz="quarter" idx="12"/>
          </p:nvPr>
        </p:nvSpPr>
        <p:spPr/>
        <p:txBody>
          <a:bodyPr/>
          <a:lstStyle>
            <a:lvl1pPr>
              <a:defRPr/>
            </a:lvl1pPr>
          </a:lstStyle>
          <a:p>
            <a:pPr>
              <a:defRPr/>
            </a:pPr>
            <a:fld id="{F22EF7A7-9A66-4D4B-A200-89A2669D3C3A}" type="slidenum">
              <a:rPr lang="el-GR" altLang="en-US"/>
              <a:pPr>
                <a:defRPr/>
              </a:pPr>
              <a:t>‹#›</a:t>
            </a:fld>
            <a:endParaRPr lang="el-GR" altLang="en-US"/>
          </a:p>
        </p:txBody>
      </p:sp>
    </p:spTree>
    <p:extLst>
      <p:ext uri="{BB962C8B-B14F-4D97-AF65-F5344CB8AC3E}">
        <p14:creationId xmlns:p14="http://schemas.microsoft.com/office/powerpoint/2010/main" val="28667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DCB3B210-347B-0EBF-FE1D-A9BCEF7C4952}"/>
              </a:ext>
            </a:extLst>
          </p:cNvPr>
          <p:cNvSpPr>
            <a:spLocks noGrp="1"/>
          </p:cNvSpPr>
          <p:nvPr>
            <p:ph type="dt" sz="half" idx="10"/>
          </p:nvPr>
        </p:nvSpPr>
        <p:spPr/>
        <p:txBody>
          <a:bodyPr/>
          <a:lstStyle>
            <a:lvl1pPr>
              <a:defRPr/>
            </a:lvl1pPr>
          </a:lstStyle>
          <a:p>
            <a:pPr>
              <a:defRPr/>
            </a:pPr>
            <a:fld id="{2BC0E250-41FB-426A-AEC0-A4B6C6B883E2}" type="datetime1">
              <a:rPr lang="el-GR"/>
              <a:pPr>
                <a:defRPr/>
              </a:pPr>
              <a:t>22/3/2026</a:t>
            </a:fld>
            <a:endParaRPr lang="el-GR"/>
          </a:p>
        </p:txBody>
      </p:sp>
      <p:sp>
        <p:nvSpPr>
          <p:cNvPr id="6" name="4 - Θέση υποσέλιδου">
            <a:extLst>
              <a:ext uri="{FF2B5EF4-FFF2-40B4-BE49-F238E27FC236}">
                <a16:creationId xmlns:a16="http://schemas.microsoft.com/office/drawing/2014/main" id="{CCB80FA6-D567-302E-4A15-DB2165798D0B}"/>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AFAE1394-1C41-AB31-4FA9-5C7E0321CEB9}"/>
              </a:ext>
            </a:extLst>
          </p:cNvPr>
          <p:cNvSpPr>
            <a:spLocks noGrp="1"/>
          </p:cNvSpPr>
          <p:nvPr>
            <p:ph type="sldNum" sz="quarter" idx="12"/>
          </p:nvPr>
        </p:nvSpPr>
        <p:spPr/>
        <p:txBody>
          <a:bodyPr/>
          <a:lstStyle>
            <a:lvl1pPr>
              <a:defRPr/>
            </a:lvl1pPr>
          </a:lstStyle>
          <a:p>
            <a:pPr>
              <a:defRPr/>
            </a:pPr>
            <a:fld id="{BFBF90C6-89C4-4A85-8208-600940579995}" type="slidenum">
              <a:rPr lang="el-GR" altLang="en-US"/>
              <a:pPr>
                <a:defRPr/>
              </a:pPr>
              <a:t>‹#›</a:t>
            </a:fld>
            <a:endParaRPr lang="el-GR" altLang="en-US"/>
          </a:p>
        </p:txBody>
      </p:sp>
    </p:spTree>
    <p:extLst>
      <p:ext uri="{BB962C8B-B14F-4D97-AF65-F5344CB8AC3E}">
        <p14:creationId xmlns:p14="http://schemas.microsoft.com/office/powerpoint/2010/main" val="311038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842C9EDB-3212-D456-8C2E-024415053E82}"/>
              </a:ext>
            </a:extLst>
          </p:cNvPr>
          <p:cNvSpPr>
            <a:spLocks noGrp="1"/>
          </p:cNvSpPr>
          <p:nvPr>
            <p:ph type="dt" sz="half" idx="10"/>
          </p:nvPr>
        </p:nvSpPr>
        <p:spPr/>
        <p:txBody>
          <a:bodyPr/>
          <a:lstStyle>
            <a:lvl1pPr>
              <a:defRPr/>
            </a:lvl1pPr>
          </a:lstStyle>
          <a:p>
            <a:pPr>
              <a:defRPr/>
            </a:pPr>
            <a:fld id="{A4DA389D-DA22-409B-904A-B395C5DAED39}" type="datetime1">
              <a:rPr lang="el-GR"/>
              <a:pPr>
                <a:defRPr/>
              </a:pPr>
              <a:t>22/3/2026</a:t>
            </a:fld>
            <a:endParaRPr lang="el-GR"/>
          </a:p>
        </p:txBody>
      </p:sp>
      <p:sp>
        <p:nvSpPr>
          <p:cNvPr id="8" name="4 - Θέση υποσέλιδου">
            <a:extLst>
              <a:ext uri="{FF2B5EF4-FFF2-40B4-BE49-F238E27FC236}">
                <a16:creationId xmlns:a16="http://schemas.microsoft.com/office/drawing/2014/main" id="{0A2414D5-F02F-3BC7-2D95-0180CF279B83}"/>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B5D551FC-72E7-305D-9DE2-17385FF04FEC}"/>
              </a:ext>
            </a:extLst>
          </p:cNvPr>
          <p:cNvSpPr>
            <a:spLocks noGrp="1"/>
          </p:cNvSpPr>
          <p:nvPr>
            <p:ph type="sldNum" sz="quarter" idx="12"/>
          </p:nvPr>
        </p:nvSpPr>
        <p:spPr/>
        <p:txBody>
          <a:bodyPr/>
          <a:lstStyle>
            <a:lvl1pPr>
              <a:defRPr/>
            </a:lvl1pPr>
          </a:lstStyle>
          <a:p>
            <a:pPr>
              <a:defRPr/>
            </a:pPr>
            <a:fld id="{B635869F-569C-4CB6-920F-2C43D45CF67E}" type="slidenum">
              <a:rPr lang="el-GR" altLang="en-US"/>
              <a:pPr>
                <a:defRPr/>
              </a:pPr>
              <a:t>‹#›</a:t>
            </a:fld>
            <a:endParaRPr lang="el-GR" altLang="en-US"/>
          </a:p>
        </p:txBody>
      </p:sp>
    </p:spTree>
    <p:extLst>
      <p:ext uri="{BB962C8B-B14F-4D97-AF65-F5344CB8AC3E}">
        <p14:creationId xmlns:p14="http://schemas.microsoft.com/office/powerpoint/2010/main" val="293060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3 - Θέση ημερομηνίας">
            <a:extLst>
              <a:ext uri="{FF2B5EF4-FFF2-40B4-BE49-F238E27FC236}">
                <a16:creationId xmlns:a16="http://schemas.microsoft.com/office/drawing/2014/main" id="{F14C665A-AD36-2891-53D1-6B60D9652349}"/>
              </a:ext>
            </a:extLst>
          </p:cNvPr>
          <p:cNvSpPr>
            <a:spLocks noGrp="1"/>
          </p:cNvSpPr>
          <p:nvPr>
            <p:ph type="dt" sz="half" idx="10"/>
          </p:nvPr>
        </p:nvSpPr>
        <p:spPr/>
        <p:txBody>
          <a:bodyPr/>
          <a:lstStyle>
            <a:lvl1pPr>
              <a:defRPr/>
            </a:lvl1pPr>
          </a:lstStyle>
          <a:p>
            <a:pPr>
              <a:defRPr/>
            </a:pPr>
            <a:fld id="{9C4FAE6D-BBAF-4166-827A-2301189EEB8B}" type="datetime1">
              <a:rPr lang="el-GR"/>
              <a:pPr>
                <a:defRPr/>
              </a:pPr>
              <a:t>22/3/2026</a:t>
            </a:fld>
            <a:endParaRPr lang="el-GR"/>
          </a:p>
        </p:txBody>
      </p:sp>
      <p:sp>
        <p:nvSpPr>
          <p:cNvPr id="4" name="4 - Θέση υποσέλιδου">
            <a:extLst>
              <a:ext uri="{FF2B5EF4-FFF2-40B4-BE49-F238E27FC236}">
                <a16:creationId xmlns:a16="http://schemas.microsoft.com/office/drawing/2014/main" id="{32A82B38-C91D-80C6-BA28-383E6311FB3A}"/>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31B637B6-BFC6-172A-C3B8-B61960669FC3}"/>
              </a:ext>
            </a:extLst>
          </p:cNvPr>
          <p:cNvSpPr>
            <a:spLocks noGrp="1"/>
          </p:cNvSpPr>
          <p:nvPr>
            <p:ph type="sldNum" sz="quarter" idx="12"/>
          </p:nvPr>
        </p:nvSpPr>
        <p:spPr/>
        <p:txBody>
          <a:bodyPr/>
          <a:lstStyle>
            <a:lvl1pPr>
              <a:defRPr/>
            </a:lvl1pPr>
          </a:lstStyle>
          <a:p>
            <a:pPr>
              <a:defRPr/>
            </a:pPr>
            <a:fld id="{C16A78E8-F24D-495D-8A6C-ED4BD107B5D3}" type="slidenum">
              <a:rPr lang="el-GR" altLang="en-US"/>
              <a:pPr>
                <a:defRPr/>
              </a:pPr>
              <a:t>‹#›</a:t>
            </a:fld>
            <a:endParaRPr lang="el-GR" altLang="en-US"/>
          </a:p>
        </p:txBody>
      </p:sp>
    </p:spTree>
    <p:extLst>
      <p:ext uri="{BB962C8B-B14F-4D97-AF65-F5344CB8AC3E}">
        <p14:creationId xmlns:p14="http://schemas.microsoft.com/office/powerpoint/2010/main" val="103617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28138F0A-F022-3EC5-1CD1-369BF2371CC1}"/>
              </a:ext>
            </a:extLst>
          </p:cNvPr>
          <p:cNvSpPr>
            <a:spLocks noGrp="1"/>
          </p:cNvSpPr>
          <p:nvPr>
            <p:ph type="dt" sz="half" idx="10"/>
          </p:nvPr>
        </p:nvSpPr>
        <p:spPr/>
        <p:txBody>
          <a:bodyPr/>
          <a:lstStyle>
            <a:lvl1pPr>
              <a:defRPr/>
            </a:lvl1pPr>
          </a:lstStyle>
          <a:p>
            <a:pPr>
              <a:defRPr/>
            </a:pPr>
            <a:fld id="{77112B7E-A924-40C1-894A-C968C4D1D71F}" type="datetime1">
              <a:rPr lang="el-GR"/>
              <a:pPr>
                <a:defRPr/>
              </a:pPr>
              <a:t>22/3/2026</a:t>
            </a:fld>
            <a:endParaRPr lang="el-GR"/>
          </a:p>
        </p:txBody>
      </p:sp>
      <p:sp>
        <p:nvSpPr>
          <p:cNvPr id="3" name="4 - Θέση υποσέλιδου">
            <a:extLst>
              <a:ext uri="{FF2B5EF4-FFF2-40B4-BE49-F238E27FC236}">
                <a16:creationId xmlns:a16="http://schemas.microsoft.com/office/drawing/2014/main" id="{D7B99DF6-BD89-C60F-F0E5-A52975E39E55}"/>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1101EF6F-68FC-F92C-0A86-2D0C85538C09}"/>
              </a:ext>
            </a:extLst>
          </p:cNvPr>
          <p:cNvSpPr>
            <a:spLocks noGrp="1"/>
          </p:cNvSpPr>
          <p:nvPr>
            <p:ph type="sldNum" sz="quarter" idx="12"/>
          </p:nvPr>
        </p:nvSpPr>
        <p:spPr/>
        <p:txBody>
          <a:bodyPr/>
          <a:lstStyle>
            <a:lvl1pPr>
              <a:defRPr/>
            </a:lvl1pPr>
          </a:lstStyle>
          <a:p>
            <a:pPr>
              <a:defRPr/>
            </a:pPr>
            <a:fld id="{7DD26B05-3CF1-4786-8F03-D3D93FB7D773}" type="slidenum">
              <a:rPr lang="el-GR" altLang="en-US"/>
              <a:pPr>
                <a:defRPr/>
              </a:pPr>
              <a:t>‹#›</a:t>
            </a:fld>
            <a:endParaRPr lang="el-GR" altLang="en-US"/>
          </a:p>
        </p:txBody>
      </p:sp>
    </p:spTree>
    <p:extLst>
      <p:ext uri="{BB962C8B-B14F-4D97-AF65-F5344CB8AC3E}">
        <p14:creationId xmlns:p14="http://schemas.microsoft.com/office/powerpoint/2010/main" val="26125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3 - Θέση ημερομηνίας">
            <a:extLst>
              <a:ext uri="{FF2B5EF4-FFF2-40B4-BE49-F238E27FC236}">
                <a16:creationId xmlns:a16="http://schemas.microsoft.com/office/drawing/2014/main" id="{65C702D3-6B5D-3659-3CC0-A8C666D2B626}"/>
              </a:ext>
            </a:extLst>
          </p:cNvPr>
          <p:cNvSpPr>
            <a:spLocks noGrp="1"/>
          </p:cNvSpPr>
          <p:nvPr>
            <p:ph type="dt" sz="half" idx="10"/>
          </p:nvPr>
        </p:nvSpPr>
        <p:spPr/>
        <p:txBody>
          <a:bodyPr/>
          <a:lstStyle>
            <a:lvl1pPr>
              <a:defRPr/>
            </a:lvl1pPr>
          </a:lstStyle>
          <a:p>
            <a:pPr>
              <a:defRPr/>
            </a:pPr>
            <a:fld id="{80844F33-7936-4516-B1ED-7FB9264E5DCE}" type="datetime1">
              <a:rPr lang="el-GR"/>
              <a:pPr>
                <a:defRPr/>
              </a:pPr>
              <a:t>22/3/2026</a:t>
            </a:fld>
            <a:endParaRPr lang="el-GR"/>
          </a:p>
        </p:txBody>
      </p:sp>
      <p:sp>
        <p:nvSpPr>
          <p:cNvPr id="6" name="4 - Θέση υποσέλιδου">
            <a:extLst>
              <a:ext uri="{FF2B5EF4-FFF2-40B4-BE49-F238E27FC236}">
                <a16:creationId xmlns:a16="http://schemas.microsoft.com/office/drawing/2014/main" id="{AD9322CE-8402-B604-1E0F-4812BF1202F0}"/>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EC2C8BD8-76AC-C861-C734-51FE2FCFE645}"/>
              </a:ext>
            </a:extLst>
          </p:cNvPr>
          <p:cNvSpPr>
            <a:spLocks noGrp="1"/>
          </p:cNvSpPr>
          <p:nvPr>
            <p:ph type="sldNum" sz="quarter" idx="12"/>
          </p:nvPr>
        </p:nvSpPr>
        <p:spPr/>
        <p:txBody>
          <a:bodyPr/>
          <a:lstStyle>
            <a:lvl1pPr>
              <a:defRPr/>
            </a:lvl1pPr>
          </a:lstStyle>
          <a:p>
            <a:pPr>
              <a:defRPr/>
            </a:pPr>
            <a:fld id="{FA70F527-E7CE-49A9-8194-432063E93908}" type="slidenum">
              <a:rPr lang="el-GR" altLang="en-US"/>
              <a:pPr>
                <a:defRPr/>
              </a:pPr>
              <a:t>‹#›</a:t>
            </a:fld>
            <a:endParaRPr lang="el-GR" altLang="en-US"/>
          </a:p>
        </p:txBody>
      </p:sp>
    </p:spTree>
    <p:extLst>
      <p:ext uri="{BB962C8B-B14F-4D97-AF65-F5344CB8AC3E}">
        <p14:creationId xmlns:p14="http://schemas.microsoft.com/office/powerpoint/2010/main" val="163950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3 - Θέση ημερομηνίας">
            <a:extLst>
              <a:ext uri="{FF2B5EF4-FFF2-40B4-BE49-F238E27FC236}">
                <a16:creationId xmlns:a16="http://schemas.microsoft.com/office/drawing/2014/main" id="{7CA7D0D1-45D2-898D-9EAB-57CC57D0A08B}"/>
              </a:ext>
            </a:extLst>
          </p:cNvPr>
          <p:cNvSpPr>
            <a:spLocks noGrp="1"/>
          </p:cNvSpPr>
          <p:nvPr>
            <p:ph type="dt" sz="half" idx="10"/>
          </p:nvPr>
        </p:nvSpPr>
        <p:spPr/>
        <p:txBody>
          <a:bodyPr/>
          <a:lstStyle>
            <a:lvl1pPr>
              <a:defRPr/>
            </a:lvl1pPr>
          </a:lstStyle>
          <a:p>
            <a:pPr>
              <a:defRPr/>
            </a:pPr>
            <a:fld id="{DEDDA420-7AAF-4410-B695-91F4E8F9620C}" type="datetime1">
              <a:rPr lang="el-GR"/>
              <a:pPr>
                <a:defRPr/>
              </a:pPr>
              <a:t>22/3/2026</a:t>
            </a:fld>
            <a:endParaRPr lang="el-GR"/>
          </a:p>
        </p:txBody>
      </p:sp>
      <p:sp>
        <p:nvSpPr>
          <p:cNvPr id="6" name="4 - Θέση υποσέλιδου">
            <a:extLst>
              <a:ext uri="{FF2B5EF4-FFF2-40B4-BE49-F238E27FC236}">
                <a16:creationId xmlns:a16="http://schemas.microsoft.com/office/drawing/2014/main" id="{1DC95ABD-F3C4-F491-2387-8FF598B209FA}"/>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310AE530-62C9-3719-F847-611C97E74FE1}"/>
              </a:ext>
            </a:extLst>
          </p:cNvPr>
          <p:cNvSpPr>
            <a:spLocks noGrp="1"/>
          </p:cNvSpPr>
          <p:nvPr>
            <p:ph type="sldNum" sz="quarter" idx="12"/>
          </p:nvPr>
        </p:nvSpPr>
        <p:spPr/>
        <p:txBody>
          <a:bodyPr/>
          <a:lstStyle>
            <a:lvl1pPr>
              <a:defRPr/>
            </a:lvl1pPr>
          </a:lstStyle>
          <a:p>
            <a:pPr>
              <a:defRPr/>
            </a:pPr>
            <a:fld id="{69B16285-B3D2-4438-9C0E-DAEE713004AD}" type="slidenum">
              <a:rPr lang="el-GR" altLang="en-US"/>
              <a:pPr>
                <a:defRPr/>
              </a:pPr>
              <a:t>‹#›</a:t>
            </a:fld>
            <a:endParaRPr lang="el-GR" altLang="en-US"/>
          </a:p>
        </p:txBody>
      </p:sp>
    </p:spTree>
    <p:extLst>
      <p:ext uri="{BB962C8B-B14F-4D97-AF65-F5344CB8AC3E}">
        <p14:creationId xmlns:p14="http://schemas.microsoft.com/office/powerpoint/2010/main" val="287030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2ECF0381-A16E-BD09-D17E-F416CC0550C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Κάντε κλικ για επεξεργασία του τίτλου</a:t>
            </a:r>
          </a:p>
        </p:txBody>
      </p:sp>
      <p:sp>
        <p:nvSpPr>
          <p:cNvPr id="1027" name="2 - Θέση κειμένου">
            <a:extLst>
              <a:ext uri="{FF2B5EF4-FFF2-40B4-BE49-F238E27FC236}">
                <a16:creationId xmlns:a16="http://schemas.microsoft.com/office/drawing/2014/main" id="{CDB590D0-589A-24D6-9D1F-1AEE475C07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3 - Θέση ημερομηνίας">
            <a:extLst>
              <a:ext uri="{FF2B5EF4-FFF2-40B4-BE49-F238E27FC236}">
                <a16:creationId xmlns:a16="http://schemas.microsoft.com/office/drawing/2014/main" id="{CF5A53A9-107B-9588-983B-6D92319DBA2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BEBDBA0-B0D9-4EF3-B3E0-51C58C87A983}" type="datetime1">
              <a:rPr lang="el-GR"/>
              <a:pPr>
                <a:defRPr/>
              </a:pPr>
              <a:t>22/3/2026</a:t>
            </a:fld>
            <a:endParaRPr lang="el-GR"/>
          </a:p>
        </p:txBody>
      </p:sp>
      <p:sp>
        <p:nvSpPr>
          <p:cNvPr id="5" name="4 - Θέση υποσέλιδου">
            <a:extLst>
              <a:ext uri="{FF2B5EF4-FFF2-40B4-BE49-F238E27FC236}">
                <a16:creationId xmlns:a16="http://schemas.microsoft.com/office/drawing/2014/main" id="{B2E414B3-E8CE-5FD5-C30F-8AB399F5F4A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a16="http://schemas.microsoft.com/office/drawing/2014/main" id="{29640C6F-47BE-F81A-85E0-F1FC6E90AAF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E1498A-887C-4565-9799-F916369020E0}"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06NxZ4_0KO0?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oon παιδάκια">
            <a:extLst>
              <a:ext uri="{FF2B5EF4-FFF2-40B4-BE49-F238E27FC236}">
                <a16:creationId xmlns:a16="http://schemas.microsoft.com/office/drawing/2014/main" id="{0F475A35-6058-C358-55EF-5A6D1749E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025525"/>
            <a:ext cx="8321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ED2D2513-728F-E32A-1B3A-5A24DF7439C9}"/>
              </a:ext>
            </a:extLst>
          </p:cNvPr>
          <p:cNvSpPr/>
          <p:nvPr/>
        </p:nvSpPr>
        <p:spPr>
          <a:xfrm>
            <a:off x="3046413" y="3060700"/>
            <a:ext cx="2867025" cy="45243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latin typeface="Times New Roman" panose="02020603050405020304" pitchFamily="18" charset="0"/>
                <a:cs typeface="Times New Roman" panose="02020603050405020304" pitchFamily="18" charset="0"/>
              </a:rPr>
              <a:t>Türkçe Öğreniyoruz</a:t>
            </a:r>
            <a:endParaRPr lang="el-CY" sz="2400" dirty="0">
              <a:solidFill>
                <a:schemeClr val="tx1"/>
              </a:solidFill>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631BAC2F-0C7F-172B-C3C2-4D001DC42EB3}"/>
              </a:ext>
            </a:extLst>
          </p:cNvPr>
          <p:cNvSpPr/>
          <p:nvPr/>
        </p:nvSpPr>
        <p:spPr>
          <a:xfrm>
            <a:off x="4932040" y="5189696"/>
            <a:ext cx="2867025" cy="45085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err="1">
                <a:solidFill>
                  <a:schemeClr val="tx1"/>
                </a:solidFill>
              </a:rPr>
              <a:t>Δρ</a:t>
            </a:r>
            <a:r>
              <a:rPr lang="el-GR" b="1" dirty="0">
                <a:solidFill>
                  <a:schemeClr val="tx1"/>
                </a:solidFill>
              </a:rPr>
              <a:t> Ελένη Χαραλάμπους  </a:t>
            </a:r>
            <a:endParaRPr lang="el-CY" b="1" dirty="0">
              <a:solidFill>
                <a:schemeClr val="tx1"/>
              </a:solidFill>
            </a:endParaRPr>
          </a:p>
        </p:txBody>
      </p:sp>
      <p:sp>
        <p:nvSpPr>
          <p:cNvPr id="5" name="Ορθογώνιο 4">
            <a:extLst>
              <a:ext uri="{FF2B5EF4-FFF2-40B4-BE49-F238E27FC236}">
                <a16:creationId xmlns:a16="http://schemas.microsoft.com/office/drawing/2014/main" id="{478059F9-6027-419E-9D11-6F554D2F3AFE}"/>
              </a:ext>
            </a:extLst>
          </p:cNvPr>
          <p:cNvSpPr/>
          <p:nvPr/>
        </p:nvSpPr>
        <p:spPr>
          <a:xfrm>
            <a:off x="511175" y="4927600"/>
            <a:ext cx="3916809" cy="12377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dirty="0">
                <a:solidFill>
                  <a:schemeClr val="tx1"/>
                </a:solidFill>
                <a:latin typeface="Times New Roman" panose="02020603050405020304" pitchFamily="18" charset="0"/>
                <a:cs typeface="Times New Roman" panose="02020603050405020304" pitchFamily="18" charset="0"/>
              </a:rPr>
              <a:t>20</a:t>
            </a:r>
            <a:r>
              <a:rPr lang="el-GR" b="1" dirty="0">
                <a:solidFill>
                  <a:schemeClr val="tx1"/>
                </a:solidFill>
                <a:latin typeface="Times New Roman" panose="02020603050405020304" pitchFamily="18" charset="0"/>
                <a:cs typeface="Times New Roman" panose="02020603050405020304" pitchFamily="18" charset="0"/>
              </a:rPr>
              <a:t>.</a:t>
            </a:r>
            <a:r>
              <a:rPr lang="tr-TR" b="1" dirty="0">
                <a:solidFill>
                  <a:schemeClr val="tx1"/>
                </a:solidFill>
                <a:latin typeface="Times New Roman" panose="02020603050405020304" pitchFamily="18" charset="0"/>
                <a:cs typeface="Times New Roman" panose="02020603050405020304" pitchFamily="18" charset="0"/>
              </a:rPr>
              <a:t> Görülen Geçmiş Zaman</a:t>
            </a:r>
            <a:endParaRPr lang="el-CY"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6183F-B643-BE53-A92E-C20CC079A30A}"/>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FD873B9-A7F0-97C9-8F0D-5D0C38B69F99}"/>
              </a:ext>
            </a:extLst>
          </p:cNvPr>
          <p:cNvSpPr/>
          <p:nvPr/>
        </p:nvSpPr>
        <p:spPr>
          <a:xfrm>
            <a:off x="2915816" y="476672"/>
            <a:ext cx="4896544" cy="115212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durup</a:t>
            </a:r>
            <a:r>
              <a:rPr lang="en-US" sz="4000" dirty="0">
                <a:solidFill>
                  <a:schemeClr val="tx1"/>
                </a:solidFill>
              </a:rPr>
              <a:t> </a:t>
            </a:r>
            <a:r>
              <a:rPr lang="en-US" sz="4000" dirty="0" err="1">
                <a:solidFill>
                  <a:schemeClr val="tx1"/>
                </a:solidFill>
              </a:rPr>
              <a:t>dururken</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E2DE829-2FBE-51D7-B260-C350B8D15050}"/>
              </a:ext>
            </a:extLst>
          </p:cNvPr>
          <p:cNvSpPr/>
          <p:nvPr/>
        </p:nvSpPr>
        <p:spPr>
          <a:xfrm>
            <a:off x="2987824" y="1916832"/>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a:solidFill>
                  <a:srgbClr val="1F1F1F"/>
                </a:solidFill>
                <a:latin typeface="Aptos Display" panose="020B0004020202020204" pitchFamily="34" charset="0"/>
              </a:rPr>
              <a:t>y</a:t>
            </a:r>
            <a:r>
              <a:rPr lang="en-US" sz="4000">
                <a:solidFill>
                  <a:srgbClr val="1F1F1F"/>
                </a:solidFill>
                <a:latin typeface="Aptos Display" panose="020B0004020202020204" pitchFamily="34" charset="0"/>
              </a:rPr>
              <a:t>alandan</a:t>
            </a:r>
            <a:endParaRPr lang="el-CY" sz="4000" dirty="0">
              <a:solidFill>
                <a:schemeClr val="tx1"/>
              </a:solidFill>
            </a:endParaRPr>
          </a:p>
        </p:txBody>
      </p:sp>
      <p:sp>
        <p:nvSpPr>
          <p:cNvPr id="7" name="TextBox 6">
            <a:extLst>
              <a:ext uri="{FF2B5EF4-FFF2-40B4-BE49-F238E27FC236}">
                <a16:creationId xmlns:a16="http://schemas.microsoft.com/office/drawing/2014/main" id="{287AB259-87CB-9DFD-C671-13274B82B28C}"/>
              </a:ext>
            </a:extLst>
          </p:cNvPr>
          <p:cNvSpPr txBox="1"/>
          <p:nvPr/>
        </p:nvSpPr>
        <p:spPr>
          <a:xfrm>
            <a:off x="107504" y="764704"/>
            <a:ext cx="2664296" cy="707886"/>
          </a:xfrm>
          <a:prstGeom prst="rect">
            <a:avLst/>
          </a:prstGeom>
          <a:noFill/>
        </p:spPr>
        <p:txBody>
          <a:bodyPr wrap="square">
            <a:spAutoFit/>
          </a:bodyPr>
          <a:lstStyle/>
          <a:p>
            <a:r>
              <a:rPr lang="en-US" sz="4000" b="0" i="0" dirty="0" err="1">
                <a:solidFill>
                  <a:srgbClr val="FF0000"/>
                </a:solidFill>
                <a:effectLst/>
                <a:latin typeface="Arial" panose="020B0604020202020204" pitchFamily="34" charset="0"/>
              </a:rPr>
              <a:t>birdenbire</a:t>
            </a:r>
            <a:endParaRPr lang="el-GR" sz="4000" dirty="0">
              <a:solidFill>
                <a:srgbClr val="FF0000"/>
              </a:solidFill>
            </a:endParaRPr>
          </a:p>
        </p:txBody>
      </p:sp>
      <p:sp>
        <p:nvSpPr>
          <p:cNvPr id="8" name="TextBox 7">
            <a:extLst>
              <a:ext uri="{FF2B5EF4-FFF2-40B4-BE49-F238E27FC236}">
                <a16:creationId xmlns:a16="http://schemas.microsoft.com/office/drawing/2014/main" id="{CAFDC8B4-7569-D887-8777-FB05D86EB23A}"/>
              </a:ext>
            </a:extLst>
          </p:cNvPr>
          <p:cNvSpPr txBox="1"/>
          <p:nvPr/>
        </p:nvSpPr>
        <p:spPr>
          <a:xfrm>
            <a:off x="107504" y="2132856"/>
            <a:ext cx="2448272" cy="707886"/>
          </a:xfrm>
          <a:prstGeom prst="rect">
            <a:avLst/>
          </a:prstGeom>
          <a:noFill/>
        </p:spPr>
        <p:txBody>
          <a:bodyPr wrap="square">
            <a:spAutoFit/>
          </a:bodyPr>
          <a:lstStyle/>
          <a:p>
            <a:r>
              <a:rPr lang="tr-TR" sz="4000" dirty="0">
                <a:solidFill>
                  <a:srgbClr val="FF0000"/>
                </a:solidFill>
              </a:rPr>
              <a:t>s</a:t>
            </a:r>
            <a:r>
              <a:rPr lang="en-US" sz="4000" dirty="0" err="1">
                <a:solidFill>
                  <a:srgbClr val="FF0000"/>
                </a:solidFill>
              </a:rPr>
              <a:t>ahteden</a:t>
            </a:r>
            <a:endParaRPr lang="el-GR" sz="4000" dirty="0">
              <a:solidFill>
                <a:srgbClr val="FF0000"/>
              </a:solidFill>
            </a:endParaRPr>
          </a:p>
        </p:txBody>
      </p:sp>
      <p:pic>
        <p:nvPicPr>
          <p:cNvPr id="2050" name="Picture 2" descr="DÜŞÜNMEK CLİPART - Google Search">
            <a:extLst>
              <a:ext uri="{FF2B5EF4-FFF2-40B4-BE49-F238E27FC236}">
                <a16:creationId xmlns:a16="http://schemas.microsoft.com/office/drawing/2014/main" id="{5B7CF4DA-C4B9-74D2-EF7D-B1BB36FFB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64" y="3501008"/>
            <a:ext cx="1857375"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D34B8D7-2C7F-D41E-42F4-5B6D7466220F}"/>
              </a:ext>
            </a:extLst>
          </p:cNvPr>
          <p:cNvSpPr txBox="1"/>
          <p:nvPr/>
        </p:nvSpPr>
        <p:spPr>
          <a:xfrm>
            <a:off x="2771800" y="3543131"/>
            <a:ext cx="6247120" cy="1815882"/>
          </a:xfrm>
          <a:prstGeom prst="rect">
            <a:avLst/>
          </a:prstGeom>
          <a:noFill/>
          <a:ln w="57150">
            <a:solidFill>
              <a:schemeClr val="tx1"/>
            </a:solidFill>
          </a:ln>
        </p:spPr>
        <p:txBody>
          <a:bodyPr wrap="square">
            <a:spAutoFit/>
          </a:bodyPr>
          <a:lstStyle/>
          <a:p>
            <a:r>
              <a:rPr lang="tr-TR" sz="2800" dirty="0">
                <a:solidFill>
                  <a:srgbClr val="1F1F1F"/>
                </a:solidFill>
                <a:latin typeface="Aptos Display" panose="020B0004020202020204" pitchFamily="34" charset="0"/>
              </a:rPr>
              <a:t>y</a:t>
            </a:r>
            <a:r>
              <a:rPr lang="en-US" sz="2800" i="0" dirty="0" err="1">
                <a:solidFill>
                  <a:srgbClr val="1F1F1F"/>
                </a:solidFill>
                <a:effectLst/>
                <a:latin typeface="Aptos Display" panose="020B0004020202020204" pitchFamily="34" charset="0"/>
              </a:rPr>
              <a:t>alandan</a:t>
            </a:r>
            <a:r>
              <a:rPr lang="en-US" sz="2800" i="0" dirty="0">
                <a:solidFill>
                  <a:srgbClr val="1F1F1F"/>
                </a:solidFill>
                <a:effectLst/>
                <a:latin typeface="Aptos Display" panose="020B0004020202020204" pitchFamily="34" charset="0"/>
              </a:rPr>
              <a:t> </a:t>
            </a:r>
            <a:r>
              <a:rPr lang="el-GR" sz="2800" i="0" dirty="0">
                <a:solidFill>
                  <a:srgbClr val="1F1F1F"/>
                </a:solidFill>
                <a:effectLst/>
                <a:latin typeface="Aptos Display" panose="020B0004020202020204" pitchFamily="34" charset="0"/>
              </a:rPr>
              <a:t>: </a:t>
            </a:r>
            <a:r>
              <a:rPr lang="el-GR" sz="2800" dirty="0">
                <a:latin typeface="Aptos Display" panose="020B0004020202020204" pitchFamily="34" charset="0"/>
              </a:rPr>
              <a:t>με τρόπο ψεύτικο</a:t>
            </a:r>
          </a:p>
          <a:p>
            <a:r>
              <a:rPr lang="tr-TR" sz="2800" dirty="0">
                <a:latin typeface="Aptos Display" panose="020B0004020202020204" pitchFamily="34" charset="0"/>
              </a:rPr>
              <a:t>ş</a:t>
            </a:r>
            <a:r>
              <a:rPr lang="el-GR" sz="2800" dirty="0" err="1">
                <a:latin typeface="Aptos Display" panose="020B0004020202020204" pitchFamily="34" charset="0"/>
              </a:rPr>
              <a:t>akadan</a:t>
            </a:r>
            <a:r>
              <a:rPr lang="el-GR" sz="2800" dirty="0">
                <a:latin typeface="Aptos Display" panose="020B0004020202020204" pitchFamily="34" charset="0"/>
              </a:rPr>
              <a:t>: </a:t>
            </a:r>
            <a:r>
              <a:rPr lang="tr-TR" sz="2800" dirty="0">
                <a:latin typeface="Aptos Display" panose="020B0004020202020204" pitchFamily="34" charset="0"/>
              </a:rPr>
              <a:t> </a:t>
            </a:r>
            <a:r>
              <a:rPr lang="el-GR" sz="2800" dirty="0">
                <a:latin typeface="Aptos Display" panose="020B0004020202020204" pitchFamily="34" charset="0"/>
              </a:rPr>
              <a:t>στα ψέματα / για </a:t>
            </a:r>
          </a:p>
          <a:p>
            <a:r>
              <a:rPr lang="tr-TR" sz="2800" dirty="0">
                <a:latin typeface="Aptos Display" panose="020B0004020202020204" pitchFamily="34" charset="0"/>
              </a:rPr>
              <a:t>i</a:t>
            </a:r>
            <a:r>
              <a:rPr lang="el-GR" sz="2800" dirty="0" err="1">
                <a:latin typeface="Aptos Display" panose="020B0004020202020204" pitchFamily="34" charset="0"/>
              </a:rPr>
              <a:t>çten</a:t>
            </a:r>
            <a:r>
              <a:rPr lang="el-GR" sz="2800" dirty="0">
                <a:latin typeface="Aptos Display" panose="020B0004020202020204" pitchFamily="34" charset="0"/>
              </a:rPr>
              <a:t>: μέσα από την καρδιά / ειλικρινά.</a:t>
            </a:r>
          </a:p>
          <a:p>
            <a:r>
              <a:rPr lang="tr-TR" sz="2800" dirty="0">
                <a:latin typeface="Aptos Display" panose="020B0004020202020204" pitchFamily="34" charset="0"/>
              </a:rPr>
              <a:t>g</a:t>
            </a:r>
            <a:r>
              <a:rPr lang="el-GR" sz="2800" dirty="0" err="1">
                <a:latin typeface="Aptos Display" panose="020B0004020202020204" pitchFamily="34" charset="0"/>
              </a:rPr>
              <a:t>önülden</a:t>
            </a:r>
            <a:r>
              <a:rPr lang="el-GR" sz="2800" dirty="0">
                <a:latin typeface="Aptos Display" panose="020B0004020202020204" pitchFamily="34" charset="0"/>
              </a:rPr>
              <a:t>: με την ψυχή μου / από καρδιάς.</a:t>
            </a:r>
          </a:p>
        </p:txBody>
      </p:sp>
    </p:spTree>
    <p:extLst>
      <p:ext uri="{BB962C8B-B14F-4D97-AF65-F5344CB8AC3E}">
        <p14:creationId xmlns:p14="http://schemas.microsoft.com/office/powerpoint/2010/main" val="379070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4D27-E586-C5F7-7149-752F6AB5C038}"/>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57E0C04-E9AE-B5FC-1250-D16EE7CEA9EB}"/>
              </a:ext>
            </a:extLst>
          </p:cNvPr>
          <p:cNvSpPr/>
          <p:nvPr/>
        </p:nvSpPr>
        <p:spPr>
          <a:xfrm>
            <a:off x="3002424" y="493624"/>
            <a:ext cx="4896544" cy="115212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88B3FC3-6C7E-F384-F882-C4DAEBE05CD6}"/>
              </a:ext>
            </a:extLst>
          </p:cNvPr>
          <p:cNvSpPr/>
          <p:nvPr/>
        </p:nvSpPr>
        <p:spPr>
          <a:xfrm>
            <a:off x="2987824" y="1916832"/>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95E706C0-9F9E-B153-DD8E-E9C118EFCD6A}"/>
              </a:ext>
            </a:extLst>
          </p:cNvPr>
          <p:cNvSpPr/>
          <p:nvPr/>
        </p:nvSpPr>
        <p:spPr>
          <a:xfrm>
            <a:off x="2987824" y="3553395"/>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sz="4000" dirty="0">
              <a:solidFill>
                <a:schemeClr val="tx1"/>
              </a:solidFill>
            </a:endParaRPr>
          </a:p>
        </p:txBody>
      </p:sp>
      <p:sp>
        <p:nvSpPr>
          <p:cNvPr id="5" name="Ορθογώνιο: Στρογγύλεμα γωνιών 4">
            <a:extLst>
              <a:ext uri="{FF2B5EF4-FFF2-40B4-BE49-F238E27FC236}">
                <a16:creationId xmlns:a16="http://schemas.microsoft.com/office/drawing/2014/main" id="{09C794CC-DA9A-F9CB-07E0-9D37D191A2E6}"/>
              </a:ext>
            </a:extLst>
          </p:cNvPr>
          <p:cNvSpPr/>
          <p:nvPr/>
        </p:nvSpPr>
        <p:spPr>
          <a:xfrm>
            <a:off x="3002424" y="5080357"/>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sz="4000" dirty="0">
              <a:solidFill>
                <a:schemeClr val="tx1"/>
              </a:solidFill>
            </a:endParaRPr>
          </a:p>
        </p:txBody>
      </p:sp>
      <p:sp>
        <p:nvSpPr>
          <p:cNvPr id="6" name="Ορθογώνιο: Στρογγύλεμα γωνιών 5">
            <a:extLst>
              <a:ext uri="{FF2B5EF4-FFF2-40B4-BE49-F238E27FC236}">
                <a16:creationId xmlns:a16="http://schemas.microsoft.com/office/drawing/2014/main" id="{3C73FA93-914A-BACB-BAAF-6F8AAD95F968}"/>
              </a:ext>
            </a:extLst>
          </p:cNvPr>
          <p:cNvSpPr/>
          <p:nvPr/>
        </p:nvSpPr>
        <p:spPr>
          <a:xfrm>
            <a:off x="174864" y="43795"/>
            <a:ext cx="2448272" cy="50405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resim</a:t>
            </a:r>
            <a:endParaRPr lang="el-CY" sz="4000" dirty="0">
              <a:solidFill>
                <a:schemeClr val="tx1"/>
              </a:solidFill>
            </a:endParaRPr>
          </a:p>
        </p:txBody>
      </p:sp>
      <p:sp>
        <p:nvSpPr>
          <p:cNvPr id="7" name="Ορθογώνιο: Στρογγύλεμα γωνιών 6">
            <a:extLst>
              <a:ext uri="{FF2B5EF4-FFF2-40B4-BE49-F238E27FC236}">
                <a16:creationId xmlns:a16="http://schemas.microsoft.com/office/drawing/2014/main" id="{46E54FAD-6155-FBDD-03B0-6E04929649F8}"/>
              </a:ext>
            </a:extLst>
          </p:cNvPr>
          <p:cNvSpPr/>
          <p:nvPr/>
        </p:nvSpPr>
        <p:spPr>
          <a:xfrm>
            <a:off x="3779912" y="46499"/>
            <a:ext cx="2448272" cy="663723"/>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kelime</a:t>
            </a:r>
            <a:endParaRPr lang="el-CY" sz="4000" dirty="0">
              <a:solidFill>
                <a:schemeClr val="tx1"/>
              </a:solidFill>
            </a:endParaRPr>
          </a:p>
        </p:txBody>
      </p:sp>
      <p:pic>
        <p:nvPicPr>
          <p:cNvPr id="2050" name="Picture 2" descr="🇬🇧🇹🇷 hurry - acele etmek : vocabulary builder : learn English :  İngilizce öğrenelim - YouTube">
            <a:extLst>
              <a:ext uri="{FF2B5EF4-FFF2-40B4-BE49-F238E27FC236}">
                <a16:creationId xmlns:a16="http://schemas.microsoft.com/office/drawing/2014/main" id="{A378B046-6FD3-811B-99C2-91F3A3A06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10" b="28605"/>
          <a:stretch>
            <a:fillRect/>
          </a:stretch>
        </p:blipFill>
        <p:spPr bwMode="auto">
          <a:xfrm>
            <a:off x="1084588" y="709870"/>
            <a:ext cx="1152128" cy="102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Yaşlı Adamın Yolun Karşısına Geçmesine Yardımcı Olmak Için Elle çizilmiş  Karikatür, Yaşlılara Saygı Göster Ve Gençleri Sev, Yaşlı Adamın Yolun  Karşısına Geçmesine Yardım Et, Ilkokul öğrencisi PNG Resim Şeffaf Küçük ve  Ücretsiz">
            <a:extLst>
              <a:ext uri="{FF2B5EF4-FFF2-40B4-BE49-F238E27FC236}">
                <a16:creationId xmlns:a16="http://schemas.microsoft.com/office/drawing/2014/main" id="{400103D3-3CB1-94E1-4756-23A4E54BA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88" y="1916832"/>
            <a:ext cx="1152128"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Gülmek gülümseyen vektörler, vektör çizimler, vektörel grafik |  DepositPhotos">
            <a:extLst>
              <a:ext uri="{FF2B5EF4-FFF2-40B4-BE49-F238E27FC236}">
                <a16:creationId xmlns:a16="http://schemas.microsoft.com/office/drawing/2014/main" id="{ABB66912-E396-9680-363E-C6BFE4E23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88" y="3642703"/>
            <a:ext cx="1152128" cy="131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çizgi Film çocuk Bir şeyi Unutuyor Oops An Clipart, çizgi Film Küçük Resmi,  Erkek çocuk Resmi, çizgi Film çocuğu Unuttu PNG Resim Şeffaf ve çizimi  Ücretsiz İndirilebilir">
            <a:extLst>
              <a:ext uri="{FF2B5EF4-FFF2-40B4-BE49-F238E27FC236}">
                <a16:creationId xmlns:a16="http://schemas.microsoft.com/office/drawing/2014/main" id="{53E75BE0-B514-1728-BF5B-436084F0E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77" y="5123848"/>
            <a:ext cx="1254276" cy="1568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5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70D0-B676-960F-0061-7A8F2F99BB8C}"/>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96C4A17-5C8A-AB0F-4220-46B9495DECED}"/>
              </a:ext>
            </a:extLst>
          </p:cNvPr>
          <p:cNvSpPr/>
          <p:nvPr/>
        </p:nvSpPr>
        <p:spPr>
          <a:xfrm>
            <a:off x="3002424" y="493624"/>
            <a:ext cx="4896544" cy="115212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acele etmek</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D7169CE5-1E0C-AC9D-1765-77105AA80128}"/>
              </a:ext>
            </a:extLst>
          </p:cNvPr>
          <p:cNvSpPr/>
          <p:nvPr/>
        </p:nvSpPr>
        <p:spPr>
          <a:xfrm>
            <a:off x="2987824" y="1916832"/>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yanına gelmek</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D79940BC-45B9-5823-962F-FDFB3DBD8B4A}"/>
              </a:ext>
            </a:extLst>
          </p:cNvPr>
          <p:cNvSpPr/>
          <p:nvPr/>
        </p:nvSpPr>
        <p:spPr>
          <a:xfrm>
            <a:off x="2987824" y="3553395"/>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gülmek </a:t>
            </a:r>
            <a:endParaRPr lang="el-CY" sz="4000" dirty="0">
              <a:solidFill>
                <a:schemeClr val="tx1"/>
              </a:solidFill>
            </a:endParaRPr>
          </a:p>
        </p:txBody>
      </p:sp>
      <p:sp>
        <p:nvSpPr>
          <p:cNvPr id="5" name="Ορθογώνιο: Στρογγύλεμα γωνιών 4">
            <a:extLst>
              <a:ext uri="{FF2B5EF4-FFF2-40B4-BE49-F238E27FC236}">
                <a16:creationId xmlns:a16="http://schemas.microsoft.com/office/drawing/2014/main" id="{F1DD4AB3-C379-7428-9374-5D127B457C69}"/>
              </a:ext>
            </a:extLst>
          </p:cNvPr>
          <p:cNvSpPr/>
          <p:nvPr/>
        </p:nvSpPr>
        <p:spPr>
          <a:xfrm>
            <a:off x="3002424" y="5080357"/>
            <a:ext cx="4896544" cy="131325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unutmak</a:t>
            </a:r>
            <a:endParaRPr lang="el-CY" sz="4000" dirty="0">
              <a:solidFill>
                <a:schemeClr val="tx1"/>
              </a:solidFill>
            </a:endParaRPr>
          </a:p>
        </p:txBody>
      </p:sp>
      <p:sp>
        <p:nvSpPr>
          <p:cNvPr id="6" name="Ορθογώνιο: Στρογγύλεμα γωνιών 5">
            <a:extLst>
              <a:ext uri="{FF2B5EF4-FFF2-40B4-BE49-F238E27FC236}">
                <a16:creationId xmlns:a16="http://schemas.microsoft.com/office/drawing/2014/main" id="{D92CDA4F-5750-EF79-1784-B251A2A3DA3B}"/>
              </a:ext>
            </a:extLst>
          </p:cNvPr>
          <p:cNvSpPr/>
          <p:nvPr/>
        </p:nvSpPr>
        <p:spPr>
          <a:xfrm>
            <a:off x="174864" y="43795"/>
            <a:ext cx="2448272" cy="50405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resim</a:t>
            </a:r>
            <a:endParaRPr lang="el-CY" sz="4000" dirty="0">
              <a:solidFill>
                <a:schemeClr val="tx1"/>
              </a:solidFill>
            </a:endParaRPr>
          </a:p>
        </p:txBody>
      </p:sp>
      <p:sp>
        <p:nvSpPr>
          <p:cNvPr id="7" name="Ορθογώνιο: Στρογγύλεμα γωνιών 6">
            <a:extLst>
              <a:ext uri="{FF2B5EF4-FFF2-40B4-BE49-F238E27FC236}">
                <a16:creationId xmlns:a16="http://schemas.microsoft.com/office/drawing/2014/main" id="{37851391-1580-64BC-11C8-627AA929DD99}"/>
              </a:ext>
            </a:extLst>
          </p:cNvPr>
          <p:cNvSpPr/>
          <p:nvPr/>
        </p:nvSpPr>
        <p:spPr>
          <a:xfrm>
            <a:off x="3779912" y="46499"/>
            <a:ext cx="2448272" cy="663723"/>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kelime</a:t>
            </a:r>
            <a:endParaRPr lang="el-CY" sz="4000" dirty="0">
              <a:solidFill>
                <a:schemeClr val="tx1"/>
              </a:solidFill>
            </a:endParaRPr>
          </a:p>
        </p:txBody>
      </p:sp>
      <p:pic>
        <p:nvPicPr>
          <p:cNvPr id="2050" name="Picture 2" descr="🇬🇧🇹🇷 hurry - acele etmek : vocabulary builder : learn English :  İngilizce öğrenelim - YouTube">
            <a:extLst>
              <a:ext uri="{FF2B5EF4-FFF2-40B4-BE49-F238E27FC236}">
                <a16:creationId xmlns:a16="http://schemas.microsoft.com/office/drawing/2014/main" id="{6DFA1EBC-77EB-2703-AF4A-D6E723C6C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10" b="28605"/>
          <a:stretch>
            <a:fillRect/>
          </a:stretch>
        </p:blipFill>
        <p:spPr bwMode="auto">
          <a:xfrm>
            <a:off x="1084588" y="709870"/>
            <a:ext cx="1152128" cy="102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Yaşlı Adamın Yolun Karşısına Geçmesine Yardımcı Olmak Için Elle çizilmiş  Karikatür, Yaşlılara Saygı Göster Ve Gençleri Sev, Yaşlı Adamın Yolun  Karşısına Geçmesine Yardım Et, Ilkokul öğrencisi PNG Resim Şeffaf Küçük ve  Ücretsiz">
            <a:extLst>
              <a:ext uri="{FF2B5EF4-FFF2-40B4-BE49-F238E27FC236}">
                <a16:creationId xmlns:a16="http://schemas.microsoft.com/office/drawing/2014/main" id="{2FEDBB22-B096-7351-7AF9-FD3E0B6A1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88" y="1916832"/>
            <a:ext cx="1152128"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Gülmek gülümseyen vektörler, vektör çizimler, vektörel grafik |  DepositPhotos">
            <a:extLst>
              <a:ext uri="{FF2B5EF4-FFF2-40B4-BE49-F238E27FC236}">
                <a16:creationId xmlns:a16="http://schemas.microsoft.com/office/drawing/2014/main" id="{A1DE14ED-5419-D11D-58E6-F1CE4D951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88" y="3642703"/>
            <a:ext cx="1152128" cy="131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çizgi Film çocuk Bir şeyi Unutuyor Oops An Clipart, çizgi Film Küçük Resmi,  Erkek çocuk Resmi, çizgi Film çocuğu Unuttu PNG Resim Şeffaf ve çizimi  Ücretsiz İndirilebilir">
            <a:extLst>
              <a:ext uri="{FF2B5EF4-FFF2-40B4-BE49-F238E27FC236}">
                <a16:creationId xmlns:a16="http://schemas.microsoft.com/office/drawing/2014/main" id="{B800C9D6-CCCE-2743-949C-7F023C6AA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77" y="5123848"/>
            <a:ext cx="1254276" cy="1568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rtoon animals writing Φωτογραφίες Αρχείου, Royalty Free Cartoon animals  writing Εικόνες | DepositPhotos">
            <a:extLst>
              <a:ext uri="{FF2B5EF4-FFF2-40B4-BE49-F238E27FC236}">
                <a16:creationId xmlns:a16="http://schemas.microsoft.com/office/drawing/2014/main" id="{ABD88EF6-A8DC-C610-10B0-D768CB7DF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52E81F5C-3085-C034-28B8-20C0F5F97E58}"/>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OKUMA </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47664381-C6ED-4C0B-E1F7-E414EBD42D24}"/>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7AE217F5-5A17-8EC1-B7B6-C554BBE077CF}"/>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D1AC72-FCBE-10A8-7AD1-3178B12F1FF6}"/>
              </a:ext>
            </a:extLst>
          </p:cNvPr>
          <p:cNvSpPr txBox="1"/>
          <p:nvPr/>
        </p:nvSpPr>
        <p:spPr>
          <a:xfrm>
            <a:off x="251520" y="476672"/>
            <a:ext cx="5328592" cy="1938992"/>
          </a:xfrm>
          <a:prstGeom prst="rect">
            <a:avLst/>
          </a:prstGeom>
          <a:noFill/>
          <a:ln w="57150">
            <a:solidFill>
              <a:schemeClr val="tx1"/>
            </a:solidFill>
          </a:ln>
        </p:spPr>
        <p:txBody>
          <a:bodyPr wrap="square">
            <a:spAutoFit/>
          </a:bodyPr>
          <a:lstStyle/>
          <a:p>
            <a:r>
              <a:rPr lang="en-US" sz="2000" i="0" dirty="0" err="1">
                <a:solidFill>
                  <a:srgbClr val="0A0A0A"/>
                </a:solidFill>
                <a:effectLst/>
                <a:latin typeface="Times New Roman" panose="02020603050405020304" pitchFamily="18" charset="0"/>
                <a:cs typeface="Times New Roman" panose="02020603050405020304" pitchFamily="18" charset="0"/>
              </a:rPr>
              <a:t>Dün</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sabah</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saat</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sekizde</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uyandım</a:t>
            </a:r>
            <a:r>
              <a:rPr lang="en-US" sz="2000" i="0" dirty="0">
                <a:solidFill>
                  <a:srgbClr val="0A0A0A"/>
                </a:solidFill>
                <a:effectLst/>
                <a:latin typeface="Times New Roman" panose="02020603050405020304" pitchFamily="18" charset="0"/>
                <a:cs typeface="Times New Roman" panose="02020603050405020304" pitchFamily="18" charset="0"/>
              </a:rPr>
              <a:t>. Güzel </a:t>
            </a:r>
            <a:r>
              <a:rPr lang="en-US" sz="2000" i="0" dirty="0" err="1">
                <a:solidFill>
                  <a:srgbClr val="0A0A0A"/>
                </a:solidFill>
                <a:effectLst/>
                <a:latin typeface="Times New Roman" panose="02020603050405020304" pitchFamily="18" charset="0"/>
                <a:cs typeface="Times New Roman" panose="02020603050405020304" pitchFamily="18" charset="0"/>
              </a:rPr>
              <a:t>bir</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kahvaltı</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yaptım</a:t>
            </a:r>
            <a:r>
              <a:rPr lang="en-US" sz="2000" i="0" dirty="0">
                <a:solidFill>
                  <a:srgbClr val="0A0A0A"/>
                </a:solidFill>
                <a:effectLst/>
                <a:latin typeface="Times New Roman" panose="02020603050405020304" pitchFamily="18" charset="0"/>
                <a:cs typeface="Times New Roman" panose="02020603050405020304" pitchFamily="18" charset="0"/>
              </a:rPr>
              <a:t>. Sonra </a:t>
            </a:r>
            <a:r>
              <a:rPr lang="en-US" sz="2000" i="0" dirty="0" err="1">
                <a:solidFill>
                  <a:srgbClr val="0A0A0A"/>
                </a:solidFill>
                <a:effectLst/>
                <a:latin typeface="Times New Roman" panose="02020603050405020304" pitchFamily="18" charset="0"/>
                <a:cs typeface="Times New Roman" panose="02020603050405020304" pitchFamily="18" charset="0"/>
              </a:rPr>
              <a:t>arkadaşımla</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dışarı</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çıktım</a:t>
            </a:r>
            <a:r>
              <a:rPr lang="en-US" sz="2000" i="0" dirty="0">
                <a:solidFill>
                  <a:srgbClr val="0A0A0A"/>
                </a:solidFill>
                <a:effectLst/>
                <a:latin typeface="Times New Roman" panose="02020603050405020304" pitchFamily="18" charset="0"/>
                <a:cs typeface="Times New Roman" panose="02020603050405020304" pitchFamily="18" charset="0"/>
              </a:rPr>
              <a:t>. Biz </a:t>
            </a:r>
            <a:r>
              <a:rPr lang="en-US" sz="2000" i="0" dirty="0" err="1">
                <a:solidFill>
                  <a:srgbClr val="0A0A0A"/>
                </a:solidFill>
                <a:effectLst/>
                <a:latin typeface="Times New Roman" panose="02020603050405020304" pitchFamily="18" charset="0"/>
                <a:cs typeface="Times New Roman" panose="02020603050405020304" pitchFamily="18" charset="0"/>
              </a:rPr>
              <a:t>bir</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kafeye</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gittik</a:t>
            </a:r>
            <a:r>
              <a:rPr lang="el-GR" sz="2000" dirty="0">
                <a:solidFill>
                  <a:srgbClr val="0A0A0A"/>
                </a:solidFill>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Çok</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konuştuk</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ve</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eğlendik</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Akşam</a:t>
            </a:r>
            <a:r>
              <a:rPr lang="en-US" sz="2000" i="0" dirty="0">
                <a:solidFill>
                  <a:srgbClr val="0A0A0A"/>
                </a:solidFill>
                <a:effectLst/>
                <a:latin typeface="Times New Roman" panose="02020603050405020304" pitchFamily="18" charset="0"/>
                <a:cs typeface="Times New Roman" panose="02020603050405020304" pitchFamily="18" charset="0"/>
              </a:rPr>
              <a:t> eve </a:t>
            </a:r>
            <a:r>
              <a:rPr lang="en-US" sz="2000" i="0" dirty="0" err="1">
                <a:solidFill>
                  <a:srgbClr val="0A0A0A"/>
                </a:solidFill>
                <a:effectLst/>
                <a:latin typeface="Times New Roman" panose="02020603050405020304" pitchFamily="18" charset="0"/>
                <a:cs typeface="Times New Roman" panose="02020603050405020304" pitchFamily="18" charset="0"/>
              </a:rPr>
              <a:t>döndüm</a:t>
            </a:r>
            <a:r>
              <a:rPr lang="en-US" sz="2000" i="0" dirty="0">
                <a:solidFill>
                  <a:srgbClr val="0A0A0A"/>
                </a:solidFill>
                <a:effectLst/>
                <a:latin typeface="Times New Roman" panose="02020603050405020304" pitchFamily="18" charset="0"/>
                <a:cs typeface="Times New Roman" panose="02020603050405020304" pitchFamily="18" charset="0"/>
              </a:rPr>
              <a:t>. Kitap </a:t>
            </a:r>
            <a:r>
              <a:rPr lang="en-US" sz="2000" i="0" dirty="0" err="1">
                <a:solidFill>
                  <a:srgbClr val="0A0A0A"/>
                </a:solidFill>
                <a:effectLst/>
                <a:latin typeface="Times New Roman" panose="02020603050405020304" pitchFamily="18" charset="0"/>
                <a:cs typeface="Times New Roman" panose="02020603050405020304" pitchFamily="18" charset="0"/>
              </a:rPr>
              <a:t>okudum</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ve</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erken</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uyudum</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Dün</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benim</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için</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çok</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güzel</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bir</a:t>
            </a:r>
            <a:r>
              <a:rPr lang="en-US" sz="2000" i="0" dirty="0">
                <a:solidFill>
                  <a:srgbClr val="0A0A0A"/>
                </a:solidFill>
                <a:effectLst/>
                <a:latin typeface="Times New Roman" panose="02020603050405020304" pitchFamily="18" charset="0"/>
                <a:cs typeface="Times New Roman" panose="02020603050405020304" pitchFamily="18" charset="0"/>
              </a:rPr>
              <a:t> </a:t>
            </a:r>
            <a:r>
              <a:rPr lang="en-US" sz="2000" i="0" dirty="0" err="1">
                <a:solidFill>
                  <a:srgbClr val="0A0A0A"/>
                </a:solidFill>
                <a:effectLst/>
                <a:latin typeface="Times New Roman" panose="02020603050405020304" pitchFamily="18" charset="0"/>
                <a:cs typeface="Times New Roman" panose="02020603050405020304" pitchFamily="18" charset="0"/>
              </a:rPr>
              <a:t>gündü</a:t>
            </a:r>
            <a:r>
              <a:rPr lang="en-US" sz="2000" i="0" dirty="0">
                <a:solidFill>
                  <a:srgbClr val="0A0A0A"/>
                </a:solidFill>
                <a:effectLst/>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12C29828-4F67-EAF8-2122-0F3863D31767}"/>
              </a:ext>
            </a:extLst>
          </p:cNvPr>
          <p:cNvSpPr>
            <a:spLocks noChangeArrowheads="1"/>
          </p:cNvSpPr>
          <p:nvPr/>
        </p:nvSpPr>
        <p:spPr bwMode="auto">
          <a:xfrm rot="10974019" flipV="1">
            <a:off x="683568" y="3166111"/>
            <a:ext cx="8280920" cy="1600438"/>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err="1">
                <a:ln>
                  <a:noFill/>
                </a:ln>
                <a:solidFill>
                  <a:srgbClr val="0A0A0A"/>
                </a:solidFill>
                <a:effectLst/>
                <a:latin typeface="Google Sans"/>
              </a:rPr>
              <a:t>Dün</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hava</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çok</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güzeldi</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Bu</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yüzden</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parkta</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biraz</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yürüdüm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Sonra</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markete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gittim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ve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alışveriş</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yaptım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Eve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gelince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lezzetli</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bir</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yemek</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pişirdim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Akşam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televizyonda</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güzel</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bir</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film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izledim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Film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biraz</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uzundu</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ama</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çok</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beğendim</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Gece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saat</a:t>
            </a:r>
            <a:r>
              <a:rPr kumimoji="0" lang="el-GR" altLang="el-GR" sz="2000" i="0" u="none" strike="noStrike" cap="none" normalizeH="0" baseline="0" dirty="0">
                <a:ln>
                  <a:noFill/>
                </a:ln>
                <a:solidFill>
                  <a:srgbClr val="0A0A0A"/>
                </a:solidFill>
                <a:effectLst/>
                <a:latin typeface="Google Sans"/>
              </a:rPr>
              <a:t> on </a:t>
            </a:r>
            <a:r>
              <a:rPr kumimoji="0" lang="el-GR" altLang="el-GR" sz="2000" i="0" u="none" strike="noStrike" cap="none" normalizeH="0" baseline="0" dirty="0" err="1">
                <a:ln>
                  <a:noFill/>
                </a:ln>
                <a:solidFill>
                  <a:srgbClr val="0A0A0A"/>
                </a:solidFill>
                <a:effectLst/>
                <a:latin typeface="Google Sans"/>
              </a:rPr>
              <a:t>ikide</a:t>
            </a:r>
            <a:r>
              <a:rPr kumimoji="0" lang="el-GR" altLang="el-GR" sz="2000" i="0" u="none" strike="noStrike" cap="none" normalizeH="0" baseline="0" dirty="0">
                <a:ln>
                  <a:noFill/>
                </a:ln>
                <a:solidFill>
                  <a:srgbClr val="0A0A0A"/>
                </a:solidFill>
                <a:effectLst/>
                <a:latin typeface="Google Sans"/>
              </a:rPr>
              <a:t> </a:t>
            </a:r>
            <a:r>
              <a:rPr kumimoji="0" lang="el-GR" altLang="el-GR" sz="2000" i="0" u="none" strike="noStrike" cap="none" normalizeH="0" baseline="0" dirty="0" err="1">
                <a:ln>
                  <a:noFill/>
                </a:ln>
                <a:solidFill>
                  <a:srgbClr val="0A0A0A"/>
                </a:solidFill>
                <a:effectLst/>
                <a:latin typeface="Google Sans"/>
              </a:rPr>
              <a:t>yattım</a:t>
            </a:r>
            <a:r>
              <a:rPr kumimoji="0" lang="el-GR" altLang="el-GR" sz="2000" i="0" u="none" strike="noStrike" cap="none" normalizeH="0" baseline="0" dirty="0">
                <a:ln>
                  <a:noFill/>
                </a:ln>
                <a:solidFill>
                  <a:srgbClr val="0A0A0A"/>
                </a:solidFill>
                <a:effectLst/>
                <a:latin typeface="Google Sans"/>
              </a:rPr>
              <a:t>.</a:t>
            </a:r>
            <a:endParaRPr kumimoji="0" lang="el-GR" altLang="el-GR"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42C60AEF-2A81-9315-6F07-FAD0FC007373}"/>
              </a:ext>
            </a:extLst>
          </p:cNvPr>
          <p:cNvSpPr>
            <a:spLocks noChangeArrowheads="1"/>
          </p:cNvSpPr>
          <p:nvPr/>
        </p:nvSpPr>
        <p:spPr bwMode="auto">
          <a:xfrm rot="10974019">
            <a:off x="683568" y="4762018"/>
            <a:ext cx="8280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9" name="Picture 5" descr="People Street Cafe Vector Cartoon Illustration Stock Vector (Royalty Free)  1091505905 | Shutterstock">
            <a:extLst>
              <a:ext uri="{FF2B5EF4-FFF2-40B4-BE49-F238E27FC236}">
                <a16:creationId xmlns:a16="http://schemas.microsoft.com/office/drawing/2014/main" id="{AE8D4B50-EAEE-1E8A-EAD3-80BDCE9BF2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02"/>
          <a:stretch>
            <a:fillRect/>
          </a:stretch>
        </p:blipFill>
        <p:spPr bwMode="auto">
          <a:xfrm>
            <a:off x="6228184" y="620688"/>
            <a:ext cx="2066925"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1" name="Picture 7" descr="Park with trees clipart cartoon style vector illustration | Premium  AI-generated vector">
            <a:extLst>
              <a:ext uri="{FF2B5EF4-FFF2-40B4-BE49-F238E27FC236}">
                <a16:creationId xmlns:a16="http://schemas.microsoft.com/office/drawing/2014/main" id="{B0B18323-C86A-1582-885D-718866E58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862931"/>
            <a:ext cx="1904823" cy="1904823"/>
          </a:xfrm>
          <a:prstGeom prst="rect">
            <a:avLst/>
          </a:prstGeom>
          <a:noFill/>
          <a:ln w="5715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5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rtoon animals writing Φωτογραφίες Αρχείου, Royalty Free Cartoon animals  writing Εικόνες | DepositPhotos">
            <a:extLst>
              <a:ext uri="{FF2B5EF4-FFF2-40B4-BE49-F238E27FC236}">
                <a16:creationId xmlns:a16="http://schemas.microsoft.com/office/drawing/2014/main" id="{E963F915-3AA6-9935-46A6-ECACC0513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E1EF34F1-C86C-DEF1-F584-5F7C230911E4}"/>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YAZMA</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1E59D395-62C1-5399-A569-C19134E5DCBA}"/>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A04F159-3C2B-8D08-DC6E-162653ABAE61}"/>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68E0C6A8-0235-7A4A-DB8C-F85E41F5E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84" t="9375" r="15323"/>
          <a:stretch>
            <a:fillRect/>
          </a:stretch>
        </p:blipFill>
        <p:spPr bwMode="auto">
          <a:xfrm>
            <a:off x="4640640" y="51703"/>
            <a:ext cx="457200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2524974A-DB1A-3981-B750-A5A07AA2F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375" r="64938"/>
          <a:stretch>
            <a:fillRect/>
          </a:stretch>
        </p:blipFill>
        <p:spPr bwMode="auto">
          <a:xfrm>
            <a:off x="-2416" y="39211"/>
            <a:ext cx="500062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TextBox">
            <a:extLst>
              <a:ext uri="{FF2B5EF4-FFF2-40B4-BE49-F238E27FC236}">
                <a16:creationId xmlns:a16="http://schemas.microsoft.com/office/drawing/2014/main" id="{02DD120E-574E-0FBA-FEC8-3E0185E6202B}"/>
              </a:ext>
            </a:extLst>
          </p:cNvPr>
          <p:cNvSpPr txBox="1"/>
          <p:nvPr/>
        </p:nvSpPr>
        <p:spPr>
          <a:xfrm>
            <a:off x="0" y="1187450"/>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4" name="4 - TextBox">
            <a:extLst>
              <a:ext uri="{FF2B5EF4-FFF2-40B4-BE49-F238E27FC236}">
                <a16:creationId xmlns:a16="http://schemas.microsoft.com/office/drawing/2014/main" id="{3CCC9AE9-01F4-2FB3-B269-5B6A458E8DF2}"/>
              </a:ext>
            </a:extLst>
          </p:cNvPr>
          <p:cNvSpPr txBox="1"/>
          <p:nvPr/>
        </p:nvSpPr>
        <p:spPr>
          <a:xfrm>
            <a:off x="22880" y="4290407"/>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6" name="4 - TextBox">
            <a:extLst>
              <a:ext uri="{FF2B5EF4-FFF2-40B4-BE49-F238E27FC236}">
                <a16:creationId xmlns:a16="http://schemas.microsoft.com/office/drawing/2014/main" id="{35B80C86-D7ED-C52F-91CA-0ADEC4FEE743}"/>
              </a:ext>
            </a:extLst>
          </p:cNvPr>
          <p:cNvSpPr txBox="1"/>
          <p:nvPr/>
        </p:nvSpPr>
        <p:spPr>
          <a:xfrm>
            <a:off x="4640640" y="5628138"/>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9" name="4 - TextBox">
            <a:extLst>
              <a:ext uri="{FF2B5EF4-FFF2-40B4-BE49-F238E27FC236}">
                <a16:creationId xmlns:a16="http://schemas.microsoft.com/office/drawing/2014/main" id="{D19A5F97-A091-E8BE-B186-802B86209C3B}"/>
              </a:ext>
            </a:extLst>
          </p:cNvPr>
          <p:cNvSpPr txBox="1"/>
          <p:nvPr/>
        </p:nvSpPr>
        <p:spPr>
          <a:xfrm>
            <a:off x="11440" y="5628138"/>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12" name="4 - TextBox">
            <a:extLst>
              <a:ext uri="{FF2B5EF4-FFF2-40B4-BE49-F238E27FC236}">
                <a16:creationId xmlns:a16="http://schemas.microsoft.com/office/drawing/2014/main" id="{29622608-5BAA-41A7-CAC3-06E352937850}"/>
              </a:ext>
            </a:extLst>
          </p:cNvPr>
          <p:cNvSpPr txBox="1"/>
          <p:nvPr/>
        </p:nvSpPr>
        <p:spPr>
          <a:xfrm>
            <a:off x="4612124" y="4376435"/>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14" name="4 - TextBox">
            <a:extLst>
              <a:ext uri="{FF2B5EF4-FFF2-40B4-BE49-F238E27FC236}">
                <a16:creationId xmlns:a16="http://schemas.microsoft.com/office/drawing/2014/main" id="{510B7FD0-551B-3AA1-DF8C-B4BF36CAB5E6}"/>
              </a:ext>
            </a:extLst>
          </p:cNvPr>
          <p:cNvSpPr txBox="1"/>
          <p:nvPr/>
        </p:nvSpPr>
        <p:spPr>
          <a:xfrm>
            <a:off x="4624452" y="1196182"/>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15" name="4 - TextBox">
            <a:extLst>
              <a:ext uri="{FF2B5EF4-FFF2-40B4-BE49-F238E27FC236}">
                <a16:creationId xmlns:a16="http://schemas.microsoft.com/office/drawing/2014/main" id="{FA2562D7-17EB-0ABA-9B66-9DAA5A528382}"/>
              </a:ext>
            </a:extLst>
          </p:cNvPr>
          <p:cNvSpPr txBox="1"/>
          <p:nvPr/>
        </p:nvSpPr>
        <p:spPr>
          <a:xfrm>
            <a:off x="22880" y="2723040"/>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16" name="4 - TextBox">
            <a:extLst>
              <a:ext uri="{FF2B5EF4-FFF2-40B4-BE49-F238E27FC236}">
                <a16:creationId xmlns:a16="http://schemas.microsoft.com/office/drawing/2014/main" id="{37479941-5CA5-E71D-C3FE-27811AA280CB}"/>
              </a:ext>
            </a:extLst>
          </p:cNvPr>
          <p:cNvSpPr txBox="1"/>
          <p:nvPr/>
        </p:nvSpPr>
        <p:spPr>
          <a:xfrm>
            <a:off x="4606320" y="2723040"/>
            <a:ext cx="4572000" cy="369888"/>
          </a:xfrm>
          <a:prstGeom prst="rect">
            <a:avLst/>
          </a:prstGeom>
          <a:ln w="76200">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en-US" dirty="0"/>
          </a:p>
        </p:txBody>
      </p:sp>
      <p:sp>
        <p:nvSpPr>
          <p:cNvPr id="17" name="Rectangle 1">
            <a:extLst>
              <a:ext uri="{FF2B5EF4-FFF2-40B4-BE49-F238E27FC236}">
                <a16:creationId xmlns:a16="http://schemas.microsoft.com/office/drawing/2014/main" id="{5FE7A3F7-3304-A693-704C-BE1427ACA60B}"/>
              </a:ext>
            </a:extLst>
          </p:cNvPr>
          <p:cNvSpPr>
            <a:spLocks noChangeArrowheads="1"/>
          </p:cNvSpPr>
          <p:nvPr/>
        </p:nvSpPr>
        <p:spPr bwMode="auto">
          <a:xfrm>
            <a:off x="6462777" y="6234762"/>
            <a:ext cx="267013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600" b="0" i="0" u="none" strike="noStrike" cap="none" normalizeH="0" baseline="0" dirty="0">
                <a:ln>
                  <a:noFill/>
                </a:ln>
                <a:solidFill>
                  <a:srgbClr val="0A0A0A"/>
                </a:solidFill>
                <a:effectLst/>
                <a:latin typeface="Google Sans"/>
              </a:rPr>
              <a:t>(Η. </a:t>
            </a:r>
            <a:r>
              <a:rPr kumimoji="0" lang="el-GR" altLang="el-GR" sz="1600" b="0" i="0" u="none" strike="noStrike" cap="none" normalizeH="0" baseline="0" dirty="0" err="1">
                <a:ln>
                  <a:noFill/>
                </a:ln>
                <a:solidFill>
                  <a:srgbClr val="0A0A0A"/>
                </a:solidFill>
                <a:effectLst/>
                <a:latin typeface="Google Sans"/>
              </a:rPr>
              <a:t>Yılmaz</a:t>
            </a:r>
            <a:r>
              <a:rPr kumimoji="0" lang="el-GR" altLang="el-GR" sz="1600" b="0" i="0" u="none" strike="noStrike" cap="none" normalizeH="0" baseline="0" dirty="0">
                <a:ln>
                  <a:noFill/>
                </a:ln>
                <a:solidFill>
                  <a:srgbClr val="0A0A0A"/>
                </a:solidFill>
                <a:effectLst/>
                <a:latin typeface="Google Sans"/>
              </a:rPr>
              <a:t> &amp; Ζ. Sözer,2018</a:t>
            </a:r>
            <a:r>
              <a:rPr lang="el-GR" altLang="el-GR" sz="1600" dirty="0">
                <a:solidFill>
                  <a:srgbClr val="0A0A0A"/>
                </a:solidFill>
                <a:latin typeface="Google Sans"/>
              </a:rPr>
              <a:t>:100)</a:t>
            </a:r>
            <a:endParaRPr kumimoji="0" lang="el-GR" altLang="el-GR" sz="1600" b="0" i="0" u="none" strike="noStrike" cap="none" normalizeH="0" baseline="0" dirty="0">
              <a:ln>
                <a:noFill/>
              </a:ln>
              <a:solidFill>
                <a:srgbClr val="0A0A0A"/>
              </a:solidFill>
              <a:effectLst/>
              <a:latin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8CF3FC4-4118-EA83-B00F-9BF5C04AA6C6}"/>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285751" y="214312"/>
            <a:ext cx="4718298"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2">
            <a:extLst>
              <a:ext uri="{FF2B5EF4-FFF2-40B4-BE49-F238E27FC236}">
                <a16:creationId xmlns:a16="http://schemas.microsoft.com/office/drawing/2014/main" id="{3D0333F9-F670-B9A5-613F-A40FBF68FF7E}"/>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85750" y="4000500"/>
            <a:ext cx="4718299" cy="2643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75B34F-C190-87E5-5EA4-3AB44EDF87A8}"/>
              </a:ext>
            </a:extLst>
          </p:cNvPr>
          <p:cNvSpPr txBox="1"/>
          <p:nvPr/>
        </p:nvSpPr>
        <p:spPr>
          <a:xfrm>
            <a:off x="5145460" y="6243578"/>
            <a:ext cx="3965624" cy="400110"/>
          </a:xfrm>
          <a:prstGeom prst="rect">
            <a:avLst/>
          </a:prstGeom>
          <a:noFill/>
        </p:spPr>
        <p:txBody>
          <a:bodyPr wrap="square">
            <a:spAutoFit/>
          </a:bodyPr>
          <a:lstStyle/>
          <a:p>
            <a:r>
              <a:rPr lang="el-GR" sz="2000" dirty="0">
                <a:solidFill>
                  <a:srgbClr val="0A0A0A"/>
                </a:solidFill>
                <a:latin typeface="Google Sans"/>
              </a:rPr>
              <a:t>(</a:t>
            </a:r>
            <a:r>
              <a:rPr lang="tr-TR" sz="2000" dirty="0">
                <a:solidFill>
                  <a:srgbClr val="0A0A0A"/>
                </a:solidFill>
                <a:latin typeface="Google Sans"/>
              </a:rPr>
              <a:t>T</a:t>
            </a:r>
            <a:r>
              <a:rPr lang="el-GR" sz="2000" dirty="0">
                <a:solidFill>
                  <a:srgbClr val="0A0A0A"/>
                </a:solidFill>
                <a:latin typeface="Google Sans"/>
              </a:rPr>
              <a:t>. </a:t>
            </a:r>
            <a:r>
              <a:rPr lang="en-US" sz="2000" dirty="0">
                <a:solidFill>
                  <a:srgbClr val="0A0A0A"/>
                </a:solidFill>
                <a:latin typeface="Google Sans"/>
              </a:rPr>
              <a:t>Öztürk</a:t>
            </a:r>
            <a:r>
              <a:rPr lang="el-GR" sz="2000" dirty="0">
                <a:solidFill>
                  <a:srgbClr val="0A0A0A"/>
                </a:solidFill>
                <a:latin typeface="Google Sans"/>
              </a:rPr>
              <a:t> </a:t>
            </a:r>
            <a:r>
              <a:rPr lang="en-US" sz="2000" dirty="0">
                <a:solidFill>
                  <a:srgbClr val="0A0A0A"/>
                </a:solidFill>
                <a:latin typeface="Google Sans"/>
              </a:rPr>
              <a:t>&amp; S. Akçay, 2004 </a:t>
            </a:r>
            <a:r>
              <a:rPr lang="el-GR" sz="2000" dirty="0">
                <a:solidFill>
                  <a:srgbClr val="0A0A0A"/>
                </a:solidFill>
                <a:latin typeface="Google Sans"/>
              </a:rPr>
              <a:t>: 58-59)</a:t>
            </a:r>
            <a:endParaRPr lang="tr-TR" sz="2000" dirty="0">
              <a:solidFill>
                <a:srgbClr val="0A0A0A"/>
              </a:solidFill>
              <a:latin typeface="Google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rtoon animals writing Φωτογραφίες Αρχείου, Royalty Free Cartoon animals  writing Εικόνες | DepositPhotos">
            <a:extLst>
              <a:ext uri="{FF2B5EF4-FFF2-40B4-BE49-F238E27FC236}">
                <a16:creationId xmlns:a16="http://schemas.microsoft.com/office/drawing/2014/main" id="{785C92BB-C8ED-87FD-45C6-2B62276D1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7BBD625B-9A0D-ADE4-9E90-260FDA9EA69A}"/>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KONUŞMA</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0706009D-263C-BB7D-7BBF-6E81CF28462C}"/>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272B16C-79A8-677B-C9F5-A7E0620F4F81}"/>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39EE010-7981-19B2-6EC1-37AFDE62E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38"/>
          <a:stretch>
            <a:fillRect/>
          </a:stretch>
        </p:blipFill>
        <p:spPr bwMode="auto">
          <a:xfrm>
            <a:off x="3751362" y="348680"/>
            <a:ext cx="1900758"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Βέλος: Κάτω 2">
            <a:extLst>
              <a:ext uri="{FF2B5EF4-FFF2-40B4-BE49-F238E27FC236}">
                <a16:creationId xmlns:a16="http://schemas.microsoft.com/office/drawing/2014/main" id="{8DFC1000-BF09-16B8-07FC-EAA1EC56B599}"/>
              </a:ext>
            </a:extLst>
          </p:cNvPr>
          <p:cNvSpPr/>
          <p:nvPr/>
        </p:nvSpPr>
        <p:spPr>
          <a:xfrm>
            <a:off x="6300192" y="1180431"/>
            <a:ext cx="1800200" cy="201622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Φυσαλίδα ομιλίας: Ορθογώνιο με στρογγυλεμένες γωνίες 3">
            <a:extLst>
              <a:ext uri="{FF2B5EF4-FFF2-40B4-BE49-F238E27FC236}">
                <a16:creationId xmlns:a16="http://schemas.microsoft.com/office/drawing/2014/main" id="{B1B5F1F5-C796-6B26-174F-E90CA90CCAEF}"/>
              </a:ext>
            </a:extLst>
          </p:cNvPr>
          <p:cNvSpPr/>
          <p:nvPr/>
        </p:nvSpPr>
        <p:spPr>
          <a:xfrm>
            <a:off x="5940152" y="4509120"/>
            <a:ext cx="2952328" cy="864096"/>
          </a:xfrm>
          <a:prstGeom prst="wedgeRoundRect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 </a:t>
            </a:r>
            <a:r>
              <a:rPr lang="en-US" sz="4400" dirty="0" err="1">
                <a:solidFill>
                  <a:schemeClr val="tx1"/>
                </a:solidFill>
              </a:rPr>
              <a:t>sen</a:t>
            </a:r>
            <a:r>
              <a:rPr lang="en-US" sz="4400" dirty="0">
                <a:solidFill>
                  <a:schemeClr val="tx1"/>
                </a:solidFill>
              </a:rPr>
              <a:t>?</a:t>
            </a:r>
            <a:endParaRPr lang="el-GR" sz="4400" dirty="0">
              <a:solidFill>
                <a:schemeClr val="tx1"/>
              </a:solidFill>
            </a:endParaRPr>
          </a:p>
        </p:txBody>
      </p:sp>
      <p:sp>
        <p:nvSpPr>
          <p:cNvPr id="6" name="TextBox 5">
            <a:extLst>
              <a:ext uri="{FF2B5EF4-FFF2-40B4-BE49-F238E27FC236}">
                <a16:creationId xmlns:a16="http://schemas.microsoft.com/office/drawing/2014/main" id="{054B6AAF-0CB6-8753-93B1-E9654B72425A}"/>
              </a:ext>
            </a:extLst>
          </p:cNvPr>
          <p:cNvSpPr txBox="1"/>
          <p:nvPr/>
        </p:nvSpPr>
        <p:spPr>
          <a:xfrm>
            <a:off x="2694608" y="5897889"/>
            <a:ext cx="6444208" cy="646331"/>
          </a:xfrm>
          <a:prstGeom prst="rect">
            <a:avLst/>
          </a:prstGeom>
          <a:noFill/>
        </p:spPr>
        <p:txBody>
          <a:bodyPr wrap="square">
            <a:spAutoFit/>
          </a:bodyPr>
          <a:lstStyle/>
          <a:p>
            <a:r>
              <a:rPr lang="el-GR" sz="3600" dirty="0">
                <a:solidFill>
                  <a:srgbClr val="0A0A0A"/>
                </a:solidFill>
                <a:latin typeface="Google Sans"/>
              </a:rPr>
              <a:t>(</a:t>
            </a:r>
            <a:r>
              <a:rPr lang="tr-TR" sz="3600" dirty="0">
                <a:solidFill>
                  <a:srgbClr val="0A0A0A"/>
                </a:solidFill>
                <a:latin typeface="Google Sans"/>
              </a:rPr>
              <a:t>T</a:t>
            </a:r>
            <a:r>
              <a:rPr lang="el-GR" sz="3600" dirty="0">
                <a:solidFill>
                  <a:srgbClr val="0A0A0A"/>
                </a:solidFill>
                <a:latin typeface="Google Sans"/>
              </a:rPr>
              <a:t>. </a:t>
            </a:r>
            <a:r>
              <a:rPr lang="en-US" sz="3600" dirty="0">
                <a:solidFill>
                  <a:srgbClr val="0A0A0A"/>
                </a:solidFill>
                <a:latin typeface="Google Sans"/>
              </a:rPr>
              <a:t>Öztürk</a:t>
            </a:r>
            <a:r>
              <a:rPr lang="el-GR" sz="3600" dirty="0">
                <a:solidFill>
                  <a:srgbClr val="0A0A0A"/>
                </a:solidFill>
                <a:latin typeface="Google Sans"/>
              </a:rPr>
              <a:t> </a:t>
            </a:r>
            <a:r>
              <a:rPr lang="en-US" sz="3600" dirty="0">
                <a:solidFill>
                  <a:srgbClr val="0A0A0A"/>
                </a:solidFill>
                <a:latin typeface="Google Sans"/>
              </a:rPr>
              <a:t>&amp; S. Akçay, 2004 </a:t>
            </a:r>
            <a:r>
              <a:rPr lang="el-GR" sz="3600" dirty="0">
                <a:solidFill>
                  <a:srgbClr val="0A0A0A"/>
                </a:solidFill>
                <a:latin typeface="Google Sans"/>
              </a:rPr>
              <a:t>: 56)</a:t>
            </a:r>
            <a:endParaRPr lang="tr-TR" sz="3600" dirty="0">
              <a:solidFill>
                <a:srgbClr val="0A0A0A"/>
              </a:solidFill>
              <a:latin typeface="Google Sans"/>
            </a:endParaRPr>
          </a:p>
        </p:txBody>
      </p:sp>
      <p:pic>
        <p:nvPicPr>
          <p:cNvPr id="8" name="Εικόνα 7">
            <a:extLst>
              <a:ext uri="{FF2B5EF4-FFF2-40B4-BE49-F238E27FC236}">
                <a16:creationId xmlns:a16="http://schemas.microsoft.com/office/drawing/2014/main" id="{53F3434D-2533-372F-366F-D4F91ABA0176}"/>
              </a:ext>
            </a:extLst>
          </p:cNvPr>
          <p:cNvPicPr>
            <a:picLocks noChangeAspect="1"/>
          </p:cNvPicPr>
          <p:nvPr/>
        </p:nvPicPr>
        <p:blipFill>
          <a:blip r:embed="rId3"/>
          <a:stretch>
            <a:fillRect/>
          </a:stretch>
        </p:blipFill>
        <p:spPr>
          <a:xfrm>
            <a:off x="395536" y="3399408"/>
            <a:ext cx="35433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191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Ημερολόγιο - Δωρεάν εικόνες διανυσματικά clipart στο creazilla.com">
            <a:extLst>
              <a:ext uri="{FF2B5EF4-FFF2-40B4-BE49-F238E27FC236}">
                <a16:creationId xmlns:a16="http://schemas.microsoft.com/office/drawing/2014/main" id="{3F9806FF-3C9C-3EB4-997E-CF3F68D9F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 y="61651"/>
            <a:ext cx="21653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a:extLst>
              <a:ext uri="{FF2B5EF4-FFF2-40B4-BE49-F238E27FC236}">
                <a16:creationId xmlns:a16="http://schemas.microsoft.com/office/drawing/2014/main" id="{7F9F917D-7073-AB46-96BC-25F9B274D807}"/>
              </a:ext>
            </a:extLst>
          </p:cNvPr>
          <p:cNvSpPr/>
          <p:nvPr/>
        </p:nvSpPr>
        <p:spPr>
          <a:xfrm>
            <a:off x="627062" y="548680"/>
            <a:ext cx="1042987" cy="738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tx1"/>
              </a:solidFill>
            </a:endParaRPr>
          </a:p>
          <a:p>
            <a:pPr algn="ctr">
              <a:defRPr/>
            </a:pPr>
            <a:r>
              <a:rPr lang="el-GR" sz="1013" dirty="0">
                <a:solidFill>
                  <a:schemeClr val="tx1"/>
                </a:solidFill>
              </a:rPr>
              <a:t> </a:t>
            </a:r>
            <a:endParaRPr lang="el-CY" sz="1013" dirty="0">
              <a:solidFill>
                <a:schemeClr val="tx1"/>
              </a:solidFill>
            </a:endParaRPr>
          </a:p>
        </p:txBody>
      </p:sp>
      <p:sp>
        <p:nvSpPr>
          <p:cNvPr id="4" name="Ορθογώνιο: Στρογγύλεμα γωνιών 3">
            <a:extLst>
              <a:ext uri="{FF2B5EF4-FFF2-40B4-BE49-F238E27FC236}">
                <a16:creationId xmlns:a16="http://schemas.microsoft.com/office/drawing/2014/main" id="{6F941FC9-F954-6A92-6C59-893D34AA8F70}"/>
              </a:ext>
            </a:extLst>
          </p:cNvPr>
          <p:cNvSpPr/>
          <p:nvPr/>
        </p:nvSpPr>
        <p:spPr>
          <a:xfrm>
            <a:off x="7667625" y="5876925"/>
            <a:ext cx="1008063" cy="57626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a:p>
        </p:txBody>
      </p:sp>
      <p:pic>
        <p:nvPicPr>
          <p:cNvPr id="1026" name="Picture 2" descr="Oysha Istanbulda: Benim adım Ayşe. - YouTube">
            <a:extLst>
              <a:ext uri="{FF2B5EF4-FFF2-40B4-BE49-F238E27FC236}">
                <a16:creationId xmlns:a16="http://schemas.microsoft.com/office/drawing/2014/main" id="{58307011-3BC7-785C-F8C9-5CE5339A7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79"/>
          <a:stretch>
            <a:fillRect/>
          </a:stretch>
        </p:blipFill>
        <p:spPr bwMode="auto">
          <a:xfrm>
            <a:off x="277971" y="4243186"/>
            <a:ext cx="3501941"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Photo by Çizgi Mahalle (@cizgimahallee) · March 2, 2026">
            <a:extLst>
              <a:ext uri="{FF2B5EF4-FFF2-40B4-BE49-F238E27FC236}">
                <a16:creationId xmlns:a16="http://schemas.microsoft.com/office/drawing/2014/main" id="{2F02CA1D-971D-2C30-2046-41D2CF8845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66"/>
          <a:stretch>
            <a:fillRect/>
          </a:stretch>
        </p:blipFill>
        <p:spPr bwMode="auto">
          <a:xfrm>
            <a:off x="3955465" y="4220940"/>
            <a:ext cx="2272719"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Zengin Olmak İçin Hastaneye Yattım!/ Hikayem Bitmedi - YouTube">
            <a:extLst>
              <a:ext uri="{FF2B5EF4-FFF2-40B4-BE49-F238E27FC236}">
                <a16:creationId xmlns:a16="http://schemas.microsoft.com/office/drawing/2014/main" id="{3BF5A8EA-A135-19E4-1EE4-BD8AFCD83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93" y="4243186"/>
            <a:ext cx="2462292"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Hayır, Ben Yapmadım! - Pikola ile Felsefe Öğreniyorum">
            <a:extLst>
              <a:ext uri="{FF2B5EF4-FFF2-40B4-BE49-F238E27FC236}">
                <a16:creationId xmlns:a16="http://schemas.microsoft.com/office/drawing/2014/main" id="{083B9577-330A-E29D-2B04-9538BE799A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99" t="23750" r="7644" b="13843"/>
          <a:stretch>
            <a:fillRect/>
          </a:stretch>
        </p:blipFill>
        <p:spPr bwMode="auto">
          <a:xfrm>
            <a:off x="6385792" y="235135"/>
            <a:ext cx="2462292" cy="376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Pikolo ile Felsefe Öğreniyorum - Ahh! Hasta Oldum!">
            <a:extLst>
              <a:ext uri="{FF2B5EF4-FFF2-40B4-BE49-F238E27FC236}">
                <a16:creationId xmlns:a16="http://schemas.microsoft.com/office/drawing/2014/main" id="{3155B939-67E1-B39D-2648-C1A9ACEC57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320" b="9680"/>
          <a:stretch>
            <a:fillRect/>
          </a:stretch>
        </p:blipFill>
        <p:spPr bwMode="auto">
          <a:xfrm>
            <a:off x="3891152" y="235135"/>
            <a:ext cx="2272719"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827FD13-7405-28AD-55AF-EBE5F3A64F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563" t="28193" r="13561" b="11837"/>
          <a:stretch>
            <a:fillRect/>
          </a:stretch>
        </p:blipFill>
        <p:spPr bwMode="auto">
          <a:xfrm>
            <a:off x="3919864" y="2149051"/>
            <a:ext cx="2272719" cy="1856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 welcome - Hoş geldin : vocabulary builder : learn English :  İngilizce öğrenelim - YouTube">
            <a:extLst>
              <a:ext uri="{FF2B5EF4-FFF2-40B4-BE49-F238E27FC236}">
                <a16:creationId xmlns:a16="http://schemas.microsoft.com/office/drawing/2014/main" id="{BE09F6AD-C837-3342-AC86-D0EA60C6F87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5038" t="12982" r="34250" b="19201"/>
          <a:stretch>
            <a:fillRect/>
          </a:stretch>
        </p:blipFill>
        <p:spPr bwMode="auto">
          <a:xfrm>
            <a:off x="233362" y="2120099"/>
            <a:ext cx="3546550" cy="1996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artoon animals writing Φωτογραφίες Αρχείου, Royalty Free Cartoon animals  writing Εικόνες | DepositPhotos">
            <a:extLst>
              <a:ext uri="{FF2B5EF4-FFF2-40B4-BE49-F238E27FC236}">
                <a16:creationId xmlns:a16="http://schemas.microsoft.com/office/drawing/2014/main" id="{B7F4A019-8BB1-0928-A1B9-45E8A27CC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69C83ADF-E504-C3AD-4562-32EA6B21751B}"/>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TEKRAR</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44327AA-E86F-AE2A-8268-57A9B7120201}"/>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02D716B9-7060-A0FC-F66B-D7D62BC068FF}"/>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B365C22-7C71-37B6-A503-14831CCC9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532440" cy="5877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C531FDA-2FBF-D79F-102E-EE5B191C7AD3}"/>
              </a:ext>
            </a:extLst>
          </p:cNvPr>
          <p:cNvSpPr>
            <a:spLocks noChangeArrowheads="1"/>
          </p:cNvSpPr>
          <p:nvPr/>
        </p:nvSpPr>
        <p:spPr bwMode="auto">
          <a:xfrm>
            <a:off x="6462777" y="6234762"/>
            <a:ext cx="267013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600" b="0" i="0" u="none" strike="noStrike" cap="none" normalizeH="0" baseline="0" dirty="0">
                <a:ln>
                  <a:noFill/>
                </a:ln>
                <a:solidFill>
                  <a:srgbClr val="0A0A0A"/>
                </a:solidFill>
                <a:effectLst/>
                <a:latin typeface="Google Sans"/>
              </a:rPr>
              <a:t>(Η. </a:t>
            </a:r>
            <a:r>
              <a:rPr kumimoji="0" lang="el-GR" altLang="el-GR" sz="1600" b="0" i="0" u="none" strike="noStrike" cap="none" normalizeH="0" baseline="0" dirty="0" err="1">
                <a:ln>
                  <a:noFill/>
                </a:ln>
                <a:solidFill>
                  <a:srgbClr val="0A0A0A"/>
                </a:solidFill>
                <a:effectLst/>
                <a:latin typeface="Google Sans"/>
              </a:rPr>
              <a:t>Yılmaz</a:t>
            </a:r>
            <a:r>
              <a:rPr kumimoji="0" lang="el-GR" altLang="el-GR" sz="1600" b="0" i="0" u="none" strike="noStrike" cap="none" normalizeH="0" baseline="0" dirty="0">
                <a:ln>
                  <a:noFill/>
                </a:ln>
                <a:solidFill>
                  <a:srgbClr val="0A0A0A"/>
                </a:solidFill>
                <a:effectLst/>
                <a:latin typeface="Google Sans"/>
              </a:rPr>
              <a:t> &amp; Ζ. Sözer,2018</a:t>
            </a:r>
            <a:r>
              <a:rPr lang="el-GR" altLang="el-GR" sz="1600" dirty="0">
                <a:solidFill>
                  <a:srgbClr val="0A0A0A"/>
                </a:solidFill>
                <a:latin typeface="Google Sans"/>
              </a:rPr>
              <a:t>:128)</a:t>
            </a:r>
            <a:endParaRPr kumimoji="0" lang="el-GR" altLang="el-GR" sz="1600" b="0" i="0" u="none" strike="noStrike" cap="none" normalizeH="0" baseline="0" dirty="0">
              <a:ln>
                <a:noFill/>
              </a:ln>
              <a:solidFill>
                <a:srgbClr val="0A0A0A"/>
              </a:solidFill>
              <a:effectLst/>
              <a:latin typeface="Google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FEBE6293-2BB0-1479-1382-CB08481F0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32655"/>
            <a:ext cx="8358187" cy="5472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2E52BB4-DE37-A77A-990B-29D1BB674DC2}"/>
              </a:ext>
            </a:extLst>
          </p:cNvPr>
          <p:cNvSpPr>
            <a:spLocks noChangeArrowheads="1"/>
          </p:cNvSpPr>
          <p:nvPr/>
        </p:nvSpPr>
        <p:spPr bwMode="auto">
          <a:xfrm>
            <a:off x="6462777" y="6234762"/>
            <a:ext cx="267013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600" b="0" i="0" u="none" strike="noStrike" cap="none" normalizeH="0" baseline="0" dirty="0">
                <a:ln>
                  <a:noFill/>
                </a:ln>
                <a:solidFill>
                  <a:srgbClr val="0A0A0A"/>
                </a:solidFill>
                <a:effectLst/>
                <a:latin typeface="Google Sans"/>
              </a:rPr>
              <a:t>(Η. </a:t>
            </a:r>
            <a:r>
              <a:rPr kumimoji="0" lang="el-GR" altLang="el-GR" sz="1600" b="0" i="0" u="none" strike="noStrike" cap="none" normalizeH="0" baseline="0" dirty="0" err="1">
                <a:ln>
                  <a:noFill/>
                </a:ln>
                <a:solidFill>
                  <a:srgbClr val="0A0A0A"/>
                </a:solidFill>
                <a:effectLst/>
                <a:latin typeface="Google Sans"/>
              </a:rPr>
              <a:t>Yılmaz</a:t>
            </a:r>
            <a:r>
              <a:rPr kumimoji="0" lang="el-GR" altLang="el-GR" sz="1600" b="0" i="0" u="none" strike="noStrike" cap="none" normalizeH="0" baseline="0" dirty="0">
                <a:ln>
                  <a:noFill/>
                </a:ln>
                <a:solidFill>
                  <a:srgbClr val="0A0A0A"/>
                </a:solidFill>
                <a:effectLst/>
                <a:latin typeface="Google Sans"/>
              </a:rPr>
              <a:t> &amp; Ζ. Sözer,2018</a:t>
            </a:r>
            <a:r>
              <a:rPr lang="el-GR" altLang="el-GR" sz="1600" dirty="0">
                <a:solidFill>
                  <a:srgbClr val="0A0A0A"/>
                </a:solidFill>
                <a:latin typeface="Google Sans"/>
              </a:rPr>
              <a:t>:132)</a:t>
            </a:r>
            <a:endParaRPr kumimoji="0" lang="el-GR" altLang="el-GR" sz="1600" b="0" i="0" u="none" strike="noStrike" cap="none" normalizeH="0" baseline="0" dirty="0">
              <a:ln>
                <a:noFill/>
              </a:ln>
              <a:solidFill>
                <a:srgbClr val="0A0A0A"/>
              </a:solidFill>
              <a:effectLst/>
              <a:latin typeface="Google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F766A-9DD6-3923-8752-A4DC024C79EB}"/>
              </a:ext>
            </a:extLst>
          </p:cNvPr>
          <p:cNvSpPr txBox="1"/>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gn="ctr">
              <a:spcAft>
                <a:spcPts val="600"/>
              </a:spcAft>
            </a:pPr>
            <a:r>
              <a:rPr lang="el-GR" sz="4400" b="1" i="0" kern="1200">
                <a:effectLst/>
                <a:latin typeface="+mj-lt"/>
                <a:ea typeface="+mj-ea"/>
                <a:cs typeface="+mj-cs"/>
              </a:rPr>
              <a:t>Kendi kendini değerlendirme</a:t>
            </a:r>
            <a:endParaRPr lang="el-GR" sz="4400" kern="1200">
              <a:latin typeface="+mj-lt"/>
              <a:ea typeface="+mj-ea"/>
              <a:cs typeface="+mj-cs"/>
            </a:endParaRPr>
          </a:p>
        </p:txBody>
      </p:sp>
      <p:pic>
        <p:nvPicPr>
          <p:cNvPr id="1026" name="Picture 2" descr="KENDİNİ GELİŞTİRMEK | Anka Enstitüsü">
            <a:extLst>
              <a:ext uri="{FF2B5EF4-FFF2-40B4-BE49-F238E27FC236}">
                <a16:creationId xmlns:a16="http://schemas.microsoft.com/office/drawing/2014/main" id="{BF15330E-B958-FC42-5A0F-03E6FE2B1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40"/>
          <a:stretch>
            <a:fillRect/>
          </a:stretch>
        </p:blipFill>
        <p:spPr bwMode="auto">
          <a:xfrm>
            <a:off x="457200" y="1600200"/>
            <a:ext cx="822960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4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794DAE-6309-4632-09D8-49C84A16A0A3}"/>
              </a:ext>
            </a:extLst>
          </p:cNvPr>
          <p:cNvSpPr txBox="1"/>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gn="ctr">
              <a:lnSpc>
                <a:spcPct val="90000"/>
              </a:lnSpc>
              <a:spcAft>
                <a:spcPts val="600"/>
              </a:spcAft>
            </a:pPr>
            <a:endParaRPr lang="el-GR" sz="3100" b="1" i="0" kern="1200" dirty="0">
              <a:effectLst/>
              <a:latin typeface="+mj-lt"/>
              <a:ea typeface="+mj-ea"/>
              <a:cs typeface="+mj-cs"/>
            </a:endParaRPr>
          </a:p>
          <a:p>
            <a:pPr>
              <a:lnSpc>
                <a:spcPct val="90000"/>
              </a:lnSpc>
              <a:spcAft>
                <a:spcPts val="600"/>
              </a:spcAft>
            </a:pPr>
            <a:r>
              <a:rPr lang="el-GR" sz="3100" b="1" i="0" kern="1200" dirty="0" err="1">
                <a:effectLst/>
                <a:latin typeface="+mj-lt"/>
                <a:ea typeface="+mj-ea"/>
                <a:cs typeface="+mj-cs"/>
              </a:rPr>
              <a:t>Dün</a:t>
            </a:r>
            <a:r>
              <a:rPr lang="el-GR" sz="3100" b="1" i="0" kern="1200" dirty="0">
                <a:effectLst/>
                <a:latin typeface="+mj-lt"/>
                <a:ea typeface="+mj-ea"/>
                <a:cs typeface="+mj-cs"/>
              </a:rPr>
              <a:t> </a:t>
            </a:r>
            <a:r>
              <a:rPr lang="el-GR" sz="3100" b="1" i="0" kern="1200" dirty="0" err="1">
                <a:effectLst/>
                <a:latin typeface="+mj-lt"/>
                <a:ea typeface="+mj-ea"/>
                <a:cs typeface="+mj-cs"/>
              </a:rPr>
              <a:t>ne</a:t>
            </a:r>
            <a:r>
              <a:rPr lang="el-GR" sz="3100" b="1" i="0" kern="1200" dirty="0">
                <a:effectLst/>
                <a:latin typeface="+mj-lt"/>
                <a:ea typeface="+mj-ea"/>
                <a:cs typeface="+mj-cs"/>
              </a:rPr>
              <a:t> </a:t>
            </a:r>
            <a:r>
              <a:rPr lang="el-GR" sz="3100" b="1" i="0" kern="1200" dirty="0" err="1">
                <a:effectLst/>
                <a:latin typeface="+mj-lt"/>
                <a:ea typeface="+mj-ea"/>
                <a:cs typeface="+mj-cs"/>
              </a:rPr>
              <a:t>yaptın</a:t>
            </a:r>
            <a:r>
              <a:rPr lang="el-GR" sz="3100" b="1" i="0" kern="1200" dirty="0">
                <a:effectLst/>
                <a:latin typeface="+mj-lt"/>
                <a:ea typeface="+mj-ea"/>
                <a:cs typeface="+mj-cs"/>
              </a:rPr>
              <a:t>?</a:t>
            </a:r>
            <a:r>
              <a:rPr lang="el-GR" sz="3100" b="0" i="0" kern="1200" dirty="0">
                <a:effectLst/>
                <a:latin typeface="+mj-lt"/>
                <a:ea typeface="+mj-ea"/>
                <a:cs typeface="+mj-cs"/>
              </a:rPr>
              <a:t> </a:t>
            </a:r>
          </a:p>
          <a:p>
            <a:pPr algn="ctr">
              <a:lnSpc>
                <a:spcPct val="90000"/>
              </a:lnSpc>
              <a:spcAft>
                <a:spcPts val="600"/>
              </a:spcAft>
              <a:buFont typeface="+mj-lt"/>
              <a:buAutoNum type="arabicPeriod"/>
            </a:pPr>
            <a:endParaRPr lang="el-GR" sz="3100" kern="1200" dirty="0">
              <a:latin typeface="+mj-lt"/>
              <a:ea typeface="+mj-ea"/>
              <a:cs typeface="+mj-cs"/>
            </a:endParaRPr>
          </a:p>
        </p:txBody>
      </p:sp>
      <p:pic>
        <p:nvPicPr>
          <p:cNvPr id="2050" name="Picture 2" descr="27,533,099 Çocuk temizlik Εικονογραφήσεις | DepositPhotos">
            <a:extLst>
              <a:ext uri="{FF2B5EF4-FFF2-40B4-BE49-F238E27FC236}">
                <a16:creationId xmlns:a16="http://schemas.microsoft.com/office/drawing/2014/main" id="{7ADB9719-DB27-994A-7F60-6AAF1562D3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1988840"/>
            <a:ext cx="40386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AutoShape 4" descr="Παιδιά καθαρισμός καρτούν εικόνες Set">
            <a:extLst>
              <a:ext uri="{FF2B5EF4-FFF2-40B4-BE49-F238E27FC236}">
                <a16:creationId xmlns:a16="http://schemas.microsoft.com/office/drawing/2014/main" id="{9A579BD4-9ED1-A4FC-F712-A7541C9AC02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2A40904E-0B2A-B89E-4848-58136ECF0ED2}"/>
              </a:ext>
            </a:extLst>
          </p:cNvPr>
          <p:cNvPicPr>
            <a:picLocks noChangeAspect="1"/>
          </p:cNvPicPr>
          <p:nvPr/>
        </p:nvPicPr>
        <p:blipFill>
          <a:blip r:embed="rId3"/>
          <a:stretch>
            <a:fillRect/>
          </a:stretch>
        </p:blipFill>
        <p:spPr>
          <a:xfrm>
            <a:off x="4398992" y="1052736"/>
            <a:ext cx="4499248" cy="5310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117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BF1FF-7C9D-14D8-7DDC-CCE8836430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0D5D14-3813-4B8A-4F8B-59F8AEF6C0E4}"/>
              </a:ext>
            </a:extLst>
          </p:cNvPr>
          <p:cNvSpPr txBox="1"/>
          <p:nvPr/>
        </p:nvSpPr>
        <p:spPr>
          <a:xfrm>
            <a:off x="539552" y="332656"/>
            <a:ext cx="8208912" cy="747128"/>
          </a:xfrm>
          <a:prstGeom prst="rect">
            <a:avLst/>
          </a:prstGeom>
          <a:noFill/>
        </p:spPr>
        <p:txBody>
          <a:bodyPr wrap="square">
            <a:spAutoFit/>
          </a:bodyPr>
          <a:lstStyle/>
          <a:p>
            <a:pPr algn="l">
              <a:lnSpc>
                <a:spcPts val="1800"/>
              </a:lnSpc>
              <a:spcAft>
                <a:spcPts val="900"/>
              </a:spcAft>
            </a:pPr>
            <a:endParaRPr lang="el-GR" dirty="0">
              <a:solidFill>
                <a:srgbClr val="0A0A0A"/>
              </a:solidFill>
              <a:latin typeface="Google Sans"/>
            </a:endParaRPr>
          </a:p>
          <a:p>
            <a:pPr algn="l">
              <a:lnSpc>
                <a:spcPts val="1800"/>
              </a:lnSpc>
              <a:spcAft>
                <a:spcPts val="900"/>
              </a:spcAft>
            </a:pPr>
            <a:r>
              <a:rPr lang="en-US" sz="4000" b="1" i="0" dirty="0" err="1">
                <a:solidFill>
                  <a:srgbClr val="0A0A0A"/>
                </a:solidFill>
                <a:effectLst/>
                <a:latin typeface="Google Sans"/>
              </a:rPr>
              <a:t>Hafta</a:t>
            </a:r>
            <a:r>
              <a:rPr lang="en-US" sz="4000" b="1" i="0" dirty="0">
                <a:solidFill>
                  <a:srgbClr val="0A0A0A"/>
                </a:solidFill>
                <a:effectLst/>
                <a:latin typeface="Google Sans"/>
              </a:rPr>
              <a:t> </a:t>
            </a:r>
            <a:r>
              <a:rPr lang="en-US" sz="4000" b="1" i="0" dirty="0" err="1">
                <a:solidFill>
                  <a:srgbClr val="0A0A0A"/>
                </a:solidFill>
                <a:effectLst/>
                <a:latin typeface="Google Sans"/>
              </a:rPr>
              <a:t>sonu</a:t>
            </a:r>
            <a:r>
              <a:rPr lang="en-US" sz="4000" b="1" i="0" dirty="0">
                <a:solidFill>
                  <a:srgbClr val="0A0A0A"/>
                </a:solidFill>
                <a:effectLst/>
                <a:latin typeface="Google Sans"/>
              </a:rPr>
              <a:t> </a:t>
            </a:r>
            <a:r>
              <a:rPr lang="en-US" sz="4000" b="1" i="0" dirty="0" err="1">
                <a:solidFill>
                  <a:srgbClr val="0A0A0A"/>
                </a:solidFill>
                <a:effectLst/>
                <a:latin typeface="Google Sans"/>
              </a:rPr>
              <a:t>dinlendin</a:t>
            </a:r>
            <a:r>
              <a:rPr lang="en-US" sz="4000" b="1" i="0" dirty="0">
                <a:solidFill>
                  <a:srgbClr val="0A0A0A"/>
                </a:solidFill>
                <a:effectLst/>
                <a:latin typeface="Google Sans"/>
              </a:rPr>
              <a:t> mi?</a:t>
            </a:r>
            <a:endParaRPr lang="el-GR" sz="4000" dirty="0">
              <a:solidFill>
                <a:srgbClr val="0A0A0A"/>
              </a:solidFill>
              <a:latin typeface="Google Sans"/>
            </a:endParaRPr>
          </a:p>
        </p:txBody>
      </p:sp>
      <p:pic>
        <p:nvPicPr>
          <p:cNvPr id="3074" name="Picture 2" descr="Γιαγιά Μπέκινγκ Cookies με τον εγγονό Χαρούμενη οικογενειακή στιγμή  απεικόνιση Διανυσματική απεικόνιση - εικονογραφία από childhood, lifestyle:  376150702">
            <a:extLst>
              <a:ext uri="{FF2B5EF4-FFF2-40B4-BE49-F238E27FC236}">
                <a16:creationId xmlns:a16="http://schemas.microsoft.com/office/drawing/2014/main" id="{774C344A-9449-AE4D-FDD8-74BAA3388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20764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Γονείς και παιδί παίζουν επιτραπέζιο παιχνίδι, χαρούμενη οικογενειακή  στιγμή, διανυσματικός σχεδιασμός Generative AI Διανυσματική απεικόνιση -  εικονογραφία από χαρούμενος, σύνδεση: 419716065">
            <a:extLst>
              <a:ext uri="{FF2B5EF4-FFF2-40B4-BE49-F238E27FC236}">
                <a16:creationId xmlns:a16="http://schemas.microsoft.com/office/drawing/2014/main" id="{92740476-E581-1D04-4409-3AC647C0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212763"/>
            <a:ext cx="2857500" cy="2456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Ταβέρνα - ✨ Οι στιγμές σας αποκτούν τη δική μας φιλοξενία! ​Η νέα χρονιά  ξεκινά με συναντήσεις, ευχές και προγραμματισμό για τις ομορφότερες στιγμές  της ζωής μας. Στην Ταβέρνα «Ο Βασίλης», διαθέτουμε">
            <a:extLst>
              <a:ext uri="{FF2B5EF4-FFF2-40B4-BE49-F238E27FC236}">
                <a16:creationId xmlns:a16="http://schemas.microsoft.com/office/drawing/2014/main" id="{0CCA86C0-4AD4-D724-CC1C-6124D2350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138" y="1450271"/>
            <a:ext cx="2190750" cy="2085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Καλλιτέχνης απεικονίζει σε σκίτσα στιγμιότυπα από αγαπημένες στιγμές  οικογενειών (pics) - Mothersblog.gr">
            <a:extLst>
              <a:ext uri="{FF2B5EF4-FFF2-40B4-BE49-F238E27FC236}">
                <a16:creationId xmlns:a16="http://schemas.microsoft.com/office/drawing/2014/main" id="{DF94C9DA-A2D0-1492-0FC6-6E38047F0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769" y="3669046"/>
            <a:ext cx="27622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Δωρεάν φωτογραφία: Ευτυχισμένο νεαρό ζευγάρι που απολαμβάνει ένα ήρεμο και  χαρούμενο πικνίκ στο πάρκο, με ένα καλάθι με πασχαλινά αυγά">
            <a:extLst>
              <a:ext uri="{FF2B5EF4-FFF2-40B4-BE49-F238E27FC236}">
                <a16:creationId xmlns:a16="http://schemas.microsoft.com/office/drawing/2014/main" id="{3AD96794-F110-620A-066E-FC1EB7D99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502" y="3638759"/>
            <a:ext cx="3391272" cy="2260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77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2CCD-8B68-943A-8548-A0D67DAA0C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1049A8-8878-538B-3E0D-A2DE5A33BB6B}"/>
              </a:ext>
            </a:extLst>
          </p:cNvPr>
          <p:cNvSpPr txBox="1"/>
          <p:nvPr/>
        </p:nvSpPr>
        <p:spPr>
          <a:xfrm>
            <a:off x="539552" y="332656"/>
            <a:ext cx="8208912" cy="747128"/>
          </a:xfrm>
          <a:prstGeom prst="rect">
            <a:avLst/>
          </a:prstGeom>
          <a:noFill/>
        </p:spPr>
        <p:txBody>
          <a:bodyPr wrap="square">
            <a:spAutoFit/>
          </a:bodyPr>
          <a:lstStyle/>
          <a:p>
            <a:pPr algn="l">
              <a:lnSpc>
                <a:spcPts val="1800"/>
              </a:lnSpc>
              <a:spcAft>
                <a:spcPts val="900"/>
              </a:spcAft>
            </a:pPr>
            <a:endParaRPr lang="el-GR" b="0" i="0" dirty="0">
              <a:solidFill>
                <a:srgbClr val="0A0A0A"/>
              </a:solidFill>
              <a:effectLst/>
              <a:latin typeface="Google Sans"/>
            </a:endParaRPr>
          </a:p>
          <a:p>
            <a:pPr algn="l">
              <a:lnSpc>
                <a:spcPts val="1800"/>
              </a:lnSpc>
              <a:spcAft>
                <a:spcPts val="900"/>
              </a:spcAft>
            </a:pPr>
            <a:r>
              <a:rPr lang="en-US" sz="4000" b="1" i="0" dirty="0">
                <a:solidFill>
                  <a:srgbClr val="0A0A0A"/>
                </a:solidFill>
                <a:effectLst/>
                <a:latin typeface="Google Sans"/>
              </a:rPr>
              <a:t>Filmi </a:t>
            </a:r>
            <a:r>
              <a:rPr lang="en-US" sz="4000" b="1" i="0" dirty="0" err="1">
                <a:solidFill>
                  <a:srgbClr val="0A0A0A"/>
                </a:solidFill>
                <a:effectLst/>
                <a:latin typeface="Google Sans"/>
              </a:rPr>
              <a:t>beğendin</a:t>
            </a:r>
            <a:r>
              <a:rPr lang="en-US" sz="4000" b="1" i="0" dirty="0">
                <a:solidFill>
                  <a:srgbClr val="0A0A0A"/>
                </a:solidFill>
                <a:effectLst/>
                <a:latin typeface="Google Sans"/>
              </a:rPr>
              <a:t> mi?</a:t>
            </a:r>
            <a:r>
              <a:rPr lang="en-US" sz="4000" b="0" i="0" dirty="0">
                <a:solidFill>
                  <a:srgbClr val="0A0A0A"/>
                </a:solidFill>
                <a:effectLst/>
                <a:latin typeface="Google Sans"/>
              </a:rPr>
              <a:t> </a:t>
            </a:r>
          </a:p>
        </p:txBody>
      </p:sp>
      <p:pic>
        <p:nvPicPr>
          <p:cNvPr id="2050" name="Picture 2" descr="Son yılların en iyi Türk filmleri | DonanımHaber">
            <a:extLst>
              <a:ext uri="{FF2B5EF4-FFF2-40B4-BE49-F238E27FC236}">
                <a16:creationId xmlns:a16="http://schemas.microsoft.com/office/drawing/2014/main" id="{48CE6DE6-B6D1-4150-285E-82DDF25C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1790700"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Ayla - 2017 filmi - Beyazperde.com">
            <a:extLst>
              <a:ext uri="{FF2B5EF4-FFF2-40B4-BE49-F238E27FC236}">
                <a16:creationId xmlns:a16="http://schemas.microsoft.com/office/drawing/2014/main" id="{79ECCB16-167E-D47B-F24D-C029F383E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412776"/>
            <a:ext cx="2654758" cy="3539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azine (film) - Vikipedi">
            <a:extLst>
              <a:ext uri="{FF2B5EF4-FFF2-40B4-BE49-F238E27FC236}">
                <a16:creationId xmlns:a16="http://schemas.microsoft.com/office/drawing/2014/main" id="{12441B2B-AD03-8C5C-FC53-61BBB7371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19" y="1412776"/>
            <a:ext cx="3095625"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Διαβάζω στη στιγμή - Κέντρο Αγωγής Παιδιού &amp; Εφήβου">
            <a:extLst>
              <a:ext uri="{FF2B5EF4-FFF2-40B4-BE49-F238E27FC236}">
                <a16:creationId xmlns:a16="http://schemas.microsoft.com/office/drawing/2014/main" id="{3A755589-1CAB-7942-2AC3-ED85A5834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4561092"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56D936-E422-9020-EAEB-D1664746D74C}"/>
              </a:ext>
            </a:extLst>
          </p:cNvPr>
          <p:cNvSpPr txBox="1"/>
          <p:nvPr/>
        </p:nvSpPr>
        <p:spPr>
          <a:xfrm>
            <a:off x="5220072" y="3212976"/>
            <a:ext cx="3198012" cy="2862322"/>
          </a:xfrm>
          <a:prstGeom prst="rect">
            <a:avLst/>
          </a:prstGeom>
          <a:noFill/>
        </p:spPr>
        <p:txBody>
          <a:bodyPr wrap="square">
            <a:spAutoFit/>
          </a:bodyPr>
          <a:lstStyle/>
          <a:p>
            <a:endParaRPr lang="el-GR" b="0" i="0" dirty="0">
              <a:solidFill>
                <a:srgbClr val="0A0A0A"/>
              </a:solidFill>
              <a:effectLst/>
              <a:latin typeface="Google Sans"/>
            </a:endParaRPr>
          </a:p>
          <a:p>
            <a:r>
              <a:rPr lang="en-US" dirty="0">
                <a:solidFill>
                  <a:srgbClr val="0A0A0A"/>
                </a:solidFill>
                <a:latin typeface="Google Sans"/>
              </a:rPr>
              <a:t>Öztürk, T., &amp; Akçay, S. (2004). </a:t>
            </a:r>
            <a:r>
              <a:rPr lang="en-US" i="1" dirty="0" err="1">
                <a:solidFill>
                  <a:srgbClr val="0A0A0A"/>
                </a:solidFill>
                <a:latin typeface="Google Sans"/>
              </a:rPr>
              <a:t>Gökkuşağı</a:t>
            </a:r>
            <a:r>
              <a:rPr lang="en-US" i="1" dirty="0">
                <a:solidFill>
                  <a:srgbClr val="0A0A0A"/>
                </a:solidFill>
                <a:latin typeface="Google Sans"/>
              </a:rPr>
              <a:t> </a:t>
            </a:r>
            <a:r>
              <a:rPr lang="en-US" i="1" dirty="0" err="1">
                <a:solidFill>
                  <a:srgbClr val="0A0A0A"/>
                </a:solidFill>
                <a:latin typeface="Google Sans"/>
              </a:rPr>
              <a:t>Türkçe</a:t>
            </a:r>
            <a:r>
              <a:rPr lang="en-US" i="1" dirty="0">
                <a:solidFill>
                  <a:srgbClr val="0A0A0A"/>
                </a:solidFill>
                <a:latin typeface="Google Sans"/>
              </a:rPr>
              <a:t>: D</a:t>
            </a:r>
            <a:r>
              <a:rPr lang="tr-TR" i="1" dirty="0">
                <a:solidFill>
                  <a:srgbClr val="0A0A0A"/>
                </a:solidFill>
                <a:latin typeface="Google Sans"/>
              </a:rPr>
              <a:t>il Bilgisi</a:t>
            </a:r>
            <a:r>
              <a:rPr lang="en-US" i="1" dirty="0">
                <a:solidFill>
                  <a:srgbClr val="0A0A0A"/>
                </a:solidFill>
                <a:latin typeface="Google Sans"/>
              </a:rPr>
              <a:t> 1</a:t>
            </a:r>
            <a:r>
              <a:rPr lang="en-US" dirty="0">
                <a:solidFill>
                  <a:srgbClr val="0A0A0A"/>
                </a:solidFill>
                <a:latin typeface="Google Sans"/>
              </a:rPr>
              <a:t>. </a:t>
            </a:r>
            <a:r>
              <a:rPr lang="en-US" dirty="0" err="1">
                <a:solidFill>
                  <a:srgbClr val="0A0A0A"/>
                </a:solidFill>
                <a:latin typeface="Google Sans"/>
              </a:rPr>
              <a:t>Dilset</a:t>
            </a:r>
            <a:r>
              <a:rPr lang="en-US" dirty="0">
                <a:solidFill>
                  <a:srgbClr val="0A0A0A"/>
                </a:solidFill>
                <a:latin typeface="Google Sans"/>
              </a:rPr>
              <a:t>.</a:t>
            </a:r>
            <a:endParaRPr lang="tr-TR" dirty="0">
              <a:solidFill>
                <a:srgbClr val="0A0A0A"/>
              </a:solidFill>
              <a:latin typeface="Google Sans"/>
            </a:endParaRPr>
          </a:p>
          <a:p>
            <a:endParaRPr lang="tr-TR" b="0" i="0" dirty="0">
              <a:solidFill>
                <a:srgbClr val="0A0A0A"/>
              </a:solidFill>
              <a:effectLst/>
              <a:latin typeface="Google Sans"/>
            </a:endParaRPr>
          </a:p>
          <a:p>
            <a:endParaRPr lang="tr-TR" dirty="0">
              <a:solidFill>
                <a:srgbClr val="0A0A0A"/>
              </a:solidFill>
              <a:latin typeface="Google Sans"/>
            </a:endParaRPr>
          </a:p>
          <a:p>
            <a:r>
              <a:rPr lang="el-GR" altLang="el-GR" dirty="0" err="1">
                <a:solidFill>
                  <a:srgbClr val="0A0A0A"/>
                </a:solidFill>
                <a:latin typeface="Google Sans"/>
              </a:rPr>
              <a:t>Yılmaz</a:t>
            </a:r>
            <a:r>
              <a:rPr lang="el-GR" altLang="el-GR" dirty="0">
                <a:solidFill>
                  <a:srgbClr val="0A0A0A"/>
                </a:solidFill>
                <a:latin typeface="Google Sans"/>
              </a:rPr>
              <a:t>, H., &amp; </a:t>
            </a:r>
            <a:r>
              <a:rPr lang="el-GR" altLang="el-GR" dirty="0" err="1">
                <a:solidFill>
                  <a:srgbClr val="0A0A0A"/>
                </a:solidFill>
                <a:latin typeface="Google Sans"/>
              </a:rPr>
              <a:t>Sözer</a:t>
            </a:r>
            <a:r>
              <a:rPr lang="el-GR" altLang="el-GR" dirty="0">
                <a:solidFill>
                  <a:srgbClr val="0A0A0A"/>
                </a:solidFill>
                <a:latin typeface="Google Sans"/>
              </a:rPr>
              <a:t>, Z. (2018). </a:t>
            </a:r>
            <a:r>
              <a:rPr lang="el-GR" altLang="el-GR" i="1" dirty="0" err="1">
                <a:solidFill>
                  <a:srgbClr val="0A0A0A"/>
                </a:solidFill>
                <a:latin typeface="Google Sans"/>
              </a:rPr>
              <a:t>Yabancı</a:t>
            </a:r>
            <a:r>
              <a:rPr lang="el-GR" altLang="el-GR" i="1" dirty="0">
                <a:solidFill>
                  <a:srgbClr val="0A0A0A"/>
                </a:solidFill>
                <a:latin typeface="Google Sans"/>
              </a:rPr>
              <a:t> </a:t>
            </a:r>
            <a:r>
              <a:rPr lang="el-GR" altLang="el-GR" i="1" dirty="0" err="1">
                <a:solidFill>
                  <a:srgbClr val="0A0A0A"/>
                </a:solidFill>
                <a:latin typeface="Google Sans"/>
              </a:rPr>
              <a:t>Dilim</a:t>
            </a:r>
            <a:r>
              <a:rPr lang="el-GR" altLang="el-GR" i="1" dirty="0">
                <a:solidFill>
                  <a:srgbClr val="0A0A0A"/>
                </a:solidFill>
                <a:latin typeface="Google Sans"/>
              </a:rPr>
              <a:t> </a:t>
            </a:r>
            <a:r>
              <a:rPr lang="el-GR" altLang="el-GR" i="1" dirty="0" err="1">
                <a:solidFill>
                  <a:srgbClr val="0A0A0A"/>
                </a:solidFill>
                <a:latin typeface="Google Sans"/>
              </a:rPr>
              <a:t>Türkçe</a:t>
            </a:r>
            <a:r>
              <a:rPr lang="el-GR" altLang="el-GR" i="1" dirty="0">
                <a:solidFill>
                  <a:srgbClr val="0A0A0A"/>
                </a:solidFill>
                <a:latin typeface="Google Sans"/>
              </a:rPr>
              <a:t> 1</a:t>
            </a:r>
            <a:r>
              <a:rPr lang="el-GR" altLang="el-GR" dirty="0">
                <a:solidFill>
                  <a:srgbClr val="0A0A0A"/>
                </a:solidFill>
                <a:latin typeface="Google Sans"/>
              </a:rPr>
              <a:t>. </a:t>
            </a:r>
            <a:r>
              <a:rPr lang="el-GR" altLang="el-GR" dirty="0" err="1">
                <a:solidFill>
                  <a:srgbClr val="0A0A0A"/>
                </a:solidFill>
                <a:latin typeface="Google Sans"/>
              </a:rPr>
              <a:t>Istanbul</a:t>
            </a:r>
            <a:r>
              <a:rPr lang="el-GR" altLang="el-GR" dirty="0">
                <a:solidFill>
                  <a:srgbClr val="0A0A0A"/>
                </a:solidFill>
                <a:latin typeface="Google Sans"/>
              </a:rPr>
              <a:t>: </a:t>
            </a:r>
            <a:r>
              <a:rPr lang="el-GR" altLang="el-GR" dirty="0" err="1">
                <a:solidFill>
                  <a:srgbClr val="0A0A0A"/>
                </a:solidFill>
                <a:latin typeface="Google Sans"/>
              </a:rPr>
              <a:t>Dilmer</a:t>
            </a:r>
            <a:r>
              <a:rPr lang="el-GR" altLang="el-GR" dirty="0">
                <a:solidFill>
                  <a:srgbClr val="0A0A0A"/>
                </a:solidFill>
                <a:latin typeface="Google Sans"/>
              </a:rPr>
              <a:t> </a:t>
            </a:r>
            <a:r>
              <a:rPr lang="el-GR" altLang="el-GR" dirty="0" err="1">
                <a:solidFill>
                  <a:srgbClr val="0A0A0A"/>
                </a:solidFill>
                <a:latin typeface="Google Sans"/>
              </a:rPr>
              <a:t>Yayınları</a:t>
            </a:r>
            <a:r>
              <a:rPr lang="el-GR" altLang="el-GR" dirty="0">
                <a:solidFill>
                  <a:srgbClr val="0A0A0A"/>
                </a:solidFill>
                <a:latin typeface="Google Sans"/>
              </a:rPr>
              <a:t>.</a:t>
            </a:r>
          </a:p>
          <a:p>
            <a:endParaRPr lang="el-GR" dirty="0"/>
          </a:p>
        </p:txBody>
      </p:sp>
    </p:spTree>
    <p:extLst>
      <p:ext uri="{BB962C8B-B14F-4D97-AF65-F5344CB8AC3E}">
        <p14:creationId xmlns:p14="http://schemas.microsoft.com/office/powerpoint/2010/main" val="34574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Ωρολόγιο πρόγραμμα διδασκαλίας – ΓΥΜΝΑΣΙΟ ΑΝΩΓΕΙΩΝ">
            <a:extLst>
              <a:ext uri="{FF2B5EF4-FFF2-40B4-BE49-F238E27FC236}">
                <a16:creationId xmlns:a16="http://schemas.microsoft.com/office/drawing/2014/main" id="{5ABD92A8-2629-D35B-2D30-806956D2B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1285875"/>
            <a:ext cx="5937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Φυσαλίδα σκέψης: Σύννεφο 1">
            <a:extLst>
              <a:ext uri="{FF2B5EF4-FFF2-40B4-BE49-F238E27FC236}">
                <a16:creationId xmlns:a16="http://schemas.microsoft.com/office/drawing/2014/main" id="{29C18010-C743-1467-F938-848CC2942A16}"/>
              </a:ext>
            </a:extLst>
          </p:cNvPr>
          <p:cNvSpPr/>
          <p:nvPr/>
        </p:nvSpPr>
        <p:spPr>
          <a:xfrm>
            <a:off x="1065213" y="1284288"/>
            <a:ext cx="2528887" cy="968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4" name="Φυσαλίδα σκέψης: Σύννεφο 3">
            <a:extLst>
              <a:ext uri="{FF2B5EF4-FFF2-40B4-BE49-F238E27FC236}">
                <a16:creationId xmlns:a16="http://schemas.microsoft.com/office/drawing/2014/main" id="{65F17E03-32C6-FDB1-0950-566F68091798}"/>
              </a:ext>
            </a:extLst>
          </p:cNvPr>
          <p:cNvSpPr/>
          <p:nvPr/>
        </p:nvSpPr>
        <p:spPr>
          <a:xfrm>
            <a:off x="4489450" y="987425"/>
            <a:ext cx="2530475" cy="969963"/>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5" name="Φυσαλίδα σκέψης: Σύννεφο 4">
            <a:extLst>
              <a:ext uri="{FF2B5EF4-FFF2-40B4-BE49-F238E27FC236}">
                <a16:creationId xmlns:a16="http://schemas.microsoft.com/office/drawing/2014/main" id="{B5B98EB1-E466-69E0-0C99-6892F787F8EC}"/>
              </a:ext>
            </a:extLst>
          </p:cNvPr>
          <p:cNvSpPr/>
          <p:nvPr/>
        </p:nvSpPr>
        <p:spPr>
          <a:xfrm>
            <a:off x="587375" y="3636963"/>
            <a:ext cx="2530475" cy="9683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6" name="Φυσαλίδα σκέψης: Σύννεφο 5">
            <a:extLst>
              <a:ext uri="{FF2B5EF4-FFF2-40B4-BE49-F238E27FC236}">
                <a16:creationId xmlns:a16="http://schemas.microsoft.com/office/drawing/2014/main" id="{1D41731F-E56B-4031-4ADD-8204F6E8CEE9}"/>
              </a:ext>
            </a:extLst>
          </p:cNvPr>
          <p:cNvSpPr/>
          <p:nvPr/>
        </p:nvSpPr>
        <p:spPr>
          <a:xfrm>
            <a:off x="3425825" y="4603750"/>
            <a:ext cx="2530475" cy="968375"/>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Ders bitti.</a:t>
            </a:r>
            <a:endParaRPr lang="el-CY" sz="2400" dirty="0">
              <a:solidFill>
                <a:schemeClr val="tx1"/>
              </a:solidFill>
            </a:endParaRPr>
          </a:p>
        </p:txBody>
      </p:sp>
      <p:sp>
        <p:nvSpPr>
          <p:cNvPr id="7" name="Φυσαλίδα σκέψης: Σύννεφο 6">
            <a:extLst>
              <a:ext uri="{FF2B5EF4-FFF2-40B4-BE49-F238E27FC236}">
                <a16:creationId xmlns:a16="http://schemas.microsoft.com/office/drawing/2014/main" id="{8095E8CF-4873-21CC-9FF5-CA571FFCAE2C}"/>
              </a:ext>
            </a:extLst>
          </p:cNvPr>
          <p:cNvSpPr/>
          <p:nvPr/>
        </p:nvSpPr>
        <p:spPr>
          <a:xfrm>
            <a:off x="6427788" y="3351213"/>
            <a:ext cx="2530475" cy="971550"/>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a:solidFill>
                  <a:schemeClr val="tx1"/>
                </a:solidFill>
              </a:rPr>
              <a:t>Ders bitti.</a:t>
            </a:r>
            <a:endParaRPr lang="el-CY" sz="2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πινακίδα Στοκ Εικονογραφήσεις, Vectors, &amp; Clipart – (255,426 ...">
            <a:extLst>
              <a:ext uri="{FF2B5EF4-FFF2-40B4-BE49-F238E27FC236}">
                <a16:creationId xmlns:a16="http://schemas.microsoft.com/office/drawing/2014/main" id="{CBAD756F-1B05-FDBD-B16E-259C730CE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1727200"/>
            <a:ext cx="437515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DD23251C-BECE-2EDE-CEF2-A8EDF7794232}"/>
              </a:ext>
            </a:extLst>
          </p:cNvPr>
          <p:cNvSpPr/>
          <p:nvPr/>
        </p:nvSpPr>
        <p:spPr>
          <a:xfrm>
            <a:off x="2911475" y="2862263"/>
            <a:ext cx="2511425" cy="48577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1575" dirty="0"/>
              <a:t>www.e-charalambous.com</a:t>
            </a:r>
            <a:endParaRPr lang="el-CY" sz="15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Σκέψου Διανύσματα Αρχείου, Royalty Free Σκέψου Εικονογραφήσεις |  Depositphotos">
            <a:extLst>
              <a:ext uri="{FF2B5EF4-FFF2-40B4-BE49-F238E27FC236}">
                <a16:creationId xmlns:a16="http://schemas.microsoft.com/office/drawing/2014/main" id="{9FA19D81-5759-104C-A66F-E7F461DFCF41}"/>
              </a:ext>
            </a:extLst>
          </p:cNvPr>
          <p:cNvSpPr>
            <a:spLocks noChangeAspect="1" noChangeArrowheads="1"/>
          </p:cNvSpPr>
          <p:nvPr/>
        </p:nvSpPr>
        <p:spPr bwMode="auto">
          <a:xfrm>
            <a:off x="4457700" y="3314700"/>
            <a:ext cx="228600" cy="2286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defRPr/>
            </a:pPr>
            <a:endParaRPr lang="el-CY" altLang="el-CY" sz="1350"/>
          </a:p>
        </p:txBody>
      </p:sp>
      <p:pic>
        <p:nvPicPr>
          <p:cNvPr id="8195" name="Εικόνα 2">
            <a:extLst>
              <a:ext uri="{FF2B5EF4-FFF2-40B4-BE49-F238E27FC236}">
                <a16:creationId xmlns:a16="http://schemas.microsoft.com/office/drawing/2014/main" id="{D642B294-BC2D-D312-C73D-C85D57F61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977900"/>
            <a:ext cx="84867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49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a:extLst>
              <a:ext uri="{FF2B5EF4-FFF2-40B4-BE49-F238E27FC236}">
                <a16:creationId xmlns:a16="http://schemas.microsoft.com/office/drawing/2014/main" id="{3FC469CC-9806-8746-E985-68C74EC170A4}"/>
              </a:ext>
            </a:extLst>
          </p:cNvPr>
          <p:cNvSpPr txBox="1"/>
          <p:nvPr/>
        </p:nvSpPr>
        <p:spPr>
          <a:xfrm>
            <a:off x="857250" y="714375"/>
            <a:ext cx="2643188" cy="64611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Τρόπος σχηματισμού  παρελθοντικού  χρόνου </a:t>
            </a:r>
            <a:endParaRPr lang="en-US" dirty="0"/>
          </a:p>
        </p:txBody>
      </p:sp>
      <p:sp>
        <p:nvSpPr>
          <p:cNvPr id="4" name="3 - TextBox">
            <a:extLst>
              <a:ext uri="{FF2B5EF4-FFF2-40B4-BE49-F238E27FC236}">
                <a16:creationId xmlns:a16="http://schemas.microsoft.com/office/drawing/2014/main" id="{F22409AF-F21B-1248-FFDA-16E7AC1EAB10}"/>
              </a:ext>
            </a:extLst>
          </p:cNvPr>
          <p:cNvSpPr txBox="1"/>
          <p:nvPr/>
        </p:nvSpPr>
        <p:spPr>
          <a:xfrm>
            <a:off x="5607844" y="745331"/>
            <a:ext cx="2643187" cy="64611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Τρόπος σχηματισμού  ρήματος ήμουν  </a:t>
            </a:r>
            <a:endParaRPr lang="en-US" dirty="0"/>
          </a:p>
        </p:txBody>
      </p:sp>
      <p:sp>
        <p:nvSpPr>
          <p:cNvPr id="5" name="4 - TextBox">
            <a:extLst>
              <a:ext uri="{FF2B5EF4-FFF2-40B4-BE49-F238E27FC236}">
                <a16:creationId xmlns:a16="http://schemas.microsoft.com/office/drawing/2014/main" id="{5CC95EB7-422F-64A5-6B4D-C45F503F7453}"/>
              </a:ext>
            </a:extLst>
          </p:cNvPr>
          <p:cNvSpPr txBox="1"/>
          <p:nvPr/>
        </p:nvSpPr>
        <p:spPr>
          <a:xfrm>
            <a:off x="357188" y="2428875"/>
            <a:ext cx="1071562" cy="369888"/>
          </a:xfrm>
          <a:prstGeom prst="rect">
            <a:avLst/>
          </a:prstGeom>
          <a:solidFill>
            <a:schemeClr val="accent3">
              <a:lumMod val="5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Ρίζα </a:t>
            </a:r>
            <a:endParaRPr lang="en-US" dirty="0"/>
          </a:p>
        </p:txBody>
      </p:sp>
      <p:sp>
        <p:nvSpPr>
          <p:cNvPr id="6" name="5 - TextBox">
            <a:extLst>
              <a:ext uri="{FF2B5EF4-FFF2-40B4-BE49-F238E27FC236}">
                <a16:creationId xmlns:a16="http://schemas.microsoft.com/office/drawing/2014/main" id="{51556E33-1A4A-5D2E-1AD3-1BA452054A1B}"/>
              </a:ext>
            </a:extLst>
          </p:cNvPr>
          <p:cNvSpPr txBox="1"/>
          <p:nvPr/>
        </p:nvSpPr>
        <p:spPr>
          <a:xfrm>
            <a:off x="3929063" y="2428875"/>
            <a:ext cx="1214437" cy="20320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Πρόσωπο</a:t>
            </a:r>
          </a:p>
          <a:p>
            <a:pPr>
              <a:defRPr/>
            </a:pPr>
            <a:r>
              <a:rPr lang="en-GB" dirty="0"/>
              <a:t>m</a:t>
            </a:r>
          </a:p>
          <a:p>
            <a:pPr>
              <a:defRPr/>
            </a:pPr>
            <a:r>
              <a:rPr lang="en-GB" dirty="0"/>
              <a:t>n</a:t>
            </a:r>
          </a:p>
          <a:p>
            <a:pPr>
              <a:defRPr/>
            </a:pPr>
            <a:r>
              <a:rPr lang="en-GB" dirty="0"/>
              <a:t>/</a:t>
            </a:r>
          </a:p>
          <a:p>
            <a:pPr>
              <a:defRPr/>
            </a:pPr>
            <a:r>
              <a:rPr lang="en-GB" dirty="0"/>
              <a:t>k</a:t>
            </a:r>
          </a:p>
          <a:p>
            <a:pPr>
              <a:defRPr/>
            </a:pPr>
            <a:r>
              <a:rPr lang="en-GB" dirty="0" err="1"/>
              <a:t>nIz</a:t>
            </a:r>
            <a:endParaRPr lang="en-GB" dirty="0"/>
          </a:p>
          <a:p>
            <a:pPr>
              <a:defRPr/>
            </a:pPr>
            <a:r>
              <a:rPr lang="en-GB" dirty="0" err="1"/>
              <a:t>lAr</a:t>
            </a:r>
            <a:endParaRPr lang="el-GR" dirty="0"/>
          </a:p>
        </p:txBody>
      </p:sp>
      <p:sp>
        <p:nvSpPr>
          <p:cNvPr id="7" name="6 - TextBox">
            <a:extLst>
              <a:ext uri="{FF2B5EF4-FFF2-40B4-BE49-F238E27FC236}">
                <a16:creationId xmlns:a16="http://schemas.microsoft.com/office/drawing/2014/main" id="{CFECF30C-6C89-FAE9-CE77-57C87A4D9340}"/>
              </a:ext>
            </a:extLst>
          </p:cNvPr>
          <p:cNvSpPr txBox="1"/>
          <p:nvPr/>
        </p:nvSpPr>
        <p:spPr>
          <a:xfrm>
            <a:off x="2714625" y="2428875"/>
            <a:ext cx="1071563" cy="2586038"/>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Χρόνος</a:t>
            </a:r>
          </a:p>
          <a:p>
            <a:pPr>
              <a:defRPr/>
            </a:pPr>
            <a:r>
              <a:rPr lang="tr-TR" dirty="0"/>
              <a:t>dı</a:t>
            </a:r>
          </a:p>
          <a:p>
            <a:pPr>
              <a:defRPr/>
            </a:pPr>
            <a:r>
              <a:rPr lang="tr-TR" dirty="0"/>
              <a:t>di</a:t>
            </a:r>
          </a:p>
          <a:p>
            <a:pPr>
              <a:defRPr/>
            </a:pPr>
            <a:r>
              <a:rPr lang="tr-TR" dirty="0"/>
              <a:t>du</a:t>
            </a:r>
          </a:p>
          <a:p>
            <a:pPr>
              <a:defRPr/>
            </a:pPr>
            <a:r>
              <a:rPr lang="tr-TR" dirty="0"/>
              <a:t>dü</a:t>
            </a:r>
          </a:p>
          <a:p>
            <a:pPr>
              <a:defRPr/>
            </a:pPr>
            <a:r>
              <a:rPr lang="tr-TR" dirty="0"/>
              <a:t>tı</a:t>
            </a:r>
          </a:p>
          <a:p>
            <a:pPr>
              <a:defRPr/>
            </a:pPr>
            <a:r>
              <a:rPr lang="tr-TR" dirty="0"/>
              <a:t>ti</a:t>
            </a:r>
          </a:p>
          <a:p>
            <a:pPr>
              <a:defRPr/>
            </a:pPr>
            <a:r>
              <a:rPr lang="tr-TR" dirty="0"/>
              <a:t>tu</a:t>
            </a:r>
          </a:p>
          <a:p>
            <a:pPr>
              <a:defRPr/>
            </a:pPr>
            <a:r>
              <a:rPr lang="tr-TR" dirty="0"/>
              <a:t>tü</a:t>
            </a:r>
          </a:p>
        </p:txBody>
      </p:sp>
      <p:sp>
        <p:nvSpPr>
          <p:cNvPr id="8" name="7 - TextBox">
            <a:extLst>
              <a:ext uri="{FF2B5EF4-FFF2-40B4-BE49-F238E27FC236}">
                <a16:creationId xmlns:a16="http://schemas.microsoft.com/office/drawing/2014/main" id="{C7564F83-58C6-0FF7-B855-60AAE0DCBA23}"/>
              </a:ext>
            </a:extLst>
          </p:cNvPr>
          <p:cNvSpPr txBox="1"/>
          <p:nvPr/>
        </p:nvSpPr>
        <p:spPr>
          <a:xfrm>
            <a:off x="1571625" y="2428875"/>
            <a:ext cx="1071563" cy="923925"/>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Άρνηση</a:t>
            </a:r>
          </a:p>
          <a:p>
            <a:pPr>
              <a:defRPr/>
            </a:pPr>
            <a:r>
              <a:rPr lang="el-GR" dirty="0"/>
              <a:t>(</a:t>
            </a:r>
            <a:r>
              <a:rPr lang="en-GB" dirty="0"/>
              <a:t>m</a:t>
            </a:r>
            <a:r>
              <a:rPr lang="tr-TR" dirty="0"/>
              <a:t>a</a:t>
            </a:r>
            <a:r>
              <a:rPr lang="el-GR" dirty="0"/>
              <a:t>)</a:t>
            </a:r>
            <a:endParaRPr lang="en-GB" dirty="0"/>
          </a:p>
          <a:p>
            <a:pPr>
              <a:defRPr/>
            </a:pPr>
            <a:r>
              <a:rPr lang="en-GB" dirty="0"/>
              <a:t>(me)</a:t>
            </a:r>
            <a:endParaRPr lang="en-US" dirty="0"/>
          </a:p>
        </p:txBody>
      </p:sp>
      <p:cxnSp>
        <p:nvCxnSpPr>
          <p:cNvPr id="10" name="9 - Γωνιακή σύνδεση">
            <a:extLst>
              <a:ext uri="{FF2B5EF4-FFF2-40B4-BE49-F238E27FC236}">
                <a16:creationId xmlns:a16="http://schemas.microsoft.com/office/drawing/2014/main" id="{A5E7EA2E-907D-CD29-8244-01308B2E6B19}"/>
              </a:ext>
            </a:extLst>
          </p:cNvPr>
          <p:cNvCxnSpPr/>
          <p:nvPr/>
        </p:nvCxnSpPr>
        <p:spPr>
          <a:xfrm rot="5400000">
            <a:off x="1928813" y="3286125"/>
            <a:ext cx="6858000" cy="285750"/>
          </a:xfrm>
          <a:prstGeom prst="bentConnector3">
            <a:avLst>
              <a:gd name="adj1" fmla="val 50000"/>
            </a:avLst>
          </a:prstGeom>
          <a:ln w="76200"/>
        </p:spPr>
        <p:style>
          <a:lnRef idx="1">
            <a:schemeClr val="accent1"/>
          </a:lnRef>
          <a:fillRef idx="0">
            <a:schemeClr val="accent1"/>
          </a:fillRef>
          <a:effectRef idx="0">
            <a:schemeClr val="accent1"/>
          </a:effectRef>
          <a:fontRef idx="minor">
            <a:schemeClr val="tx1"/>
          </a:fontRef>
        </p:style>
      </p:cxnSp>
      <p:sp>
        <p:nvSpPr>
          <p:cNvPr id="12" name="11 - TextBox">
            <a:extLst>
              <a:ext uri="{FF2B5EF4-FFF2-40B4-BE49-F238E27FC236}">
                <a16:creationId xmlns:a16="http://schemas.microsoft.com/office/drawing/2014/main" id="{A9382BD5-0DC6-15C4-9CC8-8AB2FEFAF425}"/>
              </a:ext>
            </a:extLst>
          </p:cNvPr>
          <p:cNvSpPr txBox="1"/>
          <p:nvPr/>
        </p:nvSpPr>
        <p:spPr>
          <a:xfrm>
            <a:off x="5643563" y="2071688"/>
            <a:ext cx="1071562" cy="461962"/>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sz="1200" dirty="0"/>
              <a:t>Επίθετο/ ουσιαστικό</a:t>
            </a:r>
            <a:endParaRPr lang="en-US" sz="1200" dirty="0"/>
          </a:p>
        </p:txBody>
      </p:sp>
      <p:sp>
        <p:nvSpPr>
          <p:cNvPr id="13" name="12 - TextBox">
            <a:extLst>
              <a:ext uri="{FF2B5EF4-FFF2-40B4-BE49-F238E27FC236}">
                <a16:creationId xmlns:a16="http://schemas.microsoft.com/office/drawing/2014/main" id="{3A0C49BC-CBC9-EEC9-66CB-162999BBDBFC}"/>
              </a:ext>
            </a:extLst>
          </p:cNvPr>
          <p:cNvSpPr txBox="1"/>
          <p:nvPr/>
        </p:nvSpPr>
        <p:spPr>
          <a:xfrm>
            <a:off x="6786563" y="2071688"/>
            <a:ext cx="1071562" cy="36988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a:t>
            </a:r>
            <a:r>
              <a:rPr lang="en-GB" dirty="0"/>
              <a:t>y</a:t>
            </a:r>
            <a:r>
              <a:rPr lang="el-GR" dirty="0"/>
              <a:t>)</a:t>
            </a:r>
            <a:endParaRPr lang="en-US" dirty="0"/>
          </a:p>
        </p:txBody>
      </p:sp>
      <p:sp>
        <p:nvSpPr>
          <p:cNvPr id="14" name="13 - TextBox">
            <a:extLst>
              <a:ext uri="{FF2B5EF4-FFF2-40B4-BE49-F238E27FC236}">
                <a16:creationId xmlns:a16="http://schemas.microsoft.com/office/drawing/2014/main" id="{01E3BD50-1BB2-8681-54E6-40546DBD10E1}"/>
              </a:ext>
            </a:extLst>
          </p:cNvPr>
          <p:cNvSpPr txBox="1"/>
          <p:nvPr/>
        </p:nvSpPr>
        <p:spPr>
          <a:xfrm>
            <a:off x="8072438" y="2071688"/>
            <a:ext cx="1071562" cy="36988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GB" dirty="0" err="1"/>
              <a:t>DIm</a:t>
            </a:r>
            <a:endParaRPr lang="en-US" dirty="0"/>
          </a:p>
        </p:txBody>
      </p:sp>
      <p:sp>
        <p:nvSpPr>
          <p:cNvPr id="15" name="14 - TextBox">
            <a:extLst>
              <a:ext uri="{FF2B5EF4-FFF2-40B4-BE49-F238E27FC236}">
                <a16:creationId xmlns:a16="http://schemas.microsoft.com/office/drawing/2014/main" id="{F9C51B3A-12B5-90F5-18A5-E0C2DBF61AA5}"/>
              </a:ext>
            </a:extLst>
          </p:cNvPr>
          <p:cNvSpPr txBox="1"/>
          <p:nvPr/>
        </p:nvSpPr>
        <p:spPr>
          <a:xfrm>
            <a:off x="7000875" y="3429000"/>
            <a:ext cx="714375" cy="369888"/>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tr-TR" dirty="0"/>
              <a:t>d</a:t>
            </a:r>
            <a:r>
              <a:rPr lang="en-GB" dirty="0"/>
              <a:t>e</a:t>
            </a:r>
            <a:r>
              <a:rPr lang="tr-TR" dirty="0"/>
              <a:t>ğil</a:t>
            </a:r>
            <a:endParaRPr lang="en-US" dirty="0"/>
          </a:p>
        </p:txBody>
      </p:sp>
      <p:sp>
        <p:nvSpPr>
          <p:cNvPr id="16" name="15 - TextBox">
            <a:extLst>
              <a:ext uri="{FF2B5EF4-FFF2-40B4-BE49-F238E27FC236}">
                <a16:creationId xmlns:a16="http://schemas.microsoft.com/office/drawing/2014/main" id="{8C182B8D-4F0F-16D2-2F62-6009BB65ED2C}"/>
              </a:ext>
            </a:extLst>
          </p:cNvPr>
          <p:cNvSpPr txBox="1"/>
          <p:nvPr/>
        </p:nvSpPr>
        <p:spPr>
          <a:xfrm>
            <a:off x="7858125" y="3429000"/>
            <a:ext cx="642938" cy="369888"/>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tr-TR" dirty="0"/>
              <a:t>dim</a:t>
            </a:r>
            <a:endParaRPr lang="en-US" dirty="0"/>
          </a:p>
        </p:txBody>
      </p:sp>
      <p:sp>
        <p:nvSpPr>
          <p:cNvPr id="18" name="17 - TextBox">
            <a:extLst>
              <a:ext uri="{FF2B5EF4-FFF2-40B4-BE49-F238E27FC236}">
                <a16:creationId xmlns:a16="http://schemas.microsoft.com/office/drawing/2014/main" id="{D1456A64-B58C-1149-9D16-F9ACDD721E1B}"/>
              </a:ext>
            </a:extLst>
          </p:cNvPr>
          <p:cNvSpPr txBox="1"/>
          <p:nvPr/>
        </p:nvSpPr>
        <p:spPr>
          <a:xfrm>
            <a:off x="5679281" y="3374231"/>
            <a:ext cx="1071563" cy="461963"/>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sz="1200" dirty="0"/>
              <a:t>Επίθετο/ ουσιαστικό</a:t>
            </a:r>
            <a:endParaRPr lang="en-US" sz="1200" dirty="0"/>
          </a:p>
        </p:txBody>
      </p:sp>
      <p:sp>
        <p:nvSpPr>
          <p:cNvPr id="19" name="18 - TextBox">
            <a:extLst>
              <a:ext uri="{FF2B5EF4-FFF2-40B4-BE49-F238E27FC236}">
                <a16:creationId xmlns:a16="http://schemas.microsoft.com/office/drawing/2014/main" id="{766179F4-A0DB-023E-A182-A071959A74D3}"/>
              </a:ext>
            </a:extLst>
          </p:cNvPr>
          <p:cNvSpPr txBox="1"/>
          <p:nvPr/>
        </p:nvSpPr>
        <p:spPr>
          <a:xfrm>
            <a:off x="5739606" y="4337050"/>
            <a:ext cx="1071562" cy="461963"/>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l-GR" sz="1200" dirty="0"/>
              <a:t>Επίθετο/ ουσιαστικό</a:t>
            </a:r>
            <a:endParaRPr lang="en-US" sz="1200" dirty="0"/>
          </a:p>
        </p:txBody>
      </p:sp>
      <p:sp>
        <p:nvSpPr>
          <p:cNvPr id="20" name="19 - TextBox">
            <a:extLst>
              <a:ext uri="{FF2B5EF4-FFF2-40B4-BE49-F238E27FC236}">
                <a16:creationId xmlns:a16="http://schemas.microsoft.com/office/drawing/2014/main" id="{A70EAD47-0DBF-FC4E-DFBC-2DCFDA80E7D1}"/>
              </a:ext>
            </a:extLst>
          </p:cNvPr>
          <p:cNvSpPr txBox="1"/>
          <p:nvPr/>
        </p:nvSpPr>
        <p:spPr>
          <a:xfrm>
            <a:off x="7000875" y="4429125"/>
            <a:ext cx="714375" cy="369888"/>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tr-TR" dirty="0"/>
              <a:t>mI</a:t>
            </a:r>
            <a:endParaRPr lang="en-US" dirty="0"/>
          </a:p>
        </p:txBody>
      </p:sp>
      <p:sp>
        <p:nvSpPr>
          <p:cNvPr id="21" name="20 - TextBox">
            <a:extLst>
              <a:ext uri="{FF2B5EF4-FFF2-40B4-BE49-F238E27FC236}">
                <a16:creationId xmlns:a16="http://schemas.microsoft.com/office/drawing/2014/main" id="{43B61474-B768-8502-BC11-7D1B7104327A}"/>
              </a:ext>
            </a:extLst>
          </p:cNvPr>
          <p:cNvSpPr txBox="1"/>
          <p:nvPr/>
        </p:nvSpPr>
        <p:spPr>
          <a:xfrm>
            <a:off x="7858125" y="4416425"/>
            <a:ext cx="714375" cy="36988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tr-TR" dirty="0"/>
              <a:t>ydIm</a:t>
            </a:r>
            <a:endParaRPr lang="en-US" dirty="0"/>
          </a:p>
        </p:txBody>
      </p:sp>
      <p:sp>
        <p:nvSpPr>
          <p:cNvPr id="13333" name="22 - TextBox">
            <a:extLst>
              <a:ext uri="{FF2B5EF4-FFF2-40B4-BE49-F238E27FC236}">
                <a16:creationId xmlns:a16="http://schemas.microsoft.com/office/drawing/2014/main" id="{5B690F77-2994-D75F-6A1B-AE28A726AFA6}"/>
              </a:ext>
            </a:extLst>
          </p:cNvPr>
          <p:cNvSpPr txBox="1">
            <a:spLocks noChangeArrowheads="1"/>
          </p:cNvSpPr>
          <p:nvPr/>
        </p:nvSpPr>
        <p:spPr bwMode="auto">
          <a:xfrm>
            <a:off x="5603597" y="1542256"/>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dirty="0"/>
              <a:t>ΚΑΤΑΦΑΣΗ</a:t>
            </a:r>
            <a:endParaRPr lang="en-US" altLang="el-GR" dirty="0"/>
          </a:p>
        </p:txBody>
      </p:sp>
      <p:sp>
        <p:nvSpPr>
          <p:cNvPr id="13334" name="23 - TextBox">
            <a:extLst>
              <a:ext uri="{FF2B5EF4-FFF2-40B4-BE49-F238E27FC236}">
                <a16:creationId xmlns:a16="http://schemas.microsoft.com/office/drawing/2014/main" id="{255A7761-1EF9-DA93-ECE6-32DA2C5A2B42}"/>
              </a:ext>
            </a:extLst>
          </p:cNvPr>
          <p:cNvSpPr txBox="1">
            <a:spLocks noChangeArrowheads="1"/>
          </p:cNvSpPr>
          <p:nvPr/>
        </p:nvSpPr>
        <p:spPr bwMode="auto">
          <a:xfrm>
            <a:off x="5572125" y="278606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a:t>ΑΡΝΗΣΗ</a:t>
            </a:r>
            <a:endParaRPr lang="en-US" altLang="el-GR"/>
          </a:p>
        </p:txBody>
      </p:sp>
      <p:sp>
        <p:nvSpPr>
          <p:cNvPr id="13335" name="24 - TextBox">
            <a:extLst>
              <a:ext uri="{FF2B5EF4-FFF2-40B4-BE49-F238E27FC236}">
                <a16:creationId xmlns:a16="http://schemas.microsoft.com/office/drawing/2014/main" id="{68880BB7-3C78-808B-2A45-694076150682}"/>
              </a:ext>
            </a:extLst>
          </p:cNvPr>
          <p:cNvSpPr txBox="1">
            <a:spLocks noChangeArrowheads="1"/>
          </p:cNvSpPr>
          <p:nvPr/>
        </p:nvSpPr>
        <p:spPr bwMode="auto">
          <a:xfrm>
            <a:off x="5646460" y="392430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dirty="0"/>
              <a:t>ΕΡΩΤΗΣΗ</a:t>
            </a:r>
            <a:endParaRPr lang="en-US" alt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F3B921B9-0626-BF17-03FF-C368C348D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Στρογγύλεμα γωνιών 1">
            <a:extLst>
              <a:ext uri="{FF2B5EF4-FFF2-40B4-BE49-F238E27FC236}">
                <a16:creationId xmlns:a16="http://schemas.microsoft.com/office/drawing/2014/main" id="{68DF9238-95A4-692B-6C3E-46099424BEE9}"/>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Dinleme </a:t>
            </a:r>
            <a:endParaRPr lang="el-CY" sz="36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BCFA0A7-E515-76B4-FCB0-68AF80BEBD5C}"/>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2451AFDD-9B64-064F-26B2-1D4259D94952}"/>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FFC346-0B69-5C9E-F149-E0756542D664}"/>
              </a:ext>
            </a:extLst>
          </p:cNvPr>
          <p:cNvSpPr>
            <a:spLocks noGrp="1"/>
          </p:cNvSpPr>
          <p:nvPr>
            <p:ph type="title"/>
          </p:nvPr>
        </p:nvSpPr>
        <p:spPr/>
        <p:txBody>
          <a:bodyPr/>
          <a:lstStyle/>
          <a:p>
            <a:br>
              <a:rPr lang="en-US" dirty="0"/>
            </a:br>
            <a:r>
              <a:rPr lang="en-US" b="1" dirty="0" err="1"/>
              <a:t>Pinhâni</a:t>
            </a:r>
            <a:r>
              <a:rPr lang="en-US" b="1" dirty="0"/>
              <a:t> - Ne Güzel </a:t>
            </a:r>
            <a:r>
              <a:rPr lang="en-US" b="1" dirty="0" err="1"/>
              <a:t>Güldün</a:t>
            </a:r>
            <a:endParaRPr lang="el-GR" dirty="0"/>
          </a:p>
        </p:txBody>
      </p:sp>
      <p:pic>
        <p:nvPicPr>
          <p:cNvPr id="4" name="Ηλεκτρονικά πολυμέσα 3" title="Pinhâni - Ne Güzel Güldün">
            <a:hlinkClick r:id="" action="ppaction://media"/>
            <a:extLst>
              <a:ext uri="{FF2B5EF4-FFF2-40B4-BE49-F238E27FC236}">
                <a16:creationId xmlns:a16="http://schemas.microsoft.com/office/drawing/2014/main" id="{1B38BF20-21DC-53E1-FD9D-D206B51318E4}"/>
              </a:ext>
            </a:extLst>
          </p:cNvPr>
          <p:cNvPicPr>
            <a:picLocks noGrp="1" noRot="1" noChangeAspect="1"/>
          </p:cNvPicPr>
          <p:nvPr>
            <p:ph idx="1"/>
            <a:videoFile r:link="rId1"/>
          </p:nvPr>
        </p:nvPicPr>
        <p:blipFill>
          <a:blip r:embed="rId3"/>
          <a:stretch>
            <a:fillRect/>
          </a:stretch>
        </p:blipFill>
        <p:spPr>
          <a:xfrm>
            <a:off x="1554163" y="1600200"/>
            <a:ext cx="6034087" cy="4525963"/>
          </a:xfrm>
          <a:prstGeom prst="rect">
            <a:avLst/>
          </a:prstGeom>
        </p:spPr>
      </p:pic>
    </p:spTree>
    <p:extLst>
      <p:ext uri="{BB962C8B-B14F-4D97-AF65-F5344CB8AC3E}">
        <p14:creationId xmlns:p14="http://schemas.microsoft.com/office/powerpoint/2010/main" val="12788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5F9B9-3632-FA92-EADC-4B810E527A6D}"/>
              </a:ext>
            </a:extLst>
          </p:cNvPr>
          <p:cNvSpPr txBox="1"/>
          <p:nvPr/>
        </p:nvSpPr>
        <p:spPr>
          <a:xfrm>
            <a:off x="323528" y="270443"/>
            <a:ext cx="4392488" cy="6317114"/>
          </a:xfrm>
          <a:prstGeom prst="rect">
            <a:avLst/>
          </a:prstGeom>
          <a:noFill/>
          <a:ln w="57150">
            <a:solidFill>
              <a:schemeClr val="tx1"/>
            </a:solidFill>
          </a:ln>
        </p:spPr>
        <p:txBody>
          <a:bodyPr wrap="square">
            <a:spAutoFit/>
          </a:bodyPr>
          <a:lstStyle/>
          <a:p>
            <a:pPr algn="l">
              <a:spcAft>
                <a:spcPts val="900"/>
              </a:spcAft>
              <a:buNone/>
            </a:pPr>
            <a:r>
              <a:rPr lang="en-US" sz="1600" b="0" i="0" dirty="0">
                <a:solidFill>
                  <a:srgbClr val="1F1F1F"/>
                </a:solidFill>
                <a:effectLst/>
                <a:latin typeface="Arial" panose="020B0604020202020204" pitchFamily="34" charset="0"/>
              </a:rPr>
              <a:t>Belki </a:t>
            </a:r>
            <a:r>
              <a:rPr lang="en-US" sz="1600" b="0" i="0" dirty="0" err="1">
                <a:solidFill>
                  <a:srgbClr val="1F1F1F"/>
                </a:solidFill>
                <a:effectLst/>
                <a:latin typeface="Arial" panose="020B0604020202020204" pitchFamily="34" charset="0"/>
              </a:rPr>
              <a:t>durup</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dururken</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yanına</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gelince</a:t>
            </a:r>
            <a:br>
              <a:rPr lang="en-US" sz="1600" b="0" i="0" dirty="0">
                <a:solidFill>
                  <a:srgbClr val="1F1F1F"/>
                </a:solidFill>
                <a:effectLst/>
                <a:latin typeface="Arial" panose="020B0604020202020204" pitchFamily="34" charset="0"/>
              </a:rPr>
            </a:br>
            <a:r>
              <a:rPr lang="en-US" sz="1600" b="0" i="0" dirty="0" err="1">
                <a:solidFill>
                  <a:srgbClr val="1F1F1F"/>
                </a:solidFill>
                <a:effectLst/>
                <a:latin typeface="Arial" panose="020B0604020202020204" pitchFamily="34" charset="0"/>
              </a:rPr>
              <a:t>Söylediklerimi</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anlamsız</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buldun</a:t>
            </a:r>
            <a:br>
              <a:rPr lang="en-US" sz="1600" b="0" i="0" dirty="0">
                <a:solidFill>
                  <a:srgbClr val="1F1F1F"/>
                </a:solidFill>
                <a:effectLst/>
                <a:latin typeface="Arial" panose="020B0604020202020204" pitchFamily="34" charset="0"/>
              </a:rPr>
            </a:br>
            <a:r>
              <a:rPr lang="en-US" sz="1600" b="0" i="0" dirty="0" err="1">
                <a:solidFill>
                  <a:srgbClr val="1F1F1F"/>
                </a:solidFill>
                <a:effectLst/>
                <a:latin typeface="Arial" panose="020B0604020202020204" pitchFamily="34" charset="0"/>
              </a:rPr>
              <a:t>Oysa</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vakit</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yoktu</a:t>
            </a:r>
            <a:r>
              <a:rPr lang="en-US" sz="1600" b="0" i="0" dirty="0">
                <a:solidFill>
                  <a:srgbClr val="1F1F1F"/>
                </a:solidFill>
                <a:effectLst/>
                <a:latin typeface="Arial" panose="020B0604020202020204" pitchFamily="34" charset="0"/>
              </a:rPr>
              <a:t>, ama </a:t>
            </a:r>
            <a:r>
              <a:rPr lang="en-US" sz="1600" b="0" i="0" dirty="0" err="1">
                <a:solidFill>
                  <a:srgbClr val="1F1F1F"/>
                </a:solidFill>
                <a:effectLst/>
                <a:latin typeface="Arial" panose="020B0604020202020204" pitchFamily="34" charset="0"/>
              </a:rPr>
              <a:t>sen</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haklıydın</a:t>
            </a:r>
            <a:br>
              <a:rPr lang="en-US" sz="1600" b="0" i="0" dirty="0">
                <a:solidFill>
                  <a:srgbClr val="1F1F1F"/>
                </a:solidFill>
                <a:effectLst/>
                <a:latin typeface="Arial" panose="020B0604020202020204" pitchFamily="34" charset="0"/>
              </a:rPr>
            </a:br>
            <a:r>
              <a:rPr lang="en-US" sz="1600" b="0" i="0" dirty="0" err="1">
                <a:solidFill>
                  <a:srgbClr val="1F1F1F"/>
                </a:solidFill>
                <a:effectLst/>
                <a:latin typeface="Arial" panose="020B0604020202020204" pitchFamily="34" charset="0"/>
              </a:rPr>
              <a:t>Çünkü</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böyle</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şeyler</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aceleye</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gelmezdi</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Yalandan da </a:t>
            </a:r>
            <a:r>
              <a:rPr lang="en-US" sz="1600" b="0" i="0" dirty="0" err="1">
                <a:solidFill>
                  <a:srgbClr val="1F1F1F"/>
                </a:solidFill>
                <a:effectLst/>
                <a:latin typeface="Arial" panose="020B0604020202020204" pitchFamily="34" charset="0"/>
              </a:rPr>
              <a:t>olsa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Ne </a:t>
            </a:r>
            <a:r>
              <a:rPr lang="en-US" sz="1600" b="0" i="0" dirty="0" err="1">
                <a:solidFill>
                  <a:srgbClr val="1F1F1F"/>
                </a:solidFill>
                <a:effectLst/>
                <a:latin typeface="Arial" panose="020B0604020202020204" pitchFamily="34" charset="0"/>
              </a:rPr>
              <a:t>güzel</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güldün</a:t>
            </a:r>
            <a:r>
              <a:rPr lang="en-US" sz="1600" b="0" i="0" dirty="0">
                <a:solidFill>
                  <a:srgbClr val="1F1F1F"/>
                </a:solidFill>
                <a:effectLst/>
                <a:latin typeface="Arial" panose="020B0604020202020204" pitchFamily="34" charset="0"/>
              </a:rPr>
              <a:t> o </a:t>
            </a:r>
            <a:r>
              <a:rPr lang="en-US" sz="1600" b="0" i="0" dirty="0" err="1">
                <a:solidFill>
                  <a:srgbClr val="1F1F1F"/>
                </a:solidFill>
                <a:effectLst/>
                <a:latin typeface="Arial" panose="020B0604020202020204" pitchFamily="34" charset="0"/>
              </a:rPr>
              <a:t>akşam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bana</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Belki </a:t>
            </a:r>
            <a:r>
              <a:rPr lang="en-US" sz="1600" b="0" i="0" dirty="0" err="1">
                <a:solidFill>
                  <a:srgbClr val="1F1F1F"/>
                </a:solidFill>
                <a:effectLst/>
                <a:latin typeface="Arial" panose="020B0604020202020204" pitchFamily="34" charset="0"/>
              </a:rPr>
              <a:t>tanışmak</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zor</a:t>
            </a:r>
            <a:r>
              <a:rPr lang="en-US" sz="1600" b="0" i="0" dirty="0">
                <a:solidFill>
                  <a:srgbClr val="1F1F1F"/>
                </a:solidFill>
                <a:effectLst/>
                <a:latin typeface="Arial" panose="020B0604020202020204" pitchFamily="34" charset="0"/>
              </a:rPr>
              <a:t>, iyi </a:t>
            </a:r>
            <a:r>
              <a:rPr lang="en-US" sz="1600" b="0" i="0" dirty="0" err="1">
                <a:solidFill>
                  <a:srgbClr val="1F1F1F"/>
                </a:solidFill>
                <a:effectLst/>
                <a:latin typeface="Arial" panose="020B0604020202020204" pitchFamily="34" charset="0"/>
              </a:rPr>
              <a:t>anlaşmak</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zor</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Peki </a:t>
            </a:r>
            <a:r>
              <a:rPr lang="en-US" sz="1600" b="0" i="0" dirty="0" err="1">
                <a:solidFill>
                  <a:srgbClr val="1F1F1F"/>
                </a:solidFill>
                <a:effectLst/>
                <a:latin typeface="Arial" panose="020B0604020202020204" pitchFamily="34" charset="0"/>
              </a:rPr>
              <a:t>görüşmek</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çok</a:t>
            </a:r>
            <a:r>
              <a:rPr lang="en-US" sz="1600" b="0" i="0" dirty="0">
                <a:solidFill>
                  <a:srgbClr val="1F1F1F"/>
                </a:solidFill>
                <a:effectLst/>
                <a:latin typeface="Arial" panose="020B0604020202020204" pitchFamily="34" charset="0"/>
              </a:rPr>
              <a:t> mu </a:t>
            </a:r>
            <a:r>
              <a:rPr lang="en-US" sz="1600" b="0" i="0" dirty="0" err="1">
                <a:solidFill>
                  <a:srgbClr val="1F1F1F"/>
                </a:solidFill>
                <a:effectLst/>
                <a:latin typeface="Arial" panose="020B0604020202020204" pitchFamily="34" charset="0"/>
              </a:rPr>
              <a:t>kolaydı</a:t>
            </a:r>
            <a:r>
              <a:rPr lang="en-US" sz="1600" b="0" i="0" dirty="0">
                <a:solidFill>
                  <a:srgbClr val="1F1F1F"/>
                </a:solidFill>
                <a:effectLst/>
                <a:latin typeface="Arial" panose="020B0604020202020204" pitchFamily="34" charset="0"/>
              </a:rPr>
              <a:t>?</a:t>
            </a:r>
            <a:br>
              <a:rPr lang="en-US" sz="1600" b="0" i="0" dirty="0">
                <a:solidFill>
                  <a:srgbClr val="1F1F1F"/>
                </a:solidFill>
                <a:effectLst/>
                <a:latin typeface="Arial" panose="020B0604020202020204" pitchFamily="34" charset="0"/>
              </a:rPr>
            </a:br>
            <a:r>
              <a:rPr lang="en-US" sz="1600" b="0" i="0" dirty="0" err="1">
                <a:solidFill>
                  <a:srgbClr val="1F1F1F"/>
                </a:solidFill>
                <a:effectLst/>
                <a:latin typeface="Arial" panose="020B0604020202020204" pitchFamily="34" charset="0"/>
              </a:rPr>
              <a:t>Çok</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kısa</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bir</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zamanda</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belki</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biraz</a:t>
            </a:r>
            <a:r>
              <a:rPr lang="en-US" sz="1600" b="0" i="0" dirty="0">
                <a:solidFill>
                  <a:srgbClr val="1F1F1F"/>
                </a:solidFill>
                <a:effectLst/>
                <a:latin typeface="Arial" panose="020B0604020202020204" pitchFamily="34" charset="0"/>
              </a:rPr>
              <a:t> da </a:t>
            </a:r>
            <a:r>
              <a:rPr lang="en-US" sz="1600" b="0" i="0" dirty="0" err="1">
                <a:solidFill>
                  <a:srgbClr val="1F1F1F"/>
                </a:solidFill>
                <a:effectLst/>
                <a:latin typeface="Arial" panose="020B0604020202020204" pitchFamily="34" charset="0"/>
              </a:rPr>
              <a:t>zorla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Bence </a:t>
            </a:r>
            <a:r>
              <a:rPr lang="en-US" sz="1600" b="0" i="0" dirty="0" err="1">
                <a:solidFill>
                  <a:srgbClr val="1F1F1F"/>
                </a:solidFill>
                <a:effectLst/>
                <a:latin typeface="Arial" panose="020B0604020202020204" pitchFamily="34" charset="0"/>
              </a:rPr>
              <a:t>gayet</a:t>
            </a:r>
            <a:r>
              <a:rPr lang="en-US" sz="1600" b="0" i="0" dirty="0">
                <a:solidFill>
                  <a:srgbClr val="1F1F1F"/>
                </a:solidFill>
                <a:effectLst/>
                <a:latin typeface="Arial" panose="020B0604020202020204" pitchFamily="34" charset="0"/>
              </a:rPr>
              <a:t> iyi de </a:t>
            </a:r>
            <a:r>
              <a:rPr lang="en-US" sz="1600" b="0" i="0" dirty="0" err="1">
                <a:solidFill>
                  <a:srgbClr val="1F1F1F"/>
                </a:solidFill>
                <a:effectLst/>
                <a:latin typeface="Arial" panose="020B0604020202020204" pitchFamily="34" charset="0"/>
              </a:rPr>
              <a:t>anlaştık</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Yalandan da </a:t>
            </a:r>
            <a:r>
              <a:rPr lang="en-US" sz="1600" b="0" i="0" dirty="0" err="1">
                <a:solidFill>
                  <a:srgbClr val="1F1F1F"/>
                </a:solidFill>
                <a:effectLst/>
                <a:latin typeface="Arial" panose="020B0604020202020204" pitchFamily="34" charset="0"/>
              </a:rPr>
              <a:t>olsa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Ne </a:t>
            </a:r>
            <a:r>
              <a:rPr lang="en-US" sz="1600" b="0" i="0" dirty="0" err="1">
                <a:solidFill>
                  <a:srgbClr val="1F1F1F"/>
                </a:solidFill>
                <a:effectLst/>
                <a:latin typeface="Arial" panose="020B0604020202020204" pitchFamily="34" charset="0"/>
              </a:rPr>
              <a:t>güzel</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güldün</a:t>
            </a:r>
            <a:r>
              <a:rPr lang="en-US" sz="1600" b="0" i="0" dirty="0">
                <a:solidFill>
                  <a:srgbClr val="1F1F1F"/>
                </a:solidFill>
                <a:effectLst/>
                <a:latin typeface="Arial" panose="020B0604020202020204" pitchFamily="34" charset="0"/>
              </a:rPr>
              <a:t> o </a:t>
            </a:r>
            <a:r>
              <a:rPr lang="en-US" sz="1600" b="0" i="0" dirty="0" err="1">
                <a:solidFill>
                  <a:srgbClr val="1F1F1F"/>
                </a:solidFill>
                <a:effectLst/>
                <a:latin typeface="Arial" panose="020B0604020202020204" pitchFamily="34" charset="0"/>
              </a:rPr>
              <a:t>akşam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bana</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Yalandan da </a:t>
            </a:r>
            <a:r>
              <a:rPr lang="en-US" sz="1600" b="0" i="0" dirty="0" err="1">
                <a:solidFill>
                  <a:srgbClr val="1F1F1F"/>
                </a:solidFill>
                <a:effectLst/>
                <a:latin typeface="Arial" panose="020B0604020202020204" pitchFamily="34" charset="0"/>
              </a:rPr>
              <a:t>olsa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Ne </a:t>
            </a:r>
            <a:r>
              <a:rPr lang="en-US" sz="1600" b="0" i="0" dirty="0" err="1">
                <a:solidFill>
                  <a:srgbClr val="1F1F1F"/>
                </a:solidFill>
                <a:effectLst/>
                <a:latin typeface="Arial" panose="020B0604020202020204" pitchFamily="34" charset="0"/>
              </a:rPr>
              <a:t>güzel</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güldün</a:t>
            </a:r>
            <a:r>
              <a:rPr lang="en-US" sz="1600" b="0" i="0" dirty="0">
                <a:solidFill>
                  <a:srgbClr val="1F1F1F"/>
                </a:solidFill>
                <a:effectLst/>
                <a:latin typeface="Arial" panose="020B0604020202020204" pitchFamily="34" charset="0"/>
              </a:rPr>
              <a:t> o </a:t>
            </a:r>
            <a:r>
              <a:rPr lang="en-US" sz="1600" b="0" i="0" dirty="0" err="1">
                <a:solidFill>
                  <a:srgbClr val="1F1F1F"/>
                </a:solidFill>
                <a:effectLst/>
                <a:latin typeface="Arial" panose="020B0604020202020204" pitchFamily="34" charset="0"/>
              </a:rPr>
              <a:t>akşam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bana</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Bana </a:t>
            </a:r>
            <a:r>
              <a:rPr lang="en-US" sz="1600" b="0" i="0" dirty="0" err="1">
                <a:solidFill>
                  <a:srgbClr val="1F1F1F"/>
                </a:solidFill>
                <a:effectLst/>
                <a:latin typeface="Arial" panose="020B0604020202020204" pitchFamily="34" charset="0"/>
              </a:rPr>
              <a:t>bir</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söz</a:t>
            </a:r>
            <a:r>
              <a:rPr lang="en-US" sz="1600" b="0" i="0" dirty="0">
                <a:solidFill>
                  <a:srgbClr val="1F1F1F"/>
                </a:solidFill>
                <a:effectLst/>
                <a:latin typeface="Arial" panose="020B0604020202020204" pitchFamily="34" charset="0"/>
              </a:rPr>
              <a:t> verdin, "</a:t>
            </a:r>
            <a:r>
              <a:rPr lang="en-US" sz="1600" b="0" i="0" dirty="0" err="1">
                <a:solidFill>
                  <a:srgbClr val="1F1F1F"/>
                </a:solidFill>
                <a:effectLst/>
                <a:latin typeface="Arial" panose="020B0604020202020204" pitchFamily="34" charset="0"/>
              </a:rPr>
              <a:t>Yine</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gelirim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diye</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Sen </a:t>
            </a:r>
            <a:r>
              <a:rPr lang="en-US" sz="1600" b="0" i="0" dirty="0" err="1">
                <a:solidFill>
                  <a:srgbClr val="1F1F1F"/>
                </a:solidFill>
                <a:effectLst/>
                <a:latin typeface="Arial" panose="020B0604020202020204" pitchFamily="34" charset="0"/>
              </a:rPr>
              <a:t>gelmesen</a:t>
            </a:r>
            <a:r>
              <a:rPr lang="en-US" sz="1600" b="0" i="0" dirty="0">
                <a:solidFill>
                  <a:srgbClr val="1F1F1F"/>
                </a:solidFill>
                <a:effectLst/>
                <a:latin typeface="Arial" panose="020B0604020202020204" pitchFamily="34" charset="0"/>
              </a:rPr>
              <a:t> bile ben </a:t>
            </a:r>
            <a:r>
              <a:rPr lang="en-US" sz="1600" b="0" i="0" dirty="0" err="1">
                <a:solidFill>
                  <a:srgbClr val="1F1F1F"/>
                </a:solidFill>
                <a:effectLst/>
                <a:latin typeface="Arial" panose="020B0604020202020204" pitchFamily="34" charset="0"/>
              </a:rPr>
              <a:t>gelirdim</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Sana bi</a:t>
            </a:r>
            <a:r>
              <a:rPr lang="tr-TR" sz="1600" dirty="0">
                <a:solidFill>
                  <a:srgbClr val="1F1F1F"/>
                </a:solidFill>
              </a:rPr>
              <a:t>r </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şarkı</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yazdım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söylersin</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diye</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Beni </a:t>
            </a:r>
            <a:r>
              <a:rPr lang="en-US" sz="1600" b="0" i="0" dirty="0" err="1">
                <a:solidFill>
                  <a:srgbClr val="1F1F1F"/>
                </a:solidFill>
                <a:effectLst/>
                <a:latin typeface="Arial" panose="020B0604020202020204" pitchFamily="34" charset="0"/>
              </a:rPr>
              <a:t>hiç</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unutmamanı</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istedim</a:t>
            </a:r>
            <a:endParaRPr lang="en-US" sz="1600" b="0" i="0" dirty="0">
              <a:solidFill>
                <a:srgbClr val="1F1F1F"/>
              </a:solidFill>
              <a:effectLst/>
              <a:latin typeface="Arial" panose="020B0604020202020204" pitchFamily="34" charset="0"/>
            </a:endParaRPr>
          </a:p>
          <a:p>
            <a:pPr algn="l">
              <a:spcAft>
                <a:spcPts val="900"/>
              </a:spcAft>
              <a:buNone/>
            </a:pPr>
            <a:r>
              <a:rPr lang="en-US" sz="1600" b="0" i="0" dirty="0">
                <a:solidFill>
                  <a:srgbClr val="1F1F1F"/>
                </a:solidFill>
                <a:effectLst/>
                <a:latin typeface="Arial" panose="020B0604020202020204" pitchFamily="34" charset="0"/>
              </a:rPr>
              <a:t>Yalandan da </a:t>
            </a:r>
            <a:r>
              <a:rPr lang="en-US" sz="1600" b="0" i="0" dirty="0" err="1">
                <a:solidFill>
                  <a:srgbClr val="1F1F1F"/>
                </a:solidFill>
                <a:effectLst/>
                <a:latin typeface="Arial" panose="020B0604020202020204" pitchFamily="34" charset="0"/>
              </a:rPr>
              <a:t>olsa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Ne </a:t>
            </a:r>
            <a:r>
              <a:rPr lang="en-US" sz="1600" b="0" i="0" dirty="0" err="1">
                <a:solidFill>
                  <a:srgbClr val="1F1F1F"/>
                </a:solidFill>
                <a:effectLst/>
                <a:latin typeface="Arial" panose="020B0604020202020204" pitchFamily="34" charset="0"/>
              </a:rPr>
              <a:t>güzel</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güldün</a:t>
            </a:r>
            <a:r>
              <a:rPr lang="en-US" sz="1600" b="0" i="0" dirty="0">
                <a:solidFill>
                  <a:srgbClr val="1F1F1F"/>
                </a:solidFill>
                <a:effectLst/>
                <a:latin typeface="Arial" panose="020B0604020202020204" pitchFamily="34" charset="0"/>
              </a:rPr>
              <a:t> o </a:t>
            </a:r>
            <a:r>
              <a:rPr lang="en-US" sz="1600" b="0" i="0" dirty="0" err="1">
                <a:solidFill>
                  <a:srgbClr val="1F1F1F"/>
                </a:solidFill>
                <a:effectLst/>
                <a:latin typeface="Arial" panose="020B0604020202020204" pitchFamily="34" charset="0"/>
              </a:rPr>
              <a:t>akşam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bana</a:t>
            </a:r>
            <a:endParaRPr lang="en-US" sz="1600" b="0" i="0" dirty="0">
              <a:solidFill>
                <a:srgbClr val="1F1F1F"/>
              </a:solidFill>
              <a:effectLst/>
              <a:latin typeface="Arial" panose="020B0604020202020204" pitchFamily="34" charset="0"/>
            </a:endParaRPr>
          </a:p>
          <a:p>
            <a:pPr algn="l">
              <a:buNone/>
            </a:pPr>
            <a:r>
              <a:rPr lang="en-US" sz="1600" b="0" i="0" dirty="0">
                <a:solidFill>
                  <a:srgbClr val="1F1F1F"/>
                </a:solidFill>
                <a:effectLst/>
                <a:latin typeface="Arial" panose="020B0604020202020204" pitchFamily="34" charset="0"/>
              </a:rPr>
              <a:t>Yalandan da </a:t>
            </a:r>
            <a:r>
              <a:rPr lang="en-US" sz="1600" b="0" i="0" dirty="0" err="1">
                <a:solidFill>
                  <a:srgbClr val="1F1F1F"/>
                </a:solidFill>
                <a:effectLst/>
                <a:latin typeface="Arial" panose="020B0604020202020204" pitchFamily="34" charset="0"/>
              </a:rPr>
              <a:t>olsa</a:t>
            </a:r>
            <a:br>
              <a:rPr lang="en-US" sz="1600" b="0" i="0" dirty="0">
                <a:solidFill>
                  <a:srgbClr val="1F1F1F"/>
                </a:solidFill>
                <a:effectLst/>
                <a:latin typeface="Arial" panose="020B0604020202020204" pitchFamily="34" charset="0"/>
              </a:rPr>
            </a:br>
            <a:r>
              <a:rPr lang="en-US" sz="1600" b="0" i="0" dirty="0">
                <a:solidFill>
                  <a:srgbClr val="1F1F1F"/>
                </a:solidFill>
                <a:effectLst/>
                <a:latin typeface="Arial" panose="020B0604020202020204" pitchFamily="34" charset="0"/>
              </a:rPr>
              <a:t>Ne </a:t>
            </a:r>
            <a:r>
              <a:rPr lang="en-US" sz="1600" b="0" i="0" dirty="0" err="1">
                <a:solidFill>
                  <a:srgbClr val="1F1F1F"/>
                </a:solidFill>
                <a:effectLst/>
                <a:latin typeface="Arial" panose="020B0604020202020204" pitchFamily="34" charset="0"/>
              </a:rPr>
              <a:t>güzel</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güldün</a:t>
            </a:r>
            <a:r>
              <a:rPr lang="en-US" sz="1600" b="0" i="0" dirty="0">
                <a:solidFill>
                  <a:srgbClr val="1F1F1F"/>
                </a:solidFill>
                <a:effectLst/>
                <a:latin typeface="Arial" panose="020B0604020202020204" pitchFamily="34" charset="0"/>
              </a:rPr>
              <a:t> o </a:t>
            </a:r>
            <a:r>
              <a:rPr lang="en-US" sz="1600" b="0" i="0" dirty="0" err="1">
                <a:solidFill>
                  <a:srgbClr val="1F1F1F"/>
                </a:solidFill>
                <a:effectLst/>
                <a:latin typeface="Arial" panose="020B0604020202020204" pitchFamily="34" charset="0"/>
              </a:rPr>
              <a:t>akşam</a:t>
            </a:r>
            <a:r>
              <a:rPr lang="en-US" sz="1600" b="0" i="0" dirty="0">
                <a:solidFill>
                  <a:srgbClr val="1F1F1F"/>
                </a:solidFill>
                <a:effectLst/>
                <a:latin typeface="Arial" panose="020B0604020202020204" pitchFamily="34" charset="0"/>
              </a:rPr>
              <a:t> </a:t>
            </a:r>
            <a:r>
              <a:rPr lang="en-US" sz="1600" b="0" i="0" dirty="0" err="1">
                <a:solidFill>
                  <a:srgbClr val="1F1F1F"/>
                </a:solidFill>
                <a:effectLst/>
                <a:latin typeface="Arial" panose="020B0604020202020204" pitchFamily="34" charset="0"/>
              </a:rPr>
              <a:t>bana</a:t>
            </a:r>
            <a:endParaRPr lang="en-US" sz="1600" b="0" i="0" dirty="0">
              <a:solidFill>
                <a:srgbClr val="1F1F1F"/>
              </a:solidFill>
              <a:effectLst/>
              <a:latin typeface="Arial" panose="020B0604020202020204" pitchFamily="34" charset="0"/>
            </a:endParaRPr>
          </a:p>
        </p:txBody>
      </p:sp>
      <p:pic>
        <p:nvPicPr>
          <p:cNvPr id="3074" name="Picture 2" descr="Pinhani - Ne Güzel Güldün HD ✔️ (Official Audio) - YouTube">
            <a:extLst>
              <a:ext uri="{FF2B5EF4-FFF2-40B4-BE49-F238E27FC236}">
                <a16:creationId xmlns:a16="http://schemas.microsoft.com/office/drawing/2014/main" id="{3C0E7970-1369-4111-9B15-24477399F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70442"/>
            <a:ext cx="3888432" cy="337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Pinhani – Ne Güzel Güldün Lyrics | Genius Lyrics">
            <a:extLst>
              <a:ext uri="{FF2B5EF4-FFF2-40B4-BE49-F238E27FC236}">
                <a16:creationId xmlns:a16="http://schemas.microsoft.com/office/drawing/2014/main" id="{82FEED8D-CCC7-9352-C533-AE64D4CF2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89039"/>
            <a:ext cx="3888432" cy="2798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3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7F4A014-A54F-6A16-6D49-C2BA7D5951A3}"/>
              </a:ext>
            </a:extLst>
          </p:cNvPr>
          <p:cNvSpPr/>
          <p:nvPr/>
        </p:nvSpPr>
        <p:spPr>
          <a:xfrm>
            <a:off x="5389736" y="233453"/>
            <a:ext cx="3240360" cy="1080120"/>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err="1">
                <a:solidFill>
                  <a:srgbClr val="1F1F1F"/>
                </a:solidFill>
                <a:latin typeface="Arial" panose="020B0604020202020204" pitchFamily="34" charset="0"/>
              </a:rPr>
              <a:t>Söylediklerini</a:t>
            </a:r>
            <a:r>
              <a:rPr lang="en-US" sz="2000" b="1" dirty="0">
                <a:solidFill>
                  <a:srgbClr val="1F1F1F"/>
                </a:solidFill>
                <a:latin typeface="Arial" panose="020B0604020202020204" pitchFamily="34" charset="0"/>
              </a:rPr>
              <a:t> </a:t>
            </a:r>
            <a:r>
              <a:rPr lang="en-US" sz="2000" b="1" dirty="0" err="1">
                <a:solidFill>
                  <a:srgbClr val="1F1F1F"/>
                </a:solidFill>
                <a:latin typeface="Arial" panose="020B0604020202020204" pitchFamily="34" charset="0"/>
              </a:rPr>
              <a:t>anlamsız</a:t>
            </a:r>
            <a:r>
              <a:rPr lang="en-US" sz="2000" b="1" dirty="0">
                <a:solidFill>
                  <a:srgbClr val="1F1F1F"/>
                </a:solidFill>
                <a:latin typeface="Arial" panose="020B0604020202020204" pitchFamily="34" charset="0"/>
              </a:rPr>
              <a:t> </a:t>
            </a:r>
            <a:r>
              <a:rPr lang="en-US" sz="2000" b="1" dirty="0" err="1">
                <a:solidFill>
                  <a:srgbClr val="1F1F1F"/>
                </a:solidFill>
                <a:latin typeface="Arial" panose="020B0604020202020204" pitchFamily="34" charset="0"/>
              </a:rPr>
              <a:t>buldu</a:t>
            </a:r>
            <a:r>
              <a:rPr lang="tr-TR" sz="2000" b="1" dirty="0">
                <a:solidFill>
                  <a:srgbClr val="1F1F1F"/>
                </a:solidFill>
                <a:latin typeface="Arial" panose="020B0604020202020204" pitchFamily="34" charset="0"/>
              </a:rPr>
              <a:t>m</a:t>
            </a:r>
            <a:r>
              <a:rPr lang="en-US" sz="2000" b="1" dirty="0">
                <a:solidFill>
                  <a:srgbClr val="1F1F1F"/>
                </a:solidFill>
                <a:latin typeface="Arial" panose="020B0604020202020204" pitchFamily="34" charset="0"/>
              </a:rPr>
              <a:t>.</a:t>
            </a:r>
            <a:endParaRPr lang="el-GR" sz="2000" b="1" dirty="0">
              <a:solidFill>
                <a:srgbClr val="1F1F1F"/>
              </a:solidFill>
              <a:latin typeface="Arial" panose="020B0604020202020204" pitchFamily="34" charset="0"/>
            </a:endParaRPr>
          </a:p>
        </p:txBody>
      </p:sp>
      <p:sp>
        <p:nvSpPr>
          <p:cNvPr id="3" name="Ορθογώνιο: Στρογγύλεμα γωνιών 2">
            <a:extLst>
              <a:ext uri="{FF2B5EF4-FFF2-40B4-BE49-F238E27FC236}">
                <a16:creationId xmlns:a16="http://schemas.microsoft.com/office/drawing/2014/main" id="{CB06F261-8989-AFC3-F8A9-58DAB8872A00}"/>
              </a:ext>
            </a:extLst>
          </p:cNvPr>
          <p:cNvSpPr/>
          <p:nvPr/>
        </p:nvSpPr>
        <p:spPr>
          <a:xfrm>
            <a:off x="5461744" y="1414986"/>
            <a:ext cx="3168352" cy="79208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rPr>
              <a:t>Vakit</a:t>
            </a:r>
            <a:r>
              <a:rPr lang="en-US" sz="2000" b="1" dirty="0">
                <a:solidFill>
                  <a:schemeClr val="tx1"/>
                </a:solidFill>
                <a:latin typeface="Arial" panose="020B0604020202020204" pitchFamily="34" charset="0"/>
              </a:rPr>
              <a:t> </a:t>
            </a:r>
            <a:r>
              <a:rPr lang="en-US" sz="2000" b="1" dirty="0" err="1">
                <a:solidFill>
                  <a:schemeClr val="tx1"/>
                </a:solidFill>
                <a:latin typeface="Arial" panose="020B0604020202020204" pitchFamily="34" charset="0"/>
              </a:rPr>
              <a:t>yoktu</a:t>
            </a:r>
            <a:r>
              <a:rPr lang="en-US" sz="2000" b="1" dirty="0">
                <a:solidFill>
                  <a:schemeClr val="tx1"/>
                </a:solidFill>
                <a:latin typeface="Arial" panose="020B0604020202020204" pitchFamily="34" charset="0"/>
              </a:rPr>
              <a:t>.</a:t>
            </a:r>
            <a:r>
              <a:rPr lang="el-GR" sz="2000" b="1" dirty="0">
                <a:solidFill>
                  <a:schemeClr val="tx1"/>
                </a:solidFill>
                <a:latin typeface="Arial" panose="020B0604020202020204" pitchFamily="34" charset="0"/>
              </a:rPr>
              <a:t> </a:t>
            </a:r>
            <a:endParaRPr lang="el-CY" sz="2000" b="1" dirty="0">
              <a:solidFill>
                <a:schemeClr val="tx1"/>
              </a:solidFill>
            </a:endParaRPr>
          </a:p>
        </p:txBody>
      </p:sp>
      <p:sp>
        <p:nvSpPr>
          <p:cNvPr id="4" name="Ορθογώνιο: Στρογγύλεμα γωνιών 3">
            <a:extLst>
              <a:ext uri="{FF2B5EF4-FFF2-40B4-BE49-F238E27FC236}">
                <a16:creationId xmlns:a16="http://schemas.microsoft.com/office/drawing/2014/main" id="{6E4694C1-EAF0-D8B9-7313-405EF410A19C}"/>
              </a:ext>
            </a:extLst>
          </p:cNvPr>
          <p:cNvSpPr/>
          <p:nvPr/>
        </p:nvSpPr>
        <p:spPr>
          <a:xfrm>
            <a:off x="5508104" y="2313762"/>
            <a:ext cx="3168352" cy="79208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a:solidFill>
                  <a:schemeClr val="tx1"/>
                </a:solidFill>
                <a:latin typeface="Arial" panose="020B0604020202020204" pitchFamily="34" charset="0"/>
              </a:rPr>
              <a:t>Ne </a:t>
            </a:r>
            <a:r>
              <a:rPr lang="en-US" sz="2000" b="1" dirty="0" err="1">
                <a:solidFill>
                  <a:schemeClr val="tx1"/>
                </a:solidFill>
                <a:latin typeface="Arial" panose="020B0604020202020204" pitchFamily="34" charset="0"/>
              </a:rPr>
              <a:t>güzel</a:t>
            </a:r>
            <a:r>
              <a:rPr lang="en-US" sz="2000" b="1" dirty="0">
                <a:solidFill>
                  <a:schemeClr val="tx1"/>
                </a:solidFill>
                <a:latin typeface="Arial" panose="020B0604020202020204" pitchFamily="34" charset="0"/>
              </a:rPr>
              <a:t> </a:t>
            </a:r>
            <a:r>
              <a:rPr lang="en-US" sz="2000" b="1" dirty="0" err="1">
                <a:solidFill>
                  <a:schemeClr val="tx1"/>
                </a:solidFill>
                <a:latin typeface="Arial" panose="020B0604020202020204" pitchFamily="34" charset="0"/>
              </a:rPr>
              <a:t>güldün</a:t>
            </a:r>
            <a:r>
              <a:rPr lang="en-US" sz="2000" b="1" dirty="0">
                <a:solidFill>
                  <a:schemeClr val="tx1"/>
                </a:solidFill>
                <a:latin typeface="Arial" panose="020B0604020202020204" pitchFamily="34" charset="0"/>
              </a:rPr>
              <a:t>. </a:t>
            </a:r>
            <a:endParaRPr lang="el-GR" sz="2000" b="1" dirty="0">
              <a:solidFill>
                <a:schemeClr val="tx1"/>
              </a:solidFill>
              <a:latin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058EF7CC-DFF2-CECE-F0ED-9DA4F684BA3D}"/>
              </a:ext>
            </a:extLst>
          </p:cNvPr>
          <p:cNvSpPr/>
          <p:nvPr/>
        </p:nvSpPr>
        <p:spPr>
          <a:xfrm>
            <a:off x="5580112" y="4095024"/>
            <a:ext cx="3240360" cy="79208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err="1">
                <a:solidFill>
                  <a:schemeClr val="tx1"/>
                </a:solidFill>
                <a:latin typeface="Arial" panose="020B0604020202020204" pitchFamily="34" charset="0"/>
              </a:rPr>
              <a:t>Görüşmek</a:t>
            </a:r>
            <a:r>
              <a:rPr lang="en-US" sz="2000" b="1" dirty="0">
                <a:solidFill>
                  <a:schemeClr val="tx1"/>
                </a:solidFill>
                <a:latin typeface="Arial" panose="020B0604020202020204" pitchFamily="34" charset="0"/>
              </a:rPr>
              <a:t> </a:t>
            </a:r>
            <a:r>
              <a:rPr lang="en-US" sz="2000" b="1" dirty="0" err="1">
                <a:solidFill>
                  <a:schemeClr val="tx1"/>
                </a:solidFill>
                <a:latin typeface="Arial" panose="020B0604020202020204" pitchFamily="34" charset="0"/>
              </a:rPr>
              <a:t>çok</a:t>
            </a:r>
            <a:r>
              <a:rPr lang="en-US" sz="2000" b="1" dirty="0">
                <a:solidFill>
                  <a:schemeClr val="tx1"/>
                </a:solidFill>
                <a:latin typeface="Arial" panose="020B0604020202020204" pitchFamily="34" charset="0"/>
              </a:rPr>
              <a:t> mu </a:t>
            </a:r>
            <a:r>
              <a:rPr lang="en-US" sz="2000" b="1" dirty="0" err="1">
                <a:solidFill>
                  <a:schemeClr val="tx1"/>
                </a:solidFill>
                <a:latin typeface="Arial" panose="020B0604020202020204" pitchFamily="34" charset="0"/>
              </a:rPr>
              <a:t>kolaydı</a:t>
            </a:r>
            <a:r>
              <a:rPr lang="en-US" sz="2000" b="1" dirty="0">
                <a:solidFill>
                  <a:schemeClr val="tx1"/>
                </a:solidFill>
                <a:latin typeface="Arial" panose="020B0604020202020204" pitchFamily="34" charset="0"/>
              </a:rPr>
              <a:t>?</a:t>
            </a:r>
          </a:p>
        </p:txBody>
      </p:sp>
      <p:sp>
        <p:nvSpPr>
          <p:cNvPr id="6" name="Ορθογώνιο: Στρογγύλεμα γωνιών 5">
            <a:extLst>
              <a:ext uri="{FF2B5EF4-FFF2-40B4-BE49-F238E27FC236}">
                <a16:creationId xmlns:a16="http://schemas.microsoft.com/office/drawing/2014/main" id="{7CCFEBB2-BFF8-2610-2EE1-B766E50D4F25}"/>
              </a:ext>
            </a:extLst>
          </p:cNvPr>
          <p:cNvSpPr/>
          <p:nvPr/>
        </p:nvSpPr>
        <p:spPr>
          <a:xfrm>
            <a:off x="5554568" y="5832460"/>
            <a:ext cx="3279328" cy="79208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err="1">
                <a:solidFill>
                  <a:schemeClr val="tx1"/>
                </a:solidFill>
                <a:latin typeface="Arial" panose="020B0604020202020204" pitchFamily="34" charset="0"/>
              </a:rPr>
              <a:t>Gayet</a:t>
            </a:r>
            <a:r>
              <a:rPr lang="en-US" sz="2000" b="1" dirty="0">
                <a:solidFill>
                  <a:schemeClr val="tx1"/>
                </a:solidFill>
                <a:latin typeface="Arial" panose="020B0604020202020204" pitchFamily="34" charset="0"/>
              </a:rPr>
              <a:t> iyi de </a:t>
            </a:r>
            <a:r>
              <a:rPr lang="en-US" sz="2000" b="1" dirty="0" err="1">
                <a:solidFill>
                  <a:schemeClr val="tx1"/>
                </a:solidFill>
                <a:latin typeface="Arial" panose="020B0604020202020204" pitchFamily="34" charset="0"/>
              </a:rPr>
              <a:t>anlaştık</a:t>
            </a:r>
            <a:r>
              <a:rPr lang="en-US" sz="2000" b="1" dirty="0">
                <a:solidFill>
                  <a:schemeClr val="tx1"/>
                </a:solidFill>
                <a:latin typeface="Arial" panose="020B0604020202020204" pitchFamily="34" charset="0"/>
              </a:rPr>
              <a:t>.</a:t>
            </a:r>
            <a:endParaRPr lang="el-GR" sz="2000" b="1" dirty="0">
              <a:solidFill>
                <a:schemeClr val="tx1"/>
              </a:solidFill>
              <a:latin typeface="Arial" panose="020B0604020202020204" pitchFamily="34" charset="0"/>
            </a:endParaRPr>
          </a:p>
        </p:txBody>
      </p:sp>
      <p:sp>
        <p:nvSpPr>
          <p:cNvPr id="7" name="Ορθογώνιο: Στρογγύλεμα γωνιών 6">
            <a:extLst>
              <a:ext uri="{FF2B5EF4-FFF2-40B4-BE49-F238E27FC236}">
                <a16:creationId xmlns:a16="http://schemas.microsoft.com/office/drawing/2014/main" id="{6DEDAEAE-6F97-7561-9A46-0315ECD58323}"/>
              </a:ext>
            </a:extLst>
          </p:cNvPr>
          <p:cNvSpPr/>
          <p:nvPr/>
        </p:nvSpPr>
        <p:spPr>
          <a:xfrm>
            <a:off x="5541144" y="4982786"/>
            <a:ext cx="3279328" cy="79208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a:solidFill>
                  <a:srgbClr val="1F1F1F"/>
                </a:solidFill>
                <a:latin typeface="Arial" panose="020B0604020202020204" pitchFamily="34" charset="0"/>
              </a:rPr>
              <a:t> Sana </a:t>
            </a:r>
            <a:r>
              <a:rPr lang="en-US" sz="2000" b="1" dirty="0" err="1">
                <a:solidFill>
                  <a:srgbClr val="1F1F1F"/>
                </a:solidFill>
                <a:latin typeface="Arial" panose="020B0604020202020204" pitchFamily="34" charset="0"/>
              </a:rPr>
              <a:t>bi</a:t>
            </a:r>
            <a:r>
              <a:rPr lang="en-US" sz="2000" b="1" dirty="0" err="1">
                <a:solidFill>
                  <a:srgbClr val="1F1F1F"/>
                </a:solidFill>
              </a:rPr>
              <a:t>r</a:t>
            </a:r>
            <a:r>
              <a:rPr lang="en-US" sz="2000" b="1" dirty="0">
                <a:solidFill>
                  <a:srgbClr val="1F1F1F"/>
                </a:solidFill>
                <a:latin typeface="Arial" panose="020B0604020202020204" pitchFamily="34" charset="0"/>
              </a:rPr>
              <a:t> </a:t>
            </a:r>
            <a:r>
              <a:rPr lang="en-US" sz="2000" b="1" dirty="0" err="1">
                <a:solidFill>
                  <a:srgbClr val="1F1F1F"/>
                </a:solidFill>
                <a:latin typeface="Arial" panose="020B0604020202020204" pitchFamily="34" charset="0"/>
              </a:rPr>
              <a:t>şarkı</a:t>
            </a:r>
            <a:r>
              <a:rPr lang="en-US" sz="2000" b="1" dirty="0">
                <a:solidFill>
                  <a:srgbClr val="1F1F1F"/>
                </a:solidFill>
                <a:latin typeface="Arial" panose="020B0604020202020204" pitchFamily="34" charset="0"/>
              </a:rPr>
              <a:t> </a:t>
            </a:r>
            <a:r>
              <a:rPr lang="en-US" sz="2000" b="1" dirty="0" err="1">
                <a:solidFill>
                  <a:srgbClr val="1F1F1F"/>
                </a:solidFill>
                <a:latin typeface="Arial" panose="020B0604020202020204" pitchFamily="34" charset="0"/>
              </a:rPr>
              <a:t>yazdım</a:t>
            </a:r>
            <a:r>
              <a:rPr lang="en-US" sz="2000" b="1" dirty="0">
                <a:solidFill>
                  <a:srgbClr val="1F1F1F"/>
                </a:solidFill>
                <a:latin typeface="Arial" panose="020B0604020202020204" pitchFamily="34" charset="0"/>
              </a:rPr>
              <a:t>.</a:t>
            </a:r>
          </a:p>
        </p:txBody>
      </p:sp>
      <p:sp>
        <p:nvSpPr>
          <p:cNvPr id="8" name="Ορθογώνιο: Στρογγύλεμα γωνιών 7">
            <a:extLst>
              <a:ext uri="{FF2B5EF4-FFF2-40B4-BE49-F238E27FC236}">
                <a16:creationId xmlns:a16="http://schemas.microsoft.com/office/drawing/2014/main" id="{1083DD49-EE9E-FEC5-9FBA-D30EDB93236E}"/>
              </a:ext>
            </a:extLst>
          </p:cNvPr>
          <p:cNvSpPr/>
          <p:nvPr/>
        </p:nvSpPr>
        <p:spPr>
          <a:xfrm>
            <a:off x="5508104" y="3207262"/>
            <a:ext cx="3240360" cy="79208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2000" b="1" dirty="0">
                <a:solidFill>
                  <a:schemeClr val="tx1"/>
                </a:solidFill>
                <a:latin typeface="Arial" panose="020B0604020202020204" pitchFamily="34" charset="0"/>
              </a:rPr>
              <a:t>Bana </a:t>
            </a:r>
            <a:r>
              <a:rPr lang="en-US" sz="2000" b="1" dirty="0" err="1">
                <a:solidFill>
                  <a:schemeClr val="tx1"/>
                </a:solidFill>
                <a:latin typeface="Arial" panose="020B0604020202020204" pitchFamily="34" charset="0"/>
              </a:rPr>
              <a:t>bir</a:t>
            </a:r>
            <a:r>
              <a:rPr lang="en-US" sz="2000" b="1" dirty="0">
                <a:solidFill>
                  <a:schemeClr val="tx1"/>
                </a:solidFill>
                <a:latin typeface="Arial" panose="020B0604020202020204" pitchFamily="34" charset="0"/>
              </a:rPr>
              <a:t> </a:t>
            </a:r>
            <a:r>
              <a:rPr lang="en-US" sz="2000" b="1" dirty="0" err="1">
                <a:solidFill>
                  <a:schemeClr val="tx1"/>
                </a:solidFill>
                <a:latin typeface="Arial" panose="020B0604020202020204" pitchFamily="34" charset="0"/>
              </a:rPr>
              <a:t>söz</a:t>
            </a:r>
            <a:r>
              <a:rPr lang="en-US" sz="2000" b="1" dirty="0">
                <a:solidFill>
                  <a:schemeClr val="tx1"/>
                </a:solidFill>
                <a:latin typeface="Arial" panose="020B0604020202020204" pitchFamily="34" charset="0"/>
              </a:rPr>
              <a:t> verdin.</a:t>
            </a:r>
            <a:endParaRPr lang="el-GR" sz="2000" b="1" dirty="0">
              <a:solidFill>
                <a:schemeClr val="tx1"/>
              </a:solidFill>
              <a:latin typeface="Arial" panose="020B0604020202020204" pitchFamily="34" charset="0"/>
            </a:endParaRPr>
          </a:p>
        </p:txBody>
      </p:sp>
      <p:pic>
        <p:nvPicPr>
          <p:cNvPr id="1026" name="Picture 2" descr="Μαμά, βαριέμαι να διαβάσω»: 8 εύκολοι τρόποι για να μην το ξανακούσετε">
            <a:extLst>
              <a:ext uri="{FF2B5EF4-FFF2-40B4-BE49-F238E27FC236}">
                <a16:creationId xmlns:a16="http://schemas.microsoft.com/office/drawing/2014/main" id="{BDE04244-A51B-52F3-1F86-20BF0F374A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20" t="59000"/>
          <a:stretch>
            <a:fillRect/>
          </a:stretch>
        </p:blipFill>
        <p:spPr bwMode="auto">
          <a:xfrm>
            <a:off x="1420636" y="249828"/>
            <a:ext cx="1356742" cy="656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Μαμά, βαριέμαι να διαβάσω»: 8 εύκολοι τρόποι για να μην το ξανακούσετε">
            <a:extLst>
              <a:ext uri="{FF2B5EF4-FFF2-40B4-BE49-F238E27FC236}">
                <a16:creationId xmlns:a16="http://schemas.microsoft.com/office/drawing/2014/main" id="{15C7F563-0ECF-6308-6289-93102D2AB0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45" r="49601"/>
          <a:stretch>
            <a:fillRect/>
          </a:stretch>
        </p:blipFill>
        <p:spPr bwMode="auto">
          <a:xfrm>
            <a:off x="524892" y="143868"/>
            <a:ext cx="855101" cy="863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Vakit nakittir vektör | UIDownload">
            <a:extLst>
              <a:ext uri="{FF2B5EF4-FFF2-40B4-BE49-F238E27FC236}">
                <a16:creationId xmlns:a16="http://schemas.microsoft.com/office/drawing/2014/main" id="{F305C125-0AA8-D59A-384F-BCCB2E101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3" y="6044382"/>
            <a:ext cx="1069888" cy="66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Oğlan akıllı telefondan izlerken güldü. çizgi film illüstrasyonu etiket  ifade simgesi | Premium vektör">
            <a:extLst>
              <a:ext uri="{FF2B5EF4-FFF2-40B4-BE49-F238E27FC236}">
                <a16:creationId xmlns:a16="http://schemas.microsoft.com/office/drawing/2014/main" id="{5AFC7CDC-1B07-A6CA-5259-A1B73ED92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38" y="4994882"/>
            <a:ext cx="981258" cy="955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Tokalaşan iki adamdan biri, diğerinin tokalaştığı adam | Premium vektör">
            <a:extLst>
              <a:ext uri="{FF2B5EF4-FFF2-40B4-BE49-F238E27FC236}">
                <a16:creationId xmlns:a16="http://schemas.microsoft.com/office/drawing/2014/main" id="{ED1C09D6-FE74-F3E8-2C21-1EC97E513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28" y="2227320"/>
            <a:ext cx="855100" cy="85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Konuşma Clipart Iki Erkek çizgi Filmde Konuşuyor Vektör, Konuşma, Küçük  Resim, Karikatür PNG Resim ve çizimi ücretsiz Indirmek Için Arka Plan Ile">
            <a:extLst>
              <a:ext uri="{FF2B5EF4-FFF2-40B4-BE49-F238E27FC236}">
                <a16:creationId xmlns:a16="http://schemas.microsoft.com/office/drawing/2014/main" id="{BD8AAA3B-30B4-CF77-E42F-318BC696E6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35" y="4048824"/>
            <a:ext cx="884485" cy="884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 Müziğin dili notalardır, notaların evi ise dizektir. Müzik teorisine  giriş yapıyoruz ve ilk adımımız “dizek”! Neden beş çizgi? Hangi bilgiler bu  çizgilerin üzerine kurulur? Bu seride müziğin temel yapı taşlarını adım">
            <a:extLst>
              <a:ext uri="{FF2B5EF4-FFF2-40B4-BE49-F238E27FC236}">
                <a16:creationId xmlns:a16="http://schemas.microsoft.com/office/drawing/2014/main" id="{6C1747D9-F5F3-EB4B-C54D-C43BE829F0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650" t="19431" r="11264" b="33653"/>
          <a:stretch>
            <a:fillRect/>
          </a:stretch>
        </p:blipFill>
        <p:spPr bwMode="auto">
          <a:xfrm>
            <a:off x="337682" y="3234940"/>
            <a:ext cx="1174930" cy="72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0" name="Picture 10" descr="ERKEN ÇOCUKLUK ÖZEL EĞİTİMİ MÜDAHALE PROGRAMLARI ERKEN ÇOCUKLUKTA AİLE  EĞİTİMİ HAYALİMDEKİ GÖKYÜZÜ PROJESİ SE">
            <a:extLst>
              <a:ext uri="{FF2B5EF4-FFF2-40B4-BE49-F238E27FC236}">
                <a16:creationId xmlns:a16="http://schemas.microsoft.com/office/drawing/2014/main" id="{0766F743-8DFD-64FD-32D9-B25EF2725B0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502"/>
          <a:stretch>
            <a:fillRect/>
          </a:stretch>
        </p:blipFill>
        <p:spPr bwMode="auto">
          <a:xfrm>
            <a:off x="596724" y="1150972"/>
            <a:ext cx="874434" cy="104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9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rtoon animals writing Φωτογραφίες Αρχείου, Royalty Free Cartoon animals  writing Εικόνες | DepositPhotos">
            <a:extLst>
              <a:ext uri="{FF2B5EF4-FFF2-40B4-BE49-F238E27FC236}">
                <a16:creationId xmlns:a16="http://schemas.microsoft.com/office/drawing/2014/main" id="{DB18BB75-5C84-C66B-6E16-C0F1551BE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11200"/>
            <a:ext cx="7481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Στρογγύλεμα γωνιών 2">
            <a:extLst>
              <a:ext uri="{FF2B5EF4-FFF2-40B4-BE49-F238E27FC236}">
                <a16:creationId xmlns:a16="http://schemas.microsoft.com/office/drawing/2014/main" id="{2E392B3B-8BC5-A136-823A-FCB5E1883A4C}"/>
              </a:ext>
            </a:extLst>
          </p:cNvPr>
          <p:cNvSpPr/>
          <p:nvPr/>
        </p:nvSpPr>
        <p:spPr>
          <a:xfrm>
            <a:off x="6450013" y="1363663"/>
            <a:ext cx="1143000" cy="156845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B8B5A826-D8B9-6F66-B4CD-9827F35C6265}"/>
              </a:ext>
            </a:extLst>
          </p:cNvPr>
          <p:cNvSpPr/>
          <p:nvPr/>
        </p:nvSpPr>
        <p:spPr>
          <a:xfrm rot="1695959">
            <a:off x="5049838" y="1057275"/>
            <a:ext cx="1668462" cy="81597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l-CY" b="1" dirty="0"/>
          </a:p>
        </p:txBody>
      </p:sp>
      <p:sp>
        <p:nvSpPr>
          <p:cNvPr id="5" name="Ορθογώνιο: Στρογγύλεμα γωνιών 4">
            <a:extLst>
              <a:ext uri="{FF2B5EF4-FFF2-40B4-BE49-F238E27FC236}">
                <a16:creationId xmlns:a16="http://schemas.microsoft.com/office/drawing/2014/main" id="{8BB48C77-BE9B-FA73-1E52-265D5975BADC}"/>
              </a:ext>
            </a:extLst>
          </p:cNvPr>
          <p:cNvSpPr/>
          <p:nvPr/>
        </p:nvSpPr>
        <p:spPr>
          <a:xfrm>
            <a:off x="1046163" y="1111250"/>
            <a:ext cx="3910012" cy="1949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rPr>
              <a:t>kendi sözlüğünü oluşturma </a:t>
            </a:r>
            <a:endParaRPr lang="el-CY" sz="3600" dirty="0">
              <a:solidFill>
                <a:schemeClr val="tx1"/>
              </a:solidFill>
            </a:endParaRPr>
          </a:p>
        </p:txBody>
      </p:sp>
    </p:spTree>
    <p:extLst>
      <p:ext uri="{BB962C8B-B14F-4D97-AF65-F5344CB8AC3E}">
        <p14:creationId xmlns:p14="http://schemas.microsoft.com/office/powerpoint/2010/main" val="271417716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529</Words>
  <Application>Microsoft Office PowerPoint</Application>
  <PresentationFormat>Προβολή στην οθόνη (4:3)</PresentationFormat>
  <Paragraphs>108</Paragraphs>
  <Slides>29</Slides>
  <Notes>1</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Aptos Display</vt:lpstr>
      <vt:lpstr>Arial</vt:lpstr>
      <vt:lpstr>Calibri</vt:lpstr>
      <vt:lpstr>Google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Pinhâni - Ne Güzel Güldün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Ελένη Χαραλάμπους</cp:lastModifiedBy>
  <cp:revision>383</cp:revision>
  <cp:lastPrinted>2018-10-09T14:44:47Z</cp:lastPrinted>
  <dcterms:created xsi:type="dcterms:W3CDTF">2018-09-28T12:04:20Z</dcterms:created>
  <dcterms:modified xsi:type="dcterms:W3CDTF">2026-03-22T15:31:57Z</dcterms:modified>
</cp:coreProperties>
</file>