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332" r:id="rId2"/>
    <p:sldId id="424" r:id="rId3"/>
    <p:sldId id="496" r:id="rId4"/>
    <p:sldId id="497" r:id="rId5"/>
    <p:sldId id="498" r:id="rId6"/>
    <p:sldId id="431" r:id="rId7"/>
    <p:sldId id="495" r:id="rId8"/>
    <p:sldId id="429" r:id="rId9"/>
    <p:sldId id="430" r:id="rId10"/>
    <p:sldId id="499" r:id="rId11"/>
    <p:sldId id="467" r:id="rId12"/>
    <p:sldId id="494" r:id="rId13"/>
    <p:sldId id="491" r:id="rId14"/>
    <p:sldId id="422" r:id="rId15"/>
    <p:sldId id="426" r:id="rId16"/>
    <p:sldId id="428" r:id="rId17"/>
    <p:sldId id="427" r:id="rId18"/>
    <p:sldId id="425" r:id="rId19"/>
    <p:sldId id="492" r:id="rId20"/>
    <p:sldId id="468" r:id="rId21"/>
    <p:sldId id="464" r:id="rId22"/>
  </p:sldIdLst>
  <p:sldSz cx="12192000" cy="6858000"/>
  <p:notesSz cx="7010400" cy="9296400"/>
  <p:defaultTextStyle>
    <a:defPPr>
      <a:defRPr lang="el-C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Χωρίς στυλ, πλέγμα πίνακα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21" autoAdjust="0"/>
    <p:restoredTop sz="71652" autoAdjust="0"/>
  </p:normalViewPr>
  <p:slideViewPr>
    <p:cSldViewPr snapToGrid="0">
      <p:cViewPr varScale="1">
        <p:scale>
          <a:sx n="45" d="100"/>
          <a:sy n="45" d="100"/>
        </p:scale>
        <p:origin x="13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0178D61-79AD-4A18-9775-FF22552B9D0F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9B499D8-807C-4820-8F79-7F55EA357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2909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l-CY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270AEE7-090B-492B-BA46-EC04CBAAAF43}" type="datetimeFigureOut">
              <a:rPr lang="el-CY" smtClean="0"/>
              <a:t>03/22/2026</a:t>
            </a:fld>
            <a:endParaRPr lang="el-CY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l-CY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l-CY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492423D-AC2F-40EE-9C12-15061559E47E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284889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1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057987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CD9314D-F4A5-CCF5-C1EC-946EEA3F5F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A5A14797-4EB2-43B0-B6AD-00CD450168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50E768B-0324-2F5F-43EF-B934E8444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03/22/2026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186BA59-CF95-D374-7135-F7D3E06B3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AB37822-B364-B92F-B81E-515EE66EA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4245084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EB1CD6C-9A4D-FAA6-AC18-DAE5164F3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98CBE611-320D-5A5F-5015-8DDAD4B90E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50EBF4F-2F5B-71EB-166B-7594088F7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03/22/2026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B7AF278-79B6-D024-7482-DF00EB325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10ED157-7F17-C08F-6AC1-AC998466A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593257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37ACB3C2-BEBE-1F05-FD9E-631020E4FD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05679089-194A-935C-FA75-B39520ECAA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E6F4F32-954D-27D6-9569-804A40792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03/22/2026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5E88954-1D36-8A91-088D-6F2F133F9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C556F2F-F5B9-AD1A-5465-9B5E85038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47378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8559690-E128-9EF8-54B2-2D2803F81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344EBA6-44E7-C5F2-3965-09315128A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E4B6BFA-C848-F19F-598D-46338C6AF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03/22/2026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9ACEC73-8B64-1D69-2BE3-FF6DE8363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9DB6C0E-0F01-DB2D-62D1-5960807F5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0972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DE652A1-EF5D-3C84-6FE6-C2CC8CFA3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E44A7AF1-63FC-F350-1131-70D67C71BC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450C761-EA0E-A988-BE25-B624F5A27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03/22/2026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E9F9515-331B-C30A-413E-316914B59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565B47B-CAB7-58D3-114B-40A6CBF86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683373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F6C51E7-294B-CD15-91D2-E40D78DBD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666BDD3-03F1-9C36-8DCE-30F11F1D51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42813C01-CCBB-E448-DB02-E8011384AD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79E1A6B0-018B-7348-5B9C-29812F1DD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03/22/2026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B0342237-B556-7AD4-D148-D5E13AA8B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FB5F4E80-7C5C-2799-6ADB-B5C98D0C5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637174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9BA5D6A-9D1A-F70C-D573-6EB1A97B2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2F570ED2-B17F-E687-A2C4-1044AAC89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9D410E68-A594-6402-3452-318D293DA2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1ECC0146-D128-CE7D-4666-C80040BFBD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EAE4DE02-3F15-A5F1-D955-FE5E694FC4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C288924C-B737-0BEB-82B9-7AF5F43EB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03/22/2026</a:t>
            </a:fld>
            <a:endParaRPr lang="el-CY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9CAC97D4-C07F-3245-1385-3E0DC581B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3AF20B07-A291-C83A-3689-6E386E0E4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176216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587DD25-E59C-65F2-0D3C-A4503CF1F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203AFECE-BD00-7478-82A1-FE5035210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03/22/2026</a:t>
            </a:fld>
            <a:endParaRPr lang="el-CY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AB43011B-BC17-61FB-A449-C2AAC95E4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B21CF8DF-AF28-BA2E-5E29-85E9C2F74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366551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97F52C95-630B-A2A2-4487-EC3B28D6B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03/22/2026</a:t>
            </a:fld>
            <a:endParaRPr lang="el-CY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64CFFAE6-D1E0-C625-7467-D4F0E45CB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1AE2AB00-4447-A6DF-AD67-2D7122D8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09291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40BC957-07F0-C8E7-3AD0-EE0ED5140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B0DB612-D7E4-1345-F874-3C1E7D3E6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A8BEB27-0435-57CC-C358-DD430621C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01CCDE04-F74C-57A7-BAC0-01DE9F609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03/22/2026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96EF83C0-2712-D062-EDFC-F99ED8416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E463ABB4-0156-3DE5-E8CF-1C7E66245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800718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44B034F-A097-7832-A6D7-58FD1A5B7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20DED503-2C7E-D344-3A68-D5D54B4B9B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CY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C2F7AD5-8EEC-6889-550F-149B3FF287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2CF72DF2-4F91-E228-4809-314BFD9AF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03/22/2026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3092D27A-351E-234E-0BC2-3F7E9B241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846D9748-6146-211F-DC5F-49B49D09C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781211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7142FB87-7495-AA99-3A32-9D4DA9E7A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99ECC264-E2DE-8F15-05F9-0300CF4BF1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32290A9-AE70-A92E-E56F-3F9776CC6B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B64F4-244C-4F83-9265-066FD2D3DF0E}" type="datetimeFigureOut">
              <a:rPr lang="el-CY" smtClean="0"/>
              <a:t>03/22/2026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BF5AC82-AD18-29BC-4F62-F12BD9BA26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BDD87E0-3DEA-4C41-E2AA-C009D0EC2D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234070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C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jpeg"/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12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11" Type="http://schemas.openxmlformats.org/officeDocument/2006/relationships/image" Target="../media/image8.jpeg"/><Relationship Id="rId5" Type="http://schemas.openxmlformats.org/officeDocument/2006/relationships/image" Target="../media/image2.jpeg"/><Relationship Id="rId15" Type="http://schemas.openxmlformats.org/officeDocument/2006/relationships/hyperlink" Target="mailto:elenecharalampous72@gmail.com" TargetMode="External"/><Relationship Id="rId10" Type="http://schemas.openxmlformats.org/officeDocument/2006/relationships/image" Target="../media/image7.jpeg"/><Relationship Id="rId4" Type="http://schemas.microsoft.com/office/2007/relationships/hdphoto" Target="../media/hdphoto1.wdp"/><Relationship Id="rId9" Type="http://schemas.openxmlformats.org/officeDocument/2006/relationships/image" Target="../media/image6.jpeg"/><Relationship Id="rId1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2024 Απλό Μικρό Ημερολόγιο Γραφείου Kawaii Φοιτητικό - Temu Greece">
            <a:extLst>
              <a:ext uri="{FF2B5EF4-FFF2-40B4-BE49-F238E27FC236}">
                <a16:creationId xmlns:a16="http://schemas.microsoft.com/office/drawing/2014/main" id="{D87D720D-29DD-D724-8CE0-70104F3192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CY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D45793A0-F5A4-BB2C-A231-4D238E885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8271" t="1256" r="51196" b="52222"/>
          <a:stretch/>
        </p:blipFill>
        <p:spPr>
          <a:xfrm>
            <a:off x="409807" y="-183374"/>
            <a:ext cx="11829585" cy="6620107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76944798-81F6-64D6-B10F-BD4C067B4893}"/>
              </a:ext>
            </a:extLst>
          </p:cNvPr>
          <p:cNvSpPr/>
          <p:nvPr/>
        </p:nvSpPr>
        <p:spPr>
          <a:xfrm>
            <a:off x="333606" y="0"/>
            <a:ext cx="11858393" cy="631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9E5207EC-F7AD-04DE-49E8-A4E9FBCA0E27}"/>
              </a:ext>
            </a:extLst>
          </p:cNvPr>
          <p:cNvSpPr/>
          <p:nvPr/>
        </p:nvSpPr>
        <p:spPr>
          <a:xfrm>
            <a:off x="304799" y="6092959"/>
            <a:ext cx="6019801" cy="65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1919D3FB-167C-81FF-181C-AA85C92A77E0}"/>
              </a:ext>
            </a:extLst>
          </p:cNvPr>
          <p:cNvSpPr/>
          <p:nvPr/>
        </p:nvSpPr>
        <p:spPr>
          <a:xfrm rot="5400000" flipV="1">
            <a:off x="-2997089" y="2997088"/>
            <a:ext cx="6858001" cy="86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0A9E3F99-A34C-6947-64D3-5635E4E5C91A}"/>
              </a:ext>
            </a:extLst>
          </p:cNvPr>
          <p:cNvSpPr/>
          <p:nvPr/>
        </p:nvSpPr>
        <p:spPr>
          <a:xfrm rot="5400000" flipV="1">
            <a:off x="8302281" y="2997087"/>
            <a:ext cx="6858001" cy="86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pic>
        <p:nvPicPr>
          <p:cNvPr id="12" name="Εικόνα 11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8375C738-A17D-0776-1C3A-5479BA6CD38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154985" y="5218430"/>
            <a:ext cx="1507223" cy="1687288"/>
          </a:xfrm>
          <a:prstGeom prst="rect">
            <a:avLst/>
          </a:prstGeom>
        </p:spPr>
      </p:pic>
      <p:pic>
        <p:nvPicPr>
          <p:cNvPr id="14" name="Εικόνα 13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3F394E0-44AC-499C-0C79-3B735AB7635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-319715" y="3255010"/>
            <a:ext cx="2384332" cy="1687287"/>
          </a:xfrm>
          <a:prstGeom prst="rect">
            <a:avLst/>
          </a:prstGeom>
        </p:spPr>
      </p:pic>
      <p:pic>
        <p:nvPicPr>
          <p:cNvPr id="16" name="Εικόνα 15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94067CD2-F982-C7DA-D861-7941D2479C1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0" y="-42819"/>
            <a:ext cx="1726436" cy="2946266"/>
          </a:xfrm>
          <a:prstGeom prst="rect">
            <a:avLst/>
          </a:prstGeom>
        </p:spPr>
      </p:pic>
      <p:pic>
        <p:nvPicPr>
          <p:cNvPr id="17" name="Εικόνα 16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5D4BEE36-0624-A409-CB5C-67865E36C79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10428305" y="-42819"/>
            <a:ext cx="1716095" cy="2946266"/>
          </a:xfrm>
          <a:prstGeom prst="rect">
            <a:avLst/>
          </a:prstGeom>
        </p:spPr>
      </p:pic>
      <p:pic>
        <p:nvPicPr>
          <p:cNvPr id="18" name="Εικόνα 17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EE80E8C3-D546-64F4-0EC3-19497D19652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9719431" y="3649465"/>
            <a:ext cx="3306626" cy="1687287"/>
          </a:xfrm>
          <a:prstGeom prst="rect">
            <a:avLst/>
          </a:prstGeom>
        </p:spPr>
      </p:pic>
      <p:pic>
        <p:nvPicPr>
          <p:cNvPr id="19" name="Εικόνα 18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84B645F4-A4B3-464D-1DC3-4DAF2D6C9A2F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2635192" y="5192653"/>
            <a:ext cx="765040" cy="2565650"/>
          </a:xfrm>
          <a:prstGeom prst="rect">
            <a:avLst/>
          </a:prstGeom>
        </p:spPr>
      </p:pic>
      <p:pic>
        <p:nvPicPr>
          <p:cNvPr id="20" name="Εικόνα 19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E5AE41B2-6BFB-E4AA-F778-AC3A001A5F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4192446" y="6092959"/>
            <a:ext cx="7934601" cy="765040"/>
          </a:xfrm>
          <a:prstGeom prst="rect">
            <a:avLst/>
          </a:prstGeom>
        </p:spPr>
      </p:pic>
      <p:pic>
        <p:nvPicPr>
          <p:cNvPr id="21" name="Εικόνα 20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954255B3-B5F1-58C6-736D-876C23784848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1706858" y="-2195"/>
            <a:ext cx="980266" cy="961790"/>
          </a:xfrm>
          <a:prstGeom prst="rect">
            <a:avLst/>
          </a:prstGeom>
        </p:spPr>
      </p:pic>
      <p:pic>
        <p:nvPicPr>
          <p:cNvPr id="22" name="Εικόνα 21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710280C-B88A-1222-4BE5-E60A9E0DD618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2715710" y="-114207"/>
            <a:ext cx="980267" cy="1055916"/>
          </a:xfrm>
          <a:prstGeom prst="rect">
            <a:avLst/>
          </a:prstGeom>
        </p:spPr>
      </p:pic>
      <p:pic>
        <p:nvPicPr>
          <p:cNvPr id="23" name="Εικόνα 22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5B4F9AA-87DE-DAB4-936D-6487EB6C918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4974487" y="-156520"/>
            <a:ext cx="980267" cy="1055916"/>
          </a:xfrm>
          <a:prstGeom prst="rect">
            <a:avLst/>
          </a:prstGeom>
        </p:spPr>
      </p:pic>
      <p:pic>
        <p:nvPicPr>
          <p:cNvPr id="24" name="Εικόνα 23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B91B7855-E33C-9077-620E-9D8B7617CD5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7151437" y="-28947"/>
            <a:ext cx="980267" cy="1055916"/>
          </a:xfrm>
          <a:prstGeom prst="rect">
            <a:avLst/>
          </a:prstGeom>
        </p:spPr>
      </p:pic>
      <p:pic>
        <p:nvPicPr>
          <p:cNvPr id="25" name="Εικόνα 24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E26BF758-DC37-1DF3-17E5-9D0FD9A2D677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8960278" y="-64578"/>
            <a:ext cx="980267" cy="1055916"/>
          </a:xfrm>
          <a:prstGeom prst="rect">
            <a:avLst/>
          </a:prstGeom>
        </p:spPr>
      </p:pic>
      <p:pic>
        <p:nvPicPr>
          <p:cNvPr id="26" name="Εικόνα 25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65145922-EA87-9FE7-C86C-557DEF31FB13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6087215" y="-175091"/>
            <a:ext cx="980266" cy="1218302"/>
          </a:xfrm>
          <a:prstGeom prst="rect">
            <a:avLst/>
          </a:prstGeom>
        </p:spPr>
      </p:pic>
      <p:pic>
        <p:nvPicPr>
          <p:cNvPr id="27" name="Εικόνα 26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84882B1A-F31F-FF7C-C3F3-D3F61F4BE9E5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3846877" y="-211231"/>
            <a:ext cx="980266" cy="1218302"/>
          </a:xfrm>
          <a:prstGeom prst="rect">
            <a:avLst/>
          </a:prstGeom>
        </p:spPr>
      </p:pic>
      <p:pic>
        <p:nvPicPr>
          <p:cNvPr id="28" name="Εικόνα 27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ACF09CC6-533E-0BF7-7287-A8BBEA0DB8F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8069567" y="-82975"/>
            <a:ext cx="980266" cy="961790"/>
          </a:xfrm>
          <a:prstGeom prst="rect">
            <a:avLst/>
          </a:prstGeom>
        </p:spPr>
      </p:pic>
      <p:pic>
        <p:nvPicPr>
          <p:cNvPr id="29" name="Εικόνα 28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B47CAED7-0D26-84CB-CD5F-FFC026BC026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9892810" y="-33582"/>
            <a:ext cx="980266" cy="961790"/>
          </a:xfrm>
          <a:prstGeom prst="rect">
            <a:avLst/>
          </a:prstGeom>
        </p:spPr>
      </p:pic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CD957A83-0AEC-AAA2-4CDC-6E22D519A868}"/>
              </a:ext>
            </a:extLst>
          </p:cNvPr>
          <p:cNvSpPr/>
          <p:nvPr/>
        </p:nvSpPr>
        <p:spPr>
          <a:xfrm>
            <a:off x="76305" y="228600"/>
            <a:ext cx="12030650" cy="63915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400" b="1" baseline="30000" dirty="0"/>
          </a:p>
          <a:p>
            <a:pPr algn="ctr"/>
            <a:r>
              <a:rPr lang="el-GR" sz="2400" b="1" dirty="0"/>
              <a:t>34</a:t>
            </a:r>
            <a:r>
              <a:rPr lang="el-GR" sz="2400" b="1" baseline="30000" dirty="0"/>
              <a:t>Ο</a:t>
            </a:r>
            <a:r>
              <a:rPr lang="el-GR" sz="2400" b="1" dirty="0"/>
              <a:t> ΜΑΘΗΜΑ :</a:t>
            </a:r>
            <a:endParaRPr lang="el-GR" sz="2400" dirty="0"/>
          </a:p>
          <a:p>
            <a:pPr algn="ctr"/>
            <a:r>
              <a:rPr lang="el-GR" sz="2400" b="1" dirty="0"/>
              <a:t>ΚΛΑΣΙΚΗ ΕΠΟΧΗ (479 – 323 π.Χ.) </a:t>
            </a:r>
          </a:p>
          <a:p>
            <a:pPr algn="ctr"/>
            <a:r>
              <a:rPr lang="el-GR" sz="2400" b="1" dirty="0"/>
              <a:t>Η Συμμαχία της Δήλου και η Αθηναϊκή Ηγεμονία </a:t>
            </a:r>
          </a:p>
          <a:p>
            <a:pPr algn="ctr"/>
            <a:endParaRPr lang="el-GR" sz="2400" dirty="0"/>
          </a:p>
          <a:p>
            <a:pPr algn="ctr"/>
            <a:r>
              <a:rPr lang="el-GR" sz="2400" dirty="0"/>
              <a:t> </a:t>
            </a:r>
            <a:r>
              <a:rPr lang="el-GR" sz="2400" b="1" dirty="0"/>
              <a:t>Σκοπός της ίδρυσης της Συμμαχίας της Δήλου : </a:t>
            </a:r>
          </a:p>
          <a:p>
            <a:pPr algn="ctr"/>
            <a:r>
              <a:rPr lang="el-GR" sz="2400" dirty="0"/>
              <a:t>Ο </a:t>
            </a:r>
            <a:r>
              <a:rPr lang="el-GR" sz="2400" u="sng" dirty="0"/>
              <a:t>φόβος</a:t>
            </a:r>
            <a:r>
              <a:rPr lang="el-GR" sz="2400" dirty="0"/>
              <a:t>  νέας περσικής  εισβολής  στρέφει  τις πόλεις  του Αιγαίου  στην αναζήτηση  στηρίγματος.</a:t>
            </a:r>
          </a:p>
          <a:p>
            <a:pPr algn="ctr"/>
            <a:r>
              <a:rPr lang="el-GR" sz="2400" dirty="0"/>
              <a:t>Μετά την </a:t>
            </a:r>
            <a:r>
              <a:rPr lang="el-GR" sz="2400" u="sng" dirty="0"/>
              <a:t>άρνηση</a:t>
            </a:r>
            <a:r>
              <a:rPr lang="el-GR" sz="2400" dirty="0"/>
              <a:t>  της Σπάρτης   πόλεις συνάπτουν  συμμαχία  με την  Αθήνα.</a:t>
            </a:r>
          </a:p>
          <a:p>
            <a:pPr algn="ctr"/>
            <a:r>
              <a:rPr lang="el-GR" sz="2400" b="1" dirty="0"/>
              <a:t>Εντοπισμός μελών της συμμαχίας στον χάρτη :</a:t>
            </a:r>
          </a:p>
          <a:p>
            <a:pPr algn="ctr"/>
            <a:r>
              <a:rPr lang="el-GR" sz="2400" dirty="0">
                <a:solidFill>
                  <a:srgbClr val="333333"/>
                </a:solidFill>
                <a:latin typeface="Tahoma" panose="020B0604030504040204" pitchFamily="34" charset="0"/>
              </a:rPr>
              <a:t>Π</a:t>
            </a:r>
            <a:r>
              <a:rPr lang="el-GR" sz="2400" b="0" i="0" dirty="0">
                <a:solidFill>
                  <a:srgbClr val="333333"/>
                </a:solidFill>
                <a:effectLst/>
                <a:latin typeface="Tahoma" panose="020B0604030504040204" pitchFamily="34" charset="0"/>
              </a:rPr>
              <a:t>όλεις του Αρχιπελάγους </a:t>
            </a:r>
          </a:p>
          <a:p>
            <a:pPr algn="ctr"/>
            <a:r>
              <a:rPr lang="el-GR" sz="2400" b="0" i="0" dirty="0">
                <a:solidFill>
                  <a:srgbClr val="333333"/>
                </a:solidFill>
                <a:effectLst/>
                <a:latin typeface="Tahoma" panose="020B0604030504040204" pitchFamily="34" charset="0"/>
              </a:rPr>
              <a:t>Πόλεις των ιωνικών παραλίων </a:t>
            </a:r>
          </a:p>
          <a:p>
            <a:pPr algn="ctr"/>
            <a:r>
              <a:rPr lang="el-GR" sz="2400" b="0" i="0" dirty="0">
                <a:solidFill>
                  <a:srgbClr val="333333"/>
                </a:solidFill>
                <a:effectLst/>
                <a:latin typeface="Tahoma" panose="020B0604030504040204" pitchFamily="34" charset="0"/>
              </a:rPr>
              <a:t>Αθήνα </a:t>
            </a:r>
            <a:endParaRPr lang="el-GR" sz="2400" dirty="0"/>
          </a:p>
          <a:p>
            <a:pPr algn="ctr"/>
            <a:r>
              <a:rPr lang="el-GR" sz="2400" dirty="0"/>
              <a:t>Οι σύγχρονες «συμμαχίες» στον κόσμο (π.χ. ΟΗΕ, ΝΑΤΟ, Ευρωπαϊκή Ένωση). </a:t>
            </a:r>
            <a:endParaRPr lang="el-GR" sz="2400" b="1" dirty="0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EB6A4054-5440-8E20-3970-69C638EF2583}"/>
              </a:ext>
            </a:extLst>
          </p:cNvPr>
          <p:cNvSpPr/>
          <p:nvPr/>
        </p:nvSpPr>
        <p:spPr>
          <a:xfrm>
            <a:off x="8159746" y="6027498"/>
            <a:ext cx="3941898" cy="65067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l-CY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l-GR" sz="1200" dirty="0" err="1"/>
              <a:t>Δρ</a:t>
            </a:r>
            <a:r>
              <a:rPr lang="el-GR" sz="1200" dirty="0"/>
              <a:t> Ελένη  Χαραλάμπους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  <a:hlinkClick r:id="rId15"/>
              </a:rPr>
              <a:t>elenecharalampous72@gmail.com</a:t>
            </a:r>
            <a:endParaRPr lang="el-GR" sz="1200" dirty="0">
              <a:solidFill>
                <a:schemeClr val="tx1"/>
              </a:solidFill>
            </a:endParaRPr>
          </a:p>
          <a:p>
            <a:pPr algn="ctr"/>
            <a:r>
              <a:rPr lang="en-US" sz="1200" dirty="0"/>
              <a:t>https://www.e-charalambous.com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888939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Σημαία της Ευρωπαϊκής Ένωσης (ΕΕ) Διάνυσμα από ©Tribaliumivanka 27257621">
            <a:extLst>
              <a:ext uri="{FF2B5EF4-FFF2-40B4-BE49-F238E27FC236}">
                <a16:creationId xmlns:a16="http://schemas.microsoft.com/office/drawing/2014/main" id="{B30A780D-DC93-B5AB-EA72-41167B714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" r="-4" b="9082"/>
          <a:stretch>
            <a:fillRect/>
          </a:stretch>
        </p:blipFill>
        <p:spPr bwMode="auto">
          <a:xfrm>
            <a:off x="6396465" y="1846815"/>
            <a:ext cx="2410198" cy="2410198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οργανισμός νατο Στοκ Εικονογραφήσεις, Vectors, &amp; Clipart – (1,668 Στοκ  Εικονογραφήσεις)">
            <a:extLst>
              <a:ext uri="{FF2B5EF4-FFF2-40B4-BE49-F238E27FC236}">
                <a16:creationId xmlns:a16="http://schemas.microsoft.com/office/drawing/2014/main" id="{462D98F9-3B7E-DF65-69A5-5EA8840E6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3" r="12515" b="2"/>
          <a:stretch>
            <a:fillRect/>
          </a:stretch>
        </p:blipFill>
        <p:spPr bwMode="auto">
          <a:xfrm>
            <a:off x="3585647" y="2146853"/>
            <a:ext cx="2410198" cy="2410198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Η Σημαία και το Έμβλημα των Ηνωμένων Εθνών - Περιφερειακό Κέντρο  Πληροφόρησης του ΟΗΕ - Greece">
            <a:extLst>
              <a:ext uri="{FF2B5EF4-FFF2-40B4-BE49-F238E27FC236}">
                <a16:creationId xmlns:a16="http://schemas.microsoft.com/office/drawing/2014/main" id="{4AEB3136-496B-89A1-01F6-3B96569A9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3" r="16009" b="-4"/>
          <a:stretch>
            <a:fillRect/>
          </a:stretch>
        </p:blipFill>
        <p:spPr bwMode="auto">
          <a:xfrm>
            <a:off x="774829" y="2146853"/>
            <a:ext cx="2410198" cy="2410198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l) Ευρωπαίος πολίτης, έχει σημασία; - YouTube">
            <a:extLst>
              <a:ext uri="{FF2B5EF4-FFF2-40B4-BE49-F238E27FC236}">
                <a16:creationId xmlns:a16="http://schemas.microsoft.com/office/drawing/2014/main" id="{83CC316F-E6CA-30ED-00EF-72DE5705E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7" r="23114" b="-3"/>
          <a:stretch>
            <a:fillRect/>
          </a:stretch>
        </p:blipFill>
        <p:spPr bwMode="auto">
          <a:xfrm>
            <a:off x="9207283" y="1846815"/>
            <a:ext cx="2410198" cy="2410198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2C6C4A1D-ECDE-F88F-8EC9-49F044B150C1}"/>
              </a:ext>
            </a:extLst>
          </p:cNvPr>
          <p:cNvSpPr/>
          <p:nvPr/>
        </p:nvSpPr>
        <p:spPr>
          <a:xfrm>
            <a:off x="774829" y="5257800"/>
            <a:ext cx="2810818" cy="685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400" dirty="0">
                <a:solidFill>
                  <a:schemeClr val="tx1"/>
                </a:solidFill>
              </a:rPr>
              <a:t>1945</a:t>
            </a:r>
          </a:p>
        </p:txBody>
      </p:sp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19B2E6CA-755F-4ACA-4AC4-DCF68A75202A}"/>
              </a:ext>
            </a:extLst>
          </p:cNvPr>
          <p:cNvSpPr/>
          <p:nvPr/>
        </p:nvSpPr>
        <p:spPr>
          <a:xfrm>
            <a:off x="4211509" y="5257800"/>
            <a:ext cx="2810818" cy="685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400" dirty="0">
                <a:solidFill>
                  <a:schemeClr val="tx1"/>
                </a:solidFill>
              </a:rPr>
              <a:t>1949</a:t>
            </a:r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BF091B92-A328-B409-87E1-C90F56BC2989}"/>
              </a:ext>
            </a:extLst>
          </p:cNvPr>
          <p:cNvSpPr/>
          <p:nvPr/>
        </p:nvSpPr>
        <p:spPr>
          <a:xfrm>
            <a:off x="7980492" y="5257800"/>
            <a:ext cx="2810818" cy="685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400" dirty="0">
                <a:solidFill>
                  <a:schemeClr val="tx1"/>
                </a:solidFill>
              </a:rPr>
              <a:t>1993</a:t>
            </a:r>
          </a:p>
        </p:txBody>
      </p:sp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DA3A97FB-8E8F-F455-F3E2-51E8CEC4A4D5}"/>
              </a:ext>
            </a:extLst>
          </p:cNvPr>
          <p:cNvSpPr/>
          <p:nvPr/>
        </p:nvSpPr>
        <p:spPr>
          <a:xfrm>
            <a:off x="574519" y="571500"/>
            <a:ext cx="2810818" cy="685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400" dirty="0">
                <a:solidFill>
                  <a:schemeClr val="tx1"/>
                </a:solidFill>
              </a:rPr>
              <a:t>ΟΗΕ</a:t>
            </a:r>
          </a:p>
        </p:txBody>
      </p:sp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CAD30C8A-1616-245F-9997-074B11896C0D}"/>
              </a:ext>
            </a:extLst>
          </p:cNvPr>
          <p:cNvSpPr/>
          <p:nvPr/>
        </p:nvSpPr>
        <p:spPr>
          <a:xfrm>
            <a:off x="3925174" y="571500"/>
            <a:ext cx="2810818" cy="685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400" dirty="0">
                <a:solidFill>
                  <a:schemeClr val="tx1"/>
                </a:solidFill>
              </a:rPr>
              <a:t>ΝΑΤΟ</a:t>
            </a:r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215C3EF3-1A88-F7DF-F68A-8FE90ACFF775}"/>
              </a:ext>
            </a:extLst>
          </p:cNvPr>
          <p:cNvSpPr/>
          <p:nvPr/>
        </p:nvSpPr>
        <p:spPr>
          <a:xfrm>
            <a:off x="7275829" y="571500"/>
            <a:ext cx="2810818" cy="685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400" dirty="0">
                <a:solidFill>
                  <a:schemeClr val="tx1"/>
                </a:solidFill>
              </a:rPr>
              <a:t>ΕΕ</a:t>
            </a:r>
          </a:p>
        </p:txBody>
      </p:sp>
    </p:spTree>
    <p:extLst>
      <p:ext uri="{BB962C8B-B14F-4D97-AF65-F5344CB8AC3E}">
        <p14:creationId xmlns:p14="http://schemas.microsoft.com/office/powerpoint/2010/main" val="20121070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illustration of teacher asks her students questions | Premium Vector">
            <a:extLst>
              <a:ext uri="{FF2B5EF4-FFF2-40B4-BE49-F238E27FC236}">
                <a16:creationId xmlns:a16="http://schemas.microsoft.com/office/drawing/2014/main" id="{2918A539-5A3A-4CFE-864B-46E91FC30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14" y="188529"/>
            <a:ext cx="10604938" cy="586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Φυσαλίδα σκέψης: Σύννεφο 3">
            <a:extLst>
              <a:ext uri="{FF2B5EF4-FFF2-40B4-BE49-F238E27FC236}">
                <a16:creationId xmlns:a16="http://schemas.microsoft.com/office/drawing/2014/main" id="{3CADACD3-DAF9-46D0-AC54-4172ED789A9A}"/>
              </a:ext>
            </a:extLst>
          </p:cNvPr>
          <p:cNvSpPr/>
          <p:nvPr/>
        </p:nvSpPr>
        <p:spPr>
          <a:xfrm>
            <a:off x="935421" y="998483"/>
            <a:ext cx="2953407" cy="170267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6" name="Φυσαλίδα σκέψης: Σύννεφο 5">
            <a:extLst>
              <a:ext uri="{FF2B5EF4-FFF2-40B4-BE49-F238E27FC236}">
                <a16:creationId xmlns:a16="http://schemas.microsoft.com/office/drawing/2014/main" id="{A1276320-FA1C-4930-B504-C246C25096FF}"/>
              </a:ext>
            </a:extLst>
          </p:cNvPr>
          <p:cNvSpPr/>
          <p:nvPr/>
        </p:nvSpPr>
        <p:spPr>
          <a:xfrm>
            <a:off x="8697311" y="914400"/>
            <a:ext cx="2953407" cy="170267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7" name="Φυσαλίδα σκέψης: Σύννεφο 6">
            <a:extLst>
              <a:ext uri="{FF2B5EF4-FFF2-40B4-BE49-F238E27FC236}">
                <a16:creationId xmlns:a16="http://schemas.microsoft.com/office/drawing/2014/main" id="{1CE98F80-DBA3-40B6-A78E-B88CF0C44A10}"/>
              </a:ext>
            </a:extLst>
          </p:cNvPr>
          <p:cNvSpPr/>
          <p:nvPr/>
        </p:nvSpPr>
        <p:spPr>
          <a:xfrm>
            <a:off x="4997670" y="3026979"/>
            <a:ext cx="2953407" cy="2611821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Γράψτε 3  σημαντικά  πράγματα που   σχετίζονται  με το σημερινό  μάθημα   </a:t>
            </a:r>
            <a:r>
              <a:rPr lang="el-GR" dirty="0"/>
              <a:t> 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2931411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βάλ 1">
            <a:extLst>
              <a:ext uri="{FF2B5EF4-FFF2-40B4-BE49-F238E27FC236}">
                <a16:creationId xmlns:a16="http://schemas.microsoft.com/office/drawing/2014/main" id="{7103C1F8-2CC9-BAF9-3A37-5CC80EF16DE1}"/>
              </a:ext>
            </a:extLst>
          </p:cNvPr>
          <p:cNvSpPr/>
          <p:nvPr/>
        </p:nvSpPr>
        <p:spPr>
          <a:xfrm>
            <a:off x="514349" y="3429000"/>
            <a:ext cx="3057525" cy="2900362"/>
          </a:xfrm>
          <a:prstGeom prst="ellips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dirty="0"/>
              <a:t>φόβος  περσικής  εισβολής</a:t>
            </a:r>
          </a:p>
        </p:txBody>
      </p:sp>
      <p:sp>
        <p:nvSpPr>
          <p:cNvPr id="3" name="Οβάλ 2">
            <a:extLst>
              <a:ext uri="{FF2B5EF4-FFF2-40B4-BE49-F238E27FC236}">
                <a16:creationId xmlns:a16="http://schemas.microsoft.com/office/drawing/2014/main" id="{C179A72A-B9BF-6CF7-3261-11356894DEB6}"/>
              </a:ext>
            </a:extLst>
          </p:cNvPr>
          <p:cNvSpPr/>
          <p:nvPr/>
        </p:nvSpPr>
        <p:spPr>
          <a:xfrm>
            <a:off x="8422483" y="2409825"/>
            <a:ext cx="3362326" cy="3433762"/>
          </a:xfrm>
          <a:prstGeom prst="ellips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dirty="0"/>
              <a:t>Δήλος</a:t>
            </a:r>
          </a:p>
        </p:txBody>
      </p:sp>
      <p:sp>
        <p:nvSpPr>
          <p:cNvPr id="4" name="Οβάλ 3">
            <a:extLst>
              <a:ext uri="{FF2B5EF4-FFF2-40B4-BE49-F238E27FC236}">
                <a16:creationId xmlns:a16="http://schemas.microsoft.com/office/drawing/2014/main" id="{E414E565-BCCB-DB1B-448D-FEC4A07FF0ED}"/>
              </a:ext>
            </a:extLst>
          </p:cNvPr>
          <p:cNvSpPr/>
          <p:nvPr/>
        </p:nvSpPr>
        <p:spPr>
          <a:xfrm>
            <a:off x="3243264" y="919164"/>
            <a:ext cx="5014912" cy="4674392"/>
          </a:xfrm>
          <a:prstGeom prst="ellips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dirty="0"/>
              <a:t>Συμμαχία</a:t>
            </a:r>
          </a:p>
        </p:txBody>
      </p:sp>
    </p:spTree>
    <p:extLst>
      <p:ext uri="{BB962C8B-B14F-4D97-AF65-F5344CB8AC3E}">
        <p14:creationId xmlns:p14="http://schemas.microsoft.com/office/powerpoint/2010/main" val="22579833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E83F3-5C69-EBF6-480E-924D4B03F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8585819-3445-38AD-62A2-75A6D19D5FAB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57150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l-GR" dirty="0" err="1"/>
              <a:t>Αυτοαξιολόγηση</a:t>
            </a:r>
            <a:r>
              <a:rPr lang="el-GR" dirty="0"/>
              <a:t> στο σπίτι </a:t>
            </a:r>
            <a:endParaRPr lang="el-CY" dirty="0"/>
          </a:p>
        </p:txBody>
      </p:sp>
      <p:pic>
        <p:nvPicPr>
          <p:cNvPr id="2050" name="Picture 2" descr="Αυτοαξιολόγηση: Χρειάζονται ψύχραιμες και συνετές αντιδράσεις | Alfavita">
            <a:extLst>
              <a:ext uri="{FF2B5EF4-FFF2-40B4-BE49-F238E27FC236}">
                <a16:creationId xmlns:a16="http://schemas.microsoft.com/office/drawing/2014/main" id="{22E16BBA-3FCD-3FB1-48C0-819BA4B98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27995"/>
            <a:ext cx="10515600" cy="4631221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9571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0E115-5B36-6D64-A379-7D6C9466AB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3B33AE9B-C78E-4649-2619-250FFDC50C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66B4A91F-F3D9-804A-ACBF-4D346A4C25CC}"/>
              </a:ext>
            </a:extLst>
          </p:cNvPr>
          <p:cNvSpPr/>
          <p:nvPr/>
        </p:nvSpPr>
        <p:spPr>
          <a:xfrm>
            <a:off x="-1" y="-40944"/>
            <a:ext cx="11868148" cy="10858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4000" b="1" dirty="0">
                <a:solidFill>
                  <a:srgbClr val="FF0000"/>
                </a:solidFill>
              </a:rPr>
              <a:t> Σκοπός της ίδρυσης της Συμμαχίας της Δήλου : </a:t>
            </a: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9ED80B54-8D6B-F21A-818C-E580B419DE28}"/>
              </a:ext>
            </a:extLst>
          </p:cNvPr>
          <p:cNvSpPr/>
          <p:nvPr/>
        </p:nvSpPr>
        <p:spPr>
          <a:xfrm>
            <a:off x="2009772" y="4512930"/>
            <a:ext cx="9415462" cy="20859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/>
              <a:t>Ο </a:t>
            </a:r>
            <a:r>
              <a:rPr lang="el-GR" sz="4000" u="sng"/>
              <a:t>φόβος</a:t>
            </a:r>
            <a:r>
              <a:rPr lang="el-GR" sz="4000"/>
              <a:t>  νέας περσικής  εισβολής  στρέφει  τις πόλεις  του Αιγαίου  στην αναζήτηση  στηρίγματος.</a:t>
            </a:r>
            <a:endParaRPr lang="el-GR" sz="4000" dirty="0"/>
          </a:p>
        </p:txBody>
      </p:sp>
    </p:spTree>
    <p:extLst>
      <p:ext uri="{BB962C8B-B14F-4D97-AF65-F5344CB8AC3E}">
        <p14:creationId xmlns:p14="http://schemas.microsoft.com/office/powerpoint/2010/main" val="1963623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A2CC8-DACD-521A-7385-D30179ECFF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C53D1A79-8AE6-4B23-E3AF-9B7B332234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6C6300A7-4100-BFA8-2F4E-7D961AC38F78}"/>
              </a:ext>
            </a:extLst>
          </p:cNvPr>
          <p:cNvSpPr/>
          <p:nvPr/>
        </p:nvSpPr>
        <p:spPr>
          <a:xfrm>
            <a:off x="-1" y="-40944"/>
            <a:ext cx="11868148" cy="10858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4000" b="1" dirty="0">
                <a:solidFill>
                  <a:srgbClr val="FF0000"/>
                </a:solidFill>
              </a:rPr>
              <a:t> Σκοπός της ίδρυσης της Συμμαχίας της Δήλου : </a:t>
            </a: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E9A2E7AD-C64A-0AD2-9A7D-9BD400F6FF2B}"/>
              </a:ext>
            </a:extLst>
          </p:cNvPr>
          <p:cNvSpPr/>
          <p:nvPr/>
        </p:nvSpPr>
        <p:spPr>
          <a:xfrm>
            <a:off x="2009772" y="4512930"/>
            <a:ext cx="9415462" cy="20859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Μετά την </a:t>
            </a:r>
            <a:r>
              <a:rPr lang="el-GR" sz="4000" u="sng" dirty="0"/>
              <a:t>άρνηση</a:t>
            </a:r>
            <a:r>
              <a:rPr lang="el-GR" sz="4000" dirty="0"/>
              <a:t>  της Σπάρτης   πόλεις συνάπτουν  συμμαχία  με την  Αθήνα.</a:t>
            </a:r>
            <a:endParaRPr lang="el-CY" sz="4000" b="1" dirty="0"/>
          </a:p>
        </p:txBody>
      </p:sp>
    </p:spTree>
    <p:extLst>
      <p:ext uri="{BB962C8B-B14F-4D97-AF65-F5344CB8AC3E}">
        <p14:creationId xmlns:p14="http://schemas.microsoft.com/office/powerpoint/2010/main" val="3597936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370FB-09BC-26CE-4413-50323905BA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24587F55-72EE-8058-E136-DB5ECC8C8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D4A191B0-3B2F-685D-987E-2FB414DF603D}"/>
              </a:ext>
            </a:extLst>
          </p:cNvPr>
          <p:cNvSpPr/>
          <p:nvPr/>
        </p:nvSpPr>
        <p:spPr>
          <a:xfrm>
            <a:off x="-1" y="-40944"/>
            <a:ext cx="11868148" cy="10858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l-GR" sz="4000" b="1" dirty="0">
                <a:solidFill>
                  <a:srgbClr val="FF0000"/>
                </a:solidFill>
              </a:rPr>
              <a:t>Εντοπισμός μελών της συμμαχίας στον χάρτη :</a:t>
            </a:r>
            <a:endParaRPr lang="el-CY" sz="40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F174E69-58C1-0791-DC57-A1FB3D3F309A}"/>
              </a:ext>
            </a:extLst>
          </p:cNvPr>
          <p:cNvSpPr/>
          <p:nvPr/>
        </p:nvSpPr>
        <p:spPr>
          <a:xfrm>
            <a:off x="2009772" y="4512930"/>
            <a:ext cx="9415462" cy="20859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>
                <a:solidFill>
                  <a:srgbClr val="333333"/>
                </a:solidFill>
                <a:latin typeface="Tahoma" panose="020B0604030504040204" pitchFamily="34" charset="0"/>
              </a:rPr>
              <a:t>Πόλεις του Αρχιπελάγους </a:t>
            </a:r>
          </a:p>
          <a:p>
            <a:pPr algn="ctr"/>
            <a:r>
              <a:rPr lang="el-GR" sz="4000">
                <a:solidFill>
                  <a:srgbClr val="333333"/>
                </a:solidFill>
                <a:latin typeface="Tahoma" panose="020B0604030504040204" pitchFamily="34" charset="0"/>
              </a:rPr>
              <a:t>Πόλεις των ιωνικών παραλίων </a:t>
            </a:r>
          </a:p>
          <a:p>
            <a:pPr algn="ctr"/>
            <a:r>
              <a:rPr lang="el-GR" sz="4000">
                <a:solidFill>
                  <a:srgbClr val="333333"/>
                </a:solidFill>
                <a:latin typeface="Tahoma" panose="020B0604030504040204" pitchFamily="34" charset="0"/>
              </a:rPr>
              <a:t>Αθήνα </a:t>
            </a:r>
            <a:endParaRPr lang="el-GR" sz="4000" dirty="0"/>
          </a:p>
        </p:txBody>
      </p:sp>
    </p:spTree>
    <p:extLst>
      <p:ext uri="{BB962C8B-B14F-4D97-AF65-F5344CB8AC3E}">
        <p14:creationId xmlns:p14="http://schemas.microsoft.com/office/powerpoint/2010/main" val="275059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946F66-0046-4623-A1A3-B342050B0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E26EE070-D82A-DDEB-BC86-63AD1D6F48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B6917EEE-EDAA-9958-0D4F-B2305D64F7B8}"/>
              </a:ext>
            </a:extLst>
          </p:cNvPr>
          <p:cNvSpPr/>
          <p:nvPr/>
        </p:nvSpPr>
        <p:spPr>
          <a:xfrm>
            <a:off x="161926" y="0"/>
            <a:ext cx="11868148" cy="10858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4000" b="1" dirty="0">
                <a:solidFill>
                  <a:srgbClr val="FF0000"/>
                </a:solidFill>
              </a:rPr>
              <a:t>Οι σύγχρονες «συμμαχίες» στον κόσμο </a:t>
            </a: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D69FE810-A93B-8088-A8EA-9A1A9F25D11D}"/>
              </a:ext>
            </a:extLst>
          </p:cNvPr>
          <p:cNvSpPr/>
          <p:nvPr/>
        </p:nvSpPr>
        <p:spPr>
          <a:xfrm>
            <a:off x="2009772" y="4512930"/>
            <a:ext cx="9415462" cy="20859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ΟΗΕ, ΝΑΤΟ, Ευρωπαϊκή Ένωση</a:t>
            </a:r>
            <a:endParaRPr lang="el-CY" sz="4000" b="1" dirty="0"/>
          </a:p>
        </p:txBody>
      </p:sp>
    </p:spTree>
    <p:extLst>
      <p:ext uri="{BB962C8B-B14F-4D97-AF65-F5344CB8AC3E}">
        <p14:creationId xmlns:p14="http://schemas.microsoft.com/office/powerpoint/2010/main" val="914211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C13CF7-EB82-1F54-BCB2-68B3565579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E8530DFB-652C-1B59-4ABC-9A47BD2F09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79145A02-5FFA-2E07-BF42-D34715628FDB}"/>
              </a:ext>
            </a:extLst>
          </p:cNvPr>
          <p:cNvSpPr/>
          <p:nvPr/>
        </p:nvSpPr>
        <p:spPr>
          <a:xfrm>
            <a:off x="-1" y="-40944"/>
            <a:ext cx="11868148" cy="10858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l-G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Έδρα της </a:t>
            </a:r>
            <a:r>
              <a:rPr lang="el-GR" sz="4000" b="1" dirty="0">
                <a:solidFill>
                  <a:srgbClr val="FF0000"/>
                </a:solidFill>
              </a:rPr>
              <a:t>Συμμαχίας της Δήλου </a:t>
            </a:r>
            <a:endParaRPr lang="el-CY" sz="40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08AEF76-9A0E-DCEB-B362-C20FE61882A6}"/>
              </a:ext>
            </a:extLst>
          </p:cNvPr>
          <p:cNvSpPr/>
          <p:nvPr/>
        </p:nvSpPr>
        <p:spPr>
          <a:xfrm>
            <a:off x="2009772" y="4512930"/>
            <a:ext cx="9415462" cy="20859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b="1" dirty="0"/>
              <a:t>Δήλος</a:t>
            </a:r>
            <a:endParaRPr lang="el-CY" sz="4000" b="1" dirty="0"/>
          </a:p>
        </p:txBody>
      </p:sp>
    </p:spTree>
    <p:extLst>
      <p:ext uri="{BB962C8B-B14F-4D97-AF65-F5344CB8AC3E}">
        <p14:creationId xmlns:p14="http://schemas.microsoft.com/office/powerpoint/2010/main" val="3933885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ιδιά που διαβάζουν βιβλία">
            <a:extLst>
              <a:ext uri="{FF2B5EF4-FFF2-40B4-BE49-F238E27FC236}">
                <a16:creationId xmlns:a16="http://schemas.microsoft.com/office/drawing/2014/main" id="{52E44803-7F84-4735-821B-98C790637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56" y="1135282"/>
            <a:ext cx="10710042" cy="39147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CE4AE0E2-FE28-417F-A0F4-D5306C368D04}"/>
              </a:ext>
            </a:extLst>
          </p:cNvPr>
          <p:cNvSpPr/>
          <p:nvPr/>
        </p:nvSpPr>
        <p:spPr>
          <a:xfrm>
            <a:off x="462455" y="178675"/>
            <a:ext cx="10710042" cy="7987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800" b="1" dirty="0">
                <a:solidFill>
                  <a:schemeClr val="tx1"/>
                </a:solidFill>
                <a:effectLst/>
                <a:ea typeface="Aptos" panose="020B0004020202020204" pitchFamily="34" charset="0"/>
              </a:rPr>
              <a:t>Διδακτικά  Εγχειρίδια</a:t>
            </a:r>
            <a:endParaRPr lang="el-CY" sz="1800" kern="100" dirty="0">
              <a:solidFill>
                <a:schemeClr val="tx1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9EA9348A-05C3-4CD3-8302-C8047CCBF233}"/>
              </a:ext>
            </a:extLst>
          </p:cNvPr>
          <p:cNvSpPr/>
          <p:nvPr/>
        </p:nvSpPr>
        <p:spPr>
          <a:xfrm>
            <a:off x="462455" y="5034290"/>
            <a:ext cx="10710042" cy="13980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b="1" dirty="0">
              <a:solidFill>
                <a:schemeClr val="tx1"/>
              </a:solidFill>
              <a:ea typeface="Aptos" panose="020B0004020202020204" pitchFamily="34" charset="0"/>
            </a:endParaRPr>
          </a:p>
          <a:p>
            <a:pPr algn="ctr"/>
            <a:r>
              <a:rPr lang="el-GR" b="1" dirty="0">
                <a:solidFill>
                  <a:schemeClr val="tx1"/>
                </a:solidFill>
                <a:ea typeface="Aptos" panose="020B0004020202020204" pitchFamily="34" charset="0"/>
              </a:rPr>
              <a:t>Διδακτικό  Εγχειρίδιο  : </a:t>
            </a:r>
            <a:r>
              <a:rPr lang="el-GR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CY" kern="100" dirty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Θεόδωρος Κατσουλάκος, Γεωργία Κοκκορού - Αλευρά, Βασίλειος Σκουλάτος, </a:t>
            </a:r>
            <a:r>
              <a:rPr lang="el-CY" i="1" kern="100" dirty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Αρχαία Ιστορία, Α΄ Γυμνασίου</a:t>
            </a:r>
            <a:r>
              <a:rPr lang="el-CY" kern="100" dirty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Εκδόσεις ΙΤΥΕ «Διόφαντος», Αθήνα 2015,</a:t>
            </a:r>
            <a:r>
              <a:rPr lang="el-GR" kern="100" dirty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σ. 68-70</a:t>
            </a:r>
            <a:r>
              <a:rPr lang="tr-TR" kern="100" dirty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l-CY" kern="100" dirty="0">
              <a:solidFill>
                <a:schemeClr val="tx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endParaRPr lang="el-CY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Μετά το κουδούνι: Ιστορία Α΄ Γυμνασίου (1) - διδακτέα ύλη και τρόπος ...">
            <a:extLst>
              <a:ext uri="{FF2B5EF4-FFF2-40B4-BE49-F238E27FC236}">
                <a16:creationId xmlns:a16="http://schemas.microsoft.com/office/drawing/2014/main" id="{1F4C4E86-D0BB-4697-BB64-88A7B142F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741" y="3147848"/>
            <a:ext cx="820341" cy="63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Εικόνα 5" descr="Εικόνα που περιέχει κείμενο, αφίσα, εξωτερικός χώρος/ύπαιθρος, βιβλίο&#10;&#10;Περιγραφή που δημιουργήθηκε αυτόματα">
            <a:extLst>
              <a:ext uri="{FF2B5EF4-FFF2-40B4-BE49-F238E27FC236}">
                <a16:creationId xmlns:a16="http://schemas.microsoft.com/office/drawing/2014/main" id="{1205834E-C85D-47EF-8DE1-C4BBCDD3DD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446" y="3244905"/>
            <a:ext cx="610134" cy="59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57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2F1416-A0A7-953F-532F-23596CF9A8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Βέλος: Δεξιό 1">
            <a:extLst>
              <a:ext uri="{FF2B5EF4-FFF2-40B4-BE49-F238E27FC236}">
                <a16:creationId xmlns:a16="http://schemas.microsoft.com/office/drawing/2014/main" id="{EBD92EF6-B1DB-4D88-0CED-794A9481380B}"/>
              </a:ext>
            </a:extLst>
          </p:cNvPr>
          <p:cNvSpPr/>
          <p:nvPr/>
        </p:nvSpPr>
        <p:spPr>
          <a:xfrm>
            <a:off x="0" y="3429000"/>
            <a:ext cx="11901488" cy="118586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232C5D37-241B-4E0A-DDE8-E9CCB8F94495}"/>
              </a:ext>
            </a:extLst>
          </p:cNvPr>
          <p:cNvSpPr/>
          <p:nvPr/>
        </p:nvSpPr>
        <p:spPr>
          <a:xfrm>
            <a:off x="0" y="717944"/>
            <a:ext cx="2671763" cy="1843088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/>
              <a:t>Εποχή  του Χαλκού </a:t>
            </a:r>
            <a:endParaRPr lang="el-CY" sz="3200" b="1" dirty="0"/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DF8A24A5-A6F7-32A3-18E0-2DB3B9C6FCAC}"/>
              </a:ext>
            </a:extLst>
          </p:cNvPr>
          <p:cNvSpPr/>
          <p:nvPr/>
        </p:nvSpPr>
        <p:spPr>
          <a:xfrm>
            <a:off x="2828926" y="728660"/>
            <a:ext cx="2557462" cy="1843088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/>
              <a:t>Γεωμετρική </a:t>
            </a:r>
          </a:p>
          <a:p>
            <a:pPr algn="ctr"/>
            <a:r>
              <a:rPr lang="el-GR" sz="3200" b="1" dirty="0"/>
              <a:t>Εποχή</a:t>
            </a:r>
            <a:endParaRPr lang="el-CY" sz="3200" b="1" dirty="0"/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923F5A93-6B34-5715-D100-3ED8C0721E02}"/>
              </a:ext>
            </a:extLst>
          </p:cNvPr>
          <p:cNvSpPr/>
          <p:nvPr/>
        </p:nvSpPr>
        <p:spPr>
          <a:xfrm>
            <a:off x="5700712" y="706868"/>
            <a:ext cx="2114552" cy="1843088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3200" b="1" dirty="0"/>
              <a:t>Αρχαϊκή </a:t>
            </a:r>
          </a:p>
          <a:p>
            <a:r>
              <a:rPr lang="el-GR" sz="3200" b="1" dirty="0"/>
              <a:t>Εποχή </a:t>
            </a:r>
            <a:endParaRPr lang="el-CY" sz="3200" b="1" dirty="0"/>
          </a:p>
        </p:txBody>
      </p:sp>
      <p:sp>
        <p:nvSpPr>
          <p:cNvPr id="8" name="Βέλος: Κάτω 7">
            <a:extLst>
              <a:ext uri="{FF2B5EF4-FFF2-40B4-BE49-F238E27FC236}">
                <a16:creationId xmlns:a16="http://schemas.microsoft.com/office/drawing/2014/main" id="{CFB586FE-EDF8-8883-1400-3C22E18240FB}"/>
              </a:ext>
            </a:extLst>
          </p:cNvPr>
          <p:cNvSpPr/>
          <p:nvPr/>
        </p:nvSpPr>
        <p:spPr>
          <a:xfrm rot="10800000">
            <a:off x="298841" y="2721767"/>
            <a:ext cx="873920" cy="157162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9" name="Βέλος: Κάτω 8">
            <a:extLst>
              <a:ext uri="{FF2B5EF4-FFF2-40B4-BE49-F238E27FC236}">
                <a16:creationId xmlns:a16="http://schemas.microsoft.com/office/drawing/2014/main" id="{CE1CFA1B-F820-D757-453A-EF7A9A06CE2D}"/>
              </a:ext>
            </a:extLst>
          </p:cNvPr>
          <p:cNvSpPr/>
          <p:nvPr/>
        </p:nvSpPr>
        <p:spPr>
          <a:xfrm rot="10800000">
            <a:off x="3319459" y="2721768"/>
            <a:ext cx="873920" cy="157162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0" name="Βέλος: Κάτω 9">
            <a:extLst>
              <a:ext uri="{FF2B5EF4-FFF2-40B4-BE49-F238E27FC236}">
                <a16:creationId xmlns:a16="http://schemas.microsoft.com/office/drawing/2014/main" id="{A3D186D2-0906-7478-2883-1532419886C6}"/>
              </a:ext>
            </a:extLst>
          </p:cNvPr>
          <p:cNvSpPr/>
          <p:nvPr/>
        </p:nvSpPr>
        <p:spPr>
          <a:xfrm rot="10800000">
            <a:off x="5618564" y="2700336"/>
            <a:ext cx="873920" cy="157162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1" name="Ορθογώνιο: Στρογγύλεμα γωνιών 10">
            <a:extLst>
              <a:ext uri="{FF2B5EF4-FFF2-40B4-BE49-F238E27FC236}">
                <a16:creationId xmlns:a16="http://schemas.microsoft.com/office/drawing/2014/main" id="{263A7871-C583-3F11-88B1-9838CF21C5C3}"/>
              </a:ext>
            </a:extLst>
          </p:cNvPr>
          <p:cNvSpPr/>
          <p:nvPr/>
        </p:nvSpPr>
        <p:spPr>
          <a:xfrm>
            <a:off x="4086225" y="0"/>
            <a:ext cx="4414836" cy="578640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>
                <a:solidFill>
                  <a:srgbClr val="FF0000"/>
                </a:solidFill>
              </a:rPr>
              <a:t>Ιστορική γραμμή</a:t>
            </a:r>
            <a:endParaRPr lang="el-CY" sz="32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703F3E-CD0F-B413-5490-63108FF97D45}"/>
              </a:ext>
            </a:extLst>
          </p:cNvPr>
          <p:cNvSpPr txBox="1"/>
          <p:nvPr/>
        </p:nvSpPr>
        <p:spPr>
          <a:xfrm>
            <a:off x="9857180" y="4547951"/>
            <a:ext cx="19430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3600" b="1" dirty="0"/>
              <a:t>323  π.Χ. </a:t>
            </a:r>
            <a:endParaRPr lang="el-CY" sz="3600" dirty="0"/>
          </a:p>
        </p:txBody>
      </p:sp>
      <p:sp>
        <p:nvSpPr>
          <p:cNvPr id="12" name="Βέλος: Κάτω 11">
            <a:extLst>
              <a:ext uri="{FF2B5EF4-FFF2-40B4-BE49-F238E27FC236}">
                <a16:creationId xmlns:a16="http://schemas.microsoft.com/office/drawing/2014/main" id="{A9BFDC32-0D0E-7DC4-ABCA-F6F75F085E70}"/>
              </a:ext>
            </a:extLst>
          </p:cNvPr>
          <p:cNvSpPr/>
          <p:nvPr/>
        </p:nvSpPr>
        <p:spPr>
          <a:xfrm rot="10800000">
            <a:off x="7755735" y="2689354"/>
            <a:ext cx="873920" cy="157162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3" name="Ορθογώνιο: Στρογγύλεμα γωνιών 12">
            <a:extLst>
              <a:ext uri="{FF2B5EF4-FFF2-40B4-BE49-F238E27FC236}">
                <a16:creationId xmlns:a16="http://schemas.microsoft.com/office/drawing/2014/main" id="{3BD07862-DBB2-473F-06FE-0BCDDE2A5D35}"/>
              </a:ext>
            </a:extLst>
          </p:cNvPr>
          <p:cNvSpPr/>
          <p:nvPr/>
        </p:nvSpPr>
        <p:spPr>
          <a:xfrm>
            <a:off x="7914081" y="686959"/>
            <a:ext cx="1943099" cy="1843088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3200" b="1" dirty="0"/>
              <a:t>Κλασική  </a:t>
            </a:r>
          </a:p>
          <a:p>
            <a:r>
              <a:rPr lang="el-GR" sz="3200" b="1" dirty="0"/>
              <a:t>Εποχή </a:t>
            </a:r>
            <a:endParaRPr lang="el-CY" sz="32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B69C39-815E-7B39-B11E-10022A89E476}"/>
              </a:ext>
            </a:extLst>
          </p:cNvPr>
          <p:cNvSpPr txBox="1"/>
          <p:nvPr/>
        </p:nvSpPr>
        <p:spPr>
          <a:xfrm>
            <a:off x="7379492" y="4556018"/>
            <a:ext cx="19430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3600" b="1" dirty="0"/>
              <a:t>479 π.Χ. </a:t>
            </a:r>
            <a:endParaRPr lang="el-CY" sz="3600" dirty="0"/>
          </a:p>
        </p:txBody>
      </p:sp>
      <p:sp>
        <p:nvSpPr>
          <p:cNvPr id="15" name="Ορθογώνιο 14">
            <a:extLst>
              <a:ext uri="{FF2B5EF4-FFF2-40B4-BE49-F238E27FC236}">
                <a16:creationId xmlns:a16="http://schemas.microsoft.com/office/drawing/2014/main" id="{D1177A6D-9F63-E992-EDE3-2777D9B375C3}"/>
              </a:ext>
            </a:extLst>
          </p:cNvPr>
          <p:cNvSpPr/>
          <p:nvPr/>
        </p:nvSpPr>
        <p:spPr>
          <a:xfrm>
            <a:off x="11621696" y="3721894"/>
            <a:ext cx="542925" cy="5714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0</a:t>
            </a:r>
            <a:endParaRPr lang="el-CY" dirty="0"/>
          </a:p>
        </p:txBody>
      </p:sp>
      <p:sp>
        <p:nvSpPr>
          <p:cNvPr id="5" name="Βέλος: Κάτω 4">
            <a:extLst>
              <a:ext uri="{FF2B5EF4-FFF2-40B4-BE49-F238E27FC236}">
                <a16:creationId xmlns:a16="http://schemas.microsoft.com/office/drawing/2014/main" id="{9D9D3CDE-1006-ACCC-2B86-AA5715B4A54F}"/>
              </a:ext>
            </a:extLst>
          </p:cNvPr>
          <p:cNvSpPr/>
          <p:nvPr/>
        </p:nvSpPr>
        <p:spPr>
          <a:xfrm rot="10800000">
            <a:off x="9688715" y="2683432"/>
            <a:ext cx="873920" cy="157162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027962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Ωρολόγιο πρόγραμμα διδασκαλίας – ΓΥΜΝΑΣΙΟ ΑΝΩΓΕΙΩΝ">
            <a:extLst>
              <a:ext uri="{FF2B5EF4-FFF2-40B4-BE49-F238E27FC236}">
                <a16:creationId xmlns:a16="http://schemas.microsoft.com/office/drawing/2014/main" id="{9ED78206-0221-49EF-99E6-95D4A9D67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63" y="571500"/>
            <a:ext cx="79152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Φυσαλίδα σκέψης: Σύννεφο 1">
            <a:extLst>
              <a:ext uri="{FF2B5EF4-FFF2-40B4-BE49-F238E27FC236}">
                <a16:creationId xmlns:a16="http://schemas.microsoft.com/office/drawing/2014/main" id="{B02FD06D-0D90-443E-B354-79DD5A59A293}"/>
              </a:ext>
            </a:extLst>
          </p:cNvPr>
          <p:cNvSpPr/>
          <p:nvPr/>
        </p:nvSpPr>
        <p:spPr>
          <a:xfrm>
            <a:off x="1418897" y="567559"/>
            <a:ext cx="3373820" cy="1292772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4" name="Φυσαλίδα σκέψης: Σύννεφο 3">
            <a:extLst>
              <a:ext uri="{FF2B5EF4-FFF2-40B4-BE49-F238E27FC236}">
                <a16:creationId xmlns:a16="http://schemas.microsoft.com/office/drawing/2014/main" id="{F43435B4-73AC-4445-A196-E64B5D878452}"/>
              </a:ext>
            </a:extLst>
          </p:cNvPr>
          <p:cNvSpPr/>
          <p:nvPr/>
        </p:nvSpPr>
        <p:spPr>
          <a:xfrm>
            <a:off x="5985642" y="173421"/>
            <a:ext cx="3373820" cy="1292772"/>
          </a:xfrm>
          <a:prstGeom prst="cloud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5" name="Φυσαλίδα σκέψης: Σύννεφο 4">
            <a:extLst>
              <a:ext uri="{FF2B5EF4-FFF2-40B4-BE49-F238E27FC236}">
                <a16:creationId xmlns:a16="http://schemas.microsoft.com/office/drawing/2014/main" id="{D1074594-855D-48FE-991D-A3E7F1F6D10B}"/>
              </a:ext>
            </a:extLst>
          </p:cNvPr>
          <p:cNvSpPr/>
          <p:nvPr/>
        </p:nvSpPr>
        <p:spPr>
          <a:xfrm>
            <a:off x="783021" y="3704898"/>
            <a:ext cx="3373820" cy="1292772"/>
          </a:xfrm>
          <a:prstGeom prst="cloud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6" name="Φυσαλίδα σκέψης: Σύννεφο 5">
            <a:extLst>
              <a:ext uri="{FF2B5EF4-FFF2-40B4-BE49-F238E27FC236}">
                <a16:creationId xmlns:a16="http://schemas.microsoft.com/office/drawing/2014/main" id="{68B562CF-20CB-4B65-BF81-08EBC09E257A}"/>
              </a:ext>
            </a:extLst>
          </p:cNvPr>
          <p:cNvSpPr/>
          <p:nvPr/>
        </p:nvSpPr>
        <p:spPr>
          <a:xfrm>
            <a:off x="4566745" y="4993728"/>
            <a:ext cx="3373820" cy="1292772"/>
          </a:xfrm>
          <a:prstGeom prst="cloud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7" name="Φυσαλίδα σκέψης: Σύννεφο 6">
            <a:extLst>
              <a:ext uri="{FF2B5EF4-FFF2-40B4-BE49-F238E27FC236}">
                <a16:creationId xmlns:a16="http://schemas.microsoft.com/office/drawing/2014/main" id="{5E46111C-B0A5-4C23-A629-B4B88E3E5CDA}"/>
              </a:ext>
            </a:extLst>
          </p:cNvPr>
          <p:cNvSpPr/>
          <p:nvPr/>
        </p:nvSpPr>
        <p:spPr>
          <a:xfrm>
            <a:off x="8571187" y="3326524"/>
            <a:ext cx="3373820" cy="1292772"/>
          </a:xfrm>
          <a:prstGeom prst="cloudCallou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1446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ινακίδα Στοκ Εικονογραφήσεις, Vectors, &amp; Clipart – (255,426 ...">
            <a:extLst>
              <a:ext uri="{FF2B5EF4-FFF2-40B4-BE49-F238E27FC236}">
                <a16:creationId xmlns:a16="http://schemas.microsoft.com/office/drawing/2014/main" id="{26378457-6B72-1E65-55B9-E563329FB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56" y="234056"/>
            <a:ext cx="11353800" cy="602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F0AC93A7-BAFA-A153-DB01-0A405CA16016}"/>
              </a:ext>
            </a:extLst>
          </p:cNvPr>
          <p:cNvSpPr/>
          <p:nvPr/>
        </p:nvSpPr>
        <p:spPr>
          <a:xfrm>
            <a:off x="1012373" y="2242457"/>
            <a:ext cx="7151914" cy="118654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www.e-charalambous.com</a:t>
            </a:r>
            <a:endParaRPr lang="el-CY" sz="4400" dirty="0"/>
          </a:p>
        </p:txBody>
      </p:sp>
    </p:spTree>
    <p:extLst>
      <p:ext uri="{BB962C8B-B14F-4D97-AF65-F5344CB8AC3E}">
        <p14:creationId xmlns:p14="http://schemas.microsoft.com/office/powerpoint/2010/main" val="56856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5F38DB8C-7CC8-76D6-1403-D53A00D7FC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6" r="9721"/>
          <a:stretch>
            <a:fillRect/>
          </a:stretch>
        </p:blipFill>
        <p:spPr>
          <a:xfrm rot="5400000">
            <a:off x="633410" y="-4763"/>
            <a:ext cx="6186489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B1A8BA80-7FD3-0A44-1BC8-286511A1B5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92" r="1795" b="11541"/>
          <a:stretch>
            <a:fillRect/>
          </a:stretch>
        </p:blipFill>
        <p:spPr>
          <a:xfrm rot="5400000">
            <a:off x="6843712" y="742951"/>
            <a:ext cx="5472110" cy="46148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ABBEF9-F81C-2E5E-657A-C03B561A978E}"/>
              </a:ext>
            </a:extLst>
          </p:cNvPr>
          <p:cNvSpPr txBox="1"/>
          <p:nvPr/>
        </p:nvSpPr>
        <p:spPr>
          <a:xfrm rot="10800000" flipV="1">
            <a:off x="7272334" y="6082009"/>
            <a:ext cx="372427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l-GR" sz="1200" dirty="0"/>
              <a:t>Νικόλαος Ανδριώτης  κ.ά., </a:t>
            </a:r>
            <a:r>
              <a:rPr lang="el-GR" sz="1200" i="1" dirty="0"/>
              <a:t>Ιστορία  του Ελληνικού Έθνους,</a:t>
            </a:r>
            <a:r>
              <a:rPr lang="el-GR" sz="1200" dirty="0"/>
              <a:t> τόμος  Γ1’, Αθήνα  1970, σελ. 13.</a:t>
            </a:r>
          </a:p>
        </p:txBody>
      </p:sp>
    </p:spTree>
    <p:extLst>
      <p:ext uri="{BB962C8B-B14F-4D97-AF65-F5344CB8AC3E}">
        <p14:creationId xmlns:p14="http://schemas.microsoft.com/office/powerpoint/2010/main" val="2681794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DE606B-367D-FAA0-00B5-BB6DD7B09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50EE2B7E-C194-8CC9-7BB0-D393208AF8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92" r="22539" b="11541"/>
          <a:stretch>
            <a:fillRect/>
          </a:stretch>
        </p:blipFill>
        <p:spPr>
          <a:xfrm rot="5400000">
            <a:off x="576785" y="326244"/>
            <a:ext cx="2745975" cy="29359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Εικόνα 1">
            <a:extLst>
              <a:ext uri="{FF2B5EF4-FFF2-40B4-BE49-F238E27FC236}">
                <a16:creationId xmlns:a16="http://schemas.microsoft.com/office/drawing/2014/main" id="{7B5D713B-E5D8-0D7A-2D55-CDEC155AE4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43" t="32074" r="2466" b="12750"/>
          <a:stretch>
            <a:fillRect/>
          </a:stretch>
        </p:blipFill>
        <p:spPr>
          <a:xfrm rot="5400000">
            <a:off x="4318218" y="-407428"/>
            <a:ext cx="3207898" cy="108807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03EE29-BA37-B27D-ED7D-61E5C60B678C}"/>
              </a:ext>
            </a:extLst>
          </p:cNvPr>
          <p:cNvSpPr txBox="1"/>
          <p:nvPr/>
        </p:nvSpPr>
        <p:spPr>
          <a:xfrm rot="10800000" flipV="1">
            <a:off x="7638268" y="6175234"/>
            <a:ext cx="372427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l-GR" sz="1200" dirty="0"/>
              <a:t>Νικόλαος Ανδριώτης  κ.ά., </a:t>
            </a:r>
            <a:r>
              <a:rPr lang="el-GR" sz="1200" i="1" dirty="0"/>
              <a:t>Ιστορία  του Ελληνικού Έθνους,</a:t>
            </a:r>
            <a:r>
              <a:rPr lang="el-GR" sz="1200" dirty="0"/>
              <a:t> τόμος  Γ1’, Αθήνα  1970, σελ. 13.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8C13F4-A298-73C3-158B-FA661782844E}"/>
              </a:ext>
            </a:extLst>
          </p:cNvPr>
          <p:cNvSpPr txBox="1"/>
          <p:nvPr/>
        </p:nvSpPr>
        <p:spPr>
          <a:xfrm>
            <a:off x="5104151" y="2085658"/>
            <a:ext cx="6093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600" dirty="0">
                <a:solidFill>
                  <a:srgbClr val="FF0000"/>
                </a:solidFill>
              </a:rPr>
              <a:t>τεκμήριο ή  ερμηνεία;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C00D08-6177-6CDD-24F9-79656E61A808}"/>
              </a:ext>
            </a:extLst>
          </p:cNvPr>
          <p:cNvSpPr txBox="1"/>
          <p:nvPr/>
        </p:nvSpPr>
        <p:spPr>
          <a:xfrm>
            <a:off x="3931170" y="472891"/>
            <a:ext cx="74313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360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γραπτή </a:t>
            </a:r>
            <a:r>
              <a:rPr lang="en-US" sz="360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l-GR" sz="360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ή παραστατική πηγή;</a:t>
            </a:r>
            <a:endParaRPr lang="el-GR" sz="36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ECE4A2-837D-9112-5E67-18616F5747C2}"/>
              </a:ext>
            </a:extLst>
          </p:cNvPr>
          <p:cNvSpPr txBox="1"/>
          <p:nvPr/>
        </p:nvSpPr>
        <p:spPr>
          <a:xfrm>
            <a:off x="4278838" y="1279274"/>
            <a:ext cx="74313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3600" dirty="0">
                <a:solidFill>
                  <a:srgbClr val="FF0000"/>
                </a:solidFill>
                <a:latin typeface="Arial" panose="020B0604020202020204" pitchFamily="34" charset="0"/>
              </a:rPr>
              <a:t>πρωτογενής</a:t>
            </a:r>
            <a:r>
              <a:rPr lang="el-GR" sz="360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360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l-GR" sz="360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ή δευτερογενής πηγή;</a:t>
            </a:r>
            <a:endParaRPr lang="el-GR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15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B1C2DA-3C60-FE7B-9D99-3017975D32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E9AA45BB-0133-C83F-5214-7FF527F8CC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92" r="22539" b="11541"/>
          <a:stretch>
            <a:fillRect/>
          </a:stretch>
        </p:blipFill>
        <p:spPr>
          <a:xfrm rot="5400000">
            <a:off x="576785" y="326244"/>
            <a:ext cx="2745975" cy="29359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Εικόνα 1">
            <a:extLst>
              <a:ext uri="{FF2B5EF4-FFF2-40B4-BE49-F238E27FC236}">
                <a16:creationId xmlns:a16="http://schemas.microsoft.com/office/drawing/2014/main" id="{4BC9C4A0-A0F8-12F9-1CD7-B9BA9F721A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43" t="32074" r="2466" b="12750"/>
          <a:stretch>
            <a:fillRect/>
          </a:stretch>
        </p:blipFill>
        <p:spPr>
          <a:xfrm rot="5400000">
            <a:off x="4318218" y="-407428"/>
            <a:ext cx="3207898" cy="108807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D0AF57-AEAA-F60A-7BE0-52C71E9F839F}"/>
              </a:ext>
            </a:extLst>
          </p:cNvPr>
          <p:cNvSpPr txBox="1"/>
          <p:nvPr/>
        </p:nvSpPr>
        <p:spPr>
          <a:xfrm rot="10800000" flipV="1">
            <a:off x="7638268" y="6175234"/>
            <a:ext cx="372427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l-GR" sz="1200" dirty="0"/>
              <a:t>Νικόλαος Ανδριώτης  κ.ά., </a:t>
            </a:r>
            <a:r>
              <a:rPr lang="el-GR" sz="1200" i="1" dirty="0"/>
              <a:t>Ιστορία  του Ελληνικού Έθνους,</a:t>
            </a:r>
            <a:r>
              <a:rPr lang="el-GR" sz="1200" dirty="0"/>
              <a:t> τόμος  Γ1’, Αθήνα  1970, σελ. 13.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2D1D70-FD94-AB7B-EC68-C87F38D871E3}"/>
              </a:ext>
            </a:extLst>
          </p:cNvPr>
          <p:cNvSpPr txBox="1"/>
          <p:nvPr/>
        </p:nvSpPr>
        <p:spPr>
          <a:xfrm>
            <a:off x="5104151" y="2085658"/>
            <a:ext cx="6093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600" b="1" dirty="0">
                <a:solidFill>
                  <a:schemeClr val="accent6"/>
                </a:solidFill>
              </a:rPr>
              <a:t>τεκμήριο</a:t>
            </a:r>
            <a:r>
              <a:rPr lang="el-GR" sz="3600" dirty="0">
                <a:solidFill>
                  <a:srgbClr val="FF0000"/>
                </a:solidFill>
              </a:rPr>
              <a:t> </a:t>
            </a:r>
            <a:r>
              <a:rPr lang="el-GR" sz="3600" dirty="0"/>
              <a:t>ή</a:t>
            </a:r>
            <a:r>
              <a:rPr lang="el-GR" sz="3600" dirty="0">
                <a:solidFill>
                  <a:srgbClr val="FF0000"/>
                </a:solidFill>
              </a:rPr>
              <a:t>  ερμηνεία</a:t>
            </a:r>
            <a:r>
              <a:rPr lang="el-GR" sz="3600" dirty="0"/>
              <a:t>;</a:t>
            </a:r>
            <a:r>
              <a:rPr lang="el-GR" sz="36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DC59A6-878C-364B-F079-4564D4D97663}"/>
              </a:ext>
            </a:extLst>
          </p:cNvPr>
          <p:cNvSpPr txBox="1"/>
          <p:nvPr/>
        </p:nvSpPr>
        <p:spPr>
          <a:xfrm>
            <a:off x="3931170" y="472891"/>
            <a:ext cx="74313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360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γραπτή </a:t>
            </a:r>
            <a:r>
              <a:rPr lang="en-US" sz="360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l-GR" sz="3600" i="0" dirty="0">
                <a:effectLst/>
                <a:latin typeface="Arial" panose="020B0604020202020204" pitchFamily="34" charset="0"/>
              </a:rPr>
              <a:t>ή</a:t>
            </a:r>
            <a:r>
              <a:rPr lang="el-GR" sz="360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l-GR" sz="3600" b="1" i="0" dirty="0">
                <a:solidFill>
                  <a:schemeClr val="accent6"/>
                </a:solidFill>
                <a:effectLst/>
                <a:latin typeface="Arial" panose="020B0604020202020204" pitchFamily="34" charset="0"/>
              </a:rPr>
              <a:t>παραστατική</a:t>
            </a:r>
            <a:r>
              <a:rPr lang="el-GR" sz="360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l-GR" sz="3600" i="0" dirty="0">
                <a:effectLst/>
                <a:latin typeface="Arial" panose="020B0604020202020204" pitchFamily="34" charset="0"/>
              </a:rPr>
              <a:t>πηγή;</a:t>
            </a:r>
            <a:endParaRPr lang="el-GR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801DB8-92C5-F77F-9F64-5ED21E391A4D}"/>
              </a:ext>
            </a:extLst>
          </p:cNvPr>
          <p:cNvSpPr txBox="1"/>
          <p:nvPr/>
        </p:nvSpPr>
        <p:spPr>
          <a:xfrm>
            <a:off x="3586164" y="1279274"/>
            <a:ext cx="81240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3600" b="1" dirty="0">
                <a:solidFill>
                  <a:schemeClr val="accent6"/>
                </a:solidFill>
                <a:latin typeface="Arial" panose="020B0604020202020204" pitchFamily="34" charset="0"/>
              </a:rPr>
              <a:t>πρωτογενής</a:t>
            </a:r>
            <a:r>
              <a:rPr lang="el-GR" sz="360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360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l-GR" sz="3600" i="0" dirty="0">
                <a:effectLst/>
                <a:latin typeface="Arial" panose="020B0604020202020204" pitchFamily="34" charset="0"/>
              </a:rPr>
              <a:t>ή </a:t>
            </a:r>
            <a:r>
              <a:rPr lang="el-GR" sz="360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δευτερογενής </a:t>
            </a:r>
            <a:r>
              <a:rPr lang="el-GR" sz="3600" i="0" dirty="0">
                <a:effectLst/>
                <a:latin typeface="Arial" panose="020B0604020202020204" pitchFamily="34" charset="0"/>
              </a:rPr>
              <a:t>πηγή;</a:t>
            </a:r>
            <a:endParaRPr lang="el-GR" sz="3600" dirty="0"/>
          </a:p>
        </p:txBody>
      </p:sp>
      <p:sp>
        <p:nvSpPr>
          <p:cNvPr id="3" name="Οβάλ 2">
            <a:extLst>
              <a:ext uri="{FF2B5EF4-FFF2-40B4-BE49-F238E27FC236}">
                <a16:creationId xmlns:a16="http://schemas.microsoft.com/office/drawing/2014/main" id="{7AC7A9EA-A36F-AC02-B35D-D31D66DD6D9C}"/>
              </a:ext>
            </a:extLst>
          </p:cNvPr>
          <p:cNvSpPr/>
          <p:nvPr/>
        </p:nvSpPr>
        <p:spPr>
          <a:xfrm>
            <a:off x="3146528" y="96539"/>
            <a:ext cx="742950" cy="92900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7" name="Οβάλ 6">
            <a:extLst>
              <a:ext uri="{FF2B5EF4-FFF2-40B4-BE49-F238E27FC236}">
                <a16:creationId xmlns:a16="http://schemas.microsoft.com/office/drawing/2014/main" id="{95F848AA-1701-6792-88A6-400CA7061319}"/>
              </a:ext>
            </a:extLst>
          </p:cNvPr>
          <p:cNvSpPr/>
          <p:nvPr/>
        </p:nvSpPr>
        <p:spPr>
          <a:xfrm>
            <a:off x="11235244" y="2892042"/>
            <a:ext cx="742950" cy="92900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650551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χάρτης, χαρτί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8608F78A-ED5E-32D4-0E46-740513CA93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3" t="8519" r="18333" b="4537"/>
          <a:stretch>
            <a:fillRect/>
          </a:stretch>
        </p:blipFill>
        <p:spPr>
          <a:xfrm rot="5400000">
            <a:off x="2692513" y="-2641486"/>
            <a:ext cx="6806974" cy="12192001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F22A0125-213F-1024-F9E0-2EF2811BEAE2}"/>
              </a:ext>
            </a:extLst>
          </p:cNvPr>
          <p:cNvSpPr/>
          <p:nvPr/>
        </p:nvSpPr>
        <p:spPr>
          <a:xfrm>
            <a:off x="192154" y="6023201"/>
            <a:ext cx="11807691" cy="7837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Angus </a:t>
            </a:r>
            <a:r>
              <a:rPr lang="en-US" dirty="0" err="1">
                <a:solidFill>
                  <a:schemeClr val="tx1"/>
                </a:solidFill>
              </a:rPr>
              <a:t>Konstam</a:t>
            </a:r>
            <a:r>
              <a:rPr lang="en-US" i="1" dirty="0">
                <a:solidFill>
                  <a:schemeClr val="tx1"/>
                </a:solidFill>
              </a:rPr>
              <a:t>, </a:t>
            </a:r>
            <a:r>
              <a:rPr lang="el-GR" i="1" dirty="0">
                <a:solidFill>
                  <a:schemeClr val="tx1"/>
                </a:solidFill>
              </a:rPr>
              <a:t>Ιστορικός Άτλας της Αρχαίας Ελλάδας</a:t>
            </a:r>
            <a:r>
              <a:rPr lang="el-GR" dirty="0">
                <a:solidFill>
                  <a:schemeClr val="tx1"/>
                </a:solidFill>
              </a:rPr>
              <a:t>,  </a:t>
            </a:r>
            <a:r>
              <a:rPr lang="el-GR" dirty="0" err="1">
                <a:solidFill>
                  <a:schemeClr val="tx1"/>
                </a:solidFill>
              </a:rPr>
              <a:t>Σαββάλας</a:t>
            </a:r>
            <a:r>
              <a:rPr lang="el-GR" dirty="0">
                <a:solidFill>
                  <a:schemeClr val="tx1"/>
                </a:solidFill>
              </a:rPr>
              <a:t>, Αθήνα 2005, σελ.</a:t>
            </a:r>
            <a:r>
              <a:rPr lang="en-US" dirty="0">
                <a:solidFill>
                  <a:schemeClr val="tx1"/>
                </a:solidFill>
              </a:rPr>
              <a:t> 129</a:t>
            </a:r>
            <a:r>
              <a:rPr lang="el-GR" dirty="0">
                <a:solidFill>
                  <a:schemeClr val="tx1"/>
                </a:solidFill>
              </a:rPr>
              <a:t> .  </a:t>
            </a:r>
            <a:endParaRPr lang="el-CY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328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5DE1C0EE-79BF-86AE-3A49-53F4E3072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61" y="171451"/>
            <a:ext cx="8709424" cy="64150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CEFE9F-D44D-FD89-D1ED-2421548A7F85}"/>
              </a:ext>
            </a:extLst>
          </p:cNvPr>
          <p:cNvSpPr txBox="1"/>
          <p:nvPr/>
        </p:nvSpPr>
        <p:spPr>
          <a:xfrm>
            <a:off x="8980885" y="2551837"/>
            <a:ext cx="3211115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l-CY" kern="100" dirty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Θεόδωρος Κατσουλάκος, Γεωργία Κοκκορού - Αλευρά, Βασίλειος Σκουλάτος, </a:t>
            </a:r>
            <a:r>
              <a:rPr lang="el-CY" i="1" kern="100" dirty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Αρχαία Ιστορία, Α΄ Γυμνασίου</a:t>
            </a:r>
            <a:r>
              <a:rPr lang="el-CY" kern="100" dirty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Εκδόσεις ΙΤΥΕ «Διόφαντος», Αθήνα 2015,</a:t>
            </a:r>
            <a:r>
              <a:rPr lang="el-GR" kern="100" dirty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σελ. 69</a:t>
            </a:r>
            <a:r>
              <a:rPr lang="tr-TR" kern="100" dirty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l-CY" kern="100" dirty="0">
              <a:solidFill>
                <a:schemeClr val="tx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5739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βιβλίο, Δημοσίευση, χαρτί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AB4D582F-148C-65D8-6736-B5D1BC5816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8" t="30209" r="27655" b="28125"/>
          <a:stretch/>
        </p:blipFill>
        <p:spPr>
          <a:xfrm>
            <a:off x="195262" y="0"/>
            <a:ext cx="11349038" cy="558641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B7B8614C-452F-5A7E-1CEE-F9261EBA6AA5}"/>
              </a:ext>
            </a:extLst>
          </p:cNvPr>
          <p:cNvSpPr/>
          <p:nvPr/>
        </p:nvSpPr>
        <p:spPr>
          <a:xfrm>
            <a:off x="192154" y="6023201"/>
            <a:ext cx="11807691" cy="7837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Angus </a:t>
            </a:r>
            <a:r>
              <a:rPr lang="en-US" dirty="0" err="1">
                <a:solidFill>
                  <a:schemeClr val="tx1"/>
                </a:solidFill>
              </a:rPr>
              <a:t>Konstam</a:t>
            </a:r>
            <a:r>
              <a:rPr lang="en-US" i="1" dirty="0">
                <a:solidFill>
                  <a:schemeClr val="tx1"/>
                </a:solidFill>
              </a:rPr>
              <a:t>, </a:t>
            </a:r>
            <a:r>
              <a:rPr lang="el-GR" i="1" dirty="0">
                <a:solidFill>
                  <a:schemeClr val="tx1"/>
                </a:solidFill>
              </a:rPr>
              <a:t>Ιστορικός Άτλας της Αρχαίας Ελλάδας</a:t>
            </a:r>
            <a:r>
              <a:rPr lang="el-GR" dirty="0">
                <a:solidFill>
                  <a:schemeClr val="tx1"/>
                </a:solidFill>
              </a:rPr>
              <a:t>,   </a:t>
            </a:r>
            <a:r>
              <a:rPr lang="el-GR" dirty="0" err="1">
                <a:solidFill>
                  <a:schemeClr val="tx1"/>
                </a:solidFill>
              </a:rPr>
              <a:t>Σαββάλας</a:t>
            </a:r>
            <a:r>
              <a:rPr lang="el-GR" dirty="0">
                <a:solidFill>
                  <a:schemeClr val="tx1"/>
                </a:solidFill>
              </a:rPr>
              <a:t>, Αθήνα  2005, σελ.</a:t>
            </a:r>
            <a:r>
              <a:rPr lang="en-US" dirty="0">
                <a:solidFill>
                  <a:schemeClr val="tx1"/>
                </a:solidFill>
              </a:rPr>
              <a:t> 108</a:t>
            </a:r>
            <a:r>
              <a:rPr lang="el-GR" dirty="0">
                <a:solidFill>
                  <a:schemeClr val="tx1"/>
                </a:solidFill>
              </a:rPr>
              <a:t> .  </a:t>
            </a:r>
            <a:endParaRPr lang="el-CY" dirty="0">
              <a:solidFill>
                <a:schemeClr val="tx1"/>
              </a:solidFill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9B967577-0525-4F90-BFE2-D1D38415E8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178" t="23750" r="52291" b="35208"/>
          <a:stretch/>
        </p:blipFill>
        <p:spPr>
          <a:xfrm>
            <a:off x="8843963" y="1582848"/>
            <a:ext cx="2700337" cy="281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6812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θηλαστικό, βιβλίο, θαλάσσια θηλαστικά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12F1E4DB-5F23-4833-D143-183C869FC8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8" t="15001" r="9723" b="25526"/>
          <a:stretch/>
        </p:blipFill>
        <p:spPr>
          <a:xfrm>
            <a:off x="357187" y="200025"/>
            <a:ext cx="11344275" cy="5672138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8C7F8B61-1821-F811-1F93-0A3952D5AC45}"/>
              </a:ext>
            </a:extLst>
          </p:cNvPr>
          <p:cNvSpPr/>
          <p:nvPr/>
        </p:nvSpPr>
        <p:spPr>
          <a:xfrm>
            <a:off x="192154" y="6023201"/>
            <a:ext cx="11807691" cy="7837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Angus </a:t>
            </a:r>
            <a:r>
              <a:rPr lang="en-US" dirty="0" err="1">
                <a:solidFill>
                  <a:schemeClr val="tx1"/>
                </a:solidFill>
              </a:rPr>
              <a:t>Konstam</a:t>
            </a:r>
            <a:r>
              <a:rPr lang="en-US" i="1" dirty="0">
                <a:solidFill>
                  <a:schemeClr val="tx1"/>
                </a:solidFill>
              </a:rPr>
              <a:t>, </a:t>
            </a:r>
            <a:r>
              <a:rPr lang="el-GR" i="1" dirty="0">
                <a:solidFill>
                  <a:schemeClr val="tx1"/>
                </a:solidFill>
              </a:rPr>
              <a:t>Ιστορικός Άτλας της Αρχαίας Ελλάδας</a:t>
            </a:r>
            <a:r>
              <a:rPr lang="el-GR" dirty="0">
                <a:solidFill>
                  <a:schemeClr val="tx1"/>
                </a:solidFill>
              </a:rPr>
              <a:t>,  </a:t>
            </a:r>
            <a:r>
              <a:rPr lang="el-GR" dirty="0" err="1">
                <a:solidFill>
                  <a:schemeClr val="tx1"/>
                </a:solidFill>
              </a:rPr>
              <a:t>Σαββάλας</a:t>
            </a:r>
            <a:r>
              <a:rPr lang="el-GR" dirty="0">
                <a:solidFill>
                  <a:schemeClr val="tx1"/>
                </a:solidFill>
              </a:rPr>
              <a:t>, Αθήνα  2005, σελ.</a:t>
            </a:r>
            <a:r>
              <a:rPr lang="en-US" dirty="0">
                <a:solidFill>
                  <a:schemeClr val="tx1"/>
                </a:solidFill>
              </a:rPr>
              <a:t> 109</a:t>
            </a:r>
            <a:r>
              <a:rPr lang="el-GR" dirty="0">
                <a:solidFill>
                  <a:schemeClr val="tx1"/>
                </a:solidFill>
              </a:rPr>
              <a:t> .  </a:t>
            </a:r>
            <a:endParaRPr lang="el-CY" dirty="0">
              <a:solidFill>
                <a:schemeClr val="tx1"/>
              </a:solidFill>
            </a:endParaRP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5C1558CF-C713-3AA3-D4D6-B24AB87097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21" t="17291" r="39792" b="16459"/>
          <a:stretch/>
        </p:blipFill>
        <p:spPr>
          <a:xfrm>
            <a:off x="9672636" y="764380"/>
            <a:ext cx="2028826" cy="454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498991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2638</TotalTime>
  <Words>450</Words>
  <Application>Microsoft Office PowerPoint</Application>
  <PresentationFormat>Ευρεία οθόνη</PresentationFormat>
  <Paragraphs>73</Paragraphs>
  <Slides>21</Slides>
  <Notes>1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6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21</vt:i4>
      </vt:variant>
    </vt:vector>
  </HeadingPairs>
  <TitlesOfParts>
    <vt:vector size="28" baseType="lpstr">
      <vt:lpstr>Aptos</vt:lpstr>
      <vt:lpstr>Aptos Display</vt:lpstr>
      <vt:lpstr>Arial</vt:lpstr>
      <vt:lpstr>Calibri</vt:lpstr>
      <vt:lpstr>Tahoma</vt:lpstr>
      <vt:lpstr>Times New Roman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Αυτοαξιολόγηση στο σπίτι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ΕΛΕΝΗ ΧΑΡΑΛΑΜΠΟΥΣ</dc:creator>
  <cp:lastModifiedBy>Ελένη Χαραλάμπους</cp:lastModifiedBy>
  <cp:revision>541</cp:revision>
  <cp:lastPrinted>2024-12-16T05:00:07Z</cp:lastPrinted>
  <dcterms:created xsi:type="dcterms:W3CDTF">2024-09-11T17:26:53Z</dcterms:created>
  <dcterms:modified xsi:type="dcterms:W3CDTF">2026-03-22T18:01:12Z</dcterms:modified>
</cp:coreProperties>
</file>