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2" r:id="rId2"/>
    <p:sldId id="424" r:id="rId3"/>
    <p:sldId id="429" r:id="rId4"/>
    <p:sldId id="430" r:id="rId5"/>
    <p:sldId id="432" r:id="rId6"/>
    <p:sldId id="434" r:id="rId7"/>
    <p:sldId id="438" r:id="rId8"/>
    <p:sldId id="435" r:id="rId9"/>
    <p:sldId id="437" r:id="rId10"/>
    <p:sldId id="436" r:id="rId11"/>
    <p:sldId id="495" r:id="rId12"/>
    <p:sldId id="496" r:id="rId13"/>
    <p:sldId id="467" r:id="rId14"/>
    <p:sldId id="494" r:id="rId15"/>
    <p:sldId id="491" r:id="rId16"/>
    <p:sldId id="422" r:id="rId17"/>
    <p:sldId id="433" r:id="rId18"/>
    <p:sldId id="492" r:id="rId19"/>
    <p:sldId id="468" r:id="rId20"/>
    <p:sldId id="464" r:id="rId21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15933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03/22/2026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333607" y="4231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6364" y="902808"/>
            <a:ext cx="12030650" cy="50484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400" b="1" dirty="0"/>
              <a:t>3</a:t>
            </a:r>
            <a:r>
              <a:rPr lang="en-US" sz="2400" b="1" dirty="0"/>
              <a:t>5</a:t>
            </a:r>
            <a:r>
              <a:rPr lang="el-GR" sz="2400" b="1" baseline="30000" dirty="0"/>
              <a:t>Ο</a:t>
            </a:r>
            <a:r>
              <a:rPr lang="el-GR" sz="2400" b="1" dirty="0"/>
              <a:t> ΜΑΘΗΜΑ :</a:t>
            </a:r>
            <a:endParaRPr lang="el-GR" sz="2400" dirty="0"/>
          </a:p>
          <a:p>
            <a:pPr algn="ctr"/>
            <a:r>
              <a:rPr lang="el-GR" sz="2400" b="1" dirty="0"/>
              <a:t>ΚΛΑΣΙΚΗ ΕΠΟΧΗ (479 – 323 π.Χ.) </a:t>
            </a:r>
          </a:p>
          <a:p>
            <a:pPr algn="ctr"/>
            <a:r>
              <a:rPr lang="el-GR" sz="2400" b="1" dirty="0"/>
              <a:t>Η Συμμαχία της Δήλου και η Αθηναϊκή Ηγεμονία </a:t>
            </a:r>
          </a:p>
          <a:p>
            <a:pPr algn="ctr"/>
            <a:endParaRPr lang="el-GR" sz="2400" dirty="0"/>
          </a:p>
          <a:p>
            <a:r>
              <a:rPr lang="el-GR" sz="2400" dirty="0"/>
              <a:t>Αλαζονική συμπεριφορά Αθήνας  </a:t>
            </a:r>
            <a:r>
              <a:rPr lang="en-US" sz="2400" dirty="0">
                <a:sym typeface="Wingdings" panose="05000000000000000000" pitchFamily="2" charset="2"/>
              </a:rPr>
              <a:t></a:t>
            </a:r>
            <a:r>
              <a:rPr lang="el-GR" sz="2400" dirty="0">
                <a:sym typeface="Wingdings" panose="05000000000000000000" pitchFamily="2" charset="2"/>
              </a:rPr>
              <a:t> </a:t>
            </a:r>
            <a:r>
              <a:rPr lang="el-GR" sz="2400" dirty="0"/>
              <a:t>Μετατροπή Συμμαχίας της Δήλου  σε Αθηναϊκή Ηγεμονία</a:t>
            </a:r>
          </a:p>
          <a:p>
            <a:endParaRPr lang="el-GR" sz="2400" dirty="0"/>
          </a:p>
          <a:p>
            <a:r>
              <a:rPr lang="el-GR" sz="2400" dirty="0"/>
              <a:t>Αλαζονική συμπεριφορά Αθήνας :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l-GR" sz="2400" dirty="0"/>
              <a:t>βίαιη καταστολή εξεγέρσεων </a:t>
            </a:r>
          </a:p>
          <a:p>
            <a:pPr marL="457200" indent="-457200">
              <a:buAutoNum type="arabicPeriod"/>
            </a:pPr>
            <a:r>
              <a:rPr lang="el-GR" sz="2400" dirty="0"/>
              <a:t>μεταφορά συμμαχικού ταμείου στην Αθήνα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l-GR" sz="2400" dirty="0"/>
              <a:t>οι αποφάσεις  λαμβάνονται μόνο  από την Αθήνα</a:t>
            </a:r>
          </a:p>
          <a:p>
            <a:pPr marL="457200" indent="-457200">
              <a:buAutoNum type="arabicPeriod"/>
            </a:pPr>
            <a:r>
              <a:rPr lang="el-GR" sz="2400" dirty="0"/>
              <a:t>το συνέδριο  σταματάει να συνέρχεται</a:t>
            </a:r>
          </a:p>
          <a:p>
            <a:endParaRPr lang="el-GR" sz="24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22A9CF-97A0-9CC6-CC05-A47E538D1AB2}"/>
              </a:ext>
            </a:extLst>
          </p:cNvPr>
          <p:cNvSpPr/>
          <p:nvPr/>
        </p:nvSpPr>
        <p:spPr>
          <a:xfrm>
            <a:off x="8088895" y="6001920"/>
            <a:ext cx="3941898" cy="6506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dirty="0" err="1"/>
              <a:t>Δρ</a:t>
            </a:r>
            <a:r>
              <a:rPr lang="el-GR" sz="1200" dirty="0"/>
              <a:t> Ελένη  Χαραλάμπους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/>
              <a:t>https://www.e-charalambous.com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3456" r="10060" b="23726"/>
          <a:stretch/>
        </p:blipFill>
        <p:spPr>
          <a:xfrm>
            <a:off x="100012" y="100378"/>
            <a:ext cx="12091987" cy="6757622"/>
          </a:xfrm>
          <a:prstGeom prst="rect">
            <a:avLst/>
          </a:prstGeom>
        </p:spPr>
      </p:pic>
      <p:sp>
        <p:nvSpPr>
          <p:cNvPr id="3" name="Ορθογώνιο 3">
            <a:extLst>
              <a:ext uri="{FF2B5EF4-FFF2-40B4-BE49-F238E27FC236}">
                <a16:creationId xmlns:a16="http://schemas.microsoft.com/office/drawing/2014/main" id="{A23995D6-8CA3-26F4-1076-55248BBA51CD}"/>
              </a:ext>
            </a:extLst>
          </p:cNvPr>
          <p:cNvSpPr/>
          <p:nvPr/>
        </p:nvSpPr>
        <p:spPr>
          <a:xfrm>
            <a:off x="0" y="0"/>
            <a:ext cx="12192000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Νικόλαος Ανδριώτης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κ.ά., </a:t>
            </a:r>
            <a:r>
              <a:rPr lang="el-GR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dirty="0">
                <a:solidFill>
                  <a:schemeClr val="tx1"/>
                </a:solidFill>
              </a:rPr>
              <a:t>,  τ. Γ1, Αθήνα 1971,  σελ. 37 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2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11F5A-3DDD-F018-3A70-E5F82FFFBF97}"/>
              </a:ext>
            </a:extLst>
          </p:cNvPr>
          <p:cNvSpPr txBox="1"/>
          <p:nvPr/>
        </p:nvSpPr>
        <p:spPr>
          <a:xfrm>
            <a:off x="452284" y="182563"/>
            <a:ext cx="11292041" cy="76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52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Οι  σκοτεινές  πτυχές  της εξουσίας : διαφθορά, κατάχρηση, αυταρχισμός, ναρκισσισμός και χειραγώγηση  </a:t>
            </a:r>
            <a:endParaRPr lang="en-US" sz="5200" b="1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Ἀνδρέας - Η ηρωίδα Νίτσα Χατζηγεωργίου έχει μείνει στην ιστορία ως το Ιερό  Σκεύος της ΕΟΚΑ. Ωραία στην όψη και γενναία στην ψυχή, προδομένη απ' όλους,  «μα κι απ' το καθεστώς αμόλυντη">
            <a:extLst>
              <a:ext uri="{FF2B5EF4-FFF2-40B4-BE49-F238E27FC236}">
                <a16:creationId xmlns:a16="http://schemas.microsoft.com/office/drawing/2014/main" id="{7D0E2167-7A5D-CBF3-394B-B25D54FAA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21" y="1507247"/>
            <a:ext cx="1776566" cy="176935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Θα κλείνουμε για πάντα τα μάτια στις πολιτικές δολοφονίες; | Philenews">
            <a:extLst>
              <a:ext uri="{FF2B5EF4-FFF2-40B4-BE49-F238E27FC236}">
                <a16:creationId xmlns:a16="http://schemas.microsoft.com/office/drawing/2014/main" id="{99800C12-D101-4F0F-C5BD-3FC3B5825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8446" y="1474373"/>
            <a:ext cx="3281533" cy="1852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Νίκος Μπελογιάννης - Βικιπαίδεια">
            <a:extLst>
              <a:ext uri="{FF2B5EF4-FFF2-40B4-BE49-F238E27FC236}">
                <a16:creationId xmlns:a16="http://schemas.microsoft.com/office/drawing/2014/main" id="{29008E34-93C0-30FF-E39B-FE8095C86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72" y="4256475"/>
            <a:ext cx="1781301" cy="1567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Μακάριος Δρουσιώτης - Δημοσιογράφος Συγγραφέας">
            <a:extLst>
              <a:ext uri="{FF2B5EF4-FFF2-40B4-BE49-F238E27FC236}">
                <a16:creationId xmlns:a16="http://schemas.microsoft.com/office/drawing/2014/main" id="{FEB86B9B-6FDD-7C3E-7536-2FA9960A9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599" y="1474372"/>
            <a:ext cx="2143836" cy="1925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Καμία ποινική δίωξη για τον θάνατο του στρατιώτη Θανάση Νικολάου πριν 20  χρόνια στην Κύπρο – Η">
            <a:extLst>
              <a:ext uri="{FF2B5EF4-FFF2-40B4-BE49-F238E27FC236}">
                <a16:creationId xmlns:a16="http://schemas.microsoft.com/office/drawing/2014/main" id="{10BE9F68-06BD-D16B-5E7E-DBAEE2488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187" y="1457417"/>
            <a:ext cx="2173938" cy="1983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alileo Galilei (Γαλιλαίος Γαλιλέι 1564 - 1642) - Pemptousia">
            <a:extLst>
              <a:ext uri="{FF2B5EF4-FFF2-40B4-BE49-F238E27FC236}">
                <a16:creationId xmlns:a16="http://schemas.microsoft.com/office/drawing/2014/main" id="{BEB6B71F-27BE-39E2-9BC7-AE8CAC97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288" y="4256475"/>
            <a:ext cx="1628605" cy="1567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 descr="Εικόνα Leon Trotsky | Biography, Ideology, Literacy Work &amp; Life | Revision Notes">
            <a:extLst>
              <a:ext uri="{FF2B5EF4-FFF2-40B4-BE49-F238E27FC236}">
                <a16:creationId xmlns:a16="http://schemas.microsoft.com/office/drawing/2014/main" id="{50B198C6-2D99-7BEC-AE70-CE6C490340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D7CFCE4-1EE0-B29A-EF21-C8C7BDF9F9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400" y="4250551"/>
            <a:ext cx="1826035" cy="15789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2" name="Picture 18" descr="Καβάζογλου Ντερβίς Αλή">
            <a:extLst>
              <a:ext uri="{FF2B5EF4-FFF2-40B4-BE49-F238E27FC236}">
                <a16:creationId xmlns:a16="http://schemas.microsoft.com/office/drawing/2014/main" id="{22730984-917D-297E-CE1F-A47F149DA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4" r="29591"/>
          <a:stretch>
            <a:fillRect/>
          </a:stretch>
        </p:blipFill>
        <p:spPr bwMode="auto">
          <a:xfrm>
            <a:off x="213097" y="4309541"/>
            <a:ext cx="2202066" cy="1464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eter Vesterbacka — POLITICO 28 Class of 2019 – POLITICO">
            <a:extLst>
              <a:ext uri="{FF2B5EF4-FFF2-40B4-BE49-F238E27FC236}">
                <a16:creationId xmlns:a16="http://schemas.microsoft.com/office/drawing/2014/main" id="{B7D43173-ECA7-B7BE-E5F2-D8440719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4250551"/>
            <a:ext cx="1826036" cy="1573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Μαντώ Μαυρογένους - Βικιπαίδεια">
            <a:extLst>
              <a:ext uri="{FF2B5EF4-FFF2-40B4-BE49-F238E27FC236}">
                <a16:creationId xmlns:a16="http://schemas.microsoft.com/office/drawing/2014/main" id="{8E86BF52-67F5-613B-11B2-4E9EF21D4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610" y="1457417"/>
            <a:ext cx="1409453" cy="1942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Άρης Βελουχιώτης - Βικιπαίδεια">
            <a:extLst>
              <a:ext uri="{FF2B5EF4-FFF2-40B4-BE49-F238E27FC236}">
                <a16:creationId xmlns:a16="http://schemas.microsoft.com/office/drawing/2014/main" id="{DF784738-9E34-4454-FC36-7F4A98127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3" y="4250551"/>
            <a:ext cx="1719260" cy="1573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5CBA1C-D5B7-EF4D-F1BB-8EEB836CB28A}"/>
              </a:ext>
            </a:extLst>
          </p:cNvPr>
          <p:cNvSpPr txBox="1"/>
          <p:nvPr/>
        </p:nvSpPr>
        <p:spPr>
          <a:xfrm>
            <a:off x="124017" y="3443372"/>
            <a:ext cx="276316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Ελένη</a:t>
            </a:r>
          </a:p>
          <a:p>
            <a:pPr algn="ctr"/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Χατζηγεωργίου</a:t>
            </a:r>
            <a:r>
              <a:rPr lang="el-GR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16D50B-28B7-702F-5677-473311FEEB50}"/>
              </a:ext>
            </a:extLst>
          </p:cNvPr>
          <p:cNvSpPr txBox="1"/>
          <p:nvPr/>
        </p:nvSpPr>
        <p:spPr>
          <a:xfrm>
            <a:off x="2676932" y="3448708"/>
            <a:ext cx="325366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i="0" dirty="0">
                <a:solidFill>
                  <a:srgbClr val="FF0000"/>
                </a:solidFill>
                <a:effectLst/>
                <a:latin typeface="Google Sans"/>
              </a:rPr>
              <a:t>Νεοκλής Παναγιώτου και </a:t>
            </a:r>
          </a:p>
          <a:p>
            <a:pPr algn="ctr"/>
            <a:r>
              <a:rPr lang="el-GR" b="1" i="0" dirty="0">
                <a:solidFill>
                  <a:srgbClr val="FF0000"/>
                </a:solidFill>
                <a:effectLst/>
                <a:latin typeface="Google Sans"/>
              </a:rPr>
              <a:t>Ευριπίδης </a:t>
            </a:r>
            <a:r>
              <a:rPr lang="el-GR" b="1" i="0" dirty="0" err="1">
                <a:solidFill>
                  <a:srgbClr val="FF0000"/>
                </a:solidFill>
                <a:effectLst/>
                <a:latin typeface="Google Sans"/>
              </a:rPr>
              <a:t>Νούρος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2E6FD1-69DF-D724-F143-6F05D9D589AB}"/>
              </a:ext>
            </a:extLst>
          </p:cNvPr>
          <p:cNvSpPr txBox="1"/>
          <p:nvPr/>
        </p:nvSpPr>
        <p:spPr>
          <a:xfrm>
            <a:off x="5923749" y="3457639"/>
            <a:ext cx="210444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Γιαννάκης </a:t>
            </a:r>
          </a:p>
          <a:p>
            <a:pPr algn="ctr"/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Στεφανίδης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91A530-DDC2-3B39-E2EA-E856F76748F5}"/>
              </a:ext>
            </a:extLst>
          </p:cNvPr>
          <p:cNvSpPr txBox="1"/>
          <p:nvPr/>
        </p:nvSpPr>
        <p:spPr>
          <a:xfrm>
            <a:off x="8062038" y="3457723"/>
            <a:ext cx="213083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Arial" panose="020B0604020202020204" pitchFamily="34" charset="0"/>
              </a:rPr>
              <a:t>Θανάσης Νικολάου</a:t>
            </a:r>
            <a:endParaRPr lang="el-GR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845A45-C77E-298E-A4D8-FFC1CDE4CC58}"/>
              </a:ext>
            </a:extLst>
          </p:cNvPr>
          <p:cNvSpPr txBox="1"/>
          <p:nvPr/>
        </p:nvSpPr>
        <p:spPr>
          <a:xfrm>
            <a:off x="10230026" y="3457639"/>
            <a:ext cx="190489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Μαντώ </a:t>
            </a:r>
          </a:p>
          <a:p>
            <a:pPr algn="ctr"/>
            <a:r>
              <a:rPr lang="el-GR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Μαυρογένους</a:t>
            </a:r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D6450-4180-3662-76D5-AAB78D37EE97}"/>
              </a:ext>
            </a:extLst>
          </p:cNvPr>
          <p:cNvSpPr txBox="1"/>
          <p:nvPr/>
        </p:nvSpPr>
        <p:spPr>
          <a:xfrm>
            <a:off x="187780" y="6064657"/>
            <a:ext cx="222738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l-GR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Ντερβίς</a:t>
            </a:r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Αλί </a:t>
            </a:r>
          </a:p>
          <a:p>
            <a:pPr algn="ctr"/>
            <a:r>
              <a:rPr lang="el-GR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Καβάζογλου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FFE84A-6DC0-C059-844E-204C42CB8A9E}"/>
              </a:ext>
            </a:extLst>
          </p:cNvPr>
          <p:cNvSpPr txBox="1"/>
          <p:nvPr/>
        </p:nvSpPr>
        <p:spPr>
          <a:xfrm>
            <a:off x="6191351" y="6087237"/>
            <a:ext cx="219852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Λέων </a:t>
            </a:r>
            <a:endParaRPr lang="el-GR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Τρότσκι 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B6FC91-CFC5-2775-CCCB-776CB0FD4A53}"/>
              </a:ext>
            </a:extLst>
          </p:cNvPr>
          <p:cNvSpPr txBox="1"/>
          <p:nvPr/>
        </p:nvSpPr>
        <p:spPr>
          <a:xfrm>
            <a:off x="2504753" y="6081196"/>
            <a:ext cx="16362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Γαλιλαίος</a:t>
            </a:r>
          </a:p>
          <a:p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Γαλιλέι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11E04B-F99A-341A-30CC-D19732B2EB25}"/>
              </a:ext>
            </a:extLst>
          </p:cNvPr>
          <p:cNvSpPr txBox="1"/>
          <p:nvPr/>
        </p:nvSpPr>
        <p:spPr>
          <a:xfrm>
            <a:off x="4194681" y="6081196"/>
            <a:ext cx="20053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i="0" dirty="0">
                <a:solidFill>
                  <a:srgbClr val="FF0000"/>
                </a:solidFill>
                <a:effectLst/>
                <a:latin typeface="Google Sans"/>
              </a:rPr>
              <a:t>Νίκος </a:t>
            </a:r>
          </a:p>
          <a:p>
            <a:pPr algn="ctr"/>
            <a:r>
              <a:rPr lang="el-GR" b="1" i="0" dirty="0">
                <a:solidFill>
                  <a:srgbClr val="FF0000"/>
                </a:solidFill>
                <a:effectLst/>
                <a:latin typeface="Google Sans"/>
              </a:rPr>
              <a:t>Μπελογιάννης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356CD2-880A-645A-7383-4F2AFB20900F}"/>
              </a:ext>
            </a:extLst>
          </p:cNvPr>
          <p:cNvSpPr txBox="1"/>
          <p:nvPr/>
        </p:nvSpPr>
        <p:spPr>
          <a:xfrm>
            <a:off x="8431008" y="6086938"/>
            <a:ext cx="167857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Σενέρ </a:t>
            </a: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Λεβέντ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9B5DB2-F775-AB27-735E-4F068EB864C3}"/>
              </a:ext>
            </a:extLst>
          </p:cNvPr>
          <p:cNvSpPr txBox="1"/>
          <p:nvPr/>
        </p:nvSpPr>
        <p:spPr>
          <a:xfrm>
            <a:off x="10212020" y="6086938"/>
            <a:ext cx="190489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i="0" dirty="0">
                <a:solidFill>
                  <a:srgbClr val="FF0000"/>
                </a:solidFill>
                <a:effectLst/>
                <a:latin typeface="Google Sans"/>
              </a:rPr>
              <a:t>Νίκος Μπελογιάννης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240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3B7068-2650-2432-84EC-F1A6901BF914}"/>
              </a:ext>
            </a:extLst>
          </p:cNvPr>
          <p:cNvSpPr txBox="1"/>
          <p:nvPr/>
        </p:nvSpPr>
        <p:spPr>
          <a:xfrm>
            <a:off x="1000125" y="5719286"/>
            <a:ext cx="11191875" cy="92333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b="1" i="0" dirty="0">
                <a:solidFill>
                  <a:srgbClr val="0A0A0A"/>
                </a:solidFill>
                <a:effectLst/>
                <a:latin typeface="Google Sans"/>
              </a:rPr>
              <a:t>Φανταστείτε ότι έχετε μπροστά σας την επιλογή: Σιωπή και ασφάλεια ή Φωνή και κίνδυνος; Στην ιστορία υπήρξαν άνθρωποι που επέλεξαν το δεύτερο, γνωρίζοντας ότι το τίμημα θα ήταν η ίδια τους η ζωή. Γιατί το έκαναν; Αξίζει τελικά μια τέτοια θυσία;</a:t>
            </a:r>
            <a:endParaRPr lang="el-GR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AFB009-6607-3659-C273-E767CC4628FC}"/>
              </a:ext>
            </a:extLst>
          </p:cNvPr>
          <p:cNvSpPr txBox="1"/>
          <p:nvPr/>
        </p:nvSpPr>
        <p:spPr>
          <a:xfrm>
            <a:off x="155513" y="3167651"/>
            <a:ext cx="19954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Σόφη Σολ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E0006-11F5-6EB1-AD90-AAE7C92775C3}"/>
              </a:ext>
            </a:extLst>
          </p:cNvPr>
          <p:cNvSpPr txBox="1"/>
          <p:nvPr/>
        </p:nvSpPr>
        <p:spPr>
          <a:xfrm>
            <a:off x="2290379" y="3175337"/>
            <a:ext cx="27631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Αλέξανδρος Παναγούλης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B797FD-07C0-0EBE-2BFE-57DD86D40B19}"/>
              </a:ext>
            </a:extLst>
          </p:cNvPr>
          <p:cNvSpPr txBox="1"/>
          <p:nvPr/>
        </p:nvSpPr>
        <p:spPr>
          <a:xfrm>
            <a:off x="330994" y="4549299"/>
            <a:ext cx="918797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 Γιατί το κράτος άφησε τον Νικηταρά να ζητιανεύει; Ήταν έλλειψη χρημάτων ή μια προσπάθεια να ταπεινωθεί ένας άνθρωπος που ο λαός αγαπούσε περισσότερο από τους πολιτικούς;</a:t>
            </a:r>
            <a:r>
              <a:rPr lang="el-GR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CDF1B-502F-3655-40C3-E393103A96FE}"/>
              </a:ext>
            </a:extLst>
          </p:cNvPr>
          <p:cNvSpPr txBox="1"/>
          <p:nvPr/>
        </p:nvSpPr>
        <p:spPr>
          <a:xfrm>
            <a:off x="5091844" y="3164442"/>
            <a:ext cx="27631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Οδυσσέας Ανδρούτσος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2F5DD0-7E8D-3BC2-FA58-B8684D3FA6E3}"/>
              </a:ext>
            </a:extLst>
          </p:cNvPr>
          <p:cNvSpPr txBox="1"/>
          <p:nvPr/>
        </p:nvSpPr>
        <p:spPr>
          <a:xfrm>
            <a:off x="7945771" y="3175336"/>
            <a:ext cx="19954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Σωκράτης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0EC24B-52ED-274C-C892-9BB58514F40D}"/>
              </a:ext>
            </a:extLst>
          </p:cNvPr>
          <p:cNvSpPr txBox="1"/>
          <p:nvPr/>
        </p:nvSpPr>
        <p:spPr>
          <a:xfrm>
            <a:off x="330994" y="3753146"/>
            <a:ext cx="6122194" cy="64633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b="1" i="0" dirty="0">
                <a:solidFill>
                  <a:srgbClr val="0A0A0A"/>
                </a:solidFill>
                <a:effectLst/>
                <a:latin typeface="Google Sans"/>
              </a:rPr>
              <a:t>Γιατί οι Αθηναίοι είπαν στους Μήλιους ότι "το δίκαιο υπάρχει μόνο μεταξύ ίσων"; </a:t>
            </a:r>
            <a:endParaRPr lang="el-GR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FB1F57-6BAD-F07A-460D-C2ADF729DCB4}"/>
              </a:ext>
            </a:extLst>
          </p:cNvPr>
          <p:cNvSpPr txBox="1"/>
          <p:nvPr/>
        </p:nvSpPr>
        <p:spPr>
          <a:xfrm>
            <a:off x="6596062" y="3762967"/>
            <a:ext cx="5462588" cy="64633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b="1" i="0" dirty="0">
                <a:solidFill>
                  <a:srgbClr val="0A0A0A"/>
                </a:solidFill>
                <a:effectLst/>
                <a:latin typeface="Google Sans"/>
              </a:rPr>
              <a:t>Βρείτε τα επιχειρήματα που χρησιμοποίησε η εξουσία για να δικαιολογήσει την εξόντωση </a:t>
            </a:r>
            <a:r>
              <a:rPr lang="el-GR" b="1" dirty="0">
                <a:solidFill>
                  <a:srgbClr val="0A0A0A"/>
                </a:solidFill>
                <a:latin typeface="Google Sans"/>
              </a:rPr>
              <a:t> ενός </a:t>
            </a:r>
            <a:r>
              <a:rPr lang="el-GR" b="1" i="0" dirty="0">
                <a:solidFill>
                  <a:srgbClr val="0A0A0A"/>
                </a:solidFill>
                <a:effectLst/>
                <a:latin typeface="Google Sans"/>
              </a:rPr>
              <a:t> ήρωα. </a:t>
            </a:r>
            <a:endParaRPr lang="el-GR" b="1" dirty="0"/>
          </a:p>
        </p:txBody>
      </p:sp>
      <p:pic>
        <p:nvPicPr>
          <p:cNvPr id="1026" name="Picture 2" descr="Σόφι Σολ - Βικιπαίδεια">
            <a:extLst>
              <a:ext uri="{FF2B5EF4-FFF2-40B4-BE49-F238E27FC236}">
                <a16:creationId xmlns:a16="http://schemas.microsoft.com/office/drawing/2014/main" id="{F18E6389-0FFA-40FA-D750-C66EDE4F5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1" y="321273"/>
            <a:ext cx="1995488" cy="2460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4" descr="Εικόνα Αλέκος Παναγούλης - Βιογραφία - Σαν Σήμερα .gr">
            <a:extLst>
              <a:ext uri="{FF2B5EF4-FFF2-40B4-BE49-F238E27FC236}">
                <a16:creationId xmlns:a16="http://schemas.microsoft.com/office/drawing/2014/main" id="{938EDF4C-BCEC-9E85-5271-5EE0EB71AA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7656" y="32499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BED7EFC0-3493-AAD0-7756-A48E4ED55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379" y="321273"/>
            <a:ext cx="2547056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Οδυσσέας Ανδρούτσος, ο ήρωας που δολοφόνησε η πατρίδα. Ποιους κατηγόρησε ο Μακρυγιάννης για το άδοξο τέλος του (βίντεο)">
            <a:extLst>
              <a:ext uri="{FF2B5EF4-FFF2-40B4-BE49-F238E27FC236}">
                <a16:creationId xmlns:a16="http://schemas.microsoft.com/office/drawing/2014/main" id="{64CA9B7C-42D7-72CA-88F2-B7B83EC87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21272"/>
            <a:ext cx="2411287" cy="2408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Σωκράτης, ο υπηρέτης του θεού | Philenews">
            <a:extLst>
              <a:ext uri="{FF2B5EF4-FFF2-40B4-BE49-F238E27FC236}">
                <a16:creationId xmlns:a16="http://schemas.microsoft.com/office/drawing/2014/main" id="{38C59076-AA60-7065-8E03-F024EAF3F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05" y="321272"/>
            <a:ext cx="2238374" cy="2408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Ιράν: Ποιος ήταν ο 19χρονος παλαιστής που εκτέλεσαν «μετά από βασανιστήρια  για να ομολογήσει» | LiFO">
            <a:extLst>
              <a:ext uri="{FF2B5EF4-FFF2-40B4-BE49-F238E27FC236}">
                <a16:creationId xmlns:a16="http://schemas.microsoft.com/office/drawing/2014/main" id="{DB6FC49F-200B-7D3E-3157-A3293FC2A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161" y="285783"/>
            <a:ext cx="1995488" cy="2408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60C9BC-93F8-BBF8-4BE6-46DC334A96A8}"/>
              </a:ext>
            </a:extLst>
          </p:cNvPr>
          <p:cNvSpPr txBox="1"/>
          <p:nvPr/>
        </p:nvSpPr>
        <p:spPr>
          <a:xfrm>
            <a:off x="10063160" y="3175336"/>
            <a:ext cx="19954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 err="1">
                <a:solidFill>
                  <a:srgbClr val="FF0000"/>
                </a:solidFill>
              </a:rPr>
              <a:t>Σαλέχ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l-GR" b="1" dirty="0" err="1">
                <a:solidFill>
                  <a:srgbClr val="FF0000"/>
                </a:solidFill>
              </a:rPr>
              <a:t>Μοχαμάντι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14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7103C1F8-2CC9-BAF9-3A37-5CC80EF16DE1}"/>
              </a:ext>
            </a:extLst>
          </p:cNvPr>
          <p:cNvSpPr/>
          <p:nvPr/>
        </p:nvSpPr>
        <p:spPr>
          <a:xfrm>
            <a:off x="514349" y="2409825"/>
            <a:ext cx="4157664" cy="3919537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rgbClr val="FF0000"/>
                </a:solidFill>
              </a:rPr>
              <a:t>αλαζονική συμπεριφορά</a:t>
            </a:r>
            <a:endParaRPr lang="el-GR" sz="3600" dirty="0"/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C179A72A-B9BF-6CF7-3261-11356894DEB6}"/>
              </a:ext>
            </a:extLst>
          </p:cNvPr>
          <p:cNvSpPr/>
          <p:nvPr/>
        </p:nvSpPr>
        <p:spPr>
          <a:xfrm>
            <a:off x="8043866" y="3030140"/>
            <a:ext cx="3983834" cy="34337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600" dirty="0">
                <a:solidFill>
                  <a:srgbClr val="FF0000"/>
                </a:solidFill>
              </a:rPr>
              <a:t>μεταφορά συμμαχικού ταμείου στην Αθήνα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414E565-BCCB-DB1B-448D-FEC4A07FF0ED}"/>
              </a:ext>
            </a:extLst>
          </p:cNvPr>
          <p:cNvSpPr/>
          <p:nvPr/>
        </p:nvSpPr>
        <p:spPr>
          <a:xfrm>
            <a:off x="3886202" y="72629"/>
            <a:ext cx="5014912" cy="467439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rgbClr val="FF0000"/>
                </a:solidFill>
              </a:rPr>
              <a:t>Αθηναϊκή Ηγεμονία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257983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0E115-5B36-6D64-A379-7D6C9466A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B33AE9B-C78E-4649-2619-250FFDC50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6B4A91F-F3D9-804A-ACBF-4D346A4C25CC}"/>
              </a:ext>
            </a:extLst>
          </p:cNvPr>
          <p:cNvSpPr/>
          <p:nvPr/>
        </p:nvSpPr>
        <p:spPr>
          <a:xfrm>
            <a:off x="-1" y="-40944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dirty="0">
                <a:solidFill>
                  <a:srgbClr val="FF0000"/>
                </a:solidFill>
              </a:rPr>
              <a:t>Αιτία μετατροπής Συμμαχίας της Δήλου  σε Αθηναϊκή Ηγεμονία</a:t>
            </a:r>
            <a:endParaRPr lang="el-GR" sz="3200" b="1" dirty="0">
              <a:solidFill>
                <a:srgbClr val="FF0000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ED80B54-8D6B-F21A-818C-E580B419DE28}"/>
              </a:ext>
            </a:extLst>
          </p:cNvPr>
          <p:cNvSpPr/>
          <p:nvPr/>
        </p:nvSpPr>
        <p:spPr>
          <a:xfrm>
            <a:off x="2009772" y="4512930"/>
            <a:ext cx="9415462" cy="2085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αλαζονική συμπεριφορά Αθήνας</a:t>
            </a:r>
          </a:p>
        </p:txBody>
      </p:sp>
    </p:spTree>
    <p:extLst>
      <p:ext uri="{BB962C8B-B14F-4D97-AF65-F5344CB8AC3E}">
        <p14:creationId xmlns:p14="http://schemas.microsoft.com/office/powerpoint/2010/main" val="196362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11EF5-44F5-6E88-061A-B040CCFB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4CE96BE-D5E5-6CFC-4A15-A6E8B4F9F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83B5DDC-8BD5-D7BC-10A3-C2E1C31749AF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000" dirty="0">
              <a:solidFill>
                <a:srgbClr val="FF0000"/>
              </a:solidFill>
            </a:endParaRPr>
          </a:p>
          <a:p>
            <a:r>
              <a:rPr lang="el-GR" sz="3200" dirty="0">
                <a:solidFill>
                  <a:srgbClr val="FF0000"/>
                </a:solidFill>
              </a:rPr>
              <a:t>Αλαζονική συμπεριφορά Αθήνας. Δώστε παραδείγματα.</a:t>
            </a:r>
          </a:p>
          <a:p>
            <a:endParaRPr lang="el-GR" sz="4000" b="1" dirty="0">
              <a:solidFill>
                <a:srgbClr val="FF0000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C899DA5-4E75-74F2-4BEE-623C2D950A27}"/>
              </a:ext>
            </a:extLst>
          </p:cNvPr>
          <p:cNvSpPr/>
          <p:nvPr/>
        </p:nvSpPr>
        <p:spPr>
          <a:xfrm>
            <a:off x="1271588" y="3857625"/>
            <a:ext cx="10010771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/>
          </a:p>
          <a:p>
            <a:pPr marL="457200" indent="-457200">
              <a:buAutoNum type="arabicPeriod"/>
            </a:pPr>
            <a:r>
              <a:rPr lang="el-GR" sz="3600" dirty="0"/>
              <a:t>βίαιη καταστολή εξεγέρσεων </a:t>
            </a:r>
          </a:p>
          <a:p>
            <a:pPr marL="457200" indent="-457200">
              <a:buAutoNum type="arabicPeriod"/>
            </a:pPr>
            <a:r>
              <a:rPr lang="el-GR" sz="3600" dirty="0"/>
              <a:t>μεταφορά συμμαχικού ταμείου στην Αθήνα</a:t>
            </a:r>
            <a:endParaRPr lang="en-US" sz="3600" dirty="0"/>
          </a:p>
          <a:p>
            <a:pPr marL="457200" indent="-457200">
              <a:buAutoNum type="arabicPeriod"/>
            </a:pPr>
            <a:r>
              <a:rPr lang="el-GR" sz="3600" dirty="0"/>
              <a:t>οι αποφάσεις  λαμβάνονται μόνο  από την Αθήνα</a:t>
            </a:r>
          </a:p>
          <a:p>
            <a:pPr marL="457200" indent="-457200">
              <a:buAutoNum type="arabicPeriod"/>
            </a:pPr>
            <a:r>
              <a:rPr lang="el-GR" sz="3600" dirty="0"/>
              <a:t>το συνέδριο  σταματάει να συνέρχεται</a:t>
            </a:r>
          </a:p>
        </p:txBody>
      </p:sp>
    </p:spTree>
    <p:extLst>
      <p:ext uri="{BB962C8B-B14F-4D97-AF65-F5344CB8AC3E}">
        <p14:creationId xmlns:p14="http://schemas.microsoft.com/office/powerpoint/2010/main" val="2345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chemeClr val="tx1"/>
              </a:solidFill>
              <a:ea typeface="Aptos" panose="020B0004020202020204" pitchFamily="34" charset="0"/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 : </a:t>
            </a:r>
            <a:r>
              <a:rPr lang="el-GR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CY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Θεόδωρος Κατσουλάκος, Γεωργία Κοκκορού - Αλευρά, Βασίλειος Σκουλάτος, </a:t>
            </a:r>
            <a:r>
              <a:rPr lang="el-CY" i="1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Αρχαία Ιστορία, Α΄ Γυμνασίου</a:t>
            </a:r>
            <a:r>
              <a:rPr lang="el-CY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Εκδόσεις ΙΤΥΕ «Διόφαντος», Αθήνα 2015,</a:t>
            </a:r>
            <a:r>
              <a:rPr lang="el-GR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σ. 69-70</a:t>
            </a:r>
            <a:r>
              <a:rPr lang="tr-TR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l-CY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1416-A0A7-953F-532F-23596CF9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BD92EF6-B1DB-4D88-0CED-794A9481380B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32C5D37-241B-4E0A-DDE8-E9CCB8F94495}"/>
              </a:ext>
            </a:extLst>
          </p:cNvPr>
          <p:cNvSpPr/>
          <p:nvPr/>
        </p:nvSpPr>
        <p:spPr>
          <a:xfrm>
            <a:off x="0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Εποχή  του Χαλκού 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8A24A5-A6F7-32A3-18E0-2DB3B9C6FCAC}"/>
              </a:ext>
            </a:extLst>
          </p:cNvPr>
          <p:cNvSpPr/>
          <p:nvPr/>
        </p:nvSpPr>
        <p:spPr>
          <a:xfrm>
            <a:off x="2828926" y="728660"/>
            <a:ext cx="255746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Γεωμετρική </a:t>
            </a:r>
          </a:p>
          <a:p>
            <a:pPr algn="ctr"/>
            <a:r>
              <a:rPr lang="el-GR" sz="3200" b="1" dirty="0"/>
              <a:t>Εποχή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23F5A93-6B34-5715-D100-3ED8C0721E02}"/>
              </a:ext>
            </a:extLst>
          </p:cNvPr>
          <p:cNvSpPr/>
          <p:nvPr/>
        </p:nvSpPr>
        <p:spPr>
          <a:xfrm>
            <a:off x="5700712" y="706868"/>
            <a:ext cx="211455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Αρχαϊκή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FB586FE-EDF8-8883-1400-3C22E18240FB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CE1CFA1B-F820-D757-453A-EF7A9A06CE2D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A3D186D2-0906-7478-2883-1532419886C6}"/>
              </a:ext>
            </a:extLst>
          </p:cNvPr>
          <p:cNvSpPr/>
          <p:nvPr/>
        </p:nvSpPr>
        <p:spPr>
          <a:xfrm rot="10800000">
            <a:off x="5618564" y="2700336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63A7871-C583-3F11-88B1-9838CF21C5C3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03F3E-CD0F-B413-5490-63108FF97D45}"/>
              </a:ext>
            </a:extLst>
          </p:cNvPr>
          <p:cNvSpPr txBox="1"/>
          <p:nvPr/>
        </p:nvSpPr>
        <p:spPr>
          <a:xfrm>
            <a:off x="9857180" y="4547951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323  π.Χ. </a:t>
            </a:r>
            <a:endParaRPr lang="el-CY" sz="3600" dirty="0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A9BFDC32-0D0E-7DC4-ABCA-F6F75F085E70}"/>
              </a:ext>
            </a:extLst>
          </p:cNvPr>
          <p:cNvSpPr/>
          <p:nvPr/>
        </p:nvSpPr>
        <p:spPr>
          <a:xfrm rot="10800000">
            <a:off x="7755735" y="2689354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3BD07862-DBB2-473F-06FE-0BCDDE2A5D35}"/>
              </a:ext>
            </a:extLst>
          </p:cNvPr>
          <p:cNvSpPr/>
          <p:nvPr/>
        </p:nvSpPr>
        <p:spPr>
          <a:xfrm>
            <a:off x="7914081" y="686959"/>
            <a:ext cx="1943099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Κλασική 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69C39-815E-7B39-B11E-10022A89E476}"/>
              </a:ext>
            </a:extLst>
          </p:cNvPr>
          <p:cNvSpPr txBox="1"/>
          <p:nvPr/>
        </p:nvSpPr>
        <p:spPr>
          <a:xfrm>
            <a:off x="7379492" y="4556018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479 π.Χ. </a:t>
            </a:r>
            <a:endParaRPr lang="el-CY" sz="36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1177A6D-9F63-E992-EDE3-2777D9B375C3}"/>
              </a:ext>
            </a:extLst>
          </p:cNvPr>
          <p:cNvSpPr/>
          <p:nvPr/>
        </p:nvSpPr>
        <p:spPr>
          <a:xfrm>
            <a:off x="11621696" y="3721894"/>
            <a:ext cx="542925" cy="571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9D9D3CDE-1006-ACCC-2B86-AA5715B4A54F}"/>
              </a:ext>
            </a:extLst>
          </p:cNvPr>
          <p:cNvSpPr/>
          <p:nvPr/>
        </p:nvSpPr>
        <p:spPr>
          <a:xfrm rot="10800000">
            <a:off x="9688715" y="2683432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27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Δημοσίευση, χαρτί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AB4D582F-148C-65D8-6736-B5D1BC58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30209" r="27655" b="28125"/>
          <a:stretch/>
        </p:blipFill>
        <p:spPr>
          <a:xfrm>
            <a:off x="195262" y="0"/>
            <a:ext cx="11349038" cy="5586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7B8614C-452F-5A7E-1CEE-F9261EBA6AA5}"/>
              </a:ext>
            </a:extLst>
          </p:cNvPr>
          <p:cNvSpPr/>
          <p:nvPr/>
        </p:nvSpPr>
        <p:spPr>
          <a:xfrm>
            <a:off x="192154" y="6023201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 2005, σελ.</a:t>
            </a:r>
            <a:r>
              <a:rPr lang="en-US" dirty="0">
                <a:solidFill>
                  <a:schemeClr val="tx1"/>
                </a:solidFill>
              </a:rPr>
              <a:t> 108</a:t>
            </a:r>
            <a:r>
              <a:rPr lang="el-GR" dirty="0">
                <a:solidFill>
                  <a:schemeClr val="tx1"/>
                </a:solidFill>
              </a:rPr>
              <a:t> 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B967577-0525-4F90-BFE2-D1D38415E8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78" t="23750" r="52291" b="35208"/>
          <a:stretch/>
        </p:blipFill>
        <p:spPr>
          <a:xfrm>
            <a:off x="8843963" y="1582848"/>
            <a:ext cx="2700337" cy="281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81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θηλαστικό, βιβλίο, θαλάσσια θηλαστικά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12F1E4DB-5F23-4833-D143-183C869FC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15001" r="9723" b="25526"/>
          <a:stretch/>
        </p:blipFill>
        <p:spPr>
          <a:xfrm>
            <a:off x="357187" y="200025"/>
            <a:ext cx="11344275" cy="567213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C7F8B61-1821-F811-1F93-0A3952D5AC45}"/>
              </a:ext>
            </a:extLst>
          </p:cNvPr>
          <p:cNvSpPr/>
          <p:nvPr/>
        </p:nvSpPr>
        <p:spPr>
          <a:xfrm>
            <a:off x="192154" y="6023201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 2005, σελ.</a:t>
            </a:r>
            <a:r>
              <a:rPr lang="en-US" dirty="0">
                <a:solidFill>
                  <a:schemeClr val="tx1"/>
                </a:solidFill>
              </a:rPr>
              <a:t> 109</a:t>
            </a:r>
            <a:r>
              <a:rPr lang="el-GR" dirty="0">
                <a:solidFill>
                  <a:schemeClr val="tx1"/>
                </a:solidFill>
              </a:rPr>
              <a:t> 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C1558CF-C713-3AA3-D4D6-B24AB8709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1" t="17291" r="39792" b="16459"/>
          <a:stretch/>
        </p:blipFill>
        <p:spPr>
          <a:xfrm>
            <a:off x="9672636" y="764380"/>
            <a:ext cx="2028826" cy="454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98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γκόσμια Σχολική Συμμαχία-Global School Alliance LET'S MAKE A BETTER WORLD  | 4ο Νηπιαγωγείο Αλμυρού">
            <a:extLst>
              <a:ext uri="{FF2B5EF4-FFF2-40B4-BE49-F238E27FC236}">
                <a16:creationId xmlns:a16="http://schemas.microsoft.com/office/drawing/2014/main" id="{27799FB7-BFCD-A8BA-7F1A-12EA1C9E2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9"/>
          <a:stretch/>
        </p:blipFill>
        <p:spPr bwMode="auto">
          <a:xfrm>
            <a:off x="123824" y="300038"/>
            <a:ext cx="6662737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5DBBFB5-728F-27DD-36CF-2AEA8F766F07}"/>
              </a:ext>
            </a:extLst>
          </p:cNvPr>
          <p:cNvSpPr/>
          <p:nvPr/>
        </p:nvSpPr>
        <p:spPr>
          <a:xfrm>
            <a:off x="1257300" y="1700213"/>
            <a:ext cx="4086225" cy="32146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Συμμαχία</a:t>
            </a:r>
            <a:r>
              <a:rPr lang="el-GR" dirty="0"/>
              <a:t> </a:t>
            </a:r>
            <a:endParaRPr lang="el-CY" dirty="0"/>
          </a:p>
        </p:txBody>
      </p:sp>
      <p:sp>
        <p:nvSpPr>
          <p:cNvPr id="3" name="AutoShape 4" descr="Ο βασιλιάς κινούμενα σχέδια χαρακτήρα διάνυσμα. Διάνυσμα από ©adekvat  129395024">
            <a:extLst>
              <a:ext uri="{FF2B5EF4-FFF2-40B4-BE49-F238E27FC236}">
                <a16:creationId xmlns:a16="http://schemas.microsoft.com/office/drawing/2014/main" id="{6EF7C864-47DA-6DB3-E96B-1D91D6AFCF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688D006-71A7-916B-A185-4388CE33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388" y="0"/>
            <a:ext cx="4481512" cy="2686051"/>
          </a:xfrm>
          <a:prstGeom prst="rect">
            <a:avLst/>
          </a:prstGeom>
        </p:spPr>
      </p:pic>
      <p:pic>
        <p:nvPicPr>
          <p:cNvPr id="5" name="Picture 2" descr="Παγκόσμια Σχολική Συμμαχία-Global School Alliance LET'S MAKE A BETTER WORLD  | 4ο Νηπιαγωγείο Αλμυρού">
            <a:extLst>
              <a:ext uri="{FF2B5EF4-FFF2-40B4-BE49-F238E27FC236}">
                <a16:creationId xmlns:a16="http://schemas.microsoft.com/office/drawing/2014/main" id="{8ED53E86-011C-B08A-88EB-96C2243D9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39"/>
          <a:stretch/>
        </p:blipFill>
        <p:spPr bwMode="auto">
          <a:xfrm>
            <a:off x="6910388" y="2800350"/>
            <a:ext cx="4614862" cy="384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βάλ 6">
            <a:extLst>
              <a:ext uri="{FF2B5EF4-FFF2-40B4-BE49-F238E27FC236}">
                <a16:creationId xmlns:a16="http://schemas.microsoft.com/office/drawing/2014/main" id="{A812B43F-E95A-925B-7002-087E98D3B0D1}"/>
              </a:ext>
            </a:extLst>
          </p:cNvPr>
          <p:cNvSpPr/>
          <p:nvPr/>
        </p:nvSpPr>
        <p:spPr>
          <a:xfrm>
            <a:off x="8164115" y="3581400"/>
            <a:ext cx="2107407" cy="19431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Ηγεμονία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911300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r="11905" b="28461"/>
          <a:stretch/>
        </p:blipFill>
        <p:spPr>
          <a:xfrm>
            <a:off x="192154" y="224204"/>
            <a:ext cx="11718492" cy="5649058"/>
          </a:xfrm>
          <a:prstGeom prst="rect">
            <a:avLst/>
          </a:prstGeom>
        </p:spPr>
      </p:pic>
      <p:sp>
        <p:nvSpPr>
          <p:cNvPr id="3" name="Ορθογώνιο 3">
            <a:extLst>
              <a:ext uri="{FF2B5EF4-FFF2-40B4-BE49-F238E27FC236}">
                <a16:creationId xmlns:a16="http://schemas.microsoft.com/office/drawing/2014/main" id="{F22A0125-213F-1024-F9E0-2EF2811BEAE2}"/>
              </a:ext>
            </a:extLst>
          </p:cNvPr>
          <p:cNvSpPr/>
          <p:nvPr/>
        </p:nvSpPr>
        <p:spPr>
          <a:xfrm>
            <a:off x="192154" y="6023201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 2005, σελ.</a:t>
            </a:r>
            <a:r>
              <a:rPr lang="en-US" dirty="0">
                <a:solidFill>
                  <a:schemeClr val="tx1"/>
                </a:solidFill>
              </a:rPr>
              <a:t> 1</a:t>
            </a:r>
            <a:r>
              <a:rPr lang="el-GR" dirty="0">
                <a:solidFill>
                  <a:schemeClr val="tx1"/>
                </a:solidFill>
              </a:rPr>
              <a:t>10 .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BA820-2EFE-B1AD-A479-A564B3986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χαρτί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3AEBFA15-C54F-E9E0-45C3-D13068592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8519" r="18333" b="4537"/>
          <a:stretch/>
        </p:blipFill>
        <p:spPr>
          <a:xfrm rot="5400000">
            <a:off x="2666999" y="-2667000"/>
            <a:ext cx="6858002" cy="1219200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1E43131-3693-387F-5D4B-DC2CD618279E}"/>
              </a:ext>
            </a:extLst>
          </p:cNvPr>
          <p:cNvSpPr/>
          <p:nvPr/>
        </p:nvSpPr>
        <p:spPr>
          <a:xfrm>
            <a:off x="192154" y="6023201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 2005, σελ.</a:t>
            </a:r>
            <a:r>
              <a:rPr lang="en-US" dirty="0">
                <a:solidFill>
                  <a:schemeClr val="tx1"/>
                </a:solidFill>
              </a:rPr>
              <a:t> 129</a:t>
            </a:r>
            <a:r>
              <a:rPr lang="el-GR" dirty="0">
                <a:solidFill>
                  <a:schemeClr val="tx1"/>
                </a:solidFill>
              </a:rPr>
              <a:t> .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0755459C-7EB6-83AF-C5A5-1D5BFABD60EC}"/>
              </a:ext>
            </a:extLst>
          </p:cNvPr>
          <p:cNvSpPr/>
          <p:nvPr/>
        </p:nvSpPr>
        <p:spPr>
          <a:xfrm>
            <a:off x="5114925" y="4686300"/>
            <a:ext cx="2257425" cy="78377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9091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3">
            <a:extLst>
              <a:ext uri="{FF2B5EF4-FFF2-40B4-BE49-F238E27FC236}">
                <a16:creationId xmlns:a16="http://schemas.microsoft.com/office/drawing/2014/main" id="{F22A0125-213F-1024-F9E0-2EF2811BEAE2}"/>
              </a:ext>
            </a:extLst>
          </p:cNvPr>
          <p:cNvSpPr/>
          <p:nvPr/>
        </p:nvSpPr>
        <p:spPr>
          <a:xfrm>
            <a:off x="192154" y="6023201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Νικόλαος Ανδριώτης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κ.ά., </a:t>
            </a:r>
            <a:r>
              <a:rPr lang="el-GR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dirty="0">
                <a:solidFill>
                  <a:schemeClr val="tx1"/>
                </a:solidFill>
              </a:rPr>
              <a:t>,  τ. Γ1, Αθήνα 1971,  σελ.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28.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2" r="34433" b="9239"/>
          <a:stretch>
            <a:fillRect/>
          </a:stretch>
        </p:blipFill>
        <p:spPr>
          <a:xfrm rot="5400000">
            <a:off x="3580876" y="1500151"/>
            <a:ext cx="3897098" cy="493705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7E1EEF0-E6D5-A098-8F3F-41BB5D9D55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9886" r="9572"/>
          <a:stretch>
            <a:fillRect/>
          </a:stretch>
        </p:blipFill>
        <p:spPr>
          <a:xfrm rot="5400000">
            <a:off x="4693750" y="-3367763"/>
            <a:ext cx="2101366" cy="89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3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F9F00-3CA8-A6A4-DE5D-B609EEA10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χαρτί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9750F4D3-7A32-EC1B-0D54-082FB2828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8519" r="18333" b="4537"/>
          <a:stretch/>
        </p:blipFill>
        <p:spPr>
          <a:xfrm rot="5400000">
            <a:off x="2666999" y="-2667000"/>
            <a:ext cx="6858002" cy="1219200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A512AD1-1B5E-91DE-A6E9-15299CBA6B74}"/>
              </a:ext>
            </a:extLst>
          </p:cNvPr>
          <p:cNvSpPr/>
          <p:nvPr/>
        </p:nvSpPr>
        <p:spPr>
          <a:xfrm>
            <a:off x="192154" y="6023201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 Αθήνα  2005, σελ.</a:t>
            </a:r>
            <a:r>
              <a:rPr lang="en-US" dirty="0">
                <a:solidFill>
                  <a:schemeClr val="tx1"/>
                </a:solidFill>
              </a:rPr>
              <a:t> 129</a:t>
            </a:r>
            <a:r>
              <a:rPr lang="el-GR" dirty="0">
                <a:solidFill>
                  <a:schemeClr val="tx1"/>
                </a:solidFill>
              </a:rPr>
              <a:t> .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F8A6B4A3-3FC8-4C1A-B377-B3F02DD8B5A1}"/>
              </a:ext>
            </a:extLst>
          </p:cNvPr>
          <p:cNvSpPr/>
          <p:nvPr/>
        </p:nvSpPr>
        <p:spPr>
          <a:xfrm>
            <a:off x="4043363" y="1971675"/>
            <a:ext cx="2257425" cy="78377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2053678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2692</TotalTime>
  <Words>499</Words>
  <Application>Microsoft Office PowerPoint</Application>
  <PresentationFormat>Ευρεία οθόνη</PresentationFormat>
  <Paragraphs>91</Paragraphs>
  <Slides>20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Google Sans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Ελένη Χαραλάμπους</cp:lastModifiedBy>
  <cp:revision>569</cp:revision>
  <cp:lastPrinted>2024-12-16T05:00:07Z</cp:lastPrinted>
  <dcterms:created xsi:type="dcterms:W3CDTF">2024-09-11T17:26:53Z</dcterms:created>
  <dcterms:modified xsi:type="dcterms:W3CDTF">2026-03-22T17:54:53Z</dcterms:modified>
</cp:coreProperties>
</file>