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326" r:id="rId3"/>
    <p:sldId id="327" r:id="rId4"/>
    <p:sldId id="406" r:id="rId5"/>
    <p:sldId id="256" r:id="rId6"/>
    <p:sldId id="323" r:id="rId7"/>
    <p:sldId id="324" r:id="rId8"/>
    <p:sldId id="282" r:id="rId9"/>
    <p:sldId id="283" r:id="rId10"/>
    <p:sldId id="286" r:id="rId11"/>
    <p:sldId id="288" r:id="rId12"/>
    <p:sldId id="287" r:id="rId13"/>
    <p:sldId id="285" r:id="rId14"/>
    <p:sldId id="284" r:id="rId15"/>
    <p:sldId id="387" r:id="rId16"/>
    <p:sldId id="419" r:id="rId17"/>
    <p:sldId id="416" r:id="rId18"/>
    <p:sldId id="321" r:id="rId19"/>
    <p:sldId id="307" r:id="rId20"/>
    <p:sldId id="308" r:id="rId21"/>
    <p:sldId id="290" r:id="rId22"/>
    <p:sldId id="291" r:id="rId23"/>
    <p:sldId id="278" r:id="rId24"/>
    <p:sldId id="281" r:id="rId25"/>
    <p:sldId id="292" r:id="rId26"/>
    <p:sldId id="293" r:id="rId27"/>
    <p:sldId id="296" r:id="rId28"/>
    <p:sldId id="295" r:id="rId29"/>
    <p:sldId id="297" r:id="rId30"/>
    <p:sldId id="298" r:id="rId31"/>
    <p:sldId id="305" r:id="rId32"/>
    <p:sldId id="299" r:id="rId33"/>
    <p:sldId id="306" r:id="rId34"/>
    <p:sldId id="300" r:id="rId35"/>
    <p:sldId id="301" r:id="rId36"/>
    <p:sldId id="302" r:id="rId37"/>
    <p:sldId id="303" r:id="rId38"/>
    <p:sldId id="304" r:id="rId39"/>
    <p:sldId id="309" r:id="rId40"/>
    <p:sldId id="310" r:id="rId41"/>
    <p:sldId id="311" r:id="rId42"/>
    <p:sldId id="408" r:id="rId43"/>
    <p:sldId id="322" r:id="rId44"/>
    <p:sldId id="312" r:id="rId45"/>
    <p:sldId id="320" r:id="rId46"/>
    <p:sldId id="274" r:id="rId47"/>
    <p:sldId id="313" r:id="rId48"/>
    <p:sldId id="275" r:id="rId49"/>
    <p:sldId id="314" r:id="rId50"/>
    <p:sldId id="276" r:id="rId51"/>
    <p:sldId id="315" r:id="rId52"/>
    <p:sldId id="273" r:id="rId53"/>
    <p:sldId id="316" r:id="rId54"/>
    <p:sldId id="257" r:id="rId55"/>
    <p:sldId id="317" r:id="rId56"/>
    <p:sldId id="258" r:id="rId57"/>
    <p:sldId id="318" r:id="rId58"/>
    <p:sldId id="409" r:id="rId59"/>
    <p:sldId id="410" r:id="rId60"/>
    <p:sldId id="411" r:id="rId61"/>
    <p:sldId id="412" r:id="rId62"/>
    <p:sldId id="413" r:id="rId63"/>
    <p:sldId id="414" r:id="rId64"/>
    <p:sldId id="396" r:id="rId65"/>
    <p:sldId id="407" r:id="rId66"/>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59" d="100"/>
          <a:sy n="59" d="100"/>
        </p:scale>
        <p:origin x="94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CDE227-BD27-8086-66AB-C2DD6CCA076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8CB39E90-96BE-44C2-A6E8-5F24ADD3C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D293ED92-A854-4CE6-F8D3-27A584AEF5A5}"/>
              </a:ext>
            </a:extLst>
          </p:cNvPr>
          <p:cNvSpPr>
            <a:spLocks noGrp="1"/>
          </p:cNvSpPr>
          <p:nvPr>
            <p:ph type="dt" sz="half" idx="10"/>
          </p:nvPr>
        </p:nvSpPr>
        <p:spPr/>
        <p:txBody>
          <a:bodyPr/>
          <a:lstStyle/>
          <a:p>
            <a:fld id="{C103C5E9-7C4A-4F0E-B2E5-70A778A15528}" type="datetimeFigureOut">
              <a:rPr lang="el-CY" smtClean="0"/>
              <a:t>03/23/2026</a:t>
            </a:fld>
            <a:endParaRPr lang="el-CY"/>
          </a:p>
        </p:txBody>
      </p:sp>
      <p:sp>
        <p:nvSpPr>
          <p:cNvPr id="5" name="Θέση υποσέλιδου 4">
            <a:extLst>
              <a:ext uri="{FF2B5EF4-FFF2-40B4-BE49-F238E27FC236}">
                <a16:creationId xmlns:a16="http://schemas.microsoft.com/office/drawing/2014/main" id="{9B92CB8C-6F36-4B50-B290-BB2C04B20BB0}"/>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7C472A7B-0BD5-782E-6CA7-77A23DFBD04C}"/>
              </a:ext>
            </a:extLst>
          </p:cNvPr>
          <p:cNvSpPr>
            <a:spLocks noGrp="1"/>
          </p:cNvSpPr>
          <p:nvPr>
            <p:ph type="sldNum" sz="quarter" idx="12"/>
          </p:nvPr>
        </p:nvSpPr>
        <p:spPr/>
        <p:txBody>
          <a:bodyPr/>
          <a:lstStyle/>
          <a:p>
            <a:fld id="{327E2449-7A4D-4156-9184-076AB80314C5}" type="slidenum">
              <a:rPr lang="el-CY" smtClean="0"/>
              <a:t>‹#›</a:t>
            </a:fld>
            <a:endParaRPr lang="el-CY"/>
          </a:p>
        </p:txBody>
      </p:sp>
    </p:spTree>
    <p:extLst>
      <p:ext uri="{BB962C8B-B14F-4D97-AF65-F5344CB8AC3E}">
        <p14:creationId xmlns:p14="http://schemas.microsoft.com/office/powerpoint/2010/main" val="931741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597963-67D4-E82B-3FF3-6244DF1F2A0F}"/>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1DCD0970-7F24-744C-D76E-EDD41AB148F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0DB3FF2-21E1-C801-65BC-3E5C41B96977}"/>
              </a:ext>
            </a:extLst>
          </p:cNvPr>
          <p:cNvSpPr>
            <a:spLocks noGrp="1"/>
          </p:cNvSpPr>
          <p:nvPr>
            <p:ph type="dt" sz="half" idx="10"/>
          </p:nvPr>
        </p:nvSpPr>
        <p:spPr/>
        <p:txBody>
          <a:bodyPr/>
          <a:lstStyle/>
          <a:p>
            <a:fld id="{C103C5E9-7C4A-4F0E-B2E5-70A778A15528}" type="datetimeFigureOut">
              <a:rPr lang="el-CY" smtClean="0"/>
              <a:t>03/23/2026</a:t>
            </a:fld>
            <a:endParaRPr lang="el-CY"/>
          </a:p>
        </p:txBody>
      </p:sp>
      <p:sp>
        <p:nvSpPr>
          <p:cNvPr id="5" name="Θέση υποσέλιδου 4">
            <a:extLst>
              <a:ext uri="{FF2B5EF4-FFF2-40B4-BE49-F238E27FC236}">
                <a16:creationId xmlns:a16="http://schemas.microsoft.com/office/drawing/2014/main" id="{66F687ED-AFC4-B92C-F6FC-BD5922A1E365}"/>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36B20970-B828-C925-AB12-ACFF844DE8C4}"/>
              </a:ext>
            </a:extLst>
          </p:cNvPr>
          <p:cNvSpPr>
            <a:spLocks noGrp="1"/>
          </p:cNvSpPr>
          <p:nvPr>
            <p:ph type="sldNum" sz="quarter" idx="12"/>
          </p:nvPr>
        </p:nvSpPr>
        <p:spPr/>
        <p:txBody>
          <a:bodyPr/>
          <a:lstStyle/>
          <a:p>
            <a:fld id="{327E2449-7A4D-4156-9184-076AB80314C5}" type="slidenum">
              <a:rPr lang="el-CY" smtClean="0"/>
              <a:t>‹#›</a:t>
            </a:fld>
            <a:endParaRPr lang="el-CY"/>
          </a:p>
        </p:txBody>
      </p:sp>
    </p:spTree>
    <p:extLst>
      <p:ext uri="{BB962C8B-B14F-4D97-AF65-F5344CB8AC3E}">
        <p14:creationId xmlns:p14="http://schemas.microsoft.com/office/powerpoint/2010/main" val="161005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4D5987C-B5B6-F699-34BF-1771E2D2CEF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3FC69371-5BA4-4AC2-77BF-FAB24221C56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7301E379-45CE-D5E8-490D-3AEB34190655}"/>
              </a:ext>
            </a:extLst>
          </p:cNvPr>
          <p:cNvSpPr>
            <a:spLocks noGrp="1"/>
          </p:cNvSpPr>
          <p:nvPr>
            <p:ph type="dt" sz="half" idx="10"/>
          </p:nvPr>
        </p:nvSpPr>
        <p:spPr/>
        <p:txBody>
          <a:bodyPr/>
          <a:lstStyle/>
          <a:p>
            <a:fld id="{C103C5E9-7C4A-4F0E-B2E5-70A778A15528}" type="datetimeFigureOut">
              <a:rPr lang="el-CY" smtClean="0"/>
              <a:t>03/23/2026</a:t>
            </a:fld>
            <a:endParaRPr lang="el-CY"/>
          </a:p>
        </p:txBody>
      </p:sp>
      <p:sp>
        <p:nvSpPr>
          <p:cNvPr id="5" name="Θέση υποσέλιδου 4">
            <a:extLst>
              <a:ext uri="{FF2B5EF4-FFF2-40B4-BE49-F238E27FC236}">
                <a16:creationId xmlns:a16="http://schemas.microsoft.com/office/drawing/2014/main" id="{E128D6BC-251C-20AB-987E-60D2A5F64C5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63B078-F5C9-E722-ECC6-6521D161BC73}"/>
              </a:ext>
            </a:extLst>
          </p:cNvPr>
          <p:cNvSpPr>
            <a:spLocks noGrp="1"/>
          </p:cNvSpPr>
          <p:nvPr>
            <p:ph type="sldNum" sz="quarter" idx="12"/>
          </p:nvPr>
        </p:nvSpPr>
        <p:spPr/>
        <p:txBody>
          <a:bodyPr/>
          <a:lstStyle/>
          <a:p>
            <a:fld id="{327E2449-7A4D-4156-9184-076AB80314C5}" type="slidenum">
              <a:rPr lang="el-CY" smtClean="0"/>
              <a:t>‹#›</a:t>
            </a:fld>
            <a:endParaRPr lang="el-CY"/>
          </a:p>
        </p:txBody>
      </p:sp>
    </p:spTree>
    <p:extLst>
      <p:ext uri="{BB962C8B-B14F-4D97-AF65-F5344CB8AC3E}">
        <p14:creationId xmlns:p14="http://schemas.microsoft.com/office/powerpoint/2010/main" val="294480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AD487B-9837-AD52-9E9F-CBC872D3A27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50B4397A-2BC1-9EE2-8197-98F83EDBB73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E9D0E58-60DE-F288-A3BD-5ACA15A389AA}"/>
              </a:ext>
            </a:extLst>
          </p:cNvPr>
          <p:cNvSpPr>
            <a:spLocks noGrp="1"/>
          </p:cNvSpPr>
          <p:nvPr>
            <p:ph type="dt" sz="half" idx="10"/>
          </p:nvPr>
        </p:nvSpPr>
        <p:spPr/>
        <p:txBody>
          <a:bodyPr/>
          <a:lstStyle/>
          <a:p>
            <a:fld id="{C103C5E9-7C4A-4F0E-B2E5-70A778A15528}" type="datetimeFigureOut">
              <a:rPr lang="el-CY" smtClean="0"/>
              <a:t>03/23/2026</a:t>
            </a:fld>
            <a:endParaRPr lang="el-CY"/>
          </a:p>
        </p:txBody>
      </p:sp>
      <p:sp>
        <p:nvSpPr>
          <p:cNvPr id="5" name="Θέση υποσέλιδου 4">
            <a:extLst>
              <a:ext uri="{FF2B5EF4-FFF2-40B4-BE49-F238E27FC236}">
                <a16:creationId xmlns:a16="http://schemas.microsoft.com/office/drawing/2014/main" id="{501B1C61-A153-52F2-AE87-DE30CBF783A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17ADBD9C-410E-B2DD-9665-8C0F139FB71C}"/>
              </a:ext>
            </a:extLst>
          </p:cNvPr>
          <p:cNvSpPr>
            <a:spLocks noGrp="1"/>
          </p:cNvSpPr>
          <p:nvPr>
            <p:ph type="sldNum" sz="quarter" idx="12"/>
          </p:nvPr>
        </p:nvSpPr>
        <p:spPr/>
        <p:txBody>
          <a:bodyPr/>
          <a:lstStyle/>
          <a:p>
            <a:fld id="{327E2449-7A4D-4156-9184-076AB80314C5}" type="slidenum">
              <a:rPr lang="el-CY" smtClean="0"/>
              <a:t>‹#›</a:t>
            </a:fld>
            <a:endParaRPr lang="el-CY"/>
          </a:p>
        </p:txBody>
      </p:sp>
    </p:spTree>
    <p:extLst>
      <p:ext uri="{BB962C8B-B14F-4D97-AF65-F5344CB8AC3E}">
        <p14:creationId xmlns:p14="http://schemas.microsoft.com/office/powerpoint/2010/main" val="79964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B22E38-5977-C112-F81D-DF3A7607808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DE3ABF13-130E-99DB-8D92-0A5E3A225C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9270028-4184-63D7-F75A-8C1CD191B94F}"/>
              </a:ext>
            </a:extLst>
          </p:cNvPr>
          <p:cNvSpPr>
            <a:spLocks noGrp="1"/>
          </p:cNvSpPr>
          <p:nvPr>
            <p:ph type="dt" sz="half" idx="10"/>
          </p:nvPr>
        </p:nvSpPr>
        <p:spPr/>
        <p:txBody>
          <a:bodyPr/>
          <a:lstStyle/>
          <a:p>
            <a:fld id="{C103C5E9-7C4A-4F0E-B2E5-70A778A15528}" type="datetimeFigureOut">
              <a:rPr lang="el-CY" smtClean="0"/>
              <a:t>03/23/2026</a:t>
            </a:fld>
            <a:endParaRPr lang="el-CY"/>
          </a:p>
        </p:txBody>
      </p:sp>
      <p:sp>
        <p:nvSpPr>
          <p:cNvPr id="5" name="Θέση υποσέλιδου 4">
            <a:extLst>
              <a:ext uri="{FF2B5EF4-FFF2-40B4-BE49-F238E27FC236}">
                <a16:creationId xmlns:a16="http://schemas.microsoft.com/office/drawing/2014/main" id="{1EA1473E-C3BD-9EDB-CF28-B98A3A945389}"/>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E7958720-23D4-8338-D692-2B31B55F7DC8}"/>
              </a:ext>
            </a:extLst>
          </p:cNvPr>
          <p:cNvSpPr>
            <a:spLocks noGrp="1"/>
          </p:cNvSpPr>
          <p:nvPr>
            <p:ph type="sldNum" sz="quarter" idx="12"/>
          </p:nvPr>
        </p:nvSpPr>
        <p:spPr/>
        <p:txBody>
          <a:bodyPr/>
          <a:lstStyle/>
          <a:p>
            <a:fld id="{327E2449-7A4D-4156-9184-076AB80314C5}" type="slidenum">
              <a:rPr lang="el-CY" smtClean="0"/>
              <a:t>‹#›</a:t>
            </a:fld>
            <a:endParaRPr lang="el-CY"/>
          </a:p>
        </p:txBody>
      </p:sp>
    </p:spTree>
    <p:extLst>
      <p:ext uri="{BB962C8B-B14F-4D97-AF65-F5344CB8AC3E}">
        <p14:creationId xmlns:p14="http://schemas.microsoft.com/office/powerpoint/2010/main" val="387323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34180-BC11-8BC4-AC67-D1B94FA84D6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6A215C63-E49C-F95C-6F26-6F9CD4640BA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B1E0C816-4BE9-D7EC-C520-78A2F3C4F6A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885E87E3-FF54-1CA9-DA99-682E48F1C93A}"/>
              </a:ext>
            </a:extLst>
          </p:cNvPr>
          <p:cNvSpPr>
            <a:spLocks noGrp="1"/>
          </p:cNvSpPr>
          <p:nvPr>
            <p:ph type="dt" sz="half" idx="10"/>
          </p:nvPr>
        </p:nvSpPr>
        <p:spPr/>
        <p:txBody>
          <a:bodyPr/>
          <a:lstStyle/>
          <a:p>
            <a:fld id="{C103C5E9-7C4A-4F0E-B2E5-70A778A15528}" type="datetimeFigureOut">
              <a:rPr lang="el-CY" smtClean="0"/>
              <a:t>03/23/2026</a:t>
            </a:fld>
            <a:endParaRPr lang="el-CY"/>
          </a:p>
        </p:txBody>
      </p:sp>
      <p:sp>
        <p:nvSpPr>
          <p:cNvPr id="6" name="Θέση υποσέλιδου 5">
            <a:extLst>
              <a:ext uri="{FF2B5EF4-FFF2-40B4-BE49-F238E27FC236}">
                <a16:creationId xmlns:a16="http://schemas.microsoft.com/office/drawing/2014/main" id="{3314CE5E-0D07-68E0-F0CC-5A46F439F52A}"/>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02A41AF0-5B6E-8C79-0950-CA0E10EF873D}"/>
              </a:ext>
            </a:extLst>
          </p:cNvPr>
          <p:cNvSpPr>
            <a:spLocks noGrp="1"/>
          </p:cNvSpPr>
          <p:nvPr>
            <p:ph type="sldNum" sz="quarter" idx="12"/>
          </p:nvPr>
        </p:nvSpPr>
        <p:spPr/>
        <p:txBody>
          <a:bodyPr/>
          <a:lstStyle/>
          <a:p>
            <a:fld id="{327E2449-7A4D-4156-9184-076AB80314C5}" type="slidenum">
              <a:rPr lang="el-CY" smtClean="0"/>
              <a:t>‹#›</a:t>
            </a:fld>
            <a:endParaRPr lang="el-CY"/>
          </a:p>
        </p:txBody>
      </p:sp>
    </p:spTree>
    <p:extLst>
      <p:ext uri="{BB962C8B-B14F-4D97-AF65-F5344CB8AC3E}">
        <p14:creationId xmlns:p14="http://schemas.microsoft.com/office/powerpoint/2010/main" val="379714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4B4F7D-99E1-DA37-9477-B2501487526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87437159-6610-A823-54C8-EEE42573C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05741D9-F77F-01FA-77F7-92611D986AE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D211DDCC-87E2-62D4-D8B9-8289BF8B62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CBBF771-32E2-33B3-5BC4-114E04C60D4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71C5D1B7-EE86-7E5F-79E9-FEFE6892A03A}"/>
              </a:ext>
            </a:extLst>
          </p:cNvPr>
          <p:cNvSpPr>
            <a:spLocks noGrp="1"/>
          </p:cNvSpPr>
          <p:nvPr>
            <p:ph type="dt" sz="half" idx="10"/>
          </p:nvPr>
        </p:nvSpPr>
        <p:spPr/>
        <p:txBody>
          <a:bodyPr/>
          <a:lstStyle/>
          <a:p>
            <a:fld id="{C103C5E9-7C4A-4F0E-B2E5-70A778A15528}" type="datetimeFigureOut">
              <a:rPr lang="el-CY" smtClean="0"/>
              <a:t>03/23/2026</a:t>
            </a:fld>
            <a:endParaRPr lang="el-CY"/>
          </a:p>
        </p:txBody>
      </p:sp>
      <p:sp>
        <p:nvSpPr>
          <p:cNvPr id="8" name="Θέση υποσέλιδου 7">
            <a:extLst>
              <a:ext uri="{FF2B5EF4-FFF2-40B4-BE49-F238E27FC236}">
                <a16:creationId xmlns:a16="http://schemas.microsoft.com/office/drawing/2014/main" id="{4C6B283F-DC9D-1B72-CF47-3C75FDF40279}"/>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3FBB2905-BA01-8068-127F-F28637BE3E88}"/>
              </a:ext>
            </a:extLst>
          </p:cNvPr>
          <p:cNvSpPr>
            <a:spLocks noGrp="1"/>
          </p:cNvSpPr>
          <p:nvPr>
            <p:ph type="sldNum" sz="quarter" idx="12"/>
          </p:nvPr>
        </p:nvSpPr>
        <p:spPr/>
        <p:txBody>
          <a:bodyPr/>
          <a:lstStyle/>
          <a:p>
            <a:fld id="{327E2449-7A4D-4156-9184-076AB80314C5}" type="slidenum">
              <a:rPr lang="el-CY" smtClean="0"/>
              <a:t>‹#›</a:t>
            </a:fld>
            <a:endParaRPr lang="el-CY"/>
          </a:p>
        </p:txBody>
      </p:sp>
    </p:spTree>
    <p:extLst>
      <p:ext uri="{BB962C8B-B14F-4D97-AF65-F5344CB8AC3E}">
        <p14:creationId xmlns:p14="http://schemas.microsoft.com/office/powerpoint/2010/main" val="44870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709B49-F36E-1019-5DE7-14CAE66B7F8A}"/>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E232F9B6-E132-8604-0A2B-A3B1525D301A}"/>
              </a:ext>
            </a:extLst>
          </p:cNvPr>
          <p:cNvSpPr>
            <a:spLocks noGrp="1"/>
          </p:cNvSpPr>
          <p:nvPr>
            <p:ph type="dt" sz="half" idx="10"/>
          </p:nvPr>
        </p:nvSpPr>
        <p:spPr/>
        <p:txBody>
          <a:bodyPr/>
          <a:lstStyle/>
          <a:p>
            <a:fld id="{C103C5E9-7C4A-4F0E-B2E5-70A778A15528}" type="datetimeFigureOut">
              <a:rPr lang="el-CY" smtClean="0"/>
              <a:t>03/23/2026</a:t>
            </a:fld>
            <a:endParaRPr lang="el-CY"/>
          </a:p>
        </p:txBody>
      </p:sp>
      <p:sp>
        <p:nvSpPr>
          <p:cNvPr id="4" name="Θέση υποσέλιδου 3">
            <a:extLst>
              <a:ext uri="{FF2B5EF4-FFF2-40B4-BE49-F238E27FC236}">
                <a16:creationId xmlns:a16="http://schemas.microsoft.com/office/drawing/2014/main" id="{48D210AA-EBC5-B43B-06FA-1C89866BC032}"/>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62DB69B4-7936-E478-DC02-B84C347E109D}"/>
              </a:ext>
            </a:extLst>
          </p:cNvPr>
          <p:cNvSpPr>
            <a:spLocks noGrp="1"/>
          </p:cNvSpPr>
          <p:nvPr>
            <p:ph type="sldNum" sz="quarter" idx="12"/>
          </p:nvPr>
        </p:nvSpPr>
        <p:spPr/>
        <p:txBody>
          <a:bodyPr/>
          <a:lstStyle/>
          <a:p>
            <a:fld id="{327E2449-7A4D-4156-9184-076AB80314C5}" type="slidenum">
              <a:rPr lang="el-CY" smtClean="0"/>
              <a:t>‹#›</a:t>
            </a:fld>
            <a:endParaRPr lang="el-CY"/>
          </a:p>
        </p:txBody>
      </p:sp>
    </p:spTree>
    <p:extLst>
      <p:ext uri="{BB962C8B-B14F-4D97-AF65-F5344CB8AC3E}">
        <p14:creationId xmlns:p14="http://schemas.microsoft.com/office/powerpoint/2010/main" val="341292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B6D27D0-429D-3971-5B09-7820B66A6CDF}"/>
              </a:ext>
            </a:extLst>
          </p:cNvPr>
          <p:cNvSpPr>
            <a:spLocks noGrp="1"/>
          </p:cNvSpPr>
          <p:nvPr>
            <p:ph type="dt" sz="half" idx="10"/>
          </p:nvPr>
        </p:nvSpPr>
        <p:spPr/>
        <p:txBody>
          <a:bodyPr/>
          <a:lstStyle/>
          <a:p>
            <a:fld id="{C103C5E9-7C4A-4F0E-B2E5-70A778A15528}" type="datetimeFigureOut">
              <a:rPr lang="el-CY" smtClean="0"/>
              <a:t>03/23/2026</a:t>
            </a:fld>
            <a:endParaRPr lang="el-CY"/>
          </a:p>
        </p:txBody>
      </p:sp>
      <p:sp>
        <p:nvSpPr>
          <p:cNvPr id="3" name="Θέση υποσέλιδου 2">
            <a:extLst>
              <a:ext uri="{FF2B5EF4-FFF2-40B4-BE49-F238E27FC236}">
                <a16:creationId xmlns:a16="http://schemas.microsoft.com/office/drawing/2014/main" id="{41E48C50-F7DB-402E-710D-8F706F60FDBC}"/>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250D8D05-E3E2-FF66-7295-2F9AB9FAF839}"/>
              </a:ext>
            </a:extLst>
          </p:cNvPr>
          <p:cNvSpPr>
            <a:spLocks noGrp="1"/>
          </p:cNvSpPr>
          <p:nvPr>
            <p:ph type="sldNum" sz="quarter" idx="12"/>
          </p:nvPr>
        </p:nvSpPr>
        <p:spPr/>
        <p:txBody>
          <a:bodyPr/>
          <a:lstStyle/>
          <a:p>
            <a:fld id="{327E2449-7A4D-4156-9184-076AB80314C5}" type="slidenum">
              <a:rPr lang="el-CY" smtClean="0"/>
              <a:t>‹#›</a:t>
            </a:fld>
            <a:endParaRPr lang="el-CY"/>
          </a:p>
        </p:txBody>
      </p:sp>
    </p:spTree>
    <p:extLst>
      <p:ext uri="{BB962C8B-B14F-4D97-AF65-F5344CB8AC3E}">
        <p14:creationId xmlns:p14="http://schemas.microsoft.com/office/powerpoint/2010/main" val="256429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7F65E1-5AC3-29CD-4383-B79BCF4776F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8CB71E10-C26F-EA82-D751-DE44AB70D7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F19DE003-8F84-C19E-6A36-12DE46315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DE1904A-C2D0-A083-27BE-FFDE596A0CB0}"/>
              </a:ext>
            </a:extLst>
          </p:cNvPr>
          <p:cNvSpPr>
            <a:spLocks noGrp="1"/>
          </p:cNvSpPr>
          <p:nvPr>
            <p:ph type="dt" sz="half" idx="10"/>
          </p:nvPr>
        </p:nvSpPr>
        <p:spPr/>
        <p:txBody>
          <a:bodyPr/>
          <a:lstStyle/>
          <a:p>
            <a:fld id="{C103C5E9-7C4A-4F0E-B2E5-70A778A15528}" type="datetimeFigureOut">
              <a:rPr lang="el-CY" smtClean="0"/>
              <a:t>03/23/2026</a:t>
            </a:fld>
            <a:endParaRPr lang="el-CY"/>
          </a:p>
        </p:txBody>
      </p:sp>
      <p:sp>
        <p:nvSpPr>
          <p:cNvPr id="6" name="Θέση υποσέλιδου 5">
            <a:extLst>
              <a:ext uri="{FF2B5EF4-FFF2-40B4-BE49-F238E27FC236}">
                <a16:creationId xmlns:a16="http://schemas.microsoft.com/office/drawing/2014/main" id="{D933598B-B359-5738-AC30-6E52937235B8}"/>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F87A5347-44E0-2862-7293-BC5F42506A86}"/>
              </a:ext>
            </a:extLst>
          </p:cNvPr>
          <p:cNvSpPr>
            <a:spLocks noGrp="1"/>
          </p:cNvSpPr>
          <p:nvPr>
            <p:ph type="sldNum" sz="quarter" idx="12"/>
          </p:nvPr>
        </p:nvSpPr>
        <p:spPr/>
        <p:txBody>
          <a:bodyPr/>
          <a:lstStyle/>
          <a:p>
            <a:fld id="{327E2449-7A4D-4156-9184-076AB80314C5}" type="slidenum">
              <a:rPr lang="el-CY" smtClean="0"/>
              <a:t>‹#›</a:t>
            </a:fld>
            <a:endParaRPr lang="el-CY"/>
          </a:p>
        </p:txBody>
      </p:sp>
    </p:spTree>
    <p:extLst>
      <p:ext uri="{BB962C8B-B14F-4D97-AF65-F5344CB8AC3E}">
        <p14:creationId xmlns:p14="http://schemas.microsoft.com/office/powerpoint/2010/main" val="364218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CE6234-A4C7-ACCE-1237-0902EB4C9BE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F7688E3-9169-4E79-27C5-30DB1868E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59872D18-32C4-86C7-0C94-9F9B5DDDA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1931CB0-ECEF-C4F8-E18C-E185FC4A2FC1}"/>
              </a:ext>
            </a:extLst>
          </p:cNvPr>
          <p:cNvSpPr>
            <a:spLocks noGrp="1"/>
          </p:cNvSpPr>
          <p:nvPr>
            <p:ph type="dt" sz="half" idx="10"/>
          </p:nvPr>
        </p:nvSpPr>
        <p:spPr/>
        <p:txBody>
          <a:bodyPr/>
          <a:lstStyle/>
          <a:p>
            <a:fld id="{C103C5E9-7C4A-4F0E-B2E5-70A778A15528}" type="datetimeFigureOut">
              <a:rPr lang="el-CY" smtClean="0"/>
              <a:t>03/23/2026</a:t>
            </a:fld>
            <a:endParaRPr lang="el-CY"/>
          </a:p>
        </p:txBody>
      </p:sp>
      <p:sp>
        <p:nvSpPr>
          <p:cNvPr id="6" name="Θέση υποσέλιδου 5">
            <a:extLst>
              <a:ext uri="{FF2B5EF4-FFF2-40B4-BE49-F238E27FC236}">
                <a16:creationId xmlns:a16="http://schemas.microsoft.com/office/drawing/2014/main" id="{12A0AFC8-2AE2-1DC0-476C-70731F19A09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8C796FC8-1397-CF1E-FF49-0725B8BA20A5}"/>
              </a:ext>
            </a:extLst>
          </p:cNvPr>
          <p:cNvSpPr>
            <a:spLocks noGrp="1"/>
          </p:cNvSpPr>
          <p:nvPr>
            <p:ph type="sldNum" sz="quarter" idx="12"/>
          </p:nvPr>
        </p:nvSpPr>
        <p:spPr/>
        <p:txBody>
          <a:bodyPr/>
          <a:lstStyle/>
          <a:p>
            <a:fld id="{327E2449-7A4D-4156-9184-076AB80314C5}" type="slidenum">
              <a:rPr lang="el-CY" smtClean="0"/>
              <a:t>‹#›</a:t>
            </a:fld>
            <a:endParaRPr lang="el-CY"/>
          </a:p>
        </p:txBody>
      </p:sp>
    </p:spTree>
    <p:extLst>
      <p:ext uri="{BB962C8B-B14F-4D97-AF65-F5344CB8AC3E}">
        <p14:creationId xmlns:p14="http://schemas.microsoft.com/office/powerpoint/2010/main" val="405854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9FAB117-6C32-F875-28A4-5BB6D73C1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9670795F-1DCB-7D18-0595-D0F600E0A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4A4AB7F-1174-8B72-840B-4C1DA30AF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3C5E9-7C4A-4F0E-B2E5-70A778A15528}" type="datetimeFigureOut">
              <a:rPr lang="el-CY" smtClean="0"/>
              <a:t>03/23/2026</a:t>
            </a:fld>
            <a:endParaRPr lang="el-CY"/>
          </a:p>
        </p:txBody>
      </p:sp>
      <p:sp>
        <p:nvSpPr>
          <p:cNvPr id="5" name="Θέση υποσέλιδου 4">
            <a:extLst>
              <a:ext uri="{FF2B5EF4-FFF2-40B4-BE49-F238E27FC236}">
                <a16:creationId xmlns:a16="http://schemas.microsoft.com/office/drawing/2014/main" id="{38DEF897-97C7-E99E-60B8-6AB9A1B31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BAAA75E0-EBE9-18B7-3D7E-491DB2551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E2449-7A4D-4156-9184-076AB80314C5}" type="slidenum">
              <a:rPr lang="el-CY" smtClean="0"/>
              <a:t>‹#›</a:t>
            </a:fld>
            <a:endParaRPr lang="el-CY"/>
          </a:p>
        </p:txBody>
      </p:sp>
    </p:spTree>
    <p:extLst>
      <p:ext uri="{BB962C8B-B14F-4D97-AF65-F5344CB8AC3E}">
        <p14:creationId xmlns:p14="http://schemas.microsoft.com/office/powerpoint/2010/main" val="3584841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7.xml"/><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39" y="1172808"/>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6691149" y="5125765"/>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schemeClr val="tx1"/>
              </a:solidFill>
            </a:endParaRPr>
          </a:p>
          <a:p>
            <a:pPr algn="ctr"/>
            <a:r>
              <a:rPr lang="el-GR" sz="1350">
                <a:solidFill>
                  <a:schemeClr val="tx1"/>
                </a:solidFill>
              </a:rPr>
              <a:t>Δρ</a:t>
            </a:r>
            <a:r>
              <a:rPr lang="el-GR" sz="1350" dirty="0">
                <a:solidFill>
                  <a:schemeClr val="tx1"/>
                </a:solidFill>
              </a:rPr>
              <a:t> Ελένη Χαραλάμπους</a:t>
            </a:r>
          </a:p>
          <a:p>
            <a:pPr algn="ctr"/>
            <a:r>
              <a:rPr lang="en-US" sz="1400" dirty="0">
                <a:solidFill>
                  <a:srgbClr val="FF0000"/>
                </a:solidFill>
              </a:rPr>
              <a:t>www.e-charalambous.com</a:t>
            </a:r>
            <a:endParaRPr lang="el-CY" sz="1400" dirty="0">
              <a:solidFill>
                <a:srgbClr val="FF0000"/>
              </a:solidFill>
            </a:endParaRPr>
          </a:p>
          <a:p>
            <a:pPr algn="ctr"/>
            <a:r>
              <a:rPr lang="el-GR" sz="1350" dirty="0">
                <a:solidFill>
                  <a:schemeClr val="tx1"/>
                </a:solidFill>
              </a:rPr>
              <a:t>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2213742" y="511578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20. Ώρα        </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mato Seeds (Solanum lycopersicum) Seeds | Cherry Tomato Seeds | Red Tomato Seeds | Fresh Vegetable Seed - Pack of 100+ Seeds - Gachwala">
            <a:extLst>
              <a:ext uri="{FF2B5EF4-FFF2-40B4-BE49-F238E27FC236}">
                <a16:creationId xmlns:a16="http://schemas.microsoft.com/office/drawing/2014/main" id="{44D4437F-A001-8425-98FE-51824B9800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897F93B6-2D4B-D276-6C49-0B52EB3BB811}"/>
              </a:ext>
            </a:extLst>
          </p:cNvPr>
          <p:cNvPicPr>
            <a:picLocks noChangeAspect="1"/>
          </p:cNvPicPr>
          <p:nvPr/>
        </p:nvPicPr>
        <p:blipFill>
          <a:blip r:embed="rId2"/>
          <a:stretch>
            <a:fillRect/>
          </a:stretch>
        </p:blipFill>
        <p:spPr>
          <a:xfrm>
            <a:off x="582385" y="2715986"/>
            <a:ext cx="4936671" cy="3581400"/>
          </a:xfrm>
          <a:prstGeom prst="rect">
            <a:avLst/>
          </a:prstGeom>
        </p:spPr>
      </p:pic>
      <p:sp>
        <p:nvSpPr>
          <p:cNvPr id="4" name="AutoShape 4" descr="Tomato Seeds (Solanum lycopersicum) Seeds | Cherry Tomato Seeds | Red Tomato Seeds | Fresh Vegetable Seed - Pack of 100+ Seeds - Gachwala">
            <a:extLst>
              <a:ext uri="{FF2B5EF4-FFF2-40B4-BE49-F238E27FC236}">
                <a16:creationId xmlns:a16="http://schemas.microsoft.com/office/drawing/2014/main" id="{98800F91-E8D5-353F-D142-763121367AA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sp>
        <p:nvSpPr>
          <p:cNvPr id="5" name="Φυσαλίδα ομιλίας: Ορθογώνιο με στρογγυλεμένες γωνίες 4">
            <a:extLst>
              <a:ext uri="{FF2B5EF4-FFF2-40B4-BE49-F238E27FC236}">
                <a16:creationId xmlns:a16="http://schemas.microsoft.com/office/drawing/2014/main" id="{601C9DAE-2587-0035-53ED-9E22DCCFD2EF}"/>
              </a:ext>
            </a:extLst>
          </p:cNvPr>
          <p:cNvSpPr/>
          <p:nvPr/>
        </p:nvSpPr>
        <p:spPr>
          <a:xfrm>
            <a:off x="1916635" y="560615"/>
            <a:ext cx="4331765" cy="2296886"/>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Θέλω 25 ντομάτες.</a:t>
            </a:r>
            <a:r>
              <a:rPr lang="el-GR" dirty="0"/>
              <a:t> </a:t>
            </a:r>
            <a:endParaRPr lang="el-CY" dirty="0"/>
          </a:p>
        </p:txBody>
      </p:sp>
      <p:pic>
        <p:nvPicPr>
          <p:cNvPr id="1030" name="Picture 6" descr="Στην Λαϊκή αγορά – Victor Ioannides">
            <a:extLst>
              <a:ext uri="{FF2B5EF4-FFF2-40B4-BE49-F238E27FC236}">
                <a16:creationId xmlns:a16="http://schemas.microsoft.com/office/drawing/2014/main" id="{C0F0C810-E3D6-A8B0-9EE8-243BDED7F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214" y="740228"/>
            <a:ext cx="5105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9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mato Seeds (Solanum lycopersicum) Seeds | Cherry Tomato Seeds | Red Tomato Seeds | Fresh Vegetable Seed - Pack of 100+ Seeds - Gachwala">
            <a:extLst>
              <a:ext uri="{FF2B5EF4-FFF2-40B4-BE49-F238E27FC236}">
                <a16:creationId xmlns:a16="http://schemas.microsoft.com/office/drawing/2014/main" id="{44D4437F-A001-8425-98FE-51824B9800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897F93B6-2D4B-D276-6C49-0B52EB3BB811}"/>
              </a:ext>
            </a:extLst>
          </p:cNvPr>
          <p:cNvPicPr>
            <a:picLocks noChangeAspect="1"/>
          </p:cNvPicPr>
          <p:nvPr/>
        </p:nvPicPr>
        <p:blipFill>
          <a:blip r:embed="rId2"/>
          <a:stretch>
            <a:fillRect/>
          </a:stretch>
        </p:blipFill>
        <p:spPr>
          <a:xfrm>
            <a:off x="582385" y="2715986"/>
            <a:ext cx="4936671" cy="3581400"/>
          </a:xfrm>
          <a:prstGeom prst="rect">
            <a:avLst/>
          </a:prstGeom>
        </p:spPr>
      </p:pic>
      <p:sp>
        <p:nvSpPr>
          <p:cNvPr id="4" name="AutoShape 4" descr="Tomato Seeds (Solanum lycopersicum) Seeds | Cherry Tomato Seeds | Red Tomato Seeds | Fresh Vegetable Seed - Pack of 100+ Seeds - Gachwala">
            <a:extLst>
              <a:ext uri="{FF2B5EF4-FFF2-40B4-BE49-F238E27FC236}">
                <a16:creationId xmlns:a16="http://schemas.microsoft.com/office/drawing/2014/main" id="{98800F91-E8D5-353F-D142-763121367AA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sp>
        <p:nvSpPr>
          <p:cNvPr id="5" name="Φυσαλίδα ομιλίας: Ορθογώνιο με στρογγυλεμένες γωνίες 4">
            <a:extLst>
              <a:ext uri="{FF2B5EF4-FFF2-40B4-BE49-F238E27FC236}">
                <a16:creationId xmlns:a16="http://schemas.microsoft.com/office/drawing/2014/main" id="{601C9DAE-2587-0035-53ED-9E22DCCFD2EF}"/>
              </a:ext>
            </a:extLst>
          </p:cNvPr>
          <p:cNvSpPr/>
          <p:nvPr/>
        </p:nvSpPr>
        <p:spPr>
          <a:xfrm>
            <a:off x="1916635" y="560615"/>
            <a:ext cx="4331765" cy="2296886"/>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Θέλω 45 ντομάτες.</a:t>
            </a:r>
            <a:r>
              <a:rPr lang="el-GR" dirty="0"/>
              <a:t> </a:t>
            </a:r>
            <a:endParaRPr lang="el-CY" dirty="0"/>
          </a:p>
        </p:txBody>
      </p:sp>
      <p:pic>
        <p:nvPicPr>
          <p:cNvPr id="1030" name="Picture 6" descr="Στην Λαϊκή αγορά – Victor Ioannides">
            <a:extLst>
              <a:ext uri="{FF2B5EF4-FFF2-40B4-BE49-F238E27FC236}">
                <a16:creationId xmlns:a16="http://schemas.microsoft.com/office/drawing/2014/main" id="{C0F0C810-E3D6-A8B0-9EE8-243BDED7F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214" y="740228"/>
            <a:ext cx="5105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7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mato Seeds (Solanum lycopersicum) Seeds | Cherry Tomato Seeds | Red Tomato Seeds | Fresh Vegetable Seed - Pack of 100+ Seeds - Gachwala">
            <a:extLst>
              <a:ext uri="{FF2B5EF4-FFF2-40B4-BE49-F238E27FC236}">
                <a16:creationId xmlns:a16="http://schemas.microsoft.com/office/drawing/2014/main" id="{44D4437F-A001-8425-98FE-51824B9800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897F93B6-2D4B-D276-6C49-0B52EB3BB811}"/>
              </a:ext>
            </a:extLst>
          </p:cNvPr>
          <p:cNvPicPr>
            <a:picLocks noChangeAspect="1"/>
          </p:cNvPicPr>
          <p:nvPr/>
        </p:nvPicPr>
        <p:blipFill>
          <a:blip r:embed="rId2"/>
          <a:stretch>
            <a:fillRect/>
          </a:stretch>
        </p:blipFill>
        <p:spPr>
          <a:xfrm>
            <a:off x="582385" y="2715986"/>
            <a:ext cx="4936671" cy="3581400"/>
          </a:xfrm>
          <a:prstGeom prst="rect">
            <a:avLst/>
          </a:prstGeom>
        </p:spPr>
      </p:pic>
      <p:sp>
        <p:nvSpPr>
          <p:cNvPr id="4" name="AutoShape 4" descr="Tomato Seeds (Solanum lycopersicum) Seeds | Cherry Tomato Seeds | Red Tomato Seeds | Fresh Vegetable Seed - Pack of 100+ Seeds - Gachwala">
            <a:extLst>
              <a:ext uri="{FF2B5EF4-FFF2-40B4-BE49-F238E27FC236}">
                <a16:creationId xmlns:a16="http://schemas.microsoft.com/office/drawing/2014/main" id="{98800F91-E8D5-353F-D142-763121367AA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sp>
        <p:nvSpPr>
          <p:cNvPr id="5" name="Φυσαλίδα ομιλίας: Ορθογώνιο με στρογγυλεμένες γωνίες 4">
            <a:extLst>
              <a:ext uri="{FF2B5EF4-FFF2-40B4-BE49-F238E27FC236}">
                <a16:creationId xmlns:a16="http://schemas.microsoft.com/office/drawing/2014/main" id="{601C9DAE-2587-0035-53ED-9E22DCCFD2EF}"/>
              </a:ext>
            </a:extLst>
          </p:cNvPr>
          <p:cNvSpPr/>
          <p:nvPr/>
        </p:nvSpPr>
        <p:spPr>
          <a:xfrm>
            <a:off x="1916635" y="560615"/>
            <a:ext cx="4331765" cy="2296886"/>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Θέλω 60 ντομάτες.</a:t>
            </a:r>
            <a:r>
              <a:rPr lang="el-GR" dirty="0"/>
              <a:t> </a:t>
            </a:r>
            <a:endParaRPr lang="el-CY" dirty="0"/>
          </a:p>
        </p:txBody>
      </p:sp>
      <p:pic>
        <p:nvPicPr>
          <p:cNvPr id="1030" name="Picture 6" descr="Στην Λαϊκή αγορά – Victor Ioannides">
            <a:extLst>
              <a:ext uri="{FF2B5EF4-FFF2-40B4-BE49-F238E27FC236}">
                <a16:creationId xmlns:a16="http://schemas.microsoft.com/office/drawing/2014/main" id="{C0F0C810-E3D6-A8B0-9EE8-243BDED7F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214" y="740228"/>
            <a:ext cx="5105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63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mato Seeds (Solanum lycopersicum) Seeds | Cherry Tomato Seeds | Red Tomato Seeds | Fresh Vegetable Seed - Pack of 100+ Seeds - Gachwala">
            <a:extLst>
              <a:ext uri="{FF2B5EF4-FFF2-40B4-BE49-F238E27FC236}">
                <a16:creationId xmlns:a16="http://schemas.microsoft.com/office/drawing/2014/main" id="{44D4437F-A001-8425-98FE-51824B9800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897F93B6-2D4B-D276-6C49-0B52EB3BB811}"/>
              </a:ext>
            </a:extLst>
          </p:cNvPr>
          <p:cNvPicPr>
            <a:picLocks noChangeAspect="1"/>
          </p:cNvPicPr>
          <p:nvPr/>
        </p:nvPicPr>
        <p:blipFill>
          <a:blip r:embed="rId2"/>
          <a:stretch>
            <a:fillRect/>
          </a:stretch>
        </p:blipFill>
        <p:spPr>
          <a:xfrm>
            <a:off x="582385" y="2715986"/>
            <a:ext cx="4936671" cy="3581400"/>
          </a:xfrm>
          <a:prstGeom prst="rect">
            <a:avLst/>
          </a:prstGeom>
        </p:spPr>
      </p:pic>
      <p:sp>
        <p:nvSpPr>
          <p:cNvPr id="4" name="AutoShape 4" descr="Tomato Seeds (Solanum lycopersicum) Seeds | Cherry Tomato Seeds | Red Tomato Seeds | Fresh Vegetable Seed - Pack of 100+ Seeds - Gachwala">
            <a:extLst>
              <a:ext uri="{FF2B5EF4-FFF2-40B4-BE49-F238E27FC236}">
                <a16:creationId xmlns:a16="http://schemas.microsoft.com/office/drawing/2014/main" id="{98800F91-E8D5-353F-D142-763121367AA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sp>
        <p:nvSpPr>
          <p:cNvPr id="5" name="Φυσαλίδα ομιλίας: Ορθογώνιο με στρογγυλεμένες γωνίες 4">
            <a:extLst>
              <a:ext uri="{FF2B5EF4-FFF2-40B4-BE49-F238E27FC236}">
                <a16:creationId xmlns:a16="http://schemas.microsoft.com/office/drawing/2014/main" id="{601C9DAE-2587-0035-53ED-9E22DCCFD2EF}"/>
              </a:ext>
            </a:extLst>
          </p:cNvPr>
          <p:cNvSpPr/>
          <p:nvPr/>
        </p:nvSpPr>
        <p:spPr>
          <a:xfrm>
            <a:off x="1916635" y="560615"/>
            <a:ext cx="4331765" cy="2296886"/>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Θέλω 30 ντομάτες.</a:t>
            </a:r>
            <a:r>
              <a:rPr lang="el-GR" dirty="0"/>
              <a:t> </a:t>
            </a:r>
            <a:endParaRPr lang="el-CY" dirty="0"/>
          </a:p>
        </p:txBody>
      </p:sp>
      <p:pic>
        <p:nvPicPr>
          <p:cNvPr id="1030" name="Picture 6" descr="Στην Λαϊκή αγορά – Victor Ioannides">
            <a:extLst>
              <a:ext uri="{FF2B5EF4-FFF2-40B4-BE49-F238E27FC236}">
                <a16:creationId xmlns:a16="http://schemas.microsoft.com/office/drawing/2014/main" id="{C0F0C810-E3D6-A8B0-9EE8-243BDED7F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214" y="740228"/>
            <a:ext cx="5105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86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mato Seeds (Solanum lycopersicum) Seeds | Cherry Tomato Seeds | Red Tomato Seeds | Fresh Vegetable Seed - Pack of 100+ Seeds - Gachwala">
            <a:extLst>
              <a:ext uri="{FF2B5EF4-FFF2-40B4-BE49-F238E27FC236}">
                <a16:creationId xmlns:a16="http://schemas.microsoft.com/office/drawing/2014/main" id="{44D4437F-A001-8425-98FE-51824B9800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897F93B6-2D4B-D276-6C49-0B52EB3BB811}"/>
              </a:ext>
            </a:extLst>
          </p:cNvPr>
          <p:cNvPicPr>
            <a:picLocks noChangeAspect="1"/>
          </p:cNvPicPr>
          <p:nvPr/>
        </p:nvPicPr>
        <p:blipFill>
          <a:blip r:embed="rId2"/>
          <a:stretch>
            <a:fillRect/>
          </a:stretch>
        </p:blipFill>
        <p:spPr>
          <a:xfrm>
            <a:off x="582385" y="2715986"/>
            <a:ext cx="4936671" cy="3581400"/>
          </a:xfrm>
          <a:prstGeom prst="rect">
            <a:avLst/>
          </a:prstGeom>
        </p:spPr>
      </p:pic>
      <p:sp>
        <p:nvSpPr>
          <p:cNvPr id="4" name="AutoShape 4" descr="Tomato Seeds (Solanum lycopersicum) Seeds | Cherry Tomato Seeds | Red Tomato Seeds | Fresh Vegetable Seed - Pack of 100+ Seeds - Gachwala">
            <a:extLst>
              <a:ext uri="{FF2B5EF4-FFF2-40B4-BE49-F238E27FC236}">
                <a16:creationId xmlns:a16="http://schemas.microsoft.com/office/drawing/2014/main" id="{98800F91-E8D5-353F-D142-763121367AA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sp>
        <p:nvSpPr>
          <p:cNvPr id="5" name="Φυσαλίδα ομιλίας: Ορθογώνιο με στρογγυλεμένες γωνίες 4">
            <a:extLst>
              <a:ext uri="{FF2B5EF4-FFF2-40B4-BE49-F238E27FC236}">
                <a16:creationId xmlns:a16="http://schemas.microsoft.com/office/drawing/2014/main" id="{601C9DAE-2587-0035-53ED-9E22DCCFD2EF}"/>
              </a:ext>
            </a:extLst>
          </p:cNvPr>
          <p:cNvSpPr/>
          <p:nvPr/>
        </p:nvSpPr>
        <p:spPr>
          <a:xfrm>
            <a:off x="1916635" y="560615"/>
            <a:ext cx="4331765" cy="2296886"/>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Θέλω 18 ντομάτες.</a:t>
            </a:r>
            <a:r>
              <a:rPr lang="el-GR" dirty="0"/>
              <a:t> </a:t>
            </a:r>
            <a:endParaRPr lang="el-CY" dirty="0"/>
          </a:p>
        </p:txBody>
      </p:sp>
      <p:pic>
        <p:nvPicPr>
          <p:cNvPr id="1030" name="Picture 6" descr="Στην Λαϊκή αγορά – Victor Ioannides">
            <a:extLst>
              <a:ext uri="{FF2B5EF4-FFF2-40B4-BE49-F238E27FC236}">
                <a16:creationId xmlns:a16="http://schemas.microsoft.com/office/drawing/2014/main" id="{C0F0C810-E3D6-A8B0-9EE8-243BDED7F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214" y="740228"/>
            <a:ext cx="5105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69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ΑΚΟΥΩ ΜΟΥΣΙΚΗ - online παζλ">
            <a:extLst>
              <a:ext uri="{FF2B5EF4-FFF2-40B4-BE49-F238E27FC236}">
                <a16:creationId xmlns:a16="http://schemas.microsoft.com/office/drawing/2014/main" id="{80D549C5-5FB1-B3AE-3192-F80C4123B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556" y="332656"/>
            <a:ext cx="7992888"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2">
            <a:extLst>
              <a:ext uri="{FF2B5EF4-FFF2-40B4-BE49-F238E27FC236}">
                <a16:creationId xmlns:a16="http://schemas.microsoft.com/office/drawing/2014/main" id="{6B6A8C33-D7B6-4F5D-A163-390BF361B869}"/>
              </a:ext>
            </a:extLst>
          </p:cNvPr>
          <p:cNvSpPr/>
          <p:nvPr/>
        </p:nvSpPr>
        <p:spPr>
          <a:xfrm>
            <a:off x="267482" y="925286"/>
            <a:ext cx="3914095" cy="164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Ακούω &amp; Συμπληρώνω </a:t>
            </a:r>
            <a:endParaRPr lang="en-US" sz="4800" dirty="0">
              <a:solidFill>
                <a:schemeClr val="tx1"/>
              </a:solidFill>
            </a:endParaRPr>
          </a:p>
          <a:p>
            <a:pPr algn="ctr"/>
            <a:r>
              <a:rPr lang="el-GR" sz="1350" dirty="0">
                <a:solidFill>
                  <a:schemeClr val="tx1"/>
                </a:solidFill>
              </a:rPr>
              <a:t> </a:t>
            </a:r>
            <a:endParaRPr lang="el-CY" sz="1350" dirty="0">
              <a:solidFill>
                <a:schemeClr val="tx1"/>
              </a:solidFill>
            </a:endParaRPr>
          </a:p>
        </p:txBody>
      </p:sp>
    </p:spTree>
    <p:extLst>
      <p:ext uri="{BB962C8B-B14F-4D97-AF65-F5344CB8AC3E}">
        <p14:creationId xmlns:p14="http://schemas.microsoft.com/office/powerpoint/2010/main" val="58409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6F228-49F0-DEC7-E1B5-C14B0AAB8AB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C9E78F9-2697-2ECF-3865-CDB7896B8B4C}"/>
              </a:ext>
            </a:extLst>
          </p:cNvPr>
          <p:cNvSpPr>
            <a:spLocks noChangeArrowheads="1"/>
          </p:cNvSpPr>
          <p:nvPr/>
        </p:nvSpPr>
        <p:spPr bwMode="auto">
          <a:xfrm rot="10800000">
            <a:off x="174171" y="3232101"/>
            <a:ext cx="12467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2050" name="Picture 2" descr="Γυμναστήριο άνδρα καρτούν Διάνυσμα από ©jemastock 200737296">
            <a:extLst>
              <a:ext uri="{FF2B5EF4-FFF2-40B4-BE49-F238E27FC236}">
                <a16:creationId xmlns:a16="http://schemas.microsoft.com/office/drawing/2014/main" id="{78C6FB0A-74C6-B037-F0EA-01D7A4DD2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354" y="2694554"/>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Άνδρας μεταφέρει ένα παντοπωλείων καλάθι γεμάτο ψώνια στο σούπερ μάρκετ.  Εικονογράφηση διάνυσμα Διάνυσμα από ©lexam165.gmail.com 186505048">
            <a:extLst>
              <a:ext uri="{FF2B5EF4-FFF2-40B4-BE49-F238E27FC236}">
                <a16:creationId xmlns:a16="http://schemas.microsoft.com/office/drawing/2014/main" id="{16BEC727-15A6-F03B-4F1C-DE95BE1109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9490" y="2694553"/>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Άντρας ξαπλωμένος στο κρεβάτι στο σπίτι υπνοδωμάτιο και διαβάζοντας ένα  βιβλίο στα χέρια της Διάνυσμα από ©Oligliya 253317914">
            <a:extLst>
              <a:ext uri="{FF2B5EF4-FFF2-40B4-BE49-F238E27FC236}">
                <a16:creationId xmlns:a16="http://schemas.microsoft.com/office/drawing/2014/main" id="{7BB8A712-FD41-011F-C8A9-652703F5DA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7904" y="4699907"/>
            <a:ext cx="2343150" cy="1943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6" name="Picture 8" descr="Καθημερινή πρωί άγχος επίπεδη διανυσματική απεικόνιση. Νεαρός άντρας  ξυπνάει νωρίς, ξαπλωμένος στο κρεβάτι και βλέπει το ξυπνητήρι να χτυπάει  τον χαρακτήρα του καρτούν. Νιώθω κουρασμένος και έχω λίγη ενέργεια για να  σηκωθώ.">
            <a:extLst>
              <a:ext uri="{FF2B5EF4-FFF2-40B4-BE49-F238E27FC236}">
                <a16:creationId xmlns:a16="http://schemas.microsoft.com/office/drawing/2014/main" id="{C6BAE517-1D35-BE4C-4F5D-94B63F6A22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7968" y="327322"/>
            <a:ext cx="2193536" cy="1962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8" name="Picture 10" descr="μικρό αγόρι πλένει και σκουπίζει την εικόνα του με το καρτούν απομονωμένο.  Διανυσματική απεικόνιση - εικονογραφία από παιδιά, προσοχή: 220177371">
            <a:extLst>
              <a:ext uri="{FF2B5EF4-FFF2-40B4-BE49-F238E27FC236}">
                <a16:creationId xmlns:a16="http://schemas.microsoft.com/office/drawing/2014/main" id="{8AD9BFE3-197C-F9FD-7CAD-4BC80E88E5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5720" y="422203"/>
            <a:ext cx="1772387" cy="17723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0" name="Picture 12" descr="Cartoon Doodle Γραμμικό Σπίτι Παιδικό Στυλ Κήπο Και Λίμνη Κτίριο Διάνυσμα  από ©Ainesy 409258978">
            <a:extLst>
              <a:ext uri="{FF2B5EF4-FFF2-40B4-BE49-F238E27FC236}">
                <a16:creationId xmlns:a16="http://schemas.microsoft.com/office/drawing/2014/main" id="{05859FF3-0D29-837D-A1B1-354D00688D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47016" y="526982"/>
            <a:ext cx="1408075" cy="1408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2" name="Picture 14" descr="Συνέντευξη για δουλειά - απομονωμένη εικονογράφηση καρτούν Διανυσματική  απεικόνιση - εικονογραφία από lifestyle: 113251887">
            <a:extLst>
              <a:ext uri="{FF2B5EF4-FFF2-40B4-BE49-F238E27FC236}">
                <a16:creationId xmlns:a16="http://schemas.microsoft.com/office/drawing/2014/main" id="{7E85D6E9-1D13-71CF-D32D-9F90060E22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7287" y="2786743"/>
            <a:ext cx="1734495" cy="14583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4" name="Picture 16" descr="Οικογένεια κάθεται στο τραπέζι. Οι άνθρωποι: Vector στοκ (χωρίς δικαιώματα)  1252600795 | Shutterstock">
            <a:extLst>
              <a:ext uri="{FF2B5EF4-FFF2-40B4-BE49-F238E27FC236}">
                <a16:creationId xmlns:a16="http://schemas.microsoft.com/office/drawing/2014/main" id="{DDAA722C-3C69-860F-B11A-5C69978690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5229" y="4917385"/>
            <a:ext cx="2057882"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A4FBB4-ACAE-B115-4626-160905424E5B}"/>
              </a:ext>
            </a:extLst>
          </p:cNvPr>
          <p:cNvSpPr txBox="1"/>
          <p:nvPr/>
        </p:nvSpPr>
        <p:spPr>
          <a:xfrm>
            <a:off x="389944" y="1626249"/>
            <a:ext cx="5423808" cy="501675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Κάθε μέρα ξυπνάω νωρίς, στις επτά και _______(07:15). Πλένω το πρόσωπό μου και ετοιμάζω πρωινό. Φεύγω από το σπίτι στις οκτώ ___________τέταρτο (07:45) για να πάω στη δουλειά.</a:t>
            </a:r>
            <a:endParaRPr kumimoji="0" lang="el-GR" altLang="el-GR"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Η δουλειά μου ξεκινάει στις οκτώ και _____(08:30). Το μεσημέρι, στη μία _______(13:00), κάνω ένα διάλειμμα για φαγητό. Τελειώνω τη δουλειά μου στις __________ το απόγευμα (16:00).</a:t>
            </a:r>
            <a:endParaRPr kumimoji="0" lang="el-GR" altLang="el-GR"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Όταν γυρίζω σπίτι, ξεκουράζομαι λίγο. Στις έξι και </a:t>
            </a:r>
            <a:r>
              <a:rPr lang="el-GR" altLang="el-GR" sz="2000" dirty="0">
                <a:solidFill>
                  <a:srgbClr val="0A0A0A"/>
                </a:solidFill>
                <a:latin typeface="Times New Roman" panose="02020603050405020304" pitchFamily="18" charset="0"/>
                <a:cs typeface="Times New Roman" panose="02020603050405020304" pitchFamily="18" charset="0"/>
              </a:rPr>
              <a:t>__________</a:t>
            </a:r>
            <a:r>
              <a:rPr kumimoji="0" lang="el-GR" altLang="el-GR" sz="200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(18:20) πηγαίνω στο γυμναστήριο ή βγαίνω για ψώνια. Το βράδυ τρώω με την οικογένειά μου στις εννιά _______δέκα (20:50). Μετά βλέπουμε τηλεόραση και στις έντεκα _________τέταρτο (23:15) πηγαίνω για ύπνο. </a:t>
            </a:r>
          </a:p>
        </p:txBody>
      </p:sp>
      <p:pic>
        <p:nvPicPr>
          <p:cNvPr id="5" name="ElevenLabs_2026-03-23T03_33_48_Martha - Expressive Greek Female_pvc_sp100_s50_sb75_v3">
            <a:hlinkClick r:id="" action="ppaction://media"/>
            <a:extLst>
              <a:ext uri="{FF2B5EF4-FFF2-40B4-BE49-F238E27FC236}">
                <a16:creationId xmlns:a16="http://schemas.microsoft.com/office/drawing/2014/main" id="{ED4DB735-F616-8032-9B3B-159CFAF9595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572205" y="327322"/>
            <a:ext cx="406400" cy="406400"/>
          </a:xfrm>
          <a:prstGeom prst="rect">
            <a:avLst/>
          </a:prstGeom>
        </p:spPr>
      </p:pic>
    </p:spTree>
    <p:extLst>
      <p:ext uri="{BB962C8B-B14F-4D97-AF65-F5344CB8AC3E}">
        <p14:creationId xmlns:p14="http://schemas.microsoft.com/office/powerpoint/2010/main" val="180417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135D0-3C88-8E6A-D07D-E10A144D7B2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0608FFE-4D44-50A7-379B-9E623C438CD9}"/>
              </a:ext>
            </a:extLst>
          </p:cNvPr>
          <p:cNvSpPr>
            <a:spLocks noChangeArrowheads="1"/>
          </p:cNvSpPr>
          <p:nvPr/>
        </p:nvSpPr>
        <p:spPr bwMode="auto">
          <a:xfrm rot="10800000">
            <a:off x="174171" y="3232101"/>
            <a:ext cx="12467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431F657B-A5D4-4576-BBE7-9380DF51DA68}"/>
              </a:ext>
            </a:extLst>
          </p:cNvPr>
          <p:cNvSpPr txBox="1"/>
          <p:nvPr/>
        </p:nvSpPr>
        <p:spPr>
          <a:xfrm>
            <a:off x="389165" y="997409"/>
            <a:ext cx="5423808" cy="440120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Κάθε μέρα ξυπνάω νωρίς, στις επτά και τέταρτο (07:15). Πλένω το πρόσωπό μου και ετοιμάζω πρωινό. Φεύγω από το σπίτι στις οκτώ παρά τέταρτο (07:45) για να πάω στη δουλειά.</a:t>
            </a:r>
            <a:endParaRPr kumimoji="0" lang="el-GR" altLang="el-GR"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Η δουλειά μου ξεκινάει στις οκτώ και μισή (08:30). Το μεσημέρι, στη μία ακριβώς (13:00), κάνω ένα διάλειμμα για φαγητό. Τελειώνω τη δουλειά μου στις τέσσερις το απόγευμα (16:00).</a:t>
            </a:r>
            <a:endParaRPr kumimoji="0" lang="el-GR" altLang="el-GR"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Όταν γυρίζω σπίτι, ξεκουράζομαι λίγο. Στις έξι και είκοσι (18:20) πηγαίνω στο γυμναστήριο ή βγαίνω για ψώνια. Το βράδυ τρώω με την οικογένειά μου στις εννιά παρά δέκα (20:50). Μετά βλέπουμε τηλεόραση και στις έντεκα και τέταρτο (23:15) πηγαίνω για ύπνο. </a:t>
            </a:r>
          </a:p>
        </p:txBody>
      </p:sp>
      <p:pic>
        <p:nvPicPr>
          <p:cNvPr id="2050" name="Picture 2" descr="Γυμναστήριο άνδρα καρτούν Διάνυσμα από ©jemastock 200737296">
            <a:extLst>
              <a:ext uri="{FF2B5EF4-FFF2-40B4-BE49-F238E27FC236}">
                <a16:creationId xmlns:a16="http://schemas.microsoft.com/office/drawing/2014/main" id="{A030CB7E-DE34-71FF-E034-4DD2B8EA7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354" y="2694554"/>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Άνδρας μεταφέρει ένα παντοπωλείων καλάθι γεμάτο ψώνια στο σούπερ μάρκετ.  Εικονογράφηση διάνυσμα Διάνυσμα από ©lexam165.gmail.com 186505048">
            <a:extLst>
              <a:ext uri="{FF2B5EF4-FFF2-40B4-BE49-F238E27FC236}">
                <a16:creationId xmlns:a16="http://schemas.microsoft.com/office/drawing/2014/main" id="{0E5D6F92-6ABC-92DB-2084-A234FAC5B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9490" y="2694553"/>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Άντρας ξαπλωμένος στο κρεβάτι στο σπίτι υπνοδωμάτιο και διαβάζοντας ένα  βιβλίο στα χέρια της Διάνυσμα από ©Oligliya 253317914">
            <a:extLst>
              <a:ext uri="{FF2B5EF4-FFF2-40B4-BE49-F238E27FC236}">
                <a16:creationId xmlns:a16="http://schemas.microsoft.com/office/drawing/2014/main" id="{80136C2C-7344-6AA3-FC38-3C1868FDE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7904" y="4699907"/>
            <a:ext cx="2343150" cy="1943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6" name="Picture 8" descr="Καθημερινή πρωί άγχος επίπεδη διανυσματική απεικόνιση. Νεαρός άντρας  ξυπνάει νωρίς, ξαπλωμένος στο κρεβάτι και βλέπει το ξυπνητήρι να χτυπάει  τον χαρακτήρα του καρτούν. Νιώθω κουρασμένος και έχω λίγη ενέργεια για να  σηκωθώ.">
            <a:extLst>
              <a:ext uri="{FF2B5EF4-FFF2-40B4-BE49-F238E27FC236}">
                <a16:creationId xmlns:a16="http://schemas.microsoft.com/office/drawing/2014/main" id="{431090BC-74F0-42F0-E438-6BD5B7A9B6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968" y="327322"/>
            <a:ext cx="2193536" cy="1962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8" name="Picture 10" descr="μικρό αγόρι πλένει και σκουπίζει την εικόνα του με το καρτούν απομονωμένο.  Διανυσματική απεικόνιση - εικονογραφία από παιδιά, προσοχή: 220177371">
            <a:extLst>
              <a:ext uri="{FF2B5EF4-FFF2-40B4-BE49-F238E27FC236}">
                <a16:creationId xmlns:a16="http://schemas.microsoft.com/office/drawing/2014/main" id="{FE360BF0-E4B9-ACF6-A199-F006175C9C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5720" y="422203"/>
            <a:ext cx="1772387" cy="17723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0" name="Picture 12" descr="Cartoon Doodle Γραμμικό Σπίτι Παιδικό Στυλ Κήπο Και Λίμνη Κτίριο Διάνυσμα  από ©Ainesy 409258978">
            <a:extLst>
              <a:ext uri="{FF2B5EF4-FFF2-40B4-BE49-F238E27FC236}">
                <a16:creationId xmlns:a16="http://schemas.microsoft.com/office/drawing/2014/main" id="{73EC5335-C096-1C2B-EE3C-77CFE5F703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7016" y="526982"/>
            <a:ext cx="1408075" cy="1408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2" name="Picture 14" descr="Συνέντευξη για δουλειά - απομονωμένη εικονογράφηση καρτούν Διανυσματική  απεικόνιση - εικονογραφία από lifestyle: 113251887">
            <a:extLst>
              <a:ext uri="{FF2B5EF4-FFF2-40B4-BE49-F238E27FC236}">
                <a16:creationId xmlns:a16="http://schemas.microsoft.com/office/drawing/2014/main" id="{9CCF1BEE-684F-6C59-9704-C84A66351D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7287" y="2786743"/>
            <a:ext cx="1734495" cy="14583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4" name="Picture 16" descr="Οικογένεια κάθεται στο τραπέζι. Οι άνθρωποι: Vector στοκ (χωρίς δικαιώματα)  1252600795 | Shutterstock">
            <a:extLst>
              <a:ext uri="{FF2B5EF4-FFF2-40B4-BE49-F238E27FC236}">
                <a16:creationId xmlns:a16="http://schemas.microsoft.com/office/drawing/2014/main" id="{B2BA1BC9-27CB-DB8C-9638-931BCE735E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5229" y="4917385"/>
            <a:ext cx="2057882"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826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ΡΟΛΟΓΙΑ - Όλα εν...τάξη!!!">
            <a:extLst>
              <a:ext uri="{FF2B5EF4-FFF2-40B4-BE49-F238E27FC236}">
                <a16:creationId xmlns:a16="http://schemas.microsoft.com/office/drawing/2014/main" id="{018CAF19-D13A-224D-5942-EC3D2FAE8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29" y="631372"/>
            <a:ext cx="4848906" cy="52360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9D02C9-457F-443E-549F-D16AB8BD9BB5}"/>
              </a:ext>
            </a:extLst>
          </p:cNvPr>
          <p:cNvSpPr txBox="1"/>
          <p:nvPr/>
        </p:nvSpPr>
        <p:spPr>
          <a:xfrm rot="12296219" flipV="1">
            <a:off x="6374267" y="2478889"/>
            <a:ext cx="3901847" cy="769441"/>
          </a:xfrm>
          <a:prstGeom prst="rect">
            <a:avLst/>
          </a:prstGeom>
          <a:noFill/>
          <a:ln w="57150">
            <a:solidFill>
              <a:schemeClr val="tx1"/>
            </a:solidFill>
          </a:ln>
        </p:spPr>
        <p:txBody>
          <a:bodyPr wrap="square">
            <a:spAutoFit/>
          </a:bodyPr>
          <a:lstStyle/>
          <a:p>
            <a:pPr algn="just"/>
            <a:r>
              <a:rPr lang="el-GR" sz="4400" b="1" dirty="0">
                <a:effectLst/>
                <a:latin typeface="Times New Roman" panose="02020603050405020304" pitchFamily="18" charset="0"/>
                <a:ea typeface="Calibri" panose="020F0502020204030204" pitchFamily="34" charset="0"/>
                <a:cs typeface="Times New Roman" panose="02020603050405020304" pitchFamily="18" charset="0"/>
              </a:rPr>
              <a:t>Τι ώρα είναι;</a:t>
            </a:r>
            <a:endParaRPr lang="el-CY"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2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Υλικό Εργοθεραπείας">
            <a:extLst>
              <a:ext uri="{FF2B5EF4-FFF2-40B4-BE49-F238E27FC236}">
                <a16:creationId xmlns:a16="http://schemas.microsoft.com/office/drawing/2014/main" id="{EA150169-BEBA-6143-6AEA-95A94E26B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3" t="13429" r="753" b="23143"/>
          <a:stretch/>
        </p:blipFill>
        <p:spPr bwMode="auto">
          <a:xfrm>
            <a:off x="-1" y="119743"/>
            <a:ext cx="12322629"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1E4D3F7-C8A9-A3C7-B677-3674CE86B9CB}"/>
              </a:ext>
            </a:extLst>
          </p:cNvPr>
          <p:cNvSpPr/>
          <p:nvPr/>
        </p:nvSpPr>
        <p:spPr>
          <a:xfrm>
            <a:off x="870857" y="5148942"/>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3" name="Ορθογώνιο 2">
            <a:extLst>
              <a:ext uri="{FF2B5EF4-FFF2-40B4-BE49-F238E27FC236}">
                <a16:creationId xmlns:a16="http://schemas.microsoft.com/office/drawing/2014/main" id="{29E9013A-94B1-AD6D-D55C-CD2B850AA802}"/>
              </a:ext>
            </a:extLst>
          </p:cNvPr>
          <p:cNvSpPr/>
          <p:nvPr/>
        </p:nvSpPr>
        <p:spPr>
          <a:xfrm>
            <a:off x="7543799" y="5116284"/>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4" name="Ορθογώνιο 3">
            <a:extLst>
              <a:ext uri="{FF2B5EF4-FFF2-40B4-BE49-F238E27FC236}">
                <a16:creationId xmlns:a16="http://schemas.microsoft.com/office/drawing/2014/main" id="{62A0FA0D-F2F5-4887-2BD1-A65BF16EF7C7}"/>
              </a:ext>
            </a:extLst>
          </p:cNvPr>
          <p:cNvSpPr/>
          <p:nvPr/>
        </p:nvSpPr>
        <p:spPr>
          <a:xfrm>
            <a:off x="4071256" y="5622471"/>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5" name="Ορθογώνιο 4">
            <a:extLst>
              <a:ext uri="{FF2B5EF4-FFF2-40B4-BE49-F238E27FC236}">
                <a16:creationId xmlns:a16="http://schemas.microsoft.com/office/drawing/2014/main" id="{CF46DFBF-2852-A08A-3EAA-41D98445DF57}"/>
              </a:ext>
            </a:extLst>
          </p:cNvPr>
          <p:cNvSpPr/>
          <p:nvPr/>
        </p:nvSpPr>
        <p:spPr>
          <a:xfrm>
            <a:off x="9693729" y="5938157"/>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340159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E0B05C0D-0A31-4C75-AACD-F33CED55A5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17" y="515140"/>
            <a:ext cx="2713229" cy="2465333"/>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2">
            <a:extLst>
              <a:ext uri="{FF2B5EF4-FFF2-40B4-BE49-F238E27FC236}">
                <a16:creationId xmlns:a16="http://schemas.microsoft.com/office/drawing/2014/main" id="{9CDDA524-5F5A-4CC0-9EBB-8B2743D7B0FA}"/>
              </a:ext>
            </a:extLst>
          </p:cNvPr>
          <p:cNvSpPr/>
          <p:nvPr/>
        </p:nvSpPr>
        <p:spPr>
          <a:xfrm>
            <a:off x="1127454" y="1231496"/>
            <a:ext cx="1424354" cy="867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 :</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9391604" y="851348"/>
            <a:ext cx="2005738" cy="19419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ΓΙΑΤΙ ΔΕΝ (ΘΕΛΩ ΝΑ) ΔΙΑΒΑΖΩ | LiFO">
            <a:extLst>
              <a:ext uri="{FF2B5EF4-FFF2-40B4-BE49-F238E27FC236}">
                <a16:creationId xmlns:a16="http://schemas.microsoft.com/office/drawing/2014/main" id="{1E7ADEE5-E488-0024-3A80-52847F391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123" y="2667481"/>
            <a:ext cx="4507961" cy="4081661"/>
          </a:xfrm>
          <a:prstGeom prst="rect">
            <a:avLst/>
          </a:prstGeom>
          <a:noFill/>
          <a:extLst>
            <a:ext uri="{909E8E84-426E-40DD-AFC4-6F175D3DCCD1}">
              <a14:hiddenFill xmlns:a14="http://schemas.microsoft.com/office/drawing/2010/main">
                <a:solidFill>
                  <a:srgbClr val="FFFFFF"/>
                </a:solidFill>
              </a14:hiddenFill>
            </a:ext>
          </a:extLst>
        </p:spPr>
      </p:pic>
      <p:sp>
        <p:nvSpPr>
          <p:cNvPr id="4" name="Φυσαλίδα σκέψης: Σύννεφο 3">
            <a:extLst>
              <a:ext uri="{FF2B5EF4-FFF2-40B4-BE49-F238E27FC236}">
                <a16:creationId xmlns:a16="http://schemas.microsoft.com/office/drawing/2014/main" id="{672E43AD-7074-0F31-A39E-B83634295BE0}"/>
              </a:ext>
            </a:extLst>
          </p:cNvPr>
          <p:cNvSpPr/>
          <p:nvPr/>
        </p:nvSpPr>
        <p:spPr>
          <a:xfrm>
            <a:off x="7053943" y="2098600"/>
            <a:ext cx="2808514" cy="1765829"/>
          </a:xfrm>
          <a:prstGeom prst="cloud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ακριβώς</a:t>
            </a:r>
            <a:endParaRPr lang="el-CY" dirty="0"/>
          </a:p>
        </p:txBody>
      </p:sp>
      <p:sp>
        <p:nvSpPr>
          <p:cNvPr id="5" name="Φυσαλίδα σκέψης: Σύννεφο 4">
            <a:extLst>
              <a:ext uri="{FF2B5EF4-FFF2-40B4-BE49-F238E27FC236}">
                <a16:creationId xmlns:a16="http://schemas.microsoft.com/office/drawing/2014/main" id="{434BE986-C7D5-4D49-979A-18FA669F9EF7}"/>
              </a:ext>
            </a:extLst>
          </p:cNvPr>
          <p:cNvSpPr/>
          <p:nvPr/>
        </p:nvSpPr>
        <p:spPr>
          <a:xfrm>
            <a:off x="7733900" y="4336751"/>
            <a:ext cx="2808514" cy="1765829"/>
          </a:xfrm>
          <a:prstGeom prst="cloud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και μισή </a:t>
            </a:r>
            <a:endParaRPr lang="el-CY" dirty="0"/>
          </a:p>
        </p:txBody>
      </p:sp>
      <p:sp>
        <p:nvSpPr>
          <p:cNvPr id="6" name="Φυσαλίδα σκέψης: Σύννεφο 5">
            <a:extLst>
              <a:ext uri="{FF2B5EF4-FFF2-40B4-BE49-F238E27FC236}">
                <a16:creationId xmlns:a16="http://schemas.microsoft.com/office/drawing/2014/main" id="{55746865-5DBC-894E-26F5-4E5DAD3E09E3}"/>
              </a:ext>
            </a:extLst>
          </p:cNvPr>
          <p:cNvSpPr/>
          <p:nvPr/>
        </p:nvSpPr>
        <p:spPr>
          <a:xfrm>
            <a:off x="3709951" y="1312244"/>
            <a:ext cx="2808514" cy="1765829"/>
          </a:xfrm>
          <a:prstGeom prst="cloud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παρά τέταρτο</a:t>
            </a:r>
            <a:endParaRPr lang="el-CY" dirty="0"/>
          </a:p>
        </p:txBody>
      </p:sp>
      <p:sp>
        <p:nvSpPr>
          <p:cNvPr id="7" name="Φυσαλίδα σκέψης: Σύννεφο 6">
            <a:extLst>
              <a:ext uri="{FF2B5EF4-FFF2-40B4-BE49-F238E27FC236}">
                <a16:creationId xmlns:a16="http://schemas.microsoft.com/office/drawing/2014/main" id="{BD9D1101-943F-E583-281D-DF4B4DA2269B}"/>
              </a:ext>
            </a:extLst>
          </p:cNvPr>
          <p:cNvSpPr/>
          <p:nvPr/>
        </p:nvSpPr>
        <p:spPr>
          <a:xfrm>
            <a:off x="2024744" y="3286314"/>
            <a:ext cx="2808514" cy="1765829"/>
          </a:xfrm>
          <a:prstGeom prst="cloud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και τέταρτο</a:t>
            </a:r>
            <a:endParaRPr lang="el-CY" dirty="0"/>
          </a:p>
        </p:txBody>
      </p:sp>
      <p:pic>
        <p:nvPicPr>
          <p:cNvPr id="8" name="Picture 4" descr="ΡΟΛΟΓΙΑ - Όλα εν...τάξη!!!">
            <a:extLst>
              <a:ext uri="{FF2B5EF4-FFF2-40B4-BE49-F238E27FC236}">
                <a16:creationId xmlns:a16="http://schemas.microsoft.com/office/drawing/2014/main" id="{08D1314A-2575-F047-4471-BD665759FE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97" y="4708941"/>
            <a:ext cx="1699447" cy="18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87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Υλικό Εργοθεραπείας">
            <a:extLst>
              <a:ext uri="{FF2B5EF4-FFF2-40B4-BE49-F238E27FC236}">
                <a16:creationId xmlns:a16="http://schemas.microsoft.com/office/drawing/2014/main" id="{EA150169-BEBA-6143-6AEA-95A94E26B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3" t="13429" r="753" b="23143"/>
          <a:stretch/>
        </p:blipFill>
        <p:spPr bwMode="auto">
          <a:xfrm>
            <a:off x="-1" y="119743"/>
            <a:ext cx="12322629"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BC55940-20FD-4B60-188C-79C06306AF10}"/>
              </a:ext>
            </a:extLst>
          </p:cNvPr>
          <p:cNvSpPr/>
          <p:nvPr/>
        </p:nvSpPr>
        <p:spPr>
          <a:xfrm>
            <a:off x="859972" y="5148942"/>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πρωί</a:t>
            </a:r>
            <a:endParaRPr lang="el-CY" sz="4400" dirty="0"/>
          </a:p>
        </p:txBody>
      </p:sp>
      <p:sp>
        <p:nvSpPr>
          <p:cNvPr id="3" name="Ορθογώνιο 2">
            <a:extLst>
              <a:ext uri="{FF2B5EF4-FFF2-40B4-BE49-F238E27FC236}">
                <a16:creationId xmlns:a16="http://schemas.microsoft.com/office/drawing/2014/main" id="{B9902106-D747-B921-DB2F-EDBCAC452619}"/>
              </a:ext>
            </a:extLst>
          </p:cNvPr>
          <p:cNvSpPr/>
          <p:nvPr/>
        </p:nvSpPr>
        <p:spPr>
          <a:xfrm>
            <a:off x="4169231" y="5638799"/>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μεσημέρι</a:t>
            </a:r>
            <a:endParaRPr lang="el-CY" sz="3200" dirty="0"/>
          </a:p>
        </p:txBody>
      </p:sp>
      <p:sp>
        <p:nvSpPr>
          <p:cNvPr id="4" name="Ορθογώνιο 3">
            <a:extLst>
              <a:ext uri="{FF2B5EF4-FFF2-40B4-BE49-F238E27FC236}">
                <a16:creationId xmlns:a16="http://schemas.microsoft.com/office/drawing/2014/main" id="{68D46FFE-AFCC-3695-C38A-F7AC89CB89F7}"/>
              </a:ext>
            </a:extLst>
          </p:cNvPr>
          <p:cNvSpPr/>
          <p:nvPr/>
        </p:nvSpPr>
        <p:spPr>
          <a:xfrm>
            <a:off x="7391401" y="5290456"/>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απόγευμα</a:t>
            </a:r>
            <a:endParaRPr lang="el-CY" sz="3200" dirty="0"/>
          </a:p>
        </p:txBody>
      </p:sp>
      <p:sp>
        <p:nvSpPr>
          <p:cNvPr id="5" name="Ορθογώνιο 4">
            <a:extLst>
              <a:ext uri="{FF2B5EF4-FFF2-40B4-BE49-F238E27FC236}">
                <a16:creationId xmlns:a16="http://schemas.microsoft.com/office/drawing/2014/main" id="{5EC5E60B-2E0B-1BE3-5FE7-E1D1280958CC}"/>
              </a:ext>
            </a:extLst>
          </p:cNvPr>
          <p:cNvSpPr/>
          <p:nvPr/>
        </p:nvSpPr>
        <p:spPr>
          <a:xfrm>
            <a:off x="9563106" y="5889170"/>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βράδυ</a:t>
            </a:r>
            <a:endParaRPr lang="el-CY" sz="3200" dirty="0"/>
          </a:p>
        </p:txBody>
      </p:sp>
    </p:spTree>
    <p:extLst>
      <p:ext uri="{BB962C8B-B14F-4D97-AF65-F5344CB8AC3E}">
        <p14:creationId xmlns:p14="http://schemas.microsoft.com/office/powerpoint/2010/main" val="60217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Στην Λαϊκή αγορά – Victor Ioannides">
            <a:extLst>
              <a:ext uri="{FF2B5EF4-FFF2-40B4-BE49-F238E27FC236}">
                <a16:creationId xmlns:a16="http://schemas.microsoft.com/office/drawing/2014/main" id="{F4E00ACE-618D-EEBB-CD5B-0346C3ED0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014" y="936171"/>
            <a:ext cx="5105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Φυσαλίδα ομιλίας: Ορθογώνιο με στρογγυλεμένες γωνίες 4">
            <a:extLst>
              <a:ext uri="{FF2B5EF4-FFF2-40B4-BE49-F238E27FC236}">
                <a16:creationId xmlns:a16="http://schemas.microsoft.com/office/drawing/2014/main" id="{D4548467-D41E-EDAE-31E6-02F246C67505}"/>
              </a:ext>
            </a:extLst>
          </p:cNvPr>
          <p:cNvSpPr/>
          <p:nvPr/>
        </p:nvSpPr>
        <p:spPr>
          <a:xfrm>
            <a:off x="76200" y="1404061"/>
            <a:ext cx="4430486" cy="1393763"/>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b="1" dirty="0">
                <a:solidFill>
                  <a:schemeClr val="tx1"/>
                </a:solidFill>
              </a:rPr>
              <a:t>Τι ώρα είναι; </a:t>
            </a:r>
            <a:endParaRPr lang="el-CY" sz="4800" b="1" dirty="0">
              <a:solidFill>
                <a:schemeClr val="tx1"/>
              </a:solidFill>
            </a:endParaRPr>
          </a:p>
        </p:txBody>
      </p:sp>
      <p:sp>
        <p:nvSpPr>
          <p:cNvPr id="8" name="Φυσαλίδα ομιλίας: Ορθογώνιο με στρογγυλεμένες γωνίες 7">
            <a:extLst>
              <a:ext uri="{FF2B5EF4-FFF2-40B4-BE49-F238E27FC236}">
                <a16:creationId xmlns:a16="http://schemas.microsoft.com/office/drawing/2014/main" id="{462D6183-CA39-689B-9DF5-E7BD12BCA5E9}"/>
              </a:ext>
            </a:extLst>
          </p:cNvPr>
          <p:cNvSpPr/>
          <p:nvPr/>
        </p:nvSpPr>
        <p:spPr>
          <a:xfrm>
            <a:off x="7685314" y="2966454"/>
            <a:ext cx="4430486" cy="1393763"/>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b="1" dirty="0">
                <a:solidFill>
                  <a:schemeClr val="tx1"/>
                </a:solidFill>
              </a:rPr>
              <a:t>Η ώρα είναι 10:10. </a:t>
            </a:r>
            <a:endParaRPr lang="el-CY" sz="4800" b="1" dirty="0">
              <a:solidFill>
                <a:schemeClr val="tx1"/>
              </a:solidFill>
            </a:endParaRPr>
          </a:p>
        </p:txBody>
      </p:sp>
      <p:sp>
        <p:nvSpPr>
          <p:cNvPr id="11" name="Φυσαλίδα ομιλίας: Ορθογώνιο με στρογγυλεμένες γωνίες 10">
            <a:extLst>
              <a:ext uri="{FF2B5EF4-FFF2-40B4-BE49-F238E27FC236}">
                <a16:creationId xmlns:a16="http://schemas.microsoft.com/office/drawing/2014/main" id="{9AB85F15-1964-55A1-3D27-280AF77FF843}"/>
              </a:ext>
            </a:extLst>
          </p:cNvPr>
          <p:cNvSpPr/>
          <p:nvPr/>
        </p:nvSpPr>
        <p:spPr>
          <a:xfrm>
            <a:off x="7761514" y="424738"/>
            <a:ext cx="4430486" cy="1393763"/>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b="1" dirty="0">
                <a:solidFill>
                  <a:schemeClr val="tx1"/>
                </a:solidFill>
              </a:rPr>
              <a:t>Η ώρα είναι δέκα και δέκα. </a:t>
            </a:r>
            <a:endParaRPr lang="el-CY" sz="4800" b="1" dirty="0">
              <a:solidFill>
                <a:schemeClr val="tx1"/>
              </a:solidFill>
            </a:endParaRPr>
          </a:p>
        </p:txBody>
      </p:sp>
      <p:pic>
        <p:nvPicPr>
          <p:cNvPr id="3074" name="Picture 2" descr="ΡΟΛΟΙ ΤΟΙΧΟΥ Fylliana &quot;Metal-Wood 232&quot; 70εκ | Ρολόγια | Fylliana">
            <a:extLst>
              <a:ext uri="{FF2B5EF4-FFF2-40B4-BE49-F238E27FC236}">
                <a16:creationId xmlns:a16="http://schemas.microsoft.com/office/drawing/2014/main" id="{A86EF792-66C5-79F8-0B6C-1CECC7FC3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7837" y="46556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ψηφιακό ρολόι ξυπνητήρι ηλεκτρονικό εικονίδιο σε: Vector στοκ (χωρίς  δικαιώματα) 2665506723 | Shutterstock">
            <a:extLst>
              <a:ext uri="{FF2B5EF4-FFF2-40B4-BE49-F238E27FC236}">
                <a16:creationId xmlns:a16="http://schemas.microsoft.com/office/drawing/2014/main" id="{6EC8E17D-4DF8-6026-9204-623E75889C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992"/>
          <a:stretch>
            <a:fillRect/>
          </a:stretch>
        </p:blipFill>
        <p:spPr bwMode="auto">
          <a:xfrm>
            <a:off x="588510" y="4822370"/>
            <a:ext cx="2524125" cy="150223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E351D431-7983-ACB6-6E08-3CD681289721}"/>
              </a:ext>
            </a:extLst>
          </p:cNvPr>
          <p:cNvSpPr/>
          <p:nvPr/>
        </p:nvSpPr>
        <p:spPr>
          <a:xfrm>
            <a:off x="1208314" y="5453939"/>
            <a:ext cx="1289277" cy="4243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rgbClr val="FF0000"/>
                </a:solidFill>
              </a:rPr>
              <a:t>10:10</a:t>
            </a:r>
            <a:endParaRPr lang="el-CY" b="1" dirty="0">
              <a:solidFill>
                <a:srgbClr val="FF0000"/>
              </a:solidFill>
            </a:endParaRPr>
          </a:p>
        </p:txBody>
      </p:sp>
    </p:spTree>
    <p:extLst>
      <p:ext uri="{BB962C8B-B14F-4D97-AF65-F5344CB8AC3E}">
        <p14:creationId xmlns:p14="http://schemas.microsoft.com/office/powerpoint/2010/main" val="292484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6. Η ώρα - YouTube">
            <a:extLst>
              <a:ext uri="{FF2B5EF4-FFF2-40B4-BE49-F238E27FC236}">
                <a16:creationId xmlns:a16="http://schemas.microsoft.com/office/drawing/2014/main" id="{ECE5EE88-14E6-92D3-9594-DD618BCCF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88" t="13916" r="5150" b="13754"/>
          <a:stretch/>
        </p:blipFill>
        <p:spPr bwMode="auto">
          <a:xfrm>
            <a:off x="239487" y="380999"/>
            <a:ext cx="11756570" cy="6226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323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Μαθαίνω την ώρα! (Υλικό - Φυλλα εργασίας-Παιχνίδια) (Ειδική Διαπαιδαγώγηση)">
            <a:extLst>
              <a:ext uri="{FF2B5EF4-FFF2-40B4-BE49-F238E27FC236}">
                <a16:creationId xmlns:a16="http://schemas.microsoft.com/office/drawing/2014/main" id="{0A9C6CF9-F8AC-6D0D-03EA-394C4C05C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06" y="752000"/>
            <a:ext cx="11704002" cy="4419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ύγραμμο βέλος σύνδεσης 3">
            <a:extLst>
              <a:ext uri="{FF2B5EF4-FFF2-40B4-BE49-F238E27FC236}">
                <a16:creationId xmlns:a16="http://schemas.microsoft.com/office/drawing/2014/main" id="{C2675AC2-5E14-1DC7-5A1A-A0930022078C}"/>
              </a:ext>
            </a:extLst>
          </p:cNvPr>
          <p:cNvCxnSpPr>
            <a:cxnSpLocks/>
          </p:cNvCxnSpPr>
          <p:nvPr/>
        </p:nvCxnSpPr>
        <p:spPr>
          <a:xfrm flipV="1">
            <a:off x="5965372" y="2095627"/>
            <a:ext cx="848810" cy="1666755"/>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Ευθύγραμμο βέλος σύνδεσης 6">
            <a:extLst>
              <a:ext uri="{FF2B5EF4-FFF2-40B4-BE49-F238E27FC236}">
                <a16:creationId xmlns:a16="http://schemas.microsoft.com/office/drawing/2014/main" id="{CFC4C35E-4E6D-8158-2D07-C00593D21DCC}"/>
              </a:ext>
            </a:extLst>
          </p:cNvPr>
          <p:cNvCxnSpPr>
            <a:cxnSpLocks/>
          </p:cNvCxnSpPr>
          <p:nvPr/>
        </p:nvCxnSpPr>
        <p:spPr>
          <a:xfrm flipH="1" flipV="1">
            <a:off x="5203372" y="2961800"/>
            <a:ext cx="762000" cy="800582"/>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Ορθογώνιο: Στρογγύλεμα γωνιών 1">
            <a:extLst>
              <a:ext uri="{FF2B5EF4-FFF2-40B4-BE49-F238E27FC236}">
                <a16:creationId xmlns:a16="http://schemas.microsoft.com/office/drawing/2014/main" id="{7F74A790-5A3D-CC66-21AD-9716DE31FDDC}"/>
              </a:ext>
            </a:extLst>
          </p:cNvPr>
          <p:cNvSpPr/>
          <p:nvPr/>
        </p:nvSpPr>
        <p:spPr>
          <a:xfrm>
            <a:off x="7369629" y="1153886"/>
            <a:ext cx="3363685"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και πέντε</a:t>
            </a:r>
            <a:endParaRPr lang="el-CY" sz="2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64623D55-0EFA-E9E2-5D06-30F79D85E746}"/>
              </a:ext>
            </a:extLst>
          </p:cNvPr>
          <p:cNvSpPr/>
          <p:nvPr/>
        </p:nvSpPr>
        <p:spPr>
          <a:xfrm>
            <a:off x="8301288" y="1970314"/>
            <a:ext cx="3363685"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και δέκα</a:t>
            </a:r>
            <a:endParaRPr lang="el-CY" sz="2800" dirty="0">
              <a:solidFill>
                <a:schemeClr val="tx1"/>
              </a:solidFill>
            </a:endParaRPr>
          </a:p>
        </p:txBody>
      </p:sp>
      <p:sp>
        <p:nvSpPr>
          <p:cNvPr id="5" name="Ορθογώνιο: Στρογγύλεμα γωνιών 4">
            <a:extLst>
              <a:ext uri="{FF2B5EF4-FFF2-40B4-BE49-F238E27FC236}">
                <a16:creationId xmlns:a16="http://schemas.microsoft.com/office/drawing/2014/main" id="{C70772CB-2B7D-1436-5183-4E06D5A047CF}"/>
              </a:ext>
            </a:extLst>
          </p:cNvPr>
          <p:cNvSpPr/>
          <p:nvPr/>
        </p:nvSpPr>
        <p:spPr>
          <a:xfrm>
            <a:off x="8649629" y="2927409"/>
            <a:ext cx="3363685"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και δεκαπέντε</a:t>
            </a:r>
            <a:endParaRPr lang="el-CY" sz="2800" dirty="0">
              <a:solidFill>
                <a:schemeClr val="tx1"/>
              </a:solidFill>
            </a:endParaRPr>
          </a:p>
        </p:txBody>
      </p:sp>
      <p:sp>
        <p:nvSpPr>
          <p:cNvPr id="6" name="Ορθογώνιο: Στρογγύλεμα γωνιών 5">
            <a:extLst>
              <a:ext uri="{FF2B5EF4-FFF2-40B4-BE49-F238E27FC236}">
                <a16:creationId xmlns:a16="http://schemas.microsoft.com/office/drawing/2014/main" id="{F8213ED5-70F5-85F2-5D56-4C282955BB79}"/>
              </a:ext>
            </a:extLst>
          </p:cNvPr>
          <p:cNvSpPr/>
          <p:nvPr/>
        </p:nvSpPr>
        <p:spPr>
          <a:xfrm>
            <a:off x="8453688" y="3884504"/>
            <a:ext cx="3363685"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και είκοσι</a:t>
            </a:r>
            <a:endParaRPr lang="el-CY" sz="2800" dirty="0">
              <a:solidFill>
                <a:schemeClr val="tx1"/>
              </a:solidFill>
            </a:endParaRPr>
          </a:p>
        </p:txBody>
      </p:sp>
      <p:sp>
        <p:nvSpPr>
          <p:cNvPr id="8" name="Ορθογώνιο: Στρογγύλεμα γωνιών 7">
            <a:extLst>
              <a:ext uri="{FF2B5EF4-FFF2-40B4-BE49-F238E27FC236}">
                <a16:creationId xmlns:a16="http://schemas.microsoft.com/office/drawing/2014/main" id="{8586C23A-78BF-7AB0-DF45-624D37FBE14B}"/>
              </a:ext>
            </a:extLst>
          </p:cNvPr>
          <p:cNvSpPr/>
          <p:nvPr/>
        </p:nvSpPr>
        <p:spPr>
          <a:xfrm>
            <a:off x="7669916" y="4757058"/>
            <a:ext cx="3995057"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και είκοσι πέντε</a:t>
            </a:r>
            <a:endParaRPr lang="el-CY" sz="2800" dirty="0">
              <a:solidFill>
                <a:schemeClr val="tx1"/>
              </a:solidFill>
            </a:endParaRPr>
          </a:p>
        </p:txBody>
      </p:sp>
      <p:sp>
        <p:nvSpPr>
          <p:cNvPr id="9" name="Ορθογώνιο: Στρογγύλεμα γωνιών 8">
            <a:extLst>
              <a:ext uri="{FF2B5EF4-FFF2-40B4-BE49-F238E27FC236}">
                <a16:creationId xmlns:a16="http://schemas.microsoft.com/office/drawing/2014/main" id="{D893361A-F9B3-C046-F31C-531ACC596516}"/>
              </a:ext>
            </a:extLst>
          </p:cNvPr>
          <p:cNvSpPr/>
          <p:nvPr/>
        </p:nvSpPr>
        <p:spPr>
          <a:xfrm>
            <a:off x="4306231" y="5431126"/>
            <a:ext cx="3995057"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και τριάντα</a:t>
            </a:r>
            <a:endParaRPr lang="el-CY" sz="2800" dirty="0">
              <a:solidFill>
                <a:schemeClr val="tx1"/>
              </a:solidFill>
            </a:endParaRPr>
          </a:p>
        </p:txBody>
      </p:sp>
      <p:sp>
        <p:nvSpPr>
          <p:cNvPr id="10" name="Ορθογώνιο: Στρογγύλεμα γωνιών 9">
            <a:extLst>
              <a:ext uri="{FF2B5EF4-FFF2-40B4-BE49-F238E27FC236}">
                <a16:creationId xmlns:a16="http://schemas.microsoft.com/office/drawing/2014/main" id="{49A0152D-64B3-3742-03B4-AA0B95FE8A35}"/>
              </a:ext>
            </a:extLst>
          </p:cNvPr>
          <p:cNvSpPr/>
          <p:nvPr/>
        </p:nvSpPr>
        <p:spPr>
          <a:xfrm>
            <a:off x="158774" y="5165272"/>
            <a:ext cx="3995057"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και τριάντα  πέντε </a:t>
            </a:r>
            <a:endParaRPr lang="el-CY" sz="2800" dirty="0">
              <a:solidFill>
                <a:schemeClr val="tx1"/>
              </a:solidFill>
            </a:endParaRPr>
          </a:p>
        </p:txBody>
      </p:sp>
      <p:sp>
        <p:nvSpPr>
          <p:cNvPr id="11" name="Ορθογώνιο: Στρογγύλεμα γωνιών 10">
            <a:extLst>
              <a:ext uri="{FF2B5EF4-FFF2-40B4-BE49-F238E27FC236}">
                <a16:creationId xmlns:a16="http://schemas.microsoft.com/office/drawing/2014/main" id="{170D155F-4A05-201F-E246-98BC29CDD96F}"/>
              </a:ext>
            </a:extLst>
          </p:cNvPr>
          <p:cNvSpPr/>
          <p:nvPr/>
        </p:nvSpPr>
        <p:spPr>
          <a:xfrm>
            <a:off x="113371" y="4141171"/>
            <a:ext cx="3363685"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και σαράντα </a:t>
            </a:r>
            <a:endParaRPr lang="el-CY" sz="2800" dirty="0">
              <a:solidFill>
                <a:schemeClr val="tx1"/>
              </a:solidFill>
            </a:endParaRPr>
          </a:p>
        </p:txBody>
      </p:sp>
      <p:sp>
        <p:nvSpPr>
          <p:cNvPr id="12" name="Ορθογώνιο: Στρογγύλεμα γωνιών 11">
            <a:extLst>
              <a:ext uri="{FF2B5EF4-FFF2-40B4-BE49-F238E27FC236}">
                <a16:creationId xmlns:a16="http://schemas.microsoft.com/office/drawing/2014/main" id="{36899191-440C-33FB-39A8-D77C0F954D0A}"/>
              </a:ext>
            </a:extLst>
          </p:cNvPr>
          <p:cNvSpPr/>
          <p:nvPr/>
        </p:nvSpPr>
        <p:spPr>
          <a:xfrm>
            <a:off x="211206" y="2927409"/>
            <a:ext cx="2828165"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και σαράντα πέντε</a:t>
            </a:r>
            <a:endParaRPr lang="el-CY" sz="2800" dirty="0">
              <a:solidFill>
                <a:schemeClr val="tx1"/>
              </a:solidFill>
            </a:endParaRPr>
          </a:p>
        </p:txBody>
      </p:sp>
      <p:sp>
        <p:nvSpPr>
          <p:cNvPr id="13" name="Ορθογώνιο: Στρογγύλεμα γωνιών 12">
            <a:extLst>
              <a:ext uri="{FF2B5EF4-FFF2-40B4-BE49-F238E27FC236}">
                <a16:creationId xmlns:a16="http://schemas.microsoft.com/office/drawing/2014/main" id="{6B8AC3DC-8EE0-408A-7AC2-809EB27407B8}"/>
              </a:ext>
            </a:extLst>
          </p:cNvPr>
          <p:cNvSpPr/>
          <p:nvPr/>
        </p:nvSpPr>
        <p:spPr>
          <a:xfrm>
            <a:off x="113371" y="1900401"/>
            <a:ext cx="3206772"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και πενήντα </a:t>
            </a:r>
            <a:endParaRPr lang="el-CY" sz="2800" dirty="0">
              <a:solidFill>
                <a:schemeClr val="tx1"/>
              </a:solidFill>
            </a:endParaRPr>
          </a:p>
        </p:txBody>
      </p:sp>
      <p:sp>
        <p:nvSpPr>
          <p:cNvPr id="14" name="Ορθογώνιο: Στρογγύλεμα γωνιών 13">
            <a:extLst>
              <a:ext uri="{FF2B5EF4-FFF2-40B4-BE49-F238E27FC236}">
                <a16:creationId xmlns:a16="http://schemas.microsoft.com/office/drawing/2014/main" id="{8645E06C-7230-075C-B9FE-2858C439A044}"/>
              </a:ext>
            </a:extLst>
          </p:cNvPr>
          <p:cNvSpPr/>
          <p:nvPr/>
        </p:nvSpPr>
        <p:spPr>
          <a:xfrm>
            <a:off x="-82571" y="990596"/>
            <a:ext cx="4388801"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και πενήντα  πέντε</a:t>
            </a:r>
            <a:endParaRPr lang="el-CY" sz="2800" dirty="0">
              <a:solidFill>
                <a:schemeClr val="tx1"/>
              </a:solidFill>
            </a:endParaRPr>
          </a:p>
        </p:txBody>
      </p:sp>
      <p:sp>
        <p:nvSpPr>
          <p:cNvPr id="15" name="Ορθογώνιο: Στρογγύλεμα γωνιών 14">
            <a:extLst>
              <a:ext uri="{FF2B5EF4-FFF2-40B4-BE49-F238E27FC236}">
                <a16:creationId xmlns:a16="http://schemas.microsoft.com/office/drawing/2014/main" id="{13BC0E53-A7E1-2333-BD94-EB5ADB2B1144}"/>
              </a:ext>
            </a:extLst>
          </p:cNvPr>
          <p:cNvSpPr/>
          <p:nvPr/>
        </p:nvSpPr>
        <p:spPr>
          <a:xfrm>
            <a:off x="4310607" y="294041"/>
            <a:ext cx="3363685" cy="8164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ακριβώς</a:t>
            </a:r>
            <a:endParaRPr lang="el-CY" sz="2800" dirty="0">
              <a:solidFill>
                <a:schemeClr val="tx1"/>
              </a:solidFill>
            </a:endParaRPr>
          </a:p>
        </p:txBody>
      </p:sp>
    </p:spTree>
    <p:extLst>
      <p:ext uri="{BB962C8B-B14F-4D97-AF65-F5344CB8AC3E}">
        <p14:creationId xmlns:p14="http://schemas.microsoft.com/office/powerpoint/2010/main" val="659096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Μαθαίνω Την Ώρα - House of Science">
            <a:extLst>
              <a:ext uri="{FF2B5EF4-FFF2-40B4-BE49-F238E27FC236}">
                <a16:creationId xmlns:a16="http://schemas.microsoft.com/office/drawing/2014/main" id="{AC731021-F8A8-8B18-7A46-DCD12B296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135" y="523874"/>
            <a:ext cx="8039779" cy="558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68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εικονεσ : ρολόι, χρόνος, ξυπνητηρι, γραφικός, καντράν, ρολογιού, τέχνη,  σκίτσο, σχέδιο, εικονογράφηση, ΚΙΝΟΥΜΕΝΟ ΣΧΕΔΙΟ, δείκτης, μνημονεύοντας,  ώρα, αξεσουάρ για το σπίτι 2916x1924 - - 1271108 - εικονεσ - PxHere">
            <a:extLst>
              <a:ext uri="{FF2B5EF4-FFF2-40B4-BE49-F238E27FC236}">
                <a16:creationId xmlns:a16="http://schemas.microsoft.com/office/drawing/2014/main" id="{46814583-A3C2-39FF-7126-F7F2B19EF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74" y="569342"/>
            <a:ext cx="6961876" cy="56071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our panels of a variety of cartoon people having conversations with blank  speech bubbles with copyspace Stock Vector Image &amp; Art - Alamy">
            <a:extLst>
              <a:ext uri="{FF2B5EF4-FFF2-40B4-BE49-F238E27FC236}">
                <a16:creationId xmlns:a16="http://schemas.microsoft.com/office/drawing/2014/main" id="{1A5D1245-3071-398C-56D6-E413E07B2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739" b="51746"/>
          <a:stretch/>
        </p:blipFill>
        <p:spPr bwMode="auto">
          <a:xfrm>
            <a:off x="5822041" y="379406"/>
            <a:ext cx="6184902" cy="6358851"/>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924184D8-3704-ADE8-305C-06879C588539}"/>
              </a:ext>
            </a:extLst>
          </p:cNvPr>
          <p:cNvSpPr/>
          <p:nvPr/>
        </p:nvSpPr>
        <p:spPr>
          <a:xfrm>
            <a:off x="4385127" y="1469854"/>
            <a:ext cx="4430486" cy="1393763"/>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b="1" dirty="0">
                <a:solidFill>
                  <a:schemeClr val="tx1"/>
                </a:solidFill>
              </a:rPr>
              <a:t>Τι ώρα είναι; </a:t>
            </a:r>
            <a:endParaRPr lang="el-CY" sz="4800" b="1" dirty="0">
              <a:solidFill>
                <a:schemeClr val="tx1"/>
              </a:solidFill>
            </a:endParaRPr>
          </a:p>
        </p:txBody>
      </p:sp>
      <p:sp>
        <p:nvSpPr>
          <p:cNvPr id="3" name="Φυσαλίδα ομιλίας: Ορθογώνιο με στρογγυλεμένες γωνίες 2">
            <a:extLst>
              <a:ext uri="{FF2B5EF4-FFF2-40B4-BE49-F238E27FC236}">
                <a16:creationId xmlns:a16="http://schemas.microsoft.com/office/drawing/2014/main" id="{E718301B-9F83-2CC3-31FF-EF7ADA6D1FD3}"/>
              </a:ext>
            </a:extLst>
          </p:cNvPr>
          <p:cNvSpPr/>
          <p:nvPr/>
        </p:nvSpPr>
        <p:spPr>
          <a:xfrm>
            <a:off x="8411935" y="119744"/>
            <a:ext cx="3409951" cy="1870750"/>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chemeClr val="tx1"/>
                </a:solidFill>
              </a:rPr>
              <a:t>Η ώρα είναι </a:t>
            </a:r>
          </a:p>
          <a:p>
            <a:pPr algn="ctr"/>
            <a:r>
              <a:rPr lang="el-GR" sz="4800" b="1" dirty="0">
                <a:solidFill>
                  <a:schemeClr val="tx1"/>
                </a:solidFill>
              </a:rPr>
              <a:t>                         </a:t>
            </a:r>
            <a:endParaRPr lang="el-CY" sz="4800" b="1" dirty="0">
              <a:solidFill>
                <a:schemeClr val="tx1"/>
              </a:solidFill>
            </a:endParaRPr>
          </a:p>
        </p:txBody>
      </p:sp>
    </p:spTree>
    <p:extLst>
      <p:ext uri="{BB962C8B-B14F-4D97-AF65-F5344CB8AC3E}">
        <p14:creationId xmlns:p14="http://schemas.microsoft.com/office/powerpoint/2010/main" val="280609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Four panels of a variety of cartoon people having conversations with blank  speech bubbles with copyspace Stock Vector Image &amp; Art - Alamy">
            <a:extLst>
              <a:ext uri="{FF2B5EF4-FFF2-40B4-BE49-F238E27FC236}">
                <a16:creationId xmlns:a16="http://schemas.microsoft.com/office/drawing/2014/main" id="{1A5D1245-3071-398C-56D6-E413E07B2B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739" b="51746"/>
          <a:stretch/>
        </p:blipFill>
        <p:spPr bwMode="auto">
          <a:xfrm>
            <a:off x="5822041" y="379406"/>
            <a:ext cx="6184902" cy="6358851"/>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924184D8-3704-ADE8-305C-06879C588539}"/>
              </a:ext>
            </a:extLst>
          </p:cNvPr>
          <p:cNvSpPr/>
          <p:nvPr/>
        </p:nvSpPr>
        <p:spPr>
          <a:xfrm>
            <a:off x="4385127" y="1469854"/>
            <a:ext cx="4430486" cy="1393763"/>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b="1" dirty="0">
                <a:solidFill>
                  <a:schemeClr val="tx1"/>
                </a:solidFill>
              </a:rPr>
              <a:t>Τι ώρα είναι; </a:t>
            </a:r>
            <a:endParaRPr lang="el-CY" sz="4800" b="1" dirty="0">
              <a:solidFill>
                <a:schemeClr val="tx1"/>
              </a:solidFill>
            </a:endParaRPr>
          </a:p>
        </p:txBody>
      </p:sp>
      <p:sp>
        <p:nvSpPr>
          <p:cNvPr id="3" name="Φυσαλίδα ομιλίας: Ορθογώνιο με στρογγυλεμένες γωνίες 2">
            <a:extLst>
              <a:ext uri="{FF2B5EF4-FFF2-40B4-BE49-F238E27FC236}">
                <a16:creationId xmlns:a16="http://schemas.microsoft.com/office/drawing/2014/main" id="{E718301B-9F83-2CC3-31FF-EF7ADA6D1FD3}"/>
              </a:ext>
            </a:extLst>
          </p:cNvPr>
          <p:cNvSpPr/>
          <p:nvPr/>
        </p:nvSpPr>
        <p:spPr>
          <a:xfrm>
            <a:off x="8411935" y="119744"/>
            <a:ext cx="3409951" cy="1870750"/>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chemeClr val="tx1"/>
                </a:solidFill>
              </a:rPr>
              <a:t>Η ώρα είναι </a:t>
            </a:r>
          </a:p>
          <a:p>
            <a:pPr algn="ctr"/>
            <a:r>
              <a:rPr lang="el-GR" sz="4800" b="1" dirty="0">
                <a:solidFill>
                  <a:schemeClr val="tx1"/>
                </a:solidFill>
              </a:rPr>
              <a:t>                         </a:t>
            </a:r>
            <a:endParaRPr lang="el-CY" sz="4800" b="1" dirty="0">
              <a:solidFill>
                <a:schemeClr val="tx1"/>
              </a:solidFill>
            </a:endParaRPr>
          </a:p>
        </p:txBody>
      </p:sp>
      <p:pic>
        <p:nvPicPr>
          <p:cNvPr id="5122" name="Picture 2" descr="Alarm Clock Sketch Stock Illustration - Download Image Now - Alarm Clock,  Drawing - Activity, Clock - iStock">
            <a:extLst>
              <a:ext uri="{FF2B5EF4-FFF2-40B4-BE49-F238E27FC236}">
                <a16:creationId xmlns:a16="http://schemas.microsoft.com/office/drawing/2014/main" id="{A31AC2EF-C3AB-2D1F-27F5-CE32B33AD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83" y="567302"/>
            <a:ext cx="3933144" cy="544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6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Φυσαλίδα ομιλίας: Ορθογώνιο με στρογγυλεμένες γωνίες 1">
            <a:extLst>
              <a:ext uri="{FF2B5EF4-FFF2-40B4-BE49-F238E27FC236}">
                <a16:creationId xmlns:a16="http://schemas.microsoft.com/office/drawing/2014/main" id="{09850653-2CF5-A127-8C73-9CBA57BE9057}"/>
              </a:ext>
            </a:extLst>
          </p:cNvPr>
          <p:cNvSpPr/>
          <p:nvPr/>
        </p:nvSpPr>
        <p:spPr>
          <a:xfrm>
            <a:off x="5288987" y="4281866"/>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Πότε περνά το λεωφορείο;</a:t>
            </a:r>
            <a:endParaRPr lang="el-CY" sz="4400" dirty="0">
              <a:solidFill>
                <a:schemeClr val="tx1"/>
              </a:solidFill>
            </a:endParaRPr>
          </a:p>
        </p:txBody>
      </p:sp>
      <p:pic>
        <p:nvPicPr>
          <p:cNvPr id="9220" name="Picture 4" descr="Três estudantes esperando por ônibus na parada de ônibus Vetor de  ©interactimages 144565389">
            <a:extLst>
              <a:ext uri="{FF2B5EF4-FFF2-40B4-BE49-F238E27FC236}">
                <a16:creationId xmlns:a16="http://schemas.microsoft.com/office/drawing/2014/main" id="{3A49E6EA-C840-9C97-AA6E-C3B79EB1C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93" y="379639"/>
            <a:ext cx="8820150" cy="378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29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0" name="Rectangle 8209">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Rectangle 8211">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ECA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α απίστευτα σκίτσα του Αρκά για την επιστροφή στο σχολείο - Aftodioikisi.gr">
            <a:extLst>
              <a:ext uri="{FF2B5EF4-FFF2-40B4-BE49-F238E27FC236}">
                <a16:creationId xmlns:a16="http://schemas.microsoft.com/office/drawing/2014/main" id="{7063671D-1E40-1EB9-2E3F-CA8381210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 t="40230" r="16012"/>
          <a:stretch/>
        </p:blipFill>
        <p:spPr bwMode="auto">
          <a:xfrm>
            <a:off x="643085" y="643467"/>
            <a:ext cx="3813872" cy="2475653"/>
          </a:xfrm>
          <a:prstGeom prst="rect">
            <a:avLst/>
          </a:prstGeom>
          <a:noFill/>
          <a:extLst>
            <a:ext uri="{909E8E84-426E-40DD-AFC4-6F175D3DCCD1}">
              <a14:hiddenFill xmlns:a14="http://schemas.microsoft.com/office/drawing/2010/main">
                <a:solidFill>
                  <a:srgbClr val="FFFFFF"/>
                </a:solidFill>
              </a14:hiddenFill>
            </a:ext>
          </a:extLst>
        </p:spPr>
      </p:pic>
      <p:sp>
        <p:nvSpPr>
          <p:cNvPr id="8214" name="Rectangle 8213">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ECA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Σχολικό λεωφορείο στάση του νόμου. Επιστρα-to-School: Vector στοκ (χωρίς  δικαιώματα) 459951304 | Shutterstock">
            <a:extLst>
              <a:ext uri="{FF2B5EF4-FFF2-40B4-BE49-F238E27FC236}">
                <a16:creationId xmlns:a16="http://schemas.microsoft.com/office/drawing/2014/main" id="{DF299A5A-915D-DEEA-A616-01494346C2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879" y="3748194"/>
            <a:ext cx="3416285" cy="2471631"/>
          </a:xfrm>
          <a:prstGeom prst="rect">
            <a:avLst/>
          </a:prstGeom>
          <a:noFill/>
          <a:extLst>
            <a:ext uri="{909E8E84-426E-40DD-AFC4-6F175D3DCCD1}">
              <a14:hiddenFill xmlns:a14="http://schemas.microsoft.com/office/drawing/2010/main">
                <a:solidFill>
                  <a:srgbClr val="FFFFFF"/>
                </a:solidFill>
              </a14:hiddenFill>
            </a:ext>
          </a:extLst>
        </p:spPr>
      </p:pic>
      <p:sp>
        <p:nvSpPr>
          <p:cNvPr id="8216" name="Rectangle 8215">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8 Σχολικό λεωφορειο ιδέες | κατασκευές, λεωφορείο, σχολείο">
            <a:extLst>
              <a:ext uri="{FF2B5EF4-FFF2-40B4-BE49-F238E27FC236}">
                <a16:creationId xmlns:a16="http://schemas.microsoft.com/office/drawing/2014/main" id="{C32E935D-4D63-8704-05F0-0F334816F1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5" t="34172" r="3178" b="8770"/>
          <a:stretch/>
        </p:blipFill>
        <p:spPr bwMode="auto">
          <a:xfrm>
            <a:off x="5138831" y="643467"/>
            <a:ext cx="6410084" cy="261037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4623FC86-D8CE-A5B0-8556-A971E72CB43D}"/>
              </a:ext>
            </a:extLst>
          </p:cNvPr>
          <p:cNvSpPr/>
          <p:nvPr/>
        </p:nvSpPr>
        <p:spPr>
          <a:xfrm>
            <a:off x="5343416" y="3550398"/>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Το λεωφορείο περνά  στις  </a:t>
            </a:r>
            <a:endParaRPr lang="el-CY" sz="4400" dirty="0">
              <a:solidFill>
                <a:schemeClr val="tx1"/>
              </a:solidFill>
            </a:endParaRPr>
          </a:p>
        </p:txBody>
      </p:sp>
      <p:sp>
        <p:nvSpPr>
          <p:cNvPr id="3" name="Οβάλ 2">
            <a:extLst>
              <a:ext uri="{FF2B5EF4-FFF2-40B4-BE49-F238E27FC236}">
                <a16:creationId xmlns:a16="http://schemas.microsoft.com/office/drawing/2014/main" id="{C4BF4D34-45C5-DC3D-4050-544B04A60986}"/>
              </a:ext>
            </a:extLst>
          </p:cNvPr>
          <p:cNvSpPr/>
          <p:nvPr/>
        </p:nvSpPr>
        <p:spPr>
          <a:xfrm>
            <a:off x="348343" y="4604657"/>
            <a:ext cx="2590800" cy="20247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9:50</a:t>
            </a:r>
            <a:endParaRPr lang="el-CY" sz="4800" dirty="0"/>
          </a:p>
        </p:txBody>
      </p:sp>
    </p:spTree>
    <p:extLst>
      <p:ext uri="{BB962C8B-B14F-4D97-AF65-F5344CB8AC3E}">
        <p14:creationId xmlns:p14="http://schemas.microsoft.com/office/powerpoint/2010/main" val="2913241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0" name="Rectangle 8209">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Rectangle 8211">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ECA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α απίστευτα σκίτσα του Αρκά για την επιστροφή στο σχολείο - Aftodioikisi.gr">
            <a:extLst>
              <a:ext uri="{FF2B5EF4-FFF2-40B4-BE49-F238E27FC236}">
                <a16:creationId xmlns:a16="http://schemas.microsoft.com/office/drawing/2014/main" id="{7063671D-1E40-1EB9-2E3F-CA8381210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 t="40230" r="16012"/>
          <a:stretch/>
        </p:blipFill>
        <p:spPr bwMode="auto">
          <a:xfrm>
            <a:off x="643085" y="643467"/>
            <a:ext cx="3813872" cy="2475653"/>
          </a:xfrm>
          <a:prstGeom prst="rect">
            <a:avLst/>
          </a:prstGeom>
          <a:noFill/>
          <a:extLst>
            <a:ext uri="{909E8E84-426E-40DD-AFC4-6F175D3DCCD1}">
              <a14:hiddenFill xmlns:a14="http://schemas.microsoft.com/office/drawing/2010/main">
                <a:solidFill>
                  <a:srgbClr val="FFFFFF"/>
                </a:solidFill>
              </a14:hiddenFill>
            </a:ext>
          </a:extLst>
        </p:spPr>
      </p:pic>
      <p:sp>
        <p:nvSpPr>
          <p:cNvPr id="8214" name="Rectangle 8213">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ECA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Σχολικό λεωφορείο στάση του νόμου. Επιστρα-to-School: Vector στοκ (χωρίς  δικαιώματα) 459951304 | Shutterstock">
            <a:extLst>
              <a:ext uri="{FF2B5EF4-FFF2-40B4-BE49-F238E27FC236}">
                <a16:creationId xmlns:a16="http://schemas.microsoft.com/office/drawing/2014/main" id="{DF299A5A-915D-DEEA-A616-01494346C2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879" y="3748194"/>
            <a:ext cx="3416285" cy="2471631"/>
          </a:xfrm>
          <a:prstGeom prst="rect">
            <a:avLst/>
          </a:prstGeom>
          <a:noFill/>
          <a:extLst>
            <a:ext uri="{909E8E84-426E-40DD-AFC4-6F175D3DCCD1}">
              <a14:hiddenFill xmlns:a14="http://schemas.microsoft.com/office/drawing/2010/main">
                <a:solidFill>
                  <a:srgbClr val="FFFFFF"/>
                </a:solidFill>
              </a14:hiddenFill>
            </a:ext>
          </a:extLst>
        </p:spPr>
      </p:pic>
      <p:sp>
        <p:nvSpPr>
          <p:cNvPr id="8216" name="Rectangle 8215">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8 Σχολικό λεωφορειο ιδέες | κατασκευές, λεωφορείο, σχολείο">
            <a:extLst>
              <a:ext uri="{FF2B5EF4-FFF2-40B4-BE49-F238E27FC236}">
                <a16:creationId xmlns:a16="http://schemas.microsoft.com/office/drawing/2014/main" id="{C32E935D-4D63-8704-05F0-0F334816F1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5" t="34172" r="3178" b="8770"/>
          <a:stretch/>
        </p:blipFill>
        <p:spPr bwMode="auto">
          <a:xfrm>
            <a:off x="5138831" y="643467"/>
            <a:ext cx="6410084" cy="261037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4623FC86-D8CE-A5B0-8556-A971E72CB43D}"/>
              </a:ext>
            </a:extLst>
          </p:cNvPr>
          <p:cNvSpPr/>
          <p:nvPr/>
        </p:nvSpPr>
        <p:spPr>
          <a:xfrm>
            <a:off x="5343416" y="3550398"/>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Το λεωφορείο περνά  στις  </a:t>
            </a:r>
            <a:endParaRPr lang="el-CY" sz="4400" dirty="0">
              <a:solidFill>
                <a:schemeClr val="tx1"/>
              </a:solidFill>
            </a:endParaRPr>
          </a:p>
        </p:txBody>
      </p:sp>
      <p:sp>
        <p:nvSpPr>
          <p:cNvPr id="3" name="Οβάλ 2">
            <a:extLst>
              <a:ext uri="{FF2B5EF4-FFF2-40B4-BE49-F238E27FC236}">
                <a16:creationId xmlns:a16="http://schemas.microsoft.com/office/drawing/2014/main" id="{C4BF4D34-45C5-DC3D-4050-544B04A60986}"/>
              </a:ext>
            </a:extLst>
          </p:cNvPr>
          <p:cNvSpPr/>
          <p:nvPr/>
        </p:nvSpPr>
        <p:spPr>
          <a:xfrm>
            <a:off x="348343" y="4604657"/>
            <a:ext cx="2590800" cy="20247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8:40</a:t>
            </a:r>
            <a:endParaRPr lang="el-CY" sz="4800" dirty="0"/>
          </a:p>
        </p:txBody>
      </p:sp>
    </p:spTree>
    <p:extLst>
      <p:ext uri="{BB962C8B-B14F-4D97-AF65-F5344CB8AC3E}">
        <p14:creationId xmlns:p14="http://schemas.microsoft.com/office/powerpoint/2010/main" val="69727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Νοεμβρίου 2025 (__/11/2025).Τώρα είμαστε στο φθινόπωρο.</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0" name="Rectangle 8209">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Rectangle 8211">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ECA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α απίστευτα σκίτσα του Αρκά για την επιστροφή στο σχολείο - Aftodioikisi.gr">
            <a:extLst>
              <a:ext uri="{FF2B5EF4-FFF2-40B4-BE49-F238E27FC236}">
                <a16:creationId xmlns:a16="http://schemas.microsoft.com/office/drawing/2014/main" id="{7063671D-1E40-1EB9-2E3F-CA8381210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 t="40230" r="16012"/>
          <a:stretch/>
        </p:blipFill>
        <p:spPr bwMode="auto">
          <a:xfrm>
            <a:off x="643085" y="643467"/>
            <a:ext cx="3813872" cy="2475653"/>
          </a:xfrm>
          <a:prstGeom prst="rect">
            <a:avLst/>
          </a:prstGeom>
          <a:noFill/>
          <a:extLst>
            <a:ext uri="{909E8E84-426E-40DD-AFC4-6F175D3DCCD1}">
              <a14:hiddenFill xmlns:a14="http://schemas.microsoft.com/office/drawing/2010/main">
                <a:solidFill>
                  <a:srgbClr val="FFFFFF"/>
                </a:solidFill>
              </a14:hiddenFill>
            </a:ext>
          </a:extLst>
        </p:spPr>
      </p:pic>
      <p:sp>
        <p:nvSpPr>
          <p:cNvPr id="8214" name="Rectangle 8213">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ECA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Σχολικό λεωφορείο στάση του νόμου. Επιστρα-to-School: Vector στοκ (χωρίς  δικαιώματα) 459951304 | Shutterstock">
            <a:extLst>
              <a:ext uri="{FF2B5EF4-FFF2-40B4-BE49-F238E27FC236}">
                <a16:creationId xmlns:a16="http://schemas.microsoft.com/office/drawing/2014/main" id="{DF299A5A-915D-DEEA-A616-01494346C2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879" y="3748194"/>
            <a:ext cx="3416285" cy="2471631"/>
          </a:xfrm>
          <a:prstGeom prst="rect">
            <a:avLst/>
          </a:prstGeom>
          <a:noFill/>
          <a:extLst>
            <a:ext uri="{909E8E84-426E-40DD-AFC4-6F175D3DCCD1}">
              <a14:hiddenFill xmlns:a14="http://schemas.microsoft.com/office/drawing/2010/main">
                <a:solidFill>
                  <a:srgbClr val="FFFFFF"/>
                </a:solidFill>
              </a14:hiddenFill>
            </a:ext>
          </a:extLst>
        </p:spPr>
      </p:pic>
      <p:sp>
        <p:nvSpPr>
          <p:cNvPr id="8216" name="Rectangle 8215">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8 Σχολικό λεωφορειο ιδέες | κατασκευές, λεωφορείο, σχολείο">
            <a:extLst>
              <a:ext uri="{FF2B5EF4-FFF2-40B4-BE49-F238E27FC236}">
                <a16:creationId xmlns:a16="http://schemas.microsoft.com/office/drawing/2014/main" id="{C32E935D-4D63-8704-05F0-0F334816F1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5" t="34172" r="3178" b="8770"/>
          <a:stretch/>
        </p:blipFill>
        <p:spPr bwMode="auto">
          <a:xfrm>
            <a:off x="5138831" y="643467"/>
            <a:ext cx="6410084" cy="261037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4623FC86-D8CE-A5B0-8556-A971E72CB43D}"/>
              </a:ext>
            </a:extLst>
          </p:cNvPr>
          <p:cNvSpPr/>
          <p:nvPr/>
        </p:nvSpPr>
        <p:spPr>
          <a:xfrm>
            <a:off x="5343416" y="3550398"/>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Το λεωφορείο περνά  στις  </a:t>
            </a:r>
            <a:endParaRPr lang="el-CY" sz="4400" dirty="0">
              <a:solidFill>
                <a:schemeClr val="tx1"/>
              </a:solidFill>
            </a:endParaRPr>
          </a:p>
        </p:txBody>
      </p:sp>
      <p:sp>
        <p:nvSpPr>
          <p:cNvPr id="3" name="Οβάλ 2">
            <a:extLst>
              <a:ext uri="{FF2B5EF4-FFF2-40B4-BE49-F238E27FC236}">
                <a16:creationId xmlns:a16="http://schemas.microsoft.com/office/drawing/2014/main" id="{C4BF4D34-45C5-DC3D-4050-544B04A60986}"/>
              </a:ext>
            </a:extLst>
          </p:cNvPr>
          <p:cNvSpPr/>
          <p:nvPr/>
        </p:nvSpPr>
        <p:spPr>
          <a:xfrm>
            <a:off x="348343" y="4604657"/>
            <a:ext cx="2590800" cy="20247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7:20</a:t>
            </a:r>
            <a:endParaRPr lang="el-CY" sz="4800" dirty="0"/>
          </a:p>
        </p:txBody>
      </p:sp>
    </p:spTree>
    <p:extLst>
      <p:ext uri="{BB962C8B-B14F-4D97-AF65-F5344CB8AC3E}">
        <p14:creationId xmlns:p14="http://schemas.microsoft.com/office/powerpoint/2010/main" val="2475437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Η ΩΡΑ | Baamboozle - Baamboozle | The Most Fun Classroom Games!">
            <a:extLst>
              <a:ext uri="{FF2B5EF4-FFF2-40B4-BE49-F238E27FC236}">
                <a16:creationId xmlns:a16="http://schemas.microsoft.com/office/drawing/2014/main" id="{8768587B-7197-CEBB-8EF3-F3C029A0D0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613" b="55238"/>
          <a:stretch/>
        </p:blipFill>
        <p:spPr bwMode="auto">
          <a:xfrm>
            <a:off x="174171" y="283028"/>
            <a:ext cx="6074229" cy="6291943"/>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0754998A-749C-CD9D-4085-27649E5FDCFA}"/>
              </a:ext>
            </a:extLst>
          </p:cNvPr>
          <p:cNvSpPr/>
          <p:nvPr/>
        </p:nvSpPr>
        <p:spPr>
          <a:xfrm>
            <a:off x="6357257" y="892629"/>
            <a:ext cx="4974772" cy="1752600"/>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Η  ώρα  είναι  δύο  και  τριάντα.</a:t>
            </a:r>
            <a:endParaRPr lang="el-CY" sz="4800" dirty="0"/>
          </a:p>
        </p:txBody>
      </p:sp>
      <p:sp>
        <p:nvSpPr>
          <p:cNvPr id="3" name="Φυσαλίδα ομιλίας: Ορθογώνιο με στρογγυλεμένες γωνίες 2">
            <a:extLst>
              <a:ext uri="{FF2B5EF4-FFF2-40B4-BE49-F238E27FC236}">
                <a16:creationId xmlns:a16="http://schemas.microsoft.com/office/drawing/2014/main" id="{9357CC17-5EEF-1FAC-5CEE-1F541C1D0E0A}"/>
              </a:ext>
            </a:extLst>
          </p:cNvPr>
          <p:cNvSpPr/>
          <p:nvPr/>
        </p:nvSpPr>
        <p:spPr>
          <a:xfrm>
            <a:off x="6096000" y="3635829"/>
            <a:ext cx="4974772" cy="1752600"/>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sz="4800" dirty="0"/>
          </a:p>
        </p:txBody>
      </p:sp>
    </p:spTree>
    <p:extLst>
      <p:ext uri="{BB962C8B-B14F-4D97-AF65-F5344CB8AC3E}">
        <p14:creationId xmlns:p14="http://schemas.microsoft.com/office/powerpoint/2010/main" val="3586846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70 Ρολοι ταξης ιδέες | μαθαίνω την ώρα, ρολόι, μαθηματικά">
            <a:extLst>
              <a:ext uri="{FF2B5EF4-FFF2-40B4-BE49-F238E27FC236}">
                <a16:creationId xmlns:a16="http://schemas.microsoft.com/office/drawing/2014/main" id="{1FCA715A-0CF0-C46A-935B-A068B8709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1" t="13932" r="6158" b="21826"/>
          <a:stretch>
            <a:fillRect/>
          </a:stretch>
        </p:blipFill>
        <p:spPr bwMode="auto">
          <a:xfrm>
            <a:off x="1159328" y="117399"/>
            <a:ext cx="9873344" cy="65205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412AA36-9D32-20A8-7483-498F972E8C21}"/>
              </a:ext>
            </a:extLst>
          </p:cNvPr>
          <p:cNvSpPr/>
          <p:nvPr/>
        </p:nvSpPr>
        <p:spPr>
          <a:xfrm rot="19366925">
            <a:off x="7639191" y="256785"/>
            <a:ext cx="1924716"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και πέντε</a:t>
            </a:r>
            <a:endParaRPr lang="el-CY" sz="3600" dirty="0"/>
          </a:p>
        </p:txBody>
      </p:sp>
      <p:sp>
        <p:nvSpPr>
          <p:cNvPr id="3" name="Ορθογώνιο: Στρογγύλεμα γωνιών 2">
            <a:extLst>
              <a:ext uri="{FF2B5EF4-FFF2-40B4-BE49-F238E27FC236}">
                <a16:creationId xmlns:a16="http://schemas.microsoft.com/office/drawing/2014/main" id="{9D043AB4-3DE4-23CB-4407-8F283582FD06}"/>
              </a:ext>
            </a:extLst>
          </p:cNvPr>
          <p:cNvSpPr/>
          <p:nvPr/>
        </p:nvSpPr>
        <p:spPr>
          <a:xfrm rot="19366925">
            <a:off x="8782191" y="931699"/>
            <a:ext cx="1924716"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και δέκα</a:t>
            </a:r>
            <a:endParaRPr lang="el-CY" sz="3600" dirty="0"/>
          </a:p>
        </p:txBody>
      </p:sp>
      <p:sp>
        <p:nvSpPr>
          <p:cNvPr id="4" name="Ορθογώνιο: Στρογγύλεμα γωνιών 3">
            <a:extLst>
              <a:ext uri="{FF2B5EF4-FFF2-40B4-BE49-F238E27FC236}">
                <a16:creationId xmlns:a16="http://schemas.microsoft.com/office/drawing/2014/main" id="{B241958E-659E-02C9-2570-3F2F33629D6A}"/>
              </a:ext>
            </a:extLst>
          </p:cNvPr>
          <p:cNvSpPr/>
          <p:nvPr/>
        </p:nvSpPr>
        <p:spPr>
          <a:xfrm rot="311621">
            <a:off x="9381951" y="2654932"/>
            <a:ext cx="1924716"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και τέταρτο</a:t>
            </a:r>
            <a:endParaRPr lang="el-CY" sz="3600" dirty="0"/>
          </a:p>
        </p:txBody>
      </p:sp>
      <p:sp>
        <p:nvSpPr>
          <p:cNvPr id="5" name="Ορθογώνιο: Στρογγύλεμα γωνιών 4">
            <a:extLst>
              <a:ext uri="{FF2B5EF4-FFF2-40B4-BE49-F238E27FC236}">
                <a16:creationId xmlns:a16="http://schemas.microsoft.com/office/drawing/2014/main" id="{24DC63B5-A303-4154-A9E4-7CA88DDD7C0D}"/>
              </a:ext>
            </a:extLst>
          </p:cNvPr>
          <p:cNvSpPr/>
          <p:nvPr/>
        </p:nvSpPr>
        <p:spPr>
          <a:xfrm rot="2153228">
            <a:off x="8782191" y="4141382"/>
            <a:ext cx="1924716"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και είκοσι</a:t>
            </a:r>
            <a:endParaRPr lang="el-CY" sz="3600" dirty="0"/>
          </a:p>
        </p:txBody>
      </p:sp>
      <p:sp>
        <p:nvSpPr>
          <p:cNvPr id="6" name="Ορθογώνιο: Στρογγύλεμα γωνιών 5">
            <a:extLst>
              <a:ext uri="{FF2B5EF4-FFF2-40B4-BE49-F238E27FC236}">
                <a16:creationId xmlns:a16="http://schemas.microsoft.com/office/drawing/2014/main" id="{AD2FFD3F-3089-DF48-E6C3-2A9D9738A004}"/>
              </a:ext>
            </a:extLst>
          </p:cNvPr>
          <p:cNvSpPr/>
          <p:nvPr/>
        </p:nvSpPr>
        <p:spPr>
          <a:xfrm rot="2492780">
            <a:off x="7419524" y="5191131"/>
            <a:ext cx="1924716"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και είκοσι πέντε</a:t>
            </a:r>
            <a:endParaRPr lang="el-CY" sz="2400" dirty="0"/>
          </a:p>
        </p:txBody>
      </p:sp>
      <p:sp>
        <p:nvSpPr>
          <p:cNvPr id="7" name="Ορθογώνιο: Στρογγύλεμα γωνιών 6">
            <a:extLst>
              <a:ext uri="{FF2B5EF4-FFF2-40B4-BE49-F238E27FC236}">
                <a16:creationId xmlns:a16="http://schemas.microsoft.com/office/drawing/2014/main" id="{B2D0DBA4-DD77-0F6F-AC47-523CEC327F95}"/>
              </a:ext>
            </a:extLst>
          </p:cNvPr>
          <p:cNvSpPr/>
          <p:nvPr/>
        </p:nvSpPr>
        <p:spPr>
          <a:xfrm>
            <a:off x="5404843" y="5191130"/>
            <a:ext cx="1924716"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και μισή</a:t>
            </a:r>
            <a:endParaRPr lang="el-CY" sz="3600" dirty="0"/>
          </a:p>
        </p:txBody>
      </p:sp>
      <p:sp>
        <p:nvSpPr>
          <p:cNvPr id="8" name="Ορθογώνιο: Στρογγύλεμα γωνιών 7">
            <a:extLst>
              <a:ext uri="{FF2B5EF4-FFF2-40B4-BE49-F238E27FC236}">
                <a16:creationId xmlns:a16="http://schemas.microsoft.com/office/drawing/2014/main" id="{D162BC55-277C-11A7-1AE7-7290FBCE68B9}"/>
              </a:ext>
            </a:extLst>
          </p:cNvPr>
          <p:cNvSpPr/>
          <p:nvPr/>
        </p:nvSpPr>
        <p:spPr>
          <a:xfrm rot="19815737">
            <a:off x="3140112" y="5106085"/>
            <a:ext cx="1924716"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παρά είκοσι πέντε</a:t>
            </a:r>
            <a:endParaRPr lang="el-CY" sz="2400" dirty="0"/>
          </a:p>
        </p:txBody>
      </p:sp>
      <p:sp>
        <p:nvSpPr>
          <p:cNvPr id="9" name="Ορθογώνιο: Στρογγύλεμα γωνιών 8">
            <a:extLst>
              <a:ext uri="{FF2B5EF4-FFF2-40B4-BE49-F238E27FC236}">
                <a16:creationId xmlns:a16="http://schemas.microsoft.com/office/drawing/2014/main" id="{F6FE6C3A-F901-9900-2C64-66D85394C2A0}"/>
              </a:ext>
            </a:extLst>
          </p:cNvPr>
          <p:cNvSpPr/>
          <p:nvPr/>
        </p:nvSpPr>
        <p:spPr>
          <a:xfrm rot="19737698">
            <a:off x="1293545" y="4191402"/>
            <a:ext cx="2327992"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a:t>παρά </a:t>
            </a:r>
            <a:r>
              <a:rPr lang="el-GR" sz="2400" dirty="0"/>
              <a:t>είκοσι</a:t>
            </a:r>
            <a:endParaRPr lang="el-CY" sz="2400" dirty="0"/>
          </a:p>
        </p:txBody>
      </p:sp>
      <p:sp>
        <p:nvSpPr>
          <p:cNvPr id="10" name="Ορθογώνιο: Στρογγύλεμα γωνιών 9">
            <a:extLst>
              <a:ext uri="{FF2B5EF4-FFF2-40B4-BE49-F238E27FC236}">
                <a16:creationId xmlns:a16="http://schemas.microsoft.com/office/drawing/2014/main" id="{F67FA81E-8E46-12E6-728E-188433596031}"/>
              </a:ext>
            </a:extLst>
          </p:cNvPr>
          <p:cNvSpPr/>
          <p:nvPr/>
        </p:nvSpPr>
        <p:spPr>
          <a:xfrm rot="311621">
            <a:off x="1259671" y="2754971"/>
            <a:ext cx="1924716"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παρά τέταρτο</a:t>
            </a:r>
            <a:endParaRPr lang="el-CY" sz="3600" dirty="0"/>
          </a:p>
        </p:txBody>
      </p:sp>
      <p:sp>
        <p:nvSpPr>
          <p:cNvPr id="11" name="Ορθογώνιο: Στρογγύλεμα γωνιών 10">
            <a:extLst>
              <a:ext uri="{FF2B5EF4-FFF2-40B4-BE49-F238E27FC236}">
                <a16:creationId xmlns:a16="http://schemas.microsoft.com/office/drawing/2014/main" id="{F352EDF4-39DC-6D5B-F55F-B2469D46DFD1}"/>
              </a:ext>
            </a:extLst>
          </p:cNvPr>
          <p:cNvSpPr/>
          <p:nvPr/>
        </p:nvSpPr>
        <p:spPr>
          <a:xfrm rot="1853595">
            <a:off x="1582018" y="1207131"/>
            <a:ext cx="1924716"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παρά δέκα</a:t>
            </a:r>
            <a:endParaRPr lang="el-CY" sz="3600" dirty="0"/>
          </a:p>
        </p:txBody>
      </p:sp>
      <p:sp>
        <p:nvSpPr>
          <p:cNvPr id="12" name="Ορθογώνιο: Στρογγύλεμα γωνιών 11">
            <a:extLst>
              <a:ext uri="{FF2B5EF4-FFF2-40B4-BE49-F238E27FC236}">
                <a16:creationId xmlns:a16="http://schemas.microsoft.com/office/drawing/2014/main" id="{A6647555-3187-33EE-A87D-7EF866C27BE6}"/>
              </a:ext>
            </a:extLst>
          </p:cNvPr>
          <p:cNvSpPr/>
          <p:nvPr/>
        </p:nvSpPr>
        <p:spPr>
          <a:xfrm rot="1853595">
            <a:off x="2374732" y="391811"/>
            <a:ext cx="1924716"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παρά πέντε</a:t>
            </a:r>
            <a:endParaRPr lang="el-CY" sz="3600" dirty="0"/>
          </a:p>
        </p:txBody>
      </p:sp>
      <p:sp>
        <p:nvSpPr>
          <p:cNvPr id="13" name="Ορθογώνιο: Στρογγύλεμα γωνιών 12">
            <a:extLst>
              <a:ext uri="{FF2B5EF4-FFF2-40B4-BE49-F238E27FC236}">
                <a16:creationId xmlns:a16="http://schemas.microsoft.com/office/drawing/2014/main" id="{9765192C-B7E0-A4F0-E708-2AD15178949F}"/>
              </a:ext>
            </a:extLst>
          </p:cNvPr>
          <p:cNvSpPr/>
          <p:nvPr/>
        </p:nvSpPr>
        <p:spPr>
          <a:xfrm rot="21346238">
            <a:off x="5015555" y="159166"/>
            <a:ext cx="1924716" cy="924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a:t>ακριβώς</a:t>
            </a:r>
            <a:endParaRPr lang="el-CY" sz="3600" dirty="0"/>
          </a:p>
        </p:txBody>
      </p:sp>
    </p:spTree>
    <p:extLst>
      <p:ext uri="{BB962C8B-B14F-4D97-AF65-F5344CB8AC3E}">
        <p14:creationId xmlns:p14="http://schemas.microsoft.com/office/powerpoint/2010/main" val="3999814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Η ΩΡΑ | Baamboozle - Baamboozle | The Most Fun Classroom Games!">
            <a:extLst>
              <a:ext uri="{FF2B5EF4-FFF2-40B4-BE49-F238E27FC236}">
                <a16:creationId xmlns:a16="http://schemas.microsoft.com/office/drawing/2014/main" id="{8768587B-7197-CEBB-8EF3-F3C029A0D0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613" b="55238"/>
          <a:stretch/>
        </p:blipFill>
        <p:spPr bwMode="auto">
          <a:xfrm>
            <a:off x="174171" y="283028"/>
            <a:ext cx="6074229" cy="6291943"/>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0754998A-749C-CD9D-4085-27649E5FDCFA}"/>
              </a:ext>
            </a:extLst>
          </p:cNvPr>
          <p:cNvSpPr/>
          <p:nvPr/>
        </p:nvSpPr>
        <p:spPr>
          <a:xfrm>
            <a:off x="6357257" y="892629"/>
            <a:ext cx="4974772" cy="1752600"/>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Η  ώρα  είναι  δύο  και  τριάντα.</a:t>
            </a:r>
            <a:endParaRPr lang="el-CY" sz="4800" dirty="0"/>
          </a:p>
        </p:txBody>
      </p:sp>
      <p:sp>
        <p:nvSpPr>
          <p:cNvPr id="3" name="Φυσαλίδα ομιλίας: Ορθογώνιο με στρογγυλεμένες γωνίες 2">
            <a:extLst>
              <a:ext uri="{FF2B5EF4-FFF2-40B4-BE49-F238E27FC236}">
                <a16:creationId xmlns:a16="http://schemas.microsoft.com/office/drawing/2014/main" id="{9357CC17-5EEF-1FAC-5CEE-1F541C1D0E0A}"/>
              </a:ext>
            </a:extLst>
          </p:cNvPr>
          <p:cNvSpPr/>
          <p:nvPr/>
        </p:nvSpPr>
        <p:spPr>
          <a:xfrm>
            <a:off x="6096000" y="3635829"/>
            <a:ext cx="4974772" cy="1752600"/>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Η  ώρα  είναι  δύο  και μισή.</a:t>
            </a:r>
            <a:endParaRPr lang="el-CY" sz="4800" dirty="0"/>
          </a:p>
        </p:txBody>
      </p:sp>
    </p:spTree>
    <p:extLst>
      <p:ext uri="{BB962C8B-B14F-4D97-AF65-F5344CB8AC3E}">
        <p14:creationId xmlns:p14="http://schemas.microsoft.com/office/powerpoint/2010/main" val="2909097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Φυσαλίδα ομιλίας: Ορθογώνιο με στρογγυλεμένες γωνίες 1">
            <a:extLst>
              <a:ext uri="{FF2B5EF4-FFF2-40B4-BE49-F238E27FC236}">
                <a16:creationId xmlns:a16="http://schemas.microsoft.com/office/drawing/2014/main" id="{09850653-2CF5-A127-8C73-9CBA57BE9057}"/>
              </a:ext>
            </a:extLst>
          </p:cNvPr>
          <p:cNvSpPr/>
          <p:nvPr/>
        </p:nvSpPr>
        <p:spPr>
          <a:xfrm>
            <a:off x="5288987" y="4281866"/>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Πότε περνά το λεωφορείο;</a:t>
            </a:r>
            <a:endParaRPr lang="el-CY" sz="4400" dirty="0">
              <a:solidFill>
                <a:schemeClr val="tx1"/>
              </a:solidFill>
            </a:endParaRPr>
          </a:p>
        </p:txBody>
      </p:sp>
      <p:pic>
        <p:nvPicPr>
          <p:cNvPr id="9220" name="Picture 4" descr="Três estudantes esperando por ônibus na parada de ônibus Vetor de  ©interactimages 144565389">
            <a:extLst>
              <a:ext uri="{FF2B5EF4-FFF2-40B4-BE49-F238E27FC236}">
                <a16:creationId xmlns:a16="http://schemas.microsoft.com/office/drawing/2014/main" id="{3A49E6EA-C840-9C97-AA6E-C3B79EB1C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93" y="379639"/>
            <a:ext cx="8820150" cy="378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031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α απίστευτα σκίτσα του Αρκά για την επιστροφή στο σχολείο - Aftodioikisi.gr">
            <a:extLst>
              <a:ext uri="{FF2B5EF4-FFF2-40B4-BE49-F238E27FC236}">
                <a16:creationId xmlns:a16="http://schemas.microsoft.com/office/drawing/2014/main" id="{7063671D-1E40-1EB9-2E3F-CA8381210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 t="40230" r="16012"/>
          <a:stretch/>
        </p:blipFill>
        <p:spPr bwMode="auto">
          <a:xfrm>
            <a:off x="643085" y="643467"/>
            <a:ext cx="3813872" cy="247565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Σχολικό λεωφορείο στάση του νόμου. Επιστρα-to-School: Vector στοκ (χωρίς  δικαιώματα) 459951304 | Shutterstock">
            <a:extLst>
              <a:ext uri="{FF2B5EF4-FFF2-40B4-BE49-F238E27FC236}">
                <a16:creationId xmlns:a16="http://schemas.microsoft.com/office/drawing/2014/main" id="{DF299A5A-915D-DEEA-A616-01494346C2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879" y="3748194"/>
            <a:ext cx="3416285" cy="24716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8 Σχολικό λεωφορειο ιδέες | κατασκευές, λεωφορείο, σχολείο">
            <a:extLst>
              <a:ext uri="{FF2B5EF4-FFF2-40B4-BE49-F238E27FC236}">
                <a16:creationId xmlns:a16="http://schemas.microsoft.com/office/drawing/2014/main" id="{C32E935D-4D63-8704-05F0-0F334816F1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5" t="34172" r="3178" b="8770"/>
          <a:stretch/>
        </p:blipFill>
        <p:spPr bwMode="auto">
          <a:xfrm>
            <a:off x="5138831" y="643467"/>
            <a:ext cx="6410084" cy="261037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4623FC86-D8CE-A5B0-8556-A971E72CB43D}"/>
              </a:ext>
            </a:extLst>
          </p:cNvPr>
          <p:cNvSpPr/>
          <p:nvPr/>
        </p:nvSpPr>
        <p:spPr>
          <a:xfrm>
            <a:off x="5343416" y="3550398"/>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Το λεωφορείο περνά  στις  </a:t>
            </a:r>
            <a:endParaRPr lang="el-CY" sz="4400" dirty="0">
              <a:solidFill>
                <a:schemeClr val="tx1"/>
              </a:solidFill>
            </a:endParaRPr>
          </a:p>
        </p:txBody>
      </p:sp>
      <p:sp>
        <p:nvSpPr>
          <p:cNvPr id="3" name="Οβάλ 2">
            <a:extLst>
              <a:ext uri="{FF2B5EF4-FFF2-40B4-BE49-F238E27FC236}">
                <a16:creationId xmlns:a16="http://schemas.microsoft.com/office/drawing/2014/main" id="{C4BF4D34-45C5-DC3D-4050-544B04A60986}"/>
              </a:ext>
            </a:extLst>
          </p:cNvPr>
          <p:cNvSpPr/>
          <p:nvPr/>
        </p:nvSpPr>
        <p:spPr>
          <a:xfrm>
            <a:off x="348343" y="4604657"/>
            <a:ext cx="2590800" cy="20247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7:30</a:t>
            </a:r>
            <a:endParaRPr lang="el-CY" sz="4800" dirty="0"/>
          </a:p>
        </p:txBody>
      </p:sp>
    </p:spTree>
    <p:extLst>
      <p:ext uri="{BB962C8B-B14F-4D97-AF65-F5344CB8AC3E}">
        <p14:creationId xmlns:p14="http://schemas.microsoft.com/office/powerpoint/2010/main" val="2093050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α απίστευτα σκίτσα του Αρκά για την επιστροφή στο σχολείο - Aftodioikisi.gr">
            <a:extLst>
              <a:ext uri="{FF2B5EF4-FFF2-40B4-BE49-F238E27FC236}">
                <a16:creationId xmlns:a16="http://schemas.microsoft.com/office/drawing/2014/main" id="{7063671D-1E40-1EB9-2E3F-CA8381210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 t="40230" r="16012"/>
          <a:stretch/>
        </p:blipFill>
        <p:spPr bwMode="auto">
          <a:xfrm>
            <a:off x="643085" y="643467"/>
            <a:ext cx="3813872" cy="247565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Σχολικό λεωφορείο στάση του νόμου. Επιστρα-to-School: Vector στοκ (χωρίς  δικαιώματα) 459951304 | Shutterstock">
            <a:extLst>
              <a:ext uri="{FF2B5EF4-FFF2-40B4-BE49-F238E27FC236}">
                <a16:creationId xmlns:a16="http://schemas.microsoft.com/office/drawing/2014/main" id="{DF299A5A-915D-DEEA-A616-01494346C2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879" y="3748194"/>
            <a:ext cx="3416285" cy="24716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8 Σχολικό λεωφορειο ιδέες | κατασκευές, λεωφορείο, σχολείο">
            <a:extLst>
              <a:ext uri="{FF2B5EF4-FFF2-40B4-BE49-F238E27FC236}">
                <a16:creationId xmlns:a16="http://schemas.microsoft.com/office/drawing/2014/main" id="{C32E935D-4D63-8704-05F0-0F334816F1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5" t="34172" r="3178" b="8770"/>
          <a:stretch/>
        </p:blipFill>
        <p:spPr bwMode="auto">
          <a:xfrm>
            <a:off x="5138831" y="643467"/>
            <a:ext cx="6410084" cy="261037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4623FC86-D8CE-A5B0-8556-A971E72CB43D}"/>
              </a:ext>
            </a:extLst>
          </p:cNvPr>
          <p:cNvSpPr/>
          <p:nvPr/>
        </p:nvSpPr>
        <p:spPr>
          <a:xfrm>
            <a:off x="5343416" y="3550398"/>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Το λεωφορείο περνά  στις  </a:t>
            </a:r>
            <a:endParaRPr lang="el-CY" sz="4400" dirty="0">
              <a:solidFill>
                <a:schemeClr val="tx1"/>
              </a:solidFill>
            </a:endParaRPr>
          </a:p>
        </p:txBody>
      </p:sp>
      <p:sp>
        <p:nvSpPr>
          <p:cNvPr id="3" name="Οβάλ 2">
            <a:extLst>
              <a:ext uri="{FF2B5EF4-FFF2-40B4-BE49-F238E27FC236}">
                <a16:creationId xmlns:a16="http://schemas.microsoft.com/office/drawing/2014/main" id="{C4BF4D34-45C5-DC3D-4050-544B04A60986}"/>
              </a:ext>
            </a:extLst>
          </p:cNvPr>
          <p:cNvSpPr/>
          <p:nvPr/>
        </p:nvSpPr>
        <p:spPr>
          <a:xfrm>
            <a:off x="348343" y="4604657"/>
            <a:ext cx="2590800" cy="20247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9:30</a:t>
            </a:r>
            <a:endParaRPr lang="el-CY" sz="4800" dirty="0"/>
          </a:p>
        </p:txBody>
      </p:sp>
    </p:spTree>
    <p:extLst>
      <p:ext uri="{BB962C8B-B14F-4D97-AF65-F5344CB8AC3E}">
        <p14:creationId xmlns:p14="http://schemas.microsoft.com/office/powerpoint/2010/main" val="3989337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α απίστευτα σκίτσα του Αρκά για την επιστροφή στο σχολείο - Aftodioikisi.gr">
            <a:extLst>
              <a:ext uri="{FF2B5EF4-FFF2-40B4-BE49-F238E27FC236}">
                <a16:creationId xmlns:a16="http://schemas.microsoft.com/office/drawing/2014/main" id="{7063671D-1E40-1EB9-2E3F-CA8381210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 t="40230" r="16012"/>
          <a:stretch/>
        </p:blipFill>
        <p:spPr bwMode="auto">
          <a:xfrm>
            <a:off x="643085" y="643467"/>
            <a:ext cx="3813872" cy="247565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Σχολικό λεωφορείο στάση του νόμου. Επιστρα-to-School: Vector στοκ (χωρίς  δικαιώματα) 459951304 | Shutterstock">
            <a:extLst>
              <a:ext uri="{FF2B5EF4-FFF2-40B4-BE49-F238E27FC236}">
                <a16:creationId xmlns:a16="http://schemas.microsoft.com/office/drawing/2014/main" id="{DF299A5A-915D-DEEA-A616-01494346C2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879" y="3748194"/>
            <a:ext cx="3416285" cy="24716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8 Σχολικό λεωφορειο ιδέες | κατασκευές, λεωφορείο, σχολείο">
            <a:extLst>
              <a:ext uri="{FF2B5EF4-FFF2-40B4-BE49-F238E27FC236}">
                <a16:creationId xmlns:a16="http://schemas.microsoft.com/office/drawing/2014/main" id="{C32E935D-4D63-8704-05F0-0F334816F1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5" t="34172" r="3178" b="8770"/>
          <a:stretch/>
        </p:blipFill>
        <p:spPr bwMode="auto">
          <a:xfrm>
            <a:off x="5138831" y="643467"/>
            <a:ext cx="6410084" cy="261037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4623FC86-D8CE-A5B0-8556-A971E72CB43D}"/>
              </a:ext>
            </a:extLst>
          </p:cNvPr>
          <p:cNvSpPr/>
          <p:nvPr/>
        </p:nvSpPr>
        <p:spPr>
          <a:xfrm>
            <a:off x="5343416" y="3550398"/>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Το λεωφορείο περνά  στις  </a:t>
            </a:r>
            <a:endParaRPr lang="el-CY" sz="4400" dirty="0">
              <a:solidFill>
                <a:schemeClr val="tx1"/>
              </a:solidFill>
            </a:endParaRPr>
          </a:p>
        </p:txBody>
      </p:sp>
      <p:sp>
        <p:nvSpPr>
          <p:cNvPr id="3" name="Οβάλ 2">
            <a:extLst>
              <a:ext uri="{FF2B5EF4-FFF2-40B4-BE49-F238E27FC236}">
                <a16:creationId xmlns:a16="http://schemas.microsoft.com/office/drawing/2014/main" id="{C4BF4D34-45C5-DC3D-4050-544B04A60986}"/>
              </a:ext>
            </a:extLst>
          </p:cNvPr>
          <p:cNvSpPr/>
          <p:nvPr/>
        </p:nvSpPr>
        <p:spPr>
          <a:xfrm>
            <a:off x="348343" y="4604657"/>
            <a:ext cx="2590800" cy="20247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10:30</a:t>
            </a:r>
            <a:endParaRPr lang="el-CY" sz="4800" dirty="0"/>
          </a:p>
        </p:txBody>
      </p:sp>
    </p:spTree>
    <p:extLst>
      <p:ext uri="{BB962C8B-B14F-4D97-AF65-F5344CB8AC3E}">
        <p14:creationId xmlns:p14="http://schemas.microsoft.com/office/powerpoint/2010/main" val="128699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ΜΑΘΗΜΑΤΙΚΑ 8η ΕΝΟΤΗΤΑ Κεφ.48 Διαβάζω το ρολόι: Η ώρα «και μισή»">
            <a:extLst>
              <a:ext uri="{FF2B5EF4-FFF2-40B4-BE49-F238E27FC236}">
                <a16:creationId xmlns:a16="http://schemas.microsoft.com/office/drawing/2014/main" id="{941CAE3A-6235-18B3-1DD9-8EFA3CB59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4" y="402771"/>
            <a:ext cx="10896600" cy="608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39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Φυσαλίδα ομιλίας: Ορθογώνιο με στρογγυλεμένες γωνίες 1">
            <a:extLst>
              <a:ext uri="{FF2B5EF4-FFF2-40B4-BE49-F238E27FC236}">
                <a16:creationId xmlns:a16="http://schemas.microsoft.com/office/drawing/2014/main" id="{09850653-2CF5-A127-8C73-9CBA57BE9057}"/>
              </a:ext>
            </a:extLst>
          </p:cNvPr>
          <p:cNvSpPr/>
          <p:nvPr/>
        </p:nvSpPr>
        <p:spPr>
          <a:xfrm>
            <a:off x="5288987" y="4281866"/>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Πότε περνά το λεωφορείο;</a:t>
            </a:r>
            <a:endParaRPr lang="el-CY" sz="4400" dirty="0">
              <a:solidFill>
                <a:schemeClr val="tx1"/>
              </a:solidFill>
            </a:endParaRPr>
          </a:p>
        </p:txBody>
      </p:sp>
      <p:pic>
        <p:nvPicPr>
          <p:cNvPr id="9220" name="Picture 4" descr="Três estudantes esperando por ônibus na parada de ônibus Vetor de  ©interactimages 144565389">
            <a:extLst>
              <a:ext uri="{FF2B5EF4-FFF2-40B4-BE49-F238E27FC236}">
                <a16:creationId xmlns:a16="http://schemas.microsoft.com/office/drawing/2014/main" id="{3A49E6EA-C840-9C97-AA6E-C3B79EB1C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93" y="379639"/>
            <a:ext cx="8820150" cy="378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87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E08D-5490-ECD1-469D-A2A067716AF8}"/>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E66739B8-2159-EB31-7085-4579F1EE1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2D9D46A-2437-2FFD-589D-1C8EBB9CC151}"/>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αριθμοί</a:t>
            </a:r>
            <a:endParaRPr lang="el-CY" sz="4800" dirty="0"/>
          </a:p>
        </p:txBody>
      </p:sp>
    </p:spTree>
    <p:extLst>
      <p:ext uri="{BB962C8B-B14F-4D97-AF65-F5344CB8AC3E}">
        <p14:creationId xmlns:p14="http://schemas.microsoft.com/office/powerpoint/2010/main" val="2466901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α απίστευτα σκίτσα του Αρκά για την επιστροφή στο σχολείο - Aftodioikisi.gr">
            <a:extLst>
              <a:ext uri="{FF2B5EF4-FFF2-40B4-BE49-F238E27FC236}">
                <a16:creationId xmlns:a16="http://schemas.microsoft.com/office/drawing/2014/main" id="{7063671D-1E40-1EB9-2E3F-CA8381210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 t="40230" r="16012"/>
          <a:stretch/>
        </p:blipFill>
        <p:spPr bwMode="auto">
          <a:xfrm>
            <a:off x="643085" y="643467"/>
            <a:ext cx="3813872" cy="247565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Σχολικό λεωφορείο στάση του νόμου. Επιστρα-to-School: Vector στοκ (χωρίς  δικαιώματα) 459951304 | Shutterstock">
            <a:extLst>
              <a:ext uri="{FF2B5EF4-FFF2-40B4-BE49-F238E27FC236}">
                <a16:creationId xmlns:a16="http://schemas.microsoft.com/office/drawing/2014/main" id="{DF299A5A-915D-DEEA-A616-01494346C2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879" y="3748194"/>
            <a:ext cx="3416285" cy="24716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8 Σχολικό λεωφορειο ιδέες | κατασκευές, λεωφορείο, σχολείο">
            <a:extLst>
              <a:ext uri="{FF2B5EF4-FFF2-40B4-BE49-F238E27FC236}">
                <a16:creationId xmlns:a16="http://schemas.microsoft.com/office/drawing/2014/main" id="{C32E935D-4D63-8704-05F0-0F334816F1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5" t="34172" r="3178" b="8770"/>
          <a:stretch/>
        </p:blipFill>
        <p:spPr bwMode="auto">
          <a:xfrm>
            <a:off x="5138831" y="643467"/>
            <a:ext cx="6410084" cy="261037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4623FC86-D8CE-A5B0-8556-A971E72CB43D}"/>
              </a:ext>
            </a:extLst>
          </p:cNvPr>
          <p:cNvSpPr/>
          <p:nvPr/>
        </p:nvSpPr>
        <p:spPr>
          <a:xfrm>
            <a:off x="5024502" y="1615973"/>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Το λεωφορείο περνά  στις  </a:t>
            </a:r>
            <a:endParaRPr lang="el-CY" sz="4400" dirty="0">
              <a:solidFill>
                <a:schemeClr val="tx1"/>
              </a:solidFill>
            </a:endParaRPr>
          </a:p>
        </p:txBody>
      </p:sp>
      <p:sp>
        <p:nvSpPr>
          <p:cNvPr id="3" name="Οβάλ 2">
            <a:extLst>
              <a:ext uri="{FF2B5EF4-FFF2-40B4-BE49-F238E27FC236}">
                <a16:creationId xmlns:a16="http://schemas.microsoft.com/office/drawing/2014/main" id="{C4BF4D34-45C5-DC3D-4050-544B04A60986}"/>
              </a:ext>
            </a:extLst>
          </p:cNvPr>
          <p:cNvSpPr/>
          <p:nvPr/>
        </p:nvSpPr>
        <p:spPr>
          <a:xfrm>
            <a:off x="348343" y="4604657"/>
            <a:ext cx="2590800" cy="20247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9:45</a:t>
            </a:r>
            <a:endParaRPr lang="el-CY" sz="4800" dirty="0"/>
          </a:p>
        </p:txBody>
      </p:sp>
      <p:sp>
        <p:nvSpPr>
          <p:cNvPr id="4" name="Φυσαλίδα ομιλίας: Ορθογώνιο με στρογγυλεμένες γωνίες 3">
            <a:extLst>
              <a:ext uri="{FF2B5EF4-FFF2-40B4-BE49-F238E27FC236}">
                <a16:creationId xmlns:a16="http://schemas.microsoft.com/office/drawing/2014/main" id="{2AD33382-9422-47C3-22CE-E836E0CB85C8}"/>
              </a:ext>
            </a:extLst>
          </p:cNvPr>
          <p:cNvSpPr/>
          <p:nvPr/>
        </p:nvSpPr>
        <p:spPr>
          <a:xfrm>
            <a:off x="6627930" y="4226343"/>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Το λεωφορείο περνά  στις  </a:t>
            </a:r>
            <a:endParaRPr lang="el-CY" sz="4400" dirty="0">
              <a:solidFill>
                <a:schemeClr val="tx1"/>
              </a:solidFill>
            </a:endParaRPr>
          </a:p>
        </p:txBody>
      </p:sp>
    </p:spTree>
    <p:extLst>
      <p:ext uri="{BB962C8B-B14F-4D97-AF65-F5344CB8AC3E}">
        <p14:creationId xmlns:p14="http://schemas.microsoft.com/office/powerpoint/2010/main" val="3420478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α απίστευτα σκίτσα του Αρκά για την επιστροφή στο σχολείο - Aftodioikisi.gr">
            <a:extLst>
              <a:ext uri="{FF2B5EF4-FFF2-40B4-BE49-F238E27FC236}">
                <a16:creationId xmlns:a16="http://schemas.microsoft.com/office/drawing/2014/main" id="{7063671D-1E40-1EB9-2E3F-CA8381210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 t="40230" r="16012"/>
          <a:stretch/>
        </p:blipFill>
        <p:spPr bwMode="auto">
          <a:xfrm>
            <a:off x="643085" y="643467"/>
            <a:ext cx="3813872" cy="247565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Σχολικό λεωφορείο στάση του νόμου. Επιστρα-to-School: Vector στοκ (χωρίς  δικαιώματα) 459951304 | Shutterstock">
            <a:extLst>
              <a:ext uri="{FF2B5EF4-FFF2-40B4-BE49-F238E27FC236}">
                <a16:creationId xmlns:a16="http://schemas.microsoft.com/office/drawing/2014/main" id="{DF299A5A-915D-DEEA-A616-01494346C2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879" y="3748194"/>
            <a:ext cx="3416285" cy="24716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8 Σχολικό λεωφορειο ιδέες | κατασκευές, λεωφορείο, σχολείο">
            <a:extLst>
              <a:ext uri="{FF2B5EF4-FFF2-40B4-BE49-F238E27FC236}">
                <a16:creationId xmlns:a16="http://schemas.microsoft.com/office/drawing/2014/main" id="{C32E935D-4D63-8704-05F0-0F334816F1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5" t="34172" r="3178" b="8770"/>
          <a:stretch/>
        </p:blipFill>
        <p:spPr bwMode="auto">
          <a:xfrm>
            <a:off x="5138831" y="643467"/>
            <a:ext cx="6410084" cy="261037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4623FC86-D8CE-A5B0-8556-A971E72CB43D}"/>
              </a:ext>
            </a:extLst>
          </p:cNvPr>
          <p:cNvSpPr/>
          <p:nvPr/>
        </p:nvSpPr>
        <p:spPr>
          <a:xfrm>
            <a:off x="5024502" y="1615973"/>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Το λεωφορείο περνά  στις  </a:t>
            </a:r>
            <a:endParaRPr lang="el-CY" sz="4400" dirty="0">
              <a:solidFill>
                <a:schemeClr val="tx1"/>
              </a:solidFill>
            </a:endParaRPr>
          </a:p>
        </p:txBody>
      </p:sp>
      <p:sp>
        <p:nvSpPr>
          <p:cNvPr id="3" name="Οβάλ 2">
            <a:extLst>
              <a:ext uri="{FF2B5EF4-FFF2-40B4-BE49-F238E27FC236}">
                <a16:creationId xmlns:a16="http://schemas.microsoft.com/office/drawing/2014/main" id="{C4BF4D34-45C5-DC3D-4050-544B04A60986}"/>
              </a:ext>
            </a:extLst>
          </p:cNvPr>
          <p:cNvSpPr/>
          <p:nvPr/>
        </p:nvSpPr>
        <p:spPr>
          <a:xfrm>
            <a:off x="348343" y="4604657"/>
            <a:ext cx="2590800" cy="20247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6:45</a:t>
            </a:r>
            <a:endParaRPr lang="el-CY" sz="4800" dirty="0"/>
          </a:p>
        </p:txBody>
      </p:sp>
      <p:sp>
        <p:nvSpPr>
          <p:cNvPr id="4" name="Φυσαλίδα ομιλίας: Ορθογώνιο με στρογγυλεμένες γωνίες 3">
            <a:extLst>
              <a:ext uri="{FF2B5EF4-FFF2-40B4-BE49-F238E27FC236}">
                <a16:creationId xmlns:a16="http://schemas.microsoft.com/office/drawing/2014/main" id="{2AD33382-9422-47C3-22CE-E836E0CB85C8}"/>
              </a:ext>
            </a:extLst>
          </p:cNvPr>
          <p:cNvSpPr/>
          <p:nvPr/>
        </p:nvSpPr>
        <p:spPr>
          <a:xfrm>
            <a:off x="6627930" y="4226343"/>
            <a:ext cx="5421086" cy="21964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Το λεωφορείο περνά  στις  </a:t>
            </a:r>
            <a:endParaRPr lang="el-CY" sz="4400" dirty="0">
              <a:solidFill>
                <a:schemeClr val="tx1"/>
              </a:solidFill>
            </a:endParaRPr>
          </a:p>
        </p:txBody>
      </p:sp>
    </p:spTree>
    <p:extLst>
      <p:ext uri="{BB962C8B-B14F-4D97-AF65-F5344CB8AC3E}">
        <p14:creationId xmlns:p14="http://schemas.microsoft.com/office/powerpoint/2010/main" val="4144604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A2249-9DA9-5E19-82E5-611A244572D9}"/>
            </a:ext>
          </a:extLst>
        </p:cNvPr>
        <p:cNvGrpSpPr/>
        <p:nvPr/>
      </p:nvGrpSpPr>
      <p:grpSpPr>
        <a:xfrm>
          <a:off x="0" y="0"/>
          <a:ext cx="0" cy="0"/>
          <a:chOff x="0" y="0"/>
          <a:chExt cx="0" cy="0"/>
        </a:xfrm>
      </p:grpSpPr>
      <p:pic>
        <p:nvPicPr>
          <p:cNvPr id="15362" name="Picture 2" descr="Υλικό Εργοθεραπείας">
            <a:extLst>
              <a:ext uri="{FF2B5EF4-FFF2-40B4-BE49-F238E27FC236}">
                <a16:creationId xmlns:a16="http://schemas.microsoft.com/office/drawing/2014/main" id="{62477FCE-0CDA-C3E3-89DA-B18A88BC2A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3" t="13429" r="753" b="23143"/>
          <a:stretch/>
        </p:blipFill>
        <p:spPr bwMode="auto">
          <a:xfrm>
            <a:off x="-1" y="119743"/>
            <a:ext cx="12322629"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70D185-7F21-291A-6B7B-F6E9EF6F7DFD}"/>
              </a:ext>
            </a:extLst>
          </p:cNvPr>
          <p:cNvSpPr/>
          <p:nvPr/>
        </p:nvSpPr>
        <p:spPr>
          <a:xfrm>
            <a:off x="859972" y="5148942"/>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πρωί</a:t>
            </a:r>
            <a:endParaRPr lang="el-CY" sz="4400" dirty="0"/>
          </a:p>
        </p:txBody>
      </p:sp>
      <p:sp>
        <p:nvSpPr>
          <p:cNvPr id="3" name="Ορθογώνιο 2">
            <a:extLst>
              <a:ext uri="{FF2B5EF4-FFF2-40B4-BE49-F238E27FC236}">
                <a16:creationId xmlns:a16="http://schemas.microsoft.com/office/drawing/2014/main" id="{AB2244FD-0C35-B283-F533-D32960BBF6B9}"/>
              </a:ext>
            </a:extLst>
          </p:cNvPr>
          <p:cNvSpPr/>
          <p:nvPr/>
        </p:nvSpPr>
        <p:spPr>
          <a:xfrm>
            <a:off x="4169231" y="5638799"/>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μεσημέρι</a:t>
            </a:r>
            <a:endParaRPr lang="el-CY" sz="3200" dirty="0"/>
          </a:p>
        </p:txBody>
      </p:sp>
      <p:sp>
        <p:nvSpPr>
          <p:cNvPr id="4" name="Ορθογώνιο 3">
            <a:extLst>
              <a:ext uri="{FF2B5EF4-FFF2-40B4-BE49-F238E27FC236}">
                <a16:creationId xmlns:a16="http://schemas.microsoft.com/office/drawing/2014/main" id="{1B38EB67-576F-C864-4CC6-1F1B24A353F8}"/>
              </a:ext>
            </a:extLst>
          </p:cNvPr>
          <p:cNvSpPr/>
          <p:nvPr/>
        </p:nvSpPr>
        <p:spPr>
          <a:xfrm>
            <a:off x="7391401" y="5290456"/>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απόγευμα</a:t>
            </a:r>
            <a:endParaRPr lang="el-CY" sz="3200" dirty="0"/>
          </a:p>
        </p:txBody>
      </p:sp>
      <p:sp>
        <p:nvSpPr>
          <p:cNvPr id="5" name="Ορθογώνιο 4">
            <a:extLst>
              <a:ext uri="{FF2B5EF4-FFF2-40B4-BE49-F238E27FC236}">
                <a16:creationId xmlns:a16="http://schemas.microsoft.com/office/drawing/2014/main" id="{6C5041B3-AF0E-7146-28CF-9EBC42B008A8}"/>
              </a:ext>
            </a:extLst>
          </p:cNvPr>
          <p:cNvSpPr/>
          <p:nvPr/>
        </p:nvSpPr>
        <p:spPr>
          <a:xfrm>
            <a:off x="9563106" y="5889170"/>
            <a:ext cx="2449286"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βράδυ</a:t>
            </a:r>
            <a:endParaRPr lang="el-CY" sz="3200" dirty="0"/>
          </a:p>
        </p:txBody>
      </p:sp>
    </p:spTree>
    <p:extLst>
      <p:ext uri="{BB962C8B-B14F-4D97-AF65-F5344CB8AC3E}">
        <p14:creationId xmlns:p14="http://schemas.microsoft.com/office/powerpoint/2010/main" val="28518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FDC915D-FFAD-FB4A-72BF-AF712F26C1B5}"/>
              </a:ext>
            </a:extLst>
          </p:cNvPr>
          <p:cNvSpPr/>
          <p:nvPr/>
        </p:nvSpPr>
        <p:spPr>
          <a:xfrm>
            <a:off x="511630" y="277585"/>
            <a:ext cx="4027714"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14:00</a:t>
            </a:r>
            <a:endParaRPr lang="el-CY" sz="4800" dirty="0"/>
          </a:p>
        </p:txBody>
      </p:sp>
      <p:sp>
        <p:nvSpPr>
          <p:cNvPr id="3" name="Ορθογώνιο 2">
            <a:extLst>
              <a:ext uri="{FF2B5EF4-FFF2-40B4-BE49-F238E27FC236}">
                <a16:creationId xmlns:a16="http://schemas.microsoft.com/office/drawing/2014/main" id="{714B3D4D-B8FC-66C7-7F8C-8D583FDC9E90}"/>
              </a:ext>
            </a:extLst>
          </p:cNvPr>
          <p:cNvSpPr/>
          <p:nvPr/>
        </p:nvSpPr>
        <p:spPr>
          <a:xfrm>
            <a:off x="533401" y="3429000"/>
            <a:ext cx="4027714"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15:00</a:t>
            </a:r>
            <a:endParaRPr lang="el-CY" sz="4800" dirty="0"/>
          </a:p>
        </p:txBody>
      </p:sp>
      <p:sp>
        <p:nvSpPr>
          <p:cNvPr id="4" name="Ορθογώνιο 3">
            <a:extLst>
              <a:ext uri="{FF2B5EF4-FFF2-40B4-BE49-F238E27FC236}">
                <a16:creationId xmlns:a16="http://schemas.microsoft.com/office/drawing/2014/main" id="{F32A5BE3-6039-0991-22F7-9FD0F2BC2CFB}"/>
              </a:ext>
            </a:extLst>
          </p:cNvPr>
          <p:cNvSpPr/>
          <p:nvPr/>
        </p:nvSpPr>
        <p:spPr>
          <a:xfrm>
            <a:off x="533401" y="5040086"/>
            <a:ext cx="4027714"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19:00</a:t>
            </a:r>
            <a:endParaRPr lang="el-CY" sz="4800" dirty="0"/>
          </a:p>
        </p:txBody>
      </p:sp>
      <p:sp>
        <p:nvSpPr>
          <p:cNvPr id="5" name="Ορθογώνιο 4">
            <a:extLst>
              <a:ext uri="{FF2B5EF4-FFF2-40B4-BE49-F238E27FC236}">
                <a16:creationId xmlns:a16="http://schemas.microsoft.com/office/drawing/2014/main" id="{DA74DFDC-E988-B3B1-2F91-0DA1C24184D7}"/>
              </a:ext>
            </a:extLst>
          </p:cNvPr>
          <p:cNvSpPr/>
          <p:nvPr/>
        </p:nvSpPr>
        <p:spPr>
          <a:xfrm>
            <a:off x="533401" y="1888671"/>
            <a:ext cx="4027714"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17:00</a:t>
            </a:r>
            <a:endParaRPr lang="el-CY" sz="4800" dirty="0"/>
          </a:p>
        </p:txBody>
      </p:sp>
      <p:sp>
        <p:nvSpPr>
          <p:cNvPr id="6" name="Ορθογώνιο 5">
            <a:extLst>
              <a:ext uri="{FF2B5EF4-FFF2-40B4-BE49-F238E27FC236}">
                <a16:creationId xmlns:a16="http://schemas.microsoft.com/office/drawing/2014/main" id="{831A814E-CE1B-8AA1-B469-009AB6EB8FF9}"/>
              </a:ext>
            </a:extLst>
          </p:cNvPr>
          <p:cNvSpPr/>
          <p:nvPr/>
        </p:nvSpPr>
        <p:spPr>
          <a:xfrm>
            <a:off x="5377544" y="277584"/>
            <a:ext cx="6422570"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02:00</a:t>
            </a:r>
            <a:endParaRPr lang="el-CY" sz="4800" dirty="0"/>
          </a:p>
        </p:txBody>
      </p:sp>
      <p:sp>
        <p:nvSpPr>
          <p:cNvPr id="9" name="Ορθογώνιο 8">
            <a:extLst>
              <a:ext uri="{FF2B5EF4-FFF2-40B4-BE49-F238E27FC236}">
                <a16:creationId xmlns:a16="http://schemas.microsoft.com/office/drawing/2014/main" id="{4C0DA9DE-621A-29CE-5AF4-AA02D94B58A5}"/>
              </a:ext>
            </a:extLst>
          </p:cNvPr>
          <p:cNvSpPr/>
          <p:nvPr/>
        </p:nvSpPr>
        <p:spPr>
          <a:xfrm>
            <a:off x="5377544" y="1872341"/>
            <a:ext cx="6422570"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07:00</a:t>
            </a:r>
            <a:endParaRPr lang="el-CY" sz="4800" dirty="0"/>
          </a:p>
        </p:txBody>
      </p:sp>
      <p:sp>
        <p:nvSpPr>
          <p:cNvPr id="10" name="Ορθογώνιο 9">
            <a:extLst>
              <a:ext uri="{FF2B5EF4-FFF2-40B4-BE49-F238E27FC236}">
                <a16:creationId xmlns:a16="http://schemas.microsoft.com/office/drawing/2014/main" id="{E188B726-830B-85B6-D6AE-061A91D229EA}"/>
              </a:ext>
            </a:extLst>
          </p:cNvPr>
          <p:cNvSpPr/>
          <p:nvPr/>
        </p:nvSpPr>
        <p:spPr>
          <a:xfrm>
            <a:off x="5377544" y="3429000"/>
            <a:ext cx="6422570"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05:00</a:t>
            </a:r>
            <a:endParaRPr lang="el-CY" sz="4800" dirty="0"/>
          </a:p>
        </p:txBody>
      </p:sp>
      <p:sp>
        <p:nvSpPr>
          <p:cNvPr id="11" name="Ορθογώνιο 10">
            <a:extLst>
              <a:ext uri="{FF2B5EF4-FFF2-40B4-BE49-F238E27FC236}">
                <a16:creationId xmlns:a16="http://schemas.microsoft.com/office/drawing/2014/main" id="{89DCDB53-8FE3-84C6-0C97-63CB2CDF6290}"/>
              </a:ext>
            </a:extLst>
          </p:cNvPr>
          <p:cNvSpPr/>
          <p:nvPr/>
        </p:nvSpPr>
        <p:spPr>
          <a:xfrm>
            <a:off x="5377544" y="5110845"/>
            <a:ext cx="6422570"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03:00</a:t>
            </a:r>
            <a:endParaRPr lang="el-CY" sz="4800" dirty="0"/>
          </a:p>
        </p:txBody>
      </p:sp>
      <p:cxnSp>
        <p:nvCxnSpPr>
          <p:cNvPr id="13" name="Ευθεία γραμμή σύνδεσης 12">
            <a:extLst>
              <a:ext uri="{FF2B5EF4-FFF2-40B4-BE49-F238E27FC236}">
                <a16:creationId xmlns:a16="http://schemas.microsoft.com/office/drawing/2014/main" id="{1CF7186A-C908-F152-6799-A7F1094169F5}"/>
              </a:ext>
            </a:extLst>
          </p:cNvPr>
          <p:cNvCxnSpPr>
            <a:cxnSpLocks/>
          </p:cNvCxnSpPr>
          <p:nvPr/>
        </p:nvCxnSpPr>
        <p:spPr>
          <a:xfrm>
            <a:off x="4288973" y="646917"/>
            <a:ext cx="2743198" cy="74645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47136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Ρόλοι, δικαιώματα και υποχρεώσεις των μελών της οικογένειας">
            <a:extLst>
              <a:ext uri="{FF2B5EF4-FFF2-40B4-BE49-F238E27FC236}">
                <a16:creationId xmlns:a16="http://schemas.microsoft.com/office/drawing/2014/main" id="{FEACB83B-D449-E3C3-ACF8-4D8518068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970" y="272143"/>
            <a:ext cx="8817429"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B661F125-F75C-7B75-AB65-2294D839E65C}"/>
              </a:ext>
            </a:extLst>
          </p:cNvPr>
          <p:cNvSpPr/>
          <p:nvPr/>
        </p:nvSpPr>
        <p:spPr>
          <a:xfrm>
            <a:off x="2079171" y="707571"/>
            <a:ext cx="2623458" cy="1578429"/>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Στο σπίτι </a:t>
            </a:r>
            <a:endParaRPr lang="el-CY" sz="4800" dirty="0">
              <a:solidFill>
                <a:schemeClr val="tx1"/>
              </a:solidFill>
            </a:endParaRPr>
          </a:p>
        </p:txBody>
      </p:sp>
    </p:spTree>
    <p:extLst>
      <p:ext uri="{BB962C8B-B14F-4D97-AF65-F5344CB8AC3E}">
        <p14:creationId xmlns:p14="http://schemas.microsoft.com/office/powerpoint/2010/main" val="1119575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FDC915D-FFAD-FB4A-72BF-AF712F26C1B5}"/>
              </a:ext>
            </a:extLst>
          </p:cNvPr>
          <p:cNvSpPr/>
          <p:nvPr/>
        </p:nvSpPr>
        <p:spPr>
          <a:xfrm>
            <a:off x="511630" y="277585"/>
            <a:ext cx="4027714"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14:00</a:t>
            </a:r>
            <a:endParaRPr lang="el-CY" sz="4800" dirty="0"/>
          </a:p>
        </p:txBody>
      </p:sp>
      <p:sp>
        <p:nvSpPr>
          <p:cNvPr id="3" name="Ορθογώνιο 2">
            <a:extLst>
              <a:ext uri="{FF2B5EF4-FFF2-40B4-BE49-F238E27FC236}">
                <a16:creationId xmlns:a16="http://schemas.microsoft.com/office/drawing/2014/main" id="{714B3D4D-B8FC-66C7-7F8C-8D583FDC9E90}"/>
              </a:ext>
            </a:extLst>
          </p:cNvPr>
          <p:cNvSpPr/>
          <p:nvPr/>
        </p:nvSpPr>
        <p:spPr>
          <a:xfrm>
            <a:off x="533401" y="3429000"/>
            <a:ext cx="4027714"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15:00</a:t>
            </a:r>
            <a:endParaRPr lang="el-CY" sz="4800" dirty="0"/>
          </a:p>
        </p:txBody>
      </p:sp>
      <p:sp>
        <p:nvSpPr>
          <p:cNvPr id="4" name="Ορθογώνιο 3">
            <a:extLst>
              <a:ext uri="{FF2B5EF4-FFF2-40B4-BE49-F238E27FC236}">
                <a16:creationId xmlns:a16="http://schemas.microsoft.com/office/drawing/2014/main" id="{F32A5BE3-6039-0991-22F7-9FD0F2BC2CFB}"/>
              </a:ext>
            </a:extLst>
          </p:cNvPr>
          <p:cNvSpPr/>
          <p:nvPr/>
        </p:nvSpPr>
        <p:spPr>
          <a:xfrm>
            <a:off x="533401" y="5040086"/>
            <a:ext cx="4027714"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19:00</a:t>
            </a:r>
            <a:endParaRPr lang="el-CY" sz="4800" dirty="0"/>
          </a:p>
        </p:txBody>
      </p:sp>
      <p:sp>
        <p:nvSpPr>
          <p:cNvPr id="5" name="Ορθογώνιο 4">
            <a:extLst>
              <a:ext uri="{FF2B5EF4-FFF2-40B4-BE49-F238E27FC236}">
                <a16:creationId xmlns:a16="http://schemas.microsoft.com/office/drawing/2014/main" id="{DA74DFDC-E988-B3B1-2F91-0DA1C24184D7}"/>
              </a:ext>
            </a:extLst>
          </p:cNvPr>
          <p:cNvSpPr/>
          <p:nvPr/>
        </p:nvSpPr>
        <p:spPr>
          <a:xfrm>
            <a:off x="533401" y="1888671"/>
            <a:ext cx="4027714"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17:00</a:t>
            </a:r>
            <a:endParaRPr lang="el-CY" sz="4800" dirty="0"/>
          </a:p>
        </p:txBody>
      </p:sp>
      <p:sp>
        <p:nvSpPr>
          <p:cNvPr id="6" name="Ορθογώνιο 5">
            <a:extLst>
              <a:ext uri="{FF2B5EF4-FFF2-40B4-BE49-F238E27FC236}">
                <a16:creationId xmlns:a16="http://schemas.microsoft.com/office/drawing/2014/main" id="{831A814E-CE1B-8AA1-B469-009AB6EB8FF9}"/>
              </a:ext>
            </a:extLst>
          </p:cNvPr>
          <p:cNvSpPr/>
          <p:nvPr/>
        </p:nvSpPr>
        <p:spPr>
          <a:xfrm>
            <a:off x="5377544" y="277584"/>
            <a:ext cx="6422570"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πέντε το απόγευμα</a:t>
            </a:r>
            <a:endParaRPr lang="el-CY" sz="4800" dirty="0"/>
          </a:p>
        </p:txBody>
      </p:sp>
      <p:sp>
        <p:nvSpPr>
          <p:cNvPr id="9" name="Ορθογώνιο 8">
            <a:extLst>
              <a:ext uri="{FF2B5EF4-FFF2-40B4-BE49-F238E27FC236}">
                <a16:creationId xmlns:a16="http://schemas.microsoft.com/office/drawing/2014/main" id="{4C0DA9DE-621A-29CE-5AF4-AA02D94B58A5}"/>
              </a:ext>
            </a:extLst>
          </p:cNvPr>
          <p:cNvSpPr/>
          <p:nvPr/>
        </p:nvSpPr>
        <p:spPr>
          <a:xfrm>
            <a:off x="5377544" y="1872341"/>
            <a:ext cx="6422570"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τρεις το απόγευμα</a:t>
            </a:r>
            <a:endParaRPr lang="el-CY" sz="4800" dirty="0"/>
          </a:p>
        </p:txBody>
      </p:sp>
      <p:sp>
        <p:nvSpPr>
          <p:cNvPr id="10" name="Ορθογώνιο 9">
            <a:extLst>
              <a:ext uri="{FF2B5EF4-FFF2-40B4-BE49-F238E27FC236}">
                <a16:creationId xmlns:a16="http://schemas.microsoft.com/office/drawing/2014/main" id="{E188B726-830B-85B6-D6AE-061A91D229EA}"/>
              </a:ext>
            </a:extLst>
          </p:cNvPr>
          <p:cNvSpPr/>
          <p:nvPr/>
        </p:nvSpPr>
        <p:spPr>
          <a:xfrm>
            <a:off x="5377544" y="3429000"/>
            <a:ext cx="6422570"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επτά το απόγευμα</a:t>
            </a:r>
            <a:endParaRPr lang="el-CY" sz="4800" dirty="0"/>
          </a:p>
        </p:txBody>
      </p:sp>
      <p:sp>
        <p:nvSpPr>
          <p:cNvPr id="11" name="Ορθογώνιο 10">
            <a:extLst>
              <a:ext uri="{FF2B5EF4-FFF2-40B4-BE49-F238E27FC236}">
                <a16:creationId xmlns:a16="http://schemas.microsoft.com/office/drawing/2014/main" id="{89DCDB53-8FE3-84C6-0C97-63CB2CDF6290}"/>
              </a:ext>
            </a:extLst>
          </p:cNvPr>
          <p:cNvSpPr/>
          <p:nvPr/>
        </p:nvSpPr>
        <p:spPr>
          <a:xfrm>
            <a:off x="5377544" y="5110845"/>
            <a:ext cx="6422570" cy="146957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δύο το μεσημέρι </a:t>
            </a:r>
            <a:endParaRPr lang="el-CY" sz="4800" dirty="0"/>
          </a:p>
        </p:txBody>
      </p:sp>
      <p:cxnSp>
        <p:nvCxnSpPr>
          <p:cNvPr id="13" name="Ευθεία γραμμή σύνδεσης 12">
            <a:extLst>
              <a:ext uri="{FF2B5EF4-FFF2-40B4-BE49-F238E27FC236}">
                <a16:creationId xmlns:a16="http://schemas.microsoft.com/office/drawing/2014/main" id="{1CF7186A-C908-F152-6799-A7F1094169F5}"/>
              </a:ext>
            </a:extLst>
          </p:cNvPr>
          <p:cNvCxnSpPr/>
          <p:nvPr/>
        </p:nvCxnSpPr>
        <p:spPr>
          <a:xfrm>
            <a:off x="4419600" y="1074963"/>
            <a:ext cx="1066800" cy="460738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20982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CBC29-2BF3-6EE3-7CDD-3606268BB899}"/>
              </a:ext>
            </a:extLst>
          </p:cNvPr>
          <p:cNvSpPr>
            <a:spLocks noGrp="1"/>
          </p:cNvSpPr>
          <p:nvPr>
            <p:ph type="title"/>
          </p:nvPr>
        </p:nvSpPr>
        <p:spPr/>
        <p:txBody>
          <a:bodyPr/>
          <a:lstStyle/>
          <a:p>
            <a:r>
              <a:rPr lang="el-GR" dirty="0">
                <a:solidFill>
                  <a:srgbClr val="FF0000"/>
                </a:solidFill>
              </a:rPr>
              <a:t>Τι ώρα αρχίζει  το μάθημα;</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27F72EA-FDE0-5442-B8A0-915C05FF305A}"/>
              </a:ext>
            </a:extLst>
          </p:cNvPr>
          <p:cNvSpPr>
            <a:spLocks noGrp="1"/>
          </p:cNvSpPr>
          <p:nvPr>
            <p:ph idx="1"/>
          </p:nvPr>
        </p:nvSpPr>
        <p:spPr/>
        <p:txBody>
          <a:bodyPr>
            <a:normAutofit/>
          </a:bodyPr>
          <a:lstStyle/>
          <a:p>
            <a:r>
              <a:rPr lang="el-GR" sz="4400" dirty="0"/>
              <a:t>Το μάθημα αρχίζει    στις ………………………. (09:10)                                                </a:t>
            </a:r>
            <a:endParaRPr lang="el-CY" sz="4400" dirty="0"/>
          </a:p>
        </p:txBody>
      </p:sp>
    </p:spTree>
    <p:extLst>
      <p:ext uri="{BB962C8B-B14F-4D97-AF65-F5344CB8AC3E}">
        <p14:creationId xmlns:p14="http://schemas.microsoft.com/office/powerpoint/2010/main" val="24842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CBC29-2BF3-6EE3-7CDD-3606268BB899}"/>
              </a:ext>
            </a:extLst>
          </p:cNvPr>
          <p:cNvSpPr>
            <a:spLocks noGrp="1"/>
          </p:cNvSpPr>
          <p:nvPr>
            <p:ph type="title"/>
          </p:nvPr>
        </p:nvSpPr>
        <p:spPr/>
        <p:txBody>
          <a:bodyPr/>
          <a:lstStyle/>
          <a:p>
            <a:r>
              <a:rPr lang="el-GR" dirty="0">
                <a:solidFill>
                  <a:srgbClr val="FF0000"/>
                </a:solidFill>
              </a:rPr>
              <a:t>Τι ώρα αρχίζει  το μάθημα;</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27F72EA-FDE0-5442-B8A0-915C05FF305A}"/>
              </a:ext>
            </a:extLst>
          </p:cNvPr>
          <p:cNvSpPr>
            <a:spLocks noGrp="1"/>
          </p:cNvSpPr>
          <p:nvPr>
            <p:ph idx="1"/>
          </p:nvPr>
        </p:nvSpPr>
        <p:spPr/>
        <p:txBody>
          <a:bodyPr>
            <a:normAutofit/>
          </a:bodyPr>
          <a:lstStyle/>
          <a:p>
            <a:r>
              <a:rPr lang="el-GR" sz="4000" dirty="0"/>
              <a:t>Το μάθημα αρχίζει    στις    εννιά και δέκα. 09:10)                                                </a:t>
            </a:r>
            <a:endParaRPr lang="el-CY" sz="4000" dirty="0"/>
          </a:p>
        </p:txBody>
      </p:sp>
    </p:spTree>
    <p:extLst>
      <p:ext uri="{BB962C8B-B14F-4D97-AF65-F5344CB8AC3E}">
        <p14:creationId xmlns:p14="http://schemas.microsoft.com/office/powerpoint/2010/main" val="412127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CBC29-2BF3-6EE3-7CDD-3606268BB899}"/>
              </a:ext>
            </a:extLst>
          </p:cNvPr>
          <p:cNvSpPr>
            <a:spLocks noGrp="1"/>
          </p:cNvSpPr>
          <p:nvPr>
            <p:ph type="title"/>
          </p:nvPr>
        </p:nvSpPr>
        <p:spPr/>
        <p:txBody>
          <a:bodyPr/>
          <a:lstStyle/>
          <a:p>
            <a:r>
              <a:rPr lang="el-GR" dirty="0">
                <a:solidFill>
                  <a:srgbClr val="FF0000"/>
                </a:solidFill>
              </a:rPr>
              <a:t>Τι ώρα τελειώνει  το μάθημα;</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27F72EA-FDE0-5442-B8A0-915C05FF305A}"/>
              </a:ext>
            </a:extLst>
          </p:cNvPr>
          <p:cNvSpPr>
            <a:spLocks noGrp="1"/>
          </p:cNvSpPr>
          <p:nvPr>
            <p:ph idx="1"/>
          </p:nvPr>
        </p:nvSpPr>
        <p:spPr/>
        <p:txBody>
          <a:bodyPr/>
          <a:lstStyle/>
          <a:p>
            <a:r>
              <a:rPr lang="el-GR" sz="4400" dirty="0"/>
              <a:t>Το μάθημα τελειώνει………………………..  (09:45)</a:t>
            </a:r>
            <a:endParaRPr lang="el-CY" sz="4400" dirty="0"/>
          </a:p>
          <a:p>
            <a:endParaRPr lang="el-CY" dirty="0"/>
          </a:p>
        </p:txBody>
      </p:sp>
    </p:spTree>
    <p:extLst>
      <p:ext uri="{BB962C8B-B14F-4D97-AF65-F5344CB8AC3E}">
        <p14:creationId xmlns:p14="http://schemas.microsoft.com/office/powerpoint/2010/main" val="303763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CBC29-2BF3-6EE3-7CDD-3606268BB899}"/>
              </a:ext>
            </a:extLst>
          </p:cNvPr>
          <p:cNvSpPr>
            <a:spLocks noGrp="1"/>
          </p:cNvSpPr>
          <p:nvPr>
            <p:ph type="title"/>
          </p:nvPr>
        </p:nvSpPr>
        <p:spPr/>
        <p:txBody>
          <a:bodyPr/>
          <a:lstStyle/>
          <a:p>
            <a:r>
              <a:rPr lang="el-GR" dirty="0">
                <a:solidFill>
                  <a:srgbClr val="FF0000"/>
                </a:solidFill>
              </a:rPr>
              <a:t>Τι ώρα τελειώνει  το μάθημα;</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27F72EA-FDE0-5442-B8A0-915C05FF305A}"/>
              </a:ext>
            </a:extLst>
          </p:cNvPr>
          <p:cNvSpPr>
            <a:spLocks noGrp="1"/>
          </p:cNvSpPr>
          <p:nvPr>
            <p:ph idx="1"/>
          </p:nvPr>
        </p:nvSpPr>
        <p:spPr/>
        <p:txBody>
          <a:bodyPr/>
          <a:lstStyle/>
          <a:p>
            <a:r>
              <a:rPr lang="el-GR" sz="4400" dirty="0"/>
              <a:t>Το μάθημα τελειώνει     στις    εννιά και σαράντα πέντε.(09:45)</a:t>
            </a:r>
            <a:endParaRPr lang="el-CY" sz="4400" dirty="0"/>
          </a:p>
          <a:p>
            <a:endParaRPr lang="el-CY" dirty="0"/>
          </a:p>
        </p:txBody>
      </p:sp>
    </p:spTree>
    <p:extLst>
      <p:ext uri="{BB962C8B-B14F-4D97-AF65-F5344CB8AC3E}">
        <p14:creationId xmlns:p14="http://schemas.microsoft.com/office/powerpoint/2010/main" val="250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9B30F11-F4E5-6B9A-F7D7-EBF961B58DFA}"/>
              </a:ext>
            </a:extLst>
          </p:cNvPr>
          <p:cNvSpPr>
            <a:spLocks noGrp="1"/>
          </p:cNvSpPr>
          <p:nvPr>
            <p:ph idx="1"/>
          </p:nvPr>
        </p:nvSpPr>
        <p:spPr/>
        <p:txBody>
          <a:bodyPr>
            <a:normAutofit lnSpcReduction="10000"/>
          </a:bodyPr>
          <a:lstStyle/>
          <a:p>
            <a:r>
              <a:rPr lang="el-GR" dirty="0"/>
              <a:t>10   δέκα</a:t>
            </a:r>
          </a:p>
          <a:p>
            <a:r>
              <a:rPr lang="el-GR" dirty="0"/>
              <a:t>11   έντεκα </a:t>
            </a:r>
          </a:p>
          <a:p>
            <a:r>
              <a:rPr lang="el-GR" dirty="0"/>
              <a:t>12   δώδεκα</a:t>
            </a:r>
          </a:p>
          <a:p>
            <a:r>
              <a:rPr lang="el-GR" dirty="0"/>
              <a:t>13   δεκατρία</a:t>
            </a:r>
          </a:p>
          <a:p>
            <a:r>
              <a:rPr lang="el-GR" dirty="0"/>
              <a:t>20   είκοσι</a:t>
            </a:r>
          </a:p>
          <a:p>
            <a:r>
              <a:rPr lang="el-GR" dirty="0"/>
              <a:t>30   τριάντα</a:t>
            </a:r>
          </a:p>
          <a:p>
            <a:r>
              <a:rPr lang="el-GR" dirty="0"/>
              <a:t>40   σαράντα</a:t>
            </a:r>
          </a:p>
          <a:p>
            <a:r>
              <a:rPr lang="el-GR" dirty="0"/>
              <a:t>50   πενήντα </a:t>
            </a:r>
          </a:p>
          <a:p>
            <a:r>
              <a:rPr lang="el-GR" dirty="0"/>
              <a:t>60    εξήντα </a:t>
            </a:r>
          </a:p>
          <a:p>
            <a:endParaRPr lang="el-CY" dirty="0"/>
          </a:p>
        </p:txBody>
      </p:sp>
      <p:pic>
        <p:nvPicPr>
          <p:cNvPr id="3074" name="Picture 2" descr="Ο Μανάβης (Λαχανικά) Diagram | Quizlet">
            <a:extLst>
              <a:ext uri="{FF2B5EF4-FFF2-40B4-BE49-F238E27FC236}">
                <a16:creationId xmlns:a16="http://schemas.microsoft.com/office/drawing/2014/main" id="{D4F99EFA-6B1E-DB43-8F01-7AC293DDD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029" y="1894908"/>
            <a:ext cx="3688896" cy="421277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Ανέκδοτο: Ο μανάβης και η Αμερικάνα που είχε έρθει για καλοκαιρινές  διακοπές - Διαδραστικά">
            <a:extLst>
              <a:ext uri="{FF2B5EF4-FFF2-40B4-BE49-F238E27FC236}">
                <a16:creationId xmlns:a16="http://schemas.microsoft.com/office/drawing/2014/main" id="{9052462A-EDC9-0963-7DAD-4B23CA615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077" y="1894908"/>
            <a:ext cx="4204607" cy="421277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0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Τι  ώρα  γυρίζεις  στο  σπίτι;</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sz="4400" dirty="0"/>
              <a:t>Γυρίζω στο σπίτι   στις…………………………... (14:30)</a:t>
            </a:r>
          </a:p>
          <a:p>
            <a:pPr marL="0" indent="0">
              <a:buNone/>
            </a:pPr>
            <a:endParaRPr lang="en-US" dirty="0"/>
          </a:p>
        </p:txBody>
      </p:sp>
    </p:spTree>
    <p:extLst>
      <p:ext uri="{BB962C8B-B14F-4D97-AF65-F5344CB8AC3E}">
        <p14:creationId xmlns:p14="http://schemas.microsoft.com/office/powerpoint/2010/main" val="393806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Τι  ώρα  γυρίζεις  στο  σπίτι;</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sz="4400" dirty="0"/>
              <a:t>Γυρίζω στο σπίτι   στις   δύο και τριάντα. (14:30)</a:t>
            </a:r>
          </a:p>
          <a:p>
            <a:pPr marL="0" indent="0">
              <a:buNone/>
            </a:pPr>
            <a:endParaRPr lang="en-US" dirty="0"/>
          </a:p>
        </p:txBody>
      </p:sp>
    </p:spTree>
    <p:extLst>
      <p:ext uri="{BB962C8B-B14F-4D97-AF65-F5344CB8AC3E}">
        <p14:creationId xmlns:p14="http://schemas.microsoft.com/office/powerpoint/2010/main" val="414877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CBC29-2BF3-6EE3-7CDD-3606268BB899}"/>
              </a:ext>
            </a:extLst>
          </p:cNvPr>
          <p:cNvSpPr>
            <a:spLocks noGrp="1"/>
          </p:cNvSpPr>
          <p:nvPr>
            <p:ph type="title"/>
          </p:nvPr>
        </p:nvSpPr>
        <p:spPr/>
        <p:txBody>
          <a:bodyPr/>
          <a:lstStyle/>
          <a:p>
            <a:r>
              <a:rPr lang="el-GR" dirty="0">
                <a:solidFill>
                  <a:srgbClr val="FF0000"/>
                </a:solidFill>
              </a:rPr>
              <a:t>Τι ώρα ανοίγει  η τράπεζα;</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27F72EA-FDE0-5442-B8A0-915C05FF305A}"/>
              </a:ext>
            </a:extLst>
          </p:cNvPr>
          <p:cNvSpPr>
            <a:spLocks noGrp="1"/>
          </p:cNvSpPr>
          <p:nvPr>
            <p:ph idx="1"/>
          </p:nvPr>
        </p:nvSpPr>
        <p:spPr>
          <a:xfrm>
            <a:off x="838200" y="1825625"/>
            <a:ext cx="8098971" cy="4351338"/>
          </a:xfrm>
        </p:spPr>
        <p:txBody>
          <a:bodyPr>
            <a:normAutofit/>
          </a:bodyPr>
          <a:lstStyle/>
          <a:p>
            <a:r>
              <a:rPr lang="el-GR" sz="5400" dirty="0"/>
              <a:t>Η τράπεζα ανοίγει  στις ……………………………….(7:30)</a:t>
            </a:r>
            <a:endParaRPr lang="el-CY" sz="5400" dirty="0"/>
          </a:p>
        </p:txBody>
      </p:sp>
      <p:pic>
        <p:nvPicPr>
          <p:cNvPr id="4" name="Picture 4" descr="7.129.301 εικόνες για «Τράπεζα», φωτογραφίες στοκ, αντικείμενα 3D και  vector | Shutterstock">
            <a:extLst>
              <a:ext uri="{FF2B5EF4-FFF2-40B4-BE49-F238E27FC236}">
                <a16:creationId xmlns:a16="http://schemas.microsoft.com/office/drawing/2014/main" id="{37A2657A-7E12-113F-9AE6-116E9C33E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4642" y="48985"/>
            <a:ext cx="3287487" cy="2166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Αναβάθμιση για την Τράπεζα Κύπρου">
            <a:extLst>
              <a:ext uri="{FF2B5EF4-FFF2-40B4-BE49-F238E27FC236}">
                <a16:creationId xmlns:a16="http://schemas.microsoft.com/office/drawing/2014/main" id="{3AFA9321-FE62-0452-8FF4-9F700C1C8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641" y="1791606"/>
            <a:ext cx="3287487" cy="241028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Έτσι μπορείτε να εξυπηρετήστε από την Ελληνική Τράπεζα | Economy Today">
            <a:extLst>
              <a:ext uri="{FF2B5EF4-FFF2-40B4-BE49-F238E27FC236}">
                <a16:creationId xmlns:a16="http://schemas.microsoft.com/office/drawing/2014/main" id="{FEA6315C-45E6-9E24-6BC2-0E91E3D0D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4640" y="3897087"/>
            <a:ext cx="3287487" cy="216625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Τράπεζα Κινουμενο Σχεδιο Σχέδιο - Δωρεάν εικόνα στο Pixabay">
            <a:extLst>
              <a:ext uri="{FF2B5EF4-FFF2-40B4-BE49-F238E27FC236}">
                <a16:creationId xmlns:a16="http://schemas.microsoft.com/office/drawing/2014/main" id="{5168F95D-EDD0-3C8C-E095-69747D7AE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4639" y="5399314"/>
            <a:ext cx="3287486" cy="145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CBC29-2BF3-6EE3-7CDD-3606268BB899}"/>
              </a:ext>
            </a:extLst>
          </p:cNvPr>
          <p:cNvSpPr>
            <a:spLocks noGrp="1"/>
          </p:cNvSpPr>
          <p:nvPr>
            <p:ph type="title"/>
          </p:nvPr>
        </p:nvSpPr>
        <p:spPr/>
        <p:txBody>
          <a:bodyPr/>
          <a:lstStyle/>
          <a:p>
            <a:r>
              <a:rPr lang="el-GR" dirty="0">
                <a:solidFill>
                  <a:srgbClr val="FF0000"/>
                </a:solidFill>
              </a:rPr>
              <a:t>Τι ώρα ανοίγει  η τράπεζα;</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27F72EA-FDE0-5442-B8A0-915C05FF305A}"/>
              </a:ext>
            </a:extLst>
          </p:cNvPr>
          <p:cNvSpPr>
            <a:spLocks noGrp="1"/>
          </p:cNvSpPr>
          <p:nvPr>
            <p:ph idx="1"/>
          </p:nvPr>
        </p:nvSpPr>
        <p:spPr/>
        <p:txBody>
          <a:bodyPr>
            <a:normAutofit/>
          </a:bodyPr>
          <a:lstStyle/>
          <a:p>
            <a:r>
              <a:rPr lang="el-GR" sz="5400" dirty="0"/>
              <a:t>Η τράπεζα ανοίγει  στις επτά και τριάντα.                                              (7:30)</a:t>
            </a:r>
            <a:endParaRPr lang="el-CY" sz="5400" dirty="0"/>
          </a:p>
        </p:txBody>
      </p:sp>
    </p:spTree>
    <p:extLst>
      <p:ext uri="{BB962C8B-B14F-4D97-AF65-F5344CB8AC3E}">
        <p14:creationId xmlns:p14="http://schemas.microsoft.com/office/powerpoint/2010/main" val="125493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CBC29-2BF3-6EE3-7CDD-3606268BB899}"/>
              </a:ext>
            </a:extLst>
          </p:cNvPr>
          <p:cNvSpPr>
            <a:spLocks noGrp="1"/>
          </p:cNvSpPr>
          <p:nvPr>
            <p:ph type="title"/>
          </p:nvPr>
        </p:nvSpPr>
        <p:spPr/>
        <p:txBody>
          <a:bodyPr/>
          <a:lstStyle/>
          <a:p>
            <a:r>
              <a:rPr lang="el-GR" dirty="0">
                <a:solidFill>
                  <a:srgbClr val="FF0000"/>
                </a:solidFill>
              </a:rPr>
              <a:t>Τι ώρα κλείνει  η τράπεζα;</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27F72EA-FDE0-5442-B8A0-915C05FF305A}"/>
              </a:ext>
            </a:extLst>
          </p:cNvPr>
          <p:cNvSpPr>
            <a:spLocks noGrp="1"/>
          </p:cNvSpPr>
          <p:nvPr>
            <p:ph idx="1"/>
          </p:nvPr>
        </p:nvSpPr>
        <p:spPr/>
        <p:txBody>
          <a:bodyPr>
            <a:normAutofit/>
          </a:bodyPr>
          <a:lstStyle/>
          <a:p>
            <a:r>
              <a:rPr lang="el-GR" sz="5400" dirty="0"/>
              <a:t>Η τράπεζα κλείνει  στις ………………………………………</a:t>
            </a:r>
          </a:p>
          <a:p>
            <a:r>
              <a:rPr lang="el-GR" sz="5400" dirty="0"/>
              <a:t>Η τράπεζα κλείνει  στις………………………………………..</a:t>
            </a:r>
          </a:p>
          <a:p>
            <a:pPr marL="0" indent="0">
              <a:buNone/>
            </a:pPr>
            <a:r>
              <a:rPr lang="el-GR" sz="5400" dirty="0"/>
              <a:t>(14:30)</a:t>
            </a:r>
            <a:endParaRPr lang="el-CY" sz="5400" dirty="0"/>
          </a:p>
        </p:txBody>
      </p:sp>
    </p:spTree>
    <p:extLst>
      <p:ext uri="{BB962C8B-B14F-4D97-AF65-F5344CB8AC3E}">
        <p14:creationId xmlns:p14="http://schemas.microsoft.com/office/powerpoint/2010/main" val="26070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CBC29-2BF3-6EE3-7CDD-3606268BB899}"/>
              </a:ext>
            </a:extLst>
          </p:cNvPr>
          <p:cNvSpPr>
            <a:spLocks noGrp="1"/>
          </p:cNvSpPr>
          <p:nvPr>
            <p:ph type="title"/>
          </p:nvPr>
        </p:nvSpPr>
        <p:spPr/>
        <p:txBody>
          <a:bodyPr/>
          <a:lstStyle/>
          <a:p>
            <a:r>
              <a:rPr lang="el-GR" dirty="0">
                <a:solidFill>
                  <a:srgbClr val="FF0000"/>
                </a:solidFill>
              </a:rPr>
              <a:t>Τι ώρα κλείνει  η τράπεζα;</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27F72EA-FDE0-5442-B8A0-915C05FF305A}"/>
              </a:ext>
            </a:extLst>
          </p:cNvPr>
          <p:cNvSpPr>
            <a:spLocks noGrp="1"/>
          </p:cNvSpPr>
          <p:nvPr>
            <p:ph idx="1"/>
          </p:nvPr>
        </p:nvSpPr>
        <p:spPr/>
        <p:txBody>
          <a:bodyPr>
            <a:normAutofit/>
          </a:bodyPr>
          <a:lstStyle/>
          <a:p>
            <a:r>
              <a:rPr lang="el-GR" sz="5400" dirty="0"/>
              <a:t>Η τράπεζα κλείνει  στις δύο και τριάντα. </a:t>
            </a:r>
          </a:p>
          <a:p>
            <a:r>
              <a:rPr lang="el-GR" sz="5400" dirty="0"/>
              <a:t>Η τράπεζα κλείνει  στις δύο και μισή.                                               </a:t>
            </a:r>
          </a:p>
          <a:p>
            <a:r>
              <a:rPr lang="el-GR" sz="5400" dirty="0"/>
              <a:t>(14:30)</a:t>
            </a:r>
            <a:endParaRPr lang="el-CY" sz="5400" dirty="0"/>
          </a:p>
        </p:txBody>
      </p:sp>
    </p:spTree>
    <p:extLst>
      <p:ext uri="{BB962C8B-B14F-4D97-AF65-F5344CB8AC3E}">
        <p14:creationId xmlns:p14="http://schemas.microsoft.com/office/powerpoint/2010/main" val="48337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CBC29-2BF3-6EE3-7CDD-3606268BB899}"/>
              </a:ext>
            </a:extLst>
          </p:cNvPr>
          <p:cNvSpPr>
            <a:spLocks noGrp="1"/>
          </p:cNvSpPr>
          <p:nvPr>
            <p:ph type="title"/>
          </p:nvPr>
        </p:nvSpPr>
        <p:spPr/>
        <p:txBody>
          <a:bodyPr/>
          <a:lstStyle/>
          <a:p>
            <a:r>
              <a:rPr lang="el-GR" dirty="0">
                <a:solidFill>
                  <a:srgbClr val="FF0000"/>
                </a:solidFill>
              </a:rPr>
              <a:t>Τι ώρα αρχίζει  η ταινία;</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27F72EA-FDE0-5442-B8A0-915C05FF305A}"/>
              </a:ext>
            </a:extLst>
          </p:cNvPr>
          <p:cNvSpPr>
            <a:spLocks noGrp="1"/>
          </p:cNvSpPr>
          <p:nvPr>
            <p:ph idx="1"/>
          </p:nvPr>
        </p:nvSpPr>
        <p:spPr>
          <a:xfrm>
            <a:off x="391885" y="1825625"/>
            <a:ext cx="11554691" cy="4351338"/>
          </a:xfrm>
        </p:spPr>
        <p:txBody>
          <a:bodyPr/>
          <a:lstStyle/>
          <a:p>
            <a:r>
              <a:rPr lang="el-GR" dirty="0"/>
              <a:t>Η ταινία  αρχίσει  στις ……………………………..  (20:00)</a:t>
            </a:r>
          </a:p>
          <a:p>
            <a:r>
              <a:rPr lang="el-GR" dirty="0"/>
              <a:t>Η ταινία  αρχίσει  στις …………………………….(08:00)</a:t>
            </a:r>
          </a:p>
          <a:p>
            <a:r>
              <a:rPr lang="el-GR" dirty="0"/>
              <a:t>Η ταινία  αρχίσει  στις ……………………….....  (17:00)</a:t>
            </a:r>
          </a:p>
          <a:p>
            <a:r>
              <a:rPr lang="el-GR" dirty="0"/>
              <a:t>Η ταινία  αρχίσει  στις ………………………...  (05:00)</a:t>
            </a:r>
            <a:endParaRPr lang="el-CY" dirty="0"/>
          </a:p>
          <a:p>
            <a:endParaRPr lang="el-CY" dirty="0"/>
          </a:p>
        </p:txBody>
      </p:sp>
      <p:pic>
        <p:nvPicPr>
          <p:cNvPr id="7170" name="Picture 2" descr="358 Pencil Drawing Movie Stock Photos, High-Res Pictures, and Images -  Getty Images">
            <a:extLst>
              <a:ext uri="{FF2B5EF4-FFF2-40B4-BE49-F238E27FC236}">
                <a16:creationId xmlns:a16="http://schemas.microsoft.com/office/drawing/2014/main" id="{D9172190-72D9-AE9B-2BA7-92868DE82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659266"/>
            <a:ext cx="3945576" cy="544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82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CBC29-2BF3-6EE3-7CDD-3606268BB899}"/>
              </a:ext>
            </a:extLst>
          </p:cNvPr>
          <p:cNvSpPr>
            <a:spLocks noGrp="1"/>
          </p:cNvSpPr>
          <p:nvPr>
            <p:ph type="title"/>
          </p:nvPr>
        </p:nvSpPr>
        <p:spPr/>
        <p:txBody>
          <a:bodyPr/>
          <a:lstStyle/>
          <a:p>
            <a:r>
              <a:rPr lang="el-GR" dirty="0">
                <a:solidFill>
                  <a:srgbClr val="FF0000"/>
                </a:solidFill>
              </a:rPr>
              <a:t>Τι ώρα αρχίζει  η ταινία;</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27F72EA-FDE0-5442-B8A0-915C05FF305A}"/>
              </a:ext>
            </a:extLst>
          </p:cNvPr>
          <p:cNvSpPr>
            <a:spLocks noGrp="1"/>
          </p:cNvSpPr>
          <p:nvPr>
            <p:ph idx="1"/>
          </p:nvPr>
        </p:nvSpPr>
        <p:spPr>
          <a:xfrm>
            <a:off x="391885" y="1825625"/>
            <a:ext cx="11554691" cy="4351338"/>
          </a:xfrm>
        </p:spPr>
        <p:txBody>
          <a:bodyPr/>
          <a:lstStyle/>
          <a:p>
            <a:r>
              <a:rPr lang="el-GR" dirty="0"/>
              <a:t>Η ταινία  αρχίσει  στις  οκτώ το βράδυ.  (20:00)</a:t>
            </a:r>
          </a:p>
          <a:p>
            <a:r>
              <a:rPr lang="el-GR" dirty="0"/>
              <a:t>Η ταινία  αρχίσει  στις  οκτώ το πρωί.  (08:00)</a:t>
            </a:r>
          </a:p>
          <a:p>
            <a:r>
              <a:rPr lang="el-GR" dirty="0"/>
              <a:t>Η ταινία  αρχίσει  στις  πέντε   το βράδυ.  (17:00)</a:t>
            </a:r>
          </a:p>
          <a:p>
            <a:r>
              <a:rPr lang="el-GR" dirty="0"/>
              <a:t>Η ταινία  αρχίσει  στις  πέντε   το πρωί .  (05:00)</a:t>
            </a:r>
            <a:endParaRPr lang="el-CY" dirty="0"/>
          </a:p>
          <a:p>
            <a:endParaRPr lang="el-CY" dirty="0"/>
          </a:p>
        </p:txBody>
      </p:sp>
      <p:pic>
        <p:nvPicPr>
          <p:cNvPr id="7170" name="Picture 2" descr="358 Pencil Drawing Movie Stock Photos, High-Res Pictures, and Images -  Getty Images">
            <a:extLst>
              <a:ext uri="{FF2B5EF4-FFF2-40B4-BE49-F238E27FC236}">
                <a16:creationId xmlns:a16="http://schemas.microsoft.com/office/drawing/2014/main" id="{D9172190-72D9-AE9B-2BA7-92868DE82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659266"/>
            <a:ext cx="3945576" cy="544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63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170 Ρολοι ταξης ιδέες | μαθαίνω την ώρα, ρολόι, μαθηματικά">
            <a:extLst>
              <a:ext uri="{FF2B5EF4-FFF2-40B4-BE49-F238E27FC236}">
                <a16:creationId xmlns:a16="http://schemas.microsoft.com/office/drawing/2014/main" id="{E0DF3FC5-D409-E7F8-CDD5-DBD74A27D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84632" y="1612603"/>
            <a:ext cx="3517119" cy="362664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8">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2" descr="170 Ρολοι ταξης ιδέες | μαθαίνω την ώρα, ρολόι, μαθηματικά">
            <a:extLst>
              <a:ext uri="{FF2B5EF4-FFF2-40B4-BE49-F238E27FC236}">
                <a16:creationId xmlns:a16="http://schemas.microsoft.com/office/drawing/2014/main" id="{32FA9ED8-0972-0A19-DA66-4EBE633D72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310676" y="1602175"/>
            <a:ext cx="3537345" cy="3647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0">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170 Ρολοι ταξης ιδέες | μαθαίνω την ώρα, ρολόι, μαθηματικά">
            <a:extLst>
              <a:ext uri="{FF2B5EF4-FFF2-40B4-BE49-F238E27FC236}">
                <a16:creationId xmlns:a16="http://schemas.microsoft.com/office/drawing/2014/main" id="{581FCCF0-D1ED-3F1D-F396-C72AA23DB3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8162336" y="1612603"/>
            <a:ext cx="3517120" cy="3626649"/>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E33C0E4A-D859-9C7E-738B-6147B82B1F84}"/>
              </a:ext>
            </a:extLst>
          </p:cNvPr>
          <p:cNvSpPr/>
          <p:nvPr/>
        </p:nvSpPr>
        <p:spPr>
          <a:xfrm>
            <a:off x="359229"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0" name="Ορθογώνιο 9">
            <a:extLst>
              <a:ext uri="{FF2B5EF4-FFF2-40B4-BE49-F238E27FC236}">
                <a16:creationId xmlns:a16="http://schemas.microsoft.com/office/drawing/2014/main" id="{13E0963C-037E-CD27-DFF2-F13F28C5C872}"/>
              </a:ext>
            </a:extLst>
          </p:cNvPr>
          <p:cNvSpPr/>
          <p:nvPr/>
        </p:nvSpPr>
        <p:spPr>
          <a:xfrm>
            <a:off x="8099635"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2" name="Ορθογώνιο 11">
            <a:extLst>
              <a:ext uri="{FF2B5EF4-FFF2-40B4-BE49-F238E27FC236}">
                <a16:creationId xmlns:a16="http://schemas.microsoft.com/office/drawing/2014/main" id="{C93B9A07-E99E-9208-9F6D-B04614B2F8E8}"/>
              </a:ext>
            </a:extLst>
          </p:cNvPr>
          <p:cNvSpPr/>
          <p:nvPr/>
        </p:nvSpPr>
        <p:spPr>
          <a:xfrm>
            <a:off x="4165600"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4" name="Ορθογώνιο 13">
            <a:extLst>
              <a:ext uri="{FF2B5EF4-FFF2-40B4-BE49-F238E27FC236}">
                <a16:creationId xmlns:a16="http://schemas.microsoft.com/office/drawing/2014/main" id="{5DEBC57D-6FC6-0034-52FC-9307618D39E4}"/>
              </a:ext>
            </a:extLst>
          </p:cNvPr>
          <p:cNvSpPr/>
          <p:nvPr/>
        </p:nvSpPr>
        <p:spPr>
          <a:xfrm>
            <a:off x="8392886" y="496201"/>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6" name="Ορθογώνιο 15">
            <a:extLst>
              <a:ext uri="{FF2B5EF4-FFF2-40B4-BE49-F238E27FC236}">
                <a16:creationId xmlns:a16="http://schemas.microsoft.com/office/drawing/2014/main" id="{02EEAE2B-A277-AD0F-CAC5-8483D6CFCD63}"/>
              </a:ext>
            </a:extLst>
          </p:cNvPr>
          <p:cNvSpPr/>
          <p:nvPr/>
        </p:nvSpPr>
        <p:spPr>
          <a:xfrm>
            <a:off x="4258087" y="507087"/>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9" name="Ορθογώνιο 18">
            <a:extLst>
              <a:ext uri="{FF2B5EF4-FFF2-40B4-BE49-F238E27FC236}">
                <a16:creationId xmlns:a16="http://schemas.microsoft.com/office/drawing/2014/main" id="{CF29AC16-20CB-B1A1-60AF-A3836AC0BEB1}"/>
              </a:ext>
            </a:extLst>
          </p:cNvPr>
          <p:cNvSpPr/>
          <p:nvPr/>
        </p:nvSpPr>
        <p:spPr>
          <a:xfrm>
            <a:off x="318217" y="535375"/>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4276042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87CE28-E091-E047-1196-8621B6A3626E}"/>
            </a:ext>
          </a:extLst>
        </p:cNvPr>
        <p:cNvGrpSpPr/>
        <p:nvPr/>
      </p:nvGrpSpPr>
      <p:grpSpPr>
        <a:xfrm>
          <a:off x="0" y="0"/>
          <a:ext cx="0" cy="0"/>
          <a:chOff x="0" y="0"/>
          <a:chExt cx="0" cy="0"/>
        </a:xfrm>
      </p:grpSpPr>
      <p:pic>
        <p:nvPicPr>
          <p:cNvPr id="2" name="Picture 2" descr="170 Ρολοι ταξης ιδέες | μαθαίνω την ώρα, ρολόι, μαθηματικά">
            <a:extLst>
              <a:ext uri="{FF2B5EF4-FFF2-40B4-BE49-F238E27FC236}">
                <a16:creationId xmlns:a16="http://schemas.microsoft.com/office/drawing/2014/main" id="{F7D9B763-BDE0-3CC8-B1E4-3334B985DF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84632" y="1612603"/>
            <a:ext cx="3517119" cy="362664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8">
            <a:extLst>
              <a:ext uri="{FF2B5EF4-FFF2-40B4-BE49-F238E27FC236}">
                <a16:creationId xmlns:a16="http://schemas.microsoft.com/office/drawing/2014/main" id="{4AF858C6-C67E-A69B-C263-2D711F8DB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2" descr="170 Ρολοι ταξης ιδέες | μαθαίνω την ώρα, ρολόι, μαθηματικά">
            <a:extLst>
              <a:ext uri="{FF2B5EF4-FFF2-40B4-BE49-F238E27FC236}">
                <a16:creationId xmlns:a16="http://schemas.microsoft.com/office/drawing/2014/main" id="{1E32F1B8-FDF5-F1A9-1491-A58C76EBBA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310676" y="1602175"/>
            <a:ext cx="3537345" cy="3647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0">
            <a:extLst>
              <a:ext uri="{FF2B5EF4-FFF2-40B4-BE49-F238E27FC236}">
                <a16:creationId xmlns:a16="http://schemas.microsoft.com/office/drawing/2014/main" id="{55A23533-EFC5-AD50-28BF-3BBB3069B8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170 Ρολοι ταξης ιδέες | μαθαίνω την ώρα, ρολόι, μαθηματικά">
            <a:extLst>
              <a:ext uri="{FF2B5EF4-FFF2-40B4-BE49-F238E27FC236}">
                <a16:creationId xmlns:a16="http://schemas.microsoft.com/office/drawing/2014/main" id="{08E24633-11B0-BA86-34C0-5DB9E42901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8162336" y="1612603"/>
            <a:ext cx="3517120" cy="3626649"/>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2B7E3FEA-2B5C-8BF2-5634-867F8E6D4B73}"/>
              </a:ext>
            </a:extLst>
          </p:cNvPr>
          <p:cNvSpPr/>
          <p:nvPr/>
        </p:nvSpPr>
        <p:spPr>
          <a:xfrm>
            <a:off x="359229"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0" name="Ορθογώνιο 9">
            <a:extLst>
              <a:ext uri="{FF2B5EF4-FFF2-40B4-BE49-F238E27FC236}">
                <a16:creationId xmlns:a16="http://schemas.microsoft.com/office/drawing/2014/main" id="{06D859B6-01C6-EC44-B301-431FFA62F47C}"/>
              </a:ext>
            </a:extLst>
          </p:cNvPr>
          <p:cNvSpPr/>
          <p:nvPr/>
        </p:nvSpPr>
        <p:spPr>
          <a:xfrm>
            <a:off x="8099635"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2" name="Ορθογώνιο 11">
            <a:extLst>
              <a:ext uri="{FF2B5EF4-FFF2-40B4-BE49-F238E27FC236}">
                <a16:creationId xmlns:a16="http://schemas.microsoft.com/office/drawing/2014/main" id="{93D5826A-6D32-6A26-66F9-6BED6B56DBDC}"/>
              </a:ext>
            </a:extLst>
          </p:cNvPr>
          <p:cNvSpPr/>
          <p:nvPr/>
        </p:nvSpPr>
        <p:spPr>
          <a:xfrm>
            <a:off x="4165600"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4" name="Ορθογώνιο 13">
            <a:extLst>
              <a:ext uri="{FF2B5EF4-FFF2-40B4-BE49-F238E27FC236}">
                <a16:creationId xmlns:a16="http://schemas.microsoft.com/office/drawing/2014/main" id="{9D36B20A-AA23-C749-6270-A735821C256A}"/>
              </a:ext>
            </a:extLst>
          </p:cNvPr>
          <p:cNvSpPr/>
          <p:nvPr/>
        </p:nvSpPr>
        <p:spPr>
          <a:xfrm>
            <a:off x="8392886" y="496201"/>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6" name="Ορθογώνιο 15">
            <a:extLst>
              <a:ext uri="{FF2B5EF4-FFF2-40B4-BE49-F238E27FC236}">
                <a16:creationId xmlns:a16="http://schemas.microsoft.com/office/drawing/2014/main" id="{DE3BB418-7A0C-CCFA-34F0-0B447220B448}"/>
              </a:ext>
            </a:extLst>
          </p:cNvPr>
          <p:cNvSpPr/>
          <p:nvPr/>
        </p:nvSpPr>
        <p:spPr>
          <a:xfrm>
            <a:off x="4258087" y="507087"/>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9" name="Ορθογώνιο 18">
            <a:extLst>
              <a:ext uri="{FF2B5EF4-FFF2-40B4-BE49-F238E27FC236}">
                <a16:creationId xmlns:a16="http://schemas.microsoft.com/office/drawing/2014/main" id="{F89C42B8-6F29-1E57-D332-5250BABDE48C}"/>
              </a:ext>
            </a:extLst>
          </p:cNvPr>
          <p:cNvSpPr/>
          <p:nvPr/>
        </p:nvSpPr>
        <p:spPr>
          <a:xfrm>
            <a:off x="318217" y="535375"/>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244979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Telephone Cartoon | Stock vector | Colourbox"/>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Telephone Cartoon | Stock vector | Colourbox"/>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Red Hot Old Phone Pop Art Vector Illustration by AlexanderPokusay |  GraphicRiver"/>
          <p:cNvPicPr>
            <a:picLocks noChangeAspect="1" noChangeArrowheads="1"/>
          </p:cNvPicPr>
          <p:nvPr/>
        </p:nvPicPr>
        <p:blipFill>
          <a:blip r:embed="rId2"/>
          <a:srcRect/>
          <a:stretch>
            <a:fillRect/>
          </a:stretch>
        </p:blipFill>
        <p:spPr bwMode="auto">
          <a:xfrm>
            <a:off x="6881818" y="357166"/>
            <a:ext cx="3357554" cy="2643206"/>
          </a:xfrm>
          <a:prstGeom prst="rect">
            <a:avLst/>
          </a:prstGeom>
          <a:noFill/>
        </p:spPr>
      </p:pic>
      <p:sp>
        <p:nvSpPr>
          <p:cNvPr id="8" name="7 - TextBox"/>
          <p:cNvSpPr txBox="1"/>
          <p:nvPr/>
        </p:nvSpPr>
        <p:spPr>
          <a:xfrm>
            <a:off x="7596166" y="3214687"/>
            <a:ext cx="3071834"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800" dirty="0"/>
              <a:t>Το  τηλέφωνο </a:t>
            </a:r>
          </a:p>
          <a:p>
            <a:r>
              <a:rPr lang="el-GR" sz="2800" dirty="0"/>
              <a:t> μου   είναι …………………. </a:t>
            </a:r>
            <a:endParaRPr lang="en-US" sz="2800" dirty="0"/>
          </a:p>
        </p:txBody>
      </p:sp>
      <p:cxnSp>
        <p:nvCxnSpPr>
          <p:cNvPr id="10" name="9 - Ευθύγραμμο βέλος σύνδεσης"/>
          <p:cNvCxnSpPr/>
          <p:nvPr/>
        </p:nvCxnSpPr>
        <p:spPr>
          <a:xfrm rot="5400000">
            <a:off x="6667504" y="2285992"/>
            <a:ext cx="85725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50" name="Picture 2" descr="Χαίρετε. - ppt κατέβασμα"/>
          <p:cNvPicPr>
            <a:picLocks noChangeAspect="1" noChangeArrowheads="1"/>
          </p:cNvPicPr>
          <p:nvPr/>
        </p:nvPicPr>
        <p:blipFill>
          <a:blip r:embed="rId3"/>
          <a:srcRect l="25677" t="4235" r="21588"/>
          <a:stretch>
            <a:fillRect/>
          </a:stretch>
        </p:blipFill>
        <p:spPr bwMode="auto">
          <a:xfrm>
            <a:off x="1809720" y="290468"/>
            <a:ext cx="5214974" cy="6567533"/>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4452A6-ABD7-C2CC-1F55-BF77767A35DE}"/>
            </a:ext>
          </a:extLst>
        </p:cNvPr>
        <p:cNvGrpSpPr/>
        <p:nvPr/>
      </p:nvGrpSpPr>
      <p:grpSpPr>
        <a:xfrm>
          <a:off x="0" y="0"/>
          <a:ext cx="0" cy="0"/>
          <a:chOff x="0" y="0"/>
          <a:chExt cx="0" cy="0"/>
        </a:xfrm>
      </p:grpSpPr>
      <p:pic>
        <p:nvPicPr>
          <p:cNvPr id="2" name="Picture 2" descr="170 Ρολοι ταξης ιδέες | μαθαίνω την ώρα, ρολόι, μαθηματικά">
            <a:extLst>
              <a:ext uri="{FF2B5EF4-FFF2-40B4-BE49-F238E27FC236}">
                <a16:creationId xmlns:a16="http://schemas.microsoft.com/office/drawing/2014/main" id="{5889BF26-B1DE-E7EC-FBB6-23056CA956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84632" y="1612603"/>
            <a:ext cx="3517119" cy="362664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8">
            <a:extLst>
              <a:ext uri="{FF2B5EF4-FFF2-40B4-BE49-F238E27FC236}">
                <a16:creationId xmlns:a16="http://schemas.microsoft.com/office/drawing/2014/main" id="{282C7B1B-C5AA-07B1-3406-98F578F390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2" descr="170 Ρολοι ταξης ιδέες | μαθαίνω την ώρα, ρολόι, μαθηματικά">
            <a:extLst>
              <a:ext uri="{FF2B5EF4-FFF2-40B4-BE49-F238E27FC236}">
                <a16:creationId xmlns:a16="http://schemas.microsoft.com/office/drawing/2014/main" id="{ED9682BC-7E73-FFFF-FAEB-9258E8B51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310676" y="1602175"/>
            <a:ext cx="3537345" cy="3647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0">
            <a:extLst>
              <a:ext uri="{FF2B5EF4-FFF2-40B4-BE49-F238E27FC236}">
                <a16:creationId xmlns:a16="http://schemas.microsoft.com/office/drawing/2014/main" id="{D0F41BBD-FEEF-C06A-159A-4788D96CB0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170 Ρολοι ταξης ιδέες | μαθαίνω την ώρα, ρολόι, μαθηματικά">
            <a:extLst>
              <a:ext uri="{FF2B5EF4-FFF2-40B4-BE49-F238E27FC236}">
                <a16:creationId xmlns:a16="http://schemas.microsoft.com/office/drawing/2014/main" id="{AB7F9DF6-4477-4907-18B5-B0FE6FB476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8162336" y="1612603"/>
            <a:ext cx="3517120" cy="3626649"/>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88ED4897-BBB0-ED6C-76A1-B3A38C67EDD1}"/>
              </a:ext>
            </a:extLst>
          </p:cNvPr>
          <p:cNvSpPr/>
          <p:nvPr/>
        </p:nvSpPr>
        <p:spPr>
          <a:xfrm>
            <a:off x="359229"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0" name="Ορθογώνιο 9">
            <a:extLst>
              <a:ext uri="{FF2B5EF4-FFF2-40B4-BE49-F238E27FC236}">
                <a16:creationId xmlns:a16="http://schemas.microsoft.com/office/drawing/2014/main" id="{90ABDA2B-CE14-D78D-A50C-B7AEDA654932}"/>
              </a:ext>
            </a:extLst>
          </p:cNvPr>
          <p:cNvSpPr/>
          <p:nvPr/>
        </p:nvSpPr>
        <p:spPr>
          <a:xfrm>
            <a:off x="8099635"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2" name="Ορθογώνιο 11">
            <a:extLst>
              <a:ext uri="{FF2B5EF4-FFF2-40B4-BE49-F238E27FC236}">
                <a16:creationId xmlns:a16="http://schemas.microsoft.com/office/drawing/2014/main" id="{7FAFB159-0330-6367-1359-FB2DB25F4CDF}"/>
              </a:ext>
            </a:extLst>
          </p:cNvPr>
          <p:cNvSpPr/>
          <p:nvPr/>
        </p:nvSpPr>
        <p:spPr>
          <a:xfrm>
            <a:off x="4165600"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4" name="Ορθογώνιο 13">
            <a:extLst>
              <a:ext uri="{FF2B5EF4-FFF2-40B4-BE49-F238E27FC236}">
                <a16:creationId xmlns:a16="http://schemas.microsoft.com/office/drawing/2014/main" id="{0A9C3CDB-2B2F-E0D7-0F3D-C238749381A4}"/>
              </a:ext>
            </a:extLst>
          </p:cNvPr>
          <p:cNvSpPr/>
          <p:nvPr/>
        </p:nvSpPr>
        <p:spPr>
          <a:xfrm>
            <a:off x="8392886" y="496201"/>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6" name="Ορθογώνιο 15">
            <a:extLst>
              <a:ext uri="{FF2B5EF4-FFF2-40B4-BE49-F238E27FC236}">
                <a16:creationId xmlns:a16="http://schemas.microsoft.com/office/drawing/2014/main" id="{327D0361-1229-3A50-3322-CE82ED721683}"/>
              </a:ext>
            </a:extLst>
          </p:cNvPr>
          <p:cNvSpPr/>
          <p:nvPr/>
        </p:nvSpPr>
        <p:spPr>
          <a:xfrm>
            <a:off x="4258087" y="507087"/>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9" name="Ορθογώνιο 18">
            <a:extLst>
              <a:ext uri="{FF2B5EF4-FFF2-40B4-BE49-F238E27FC236}">
                <a16:creationId xmlns:a16="http://schemas.microsoft.com/office/drawing/2014/main" id="{2F62D303-4841-2BD6-D2F4-26D449EE875C}"/>
              </a:ext>
            </a:extLst>
          </p:cNvPr>
          <p:cNvSpPr/>
          <p:nvPr/>
        </p:nvSpPr>
        <p:spPr>
          <a:xfrm>
            <a:off x="318217" y="535375"/>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4281718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D2B4DD-42D0-5797-4D72-AB3EA20C8773}"/>
            </a:ext>
          </a:extLst>
        </p:cNvPr>
        <p:cNvGrpSpPr/>
        <p:nvPr/>
      </p:nvGrpSpPr>
      <p:grpSpPr>
        <a:xfrm>
          <a:off x="0" y="0"/>
          <a:ext cx="0" cy="0"/>
          <a:chOff x="0" y="0"/>
          <a:chExt cx="0" cy="0"/>
        </a:xfrm>
      </p:grpSpPr>
      <p:pic>
        <p:nvPicPr>
          <p:cNvPr id="2" name="Picture 2" descr="170 Ρολοι ταξης ιδέες | μαθαίνω την ώρα, ρολόι, μαθηματικά">
            <a:extLst>
              <a:ext uri="{FF2B5EF4-FFF2-40B4-BE49-F238E27FC236}">
                <a16:creationId xmlns:a16="http://schemas.microsoft.com/office/drawing/2014/main" id="{56148830-DB01-0188-7878-F677F0F3E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84632" y="1612603"/>
            <a:ext cx="3517119" cy="362664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8">
            <a:extLst>
              <a:ext uri="{FF2B5EF4-FFF2-40B4-BE49-F238E27FC236}">
                <a16:creationId xmlns:a16="http://schemas.microsoft.com/office/drawing/2014/main" id="{5FCF54C7-DC2D-C869-F4B4-AAA03BCBA1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2" descr="170 Ρολοι ταξης ιδέες | μαθαίνω την ώρα, ρολόι, μαθηματικά">
            <a:extLst>
              <a:ext uri="{FF2B5EF4-FFF2-40B4-BE49-F238E27FC236}">
                <a16:creationId xmlns:a16="http://schemas.microsoft.com/office/drawing/2014/main" id="{037AAB6F-95D0-F8AA-DACD-5CB72C3B0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310676" y="1602175"/>
            <a:ext cx="3537345" cy="3647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0">
            <a:extLst>
              <a:ext uri="{FF2B5EF4-FFF2-40B4-BE49-F238E27FC236}">
                <a16:creationId xmlns:a16="http://schemas.microsoft.com/office/drawing/2014/main" id="{AC092DB4-B984-1A94-0992-2AEAC8499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170 Ρολοι ταξης ιδέες | μαθαίνω την ώρα, ρολόι, μαθηματικά">
            <a:extLst>
              <a:ext uri="{FF2B5EF4-FFF2-40B4-BE49-F238E27FC236}">
                <a16:creationId xmlns:a16="http://schemas.microsoft.com/office/drawing/2014/main" id="{394695A7-2CD3-AF94-4E42-5022CF4349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8162336" y="1612603"/>
            <a:ext cx="3517120" cy="3626649"/>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2EFAE05D-2AFA-EEDB-462D-F49255DAFA81}"/>
              </a:ext>
            </a:extLst>
          </p:cNvPr>
          <p:cNvSpPr/>
          <p:nvPr/>
        </p:nvSpPr>
        <p:spPr>
          <a:xfrm>
            <a:off x="359229"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0" name="Ορθογώνιο 9">
            <a:extLst>
              <a:ext uri="{FF2B5EF4-FFF2-40B4-BE49-F238E27FC236}">
                <a16:creationId xmlns:a16="http://schemas.microsoft.com/office/drawing/2014/main" id="{BA0A70BE-826B-B446-4333-ECAB03868D6B}"/>
              </a:ext>
            </a:extLst>
          </p:cNvPr>
          <p:cNvSpPr/>
          <p:nvPr/>
        </p:nvSpPr>
        <p:spPr>
          <a:xfrm>
            <a:off x="8099635"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2" name="Ορθογώνιο 11">
            <a:extLst>
              <a:ext uri="{FF2B5EF4-FFF2-40B4-BE49-F238E27FC236}">
                <a16:creationId xmlns:a16="http://schemas.microsoft.com/office/drawing/2014/main" id="{7FEAA23D-9B1C-0586-8851-9FBF6CE7821B}"/>
              </a:ext>
            </a:extLst>
          </p:cNvPr>
          <p:cNvSpPr/>
          <p:nvPr/>
        </p:nvSpPr>
        <p:spPr>
          <a:xfrm>
            <a:off x="4165600"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4" name="Ορθογώνιο 13">
            <a:extLst>
              <a:ext uri="{FF2B5EF4-FFF2-40B4-BE49-F238E27FC236}">
                <a16:creationId xmlns:a16="http://schemas.microsoft.com/office/drawing/2014/main" id="{9AEBB4F2-9ED5-38E8-A8BE-986714EB9AB9}"/>
              </a:ext>
            </a:extLst>
          </p:cNvPr>
          <p:cNvSpPr/>
          <p:nvPr/>
        </p:nvSpPr>
        <p:spPr>
          <a:xfrm>
            <a:off x="8392886" y="496201"/>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6" name="Ορθογώνιο 15">
            <a:extLst>
              <a:ext uri="{FF2B5EF4-FFF2-40B4-BE49-F238E27FC236}">
                <a16:creationId xmlns:a16="http://schemas.microsoft.com/office/drawing/2014/main" id="{1AF216DC-509E-FA9E-A24E-107EFE18E2E2}"/>
              </a:ext>
            </a:extLst>
          </p:cNvPr>
          <p:cNvSpPr/>
          <p:nvPr/>
        </p:nvSpPr>
        <p:spPr>
          <a:xfrm>
            <a:off x="4258087" y="507087"/>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9" name="Ορθογώνιο 18">
            <a:extLst>
              <a:ext uri="{FF2B5EF4-FFF2-40B4-BE49-F238E27FC236}">
                <a16:creationId xmlns:a16="http://schemas.microsoft.com/office/drawing/2014/main" id="{58416CD6-A6CF-E5C6-1428-782FAE892FD6}"/>
              </a:ext>
            </a:extLst>
          </p:cNvPr>
          <p:cNvSpPr/>
          <p:nvPr/>
        </p:nvSpPr>
        <p:spPr>
          <a:xfrm>
            <a:off x="318217" y="535375"/>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2303766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D94EF2-C1D8-A16A-ADCF-2AE16090E8FC}"/>
            </a:ext>
          </a:extLst>
        </p:cNvPr>
        <p:cNvGrpSpPr/>
        <p:nvPr/>
      </p:nvGrpSpPr>
      <p:grpSpPr>
        <a:xfrm>
          <a:off x="0" y="0"/>
          <a:ext cx="0" cy="0"/>
          <a:chOff x="0" y="0"/>
          <a:chExt cx="0" cy="0"/>
        </a:xfrm>
      </p:grpSpPr>
      <p:pic>
        <p:nvPicPr>
          <p:cNvPr id="2" name="Picture 2" descr="170 Ρολοι ταξης ιδέες | μαθαίνω την ώρα, ρολόι, μαθηματικά">
            <a:extLst>
              <a:ext uri="{FF2B5EF4-FFF2-40B4-BE49-F238E27FC236}">
                <a16:creationId xmlns:a16="http://schemas.microsoft.com/office/drawing/2014/main" id="{340D49F1-70E4-14BC-1379-65521965DA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84632" y="1612603"/>
            <a:ext cx="3517119" cy="362664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8">
            <a:extLst>
              <a:ext uri="{FF2B5EF4-FFF2-40B4-BE49-F238E27FC236}">
                <a16:creationId xmlns:a16="http://schemas.microsoft.com/office/drawing/2014/main" id="{E05F2686-C0F2-91AA-A775-E528A6E70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2" descr="170 Ρολοι ταξης ιδέες | μαθαίνω την ώρα, ρολόι, μαθηματικά">
            <a:extLst>
              <a:ext uri="{FF2B5EF4-FFF2-40B4-BE49-F238E27FC236}">
                <a16:creationId xmlns:a16="http://schemas.microsoft.com/office/drawing/2014/main" id="{3D0C86E8-E473-5A75-D94E-3A17173AB7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310676" y="1602175"/>
            <a:ext cx="3537345" cy="3647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0">
            <a:extLst>
              <a:ext uri="{FF2B5EF4-FFF2-40B4-BE49-F238E27FC236}">
                <a16:creationId xmlns:a16="http://schemas.microsoft.com/office/drawing/2014/main" id="{8CC7BE19-9675-0778-FE43-77705F8834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170 Ρολοι ταξης ιδέες | μαθαίνω την ώρα, ρολόι, μαθηματικά">
            <a:extLst>
              <a:ext uri="{FF2B5EF4-FFF2-40B4-BE49-F238E27FC236}">
                <a16:creationId xmlns:a16="http://schemas.microsoft.com/office/drawing/2014/main" id="{2CEBDC59-BD76-F9D8-A926-DC8BD39E5E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8162336" y="1612603"/>
            <a:ext cx="3517120" cy="3626649"/>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1516F0CA-05F6-1AFE-F36C-93C7B9D4C8F1}"/>
              </a:ext>
            </a:extLst>
          </p:cNvPr>
          <p:cNvSpPr/>
          <p:nvPr/>
        </p:nvSpPr>
        <p:spPr>
          <a:xfrm>
            <a:off x="359229"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0" name="Ορθογώνιο 9">
            <a:extLst>
              <a:ext uri="{FF2B5EF4-FFF2-40B4-BE49-F238E27FC236}">
                <a16:creationId xmlns:a16="http://schemas.microsoft.com/office/drawing/2014/main" id="{AF14C432-033D-4CE0-4A46-C9F78DD88BA1}"/>
              </a:ext>
            </a:extLst>
          </p:cNvPr>
          <p:cNvSpPr/>
          <p:nvPr/>
        </p:nvSpPr>
        <p:spPr>
          <a:xfrm>
            <a:off x="8099635"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2" name="Ορθογώνιο 11">
            <a:extLst>
              <a:ext uri="{FF2B5EF4-FFF2-40B4-BE49-F238E27FC236}">
                <a16:creationId xmlns:a16="http://schemas.microsoft.com/office/drawing/2014/main" id="{DA1C344E-A884-0120-E452-9427130BCE8C}"/>
              </a:ext>
            </a:extLst>
          </p:cNvPr>
          <p:cNvSpPr/>
          <p:nvPr/>
        </p:nvSpPr>
        <p:spPr>
          <a:xfrm>
            <a:off x="4165600"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4" name="Ορθογώνιο 13">
            <a:extLst>
              <a:ext uri="{FF2B5EF4-FFF2-40B4-BE49-F238E27FC236}">
                <a16:creationId xmlns:a16="http://schemas.microsoft.com/office/drawing/2014/main" id="{AC2990A9-00A6-FDE1-0058-94FE0ADE3DFA}"/>
              </a:ext>
            </a:extLst>
          </p:cNvPr>
          <p:cNvSpPr/>
          <p:nvPr/>
        </p:nvSpPr>
        <p:spPr>
          <a:xfrm>
            <a:off x="8392886" y="496201"/>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6" name="Ορθογώνιο 15">
            <a:extLst>
              <a:ext uri="{FF2B5EF4-FFF2-40B4-BE49-F238E27FC236}">
                <a16:creationId xmlns:a16="http://schemas.microsoft.com/office/drawing/2014/main" id="{800864C9-180A-3B7D-84AD-70541D530148}"/>
              </a:ext>
            </a:extLst>
          </p:cNvPr>
          <p:cNvSpPr/>
          <p:nvPr/>
        </p:nvSpPr>
        <p:spPr>
          <a:xfrm>
            <a:off x="4258087" y="507087"/>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9" name="Ορθογώνιο 18">
            <a:extLst>
              <a:ext uri="{FF2B5EF4-FFF2-40B4-BE49-F238E27FC236}">
                <a16:creationId xmlns:a16="http://schemas.microsoft.com/office/drawing/2014/main" id="{78252CEE-68F5-BE3B-5B37-A4117A5E6E09}"/>
              </a:ext>
            </a:extLst>
          </p:cNvPr>
          <p:cNvSpPr/>
          <p:nvPr/>
        </p:nvSpPr>
        <p:spPr>
          <a:xfrm>
            <a:off x="318217" y="535375"/>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542712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2342DC-D188-976C-5C97-1DC99097B5F6}"/>
            </a:ext>
          </a:extLst>
        </p:cNvPr>
        <p:cNvGrpSpPr/>
        <p:nvPr/>
      </p:nvGrpSpPr>
      <p:grpSpPr>
        <a:xfrm>
          <a:off x="0" y="0"/>
          <a:ext cx="0" cy="0"/>
          <a:chOff x="0" y="0"/>
          <a:chExt cx="0" cy="0"/>
        </a:xfrm>
      </p:grpSpPr>
      <p:pic>
        <p:nvPicPr>
          <p:cNvPr id="2" name="Picture 2" descr="170 Ρολοι ταξης ιδέες | μαθαίνω την ώρα, ρολόι, μαθηματικά">
            <a:extLst>
              <a:ext uri="{FF2B5EF4-FFF2-40B4-BE49-F238E27FC236}">
                <a16:creationId xmlns:a16="http://schemas.microsoft.com/office/drawing/2014/main" id="{413BE2EA-C460-F8AA-41EA-03750ABBFF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84632" y="1612603"/>
            <a:ext cx="3517119" cy="362664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8">
            <a:extLst>
              <a:ext uri="{FF2B5EF4-FFF2-40B4-BE49-F238E27FC236}">
                <a16:creationId xmlns:a16="http://schemas.microsoft.com/office/drawing/2014/main" id="{03469107-E29A-530E-640D-A79B22945F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2" descr="170 Ρολοι ταξης ιδέες | μαθαίνω την ώρα, ρολόι, μαθηματικά">
            <a:extLst>
              <a:ext uri="{FF2B5EF4-FFF2-40B4-BE49-F238E27FC236}">
                <a16:creationId xmlns:a16="http://schemas.microsoft.com/office/drawing/2014/main" id="{12815B6A-43C5-D38E-6555-A51A46FE4D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4310676" y="1602175"/>
            <a:ext cx="3537345" cy="3647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0">
            <a:extLst>
              <a:ext uri="{FF2B5EF4-FFF2-40B4-BE49-F238E27FC236}">
                <a16:creationId xmlns:a16="http://schemas.microsoft.com/office/drawing/2014/main" id="{89CDDD8A-A03B-C59B-7BB0-A594612E4D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170 Ρολοι ταξης ιδέες | μαθαίνω την ώρα, ρολόι, μαθηματικά">
            <a:extLst>
              <a:ext uri="{FF2B5EF4-FFF2-40B4-BE49-F238E27FC236}">
                <a16:creationId xmlns:a16="http://schemas.microsoft.com/office/drawing/2014/main" id="{4FBCCD5A-6EBF-9901-9A58-7634540CD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t="21248" r="21163" b="35745"/>
          <a:stretch>
            <a:fillRect/>
          </a:stretch>
        </p:blipFill>
        <p:spPr bwMode="auto">
          <a:xfrm>
            <a:off x="8162336" y="1612603"/>
            <a:ext cx="3517120" cy="3626649"/>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526789CD-8F27-BDA9-94BE-D329093FA15A}"/>
              </a:ext>
            </a:extLst>
          </p:cNvPr>
          <p:cNvSpPr/>
          <p:nvPr/>
        </p:nvSpPr>
        <p:spPr>
          <a:xfrm>
            <a:off x="359229"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0" name="Ορθογώνιο 9">
            <a:extLst>
              <a:ext uri="{FF2B5EF4-FFF2-40B4-BE49-F238E27FC236}">
                <a16:creationId xmlns:a16="http://schemas.microsoft.com/office/drawing/2014/main" id="{28CCA4F5-FACE-2625-C72C-0541CC90B8E6}"/>
              </a:ext>
            </a:extLst>
          </p:cNvPr>
          <p:cNvSpPr/>
          <p:nvPr/>
        </p:nvSpPr>
        <p:spPr>
          <a:xfrm>
            <a:off x="8099635"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2" name="Ορθογώνιο 11">
            <a:extLst>
              <a:ext uri="{FF2B5EF4-FFF2-40B4-BE49-F238E27FC236}">
                <a16:creationId xmlns:a16="http://schemas.microsoft.com/office/drawing/2014/main" id="{1E4EB15C-2592-BCB2-B809-63110E5534B9}"/>
              </a:ext>
            </a:extLst>
          </p:cNvPr>
          <p:cNvSpPr/>
          <p:nvPr/>
        </p:nvSpPr>
        <p:spPr>
          <a:xfrm>
            <a:off x="4165600" y="5486400"/>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4" name="Ορθογώνιο 13">
            <a:extLst>
              <a:ext uri="{FF2B5EF4-FFF2-40B4-BE49-F238E27FC236}">
                <a16:creationId xmlns:a16="http://schemas.microsoft.com/office/drawing/2014/main" id="{5987ED59-CB0D-BE7B-B960-7CB2D8031D95}"/>
              </a:ext>
            </a:extLst>
          </p:cNvPr>
          <p:cNvSpPr/>
          <p:nvPr/>
        </p:nvSpPr>
        <p:spPr>
          <a:xfrm>
            <a:off x="8392886" y="496201"/>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6" name="Ορθογώνιο 15">
            <a:extLst>
              <a:ext uri="{FF2B5EF4-FFF2-40B4-BE49-F238E27FC236}">
                <a16:creationId xmlns:a16="http://schemas.microsoft.com/office/drawing/2014/main" id="{F7CE8F76-9DBD-B96B-D2EE-2B1E8312FDC7}"/>
              </a:ext>
            </a:extLst>
          </p:cNvPr>
          <p:cNvSpPr/>
          <p:nvPr/>
        </p:nvSpPr>
        <p:spPr>
          <a:xfrm>
            <a:off x="4258087" y="507087"/>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9" name="Ορθογώνιο 18">
            <a:extLst>
              <a:ext uri="{FF2B5EF4-FFF2-40B4-BE49-F238E27FC236}">
                <a16:creationId xmlns:a16="http://schemas.microsoft.com/office/drawing/2014/main" id="{55261536-F0B0-3262-D9B9-5B4A8654C505}"/>
              </a:ext>
            </a:extLst>
          </p:cNvPr>
          <p:cNvSpPr/>
          <p:nvPr/>
        </p:nvSpPr>
        <p:spPr>
          <a:xfrm>
            <a:off x="318217" y="535375"/>
            <a:ext cx="3642522" cy="10668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2790336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404664"/>
            <a:ext cx="7776864"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143672" y="2420888"/>
            <a:ext cx="4464496" cy="864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www.e-charalambous.com</a:t>
            </a:r>
            <a:endParaRPr lang="el-CY" sz="2800" dirty="0"/>
          </a:p>
        </p:txBody>
      </p:sp>
    </p:spTree>
    <p:extLst>
      <p:ext uri="{BB962C8B-B14F-4D97-AF65-F5344CB8AC3E}">
        <p14:creationId xmlns:p14="http://schemas.microsoft.com/office/powerpoint/2010/main" val="56856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773" y="1285875"/>
            <a:ext cx="5936456"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2588174" y="1282920"/>
            <a:ext cx="2530365" cy="969579"/>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13233" y="987317"/>
            <a:ext cx="2530365" cy="969579"/>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2111267" y="3635925"/>
            <a:ext cx="2530365" cy="969579"/>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4949060" y="4602547"/>
            <a:ext cx="2530365" cy="969579"/>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952391" y="3352144"/>
            <a:ext cx="2530365" cy="969579"/>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24034" y="285729"/>
            <a:ext cx="2214578"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000" dirty="0"/>
              <a:t>δύο</a:t>
            </a:r>
          </a:p>
          <a:p>
            <a:r>
              <a:rPr lang="el-GR" sz="4000" dirty="0"/>
              <a:t>επτά</a:t>
            </a:r>
          </a:p>
          <a:p>
            <a:r>
              <a:rPr lang="el-GR" sz="4000" dirty="0"/>
              <a:t>δώδεκα</a:t>
            </a:r>
          </a:p>
          <a:p>
            <a:r>
              <a:rPr lang="el-GR" sz="4000" dirty="0"/>
              <a:t>έντεκα</a:t>
            </a:r>
          </a:p>
          <a:p>
            <a:r>
              <a:rPr lang="el-GR" sz="4000" dirty="0"/>
              <a:t>δεκατρία</a:t>
            </a:r>
          </a:p>
          <a:p>
            <a:r>
              <a:rPr lang="el-GR" sz="4000" dirty="0"/>
              <a:t>τρία</a:t>
            </a:r>
          </a:p>
          <a:p>
            <a:r>
              <a:rPr lang="el-GR" sz="4000" dirty="0"/>
              <a:t>οκτώ</a:t>
            </a:r>
          </a:p>
        </p:txBody>
      </p:sp>
      <p:sp>
        <p:nvSpPr>
          <p:cNvPr id="3" name="2 - TextBox"/>
          <p:cNvSpPr txBox="1"/>
          <p:nvPr/>
        </p:nvSpPr>
        <p:spPr>
          <a:xfrm>
            <a:off x="8167702" y="357167"/>
            <a:ext cx="2214578"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000" dirty="0"/>
              <a:t>8</a:t>
            </a:r>
          </a:p>
          <a:p>
            <a:r>
              <a:rPr lang="el-GR" sz="4000" dirty="0"/>
              <a:t>11</a:t>
            </a:r>
          </a:p>
          <a:p>
            <a:r>
              <a:rPr lang="el-GR" sz="4000" dirty="0"/>
              <a:t>3</a:t>
            </a:r>
          </a:p>
          <a:p>
            <a:r>
              <a:rPr lang="el-GR" sz="4000" dirty="0"/>
              <a:t>13</a:t>
            </a:r>
          </a:p>
          <a:p>
            <a:r>
              <a:rPr lang="el-GR" sz="4000" dirty="0"/>
              <a:t>2</a:t>
            </a:r>
          </a:p>
          <a:p>
            <a:r>
              <a:rPr lang="el-GR" sz="4000" dirty="0"/>
              <a:t>7</a:t>
            </a:r>
          </a:p>
          <a:p>
            <a:r>
              <a:rPr lang="el-GR" sz="4000" dirty="0"/>
              <a:t>12</a:t>
            </a:r>
          </a:p>
        </p:txBody>
      </p:sp>
      <p:cxnSp>
        <p:nvCxnSpPr>
          <p:cNvPr id="5" name="4 - Ευθύγραμμο βέλος σύνδεσης"/>
          <p:cNvCxnSpPr/>
          <p:nvPr/>
        </p:nvCxnSpPr>
        <p:spPr>
          <a:xfrm>
            <a:off x="4238612" y="1285860"/>
            <a:ext cx="4000528" cy="25003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10 - Ορθογώνιο"/>
          <p:cNvSpPr/>
          <p:nvPr/>
        </p:nvSpPr>
        <p:spPr>
          <a:xfrm>
            <a:off x="1952596" y="4929199"/>
            <a:ext cx="5643602"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800" dirty="0" err="1">
                <a:solidFill>
                  <a:srgbClr val="FF0000"/>
                </a:solidFill>
              </a:rPr>
              <a:t>Πόσο</a:t>
            </a:r>
            <a:r>
              <a:rPr lang="en-GB" sz="2800" dirty="0">
                <a:solidFill>
                  <a:srgbClr val="FF0000"/>
                </a:solidFill>
              </a:rPr>
              <a:t> </a:t>
            </a:r>
            <a:r>
              <a:rPr lang="en-GB" sz="2800" dirty="0" err="1">
                <a:solidFill>
                  <a:srgbClr val="FF0000"/>
                </a:solidFill>
              </a:rPr>
              <a:t>κοστίζει</a:t>
            </a:r>
            <a:r>
              <a:rPr lang="en-GB" sz="2800" dirty="0">
                <a:solidFill>
                  <a:srgbClr val="FF0000"/>
                </a:solidFill>
              </a:rPr>
              <a:t>;</a:t>
            </a:r>
            <a:r>
              <a:rPr lang="el-GR" sz="2800" dirty="0">
                <a:solidFill>
                  <a:srgbClr val="FF0000"/>
                </a:solidFill>
              </a:rPr>
              <a:t> </a:t>
            </a:r>
            <a:endParaRPr lang="el-GR" sz="2000" dirty="0">
              <a:solidFill>
                <a:srgbClr val="FF0000"/>
              </a:solidFill>
            </a:endParaRPr>
          </a:p>
          <a:p>
            <a:r>
              <a:rPr lang="el-GR" sz="2800" dirty="0">
                <a:solidFill>
                  <a:srgbClr val="FF0000"/>
                </a:solidFill>
              </a:rPr>
              <a:t>…………………….ευρώ</a:t>
            </a:r>
            <a:endParaRPr lang="en-GB" sz="28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Ο Μανάβης (Λαχανικά) Diagram | Quizlet">
            <a:extLst>
              <a:ext uri="{FF2B5EF4-FFF2-40B4-BE49-F238E27FC236}">
                <a16:creationId xmlns:a16="http://schemas.microsoft.com/office/drawing/2014/main" id="{A964F1AA-6217-51A3-BA53-01B2786A0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686" y="1322614"/>
            <a:ext cx="3688896" cy="421277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4" name="Φυσαλίδα ομιλίας: Ορθογώνιο με στρογγυλεμένες γωνίες 3">
            <a:extLst>
              <a:ext uri="{FF2B5EF4-FFF2-40B4-BE49-F238E27FC236}">
                <a16:creationId xmlns:a16="http://schemas.microsoft.com/office/drawing/2014/main" id="{0FC51E04-063E-AD72-000D-48CCE901AD07}"/>
              </a:ext>
            </a:extLst>
          </p:cNvPr>
          <p:cNvSpPr/>
          <p:nvPr/>
        </p:nvSpPr>
        <p:spPr>
          <a:xfrm>
            <a:off x="2155371" y="478971"/>
            <a:ext cx="5421086" cy="4267200"/>
          </a:xfrm>
          <a:prstGeom prst="wedgeRoundRect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Είμαι ο Βασίλης.  Τι θέλετε;  </a:t>
            </a:r>
            <a:endParaRPr lang="el-CY" sz="4800" dirty="0"/>
          </a:p>
        </p:txBody>
      </p:sp>
    </p:spTree>
    <p:extLst>
      <p:ext uri="{BB962C8B-B14F-4D97-AF65-F5344CB8AC3E}">
        <p14:creationId xmlns:p14="http://schemas.microsoft.com/office/powerpoint/2010/main" val="290071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mato Seeds (Solanum lycopersicum) Seeds | Cherry Tomato Seeds | Red Tomato Seeds | Fresh Vegetable Seed - Pack of 100+ Seeds - Gachwala">
            <a:extLst>
              <a:ext uri="{FF2B5EF4-FFF2-40B4-BE49-F238E27FC236}">
                <a16:creationId xmlns:a16="http://schemas.microsoft.com/office/drawing/2014/main" id="{44D4437F-A001-8425-98FE-51824B9800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897F93B6-2D4B-D276-6C49-0B52EB3BB811}"/>
              </a:ext>
            </a:extLst>
          </p:cNvPr>
          <p:cNvPicPr>
            <a:picLocks noChangeAspect="1"/>
          </p:cNvPicPr>
          <p:nvPr/>
        </p:nvPicPr>
        <p:blipFill>
          <a:blip r:embed="rId2"/>
          <a:stretch>
            <a:fillRect/>
          </a:stretch>
        </p:blipFill>
        <p:spPr>
          <a:xfrm>
            <a:off x="582385" y="2715986"/>
            <a:ext cx="4936671" cy="3581400"/>
          </a:xfrm>
          <a:prstGeom prst="rect">
            <a:avLst/>
          </a:prstGeom>
        </p:spPr>
      </p:pic>
      <p:sp>
        <p:nvSpPr>
          <p:cNvPr id="4" name="AutoShape 4" descr="Tomato Seeds (Solanum lycopersicum) Seeds | Cherry Tomato Seeds | Red Tomato Seeds | Fresh Vegetable Seed - Pack of 100+ Seeds - Gachwala">
            <a:extLst>
              <a:ext uri="{FF2B5EF4-FFF2-40B4-BE49-F238E27FC236}">
                <a16:creationId xmlns:a16="http://schemas.microsoft.com/office/drawing/2014/main" id="{98800F91-E8D5-353F-D142-763121367AA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sp>
        <p:nvSpPr>
          <p:cNvPr id="5" name="Φυσαλίδα ομιλίας: Ορθογώνιο με στρογγυλεμένες γωνίες 4">
            <a:extLst>
              <a:ext uri="{FF2B5EF4-FFF2-40B4-BE49-F238E27FC236}">
                <a16:creationId xmlns:a16="http://schemas.microsoft.com/office/drawing/2014/main" id="{601C9DAE-2587-0035-53ED-9E22DCCFD2EF}"/>
              </a:ext>
            </a:extLst>
          </p:cNvPr>
          <p:cNvSpPr/>
          <p:nvPr/>
        </p:nvSpPr>
        <p:spPr>
          <a:xfrm>
            <a:off x="1916635" y="560615"/>
            <a:ext cx="4331765" cy="2296886"/>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Θέλω 50 ντομάτες.</a:t>
            </a:r>
            <a:r>
              <a:rPr lang="el-GR" dirty="0"/>
              <a:t> </a:t>
            </a:r>
            <a:endParaRPr lang="el-CY" dirty="0"/>
          </a:p>
        </p:txBody>
      </p:sp>
      <p:pic>
        <p:nvPicPr>
          <p:cNvPr id="1030" name="Picture 6" descr="Στην Λαϊκή αγορά – Victor Ioannides">
            <a:extLst>
              <a:ext uri="{FF2B5EF4-FFF2-40B4-BE49-F238E27FC236}">
                <a16:creationId xmlns:a16="http://schemas.microsoft.com/office/drawing/2014/main" id="{C0F0C810-E3D6-A8B0-9EE8-243BDED7F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214" y="740228"/>
            <a:ext cx="5105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58192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834</Words>
  <Application>Microsoft Office PowerPoint</Application>
  <PresentationFormat>Ευρεία οθόνη</PresentationFormat>
  <Paragraphs>182</Paragraphs>
  <Slides>65</Slides>
  <Notes>0</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65</vt:i4>
      </vt:variant>
    </vt:vector>
  </HeadingPairs>
  <TitlesOfParts>
    <vt:vector size="70" baseType="lpstr">
      <vt:lpstr>Arial</vt:lpstr>
      <vt:lpstr>Calibri</vt:lpstr>
      <vt:lpstr>Calibri Light</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ώρα αρχίζει  το μάθημα;</vt:lpstr>
      <vt:lpstr>Τι ώρα αρχίζει  το μάθημα;</vt:lpstr>
      <vt:lpstr>Τι ώρα τελειώνει  το μάθημα;</vt:lpstr>
      <vt:lpstr>Τι ώρα τελειώνει  το μάθημα;</vt:lpstr>
      <vt:lpstr>Τι  ώρα  γυρίζεις  στο  σπίτι;</vt:lpstr>
      <vt:lpstr>Τι  ώρα  γυρίζεις  στο  σπίτι;</vt:lpstr>
      <vt:lpstr>Τι ώρα ανοίγει  η τράπεζα;</vt:lpstr>
      <vt:lpstr>Τι ώρα ανοίγει  η τράπεζα;</vt:lpstr>
      <vt:lpstr>Τι ώρα κλείνει  η τράπεζα;</vt:lpstr>
      <vt:lpstr>Τι ώρα κλείνει  η τράπεζα;</vt:lpstr>
      <vt:lpstr>Τι ώρα αρχίζει  η ταινία;</vt:lpstr>
      <vt:lpstr>Τι ώρα αρχίζει  η ταινία;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ΕΛΕΝΗ ΧΑΡΑΛΑΜΠΟΥΣ</dc:creator>
  <cp:lastModifiedBy>Ελένη Χαραλάμπους</cp:lastModifiedBy>
  <cp:revision>53</cp:revision>
  <dcterms:created xsi:type="dcterms:W3CDTF">2022-11-09T12:38:16Z</dcterms:created>
  <dcterms:modified xsi:type="dcterms:W3CDTF">2026-03-23T03:44:04Z</dcterms:modified>
</cp:coreProperties>
</file>