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320" r:id="rId2"/>
    <p:sldId id="386" r:id="rId3"/>
    <p:sldId id="371" r:id="rId4"/>
    <p:sldId id="420" r:id="rId5"/>
    <p:sldId id="421" r:id="rId6"/>
    <p:sldId id="334" r:id="rId7"/>
    <p:sldId id="376" r:id="rId8"/>
    <p:sldId id="406" r:id="rId9"/>
    <p:sldId id="375" r:id="rId10"/>
    <p:sldId id="377" r:id="rId11"/>
    <p:sldId id="471" r:id="rId12"/>
    <p:sldId id="288" r:id="rId13"/>
    <p:sldId id="372" r:id="rId14"/>
    <p:sldId id="379" r:id="rId15"/>
    <p:sldId id="378" r:id="rId16"/>
    <p:sldId id="381" r:id="rId17"/>
    <p:sldId id="380" r:id="rId18"/>
    <p:sldId id="385" r:id="rId19"/>
    <p:sldId id="384" r:id="rId20"/>
    <p:sldId id="383" r:id="rId21"/>
    <p:sldId id="382" r:id="rId22"/>
    <p:sldId id="407" r:id="rId23"/>
    <p:sldId id="422" r:id="rId24"/>
    <p:sldId id="267" r:id="rId25"/>
    <p:sldId id="423" r:id="rId26"/>
    <p:sldId id="268" r:id="rId27"/>
    <p:sldId id="424" r:id="rId28"/>
    <p:sldId id="269" r:id="rId29"/>
    <p:sldId id="408" r:id="rId30"/>
    <p:sldId id="482" r:id="rId31"/>
    <p:sldId id="416" r:id="rId32"/>
    <p:sldId id="335" r:id="rId33"/>
    <p:sldId id="417" r:id="rId34"/>
    <p:sldId id="319" r:id="rId35"/>
    <p:sldId id="418" r:id="rId36"/>
    <p:sldId id="456" r:id="rId37"/>
    <p:sldId id="455" r:id="rId38"/>
    <p:sldId id="479" r:id="rId39"/>
    <p:sldId id="451" r:id="rId40"/>
    <p:sldId id="457" r:id="rId41"/>
    <p:sldId id="470" r:id="rId42"/>
    <p:sldId id="458" r:id="rId43"/>
    <p:sldId id="466" r:id="rId44"/>
    <p:sldId id="465" r:id="rId45"/>
    <p:sldId id="473" r:id="rId46"/>
    <p:sldId id="459" r:id="rId47"/>
    <p:sldId id="481" r:id="rId48"/>
    <p:sldId id="477" r:id="rId49"/>
    <p:sldId id="462" r:id="rId50"/>
    <p:sldId id="262" r:id="rId51"/>
    <p:sldId id="474" r:id="rId52"/>
    <p:sldId id="419" r:id="rId53"/>
    <p:sldId id="483" r:id="rId54"/>
    <p:sldId id="484" r:id="rId55"/>
    <p:sldId id="461" r:id="rId56"/>
    <p:sldId id="480" r:id="rId57"/>
    <p:sldId id="463" r:id="rId58"/>
    <p:sldId id="425" r:id="rId59"/>
    <p:sldId id="426" r:id="rId60"/>
    <p:sldId id="460" r:id="rId61"/>
    <p:sldId id="296" r:id="rId62"/>
    <p:sldId id="427" r:id="rId63"/>
    <p:sldId id="454" r:id="rId64"/>
    <p:sldId id="430" r:id="rId65"/>
    <p:sldId id="265" r:id="rId66"/>
    <p:sldId id="429" r:id="rId67"/>
    <p:sldId id="453" r:id="rId68"/>
    <p:sldId id="428" r:id="rId69"/>
    <p:sldId id="266" r:id="rId70"/>
    <p:sldId id="475" r:id="rId71"/>
    <p:sldId id="476" r:id="rId72"/>
    <p:sldId id="431" r:id="rId73"/>
    <p:sldId id="452" r:id="rId74"/>
    <p:sldId id="300" r:id="rId75"/>
    <p:sldId id="301" r:id="rId76"/>
    <p:sldId id="468" r:id="rId77"/>
    <p:sldId id="469" r:id="rId78"/>
    <p:sldId id="449" r:id="rId79"/>
    <p:sldId id="467" r:id="rId80"/>
    <p:sldId id="478" r:id="rId81"/>
    <p:sldId id="396" r:id="rId82"/>
    <p:sldId id="313" r:id="rId8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60"/>
  </p:normalViewPr>
  <p:slideViewPr>
    <p:cSldViewPr>
      <p:cViewPr varScale="1">
        <p:scale>
          <a:sx n="59" d="100"/>
          <a:sy n="59" d="100"/>
        </p:scale>
        <p:origin x="1512"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CY"/>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057F49-E601-463B-BC21-2F9291A6F5A3}" type="datetimeFigureOut">
              <a:rPr lang="el-CY" smtClean="0"/>
              <a:t>03/26/2026</a:t>
            </a:fld>
            <a:endParaRPr lang="el-CY"/>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CY"/>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CY"/>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8910A-F97D-490A-8756-1ADF4D8940B9}" type="slidenum">
              <a:rPr lang="el-CY" smtClean="0"/>
              <a:t>‹#›</a:t>
            </a:fld>
            <a:endParaRPr lang="el-CY"/>
          </a:p>
        </p:txBody>
      </p:sp>
    </p:spTree>
    <p:extLst>
      <p:ext uri="{BB962C8B-B14F-4D97-AF65-F5344CB8AC3E}">
        <p14:creationId xmlns:p14="http://schemas.microsoft.com/office/powerpoint/2010/main" val="3659249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CY" dirty="0"/>
          </a:p>
        </p:txBody>
      </p:sp>
      <p:sp>
        <p:nvSpPr>
          <p:cNvPr id="4" name="Θέση αριθμού διαφάνειας 3"/>
          <p:cNvSpPr>
            <a:spLocks noGrp="1"/>
          </p:cNvSpPr>
          <p:nvPr>
            <p:ph type="sldNum" sz="quarter" idx="5"/>
          </p:nvPr>
        </p:nvSpPr>
        <p:spPr/>
        <p:txBody>
          <a:bodyPr/>
          <a:lstStyle/>
          <a:p>
            <a:fld id="{2D48910A-F97D-490A-8756-1ADF4D8940B9}" type="slidenum">
              <a:rPr lang="el-CY" smtClean="0"/>
              <a:t>4</a:t>
            </a:fld>
            <a:endParaRPr lang="el-CY"/>
          </a:p>
        </p:txBody>
      </p:sp>
    </p:spTree>
    <p:extLst>
      <p:ext uri="{BB962C8B-B14F-4D97-AF65-F5344CB8AC3E}">
        <p14:creationId xmlns:p14="http://schemas.microsoft.com/office/powerpoint/2010/main" val="2932001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420DB-F1FA-1EEA-EDC6-75FDA87F05E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8D15EE6-39B5-3036-ECA4-9EE9436D041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E055A62-CEA1-2043-CE95-908AA6CC2175}"/>
              </a:ext>
            </a:extLst>
          </p:cNvPr>
          <p:cNvSpPr>
            <a:spLocks noGrp="1"/>
          </p:cNvSpPr>
          <p:nvPr>
            <p:ph type="body" idx="1"/>
          </p:nvPr>
        </p:nvSpPr>
        <p:spPr/>
        <p:txBody>
          <a:bodyPr/>
          <a:lstStyle/>
          <a:p>
            <a:endParaRPr lang="el-CY" dirty="0"/>
          </a:p>
        </p:txBody>
      </p:sp>
      <p:sp>
        <p:nvSpPr>
          <p:cNvPr id="4" name="Θέση αριθμού διαφάνειας 3">
            <a:extLst>
              <a:ext uri="{FF2B5EF4-FFF2-40B4-BE49-F238E27FC236}">
                <a16:creationId xmlns:a16="http://schemas.microsoft.com/office/drawing/2014/main" id="{EFBCCF34-FE1C-E811-55AC-FD544408FD26}"/>
              </a:ext>
            </a:extLst>
          </p:cNvPr>
          <p:cNvSpPr>
            <a:spLocks noGrp="1"/>
          </p:cNvSpPr>
          <p:nvPr>
            <p:ph type="sldNum" sz="quarter" idx="5"/>
          </p:nvPr>
        </p:nvSpPr>
        <p:spPr/>
        <p:txBody>
          <a:bodyPr/>
          <a:lstStyle/>
          <a:p>
            <a:fld id="{2D48910A-F97D-490A-8756-1ADF4D8940B9}" type="slidenum">
              <a:rPr lang="el-CY" smtClean="0"/>
              <a:t>5</a:t>
            </a:fld>
            <a:endParaRPr lang="el-CY"/>
          </a:p>
        </p:txBody>
      </p:sp>
    </p:spTree>
    <p:extLst>
      <p:ext uri="{BB962C8B-B14F-4D97-AF65-F5344CB8AC3E}">
        <p14:creationId xmlns:p14="http://schemas.microsoft.com/office/powerpoint/2010/main" val="3206250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868966C-A655-4CC1-B801-798EB05D478A}" type="slidenum">
              <a:rPr lang="el-GR" smtClean="0"/>
              <a:t>24</a:t>
            </a:fld>
            <a:endParaRPr lang="el-GR"/>
          </a:p>
        </p:txBody>
      </p:sp>
    </p:spTree>
    <p:extLst>
      <p:ext uri="{BB962C8B-B14F-4D97-AF65-F5344CB8AC3E}">
        <p14:creationId xmlns:p14="http://schemas.microsoft.com/office/powerpoint/2010/main" val="3418209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26/3/2026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26/3/2026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26/3/2026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idx="1"/>
          </p:nvPr>
        </p:nvSpPr>
        <p:spPr/>
        <p:txBody>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26/3/2026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Κάντε κλικ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26/3/2026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26/3/2026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26/3/2026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26/3/2026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26/3/2026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Κάντε κλικ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26/3/2026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Κάντε κλικ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26/3/2026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26/3/2026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jpeg"/></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4.png"/><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6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png"/><Relationship Id="rId4" Type="http://schemas.openxmlformats.org/officeDocument/2006/relationships/image" Target="../media/image65.jpeg"/><Relationship Id="rId9" Type="http://schemas.openxmlformats.org/officeDocument/2006/relationships/image" Target="../media/image70.png"/></Relationships>
</file>

<file path=ppt/slides/_rels/slide73.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png"/><Relationship Id="rId4" Type="http://schemas.openxmlformats.org/officeDocument/2006/relationships/image" Target="../media/image65.jpeg"/><Relationship Id="rId9" Type="http://schemas.openxmlformats.org/officeDocument/2006/relationships/image" Target="../media/image70.png"/></Relationships>
</file>

<file path=ppt/slides/_rels/slide7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7.jpeg"/><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7.jpeg"/><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8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338" y="1172807"/>
            <a:ext cx="7696283" cy="400419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2538249" y="2938298"/>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5167149" y="5125764"/>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689742" y="5115787"/>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22. Αόριστο άρθρο &amp; Παραγγελία</a:t>
            </a:r>
            <a:endParaRPr lang="el-CY" sz="1350"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EF3E6-8204-C38F-36A4-82A1B2464F94}"/>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45CDF74E-EA0C-6C35-507C-3F19D1FE455D}"/>
              </a:ext>
            </a:extLst>
          </p:cNvPr>
          <p:cNvSpPr/>
          <p:nvPr/>
        </p:nvSpPr>
        <p:spPr>
          <a:xfrm>
            <a:off x="827584" y="332656"/>
            <a:ext cx="3168352" cy="56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Στο  ψυγείο  υπάρχει  </a:t>
            </a:r>
            <a:r>
              <a:rPr lang="el-GR" sz="4400" dirty="0">
                <a:solidFill>
                  <a:srgbClr val="FF0000"/>
                </a:solidFill>
              </a:rPr>
              <a:t>ένας</a:t>
            </a:r>
            <a:r>
              <a:rPr lang="el-GR" sz="4400" dirty="0"/>
              <a:t> αναν</a:t>
            </a:r>
            <a:r>
              <a:rPr lang="el-GR" sz="4400" dirty="0">
                <a:solidFill>
                  <a:srgbClr val="FF0000"/>
                </a:solidFill>
              </a:rPr>
              <a:t>άς</a:t>
            </a:r>
            <a:r>
              <a:rPr lang="el-GR" sz="4400" dirty="0"/>
              <a:t>, </a:t>
            </a:r>
            <a:r>
              <a:rPr lang="el-GR" sz="4400" dirty="0">
                <a:solidFill>
                  <a:srgbClr val="00B050"/>
                </a:solidFill>
              </a:rPr>
              <a:t>μία</a:t>
            </a:r>
            <a:r>
              <a:rPr lang="el-GR" sz="4400" dirty="0"/>
              <a:t> μπανάν</a:t>
            </a:r>
            <a:r>
              <a:rPr lang="el-GR" sz="4400" dirty="0">
                <a:solidFill>
                  <a:srgbClr val="00B050"/>
                </a:solidFill>
              </a:rPr>
              <a:t>α</a:t>
            </a:r>
            <a:r>
              <a:rPr lang="el-GR" sz="4400" dirty="0"/>
              <a:t> και </a:t>
            </a:r>
            <a:r>
              <a:rPr lang="el-GR" sz="4400" dirty="0">
                <a:solidFill>
                  <a:srgbClr val="0070C0"/>
                </a:solidFill>
              </a:rPr>
              <a:t>ένα</a:t>
            </a:r>
            <a:r>
              <a:rPr lang="el-GR" sz="4400" dirty="0"/>
              <a:t> λάχαν</a:t>
            </a:r>
            <a:r>
              <a:rPr lang="el-GR" sz="4400" dirty="0">
                <a:solidFill>
                  <a:srgbClr val="0070C0"/>
                </a:solidFill>
              </a:rPr>
              <a:t>ο</a:t>
            </a:r>
            <a:r>
              <a:rPr lang="el-GR" sz="4400" dirty="0"/>
              <a:t>. </a:t>
            </a:r>
            <a:endParaRPr lang="el-CY" sz="4400" dirty="0"/>
          </a:p>
        </p:txBody>
      </p:sp>
      <p:pic>
        <p:nvPicPr>
          <p:cNvPr id="1026" name="Picture 2" descr="Ανοικτό ψυγείο που απομονώνεται τη νύχτα Σκιαγραφία τροφίμων Ψυγείο για  Διανυσματική απεικόνιση - εικονογραφία από : 131976453">
            <a:extLst>
              <a:ext uri="{FF2B5EF4-FFF2-40B4-BE49-F238E27FC236}">
                <a16:creationId xmlns:a16="http://schemas.microsoft.com/office/drawing/2014/main" id="{498E35C3-4B2E-07C6-D896-50FB7B213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980728"/>
            <a:ext cx="4536504"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722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A6C50-EC2F-1750-2330-97AF4B91877C}"/>
            </a:ext>
          </a:extLst>
        </p:cNvPr>
        <p:cNvGrpSpPr/>
        <p:nvPr/>
      </p:nvGrpSpPr>
      <p:grpSpPr>
        <a:xfrm>
          <a:off x="0" y="0"/>
          <a:ext cx="0" cy="0"/>
          <a:chOff x="0" y="0"/>
          <a:chExt cx="0" cy="0"/>
        </a:xfrm>
      </p:grpSpPr>
      <p:pic>
        <p:nvPicPr>
          <p:cNvPr id="2" name="Picture 6" descr="παιδί σκέφτεται κάτι διανυσματική απεικόνιση. εικονογραφία από - 178350478">
            <a:extLst>
              <a:ext uri="{FF2B5EF4-FFF2-40B4-BE49-F238E27FC236}">
                <a16:creationId xmlns:a16="http://schemas.microsoft.com/office/drawing/2014/main" id="{7B7878A9-C66D-DB5F-1330-FCAADEFA5A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24" t="10040" r="50000" b="6816"/>
          <a:stretch/>
        </p:blipFill>
        <p:spPr bwMode="auto">
          <a:xfrm>
            <a:off x="2817176" y="1357938"/>
            <a:ext cx="4032941" cy="424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331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E3F17A7F-A3CF-D233-08F7-43F72E956980}"/>
              </a:ext>
            </a:extLst>
          </p:cNvPr>
          <p:cNvSpPr/>
          <p:nvPr/>
        </p:nvSpPr>
        <p:spPr>
          <a:xfrm>
            <a:off x="435022" y="116632"/>
            <a:ext cx="8352928" cy="67413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sz="4400" dirty="0"/>
          </a:p>
          <a:p>
            <a:pPr algn="ctr"/>
            <a:endParaRPr lang="el-GR" sz="4400" dirty="0"/>
          </a:p>
          <a:p>
            <a:pPr algn="ctr"/>
            <a:endParaRPr lang="el-GR" sz="4400" dirty="0"/>
          </a:p>
          <a:p>
            <a:pPr algn="ctr"/>
            <a:r>
              <a:rPr lang="el-GR" sz="4400" dirty="0"/>
              <a:t>1</a:t>
            </a:r>
          </a:p>
          <a:p>
            <a:pPr algn="ctr"/>
            <a:r>
              <a:rPr lang="el-GR" sz="4400" dirty="0">
                <a:solidFill>
                  <a:srgbClr val="0070C0"/>
                </a:solidFill>
              </a:rPr>
              <a:t>ο</a:t>
            </a:r>
            <a:r>
              <a:rPr lang="el-GR" sz="4400" dirty="0"/>
              <a:t> </a:t>
            </a:r>
            <a:r>
              <a:rPr lang="el-GR" sz="4400" dirty="0">
                <a:solidFill>
                  <a:srgbClr val="FF0000"/>
                </a:solidFill>
              </a:rPr>
              <a:t>η</a:t>
            </a:r>
            <a:r>
              <a:rPr lang="el-GR" sz="4400" dirty="0"/>
              <a:t> </a:t>
            </a:r>
            <a:r>
              <a:rPr lang="el-GR" sz="4400" dirty="0">
                <a:solidFill>
                  <a:srgbClr val="FFC000"/>
                </a:solidFill>
              </a:rPr>
              <a:t>το</a:t>
            </a:r>
            <a:r>
              <a:rPr lang="el-GR" sz="4400" dirty="0"/>
              <a:t>  </a:t>
            </a:r>
          </a:p>
          <a:p>
            <a:pPr algn="ctr"/>
            <a:endParaRPr lang="el-GR" sz="4400" dirty="0"/>
          </a:p>
          <a:p>
            <a:pPr algn="ctr"/>
            <a:endParaRPr lang="el-GR" sz="4400" dirty="0"/>
          </a:p>
          <a:p>
            <a:pPr algn="ctr"/>
            <a:r>
              <a:rPr lang="el-GR" sz="4400" dirty="0">
                <a:solidFill>
                  <a:srgbClr val="0070C0"/>
                </a:solidFill>
              </a:rPr>
              <a:t>Ένας</a:t>
            </a:r>
            <a:r>
              <a:rPr lang="el-GR" sz="4400" dirty="0"/>
              <a:t>   </a:t>
            </a:r>
            <a:r>
              <a:rPr lang="el-GR" sz="4400" dirty="0">
                <a:solidFill>
                  <a:srgbClr val="FF0000"/>
                </a:solidFill>
              </a:rPr>
              <a:t>μία</a:t>
            </a:r>
            <a:r>
              <a:rPr lang="el-GR" sz="4400" dirty="0"/>
              <a:t>  </a:t>
            </a:r>
            <a:r>
              <a:rPr lang="el-GR" sz="4400" dirty="0">
                <a:solidFill>
                  <a:srgbClr val="FFC000"/>
                </a:solidFill>
              </a:rPr>
              <a:t>ένα</a:t>
            </a:r>
          </a:p>
          <a:p>
            <a:pPr algn="ctr"/>
            <a:endParaRPr lang="el-GR" sz="4400" dirty="0"/>
          </a:p>
          <a:p>
            <a:pPr algn="ctr"/>
            <a:r>
              <a:rPr lang="el-GR" sz="4400" dirty="0"/>
              <a:t>Ο ανανάς</a:t>
            </a:r>
          </a:p>
          <a:p>
            <a:pPr algn="ctr"/>
            <a:r>
              <a:rPr lang="el-GR" sz="4400" dirty="0"/>
              <a:t>Η ντομάτα</a:t>
            </a:r>
          </a:p>
          <a:p>
            <a:pPr algn="ctr"/>
            <a:r>
              <a:rPr lang="el-GR" sz="4400" dirty="0"/>
              <a:t>Το αγγούρι</a:t>
            </a:r>
          </a:p>
          <a:p>
            <a:pPr algn="ctr"/>
            <a:endParaRPr lang="el-GR" sz="4800" dirty="0"/>
          </a:p>
          <a:p>
            <a:pPr algn="ctr"/>
            <a:endParaRPr lang="el-CY" sz="4800" dirty="0"/>
          </a:p>
        </p:txBody>
      </p:sp>
      <p:cxnSp>
        <p:nvCxnSpPr>
          <p:cNvPr id="4" name="Ευθύγραμμο βέλος σύνδεσης 3">
            <a:extLst>
              <a:ext uri="{FF2B5EF4-FFF2-40B4-BE49-F238E27FC236}">
                <a16:creationId xmlns:a16="http://schemas.microsoft.com/office/drawing/2014/main" id="{18FAB048-7C0B-B494-B45B-938B91BD9223}"/>
              </a:ext>
            </a:extLst>
          </p:cNvPr>
          <p:cNvCxnSpPr/>
          <p:nvPr/>
        </p:nvCxnSpPr>
        <p:spPr>
          <a:xfrm flipH="1">
            <a:off x="3325891" y="2098711"/>
            <a:ext cx="648072" cy="79208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 name="Ευθύγραμμο βέλος σύνδεσης 5">
            <a:extLst>
              <a:ext uri="{FF2B5EF4-FFF2-40B4-BE49-F238E27FC236}">
                <a16:creationId xmlns:a16="http://schemas.microsoft.com/office/drawing/2014/main" id="{9676AA0D-1D09-4A3A-799D-449AE70D5ACA}"/>
              </a:ext>
            </a:extLst>
          </p:cNvPr>
          <p:cNvCxnSpPr/>
          <p:nvPr/>
        </p:nvCxnSpPr>
        <p:spPr>
          <a:xfrm>
            <a:off x="4572000" y="2170719"/>
            <a:ext cx="0" cy="72008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 name="Ευθύγραμμο βέλος σύνδεσης 7">
            <a:extLst>
              <a:ext uri="{FF2B5EF4-FFF2-40B4-BE49-F238E27FC236}">
                <a16:creationId xmlns:a16="http://schemas.microsoft.com/office/drawing/2014/main" id="{651F65CD-E6E1-6498-0EFE-90ED58456FCF}"/>
              </a:ext>
            </a:extLst>
          </p:cNvPr>
          <p:cNvCxnSpPr/>
          <p:nvPr/>
        </p:nvCxnSpPr>
        <p:spPr>
          <a:xfrm>
            <a:off x="5170038" y="2170719"/>
            <a:ext cx="432048" cy="64807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4126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D5440668-FF40-2B9B-C112-5901BBD3E301}"/>
              </a:ext>
            </a:extLst>
          </p:cNvPr>
          <p:cNvSpPr/>
          <p:nvPr/>
        </p:nvSpPr>
        <p:spPr>
          <a:xfrm>
            <a:off x="827584" y="332656"/>
            <a:ext cx="3384376" cy="56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Στο  ψυγείο  υπάρχει  ___________. </a:t>
            </a:r>
            <a:endParaRPr lang="el-CY" sz="3600" dirty="0"/>
          </a:p>
        </p:txBody>
      </p:sp>
      <p:pic>
        <p:nvPicPr>
          <p:cNvPr id="2050" name="Picture 2" descr="Ψυγείο γεμάτο νόστιμα φαγητά. Επίπεδη καρτούν εικονογράφηση φορέα Διάνυσμα  από ©prettyvectors 129638680">
            <a:extLst>
              <a:ext uri="{FF2B5EF4-FFF2-40B4-BE49-F238E27FC236}">
                <a16:creationId xmlns:a16="http://schemas.microsoft.com/office/drawing/2014/main" id="{2B3335A3-3925-8513-EE40-5EEF0E3E0D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20" t="10101" r="12171" b="12201"/>
          <a:stretch>
            <a:fillRect/>
          </a:stretch>
        </p:blipFill>
        <p:spPr bwMode="auto">
          <a:xfrm>
            <a:off x="4606213" y="330966"/>
            <a:ext cx="3816424"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823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A81DF-7B01-6D98-7B1D-18B563813F1C}"/>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1F039F1E-0F41-7DC4-4F12-8429B98B57ED}"/>
              </a:ext>
            </a:extLst>
          </p:cNvPr>
          <p:cNvSpPr/>
          <p:nvPr/>
        </p:nvSpPr>
        <p:spPr>
          <a:xfrm>
            <a:off x="827584" y="332656"/>
            <a:ext cx="3384376" cy="56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Στο  ψυγείο  υπάρχει  ___________. </a:t>
            </a:r>
            <a:endParaRPr lang="el-CY" sz="3600" dirty="0"/>
          </a:p>
        </p:txBody>
      </p:sp>
      <p:pic>
        <p:nvPicPr>
          <p:cNvPr id="2050" name="Picture 2" descr="Ψυγείο γεμάτο νόστιμα φαγητά. Επίπεδη καρτούν εικονογράφηση φορέα Διάνυσμα  από ©prettyvectors 129638680">
            <a:extLst>
              <a:ext uri="{FF2B5EF4-FFF2-40B4-BE49-F238E27FC236}">
                <a16:creationId xmlns:a16="http://schemas.microsoft.com/office/drawing/2014/main" id="{CEB38A7E-5FD1-3C7C-122E-63F3DA60FC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20" t="10101" r="12171" b="12201"/>
          <a:stretch>
            <a:fillRect/>
          </a:stretch>
        </p:blipFill>
        <p:spPr bwMode="auto">
          <a:xfrm>
            <a:off x="4606213" y="330966"/>
            <a:ext cx="3816424"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754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9E927-EB1C-AC80-CECE-BDCAA6EEF8D5}"/>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0FE30B64-E0F3-0892-2C41-42F081177A2E}"/>
              </a:ext>
            </a:extLst>
          </p:cNvPr>
          <p:cNvSpPr/>
          <p:nvPr/>
        </p:nvSpPr>
        <p:spPr>
          <a:xfrm>
            <a:off x="827584" y="332656"/>
            <a:ext cx="3384376" cy="56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Στο  ψυγείο  υπάρχει  ___________. </a:t>
            </a:r>
            <a:endParaRPr lang="el-CY" sz="3600" dirty="0"/>
          </a:p>
        </p:txBody>
      </p:sp>
      <p:pic>
        <p:nvPicPr>
          <p:cNvPr id="2050" name="Picture 2" descr="Ψυγείο γεμάτο νόστιμα φαγητά. Επίπεδη καρτούν εικονογράφηση φορέα Διάνυσμα  από ©prettyvectors 129638680">
            <a:extLst>
              <a:ext uri="{FF2B5EF4-FFF2-40B4-BE49-F238E27FC236}">
                <a16:creationId xmlns:a16="http://schemas.microsoft.com/office/drawing/2014/main" id="{769986D7-BC09-78BA-1D1D-8E7EC23CC0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20" t="10101" r="12171" b="12201"/>
          <a:stretch>
            <a:fillRect/>
          </a:stretch>
        </p:blipFill>
        <p:spPr bwMode="auto">
          <a:xfrm>
            <a:off x="4606213" y="330966"/>
            <a:ext cx="3816424"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283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9A6FC-3FD5-8ED0-4BB2-EFD4A897DAB1}"/>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9F3229AD-59C4-B0AB-2838-4B75D26DD4B5}"/>
              </a:ext>
            </a:extLst>
          </p:cNvPr>
          <p:cNvSpPr/>
          <p:nvPr/>
        </p:nvSpPr>
        <p:spPr>
          <a:xfrm>
            <a:off x="827584" y="332656"/>
            <a:ext cx="3384376" cy="56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Στο  ψυγείο  υπάρχει  ___________. </a:t>
            </a:r>
            <a:endParaRPr lang="el-CY" sz="3600" dirty="0"/>
          </a:p>
        </p:txBody>
      </p:sp>
      <p:pic>
        <p:nvPicPr>
          <p:cNvPr id="2050" name="Picture 2" descr="Ψυγείο γεμάτο νόστιμα φαγητά. Επίπεδη καρτούν εικονογράφηση φορέα Διάνυσμα  από ©prettyvectors 129638680">
            <a:extLst>
              <a:ext uri="{FF2B5EF4-FFF2-40B4-BE49-F238E27FC236}">
                <a16:creationId xmlns:a16="http://schemas.microsoft.com/office/drawing/2014/main" id="{94EEC727-40FB-9237-981A-E750E1196C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20" t="10101" r="12171" b="12201"/>
          <a:stretch>
            <a:fillRect/>
          </a:stretch>
        </p:blipFill>
        <p:spPr bwMode="auto">
          <a:xfrm>
            <a:off x="4606213" y="330966"/>
            <a:ext cx="3816424"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600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C333C-3076-243B-FC25-8D6D6CD90DAE}"/>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32F05716-CBED-427F-52A7-1DC2D7CBC478}"/>
              </a:ext>
            </a:extLst>
          </p:cNvPr>
          <p:cNvSpPr/>
          <p:nvPr/>
        </p:nvSpPr>
        <p:spPr>
          <a:xfrm>
            <a:off x="827584" y="332656"/>
            <a:ext cx="3384376" cy="56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Στο  ψυγείο  υπάρχει  ___________. </a:t>
            </a:r>
            <a:endParaRPr lang="el-CY" sz="3600" dirty="0"/>
          </a:p>
        </p:txBody>
      </p:sp>
      <p:pic>
        <p:nvPicPr>
          <p:cNvPr id="2050" name="Picture 2" descr="Ψυγείο γεμάτο νόστιμα φαγητά. Επίπεδη καρτούν εικονογράφηση φορέα Διάνυσμα  από ©prettyvectors 129638680">
            <a:extLst>
              <a:ext uri="{FF2B5EF4-FFF2-40B4-BE49-F238E27FC236}">
                <a16:creationId xmlns:a16="http://schemas.microsoft.com/office/drawing/2014/main" id="{4EC08594-5CBC-D609-C136-B41320F91F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20" t="10101" r="12171" b="12201"/>
          <a:stretch>
            <a:fillRect/>
          </a:stretch>
        </p:blipFill>
        <p:spPr bwMode="auto">
          <a:xfrm>
            <a:off x="4606213" y="330966"/>
            <a:ext cx="3816424"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542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1F474-6769-3321-98FE-BAB7420946FC}"/>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F8E6F36D-38AF-728C-8FFB-B1241261127C}"/>
              </a:ext>
            </a:extLst>
          </p:cNvPr>
          <p:cNvSpPr/>
          <p:nvPr/>
        </p:nvSpPr>
        <p:spPr>
          <a:xfrm>
            <a:off x="827584" y="332656"/>
            <a:ext cx="3384376" cy="56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Στο  ψυγείο  υπάρχει  ___________. </a:t>
            </a:r>
            <a:endParaRPr lang="el-CY" sz="3600" dirty="0"/>
          </a:p>
        </p:txBody>
      </p:sp>
      <p:pic>
        <p:nvPicPr>
          <p:cNvPr id="2050" name="Picture 2" descr="Ψυγείο γεμάτο νόστιμα φαγητά. Επίπεδη καρτούν εικονογράφηση φορέα Διάνυσμα  από ©prettyvectors 129638680">
            <a:extLst>
              <a:ext uri="{FF2B5EF4-FFF2-40B4-BE49-F238E27FC236}">
                <a16:creationId xmlns:a16="http://schemas.microsoft.com/office/drawing/2014/main" id="{28B2FF69-30E0-31BB-A9E5-964DC2BD8B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20" t="10101" r="12171" b="12201"/>
          <a:stretch>
            <a:fillRect/>
          </a:stretch>
        </p:blipFill>
        <p:spPr bwMode="auto">
          <a:xfrm>
            <a:off x="4606213" y="330966"/>
            <a:ext cx="3816424"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428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5155F-00C6-0551-67FF-AC6B78075B04}"/>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FC7CDC5E-57C9-1A71-C656-D5BDA0991BAC}"/>
              </a:ext>
            </a:extLst>
          </p:cNvPr>
          <p:cNvSpPr/>
          <p:nvPr/>
        </p:nvSpPr>
        <p:spPr>
          <a:xfrm>
            <a:off x="827584" y="332656"/>
            <a:ext cx="3384376" cy="56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Στο  ψυγείο  υπάρχει  ___________. </a:t>
            </a:r>
            <a:endParaRPr lang="el-CY" sz="3600" dirty="0"/>
          </a:p>
        </p:txBody>
      </p:sp>
      <p:pic>
        <p:nvPicPr>
          <p:cNvPr id="2050" name="Picture 2" descr="Ψυγείο γεμάτο νόστιμα φαγητά. Επίπεδη καρτούν εικονογράφηση φορέα Διάνυσμα  από ©prettyvectors 129638680">
            <a:extLst>
              <a:ext uri="{FF2B5EF4-FFF2-40B4-BE49-F238E27FC236}">
                <a16:creationId xmlns:a16="http://schemas.microsoft.com/office/drawing/2014/main" id="{F04C8EC8-5981-0F47-9A2B-95E373E038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20" t="10101" r="12171" b="12201"/>
          <a:stretch>
            <a:fillRect/>
          </a:stretch>
        </p:blipFill>
        <p:spPr bwMode="auto">
          <a:xfrm>
            <a:off x="4606213" y="330966"/>
            <a:ext cx="3816424"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414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41F5-50F0-174C-6F22-74B7C646FE07}"/>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263AE46-487F-769C-D049-D46218425540}"/>
              </a:ext>
            </a:extLst>
          </p:cNvPr>
          <p:cNvGraphicFramePr>
            <a:graphicFrameLocks noGrp="1"/>
          </p:cNvGraphicFramePr>
          <p:nvPr>
            <p:extLst>
              <p:ext uri="{D42A27DB-BD31-4B8C-83A1-F6EECF244321}">
                <p14:modId xmlns:p14="http://schemas.microsoft.com/office/powerpoint/2010/main" val="929783590"/>
              </p:ext>
            </p:extLst>
          </p:nvPr>
        </p:nvGraphicFramePr>
        <p:xfrm>
          <a:off x="1771649" y="1913675"/>
          <a:ext cx="4572000" cy="1468756"/>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1725919244"/>
                    </a:ext>
                  </a:extLst>
                </a:gridCol>
                <a:gridCol w="1524000">
                  <a:extLst>
                    <a:ext uri="{9D8B030D-6E8A-4147-A177-3AD203B41FA5}">
                      <a16:colId xmlns:a16="http://schemas.microsoft.com/office/drawing/2014/main" val="1635360531"/>
                    </a:ext>
                  </a:extLst>
                </a:gridCol>
                <a:gridCol w="1524000">
                  <a:extLst>
                    <a:ext uri="{9D8B030D-6E8A-4147-A177-3AD203B41FA5}">
                      <a16:colId xmlns:a16="http://schemas.microsoft.com/office/drawing/2014/main" val="268311503"/>
                    </a:ext>
                  </a:extLst>
                </a:gridCol>
              </a:tblGrid>
              <a:tr h="1457325">
                <a:tc>
                  <a:txBody>
                    <a:bodyPr/>
                    <a:lstStyle/>
                    <a:p>
                      <a:r>
                        <a:rPr lang="el-GR" sz="3100" dirty="0"/>
                        <a:t>-ας</a:t>
                      </a:r>
                    </a:p>
                    <a:p>
                      <a:r>
                        <a:rPr lang="el-GR" sz="3100" dirty="0"/>
                        <a:t>-ης</a:t>
                      </a:r>
                    </a:p>
                    <a:p>
                      <a:r>
                        <a:rPr lang="el-GR" sz="3100" dirty="0"/>
                        <a:t>-</a:t>
                      </a:r>
                      <a:r>
                        <a:rPr lang="el-GR" sz="3100" dirty="0" err="1"/>
                        <a:t>ος</a:t>
                      </a:r>
                      <a:r>
                        <a:rPr lang="el-GR" sz="3100" dirty="0"/>
                        <a:t> </a:t>
                      </a:r>
                      <a:endParaRPr lang="en-US" sz="3100" dirty="0"/>
                    </a:p>
                  </a:txBody>
                  <a:tcPr marL="51435" marR="51435" marT="25718" marB="25718"/>
                </a:tc>
                <a:tc>
                  <a:txBody>
                    <a:bodyPr/>
                    <a:lstStyle/>
                    <a:p>
                      <a:r>
                        <a:rPr lang="el-GR" sz="3100" dirty="0"/>
                        <a:t>-α</a:t>
                      </a:r>
                    </a:p>
                    <a:p>
                      <a:r>
                        <a:rPr lang="el-GR" sz="3100" dirty="0"/>
                        <a:t>-η  </a:t>
                      </a:r>
                      <a:endParaRPr lang="en-US" sz="3100" dirty="0"/>
                    </a:p>
                  </a:txBody>
                  <a:tcPr marL="51435" marR="51435" marT="25718" marB="25718"/>
                </a:tc>
                <a:tc>
                  <a:txBody>
                    <a:bodyPr/>
                    <a:lstStyle/>
                    <a:p>
                      <a:r>
                        <a:rPr lang="el-GR" sz="3100" dirty="0"/>
                        <a:t>-ο</a:t>
                      </a:r>
                    </a:p>
                    <a:p>
                      <a:r>
                        <a:rPr lang="el-GR" sz="3100" dirty="0"/>
                        <a:t>-ι</a:t>
                      </a:r>
                    </a:p>
                    <a:p>
                      <a:r>
                        <a:rPr lang="el-GR" sz="3100" dirty="0"/>
                        <a:t>-μα </a:t>
                      </a:r>
                      <a:endParaRPr lang="en-US" sz="3100" dirty="0"/>
                    </a:p>
                  </a:txBody>
                  <a:tcPr marL="51435" marR="51435" marT="25718" marB="25718"/>
                </a:tc>
                <a:extLst>
                  <a:ext uri="{0D108BD9-81ED-4DB2-BD59-A6C34878D82A}">
                    <a16:rowId xmlns:a16="http://schemas.microsoft.com/office/drawing/2014/main" val="515008874"/>
                  </a:ext>
                </a:extLst>
              </a:tr>
            </a:tbl>
          </a:graphicData>
        </a:graphic>
      </p:graphicFrame>
      <p:sp>
        <p:nvSpPr>
          <p:cNvPr id="5" name="Oval 4">
            <a:extLst>
              <a:ext uri="{FF2B5EF4-FFF2-40B4-BE49-F238E27FC236}">
                <a16:creationId xmlns:a16="http://schemas.microsoft.com/office/drawing/2014/main" id="{E9D3B72F-803D-D0E3-4E87-DCB8799A154E}"/>
              </a:ext>
            </a:extLst>
          </p:cNvPr>
          <p:cNvSpPr/>
          <p:nvPr/>
        </p:nvSpPr>
        <p:spPr>
          <a:xfrm>
            <a:off x="143844" y="1920436"/>
            <a:ext cx="1558912" cy="10888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000" b="1" dirty="0">
                <a:solidFill>
                  <a:srgbClr val="FF0000"/>
                </a:solidFill>
              </a:rPr>
              <a:t>υπάρχει</a:t>
            </a:r>
            <a:r>
              <a:rPr lang="en-US" sz="2000" dirty="0"/>
              <a:t> </a:t>
            </a:r>
          </a:p>
        </p:txBody>
      </p:sp>
      <p:sp>
        <p:nvSpPr>
          <p:cNvPr id="7" name="Oval 6">
            <a:extLst>
              <a:ext uri="{FF2B5EF4-FFF2-40B4-BE49-F238E27FC236}">
                <a16:creationId xmlns:a16="http://schemas.microsoft.com/office/drawing/2014/main" id="{9C9CBA63-2ECB-C3D6-9A30-5BEC9DFD246A}"/>
              </a:ext>
            </a:extLst>
          </p:cNvPr>
          <p:cNvSpPr/>
          <p:nvPr/>
        </p:nvSpPr>
        <p:spPr>
          <a:xfrm>
            <a:off x="53500" y="4221088"/>
            <a:ext cx="1558912" cy="19795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000" b="1" dirty="0">
                <a:solidFill>
                  <a:srgbClr val="FF0000"/>
                </a:solidFill>
              </a:rPr>
              <a:t>Εγώ θέλω </a:t>
            </a:r>
          </a:p>
          <a:p>
            <a:pPr algn="ctr"/>
            <a:r>
              <a:rPr lang="el-GR" sz="2000" b="1" dirty="0">
                <a:solidFill>
                  <a:srgbClr val="FF0000"/>
                </a:solidFill>
              </a:rPr>
              <a:t>Εγώ θα ήθελα</a:t>
            </a:r>
            <a:endParaRPr lang="en-US" sz="2000" b="1" dirty="0">
              <a:solidFill>
                <a:srgbClr val="FF0000"/>
              </a:solidFill>
            </a:endParaRPr>
          </a:p>
        </p:txBody>
      </p:sp>
      <p:graphicFrame>
        <p:nvGraphicFramePr>
          <p:cNvPr id="8" name="Table 7">
            <a:extLst>
              <a:ext uri="{FF2B5EF4-FFF2-40B4-BE49-F238E27FC236}">
                <a16:creationId xmlns:a16="http://schemas.microsoft.com/office/drawing/2014/main" id="{3FA759B5-168E-1AD7-264A-CE5000AFF611}"/>
              </a:ext>
            </a:extLst>
          </p:cNvPr>
          <p:cNvGraphicFramePr>
            <a:graphicFrameLocks noGrp="1"/>
          </p:cNvGraphicFramePr>
          <p:nvPr>
            <p:extLst>
              <p:ext uri="{D42A27DB-BD31-4B8C-83A1-F6EECF244321}">
                <p14:modId xmlns:p14="http://schemas.microsoft.com/office/powerpoint/2010/main" val="22596647"/>
              </p:ext>
            </p:extLst>
          </p:nvPr>
        </p:nvGraphicFramePr>
        <p:xfrm>
          <a:off x="1771649" y="4580547"/>
          <a:ext cx="4572000" cy="1468756"/>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1725919244"/>
                    </a:ext>
                  </a:extLst>
                </a:gridCol>
                <a:gridCol w="1524000">
                  <a:extLst>
                    <a:ext uri="{9D8B030D-6E8A-4147-A177-3AD203B41FA5}">
                      <a16:colId xmlns:a16="http://schemas.microsoft.com/office/drawing/2014/main" val="1635360531"/>
                    </a:ext>
                  </a:extLst>
                </a:gridCol>
                <a:gridCol w="1524000">
                  <a:extLst>
                    <a:ext uri="{9D8B030D-6E8A-4147-A177-3AD203B41FA5}">
                      <a16:colId xmlns:a16="http://schemas.microsoft.com/office/drawing/2014/main" val="268311503"/>
                    </a:ext>
                  </a:extLst>
                </a:gridCol>
              </a:tblGrid>
              <a:tr h="1457325">
                <a:tc>
                  <a:txBody>
                    <a:bodyPr/>
                    <a:lstStyle/>
                    <a:p>
                      <a:r>
                        <a:rPr lang="el-GR" sz="3100" dirty="0"/>
                        <a:t>-α</a:t>
                      </a:r>
                    </a:p>
                    <a:p>
                      <a:r>
                        <a:rPr lang="el-GR" sz="3100" dirty="0"/>
                        <a:t>-η</a:t>
                      </a:r>
                    </a:p>
                    <a:p>
                      <a:r>
                        <a:rPr lang="el-GR" sz="3100" dirty="0"/>
                        <a:t>-ο </a:t>
                      </a:r>
                      <a:endParaRPr lang="en-US" sz="3100" dirty="0"/>
                    </a:p>
                  </a:txBody>
                  <a:tcPr marL="51435" marR="51435" marT="25718" marB="25718"/>
                </a:tc>
                <a:tc>
                  <a:txBody>
                    <a:bodyPr/>
                    <a:lstStyle/>
                    <a:p>
                      <a:r>
                        <a:rPr lang="el-GR" sz="3100" dirty="0"/>
                        <a:t>-α</a:t>
                      </a:r>
                    </a:p>
                    <a:p>
                      <a:r>
                        <a:rPr lang="el-GR" sz="3100" dirty="0"/>
                        <a:t>-η  </a:t>
                      </a:r>
                      <a:endParaRPr lang="en-US" sz="3100" dirty="0"/>
                    </a:p>
                  </a:txBody>
                  <a:tcPr marL="51435" marR="51435" marT="25718" marB="25718"/>
                </a:tc>
                <a:tc>
                  <a:txBody>
                    <a:bodyPr/>
                    <a:lstStyle/>
                    <a:p>
                      <a:r>
                        <a:rPr lang="el-GR" sz="3100" dirty="0"/>
                        <a:t>-ο</a:t>
                      </a:r>
                    </a:p>
                    <a:p>
                      <a:r>
                        <a:rPr lang="el-GR" sz="3100" dirty="0"/>
                        <a:t>-ι</a:t>
                      </a:r>
                    </a:p>
                    <a:p>
                      <a:r>
                        <a:rPr lang="el-GR" sz="3100" dirty="0"/>
                        <a:t>-μα </a:t>
                      </a:r>
                      <a:endParaRPr lang="en-US" sz="3100" dirty="0"/>
                    </a:p>
                  </a:txBody>
                  <a:tcPr marL="51435" marR="51435" marT="25718" marB="25718"/>
                </a:tc>
                <a:extLst>
                  <a:ext uri="{0D108BD9-81ED-4DB2-BD59-A6C34878D82A}">
                    <a16:rowId xmlns:a16="http://schemas.microsoft.com/office/drawing/2014/main" val="515008874"/>
                  </a:ext>
                </a:extLst>
              </a:tr>
            </a:tbl>
          </a:graphicData>
        </a:graphic>
      </p:graphicFrame>
      <p:pic>
        <p:nvPicPr>
          <p:cNvPr id="2" name="Picture 4" descr="Ημερολόγιο - Δωρεάν εικόνες διανυσματικά clipart στο creazilla.com">
            <a:extLst>
              <a:ext uri="{FF2B5EF4-FFF2-40B4-BE49-F238E27FC236}">
                <a16:creationId xmlns:a16="http://schemas.microsoft.com/office/drawing/2014/main" id="{BBF55FAF-ECAC-1AB4-AA62-49E3E6A6EA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502" y="140576"/>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2">
            <a:extLst>
              <a:ext uri="{FF2B5EF4-FFF2-40B4-BE49-F238E27FC236}">
                <a16:creationId xmlns:a16="http://schemas.microsoft.com/office/drawing/2014/main" id="{9CDDA524-5F5A-4CC0-9EBB-8B2743D7B0FA}"/>
              </a:ext>
            </a:extLst>
          </p:cNvPr>
          <p:cNvSpPr/>
          <p:nvPr/>
        </p:nvSpPr>
        <p:spPr>
          <a:xfrm>
            <a:off x="624682" y="509503"/>
            <a:ext cx="1085849"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10" name="Picture 6" descr="παιδί σκέφτεται κάτι διανυσματική απεικόνιση. εικονογραφία από - 178350478">
            <a:extLst>
              <a:ext uri="{FF2B5EF4-FFF2-40B4-BE49-F238E27FC236}">
                <a16:creationId xmlns:a16="http://schemas.microsoft.com/office/drawing/2014/main" id="{BD00BE73-7389-4008-AAF3-A1D8934FF8A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24" t="10040" r="50000" b="6816"/>
          <a:stretch/>
        </p:blipFill>
        <p:spPr bwMode="auto">
          <a:xfrm>
            <a:off x="8267372" y="135395"/>
            <a:ext cx="535826" cy="12995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Να μην ξεχάσω... - Zaldy Tan | Public βιβλία">
            <a:extLst>
              <a:ext uri="{FF2B5EF4-FFF2-40B4-BE49-F238E27FC236}">
                <a16:creationId xmlns:a16="http://schemas.microsoft.com/office/drawing/2014/main" id="{1D0A7130-3A99-49CD-B6E6-1985864249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679" t="15468" r="15517" b="39212"/>
          <a:stretch/>
        </p:blipFill>
        <p:spPr bwMode="auto">
          <a:xfrm rot="20135317">
            <a:off x="6573336" y="182807"/>
            <a:ext cx="1223746" cy="1096732"/>
          </a:xfrm>
          <a:prstGeom prst="rect">
            <a:avLst/>
          </a:prstGeom>
          <a:noFill/>
          <a:extLst>
            <a:ext uri="{909E8E84-426E-40DD-AFC4-6F175D3DCCD1}">
              <a14:hiddenFill xmlns:a14="http://schemas.microsoft.com/office/drawing/2010/main">
                <a:solidFill>
                  <a:srgbClr val="FFFFFF"/>
                </a:solidFill>
              </a14:hiddenFill>
            </a:ext>
          </a:extLst>
        </p:spPr>
      </p:pic>
      <p:sp>
        <p:nvSpPr>
          <p:cNvPr id="11" name="Οβάλ 10">
            <a:extLst>
              <a:ext uri="{FF2B5EF4-FFF2-40B4-BE49-F238E27FC236}">
                <a16:creationId xmlns:a16="http://schemas.microsoft.com/office/drawing/2014/main" id="{99237839-FDDE-4D71-3269-3D7C63339862}"/>
              </a:ext>
            </a:extLst>
          </p:cNvPr>
          <p:cNvSpPr/>
          <p:nvPr/>
        </p:nvSpPr>
        <p:spPr>
          <a:xfrm>
            <a:off x="1979711" y="785183"/>
            <a:ext cx="1085849" cy="884821"/>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Ένας / Ο  </a:t>
            </a:r>
          </a:p>
        </p:txBody>
      </p:sp>
      <p:sp>
        <p:nvSpPr>
          <p:cNvPr id="12" name="Οβάλ 11">
            <a:extLst>
              <a:ext uri="{FF2B5EF4-FFF2-40B4-BE49-F238E27FC236}">
                <a16:creationId xmlns:a16="http://schemas.microsoft.com/office/drawing/2014/main" id="{D281C5F6-1AA4-EC96-7509-562303960221}"/>
              </a:ext>
            </a:extLst>
          </p:cNvPr>
          <p:cNvSpPr/>
          <p:nvPr/>
        </p:nvSpPr>
        <p:spPr>
          <a:xfrm>
            <a:off x="3481940" y="808697"/>
            <a:ext cx="1085849" cy="884821"/>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Μία / Η  </a:t>
            </a:r>
          </a:p>
        </p:txBody>
      </p:sp>
      <p:sp>
        <p:nvSpPr>
          <p:cNvPr id="13" name="Οβάλ 12">
            <a:extLst>
              <a:ext uri="{FF2B5EF4-FFF2-40B4-BE49-F238E27FC236}">
                <a16:creationId xmlns:a16="http://schemas.microsoft.com/office/drawing/2014/main" id="{FA021CB9-3DEA-442B-B6CA-D13F8C89257A}"/>
              </a:ext>
            </a:extLst>
          </p:cNvPr>
          <p:cNvSpPr/>
          <p:nvPr/>
        </p:nvSpPr>
        <p:spPr>
          <a:xfrm>
            <a:off x="4947300" y="807356"/>
            <a:ext cx="1085849" cy="884821"/>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Ένα / Το  </a:t>
            </a:r>
          </a:p>
        </p:txBody>
      </p:sp>
      <p:sp>
        <p:nvSpPr>
          <p:cNvPr id="14" name="Οβάλ 13">
            <a:extLst>
              <a:ext uri="{FF2B5EF4-FFF2-40B4-BE49-F238E27FC236}">
                <a16:creationId xmlns:a16="http://schemas.microsoft.com/office/drawing/2014/main" id="{5DA2F963-F854-7654-FD47-343F9DA5DA73}"/>
              </a:ext>
            </a:extLst>
          </p:cNvPr>
          <p:cNvSpPr/>
          <p:nvPr/>
        </p:nvSpPr>
        <p:spPr>
          <a:xfrm>
            <a:off x="2000951" y="3525014"/>
            <a:ext cx="1085849" cy="884821"/>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έναν / τον</a:t>
            </a:r>
          </a:p>
        </p:txBody>
      </p:sp>
      <p:sp>
        <p:nvSpPr>
          <p:cNvPr id="15" name="Οβάλ 14">
            <a:extLst>
              <a:ext uri="{FF2B5EF4-FFF2-40B4-BE49-F238E27FC236}">
                <a16:creationId xmlns:a16="http://schemas.microsoft.com/office/drawing/2014/main" id="{2BA47B8D-4208-185B-DCEA-6CDC8499DE30}"/>
              </a:ext>
            </a:extLst>
          </p:cNvPr>
          <p:cNvSpPr/>
          <p:nvPr/>
        </p:nvSpPr>
        <p:spPr>
          <a:xfrm>
            <a:off x="4971353" y="3553143"/>
            <a:ext cx="1085849" cy="884821"/>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ένα / το  </a:t>
            </a:r>
          </a:p>
        </p:txBody>
      </p:sp>
      <p:sp>
        <p:nvSpPr>
          <p:cNvPr id="16" name="Οβάλ 15">
            <a:extLst>
              <a:ext uri="{FF2B5EF4-FFF2-40B4-BE49-F238E27FC236}">
                <a16:creationId xmlns:a16="http://schemas.microsoft.com/office/drawing/2014/main" id="{FA0827FA-427F-C000-3303-3E26169D708B}"/>
              </a:ext>
            </a:extLst>
          </p:cNvPr>
          <p:cNvSpPr/>
          <p:nvPr/>
        </p:nvSpPr>
        <p:spPr>
          <a:xfrm>
            <a:off x="3481940" y="3525014"/>
            <a:ext cx="1085849" cy="884821"/>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μία / τη(ν)  </a:t>
            </a:r>
          </a:p>
        </p:txBody>
      </p:sp>
      <p:pic>
        <p:nvPicPr>
          <p:cNvPr id="17" name="Εικόνα 16">
            <a:extLst>
              <a:ext uri="{FF2B5EF4-FFF2-40B4-BE49-F238E27FC236}">
                <a16:creationId xmlns:a16="http://schemas.microsoft.com/office/drawing/2014/main" id="{7D50FAFB-6559-76D8-047B-8085F80A5EDE}"/>
              </a:ext>
            </a:extLst>
          </p:cNvPr>
          <p:cNvPicPr>
            <a:picLocks noChangeAspect="1"/>
          </p:cNvPicPr>
          <p:nvPr/>
        </p:nvPicPr>
        <p:blipFill>
          <a:blip r:embed="rId5"/>
          <a:stretch>
            <a:fillRect/>
          </a:stretch>
        </p:blipFill>
        <p:spPr>
          <a:xfrm>
            <a:off x="7587895" y="1499036"/>
            <a:ext cx="1447150" cy="1509261"/>
          </a:xfrm>
          <a:prstGeom prst="rect">
            <a:avLst/>
          </a:prstGeom>
        </p:spPr>
      </p:pic>
      <p:sp>
        <p:nvSpPr>
          <p:cNvPr id="18" name="Φυσαλίδα σκέψης: Σύννεφο 17">
            <a:extLst>
              <a:ext uri="{FF2B5EF4-FFF2-40B4-BE49-F238E27FC236}">
                <a16:creationId xmlns:a16="http://schemas.microsoft.com/office/drawing/2014/main" id="{88376CF0-488A-B289-8B0A-29D80A45A9E3}"/>
              </a:ext>
            </a:extLst>
          </p:cNvPr>
          <p:cNvSpPr/>
          <p:nvPr/>
        </p:nvSpPr>
        <p:spPr>
          <a:xfrm>
            <a:off x="7277528" y="3149470"/>
            <a:ext cx="1842858" cy="1049035"/>
          </a:xfrm>
          <a:prstGeom prst="cloudCallou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a:t>Θέλω  μία </a:t>
            </a:r>
            <a:endParaRPr lang="el-CY" sz="2800" dirty="0"/>
          </a:p>
        </p:txBody>
      </p:sp>
      <p:sp>
        <p:nvSpPr>
          <p:cNvPr id="21" name="Φυσαλίδα σκέψης: Σύννεφο 20">
            <a:extLst>
              <a:ext uri="{FF2B5EF4-FFF2-40B4-BE49-F238E27FC236}">
                <a16:creationId xmlns:a16="http://schemas.microsoft.com/office/drawing/2014/main" id="{668447B9-D111-DFE1-D1D9-282C2DA4054B}"/>
              </a:ext>
            </a:extLst>
          </p:cNvPr>
          <p:cNvSpPr/>
          <p:nvPr/>
        </p:nvSpPr>
        <p:spPr>
          <a:xfrm>
            <a:off x="7345943" y="5314925"/>
            <a:ext cx="1842858" cy="1049035"/>
          </a:xfrm>
          <a:prstGeom prst="cloudCallou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Θέλω  ένα </a:t>
            </a:r>
            <a:endParaRPr lang="el-CY" sz="2400" dirty="0"/>
          </a:p>
        </p:txBody>
      </p:sp>
      <p:sp>
        <p:nvSpPr>
          <p:cNvPr id="22" name="Οβάλ 21">
            <a:extLst>
              <a:ext uri="{FF2B5EF4-FFF2-40B4-BE49-F238E27FC236}">
                <a16:creationId xmlns:a16="http://schemas.microsoft.com/office/drawing/2014/main" id="{53676346-4F36-F2DE-16B5-99720FDEA004}"/>
              </a:ext>
            </a:extLst>
          </p:cNvPr>
          <p:cNvSpPr/>
          <p:nvPr/>
        </p:nvSpPr>
        <p:spPr>
          <a:xfrm>
            <a:off x="6533724" y="1998762"/>
            <a:ext cx="864096" cy="720081"/>
          </a:xfrm>
          <a:prstGeom prst="ellipse">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ο</a:t>
            </a:r>
            <a:endParaRPr lang="el-CY" sz="4400" dirty="0"/>
          </a:p>
        </p:txBody>
      </p:sp>
      <p:sp>
        <p:nvSpPr>
          <p:cNvPr id="23" name="Οβάλ 22">
            <a:extLst>
              <a:ext uri="{FF2B5EF4-FFF2-40B4-BE49-F238E27FC236}">
                <a16:creationId xmlns:a16="http://schemas.microsoft.com/office/drawing/2014/main" id="{4B5D047B-3D22-684F-AF00-13F9A1E81729}"/>
              </a:ext>
            </a:extLst>
          </p:cNvPr>
          <p:cNvSpPr/>
          <p:nvPr/>
        </p:nvSpPr>
        <p:spPr>
          <a:xfrm>
            <a:off x="6343649" y="5689262"/>
            <a:ext cx="864096" cy="764074"/>
          </a:xfrm>
          <a:prstGeom prst="ellipse">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a:t>το</a:t>
            </a:r>
            <a:endParaRPr lang="el-CY" sz="2800" dirty="0"/>
          </a:p>
        </p:txBody>
      </p:sp>
      <p:sp>
        <p:nvSpPr>
          <p:cNvPr id="24" name="Οβάλ 23">
            <a:extLst>
              <a:ext uri="{FF2B5EF4-FFF2-40B4-BE49-F238E27FC236}">
                <a16:creationId xmlns:a16="http://schemas.microsoft.com/office/drawing/2014/main" id="{A3137254-5FF6-BB37-9B7E-5F1B54159EFC}"/>
              </a:ext>
            </a:extLst>
          </p:cNvPr>
          <p:cNvSpPr/>
          <p:nvPr/>
        </p:nvSpPr>
        <p:spPr>
          <a:xfrm>
            <a:off x="6235317" y="3335490"/>
            <a:ext cx="864096" cy="720081"/>
          </a:xfrm>
          <a:prstGeom prst="ellipse">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η</a:t>
            </a:r>
            <a:endParaRPr lang="el-CY" sz="4400" dirty="0"/>
          </a:p>
        </p:txBody>
      </p:sp>
      <p:sp>
        <p:nvSpPr>
          <p:cNvPr id="25" name="Βέλος: Δεξιό 24">
            <a:extLst>
              <a:ext uri="{FF2B5EF4-FFF2-40B4-BE49-F238E27FC236}">
                <a16:creationId xmlns:a16="http://schemas.microsoft.com/office/drawing/2014/main" id="{6B4025B3-2836-853D-2111-AE2BCE25A33A}"/>
              </a:ext>
            </a:extLst>
          </p:cNvPr>
          <p:cNvSpPr/>
          <p:nvPr/>
        </p:nvSpPr>
        <p:spPr>
          <a:xfrm>
            <a:off x="6726396" y="2494890"/>
            <a:ext cx="1102264" cy="48360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26" name="Βέλος: Δεξιό 25">
            <a:extLst>
              <a:ext uri="{FF2B5EF4-FFF2-40B4-BE49-F238E27FC236}">
                <a16:creationId xmlns:a16="http://schemas.microsoft.com/office/drawing/2014/main" id="{31EFB07A-BC92-E922-83DD-F717FF717797}"/>
              </a:ext>
            </a:extLst>
          </p:cNvPr>
          <p:cNvSpPr/>
          <p:nvPr/>
        </p:nvSpPr>
        <p:spPr>
          <a:xfrm>
            <a:off x="6656613" y="3946507"/>
            <a:ext cx="1102264" cy="48360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27" name="Βέλος: Δεξιό 26">
            <a:extLst>
              <a:ext uri="{FF2B5EF4-FFF2-40B4-BE49-F238E27FC236}">
                <a16:creationId xmlns:a16="http://schemas.microsoft.com/office/drawing/2014/main" id="{9CD36DB3-83ED-F68A-CCFD-B0CE1FBCA34D}"/>
              </a:ext>
            </a:extLst>
          </p:cNvPr>
          <p:cNvSpPr/>
          <p:nvPr/>
        </p:nvSpPr>
        <p:spPr>
          <a:xfrm>
            <a:off x="6727688" y="6212418"/>
            <a:ext cx="1102264" cy="48360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cxnSp>
        <p:nvCxnSpPr>
          <p:cNvPr id="29" name="Ευθεία γραμμή σύνδεσης 28">
            <a:extLst>
              <a:ext uri="{FF2B5EF4-FFF2-40B4-BE49-F238E27FC236}">
                <a16:creationId xmlns:a16="http://schemas.microsoft.com/office/drawing/2014/main" id="{04ADE5AD-0DB8-58FC-F4A5-C5870513C063}"/>
              </a:ext>
            </a:extLst>
          </p:cNvPr>
          <p:cNvCxnSpPr/>
          <p:nvPr/>
        </p:nvCxnSpPr>
        <p:spPr>
          <a:xfrm>
            <a:off x="6235317" y="0"/>
            <a:ext cx="108332" cy="669602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a:extLst>
              <a:ext uri="{FF2B5EF4-FFF2-40B4-BE49-F238E27FC236}">
                <a16:creationId xmlns:a16="http://schemas.microsoft.com/office/drawing/2014/main" id="{D96970DB-23E8-7B3E-33C5-14E104E7B27C}"/>
              </a:ext>
            </a:extLst>
          </p:cNvPr>
          <p:cNvCxnSpPr>
            <a:cxnSpLocks/>
            <a:stCxn id="24" idx="1"/>
          </p:cNvCxnSpPr>
          <p:nvPr/>
        </p:nvCxnSpPr>
        <p:spPr>
          <a:xfrm flipH="1" flipV="1">
            <a:off x="-56222" y="3440044"/>
            <a:ext cx="6418083" cy="89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96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A5C49-A252-6EF3-4034-13B6CC1A3EBD}"/>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4F7A51DF-E39F-AC8E-5FAE-B418132CAB32}"/>
              </a:ext>
            </a:extLst>
          </p:cNvPr>
          <p:cNvSpPr/>
          <p:nvPr/>
        </p:nvSpPr>
        <p:spPr>
          <a:xfrm>
            <a:off x="827584" y="332656"/>
            <a:ext cx="3384376" cy="56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Στο  ψυγείο  υπάρχει  ___________. </a:t>
            </a:r>
            <a:endParaRPr lang="el-CY" sz="3600" dirty="0"/>
          </a:p>
        </p:txBody>
      </p:sp>
      <p:pic>
        <p:nvPicPr>
          <p:cNvPr id="2050" name="Picture 2" descr="Ψυγείο γεμάτο νόστιμα φαγητά. Επίπεδη καρτούν εικονογράφηση φορέα Διάνυσμα  από ©prettyvectors 129638680">
            <a:extLst>
              <a:ext uri="{FF2B5EF4-FFF2-40B4-BE49-F238E27FC236}">
                <a16:creationId xmlns:a16="http://schemas.microsoft.com/office/drawing/2014/main" id="{5780F957-719C-4AFC-A5AC-D42379106B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20" t="10101" r="12171" b="12201"/>
          <a:stretch>
            <a:fillRect/>
          </a:stretch>
        </p:blipFill>
        <p:spPr bwMode="auto">
          <a:xfrm>
            <a:off x="4606213" y="330966"/>
            <a:ext cx="3816424"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283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946CD-90C5-C39A-E79A-0171C5EB52A1}"/>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F1C6E60D-D1B6-4DFB-7901-B3DA7515EA8B}"/>
              </a:ext>
            </a:extLst>
          </p:cNvPr>
          <p:cNvSpPr/>
          <p:nvPr/>
        </p:nvSpPr>
        <p:spPr>
          <a:xfrm>
            <a:off x="827584" y="332656"/>
            <a:ext cx="3384376" cy="56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Στο  ψυγείο  υπάρχει  ___________. </a:t>
            </a:r>
            <a:endParaRPr lang="el-CY" sz="3600" dirty="0"/>
          </a:p>
        </p:txBody>
      </p:sp>
      <p:pic>
        <p:nvPicPr>
          <p:cNvPr id="2050" name="Picture 2" descr="Ψυγείο γεμάτο νόστιμα φαγητά. Επίπεδη καρτούν εικονογράφηση φορέα Διάνυσμα  από ©prettyvectors 129638680">
            <a:extLst>
              <a:ext uri="{FF2B5EF4-FFF2-40B4-BE49-F238E27FC236}">
                <a16:creationId xmlns:a16="http://schemas.microsoft.com/office/drawing/2014/main" id="{F3B1128F-FF10-89EE-EDC0-B98AC9272B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20" t="10101" r="12171" b="12201"/>
          <a:stretch>
            <a:fillRect/>
          </a:stretch>
        </p:blipFill>
        <p:spPr bwMode="auto">
          <a:xfrm>
            <a:off x="4606213" y="330966"/>
            <a:ext cx="3816424"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831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DC7A3-510C-61F6-3769-C89E0AD973AF}"/>
            </a:ext>
          </a:extLst>
        </p:cNvPr>
        <p:cNvGrpSpPr/>
        <p:nvPr/>
      </p:nvGrpSpPr>
      <p:grpSpPr>
        <a:xfrm>
          <a:off x="0" y="0"/>
          <a:ext cx="0" cy="0"/>
          <a:chOff x="0" y="0"/>
          <a:chExt cx="0" cy="0"/>
        </a:xfrm>
      </p:grpSpPr>
      <p:pic>
        <p:nvPicPr>
          <p:cNvPr id="2052" name="Picture 4" descr="Αναμνήσεις του καλοκαιριού - Digital Zoot">
            <a:extLst>
              <a:ext uri="{FF2B5EF4-FFF2-40B4-BE49-F238E27FC236}">
                <a16:creationId xmlns:a16="http://schemas.microsoft.com/office/drawing/2014/main" id="{B31E5892-7249-7793-8739-80F3917F53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81" y="1106631"/>
            <a:ext cx="8250382" cy="439535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07D316FB-93B0-E041-CB2A-276546D26CBE}"/>
              </a:ext>
            </a:extLst>
          </p:cNvPr>
          <p:cNvSpPr/>
          <p:nvPr/>
        </p:nvSpPr>
        <p:spPr>
          <a:xfrm>
            <a:off x="1589810" y="1683325"/>
            <a:ext cx="6909953" cy="16209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dirty="0"/>
              <a:t>θέλω</a:t>
            </a:r>
            <a:endParaRPr lang="el-CY" sz="3600" dirty="0"/>
          </a:p>
        </p:txBody>
      </p:sp>
    </p:spTree>
    <p:extLst>
      <p:ext uri="{BB962C8B-B14F-4D97-AF65-F5344CB8AC3E}">
        <p14:creationId xmlns:p14="http://schemas.microsoft.com/office/powerpoint/2010/main" val="1308868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113,356 Orange juice cartoon Εικονογραφήσεις | DepositPhotos">
            <a:extLst>
              <a:ext uri="{FF2B5EF4-FFF2-40B4-BE49-F238E27FC236}">
                <a16:creationId xmlns:a16="http://schemas.microsoft.com/office/drawing/2014/main" id="{CF5CAD7A-3EEE-9E03-1F99-64CF3FC8C2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24744"/>
            <a:ext cx="3672408" cy="43924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CDB5D3D-9AD0-2354-698F-1956851FA507}"/>
              </a:ext>
            </a:extLst>
          </p:cNvPr>
          <p:cNvSpPr txBox="1"/>
          <p:nvPr/>
        </p:nvSpPr>
        <p:spPr>
          <a:xfrm>
            <a:off x="5220072" y="2043715"/>
            <a:ext cx="2736304" cy="2554545"/>
          </a:xfrm>
          <a:prstGeom prst="rect">
            <a:avLst/>
          </a:prstGeom>
          <a:noFill/>
        </p:spPr>
        <p:txBody>
          <a:bodyPr wrap="square">
            <a:spAutoFit/>
          </a:bodyPr>
          <a:lstStyle/>
          <a:p>
            <a:r>
              <a:rPr lang="el-GR" sz="4000" dirty="0"/>
              <a:t>ο χυμός </a:t>
            </a:r>
          </a:p>
          <a:p>
            <a:endParaRPr lang="el-GR" sz="4000" dirty="0"/>
          </a:p>
          <a:p>
            <a:endParaRPr lang="el-GR" sz="4000" dirty="0"/>
          </a:p>
          <a:p>
            <a:r>
              <a:rPr lang="el-GR" sz="4000" dirty="0"/>
              <a:t>θέλω</a:t>
            </a:r>
            <a:endParaRPr lang="el-CY" sz="4000" dirty="0"/>
          </a:p>
        </p:txBody>
      </p:sp>
    </p:spTree>
    <p:extLst>
      <p:ext uri="{BB962C8B-B14F-4D97-AF65-F5344CB8AC3E}">
        <p14:creationId xmlns:p14="http://schemas.microsoft.com/office/powerpoint/2010/main" val="128393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829" y="1055554"/>
            <a:ext cx="8047821" cy="4662815"/>
          </a:xfrm>
          <a:prstGeom prst="rect">
            <a:avLst/>
          </a:prstGeom>
          <a:noFill/>
        </p:spPr>
        <p:txBody>
          <a:bodyPr wrap="square" rtlCol="0">
            <a:spAutoFit/>
          </a:bodyPr>
          <a:lstStyle/>
          <a:p>
            <a:r>
              <a:rPr lang="el-GR" sz="4950" dirty="0"/>
              <a:t>ΑΡΣΕΝΙΚΑ ΟΥΣΤΙΑΣΤΙΚΑ (Ο)  </a:t>
            </a:r>
          </a:p>
          <a:p>
            <a:pPr marL="642938" indent="-642938">
              <a:buFontTx/>
              <a:buChar char="-"/>
            </a:pPr>
            <a:r>
              <a:rPr lang="el-GR" sz="4950" dirty="0" err="1"/>
              <a:t>ος</a:t>
            </a:r>
            <a:endParaRPr lang="el-GR" sz="4950" dirty="0"/>
          </a:p>
          <a:p>
            <a:pPr marL="642938" indent="-642938">
              <a:buFontTx/>
              <a:buChar char="-"/>
            </a:pPr>
            <a:r>
              <a:rPr lang="el-GR" sz="4950" dirty="0"/>
              <a:t>ας</a:t>
            </a:r>
          </a:p>
          <a:p>
            <a:pPr marL="642938" indent="-642938">
              <a:buFontTx/>
              <a:buChar char="-"/>
            </a:pPr>
            <a:r>
              <a:rPr lang="el-GR" sz="4950" dirty="0"/>
              <a:t>ες</a:t>
            </a:r>
          </a:p>
          <a:p>
            <a:pPr marL="642938" indent="-642938">
              <a:buFontTx/>
              <a:buChar char="-"/>
            </a:pPr>
            <a:r>
              <a:rPr lang="el-GR" sz="4950" dirty="0"/>
              <a:t>Ο χυμός </a:t>
            </a:r>
          </a:p>
          <a:p>
            <a:pPr marL="642938" indent="-642938">
              <a:buFontTx/>
              <a:buChar char="-"/>
            </a:pPr>
            <a:r>
              <a:rPr lang="el-GR" sz="4950" dirty="0"/>
              <a:t>Θέλω  </a:t>
            </a:r>
            <a:r>
              <a:rPr lang="el-GR" sz="4950" dirty="0">
                <a:solidFill>
                  <a:srgbClr val="FF0000"/>
                </a:solidFill>
              </a:rPr>
              <a:t>έναν  χυμό.</a:t>
            </a:r>
          </a:p>
        </p:txBody>
      </p:sp>
      <p:sp>
        <p:nvSpPr>
          <p:cNvPr id="3" name="Φυσαλίδα σκέψης: Σύννεφο 2">
            <a:extLst>
              <a:ext uri="{FF2B5EF4-FFF2-40B4-BE49-F238E27FC236}">
                <a16:creationId xmlns:a16="http://schemas.microsoft.com/office/drawing/2014/main" id="{361C0880-816F-05F8-5556-2CC9C3438C59}"/>
              </a:ext>
            </a:extLst>
          </p:cNvPr>
          <p:cNvSpPr/>
          <p:nvPr/>
        </p:nvSpPr>
        <p:spPr>
          <a:xfrm>
            <a:off x="3275856" y="2204864"/>
            <a:ext cx="5148064" cy="1584176"/>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έναν </a:t>
            </a:r>
            <a:endParaRPr lang="el-CY" sz="4400" dirty="0"/>
          </a:p>
        </p:txBody>
      </p:sp>
    </p:spTree>
    <p:extLst>
      <p:ext uri="{BB962C8B-B14F-4D97-AF65-F5344CB8AC3E}">
        <p14:creationId xmlns:p14="http://schemas.microsoft.com/office/powerpoint/2010/main" val="562366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385+ Thousand Cartoon Chocolate Royalty-Free Images, Stock Photos &amp;  Pictures | Shutterstock">
            <a:extLst>
              <a:ext uri="{FF2B5EF4-FFF2-40B4-BE49-F238E27FC236}">
                <a16:creationId xmlns:a16="http://schemas.microsoft.com/office/drawing/2014/main" id="{624B9F8E-D1FC-D31B-2249-6E7507800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52736"/>
            <a:ext cx="4104456" cy="42484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1DD1F89-D495-3D8F-2692-2B6110655CB7}"/>
              </a:ext>
            </a:extLst>
          </p:cNvPr>
          <p:cNvSpPr txBox="1"/>
          <p:nvPr/>
        </p:nvSpPr>
        <p:spPr>
          <a:xfrm>
            <a:off x="5220072" y="2043715"/>
            <a:ext cx="2736304" cy="2554545"/>
          </a:xfrm>
          <a:prstGeom prst="rect">
            <a:avLst/>
          </a:prstGeom>
          <a:noFill/>
        </p:spPr>
        <p:txBody>
          <a:bodyPr wrap="square">
            <a:spAutoFit/>
          </a:bodyPr>
          <a:lstStyle/>
          <a:p>
            <a:r>
              <a:rPr lang="el-GR" sz="4000" dirty="0"/>
              <a:t>η σοκολάτα </a:t>
            </a:r>
          </a:p>
          <a:p>
            <a:endParaRPr lang="el-GR" sz="4000" dirty="0"/>
          </a:p>
          <a:p>
            <a:endParaRPr lang="el-GR" sz="4000" dirty="0"/>
          </a:p>
          <a:p>
            <a:r>
              <a:rPr lang="el-GR" sz="4000" dirty="0"/>
              <a:t>θέλω</a:t>
            </a:r>
            <a:endParaRPr lang="el-CY" sz="4000" dirty="0"/>
          </a:p>
        </p:txBody>
      </p:sp>
    </p:spTree>
    <p:extLst>
      <p:ext uri="{BB962C8B-B14F-4D97-AF65-F5344CB8AC3E}">
        <p14:creationId xmlns:p14="http://schemas.microsoft.com/office/powerpoint/2010/main" val="251060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829" y="1055554"/>
            <a:ext cx="8047821" cy="4662815"/>
          </a:xfrm>
          <a:prstGeom prst="rect">
            <a:avLst/>
          </a:prstGeom>
          <a:noFill/>
        </p:spPr>
        <p:txBody>
          <a:bodyPr wrap="square" rtlCol="0">
            <a:spAutoFit/>
          </a:bodyPr>
          <a:lstStyle/>
          <a:p>
            <a:r>
              <a:rPr lang="el-GR" sz="4950" dirty="0"/>
              <a:t>ΘΗΛΥΚΑ ΟΥΣΤΙΑΣΤΙΚΑ (Η)  </a:t>
            </a:r>
          </a:p>
          <a:p>
            <a:pPr marL="642938" indent="-642938">
              <a:buFontTx/>
              <a:buChar char="-"/>
            </a:pPr>
            <a:r>
              <a:rPr lang="el-GR" sz="4950" dirty="0"/>
              <a:t>α</a:t>
            </a:r>
          </a:p>
          <a:p>
            <a:pPr marL="642938" indent="-642938">
              <a:buFontTx/>
              <a:buChar char="-"/>
            </a:pPr>
            <a:r>
              <a:rPr lang="el-GR" sz="4950" dirty="0"/>
              <a:t>η</a:t>
            </a:r>
          </a:p>
          <a:p>
            <a:pPr marL="642938" indent="-642938">
              <a:buFontTx/>
              <a:buChar char="-"/>
            </a:pPr>
            <a:endParaRPr lang="el-GR" sz="4950" dirty="0"/>
          </a:p>
          <a:p>
            <a:pPr marL="642938" indent="-642938">
              <a:buFontTx/>
              <a:buChar char="-"/>
            </a:pPr>
            <a:r>
              <a:rPr lang="el-GR" sz="4950" dirty="0"/>
              <a:t>Η σοκολάτα  </a:t>
            </a:r>
          </a:p>
          <a:p>
            <a:pPr marL="642938" indent="-642938">
              <a:buFontTx/>
              <a:buChar char="-"/>
            </a:pPr>
            <a:r>
              <a:rPr lang="el-GR" sz="4950" dirty="0"/>
              <a:t>Θέλω  </a:t>
            </a:r>
            <a:r>
              <a:rPr lang="el-GR" sz="4950" dirty="0">
                <a:solidFill>
                  <a:srgbClr val="FF0000"/>
                </a:solidFill>
              </a:rPr>
              <a:t>μία σοκολάτα.</a:t>
            </a:r>
          </a:p>
        </p:txBody>
      </p:sp>
      <p:sp>
        <p:nvSpPr>
          <p:cNvPr id="3" name="Φυσαλίδα σκέψης: Σύννεφο 2">
            <a:extLst>
              <a:ext uri="{FF2B5EF4-FFF2-40B4-BE49-F238E27FC236}">
                <a16:creationId xmlns:a16="http://schemas.microsoft.com/office/drawing/2014/main" id="{B65AAA59-42C5-81F5-9B4E-070267A20219}"/>
              </a:ext>
            </a:extLst>
          </p:cNvPr>
          <p:cNvSpPr/>
          <p:nvPr/>
        </p:nvSpPr>
        <p:spPr>
          <a:xfrm>
            <a:off x="3275856" y="2204864"/>
            <a:ext cx="5148064" cy="1584176"/>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μία / μια </a:t>
            </a:r>
            <a:endParaRPr lang="el-CY" sz="4400" dirty="0"/>
          </a:p>
        </p:txBody>
      </p:sp>
    </p:spTree>
    <p:extLst>
      <p:ext uri="{BB962C8B-B14F-4D97-AF65-F5344CB8AC3E}">
        <p14:creationId xmlns:p14="http://schemas.microsoft.com/office/powerpoint/2010/main" val="279224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7BE837-6DF8-77DB-AF69-0774D0DCFE04}"/>
              </a:ext>
            </a:extLst>
          </p:cNvPr>
          <p:cNvSpPr txBox="1"/>
          <p:nvPr/>
        </p:nvSpPr>
        <p:spPr>
          <a:xfrm>
            <a:off x="5220072" y="2043715"/>
            <a:ext cx="2736304" cy="2554545"/>
          </a:xfrm>
          <a:prstGeom prst="rect">
            <a:avLst/>
          </a:prstGeom>
          <a:noFill/>
        </p:spPr>
        <p:txBody>
          <a:bodyPr wrap="square">
            <a:spAutoFit/>
          </a:bodyPr>
          <a:lstStyle/>
          <a:p>
            <a:r>
              <a:rPr lang="el-GR" sz="4000" dirty="0"/>
              <a:t>το νερό  </a:t>
            </a:r>
          </a:p>
          <a:p>
            <a:endParaRPr lang="el-GR" sz="4000" dirty="0"/>
          </a:p>
          <a:p>
            <a:endParaRPr lang="el-GR" sz="4000" dirty="0"/>
          </a:p>
          <a:p>
            <a:r>
              <a:rPr lang="el-GR" sz="4000" dirty="0"/>
              <a:t>θέλω</a:t>
            </a:r>
            <a:endParaRPr lang="el-CY" sz="4000" dirty="0"/>
          </a:p>
        </p:txBody>
      </p:sp>
      <p:pic>
        <p:nvPicPr>
          <p:cNvPr id="4098" name="Picture 2" descr="Cartoon Glass Water Stock Illustrations – 39,991 Cartoon Glass Water Stock  Illustrations, Vectors &amp; Clipart - Dreamstime">
            <a:extLst>
              <a:ext uri="{FF2B5EF4-FFF2-40B4-BE49-F238E27FC236}">
                <a16:creationId xmlns:a16="http://schemas.microsoft.com/office/drawing/2014/main" id="{BA44AE71-1D0E-525C-1A17-25AD34E0D9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72152"/>
            <a:ext cx="3888432" cy="425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71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829" y="1055554"/>
            <a:ext cx="8047821" cy="7709803"/>
          </a:xfrm>
          <a:prstGeom prst="rect">
            <a:avLst/>
          </a:prstGeom>
          <a:noFill/>
        </p:spPr>
        <p:txBody>
          <a:bodyPr wrap="square" rtlCol="0">
            <a:spAutoFit/>
          </a:bodyPr>
          <a:lstStyle/>
          <a:p>
            <a:r>
              <a:rPr lang="el-GR" sz="4950" dirty="0"/>
              <a:t>ΟΥΔΕΤΕΡΑ  ΟΥΣΤΙΑΣΤΙΚΑ (ΤΟ)  </a:t>
            </a:r>
          </a:p>
          <a:p>
            <a:pPr marL="642938" indent="-642938">
              <a:buFontTx/>
              <a:buChar char="-"/>
            </a:pPr>
            <a:r>
              <a:rPr lang="el-GR" sz="4950" dirty="0"/>
              <a:t>ι</a:t>
            </a:r>
          </a:p>
          <a:p>
            <a:pPr marL="642938" indent="-642938">
              <a:buFontTx/>
              <a:buChar char="-"/>
            </a:pPr>
            <a:r>
              <a:rPr lang="el-GR" sz="4950" dirty="0"/>
              <a:t>ο </a:t>
            </a:r>
          </a:p>
          <a:p>
            <a:pPr marL="642938" indent="-642938">
              <a:buFontTx/>
              <a:buChar char="-"/>
            </a:pPr>
            <a:r>
              <a:rPr lang="el-GR" sz="4950" dirty="0"/>
              <a:t>μα</a:t>
            </a:r>
          </a:p>
          <a:p>
            <a:pPr marL="642938" indent="-642938">
              <a:buFontTx/>
              <a:buChar char="-"/>
            </a:pPr>
            <a:r>
              <a:rPr lang="el-GR" sz="4950" dirty="0"/>
              <a:t>το νερό</a:t>
            </a:r>
          </a:p>
          <a:p>
            <a:pPr marL="642938" indent="-642938">
              <a:buFontTx/>
              <a:buChar char="-"/>
            </a:pPr>
            <a:r>
              <a:rPr lang="el-GR" sz="4950" dirty="0"/>
              <a:t>Θέλω </a:t>
            </a:r>
            <a:r>
              <a:rPr lang="el-GR" sz="4950" dirty="0">
                <a:solidFill>
                  <a:srgbClr val="FF0000"/>
                </a:solidFill>
              </a:rPr>
              <a:t>ένα</a:t>
            </a:r>
            <a:r>
              <a:rPr lang="el-GR" sz="4950" dirty="0"/>
              <a:t>  νερό. </a:t>
            </a:r>
          </a:p>
          <a:p>
            <a:endParaRPr lang="el-GR" sz="4950" dirty="0"/>
          </a:p>
          <a:p>
            <a:pPr marL="642938" indent="-642938">
              <a:buFontTx/>
              <a:buChar char="-"/>
            </a:pPr>
            <a:endParaRPr lang="el-GR" sz="4950" dirty="0"/>
          </a:p>
          <a:p>
            <a:pPr marL="642938" indent="-642938">
              <a:buFontTx/>
              <a:buChar char="-"/>
            </a:pPr>
            <a:r>
              <a:rPr lang="el-GR" sz="4950" dirty="0"/>
              <a:t>Η σοκολάτα  </a:t>
            </a:r>
          </a:p>
          <a:p>
            <a:pPr marL="642938" indent="-642938">
              <a:buFontTx/>
              <a:buChar char="-"/>
            </a:pPr>
            <a:r>
              <a:rPr lang="el-GR" sz="4950" dirty="0"/>
              <a:t>Θέλω  </a:t>
            </a:r>
            <a:r>
              <a:rPr lang="el-GR" sz="4950" dirty="0">
                <a:solidFill>
                  <a:srgbClr val="FF0000"/>
                </a:solidFill>
              </a:rPr>
              <a:t>μία σοκολάτα.</a:t>
            </a:r>
          </a:p>
        </p:txBody>
      </p:sp>
      <p:sp>
        <p:nvSpPr>
          <p:cNvPr id="3" name="Φυσαλίδα σκέψης: Σύννεφο 2">
            <a:extLst>
              <a:ext uri="{FF2B5EF4-FFF2-40B4-BE49-F238E27FC236}">
                <a16:creationId xmlns:a16="http://schemas.microsoft.com/office/drawing/2014/main" id="{7CD93035-2B12-D401-52A7-5F7656C1D263}"/>
              </a:ext>
            </a:extLst>
          </p:cNvPr>
          <p:cNvSpPr/>
          <p:nvPr/>
        </p:nvSpPr>
        <p:spPr>
          <a:xfrm>
            <a:off x="3275856" y="2204864"/>
            <a:ext cx="5148064" cy="1584176"/>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ένα </a:t>
            </a:r>
            <a:endParaRPr lang="el-CY" sz="4400" dirty="0"/>
          </a:p>
        </p:txBody>
      </p:sp>
    </p:spTree>
    <p:extLst>
      <p:ext uri="{BB962C8B-B14F-4D97-AF65-F5344CB8AC3E}">
        <p14:creationId xmlns:p14="http://schemas.microsoft.com/office/powerpoint/2010/main" val="1459892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50544-A479-704E-1CC0-F50F28ECE61A}"/>
            </a:ext>
          </a:extLst>
        </p:cNvPr>
        <p:cNvGrpSpPr/>
        <p:nvPr/>
      </p:nvGrpSpPr>
      <p:grpSpPr>
        <a:xfrm>
          <a:off x="0" y="0"/>
          <a:ext cx="0" cy="0"/>
          <a:chOff x="0" y="0"/>
          <a:chExt cx="0" cy="0"/>
        </a:xfrm>
      </p:grpSpPr>
      <p:pic>
        <p:nvPicPr>
          <p:cNvPr id="2" name="Picture 6" descr="παιδί σκέφτεται κάτι διανυσματική απεικόνιση. εικονογραφία από - 178350478">
            <a:extLst>
              <a:ext uri="{FF2B5EF4-FFF2-40B4-BE49-F238E27FC236}">
                <a16:creationId xmlns:a16="http://schemas.microsoft.com/office/drawing/2014/main" id="{3AFAAFC9-1CA0-EC87-37FE-89E1F2D01B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24" t="10040" r="50000" b="6816"/>
          <a:stretch/>
        </p:blipFill>
        <p:spPr bwMode="auto">
          <a:xfrm>
            <a:off x="2817176" y="1357938"/>
            <a:ext cx="4032941" cy="424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694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B49DD-FD7B-FA15-71F4-2B5E1CE8773E}"/>
            </a:ext>
          </a:extLst>
        </p:cNvPr>
        <p:cNvGrpSpPr/>
        <p:nvPr/>
      </p:nvGrpSpPr>
      <p:grpSpPr>
        <a:xfrm>
          <a:off x="0" y="0"/>
          <a:ext cx="0" cy="0"/>
          <a:chOff x="0" y="0"/>
          <a:chExt cx="0" cy="0"/>
        </a:xfrm>
      </p:grpSpPr>
      <p:pic>
        <p:nvPicPr>
          <p:cNvPr id="2" name="Picture 6" descr="παιδί σκέφτεται κάτι διανυσματική απεικόνιση. εικονογραφία από - 178350478">
            <a:extLst>
              <a:ext uri="{FF2B5EF4-FFF2-40B4-BE49-F238E27FC236}">
                <a16:creationId xmlns:a16="http://schemas.microsoft.com/office/drawing/2014/main" id="{A49EB261-39E1-5811-3FD9-07F5E71399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24" t="10040" r="50000" b="6816"/>
          <a:stretch/>
        </p:blipFill>
        <p:spPr bwMode="auto">
          <a:xfrm>
            <a:off x="5485055" y="620688"/>
            <a:ext cx="3155397" cy="3321104"/>
          </a:xfrm>
          <a:prstGeom prst="rect">
            <a:avLst/>
          </a:prstGeom>
          <a:noFill/>
          <a:extLst>
            <a:ext uri="{909E8E84-426E-40DD-AFC4-6F175D3DCCD1}">
              <a14:hiddenFill xmlns:a14="http://schemas.microsoft.com/office/drawing/2010/main">
                <a:solidFill>
                  <a:srgbClr val="FFFFFF"/>
                </a:solidFill>
              </a14:hiddenFill>
            </a:ext>
          </a:extLst>
        </p:spPr>
      </p:pic>
      <p:sp>
        <p:nvSpPr>
          <p:cNvPr id="3" name="Οβάλ 2">
            <a:extLst>
              <a:ext uri="{FF2B5EF4-FFF2-40B4-BE49-F238E27FC236}">
                <a16:creationId xmlns:a16="http://schemas.microsoft.com/office/drawing/2014/main" id="{EA8D631E-68C7-396F-E418-96A1228168AF}"/>
              </a:ext>
            </a:extLst>
          </p:cNvPr>
          <p:cNvSpPr/>
          <p:nvPr/>
        </p:nvSpPr>
        <p:spPr>
          <a:xfrm>
            <a:off x="395536" y="620688"/>
            <a:ext cx="1800200" cy="201622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ένας</a:t>
            </a:r>
            <a:endParaRPr lang="el-CY" sz="4000" dirty="0"/>
          </a:p>
        </p:txBody>
      </p:sp>
      <p:sp>
        <p:nvSpPr>
          <p:cNvPr id="4" name="Οβάλ 3">
            <a:extLst>
              <a:ext uri="{FF2B5EF4-FFF2-40B4-BE49-F238E27FC236}">
                <a16:creationId xmlns:a16="http://schemas.microsoft.com/office/drawing/2014/main" id="{1D91AA67-1DD4-B85B-6FCB-346FDED3F387}"/>
              </a:ext>
            </a:extLst>
          </p:cNvPr>
          <p:cNvSpPr/>
          <p:nvPr/>
        </p:nvSpPr>
        <p:spPr>
          <a:xfrm>
            <a:off x="6012160" y="4509120"/>
            <a:ext cx="1800200" cy="201622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ένα</a:t>
            </a:r>
            <a:endParaRPr lang="el-CY" sz="4000" dirty="0"/>
          </a:p>
        </p:txBody>
      </p:sp>
      <p:sp>
        <p:nvSpPr>
          <p:cNvPr id="5" name="Οβάλ 4">
            <a:extLst>
              <a:ext uri="{FF2B5EF4-FFF2-40B4-BE49-F238E27FC236}">
                <a16:creationId xmlns:a16="http://schemas.microsoft.com/office/drawing/2014/main" id="{E2829699-29B7-E2FB-0C7B-0C04FEAFFF94}"/>
              </a:ext>
            </a:extLst>
          </p:cNvPr>
          <p:cNvSpPr/>
          <p:nvPr/>
        </p:nvSpPr>
        <p:spPr>
          <a:xfrm>
            <a:off x="2812476" y="2748869"/>
            <a:ext cx="1800200" cy="201622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μία</a:t>
            </a:r>
            <a:endParaRPr lang="el-CY" sz="4000" dirty="0"/>
          </a:p>
        </p:txBody>
      </p:sp>
    </p:spTree>
    <p:extLst>
      <p:ext uri="{BB962C8B-B14F-4D97-AF65-F5344CB8AC3E}">
        <p14:creationId xmlns:p14="http://schemas.microsoft.com/office/powerpoint/2010/main" val="3538541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20723-080A-276D-CA09-75F6ACA112E2}"/>
            </a:ext>
          </a:extLst>
        </p:cNvPr>
        <p:cNvGrpSpPr/>
        <p:nvPr/>
      </p:nvGrpSpPr>
      <p:grpSpPr>
        <a:xfrm>
          <a:off x="0" y="0"/>
          <a:ext cx="0" cy="0"/>
          <a:chOff x="0" y="0"/>
          <a:chExt cx="0" cy="0"/>
        </a:xfrm>
      </p:grpSpPr>
      <p:sp>
        <p:nvSpPr>
          <p:cNvPr id="2" name="Οβάλ 1">
            <a:extLst>
              <a:ext uri="{FF2B5EF4-FFF2-40B4-BE49-F238E27FC236}">
                <a16:creationId xmlns:a16="http://schemas.microsoft.com/office/drawing/2014/main" id="{169A01AA-8F58-6F75-BF82-CE763E8BFAC8}"/>
              </a:ext>
            </a:extLst>
          </p:cNvPr>
          <p:cNvSpPr/>
          <p:nvPr/>
        </p:nvSpPr>
        <p:spPr>
          <a:xfrm>
            <a:off x="467544" y="222243"/>
            <a:ext cx="2016224" cy="1910613"/>
          </a:xfrm>
          <a:prstGeom prst="ellipse">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ο</a:t>
            </a:r>
            <a:endParaRPr lang="el-CY" sz="4400" dirty="0"/>
          </a:p>
        </p:txBody>
      </p:sp>
      <p:sp>
        <p:nvSpPr>
          <p:cNvPr id="3" name="Οβάλ 2">
            <a:extLst>
              <a:ext uri="{FF2B5EF4-FFF2-40B4-BE49-F238E27FC236}">
                <a16:creationId xmlns:a16="http://schemas.microsoft.com/office/drawing/2014/main" id="{7CB7FD59-1555-48E1-5309-52A0CA939B89}"/>
              </a:ext>
            </a:extLst>
          </p:cNvPr>
          <p:cNvSpPr/>
          <p:nvPr/>
        </p:nvSpPr>
        <p:spPr>
          <a:xfrm>
            <a:off x="467544" y="2600908"/>
            <a:ext cx="2016224" cy="1656184"/>
          </a:xfrm>
          <a:prstGeom prst="ellipse">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η</a:t>
            </a:r>
            <a:endParaRPr lang="el-CY" sz="4000" dirty="0"/>
          </a:p>
        </p:txBody>
      </p:sp>
      <p:sp>
        <p:nvSpPr>
          <p:cNvPr id="4" name="Οβάλ 3">
            <a:extLst>
              <a:ext uri="{FF2B5EF4-FFF2-40B4-BE49-F238E27FC236}">
                <a16:creationId xmlns:a16="http://schemas.microsoft.com/office/drawing/2014/main" id="{7036EED9-3B05-146B-CA5C-5EDC03786603}"/>
              </a:ext>
            </a:extLst>
          </p:cNvPr>
          <p:cNvSpPr/>
          <p:nvPr/>
        </p:nvSpPr>
        <p:spPr>
          <a:xfrm>
            <a:off x="683568" y="4941168"/>
            <a:ext cx="2016224" cy="1584176"/>
          </a:xfrm>
          <a:prstGeom prst="ellipse">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το</a:t>
            </a:r>
            <a:endParaRPr lang="el-CY" sz="4000" dirty="0"/>
          </a:p>
        </p:txBody>
      </p:sp>
      <p:sp>
        <p:nvSpPr>
          <p:cNvPr id="5" name="Βέλος: Δεξιό 4">
            <a:extLst>
              <a:ext uri="{FF2B5EF4-FFF2-40B4-BE49-F238E27FC236}">
                <a16:creationId xmlns:a16="http://schemas.microsoft.com/office/drawing/2014/main" id="{1951299D-40E2-289C-EDFC-E949BC8186F3}"/>
              </a:ext>
            </a:extLst>
          </p:cNvPr>
          <p:cNvSpPr/>
          <p:nvPr/>
        </p:nvSpPr>
        <p:spPr>
          <a:xfrm>
            <a:off x="3347864" y="620688"/>
            <a:ext cx="2088232" cy="720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6" name="Φυσαλίδα σκέψης: Σύννεφο 5">
            <a:extLst>
              <a:ext uri="{FF2B5EF4-FFF2-40B4-BE49-F238E27FC236}">
                <a16:creationId xmlns:a16="http://schemas.microsoft.com/office/drawing/2014/main" id="{96F0AF94-1BA0-4B56-2370-A8968F4E2E92}"/>
              </a:ext>
            </a:extLst>
          </p:cNvPr>
          <p:cNvSpPr/>
          <p:nvPr/>
        </p:nvSpPr>
        <p:spPr>
          <a:xfrm>
            <a:off x="5652120" y="222243"/>
            <a:ext cx="2808312" cy="2160240"/>
          </a:xfrm>
          <a:prstGeom prst="cloudCallou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Θέλω  έναν </a:t>
            </a:r>
            <a:endParaRPr lang="el-CY" sz="3200" dirty="0"/>
          </a:p>
        </p:txBody>
      </p:sp>
      <p:sp>
        <p:nvSpPr>
          <p:cNvPr id="7" name="Βέλος: Δεξιό 6">
            <a:extLst>
              <a:ext uri="{FF2B5EF4-FFF2-40B4-BE49-F238E27FC236}">
                <a16:creationId xmlns:a16="http://schemas.microsoft.com/office/drawing/2014/main" id="{E0B226B4-2F77-D8A0-C4BA-E808F1437E0B}"/>
              </a:ext>
            </a:extLst>
          </p:cNvPr>
          <p:cNvSpPr/>
          <p:nvPr/>
        </p:nvSpPr>
        <p:spPr>
          <a:xfrm>
            <a:off x="3367134" y="5229200"/>
            <a:ext cx="2088232" cy="720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8" name="Βέλος: Δεξιό 7">
            <a:extLst>
              <a:ext uri="{FF2B5EF4-FFF2-40B4-BE49-F238E27FC236}">
                <a16:creationId xmlns:a16="http://schemas.microsoft.com/office/drawing/2014/main" id="{9463D3D0-1BB5-AFCC-219A-720A83D823E2}"/>
              </a:ext>
            </a:extLst>
          </p:cNvPr>
          <p:cNvSpPr/>
          <p:nvPr/>
        </p:nvSpPr>
        <p:spPr>
          <a:xfrm>
            <a:off x="3367134" y="2852936"/>
            <a:ext cx="2088232" cy="7200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9" name="Φυσαλίδα σκέψης: Σύννεφο 8">
            <a:extLst>
              <a:ext uri="{FF2B5EF4-FFF2-40B4-BE49-F238E27FC236}">
                <a16:creationId xmlns:a16="http://schemas.microsoft.com/office/drawing/2014/main" id="{71860F78-680D-1D0C-D42B-9656411848DF}"/>
              </a:ext>
            </a:extLst>
          </p:cNvPr>
          <p:cNvSpPr/>
          <p:nvPr/>
        </p:nvSpPr>
        <p:spPr>
          <a:xfrm>
            <a:off x="5904148" y="2799657"/>
            <a:ext cx="2304256" cy="1258685"/>
          </a:xfrm>
          <a:prstGeom prst="cloudCallou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Θέλω  μία </a:t>
            </a:r>
            <a:endParaRPr lang="el-CY" sz="3200" dirty="0"/>
          </a:p>
        </p:txBody>
      </p:sp>
      <p:sp>
        <p:nvSpPr>
          <p:cNvPr id="10" name="Φυσαλίδα σκέψης: Σύννεφο 9">
            <a:extLst>
              <a:ext uri="{FF2B5EF4-FFF2-40B4-BE49-F238E27FC236}">
                <a16:creationId xmlns:a16="http://schemas.microsoft.com/office/drawing/2014/main" id="{D520079E-AF10-DE78-1058-E7B7E59CD2DD}"/>
              </a:ext>
            </a:extLst>
          </p:cNvPr>
          <p:cNvSpPr/>
          <p:nvPr/>
        </p:nvSpPr>
        <p:spPr>
          <a:xfrm>
            <a:off x="5914020" y="4212704"/>
            <a:ext cx="2808312" cy="2160240"/>
          </a:xfrm>
          <a:prstGeom prst="cloudCallou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Θέλω  ένα </a:t>
            </a:r>
            <a:endParaRPr lang="el-CY" sz="3200" dirty="0"/>
          </a:p>
        </p:txBody>
      </p:sp>
    </p:spTree>
    <p:extLst>
      <p:ext uri="{BB962C8B-B14F-4D97-AF65-F5344CB8AC3E}">
        <p14:creationId xmlns:p14="http://schemas.microsoft.com/office/powerpoint/2010/main" val="59388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C227E-92E1-18B3-9FE3-9421E4221041}"/>
            </a:ext>
          </a:extLst>
        </p:cNvPr>
        <p:cNvGrpSpPr/>
        <p:nvPr/>
      </p:nvGrpSpPr>
      <p:grpSpPr>
        <a:xfrm>
          <a:off x="0" y="0"/>
          <a:ext cx="0" cy="0"/>
          <a:chOff x="0" y="0"/>
          <a:chExt cx="0" cy="0"/>
        </a:xfrm>
      </p:grpSpPr>
      <p:pic>
        <p:nvPicPr>
          <p:cNvPr id="2050" name="Picture 2" descr="10+ δωρεάν εικόνες για Καυγάς και Διαφωνία - Pixabay">
            <a:extLst>
              <a:ext uri="{FF2B5EF4-FFF2-40B4-BE49-F238E27FC236}">
                <a16:creationId xmlns:a16="http://schemas.microsoft.com/office/drawing/2014/main" id="{7038EE97-FA4D-BD26-F9DB-9B8548011C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285" y="1483349"/>
            <a:ext cx="6672773" cy="397855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75332C7D-DE95-B944-2749-9F0AA1D27041}"/>
              </a:ext>
            </a:extLst>
          </p:cNvPr>
          <p:cNvSpPr/>
          <p:nvPr/>
        </p:nvSpPr>
        <p:spPr>
          <a:xfrm>
            <a:off x="2873829" y="857250"/>
            <a:ext cx="3731079" cy="1845129"/>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000" dirty="0">
                <a:solidFill>
                  <a:srgbClr val="FF0000"/>
                </a:solidFill>
              </a:rPr>
              <a:t>Το κατάλαβες; </a:t>
            </a:r>
            <a:endParaRPr lang="el-CY" sz="3000" dirty="0">
              <a:solidFill>
                <a:srgbClr val="FF0000"/>
              </a:solidFill>
            </a:endParaRPr>
          </a:p>
        </p:txBody>
      </p:sp>
      <p:sp>
        <p:nvSpPr>
          <p:cNvPr id="3" name="Φυσαλίδα σκέψης: Σύννεφο 2">
            <a:extLst>
              <a:ext uri="{FF2B5EF4-FFF2-40B4-BE49-F238E27FC236}">
                <a16:creationId xmlns:a16="http://schemas.microsoft.com/office/drawing/2014/main" id="{24D93440-B862-4C20-C1D9-ED3E87F66A1D}"/>
              </a:ext>
            </a:extLst>
          </p:cNvPr>
          <p:cNvSpPr/>
          <p:nvPr/>
        </p:nvSpPr>
        <p:spPr>
          <a:xfrm>
            <a:off x="5412921" y="3045279"/>
            <a:ext cx="3731079" cy="1845129"/>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000" dirty="0">
                <a:solidFill>
                  <a:srgbClr val="FF0000"/>
                </a:solidFill>
              </a:rPr>
              <a:t>Όχι, δεν το κατάλαβα.</a:t>
            </a:r>
            <a:endParaRPr lang="el-CY" sz="3000" dirty="0">
              <a:solidFill>
                <a:srgbClr val="FF0000"/>
              </a:solidFill>
            </a:endParaRPr>
          </a:p>
        </p:txBody>
      </p:sp>
      <p:sp>
        <p:nvSpPr>
          <p:cNvPr id="4" name="Φυσαλίδα σκέψης: Σύννεφο 3">
            <a:extLst>
              <a:ext uri="{FF2B5EF4-FFF2-40B4-BE49-F238E27FC236}">
                <a16:creationId xmlns:a16="http://schemas.microsoft.com/office/drawing/2014/main" id="{4787606B-F79A-D3C2-CAA0-0802A62694FC}"/>
              </a:ext>
            </a:extLst>
          </p:cNvPr>
          <p:cNvSpPr/>
          <p:nvPr/>
        </p:nvSpPr>
        <p:spPr>
          <a:xfrm>
            <a:off x="677636" y="3690257"/>
            <a:ext cx="3731079" cy="1845129"/>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000" dirty="0">
                <a:solidFill>
                  <a:srgbClr val="FF0000"/>
                </a:solidFill>
              </a:rPr>
              <a:t>Πάμε  ξανά μαζί! </a:t>
            </a:r>
            <a:endParaRPr lang="el-CY" sz="3000" dirty="0">
              <a:solidFill>
                <a:srgbClr val="FF0000"/>
              </a:solidFill>
            </a:endParaRPr>
          </a:p>
        </p:txBody>
      </p:sp>
    </p:spTree>
    <p:extLst>
      <p:ext uri="{BB962C8B-B14F-4D97-AF65-F5344CB8AC3E}">
        <p14:creationId xmlns:p14="http://schemas.microsoft.com/office/powerpoint/2010/main" val="1484539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a:srcRect/>
          <a:stretch>
            <a:fillRect/>
          </a:stretch>
        </p:blipFill>
        <p:spPr bwMode="auto">
          <a:xfrm>
            <a:off x="611560" y="548680"/>
            <a:ext cx="2592288" cy="2143125"/>
          </a:xfrm>
          <a:prstGeom prst="rect">
            <a:avLst/>
          </a:prstGeom>
          <a:noFill/>
          <a:ln w="9525">
            <a:noFill/>
            <a:miter lim="800000"/>
            <a:headEnd/>
            <a:tailEnd/>
          </a:ln>
          <a:effectLst/>
        </p:spPr>
      </p:pic>
      <p:sp>
        <p:nvSpPr>
          <p:cNvPr id="17" name="16 - TextBox"/>
          <p:cNvSpPr txBox="1"/>
          <p:nvPr/>
        </p:nvSpPr>
        <p:spPr>
          <a:xfrm>
            <a:off x="3707904" y="317555"/>
            <a:ext cx="5616624"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3200" dirty="0"/>
              <a:t>το  περιοδικό      </a:t>
            </a:r>
            <a:r>
              <a:rPr lang="en-GB" sz="3200" dirty="0"/>
              <a:t>magazine</a:t>
            </a:r>
            <a:endParaRPr lang="el-GR" sz="3200" dirty="0"/>
          </a:p>
          <a:p>
            <a:r>
              <a:rPr lang="el-GR" sz="3200" dirty="0"/>
              <a:t>το  βιβλίο</a:t>
            </a:r>
            <a:r>
              <a:rPr lang="en-GB" sz="3200" dirty="0"/>
              <a:t>            book</a:t>
            </a:r>
            <a:endParaRPr lang="el-GR" sz="3200" dirty="0"/>
          </a:p>
          <a:p>
            <a:r>
              <a:rPr lang="el-GR" sz="3200" dirty="0"/>
              <a:t>το τιμολόγιο</a:t>
            </a:r>
            <a:r>
              <a:rPr lang="en-GB" sz="3200" dirty="0"/>
              <a:t>        invoice</a:t>
            </a:r>
            <a:endParaRPr lang="el-GR" sz="3200" dirty="0"/>
          </a:p>
          <a:p>
            <a:r>
              <a:rPr lang="el-GR" sz="3200" dirty="0"/>
              <a:t>το εισιτήριο </a:t>
            </a:r>
            <a:r>
              <a:rPr lang="en-GB" sz="3200" dirty="0"/>
              <a:t>         ticket</a:t>
            </a:r>
            <a:endParaRPr lang="el-GR" sz="3200" dirty="0"/>
          </a:p>
          <a:p>
            <a:r>
              <a:rPr lang="el-GR" sz="3200" dirty="0"/>
              <a:t>ο λογαριασμός</a:t>
            </a:r>
            <a:r>
              <a:rPr lang="en-GB" sz="3200" dirty="0"/>
              <a:t>     bill</a:t>
            </a:r>
            <a:endParaRPr lang="el-GR" sz="3200" dirty="0"/>
          </a:p>
          <a:p>
            <a:r>
              <a:rPr lang="el-GR" sz="3200" dirty="0"/>
              <a:t>η  εφημερίδα</a:t>
            </a:r>
            <a:r>
              <a:rPr lang="en-GB" sz="3200" dirty="0"/>
              <a:t>      newspaper</a:t>
            </a:r>
            <a:endParaRPr lang="el-GR" sz="3200" dirty="0"/>
          </a:p>
        </p:txBody>
      </p:sp>
      <p:pic>
        <p:nvPicPr>
          <p:cNvPr id="1026" name="Picture 2" descr="Έννοια του Newsstand. Γυναίκα πωλητής πωλεί εφημερίδες και περιοδικά στο  περίπτερο Τύπου. Γυναικείος χαρακτήρας που πωλεί φρέσκο Τύπο στο θάλαμο  στην οδό. Γραμμικό περίγραμμα καρτούν επίπεδου στυλ. Εικονογράφηση  διανύσματος Διάνυσμα από ©zuperia">
            <a:extLst>
              <a:ext uri="{FF2B5EF4-FFF2-40B4-BE49-F238E27FC236}">
                <a16:creationId xmlns:a16="http://schemas.microsoft.com/office/drawing/2014/main" id="{3EB36A2B-7E6C-210D-8486-4AE47525AF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303" b="18340"/>
          <a:stretch>
            <a:fillRect/>
          </a:stretch>
        </p:blipFill>
        <p:spPr bwMode="auto">
          <a:xfrm>
            <a:off x="7236296" y="3973787"/>
            <a:ext cx="1751690" cy="20674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3,000+ Cartoon Of Receipts Stock Illustrations, Royalty-Free Vector  Graphics &amp; Clip Art - iStock">
            <a:extLst>
              <a:ext uri="{FF2B5EF4-FFF2-40B4-BE49-F238E27FC236}">
                <a16:creationId xmlns:a16="http://schemas.microsoft.com/office/drawing/2014/main" id="{845C6DBE-22E2-00F5-0887-1B4A0D6D32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8836" y="389811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Βιβλία Ένα Καρτούν Εικονογράφος Μιας Στοίβας Εγχειριδίων Διάνυσμα από  ©larryrains 270749156">
            <a:extLst>
              <a:ext uri="{FF2B5EF4-FFF2-40B4-BE49-F238E27FC236}">
                <a16:creationId xmlns:a16="http://schemas.microsoft.com/office/drawing/2014/main" id="{ACEAEFD6-DE22-D5E1-63CE-BABFD02871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247" y="3973787"/>
            <a:ext cx="1175626"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23-11-2022: Έκπτωση στα εισιτήρια - Ο.Λ.Μ.Ε. | Ομοσπονδία Λειτουργών Μέσης  Εκπαίδευσης">
            <a:extLst>
              <a:ext uri="{FF2B5EF4-FFF2-40B4-BE49-F238E27FC236}">
                <a16:creationId xmlns:a16="http://schemas.microsoft.com/office/drawing/2014/main" id="{03177E07-D5B0-F51C-6A6C-BD595A6632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5427" y="3932601"/>
            <a:ext cx="1386855" cy="218431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Επεξήγηση του λογαριασμού της ΑΗΚ, με βάση τη μηνιαία διατίμηση εμπορ">
            <a:extLst>
              <a:ext uri="{FF2B5EF4-FFF2-40B4-BE49-F238E27FC236}">
                <a16:creationId xmlns:a16="http://schemas.microsoft.com/office/drawing/2014/main" id="{317350F9-9367-1A9D-2592-47171A1712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8515" y="3924759"/>
            <a:ext cx="1876425" cy="214312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Ευθεία γραμμή σύνδεσης 3">
            <a:extLst>
              <a:ext uri="{FF2B5EF4-FFF2-40B4-BE49-F238E27FC236}">
                <a16:creationId xmlns:a16="http://schemas.microsoft.com/office/drawing/2014/main" id="{E311ECC8-23BE-E424-1ABE-5F56C657461D}"/>
              </a:ext>
            </a:extLst>
          </p:cNvPr>
          <p:cNvCxnSpPr/>
          <p:nvPr/>
        </p:nvCxnSpPr>
        <p:spPr>
          <a:xfrm>
            <a:off x="6084168" y="3068960"/>
            <a:ext cx="1800200" cy="2088232"/>
          </a:xfrm>
          <a:prstGeom prst="line">
            <a:avLst/>
          </a:prstGeom>
          <a:ln w="76200"/>
        </p:spPr>
        <p:style>
          <a:lnRef idx="3">
            <a:schemeClr val="dk1"/>
          </a:lnRef>
          <a:fillRef idx="0">
            <a:schemeClr val="dk1"/>
          </a:fillRef>
          <a:effectRef idx="2">
            <a:schemeClr val="dk1"/>
          </a:effectRef>
          <a:fontRef idx="minor">
            <a:schemeClr val="tx1"/>
          </a:fontRef>
        </p:style>
      </p:cxnSp>
      <p:cxnSp>
        <p:nvCxnSpPr>
          <p:cNvPr id="5" name="Ευθεία γραμμή σύνδεσης 4">
            <a:extLst>
              <a:ext uri="{FF2B5EF4-FFF2-40B4-BE49-F238E27FC236}">
                <a16:creationId xmlns:a16="http://schemas.microsoft.com/office/drawing/2014/main" id="{400CACF2-3B59-74C1-1D1C-73E1166F75E9}"/>
              </a:ext>
            </a:extLst>
          </p:cNvPr>
          <p:cNvCxnSpPr>
            <a:cxnSpLocks/>
          </p:cNvCxnSpPr>
          <p:nvPr/>
        </p:nvCxnSpPr>
        <p:spPr>
          <a:xfrm flipH="1">
            <a:off x="3546338" y="1620242"/>
            <a:ext cx="363147" cy="3349439"/>
          </a:xfrm>
          <a:prstGeom prst="line">
            <a:avLst/>
          </a:prstGeom>
          <a:ln w="76200"/>
        </p:spPr>
        <p:style>
          <a:lnRef idx="3">
            <a:schemeClr val="dk1"/>
          </a:lnRef>
          <a:fillRef idx="0">
            <a:schemeClr val="dk1"/>
          </a:fillRef>
          <a:effectRef idx="2">
            <a:schemeClr val="dk1"/>
          </a:effectRef>
          <a:fontRef idx="minor">
            <a:schemeClr val="tx1"/>
          </a:fontRef>
        </p:style>
      </p:cxnSp>
      <p:cxnSp>
        <p:nvCxnSpPr>
          <p:cNvPr id="7" name="Ευθεία γραμμή σύνδεσης 6">
            <a:extLst>
              <a:ext uri="{FF2B5EF4-FFF2-40B4-BE49-F238E27FC236}">
                <a16:creationId xmlns:a16="http://schemas.microsoft.com/office/drawing/2014/main" id="{B128976E-DFFB-966A-4638-9D7219AC3DE4}"/>
              </a:ext>
            </a:extLst>
          </p:cNvPr>
          <p:cNvCxnSpPr>
            <a:cxnSpLocks/>
          </p:cNvCxnSpPr>
          <p:nvPr/>
        </p:nvCxnSpPr>
        <p:spPr>
          <a:xfrm flipH="1">
            <a:off x="1609688" y="2025877"/>
            <a:ext cx="2207832" cy="2843283"/>
          </a:xfrm>
          <a:prstGeom prst="line">
            <a:avLst/>
          </a:prstGeom>
          <a:ln w="76200"/>
        </p:spPr>
        <p:style>
          <a:lnRef idx="3">
            <a:schemeClr val="dk1"/>
          </a:lnRef>
          <a:fillRef idx="0">
            <a:schemeClr val="dk1"/>
          </a:fillRef>
          <a:effectRef idx="2">
            <a:schemeClr val="dk1"/>
          </a:effectRef>
          <a:fontRef idx="minor">
            <a:schemeClr val="tx1"/>
          </a:fontRef>
        </p:style>
      </p:cxnSp>
      <p:cxnSp>
        <p:nvCxnSpPr>
          <p:cNvPr id="9" name="Ευθεία γραμμή σύνδεσης 8">
            <a:extLst>
              <a:ext uri="{FF2B5EF4-FFF2-40B4-BE49-F238E27FC236}">
                <a16:creationId xmlns:a16="http://schemas.microsoft.com/office/drawing/2014/main" id="{1EC47ABD-4432-1423-3F3D-BD09C52CC6E4}"/>
              </a:ext>
            </a:extLst>
          </p:cNvPr>
          <p:cNvCxnSpPr>
            <a:cxnSpLocks/>
          </p:cNvCxnSpPr>
          <p:nvPr/>
        </p:nvCxnSpPr>
        <p:spPr>
          <a:xfrm>
            <a:off x="6161702" y="2680735"/>
            <a:ext cx="930578" cy="1293052"/>
          </a:xfrm>
          <a:prstGeom prst="line">
            <a:avLst/>
          </a:prstGeom>
          <a:ln w="76200"/>
        </p:spPr>
        <p:style>
          <a:lnRef idx="3">
            <a:schemeClr val="dk1"/>
          </a:lnRef>
          <a:fillRef idx="0">
            <a:schemeClr val="dk1"/>
          </a:fillRef>
          <a:effectRef idx="2">
            <a:schemeClr val="dk1"/>
          </a:effectRef>
          <a:fontRef idx="minor">
            <a:schemeClr val="tx1"/>
          </a:fontRef>
        </p:style>
      </p:cxnSp>
      <p:cxnSp>
        <p:nvCxnSpPr>
          <p:cNvPr id="11" name="Ευθεία γραμμή σύνδεσης 10">
            <a:extLst>
              <a:ext uri="{FF2B5EF4-FFF2-40B4-BE49-F238E27FC236}">
                <a16:creationId xmlns:a16="http://schemas.microsoft.com/office/drawing/2014/main" id="{EBFAF6DF-ECBF-ED80-BD6B-625274BEB0D0}"/>
              </a:ext>
            </a:extLst>
          </p:cNvPr>
          <p:cNvCxnSpPr>
            <a:cxnSpLocks/>
          </p:cNvCxnSpPr>
          <p:nvPr/>
        </p:nvCxnSpPr>
        <p:spPr>
          <a:xfrm flipH="1">
            <a:off x="590543" y="1020449"/>
            <a:ext cx="3174926" cy="3534653"/>
          </a:xfrm>
          <a:prstGeom prst="line">
            <a:avLst/>
          </a:prstGeom>
          <a:ln w="76200"/>
        </p:spPr>
        <p:style>
          <a:lnRef idx="3">
            <a:schemeClr val="dk1"/>
          </a:lnRef>
          <a:fillRef idx="0">
            <a:schemeClr val="dk1"/>
          </a:fillRef>
          <a:effectRef idx="2">
            <a:schemeClr val="dk1"/>
          </a:effectRef>
          <a:fontRef idx="minor">
            <a:schemeClr val="tx1"/>
          </a:fontRef>
        </p:style>
      </p:cxnSp>
      <p:cxnSp>
        <p:nvCxnSpPr>
          <p:cNvPr id="14" name="Ευθεία γραμμή σύνδεσης 13">
            <a:extLst>
              <a:ext uri="{FF2B5EF4-FFF2-40B4-BE49-F238E27FC236}">
                <a16:creationId xmlns:a16="http://schemas.microsoft.com/office/drawing/2014/main" id="{C0113248-C80B-FAB9-ED49-8F7F8365B5BF}"/>
              </a:ext>
            </a:extLst>
          </p:cNvPr>
          <p:cNvCxnSpPr>
            <a:cxnSpLocks/>
          </p:cNvCxnSpPr>
          <p:nvPr/>
        </p:nvCxnSpPr>
        <p:spPr>
          <a:xfrm>
            <a:off x="5834515" y="656692"/>
            <a:ext cx="2985957" cy="4048087"/>
          </a:xfrm>
          <a:prstGeom prst="line">
            <a:avLst/>
          </a:prstGeom>
          <a:ln w="76200"/>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D18A4-88E5-A2FA-7F36-D5795770839C}"/>
            </a:ext>
          </a:extLst>
        </p:cNvPr>
        <p:cNvGrpSpPr/>
        <p:nvPr/>
      </p:nvGrpSpPr>
      <p:grpSpPr>
        <a:xfrm>
          <a:off x="0" y="0"/>
          <a:ext cx="0" cy="0"/>
          <a:chOff x="0" y="0"/>
          <a:chExt cx="0" cy="0"/>
        </a:xfrm>
      </p:grpSpPr>
      <p:pic>
        <p:nvPicPr>
          <p:cNvPr id="2" name="Picture 7">
            <a:extLst>
              <a:ext uri="{FF2B5EF4-FFF2-40B4-BE49-F238E27FC236}">
                <a16:creationId xmlns:a16="http://schemas.microsoft.com/office/drawing/2014/main" id="{7B92045B-CBF7-F4A1-12B4-6948FF089BB3}"/>
              </a:ext>
            </a:extLst>
          </p:cNvPr>
          <p:cNvPicPr>
            <a:picLocks noChangeAspect="1" noChangeArrowheads="1"/>
          </p:cNvPicPr>
          <p:nvPr/>
        </p:nvPicPr>
        <p:blipFill>
          <a:blip r:embed="rId2"/>
          <a:srcRect/>
          <a:stretch>
            <a:fillRect/>
          </a:stretch>
        </p:blipFill>
        <p:spPr bwMode="auto">
          <a:xfrm>
            <a:off x="1464447" y="1071547"/>
            <a:ext cx="1514475" cy="1278731"/>
          </a:xfrm>
          <a:prstGeom prst="rect">
            <a:avLst/>
          </a:prstGeom>
          <a:noFill/>
          <a:ln w="9525">
            <a:noFill/>
            <a:miter lim="800000"/>
            <a:headEnd/>
            <a:tailEnd/>
          </a:ln>
          <a:effectLst/>
        </p:spPr>
      </p:pic>
      <p:cxnSp>
        <p:nvCxnSpPr>
          <p:cNvPr id="4" name="3 - Ευθύγραμμο βέλος σύνδεσης">
            <a:extLst>
              <a:ext uri="{FF2B5EF4-FFF2-40B4-BE49-F238E27FC236}">
                <a16:creationId xmlns:a16="http://schemas.microsoft.com/office/drawing/2014/main" id="{48C7AA1E-3A4E-78EF-2F49-3314C1FD0F02}"/>
              </a:ext>
            </a:extLst>
          </p:cNvPr>
          <p:cNvCxnSpPr/>
          <p:nvPr/>
        </p:nvCxnSpPr>
        <p:spPr>
          <a:xfrm>
            <a:off x="2696753" y="1285860"/>
            <a:ext cx="857256" cy="119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 name="4 - TextBox">
            <a:extLst>
              <a:ext uri="{FF2B5EF4-FFF2-40B4-BE49-F238E27FC236}">
                <a16:creationId xmlns:a16="http://schemas.microsoft.com/office/drawing/2014/main" id="{71012345-7202-9AA6-195E-6B5E0C6801BD}"/>
              </a:ext>
            </a:extLst>
          </p:cNvPr>
          <p:cNvSpPr txBox="1"/>
          <p:nvPr/>
        </p:nvSpPr>
        <p:spPr>
          <a:xfrm>
            <a:off x="3661166" y="1071546"/>
            <a:ext cx="1393041" cy="300082"/>
          </a:xfrm>
          <a:prstGeom prst="rect">
            <a:avLst/>
          </a:prstGeom>
          <a:noFill/>
        </p:spPr>
        <p:txBody>
          <a:bodyPr wrap="square" rtlCol="0">
            <a:spAutoFit/>
          </a:bodyPr>
          <a:lstStyle/>
          <a:p>
            <a:r>
              <a:rPr lang="en-GB" sz="1350" dirty="0"/>
              <a:t>read</a:t>
            </a:r>
            <a:endParaRPr lang="en-US" sz="1350" dirty="0"/>
          </a:p>
        </p:txBody>
      </p:sp>
      <p:sp>
        <p:nvSpPr>
          <p:cNvPr id="6" name="5 - TextBox">
            <a:extLst>
              <a:ext uri="{FF2B5EF4-FFF2-40B4-BE49-F238E27FC236}">
                <a16:creationId xmlns:a16="http://schemas.microsoft.com/office/drawing/2014/main" id="{DABA2B00-629F-2F67-F8F2-6B357BE29691}"/>
              </a:ext>
            </a:extLst>
          </p:cNvPr>
          <p:cNvSpPr txBox="1"/>
          <p:nvPr/>
        </p:nvSpPr>
        <p:spPr>
          <a:xfrm>
            <a:off x="161083" y="3429000"/>
            <a:ext cx="4839546"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2800" dirty="0"/>
              <a:t>Διαβάζω  </a:t>
            </a:r>
            <a:r>
              <a:rPr lang="el-GR" sz="2800" dirty="0">
                <a:solidFill>
                  <a:srgbClr val="FF0000"/>
                </a:solidFill>
              </a:rPr>
              <a:t>ένα</a:t>
            </a:r>
            <a:r>
              <a:rPr lang="el-GR" sz="2800" dirty="0"/>
              <a:t>   περιοδικό.</a:t>
            </a:r>
          </a:p>
          <a:p>
            <a:r>
              <a:rPr lang="el-GR" sz="2800" dirty="0"/>
              <a:t>Διαβάζω  </a:t>
            </a:r>
            <a:r>
              <a:rPr lang="el-GR" sz="2800" dirty="0">
                <a:solidFill>
                  <a:srgbClr val="FF0000"/>
                </a:solidFill>
              </a:rPr>
              <a:t>ένα</a:t>
            </a:r>
            <a:r>
              <a:rPr lang="el-GR" sz="2800" dirty="0"/>
              <a:t>   βιβλίο.</a:t>
            </a:r>
          </a:p>
          <a:p>
            <a:r>
              <a:rPr lang="el-GR" sz="2800" dirty="0"/>
              <a:t>Διαβάζω  </a:t>
            </a:r>
            <a:r>
              <a:rPr lang="el-GR" sz="2800" dirty="0">
                <a:solidFill>
                  <a:srgbClr val="FF0000"/>
                </a:solidFill>
              </a:rPr>
              <a:t>ένα</a:t>
            </a:r>
            <a:r>
              <a:rPr lang="el-GR" sz="2800" dirty="0"/>
              <a:t>   τιμολόγιο. </a:t>
            </a:r>
          </a:p>
          <a:p>
            <a:r>
              <a:rPr lang="el-GR" sz="2800" dirty="0"/>
              <a:t>Διαβάζω  </a:t>
            </a:r>
            <a:r>
              <a:rPr lang="el-GR" sz="2800" dirty="0">
                <a:solidFill>
                  <a:srgbClr val="FF0000"/>
                </a:solidFill>
              </a:rPr>
              <a:t>ένα</a:t>
            </a:r>
            <a:r>
              <a:rPr lang="el-GR" sz="2800" dirty="0"/>
              <a:t>    εισιτήριο.</a:t>
            </a:r>
          </a:p>
          <a:p>
            <a:r>
              <a:rPr lang="el-GR" sz="2800" dirty="0"/>
              <a:t>Διαβάζω  </a:t>
            </a:r>
            <a:r>
              <a:rPr lang="el-GR" sz="2800" dirty="0">
                <a:solidFill>
                  <a:srgbClr val="FF0000"/>
                </a:solidFill>
              </a:rPr>
              <a:t>ένα</a:t>
            </a:r>
            <a:r>
              <a:rPr lang="tr-TR" sz="2800" dirty="0">
                <a:solidFill>
                  <a:srgbClr val="FF0000"/>
                </a:solidFill>
              </a:rPr>
              <a:t>v</a:t>
            </a:r>
            <a:r>
              <a:rPr lang="el-GR" sz="2800" dirty="0"/>
              <a:t>    λογαριασμό.</a:t>
            </a:r>
          </a:p>
          <a:p>
            <a:r>
              <a:rPr lang="el-GR" sz="2800" dirty="0"/>
              <a:t> Διαβάζω </a:t>
            </a:r>
            <a:r>
              <a:rPr lang="el-GR" sz="2800" dirty="0">
                <a:solidFill>
                  <a:srgbClr val="FF0000"/>
                </a:solidFill>
              </a:rPr>
              <a:t>μια</a:t>
            </a:r>
            <a:r>
              <a:rPr lang="el-GR" sz="2800" dirty="0"/>
              <a:t>    εφημερίδα.</a:t>
            </a:r>
            <a:endParaRPr lang="en-US" sz="2800" dirty="0"/>
          </a:p>
        </p:txBody>
      </p:sp>
      <p:sp>
        <p:nvSpPr>
          <p:cNvPr id="17" name="16 - TextBox">
            <a:extLst>
              <a:ext uri="{FF2B5EF4-FFF2-40B4-BE49-F238E27FC236}">
                <a16:creationId xmlns:a16="http://schemas.microsoft.com/office/drawing/2014/main" id="{011903FE-641C-109C-AC69-CB8F169694AF}"/>
              </a:ext>
            </a:extLst>
          </p:cNvPr>
          <p:cNvSpPr txBox="1"/>
          <p:nvPr/>
        </p:nvSpPr>
        <p:spPr>
          <a:xfrm>
            <a:off x="4755146" y="452875"/>
            <a:ext cx="4209342" cy="25160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2400" dirty="0"/>
              <a:t>το  περιοδικό      </a:t>
            </a:r>
            <a:r>
              <a:rPr lang="en-GB" sz="2400" dirty="0"/>
              <a:t>magazine</a:t>
            </a:r>
            <a:endParaRPr lang="el-GR" sz="2400" dirty="0"/>
          </a:p>
          <a:p>
            <a:r>
              <a:rPr lang="el-GR" sz="2400" dirty="0"/>
              <a:t>το  βιβλίο</a:t>
            </a:r>
            <a:r>
              <a:rPr lang="en-GB" sz="2400" dirty="0"/>
              <a:t>            book</a:t>
            </a:r>
            <a:endParaRPr lang="el-GR" sz="2400" dirty="0"/>
          </a:p>
          <a:p>
            <a:r>
              <a:rPr lang="el-GR" sz="2400" dirty="0"/>
              <a:t>το τιμολόγιο</a:t>
            </a:r>
            <a:r>
              <a:rPr lang="en-GB" sz="2400" dirty="0"/>
              <a:t>        invoice</a:t>
            </a:r>
            <a:endParaRPr lang="el-GR" sz="2400" dirty="0"/>
          </a:p>
          <a:p>
            <a:r>
              <a:rPr lang="el-GR" sz="2400" dirty="0"/>
              <a:t>το εισιτήριο </a:t>
            </a:r>
            <a:r>
              <a:rPr lang="en-GB" sz="2400" dirty="0"/>
              <a:t>         ticket</a:t>
            </a:r>
            <a:endParaRPr lang="el-GR" sz="2400" dirty="0"/>
          </a:p>
          <a:p>
            <a:r>
              <a:rPr lang="el-GR" sz="2400" dirty="0"/>
              <a:t>ο λογαριασμός</a:t>
            </a:r>
            <a:r>
              <a:rPr lang="en-GB" sz="2400" dirty="0"/>
              <a:t>     bill</a:t>
            </a:r>
            <a:endParaRPr lang="el-GR" sz="2400" dirty="0"/>
          </a:p>
          <a:p>
            <a:r>
              <a:rPr lang="el-GR" sz="2400" dirty="0"/>
              <a:t>η  εφημερίδα</a:t>
            </a:r>
            <a:r>
              <a:rPr lang="en-GB" sz="2400" dirty="0"/>
              <a:t>      newspaper</a:t>
            </a:r>
            <a:endParaRPr lang="el-GR" sz="2400" dirty="0"/>
          </a:p>
          <a:p>
            <a:endParaRPr lang="en-US" sz="1350" dirty="0"/>
          </a:p>
        </p:txBody>
      </p:sp>
    </p:spTree>
    <p:extLst>
      <p:ext uri="{BB962C8B-B14F-4D97-AF65-F5344CB8AC3E}">
        <p14:creationId xmlns:p14="http://schemas.microsoft.com/office/powerpoint/2010/main" val="76157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p:cNvPicPr>
            <a:picLocks noChangeAspect="1" noChangeArrowheads="1"/>
          </p:cNvPicPr>
          <p:nvPr/>
        </p:nvPicPr>
        <p:blipFill>
          <a:blip r:embed="rId2"/>
          <a:srcRect/>
          <a:stretch>
            <a:fillRect/>
          </a:stretch>
        </p:blipFill>
        <p:spPr bwMode="auto">
          <a:xfrm>
            <a:off x="561271" y="1988840"/>
            <a:ext cx="3237302" cy="3644510"/>
          </a:xfrm>
          <a:prstGeom prst="rect">
            <a:avLst/>
          </a:prstGeom>
          <a:noFill/>
          <a:ln w="9525">
            <a:noFill/>
            <a:miter lim="800000"/>
            <a:headEnd/>
            <a:tailEnd/>
          </a:ln>
          <a:effectLst/>
        </p:spPr>
      </p:pic>
      <p:sp>
        <p:nvSpPr>
          <p:cNvPr id="18436" name="AutoShape 4" descr="POKAL Ποτήρι | IKEA Κύπρος"/>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sp>
        <p:nvSpPr>
          <p:cNvPr id="11" name="10 - TextBox"/>
          <p:cNvSpPr txBox="1"/>
          <p:nvPr/>
        </p:nvSpPr>
        <p:spPr>
          <a:xfrm>
            <a:off x="3807565" y="5771424"/>
            <a:ext cx="2204595" cy="523220"/>
          </a:xfrm>
          <a:prstGeom prst="rect">
            <a:avLst/>
          </a:prstGeom>
          <a:noFill/>
        </p:spPr>
        <p:txBody>
          <a:bodyPr wrap="square" rtlCol="0">
            <a:spAutoFit/>
          </a:bodyPr>
          <a:lstStyle/>
          <a:p>
            <a:r>
              <a:rPr lang="el-GR" sz="2800" dirty="0">
                <a:solidFill>
                  <a:srgbClr val="FF0000"/>
                </a:solidFill>
              </a:rPr>
              <a:t>το φλιτζάνι </a:t>
            </a:r>
            <a:endParaRPr lang="en-US" sz="2800" dirty="0"/>
          </a:p>
        </p:txBody>
      </p:sp>
      <p:sp>
        <p:nvSpPr>
          <p:cNvPr id="12" name="11 - TextBox"/>
          <p:cNvSpPr txBox="1"/>
          <p:nvPr/>
        </p:nvSpPr>
        <p:spPr>
          <a:xfrm>
            <a:off x="3131841" y="641799"/>
            <a:ext cx="5450888"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2400" dirty="0"/>
              <a:t>Το νερό                      </a:t>
            </a:r>
            <a:r>
              <a:rPr lang="tr-TR" sz="2400" dirty="0"/>
              <a:t>water</a:t>
            </a:r>
            <a:r>
              <a:rPr lang="el-GR" sz="2400" dirty="0"/>
              <a:t>   </a:t>
            </a:r>
          </a:p>
          <a:p>
            <a:r>
              <a:rPr lang="el-GR" sz="2400" dirty="0"/>
              <a:t>Ο χυμός</a:t>
            </a:r>
            <a:r>
              <a:rPr lang="tr-TR" sz="2400" dirty="0"/>
              <a:t>             </a:t>
            </a:r>
            <a:r>
              <a:rPr lang="el-GR" sz="2400" dirty="0"/>
              <a:t>        </a:t>
            </a:r>
            <a:r>
              <a:rPr lang="tr-TR" sz="2400" dirty="0"/>
              <a:t>juice</a:t>
            </a:r>
            <a:endParaRPr lang="el-GR" sz="2400" dirty="0"/>
          </a:p>
          <a:p>
            <a:r>
              <a:rPr lang="el-GR" sz="2400" dirty="0"/>
              <a:t>Το τσάι </a:t>
            </a:r>
            <a:r>
              <a:rPr lang="tr-TR" sz="2400" dirty="0"/>
              <a:t>              </a:t>
            </a:r>
            <a:r>
              <a:rPr lang="el-GR" sz="2400" dirty="0"/>
              <a:t>         </a:t>
            </a:r>
            <a:r>
              <a:rPr lang="tr-TR" sz="2400" dirty="0"/>
              <a:t> tea</a:t>
            </a:r>
            <a:endParaRPr lang="el-GR" sz="2400" dirty="0"/>
          </a:p>
          <a:p>
            <a:r>
              <a:rPr lang="el-GR" sz="2400" dirty="0"/>
              <a:t>Η ζεστή σοκολάτα</a:t>
            </a:r>
            <a:r>
              <a:rPr lang="tr-TR" sz="2400" dirty="0"/>
              <a:t>    hot chocolate</a:t>
            </a:r>
            <a:endParaRPr lang="el-GR" sz="2400" dirty="0"/>
          </a:p>
          <a:p>
            <a:r>
              <a:rPr lang="el-GR" sz="2400" dirty="0"/>
              <a:t>Η λεμονάδα</a:t>
            </a:r>
            <a:r>
              <a:rPr lang="tr-TR" sz="2400" dirty="0"/>
              <a:t>              lemonade</a:t>
            </a:r>
            <a:endParaRPr lang="el-GR" sz="2400" dirty="0"/>
          </a:p>
          <a:p>
            <a:r>
              <a:rPr lang="el-GR" sz="2400" dirty="0"/>
              <a:t>Το αναψυκτικό </a:t>
            </a:r>
            <a:r>
              <a:rPr lang="tr-TR" sz="2400" dirty="0"/>
              <a:t>        soft drink / coca cola .</a:t>
            </a:r>
            <a:endParaRPr lang="el-GR" sz="2400" dirty="0"/>
          </a:p>
        </p:txBody>
      </p:sp>
      <p:pic>
        <p:nvPicPr>
          <p:cNvPr id="14" name="Picture 2" descr="Electroline- PALADONE PP4968TS Φλιντζάνι Με Διαφορετικά Σχέδια Αναλόγως  Θερμοκρασίας - Electroline"/>
          <p:cNvPicPr>
            <a:picLocks noChangeAspect="1" noChangeArrowheads="1"/>
          </p:cNvPicPr>
          <p:nvPr/>
        </p:nvPicPr>
        <p:blipFill>
          <a:blip r:embed="rId3" cstate="print"/>
          <a:srcRect/>
          <a:stretch>
            <a:fillRect/>
          </a:stretch>
        </p:blipFill>
        <p:spPr bwMode="auto">
          <a:xfrm>
            <a:off x="4115561" y="4368915"/>
            <a:ext cx="912877" cy="1587600"/>
          </a:xfrm>
          <a:prstGeom prst="rect">
            <a:avLst/>
          </a:prstGeom>
          <a:noFill/>
        </p:spPr>
      </p:pic>
      <p:pic>
        <p:nvPicPr>
          <p:cNvPr id="15" name="Picture 6" descr="POKAL Ποτήρι | IKEA Κύπρος"/>
          <p:cNvPicPr>
            <a:picLocks noChangeAspect="1" noChangeArrowheads="1"/>
          </p:cNvPicPr>
          <p:nvPr/>
        </p:nvPicPr>
        <p:blipFill>
          <a:blip r:embed="rId4" cstate="print"/>
          <a:srcRect/>
          <a:stretch>
            <a:fillRect/>
          </a:stretch>
        </p:blipFill>
        <p:spPr bwMode="auto">
          <a:xfrm>
            <a:off x="6804248" y="3933056"/>
            <a:ext cx="1285884" cy="1514358"/>
          </a:xfrm>
          <a:prstGeom prst="rect">
            <a:avLst/>
          </a:prstGeom>
          <a:noFill/>
        </p:spPr>
      </p:pic>
      <p:sp>
        <p:nvSpPr>
          <p:cNvPr id="16" name="15 - TextBox"/>
          <p:cNvSpPr txBox="1"/>
          <p:nvPr/>
        </p:nvSpPr>
        <p:spPr>
          <a:xfrm>
            <a:off x="6524622" y="5633350"/>
            <a:ext cx="2204595" cy="646331"/>
          </a:xfrm>
          <a:prstGeom prst="rect">
            <a:avLst/>
          </a:prstGeom>
          <a:noFill/>
        </p:spPr>
        <p:txBody>
          <a:bodyPr wrap="square" rtlCol="0">
            <a:spAutoFit/>
          </a:bodyPr>
          <a:lstStyle/>
          <a:p>
            <a:r>
              <a:rPr lang="el-GR" sz="3600" dirty="0">
                <a:solidFill>
                  <a:srgbClr val="FF0000"/>
                </a:solidFill>
              </a:rPr>
              <a:t>το ποτήρι</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011E1-6F19-7B91-8607-1F7BD209EA71}"/>
            </a:ext>
          </a:extLst>
        </p:cNvPr>
        <p:cNvGrpSpPr/>
        <p:nvPr/>
      </p:nvGrpSpPr>
      <p:grpSpPr>
        <a:xfrm>
          <a:off x="0" y="0"/>
          <a:ext cx="0" cy="0"/>
          <a:chOff x="0" y="0"/>
          <a:chExt cx="0" cy="0"/>
        </a:xfrm>
      </p:grpSpPr>
      <p:pic>
        <p:nvPicPr>
          <p:cNvPr id="2" name="Picture 14">
            <a:extLst>
              <a:ext uri="{FF2B5EF4-FFF2-40B4-BE49-F238E27FC236}">
                <a16:creationId xmlns:a16="http://schemas.microsoft.com/office/drawing/2014/main" id="{6DA2E3E2-3F2E-A34C-88BF-ABB3C0C01766}"/>
              </a:ext>
            </a:extLst>
          </p:cNvPr>
          <p:cNvPicPr>
            <a:picLocks noChangeAspect="1" noChangeArrowheads="1"/>
          </p:cNvPicPr>
          <p:nvPr/>
        </p:nvPicPr>
        <p:blipFill>
          <a:blip r:embed="rId2"/>
          <a:srcRect/>
          <a:stretch>
            <a:fillRect/>
          </a:stretch>
        </p:blipFill>
        <p:spPr bwMode="auto">
          <a:xfrm>
            <a:off x="1132269" y="748903"/>
            <a:ext cx="1135856" cy="1278731"/>
          </a:xfrm>
          <a:prstGeom prst="rect">
            <a:avLst/>
          </a:prstGeom>
          <a:noFill/>
          <a:ln w="9525">
            <a:noFill/>
            <a:miter lim="800000"/>
            <a:headEnd/>
            <a:tailEnd/>
          </a:ln>
          <a:effectLst/>
        </p:spPr>
      </p:pic>
      <p:cxnSp>
        <p:nvCxnSpPr>
          <p:cNvPr id="4" name="3 - Ευθύγραμμο βέλος σύνδεσης">
            <a:extLst>
              <a:ext uri="{FF2B5EF4-FFF2-40B4-BE49-F238E27FC236}">
                <a16:creationId xmlns:a16="http://schemas.microsoft.com/office/drawing/2014/main" id="{99B87E66-3EC9-B548-D9C2-98C6BC422763}"/>
              </a:ext>
            </a:extLst>
          </p:cNvPr>
          <p:cNvCxnSpPr/>
          <p:nvPr/>
        </p:nvCxnSpPr>
        <p:spPr>
          <a:xfrm>
            <a:off x="2803909" y="1982381"/>
            <a:ext cx="910835"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4 - TextBox">
            <a:extLst>
              <a:ext uri="{FF2B5EF4-FFF2-40B4-BE49-F238E27FC236}">
                <a16:creationId xmlns:a16="http://schemas.microsoft.com/office/drawing/2014/main" id="{9DE42004-5B5F-7C15-F4DB-FE17EFA23349}"/>
              </a:ext>
            </a:extLst>
          </p:cNvPr>
          <p:cNvSpPr txBox="1"/>
          <p:nvPr/>
        </p:nvSpPr>
        <p:spPr>
          <a:xfrm>
            <a:off x="2643174" y="1500174"/>
            <a:ext cx="1660934" cy="300082"/>
          </a:xfrm>
          <a:prstGeom prst="rect">
            <a:avLst/>
          </a:prstGeom>
          <a:noFill/>
        </p:spPr>
        <p:txBody>
          <a:bodyPr wrap="square" rtlCol="0">
            <a:spAutoFit/>
          </a:bodyPr>
          <a:lstStyle/>
          <a:p>
            <a:r>
              <a:rPr lang="en-GB" sz="1350" dirty="0"/>
              <a:t>I  drink  ......</a:t>
            </a:r>
            <a:endParaRPr lang="en-US" sz="1350" dirty="0"/>
          </a:p>
        </p:txBody>
      </p:sp>
      <p:sp>
        <p:nvSpPr>
          <p:cNvPr id="18436" name="AutoShape 4" descr="POKAL Ποτήρι | IKEA Κύπρος">
            <a:extLst>
              <a:ext uri="{FF2B5EF4-FFF2-40B4-BE49-F238E27FC236}">
                <a16:creationId xmlns:a16="http://schemas.microsoft.com/office/drawing/2014/main" id="{D40996F5-0344-5076-7A53-51704E5B43B8}"/>
              </a:ext>
            </a:extLst>
          </p:cNvPr>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sp>
        <p:nvSpPr>
          <p:cNvPr id="13" name="12 - TextBox">
            <a:extLst>
              <a:ext uri="{FF2B5EF4-FFF2-40B4-BE49-F238E27FC236}">
                <a16:creationId xmlns:a16="http://schemas.microsoft.com/office/drawing/2014/main" id="{5C01866C-C337-79ED-A9AB-222B0796AA3C}"/>
              </a:ext>
            </a:extLst>
          </p:cNvPr>
          <p:cNvSpPr txBox="1"/>
          <p:nvPr/>
        </p:nvSpPr>
        <p:spPr>
          <a:xfrm>
            <a:off x="142653" y="2431337"/>
            <a:ext cx="4536504" cy="40318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3200" dirty="0">
                <a:solidFill>
                  <a:schemeClr val="tx1"/>
                </a:solidFill>
              </a:rPr>
              <a:t>Πίνω  νερό.</a:t>
            </a:r>
          </a:p>
          <a:p>
            <a:r>
              <a:rPr lang="el-GR" sz="3200" dirty="0">
                <a:solidFill>
                  <a:schemeClr val="tx1"/>
                </a:solidFill>
              </a:rPr>
              <a:t>Πίνω χυμό.</a:t>
            </a:r>
          </a:p>
          <a:p>
            <a:r>
              <a:rPr lang="el-GR" sz="3200" dirty="0">
                <a:solidFill>
                  <a:schemeClr val="tx1"/>
                </a:solidFill>
              </a:rPr>
              <a:t>Πίνω τσάι.</a:t>
            </a:r>
          </a:p>
          <a:p>
            <a:r>
              <a:rPr lang="el-GR" sz="3200" dirty="0">
                <a:solidFill>
                  <a:schemeClr val="tx1"/>
                </a:solidFill>
              </a:rPr>
              <a:t>Πίνω ζεστή σοκολάτα.</a:t>
            </a:r>
          </a:p>
          <a:p>
            <a:r>
              <a:rPr lang="el-GR" sz="3200" dirty="0">
                <a:solidFill>
                  <a:schemeClr val="tx1"/>
                </a:solidFill>
              </a:rPr>
              <a:t>Πίνω λεμονάδα.</a:t>
            </a:r>
            <a:r>
              <a:rPr lang="tr-TR" sz="3200" dirty="0">
                <a:solidFill>
                  <a:schemeClr val="tx1"/>
                </a:solidFill>
              </a:rPr>
              <a:t>             </a:t>
            </a:r>
            <a:endParaRPr lang="el-GR" sz="3200" dirty="0">
              <a:solidFill>
                <a:schemeClr val="tx1"/>
              </a:solidFill>
            </a:endParaRPr>
          </a:p>
          <a:p>
            <a:r>
              <a:rPr lang="el-GR" sz="3200" dirty="0">
                <a:solidFill>
                  <a:schemeClr val="tx1"/>
                </a:solidFill>
              </a:rPr>
              <a:t>Πίνω αναψυκτικό. </a:t>
            </a:r>
          </a:p>
          <a:p>
            <a:r>
              <a:rPr lang="el-GR" sz="3200" dirty="0">
                <a:solidFill>
                  <a:schemeClr val="tx1"/>
                </a:solidFill>
              </a:rPr>
              <a:t>Πίνω  ένα  φλιτζάνι  καφέ.</a:t>
            </a:r>
          </a:p>
          <a:p>
            <a:r>
              <a:rPr lang="el-GR" sz="3200" dirty="0">
                <a:solidFill>
                  <a:schemeClr val="tx1"/>
                </a:solidFill>
              </a:rPr>
              <a:t>Πίνω ένα  ποτήρι  νερό.  </a:t>
            </a:r>
            <a:r>
              <a:rPr lang="tr-TR" sz="3200" dirty="0">
                <a:solidFill>
                  <a:schemeClr val="tx1"/>
                </a:solidFill>
              </a:rPr>
              <a:t>  </a:t>
            </a:r>
            <a:endParaRPr lang="el-GR" sz="3200" dirty="0">
              <a:solidFill>
                <a:schemeClr val="tx1"/>
              </a:solidFill>
            </a:endParaRPr>
          </a:p>
        </p:txBody>
      </p:sp>
      <p:sp>
        <p:nvSpPr>
          <p:cNvPr id="11" name="10 - TextBox">
            <a:extLst>
              <a:ext uri="{FF2B5EF4-FFF2-40B4-BE49-F238E27FC236}">
                <a16:creationId xmlns:a16="http://schemas.microsoft.com/office/drawing/2014/main" id="{5FF8FD6F-1589-851A-F099-1508B9AC7DE7}"/>
              </a:ext>
            </a:extLst>
          </p:cNvPr>
          <p:cNvSpPr txBox="1"/>
          <p:nvPr/>
        </p:nvSpPr>
        <p:spPr>
          <a:xfrm>
            <a:off x="5054206" y="4419648"/>
            <a:ext cx="1125149" cy="300082"/>
          </a:xfrm>
          <a:prstGeom prst="rect">
            <a:avLst/>
          </a:prstGeom>
          <a:noFill/>
        </p:spPr>
        <p:txBody>
          <a:bodyPr wrap="square" rtlCol="0">
            <a:spAutoFit/>
          </a:bodyPr>
          <a:lstStyle/>
          <a:p>
            <a:r>
              <a:rPr lang="el-GR" sz="1350" dirty="0">
                <a:solidFill>
                  <a:srgbClr val="FF0000"/>
                </a:solidFill>
              </a:rPr>
              <a:t>Το φλιτζάνι </a:t>
            </a:r>
            <a:endParaRPr lang="en-US" sz="1350" dirty="0"/>
          </a:p>
        </p:txBody>
      </p:sp>
      <p:sp>
        <p:nvSpPr>
          <p:cNvPr id="12" name="11 - TextBox">
            <a:extLst>
              <a:ext uri="{FF2B5EF4-FFF2-40B4-BE49-F238E27FC236}">
                <a16:creationId xmlns:a16="http://schemas.microsoft.com/office/drawing/2014/main" id="{6C1BAF14-0450-FD5E-2D30-3FE9E4CDC9DE}"/>
              </a:ext>
            </a:extLst>
          </p:cNvPr>
          <p:cNvSpPr txBox="1"/>
          <p:nvPr/>
        </p:nvSpPr>
        <p:spPr>
          <a:xfrm>
            <a:off x="5285369" y="1161347"/>
            <a:ext cx="3429024" cy="13388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350" dirty="0"/>
              <a:t>Το νερό            </a:t>
            </a:r>
            <a:r>
              <a:rPr lang="tr-TR" sz="1350" dirty="0"/>
              <a:t>water</a:t>
            </a:r>
            <a:r>
              <a:rPr lang="el-GR" sz="1350" dirty="0"/>
              <a:t>   </a:t>
            </a:r>
          </a:p>
          <a:p>
            <a:r>
              <a:rPr lang="el-GR" sz="1350" dirty="0"/>
              <a:t>Ο χυμός</a:t>
            </a:r>
            <a:r>
              <a:rPr lang="tr-TR" sz="1350" dirty="0"/>
              <a:t>             juice</a:t>
            </a:r>
            <a:endParaRPr lang="el-GR" sz="1350" dirty="0"/>
          </a:p>
          <a:p>
            <a:r>
              <a:rPr lang="el-GR" sz="1350" dirty="0"/>
              <a:t>Το τσάι </a:t>
            </a:r>
            <a:r>
              <a:rPr lang="tr-TR" sz="1350" dirty="0"/>
              <a:t>               tea</a:t>
            </a:r>
            <a:endParaRPr lang="el-GR" sz="1350" dirty="0"/>
          </a:p>
          <a:p>
            <a:r>
              <a:rPr lang="el-GR" sz="1350" dirty="0"/>
              <a:t>Η ζεστή σοκολάτα</a:t>
            </a:r>
            <a:r>
              <a:rPr lang="tr-TR" sz="1350" dirty="0"/>
              <a:t>    hot chocolate</a:t>
            </a:r>
            <a:endParaRPr lang="el-GR" sz="1350" dirty="0"/>
          </a:p>
          <a:p>
            <a:r>
              <a:rPr lang="el-GR" sz="1350" dirty="0"/>
              <a:t>Η λεμονάδα</a:t>
            </a:r>
            <a:r>
              <a:rPr lang="tr-TR" sz="1350" dirty="0"/>
              <a:t>              lemonade</a:t>
            </a:r>
            <a:endParaRPr lang="el-GR" sz="1350" dirty="0"/>
          </a:p>
          <a:p>
            <a:r>
              <a:rPr lang="el-GR" sz="1350" dirty="0"/>
              <a:t>Το αναψυκτικό </a:t>
            </a:r>
            <a:r>
              <a:rPr lang="tr-TR" sz="1350" dirty="0"/>
              <a:t>        soft drink / coca cola ....</a:t>
            </a:r>
            <a:endParaRPr lang="el-GR" sz="1350" dirty="0"/>
          </a:p>
        </p:txBody>
      </p:sp>
      <p:pic>
        <p:nvPicPr>
          <p:cNvPr id="14" name="Picture 2" descr="Electroline- PALADONE PP4968TS Φλιντζάνι Με Διαφορετικά Σχέδια Αναλόγως  Θερμοκρασίας - Electroline">
            <a:extLst>
              <a:ext uri="{FF2B5EF4-FFF2-40B4-BE49-F238E27FC236}">
                <a16:creationId xmlns:a16="http://schemas.microsoft.com/office/drawing/2014/main" id="{35D57351-BE31-0739-AF4A-C85C6E8FBBDF}"/>
              </a:ext>
            </a:extLst>
          </p:cNvPr>
          <p:cNvPicPr>
            <a:picLocks noChangeAspect="1" noChangeArrowheads="1"/>
          </p:cNvPicPr>
          <p:nvPr/>
        </p:nvPicPr>
        <p:blipFill>
          <a:blip r:embed="rId3" cstate="print"/>
          <a:srcRect/>
          <a:stretch>
            <a:fillRect/>
          </a:stretch>
        </p:blipFill>
        <p:spPr bwMode="auto">
          <a:xfrm>
            <a:off x="5266478" y="2731099"/>
            <a:ext cx="912877" cy="1587600"/>
          </a:xfrm>
          <a:prstGeom prst="rect">
            <a:avLst/>
          </a:prstGeom>
          <a:noFill/>
        </p:spPr>
      </p:pic>
      <p:pic>
        <p:nvPicPr>
          <p:cNvPr id="15" name="Picture 6" descr="POKAL Ποτήρι | IKEA Κύπρος">
            <a:extLst>
              <a:ext uri="{FF2B5EF4-FFF2-40B4-BE49-F238E27FC236}">
                <a16:creationId xmlns:a16="http://schemas.microsoft.com/office/drawing/2014/main" id="{A72DF66E-51D6-5729-9221-EBA9648CFC7D}"/>
              </a:ext>
            </a:extLst>
          </p:cNvPr>
          <p:cNvPicPr>
            <a:picLocks noChangeAspect="1" noChangeArrowheads="1"/>
          </p:cNvPicPr>
          <p:nvPr/>
        </p:nvPicPr>
        <p:blipFill>
          <a:blip r:embed="rId4" cstate="print"/>
          <a:srcRect/>
          <a:stretch>
            <a:fillRect/>
          </a:stretch>
        </p:blipFill>
        <p:spPr bwMode="auto">
          <a:xfrm>
            <a:off x="6125777" y="2893215"/>
            <a:ext cx="1285884" cy="1514358"/>
          </a:xfrm>
          <a:prstGeom prst="rect">
            <a:avLst/>
          </a:prstGeom>
          <a:noFill/>
        </p:spPr>
      </p:pic>
      <p:sp>
        <p:nvSpPr>
          <p:cNvPr id="16" name="15 - TextBox">
            <a:extLst>
              <a:ext uri="{FF2B5EF4-FFF2-40B4-BE49-F238E27FC236}">
                <a16:creationId xmlns:a16="http://schemas.microsoft.com/office/drawing/2014/main" id="{3CD5157B-9B3B-6876-9B8F-4975CB58AE78}"/>
              </a:ext>
            </a:extLst>
          </p:cNvPr>
          <p:cNvSpPr txBox="1"/>
          <p:nvPr/>
        </p:nvSpPr>
        <p:spPr>
          <a:xfrm>
            <a:off x="6393669" y="4393413"/>
            <a:ext cx="1071570" cy="300082"/>
          </a:xfrm>
          <a:prstGeom prst="rect">
            <a:avLst/>
          </a:prstGeom>
          <a:noFill/>
        </p:spPr>
        <p:txBody>
          <a:bodyPr wrap="square" rtlCol="0">
            <a:spAutoFit/>
          </a:bodyPr>
          <a:lstStyle/>
          <a:p>
            <a:r>
              <a:rPr lang="el-GR" sz="1350" dirty="0">
                <a:solidFill>
                  <a:srgbClr val="FF0000"/>
                </a:solidFill>
              </a:rPr>
              <a:t>Το ποτήρι</a:t>
            </a:r>
          </a:p>
        </p:txBody>
      </p:sp>
    </p:spTree>
    <p:extLst>
      <p:ext uri="{BB962C8B-B14F-4D97-AF65-F5344CB8AC3E}">
        <p14:creationId xmlns:p14="http://schemas.microsoft.com/office/powerpoint/2010/main" val="293894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1C75A-CBC7-7581-AE10-4020143FA0C9}"/>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4DE83266-F5EA-2C87-E209-82B793383B7E}"/>
              </a:ext>
            </a:extLst>
          </p:cNvPr>
          <p:cNvSpPr/>
          <p:nvPr/>
        </p:nvSpPr>
        <p:spPr>
          <a:xfrm>
            <a:off x="251520" y="548680"/>
            <a:ext cx="2736304"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φαγητά </a:t>
            </a:r>
            <a:endParaRPr lang="el-CY" sz="4000" dirty="0"/>
          </a:p>
        </p:txBody>
      </p:sp>
      <p:sp>
        <p:nvSpPr>
          <p:cNvPr id="3" name="Ορθογώνιο: Στρογγύλεμα γωνιών 2">
            <a:extLst>
              <a:ext uri="{FF2B5EF4-FFF2-40B4-BE49-F238E27FC236}">
                <a16:creationId xmlns:a16="http://schemas.microsoft.com/office/drawing/2014/main" id="{C6372FD7-D123-DC6C-97F1-15CE60CFBB33}"/>
              </a:ext>
            </a:extLst>
          </p:cNvPr>
          <p:cNvSpPr/>
          <p:nvPr/>
        </p:nvSpPr>
        <p:spPr>
          <a:xfrm>
            <a:off x="3203847" y="548680"/>
            <a:ext cx="5184577"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ποτά/ροφήματα </a:t>
            </a:r>
            <a:endParaRPr lang="el-CY" sz="3600" dirty="0"/>
          </a:p>
        </p:txBody>
      </p:sp>
      <p:pic>
        <p:nvPicPr>
          <p:cNvPr id="5122" name="Picture 2" descr="19,084,290 Cartoon food Εικονογραφήσεις | DepositPhotos">
            <a:extLst>
              <a:ext uri="{FF2B5EF4-FFF2-40B4-BE49-F238E27FC236}">
                <a16:creationId xmlns:a16="http://schemas.microsoft.com/office/drawing/2014/main" id="{FCB7BF90-C542-2AE2-DD20-B91617EF31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44824"/>
            <a:ext cx="2952327" cy="47525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19,084,290 Cartoon food Εικονογραφήσεις | DepositPhotos">
            <a:extLst>
              <a:ext uri="{FF2B5EF4-FFF2-40B4-BE49-F238E27FC236}">
                <a16:creationId xmlns:a16="http://schemas.microsoft.com/office/drawing/2014/main" id="{CBF1A8F5-082B-AE16-932F-3C1C08B4E5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610" b="70636"/>
          <a:stretch>
            <a:fillRect/>
          </a:stretch>
        </p:blipFill>
        <p:spPr bwMode="auto">
          <a:xfrm>
            <a:off x="251520" y="1844824"/>
            <a:ext cx="2952327" cy="139553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rink Clipart Images | Free Download | PNG Transparent Background - Pngtree">
            <a:extLst>
              <a:ext uri="{FF2B5EF4-FFF2-40B4-BE49-F238E27FC236}">
                <a16:creationId xmlns:a16="http://schemas.microsoft.com/office/drawing/2014/main" id="{682034B9-67D1-C33C-E444-7E4926B77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7" y="1844824"/>
            <a:ext cx="4959995"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82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17737-CE9F-CC23-3569-7CBE4DF8C022}"/>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4A3C1190-B8A8-119B-6124-26FF983EC672}"/>
              </a:ext>
            </a:extLst>
          </p:cNvPr>
          <p:cNvSpPr/>
          <p:nvPr/>
        </p:nvSpPr>
        <p:spPr>
          <a:xfrm>
            <a:off x="251520" y="548680"/>
            <a:ext cx="2736304"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το σάντουιτς  </a:t>
            </a:r>
            <a:endParaRPr lang="el-CY" sz="3600" dirty="0"/>
          </a:p>
        </p:txBody>
      </p:sp>
      <p:sp>
        <p:nvSpPr>
          <p:cNvPr id="3" name="Ορθογώνιο: Στρογγύλεμα γωνιών 2">
            <a:extLst>
              <a:ext uri="{FF2B5EF4-FFF2-40B4-BE49-F238E27FC236}">
                <a16:creationId xmlns:a16="http://schemas.microsoft.com/office/drawing/2014/main" id="{07DA44EA-B734-585E-A2AF-9B138898B848}"/>
              </a:ext>
            </a:extLst>
          </p:cNvPr>
          <p:cNvSpPr/>
          <p:nvPr/>
        </p:nvSpPr>
        <p:spPr>
          <a:xfrm>
            <a:off x="2915817" y="548680"/>
            <a:ext cx="3508378"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το χάμπουργκερ </a:t>
            </a:r>
            <a:endParaRPr lang="el-CY" sz="3600" dirty="0"/>
          </a:p>
        </p:txBody>
      </p:sp>
      <p:sp>
        <p:nvSpPr>
          <p:cNvPr id="4" name="Ορθογώνιο: Στρογγύλεμα γωνιών 3">
            <a:extLst>
              <a:ext uri="{FF2B5EF4-FFF2-40B4-BE49-F238E27FC236}">
                <a16:creationId xmlns:a16="http://schemas.microsoft.com/office/drawing/2014/main" id="{0E72C2CD-A1FD-23B0-957F-A3B62778AA9C}"/>
              </a:ext>
            </a:extLst>
          </p:cNvPr>
          <p:cNvSpPr/>
          <p:nvPr/>
        </p:nvSpPr>
        <p:spPr>
          <a:xfrm>
            <a:off x="6424194" y="548680"/>
            <a:ext cx="2615200"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το μπέικον </a:t>
            </a:r>
            <a:endParaRPr lang="el-CY" sz="3600" dirty="0"/>
          </a:p>
        </p:txBody>
      </p:sp>
      <p:pic>
        <p:nvPicPr>
          <p:cNvPr id="4098" name="Picture 2" descr="Cute sandwich cartoon character 639437 Vector Art at Vecteezy">
            <a:extLst>
              <a:ext uri="{FF2B5EF4-FFF2-40B4-BE49-F238E27FC236}">
                <a16:creationId xmlns:a16="http://schemas.microsoft.com/office/drawing/2014/main" id="{CB68E682-DFF0-97B9-566A-8C50912CD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09" y="346415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artoon png burger Images - Free Download on Freepik">
            <a:extLst>
              <a:ext uri="{FF2B5EF4-FFF2-40B4-BE49-F238E27FC236}">
                <a16:creationId xmlns:a16="http://schemas.microsoft.com/office/drawing/2014/main" id="{6F9FE209-8F80-8209-C74E-C383A7F99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662" y="3718613"/>
            <a:ext cx="2352675" cy="19431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acon Clipart Images | Free Download | PNG Transparent Background - Pngtree">
            <a:extLst>
              <a:ext uri="{FF2B5EF4-FFF2-40B4-BE49-F238E27FC236}">
                <a16:creationId xmlns:a16="http://schemas.microsoft.com/office/drawing/2014/main" id="{EE865DE0-F629-78A2-8480-CA97703474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36186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43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0A854-1BD5-D7AE-15D3-1B8F5E51EC13}"/>
            </a:ext>
          </a:extLst>
        </p:cNvPr>
        <p:cNvGrpSpPr/>
        <p:nvPr/>
      </p:nvGrpSpPr>
      <p:grpSpPr>
        <a:xfrm>
          <a:off x="0" y="0"/>
          <a:ext cx="0" cy="0"/>
          <a:chOff x="0" y="0"/>
          <a:chExt cx="0" cy="0"/>
        </a:xfrm>
      </p:grpSpPr>
      <p:pic>
        <p:nvPicPr>
          <p:cNvPr id="2" name="Picture 6" descr="παιδί σκέφτεται κάτι διανυσματική απεικόνιση. εικονογραφία από - 178350478">
            <a:extLst>
              <a:ext uri="{FF2B5EF4-FFF2-40B4-BE49-F238E27FC236}">
                <a16:creationId xmlns:a16="http://schemas.microsoft.com/office/drawing/2014/main" id="{51390088-5CDF-0881-8175-C73D948487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24" t="10040" r="50000" b="6816"/>
          <a:stretch/>
        </p:blipFill>
        <p:spPr bwMode="auto">
          <a:xfrm>
            <a:off x="2817176" y="1357938"/>
            <a:ext cx="4032941" cy="424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277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7102AEE6-E2A0-97D2-45F7-60B70903D4D4}"/>
              </a:ext>
            </a:extLst>
          </p:cNvPr>
          <p:cNvSpPr/>
          <p:nvPr/>
        </p:nvSpPr>
        <p:spPr>
          <a:xfrm>
            <a:off x="251520" y="548680"/>
            <a:ext cx="2736304"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κυλικείο</a:t>
            </a:r>
            <a:r>
              <a:rPr lang="el-GR" dirty="0"/>
              <a:t> </a:t>
            </a:r>
            <a:endParaRPr lang="el-CY" dirty="0"/>
          </a:p>
        </p:txBody>
      </p:sp>
      <p:sp>
        <p:nvSpPr>
          <p:cNvPr id="3" name="Ορθογώνιο: Στρογγύλεμα γωνιών 2">
            <a:extLst>
              <a:ext uri="{FF2B5EF4-FFF2-40B4-BE49-F238E27FC236}">
                <a16:creationId xmlns:a16="http://schemas.microsoft.com/office/drawing/2014/main" id="{4007BE64-420B-06C3-AF3D-CC078BEDC47F}"/>
              </a:ext>
            </a:extLst>
          </p:cNvPr>
          <p:cNvSpPr/>
          <p:nvPr/>
        </p:nvSpPr>
        <p:spPr>
          <a:xfrm>
            <a:off x="3203848" y="548680"/>
            <a:ext cx="2736304"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καφετέρια </a:t>
            </a:r>
            <a:endParaRPr lang="el-CY" sz="3600" dirty="0"/>
          </a:p>
        </p:txBody>
      </p:sp>
      <p:sp>
        <p:nvSpPr>
          <p:cNvPr id="4" name="Ορθογώνιο: Στρογγύλεμα γωνιών 3">
            <a:extLst>
              <a:ext uri="{FF2B5EF4-FFF2-40B4-BE49-F238E27FC236}">
                <a16:creationId xmlns:a16="http://schemas.microsoft.com/office/drawing/2014/main" id="{9BF4E07B-BD6A-B31A-6234-26E0D3F7982F}"/>
              </a:ext>
            </a:extLst>
          </p:cNvPr>
          <p:cNvSpPr/>
          <p:nvPr/>
        </p:nvSpPr>
        <p:spPr>
          <a:xfrm>
            <a:off x="6188157" y="548680"/>
            <a:ext cx="2736304"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εστιατόριο </a:t>
            </a:r>
            <a:endParaRPr lang="el-CY" sz="3600" dirty="0"/>
          </a:p>
        </p:txBody>
      </p:sp>
      <p:pic>
        <p:nvPicPr>
          <p:cNvPr id="3074" name="Picture 2" descr="Τυρόπιτα, σμούθι και συμπάθεια: Η καθημερινότητα σε ένα σχολικό κυλικείο |  Η ΚΑΘΗΜΕΡΙΝΗ">
            <a:extLst>
              <a:ext uri="{FF2B5EF4-FFF2-40B4-BE49-F238E27FC236}">
                <a16:creationId xmlns:a16="http://schemas.microsoft.com/office/drawing/2014/main" id="{F93F6830-D26D-FCF7-C47A-BC663CBAF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724" y="2780928"/>
            <a:ext cx="2705100" cy="30540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638+ Thousand Cartoon Restaurant Royalty-Free Images, Stock Photos &amp;  Pictures | Shutterstock">
            <a:extLst>
              <a:ext uri="{FF2B5EF4-FFF2-40B4-BE49-F238E27FC236}">
                <a16:creationId xmlns:a16="http://schemas.microsoft.com/office/drawing/2014/main" id="{EEF61A0F-FAEE-88F5-06A1-DDE4DCA78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780928"/>
            <a:ext cx="3286125" cy="305407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eople Street Cafe Vector Cartoon Illustration Stock Vector (Royalty Free)  1091505905 | Shutterstock">
            <a:extLst>
              <a:ext uri="{FF2B5EF4-FFF2-40B4-BE49-F238E27FC236}">
                <a16:creationId xmlns:a16="http://schemas.microsoft.com/office/drawing/2014/main" id="{3D99C170-2FBC-F080-9386-708C88D9A6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2017"/>
          <a:stretch>
            <a:fillRect/>
          </a:stretch>
        </p:blipFill>
        <p:spPr bwMode="auto">
          <a:xfrm>
            <a:off x="3180758" y="2780928"/>
            <a:ext cx="2057400" cy="3054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06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ονογράφηση Διάνυσμα Καρτούν Παιδιά Σχολείου Αύξηση Χέρι Μέσα Στην Τάξη  Διάνυσμα από ©tigatelu 222787048">
            <a:extLst>
              <a:ext uri="{FF2B5EF4-FFF2-40B4-BE49-F238E27FC236}">
                <a16:creationId xmlns:a16="http://schemas.microsoft.com/office/drawing/2014/main" id="{C4F68D52-9251-3F82-2FB4-A2571A2BE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764704"/>
            <a:ext cx="6696744" cy="54006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098F2E4F-5D64-2981-2F91-15C8BCB666E4}"/>
              </a:ext>
            </a:extLst>
          </p:cNvPr>
          <p:cNvSpPr/>
          <p:nvPr/>
        </p:nvSpPr>
        <p:spPr>
          <a:xfrm>
            <a:off x="683568" y="5589240"/>
            <a:ext cx="2304256" cy="5040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rPr>
              <a:t>Νικολάι  </a:t>
            </a:r>
          </a:p>
          <a:p>
            <a:pPr algn="ctr"/>
            <a:r>
              <a:rPr lang="el-GR" dirty="0">
                <a:solidFill>
                  <a:srgbClr val="FF0000"/>
                </a:solidFill>
              </a:rPr>
              <a:t>Βουλγαρία</a:t>
            </a:r>
            <a:endParaRPr lang="el-CY" dirty="0">
              <a:solidFill>
                <a:srgbClr val="FF0000"/>
              </a:solidFill>
            </a:endParaRPr>
          </a:p>
        </p:txBody>
      </p:sp>
      <p:sp>
        <p:nvSpPr>
          <p:cNvPr id="3" name="Ορθογώνιο 2">
            <a:extLst>
              <a:ext uri="{FF2B5EF4-FFF2-40B4-BE49-F238E27FC236}">
                <a16:creationId xmlns:a16="http://schemas.microsoft.com/office/drawing/2014/main" id="{1E7BAC9F-973F-AAE9-5178-3206999F0ACF}"/>
              </a:ext>
            </a:extLst>
          </p:cNvPr>
          <p:cNvSpPr/>
          <p:nvPr/>
        </p:nvSpPr>
        <p:spPr>
          <a:xfrm>
            <a:off x="3116965" y="5575650"/>
            <a:ext cx="2304256" cy="5040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err="1">
                <a:solidFill>
                  <a:srgbClr val="FF0000"/>
                </a:solidFill>
              </a:rPr>
              <a:t>Κανάρ</a:t>
            </a:r>
            <a:r>
              <a:rPr lang="el-GR" dirty="0">
                <a:solidFill>
                  <a:srgbClr val="FF0000"/>
                </a:solidFill>
              </a:rPr>
              <a:t>  </a:t>
            </a:r>
          </a:p>
          <a:p>
            <a:pPr algn="ctr"/>
            <a:r>
              <a:rPr lang="el-GR" dirty="0">
                <a:solidFill>
                  <a:srgbClr val="FF0000"/>
                </a:solidFill>
              </a:rPr>
              <a:t> Ιράν</a:t>
            </a:r>
            <a:endParaRPr lang="el-CY" dirty="0">
              <a:solidFill>
                <a:srgbClr val="FF0000"/>
              </a:solidFill>
            </a:endParaRPr>
          </a:p>
        </p:txBody>
      </p:sp>
    </p:spTree>
    <p:extLst>
      <p:ext uri="{BB962C8B-B14F-4D97-AF65-F5344CB8AC3E}">
        <p14:creationId xmlns:p14="http://schemas.microsoft.com/office/powerpoint/2010/main" val="1183674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67571-6FB9-79FC-A21D-4D19EB26839B}"/>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CFB6E85D-F830-047F-6BA4-2B062D6473A3}"/>
              </a:ext>
            </a:extLst>
          </p:cNvPr>
          <p:cNvSpPr/>
          <p:nvPr/>
        </p:nvSpPr>
        <p:spPr>
          <a:xfrm>
            <a:off x="251520" y="548680"/>
            <a:ext cx="2736304"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πρωινό </a:t>
            </a:r>
            <a:endParaRPr lang="el-CY" sz="4400" dirty="0"/>
          </a:p>
        </p:txBody>
      </p:sp>
      <p:sp>
        <p:nvSpPr>
          <p:cNvPr id="3" name="Ορθογώνιο: Στρογγύλεμα γωνιών 2">
            <a:extLst>
              <a:ext uri="{FF2B5EF4-FFF2-40B4-BE49-F238E27FC236}">
                <a16:creationId xmlns:a16="http://schemas.microsoft.com/office/drawing/2014/main" id="{D5055E91-6B42-5865-72AF-9E3E11A400CE}"/>
              </a:ext>
            </a:extLst>
          </p:cNvPr>
          <p:cNvSpPr/>
          <p:nvPr/>
        </p:nvSpPr>
        <p:spPr>
          <a:xfrm>
            <a:off x="3203847" y="548680"/>
            <a:ext cx="2984309"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μεσημεριανό </a:t>
            </a:r>
            <a:endParaRPr lang="el-CY" sz="3600" dirty="0"/>
          </a:p>
        </p:txBody>
      </p:sp>
      <p:sp>
        <p:nvSpPr>
          <p:cNvPr id="4" name="Ορθογώνιο: Στρογγύλεμα γωνιών 3">
            <a:extLst>
              <a:ext uri="{FF2B5EF4-FFF2-40B4-BE49-F238E27FC236}">
                <a16:creationId xmlns:a16="http://schemas.microsoft.com/office/drawing/2014/main" id="{4E7C9506-7F34-B1BB-92E7-AD9356644C12}"/>
              </a:ext>
            </a:extLst>
          </p:cNvPr>
          <p:cNvSpPr/>
          <p:nvPr/>
        </p:nvSpPr>
        <p:spPr>
          <a:xfrm>
            <a:off x="6188157" y="548680"/>
            <a:ext cx="2736304"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βραδινό</a:t>
            </a:r>
            <a:endParaRPr lang="el-CY" sz="3600" dirty="0"/>
          </a:p>
        </p:txBody>
      </p:sp>
      <p:pic>
        <p:nvPicPr>
          <p:cNvPr id="6146" name="Picture 2" descr="γεύματα πρωινού. καρτούν πρωινοί τύποι τροφίμων. σερβίρω μεσημεριανό με  σάντουιτς και γλυκά μάφιν. κούπα μουσκάλι ή βρώμη Διανυσματική απεικόνιση -  εικονογραφία από breadboard, avis: 222434209">
            <a:extLst>
              <a:ext uri="{FF2B5EF4-FFF2-40B4-BE49-F238E27FC236}">
                <a16:creationId xmlns:a16="http://schemas.microsoft.com/office/drawing/2014/main" id="{9484ED79-3CCF-A038-76F6-82259AAD1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60848"/>
            <a:ext cx="2664296" cy="4032448"/>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a:extLst>
              <a:ext uri="{FF2B5EF4-FFF2-40B4-BE49-F238E27FC236}">
                <a16:creationId xmlns:a16="http://schemas.microsoft.com/office/drawing/2014/main" id="{29695EF5-08BF-20B7-CBE9-02907C13C740}"/>
              </a:ext>
            </a:extLst>
          </p:cNvPr>
          <p:cNvPicPr>
            <a:picLocks noChangeAspect="1"/>
          </p:cNvPicPr>
          <p:nvPr/>
        </p:nvPicPr>
        <p:blipFill>
          <a:blip r:embed="rId3"/>
          <a:stretch>
            <a:fillRect/>
          </a:stretch>
        </p:blipFill>
        <p:spPr>
          <a:xfrm>
            <a:off x="3203847" y="3068961"/>
            <a:ext cx="2324100" cy="2893446"/>
          </a:xfrm>
          <a:prstGeom prst="rect">
            <a:avLst/>
          </a:prstGeom>
        </p:spPr>
      </p:pic>
      <p:pic>
        <p:nvPicPr>
          <p:cNvPr id="6148" name="Picture 4" descr="Οικογενειακό βραδινό γεύμα Διάνυσμα από ©Betka82 93706446">
            <a:extLst>
              <a:ext uri="{FF2B5EF4-FFF2-40B4-BE49-F238E27FC236}">
                <a16:creationId xmlns:a16="http://schemas.microsoft.com/office/drawing/2014/main" id="{D88260AC-D0CA-4933-A868-965D9EFFF9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9305" y="3370708"/>
            <a:ext cx="2543175" cy="250656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Χαριτωμένος ήλιος καρτούν. Εικόνα ακουαρέλας ζωγραφισμένη: Εικονογράφηση  μόδας 532758268 | Shutterstock">
            <a:extLst>
              <a:ext uri="{FF2B5EF4-FFF2-40B4-BE49-F238E27FC236}">
                <a16:creationId xmlns:a16="http://schemas.microsoft.com/office/drawing/2014/main" id="{C9E10C98-72DE-54E7-89F5-F460D463B76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3643"/>
          <a:stretch>
            <a:fillRect/>
          </a:stretch>
        </p:blipFill>
        <p:spPr bwMode="auto">
          <a:xfrm>
            <a:off x="4788024" y="1693425"/>
            <a:ext cx="1244724" cy="115951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ityscape Νύχτα Φεγγάρι Και Αστέρια Καρτούν Εικονογράφηση Φορέα Χαρτί  Κομμένα Διάνυσμα από ©Ostapius 212529748">
            <a:extLst>
              <a:ext uri="{FF2B5EF4-FFF2-40B4-BE49-F238E27FC236}">
                <a16:creationId xmlns:a16="http://schemas.microsoft.com/office/drawing/2014/main" id="{F45BCFF1-F5E2-89CB-78FD-21AF74AA0C6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8000"/>
          <a:stretch>
            <a:fillRect/>
          </a:stretch>
        </p:blipFill>
        <p:spPr bwMode="auto">
          <a:xfrm>
            <a:off x="7596336" y="1869321"/>
            <a:ext cx="1159566" cy="107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93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reakfast clipart Διανύσματα Αρχείου, Royalty Free Breakfast clipart  Εικονογραφήσεις | DepositPhotos">
            <a:extLst>
              <a:ext uri="{FF2B5EF4-FFF2-40B4-BE49-F238E27FC236}">
                <a16:creationId xmlns:a16="http://schemas.microsoft.com/office/drawing/2014/main" id="{D6830D79-5FD3-28F2-41B6-391BE996B9E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pic>
        <p:nvPicPr>
          <p:cNvPr id="3" name="Εικόνα 2">
            <a:extLst>
              <a:ext uri="{FF2B5EF4-FFF2-40B4-BE49-F238E27FC236}">
                <a16:creationId xmlns:a16="http://schemas.microsoft.com/office/drawing/2014/main" id="{81696C1D-B191-B971-B04E-D4FEE56A6275}"/>
              </a:ext>
            </a:extLst>
          </p:cNvPr>
          <p:cNvPicPr>
            <a:picLocks noChangeAspect="1"/>
          </p:cNvPicPr>
          <p:nvPr/>
        </p:nvPicPr>
        <p:blipFill>
          <a:blip r:embed="rId2"/>
          <a:stretch>
            <a:fillRect/>
          </a:stretch>
        </p:blipFill>
        <p:spPr>
          <a:xfrm>
            <a:off x="611560" y="1588604"/>
            <a:ext cx="3808040" cy="3680792"/>
          </a:xfrm>
          <a:prstGeom prst="rect">
            <a:avLst/>
          </a:prstGeom>
        </p:spPr>
      </p:pic>
      <p:pic>
        <p:nvPicPr>
          <p:cNvPr id="3076" name="Picture 4" descr="Planet earth cartoon colored clipart Royalty Free Vector">
            <a:extLst>
              <a:ext uri="{FF2B5EF4-FFF2-40B4-BE49-F238E27FC236}">
                <a16:creationId xmlns:a16="http://schemas.microsoft.com/office/drawing/2014/main" id="{1B5E5B65-4491-FD18-92C7-6E50C8129A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925"/>
          <a:stretch>
            <a:fillRect/>
          </a:stretch>
        </p:blipFill>
        <p:spPr bwMode="auto">
          <a:xfrm>
            <a:off x="4848133" y="1588604"/>
            <a:ext cx="3672408" cy="36807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046982C-7C09-4C10-B185-AC168818E93B}"/>
              </a:ext>
            </a:extLst>
          </p:cNvPr>
          <p:cNvSpPr txBox="1"/>
          <p:nvPr/>
        </p:nvSpPr>
        <p:spPr>
          <a:xfrm>
            <a:off x="3131840" y="390663"/>
            <a:ext cx="2304256" cy="707886"/>
          </a:xfrm>
          <a:prstGeom prst="rect">
            <a:avLst/>
          </a:prstGeom>
          <a:noFill/>
        </p:spPr>
        <p:txBody>
          <a:bodyPr wrap="square">
            <a:spAutoFit/>
          </a:bodyPr>
          <a:lstStyle/>
          <a:p>
            <a:pPr algn="ctr"/>
            <a:r>
              <a:rPr lang="el-GR" sz="4000" dirty="0"/>
              <a:t>πρωινό</a:t>
            </a:r>
            <a:endParaRPr lang="el-CY" sz="4000" dirty="0"/>
          </a:p>
        </p:txBody>
      </p:sp>
    </p:spTree>
    <p:extLst>
      <p:ext uri="{BB962C8B-B14F-4D97-AF65-F5344CB8AC3E}">
        <p14:creationId xmlns:p14="http://schemas.microsoft.com/office/powerpoint/2010/main" val="3865506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51203218-E01A-975B-1555-16FA14F22266}"/>
              </a:ext>
            </a:extLst>
          </p:cNvPr>
          <p:cNvPicPr>
            <a:picLocks noChangeAspect="1"/>
          </p:cNvPicPr>
          <p:nvPr/>
        </p:nvPicPr>
        <p:blipFill>
          <a:blip r:embed="rId2"/>
          <a:stretch>
            <a:fillRect/>
          </a:stretch>
        </p:blipFill>
        <p:spPr>
          <a:xfrm>
            <a:off x="467545" y="3129526"/>
            <a:ext cx="3960440" cy="3168485"/>
          </a:xfrm>
          <a:prstGeom prst="rect">
            <a:avLst/>
          </a:prstGeom>
        </p:spPr>
      </p:pic>
      <p:sp>
        <p:nvSpPr>
          <p:cNvPr id="3" name="Ορθογώνιο: Στρογγύλεμα γωνιών 2">
            <a:extLst>
              <a:ext uri="{FF2B5EF4-FFF2-40B4-BE49-F238E27FC236}">
                <a16:creationId xmlns:a16="http://schemas.microsoft.com/office/drawing/2014/main" id="{929D0771-C455-1140-464D-77F7C7A60E34}"/>
              </a:ext>
            </a:extLst>
          </p:cNvPr>
          <p:cNvSpPr/>
          <p:nvPr/>
        </p:nvSpPr>
        <p:spPr>
          <a:xfrm>
            <a:off x="4740155" y="872715"/>
            <a:ext cx="3128689" cy="468052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Το  πρωινό  μου  στην Αγγλία </a:t>
            </a:r>
            <a:endParaRPr lang="el-CY" sz="4000" dirty="0"/>
          </a:p>
        </p:txBody>
      </p:sp>
      <p:pic>
        <p:nvPicPr>
          <p:cNvPr id="4" name="Picture 2" descr="Μεγάλο καρτούν Αγγλία με διάσημα ορόσημα,: Vector στοκ (χωρίς δικαιώματα)  2662167731 | Shutterstock">
            <a:extLst>
              <a:ext uri="{FF2B5EF4-FFF2-40B4-BE49-F238E27FC236}">
                <a16:creationId xmlns:a16="http://schemas.microsoft.com/office/drawing/2014/main" id="{8CB78FEC-E799-F65B-A9CE-B73C843CF7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712"/>
          <a:stretch>
            <a:fillRect/>
          </a:stretch>
        </p:blipFill>
        <p:spPr bwMode="auto">
          <a:xfrm>
            <a:off x="498647" y="1124744"/>
            <a:ext cx="3744416" cy="2088231"/>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B402DAB1-8DB8-0F1E-2B4F-94393CF5E9B6}"/>
              </a:ext>
            </a:extLst>
          </p:cNvPr>
          <p:cNvSpPr/>
          <p:nvPr/>
        </p:nvSpPr>
        <p:spPr>
          <a:xfrm>
            <a:off x="1403648" y="152635"/>
            <a:ext cx="1584176" cy="72008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Αγγλία</a:t>
            </a:r>
            <a:endParaRPr lang="el-CY" sz="2800" b="1" dirty="0">
              <a:solidFill>
                <a:schemeClr val="tx1"/>
              </a:solidFill>
            </a:endParaRPr>
          </a:p>
        </p:txBody>
      </p:sp>
    </p:spTree>
    <p:extLst>
      <p:ext uri="{BB962C8B-B14F-4D97-AF65-F5344CB8AC3E}">
        <p14:creationId xmlns:p14="http://schemas.microsoft.com/office/powerpoint/2010/main" val="416543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77AF8-321C-C0F4-DB0C-3EA1EB6C2905}"/>
            </a:ext>
          </a:extLst>
        </p:cNvPr>
        <p:cNvGrpSpPr/>
        <p:nvPr/>
      </p:nvGrpSpPr>
      <p:grpSpPr>
        <a:xfrm>
          <a:off x="0" y="0"/>
          <a:ext cx="0" cy="0"/>
          <a:chOff x="0" y="0"/>
          <a:chExt cx="0" cy="0"/>
        </a:xfrm>
      </p:grpSpPr>
      <p:pic>
        <p:nvPicPr>
          <p:cNvPr id="1026" name="Picture 2" descr="Cyprus Traditional Breakfast - LoveCyprus | We Love Cyprus and you will  Love it too.">
            <a:extLst>
              <a:ext uri="{FF2B5EF4-FFF2-40B4-BE49-F238E27FC236}">
                <a16:creationId xmlns:a16="http://schemas.microsoft.com/office/drawing/2014/main" id="{852EE30D-5534-1518-2BA9-CB28FADF6C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111"/>
          <a:stretch>
            <a:fillRect/>
          </a:stretch>
        </p:blipFill>
        <p:spPr bwMode="auto">
          <a:xfrm>
            <a:off x="1212032" y="1474736"/>
            <a:ext cx="3384376" cy="386904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1+ Thousand Cyprus Cartoon Royalty-Free Images, Stock Photos &amp; Pictures |  Shutterstock">
            <a:extLst>
              <a:ext uri="{FF2B5EF4-FFF2-40B4-BE49-F238E27FC236}">
                <a16:creationId xmlns:a16="http://schemas.microsoft.com/office/drawing/2014/main" id="{495E4958-AA49-82D8-6325-4D034DB1C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052736"/>
            <a:ext cx="2520280"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50+ Cartoon Of A Santorini Greece Stock Illustrations, Royalty-Free Vector  Graphics &amp; Clip Art - iStock">
            <a:extLst>
              <a:ext uri="{FF2B5EF4-FFF2-40B4-BE49-F238E27FC236}">
                <a16:creationId xmlns:a16="http://schemas.microsoft.com/office/drawing/2014/main" id="{3728CDFC-EE39-E07E-2E0A-1EDF30D443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100" y="3789040"/>
            <a:ext cx="3528392" cy="2736304"/>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Στρογγύλεμα γωνιών 2">
            <a:extLst>
              <a:ext uri="{FF2B5EF4-FFF2-40B4-BE49-F238E27FC236}">
                <a16:creationId xmlns:a16="http://schemas.microsoft.com/office/drawing/2014/main" id="{9F5ADAE1-9A6E-9609-00C4-4D860710CA5E}"/>
              </a:ext>
            </a:extLst>
          </p:cNvPr>
          <p:cNvSpPr/>
          <p:nvPr/>
        </p:nvSpPr>
        <p:spPr>
          <a:xfrm>
            <a:off x="6444208" y="3645024"/>
            <a:ext cx="1584176" cy="72008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Ελλάδα</a:t>
            </a:r>
            <a:endParaRPr lang="el-CY" sz="2800" b="1" dirty="0">
              <a:solidFill>
                <a:schemeClr val="tx1"/>
              </a:solidFill>
            </a:endParaRPr>
          </a:p>
        </p:txBody>
      </p:sp>
      <p:sp>
        <p:nvSpPr>
          <p:cNvPr id="4" name="Ορθογώνιο: Στρογγύλεμα γωνιών 3">
            <a:extLst>
              <a:ext uri="{FF2B5EF4-FFF2-40B4-BE49-F238E27FC236}">
                <a16:creationId xmlns:a16="http://schemas.microsoft.com/office/drawing/2014/main" id="{23951FE8-1295-C26F-DB7C-8909A1165315}"/>
              </a:ext>
            </a:extLst>
          </p:cNvPr>
          <p:cNvSpPr/>
          <p:nvPr/>
        </p:nvSpPr>
        <p:spPr>
          <a:xfrm>
            <a:off x="6444208" y="145909"/>
            <a:ext cx="1584176" cy="72008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Κύπρος </a:t>
            </a:r>
            <a:endParaRPr lang="el-CY" sz="2800" b="1" dirty="0">
              <a:solidFill>
                <a:schemeClr val="tx1"/>
              </a:solidFill>
            </a:endParaRPr>
          </a:p>
        </p:txBody>
      </p:sp>
      <p:sp>
        <p:nvSpPr>
          <p:cNvPr id="5" name="Ορθογώνιο: Στρογγύλεμα γωνιών 4">
            <a:extLst>
              <a:ext uri="{FF2B5EF4-FFF2-40B4-BE49-F238E27FC236}">
                <a16:creationId xmlns:a16="http://schemas.microsoft.com/office/drawing/2014/main" id="{0C1298C6-9D81-D6ED-BAF6-1D7BFF795DA6}"/>
              </a:ext>
            </a:extLst>
          </p:cNvPr>
          <p:cNvSpPr/>
          <p:nvPr/>
        </p:nvSpPr>
        <p:spPr>
          <a:xfrm>
            <a:off x="5400346" y="3471731"/>
            <a:ext cx="3671900" cy="32403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Το  πρωινό  μου  στην Κύπρο </a:t>
            </a:r>
            <a:endParaRPr lang="el-CY" sz="4000" dirty="0"/>
          </a:p>
        </p:txBody>
      </p:sp>
    </p:spTree>
    <p:extLst>
      <p:ext uri="{BB962C8B-B14F-4D97-AF65-F5344CB8AC3E}">
        <p14:creationId xmlns:p14="http://schemas.microsoft.com/office/powerpoint/2010/main" val="221123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920C3-E176-013B-FF43-4DE5D4624474}"/>
            </a:ext>
          </a:extLst>
        </p:cNvPr>
        <p:cNvGrpSpPr/>
        <p:nvPr/>
      </p:nvGrpSpPr>
      <p:grpSpPr>
        <a:xfrm>
          <a:off x="0" y="0"/>
          <a:ext cx="0" cy="0"/>
          <a:chOff x="0" y="0"/>
          <a:chExt cx="0" cy="0"/>
        </a:xfrm>
      </p:grpSpPr>
      <p:pic>
        <p:nvPicPr>
          <p:cNvPr id="1026" name="Picture 2" descr="Cyprus Traditional Breakfast - LoveCyprus | We Love Cyprus and you will  Love it too.">
            <a:extLst>
              <a:ext uri="{FF2B5EF4-FFF2-40B4-BE49-F238E27FC236}">
                <a16:creationId xmlns:a16="http://schemas.microsoft.com/office/drawing/2014/main" id="{0E877D18-5B8B-DA7B-3BE0-D0C47D5966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111"/>
          <a:stretch>
            <a:fillRect/>
          </a:stretch>
        </p:blipFill>
        <p:spPr bwMode="auto">
          <a:xfrm>
            <a:off x="776435" y="1309214"/>
            <a:ext cx="3960440" cy="452760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1+ Thousand Cyprus Cartoon Royalty-Free Images, Stock Photos &amp; Pictures |  Shutterstock">
            <a:extLst>
              <a:ext uri="{FF2B5EF4-FFF2-40B4-BE49-F238E27FC236}">
                <a16:creationId xmlns:a16="http://schemas.microsoft.com/office/drawing/2014/main" id="{C4040F99-BBF3-C9E5-23C9-BD417D812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32656"/>
            <a:ext cx="3168352" cy="33123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50+ Cartoon Of A Santorini Greece Stock Illustrations, Royalty-Free Vector  Graphics &amp; Clip Art - iStock">
            <a:extLst>
              <a:ext uri="{FF2B5EF4-FFF2-40B4-BE49-F238E27FC236}">
                <a16:creationId xmlns:a16="http://schemas.microsoft.com/office/drawing/2014/main" id="{88198700-6F00-CCF7-4A6D-48C0254584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100" y="3789040"/>
            <a:ext cx="3528392" cy="2736304"/>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Στρογγύλεμα γωνιών 2">
            <a:extLst>
              <a:ext uri="{FF2B5EF4-FFF2-40B4-BE49-F238E27FC236}">
                <a16:creationId xmlns:a16="http://schemas.microsoft.com/office/drawing/2014/main" id="{F5795602-093C-A366-4703-F73517BC1249}"/>
              </a:ext>
            </a:extLst>
          </p:cNvPr>
          <p:cNvSpPr/>
          <p:nvPr/>
        </p:nvSpPr>
        <p:spPr>
          <a:xfrm>
            <a:off x="6444208" y="3645024"/>
            <a:ext cx="1584176" cy="72008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Ελλάδα</a:t>
            </a:r>
            <a:endParaRPr lang="el-CY" sz="2800" b="1" dirty="0">
              <a:solidFill>
                <a:schemeClr val="tx1"/>
              </a:solidFill>
            </a:endParaRPr>
          </a:p>
        </p:txBody>
      </p:sp>
      <p:sp>
        <p:nvSpPr>
          <p:cNvPr id="5" name="Ορθογώνιο: Στρογγύλεμα γωνιών 4">
            <a:extLst>
              <a:ext uri="{FF2B5EF4-FFF2-40B4-BE49-F238E27FC236}">
                <a16:creationId xmlns:a16="http://schemas.microsoft.com/office/drawing/2014/main" id="{1C860E5D-90FD-81F2-43D7-EF34714FB2CE}"/>
              </a:ext>
            </a:extLst>
          </p:cNvPr>
          <p:cNvSpPr/>
          <p:nvPr/>
        </p:nvSpPr>
        <p:spPr>
          <a:xfrm>
            <a:off x="5691783" y="468254"/>
            <a:ext cx="3128689" cy="3041171"/>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Το  πρωινό  μου  στην Ελλάδα  </a:t>
            </a:r>
            <a:endParaRPr lang="el-CY" sz="4000" dirty="0"/>
          </a:p>
        </p:txBody>
      </p:sp>
    </p:spTree>
    <p:extLst>
      <p:ext uri="{BB962C8B-B14F-4D97-AF65-F5344CB8AC3E}">
        <p14:creationId xmlns:p14="http://schemas.microsoft.com/office/powerpoint/2010/main" val="187671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000+ δωρεάν Συζητήσεις και εικονογραφήσεις για Συζήτηση - Pixabay">
            <a:extLst>
              <a:ext uri="{FF2B5EF4-FFF2-40B4-BE49-F238E27FC236}">
                <a16:creationId xmlns:a16="http://schemas.microsoft.com/office/drawing/2014/main" id="{AB578717-97A7-B983-1B19-7A52ADD5A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124744"/>
            <a:ext cx="4320480"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3379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C4C80-7629-9327-D246-0516D4E44903}"/>
            </a:ext>
          </a:extLst>
        </p:cNvPr>
        <p:cNvGrpSpPr/>
        <p:nvPr/>
      </p:nvGrpSpPr>
      <p:grpSpPr>
        <a:xfrm>
          <a:off x="0" y="0"/>
          <a:ext cx="0" cy="0"/>
          <a:chOff x="0" y="0"/>
          <a:chExt cx="0" cy="0"/>
        </a:xfrm>
      </p:grpSpPr>
      <p:pic>
        <p:nvPicPr>
          <p:cNvPr id="2050" name="Picture 2" descr="10+ δωρεάν εικόνες για Καυγάς και Διαφωνία - Pixabay">
            <a:extLst>
              <a:ext uri="{FF2B5EF4-FFF2-40B4-BE49-F238E27FC236}">
                <a16:creationId xmlns:a16="http://schemas.microsoft.com/office/drawing/2014/main" id="{26E8AC45-A050-33D7-E3DA-8F598BA5C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285" y="1483349"/>
            <a:ext cx="6672773" cy="397855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474CDCDE-3820-03E1-B9A4-5F45559619E9}"/>
              </a:ext>
            </a:extLst>
          </p:cNvPr>
          <p:cNvSpPr/>
          <p:nvPr/>
        </p:nvSpPr>
        <p:spPr>
          <a:xfrm>
            <a:off x="2873829" y="857250"/>
            <a:ext cx="3731079" cy="1845129"/>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000" dirty="0">
                <a:solidFill>
                  <a:srgbClr val="FF0000"/>
                </a:solidFill>
              </a:rPr>
              <a:t>Ποιο είναι το  αγαπημένο  σου φαγητό;</a:t>
            </a:r>
            <a:endParaRPr lang="el-CY" sz="3000" dirty="0">
              <a:solidFill>
                <a:srgbClr val="FF0000"/>
              </a:solidFill>
            </a:endParaRPr>
          </a:p>
        </p:txBody>
      </p:sp>
      <p:sp>
        <p:nvSpPr>
          <p:cNvPr id="3" name="Φυσαλίδα σκέψης: Σύννεφο 2">
            <a:extLst>
              <a:ext uri="{FF2B5EF4-FFF2-40B4-BE49-F238E27FC236}">
                <a16:creationId xmlns:a16="http://schemas.microsoft.com/office/drawing/2014/main" id="{7E4A4749-ADDA-0EEA-DF6B-9CB3BC00ED25}"/>
              </a:ext>
            </a:extLst>
          </p:cNvPr>
          <p:cNvSpPr/>
          <p:nvPr/>
        </p:nvSpPr>
        <p:spPr>
          <a:xfrm>
            <a:off x="5412921" y="3045279"/>
            <a:ext cx="3731079" cy="1845129"/>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000" dirty="0">
                <a:solidFill>
                  <a:srgbClr val="FF0000"/>
                </a:solidFill>
              </a:rPr>
              <a:t>Μου αρέσει ______. </a:t>
            </a:r>
            <a:endParaRPr lang="el-CY" sz="3000" dirty="0">
              <a:solidFill>
                <a:srgbClr val="FF0000"/>
              </a:solidFill>
            </a:endParaRPr>
          </a:p>
        </p:txBody>
      </p:sp>
      <p:sp>
        <p:nvSpPr>
          <p:cNvPr id="4" name="Φυσαλίδα σκέψης: Σύννεφο 3">
            <a:extLst>
              <a:ext uri="{FF2B5EF4-FFF2-40B4-BE49-F238E27FC236}">
                <a16:creationId xmlns:a16="http://schemas.microsoft.com/office/drawing/2014/main" id="{C3550CE6-0D71-5D8D-1A8D-FE0DF66FF28B}"/>
              </a:ext>
            </a:extLst>
          </p:cNvPr>
          <p:cNvSpPr/>
          <p:nvPr/>
        </p:nvSpPr>
        <p:spPr>
          <a:xfrm>
            <a:off x="1309531" y="4242877"/>
            <a:ext cx="3731079" cy="1845129"/>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000" dirty="0">
                <a:solidFill>
                  <a:srgbClr val="FF0000"/>
                </a:solidFill>
              </a:rPr>
              <a:t>Δεν μου  αρέσει _____. </a:t>
            </a:r>
            <a:endParaRPr lang="el-CY" sz="3000" dirty="0">
              <a:solidFill>
                <a:srgbClr val="FF0000"/>
              </a:solidFill>
            </a:endParaRPr>
          </a:p>
        </p:txBody>
      </p:sp>
    </p:spTree>
    <p:extLst>
      <p:ext uri="{BB962C8B-B14F-4D97-AF65-F5344CB8AC3E}">
        <p14:creationId xmlns:p14="http://schemas.microsoft.com/office/powerpoint/2010/main" val="1090963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ΕΚΘΕΣΗ - ΔΙΑΒΑΖΩ - ΚΑΤΑΛΑΒΑΙΝΩ - ΑΠΑΝΤΩ - e-daskala mou">
            <a:extLst>
              <a:ext uri="{FF2B5EF4-FFF2-40B4-BE49-F238E27FC236}">
                <a16:creationId xmlns:a16="http://schemas.microsoft.com/office/drawing/2014/main" id="{71B1874B-43AD-9996-F994-D92111585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772816"/>
            <a:ext cx="5760640" cy="4608512"/>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B2989496-FBD8-629A-8933-3FA05D11B21C}"/>
              </a:ext>
            </a:extLst>
          </p:cNvPr>
          <p:cNvSpPr/>
          <p:nvPr/>
        </p:nvSpPr>
        <p:spPr>
          <a:xfrm>
            <a:off x="1118862" y="368829"/>
            <a:ext cx="7344816" cy="13681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solidFill>
                  <a:srgbClr val="FF0000"/>
                </a:solidFill>
              </a:rPr>
              <a:t>Διαβάζω &amp; Γράφω </a:t>
            </a:r>
            <a:endParaRPr lang="el-CY" sz="4800" dirty="0">
              <a:solidFill>
                <a:srgbClr val="FF0000"/>
              </a:solidFill>
            </a:endParaRPr>
          </a:p>
        </p:txBody>
      </p:sp>
    </p:spTree>
    <p:extLst>
      <p:ext uri="{BB962C8B-B14F-4D97-AF65-F5344CB8AC3E}">
        <p14:creationId xmlns:p14="http://schemas.microsoft.com/office/powerpoint/2010/main" val="29288409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F2B5F-695B-57EB-399A-94E977276413}"/>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A87E21E1-4D99-6A00-6CF8-026390C20E77}"/>
              </a:ext>
            </a:extLst>
          </p:cNvPr>
          <p:cNvSpPr/>
          <p:nvPr/>
        </p:nvSpPr>
        <p:spPr>
          <a:xfrm>
            <a:off x="251520" y="548680"/>
            <a:ext cx="4968552" cy="158417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solidFill>
                  <a:srgbClr val="FF0000"/>
                </a:solidFill>
              </a:rPr>
              <a:t>Το  αγαπημένο μου  φαγητό </a:t>
            </a:r>
            <a:endParaRPr lang="el-CY" sz="3600" dirty="0">
              <a:solidFill>
                <a:srgbClr val="FF0000"/>
              </a:solidFill>
            </a:endParaRPr>
          </a:p>
        </p:txBody>
      </p:sp>
      <p:sp>
        <p:nvSpPr>
          <p:cNvPr id="3" name="Ορθογώνιο: Στρογγύλεμα γωνιών 2">
            <a:extLst>
              <a:ext uri="{FF2B5EF4-FFF2-40B4-BE49-F238E27FC236}">
                <a16:creationId xmlns:a16="http://schemas.microsoft.com/office/drawing/2014/main" id="{F86BCBA8-D576-C9A2-F301-47DEEF7EA4F1}"/>
              </a:ext>
            </a:extLst>
          </p:cNvPr>
          <p:cNvSpPr/>
          <p:nvPr/>
        </p:nvSpPr>
        <p:spPr>
          <a:xfrm>
            <a:off x="6549280" y="548680"/>
            <a:ext cx="2337385"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solidFill>
                  <a:srgbClr val="FF0000"/>
                </a:solidFill>
              </a:rPr>
              <a:t>Υλικά </a:t>
            </a:r>
            <a:endParaRPr lang="el-CY" sz="3600" dirty="0">
              <a:solidFill>
                <a:srgbClr val="FF0000"/>
              </a:solidFill>
            </a:endParaRPr>
          </a:p>
        </p:txBody>
      </p:sp>
      <p:sp>
        <p:nvSpPr>
          <p:cNvPr id="4" name="Rectangle 1">
            <a:extLst>
              <a:ext uri="{FF2B5EF4-FFF2-40B4-BE49-F238E27FC236}">
                <a16:creationId xmlns:a16="http://schemas.microsoft.com/office/drawing/2014/main" id="{7FAC8939-D480-2CCF-67D4-B7B35BCB5019}"/>
              </a:ext>
            </a:extLst>
          </p:cNvPr>
          <p:cNvSpPr>
            <a:spLocks noChangeArrowheads="1"/>
          </p:cNvSpPr>
          <p:nvPr/>
        </p:nvSpPr>
        <p:spPr bwMode="auto">
          <a:xfrm>
            <a:off x="287355" y="2606134"/>
            <a:ext cx="6264696" cy="359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2000" b="1" i="0" u="none" strike="noStrike" cap="none" normalizeH="0" baseline="0" dirty="0">
                <a:ln>
                  <a:noFill/>
                </a:ln>
                <a:solidFill>
                  <a:srgbClr val="0A0A0A"/>
                </a:solidFill>
                <a:effectLst/>
                <a:latin typeface="Google Sans"/>
              </a:rPr>
              <a:t>Μου α</a:t>
            </a:r>
            <a:r>
              <a:rPr kumimoji="0" lang="el-CY" altLang="el-CY" sz="2000" b="1" i="0" u="none" strike="noStrike" cap="none" normalizeH="0" baseline="0" dirty="0" err="1">
                <a:ln>
                  <a:noFill/>
                </a:ln>
                <a:solidFill>
                  <a:srgbClr val="0A0A0A"/>
                </a:solidFill>
                <a:effectLst/>
                <a:latin typeface="Google Sans"/>
              </a:rPr>
              <a:t>ρέσουν</a:t>
            </a:r>
            <a:r>
              <a:rPr kumimoji="0" lang="el-CY" altLang="el-CY" sz="2000" b="1" i="0" u="none" strike="noStrike" cap="none" normalizeH="0" baseline="0" dirty="0">
                <a:ln>
                  <a:noFill/>
                </a:ln>
                <a:solidFill>
                  <a:srgbClr val="0A0A0A"/>
                </a:solidFill>
                <a:effectLst/>
                <a:latin typeface="Google Sans"/>
              </a:rPr>
              <a:t> π</a:t>
            </a:r>
            <a:r>
              <a:rPr kumimoji="0" lang="el-CY" altLang="el-CY" sz="2000" b="1" i="0" u="none" strike="noStrike" cap="none" normalizeH="0" baseline="0" dirty="0" err="1">
                <a:ln>
                  <a:noFill/>
                </a:ln>
                <a:solidFill>
                  <a:srgbClr val="0A0A0A"/>
                </a:solidFill>
                <a:effectLst/>
                <a:latin typeface="Google Sans"/>
              </a:rPr>
              <a:t>ολλά</a:t>
            </a:r>
            <a:r>
              <a:rPr kumimoji="0" lang="el-CY" altLang="el-CY" sz="2000" b="1" i="0" u="none" strike="noStrike" cap="none" normalizeH="0" baseline="0" dirty="0">
                <a:ln>
                  <a:noFill/>
                </a:ln>
                <a:solidFill>
                  <a:srgbClr val="0A0A0A"/>
                </a:solidFill>
                <a:effectLst/>
                <a:latin typeface="Google Sans"/>
              </a:rPr>
              <a:t> φα</a:t>
            </a:r>
            <a:r>
              <a:rPr kumimoji="0" lang="el-CY" altLang="el-CY" sz="2000" b="1" i="0" u="none" strike="noStrike" cap="none" normalizeH="0" baseline="0" dirty="0" err="1">
                <a:ln>
                  <a:noFill/>
                </a:ln>
                <a:solidFill>
                  <a:srgbClr val="0A0A0A"/>
                </a:solidFill>
                <a:effectLst/>
                <a:latin typeface="Google Sans"/>
              </a:rPr>
              <a:t>γητά</a:t>
            </a:r>
            <a:r>
              <a:rPr kumimoji="0" lang="el-CY" altLang="el-CY" sz="2000" b="1" i="0" u="none" strike="noStrike" cap="none" normalizeH="0" baseline="0" dirty="0">
                <a:ln>
                  <a:noFill/>
                </a:ln>
                <a:solidFill>
                  <a:srgbClr val="0A0A0A"/>
                </a:solidFill>
                <a:effectLst/>
                <a:latin typeface="Google Sans"/>
              </a:rPr>
              <a:t>, α</a:t>
            </a:r>
            <a:r>
              <a:rPr kumimoji="0" lang="el-CY" altLang="el-CY" sz="2000" b="1" i="0" u="none" strike="noStrike" cap="none" normalizeH="0" baseline="0" dirty="0" err="1">
                <a:ln>
                  <a:noFill/>
                </a:ln>
                <a:solidFill>
                  <a:srgbClr val="0A0A0A"/>
                </a:solidFill>
                <a:effectLst/>
                <a:latin typeface="Google Sans"/>
              </a:rPr>
              <a:t>λλά</a:t>
            </a:r>
            <a:r>
              <a:rPr kumimoji="0" lang="el-CY" altLang="el-CY" sz="2000" b="1" i="0" u="none" strike="noStrike" cap="none" normalizeH="0" baseline="0" dirty="0">
                <a:ln>
                  <a:noFill/>
                </a:ln>
                <a:solidFill>
                  <a:srgbClr val="0A0A0A"/>
                </a:solidFill>
                <a:effectLst/>
                <a:latin typeface="Google Sans"/>
              </a:rPr>
              <a:t> </a:t>
            </a:r>
            <a:r>
              <a:rPr kumimoji="0" lang="el-CY" altLang="el-CY" sz="2000" b="1" i="0" u="none" strike="noStrike" cap="none" normalizeH="0" baseline="0" dirty="0" err="1">
                <a:ln>
                  <a:noFill/>
                </a:ln>
                <a:solidFill>
                  <a:srgbClr val="0A0A0A"/>
                </a:solidFill>
                <a:effectLst/>
                <a:latin typeface="Google Sans"/>
              </a:rPr>
              <a:t>έν</a:t>
            </a:r>
            <a:r>
              <a:rPr kumimoji="0" lang="el-CY" altLang="el-CY" sz="2000" b="1" i="0" u="none" strike="noStrike" cap="none" normalizeH="0" baseline="0" dirty="0">
                <a:ln>
                  <a:noFill/>
                </a:ln>
                <a:solidFill>
                  <a:srgbClr val="0A0A0A"/>
                </a:solidFill>
                <a:effectLst/>
                <a:latin typeface="Google Sans"/>
              </a:rPr>
              <a:t>α είναι το καλύτερο.</a:t>
            </a:r>
          </a:p>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2000" b="1" i="0" u="none" strike="noStrike" cap="none" normalizeH="0" baseline="0" dirty="0">
                <a:ln>
                  <a:noFill/>
                </a:ln>
                <a:solidFill>
                  <a:srgbClr val="0A0A0A"/>
                </a:solidFill>
                <a:effectLst/>
                <a:latin typeface="Google Sans"/>
              </a:rPr>
              <a:t>Το αγαπ</a:t>
            </a:r>
            <a:r>
              <a:rPr kumimoji="0" lang="el-CY" altLang="el-CY" sz="2000" b="1" i="0" u="none" strike="noStrike" cap="none" normalizeH="0" baseline="0" dirty="0" err="1">
                <a:ln>
                  <a:noFill/>
                </a:ln>
                <a:solidFill>
                  <a:srgbClr val="0A0A0A"/>
                </a:solidFill>
                <a:effectLst/>
                <a:latin typeface="Google Sans"/>
              </a:rPr>
              <a:t>ημένο</a:t>
            </a:r>
            <a:r>
              <a:rPr kumimoji="0" lang="el-CY" altLang="el-CY" sz="2000" b="1" i="0" u="none" strike="noStrike" cap="none" normalizeH="0" baseline="0" dirty="0">
                <a:ln>
                  <a:noFill/>
                </a:ln>
                <a:solidFill>
                  <a:srgbClr val="0A0A0A"/>
                </a:solidFill>
                <a:effectLst/>
                <a:latin typeface="Google Sans"/>
              </a:rPr>
              <a:t> μου φα</a:t>
            </a:r>
            <a:r>
              <a:rPr kumimoji="0" lang="el-CY" altLang="el-CY" sz="2000" b="1" i="0" u="none" strike="noStrike" cap="none" normalizeH="0" baseline="0" dirty="0" err="1">
                <a:ln>
                  <a:noFill/>
                </a:ln>
                <a:solidFill>
                  <a:srgbClr val="0A0A0A"/>
                </a:solidFill>
                <a:effectLst/>
                <a:latin typeface="Google Sans"/>
              </a:rPr>
              <a:t>γητό</a:t>
            </a:r>
            <a:r>
              <a:rPr kumimoji="0" lang="el-CY" altLang="el-CY" sz="2000" b="1" i="0" u="none" strike="noStrike" cap="none" normalizeH="0" baseline="0" dirty="0">
                <a:ln>
                  <a:noFill/>
                </a:ln>
                <a:solidFill>
                  <a:srgbClr val="0A0A0A"/>
                </a:solidFill>
                <a:effectLst/>
                <a:latin typeface="Google Sans"/>
              </a:rPr>
              <a:t> </a:t>
            </a:r>
            <a:r>
              <a:rPr kumimoji="0" lang="el-CY" altLang="el-CY" sz="2000" b="1" i="0" u="none" strike="noStrike" cap="none" normalizeH="0" baseline="0" dirty="0" err="1">
                <a:ln>
                  <a:noFill/>
                </a:ln>
                <a:solidFill>
                  <a:srgbClr val="0A0A0A"/>
                </a:solidFill>
                <a:effectLst/>
                <a:latin typeface="Google Sans"/>
              </a:rPr>
              <a:t>είν</a:t>
            </a:r>
            <a:r>
              <a:rPr kumimoji="0" lang="el-CY" altLang="el-CY" sz="2000" b="1" i="0" u="none" strike="noStrike" cap="none" normalizeH="0" baseline="0" dirty="0">
                <a:ln>
                  <a:noFill/>
                </a:ln>
                <a:solidFill>
                  <a:srgbClr val="0A0A0A"/>
                </a:solidFill>
                <a:effectLst/>
                <a:latin typeface="Google Sans"/>
              </a:rPr>
              <a:t>αι η πίτσα. Η π</a:t>
            </a:r>
            <a:r>
              <a:rPr kumimoji="0" lang="el-CY" altLang="el-CY" sz="2000" b="1" i="0" u="none" strike="noStrike" cap="none" normalizeH="0" baseline="0" dirty="0" err="1">
                <a:ln>
                  <a:noFill/>
                </a:ln>
                <a:solidFill>
                  <a:srgbClr val="0A0A0A"/>
                </a:solidFill>
                <a:effectLst/>
                <a:latin typeface="Google Sans"/>
              </a:rPr>
              <a:t>ίτσ</a:t>
            </a:r>
            <a:r>
              <a:rPr kumimoji="0" lang="el-CY" altLang="el-CY" sz="2000" b="1" i="0" u="none" strike="noStrike" cap="none" normalizeH="0" baseline="0" dirty="0">
                <a:ln>
                  <a:noFill/>
                </a:ln>
                <a:solidFill>
                  <a:srgbClr val="0A0A0A"/>
                </a:solidFill>
                <a:effectLst/>
                <a:latin typeface="Google Sans"/>
              </a:rPr>
              <a:t>α είναι από την Ιταλία, αλλά αρέσει σε όλους.</a:t>
            </a:r>
          </a:p>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2000" b="1" i="0" u="none" strike="noStrike" cap="none" normalizeH="0" baseline="0" dirty="0">
                <a:ln>
                  <a:noFill/>
                </a:ln>
                <a:solidFill>
                  <a:srgbClr val="0A0A0A"/>
                </a:solidFill>
                <a:effectLst/>
                <a:latin typeface="Google Sans"/>
              </a:rPr>
              <a:t>Μου α</a:t>
            </a:r>
            <a:r>
              <a:rPr kumimoji="0" lang="el-CY" altLang="el-CY" sz="2000" b="1" i="0" u="none" strike="noStrike" cap="none" normalizeH="0" baseline="0" dirty="0" err="1">
                <a:ln>
                  <a:noFill/>
                </a:ln>
                <a:solidFill>
                  <a:srgbClr val="0A0A0A"/>
                </a:solidFill>
                <a:effectLst/>
                <a:latin typeface="Google Sans"/>
              </a:rPr>
              <a:t>ρέσει</a:t>
            </a:r>
            <a:r>
              <a:rPr kumimoji="0" lang="el-CY" altLang="el-CY" sz="2000" b="1" i="0" u="none" strike="noStrike" cap="none" normalizeH="0" baseline="0" dirty="0">
                <a:ln>
                  <a:noFill/>
                </a:ln>
                <a:solidFill>
                  <a:srgbClr val="0A0A0A"/>
                </a:solidFill>
                <a:effectLst/>
                <a:latin typeface="Google Sans"/>
              </a:rPr>
              <a:t> η π</a:t>
            </a:r>
            <a:r>
              <a:rPr kumimoji="0" lang="el-CY" altLang="el-CY" sz="2000" b="1" i="0" u="none" strike="noStrike" cap="none" normalizeH="0" baseline="0" dirty="0" err="1">
                <a:ln>
                  <a:noFill/>
                </a:ln>
                <a:solidFill>
                  <a:srgbClr val="0A0A0A"/>
                </a:solidFill>
                <a:effectLst/>
                <a:latin typeface="Google Sans"/>
              </a:rPr>
              <a:t>ίτσ</a:t>
            </a:r>
            <a:r>
              <a:rPr kumimoji="0" lang="el-CY" altLang="el-CY" sz="2000" b="1" i="0" u="none" strike="noStrike" cap="none" normalizeH="0" baseline="0" dirty="0">
                <a:ln>
                  <a:noFill/>
                </a:ln>
                <a:solidFill>
                  <a:srgbClr val="0A0A0A"/>
                </a:solidFill>
                <a:effectLst/>
                <a:latin typeface="Google Sans"/>
              </a:rPr>
              <a:t>α γιατί έχει πολλά υλικά. </a:t>
            </a:r>
            <a:r>
              <a:rPr lang="el-GR" altLang="el-CY" sz="2000" b="1" dirty="0">
                <a:solidFill>
                  <a:srgbClr val="0A0A0A"/>
                </a:solidFill>
                <a:latin typeface="Google Sans"/>
              </a:rPr>
              <a:t>Πάνω στη </a:t>
            </a:r>
            <a:r>
              <a:rPr kumimoji="0" lang="el-CY" altLang="el-CY" sz="2000" b="1" i="0" u="none" strike="noStrike" cap="none" normalizeH="0" baseline="0" dirty="0">
                <a:ln>
                  <a:noFill/>
                </a:ln>
                <a:solidFill>
                  <a:srgbClr val="0A0A0A"/>
                </a:solidFill>
                <a:effectLst/>
                <a:latin typeface="Google Sans"/>
              </a:rPr>
              <a:t>ζύμη έχει </a:t>
            </a:r>
            <a:r>
              <a:rPr kumimoji="0" lang="el-CY" altLang="el-CY" sz="2000" b="1" i="0" u="none" strike="noStrike" cap="none" normalizeH="0" baseline="0" dirty="0" err="1">
                <a:ln>
                  <a:noFill/>
                </a:ln>
                <a:solidFill>
                  <a:srgbClr val="0A0A0A"/>
                </a:solidFill>
                <a:effectLst/>
                <a:latin typeface="Google Sans"/>
              </a:rPr>
              <a:t>σάλτσ</a:t>
            </a:r>
            <a:r>
              <a:rPr kumimoji="0" lang="el-CY" altLang="el-CY" sz="2000" b="1" i="0" u="none" strike="noStrike" cap="none" normalizeH="0" baseline="0" dirty="0">
                <a:ln>
                  <a:noFill/>
                </a:ln>
                <a:solidFill>
                  <a:srgbClr val="0A0A0A"/>
                </a:solidFill>
                <a:effectLst/>
                <a:latin typeface="Google Sans"/>
              </a:rPr>
              <a:t>α ντομάτας και τυρί. Εγώ π</a:t>
            </a:r>
            <a:r>
              <a:rPr kumimoji="0" lang="el-CY" altLang="el-CY" sz="2000" b="1" i="0" u="none" strike="noStrike" cap="none" normalizeH="0" baseline="0" dirty="0" err="1">
                <a:ln>
                  <a:noFill/>
                </a:ln>
                <a:solidFill>
                  <a:srgbClr val="0A0A0A"/>
                </a:solidFill>
                <a:effectLst/>
                <a:latin typeface="Google Sans"/>
              </a:rPr>
              <a:t>ροτιμώ</a:t>
            </a:r>
            <a:r>
              <a:rPr kumimoji="0" lang="el-CY" altLang="el-CY" sz="2000" b="1" i="0" u="none" strike="noStrike" cap="none" normalizeH="0" baseline="0" dirty="0">
                <a:ln>
                  <a:noFill/>
                </a:ln>
                <a:solidFill>
                  <a:srgbClr val="0A0A0A"/>
                </a:solidFill>
                <a:effectLst/>
                <a:latin typeface="Google Sans"/>
              </a:rPr>
              <a:t> π</a:t>
            </a:r>
            <a:r>
              <a:rPr kumimoji="0" lang="el-CY" altLang="el-CY" sz="2000" b="1" i="0" u="none" strike="noStrike" cap="none" normalizeH="0" baseline="0" dirty="0" err="1">
                <a:ln>
                  <a:noFill/>
                </a:ln>
                <a:solidFill>
                  <a:srgbClr val="0A0A0A"/>
                </a:solidFill>
                <a:effectLst/>
                <a:latin typeface="Google Sans"/>
              </a:rPr>
              <a:t>ίτσ</a:t>
            </a:r>
            <a:r>
              <a:rPr kumimoji="0" lang="el-CY" altLang="el-CY" sz="2000" b="1" i="0" u="none" strike="noStrike" cap="none" normalizeH="0" baseline="0" dirty="0">
                <a:ln>
                  <a:noFill/>
                </a:ln>
                <a:solidFill>
                  <a:srgbClr val="0A0A0A"/>
                </a:solidFill>
                <a:effectLst/>
                <a:latin typeface="Google Sans"/>
              </a:rPr>
              <a:t>α με ζαμπόν και μανιτάρια. Μερικές φορές β</a:t>
            </a:r>
            <a:r>
              <a:rPr kumimoji="0" lang="el-CY" altLang="el-CY" sz="2000" b="1" i="0" u="none" strike="noStrike" cap="none" normalizeH="0" baseline="0" dirty="0" err="1">
                <a:ln>
                  <a:noFill/>
                </a:ln>
                <a:solidFill>
                  <a:srgbClr val="0A0A0A"/>
                </a:solidFill>
                <a:effectLst/>
                <a:latin typeface="Google Sans"/>
              </a:rPr>
              <a:t>άζω</a:t>
            </a:r>
            <a:r>
              <a:rPr kumimoji="0" lang="el-CY" altLang="el-CY" sz="2000" b="1" i="0" u="none" strike="noStrike" cap="none" normalizeH="0" baseline="0" dirty="0">
                <a:ln>
                  <a:noFill/>
                </a:ln>
                <a:solidFill>
                  <a:srgbClr val="0A0A0A"/>
                </a:solidFill>
                <a:effectLst/>
                <a:latin typeface="Google Sans"/>
              </a:rPr>
              <a:t> και πιπ</a:t>
            </a:r>
            <a:r>
              <a:rPr kumimoji="0" lang="el-CY" altLang="el-CY" sz="2000" b="1" i="0" u="none" strike="noStrike" cap="none" normalizeH="0" baseline="0" dirty="0" err="1">
                <a:ln>
                  <a:noFill/>
                </a:ln>
                <a:solidFill>
                  <a:srgbClr val="0A0A0A"/>
                </a:solidFill>
                <a:effectLst/>
                <a:latin typeface="Google Sans"/>
              </a:rPr>
              <a:t>εριά</a:t>
            </a:r>
            <a:r>
              <a:rPr kumimoji="0" lang="el-CY" altLang="el-CY" sz="2000" b="1" i="0" u="none" strike="noStrike" cap="none" normalizeH="0" baseline="0" dirty="0">
                <a:ln>
                  <a:noFill/>
                </a:ln>
                <a:solidFill>
                  <a:srgbClr val="0A0A0A"/>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2000" b="1" i="0" u="none" strike="noStrike" cap="none" normalizeH="0" baseline="0" dirty="0">
                <a:ln>
                  <a:noFill/>
                </a:ln>
                <a:solidFill>
                  <a:srgbClr val="0A0A0A"/>
                </a:solidFill>
                <a:effectLst/>
                <a:latin typeface="Google Sans"/>
              </a:rPr>
              <a:t>Τρώω π</a:t>
            </a:r>
            <a:r>
              <a:rPr kumimoji="0" lang="el-CY" altLang="el-CY" sz="2000" b="1" i="0" u="none" strike="noStrike" cap="none" normalizeH="0" baseline="0" dirty="0" err="1">
                <a:ln>
                  <a:noFill/>
                </a:ln>
                <a:solidFill>
                  <a:srgbClr val="0A0A0A"/>
                </a:solidFill>
                <a:effectLst/>
                <a:latin typeface="Google Sans"/>
              </a:rPr>
              <a:t>ίτσ</a:t>
            </a:r>
            <a:r>
              <a:rPr kumimoji="0" lang="el-CY" altLang="el-CY" sz="2000" b="1" i="0" u="none" strike="noStrike" cap="none" normalizeH="0" baseline="0" dirty="0">
                <a:ln>
                  <a:noFill/>
                </a:ln>
                <a:solidFill>
                  <a:srgbClr val="0A0A0A"/>
                </a:solidFill>
                <a:effectLst/>
                <a:latin typeface="Google Sans"/>
              </a:rPr>
              <a:t>α συνήθως το Σάββατο το βράδυ. Μου α</a:t>
            </a:r>
            <a:r>
              <a:rPr kumimoji="0" lang="el-CY" altLang="el-CY" sz="2000" b="1" i="0" u="none" strike="noStrike" cap="none" normalizeH="0" baseline="0" dirty="0" err="1">
                <a:ln>
                  <a:noFill/>
                </a:ln>
                <a:solidFill>
                  <a:srgbClr val="0A0A0A"/>
                </a:solidFill>
                <a:effectLst/>
                <a:latin typeface="Google Sans"/>
              </a:rPr>
              <a:t>ρέσει</a:t>
            </a:r>
            <a:r>
              <a:rPr kumimoji="0" lang="el-CY" altLang="el-CY" sz="2000" b="1" i="0" u="none" strike="noStrike" cap="none" normalizeH="0" baseline="0" dirty="0">
                <a:ln>
                  <a:noFill/>
                </a:ln>
                <a:solidFill>
                  <a:srgbClr val="0A0A0A"/>
                </a:solidFill>
                <a:effectLst/>
                <a:latin typeface="Google Sans"/>
              </a:rPr>
              <a:t> να τρώω με την οικογένειά μου ή με φίλους. Πίνουμε αναψυκτικό μαζί.</a:t>
            </a:r>
            <a:r>
              <a:rPr kumimoji="0" lang="el-GR" altLang="el-CY" sz="2000" b="1" i="0" u="none" strike="noStrike" cap="none" normalizeH="0" baseline="0" dirty="0">
                <a:ln>
                  <a:noFill/>
                </a:ln>
                <a:solidFill>
                  <a:srgbClr val="0A0A0A"/>
                </a:solidFill>
                <a:effectLst/>
                <a:latin typeface="Google Sans"/>
              </a:rPr>
              <a:t> </a:t>
            </a:r>
            <a:r>
              <a:rPr kumimoji="0" lang="el-CY" altLang="el-CY" sz="2000" b="1" i="0" u="none" strike="noStrike" cap="none" normalizeH="0" baseline="0" dirty="0">
                <a:ln>
                  <a:noFill/>
                </a:ln>
                <a:solidFill>
                  <a:srgbClr val="0A0A0A"/>
                </a:solidFill>
                <a:effectLst/>
                <a:latin typeface="Google Sans"/>
              </a:rPr>
              <a:t>Για μένα, η πίτσα είναι το πιο νόστιμο φαγητό. </a:t>
            </a:r>
            <a:endParaRPr kumimoji="0" lang="el-CY" altLang="el-CY" sz="2000" b="1" i="0" u="none" strike="noStrike" cap="none" normalizeH="0" baseline="0" dirty="0">
              <a:ln>
                <a:noFill/>
              </a:ln>
              <a:solidFill>
                <a:schemeClr val="tx1"/>
              </a:solidFill>
              <a:effectLst/>
            </a:endParaRPr>
          </a:p>
        </p:txBody>
      </p:sp>
      <p:pic>
        <p:nvPicPr>
          <p:cNvPr id="5" name="Εικόνα 4">
            <a:extLst>
              <a:ext uri="{FF2B5EF4-FFF2-40B4-BE49-F238E27FC236}">
                <a16:creationId xmlns:a16="http://schemas.microsoft.com/office/drawing/2014/main" id="{6396EAD5-8CA2-BFCF-A6F8-6DA190E660E6}"/>
              </a:ext>
            </a:extLst>
          </p:cNvPr>
          <p:cNvPicPr>
            <a:picLocks noChangeAspect="1"/>
          </p:cNvPicPr>
          <p:nvPr/>
        </p:nvPicPr>
        <p:blipFill>
          <a:blip r:embed="rId2"/>
          <a:stretch>
            <a:fillRect/>
          </a:stretch>
        </p:blipFill>
        <p:spPr>
          <a:xfrm>
            <a:off x="6549280" y="4401465"/>
            <a:ext cx="2143125" cy="2143125"/>
          </a:xfrm>
          <a:prstGeom prst="rect">
            <a:avLst/>
          </a:prstGeom>
        </p:spPr>
      </p:pic>
      <p:sp>
        <p:nvSpPr>
          <p:cNvPr id="6" name="Ορθογώνιο: Στρογγύλεμα γωνιών 5">
            <a:extLst>
              <a:ext uri="{FF2B5EF4-FFF2-40B4-BE49-F238E27FC236}">
                <a16:creationId xmlns:a16="http://schemas.microsoft.com/office/drawing/2014/main" id="{52CB442D-D1C3-8D6C-9A01-FDB312B8D7C3}"/>
              </a:ext>
            </a:extLst>
          </p:cNvPr>
          <p:cNvSpPr/>
          <p:nvPr/>
        </p:nvSpPr>
        <p:spPr>
          <a:xfrm>
            <a:off x="6660232" y="1952836"/>
            <a:ext cx="2226433" cy="2268252"/>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 </a:t>
            </a:r>
            <a:endParaRPr lang="el-CY" sz="3600" dirty="0"/>
          </a:p>
        </p:txBody>
      </p:sp>
    </p:spTree>
    <p:extLst>
      <p:ext uri="{BB962C8B-B14F-4D97-AF65-F5344CB8AC3E}">
        <p14:creationId xmlns:p14="http://schemas.microsoft.com/office/powerpoint/2010/main" val="38784251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CEC1C-A657-0FD8-D415-C90B3859FC62}"/>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402FC21F-0FBA-AE62-E856-981E7F38A063}"/>
              </a:ext>
            </a:extLst>
          </p:cNvPr>
          <p:cNvSpPr/>
          <p:nvPr/>
        </p:nvSpPr>
        <p:spPr>
          <a:xfrm>
            <a:off x="251520" y="548680"/>
            <a:ext cx="4968552" cy="158417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solidFill>
                  <a:srgbClr val="FF0000"/>
                </a:solidFill>
              </a:rPr>
              <a:t>Το  αγαπημένο μου  φαγητό </a:t>
            </a:r>
            <a:endParaRPr lang="el-CY" sz="3600" dirty="0">
              <a:solidFill>
                <a:srgbClr val="FF0000"/>
              </a:solidFill>
            </a:endParaRPr>
          </a:p>
        </p:txBody>
      </p:sp>
      <p:sp>
        <p:nvSpPr>
          <p:cNvPr id="3" name="Ορθογώνιο: Στρογγύλεμα γωνιών 2">
            <a:extLst>
              <a:ext uri="{FF2B5EF4-FFF2-40B4-BE49-F238E27FC236}">
                <a16:creationId xmlns:a16="http://schemas.microsoft.com/office/drawing/2014/main" id="{4212F725-709F-8E40-35CB-BE469783AD4F}"/>
              </a:ext>
            </a:extLst>
          </p:cNvPr>
          <p:cNvSpPr/>
          <p:nvPr/>
        </p:nvSpPr>
        <p:spPr>
          <a:xfrm>
            <a:off x="5902356" y="548680"/>
            <a:ext cx="2984309" cy="86409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solidFill>
                  <a:srgbClr val="FF0000"/>
                </a:solidFill>
              </a:rPr>
              <a:t>Υλικά </a:t>
            </a:r>
            <a:endParaRPr lang="el-CY" sz="3600" dirty="0">
              <a:solidFill>
                <a:srgbClr val="FF0000"/>
              </a:solidFill>
            </a:endParaRPr>
          </a:p>
        </p:txBody>
      </p:sp>
    </p:spTree>
    <p:extLst>
      <p:ext uri="{BB962C8B-B14F-4D97-AF65-F5344CB8AC3E}">
        <p14:creationId xmlns:p14="http://schemas.microsoft.com/office/powerpoint/2010/main" val="1500669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BA0A4-B82E-60E0-2E5B-5FF3C8DD58F7}"/>
            </a:ext>
          </a:extLst>
        </p:cNvPr>
        <p:cNvGrpSpPr/>
        <p:nvPr/>
      </p:nvGrpSpPr>
      <p:grpSpPr>
        <a:xfrm>
          <a:off x="0" y="0"/>
          <a:ext cx="0" cy="0"/>
          <a:chOff x="0" y="0"/>
          <a:chExt cx="0" cy="0"/>
        </a:xfrm>
      </p:grpSpPr>
      <p:pic>
        <p:nvPicPr>
          <p:cNvPr id="1026" name="Picture 2" descr="Εικονογράφηση Διάνυσμα Καρτούν Παιδιά Σχολείου Αύξηση Χέρι Μέσα Στην Τάξη  Διάνυσμα από ©tigatelu 222787048">
            <a:extLst>
              <a:ext uri="{FF2B5EF4-FFF2-40B4-BE49-F238E27FC236}">
                <a16:creationId xmlns:a16="http://schemas.microsoft.com/office/drawing/2014/main" id="{A4AC5024-00AB-D94E-E241-6636D302E9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764704"/>
            <a:ext cx="6696744" cy="54006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CA53ACFE-C2A0-0B17-CEA1-C4A435F5D1FC}"/>
              </a:ext>
            </a:extLst>
          </p:cNvPr>
          <p:cNvSpPr/>
          <p:nvPr/>
        </p:nvSpPr>
        <p:spPr>
          <a:xfrm>
            <a:off x="683568" y="5589240"/>
            <a:ext cx="2304256" cy="5040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rPr>
              <a:t>  </a:t>
            </a:r>
          </a:p>
          <a:p>
            <a:pPr algn="ctr"/>
            <a:r>
              <a:rPr lang="el-GR" dirty="0">
                <a:solidFill>
                  <a:srgbClr val="FF0000"/>
                </a:solidFill>
              </a:rPr>
              <a:t>Βουλγαρία</a:t>
            </a:r>
            <a:endParaRPr lang="el-CY" dirty="0">
              <a:solidFill>
                <a:srgbClr val="FF0000"/>
              </a:solidFill>
            </a:endParaRPr>
          </a:p>
        </p:txBody>
      </p:sp>
      <p:sp>
        <p:nvSpPr>
          <p:cNvPr id="3" name="Ορθογώνιο 2">
            <a:extLst>
              <a:ext uri="{FF2B5EF4-FFF2-40B4-BE49-F238E27FC236}">
                <a16:creationId xmlns:a16="http://schemas.microsoft.com/office/drawing/2014/main" id="{5B16C7A7-4A7A-B09F-2AFA-51D8499D5DFE}"/>
              </a:ext>
            </a:extLst>
          </p:cNvPr>
          <p:cNvSpPr/>
          <p:nvPr/>
        </p:nvSpPr>
        <p:spPr>
          <a:xfrm>
            <a:off x="3116965" y="5575650"/>
            <a:ext cx="2304256" cy="5040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rPr>
              <a:t>  </a:t>
            </a:r>
          </a:p>
          <a:p>
            <a:pPr algn="ctr"/>
            <a:r>
              <a:rPr lang="el-GR" dirty="0">
                <a:solidFill>
                  <a:srgbClr val="FF0000"/>
                </a:solidFill>
              </a:rPr>
              <a:t> Ιράν</a:t>
            </a:r>
            <a:endParaRPr lang="el-CY" dirty="0">
              <a:solidFill>
                <a:srgbClr val="FF0000"/>
              </a:solidFill>
            </a:endParaRPr>
          </a:p>
        </p:txBody>
      </p:sp>
    </p:spTree>
    <p:extLst>
      <p:ext uri="{BB962C8B-B14F-4D97-AF65-F5344CB8AC3E}">
        <p14:creationId xmlns:p14="http://schemas.microsoft.com/office/powerpoint/2010/main" val="5550447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952" y="1214566"/>
            <a:ext cx="1751249" cy="300082"/>
          </a:xfrm>
          <a:prstGeom prst="rect">
            <a:avLst/>
          </a:prstGeom>
          <a:ln>
            <a:solidFill>
              <a:schemeClr val="tx1"/>
            </a:solidFill>
          </a:ln>
        </p:spPr>
        <p:txBody>
          <a:bodyPr wrap="none">
            <a:spAutoFit/>
          </a:bodyPr>
          <a:lstStyle/>
          <a:p>
            <a:r>
              <a:rPr lang="el-GR" sz="1350" b="1" dirty="0">
                <a:latin typeface="PF Square Sans Pro"/>
              </a:rPr>
              <a:t>Φαγητό από τη Συρία</a:t>
            </a:r>
            <a:endParaRPr lang="en-US" sz="1350" dirty="0"/>
          </a:p>
        </p:txBody>
      </p:sp>
      <p:pic>
        <p:nvPicPr>
          <p:cNvPr id="2050" name="Picture 2" descr="Fatoush salad recipe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745" y="2869272"/>
            <a:ext cx="3540211" cy="33425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77780" y="1940486"/>
            <a:ext cx="1468672" cy="553998"/>
          </a:xfrm>
          <a:prstGeom prst="rect">
            <a:avLst/>
          </a:prstGeom>
        </p:spPr>
        <p:txBody>
          <a:bodyPr wrap="none">
            <a:spAutoFit/>
          </a:bodyPr>
          <a:lstStyle/>
          <a:p>
            <a:r>
              <a:rPr lang="el-GR" sz="3000" u="sng" dirty="0" err="1">
                <a:solidFill>
                  <a:srgbClr val="000000"/>
                </a:solidFill>
                <a:latin typeface="Linux Libertine"/>
              </a:rPr>
              <a:t>Φατούς</a:t>
            </a:r>
            <a:endParaRPr lang="el-GR" sz="3000" u="sng" dirty="0">
              <a:solidFill>
                <a:srgbClr val="000000"/>
              </a:solidFill>
              <a:latin typeface="Linux Libertine"/>
            </a:endParaRPr>
          </a:p>
        </p:txBody>
      </p:sp>
      <p:sp>
        <p:nvSpPr>
          <p:cNvPr id="6" name="TextBox 5"/>
          <p:cNvSpPr txBox="1"/>
          <p:nvPr/>
        </p:nvSpPr>
        <p:spPr>
          <a:xfrm>
            <a:off x="5188261" y="2874275"/>
            <a:ext cx="3354860"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2400" dirty="0"/>
              <a:t>Μαρούλι</a:t>
            </a:r>
            <a:endParaRPr lang="tr-TR" sz="2400" dirty="0"/>
          </a:p>
          <a:p>
            <a:r>
              <a:rPr lang="el-GR" sz="2400" dirty="0"/>
              <a:t>Ντομάτα</a:t>
            </a:r>
            <a:endParaRPr lang="tr-TR" sz="2400" dirty="0"/>
          </a:p>
          <a:p>
            <a:r>
              <a:rPr lang="tr-TR" sz="2400" dirty="0"/>
              <a:t>A</a:t>
            </a:r>
            <a:r>
              <a:rPr lang="el-GR" sz="2400" dirty="0" err="1"/>
              <a:t>γγούρι</a:t>
            </a:r>
            <a:endParaRPr lang="tr-TR" sz="2400" dirty="0"/>
          </a:p>
          <a:p>
            <a:r>
              <a:rPr lang="el-GR" sz="2400" dirty="0"/>
              <a:t>Αραβική πίττα</a:t>
            </a:r>
          </a:p>
          <a:p>
            <a:r>
              <a:rPr lang="el-GR" sz="2400" dirty="0"/>
              <a:t>Πράσινη πιπεριά</a:t>
            </a:r>
          </a:p>
          <a:p>
            <a:r>
              <a:rPr lang="el-GR" sz="2400" dirty="0"/>
              <a:t>Κρεμμύδι</a:t>
            </a:r>
          </a:p>
          <a:p>
            <a:r>
              <a:rPr lang="el-GR" sz="2400" dirty="0"/>
              <a:t>Ρόδι </a:t>
            </a:r>
          </a:p>
          <a:p>
            <a:r>
              <a:rPr lang="el-GR" sz="2400" dirty="0"/>
              <a:t>Ελαιόλαδο</a:t>
            </a:r>
          </a:p>
          <a:p>
            <a:r>
              <a:rPr lang="el-GR" sz="2400" dirty="0"/>
              <a:t>Λεμόνι</a:t>
            </a:r>
          </a:p>
        </p:txBody>
      </p:sp>
      <p:pic>
        <p:nvPicPr>
          <p:cNvPr id="1026" name="Picture 2" descr="Palmyra Syria, Historical Places, Amazing PNG Transparent Image and Clipart  for Free Download">
            <a:extLst>
              <a:ext uri="{FF2B5EF4-FFF2-40B4-BE49-F238E27FC236}">
                <a16:creationId xmlns:a16="http://schemas.microsoft.com/office/drawing/2014/main" id="{5B2721CC-0328-A9BA-1FFA-462F1C2C3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7389" y="293045"/>
            <a:ext cx="2143125" cy="14518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310+ Syria Cartoon Stock Photos, Pictures &amp; Royalty-Free Images - iStock">
            <a:extLst>
              <a:ext uri="{FF2B5EF4-FFF2-40B4-BE49-F238E27FC236}">
                <a16:creationId xmlns:a16="http://schemas.microsoft.com/office/drawing/2014/main" id="{1E5CDA24-ADBF-1AB0-DBA4-5F616D3310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4890" y="137905"/>
            <a:ext cx="2143125" cy="16069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60+ Syria Flag Cartoon Stock Illustrations, Royalty-Free Vector Graphics &amp;  Clip Art - iStock">
            <a:extLst>
              <a:ext uri="{FF2B5EF4-FFF2-40B4-BE49-F238E27FC236}">
                <a16:creationId xmlns:a16="http://schemas.microsoft.com/office/drawing/2014/main" id="{5ED2358B-389B-DB51-B48D-38D79084E9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9501" y="-9494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yria Country Design Template Flat Cartoon Style W Stock Vector -  Illustration of interest, flat: 73370664">
            <a:extLst>
              <a:ext uri="{FF2B5EF4-FFF2-40B4-BE49-F238E27FC236}">
                <a16:creationId xmlns:a16="http://schemas.microsoft.com/office/drawing/2014/main" id="{5910D625-2BDE-44E8-99B2-F0B5170F9D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26" y="14300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7561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9C57C-3732-BA35-51FF-9EC64435F2EB}"/>
            </a:ext>
          </a:extLst>
        </p:cNvPr>
        <p:cNvGrpSpPr/>
        <p:nvPr/>
      </p:nvGrpSpPr>
      <p:grpSpPr>
        <a:xfrm>
          <a:off x="0" y="0"/>
          <a:ext cx="0" cy="0"/>
          <a:chOff x="0" y="0"/>
          <a:chExt cx="0" cy="0"/>
        </a:xfrm>
      </p:grpSpPr>
      <p:pic>
        <p:nvPicPr>
          <p:cNvPr id="8194" name="Picture 2" descr="Illustration of Kids with Hands Up in their Ears Pausing and Listening as a  Group Stock Photo - Alamy">
            <a:extLst>
              <a:ext uri="{FF2B5EF4-FFF2-40B4-BE49-F238E27FC236}">
                <a16:creationId xmlns:a16="http://schemas.microsoft.com/office/drawing/2014/main" id="{513DADB6-971C-B255-9E7E-6D7E9114C1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523" b="5953"/>
          <a:stretch>
            <a:fillRect/>
          </a:stretch>
        </p:blipFill>
        <p:spPr bwMode="auto">
          <a:xfrm>
            <a:off x="539552" y="2492896"/>
            <a:ext cx="7632848" cy="3600400"/>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080DB285-B25D-1AF6-6FDE-6BEFB9FACB65}"/>
              </a:ext>
            </a:extLst>
          </p:cNvPr>
          <p:cNvSpPr/>
          <p:nvPr/>
        </p:nvSpPr>
        <p:spPr>
          <a:xfrm>
            <a:off x="2051720" y="548680"/>
            <a:ext cx="4824536" cy="1728192"/>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Ακούμε και γράφουμε! </a:t>
            </a:r>
            <a:endParaRPr lang="el-CY" sz="4000" dirty="0"/>
          </a:p>
        </p:txBody>
      </p:sp>
    </p:spTree>
    <p:extLst>
      <p:ext uri="{BB962C8B-B14F-4D97-AF65-F5344CB8AC3E}">
        <p14:creationId xmlns:p14="http://schemas.microsoft.com/office/powerpoint/2010/main" val="18649445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Τυρόπιτα, σμούθι και συμπάθεια: Η καθημερινότητα σε ένα σχολικό κυλικείο |  Η ΚΑΘΗΜΕΡΙΝΗ">
            <a:extLst>
              <a:ext uri="{FF2B5EF4-FFF2-40B4-BE49-F238E27FC236}">
                <a16:creationId xmlns:a16="http://schemas.microsoft.com/office/drawing/2014/main" id="{940FA176-9EE0-0423-71FA-B77CDE02A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4968552" cy="50405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Κυλικείο - Ενημέρωση Προς Γονείς - Τιμοκατάλογος | Σύλλογος Γονέων &amp;  Κηδεμόνων 7ου Δημοτικού Σχολείου Βύρωνα">
            <a:extLst>
              <a:ext uri="{FF2B5EF4-FFF2-40B4-BE49-F238E27FC236}">
                <a16:creationId xmlns:a16="http://schemas.microsoft.com/office/drawing/2014/main" id="{35684B5C-83BE-F448-9BE0-3A1212404E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83" r="23966"/>
          <a:stretch>
            <a:fillRect/>
          </a:stretch>
        </p:blipFill>
        <p:spPr bwMode="auto">
          <a:xfrm>
            <a:off x="5522979" y="476672"/>
            <a:ext cx="3384376"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175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D171D2-3878-4CFB-0C31-1B54EE0F8656}"/>
              </a:ext>
            </a:extLst>
          </p:cNvPr>
          <p:cNvSpPr>
            <a:spLocks noChangeArrowheads="1"/>
          </p:cNvSpPr>
          <p:nvPr/>
        </p:nvSpPr>
        <p:spPr bwMode="auto">
          <a:xfrm>
            <a:off x="467545" y="216803"/>
            <a:ext cx="2808312" cy="59093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1" i="0" u="none" strike="noStrike" cap="none" normalizeH="0" baseline="0" dirty="0">
                <a:ln>
                  <a:noFill/>
                </a:ln>
                <a:solidFill>
                  <a:srgbClr val="0A0A0A"/>
                </a:solidFill>
                <a:effectLst/>
                <a:latin typeface="Google Sans"/>
              </a:rPr>
              <a:t>Στην καντίνα του σχολείου</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400" b="0" i="0" u="none" strike="noStrike" cap="none" normalizeH="0" baseline="0" dirty="0">
              <a:ln>
                <a:noFill/>
              </a:ln>
              <a:solidFill>
                <a:schemeClr val="tx1"/>
              </a:solidFill>
              <a:effectLst/>
            </a:endParaRPr>
          </a:p>
          <a:p>
            <a:pPr lvl="0"/>
            <a:r>
              <a:rPr lang="el-GR" altLang="el-GR" sz="1400" b="1" dirty="0">
                <a:solidFill>
                  <a:srgbClr val="0A0A0A"/>
                </a:solidFill>
                <a:latin typeface="Google Sans"/>
              </a:rPr>
              <a:t>μ</a:t>
            </a:r>
            <a:r>
              <a:rPr kumimoji="0" lang="el-GR" altLang="el-GR" sz="1400" b="1" i="0" u="none" strike="noStrike" cap="none" normalizeH="0" baseline="0" dirty="0">
                <a:ln>
                  <a:noFill/>
                </a:ln>
                <a:solidFill>
                  <a:srgbClr val="0A0A0A"/>
                </a:solidFill>
                <a:effectLst/>
                <a:latin typeface="Google Sans"/>
              </a:rPr>
              <a:t>αθητής:</a:t>
            </a:r>
            <a:r>
              <a:rPr kumimoji="0" lang="el-GR" altLang="el-GR" sz="1400" b="0" i="0" u="none" strike="noStrike" cap="none" normalizeH="0" baseline="0" dirty="0">
                <a:ln>
                  <a:noFill/>
                </a:ln>
                <a:solidFill>
                  <a:srgbClr val="0A0A0A"/>
                </a:solidFill>
                <a:effectLst/>
                <a:latin typeface="Google Sans"/>
              </a:rPr>
              <a:t> Γεια σας! Πόσο κάνει </a:t>
            </a:r>
            <a:r>
              <a:rPr kumimoji="0" lang="el-GR" altLang="el-GR" sz="1400" b="1" i="0" u="none" strike="noStrike" cap="none" normalizeH="0" baseline="0" dirty="0">
                <a:ln>
                  <a:noFill/>
                </a:ln>
                <a:solidFill>
                  <a:srgbClr val="0A0A0A"/>
                </a:solidFill>
                <a:effectLst/>
                <a:latin typeface="Google Sans"/>
              </a:rPr>
              <a:t>ένα</a:t>
            </a:r>
            <a:r>
              <a:rPr kumimoji="0" lang="el-GR" altLang="el-GR" sz="1400" b="0" i="0" u="none" strike="noStrike" cap="none" normalizeH="0" baseline="0" dirty="0">
                <a:ln>
                  <a:noFill/>
                </a:ln>
                <a:solidFill>
                  <a:srgbClr val="0A0A0A"/>
                </a:solidFill>
                <a:effectLst/>
                <a:latin typeface="Google Sans"/>
              </a:rPr>
              <a:t> _______ με τυρί;</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υ</a:t>
            </a:r>
            <a:r>
              <a:rPr kumimoji="0" lang="el-GR" altLang="el-GR" sz="1400" b="1" i="0" u="none" strike="noStrike" cap="none" normalizeH="0" baseline="0" dirty="0">
                <a:ln>
                  <a:noFill/>
                </a:ln>
                <a:solidFill>
                  <a:srgbClr val="0A0A0A"/>
                </a:solidFill>
                <a:effectLst/>
                <a:latin typeface="Google Sans"/>
              </a:rPr>
              <a:t>πάλληλος:</a:t>
            </a:r>
            <a:r>
              <a:rPr kumimoji="0" lang="el-GR" altLang="el-GR" sz="1400" b="0" i="0" u="none" strike="noStrike" cap="none" normalizeH="0" baseline="0" dirty="0">
                <a:ln>
                  <a:noFill/>
                </a:ln>
                <a:solidFill>
                  <a:srgbClr val="0A0A0A"/>
                </a:solidFill>
                <a:effectLst/>
                <a:latin typeface="Google Sans"/>
              </a:rPr>
              <a:t> Γεια σου! </a:t>
            </a:r>
            <a:r>
              <a:rPr kumimoji="0" lang="el-GR" altLang="el-GR" sz="1400" b="1" i="0" u="none" strike="noStrike" cap="none" normalizeH="0" baseline="0" dirty="0">
                <a:ln>
                  <a:noFill/>
                </a:ln>
                <a:solidFill>
                  <a:srgbClr val="0A0A0A"/>
                </a:solidFill>
                <a:effectLst/>
                <a:latin typeface="Google Sans"/>
              </a:rPr>
              <a:t>Ένα</a:t>
            </a:r>
            <a:r>
              <a:rPr kumimoji="0" lang="el-GR" altLang="el-GR" sz="1400" b="0" i="0" u="none" strike="noStrike" cap="none" normalizeH="0" baseline="0" dirty="0">
                <a:ln>
                  <a:noFill/>
                </a:ln>
                <a:solidFill>
                  <a:srgbClr val="0A0A0A"/>
                </a:solidFill>
                <a:effectLst/>
                <a:latin typeface="Google Sans"/>
              </a:rPr>
              <a:t> σάντουιτς κάνει </a:t>
            </a:r>
            <a:r>
              <a:rPr lang="el-GR" altLang="el-GR" sz="1400" b="1" dirty="0">
                <a:solidFill>
                  <a:srgbClr val="0A0A0A"/>
                </a:solidFill>
                <a:latin typeface="Google Sans"/>
              </a:rPr>
              <a:t>€</a:t>
            </a:r>
            <a:r>
              <a:rPr kumimoji="0" lang="el-GR" altLang="el-GR" sz="1400" b="1" i="0" u="none" strike="noStrike" cap="none" normalizeH="0" baseline="0" dirty="0">
                <a:ln>
                  <a:noFill/>
                </a:ln>
                <a:solidFill>
                  <a:srgbClr val="0A0A0A"/>
                </a:solidFill>
                <a:effectLst/>
                <a:latin typeface="Google Sans"/>
              </a:rPr>
              <a:t>1,50</a:t>
            </a:r>
            <a:r>
              <a:rPr kumimoji="0" lang="el-GR" altLang="el-GR" sz="1400" b="0" i="0" u="none" strike="noStrike" cap="none" normalizeH="0" baseline="0" dirty="0">
                <a:ln>
                  <a:noFill/>
                </a:ln>
                <a:solidFill>
                  <a:srgbClr val="0A0A0A"/>
                </a:solidFill>
                <a:effectLst/>
                <a:latin typeface="Google Sans"/>
              </a:rPr>
              <a:t>.</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μ</a:t>
            </a:r>
            <a:r>
              <a:rPr kumimoji="0" lang="el-GR" altLang="el-GR" sz="1400" b="1" i="0" u="none" strike="noStrike" cap="none" normalizeH="0" baseline="0" dirty="0">
                <a:ln>
                  <a:noFill/>
                </a:ln>
                <a:solidFill>
                  <a:srgbClr val="0A0A0A"/>
                </a:solidFill>
                <a:effectLst/>
                <a:latin typeface="Google Sans"/>
              </a:rPr>
              <a:t>αθητής:</a:t>
            </a:r>
            <a:r>
              <a:rPr kumimoji="0" lang="el-GR" altLang="el-GR" sz="1400" b="0" i="0" u="none" strike="noStrike" cap="none" normalizeH="0" baseline="0" dirty="0">
                <a:ln>
                  <a:noFill/>
                </a:ln>
                <a:solidFill>
                  <a:srgbClr val="0A0A0A"/>
                </a:solidFill>
                <a:effectLst/>
                <a:latin typeface="Google Sans"/>
              </a:rPr>
              <a:t> Ωραία, θα ήθελα ένα. Και πόσο κάνει </a:t>
            </a:r>
            <a:r>
              <a:rPr kumimoji="0" lang="el-GR" altLang="el-GR" sz="1400" b="1" i="0" u="none" strike="noStrike" cap="none" normalizeH="0" baseline="0" dirty="0">
                <a:ln>
                  <a:noFill/>
                </a:ln>
                <a:solidFill>
                  <a:srgbClr val="0A0A0A"/>
                </a:solidFill>
                <a:effectLst/>
                <a:latin typeface="Google Sans"/>
              </a:rPr>
              <a:t>μία</a:t>
            </a:r>
            <a:r>
              <a:rPr kumimoji="0" lang="el-GR" altLang="el-GR" sz="1400" b="0" i="0" u="none" strike="noStrike" cap="none" normalizeH="0" baseline="0" dirty="0">
                <a:ln>
                  <a:noFill/>
                </a:ln>
                <a:solidFill>
                  <a:srgbClr val="0A0A0A"/>
                </a:solidFill>
                <a:effectLst/>
                <a:latin typeface="Google Sans"/>
              </a:rPr>
              <a:t> _______;</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υ</a:t>
            </a:r>
            <a:r>
              <a:rPr kumimoji="0" lang="el-GR" altLang="el-GR" sz="1400" b="1" i="0" u="none" strike="noStrike" cap="none" normalizeH="0" baseline="0" dirty="0">
                <a:ln>
                  <a:noFill/>
                </a:ln>
                <a:solidFill>
                  <a:srgbClr val="0A0A0A"/>
                </a:solidFill>
                <a:effectLst/>
                <a:latin typeface="Google Sans"/>
              </a:rPr>
              <a:t>πάλληλος:</a:t>
            </a:r>
            <a:r>
              <a:rPr kumimoji="0" lang="el-GR" altLang="el-GR" sz="1400" b="0" i="0" u="none" strike="noStrike" cap="none" normalizeH="0" baseline="0" dirty="0">
                <a:ln>
                  <a:noFill/>
                </a:ln>
                <a:solidFill>
                  <a:srgbClr val="0A0A0A"/>
                </a:solidFill>
                <a:effectLst/>
                <a:latin typeface="Google Sans"/>
              </a:rPr>
              <a:t> </a:t>
            </a:r>
            <a:r>
              <a:rPr kumimoji="0" lang="el-GR" altLang="el-GR" sz="1400" b="1" i="0" u="none" strike="noStrike" cap="none" normalizeH="0" baseline="0" dirty="0">
                <a:ln>
                  <a:noFill/>
                </a:ln>
                <a:solidFill>
                  <a:srgbClr val="0A0A0A"/>
                </a:solidFill>
                <a:effectLst/>
                <a:latin typeface="Google Sans"/>
              </a:rPr>
              <a:t>Μία</a:t>
            </a:r>
            <a:r>
              <a:rPr kumimoji="0" lang="el-GR" altLang="el-GR" sz="1400" b="0" i="0" u="none" strike="noStrike" cap="none" normalizeH="0" baseline="0" dirty="0">
                <a:ln>
                  <a:noFill/>
                </a:ln>
                <a:solidFill>
                  <a:srgbClr val="0A0A0A"/>
                </a:solidFill>
                <a:effectLst/>
                <a:latin typeface="Google Sans"/>
              </a:rPr>
              <a:t> τυρόπιτα κάνει </a:t>
            </a:r>
            <a:r>
              <a:rPr lang="el-GR" altLang="el-GR" sz="1400" b="1" dirty="0">
                <a:solidFill>
                  <a:srgbClr val="0A0A0A"/>
                </a:solidFill>
                <a:latin typeface="Google Sans"/>
              </a:rPr>
              <a:t>€</a:t>
            </a:r>
            <a:r>
              <a:rPr kumimoji="0" lang="el-GR" altLang="el-GR" sz="1400" b="1" i="0" u="none" strike="noStrike" cap="none" normalizeH="0" baseline="0" dirty="0">
                <a:ln>
                  <a:noFill/>
                </a:ln>
                <a:solidFill>
                  <a:srgbClr val="0A0A0A"/>
                </a:solidFill>
                <a:effectLst/>
                <a:latin typeface="Google Sans"/>
              </a:rPr>
              <a:t>1,10</a:t>
            </a:r>
            <a:r>
              <a:rPr kumimoji="0" lang="el-GR" altLang="el-GR" sz="1400" b="0" i="0" u="none" strike="noStrike" cap="none" normalizeH="0" baseline="0" dirty="0">
                <a:ln>
                  <a:noFill/>
                </a:ln>
                <a:solidFill>
                  <a:srgbClr val="0A0A0A"/>
                </a:solidFill>
                <a:effectLst/>
                <a:latin typeface="Google Sans"/>
              </a:rPr>
              <a:t>. Θέλεις και μία τυρόπιτα;</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μ</a:t>
            </a:r>
            <a:r>
              <a:rPr kumimoji="0" lang="el-GR" altLang="el-GR" sz="1400" b="1" i="0" u="none" strike="noStrike" cap="none" normalizeH="0" baseline="0" dirty="0">
                <a:ln>
                  <a:noFill/>
                </a:ln>
                <a:solidFill>
                  <a:srgbClr val="0A0A0A"/>
                </a:solidFill>
                <a:effectLst/>
                <a:latin typeface="Google Sans"/>
              </a:rPr>
              <a:t>αθητής:</a:t>
            </a:r>
            <a:r>
              <a:rPr kumimoji="0" lang="el-GR" altLang="el-GR" sz="1400" b="0" i="0" u="none" strike="noStrike" cap="none" normalizeH="0" baseline="0" dirty="0">
                <a:ln>
                  <a:noFill/>
                </a:ln>
                <a:solidFill>
                  <a:srgbClr val="0A0A0A"/>
                </a:solidFill>
                <a:effectLst/>
                <a:latin typeface="Google Sans"/>
              </a:rPr>
              <a:t> Όχι, ευχαριστώ. Θα ήθελα όμως </a:t>
            </a:r>
            <a:r>
              <a:rPr kumimoji="0" lang="el-GR" altLang="el-GR" sz="1400" b="1" i="0" u="none" strike="noStrike" cap="none" normalizeH="0" baseline="0" dirty="0">
                <a:ln>
                  <a:noFill/>
                </a:ln>
                <a:solidFill>
                  <a:srgbClr val="0A0A0A"/>
                </a:solidFill>
                <a:effectLst/>
                <a:latin typeface="Google Sans"/>
              </a:rPr>
              <a:t>ένα</a:t>
            </a:r>
            <a:r>
              <a:rPr kumimoji="0" lang="el-GR" altLang="el-GR" sz="1400" b="0" i="0" u="none" strike="noStrike" cap="none" normalizeH="0" baseline="0" dirty="0">
                <a:ln>
                  <a:noFill/>
                </a:ln>
                <a:solidFill>
                  <a:srgbClr val="0A0A0A"/>
                </a:solidFill>
                <a:effectLst/>
                <a:latin typeface="Google Sans"/>
              </a:rPr>
              <a:t>  _______.</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υ</a:t>
            </a:r>
            <a:r>
              <a:rPr kumimoji="0" lang="el-GR" altLang="el-GR" sz="1400" b="1" i="0" u="none" strike="noStrike" cap="none" normalizeH="0" baseline="0" dirty="0">
                <a:ln>
                  <a:noFill/>
                </a:ln>
                <a:solidFill>
                  <a:srgbClr val="0A0A0A"/>
                </a:solidFill>
                <a:effectLst/>
                <a:latin typeface="Google Sans"/>
              </a:rPr>
              <a:t>πάλληλος:</a:t>
            </a:r>
            <a:r>
              <a:rPr kumimoji="0" lang="el-GR" altLang="el-GR" sz="1400" b="0" i="0" u="none" strike="noStrike" cap="none" normalizeH="0" baseline="0" dirty="0">
                <a:ln>
                  <a:noFill/>
                </a:ln>
                <a:solidFill>
                  <a:srgbClr val="0A0A0A"/>
                </a:solidFill>
                <a:effectLst/>
                <a:latin typeface="Google Sans"/>
              </a:rPr>
              <a:t> Βεβαίως. </a:t>
            </a:r>
            <a:r>
              <a:rPr kumimoji="0" lang="el-GR" altLang="el-GR" sz="1400" b="1" i="0" u="none" strike="noStrike" cap="none" normalizeH="0" baseline="0" dirty="0">
                <a:ln>
                  <a:noFill/>
                </a:ln>
                <a:solidFill>
                  <a:srgbClr val="0A0A0A"/>
                </a:solidFill>
                <a:effectLst/>
                <a:latin typeface="Google Sans"/>
              </a:rPr>
              <a:t>Ένα</a:t>
            </a:r>
            <a:r>
              <a:rPr kumimoji="0" lang="el-GR" altLang="el-GR" sz="1400" b="0" i="0" u="none" strike="noStrike" cap="none" normalizeH="0" baseline="0" dirty="0">
                <a:ln>
                  <a:noFill/>
                </a:ln>
                <a:solidFill>
                  <a:srgbClr val="0A0A0A"/>
                </a:solidFill>
                <a:effectLst/>
                <a:latin typeface="Google Sans"/>
              </a:rPr>
              <a:t> κουλούρι κάνει </a:t>
            </a:r>
            <a:r>
              <a:rPr lang="el-GR" altLang="el-GR" sz="1400" b="1" dirty="0">
                <a:solidFill>
                  <a:srgbClr val="0A0A0A"/>
                </a:solidFill>
                <a:latin typeface="Google Sans"/>
              </a:rPr>
              <a:t>€</a:t>
            </a:r>
            <a:r>
              <a:rPr kumimoji="0" lang="el-GR" altLang="el-GR" sz="1400" b="1" i="0" u="none" strike="noStrike" cap="none" normalizeH="0" baseline="0" dirty="0">
                <a:ln>
                  <a:noFill/>
                </a:ln>
                <a:solidFill>
                  <a:srgbClr val="0A0A0A"/>
                </a:solidFill>
                <a:effectLst/>
                <a:latin typeface="Google Sans"/>
              </a:rPr>
              <a:t>0,50</a:t>
            </a:r>
            <a:r>
              <a:rPr kumimoji="0" lang="el-GR" altLang="el-GR" sz="1400" b="0" i="0" u="none" strike="noStrike" cap="none" normalizeH="0" baseline="0" dirty="0">
                <a:ln>
                  <a:noFill/>
                </a:ln>
                <a:solidFill>
                  <a:srgbClr val="0A0A0A"/>
                </a:solidFill>
                <a:effectLst/>
                <a:latin typeface="Google Sans"/>
              </a:rPr>
              <a:t>. Κάτι άλλο;</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μ</a:t>
            </a:r>
            <a:r>
              <a:rPr kumimoji="0" lang="el-GR" altLang="el-GR" sz="1400" b="1" i="0" u="none" strike="noStrike" cap="none" normalizeH="0" baseline="0" dirty="0">
                <a:ln>
                  <a:noFill/>
                </a:ln>
                <a:solidFill>
                  <a:srgbClr val="0A0A0A"/>
                </a:solidFill>
                <a:effectLst/>
                <a:latin typeface="Google Sans"/>
              </a:rPr>
              <a:t>αθητής:</a:t>
            </a:r>
            <a:r>
              <a:rPr kumimoji="0" lang="el-GR" altLang="el-GR" sz="1400" b="0" i="0" u="none" strike="noStrike" cap="none" normalizeH="0" baseline="0" dirty="0">
                <a:ln>
                  <a:noFill/>
                </a:ln>
                <a:solidFill>
                  <a:srgbClr val="0A0A0A"/>
                </a:solidFill>
                <a:effectLst/>
                <a:latin typeface="Google Sans"/>
              </a:rPr>
              <a:t> Ναι, </a:t>
            </a:r>
            <a:r>
              <a:rPr kumimoji="0" lang="el-GR" altLang="el-GR" sz="1400" b="1" i="0" u="none" strike="noStrike" cap="none" normalizeH="0" baseline="0" dirty="0">
                <a:ln>
                  <a:noFill/>
                </a:ln>
                <a:solidFill>
                  <a:srgbClr val="0A0A0A"/>
                </a:solidFill>
                <a:effectLst/>
                <a:latin typeface="Google Sans"/>
              </a:rPr>
              <a:t>ένα</a:t>
            </a:r>
            <a:r>
              <a:rPr kumimoji="0" lang="el-GR" altLang="el-GR" sz="1400" b="0" i="0" u="none" strike="noStrike" cap="none" normalizeH="0" baseline="0" dirty="0">
                <a:ln>
                  <a:noFill/>
                </a:ln>
                <a:solidFill>
                  <a:srgbClr val="0A0A0A"/>
                </a:solidFill>
                <a:effectLst/>
                <a:latin typeface="Google Sans"/>
              </a:rPr>
              <a:t> _______ νερό και </a:t>
            </a:r>
            <a:r>
              <a:rPr kumimoji="0" lang="el-GR" altLang="el-GR" sz="1400" b="1" i="0" u="none" strike="noStrike" cap="none" normalizeH="0" baseline="0" dirty="0">
                <a:ln>
                  <a:noFill/>
                </a:ln>
                <a:solidFill>
                  <a:srgbClr val="0A0A0A"/>
                </a:solidFill>
                <a:effectLst/>
                <a:latin typeface="Google Sans"/>
              </a:rPr>
              <a:t>έναν</a:t>
            </a:r>
            <a:r>
              <a:rPr kumimoji="0" lang="el-GR" altLang="el-GR" sz="1400" b="0" i="0" u="none" strike="noStrike" cap="none" normalizeH="0" baseline="0" dirty="0">
                <a:ln>
                  <a:noFill/>
                </a:ln>
                <a:solidFill>
                  <a:srgbClr val="0A0A0A"/>
                </a:solidFill>
                <a:effectLst/>
                <a:latin typeface="Google Sans"/>
              </a:rPr>
              <a:t> φυσικό χυμό.</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υ</a:t>
            </a:r>
            <a:r>
              <a:rPr kumimoji="0" lang="el-GR" altLang="el-GR" sz="1400" b="1" i="0" u="none" strike="noStrike" cap="none" normalizeH="0" baseline="0" dirty="0">
                <a:ln>
                  <a:noFill/>
                </a:ln>
                <a:solidFill>
                  <a:srgbClr val="0A0A0A"/>
                </a:solidFill>
                <a:effectLst/>
                <a:latin typeface="Google Sans"/>
              </a:rPr>
              <a:t>πάλληλος:</a:t>
            </a:r>
            <a:r>
              <a:rPr kumimoji="0" lang="el-GR" altLang="el-GR" sz="1400" b="0" i="0" u="none" strike="noStrike" cap="none" normalizeH="0" baseline="0" dirty="0">
                <a:ln>
                  <a:noFill/>
                </a:ln>
                <a:solidFill>
                  <a:srgbClr val="0A0A0A"/>
                </a:solidFill>
                <a:effectLst/>
                <a:latin typeface="Google Sans"/>
              </a:rPr>
              <a:t> </a:t>
            </a:r>
            <a:r>
              <a:rPr kumimoji="0" lang="el-GR" altLang="el-GR" sz="1400" b="1" i="0" u="none" strike="noStrike" cap="none" normalizeH="0" baseline="0" dirty="0">
                <a:ln>
                  <a:noFill/>
                </a:ln>
                <a:solidFill>
                  <a:srgbClr val="0A0A0A"/>
                </a:solidFill>
                <a:effectLst/>
                <a:latin typeface="Google Sans"/>
              </a:rPr>
              <a:t>Ένα</a:t>
            </a:r>
            <a:r>
              <a:rPr kumimoji="0" lang="el-GR" altLang="el-GR" sz="1400" b="0" i="0" u="none" strike="noStrike" cap="none" normalizeH="0" baseline="0" dirty="0">
                <a:ln>
                  <a:noFill/>
                </a:ln>
                <a:solidFill>
                  <a:srgbClr val="0A0A0A"/>
                </a:solidFill>
                <a:effectLst/>
                <a:latin typeface="Google Sans"/>
              </a:rPr>
              <a:t> νερό κάνει </a:t>
            </a:r>
            <a:r>
              <a:rPr lang="el-GR" altLang="el-GR" sz="1400" b="1" dirty="0">
                <a:solidFill>
                  <a:srgbClr val="0A0A0A"/>
                </a:solidFill>
                <a:latin typeface="Google Sans"/>
              </a:rPr>
              <a:t>€</a:t>
            </a:r>
            <a:r>
              <a:rPr kumimoji="0" lang="el-GR" altLang="el-GR" sz="1400" b="1" i="0" u="none" strike="noStrike" cap="none" normalizeH="0" baseline="0" dirty="0">
                <a:ln>
                  <a:noFill/>
                </a:ln>
                <a:solidFill>
                  <a:srgbClr val="0A0A0A"/>
                </a:solidFill>
                <a:effectLst/>
                <a:latin typeface="Google Sans"/>
              </a:rPr>
              <a:t>0,50</a:t>
            </a:r>
            <a:r>
              <a:rPr kumimoji="0" lang="el-GR" altLang="el-GR" sz="1400" b="0" i="0" u="none" strike="noStrike" cap="none" normalizeH="0" baseline="0" dirty="0">
                <a:ln>
                  <a:noFill/>
                </a:ln>
                <a:solidFill>
                  <a:srgbClr val="0A0A0A"/>
                </a:solidFill>
                <a:effectLst/>
                <a:latin typeface="Google Sans"/>
              </a:rPr>
              <a:t> και </a:t>
            </a:r>
            <a:r>
              <a:rPr kumimoji="0" lang="el-GR" altLang="el-GR" sz="1400" b="1" i="0" u="none" strike="noStrike" cap="none" normalizeH="0" baseline="0" dirty="0">
                <a:ln>
                  <a:noFill/>
                </a:ln>
                <a:solidFill>
                  <a:srgbClr val="0A0A0A"/>
                </a:solidFill>
                <a:effectLst/>
                <a:latin typeface="Google Sans"/>
              </a:rPr>
              <a:t>ένας</a:t>
            </a:r>
            <a:r>
              <a:rPr kumimoji="0" lang="el-GR" altLang="el-GR" sz="1400" b="0" i="0" u="none" strike="noStrike" cap="none" normalizeH="0" baseline="0" dirty="0">
                <a:ln>
                  <a:noFill/>
                </a:ln>
                <a:solidFill>
                  <a:srgbClr val="0A0A0A"/>
                </a:solidFill>
                <a:effectLst/>
                <a:latin typeface="Google Sans"/>
              </a:rPr>
              <a:t> _______ κάνει </a:t>
            </a:r>
            <a:r>
              <a:rPr lang="el-GR" altLang="el-GR" sz="1400" b="1" dirty="0">
                <a:solidFill>
                  <a:srgbClr val="0A0A0A"/>
                </a:solidFill>
                <a:latin typeface="Google Sans"/>
              </a:rPr>
              <a:t>€</a:t>
            </a:r>
            <a:r>
              <a:rPr kumimoji="0" lang="el-GR" altLang="el-GR" sz="1400" b="1" i="0" u="none" strike="noStrike" cap="none" normalizeH="0" baseline="0" dirty="0">
                <a:ln>
                  <a:noFill/>
                </a:ln>
                <a:solidFill>
                  <a:srgbClr val="0A0A0A"/>
                </a:solidFill>
                <a:effectLst/>
                <a:latin typeface="Google Sans"/>
              </a:rPr>
              <a:t>0,70</a:t>
            </a:r>
            <a:r>
              <a:rPr kumimoji="0" lang="el-GR" altLang="el-GR" sz="1400" b="0" i="0" u="none" strike="noStrike" cap="none" normalizeH="0" baseline="0" dirty="0">
                <a:ln>
                  <a:noFill/>
                </a:ln>
                <a:solidFill>
                  <a:srgbClr val="0A0A0A"/>
                </a:solidFill>
                <a:effectLst/>
                <a:latin typeface="Google Sans"/>
              </a:rPr>
              <a:t>.</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μ</a:t>
            </a:r>
            <a:r>
              <a:rPr kumimoji="0" lang="el-GR" altLang="el-GR" sz="1400" b="1" i="0" u="none" strike="noStrike" cap="none" normalizeH="0" baseline="0" dirty="0">
                <a:ln>
                  <a:noFill/>
                </a:ln>
                <a:solidFill>
                  <a:srgbClr val="0A0A0A"/>
                </a:solidFill>
                <a:effectLst/>
                <a:latin typeface="Google Sans"/>
              </a:rPr>
              <a:t>αθητής:</a:t>
            </a:r>
            <a:r>
              <a:rPr kumimoji="0" lang="el-GR" altLang="el-GR" sz="1400" b="0" i="0" u="none" strike="noStrike" cap="none" normalizeH="0" baseline="0" dirty="0">
                <a:ln>
                  <a:noFill/>
                </a:ln>
                <a:solidFill>
                  <a:srgbClr val="0A0A0A"/>
                </a:solidFill>
                <a:effectLst/>
                <a:latin typeface="Google Sans"/>
              </a:rPr>
              <a:t> Τέλεια. Πόσο είναι το σύνολο;</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υ</a:t>
            </a:r>
            <a:r>
              <a:rPr kumimoji="0" lang="el-GR" altLang="el-GR" sz="1400" b="1" i="0" u="none" strike="noStrike" cap="none" normalizeH="0" baseline="0" dirty="0">
                <a:ln>
                  <a:noFill/>
                </a:ln>
                <a:solidFill>
                  <a:srgbClr val="0A0A0A"/>
                </a:solidFill>
                <a:effectLst/>
                <a:latin typeface="Google Sans"/>
              </a:rPr>
              <a:t>πάλληλος:</a:t>
            </a:r>
            <a:r>
              <a:rPr kumimoji="0" lang="el-GR" altLang="el-GR" sz="1400" b="0" i="0" u="none" strike="noStrike" cap="none" normalizeH="0" baseline="0" dirty="0">
                <a:ln>
                  <a:noFill/>
                </a:ln>
                <a:solidFill>
                  <a:srgbClr val="0A0A0A"/>
                </a:solidFill>
                <a:effectLst/>
                <a:latin typeface="Google Sans"/>
              </a:rPr>
              <a:t> Είναι </a:t>
            </a:r>
            <a:r>
              <a:rPr lang="el-GR" altLang="el-GR" sz="1400" b="1" dirty="0">
                <a:solidFill>
                  <a:srgbClr val="0A0A0A"/>
                </a:solidFill>
                <a:latin typeface="Google Sans"/>
              </a:rPr>
              <a:t>__________</a:t>
            </a:r>
            <a:r>
              <a:rPr kumimoji="0" lang="el-GR" altLang="el-GR" sz="1400" b="0" i="0" u="none" strike="noStrike" cap="none" normalizeH="0" baseline="0" dirty="0">
                <a:ln>
                  <a:noFill/>
                </a:ln>
                <a:solidFill>
                  <a:srgbClr val="0A0A0A"/>
                </a:solidFill>
                <a:effectLst/>
                <a:latin typeface="Google Sans"/>
              </a:rPr>
              <a:t>.</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μ</a:t>
            </a:r>
            <a:r>
              <a:rPr kumimoji="0" lang="el-GR" altLang="el-GR" sz="1400" b="1" i="0" u="none" strike="noStrike" cap="none" normalizeH="0" baseline="0" dirty="0">
                <a:ln>
                  <a:noFill/>
                </a:ln>
                <a:solidFill>
                  <a:srgbClr val="0A0A0A"/>
                </a:solidFill>
                <a:effectLst/>
                <a:latin typeface="Google Sans"/>
              </a:rPr>
              <a:t>αθητής:</a:t>
            </a:r>
            <a:r>
              <a:rPr kumimoji="0" lang="el-GR" altLang="el-GR" sz="1400" b="0" i="0" u="none" strike="noStrike" cap="none" normalizeH="0" baseline="0" dirty="0">
                <a:ln>
                  <a:noFill/>
                </a:ln>
                <a:solidFill>
                  <a:srgbClr val="0A0A0A"/>
                </a:solidFill>
                <a:effectLst/>
                <a:latin typeface="Google Sans"/>
              </a:rPr>
              <a:t> Ορίστε τα χρήματα. Ευχαριστώ πολύ!</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υ</a:t>
            </a:r>
            <a:r>
              <a:rPr kumimoji="0" lang="el-GR" altLang="el-GR" sz="1400" b="1" i="0" u="none" strike="noStrike" cap="none" normalizeH="0" baseline="0" dirty="0">
                <a:ln>
                  <a:noFill/>
                </a:ln>
                <a:solidFill>
                  <a:srgbClr val="0A0A0A"/>
                </a:solidFill>
                <a:effectLst/>
                <a:latin typeface="Google Sans"/>
              </a:rPr>
              <a:t>πάλληλος:</a:t>
            </a:r>
            <a:r>
              <a:rPr kumimoji="0" lang="el-GR" altLang="el-GR" sz="1400" b="0" i="0" u="none" strike="noStrike" cap="none" normalizeH="0" baseline="0" dirty="0">
                <a:ln>
                  <a:noFill/>
                </a:ln>
                <a:solidFill>
                  <a:srgbClr val="0A0A0A"/>
                </a:solidFill>
                <a:effectLst/>
                <a:latin typeface="Google Sans"/>
              </a:rPr>
              <a:t> Παρακαλώ! Καλή συνέχεια.</a:t>
            </a:r>
            <a:endParaRPr kumimoji="0" lang="el-GR" altLang="el-GR" sz="1400" b="0" i="0" u="none" strike="noStrike" cap="none" normalizeH="0" baseline="0" dirty="0">
              <a:ln>
                <a:noFill/>
              </a:ln>
              <a:solidFill>
                <a:schemeClr val="tx1"/>
              </a:solidFill>
              <a:effectLst/>
              <a:latin typeface="Arial" panose="020B0604020202020204" pitchFamily="34" charset="0"/>
            </a:endParaRPr>
          </a:p>
        </p:txBody>
      </p:sp>
      <p:pic>
        <p:nvPicPr>
          <p:cNvPr id="3" name="Picture 2" descr="Τυρόπιτα, σμούθι και συμπάθεια: Η καθημερινότητα σε ένα σχολικό κυλικείο |  Η ΚΑΘΗΜΕΡΙΝΗ">
            <a:extLst>
              <a:ext uri="{FF2B5EF4-FFF2-40B4-BE49-F238E27FC236}">
                <a16:creationId xmlns:a16="http://schemas.microsoft.com/office/drawing/2014/main" id="{3CA0D85D-0AC9-1A7E-1D13-6F510C0965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3896" y="1785326"/>
            <a:ext cx="4680519" cy="4281288"/>
          </a:xfrm>
          <a:prstGeom prst="rect">
            <a:avLst/>
          </a:prstGeom>
          <a:noFill/>
          <a:extLst>
            <a:ext uri="{909E8E84-426E-40DD-AFC4-6F175D3DCCD1}">
              <a14:hiddenFill xmlns:a14="http://schemas.microsoft.com/office/drawing/2010/main">
                <a:solidFill>
                  <a:srgbClr val="FFFFFF"/>
                </a:solidFill>
              </a14:hiddenFill>
            </a:ext>
          </a:extLst>
        </p:spPr>
      </p:pic>
      <p:pic>
        <p:nvPicPr>
          <p:cNvPr id="4" name="ElevenLabs_2026-03-26T03_55_56_Martha - Expressive Greek Female_pvc_sp100_s50_sb75_v3">
            <a:hlinkClick r:id="" action="ppaction://media"/>
            <a:extLst>
              <a:ext uri="{FF2B5EF4-FFF2-40B4-BE49-F238E27FC236}">
                <a16:creationId xmlns:a16="http://schemas.microsoft.com/office/drawing/2014/main" id="{7C9171CA-6984-0843-74DB-406042F4832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37756" y="620688"/>
            <a:ext cx="406400" cy="406400"/>
          </a:xfrm>
          <a:prstGeom prst="rect">
            <a:avLst/>
          </a:prstGeom>
        </p:spPr>
      </p:pic>
    </p:spTree>
    <p:extLst>
      <p:ext uri="{BB962C8B-B14F-4D97-AF65-F5344CB8AC3E}">
        <p14:creationId xmlns:p14="http://schemas.microsoft.com/office/powerpoint/2010/main" val="415099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1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90B54-1EDF-B101-0C23-074D520B475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5B0C2B3-BD29-4A1E-4B13-EF325F0F84FF}"/>
              </a:ext>
            </a:extLst>
          </p:cNvPr>
          <p:cNvSpPr>
            <a:spLocks noChangeArrowheads="1"/>
          </p:cNvSpPr>
          <p:nvPr/>
        </p:nvSpPr>
        <p:spPr bwMode="auto">
          <a:xfrm>
            <a:off x="467545" y="109081"/>
            <a:ext cx="2808312" cy="61247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1" i="0" u="none" strike="noStrike" cap="none" normalizeH="0" baseline="0" dirty="0">
                <a:ln>
                  <a:noFill/>
                </a:ln>
                <a:solidFill>
                  <a:srgbClr val="0A0A0A"/>
                </a:solidFill>
                <a:effectLst/>
                <a:latin typeface="Google Sans"/>
              </a:rPr>
              <a:t>Στην καντίνα του σχολείου</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400" b="0" i="0" u="none" strike="noStrike" cap="none" normalizeH="0" baseline="0" dirty="0">
              <a:ln>
                <a:noFill/>
              </a:ln>
              <a:solidFill>
                <a:schemeClr val="tx1"/>
              </a:solidFill>
              <a:effectLst/>
            </a:endParaRPr>
          </a:p>
          <a:p>
            <a:pPr lvl="0"/>
            <a:r>
              <a:rPr lang="el-GR" altLang="el-GR" sz="1400" b="1" dirty="0">
                <a:solidFill>
                  <a:srgbClr val="0A0A0A"/>
                </a:solidFill>
                <a:latin typeface="Google Sans"/>
              </a:rPr>
              <a:t>μ</a:t>
            </a:r>
            <a:r>
              <a:rPr kumimoji="0" lang="el-GR" altLang="el-GR" sz="1400" b="1" i="0" u="none" strike="noStrike" cap="none" normalizeH="0" baseline="0" dirty="0">
                <a:ln>
                  <a:noFill/>
                </a:ln>
                <a:solidFill>
                  <a:srgbClr val="0A0A0A"/>
                </a:solidFill>
                <a:effectLst/>
                <a:latin typeface="Google Sans"/>
              </a:rPr>
              <a:t>αθητής:</a:t>
            </a:r>
            <a:r>
              <a:rPr kumimoji="0" lang="el-GR" altLang="el-GR" sz="1400" b="0" i="0" u="none" strike="noStrike" cap="none" normalizeH="0" baseline="0" dirty="0">
                <a:ln>
                  <a:noFill/>
                </a:ln>
                <a:solidFill>
                  <a:srgbClr val="0A0A0A"/>
                </a:solidFill>
                <a:effectLst/>
                <a:latin typeface="Google Sans"/>
              </a:rPr>
              <a:t> Γεια σας! Πόσο κάνει </a:t>
            </a:r>
            <a:r>
              <a:rPr kumimoji="0" lang="el-GR" altLang="el-GR" sz="1400" b="1" i="0" u="none" strike="noStrike" cap="none" normalizeH="0" baseline="0" dirty="0">
                <a:ln>
                  <a:noFill/>
                </a:ln>
                <a:solidFill>
                  <a:srgbClr val="0A0A0A"/>
                </a:solidFill>
                <a:effectLst/>
                <a:latin typeface="Google Sans"/>
              </a:rPr>
              <a:t>ένα</a:t>
            </a:r>
            <a:r>
              <a:rPr kumimoji="0" lang="el-GR" altLang="el-GR" sz="1400" b="0" i="0" u="none" strike="noStrike" cap="none" normalizeH="0" baseline="0" dirty="0">
                <a:ln>
                  <a:noFill/>
                </a:ln>
                <a:solidFill>
                  <a:srgbClr val="0A0A0A"/>
                </a:solidFill>
                <a:effectLst/>
                <a:latin typeface="Google Sans"/>
              </a:rPr>
              <a:t> σάντουιτς με τυρί;</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υ</a:t>
            </a:r>
            <a:r>
              <a:rPr kumimoji="0" lang="el-GR" altLang="el-GR" sz="1400" b="1" i="0" u="none" strike="noStrike" cap="none" normalizeH="0" baseline="0" dirty="0">
                <a:ln>
                  <a:noFill/>
                </a:ln>
                <a:solidFill>
                  <a:srgbClr val="0A0A0A"/>
                </a:solidFill>
                <a:effectLst/>
                <a:latin typeface="Google Sans"/>
              </a:rPr>
              <a:t>πάλληλος:</a:t>
            </a:r>
            <a:r>
              <a:rPr kumimoji="0" lang="el-GR" altLang="el-GR" sz="1400" b="0" i="0" u="none" strike="noStrike" cap="none" normalizeH="0" baseline="0" dirty="0">
                <a:ln>
                  <a:noFill/>
                </a:ln>
                <a:solidFill>
                  <a:srgbClr val="0A0A0A"/>
                </a:solidFill>
                <a:effectLst/>
                <a:latin typeface="Google Sans"/>
              </a:rPr>
              <a:t> Γεια σου! </a:t>
            </a:r>
            <a:r>
              <a:rPr kumimoji="0" lang="el-GR" altLang="el-GR" sz="1400" b="1" i="0" u="none" strike="noStrike" cap="none" normalizeH="0" baseline="0" dirty="0">
                <a:ln>
                  <a:noFill/>
                </a:ln>
                <a:solidFill>
                  <a:srgbClr val="0A0A0A"/>
                </a:solidFill>
                <a:effectLst/>
                <a:latin typeface="Google Sans"/>
              </a:rPr>
              <a:t>Ένα</a:t>
            </a:r>
            <a:r>
              <a:rPr kumimoji="0" lang="el-GR" altLang="el-GR" sz="1400" b="0" i="0" u="none" strike="noStrike" cap="none" normalizeH="0" baseline="0" dirty="0">
                <a:ln>
                  <a:noFill/>
                </a:ln>
                <a:solidFill>
                  <a:srgbClr val="0A0A0A"/>
                </a:solidFill>
                <a:effectLst/>
                <a:latin typeface="Google Sans"/>
              </a:rPr>
              <a:t> σάντουιτς κάνει </a:t>
            </a:r>
            <a:r>
              <a:rPr lang="el-GR" altLang="el-GR" sz="1400" b="1" dirty="0">
                <a:solidFill>
                  <a:srgbClr val="0A0A0A"/>
                </a:solidFill>
                <a:latin typeface="Google Sans"/>
              </a:rPr>
              <a:t>€</a:t>
            </a:r>
            <a:r>
              <a:rPr kumimoji="0" lang="el-GR" altLang="el-GR" sz="1400" b="1" i="0" u="none" strike="noStrike" cap="none" normalizeH="0" baseline="0" dirty="0">
                <a:ln>
                  <a:noFill/>
                </a:ln>
                <a:solidFill>
                  <a:srgbClr val="0A0A0A"/>
                </a:solidFill>
                <a:effectLst/>
                <a:latin typeface="Google Sans"/>
              </a:rPr>
              <a:t>1,50</a:t>
            </a:r>
            <a:r>
              <a:rPr kumimoji="0" lang="el-GR" altLang="el-GR" sz="1400" b="0" i="0" u="none" strike="noStrike" cap="none" normalizeH="0" baseline="0" dirty="0">
                <a:ln>
                  <a:noFill/>
                </a:ln>
                <a:solidFill>
                  <a:srgbClr val="0A0A0A"/>
                </a:solidFill>
                <a:effectLst/>
                <a:latin typeface="Google Sans"/>
              </a:rPr>
              <a:t>.</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μ</a:t>
            </a:r>
            <a:r>
              <a:rPr kumimoji="0" lang="el-GR" altLang="el-GR" sz="1400" b="1" i="0" u="none" strike="noStrike" cap="none" normalizeH="0" baseline="0" dirty="0">
                <a:ln>
                  <a:noFill/>
                </a:ln>
                <a:solidFill>
                  <a:srgbClr val="0A0A0A"/>
                </a:solidFill>
                <a:effectLst/>
                <a:latin typeface="Google Sans"/>
              </a:rPr>
              <a:t>αθητής:</a:t>
            </a:r>
            <a:r>
              <a:rPr kumimoji="0" lang="el-GR" altLang="el-GR" sz="1400" b="0" i="0" u="none" strike="noStrike" cap="none" normalizeH="0" baseline="0" dirty="0">
                <a:ln>
                  <a:noFill/>
                </a:ln>
                <a:solidFill>
                  <a:srgbClr val="0A0A0A"/>
                </a:solidFill>
                <a:effectLst/>
                <a:latin typeface="Google Sans"/>
              </a:rPr>
              <a:t> Ωραία, θα ήθελα ένα. Και πόσο κάνει </a:t>
            </a:r>
            <a:r>
              <a:rPr kumimoji="0" lang="el-GR" altLang="el-GR" sz="1400" b="1" i="0" u="none" strike="noStrike" cap="none" normalizeH="0" baseline="0" dirty="0">
                <a:ln>
                  <a:noFill/>
                </a:ln>
                <a:solidFill>
                  <a:srgbClr val="0A0A0A"/>
                </a:solidFill>
                <a:effectLst/>
                <a:latin typeface="Google Sans"/>
              </a:rPr>
              <a:t>μία</a:t>
            </a:r>
            <a:r>
              <a:rPr kumimoji="0" lang="el-GR" altLang="el-GR" sz="1400" b="0" i="0" u="none" strike="noStrike" cap="none" normalizeH="0" baseline="0" dirty="0">
                <a:ln>
                  <a:noFill/>
                </a:ln>
                <a:solidFill>
                  <a:srgbClr val="0A0A0A"/>
                </a:solidFill>
                <a:effectLst/>
                <a:latin typeface="Google Sans"/>
              </a:rPr>
              <a:t> τυρόπιτα;</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υ</a:t>
            </a:r>
            <a:r>
              <a:rPr kumimoji="0" lang="el-GR" altLang="el-GR" sz="1400" b="1" i="0" u="none" strike="noStrike" cap="none" normalizeH="0" baseline="0" dirty="0">
                <a:ln>
                  <a:noFill/>
                </a:ln>
                <a:solidFill>
                  <a:srgbClr val="0A0A0A"/>
                </a:solidFill>
                <a:effectLst/>
                <a:latin typeface="Google Sans"/>
              </a:rPr>
              <a:t>πάλληλος:</a:t>
            </a:r>
            <a:r>
              <a:rPr kumimoji="0" lang="el-GR" altLang="el-GR" sz="1400" b="0" i="0" u="none" strike="noStrike" cap="none" normalizeH="0" baseline="0" dirty="0">
                <a:ln>
                  <a:noFill/>
                </a:ln>
                <a:solidFill>
                  <a:srgbClr val="0A0A0A"/>
                </a:solidFill>
                <a:effectLst/>
                <a:latin typeface="Google Sans"/>
              </a:rPr>
              <a:t> </a:t>
            </a:r>
            <a:r>
              <a:rPr kumimoji="0" lang="el-GR" altLang="el-GR" sz="1400" b="1" i="0" u="none" strike="noStrike" cap="none" normalizeH="0" baseline="0" dirty="0">
                <a:ln>
                  <a:noFill/>
                </a:ln>
                <a:solidFill>
                  <a:srgbClr val="0A0A0A"/>
                </a:solidFill>
                <a:effectLst/>
                <a:latin typeface="Google Sans"/>
              </a:rPr>
              <a:t>Μία</a:t>
            </a:r>
            <a:r>
              <a:rPr kumimoji="0" lang="el-GR" altLang="el-GR" sz="1400" b="0" i="0" u="none" strike="noStrike" cap="none" normalizeH="0" baseline="0" dirty="0">
                <a:ln>
                  <a:noFill/>
                </a:ln>
                <a:solidFill>
                  <a:srgbClr val="0A0A0A"/>
                </a:solidFill>
                <a:effectLst/>
                <a:latin typeface="Google Sans"/>
              </a:rPr>
              <a:t> τυρόπιτα κάνει </a:t>
            </a:r>
            <a:r>
              <a:rPr lang="el-GR" altLang="el-GR" sz="1400" b="1" dirty="0">
                <a:solidFill>
                  <a:srgbClr val="0A0A0A"/>
                </a:solidFill>
                <a:latin typeface="Google Sans"/>
              </a:rPr>
              <a:t>€</a:t>
            </a:r>
            <a:r>
              <a:rPr kumimoji="0" lang="el-GR" altLang="el-GR" sz="1400" b="1" i="0" u="none" strike="noStrike" cap="none" normalizeH="0" baseline="0" dirty="0">
                <a:ln>
                  <a:noFill/>
                </a:ln>
                <a:solidFill>
                  <a:srgbClr val="0A0A0A"/>
                </a:solidFill>
                <a:effectLst/>
                <a:latin typeface="Google Sans"/>
              </a:rPr>
              <a:t>1,10</a:t>
            </a:r>
            <a:r>
              <a:rPr kumimoji="0" lang="el-GR" altLang="el-GR" sz="1400" b="0" i="0" u="none" strike="noStrike" cap="none" normalizeH="0" baseline="0" dirty="0">
                <a:ln>
                  <a:noFill/>
                </a:ln>
                <a:solidFill>
                  <a:srgbClr val="0A0A0A"/>
                </a:solidFill>
                <a:effectLst/>
                <a:latin typeface="Google Sans"/>
              </a:rPr>
              <a:t>. Θέλεις και μία τυρόπιτα;</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μ</a:t>
            </a:r>
            <a:r>
              <a:rPr kumimoji="0" lang="el-GR" altLang="el-GR" sz="1400" b="1" i="0" u="none" strike="noStrike" cap="none" normalizeH="0" baseline="0" dirty="0">
                <a:ln>
                  <a:noFill/>
                </a:ln>
                <a:solidFill>
                  <a:srgbClr val="0A0A0A"/>
                </a:solidFill>
                <a:effectLst/>
                <a:latin typeface="Google Sans"/>
              </a:rPr>
              <a:t>αθητής:</a:t>
            </a:r>
            <a:r>
              <a:rPr kumimoji="0" lang="el-GR" altLang="el-GR" sz="1400" b="0" i="0" u="none" strike="noStrike" cap="none" normalizeH="0" baseline="0" dirty="0">
                <a:ln>
                  <a:noFill/>
                </a:ln>
                <a:solidFill>
                  <a:srgbClr val="0A0A0A"/>
                </a:solidFill>
                <a:effectLst/>
                <a:latin typeface="Google Sans"/>
              </a:rPr>
              <a:t> Όχι, ευχαριστώ. Θα ήθελα όμως </a:t>
            </a:r>
            <a:r>
              <a:rPr kumimoji="0" lang="el-GR" altLang="el-GR" sz="1400" b="1" i="0" u="none" strike="noStrike" cap="none" normalizeH="0" baseline="0" dirty="0">
                <a:ln>
                  <a:noFill/>
                </a:ln>
                <a:solidFill>
                  <a:srgbClr val="0A0A0A"/>
                </a:solidFill>
                <a:effectLst/>
                <a:latin typeface="Google Sans"/>
              </a:rPr>
              <a:t>ένα</a:t>
            </a:r>
            <a:r>
              <a:rPr kumimoji="0" lang="el-GR" altLang="el-GR" sz="1400" b="0" i="0" u="none" strike="noStrike" cap="none" normalizeH="0" baseline="0" dirty="0">
                <a:ln>
                  <a:noFill/>
                </a:ln>
                <a:solidFill>
                  <a:srgbClr val="0A0A0A"/>
                </a:solidFill>
                <a:effectLst/>
                <a:latin typeface="Google Sans"/>
              </a:rPr>
              <a:t> κουλούρι.</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υ</a:t>
            </a:r>
            <a:r>
              <a:rPr kumimoji="0" lang="el-GR" altLang="el-GR" sz="1400" b="1" i="0" u="none" strike="noStrike" cap="none" normalizeH="0" baseline="0" dirty="0">
                <a:ln>
                  <a:noFill/>
                </a:ln>
                <a:solidFill>
                  <a:srgbClr val="0A0A0A"/>
                </a:solidFill>
                <a:effectLst/>
                <a:latin typeface="Google Sans"/>
              </a:rPr>
              <a:t>πάλληλος:</a:t>
            </a:r>
            <a:r>
              <a:rPr kumimoji="0" lang="el-GR" altLang="el-GR" sz="1400" b="0" i="0" u="none" strike="noStrike" cap="none" normalizeH="0" baseline="0" dirty="0">
                <a:ln>
                  <a:noFill/>
                </a:ln>
                <a:solidFill>
                  <a:srgbClr val="0A0A0A"/>
                </a:solidFill>
                <a:effectLst/>
                <a:latin typeface="Google Sans"/>
              </a:rPr>
              <a:t> Βεβαίως. </a:t>
            </a:r>
            <a:r>
              <a:rPr kumimoji="0" lang="el-GR" altLang="el-GR" sz="1400" b="1" i="0" u="none" strike="noStrike" cap="none" normalizeH="0" baseline="0" dirty="0">
                <a:ln>
                  <a:noFill/>
                </a:ln>
                <a:solidFill>
                  <a:srgbClr val="0A0A0A"/>
                </a:solidFill>
                <a:effectLst/>
                <a:latin typeface="Google Sans"/>
              </a:rPr>
              <a:t>Ένα</a:t>
            </a:r>
            <a:r>
              <a:rPr kumimoji="0" lang="el-GR" altLang="el-GR" sz="1400" b="0" i="0" u="none" strike="noStrike" cap="none" normalizeH="0" baseline="0" dirty="0">
                <a:ln>
                  <a:noFill/>
                </a:ln>
                <a:solidFill>
                  <a:srgbClr val="0A0A0A"/>
                </a:solidFill>
                <a:effectLst/>
                <a:latin typeface="Google Sans"/>
              </a:rPr>
              <a:t> κουλούρι κάνει </a:t>
            </a:r>
            <a:r>
              <a:rPr lang="el-GR" altLang="el-GR" sz="1400" b="1" dirty="0">
                <a:solidFill>
                  <a:srgbClr val="0A0A0A"/>
                </a:solidFill>
                <a:latin typeface="Google Sans"/>
              </a:rPr>
              <a:t>€1</a:t>
            </a:r>
            <a:r>
              <a:rPr kumimoji="0" lang="el-GR" altLang="el-GR" sz="1400" b="0" i="0" u="none" strike="noStrike" cap="none" normalizeH="0" baseline="0" dirty="0">
                <a:ln>
                  <a:noFill/>
                </a:ln>
                <a:solidFill>
                  <a:srgbClr val="0A0A0A"/>
                </a:solidFill>
                <a:effectLst/>
                <a:latin typeface="Google Sans"/>
              </a:rPr>
              <a:t>. Κάτι άλλο;</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μ</a:t>
            </a:r>
            <a:r>
              <a:rPr kumimoji="0" lang="el-GR" altLang="el-GR" sz="1400" b="1" i="0" u="none" strike="noStrike" cap="none" normalizeH="0" baseline="0" dirty="0">
                <a:ln>
                  <a:noFill/>
                </a:ln>
                <a:solidFill>
                  <a:srgbClr val="0A0A0A"/>
                </a:solidFill>
                <a:effectLst/>
                <a:latin typeface="Google Sans"/>
              </a:rPr>
              <a:t>αθητής:</a:t>
            </a:r>
            <a:r>
              <a:rPr kumimoji="0" lang="el-GR" altLang="el-GR" sz="1400" b="0" i="0" u="none" strike="noStrike" cap="none" normalizeH="0" baseline="0" dirty="0">
                <a:ln>
                  <a:noFill/>
                </a:ln>
                <a:solidFill>
                  <a:srgbClr val="0A0A0A"/>
                </a:solidFill>
                <a:effectLst/>
                <a:latin typeface="Google Sans"/>
              </a:rPr>
              <a:t> Ναι, </a:t>
            </a:r>
            <a:r>
              <a:rPr kumimoji="0" lang="el-GR" altLang="el-GR" sz="1400" b="1" i="0" u="none" strike="noStrike" cap="none" normalizeH="0" baseline="0" dirty="0">
                <a:ln>
                  <a:noFill/>
                </a:ln>
                <a:solidFill>
                  <a:srgbClr val="0A0A0A"/>
                </a:solidFill>
                <a:effectLst/>
                <a:latin typeface="Google Sans"/>
              </a:rPr>
              <a:t>ένα</a:t>
            </a:r>
            <a:r>
              <a:rPr kumimoji="0" lang="el-GR" altLang="el-GR" sz="1400" b="0" i="0" u="none" strike="noStrike" cap="none" normalizeH="0" baseline="0" dirty="0">
                <a:ln>
                  <a:noFill/>
                </a:ln>
                <a:solidFill>
                  <a:srgbClr val="0A0A0A"/>
                </a:solidFill>
                <a:effectLst/>
                <a:latin typeface="Google Sans"/>
              </a:rPr>
              <a:t> μπουκάλι νερό και </a:t>
            </a:r>
            <a:r>
              <a:rPr kumimoji="0" lang="el-GR" altLang="el-GR" sz="1400" b="1" i="0" u="none" strike="noStrike" cap="none" normalizeH="0" baseline="0" dirty="0">
                <a:ln>
                  <a:noFill/>
                </a:ln>
                <a:solidFill>
                  <a:srgbClr val="0A0A0A"/>
                </a:solidFill>
                <a:effectLst/>
                <a:latin typeface="Google Sans"/>
              </a:rPr>
              <a:t>έναν</a:t>
            </a:r>
            <a:r>
              <a:rPr kumimoji="0" lang="el-GR" altLang="el-GR" sz="1400" b="0" i="0" u="none" strike="noStrike" cap="none" normalizeH="0" baseline="0" dirty="0">
                <a:ln>
                  <a:noFill/>
                </a:ln>
                <a:solidFill>
                  <a:srgbClr val="0A0A0A"/>
                </a:solidFill>
                <a:effectLst/>
                <a:latin typeface="Google Sans"/>
              </a:rPr>
              <a:t> φυσικό χυμό.</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υ</a:t>
            </a:r>
            <a:r>
              <a:rPr kumimoji="0" lang="el-GR" altLang="el-GR" sz="1400" b="1" i="0" u="none" strike="noStrike" cap="none" normalizeH="0" baseline="0" dirty="0">
                <a:ln>
                  <a:noFill/>
                </a:ln>
                <a:solidFill>
                  <a:srgbClr val="0A0A0A"/>
                </a:solidFill>
                <a:effectLst/>
                <a:latin typeface="Google Sans"/>
              </a:rPr>
              <a:t>πάλληλος:</a:t>
            </a:r>
            <a:r>
              <a:rPr kumimoji="0" lang="el-GR" altLang="el-GR" sz="1400" b="0" i="0" u="none" strike="noStrike" cap="none" normalizeH="0" baseline="0" dirty="0">
                <a:ln>
                  <a:noFill/>
                </a:ln>
                <a:solidFill>
                  <a:srgbClr val="0A0A0A"/>
                </a:solidFill>
                <a:effectLst/>
                <a:latin typeface="Google Sans"/>
              </a:rPr>
              <a:t> </a:t>
            </a:r>
            <a:r>
              <a:rPr kumimoji="0" lang="el-GR" altLang="el-GR" sz="1400" b="1" i="0" u="none" strike="noStrike" cap="none" normalizeH="0" baseline="0" dirty="0">
                <a:ln>
                  <a:noFill/>
                </a:ln>
                <a:solidFill>
                  <a:srgbClr val="0A0A0A"/>
                </a:solidFill>
                <a:effectLst/>
                <a:latin typeface="Google Sans"/>
              </a:rPr>
              <a:t>Ένα</a:t>
            </a:r>
            <a:r>
              <a:rPr kumimoji="0" lang="el-GR" altLang="el-GR" sz="1400" b="0" i="0" u="none" strike="noStrike" cap="none" normalizeH="0" baseline="0" dirty="0">
                <a:ln>
                  <a:noFill/>
                </a:ln>
                <a:solidFill>
                  <a:srgbClr val="0A0A0A"/>
                </a:solidFill>
                <a:effectLst/>
                <a:latin typeface="Google Sans"/>
              </a:rPr>
              <a:t> νερό κάνει </a:t>
            </a:r>
            <a:r>
              <a:rPr lang="el-GR" altLang="el-GR" sz="1400" b="1" dirty="0">
                <a:solidFill>
                  <a:srgbClr val="0A0A0A"/>
                </a:solidFill>
                <a:latin typeface="Google Sans"/>
              </a:rPr>
              <a:t> €0,</a:t>
            </a:r>
            <a:r>
              <a:rPr kumimoji="0" lang="el-GR" altLang="el-GR" sz="1400" b="1" i="0" u="none" strike="noStrike" cap="none" normalizeH="0" baseline="0" dirty="0">
                <a:ln>
                  <a:noFill/>
                </a:ln>
                <a:solidFill>
                  <a:srgbClr val="0A0A0A"/>
                </a:solidFill>
                <a:effectLst/>
                <a:latin typeface="Google Sans"/>
              </a:rPr>
              <a:t>50 </a:t>
            </a:r>
            <a:r>
              <a:rPr kumimoji="0" lang="el-GR" altLang="el-GR" sz="1400" b="0" i="0" u="none" strike="noStrike" cap="none" normalizeH="0" baseline="0" dirty="0">
                <a:ln>
                  <a:noFill/>
                </a:ln>
                <a:solidFill>
                  <a:srgbClr val="0A0A0A"/>
                </a:solidFill>
                <a:effectLst/>
                <a:latin typeface="Google Sans"/>
              </a:rPr>
              <a:t> και </a:t>
            </a:r>
            <a:r>
              <a:rPr kumimoji="0" lang="el-GR" altLang="el-GR" sz="1400" b="1" i="0" u="none" strike="noStrike" cap="none" normalizeH="0" baseline="0" dirty="0">
                <a:ln>
                  <a:noFill/>
                </a:ln>
                <a:solidFill>
                  <a:srgbClr val="0A0A0A"/>
                </a:solidFill>
                <a:effectLst/>
                <a:latin typeface="Google Sans"/>
              </a:rPr>
              <a:t>ένας</a:t>
            </a:r>
            <a:r>
              <a:rPr kumimoji="0" lang="el-GR" altLang="el-GR" sz="1400" b="0" i="0" u="none" strike="noStrike" cap="none" normalizeH="0" baseline="0" dirty="0">
                <a:ln>
                  <a:noFill/>
                </a:ln>
                <a:solidFill>
                  <a:srgbClr val="0A0A0A"/>
                </a:solidFill>
                <a:effectLst/>
                <a:latin typeface="Google Sans"/>
              </a:rPr>
              <a:t> χυμός κάνει</a:t>
            </a:r>
            <a:r>
              <a:rPr lang="el-GR" altLang="el-GR" sz="1400" b="1" dirty="0">
                <a:solidFill>
                  <a:srgbClr val="0A0A0A"/>
                </a:solidFill>
                <a:latin typeface="Google Sans"/>
              </a:rPr>
              <a:t> €0,</a:t>
            </a:r>
            <a:r>
              <a:rPr kumimoji="0" lang="el-GR" altLang="el-GR" sz="1400" b="1" i="0" u="none" strike="noStrike" cap="none" normalizeH="0" baseline="0" dirty="0">
                <a:ln>
                  <a:noFill/>
                </a:ln>
                <a:solidFill>
                  <a:srgbClr val="0A0A0A"/>
                </a:solidFill>
                <a:effectLst/>
                <a:latin typeface="Google Sans"/>
              </a:rPr>
              <a:t>70</a:t>
            </a:r>
            <a:r>
              <a:rPr kumimoji="0" lang="el-GR" altLang="el-GR" sz="1400" b="0" i="0" u="none" strike="noStrike" cap="none" normalizeH="0" baseline="0" dirty="0">
                <a:ln>
                  <a:noFill/>
                </a:ln>
                <a:solidFill>
                  <a:srgbClr val="0A0A0A"/>
                </a:solidFill>
                <a:effectLst/>
                <a:latin typeface="Google Sans"/>
              </a:rPr>
              <a:t>.</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μ</a:t>
            </a:r>
            <a:r>
              <a:rPr kumimoji="0" lang="el-GR" altLang="el-GR" sz="1400" b="1" i="0" u="none" strike="noStrike" cap="none" normalizeH="0" baseline="0" dirty="0">
                <a:ln>
                  <a:noFill/>
                </a:ln>
                <a:solidFill>
                  <a:srgbClr val="0A0A0A"/>
                </a:solidFill>
                <a:effectLst/>
                <a:latin typeface="Google Sans"/>
              </a:rPr>
              <a:t>αθητής:</a:t>
            </a:r>
            <a:r>
              <a:rPr kumimoji="0" lang="el-GR" altLang="el-GR" sz="1400" b="0" i="0" u="none" strike="noStrike" cap="none" normalizeH="0" baseline="0" dirty="0">
                <a:ln>
                  <a:noFill/>
                </a:ln>
                <a:solidFill>
                  <a:srgbClr val="0A0A0A"/>
                </a:solidFill>
                <a:effectLst/>
                <a:latin typeface="Google Sans"/>
              </a:rPr>
              <a:t> Τέλεια. Πόσο είναι το σύνολο;</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υ</a:t>
            </a:r>
            <a:r>
              <a:rPr kumimoji="0" lang="el-GR" altLang="el-GR" sz="1400" b="1" i="0" u="none" strike="noStrike" cap="none" normalizeH="0" baseline="0" dirty="0">
                <a:ln>
                  <a:noFill/>
                </a:ln>
                <a:solidFill>
                  <a:srgbClr val="0A0A0A"/>
                </a:solidFill>
                <a:effectLst/>
                <a:latin typeface="Google Sans"/>
              </a:rPr>
              <a:t>πάλληλος:</a:t>
            </a:r>
            <a:r>
              <a:rPr kumimoji="0" lang="el-GR" altLang="el-GR" sz="1400" b="0" i="0" u="none" strike="noStrike" cap="none" normalizeH="0" baseline="0" dirty="0">
                <a:ln>
                  <a:noFill/>
                </a:ln>
                <a:solidFill>
                  <a:srgbClr val="0A0A0A"/>
                </a:solidFill>
                <a:effectLst/>
                <a:latin typeface="Google Sans"/>
              </a:rPr>
              <a:t> Είναι </a:t>
            </a:r>
            <a:r>
              <a:rPr lang="el-GR" altLang="el-GR" sz="1400" b="1" dirty="0">
                <a:solidFill>
                  <a:srgbClr val="0A0A0A"/>
                </a:solidFill>
                <a:latin typeface="Google Sans"/>
              </a:rPr>
              <a:t>€</a:t>
            </a:r>
            <a:r>
              <a:rPr kumimoji="0" lang="el-GR" altLang="el-GR" sz="1400" b="1" i="0" u="none" strike="noStrike" cap="none" normalizeH="0" baseline="0" dirty="0">
                <a:ln>
                  <a:noFill/>
                </a:ln>
                <a:solidFill>
                  <a:srgbClr val="0A0A0A"/>
                </a:solidFill>
                <a:effectLst/>
                <a:latin typeface="Google Sans"/>
              </a:rPr>
              <a:t>3,80</a:t>
            </a:r>
            <a:r>
              <a:rPr kumimoji="0" lang="el-GR" altLang="el-GR" sz="1400" b="0" i="0" u="none" strike="noStrike" cap="none" normalizeH="0" baseline="0" dirty="0">
                <a:ln>
                  <a:noFill/>
                </a:ln>
                <a:solidFill>
                  <a:srgbClr val="0A0A0A"/>
                </a:solidFill>
                <a:effectLst/>
                <a:latin typeface="Google Sans"/>
              </a:rPr>
              <a:t> (τρία ευρώ και ογδόντα λεπτά).</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μ</a:t>
            </a:r>
            <a:r>
              <a:rPr kumimoji="0" lang="el-GR" altLang="el-GR" sz="1400" b="1" i="0" u="none" strike="noStrike" cap="none" normalizeH="0" baseline="0" dirty="0">
                <a:ln>
                  <a:noFill/>
                </a:ln>
                <a:solidFill>
                  <a:srgbClr val="0A0A0A"/>
                </a:solidFill>
                <a:effectLst/>
                <a:latin typeface="Google Sans"/>
              </a:rPr>
              <a:t>αθητής:</a:t>
            </a:r>
            <a:r>
              <a:rPr kumimoji="0" lang="el-GR" altLang="el-GR" sz="1400" b="0" i="0" u="none" strike="noStrike" cap="none" normalizeH="0" baseline="0" dirty="0">
                <a:ln>
                  <a:noFill/>
                </a:ln>
                <a:solidFill>
                  <a:srgbClr val="0A0A0A"/>
                </a:solidFill>
                <a:effectLst/>
                <a:latin typeface="Google Sans"/>
              </a:rPr>
              <a:t> Ορίστε τα χρήματα. Ευχαριστώ πολύ!</a:t>
            </a:r>
            <a:br>
              <a:rPr kumimoji="0" lang="el-GR" altLang="el-GR" sz="1400" b="0" i="0" u="none" strike="noStrike" cap="none" normalizeH="0" baseline="0" dirty="0">
                <a:ln>
                  <a:noFill/>
                </a:ln>
                <a:solidFill>
                  <a:srgbClr val="0A0A0A"/>
                </a:solidFill>
                <a:effectLst/>
                <a:latin typeface="Google Sans"/>
              </a:rPr>
            </a:br>
            <a:r>
              <a:rPr lang="el-GR" altLang="el-GR" sz="1400" b="1" dirty="0">
                <a:solidFill>
                  <a:srgbClr val="0A0A0A"/>
                </a:solidFill>
                <a:latin typeface="Google Sans"/>
              </a:rPr>
              <a:t>υ</a:t>
            </a:r>
            <a:r>
              <a:rPr kumimoji="0" lang="el-GR" altLang="el-GR" sz="1400" b="1" i="0" u="none" strike="noStrike" cap="none" normalizeH="0" baseline="0" dirty="0">
                <a:ln>
                  <a:noFill/>
                </a:ln>
                <a:solidFill>
                  <a:srgbClr val="0A0A0A"/>
                </a:solidFill>
                <a:effectLst/>
                <a:latin typeface="Google Sans"/>
              </a:rPr>
              <a:t>πάλληλος:</a:t>
            </a:r>
            <a:r>
              <a:rPr kumimoji="0" lang="el-GR" altLang="el-GR" sz="1400" b="0" i="0" u="none" strike="noStrike" cap="none" normalizeH="0" baseline="0" dirty="0">
                <a:ln>
                  <a:noFill/>
                </a:ln>
                <a:solidFill>
                  <a:srgbClr val="0A0A0A"/>
                </a:solidFill>
                <a:effectLst/>
                <a:latin typeface="Google Sans"/>
              </a:rPr>
              <a:t> Παρακαλώ! Καλή συνέχεια.</a:t>
            </a:r>
            <a:endParaRPr kumimoji="0" lang="el-GR" altLang="el-GR" sz="1400" b="0" i="0" u="none" strike="noStrike" cap="none" normalizeH="0" baseline="0" dirty="0">
              <a:ln>
                <a:noFill/>
              </a:ln>
              <a:solidFill>
                <a:schemeClr val="tx1"/>
              </a:solidFill>
              <a:effectLst/>
              <a:latin typeface="Arial" panose="020B0604020202020204" pitchFamily="34" charset="0"/>
            </a:endParaRPr>
          </a:p>
        </p:txBody>
      </p:sp>
      <p:pic>
        <p:nvPicPr>
          <p:cNvPr id="3" name="Picture 2" descr="Τυρόπιτα, σμούθι και συμπάθεια: Η καθημερινότητα σε ένα σχολικό κυλικείο |  Η ΚΑΘΗΜΕΡΙΝΗ">
            <a:extLst>
              <a:ext uri="{FF2B5EF4-FFF2-40B4-BE49-F238E27FC236}">
                <a16:creationId xmlns:a16="http://schemas.microsoft.com/office/drawing/2014/main" id="{5A357D0A-B10F-034A-38B0-862F4ADDF9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5" y="332655"/>
            <a:ext cx="4680519" cy="5793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7944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76DF2A-8900-4A1F-5F5D-E4B3C996E62E}"/>
              </a:ext>
            </a:extLst>
          </p:cNvPr>
          <p:cNvSpPr>
            <a:spLocks noGrp="1"/>
          </p:cNvSpPr>
          <p:nvPr>
            <p:ph type="title"/>
          </p:nvPr>
        </p:nvSpPr>
        <p:spPr/>
        <p:txBody>
          <a:bodyPr/>
          <a:lstStyle/>
          <a:p>
            <a:r>
              <a:rPr lang="el-GR" dirty="0"/>
              <a:t>Κατάλογος  κυλικείου </a:t>
            </a:r>
            <a:endParaRPr lang="el-CY" dirty="0"/>
          </a:p>
        </p:txBody>
      </p:sp>
      <p:sp>
        <p:nvSpPr>
          <p:cNvPr id="4" name="Ορθογώνιο: Στρογγύλεμα γωνιών 3">
            <a:extLst>
              <a:ext uri="{FF2B5EF4-FFF2-40B4-BE49-F238E27FC236}">
                <a16:creationId xmlns:a16="http://schemas.microsoft.com/office/drawing/2014/main" id="{1133F414-3948-B8F0-EB5F-0B0CE62C943E}"/>
              </a:ext>
            </a:extLst>
          </p:cNvPr>
          <p:cNvSpPr/>
          <p:nvPr/>
        </p:nvSpPr>
        <p:spPr>
          <a:xfrm>
            <a:off x="2195736" y="1628800"/>
            <a:ext cx="2304256" cy="47385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b="1" dirty="0"/>
              <a:t>Προϊόν</a:t>
            </a:r>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r>
              <a:rPr lang="el-GR" dirty="0"/>
              <a:t> </a:t>
            </a:r>
            <a:endParaRPr lang="el-CY" dirty="0"/>
          </a:p>
        </p:txBody>
      </p:sp>
      <p:sp>
        <p:nvSpPr>
          <p:cNvPr id="5" name="Ορθογώνιο: Στρογγύλεμα γωνιών 4">
            <a:extLst>
              <a:ext uri="{FF2B5EF4-FFF2-40B4-BE49-F238E27FC236}">
                <a16:creationId xmlns:a16="http://schemas.microsoft.com/office/drawing/2014/main" id="{FDAF3E92-B2D8-9123-C4B7-5922FD6D43CD}"/>
              </a:ext>
            </a:extLst>
          </p:cNvPr>
          <p:cNvSpPr/>
          <p:nvPr/>
        </p:nvSpPr>
        <p:spPr>
          <a:xfrm>
            <a:off x="5004048" y="1628800"/>
            <a:ext cx="2304256" cy="47385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p>
          <a:p>
            <a:pPr algn="ctr"/>
            <a:r>
              <a:rPr lang="el-GR" sz="2800" b="1" dirty="0"/>
              <a:t>Τιμή </a:t>
            </a:r>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r>
              <a:rPr lang="el-GR" dirty="0"/>
              <a:t> </a:t>
            </a:r>
            <a:endParaRPr lang="el-CY" dirty="0"/>
          </a:p>
        </p:txBody>
      </p:sp>
    </p:spTree>
    <p:extLst>
      <p:ext uri="{BB962C8B-B14F-4D97-AF65-F5344CB8AC3E}">
        <p14:creationId xmlns:p14="http://schemas.microsoft.com/office/powerpoint/2010/main" val="15913052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AE940-3267-EEC4-4A18-DB200F75B33B}"/>
            </a:ext>
          </a:extLst>
        </p:cNvPr>
        <p:cNvGrpSpPr/>
        <p:nvPr/>
      </p:nvGrpSpPr>
      <p:grpSpPr>
        <a:xfrm>
          <a:off x="0" y="0"/>
          <a:ext cx="0" cy="0"/>
          <a:chOff x="0" y="0"/>
          <a:chExt cx="0" cy="0"/>
        </a:xfrm>
      </p:grpSpPr>
      <p:pic>
        <p:nvPicPr>
          <p:cNvPr id="5122" name="Picture 2" descr="1.000+ δωρεάν Συζητήσεις και εικονογραφήσεις για Συζήτηση - Pixabay">
            <a:extLst>
              <a:ext uri="{FF2B5EF4-FFF2-40B4-BE49-F238E27FC236}">
                <a16:creationId xmlns:a16="http://schemas.microsoft.com/office/drawing/2014/main" id="{75054E91-755B-A310-4C29-55E3B2706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124744"/>
            <a:ext cx="4320480"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0917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5FC33-8567-9D43-5802-52626AA8C6B8}"/>
            </a:ext>
          </a:extLst>
        </p:cNvPr>
        <p:cNvGrpSpPr/>
        <p:nvPr/>
      </p:nvGrpSpPr>
      <p:grpSpPr>
        <a:xfrm>
          <a:off x="0" y="0"/>
          <a:ext cx="0" cy="0"/>
          <a:chOff x="0" y="0"/>
          <a:chExt cx="0" cy="0"/>
        </a:xfrm>
      </p:grpSpPr>
      <p:pic>
        <p:nvPicPr>
          <p:cNvPr id="1026" name="Picture 2" descr="Τυρόπιτα, σμούθι και συμπάθεια: Η καθημερινότητα σε ένα σχολικό κυλικείο |  Η ΚΑΘΗΜΕΡΙΝΗ">
            <a:extLst>
              <a:ext uri="{FF2B5EF4-FFF2-40B4-BE49-F238E27FC236}">
                <a16:creationId xmlns:a16="http://schemas.microsoft.com/office/drawing/2014/main" id="{3431F44F-CAE3-DB41-47D8-0FB401D476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5832648" cy="5040560"/>
          </a:xfrm>
          <a:prstGeom prst="rect">
            <a:avLst/>
          </a:prstGeom>
          <a:noFill/>
          <a:extLst>
            <a:ext uri="{909E8E84-426E-40DD-AFC4-6F175D3DCCD1}">
              <a14:hiddenFill xmlns:a14="http://schemas.microsoft.com/office/drawing/2010/main">
                <a:solidFill>
                  <a:srgbClr val="FFFFFF"/>
                </a:solidFill>
              </a14:hiddenFill>
            </a:ext>
          </a:extLst>
        </p:spPr>
      </p:pic>
      <p:sp>
        <p:nvSpPr>
          <p:cNvPr id="3" name="Φυσαλίδα σκέψης: Σύννεφο 2">
            <a:extLst>
              <a:ext uri="{FF2B5EF4-FFF2-40B4-BE49-F238E27FC236}">
                <a16:creationId xmlns:a16="http://schemas.microsoft.com/office/drawing/2014/main" id="{C9B06549-BA38-ECEE-174B-D4D0FE5A4BDD}"/>
              </a:ext>
            </a:extLst>
          </p:cNvPr>
          <p:cNvSpPr/>
          <p:nvPr/>
        </p:nvSpPr>
        <p:spPr>
          <a:xfrm>
            <a:off x="3347864" y="3573016"/>
            <a:ext cx="4536504" cy="18002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endParaRPr lang="el-GR" sz="3600" dirty="0"/>
          </a:p>
        </p:txBody>
      </p:sp>
      <p:sp>
        <p:nvSpPr>
          <p:cNvPr id="4" name="Φυσαλίδα σκέψης: Σύννεφο 3">
            <a:extLst>
              <a:ext uri="{FF2B5EF4-FFF2-40B4-BE49-F238E27FC236}">
                <a16:creationId xmlns:a16="http://schemas.microsoft.com/office/drawing/2014/main" id="{0DFE0BED-C35E-3BB5-5511-0D276D8CBFAC}"/>
              </a:ext>
            </a:extLst>
          </p:cNvPr>
          <p:cNvSpPr/>
          <p:nvPr/>
        </p:nvSpPr>
        <p:spPr>
          <a:xfrm>
            <a:off x="4716016" y="260648"/>
            <a:ext cx="4536504" cy="18002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600" dirty="0"/>
              <a:t>Ορίστε!</a:t>
            </a:r>
          </a:p>
        </p:txBody>
      </p:sp>
      <p:sp>
        <p:nvSpPr>
          <p:cNvPr id="6" name="Οβάλ 5">
            <a:extLst>
              <a:ext uri="{FF2B5EF4-FFF2-40B4-BE49-F238E27FC236}">
                <a16:creationId xmlns:a16="http://schemas.microsoft.com/office/drawing/2014/main" id="{5741E6FB-485F-FB43-935E-5A7C24BDB407}"/>
              </a:ext>
            </a:extLst>
          </p:cNvPr>
          <p:cNvSpPr/>
          <p:nvPr/>
        </p:nvSpPr>
        <p:spPr>
          <a:xfrm>
            <a:off x="7740352" y="3284984"/>
            <a:ext cx="720080" cy="7560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1</a:t>
            </a:r>
            <a:endParaRPr lang="el-CY" dirty="0"/>
          </a:p>
        </p:txBody>
      </p:sp>
      <p:sp>
        <p:nvSpPr>
          <p:cNvPr id="8" name="Οβάλ 7">
            <a:extLst>
              <a:ext uri="{FF2B5EF4-FFF2-40B4-BE49-F238E27FC236}">
                <a16:creationId xmlns:a16="http://schemas.microsoft.com/office/drawing/2014/main" id="{756364C8-BCAB-4A99-5BE1-CA0FB961BD3B}"/>
              </a:ext>
            </a:extLst>
          </p:cNvPr>
          <p:cNvSpPr/>
          <p:nvPr/>
        </p:nvSpPr>
        <p:spPr>
          <a:xfrm>
            <a:off x="4067945" y="170638"/>
            <a:ext cx="720080" cy="7560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2</a:t>
            </a:r>
            <a:endParaRPr lang="el-CY" dirty="0"/>
          </a:p>
        </p:txBody>
      </p:sp>
    </p:spTree>
    <p:extLst>
      <p:ext uri="{BB962C8B-B14F-4D97-AF65-F5344CB8AC3E}">
        <p14:creationId xmlns:p14="http://schemas.microsoft.com/office/powerpoint/2010/main" val="252029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415D1-99EA-2F8A-9915-0D07C17EE24C}"/>
            </a:ext>
          </a:extLst>
        </p:cNvPr>
        <p:cNvGrpSpPr/>
        <p:nvPr/>
      </p:nvGrpSpPr>
      <p:grpSpPr>
        <a:xfrm>
          <a:off x="0" y="0"/>
          <a:ext cx="0" cy="0"/>
          <a:chOff x="0" y="0"/>
          <a:chExt cx="0" cy="0"/>
        </a:xfrm>
      </p:grpSpPr>
      <p:pic>
        <p:nvPicPr>
          <p:cNvPr id="1026" name="Picture 2" descr="Τυρόπιτα, σμούθι και συμπάθεια: Η καθημερινότητα σε ένα σχολικό κυλικείο |  Η ΚΑΘΗΜΕΡΙΝΗ">
            <a:extLst>
              <a:ext uri="{FF2B5EF4-FFF2-40B4-BE49-F238E27FC236}">
                <a16:creationId xmlns:a16="http://schemas.microsoft.com/office/drawing/2014/main" id="{BC0CB28C-CFC1-EB99-AC89-B3B492220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5832648" cy="5040560"/>
          </a:xfrm>
          <a:prstGeom prst="rect">
            <a:avLst/>
          </a:prstGeom>
          <a:noFill/>
          <a:extLst>
            <a:ext uri="{909E8E84-426E-40DD-AFC4-6F175D3DCCD1}">
              <a14:hiddenFill xmlns:a14="http://schemas.microsoft.com/office/drawing/2010/main">
                <a:solidFill>
                  <a:srgbClr val="FFFFFF"/>
                </a:solidFill>
              </a14:hiddenFill>
            </a:ext>
          </a:extLst>
        </p:spPr>
      </p:pic>
      <p:sp>
        <p:nvSpPr>
          <p:cNvPr id="3" name="Φυσαλίδα σκέψης: Σύννεφο 2">
            <a:extLst>
              <a:ext uri="{FF2B5EF4-FFF2-40B4-BE49-F238E27FC236}">
                <a16:creationId xmlns:a16="http://schemas.microsoft.com/office/drawing/2014/main" id="{C99797B0-AFC3-045E-7FF4-41233261174F}"/>
              </a:ext>
            </a:extLst>
          </p:cNvPr>
          <p:cNvSpPr/>
          <p:nvPr/>
        </p:nvSpPr>
        <p:spPr>
          <a:xfrm>
            <a:off x="3347864" y="3573016"/>
            <a:ext cx="4536504" cy="18002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600" dirty="0"/>
              <a:t>Θα  ήθελα μία τυρόπιτα.</a:t>
            </a:r>
          </a:p>
        </p:txBody>
      </p:sp>
      <p:sp>
        <p:nvSpPr>
          <p:cNvPr id="4" name="Φυσαλίδα σκέψης: Σύννεφο 3">
            <a:extLst>
              <a:ext uri="{FF2B5EF4-FFF2-40B4-BE49-F238E27FC236}">
                <a16:creationId xmlns:a16="http://schemas.microsoft.com/office/drawing/2014/main" id="{73916600-331F-3255-0671-FD6C7D31C600}"/>
              </a:ext>
            </a:extLst>
          </p:cNvPr>
          <p:cNvSpPr/>
          <p:nvPr/>
        </p:nvSpPr>
        <p:spPr>
          <a:xfrm>
            <a:off x="4716016" y="260648"/>
            <a:ext cx="4536504" cy="18002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600" dirty="0"/>
              <a:t>Ορίστε!</a:t>
            </a:r>
          </a:p>
        </p:txBody>
      </p:sp>
      <p:sp>
        <p:nvSpPr>
          <p:cNvPr id="5" name="Φυσαλίδα σκέψης: Σύννεφο 4">
            <a:extLst>
              <a:ext uri="{FF2B5EF4-FFF2-40B4-BE49-F238E27FC236}">
                <a16:creationId xmlns:a16="http://schemas.microsoft.com/office/drawing/2014/main" id="{CE77A72B-9BF4-17BD-136A-46CE8C1A3889}"/>
              </a:ext>
            </a:extLst>
          </p:cNvPr>
          <p:cNvSpPr/>
          <p:nvPr/>
        </p:nvSpPr>
        <p:spPr>
          <a:xfrm>
            <a:off x="5076056" y="5355214"/>
            <a:ext cx="3888432" cy="104411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600" dirty="0"/>
              <a:t>Ευχαριστώ!</a:t>
            </a:r>
          </a:p>
        </p:txBody>
      </p:sp>
      <p:sp>
        <p:nvSpPr>
          <p:cNvPr id="6" name="Οβάλ 5">
            <a:extLst>
              <a:ext uri="{FF2B5EF4-FFF2-40B4-BE49-F238E27FC236}">
                <a16:creationId xmlns:a16="http://schemas.microsoft.com/office/drawing/2014/main" id="{7C810D0D-3EC6-C670-08CF-40AE298A667B}"/>
              </a:ext>
            </a:extLst>
          </p:cNvPr>
          <p:cNvSpPr/>
          <p:nvPr/>
        </p:nvSpPr>
        <p:spPr>
          <a:xfrm>
            <a:off x="7740352" y="3284984"/>
            <a:ext cx="720080" cy="7560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1</a:t>
            </a:r>
            <a:endParaRPr lang="el-CY" dirty="0"/>
          </a:p>
        </p:txBody>
      </p:sp>
      <p:sp>
        <p:nvSpPr>
          <p:cNvPr id="7" name="Οβάλ 6">
            <a:extLst>
              <a:ext uri="{FF2B5EF4-FFF2-40B4-BE49-F238E27FC236}">
                <a16:creationId xmlns:a16="http://schemas.microsoft.com/office/drawing/2014/main" id="{55C48956-8BAC-CE12-39C7-B0C233154A13}"/>
              </a:ext>
            </a:extLst>
          </p:cNvPr>
          <p:cNvSpPr/>
          <p:nvPr/>
        </p:nvSpPr>
        <p:spPr>
          <a:xfrm>
            <a:off x="8100392" y="4536317"/>
            <a:ext cx="720080" cy="7560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3</a:t>
            </a:r>
            <a:endParaRPr lang="el-CY" dirty="0"/>
          </a:p>
        </p:txBody>
      </p:sp>
      <p:sp>
        <p:nvSpPr>
          <p:cNvPr id="8" name="Οβάλ 7">
            <a:extLst>
              <a:ext uri="{FF2B5EF4-FFF2-40B4-BE49-F238E27FC236}">
                <a16:creationId xmlns:a16="http://schemas.microsoft.com/office/drawing/2014/main" id="{6F5A5E81-4F25-76D5-03A9-A791BE2451A6}"/>
              </a:ext>
            </a:extLst>
          </p:cNvPr>
          <p:cNvSpPr/>
          <p:nvPr/>
        </p:nvSpPr>
        <p:spPr>
          <a:xfrm>
            <a:off x="4067945" y="170638"/>
            <a:ext cx="720080" cy="7560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2</a:t>
            </a:r>
            <a:endParaRPr lang="el-CY" dirty="0"/>
          </a:p>
        </p:txBody>
      </p:sp>
    </p:spTree>
    <p:extLst>
      <p:ext uri="{BB962C8B-B14F-4D97-AF65-F5344CB8AC3E}">
        <p14:creationId xmlns:p14="http://schemas.microsoft.com/office/powerpoint/2010/main" val="84162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B0566-9DA9-E9CF-8741-7F06AF8F4215}"/>
            </a:ext>
          </a:extLst>
        </p:cNvPr>
        <p:cNvGrpSpPr/>
        <p:nvPr/>
      </p:nvGrpSpPr>
      <p:grpSpPr>
        <a:xfrm>
          <a:off x="0" y="0"/>
          <a:ext cx="0" cy="0"/>
          <a:chOff x="0" y="0"/>
          <a:chExt cx="0" cy="0"/>
        </a:xfrm>
      </p:grpSpPr>
      <p:pic>
        <p:nvPicPr>
          <p:cNvPr id="1026" name="Picture 2" descr="Τυρόπιτα, σμούθι και συμπάθεια: Η καθημερινότητα σε ένα σχολικό κυλικείο |  Η ΚΑΘΗΜΕΡΙΝΗ">
            <a:extLst>
              <a:ext uri="{FF2B5EF4-FFF2-40B4-BE49-F238E27FC236}">
                <a16:creationId xmlns:a16="http://schemas.microsoft.com/office/drawing/2014/main" id="{20F1EEFB-3284-6AFE-EB36-AAE7BE8E1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5832648" cy="5040560"/>
          </a:xfrm>
          <a:prstGeom prst="rect">
            <a:avLst/>
          </a:prstGeom>
          <a:noFill/>
          <a:extLst>
            <a:ext uri="{909E8E84-426E-40DD-AFC4-6F175D3DCCD1}">
              <a14:hiddenFill xmlns:a14="http://schemas.microsoft.com/office/drawing/2010/main">
                <a:solidFill>
                  <a:srgbClr val="FFFFFF"/>
                </a:solidFill>
              </a14:hiddenFill>
            </a:ext>
          </a:extLst>
        </p:spPr>
      </p:pic>
      <p:sp>
        <p:nvSpPr>
          <p:cNvPr id="3" name="Φυσαλίδα σκέψης: Σύννεφο 2">
            <a:extLst>
              <a:ext uri="{FF2B5EF4-FFF2-40B4-BE49-F238E27FC236}">
                <a16:creationId xmlns:a16="http://schemas.microsoft.com/office/drawing/2014/main" id="{46EE2DDA-7244-AD14-0E3B-6C17EB227568}"/>
              </a:ext>
            </a:extLst>
          </p:cNvPr>
          <p:cNvSpPr/>
          <p:nvPr/>
        </p:nvSpPr>
        <p:spPr>
          <a:xfrm>
            <a:off x="3347864" y="3573016"/>
            <a:ext cx="4536504" cy="18002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600" dirty="0"/>
              <a:t>Μου δίνετε μία τυρόπιτα;</a:t>
            </a:r>
          </a:p>
        </p:txBody>
      </p:sp>
      <p:sp>
        <p:nvSpPr>
          <p:cNvPr id="4" name="Φυσαλίδα σκέψης: Σύννεφο 3">
            <a:extLst>
              <a:ext uri="{FF2B5EF4-FFF2-40B4-BE49-F238E27FC236}">
                <a16:creationId xmlns:a16="http://schemas.microsoft.com/office/drawing/2014/main" id="{67F3A9F3-EB4F-97E2-B58C-D632530F4DF1}"/>
              </a:ext>
            </a:extLst>
          </p:cNvPr>
          <p:cNvSpPr/>
          <p:nvPr/>
        </p:nvSpPr>
        <p:spPr>
          <a:xfrm>
            <a:off x="4716016" y="260648"/>
            <a:ext cx="4536504" cy="18002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600" dirty="0"/>
              <a:t>Ορίστε!</a:t>
            </a:r>
          </a:p>
        </p:txBody>
      </p:sp>
      <p:sp>
        <p:nvSpPr>
          <p:cNvPr id="5" name="Φυσαλίδα σκέψης: Σύννεφο 4">
            <a:extLst>
              <a:ext uri="{FF2B5EF4-FFF2-40B4-BE49-F238E27FC236}">
                <a16:creationId xmlns:a16="http://schemas.microsoft.com/office/drawing/2014/main" id="{CDB19D1C-3406-2929-F201-18B0F5280A05}"/>
              </a:ext>
            </a:extLst>
          </p:cNvPr>
          <p:cNvSpPr/>
          <p:nvPr/>
        </p:nvSpPr>
        <p:spPr>
          <a:xfrm>
            <a:off x="5076056" y="5355214"/>
            <a:ext cx="3888432" cy="104411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600" dirty="0"/>
              <a:t>Ευχαριστώ!</a:t>
            </a:r>
          </a:p>
        </p:txBody>
      </p:sp>
      <p:sp>
        <p:nvSpPr>
          <p:cNvPr id="6" name="Οβάλ 5">
            <a:extLst>
              <a:ext uri="{FF2B5EF4-FFF2-40B4-BE49-F238E27FC236}">
                <a16:creationId xmlns:a16="http://schemas.microsoft.com/office/drawing/2014/main" id="{EC7BA50A-5496-00FF-ACFC-4DD6B43D963A}"/>
              </a:ext>
            </a:extLst>
          </p:cNvPr>
          <p:cNvSpPr/>
          <p:nvPr/>
        </p:nvSpPr>
        <p:spPr>
          <a:xfrm>
            <a:off x="7740352" y="3284984"/>
            <a:ext cx="720080" cy="7560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1</a:t>
            </a:r>
            <a:endParaRPr lang="el-CY" dirty="0"/>
          </a:p>
        </p:txBody>
      </p:sp>
      <p:sp>
        <p:nvSpPr>
          <p:cNvPr id="7" name="Οβάλ 6">
            <a:extLst>
              <a:ext uri="{FF2B5EF4-FFF2-40B4-BE49-F238E27FC236}">
                <a16:creationId xmlns:a16="http://schemas.microsoft.com/office/drawing/2014/main" id="{E8C18332-1313-17F3-00A0-9422B3FF75FC}"/>
              </a:ext>
            </a:extLst>
          </p:cNvPr>
          <p:cNvSpPr/>
          <p:nvPr/>
        </p:nvSpPr>
        <p:spPr>
          <a:xfrm>
            <a:off x="8100392" y="4536317"/>
            <a:ext cx="720080" cy="7560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3</a:t>
            </a:r>
            <a:endParaRPr lang="el-CY" dirty="0"/>
          </a:p>
        </p:txBody>
      </p:sp>
      <p:sp>
        <p:nvSpPr>
          <p:cNvPr id="8" name="Οβάλ 7">
            <a:extLst>
              <a:ext uri="{FF2B5EF4-FFF2-40B4-BE49-F238E27FC236}">
                <a16:creationId xmlns:a16="http://schemas.microsoft.com/office/drawing/2014/main" id="{547B79DA-B0AA-B4C7-496D-E8313ABB2136}"/>
              </a:ext>
            </a:extLst>
          </p:cNvPr>
          <p:cNvSpPr/>
          <p:nvPr/>
        </p:nvSpPr>
        <p:spPr>
          <a:xfrm>
            <a:off x="4067945" y="170638"/>
            <a:ext cx="720080" cy="7560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2</a:t>
            </a:r>
            <a:endParaRPr lang="el-CY" dirty="0"/>
          </a:p>
        </p:txBody>
      </p:sp>
    </p:spTree>
    <p:extLst>
      <p:ext uri="{BB962C8B-B14F-4D97-AF65-F5344CB8AC3E}">
        <p14:creationId xmlns:p14="http://schemas.microsoft.com/office/powerpoint/2010/main" val="11749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3741537"/>
              </p:ext>
            </p:extLst>
          </p:nvPr>
        </p:nvGraphicFramePr>
        <p:xfrm>
          <a:off x="838201" y="476672"/>
          <a:ext cx="6096000" cy="984658"/>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1725919244"/>
                    </a:ext>
                  </a:extLst>
                </a:gridCol>
                <a:gridCol w="2032000">
                  <a:extLst>
                    <a:ext uri="{9D8B030D-6E8A-4147-A177-3AD203B41FA5}">
                      <a16:colId xmlns:a16="http://schemas.microsoft.com/office/drawing/2014/main" val="1635360531"/>
                    </a:ext>
                  </a:extLst>
                </a:gridCol>
                <a:gridCol w="2032000">
                  <a:extLst>
                    <a:ext uri="{9D8B030D-6E8A-4147-A177-3AD203B41FA5}">
                      <a16:colId xmlns:a16="http://schemas.microsoft.com/office/drawing/2014/main" val="268311503"/>
                    </a:ext>
                  </a:extLst>
                </a:gridCol>
              </a:tblGrid>
              <a:tr h="984658">
                <a:tc>
                  <a:txBody>
                    <a:bodyPr/>
                    <a:lstStyle/>
                    <a:p>
                      <a:r>
                        <a:rPr lang="el-GR" sz="2000" b="1" dirty="0">
                          <a:solidFill>
                            <a:srgbClr val="FF0000"/>
                          </a:solidFill>
                        </a:rPr>
                        <a:t>Ένας</a:t>
                      </a:r>
                      <a:r>
                        <a:rPr lang="el-GR" sz="2000" b="1" baseline="0" dirty="0">
                          <a:solidFill>
                            <a:srgbClr val="FF0000"/>
                          </a:solidFill>
                        </a:rPr>
                        <a:t> </a:t>
                      </a:r>
                      <a:r>
                        <a:rPr lang="tr-TR" sz="2000" b="1" baseline="0" dirty="0">
                          <a:solidFill>
                            <a:srgbClr val="FF0000"/>
                          </a:solidFill>
                        </a:rPr>
                        <a:t>/ </a:t>
                      </a:r>
                      <a:r>
                        <a:rPr lang="el-GR" sz="2000" b="1" baseline="0" dirty="0">
                          <a:solidFill>
                            <a:srgbClr val="FF0000"/>
                          </a:solidFill>
                        </a:rPr>
                        <a:t>              </a:t>
                      </a:r>
                      <a:r>
                        <a:rPr lang="tr-TR" sz="2000" b="1" baseline="0" dirty="0">
                          <a:solidFill>
                            <a:srgbClr val="FF0000"/>
                          </a:solidFill>
                        </a:rPr>
                        <a:t>o </a:t>
                      </a:r>
                      <a:endParaRPr lang="en-US" sz="2000" b="1" dirty="0">
                        <a:solidFill>
                          <a:srgbClr val="FF0000"/>
                        </a:solidFill>
                      </a:endParaRPr>
                    </a:p>
                  </a:txBody>
                  <a:tcPr marL="68580" marR="68580" marT="34290" marB="34290"/>
                </a:tc>
                <a:tc>
                  <a:txBody>
                    <a:bodyPr/>
                    <a:lstStyle/>
                    <a:p>
                      <a:r>
                        <a:rPr lang="el-GR" sz="2000" b="1" dirty="0">
                          <a:solidFill>
                            <a:srgbClr val="FF0000"/>
                          </a:solidFill>
                        </a:rPr>
                        <a:t>Μία / Μια         η</a:t>
                      </a:r>
                      <a:endParaRPr lang="en-US" sz="2000" b="1" dirty="0">
                        <a:solidFill>
                          <a:srgbClr val="FF0000"/>
                        </a:solidFill>
                      </a:endParaRPr>
                    </a:p>
                  </a:txBody>
                  <a:tcPr marL="68580" marR="68580" marT="34290" marB="34290"/>
                </a:tc>
                <a:tc>
                  <a:txBody>
                    <a:bodyPr/>
                    <a:lstStyle/>
                    <a:p>
                      <a:r>
                        <a:rPr lang="el-GR" sz="2000" b="1" dirty="0">
                          <a:solidFill>
                            <a:srgbClr val="FF0000"/>
                          </a:solidFill>
                        </a:rPr>
                        <a:t>Ένα                    το</a:t>
                      </a:r>
                      <a:endParaRPr lang="en-US" sz="2000" b="1" dirty="0">
                        <a:solidFill>
                          <a:srgbClr val="FF0000"/>
                        </a:solidFill>
                      </a:endParaRPr>
                    </a:p>
                  </a:txBody>
                  <a:tcPr marL="68580" marR="68580" marT="34290" marB="34290"/>
                </a:tc>
                <a:extLst>
                  <a:ext uri="{0D108BD9-81ED-4DB2-BD59-A6C34878D82A}">
                    <a16:rowId xmlns:a16="http://schemas.microsoft.com/office/drawing/2014/main" val="515008874"/>
                  </a:ext>
                </a:extLst>
              </a:tr>
            </a:tbl>
          </a:graphicData>
        </a:graphic>
      </p:graphicFrame>
      <p:graphicFrame>
        <p:nvGraphicFramePr>
          <p:cNvPr id="4" name="Table 3"/>
          <p:cNvGraphicFramePr>
            <a:graphicFrameLocks noGrp="1"/>
          </p:cNvGraphicFramePr>
          <p:nvPr/>
        </p:nvGraphicFramePr>
        <p:xfrm>
          <a:off x="838200" y="1583837"/>
          <a:ext cx="6096000" cy="194310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1725919244"/>
                    </a:ext>
                  </a:extLst>
                </a:gridCol>
                <a:gridCol w="2032000">
                  <a:extLst>
                    <a:ext uri="{9D8B030D-6E8A-4147-A177-3AD203B41FA5}">
                      <a16:colId xmlns:a16="http://schemas.microsoft.com/office/drawing/2014/main" val="1635360531"/>
                    </a:ext>
                  </a:extLst>
                </a:gridCol>
                <a:gridCol w="2032000">
                  <a:extLst>
                    <a:ext uri="{9D8B030D-6E8A-4147-A177-3AD203B41FA5}">
                      <a16:colId xmlns:a16="http://schemas.microsoft.com/office/drawing/2014/main" val="268311503"/>
                    </a:ext>
                  </a:extLst>
                </a:gridCol>
              </a:tblGrid>
              <a:tr h="1920240">
                <a:tc>
                  <a:txBody>
                    <a:bodyPr/>
                    <a:lstStyle/>
                    <a:p>
                      <a:r>
                        <a:rPr lang="el-GR" sz="4100" dirty="0"/>
                        <a:t>-ας</a:t>
                      </a:r>
                    </a:p>
                    <a:p>
                      <a:r>
                        <a:rPr lang="el-GR" sz="4100" dirty="0"/>
                        <a:t>-ης</a:t>
                      </a:r>
                    </a:p>
                    <a:p>
                      <a:r>
                        <a:rPr lang="el-GR" sz="4100" dirty="0"/>
                        <a:t>-</a:t>
                      </a:r>
                      <a:r>
                        <a:rPr lang="el-GR" sz="4100" dirty="0" err="1"/>
                        <a:t>ος</a:t>
                      </a:r>
                      <a:r>
                        <a:rPr lang="el-GR" sz="4100" dirty="0"/>
                        <a:t> </a:t>
                      </a:r>
                      <a:endParaRPr lang="en-US" sz="4100" dirty="0"/>
                    </a:p>
                  </a:txBody>
                  <a:tcPr marL="68580" marR="68580" marT="34290" marB="34290"/>
                </a:tc>
                <a:tc>
                  <a:txBody>
                    <a:bodyPr/>
                    <a:lstStyle/>
                    <a:p>
                      <a:r>
                        <a:rPr lang="el-GR" sz="4100" dirty="0"/>
                        <a:t>-α</a:t>
                      </a:r>
                    </a:p>
                    <a:p>
                      <a:r>
                        <a:rPr lang="el-GR" sz="4100" dirty="0"/>
                        <a:t>-η  </a:t>
                      </a:r>
                      <a:endParaRPr lang="en-US" sz="4100" dirty="0"/>
                    </a:p>
                  </a:txBody>
                  <a:tcPr marL="68580" marR="68580" marT="34290" marB="34290"/>
                </a:tc>
                <a:tc>
                  <a:txBody>
                    <a:bodyPr/>
                    <a:lstStyle/>
                    <a:p>
                      <a:r>
                        <a:rPr lang="el-GR" sz="4100" dirty="0"/>
                        <a:t>-ο</a:t>
                      </a:r>
                    </a:p>
                    <a:p>
                      <a:r>
                        <a:rPr lang="el-GR" sz="4100" dirty="0"/>
                        <a:t>-ι</a:t>
                      </a:r>
                    </a:p>
                    <a:p>
                      <a:r>
                        <a:rPr lang="el-GR" sz="4100" dirty="0"/>
                        <a:t>-μα </a:t>
                      </a:r>
                      <a:endParaRPr lang="en-US" sz="4100" dirty="0"/>
                    </a:p>
                  </a:txBody>
                  <a:tcPr marL="68580" marR="68580" marT="34290" marB="34290"/>
                </a:tc>
                <a:extLst>
                  <a:ext uri="{0D108BD9-81ED-4DB2-BD59-A6C34878D82A}">
                    <a16:rowId xmlns:a16="http://schemas.microsoft.com/office/drawing/2014/main" val="515008874"/>
                  </a:ext>
                </a:extLst>
              </a:tr>
            </a:tbl>
          </a:graphicData>
        </a:graphic>
      </p:graphicFrame>
      <p:sp>
        <p:nvSpPr>
          <p:cNvPr id="2" name="Φυσαλίδα ομιλίας: Ορθογώνιο με στρογγυλεμένες γωνίες 1">
            <a:extLst>
              <a:ext uri="{FF2B5EF4-FFF2-40B4-BE49-F238E27FC236}">
                <a16:creationId xmlns:a16="http://schemas.microsoft.com/office/drawing/2014/main" id="{A1BD700E-8B14-E40B-7932-4B031A50BD9E}"/>
              </a:ext>
            </a:extLst>
          </p:cNvPr>
          <p:cNvSpPr/>
          <p:nvPr/>
        </p:nvSpPr>
        <p:spPr>
          <a:xfrm>
            <a:off x="190730" y="3789040"/>
            <a:ext cx="2365046" cy="2448272"/>
          </a:xfrm>
          <a:prstGeom prst="wedgeRoundRect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solidFill>
                  <a:srgbClr val="FF0000"/>
                </a:solidFill>
              </a:rPr>
              <a:t>Ο Νικολάι  </a:t>
            </a:r>
            <a:r>
              <a:rPr lang="el-GR" sz="3200" dirty="0"/>
              <a:t>είναι από  τη Βουλγαρία.</a:t>
            </a:r>
            <a:endParaRPr lang="el-CY" sz="3200" dirty="0"/>
          </a:p>
        </p:txBody>
      </p:sp>
      <p:sp>
        <p:nvSpPr>
          <p:cNvPr id="9" name="Φυσαλίδα ομιλίας: Ορθογώνιο με στρογγυλεμένες γωνίες 8">
            <a:extLst>
              <a:ext uri="{FF2B5EF4-FFF2-40B4-BE49-F238E27FC236}">
                <a16:creationId xmlns:a16="http://schemas.microsoft.com/office/drawing/2014/main" id="{BCDDFE37-8215-E86E-4018-6934F48FF5A2}"/>
              </a:ext>
            </a:extLst>
          </p:cNvPr>
          <p:cNvSpPr/>
          <p:nvPr/>
        </p:nvSpPr>
        <p:spPr>
          <a:xfrm>
            <a:off x="2570042" y="3789040"/>
            <a:ext cx="2365046" cy="2448272"/>
          </a:xfrm>
          <a:prstGeom prst="wedgeRoundRect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solidFill>
                  <a:srgbClr val="FF0000"/>
                </a:solidFill>
              </a:rPr>
              <a:t>Ένας μαθητής</a:t>
            </a:r>
            <a:r>
              <a:rPr lang="el-GR" sz="3200" dirty="0"/>
              <a:t>  είναι από  τη Βουλγαρία.</a:t>
            </a:r>
            <a:endParaRPr lang="el-CY" sz="3200" dirty="0"/>
          </a:p>
        </p:txBody>
      </p:sp>
      <p:sp>
        <p:nvSpPr>
          <p:cNvPr id="10" name="Φυσαλίδα ομιλίας: Ορθογώνιο με στρογγυλεμένες γωνίες 9">
            <a:extLst>
              <a:ext uri="{FF2B5EF4-FFF2-40B4-BE49-F238E27FC236}">
                <a16:creationId xmlns:a16="http://schemas.microsoft.com/office/drawing/2014/main" id="{454E42EE-18DC-3634-CB1E-B3C5A2C0B526}"/>
              </a:ext>
            </a:extLst>
          </p:cNvPr>
          <p:cNvSpPr/>
          <p:nvPr/>
        </p:nvSpPr>
        <p:spPr>
          <a:xfrm>
            <a:off x="4949354" y="3774774"/>
            <a:ext cx="2365046" cy="2462538"/>
          </a:xfrm>
          <a:prstGeom prst="wedgeRoundRect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solidFill>
                  <a:srgbClr val="FF0000"/>
                </a:solidFill>
              </a:rPr>
              <a:t>Η </a:t>
            </a:r>
            <a:r>
              <a:rPr lang="el-GR" sz="2400" dirty="0" err="1">
                <a:solidFill>
                  <a:srgbClr val="FF0000"/>
                </a:solidFill>
              </a:rPr>
              <a:t>Κανάρ</a:t>
            </a:r>
            <a:r>
              <a:rPr lang="el-GR" sz="2400" dirty="0"/>
              <a:t>  είναι από  το Ιράν.</a:t>
            </a:r>
            <a:endParaRPr lang="el-CY" sz="2400" dirty="0"/>
          </a:p>
        </p:txBody>
      </p:sp>
      <p:sp>
        <p:nvSpPr>
          <p:cNvPr id="11" name="Φυσαλίδα ομιλίας: Ορθογώνιο με στρογγυλεμένες γωνίες 10">
            <a:extLst>
              <a:ext uri="{FF2B5EF4-FFF2-40B4-BE49-F238E27FC236}">
                <a16:creationId xmlns:a16="http://schemas.microsoft.com/office/drawing/2014/main" id="{852EEB29-BEBD-7A59-A2CC-063B66180D91}"/>
              </a:ext>
            </a:extLst>
          </p:cNvPr>
          <p:cNvSpPr/>
          <p:nvPr/>
        </p:nvSpPr>
        <p:spPr>
          <a:xfrm>
            <a:off x="7340972" y="3861048"/>
            <a:ext cx="1803028" cy="2462538"/>
          </a:xfrm>
          <a:prstGeom prst="wedgeRoundRect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solidFill>
                  <a:srgbClr val="FF0000"/>
                </a:solidFill>
              </a:rPr>
              <a:t>Μία μαθήτρια</a:t>
            </a:r>
            <a:r>
              <a:rPr lang="el-GR" sz="2400" dirty="0"/>
              <a:t>  είναι από  το Ιράν.</a:t>
            </a:r>
            <a:endParaRPr lang="el-CY" sz="2400" dirty="0"/>
          </a:p>
        </p:txBody>
      </p:sp>
    </p:spTree>
    <p:extLst>
      <p:ext uri="{BB962C8B-B14F-4D97-AF65-F5344CB8AC3E}">
        <p14:creationId xmlns:p14="http://schemas.microsoft.com/office/powerpoint/2010/main" val="386656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FE595-8A9F-ABA7-EB81-3556832DF357}"/>
            </a:ext>
          </a:extLst>
        </p:cNvPr>
        <p:cNvGrpSpPr/>
        <p:nvPr/>
      </p:nvGrpSpPr>
      <p:grpSpPr>
        <a:xfrm>
          <a:off x="0" y="0"/>
          <a:ext cx="0" cy="0"/>
          <a:chOff x="0" y="0"/>
          <a:chExt cx="0" cy="0"/>
        </a:xfrm>
      </p:grpSpPr>
      <p:pic>
        <p:nvPicPr>
          <p:cNvPr id="1026" name="Picture 2" descr="Τυρόπιτα, σμούθι και συμπάθεια: Η καθημερινότητα σε ένα σχολικό κυλικείο |  Η ΚΑΘΗΜΕΡΙΝΗ">
            <a:extLst>
              <a:ext uri="{FF2B5EF4-FFF2-40B4-BE49-F238E27FC236}">
                <a16:creationId xmlns:a16="http://schemas.microsoft.com/office/drawing/2014/main" id="{E8B589BB-55FD-FBC5-A1A2-8BEE4694A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5832648" cy="5040560"/>
          </a:xfrm>
          <a:prstGeom prst="rect">
            <a:avLst/>
          </a:prstGeom>
          <a:noFill/>
          <a:extLst>
            <a:ext uri="{909E8E84-426E-40DD-AFC4-6F175D3DCCD1}">
              <a14:hiddenFill xmlns:a14="http://schemas.microsoft.com/office/drawing/2010/main">
                <a:solidFill>
                  <a:srgbClr val="FFFFFF"/>
                </a:solidFill>
              </a14:hiddenFill>
            </a:ext>
          </a:extLst>
        </p:spPr>
      </p:pic>
      <p:sp>
        <p:nvSpPr>
          <p:cNvPr id="3" name="Φυσαλίδα σκέψης: Σύννεφο 2">
            <a:extLst>
              <a:ext uri="{FF2B5EF4-FFF2-40B4-BE49-F238E27FC236}">
                <a16:creationId xmlns:a16="http://schemas.microsoft.com/office/drawing/2014/main" id="{E972DFB7-AF70-6024-C74E-59AAC6DE79C3}"/>
              </a:ext>
            </a:extLst>
          </p:cNvPr>
          <p:cNvSpPr/>
          <p:nvPr/>
        </p:nvSpPr>
        <p:spPr>
          <a:xfrm>
            <a:off x="1403648" y="1628800"/>
            <a:ext cx="6480720" cy="374441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600" dirty="0"/>
              <a:t>Σας  παρακαλώ, μου δίνετε  ____. </a:t>
            </a:r>
          </a:p>
        </p:txBody>
      </p:sp>
      <p:sp>
        <p:nvSpPr>
          <p:cNvPr id="4" name="Φυσαλίδα σκέψης: Σύννεφο 3">
            <a:extLst>
              <a:ext uri="{FF2B5EF4-FFF2-40B4-BE49-F238E27FC236}">
                <a16:creationId xmlns:a16="http://schemas.microsoft.com/office/drawing/2014/main" id="{DA27BC36-24D5-76EF-DC6A-FBB98F3072E6}"/>
              </a:ext>
            </a:extLst>
          </p:cNvPr>
          <p:cNvSpPr/>
          <p:nvPr/>
        </p:nvSpPr>
        <p:spPr>
          <a:xfrm>
            <a:off x="4716016" y="260648"/>
            <a:ext cx="4536504" cy="18002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600" dirty="0"/>
              <a:t>Ορίστε!</a:t>
            </a:r>
          </a:p>
        </p:txBody>
      </p:sp>
      <p:sp>
        <p:nvSpPr>
          <p:cNvPr id="5" name="Φυσαλίδα σκέψης: Σύννεφο 4">
            <a:extLst>
              <a:ext uri="{FF2B5EF4-FFF2-40B4-BE49-F238E27FC236}">
                <a16:creationId xmlns:a16="http://schemas.microsoft.com/office/drawing/2014/main" id="{B214F2F9-0D1A-FF05-57A5-F25CFB79ACCE}"/>
              </a:ext>
            </a:extLst>
          </p:cNvPr>
          <p:cNvSpPr/>
          <p:nvPr/>
        </p:nvSpPr>
        <p:spPr>
          <a:xfrm>
            <a:off x="5076056" y="5355214"/>
            <a:ext cx="3888432" cy="104411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600" dirty="0"/>
              <a:t>Ευχαριστώ!</a:t>
            </a:r>
          </a:p>
        </p:txBody>
      </p:sp>
      <p:sp>
        <p:nvSpPr>
          <p:cNvPr id="6" name="Οβάλ 5">
            <a:extLst>
              <a:ext uri="{FF2B5EF4-FFF2-40B4-BE49-F238E27FC236}">
                <a16:creationId xmlns:a16="http://schemas.microsoft.com/office/drawing/2014/main" id="{52CE8C3F-65D9-9B7E-62FF-6AB128E1F650}"/>
              </a:ext>
            </a:extLst>
          </p:cNvPr>
          <p:cNvSpPr/>
          <p:nvPr/>
        </p:nvSpPr>
        <p:spPr>
          <a:xfrm>
            <a:off x="7740352" y="3284984"/>
            <a:ext cx="720080" cy="7560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1</a:t>
            </a:r>
            <a:endParaRPr lang="el-CY" dirty="0"/>
          </a:p>
        </p:txBody>
      </p:sp>
      <p:sp>
        <p:nvSpPr>
          <p:cNvPr id="7" name="Οβάλ 6">
            <a:extLst>
              <a:ext uri="{FF2B5EF4-FFF2-40B4-BE49-F238E27FC236}">
                <a16:creationId xmlns:a16="http://schemas.microsoft.com/office/drawing/2014/main" id="{322665B6-10F3-5533-4FAE-437804AA395D}"/>
              </a:ext>
            </a:extLst>
          </p:cNvPr>
          <p:cNvSpPr/>
          <p:nvPr/>
        </p:nvSpPr>
        <p:spPr>
          <a:xfrm>
            <a:off x="8100392" y="4536317"/>
            <a:ext cx="720080" cy="7560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3</a:t>
            </a:r>
            <a:endParaRPr lang="el-CY" dirty="0"/>
          </a:p>
        </p:txBody>
      </p:sp>
      <p:sp>
        <p:nvSpPr>
          <p:cNvPr id="8" name="Οβάλ 7">
            <a:extLst>
              <a:ext uri="{FF2B5EF4-FFF2-40B4-BE49-F238E27FC236}">
                <a16:creationId xmlns:a16="http://schemas.microsoft.com/office/drawing/2014/main" id="{FBA16E10-2CA4-2AE9-53AA-60AB065697D5}"/>
              </a:ext>
            </a:extLst>
          </p:cNvPr>
          <p:cNvSpPr/>
          <p:nvPr/>
        </p:nvSpPr>
        <p:spPr>
          <a:xfrm>
            <a:off x="4067945" y="170638"/>
            <a:ext cx="720080" cy="75608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a:t>2</a:t>
            </a:r>
            <a:endParaRPr lang="el-CY" dirty="0"/>
          </a:p>
        </p:txBody>
      </p:sp>
    </p:spTree>
    <p:extLst>
      <p:ext uri="{BB962C8B-B14F-4D97-AF65-F5344CB8AC3E}">
        <p14:creationId xmlns:p14="http://schemas.microsoft.com/office/powerpoint/2010/main" val="94419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4664"/>
            <a:ext cx="7886700" cy="2037942"/>
          </a:xfrm>
        </p:spPr>
        <p:txBody>
          <a:bodyPr>
            <a:normAutofit fontScale="90000"/>
          </a:bodyPr>
          <a:lstStyle/>
          <a:p>
            <a:r>
              <a:rPr lang="el-GR" b="1" dirty="0">
                <a:solidFill>
                  <a:srgbClr val="FF0000"/>
                </a:solidFill>
              </a:rPr>
              <a:t>Από το περίπτερο  αγοράζω νερό, πατατάκια και σοκολάτες.</a:t>
            </a:r>
            <a:br>
              <a:rPr lang="en-US" b="1" dirty="0">
                <a:solidFill>
                  <a:srgbClr val="FF0000"/>
                </a:solidFill>
              </a:rPr>
            </a:br>
            <a:endParaRPr lang="en-US" b="1"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790" y="2137808"/>
            <a:ext cx="3835140" cy="1507176"/>
          </a:xfrm>
          <a:prstGeom prst="rect">
            <a:avLst/>
          </a:prstGeom>
          <a:ln>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632" y="4027962"/>
            <a:ext cx="4189610" cy="1636817"/>
          </a:xfrm>
          <a:prstGeom prst="rect">
            <a:avLst/>
          </a:prstGeom>
          <a:ln>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137808"/>
            <a:ext cx="4263242" cy="1447305"/>
          </a:xfrm>
          <a:prstGeom prst="rect">
            <a:avLst/>
          </a:prstGeom>
          <a:ln>
            <a:solidFill>
              <a:schemeClr val="tx1"/>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965" y="4027962"/>
            <a:ext cx="4182095" cy="1563071"/>
          </a:xfrm>
          <a:prstGeom prst="rect">
            <a:avLst/>
          </a:prstGeom>
          <a:ln>
            <a:solidFill>
              <a:schemeClr val="tx1"/>
            </a:solidFill>
          </a:ln>
        </p:spPr>
      </p:pic>
      <p:sp>
        <p:nvSpPr>
          <p:cNvPr id="8" name="TextBox 7"/>
          <p:cNvSpPr txBox="1"/>
          <p:nvPr/>
        </p:nvSpPr>
        <p:spPr>
          <a:xfrm>
            <a:off x="1398319" y="3226377"/>
            <a:ext cx="2502725" cy="7155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4050" dirty="0"/>
              <a:t>περίπτερο</a:t>
            </a:r>
            <a:endParaRPr lang="en-US" sz="4050" dirty="0"/>
          </a:p>
        </p:txBody>
      </p:sp>
      <p:sp>
        <p:nvSpPr>
          <p:cNvPr id="9" name="TextBox 8"/>
          <p:cNvSpPr txBox="1"/>
          <p:nvPr/>
        </p:nvSpPr>
        <p:spPr>
          <a:xfrm>
            <a:off x="5587046" y="3226377"/>
            <a:ext cx="2502725" cy="7155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4050" dirty="0"/>
              <a:t>σοκολάτες</a:t>
            </a:r>
            <a:endParaRPr lang="en-US" sz="4050" dirty="0"/>
          </a:p>
        </p:txBody>
      </p:sp>
      <p:sp>
        <p:nvSpPr>
          <p:cNvPr id="10" name="TextBox 9"/>
          <p:cNvSpPr txBox="1"/>
          <p:nvPr/>
        </p:nvSpPr>
        <p:spPr>
          <a:xfrm>
            <a:off x="1052745" y="5230340"/>
            <a:ext cx="2502725" cy="7155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4050" dirty="0"/>
              <a:t>νερό</a:t>
            </a:r>
            <a:endParaRPr lang="en-US" sz="4050" dirty="0"/>
          </a:p>
        </p:txBody>
      </p:sp>
      <p:sp>
        <p:nvSpPr>
          <p:cNvPr id="11" name="TextBox 10"/>
          <p:cNvSpPr txBox="1"/>
          <p:nvPr/>
        </p:nvSpPr>
        <p:spPr>
          <a:xfrm>
            <a:off x="5663045" y="5123462"/>
            <a:ext cx="2502725" cy="7155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4050" dirty="0"/>
              <a:t>πατατάκια</a:t>
            </a:r>
            <a:endParaRPr lang="en-US" sz="4050" dirty="0"/>
          </a:p>
        </p:txBody>
      </p:sp>
    </p:spTree>
    <p:extLst>
      <p:ext uri="{BB962C8B-B14F-4D97-AF65-F5344CB8AC3E}">
        <p14:creationId xmlns:p14="http://schemas.microsoft.com/office/powerpoint/2010/main" val="229111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2D1BD-DF24-2F53-CD74-BA3E60B978BF}"/>
            </a:ext>
          </a:extLst>
        </p:cNvPr>
        <p:cNvGrpSpPr/>
        <p:nvPr/>
      </p:nvGrpSpPr>
      <p:grpSpPr>
        <a:xfrm>
          <a:off x="0" y="0"/>
          <a:ext cx="0" cy="0"/>
          <a:chOff x="0" y="0"/>
          <a:chExt cx="0" cy="0"/>
        </a:xfrm>
      </p:grpSpPr>
      <p:pic>
        <p:nvPicPr>
          <p:cNvPr id="2050" name="Picture 2" descr="10+ δωρεάν εικόνες για Καυγάς και Διαφωνία - Pixabay">
            <a:extLst>
              <a:ext uri="{FF2B5EF4-FFF2-40B4-BE49-F238E27FC236}">
                <a16:creationId xmlns:a16="http://schemas.microsoft.com/office/drawing/2014/main" id="{BB129E02-EBBC-B5BB-578A-72CE9588C1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285" y="1483349"/>
            <a:ext cx="6672773" cy="397855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0759BB69-F03E-C689-8B8B-6A3BC4F7D9AF}"/>
              </a:ext>
            </a:extLst>
          </p:cNvPr>
          <p:cNvSpPr/>
          <p:nvPr/>
        </p:nvSpPr>
        <p:spPr>
          <a:xfrm>
            <a:off x="2873829" y="857250"/>
            <a:ext cx="3731079" cy="1845129"/>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000" dirty="0">
                <a:solidFill>
                  <a:srgbClr val="FF0000"/>
                </a:solidFill>
              </a:rPr>
              <a:t>Εσύ;</a:t>
            </a:r>
            <a:endParaRPr lang="el-CY" sz="3000" dirty="0">
              <a:solidFill>
                <a:srgbClr val="FF0000"/>
              </a:solidFill>
            </a:endParaRPr>
          </a:p>
        </p:txBody>
      </p:sp>
      <p:sp>
        <p:nvSpPr>
          <p:cNvPr id="3" name="Φυσαλίδα σκέψης: Σύννεφο 2">
            <a:extLst>
              <a:ext uri="{FF2B5EF4-FFF2-40B4-BE49-F238E27FC236}">
                <a16:creationId xmlns:a16="http://schemas.microsoft.com/office/drawing/2014/main" id="{5ECC0758-419A-8531-5E13-92A950AC49EF}"/>
              </a:ext>
            </a:extLst>
          </p:cNvPr>
          <p:cNvSpPr/>
          <p:nvPr/>
        </p:nvSpPr>
        <p:spPr>
          <a:xfrm>
            <a:off x="3995937" y="3045279"/>
            <a:ext cx="5148064" cy="1845129"/>
          </a:xfrm>
          <a:prstGeom prst="cloudCallout">
            <a:avLst>
              <a:gd name="adj1" fmla="val -76559"/>
              <a:gd name="adj2" fmla="val 107338"/>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200" b="1" dirty="0">
                <a:solidFill>
                  <a:srgbClr val="FF0000"/>
                </a:solidFill>
              </a:rPr>
              <a:t>Από το περίπτερο  αγοράζω ______.</a:t>
            </a:r>
            <a:endParaRPr lang="el-CY" sz="3000" dirty="0">
              <a:solidFill>
                <a:srgbClr val="FF0000"/>
              </a:solidFill>
            </a:endParaRPr>
          </a:p>
        </p:txBody>
      </p:sp>
    </p:spTree>
    <p:extLst>
      <p:ext uri="{BB962C8B-B14F-4D97-AF65-F5344CB8AC3E}">
        <p14:creationId xmlns:p14="http://schemas.microsoft.com/office/powerpoint/2010/main" val="1523412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E3832-C257-ED84-5374-79FB2CC1DEA5}"/>
            </a:ext>
          </a:extLst>
        </p:cNvPr>
        <p:cNvGrpSpPr/>
        <p:nvPr/>
      </p:nvGrpSpPr>
      <p:grpSpPr>
        <a:xfrm>
          <a:off x="0" y="0"/>
          <a:ext cx="0" cy="0"/>
          <a:chOff x="0" y="0"/>
          <a:chExt cx="0" cy="0"/>
        </a:xfrm>
      </p:grpSpPr>
      <p:pic>
        <p:nvPicPr>
          <p:cNvPr id="2050" name="Picture 2" descr="10+ δωρεάν εικόνες για Καυγάς και Διαφωνία - Pixabay">
            <a:extLst>
              <a:ext uri="{FF2B5EF4-FFF2-40B4-BE49-F238E27FC236}">
                <a16:creationId xmlns:a16="http://schemas.microsoft.com/office/drawing/2014/main" id="{52B72F7A-EA37-24E3-EDBC-C61EF63434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285" y="1483349"/>
            <a:ext cx="6672773" cy="397855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A1A108A3-91DF-169B-F148-7CBDFAE86E0A}"/>
              </a:ext>
            </a:extLst>
          </p:cNvPr>
          <p:cNvSpPr/>
          <p:nvPr/>
        </p:nvSpPr>
        <p:spPr>
          <a:xfrm>
            <a:off x="2873829" y="857250"/>
            <a:ext cx="3731079" cy="1845129"/>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000" dirty="0">
                <a:solidFill>
                  <a:srgbClr val="FF0000"/>
                </a:solidFill>
              </a:rPr>
              <a:t>Σου  αρέσει  να τρως ____;</a:t>
            </a:r>
            <a:endParaRPr lang="el-CY" sz="3000" dirty="0">
              <a:solidFill>
                <a:srgbClr val="FF0000"/>
              </a:solidFill>
            </a:endParaRPr>
          </a:p>
        </p:txBody>
      </p:sp>
      <p:sp>
        <p:nvSpPr>
          <p:cNvPr id="3" name="Φυσαλίδα σκέψης: Σύννεφο 2">
            <a:extLst>
              <a:ext uri="{FF2B5EF4-FFF2-40B4-BE49-F238E27FC236}">
                <a16:creationId xmlns:a16="http://schemas.microsoft.com/office/drawing/2014/main" id="{354B6235-EC1B-2426-51EE-B8B11A12DAAA}"/>
              </a:ext>
            </a:extLst>
          </p:cNvPr>
          <p:cNvSpPr/>
          <p:nvPr/>
        </p:nvSpPr>
        <p:spPr>
          <a:xfrm>
            <a:off x="3995937" y="3045279"/>
            <a:ext cx="5148064" cy="1845129"/>
          </a:xfrm>
          <a:prstGeom prst="cloudCallout">
            <a:avLst>
              <a:gd name="adj1" fmla="val -76559"/>
              <a:gd name="adj2" fmla="val 107338"/>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000" dirty="0">
                <a:solidFill>
                  <a:srgbClr val="FF0000"/>
                </a:solidFill>
              </a:rPr>
              <a:t>Ναι,  μου αρέσει να τρώω ____.</a:t>
            </a:r>
            <a:endParaRPr lang="el-CY" sz="3000" dirty="0">
              <a:solidFill>
                <a:srgbClr val="FF0000"/>
              </a:solidFill>
            </a:endParaRPr>
          </a:p>
        </p:txBody>
      </p:sp>
    </p:spTree>
    <p:extLst>
      <p:ext uri="{BB962C8B-B14F-4D97-AF65-F5344CB8AC3E}">
        <p14:creationId xmlns:p14="http://schemas.microsoft.com/office/powerpoint/2010/main" val="14005351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llustration of Kids with Hands Up in their Ears Pausing and Listening as a  Group Stock Photo - Alamy">
            <a:extLst>
              <a:ext uri="{FF2B5EF4-FFF2-40B4-BE49-F238E27FC236}">
                <a16:creationId xmlns:a16="http://schemas.microsoft.com/office/drawing/2014/main" id="{74600111-356C-04A5-E09F-8B46054E11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523" b="5953"/>
          <a:stretch>
            <a:fillRect/>
          </a:stretch>
        </p:blipFill>
        <p:spPr bwMode="auto">
          <a:xfrm>
            <a:off x="539552" y="2492896"/>
            <a:ext cx="7632848" cy="3600400"/>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4F754CD0-0C8E-282E-2224-422B5A0621EA}"/>
              </a:ext>
            </a:extLst>
          </p:cNvPr>
          <p:cNvSpPr/>
          <p:nvPr/>
        </p:nvSpPr>
        <p:spPr>
          <a:xfrm>
            <a:off x="2051720" y="548680"/>
            <a:ext cx="4824536" cy="1728192"/>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Ακούμε και γράφουμε! </a:t>
            </a:r>
            <a:endParaRPr lang="el-CY" sz="4000" dirty="0"/>
          </a:p>
        </p:txBody>
      </p:sp>
    </p:spTree>
    <p:extLst>
      <p:ext uri="{BB962C8B-B14F-4D97-AF65-F5344CB8AC3E}">
        <p14:creationId xmlns:p14="http://schemas.microsoft.com/office/powerpoint/2010/main" val="28346984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1539" y="2496857"/>
            <a:ext cx="4024265" cy="617934"/>
          </a:xfrm>
          <a:ln>
            <a:solidFill>
              <a:schemeClr val="tx1"/>
            </a:solidFill>
          </a:ln>
        </p:spPr>
        <p:txBody>
          <a:bodyPr/>
          <a:lstStyle/>
          <a:p>
            <a:r>
              <a:rPr lang="el-GR" dirty="0">
                <a:solidFill>
                  <a:srgbClr val="FF0000"/>
                </a:solidFill>
              </a:rPr>
              <a:t>καντίνα/κυλικείο</a:t>
            </a:r>
            <a:endParaRPr lang="en-US" dirty="0">
              <a:solidFill>
                <a:srgbClr val="FF0000"/>
              </a:solidFill>
            </a:endParaRPr>
          </a:p>
        </p:txBody>
      </p:sp>
      <p:sp>
        <p:nvSpPr>
          <p:cNvPr id="4" name="Content Placeholder 3"/>
          <p:cNvSpPr>
            <a:spLocks noGrp="1"/>
          </p:cNvSpPr>
          <p:nvPr>
            <p:ph sz="half" idx="2"/>
          </p:nvPr>
        </p:nvSpPr>
        <p:spPr>
          <a:xfrm>
            <a:off x="467544" y="3262769"/>
            <a:ext cx="4028255" cy="2686511"/>
          </a:xfrm>
          <a:ln>
            <a:solidFill>
              <a:schemeClr val="tx1"/>
            </a:solidFill>
          </a:ln>
        </p:spPr>
        <p:txBody>
          <a:bodyPr>
            <a:normAutofit/>
          </a:bodyPr>
          <a:lstStyle/>
          <a:p>
            <a:endParaRPr lang="en-US" dirty="0"/>
          </a:p>
        </p:txBody>
      </p:sp>
      <p:sp>
        <p:nvSpPr>
          <p:cNvPr id="5" name="Text Placeholder 4"/>
          <p:cNvSpPr>
            <a:spLocks noGrp="1"/>
          </p:cNvSpPr>
          <p:nvPr>
            <p:ph type="body" sz="quarter" idx="3"/>
          </p:nvPr>
        </p:nvSpPr>
        <p:spPr>
          <a:xfrm>
            <a:off x="4516015" y="2468492"/>
            <a:ext cx="3887391" cy="617934"/>
          </a:xfrm>
          <a:ln>
            <a:solidFill>
              <a:schemeClr val="tx1"/>
            </a:solidFill>
          </a:ln>
        </p:spPr>
        <p:txBody>
          <a:bodyPr/>
          <a:lstStyle/>
          <a:p>
            <a:r>
              <a:rPr lang="el-GR" dirty="0">
                <a:solidFill>
                  <a:srgbClr val="FF0000"/>
                </a:solidFill>
              </a:rPr>
              <a:t>υπεραγορά</a:t>
            </a:r>
            <a:endParaRPr lang="en-US" dirty="0">
              <a:solidFill>
                <a:srgbClr val="FF0000"/>
              </a:solidFill>
            </a:endParaRPr>
          </a:p>
        </p:txBody>
      </p:sp>
      <p:sp>
        <p:nvSpPr>
          <p:cNvPr id="6" name="Content Placeholder 5"/>
          <p:cNvSpPr>
            <a:spLocks noGrp="1"/>
          </p:cNvSpPr>
          <p:nvPr>
            <p:ph sz="quarter" idx="4"/>
          </p:nvPr>
        </p:nvSpPr>
        <p:spPr>
          <a:xfrm>
            <a:off x="4572000" y="3262769"/>
            <a:ext cx="3887391" cy="2686511"/>
          </a:xfrm>
          <a:ln>
            <a:solidFill>
              <a:schemeClr val="tx1"/>
            </a:solidFill>
          </a:ln>
        </p:spPr>
        <p:txBody>
          <a:bodyPr>
            <a:normAutofit/>
          </a:bodyPr>
          <a:lstStyle/>
          <a:p>
            <a:pPr marL="0" indent="0">
              <a:buNone/>
            </a:pPr>
            <a:endParaRPr lang="el-GR" dirty="0"/>
          </a:p>
          <a:p>
            <a:endParaRPr lang="en-US" dirty="0"/>
          </a:p>
        </p:txBody>
      </p:sp>
      <p:pic>
        <p:nvPicPr>
          <p:cNvPr id="5122" name="Picture 2" descr="Untitled">
            <a:extLst>
              <a:ext uri="{FF2B5EF4-FFF2-40B4-BE49-F238E27FC236}">
                <a16:creationId xmlns:a16="http://schemas.microsoft.com/office/drawing/2014/main" id="{526ECB90-F436-0937-FE34-77EAD5D2F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0"/>
            <a:ext cx="4096273" cy="23488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an pushing cart in convenience store illustration, Grocery store  Supermarket Cartoon Shopping bag, Supermarket shopping transparent  background PNG clipart | HiClipart">
            <a:extLst>
              <a:ext uri="{FF2B5EF4-FFF2-40B4-BE49-F238E27FC236}">
                <a16:creationId xmlns:a16="http://schemas.microsoft.com/office/drawing/2014/main" id="{015246E9-4268-4004-BB9D-1007B42BE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192" y="188640"/>
            <a:ext cx="3751213"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50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7B75C-CD06-0307-5EC3-3EA0E99D611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2514B16-0CEB-0931-F050-5AC8D82C2A03}"/>
              </a:ext>
            </a:extLst>
          </p:cNvPr>
          <p:cNvSpPr>
            <a:spLocks noGrp="1"/>
          </p:cNvSpPr>
          <p:nvPr>
            <p:ph type="body" idx="1"/>
          </p:nvPr>
        </p:nvSpPr>
        <p:spPr>
          <a:xfrm>
            <a:off x="431539" y="2496857"/>
            <a:ext cx="4024265" cy="617934"/>
          </a:xfrm>
          <a:ln>
            <a:solidFill>
              <a:schemeClr val="tx1"/>
            </a:solidFill>
          </a:ln>
        </p:spPr>
        <p:txBody>
          <a:bodyPr/>
          <a:lstStyle/>
          <a:p>
            <a:r>
              <a:rPr lang="el-GR" dirty="0">
                <a:solidFill>
                  <a:srgbClr val="FF0000"/>
                </a:solidFill>
              </a:rPr>
              <a:t>καντίνα/κυλικείο</a:t>
            </a:r>
            <a:endParaRPr lang="en-US" dirty="0">
              <a:solidFill>
                <a:srgbClr val="FF0000"/>
              </a:solidFill>
            </a:endParaRPr>
          </a:p>
        </p:txBody>
      </p:sp>
      <p:sp>
        <p:nvSpPr>
          <p:cNvPr id="4" name="Content Placeholder 3">
            <a:extLst>
              <a:ext uri="{FF2B5EF4-FFF2-40B4-BE49-F238E27FC236}">
                <a16:creationId xmlns:a16="http://schemas.microsoft.com/office/drawing/2014/main" id="{2B115D6E-7DDC-CEEE-E261-3C02C8197022}"/>
              </a:ext>
            </a:extLst>
          </p:cNvPr>
          <p:cNvSpPr>
            <a:spLocks noGrp="1"/>
          </p:cNvSpPr>
          <p:nvPr>
            <p:ph sz="half" idx="2"/>
          </p:nvPr>
        </p:nvSpPr>
        <p:spPr>
          <a:xfrm>
            <a:off x="467544" y="3262769"/>
            <a:ext cx="4028255" cy="2686511"/>
          </a:xfrm>
          <a:ln>
            <a:solidFill>
              <a:schemeClr val="tx1"/>
            </a:solidFill>
          </a:ln>
        </p:spPr>
        <p:txBody>
          <a:bodyPr>
            <a:normAutofit fontScale="70000" lnSpcReduction="20000"/>
          </a:bodyPr>
          <a:lstStyle/>
          <a:p>
            <a:r>
              <a:rPr lang="el-GR" dirty="0"/>
              <a:t>η λεμονάδα</a:t>
            </a:r>
          </a:p>
          <a:p>
            <a:r>
              <a:rPr lang="el-GR" dirty="0"/>
              <a:t>η πορτοκαλάδα</a:t>
            </a:r>
          </a:p>
          <a:p>
            <a:r>
              <a:rPr lang="el-GR" dirty="0"/>
              <a:t>το τσάι </a:t>
            </a:r>
          </a:p>
          <a:p>
            <a:r>
              <a:rPr lang="el-GR" dirty="0"/>
              <a:t>η  ζεστή σοκολάτα</a:t>
            </a:r>
          </a:p>
          <a:p>
            <a:r>
              <a:rPr lang="el-GR" dirty="0"/>
              <a:t>τα μπισκότα </a:t>
            </a:r>
          </a:p>
          <a:p>
            <a:r>
              <a:rPr lang="el-GR" dirty="0"/>
              <a:t>το  νερό </a:t>
            </a:r>
          </a:p>
          <a:p>
            <a:r>
              <a:rPr lang="el-GR" dirty="0"/>
              <a:t>τα πατατάκια</a:t>
            </a:r>
          </a:p>
          <a:p>
            <a:r>
              <a:rPr lang="el-GR" dirty="0"/>
              <a:t>τα  γαριδάκια</a:t>
            </a:r>
          </a:p>
          <a:p>
            <a:r>
              <a:rPr lang="el-GR" dirty="0"/>
              <a:t>η  τυρόπιτα </a:t>
            </a:r>
          </a:p>
          <a:p>
            <a:r>
              <a:rPr lang="el-GR" dirty="0"/>
              <a:t>η παγωμένη σοκολάτα </a:t>
            </a:r>
          </a:p>
          <a:p>
            <a:endParaRPr lang="en-US" dirty="0"/>
          </a:p>
        </p:txBody>
      </p:sp>
      <p:sp>
        <p:nvSpPr>
          <p:cNvPr id="5" name="Text Placeholder 4">
            <a:extLst>
              <a:ext uri="{FF2B5EF4-FFF2-40B4-BE49-F238E27FC236}">
                <a16:creationId xmlns:a16="http://schemas.microsoft.com/office/drawing/2014/main" id="{B4E30128-3EC8-89B5-88A9-6AA5CA815B38}"/>
              </a:ext>
            </a:extLst>
          </p:cNvPr>
          <p:cNvSpPr>
            <a:spLocks noGrp="1"/>
          </p:cNvSpPr>
          <p:nvPr>
            <p:ph type="body" sz="quarter" idx="3"/>
          </p:nvPr>
        </p:nvSpPr>
        <p:spPr>
          <a:xfrm>
            <a:off x="4516015" y="2468492"/>
            <a:ext cx="3887391" cy="617934"/>
          </a:xfrm>
          <a:ln>
            <a:solidFill>
              <a:schemeClr val="tx1"/>
            </a:solidFill>
          </a:ln>
        </p:spPr>
        <p:txBody>
          <a:bodyPr/>
          <a:lstStyle/>
          <a:p>
            <a:r>
              <a:rPr lang="el-GR" dirty="0">
                <a:solidFill>
                  <a:srgbClr val="FF0000"/>
                </a:solidFill>
              </a:rPr>
              <a:t>υπεραγορά</a:t>
            </a:r>
            <a:endParaRPr lang="en-US" dirty="0">
              <a:solidFill>
                <a:srgbClr val="FF0000"/>
              </a:solidFill>
            </a:endParaRPr>
          </a:p>
        </p:txBody>
      </p:sp>
      <p:sp>
        <p:nvSpPr>
          <p:cNvPr id="6" name="Content Placeholder 5">
            <a:extLst>
              <a:ext uri="{FF2B5EF4-FFF2-40B4-BE49-F238E27FC236}">
                <a16:creationId xmlns:a16="http://schemas.microsoft.com/office/drawing/2014/main" id="{77016EAA-A7C3-9A16-440B-74EBF9877C9D}"/>
              </a:ext>
            </a:extLst>
          </p:cNvPr>
          <p:cNvSpPr>
            <a:spLocks noGrp="1"/>
          </p:cNvSpPr>
          <p:nvPr>
            <p:ph sz="quarter" idx="4"/>
          </p:nvPr>
        </p:nvSpPr>
        <p:spPr>
          <a:xfrm>
            <a:off x="4572000" y="3262769"/>
            <a:ext cx="3887391" cy="2686511"/>
          </a:xfrm>
          <a:ln>
            <a:solidFill>
              <a:schemeClr val="tx1"/>
            </a:solidFill>
          </a:ln>
        </p:spPr>
        <p:txBody>
          <a:bodyPr>
            <a:normAutofit fontScale="70000" lnSpcReduction="20000"/>
          </a:bodyPr>
          <a:lstStyle/>
          <a:p>
            <a:r>
              <a:rPr lang="el-GR" dirty="0"/>
              <a:t>τα κρουασάν </a:t>
            </a:r>
          </a:p>
          <a:p>
            <a:r>
              <a:rPr lang="el-GR" dirty="0"/>
              <a:t>το σαμπουάν </a:t>
            </a:r>
          </a:p>
          <a:p>
            <a:r>
              <a:rPr lang="el-GR" dirty="0"/>
              <a:t>το σαπούνι</a:t>
            </a:r>
          </a:p>
          <a:p>
            <a:r>
              <a:rPr lang="el-GR" dirty="0"/>
              <a:t>οι καραμέλες</a:t>
            </a:r>
          </a:p>
          <a:p>
            <a:r>
              <a:rPr lang="el-GR" dirty="0"/>
              <a:t>τα αναψυκτικά </a:t>
            </a:r>
          </a:p>
          <a:p>
            <a:r>
              <a:rPr lang="el-GR" dirty="0"/>
              <a:t>οι  πατάτες</a:t>
            </a:r>
          </a:p>
          <a:p>
            <a:r>
              <a:rPr lang="el-GR" dirty="0"/>
              <a:t>το κοτόπουλο</a:t>
            </a:r>
          </a:p>
          <a:p>
            <a:r>
              <a:rPr lang="el-GR" dirty="0"/>
              <a:t>η ζάχαρη</a:t>
            </a:r>
          </a:p>
          <a:p>
            <a:r>
              <a:rPr lang="el-GR" dirty="0"/>
              <a:t>τα μακαρόνια</a:t>
            </a:r>
          </a:p>
          <a:p>
            <a:r>
              <a:rPr lang="el-GR" dirty="0"/>
              <a:t>το ρύζι</a:t>
            </a:r>
          </a:p>
          <a:p>
            <a:pPr marL="0" indent="0">
              <a:buNone/>
            </a:pPr>
            <a:endParaRPr lang="el-GR" dirty="0"/>
          </a:p>
          <a:p>
            <a:endParaRPr lang="en-US" dirty="0"/>
          </a:p>
        </p:txBody>
      </p:sp>
      <p:pic>
        <p:nvPicPr>
          <p:cNvPr id="5122" name="Picture 2" descr="Untitled">
            <a:extLst>
              <a:ext uri="{FF2B5EF4-FFF2-40B4-BE49-F238E27FC236}">
                <a16:creationId xmlns:a16="http://schemas.microsoft.com/office/drawing/2014/main" id="{B4372606-6EBF-B17B-E5FF-CBF7D2D333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0"/>
            <a:ext cx="4096273" cy="23488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an pushing cart in convenience store illustration, Grocery store  Supermarket Cartoon Shopping bag, Supermarket shopping transparent  background PNG clipart | HiClipart">
            <a:extLst>
              <a:ext uri="{FF2B5EF4-FFF2-40B4-BE49-F238E27FC236}">
                <a16:creationId xmlns:a16="http://schemas.microsoft.com/office/drawing/2014/main" id="{9A53A334-2C35-CE6A-4093-735609232A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192" y="188640"/>
            <a:ext cx="3751213"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45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67E3B5-D4F8-9277-F45E-055F1E8B80B2}"/>
              </a:ext>
            </a:extLst>
          </p:cNvPr>
          <p:cNvSpPr>
            <a:spLocks noGrp="1"/>
          </p:cNvSpPr>
          <p:nvPr>
            <p:ph type="title"/>
          </p:nvPr>
        </p:nvSpPr>
        <p:spPr/>
        <p:txBody>
          <a:bodyPr/>
          <a:lstStyle/>
          <a:p>
            <a:r>
              <a:rPr lang="el-GR" dirty="0"/>
              <a:t>Παραγγελία  </a:t>
            </a:r>
            <a:endParaRPr lang="el-CY" dirty="0"/>
          </a:p>
        </p:txBody>
      </p:sp>
      <p:pic>
        <p:nvPicPr>
          <p:cNvPr id="2050" name="Picture 2" descr="Online orders pick up place, fast food cafe checkout cartoon | Colourbox">
            <a:extLst>
              <a:ext uri="{FF2B5EF4-FFF2-40B4-BE49-F238E27FC236}">
                <a16:creationId xmlns:a16="http://schemas.microsoft.com/office/drawing/2014/main" id="{97BAC18C-5E4E-5FFD-BC7C-A090EF2C9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844824"/>
            <a:ext cx="6192688" cy="4113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8484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πωλήτρια Στοκ Εικονογραφήσεις, Vectors, &amp; Clipart – (2,294 Στοκ  Εικονογραφήσεις)">
            <a:extLst>
              <a:ext uri="{FF2B5EF4-FFF2-40B4-BE49-F238E27FC236}">
                <a16:creationId xmlns:a16="http://schemas.microsoft.com/office/drawing/2014/main" id="{39D1A6A0-1F11-03E7-C9D9-01573FE6F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80728"/>
            <a:ext cx="4320480" cy="5184576"/>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3A48BAA1-3C70-B171-5655-1E626E6BCFD3}"/>
              </a:ext>
            </a:extLst>
          </p:cNvPr>
          <p:cNvSpPr/>
          <p:nvPr/>
        </p:nvSpPr>
        <p:spPr>
          <a:xfrm>
            <a:off x="4572000" y="836712"/>
            <a:ext cx="3731079" cy="1845129"/>
          </a:xfrm>
          <a:prstGeom prst="cloud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200" dirty="0">
                <a:solidFill>
                  <a:srgbClr val="FF0000"/>
                </a:solidFill>
              </a:rPr>
              <a:t>Τι  θέλετε;</a:t>
            </a:r>
            <a:endParaRPr lang="el-CY" sz="3000" dirty="0">
              <a:solidFill>
                <a:srgbClr val="FF0000"/>
              </a:solidFill>
            </a:endParaRPr>
          </a:p>
        </p:txBody>
      </p:sp>
    </p:spTree>
    <p:extLst>
      <p:ext uri="{BB962C8B-B14F-4D97-AF65-F5344CB8AC3E}">
        <p14:creationId xmlns:p14="http://schemas.microsoft.com/office/powerpoint/2010/main" val="6616325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9937" y="2420888"/>
            <a:ext cx="3868340" cy="617934"/>
          </a:xfrm>
        </p:spPr>
        <p:txBody>
          <a:bodyPr/>
          <a:lstStyle/>
          <a:p>
            <a:r>
              <a:rPr lang="el-GR" dirty="0">
                <a:solidFill>
                  <a:srgbClr val="FF0000"/>
                </a:solidFill>
              </a:rPr>
              <a:t>Θα ήθελα να πιώ</a:t>
            </a:r>
            <a:endParaRPr lang="en-US" dirty="0">
              <a:solidFill>
                <a:srgbClr val="FF0000"/>
              </a:solidFill>
            </a:endParaRPr>
          </a:p>
        </p:txBody>
      </p:sp>
      <p:sp>
        <p:nvSpPr>
          <p:cNvPr id="4" name="Content Placeholder 3"/>
          <p:cNvSpPr>
            <a:spLocks noGrp="1"/>
          </p:cNvSpPr>
          <p:nvPr>
            <p:ph sz="half" idx="2"/>
          </p:nvPr>
        </p:nvSpPr>
        <p:spPr>
          <a:xfrm>
            <a:off x="395536" y="3418455"/>
            <a:ext cx="3868340" cy="2763441"/>
          </a:xfrm>
          <a:ln>
            <a:solidFill>
              <a:schemeClr val="tx1"/>
            </a:solidFill>
          </a:ln>
        </p:spPr>
        <p:txBody>
          <a:bodyPr/>
          <a:lstStyle/>
          <a:p>
            <a:r>
              <a:rPr lang="el-GR" dirty="0"/>
              <a:t>Θα ήθελα να πιώ ένα   ποτήρι νερό.</a:t>
            </a:r>
          </a:p>
          <a:p>
            <a:r>
              <a:rPr lang="el-GR" dirty="0"/>
              <a:t>Θα ήθελα να πιώ ένα  αναψυκτικό.</a:t>
            </a:r>
          </a:p>
          <a:p>
            <a:r>
              <a:rPr lang="el-GR" dirty="0"/>
              <a:t>Θα ήθελα να πιώ μία ζεστή σοκολάτα.</a:t>
            </a:r>
          </a:p>
          <a:p>
            <a:endParaRPr lang="el-GR" dirty="0"/>
          </a:p>
          <a:p>
            <a:endParaRPr lang="el-GR" dirty="0"/>
          </a:p>
          <a:p>
            <a:endParaRPr lang="en-US" dirty="0"/>
          </a:p>
          <a:p>
            <a:endParaRPr lang="en-US" dirty="0"/>
          </a:p>
        </p:txBody>
      </p:sp>
      <p:sp>
        <p:nvSpPr>
          <p:cNvPr id="5" name="Text Placeholder 4"/>
          <p:cNvSpPr>
            <a:spLocks noGrp="1"/>
          </p:cNvSpPr>
          <p:nvPr>
            <p:ph type="body" sz="quarter" idx="3"/>
          </p:nvPr>
        </p:nvSpPr>
        <p:spPr>
          <a:xfrm>
            <a:off x="4716016" y="2564904"/>
            <a:ext cx="3887391" cy="617934"/>
          </a:xfrm>
        </p:spPr>
        <p:txBody>
          <a:bodyPr/>
          <a:lstStyle/>
          <a:p>
            <a:r>
              <a:rPr lang="el-GR" dirty="0">
                <a:solidFill>
                  <a:srgbClr val="FF0000"/>
                </a:solidFill>
              </a:rPr>
              <a:t>Θα ήθελα να φάω </a:t>
            </a:r>
            <a:endParaRPr lang="en-US" dirty="0">
              <a:solidFill>
                <a:srgbClr val="FF0000"/>
              </a:solidFill>
            </a:endParaRPr>
          </a:p>
        </p:txBody>
      </p:sp>
      <p:sp>
        <p:nvSpPr>
          <p:cNvPr id="6" name="Content Placeholder 5"/>
          <p:cNvSpPr>
            <a:spLocks noGrp="1"/>
          </p:cNvSpPr>
          <p:nvPr>
            <p:ph sz="quarter" idx="4"/>
          </p:nvPr>
        </p:nvSpPr>
        <p:spPr>
          <a:xfrm>
            <a:off x="4572000" y="3375253"/>
            <a:ext cx="3887391" cy="2763441"/>
          </a:xfrm>
          <a:ln>
            <a:solidFill>
              <a:schemeClr val="tx1"/>
            </a:solidFill>
          </a:ln>
        </p:spPr>
        <p:txBody>
          <a:bodyPr/>
          <a:lstStyle/>
          <a:p>
            <a:r>
              <a:rPr lang="el-GR" dirty="0"/>
              <a:t>Θα ήθελα να φάω μία μερίδα κοτόπουλο τηγανιτό.</a:t>
            </a:r>
          </a:p>
          <a:p>
            <a:r>
              <a:rPr lang="el-GR" dirty="0"/>
              <a:t>Θα ήθελα να φάω μία μερίδα μακαρόνια. </a:t>
            </a:r>
          </a:p>
          <a:p>
            <a:endParaRPr lang="en-US" dirty="0"/>
          </a:p>
        </p:txBody>
      </p:sp>
      <p:pic>
        <p:nvPicPr>
          <p:cNvPr id="7170" name="Picture 2" descr="τα κορίτσια πίνουν νερό, ΚΙΝΟΥΜΕΝΟ ΣΧΕΔΙΟ, νερό png | PNGEgg">
            <a:extLst>
              <a:ext uri="{FF2B5EF4-FFF2-40B4-BE49-F238E27FC236}">
                <a16:creationId xmlns:a16="http://schemas.microsoft.com/office/drawing/2014/main" id="{1BF84846-1387-EC44-529D-D2C72CB25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13648"/>
            <a:ext cx="1943100" cy="190724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Εικονογράφηση Διάνυσμα Του Cartoon Μικρό Αγόρι Τρώει Ψωμί Διάνυσμα από  ©tigatelu 567137778">
            <a:extLst>
              <a:ext uri="{FF2B5EF4-FFF2-40B4-BE49-F238E27FC236}">
                <a16:creationId xmlns:a16="http://schemas.microsoft.com/office/drawing/2014/main" id="{85661E5C-E954-87AE-A241-51024BD5B6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496"/>
          <a:stretch>
            <a:fillRect/>
          </a:stretch>
        </p:blipFill>
        <p:spPr bwMode="auto">
          <a:xfrm>
            <a:off x="4743535" y="513648"/>
            <a:ext cx="2124075" cy="2051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96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2996A-4C78-854C-97A4-98E8D068CE1C}"/>
            </a:ext>
          </a:extLst>
        </p:cNvPr>
        <p:cNvGrpSpPr/>
        <p:nvPr/>
      </p:nvGrpSpPr>
      <p:grpSpPr>
        <a:xfrm>
          <a:off x="0" y="0"/>
          <a:ext cx="0" cy="0"/>
          <a:chOff x="0" y="0"/>
          <a:chExt cx="0" cy="0"/>
        </a:xfrm>
      </p:grpSpPr>
      <p:pic>
        <p:nvPicPr>
          <p:cNvPr id="2" name="Picture 6" descr="παιδί σκέφτεται κάτι διανυσματική απεικόνιση. εικονογραφία από - 178350478">
            <a:extLst>
              <a:ext uri="{FF2B5EF4-FFF2-40B4-BE49-F238E27FC236}">
                <a16:creationId xmlns:a16="http://schemas.microsoft.com/office/drawing/2014/main" id="{CC7C989C-28FD-9E5C-ABEC-369E0A2741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24" t="10040" r="50000" b="6816"/>
          <a:stretch/>
        </p:blipFill>
        <p:spPr bwMode="auto">
          <a:xfrm>
            <a:off x="2817176" y="1357938"/>
            <a:ext cx="4032941" cy="424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6593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9696E-317E-A154-11AA-4003570A387B}"/>
            </a:ext>
          </a:extLst>
        </p:cNvPr>
        <p:cNvGrpSpPr/>
        <p:nvPr/>
      </p:nvGrpSpPr>
      <p:grpSpPr>
        <a:xfrm>
          <a:off x="0" y="0"/>
          <a:ext cx="0" cy="0"/>
          <a:chOff x="0" y="0"/>
          <a:chExt cx="0" cy="0"/>
        </a:xfrm>
      </p:grpSpPr>
      <p:pic>
        <p:nvPicPr>
          <p:cNvPr id="2" name="Picture 6" descr="παιδί σκέφτεται κάτι διανυσματική απεικόνιση. εικονογραφία από - 178350478">
            <a:extLst>
              <a:ext uri="{FF2B5EF4-FFF2-40B4-BE49-F238E27FC236}">
                <a16:creationId xmlns:a16="http://schemas.microsoft.com/office/drawing/2014/main" id="{833C0501-F03A-FDF1-6A90-FCCE3029FA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24" t="10040" r="50000" b="6816"/>
          <a:stretch/>
        </p:blipFill>
        <p:spPr bwMode="auto">
          <a:xfrm>
            <a:off x="2817176" y="1357938"/>
            <a:ext cx="4032941" cy="4244733"/>
          </a:xfrm>
          <a:prstGeom prst="rect">
            <a:avLst/>
          </a:prstGeom>
          <a:noFill/>
          <a:extLst>
            <a:ext uri="{909E8E84-426E-40DD-AFC4-6F175D3DCCD1}">
              <a14:hiddenFill xmlns:a14="http://schemas.microsoft.com/office/drawing/2010/main">
                <a:solidFill>
                  <a:srgbClr val="FFFFFF"/>
                </a:solidFill>
              </a14:hiddenFill>
            </a:ext>
          </a:extLst>
        </p:spPr>
      </p:pic>
      <p:sp>
        <p:nvSpPr>
          <p:cNvPr id="3" name="Φυσαλίδα σκέψης: Σύννεφο 2">
            <a:extLst>
              <a:ext uri="{FF2B5EF4-FFF2-40B4-BE49-F238E27FC236}">
                <a16:creationId xmlns:a16="http://schemas.microsoft.com/office/drawing/2014/main" id="{C8E1D988-C645-3CAA-1700-89DEFF1B57DD}"/>
              </a:ext>
            </a:extLst>
          </p:cNvPr>
          <p:cNvSpPr/>
          <p:nvPr/>
        </p:nvSpPr>
        <p:spPr>
          <a:xfrm>
            <a:off x="-30899" y="2132856"/>
            <a:ext cx="3726532" cy="2978133"/>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3200" dirty="0">
                <a:solidFill>
                  <a:srgbClr val="FF0000"/>
                </a:solidFill>
              </a:rPr>
              <a:t>Μου αρέσει  να  τρώω</a:t>
            </a:r>
          </a:p>
        </p:txBody>
      </p:sp>
      <p:sp>
        <p:nvSpPr>
          <p:cNvPr id="4" name="Φυσαλίδα σκέψης: Σύννεφο 3">
            <a:extLst>
              <a:ext uri="{FF2B5EF4-FFF2-40B4-BE49-F238E27FC236}">
                <a16:creationId xmlns:a16="http://schemas.microsoft.com/office/drawing/2014/main" id="{984AA17C-A893-4FE2-8D6F-02227B7F4777}"/>
              </a:ext>
            </a:extLst>
          </p:cNvPr>
          <p:cNvSpPr/>
          <p:nvPr/>
        </p:nvSpPr>
        <p:spPr>
          <a:xfrm>
            <a:off x="5724128" y="1994564"/>
            <a:ext cx="3082955" cy="3096344"/>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Θα ήθελα να φάω</a:t>
            </a:r>
          </a:p>
        </p:txBody>
      </p:sp>
    </p:spTree>
    <p:extLst>
      <p:ext uri="{BB962C8B-B14F-4D97-AF65-F5344CB8AC3E}">
        <p14:creationId xmlns:p14="http://schemas.microsoft.com/office/powerpoint/2010/main" val="293930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F16CC-C78B-E49A-55B4-0659AED96F10}"/>
            </a:ext>
          </a:extLst>
        </p:cNvPr>
        <p:cNvGrpSpPr/>
        <p:nvPr/>
      </p:nvGrpSpPr>
      <p:grpSpPr>
        <a:xfrm>
          <a:off x="0" y="0"/>
          <a:ext cx="0" cy="0"/>
          <a:chOff x="0" y="0"/>
          <a:chExt cx="0" cy="0"/>
        </a:xfrm>
      </p:grpSpPr>
      <p:pic>
        <p:nvPicPr>
          <p:cNvPr id="2" name="Picture 6" descr="παιδί σκέφτεται κάτι διανυσματική απεικόνιση. εικονογραφία από - 178350478">
            <a:extLst>
              <a:ext uri="{FF2B5EF4-FFF2-40B4-BE49-F238E27FC236}">
                <a16:creationId xmlns:a16="http://schemas.microsoft.com/office/drawing/2014/main" id="{54E40521-CA88-569A-FDEF-70239649BB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24" t="10040" r="50000" b="6816"/>
          <a:stretch/>
        </p:blipFill>
        <p:spPr bwMode="auto">
          <a:xfrm>
            <a:off x="2817176" y="1357938"/>
            <a:ext cx="4032941" cy="4244733"/>
          </a:xfrm>
          <a:prstGeom prst="rect">
            <a:avLst/>
          </a:prstGeom>
          <a:noFill/>
          <a:extLst>
            <a:ext uri="{909E8E84-426E-40DD-AFC4-6F175D3DCCD1}">
              <a14:hiddenFill xmlns:a14="http://schemas.microsoft.com/office/drawing/2010/main">
                <a:solidFill>
                  <a:srgbClr val="FFFFFF"/>
                </a:solidFill>
              </a14:hiddenFill>
            </a:ext>
          </a:extLst>
        </p:spPr>
      </p:pic>
      <p:sp>
        <p:nvSpPr>
          <p:cNvPr id="3" name="Φυσαλίδα σκέψης: Σύννεφο 2">
            <a:extLst>
              <a:ext uri="{FF2B5EF4-FFF2-40B4-BE49-F238E27FC236}">
                <a16:creationId xmlns:a16="http://schemas.microsoft.com/office/drawing/2014/main" id="{3A189FEE-341E-491C-C641-60449C81195E}"/>
              </a:ext>
            </a:extLst>
          </p:cNvPr>
          <p:cNvSpPr/>
          <p:nvPr/>
        </p:nvSpPr>
        <p:spPr>
          <a:xfrm>
            <a:off x="-30899" y="2132856"/>
            <a:ext cx="3726532" cy="2978133"/>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3200" dirty="0">
                <a:solidFill>
                  <a:srgbClr val="FF0000"/>
                </a:solidFill>
              </a:rPr>
              <a:t>Μου αρέσει  να  πίνω</a:t>
            </a:r>
          </a:p>
        </p:txBody>
      </p:sp>
      <p:sp>
        <p:nvSpPr>
          <p:cNvPr id="4" name="Φυσαλίδα σκέψης: Σύννεφο 3">
            <a:extLst>
              <a:ext uri="{FF2B5EF4-FFF2-40B4-BE49-F238E27FC236}">
                <a16:creationId xmlns:a16="http://schemas.microsoft.com/office/drawing/2014/main" id="{CAA290ED-E8AE-B51B-DC96-825396B205ED}"/>
              </a:ext>
            </a:extLst>
          </p:cNvPr>
          <p:cNvSpPr/>
          <p:nvPr/>
        </p:nvSpPr>
        <p:spPr>
          <a:xfrm>
            <a:off x="5724128" y="1994564"/>
            <a:ext cx="3082955" cy="3096344"/>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Θα ήθελα να πιώ</a:t>
            </a:r>
          </a:p>
        </p:txBody>
      </p:sp>
    </p:spTree>
    <p:extLst>
      <p:ext uri="{BB962C8B-B14F-4D97-AF65-F5344CB8AC3E}">
        <p14:creationId xmlns:p14="http://schemas.microsoft.com/office/powerpoint/2010/main" val="53045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τα κορίτσια πίνουν νερό, ΚΙΝΟΥΜΕΝΟ ΣΧΕΔΙΟ, νερό png | PNGEgg">
            <a:extLst>
              <a:ext uri="{FF2B5EF4-FFF2-40B4-BE49-F238E27FC236}">
                <a16:creationId xmlns:a16="http://schemas.microsoft.com/office/drawing/2014/main" id="{4735F6BE-80AB-068D-51F5-CC18FCA4F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84648"/>
            <a:ext cx="1943100" cy="19072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τα κορίτσια πίνουν νερό, ΚΙΝΟΥΜΕΝΟ ΣΧΕΔΙΟ, νερό png | PNGEgg">
            <a:extLst>
              <a:ext uri="{FF2B5EF4-FFF2-40B4-BE49-F238E27FC236}">
                <a16:creationId xmlns:a16="http://schemas.microsoft.com/office/drawing/2014/main" id="{A5F943EB-A4C2-0711-F489-62AD23071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257649"/>
            <a:ext cx="1629146" cy="15990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τα κορίτσια πίνουν νερό, ΚΙΝΟΥΜΕΝΟ ΣΧΕΔΙΟ, νερό png | PNGEgg">
            <a:extLst>
              <a:ext uri="{FF2B5EF4-FFF2-40B4-BE49-F238E27FC236}">
                <a16:creationId xmlns:a16="http://schemas.microsoft.com/office/drawing/2014/main" id="{731D48A1-959B-1D0E-C3FB-9C4A5795B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946987"/>
            <a:ext cx="1943100" cy="1907240"/>
          </a:xfrm>
          <a:prstGeom prst="rect">
            <a:avLst/>
          </a:prstGeom>
          <a:noFill/>
          <a:extLst>
            <a:ext uri="{909E8E84-426E-40DD-AFC4-6F175D3DCCD1}">
              <a14:hiddenFill xmlns:a14="http://schemas.microsoft.com/office/drawing/2010/main">
                <a:solidFill>
                  <a:srgbClr val="FFFFFF"/>
                </a:solidFill>
              </a14:hiddenFill>
            </a:ext>
          </a:extLst>
        </p:spPr>
      </p:pic>
      <p:sp>
        <p:nvSpPr>
          <p:cNvPr id="5" name="Φυσαλίδα σκέψης: Σύννεφο 4">
            <a:extLst>
              <a:ext uri="{FF2B5EF4-FFF2-40B4-BE49-F238E27FC236}">
                <a16:creationId xmlns:a16="http://schemas.microsoft.com/office/drawing/2014/main" id="{2CD2888B-7CCD-5704-01CA-0AA443AF4584}"/>
              </a:ext>
            </a:extLst>
          </p:cNvPr>
          <p:cNvSpPr/>
          <p:nvPr/>
        </p:nvSpPr>
        <p:spPr>
          <a:xfrm>
            <a:off x="180628" y="107698"/>
            <a:ext cx="194310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rgbClr val="FF0000"/>
                </a:solidFill>
              </a:rPr>
              <a:t>Θα ήθελα να πιώ ένα   ποτήρι νερό.</a:t>
            </a:r>
          </a:p>
        </p:txBody>
      </p:sp>
      <p:sp>
        <p:nvSpPr>
          <p:cNvPr id="6" name="Φυσαλίδα σκέψης: Σύννεφο 5">
            <a:extLst>
              <a:ext uri="{FF2B5EF4-FFF2-40B4-BE49-F238E27FC236}">
                <a16:creationId xmlns:a16="http://schemas.microsoft.com/office/drawing/2014/main" id="{2A6A58C1-7B3E-ACA6-3465-A7075E5561D8}"/>
              </a:ext>
            </a:extLst>
          </p:cNvPr>
          <p:cNvSpPr/>
          <p:nvPr/>
        </p:nvSpPr>
        <p:spPr>
          <a:xfrm>
            <a:off x="3060948" y="134675"/>
            <a:ext cx="230314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rgbClr val="FF0000"/>
                </a:solidFill>
              </a:rPr>
              <a:t>Θα ήθελα να πιώ ένα  αναψυκτικό.</a:t>
            </a:r>
          </a:p>
        </p:txBody>
      </p:sp>
      <p:sp>
        <p:nvSpPr>
          <p:cNvPr id="7" name="Φυσαλίδα σκέψης: Σύννεφο 6">
            <a:extLst>
              <a:ext uri="{FF2B5EF4-FFF2-40B4-BE49-F238E27FC236}">
                <a16:creationId xmlns:a16="http://schemas.microsoft.com/office/drawing/2014/main" id="{C827B140-5478-B4CF-E6A8-DF85EA18E0C3}"/>
              </a:ext>
            </a:extLst>
          </p:cNvPr>
          <p:cNvSpPr/>
          <p:nvPr/>
        </p:nvSpPr>
        <p:spPr>
          <a:xfrm>
            <a:off x="7200900" y="2684370"/>
            <a:ext cx="194310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8" name="Φυσαλίδα σκέψης: Σύννεφο 7">
            <a:extLst>
              <a:ext uri="{FF2B5EF4-FFF2-40B4-BE49-F238E27FC236}">
                <a16:creationId xmlns:a16="http://schemas.microsoft.com/office/drawing/2014/main" id="{2530A189-46AE-BF1C-D1B0-BB6F0607E35A}"/>
              </a:ext>
            </a:extLst>
          </p:cNvPr>
          <p:cNvSpPr/>
          <p:nvPr/>
        </p:nvSpPr>
        <p:spPr>
          <a:xfrm>
            <a:off x="4234745" y="2590325"/>
            <a:ext cx="194310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rgbClr val="FF0000"/>
                </a:solidFill>
              </a:rPr>
              <a:t>Θα ήθελα να φάω μία μερίδα μακαρόνια. </a:t>
            </a:r>
          </a:p>
        </p:txBody>
      </p:sp>
      <p:sp>
        <p:nvSpPr>
          <p:cNvPr id="9" name="Φυσαλίδα σκέψης: Σύννεφο 8">
            <a:extLst>
              <a:ext uri="{FF2B5EF4-FFF2-40B4-BE49-F238E27FC236}">
                <a16:creationId xmlns:a16="http://schemas.microsoft.com/office/drawing/2014/main" id="{71FDD7B4-0E58-BE95-8A68-708F33AC6EB0}"/>
              </a:ext>
            </a:extLst>
          </p:cNvPr>
          <p:cNvSpPr/>
          <p:nvPr/>
        </p:nvSpPr>
        <p:spPr>
          <a:xfrm>
            <a:off x="485428" y="2624538"/>
            <a:ext cx="194310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rgbClr val="FF0000"/>
                </a:solidFill>
              </a:rPr>
              <a:t>Θα ήθελα να φάω μία μερίδα κοτόπουλο τηγανιτό.</a:t>
            </a:r>
          </a:p>
        </p:txBody>
      </p:sp>
      <p:sp>
        <p:nvSpPr>
          <p:cNvPr id="10" name="Φυσαλίδα σκέψης: Σύννεφο 9">
            <a:extLst>
              <a:ext uri="{FF2B5EF4-FFF2-40B4-BE49-F238E27FC236}">
                <a16:creationId xmlns:a16="http://schemas.microsoft.com/office/drawing/2014/main" id="{068078E5-754E-EADD-FDDD-C6191FEB6374}"/>
              </a:ext>
            </a:extLst>
          </p:cNvPr>
          <p:cNvSpPr/>
          <p:nvPr/>
        </p:nvSpPr>
        <p:spPr>
          <a:xfrm>
            <a:off x="6355939" y="39747"/>
            <a:ext cx="194310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rgbClr val="FF0000"/>
                </a:solidFill>
              </a:rPr>
              <a:t>Θα ήθελα να πιώ μία ζεστή σοκολάτα.</a:t>
            </a:r>
          </a:p>
        </p:txBody>
      </p:sp>
      <p:pic>
        <p:nvPicPr>
          <p:cNvPr id="11" name="Picture 4" descr="Εικονογράφηση Διάνυσμα Του Cartoon Μικρό Αγόρι Τρώει Ψωμί Διάνυσμα από  ©tigatelu 567137778">
            <a:extLst>
              <a:ext uri="{FF2B5EF4-FFF2-40B4-BE49-F238E27FC236}">
                <a16:creationId xmlns:a16="http://schemas.microsoft.com/office/drawing/2014/main" id="{427D9718-49FA-F7AA-092A-8EA0FCA767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496"/>
          <a:stretch>
            <a:fillRect/>
          </a:stretch>
        </p:blipFill>
        <p:spPr bwMode="auto">
          <a:xfrm>
            <a:off x="6633443" y="4941168"/>
            <a:ext cx="2564485" cy="17055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Εικονογράφηση Διάνυσμα Του Cartoon Μικρό Αγόρι Τρώει Ψωμί Διάνυσμα από  ©tigatelu 567137778">
            <a:extLst>
              <a:ext uri="{FF2B5EF4-FFF2-40B4-BE49-F238E27FC236}">
                <a16:creationId xmlns:a16="http://schemas.microsoft.com/office/drawing/2014/main" id="{9CA21F3B-3746-CACB-16D1-BC07946169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496"/>
          <a:stretch>
            <a:fillRect/>
          </a:stretch>
        </p:blipFill>
        <p:spPr bwMode="auto">
          <a:xfrm>
            <a:off x="3752676" y="4531778"/>
            <a:ext cx="2124075" cy="20512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Εικονογράφηση Διάνυσμα Του Cartoon Μικρό Αγόρι Τρώει Ψωμί Διάνυσμα από  ©tigatelu 567137778">
            <a:extLst>
              <a:ext uri="{FF2B5EF4-FFF2-40B4-BE49-F238E27FC236}">
                <a16:creationId xmlns:a16="http://schemas.microsoft.com/office/drawing/2014/main" id="{1A5C37C9-7348-E2AC-71BD-1692DCBF51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496"/>
          <a:stretch>
            <a:fillRect/>
          </a:stretch>
        </p:blipFill>
        <p:spPr bwMode="auto">
          <a:xfrm>
            <a:off x="611560" y="4543745"/>
            <a:ext cx="2124075" cy="205125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A Glass Of Water Cartoon Images – Browse 112,187 Stock Photos, Vectors, and  Video | Adobe Stock">
            <a:extLst>
              <a:ext uri="{FF2B5EF4-FFF2-40B4-BE49-F238E27FC236}">
                <a16:creationId xmlns:a16="http://schemas.microsoft.com/office/drawing/2014/main" id="{EB6BF703-7816-044D-D266-F14C393D04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8385" y="1305107"/>
            <a:ext cx="734307" cy="73430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D Coca-Cola, Fanta And Sprite Bottles Clipart Cartoon PNG | Citypng">
            <a:extLst>
              <a:ext uri="{FF2B5EF4-FFF2-40B4-BE49-F238E27FC236}">
                <a16:creationId xmlns:a16="http://schemas.microsoft.com/office/drawing/2014/main" id="{81C20BB8-C18F-FC76-369D-3FD5325661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3357" y="1316230"/>
            <a:ext cx="1071563" cy="107156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Χέρι Συρμένο Κόκκινο Φλιτζάνι Ζεστή Ζεστή Σοκολάτα Marshmallows Και  Γράμματα Διάνυσμα από ©TashaNatasha 219099056">
            <a:extLst>
              <a:ext uri="{FF2B5EF4-FFF2-40B4-BE49-F238E27FC236}">
                <a16:creationId xmlns:a16="http://schemas.microsoft.com/office/drawing/2014/main" id="{931498BB-6A87-3C90-AD72-21955C9A98C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4040"/>
          <a:stretch>
            <a:fillRect/>
          </a:stretch>
        </p:blipFill>
        <p:spPr bwMode="auto">
          <a:xfrm>
            <a:off x="8235075" y="1393130"/>
            <a:ext cx="728297" cy="663376"/>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Bucket Fried Chicken Cartoon Colored Clipart: Vector στοκ (χωρίς  δικαιώματα) 2326772639 | Shutterstock">
            <a:extLst>
              <a:ext uri="{FF2B5EF4-FFF2-40B4-BE49-F238E27FC236}">
                <a16:creationId xmlns:a16="http://schemas.microsoft.com/office/drawing/2014/main" id="{D847E85C-970E-EEE8-A48D-C919001E5C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1641" y="4170120"/>
            <a:ext cx="1426899" cy="1727667"/>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26+ Thousand Cartoon Pasta Royalty-Free Images, Stock Photos &amp; Pictures |  Shutterstock">
            <a:extLst>
              <a:ext uri="{FF2B5EF4-FFF2-40B4-BE49-F238E27FC236}">
                <a16:creationId xmlns:a16="http://schemas.microsoft.com/office/drawing/2014/main" id="{CFA64CE5-129E-81FC-09AD-6F70F85BB9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6296" y="4591610"/>
            <a:ext cx="1263098" cy="10715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Διάνυσμα εικονιδίου γραμμής ζωής Png. Εικονίδιο: Vector στοκ (χωρίς  δικαιώματα) 2635852639 | Shutterstock">
            <a:extLst>
              <a:ext uri="{FF2B5EF4-FFF2-40B4-BE49-F238E27FC236}">
                <a16:creationId xmlns:a16="http://schemas.microsoft.com/office/drawing/2014/main" id="{0DB330EB-EDE4-829A-9C1B-A821A4FE26C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19686"/>
          <a:stretch>
            <a:fillRect/>
          </a:stretch>
        </p:blipFill>
        <p:spPr bwMode="auto">
          <a:xfrm>
            <a:off x="410312" y="6211178"/>
            <a:ext cx="8563339" cy="574297"/>
          </a:xfrm>
          <a:prstGeom prst="rect">
            <a:avLst/>
          </a:prstGeom>
          <a:noFill/>
          <a:extLst>
            <a:ext uri="{909E8E84-426E-40DD-AFC4-6F175D3DCCD1}">
              <a14:hiddenFill xmlns:a14="http://schemas.microsoft.com/office/drawing/2010/main">
                <a:solidFill>
                  <a:srgbClr val="FFFFFF"/>
                </a:solidFill>
              </a14:hiddenFill>
            </a:ext>
          </a:extLst>
        </p:spPr>
      </p:pic>
      <p:sp>
        <p:nvSpPr>
          <p:cNvPr id="15" name="Βέλος: Δεξιό 14">
            <a:extLst>
              <a:ext uri="{FF2B5EF4-FFF2-40B4-BE49-F238E27FC236}">
                <a16:creationId xmlns:a16="http://schemas.microsoft.com/office/drawing/2014/main" id="{E50F71EB-93C1-162F-4D97-139E05582950}"/>
              </a:ext>
            </a:extLst>
          </p:cNvPr>
          <p:cNvSpPr/>
          <p:nvPr/>
        </p:nvSpPr>
        <p:spPr>
          <a:xfrm rot="16200000">
            <a:off x="3298641" y="5921896"/>
            <a:ext cx="1368152" cy="5040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Tree>
    <p:extLst>
      <p:ext uri="{BB962C8B-B14F-4D97-AF65-F5344CB8AC3E}">
        <p14:creationId xmlns:p14="http://schemas.microsoft.com/office/powerpoint/2010/main" val="130728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F88A2-0EA6-8912-8060-59B984E3C25D}"/>
            </a:ext>
          </a:extLst>
        </p:cNvPr>
        <p:cNvGrpSpPr/>
        <p:nvPr/>
      </p:nvGrpSpPr>
      <p:grpSpPr>
        <a:xfrm>
          <a:off x="0" y="0"/>
          <a:ext cx="0" cy="0"/>
          <a:chOff x="0" y="0"/>
          <a:chExt cx="0" cy="0"/>
        </a:xfrm>
      </p:grpSpPr>
      <p:pic>
        <p:nvPicPr>
          <p:cNvPr id="2" name="Picture 2" descr="τα κορίτσια πίνουν νερό, ΚΙΝΟΥΜΕΝΟ ΣΧΕΔΙΟ, νερό png | PNGEgg">
            <a:extLst>
              <a:ext uri="{FF2B5EF4-FFF2-40B4-BE49-F238E27FC236}">
                <a16:creationId xmlns:a16="http://schemas.microsoft.com/office/drawing/2014/main" id="{51D04E63-3087-3EC3-FB3C-4382F4F112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84648"/>
            <a:ext cx="1943100" cy="19072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τα κορίτσια πίνουν νερό, ΚΙΝΟΥΜΕΝΟ ΣΧΕΔΙΟ, νερό png | PNGEgg">
            <a:extLst>
              <a:ext uri="{FF2B5EF4-FFF2-40B4-BE49-F238E27FC236}">
                <a16:creationId xmlns:a16="http://schemas.microsoft.com/office/drawing/2014/main" id="{2B380E66-18D1-0FAC-69E1-8311A826F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257649"/>
            <a:ext cx="1629146" cy="15990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τα κορίτσια πίνουν νερό, ΚΙΝΟΥΜΕΝΟ ΣΧΕΔΙΟ, νερό png | PNGEgg">
            <a:extLst>
              <a:ext uri="{FF2B5EF4-FFF2-40B4-BE49-F238E27FC236}">
                <a16:creationId xmlns:a16="http://schemas.microsoft.com/office/drawing/2014/main" id="{C373E896-C268-61F0-A79C-B74E8611D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946987"/>
            <a:ext cx="1943100" cy="1907240"/>
          </a:xfrm>
          <a:prstGeom prst="rect">
            <a:avLst/>
          </a:prstGeom>
          <a:noFill/>
          <a:extLst>
            <a:ext uri="{909E8E84-426E-40DD-AFC4-6F175D3DCCD1}">
              <a14:hiddenFill xmlns:a14="http://schemas.microsoft.com/office/drawing/2010/main">
                <a:solidFill>
                  <a:srgbClr val="FFFFFF"/>
                </a:solidFill>
              </a14:hiddenFill>
            </a:ext>
          </a:extLst>
        </p:spPr>
      </p:pic>
      <p:sp>
        <p:nvSpPr>
          <p:cNvPr id="5" name="Φυσαλίδα σκέψης: Σύννεφο 4">
            <a:extLst>
              <a:ext uri="{FF2B5EF4-FFF2-40B4-BE49-F238E27FC236}">
                <a16:creationId xmlns:a16="http://schemas.microsoft.com/office/drawing/2014/main" id="{C3133518-BB69-5B93-E895-E0A4396337E9}"/>
              </a:ext>
            </a:extLst>
          </p:cNvPr>
          <p:cNvSpPr/>
          <p:nvPr/>
        </p:nvSpPr>
        <p:spPr>
          <a:xfrm>
            <a:off x="180628" y="107698"/>
            <a:ext cx="194310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rgbClr val="FF0000"/>
                </a:solidFill>
              </a:rPr>
              <a:t>Μου αρέσει  να  πίνω </a:t>
            </a:r>
          </a:p>
        </p:txBody>
      </p:sp>
      <p:sp>
        <p:nvSpPr>
          <p:cNvPr id="6" name="Φυσαλίδα σκέψης: Σύννεφο 5">
            <a:extLst>
              <a:ext uri="{FF2B5EF4-FFF2-40B4-BE49-F238E27FC236}">
                <a16:creationId xmlns:a16="http://schemas.microsoft.com/office/drawing/2014/main" id="{E7631807-45B3-4458-C828-5CB6B1B6FF2F}"/>
              </a:ext>
            </a:extLst>
          </p:cNvPr>
          <p:cNvSpPr/>
          <p:nvPr/>
        </p:nvSpPr>
        <p:spPr>
          <a:xfrm>
            <a:off x="3060948" y="134675"/>
            <a:ext cx="230314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l-GR" dirty="0">
              <a:solidFill>
                <a:srgbClr val="FF0000"/>
              </a:solidFill>
            </a:endParaRPr>
          </a:p>
        </p:txBody>
      </p:sp>
      <p:sp>
        <p:nvSpPr>
          <p:cNvPr id="7" name="Φυσαλίδα σκέψης: Σύννεφο 6">
            <a:extLst>
              <a:ext uri="{FF2B5EF4-FFF2-40B4-BE49-F238E27FC236}">
                <a16:creationId xmlns:a16="http://schemas.microsoft.com/office/drawing/2014/main" id="{5C35ACBF-DB8E-9E3C-A003-5B7F9A6CD0E4}"/>
              </a:ext>
            </a:extLst>
          </p:cNvPr>
          <p:cNvSpPr/>
          <p:nvPr/>
        </p:nvSpPr>
        <p:spPr>
          <a:xfrm>
            <a:off x="7200900" y="2684370"/>
            <a:ext cx="194310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8" name="Φυσαλίδα σκέψης: Σύννεφο 7">
            <a:extLst>
              <a:ext uri="{FF2B5EF4-FFF2-40B4-BE49-F238E27FC236}">
                <a16:creationId xmlns:a16="http://schemas.microsoft.com/office/drawing/2014/main" id="{A612A43A-095B-F60A-E34C-1730A0E6CAC2}"/>
              </a:ext>
            </a:extLst>
          </p:cNvPr>
          <p:cNvSpPr/>
          <p:nvPr/>
        </p:nvSpPr>
        <p:spPr>
          <a:xfrm>
            <a:off x="4234745" y="2590325"/>
            <a:ext cx="194310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l-GR" dirty="0">
              <a:solidFill>
                <a:srgbClr val="FF0000"/>
              </a:solidFill>
            </a:endParaRPr>
          </a:p>
        </p:txBody>
      </p:sp>
      <p:sp>
        <p:nvSpPr>
          <p:cNvPr id="9" name="Φυσαλίδα σκέψης: Σύννεφο 8">
            <a:extLst>
              <a:ext uri="{FF2B5EF4-FFF2-40B4-BE49-F238E27FC236}">
                <a16:creationId xmlns:a16="http://schemas.microsoft.com/office/drawing/2014/main" id="{7DCE2FAF-D939-2D60-0F0A-FB3D1FF0F6A6}"/>
              </a:ext>
            </a:extLst>
          </p:cNvPr>
          <p:cNvSpPr/>
          <p:nvPr/>
        </p:nvSpPr>
        <p:spPr>
          <a:xfrm>
            <a:off x="485428" y="2624538"/>
            <a:ext cx="194310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rgbClr val="FF0000"/>
                </a:solidFill>
              </a:rPr>
              <a:t>Μου αρέσει  να  τρώω</a:t>
            </a:r>
          </a:p>
        </p:txBody>
      </p:sp>
      <p:sp>
        <p:nvSpPr>
          <p:cNvPr id="10" name="Φυσαλίδα σκέψης: Σύννεφο 9">
            <a:extLst>
              <a:ext uri="{FF2B5EF4-FFF2-40B4-BE49-F238E27FC236}">
                <a16:creationId xmlns:a16="http://schemas.microsoft.com/office/drawing/2014/main" id="{BC544663-770C-23C8-77CA-5D8536BE3E26}"/>
              </a:ext>
            </a:extLst>
          </p:cNvPr>
          <p:cNvSpPr/>
          <p:nvPr/>
        </p:nvSpPr>
        <p:spPr>
          <a:xfrm>
            <a:off x="6355939" y="39747"/>
            <a:ext cx="1943100" cy="190724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l-GR" dirty="0">
              <a:solidFill>
                <a:srgbClr val="FF0000"/>
              </a:solidFill>
            </a:endParaRPr>
          </a:p>
        </p:txBody>
      </p:sp>
      <p:pic>
        <p:nvPicPr>
          <p:cNvPr id="11" name="Picture 4" descr="Εικονογράφηση Διάνυσμα Του Cartoon Μικρό Αγόρι Τρώει Ψωμί Διάνυσμα από  ©tigatelu 567137778">
            <a:extLst>
              <a:ext uri="{FF2B5EF4-FFF2-40B4-BE49-F238E27FC236}">
                <a16:creationId xmlns:a16="http://schemas.microsoft.com/office/drawing/2014/main" id="{767F090C-66E1-BE87-4F63-64113E09FC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496"/>
          <a:stretch>
            <a:fillRect/>
          </a:stretch>
        </p:blipFill>
        <p:spPr bwMode="auto">
          <a:xfrm>
            <a:off x="6633443" y="4941168"/>
            <a:ext cx="2564485" cy="17055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Εικονογράφηση Διάνυσμα Του Cartoon Μικρό Αγόρι Τρώει Ψωμί Διάνυσμα από  ©tigatelu 567137778">
            <a:extLst>
              <a:ext uri="{FF2B5EF4-FFF2-40B4-BE49-F238E27FC236}">
                <a16:creationId xmlns:a16="http://schemas.microsoft.com/office/drawing/2014/main" id="{D43174B4-53DF-6417-46DD-6EFC70EB26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496"/>
          <a:stretch>
            <a:fillRect/>
          </a:stretch>
        </p:blipFill>
        <p:spPr bwMode="auto">
          <a:xfrm>
            <a:off x="3752676" y="4531778"/>
            <a:ext cx="2124075" cy="20512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Εικονογράφηση Διάνυσμα Του Cartoon Μικρό Αγόρι Τρώει Ψωμί Διάνυσμα από  ©tigatelu 567137778">
            <a:extLst>
              <a:ext uri="{FF2B5EF4-FFF2-40B4-BE49-F238E27FC236}">
                <a16:creationId xmlns:a16="http://schemas.microsoft.com/office/drawing/2014/main" id="{AF851962-76F3-345D-8A41-D260706B71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496"/>
          <a:stretch>
            <a:fillRect/>
          </a:stretch>
        </p:blipFill>
        <p:spPr bwMode="auto">
          <a:xfrm>
            <a:off x="611560" y="4543745"/>
            <a:ext cx="2124075" cy="205125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A Glass Of Water Cartoon Images – Browse 112,187 Stock Photos, Vectors, and  Video | Adobe Stock">
            <a:extLst>
              <a:ext uri="{FF2B5EF4-FFF2-40B4-BE49-F238E27FC236}">
                <a16:creationId xmlns:a16="http://schemas.microsoft.com/office/drawing/2014/main" id="{8410DD18-596A-D307-7488-496F762507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8385" y="1305107"/>
            <a:ext cx="734307" cy="73430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D Coca-Cola, Fanta And Sprite Bottles Clipart Cartoon PNG | Citypng">
            <a:extLst>
              <a:ext uri="{FF2B5EF4-FFF2-40B4-BE49-F238E27FC236}">
                <a16:creationId xmlns:a16="http://schemas.microsoft.com/office/drawing/2014/main" id="{0A056535-4DFD-2383-B5BA-81F25CE19E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3357" y="1316230"/>
            <a:ext cx="1071563" cy="107156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Χέρι Συρμένο Κόκκινο Φλιτζάνι Ζεστή Ζεστή Σοκολάτα Marshmallows Και  Γράμματα Διάνυσμα από ©TashaNatasha 219099056">
            <a:extLst>
              <a:ext uri="{FF2B5EF4-FFF2-40B4-BE49-F238E27FC236}">
                <a16:creationId xmlns:a16="http://schemas.microsoft.com/office/drawing/2014/main" id="{0C5E2C56-DCBF-626C-2F40-F88B4916890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4040"/>
          <a:stretch>
            <a:fillRect/>
          </a:stretch>
        </p:blipFill>
        <p:spPr bwMode="auto">
          <a:xfrm>
            <a:off x="8235075" y="1393130"/>
            <a:ext cx="728297" cy="663376"/>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Bucket Fried Chicken Cartoon Colored Clipart: Vector στοκ (χωρίς  δικαιώματα) 2326772639 | Shutterstock">
            <a:extLst>
              <a:ext uri="{FF2B5EF4-FFF2-40B4-BE49-F238E27FC236}">
                <a16:creationId xmlns:a16="http://schemas.microsoft.com/office/drawing/2014/main" id="{AD9A5D4A-C3FE-6062-9452-87AEC6FF8D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1641" y="4170120"/>
            <a:ext cx="1426899" cy="1727667"/>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26+ Thousand Cartoon Pasta Royalty-Free Images, Stock Photos &amp; Pictures |  Shutterstock">
            <a:extLst>
              <a:ext uri="{FF2B5EF4-FFF2-40B4-BE49-F238E27FC236}">
                <a16:creationId xmlns:a16="http://schemas.microsoft.com/office/drawing/2014/main" id="{C92930D6-0A39-1A63-2B39-B01BFED8DE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6296" y="4591610"/>
            <a:ext cx="1263098" cy="10715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Διάνυσμα εικονιδίου γραμμής ζωής Png. Εικονίδιο: Vector στοκ (χωρίς  δικαιώματα) 2635852639 | Shutterstock">
            <a:extLst>
              <a:ext uri="{FF2B5EF4-FFF2-40B4-BE49-F238E27FC236}">
                <a16:creationId xmlns:a16="http://schemas.microsoft.com/office/drawing/2014/main" id="{A2A680CF-D21B-91DA-754D-E8168AE5CAD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19686"/>
          <a:stretch>
            <a:fillRect/>
          </a:stretch>
        </p:blipFill>
        <p:spPr bwMode="auto">
          <a:xfrm>
            <a:off x="410312" y="6211178"/>
            <a:ext cx="8563339" cy="57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31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nodePh="1">
                                  <p:stCondLst>
                                    <p:cond delay="0"/>
                                  </p:stCondLst>
                                  <p:endCondLst>
                                    <p:cond evt="begin" delay="0">
                                      <p:tn val="13"/>
                                    </p:cond>
                                  </p:end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ΤΡΩΩ</a:t>
            </a: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l-GR" sz="3600" dirty="0"/>
              <a:t>εγώ τρώ</a:t>
            </a:r>
            <a:r>
              <a:rPr lang="el-GR" sz="3600" dirty="0">
                <a:solidFill>
                  <a:srgbClr val="FF0000"/>
                </a:solidFill>
              </a:rPr>
              <a:t>ω</a:t>
            </a:r>
            <a:r>
              <a:rPr lang="el-GR" sz="3600" dirty="0"/>
              <a:t> </a:t>
            </a:r>
          </a:p>
          <a:p>
            <a:r>
              <a:rPr lang="el-GR" sz="3600" dirty="0"/>
              <a:t>εσύ τρω</a:t>
            </a:r>
            <a:r>
              <a:rPr lang="el-GR" sz="3600" dirty="0">
                <a:solidFill>
                  <a:srgbClr val="FF0000"/>
                </a:solidFill>
              </a:rPr>
              <a:t>ς</a:t>
            </a:r>
            <a:r>
              <a:rPr lang="el-GR" sz="3600" dirty="0"/>
              <a:t> </a:t>
            </a:r>
          </a:p>
          <a:p>
            <a:r>
              <a:rPr lang="el-GR" sz="3600" dirty="0"/>
              <a:t>αυτός /αυτή /αυτό τρώ</a:t>
            </a:r>
            <a:r>
              <a:rPr lang="el-GR" sz="3600" dirty="0">
                <a:solidFill>
                  <a:srgbClr val="FF0000"/>
                </a:solidFill>
              </a:rPr>
              <a:t>ει</a:t>
            </a:r>
            <a:r>
              <a:rPr lang="el-GR" sz="3600" dirty="0"/>
              <a:t> </a:t>
            </a:r>
          </a:p>
          <a:p>
            <a:r>
              <a:rPr lang="el-GR" sz="3600" dirty="0"/>
              <a:t>εμείς τρώ</a:t>
            </a:r>
            <a:r>
              <a:rPr lang="el-GR" sz="3600" dirty="0">
                <a:solidFill>
                  <a:srgbClr val="FF0000"/>
                </a:solidFill>
              </a:rPr>
              <a:t>με</a:t>
            </a:r>
            <a:r>
              <a:rPr lang="el-GR" sz="3600" dirty="0"/>
              <a:t> </a:t>
            </a:r>
          </a:p>
          <a:p>
            <a:r>
              <a:rPr lang="el-GR" sz="3600" dirty="0"/>
              <a:t>εσείς τρώ</a:t>
            </a:r>
            <a:r>
              <a:rPr lang="el-GR" sz="3600" dirty="0">
                <a:solidFill>
                  <a:srgbClr val="FF0000"/>
                </a:solidFill>
              </a:rPr>
              <a:t>τε</a:t>
            </a:r>
            <a:r>
              <a:rPr lang="el-GR" sz="3600" dirty="0"/>
              <a:t> </a:t>
            </a:r>
          </a:p>
          <a:p>
            <a:r>
              <a:rPr lang="el-GR" sz="3600" dirty="0"/>
              <a:t>αυτοί /αυτές / αυτά τρώ</a:t>
            </a:r>
            <a:r>
              <a:rPr lang="el-GR" sz="3600" dirty="0">
                <a:solidFill>
                  <a:srgbClr val="FF0000"/>
                </a:solidFill>
              </a:rPr>
              <a:t>νε</a:t>
            </a:r>
            <a:r>
              <a:rPr lang="el-GR" sz="3600" dirty="0"/>
              <a:t> </a:t>
            </a:r>
          </a:p>
          <a:p>
            <a:pPr marL="0" indent="0">
              <a:buNone/>
            </a:pPr>
            <a:endParaRPr lang="el-GR" sz="3600" dirty="0"/>
          </a:p>
          <a:p>
            <a:pPr marL="0" indent="0">
              <a:buNone/>
            </a:pPr>
            <a:r>
              <a:rPr lang="el-GR" sz="3600" dirty="0">
                <a:solidFill>
                  <a:srgbClr val="FF0000"/>
                </a:solidFill>
              </a:rPr>
              <a:t>Μου αρέσει να τρώω πίτσα.</a:t>
            </a:r>
            <a:endParaRPr lang="en-US" sz="3600" dirty="0">
              <a:solidFill>
                <a:srgbClr val="FF0000"/>
              </a:solidFill>
            </a:endParaRPr>
          </a:p>
          <a:p>
            <a:endParaRPr lang="el-GR" sz="3600" dirty="0"/>
          </a:p>
          <a:p>
            <a:pPr marL="0" indent="0">
              <a:buNone/>
            </a:pPr>
            <a:r>
              <a:rPr lang="el-GR" sz="3600" dirty="0">
                <a:solidFill>
                  <a:srgbClr val="FF0000"/>
                </a:solidFill>
              </a:rPr>
              <a:t>Μου αρέσει να τρώω ψάρι και πατάτες.</a:t>
            </a:r>
            <a:endParaRPr lang="en-US" sz="3600" dirty="0">
              <a:solidFill>
                <a:srgbClr val="FF0000"/>
              </a:solidFill>
            </a:endParaRPr>
          </a:p>
        </p:txBody>
      </p:sp>
      <p:pic>
        <p:nvPicPr>
          <p:cNvPr id="4" name="Εικόνα 3">
            <a:extLst>
              <a:ext uri="{FF2B5EF4-FFF2-40B4-BE49-F238E27FC236}">
                <a16:creationId xmlns:a16="http://schemas.microsoft.com/office/drawing/2014/main" id="{A62A44C5-8616-8E7B-F694-3418B088F652}"/>
              </a:ext>
            </a:extLst>
          </p:cNvPr>
          <p:cNvPicPr>
            <a:picLocks noChangeAspect="1"/>
          </p:cNvPicPr>
          <p:nvPr/>
        </p:nvPicPr>
        <p:blipFill>
          <a:blip r:embed="rId2"/>
          <a:stretch>
            <a:fillRect/>
          </a:stretch>
        </p:blipFill>
        <p:spPr>
          <a:xfrm>
            <a:off x="6300192" y="1124744"/>
            <a:ext cx="2143125" cy="2143125"/>
          </a:xfrm>
          <a:prstGeom prst="rect">
            <a:avLst/>
          </a:prstGeom>
        </p:spPr>
      </p:pic>
      <p:pic>
        <p:nvPicPr>
          <p:cNvPr id="1026" name="Picture 2" descr="Grilled Whole Fish Potatoes On Plate Stock Vector (Royalty Free) 2633126117  | Shutterstock">
            <a:extLst>
              <a:ext uri="{FF2B5EF4-FFF2-40B4-BE49-F238E27FC236}">
                <a16:creationId xmlns:a16="http://schemas.microsoft.com/office/drawing/2014/main" id="{3573CC34-3418-71B7-C279-BB4371781B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418"/>
          <a:stretch>
            <a:fillRect/>
          </a:stretch>
        </p:blipFill>
        <p:spPr bwMode="auto">
          <a:xfrm>
            <a:off x="6300191" y="3546589"/>
            <a:ext cx="2143126" cy="153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29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l-GR" dirty="0">
                <a:solidFill>
                  <a:srgbClr val="FF0000"/>
                </a:solidFill>
              </a:rPr>
              <a:t>ΠΙΝΩ</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l-GR" sz="3600" dirty="0"/>
              <a:t>εγώ πίν</a:t>
            </a:r>
            <a:r>
              <a:rPr lang="el-GR" sz="3600" dirty="0">
                <a:solidFill>
                  <a:srgbClr val="FF0000"/>
                </a:solidFill>
              </a:rPr>
              <a:t>ω</a:t>
            </a:r>
            <a:r>
              <a:rPr lang="el-GR" sz="3600" dirty="0"/>
              <a:t> </a:t>
            </a:r>
          </a:p>
          <a:p>
            <a:r>
              <a:rPr lang="el-GR" sz="3600" dirty="0"/>
              <a:t>εσύ πίν</a:t>
            </a:r>
            <a:r>
              <a:rPr lang="el-GR" sz="3600" dirty="0">
                <a:solidFill>
                  <a:srgbClr val="FF0000"/>
                </a:solidFill>
              </a:rPr>
              <a:t>εις</a:t>
            </a:r>
          </a:p>
          <a:p>
            <a:r>
              <a:rPr lang="el-GR" sz="3600" dirty="0"/>
              <a:t>αυτός /αυτή /αυτό πίν</a:t>
            </a:r>
            <a:r>
              <a:rPr lang="el-GR" sz="3600" dirty="0">
                <a:solidFill>
                  <a:srgbClr val="FF0000"/>
                </a:solidFill>
              </a:rPr>
              <a:t>ει</a:t>
            </a:r>
          </a:p>
          <a:p>
            <a:r>
              <a:rPr lang="el-GR" sz="3600" dirty="0"/>
              <a:t>εμείς πίν</a:t>
            </a:r>
            <a:r>
              <a:rPr lang="el-GR" sz="3600" dirty="0">
                <a:solidFill>
                  <a:srgbClr val="FF0000"/>
                </a:solidFill>
              </a:rPr>
              <a:t>ουμε</a:t>
            </a:r>
            <a:r>
              <a:rPr lang="el-GR" sz="3600" dirty="0"/>
              <a:t> </a:t>
            </a:r>
          </a:p>
          <a:p>
            <a:r>
              <a:rPr lang="el-GR" sz="3600" dirty="0"/>
              <a:t>εσείς πίν</a:t>
            </a:r>
            <a:r>
              <a:rPr lang="el-GR" sz="3600" dirty="0">
                <a:solidFill>
                  <a:srgbClr val="FF0000"/>
                </a:solidFill>
              </a:rPr>
              <a:t>ετε</a:t>
            </a:r>
            <a:r>
              <a:rPr lang="el-GR" sz="3600" dirty="0"/>
              <a:t> </a:t>
            </a:r>
          </a:p>
          <a:p>
            <a:r>
              <a:rPr lang="el-GR" sz="3600" dirty="0"/>
              <a:t>αυτοί /αυτές / αυτά πίν</a:t>
            </a:r>
            <a:r>
              <a:rPr lang="el-GR" sz="3600" dirty="0">
                <a:solidFill>
                  <a:srgbClr val="FF0000"/>
                </a:solidFill>
              </a:rPr>
              <a:t>ουν</a:t>
            </a:r>
          </a:p>
          <a:p>
            <a:pPr marL="0" indent="0">
              <a:buNone/>
            </a:pPr>
            <a:endParaRPr lang="el-GR" sz="3600" dirty="0">
              <a:solidFill>
                <a:srgbClr val="FF0000"/>
              </a:solidFill>
            </a:endParaRPr>
          </a:p>
          <a:p>
            <a:pPr marL="0" indent="0">
              <a:buNone/>
            </a:pPr>
            <a:r>
              <a:rPr lang="el-GR" sz="3600" dirty="0">
                <a:solidFill>
                  <a:srgbClr val="FF0000"/>
                </a:solidFill>
              </a:rPr>
              <a:t>Μου  αρέσει  να πίνω  αναψυκτικά. </a:t>
            </a:r>
          </a:p>
        </p:txBody>
      </p:sp>
      <p:pic>
        <p:nvPicPr>
          <p:cNvPr id="2050" name="Picture 2" descr="9,376,948 Lata de refresco Εικονογραφήσεις | DepositPhotos">
            <a:extLst>
              <a:ext uri="{FF2B5EF4-FFF2-40B4-BE49-F238E27FC236}">
                <a16:creationId xmlns:a16="http://schemas.microsoft.com/office/drawing/2014/main" id="{BE62B57C-3BA6-982F-B037-D2DDE36DA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276872"/>
            <a:ext cx="207645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64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5C3C7-CC23-B421-DA2C-B9EB2512462F}"/>
            </a:ext>
          </a:extLst>
        </p:cNvPr>
        <p:cNvGrpSpPr/>
        <p:nvPr/>
      </p:nvGrpSpPr>
      <p:grpSpPr>
        <a:xfrm>
          <a:off x="0" y="0"/>
          <a:ext cx="0" cy="0"/>
          <a:chOff x="0" y="0"/>
          <a:chExt cx="0" cy="0"/>
        </a:xfrm>
      </p:grpSpPr>
      <p:pic>
        <p:nvPicPr>
          <p:cNvPr id="2" name="Picture 6" descr="παιδί σκέφτεται κάτι διανυσματική απεικόνιση. εικονογραφία από - 178350478">
            <a:extLst>
              <a:ext uri="{FF2B5EF4-FFF2-40B4-BE49-F238E27FC236}">
                <a16:creationId xmlns:a16="http://schemas.microsoft.com/office/drawing/2014/main" id="{9B98F98A-173D-E9D5-E2A2-F8A88C2B3B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24" t="10040" r="50000" b="6816"/>
          <a:stretch/>
        </p:blipFill>
        <p:spPr bwMode="auto">
          <a:xfrm>
            <a:off x="2817176" y="1357938"/>
            <a:ext cx="4032941" cy="4244733"/>
          </a:xfrm>
          <a:prstGeom prst="rect">
            <a:avLst/>
          </a:prstGeom>
          <a:noFill/>
          <a:extLst>
            <a:ext uri="{909E8E84-426E-40DD-AFC4-6F175D3DCCD1}">
              <a14:hiddenFill xmlns:a14="http://schemas.microsoft.com/office/drawing/2010/main">
                <a:solidFill>
                  <a:srgbClr val="FFFFFF"/>
                </a:solidFill>
              </a14:hiddenFill>
            </a:ext>
          </a:extLst>
        </p:spPr>
      </p:pic>
      <p:sp>
        <p:nvSpPr>
          <p:cNvPr id="3" name="Φυσαλίδα σκέψης: Σύννεφο 2">
            <a:extLst>
              <a:ext uri="{FF2B5EF4-FFF2-40B4-BE49-F238E27FC236}">
                <a16:creationId xmlns:a16="http://schemas.microsoft.com/office/drawing/2014/main" id="{0021EB7C-8783-9AD4-D3AF-85BD6EDE1A82}"/>
              </a:ext>
            </a:extLst>
          </p:cNvPr>
          <p:cNvSpPr/>
          <p:nvPr/>
        </p:nvSpPr>
        <p:spPr>
          <a:xfrm>
            <a:off x="-30899" y="2132856"/>
            <a:ext cx="3726532" cy="2978133"/>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3200" dirty="0">
                <a:solidFill>
                  <a:srgbClr val="FF0000"/>
                </a:solidFill>
              </a:rPr>
              <a:t>Μου αρέσει  να  τρώω</a:t>
            </a:r>
          </a:p>
        </p:txBody>
      </p:sp>
      <p:sp>
        <p:nvSpPr>
          <p:cNvPr id="4" name="Φυσαλίδα σκέψης: Σύννεφο 3">
            <a:extLst>
              <a:ext uri="{FF2B5EF4-FFF2-40B4-BE49-F238E27FC236}">
                <a16:creationId xmlns:a16="http://schemas.microsoft.com/office/drawing/2014/main" id="{31272250-9BB1-235E-7A74-685B47A2060C}"/>
              </a:ext>
            </a:extLst>
          </p:cNvPr>
          <p:cNvSpPr/>
          <p:nvPr/>
        </p:nvSpPr>
        <p:spPr>
          <a:xfrm>
            <a:off x="5724128" y="1994564"/>
            <a:ext cx="3082955" cy="3096344"/>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Θα ήθελα να φάω</a:t>
            </a:r>
          </a:p>
        </p:txBody>
      </p:sp>
      <p:pic>
        <p:nvPicPr>
          <p:cNvPr id="3074" name="Picture 2" descr="Τώρα! - Εκδόσεις Ίκαρος">
            <a:extLst>
              <a:ext uri="{FF2B5EF4-FFF2-40B4-BE49-F238E27FC236}">
                <a16:creationId xmlns:a16="http://schemas.microsoft.com/office/drawing/2014/main" id="{220BF77A-E2D5-5EE5-B594-5AD0FB1C69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0463"/>
          <a:stretch>
            <a:fillRect/>
          </a:stretch>
        </p:blipFill>
        <p:spPr bwMode="auto">
          <a:xfrm>
            <a:off x="6156176" y="339801"/>
            <a:ext cx="2000250" cy="1361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50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D07E5-8077-1EB8-29BC-6949140FD256}"/>
            </a:ext>
          </a:extLst>
        </p:cNvPr>
        <p:cNvGrpSpPr/>
        <p:nvPr/>
      </p:nvGrpSpPr>
      <p:grpSpPr>
        <a:xfrm>
          <a:off x="0" y="0"/>
          <a:ext cx="0" cy="0"/>
          <a:chOff x="0" y="0"/>
          <a:chExt cx="0" cy="0"/>
        </a:xfrm>
      </p:grpSpPr>
      <p:pic>
        <p:nvPicPr>
          <p:cNvPr id="2" name="Picture 6" descr="παιδί σκέφτεται κάτι διανυσματική απεικόνιση. εικονογραφία από - 178350478">
            <a:extLst>
              <a:ext uri="{FF2B5EF4-FFF2-40B4-BE49-F238E27FC236}">
                <a16:creationId xmlns:a16="http://schemas.microsoft.com/office/drawing/2014/main" id="{CE3673FE-CC66-F720-70C3-CDECF6774F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24" t="10040" r="50000" b="6816"/>
          <a:stretch/>
        </p:blipFill>
        <p:spPr bwMode="auto">
          <a:xfrm>
            <a:off x="2817176" y="1357938"/>
            <a:ext cx="4032941" cy="4244733"/>
          </a:xfrm>
          <a:prstGeom prst="rect">
            <a:avLst/>
          </a:prstGeom>
          <a:noFill/>
          <a:extLst>
            <a:ext uri="{909E8E84-426E-40DD-AFC4-6F175D3DCCD1}">
              <a14:hiddenFill xmlns:a14="http://schemas.microsoft.com/office/drawing/2010/main">
                <a:solidFill>
                  <a:srgbClr val="FFFFFF"/>
                </a:solidFill>
              </a14:hiddenFill>
            </a:ext>
          </a:extLst>
        </p:spPr>
      </p:pic>
      <p:sp>
        <p:nvSpPr>
          <p:cNvPr id="3" name="Φυσαλίδα σκέψης: Σύννεφο 2">
            <a:extLst>
              <a:ext uri="{FF2B5EF4-FFF2-40B4-BE49-F238E27FC236}">
                <a16:creationId xmlns:a16="http://schemas.microsoft.com/office/drawing/2014/main" id="{AD500957-9C33-B0BB-1FC4-1B3590FFE957}"/>
              </a:ext>
            </a:extLst>
          </p:cNvPr>
          <p:cNvSpPr/>
          <p:nvPr/>
        </p:nvSpPr>
        <p:spPr>
          <a:xfrm>
            <a:off x="-30899" y="2132856"/>
            <a:ext cx="3726532" cy="2978133"/>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3200" dirty="0">
                <a:solidFill>
                  <a:srgbClr val="FF0000"/>
                </a:solidFill>
              </a:rPr>
              <a:t>Μου αρέσει  να  πίνω</a:t>
            </a:r>
          </a:p>
        </p:txBody>
      </p:sp>
      <p:sp>
        <p:nvSpPr>
          <p:cNvPr id="4" name="Φυσαλίδα σκέψης: Σύννεφο 3">
            <a:extLst>
              <a:ext uri="{FF2B5EF4-FFF2-40B4-BE49-F238E27FC236}">
                <a16:creationId xmlns:a16="http://schemas.microsoft.com/office/drawing/2014/main" id="{8857A033-3318-4D2C-6DB2-18C3D356A103}"/>
              </a:ext>
            </a:extLst>
          </p:cNvPr>
          <p:cNvSpPr/>
          <p:nvPr/>
        </p:nvSpPr>
        <p:spPr>
          <a:xfrm>
            <a:off x="5724128" y="1994564"/>
            <a:ext cx="3082955" cy="3096344"/>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Θα ήθελα να πιώ</a:t>
            </a:r>
          </a:p>
        </p:txBody>
      </p:sp>
      <p:pic>
        <p:nvPicPr>
          <p:cNvPr id="5" name="Picture 2" descr="Τώρα! - Εκδόσεις Ίκαρος">
            <a:extLst>
              <a:ext uri="{FF2B5EF4-FFF2-40B4-BE49-F238E27FC236}">
                <a16:creationId xmlns:a16="http://schemas.microsoft.com/office/drawing/2014/main" id="{C1047722-794E-708F-02D2-4C20886F31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0463"/>
          <a:stretch>
            <a:fillRect/>
          </a:stretch>
        </p:blipFill>
        <p:spPr bwMode="auto">
          <a:xfrm>
            <a:off x="6156176" y="339801"/>
            <a:ext cx="2000250" cy="1361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59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7B2A3-DD2F-4BFB-75D0-35080C1EFB93}"/>
            </a:ext>
          </a:extLst>
        </p:cNvPr>
        <p:cNvGrpSpPr/>
        <p:nvPr/>
      </p:nvGrpSpPr>
      <p:grpSpPr>
        <a:xfrm>
          <a:off x="0" y="0"/>
          <a:ext cx="0" cy="0"/>
          <a:chOff x="0" y="0"/>
          <a:chExt cx="0" cy="0"/>
        </a:xfrm>
      </p:grpSpPr>
      <p:pic>
        <p:nvPicPr>
          <p:cNvPr id="1026" name="Picture 2" descr="χαρούμενος χαριτωμένος μικρός και κορίτσι διάλογος Διανυσματική απεικόνιση  - εικονογραφία από aria: 163533009">
            <a:extLst>
              <a:ext uri="{FF2B5EF4-FFF2-40B4-BE49-F238E27FC236}">
                <a16:creationId xmlns:a16="http://schemas.microsoft.com/office/drawing/2014/main" id="{0951901C-4B67-F7F9-3138-1019D84C3A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14"/>
          <a:stretch>
            <a:fillRect/>
          </a:stretch>
        </p:blipFill>
        <p:spPr bwMode="auto">
          <a:xfrm>
            <a:off x="837860" y="922055"/>
            <a:ext cx="7228454" cy="480111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D0C37969-3390-4201-E966-5936F72281FD}"/>
              </a:ext>
            </a:extLst>
          </p:cNvPr>
          <p:cNvSpPr/>
          <p:nvPr/>
        </p:nvSpPr>
        <p:spPr>
          <a:xfrm>
            <a:off x="5004708" y="1134836"/>
            <a:ext cx="2348251" cy="12083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000" b="1" dirty="0">
                <a:solidFill>
                  <a:schemeClr val="tx1"/>
                </a:solidFill>
              </a:rPr>
              <a:t>Στην αφίσα  βλέπω ___</a:t>
            </a:r>
          </a:p>
        </p:txBody>
      </p:sp>
      <p:sp>
        <p:nvSpPr>
          <p:cNvPr id="3" name="Ορθογώνιο 2">
            <a:extLst>
              <a:ext uri="{FF2B5EF4-FFF2-40B4-BE49-F238E27FC236}">
                <a16:creationId xmlns:a16="http://schemas.microsoft.com/office/drawing/2014/main" id="{4DBB949D-BEC4-C700-25E6-B4BA7B237E8A}"/>
              </a:ext>
            </a:extLst>
          </p:cNvPr>
          <p:cNvSpPr/>
          <p:nvPr/>
        </p:nvSpPr>
        <p:spPr>
          <a:xfrm>
            <a:off x="498022" y="1012372"/>
            <a:ext cx="3518807" cy="17389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3300" b="1" dirty="0">
                <a:solidFill>
                  <a:schemeClr val="tx1"/>
                </a:solidFill>
              </a:rPr>
              <a:t>Τι βλέπεις;</a:t>
            </a:r>
            <a:endParaRPr lang="el-CY" sz="3300" b="1" dirty="0">
              <a:solidFill>
                <a:schemeClr val="tx1"/>
              </a:solidFill>
            </a:endParaRPr>
          </a:p>
        </p:txBody>
      </p:sp>
      <p:pic>
        <p:nvPicPr>
          <p:cNvPr id="4" name="Picture 2" descr="σχολικά αντικείμενα">
            <a:extLst>
              <a:ext uri="{FF2B5EF4-FFF2-40B4-BE49-F238E27FC236}">
                <a16:creationId xmlns:a16="http://schemas.microsoft.com/office/drawing/2014/main" id="{382E60DD-C8A6-DB9D-359C-9A1B2DB4E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327191">
            <a:off x="3524299" y="3415144"/>
            <a:ext cx="1639697" cy="138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7094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Σετ φαγητού κινουμένων σχεδίων Διάνυσμα από ©sararoom 140186956">
            <a:extLst>
              <a:ext uri="{FF2B5EF4-FFF2-40B4-BE49-F238E27FC236}">
                <a16:creationId xmlns:a16="http://schemas.microsoft.com/office/drawing/2014/main" id="{9773ECED-F5A3-989C-F9FB-5577F17BE1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333"/>
          <a:stretch>
            <a:fillRect/>
          </a:stretch>
        </p:blipFill>
        <p:spPr bwMode="auto">
          <a:xfrm>
            <a:off x="395536" y="620688"/>
            <a:ext cx="8136904" cy="56166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9,084,290 Cartoon food Εικονογραφήσεις | DepositPhotos">
            <a:extLst>
              <a:ext uri="{FF2B5EF4-FFF2-40B4-BE49-F238E27FC236}">
                <a16:creationId xmlns:a16="http://schemas.microsoft.com/office/drawing/2014/main" id="{26175E15-C310-0A18-5CF8-BAD46581B3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585" r="52443" b="41610"/>
          <a:stretch>
            <a:fillRect/>
          </a:stretch>
        </p:blipFill>
        <p:spPr bwMode="auto">
          <a:xfrm>
            <a:off x="3383868" y="2415532"/>
            <a:ext cx="2376264" cy="20269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19,084,290 Cartoon food Εικονογραφήσεις | DepositPhotos">
            <a:extLst>
              <a:ext uri="{FF2B5EF4-FFF2-40B4-BE49-F238E27FC236}">
                <a16:creationId xmlns:a16="http://schemas.microsoft.com/office/drawing/2014/main" id="{3B7324F5-632B-9636-FA86-14F71CAA08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500" t="18438" b="47757"/>
          <a:stretch>
            <a:fillRect/>
          </a:stretch>
        </p:blipFill>
        <p:spPr bwMode="auto">
          <a:xfrm>
            <a:off x="3491880" y="620687"/>
            <a:ext cx="2592288" cy="16367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oking Sweet Food Cartoon Illustration Isolated: ilustración de stock  426767557 | Shutterstock">
            <a:extLst>
              <a:ext uri="{FF2B5EF4-FFF2-40B4-BE49-F238E27FC236}">
                <a16:creationId xmlns:a16="http://schemas.microsoft.com/office/drawing/2014/main" id="{F2B61521-8CCF-BED3-1C07-074AF702D4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040" t="59087" b="6746"/>
          <a:stretch>
            <a:fillRect/>
          </a:stretch>
        </p:blipFill>
        <p:spPr bwMode="auto">
          <a:xfrm>
            <a:off x="5785082" y="4600576"/>
            <a:ext cx="2819366" cy="20356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oking Sweet Food Cartoon Illustration Isolated: ilustración de stock  426767557 | Shutterstock">
            <a:extLst>
              <a:ext uri="{FF2B5EF4-FFF2-40B4-BE49-F238E27FC236}">
                <a16:creationId xmlns:a16="http://schemas.microsoft.com/office/drawing/2014/main" id="{41C7C8D3-6750-BF3A-4149-369E22489F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440" t="5900" r="4080" b="74150"/>
          <a:stretch>
            <a:fillRect/>
          </a:stretch>
        </p:blipFill>
        <p:spPr bwMode="auto">
          <a:xfrm>
            <a:off x="3311860" y="4384551"/>
            <a:ext cx="2401214" cy="185275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19,084,290 Cartoon food Εικονογραφήσεις | DepositPhotos">
            <a:extLst>
              <a:ext uri="{FF2B5EF4-FFF2-40B4-BE49-F238E27FC236}">
                <a16:creationId xmlns:a16="http://schemas.microsoft.com/office/drawing/2014/main" id="{7A4694F2-F72B-4447-9201-043AD60BBC8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7013" t="19608" r="20118" b="50000"/>
          <a:stretch>
            <a:fillRect/>
          </a:stretch>
        </p:blipFill>
        <p:spPr bwMode="auto">
          <a:xfrm>
            <a:off x="6228184" y="620686"/>
            <a:ext cx="2673295" cy="19442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73+ Thousand Vegetable Salad Cartoon Royalty-Free Images, Stock Photos &amp;  Pictures | Shutterstock">
            <a:extLst>
              <a:ext uri="{FF2B5EF4-FFF2-40B4-BE49-F238E27FC236}">
                <a16:creationId xmlns:a16="http://schemas.microsoft.com/office/drawing/2014/main" id="{C0520F7E-2AE2-31C8-C231-5F09AB8AE7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7" y="586732"/>
            <a:ext cx="281731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736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7E08D-5490-ECD1-469D-A2A067716AF8}"/>
            </a:ext>
          </a:extLst>
        </p:cNvPr>
        <p:cNvGrpSpPr/>
        <p:nvPr/>
      </p:nvGrpSpPr>
      <p:grpSpPr>
        <a:xfrm>
          <a:off x="0" y="0"/>
          <a:ext cx="0" cy="0"/>
          <a:chOff x="0" y="0"/>
          <a:chExt cx="0" cy="0"/>
        </a:xfrm>
      </p:grpSpPr>
      <p:pic>
        <p:nvPicPr>
          <p:cNvPr id="2052" name="Picture 4" descr="Αναμνήσεις του καλοκαιριού - Digital Zoot">
            <a:extLst>
              <a:ext uri="{FF2B5EF4-FFF2-40B4-BE49-F238E27FC236}">
                <a16:creationId xmlns:a16="http://schemas.microsoft.com/office/drawing/2014/main" id="{E66739B8-2159-EB31-7085-4579F1EE1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81" y="1106631"/>
            <a:ext cx="8250382" cy="439535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A2D9D46A-2437-2FFD-589D-1C8EBB9CC151}"/>
              </a:ext>
            </a:extLst>
          </p:cNvPr>
          <p:cNvSpPr/>
          <p:nvPr/>
        </p:nvSpPr>
        <p:spPr>
          <a:xfrm>
            <a:off x="1589810" y="1683325"/>
            <a:ext cx="6909953" cy="16209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dirty="0"/>
              <a:t>υπάρχει</a:t>
            </a:r>
            <a:endParaRPr lang="el-CY" sz="3600" dirty="0"/>
          </a:p>
        </p:txBody>
      </p:sp>
    </p:spTree>
    <p:extLst>
      <p:ext uri="{BB962C8B-B14F-4D97-AF65-F5344CB8AC3E}">
        <p14:creationId xmlns:p14="http://schemas.microsoft.com/office/powerpoint/2010/main" val="24669017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5B88C-7F4F-9EAB-56C1-6170B530EB8A}"/>
            </a:ext>
          </a:extLst>
        </p:cNvPr>
        <p:cNvGrpSpPr/>
        <p:nvPr/>
      </p:nvGrpSpPr>
      <p:grpSpPr>
        <a:xfrm>
          <a:off x="0" y="0"/>
          <a:ext cx="0" cy="0"/>
          <a:chOff x="0" y="0"/>
          <a:chExt cx="0" cy="0"/>
        </a:xfrm>
      </p:grpSpPr>
      <p:pic>
        <p:nvPicPr>
          <p:cNvPr id="1026" name="Picture 2" descr="Σετ φαγητού κινουμένων σχεδίων Διάνυσμα από ©sararoom 140186956">
            <a:extLst>
              <a:ext uri="{FF2B5EF4-FFF2-40B4-BE49-F238E27FC236}">
                <a16:creationId xmlns:a16="http://schemas.microsoft.com/office/drawing/2014/main" id="{C09FD69E-FB64-5A92-2AAA-B64041B396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333"/>
          <a:stretch>
            <a:fillRect/>
          </a:stretch>
        </p:blipFill>
        <p:spPr bwMode="auto">
          <a:xfrm>
            <a:off x="395536" y="620688"/>
            <a:ext cx="8136904" cy="56166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9,084,290 Cartoon food Εικονογραφήσεις | DepositPhotos">
            <a:extLst>
              <a:ext uri="{FF2B5EF4-FFF2-40B4-BE49-F238E27FC236}">
                <a16:creationId xmlns:a16="http://schemas.microsoft.com/office/drawing/2014/main" id="{B0F5E3C2-AE70-27DE-9FEA-7D7AC8B166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585" r="52443" b="41610"/>
          <a:stretch>
            <a:fillRect/>
          </a:stretch>
        </p:blipFill>
        <p:spPr bwMode="auto">
          <a:xfrm>
            <a:off x="3383868" y="2415532"/>
            <a:ext cx="2376264" cy="20269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19,084,290 Cartoon food Εικονογραφήσεις | DepositPhotos">
            <a:extLst>
              <a:ext uri="{FF2B5EF4-FFF2-40B4-BE49-F238E27FC236}">
                <a16:creationId xmlns:a16="http://schemas.microsoft.com/office/drawing/2014/main" id="{03F7F9C7-2143-BCF7-240B-406171A0B0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500" t="18438" b="47757"/>
          <a:stretch>
            <a:fillRect/>
          </a:stretch>
        </p:blipFill>
        <p:spPr bwMode="auto">
          <a:xfrm>
            <a:off x="3491880" y="620687"/>
            <a:ext cx="2592288" cy="16367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oking Sweet Food Cartoon Illustration Isolated: ilustración de stock  426767557 | Shutterstock">
            <a:extLst>
              <a:ext uri="{FF2B5EF4-FFF2-40B4-BE49-F238E27FC236}">
                <a16:creationId xmlns:a16="http://schemas.microsoft.com/office/drawing/2014/main" id="{8C8D7717-E74A-8600-8F12-70099D4CFC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040" t="59087" b="6746"/>
          <a:stretch>
            <a:fillRect/>
          </a:stretch>
        </p:blipFill>
        <p:spPr bwMode="auto">
          <a:xfrm>
            <a:off x="5785082" y="4600576"/>
            <a:ext cx="2819366" cy="20356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oking Sweet Food Cartoon Illustration Isolated: ilustración de stock  426767557 | Shutterstock">
            <a:extLst>
              <a:ext uri="{FF2B5EF4-FFF2-40B4-BE49-F238E27FC236}">
                <a16:creationId xmlns:a16="http://schemas.microsoft.com/office/drawing/2014/main" id="{D4521850-AF75-58F2-7C91-EB8EA11F5E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440" t="5900" r="4080" b="74150"/>
          <a:stretch>
            <a:fillRect/>
          </a:stretch>
        </p:blipFill>
        <p:spPr bwMode="auto">
          <a:xfrm>
            <a:off x="3311860" y="4384551"/>
            <a:ext cx="2401214" cy="185275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19,084,290 Cartoon food Εικονογραφήσεις | DepositPhotos">
            <a:extLst>
              <a:ext uri="{FF2B5EF4-FFF2-40B4-BE49-F238E27FC236}">
                <a16:creationId xmlns:a16="http://schemas.microsoft.com/office/drawing/2014/main" id="{24810162-3C27-3419-D514-3FF295BFC49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7013" t="19608" r="20118" b="50000"/>
          <a:stretch>
            <a:fillRect/>
          </a:stretch>
        </p:blipFill>
        <p:spPr bwMode="auto">
          <a:xfrm>
            <a:off x="6228184" y="620686"/>
            <a:ext cx="2673295" cy="19442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73+ Thousand Vegetable Salad Cartoon Royalty-Free Images, Stock Photos &amp;  Pictures | Shutterstock">
            <a:extLst>
              <a:ext uri="{FF2B5EF4-FFF2-40B4-BE49-F238E27FC236}">
                <a16:creationId xmlns:a16="http://schemas.microsoft.com/office/drawing/2014/main" id="{CA8DEE80-D18B-38DE-3C80-14E7BF6460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7" y="586732"/>
            <a:ext cx="2817311"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F415EFE0-1137-8D79-182C-3CB547616F6C}"/>
              </a:ext>
            </a:extLst>
          </p:cNvPr>
          <p:cNvSpPr/>
          <p:nvPr/>
        </p:nvSpPr>
        <p:spPr>
          <a:xfrm>
            <a:off x="539552" y="4005064"/>
            <a:ext cx="2445194" cy="902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a:t>ένα σάντουιτς</a:t>
            </a:r>
            <a:endParaRPr lang="el-CY" sz="2800" dirty="0"/>
          </a:p>
        </p:txBody>
      </p:sp>
      <p:sp>
        <p:nvSpPr>
          <p:cNvPr id="3" name="Ορθογώνιο: Στρογγύλεμα γωνιών 2">
            <a:extLst>
              <a:ext uri="{FF2B5EF4-FFF2-40B4-BE49-F238E27FC236}">
                <a16:creationId xmlns:a16="http://schemas.microsoft.com/office/drawing/2014/main" id="{D1AE6D55-83A5-79B5-7631-1C85D27A6E51}"/>
              </a:ext>
            </a:extLst>
          </p:cNvPr>
          <p:cNvSpPr/>
          <p:nvPr/>
        </p:nvSpPr>
        <p:spPr>
          <a:xfrm>
            <a:off x="652063" y="2232555"/>
            <a:ext cx="3055841" cy="902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ένα κοτόπουλο</a:t>
            </a:r>
            <a:endParaRPr lang="el-CY" sz="2400" dirty="0"/>
          </a:p>
        </p:txBody>
      </p:sp>
      <p:sp>
        <p:nvSpPr>
          <p:cNvPr id="4" name="Ορθογώνιο: Στρογγύλεμα γωνιών 3">
            <a:extLst>
              <a:ext uri="{FF2B5EF4-FFF2-40B4-BE49-F238E27FC236}">
                <a16:creationId xmlns:a16="http://schemas.microsoft.com/office/drawing/2014/main" id="{C66C26DD-A31E-38B3-7180-280F3AC5EBA3}"/>
              </a:ext>
            </a:extLst>
          </p:cNvPr>
          <p:cNvSpPr/>
          <p:nvPr/>
        </p:nvSpPr>
        <p:spPr>
          <a:xfrm>
            <a:off x="382215" y="-17164"/>
            <a:ext cx="3109665" cy="902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μία  μπριζόλα</a:t>
            </a:r>
            <a:endParaRPr lang="el-CY" sz="3600" dirty="0"/>
          </a:p>
        </p:txBody>
      </p:sp>
      <p:sp>
        <p:nvSpPr>
          <p:cNvPr id="5" name="Ορθογώνιο: Στρογγύλεμα γωνιών 4">
            <a:extLst>
              <a:ext uri="{FF2B5EF4-FFF2-40B4-BE49-F238E27FC236}">
                <a16:creationId xmlns:a16="http://schemas.microsoft.com/office/drawing/2014/main" id="{78C01574-93C2-A671-6F47-ADE15EEBB10D}"/>
              </a:ext>
            </a:extLst>
          </p:cNvPr>
          <p:cNvSpPr/>
          <p:nvPr/>
        </p:nvSpPr>
        <p:spPr>
          <a:xfrm>
            <a:off x="3491880" y="-17165"/>
            <a:ext cx="2817312" cy="902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a:t>μία πίτσα</a:t>
            </a:r>
            <a:endParaRPr lang="el-CY" sz="2800" dirty="0"/>
          </a:p>
        </p:txBody>
      </p:sp>
      <p:sp>
        <p:nvSpPr>
          <p:cNvPr id="7" name="Ορθογώνιο: Στρογγύλεμα γωνιών 6">
            <a:extLst>
              <a:ext uri="{FF2B5EF4-FFF2-40B4-BE49-F238E27FC236}">
                <a16:creationId xmlns:a16="http://schemas.microsoft.com/office/drawing/2014/main" id="{B26E3F7C-E159-108E-7F6D-CF2C5B5B9545}"/>
              </a:ext>
            </a:extLst>
          </p:cNvPr>
          <p:cNvSpPr/>
          <p:nvPr/>
        </p:nvSpPr>
        <p:spPr>
          <a:xfrm>
            <a:off x="6305530" y="-27104"/>
            <a:ext cx="2592288" cy="902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μία σαλάτα</a:t>
            </a:r>
            <a:endParaRPr lang="el-CY" sz="3600" dirty="0"/>
          </a:p>
        </p:txBody>
      </p:sp>
      <p:sp>
        <p:nvSpPr>
          <p:cNvPr id="8" name="Ορθογώνιο: Στρογγύλεμα γωνιών 7">
            <a:extLst>
              <a:ext uri="{FF2B5EF4-FFF2-40B4-BE49-F238E27FC236}">
                <a16:creationId xmlns:a16="http://schemas.microsoft.com/office/drawing/2014/main" id="{535CD85B-B1B5-BCB2-F61E-58BCC4B4E763}"/>
              </a:ext>
            </a:extLst>
          </p:cNvPr>
          <p:cNvSpPr/>
          <p:nvPr/>
        </p:nvSpPr>
        <p:spPr>
          <a:xfrm>
            <a:off x="6228183" y="1791810"/>
            <a:ext cx="2703379" cy="902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μια τούρτα</a:t>
            </a:r>
            <a:endParaRPr lang="el-CY" sz="3200" dirty="0"/>
          </a:p>
        </p:txBody>
      </p:sp>
      <p:sp>
        <p:nvSpPr>
          <p:cNvPr id="9" name="Ορθογώνιο: Στρογγύλεμα γωνιών 8">
            <a:extLst>
              <a:ext uri="{FF2B5EF4-FFF2-40B4-BE49-F238E27FC236}">
                <a16:creationId xmlns:a16="http://schemas.microsoft.com/office/drawing/2014/main" id="{3FD0BD55-6C8D-03AD-809E-B874469A6CB1}"/>
              </a:ext>
            </a:extLst>
          </p:cNvPr>
          <p:cNvSpPr/>
          <p:nvPr/>
        </p:nvSpPr>
        <p:spPr>
          <a:xfrm>
            <a:off x="3707904" y="2263170"/>
            <a:ext cx="2304255" cy="902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μία σούπα</a:t>
            </a:r>
            <a:endParaRPr lang="el-CY" sz="3200" dirty="0"/>
          </a:p>
        </p:txBody>
      </p:sp>
      <p:sp>
        <p:nvSpPr>
          <p:cNvPr id="10" name="Ορθογώνιο: Στρογγύλεμα γωνιών 9">
            <a:extLst>
              <a:ext uri="{FF2B5EF4-FFF2-40B4-BE49-F238E27FC236}">
                <a16:creationId xmlns:a16="http://schemas.microsoft.com/office/drawing/2014/main" id="{0C445079-4879-2C44-3F7E-30CF8533AAB1}"/>
              </a:ext>
            </a:extLst>
          </p:cNvPr>
          <p:cNvSpPr/>
          <p:nvPr/>
        </p:nvSpPr>
        <p:spPr>
          <a:xfrm>
            <a:off x="6129506" y="3990971"/>
            <a:ext cx="2445194" cy="902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ένα παγωτό </a:t>
            </a:r>
            <a:endParaRPr lang="el-CY" sz="3200" dirty="0"/>
          </a:p>
        </p:txBody>
      </p:sp>
      <p:sp>
        <p:nvSpPr>
          <p:cNvPr id="11" name="Ορθογώνιο: Στρογγύλεμα γωνιών 10">
            <a:extLst>
              <a:ext uri="{FF2B5EF4-FFF2-40B4-BE49-F238E27FC236}">
                <a16:creationId xmlns:a16="http://schemas.microsoft.com/office/drawing/2014/main" id="{55ECB9B6-9527-0F6D-3B38-875DA6C66633}"/>
              </a:ext>
            </a:extLst>
          </p:cNvPr>
          <p:cNvSpPr/>
          <p:nvPr/>
        </p:nvSpPr>
        <p:spPr>
          <a:xfrm>
            <a:off x="3017098" y="4005064"/>
            <a:ext cx="3024338" cy="9029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μια καραμέλα</a:t>
            </a:r>
            <a:endParaRPr lang="el-CY" sz="3200" dirty="0"/>
          </a:p>
        </p:txBody>
      </p:sp>
    </p:spTree>
    <p:extLst>
      <p:ext uri="{BB962C8B-B14F-4D97-AF65-F5344CB8AC3E}">
        <p14:creationId xmlns:p14="http://schemas.microsoft.com/office/powerpoint/2010/main" val="35703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2357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568566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5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1941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4509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1583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3711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5964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2377627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9893C-243D-07C3-33D5-B00C7A18699D}"/>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C44E9D8A-55C8-A270-81F7-5B48ACDF4949}"/>
              </a:ext>
            </a:extLst>
          </p:cNvPr>
          <p:cNvSpPr/>
          <p:nvPr/>
        </p:nvSpPr>
        <p:spPr>
          <a:xfrm>
            <a:off x="827584" y="332656"/>
            <a:ext cx="3168352" cy="56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Στο  ψυγείο  υπάρχει  ένας ανανάς, μία μπανάνα και ένα λάχανο. </a:t>
            </a:r>
            <a:endParaRPr lang="el-CY" sz="4400" dirty="0"/>
          </a:p>
        </p:txBody>
      </p:sp>
      <p:pic>
        <p:nvPicPr>
          <p:cNvPr id="1026" name="Picture 2" descr="Ανοικτό ψυγείο που απομονώνεται τη νύχτα Σκιαγραφία τροφίμων Ψυγείο για  Διανυσματική απεικόνιση - εικονογραφία από : 131976453">
            <a:extLst>
              <a:ext uri="{FF2B5EF4-FFF2-40B4-BE49-F238E27FC236}">
                <a16:creationId xmlns:a16="http://schemas.microsoft.com/office/drawing/2014/main" id="{D8C8AA4C-AB18-571E-7008-63B8FD2A5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980728"/>
            <a:ext cx="4536504"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2281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708</TotalTime>
  <Words>1302</Words>
  <Application>Microsoft Office PowerPoint</Application>
  <PresentationFormat>Προβολή στην οθόνη (4:3)</PresentationFormat>
  <Paragraphs>382</Paragraphs>
  <Slides>82</Slides>
  <Notes>3</Notes>
  <HiddenSlides>0</HiddenSlides>
  <MMClips>1</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82</vt:i4>
      </vt:variant>
    </vt:vector>
  </HeadingPairs>
  <TitlesOfParts>
    <vt:vector size="89" baseType="lpstr">
      <vt:lpstr>Aptos</vt:lpstr>
      <vt:lpstr>Arial</vt:lpstr>
      <vt:lpstr>Calibri</vt:lpstr>
      <vt:lpstr>Google Sans</vt:lpstr>
      <vt:lpstr>Linux Libertine</vt:lpstr>
      <vt:lpstr>PF Square Sans Pro</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Κατάλογος  κυλικείου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Από το περίπτερο  αγοράζω νερό, πατατάκια και σοκολάτες.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Παραγγελία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ΤΡΩΩ</vt:lpstr>
      <vt:lpstr>ΠΙΝΩ</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ELENI CHARALAMBOUS</dc:creator>
  <cp:lastModifiedBy>Ελένη Χαραλάμπους</cp:lastModifiedBy>
  <cp:revision>169</cp:revision>
  <dcterms:created xsi:type="dcterms:W3CDTF">2021-11-21T12:08:33Z</dcterms:created>
  <dcterms:modified xsi:type="dcterms:W3CDTF">2026-03-26T04:33:35Z</dcterms:modified>
</cp:coreProperties>
</file>