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30" r:id="rId2"/>
    <p:sldId id="641" r:id="rId3"/>
    <p:sldId id="451" r:id="rId4"/>
    <p:sldId id="611" r:id="rId5"/>
    <p:sldId id="612" r:id="rId6"/>
    <p:sldId id="615" r:id="rId7"/>
    <p:sldId id="647" r:id="rId8"/>
    <p:sldId id="648" r:id="rId9"/>
    <p:sldId id="614" r:id="rId10"/>
    <p:sldId id="440" r:id="rId11"/>
    <p:sldId id="649" r:id="rId12"/>
    <p:sldId id="650" r:id="rId13"/>
    <p:sldId id="616" r:id="rId14"/>
    <p:sldId id="617" r:id="rId15"/>
  </p:sldIdLst>
  <p:sldSz cx="12192000" cy="6858000"/>
  <p:notesSz cx="7010400" cy="92964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4E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59" d="100"/>
          <a:sy n="59" d="100"/>
        </p:scale>
        <p:origin x="9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5507302-57F0-4D39-97FB-3D4AD8BD51A0}" type="datetimeFigureOut">
              <a:rPr lang="en-US" smtClean="0"/>
              <a:t>3/27/2026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BA2BD75-56D0-42E4-8813-DAAD8F827761}" type="slidenum">
              <a:rPr lang="en-US" smtClean="0"/>
              <a:t>‹#›</a:t>
            </a:fld>
            <a:endParaRPr lang="en-US"/>
          </a:p>
        </p:txBody>
      </p:sp>
    </p:spTree>
    <p:extLst>
      <p:ext uri="{BB962C8B-B14F-4D97-AF65-F5344CB8AC3E}">
        <p14:creationId xmlns:p14="http://schemas.microsoft.com/office/powerpoint/2010/main" val="2857665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l-CY"/>
          </a:p>
        </p:txBody>
      </p:sp>
      <p:sp>
        <p:nvSpPr>
          <p:cNvPr id="3" name="Θέση ημερομηνίας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2A32B8-9B16-4432-B8E1-FD3A79EF5D81}" type="datetimeFigureOut">
              <a:rPr lang="el-CY" smtClean="0"/>
              <a:t>03/27/2026</a:t>
            </a:fld>
            <a:endParaRPr lang="el-CY"/>
          </a:p>
        </p:txBody>
      </p:sp>
      <p:sp>
        <p:nvSpPr>
          <p:cNvPr id="4" name="Θέση εικόνας διαφάνειας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l-CY"/>
          </a:p>
        </p:txBody>
      </p:sp>
      <p:sp>
        <p:nvSpPr>
          <p:cNvPr id="5" name="Θέση σημειώσεων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7F4B48-6750-40C4-8785-678CB7E3BB9C}" type="slidenum">
              <a:rPr lang="el-CY" smtClean="0"/>
              <a:t>‹#›</a:t>
            </a:fld>
            <a:endParaRPr lang="el-CY"/>
          </a:p>
        </p:txBody>
      </p:sp>
    </p:spTree>
    <p:extLst>
      <p:ext uri="{BB962C8B-B14F-4D97-AF65-F5344CB8AC3E}">
        <p14:creationId xmlns:p14="http://schemas.microsoft.com/office/powerpoint/2010/main" val="7468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7</a:t>
            </a:fld>
            <a:endParaRPr lang="el-CY"/>
          </a:p>
        </p:txBody>
      </p:sp>
    </p:spTree>
    <p:extLst>
      <p:ext uri="{BB962C8B-B14F-4D97-AF65-F5344CB8AC3E}">
        <p14:creationId xmlns:p14="http://schemas.microsoft.com/office/powerpoint/2010/main" val="3986273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D48AE-0A34-1AD0-DE75-4D3385EEFAE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DA5BF954-F970-B5DA-98CD-F418CBB94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71BB177F-C41E-0222-533A-92B6118E26E3}"/>
              </a:ext>
            </a:extLst>
          </p:cNvPr>
          <p:cNvSpPr>
            <a:spLocks noGrp="1"/>
          </p:cNvSpPr>
          <p:nvPr>
            <p:ph type="dt" sz="half" idx="10"/>
          </p:nvPr>
        </p:nvSpPr>
        <p:spPr/>
        <p:txBody>
          <a:bodyPr/>
          <a:lstStyle/>
          <a:p>
            <a:fld id="{46EC341A-B424-4232-856C-59CB96D37032}" type="datetimeFigureOut">
              <a:rPr lang="el-CY" smtClean="0"/>
              <a:t>03/27/2026</a:t>
            </a:fld>
            <a:endParaRPr lang="el-CY"/>
          </a:p>
        </p:txBody>
      </p:sp>
      <p:sp>
        <p:nvSpPr>
          <p:cNvPr id="5" name="Θέση υποσέλιδου 4">
            <a:extLst>
              <a:ext uri="{FF2B5EF4-FFF2-40B4-BE49-F238E27FC236}">
                <a16:creationId xmlns:a16="http://schemas.microsoft.com/office/drawing/2014/main" id="{79932C90-3650-0DEB-0CC4-DDAD5E72E512}"/>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C3A8799-995D-139D-2E7C-CF5792CAC569}"/>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99685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59EDDE-DD79-8A23-912A-CA19649D052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4E0F6EC0-3D48-EB89-0B61-9F63AE4D488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63917C78-D020-84AD-06AB-A1F87A720974}"/>
              </a:ext>
            </a:extLst>
          </p:cNvPr>
          <p:cNvSpPr>
            <a:spLocks noGrp="1"/>
          </p:cNvSpPr>
          <p:nvPr>
            <p:ph type="dt" sz="half" idx="10"/>
          </p:nvPr>
        </p:nvSpPr>
        <p:spPr/>
        <p:txBody>
          <a:bodyPr/>
          <a:lstStyle/>
          <a:p>
            <a:fld id="{46EC341A-B424-4232-856C-59CB96D37032}" type="datetimeFigureOut">
              <a:rPr lang="el-CY" smtClean="0"/>
              <a:t>03/27/2026</a:t>
            </a:fld>
            <a:endParaRPr lang="el-CY"/>
          </a:p>
        </p:txBody>
      </p:sp>
      <p:sp>
        <p:nvSpPr>
          <p:cNvPr id="5" name="Θέση υποσέλιδου 4">
            <a:extLst>
              <a:ext uri="{FF2B5EF4-FFF2-40B4-BE49-F238E27FC236}">
                <a16:creationId xmlns:a16="http://schemas.microsoft.com/office/drawing/2014/main" id="{AC878C93-E90D-0E58-65C6-EE98EBAC1EF4}"/>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90846B60-0DF2-2617-8F4E-5E4B7D45F3F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88436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19CC27D-CBEC-267A-1837-FF7619FE4B7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8B27BF71-17CF-B325-E769-A24FA0A6DBD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DEFA7DB7-54FB-7FE8-ADD4-252DA30232A8}"/>
              </a:ext>
            </a:extLst>
          </p:cNvPr>
          <p:cNvSpPr>
            <a:spLocks noGrp="1"/>
          </p:cNvSpPr>
          <p:nvPr>
            <p:ph type="dt" sz="half" idx="10"/>
          </p:nvPr>
        </p:nvSpPr>
        <p:spPr/>
        <p:txBody>
          <a:bodyPr/>
          <a:lstStyle/>
          <a:p>
            <a:fld id="{46EC341A-B424-4232-856C-59CB96D37032}" type="datetimeFigureOut">
              <a:rPr lang="el-CY" smtClean="0"/>
              <a:t>03/27/2026</a:t>
            </a:fld>
            <a:endParaRPr lang="el-CY"/>
          </a:p>
        </p:txBody>
      </p:sp>
      <p:sp>
        <p:nvSpPr>
          <p:cNvPr id="5" name="Θέση υποσέλιδου 4">
            <a:extLst>
              <a:ext uri="{FF2B5EF4-FFF2-40B4-BE49-F238E27FC236}">
                <a16:creationId xmlns:a16="http://schemas.microsoft.com/office/drawing/2014/main" id="{0D73C582-ACAE-2E73-BFE5-E428B4E6DBC8}"/>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63F30325-4857-42F8-DEA4-065B48BA2B60}"/>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57236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D5E37A-5CD5-29D4-2143-5D0F9FE9F467}"/>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6A89D895-9D28-0066-568C-167543F808D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369210F7-1E15-C8D1-58E6-7B98FDB76CAB}"/>
              </a:ext>
            </a:extLst>
          </p:cNvPr>
          <p:cNvSpPr>
            <a:spLocks noGrp="1"/>
          </p:cNvSpPr>
          <p:nvPr>
            <p:ph type="dt" sz="half" idx="10"/>
          </p:nvPr>
        </p:nvSpPr>
        <p:spPr/>
        <p:txBody>
          <a:bodyPr/>
          <a:lstStyle/>
          <a:p>
            <a:fld id="{46EC341A-B424-4232-856C-59CB96D37032}" type="datetimeFigureOut">
              <a:rPr lang="el-CY" smtClean="0"/>
              <a:t>03/27/2026</a:t>
            </a:fld>
            <a:endParaRPr lang="el-CY"/>
          </a:p>
        </p:txBody>
      </p:sp>
      <p:sp>
        <p:nvSpPr>
          <p:cNvPr id="5" name="Θέση υποσέλιδου 4">
            <a:extLst>
              <a:ext uri="{FF2B5EF4-FFF2-40B4-BE49-F238E27FC236}">
                <a16:creationId xmlns:a16="http://schemas.microsoft.com/office/drawing/2014/main" id="{64BAD916-39ED-1481-75B9-085B2E2B0AA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88931F5C-8F3E-BB4C-83D5-4AD249D1B098}"/>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39479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62C524-FE82-30E0-0A9A-9ECCBE217E4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3D084F15-CFE3-99E1-422D-19E5D6B212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8563F4E-A626-16F4-FED1-FF0E5A34CE30}"/>
              </a:ext>
            </a:extLst>
          </p:cNvPr>
          <p:cNvSpPr>
            <a:spLocks noGrp="1"/>
          </p:cNvSpPr>
          <p:nvPr>
            <p:ph type="dt" sz="half" idx="10"/>
          </p:nvPr>
        </p:nvSpPr>
        <p:spPr/>
        <p:txBody>
          <a:bodyPr/>
          <a:lstStyle/>
          <a:p>
            <a:fld id="{46EC341A-B424-4232-856C-59CB96D37032}" type="datetimeFigureOut">
              <a:rPr lang="el-CY" smtClean="0"/>
              <a:t>03/27/2026</a:t>
            </a:fld>
            <a:endParaRPr lang="el-CY"/>
          </a:p>
        </p:txBody>
      </p:sp>
      <p:sp>
        <p:nvSpPr>
          <p:cNvPr id="5" name="Θέση υποσέλιδου 4">
            <a:extLst>
              <a:ext uri="{FF2B5EF4-FFF2-40B4-BE49-F238E27FC236}">
                <a16:creationId xmlns:a16="http://schemas.microsoft.com/office/drawing/2014/main" id="{17D9D462-6F38-9A54-F4F8-5A167F1A70C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8568C06-0E94-BAAD-F1CC-A67A7067B23C}"/>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5870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3BF075-4D79-065D-E65F-8ED6DE171CD9}"/>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19833033-0DE5-F221-FE65-1D69F409459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7AFE518B-D38A-D2F9-1B2D-29DD986563D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EB647FE7-70B7-6649-559D-FAF1F652E7AD}"/>
              </a:ext>
            </a:extLst>
          </p:cNvPr>
          <p:cNvSpPr>
            <a:spLocks noGrp="1"/>
          </p:cNvSpPr>
          <p:nvPr>
            <p:ph type="dt" sz="half" idx="10"/>
          </p:nvPr>
        </p:nvSpPr>
        <p:spPr/>
        <p:txBody>
          <a:bodyPr/>
          <a:lstStyle/>
          <a:p>
            <a:fld id="{46EC341A-B424-4232-856C-59CB96D37032}" type="datetimeFigureOut">
              <a:rPr lang="el-CY" smtClean="0"/>
              <a:t>03/27/2026</a:t>
            </a:fld>
            <a:endParaRPr lang="el-CY"/>
          </a:p>
        </p:txBody>
      </p:sp>
      <p:sp>
        <p:nvSpPr>
          <p:cNvPr id="6" name="Θέση υποσέλιδου 5">
            <a:extLst>
              <a:ext uri="{FF2B5EF4-FFF2-40B4-BE49-F238E27FC236}">
                <a16:creationId xmlns:a16="http://schemas.microsoft.com/office/drawing/2014/main" id="{CADF1353-792D-E066-6E3A-406FF8749459}"/>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B50C8C3-60E9-EDA2-0E14-393B255340DB}"/>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550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0579EA-76FE-D11E-F12A-3BDCC1CBD3C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AE195C0-5E9F-C285-ED12-B9BDAF2FD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0ED59D7-ECD7-AAE7-4D12-3FBCABBBE2B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B51EFAB3-4CAB-D27A-89D9-FAF6B20B7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2FEF899-289F-5315-7D5A-6CFF12FF081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A4B2EF73-FF83-0969-B4C5-1CCC32658481}"/>
              </a:ext>
            </a:extLst>
          </p:cNvPr>
          <p:cNvSpPr>
            <a:spLocks noGrp="1"/>
          </p:cNvSpPr>
          <p:nvPr>
            <p:ph type="dt" sz="half" idx="10"/>
          </p:nvPr>
        </p:nvSpPr>
        <p:spPr/>
        <p:txBody>
          <a:bodyPr/>
          <a:lstStyle/>
          <a:p>
            <a:fld id="{46EC341A-B424-4232-856C-59CB96D37032}" type="datetimeFigureOut">
              <a:rPr lang="el-CY" smtClean="0"/>
              <a:t>03/27/2026</a:t>
            </a:fld>
            <a:endParaRPr lang="el-CY"/>
          </a:p>
        </p:txBody>
      </p:sp>
      <p:sp>
        <p:nvSpPr>
          <p:cNvPr id="8" name="Θέση υποσέλιδου 7">
            <a:extLst>
              <a:ext uri="{FF2B5EF4-FFF2-40B4-BE49-F238E27FC236}">
                <a16:creationId xmlns:a16="http://schemas.microsoft.com/office/drawing/2014/main" id="{1F50148B-852D-5421-912A-33486FF3ADC8}"/>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578447AD-86BE-D896-D8CA-008599CACE5E}"/>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6497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298ADE-CEDB-E948-A0C0-770C480F33CB}"/>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83E37CF8-E9FD-D2B4-E224-07B47545B1D2}"/>
              </a:ext>
            </a:extLst>
          </p:cNvPr>
          <p:cNvSpPr>
            <a:spLocks noGrp="1"/>
          </p:cNvSpPr>
          <p:nvPr>
            <p:ph type="dt" sz="half" idx="10"/>
          </p:nvPr>
        </p:nvSpPr>
        <p:spPr/>
        <p:txBody>
          <a:bodyPr/>
          <a:lstStyle/>
          <a:p>
            <a:fld id="{46EC341A-B424-4232-856C-59CB96D37032}" type="datetimeFigureOut">
              <a:rPr lang="el-CY" smtClean="0"/>
              <a:t>03/27/2026</a:t>
            </a:fld>
            <a:endParaRPr lang="el-CY"/>
          </a:p>
        </p:txBody>
      </p:sp>
      <p:sp>
        <p:nvSpPr>
          <p:cNvPr id="4" name="Θέση υποσέλιδου 3">
            <a:extLst>
              <a:ext uri="{FF2B5EF4-FFF2-40B4-BE49-F238E27FC236}">
                <a16:creationId xmlns:a16="http://schemas.microsoft.com/office/drawing/2014/main" id="{A617B3A2-4F58-2D12-D229-E08F87165FD4}"/>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65684628-9B86-0FDB-CD1C-1EE2DAC8D742}"/>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42041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216CB07-1719-C387-6BFC-DE508D47A03F}"/>
              </a:ext>
            </a:extLst>
          </p:cNvPr>
          <p:cNvSpPr>
            <a:spLocks noGrp="1"/>
          </p:cNvSpPr>
          <p:nvPr>
            <p:ph type="dt" sz="half" idx="10"/>
          </p:nvPr>
        </p:nvSpPr>
        <p:spPr/>
        <p:txBody>
          <a:bodyPr/>
          <a:lstStyle/>
          <a:p>
            <a:fld id="{46EC341A-B424-4232-856C-59CB96D37032}" type="datetimeFigureOut">
              <a:rPr lang="el-CY" smtClean="0"/>
              <a:t>03/27/2026</a:t>
            </a:fld>
            <a:endParaRPr lang="el-CY"/>
          </a:p>
        </p:txBody>
      </p:sp>
      <p:sp>
        <p:nvSpPr>
          <p:cNvPr id="3" name="Θέση υποσέλιδου 2">
            <a:extLst>
              <a:ext uri="{FF2B5EF4-FFF2-40B4-BE49-F238E27FC236}">
                <a16:creationId xmlns:a16="http://schemas.microsoft.com/office/drawing/2014/main" id="{9CF82915-809A-37A8-B586-C1482CF24290}"/>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BB54BEA6-B907-C6D8-A5D8-6E42D33E490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21048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8030C4-36FC-58EC-E4AB-6243B0C0C27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91676D63-9BCD-2771-2D78-C080FD5E64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C2DD2B1B-A886-1C5B-A0EC-8542DF286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A66C72B-0B16-F511-E4FA-2257529F7C1F}"/>
              </a:ext>
            </a:extLst>
          </p:cNvPr>
          <p:cNvSpPr>
            <a:spLocks noGrp="1"/>
          </p:cNvSpPr>
          <p:nvPr>
            <p:ph type="dt" sz="half" idx="10"/>
          </p:nvPr>
        </p:nvSpPr>
        <p:spPr/>
        <p:txBody>
          <a:bodyPr/>
          <a:lstStyle/>
          <a:p>
            <a:fld id="{46EC341A-B424-4232-856C-59CB96D37032}" type="datetimeFigureOut">
              <a:rPr lang="el-CY" smtClean="0"/>
              <a:t>03/27/2026</a:t>
            </a:fld>
            <a:endParaRPr lang="el-CY"/>
          </a:p>
        </p:txBody>
      </p:sp>
      <p:sp>
        <p:nvSpPr>
          <p:cNvPr id="6" name="Θέση υποσέλιδου 5">
            <a:extLst>
              <a:ext uri="{FF2B5EF4-FFF2-40B4-BE49-F238E27FC236}">
                <a16:creationId xmlns:a16="http://schemas.microsoft.com/office/drawing/2014/main" id="{E8C82C32-47DB-6747-F8AA-9EF9332DBED3}"/>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800592E-09B5-CB2C-D6A9-DE4AFE0B27C4}"/>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3930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412277-8EDE-2FBA-8E56-59E3456094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BA3B39FE-3162-FB11-91D1-541743FC6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12E76131-0C5A-207F-6C79-A75127344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D913E78-42DC-A977-E341-822F508B7C67}"/>
              </a:ext>
            </a:extLst>
          </p:cNvPr>
          <p:cNvSpPr>
            <a:spLocks noGrp="1"/>
          </p:cNvSpPr>
          <p:nvPr>
            <p:ph type="dt" sz="half" idx="10"/>
          </p:nvPr>
        </p:nvSpPr>
        <p:spPr/>
        <p:txBody>
          <a:bodyPr/>
          <a:lstStyle/>
          <a:p>
            <a:fld id="{46EC341A-B424-4232-856C-59CB96D37032}" type="datetimeFigureOut">
              <a:rPr lang="el-CY" smtClean="0"/>
              <a:t>03/27/2026</a:t>
            </a:fld>
            <a:endParaRPr lang="el-CY"/>
          </a:p>
        </p:txBody>
      </p:sp>
      <p:sp>
        <p:nvSpPr>
          <p:cNvPr id="6" name="Θέση υποσέλιδου 5">
            <a:extLst>
              <a:ext uri="{FF2B5EF4-FFF2-40B4-BE49-F238E27FC236}">
                <a16:creationId xmlns:a16="http://schemas.microsoft.com/office/drawing/2014/main" id="{92E936C0-67B0-BA5E-D927-ADF4347C7A74}"/>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903D727F-36CD-FE55-6BEA-03FCBD4FE1B5}"/>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10681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BA06497-C93A-CEF5-4672-DF53D3C8E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10BA97B-74F4-6B17-5260-6B8202A21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29B602D-991B-656E-1783-E4033B744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EC341A-B424-4232-856C-59CB96D37032}" type="datetimeFigureOut">
              <a:rPr lang="el-CY" smtClean="0"/>
              <a:t>03/27/2026</a:t>
            </a:fld>
            <a:endParaRPr lang="el-CY"/>
          </a:p>
        </p:txBody>
      </p:sp>
      <p:sp>
        <p:nvSpPr>
          <p:cNvPr id="5" name="Θέση υποσέλιδου 4">
            <a:extLst>
              <a:ext uri="{FF2B5EF4-FFF2-40B4-BE49-F238E27FC236}">
                <a16:creationId xmlns:a16="http://schemas.microsoft.com/office/drawing/2014/main" id="{69D4C19B-0E89-A68B-4837-61603D5324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43FB69BA-4FF7-1DB5-150A-D37FCD5D9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6DE6C5-04EF-4683-9462-4AE751B16FED}" type="slidenum">
              <a:rPr lang="el-CY" smtClean="0"/>
              <a:t>‹#›</a:t>
            </a:fld>
            <a:endParaRPr lang="el-CY"/>
          </a:p>
        </p:txBody>
      </p:sp>
    </p:spTree>
    <p:extLst>
      <p:ext uri="{BB962C8B-B14F-4D97-AF65-F5344CB8AC3E}">
        <p14:creationId xmlns:p14="http://schemas.microsoft.com/office/powerpoint/2010/main" val="3702196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76. Α2_Θεματικός κύκλος 6 :  Διατροφή και υγεία _ Τα μόρια "να" και "θα"</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798533-E255-B534-ED9A-0C9B08DEEFF0}"/>
              </a:ext>
            </a:extLst>
          </p:cNvPr>
          <p:cNvSpPr txBox="1"/>
          <p:nvPr/>
        </p:nvSpPr>
        <p:spPr>
          <a:xfrm>
            <a:off x="326572" y="197346"/>
            <a:ext cx="11495314" cy="2308324"/>
          </a:xfrm>
          <a:prstGeom prst="rect">
            <a:avLst/>
          </a:prstGeom>
          <a:solidFill>
            <a:schemeClr val="accent2">
              <a:lumMod val="40000"/>
              <a:lumOff val="60000"/>
            </a:schemeClr>
          </a:solidFill>
          <a:ln w="57150">
            <a:solidFill>
              <a:schemeClr val="tx1"/>
            </a:solidFill>
          </a:ln>
        </p:spPr>
        <p:txBody>
          <a:bodyPr wrap="square">
            <a:spAutoFit/>
          </a:bodyPr>
          <a:lstStyle/>
          <a:p>
            <a:pPr>
              <a:buNone/>
            </a:pPr>
            <a:r>
              <a:rPr lang="el-GR" sz="1600" dirty="0"/>
              <a:t>Ένας  φίλος / μία φίλη από την Ελλάδα  σου έστειλε ένα  γράμμα  και σου είπε ότι τρώει συνέχεια ανθυγιεινά φαγητά (χάμπουργκερ, πατάτες  τηγανιτές, ντόνατς) και νιώθει κουρασμένος. Γράψε του/της  ένα γράμμα  για να τον/τη βοηθήσεις. (80-100 λέξεις) </a:t>
            </a:r>
            <a:endParaRPr lang="tr-TR" sz="1600" dirty="0"/>
          </a:p>
          <a:p>
            <a:pPr>
              <a:buNone/>
            </a:pPr>
            <a:endParaRPr lang="tr-TR" sz="1600" dirty="0"/>
          </a:p>
          <a:p>
            <a:pPr lvl="0"/>
            <a:r>
              <a:rPr lang="el-GR" sz="1600" dirty="0"/>
              <a:t>Τι μπορεί  να  τρώει για  πρωινό;</a:t>
            </a:r>
          </a:p>
          <a:p>
            <a:pPr lvl="0"/>
            <a:r>
              <a:rPr lang="el-GR" sz="1600" dirty="0"/>
              <a:t>Τι μπορεί να τρώει για  μεσημεριανό;</a:t>
            </a:r>
          </a:p>
          <a:p>
            <a:pPr lvl="0"/>
            <a:r>
              <a:rPr lang="el-GR" sz="1600" dirty="0"/>
              <a:t>Τι μπορεί  να τρώει  για  βραδινό;</a:t>
            </a:r>
          </a:p>
          <a:p>
            <a:pPr lvl="0"/>
            <a:r>
              <a:rPr lang="el-GR" sz="1600" dirty="0"/>
              <a:t>Τι μπορεί να αγοράζει από την καντίνα του σχολείου τα διαλείμματα;</a:t>
            </a:r>
          </a:p>
          <a:p>
            <a:pPr lvl="0"/>
            <a:r>
              <a:rPr lang="el-GR" sz="1600" dirty="0"/>
              <a:t>Τι  μπορεί  να κάνει στον ελεύθερό του  χρόνο; (αθλήματα, χορό, κηπουρική)</a:t>
            </a:r>
          </a:p>
          <a:p>
            <a:pPr lvl="0"/>
            <a:r>
              <a:rPr lang="el-GR" sz="1600" dirty="0"/>
              <a:t>Τι  πρέπει να αποφεύγει; (Ποια φαγητά; Ποια ποτά;)</a:t>
            </a:r>
            <a:endParaRPr lang="tr-TR" sz="1600" dirty="0"/>
          </a:p>
        </p:txBody>
      </p:sp>
      <p:sp>
        <p:nvSpPr>
          <p:cNvPr id="2" name="TextBox 1">
            <a:extLst>
              <a:ext uri="{FF2B5EF4-FFF2-40B4-BE49-F238E27FC236}">
                <a16:creationId xmlns:a16="http://schemas.microsoft.com/office/drawing/2014/main" id="{0DFEF1D3-6840-443C-70DF-B3961B7E1F7C}"/>
              </a:ext>
            </a:extLst>
          </p:cNvPr>
          <p:cNvSpPr txBox="1"/>
          <p:nvPr/>
        </p:nvSpPr>
        <p:spPr>
          <a:xfrm>
            <a:off x="326572" y="2644171"/>
            <a:ext cx="11495314" cy="3970318"/>
          </a:xfrm>
          <a:prstGeom prst="rect">
            <a:avLst/>
          </a:prstGeom>
          <a:noFill/>
          <a:ln w="57150">
            <a:solidFill>
              <a:schemeClr val="tx1"/>
            </a:solidFill>
          </a:ln>
        </p:spPr>
        <p:txBody>
          <a:bodyPr wrap="square">
            <a:spAutoFit/>
          </a:bodyPr>
          <a:lstStyle/>
          <a:p>
            <a:pPr lvl="0"/>
            <a:endParaRPr lang="el-GR" dirty="0"/>
          </a:p>
          <a:p>
            <a:pPr lvl="0"/>
            <a:endParaRPr lang="el-GR" dirty="0"/>
          </a:p>
          <a:p>
            <a:pPr lvl="0"/>
            <a:endParaRPr lang="el-GR" dirty="0"/>
          </a:p>
          <a:p>
            <a:pPr lvl="0"/>
            <a:endParaRPr lang="el-GR" dirty="0"/>
          </a:p>
          <a:p>
            <a:pPr lvl="0"/>
            <a:endParaRPr lang="el-GR" dirty="0"/>
          </a:p>
          <a:p>
            <a:pPr lvl="0"/>
            <a:endParaRPr lang="el-GR" dirty="0"/>
          </a:p>
          <a:p>
            <a:pPr lvl="0"/>
            <a:endParaRPr lang="el-GR" dirty="0"/>
          </a:p>
          <a:p>
            <a:pPr lvl="0"/>
            <a:endParaRPr lang="el-GR" dirty="0"/>
          </a:p>
          <a:p>
            <a:pPr lvl="0"/>
            <a:endParaRPr lang="el-GR" dirty="0"/>
          </a:p>
          <a:p>
            <a:pPr lvl="0"/>
            <a:endParaRPr lang="el-GR" dirty="0"/>
          </a:p>
          <a:p>
            <a:pPr lvl="0"/>
            <a:endParaRPr lang="el-GR" dirty="0"/>
          </a:p>
          <a:p>
            <a:pPr lvl="0"/>
            <a:endParaRPr lang="el-GR" dirty="0"/>
          </a:p>
          <a:p>
            <a:pPr lvl="0"/>
            <a:endParaRPr lang="el-GR" dirty="0"/>
          </a:p>
          <a:p>
            <a:pPr lvl="0"/>
            <a:endParaRPr lang="tr-TR" dirty="0"/>
          </a:p>
        </p:txBody>
      </p:sp>
    </p:spTree>
    <p:extLst>
      <p:ext uri="{BB962C8B-B14F-4D97-AF65-F5344CB8AC3E}">
        <p14:creationId xmlns:p14="http://schemas.microsoft.com/office/powerpoint/2010/main" val="1716349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4D71D399-A942-65B5-D5C5-D73FDEA03951}"/>
              </a:ext>
            </a:extLst>
          </p:cNvPr>
          <p:cNvGraphicFramePr>
            <a:graphicFrameLocks noGrp="1"/>
          </p:cNvGraphicFramePr>
          <p:nvPr>
            <p:extLst>
              <p:ext uri="{D42A27DB-BD31-4B8C-83A1-F6EECF244321}">
                <p14:modId xmlns:p14="http://schemas.microsoft.com/office/powerpoint/2010/main" val="3474570824"/>
              </p:ext>
            </p:extLst>
          </p:nvPr>
        </p:nvGraphicFramePr>
        <p:xfrm>
          <a:off x="2032000" y="719666"/>
          <a:ext cx="8127999" cy="37084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619287541"/>
                    </a:ext>
                  </a:extLst>
                </a:gridCol>
                <a:gridCol w="2709333">
                  <a:extLst>
                    <a:ext uri="{9D8B030D-6E8A-4147-A177-3AD203B41FA5}">
                      <a16:colId xmlns:a16="http://schemas.microsoft.com/office/drawing/2014/main" val="102039234"/>
                    </a:ext>
                  </a:extLst>
                </a:gridCol>
                <a:gridCol w="2709333">
                  <a:extLst>
                    <a:ext uri="{9D8B030D-6E8A-4147-A177-3AD203B41FA5}">
                      <a16:colId xmlns:a16="http://schemas.microsoft.com/office/drawing/2014/main" val="3093280652"/>
                    </a:ext>
                  </a:extLst>
                </a:gridCol>
              </a:tblGrid>
              <a:tr h="370840">
                <a:tc>
                  <a:txBody>
                    <a:bodyPr/>
                    <a:lstStyle/>
                    <a:p>
                      <a:endParaRPr lang="el-GR"/>
                    </a:p>
                  </a:txBody>
                  <a:tcPr/>
                </a:tc>
                <a:tc>
                  <a:txBody>
                    <a:bodyPr/>
                    <a:lstStyle/>
                    <a:p>
                      <a:endParaRPr lang="el-GR"/>
                    </a:p>
                  </a:txBody>
                  <a:tcPr/>
                </a:tc>
                <a:tc>
                  <a:txBody>
                    <a:bodyPr/>
                    <a:lstStyle/>
                    <a:p>
                      <a:endParaRPr lang="el-GR" dirty="0"/>
                    </a:p>
                  </a:txBody>
                  <a:tcPr/>
                </a:tc>
                <a:extLst>
                  <a:ext uri="{0D108BD9-81ED-4DB2-BD59-A6C34878D82A}">
                    <a16:rowId xmlns:a16="http://schemas.microsoft.com/office/drawing/2014/main" val="1178529557"/>
                  </a:ext>
                </a:extLst>
              </a:tr>
            </a:tbl>
          </a:graphicData>
        </a:graphic>
      </p:graphicFrame>
      <p:graphicFrame>
        <p:nvGraphicFramePr>
          <p:cNvPr id="3" name="Πίνακας 2">
            <a:extLst>
              <a:ext uri="{FF2B5EF4-FFF2-40B4-BE49-F238E27FC236}">
                <a16:creationId xmlns:a16="http://schemas.microsoft.com/office/drawing/2014/main" id="{6BF71D81-9E7E-C280-3642-4342AC562BE0}"/>
              </a:ext>
            </a:extLst>
          </p:cNvPr>
          <p:cNvGraphicFramePr>
            <a:graphicFrameLocks noGrp="1"/>
          </p:cNvGraphicFramePr>
          <p:nvPr>
            <p:extLst>
              <p:ext uri="{D42A27DB-BD31-4B8C-83A1-F6EECF244321}">
                <p14:modId xmlns:p14="http://schemas.microsoft.com/office/powerpoint/2010/main" val="657914097"/>
              </p:ext>
            </p:extLst>
          </p:nvPr>
        </p:nvGraphicFramePr>
        <p:xfrm>
          <a:off x="1240972" y="719666"/>
          <a:ext cx="10776858" cy="6156960"/>
        </p:xfrm>
        <a:graphic>
          <a:graphicData uri="http://schemas.openxmlformats.org/drawingml/2006/table">
            <a:tbl>
              <a:tblPr firstRow="1" bandRow="1">
                <a:tableStyleId>{5940675A-B579-460E-94D1-54222C63F5DA}</a:tableStyleId>
              </a:tblPr>
              <a:tblGrid>
                <a:gridCol w="3592286">
                  <a:extLst>
                    <a:ext uri="{9D8B030D-6E8A-4147-A177-3AD203B41FA5}">
                      <a16:colId xmlns:a16="http://schemas.microsoft.com/office/drawing/2014/main" val="4196901531"/>
                    </a:ext>
                  </a:extLst>
                </a:gridCol>
                <a:gridCol w="3592286">
                  <a:extLst>
                    <a:ext uri="{9D8B030D-6E8A-4147-A177-3AD203B41FA5}">
                      <a16:colId xmlns:a16="http://schemas.microsoft.com/office/drawing/2014/main" val="542628988"/>
                    </a:ext>
                  </a:extLst>
                </a:gridCol>
                <a:gridCol w="3592286">
                  <a:extLst>
                    <a:ext uri="{9D8B030D-6E8A-4147-A177-3AD203B41FA5}">
                      <a16:colId xmlns:a16="http://schemas.microsoft.com/office/drawing/2014/main" val="3555453914"/>
                    </a:ext>
                  </a:extLst>
                </a:gridCol>
              </a:tblGrid>
              <a:tr h="370840">
                <a:tc>
                  <a:txBody>
                    <a:bodyPr/>
                    <a:lstStyle/>
                    <a:p>
                      <a:r>
                        <a:rPr lang="el-GR" dirty="0"/>
                        <a:t>Κάθε  μέρα ____________.</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chemeClr val="tx1"/>
                          </a:solidFill>
                        </a:rPr>
                        <a:t>Αύριο  θα 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Μπορεί  να _______.</a:t>
                      </a:r>
                      <a:endParaRPr lang="el-GR" dirty="0">
                        <a:solidFill>
                          <a:schemeClr val="tx1"/>
                        </a:solidFill>
                      </a:endParaRPr>
                    </a:p>
                    <a:p>
                      <a:r>
                        <a:rPr lang="el-GR" dirty="0">
                          <a:solidFill>
                            <a:schemeClr val="tx1"/>
                          </a:solidFill>
                        </a:rPr>
                        <a:t>Πρέπει να ____________.</a:t>
                      </a:r>
                    </a:p>
                  </a:txBody>
                  <a:tcPr>
                    <a:solidFill>
                      <a:schemeClr val="accent2">
                        <a:lumMod val="40000"/>
                        <a:lumOff val="60000"/>
                      </a:schemeClr>
                    </a:solidFill>
                  </a:tcPr>
                </a:tc>
                <a:tc>
                  <a:txBody>
                    <a:bodyPr/>
                    <a:lstStyle/>
                    <a:p>
                      <a:r>
                        <a:rPr lang="el-GR" sz="1800" b="0" i="0" kern="1200" dirty="0">
                          <a:solidFill>
                            <a:schemeClr val="tx1"/>
                          </a:solidFill>
                          <a:effectLst/>
                          <a:latin typeface="+mn-lt"/>
                          <a:ea typeface="+mn-ea"/>
                          <a:cs typeface="+mn-cs"/>
                        </a:rPr>
                        <a:t>Από εδώ και πέρα  θα 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i="0" kern="1200" dirty="0">
                          <a:solidFill>
                            <a:schemeClr val="tx1"/>
                          </a:solidFill>
                          <a:effectLst/>
                          <a:latin typeface="+mn-lt"/>
                          <a:ea typeface="+mn-ea"/>
                          <a:cs typeface="+mn-cs"/>
                        </a:rPr>
                        <a:t>Από εδώ και πέρα πρέπει  να ____.</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i="0" kern="1200" dirty="0">
                          <a:solidFill>
                            <a:schemeClr val="tx1"/>
                          </a:solidFill>
                          <a:effectLst/>
                          <a:latin typeface="+mn-lt"/>
                          <a:ea typeface="+mn-ea"/>
                          <a:cs typeface="+mn-cs"/>
                        </a:rPr>
                        <a:t>Από εδώ και πέρα μπορεί  να ____.</a:t>
                      </a:r>
                    </a:p>
                  </a:txBody>
                  <a:tcPr>
                    <a:solidFill>
                      <a:schemeClr val="accent6">
                        <a:lumMod val="40000"/>
                        <a:lumOff val="60000"/>
                      </a:schemeClr>
                    </a:solidFill>
                  </a:tcPr>
                </a:tc>
                <a:extLst>
                  <a:ext uri="{0D108BD9-81ED-4DB2-BD59-A6C34878D82A}">
                    <a16:rowId xmlns:a16="http://schemas.microsoft.com/office/drawing/2014/main" val="64138641"/>
                  </a:ext>
                </a:extLst>
              </a:tr>
              <a:tr h="370840">
                <a:tc>
                  <a:txBody>
                    <a:bodyPr/>
                    <a:lstStyle/>
                    <a:p>
                      <a:r>
                        <a:rPr lang="el-GR" sz="3200" dirty="0"/>
                        <a:t>ξυπνάω</a:t>
                      </a:r>
                    </a:p>
                    <a:p>
                      <a:r>
                        <a:rPr lang="el-GR" sz="3200" dirty="0"/>
                        <a:t>πηγαίνω</a:t>
                      </a:r>
                    </a:p>
                    <a:p>
                      <a:r>
                        <a:rPr lang="el-GR" sz="3200" dirty="0"/>
                        <a:t>πίνω</a:t>
                      </a:r>
                    </a:p>
                    <a:p>
                      <a:r>
                        <a:rPr lang="el-GR" sz="3200" dirty="0"/>
                        <a:t>τρώω</a:t>
                      </a:r>
                    </a:p>
                    <a:p>
                      <a:r>
                        <a:rPr lang="el-GR" sz="3200" dirty="0"/>
                        <a:t>βλέπω</a:t>
                      </a:r>
                    </a:p>
                    <a:p>
                      <a:r>
                        <a:rPr lang="el-GR" sz="3200" dirty="0"/>
                        <a:t>μένω</a:t>
                      </a:r>
                    </a:p>
                    <a:p>
                      <a:r>
                        <a:rPr lang="el-GR" sz="3200" dirty="0"/>
                        <a:t>κοιμάμαι</a:t>
                      </a:r>
                    </a:p>
                    <a:p>
                      <a:r>
                        <a:rPr lang="el-GR" sz="3200" dirty="0"/>
                        <a:t>αγοράζω</a:t>
                      </a:r>
                    </a:p>
                    <a:p>
                      <a:r>
                        <a:rPr lang="el-GR" sz="3200" dirty="0"/>
                        <a:t>λέω</a:t>
                      </a:r>
                    </a:p>
                    <a:p>
                      <a:r>
                        <a:rPr lang="el-GR" sz="3200" dirty="0"/>
                        <a:t>μαγειρεύω</a:t>
                      </a:r>
                    </a:p>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3624374627"/>
                  </a:ext>
                </a:extLst>
              </a:tr>
            </a:tbl>
          </a:graphicData>
        </a:graphic>
      </p:graphicFrame>
    </p:spTree>
    <p:extLst>
      <p:ext uri="{BB962C8B-B14F-4D97-AF65-F5344CB8AC3E}">
        <p14:creationId xmlns:p14="http://schemas.microsoft.com/office/powerpoint/2010/main" val="283850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08E40E-8250-09EB-6F5A-D0121D202E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7E930069-6EFE-DC67-6F68-6E209853F64C}"/>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4098" name="Picture 2" descr="1.000+ δωρεάν Chef και εικονογραφήσεις για Σεφ - Pixabay">
            <a:extLst>
              <a:ext uri="{FF2B5EF4-FFF2-40B4-BE49-F238E27FC236}">
                <a16:creationId xmlns:a16="http://schemas.microsoft.com/office/drawing/2014/main" id="{3D05F8B4-344A-C2AF-765F-956B4F645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2" y="206151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000+ δωρεάν Chef και εικονογραφήσεις για Σεφ - Pixabay">
            <a:extLst>
              <a:ext uri="{FF2B5EF4-FFF2-40B4-BE49-F238E27FC236}">
                <a16:creationId xmlns:a16="http://schemas.microsoft.com/office/drawing/2014/main" id="{D8E669F5-1126-05FB-EC00-741C71DE6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654" y="206151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1.000+ δωρεάν Chef και εικονογραφήσεις για Σεφ - Pixabay">
            <a:extLst>
              <a:ext uri="{FF2B5EF4-FFF2-40B4-BE49-F238E27FC236}">
                <a16:creationId xmlns:a16="http://schemas.microsoft.com/office/drawing/2014/main" id="{BBA1664E-AA45-DC8A-7223-397604FFE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538" y="2041781"/>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1.000+ δωρεάν Chef και εικονογραφήσεις για Σεφ - Pixabay">
            <a:extLst>
              <a:ext uri="{FF2B5EF4-FFF2-40B4-BE49-F238E27FC236}">
                <a16:creationId xmlns:a16="http://schemas.microsoft.com/office/drawing/2014/main" id="{43AD0087-FEC8-9668-6A51-30E044689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596" y="2041781"/>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4D7F9A37-7A63-E6C8-14C3-2F111F200EE2}"/>
              </a:ext>
            </a:extLst>
          </p:cNvPr>
          <p:cNvSpPr/>
          <p:nvPr/>
        </p:nvSpPr>
        <p:spPr>
          <a:xfrm>
            <a:off x="747712" y="4735286"/>
            <a:ext cx="2466976" cy="1066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Αύριο θα μαγειρέψω.</a:t>
            </a:r>
          </a:p>
        </p:txBody>
      </p:sp>
      <p:sp>
        <p:nvSpPr>
          <p:cNvPr id="6" name="Ορθογώνιο: Στρογγύλεμα γωνιών 5">
            <a:extLst>
              <a:ext uri="{FF2B5EF4-FFF2-40B4-BE49-F238E27FC236}">
                <a16:creationId xmlns:a16="http://schemas.microsoft.com/office/drawing/2014/main" id="{49B5A8C2-1BC6-8533-C2C3-4283B4178119}"/>
              </a:ext>
            </a:extLst>
          </p:cNvPr>
          <p:cNvSpPr/>
          <p:nvPr/>
        </p:nvSpPr>
        <p:spPr>
          <a:xfrm>
            <a:off x="3629024" y="4735286"/>
            <a:ext cx="2466976" cy="1066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 Αύριο πρέπει να μαγειρέψω. </a:t>
            </a:r>
          </a:p>
        </p:txBody>
      </p:sp>
      <p:sp>
        <p:nvSpPr>
          <p:cNvPr id="7" name="Ορθογώνιο: Στρογγύλεμα γωνιών 6">
            <a:extLst>
              <a:ext uri="{FF2B5EF4-FFF2-40B4-BE49-F238E27FC236}">
                <a16:creationId xmlns:a16="http://schemas.microsoft.com/office/drawing/2014/main" id="{1D943D6D-92FB-452D-11C8-5DA0E2801589}"/>
              </a:ext>
            </a:extLst>
          </p:cNvPr>
          <p:cNvSpPr/>
          <p:nvPr/>
        </p:nvSpPr>
        <p:spPr>
          <a:xfrm>
            <a:off x="6510336" y="4735286"/>
            <a:ext cx="2466976" cy="1066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Από αύριο  θα μαγειρεύω.</a:t>
            </a:r>
          </a:p>
        </p:txBody>
      </p:sp>
      <p:sp>
        <p:nvSpPr>
          <p:cNvPr id="8" name="Ορθογώνιο: Στρογγύλεμα γωνιών 7">
            <a:extLst>
              <a:ext uri="{FF2B5EF4-FFF2-40B4-BE49-F238E27FC236}">
                <a16:creationId xmlns:a16="http://schemas.microsoft.com/office/drawing/2014/main" id="{A13D2D8B-2B9D-1675-1072-111F6EED3E94}"/>
              </a:ext>
            </a:extLst>
          </p:cNvPr>
          <p:cNvSpPr/>
          <p:nvPr/>
        </p:nvSpPr>
        <p:spPr>
          <a:xfrm>
            <a:off x="9391648" y="4735286"/>
            <a:ext cx="2466976" cy="1066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Πρέπει να μαγειρεύω.</a:t>
            </a:r>
          </a:p>
        </p:txBody>
      </p:sp>
      <p:pic>
        <p:nvPicPr>
          <p:cNvPr id="4106" name="Picture 10" descr="12-Month Calendar Cartoon Vector Icon Set Stock Vector | Adobe Stock">
            <a:extLst>
              <a:ext uri="{FF2B5EF4-FFF2-40B4-BE49-F238E27FC236}">
                <a16:creationId xmlns:a16="http://schemas.microsoft.com/office/drawing/2014/main" id="{19AF71F3-BFAB-C3FC-BD52-81906A04E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473" y="480226"/>
            <a:ext cx="2022701" cy="1431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12-Month Calendar Cartoon Vector Icon Set Stock Vector | Adobe Stock">
            <a:extLst>
              <a:ext uri="{FF2B5EF4-FFF2-40B4-BE49-F238E27FC236}">
                <a16:creationId xmlns:a16="http://schemas.microsoft.com/office/drawing/2014/main" id="{12E2FAB8-D62E-567D-E95B-19F6BF812E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1648" y="480226"/>
            <a:ext cx="2022701" cy="14318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τελευταίος μήνας Στοκ Εικονογραφήσεις, Vectors, &amp; Clipart – (2,724 Στοκ  Εικονογραφήσεις)">
            <a:extLst>
              <a:ext uri="{FF2B5EF4-FFF2-40B4-BE49-F238E27FC236}">
                <a16:creationId xmlns:a16="http://schemas.microsoft.com/office/drawing/2014/main" id="{1701C284-270B-4F80-25F8-22A42E0590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1493" y="122408"/>
            <a:ext cx="1708035" cy="17080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τελευταίος μήνας Στοκ Εικονογραφήσεις, Vectors, &amp; Clipart – (2,724 Στοκ  Εικονογραφήσεις)">
            <a:extLst>
              <a:ext uri="{FF2B5EF4-FFF2-40B4-BE49-F238E27FC236}">
                <a16:creationId xmlns:a16="http://schemas.microsoft.com/office/drawing/2014/main" id="{6A9BDA8E-9D61-BFA7-BD96-3A11ED7AF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5221" y="178091"/>
            <a:ext cx="1708035" cy="1708035"/>
          </a:xfrm>
          <a:prstGeom prst="rect">
            <a:avLst/>
          </a:prstGeom>
          <a:noFill/>
          <a:extLst>
            <a:ext uri="{909E8E84-426E-40DD-AFC4-6F175D3DCCD1}">
              <a14:hiddenFill xmlns:a14="http://schemas.microsoft.com/office/drawing/2010/main">
                <a:solidFill>
                  <a:srgbClr val="FFFFFF"/>
                </a:solidFill>
              </a14:hiddenFill>
            </a:ext>
          </a:extLst>
        </p:spPr>
      </p:pic>
      <p:sp>
        <p:nvSpPr>
          <p:cNvPr id="11" name="Ορθογώνιο: Στρογγύλεμα γωνιών 10">
            <a:extLst>
              <a:ext uri="{FF2B5EF4-FFF2-40B4-BE49-F238E27FC236}">
                <a16:creationId xmlns:a16="http://schemas.microsoft.com/office/drawing/2014/main" id="{0CEDF780-5A8C-413F-3B47-EE31952A00AD}"/>
              </a:ext>
            </a:extLst>
          </p:cNvPr>
          <p:cNvSpPr/>
          <p:nvPr/>
        </p:nvSpPr>
        <p:spPr>
          <a:xfrm>
            <a:off x="5459528" y="6089302"/>
            <a:ext cx="2466976" cy="57694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μαγειρεύω</a:t>
            </a:r>
          </a:p>
        </p:txBody>
      </p:sp>
    </p:spTree>
    <p:extLst>
      <p:ext uri="{BB962C8B-B14F-4D97-AF65-F5344CB8AC3E}">
        <p14:creationId xmlns:p14="http://schemas.microsoft.com/office/powerpoint/2010/main" val="1967504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Μαρτίου 2026 (__/03/2026).Τώρα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Άκουσε!</a:t>
            </a:r>
          </a:p>
        </p:txBody>
      </p:sp>
      <p:sp>
        <p:nvSpPr>
          <p:cNvPr id="4" name="Rectangle 1">
            <a:extLst>
              <a:ext uri="{FF2B5EF4-FFF2-40B4-BE49-F238E27FC236}">
                <a16:creationId xmlns:a16="http://schemas.microsoft.com/office/drawing/2014/main" id="{3AE4DDC0-731F-473F-B3D7-DDF2796651E6}"/>
              </a:ext>
            </a:extLst>
          </p:cNvPr>
          <p:cNvSpPr>
            <a:spLocks noChangeArrowheads="1"/>
          </p:cNvSpPr>
          <p:nvPr/>
        </p:nvSpPr>
        <p:spPr bwMode="auto">
          <a:xfrm>
            <a:off x="2859755" y="2344510"/>
            <a:ext cx="8243674" cy="34163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Google Sans"/>
              </a:rPr>
              <a:t>Αύριο είναι Σάββατο και έχω πολλά σχέδια. Θέλω να ________ νωρίς για να _____ στο γυμναστήριο. Μετά, λέω να συναντήσω τους φίλους μου στο κέντρο. Ίσως πάμε σε μια καφετέρια για να _______ έναν καφέ και να _____________ τα νέα μας.</a:t>
            </a:r>
            <a:endParaRPr kumimoji="0" lang="el-GR" altLang="el-GR" sz="20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i="0" u="none" strike="noStrike" cap="none" normalizeH="0" baseline="0" dirty="0">
                <a:ln>
                  <a:noFill/>
                </a:ln>
                <a:solidFill>
                  <a:srgbClr val="0A0A0A"/>
                </a:solidFill>
                <a:effectLst/>
                <a:latin typeface="Google Sans"/>
              </a:rPr>
              <a:t>Το μεσημέρι πρέπει να __________ σπίτι για να________, γιατί θα έρθει η αδερφή μου. Της αρέσει πολύ να δοκιμάζει νέα φαγητά. Το απόγευμα, αν έχουμε χρόνο, μπορεί να ________ μια ταινία στον κινηματογράφο ή να κάνουμε μια βόλτα στη θάλασσα. Ελπίζω να περάσουμε πολύ όμορφα και να μη____________!</a:t>
            </a:r>
            <a:endParaRPr kumimoji="0" lang="el-GR" altLang="el-GR" sz="20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i="0" u="none" strike="noStrike" cap="none" normalizeH="0" baseline="0" dirty="0">
                <a:ln>
                  <a:noFill/>
                </a:ln>
                <a:solidFill>
                  <a:schemeClr val="tx1"/>
                </a:solidFill>
                <a:effectLst/>
                <a:latin typeface="Arial" panose="020B0604020202020204" pitchFamily="34" charset="0"/>
              </a:rPr>
            </a:b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2" name="ElevenLabs_2026-03-25T17_39_56_Iordanis_pvc_sp105_s100_sb50_v3">
            <a:hlinkClick r:id="" action="ppaction://media"/>
            <a:extLst>
              <a:ext uri="{FF2B5EF4-FFF2-40B4-BE49-F238E27FC236}">
                <a16:creationId xmlns:a16="http://schemas.microsoft.com/office/drawing/2014/main" id="{21CF4CC9-E85D-AD22-E828-9237831B6692}"/>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8708345" y="1129827"/>
            <a:ext cx="406400" cy="406400"/>
          </a:xfrm>
        </p:spPr>
      </p:pic>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A9CBC-AE6D-58DB-9515-EC7E095071B0}"/>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6C7C0CF5-2645-001B-B5B4-9B048ACE433C}"/>
              </a:ext>
            </a:extLst>
          </p:cNvPr>
          <p:cNvSpPr/>
          <p:nvPr/>
        </p:nvSpPr>
        <p:spPr>
          <a:xfrm>
            <a:off x="0" y="500743"/>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D87FFEE1-6A8E-3823-C041-ECA7BB528FC2}"/>
              </a:ext>
            </a:extLst>
          </p:cNvPr>
          <p:cNvSpPr/>
          <p:nvPr/>
        </p:nvSpPr>
        <p:spPr>
          <a:xfrm>
            <a:off x="179614" y="6020171"/>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Διάβασε!</a:t>
            </a:r>
          </a:p>
        </p:txBody>
      </p:sp>
      <p:pic>
        <p:nvPicPr>
          <p:cNvPr id="5122" name="Picture 2" descr="Παιδί Διαβάζει Βιβλίο Παιδί Που Κάθεται Ένα Σωρό Βιβλία Μου ...">
            <a:extLst>
              <a:ext uri="{FF2B5EF4-FFF2-40B4-BE49-F238E27FC236}">
                <a16:creationId xmlns:a16="http://schemas.microsoft.com/office/drawing/2014/main" id="{C428F8C5-A3DE-4574-CDEA-A5EF7578F1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43"/>
          <a:stretch>
            <a:fillRect/>
          </a:stretch>
        </p:blipFill>
        <p:spPr bwMode="auto">
          <a:xfrm>
            <a:off x="566738" y="3114973"/>
            <a:ext cx="2143805" cy="20448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77D30C3-BD32-AF7B-EEFF-6F9C881E4AB5}"/>
              </a:ext>
            </a:extLst>
          </p:cNvPr>
          <p:cNvSpPr txBox="1"/>
          <p:nvPr/>
        </p:nvSpPr>
        <p:spPr>
          <a:xfrm>
            <a:off x="2979965" y="2002818"/>
            <a:ext cx="4052207" cy="452431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800" i="0" u="none" strike="noStrike" cap="none" normalizeH="0" baseline="0" dirty="0">
                <a:ln>
                  <a:noFill/>
                </a:ln>
                <a:solidFill>
                  <a:srgbClr val="0A0A0A"/>
                </a:solidFill>
                <a:effectLst/>
                <a:latin typeface="Google Sans"/>
              </a:rPr>
              <a:t>Αύριο είναι Σάββατο και έχω πολλά σχέδια. Θέλω να ξυπνήσω νωρίς για να πάω στο γυμναστήριο. Μετά, λέω να συναντήσω τους φίλους μου στο κέντρο. Ίσως πάμε σε μια καφετέρια για να πιούμε έναν καφέ και να πούμε τα νέα μας.</a:t>
            </a:r>
            <a:endParaRPr kumimoji="0" lang="el-GR" altLang="el-GR" sz="180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800" i="0" u="none" strike="noStrike" cap="none" normalizeH="0" baseline="0" dirty="0">
                <a:ln>
                  <a:noFill/>
                </a:ln>
                <a:solidFill>
                  <a:srgbClr val="0A0A0A"/>
                </a:solidFill>
                <a:effectLst/>
                <a:latin typeface="Google Sans"/>
              </a:rPr>
              <a:t>Το μεσημέρι πρέπει να γυρίσω σπίτι για να μαγειρέψω, γιατί θα έρθει η αδερφή μου. Της αρέσει πολύ να δοκιμάζει νέα φαγητά. Το απόγευμα, αν έχουμε χρόνο, μπορεί να δούμε μια ταινία στον κινηματογράφο ή να κάνουμε μια βόλτα στη θάλασσα. Ελπίζω να περάσουμε πολύ όμορφα και να μη βρέξει!</a:t>
            </a:r>
            <a:endParaRPr kumimoji="0" lang="el-GR" altLang="el-GR" sz="1800" i="0" u="none" strike="noStrike" cap="none" normalizeH="0" baseline="0" dirty="0">
              <a:ln>
                <a:noFill/>
              </a:ln>
              <a:solidFill>
                <a:schemeClr val="tx1"/>
              </a:solidFill>
              <a:effectLst/>
            </a:endParaRPr>
          </a:p>
        </p:txBody>
      </p:sp>
      <p:graphicFrame>
        <p:nvGraphicFramePr>
          <p:cNvPr id="4" name="Πίνακας 3">
            <a:extLst>
              <a:ext uri="{FF2B5EF4-FFF2-40B4-BE49-F238E27FC236}">
                <a16:creationId xmlns:a16="http://schemas.microsoft.com/office/drawing/2014/main" id="{E43282D6-C8E1-AFC3-68D6-D80263EEB161}"/>
              </a:ext>
            </a:extLst>
          </p:cNvPr>
          <p:cNvGraphicFramePr>
            <a:graphicFrameLocks noGrp="1"/>
          </p:cNvGraphicFramePr>
          <p:nvPr>
            <p:extLst>
              <p:ext uri="{D42A27DB-BD31-4B8C-83A1-F6EECF244321}">
                <p14:modId xmlns:p14="http://schemas.microsoft.com/office/powerpoint/2010/main" val="3325422929"/>
              </p:ext>
            </p:extLst>
          </p:nvPr>
        </p:nvGraphicFramePr>
        <p:xfrm>
          <a:off x="7217229" y="804454"/>
          <a:ext cx="4825998" cy="5394960"/>
        </p:xfrm>
        <a:graphic>
          <a:graphicData uri="http://schemas.openxmlformats.org/drawingml/2006/table">
            <a:tbl>
              <a:tblPr firstRow="1" bandRow="1">
                <a:tableStyleId>{5940675A-B579-460E-94D1-54222C63F5DA}</a:tableStyleId>
              </a:tblPr>
              <a:tblGrid>
                <a:gridCol w="1608666">
                  <a:extLst>
                    <a:ext uri="{9D8B030D-6E8A-4147-A177-3AD203B41FA5}">
                      <a16:colId xmlns:a16="http://schemas.microsoft.com/office/drawing/2014/main" val="1750585041"/>
                    </a:ext>
                  </a:extLst>
                </a:gridCol>
                <a:gridCol w="1608666">
                  <a:extLst>
                    <a:ext uri="{9D8B030D-6E8A-4147-A177-3AD203B41FA5}">
                      <a16:colId xmlns:a16="http://schemas.microsoft.com/office/drawing/2014/main" val="437695151"/>
                    </a:ext>
                  </a:extLst>
                </a:gridCol>
                <a:gridCol w="1608666">
                  <a:extLst>
                    <a:ext uri="{9D8B030D-6E8A-4147-A177-3AD203B41FA5}">
                      <a16:colId xmlns:a16="http://schemas.microsoft.com/office/drawing/2014/main" val="722797643"/>
                    </a:ext>
                  </a:extLst>
                </a:gridCol>
              </a:tblGrid>
              <a:tr h="317016">
                <a:tc>
                  <a:txBody>
                    <a:bodyPr/>
                    <a:lstStyle/>
                    <a:p>
                      <a:r>
                        <a:rPr lang="el-GR" dirty="0"/>
                        <a:t>ρήμα</a:t>
                      </a:r>
                    </a:p>
                  </a:txBody>
                  <a:tcPr>
                    <a:solidFill>
                      <a:schemeClr val="tx2">
                        <a:lumMod val="10000"/>
                        <a:lumOff val="90000"/>
                      </a:schemeClr>
                    </a:solidFill>
                  </a:tcPr>
                </a:tc>
                <a:tc>
                  <a:txBody>
                    <a:bodyPr/>
                    <a:lstStyle/>
                    <a:p>
                      <a:endParaRPr lang="el-GR" dirty="0"/>
                    </a:p>
                    <a:p>
                      <a:r>
                        <a:rPr lang="el-GR" dirty="0"/>
                        <a:t>(να, θα…..)</a:t>
                      </a:r>
                    </a:p>
                    <a:p>
                      <a:pPr algn="ctr"/>
                      <a:r>
                        <a:rPr lang="el-GR" dirty="0"/>
                        <a:t>1</a:t>
                      </a:r>
                      <a:r>
                        <a:rPr lang="el-GR" baseline="30000" dirty="0"/>
                        <a:t>η</a:t>
                      </a:r>
                      <a:r>
                        <a:rPr lang="el-GR" dirty="0"/>
                        <a:t> φορά</a:t>
                      </a:r>
                    </a:p>
                  </a:txBody>
                  <a:tcPr>
                    <a:solidFill>
                      <a:schemeClr val="tx2">
                        <a:lumMod val="10000"/>
                        <a:lumOff val="90000"/>
                      </a:schemeClr>
                    </a:solidFill>
                  </a:tcPr>
                </a:tc>
                <a:tc>
                  <a:txBody>
                    <a:bodyPr/>
                    <a:lstStyle/>
                    <a:p>
                      <a:endParaRPr lang="el-GR" dirty="0"/>
                    </a:p>
                    <a:p>
                      <a:r>
                        <a:rPr lang="el-GR" dirty="0"/>
                        <a:t>(να, θα…..)</a:t>
                      </a:r>
                    </a:p>
                    <a:p>
                      <a:r>
                        <a:rPr lang="el-GR" dirty="0"/>
                        <a:t>πολλές φορές</a:t>
                      </a:r>
                    </a:p>
                  </a:txBody>
                  <a:tcPr>
                    <a:solidFill>
                      <a:schemeClr val="tx2">
                        <a:lumMod val="10000"/>
                        <a:lumOff val="90000"/>
                      </a:schemeClr>
                    </a:solidFill>
                  </a:tcPr>
                </a:tc>
                <a:extLst>
                  <a:ext uri="{0D108BD9-81ED-4DB2-BD59-A6C34878D82A}">
                    <a16:rowId xmlns:a16="http://schemas.microsoft.com/office/drawing/2014/main" val="3559580573"/>
                  </a:ext>
                </a:extLst>
              </a:tr>
              <a:tr h="317016">
                <a:tc>
                  <a:txBody>
                    <a:bodyPr/>
                    <a:lstStyle/>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631773998"/>
                  </a:ext>
                </a:extLst>
              </a:tr>
            </a:tbl>
          </a:graphicData>
        </a:graphic>
      </p:graphicFrame>
    </p:spTree>
    <p:extLst>
      <p:ext uri="{BB962C8B-B14F-4D97-AF65-F5344CB8AC3E}">
        <p14:creationId xmlns:p14="http://schemas.microsoft.com/office/powerpoint/2010/main" val="137600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381CC-190A-3B58-1B5E-3B73AFA20AD3}"/>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B6BC4B4C-AAEB-0B81-2657-A4427E8360FC}"/>
              </a:ext>
            </a:extLst>
          </p:cNvPr>
          <p:cNvSpPr/>
          <p:nvPr/>
        </p:nvSpPr>
        <p:spPr>
          <a:xfrm>
            <a:off x="0" y="500743"/>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8" name="Ορθογώνιο 7">
            <a:extLst>
              <a:ext uri="{FF2B5EF4-FFF2-40B4-BE49-F238E27FC236}">
                <a16:creationId xmlns:a16="http://schemas.microsoft.com/office/drawing/2014/main" id="{77C6F45F-77A1-DFB9-60FE-1D145B15C866}"/>
              </a:ext>
            </a:extLst>
          </p:cNvPr>
          <p:cNvSpPr/>
          <p:nvPr/>
        </p:nvSpPr>
        <p:spPr>
          <a:xfrm>
            <a:off x="636303" y="5867399"/>
            <a:ext cx="3228126"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Παιχνίδι ρόλων</a:t>
            </a:r>
          </a:p>
        </p:txBody>
      </p:sp>
      <p:pic>
        <p:nvPicPr>
          <p:cNvPr id="4098" name="Picture 2" descr="Πωλητής - Δωρεάν εικόνες διανυσματικά clipart στο creazilla.com">
            <a:extLst>
              <a:ext uri="{FF2B5EF4-FFF2-40B4-BE49-F238E27FC236}">
                <a16:creationId xmlns:a16="http://schemas.microsoft.com/office/drawing/2014/main" id="{CB0EE892-BFC2-ECF1-999C-C2FB14D55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9" y="2747282"/>
            <a:ext cx="2745240" cy="2647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5CA15F09-9356-8B4D-9D4C-E7DEFA597A00}"/>
              </a:ext>
            </a:extLst>
          </p:cNvPr>
          <p:cNvSpPr/>
          <p:nvPr/>
        </p:nvSpPr>
        <p:spPr>
          <a:xfrm>
            <a:off x="8855017" y="5638799"/>
            <a:ext cx="3228126"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ασθενής</a:t>
            </a:r>
          </a:p>
        </p:txBody>
      </p:sp>
      <p:pic>
        <p:nvPicPr>
          <p:cNvPr id="3" name="Picture 2" descr="9.300+ Karın Ağrısı Illüstrasyonlar Stok Fotoğrafları, Resimler ve  Royalty-Free Görseller - iStock">
            <a:extLst>
              <a:ext uri="{FF2B5EF4-FFF2-40B4-BE49-F238E27FC236}">
                <a16:creationId xmlns:a16="http://schemas.microsoft.com/office/drawing/2014/main" id="{7CCD6C5E-300E-C141-F572-879927CFA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834" y="2623458"/>
            <a:ext cx="2954519" cy="24914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EB7B47C6-DC50-BC3A-83E9-28CDB0F0D9DE}"/>
              </a:ext>
            </a:extLst>
          </p:cNvPr>
          <p:cNvSpPr/>
          <p:nvPr/>
        </p:nvSpPr>
        <p:spPr>
          <a:xfrm>
            <a:off x="5483423" y="5649684"/>
            <a:ext cx="3228126"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γιατρός</a:t>
            </a:r>
          </a:p>
        </p:txBody>
      </p:sp>
      <p:pic>
        <p:nvPicPr>
          <p:cNvPr id="1026" name="Picture 2" descr="Doctor cartoon Royalty-Free Διανύσματα">
            <a:extLst>
              <a:ext uri="{FF2B5EF4-FFF2-40B4-BE49-F238E27FC236}">
                <a16:creationId xmlns:a16="http://schemas.microsoft.com/office/drawing/2014/main" id="{C4EDED82-429B-0146-1FFE-4EA8F6F47A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248" y="2913629"/>
            <a:ext cx="1514475" cy="23152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450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6F25D3-BE2F-6894-E5C8-16BDE455A97B}"/>
              </a:ext>
            </a:extLst>
          </p:cNvPr>
          <p:cNvSpPr txBox="1"/>
          <p:nvPr/>
        </p:nvSpPr>
        <p:spPr>
          <a:xfrm>
            <a:off x="239485" y="536256"/>
            <a:ext cx="10395857" cy="6288901"/>
          </a:xfrm>
          <a:prstGeom prst="rect">
            <a:avLst/>
          </a:prstGeom>
          <a:noFill/>
        </p:spPr>
        <p:txBody>
          <a:bodyPr wrap="square">
            <a:spAutoFit/>
          </a:bodyPr>
          <a:lstStyle/>
          <a:p>
            <a:pPr algn="just" rtl="0">
              <a:buNone/>
            </a:pPr>
            <a:r>
              <a:rPr lang="el-GR" sz="1800" b="0" i="0" u="none" strike="noStrike" dirty="0">
                <a:solidFill>
                  <a:srgbClr val="000000"/>
                </a:solidFill>
                <a:effectLst/>
                <a:latin typeface="Aptos" panose="020B0004020202020204" pitchFamily="34" charset="0"/>
              </a:rPr>
              <a:t>Αγαπητή Μαρία,</a:t>
            </a:r>
            <a:endParaRPr lang="el-GR" b="0" dirty="0">
              <a:effectLst/>
            </a:endParaRPr>
          </a:p>
          <a:p>
            <a:pPr algn="just" rtl="0">
              <a:buNone/>
            </a:pPr>
            <a:r>
              <a:rPr lang="el-GR" sz="1800" b="0" i="0" u="none" strike="noStrike" dirty="0">
                <a:solidFill>
                  <a:srgbClr val="000000"/>
                </a:solidFill>
                <a:effectLst/>
                <a:latin typeface="Aptos" panose="020B0004020202020204" pitchFamily="34" charset="0"/>
              </a:rPr>
              <a:t> </a:t>
            </a:r>
            <a:endParaRPr lang="el-GR" b="0" dirty="0">
              <a:effectLst/>
            </a:endParaRPr>
          </a:p>
          <a:p>
            <a:pPr rtl="0">
              <a:spcAft>
                <a:spcPts val="800"/>
              </a:spcAft>
              <a:buNone/>
            </a:pPr>
            <a:r>
              <a:rPr lang="el-GR" sz="1800" b="0" i="0" u="none" strike="noStrike" dirty="0">
                <a:solidFill>
                  <a:srgbClr val="0A0A0A"/>
                </a:solidFill>
                <a:effectLst/>
                <a:latin typeface="Aptos" panose="020B0004020202020204" pitchFamily="34" charset="0"/>
              </a:rPr>
              <a:t>Έλαβα το γράμμα σου και καταλαβαίνω ότι δυσκολεύεσαι στην</a:t>
            </a:r>
            <a:endParaRPr lang="el-GR" b="0" dirty="0">
              <a:effectLst/>
            </a:endParaRPr>
          </a:p>
          <a:p>
            <a:pPr algn="just" rtl="0">
              <a:buNone/>
            </a:pPr>
            <a:r>
              <a:rPr lang="el-GR" sz="1800" b="0" i="0" u="none" strike="noStrike" dirty="0">
                <a:solidFill>
                  <a:srgbClr val="0A0A0A"/>
                </a:solidFill>
                <a:effectLst/>
                <a:latin typeface="Aptos" panose="020B0004020202020204" pitchFamily="34" charset="0"/>
              </a:rPr>
              <a:t>Αγγλία. Μην ανησυχείς, θα σου δώσω μερικές συμβουλές για να νιώσεις καλύτερα.</a:t>
            </a:r>
          </a:p>
          <a:p>
            <a:pPr algn="just" rtl="0">
              <a:buNone/>
            </a:pPr>
            <a:r>
              <a:rPr lang="el-GR" dirty="0">
                <a:solidFill>
                  <a:srgbClr val="0A0A0A"/>
                </a:solidFill>
                <a:latin typeface="Aptos" panose="020B0004020202020204" pitchFamily="34" charset="0"/>
              </a:rPr>
              <a:t>Αύριο  πρέπει  να __________________________________________.</a:t>
            </a:r>
          </a:p>
          <a:p>
            <a:pPr algn="just" rtl="0">
              <a:buNone/>
            </a:pPr>
            <a:endParaRPr lang="el-GR" sz="1800" b="0" i="0" u="none" strike="noStrike" dirty="0">
              <a:solidFill>
                <a:srgbClr val="0A0A0A"/>
              </a:solidFill>
              <a:effectLst/>
              <a:latin typeface="Aptos" panose="020B0004020202020204" pitchFamily="34" charset="0"/>
            </a:endParaRPr>
          </a:p>
          <a:p>
            <a:pPr algn="just" rtl="0">
              <a:buNone/>
            </a:pPr>
            <a:r>
              <a:rPr lang="el-GR" dirty="0">
                <a:solidFill>
                  <a:srgbClr val="0A0A0A"/>
                </a:solidFill>
                <a:latin typeface="Aptos" panose="020B0004020202020204" pitchFamily="34" charset="0"/>
              </a:rPr>
              <a:t>___________________________________________________________________.</a:t>
            </a:r>
          </a:p>
          <a:p>
            <a:pPr algn="just" rtl="0">
              <a:buNone/>
            </a:pPr>
            <a:endParaRPr lang="el-GR" sz="1800" b="0" i="0" u="none" strike="noStrike" dirty="0">
              <a:solidFill>
                <a:srgbClr val="0A0A0A"/>
              </a:solidFill>
              <a:effectLst/>
              <a:latin typeface="Aptos" panose="020B0004020202020204" pitchFamily="34" charset="0"/>
            </a:endParaRPr>
          </a:p>
          <a:p>
            <a:pPr algn="just" rtl="0">
              <a:buNone/>
            </a:pPr>
            <a:r>
              <a:rPr lang="el-GR" dirty="0">
                <a:solidFill>
                  <a:srgbClr val="0A0A0A"/>
                </a:solidFill>
                <a:latin typeface="Aptos" panose="020B0004020202020204" pitchFamily="34" charset="0"/>
              </a:rPr>
              <a:t>________________________________________________________________________.</a:t>
            </a:r>
          </a:p>
          <a:p>
            <a:pPr algn="just" rtl="0">
              <a:buNone/>
            </a:pPr>
            <a:endParaRPr lang="el-GR" sz="1800" b="0" i="0" u="none" strike="noStrike" dirty="0">
              <a:solidFill>
                <a:srgbClr val="0A0A0A"/>
              </a:solidFill>
              <a:effectLst/>
              <a:latin typeface="Aptos" panose="020B0004020202020204" pitchFamily="34" charset="0"/>
            </a:endParaRPr>
          </a:p>
          <a:p>
            <a:pPr algn="just" rtl="0">
              <a:buNone/>
            </a:pPr>
            <a:endParaRPr lang="el-GR" dirty="0">
              <a:solidFill>
                <a:srgbClr val="0A0A0A"/>
              </a:solidFill>
              <a:latin typeface="Aptos" panose="020B0004020202020204" pitchFamily="34" charset="0"/>
            </a:endParaRPr>
          </a:p>
          <a:p>
            <a:pPr algn="just"/>
            <a:r>
              <a:rPr lang="el-GR" dirty="0">
                <a:solidFill>
                  <a:srgbClr val="0A0A0A"/>
                </a:solidFill>
                <a:latin typeface="Aptos" panose="020B0004020202020204" pitchFamily="34" charset="0"/>
              </a:rPr>
              <a:t>___________________________________________________________________.</a:t>
            </a:r>
          </a:p>
          <a:p>
            <a:pPr algn="just"/>
            <a:endParaRPr lang="el-GR" dirty="0">
              <a:solidFill>
                <a:srgbClr val="0A0A0A"/>
              </a:solidFill>
              <a:latin typeface="Aptos" panose="020B0004020202020204" pitchFamily="34" charset="0"/>
            </a:endParaRPr>
          </a:p>
          <a:p>
            <a:pPr algn="just"/>
            <a:r>
              <a:rPr lang="el-GR" dirty="0">
                <a:solidFill>
                  <a:srgbClr val="0A0A0A"/>
                </a:solidFill>
                <a:latin typeface="Aptos" panose="020B0004020202020204" pitchFamily="34" charset="0"/>
              </a:rPr>
              <a:t>________________________________________________________________________.</a:t>
            </a:r>
          </a:p>
          <a:p>
            <a:pPr algn="just" rtl="0">
              <a:buNone/>
            </a:pPr>
            <a:endParaRPr lang="el-GR" b="0" dirty="0">
              <a:solidFill>
                <a:srgbClr val="0A0A0A"/>
              </a:solidFill>
              <a:effectLst/>
              <a:latin typeface="Aptos" panose="020B0004020202020204" pitchFamily="34" charset="0"/>
            </a:endParaRPr>
          </a:p>
          <a:p>
            <a:br>
              <a:rPr lang="el-GR" dirty="0"/>
            </a:br>
            <a:r>
              <a:rPr lang="el-GR" dirty="0"/>
              <a:t>Σου εύχομαι περαστικά!</a:t>
            </a:r>
          </a:p>
          <a:p>
            <a:r>
              <a:rPr lang="el-GR" dirty="0"/>
              <a:t>Δώσε τα χαιρετίσματά μου στους γονείς σου!</a:t>
            </a:r>
          </a:p>
          <a:p>
            <a:r>
              <a:rPr lang="el-GR" dirty="0"/>
              <a:t>Όταν επιστρέψεις  στην Κύπρο, θα τα πούμε αναλυτικότερα από κοντά στο ιατρείο.</a:t>
            </a:r>
          </a:p>
          <a:p>
            <a:r>
              <a:rPr lang="el-GR" dirty="0" err="1"/>
              <a:t>Δρ</a:t>
            </a:r>
            <a:r>
              <a:rPr lang="el-GR" dirty="0"/>
              <a:t> Γιάννα Ιακώβου  </a:t>
            </a:r>
          </a:p>
          <a:p>
            <a:br>
              <a:rPr lang="el-GR" dirty="0"/>
            </a:br>
            <a:endParaRPr lang="el-GR" dirty="0"/>
          </a:p>
        </p:txBody>
      </p:sp>
      <p:sp>
        <p:nvSpPr>
          <p:cNvPr id="2" name="Rectangle 1">
            <a:extLst>
              <a:ext uri="{FF2B5EF4-FFF2-40B4-BE49-F238E27FC236}">
                <a16:creationId xmlns:a16="http://schemas.microsoft.com/office/drawing/2014/main" id="{2A1E420C-B4A9-6C6E-9A90-DE45E6346873}"/>
              </a:ext>
            </a:extLst>
          </p:cNvPr>
          <p:cNvSpPr>
            <a:spLocks noChangeArrowheads="1"/>
          </p:cNvSpPr>
          <p:nvPr/>
        </p:nvSpPr>
        <p:spPr bwMode="auto">
          <a:xfrm>
            <a:off x="8796806" y="309842"/>
            <a:ext cx="3046851" cy="2699658"/>
          </a:xfrm>
          <a:prstGeom prst="rect">
            <a:avLst/>
          </a:prstGeom>
          <a:solidFill>
            <a:schemeClr val="tx2">
              <a:lumMod val="10000"/>
              <a:lumOff val="90000"/>
            </a:schemeClr>
          </a:solidFill>
          <a:ln w="76200">
            <a:solidFill>
              <a:schemeClr val="tx1"/>
            </a:solidFill>
            <a:miter lim="800000"/>
            <a:headEnd/>
            <a:tailEnd/>
          </a:ln>
        </p:spPr>
        <p:txBody>
          <a:bodyPr vert="horz" lIns="91440" tIns="45720" rIns="91440" bIns="45720" numCol="1" rtlCol="0" anchorCtr="0" compatLnSpc="1">
            <a:prstTxWarp prst="textNoShape">
              <a:avLst/>
            </a:prstTxWarp>
            <a:normAutofit lnSpcReduction="10000"/>
          </a:bodyPr>
          <a:lstStyle/>
          <a:p>
            <a:pPr marR="0" lvl="0" algn="just" fontAlgn="base">
              <a:lnSpc>
                <a:spcPct val="90000"/>
              </a:lnSpc>
              <a:spcBef>
                <a:spcPct val="0"/>
              </a:spcBef>
              <a:spcAft>
                <a:spcPts val="600"/>
              </a:spcAft>
              <a:buClrTx/>
              <a:buSzTx/>
              <a:tabLst/>
            </a:pPr>
            <a:r>
              <a:rPr kumimoji="0" lang="en-US" altLang="el-GR" sz="1300" b="0" i="0" u="none" strike="noStrike" cap="none" normalizeH="0" baseline="0" dirty="0" err="1">
                <a:ln>
                  <a:noFill/>
                </a:ln>
                <a:effectLst/>
              </a:rPr>
              <a:t>Αγ</a:t>
            </a:r>
            <a:r>
              <a:rPr kumimoji="0" lang="en-US" altLang="el-GR" sz="1300" b="0" i="0" u="none" strike="noStrike" cap="none" normalizeH="0" baseline="0" dirty="0">
                <a:ln>
                  <a:noFill/>
                </a:ln>
                <a:effectLst/>
              </a:rPr>
              <a:t>απητή γιατρέ,</a:t>
            </a:r>
            <a:r>
              <a:rPr kumimoji="0" lang="el-GR" altLang="el-GR" sz="1300" b="0" i="0" u="none" strike="noStrike" cap="none" normalizeH="0" baseline="0" dirty="0">
                <a:ln>
                  <a:noFill/>
                </a:ln>
                <a:effectLst/>
              </a:rPr>
              <a:t>      </a:t>
            </a:r>
            <a:endParaRPr kumimoji="0" lang="en-US" altLang="el-GR" sz="1300" b="0" i="0" u="none" strike="noStrike" cap="none" normalizeH="0" baseline="0" dirty="0">
              <a:ln>
                <a:noFill/>
              </a:ln>
              <a:effectLst/>
            </a:endParaRPr>
          </a:p>
          <a:p>
            <a:pPr marR="0" lvl="0" algn="just" fontAlgn="base">
              <a:lnSpc>
                <a:spcPct val="90000"/>
              </a:lnSpc>
              <a:spcBef>
                <a:spcPct val="0"/>
              </a:spcBef>
              <a:spcAft>
                <a:spcPts val="600"/>
              </a:spcAft>
              <a:buClrTx/>
              <a:buSzTx/>
              <a:tabLst/>
            </a:pPr>
            <a:r>
              <a:rPr kumimoji="0" lang="en-US" altLang="el-GR" sz="1300" b="0" i="0" u="none" strike="noStrike" cap="none" normalizeH="0" baseline="0" dirty="0">
                <a:ln>
                  <a:noFill/>
                </a:ln>
                <a:effectLst/>
              </a:rPr>
              <a:t>Σας </a:t>
            </a:r>
            <a:r>
              <a:rPr kumimoji="0" lang="en-US" altLang="el-GR" sz="1300" b="0" i="0" u="none" strike="noStrike" cap="none" normalizeH="0" baseline="0" dirty="0" err="1">
                <a:ln>
                  <a:noFill/>
                </a:ln>
                <a:effectLst/>
              </a:rPr>
              <a:t>γράφω</a:t>
            </a:r>
            <a:r>
              <a:rPr kumimoji="0" lang="en-US" altLang="el-GR" sz="1300" b="0" i="0" u="none" strike="noStrike" cap="none" normalizeH="0" baseline="0" dirty="0">
                <a:ln>
                  <a:noFill/>
                </a:ln>
                <a:effectLst/>
              </a:rPr>
              <a:t> </a:t>
            </a:r>
            <a:r>
              <a:rPr kumimoji="0" lang="en-US" altLang="el-GR" sz="1300" b="0" i="0" u="none" strike="noStrike" cap="none" normalizeH="0" baseline="0" dirty="0" err="1">
                <a:ln>
                  <a:noFill/>
                </a:ln>
                <a:effectLst/>
              </a:rPr>
              <a:t>γι</a:t>
            </a:r>
            <a:r>
              <a:rPr kumimoji="0" lang="en-US" altLang="el-GR" sz="1300" b="0" i="0" u="none" strike="noStrike" cap="none" normalizeH="0" baseline="0" dirty="0">
                <a:ln>
                  <a:noFill/>
                </a:ln>
                <a:effectLst/>
              </a:rPr>
              <a:t>ατί χρειάζομαι τη συμβουλή σας. </a:t>
            </a:r>
            <a:r>
              <a:rPr kumimoji="0" lang="en-US" altLang="el-GR" sz="1300" b="0" i="0" u="none" strike="noStrike" cap="none" normalizeH="0" baseline="0" dirty="0" err="1">
                <a:ln>
                  <a:noFill/>
                </a:ln>
                <a:effectLst/>
              </a:rPr>
              <a:t>Είμ</a:t>
            </a:r>
            <a:r>
              <a:rPr kumimoji="0" lang="en-US" altLang="el-GR" sz="1300" b="0" i="0" u="none" strike="noStrike" cap="none" normalizeH="0" baseline="0" dirty="0">
                <a:ln>
                  <a:noFill/>
                </a:ln>
                <a:effectLst/>
              </a:rPr>
              <a:t>αι στην Αγγλία με το ευρωπαϊκό πρόγραμμα Erasmus. </a:t>
            </a:r>
            <a:r>
              <a:rPr kumimoji="0" lang="en-US" altLang="el-GR" sz="1300" b="0" i="0" u="none" strike="noStrike" cap="none" normalizeH="0" baseline="0" dirty="0" err="1">
                <a:ln>
                  <a:noFill/>
                </a:ln>
                <a:effectLst/>
              </a:rPr>
              <a:t>Την</a:t>
            </a:r>
            <a:r>
              <a:rPr kumimoji="0" lang="en-US" altLang="el-GR" sz="1300" b="0" i="0" u="none" strike="noStrike" cap="none" normalizeH="0" baseline="0" dirty="0">
                <a:ln>
                  <a:noFill/>
                </a:ln>
                <a:effectLst/>
              </a:rPr>
              <a:t> </a:t>
            </a:r>
            <a:r>
              <a:rPr kumimoji="0" lang="en-US" altLang="el-GR" sz="1300" b="0" i="0" u="none" strike="noStrike" cap="none" normalizeH="0" baseline="0" dirty="0" err="1">
                <a:ln>
                  <a:noFill/>
                </a:ln>
                <a:effectLst/>
              </a:rPr>
              <a:t>τελευτ</a:t>
            </a:r>
            <a:r>
              <a:rPr kumimoji="0" lang="en-US" altLang="el-GR" sz="1300" b="0" i="0" u="none" strike="noStrike" cap="none" normalizeH="0" baseline="0" dirty="0">
                <a:ln>
                  <a:noFill/>
                </a:ln>
                <a:effectLst/>
              </a:rPr>
              <a:t>αία εβδομάδα </a:t>
            </a:r>
            <a:r>
              <a:rPr kumimoji="0" lang="en-US" altLang="el-GR" sz="1300" b="0" i="0" u="sng" strike="noStrike" cap="none" normalizeH="0" baseline="0" dirty="0">
                <a:ln>
                  <a:noFill/>
                </a:ln>
                <a:effectLst/>
              </a:rPr>
              <a:t>πονάει η κοιλιά μου</a:t>
            </a:r>
            <a:r>
              <a:rPr kumimoji="0" lang="en-US" altLang="el-GR" sz="1300" b="0" i="0" u="none" strike="noStrike" cap="none" normalizeH="0" baseline="0" dirty="0">
                <a:ln>
                  <a:noFill/>
                </a:ln>
                <a:effectLst/>
              </a:rPr>
              <a:t> σχεδόν καθημερινά και </a:t>
            </a:r>
            <a:r>
              <a:rPr kumimoji="0" lang="en-US" altLang="el-GR" sz="1300" b="0" i="0" u="sng" strike="noStrike" cap="none" normalizeH="0" baseline="0" dirty="0">
                <a:ln>
                  <a:noFill/>
                </a:ln>
                <a:effectLst/>
              </a:rPr>
              <a:t>νιώθω συχνά φούσκωμα.</a:t>
            </a:r>
            <a:endParaRPr kumimoji="0" lang="en-US" altLang="el-GR" sz="1300" b="0" i="0" u="none" strike="noStrike" cap="none" normalizeH="0" baseline="0" dirty="0">
              <a:ln>
                <a:noFill/>
              </a:ln>
              <a:effectLst/>
            </a:endParaRPr>
          </a:p>
          <a:p>
            <a:pPr marR="0" lvl="0" algn="just" fontAlgn="base">
              <a:lnSpc>
                <a:spcPct val="90000"/>
              </a:lnSpc>
              <a:spcBef>
                <a:spcPct val="0"/>
              </a:spcBef>
              <a:spcAft>
                <a:spcPts val="600"/>
              </a:spcAft>
              <a:buClrTx/>
              <a:buSzTx/>
              <a:tabLst/>
            </a:pPr>
            <a:r>
              <a:rPr lang="el-GR" sz="1300" u="sng" dirty="0"/>
              <a:t>Τι πρέπει </a:t>
            </a:r>
            <a:r>
              <a:rPr lang="el-GR" sz="1300" dirty="0"/>
              <a:t>να κάνω για να νιώσω καλύτερα μέχρι να επιστρέψω στην Κύπρο και να σας επισκεφτώ μεθαύριο στο ιατρείο; </a:t>
            </a:r>
            <a:r>
              <a:rPr kumimoji="0" lang="en-US" altLang="el-GR" sz="1300" b="0" i="0" u="none" strike="noStrike" cap="none" normalizeH="0" baseline="0" dirty="0" err="1">
                <a:ln>
                  <a:noFill/>
                </a:ln>
                <a:effectLst/>
              </a:rPr>
              <a:t>Περιμένω</a:t>
            </a:r>
            <a:r>
              <a:rPr kumimoji="0" lang="en-US" altLang="el-GR" sz="1300" b="0" i="0" u="none" strike="noStrike" cap="none" normalizeH="0" baseline="0" dirty="0">
                <a:ln>
                  <a:noFill/>
                </a:ln>
                <a:effectLst/>
              </a:rPr>
              <a:t> </a:t>
            </a:r>
            <a:r>
              <a:rPr kumimoji="0" lang="en-US" altLang="el-GR" sz="1300" b="0" i="0" u="none" strike="noStrike" cap="none" normalizeH="0" baseline="0" dirty="0" err="1">
                <a:ln>
                  <a:noFill/>
                </a:ln>
                <a:effectLst/>
              </a:rPr>
              <a:t>τις</a:t>
            </a:r>
            <a:r>
              <a:rPr kumimoji="0" lang="en-US" altLang="el-GR" sz="1300" b="0" i="0" u="none" strike="noStrike" cap="none" normalizeH="0" baseline="0" dirty="0">
                <a:ln>
                  <a:noFill/>
                </a:ln>
                <a:effectLst/>
              </a:rPr>
              <a:t> </a:t>
            </a:r>
            <a:r>
              <a:rPr kumimoji="0" lang="en-US" altLang="el-GR" sz="1300" b="0" i="0" u="none" strike="noStrike" cap="none" normalizeH="0" baseline="0" dirty="0" err="1">
                <a:ln>
                  <a:noFill/>
                </a:ln>
                <a:effectLst/>
              </a:rPr>
              <a:t>συμ</a:t>
            </a:r>
            <a:r>
              <a:rPr kumimoji="0" lang="en-US" altLang="el-GR" sz="1300" b="0" i="0" u="none" strike="noStrike" cap="none" normalizeH="0" baseline="0" dirty="0">
                <a:ln>
                  <a:noFill/>
                </a:ln>
                <a:effectLst/>
              </a:rPr>
              <a:t>βουλές σας. </a:t>
            </a:r>
            <a:r>
              <a:rPr kumimoji="0" lang="en-US" altLang="el-GR" sz="1300" b="0" i="0" u="none" strike="noStrike" cap="none" normalizeH="0" baseline="0" dirty="0" err="1">
                <a:ln>
                  <a:noFill/>
                </a:ln>
                <a:effectLst/>
              </a:rPr>
              <a:t>Ευχ</a:t>
            </a:r>
            <a:r>
              <a:rPr kumimoji="0" lang="en-US" altLang="el-GR" sz="1300" b="0" i="0" u="none" strike="noStrike" cap="none" normalizeH="0" baseline="0" dirty="0">
                <a:ln>
                  <a:noFill/>
                </a:ln>
                <a:effectLst/>
              </a:rPr>
              <a:t>αριστώ πολύ!</a:t>
            </a:r>
          </a:p>
          <a:p>
            <a:pPr marR="0" lvl="0" algn="r" fontAlgn="base">
              <a:lnSpc>
                <a:spcPct val="90000"/>
              </a:lnSpc>
              <a:spcBef>
                <a:spcPct val="0"/>
              </a:spcBef>
              <a:spcAft>
                <a:spcPts val="600"/>
              </a:spcAft>
              <a:buClrTx/>
              <a:buSzTx/>
              <a:tabLst/>
            </a:pPr>
            <a:r>
              <a:rPr kumimoji="0" lang="en-US" altLang="el-GR" sz="1300" b="0" i="0" u="none" strike="noStrike" cap="none" normalizeH="0" baseline="0" dirty="0" err="1">
                <a:ln>
                  <a:noFill/>
                </a:ln>
                <a:effectLst/>
              </a:rPr>
              <a:t>Με</a:t>
            </a:r>
            <a:r>
              <a:rPr kumimoji="0" lang="en-US" altLang="el-GR" sz="1300" b="0" i="0" u="none" strike="noStrike" cap="none" normalizeH="0" baseline="0" dirty="0">
                <a:ln>
                  <a:noFill/>
                </a:ln>
                <a:effectLst/>
              </a:rPr>
              <a:t> </a:t>
            </a:r>
            <a:r>
              <a:rPr kumimoji="0" lang="en-US" altLang="el-GR" sz="1300" b="0" i="0" u="none" strike="noStrike" cap="none" normalizeH="0" baseline="0" dirty="0" err="1">
                <a:ln>
                  <a:noFill/>
                </a:ln>
                <a:effectLst/>
              </a:rPr>
              <a:t>εκτίμηση</a:t>
            </a:r>
            <a:r>
              <a:rPr kumimoji="0" lang="en-US" altLang="el-GR" sz="1300" b="0" i="0" u="none" strike="noStrike" cap="none" normalizeH="0" baseline="0" dirty="0">
                <a:ln>
                  <a:noFill/>
                </a:ln>
                <a:effectLst/>
              </a:rPr>
              <a:t>,</a:t>
            </a:r>
            <a:br>
              <a:rPr kumimoji="0" lang="en-US" altLang="el-GR" sz="1300" b="0" i="0" u="none" strike="noStrike" cap="none" normalizeH="0" baseline="0" dirty="0">
                <a:ln>
                  <a:noFill/>
                </a:ln>
                <a:effectLst/>
              </a:rPr>
            </a:br>
            <a:r>
              <a:rPr kumimoji="0" lang="en-US" altLang="el-GR" sz="1300" b="0" i="0" u="none" strike="noStrike" cap="none" normalizeH="0" baseline="0" dirty="0">
                <a:ln>
                  <a:noFill/>
                </a:ln>
                <a:effectLst/>
              </a:rPr>
              <a:t>Μα</a:t>
            </a:r>
            <a:r>
              <a:rPr kumimoji="0" lang="en-US" altLang="el-GR" sz="1300" b="0" i="0" u="none" strike="noStrike" cap="none" normalizeH="0" baseline="0" dirty="0" err="1">
                <a:ln>
                  <a:noFill/>
                </a:ln>
                <a:effectLst/>
              </a:rPr>
              <a:t>ρί</a:t>
            </a:r>
            <a:r>
              <a:rPr kumimoji="0" lang="en-US" altLang="el-GR" sz="1300" b="0" i="0" u="none" strike="noStrike" cap="none" normalizeH="0" baseline="0" dirty="0">
                <a:ln>
                  <a:noFill/>
                </a:ln>
                <a:effectLst/>
              </a:rPr>
              <a:t>α Γεωργίου </a:t>
            </a:r>
          </a:p>
          <a:p>
            <a:pPr marR="0" lvl="0" algn="just" fontAlgn="base">
              <a:lnSpc>
                <a:spcPct val="90000"/>
              </a:lnSpc>
              <a:spcBef>
                <a:spcPct val="0"/>
              </a:spcBef>
              <a:spcAft>
                <a:spcPts val="600"/>
              </a:spcAft>
              <a:buClrTx/>
              <a:buSzTx/>
              <a:tabLst/>
            </a:pPr>
            <a:endParaRPr kumimoji="0" lang="en-US" altLang="el-GR" sz="1600" b="0" i="0" u="none" strike="noStrike" cap="none" normalizeH="0" baseline="0" dirty="0">
              <a:ln>
                <a:noFill/>
              </a:ln>
              <a:effectLst/>
            </a:endParaRPr>
          </a:p>
        </p:txBody>
      </p:sp>
      <p:pic>
        <p:nvPicPr>
          <p:cNvPr id="1026" name="Picture 2" descr="9.300+ Karın Ağrısı Illüstrasyonlar Stok Fotoğrafları, Resimler ve  Royalty-Free Görseller - iStock">
            <a:extLst>
              <a:ext uri="{FF2B5EF4-FFF2-40B4-BE49-F238E27FC236}">
                <a16:creationId xmlns:a16="http://schemas.microsoft.com/office/drawing/2014/main" id="{A2FA8535-34DB-419F-9AAC-99850970F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8133" y="3235914"/>
            <a:ext cx="1637346" cy="13807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aphicFrame>
        <p:nvGraphicFramePr>
          <p:cNvPr id="4" name="Πίνακας 3">
            <a:extLst>
              <a:ext uri="{FF2B5EF4-FFF2-40B4-BE49-F238E27FC236}">
                <a16:creationId xmlns:a16="http://schemas.microsoft.com/office/drawing/2014/main" id="{A83B7E4B-8B3A-2BA1-5BDB-11E21CD72B6B}"/>
              </a:ext>
            </a:extLst>
          </p:cNvPr>
          <p:cNvGraphicFramePr>
            <a:graphicFrameLocks noGrp="1"/>
          </p:cNvGraphicFramePr>
          <p:nvPr>
            <p:extLst>
              <p:ext uri="{D42A27DB-BD31-4B8C-83A1-F6EECF244321}">
                <p14:modId xmlns:p14="http://schemas.microsoft.com/office/powerpoint/2010/main" val="3552351138"/>
              </p:ext>
            </p:extLst>
          </p:nvPr>
        </p:nvGraphicFramePr>
        <p:xfrm>
          <a:off x="8563430" y="4843059"/>
          <a:ext cx="3389085" cy="1280160"/>
        </p:xfrm>
        <a:graphic>
          <a:graphicData uri="http://schemas.openxmlformats.org/drawingml/2006/table">
            <a:tbl>
              <a:tblPr firstRow="1" bandRow="1">
                <a:tableStyleId>{5940675A-B579-460E-94D1-54222C63F5DA}</a:tableStyleId>
              </a:tblPr>
              <a:tblGrid>
                <a:gridCol w="939799">
                  <a:extLst>
                    <a:ext uri="{9D8B030D-6E8A-4147-A177-3AD203B41FA5}">
                      <a16:colId xmlns:a16="http://schemas.microsoft.com/office/drawing/2014/main" val="2638827906"/>
                    </a:ext>
                  </a:extLst>
                </a:gridCol>
                <a:gridCol w="903650">
                  <a:extLst>
                    <a:ext uri="{9D8B030D-6E8A-4147-A177-3AD203B41FA5}">
                      <a16:colId xmlns:a16="http://schemas.microsoft.com/office/drawing/2014/main" val="1049382693"/>
                    </a:ext>
                  </a:extLst>
                </a:gridCol>
                <a:gridCol w="1545636">
                  <a:extLst>
                    <a:ext uri="{9D8B030D-6E8A-4147-A177-3AD203B41FA5}">
                      <a16:colId xmlns:a16="http://schemas.microsoft.com/office/drawing/2014/main" val="118953893"/>
                    </a:ext>
                  </a:extLst>
                </a:gridCol>
              </a:tblGrid>
              <a:tr h="216972">
                <a:tc>
                  <a:txBody>
                    <a:bodyPr/>
                    <a:lstStyle/>
                    <a:p>
                      <a:pPr algn="ctr"/>
                      <a:r>
                        <a:rPr lang="el-GR" sz="1200" dirty="0"/>
                        <a:t>σήμερα</a:t>
                      </a:r>
                    </a:p>
                    <a:p>
                      <a:pPr algn="ctr"/>
                      <a:r>
                        <a:rPr lang="el-GR" sz="1200" dirty="0"/>
                        <a:t>Τρίτη</a:t>
                      </a:r>
                    </a:p>
                    <a:p>
                      <a:pPr algn="ctr"/>
                      <a:r>
                        <a:rPr lang="el-GR" sz="1200" dirty="0"/>
                        <a:t>24/3/2026</a:t>
                      </a:r>
                    </a:p>
                  </a:txBody>
                  <a:tcPr>
                    <a:solidFill>
                      <a:schemeClr val="accent3">
                        <a:lumMod val="20000"/>
                        <a:lumOff val="80000"/>
                      </a:schemeClr>
                    </a:solidFill>
                  </a:tcPr>
                </a:tc>
                <a:tc>
                  <a:txBody>
                    <a:bodyPr/>
                    <a:lstStyle/>
                    <a:p>
                      <a:pPr algn="ctr"/>
                      <a:r>
                        <a:rPr lang="el-GR" sz="1200" dirty="0"/>
                        <a:t>αύριο</a:t>
                      </a:r>
                    </a:p>
                    <a:p>
                      <a:pPr algn="ctr"/>
                      <a:r>
                        <a:rPr lang="el-GR" sz="1200" dirty="0"/>
                        <a:t>Τετάρτη</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dirty="0"/>
                        <a:t>25/3/2026</a:t>
                      </a:r>
                    </a:p>
                    <a:p>
                      <a:pPr algn="ctr"/>
                      <a:endParaRPr lang="el-GR" sz="1200" dirty="0"/>
                    </a:p>
                  </a:txBody>
                  <a:tcPr>
                    <a:solidFill>
                      <a:schemeClr val="accent3">
                        <a:lumMod val="20000"/>
                        <a:lumOff val="80000"/>
                      </a:schemeClr>
                    </a:solidFill>
                  </a:tcPr>
                </a:tc>
                <a:tc>
                  <a:txBody>
                    <a:bodyPr/>
                    <a:lstStyle/>
                    <a:p>
                      <a:pPr algn="ctr"/>
                      <a:r>
                        <a:rPr lang="el-GR" sz="1200" dirty="0"/>
                        <a:t>μεθαύριο</a:t>
                      </a:r>
                    </a:p>
                    <a:p>
                      <a:pPr algn="ctr"/>
                      <a:r>
                        <a:rPr lang="el-GR" sz="1200" dirty="0"/>
                        <a:t>Πέμπτη</a:t>
                      </a:r>
                    </a:p>
                    <a:p>
                      <a:pPr algn="ctr"/>
                      <a:r>
                        <a:rPr lang="el-GR" sz="1200" dirty="0"/>
                        <a:t>26/3/2026</a:t>
                      </a:r>
                    </a:p>
                  </a:txBody>
                  <a:tcPr>
                    <a:solidFill>
                      <a:schemeClr val="accent3">
                        <a:lumMod val="20000"/>
                        <a:lumOff val="80000"/>
                      </a:schemeClr>
                    </a:solidFill>
                  </a:tcPr>
                </a:tc>
                <a:extLst>
                  <a:ext uri="{0D108BD9-81ED-4DB2-BD59-A6C34878D82A}">
                    <a16:rowId xmlns:a16="http://schemas.microsoft.com/office/drawing/2014/main" val="102316360"/>
                  </a:ext>
                </a:extLst>
              </a:tr>
              <a:tr h="216972">
                <a:tc>
                  <a:txBody>
                    <a:bodyPr/>
                    <a:lstStyle/>
                    <a:p>
                      <a:r>
                        <a:rPr lang="el-GR" sz="1200" dirty="0"/>
                        <a:t>γράμμα στη γιατρό</a:t>
                      </a:r>
                    </a:p>
                  </a:txBody>
                  <a:tcPr/>
                </a:tc>
                <a:tc>
                  <a:txBody>
                    <a:bodyPr/>
                    <a:lstStyle/>
                    <a:p>
                      <a:endParaRPr lang="el-GR" sz="1200"/>
                    </a:p>
                  </a:txBody>
                  <a:tcPr/>
                </a:tc>
                <a:tc>
                  <a:txBody>
                    <a:bodyPr/>
                    <a:lstStyle/>
                    <a:p>
                      <a:r>
                        <a:rPr lang="el-GR" sz="1200" dirty="0"/>
                        <a:t>επίσκεψη στο ιατρείο</a:t>
                      </a:r>
                    </a:p>
                  </a:txBody>
                  <a:tcPr/>
                </a:tc>
                <a:extLst>
                  <a:ext uri="{0D108BD9-81ED-4DB2-BD59-A6C34878D82A}">
                    <a16:rowId xmlns:a16="http://schemas.microsoft.com/office/drawing/2014/main" val="4024866449"/>
                  </a:ext>
                </a:extLst>
              </a:tr>
            </a:tbl>
          </a:graphicData>
        </a:graphic>
      </p:graphicFrame>
    </p:spTree>
    <p:extLst>
      <p:ext uri="{BB962C8B-B14F-4D97-AF65-F5344CB8AC3E}">
        <p14:creationId xmlns:p14="http://schemas.microsoft.com/office/powerpoint/2010/main" val="189728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CB47688-FFB9-E09A-3A3F-0F7E6A98128F}"/>
              </a:ext>
            </a:extLst>
          </p:cNvPr>
          <p:cNvPicPr>
            <a:picLocks noChangeAspect="1"/>
          </p:cNvPicPr>
          <p:nvPr/>
        </p:nvPicPr>
        <p:blipFill>
          <a:blip r:embed="rId2"/>
          <a:stretch>
            <a:fillRect/>
          </a:stretch>
        </p:blipFill>
        <p:spPr>
          <a:xfrm>
            <a:off x="263435" y="209006"/>
            <a:ext cx="11623765" cy="64095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755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F8678-D783-6AEF-19F0-9A03A91A6B13}"/>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32CFD191-1862-07AA-B408-0445DC186599}"/>
              </a:ext>
            </a:extLst>
          </p:cNvPr>
          <p:cNvSpPr/>
          <p:nvPr/>
        </p:nvSpPr>
        <p:spPr>
          <a:xfrm>
            <a:off x="0" y="500743"/>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D551F509-954F-E4BB-9046-243B75C2A870}"/>
              </a:ext>
            </a:extLst>
          </p:cNvPr>
          <p:cNvSpPr/>
          <p:nvPr/>
        </p:nvSpPr>
        <p:spPr>
          <a:xfrm>
            <a:off x="321128" y="5780314"/>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Γράψε!</a:t>
            </a:r>
          </a:p>
        </p:txBody>
      </p:sp>
      <p:pic>
        <p:nvPicPr>
          <p:cNvPr id="7170" name="Picture 2" descr="Μαθητής που γράφει την εργασία στο: Vector στοκ (χωρίς ...">
            <a:extLst>
              <a:ext uri="{FF2B5EF4-FFF2-40B4-BE49-F238E27FC236}">
                <a16:creationId xmlns:a16="http://schemas.microsoft.com/office/drawing/2014/main" id="{8351C262-3AB8-B643-BD73-2368AAC56B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816"/>
          <a:stretch>
            <a:fillRect/>
          </a:stretch>
        </p:blipFill>
        <p:spPr bwMode="auto">
          <a:xfrm>
            <a:off x="321128" y="3352800"/>
            <a:ext cx="2476500" cy="17743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1B9589-90BB-C774-652F-423EA9D42475}"/>
              </a:ext>
            </a:extLst>
          </p:cNvPr>
          <p:cNvSpPr txBox="1"/>
          <p:nvPr/>
        </p:nvSpPr>
        <p:spPr>
          <a:xfrm>
            <a:off x="7445829" y="166092"/>
            <a:ext cx="4626428" cy="1938992"/>
          </a:xfrm>
          <a:prstGeom prst="rect">
            <a:avLst/>
          </a:prstGeom>
          <a:solidFill>
            <a:schemeClr val="accent6">
              <a:lumMod val="20000"/>
              <a:lumOff val="80000"/>
            </a:schemeClr>
          </a:solidFill>
          <a:ln w="57150">
            <a:solidFill>
              <a:schemeClr val="tx1"/>
            </a:solidFill>
          </a:ln>
        </p:spPr>
        <p:txBody>
          <a:bodyPr wrap="square">
            <a:spAutoFit/>
          </a:bodyPr>
          <a:lstStyle/>
          <a:p>
            <a:pPr>
              <a:buNone/>
            </a:pPr>
            <a:r>
              <a:rPr lang="el-GR" sz="2000" dirty="0">
                <a:effectLst/>
                <a:latin typeface="Segoe UI" panose="020B0502040204020203" pitchFamily="34" charset="0"/>
              </a:rPr>
              <a:t>Ένας/Μια φίλος/φίλη σας πρέπει να προσέξει τη διατροφή του/της. Του/της γράφετε ένα email/ηλεκτρονικό μήνυμα για να του/της δώσετε συμβουλές για σωστή διατροφή και άσκηση.</a:t>
            </a:r>
            <a:endParaRPr lang="tr-TR" sz="2000" dirty="0">
              <a:effectLst/>
              <a:latin typeface="Segoe UI" panose="020B0502040204020203" pitchFamily="34" charset="0"/>
            </a:endParaRPr>
          </a:p>
        </p:txBody>
      </p:sp>
      <p:sp>
        <p:nvSpPr>
          <p:cNvPr id="2" name="Φυσαλίδα ομιλίας: Ορθογώνιο με στρογγυλεμένες γωνίες 1">
            <a:extLst>
              <a:ext uri="{FF2B5EF4-FFF2-40B4-BE49-F238E27FC236}">
                <a16:creationId xmlns:a16="http://schemas.microsoft.com/office/drawing/2014/main" id="{A3643C97-6B76-C991-87FB-986B9E760300}"/>
              </a:ext>
            </a:extLst>
          </p:cNvPr>
          <p:cNvSpPr/>
          <p:nvPr/>
        </p:nvSpPr>
        <p:spPr>
          <a:xfrm>
            <a:off x="242206" y="1992085"/>
            <a:ext cx="2634343" cy="849086"/>
          </a:xfrm>
          <a:prstGeom prst="wedgeRoundRectCallout">
            <a:avLst/>
          </a:prstGeom>
          <a:solidFill>
            <a:schemeClr val="tx2">
              <a:lumMod val="10000"/>
              <a:lumOff val="90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Πρέπει να τρως;</a:t>
            </a:r>
          </a:p>
        </p:txBody>
      </p:sp>
      <p:sp>
        <p:nvSpPr>
          <p:cNvPr id="4" name="Φυσαλίδα ομιλίας: Ορθογώνιο με στρογγυλεμένες γωνίες 3">
            <a:extLst>
              <a:ext uri="{FF2B5EF4-FFF2-40B4-BE49-F238E27FC236}">
                <a16:creationId xmlns:a16="http://schemas.microsoft.com/office/drawing/2014/main" id="{E3E6F5BF-F409-5950-E3A1-EAC27CD3B65D}"/>
              </a:ext>
            </a:extLst>
          </p:cNvPr>
          <p:cNvSpPr/>
          <p:nvPr/>
        </p:nvSpPr>
        <p:spPr>
          <a:xfrm>
            <a:off x="3116034" y="1992085"/>
            <a:ext cx="2634343" cy="849086"/>
          </a:xfrm>
          <a:prstGeom prst="wedgeRoundRectCallout">
            <a:avLst/>
          </a:prstGeom>
          <a:solidFill>
            <a:schemeClr val="accent2">
              <a:lumMod val="20000"/>
              <a:lumOff val="80000"/>
            </a:schemeClr>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Πρέπει να φας;</a:t>
            </a:r>
          </a:p>
        </p:txBody>
      </p:sp>
    </p:spTree>
    <p:extLst>
      <p:ext uri="{BB962C8B-B14F-4D97-AF65-F5344CB8AC3E}">
        <p14:creationId xmlns:p14="http://schemas.microsoft.com/office/powerpoint/2010/main" val="231994452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668</Words>
  <Application>Microsoft Office PowerPoint</Application>
  <PresentationFormat>Ευρεία οθόνη</PresentationFormat>
  <Paragraphs>131</Paragraphs>
  <Slides>14</Slides>
  <Notes>2</Notes>
  <HiddenSlides>0</HiddenSlides>
  <MMClips>1</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14</vt:i4>
      </vt:variant>
    </vt:vector>
  </HeadingPairs>
  <TitlesOfParts>
    <vt:vector size="21" baseType="lpstr">
      <vt:lpstr>Aptos</vt:lpstr>
      <vt:lpstr>Aptos Display</vt:lpstr>
      <vt:lpstr>Arial</vt:lpstr>
      <vt:lpstr>Calibri</vt:lpstr>
      <vt:lpstr>Google Sans</vt:lpstr>
      <vt:lpstr>Segoe UI</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Eleni Charalambous</dc:creator>
  <cp:lastModifiedBy>Ελένη Χαραλάμπους</cp:lastModifiedBy>
  <cp:revision>188</cp:revision>
  <cp:lastPrinted>2025-04-04T04:22:18Z</cp:lastPrinted>
  <dcterms:created xsi:type="dcterms:W3CDTF">2025-02-12T05:42:48Z</dcterms:created>
  <dcterms:modified xsi:type="dcterms:W3CDTF">2026-03-27T13:14:37Z</dcterms:modified>
</cp:coreProperties>
</file>