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30" r:id="rId2"/>
    <p:sldId id="642" r:id="rId3"/>
    <p:sldId id="451" r:id="rId4"/>
    <p:sldId id="663" r:id="rId5"/>
    <p:sldId id="643" r:id="rId6"/>
    <p:sldId id="645" r:id="rId7"/>
    <p:sldId id="644" r:id="rId8"/>
    <p:sldId id="440" r:id="rId9"/>
    <p:sldId id="646" r:id="rId10"/>
    <p:sldId id="647" r:id="rId11"/>
    <p:sldId id="648" r:id="rId12"/>
    <p:sldId id="664" r:id="rId13"/>
    <p:sldId id="649" r:id="rId14"/>
    <p:sldId id="650" r:id="rId15"/>
    <p:sldId id="651" r:id="rId16"/>
    <p:sldId id="652" r:id="rId17"/>
    <p:sldId id="653" r:id="rId18"/>
    <p:sldId id="665" r:id="rId19"/>
    <p:sldId id="654" r:id="rId20"/>
    <p:sldId id="660" r:id="rId21"/>
    <p:sldId id="658" r:id="rId22"/>
    <p:sldId id="661" r:id="rId23"/>
    <p:sldId id="659" r:id="rId24"/>
    <p:sldId id="662" r:id="rId25"/>
    <p:sldId id="657" r:id="rId26"/>
    <p:sldId id="656" r:id="rId27"/>
    <p:sldId id="655" r:id="rId28"/>
    <p:sldId id="667" r:id="rId29"/>
    <p:sldId id="670" r:id="rId30"/>
    <p:sldId id="668" r:id="rId31"/>
    <p:sldId id="671" r:id="rId32"/>
    <p:sldId id="669" r:id="rId33"/>
    <p:sldId id="672" r:id="rId34"/>
    <p:sldId id="690" r:id="rId35"/>
    <p:sldId id="691" r:id="rId36"/>
    <p:sldId id="666" r:id="rId37"/>
    <p:sldId id="673" r:id="rId38"/>
    <p:sldId id="675" r:id="rId39"/>
    <p:sldId id="686" r:id="rId40"/>
    <p:sldId id="687" r:id="rId41"/>
    <p:sldId id="685" r:id="rId42"/>
    <p:sldId id="688" r:id="rId43"/>
    <p:sldId id="689" r:id="rId44"/>
    <p:sldId id="674" r:id="rId45"/>
    <p:sldId id="681" r:id="rId46"/>
    <p:sldId id="682" r:id="rId47"/>
    <p:sldId id="683" r:id="rId48"/>
    <p:sldId id="684" r:id="rId49"/>
    <p:sldId id="616" r:id="rId50"/>
    <p:sldId id="617" r:id="rId51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03/30/2026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77. Ανατροφοδότηση _ Διαμορφωτική Διαγνωστική Αξιολόγηση στην Ελληνομάθεια _ ΜΑΡΤΙΟΣ 2026_ ΚΑΤΑΝΟΗΣΗ ΓΡΑΠΤΟΥ ΛΟΓΟΥ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A9768-D318-D3DA-640C-2723C6674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0388D3-B5D0-4BE3-9B0C-B9F3C19C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256268"/>
            <a:ext cx="11658600" cy="1325563"/>
          </a:xfrm>
        </p:spPr>
        <p:txBody>
          <a:bodyPr>
            <a:normAutofit/>
          </a:bodyPr>
          <a:lstStyle/>
          <a:p>
            <a:r>
              <a:rPr lang="el-GR" dirty="0"/>
              <a:t>Το Σαββατοκύριακο θα φύγω από την </a:t>
            </a:r>
            <a:r>
              <a:rPr lang="el-GR" b="1" dirty="0"/>
              <a:t>πόλη</a:t>
            </a:r>
            <a:r>
              <a:rPr lang="el-GR" dirty="0"/>
              <a:t> για να πάω στο </a:t>
            </a:r>
            <a:r>
              <a:rPr lang="el-GR" b="1" dirty="0"/>
              <a:t>χωριό</a:t>
            </a:r>
            <a:r>
              <a:rPr lang="el-GR" dirty="0"/>
              <a:t>.</a:t>
            </a:r>
            <a:endParaRPr lang="el-GR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1A1C3AD-A1C3-667E-7CE7-55F8DC7F1769}"/>
              </a:ext>
            </a:extLst>
          </p:cNvPr>
          <p:cNvSpPr/>
          <p:nvPr/>
        </p:nvSpPr>
        <p:spPr>
          <a:xfrm>
            <a:off x="2748643" y="5544001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0ED959E-C37F-5214-2B62-0D263BBF8415}"/>
              </a:ext>
            </a:extLst>
          </p:cNvPr>
          <p:cNvSpPr/>
          <p:nvPr/>
        </p:nvSpPr>
        <p:spPr>
          <a:xfrm>
            <a:off x="8632372" y="5544001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A cartoon illustration of a city with a city in the background | Premium  Vector">
            <a:extLst>
              <a:ext uri="{FF2B5EF4-FFF2-40B4-BE49-F238E27FC236}">
                <a16:creationId xmlns:a16="http://schemas.microsoft.com/office/drawing/2014/main" id="{DCC58B16-8955-9592-2630-51914785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8" y="2809307"/>
            <a:ext cx="2454726" cy="2101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llage cartoon background – Royalty-Free Vector | VectorStock">
            <a:extLst>
              <a:ext uri="{FF2B5EF4-FFF2-40B4-BE49-F238E27FC236}">
                <a16:creationId xmlns:a16="http://schemas.microsoft.com/office/drawing/2014/main" id="{EC116E34-76CB-F487-999C-4D8BEB72E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6"/>
          <a:stretch>
            <a:fillRect/>
          </a:stretch>
        </p:blipFill>
        <p:spPr bwMode="auto">
          <a:xfrm>
            <a:off x="3890737" y="2856008"/>
            <a:ext cx="1958068" cy="2171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679AB2-E311-D439-49D7-ED47DECBF415}"/>
              </a:ext>
            </a:extLst>
          </p:cNvPr>
          <p:cNvSpPr/>
          <p:nvPr/>
        </p:nvSpPr>
        <p:spPr>
          <a:xfrm>
            <a:off x="2841627" y="3582646"/>
            <a:ext cx="1166132" cy="55517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7" name="Picture 4" descr="Village cartoon background – Royalty-Free Vector | VectorStock">
            <a:extLst>
              <a:ext uri="{FF2B5EF4-FFF2-40B4-BE49-F238E27FC236}">
                <a16:creationId xmlns:a16="http://schemas.microsoft.com/office/drawing/2014/main" id="{EE2F024D-5C6D-B15B-6BEF-AC1DC601F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6"/>
          <a:stretch>
            <a:fillRect/>
          </a:stretch>
        </p:blipFill>
        <p:spPr bwMode="auto">
          <a:xfrm>
            <a:off x="6674304" y="2689215"/>
            <a:ext cx="1958068" cy="2171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cartoon illustration of a city with a city in the background | Premium  Vector">
            <a:extLst>
              <a:ext uri="{FF2B5EF4-FFF2-40B4-BE49-F238E27FC236}">
                <a16:creationId xmlns:a16="http://schemas.microsoft.com/office/drawing/2014/main" id="{251C6321-EB7E-E7DC-5F63-F385B55BD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60" y="2594429"/>
            <a:ext cx="2361520" cy="2361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C514B10E-EC1C-3520-A268-55F323037BBF}"/>
              </a:ext>
            </a:extLst>
          </p:cNvPr>
          <p:cNvSpPr/>
          <p:nvPr/>
        </p:nvSpPr>
        <p:spPr>
          <a:xfrm>
            <a:off x="8515350" y="3448617"/>
            <a:ext cx="1166132" cy="55517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005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9EBAD7-BB02-57AF-7640-FD84FD3C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Απόψε το βράδυ έχουμε κλείσει εισιτήρια για να πάμε στο </a:t>
            </a:r>
            <a:r>
              <a:rPr lang="el-GR" b="1" dirty="0"/>
              <a:t>θέατρο</a:t>
            </a:r>
            <a:r>
              <a:rPr lang="el-GR" dirty="0"/>
              <a:t>.</a:t>
            </a:r>
          </a:p>
        </p:txBody>
      </p:sp>
      <p:pic>
        <p:nvPicPr>
          <p:cNvPr id="3074" name="Picture 2" descr="Theater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06CAAAB5-0B90-6054-E839-AC52533B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6294"/>
            <a:ext cx="2873829" cy="2873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taurant Cartoon Images – Browse 916,568 Stock Photos, Vectors, and Video  | Adobe Stock">
            <a:extLst>
              <a:ext uri="{FF2B5EF4-FFF2-40B4-BE49-F238E27FC236}">
                <a16:creationId xmlns:a16="http://schemas.microsoft.com/office/drawing/2014/main" id="{275C912A-9D1B-05AB-E9F7-B568DCEA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4" y="2466294"/>
            <a:ext cx="3127600" cy="2917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rtoon Park Vector Art, Icons, and Graphics for Free Download">
            <a:extLst>
              <a:ext uri="{FF2B5EF4-FFF2-40B4-BE49-F238E27FC236}">
                <a16:creationId xmlns:a16="http://schemas.microsoft.com/office/drawing/2014/main" id="{A2092366-8994-C7BE-A4B8-7077014E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98" y="2466294"/>
            <a:ext cx="3127599" cy="2873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6F96484-F4EE-FFCD-DCFB-90A6A9A2352B}"/>
              </a:ext>
            </a:extLst>
          </p:cNvPr>
          <p:cNvSpPr/>
          <p:nvPr/>
        </p:nvSpPr>
        <p:spPr>
          <a:xfrm>
            <a:off x="1355272" y="5643789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6636B82-2EC6-0DA7-575B-7FDB90125B3A}"/>
              </a:ext>
            </a:extLst>
          </p:cNvPr>
          <p:cNvSpPr/>
          <p:nvPr/>
        </p:nvSpPr>
        <p:spPr>
          <a:xfrm>
            <a:off x="5285014" y="5643789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6D96B54-6976-9C55-7E35-EE5C3345D16D}"/>
              </a:ext>
            </a:extLst>
          </p:cNvPr>
          <p:cNvSpPr/>
          <p:nvPr/>
        </p:nvSpPr>
        <p:spPr>
          <a:xfrm>
            <a:off x="9029700" y="5643789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74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DDB4B-9DFA-F197-A5CC-2556255E1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4A660DD-03D0-EACC-667D-42B90D113D07}"/>
              </a:ext>
            </a:extLst>
          </p:cNvPr>
          <p:cNvSpPr/>
          <p:nvPr/>
        </p:nvSpPr>
        <p:spPr>
          <a:xfrm>
            <a:off x="0" y="2950029"/>
            <a:ext cx="8492255" cy="114300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ΕΡΩΤΗΜΑ 2</a:t>
            </a:r>
          </a:p>
        </p:txBody>
      </p:sp>
    </p:spTree>
    <p:extLst>
      <p:ext uri="{BB962C8B-B14F-4D97-AF65-F5344CB8AC3E}">
        <p14:creationId xmlns:p14="http://schemas.microsoft.com/office/powerpoint/2010/main" val="64180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47BA8FA-4A43-9616-A106-37CC4A25B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371475"/>
            <a:ext cx="6581775" cy="611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3E94F08-45A5-5F69-A47F-1BCFB8717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286" y="1655989"/>
            <a:ext cx="5170714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4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24380-B2D1-9177-954B-A6605B81B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53A35B3-2E2E-3D4B-D66A-268F1F08C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371475"/>
            <a:ext cx="6581775" cy="611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5C78234-4F4E-A8E2-190B-9A1CF0B7D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286" y="1655989"/>
            <a:ext cx="5170714" cy="3829050"/>
          </a:xfrm>
          <a:prstGeom prst="rect">
            <a:avLst/>
          </a:prstGeom>
        </p:spPr>
      </p:pic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C00F54EC-7DE8-AE98-759A-317C83A827F5}"/>
              </a:ext>
            </a:extLst>
          </p:cNvPr>
          <p:cNvCxnSpPr/>
          <p:nvPr/>
        </p:nvCxnSpPr>
        <p:spPr>
          <a:xfrm>
            <a:off x="903515" y="3940629"/>
            <a:ext cx="2166257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F3561D55-3B16-78D9-C506-DBED6A3C4208}"/>
              </a:ext>
            </a:extLst>
          </p:cNvPr>
          <p:cNvCxnSpPr/>
          <p:nvPr/>
        </p:nvCxnSpPr>
        <p:spPr>
          <a:xfrm>
            <a:off x="9568543" y="3222172"/>
            <a:ext cx="2166257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5DA97BC8-8A40-E2A5-25B7-DA3CB37AFD8F}"/>
              </a:ext>
            </a:extLst>
          </p:cNvPr>
          <p:cNvCxnSpPr/>
          <p:nvPr/>
        </p:nvCxnSpPr>
        <p:spPr>
          <a:xfrm>
            <a:off x="903515" y="4191001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4A332CAF-973F-A6A9-3D9E-0819B7305493}"/>
              </a:ext>
            </a:extLst>
          </p:cNvPr>
          <p:cNvCxnSpPr/>
          <p:nvPr/>
        </p:nvCxnSpPr>
        <p:spPr>
          <a:xfrm>
            <a:off x="9568543" y="5236029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43F25000-0BCF-44BD-27DE-8A6873ECD471}"/>
              </a:ext>
            </a:extLst>
          </p:cNvPr>
          <p:cNvCxnSpPr/>
          <p:nvPr/>
        </p:nvCxnSpPr>
        <p:spPr>
          <a:xfrm>
            <a:off x="1986643" y="4550229"/>
            <a:ext cx="216625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E2292FCF-1262-E8C4-D46E-F59837940C37}"/>
              </a:ext>
            </a:extLst>
          </p:cNvPr>
          <p:cNvCxnSpPr/>
          <p:nvPr/>
        </p:nvCxnSpPr>
        <p:spPr>
          <a:xfrm>
            <a:off x="9568543" y="2950029"/>
            <a:ext cx="216625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7B76FF03-3D74-9369-87C8-642F85ADDFE2}"/>
              </a:ext>
            </a:extLst>
          </p:cNvPr>
          <p:cNvCxnSpPr/>
          <p:nvPr/>
        </p:nvCxnSpPr>
        <p:spPr>
          <a:xfrm>
            <a:off x="1638300" y="4811487"/>
            <a:ext cx="2166257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4338CD42-40FE-75C5-0088-26249AA2854F}"/>
              </a:ext>
            </a:extLst>
          </p:cNvPr>
          <p:cNvCxnSpPr/>
          <p:nvPr/>
        </p:nvCxnSpPr>
        <p:spPr>
          <a:xfrm>
            <a:off x="9568543" y="4920344"/>
            <a:ext cx="2166257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C95165B0-ACDA-8D25-ADE6-81FBD2CA84B2}"/>
              </a:ext>
            </a:extLst>
          </p:cNvPr>
          <p:cNvCxnSpPr/>
          <p:nvPr/>
        </p:nvCxnSpPr>
        <p:spPr>
          <a:xfrm>
            <a:off x="789214" y="5365298"/>
            <a:ext cx="216625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21DF365-FF3B-1854-E87D-762E75C7BA15}"/>
              </a:ext>
            </a:extLst>
          </p:cNvPr>
          <p:cNvCxnSpPr/>
          <p:nvPr/>
        </p:nvCxnSpPr>
        <p:spPr>
          <a:xfrm>
            <a:off x="9568543" y="3569155"/>
            <a:ext cx="216625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298EE424-2101-E457-2A7E-4B5038B14BC6}"/>
              </a:ext>
            </a:extLst>
          </p:cNvPr>
          <p:cNvCxnSpPr/>
          <p:nvPr/>
        </p:nvCxnSpPr>
        <p:spPr>
          <a:xfrm>
            <a:off x="290512" y="6018441"/>
            <a:ext cx="216625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2698C45C-A0A6-B1C8-E4F3-2752F77F2481}"/>
              </a:ext>
            </a:extLst>
          </p:cNvPr>
          <p:cNvCxnSpPr/>
          <p:nvPr/>
        </p:nvCxnSpPr>
        <p:spPr>
          <a:xfrm>
            <a:off x="9568543" y="4191001"/>
            <a:ext cx="216625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0CFC0CAF-A2BC-4027-FB20-F7AB5F92A985}"/>
              </a:ext>
            </a:extLst>
          </p:cNvPr>
          <p:cNvCxnSpPr>
            <a:cxnSpLocks/>
          </p:cNvCxnSpPr>
          <p:nvPr/>
        </p:nvCxnSpPr>
        <p:spPr>
          <a:xfrm>
            <a:off x="2456769" y="2362200"/>
            <a:ext cx="414745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42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2A4A4-619F-FE9D-6165-485A3EE6F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957F52A-97ED-BD68-90F1-20ADCA3A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371475"/>
            <a:ext cx="6581775" cy="611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93256B9-B817-F778-B79B-2D2CE72FF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0" y="1521958"/>
            <a:ext cx="4676775" cy="446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97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EDDCA-95AB-84C0-44B1-5938C5BC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4F05FA-AA96-D53F-A9E6-B39DEC795E7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9F0E8A01-4596-B722-357A-0C0AB440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3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6C9EC-1A83-2771-1EA6-413DD9C25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489"/>
            <a:ext cx="5715000" cy="59093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Συμπλήρωσε </a:t>
            </a:r>
            <a:r>
              <a:rPr lang="el-GR" altLang="el-GR" sz="3200" b="1" dirty="0">
                <a:solidFill>
                  <a:srgbClr val="FF0000"/>
                </a:solidFill>
                <a:latin typeface="Google Sans"/>
              </a:rPr>
              <a:t>:</a:t>
            </a:r>
            <a:endParaRPr kumimoji="0" lang="el-GR" altLang="el-GR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 ήλιος ανατέλλει ________ από την ανατολή.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Δεν έχω πάει ________ στο διάστημα.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Πλένω ________ τα χέρια μου πριν το φαγητό.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Τα ψάρια δεν πετούν ________ στον ουρανό.</a:t>
            </a:r>
            <a:b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ήλιος Clipart Στοκ Εικονογραφήσεις, Vectors, &amp; Clipart – (34,760 Στοκ  Εικονογραφήσεις)">
            <a:extLst>
              <a:ext uri="{FF2B5EF4-FFF2-40B4-BE49-F238E27FC236}">
                <a16:creationId xmlns:a16="http://schemas.microsoft.com/office/drawing/2014/main" id="{FDEAA3DD-801A-D353-3C6C-0C12B96DD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48" y="755878"/>
            <a:ext cx="2505075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Ηλιοβασίλεμα Στο Λιβάδι Δέντρο Τοπίο Κινούμενο Σχέδιο Τοπίο Διάνυσμα από  ©alexm83 317088626">
            <a:extLst>
              <a:ext uri="{FF2B5EF4-FFF2-40B4-BE49-F238E27FC236}">
                <a16:creationId xmlns:a16="http://schemas.microsoft.com/office/drawing/2014/main" id="{CF8EF19F-66CE-0844-D220-0F9ACE613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7"/>
          <a:stretch>
            <a:fillRect/>
          </a:stretch>
        </p:blipFill>
        <p:spPr bwMode="auto">
          <a:xfrm>
            <a:off x="6172202" y="900454"/>
            <a:ext cx="2628900" cy="1530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Με οδηγό μία… πυξίδα! – Ρομποτεχνία">
            <a:extLst>
              <a:ext uri="{FF2B5EF4-FFF2-40B4-BE49-F238E27FC236}">
                <a16:creationId xmlns:a16="http://schemas.microsoft.com/office/drawing/2014/main" id="{9D5D5A7E-202A-2C41-1012-FB8C2334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01" y="145370"/>
            <a:ext cx="1095375" cy="912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Outer space cartoon - 6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7435B47E-266F-1550-3AD5-57F86D7B0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00" y="2713606"/>
            <a:ext cx="302895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Πλένουμε τα χέρια μας σχολαστικά – 2ο ΕΠΑ.Λ. ΡΟΔΟΥ">
            <a:extLst>
              <a:ext uri="{FF2B5EF4-FFF2-40B4-BE49-F238E27FC236}">
                <a16:creationId xmlns:a16="http://schemas.microsoft.com/office/drawing/2014/main" id="{42191CCE-4762-68AE-4C2A-73098A48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75" y="2713606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Πουλιά πετούν στον ουρανό ως χωρίς ραφή πρότυπο Διάνυσμα από ©Ksena-Shu  102907556">
            <a:extLst>
              <a:ext uri="{FF2B5EF4-FFF2-40B4-BE49-F238E27FC236}">
                <a16:creationId xmlns:a16="http://schemas.microsoft.com/office/drawing/2014/main" id="{05EB3E8D-ECDC-A25E-009D-DB4DE565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8" y="5026481"/>
            <a:ext cx="1530122" cy="1530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49933D-26B5-4021-677B-F9752EE2E2CF}"/>
              </a:ext>
            </a:extLst>
          </p:cNvPr>
          <p:cNvSpPr txBox="1"/>
          <p:nvPr/>
        </p:nvSpPr>
        <p:spPr>
          <a:xfrm>
            <a:off x="6528027" y="5388430"/>
            <a:ext cx="1625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πάντα</a:t>
            </a:r>
            <a:endParaRPr lang="el-GR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625E2-6A8C-C9C9-6332-7A84C7EB3834}"/>
              </a:ext>
            </a:extLst>
          </p:cNvPr>
          <p:cNvSpPr txBox="1"/>
          <p:nvPr/>
        </p:nvSpPr>
        <p:spPr>
          <a:xfrm>
            <a:off x="10257065" y="5326875"/>
            <a:ext cx="2163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ποτέ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579352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740EB-EF61-50E4-4007-30BEE9673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3A0FC69-2515-7379-A4F9-3317450377DF}"/>
              </a:ext>
            </a:extLst>
          </p:cNvPr>
          <p:cNvSpPr/>
          <p:nvPr/>
        </p:nvSpPr>
        <p:spPr>
          <a:xfrm>
            <a:off x="0" y="2950029"/>
            <a:ext cx="8492255" cy="114300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ΕΡΩΤΗΜΑ 3</a:t>
            </a:r>
          </a:p>
        </p:txBody>
      </p:sp>
    </p:spTree>
    <p:extLst>
      <p:ext uri="{BB962C8B-B14F-4D97-AF65-F5344CB8AC3E}">
        <p14:creationId xmlns:p14="http://schemas.microsoft.com/office/powerpoint/2010/main" val="258308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4197F9-3A12-0AAC-9E6A-45CE1FFD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511B35E-6B7D-05A4-0610-66CF859EC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612" y="1366837"/>
            <a:ext cx="42862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7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A1764A5C-4633-BB33-0056-753F147AF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FF4602A-5F83-C896-C2D0-9761352C5294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C81F55-DB86-EBFD-3ABD-52794A32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72" y="2394856"/>
            <a:ext cx="4855909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181A5E5-D285-6A08-242E-9A001DA34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77180"/>
            <a:ext cx="4943707" cy="3040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14DB1DC-9BB6-460B-843D-9B3759392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632" y="978354"/>
            <a:ext cx="6696075" cy="72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Προσοχή καρτούν προειδοποίηση χαρακτήρα σημαδιών για: Vector στοκ (χωρίς  δικαιώματα) 2657807631 | Shutterstock">
            <a:extLst>
              <a:ext uri="{FF2B5EF4-FFF2-40B4-BE49-F238E27FC236}">
                <a16:creationId xmlns:a16="http://schemas.microsoft.com/office/drawing/2014/main" id="{879D702D-0E39-72BE-202C-C00928A00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4"/>
          <a:stretch>
            <a:fillRect/>
          </a:stretch>
        </p:blipFill>
        <p:spPr bwMode="auto">
          <a:xfrm>
            <a:off x="2353553" y="452661"/>
            <a:ext cx="1624210" cy="1601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05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7D5D-CC6C-7E8F-465F-9BC76372E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6A12B4-32D0-641E-7A77-1F8CFDCC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4C31BBF-77D5-4554-FA89-3BDC27B2C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612" y="1366837"/>
            <a:ext cx="4286250" cy="4276725"/>
          </a:xfrm>
          <a:prstGeom prst="rect">
            <a:avLst/>
          </a:prstGeom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F6BF19B7-DA01-80D1-A776-E73C55391C5C}"/>
              </a:ext>
            </a:extLst>
          </p:cNvPr>
          <p:cNvCxnSpPr/>
          <p:nvPr/>
        </p:nvCxnSpPr>
        <p:spPr>
          <a:xfrm>
            <a:off x="337458" y="3766458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D217E0D8-D6F2-5A93-E2F7-534301618B90}"/>
              </a:ext>
            </a:extLst>
          </p:cNvPr>
          <p:cNvCxnSpPr/>
          <p:nvPr/>
        </p:nvCxnSpPr>
        <p:spPr>
          <a:xfrm>
            <a:off x="3744687" y="3962401"/>
            <a:ext cx="216625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F904FFCE-E58C-FAF4-6635-0861A8212A77}"/>
              </a:ext>
            </a:extLst>
          </p:cNvPr>
          <p:cNvCxnSpPr/>
          <p:nvPr/>
        </p:nvCxnSpPr>
        <p:spPr>
          <a:xfrm>
            <a:off x="7685315" y="2612572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4E425664-436C-7886-2E46-E24F84B41F86}"/>
              </a:ext>
            </a:extLst>
          </p:cNvPr>
          <p:cNvCxnSpPr/>
          <p:nvPr/>
        </p:nvCxnSpPr>
        <p:spPr>
          <a:xfrm>
            <a:off x="7685315" y="4855029"/>
            <a:ext cx="216625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706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89259-9D57-A413-B993-BCE7CCD35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135F980-2CD4-DA84-A4E5-F65910B69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826467-7824-F2D8-7719-3CBA4C3C7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047" y="1400175"/>
            <a:ext cx="5257800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377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71B70-DCC3-C76E-B8A1-44F70A3DF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52C79BC-1711-B9E9-CB13-1E00D6EE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B0F14DF-A495-FC10-7B54-E70362236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047" y="1400175"/>
            <a:ext cx="5257800" cy="405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EAC21FA2-1772-B17E-1E32-F5724961CE99}"/>
              </a:ext>
            </a:extLst>
          </p:cNvPr>
          <p:cNvCxnSpPr/>
          <p:nvPr/>
        </p:nvCxnSpPr>
        <p:spPr>
          <a:xfrm>
            <a:off x="3352801" y="4517572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886A1318-2C47-6D6B-1365-4A5B18605493}"/>
              </a:ext>
            </a:extLst>
          </p:cNvPr>
          <p:cNvCxnSpPr/>
          <p:nvPr/>
        </p:nvCxnSpPr>
        <p:spPr>
          <a:xfrm>
            <a:off x="7554686" y="2786743"/>
            <a:ext cx="21662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6852D2D-4AB3-C31F-D2B8-2879E906A769}"/>
              </a:ext>
            </a:extLst>
          </p:cNvPr>
          <p:cNvCxnSpPr>
            <a:cxnSpLocks/>
          </p:cNvCxnSpPr>
          <p:nvPr/>
        </p:nvCxnSpPr>
        <p:spPr>
          <a:xfrm>
            <a:off x="2405744" y="4996543"/>
            <a:ext cx="295002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FDF72991-D00A-4865-C91A-E5A351CE308E}"/>
              </a:ext>
            </a:extLst>
          </p:cNvPr>
          <p:cNvCxnSpPr>
            <a:cxnSpLocks/>
          </p:cNvCxnSpPr>
          <p:nvPr/>
        </p:nvCxnSpPr>
        <p:spPr>
          <a:xfrm>
            <a:off x="7336972" y="4517572"/>
            <a:ext cx="383177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040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F8A79-DB20-EECA-B621-566C3929D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02C3C9-3197-D835-C8A0-D51198AA4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202620C-6852-6937-9258-17D780581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351" y="762000"/>
            <a:ext cx="5062910" cy="5532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5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D2F1-CFC5-D76B-3762-B59D756E3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01496B8-2BA4-95D5-3252-66EAD9D6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D7E0A93-3DCE-114C-8057-9EAD17FA1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351" y="762000"/>
            <a:ext cx="5062910" cy="5532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8AEB31AF-D8CE-90B9-95F9-9461FA3E70F8}"/>
              </a:ext>
            </a:extLst>
          </p:cNvPr>
          <p:cNvCxnSpPr>
            <a:cxnSpLocks/>
          </p:cNvCxnSpPr>
          <p:nvPr/>
        </p:nvCxnSpPr>
        <p:spPr>
          <a:xfrm>
            <a:off x="1099458" y="5246915"/>
            <a:ext cx="295002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ADABA89F-ACE9-917A-8092-3B89D5453758}"/>
              </a:ext>
            </a:extLst>
          </p:cNvPr>
          <p:cNvCxnSpPr>
            <a:cxnSpLocks/>
          </p:cNvCxnSpPr>
          <p:nvPr/>
        </p:nvCxnSpPr>
        <p:spPr>
          <a:xfrm>
            <a:off x="7064830" y="2100944"/>
            <a:ext cx="295002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B9F4F3E5-9552-99F9-3AD7-AEF680B1F290}"/>
              </a:ext>
            </a:extLst>
          </p:cNvPr>
          <p:cNvCxnSpPr>
            <a:cxnSpLocks/>
          </p:cNvCxnSpPr>
          <p:nvPr/>
        </p:nvCxnSpPr>
        <p:spPr>
          <a:xfrm>
            <a:off x="642257" y="5529944"/>
            <a:ext cx="29500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B396FA3-5AD6-2BAF-8CD8-E07D3A1A68F8}"/>
              </a:ext>
            </a:extLst>
          </p:cNvPr>
          <p:cNvCxnSpPr>
            <a:cxnSpLocks/>
          </p:cNvCxnSpPr>
          <p:nvPr/>
        </p:nvCxnSpPr>
        <p:spPr>
          <a:xfrm>
            <a:off x="7260773" y="3298373"/>
            <a:ext cx="29500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E16ED315-0E63-BC9B-E906-9C92B0B071B3}"/>
              </a:ext>
            </a:extLst>
          </p:cNvPr>
          <p:cNvCxnSpPr>
            <a:cxnSpLocks/>
          </p:cNvCxnSpPr>
          <p:nvPr/>
        </p:nvCxnSpPr>
        <p:spPr>
          <a:xfrm>
            <a:off x="7402287" y="5410200"/>
            <a:ext cx="2950027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B9A1F13E-801B-3CF8-445A-A9A1881E7814}"/>
              </a:ext>
            </a:extLst>
          </p:cNvPr>
          <p:cNvCxnSpPr>
            <a:cxnSpLocks/>
          </p:cNvCxnSpPr>
          <p:nvPr/>
        </p:nvCxnSpPr>
        <p:spPr>
          <a:xfrm>
            <a:off x="740228" y="5758544"/>
            <a:ext cx="29500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29E469A-EAF8-AC52-49E3-0294BF531DAA}"/>
              </a:ext>
            </a:extLst>
          </p:cNvPr>
          <p:cNvCxnSpPr>
            <a:cxnSpLocks/>
          </p:cNvCxnSpPr>
          <p:nvPr/>
        </p:nvCxnSpPr>
        <p:spPr>
          <a:xfrm>
            <a:off x="3690255" y="5519058"/>
            <a:ext cx="173083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90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2B8B7-F98A-05D2-2E0F-ACC301BC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CDEB43-09F7-597E-C271-367B478B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6530EF-D4EF-8C58-90BC-87D961832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01" y="876300"/>
            <a:ext cx="5229225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744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7E8C4-A40B-A3BE-BD07-465EEE8F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D0F1EA7-376F-16DD-F3D1-C7C56C9E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FAB0C74-142C-34FF-4713-8734F13B5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86" y="1147762"/>
            <a:ext cx="4823051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643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5DB8A-142D-055D-4F83-E5DA9F02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E3BE1B9-8419-16BA-54CB-DD9557B1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3" y="657225"/>
            <a:ext cx="6271532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E4EBAD6-0530-700B-CD58-E0508A206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7" y="657225"/>
            <a:ext cx="4691742" cy="3555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D0B03F1-E1B2-878C-1D13-F2074924C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57" y="4337824"/>
            <a:ext cx="4691742" cy="2052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579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9BD64-A2D4-1857-5D2D-431486A18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84B714-8F0C-6155-7E76-A894787A971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F3623630-0A5B-4D04-E054-F04C68AB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3ECB6-B066-D310-439B-478A7C2CD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039B25C2-B735-822A-CC55-DE83A5AC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352675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299A800E-415A-C128-AC34-908A178FE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2352675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816DE023-03A4-7EA1-6630-A9A9F9DF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29961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2874AB47-637C-E8F2-0BF8-E29E7A8F5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4475389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EC154520-851F-ED34-E796-E3A9BBA5B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4475389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024A5B1E-016B-464D-33D5-FA3F339A6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6992030" y="229961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93C1363-BB20-1C32-F1FA-BBD3839688E7}"/>
              </a:ext>
            </a:extLst>
          </p:cNvPr>
          <p:cNvSpPr/>
          <p:nvPr/>
        </p:nvSpPr>
        <p:spPr>
          <a:xfrm>
            <a:off x="6992030" y="534761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4FC88A9-F3A4-A0C7-486B-F6E1EFBB2CD5}"/>
              </a:ext>
            </a:extLst>
          </p:cNvPr>
          <p:cNvSpPr/>
          <p:nvPr/>
        </p:nvSpPr>
        <p:spPr>
          <a:xfrm>
            <a:off x="8211230" y="672193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215426F6-C52B-E0F2-B791-3CFAFC8D4905}"/>
              </a:ext>
            </a:extLst>
          </p:cNvPr>
          <p:cNvSpPr/>
          <p:nvPr/>
        </p:nvSpPr>
        <p:spPr>
          <a:xfrm>
            <a:off x="7155316" y="459921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82036C8-143D-2C1A-45A0-2B9D0AC33099}"/>
              </a:ext>
            </a:extLst>
          </p:cNvPr>
          <p:cNvSpPr/>
          <p:nvPr/>
        </p:nvSpPr>
        <p:spPr>
          <a:xfrm>
            <a:off x="7075715" y="2476500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0459DE0B-E97D-28A8-4116-7D3C2DD0FD09}"/>
              </a:ext>
            </a:extLst>
          </p:cNvPr>
          <p:cNvSpPr/>
          <p:nvPr/>
        </p:nvSpPr>
        <p:spPr>
          <a:xfrm>
            <a:off x="8247290" y="4909457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FBB8AE3E-43EE-4F73-B520-4ACFCD394548}"/>
              </a:ext>
            </a:extLst>
          </p:cNvPr>
          <p:cNvSpPr/>
          <p:nvPr/>
        </p:nvSpPr>
        <p:spPr>
          <a:xfrm>
            <a:off x="8254774" y="275136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4E031A51-7AD8-5736-1900-F9C628554780}"/>
              </a:ext>
            </a:extLst>
          </p:cNvPr>
          <p:cNvSpPr/>
          <p:nvPr/>
        </p:nvSpPr>
        <p:spPr>
          <a:xfrm>
            <a:off x="9742714" y="2393496"/>
            <a:ext cx="2002972" cy="2012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Αυτή η  εβδομάδα είναι _______.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  <a:p>
            <a:pPr algn="ctr"/>
            <a:endParaRPr lang="el-GR" dirty="0"/>
          </a:p>
        </p:txBody>
      </p:sp>
      <p:pic>
        <p:nvPicPr>
          <p:cNvPr id="5124" name="Picture 4" descr="Εικονίδιο καρτούν άνθρωπος Διάνυσμα από ©jemastock 142265404">
            <a:extLst>
              <a:ext uri="{FF2B5EF4-FFF2-40B4-BE49-F238E27FC236}">
                <a16:creationId xmlns:a16="http://schemas.microsoft.com/office/drawing/2014/main" id="{CD2D2C7A-D78C-99BB-9597-4AD2349D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25" y="3354042"/>
            <a:ext cx="798846" cy="846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9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40CE24AA-C146-0D70-00DE-06FAC8EA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352675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92D7E394-07A3-B78A-9597-838880A45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2352675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50CB09D7-1672-9EAB-359C-6DB9984A6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29961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B17AC531-3B8A-1682-899B-6EEB9F4A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4475389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BE12A68B-10C2-B298-87FB-00E39029F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4475389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DDD396DC-23B1-760E-4D74-070AB4CFA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6992030" y="229961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B8DAACBC-2312-B7C5-5A45-FCC43A943519}"/>
              </a:ext>
            </a:extLst>
          </p:cNvPr>
          <p:cNvSpPr/>
          <p:nvPr/>
        </p:nvSpPr>
        <p:spPr>
          <a:xfrm>
            <a:off x="6992030" y="534761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BD0CB5AE-02D3-A157-3AED-670254DC0006}"/>
              </a:ext>
            </a:extLst>
          </p:cNvPr>
          <p:cNvSpPr/>
          <p:nvPr/>
        </p:nvSpPr>
        <p:spPr>
          <a:xfrm>
            <a:off x="8211230" y="672193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9B8C70B-055A-B9A6-F216-A3DC36AFA840}"/>
              </a:ext>
            </a:extLst>
          </p:cNvPr>
          <p:cNvSpPr/>
          <p:nvPr/>
        </p:nvSpPr>
        <p:spPr>
          <a:xfrm>
            <a:off x="7155316" y="459921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6B29CA20-9F1D-65BB-DF28-B8C8DF2E68A9}"/>
              </a:ext>
            </a:extLst>
          </p:cNvPr>
          <p:cNvSpPr/>
          <p:nvPr/>
        </p:nvSpPr>
        <p:spPr>
          <a:xfrm>
            <a:off x="7075715" y="2476500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8990E08B-CAAD-BFFA-72F8-E1BBB64CBC15}"/>
              </a:ext>
            </a:extLst>
          </p:cNvPr>
          <p:cNvSpPr/>
          <p:nvPr/>
        </p:nvSpPr>
        <p:spPr>
          <a:xfrm>
            <a:off x="8247290" y="4909457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4D4F062D-F4CA-E732-B1C5-FA074A8A9499}"/>
              </a:ext>
            </a:extLst>
          </p:cNvPr>
          <p:cNvSpPr/>
          <p:nvPr/>
        </p:nvSpPr>
        <p:spPr>
          <a:xfrm>
            <a:off x="8254774" y="275136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48DD9686-42A5-537F-7AD3-438EBD822485}"/>
              </a:ext>
            </a:extLst>
          </p:cNvPr>
          <p:cNvSpPr/>
          <p:nvPr/>
        </p:nvSpPr>
        <p:spPr>
          <a:xfrm>
            <a:off x="9710057" y="229961"/>
            <a:ext cx="2002972" cy="19362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Η προηγούμενη   εβδομάδα ήταν_______.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</p:txBody>
      </p:sp>
      <p:pic>
        <p:nvPicPr>
          <p:cNvPr id="5124" name="Picture 4" descr="Εικονίδιο καρτούν άνθρωπος Διάνυσμα από ©jemastock 142265404">
            <a:extLst>
              <a:ext uri="{FF2B5EF4-FFF2-40B4-BE49-F238E27FC236}">
                <a16:creationId xmlns:a16="http://schemas.microsoft.com/office/drawing/2014/main" id="{93172A18-C0EA-1AE4-A3DB-D5232B69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4" y="3421515"/>
            <a:ext cx="798846" cy="846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15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91281-C1CE-C1EF-454C-4F7D4500D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F3FD582C-2718-0A30-C462-28EEF138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352675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A0EB0EAA-C47C-A30A-76BC-88E4C439C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2352675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8795D1A2-9DD8-940F-0E23-4767CA4E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29961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C3201B09-A8A0-6EB0-A800-5472E1DA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4475389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B7DB9F95-8667-34F2-FE23-9ABFE6FB4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4475389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4106DAB2-500E-7D2D-FB3E-8D74063FB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6992030" y="229961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A2237645-D4B6-A41A-950F-B3D4A7D7C89A}"/>
              </a:ext>
            </a:extLst>
          </p:cNvPr>
          <p:cNvSpPr/>
          <p:nvPr/>
        </p:nvSpPr>
        <p:spPr>
          <a:xfrm>
            <a:off x="6992030" y="534761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D66448DA-5473-BA18-CF64-72A5587AF7C3}"/>
              </a:ext>
            </a:extLst>
          </p:cNvPr>
          <p:cNvSpPr/>
          <p:nvPr/>
        </p:nvSpPr>
        <p:spPr>
          <a:xfrm>
            <a:off x="8211230" y="672193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CFA3554E-CAFB-D991-5ED5-8E75AF5611B2}"/>
              </a:ext>
            </a:extLst>
          </p:cNvPr>
          <p:cNvSpPr/>
          <p:nvPr/>
        </p:nvSpPr>
        <p:spPr>
          <a:xfrm>
            <a:off x="7155316" y="459921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17ED80A4-EEBC-07AE-AB9B-9746CE565C92}"/>
              </a:ext>
            </a:extLst>
          </p:cNvPr>
          <p:cNvSpPr/>
          <p:nvPr/>
        </p:nvSpPr>
        <p:spPr>
          <a:xfrm>
            <a:off x="7075715" y="2476500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A4CA8D1E-6261-056A-0BCE-070B1C5429CF}"/>
              </a:ext>
            </a:extLst>
          </p:cNvPr>
          <p:cNvSpPr/>
          <p:nvPr/>
        </p:nvSpPr>
        <p:spPr>
          <a:xfrm>
            <a:off x="8247290" y="4909457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56059D35-8A2F-F22E-A806-A37FBB6F3927}"/>
              </a:ext>
            </a:extLst>
          </p:cNvPr>
          <p:cNvSpPr/>
          <p:nvPr/>
        </p:nvSpPr>
        <p:spPr>
          <a:xfrm>
            <a:off x="8254774" y="275136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2FAC2CAF-6EB0-6746-777F-3597996693B3}"/>
              </a:ext>
            </a:extLst>
          </p:cNvPr>
          <p:cNvSpPr/>
          <p:nvPr/>
        </p:nvSpPr>
        <p:spPr>
          <a:xfrm>
            <a:off x="9742714" y="4539343"/>
            <a:ext cx="2002972" cy="20941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Η επόμενη  εβδομάδα θα είναι  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  <a:p>
            <a:pPr algn="ctr"/>
            <a:endParaRPr lang="el-GR" dirty="0"/>
          </a:p>
        </p:txBody>
      </p:sp>
      <p:pic>
        <p:nvPicPr>
          <p:cNvPr id="5124" name="Picture 4" descr="Εικονίδιο καρτούν άνθρωπος Διάνυσμα από ©jemastock 142265404">
            <a:extLst>
              <a:ext uri="{FF2B5EF4-FFF2-40B4-BE49-F238E27FC236}">
                <a16:creationId xmlns:a16="http://schemas.microsoft.com/office/drawing/2014/main" id="{F77C48D3-1BDE-E38C-5DE9-3CDBA09B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25" y="3354042"/>
            <a:ext cx="798846" cy="846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9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7579B-12F8-9AD6-EA92-6E55DF267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C949E1D2-8EEE-B8AC-8ED4-3DCF5F34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352675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73AB341C-F721-8864-AF1D-32CDDCD32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2352675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97C41220-FF13-FB7F-F2D8-E9F42E55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229961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5321EDD3-A4DF-0928-479B-C1FA9CB4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8" y="4475389"/>
            <a:ext cx="6491287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C90C50C6-632A-51A3-FA0D-78EBAAADF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7079116" y="4475389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5 απίθανα σχολικά προγράμματα για εκτύπωση - Two Boys and Hope">
            <a:extLst>
              <a:ext uri="{FF2B5EF4-FFF2-40B4-BE49-F238E27FC236}">
                <a16:creationId xmlns:a16="http://schemas.microsoft.com/office/drawing/2014/main" id="{811D8B47-E6F0-A9FD-4899-AF21E267A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7"/>
          <a:stretch>
            <a:fillRect/>
          </a:stretch>
        </p:blipFill>
        <p:spPr bwMode="auto">
          <a:xfrm>
            <a:off x="6992030" y="229961"/>
            <a:ext cx="236560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B43CD3F7-DA5A-ECC4-7BD9-36F2EC4192CC}"/>
              </a:ext>
            </a:extLst>
          </p:cNvPr>
          <p:cNvSpPr/>
          <p:nvPr/>
        </p:nvSpPr>
        <p:spPr>
          <a:xfrm>
            <a:off x="6992030" y="534761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92727209-9816-E742-7B78-94E8FB2A7ED1}"/>
              </a:ext>
            </a:extLst>
          </p:cNvPr>
          <p:cNvSpPr/>
          <p:nvPr/>
        </p:nvSpPr>
        <p:spPr>
          <a:xfrm>
            <a:off x="8211230" y="672193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763BF0D3-6AA9-1C97-42ED-23FF51D2F706}"/>
              </a:ext>
            </a:extLst>
          </p:cNvPr>
          <p:cNvSpPr/>
          <p:nvPr/>
        </p:nvSpPr>
        <p:spPr>
          <a:xfrm>
            <a:off x="7155316" y="459921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73DA3F06-9773-6C52-350C-B4F904E988EF}"/>
              </a:ext>
            </a:extLst>
          </p:cNvPr>
          <p:cNvSpPr/>
          <p:nvPr/>
        </p:nvSpPr>
        <p:spPr>
          <a:xfrm>
            <a:off x="7075715" y="2476500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Σάββατο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A2A53887-ACC3-05DE-C986-ADA36B3C8866}"/>
              </a:ext>
            </a:extLst>
          </p:cNvPr>
          <p:cNvSpPr/>
          <p:nvPr/>
        </p:nvSpPr>
        <p:spPr>
          <a:xfrm>
            <a:off x="8247290" y="4909457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0E218C65-4699-6376-6939-3B4BB8C41835}"/>
              </a:ext>
            </a:extLst>
          </p:cNvPr>
          <p:cNvSpPr/>
          <p:nvPr/>
        </p:nvSpPr>
        <p:spPr>
          <a:xfrm>
            <a:off x="8254774" y="2751364"/>
            <a:ext cx="1219200" cy="3728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Κυριακή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9FBA873E-5C1A-3D3E-A291-89856CA73181}"/>
              </a:ext>
            </a:extLst>
          </p:cNvPr>
          <p:cNvSpPr/>
          <p:nvPr/>
        </p:nvSpPr>
        <p:spPr>
          <a:xfrm>
            <a:off x="9742714" y="2393496"/>
            <a:ext cx="2002972" cy="20124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Αυτή η  εβδομάδα είναι _______.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  <a:p>
            <a:pPr algn="ctr"/>
            <a:endParaRPr lang="el-GR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1E794D56-6E38-91EF-6956-5F03C46E09C6}"/>
              </a:ext>
            </a:extLst>
          </p:cNvPr>
          <p:cNvSpPr/>
          <p:nvPr/>
        </p:nvSpPr>
        <p:spPr>
          <a:xfrm>
            <a:off x="9742714" y="4539343"/>
            <a:ext cx="2002972" cy="20941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Η επόμενη  εβδομάδα θα είναι  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  <a:p>
            <a:pPr algn="ctr"/>
            <a:endParaRPr lang="el-GR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22877683-C1E6-44F6-A92A-48ECA41FE667}"/>
              </a:ext>
            </a:extLst>
          </p:cNvPr>
          <p:cNvSpPr/>
          <p:nvPr/>
        </p:nvSpPr>
        <p:spPr>
          <a:xfrm>
            <a:off x="9710057" y="229961"/>
            <a:ext cx="2002972" cy="19362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Η προηγούμενη   εβδομάδα ήταν_______.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κουραστική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 υπέροχη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ήσυχη</a:t>
            </a:r>
          </a:p>
        </p:txBody>
      </p:sp>
      <p:pic>
        <p:nvPicPr>
          <p:cNvPr id="5124" name="Picture 4" descr="Εικονίδιο καρτούν άνθρωπος Διάνυσμα από ©jemastock 142265404">
            <a:extLst>
              <a:ext uri="{FF2B5EF4-FFF2-40B4-BE49-F238E27FC236}">
                <a16:creationId xmlns:a16="http://schemas.microsoft.com/office/drawing/2014/main" id="{E48B6D8E-762A-DB51-307C-E255960CD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4" y="3421515"/>
            <a:ext cx="798846" cy="846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20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F12A89-5302-483B-A5C5-E4569635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528410"/>
            <a:ext cx="9122229" cy="1325563"/>
          </a:xfrm>
        </p:spPr>
        <p:txBody>
          <a:bodyPr>
            <a:normAutofit/>
          </a:bodyPr>
          <a:lstStyle/>
          <a:p>
            <a:r>
              <a:rPr lang="el-GR" dirty="0"/>
              <a:t>Ο _______ __________ τον __________.</a:t>
            </a:r>
            <a:br>
              <a:rPr lang="el-GR" dirty="0"/>
            </a:br>
            <a:endParaRPr lang="el-GR" dirty="0"/>
          </a:p>
        </p:txBody>
      </p:sp>
      <p:pic>
        <p:nvPicPr>
          <p:cNvPr id="6146" name="Picture 2" descr="Ο γιατρός βλέπει ένα μικρό αγόρι Διάνυσμα από ©watcartoon 190835090">
            <a:extLst>
              <a:ext uri="{FF2B5EF4-FFF2-40B4-BE49-F238E27FC236}">
                <a16:creationId xmlns:a16="http://schemas.microsoft.com/office/drawing/2014/main" id="{FACDA606-5728-686B-2C92-4CC58344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57" y="1559719"/>
            <a:ext cx="1828800" cy="373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41DD68-87CB-437D-EEF0-DA55B1BFE33F}"/>
              </a:ext>
            </a:extLst>
          </p:cNvPr>
          <p:cNvSpPr txBox="1"/>
          <p:nvPr/>
        </p:nvSpPr>
        <p:spPr>
          <a:xfrm>
            <a:off x="925286" y="1740265"/>
            <a:ext cx="2111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ασθενής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ξάδερφος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γιατρός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θείος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ABAD1-855B-4B69-BE7C-1295B38A94F2}"/>
              </a:ext>
            </a:extLst>
          </p:cNvPr>
          <p:cNvSpPr txBox="1"/>
          <p:nvPr/>
        </p:nvSpPr>
        <p:spPr>
          <a:xfrm>
            <a:off x="3102429" y="1689238"/>
            <a:ext cx="2111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βλέπει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εξετάζει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μαγειρεύει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μιλάει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CFA58-A44F-09AD-9213-DCCD33E44B79}"/>
              </a:ext>
            </a:extLst>
          </p:cNvPr>
          <p:cNvSpPr txBox="1"/>
          <p:nvPr/>
        </p:nvSpPr>
        <p:spPr>
          <a:xfrm>
            <a:off x="6738258" y="1559719"/>
            <a:ext cx="21118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ασθενή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ξάδερφο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γιατρό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θείο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φάρμακο</a:t>
            </a:r>
          </a:p>
        </p:txBody>
      </p:sp>
    </p:spTree>
    <p:extLst>
      <p:ext uri="{BB962C8B-B14F-4D97-AF65-F5344CB8AC3E}">
        <p14:creationId xmlns:p14="http://schemas.microsoft.com/office/powerpoint/2010/main" val="3290220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EFDF1-F4F2-4CFD-63C3-ED411BE9B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0751CE-D061-4EC0-A85D-1F94CD5C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528410"/>
            <a:ext cx="9122229" cy="1325563"/>
          </a:xfrm>
        </p:spPr>
        <p:txBody>
          <a:bodyPr>
            <a:normAutofit/>
          </a:bodyPr>
          <a:lstStyle/>
          <a:p>
            <a:r>
              <a:rPr lang="el-GR" dirty="0"/>
              <a:t>Ο γιατρός  εργάζεται  στο __________.</a:t>
            </a:r>
            <a:br>
              <a:rPr lang="el-GR" dirty="0"/>
            </a:br>
            <a:endParaRPr lang="el-GR" dirty="0"/>
          </a:p>
        </p:txBody>
      </p:sp>
      <p:pic>
        <p:nvPicPr>
          <p:cNvPr id="6146" name="Picture 2" descr="Ο γιατρός βλέπει ένα μικρό αγόρι Διάνυσμα από ©watcartoon 190835090">
            <a:extLst>
              <a:ext uri="{FF2B5EF4-FFF2-40B4-BE49-F238E27FC236}">
                <a16:creationId xmlns:a16="http://schemas.microsoft.com/office/drawing/2014/main" id="{223622AA-F20F-0303-2EB1-EDDC8466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57" y="1559719"/>
            <a:ext cx="1828800" cy="373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A61CE0-0016-EECC-6146-4703A66FC495}"/>
              </a:ext>
            </a:extLst>
          </p:cNvPr>
          <p:cNvSpPr txBox="1"/>
          <p:nvPr/>
        </p:nvSpPr>
        <p:spPr>
          <a:xfrm>
            <a:off x="6738258" y="1559719"/>
            <a:ext cx="2111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μαγαζί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ιατρείο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αρτοποιείο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φαρμακείο</a:t>
            </a:r>
          </a:p>
        </p:txBody>
      </p:sp>
    </p:spTree>
    <p:extLst>
      <p:ext uri="{BB962C8B-B14F-4D97-AF65-F5344CB8AC3E}">
        <p14:creationId xmlns:p14="http://schemas.microsoft.com/office/powerpoint/2010/main" val="1608066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71C4005-9073-6E72-7466-01E117E8DF61}"/>
              </a:ext>
            </a:extLst>
          </p:cNvPr>
          <p:cNvSpPr/>
          <p:nvPr/>
        </p:nvSpPr>
        <p:spPr>
          <a:xfrm>
            <a:off x="642257" y="718457"/>
            <a:ext cx="3167743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Έχω  πονοκέφαλο.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DAA6E2E-AED6-66A0-2703-602D3AE263A1}"/>
              </a:ext>
            </a:extLst>
          </p:cNvPr>
          <p:cNvSpPr/>
          <p:nvPr/>
        </p:nvSpPr>
        <p:spPr>
          <a:xfrm>
            <a:off x="4201885" y="718455"/>
            <a:ext cx="3167743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Έχω πυρετό.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3704EB8-E191-81A7-CE21-144B99289808}"/>
              </a:ext>
            </a:extLst>
          </p:cNvPr>
          <p:cNvSpPr/>
          <p:nvPr/>
        </p:nvSpPr>
        <p:spPr>
          <a:xfrm>
            <a:off x="7859486" y="718454"/>
            <a:ext cx="3167743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Έχω πονόλαιμο.</a:t>
            </a:r>
          </a:p>
        </p:txBody>
      </p:sp>
      <p:pic>
        <p:nvPicPr>
          <p:cNvPr id="1026" name="Picture 2" descr="Τα παιδιά έχουν πονοκέφαλο. Αγγίζουν το κεφάλι τους ...">
            <a:extLst>
              <a:ext uri="{FF2B5EF4-FFF2-40B4-BE49-F238E27FC236}">
                <a16:creationId xmlns:a16="http://schemas.microsoft.com/office/drawing/2014/main" id="{92B228BE-A116-7FDA-33EE-706AC9CE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11" y="3179795"/>
            <a:ext cx="2941864" cy="2768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υρετός - 707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BF59D40D-B6A8-C638-7ACD-F77C6BB54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>
            <a:fillRect/>
          </a:stretch>
        </p:blipFill>
        <p:spPr bwMode="auto">
          <a:xfrm>
            <a:off x="1277711" y="3552576"/>
            <a:ext cx="2371720" cy="2396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Άρρωστος άνδρας, πονόλαιμος, καρτούν Διανυσματική απεικόνιση -  εικονογραφία: 61757127">
            <a:extLst>
              <a:ext uri="{FF2B5EF4-FFF2-40B4-BE49-F238E27FC236}">
                <a16:creationId xmlns:a16="http://schemas.microsoft.com/office/drawing/2014/main" id="{9F5A4311-C150-C67C-03FE-4D6F5E19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19" y="3370733"/>
            <a:ext cx="2604409" cy="2759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E316BDC-3816-2E80-CD42-942FD932F2B9}"/>
              </a:ext>
            </a:extLst>
          </p:cNvPr>
          <p:cNvSpPr/>
          <p:nvPr/>
        </p:nvSpPr>
        <p:spPr>
          <a:xfrm>
            <a:off x="8739866" y="1605036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A5A03E56-2126-08DD-959A-21FB431DEF46}"/>
              </a:ext>
            </a:extLst>
          </p:cNvPr>
          <p:cNvSpPr/>
          <p:nvPr/>
        </p:nvSpPr>
        <p:spPr>
          <a:xfrm>
            <a:off x="4982933" y="1534883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C64535BA-A599-7115-3631-C0FE4F8FFAF2}"/>
              </a:ext>
            </a:extLst>
          </p:cNvPr>
          <p:cNvSpPr/>
          <p:nvPr/>
        </p:nvSpPr>
        <p:spPr>
          <a:xfrm>
            <a:off x="1473652" y="1534883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B876F21F-63B1-0D2F-561F-3EABB55E9D9C}"/>
              </a:ext>
            </a:extLst>
          </p:cNvPr>
          <p:cNvSpPr/>
          <p:nvPr/>
        </p:nvSpPr>
        <p:spPr>
          <a:xfrm>
            <a:off x="9239247" y="5428132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3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DCF1AF73-8917-AC75-C0CA-91FF580F5106}"/>
              </a:ext>
            </a:extLst>
          </p:cNvPr>
          <p:cNvSpPr/>
          <p:nvPr/>
        </p:nvSpPr>
        <p:spPr>
          <a:xfrm>
            <a:off x="5538104" y="5640398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2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701C7AE5-B182-CF13-0FC0-BECCB834AC75}"/>
              </a:ext>
            </a:extLst>
          </p:cNvPr>
          <p:cNvSpPr/>
          <p:nvPr/>
        </p:nvSpPr>
        <p:spPr>
          <a:xfrm>
            <a:off x="1902275" y="5589808"/>
            <a:ext cx="1406981" cy="816429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6299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F6558-B924-7ECE-1B01-10DFD9C30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AC3F89E-4F7D-BD11-CFDE-06287090C473}"/>
              </a:ext>
            </a:extLst>
          </p:cNvPr>
          <p:cNvSpPr/>
          <p:nvPr/>
        </p:nvSpPr>
        <p:spPr>
          <a:xfrm>
            <a:off x="0" y="2950029"/>
            <a:ext cx="8492255" cy="114300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ΕΡΩΤΗΜΑ 4</a:t>
            </a:r>
          </a:p>
        </p:txBody>
      </p:sp>
    </p:spTree>
    <p:extLst>
      <p:ext uri="{BB962C8B-B14F-4D97-AF65-F5344CB8AC3E}">
        <p14:creationId xmlns:p14="http://schemas.microsoft.com/office/powerpoint/2010/main" val="1854959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FC7E4B-9886-69BC-75F5-505309C17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9" y="352425"/>
            <a:ext cx="6629400" cy="61531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0AAE7CE-137D-11A7-4192-E52996617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4" y="1353230"/>
            <a:ext cx="5116286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15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433CCC-BFBC-E495-DA1C-3F18690C4DA9}"/>
              </a:ext>
            </a:extLst>
          </p:cNvPr>
          <p:cNvSpPr txBox="1"/>
          <p:nvPr/>
        </p:nvSpPr>
        <p:spPr>
          <a:xfrm>
            <a:off x="152400" y="3129953"/>
            <a:ext cx="3624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Κάποιοι </a:t>
            </a:r>
            <a:r>
              <a:rPr lang="el-GR" b="1" dirty="0"/>
              <a:t>παρακολουθούν</a:t>
            </a:r>
            <a:r>
              <a:rPr lang="el-GR" dirty="0"/>
              <a:t>_(1)_στην τηλεόραση ή μαγειρεύουν νόστιμα φαγητά και γλυκά μαζί με τους γονείς τους.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8478377-39DF-B07F-F0B5-25CF7DADD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81843375-6220-CD79-4612-11F877DC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F3FC4B91-24E3-B4EB-65E7-C801D1F4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67C4EC1B-39FB-5D25-9746-20CAC9C5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B017DE63-1618-C3F3-B20C-5A6DAFB53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47A85B6A-2B6D-069B-9D23-85AAC576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CE49AFAB-F7A1-42E8-310C-3A636FF8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46F01BE1-A272-FCFD-2FB1-0B6B2E49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09C0AA11-5FD7-F3A5-5BDA-D10F8E12A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AD1A2A5A-BCD1-DB36-0DF5-6A959697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Παιδιά Παρακολουθούν Τηλεόραση Επίπεδη Διανυσματική Απεικόνιση Παιδιά Που  Κάθονται Κοντά Διάνυσμα από ©pch.vector 606119890">
            <a:extLst>
              <a:ext uri="{FF2B5EF4-FFF2-40B4-BE49-F238E27FC236}">
                <a16:creationId xmlns:a16="http://schemas.microsoft.com/office/drawing/2014/main" id="{DC4DD76A-8B1B-8319-DFE4-CA424942A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4"/>
          <a:stretch>
            <a:fillRect/>
          </a:stretch>
        </p:blipFill>
        <p:spPr bwMode="auto">
          <a:xfrm>
            <a:off x="1142660" y="860991"/>
            <a:ext cx="2076450" cy="1795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54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0A886-D267-4AF1-FAA9-A882CDFF9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C282D415-A11E-F0C9-C8B1-BB0762148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80510ED8-AEB6-5322-9A6D-C6D5F2DD3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6368AD71-F9DA-DBAB-E1B1-2F64AF72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EDEC724C-4917-2DC2-3A61-75F23F0F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23C0184D-CF74-FF83-37A7-9CFC0CEDE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4B9EBF14-E459-7336-7302-35675000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5FD8AC92-E08E-F4F7-EFF3-6A50B1B2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8CF860BF-B6BE-BF92-45E1-8B382FF0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89A19ED8-BDD9-B9BE-24A6-4E3FB2303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98036EA3-0B15-40F6-9E07-AC02B8E6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amer παίζει στον υπολογιστή. Ένας συγκεντρωμένος νεαρός Gamer με ακουστικά  και γυαλιά χρησιμοποιεί τον υπολογιστή για να παίξει. Διανυσματική  απεικόνιση - εικονογραφία από ισομετρικό, φουτουριστικός: 67290851">
            <a:extLst>
              <a:ext uri="{FF2B5EF4-FFF2-40B4-BE49-F238E27FC236}">
                <a16:creationId xmlns:a16="http://schemas.microsoft.com/office/drawing/2014/main" id="{9DCDE48E-8C99-3B2C-F488-C933C0158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81" y="533400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F063B-39EC-0BC4-8816-25C76C3E9318}"/>
              </a:ext>
            </a:extLst>
          </p:cNvPr>
          <p:cNvSpPr txBox="1"/>
          <p:nvPr/>
        </p:nvSpPr>
        <p:spPr>
          <a:xfrm>
            <a:off x="152400" y="3129953"/>
            <a:ext cx="362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ασχολούνται με το </a:t>
            </a:r>
            <a:r>
              <a:rPr lang="el-GR" b="1" dirty="0"/>
              <a:t>διαδίκτυο</a:t>
            </a:r>
            <a:r>
              <a:rPr lang="el-GR" dirty="0"/>
              <a:t> και να </a:t>
            </a:r>
            <a:r>
              <a:rPr lang="el-GR" b="1" dirty="0"/>
              <a:t>παίζουν</a:t>
            </a:r>
            <a:r>
              <a:rPr lang="el-GR" dirty="0"/>
              <a:t>_(2)_. </a:t>
            </a:r>
          </a:p>
        </p:txBody>
      </p:sp>
    </p:spTree>
    <p:extLst>
      <p:ext uri="{BB962C8B-B14F-4D97-AF65-F5344CB8AC3E}">
        <p14:creationId xmlns:p14="http://schemas.microsoft.com/office/powerpoint/2010/main" val="336252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0590D02-61E0-75D4-F31C-94F602396ACB}"/>
              </a:ext>
            </a:extLst>
          </p:cNvPr>
          <p:cNvSpPr/>
          <p:nvPr/>
        </p:nvSpPr>
        <p:spPr>
          <a:xfrm>
            <a:off x="0" y="2950029"/>
            <a:ext cx="8492255" cy="114300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ΕΡΩΤΗΜΑ 1</a:t>
            </a:r>
          </a:p>
        </p:txBody>
      </p:sp>
    </p:spTree>
    <p:extLst>
      <p:ext uri="{BB962C8B-B14F-4D97-AF65-F5344CB8AC3E}">
        <p14:creationId xmlns:p14="http://schemas.microsoft.com/office/powerpoint/2010/main" val="591419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9E307-CA4E-9F61-28B1-CD63723FF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9D522A62-79C4-595F-2AFB-2C13C7DB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BE1487AD-33CD-2DD8-11E1-2B5629C5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373A2F6B-1605-0107-B7B1-EB66AC54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AF9B1F3E-FFC2-A218-4919-A4B04497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D634005A-1697-70AD-EAFF-C5607AE78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DEBEC6CC-4EE1-3AF1-F72D-9A915446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50512D83-13C8-4220-D17B-2908E0D6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50C7C75F-067A-E0A4-26D5-12574E26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66942CB3-2B8E-D491-ADA4-E26BE44A9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22052B57-68A5-87BA-CB93-01546C1E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γυμνάσιο Στοκ Εικονογραφήσεις, Vectors, &amp; Clipart – (11,036 Στοκ  Εικονογραφήσεις)">
            <a:extLst>
              <a:ext uri="{FF2B5EF4-FFF2-40B4-BE49-F238E27FC236}">
                <a16:creationId xmlns:a16="http://schemas.microsoft.com/office/drawing/2014/main" id="{2385337C-6CAE-8BD3-CCB5-CBC84FBB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762000"/>
            <a:ext cx="2543175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89825-3E13-C44B-66BE-A67AA8A2A1A3}"/>
              </a:ext>
            </a:extLst>
          </p:cNvPr>
          <p:cNvSpPr txBox="1"/>
          <p:nvPr/>
        </p:nvSpPr>
        <p:spPr>
          <a:xfrm>
            <a:off x="152400" y="3129953"/>
            <a:ext cx="362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Κάποιοι πηγαίνουν στο </a:t>
            </a:r>
            <a:r>
              <a:rPr lang="el-GR" b="1" dirty="0"/>
              <a:t>γήπεδο</a:t>
            </a:r>
            <a:r>
              <a:rPr lang="el-GR" dirty="0"/>
              <a:t> για να </a:t>
            </a:r>
            <a:r>
              <a:rPr lang="el-GR" b="1" dirty="0"/>
              <a:t>παίξουν</a:t>
            </a:r>
            <a:r>
              <a:rPr lang="el-GR" dirty="0"/>
              <a:t>_(3)_, </a:t>
            </a:r>
          </a:p>
        </p:txBody>
      </p:sp>
    </p:spTree>
    <p:extLst>
      <p:ext uri="{BB962C8B-B14F-4D97-AF65-F5344CB8AC3E}">
        <p14:creationId xmlns:p14="http://schemas.microsoft.com/office/powerpoint/2010/main" val="2731936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BD7ED-5985-3C33-EAFF-2064FA739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076A2C38-FE97-36D4-8A15-7D89C934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BD0524E5-A8C5-1F9B-C72B-11FBCB43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4A3F394A-2FA4-5388-F23F-47DC60BA6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F0FF9CC4-3690-CAFD-E232-897672ED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13C2A1C2-40A7-91AE-863C-90B27C5B7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47ECCD73-384F-E88C-87FF-AEF135B0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96A90E78-AC4A-8A82-5CCD-8EEC3ED8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A149CCB2-9D1F-953B-C0F9-7F2418CA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D46EF61E-CD4F-A93B-55E0-179931896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D4D2398E-FABD-C43B-4E4F-D59BE182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Οικογένεια ποδήλατο βόλτα καρτούν εικονογράφηση Διάνυσμα από ©Freepik  Company SL 244020890">
            <a:extLst>
              <a:ext uri="{FF2B5EF4-FFF2-40B4-BE49-F238E27FC236}">
                <a16:creationId xmlns:a16="http://schemas.microsoft.com/office/drawing/2014/main" id="{A6D01B93-7A3A-C156-D8C8-AAC27206D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438490" y="868815"/>
            <a:ext cx="3733230" cy="1841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9EBE2D-0655-125A-C643-B04B3A3DC63F}"/>
              </a:ext>
            </a:extLst>
          </p:cNvPr>
          <p:cNvSpPr txBox="1"/>
          <p:nvPr/>
        </p:nvSpPr>
        <p:spPr>
          <a:xfrm>
            <a:off x="438490" y="3181156"/>
            <a:ext cx="3624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άλλοι κάνουν βόλτες με το ποδήλατο, και άλλοι </a:t>
            </a:r>
            <a:r>
              <a:rPr lang="el-GR" b="1" dirty="0"/>
              <a:t>πηγαίνουν</a:t>
            </a:r>
            <a:r>
              <a:rPr lang="el-GR" dirty="0"/>
              <a:t> </a:t>
            </a:r>
            <a:r>
              <a:rPr lang="el-GR" b="1" dirty="0"/>
              <a:t>για</a:t>
            </a:r>
            <a:r>
              <a:rPr lang="el-GR" dirty="0"/>
              <a:t>_(4)_. </a:t>
            </a:r>
          </a:p>
        </p:txBody>
      </p:sp>
    </p:spTree>
    <p:extLst>
      <p:ext uri="{BB962C8B-B14F-4D97-AF65-F5344CB8AC3E}">
        <p14:creationId xmlns:p14="http://schemas.microsoft.com/office/powerpoint/2010/main" val="3819436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2CFB2-B3C9-70F3-E2A0-DFD6FF1F8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A3A9511E-01F2-7C11-17DA-61EC1C6DC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760C3B8F-B3F1-0B78-A212-FBF10F7C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590B529D-9A29-B32E-537E-D3590FCF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2A352FB5-62C8-1593-C46B-6D0921BB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68DAE123-6891-BE36-6099-819FB1A43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73C9A828-0494-D9B4-F264-82DC79E8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F165B88D-8C2C-B78C-A4C2-A160EC12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AD96E9F9-C9C1-68E7-0EA2-D013B3D6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E3C20414-E254-FB6E-DE8D-58795BECA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A41BCA5D-181E-E3D5-DC24-496A4519A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Γυαλιά κατασκοπείας αυτί χέρι ακούω υποκλέπτω κατασκοπεύω καρτούν άνδρας  επιχειρηματίας απομονωμένος χαρακτήρας επίπεδο σχέδιο Διανυσματική  απεικόνιση - εικονογραφία από χαρακτήρας, γωνία: 111405497">
            <a:extLst>
              <a:ext uri="{FF2B5EF4-FFF2-40B4-BE49-F238E27FC236}">
                <a16:creationId xmlns:a16="http://schemas.microsoft.com/office/drawing/2014/main" id="{6E6FC654-4E83-103B-5928-1D8AD5C9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471488"/>
            <a:ext cx="2019300" cy="226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F1ECCB-08D5-FF9A-AF15-14D74E2CFA2D}"/>
              </a:ext>
            </a:extLst>
          </p:cNvPr>
          <p:cNvSpPr txBox="1"/>
          <p:nvPr/>
        </p:nvSpPr>
        <p:spPr>
          <a:xfrm>
            <a:off x="438490" y="3181156"/>
            <a:ext cx="362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Τους αρέσει να πηγαίνουν στο πάρκο, να </a:t>
            </a:r>
            <a:r>
              <a:rPr lang="el-GR" b="1" dirty="0"/>
              <a:t>ακούνε</a:t>
            </a:r>
            <a:r>
              <a:rPr lang="el-GR" dirty="0"/>
              <a:t>_(5)_</a:t>
            </a:r>
          </a:p>
        </p:txBody>
      </p:sp>
    </p:spTree>
    <p:extLst>
      <p:ext uri="{BB962C8B-B14F-4D97-AF65-F5344CB8AC3E}">
        <p14:creationId xmlns:p14="http://schemas.microsoft.com/office/powerpoint/2010/main" val="2554330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0B3E0-E50F-685D-BDEC-B20D9AF75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C6D79A-D54E-D6D4-6106-E4F3E7D2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43" y="155802"/>
            <a:ext cx="7162800" cy="6538912"/>
          </a:xfrm>
          <a:prstGeom prst="rect">
            <a:avLst/>
          </a:prstGeom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83A18C27-4E25-2E73-E57B-07473307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751114"/>
            <a:ext cx="1245732" cy="853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02A2C223-0614-AB59-46DD-377EBF3D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10" y="1604963"/>
            <a:ext cx="1245732" cy="712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ογοτεχνία Στοκ Εικονογραφήσεις, Vectors, &amp; Clipart – (228,253 Στοκ  Εικονογραφήσεις)">
            <a:extLst>
              <a:ext uri="{FF2B5EF4-FFF2-40B4-BE49-F238E27FC236}">
                <a16:creationId xmlns:a16="http://schemas.microsoft.com/office/drawing/2014/main" id="{A53DB44A-DD67-9097-30EF-BA2EC7E7E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2317296"/>
            <a:ext cx="1311048" cy="56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9DE43BFC-4086-E5EF-ADFA-01122EA2A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657295" y="2887654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6EAD2D29-51C3-BF76-FAC0-1EF77553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5" y="3509453"/>
            <a:ext cx="1311047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F12D7834-6C63-C888-5BD4-B5A8CBDA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104486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A1450BD0-A4F7-6839-33CB-E49E9110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4793318"/>
            <a:ext cx="1311048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AD6EF1FE-5459-ACFF-4D62-414F680D9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6657296" y="5350001"/>
            <a:ext cx="1311046" cy="62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96584CCA-66EA-58B1-D749-CC8A0661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4" y="6039343"/>
            <a:ext cx="1311048" cy="58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50B1C84E-3931-DB05-853B-2E0A7253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5" y="628650"/>
            <a:ext cx="2333625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AD04AF-5F70-C667-E043-3F7EBE45819C}"/>
              </a:ext>
            </a:extLst>
          </p:cNvPr>
          <p:cNvSpPr txBox="1"/>
          <p:nvPr/>
        </p:nvSpPr>
        <p:spPr>
          <a:xfrm>
            <a:off x="438490" y="3181156"/>
            <a:ext cx="362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διαβάζουν</a:t>
            </a:r>
            <a:r>
              <a:rPr lang="el-GR" dirty="0"/>
              <a:t> τα αγαπημένα τους_(6)_. </a:t>
            </a:r>
          </a:p>
        </p:txBody>
      </p:sp>
    </p:spTree>
    <p:extLst>
      <p:ext uri="{BB962C8B-B14F-4D97-AF65-F5344CB8AC3E}">
        <p14:creationId xmlns:p14="http://schemas.microsoft.com/office/powerpoint/2010/main" val="3079624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E8355F-BA46-AB9E-4D98-136682EF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773" y="1260702"/>
            <a:ext cx="4368572" cy="461962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22E1A8E-9668-E023-858A-244D72309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42" y="352424"/>
            <a:ext cx="66294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39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63D6B-5997-BD38-4C25-2C899404D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1B92BE-F54C-F2CD-1036-DE9643E019E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EE24433C-1EA0-C355-B5A9-CED54DFC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43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AC91C-608C-3901-E482-32CA9897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DC474CF4-2F53-A973-32BF-6C87A49A48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38" r="51368"/>
          <a:stretch>
            <a:fillRect/>
          </a:stretch>
        </p:blipFill>
        <p:spPr>
          <a:xfrm>
            <a:off x="7756486" y="323242"/>
            <a:ext cx="3962929" cy="637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Cute girl cartoon character listening music – Royalty-Free Vector |  VectorStock">
            <a:extLst>
              <a:ext uri="{FF2B5EF4-FFF2-40B4-BE49-F238E27FC236}">
                <a16:creationId xmlns:a16="http://schemas.microsoft.com/office/drawing/2014/main" id="{02F75CE9-C67C-3C66-687D-E61CA8BBB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1"/>
          <a:stretch>
            <a:fillRect/>
          </a:stretch>
        </p:blipFill>
        <p:spPr bwMode="auto">
          <a:xfrm>
            <a:off x="62933" y="1921035"/>
            <a:ext cx="1820234" cy="1595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y cartoons Images - Free Download on Freepik">
            <a:extLst>
              <a:ext uri="{FF2B5EF4-FFF2-40B4-BE49-F238E27FC236}">
                <a16:creationId xmlns:a16="http://schemas.microsoft.com/office/drawing/2014/main" id="{1C64F589-B045-D355-7E5A-616E00F4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" y="3741503"/>
            <a:ext cx="1820234" cy="2297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7C1EEE7B-F97F-9EDA-9D4C-D31F5775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" y="198904"/>
            <a:ext cx="1721645" cy="14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39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C240B-1FAB-33CE-BF05-CA1E4DFFF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C6AB26C2-1C60-108A-664C-AB90C09CB6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38" r="51368"/>
          <a:stretch>
            <a:fillRect/>
          </a:stretch>
        </p:blipFill>
        <p:spPr>
          <a:xfrm>
            <a:off x="7756486" y="323242"/>
            <a:ext cx="3962929" cy="637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unning clipart Images - Free Download on Freepik">
            <a:extLst>
              <a:ext uri="{FF2B5EF4-FFF2-40B4-BE49-F238E27FC236}">
                <a16:creationId xmlns:a16="http://schemas.microsoft.com/office/drawing/2014/main" id="{4B10071F-2345-4C4E-E11F-9D7505230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" y="323242"/>
            <a:ext cx="2730178" cy="2017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έατρο Στοκ Εικονογραφήσεις, Vectors, &amp; Clipart – (175,952 Στοκ  Εικονογραφήσεις)">
            <a:extLst>
              <a:ext uri="{FF2B5EF4-FFF2-40B4-BE49-F238E27FC236}">
                <a16:creationId xmlns:a16="http://schemas.microsoft.com/office/drawing/2014/main" id="{EB11B4A3-F9A1-F780-69E6-5C04EA314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" y="2626132"/>
            <a:ext cx="2730178" cy="1744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Ο λόγος που τόσοι γνωστοί ήρωες cartoon είναι κίτρινοι (vid) - Sigmalive">
            <a:extLst>
              <a:ext uri="{FF2B5EF4-FFF2-40B4-BE49-F238E27FC236}">
                <a16:creationId xmlns:a16="http://schemas.microsoft.com/office/drawing/2014/main" id="{48D37506-5EAD-AD9D-D991-C46C726C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" y="4655881"/>
            <a:ext cx="2730178" cy="1878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00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7A814-5103-FB0A-E5FA-995BB6094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3677F627-6BE9-8DEE-FDBD-FFA582A4E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38" r="51368"/>
          <a:stretch>
            <a:fillRect/>
          </a:stretch>
        </p:blipFill>
        <p:spPr>
          <a:xfrm>
            <a:off x="7756486" y="323242"/>
            <a:ext cx="3962929" cy="637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0" name="Picture 16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E6646B26-B158-A238-783E-FCA3DC33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" y="4208254"/>
            <a:ext cx="3001024" cy="2061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asketball Player Cartoon Character Illustration: Vector στοκ (χωρίς  δικαιώματα) 2316161053 | Shutterstock">
            <a:extLst>
              <a:ext uri="{FF2B5EF4-FFF2-40B4-BE49-F238E27FC236}">
                <a16:creationId xmlns:a16="http://schemas.microsoft.com/office/drawing/2014/main" id="{E967C07B-153D-C6BC-5331-0F55F5B3E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>
            <a:fillRect/>
          </a:stretch>
        </p:blipFill>
        <p:spPr bwMode="auto">
          <a:xfrm rot="10800000" flipV="1">
            <a:off x="147135" y="2477426"/>
            <a:ext cx="3001025" cy="1408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Ηλεκτρονικά παιχνίδια: έρευνα των μαθητών στο σχολείο μας | … γίναμε πια  Εκτάκια">
            <a:extLst>
              <a:ext uri="{FF2B5EF4-FFF2-40B4-BE49-F238E27FC236}">
                <a16:creationId xmlns:a16="http://schemas.microsoft.com/office/drawing/2014/main" id="{96C89B92-047F-3432-A78E-308723A4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" y="417498"/>
            <a:ext cx="2867113" cy="187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12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58ACBA9-7218-9A69-3CAB-C08770EF9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3" y="610529"/>
            <a:ext cx="711517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BF29BCD-62B4-988B-C060-6577F599E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64" y="1835537"/>
            <a:ext cx="4754136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366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A1D61-D804-5A80-7FC0-FDD474D40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37A972-D673-5413-3C3C-14EED8B9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3" y="610529"/>
            <a:ext cx="711517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9B6F17-412B-B823-D2DD-3FACA3533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64" y="1835537"/>
            <a:ext cx="4754136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EADE5ACE-B941-481A-D73A-77E6EF30B911}"/>
              </a:ext>
            </a:extLst>
          </p:cNvPr>
          <p:cNvCxnSpPr/>
          <p:nvPr/>
        </p:nvCxnSpPr>
        <p:spPr>
          <a:xfrm>
            <a:off x="413657" y="3352800"/>
            <a:ext cx="2166257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1941168D-4FAA-35B4-60D3-BFD12760C62E}"/>
              </a:ext>
            </a:extLst>
          </p:cNvPr>
          <p:cNvCxnSpPr/>
          <p:nvPr/>
        </p:nvCxnSpPr>
        <p:spPr>
          <a:xfrm>
            <a:off x="7805057" y="2623458"/>
            <a:ext cx="2166257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39C1A01A-4B3B-CA52-60C3-8A5C32247C88}"/>
              </a:ext>
            </a:extLst>
          </p:cNvPr>
          <p:cNvCxnSpPr>
            <a:cxnSpLocks/>
          </p:cNvCxnSpPr>
          <p:nvPr/>
        </p:nvCxnSpPr>
        <p:spPr>
          <a:xfrm>
            <a:off x="2667000" y="3603172"/>
            <a:ext cx="4147457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328ABDFA-E7F2-21EC-4A14-21FC14A8AB3F}"/>
              </a:ext>
            </a:extLst>
          </p:cNvPr>
          <p:cNvCxnSpPr>
            <a:cxnSpLocks/>
          </p:cNvCxnSpPr>
          <p:nvPr/>
        </p:nvCxnSpPr>
        <p:spPr>
          <a:xfrm>
            <a:off x="9677400" y="3037115"/>
            <a:ext cx="100148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D73FAB6D-93AE-E6E9-8E05-BBC0C7E331DB}"/>
              </a:ext>
            </a:extLst>
          </p:cNvPr>
          <p:cNvCxnSpPr>
            <a:cxnSpLocks/>
          </p:cNvCxnSpPr>
          <p:nvPr/>
        </p:nvCxnSpPr>
        <p:spPr>
          <a:xfrm>
            <a:off x="2667000" y="3831772"/>
            <a:ext cx="1273629" cy="0"/>
          </a:xfrm>
          <a:prstGeom prst="line">
            <a:avLst/>
          </a:prstGeom>
          <a:ln w="762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32FAF5C8-12B1-3FF7-750B-71451B1DC23B}"/>
              </a:ext>
            </a:extLst>
          </p:cNvPr>
          <p:cNvCxnSpPr>
            <a:cxnSpLocks/>
          </p:cNvCxnSpPr>
          <p:nvPr/>
        </p:nvCxnSpPr>
        <p:spPr>
          <a:xfrm>
            <a:off x="7990115" y="3429000"/>
            <a:ext cx="1273629" cy="0"/>
          </a:xfrm>
          <a:prstGeom prst="line">
            <a:avLst/>
          </a:prstGeom>
          <a:ln w="762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90957D7B-6576-7BF2-BCB1-ED3CEBA87FB5}"/>
              </a:ext>
            </a:extLst>
          </p:cNvPr>
          <p:cNvCxnSpPr>
            <a:cxnSpLocks/>
          </p:cNvCxnSpPr>
          <p:nvPr/>
        </p:nvCxnSpPr>
        <p:spPr>
          <a:xfrm>
            <a:off x="3940629" y="4517572"/>
            <a:ext cx="2873828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A9CF4A61-FC5D-231F-72DB-34FE0B0A848F}"/>
              </a:ext>
            </a:extLst>
          </p:cNvPr>
          <p:cNvCxnSpPr>
            <a:cxnSpLocks/>
          </p:cNvCxnSpPr>
          <p:nvPr/>
        </p:nvCxnSpPr>
        <p:spPr>
          <a:xfrm>
            <a:off x="7641772" y="3712029"/>
            <a:ext cx="2873828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3309B470-D463-F846-FDD0-4B1BE2BB9725}"/>
              </a:ext>
            </a:extLst>
          </p:cNvPr>
          <p:cNvCxnSpPr>
            <a:cxnSpLocks/>
          </p:cNvCxnSpPr>
          <p:nvPr/>
        </p:nvCxnSpPr>
        <p:spPr>
          <a:xfrm>
            <a:off x="1850572" y="4974772"/>
            <a:ext cx="3418114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D48298A7-4706-BFEF-F27D-85E32EB6086A}"/>
              </a:ext>
            </a:extLst>
          </p:cNvPr>
          <p:cNvCxnSpPr>
            <a:cxnSpLocks/>
          </p:cNvCxnSpPr>
          <p:nvPr/>
        </p:nvCxnSpPr>
        <p:spPr>
          <a:xfrm>
            <a:off x="7946572" y="4060372"/>
            <a:ext cx="2569028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6B6C8C72-23A6-E887-DC29-24D4C5A8E64A}"/>
              </a:ext>
            </a:extLst>
          </p:cNvPr>
          <p:cNvCxnSpPr>
            <a:cxnSpLocks/>
          </p:cNvCxnSpPr>
          <p:nvPr/>
        </p:nvCxnSpPr>
        <p:spPr>
          <a:xfrm>
            <a:off x="2764972" y="5191059"/>
            <a:ext cx="27540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EE08F761-508E-DAFE-891F-CEEE047E6C13}"/>
              </a:ext>
            </a:extLst>
          </p:cNvPr>
          <p:cNvCxnSpPr>
            <a:cxnSpLocks/>
          </p:cNvCxnSpPr>
          <p:nvPr/>
        </p:nvCxnSpPr>
        <p:spPr>
          <a:xfrm>
            <a:off x="7761515" y="4363744"/>
            <a:ext cx="20029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515B2BCB-0A8F-D8AE-C4DA-150E2B72883C}"/>
              </a:ext>
            </a:extLst>
          </p:cNvPr>
          <p:cNvCxnSpPr>
            <a:cxnSpLocks/>
          </p:cNvCxnSpPr>
          <p:nvPr/>
        </p:nvCxnSpPr>
        <p:spPr>
          <a:xfrm>
            <a:off x="5617029" y="5191059"/>
            <a:ext cx="1371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CCFB243E-386D-CCFD-68AD-895D00BB2548}"/>
              </a:ext>
            </a:extLst>
          </p:cNvPr>
          <p:cNvCxnSpPr>
            <a:cxnSpLocks/>
          </p:cNvCxnSpPr>
          <p:nvPr/>
        </p:nvCxnSpPr>
        <p:spPr>
          <a:xfrm>
            <a:off x="304800" y="5430544"/>
            <a:ext cx="587828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159D98E6-FC1E-90AD-DB57-0B3D95D9BEA2}"/>
              </a:ext>
            </a:extLst>
          </p:cNvPr>
          <p:cNvCxnSpPr>
            <a:cxnSpLocks/>
          </p:cNvCxnSpPr>
          <p:nvPr/>
        </p:nvCxnSpPr>
        <p:spPr>
          <a:xfrm>
            <a:off x="9971314" y="4646772"/>
            <a:ext cx="46808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Ευθεία γραμμή σύνδεσης 32">
            <a:extLst>
              <a:ext uri="{FF2B5EF4-FFF2-40B4-BE49-F238E27FC236}">
                <a16:creationId xmlns:a16="http://schemas.microsoft.com/office/drawing/2014/main" id="{5CA1D998-9ABE-451E-2DFD-5AAA89DDC633}"/>
              </a:ext>
            </a:extLst>
          </p:cNvPr>
          <p:cNvCxnSpPr/>
          <p:nvPr/>
        </p:nvCxnSpPr>
        <p:spPr>
          <a:xfrm>
            <a:off x="2764972" y="5660571"/>
            <a:ext cx="2166257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Ευθεία γραμμή σύνδεσης 33">
            <a:extLst>
              <a:ext uri="{FF2B5EF4-FFF2-40B4-BE49-F238E27FC236}">
                <a16:creationId xmlns:a16="http://schemas.microsoft.com/office/drawing/2014/main" id="{41D0809B-B896-9249-35E6-AF063DFFB12B}"/>
              </a:ext>
            </a:extLst>
          </p:cNvPr>
          <p:cNvCxnSpPr/>
          <p:nvPr/>
        </p:nvCxnSpPr>
        <p:spPr>
          <a:xfrm>
            <a:off x="7805057" y="4974772"/>
            <a:ext cx="2166257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087D32B5-C892-F1E8-7361-726AA4AD73DB}"/>
              </a:ext>
            </a:extLst>
          </p:cNvPr>
          <p:cNvCxnSpPr>
            <a:cxnSpLocks/>
          </p:cNvCxnSpPr>
          <p:nvPr/>
        </p:nvCxnSpPr>
        <p:spPr>
          <a:xfrm>
            <a:off x="1469572" y="2481943"/>
            <a:ext cx="414745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1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5D43D-7AD7-24C9-6890-C121038F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477EB4-EECA-9C82-1D89-4461FF4B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3" y="610529"/>
            <a:ext cx="711517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F520832-15E5-CBA8-63D5-6EC54BA46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98" y="1191554"/>
            <a:ext cx="4713515" cy="46767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0444C9D-AE50-3BF3-1012-4D4B179BA1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971" t="-198" b="86790"/>
          <a:stretch>
            <a:fillRect/>
          </a:stretch>
        </p:blipFill>
        <p:spPr>
          <a:xfrm>
            <a:off x="10439580" y="1191554"/>
            <a:ext cx="1665333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32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F327AB-5513-066D-247A-3925FA03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65125"/>
            <a:ext cx="116586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Θα ήθελα ένα μπιφτέκι </a:t>
            </a:r>
            <a:r>
              <a:rPr lang="el-GR" sz="4000" b="1" dirty="0"/>
              <a:t>με</a:t>
            </a:r>
            <a:r>
              <a:rPr lang="el-GR" sz="4000" dirty="0"/>
              <a:t> τυρί και μαρούλι, αλλά </a:t>
            </a:r>
            <a:r>
              <a:rPr lang="el-GR" sz="4000" b="1" dirty="0"/>
              <a:t>χωρίς</a:t>
            </a:r>
            <a:r>
              <a:rPr lang="el-GR" sz="4000" dirty="0"/>
              <a:t> κρεμμύδι!</a:t>
            </a:r>
          </a:p>
        </p:txBody>
      </p:sp>
      <p:pic>
        <p:nvPicPr>
          <p:cNvPr id="1026" name="Picture 2" descr="Cheese and onion drawing - 9,7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2DB00516-D138-31AF-0FFD-E8FBDC9C2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81" y="2046515"/>
            <a:ext cx="3512344" cy="3512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illustration of a very delicious melted cheese burger | Premium  Vector">
            <a:extLst>
              <a:ext uri="{FF2B5EF4-FFF2-40B4-BE49-F238E27FC236}">
                <a16:creationId xmlns:a16="http://schemas.microsoft.com/office/drawing/2014/main" id="{D028FE9A-92C9-80DF-05E5-08B19A3B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54" y="2319849"/>
            <a:ext cx="2965676" cy="296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Τέρας χαμογελώντας τυρί μπιφτέκι εικονογράφηση κινουμένων σχεδίων Διάνυσμα  από ©Mictoon 327859156">
            <a:extLst>
              <a:ext uri="{FF2B5EF4-FFF2-40B4-BE49-F238E27FC236}">
                <a16:creationId xmlns:a16="http://schemas.microsoft.com/office/drawing/2014/main" id="{68A9DA3C-0BD4-E82D-7E62-9170AB531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259" y="2509837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42B54E9-8C38-D99E-BF08-0D2E8B3B82FC}"/>
              </a:ext>
            </a:extLst>
          </p:cNvPr>
          <p:cNvSpPr/>
          <p:nvPr/>
        </p:nvSpPr>
        <p:spPr>
          <a:xfrm>
            <a:off x="2454728" y="5752646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83E07CF-8D14-6F19-9A26-30E749255AAF}"/>
              </a:ext>
            </a:extLst>
          </p:cNvPr>
          <p:cNvSpPr/>
          <p:nvPr/>
        </p:nvSpPr>
        <p:spPr>
          <a:xfrm>
            <a:off x="9323613" y="5583464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3E177E3-A574-8ADC-081C-BAE20DF6875E}"/>
              </a:ext>
            </a:extLst>
          </p:cNvPr>
          <p:cNvSpPr/>
          <p:nvPr/>
        </p:nvSpPr>
        <p:spPr>
          <a:xfrm>
            <a:off x="6177643" y="5643789"/>
            <a:ext cx="1621972" cy="849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021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340</Words>
  <Application>Microsoft Office PowerPoint</Application>
  <PresentationFormat>Ευρεία οθόνη</PresentationFormat>
  <Paragraphs>112</Paragraphs>
  <Slides>50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7" baseType="lpstr">
      <vt:lpstr>Aptos</vt:lpstr>
      <vt:lpstr>Aptos Display</vt:lpstr>
      <vt:lpstr>Arial</vt:lpstr>
      <vt:lpstr>Calibri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Θα ήθελα ένα μπιφτέκι με τυρί και μαρούλι, αλλά χωρίς κρεμμύδι!</vt:lpstr>
      <vt:lpstr>Το Σαββατοκύριακο θα φύγω από την πόλη για να πάω στο χωριό.</vt:lpstr>
      <vt:lpstr>Απόψε το βράδυ έχουμε κλείσει εισιτήρια για να πάμε στο θέατρο.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_______ __________ τον __________. </vt:lpstr>
      <vt:lpstr>Ο γιατρός  εργάζεται  στο __________.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213</cp:revision>
  <cp:lastPrinted>2025-04-04T04:22:18Z</cp:lastPrinted>
  <dcterms:created xsi:type="dcterms:W3CDTF">2025-02-12T05:42:48Z</dcterms:created>
  <dcterms:modified xsi:type="dcterms:W3CDTF">2026-03-30T02:53:49Z</dcterms:modified>
</cp:coreProperties>
</file>