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31" r:id="rId2"/>
    <p:sldId id="642" r:id="rId3"/>
    <p:sldId id="451" r:id="rId4"/>
    <p:sldId id="663" r:id="rId5"/>
    <p:sldId id="643" r:id="rId6"/>
    <p:sldId id="692" r:id="rId7"/>
    <p:sldId id="440" r:id="rId8"/>
    <p:sldId id="683" r:id="rId9"/>
    <p:sldId id="664" r:id="rId10"/>
    <p:sldId id="682" r:id="rId11"/>
    <p:sldId id="684" r:id="rId12"/>
    <p:sldId id="685" r:id="rId13"/>
    <p:sldId id="689" r:id="rId14"/>
    <p:sldId id="652" r:id="rId15"/>
    <p:sldId id="693" r:id="rId16"/>
    <p:sldId id="665" r:id="rId17"/>
    <p:sldId id="686" r:id="rId18"/>
    <p:sldId id="690" r:id="rId19"/>
    <p:sldId id="667" r:id="rId20"/>
    <p:sldId id="694" r:id="rId21"/>
    <p:sldId id="695" r:id="rId22"/>
    <p:sldId id="666" r:id="rId23"/>
    <p:sldId id="687" r:id="rId24"/>
    <p:sldId id="691" r:id="rId25"/>
    <p:sldId id="681" r:id="rId26"/>
    <p:sldId id="697" r:id="rId27"/>
    <p:sldId id="696" r:id="rId28"/>
    <p:sldId id="616" r:id="rId29"/>
    <p:sldId id="617" r:id="rId30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7302-57F0-4D39-97FB-3D4AD8BD51A0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2BD75-56D0-42E4-8813-DAAD8F827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5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2A32B8-9B16-4432-B8E1-FD3A79EF5D81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F4B48-6750-40C4-8785-678CB7E3BB9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6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1595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4524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30E30-EE68-1B7B-740E-846722AA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8AE31B2-FAA9-82EF-91C3-D8E86F524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8E53759-6675-2CF0-C9A6-162416BE6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8C0040D-A0AF-361D-C556-CC83065B0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21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4773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9D48AE-0A34-1AD0-DE75-4D3385EEF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5BF954-F970-B5DA-98CD-F418CBB94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BB177F-C41E-0222-533A-92B6118E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932C90-3650-0DEB-0CC4-DDAD5E72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3A8799-995D-139D-2E7C-CF5792CA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9685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9EDDE-DD79-8A23-912A-CA19649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E0F6EC0-3D48-EB89-0B61-9F63AE4D4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3917C78-D020-84AD-06AB-A1F87A72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878C93-E90D-0E58-65C6-EE98EBAC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846B60-0DF2-2617-8F4E-5E4B7D45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843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19CC27D-CBEC-267A-1837-FF7619FE4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B27BF71-17CF-B325-E769-A24FA0A6D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FA7DB7-54FB-7FE8-ADD4-252DA302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73C582-ACAE-2E73-BFE5-E428B4E6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F30325-4857-42F8-DEA4-065B48BA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723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D5E37A-5CD5-29D4-2143-5D0F9FE9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89D895-9D28-0066-568C-167543F8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9210F7-1E15-C8D1-58E6-7B98FDB7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BAD916-39ED-1481-75B9-085B2E2B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931F5C-8F3E-BB4C-83D5-4AD249D1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7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62C524-FE82-30E0-0A9A-9ECCBE2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D084F15-CFE3-99E1-422D-19E5D6B2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563F4E-A626-16F4-FED1-FF0E5A34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D9D462-6F38-9A54-F4F8-5A167F1A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568C06-0E94-BAAD-F1CC-A67A7067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870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3BF075-4D79-065D-E65F-8ED6DE17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33033-0DE5-F221-FE65-1D69F4094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AFE518B-D38A-D2F9-1B2D-29DD9865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647FE7-70B7-6649-559D-FAF1F65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DF1353-792D-E066-6E3A-406FF87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50C8C3-60E9-EDA2-0E14-393B2553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50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579EA-76FE-D11E-F12A-3BDCC1CB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AE195C0-5E9F-C285-ED12-B9BDAF2F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0ED59D7-ECD7-AAE7-4D12-3FBCABBBE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51EFAB3-4CAB-D27A-89D9-FAF6B20B7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2FEF899-289F-5315-7D5A-6CFF12FF0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4B2EF73-FF83-0969-B4C5-1CCC3265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50148B-852D-5421-912A-33486FF3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78447AD-86BE-D896-D8CA-008599CA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6497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98ADE-CEDB-E948-A0C0-770C480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3E37CF8-E9FD-D2B4-E224-07B47545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617B3A2-4F58-2D12-D229-E08F8716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684628-9B86-0FDB-CD1C-1EE2DAC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0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216CB07-1719-C387-6BFC-DE508D47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F82915-809A-37A8-B586-C1482CF2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B54BEA6-B907-C6D8-A5D8-6E42D33E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1048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030C4-36FC-58EC-E4AB-6243B0C0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76D63-9BCD-2771-2D78-C080FD5E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2DD2B1B-A886-1C5B-A0EC-8542DF28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A66C72B-0B16-F511-E4FA-2257529F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C82C32-47DB-6747-F8AA-9EF9332D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00592E-09B5-CB2C-D6A9-DE4AFE0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393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412277-8EDE-2FBA-8E56-59E34560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3B39FE-3162-FB11-91D1-541743FC6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E76131-0C5A-207F-6C79-A75127344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913E78-42DC-A977-E341-822F508B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2E936C0-67B0-BA5E-D927-ADF4347C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03D727F-36CD-FE55-6BEA-03FCBD4F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068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A06497-C93A-CEF5-4672-DF53D3C8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0BA97B-74F4-6B17-5260-6B8202A21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9B602D-991B-656E-1783-E4033B74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EC341A-B424-4232-856C-59CB96D37032}" type="datetimeFigureOut">
              <a:rPr lang="el-CY" smtClean="0"/>
              <a:t>03/30/2026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D4C19B-0E89-A68B-4837-61603D532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FB69BA-4FF7-1DB5-150A-D37FCD5D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0219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85387" y="6075807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811174" y="5364971"/>
            <a:ext cx="6901542" cy="1395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78. Ανατροφοδότηση _ Διαμορφωτική Διαγνωστική Αξιολόγηση στην Ελληνομάθεια _ ΜΑΡΤΙΟΣ 2026_ ΚΑΤΑΝΟΗΣΗ ΠΡΟΦΟΡΙΚΟΥ ΛΟΓΟΥ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8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BA158A-37A2-20B3-DCCF-04DAB49E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6" y="1580470"/>
            <a:ext cx="6340249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C7587BE-3793-6782-DEB1-7CA19F63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2" y="2575152"/>
            <a:ext cx="4943475" cy="3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Σχολική θεατρική παράσταση. Οι γονείς παρακολουθούν την παράσταση και  βγάζουν φωτογραφίες. Επίπεδη εικόνα Διανυσματική απεικόνιση - εικονογραφία  από childhood, arroyos: 191283834">
            <a:extLst>
              <a:ext uri="{FF2B5EF4-FFF2-40B4-BE49-F238E27FC236}">
                <a16:creationId xmlns:a16="http://schemas.microsoft.com/office/drawing/2014/main" id="{049AF27E-3C38-8233-1BC4-3C968CBE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5" y="4482192"/>
            <a:ext cx="1933575" cy="1899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usician in concert - 221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CE2C905A-5020-CD9C-83AE-1C6A8C79A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7"/>
          <a:stretch>
            <a:fillRect/>
          </a:stretch>
        </p:blipFill>
        <p:spPr bwMode="auto">
          <a:xfrm>
            <a:off x="3343161" y="4646158"/>
            <a:ext cx="2914650" cy="1417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9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AF7CE-3FD7-3728-EF51-EEE1B78DC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B7A2A0-CE8F-7F80-5230-8681F880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58" y="1197429"/>
            <a:ext cx="515302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Εσωτερικό σχέδιο αιθουσών συνεδριάσεων με τη: Vector στοκ (χωρίς  δικαιώματα) 2645010757 | Shutterstock">
            <a:extLst>
              <a:ext uri="{FF2B5EF4-FFF2-40B4-BE49-F238E27FC236}">
                <a16:creationId xmlns:a16="http://schemas.microsoft.com/office/drawing/2014/main" id="{12594AE0-31DB-E9A7-8524-60AD974C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1840820" y="892630"/>
            <a:ext cx="2733675" cy="2362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ightened little girl - 10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C3BA7CCB-1CF4-C0EC-0617-0E2F807C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0" y="3508829"/>
            <a:ext cx="2133600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Θυμωμένη ηλικιωμένη γυναίκα, καρτούν χαρακτήρας με γκρίζα μαλλιά και μωβ  πουκάμισο Απεικόνιση αποθεμάτων - εικονογραφία από το, τρελλός: 430039515">
            <a:extLst>
              <a:ext uri="{FF2B5EF4-FFF2-40B4-BE49-F238E27FC236}">
                <a16:creationId xmlns:a16="http://schemas.microsoft.com/office/drawing/2014/main" id="{DFE8DBC5-EBA3-2DB0-8B85-06D37B2F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75" y="3254829"/>
            <a:ext cx="2828925" cy="238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4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164F8B-CD08-500B-3F42-7F52ED82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73" y="474208"/>
            <a:ext cx="5457825" cy="549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Τα παιδιά ζωγραφίζουν μαζί μια μεγάλη αφίσα από δωρεάν ζωγραφιά">
            <a:extLst>
              <a:ext uri="{FF2B5EF4-FFF2-40B4-BE49-F238E27FC236}">
                <a16:creationId xmlns:a16="http://schemas.microsoft.com/office/drawing/2014/main" id="{51B5DC82-915E-12BD-E33C-DABED5C2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8" y="468085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5,332,104 Happy audience cartoon Εικονογραφήσεις | DepositPhotos">
            <a:extLst>
              <a:ext uri="{FF2B5EF4-FFF2-40B4-BE49-F238E27FC236}">
                <a16:creationId xmlns:a16="http://schemas.microsoft.com/office/drawing/2014/main" id="{A44453AB-08B6-3D04-AA6A-D4F6A845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4" y="2858179"/>
            <a:ext cx="280987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22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272EBF-3AF1-29DD-0B63-BCFB98D6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4" y="565376"/>
            <a:ext cx="5038725" cy="5553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BA1E7C-6D00-2E36-7138-88A2D2F5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96" y="808264"/>
            <a:ext cx="53911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DDCA-95AB-84C0-44B1-5938C5BC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4F05FA-AA96-D53F-A9E6-B39DEC795E7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9F0E8A01-4596-B722-357A-0C0AB440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39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Σχολική θεατρική παράσταση. Οι γονείς παρακολουθούν την παράσταση και  βγάζουν φωτογραφίες. Επίπεδη εικόνα Διανυσματική απεικόνιση - εικονογραφία  από childhood, arroyos: 191283834">
            <a:extLst>
              <a:ext uri="{FF2B5EF4-FFF2-40B4-BE49-F238E27FC236}">
                <a16:creationId xmlns:a16="http://schemas.microsoft.com/office/drawing/2014/main" id="{CDFC0ED2-E60E-CD66-F5F2-473A17FF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9" y="2019300"/>
            <a:ext cx="1933575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σωτερικό σχέδιο αιθουσών συνεδριάσεων με τη: Vector στοκ (χωρίς  δικαιώματα) 2645010757 | Shutterstock">
            <a:extLst>
              <a:ext uri="{FF2B5EF4-FFF2-40B4-BE49-F238E27FC236}">
                <a16:creationId xmlns:a16="http://schemas.microsoft.com/office/drawing/2014/main" id="{B7890FF8-693F-0F01-396C-866F25367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2208440" y="2019296"/>
            <a:ext cx="2733675" cy="2362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Τα παιδιά ζωγραφίζουν μαζί μια μεγάλη αφίσα από δωρεάν ζωγραφιά">
            <a:extLst>
              <a:ext uri="{FF2B5EF4-FFF2-40B4-BE49-F238E27FC236}">
                <a16:creationId xmlns:a16="http://schemas.microsoft.com/office/drawing/2014/main" id="{7942D373-67A6-B28C-D387-4941D659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81794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5,332,104 Happy audience cartoon Εικονογραφήσεις | DepositPhotos">
            <a:extLst>
              <a:ext uri="{FF2B5EF4-FFF2-40B4-BE49-F238E27FC236}">
                <a16:creationId xmlns:a16="http://schemas.microsoft.com/office/drawing/2014/main" id="{01520F14-7CEB-C1F6-F169-5158EC02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2128834"/>
            <a:ext cx="280987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ightened little girl - 10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B7351112-E862-26C3-4020-336B7A99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34" y="1898880"/>
            <a:ext cx="2133600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5A723-6EE0-3136-78A0-0FAD4A878FAD}"/>
              </a:ext>
            </a:extLst>
          </p:cNvPr>
          <p:cNvSpPr txBox="1"/>
          <p:nvPr/>
        </p:nvSpPr>
        <p:spPr>
          <a:xfrm>
            <a:off x="277585" y="935659"/>
            <a:ext cx="2733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Η τάξη μου παρουσίασε ένα θεατρικό έργο.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CD4A1-1050-6EFD-168E-A6C1DA9C5FEA}"/>
              </a:ext>
            </a:extLst>
          </p:cNvPr>
          <p:cNvSpPr txBox="1"/>
          <p:nvPr/>
        </p:nvSpPr>
        <p:spPr>
          <a:xfrm>
            <a:off x="2847977" y="4746784"/>
            <a:ext cx="3008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Κάναμε πολλές πρόβες στην αίθουσα εκδηλώσεων.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91CE1-1884-9B48-2416-85B9BF5FADD2}"/>
              </a:ext>
            </a:extLst>
          </p:cNvPr>
          <p:cNvSpPr txBox="1"/>
          <p:nvPr/>
        </p:nvSpPr>
        <p:spPr>
          <a:xfrm>
            <a:off x="5382985" y="935659"/>
            <a:ext cx="1690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Ήμουν αγχωμένη.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203C9-1D92-B1F2-9061-8FFF280DA012}"/>
              </a:ext>
            </a:extLst>
          </p:cNvPr>
          <p:cNvSpPr txBox="1"/>
          <p:nvPr/>
        </p:nvSpPr>
        <p:spPr>
          <a:xfrm>
            <a:off x="7591428" y="1085466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Οι συμμαθητές μου έκαναν τις αφίσες της παράστασης.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BA683-003C-B385-CD9E-BC6D97D54E0A}"/>
              </a:ext>
            </a:extLst>
          </p:cNvPr>
          <p:cNvSpPr txBox="1"/>
          <p:nvPr/>
        </p:nvSpPr>
        <p:spPr>
          <a:xfrm>
            <a:off x="9949543" y="4572205"/>
            <a:ext cx="2002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Οι γονείς και οι καθηγητές μάς χειροκρότησαν.</a:t>
            </a:r>
          </a:p>
        </p:txBody>
      </p:sp>
    </p:spTree>
    <p:extLst>
      <p:ext uri="{BB962C8B-B14F-4D97-AF65-F5344CB8AC3E}">
        <p14:creationId xmlns:p14="http://schemas.microsoft.com/office/powerpoint/2010/main" val="600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740EB-EF61-50E4-4007-30BEE967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3A0FC69-2515-7379-A4F9-3317450377DF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3</a:t>
            </a:r>
          </a:p>
        </p:txBody>
      </p:sp>
    </p:spTree>
    <p:extLst>
      <p:ext uri="{BB962C8B-B14F-4D97-AF65-F5344CB8AC3E}">
        <p14:creationId xmlns:p14="http://schemas.microsoft.com/office/powerpoint/2010/main" val="258308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6F4EF78-E6AB-3FE7-BC4A-104B0FE7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88" y="540883"/>
            <a:ext cx="9479949" cy="558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36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229368-DEED-41D3-3AA9-049EC440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3" y="359229"/>
            <a:ext cx="11524473" cy="58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3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BD64-A2D4-1857-5D2D-431486A1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4B714-8F0C-6155-7E76-A894787A971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F3623630-0A5B-4D04-E054-F04C68AB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A1764A5C-4633-BB33-0056-753F147A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FF4602A-5F83-C896-C2D0-9761352C5294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Ημερομηνία</a:t>
            </a:r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 </a:t>
            </a:r>
            <a:endParaRPr lang="el-CY" sz="1350" dirty="0">
              <a:solidFill>
                <a:schemeClr val="tx1"/>
              </a:solidFill>
            </a:endParaRPr>
          </a:p>
        </p:txBody>
      </p:sp>
      <p:pic>
        <p:nvPicPr>
          <p:cNvPr id="2050" name="Picture 2" descr="Προσοχή καρτούν προειδοποίηση χαρακτήρα σημαδιών για: Vector στοκ (χωρίς  δικαιώματα) 2657807631 | Shutterstock">
            <a:extLst>
              <a:ext uri="{FF2B5EF4-FFF2-40B4-BE49-F238E27FC236}">
                <a16:creationId xmlns:a16="http://schemas.microsoft.com/office/drawing/2014/main" id="{879D702D-0E39-72BE-202C-C00928A0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>
            <a:fillRect/>
          </a:stretch>
        </p:blipFill>
        <p:spPr bwMode="auto">
          <a:xfrm>
            <a:off x="2647467" y="2576426"/>
            <a:ext cx="1624210" cy="1601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D3496A5-0895-8D00-A568-A7798643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557" y="2498271"/>
            <a:ext cx="6477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CC3A5CE-4B16-4F57-3415-DA9D08F19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04" y="5155746"/>
            <a:ext cx="6724650" cy="85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40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Θρασύς πυροσβέστης καρτούν σβήνει πυρκαγιά στην πόλη Απεικόνιση αποθεμάτων  - εικονογραφία από τμήμα, brawn: 426720451">
            <a:extLst>
              <a:ext uri="{FF2B5EF4-FFF2-40B4-BE49-F238E27FC236}">
                <a16:creationId xmlns:a16="http://schemas.microsoft.com/office/drawing/2014/main" id="{A303740E-BD07-2F71-177E-E43F66B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9" y="185056"/>
            <a:ext cx="2452008" cy="2166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Σετ βουνών καρτούν στοκ εικόνα. εικόνα από όμορφο, βουνό - 358926957">
            <a:extLst>
              <a:ext uri="{FF2B5EF4-FFF2-40B4-BE49-F238E27FC236}">
                <a16:creationId xmlns:a16="http://schemas.microsoft.com/office/drawing/2014/main" id="{F15FACF9-A859-8BD4-1F27-E47586C5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54" y="2390540"/>
            <a:ext cx="2648631" cy="2390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oking man cartoon - 56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62F54B14-D5B2-E402-F35F-EDD59001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82" y="4698503"/>
            <a:ext cx="2238375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Η τέχνη τού να μαγειρεύεις για πολύ κόσμο | LiFO">
            <a:extLst>
              <a:ext uri="{FF2B5EF4-FFF2-40B4-BE49-F238E27FC236}">
                <a16:creationId xmlns:a16="http://schemas.microsoft.com/office/drawing/2014/main" id="{4F9DE9A3-6658-1713-4ABF-70BF6D1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03" y="284002"/>
            <a:ext cx="1729468" cy="1657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Ο άνθρωπος βλέπει τηλεόραση - Δωρεάν εικόνες διανυσματικά clipart στο  creazilla.com">
            <a:extLst>
              <a:ext uri="{FF2B5EF4-FFF2-40B4-BE49-F238E27FC236}">
                <a16:creationId xmlns:a16="http://schemas.microsoft.com/office/drawing/2014/main" id="{07AE6F56-8DAB-2B91-FD48-4F101D13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1" y="3219524"/>
            <a:ext cx="2228850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23144-52D2-A26C-85A3-C85E36829904}"/>
              </a:ext>
            </a:extLst>
          </p:cNvPr>
          <p:cNvSpPr txBox="1"/>
          <p:nvPr/>
        </p:nvSpPr>
        <p:spPr>
          <a:xfrm>
            <a:off x="3161618" y="941440"/>
            <a:ext cx="3474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_______πυροσβέστης.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14D5F-ED3F-DC07-5514-E2A6DE1617E7}"/>
              </a:ext>
            </a:extLst>
          </p:cNvPr>
          <p:cNvSpPr txBox="1"/>
          <p:nvPr/>
        </p:nvSpPr>
        <p:spPr>
          <a:xfrm>
            <a:off x="2744220" y="2479599"/>
            <a:ext cx="6726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Πηγαίνει _____βουνό _____ τον αγαπημένο του σκύλο.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979E4-5841-CB92-CD6E-EBBFE0BADD91}"/>
              </a:ext>
            </a:extLst>
          </p:cNvPr>
          <p:cNvSpPr txBox="1"/>
          <p:nvPr/>
        </p:nvSpPr>
        <p:spPr>
          <a:xfrm>
            <a:off x="8574201" y="260695"/>
            <a:ext cx="337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Φτιάχνει νόστιμα φαγητά </a:t>
            </a:r>
          </a:p>
          <a:p>
            <a:r>
              <a:rPr lang="el-GR" sz="2400" dirty="0"/>
              <a:t>___ ____φίλους του. </a:t>
            </a:r>
          </a:p>
        </p:txBody>
      </p:sp>
      <p:pic>
        <p:nvPicPr>
          <p:cNvPr id="5126" name="Picture 6" descr="Boy and his dog cartoon - 2,6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760E9AFF-E2BB-B17D-4CC9-30E6DCADC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4" t="37641"/>
          <a:stretch>
            <a:fillRect/>
          </a:stretch>
        </p:blipFill>
        <p:spPr bwMode="auto">
          <a:xfrm>
            <a:off x="1064586" y="3992362"/>
            <a:ext cx="1270568" cy="1336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3C329F-8CDE-6B54-CAE2-640DD214B8A2}"/>
              </a:ext>
            </a:extLst>
          </p:cNvPr>
          <p:cNvSpPr txBox="1"/>
          <p:nvPr/>
        </p:nvSpPr>
        <p:spPr>
          <a:xfrm>
            <a:off x="4794646" y="5607214"/>
            <a:ext cx="3378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____  αρέσει η μαγειρική.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53982-B2EB-9B92-EAA7-0DE67C384298}"/>
              </a:ext>
            </a:extLst>
          </p:cNvPr>
          <p:cNvSpPr txBox="1"/>
          <p:nvPr/>
        </p:nvSpPr>
        <p:spPr>
          <a:xfrm>
            <a:off x="8606433" y="4287004"/>
            <a:ext cx="364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 βράδυ παρακολουθεί ____ταινία.</a:t>
            </a:r>
          </a:p>
        </p:txBody>
      </p:sp>
    </p:spTree>
    <p:extLst>
      <p:ext uri="{BB962C8B-B14F-4D97-AF65-F5344CB8AC3E}">
        <p14:creationId xmlns:p14="http://schemas.microsoft.com/office/powerpoint/2010/main" val="117667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6E51-0617-7184-5151-A3A841C6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Θρασύς πυροσβέστης καρτούν σβήνει πυρκαγιά στην πόλη Απεικόνιση αποθεμάτων  - εικονογραφία από τμήμα, brawn: 426720451">
            <a:extLst>
              <a:ext uri="{FF2B5EF4-FFF2-40B4-BE49-F238E27FC236}">
                <a16:creationId xmlns:a16="http://schemas.microsoft.com/office/drawing/2014/main" id="{7E3DE44A-B19C-8905-E842-2FE4DC2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9" y="185056"/>
            <a:ext cx="2452008" cy="2166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Σετ βουνών καρτούν στοκ εικόνα. εικόνα από όμορφο, βουνό - 358926957">
            <a:extLst>
              <a:ext uri="{FF2B5EF4-FFF2-40B4-BE49-F238E27FC236}">
                <a16:creationId xmlns:a16="http://schemas.microsoft.com/office/drawing/2014/main" id="{6CCB9E30-2681-F908-9821-67599D80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54" y="2390540"/>
            <a:ext cx="2648631" cy="2390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oking man cartoon - 56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22A8F9C1-BB4A-4EDE-5697-D3598A8F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82" y="4698503"/>
            <a:ext cx="2238375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Η τέχνη τού να μαγειρεύεις για πολύ κόσμο | LiFO">
            <a:extLst>
              <a:ext uri="{FF2B5EF4-FFF2-40B4-BE49-F238E27FC236}">
                <a16:creationId xmlns:a16="http://schemas.microsoft.com/office/drawing/2014/main" id="{F7D1AA1C-2967-E2D3-5A3B-6CAEE3B4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03" y="284002"/>
            <a:ext cx="1729468" cy="1657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Ο άνθρωπος βλέπει τηλεόραση - Δωρεάν εικόνες διανυσματικά clipart στο  creazilla.com">
            <a:extLst>
              <a:ext uri="{FF2B5EF4-FFF2-40B4-BE49-F238E27FC236}">
                <a16:creationId xmlns:a16="http://schemas.microsoft.com/office/drawing/2014/main" id="{1260AD34-8AEB-E6EF-B61F-D11F31B9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1" y="3219524"/>
            <a:ext cx="2228850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48050-65B1-424D-0F09-4BF2632E6F34}"/>
              </a:ext>
            </a:extLst>
          </p:cNvPr>
          <p:cNvSpPr txBox="1"/>
          <p:nvPr/>
        </p:nvSpPr>
        <p:spPr>
          <a:xfrm>
            <a:off x="3161618" y="941440"/>
            <a:ext cx="3474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Είναι πυροσβέστης.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069D9-68F4-6693-1BE5-6F7F3901A9B8}"/>
              </a:ext>
            </a:extLst>
          </p:cNvPr>
          <p:cNvSpPr txBox="1"/>
          <p:nvPr/>
        </p:nvSpPr>
        <p:spPr>
          <a:xfrm>
            <a:off x="2744220" y="2479599"/>
            <a:ext cx="6726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Πηγαίνει  στο βουνό με τον αγαπημένο του σκύλο.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5966F-1749-1831-8282-E3B1B0D29722}"/>
              </a:ext>
            </a:extLst>
          </p:cNvPr>
          <p:cNvSpPr txBox="1"/>
          <p:nvPr/>
        </p:nvSpPr>
        <p:spPr>
          <a:xfrm>
            <a:off x="8574201" y="260695"/>
            <a:ext cx="337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Φτιάχνει νόστιμα φαγητά </a:t>
            </a:r>
          </a:p>
          <a:p>
            <a:r>
              <a:rPr lang="el-GR" sz="2400" dirty="0"/>
              <a:t>για τους φίλους του. </a:t>
            </a:r>
          </a:p>
        </p:txBody>
      </p:sp>
      <p:pic>
        <p:nvPicPr>
          <p:cNvPr id="5126" name="Picture 6" descr="Boy and his dog cartoon - 2,6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D713E439-386B-74C1-DCC9-EB4FF7090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4" t="37641"/>
          <a:stretch>
            <a:fillRect/>
          </a:stretch>
        </p:blipFill>
        <p:spPr bwMode="auto">
          <a:xfrm>
            <a:off x="1064586" y="3992362"/>
            <a:ext cx="1270568" cy="1336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05C67-DA1A-EE20-575F-6E882D8B0B85}"/>
              </a:ext>
            </a:extLst>
          </p:cNvPr>
          <p:cNvSpPr txBox="1"/>
          <p:nvPr/>
        </p:nvSpPr>
        <p:spPr>
          <a:xfrm>
            <a:off x="4794646" y="5607214"/>
            <a:ext cx="3378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Του  αρέσει η μαγειρική.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106E7-05D9-BB50-8067-55F30288AD0B}"/>
              </a:ext>
            </a:extLst>
          </p:cNvPr>
          <p:cNvSpPr txBox="1"/>
          <p:nvPr/>
        </p:nvSpPr>
        <p:spPr>
          <a:xfrm>
            <a:off x="8606433" y="4287004"/>
            <a:ext cx="364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 βράδυ παρακολουθεί  μια ταινία.</a:t>
            </a:r>
          </a:p>
        </p:txBody>
      </p:sp>
    </p:spTree>
    <p:extLst>
      <p:ext uri="{BB962C8B-B14F-4D97-AF65-F5344CB8AC3E}">
        <p14:creationId xmlns:p14="http://schemas.microsoft.com/office/powerpoint/2010/main" val="452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6558-B924-7ECE-1B01-10DFD9C3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AC3F89E-4F7D-BD11-CFDE-06287090C473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4</a:t>
            </a:r>
          </a:p>
        </p:txBody>
      </p:sp>
    </p:spTree>
    <p:extLst>
      <p:ext uri="{BB962C8B-B14F-4D97-AF65-F5344CB8AC3E}">
        <p14:creationId xmlns:p14="http://schemas.microsoft.com/office/powerpoint/2010/main" val="1854959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0236E3-EAB8-3110-0C8A-36941382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0" y="168728"/>
            <a:ext cx="8717482" cy="6232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ΗΧΗΤΙΚΟ - ΔΟΚΙΜΙΟ ΔΙΑΜΟΡΦΩΤΙΚΗΣ ΑΞΙΟΛΟΓΗΣΗΣ ΜΑΡΤΙΟΥ 2026 - ΕΠΙΠΕΔΟ Α2">
            <a:hlinkClick r:id="" action="ppaction://media"/>
            <a:extLst>
              <a:ext uri="{FF2B5EF4-FFF2-40B4-BE49-F238E27FC236}">
                <a16:creationId xmlns:a16="http://schemas.microsoft.com/office/drawing/2014/main" id="{F17634CA-3EB0-23E6-A5E4-FFE8CCA91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8856" y="84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8FFD6D-FB30-4402-FD10-DABA5FA2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11" r="6567" b="14504"/>
          <a:stretch>
            <a:fillRect/>
          </a:stretch>
        </p:blipFill>
        <p:spPr>
          <a:xfrm>
            <a:off x="76200" y="217714"/>
            <a:ext cx="6814457" cy="4256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5E135BFF-98D7-760F-C612-CD723B5763DB}"/>
              </a:ext>
            </a:extLst>
          </p:cNvPr>
          <p:cNvSpPr/>
          <p:nvPr/>
        </p:nvSpPr>
        <p:spPr>
          <a:xfrm>
            <a:off x="2547257" y="4501242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2E75C60D-C160-3727-1AF6-4C80E3BA1357}"/>
              </a:ext>
            </a:extLst>
          </p:cNvPr>
          <p:cNvSpPr/>
          <p:nvPr/>
        </p:nvSpPr>
        <p:spPr>
          <a:xfrm>
            <a:off x="4865913" y="4501243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B8D1BC4-07CF-46A3-FF4A-4DBAD9D54664}"/>
              </a:ext>
            </a:extLst>
          </p:cNvPr>
          <p:cNvSpPr/>
          <p:nvPr/>
        </p:nvSpPr>
        <p:spPr>
          <a:xfrm>
            <a:off x="7391399" y="5399315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E369CF8F-558C-782E-6B3E-2C231B9A76A7}"/>
              </a:ext>
            </a:extLst>
          </p:cNvPr>
          <p:cNvSpPr/>
          <p:nvPr/>
        </p:nvSpPr>
        <p:spPr>
          <a:xfrm>
            <a:off x="7282543" y="3750129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44C9C63E-39C8-0CE6-6B78-CA2661AC5D37}"/>
              </a:ext>
            </a:extLst>
          </p:cNvPr>
          <p:cNvSpPr/>
          <p:nvPr/>
        </p:nvSpPr>
        <p:spPr>
          <a:xfrm>
            <a:off x="7195456" y="2035628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56F6A5A7-A7B5-F777-A5F3-21BCCDCBDD2D}"/>
              </a:ext>
            </a:extLst>
          </p:cNvPr>
          <p:cNvSpPr/>
          <p:nvPr/>
        </p:nvSpPr>
        <p:spPr>
          <a:xfrm>
            <a:off x="7184571" y="21771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E235CB2D-3351-EA5D-1D6D-BD34D2955C3A}"/>
              </a:ext>
            </a:extLst>
          </p:cNvPr>
          <p:cNvSpPr/>
          <p:nvPr/>
        </p:nvSpPr>
        <p:spPr>
          <a:xfrm>
            <a:off x="315685" y="4501242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78F2ACD4-C028-22E2-3BC1-DE0C2F68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28" y="92200"/>
            <a:ext cx="1594757" cy="1720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unning shoes cartoon Images - Free Download on Freepik">
            <a:extLst>
              <a:ext uri="{FF2B5EF4-FFF2-40B4-BE49-F238E27FC236}">
                <a16:creationId xmlns:a16="http://schemas.microsoft.com/office/drawing/2014/main" id="{D2E32845-B333-AD3A-BDFE-B6F72F2F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41" y="1931533"/>
            <a:ext cx="1262744" cy="1262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3924CC55-B863-2EED-2DA6-1233F03D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03" y="3313340"/>
            <a:ext cx="1445080" cy="1445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C8288664-543D-8EF7-2B10-48066B30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03" y="5061754"/>
            <a:ext cx="1807029" cy="1295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75C5F313-0403-C352-7791-06326FAA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78" y="4780764"/>
            <a:ext cx="1565505" cy="1688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5127388-7F9C-5DC7-6C68-119F8CC4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399315"/>
            <a:ext cx="739798" cy="798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6B4BA937-A9C6-6335-60BF-4A879930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0" y="5399314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C290A211-7359-BB65-9DE5-FC14B73D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7" y="5086769"/>
            <a:ext cx="1343025" cy="1423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8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3D6B-5997-BD38-4C25-2C899404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1B92BE-F54C-F2CD-1036-DE9643E019E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EE24433C-1EA0-C355-B5A9-CED54DFC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43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E614-68C5-EC32-5EC6-5ADA349E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CE6F04D2-5DEA-11FE-2477-8FF7432E48C2}"/>
              </a:ext>
            </a:extLst>
          </p:cNvPr>
          <p:cNvSpPr/>
          <p:nvPr/>
        </p:nvSpPr>
        <p:spPr>
          <a:xfrm>
            <a:off x="315683" y="446067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115901A3-F925-8282-A05D-E7E8F36C6B98}"/>
              </a:ext>
            </a:extLst>
          </p:cNvPr>
          <p:cNvSpPr/>
          <p:nvPr/>
        </p:nvSpPr>
        <p:spPr>
          <a:xfrm>
            <a:off x="315683" y="3118757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30D9746-290C-0234-A953-7A4C3404B249}"/>
              </a:ext>
            </a:extLst>
          </p:cNvPr>
          <p:cNvSpPr/>
          <p:nvPr/>
        </p:nvSpPr>
        <p:spPr>
          <a:xfrm>
            <a:off x="315684" y="190253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2A92273-29CA-E741-00D6-2A51C110E9E4}"/>
              </a:ext>
            </a:extLst>
          </p:cNvPr>
          <p:cNvSpPr/>
          <p:nvPr/>
        </p:nvSpPr>
        <p:spPr>
          <a:xfrm>
            <a:off x="315685" y="25037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1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12D7E393-292E-6881-251B-4470AFAA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5" y="211263"/>
            <a:ext cx="1343026" cy="1448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20358B12-465C-FBB0-51E9-F7E21571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4" y="4660189"/>
            <a:ext cx="1039491" cy="1039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9EF8C671-A2CB-E5C9-7A42-31BBA8F8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93" y="1867014"/>
            <a:ext cx="1003869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1C04E2F0-A33E-8EA9-551F-91477A2D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1902531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CAE4F414-B619-6819-3F65-B9664F06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3027685"/>
            <a:ext cx="1343025" cy="1129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B6A4C-5558-6FED-7B8D-1ED714226A5F}"/>
              </a:ext>
            </a:extLst>
          </p:cNvPr>
          <p:cNvSpPr txBox="1"/>
          <p:nvPr/>
        </p:nvSpPr>
        <p:spPr>
          <a:xfrm>
            <a:off x="4312284" y="1691728"/>
            <a:ext cx="7678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μπλε αθλητικά παπούτσια (νούμερο 39) ___το γυμναστήριο.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83A82-BF64-576E-1703-64B81D7902E2}"/>
              </a:ext>
            </a:extLst>
          </p:cNvPr>
          <p:cNvSpPr txBox="1"/>
          <p:nvPr/>
        </p:nvSpPr>
        <p:spPr>
          <a:xfrm>
            <a:off x="4255783" y="466246"/>
            <a:ext cx="729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ένα ______ </a:t>
            </a:r>
            <a:r>
              <a:rPr lang="el-GR" sz="320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μπουφάν.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3ECCC-6EE1-8814-4EB0-D66E94E158DE}"/>
              </a:ext>
            </a:extLst>
          </p:cNvPr>
          <p:cNvSpPr txBox="1"/>
          <p:nvPr/>
        </p:nvSpPr>
        <p:spPr>
          <a:xfrm>
            <a:off x="4401975" y="3409653"/>
            <a:ext cx="7499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αθλητικά παπούτσια, _____ήταν πολύ άνετα και σε καλή τιμή.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936D19F-AD77-9EC3-D854-A3D44D88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284" y="4914850"/>
            <a:ext cx="713208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άνετα παπούτσια γιατί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 στο γυμναστήριο.</a:t>
            </a:r>
            <a:br>
              <a:rPr kumimoji="0" lang="el-GR" altLang="el-G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l-GR" altLang="el-G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0BF5ED92-4BEE-5534-7944-C204D483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6913" y="-338827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4E03FD66-5FA3-DCE9-04B2-EEF91B4D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79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9886-188C-C327-9A80-076B3FC12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8AF2B5E1-1269-2FEB-B24A-D0D955BEE3DC}"/>
              </a:ext>
            </a:extLst>
          </p:cNvPr>
          <p:cNvSpPr/>
          <p:nvPr/>
        </p:nvSpPr>
        <p:spPr>
          <a:xfrm>
            <a:off x="315683" y="446067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BAB6B814-3E8E-E992-847D-0CA100AA3157}"/>
              </a:ext>
            </a:extLst>
          </p:cNvPr>
          <p:cNvSpPr/>
          <p:nvPr/>
        </p:nvSpPr>
        <p:spPr>
          <a:xfrm>
            <a:off x="315683" y="3118757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EDA1CAA-CD8F-5BC7-0ECB-1920FC499081}"/>
              </a:ext>
            </a:extLst>
          </p:cNvPr>
          <p:cNvSpPr/>
          <p:nvPr/>
        </p:nvSpPr>
        <p:spPr>
          <a:xfrm>
            <a:off x="315684" y="190253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01A7CBC-BC5A-8128-60A2-EC5DEB47B1DF}"/>
              </a:ext>
            </a:extLst>
          </p:cNvPr>
          <p:cNvSpPr/>
          <p:nvPr/>
        </p:nvSpPr>
        <p:spPr>
          <a:xfrm>
            <a:off x="315685" y="25037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1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33C08F2-FA12-124D-2085-69784D04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5" y="211263"/>
            <a:ext cx="1343026" cy="1448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490D1C5A-4F42-D353-E898-563A80E15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4" y="4660189"/>
            <a:ext cx="1039491" cy="1039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1A72A501-D514-5114-A357-D3E9F14C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93" y="1867014"/>
            <a:ext cx="1003869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55E2A651-0876-9B76-97E3-75E1A73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1902531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985E3B99-E3E3-155B-A72F-38D64D0F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3027685"/>
            <a:ext cx="1343025" cy="1129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4AAEA4-6076-02A0-306F-7F2C4E2CAA76}"/>
              </a:ext>
            </a:extLst>
          </p:cNvPr>
          <p:cNvSpPr txBox="1"/>
          <p:nvPr/>
        </p:nvSpPr>
        <p:spPr>
          <a:xfrm>
            <a:off x="4312284" y="1691728"/>
            <a:ext cx="7678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μπλε αθλητικά παπούτσια (νούμερο 39) για το γυμναστήριο.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DDABA2-A3CE-0FF3-7793-A0C12832764F}"/>
              </a:ext>
            </a:extLst>
          </p:cNvPr>
          <p:cNvSpPr txBox="1"/>
          <p:nvPr/>
        </p:nvSpPr>
        <p:spPr>
          <a:xfrm>
            <a:off x="4255783" y="466246"/>
            <a:ext cx="729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ένα κομψό  </a:t>
            </a:r>
            <a:r>
              <a:rPr lang="el-GR" sz="320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μπουφάν.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51608-BA5E-2137-B989-6F02467AA7BB}"/>
              </a:ext>
            </a:extLst>
          </p:cNvPr>
          <p:cNvSpPr txBox="1"/>
          <p:nvPr/>
        </p:nvSpPr>
        <p:spPr>
          <a:xfrm>
            <a:off x="4401975" y="3409653"/>
            <a:ext cx="7499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αθλητικά παπούτσια, γιατί ήταν πολύ άνετα και σε καλή τιμή.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052C43F-EA78-57D0-4313-CD352D6C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284" y="4914850"/>
            <a:ext cx="713208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άνετα παπούτσια γιατί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πάει στο γυμναστήριο.</a:t>
            </a:r>
            <a:br>
              <a:rPr kumimoji="0" lang="el-GR" altLang="el-G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l-GR" altLang="el-G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BFE7CFDB-B008-3E6B-B234-F3AA52E6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6913" y="-338827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2803A75-9B9F-117F-D73F-D3D8338F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0" y="1821656"/>
            <a:ext cx="4452342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3465131" y="1819441"/>
            <a:ext cx="1897774" cy="72718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6033925" y="1597738"/>
            <a:ext cx="1897774" cy="72718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3107451" y="3584194"/>
            <a:ext cx="1897774" cy="727184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5235795" y="4309161"/>
            <a:ext cx="1897774" cy="72718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7488294" y="3371359"/>
            <a:ext cx="1897774" cy="727184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4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76" y="1160748"/>
            <a:ext cx="5832648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3881754" y="2672916"/>
            <a:ext cx="3348372" cy="648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www.e-charalambous.com</a:t>
            </a:r>
            <a:endParaRPr lang="el-CY" sz="2100" dirty="0"/>
          </a:p>
        </p:txBody>
      </p:sp>
    </p:spTree>
    <p:extLst>
      <p:ext uri="{BB962C8B-B14F-4D97-AF65-F5344CB8AC3E}">
        <p14:creationId xmlns:p14="http://schemas.microsoft.com/office/powerpoint/2010/main" val="300481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828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6600" dirty="0"/>
              <a:t>Σήμερα είναι ______, __ Μαρτίου 2026 (__/03/2026).Τώρα είμαστε στην άνοιξη.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0590D02-61E0-75D4-F31C-94F602396ACB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1</a:t>
            </a:r>
          </a:p>
        </p:txBody>
      </p:sp>
    </p:spTree>
    <p:extLst>
      <p:ext uri="{BB962C8B-B14F-4D97-AF65-F5344CB8AC3E}">
        <p14:creationId xmlns:p14="http://schemas.microsoft.com/office/powerpoint/2010/main" val="59141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3B5D6C0-C661-329C-033E-DDE97262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7" y="2621644"/>
            <a:ext cx="4300164" cy="187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1F0CE94-D9B4-A0E0-EF66-A2D4F94F6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204787"/>
            <a:ext cx="7124700" cy="6448425"/>
          </a:xfrm>
          <a:prstGeom prst="rect">
            <a:avLst/>
          </a:prstGeom>
        </p:spPr>
      </p:pic>
      <p:pic>
        <p:nvPicPr>
          <p:cNvPr id="10" name="ΗΧΗΤΙΚΟ - ΔΟΚΙΜΙΟ ΔΙΑΜΟΡΦΩΤΙΚΗΣ ΑΞΙΟΛΟΓΗΣΗΣ ΜΑΡΤΙΟΥ 2026 - ΕΠΙΠΕΔΟ Α2">
            <a:hlinkClick r:id="" action="ppaction://media"/>
            <a:extLst>
              <a:ext uri="{FF2B5EF4-FFF2-40B4-BE49-F238E27FC236}">
                <a16:creationId xmlns:a16="http://schemas.microsoft.com/office/drawing/2014/main" id="{732ED041-B6DC-2308-C817-5B30965C3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3689" y="51580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6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549D-1A6A-B5CE-6E3A-15A8DC1C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F62DA5-DEB7-893B-0C5B-49E9112C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76" y="0"/>
            <a:ext cx="7546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2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91A202C-1594-24BA-CD4C-E3B24BF8A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76" y="0"/>
            <a:ext cx="75464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72A7C-5600-5625-8D24-F37FEB61ABB4}"/>
              </a:ext>
            </a:extLst>
          </p:cNvPr>
          <p:cNvSpPr txBox="1"/>
          <p:nvPr/>
        </p:nvSpPr>
        <p:spPr>
          <a:xfrm>
            <a:off x="4659085" y="1306286"/>
            <a:ext cx="251460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Στο σαλόνι υπάρχει καναπές, τραπέζι και τηλεόραση.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FBDD8-2860-F71F-3EB1-DA8D838AE89C}"/>
              </a:ext>
            </a:extLst>
          </p:cNvPr>
          <p:cNvSpPr txBox="1"/>
          <p:nvPr/>
        </p:nvSpPr>
        <p:spPr>
          <a:xfrm>
            <a:off x="7315200" y="1306287"/>
            <a:ext cx="201385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Στην κουζίνα η μητέρα μου μαγειρεύει.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B5CC6-D245-AB8B-795A-90C4773CF803}"/>
              </a:ext>
            </a:extLst>
          </p:cNvPr>
          <p:cNvSpPr txBox="1"/>
          <p:nvPr/>
        </p:nvSpPr>
        <p:spPr>
          <a:xfrm>
            <a:off x="2322776" y="3746249"/>
            <a:ext cx="233630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Το δωμάτιό μου διαθέτει γραφείο.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FE843-5269-67FD-72D7-16EFDD409547}"/>
              </a:ext>
            </a:extLst>
          </p:cNvPr>
          <p:cNvSpPr txBox="1"/>
          <p:nvPr/>
        </p:nvSpPr>
        <p:spPr>
          <a:xfrm>
            <a:off x="2386030" y="5909213"/>
            <a:ext cx="2209799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Φροντίζω τα λουλούδια στο μπαλκόνι.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4838F-0D05-6176-32B9-E0BCDAC8D594}"/>
              </a:ext>
            </a:extLst>
          </p:cNvPr>
          <p:cNvSpPr txBox="1"/>
          <p:nvPr/>
        </p:nvSpPr>
        <p:spPr>
          <a:xfrm>
            <a:off x="7256654" y="5909213"/>
            <a:ext cx="220980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Κοντά στο διαμέρισμα υπάρχει στάση λεωφορείου.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91D8A-0AEA-C9C1-5E4A-C1137BA3F177}"/>
              </a:ext>
            </a:extLst>
          </p:cNvPr>
          <p:cNvSpPr txBox="1"/>
          <p:nvPr/>
        </p:nvSpPr>
        <p:spPr>
          <a:xfrm>
            <a:off x="4724400" y="3653915"/>
            <a:ext cx="2449285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Τα Σαββατοκύριακα βοηθάω στις δουλειές του σπιτιού.</a:t>
            </a:r>
          </a:p>
        </p:txBody>
      </p:sp>
    </p:spTree>
    <p:extLst>
      <p:ext uri="{BB962C8B-B14F-4D97-AF65-F5344CB8AC3E}">
        <p14:creationId xmlns:p14="http://schemas.microsoft.com/office/powerpoint/2010/main" val="34261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DDB4B-9DFA-F197-A5CC-2556255E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C4A660DD-03D0-EACC-667D-42B90D113D07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2</a:t>
            </a:r>
          </a:p>
        </p:txBody>
      </p:sp>
    </p:spTree>
    <p:extLst>
      <p:ext uri="{BB962C8B-B14F-4D97-AF65-F5344CB8AC3E}">
        <p14:creationId xmlns:p14="http://schemas.microsoft.com/office/powerpoint/2010/main" val="64180984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367</Words>
  <Application>Microsoft Office PowerPoint</Application>
  <PresentationFormat>Ευρεία οθόνη</PresentationFormat>
  <Paragraphs>79</Paragraphs>
  <Slides>29</Slides>
  <Notes>3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Google Sans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Charalambous</dc:creator>
  <cp:lastModifiedBy>Ελένη Χαραλάμπους</cp:lastModifiedBy>
  <cp:revision>219</cp:revision>
  <cp:lastPrinted>2025-04-04T04:22:18Z</cp:lastPrinted>
  <dcterms:created xsi:type="dcterms:W3CDTF">2025-02-12T05:42:48Z</dcterms:created>
  <dcterms:modified xsi:type="dcterms:W3CDTF">2026-03-30T15:31:26Z</dcterms:modified>
</cp:coreProperties>
</file>