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32" r:id="rId2"/>
    <p:sldId id="424" r:id="rId3"/>
    <p:sldId id="439" r:id="rId4"/>
    <p:sldId id="452" r:id="rId5"/>
    <p:sldId id="495" r:id="rId6"/>
    <p:sldId id="426" r:id="rId7"/>
    <p:sldId id="427" r:id="rId8"/>
    <p:sldId id="378" r:id="rId9"/>
    <p:sldId id="421" r:id="rId10"/>
    <p:sldId id="422" r:id="rId11"/>
    <p:sldId id="453" r:id="rId12"/>
    <p:sldId id="454" r:id="rId13"/>
    <p:sldId id="425" r:id="rId14"/>
    <p:sldId id="455" r:id="rId15"/>
    <p:sldId id="438" r:id="rId16"/>
    <p:sldId id="456" r:id="rId17"/>
    <p:sldId id="437" r:id="rId18"/>
    <p:sldId id="443" r:id="rId19"/>
    <p:sldId id="444" r:id="rId20"/>
    <p:sldId id="446" r:id="rId21"/>
    <p:sldId id="445" r:id="rId22"/>
    <p:sldId id="447" r:id="rId23"/>
    <p:sldId id="448" r:id="rId24"/>
    <p:sldId id="449" r:id="rId25"/>
    <p:sldId id="451" r:id="rId26"/>
    <p:sldId id="467" r:id="rId27"/>
    <p:sldId id="494" r:id="rId28"/>
    <p:sldId id="491" r:id="rId29"/>
    <p:sldId id="433" r:id="rId30"/>
    <p:sldId id="440" r:id="rId31"/>
    <p:sldId id="441" r:id="rId32"/>
    <p:sldId id="442" r:id="rId33"/>
    <p:sldId id="492" r:id="rId34"/>
    <p:sldId id="468" r:id="rId35"/>
    <p:sldId id="464" r:id="rId36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6660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844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04/01/2026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5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76305" y="228600"/>
            <a:ext cx="12030650" cy="639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36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endParaRPr lang="el-GR" sz="2400" dirty="0"/>
          </a:p>
          <a:p>
            <a:pPr algn="ctr"/>
            <a:r>
              <a:rPr lang="el-GR" sz="2400" b="1" dirty="0"/>
              <a:t>ΚΛΑΣΙΚΗ ΕΠΟΧΗ (479 – 323 π.Χ.) </a:t>
            </a:r>
          </a:p>
          <a:p>
            <a:pPr algn="ctr"/>
            <a:r>
              <a:rPr lang="el-GR" sz="2400" b="1" dirty="0"/>
              <a:t>Ο ΠΕΡΙΚΛΗΣ ΚΑΙ ΤΟ ΔΗΜΟΚΡΑΤΙΚΟ ΠΟΛΙΤΕΥΜΑ </a:t>
            </a:r>
          </a:p>
          <a:p>
            <a:pPr algn="ctr"/>
            <a:endParaRPr lang="el-GR" sz="2400" b="1" dirty="0"/>
          </a:p>
          <a:p>
            <a:pPr algn="ctr"/>
            <a:r>
              <a:rPr lang="el-GR" sz="2400" dirty="0"/>
              <a:t>Διεύρυνση της λαϊκής συμμετοχής</a:t>
            </a:r>
          </a:p>
          <a:p>
            <a:pPr algn="ctr"/>
            <a:r>
              <a:rPr lang="el-GR" sz="2400" dirty="0"/>
              <a:t> Η εξουσία στα χέρια του Δήμου </a:t>
            </a:r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Καθιερώνει τη </a:t>
            </a:r>
            <a:r>
              <a:rPr lang="el-GR" sz="2400" b="1" dirty="0" err="1"/>
              <a:t>μισθοφορία</a:t>
            </a:r>
            <a:r>
              <a:rPr lang="el-GR" sz="2400" dirty="0"/>
              <a:t>, ένα είδος οικονομικής ενίσχυσης για τους </a:t>
            </a:r>
            <a:r>
              <a:rPr lang="el-GR" sz="2400" dirty="0" err="1"/>
              <a:t>απορότερους</a:t>
            </a:r>
            <a:r>
              <a:rPr lang="el-GR" sz="2400" dirty="0"/>
              <a:t>, ώστε να μπορούν, απερίσπαστοι, να παρακολουθούν τις συνεδριάσεις της Εκκλησίας του Δήμου και να ασκούν τα πολιτικά τους δικαιώματα. </a:t>
            </a:r>
          </a:p>
          <a:p>
            <a:pPr algn="ctr"/>
            <a:r>
              <a:rPr lang="el-GR" sz="2400" dirty="0"/>
              <a:t>Η Πολιτεία αναπτύσσει θεσμούς κοινωνικής προστασίας και πληρώνει, για τους απόρους, το αντίτιμο του εισιτηρίου τους για την είσοδό τους στο θέατρο (</a:t>
            </a:r>
            <a:r>
              <a:rPr lang="el-GR" sz="2400" b="1" dirty="0"/>
              <a:t>θεωρικά χρήματα</a:t>
            </a:r>
            <a:r>
              <a:rPr lang="el-GR" sz="2400" dirty="0"/>
              <a:t>). </a:t>
            </a:r>
          </a:p>
          <a:p>
            <a:endParaRPr lang="el-GR" sz="2400" b="1" dirty="0">
              <a:effectLst/>
              <a:ea typeface="Aptos" panose="020B0004020202020204" pitchFamily="34" charset="0"/>
            </a:endParaRPr>
          </a:p>
          <a:p>
            <a:pPr marL="457200" indent="-457200">
              <a:buAutoNum type="arabicPeriod"/>
            </a:pPr>
            <a:endParaRPr lang="el-GR" sz="24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2385ACF-6D13-1E5C-BF97-CE1C76292062}"/>
              </a:ext>
            </a:extLst>
          </p:cNvPr>
          <p:cNvSpPr/>
          <p:nvPr/>
        </p:nvSpPr>
        <p:spPr>
          <a:xfrm>
            <a:off x="8088895" y="6001920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48E22-B1F7-A713-0546-4B725BB6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767DEE9-A1B3-ECAE-6658-B8000AA5B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8536D45-C576-6D21-A33B-255E56EA12CA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ήταν η Εκκλησία του Δήμου;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86C05DF-9F80-23B2-2721-3D34200647F1}"/>
              </a:ext>
            </a:extLst>
          </p:cNvPr>
          <p:cNvSpPr/>
          <p:nvPr/>
        </p:nvSpPr>
        <p:spPr>
          <a:xfrm>
            <a:off x="2214563" y="2971800"/>
            <a:ext cx="9415462" cy="2343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effectLst/>
                <a:ea typeface="Calibri" panose="020F0502020204030204" pitchFamily="34" charset="0"/>
              </a:rPr>
              <a:t>(</a:t>
            </a:r>
            <a:r>
              <a:rPr lang="el-GR" sz="3600" dirty="0">
                <a:effectLst/>
                <a:ea typeface="Calibri" panose="020F0502020204030204" pitchFamily="34" charset="0"/>
              </a:rPr>
              <a:t>1) συνέλευση όλων των Αθηναίων</a:t>
            </a:r>
          </a:p>
          <a:p>
            <a:pPr algn="ctr"/>
            <a:r>
              <a:rPr lang="el-GR" sz="3600" dirty="0">
                <a:ea typeface="Calibri" panose="020F0502020204030204" pitchFamily="34" charset="0"/>
              </a:rPr>
              <a:t>(2) εκκλησία </a:t>
            </a:r>
            <a:r>
              <a:rPr lang="el-GR" sz="3600" dirty="0">
                <a:effectLst/>
                <a:ea typeface="Calibri" panose="020F0502020204030204" pitchFamily="34" charset="0"/>
              </a:rPr>
              <a:t>όλων </a:t>
            </a:r>
            <a:r>
              <a:rPr lang="el-GR" sz="3600" dirty="0">
                <a:ea typeface="Calibri" panose="020F0502020204030204" pitchFamily="34" charset="0"/>
              </a:rPr>
              <a:t>των  Αθηναίων</a:t>
            </a:r>
          </a:p>
          <a:p>
            <a:pPr algn="ctr"/>
            <a:r>
              <a:rPr lang="el-GR" sz="3600" dirty="0">
                <a:ea typeface="Calibri" panose="020F0502020204030204" pitchFamily="34" charset="0"/>
              </a:rPr>
              <a:t>(3) δικαστήριο </a:t>
            </a:r>
            <a:r>
              <a:rPr lang="el-GR" sz="3600" dirty="0">
                <a:effectLst/>
                <a:ea typeface="Calibri" panose="020F0502020204030204" pitchFamily="34" charset="0"/>
              </a:rPr>
              <a:t>όλων </a:t>
            </a:r>
            <a:r>
              <a:rPr lang="el-GR" sz="3600" dirty="0">
                <a:ea typeface="Calibri" panose="020F0502020204030204" pitchFamily="34" charset="0"/>
              </a:rPr>
              <a:t>των Αθηναίων  </a:t>
            </a:r>
          </a:p>
          <a:p>
            <a:pPr algn="ctr"/>
            <a:endParaRPr lang="el-CY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73B8561-3864-EEDB-B661-DAE5850CE5AB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99518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07B2-3265-664E-4588-F984367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3AAFD34-D467-C8FD-2434-A4444BB8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578B5A5-64F0-8102-A48C-A42E0BFFA4A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ήταν η Εκκλησία του Δήμου;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0967308-8065-C2E5-F985-B58C22FB3F1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effectLst/>
                <a:ea typeface="Calibri" panose="020F0502020204030204" pitchFamily="34" charset="0"/>
              </a:rPr>
              <a:t>συνέλευση όλων των Αθηναίων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4EA99B77-4B14-27E9-AE1B-65BC283306D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17488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1270-2729-B186-60BB-4081C385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DE62F0F-01AA-7C28-F190-45195148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CB5938F-123A-F942-E0CD-932B3E0AD08B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Η νομοθετική ρύθμιση  των χρεών,  η σεισάχθεια, σε ποια  νομοθεσία ανήκει;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BD5DBC3-6A3A-5D48-7397-D795E14DE37A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dirty="0"/>
              <a:t>  </a:t>
            </a:r>
            <a:endParaRPr lang="el-CY" dirty="0"/>
          </a:p>
          <a:p>
            <a:pPr algn="ctr"/>
            <a:r>
              <a:rPr lang="el-GR" dirty="0"/>
              <a:t>  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95FE5689-0A3F-AC3A-330A-EBDE23017E8C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CC7802B-5B35-6100-FAA6-458AE7415AB0}"/>
              </a:ext>
            </a:extLst>
          </p:cNvPr>
          <p:cNvSpPr/>
          <p:nvPr/>
        </p:nvSpPr>
        <p:spPr>
          <a:xfrm>
            <a:off x="2100264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7561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4508F-B3FF-02F5-A16C-5B96DD4E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8B81532-AE06-540A-2E79-C0A97306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FB0C637-5421-4E2C-C2AD-D6042BAA9E5F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solidFill>
                  <a:schemeClr val="tx1"/>
                </a:solidFill>
              </a:rPr>
              <a:t>Η νομοθετική ρύθμιση  των χρεών,  η σεισάχθεια, σε ποια  νομοθεσία ανήκει; 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FD095B9-711E-C5A4-DD37-C4DE3B586CC2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Νομοθεσία του Σόλωνα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FCC474E9-5E1E-4799-4497-CB3DE28FB73A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8502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88D2-A92D-0F5C-6F99-C3A13E63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F784189-935E-049C-40B9-6E5C5F07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DD4EDCE-F7FA-2EDB-AFD1-2E6791CD98D4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νομοθεσία ενισχύει  την Εκκλησία του Δήμου;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3CCAB26-EC8F-8819-C429-B62F02B892C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 </a:t>
            </a:r>
            <a:endParaRPr lang="el-CY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D7A3534F-25F6-634E-56DD-56753C2D02A4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19C1B46-EEE8-13A8-81F7-124F2440A42C}"/>
              </a:ext>
            </a:extLst>
          </p:cNvPr>
          <p:cNvSpPr/>
          <p:nvPr/>
        </p:nvSpPr>
        <p:spPr>
          <a:xfrm>
            <a:off x="2214563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47444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FE99A-9BDB-ECD8-4599-11FD9D8FF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A8B733A-1ACC-6F30-BC80-BAA7CEA7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199272B-98AA-D159-B887-1374580CA323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800" b="1" dirty="0"/>
              <a:t>Ποια νομοθεσία ενισχύει  την Εκκλησία του Δήμου;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1E83ADA-0D62-4BFC-D259-77507C60FD26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A271C4A5-845B-733C-2D6A-E3AF4EE977F3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3983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E027-4DFE-4155-FA8F-C51F88B4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212204-3DA2-80E2-C151-8A415395C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E7F742E-55ED-EE97-0484-07D743667DF1}"/>
              </a:ext>
            </a:extLst>
          </p:cNvPr>
          <p:cNvSpPr/>
          <p:nvPr/>
        </p:nvSpPr>
        <p:spPr>
          <a:xfrm>
            <a:off x="-1" y="-1"/>
            <a:ext cx="11868148" cy="19716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Το μέτρο του οστρακισμού </a:t>
            </a:r>
            <a:r>
              <a:rPr lang="el-GR" sz="2800" b="1" dirty="0">
                <a:ea typeface="Calibri" panose="020F0502020204030204" pitchFamily="34" charset="0"/>
              </a:rPr>
              <a:t>/της δεκάχρονης απομάκρυνσης από την Αθήνα των πολιτών που θεωρούνταν επικίνδυνοι  σε ποια  νομοθεσία   ανήκει;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011092A-679B-9179-67AF-8A8D670CA5E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 </a:t>
            </a:r>
            <a:endParaRPr lang="el-CY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3489F5DD-D027-9352-441C-9EC0735C2B39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3832CA1-8A3F-E1EE-5EDC-2BD59A5EDAF8}"/>
              </a:ext>
            </a:extLst>
          </p:cNvPr>
          <p:cNvSpPr/>
          <p:nvPr/>
        </p:nvSpPr>
        <p:spPr>
          <a:xfrm>
            <a:off x="2014538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156589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E514B-55BF-4875-69A6-13D27395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FDBE68E-9C3B-70D4-AE6F-05700E454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87BD61-7DF4-0D50-88CA-CB48E16EBDB8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Το μέτρο του οστρακισμού </a:t>
            </a:r>
            <a:r>
              <a:rPr lang="el-GR" sz="2800" b="1" dirty="0">
                <a:ea typeface="Calibri" panose="020F0502020204030204" pitchFamily="34" charset="0"/>
              </a:rPr>
              <a:t>/της δεκάχρονης απομάκρυνσης από την Αθήνα των πολιτών που θεωρούνταν επικίνδυνοι  σε ποια  νομοθεσία   ανήκει;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F48125C-1BB2-2B40-A117-FBC17C9EDE00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CE7603CD-6184-ABDE-0B0D-DED9325A91C4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44689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17826" r="8206"/>
          <a:stretch>
            <a:fillRect/>
          </a:stretch>
        </p:blipFill>
        <p:spPr>
          <a:xfrm rot="5400000">
            <a:off x="3087553" y="-719491"/>
            <a:ext cx="5238776" cy="721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81" y="269630"/>
            <a:ext cx="1664352" cy="1875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85284B7-AB37-8D8F-5C01-3E6A734363A5}"/>
              </a:ext>
            </a:extLst>
          </p:cNvPr>
          <p:cNvSpPr/>
          <p:nvPr/>
        </p:nvSpPr>
        <p:spPr>
          <a:xfrm>
            <a:off x="246051" y="6063379"/>
            <a:ext cx="11237976" cy="524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112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32864" b="52165"/>
          <a:stretch>
            <a:fillRect/>
          </a:stretch>
        </p:blipFill>
        <p:spPr>
          <a:xfrm>
            <a:off x="477012" y="529004"/>
            <a:ext cx="11237976" cy="5754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8" t="47282" r="23260" b="11477"/>
          <a:stretch/>
        </p:blipFill>
        <p:spPr>
          <a:xfrm rot="906528">
            <a:off x="9364355" y="1626916"/>
            <a:ext cx="2003648" cy="451905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CEA9C0-68BF-E876-2D11-F50653DEF1BD}"/>
              </a:ext>
            </a:extLst>
          </p:cNvPr>
          <p:cNvSpPr/>
          <p:nvPr/>
        </p:nvSpPr>
        <p:spPr>
          <a:xfrm>
            <a:off x="477012" y="163864"/>
            <a:ext cx="11237976" cy="524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2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871" r="34936" b="7607"/>
          <a:stretch/>
        </p:blipFill>
        <p:spPr>
          <a:xfrm rot="5400000">
            <a:off x="2666996" y="-2667000"/>
            <a:ext cx="6858003" cy="12192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1CF52-CAE3-E704-FE3E-A5FBD1866E52}"/>
              </a:ext>
            </a:extLst>
          </p:cNvPr>
          <p:cNvSpPr txBox="1"/>
          <p:nvPr/>
        </p:nvSpPr>
        <p:spPr>
          <a:xfrm>
            <a:off x="-4" y="0"/>
            <a:ext cx="75496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Μανόλης Ανδρονίκου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1971, σελ.</a:t>
            </a:r>
            <a:r>
              <a:rPr lang="en-US" dirty="0"/>
              <a:t>83.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27634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2070" r="15260" b="25732"/>
          <a:stretch/>
        </p:blipFill>
        <p:spPr>
          <a:xfrm>
            <a:off x="167053" y="839665"/>
            <a:ext cx="10222524" cy="5832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44773" r="59472" b="33018"/>
          <a:stretch/>
        </p:blipFill>
        <p:spPr>
          <a:xfrm rot="5400000">
            <a:off x="9088314" y="317304"/>
            <a:ext cx="2930772" cy="294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87DAC6-15BA-7C18-D9FC-A2635A6F4944}"/>
              </a:ext>
            </a:extLst>
          </p:cNvPr>
          <p:cNvSpPr txBox="1"/>
          <p:nvPr/>
        </p:nvSpPr>
        <p:spPr>
          <a:xfrm>
            <a:off x="-1" y="0"/>
            <a:ext cx="84523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Μανόλης Ανδρονίκου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1971, σ. </a:t>
            </a:r>
            <a:r>
              <a:rPr lang="en-US" dirty="0"/>
              <a:t>84-85.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328625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7722" r="18889" b="31196"/>
          <a:stretch/>
        </p:blipFill>
        <p:spPr>
          <a:xfrm>
            <a:off x="167052" y="571500"/>
            <a:ext cx="11648711" cy="6015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89AE14-B9E1-F922-EE18-90FEA27EB23A}"/>
              </a:ext>
            </a:extLst>
          </p:cNvPr>
          <p:cNvSpPr txBox="1"/>
          <p:nvPr/>
        </p:nvSpPr>
        <p:spPr>
          <a:xfrm>
            <a:off x="2382" y="-6642"/>
            <a:ext cx="121896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89.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349030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7948" r="15641" b="20684"/>
          <a:stretch/>
        </p:blipFill>
        <p:spPr>
          <a:xfrm>
            <a:off x="334108" y="735806"/>
            <a:ext cx="11523785" cy="5888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CEF50-7619-3905-F8BB-C1641F0951FC}"/>
              </a:ext>
            </a:extLst>
          </p:cNvPr>
          <p:cNvSpPr txBox="1"/>
          <p:nvPr/>
        </p:nvSpPr>
        <p:spPr>
          <a:xfrm>
            <a:off x="105508" y="234048"/>
            <a:ext cx="1175238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91.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3059482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44463" y="-7835567"/>
            <a:ext cx="2862000" cy="21465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16777" r="29097" b="29071"/>
          <a:stretch/>
        </p:blipFill>
        <p:spPr>
          <a:xfrm>
            <a:off x="588285" y="891224"/>
            <a:ext cx="11119032" cy="5839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DAD85-001B-48F9-102A-9A22256D2EC3}"/>
              </a:ext>
            </a:extLst>
          </p:cNvPr>
          <p:cNvSpPr txBox="1"/>
          <p:nvPr/>
        </p:nvSpPr>
        <p:spPr>
          <a:xfrm>
            <a:off x="409242" y="332655"/>
            <a:ext cx="112980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90.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4045878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24086" b="38770"/>
          <a:stretch/>
        </p:blipFill>
        <p:spPr>
          <a:xfrm>
            <a:off x="386706" y="631426"/>
            <a:ext cx="11213432" cy="6144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0626B-C4FC-6010-9BA4-C2FC1B7E040B}"/>
              </a:ext>
            </a:extLst>
          </p:cNvPr>
          <p:cNvSpPr txBox="1"/>
          <p:nvPr/>
        </p:nvSpPr>
        <p:spPr>
          <a:xfrm>
            <a:off x="187569" y="105304"/>
            <a:ext cx="1161170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100.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1564037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514349" y="2409825"/>
            <a:ext cx="4157664" cy="3919537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/>
              <a:t>μισθοφορία</a:t>
            </a:r>
            <a:endParaRPr lang="el-GR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8043866" y="3030140"/>
            <a:ext cx="3983834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 Η εξουσία στα χέρια του Δήμου 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3886202" y="72629"/>
            <a:ext cx="5014912" cy="467439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/>
              <a:t>θεωρικά χρήματα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11EF5-44F5-6E88-061A-B040CCFB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CE96BE-D5E5-6CFC-4A15-A6E8B4F9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83B5DDC-8BD5-D7BC-10A3-C2E1C31749AF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rgbClr val="FF0000"/>
                </a:solidFill>
              </a:rPr>
              <a:t>Προπύργιο του συντηρητισμού,  του αφαιρέθηκε κάθε πολιτική εξουσία.</a:t>
            </a:r>
            <a:endParaRPr lang="el-GR" sz="40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C899DA5-4E75-74F2-4BEE-623C2D950A27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b="1" dirty="0"/>
              <a:t>Άρειος Πάγος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602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Κίμων ο Μιλτιάδου «Και νεκρός ενίκα» | Βυθοσκόπιο">
            <a:extLst>
              <a:ext uri="{FF2B5EF4-FFF2-40B4-BE49-F238E27FC236}">
                <a16:creationId xmlns:a16="http://schemas.microsoft.com/office/drawing/2014/main" id="{45019E98-F5A9-EF94-6D84-1DD74014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179" y="643466"/>
            <a:ext cx="370729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Περικλής - Βικιπαίδεια">
            <a:extLst>
              <a:ext uri="{FF2B5EF4-FFF2-40B4-BE49-F238E27FC236}">
                <a16:creationId xmlns:a16="http://schemas.microsoft.com/office/drawing/2014/main" id="{29FA94F6-4C3F-94C5-8D4E-835CF98E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2723" y="643467"/>
            <a:ext cx="367690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B4A94-BEB5-D562-3392-1EBF3B696310}"/>
              </a:ext>
            </a:extLst>
          </p:cNvPr>
          <p:cNvSpPr txBox="1"/>
          <p:nvPr/>
        </p:nvSpPr>
        <p:spPr>
          <a:xfrm>
            <a:off x="6307889" y="5148017"/>
            <a:ext cx="5186569" cy="11339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</a:t>
            </a:r>
            <a:r>
              <a:rPr lang="el-G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γέτη του δημοκρατικού κόμματος </a:t>
            </a:r>
            <a:r>
              <a:rPr lang="el-G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Περικλής</a:t>
            </a:r>
            <a:endParaRPr lang="el-CY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F07FE-52A2-9565-B56C-D311A4621337}"/>
              </a:ext>
            </a:extLst>
          </p:cNvPr>
          <p:cNvSpPr txBox="1"/>
          <p:nvPr/>
        </p:nvSpPr>
        <p:spPr>
          <a:xfrm>
            <a:off x="531429" y="5342129"/>
            <a:ext cx="539569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</a:t>
            </a:r>
            <a:r>
              <a:rPr lang="el-G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γέτης του αριστοκρατικού πολιτεύματος </a:t>
            </a:r>
            <a:r>
              <a:rPr lang="el-GR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Κίμωνας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277"/>
          <a:stretch/>
        </p:blipFill>
        <p:spPr>
          <a:xfrm>
            <a:off x="10050636" y="1915787"/>
            <a:ext cx="1664352" cy="1775708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7A491D4-42A1-64B4-1C2F-27DDCDDBD4F8}"/>
              </a:ext>
            </a:extLst>
          </p:cNvPr>
          <p:cNvSpPr/>
          <p:nvPr/>
        </p:nvSpPr>
        <p:spPr>
          <a:xfrm>
            <a:off x="477013" y="480060"/>
            <a:ext cx="11237976" cy="524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112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8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2CD1-F853-5175-A0F7-6525483CD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039C94D-35A9-99C9-8B55-40B7690AE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28F79A5-0A3C-EA6A-ABBC-785BF49857B4}"/>
              </a:ext>
            </a:extLst>
          </p:cNvPr>
          <p:cNvSpPr/>
          <p:nvPr/>
        </p:nvSpPr>
        <p:spPr>
          <a:xfrm>
            <a:off x="-1" y="128588"/>
            <a:ext cx="11868148" cy="188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Ένα είδος οικονομικής ενίσχυσης για τους </a:t>
            </a:r>
            <a:r>
              <a:rPr lang="el-GR" sz="2800" b="1" dirty="0" err="1">
                <a:solidFill>
                  <a:srgbClr val="FF0000"/>
                </a:solidFill>
              </a:rPr>
              <a:t>απορότερους</a:t>
            </a:r>
            <a:r>
              <a:rPr lang="el-GR" sz="2800" b="1" dirty="0">
                <a:solidFill>
                  <a:srgbClr val="FF0000"/>
                </a:solidFill>
              </a:rPr>
              <a:t>, ώστε να μπορούν, απερίσπαστοι, να παρακολουθούν τις συνεδριάσεις της Εκκλησίας του Δήμου και να ασκούν τα πολιτικά τους δικαιώματα</a:t>
            </a:r>
            <a:r>
              <a:rPr lang="el-GR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E0B8C68-C068-1B29-A60F-BA9FE6BC0F1F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b="1" dirty="0" err="1"/>
              <a:t>Μισθοφορία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460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F5CC2-3728-6E47-1A27-40BDCD69E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D08CBF6-69CA-0B58-0029-62F91F891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1946824-0F88-DF3E-2489-DF5510D73C0D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Η Πολιτεία αναπτύσσει θεσμούς κοινωνικής προστασίας και πληρώνει, για τους απόρους, το αντίτιμο του εισιτηρίου τους για την είσοδό τους στο θέατρο.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AAAC689-21F9-F0A4-4225-F173D76AD602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b="1" dirty="0"/>
              <a:t>Θεωρικά χρήματα</a:t>
            </a:r>
            <a:r>
              <a:rPr lang="el-GR" sz="4800" dirty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458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AB20-1ACF-4962-2ED0-7C9A8071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4FAB4AE-8ABF-82AF-ABB8-2389480E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84D7A1-F528-4C5D-C0FE-6136DBCCF763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FF0000"/>
                </a:solidFill>
              </a:rPr>
              <a:t> </a:t>
            </a:r>
            <a:r>
              <a:rPr lang="el-GR" sz="3200" b="1" dirty="0">
                <a:solidFill>
                  <a:srgbClr val="FF0000"/>
                </a:solidFill>
              </a:rPr>
              <a:t>Διεύρυνση της λαϊκής συμμετοχής &amp; </a:t>
            </a:r>
          </a:p>
          <a:p>
            <a:pPr algn="ctr"/>
            <a:r>
              <a:rPr lang="el-GR" sz="3200" b="1" dirty="0">
                <a:solidFill>
                  <a:srgbClr val="FF0000"/>
                </a:solidFill>
              </a:rPr>
              <a:t> Η εξουσία στα χέρια του Δήμου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9293FB2-23C1-FA33-C0CD-B7A5E407433A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l-GR" sz="4800" b="1" dirty="0"/>
              <a:t>Το πολιτικό έργο του Περικλή</a:t>
            </a:r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36716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: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Κατσουλάκος, Γεωργία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71-72. </a:t>
            </a:r>
            <a:endParaRPr lang="el-CY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32542" y="842148"/>
            <a:ext cx="12030650" cy="577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endParaRPr lang="el-GR" sz="2400" b="1" baseline="30000" dirty="0"/>
          </a:p>
          <a:p>
            <a:pPr algn="ctr"/>
            <a:endParaRPr lang="el-GR" sz="2400" b="1" baseline="30000" dirty="0"/>
          </a:p>
          <a:p>
            <a:pPr algn="ctr"/>
            <a:r>
              <a:rPr lang="el-GR" sz="2000" b="1" dirty="0"/>
              <a:t>Εξέλιξη των πολιτευμάτων της Αθήνας κατά σειράν :</a:t>
            </a:r>
          </a:p>
          <a:p>
            <a:pPr algn="ctr"/>
            <a:r>
              <a:rPr lang="el-GR" sz="2000" dirty="0"/>
              <a:t>Βασιλεία </a:t>
            </a:r>
            <a:r>
              <a:rPr lang="el-GR" sz="2000" dirty="0">
                <a:sym typeface="Wingdings" panose="05000000000000000000" pitchFamily="2" charset="2"/>
              </a:rPr>
              <a:t></a:t>
            </a:r>
            <a:r>
              <a:rPr lang="el-GR" sz="2000" dirty="0"/>
              <a:t> Αριστοκρατία 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Τυραννίδα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Δημοκρατία 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(1)Νομοθεσία του Δράκοντα (δρακόντεια μέτρα/ αυστηροί νόμοι)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(2) Νομοθεσία του Σόλωνα (Σεισάχθεια/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ea typeface="Calibri" panose="020F0502020204030204" pitchFamily="34" charset="0"/>
              </a:rPr>
              <a:t>Κατάργησε τα χρέη, απελευθέρωσε αυτούς που είχαν γίνει δούλοι λόγω χρεών</a:t>
            </a:r>
            <a:r>
              <a:rPr lang="el-GR" sz="2000" dirty="0"/>
              <a:t>)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(3) Τυραννίδα του Πεισίστρατου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(4) Νομοθεσία του Κλεισθένη  :  α. ενίσχυση της Εκκλησίας του Δήμου /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ea typeface="Calibri" panose="020F0502020204030204" pitchFamily="34" charset="0"/>
              </a:rPr>
              <a:t>συνέλευση όλων των Αθηναίων </a:t>
            </a:r>
            <a:r>
              <a:rPr lang="el-GR" sz="2000" dirty="0"/>
              <a:t>                                                                         </a:t>
            </a:r>
          </a:p>
          <a:p>
            <a:pPr algn="ctr"/>
            <a:r>
              <a:rPr lang="el-GR" sz="2000" dirty="0"/>
              <a:t> β. ενίσχυση δημοκρατικού πολιτεύματος </a:t>
            </a:r>
          </a:p>
          <a:p>
            <a:pPr algn="ctr"/>
            <a:r>
              <a:rPr lang="el-GR" sz="2000" dirty="0"/>
              <a:t>                      γ. οστρακισμός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ea typeface="Calibri" panose="020F0502020204030204" pitchFamily="34" charset="0"/>
              </a:rPr>
              <a:t>/δεκάχρονη απομάκρυνση από την Αθήνα των πολιτών που θεωρούνταν επικίνδυνοι </a:t>
            </a:r>
            <a:endParaRPr lang="en-US" sz="2000" u="sng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49476">
            <a:off x="130498" y="272819"/>
            <a:ext cx="2533650" cy="1800225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 rot="19697436">
            <a:off x="552859" y="873634"/>
            <a:ext cx="1887415" cy="6447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υπενθύμιση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0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46675-5EC4-316D-DF43-8BC37BC6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FB0CF7E-B8AC-8476-CC04-632022EA7EC0}"/>
              </a:ext>
            </a:extLst>
          </p:cNvPr>
          <p:cNvSpPr/>
          <p:nvPr/>
        </p:nvSpPr>
        <p:spPr>
          <a:xfrm>
            <a:off x="2850357" y="30958"/>
            <a:ext cx="3236120" cy="171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Αριστοκρατία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929B8C3-FFF3-FD1D-3473-DE1ACBD10BCA}"/>
              </a:ext>
            </a:extLst>
          </p:cNvPr>
          <p:cNvSpPr/>
          <p:nvPr/>
        </p:nvSpPr>
        <p:spPr>
          <a:xfrm>
            <a:off x="3078954" y="5741192"/>
            <a:ext cx="3000376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Σόλων ο νομοθέτης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50238C8-9579-DEEF-5E76-EAE100A0976D}"/>
              </a:ext>
            </a:extLst>
          </p:cNvPr>
          <p:cNvSpPr/>
          <p:nvPr/>
        </p:nvSpPr>
        <p:spPr>
          <a:xfrm>
            <a:off x="9213058" y="11910"/>
            <a:ext cx="3000376" cy="1714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Δημοκρατία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A5F931F-E075-7924-DB2E-F4A40C003156}"/>
              </a:ext>
            </a:extLst>
          </p:cNvPr>
          <p:cNvSpPr/>
          <p:nvPr/>
        </p:nvSpPr>
        <p:spPr>
          <a:xfrm>
            <a:off x="6086477" y="28575"/>
            <a:ext cx="3143251" cy="1714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Τυραννίδα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F2A3B5A-753C-DD7D-89E4-38C95A44B412}"/>
              </a:ext>
            </a:extLst>
          </p:cNvPr>
          <p:cNvSpPr/>
          <p:nvPr/>
        </p:nvSpPr>
        <p:spPr>
          <a:xfrm>
            <a:off x="0" y="0"/>
            <a:ext cx="2833686" cy="171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Βασιλεία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55B90C2-D8EA-A860-4970-4A16FBAFDFA0}"/>
              </a:ext>
            </a:extLst>
          </p:cNvPr>
          <p:cNvSpPr/>
          <p:nvPr/>
        </p:nvSpPr>
        <p:spPr>
          <a:xfrm>
            <a:off x="47624" y="5741192"/>
            <a:ext cx="3000376" cy="108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Κροίσος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D434671-824A-FEA6-F5A2-57D60ED3FD3E}"/>
              </a:ext>
            </a:extLst>
          </p:cNvPr>
          <p:cNvSpPr/>
          <p:nvPr/>
        </p:nvSpPr>
        <p:spPr>
          <a:xfrm>
            <a:off x="6112670" y="5741192"/>
            <a:ext cx="3000376" cy="10858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Πεισίστρατος</a:t>
            </a:r>
            <a:r>
              <a:rPr lang="el-GR" sz="1800" dirty="0"/>
              <a:t> 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3E2C67F3-3759-215B-3EF4-E5CE91E68213}"/>
              </a:ext>
            </a:extLst>
          </p:cNvPr>
          <p:cNvSpPr/>
          <p:nvPr/>
        </p:nvSpPr>
        <p:spPr>
          <a:xfrm>
            <a:off x="9167815" y="5760240"/>
            <a:ext cx="3000376" cy="1085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Κλεισθένης</a:t>
            </a:r>
            <a:r>
              <a:rPr lang="el-GR" sz="1800" dirty="0"/>
              <a:t> </a:t>
            </a:r>
          </a:p>
        </p:txBody>
      </p:sp>
      <p:pic>
        <p:nvPicPr>
          <p:cNvPr id="1026" name="Picture 2" descr="Κλεισθένης - Βικιπαίδεια">
            <a:extLst>
              <a:ext uri="{FF2B5EF4-FFF2-40B4-BE49-F238E27FC236}">
                <a16:creationId xmlns:a16="http://schemas.microsoft.com/office/drawing/2014/main" id="{E89122A7-2574-31D8-DEBB-B453840E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99" y="1714500"/>
            <a:ext cx="2833686" cy="39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Πεισίστρατος περίπου 600-527 π.X. - ΤΟ ΒΗΜΑ">
            <a:extLst>
              <a:ext uri="{FF2B5EF4-FFF2-40B4-BE49-F238E27FC236}">
                <a16:creationId xmlns:a16="http://schemas.microsoft.com/office/drawing/2014/main" id="{F6AF8975-04A5-5588-7857-ED97428F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71" y="2414588"/>
            <a:ext cx="3093244" cy="330338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Κροίσος, ο Τελευταίος Βασιλιάς της Λυδίας / TIM LEACH | Skroutz Βιβλία">
            <a:extLst>
              <a:ext uri="{FF2B5EF4-FFF2-40B4-BE49-F238E27FC236}">
                <a16:creationId xmlns:a16="http://schemas.microsoft.com/office/drawing/2014/main" id="{30C51E25-D9E4-430E-3166-6CEA7A483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4"/>
          <a:stretch>
            <a:fillRect/>
          </a:stretch>
        </p:blipFill>
        <p:spPr bwMode="auto">
          <a:xfrm>
            <a:off x="42265" y="4241002"/>
            <a:ext cx="2996805" cy="1469232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όλων ο Αθηναίος - Βικιπαίδεια">
            <a:extLst>
              <a:ext uri="{FF2B5EF4-FFF2-40B4-BE49-F238E27FC236}">
                <a16:creationId xmlns:a16="http://schemas.microsoft.com/office/drawing/2014/main" id="{E39E5F71-AFD8-F9C7-9703-4C599616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976559"/>
            <a:ext cx="2846788" cy="27336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C6C0-EBDC-3BF3-B119-CF92BFA2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4AC3DF7-E5A7-CCF8-1121-316E0607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A7CEF37-DFED-C737-6A98-613DCF8716BA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 νομοθεσία  ενίσχυσε  το δημοκρατικό πολίτευμα;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B805AA6-7F13-1299-0A9B-4CA927E7BBBD}"/>
              </a:ext>
            </a:extLst>
          </p:cNvPr>
          <p:cNvSpPr/>
          <p:nvPr/>
        </p:nvSpPr>
        <p:spPr>
          <a:xfrm>
            <a:off x="2214563" y="3157538"/>
            <a:ext cx="9415462" cy="2157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(1)Νομοθεσία του Δράκοντα </a:t>
            </a:r>
          </a:p>
          <a:p>
            <a:pPr algn="ctr"/>
            <a:r>
              <a:rPr lang="el-GR" sz="3600" dirty="0"/>
              <a:t>(2) Νομοθεσία του Σόλωνα </a:t>
            </a:r>
          </a:p>
          <a:p>
            <a:pPr algn="ctr"/>
            <a:r>
              <a:rPr lang="el-GR" sz="3600" dirty="0"/>
              <a:t>(3) Τυραννίδα του Πεισίστρατου</a:t>
            </a:r>
          </a:p>
          <a:p>
            <a:pPr algn="ctr"/>
            <a:r>
              <a:rPr lang="el-GR" sz="3600" dirty="0"/>
              <a:t>(4) Νομοθεσία του Κλεισθένη  </a:t>
            </a: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97D60B1D-7927-2C65-70B6-6AB594C4FBB3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144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F88E5-E794-7D9D-2EF3-ECD7CCF9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1A56559-D0B5-72F2-C18A-0B10CFEE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EA76CAF-CF2E-9252-BE4B-3A92C389F36B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 νομοθεσία  ενίσχυσε  το δημοκρατικό πολίτευμα;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BCE049-9F4F-90C4-5CE9-F1E543BD660D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AD1A4538-47FD-9E5B-682F-F6128A7FD467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898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E858B1E-9ECB-023A-9615-438BAD45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3E28990-FCC9-4F95-C7BD-9921BC040BA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Ποιοι νόμοι έμειναν σε ισχύ μέχρι την εποχή του Σόλωνα;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4EE4C35-1E59-B526-033C-029544173DA7}"/>
              </a:ext>
            </a:extLst>
          </p:cNvPr>
          <p:cNvSpPr/>
          <p:nvPr/>
        </p:nvSpPr>
        <p:spPr>
          <a:xfrm>
            <a:off x="1714500" y="3286125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30989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A38F-C341-8B10-69A5-FA6DE68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552D53A-3320-52F0-AA50-7A31C56E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4DD450B-10DC-E7E5-0B78-D3F410B935F1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Ποιοι νόμοι έμειναν σε ισχύ μέχρι την εποχή του Σόλωνα;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A26E1D1-E8C5-51E3-8158-D4C6587D9FF8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Νομοθεσία του Δράκοντα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7170D396-0D7A-5CCA-150B-2996AC61771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6701928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</TotalTime>
  <Words>887</Words>
  <Application>Microsoft Office PowerPoint</Application>
  <PresentationFormat>Ευρεία οθόνη</PresentationFormat>
  <Paragraphs>136</Paragraphs>
  <Slides>35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588</cp:revision>
  <cp:lastPrinted>2024-12-16T05:00:07Z</cp:lastPrinted>
  <dcterms:created xsi:type="dcterms:W3CDTF">2024-09-11T17:26:53Z</dcterms:created>
  <dcterms:modified xsi:type="dcterms:W3CDTF">2026-04-01T14:47:30Z</dcterms:modified>
</cp:coreProperties>
</file>