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32" r:id="rId2"/>
    <p:sldId id="339" r:id="rId3"/>
    <p:sldId id="257" r:id="rId4"/>
    <p:sldId id="363" r:id="rId5"/>
    <p:sldId id="284" r:id="rId6"/>
    <p:sldId id="364" r:id="rId7"/>
    <p:sldId id="273" r:id="rId8"/>
    <p:sldId id="285" r:id="rId9"/>
    <p:sldId id="344" r:id="rId10"/>
    <p:sldId id="264" r:id="rId11"/>
    <p:sldId id="367" r:id="rId12"/>
    <p:sldId id="333" r:id="rId13"/>
    <p:sldId id="334" r:id="rId14"/>
    <p:sldId id="278" r:id="rId15"/>
    <p:sldId id="265" r:id="rId16"/>
    <p:sldId id="258" r:id="rId17"/>
    <p:sldId id="335" r:id="rId18"/>
    <p:sldId id="336" r:id="rId19"/>
    <p:sldId id="259" r:id="rId20"/>
    <p:sldId id="266" r:id="rId21"/>
    <p:sldId id="365" r:id="rId22"/>
    <p:sldId id="275" r:id="rId23"/>
    <p:sldId id="276" r:id="rId24"/>
    <p:sldId id="277" r:id="rId25"/>
    <p:sldId id="280" r:id="rId26"/>
    <p:sldId id="281" r:id="rId27"/>
    <p:sldId id="338" r:id="rId28"/>
    <p:sldId id="343" r:id="rId29"/>
    <p:sldId id="366" r:id="rId30"/>
    <p:sldId id="260" r:id="rId31"/>
    <p:sldId id="270" r:id="rId32"/>
    <p:sldId id="283" r:id="rId33"/>
    <p:sldId id="279" r:id="rId34"/>
    <p:sldId id="348" r:id="rId35"/>
    <p:sldId id="349" r:id="rId36"/>
    <p:sldId id="272" r:id="rId37"/>
    <p:sldId id="267" r:id="rId38"/>
    <p:sldId id="347" r:id="rId39"/>
    <p:sldId id="268" r:id="rId40"/>
    <p:sldId id="269" r:id="rId41"/>
    <p:sldId id="368" r:id="rId42"/>
    <p:sldId id="274" r:id="rId43"/>
    <p:sldId id="262" r:id="rId44"/>
    <p:sldId id="369" r:id="rId45"/>
    <p:sldId id="340" r:id="rId46"/>
    <p:sldId id="286" r:id="rId47"/>
    <p:sldId id="341" r:id="rId48"/>
    <p:sldId id="342" r:id="rId49"/>
    <p:sldId id="350" r:id="rId50"/>
    <p:sldId id="361" r:id="rId51"/>
    <p:sldId id="352" r:id="rId52"/>
    <p:sldId id="354" r:id="rId53"/>
    <p:sldId id="355" r:id="rId54"/>
    <p:sldId id="351" r:id="rId55"/>
    <p:sldId id="362" r:id="rId56"/>
    <p:sldId id="370" r:id="rId57"/>
    <p:sldId id="256" r:id="rId58"/>
    <p:sldId id="371" r:id="rId59"/>
    <p:sldId id="356" r:id="rId60"/>
    <p:sldId id="372" r:id="rId61"/>
    <p:sldId id="357" r:id="rId62"/>
    <p:sldId id="373" r:id="rId63"/>
    <p:sldId id="374" r:id="rId64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4F0E5-9418-4EA3-8325-6F474B934008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19851-1D30-41A9-9E90-6EB59CA7BDA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896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19851-1D30-41A9-9E90-6EB59CA7BDA4}" type="slidenum">
              <a:rPr lang="el-CY" smtClean="0"/>
              <a:t>50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0971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30/9/2025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44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44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104961">
            <a:off x="2562973" y="1605813"/>
            <a:ext cx="8138030" cy="40457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r>
              <a:rPr lang="el-GR" sz="1400" b="1" dirty="0"/>
              <a:t>3</a:t>
            </a:r>
            <a:r>
              <a:rPr lang="el-GR" sz="1400" b="1" baseline="30000" dirty="0"/>
              <a:t>ο</a:t>
            </a:r>
            <a:r>
              <a:rPr lang="el-GR" sz="1400" b="1" dirty="0"/>
              <a:t>  </a:t>
            </a:r>
            <a:r>
              <a:rPr lang="el-GR" sz="1400" b="1"/>
              <a:t>ΜΑΘΗΜΑ : Νεολιθική Εποχή - Αρχιτεκτονική </a:t>
            </a:r>
          </a:p>
          <a:p>
            <a:pPr algn="ctr"/>
            <a:endParaRPr lang="el-GR" sz="1400" b="1" dirty="0"/>
          </a:p>
          <a:p>
            <a:pPr algn="ctr"/>
            <a:r>
              <a:rPr lang="el-GR" sz="1400" b="1" dirty="0"/>
              <a:t>Νεολιθική εποχή  </a:t>
            </a:r>
            <a:r>
              <a:rPr lang="el-GR" sz="1400" b="1" dirty="0">
                <a:sym typeface="Wingdings" panose="05000000000000000000" pitchFamily="2" charset="2"/>
              </a:rPr>
              <a:t> </a:t>
            </a:r>
            <a:r>
              <a:rPr lang="el-GR" sz="1400" b="1" dirty="0"/>
              <a:t>νεολιθικοί οικισμοί</a:t>
            </a:r>
            <a:r>
              <a:rPr lang="el-GR" sz="1400" dirty="0"/>
              <a:t>  π.χ. </a:t>
            </a:r>
            <a:r>
              <a:rPr lang="el-GR" sz="1400" dirty="0" err="1"/>
              <a:t>Χοιροκοιτία</a:t>
            </a:r>
            <a:r>
              <a:rPr lang="el-GR" sz="1400" dirty="0"/>
              <a:t>, </a:t>
            </a:r>
            <a:r>
              <a:rPr lang="el-GR" sz="1400" dirty="0" err="1"/>
              <a:t>Καλαβασός</a:t>
            </a:r>
            <a:r>
              <a:rPr lang="el-GR" sz="1400" dirty="0"/>
              <a:t>, Σωτήρα </a:t>
            </a:r>
          </a:p>
          <a:p>
            <a:pPr algn="ctr"/>
            <a:r>
              <a:rPr lang="en-US" sz="1400" b="1" dirty="0">
                <a:sym typeface="Wingdings" panose="05000000000000000000" pitchFamily="2" charset="2"/>
              </a:rPr>
              <a:t>		</a:t>
            </a:r>
            <a:r>
              <a:rPr lang="el-GR" sz="1400" b="1" dirty="0">
                <a:sym typeface="Wingdings" panose="05000000000000000000" pitchFamily="2" charset="2"/>
              </a:rPr>
              <a:t>  Χαρακτηριστικά  : </a:t>
            </a:r>
            <a:r>
              <a:rPr lang="el-GR" sz="1400" dirty="0">
                <a:sym typeface="Wingdings" panose="05000000000000000000" pitchFamily="2" charset="2"/>
              </a:rPr>
              <a:t>μόνιμη εγκατάσταση,  καλλιέργεια  γης, εξημέρωση ζώων, παράγουν οι ίδιοι την τροφή τους, χρήση της κεραμικής</a:t>
            </a:r>
            <a:endParaRPr lang="el-GR" sz="1400" dirty="0"/>
          </a:p>
          <a:p>
            <a:pPr algn="ctr"/>
            <a:r>
              <a:rPr lang="el-GR" sz="1400" dirty="0"/>
              <a:t> </a:t>
            </a:r>
          </a:p>
          <a:p>
            <a:pPr algn="ctr"/>
            <a:r>
              <a:rPr lang="el-GR" sz="1400" b="1" dirty="0"/>
              <a:t>Χαλκολιθική  οικισμοί  :  </a:t>
            </a:r>
            <a:r>
              <a:rPr lang="el-GR" sz="1400" dirty="0" err="1"/>
              <a:t>Αμπελίκου</a:t>
            </a:r>
            <a:r>
              <a:rPr lang="el-GR" sz="1400" dirty="0"/>
              <a:t>, </a:t>
            </a:r>
            <a:r>
              <a:rPr lang="el-GR" sz="1400" dirty="0" err="1"/>
              <a:t>Κισσόνεργα</a:t>
            </a:r>
            <a:r>
              <a:rPr lang="el-GR" sz="1400" dirty="0"/>
              <a:t>, </a:t>
            </a:r>
            <a:r>
              <a:rPr lang="el-GR" sz="1400" dirty="0" err="1"/>
              <a:t>Λέμπα</a:t>
            </a:r>
            <a:r>
              <a:rPr lang="el-GR" sz="1400" dirty="0"/>
              <a:t>, </a:t>
            </a:r>
            <a:r>
              <a:rPr lang="el-GR" sz="1400" dirty="0" err="1"/>
              <a:t>Σουσκιού</a:t>
            </a:r>
            <a:r>
              <a:rPr lang="el-GR" sz="1400" dirty="0"/>
              <a:t>, </a:t>
            </a:r>
            <a:r>
              <a:rPr lang="el-GR" sz="1400" dirty="0" err="1"/>
              <a:t>Ερήμη</a:t>
            </a:r>
            <a:endParaRPr lang="el-GR" sz="1400" dirty="0"/>
          </a:p>
          <a:p>
            <a:pPr algn="ctr"/>
            <a:r>
              <a:rPr lang="el-GR" sz="1400" dirty="0"/>
              <a:t> </a:t>
            </a:r>
          </a:p>
          <a:p>
            <a:pPr algn="ctr"/>
            <a:r>
              <a:rPr lang="el-GR" sz="1400" b="1" dirty="0"/>
              <a:t>Στη Νεολιθική Εποχή  </a:t>
            </a:r>
            <a:r>
              <a:rPr lang="el-GR" sz="1400" dirty="0"/>
              <a:t>ο  άνθρωπος  αποκτά μόνιμη  κατοικία. </a:t>
            </a:r>
          </a:p>
          <a:p>
            <a:pPr algn="ctr"/>
            <a:r>
              <a:rPr lang="el-GR" sz="1400" dirty="0">
                <a:sym typeface="Wingdings" panose="05000000000000000000" pitchFamily="2" charset="2"/>
              </a:rPr>
              <a:t> </a:t>
            </a:r>
            <a:r>
              <a:rPr lang="el-GR" sz="1400" dirty="0"/>
              <a:t>Πού οικοδομούν τα σπίτια τους ; </a:t>
            </a:r>
          </a:p>
          <a:p>
            <a:pPr algn="ctr"/>
            <a:r>
              <a:rPr lang="el-GR" sz="1400" dirty="0"/>
              <a:t>Κοντά σε λόφους </a:t>
            </a:r>
          </a:p>
          <a:p>
            <a:pPr algn="ctr"/>
            <a:r>
              <a:rPr lang="el-GR" sz="1400" dirty="0"/>
              <a:t>Κοντά  σε ποταμούς </a:t>
            </a:r>
            <a:endParaRPr lang="el-CY" sz="1400" dirty="0"/>
          </a:p>
          <a:p>
            <a:pPr algn="ctr"/>
            <a:r>
              <a:rPr lang="el-GR" sz="1400" b="1" dirty="0"/>
              <a:t>Γιατί;  </a:t>
            </a:r>
          </a:p>
          <a:p>
            <a:pPr algn="ctr"/>
            <a:r>
              <a:rPr lang="el-GR" sz="1400" dirty="0"/>
              <a:t>Προστασία  από τα θηρία και  από τη φύση </a:t>
            </a:r>
          </a:p>
          <a:p>
            <a:pPr algn="ctr"/>
            <a:r>
              <a:rPr lang="el-GR" sz="1400" dirty="0"/>
              <a:t>Καλλιέργεια – τροφή </a:t>
            </a:r>
            <a:endParaRPr lang="el-CY" sz="1400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dirty="0"/>
          </a:p>
          <a:p>
            <a:pPr algn="ctr"/>
            <a:endParaRPr lang="el-GR" dirty="0"/>
          </a:p>
        </p:txBody>
      </p:sp>
      <p:pic>
        <p:nvPicPr>
          <p:cNvPr id="8" name="Εικόνα 7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2D79987-6652-85AA-26D0-2584BE12F7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3" r="48048" b="70476"/>
          <a:stretch/>
        </p:blipFill>
        <p:spPr>
          <a:xfrm>
            <a:off x="11182" y="-31316"/>
            <a:ext cx="3698640" cy="2035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Εικόνα 12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D98A044-C328-FCC6-F5E2-E0B8988E32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8" t="13663" r="3742" b="70476"/>
          <a:stretch/>
        </p:blipFill>
        <p:spPr>
          <a:xfrm>
            <a:off x="60824" y="4777471"/>
            <a:ext cx="2350063" cy="2035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Εικόνα 14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A527E8E-9471-42A8-712A-F56EA39D49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2" t="13663" r="27269" b="70476"/>
          <a:stretch/>
        </p:blipFill>
        <p:spPr>
          <a:xfrm>
            <a:off x="-7035" y="2445761"/>
            <a:ext cx="2147797" cy="2035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Ορθογώνιο 9">
            <a:extLst>
              <a:ext uri="{FF2B5EF4-FFF2-40B4-BE49-F238E27FC236}">
                <a16:creationId xmlns:a16="http://schemas.microsoft.com/office/drawing/2014/main" id="{14511FDA-10CC-6F0E-7739-6C34070BC671}"/>
              </a:ext>
            </a:extLst>
          </p:cNvPr>
          <p:cNvSpPr/>
          <p:nvPr/>
        </p:nvSpPr>
        <p:spPr>
          <a:xfrm>
            <a:off x="8245527" y="5603235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 err="1"/>
              <a:t>Δρ</a:t>
            </a:r>
            <a:r>
              <a:rPr lang="el-GR" sz="1600" dirty="0"/>
              <a:t> Ελένη  Χαραλάμπους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elenecharalampous72@gmail.com</a:t>
            </a:r>
            <a:endParaRPr lang="el-GR" sz="16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Picture 2" descr="Γ'-Δ' Τάξεις – Page 4 – Reoulita">
            <a:extLst>
              <a:ext uri="{FF2B5EF4-FFF2-40B4-BE49-F238E27FC236}">
                <a16:creationId xmlns:a16="http://schemas.microsoft.com/office/drawing/2014/main" id="{E85C317A-7754-496F-9974-7BAF8B1C1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1462652" y="3863589"/>
            <a:ext cx="1954924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4807" y="4216166"/>
            <a:ext cx="2313212" cy="57966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4807" y="3554816"/>
            <a:ext cx="2313212" cy="57966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6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162F830C-D2D2-7966-3247-78B92CB7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7" y="173383"/>
            <a:ext cx="6607628" cy="47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1A1044C-44FD-76BA-D25E-EB37A45BA5EE}"/>
              </a:ext>
            </a:extLst>
          </p:cNvPr>
          <p:cNvSpPr/>
          <p:nvPr/>
        </p:nvSpPr>
        <p:spPr>
          <a:xfrm>
            <a:off x="5800720" y="2326424"/>
            <a:ext cx="1807029" cy="75111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B801AB0-2892-8F8F-E4C2-18073A1EF91E}"/>
              </a:ext>
            </a:extLst>
          </p:cNvPr>
          <p:cNvSpPr/>
          <p:nvPr/>
        </p:nvSpPr>
        <p:spPr>
          <a:xfrm>
            <a:off x="7685314" y="1999196"/>
            <a:ext cx="316774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Σήμερα</a:t>
            </a:r>
            <a:endParaRPr lang="el-CY" sz="4000" b="1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67E5EBE-C412-6494-7D01-C6D24D749621}"/>
              </a:ext>
            </a:extLst>
          </p:cNvPr>
          <p:cNvSpPr/>
          <p:nvPr/>
        </p:nvSpPr>
        <p:spPr>
          <a:xfrm>
            <a:off x="5597978" y="6122822"/>
            <a:ext cx="2313213" cy="62048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7629" y="4932392"/>
            <a:ext cx="2313212" cy="5796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52AB15A1-95AD-BD27-C9EC-5483B9219902}"/>
              </a:ext>
            </a:extLst>
          </p:cNvPr>
          <p:cNvSpPr/>
          <p:nvPr/>
        </p:nvSpPr>
        <p:spPr>
          <a:xfrm>
            <a:off x="5576209" y="5422904"/>
            <a:ext cx="2313212" cy="62048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2298F-83BA-75AC-3EED-19FF0B06542B}"/>
              </a:ext>
            </a:extLst>
          </p:cNvPr>
          <p:cNvSpPr txBox="1"/>
          <p:nvPr/>
        </p:nvSpPr>
        <p:spPr>
          <a:xfrm>
            <a:off x="7976505" y="6248399"/>
            <a:ext cx="4117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Παλαιολιθική Εποχή  </a:t>
            </a:r>
            <a:endParaRPr lang="el-CY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994C1-9F97-14DB-A8D9-8CD5893E6E39}"/>
              </a:ext>
            </a:extLst>
          </p:cNvPr>
          <p:cNvSpPr txBox="1"/>
          <p:nvPr/>
        </p:nvSpPr>
        <p:spPr>
          <a:xfrm>
            <a:off x="7976505" y="5534650"/>
            <a:ext cx="40154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Νεολιθική Εποχή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71AC5-C422-4A54-7D8A-33D6ADC4CFA3}"/>
              </a:ext>
            </a:extLst>
          </p:cNvPr>
          <p:cNvSpPr txBox="1"/>
          <p:nvPr/>
        </p:nvSpPr>
        <p:spPr>
          <a:xfrm>
            <a:off x="7976505" y="4899684"/>
            <a:ext cx="413112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Χαλκολιθική  Εποχή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B5C474A-C194-15DF-A607-7B74689CD9AC}"/>
              </a:ext>
            </a:extLst>
          </p:cNvPr>
          <p:cNvSpPr/>
          <p:nvPr/>
        </p:nvSpPr>
        <p:spPr>
          <a:xfrm>
            <a:off x="7889421" y="4260997"/>
            <a:ext cx="4182838" cy="5592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Χαλκού</a:t>
            </a:r>
            <a:endParaRPr lang="el-CY" b="1" dirty="0"/>
          </a:p>
        </p:txBody>
      </p:sp>
      <p:pic>
        <p:nvPicPr>
          <p:cNvPr id="14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162F830C-D2D2-7966-3247-78B92CB77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7"/>
          <a:stretch/>
        </p:blipFill>
        <p:spPr bwMode="auto">
          <a:xfrm>
            <a:off x="359647" y="4932392"/>
            <a:ext cx="6607628" cy="16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Ορθογώνιο 7">
            <a:extLst>
              <a:ext uri="{FF2B5EF4-FFF2-40B4-BE49-F238E27FC236}">
                <a16:creationId xmlns:a16="http://schemas.microsoft.com/office/drawing/2014/main" id="{0B5C474A-C194-15DF-A607-7B74689CD9AC}"/>
              </a:ext>
            </a:extLst>
          </p:cNvPr>
          <p:cNvSpPr/>
          <p:nvPr/>
        </p:nvSpPr>
        <p:spPr>
          <a:xfrm>
            <a:off x="7860841" y="3546599"/>
            <a:ext cx="4182838" cy="5592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Σιδήρου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70480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4807" y="4216166"/>
            <a:ext cx="2313212" cy="57966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4807" y="3554816"/>
            <a:ext cx="2313212" cy="57966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6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162F830C-D2D2-7966-3247-78B92CB7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7" y="173383"/>
            <a:ext cx="6607628" cy="47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1A1044C-44FD-76BA-D25E-EB37A45BA5EE}"/>
              </a:ext>
            </a:extLst>
          </p:cNvPr>
          <p:cNvSpPr/>
          <p:nvPr/>
        </p:nvSpPr>
        <p:spPr>
          <a:xfrm>
            <a:off x="5800720" y="2326424"/>
            <a:ext cx="1807029" cy="75111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B801AB0-2892-8F8F-E4C2-18073A1EF91E}"/>
              </a:ext>
            </a:extLst>
          </p:cNvPr>
          <p:cNvSpPr/>
          <p:nvPr/>
        </p:nvSpPr>
        <p:spPr>
          <a:xfrm>
            <a:off x="7685314" y="1999196"/>
            <a:ext cx="316774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Σήμερα</a:t>
            </a:r>
            <a:endParaRPr lang="el-CY" sz="4000" b="1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67E5EBE-C412-6494-7D01-C6D24D749621}"/>
              </a:ext>
            </a:extLst>
          </p:cNvPr>
          <p:cNvSpPr/>
          <p:nvPr/>
        </p:nvSpPr>
        <p:spPr>
          <a:xfrm>
            <a:off x="5597978" y="6122822"/>
            <a:ext cx="2313213" cy="62048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7629" y="4932392"/>
            <a:ext cx="2313212" cy="5796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52AB15A1-95AD-BD27-C9EC-5483B9219902}"/>
              </a:ext>
            </a:extLst>
          </p:cNvPr>
          <p:cNvSpPr/>
          <p:nvPr/>
        </p:nvSpPr>
        <p:spPr>
          <a:xfrm>
            <a:off x="5576209" y="5422904"/>
            <a:ext cx="2313212" cy="62048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2298F-83BA-75AC-3EED-19FF0B06542B}"/>
              </a:ext>
            </a:extLst>
          </p:cNvPr>
          <p:cNvSpPr txBox="1"/>
          <p:nvPr/>
        </p:nvSpPr>
        <p:spPr>
          <a:xfrm>
            <a:off x="7976505" y="6248399"/>
            <a:ext cx="4117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Παλαιολιθική Εποχή  </a:t>
            </a:r>
            <a:endParaRPr lang="el-CY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994C1-9F97-14DB-A8D9-8CD5893E6E39}"/>
              </a:ext>
            </a:extLst>
          </p:cNvPr>
          <p:cNvSpPr txBox="1"/>
          <p:nvPr/>
        </p:nvSpPr>
        <p:spPr>
          <a:xfrm>
            <a:off x="7976505" y="5534650"/>
            <a:ext cx="40154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Νεολιθική Εποχή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71AC5-C422-4A54-7D8A-33D6ADC4CFA3}"/>
              </a:ext>
            </a:extLst>
          </p:cNvPr>
          <p:cNvSpPr txBox="1"/>
          <p:nvPr/>
        </p:nvSpPr>
        <p:spPr>
          <a:xfrm>
            <a:off x="7976505" y="4899684"/>
            <a:ext cx="413112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Χαλκολιθική  Εποχή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B5C474A-C194-15DF-A607-7B74689CD9AC}"/>
              </a:ext>
            </a:extLst>
          </p:cNvPr>
          <p:cNvSpPr/>
          <p:nvPr/>
        </p:nvSpPr>
        <p:spPr>
          <a:xfrm>
            <a:off x="7889421" y="4260997"/>
            <a:ext cx="4182838" cy="5592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Χαλκού</a:t>
            </a:r>
            <a:endParaRPr lang="el-CY" b="1" dirty="0"/>
          </a:p>
        </p:txBody>
      </p:sp>
      <p:pic>
        <p:nvPicPr>
          <p:cNvPr id="14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162F830C-D2D2-7966-3247-78B92CB77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7"/>
          <a:stretch/>
        </p:blipFill>
        <p:spPr bwMode="auto">
          <a:xfrm>
            <a:off x="359647" y="4932392"/>
            <a:ext cx="6607628" cy="16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Ορθογώνιο 7">
            <a:extLst>
              <a:ext uri="{FF2B5EF4-FFF2-40B4-BE49-F238E27FC236}">
                <a16:creationId xmlns:a16="http://schemas.microsoft.com/office/drawing/2014/main" id="{0B5C474A-C194-15DF-A607-7B74689CD9AC}"/>
              </a:ext>
            </a:extLst>
          </p:cNvPr>
          <p:cNvSpPr/>
          <p:nvPr/>
        </p:nvSpPr>
        <p:spPr>
          <a:xfrm>
            <a:off x="7860841" y="3546599"/>
            <a:ext cx="4182838" cy="5592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Σιδήρου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18770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7FAA513-F4F2-C062-20F4-164C3440C488}"/>
              </a:ext>
            </a:extLst>
          </p:cNvPr>
          <p:cNvSpPr/>
          <p:nvPr/>
        </p:nvSpPr>
        <p:spPr>
          <a:xfrm>
            <a:off x="1317171" y="87086"/>
            <a:ext cx="9710058" cy="349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800" dirty="0"/>
          </a:p>
          <a:p>
            <a:pPr algn="ctr"/>
            <a:endParaRPr lang="el-GR" sz="4800" dirty="0"/>
          </a:p>
          <a:p>
            <a:pPr algn="ctr"/>
            <a:r>
              <a:rPr lang="el-GR" sz="4800" dirty="0"/>
              <a:t>Νεολιθική  Εποχή </a:t>
            </a:r>
            <a:endParaRPr lang="el-CY" sz="4800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FB162AA8-D6EE-9C35-F061-A5A69C3E1AF0}"/>
              </a:ext>
            </a:extLst>
          </p:cNvPr>
          <p:cNvSpPr/>
          <p:nvPr/>
        </p:nvSpPr>
        <p:spPr>
          <a:xfrm>
            <a:off x="5176157" y="3167743"/>
            <a:ext cx="1992086" cy="174171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FD0F8077-8351-988A-D1A8-2C1423856884}"/>
              </a:ext>
            </a:extLst>
          </p:cNvPr>
          <p:cNvSpPr/>
          <p:nvPr/>
        </p:nvSpPr>
        <p:spPr>
          <a:xfrm>
            <a:off x="2307771" y="3243943"/>
            <a:ext cx="1992086" cy="17417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56F0F42F-7188-0DA7-B2A7-684D7F361DF4}"/>
              </a:ext>
            </a:extLst>
          </p:cNvPr>
          <p:cNvSpPr/>
          <p:nvPr/>
        </p:nvSpPr>
        <p:spPr>
          <a:xfrm>
            <a:off x="8273142" y="3167743"/>
            <a:ext cx="1992086" cy="1741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7D9B8A2-8218-CA10-7A6A-6EB9B2B1F733}"/>
              </a:ext>
            </a:extLst>
          </p:cNvPr>
          <p:cNvSpPr/>
          <p:nvPr/>
        </p:nvSpPr>
        <p:spPr>
          <a:xfrm>
            <a:off x="707571" y="5540829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A42CF6E-675A-F23E-1499-916AFB9F0010}"/>
              </a:ext>
            </a:extLst>
          </p:cNvPr>
          <p:cNvSpPr/>
          <p:nvPr/>
        </p:nvSpPr>
        <p:spPr>
          <a:xfrm>
            <a:off x="8599714" y="5464630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975B85A-A85E-9ABC-F04C-1A6150798065}"/>
              </a:ext>
            </a:extLst>
          </p:cNvPr>
          <p:cNvSpPr/>
          <p:nvPr/>
        </p:nvSpPr>
        <p:spPr>
          <a:xfrm>
            <a:off x="4653642" y="5540829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6" name="Picture 2" descr="1-2. Η ΝΕΟΛIΘIΚΗ ΕΠΟΧΗ">
            <a:extLst>
              <a:ext uri="{FF2B5EF4-FFF2-40B4-BE49-F238E27FC236}">
                <a16:creationId xmlns:a16="http://schemas.microsoft.com/office/drawing/2014/main" id="{0A8858B2-0887-40CC-3D87-BB341FE9B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16834" r="9243" b="12814"/>
          <a:stretch/>
        </p:blipFill>
        <p:spPr bwMode="auto">
          <a:xfrm>
            <a:off x="1507672" y="195941"/>
            <a:ext cx="9367157" cy="20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1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7FAA513-F4F2-C062-20F4-164C3440C488}"/>
              </a:ext>
            </a:extLst>
          </p:cNvPr>
          <p:cNvSpPr/>
          <p:nvPr/>
        </p:nvSpPr>
        <p:spPr>
          <a:xfrm>
            <a:off x="1317171" y="87086"/>
            <a:ext cx="9710058" cy="349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Νεολιθική  Εποχή </a:t>
            </a:r>
            <a:endParaRPr lang="el-CY" sz="4800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FB162AA8-D6EE-9C35-F061-A5A69C3E1AF0}"/>
              </a:ext>
            </a:extLst>
          </p:cNvPr>
          <p:cNvSpPr/>
          <p:nvPr/>
        </p:nvSpPr>
        <p:spPr>
          <a:xfrm>
            <a:off x="5226510" y="2411186"/>
            <a:ext cx="1992086" cy="174171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FD0F8077-8351-988A-D1A8-2C1423856884}"/>
              </a:ext>
            </a:extLst>
          </p:cNvPr>
          <p:cNvSpPr/>
          <p:nvPr/>
        </p:nvSpPr>
        <p:spPr>
          <a:xfrm>
            <a:off x="2268994" y="2552262"/>
            <a:ext cx="1992086" cy="17417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56F0F42F-7188-0DA7-B2A7-684D7F361DF4}"/>
              </a:ext>
            </a:extLst>
          </p:cNvPr>
          <p:cNvSpPr/>
          <p:nvPr/>
        </p:nvSpPr>
        <p:spPr>
          <a:xfrm>
            <a:off x="8521815" y="2411186"/>
            <a:ext cx="1992086" cy="1741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7D9B8A2-8218-CA10-7A6A-6EB9B2B1F733}"/>
              </a:ext>
            </a:extLst>
          </p:cNvPr>
          <p:cNvSpPr/>
          <p:nvPr/>
        </p:nvSpPr>
        <p:spPr>
          <a:xfrm>
            <a:off x="251735" y="4437450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Νέα</a:t>
            </a:r>
            <a:endParaRPr lang="el-CY" sz="48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0BC2F7A-AA30-25C2-4494-AE6B0C3DCDD5}"/>
              </a:ext>
            </a:extLst>
          </p:cNvPr>
          <p:cNvSpPr/>
          <p:nvPr/>
        </p:nvSpPr>
        <p:spPr>
          <a:xfrm>
            <a:off x="4261080" y="4245427"/>
            <a:ext cx="3592286" cy="152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Λίθος (πέτρα)</a:t>
            </a:r>
            <a:endParaRPr lang="el-CY" sz="4800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7DDCC09-5139-E2B0-E95D-973F20A831BC}"/>
              </a:ext>
            </a:extLst>
          </p:cNvPr>
          <p:cNvSpPr/>
          <p:nvPr/>
        </p:nvSpPr>
        <p:spPr>
          <a:xfrm>
            <a:off x="8131628" y="4245427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Εποχή</a:t>
            </a:r>
            <a:endParaRPr lang="el-CY" sz="4800" dirty="0"/>
          </a:p>
        </p:txBody>
      </p:sp>
      <p:sp>
        <p:nvSpPr>
          <p:cNvPr id="7" name="Βέλος: Καμπύλο προς τα δεξιά 6">
            <a:extLst>
              <a:ext uri="{FF2B5EF4-FFF2-40B4-BE49-F238E27FC236}">
                <a16:creationId xmlns:a16="http://schemas.microsoft.com/office/drawing/2014/main" id="{A542B66B-AA68-B1B6-3B0D-ABE64C9E30B8}"/>
              </a:ext>
            </a:extLst>
          </p:cNvPr>
          <p:cNvSpPr/>
          <p:nvPr/>
        </p:nvSpPr>
        <p:spPr>
          <a:xfrm>
            <a:off x="51027" y="5290455"/>
            <a:ext cx="731520" cy="1216152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>
              <a:solidFill>
                <a:schemeClr val="tx1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531637F5-482C-3265-7891-97E8B21A2EFC}"/>
              </a:ext>
            </a:extLst>
          </p:cNvPr>
          <p:cNvSpPr/>
          <p:nvPr/>
        </p:nvSpPr>
        <p:spPr>
          <a:xfrm>
            <a:off x="800034" y="5543000"/>
            <a:ext cx="3384941" cy="1216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/>
              <a:t>μόνιμη εγκατάσταση- οικισμοί,</a:t>
            </a:r>
          </a:p>
          <a:p>
            <a:pPr algn="ctr"/>
            <a:r>
              <a:rPr lang="el-GR" sz="1400" dirty="0">
                <a:sym typeface="Wingdings" panose="05000000000000000000" pitchFamily="2" charset="2"/>
              </a:rPr>
              <a:t>καλλιέργεια  γης, </a:t>
            </a:r>
          </a:p>
          <a:p>
            <a:pPr algn="ctr"/>
            <a:r>
              <a:rPr lang="el-GR" sz="1400" dirty="0">
                <a:sym typeface="Wingdings" panose="05000000000000000000" pitchFamily="2" charset="2"/>
              </a:rPr>
              <a:t>εξημέρωση ζώων,</a:t>
            </a:r>
          </a:p>
          <a:p>
            <a:pPr algn="ctr"/>
            <a:r>
              <a:rPr lang="el-GR" sz="1400" dirty="0">
                <a:sym typeface="Wingdings" panose="05000000000000000000" pitchFamily="2" charset="2"/>
              </a:rPr>
              <a:t>παράγουν οι ίδιοι την τροφή τους</a:t>
            </a:r>
            <a:endParaRPr lang="el-CY" sz="1400" dirty="0"/>
          </a:p>
        </p:txBody>
      </p:sp>
    </p:spTree>
    <p:extLst>
      <p:ext uri="{BB962C8B-B14F-4D97-AF65-F5344CB8AC3E}">
        <p14:creationId xmlns:p14="http://schemas.microsoft.com/office/powerpoint/2010/main" val="295906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F6426C02-D627-BF05-1314-4D2CE20A7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24920" r="16310" b="4285"/>
          <a:stretch/>
        </p:blipFill>
        <p:spPr>
          <a:xfrm>
            <a:off x="0" y="-10886"/>
            <a:ext cx="12192000" cy="605245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3468D3D-C34D-C1EE-5B0D-FD7C2AD715F6}"/>
              </a:ext>
            </a:extLst>
          </p:cNvPr>
          <p:cNvSpPr/>
          <p:nvPr/>
        </p:nvSpPr>
        <p:spPr>
          <a:xfrm>
            <a:off x="-1" y="6139542"/>
            <a:ext cx="8882744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60.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7960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017" cy="6858000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D95713E-9DDE-EF4F-76F0-B54A79A9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10714" b="4285"/>
          <a:stretch/>
        </p:blipFill>
        <p:spPr>
          <a:xfrm>
            <a:off x="4624017" y="0"/>
            <a:ext cx="7698611" cy="666205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7ECC3FE-2D74-54F6-D1D7-6E9A6F86B1D2}"/>
              </a:ext>
            </a:extLst>
          </p:cNvPr>
          <p:cNvSpPr/>
          <p:nvPr/>
        </p:nvSpPr>
        <p:spPr>
          <a:xfrm>
            <a:off x="8131628" y="4648198"/>
            <a:ext cx="2764972" cy="326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B8B85B9-B506-44D8-5210-26F1679B401A}"/>
              </a:ext>
            </a:extLst>
          </p:cNvPr>
          <p:cNvSpPr/>
          <p:nvPr/>
        </p:nvSpPr>
        <p:spPr>
          <a:xfrm>
            <a:off x="7707084" y="5105398"/>
            <a:ext cx="2764972" cy="326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7CEC8D2-8B66-6408-1B70-14DD3909FF49}"/>
              </a:ext>
            </a:extLst>
          </p:cNvPr>
          <p:cNvSpPr/>
          <p:nvPr/>
        </p:nvSpPr>
        <p:spPr>
          <a:xfrm>
            <a:off x="5138057" y="696686"/>
            <a:ext cx="2429928" cy="718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D3B9500-323F-E7C7-F6EB-6330F437B4AC}"/>
              </a:ext>
            </a:extLst>
          </p:cNvPr>
          <p:cNvSpPr/>
          <p:nvPr/>
        </p:nvSpPr>
        <p:spPr>
          <a:xfrm>
            <a:off x="9089570" y="293914"/>
            <a:ext cx="2764972" cy="566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6C556FB-B439-9C9F-0CEF-9D5A6296CFF8}"/>
              </a:ext>
            </a:extLst>
          </p:cNvPr>
          <p:cNvSpPr/>
          <p:nvPr/>
        </p:nvSpPr>
        <p:spPr>
          <a:xfrm>
            <a:off x="5050971" y="293914"/>
            <a:ext cx="2429928" cy="10337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ΝΕΟΛΙΘΙΚΟΙ ΟΙΚΙΣΜΟΙ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8257E20-6F81-AF4D-A0CA-4C96642FEB03}"/>
              </a:ext>
            </a:extLst>
          </p:cNvPr>
          <p:cNvSpPr/>
          <p:nvPr/>
        </p:nvSpPr>
        <p:spPr>
          <a:xfrm>
            <a:off x="5207609" y="4974769"/>
            <a:ext cx="2074934" cy="326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7091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017" cy="6858000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D95713E-9DDE-EF4F-76F0-B54A79A9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10714" b="4285"/>
          <a:stretch/>
        </p:blipFill>
        <p:spPr>
          <a:xfrm>
            <a:off x="4624017" y="0"/>
            <a:ext cx="7698611" cy="666205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7ECC3FE-2D74-54F6-D1D7-6E9A6F86B1D2}"/>
              </a:ext>
            </a:extLst>
          </p:cNvPr>
          <p:cNvSpPr/>
          <p:nvPr/>
        </p:nvSpPr>
        <p:spPr>
          <a:xfrm>
            <a:off x="8131628" y="4648198"/>
            <a:ext cx="2764972" cy="326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Χοιροκοιτία</a:t>
            </a:r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B8B85B9-B506-44D8-5210-26F1679B401A}"/>
              </a:ext>
            </a:extLst>
          </p:cNvPr>
          <p:cNvSpPr/>
          <p:nvPr/>
        </p:nvSpPr>
        <p:spPr>
          <a:xfrm>
            <a:off x="7707084" y="5105398"/>
            <a:ext cx="2764972" cy="326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Καλαβασός</a:t>
            </a:r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7CEC8D2-8B66-6408-1B70-14DD3909FF49}"/>
              </a:ext>
            </a:extLst>
          </p:cNvPr>
          <p:cNvSpPr/>
          <p:nvPr/>
        </p:nvSpPr>
        <p:spPr>
          <a:xfrm>
            <a:off x="5138057" y="696686"/>
            <a:ext cx="2429928" cy="718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D3B9500-323F-E7C7-F6EB-6330F437B4AC}"/>
              </a:ext>
            </a:extLst>
          </p:cNvPr>
          <p:cNvSpPr/>
          <p:nvPr/>
        </p:nvSpPr>
        <p:spPr>
          <a:xfrm>
            <a:off x="9089570" y="293914"/>
            <a:ext cx="2764972" cy="566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Ακρωτήριο Αποστόλου Ανδρέα</a:t>
            </a:r>
            <a:endParaRPr lang="el-CY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6C556FB-B439-9C9F-0CEF-9D5A6296CFF8}"/>
              </a:ext>
            </a:extLst>
          </p:cNvPr>
          <p:cNvSpPr/>
          <p:nvPr/>
        </p:nvSpPr>
        <p:spPr>
          <a:xfrm>
            <a:off x="5050971" y="293914"/>
            <a:ext cx="2429928" cy="80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ΝΕΟΛΙΘΙΚΟΙ ΟΙΚΙΣΜΟΙ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CB28371-7E0C-6CD7-D1DE-FFAC6833C04C}"/>
              </a:ext>
            </a:extLst>
          </p:cNvPr>
          <p:cNvSpPr/>
          <p:nvPr/>
        </p:nvSpPr>
        <p:spPr>
          <a:xfrm>
            <a:off x="5228468" y="4942112"/>
            <a:ext cx="2074934" cy="326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Σωτήρα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0891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7FAA513-F4F2-C062-20F4-164C3440C488}"/>
              </a:ext>
            </a:extLst>
          </p:cNvPr>
          <p:cNvSpPr/>
          <p:nvPr/>
        </p:nvSpPr>
        <p:spPr>
          <a:xfrm>
            <a:off x="1317171" y="87086"/>
            <a:ext cx="9710058" cy="349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Χαλκολιθική  Εποχή </a:t>
            </a:r>
            <a:endParaRPr lang="el-CY" sz="4800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FB162AA8-D6EE-9C35-F061-A5A69C3E1AF0}"/>
              </a:ext>
            </a:extLst>
          </p:cNvPr>
          <p:cNvSpPr/>
          <p:nvPr/>
        </p:nvSpPr>
        <p:spPr>
          <a:xfrm>
            <a:off x="5176157" y="3167743"/>
            <a:ext cx="1992086" cy="174171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FD0F8077-8351-988A-D1A8-2C1423856884}"/>
              </a:ext>
            </a:extLst>
          </p:cNvPr>
          <p:cNvSpPr/>
          <p:nvPr/>
        </p:nvSpPr>
        <p:spPr>
          <a:xfrm>
            <a:off x="2307771" y="3243943"/>
            <a:ext cx="1992086" cy="17417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56F0F42F-7188-0DA7-B2A7-684D7F361DF4}"/>
              </a:ext>
            </a:extLst>
          </p:cNvPr>
          <p:cNvSpPr/>
          <p:nvPr/>
        </p:nvSpPr>
        <p:spPr>
          <a:xfrm>
            <a:off x="8273142" y="3167743"/>
            <a:ext cx="1992086" cy="1741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7D9B8A2-8218-CA10-7A6A-6EB9B2B1F733}"/>
              </a:ext>
            </a:extLst>
          </p:cNvPr>
          <p:cNvSpPr/>
          <p:nvPr/>
        </p:nvSpPr>
        <p:spPr>
          <a:xfrm>
            <a:off x="707571" y="5540829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A42CF6E-675A-F23E-1499-916AFB9F0010}"/>
              </a:ext>
            </a:extLst>
          </p:cNvPr>
          <p:cNvSpPr/>
          <p:nvPr/>
        </p:nvSpPr>
        <p:spPr>
          <a:xfrm>
            <a:off x="8599714" y="5464630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975B85A-A85E-9ABC-F04C-1A6150798065}"/>
              </a:ext>
            </a:extLst>
          </p:cNvPr>
          <p:cNvSpPr/>
          <p:nvPr/>
        </p:nvSpPr>
        <p:spPr>
          <a:xfrm>
            <a:off x="4653642" y="5540829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24054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7FAA513-F4F2-C062-20F4-164C3440C488}"/>
              </a:ext>
            </a:extLst>
          </p:cNvPr>
          <p:cNvSpPr/>
          <p:nvPr/>
        </p:nvSpPr>
        <p:spPr>
          <a:xfrm>
            <a:off x="1317171" y="87086"/>
            <a:ext cx="9710058" cy="349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Χαλκολιθική  Εποχή </a:t>
            </a:r>
            <a:endParaRPr lang="el-CY" sz="4800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FB162AA8-D6EE-9C35-F061-A5A69C3E1AF0}"/>
              </a:ext>
            </a:extLst>
          </p:cNvPr>
          <p:cNvSpPr/>
          <p:nvPr/>
        </p:nvSpPr>
        <p:spPr>
          <a:xfrm>
            <a:off x="5176157" y="3167743"/>
            <a:ext cx="1992086" cy="174171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FD0F8077-8351-988A-D1A8-2C1423856884}"/>
              </a:ext>
            </a:extLst>
          </p:cNvPr>
          <p:cNvSpPr/>
          <p:nvPr/>
        </p:nvSpPr>
        <p:spPr>
          <a:xfrm>
            <a:off x="2307771" y="3243943"/>
            <a:ext cx="1992086" cy="17417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56F0F42F-7188-0DA7-B2A7-684D7F361DF4}"/>
              </a:ext>
            </a:extLst>
          </p:cNvPr>
          <p:cNvSpPr/>
          <p:nvPr/>
        </p:nvSpPr>
        <p:spPr>
          <a:xfrm>
            <a:off x="8273142" y="3167743"/>
            <a:ext cx="1992086" cy="1741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7D9B8A2-8218-CA10-7A6A-6EB9B2B1F733}"/>
              </a:ext>
            </a:extLst>
          </p:cNvPr>
          <p:cNvSpPr/>
          <p:nvPr/>
        </p:nvSpPr>
        <p:spPr>
          <a:xfrm>
            <a:off x="707571" y="5540829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Χαλκός</a:t>
            </a:r>
            <a:endParaRPr lang="el-CY" sz="4400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A42CF6E-675A-F23E-1499-916AFB9F0010}"/>
              </a:ext>
            </a:extLst>
          </p:cNvPr>
          <p:cNvSpPr/>
          <p:nvPr/>
        </p:nvSpPr>
        <p:spPr>
          <a:xfrm>
            <a:off x="8599714" y="5464630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Εποχή </a:t>
            </a:r>
            <a:endParaRPr lang="el-CY" sz="4800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975B85A-A85E-9ABC-F04C-1A6150798065}"/>
              </a:ext>
            </a:extLst>
          </p:cNvPr>
          <p:cNvSpPr/>
          <p:nvPr/>
        </p:nvSpPr>
        <p:spPr>
          <a:xfrm>
            <a:off x="4653642" y="5540829"/>
            <a:ext cx="3592286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Λίθος  (πέτρα)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2686953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017" cy="6858000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D95713E-9DDE-EF4F-76F0-B54A79A9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10714" b="4285"/>
          <a:stretch/>
        </p:blipFill>
        <p:spPr>
          <a:xfrm>
            <a:off x="4743760" y="195943"/>
            <a:ext cx="7698611" cy="666205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4D9589B-D9DB-2620-D8D8-1EA640234D50}"/>
              </a:ext>
            </a:extLst>
          </p:cNvPr>
          <p:cNvSpPr/>
          <p:nvPr/>
        </p:nvSpPr>
        <p:spPr>
          <a:xfrm>
            <a:off x="5050971" y="293914"/>
            <a:ext cx="2429928" cy="1240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ΧΑΛΚΟΛΙΘΙΚΟΙ ΟΙΚΙΣΜΟΙ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09C7E12-4CDA-671A-A2C0-DA98EF2CD65E}"/>
              </a:ext>
            </a:extLst>
          </p:cNvPr>
          <p:cNvSpPr/>
          <p:nvPr/>
        </p:nvSpPr>
        <p:spPr>
          <a:xfrm>
            <a:off x="7862809" y="5192485"/>
            <a:ext cx="2764972" cy="326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ΚΑΛΑΒΑΣΟΣ</a:t>
            </a:r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8B8B585-7C35-FEAA-54AA-CCFA020DB7F9}"/>
              </a:ext>
            </a:extLst>
          </p:cNvPr>
          <p:cNvSpPr/>
          <p:nvPr/>
        </p:nvSpPr>
        <p:spPr>
          <a:xfrm>
            <a:off x="6705599" y="3287485"/>
            <a:ext cx="2764972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ΑΜΠΕΛΙΚΟΥ</a:t>
            </a:r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7E7DBDF4-7F32-393A-6604-B7BC58F377BA}"/>
              </a:ext>
            </a:extLst>
          </p:cNvPr>
          <p:cNvSpPr/>
          <p:nvPr/>
        </p:nvSpPr>
        <p:spPr>
          <a:xfrm>
            <a:off x="6096000" y="5295896"/>
            <a:ext cx="1513116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ΣΟΥΣΚΙΟΥ</a:t>
            </a:r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663353C-4385-4E81-4B4D-3FC1104640B4}"/>
              </a:ext>
            </a:extLst>
          </p:cNvPr>
          <p:cNvSpPr/>
          <p:nvPr/>
        </p:nvSpPr>
        <p:spPr>
          <a:xfrm>
            <a:off x="5668132" y="4920345"/>
            <a:ext cx="2074934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ΛΕΜΠΑ</a:t>
            </a:r>
            <a:endParaRPr lang="el-CY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021EF5D-A456-EAE1-4AD9-77F1A041AC00}"/>
              </a:ext>
            </a:extLst>
          </p:cNvPr>
          <p:cNvSpPr/>
          <p:nvPr/>
        </p:nvSpPr>
        <p:spPr>
          <a:xfrm>
            <a:off x="5668132" y="4544794"/>
            <a:ext cx="2074934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ΚΙΣΣΟΝΕΡΓΑ</a:t>
            </a:r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E876FAC-C257-1882-DFC6-AC8790B47ADA}"/>
              </a:ext>
            </a:extLst>
          </p:cNvPr>
          <p:cNvSpPr/>
          <p:nvPr/>
        </p:nvSpPr>
        <p:spPr>
          <a:xfrm>
            <a:off x="6433457" y="5646967"/>
            <a:ext cx="1513116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ΕΡΗΜΗ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75447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254" y="3616105"/>
            <a:ext cx="31282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2085846" y="1934754"/>
            <a:ext cx="8138030" cy="4089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baseline="30000" dirty="0"/>
              <a:t>ο</a:t>
            </a:r>
            <a:endParaRPr lang="el-GR" b="1" dirty="0"/>
          </a:p>
          <a:p>
            <a:pPr algn="ctr"/>
            <a:r>
              <a:rPr lang="el-GR" sz="1600" b="1" dirty="0"/>
              <a:t>Οικισμοί : </a:t>
            </a:r>
          </a:p>
          <a:p>
            <a:pPr algn="ctr"/>
            <a:r>
              <a:rPr lang="el-GR" sz="1600" dirty="0"/>
              <a:t>Τα σπίτια   ήταν κτισμένα   το ένα δίπλα  στο άλλο.</a:t>
            </a:r>
          </a:p>
          <a:p>
            <a:pPr algn="ctr"/>
            <a:r>
              <a:rPr lang="el-GR" sz="1600" dirty="0"/>
              <a:t>Είχαν κυκλικό σχήμα  και ένα  μόνο δωμάτιο.</a:t>
            </a:r>
          </a:p>
          <a:p>
            <a:pPr algn="ctr"/>
            <a:r>
              <a:rPr lang="el-GR" sz="1600" dirty="0"/>
              <a:t>Στο  κέντρο του δωματίου  υπήρχε  η εστία.</a:t>
            </a:r>
          </a:p>
          <a:p>
            <a:pPr algn="ctr"/>
            <a:r>
              <a:rPr lang="el-GR" sz="1600" dirty="0"/>
              <a:t>Η  στέγη ήταν θολωτή  ή επίπεδη.</a:t>
            </a:r>
          </a:p>
          <a:p>
            <a:pPr algn="ctr"/>
            <a:r>
              <a:rPr lang="el-GR" sz="1600" dirty="0"/>
              <a:t>Κάποια  σπίτια  υποδιαιρούνται  σε μικρότερα  δωμάτια.</a:t>
            </a:r>
          </a:p>
          <a:p>
            <a:pPr algn="ctr"/>
            <a:r>
              <a:rPr lang="el-GR" sz="1600" dirty="0"/>
              <a:t>Κάποια  σπίτια  είναι τετράπλευρα.</a:t>
            </a:r>
          </a:p>
          <a:p>
            <a:pPr algn="ctr"/>
            <a:r>
              <a:rPr lang="el-GR" sz="1600" b="1" dirty="0"/>
              <a:t>Υλικά οικίας </a:t>
            </a:r>
            <a:r>
              <a:rPr lang="el-GR" sz="1600" dirty="0"/>
              <a:t>:  πέτρα, </a:t>
            </a:r>
            <a:r>
              <a:rPr lang="el-GR" sz="1600" dirty="0" err="1"/>
              <a:t>πλιθάρια</a:t>
            </a:r>
            <a:r>
              <a:rPr lang="el-GR" sz="1600" dirty="0"/>
              <a:t>, κλαδιά, καλάμια</a:t>
            </a:r>
          </a:p>
          <a:p>
            <a:pPr algn="ctr"/>
            <a:endParaRPr lang="el-GR" sz="1600" dirty="0"/>
          </a:p>
          <a:p>
            <a:pPr algn="ctr"/>
            <a:r>
              <a:rPr lang="el-GR" sz="1600" dirty="0"/>
              <a:t>Η ανθρώπινη δραστηριότητα στη σπηλιά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l-GR" sz="1600" dirty="0" err="1"/>
              <a:t>Αετόκρεμνός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l-GR" sz="1600" dirty="0"/>
              <a:t>  στο Ακρωτήρι Λεμεσού  τοποθετείται  σε μια  εποχή  πριν  από τη Νεολιθική Εποχή, τη λεγόμενη 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l-GR" sz="1600" dirty="0" err="1"/>
              <a:t>Πρόνεολιθικη</a:t>
            </a:r>
            <a:r>
              <a:rPr lang="el-GR" sz="1600" dirty="0"/>
              <a:t> εποχή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l-GR" sz="1600" dirty="0"/>
              <a:t>  (10000 π.Χ.)</a:t>
            </a:r>
          </a:p>
          <a:p>
            <a:pPr algn="ctr"/>
            <a:r>
              <a:rPr lang="el-GR" sz="1600" b="1" dirty="0" err="1"/>
              <a:t>Πρόνεολιθική</a:t>
            </a:r>
            <a:r>
              <a:rPr lang="el-GR" sz="1600" b="1" dirty="0"/>
              <a:t> Εποχή  :  (α)</a:t>
            </a:r>
            <a:r>
              <a:rPr lang="el-GR" sz="1600" dirty="0"/>
              <a:t>Κυνήγι πυγμαίων  ιπποπόταμων και νάνων   ελεφάντων</a:t>
            </a:r>
          </a:p>
          <a:p>
            <a:pPr algn="ctr"/>
            <a:r>
              <a:rPr lang="el-GR" sz="1600" b="1" dirty="0"/>
              <a:t>(β)</a:t>
            </a:r>
            <a:r>
              <a:rPr lang="el-GR" sz="1600" dirty="0"/>
              <a:t> Δεν εντοπίστηκαν  οικισμοί  </a:t>
            </a:r>
            <a:endParaRPr lang="el-CY" sz="1600" dirty="0"/>
          </a:p>
          <a:p>
            <a:pPr algn="ctr"/>
            <a:endParaRPr lang="el-CY" sz="1800" dirty="0"/>
          </a:p>
          <a:p>
            <a:pPr algn="ctr"/>
            <a:endParaRPr lang="el-CY" sz="1800" dirty="0"/>
          </a:p>
          <a:p>
            <a:pPr algn="ctr"/>
            <a:endParaRPr lang="el-GR" dirty="0"/>
          </a:p>
        </p:txBody>
      </p:sp>
      <p:pic>
        <p:nvPicPr>
          <p:cNvPr id="13" name="Εικόνα 12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F2EE7DB-BB4E-BFAF-6090-FC44FABF5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8169529" y="6039327"/>
            <a:ext cx="3993662" cy="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017" cy="6858000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D95713E-9DDE-EF4F-76F0-B54A79A9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10714" b="4285"/>
          <a:stretch/>
        </p:blipFill>
        <p:spPr>
          <a:xfrm>
            <a:off x="4819960" y="195943"/>
            <a:ext cx="7698611" cy="666205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4D9589B-D9DB-2620-D8D8-1EA640234D50}"/>
              </a:ext>
            </a:extLst>
          </p:cNvPr>
          <p:cNvSpPr/>
          <p:nvPr/>
        </p:nvSpPr>
        <p:spPr>
          <a:xfrm>
            <a:off x="5237236" y="435429"/>
            <a:ext cx="3230644" cy="1240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ΧΑΛΚΟΛΙΘΙΚΟΙ ΟΙΚΙΣΜΟΙ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09C7E12-4CDA-671A-A2C0-DA98EF2CD65E}"/>
              </a:ext>
            </a:extLst>
          </p:cNvPr>
          <p:cNvSpPr/>
          <p:nvPr/>
        </p:nvSpPr>
        <p:spPr>
          <a:xfrm>
            <a:off x="7862809" y="5192485"/>
            <a:ext cx="2764972" cy="326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8B8B585-7C35-FEAA-54AA-CCFA020DB7F9}"/>
              </a:ext>
            </a:extLst>
          </p:cNvPr>
          <p:cNvSpPr/>
          <p:nvPr/>
        </p:nvSpPr>
        <p:spPr>
          <a:xfrm>
            <a:off x="6705599" y="3287485"/>
            <a:ext cx="2764972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7E7DBDF4-7F32-393A-6604-B7BC58F377BA}"/>
              </a:ext>
            </a:extLst>
          </p:cNvPr>
          <p:cNvSpPr/>
          <p:nvPr/>
        </p:nvSpPr>
        <p:spPr>
          <a:xfrm>
            <a:off x="6096000" y="5295896"/>
            <a:ext cx="1513116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663353C-4385-4E81-4B4D-3FC1104640B4}"/>
              </a:ext>
            </a:extLst>
          </p:cNvPr>
          <p:cNvSpPr/>
          <p:nvPr/>
        </p:nvSpPr>
        <p:spPr>
          <a:xfrm>
            <a:off x="5668132" y="4920345"/>
            <a:ext cx="2074934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021EF5D-A456-EAE1-4AD9-77F1A041AC00}"/>
              </a:ext>
            </a:extLst>
          </p:cNvPr>
          <p:cNvSpPr/>
          <p:nvPr/>
        </p:nvSpPr>
        <p:spPr>
          <a:xfrm>
            <a:off x="5668132" y="4544794"/>
            <a:ext cx="2074934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669F1E6-2C95-5984-A817-B84A12D42DA5}"/>
              </a:ext>
            </a:extLst>
          </p:cNvPr>
          <p:cNvSpPr/>
          <p:nvPr/>
        </p:nvSpPr>
        <p:spPr>
          <a:xfrm>
            <a:off x="6433457" y="5646967"/>
            <a:ext cx="1513116" cy="326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91829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dirty="0"/>
              <a:t>Στη Νεολιθική Εποχή ο  άνθρωπος  αποκτά μόνιμη  κατοικία. Πού οικοδομούν τα σπίτια τους ;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άρτη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826B190F-6B34-C92E-04C6-0C1B0EBBD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t="7461" r="6191" b="24762"/>
          <a:stretch/>
        </p:blipFill>
        <p:spPr>
          <a:xfrm>
            <a:off x="97970" y="97971"/>
            <a:ext cx="11832773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6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χάρτης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AD761C0-B636-9C3E-94F2-620DCE03C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921" r="7936" b="3228"/>
          <a:stretch/>
        </p:blipFill>
        <p:spPr>
          <a:xfrm rot="5400000">
            <a:off x="4869366" y="-464633"/>
            <a:ext cx="6858000" cy="778727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7C4A6C8-F637-CCE0-9DD8-8CFFBD617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t="57763" r="41198" b="24083"/>
          <a:stretch/>
        </p:blipFill>
        <p:spPr>
          <a:xfrm rot="5400000">
            <a:off x="-191795" y="1663729"/>
            <a:ext cx="5161432" cy="3223157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4F99EE9-BFEF-9110-BF1D-381E71E616BE}"/>
              </a:ext>
            </a:extLst>
          </p:cNvPr>
          <p:cNvSpPr/>
          <p:nvPr/>
        </p:nvSpPr>
        <p:spPr>
          <a:xfrm>
            <a:off x="0" y="6139542"/>
            <a:ext cx="4404730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Στυλιανός Αλεξίου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Α’, Αθήνα, 1970, σελ. 34.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2945932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F87BE61-77BF-C76C-952B-F73C8DFE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2380" r="11429" b="33969"/>
          <a:stretch/>
        </p:blipFill>
        <p:spPr>
          <a:xfrm>
            <a:off x="0" y="0"/>
            <a:ext cx="12192000" cy="618308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21B25EA-21F7-59E8-FC3E-26A56F894F91}"/>
              </a:ext>
            </a:extLst>
          </p:cNvPr>
          <p:cNvSpPr/>
          <p:nvPr/>
        </p:nvSpPr>
        <p:spPr>
          <a:xfrm>
            <a:off x="-1" y="6139542"/>
            <a:ext cx="8882744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50.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46597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9408A47-FCCF-F08D-ABA0-2D2967497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095" r="23492" b="19947"/>
          <a:stretch/>
        </p:blipFill>
        <p:spPr>
          <a:xfrm rot="5400000">
            <a:off x="2008418" y="-48980"/>
            <a:ext cx="2133596" cy="2296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947981B-32CA-9AE4-D61F-47AB1523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0158" r="19524" b="33174"/>
          <a:stretch/>
        </p:blipFill>
        <p:spPr>
          <a:xfrm>
            <a:off x="5344887" y="947061"/>
            <a:ext cx="6705601" cy="5910939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χαρτί, Δημοσίευση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D442C60-3BCB-678A-EC66-BA79333E6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27936" r="34048" b="34747"/>
          <a:stretch/>
        </p:blipFill>
        <p:spPr>
          <a:xfrm>
            <a:off x="217713" y="2786744"/>
            <a:ext cx="5127174" cy="3984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23C5435-AC23-FD94-C61E-BAB045F6D5AA}"/>
              </a:ext>
            </a:extLst>
          </p:cNvPr>
          <p:cNvSpPr/>
          <p:nvPr/>
        </p:nvSpPr>
        <p:spPr>
          <a:xfrm>
            <a:off x="5344887" y="914407"/>
            <a:ext cx="4920342" cy="370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Χωριό </a:t>
            </a:r>
            <a:r>
              <a:rPr lang="el-GR" dirty="0" err="1"/>
              <a:t>Ερήμη</a:t>
            </a:r>
            <a:r>
              <a:rPr lang="el-GR" dirty="0"/>
              <a:t>  στην όχθη  του ποταμού  </a:t>
            </a:r>
            <a:r>
              <a:rPr lang="el-GR" dirty="0" err="1"/>
              <a:t>Κούρη</a:t>
            </a:r>
            <a:r>
              <a:rPr lang="el-GR" dirty="0"/>
              <a:t>  </a:t>
            </a:r>
            <a:endParaRPr lang="el-CY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7770176-9FE6-E73A-5D01-D18AC39FB15F}"/>
              </a:ext>
            </a:extLst>
          </p:cNvPr>
          <p:cNvSpPr/>
          <p:nvPr/>
        </p:nvSpPr>
        <p:spPr>
          <a:xfrm>
            <a:off x="234043" y="2209800"/>
            <a:ext cx="5110844" cy="576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Από τις  ανασκαφές  στην </a:t>
            </a:r>
            <a:r>
              <a:rPr lang="el-GR" dirty="0" err="1"/>
              <a:t>Ερήμη</a:t>
            </a:r>
            <a:r>
              <a:rPr lang="el-GR" dirty="0"/>
              <a:t> (1933-1935) του  </a:t>
            </a:r>
            <a:r>
              <a:rPr lang="el-GR" dirty="0" err="1"/>
              <a:t>Πορφύριου</a:t>
            </a:r>
            <a:r>
              <a:rPr lang="el-GR" dirty="0"/>
              <a:t> Δίκαιου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46136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83E01F2-E057-3E39-E684-E6AC8401B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5291" r="23016" b="26720"/>
          <a:stretch/>
        </p:blipFill>
        <p:spPr>
          <a:xfrm rot="5400000">
            <a:off x="-1393372" y="1676400"/>
            <a:ext cx="6531429" cy="337457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, Δημοσίευση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DA6EC833-E804-262E-8A08-6879D4C7B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t="19100" r="40793" b="22910"/>
          <a:stretch/>
        </p:blipFill>
        <p:spPr>
          <a:xfrm rot="5400000">
            <a:off x="4571999" y="-816432"/>
            <a:ext cx="6607630" cy="84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1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στα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9CB9B84-9D8B-9267-C9EB-42CCD8AE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9789" r="6191" b="20793"/>
          <a:stretch/>
        </p:blipFill>
        <p:spPr>
          <a:xfrm rot="5400000">
            <a:off x="-1643745" y="1643743"/>
            <a:ext cx="6858001" cy="357051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, χαρτί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7D36DBA3-AAA9-0E7D-77AB-41E4B105E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16983" r="23810" b="17462"/>
          <a:stretch/>
        </p:blipFill>
        <p:spPr>
          <a:xfrm>
            <a:off x="3741626" y="87085"/>
            <a:ext cx="8145573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6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E1B47BC-EA14-B07A-6446-1D4DCD8F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0" t="39232" r="505" b="3841"/>
          <a:stretch/>
        </p:blipFill>
        <p:spPr>
          <a:xfrm>
            <a:off x="272144" y="250371"/>
            <a:ext cx="6281056" cy="6607629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7D0452B-AE6F-983F-7A1B-7181D06E8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795" r="29897" b="46415"/>
          <a:stretch/>
        </p:blipFill>
        <p:spPr>
          <a:xfrm>
            <a:off x="5889171" y="186607"/>
            <a:ext cx="6128657" cy="64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8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DCE75-FC22-D41D-0D5B-5C481849E331}"/>
              </a:ext>
            </a:extLst>
          </p:cNvPr>
          <p:cNvSpPr txBox="1"/>
          <p:nvPr/>
        </p:nvSpPr>
        <p:spPr>
          <a:xfrm>
            <a:off x="990601" y="221121"/>
            <a:ext cx="105809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Κριτήρια επιλογής του χώρου για εγκατάσταση των ανθρώπων</a:t>
            </a:r>
            <a:endParaRPr lang="el-CY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479"/>
          <a:stretch/>
        </p:blipFill>
        <p:spPr>
          <a:xfrm>
            <a:off x="6345954" y="866326"/>
            <a:ext cx="5225561" cy="5349835"/>
          </a:xfrm>
          <a:prstGeom prst="rect">
            <a:avLst/>
          </a:prstGeom>
        </p:spPr>
      </p:pic>
      <p:pic>
        <p:nvPicPr>
          <p:cNvPr id="4" name="Picture 2" descr="Παλιά εποχή της πέτρας) - ppt κατέβασμα">
            <a:extLst>
              <a:ext uri="{FF2B5EF4-FFF2-40B4-BE49-F238E27FC236}">
                <a16:creationId xmlns:a16="http://schemas.microsoft.com/office/drawing/2014/main" id="{DEBD5E06-4FFA-4049-9E48-EAE378CA7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/>
          <a:stretch/>
        </p:blipFill>
        <p:spPr bwMode="auto">
          <a:xfrm>
            <a:off x="398645" y="866326"/>
            <a:ext cx="5882413" cy="5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F81EA4C8-55E8-448B-835B-359232DAF82C}"/>
              </a:ext>
            </a:extLst>
          </p:cNvPr>
          <p:cNvSpPr/>
          <p:nvPr/>
        </p:nvSpPr>
        <p:spPr>
          <a:xfrm>
            <a:off x="0" y="1776248"/>
            <a:ext cx="3121572" cy="257017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Προϊστορία </a:t>
            </a:r>
            <a:endParaRPr lang="el-CY" sz="3200" b="1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383C8C1F-8006-4945-8183-A88071DA01F2}"/>
              </a:ext>
            </a:extLst>
          </p:cNvPr>
          <p:cNvSpPr/>
          <p:nvPr/>
        </p:nvSpPr>
        <p:spPr>
          <a:xfrm>
            <a:off x="7730358" y="3826157"/>
            <a:ext cx="2827283" cy="24909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Στη σημερινή εποχή   </a:t>
            </a:r>
            <a:endParaRPr lang="el-CY" sz="36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8ACC5E37-402D-4599-A48C-BDFCEE110F00}"/>
              </a:ext>
            </a:extLst>
          </p:cNvPr>
          <p:cNvSpPr/>
          <p:nvPr/>
        </p:nvSpPr>
        <p:spPr>
          <a:xfrm>
            <a:off x="2931469" y="4228532"/>
            <a:ext cx="3382037" cy="16862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φυσικά  χαρακτηριστικά </a:t>
            </a:r>
            <a:endParaRPr lang="el-CY" b="1" dirty="0">
              <a:solidFill>
                <a:srgbClr val="FF0000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6EBF7113-432F-4E5F-98E7-9AF12532B404}"/>
              </a:ext>
            </a:extLst>
          </p:cNvPr>
          <p:cNvSpPr/>
          <p:nvPr/>
        </p:nvSpPr>
        <p:spPr>
          <a:xfrm>
            <a:off x="8254374" y="866326"/>
            <a:ext cx="3382037" cy="10322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υπηρεσίες</a:t>
            </a:r>
            <a:r>
              <a:rPr lang="el-GR" dirty="0"/>
              <a:t>  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1BE5B34-CEAE-4045-AC86-47139F2AB186}"/>
              </a:ext>
            </a:extLst>
          </p:cNvPr>
          <p:cNvSpPr/>
          <p:nvPr/>
        </p:nvSpPr>
        <p:spPr>
          <a:xfrm>
            <a:off x="8390296" y="2082153"/>
            <a:ext cx="3382037" cy="10322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πρόσβαση σε</a:t>
            </a:r>
            <a:r>
              <a:rPr lang="el-GR" dirty="0"/>
              <a:t>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03191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04" y="14356"/>
            <a:ext cx="7567983" cy="4466897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EB21652-2C6F-97ED-A37E-5D4E52F554CD}"/>
              </a:ext>
            </a:extLst>
          </p:cNvPr>
          <p:cNvSpPr/>
          <p:nvPr/>
        </p:nvSpPr>
        <p:spPr>
          <a:xfrm rot="20175779">
            <a:off x="2914983" y="4500822"/>
            <a:ext cx="4624017" cy="11157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οἶδα</a:t>
            </a:r>
            <a:r>
              <a:rPr lang="el-GR" sz="4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γνωρίζω</a:t>
            </a:r>
            <a:endParaRPr lang="el-CY" sz="4800" dirty="0"/>
          </a:p>
        </p:txBody>
      </p:sp>
      <p:sp>
        <p:nvSpPr>
          <p:cNvPr id="7" name="Επεξήγηση: Επάνω βέλος 6">
            <a:extLst>
              <a:ext uri="{FF2B5EF4-FFF2-40B4-BE49-F238E27FC236}">
                <a16:creationId xmlns:a16="http://schemas.microsoft.com/office/drawing/2014/main" id="{B2B5B5E6-4387-B7F1-7225-7DCF148932FD}"/>
              </a:ext>
            </a:extLst>
          </p:cNvPr>
          <p:cNvSpPr/>
          <p:nvPr/>
        </p:nvSpPr>
        <p:spPr>
          <a:xfrm rot="20111280">
            <a:off x="6235078" y="3884134"/>
            <a:ext cx="4855028" cy="173082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Ιστορία </a:t>
            </a:r>
            <a:endParaRPr lang="el-CY" sz="4000" dirty="0"/>
          </a:p>
        </p:txBody>
      </p:sp>
      <p:pic>
        <p:nvPicPr>
          <p:cNvPr id="1026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F57437B7-F553-4A96-9EAE-542F52E9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6"/>
            <a:ext cx="4624017" cy="4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EFA078C-B905-4BA1-3D27-DC31E858F081}"/>
              </a:ext>
            </a:extLst>
          </p:cNvPr>
          <p:cNvSpPr/>
          <p:nvPr/>
        </p:nvSpPr>
        <p:spPr>
          <a:xfrm>
            <a:off x="359229" y="293914"/>
            <a:ext cx="9015999" cy="1447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Στη Νεολιθική Εποχή ο  άνθρωπος  αποκτά μόνιμη  κατοικία. Πού οικοδομούν τα σπίτια τους ; </a:t>
            </a:r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829F5F5-AEEB-D9FF-5EA4-570B865ADEA6}"/>
              </a:ext>
            </a:extLst>
          </p:cNvPr>
          <p:cNvSpPr/>
          <p:nvPr/>
        </p:nvSpPr>
        <p:spPr>
          <a:xfrm>
            <a:off x="217714" y="2830282"/>
            <a:ext cx="4288972" cy="3135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Κοντά σε λόφους </a:t>
            </a:r>
          </a:p>
          <a:p>
            <a:pPr algn="ctr"/>
            <a:r>
              <a:rPr lang="el-GR" sz="4800" dirty="0"/>
              <a:t>Κοντά  σε ποταμούς </a:t>
            </a:r>
            <a:endParaRPr lang="el-CY" sz="4800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9A534582-DF7F-8C48-3873-4359B81FCAEA}"/>
              </a:ext>
            </a:extLst>
          </p:cNvPr>
          <p:cNvSpPr/>
          <p:nvPr/>
        </p:nvSpPr>
        <p:spPr>
          <a:xfrm>
            <a:off x="4615543" y="3672611"/>
            <a:ext cx="2960914" cy="12570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7F4A34A-1752-8983-06CC-E9C569977E91}"/>
              </a:ext>
            </a:extLst>
          </p:cNvPr>
          <p:cNvSpPr/>
          <p:nvPr/>
        </p:nvSpPr>
        <p:spPr>
          <a:xfrm>
            <a:off x="7685314" y="3229039"/>
            <a:ext cx="4288972" cy="23375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Προστασία  από τα θηρία</a:t>
            </a:r>
          </a:p>
          <a:p>
            <a:pPr algn="ctr"/>
            <a:r>
              <a:rPr lang="el-GR" sz="3200" dirty="0"/>
              <a:t>Προστασία από τη φύση </a:t>
            </a:r>
          </a:p>
          <a:p>
            <a:pPr algn="ctr"/>
            <a:r>
              <a:rPr lang="el-GR" sz="3200" dirty="0"/>
              <a:t>Τροφή   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272853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Freeform: Shape 820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EFA078C-B905-4BA1-3D27-DC31E858F081}"/>
              </a:ext>
            </a:extLst>
          </p:cNvPr>
          <p:cNvSpPr/>
          <p:nvPr/>
        </p:nvSpPr>
        <p:spPr>
          <a:xfrm>
            <a:off x="216775" y="228600"/>
            <a:ext cx="11343854" cy="1360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Στη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Νεολιθική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Επ</a:t>
            </a:r>
            <a:r>
              <a:rPr lang="en-US" sz="31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οχή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ο  </a:t>
            </a:r>
            <a:r>
              <a:rPr lang="en-US" sz="31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άνθρω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πος  αποκτά μόνιμη  κατοικία. </a:t>
            </a:r>
            <a:r>
              <a:rPr lang="el-GR" sz="3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Ποια τα  χαρακτηριστικά;</a:t>
            </a:r>
            <a:endParaRPr lang="en-US" sz="31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Χοιροκοιτία - Βικιπαίδεια">
            <a:extLst>
              <a:ext uri="{FF2B5EF4-FFF2-40B4-BE49-F238E27FC236}">
                <a16:creationId xmlns:a16="http://schemas.microsoft.com/office/drawing/2014/main" id="{5A417F8A-B9F2-F782-3E26-F4F31ABA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775" y="1817914"/>
            <a:ext cx="11343853" cy="47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412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στα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9CB9B84-9D8B-9267-C9EB-42CCD8AE03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9789" r="6191" b="20793"/>
          <a:stretch/>
        </p:blipFill>
        <p:spPr>
          <a:xfrm rot="5400000">
            <a:off x="-48987" y="48986"/>
            <a:ext cx="3668486" cy="3570515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εφημερίδα, βιβλίο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C1449E0-99CF-AD0A-2071-0C54B0753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t="22857" r="22381" b="27301"/>
          <a:stretch/>
        </p:blipFill>
        <p:spPr>
          <a:xfrm>
            <a:off x="3930417" y="125185"/>
            <a:ext cx="7456040" cy="3543302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βιβλίο, χαρτί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1D84F575-1A21-2A46-2C26-09086D066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5555" r="50159" b="17196"/>
          <a:stretch/>
        </p:blipFill>
        <p:spPr>
          <a:xfrm rot="5400000">
            <a:off x="4280470" y="-389504"/>
            <a:ext cx="2873828" cy="111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32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ψημένα τρόφιμα, φαστ φουν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EDEECB6-5742-C566-0701-A51BB48C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13692" r="7936"/>
          <a:stretch/>
        </p:blipFill>
        <p:spPr>
          <a:xfrm rot="5400000">
            <a:off x="2623457" y="-2623457"/>
            <a:ext cx="6858000" cy="1210491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0AA6ED7-27F6-D615-5EEF-12A8C99A5591}"/>
              </a:ext>
            </a:extLst>
          </p:cNvPr>
          <p:cNvSpPr/>
          <p:nvPr/>
        </p:nvSpPr>
        <p:spPr>
          <a:xfrm>
            <a:off x="-1" y="6139542"/>
            <a:ext cx="8882744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79.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744277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έχνη, ορθογώνιο παραλληλόγραμμο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26CF95A-A57C-E85B-7BEF-A6EDA4E4F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613" r="8889" b="7672"/>
          <a:stretch/>
        </p:blipFill>
        <p:spPr>
          <a:xfrm rot="5400000">
            <a:off x="3257550" y="-2745922"/>
            <a:ext cx="5676900" cy="1159328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96B4916-CB72-46B6-3FEC-3EC4C1D645A0}"/>
              </a:ext>
            </a:extLst>
          </p:cNvPr>
          <p:cNvSpPr/>
          <p:nvPr/>
        </p:nvSpPr>
        <p:spPr>
          <a:xfrm>
            <a:off x="299357" y="5987145"/>
            <a:ext cx="11593286" cy="6585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effectLst/>
                <a:latin typeface="Arial" panose="020B0604020202020204" pitchFamily="34" charset="0"/>
              </a:rPr>
              <a:t>Ελένη Μαντζουράνη, </a:t>
            </a:r>
            <a:r>
              <a:rPr lang="el-GR" i="1" dirty="0">
                <a:effectLst/>
                <a:latin typeface="Arial" panose="020B0604020202020204" pitchFamily="34" charset="0"/>
              </a:rPr>
              <a:t>Η ανασκαφή του νεολιθικού οικισμού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Καντού-Κουφόβουνου</a:t>
            </a:r>
            <a:r>
              <a:rPr lang="el-GR" i="1" dirty="0">
                <a:effectLst/>
                <a:latin typeface="Arial" panose="020B0604020202020204" pitchFamily="34" charset="0"/>
              </a:rPr>
              <a:t> στην Κύπρο</a:t>
            </a:r>
            <a:r>
              <a:rPr lang="el-GR" i="0" dirty="0">
                <a:effectLst/>
                <a:latin typeface="Arial" panose="020B0604020202020204" pitchFamily="34" charset="0"/>
              </a:rPr>
              <a:t>, Τμήμα Αρχαιοτήτων, Λευκωσία,  2009, σελ. 191.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752015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C282C-E29C-C6F5-65FA-4F449A07A241}"/>
              </a:ext>
            </a:extLst>
          </p:cNvPr>
          <p:cNvSpPr txBox="1"/>
          <p:nvPr/>
        </p:nvSpPr>
        <p:spPr>
          <a:xfrm>
            <a:off x="370113" y="5859973"/>
            <a:ext cx="10047515" cy="392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Alain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Brun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GR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εολιθική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Χοιροκοιτί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Πολιτιστικό Ίδρυμα</a:t>
            </a:r>
            <a:r>
              <a:rPr lang="el-GR" sz="1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Τραπ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έζης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Κύπρου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Λευκωσία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1996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18.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σκίτσο/σχέδιο, κείμενο, ζωγραφιά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0265616F-B227-AE39-6A62-E7DA34C59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5982" b="12063"/>
          <a:stretch/>
        </p:blipFill>
        <p:spPr>
          <a:xfrm rot="5400000">
            <a:off x="3372843" y="-2825100"/>
            <a:ext cx="5413659" cy="116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31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CA961A5-AC81-017D-BE18-FD9EE695F4F7}"/>
              </a:ext>
            </a:extLst>
          </p:cNvPr>
          <p:cNvSpPr/>
          <p:nvPr/>
        </p:nvSpPr>
        <p:spPr>
          <a:xfrm>
            <a:off x="587829" y="2122714"/>
            <a:ext cx="5856514" cy="3853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Τα σπίτια   ήταν κτισμένα   το ένα δίπλα  στο άλλο.</a:t>
            </a:r>
          </a:p>
          <a:p>
            <a:pPr algn="ctr"/>
            <a:r>
              <a:rPr lang="el-GR" sz="2400" dirty="0"/>
              <a:t>Είχαν κυκλικό σχήμα  και ένα  μόνο δωμάτιο.</a:t>
            </a:r>
          </a:p>
          <a:p>
            <a:pPr algn="ctr"/>
            <a:r>
              <a:rPr lang="el-GR" sz="2400" dirty="0"/>
              <a:t>Στο  κέντρο του δωματίου  υπήρχε  η εστία.</a:t>
            </a:r>
          </a:p>
          <a:p>
            <a:pPr algn="ctr"/>
            <a:r>
              <a:rPr lang="el-GR" sz="2400" dirty="0"/>
              <a:t>Η  στέγη ήταν θολωτή  ή επίπεδη.</a:t>
            </a:r>
          </a:p>
          <a:p>
            <a:pPr algn="ctr"/>
            <a:r>
              <a:rPr lang="el-GR" sz="2400" dirty="0"/>
              <a:t>Κάποια  σπίτια  υποδιαιρούνται  σε μικρότερα  δωμάτια.</a:t>
            </a:r>
          </a:p>
          <a:p>
            <a:pPr algn="ctr"/>
            <a:r>
              <a:rPr lang="el-GR" sz="2400" dirty="0"/>
              <a:t>Κάποια  σπίτια  είναι τετράπλευρα.</a:t>
            </a:r>
            <a:endParaRPr lang="el-CY" sz="2400" dirty="0"/>
          </a:p>
        </p:txBody>
      </p:sp>
      <p:pic>
        <p:nvPicPr>
          <p:cNvPr id="8196" name="Picture 4" descr="ΟΙΚΙΣΜΟΣ ΧΟΙΡΟΚΟΙΤΙΑΣ, Σοφία Τρανούδη (Α3)">
            <a:extLst>
              <a:ext uri="{FF2B5EF4-FFF2-40B4-BE49-F238E27FC236}">
                <a16:creationId xmlns:a16="http://schemas.microsoft.com/office/drawing/2014/main" id="{6B99C84F-B1C3-2676-5B25-0A3C52A1E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8460" y="2122714"/>
            <a:ext cx="5073683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υπογραφί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B3A1DC88-7990-4913-F111-87EEB7EE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35655" r="55015" b="41422"/>
          <a:stretch/>
        </p:blipFill>
        <p:spPr>
          <a:xfrm>
            <a:off x="6019800" y="348343"/>
            <a:ext cx="4909457" cy="6161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ΧΟΙΡΟΚΟΙΤΙΑ | ΑΕΚ Αρένα - Γεώργιος Καραπατάκης | Γήπεδο Ποδοσφαίρου">
            <a:extLst>
              <a:ext uri="{FF2B5EF4-FFF2-40B4-BE49-F238E27FC236}">
                <a16:creationId xmlns:a16="http://schemas.microsoft.com/office/drawing/2014/main" id="{9C8EBD1C-1CB4-CC3C-5DA5-FFBB6748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8343"/>
            <a:ext cx="5421086" cy="61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83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2A89D87-EF3C-078A-DA65-F8F0778F94EF}"/>
              </a:ext>
            </a:extLst>
          </p:cNvPr>
          <p:cNvSpPr/>
          <p:nvPr/>
        </p:nvSpPr>
        <p:spPr>
          <a:xfrm>
            <a:off x="299357" y="5987145"/>
            <a:ext cx="11593286" cy="6585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effectLst/>
                <a:latin typeface="Arial" panose="020B0604020202020204" pitchFamily="34" charset="0"/>
              </a:rPr>
              <a:t>Ελένη Μαντζουράνη, </a:t>
            </a:r>
            <a:r>
              <a:rPr lang="el-GR" i="1" dirty="0">
                <a:effectLst/>
                <a:latin typeface="Arial" panose="020B0604020202020204" pitchFamily="34" charset="0"/>
              </a:rPr>
              <a:t>Η ανασκαφή του νεολιθικού οικισμού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Καντού-Κουφόβουνου</a:t>
            </a:r>
            <a:r>
              <a:rPr lang="el-GR" i="1" dirty="0">
                <a:effectLst/>
                <a:latin typeface="Arial" panose="020B0604020202020204" pitchFamily="34" charset="0"/>
              </a:rPr>
              <a:t> στην Κύπρο</a:t>
            </a:r>
            <a:r>
              <a:rPr lang="el-GR" i="0" dirty="0">
                <a:effectLst/>
                <a:latin typeface="Arial" panose="020B0604020202020204" pitchFamily="34" charset="0"/>
              </a:rPr>
              <a:t>, Τμήμα Αρχαιοτήτων, Λευκωσία,  2009, σελ. 190 </a:t>
            </a:r>
            <a:endParaRPr lang="el-CY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3C4C5DC-3022-4A84-5AF6-202CE6749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019902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CY" altLang="el-CY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CY" altLang="el-CY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Εικόνα 6" descr="Εικόνα που περιέχει σκίτσο/σχέδιο, ζωγραφιά, κείμενο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D62AAD6-09B4-7E38-B35F-802C7C0F1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8731" r="12858" b="10211"/>
          <a:stretch/>
        </p:blipFill>
        <p:spPr>
          <a:xfrm rot="5400000">
            <a:off x="3241222" y="-2729594"/>
            <a:ext cx="5562601" cy="114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58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rewood Επίπεδη Εικόνα Κομμένα Κλαδιά Δέντρων Φύλλα Διανυσματική  Απεικόνιση Διάνυσμα από ©macrovector 646926970">
            <a:extLst>
              <a:ext uri="{FF2B5EF4-FFF2-40B4-BE49-F238E27FC236}">
                <a16:creationId xmlns:a16="http://schemas.microsoft.com/office/drawing/2014/main" id="{E6872FD5-29DB-22E2-40FF-59FABFF39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13174" r="10767" b="20317"/>
          <a:stretch/>
        </p:blipFill>
        <p:spPr bwMode="auto">
          <a:xfrm>
            <a:off x="3897086" y="4993820"/>
            <a:ext cx="5704114" cy="19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ketch Stones Royalty-Free Images, Stock Photos &amp; Pictures | Shutterstock">
            <a:extLst>
              <a:ext uri="{FF2B5EF4-FFF2-40B4-BE49-F238E27FC236}">
                <a16:creationId xmlns:a16="http://schemas.microsoft.com/office/drawing/2014/main" id="{35048D82-2EFC-99D8-4ACA-98A34DD6D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4" y="3715936"/>
            <a:ext cx="3467100" cy="14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9155480-4ACE-C674-C411-D277CF10845E}"/>
              </a:ext>
            </a:extLst>
          </p:cNvPr>
          <p:cNvSpPr/>
          <p:nvPr/>
        </p:nvSpPr>
        <p:spPr>
          <a:xfrm>
            <a:off x="6749143" y="5608863"/>
            <a:ext cx="2275114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91B1633-A623-3392-EBBE-9FD5A8A7F3D6}"/>
              </a:ext>
            </a:extLst>
          </p:cNvPr>
          <p:cNvSpPr/>
          <p:nvPr/>
        </p:nvSpPr>
        <p:spPr>
          <a:xfrm>
            <a:off x="9263743" y="4806039"/>
            <a:ext cx="2275114" cy="18614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C0CDCA8-CAEF-AFAF-8605-DB173F39038E}"/>
              </a:ext>
            </a:extLst>
          </p:cNvPr>
          <p:cNvSpPr/>
          <p:nvPr/>
        </p:nvSpPr>
        <p:spPr>
          <a:xfrm>
            <a:off x="5093154" y="3464377"/>
            <a:ext cx="2962275" cy="157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pic>
        <p:nvPicPr>
          <p:cNvPr id="3076" name="Picture 4" descr="2.295.971 εικόνες για «Αχυρο», φωτογραφίες στοκ, αντικείμενα ...">
            <a:extLst>
              <a:ext uri="{FF2B5EF4-FFF2-40B4-BE49-F238E27FC236}">
                <a16:creationId xmlns:a16="http://schemas.microsoft.com/office/drawing/2014/main" id="{392E8ACB-8836-EC07-6903-35ACEFFC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1" y="381002"/>
            <a:ext cx="2839130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αυτοκόλλητο σκίτσο διανυσματική απεικόνιση. εικονογραφία από arroyos -  150382986">
            <a:extLst>
              <a:ext uri="{FF2B5EF4-FFF2-40B4-BE49-F238E27FC236}">
                <a16:creationId xmlns:a16="http://schemas.microsoft.com/office/drawing/2014/main" id="{423DD1E3-7B1B-A449-0362-342D5F20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9" y="2061821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Η ΚΟΙΤΗ ΤΩΝ ΠΟΤΑΜΩΝ">
            <a:extLst>
              <a:ext uri="{FF2B5EF4-FFF2-40B4-BE49-F238E27FC236}">
                <a16:creationId xmlns:a16="http://schemas.microsoft.com/office/drawing/2014/main" id="{4DA6012C-14D3-9DC5-A9A7-5CD7816F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" y="4724400"/>
            <a:ext cx="31432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Επεξήγηση: Επάνω βέλος 5">
            <a:extLst>
              <a:ext uri="{FF2B5EF4-FFF2-40B4-BE49-F238E27FC236}">
                <a16:creationId xmlns:a16="http://schemas.microsoft.com/office/drawing/2014/main" id="{E9843847-C5CE-F635-00B3-5423C950E992}"/>
              </a:ext>
            </a:extLst>
          </p:cNvPr>
          <p:cNvSpPr/>
          <p:nvPr/>
        </p:nvSpPr>
        <p:spPr>
          <a:xfrm rot="5400000">
            <a:off x="2128157" y="2683328"/>
            <a:ext cx="2667000" cy="3135086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A0D1D-19E0-5B21-F343-FAAB8B078DEB}"/>
              </a:ext>
            </a:extLst>
          </p:cNvPr>
          <p:cNvSpPr txBox="1"/>
          <p:nvPr/>
        </p:nvSpPr>
        <p:spPr>
          <a:xfrm>
            <a:off x="3113314" y="919282"/>
            <a:ext cx="232954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l-CY" sz="48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3E06F901-4108-6A0F-6A2D-697ECAA3D265}"/>
              </a:ext>
            </a:extLst>
          </p:cNvPr>
          <p:cNvSpPr/>
          <p:nvPr/>
        </p:nvSpPr>
        <p:spPr>
          <a:xfrm>
            <a:off x="2190070" y="3292929"/>
            <a:ext cx="1630816" cy="19585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000" dirty="0"/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304A25C1-6B5C-7767-8413-46FBB9498C5F}"/>
              </a:ext>
            </a:extLst>
          </p:cNvPr>
          <p:cNvCxnSpPr/>
          <p:nvPr/>
        </p:nvCxnSpPr>
        <p:spPr>
          <a:xfrm>
            <a:off x="5595257" y="582384"/>
            <a:ext cx="2460172" cy="60416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19E7583E-E3D4-6318-1B98-7872D70F74A7}"/>
              </a:ext>
            </a:extLst>
          </p:cNvPr>
          <p:cNvCxnSpPr/>
          <p:nvPr/>
        </p:nvCxnSpPr>
        <p:spPr>
          <a:xfrm flipV="1">
            <a:off x="7674429" y="1515833"/>
            <a:ext cx="609600" cy="19131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99786E4E-2C07-9B7D-06C5-2A612AF66D39}"/>
              </a:ext>
            </a:extLst>
          </p:cNvPr>
          <p:cNvSpPr/>
          <p:nvPr/>
        </p:nvSpPr>
        <p:spPr>
          <a:xfrm>
            <a:off x="8409214" y="582384"/>
            <a:ext cx="2962275" cy="767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pic>
        <p:nvPicPr>
          <p:cNvPr id="15" name="Εικόνα 14" descr="Εικόνα που περιέχει κείμενο, τυπογραφί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FD3FF082-7147-9714-DD2D-AADEE529B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36978" r="55982" b="59768"/>
          <a:stretch/>
        </p:blipFill>
        <p:spPr>
          <a:xfrm>
            <a:off x="4003223" y="2030246"/>
            <a:ext cx="3671726" cy="66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 descr="ΚΑΛΑΜΙΑ ΜΠΑΜΠΟΥ ΤΑΙΛΑΝΔΕΖΙΚΑ – Agritech">
            <a:extLst>
              <a:ext uri="{FF2B5EF4-FFF2-40B4-BE49-F238E27FC236}">
                <a16:creationId xmlns:a16="http://schemas.microsoft.com/office/drawing/2014/main" id="{FB06873E-3213-DE17-CA03-86C073F9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668" y="1571458"/>
            <a:ext cx="1737632" cy="21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02C0605A-BC8E-E228-1F95-A2EE7A3F18F6}"/>
              </a:ext>
            </a:extLst>
          </p:cNvPr>
          <p:cNvSpPr/>
          <p:nvPr/>
        </p:nvSpPr>
        <p:spPr>
          <a:xfrm>
            <a:off x="8956222" y="2257250"/>
            <a:ext cx="2962275" cy="767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372101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7019748" y="946737"/>
            <a:ext cx="3468414" cy="246993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dirty="0"/>
              <a:t>Η εμφάνιση των πρώτων ανθρώπων- Προϊστορία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724230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rewood Επίπεδη Εικόνα Κομμένα Κλαδιά Δέντρων Φύλλα Διανυσματική  Απεικόνιση Διάνυσμα από ©macrovector 646926970">
            <a:extLst>
              <a:ext uri="{FF2B5EF4-FFF2-40B4-BE49-F238E27FC236}">
                <a16:creationId xmlns:a16="http://schemas.microsoft.com/office/drawing/2014/main" id="{E6872FD5-29DB-22E2-40FF-59FABFF39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13174" r="10767" b="20317"/>
          <a:stretch/>
        </p:blipFill>
        <p:spPr bwMode="auto">
          <a:xfrm>
            <a:off x="3897086" y="4993820"/>
            <a:ext cx="5704114" cy="19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ketch Stones Royalty-Free Images, Stock Photos &amp; Pictures | Shutterstock">
            <a:extLst>
              <a:ext uri="{FF2B5EF4-FFF2-40B4-BE49-F238E27FC236}">
                <a16:creationId xmlns:a16="http://schemas.microsoft.com/office/drawing/2014/main" id="{35048D82-2EFC-99D8-4ACA-98A34DD6D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4" y="3777000"/>
            <a:ext cx="3467100" cy="142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9155480-4ACE-C674-C411-D277CF10845E}"/>
              </a:ext>
            </a:extLst>
          </p:cNvPr>
          <p:cNvSpPr/>
          <p:nvPr/>
        </p:nvSpPr>
        <p:spPr>
          <a:xfrm>
            <a:off x="6749143" y="5608863"/>
            <a:ext cx="2275114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κλαδιά</a:t>
            </a:r>
            <a:endParaRPr lang="el-CY" sz="4800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91B1633-A623-3392-EBBE-9FD5A8A7F3D6}"/>
              </a:ext>
            </a:extLst>
          </p:cNvPr>
          <p:cNvSpPr/>
          <p:nvPr/>
        </p:nvSpPr>
        <p:spPr>
          <a:xfrm>
            <a:off x="9263743" y="4806039"/>
            <a:ext cx="2275114" cy="18614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πέτρες/  χαλίκια</a:t>
            </a:r>
            <a:endParaRPr lang="el-CY" sz="48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C0CDCA8-CAEF-AFAF-8605-DB173F39038E}"/>
              </a:ext>
            </a:extLst>
          </p:cNvPr>
          <p:cNvSpPr/>
          <p:nvPr/>
        </p:nvSpPr>
        <p:spPr>
          <a:xfrm>
            <a:off x="5093154" y="3464377"/>
            <a:ext cx="2962275" cy="157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πηλός</a:t>
            </a:r>
            <a:endParaRPr lang="el-CY" sz="4800" dirty="0"/>
          </a:p>
        </p:txBody>
      </p:sp>
      <p:pic>
        <p:nvPicPr>
          <p:cNvPr id="3076" name="Picture 4" descr="2.295.971 εικόνες για «Αχυρο», φωτογραφίες στοκ, αντικείμενα ...">
            <a:extLst>
              <a:ext uri="{FF2B5EF4-FFF2-40B4-BE49-F238E27FC236}">
                <a16:creationId xmlns:a16="http://schemas.microsoft.com/office/drawing/2014/main" id="{392E8ACB-8836-EC07-6903-35ACEFFC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1" y="381002"/>
            <a:ext cx="2839130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αυτοκόλλητο σκίτσο διανυσματική απεικόνιση. εικονογραφία από arroyos -  150382986">
            <a:extLst>
              <a:ext uri="{FF2B5EF4-FFF2-40B4-BE49-F238E27FC236}">
                <a16:creationId xmlns:a16="http://schemas.microsoft.com/office/drawing/2014/main" id="{423DD1E3-7B1B-A449-0362-342D5F20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9" y="2061821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Η ΚΟΙΤΗ ΤΩΝ ΠΟΤΑΜΩΝ">
            <a:extLst>
              <a:ext uri="{FF2B5EF4-FFF2-40B4-BE49-F238E27FC236}">
                <a16:creationId xmlns:a16="http://schemas.microsoft.com/office/drawing/2014/main" id="{4DA6012C-14D3-9DC5-A9A7-5CD7816F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" y="4724400"/>
            <a:ext cx="31432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Επεξήγηση: Επάνω βέλος 5">
            <a:extLst>
              <a:ext uri="{FF2B5EF4-FFF2-40B4-BE49-F238E27FC236}">
                <a16:creationId xmlns:a16="http://schemas.microsoft.com/office/drawing/2014/main" id="{E9843847-C5CE-F635-00B3-5423C950E992}"/>
              </a:ext>
            </a:extLst>
          </p:cNvPr>
          <p:cNvSpPr/>
          <p:nvPr/>
        </p:nvSpPr>
        <p:spPr>
          <a:xfrm rot="5400000">
            <a:off x="2128157" y="2683328"/>
            <a:ext cx="2667000" cy="3135086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A0D1D-19E0-5B21-F343-FAAB8B078DEB}"/>
              </a:ext>
            </a:extLst>
          </p:cNvPr>
          <p:cNvSpPr txBox="1"/>
          <p:nvPr/>
        </p:nvSpPr>
        <p:spPr>
          <a:xfrm>
            <a:off x="3113314" y="919282"/>
            <a:ext cx="232954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dirty="0"/>
              <a:t>άχυρα</a:t>
            </a:r>
            <a:endParaRPr lang="el-CY" sz="48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3E06F901-4108-6A0F-6A2D-697ECAA3D265}"/>
              </a:ext>
            </a:extLst>
          </p:cNvPr>
          <p:cNvSpPr/>
          <p:nvPr/>
        </p:nvSpPr>
        <p:spPr>
          <a:xfrm>
            <a:off x="2190070" y="3292929"/>
            <a:ext cx="1630816" cy="19585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Χώμα</a:t>
            </a:r>
          </a:p>
          <a:p>
            <a:pPr algn="ctr"/>
            <a:r>
              <a:rPr lang="el-GR" sz="4000" dirty="0"/>
              <a:t>+</a:t>
            </a:r>
          </a:p>
          <a:p>
            <a:pPr algn="ctr"/>
            <a:r>
              <a:rPr lang="el-GR" sz="4000" dirty="0"/>
              <a:t>νερό</a:t>
            </a:r>
            <a:endParaRPr lang="el-CY" sz="4000" dirty="0"/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304A25C1-6B5C-7767-8413-46FBB9498C5F}"/>
              </a:ext>
            </a:extLst>
          </p:cNvPr>
          <p:cNvCxnSpPr/>
          <p:nvPr/>
        </p:nvCxnSpPr>
        <p:spPr>
          <a:xfrm>
            <a:off x="5595257" y="582384"/>
            <a:ext cx="2460172" cy="60416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19E7583E-E3D4-6318-1B98-7872D70F74A7}"/>
              </a:ext>
            </a:extLst>
          </p:cNvPr>
          <p:cNvCxnSpPr/>
          <p:nvPr/>
        </p:nvCxnSpPr>
        <p:spPr>
          <a:xfrm flipV="1">
            <a:off x="7674429" y="1515833"/>
            <a:ext cx="609600" cy="19131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99786E4E-2C07-9B7D-06C5-2A612AF66D39}"/>
              </a:ext>
            </a:extLst>
          </p:cNvPr>
          <p:cNvSpPr/>
          <p:nvPr/>
        </p:nvSpPr>
        <p:spPr>
          <a:xfrm>
            <a:off x="8293554" y="355546"/>
            <a:ext cx="2962275" cy="830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 err="1"/>
              <a:t>Πλιθάρια</a:t>
            </a:r>
            <a:endParaRPr lang="el-CY" sz="4800" dirty="0"/>
          </a:p>
        </p:txBody>
      </p:sp>
      <p:pic>
        <p:nvPicPr>
          <p:cNvPr id="3" name="Εικόνα 2" descr="Εικόνα που περιέχει κείμενο, τυπογραφί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B24CB8FD-5594-EF70-9B2F-2D71CCBC3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36978" r="55982" b="59768"/>
          <a:stretch/>
        </p:blipFill>
        <p:spPr>
          <a:xfrm>
            <a:off x="4003223" y="2030246"/>
            <a:ext cx="3671726" cy="66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2" name="Picture 2" descr="ΚΑΛΑΜΙΑ ΜΠΑΜΠΟΥ ΤΑΙΛΑΝΔΕΖΙΚΑ – Agritech">
            <a:extLst>
              <a:ext uri="{FF2B5EF4-FFF2-40B4-BE49-F238E27FC236}">
                <a16:creationId xmlns:a16="http://schemas.microsoft.com/office/drawing/2014/main" id="{B629793C-C058-1D54-4359-B23A1420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2" y="1402381"/>
            <a:ext cx="1737632" cy="21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7A6F1133-5CB0-B624-3932-D9D0D8DA5524}"/>
              </a:ext>
            </a:extLst>
          </p:cNvPr>
          <p:cNvSpPr/>
          <p:nvPr/>
        </p:nvSpPr>
        <p:spPr>
          <a:xfrm>
            <a:off x="9038886" y="2721771"/>
            <a:ext cx="2687749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καλάμια</a:t>
            </a:r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419536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7019748" y="946737"/>
            <a:ext cx="3468414" cy="246993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Η  συμβολή των ανασκαφών και των αρχαιολόγων </a:t>
            </a:r>
          </a:p>
          <a:p>
            <a:pPr algn="ctr"/>
            <a:r>
              <a:rPr lang="el-GR" sz="1800" dirty="0"/>
              <a:t>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894297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άγαλμα&#10;&#10;Περιγραφή που δημιουργήθηκε αυτόματα">
            <a:extLst>
              <a:ext uri="{FF2B5EF4-FFF2-40B4-BE49-F238E27FC236}">
                <a16:creationId xmlns:a16="http://schemas.microsoft.com/office/drawing/2014/main" id="{19DFC6E3-61E9-8D29-2C1B-C3D535BA93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11828" y="2111828"/>
            <a:ext cx="6858000" cy="2634343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βιβλίο, κατάλογο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CA5994F-02BE-D318-262E-111A9ACCC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3810" r="23224" b="30953"/>
          <a:stretch/>
        </p:blipFill>
        <p:spPr>
          <a:xfrm>
            <a:off x="2754087" y="-1"/>
            <a:ext cx="926374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44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913702D-1F6C-0178-4CB5-FF90AD3D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21587" r="6826" b="40737"/>
          <a:stretch/>
        </p:blipFill>
        <p:spPr>
          <a:xfrm>
            <a:off x="283028" y="1334060"/>
            <a:ext cx="9144001" cy="5323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D8131-1C9A-5F2F-5F41-A71EE9C4D79C}"/>
              </a:ext>
            </a:extLst>
          </p:cNvPr>
          <p:cNvSpPr txBox="1"/>
          <p:nvPr/>
        </p:nvSpPr>
        <p:spPr>
          <a:xfrm>
            <a:off x="283028" y="200825"/>
            <a:ext cx="64334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dirty="0" err="1"/>
              <a:t>Προνεολιθική</a:t>
            </a:r>
            <a:r>
              <a:rPr lang="el-GR" sz="4800" dirty="0"/>
              <a:t> Εποχή </a:t>
            </a:r>
            <a:endParaRPr lang="el-CY" sz="4800" dirty="0"/>
          </a:p>
        </p:txBody>
      </p:sp>
      <p:pic>
        <p:nvPicPr>
          <p:cNvPr id="5" name="Εικόνα 4" descr="Εικόνα που περιέχει κείμενο, γρά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C646055-0F12-C6BA-8025-8026855B3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12858" r="59321" b="63492"/>
          <a:stretch/>
        </p:blipFill>
        <p:spPr>
          <a:xfrm>
            <a:off x="9699172" y="164087"/>
            <a:ext cx="2275115" cy="1621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2899E23-A76C-44A1-41EA-14D96B50DBF8}"/>
              </a:ext>
            </a:extLst>
          </p:cNvPr>
          <p:cNvSpPr/>
          <p:nvPr/>
        </p:nvSpPr>
        <p:spPr>
          <a:xfrm>
            <a:off x="9699172" y="1901118"/>
            <a:ext cx="2275115" cy="2583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Κυνήγι πυγμαίων  ιπποπόταμων και νάνων   ελεφάντων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r>
              <a:rPr lang="el-GR" dirty="0"/>
              <a:t>Δεν εντοπίστηκαν  οικισμοί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47766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81718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3" y="3167742"/>
            <a:ext cx="4206648" cy="3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8118114" y="3358241"/>
            <a:ext cx="3755573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Χαλκολιθική Εποχή 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5055852" y="1085943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Νεολιθική Εποχή 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359230" y="87085"/>
            <a:ext cx="4093030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 err="1">
                <a:solidFill>
                  <a:schemeClr val="tx1"/>
                </a:solidFill>
              </a:rPr>
              <a:t>Προνεολιθική</a:t>
            </a:r>
            <a:r>
              <a:rPr lang="el-GR" sz="3600" dirty="0">
                <a:solidFill>
                  <a:schemeClr val="tx1"/>
                </a:solidFill>
              </a:rPr>
              <a:t> Εποχή</a:t>
            </a:r>
            <a:endParaRPr lang="el-CY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 bwMode="auto">
          <a:xfrm>
            <a:off x="830943" y="155403"/>
            <a:ext cx="7006771" cy="59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3731171" y="685800"/>
            <a:ext cx="5660572" cy="31350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32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</a:rPr>
              <a:t>Επιλογή μιας  εκ των τεσσάρων δραστηριοτήτων</a:t>
            </a: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80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2062" name="Straight Connector 2061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3" name="Rectangle 2062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91337-D3CA-0083-8D58-CBC602A7939D}"/>
              </a:ext>
            </a:extLst>
          </p:cNvPr>
          <p:cNvSpPr txBox="1"/>
          <p:nvPr/>
        </p:nvSpPr>
        <p:spPr>
          <a:xfrm>
            <a:off x="1057080" y="4411338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2100" b="1" dirty="0">
                <a:latin typeface="+mj-lt"/>
                <a:ea typeface="+mj-ea"/>
                <a:cs typeface="+mj-cs"/>
              </a:rPr>
              <a:t>Δημιουργία χαρτών </a:t>
            </a:r>
            <a:r>
              <a:rPr lang="en-US" sz="2100" b="1" dirty="0">
                <a:latin typeface="+mj-lt"/>
                <a:ea typeface="+mj-ea"/>
                <a:cs typeface="+mj-cs"/>
              </a:rPr>
              <a:t>, ώστε οι συμμαθητές  μου  να γνωρίσουν τις θέσεις των σημαντικότερων νεολιθικών / χαλκολιθικών οικισμών της Κύπρου</a:t>
            </a:r>
          </a:p>
        </p:txBody>
      </p:sp>
      <p:pic>
        <p:nvPicPr>
          <p:cNvPr id="2050" name="Picture 2" descr="Κύπρος">
            <a:extLst>
              <a:ext uri="{FF2B5EF4-FFF2-40B4-BE49-F238E27FC236}">
                <a16:creationId xmlns:a16="http://schemas.microsoft.com/office/drawing/2014/main" id="{A344C162-76B7-77E6-522B-17E38393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60" y="1085306"/>
            <a:ext cx="3607122" cy="33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Κύπρος">
            <a:extLst>
              <a:ext uri="{FF2B5EF4-FFF2-40B4-BE49-F238E27FC236}">
                <a16:creationId xmlns:a16="http://schemas.microsoft.com/office/drawing/2014/main" id="{446AE8F4-D477-66C4-7B7B-DF116A4A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1557" y="1085306"/>
            <a:ext cx="3828526" cy="33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Κύπρος">
            <a:extLst>
              <a:ext uri="{FF2B5EF4-FFF2-40B4-BE49-F238E27FC236}">
                <a16:creationId xmlns:a16="http://schemas.microsoft.com/office/drawing/2014/main" id="{AD58319D-FA3B-4691-1C89-19BA536D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6885" y="1085306"/>
            <a:ext cx="3671889" cy="33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20A5A52-6F7E-61A7-AEDD-D9284C9C3298}"/>
              </a:ext>
            </a:extLst>
          </p:cNvPr>
          <p:cNvSpPr/>
          <p:nvPr/>
        </p:nvSpPr>
        <p:spPr>
          <a:xfrm>
            <a:off x="762000" y="555171"/>
            <a:ext cx="3429392" cy="53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 err="1"/>
              <a:t>Προνεολιθική</a:t>
            </a:r>
            <a:r>
              <a:rPr lang="el-GR" b="1" dirty="0"/>
              <a:t> Εποχή </a:t>
            </a:r>
            <a:endParaRPr lang="el-CY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9BF9879-ED25-47A2-1DC7-2B5AB90ACE57}"/>
              </a:ext>
            </a:extLst>
          </p:cNvPr>
          <p:cNvSpPr/>
          <p:nvPr/>
        </p:nvSpPr>
        <p:spPr>
          <a:xfrm>
            <a:off x="4518020" y="599732"/>
            <a:ext cx="3429392" cy="53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Νεολιθική Εποχή </a:t>
            </a:r>
            <a:endParaRPr lang="el-CY" b="1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B1E35FA-84AD-CF35-2560-7A5C1969F3DA}"/>
              </a:ext>
            </a:extLst>
          </p:cNvPr>
          <p:cNvSpPr/>
          <p:nvPr/>
        </p:nvSpPr>
        <p:spPr>
          <a:xfrm>
            <a:off x="8199746" y="599732"/>
            <a:ext cx="3429392" cy="53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Χαλκολιθική Εποχή </a:t>
            </a:r>
            <a:endParaRPr lang="el-CY" b="1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66680B5-992B-5188-7F0C-A69782FC3789}"/>
              </a:ext>
            </a:extLst>
          </p:cNvPr>
          <p:cNvSpPr/>
          <p:nvPr/>
        </p:nvSpPr>
        <p:spPr>
          <a:xfrm>
            <a:off x="0" y="5953395"/>
            <a:ext cx="5197928" cy="664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Ι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203350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3DCE75-FC22-D41D-0D5B-5C481849E331}"/>
              </a:ext>
            </a:extLst>
          </p:cNvPr>
          <p:cNvSpPr txBox="1"/>
          <p:nvPr/>
        </p:nvSpPr>
        <p:spPr>
          <a:xfrm>
            <a:off x="990601" y="221121"/>
            <a:ext cx="105809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400" dirty="0"/>
              <a:t>Κριτήρια επιλογής του χώρου για εγκατάσταση των ανθρώπων</a:t>
            </a:r>
            <a:endParaRPr lang="el-CY" sz="2400" dirty="0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0792FE55-BF98-1809-FC9F-C6B86A06E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38198"/>
              </p:ext>
            </p:extLst>
          </p:nvPr>
        </p:nvGraphicFramePr>
        <p:xfrm>
          <a:off x="990601" y="959151"/>
          <a:ext cx="10482942" cy="4971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41471">
                  <a:extLst>
                    <a:ext uri="{9D8B030D-6E8A-4147-A177-3AD203B41FA5}">
                      <a16:colId xmlns:a16="http://schemas.microsoft.com/office/drawing/2014/main" val="3115942069"/>
                    </a:ext>
                  </a:extLst>
                </a:gridCol>
                <a:gridCol w="5241471">
                  <a:extLst>
                    <a:ext uri="{9D8B030D-6E8A-4147-A177-3AD203B41FA5}">
                      <a16:colId xmlns:a16="http://schemas.microsoft.com/office/drawing/2014/main" val="2249173553"/>
                    </a:ext>
                  </a:extLst>
                </a:gridCol>
              </a:tblGrid>
              <a:tr h="608392">
                <a:tc>
                  <a:txBody>
                    <a:bodyPr/>
                    <a:lstStyle/>
                    <a:p>
                      <a:r>
                        <a:rPr lang="el-GR" b="1" dirty="0"/>
                        <a:t>Στη Νεολιθική Εποχή </a:t>
                      </a:r>
                      <a:endParaRPr lang="el-CY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Στη σημερινή εποχή 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48267"/>
                  </a:ext>
                </a:extLst>
              </a:tr>
              <a:tr h="1802997"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205531"/>
                  </a:ext>
                </a:extLst>
              </a:tr>
              <a:tr h="1802997"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936394"/>
                  </a:ext>
                </a:extLst>
              </a:tr>
            </a:tbl>
          </a:graphicData>
        </a:graphic>
      </p:graphicFrame>
      <p:pic>
        <p:nvPicPr>
          <p:cNvPr id="3074" name="Picture 2" descr="1-2. Η ΝΕΟΛIΘIΚΗ ΕΠΟΧΗ">
            <a:extLst>
              <a:ext uri="{FF2B5EF4-FFF2-40B4-BE49-F238E27FC236}">
                <a16:creationId xmlns:a16="http://schemas.microsoft.com/office/drawing/2014/main" id="{D2AD3F4D-25E7-357C-C043-FF63B7EB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9" y="1684463"/>
            <a:ext cx="486795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 descr="Εικόνα που περιέχει δέντρο, σκίτσο/σχέδιο, σπίτι, ιδιοκτη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7F96CC9A-AAAD-B4B9-1F13-373165AB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021"/>
          <a:stretch/>
        </p:blipFill>
        <p:spPr>
          <a:xfrm>
            <a:off x="6281058" y="1684463"/>
            <a:ext cx="5094513" cy="1481239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3BC922F-184D-BE04-6A0D-1DE487AA6AD9}"/>
              </a:ext>
            </a:extLst>
          </p:cNvPr>
          <p:cNvSpPr/>
          <p:nvPr/>
        </p:nvSpPr>
        <p:spPr>
          <a:xfrm>
            <a:off x="0" y="6097369"/>
            <a:ext cx="5197928" cy="664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ΙΙ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349108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29AF445-4829-7FF3-F01F-8105124123FC}"/>
              </a:ext>
            </a:extLst>
          </p:cNvPr>
          <p:cNvSpPr/>
          <p:nvPr/>
        </p:nvSpPr>
        <p:spPr>
          <a:xfrm>
            <a:off x="0" y="6097369"/>
            <a:ext cx="5197928" cy="664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ΙΙΙ</a:t>
            </a:r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55C4E17-0325-3BC9-E71C-08102BBA0166}"/>
              </a:ext>
            </a:extLst>
          </p:cNvPr>
          <p:cNvSpPr/>
          <p:nvPr/>
        </p:nvSpPr>
        <p:spPr>
          <a:xfrm>
            <a:off x="827314" y="424543"/>
            <a:ext cx="6760029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Παλαιολιθική Εποχή  </a:t>
            </a:r>
            <a:endParaRPr lang="el-CY" sz="4400" dirty="0"/>
          </a:p>
        </p:txBody>
      </p:sp>
      <p:pic>
        <p:nvPicPr>
          <p:cNvPr id="1026" name="Picture 2" descr="Κυνηγοί-τροφοσυλλέκτες ή κτηνοτρόφοι-γεωργοί; (μέρος Β΄) | Anarchy press gr">
            <a:extLst>
              <a:ext uri="{FF2B5EF4-FFF2-40B4-BE49-F238E27FC236}">
                <a16:creationId xmlns:a16="http://schemas.microsoft.com/office/drawing/2014/main" id="{B53E6717-31F7-F361-74C8-6D482B9E9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t="14103" r="38462"/>
          <a:stretch/>
        </p:blipFill>
        <p:spPr bwMode="auto">
          <a:xfrm>
            <a:off x="3267072" y="4249158"/>
            <a:ext cx="1880510" cy="15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5AC468D-9783-EC0E-B108-9A873F18A903}"/>
              </a:ext>
            </a:extLst>
          </p:cNvPr>
          <p:cNvSpPr/>
          <p:nvPr/>
        </p:nvSpPr>
        <p:spPr>
          <a:xfrm>
            <a:off x="827313" y="1926771"/>
            <a:ext cx="6760029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 err="1"/>
              <a:t>Τροφοσυλλέκτης</a:t>
            </a:r>
            <a:r>
              <a:rPr lang="el-GR" sz="4400" dirty="0"/>
              <a:t> </a:t>
            </a:r>
            <a:endParaRPr lang="el-CY" sz="4400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EAA564C1-7D48-0123-0449-EA65E1422F79}"/>
              </a:ext>
            </a:extLst>
          </p:cNvPr>
          <p:cNvSpPr/>
          <p:nvPr/>
        </p:nvSpPr>
        <p:spPr>
          <a:xfrm rot="2909716">
            <a:off x="4702629" y="3178629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0D4BEC3-07E9-FA44-CB08-F4ABB98CAE02}"/>
              </a:ext>
            </a:extLst>
          </p:cNvPr>
          <p:cNvSpPr/>
          <p:nvPr/>
        </p:nvSpPr>
        <p:spPr>
          <a:xfrm rot="8191830">
            <a:off x="1849611" y="3126448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856F2F2C-97F9-DAD2-4818-7324A64CDFF7}"/>
              </a:ext>
            </a:extLst>
          </p:cNvPr>
          <p:cNvSpPr/>
          <p:nvPr/>
        </p:nvSpPr>
        <p:spPr>
          <a:xfrm>
            <a:off x="337457" y="4536148"/>
            <a:ext cx="2320019" cy="13389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A435BD3D-2EDD-CD60-B44D-5D49B3D533FC}"/>
              </a:ext>
            </a:extLst>
          </p:cNvPr>
          <p:cNvSpPr/>
          <p:nvPr/>
        </p:nvSpPr>
        <p:spPr>
          <a:xfrm>
            <a:off x="5270843" y="4571562"/>
            <a:ext cx="2501557" cy="13389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32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C5FAE4E1-CDC3-3F0B-9C95-08717DE92C79}"/>
              </a:ext>
            </a:extLst>
          </p:cNvPr>
          <p:cNvSpPr/>
          <p:nvPr/>
        </p:nvSpPr>
        <p:spPr>
          <a:xfrm>
            <a:off x="7772400" y="424543"/>
            <a:ext cx="4258472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Νεολιθική Εποχή  </a:t>
            </a:r>
            <a:endParaRPr lang="el-CY" sz="4400" dirty="0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C63A5F96-4690-745D-AF88-F2035C79BB58}"/>
              </a:ext>
            </a:extLst>
          </p:cNvPr>
          <p:cNvSpPr/>
          <p:nvPr/>
        </p:nvSpPr>
        <p:spPr>
          <a:xfrm rot="2909716">
            <a:off x="10361282" y="1633516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CDD77DB6-3849-B12E-F322-CF1795DCF0E2}"/>
              </a:ext>
            </a:extLst>
          </p:cNvPr>
          <p:cNvSpPr/>
          <p:nvPr/>
        </p:nvSpPr>
        <p:spPr>
          <a:xfrm rot="6778570">
            <a:off x="7555646" y="1654523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C55892CC-58BA-66CA-2672-77EF866E34EF}"/>
              </a:ext>
            </a:extLst>
          </p:cNvPr>
          <p:cNvSpPr/>
          <p:nvPr/>
        </p:nvSpPr>
        <p:spPr>
          <a:xfrm rot="5196217">
            <a:off x="8920092" y="1867492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765BD207-B818-6BEF-D25E-D655869DEA2B}"/>
              </a:ext>
            </a:extLst>
          </p:cNvPr>
          <p:cNvSpPr/>
          <p:nvPr/>
        </p:nvSpPr>
        <p:spPr>
          <a:xfrm>
            <a:off x="7188329" y="3257227"/>
            <a:ext cx="1941496" cy="1217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5557FB34-576F-24B2-7EE5-09D580486475}"/>
              </a:ext>
            </a:extLst>
          </p:cNvPr>
          <p:cNvSpPr/>
          <p:nvPr/>
        </p:nvSpPr>
        <p:spPr>
          <a:xfrm>
            <a:off x="10317657" y="3223349"/>
            <a:ext cx="1941496" cy="1217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3E3DF352-075F-7826-3AD2-0E14406498F8}"/>
              </a:ext>
            </a:extLst>
          </p:cNvPr>
          <p:cNvSpPr/>
          <p:nvPr/>
        </p:nvSpPr>
        <p:spPr>
          <a:xfrm>
            <a:off x="8895266" y="4380970"/>
            <a:ext cx="1941496" cy="1217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390FE23C-5570-44C0-AC40-1F5D96DA7E40}"/>
              </a:ext>
            </a:extLst>
          </p:cNvPr>
          <p:cNvSpPr/>
          <p:nvPr/>
        </p:nvSpPr>
        <p:spPr>
          <a:xfrm>
            <a:off x="8809315" y="3439573"/>
            <a:ext cx="1941496" cy="13389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ασχολίες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72081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Η ΠΑΛΑΙΟΛΙΘΙΚΗ ΕΠΟΧΗ ΚΑΙ Η ΜΕΣΟΛΙΘΙΚΗ ΕΠΟΧΗ. ΠΡΟΪΣΤΟΡΙΚΟΙ ΧΡΟΝΟΙ ( π.Χ. –  π.Χ.) Α. Εποχή του Λίθου Παλαιολιθική &amp; Μεσολιθική Εποχή ( ppt κατέβασμα">
            <a:extLst>
              <a:ext uri="{FF2B5EF4-FFF2-40B4-BE49-F238E27FC236}">
                <a16:creationId xmlns:a16="http://schemas.microsoft.com/office/drawing/2014/main" id="{DFCBC8F9-EE55-AB57-96A7-BF9236797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/>
          <a:stretch/>
        </p:blipFill>
        <p:spPr bwMode="auto">
          <a:xfrm>
            <a:off x="174170" y="-1"/>
            <a:ext cx="11832773" cy="6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83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DEAAD47A-BEC2-AF18-F44E-FEF08D3E1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55243" b="28254"/>
          <a:stretch/>
        </p:blipFill>
        <p:spPr bwMode="auto">
          <a:xfrm>
            <a:off x="9919990" y="87086"/>
            <a:ext cx="2272010" cy="3211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F66D8884-C9EE-4360-EAEC-2FFE58F97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08653"/>
              </p:ext>
            </p:extLst>
          </p:nvPr>
        </p:nvGraphicFramePr>
        <p:xfrm>
          <a:off x="228600" y="212638"/>
          <a:ext cx="5758543" cy="2007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649">
                  <a:extLst>
                    <a:ext uri="{9D8B030D-6E8A-4147-A177-3AD203B41FA5}">
                      <a16:colId xmlns:a16="http://schemas.microsoft.com/office/drawing/2014/main" val="53536608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072280090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1671979419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91020180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1673721052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762800938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2373656566"/>
                    </a:ext>
                  </a:extLst>
                </a:gridCol>
              </a:tblGrid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Χ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ρ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κ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4217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Ε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ρ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ή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μ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η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1935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ε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τ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ό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κ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ρ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ε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7222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ε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δ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ώ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02862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γ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τ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21700"/>
                  </a:ext>
                </a:extLst>
              </a:tr>
            </a:tbl>
          </a:graphicData>
        </a:graphic>
      </p:graphicFrame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64ED54CD-7147-B362-086B-F508EBF54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093805"/>
              </p:ext>
            </p:extLst>
          </p:nvPr>
        </p:nvGraphicFramePr>
        <p:xfrm>
          <a:off x="5987143" y="235321"/>
          <a:ext cx="2757190" cy="197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243">
                  <a:extLst>
                    <a:ext uri="{9D8B030D-6E8A-4147-A177-3AD203B41FA5}">
                      <a16:colId xmlns:a16="http://schemas.microsoft.com/office/drawing/2014/main" val="53536608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072280090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1671979419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910201805"/>
                    </a:ext>
                  </a:extLst>
                </a:gridCol>
              </a:tblGrid>
              <a:tr h="130002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τ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ί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4217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1935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μ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ν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ς</a:t>
                      </a:r>
                      <a:endParaRPr lang="el-C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7222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02862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δ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χ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ε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21700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0D8D19-1748-D56E-5359-88907B9A9152}"/>
              </a:ext>
            </a:extLst>
          </p:cNvPr>
          <p:cNvSpPr/>
          <p:nvPr/>
        </p:nvSpPr>
        <p:spPr>
          <a:xfrm>
            <a:off x="228599" y="2449286"/>
            <a:ext cx="6934201" cy="16981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000" dirty="0"/>
          </a:p>
          <a:p>
            <a:pPr algn="ctr"/>
            <a:r>
              <a:rPr lang="el-GR" sz="2000" dirty="0"/>
              <a:t>Νεολιθικός  οικισμός  :</a:t>
            </a:r>
          </a:p>
          <a:p>
            <a:pPr algn="ctr"/>
            <a:r>
              <a:rPr lang="el-GR" sz="2000" dirty="0" err="1"/>
              <a:t>Χαλκολιθικός</a:t>
            </a:r>
            <a:r>
              <a:rPr lang="el-GR" sz="2000" dirty="0"/>
              <a:t>  οικισμός :</a:t>
            </a:r>
          </a:p>
          <a:p>
            <a:pPr algn="ctr"/>
            <a:r>
              <a:rPr lang="el-GR" sz="2000" dirty="0"/>
              <a:t>Ανθρώπινη δραστηριότητα  στην </a:t>
            </a:r>
            <a:r>
              <a:rPr lang="el-GR" sz="2000" dirty="0" err="1"/>
              <a:t>Προνεολιθική</a:t>
            </a:r>
            <a:r>
              <a:rPr lang="el-GR" sz="2000" dirty="0"/>
              <a:t> Εποχή : </a:t>
            </a:r>
          </a:p>
          <a:p>
            <a:pPr algn="ctr"/>
            <a:endParaRPr lang="el-CY" dirty="0"/>
          </a:p>
        </p:txBody>
      </p:sp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8551D638-B720-D347-40D7-3D27FAEB9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574314"/>
              </p:ext>
            </p:extLst>
          </p:nvPr>
        </p:nvGraphicFramePr>
        <p:xfrm>
          <a:off x="8744333" y="248289"/>
          <a:ext cx="1111892" cy="197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243">
                  <a:extLst>
                    <a:ext uri="{9D8B030D-6E8A-4147-A177-3AD203B41FA5}">
                      <a16:colId xmlns:a16="http://schemas.microsoft.com/office/drawing/2014/main" val="53536608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072280090"/>
                    </a:ext>
                  </a:extLst>
                </a:gridCol>
              </a:tblGrid>
              <a:tr h="130002">
                <a:tc>
                  <a:txBody>
                    <a:bodyPr/>
                    <a:lstStyle/>
                    <a:p>
                      <a:r>
                        <a:rPr lang="el-GR" dirty="0"/>
                        <a:t>ι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4217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1935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22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02862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21700"/>
                  </a:ext>
                </a:extLst>
              </a:tr>
            </a:tbl>
          </a:graphicData>
        </a:graphic>
      </p:graphicFrame>
      <p:pic>
        <p:nvPicPr>
          <p:cNvPr id="1028" name="Picture 4" descr="Η Ελλάδα στη Νεολιθική Εποχή: Το λυκαυγές του αρχαίου ελληνικού πολιτισμού  – Pronews.gr">
            <a:extLst>
              <a:ext uri="{FF2B5EF4-FFF2-40B4-BE49-F238E27FC236}">
                <a16:creationId xmlns:a16="http://schemas.microsoft.com/office/drawing/2014/main" id="{F16FBEF0-6076-5AB4-0B80-D4055731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45429"/>
            <a:ext cx="2155372" cy="2394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B3710432-56B8-FCA2-DD5F-8901DA991A27}"/>
              </a:ext>
            </a:extLst>
          </p:cNvPr>
          <p:cNvSpPr/>
          <p:nvPr/>
        </p:nvSpPr>
        <p:spPr>
          <a:xfrm>
            <a:off x="7350961" y="2248396"/>
            <a:ext cx="2272010" cy="2099949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/>
              <a:t>Συνεχίζω  τη φράση «Ο νεολιθικός  άνθρωπος  ασχολείται με </a:t>
            </a:r>
            <a:endParaRPr lang="el-CY" sz="1400" dirty="0"/>
          </a:p>
          <a:p>
            <a:pPr algn="ctr"/>
            <a:r>
              <a:rPr lang="el-GR" sz="1400" dirty="0"/>
              <a:t>»</a:t>
            </a:r>
            <a:endParaRPr lang="el-CY" sz="14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5CB0930-2D2A-3800-89C1-58F4190D2EA8}"/>
              </a:ext>
            </a:extLst>
          </p:cNvPr>
          <p:cNvSpPr/>
          <p:nvPr/>
        </p:nvSpPr>
        <p:spPr>
          <a:xfrm>
            <a:off x="2514600" y="4245429"/>
            <a:ext cx="7162800" cy="2492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1800" dirty="0"/>
              <a:t>Ο νεολιθικός  άνθρωπος  ασχολείται με 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l-GR" dirty="0"/>
              <a:t>………………………………………………………………………………………………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l-GR" dirty="0"/>
              <a:t>………………………………………………………………………………………………</a:t>
            </a:r>
            <a:endParaRPr lang="el-GR" sz="1800" dirty="0"/>
          </a:p>
          <a:p>
            <a:pPr>
              <a:lnSpc>
                <a:spcPct val="150000"/>
              </a:lnSpc>
            </a:pPr>
            <a:r>
              <a:rPr lang="el-GR" dirty="0"/>
              <a:t>………………………………………………………………………………………………</a:t>
            </a:r>
            <a:endParaRPr lang="el-GR" sz="1800" dirty="0"/>
          </a:p>
          <a:p>
            <a:pPr>
              <a:lnSpc>
                <a:spcPct val="150000"/>
              </a:lnSpc>
            </a:pPr>
            <a:r>
              <a:rPr lang="el-GR" dirty="0"/>
              <a:t>………………………………………………………………………………………………</a:t>
            </a:r>
            <a:endParaRPr lang="el-GR" sz="1800" dirty="0"/>
          </a:p>
          <a:p>
            <a:pPr>
              <a:lnSpc>
                <a:spcPct val="150000"/>
              </a:lnSpc>
            </a:pPr>
            <a:r>
              <a:rPr lang="el-GR" dirty="0"/>
              <a:t>………………………………………………………………………………………………</a:t>
            </a:r>
            <a:endParaRPr lang="el-GR" sz="1800" dirty="0"/>
          </a:p>
          <a:p>
            <a:endParaRPr lang="el-CY" sz="1800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427021F-4466-4158-8945-D1452FD51FD7}"/>
              </a:ext>
            </a:extLst>
          </p:cNvPr>
          <p:cNvSpPr/>
          <p:nvPr/>
        </p:nvSpPr>
        <p:spPr>
          <a:xfrm>
            <a:off x="9919990" y="6001407"/>
            <a:ext cx="2272010" cy="638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</a:t>
            </a:r>
            <a:r>
              <a:rPr lang="tr-TR" dirty="0"/>
              <a:t> IV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120729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823CDC-B7FD-213E-656C-937A8F46921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/>
              <a:t>ΛΥΣΕΙΣ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480991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91337-D3CA-0083-8D58-CBC602A7939D}"/>
              </a:ext>
            </a:extLst>
          </p:cNvPr>
          <p:cNvSpPr txBox="1"/>
          <p:nvPr/>
        </p:nvSpPr>
        <p:spPr>
          <a:xfrm>
            <a:off x="1060232" y="4980237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2100" b="1" dirty="0">
                <a:latin typeface="+mj-lt"/>
                <a:ea typeface="+mj-ea"/>
                <a:cs typeface="+mj-cs"/>
              </a:rPr>
              <a:t>Δημιουργία χαρτών </a:t>
            </a:r>
            <a:r>
              <a:rPr lang="en-US" sz="2100" b="1" dirty="0">
                <a:latin typeface="+mj-lt"/>
                <a:ea typeface="+mj-ea"/>
                <a:cs typeface="+mj-cs"/>
              </a:rPr>
              <a:t>, ώστε οι συμμαθητές  μου  να γνωρίσουν τις θέσεις των σημαντικότερων  νεολιθικών / χαλκολιθικών οικισμών της Κύπρου</a:t>
            </a:r>
          </a:p>
        </p:txBody>
      </p:sp>
      <p:pic>
        <p:nvPicPr>
          <p:cNvPr id="2050" name="Picture 2" descr="Κύπρος">
            <a:extLst>
              <a:ext uri="{FF2B5EF4-FFF2-40B4-BE49-F238E27FC236}">
                <a16:creationId xmlns:a16="http://schemas.microsoft.com/office/drawing/2014/main" id="{A344C162-76B7-77E6-522B-17E38393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569" y="1129866"/>
            <a:ext cx="3607122" cy="33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Κύπρος">
            <a:extLst>
              <a:ext uri="{FF2B5EF4-FFF2-40B4-BE49-F238E27FC236}">
                <a16:creationId xmlns:a16="http://schemas.microsoft.com/office/drawing/2014/main" id="{446AE8F4-D477-66C4-7B7B-DF116A4A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1557" y="1085306"/>
            <a:ext cx="3828526" cy="33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Κύπρος">
            <a:extLst>
              <a:ext uri="{FF2B5EF4-FFF2-40B4-BE49-F238E27FC236}">
                <a16:creationId xmlns:a16="http://schemas.microsoft.com/office/drawing/2014/main" id="{AD58319D-FA3B-4691-1C89-19BA536D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6885" y="1085306"/>
            <a:ext cx="3671889" cy="33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20A5A52-6F7E-61A7-AEDD-D9284C9C3298}"/>
              </a:ext>
            </a:extLst>
          </p:cNvPr>
          <p:cNvSpPr/>
          <p:nvPr/>
        </p:nvSpPr>
        <p:spPr>
          <a:xfrm>
            <a:off x="762000" y="555171"/>
            <a:ext cx="3429392" cy="53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 err="1"/>
              <a:t>Προνεολιθική</a:t>
            </a:r>
            <a:r>
              <a:rPr lang="el-GR" b="1" dirty="0"/>
              <a:t> Εποχή </a:t>
            </a:r>
            <a:endParaRPr lang="el-CY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9BF9879-ED25-47A2-1DC7-2B5AB90ACE57}"/>
              </a:ext>
            </a:extLst>
          </p:cNvPr>
          <p:cNvSpPr/>
          <p:nvPr/>
        </p:nvSpPr>
        <p:spPr>
          <a:xfrm>
            <a:off x="4518020" y="599732"/>
            <a:ext cx="3429392" cy="53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Νεολιθική Εποχή </a:t>
            </a:r>
            <a:endParaRPr lang="el-CY" b="1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B1E35FA-84AD-CF35-2560-7A5C1969F3DA}"/>
              </a:ext>
            </a:extLst>
          </p:cNvPr>
          <p:cNvSpPr/>
          <p:nvPr/>
        </p:nvSpPr>
        <p:spPr>
          <a:xfrm>
            <a:off x="8199746" y="599732"/>
            <a:ext cx="3429392" cy="53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Χαλκολιθική Εποχή  </a:t>
            </a:r>
            <a:endParaRPr lang="el-CY" b="1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66680B5-992B-5188-7F0C-A69782FC3789}"/>
              </a:ext>
            </a:extLst>
          </p:cNvPr>
          <p:cNvSpPr/>
          <p:nvPr/>
        </p:nvSpPr>
        <p:spPr>
          <a:xfrm>
            <a:off x="0" y="5953395"/>
            <a:ext cx="5197928" cy="664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Ι</a:t>
            </a:r>
            <a:endParaRPr lang="el-CY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D185A-C7C6-34CE-CF04-0AC559E5EE99}"/>
              </a:ext>
            </a:extLst>
          </p:cNvPr>
          <p:cNvSpPr txBox="1"/>
          <p:nvPr/>
        </p:nvSpPr>
        <p:spPr>
          <a:xfrm>
            <a:off x="287187" y="4339383"/>
            <a:ext cx="610144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400" dirty="0"/>
              <a:t>Σπηλιά «</a:t>
            </a:r>
            <a:r>
              <a:rPr lang="el-GR" sz="1400" dirty="0" err="1"/>
              <a:t>Αετόκρεμνος</a:t>
            </a:r>
            <a:r>
              <a:rPr lang="el-GR" sz="1400" dirty="0"/>
              <a:t>», στο Ακρωτήρι Λεμεσού </a:t>
            </a:r>
          </a:p>
          <a:p>
            <a:pPr algn="ctr"/>
            <a:r>
              <a:rPr lang="el-GR" sz="1400" dirty="0"/>
              <a:t>Κυνήγι πυγμαίων  ιπποπόταμων και νάνων   ελεφάντων</a:t>
            </a:r>
          </a:p>
          <a:p>
            <a:pPr algn="ctr"/>
            <a:r>
              <a:rPr lang="el-GR" sz="1400" dirty="0"/>
              <a:t>Δεν εντοπίστηκαν  οικισμοί  </a:t>
            </a:r>
            <a:endParaRPr lang="el-CY" sz="1400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7C2302C3-B7E3-38C8-95CD-30FCF1E035B1}"/>
              </a:ext>
            </a:extLst>
          </p:cNvPr>
          <p:cNvSpPr/>
          <p:nvPr/>
        </p:nvSpPr>
        <p:spPr>
          <a:xfrm>
            <a:off x="1861457" y="4086565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D5055B91-626A-D85E-1E3D-B1E17A84864D}"/>
              </a:ext>
            </a:extLst>
          </p:cNvPr>
          <p:cNvSpPr/>
          <p:nvPr/>
        </p:nvSpPr>
        <p:spPr>
          <a:xfrm>
            <a:off x="5471879" y="3451721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016C7883-4113-1BCC-59F5-ED67E81ECF56}"/>
              </a:ext>
            </a:extLst>
          </p:cNvPr>
          <p:cNvSpPr/>
          <p:nvPr/>
        </p:nvSpPr>
        <p:spPr>
          <a:xfrm>
            <a:off x="5771681" y="3353981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68D94-50D7-DA6A-CAD5-FAB2F79CE9AF}"/>
              </a:ext>
            </a:extLst>
          </p:cNvPr>
          <p:cNvSpPr txBox="1"/>
          <p:nvPr/>
        </p:nvSpPr>
        <p:spPr>
          <a:xfrm>
            <a:off x="5622029" y="2873096"/>
            <a:ext cx="21286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 err="1"/>
              <a:t>Χοιροκοιτία</a:t>
            </a:r>
            <a:endParaRPr lang="el-CY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403AB-4F27-7A85-B7DC-8C03DD770886}"/>
              </a:ext>
            </a:extLst>
          </p:cNvPr>
          <p:cNvSpPr txBox="1"/>
          <p:nvPr/>
        </p:nvSpPr>
        <p:spPr>
          <a:xfrm>
            <a:off x="5716570" y="3815794"/>
            <a:ext cx="13761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l-GR" dirty="0" err="1"/>
              <a:t>Καλαβασός</a:t>
            </a:r>
            <a:endParaRPr lang="el-CY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D8A0FB1-20C1-A799-F41C-1C14C352D76A}"/>
              </a:ext>
            </a:extLst>
          </p:cNvPr>
          <p:cNvSpPr/>
          <p:nvPr/>
        </p:nvSpPr>
        <p:spPr>
          <a:xfrm>
            <a:off x="3274993" y="3105497"/>
            <a:ext cx="2074934" cy="326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Σωτήρα</a:t>
            </a:r>
            <a:endParaRPr lang="el-CY" dirty="0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E1B786CB-7763-E612-2AB2-D7E28CBA7B66}"/>
              </a:ext>
            </a:extLst>
          </p:cNvPr>
          <p:cNvSpPr/>
          <p:nvPr/>
        </p:nvSpPr>
        <p:spPr>
          <a:xfrm>
            <a:off x="4765871" y="3587704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βάλ 16">
            <a:extLst>
              <a:ext uri="{FF2B5EF4-FFF2-40B4-BE49-F238E27FC236}">
                <a16:creationId xmlns:a16="http://schemas.microsoft.com/office/drawing/2014/main" id="{62D5C867-18F1-23F4-E387-91E843ACC95C}"/>
              </a:ext>
            </a:extLst>
          </p:cNvPr>
          <p:cNvSpPr/>
          <p:nvPr/>
        </p:nvSpPr>
        <p:spPr>
          <a:xfrm>
            <a:off x="8631314" y="3776163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936F13D4-2181-1678-E4EA-184784072E93}"/>
              </a:ext>
            </a:extLst>
          </p:cNvPr>
          <p:cNvSpPr/>
          <p:nvPr/>
        </p:nvSpPr>
        <p:spPr>
          <a:xfrm>
            <a:off x="7956345" y="3483997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A96006E5-AA9D-BACB-638E-C5F513CB3AA4}"/>
              </a:ext>
            </a:extLst>
          </p:cNvPr>
          <p:cNvSpPr/>
          <p:nvPr/>
        </p:nvSpPr>
        <p:spPr>
          <a:xfrm>
            <a:off x="8165121" y="3645367"/>
            <a:ext cx="217714" cy="261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9358813B-2E51-30C7-E9A0-C77BE5EBEF48}"/>
              </a:ext>
            </a:extLst>
          </p:cNvPr>
          <p:cNvSpPr/>
          <p:nvPr/>
        </p:nvSpPr>
        <p:spPr>
          <a:xfrm>
            <a:off x="8990224" y="3923279"/>
            <a:ext cx="2074934" cy="326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Ερήμη</a:t>
            </a:r>
            <a:endParaRPr lang="el-CY" dirty="0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9D5AA4FA-80C8-4458-8572-B92689728A7B}"/>
              </a:ext>
            </a:extLst>
          </p:cNvPr>
          <p:cNvSpPr/>
          <p:nvPr/>
        </p:nvSpPr>
        <p:spPr>
          <a:xfrm>
            <a:off x="6932359" y="4012812"/>
            <a:ext cx="1513116" cy="326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Σουσκιού</a:t>
            </a:r>
            <a:endParaRPr lang="el-CY" dirty="0"/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DFEB5CFC-EEBA-E013-E022-F1F1FC0B8B8E}"/>
              </a:ext>
            </a:extLst>
          </p:cNvPr>
          <p:cNvSpPr/>
          <p:nvPr/>
        </p:nvSpPr>
        <p:spPr>
          <a:xfrm>
            <a:off x="7256820" y="3058917"/>
            <a:ext cx="2074934" cy="326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Λέμπα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102660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3DCE75-FC22-D41D-0D5B-5C481849E331}"/>
              </a:ext>
            </a:extLst>
          </p:cNvPr>
          <p:cNvSpPr txBox="1"/>
          <p:nvPr/>
        </p:nvSpPr>
        <p:spPr>
          <a:xfrm>
            <a:off x="990601" y="221121"/>
            <a:ext cx="105809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400" dirty="0"/>
              <a:t>Κριτήρια επιλογής του χώρου για εγκατάσταση των ανθρώπων</a:t>
            </a:r>
            <a:endParaRPr lang="el-CY" sz="2400" dirty="0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0792FE55-BF98-1809-FC9F-C6B86A06E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80752"/>
              </p:ext>
            </p:extLst>
          </p:nvPr>
        </p:nvGraphicFramePr>
        <p:xfrm>
          <a:off x="990601" y="959151"/>
          <a:ext cx="10482942" cy="4971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9570">
                  <a:extLst>
                    <a:ext uri="{9D8B030D-6E8A-4147-A177-3AD203B41FA5}">
                      <a16:colId xmlns:a16="http://schemas.microsoft.com/office/drawing/2014/main" val="3115942069"/>
                    </a:ext>
                  </a:extLst>
                </a:gridCol>
                <a:gridCol w="5203372">
                  <a:extLst>
                    <a:ext uri="{9D8B030D-6E8A-4147-A177-3AD203B41FA5}">
                      <a16:colId xmlns:a16="http://schemas.microsoft.com/office/drawing/2014/main" val="2249173553"/>
                    </a:ext>
                  </a:extLst>
                </a:gridCol>
              </a:tblGrid>
              <a:tr h="608392">
                <a:tc>
                  <a:txBody>
                    <a:bodyPr/>
                    <a:lstStyle/>
                    <a:p>
                      <a:r>
                        <a:rPr lang="el-GR" b="1" dirty="0"/>
                        <a:t>Στη Νεολιθική Εποχή </a:t>
                      </a:r>
                      <a:endParaRPr lang="el-CY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Στη σημερινή εποχή 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48267"/>
                  </a:ext>
                </a:extLst>
              </a:tr>
              <a:tr h="1802997"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205531"/>
                  </a:ext>
                </a:extLst>
              </a:tr>
              <a:tr h="1802997"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pPr algn="ctr"/>
                      <a:r>
                        <a:rPr lang="el-GR" sz="4000" dirty="0"/>
                        <a:t>κοντά σε λόφους </a:t>
                      </a:r>
                    </a:p>
                    <a:p>
                      <a:pPr algn="ctr"/>
                      <a:r>
                        <a:rPr lang="el-GR" sz="4000" dirty="0"/>
                        <a:t>κοντά  σε ποταμούς </a:t>
                      </a:r>
                      <a:endParaRPr lang="el-CY" sz="4000" dirty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ασφαλής γειτονιά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πάρκα και χώροι αναψυχής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συγκοινωνία</a:t>
                      </a:r>
                    </a:p>
                    <a:p>
                      <a:r>
                        <a:rPr lang="el-GR" sz="2400" b="0" dirty="0"/>
                        <a:t>σχολεία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κοντινή απόσταση από φαρμακεία &amp; υπεραγορές</a:t>
                      </a:r>
                    </a:p>
                    <a:p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936394"/>
                  </a:ext>
                </a:extLst>
              </a:tr>
            </a:tbl>
          </a:graphicData>
        </a:graphic>
      </p:graphicFrame>
      <p:pic>
        <p:nvPicPr>
          <p:cNvPr id="3074" name="Picture 2" descr="1-2. Η ΝΕΟΛIΘIΚΗ ΕΠΟΧΗ">
            <a:extLst>
              <a:ext uri="{FF2B5EF4-FFF2-40B4-BE49-F238E27FC236}">
                <a16:creationId xmlns:a16="http://schemas.microsoft.com/office/drawing/2014/main" id="{D2AD3F4D-25E7-357C-C043-FF63B7EB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9" y="1684463"/>
            <a:ext cx="486795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 descr="Εικόνα που περιέχει δέντρο, σκίτσο/σχέδιο, σπίτι, ιδιοκτη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7F96CC9A-AAAD-B4B9-1F13-373165AB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021"/>
          <a:stretch/>
        </p:blipFill>
        <p:spPr>
          <a:xfrm>
            <a:off x="6281058" y="1684463"/>
            <a:ext cx="5094513" cy="1481239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3BC922F-184D-BE04-6A0D-1DE487AA6AD9}"/>
              </a:ext>
            </a:extLst>
          </p:cNvPr>
          <p:cNvSpPr/>
          <p:nvPr/>
        </p:nvSpPr>
        <p:spPr>
          <a:xfrm>
            <a:off x="430924" y="6039036"/>
            <a:ext cx="5197928" cy="664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ΙΙ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232344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29AF445-4829-7FF3-F01F-8105124123FC}"/>
              </a:ext>
            </a:extLst>
          </p:cNvPr>
          <p:cNvSpPr/>
          <p:nvPr/>
        </p:nvSpPr>
        <p:spPr>
          <a:xfrm>
            <a:off x="0" y="6097369"/>
            <a:ext cx="5197928" cy="664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ΙΙΙ</a:t>
            </a:r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55C4E17-0325-3BC9-E71C-08102BBA0166}"/>
              </a:ext>
            </a:extLst>
          </p:cNvPr>
          <p:cNvSpPr/>
          <p:nvPr/>
        </p:nvSpPr>
        <p:spPr>
          <a:xfrm>
            <a:off x="827314" y="424543"/>
            <a:ext cx="6760029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Παλαιολιθική Εποχή  </a:t>
            </a:r>
            <a:endParaRPr lang="el-CY" sz="4400" dirty="0"/>
          </a:p>
        </p:txBody>
      </p:sp>
      <p:pic>
        <p:nvPicPr>
          <p:cNvPr id="1026" name="Picture 2" descr="Κυνηγοί-τροφοσυλλέκτες ή κτηνοτρόφοι-γεωργοί; (μέρος Β΄) | Anarchy press gr">
            <a:extLst>
              <a:ext uri="{FF2B5EF4-FFF2-40B4-BE49-F238E27FC236}">
                <a16:creationId xmlns:a16="http://schemas.microsoft.com/office/drawing/2014/main" id="{B53E6717-31F7-F361-74C8-6D482B9E9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t="14103" r="38462"/>
          <a:stretch/>
        </p:blipFill>
        <p:spPr bwMode="auto">
          <a:xfrm>
            <a:off x="3267072" y="4249158"/>
            <a:ext cx="1880510" cy="15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5AC468D-9783-EC0E-B108-9A873F18A903}"/>
              </a:ext>
            </a:extLst>
          </p:cNvPr>
          <p:cNvSpPr/>
          <p:nvPr/>
        </p:nvSpPr>
        <p:spPr>
          <a:xfrm>
            <a:off x="827313" y="1926771"/>
            <a:ext cx="6760029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 err="1"/>
              <a:t>Τροφοσυλλέκτης</a:t>
            </a:r>
            <a:r>
              <a:rPr lang="el-GR" sz="4400" dirty="0"/>
              <a:t> </a:t>
            </a:r>
            <a:endParaRPr lang="el-CY" sz="4400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EAA564C1-7D48-0123-0449-EA65E1422F79}"/>
              </a:ext>
            </a:extLst>
          </p:cNvPr>
          <p:cNvSpPr/>
          <p:nvPr/>
        </p:nvSpPr>
        <p:spPr>
          <a:xfrm rot="2909716">
            <a:off x="4702629" y="3178629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0D4BEC3-07E9-FA44-CB08-F4ABB98CAE02}"/>
              </a:ext>
            </a:extLst>
          </p:cNvPr>
          <p:cNvSpPr/>
          <p:nvPr/>
        </p:nvSpPr>
        <p:spPr>
          <a:xfrm rot="8191830">
            <a:off x="1849611" y="3126448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856F2F2C-97F9-DAD2-4818-7324A64CDFF7}"/>
              </a:ext>
            </a:extLst>
          </p:cNvPr>
          <p:cNvSpPr/>
          <p:nvPr/>
        </p:nvSpPr>
        <p:spPr>
          <a:xfrm>
            <a:off x="337457" y="4536148"/>
            <a:ext cx="2320019" cy="13389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τροφή</a:t>
            </a:r>
            <a:r>
              <a:rPr lang="el-GR" dirty="0"/>
              <a:t> </a:t>
            </a:r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A435BD3D-2EDD-CD60-B44D-5D49B3D533FC}"/>
              </a:ext>
            </a:extLst>
          </p:cNvPr>
          <p:cNvSpPr/>
          <p:nvPr/>
        </p:nvSpPr>
        <p:spPr>
          <a:xfrm>
            <a:off x="5270843" y="4571562"/>
            <a:ext cx="2501557" cy="13389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συλλέγω </a:t>
            </a:r>
            <a:endParaRPr lang="el-CY" sz="32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C5FAE4E1-CDC3-3F0B-9C95-08717DE92C79}"/>
              </a:ext>
            </a:extLst>
          </p:cNvPr>
          <p:cNvSpPr/>
          <p:nvPr/>
        </p:nvSpPr>
        <p:spPr>
          <a:xfrm>
            <a:off x="7772400" y="424543"/>
            <a:ext cx="4258472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Νεολιθική Εποχή  </a:t>
            </a:r>
            <a:endParaRPr lang="el-CY" sz="4400" dirty="0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C63A5F96-4690-745D-AF88-F2035C79BB58}"/>
              </a:ext>
            </a:extLst>
          </p:cNvPr>
          <p:cNvSpPr/>
          <p:nvPr/>
        </p:nvSpPr>
        <p:spPr>
          <a:xfrm rot="4680918">
            <a:off x="10361282" y="1633516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CDD77DB6-3849-B12E-F322-CF1795DCF0E2}"/>
              </a:ext>
            </a:extLst>
          </p:cNvPr>
          <p:cNvSpPr/>
          <p:nvPr/>
        </p:nvSpPr>
        <p:spPr>
          <a:xfrm rot="6778570">
            <a:off x="7555646" y="1654523"/>
            <a:ext cx="171994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C55892CC-58BA-66CA-2672-77EF866E34EF}"/>
              </a:ext>
            </a:extLst>
          </p:cNvPr>
          <p:cNvSpPr/>
          <p:nvPr/>
        </p:nvSpPr>
        <p:spPr>
          <a:xfrm rot="5400000">
            <a:off x="8791162" y="1818344"/>
            <a:ext cx="1855092" cy="1070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765BD207-B818-6BEF-D25E-D655869DEA2B}"/>
              </a:ext>
            </a:extLst>
          </p:cNvPr>
          <p:cNvSpPr/>
          <p:nvPr/>
        </p:nvSpPr>
        <p:spPr>
          <a:xfrm>
            <a:off x="6420873" y="2960037"/>
            <a:ext cx="2559852" cy="1217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γεωργία</a:t>
            </a:r>
            <a:endParaRPr lang="el-CY" sz="3200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5557FB34-576F-24B2-7EE5-09D580486475}"/>
              </a:ext>
            </a:extLst>
          </p:cNvPr>
          <p:cNvSpPr/>
          <p:nvPr/>
        </p:nvSpPr>
        <p:spPr>
          <a:xfrm>
            <a:off x="9699301" y="3223349"/>
            <a:ext cx="2559852" cy="1217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κεραμική</a:t>
            </a:r>
            <a:endParaRPr lang="el-CY" sz="3200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3E3DF352-075F-7826-3AD2-0E14406498F8}"/>
              </a:ext>
            </a:extLst>
          </p:cNvPr>
          <p:cNvSpPr/>
          <p:nvPr/>
        </p:nvSpPr>
        <p:spPr>
          <a:xfrm>
            <a:off x="8149036" y="4771312"/>
            <a:ext cx="3505200" cy="12173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κτηνοτροφία</a:t>
            </a:r>
            <a:endParaRPr lang="el-CY" sz="3200" dirty="0"/>
          </a:p>
        </p:txBody>
      </p:sp>
      <p:sp>
        <p:nvSpPr>
          <p:cNvPr id="17" name="Οβάλ 16">
            <a:extLst>
              <a:ext uri="{FF2B5EF4-FFF2-40B4-BE49-F238E27FC236}">
                <a16:creationId xmlns:a16="http://schemas.microsoft.com/office/drawing/2014/main" id="{477BA21C-EFC4-4A3F-B0FC-E916CBA0472B}"/>
              </a:ext>
            </a:extLst>
          </p:cNvPr>
          <p:cNvSpPr/>
          <p:nvPr/>
        </p:nvSpPr>
        <p:spPr>
          <a:xfrm>
            <a:off x="8319739" y="3602388"/>
            <a:ext cx="1941496" cy="13389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ασχολίες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62163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DEAAD47A-BEC2-AF18-F44E-FEF08D3E1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55243" b="28254"/>
          <a:stretch/>
        </p:blipFill>
        <p:spPr bwMode="auto">
          <a:xfrm>
            <a:off x="9919990" y="87086"/>
            <a:ext cx="2272010" cy="3211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F66D8884-C9EE-4360-EAEC-2FFE58F97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944251"/>
              </p:ext>
            </p:extLst>
          </p:nvPr>
        </p:nvGraphicFramePr>
        <p:xfrm>
          <a:off x="228600" y="212638"/>
          <a:ext cx="5758543" cy="2007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649">
                  <a:extLst>
                    <a:ext uri="{9D8B030D-6E8A-4147-A177-3AD203B41FA5}">
                      <a16:colId xmlns:a16="http://schemas.microsoft.com/office/drawing/2014/main" val="53536608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072280090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1671979419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91020180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1673721052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762800938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2373656566"/>
                    </a:ext>
                  </a:extLst>
                </a:gridCol>
              </a:tblGrid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Χ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ι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ρ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</a:t>
                      </a:r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4217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ρ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ή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η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1935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Α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ό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ρ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7222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ε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δ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ώ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ι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02862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γ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τ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ο</a:t>
                      </a:r>
                      <a:endParaRPr lang="el-CY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21700"/>
                  </a:ext>
                </a:extLst>
              </a:tr>
            </a:tbl>
          </a:graphicData>
        </a:graphic>
      </p:graphicFrame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64ED54CD-7147-B362-086B-F508EBF54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41527"/>
              </p:ext>
            </p:extLst>
          </p:nvPr>
        </p:nvGraphicFramePr>
        <p:xfrm>
          <a:off x="5987143" y="248289"/>
          <a:ext cx="2757190" cy="197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243">
                  <a:extLst>
                    <a:ext uri="{9D8B030D-6E8A-4147-A177-3AD203B41FA5}">
                      <a16:colId xmlns:a16="http://schemas.microsoft.com/office/drawing/2014/main" val="53536608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072280090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1671979419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910201805"/>
                    </a:ext>
                  </a:extLst>
                </a:gridCol>
              </a:tblGrid>
              <a:tr h="130002">
                <a:tc>
                  <a:txBody>
                    <a:bodyPr/>
                    <a:lstStyle/>
                    <a:p>
                      <a:r>
                        <a:rPr lang="el-GR" dirty="0"/>
                        <a:t>ι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ί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</a:t>
                      </a:r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4217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1935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ς</a:t>
                      </a:r>
                      <a:endParaRPr lang="el-C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7222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02862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χ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21700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0D8D19-1748-D56E-5359-88907B9A9152}"/>
              </a:ext>
            </a:extLst>
          </p:cNvPr>
          <p:cNvSpPr/>
          <p:nvPr/>
        </p:nvSpPr>
        <p:spPr>
          <a:xfrm>
            <a:off x="228599" y="2449286"/>
            <a:ext cx="6934201" cy="16981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000" dirty="0"/>
          </a:p>
          <a:p>
            <a:pPr algn="ctr"/>
            <a:r>
              <a:rPr lang="el-GR" sz="2000" dirty="0"/>
              <a:t>Νεολιθικός  οικισμός  :</a:t>
            </a:r>
          </a:p>
          <a:p>
            <a:pPr algn="ctr"/>
            <a:r>
              <a:rPr lang="el-GR" sz="2000" dirty="0" err="1"/>
              <a:t>Χαλκολιθικός</a:t>
            </a:r>
            <a:r>
              <a:rPr lang="el-GR" sz="2000" dirty="0"/>
              <a:t>  οικισμός :</a:t>
            </a:r>
          </a:p>
          <a:p>
            <a:pPr algn="ctr"/>
            <a:r>
              <a:rPr lang="el-GR" sz="2000" dirty="0"/>
              <a:t>Ανθρώπινη δραστηριότητα  στην </a:t>
            </a:r>
            <a:r>
              <a:rPr lang="el-GR" sz="2000" dirty="0" err="1"/>
              <a:t>Προνεολιθική</a:t>
            </a:r>
            <a:r>
              <a:rPr lang="el-GR" sz="2000" dirty="0"/>
              <a:t> Εποχή : </a:t>
            </a:r>
          </a:p>
          <a:p>
            <a:pPr algn="ctr"/>
            <a:endParaRPr lang="el-CY" dirty="0"/>
          </a:p>
        </p:txBody>
      </p:sp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8551D638-B720-D347-40D7-3D27FAEB9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403405"/>
              </p:ext>
            </p:extLst>
          </p:nvPr>
        </p:nvGraphicFramePr>
        <p:xfrm>
          <a:off x="8744333" y="248289"/>
          <a:ext cx="1111892" cy="197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243">
                  <a:extLst>
                    <a:ext uri="{9D8B030D-6E8A-4147-A177-3AD203B41FA5}">
                      <a16:colId xmlns:a16="http://schemas.microsoft.com/office/drawing/2014/main" val="535366085"/>
                    </a:ext>
                  </a:extLst>
                </a:gridCol>
                <a:gridCol w="822649">
                  <a:extLst>
                    <a:ext uri="{9D8B030D-6E8A-4147-A177-3AD203B41FA5}">
                      <a16:colId xmlns:a16="http://schemas.microsoft.com/office/drawing/2014/main" val="3072280090"/>
                    </a:ext>
                  </a:extLst>
                </a:gridCol>
              </a:tblGrid>
              <a:tr h="130002">
                <a:tc>
                  <a:txBody>
                    <a:bodyPr/>
                    <a:lstStyle/>
                    <a:p>
                      <a:r>
                        <a:rPr lang="el-GR" dirty="0"/>
                        <a:t>ι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4217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1935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223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CY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02862"/>
                  </a:ext>
                </a:extLst>
              </a:tr>
              <a:tr h="401411">
                <a:tc>
                  <a:txBody>
                    <a:bodyPr/>
                    <a:lstStyle/>
                    <a:p>
                      <a:r>
                        <a:rPr lang="el-GR" dirty="0"/>
                        <a:t>ι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</a:t>
                      </a:r>
                      <a:endParaRPr lang="el-CY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21700"/>
                  </a:ext>
                </a:extLst>
              </a:tr>
            </a:tbl>
          </a:graphicData>
        </a:graphic>
      </p:graphicFrame>
      <p:pic>
        <p:nvPicPr>
          <p:cNvPr id="1028" name="Picture 4" descr="Η Ελλάδα στη Νεολιθική Εποχή: Το λυκαυγές του αρχαίου ελληνικού πολιτισμού  – Pronews.gr">
            <a:extLst>
              <a:ext uri="{FF2B5EF4-FFF2-40B4-BE49-F238E27FC236}">
                <a16:creationId xmlns:a16="http://schemas.microsoft.com/office/drawing/2014/main" id="{F16FBEF0-6076-5AB4-0B80-D4055731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4245427"/>
            <a:ext cx="4503583" cy="2394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B3710432-56B8-FCA2-DD5F-8901DA991A27}"/>
              </a:ext>
            </a:extLst>
          </p:cNvPr>
          <p:cNvSpPr/>
          <p:nvPr/>
        </p:nvSpPr>
        <p:spPr>
          <a:xfrm>
            <a:off x="7365738" y="2443298"/>
            <a:ext cx="2272010" cy="157852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200" dirty="0"/>
              <a:t>Συνεχίζω  τη φράση «Ο νεολιθικός  άνθρωπος  ασχολείται με </a:t>
            </a:r>
            <a:endParaRPr lang="el-CY" sz="1200" dirty="0"/>
          </a:p>
          <a:p>
            <a:pPr algn="ctr"/>
            <a:r>
              <a:rPr lang="el-GR" sz="1200" dirty="0"/>
              <a:t>»</a:t>
            </a:r>
            <a:endParaRPr lang="el-CY" sz="12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5CB0930-2D2A-3800-89C1-58F4190D2EA8}"/>
              </a:ext>
            </a:extLst>
          </p:cNvPr>
          <p:cNvSpPr/>
          <p:nvPr/>
        </p:nvSpPr>
        <p:spPr>
          <a:xfrm>
            <a:off x="4920343" y="4245428"/>
            <a:ext cx="4811486" cy="239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dirty="0"/>
              <a:t>Ο νεολιθικός  άνθρωπος  ασχολείται με την υφαντική, την  εξημέρωση  των ζώων, την εκτροφή  αιγοπροβάτων και χοίρων, το κυνήγι  </a:t>
            </a:r>
            <a:r>
              <a:rPr lang="el-GR" dirty="0" err="1"/>
              <a:t>αγρινών</a:t>
            </a:r>
            <a:r>
              <a:rPr lang="el-GR" dirty="0"/>
              <a:t> και ελαφιών, το ψάρεμα, την καλλιέργεια  σιτηρών, οσπρίων, αμπελιών, τη συλλογή καρπών, τη λείανση  </a:t>
            </a:r>
            <a:endParaRPr lang="el-CY" dirty="0"/>
          </a:p>
          <a:p>
            <a:r>
              <a:rPr lang="el-GR" dirty="0"/>
              <a:t>της πέτρας και την κατασκευή  εργαλείων  και  όπλων. </a:t>
            </a:r>
            <a:endParaRPr lang="el-CY" dirty="0"/>
          </a:p>
          <a:p>
            <a:pPr algn="ctr"/>
            <a:endParaRPr lang="el-CY" sz="18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50717A8E-2E30-42F2-B591-8F2336ABA479}"/>
              </a:ext>
            </a:extLst>
          </p:cNvPr>
          <p:cNvSpPr/>
          <p:nvPr/>
        </p:nvSpPr>
        <p:spPr>
          <a:xfrm>
            <a:off x="9919990" y="6001407"/>
            <a:ext cx="2272010" cy="638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Δραστηριότητα  </a:t>
            </a:r>
            <a:r>
              <a:rPr lang="tr-TR" dirty="0"/>
              <a:t> IV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01565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Σύγχρονες τάσεις για την αξιολόγηση του μαθητή">
            <a:extLst>
              <a:ext uri="{FF2B5EF4-FFF2-40B4-BE49-F238E27FC236}">
                <a16:creationId xmlns:a16="http://schemas.microsoft.com/office/drawing/2014/main" id="{90561611-A2C4-4D30-B047-B0BE99C0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65" y="1021310"/>
            <a:ext cx="5410035" cy="50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45CE9367-2D0D-4CCE-9D8A-CDB70A07400C}"/>
              </a:ext>
            </a:extLst>
          </p:cNvPr>
          <p:cNvSpPr/>
          <p:nvPr/>
        </p:nvSpPr>
        <p:spPr>
          <a:xfrm>
            <a:off x="1492467" y="1103586"/>
            <a:ext cx="4487917" cy="373117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Ερώτηση πολλαπλής επιλογής  που  σχετίζεται με το σημερινό μάθημα  </a:t>
            </a:r>
            <a:endParaRPr lang="el-CY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66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γκόσμια Ιστορία - Επεισόδιο 12 - Νεολιθική Εποχή">
            <a:extLst>
              <a:ext uri="{FF2B5EF4-FFF2-40B4-BE49-F238E27FC236}">
                <a16:creationId xmlns:a16="http://schemas.microsoft.com/office/drawing/2014/main" id="{B96EC356-AFB0-AB21-83DE-DC0830D5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20519"/>
          <a:stretch/>
        </p:blipFill>
        <p:spPr bwMode="auto">
          <a:xfrm>
            <a:off x="7133626" y="10"/>
            <a:ext cx="5058374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6864096" cy="124358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l-GR" sz="2600" dirty="0"/>
              <a:t>Τοποθετήστε τις φάσεις της εποχής του Λίθου  με  τη χρονολογική σειρά που διαδραματίζονται.</a:t>
            </a:r>
            <a:endParaRPr lang="el-CY" sz="2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ED3D0D-F02A-7F93-F603-6F7B470D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377435"/>
            <a:ext cx="6758722" cy="43167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l-GR" sz="2400" dirty="0"/>
              <a:t>Α. Νεολιθική Εποχή – Παλαιολιθική  Εποχή – </a:t>
            </a:r>
            <a:r>
              <a:rPr lang="el-GR" sz="2400" dirty="0" err="1"/>
              <a:t>Πρόνεολιθικη</a:t>
            </a:r>
            <a:r>
              <a:rPr lang="el-GR" sz="2400" dirty="0"/>
              <a:t>   Εποχή 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Β. Παλαιολιθική  Εποχή - </a:t>
            </a:r>
            <a:r>
              <a:rPr lang="el-GR" sz="2400" dirty="0" err="1"/>
              <a:t>Πρόνεολιθικη</a:t>
            </a:r>
            <a:r>
              <a:rPr lang="el-GR" sz="2400" dirty="0"/>
              <a:t>  Εποχή -Νεολιθική Εποχή </a:t>
            </a:r>
          </a:p>
          <a:p>
            <a:pPr marL="0" indent="0">
              <a:buNone/>
            </a:pPr>
            <a:endParaRPr lang="el-CY" sz="2400" dirty="0"/>
          </a:p>
          <a:p>
            <a:pPr marL="0" indent="0">
              <a:buNone/>
            </a:pPr>
            <a:r>
              <a:rPr lang="el-GR" sz="2400" dirty="0"/>
              <a:t>Γ. Παλαιολιθική  Εποχή – Νεολιθική Εποχή – </a:t>
            </a:r>
            <a:r>
              <a:rPr lang="el-GR" sz="2400" dirty="0" err="1"/>
              <a:t>Πρόνεολιθικη</a:t>
            </a:r>
            <a:r>
              <a:rPr lang="el-GR" sz="2400" dirty="0"/>
              <a:t>   Εποχή 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endParaRPr lang="el-CY" sz="1300" dirty="0"/>
          </a:p>
        </p:txBody>
      </p:sp>
    </p:spTree>
    <p:extLst>
      <p:ext uri="{BB962C8B-B14F-4D97-AF65-F5344CB8AC3E}">
        <p14:creationId xmlns:p14="http://schemas.microsoft.com/office/powerpoint/2010/main" val="2862177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γκόσμια Ιστορία - Επεισόδιο 12 - Νεολιθική Εποχή">
            <a:extLst>
              <a:ext uri="{FF2B5EF4-FFF2-40B4-BE49-F238E27FC236}">
                <a16:creationId xmlns:a16="http://schemas.microsoft.com/office/drawing/2014/main" id="{B96EC356-AFB0-AB21-83DE-DC0830D5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20519"/>
          <a:stretch/>
        </p:blipFill>
        <p:spPr bwMode="auto">
          <a:xfrm>
            <a:off x="7133626" y="10"/>
            <a:ext cx="5058374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6864096" cy="124358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l-GR" sz="2600" dirty="0"/>
              <a:t>Τοποθετήστε τις φάσεις της εποχής του Λίθου  με  τη χρονολογική σειρά που διαδραματίζονται.</a:t>
            </a:r>
            <a:endParaRPr lang="el-CY" sz="2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ED3D0D-F02A-7F93-F603-6F7B470D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320659"/>
            <a:ext cx="7005610" cy="431675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l-GR" sz="2400" dirty="0"/>
              <a:t>Α. Νεολιθική Εποχή – Παλαιολιθική  Εποχή – </a:t>
            </a:r>
            <a:r>
              <a:rPr lang="el-GR" sz="2400" dirty="0" err="1"/>
              <a:t>Πρόνεολιθικη</a:t>
            </a:r>
            <a:r>
              <a:rPr lang="el-GR" sz="2400" dirty="0"/>
              <a:t>   Εποχή 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Β. Παλαιολιθική  Εποχή - </a:t>
            </a:r>
            <a:r>
              <a:rPr lang="el-GR" sz="2400" dirty="0" err="1"/>
              <a:t>Πρόνεολιθικη</a:t>
            </a:r>
            <a:r>
              <a:rPr lang="el-GR" sz="2400" dirty="0"/>
              <a:t>  Εποχή -Νεολιθική Εποχή </a:t>
            </a:r>
          </a:p>
          <a:p>
            <a:pPr marL="0" indent="0">
              <a:buNone/>
            </a:pPr>
            <a:endParaRPr lang="el-CY" sz="2400" dirty="0"/>
          </a:p>
          <a:p>
            <a:pPr marL="0" indent="0">
              <a:buNone/>
            </a:pPr>
            <a:r>
              <a:rPr lang="el-GR" sz="2400" dirty="0"/>
              <a:t>Γ. Παλαιολιθική  Εποχή – Νεολιθική Εποχή – </a:t>
            </a:r>
            <a:r>
              <a:rPr lang="el-GR" sz="2400" dirty="0" err="1"/>
              <a:t>Πρόνεολιθικη</a:t>
            </a:r>
            <a:r>
              <a:rPr lang="el-GR" sz="2400" dirty="0"/>
              <a:t>   Εποχή 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>
                <a:solidFill>
                  <a:srgbClr val="FF0000"/>
                </a:solidFill>
              </a:rPr>
              <a:t>ΣΩΣΤΗ  ΑΠΑΝΤΗΣΗ  : Παλαιολιθική  Εποχή -</a:t>
            </a:r>
            <a:r>
              <a:rPr lang="el-GR" sz="2400" dirty="0" err="1">
                <a:solidFill>
                  <a:srgbClr val="FF0000"/>
                </a:solidFill>
              </a:rPr>
              <a:t>Πρόνεολιθικη</a:t>
            </a:r>
            <a:r>
              <a:rPr lang="el-GR" sz="2400" dirty="0">
                <a:solidFill>
                  <a:srgbClr val="FF0000"/>
                </a:solidFill>
              </a:rPr>
              <a:t>  Εποχή -Νεολιθική Εποχή </a:t>
            </a:r>
          </a:p>
          <a:p>
            <a:endParaRPr lang="el-CY" sz="1300" dirty="0"/>
          </a:p>
        </p:txBody>
      </p:sp>
    </p:spTree>
    <p:extLst>
      <p:ext uri="{BB962C8B-B14F-4D97-AF65-F5344CB8AC3E}">
        <p14:creationId xmlns:p14="http://schemas.microsoft.com/office/powerpoint/2010/main" val="34345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Η αρχαιότερη σκηνή κυνηγιού στον κόσμο εντοπίστηκε σε βραχογραφία μέσα σε  σπήλαιο στην Ινδονησία. Πως οι παλαιολιθικοί άνθρωποι έπιαναν αγριογούρουνα  και βουβάλια - ΜΗΧΑΝΗ ΤΟΥ ΧΡΟΝΟΥ">
            <a:extLst>
              <a:ext uri="{FF2B5EF4-FFF2-40B4-BE49-F238E27FC236}">
                <a16:creationId xmlns:a16="http://schemas.microsoft.com/office/drawing/2014/main" id="{6E3825C1-E4AA-0BC5-66A3-1098BF10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6394" b="-2"/>
          <a:stretch/>
        </p:blipFill>
        <p:spPr bwMode="auto"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l-GR" sz="3400" dirty="0"/>
              <a:t>Πού  ζουν οι άνθρωποι  της  Παλαιολιθικής  Εποχής ;</a:t>
            </a:r>
            <a:endParaRPr lang="el-CY" sz="3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ED3D0D-F02A-7F93-F603-6F7B470D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4400" dirty="0"/>
              <a:t>Α. Σπηλιές</a:t>
            </a:r>
          </a:p>
          <a:p>
            <a:pPr marL="0" indent="0">
              <a:buNone/>
            </a:pPr>
            <a:r>
              <a:rPr lang="el-GR" sz="4400" dirty="0"/>
              <a:t>Β. Οικισμούς </a:t>
            </a:r>
          </a:p>
          <a:p>
            <a:pPr marL="0" indent="0">
              <a:buNone/>
            </a:pPr>
            <a:endParaRPr lang="el-GR" sz="4400" dirty="0"/>
          </a:p>
          <a:p>
            <a:pPr marL="0" indent="0">
              <a:buNone/>
            </a:pPr>
            <a:endParaRPr lang="el-GR" sz="4400" dirty="0"/>
          </a:p>
          <a:p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385835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7019748" y="946737"/>
            <a:ext cx="3468414" cy="246993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dirty="0"/>
              <a:t>Οι κύριες περίοδοι της προϊστορίας</a:t>
            </a:r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1800" dirty="0"/>
              <a:t>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201119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Η αρχαιότερη σκηνή κυνηγιού στον κόσμο εντοπίστηκε σε βραχογραφία μέσα σε  σπήλαιο στην Ινδονησία. Πως οι παλαιολιθικοί άνθρωποι έπιαναν αγριογούρουνα  και βουβάλια - ΜΗΧΑΝΗ ΤΟΥ ΧΡΟΝΟΥ">
            <a:extLst>
              <a:ext uri="{FF2B5EF4-FFF2-40B4-BE49-F238E27FC236}">
                <a16:creationId xmlns:a16="http://schemas.microsoft.com/office/drawing/2014/main" id="{6E3825C1-E4AA-0BC5-66A3-1098BF10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6394" b="-2"/>
          <a:stretch/>
        </p:blipFill>
        <p:spPr bwMode="auto"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l-GR" sz="3400" dirty="0"/>
              <a:t>Πού  ζουν οι άνθρωποι  της  Παλαιολιθικής  Εποχής ;</a:t>
            </a:r>
            <a:endParaRPr lang="el-CY" sz="3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ED3D0D-F02A-7F93-F603-6F7B470D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4400" dirty="0"/>
              <a:t>Α. Σπηλιές</a:t>
            </a:r>
          </a:p>
          <a:p>
            <a:pPr marL="0" indent="0">
              <a:buNone/>
            </a:pPr>
            <a:r>
              <a:rPr lang="el-GR" sz="4400" dirty="0"/>
              <a:t>Β. Οικισμούς </a:t>
            </a:r>
          </a:p>
          <a:p>
            <a:pPr marL="0" indent="0">
              <a:buNone/>
            </a:pPr>
            <a:endParaRPr lang="el-GR" sz="4400" dirty="0"/>
          </a:p>
          <a:p>
            <a:pPr marL="0" indent="0">
              <a:buNone/>
            </a:pPr>
            <a:endParaRPr lang="el-GR" sz="4400" dirty="0"/>
          </a:p>
          <a:p>
            <a:pPr marL="0" indent="0">
              <a:buNone/>
            </a:pPr>
            <a:r>
              <a:rPr lang="el-GR" sz="4400" dirty="0">
                <a:solidFill>
                  <a:srgbClr val="FF0000"/>
                </a:solidFill>
              </a:rPr>
              <a:t>ΣΩΣΤΗ  ΑΠΑΝΤΗΣΗ  : Σπηλιές</a:t>
            </a:r>
          </a:p>
          <a:p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36304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283028"/>
            <a:ext cx="3410712" cy="314597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2800" dirty="0"/>
              <a:t>Οι  άνθρωποι  της  Παλαιολιθικής Εποχής  ονομάζονται ………………, γιατί  μαζεύουν  την τροφή τους.</a:t>
            </a:r>
            <a:endParaRPr lang="el-CY" sz="28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3581400"/>
            <a:ext cx="6792687" cy="29935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7300" dirty="0"/>
              <a:t>Α. </a:t>
            </a:r>
            <a:r>
              <a:rPr lang="el-GR" sz="7300" dirty="0" err="1"/>
              <a:t>τροφοσυλλέκτες</a:t>
            </a:r>
            <a:r>
              <a:rPr lang="el-GR" sz="7300" dirty="0"/>
              <a:t> </a:t>
            </a:r>
          </a:p>
          <a:p>
            <a:pPr marL="0" indent="0">
              <a:buNone/>
            </a:pPr>
            <a:r>
              <a:rPr lang="el-GR" sz="7300" dirty="0"/>
              <a:t>Β. γεωργοί </a:t>
            </a:r>
          </a:p>
          <a:p>
            <a:pPr marL="0" indent="0">
              <a:buNone/>
            </a:pPr>
            <a:r>
              <a:rPr lang="el-GR" sz="7300" dirty="0"/>
              <a:t>Γ. κτηνοτρόφοι</a:t>
            </a:r>
          </a:p>
          <a:p>
            <a:endParaRPr lang="el-GR" sz="7300" dirty="0"/>
          </a:p>
          <a:p>
            <a:endParaRPr lang="el-CY" sz="1700" dirty="0"/>
          </a:p>
        </p:txBody>
      </p:sp>
      <p:pic>
        <p:nvPicPr>
          <p:cNvPr id="3074" name="Picture 2" descr="Photodentro-ugc: ΠΑΛΑΙΟΛΙΘΙΚΗ ΕΠΟΧΗ - ΟΤΑΝ Ο ΑΝΘΡΩΠΟΣ ΓΙΝΕΤΑΙ ΚΥΝΗΓΟΣ">
            <a:extLst>
              <a:ext uri="{FF2B5EF4-FFF2-40B4-BE49-F238E27FC236}">
                <a16:creationId xmlns:a16="http://schemas.microsoft.com/office/drawing/2014/main" id="{E8CB65C9-024C-872F-CB3E-8B468B1E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6165" b="1"/>
          <a:stretch/>
        </p:blipFill>
        <p:spPr bwMode="auto">
          <a:xfrm>
            <a:off x="6726620" y="681418"/>
            <a:ext cx="4792283" cy="54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211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283028"/>
            <a:ext cx="3410712" cy="314597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2800" dirty="0"/>
              <a:t>Οι  άνθρωποι  της  Παλαιολιθικής Εποχής  ονομάζονται ………………, γιατί  μαζεύουν  την τροφή τους.</a:t>
            </a:r>
            <a:endParaRPr lang="el-CY" sz="28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3581400"/>
            <a:ext cx="4880819" cy="299357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l-GR" sz="7300" dirty="0"/>
              <a:t>Α. </a:t>
            </a:r>
            <a:r>
              <a:rPr lang="el-GR" sz="7300" dirty="0" err="1"/>
              <a:t>τροφοσυλλέκτες</a:t>
            </a:r>
            <a:r>
              <a:rPr lang="el-GR" sz="7300" dirty="0"/>
              <a:t> </a:t>
            </a:r>
          </a:p>
          <a:p>
            <a:pPr marL="0" indent="0">
              <a:buNone/>
            </a:pPr>
            <a:r>
              <a:rPr lang="el-GR" sz="7300" dirty="0"/>
              <a:t>Β. γεωργοί </a:t>
            </a:r>
          </a:p>
          <a:p>
            <a:pPr marL="0" indent="0">
              <a:buNone/>
            </a:pPr>
            <a:r>
              <a:rPr lang="el-GR" sz="7300" dirty="0"/>
              <a:t>Γ. κτηνοτρόφοι</a:t>
            </a:r>
          </a:p>
          <a:p>
            <a:endParaRPr lang="el-GR" sz="7300" dirty="0"/>
          </a:p>
          <a:p>
            <a:pPr marL="0" indent="0">
              <a:buNone/>
            </a:pPr>
            <a:r>
              <a:rPr lang="el-GR" sz="7300" dirty="0">
                <a:solidFill>
                  <a:srgbClr val="FF0000"/>
                </a:solidFill>
              </a:rPr>
              <a:t>ΣΩΣΤΗ  ΑΠΑΝΤΗΣΗ  : </a:t>
            </a:r>
            <a:r>
              <a:rPr lang="el-GR" sz="7300" dirty="0" err="1">
                <a:solidFill>
                  <a:srgbClr val="FF0000"/>
                </a:solidFill>
              </a:rPr>
              <a:t>τροφοσυλλέκτες</a:t>
            </a:r>
            <a:endParaRPr lang="el-GR" sz="73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7300" dirty="0">
                <a:solidFill>
                  <a:srgbClr val="FF0000"/>
                </a:solidFill>
              </a:rPr>
              <a:t>  </a:t>
            </a:r>
          </a:p>
          <a:p>
            <a:endParaRPr lang="el-CY" sz="1700" dirty="0"/>
          </a:p>
        </p:txBody>
      </p:sp>
      <p:pic>
        <p:nvPicPr>
          <p:cNvPr id="3074" name="Picture 2" descr="Photodentro-ugc: ΠΑΛΑΙΟΛΙΘΙΚΗ ΕΠΟΧΗ - ΟΤΑΝ Ο ΑΝΘΡΩΠΟΣ ΓΙΝΕΤΑΙ ΚΥΝΗΓΟΣ">
            <a:extLst>
              <a:ext uri="{FF2B5EF4-FFF2-40B4-BE49-F238E27FC236}">
                <a16:creationId xmlns:a16="http://schemas.microsoft.com/office/drawing/2014/main" id="{E8CB65C9-024C-872F-CB3E-8B468B1E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6165" b="1"/>
          <a:stretch/>
        </p:blipFill>
        <p:spPr bwMode="auto">
          <a:xfrm>
            <a:off x="5124450" y="634382"/>
            <a:ext cx="6657213" cy="54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61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just"/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6,10.</a:t>
            </a:r>
          </a:p>
          <a:p>
            <a:pPr algn="just"/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sz="18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</a:t>
            </a:r>
            <a:r>
              <a:rPr lang="el-G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3-5, 10.</a:t>
            </a:r>
            <a:endParaRPr lang="el-CY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l-GR" sz="1800" dirty="0">
              <a:solidFill>
                <a:schemeClr val="tx1"/>
              </a:solidFill>
            </a:endParaRPr>
          </a:p>
          <a:p>
            <a:pPr algn="just"/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017" cy="6858000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B708582-2BE2-8F5B-A96B-04D1020A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1316" r="37126" b="56897"/>
          <a:stretch/>
        </p:blipFill>
        <p:spPr>
          <a:xfrm>
            <a:off x="5431972" y="4321628"/>
            <a:ext cx="5313434" cy="226422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4DCDD96-926F-00CD-96FA-BAC4F388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70476"/>
          <a:stretch/>
        </p:blipFill>
        <p:spPr>
          <a:xfrm>
            <a:off x="4767944" y="413657"/>
            <a:ext cx="7119256" cy="3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463E3D0-C9A7-036F-4E61-82394883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70476"/>
          <a:stretch/>
        </p:blipFill>
        <p:spPr>
          <a:xfrm>
            <a:off x="185058" y="348342"/>
            <a:ext cx="10461169" cy="2699657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3F2688BF-4927-03CB-5071-37855491DA49}"/>
              </a:ext>
            </a:extLst>
          </p:cNvPr>
          <p:cNvCxnSpPr>
            <a:cxnSpLocks/>
          </p:cNvCxnSpPr>
          <p:nvPr/>
        </p:nvCxnSpPr>
        <p:spPr>
          <a:xfrm>
            <a:off x="10265229" y="642257"/>
            <a:ext cx="0" cy="27867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Οβάλ 5">
            <a:extLst>
              <a:ext uri="{FF2B5EF4-FFF2-40B4-BE49-F238E27FC236}">
                <a16:creationId xmlns:a16="http://schemas.microsoft.com/office/drawing/2014/main" id="{EE753ABF-31E2-156A-ABD6-FE67A1579328}"/>
              </a:ext>
            </a:extLst>
          </p:cNvPr>
          <p:cNvSpPr/>
          <p:nvPr/>
        </p:nvSpPr>
        <p:spPr>
          <a:xfrm>
            <a:off x="9737270" y="3657601"/>
            <a:ext cx="1077685" cy="11538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8D18DEA-3586-A543-21A7-CE062769AF99}"/>
              </a:ext>
            </a:extLst>
          </p:cNvPr>
          <p:cNvSpPr/>
          <p:nvPr/>
        </p:nvSpPr>
        <p:spPr>
          <a:xfrm>
            <a:off x="10439403" y="1943100"/>
            <a:ext cx="1752598" cy="6422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………</a:t>
            </a:r>
            <a:r>
              <a:rPr lang="el-GR" sz="1400" b="1" dirty="0"/>
              <a:t>2025 μ.Χ.</a:t>
            </a:r>
            <a:endParaRPr lang="el-CY" sz="1400" b="1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0379DAA-3A16-8CA7-D15F-610B2C86BEE6}"/>
              </a:ext>
            </a:extLst>
          </p:cNvPr>
          <p:cNvSpPr/>
          <p:nvPr/>
        </p:nvSpPr>
        <p:spPr>
          <a:xfrm>
            <a:off x="9296400" y="1698171"/>
            <a:ext cx="881740" cy="1349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2050" name="Picture 2" descr="ΣΧΟΛΙΚΕΣ ΔΡΑΣΕΙΣ 2022-2023 - ΓΥΜΝΑΣΙΟ ΠΑΛΟΥΡΙΩΤΙΣΣΑΣ">
            <a:extLst>
              <a:ext uri="{FF2B5EF4-FFF2-40B4-BE49-F238E27FC236}">
                <a16:creationId xmlns:a16="http://schemas.microsoft.com/office/drawing/2014/main" id="{11CF8DA6-984E-021D-C5A7-CE40EFA2C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19" y="-43542"/>
            <a:ext cx="1839682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8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463E3D0-C9A7-036F-4E61-82394883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70476"/>
          <a:stretch/>
        </p:blipFill>
        <p:spPr>
          <a:xfrm>
            <a:off x="185059" y="264259"/>
            <a:ext cx="7897396" cy="2699657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3F2688BF-4927-03CB-5071-37855491DA49}"/>
              </a:ext>
            </a:extLst>
          </p:cNvPr>
          <p:cNvCxnSpPr>
            <a:cxnSpLocks/>
          </p:cNvCxnSpPr>
          <p:nvPr/>
        </p:nvCxnSpPr>
        <p:spPr>
          <a:xfrm>
            <a:off x="9287766" y="304799"/>
            <a:ext cx="0" cy="27867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Οβάλ 5">
            <a:extLst>
              <a:ext uri="{FF2B5EF4-FFF2-40B4-BE49-F238E27FC236}">
                <a16:creationId xmlns:a16="http://schemas.microsoft.com/office/drawing/2014/main" id="{EE753ABF-31E2-156A-ABD6-FE67A1579328}"/>
              </a:ext>
            </a:extLst>
          </p:cNvPr>
          <p:cNvSpPr/>
          <p:nvPr/>
        </p:nvSpPr>
        <p:spPr>
          <a:xfrm>
            <a:off x="8866601" y="3233057"/>
            <a:ext cx="1077685" cy="11538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8D18DEA-3586-A543-21A7-CE062769AF99}"/>
              </a:ext>
            </a:extLst>
          </p:cNvPr>
          <p:cNvSpPr/>
          <p:nvPr/>
        </p:nvSpPr>
        <p:spPr>
          <a:xfrm>
            <a:off x="10439403" y="1943100"/>
            <a:ext cx="1752598" cy="6422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………</a:t>
            </a:r>
            <a:r>
              <a:rPr lang="el-GR" sz="1400" b="1" dirty="0"/>
              <a:t>2025 μ.Χ.</a:t>
            </a:r>
            <a:endParaRPr lang="el-CY" sz="1400" b="1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0379DAA-3A16-8CA7-D15F-610B2C86BEE6}"/>
              </a:ext>
            </a:extLst>
          </p:cNvPr>
          <p:cNvSpPr/>
          <p:nvPr/>
        </p:nvSpPr>
        <p:spPr>
          <a:xfrm>
            <a:off x="8292102" y="1589314"/>
            <a:ext cx="881740" cy="1349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2050" name="Picture 2" descr="ΣΧΟΛΙΚΕΣ ΔΡΑΣΕΙΣ 2022-2023 - ΓΥΜΝΑΣΙΟ ΠΑΛΟΥΡΙΩΤΙΣΣΑΣ">
            <a:extLst>
              <a:ext uri="{FF2B5EF4-FFF2-40B4-BE49-F238E27FC236}">
                <a16:creationId xmlns:a16="http://schemas.microsoft.com/office/drawing/2014/main" id="{11CF8DA6-984E-021D-C5A7-CE40EFA2C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19" y="-43542"/>
            <a:ext cx="1839682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B998B6B-A12A-A71A-7738-8DA3CAD93309}"/>
              </a:ext>
            </a:extLst>
          </p:cNvPr>
          <p:cNvSpPr/>
          <p:nvPr/>
        </p:nvSpPr>
        <p:spPr>
          <a:xfrm>
            <a:off x="566057" y="1023257"/>
            <a:ext cx="9427027" cy="674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473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1299</Words>
  <Application>Microsoft Office PowerPoint</Application>
  <PresentationFormat>Ευρεία οθόνη</PresentationFormat>
  <Paragraphs>391</Paragraphs>
  <Slides>63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63</vt:i4>
      </vt:variant>
    </vt:vector>
  </HeadingPairs>
  <TitlesOfParts>
    <vt:vector size="68" baseType="lpstr">
      <vt:lpstr>Aptos</vt:lpstr>
      <vt:lpstr>Aptos Display</vt:lpstr>
      <vt:lpstr>Arial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ΛΥΣΕΙΣ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Τοποθετήστε τις φάσεις της εποχής του Λίθου  με  τη χρονολογική σειρά που διαδραματίζονται.</vt:lpstr>
      <vt:lpstr>Τοποθετήστε τις φάσεις της εποχής του Λίθου  με  τη χρονολογική σειρά που διαδραματίζονται.</vt:lpstr>
      <vt:lpstr>Πού  ζουν οι άνθρωποι  της  Παλαιολιθικής  Εποχής ;</vt:lpstr>
      <vt:lpstr>Πού  ζουν οι άνθρωποι  της  Παλαιολιθικής  Εποχής ;</vt:lpstr>
      <vt:lpstr>Οι  άνθρωποι  της  Παλαιολιθικής Εποχής  ονομάζονται ………………, γιατί  μαζεύουν  την τροφή τους.</vt:lpstr>
      <vt:lpstr>Οι  άνθρωποι  της  Παλαιολιθικής Εποχής  ονομάζονται ………………, γιατί  μαζεύουν  την τροφή τους.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ΕΛΕΝΗ ΧΑΡΑΛΑΜΠΟΥΣ</dc:creator>
  <cp:lastModifiedBy>ΕΛΕΝΗ ΧΑΡΑΛΑΜΠΟΥΣ</cp:lastModifiedBy>
  <cp:revision>184</cp:revision>
  <dcterms:created xsi:type="dcterms:W3CDTF">2024-09-11T17:26:53Z</dcterms:created>
  <dcterms:modified xsi:type="dcterms:W3CDTF">2025-09-30T11:51:56Z</dcterms:modified>
</cp:coreProperties>
</file>