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32" r:id="rId2"/>
    <p:sldId id="368" r:id="rId3"/>
    <p:sldId id="261" r:id="rId4"/>
    <p:sldId id="323" r:id="rId5"/>
    <p:sldId id="333" r:id="rId6"/>
    <p:sldId id="324" r:id="rId7"/>
    <p:sldId id="334" r:id="rId8"/>
    <p:sldId id="370" r:id="rId9"/>
    <p:sldId id="326" r:id="rId10"/>
    <p:sldId id="337" r:id="rId11"/>
    <p:sldId id="341" r:id="rId12"/>
    <p:sldId id="335" r:id="rId13"/>
    <p:sldId id="342" r:id="rId14"/>
    <p:sldId id="336" r:id="rId15"/>
    <p:sldId id="343" r:id="rId16"/>
    <p:sldId id="320" r:id="rId17"/>
    <p:sldId id="330" r:id="rId18"/>
    <p:sldId id="346" r:id="rId19"/>
    <p:sldId id="331" r:id="rId20"/>
    <p:sldId id="344" r:id="rId21"/>
    <p:sldId id="338" r:id="rId22"/>
    <p:sldId id="339" r:id="rId23"/>
    <p:sldId id="340" r:id="rId24"/>
    <p:sldId id="328" r:id="rId25"/>
    <p:sldId id="329" r:id="rId26"/>
    <p:sldId id="327" r:id="rId27"/>
    <p:sldId id="345" r:id="rId28"/>
    <p:sldId id="367" r:id="rId29"/>
    <p:sldId id="285" r:id="rId30"/>
    <p:sldId id="369" r:id="rId31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6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2948A-F058-4022-9E2B-D5E039C3029C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60C99-3B46-4079-A87F-EB9F7BD3530C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64632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7EDBCA-EF73-DE7D-F4BB-00681EFBE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AFD4CFD-8FA0-3922-E8BE-21D032212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587383A-292B-AFBC-8B3E-55BB62D6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429B1EA-3B8B-72BB-24DF-4F5237868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ADE9A3-FE97-FDA9-DF4C-ECFF67F7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71692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F09CBA-BFF0-1B66-DC46-ACBDA0B2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29DC2E9-61ED-3E94-7DA7-029DDC343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548C737-B149-D4B4-E0A6-21AAB19F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3CC6EB-A9CD-133B-9FFE-C330C474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D220FEE-71DE-E0B2-47D6-32385A25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25941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398A36F-02C9-3EDF-F95A-7898F8B95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278EDC5-A623-E992-30A9-79DCB8453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C5FB633-3EBD-14A7-67E5-43C751B8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C2EBA4B-CD66-621F-8ED9-ED757BF1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AC52089-DCEF-4B07-5613-BECB26211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1071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A2ADFB-04ED-7912-BE11-06CFDB89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9C753A2-34E7-69D9-FD82-11E97E5A7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FB493DC-EC8D-3BE1-4787-3CA980ECC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1C29B32-B986-3906-5198-77DABC17D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0E6E85D-40B5-1CA6-0BE9-B666DAD4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16302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6CB5A5-DEFE-D939-660A-E303B6CAE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0691DF3-1C61-694E-EAB1-F1FC35F92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043C13E-AD1C-272C-EFCC-0540CB65D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949D5A5-B376-1090-A93D-CAB54F20C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98E7588-8194-1A5A-DB8F-007419959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2759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AC336D-5521-E714-9905-298D1379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7ECD6D-7C75-05AC-2800-2E5478FD1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AF80A26-BDBF-ECE6-B40D-C4E473B25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E48A949-CF01-3E9E-58F2-0284C353A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E8CDB34-B406-DCDF-5579-F3B15A6A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FF834DC-EA1D-8FA0-87B3-16A5D647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709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266990-378F-F366-C2E0-4F02C2A08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52EDED9-40D9-1CE1-D1EC-707AA50E7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79D219D-18CA-8871-1D4C-3C50B455E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CA4D783-B900-A7D4-7586-1DB3432D9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978A69C-D72C-722C-B04D-1D507D5E5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3F9E83C-0785-384F-FC72-438494978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66440E30-AD27-C0A2-0CC3-C76A119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37F56C3-CAB7-1FA3-365C-4A7ABFA9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7818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DDC20A-0508-7C6D-F2E0-123824358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23C40D4-28A6-CB02-3F42-E92F2F2BB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3C2FC21-4119-230B-5BDD-14C6AE3B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40ADEB0-A555-6CF5-18C7-1E6E8BDF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9299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C9762F4-BBED-EA90-50A0-C95A460B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240458CB-C15D-C068-0328-E973D066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28E83AB-53CB-FD44-0A91-B82B6276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6414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FD83BF-5102-0C91-87A1-B4644490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6C447A-D0CD-A360-1143-151387D2E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8483253-87E5-9599-0EC7-6F627CAB7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74920D3-54C9-956F-3FBE-8E7EEAA9E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5F313A6-43DB-71F6-60F2-FCED140BD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C1987B2-6787-9309-6C29-F20B70CF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0069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0E1A01-627E-15C7-2C65-E2074C73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81984AB-DD17-BBCE-CF03-9B979B2C69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0E99E76-7BB9-7162-72A9-96B9E2375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1F5855A-81EE-8993-1136-F844DAE7D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E725B3A-4548-6645-9C86-7E7E961C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148DF3E-A5C5-EB3A-717A-DD5E1DA2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9051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1A8D32A1-F610-A922-645A-E8908C59B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33070E2-267C-FCA4-7EF4-2BF2CA56D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6C84FC3-5429-5006-2AAA-633DF402E4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EF94921-0060-CECF-3D72-3FCB0BB26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099E3F1-817D-02E4-BA25-C1DFD22E3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9505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jpg"/><Relationship Id="rId7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jpg"/><Relationship Id="rId7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333606" y="-126902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EAC5584-F974-6C77-4CA2-9FD218DDFC56}"/>
              </a:ext>
            </a:extLst>
          </p:cNvPr>
          <p:cNvSpPr/>
          <p:nvPr/>
        </p:nvSpPr>
        <p:spPr>
          <a:xfrm>
            <a:off x="6092150" y="6096000"/>
            <a:ext cx="6099850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14511FDA-10CC-6F0E-7739-6C34070BC671}"/>
              </a:ext>
            </a:extLst>
          </p:cNvPr>
          <p:cNvSpPr/>
          <p:nvPr/>
        </p:nvSpPr>
        <p:spPr>
          <a:xfrm>
            <a:off x="8255220" y="5635396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err="1"/>
              <a:t>Δρ</a:t>
            </a:r>
            <a:r>
              <a:rPr lang="el-GR" dirty="0"/>
              <a:t> Ελένη  Χαραλάμπους</a:t>
            </a:r>
            <a:r>
              <a:rPr lang="el-GR" dirty="0">
                <a:solidFill>
                  <a:srgbClr val="1F1F1F"/>
                </a:solidFill>
                <a:latin typeface="Google Sans"/>
              </a:rPr>
              <a:t> </a:t>
            </a:r>
            <a:endParaRPr lang="el-GR" dirty="0"/>
          </a:p>
          <a:p>
            <a:pPr algn="ctr"/>
            <a:r>
              <a:rPr lang="en-US" dirty="0">
                <a:solidFill>
                  <a:schemeClr val="tx1"/>
                </a:solidFill>
                <a:latin typeface="Google Sans"/>
              </a:rPr>
              <a:t>elenecharalampous72@gmail.com</a:t>
            </a:r>
            <a:endParaRPr lang="el-GR" b="0" i="0" dirty="0">
              <a:solidFill>
                <a:schemeClr val="tx1"/>
              </a:solidFill>
              <a:effectLst/>
              <a:latin typeface="Google Sans"/>
            </a:endParaRPr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16095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13505" y="3421855"/>
            <a:ext cx="2739797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892661" y="-64578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83683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31945" y="-199510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124109" y="-34847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104961">
            <a:off x="1984151" y="1407335"/>
            <a:ext cx="8140686" cy="41843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2</a:t>
            </a:r>
            <a:r>
              <a:rPr lang="el-GR" b="1" baseline="30000" dirty="0"/>
              <a:t>ο</a:t>
            </a:r>
            <a:r>
              <a:rPr lang="el-GR" b="1" dirty="0"/>
              <a:t> ΜΑΘΗΜΑ :</a:t>
            </a:r>
          </a:p>
          <a:p>
            <a:pPr algn="ctr"/>
            <a:r>
              <a:rPr lang="el-GR" sz="2400" b="1" dirty="0"/>
              <a:t>Τίτλος</a:t>
            </a:r>
            <a:r>
              <a:rPr lang="el-GR" sz="2400" dirty="0"/>
              <a:t> : Εισαγωγή στο μάθημα της Ιστορίας  ΙΙ -Παραδείγματα Ιστορικών Πηγών</a:t>
            </a:r>
          </a:p>
          <a:p>
            <a:pPr algn="ctr"/>
            <a:r>
              <a:rPr lang="el-GR" sz="2400" b="1" dirty="0"/>
              <a:t>Στόχος</a:t>
            </a:r>
            <a:r>
              <a:rPr lang="el-GR" sz="2400" dirty="0"/>
              <a:t> : Ιστορικές περίοδοι αρχαίας ιστορίας: Εποχή του Λίθου, Εποχή του Χαλκού, Γεωμετρική Εποχή, Αρχαϊκή Εποχή, Κλασική Εποχή, Ελληνιστική Εποχή, Ρωμαϊκή Εποχή </a:t>
            </a:r>
          </a:p>
          <a:p>
            <a:pPr algn="ctr"/>
            <a:r>
              <a:rPr lang="el-GR" sz="2400" b="1" dirty="0"/>
              <a:t>Παραδείγματα Ιστορικών Πηγών</a:t>
            </a:r>
            <a:endParaRPr lang="en-US" sz="2400" b="1" dirty="0"/>
          </a:p>
          <a:p>
            <a:pPr algn="ctr"/>
            <a:r>
              <a:rPr lang="el-GR" sz="2400" dirty="0"/>
              <a:t>χάρτης  : παραστατική πηγή</a:t>
            </a:r>
          </a:p>
          <a:p>
            <a:pPr algn="ctr"/>
            <a:r>
              <a:rPr lang="el-GR" sz="2400" dirty="0"/>
              <a:t>πινακίδα : γραπτή πηγή </a:t>
            </a:r>
          </a:p>
          <a:p>
            <a:pPr algn="ctr"/>
            <a:r>
              <a:rPr lang="el-GR" sz="2400" dirty="0"/>
              <a:t>αρχαιολογικό εύρημα : πρωτογενής  πηγή </a:t>
            </a:r>
          </a:p>
          <a:p>
            <a:pPr algn="ctr"/>
            <a:r>
              <a:rPr lang="el-GR" sz="2400" dirty="0"/>
              <a:t>βιβλίο για την Αρχαία  Ιστορία  : δευτερογενής πηγή</a:t>
            </a:r>
          </a:p>
          <a:p>
            <a:pPr algn="ctr"/>
            <a:endParaRPr lang="el-GR" dirty="0"/>
          </a:p>
        </p:txBody>
      </p:sp>
      <p:pic>
        <p:nvPicPr>
          <p:cNvPr id="30" name="Picture 2" descr="Γ'-Δ' Τάξεις – Page 4 – Reoulita">
            <a:extLst>
              <a:ext uri="{FF2B5EF4-FFF2-40B4-BE49-F238E27FC236}">
                <a16:creationId xmlns:a16="http://schemas.microsoft.com/office/drawing/2014/main" id="{8DFE5E16-FA18-43BF-BD30-D0AAA6352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t="39761" r="59073" b="29682"/>
          <a:stretch/>
        </p:blipFill>
        <p:spPr bwMode="auto">
          <a:xfrm rot="19527545">
            <a:off x="451061" y="3778602"/>
            <a:ext cx="1954924" cy="15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γραφικός χαρακτήρ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558CD5CA-DF90-B387-B823-C19C95CD6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4715" r="20764" b="16287"/>
          <a:stretch/>
        </p:blipFill>
        <p:spPr>
          <a:xfrm rot="5400000">
            <a:off x="190500" y="-103412"/>
            <a:ext cx="6858001" cy="7064827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βιβλίο, γραφικός χαρακτήρας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22B3D523-7531-6059-26C3-42E307A05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13140" r="22619" b="6984"/>
          <a:stretch/>
        </p:blipFill>
        <p:spPr>
          <a:xfrm>
            <a:off x="7151914" y="0"/>
            <a:ext cx="5040086" cy="6858000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9C68FC6-8203-994B-5FF6-927998B57D96}"/>
              </a:ext>
            </a:extLst>
          </p:cNvPr>
          <p:cNvSpPr/>
          <p:nvPr/>
        </p:nvSpPr>
        <p:spPr>
          <a:xfrm>
            <a:off x="0" y="0"/>
            <a:ext cx="6923314" cy="4898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289.</a:t>
            </a:r>
            <a:endParaRPr lang="el-CY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BC6E6ED-5079-4D79-2725-42C55651A310}"/>
              </a:ext>
            </a:extLst>
          </p:cNvPr>
          <p:cNvSpPr/>
          <p:nvPr/>
        </p:nvSpPr>
        <p:spPr>
          <a:xfrm>
            <a:off x="6923313" y="0"/>
            <a:ext cx="5595257" cy="4898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210.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225067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γραφικός χαρακτήρ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558CD5CA-DF90-B387-B823-C19C95CD6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4715" r="20764" b="16287"/>
          <a:stretch/>
        </p:blipFill>
        <p:spPr>
          <a:xfrm rot="5400000">
            <a:off x="190500" y="-103412"/>
            <a:ext cx="6858001" cy="7064827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βιβλίο, γραφικός χαρακτήρας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22B3D523-7531-6059-26C3-42E307A05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13140" r="22619" b="6984"/>
          <a:stretch/>
        </p:blipFill>
        <p:spPr>
          <a:xfrm>
            <a:off x="7151914" y="0"/>
            <a:ext cx="5040086" cy="6858000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9C68FC6-8203-994B-5FF6-927998B57D96}"/>
              </a:ext>
            </a:extLst>
          </p:cNvPr>
          <p:cNvSpPr/>
          <p:nvPr/>
        </p:nvSpPr>
        <p:spPr>
          <a:xfrm>
            <a:off x="0" y="0"/>
            <a:ext cx="6923314" cy="4898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289.</a:t>
            </a:r>
            <a:endParaRPr lang="el-CY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BC6E6ED-5079-4D79-2725-42C55651A310}"/>
              </a:ext>
            </a:extLst>
          </p:cNvPr>
          <p:cNvSpPr/>
          <p:nvPr/>
        </p:nvSpPr>
        <p:spPr>
          <a:xfrm>
            <a:off x="6923313" y="0"/>
            <a:ext cx="5595257" cy="4898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210.</a:t>
            </a:r>
            <a:endParaRPr lang="el-CY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69B1338-3AFD-B0CA-666A-3151C5FD77E5}"/>
              </a:ext>
            </a:extLst>
          </p:cNvPr>
          <p:cNvSpPr/>
          <p:nvPr/>
        </p:nvSpPr>
        <p:spPr>
          <a:xfrm>
            <a:off x="4920343" y="2068286"/>
            <a:ext cx="4811486" cy="1447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πινακίδες  -γραπτές πηγές 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987065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βιβλίο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D65F1E7A-5C73-12D4-D87D-39983C6BC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t="14603" r="23094" b="13174"/>
          <a:stretch/>
        </p:blipFill>
        <p:spPr>
          <a:xfrm>
            <a:off x="-43542" y="0"/>
            <a:ext cx="12235542" cy="6858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C5CF25-3BE0-7285-25C6-CFD947C367E2}"/>
              </a:ext>
            </a:extLst>
          </p:cNvPr>
          <p:cNvSpPr/>
          <p:nvPr/>
        </p:nvSpPr>
        <p:spPr>
          <a:xfrm>
            <a:off x="-43543" y="0"/>
            <a:ext cx="12235541" cy="4898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60.</a:t>
            </a:r>
            <a:endParaRPr lang="el-CY" dirty="0"/>
          </a:p>
        </p:txBody>
      </p:sp>
      <p:pic>
        <p:nvPicPr>
          <p:cNvPr id="5" name="Εικόνα 4" descr="Εικόνα που περιέχει κείμενο, βιβλί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51D7F5F1-D857-B48B-35DC-81E7E6BC6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t="69524" r="21309" b="15238"/>
          <a:stretch/>
        </p:blipFill>
        <p:spPr>
          <a:xfrm>
            <a:off x="-43543" y="5225144"/>
            <a:ext cx="11963400" cy="16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84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βιβλίο, εξωτερικός χώρος/ύπαιθ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D65F1E7A-5C73-12D4-D87D-39983C6BC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t="14603" r="23094" b="13174"/>
          <a:stretch/>
        </p:blipFill>
        <p:spPr>
          <a:xfrm>
            <a:off x="-43542" y="0"/>
            <a:ext cx="12235542" cy="6858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2C5CF25-3BE0-7285-25C6-CFD947C367E2}"/>
              </a:ext>
            </a:extLst>
          </p:cNvPr>
          <p:cNvSpPr/>
          <p:nvPr/>
        </p:nvSpPr>
        <p:spPr>
          <a:xfrm>
            <a:off x="-43543" y="0"/>
            <a:ext cx="12235541" cy="4898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60.</a:t>
            </a:r>
            <a:endParaRPr lang="el-CY" dirty="0"/>
          </a:p>
        </p:txBody>
      </p:sp>
      <p:pic>
        <p:nvPicPr>
          <p:cNvPr id="5" name="Εικόνα 4" descr="Εικόνα που περιέχει κείμενο, βιβλί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51D7F5F1-D857-B48B-35DC-81E7E6BC6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t="69524" r="21309" b="15238"/>
          <a:stretch/>
        </p:blipFill>
        <p:spPr>
          <a:xfrm>
            <a:off x="-43543" y="5225144"/>
            <a:ext cx="11963400" cy="1632856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B286F12-7B53-CCBC-2449-FD5A9D347862}"/>
              </a:ext>
            </a:extLst>
          </p:cNvPr>
          <p:cNvSpPr/>
          <p:nvPr/>
        </p:nvSpPr>
        <p:spPr>
          <a:xfrm>
            <a:off x="4637314" y="4125686"/>
            <a:ext cx="4942115" cy="7511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οικισμός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1919760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0DD394B2-D953-61A3-455A-05C6D003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5767" r="7666" b="6614"/>
          <a:stretch/>
        </p:blipFill>
        <p:spPr>
          <a:xfrm rot="5400000">
            <a:off x="16327" y="-81645"/>
            <a:ext cx="6858001" cy="6890659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77B1BCE-8A5A-F031-20BD-0E6AE91B9EBC}"/>
              </a:ext>
            </a:extLst>
          </p:cNvPr>
          <p:cNvSpPr/>
          <p:nvPr/>
        </p:nvSpPr>
        <p:spPr>
          <a:xfrm>
            <a:off x="-2" y="0"/>
            <a:ext cx="2699656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76.</a:t>
            </a:r>
            <a:endParaRPr lang="el-CY" dirty="0"/>
          </a:p>
        </p:txBody>
      </p:sp>
      <p:pic>
        <p:nvPicPr>
          <p:cNvPr id="6" name="Εικόνα 5" descr="Εικόνα που περιέχει κείμενο, βιβλίο, χαρτί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D9C72EB-D3D4-E512-2E2E-1D0B57EEB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42593" r="16825" b="23122"/>
          <a:stretch/>
        </p:blipFill>
        <p:spPr>
          <a:xfrm rot="5400000">
            <a:off x="-990598" y="4267201"/>
            <a:ext cx="3581396" cy="1600200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DEAF3C87-CE66-4219-A82B-25D42524B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4" t="10952" r="14406" b="10476"/>
          <a:stretch/>
        </p:blipFill>
        <p:spPr>
          <a:xfrm>
            <a:off x="6890657" y="0"/>
            <a:ext cx="5301343" cy="6858000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E386BD9-A9DD-D02E-CD76-FA994C10AD9B}"/>
              </a:ext>
            </a:extLst>
          </p:cNvPr>
          <p:cNvSpPr/>
          <p:nvPr/>
        </p:nvSpPr>
        <p:spPr>
          <a:xfrm>
            <a:off x="9541328" y="0"/>
            <a:ext cx="2699656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79.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959870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0DD394B2-D953-61A3-455A-05C6D003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5767" r="7666" b="6614"/>
          <a:stretch/>
        </p:blipFill>
        <p:spPr>
          <a:xfrm rot="5400000">
            <a:off x="16327" y="-81645"/>
            <a:ext cx="6858001" cy="6890659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77B1BCE-8A5A-F031-20BD-0E6AE91B9EBC}"/>
              </a:ext>
            </a:extLst>
          </p:cNvPr>
          <p:cNvSpPr/>
          <p:nvPr/>
        </p:nvSpPr>
        <p:spPr>
          <a:xfrm>
            <a:off x="-2" y="0"/>
            <a:ext cx="2699656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76.</a:t>
            </a:r>
            <a:endParaRPr lang="el-CY" dirty="0"/>
          </a:p>
        </p:txBody>
      </p:sp>
      <p:pic>
        <p:nvPicPr>
          <p:cNvPr id="6" name="Εικόνα 5" descr="Εικόνα που περιέχει κείμενο, βιβλίο, χαρτί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D9C72EB-D3D4-E512-2E2E-1D0B57EEB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42593" r="16825" b="23122"/>
          <a:stretch/>
        </p:blipFill>
        <p:spPr>
          <a:xfrm rot="5400000">
            <a:off x="-990598" y="4267201"/>
            <a:ext cx="3581396" cy="1600200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DEAF3C87-CE66-4219-A82B-25D42524B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4" t="10952" r="14406" b="10476"/>
          <a:stretch/>
        </p:blipFill>
        <p:spPr>
          <a:xfrm>
            <a:off x="6890657" y="0"/>
            <a:ext cx="5301343" cy="6858000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E386BD9-A9DD-D02E-CD76-FA994C10AD9B}"/>
              </a:ext>
            </a:extLst>
          </p:cNvPr>
          <p:cNvSpPr/>
          <p:nvPr/>
        </p:nvSpPr>
        <p:spPr>
          <a:xfrm>
            <a:off x="9541328" y="0"/>
            <a:ext cx="2699656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79.</a:t>
            </a:r>
            <a:endParaRPr lang="el-CY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B061C32-0836-ADBE-C7CA-8BBFBF80350F}"/>
              </a:ext>
            </a:extLst>
          </p:cNvPr>
          <p:cNvSpPr/>
          <p:nvPr/>
        </p:nvSpPr>
        <p:spPr>
          <a:xfrm>
            <a:off x="5744935" y="6041571"/>
            <a:ext cx="4942115" cy="7511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οικισμός</a:t>
            </a:r>
            <a:endParaRPr lang="el-CY" sz="44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4256982-CA26-5C24-5119-13695B52984F}"/>
              </a:ext>
            </a:extLst>
          </p:cNvPr>
          <p:cNvSpPr/>
          <p:nvPr/>
        </p:nvSpPr>
        <p:spPr>
          <a:xfrm>
            <a:off x="2324098" y="5067301"/>
            <a:ext cx="4942115" cy="7511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ειδώλιο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3028534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A53E6C-EC8A-BCF0-386B-578B59BB735F}"/>
              </a:ext>
            </a:extLst>
          </p:cNvPr>
          <p:cNvSpPr txBox="1"/>
          <p:nvPr/>
        </p:nvSpPr>
        <p:spPr>
          <a:xfrm>
            <a:off x="3431379" y="3092399"/>
            <a:ext cx="4049485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αρχαιολογικό εύρημα (κάτι που  βρίσκει κάποιος)</a:t>
            </a:r>
            <a:endParaRPr lang="el-CY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67374-2014-76DC-7D47-835EA77BA9F7}"/>
              </a:ext>
            </a:extLst>
          </p:cNvPr>
          <p:cNvSpPr txBox="1"/>
          <p:nvPr/>
        </p:nvSpPr>
        <p:spPr>
          <a:xfrm>
            <a:off x="2854553" y="5961164"/>
            <a:ext cx="44171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ιστοριογραφικό έργο</a:t>
            </a:r>
            <a:endParaRPr lang="el-CY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Όταν μεγαλώσω… θέλω να γίνω αρχαιολόγος» – Αρχαιολογικό Μουσείο Πατρών">
            <a:extLst>
              <a:ext uri="{FF2B5EF4-FFF2-40B4-BE49-F238E27FC236}">
                <a16:creationId xmlns:a16="http://schemas.microsoft.com/office/drawing/2014/main" id="{CA7D7D61-910D-D754-F86A-C49B7BC0D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0" y="1167358"/>
            <a:ext cx="2769729" cy="431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230ABDB4-90A1-4E7E-8A17-218327B06D9E}"/>
              </a:ext>
            </a:extLst>
          </p:cNvPr>
          <p:cNvSpPr/>
          <p:nvPr/>
        </p:nvSpPr>
        <p:spPr>
          <a:xfrm>
            <a:off x="3592285" y="1077972"/>
            <a:ext cx="3455987" cy="187502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Διαφορά  της  πρωτογενούς από τη δευτερογενή πηγή </a:t>
            </a:r>
            <a:endParaRPr lang="el-CY" dirty="0"/>
          </a:p>
        </p:txBody>
      </p:sp>
      <p:sp>
        <p:nvSpPr>
          <p:cNvPr id="3" name="Βέλος: Κάτω 2">
            <a:extLst>
              <a:ext uri="{FF2B5EF4-FFF2-40B4-BE49-F238E27FC236}">
                <a16:creationId xmlns:a16="http://schemas.microsoft.com/office/drawing/2014/main" id="{84955131-9525-8D8C-0783-7A7A6E47FD63}"/>
              </a:ext>
            </a:extLst>
          </p:cNvPr>
          <p:cNvSpPr/>
          <p:nvPr/>
        </p:nvSpPr>
        <p:spPr>
          <a:xfrm>
            <a:off x="4573249" y="5019605"/>
            <a:ext cx="979714" cy="84908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C381D-721C-C106-5116-A6D68A5F1C5D}"/>
              </a:ext>
            </a:extLst>
          </p:cNvPr>
          <p:cNvSpPr txBox="1"/>
          <p:nvPr/>
        </p:nvSpPr>
        <p:spPr>
          <a:xfrm>
            <a:off x="7729084" y="1323934"/>
            <a:ext cx="4049485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Προέρχεται  από τη  συγκεκριμένη  περίοδο  που μελετά ο ιστορικός</a:t>
            </a:r>
            <a:endParaRPr lang="el-CY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20FD6-6B39-8974-5A09-57E93EB57769}"/>
              </a:ext>
            </a:extLst>
          </p:cNvPr>
          <p:cNvSpPr txBox="1"/>
          <p:nvPr/>
        </p:nvSpPr>
        <p:spPr>
          <a:xfrm>
            <a:off x="7637794" y="3987072"/>
            <a:ext cx="4049485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Προέρχεται  από μεταγενέστερη εποχή</a:t>
            </a:r>
          </a:p>
          <a:p>
            <a:r>
              <a:rPr lang="el-GR" sz="3600" dirty="0"/>
              <a:t>Εξήγηση / ερμηνεία  ενός  γεγονότος </a:t>
            </a:r>
            <a:endParaRPr lang="el-CY" sz="3600" dirty="0"/>
          </a:p>
        </p:txBody>
      </p: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D3C22FFF-5CB0-82D0-CCA8-06137940B3CB}"/>
              </a:ext>
            </a:extLst>
          </p:cNvPr>
          <p:cNvCxnSpPr>
            <a:cxnSpLocks/>
          </p:cNvCxnSpPr>
          <p:nvPr/>
        </p:nvCxnSpPr>
        <p:spPr>
          <a:xfrm flipV="1">
            <a:off x="7453422" y="1654794"/>
            <a:ext cx="275662" cy="14376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239E6F5E-2C66-53FA-42F9-78221214F5EE}"/>
              </a:ext>
            </a:extLst>
          </p:cNvPr>
          <p:cNvCxnSpPr>
            <a:cxnSpLocks/>
          </p:cNvCxnSpPr>
          <p:nvPr/>
        </p:nvCxnSpPr>
        <p:spPr>
          <a:xfrm flipV="1">
            <a:off x="7269050" y="4314348"/>
            <a:ext cx="368744" cy="17272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4C63471-D908-2168-A1E5-3C09E5966C51}"/>
              </a:ext>
            </a:extLst>
          </p:cNvPr>
          <p:cNvSpPr/>
          <p:nvPr/>
        </p:nvSpPr>
        <p:spPr>
          <a:xfrm>
            <a:off x="0" y="269098"/>
            <a:ext cx="555035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ΚΑΤΑΤΑΞΗ ΠΗΓΩΝ ΩΣ ΠΡΟΣ ΤΟ ΠΟΣΟ ΚΟΝΤΑ  ΕΙΝΑΙ  ΣΤΟ ΓΕΝΟΝΟΣ</a:t>
            </a:r>
            <a:endParaRPr lang="el-CY" b="1" dirty="0">
              <a:solidFill>
                <a:srgbClr val="FF0000"/>
              </a:solidFill>
            </a:endParaRPr>
          </a:p>
        </p:txBody>
      </p:sp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CF0EC27D-C358-8C43-37AA-7CEB23CCE946}"/>
              </a:ext>
            </a:extLst>
          </p:cNvPr>
          <p:cNvCxnSpPr>
            <a:cxnSpLocks/>
          </p:cNvCxnSpPr>
          <p:nvPr/>
        </p:nvCxnSpPr>
        <p:spPr>
          <a:xfrm flipV="1">
            <a:off x="7269050" y="6064602"/>
            <a:ext cx="327579" cy="5428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993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7D4C-6834-DB45-8305-A7083147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6" y="407977"/>
            <a:ext cx="7886700" cy="108011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l-GR" dirty="0"/>
              <a:t>Πηγές της Ιστορίας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53E6C-EC8A-BCF0-386B-578B59BB735F}"/>
              </a:ext>
            </a:extLst>
          </p:cNvPr>
          <p:cNvSpPr txBox="1"/>
          <p:nvPr/>
        </p:nvSpPr>
        <p:spPr>
          <a:xfrm>
            <a:off x="6060735" y="2662534"/>
            <a:ext cx="5298621" cy="6684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αρχαιολογικό εύρημα</a:t>
            </a:r>
            <a:endParaRPr lang="el-CY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67374-2014-76DC-7D47-835EA77BA9F7}"/>
              </a:ext>
            </a:extLst>
          </p:cNvPr>
          <p:cNvSpPr txBox="1"/>
          <p:nvPr/>
        </p:nvSpPr>
        <p:spPr>
          <a:xfrm>
            <a:off x="6251123" y="4828792"/>
            <a:ext cx="44171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ιστοριογραφικό έργο</a:t>
            </a:r>
            <a:endParaRPr lang="el-CY" sz="3600" dirty="0">
              <a:solidFill>
                <a:srgbClr val="FF0000"/>
              </a:solidFill>
            </a:endParaRPr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462A5EA1-A2CB-6B57-D703-A0C3C7058CAC}"/>
              </a:ext>
            </a:extLst>
          </p:cNvPr>
          <p:cNvSpPr/>
          <p:nvPr/>
        </p:nvSpPr>
        <p:spPr>
          <a:xfrm>
            <a:off x="4206196" y="2996781"/>
            <a:ext cx="1617661" cy="668494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FCBF73EF-ECBF-7510-2349-9042AC100DF5}"/>
              </a:ext>
            </a:extLst>
          </p:cNvPr>
          <p:cNvSpPr/>
          <p:nvPr/>
        </p:nvSpPr>
        <p:spPr>
          <a:xfrm>
            <a:off x="4443074" y="5040085"/>
            <a:ext cx="1617661" cy="668494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67157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7D4C-6834-DB45-8305-A7083147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6" y="407977"/>
            <a:ext cx="7886700" cy="108011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l-GR" dirty="0"/>
              <a:t>Πηγές της Ιστορίας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0BE88-3A55-2146-B695-6703081FF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846" y="1621971"/>
            <a:ext cx="4711925" cy="4430486"/>
          </a:xfrm>
        </p:spPr>
        <p:txBody>
          <a:bodyPr>
            <a:noAutofit/>
          </a:bodyPr>
          <a:lstStyle/>
          <a:p>
            <a:r>
              <a:rPr lang="el-GR" sz="4800" dirty="0"/>
              <a:t>Πρωτογενής πηγή     </a:t>
            </a:r>
          </a:p>
          <a:p>
            <a:endParaRPr lang="el-GR" sz="4800" dirty="0"/>
          </a:p>
          <a:p>
            <a:r>
              <a:rPr lang="el-GR" sz="4800" dirty="0"/>
              <a:t>Δευτερογενής πηγή </a:t>
            </a: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53E6C-EC8A-BCF0-386B-578B59BB735F}"/>
              </a:ext>
            </a:extLst>
          </p:cNvPr>
          <p:cNvSpPr txBox="1"/>
          <p:nvPr/>
        </p:nvSpPr>
        <p:spPr>
          <a:xfrm>
            <a:off x="6060735" y="2662534"/>
            <a:ext cx="5298621" cy="6684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αρχαιολογικό εύρημα</a:t>
            </a:r>
            <a:endParaRPr lang="el-CY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67374-2014-76DC-7D47-835EA77BA9F7}"/>
              </a:ext>
            </a:extLst>
          </p:cNvPr>
          <p:cNvSpPr txBox="1"/>
          <p:nvPr/>
        </p:nvSpPr>
        <p:spPr>
          <a:xfrm>
            <a:off x="6251123" y="4828792"/>
            <a:ext cx="44171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ιστοριογραφικό έργο</a:t>
            </a:r>
            <a:endParaRPr lang="el-CY" sz="3600" dirty="0">
              <a:solidFill>
                <a:srgbClr val="FF0000"/>
              </a:solidFill>
            </a:endParaRPr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462A5EA1-A2CB-6B57-D703-A0C3C7058CAC}"/>
              </a:ext>
            </a:extLst>
          </p:cNvPr>
          <p:cNvSpPr/>
          <p:nvPr/>
        </p:nvSpPr>
        <p:spPr>
          <a:xfrm>
            <a:off x="4206196" y="2996781"/>
            <a:ext cx="1617661" cy="668494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FCBF73EF-ECBF-7510-2349-9042AC100DF5}"/>
              </a:ext>
            </a:extLst>
          </p:cNvPr>
          <p:cNvSpPr/>
          <p:nvPr/>
        </p:nvSpPr>
        <p:spPr>
          <a:xfrm>
            <a:off x="4443074" y="5040085"/>
            <a:ext cx="1617661" cy="668494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29310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κύκλος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AE44C46-733A-2398-D592-57D00C39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7302" r="14524" b="11746"/>
          <a:stretch/>
        </p:blipFill>
        <p:spPr>
          <a:xfrm>
            <a:off x="152401" y="174171"/>
            <a:ext cx="5421086" cy="6585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χαρτί, βιβλί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09B59722-19E4-C6D6-1DC5-5F8EE093D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2" y="174170"/>
            <a:ext cx="6357257" cy="6585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3EA047A9-897B-756B-48CD-0573B4D1D860}"/>
              </a:ext>
            </a:extLst>
          </p:cNvPr>
          <p:cNvSpPr/>
          <p:nvPr/>
        </p:nvSpPr>
        <p:spPr>
          <a:xfrm>
            <a:off x="5682341" y="6008914"/>
            <a:ext cx="6466112" cy="7511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Μ. Β. Σακελλαρίου,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Η αθηναϊκή δημοκρατία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l-G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Πανεπιστημιακές Εκδόσεις Κρήτης, Ηράκλειο, 2000, </a:t>
            </a:r>
            <a:r>
              <a:rPr lang="el-G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 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σελ. 315.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339966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6" y="424354"/>
            <a:ext cx="36957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407932" y="2648607"/>
            <a:ext cx="3468414" cy="2469931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ΣΤΟΧΟΣ  :</a:t>
            </a:r>
          </a:p>
          <a:p>
            <a:pPr algn="ctr"/>
            <a:r>
              <a:rPr lang="el-GR" sz="1800" dirty="0"/>
              <a:t> Ιστορικές περίοδοι αρχαίας ιστορίας</a:t>
            </a:r>
            <a:r>
              <a:rPr lang="el-GR" dirty="0"/>
              <a:t> </a:t>
            </a:r>
            <a:endParaRPr lang="el-CY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07FFE7F-E19D-46D4-B5FD-72C04072B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37" y="424354"/>
            <a:ext cx="6047790" cy="57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73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κύκλος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AE44C46-733A-2398-D592-57D00C39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7302" r="14524" b="11746"/>
          <a:stretch/>
        </p:blipFill>
        <p:spPr>
          <a:xfrm>
            <a:off x="152401" y="174171"/>
            <a:ext cx="5421086" cy="6585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χαρτί, βιβλί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09B59722-19E4-C6D6-1DC5-5F8EE093D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2" y="174170"/>
            <a:ext cx="6357257" cy="6585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3EA047A9-897B-756B-48CD-0573B4D1D860}"/>
              </a:ext>
            </a:extLst>
          </p:cNvPr>
          <p:cNvSpPr/>
          <p:nvPr/>
        </p:nvSpPr>
        <p:spPr>
          <a:xfrm>
            <a:off x="5682341" y="6008914"/>
            <a:ext cx="6466112" cy="7511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Μ. Β. Σακελλαρίου, 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Η αθηναϊκή δημοκρατία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l-G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Πανεπιστημιακές Εκδόσεις Κρήτης, Ηράκλειο, 2000, </a:t>
            </a:r>
            <a:r>
              <a:rPr lang="el-G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 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σελ. 315.</a:t>
            </a:r>
            <a:endParaRPr lang="el-CY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4FFD2-E949-C53A-B2DA-9F5F4F986782}"/>
              </a:ext>
            </a:extLst>
          </p:cNvPr>
          <p:cNvSpPr txBox="1"/>
          <p:nvPr/>
        </p:nvSpPr>
        <p:spPr>
          <a:xfrm>
            <a:off x="1213756" y="147349"/>
            <a:ext cx="434884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Πρωτογενής πηγή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CA57DD-9168-7A49-E5D2-CAE77DE29FF0}"/>
              </a:ext>
            </a:extLst>
          </p:cNvPr>
          <p:cNvSpPr txBox="1"/>
          <p:nvPr/>
        </p:nvSpPr>
        <p:spPr>
          <a:xfrm>
            <a:off x="7021288" y="147348"/>
            <a:ext cx="468085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Δευτερογενής πηγή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41612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εφημερίδα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BF34EF4-62EA-B53E-1EED-277521E7E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5873" r="8451" b="8254"/>
          <a:stretch/>
        </p:blipFill>
        <p:spPr>
          <a:xfrm>
            <a:off x="0" y="0"/>
            <a:ext cx="7761514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Δημοσίευση, γραφικός χαρακτήρα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F534942D-CA67-DD5E-B944-71695BF63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8730" r="21269" b="13175"/>
          <a:stretch/>
        </p:blipFill>
        <p:spPr>
          <a:xfrm rot="5400000">
            <a:off x="6547757" y="1213757"/>
            <a:ext cx="6858000" cy="44304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0217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εφημερίδα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BF34EF4-62EA-B53E-1EED-277521E7E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5873" r="8451" b="8254"/>
          <a:stretch/>
        </p:blipFill>
        <p:spPr>
          <a:xfrm>
            <a:off x="0" y="903514"/>
            <a:ext cx="7761514" cy="5954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Δημοσίευση, γραφικός χαρακτήρα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F534942D-CA67-DD5E-B944-71695BF63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8730" r="21269" b="13175"/>
          <a:stretch/>
        </p:blipFill>
        <p:spPr>
          <a:xfrm rot="5400000">
            <a:off x="6999514" y="1665514"/>
            <a:ext cx="5954486" cy="4430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B0F228-88B6-A967-DFDC-A3AF59B9D0B6}"/>
              </a:ext>
            </a:extLst>
          </p:cNvPr>
          <p:cNvSpPr txBox="1"/>
          <p:nvPr/>
        </p:nvSpPr>
        <p:spPr>
          <a:xfrm>
            <a:off x="1213756" y="147349"/>
            <a:ext cx="434884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Πρωτογενής πηγή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98668-4A61-892F-7014-D33821F7A61C}"/>
              </a:ext>
            </a:extLst>
          </p:cNvPr>
          <p:cNvSpPr txBox="1"/>
          <p:nvPr/>
        </p:nvSpPr>
        <p:spPr>
          <a:xfrm>
            <a:off x="7021288" y="147348"/>
            <a:ext cx="468085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600" dirty="0"/>
              <a:t>Δευτερογενής πηγή </a:t>
            </a:r>
            <a:endParaRPr lang="en-US" sz="3600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55571249-2BDA-467D-BCD4-90788E9151FF}"/>
              </a:ext>
            </a:extLst>
          </p:cNvPr>
          <p:cNvSpPr/>
          <p:nvPr/>
        </p:nvSpPr>
        <p:spPr>
          <a:xfrm>
            <a:off x="1387366" y="5954486"/>
            <a:ext cx="4414344" cy="6565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Απολιθωμένος ελέφαντας  από  μια  ανασκαφή στην Αθήνα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831772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EC4DCC-E171-92D5-5462-87E813A1BB39}"/>
              </a:ext>
            </a:extLst>
          </p:cNvPr>
          <p:cNvSpPr/>
          <p:nvPr/>
        </p:nvSpPr>
        <p:spPr>
          <a:xfrm>
            <a:off x="1404258" y="1273628"/>
            <a:ext cx="9731828" cy="43107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9600" dirty="0">
                <a:solidFill>
                  <a:schemeClr val="tx1"/>
                </a:solidFill>
              </a:rPr>
              <a:t>Άλλες πηγές</a:t>
            </a:r>
            <a:r>
              <a:rPr lang="el-GR" dirty="0">
                <a:solidFill>
                  <a:schemeClr val="tx1"/>
                </a:solidFill>
              </a:rPr>
              <a:t>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53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28F13D3-02E2-5B98-DADA-27F1813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5" t="11905" r="48121" b="33333"/>
          <a:stretch/>
        </p:blipFill>
        <p:spPr>
          <a:xfrm>
            <a:off x="130629" y="3864429"/>
            <a:ext cx="3897086" cy="26343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τέχνη, γραφικός χαρακτήρας, εφημερ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835D92FA-2E06-8AC3-5C91-BE3A6198C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r="8730"/>
          <a:stretch/>
        </p:blipFill>
        <p:spPr>
          <a:xfrm rot="5400000">
            <a:off x="269421" y="-46264"/>
            <a:ext cx="3619501" cy="3897086"/>
          </a:xfrm>
          <a:prstGeom prst="rect">
            <a:avLst/>
          </a:prstGeom>
        </p:spPr>
      </p:pic>
      <p:pic>
        <p:nvPicPr>
          <p:cNvPr id="7" name="Εικόνα 6" descr="Εικόνα που περιέχει βιβλίο, κορνίζα, κείμεν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3ECCB9F9-D799-78A7-2E3E-00FACC2EE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622" y="92526"/>
            <a:ext cx="3897086" cy="3619501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βιβλίο, χαρτί, σκίτσο/σχέδιο&#10;&#10;Περιγραφή που δημιουργήθηκε αυτόματα">
            <a:extLst>
              <a:ext uri="{FF2B5EF4-FFF2-40B4-BE49-F238E27FC236}">
                <a16:creationId xmlns:a16="http://schemas.microsoft.com/office/drawing/2014/main" id="{F1CA1203-C846-4857-97BA-50A8F62F2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8" t="12380" r="4285" b="19841"/>
          <a:stretch/>
        </p:blipFill>
        <p:spPr>
          <a:xfrm rot="5400000">
            <a:off x="4842783" y="3177268"/>
            <a:ext cx="2634342" cy="4008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F820857F-77D7-8FDB-C75E-9AEFBEB6F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6" t="5238" r="3095" b="52857"/>
          <a:stretch/>
        </p:blipFill>
        <p:spPr>
          <a:xfrm rot="10800000">
            <a:off x="8292193" y="3864428"/>
            <a:ext cx="3766458" cy="2634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Εικόνα 16" descr="Εικόνα που περιέχει κείμενο, βιβλίο, χάρτης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7FCCFDDB-707F-3B50-EA3D-77624A9353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t="9842" r="10266" b="5237"/>
          <a:stretch/>
        </p:blipFill>
        <p:spPr>
          <a:xfrm>
            <a:off x="8180616" y="92527"/>
            <a:ext cx="3663042" cy="3619502"/>
          </a:xfrm>
          <a:prstGeom prst="rect">
            <a:avLst/>
          </a:prstGeom>
        </p:spPr>
      </p:pic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8F84E908-18F5-8D3C-3E62-D8F9FF126BBE}"/>
              </a:ext>
            </a:extLst>
          </p:cNvPr>
          <p:cNvSpPr/>
          <p:nvPr/>
        </p:nvSpPr>
        <p:spPr>
          <a:xfrm>
            <a:off x="130628" y="3320143"/>
            <a:ext cx="3897085" cy="7293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CBB67619-CAB7-E14D-5FCC-18D112390CE4}"/>
              </a:ext>
            </a:extLst>
          </p:cNvPr>
          <p:cNvSpPr/>
          <p:nvPr/>
        </p:nvSpPr>
        <p:spPr>
          <a:xfrm>
            <a:off x="8188777" y="3309256"/>
            <a:ext cx="3897085" cy="7293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8494DD32-C064-2C14-9E4A-6EC7716A285D}"/>
              </a:ext>
            </a:extLst>
          </p:cNvPr>
          <p:cNvSpPr/>
          <p:nvPr/>
        </p:nvSpPr>
        <p:spPr>
          <a:xfrm>
            <a:off x="4131131" y="3309256"/>
            <a:ext cx="3897085" cy="7293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493328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28F13D3-02E2-5B98-DADA-27F1813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5" t="11905" r="48121" b="33333"/>
          <a:stretch/>
        </p:blipFill>
        <p:spPr>
          <a:xfrm>
            <a:off x="130629" y="3864429"/>
            <a:ext cx="3897086" cy="26343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 descr="Εικόνα που περιέχει κείμενο, τέχνη, γραφικός χαρακτήρας, εφημερ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835D92FA-2E06-8AC3-5C91-BE3A6198C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r="8730"/>
          <a:stretch/>
        </p:blipFill>
        <p:spPr>
          <a:xfrm rot="5400000">
            <a:off x="269421" y="-46264"/>
            <a:ext cx="3619501" cy="3897086"/>
          </a:xfrm>
          <a:prstGeom prst="rect">
            <a:avLst/>
          </a:prstGeom>
        </p:spPr>
      </p:pic>
      <p:pic>
        <p:nvPicPr>
          <p:cNvPr id="7" name="Εικόνα 6" descr="Εικόνα που περιέχει βιβλίο, κορνίζα, κείμεν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3ECCB9F9-D799-78A7-2E3E-00FACC2EE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622" y="92526"/>
            <a:ext cx="3897086" cy="3619501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βιβλίο, χαρτί, σκίτσο/σχέδιο&#10;&#10;Περιγραφή που δημιουργήθηκε αυτόματα">
            <a:extLst>
              <a:ext uri="{FF2B5EF4-FFF2-40B4-BE49-F238E27FC236}">
                <a16:creationId xmlns:a16="http://schemas.microsoft.com/office/drawing/2014/main" id="{F1CA1203-C846-4857-97BA-50A8F62F2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8" t="12380" r="4285" b="19841"/>
          <a:stretch/>
        </p:blipFill>
        <p:spPr>
          <a:xfrm rot="5400000">
            <a:off x="4842783" y="3177268"/>
            <a:ext cx="2634342" cy="4008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F820857F-77D7-8FDB-C75E-9AEFBEB6F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6" t="5238" r="3095" b="52857"/>
          <a:stretch/>
        </p:blipFill>
        <p:spPr>
          <a:xfrm rot="10800000">
            <a:off x="8292193" y="3864428"/>
            <a:ext cx="3766458" cy="2634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Εικόνα 16" descr="Εικόνα που περιέχει κείμενο, βιβλίο, χάρτης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7FCCFDDB-707F-3B50-EA3D-77624A9353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t="9842" r="10266" b="5237"/>
          <a:stretch/>
        </p:blipFill>
        <p:spPr>
          <a:xfrm>
            <a:off x="8180616" y="92527"/>
            <a:ext cx="3663042" cy="3619502"/>
          </a:xfrm>
          <a:prstGeom prst="rect">
            <a:avLst/>
          </a:prstGeom>
        </p:spPr>
      </p:pic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8F84E908-18F5-8D3C-3E62-D8F9FF126BBE}"/>
              </a:ext>
            </a:extLst>
          </p:cNvPr>
          <p:cNvSpPr/>
          <p:nvPr/>
        </p:nvSpPr>
        <p:spPr>
          <a:xfrm>
            <a:off x="130628" y="3320143"/>
            <a:ext cx="3897085" cy="7293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διάγραμμα</a:t>
            </a:r>
            <a:endParaRPr lang="el-CY" sz="3200" dirty="0"/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CBB67619-CAB7-E14D-5FCC-18D112390CE4}"/>
              </a:ext>
            </a:extLst>
          </p:cNvPr>
          <p:cNvSpPr/>
          <p:nvPr/>
        </p:nvSpPr>
        <p:spPr>
          <a:xfrm>
            <a:off x="8188777" y="3309256"/>
            <a:ext cx="3897085" cy="7293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γελοιογραφία</a:t>
            </a:r>
            <a:endParaRPr lang="el-CY" sz="3200" dirty="0"/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8494DD32-C064-2C14-9E4A-6EC7716A285D}"/>
              </a:ext>
            </a:extLst>
          </p:cNvPr>
          <p:cNvSpPr/>
          <p:nvPr/>
        </p:nvSpPr>
        <p:spPr>
          <a:xfrm>
            <a:off x="4131131" y="3309256"/>
            <a:ext cx="3897085" cy="7293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χάρτης</a:t>
            </a:r>
            <a:endParaRPr lang="el-CY" sz="3200" dirty="0"/>
          </a:p>
        </p:txBody>
      </p:sp>
    </p:spTree>
    <p:extLst>
      <p:ext uri="{BB962C8B-B14F-4D97-AF65-F5344CB8AC3E}">
        <p14:creationId xmlns:p14="http://schemas.microsoft.com/office/powerpoint/2010/main" val="3375975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4EC4DCC-E171-92D5-5462-87E813A1BB39}"/>
              </a:ext>
            </a:extLst>
          </p:cNvPr>
          <p:cNvSpPr/>
          <p:nvPr/>
        </p:nvSpPr>
        <p:spPr>
          <a:xfrm>
            <a:off x="3309257" y="141514"/>
            <a:ext cx="63246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Πηγές</a:t>
            </a:r>
          </a:p>
          <a:p>
            <a:pPr algn="ctr"/>
            <a:r>
              <a:rPr lang="el-GR" sz="2400" b="1" dirty="0">
                <a:solidFill>
                  <a:schemeClr val="tx1"/>
                </a:solidFill>
              </a:rPr>
              <a:t>ΚΑΤΑΤΑΞΗ ΠΗΓΩΝ ΩΣ ΠΡΟΣ  ΤΟ ΕΙΔΟΣ  ΤΟΥΣ  </a:t>
            </a:r>
            <a:endParaRPr lang="el-CY" sz="2400" b="1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01A0BB7-34A4-9A76-4AEF-46E26F8FA58B}"/>
              </a:ext>
            </a:extLst>
          </p:cNvPr>
          <p:cNvSpPr/>
          <p:nvPr/>
        </p:nvSpPr>
        <p:spPr>
          <a:xfrm>
            <a:off x="7195459" y="1206359"/>
            <a:ext cx="4506685" cy="56496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rgbClr val="FF0000"/>
                </a:solidFill>
              </a:rPr>
              <a:t>Παραστατικές πηγές</a:t>
            </a:r>
          </a:p>
          <a:p>
            <a:pPr algn="ctr"/>
            <a:r>
              <a:rPr lang="el-GR" sz="2400" dirty="0"/>
              <a:t>διάγραμμα</a:t>
            </a:r>
          </a:p>
          <a:p>
            <a:pPr algn="ctr"/>
            <a:r>
              <a:rPr lang="el-GR" sz="2400" dirty="0"/>
              <a:t>χάρτης</a:t>
            </a:r>
          </a:p>
          <a:p>
            <a:pPr algn="ctr"/>
            <a:r>
              <a:rPr lang="el-GR" sz="2400" dirty="0"/>
              <a:t>γελοιογραφία</a:t>
            </a:r>
          </a:p>
          <a:p>
            <a:pPr algn="ctr"/>
            <a:r>
              <a:rPr lang="el-GR" sz="2400" dirty="0"/>
              <a:t>φωτογραφίες </a:t>
            </a:r>
          </a:p>
          <a:p>
            <a:pPr algn="ctr"/>
            <a:r>
              <a:rPr lang="el-GR" sz="2400" dirty="0"/>
              <a:t>μνημεία</a:t>
            </a:r>
          </a:p>
          <a:p>
            <a:pPr algn="ctr"/>
            <a:r>
              <a:rPr lang="el-GR" sz="2400" dirty="0"/>
              <a:t>κτίσματα</a:t>
            </a:r>
          </a:p>
          <a:p>
            <a:pPr algn="ctr"/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αντικείμενα καθημερινής χρήσης </a:t>
            </a:r>
          </a:p>
          <a:p>
            <a:pPr algn="ctr"/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έργα τέχνης</a:t>
            </a:r>
          </a:p>
          <a:p>
            <a:pPr algn="ctr"/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αγγεία</a:t>
            </a:r>
          </a:p>
          <a:p>
            <a:pPr algn="ctr"/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σ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φραγίδες</a:t>
            </a:r>
          </a:p>
          <a:p>
            <a:pPr algn="ctr"/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νομίσματα</a:t>
            </a:r>
            <a:r>
              <a:rPr lang="el-GR" sz="2400" dirty="0"/>
              <a:t> </a:t>
            </a:r>
          </a:p>
          <a:p>
            <a:pPr algn="ctr"/>
            <a:endParaRPr lang="el-GR" sz="3600" dirty="0"/>
          </a:p>
          <a:p>
            <a:pPr algn="ctr"/>
            <a:endParaRPr lang="el-CY" sz="3600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70DE67D-2E95-826A-5B0F-7CA56035C045}"/>
              </a:ext>
            </a:extLst>
          </p:cNvPr>
          <p:cNvSpPr/>
          <p:nvPr/>
        </p:nvSpPr>
        <p:spPr>
          <a:xfrm>
            <a:off x="76200" y="1206359"/>
            <a:ext cx="4376057" cy="52251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Γραπτές πηγές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πινακίδες 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επιγραφές  (κ</a:t>
            </a:r>
            <a:r>
              <a:rPr lang="el-GR" sz="2400" i="0" dirty="0">
                <a:solidFill>
                  <a:schemeClr val="tx1"/>
                </a:solidFill>
                <a:effectLst/>
              </a:rPr>
              <a:t>είμενο χαραγμένο σε σκληρή επιφάνεια, π.χ. πέτρα ή μάρμαρο</a:t>
            </a:r>
            <a:r>
              <a:rPr lang="el-GR" sz="24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χειρόγραφα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Έλληνες ιστορικοί (Ηρόδοτος, Θουκυδίδης, Ξενοφών κ.ά. )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κείμενα σε πάπυρο, </a:t>
            </a:r>
            <a:r>
              <a:rPr lang="el-GR" sz="2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σε περγαμηνή, σε χαρτί επιτύμβια επιγράμματα, 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έργα της λογοτεχνίας</a:t>
            </a:r>
            <a:endParaRPr lang="el-GR" sz="2400" dirty="0">
              <a:solidFill>
                <a:schemeClr val="tx1"/>
              </a:solidFill>
            </a:endParaRP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  </a:t>
            </a:r>
            <a:endParaRPr lang="el-CY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04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D75E5FE4-5758-279E-00B5-66262A647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12272" y="1515973"/>
            <a:ext cx="2215243" cy="487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A380009F-E9F1-1855-6391-37C41BA79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720943" y="1643742"/>
            <a:ext cx="2342935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Φυσαλίδα ομιλίας: Έλλειψη 5">
            <a:extLst>
              <a:ext uri="{FF2B5EF4-FFF2-40B4-BE49-F238E27FC236}">
                <a16:creationId xmlns:a16="http://schemas.microsoft.com/office/drawing/2014/main" id="{7EEDB22D-3520-C579-9B84-ED1DAFF42A59}"/>
              </a:ext>
            </a:extLst>
          </p:cNvPr>
          <p:cNvSpPr/>
          <p:nvPr/>
        </p:nvSpPr>
        <p:spPr>
          <a:xfrm>
            <a:off x="1676400" y="468085"/>
            <a:ext cx="4180113" cy="2427516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rgbClr val="FF0000"/>
                </a:solidFill>
              </a:rPr>
              <a:t>Παραστατικός ;</a:t>
            </a:r>
          </a:p>
        </p:txBody>
      </p:sp>
      <p:sp>
        <p:nvSpPr>
          <p:cNvPr id="7" name="Φυσαλίδα ομιλίας: Έλλειψη 6">
            <a:extLst>
              <a:ext uri="{FF2B5EF4-FFF2-40B4-BE49-F238E27FC236}">
                <a16:creationId xmlns:a16="http://schemas.microsoft.com/office/drawing/2014/main" id="{D548D208-04A1-DBDF-BA5E-6B098E08C7AD}"/>
              </a:ext>
            </a:extLst>
          </p:cNvPr>
          <p:cNvSpPr/>
          <p:nvPr/>
        </p:nvSpPr>
        <p:spPr>
          <a:xfrm>
            <a:off x="6047014" y="244928"/>
            <a:ext cx="4180113" cy="2797628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rgbClr val="FF0000"/>
                </a:solidFill>
              </a:rPr>
              <a:t>Αναζήτηση στην Πύλη  για την Ελληνική  Γλώσσα.</a:t>
            </a:r>
          </a:p>
        </p:txBody>
      </p:sp>
      <p:sp>
        <p:nvSpPr>
          <p:cNvPr id="8" name="Φυσαλίδα ομιλίας: Έλλειψη 7">
            <a:extLst>
              <a:ext uri="{FF2B5EF4-FFF2-40B4-BE49-F238E27FC236}">
                <a16:creationId xmlns:a16="http://schemas.microsoft.com/office/drawing/2014/main" id="{A35E2D90-2772-E551-7BF8-7BEDADADDA38}"/>
              </a:ext>
            </a:extLst>
          </p:cNvPr>
          <p:cNvSpPr/>
          <p:nvPr/>
        </p:nvSpPr>
        <p:spPr>
          <a:xfrm>
            <a:off x="3298372" y="3429000"/>
            <a:ext cx="5497285" cy="2797628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rgbClr val="FF0000"/>
                </a:solidFill>
              </a:rPr>
              <a:t>αναπαριστάνω : </a:t>
            </a:r>
            <a:r>
              <a:rPr lang="el-GR" sz="3200" b="0" i="0" dirty="0">
                <a:solidFill>
                  <a:srgbClr val="333333"/>
                </a:solidFill>
                <a:effectLst/>
                <a:latin typeface="Lucida Grande"/>
              </a:rPr>
              <a:t> κάνω αναπαράσταση ενός γεγονότος ή πράγματος</a:t>
            </a:r>
            <a:endParaRPr lang="el-G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30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881718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3" y="3167742"/>
            <a:ext cx="4206648" cy="317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B005ADB7-8675-7108-6C77-EA5DD9056014}"/>
              </a:ext>
            </a:extLst>
          </p:cNvPr>
          <p:cNvSpPr/>
          <p:nvPr/>
        </p:nvSpPr>
        <p:spPr>
          <a:xfrm>
            <a:off x="5823854" y="3548741"/>
            <a:ext cx="3559632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πρωτογενείς  πηγές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4746171" y="0"/>
            <a:ext cx="3243942" cy="2797628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rgbClr val="FF0000"/>
                </a:solidFill>
              </a:rPr>
              <a:t>παραστατικές πηγές</a:t>
            </a: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1306287" y="0"/>
            <a:ext cx="3243942" cy="2797628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rgbClr val="FF0000"/>
                </a:solidFill>
              </a:rPr>
              <a:t>γραπτές  πηγές</a:t>
            </a: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7990113" y="631372"/>
            <a:ext cx="3995058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δευτερογενείς  πηγές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6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00" y="404022"/>
            <a:ext cx="7886700" cy="91632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+mn-lt"/>
              </a:rPr>
              <a:t>    </a:t>
            </a:r>
            <a:r>
              <a:rPr lang="el-GR" sz="3100" b="1" dirty="0">
                <a:latin typeface="+mn-lt"/>
              </a:rPr>
              <a:t>Περιοδολόγηση στην Ιστορία- Ταξιδεύουμε στον χρόνο.  </a:t>
            </a:r>
            <a:endParaRPr lang="en-US" sz="3100" b="1" dirty="0">
              <a:latin typeface="+mn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8" y="1368718"/>
            <a:ext cx="1898418" cy="18398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49" y="1357216"/>
            <a:ext cx="1547455" cy="1851349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>
            <a:off x="5952308" y="3277143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34" y="1304575"/>
            <a:ext cx="1682324" cy="193879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25" y="1318903"/>
            <a:ext cx="942261" cy="188966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875" y="1255048"/>
            <a:ext cx="1265992" cy="197731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563" y="1242412"/>
            <a:ext cx="1092125" cy="1977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5877" y="1195906"/>
            <a:ext cx="1760683" cy="2014976"/>
          </a:xfrm>
          <a:prstGeom prst="rect">
            <a:avLst/>
          </a:prstGeom>
        </p:spPr>
      </p:pic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877F7712-A94C-1F1A-B271-E4899714D033}"/>
              </a:ext>
            </a:extLst>
          </p:cNvPr>
          <p:cNvSpPr/>
          <p:nvPr/>
        </p:nvSpPr>
        <p:spPr>
          <a:xfrm rot="16200000">
            <a:off x="5671509" y="-1924049"/>
            <a:ext cx="1001485" cy="1158862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9D64778-7DC8-C679-308D-2446106C3D53}"/>
              </a:ext>
            </a:extLst>
          </p:cNvPr>
          <p:cNvSpPr/>
          <p:nvPr/>
        </p:nvSpPr>
        <p:spPr>
          <a:xfrm>
            <a:off x="7823383" y="4267201"/>
            <a:ext cx="3406483" cy="2362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/>
              <a:t>Αρχαϊκή Εποχή </a:t>
            </a:r>
          </a:p>
          <a:p>
            <a:pPr algn="ctr"/>
            <a:r>
              <a:rPr lang="el-GR" sz="2000" dirty="0"/>
              <a:t>Γεωμετρική Εποχή</a:t>
            </a:r>
          </a:p>
          <a:p>
            <a:pPr algn="ctr"/>
            <a:r>
              <a:rPr lang="el-GR" sz="2000" dirty="0"/>
              <a:t>Ελληνιστική Εποχή</a:t>
            </a:r>
          </a:p>
          <a:p>
            <a:pPr algn="ctr"/>
            <a:r>
              <a:rPr lang="el-GR" sz="2000" dirty="0"/>
              <a:t>Εποχή του Χαλκού</a:t>
            </a:r>
          </a:p>
          <a:p>
            <a:pPr algn="ctr"/>
            <a:r>
              <a:rPr lang="el-GR" sz="2000" dirty="0"/>
              <a:t>Κλασική Εποχή</a:t>
            </a:r>
          </a:p>
          <a:p>
            <a:pPr algn="ctr"/>
            <a:r>
              <a:rPr lang="el-GR" sz="2000" dirty="0"/>
              <a:t>Νεολιθική Εποχή</a:t>
            </a:r>
          </a:p>
          <a:p>
            <a:pPr algn="ctr"/>
            <a:r>
              <a:rPr lang="el-GR" sz="2000" dirty="0"/>
              <a:t>Παλαιολιθική Εποχή  </a:t>
            </a:r>
          </a:p>
          <a:p>
            <a:pPr algn="ctr"/>
            <a:r>
              <a:rPr lang="el-GR" sz="2000" dirty="0"/>
              <a:t>Ρωμαϊκή Εποχή  </a:t>
            </a:r>
            <a:endParaRPr lang="el-CY" sz="2000" dirty="0"/>
          </a:p>
        </p:txBody>
      </p:sp>
      <p:sp>
        <p:nvSpPr>
          <p:cNvPr id="13" name="Βέλος: Επάνω 12">
            <a:extLst>
              <a:ext uri="{FF2B5EF4-FFF2-40B4-BE49-F238E27FC236}">
                <a16:creationId xmlns:a16="http://schemas.microsoft.com/office/drawing/2014/main" id="{3422B7DE-1C83-57F7-FD6E-4126CC56DB26}"/>
              </a:ext>
            </a:extLst>
          </p:cNvPr>
          <p:cNvSpPr/>
          <p:nvPr/>
        </p:nvSpPr>
        <p:spPr>
          <a:xfrm>
            <a:off x="752845" y="2960915"/>
            <a:ext cx="1050865" cy="1186543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  <a:endParaRPr lang="el-CY" dirty="0"/>
          </a:p>
        </p:txBody>
      </p:sp>
      <p:sp>
        <p:nvSpPr>
          <p:cNvPr id="15" name="Βέλος: Επάνω 14">
            <a:extLst>
              <a:ext uri="{FF2B5EF4-FFF2-40B4-BE49-F238E27FC236}">
                <a16:creationId xmlns:a16="http://schemas.microsoft.com/office/drawing/2014/main" id="{36412550-C5F7-308E-E477-E25FB15C5128}"/>
              </a:ext>
            </a:extLst>
          </p:cNvPr>
          <p:cNvSpPr/>
          <p:nvPr/>
        </p:nvSpPr>
        <p:spPr>
          <a:xfrm>
            <a:off x="9311406" y="2934090"/>
            <a:ext cx="1050865" cy="1186543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7</a:t>
            </a:r>
            <a:endParaRPr lang="el-CY" dirty="0"/>
          </a:p>
        </p:txBody>
      </p:sp>
      <p:sp>
        <p:nvSpPr>
          <p:cNvPr id="17" name="Βέλος: Επάνω 16">
            <a:extLst>
              <a:ext uri="{FF2B5EF4-FFF2-40B4-BE49-F238E27FC236}">
                <a16:creationId xmlns:a16="http://schemas.microsoft.com/office/drawing/2014/main" id="{375F7974-9D45-3CAC-E353-603ACEDC26A4}"/>
              </a:ext>
            </a:extLst>
          </p:cNvPr>
          <p:cNvSpPr/>
          <p:nvPr/>
        </p:nvSpPr>
        <p:spPr>
          <a:xfrm>
            <a:off x="7874611" y="2922507"/>
            <a:ext cx="1050865" cy="1186543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6</a:t>
            </a:r>
            <a:endParaRPr lang="el-CY" dirty="0"/>
          </a:p>
        </p:txBody>
      </p:sp>
      <p:sp>
        <p:nvSpPr>
          <p:cNvPr id="18" name="Βέλος: Επάνω 17">
            <a:extLst>
              <a:ext uri="{FF2B5EF4-FFF2-40B4-BE49-F238E27FC236}">
                <a16:creationId xmlns:a16="http://schemas.microsoft.com/office/drawing/2014/main" id="{654B15DC-FBE3-C9F0-7A03-47C64BD32030}"/>
              </a:ext>
            </a:extLst>
          </p:cNvPr>
          <p:cNvSpPr/>
          <p:nvPr/>
        </p:nvSpPr>
        <p:spPr>
          <a:xfrm>
            <a:off x="6823746" y="2930862"/>
            <a:ext cx="1050865" cy="1186543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  <a:endParaRPr lang="el-CY" dirty="0"/>
          </a:p>
        </p:txBody>
      </p:sp>
      <p:sp>
        <p:nvSpPr>
          <p:cNvPr id="19" name="Βέλος: Επάνω 18">
            <a:extLst>
              <a:ext uri="{FF2B5EF4-FFF2-40B4-BE49-F238E27FC236}">
                <a16:creationId xmlns:a16="http://schemas.microsoft.com/office/drawing/2014/main" id="{AF21C633-2073-706E-BA48-8F77FE3D4919}"/>
              </a:ext>
            </a:extLst>
          </p:cNvPr>
          <p:cNvSpPr/>
          <p:nvPr/>
        </p:nvSpPr>
        <p:spPr>
          <a:xfrm>
            <a:off x="5618128" y="2920805"/>
            <a:ext cx="1050865" cy="1186543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  <a:endParaRPr lang="el-CY" dirty="0"/>
          </a:p>
        </p:txBody>
      </p:sp>
      <p:sp>
        <p:nvSpPr>
          <p:cNvPr id="24" name="Βέλος: Επάνω 23">
            <a:extLst>
              <a:ext uri="{FF2B5EF4-FFF2-40B4-BE49-F238E27FC236}">
                <a16:creationId xmlns:a16="http://schemas.microsoft.com/office/drawing/2014/main" id="{45565D96-14C0-1621-7170-FA1ED00178B2}"/>
              </a:ext>
            </a:extLst>
          </p:cNvPr>
          <p:cNvSpPr/>
          <p:nvPr/>
        </p:nvSpPr>
        <p:spPr>
          <a:xfrm>
            <a:off x="4333084" y="2920805"/>
            <a:ext cx="1050865" cy="1186543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  <a:endParaRPr lang="el-CY" dirty="0"/>
          </a:p>
        </p:txBody>
      </p:sp>
      <p:sp>
        <p:nvSpPr>
          <p:cNvPr id="25" name="Βέλος: Επάνω 24">
            <a:extLst>
              <a:ext uri="{FF2B5EF4-FFF2-40B4-BE49-F238E27FC236}">
                <a16:creationId xmlns:a16="http://schemas.microsoft.com/office/drawing/2014/main" id="{F7D6D917-A331-DE4E-28AD-DFE497160A2B}"/>
              </a:ext>
            </a:extLst>
          </p:cNvPr>
          <p:cNvSpPr/>
          <p:nvPr/>
        </p:nvSpPr>
        <p:spPr>
          <a:xfrm>
            <a:off x="2442125" y="2936617"/>
            <a:ext cx="1050865" cy="1186543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  <a:endParaRPr lang="el-CY" dirty="0"/>
          </a:p>
        </p:txBody>
      </p:sp>
      <p:sp>
        <p:nvSpPr>
          <p:cNvPr id="27" name="Βέλος: Επάνω 26">
            <a:extLst>
              <a:ext uri="{FF2B5EF4-FFF2-40B4-BE49-F238E27FC236}">
                <a16:creationId xmlns:a16="http://schemas.microsoft.com/office/drawing/2014/main" id="{1A0580A0-16C7-4050-550F-91385ECECE96}"/>
              </a:ext>
            </a:extLst>
          </p:cNvPr>
          <p:cNvSpPr/>
          <p:nvPr/>
        </p:nvSpPr>
        <p:spPr>
          <a:xfrm>
            <a:off x="10503872" y="2911621"/>
            <a:ext cx="1050865" cy="1186543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8</a:t>
            </a:r>
            <a:endParaRPr lang="el-CY" dirty="0"/>
          </a:p>
        </p:txBody>
      </p:sp>
      <p:pic>
        <p:nvPicPr>
          <p:cNvPr id="2050" name="Picture 2" descr="Περιήγηση Στην Τέχνη">
            <a:extLst>
              <a:ext uri="{FF2B5EF4-FFF2-40B4-BE49-F238E27FC236}">
                <a16:creationId xmlns:a16="http://schemas.microsoft.com/office/drawing/2014/main" id="{DD1BCBB2-A922-6F92-AA30-65C521E5E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181" y="1242412"/>
            <a:ext cx="660605" cy="19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6E512B8D-ED4E-4034-8452-6C5D2B42B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41" y="4505709"/>
            <a:ext cx="6424240" cy="20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Βέλος: Κάτω 27">
            <a:extLst>
              <a:ext uri="{FF2B5EF4-FFF2-40B4-BE49-F238E27FC236}">
                <a16:creationId xmlns:a16="http://schemas.microsoft.com/office/drawing/2014/main" id="{D662B324-C20A-41A5-A284-35D69B455ED9}"/>
              </a:ext>
            </a:extLst>
          </p:cNvPr>
          <p:cNvSpPr/>
          <p:nvPr/>
        </p:nvSpPr>
        <p:spPr>
          <a:xfrm rot="16200000">
            <a:off x="2951919" y="5442857"/>
            <a:ext cx="1001485" cy="1012372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663573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ers zili çaldı! – Elysium Park Avm">
            <a:extLst>
              <a:ext uri="{FF2B5EF4-FFF2-40B4-BE49-F238E27FC236}">
                <a16:creationId xmlns:a16="http://schemas.microsoft.com/office/drawing/2014/main" id="{459CD976-E168-688B-6207-7A7C33075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" y="378371"/>
            <a:ext cx="12192000" cy="623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D3E42A20-2A6C-4239-BFD6-D37DE3196E6D}"/>
              </a:ext>
            </a:extLst>
          </p:cNvPr>
          <p:cNvCxnSpPr/>
          <p:nvPr/>
        </p:nvCxnSpPr>
        <p:spPr>
          <a:xfrm>
            <a:off x="504497" y="3859923"/>
            <a:ext cx="0" cy="12901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7582A455-63F9-4ADE-A446-FC87FC507E2C}"/>
              </a:ext>
            </a:extLst>
          </p:cNvPr>
          <p:cNvCxnSpPr/>
          <p:nvPr/>
        </p:nvCxnSpPr>
        <p:spPr>
          <a:xfrm>
            <a:off x="4545724" y="3859923"/>
            <a:ext cx="0" cy="12901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3028652C-AE6D-4242-B6CC-4C00C3619E33}"/>
              </a:ext>
            </a:extLst>
          </p:cNvPr>
          <p:cNvCxnSpPr/>
          <p:nvPr/>
        </p:nvCxnSpPr>
        <p:spPr>
          <a:xfrm>
            <a:off x="9764111" y="3807372"/>
            <a:ext cx="0" cy="12901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43B4EEC5-81AF-4535-A346-A1ADD3D7B803}"/>
              </a:ext>
            </a:extLst>
          </p:cNvPr>
          <p:cNvCxnSpPr/>
          <p:nvPr/>
        </p:nvCxnSpPr>
        <p:spPr>
          <a:xfrm>
            <a:off x="8781392" y="3807372"/>
            <a:ext cx="0" cy="12901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32DA81CC-FFB9-4224-A89D-C4E676C05CCF}"/>
              </a:ext>
            </a:extLst>
          </p:cNvPr>
          <p:cNvCxnSpPr/>
          <p:nvPr/>
        </p:nvCxnSpPr>
        <p:spPr>
          <a:xfrm>
            <a:off x="6348249" y="3807372"/>
            <a:ext cx="0" cy="12901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908D902-2EEE-4D76-9E23-D8E3553C335D}"/>
              </a:ext>
            </a:extLst>
          </p:cNvPr>
          <p:cNvSpPr/>
          <p:nvPr/>
        </p:nvSpPr>
        <p:spPr>
          <a:xfrm>
            <a:off x="97973" y="-158897"/>
            <a:ext cx="12094028" cy="68918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E173AC-B1E5-46FA-BE63-7B30EAB79520}"/>
              </a:ext>
            </a:extLst>
          </p:cNvPr>
          <p:cNvSpPr txBox="1"/>
          <p:nvPr/>
        </p:nvSpPr>
        <p:spPr>
          <a:xfrm>
            <a:off x="378372" y="304799"/>
            <a:ext cx="1062332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solidFill>
                  <a:schemeClr val="tx1"/>
                </a:solidFill>
              </a:rPr>
              <a:t>Εργασία  για  το σπίτι</a:t>
            </a:r>
          </a:p>
          <a:p>
            <a:pPr algn="ctr"/>
            <a:endParaRPr lang="el-GR" dirty="0"/>
          </a:p>
          <a:p>
            <a:r>
              <a:rPr lang="el-GR" dirty="0"/>
              <a:t>Αφού μελετήσετε την πιο κάτω εικόνα, να απαντήσετε στο πιο κάτω ερώτημα : </a:t>
            </a:r>
          </a:p>
          <a:p>
            <a:r>
              <a:rPr lang="el-GR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Κατά την ανάγνωση μιας  πηγής,  γιατί οφείλουμε να είμαστε ιδιαίτερα προσεκτικοί; Ν</a:t>
            </a:r>
            <a:r>
              <a:rPr lang="el-GR" dirty="0"/>
              <a:t>α αναφέρετε τρεις  (3) λόγους. </a:t>
            </a:r>
            <a:r>
              <a:rPr lang="el-GR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sz="1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Student girl vector character set. School 3d female students isolated in  white background with standing pose and happy facial expression Stock  Vector Image &amp; Art - Alamy">
            <a:extLst>
              <a:ext uri="{FF2B5EF4-FFF2-40B4-BE49-F238E27FC236}">
                <a16:creationId xmlns:a16="http://schemas.microsoft.com/office/drawing/2014/main" id="{4961D422-6DA5-42AE-88A6-45341C759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8" t="48652" r="8650" b="9706"/>
          <a:stretch/>
        </p:blipFill>
        <p:spPr bwMode="auto">
          <a:xfrm>
            <a:off x="1054322" y="3317889"/>
            <a:ext cx="1196968" cy="33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B32A788A-40C7-4D87-BA57-8BDDE52BD129}"/>
              </a:ext>
            </a:extLst>
          </p:cNvPr>
          <p:cNvSpPr/>
          <p:nvPr/>
        </p:nvSpPr>
        <p:spPr>
          <a:xfrm>
            <a:off x="581989" y="4764222"/>
            <a:ext cx="2216943" cy="7008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Αυτή  η  πηγή με πληροφορεί :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30" name="Picture 2" descr="Student girl vector character set. School 3d female students isolated in  white background with standing pose and happy facial expression Stock  Vector Image &amp; Art - Alamy">
            <a:extLst>
              <a:ext uri="{FF2B5EF4-FFF2-40B4-BE49-F238E27FC236}">
                <a16:creationId xmlns:a16="http://schemas.microsoft.com/office/drawing/2014/main" id="{8E1A95B9-C14C-47FF-AADE-59169ACAB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8" t="47414" r="8650" b="9706"/>
          <a:stretch/>
        </p:blipFill>
        <p:spPr bwMode="auto">
          <a:xfrm>
            <a:off x="6601706" y="3412460"/>
            <a:ext cx="1196968" cy="33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9720AF13-DE74-426C-91A3-C8BEF0BF7151}"/>
              </a:ext>
            </a:extLst>
          </p:cNvPr>
          <p:cNvSpPr/>
          <p:nvPr/>
        </p:nvSpPr>
        <p:spPr>
          <a:xfrm>
            <a:off x="5990295" y="4919000"/>
            <a:ext cx="2216943" cy="7008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Τι  μηνύματα στέλνει;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32" name="Picture 2" descr="Student girl vector character set. School 3d female students isolated in  white background with standing pose and happy facial expression Stock  Vector Image &amp; Art - Alamy">
            <a:extLst>
              <a:ext uri="{FF2B5EF4-FFF2-40B4-BE49-F238E27FC236}">
                <a16:creationId xmlns:a16="http://schemas.microsoft.com/office/drawing/2014/main" id="{10BBC3E3-524A-4C9B-9306-027A715E4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8" t="48261" r="8650" b="9705"/>
          <a:stretch/>
        </p:blipFill>
        <p:spPr bwMode="auto">
          <a:xfrm>
            <a:off x="10379923" y="3711517"/>
            <a:ext cx="1414697" cy="287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94AA655B-F560-42B3-A504-94F483ACC65A}"/>
              </a:ext>
            </a:extLst>
          </p:cNvPr>
          <p:cNvSpPr/>
          <p:nvPr/>
        </p:nvSpPr>
        <p:spPr>
          <a:xfrm>
            <a:off x="9929701" y="4954502"/>
            <a:ext cx="2216943" cy="5105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Αυτή η πηγή  δεν  αναφέρει : </a:t>
            </a:r>
            <a:endParaRPr lang="el-CY" dirty="0">
              <a:solidFill>
                <a:schemeClr val="tx1"/>
              </a:solidFill>
            </a:endParaRPr>
          </a:p>
        </p:txBody>
      </p:sp>
      <p:cxnSp>
        <p:nvCxnSpPr>
          <p:cNvPr id="29" name="Ευθεία γραμμή σύνδεσης 28">
            <a:extLst>
              <a:ext uri="{FF2B5EF4-FFF2-40B4-BE49-F238E27FC236}">
                <a16:creationId xmlns:a16="http://schemas.microsoft.com/office/drawing/2014/main" id="{74B867A9-E08A-4CEB-BF1A-FE6A9724290E}"/>
              </a:ext>
            </a:extLst>
          </p:cNvPr>
          <p:cNvCxnSpPr>
            <a:cxnSpLocks/>
            <a:stCxn id="3" idx="1"/>
            <a:endCxn id="3" idx="3"/>
          </p:cNvCxnSpPr>
          <p:nvPr/>
        </p:nvCxnSpPr>
        <p:spPr>
          <a:xfrm>
            <a:off x="97973" y="3287041"/>
            <a:ext cx="120940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198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00" y="404022"/>
            <a:ext cx="7886700" cy="91632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+mn-lt"/>
              </a:rPr>
              <a:t>    </a:t>
            </a:r>
            <a:r>
              <a:rPr lang="el-GR" sz="3100" b="1" dirty="0">
                <a:latin typeface="+mn-lt"/>
              </a:rPr>
              <a:t>Περιοδολόγηση στην Ιστορία- Ταξιδεύουμε στον χρόνο.  </a:t>
            </a:r>
            <a:endParaRPr lang="en-US" sz="3100" b="1" dirty="0">
              <a:latin typeface="+mn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1" y="1589153"/>
            <a:ext cx="1898418" cy="18398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34" y="1553661"/>
            <a:ext cx="1547455" cy="1851349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>
            <a:off x="5952308" y="3277143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59" y="1545447"/>
            <a:ext cx="1682324" cy="193879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592" y="1517192"/>
            <a:ext cx="942261" cy="1889662"/>
          </a:xfrm>
          <a:prstGeom prst="rect">
            <a:avLst/>
          </a:prstGeom>
        </p:spPr>
      </p:pic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877F7712-A94C-1F1A-B271-E4899714D033}"/>
              </a:ext>
            </a:extLst>
          </p:cNvPr>
          <p:cNvSpPr/>
          <p:nvPr/>
        </p:nvSpPr>
        <p:spPr>
          <a:xfrm rot="16200000">
            <a:off x="5671509" y="-1924049"/>
            <a:ext cx="1001485" cy="1158862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2BA5F64-F539-F69B-FEAD-C2D41C2B7185}"/>
              </a:ext>
            </a:extLst>
          </p:cNvPr>
          <p:cNvSpPr/>
          <p:nvPr/>
        </p:nvSpPr>
        <p:spPr>
          <a:xfrm>
            <a:off x="804878" y="5298623"/>
            <a:ext cx="2071345" cy="8518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Παλαιολιθική Εποχή 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030DC13-68EB-13C2-C0B4-850A9F63554B}"/>
              </a:ext>
            </a:extLst>
          </p:cNvPr>
          <p:cNvSpPr/>
          <p:nvPr/>
        </p:nvSpPr>
        <p:spPr>
          <a:xfrm>
            <a:off x="6789474" y="5341206"/>
            <a:ext cx="2071345" cy="8092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Εποχή του Χαλκού</a:t>
            </a:r>
          </a:p>
          <a:p>
            <a:pPr algn="ctr"/>
            <a:endParaRPr lang="el-CY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2A63283-6AAE-2CBE-CEC8-228810485EB7}"/>
              </a:ext>
            </a:extLst>
          </p:cNvPr>
          <p:cNvSpPr/>
          <p:nvPr/>
        </p:nvSpPr>
        <p:spPr>
          <a:xfrm>
            <a:off x="4024655" y="5301898"/>
            <a:ext cx="2071345" cy="8603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Νεολιθική Εποχή</a:t>
            </a:r>
          </a:p>
          <a:p>
            <a:pPr algn="ctr"/>
            <a:endParaRPr lang="el-CY" dirty="0">
              <a:solidFill>
                <a:schemeClr val="bg1"/>
              </a:solidFill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69280C00-C2DE-E2DD-E87A-F99C89ADBF0F}"/>
              </a:ext>
            </a:extLst>
          </p:cNvPr>
          <p:cNvSpPr/>
          <p:nvPr/>
        </p:nvSpPr>
        <p:spPr>
          <a:xfrm>
            <a:off x="9554293" y="5171657"/>
            <a:ext cx="2071345" cy="10014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Γεωμετρική Εποχή</a:t>
            </a:r>
          </a:p>
          <a:p>
            <a:pPr algn="ctr"/>
            <a:endParaRPr lang="el-CY" dirty="0"/>
          </a:p>
        </p:txBody>
      </p:sp>
      <p:pic>
        <p:nvPicPr>
          <p:cNvPr id="1026" name="Picture 2" descr="Cut Out Number 1 White Large 80cm Ea - Lombard Party &amp; Events">
            <a:extLst>
              <a:ext uri="{FF2B5EF4-FFF2-40B4-BE49-F238E27FC236}">
                <a16:creationId xmlns:a16="http://schemas.microsoft.com/office/drawing/2014/main" id="{89C0CDBF-1C1F-4D00-AC3F-76CE207E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51" y="1250110"/>
            <a:ext cx="678086" cy="67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 2, 3-1/2&quot;, White Vinyl - ICC Compliance Center Inc - USA">
            <a:extLst>
              <a:ext uri="{FF2B5EF4-FFF2-40B4-BE49-F238E27FC236}">
                <a16:creationId xmlns:a16="http://schemas.microsoft.com/office/drawing/2014/main" id="{D4DA17D3-22D0-4007-F365-E6FB8FF8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21" y="1381627"/>
            <a:ext cx="586001" cy="6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umber 3, White Vinyl, 4&quot; - ICC Compliance Center Inc - USA">
            <a:extLst>
              <a:ext uri="{FF2B5EF4-FFF2-40B4-BE49-F238E27FC236}">
                <a16:creationId xmlns:a16="http://schemas.microsoft.com/office/drawing/2014/main" id="{8F0B3043-956F-8E01-891D-49B83416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17" y="1182333"/>
            <a:ext cx="432791" cy="50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umber 4, White Vinyl, 4&quot; - ICC Compliance Center Inc - USA">
            <a:extLst>
              <a:ext uri="{FF2B5EF4-FFF2-40B4-BE49-F238E27FC236}">
                <a16:creationId xmlns:a16="http://schemas.microsoft.com/office/drawing/2014/main" id="{D34290F3-AA27-1316-063E-C6C67D96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144" y="859706"/>
            <a:ext cx="791883" cy="91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964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00" y="404022"/>
            <a:ext cx="7886700" cy="91632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+mn-lt"/>
              </a:rPr>
              <a:t>    </a:t>
            </a:r>
            <a:r>
              <a:rPr lang="el-GR" sz="3100" b="1" dirty="0">
                <a:latin typeface="+mn-lt"/>
              </a:rPr>
              <a:t>Περιοδολόγηση στην Ιστορία- Ταξιδεύουμε στον χρόνο.  </a:t>
            </a:r>
            <a:endParaRPr lang="en-US" sz="3100" b="1" dirty="0">
              <a:latin typeface="+mn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1" y="1589153"/>
            <a:ext cx="1898418" cy="18398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34" y="1553661"/>
            <a:ext cx="1547455" cy="1851349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>
            <a:off x="5952308" y="3277143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59" y="1545447"/>
            <a:ext cx="1682324" cy="193879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592" y="1517192"/>
            <a:ext cx="942261" cy="1889662"/>
          </a:xfrm>
          <a:prstGeom prst="rect">
            <a:avLst/>
          </a:prstGeom>
        </p:spPr>
      </p:pic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877F7712-A94C-1F1A-B271-E4899714D033}"/>
              </a:ext>
            </a:extLst>
          </p:cNvPr>
          <p:cNvSpPr/>
          <p:nvPr/>
        </p:nvSpPr>
        <p:spPr>
          <a:xfrm rot="16200000">
            <a:off x="5671509" y="-1924049"/>
            <a:ext cx="1001485" cy="1158862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2BA5F64-F539-F69B-FEAD-C2D41C2B7185}"/>
              </a:ext>
            </a:extLst>
          </p:cNvPr>
          <p:cNvSpPr/>
          <p:nvPr/>
        </p:nvSpPr>
        <p:spPr>
          <a:xfrm>
            <a:off x="804878" y="5298623"/>
            <a:ext cx="2071345" cy="8518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Παλαιολιθική Εποχή 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030DC13-68EB-13C2-C0B4-850A9F63554B}"/>
              </a:ext>
            </a:extLst>
          </p:cNvPr>
          <p:cNvSpPr/>
          <p:nvPr/>
        </p:nvSpPr>
        <p:spPr>
          <a:xfrm>
            <a:off x="6789474" y="5341206"/>
            <a:ext cx="2071345" cy="8092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Εποχή του Χαλκού</a:t>
            </a:r>
          </a:p>
          <a:p>
            <a:pPr algn="ctr"/>
            <a:endParaRPr lang="el-CY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2A63283-6AAE-2CBE-CEC8-228810485EB7}"/>
              </a:ext>
            </a:extLst>
          </p:cNvPr>
          <p:cNvSpPr/>
          <p:nvPr/>
        </p:nvSpPr>
        <p:spPr>
          <a:xfrm>
            <a:off x="4024655" y="5301898"/>
            <a:ext cx="2071345" cy="8603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Νεολιθική Εποχή</a:t>
            </a:r>
          </a:p>
          <a:p>
            <a:pPr algn="ctr"/>
            <a:endParaRPr lang="el-CY" dirty="0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69280C00-C2DE-E2DD-E87A-F99C89ADBF0F}"/>
              </a:ext>
            </a:extLst>
          </p:cNvPr>
          <p:cNvSpPr/>
          <p:nvPr/>
        </p:nvSpPr>
        <p:spPr>
          <a:xfrm>
            <a:off x="9554293" y="5171657"/>
            <a:ext cx="2071345" cy="10014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Γεωμετρική Εποχή</a:t>
            </a:r>
          </a:p>
          <a:p>
            <a:pPr algn="ctr"/>
            <a:endParaRPr lang="el-CY" dirty="0"/>
          </a:p>
        </p:txBody>
      </p:sp>
      <p:pic>
        <p:nvPicPr>
          <p:cNvPr id="1026" name="Picture 2" descr="Cut Out Number 1 White Large 80cm Ea - Lombard Party &amp; Events">
            <a:extLst>
              <a:ext uri="{FF2B5EF4-FFF2-40B4-BE49-F238E27FC236}">
                <a16:creationId xmlns:a16="http://schemas.microsoft.com/office/drawing/2014/main" id="{89C0CDBF-1C1F-4D00-AC3F-76CE207E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51" y="1250110"/>
            <a:ext cx="678086" cy="67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 2, 3-1/2&quot;, White Vinyl - ICC Compliance Center Inc - USA">
            <a:extLst>
              <a:ext uri="{FF2B5EF4-FFF2-40B4-BE49-F238E27FC236}">
                <a16:creationId xmlns:a16="http://schemas.microsoft.com/office/drawing/2014/main" id="{D4DA17D3-22D0-4007-F365-E6FB8FF8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21" y="1381627"/>
            <a:ext cx="586001" cy="6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umber 3, White Vinyl, 4&quot; - ICC Compliance Center Inc - USA">
            <a:extLst>
              <a:ext uri="{FF2B5EF4-FFF2-40B4-BE49-F238E27FC236}">
                <a16:creationId xmlns:a16="http://schemas.microsoft.com/office/drawing/2014/main" id="{8F0B3043-956F-8E01-891D-49B83416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17" y="1182333"/>
            <a:ext cx="432791" cy="50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umber 4, White Vinyl, 4&quot; - ICC Compliance Center Inc - USA">
            <a:extLst>
              <a:ext uri="{FF2B5EF4-FFF2-40B4-BE49-F238E27FC236}">
                <a16:creationId xmlns:a16="http://schemas.microsoft.com/office/drawing/2014/main" id="{D34290F3-AA27-1316-063E-C6C67D96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144" y="859706"/>
            <a:ext cx="791883" cy="91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00" y="404022"/>
            <a:ext cx="7886700" cy="91632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+mn-lt"/>
              </a:rPr>
              <a:t>    </a:t>
            </a:r>
            <a:r>
              <a:rPr lang="el-GR" sz="3100" b="1" dirty="0">
                <a:latin typeface="+mn-lt"/>
              </a:rPr>
              <a:t>Περιοδολόγηση στην Ιστορία- Ταξιδεύουμε στον χρόνο.  </a:t>
            </a:r>
            <a:endParaRPr lang="en-US" sz="3100" b="1" dirty="0">
              <a:latin typeface="+mn-lt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5952308" y="3277143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92" y="1670611"/>
            <a:ext cx="1265992" cy="197731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399" y="1720931"/>
            <a:ext cx="1092125" cy="1977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088" y="1718683"/>
            <a:ext cx="1760683" cy="2014976"/>
          </a:xfrm>
          <a:prstGeom prst="rect">
            <a:avLst/>
          </a:prstGeom>
        </p:spPr>
      </p:pic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877F7712-A94C-1F1A-B271-E4899714D033}"/>
              </a:ext>
            </a:extLst>
          </p:cNvPr>
          <p:cNvSpPr/>
          <p:nvPr/>
        </p:nvSpPr>
        <p:spPr>
          <a:xfrm rot="16200000">
            <a:off x="5595257" y="-1245058"/>
            <a:ext cx="1001485" cy="1158862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2BA5F64-F539-F69B-FEAD-C2D41C2B7185}"/>
              </a:ext>
            </a:extLst>
          </p:cNvPr>
          <p:cNvSpPr/>
          <p:nvPr/>
        </p:nvSpPr>
        <p:spPr>
          <a:xfrm>
            <a:off x="652479" y="5524108"/>
            <a:ext cx="2071345" cy="7429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030DC13-68EB-13C2-C0B4-850A9F63554B}"/>
              </a:ext>
            </a:extLst>
          </p:cNvPr>
          <p:cNvSpPr/>
          <p:nvPr/>
        </p:nvSpPr>
        <p:spPr>
          <a:xfrm>
            <a:off x="6791884" y="5265571"/>
            <a:ext cx="2071345" cy="10014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2A63283-6AAE-2CBE-CEC8-228810485EB7}"/>
              </a:ext>
            </a:extLst>
          </p:cNvPr>
          <p:cNvSpPr/>
          <p:nvPr/>
        </p:nvSpPr>
        <p:spPr>
          <a:xfrm>
            <a:off x="3667025" y="5493279"/>
            <a:ext cx="2071345" cy="7429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</a:p>
          <a:p>
            <a:pPr algn="ctr"/>
            <a:endParaRPr lang="el-CY" dirty="0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69280C00-C2DE-E2DD-E87A-F99C89ADBF0F}"/>
              </a:ext>
            </a:extLst>
          </p:cNvPr>
          <p:cNvSpPr/>
          <p:nvPr/>
        </p:nvSpPr>
        <p:spPr>
          <a:xfrm>
            <a:off x="9467800" y="5448334"/>
            <a:ext cx="2071345" cy="7787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pic>
        <p:nvPicPr>
          <p:cNvPr id="2052" name="Picture 4" descr="Number “5”&quot; Sticker for Sale by m------ | Redbubble">
            <a:extLst>
              <a:ext uri="{FF2B5EF4-FFF2-40B4-BE49-F238E27FC236}">
                <a16:creationId xmlns:a16="http://schemas.microsoft.com/office/drawing/2014/main" id="{5A277FF7-AD20-6A9F-3834-4B7CA04B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805" y="1370873"/>
            <a:ext cx="927870" cy="92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VG &gt; 6 number six - Free SVG Image &amp; Icon. | SVG Silh">
            <a:extLst>
              <a:ext uri="{FF2B5EF4-FFF2-40B4-BE49-F238E27FC236}">
                <a16:creationId xmlns:a16="http://schemas.microsoft.com/office/drawing/2014/main" id="{A3E333F2-EAD8-9D28-1B08-99F3764DF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68" y="1380782"/>
            <a:ext cx="706479" cy="100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intable Number 7 Outline - Print Bubble Number 7">
            <a:extLst>
              <a:ext uri="{FF2B5EF4-FFF2-40B4-BE49-F238E27FC236}">
                <a16:creationId xmlns:a16="http://schemas.microsoft.com/office/drawing/2014/main" id="{ED644A6E-0C19-8FFC-5C61-8E47BA0FF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551" y="1084493"/>
            <a:ext cx="976058" cy="126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umber – 8">
            <a:extLst>
              <a:ext uri="{FF2B5EF4-FFF2-40B4-BE49-F238E27FC236}">
                <a16:creationId xmlns:a16="http://schemas.microsoft.com/office/drawing/2014/main" id="{D887A477-E000-217E-7308-57BDA491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403" y="882635"/>
            <a:ext cx="1112703" cy="167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Περιήγηση Στην Τέχνη">
            <a:extLst>
              <a:ext uri="{FF2B5EF4-FFF2-40B4-BE49-F238E27FC236}">
                <a16:creationId xmlns:a16="http://schemas.microsoft.com/office/drawing/2014/main" id="{8E322751-2B67-E535-3884-9E163C10B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5" y="1709125"/>
            <a:ext cx="660605" cy="19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83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00" y="404022"/>
            <a:ext cx="7886700" cy="91632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+mn-lt"/>
              </a:rPr>
              <a:t>    </a:t>
            </a:r>
            <a:r>
              <a:rPr lang="el-GR" sz="3100" b="1" dirty="0">
                <a:latin typeface="+mn-lt"/>
              </a:rPr>
              <a:t>Περιοδολόγηση στην Ιστορία- Ταξιδεύουμε στον χρόνο.  </a:t>
            </a:r>
            <a:endParaRPr lang="en-US" sz="3100" b="1" dirty="0">
              <a:latin typeface="+mn-lt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5952308" y="3277143"/>
            <a:ext cx="0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92" y="1670611"/>
            <a:ext cx="1265992" cy="197731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399" y="1720931"/>
            <a:ext cx="1092125" cy="1977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088" y="1718683"/>
            <a:ext cx="1760683" cy="2014976"/>
          </a:xfrm>
          <a:prstGeom prst="rect">
            <a:avLst/>
          </a:prstGeom>
        </p:spPr>
      </p:pic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877F7712-A94C-1F1A-B271-E4899714D033}"/>
              </a:ext>
            </a:extLst>
          </p:cNvPr>
          <p:cNvSpPr/>
          <p:nvPr/>
        </p:nvSpPr>
        <p:spPr>
          <a:xfrm rot="16200000">
            <a:off x="5595257" y="-1245058"/>
            <a:ext cx="1001485" cy="1158862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2BA5F64-F539-F69B-FEAD-C2D41C2B7185}"/>
              </a:ext>
            </a:extLst>
          </p:cNvPr>
          <p:cNvSpPr/>
          <p:nvPr/>
        </p:nvSpPr>
        <p:spPr>
          <a:xfrm>
            <a:off x="652479" y="5524108"/>
            <a:ext cx="2071345" cy="7429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Αρχαϊκή Εποχή </a:t>
            </a:r>
          </a:p>
          <a:p>
            <a:pPr algn="ctr"/>
            <a:endParaRPr lang="el-CY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030DC13-68EB-13C2-C0B4-850A9F63554B}"/>
              </a:ext>
            </a:extLst>
          </p:cNvPr>
          <p:cNvSpPr/>
          <p:nvPr/>
        </p:nvSpPr>
        <p:spPr>
          <a:xfrm>
            <a:off x="6791884" y="5265571"/>
            <a:ext cx="2071345" cy="10014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Ελληνιστική Εποχή  </a:t>
            </a:r>
          </a:p>
          <a:p>
            <a:pPr algn="ctr"/>
            <a:endParaRPr lang="el-CY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2A63283-6AAE-2CBE-CEC8-228810485EB7}"/>
              </a:ext>
            </a:extLst>
          </p:cNvPr>
          <p:cNvSpPr/>
          <p:nvPr/>
        </p:nvSpPr>
        <p:spPr>
          <a:xfrm>
            <a:off x="3667025" y="5493279"/>
            <a:ext cx="2071345" cy="7429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Κλασική Εποχή </a:t>
            </a:r>
          </a:p>
          <a:p>
            <a:pPr algn="ctr"/>
            <a:endParaRPr lang="el-CY" dirty="0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69280C00-C2DE-E2DD-E87A-F99C89ADBF0F}"/>
              </a:ext>
            </a:extLst>
          </p:cNvPr>
          <p:cNvSpPr/>
          <p:nvPr/>
        </p:nvSpPr>
        <p:spPr>
          <a:xfrm>
            <a:off x="9467800" y="5448334"/>
            <a:ext cx="2071345" cy="7787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Ρωμαϊκή Εποχή  </a:t>
            </a:r>
            <a:endParaRPr lang="el-CY" dirty="0"/>
          </a:p>
          <a:p>
            <a:pPr algn="ctr"/>
            <a:endParaRPr lang="el-CY" dirty="0"/>
          </a:p>
        </p:txBody>
      </p:sp>
      <p:pic>
        <p:nvPicPr>
          <p:cNvPr id="2052" name="Picture 4" descr="Number “5”&quot; Sticker for Sale by m------ | Redbubble">
            <a:extLst>
              <a:ext uri="{FF2B5EF4-FFF2-40B4-BE49-F238E27FC236}">
                <a16:creationId xmlns:a16="http://schemas.microsoft.com/office/drawing/2014/main" id="{5A277FF7-AD20-6A9F-3834-4B7CA04B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805" y="1370873"/>
            <a:ext cx="927870" cy="92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VG &gt; 6 number six - Free SVG Image &amp; Icon. | SVG Silh">
            <a:extLst>
              <a:ext uri="{FF2B5EF4-FFF2-40B4-BE49-F238E27FC236}">
                <a16:creationId xmlns:a16="http://schemas.microsoft.com/office/drawing/2014/main" id="{A3E333F2-EAD8-9D28-1B08-99F3764DF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68" y="1380782"/>
            <a:ext cx="706479" cy="100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intable Number 7 Outline - Print Bubble Number 7">
            <a:extLst>
              <a:ext uri="{FF2B5EF4-FFF2-40B4-BE49-F238E27FC236}">
                <a16:creationId xmlns:a16="http://schemas.microsoft.com/office/drawing/2014/main" id="{ED644A6E-0C19-8FFC-5C61-8E47BA0FF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551" y="1084493"/>
            <a:ext cx="976058" cy="126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umber – 8">
            <a:extLst>
              <a:ext uri="{FF2B5EF4-FFF2-40B4-BE49-F238E27FC236}">
                <a16:creationId xmlns:a16="http://schemas.microsoft.com/office/drawing/2014/main" id="{D887A477-E000-217E-7308-57BDA491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403" y="882635"/>
            <a:ext cx="1112703" cy="167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Περιήγηση Στην Τέχνη">
            <a:extLst>
              <a:ext uri="{FF2B5EF4-FFF2-40B4-BE49-F238E27FC236}">
                <a16:creationId xmlns:a16="http://schemas.microsoft.com/office/drawing/2014/main" id="{8E322751-2B67-E535-3884-9E163C10B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75" y="1709125"/>
            <a:ext cx="660605" cy="19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785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6" y="256188"/>
            <a:ext cx="36957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407932" y="2354318"/>
            <a:ext cx="3468414" cy="2848304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ΣΤΟΧΟΣ  :</a:t>
            </a:r>
          </a:p>
          <a:p>
            <a:pPr algn="ctr"/>
            <a:r>
              <a:rPr lang="el-GR" sz="1800" dirty="0"/>
              <a:t> Πηγές </a:t>
            </a:r>
            <a:endParaRPr lang="el-CY" dirty="0"/>
          </a:p>
        </p:txBody>
      </p:sp>
      <p:pic>
        <p:nvPicPr>
          <p:cNvPr id="1026" name="Picture 2" descr="Πάπυρος - Βικιπαίδεια">
            <a:extLst>
              <a:ext uri="{FF2B5EF4-FFF2-40B4-BE49-F238E27FC236}">
                <a16:creationId xmlns:a16="http://schemas.microsoft.com/office/drawing/2014/main" id="{AA16B8C3-1697-4F18-B0BE-541AD2EEE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2" y="739339"/>
            <a:ext cx="6461071" cy="564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485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F6E41-A4CE-0343-9BCB-1DA4E1150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0"/>
            <a:ext cx="10254341" cy="4256313"/>
          </a:xfrm>
          <a:ln>
            <a:solidFill>
              <a:schemeClr val="tx1"/>
            </a:solidFill>
          </a:ln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l-GR" sz="8600" b="1" dirty="0">
                <a:solidFill>
                  <a:srgbClr val="FF0000"/>
                </a:solidFill>
              </a:rPr>
              <a:t>Οι πηγές  για έναν ιστορικό μπορεί να είναι  : </a:t>
            </a:r>
          </a:p>
          <a:p>
            <a:pPr marL="0" indent="0">
              <a:buNone/>
            </a:pPr>
            <a:r>
              <a:rPr lang="el-GR" sz="9600" b="1" dirty="0"/>
              <a:t>γραπτές πηγές (πινακίδες κ.ά.)</a:t>
            </a:r>
          </a:p>
          <a:p>
            <a:pPr marL="0" indent="0">
              <a:buNone/>
            </a:pPr>
            <a:r>
              <a:rPr lang="el-GR" sz="9000" b="1" dirty="0"/>
              <a:t>αγάλματα</a:t>
            </a:r>
          </a:p>
          <a:p>
            <a:pPr marL="0" indent="0">
              <a:buNone/>
            </a:pPr>
            <a:r>
              <a:rPr lang="el-GR" sz="9000" b="1" dirty="0"/>
              <a:t>ειδώλια</a:t>
            </a:r>
          </a:p>
          <a:p>
            <a:pPr marL="0" indent="0">
              <a:buNone/>
            </a:pPr>
            <a:r>
              <a:rPr lang="el-GR" sz="9000" b="1" dirty="0"/>
              <a:t>μνημεία</a:t>
            </a:r>
          </a:p>
          <a:p>
            <a:pPr marL="0" indent="0">
              <a:buNone/>
            </a:pPr>
            <a:r>
              <a:rPr lang="el-GR" sz="9000" b="1" dirty="0"/>
              <a:t>κτίρια</a:t>
            </a:r>
          </a:p>
          <a:p>
            <a:pPr marL="0" indent="0">
              <a:buNone/>
            </a:pPr>
            <a:r>
              <a:rPr lang="el-GR" sz="9000" b="1" dirty="0"/>
              <a:t>αρχαιολογικό υλικό  (νομίσματα, πολεμικό οπλισμό, σκήπτρα, πολύτιμα μέταλλα)  </a:t>
            </a:r>
          </a:p>
          <a:p>
            <a:pPr marL="0" indent="0">
              <a:buNone/>
            </a:pPr>
            <a:r>
              <a:rPr lang="el-GR" sz="9000" b="1" dirty="0"/>
              <a:t>οικισμοί </a:t>
            </a:r>
          </a:p>
        </p:txBody>
      </p:sp>
      <p:pic>
        <p:nvPicPr>
          <p:cNvPr id="7" name="Εικόνα 6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2323C7D5-CA1D-B4C7-8A49-7BB90439A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40905" r="15079"/>
          <a:stretch/>
        </p:blipFill>
        <p:spPr>
          <a:xfrm rot="5400000">
            <a:off x="529520" y="4176236"/>
            <a:ext cx="2253343" cy="3110185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βιβλίο, γραφικός χαρακτήρας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5BCF3501-4E05-DB07-3C13-EBF16EF2D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13140" r="22619" b="26718"/>
          <a:stretch/>
        </p:blipFill>
        <p:spPr>
          <a:xfrm>
            <a:off x="3211283" y="4604657"/>
            <a:ext cx="2558145" cy="2253342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, γραφικός χαρακτήρας, χαρτί, εφημερ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6430102B-0233-CCDF-A9FA-88D5CFECC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3175" r="7078" b="6684"/>
          <a:stretch/>
        </p:blipFill>
        <p:spPr>
          <a:xfrm>
            <a:off x="5769428" y="4604656"/>
            <a:ext cx="6422572" cy="2253343"/>
          </a:xfrm>
          <a:prstGeom prst="rect">
            <a:avLst/>
          </a:prstGeom>
        </p:spPr>
      </p:pic>
      <p:pic>
        <p:nvPicPr>
          <p:cNvPr id="13" name="Εικόνα 12" descr="Εικόνα που περιέχει Τεχνούργημα, κείμενο, μουσεί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3AD8A385-78E1-EF3F-E907-245C83AA2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1" r="20143" b="30317"/>
          <a:stretch/>
        </p:blipFill>
        <p:spPr>
          <a:xfrm>
            <a:off x="10297882" y="0"/>
            <a:ext cx="1894118" cy="4484914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51FB9B89-54D2-9D87-8BB4-AE8A86A7EF50}"/>
              </a:ext>
            </a:extLst>
          </p:cNvPr>
          <p:cNvSpPr/>
          <p:nvPr/>
        </p:nvSpPr>
        <p:spPr>
          <a:xfrm>
            <a:off x="0" y="4299856"/>
            <a:ext cx="12192000" cy="4898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18660081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752</Words>
  <Application>Microsoft Office PowerPoint</Application>
  <PresentationFormat>Ευρεία οθόνη</PresentationFormat>
  <Paragraphs>139</Paragraphs>
  <Slides>30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7" baseType="lpstr">
      <vt:lpstr>Aptos</vt:lpstr>
      <vt:lpstr>Aptos Display</vt:lpstr>
      <vt:lpstr>Arial</vt:lpstr>
      <vt:lpstr>Google Sans</vt:lpstr>
      <vt:lpstr>Lucida Grande</vt:lpstr>
      <vt:lpstr>Times New Roman</vt:lpstr>
      <vt:lpstr>Θέμα του Office</vt:lpstr>
      <vt:lpstr>Παρουσίαση του PowerPoint</vt:lpstr>
      <vt:lpstr>Παρουσίαση του PowerPoint</vt:lpstr>
      <vt:lpstr>    Περιοδολόγηση στην Ιστορία- Ταξιδεύουμε στον χρόνο.  </vt:lpstr>
      <vt:lpstr>    Περιοδολόγηση στην Ιστορία- Ταξιδεύουμε στον χρόνο.  </vt:lpstr>
      <vt:lpstr>    Περιοδολόγηση στην Ιστορία- Ταξιδεύουμε στον χρόνο.  </vt:lpstr>
      <vt:lpstr>    Περιοδολόγηση στην Ιστορία- Ταξιδεύουμε στον χρόνο.  </vt:lpstr>
      <vt:lpstr>    Περιοδολόγηση στην Ιστορία- Ταξιδεύουμε στον χρόνο.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Πηγές της Ιστορίας</vt:lpstr>
      <vt:lpstr>Πηγές της Ιστορίας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ΕΛΕΝΗ ΧΑΡΑΛΑΜΠΟΥΣ</dc:creator>
  <cp:lastModifiedBy>ΕΛΕΝΗ ΧΑΡΑΛΑΜΠΟΥΣ</cp:lastModifiedBy>
  <cp:revision>150</cp:revision>
  <dcterms:created xsi:type="dcterms:W3CDTF">2024-09-06T13:40:59Z</dcterms:created>
  <dcterms:modified xsi:type="dcterms:W3CDTF">2025-09-11T15:28:23Z</dcterms:modified>
</cp:coreProperties>
</file>