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368" r:id="rId3"/>
    <p:sldId id="282" r:id="rId4"/>
    <p:sldId id="262" r:id="rId5"/>
    <p:sldId id="263" r:id="rId6"/>
    <p:sldId id="264" r:id="rId7"/>
    <p:sldId id="266" r:id="rId8"/>
    <p:sldId id="283" r:id="rId9"/>
    <p:sldId id="288" r:id="rId10"/>
    <p:sldId id="268" r:id="rId11"/>
    <p:sldId id="370" r:id="rId12"/>
    <p:sldId id="278" r:id="rId13"/>
    <p:sldId id="280" r:id="rId14"/>
    <p:sldId id="274" r:id="rId15"/>
    <p:sldId id="276" r:id="rId16"/>
    <p:sldId id="275" r:id="rId17"/>
    <p:sldId id="277" r:id="rId18"/>
    <p:sldId id="279" r:id="rId19"/>
    <p:sldId id="273" r:id="rId20"/>
    <p:sldId id="287" r:id="rId21"/>
    <p:sldId id="369" r:id="rId22"/>
    <p:sldId id="363" r:id="rId23"/>
    <p:sldId id="371" r:id="rId24"/>
    <p:sldId id="364" r:id="rId25"/>
    <p:sldId id="365" r:id="rId26"/>
    <p:sldId id="366" r:id="rId27"/>
    <p:sldId id="367" r:id="rId28"/>
    <p:sldId id="285" r:id="rId29"/>
    <p:sldId id="286" r:id="rId30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2948A-F058-4022-9E2B-D5E039C3029C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60C99-3B46-4079-A87F-EB9F7BD3530C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64632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60C99-3B46-4079-A87F-EB9F7BD3530C}" type="slidenum">
              <a:rPr lang="el-CY" smtClean="0"/>
              <a:t>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062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7EDBCA-EF73-DE7D-F4BB-00681EFBE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AFD4CFD-8FA0-3922-E8BE-21D032212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587383A-292B-AFBC-8B3E-55BB62D6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429B1EA-3B8B-72BB-24DF-4F523786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ADE9A3-FE97-FDA9-DF4C-ECFF67F7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7169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F09CBA-BFF0-1B66-DC46-ACBDA0B2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29DC2E9-61ED-3E94-7DA7-029DDC343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548C737-B149-D4B4-E0A6-21AAB19F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3CC6EB-A9CD-133B-9FFE-C330C474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D220FEE-71DE-E0B2-47D6-32385A25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594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398A36F-02C9-3EDF-F95A-7898F8B95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278EDC5-A623-E992-30A9-79DCB8453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C5FB633-3EBD-14A7-67E5-43C751B8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2EBA4B-CD66-621F-8ED9-ED757BF1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C52089-DCEF-4B07-5613-BECB2621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071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A2ADFB-04ED-7912-BE11-06CFDB89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C753A2-34E7-69D9-FD82-11E97E5A7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FB493DC-EC8D-3BE1-4787-3CA980EC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1C29B32-B986-3906-5198-77DABC17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E6E85D-40B5-1CA6-0BE9-B666DAD4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630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6CB5A5-DEFE-D939-660A-E303B6CA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0691DF3-1C61-694E-EAB1-F1FC35F92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043C13E-AD1C-272C-EFCC-0540CB65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949D5A5-B376-1090-A93D-CAB54F20C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8E7588-8194-1A5A-DB8F-007419959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275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AC336D-5521-E714-9905-298D1379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7ECD6D-7C75-05AC-2800-2E5478FD1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AF80A26-BDBF-ECE6-B40D-C4E473B25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48A949-CF01-3E9E-58F2-0284C353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E8CDB34-B406-DCDF-5579-F3B15A6A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FF834DC-EA1D-8FA0-87B3-16A5D647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709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266990-378F-F366-C2E0-4F02C2A0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52EDED9-40D9-1CE1-D1EC-707AA50E7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79D219D-18CA-8871-1D4C-3C50B455E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CA4D783-B900-A7D4-7586-1DB3432D9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978A69C-D72C-722C-B04D-1D507D5E5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3F9E83C-0785-384F-FC72-43849497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6440E30-AD27-C0A2-0CC3-C76A119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37F56C3-CAB7-1FA3-365C-4A7ABFA9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7818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DDC20A-0508-7C6D-F2E0-12382435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23C40D4-28A6-CB02-3F42-E92F2F2B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3C2FC21-4119-230B-5BDD-14C6AE3B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40ADEB0-A555-6CF5-18C7-1E6E8BDF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9299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C9762F4-BBED-EA90-50A0-C95A460B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40458CB-C15D-C068-0328-E973D066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28E83AB-53CB-FD44-0A91-B82B6276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6414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FD83BF-5102-0C91-87A1-B4644490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6C447A-D0CD-A360-1143-151387D2E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8483253-87E5-9599-0EC7-6F627CAB7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74920D3-54C9-956F-3FBE-8E7EEAA9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5F313A6-43DB-71F6-60F2-FCED140B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1987B2-6787-9309-6C29-F20B70CF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0069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0E1A01-627E-15C7-2C65-E2074C73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81984AB-DD17-BBCE-CF03-9B979B2C6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0E99E76-7BB9-7162-72A9-96B9E2375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1F5855A-81EE-8993-1136-F844DAE7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E725B3A-4548-6645-9C86-7E7E961C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148DF3E-A5C5-EB3A-717A-DD5E1DA2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051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A8D32A1-F610-A922-645A-E8908C59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33070E2-267C-FCA4-7EF4-2BF2CA56D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6C84FC3-5429-5006-2AAA-633DF402E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425137-088E-4FE8-BBEA-E62EC1AB2435}" type="datetimeFigureOut">
              <a:rPr lang="el-CY" smtClean="0"/>
              <a:t>11/9/2025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EF94921-0060-CECF-3D72-3FCB0BB26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99E3F1-817D-02E4-BA25-C1DFD22E3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1433E8-36CF-4197-BB9E-E293F3A833FF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9505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126902"/>
            <a:ext cx="11829585" cy="6620107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104961">
            <a:off x="3210395" y="2011800"/>
            <a:ext cx="6966857" cy="35999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</a:t>
            </a:r>
            <a:r>
              <a:rPr lang="el-GR" b="1" baseline="30000" dirty="0"/>
              <a:t>ο</a:t>
            </a:r>
            <a:r>
              <a:rPr lang="el-GR" b="1" dirty="0"/>
              <a:t> ΜΑΘΗΜΑ :</a:t>
            </a:r>
          </a:p>
          <a:p>
            <a:pPr algn="ctr"/>
            <a:r>
              <a:rPr lang="el-GR" dirty="0"/>
              <a:t>Εισαγωγή στο μάθημα της Ιστορίας  Ι</a:t>
            </a:r>
          </a:p>
          <a:p>
            <a:pPr algn="ctr"/>
            <a:r>
              <a:rPr lang="el-GR" b="1" dirty="0"/>
              <a:t>ΣΤΟΧΟΣ</a:t>
            </a:r>
            <a:r>
              <a:rPr lang="el-GR" dirty="0"/>
              <a:t> : Διάκριση της Ιστορίας  από τη Μυθολογία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Τι μας διδάσκει η Ιστορία ;   </a:t>
            </a:r>
          </a:p>
          <a:p>
            <a:pPr algn="ctr"/>
            <a:r>
              <a:rPr lang="el-GR" dirty="0"/>
              <a:t>Η ιστορία μας διδάσκει  :</a:t>
            </a:r>
          </a:p>
          <a:p>
            <a:pPr algn="ctr"/>
            <a:r>
              <a:rPr lang="el-GR" dirty="0"/>
              <a:t>(1) την εξέλιξη της ζωής του ανθρώπου </a:t>
            </a:r>
          </a:p>
          <a:p>
            <a:pPr algn="ctr"/>
            <a:r>
              <a:rPr lang="el-GR" dirty="0"/>
              <a:t>                     (2)την αλλαγή στον τρόπο σκέψης των ανθρώπων</a:t>
            </a:r>
          </a:p>
          <a:p>
            <a:pPr algn="ctr"/>
            <a:r>
              <a:rPr lang="el-GR" b="1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Ένας χάρτης για να είναι ολοκληρωμένος πρέπει να έχει:</a:t>
            </a:r>
            <a:br>
              <a:rPr lang="el-GR" b="1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</a:br>
            <a:r>
              <a:rPr lang="el-GR" b="1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1.</a:t>
            </a:r>
            <a:r>
              <a:rPr lang="el-GR" b="0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 Τίτλο</a:t>
            </a:r>
            <a:br>
              <a:rPr lang="el-GR" b="0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</a:br>
            <a:r>
              <a:rPr lang="el-GR" b="1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2.</a:t>
            </a:r>
            <a:r>
              <a:rPr lang="el-GR" b="0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 Υπόμνημα</a:t>
            </a:r>
            <a:br>
              <a:rPr lang="el-GR" b="0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</a:br>
            <a:r>
              <a:rPr lang="el-GR" b="1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3.</a:t>
            </a:r>
            <a:r>
              <a:rPr lang="el-GR" b="0" i="0" dirty="0">
                <a:solidFill>
                  <a:schemeClr val="tx1"/>
                </a:solidFill>
                <a:effectLst/>
                <a:latin typeface="Tahoma" panose="020B0604030504040204" pitchFamily="34" charset="0"/>
              </a:rPr>
              <a:t> Προσανατολισμό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4511FDA-10CC-6F0E-7739-6C34070BC671}"/>
              </a:ext>
            </a:extLst>
          </p:cNvPr>
          <p:cNvSpPr/>
          <p:nvPr/>
        </p:nvSpPr>
        <p:spPr>
          <a:xfrm>
            <a:off x="8255220" y="5635396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dirty="0" err="1"/>
              <a:t>Δρ</a:t>
            </a:r>
            <a:r>
              <a:rPr lang="el-GR" sz="1400" dirty="0"/>
              <a:t> Ελένη  Χαραλάμπους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elenecharalampous72@gmail.com</a:t>
            </a:r>
            <a:endParaRPr lang="el-GR" sz="1400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1794943" y="5230766"/>
            <a:ext cx="1567177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pic>
        <p:nvPicPr>
          <p:cNvPr id="31" name="Picture 2" descr="Γ'-Δ' Τάξεις – Page 4 – Reoulita">
            <a:extLst>
              <a:ext uri="{FF2B5EF4-FFF2-40B4-BE49-F238E27FC236}">
                <a16:creationId xmlns:a16="http://schemas.microsoft.com/office/drawing/2014/main" id="{AB51F4F0-5CCC-4071-8594-D3C6CEA6F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9761" r="59073" b="29682"/>
          <a:stretch/>
        </p:blipFill>
        <p:spPr bwMode="auto">
          <a:xfrm rot="19527545">
            <a:off x="1536266" y="3278817"/>
            <a:ext cx="1954924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1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668A9FB-585D-519D-D753-94D0D5FEE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0" t="10688" r="40000" b="3018"/>
          <a:stretch/>
        </p:blipFill>
        <p:spPr>
          <a:xfrm rot="16200000">
            <a:off x="2203903" y="-1902274"/>
            <a:ext cx="2999925" cy="6809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4CF08B8-0CBF-A973-E3B9-E0AFD6471ACA}"/>
              </a:ext>
            </a:extLst>
          </p:cNvPr>
          <p:cNvSpPr/>
          <p:nvPr/>
        </p:nvSpPr>
        <p:spPr>
          <a:xfrm>
            <a:off x="299360" y="2518629"/>
            <a:ext cx="6809011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Στ’ 1 του σχολικού έτους  1963-1964  με τον  διευθυντή  κ. Φρ. Πετρίδη. </a:t>
            </a:r>
            <a:endParaRPr lang="el-CY" sz="1600" dirty="0"/>
          </a:p>
        </p:txBody>
      </p:sp>
      <p:pic>
        <p:nvPicPr>
          <p:cNvPr id="4" name="Εικόνα 3" descr="Εικόνα που περιέχει κείμενο, ανθρώπινο πρόσωπο, ρουχισμό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A550515-62D6-BD97-DDF2-4E5E4B264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951" r="15714" b="20000"/>
          <a:stretch/>
        </p:blipFill>
        <p:spPr>
          <a:xfrm>
            <a:off x="7489372" y="0"/>
            <a:ext cx="4789714" cy="2905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1F5B9B5-9DDC-4EFF-8BFB-743BFE7C7228}"/>
              </a:ext>
            </a:extLst>
          </p:cNvPr>
          <p:cNvSpPr/>
          <p:nvPr/>
        </p:nvSpPr>
        <p:spPr>
          <a:xfrm>
            <a:off x="7489372" y="2131275"/>
            <a:ext cx="4789714" cy="774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Γ’ 3’ του σχολικού έτους  2023-2024  με τη  διευθύντρια   κα. Χαρά Δημητρίου. </a:t>
            </a:r>
            <a:endParaRPr lang="el-CY" sz="1600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28D1767-5568-CB0E-7157-A23E1150F41D}"/>
              </a:ext>
            </a:extLst>
          </p:cNvPr>
          <p:cNvSpPr/>
          <p:nvPr/>
        </p:nvSpPr>
        <p:spPr>
          <a:xfrm>
            <a:off x="299360" y="5355768"/>
            <a:ext cx="7222669" cy="138248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336C99B2-2870-DE6C-90FA-9216D2539D9F}"/>
              </a:ext>
            </a:extLst>
          </p:cNvPr>
          <p:cNvSpPr/>
          <p:nvPr/>
        </p:nvSpPr>
        <p:spPr>
          <a:xfrm>
            <a:off x="9712778" y="4550226"/>
            <a:ext cx="2362200" cy="218802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εξέλιξη </a:t>
            </a:r>
            <a:endParaRPr lang="el-CY" sz="2400" dirty="0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951A9D82-AEFC-AAB0-A2D2-21CCAD6B3C81}"/>
              </a:ext>
            </a:extLst>
          </p:cNvPr>
          <p:cNvSpPr/>
          <p:nvPr/>
        </p:nvSpPr>
        <p:spPr>
          <a:xfrm>
            <a:off x="7522029" y="4568560"/>
            <a:ext cx="2061586" cy="218802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αλλαγή </a:t>
            </a:r>
            <a:endParaRPr lang="el-CY" sz="2400" dirty="0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12D368F6-F633-53F6-3B74-025BE4C0A39B}"/>
              </a:ext>
            </a:extLst>
          </p:cNvPr>
          <p:cNvSpPr/>
          <p:nvPr/>
        </p:nvSpPr>
        <p:spPr>
          <a:xfrm rot="10800000">
            <a:off x="97972" y="5327705"/>
            <a:ext cx="1001485" cy="101237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0420E60B-A7DE-EF03-C7B5-91EDBE845933}"/>
              </a:ext>
            </a:extLst>
          </p:cNvPr>
          <p:cNvSpPr/>
          <p:nvPr/>
        </p:nvSpPr>
        <p:spPr>
          <a:xfrm rot="10800000">
            <a:off x="3703865" y="5342585"/>
            <a:ext cx="1001485" cy="101237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id="{08615F0E-F896-D470-5598-71421D8A80E7}"/>
              </a:ext>
            </a:extLst>
          </p:cNvPr>
          <p:cNvSpPr/>
          <p:nvPr/>
        </p:nvSpPr>
        <p:spPr>
          <a:xfrm rot="10800000">
            <a:off x="1767569" y="5388386"/>
            <a:ext cx="1001485" cy="101237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139C0C2-3B9A-70C9-8906-AAC89992FFE6}"/>
              </a:ext>
            </a:extLst>
          </p:cNvPr>
          <p:cNvSpPr/>
          <p:nvPr/>
        </p:nvSpPr>
        <p:spPr>
          <a:xfrm>
            <a:off x="299360" y="3307922"/>
            <a:ext cx="5990897" cy="7138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Και  μια  γυναίκα  μπορεί να γίνει διευθύντρια  </a:t>
            </a:r>
            <a:endParaRPr lang="el-CY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3E7B1E2-D4E9-E870-46FD-14310FB18AD7}"/>
              </a:ext>
            </a:extLst>
          </p:cNvPr>
          <p:cNvSpPr/>
          <p:nvPr/>
        </p:nvSpPr>
        <p:spPr>
          <a:xfrm>
            <a:off x="1099457" y="4177148"/>
            <a:ext cx="5497285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Και  τα  κορίτσια  μπορούν να πηγαίνουν  σχολείο</a:t>
            </a:r>
            <a:endParaRPr lang="el-CY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7FC09711-6EB2-313F-F6BD-80571C3788A0}"/>
              </a:ext>
            </a:extLst>
          </p:cNvPr>
          <p:cNvSpPr/>
          <p:nvPr/>
        </p:nvSpPr>
        <p:spPr>
          <a:xfrm>
            <a:off x="1942680" y="4796003"/>
            <a:ext cx="5165691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Στις  μέρες μας σε μια τάξη υπάρχουν και αγόρια και κορίτσια 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2669920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6" y="424354"/>
            <a:ext cx="3695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407932" y="2648607"/>
            <a:ext cx="3468414" cy="2469931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ΣΤΟΧΟΣ  :</a:t>
            </a:r>
          </a:p>
          <a:p>
            <a:pPr algn="ctr"/>
            <a:r>
              <a:rPr lang="el-GR" sz="1800" dirty="0">
                <a:solidFill>
                  <a:schemeClr val="tx1"/>
                </a:solidFill>
              </a:rPr>
              <a:t>Βασικά  στοιχεία χάρτη</a:t>
            </a:r>
            <a:endParaRPr lang="el-GR" dirty="0"/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pic>
        <p:nvPicPr>
          <p:cNvPr id="5122" name="Picture 2" descr="Χάρτης θησαυρού Παγκόσμιος χάρτης, χάρτης πειρατών, Πυξίδα, χάρτης png |  PNGEgg">
            <a:extLst>
              <a:ext uri="{FF2B5EF4-FFF2-40B4-BE49-F238E27FC236}">
                <a16:creationId xmlns:a16="http://schemas.microsoft.com/office/drawing/2014/main" id="{1F32A06F-6036-4714-B720-E4139682E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61" y="1351564"/>
            <a:ext cx="6928289" cy="415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810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Σχολικά Μαθήματα, Πληροφορική, Οικολογία, Σύνταξη, Ζωγραφική, Γεωγραφία,  Ιστορία, Απεικόνιση Μουσικών Διανυσμάτων Διανυσματική απεικόνιση -  εικονογραφία από : 158250704">
            <a:extLst>
              <a:ext uri="{FF2B5EF4-FFF2-40B4-BE49-F238E27FC236}">
                <a16:creationId xmlns:a16="http://schemas.microsoft.com/office/drawing/2014/main" id="{07C09EB7-F19F-B55A-56B7-CE9E52D4C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-348343" y="0"/>
            <a:ext cx="12387943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D4AFECA-FBCE-D4D7-C08C-8478485DBCDB}"/>
              </a:ext>
            </a:extLst>
          </p:cNvPr>
          <p:cNvSpPr/>
          <p:nvPr/>
        </p:nvSpPr>
        <p:spPr>
          <a:xfrm>
            <a:off x="304344" y="3363682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Πληροφορική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A397B5D-E56D-2CE0-4D61-591811F9DE21}"/>
              </a:ext>
            </a:extLst>
          </p:cNvPr>
          <p:cNvSpPr/>
          <p:nvPr/>
        </p:nvSpPr>
        <p:spPr>
          <a:xfrm>
            <a:off x="4397830" y="3374568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Τέχνη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820C780-F7A1-C6F0-E516-B90BBDA6C934}"/>
              </a:ext>
            </a:extLst>
          </p:cNvPr>
          <p:cNvSpPr/>
          <p:nvPr/>
        </p:nvSpPr>
        <p:spPr>
          <a:xfrm>
            <a:off x="8230509" y="3363683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Γεωγραφία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2160E64-2FD6-2DCD-9790-3610190899F5}"/>
              </a:ext>
            </a:extLst>
          </p:cNvPr>
          <p:cNvSpPr/>
          <p:nvPr/>
        </p:nvSpPr>
        <p:spPr>
          <a:xfrm>
            <a:off x="478971" y="5856514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Ιστορία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712ADA5-F7B9-02C3-D551-555ED12F4B2E}"/>
              </a:ext>
            </a:extLst>
          </p:cNvPr>
          <p:cNvSpPr/>
          <p:nvPr/>
        </p:nvSpPr>
        <p:spPr>
          <a:xfrm>
            <a:off x="4604657" y="5878282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Μαθηματικά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04D99DD-6BF8-CC74-5CFC-607D81651479}"/>
              </a:ext>
            </a:extLst>
          </p:cNvPr>
          <p:cNvSpPr/>
          <p:nvPr/>
        </p:nvSpPr>
        <p:spPr>
          <a:xfrm>
            <a:off x="8610600" y="5856513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Μουσική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85116D62-BEF7-4AB9-9F9E-F98632923551}"/>
              </a:ext>
            </a:extLst>
          </p:cNvPr>
          <p:cNvSpPr/>
          <p:nvPr/>
        </p:nvSpPr>
        <p:spPr>
          <a:xfrm>
            <a:off x="2995448" y="108857"/>
            <a:ext cx="6568966" cy="8926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Διεπιστημονικότητα  &amp; Το μάθημα  της  Ιστορίας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194206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Σχολικά Μαθήματα, Πληροφορική, Οικολογία, Σύνταξη, Ζωγραφική, Γεωγραφία,  Ιστορία, Απεικόνιση Μουσικών Διανυσμάτων Διανυσματική απεικόνιση -  εικονογραφία από : 158250704">
            <a:extLst>
              <a:ext uri="{FF2B5EF4-FFF2-40B4-BE49-F238E27FC236}">
                <a16:creationId xmlns:a16="http://schemas.microsoft.com/office/drawing/2014/main" id="{07C09EB7-F19F-B55A-56B7-CE9E52D4C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-348343" y="0"/>
            <a:ext cx="12387943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D4AFECA-FBCE-D4D7-C08C-8478485DBCDB}"/>
              </a:ext>
            </a:extLst>
          </p:cNvPr>
          <p:cNvSpPr/>
          <p:nvPr/>
        </p:nvSpPr>
        <p:spPr>
          <a:xfrm>
            <a:off x="304344" y="3363682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Πληροφορική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A397B5D-E56D-2CE0-4D61-591811F9DE21}"/>
              </a:ext>
            </a:extLst>
          </p:cNvPr>
          <p:cNvSpPr/>
          <p:nvPr/>
        </p:nvSpPr>
        <p:spPr>
          <a:xfrm>
            <a:off x="4397830" y="3374568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Τέχνη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820C780-F7A1-C6F0-E516-B90BBDA6C934}"/>
              </a:ext>
            </a:extLst>
          </p:cNvPr>
          <p:cNvSpPr/>
          <p:nvPr/>
        </p:nvSpPr>
        <p:spPr>
          <a:xfrm>
            <a:off x="8230509" y="3363683"/>
            <a:ext cx="3712029" cy="892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Γεωγραφία</a:t>
            </a:r>
            <a:r>
              <a:rPr lang="el-GR" dirty="0">
                <a:solidFill>
                  <a:schemeClr val="tx1"/>
                </a:solidFill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2160E64-2FD6-2DCD-9790-3610190899F5}"/>
              </a:ext>
            </a:extLst>
          </p:cNvPr>
          <p:cNvSpPr/>
          <p:nvPr/>
        </p:nvSpPr>
        <p:spPr>
          <a:xfrm>
            <a:off x="478971" y="5856514"/>
            <a:ext cx="3712029" cy="892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Ιστορία</a:t>
            </a:r>
            <a:endParaRPr lang="el-CY" sz="4400" dirty="0">
              <a:solidFill>
                <a:schemeClr val="tx1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1712ADA5-F7B9-02C3-D551-555ED12F4B2E}"/>
              </a:ext>
            </a:extLst>
          </p:cNvPr>
          <p:cNvSpPr/>
          <p:nvPr/>
        </p:nvSpPr>
        <p:spPr>
          <a:xfrm>
            <a:off x="4604657" y="5878282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Μαθηματικά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04D99DD-6BF8-CC74-5CFC-607D81651479}"/>
              </a:ext>
            </a:extLst>
          </p:cNvPr>
          <p:cNvSpPr/>
          <p:nvPr/>
        </p:nvSpPr>
        <p:spPr>
          <a:xfrm>
            <a:off x="8610600" y="5856513"/>
            <a:ext cx="3712029" cy="892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Μουσική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3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7BCA292-094A-B833-4E01-EE465CD10586}"/>
              </a:ext>
            </a:extLst>
          </p:cNvPr>
          <p:cNvSpPr/>
          <p:nvPr/>
        </p:nvSpPr>
        <p:spPr>
          <a:xfrm>
            <a:off x="381000" y="250371"/>
            <a:ext cx="7685314" cy="794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Σημεία του ορίζοντα</a:t>
            </a:r>
            <a:endParaRPr lang="el-CY" sz="4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Χαριτωμένο Παιδί Σκέφτεται Διάνυσμα Ιδέα Διάνυσμα από ©Vectordhunia  429908820">
            <a:extLst>
              <a:ext uri="{FF2B5EF4-FFF2-40B4-BE49-F238E27FC236}">
                <a16:creationId xmlns:a16="http://schemas.microsoft.com/office/drawing/2014/main" id="{C9AAFE57-00F8-8348-50E9-AAB18A50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70" y="2434702"/>
            <a:ext cx="2633793" cy="36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iños con un idea, con bombilla. dibujos animados caracteres niña y chico  para niños diseño. conocimiento, creativo pensando y educación concepto.  vector ilustración 41486572 Vector en Vecteezy">
            <a:extLst>
              <a:ext uri="{FF2B5EF4-FFF2-40B4-BE49-F238E27FC236}">
                <a16:creationId xmlns:a16="http://schemas.microsoft.com/office/drawing/2014/main" id="{3F02267C-368A-735B-AB32-F4FFA24B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85" y="1469571"/>
            <a:ext cx="5393871" cy="47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6B798B83-AA7D-FBBC-A01E-E6A5C2AAF481}"/>
              </a:ext>
            </a:extLst>
          </p:cNvPr>
          <p:cNvSpPr/>
          <p:nvPr/>
        </p:nvSpPr>
        <p:spPr>
          <a:xfrm rot="16200000">
            <a:off x="4008327" y="3607764"/>
            <a:ext cx="1001485" cy="101237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42007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ώς βρίσκω τα σημεία του ορίζοντα στον χάρτη">
            <a:extLst>
              <a:ext uri="{FF2B5EF4-FFF2-40B4-BE49-F238E27FC236}">
                <a16:creationId xmlns:a16="http://schemas.microsoft.com/office/drawing/2014/main" id="{DD745B2F-CC11-09DC-2D93-FE9D5F53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7429"/>
            <a:ext cx="12856029" cy="51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7BCA292-094A-B833-4E01-EE465CD10586}"/>
              </a:ext>
            </a:extLst>
          </p:cNvPr>
          <p:cNvSpPr/>
          <p:nvPr/>
        </p:nvSpPr>
        <p:spPr>
          <a:xfrm>
            <a:off x="381000" y="166288"/>
            <a:ext cx="7685314" cy="794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Σημεία του ορίζοντα</a:t>
            </a:r>
            <a:endParaRPr lang="el-CY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98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Ο πραγματικός στόχος της Τουρκίας στην Κύπρο και ο ρόλος της Αγγλίας">
            <a:extLst>
              <a:ext uri="{FF2B5EF4-FFF2-40B4-BE49-F238E27FC236}">
                <a16:creationId xmlns:a16="http://schemas.microsoft.com/office/drawing/2014/main" id="{7E5F2EF8-B380-9913-F9CA-4E3A44FA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957BC3D-2B95-1CFC-7A07-60B914B0BF6F}"/>
              </a:ext>
            </a:extLst>
          </p:cNvPr>
          <p:cNvSpPr/>
          <p:nvPr/>
        </p:nvSpPr>
        <p:spPr>
          <a:xfrm>
            <a:off x="478971" y="359229"/>
            <a:ext cx="6694715" cy="116477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32BF0B15-A1DC-BE81-F2E8-4A4490256E8C}"/>
              </a:ext>
            </a:extLst>
          </p:cNvPr>
          <p:cNvSpPr/>
          <p:nvPr/>
        </p:nvSpPr>
        <p:spPr>
          <a:xfrm rot="5400000">
            <a:off x="10872106" y="4299860"/>
            <a:ext cx="1469573" cy="148045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7C1B16D-5859-4941-EBE5-CB0A18870D0D}"/>
              </a:ext>
            </a:extLst>
          </p:cNvPr>
          <p:cNvSpPr/>
          <p:nvPr/>
        </p:nvSpPr>
        <p:spPr>
          <a:xfrm>
            <a:off x="9963149" y="3380014"/>
            <a:ext cx="2383972" cy="990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78A6CBA-D307-7075-2EB9-73A5D2ED9761}"/>
              </a:ext>
            </a:extLst>
          </p:cNvPr>
          <p:cNvSpPr/>
          <p:nvPr/>
        </p:nvSpPr>
        <p:spPr>
          <a:xfrm rot="10800000">
            <a:off x="7284715" y="-108862"/>
            <a:ext cx="1469573" cy="1480457"/>
          </a:xfrm>
          <a:prstGeom prst="rightArrow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A3BB21C-C597-66CF-E69B-AE665A16ABD5}"/>
              </a:ext>
            </a:extLst>
          </p:cNvPr>
          <p:cNvSpPr/>
          <p:nvPr/>
        </p:nvSpPr>
        <p:spPr>
          <a:xfrm>
            <a:off x="8740681" y="136069"/>
            <a:ext cx="2383972" cy="99059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5D7F1C0-AB4F-4449-5846-F420E25764F6}"/>
              </a:ext>
            </a:extLst>
          </p:cNvPr>
          <p:cNvSpPr/>
          <p:nvPr/>
        </p:nvSpPr>
        <p:spPr>
          <a:xfrm>
            <a:off x="5704114" y="1741714"/>
            <a:ext cx="1197429" cy="6204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50A7305A-DE43-53CA-EFAB-8FB73592D739}"/>
              </a:ext>
            </a:extLst>
          </p:cNvPr>
          <p:cNvSpPr/>
          <p:nvPr/>
        </p:nvSpPr>
        <p:spPr>
          <a:xfrm>
            <a:off x="8308521" y="2677886"/>
            <a:ext cx="1480457" cy="75111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321AA9A-144D-0069-7829-935BE93D79D3}"/>
              </a:ext>
            </a:extLst>
          </p:cNvPr>
          <p:cNvSpPr/>
          <p:nvPr/>
        </p:nvSpPr>
        <p:spPr>
          <a:xfrm>
            <a:off x="5203371" y="6008914"/>
            <a:ext cx="1698172" cy="75111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409F8-D75B-1456-05FE-6C27212A2FD3}"/>
              </a:ext>
            </a:extLst>
          </p:cNvPr>
          <p:cNvSpPr txBox="1"/>
          <p:nvPr/>
        </p:nvSpPr>
        <p:spPr>
          <a:xfrm>
            <a:off x="119743" y="4370611"/>
            <a:ext cx="1719943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7885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Ο πραγματικός στόχος της Τουρκίας στην Κύπρο και ο ρόλος της Αγγλίας">
            <a:extLst>
              <a:ext uri="{FF2B5EF4-FFF2-40B4-BE49-F238E27FC236}">
                <a16:creationId xmlns:a16="http://schemas.microsoft.com/office/drawing/2014/main" id="{7E5F2EF8-B380-9913-F9CA-4E3A44FA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957BC3D-2B95-1CFC-7A07-60B914B0BF6F}"/>
              </a:ext>
            </a:extLst>
          </p:cNvPr>
          <p:cNvSpPr/>
          <p:nvPr/>
        </p:nvSpPr>
        <p:spPr>
          <a:xfrm>
            <a:off x="478971" y="359229"/>
            <a:ext cx="6694715" cy="1164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Ο χάρτης της Κύπρου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32BF0B15-A1DC-BE81-F2E8-4A4490256E8C}"/>
              </a:ext>
            </a:extLst>
          </p:cNvPr>
          <p:cNvSpPr/>
          <p:nvPr/>
        </p:nvSpPr>
        <p:spPr>
          <a:xfrm rot="5400000">
            <a:off x="10872106" y="4299860"/>
            <a:ext cx="1469573" cy="148045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7C1B16D-5859-4941-EBE5-CB0A18870D0D}"/>
              </a:ext>
            </a:extLst>
          </p:cNvPr>
          <p:cNvSpPr/>
          <p:nvPr/>
        </p:nvSpPr>
        <p:spPr>
          <a:xfrm>
            <a:off x="9963149" y="3380014"/>
            <a:ext cx="2383972" cy="990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υπόμνημα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78A6CBA-D307-7075-2EB9-73A5D2ED9761}"/>
              </a:ext>
            </a:extLst>
          </p:cNvPr>
          <p:cNvSpPr/>
          <p:nvPr/>
        </p:nvSpPr>
        <p:spPr>
          <a:xfrm rot="10000819">
            <a:off x="7573735" y="-5442"/>
            <a:ext cx="1469573" cy="148045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A3BB21C-C597-66CF-E69B-AE665A16ABD5}"/>
              </a:ext>
            </a:extLst>
          </p:cNvPr>
          <p:cNvSpPr/>
          <p:nvPr/>
        </p:nvSpPr>
        <p:spPr>
          <a:xfrm>
            <a:off x="9443357" y="-48983"/>
            <a:ext cx="2383972" cy="990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τίτλος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5D7F1C0-AB4F-4449-5846-F420E25764F6}"/>
              </a:ext>
            </a:extLst>
          </p:cNvPr>
          <p:cNvSpPr/>
          <p:nvPr/>
        </p:nvSpPr>
        <p:spPr>
          <a:xfrm>
            <a:off x="5704114" y="1741714"/>
            <a:ext cx="1197429" cy="620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Β (Βορράς)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50A7305A-DE43-53CA-EFAB-8FB73592D739}"/>
              </a:ext>
            </a:extLst>
          </p:cNvPr>
          <p:cNvSpPr/>
          <p:nvPr/>
        </p:nvSpPr>
        <p:spPr>
          <a:xfrm>
            <a:off x="8482692" y="2796422"/>
            <a:ext cx="1480457" cy="7511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 (Ανατολή)</a:t>
            </a:r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321AA9A-144D-0069-7829-935BE93D79D3}"/>
              </a:ext>
            </a:extLst>
          </p:cNvPr>
          <p:cNvSpPr/>
          <p:nvPr/>
        </p:nvSpPr>
        <p:spPr>
          <a:xfrm>
            <a:off x="5203371" y="6008914"/>
            <a:ext cx="1698172" cy="7511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</a:t>
            </a:r>
          </a:p>
          <a:p>
            <a:pPr algn="ctr"/>
            <a:r>
              <a:rPr lang="el-GR" dirty="0"/>
              <a:t>(Νότος)</a:t>
            </a:r>
            <a:endParaRPr lang="el-C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409F8-D75B-1456-05FE-6C27212A2FD3}"/>
              </a:ext>
            </a:extLst>
          </p:cNvPr>
          <p:cNvSpPr txBox="1"/>
          <p:nvPr/>
        </p:nvSpPr>
        <p:spPr>
          <a:xfrm>
            <a:off x="478971" y="4716924"/>
            <a:ext cx="9470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</a:p>
          <a:p>
            <a:r>
              <a:rPr lang="el-GR" dirty="0"/>
              <a:t>(Δύση)</a:t>
            </a:r>
            <a:endParaRPr lang="el-CY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29BBF0A0-D474-4EF7-AE7C-9A36DC9E3E75}"/>
              </a:ext>
            </a:extLst>
          </p:cNvPr>
          <p:cNvSpPr/>
          <p:nvPr/>
        </p:nvSpPr>
        <p:spPr>
          <a:xfrm>
            <a:off x="107731" y="1934626"/>
            <a:ext cx="3907221" cy="1445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Σημεία του ορίζοντα</a:t>
            </a:r>
            <a:endParaRPr lang="el-CY" sz="4400" dirty="0">
              <a:solidFill>
                <a:schemeClr val="tx1"/>
              </a:solidFill>
            </a:endParaRPr>
          </a:p>
        </p:txBody>
      </p: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56DD894D-7804-46B5-866A-6E90E320CAFB}"/>
              </a:ext>
            </a:extLst>
          </p:cNvPr>
          <p:cNvCxnSpPr/>
          <p:nvPr/>
        </p:nvCxnSpPr>
        <p:spPr>
          <a:xfrm>
            <a:off x="4025462" y="1940070"/>
            <a:ext cx="1678652" cy="20100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E48DA6AF-17F4-4C96-B8EC-42A0E178A699}"/>
              </a:ext>
            </a:extLst>
          </p:cNvPr>
          <p:cNvCxnSpPr>
            <a:cxnSpLocks/>
          </p:cNvCxnSpPr>
          <p:nvPr/>
        </p:nvCxnSpPr>
        <p:spPr>
          <a:xfrm>
            <a:off x="3814880" y="2132619"/>
            <a:ext cx="4493641" cy="116049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6B5ABA56-B88B-4148-9001-0EFE7EEAC371}"/>
              </a:ext>
            </a:extLst>
          </p:cNvPr>
          <p:cNvCxnSpPr>
            <a:cxnSpLocks/>
          </p:cNvCxnSpPr>
          <p:nvPr/>
        </p:nvCxnSpPr>
        <p:spPr>
          <a:xfrm>
            <a:off x="3470994" y="2796422"/>
            <a:ext cx="2782847" cy="334161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09E61BB7-872B-49CB-8117-3687CD8B69E9}"/>
              </a:ext>
            </a:extLst>
          </p:cNvPr>
          <p:cNvCxnSpPr>
            <a:cxnSpLocks/>
          </p:cNvCxnSpPr>
          <p:nvPr/>
        </p:nvCxnSpPr>
        <p:spPr>
          <a:xfrm flipH="1">
            <a:off x="965145" y="2870433"/>
            <a:ext cx="2290859" cy="184649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32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7BCA292-094A-B833-4E01-EE465CD10586}"/>
              </a:ext>
            </a:extLst>
          </p:cNvPr>
          <p:cNvSpPr/>
          <p:nvPr/>
        </p:nvSpPr>
        <p:spPr>
          <a:xfrm>
            <a:off x="381000" y="250371"/>
            <a:ext cx="7685314" cy="794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Βασικά  στοιχεία χάρτη</a:t>
            </a:r>
            <a:endParaRPr lang="el-CY" sz="4400" dirty="0">
              <a:solidFill>
                <a:schemeClr val="tx1"/>
              </a:solidFill>
            </a:endParaRPr>
          </a:p>
        </p:txBody>
      </p:sp>
      <p:pic>
        <p:nvPicPr>
          <p:cNvPr id="3078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5D58C86B-8A43-5346-A487-A8FD6F23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81793"/>
            <a:ext cx="76200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6B798B83-AA7D-FBBC-A01E-E6A5C2AAF481}"/>
              </a:ext>
            </a:extLst>
          </p:cNvPr>
          <p:cNvSpPr/>
          <p:nvPr/>
        </p:nvSpPr>
        <p:spPr>
          <a:xfrm rot="16200000">
            <a:off x="5477899" y="3799115"/>
            <a:ext cx="1001485" cy="101237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10269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A29202F-169E-0DFF-728B-FCD04901D392}"/>
              </a:ext>
            </a:extLst>
          </p:cNvPr>
          <p:cNvSpPr/>
          <p:nvPr/>
        </p:nvSpPr>
        <p:spPr>
          <a:xfrm>
            <a:off x="457200" y="1812081"/>
            <a:ext cx="11462657" cy="4305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6600" b="1" dirty="0">
                <a:solidFill>
                  <a:srgbClr val="FF0000"/>
                </a:solidFill>
              </a:rPr>
              <a:t>(1) Σημεία του ορίζοντα</a:t>
            </a:r>
          </a:p>
          <a:p>
            <a:pPr algn="ctr"/>
            <a:r>
              <a:rPr lang="el-GR" sz="6600" b="1" dirty="0">
                <a:solidFill>
                  <a:srgbClr val="FFFF00"/>
                </a:solidFill>
              </a:rPr>
              <a:t>(2) Τίτλος</a:t>
            </a:r>
          </a:p>
          <a:p>
            <a:pPr algn="ctr"/>
            <a:r>
              <a:rPr lang="el-GR" sz="6600" b="1" dirty="0"/>
              <a:t>(3) Υπόμνημα</a:t>
            </a:r>
            <a:endParaRPr lang="el-CY" sz="6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BB4FA-C219-F389-F586-D29A0E49BB9A}"/>
              </a:ext>
            </a:extLst>
          </p:cNvPr>
          <p:cNvSpPr txBox="1"/>
          <p:nvPr/>
        </p:nvSpPr>
        <p:spPr>
          <a:xfrm>
            <a:off x="2585358" y="762391"/>
            <a:ext cx="61776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Χάρτης :</a:t>
            </a:r>
          </a:p>
        </p:txBody>
      </p:sp>
    </p:spTree>
    <p:extLst>
      <p:ext uri="{BB962C8B-B14F-4D97-AF65-F5344CB8AC3E}">
        <p14:creationId xmlns:p14="http://schemas.microsoft.com/office/powerpoint/2010/main" val="175279935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6" y="424354"/>
            <a:ext cx="3695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407932" y="2648607"/>
            <a:ext cx="3468414" cy="2469931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ΣΤΟΧΟΣ  :</a:t>
            </a:r>
          </a:p>
          <a:p>
            <a:pPr algn="ctr"/>
            <a:r>
              <a:rPr lang="el-GR" dirty="0"/>
              <a:t>Διάκριση της </a:t>
            </a:r>
            <a:r>
              <a:rPr lang="el-GR" b="1" dirty="0"/>
              <a:t>Ιστορίας</a:t>
            </a:r>
            <a:r>
              <a:rPr lang="el-GR" dirty="0"/>
              <a:t>  από τη </a:t>
            </a:r>
            <a:r>
              <a:rPr lang="el-GR" b="1" dirty="0"/>
              <a:t>Μυθολογία</a:t>
            </a:r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pic>
        <p:nvPicPr>
          <p:cNvPr id="3074" name="Picture 2" descr="ΑΡΧΑΙΑ ΠΑΓΚΟΣΜΙΑ ΜΥΘΟΛΟΓΙΑ">
            <a:extLst>
              <a:ext uri="{FF2B5EF4-FFF2-40B4-BE49-F238E27FC236}">
                <a16:creationId xmlns:a16="http://schemas.microsoft.com/office/drawing/2014/main" id="{23DA9FA8-CBCE-4252-A8BB-85167FE46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03" y="1747345"/>
            <a:ext cx="3915595" cy="336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Ο αθλητισμός στην Κύπρο κατα τη διάρκεια του εθνικοαπελευθερωτικού αγώνα  1955-1959 - Action In Sports Cyprus">
            <a:extLst>
              <a:ext uri="{FF2B5EF4-FFF2-40B4-BE49-F238E27FC236}">
                <a16:creationId xmlns:a16="http://schemas.microsoft.com/office/drawing/2014/main" id="{1C0778DA-A0D5-49EE-8597-123C64DD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56" y="1747345"/>
            <a:ext cx="3468412" cy="337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73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EE11E32-BB17-803A-C64B-727B0AE4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30550" b="8307"/>
          <a:stretch/>
        </p:blipFill>
        <p:spPr>
          <a:xfrm rot="5400000">
            <a:off x="3486148" y="-2718708"/>
            <a:ext cx="5219700" cy="1219200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1BA72D6-6167-5870-FAF9-09CC57728C17}"/>
              </a:ext>
            </a:extLst>
          </p:cNvPr>
          <p:cNvSpPr/>
          <p:nvPr/>
        </p:nvSpPr>
        <p:spPr>
          <a:xfrm>
            <a:off x="-3" y="-27216"/>
            <a:ext cx="12192001" cy="794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Η </a:t>
            </a:r>
            <a:r>
              <a:rPr lang="el-GR" sz="4400">
                <a:solidFill>
                  <a:schemeClr val="tx1"/>
                </a:solidFill>
              </a:rPr>
              <a:t>Νεολιθική Εποχή </a:t>
            </a:r>
            <a:r>
              <a:rPr lang="el-GR" sz="4400" dirty="0">
                <a:solidFill>
                  <a:schemeClr val="tx1"/>
                </a:solidFill>
              </a:rPr>
              <a:t>στον  ελλαδικό χώρο</a:t>
            </a:r>
            <a:endParaRPr lang="el-CY" sz="4400" dirty="0">
              <a:solidFill>
                <a:schemeClr val="tx1"/>
              </a:solidFill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74B180C-7ECD-EE46-2D88-61E8271CEE6D}"/>
              </a:ext>
            </a:extLst>
          </p:cNvPr>
          <p:cNvSpPr/>
          <p:nvPr/>
        </p:nvSpPr>
        <p:spPr>
          <a:xfrm>
            <a:off x="97971" y="6193971"/>
            <a:ext cx="10972800" cy="489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50.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75294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στορική γραμμή - Μαθητικά ταξίδια">
            <a:extLst>
              <a:ext uri="{FF2B5EF4-FFF2-40B4-BE49-F238E27FC236}">
                <a16:creationId xmlns:a16="http://schemas.microsoft.com/office/drawing/2014/main" id="{DC9EDC05-0AD6-461E-A9DD-167380D81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/>
          <a:stretch/>
        </p:blipFill>
        <p:spPr bwMode="auto">
          <a:xfrm>
            <a:off x="4256690" y="588579"/>
            <a:ext cx="7273158" cy="55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6" y="424354"/>
            <a:ext cx="3695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407932" y="2648607"/>
            <a:ext cx="3468414" cy="2469931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ΣΤΟΧΟΣ  :</a:t>
            </a:r>
          </a:p>
          <a:p>
            <a:pPr algn="ctr"/>
            <a:r>
              <a:rPr lang="el-GR" dirty="0"/>
              <a:t>Ιστορική γραμμή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6625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Apartment Building Images - Free Download on Freepik">
            <a:extLst>
              <a:ext uri="{FF2B5EF4-FFF2-40B4-BE49-F238E27FC236}">
                <a16:creationId xmlns:a16="http://schemas.microsoft.com/office/drawing/2014/main" id="{E9B67C02-F334-BECB-1903-FEF77F351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0" t="27284" r="-185" b="29278"/>
          <a:stretch/>
        </p:blipFill>
        <p:spPr bwMode="auto">
          <a:xfrm>
            <a:off x="1132114" y="4535941"/>
            <a:ext cx="2993571" cy="19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Apartment Building Images - Free Download on Freepik">
            <a:extLst>
              <a:ext uri="{FF2B5EF4-FFF2-40B4-BE49-F238E27FC236}">
                <a16:creationId xmlns:a16="http://schemas.microsoft.com/office/drawing/2014/main" id="{1E334F37-7369-EFE2-03D3-4173D334E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9"/>
          <a:stretch/>
        </p:blipFill>
        <p:spPr bwMode="auto">
          <a:xfrm>
            <a:off x="1132114" y="0"/>
            <a:ext cx="2895599" cy="45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CAE7BA04-06EF-BFEF-4F78-63B3AD499786}"/>
              </a:ext>
            </a:extLst>
          </p:cNvPr>
          <p:cNvSpPr/>
          <p:nvPr/>
        </p:nvSpPr>
        <p:spPr>
          <a:xfrm>
            <a:off x="3657600" y="1834584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8CEF063A-8BDA-5CC7-0621-2CAE4EE8D5C8}"/>
              </a:ext>
            </a:extLst>
          </p:cNvPr>
          <p:cNvSpPr/>
          <p:nvPr/>
        </p:nvSpPr>
        <p:spPr>
          <a:xfrm>
            <a:off x="3940628" y="4020910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33FB6D3A-FB7D-54B6-D225-19FA899EE736}"/>
              </a:ext>
            </a:extLst>
          </p:cNvPr>
          <p:cNvSpPr/>
          <p:nvPr/>
        </p:nvSpPr>
        <p:spPr>
          <a:xfrm>
            <a:off x="3548743" y="2771094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7314158B-CEEC-4020-3E12-F1A62B038BF4}"/>
              </a:ext>
            </a:extLst>
          </p:cNvPr>
          <p:cNvSpPr/>
          <p:nvPr/>
        </p:nvSpPr>
        <p:spPr>
          <a:xfrm>
            <a:off x="3755571" y="5104717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301DF3E2-C2E3-72B6-57F2-CED5D5B14935}"/>
              </a:ext>
            </a:extLst>
          </p:cNvPr>
          <p:cNvSpPr/>
          <p:nvPr/>
        </p:nvSpPr>
        <p:spPr>
          <a:xfrm>
            <a:off x="3657600" y="6157912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30" name="Picture 6" descr="Elevator Clipart Images | Free Download | PNG Transparent Background -  Pngtree">
            <a:extLst>
              <a:ext uri="{FF2B5EF4-FFF2-40B4-BE49-F238E27FC236}">
                <a16:creationId xmlns:a16="http://schemas.microsoft.com/office/drawing/2014/main" id="{61B10741-F641-948D-4060-B8FB36B38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9583" b="8512"/>
          <a:stretch/>
        </p:blipFill>
        <p:spPr bwMode="auto">
          <a:xfrm>
            <a:off x="9818914" y="1834584"/>
            <a:ext cx="2481944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βάλ 7">
            <a:extLst>
              <a:ext uri="{FF2B5EF4-FFF2-40B4-BE49-F238E27FC236}">
                <a16:creationId xmlns:a16="http://schemas.microsoft.com/office/drawing/2014/main" id="{64011E6E-ED72-1B4E-4424-291B5E7FB124}"/>
              </a:ext>
            </a:extLst>
          </p:cNvPr>
          <p:cNvSpPr/>
          <p:nvPr/>
        </p:nvSpPr>
        <p:spPr>
          <a:xfrm>
            <a:off x="119742" y="3277282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44C4CD5-AA2C-2469-4862-8AED7C9FC614}"/>
              </a:ext>
            </a:extLst>
          </p:cNvPr>
          <p:cNvSpPr/>
          <p:nvPr/>
        </p:nvSpPr>
        <p:spPr>
          <a:xfrm>
            <a:off x="119742" y="4535941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B94C5E8F-BCF6-D040-20CD-FE222DCEA4A9}"/>
              </a:ext>
            </a:extLst>
          </p:cNvPr>
          <p:cNvSpPr/>
          <p:nvPr/>
        </p:nvSpPr>
        <p:spPr>
          <a:xfrm>
            <a:off x="119742" y="5505111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5EA21148-4682-1994-D858-708C404B14AE}"/>
              </a:ext>
            </a:extLst>
          </p:cNvPr>
          <p:cNvSpPr/>
          <p:nvPr/>
        </p:nvSpPr>
        <p:spPr>
          <a:xfrm>
            <a:off x="54428" y="1181441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2A06400D-EA9C-0465-0BE7-F7CD5450B938}"/>
              </a:ext>
            </a:extLst>
          </p:cNvPr>
          <p:cNvSpPr/>
          <p:nvPr/>
        </p:nvSpPr>
        <p:spPr>
          <a:xfrm>
            <a:off x="103415" y="2246539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239782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Apartment Building Images - Free Download on Freepik">
            <a:extLst>
              <a:ext uri="{FF2B5EF4-FFF2-40B4-BE49-F238E27FC236}">
                <a16:creationId xmlns:a16="http://schemas.microsoft.com/office/drawing/2014/main" id="{E9B67C02-F334-BECB-1903-FEF77F351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0" t="27284" r="-185" b="29278"/>
          <a:stretch/>
        </p:blipFill>
        <p:spPr bwMode="auto">
          <a:xfrm>
            <a:off x="1132114" y="4535941"/>
            <a:ext cx="2993571" cy="197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artoon Apartment Building Images - Free Download on Freepik">
            <a:extLst>
              <a:ext uri="{FF2B5EF4-FFF2-40B4-BE49-F238E27FC236}">
                <a16:creationId xmlns:a16="http://schemas.microsoft.com/office/drawing/2014/main" id="{1E334F37-7369-EFE2-03D3-4173D334E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9"/>
          <a:stretch/>
        </p:blipFill>
        <p:spPr bwMode="auto">
          <a:xfrm>
            <a:off x="1132114" y="0"/>
            <a:ext cx="2895599" cy="45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CAE7BA04-06EF-BFEF-4F78-63B3AD499786}"/>
              </a:ext>
            </a:extLst>
          </p:cNvPr>
          <p:cNvSpPr/>
          <p:nvPr/>
        </p:nvSpPr>
        <p:spPr>
          <a:xfrm>
            <a:off x="3657600" y="1834584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8CEF063A-8BDA-5CC7-0621-2CAE4EE8D5C8}"/>
              </a:ext>
            </a:extLst>
          </p:cNvPr>
          <p:cNvSpPr/>
          <p:nvPr/>
        </p:nvSpPr>
        <p:spPr>
          <a:xfrm>
            <a:off x="3940628" y="4020910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33FB6D3A-FB7D-54B6-D225-19FA899EE736}"/>
              </a:ext>
            </a:extLst>
          </p:cNvPr>
          <p:cNvSpPr/>
          <p:nvPr/>
        </p:nvSpPr>
        <p:spPr>
          <a:xfrm>
            <a:off x="3548743" y="2771094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7314158B-CEEC-4020-3E12-F1A62B038BF4}"/>
              </a:ext>
            </a:extLst>
          </p:cNvPr>
          <p:cNvSpPr/>
          <p:nvPr/>
        </p:nvSpPr>
        <p:spPr>
          <a:xfrm>
            <a:off x="3755571" y="5104717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301DF3E2-C2E3-72B6-57F2-CED5D5B14935}"/>
              </a:ext>
            </a:extLst>
          </p:cNvPr>
          <p:cNvSpPr/>
          <p:nvPr/>
        </p:nvSpPr>
        <p:spPr>
          <a:xfrm>
            <a:off x="3657600" y="6157912"/>
            <a:ext cx="5769428" cy="3483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030" name="Picture 6" descr="Elevator Clipart Images | Free Download | PNG Transparent Background -  Pngtree">
            <a:extLst>
              <a:ext uri="{FF2B5EF4-FFF2-40B4-BE49-F238E27FC236}">
                <a16:creationId xmlns:a16="http://schemas.microsoft.com/office/drawing/2014/main" id="{61B10741-F641-948D-4060-B8FB36B38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9583" b="8512"/>
          <a:stretch/>
        </p:blipFill>
        <p:spPr bwMode="auto">
          <a:xfrm>
            <a:off x="9818914" y="1834584"/>
            <a:ext cx="2481944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βάλ 7">
            <a:extLst>
              <a:ext uri="{FF2B5EF4-FFF2-40B4-BE49-F238E27FC236}">
                <a16:creationId xmlns:a16="http://schemas.microsoft.com/office/drawing/2014/main" id="{64011E6E-ED72-1B4E-4424-291B5E7FB124}"/>
              </a:ext>
            </a:extLst>
          </p:cNvPr>
          <p:cNvSpPr/>
          <p:nvPr/>
        </p:nvSpPr>
        <p:spPr>
          <a:xfrm>
            <a:off x="119742" y="3277282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0</a:t>
            </a:r>
            <a:endParaRPr lang="el-CY" dirty="0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E44C4CD5-AA2C-2469-4862-8AED7C9FC614}"/>
              </a:ext>
            </a:extLst>
          </p:cNvPr>
          <p:cNvSpPr/>
          <p:nvPr/>
        </p:nvSpPr>
        <p:spPr>
          <a:xfrm>
            <a:off x="119742" y="4535941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-1</a:t>
            </a:r>
            <a:endParaRPr lang="el-CY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B94C5E8F-BCF6-D040-20CD-FE222DCEA4A9}"/>
              </a:ext>
            </a:extLst>
          </p:cNvPr>
          <p:cNvSpPr/>
          <p:nvPr/>
        </p:nvSpPr>
        <p:spPr>
          <a:xfrm>
            <a:off x="119742" y="5505111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-2</a:t>
            </a:r>
            <a:endParaRPr lang="el-CY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5EA21148-4682-1994-D858-708C404B14AE}"/>
              </a:ext>
            </a:extLst>
          </p:cNvPr>
          <p:cNvSpPr/>
          <p:nvPr/>
        </p:nvSpPr>
        <p:spPr>
          <a:xfrm>
            <a:off x="54428" y="1181441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2</a:t>
            </a:r>
            <a:endParaRPr lang="el-CY" dirty="0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2A06400D-EA9C-0465-0BE7-F7CD5450B938}"/>
              </a:ext>
            </a:extLst>
          </p:cNvPr>
          <p:cNvSpPr/>
          <p:nvPr/>
        </p:nvSpPr>
        <p:spPr>
          <a:xfrm>
            <a:off x="103415" y="2246539"/>
            <a:ext cx="881743" cy="8273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1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818474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1AC22454-51EC-4532-B218-FE8D0E98E454}"/>
              </a:ext>
            </a:extLst>
          </p:cNvPr>
          <p:cNvSpPr/>
          <p:nvPr/>
        </p:nvSpPr>
        <p:spPr>
          <a:xfrm>
            <a:off x="346841" y="310055"/>
            <a:ext cx="11529849" cy="15975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C8ACEA2-2CD1-4809-87A9-1A7442FF3C9C}"/>
              </a:ext>
            </a:extLst>
          </p:cNvPr>
          <p:cNvSpPr/>
          <p:nvPr/>
        </p:nvSpPr>
        <p:spPr>
          <a:xfrm>
            <a:off x="441434" y="2149365"/>
            <a:ext cx="3846787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Προϊστορία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CDEF441-1544-4B67-954B-5F34935511C4}"/>
              </a:ext>
            </a:extLst>
          </p:cNvPr>
          <p:cNvSpPr/>
          <p:nvPr/>
        </p:nvSpPr>
        <p:spPr>
          <a:xfrm>
            <a:off x="4535214" y="2149365"/>
            <a:ext cx="6479628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Ιστορία 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64DF4DA-EBED-4FF7-83E0-C56E6BFBA6B1}"/>
              </a:ext>
            </a:extLst>
          </p:cNvPr>
          <p:cNvSpPr/>
          <p:nvPr/>
        </p:nvSpPr>
        <p:spPr>
          <a:xfrm>
            <a:off x="451945" y="3920357"/>
            <a:ext cx="2238704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 Λίθου</a:t>
            </a:r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BD1C0F0-5355-4227-B458-14421F3E39AA}"/>
              </a:ext>
            </a:extLst>
          </p:cNvPr>
          <p:cNvSpPr/>
          <p:nvPr/>
        </p:nvSpPr>
        <p:spPr>
          <a:xfrm>
            <a:off x="2916621" y="3920355"/>
            <a:ext cx="1371600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Μετάλλου  </a:t>
            </a:r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693CC6C-4928-49FF-8AB6-EBD4EE72C07C}"/>
              </a:ext>
            </a:extLst>
          </p:cNvPr>
          <p:cNvSpPr/>
          <p:nvPr/>
        </p:nvSpPr>
        <p:spPr>
          <a:xfrm>
            <a:off x="2186152" y="1604142"/>
            <a:ext cx="730469" cy="525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EFBF7DA-F192-48C9-81C1-4381F9AF9FE7}"/>
              </a:ext>
            </a:extLst>
          </p:cNvPr>
          <p:cNvSpPr/>
          <p:nvPr/>
        </p:nvSpPr>
        <p:spPr>
          <a:xfrm>
            <a:off x="7775028" y="1597572"/>
            <a:ext cx="730469" cy="551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476524F-FB75-491E-B409-54E2AC75EE66}"/>
              </a:ext>
            </a:extLst>
          </p:cNvPr>
          <p:cNvSpPr/>
          <p:nvPr/>
        </p:nvSpPr>
        <p:spPr>
          <a:xfrm>
            <a:off x="8776137" y="3933495"/>
            <a:ext cx="2238705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Νεότερη Σύγχρονη </a:t>
            </a:r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4CA14FC-771E-4534-A43C-00D02E7D7941}"/>
              </a:ext>
            </a:extLst>
          </p:cNvPr>
          <p:cNvSpPr/>
          <p:nvPr/>
        </p:nvSpPr>
        <p:spPr>
          <a:xfrm>
            <a:off x="6782783" y="3933495"/>
            <a:ext cx="1894491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Μεσαιωνική</a:t>
            </a:r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E7C40F7-2E06-4E67-B061-A79B7775B4E1}"/>
              </a:ext>
            </a:extLst>
          </p:cNvPr>
          <p:cNvSpPr/>
          <p:nvPr/>
        </p:nvSpPr>
        <p:spPr>
          <a:xfrm>
            <a:off x="4550320" y="3933495"/>
            <a:ext cx="2133600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Αρχαία</a:t>
            </a:r>
            <a:endParaRPr lang="el-CY" dirty="0"/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BBB2A4B8-A668-43F1-99CC-128B0515D591}"/>
              </a:ext>
            </a:extLst>
          </p:cNvPr>
          <p:cNvCxnSpPr/>
          <p:nvPr/>
        </p:nvCxnSpPr>
        <p:spPr>
          <a:xfrm>
            <a:off x="6222123" y="767255"/>
            <a:ext cx="0" cy="809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4D39440E-CDFE-4862-8359-F35042E23F00}"/>
              </a:ext>
            </a:extLst>
          </p:cNvPr>
          <p:cNvSpPr/>
          <p:nvPr/>
        </p:nvSpPr>
        <p:spPr>
          <a:xfrm>
            <a:off x="5770179" y="157654"/>
            <a:ext cx="809297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01B845D5-9547-4EC0-A8E2-F863C7E4FDF5}"/>
              </a:ext>
            </a:extLst>
          </p:cNvPr>
          <p:cNvSpPr/>
          <p:nvPr/>
        </p:nvSpPr>
        <p:spPr>
          <a:xfrm>
            <a:off x="8836572" y="152398"/>
            <a:ext cx="1066800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15 μ.Χ.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5731D769-BD92-423C-8807-A3C2CA908765}"/>
              </a:ext>
            </a:extLst>
          </p:cNvPr>
          <p:cNvSpPr/>
          <p:nvPr/>
        </p:nvSpPr>
        <p:spPr>
          <a:xfrm>
            <a:off x="6876393" y="152398"/>
            <a:ext cx="809297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 μ.Χ.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E004EA42-7B7F-4591-A495-B0B682E38557}"/>
              </a:ext>
            </a:extLst>
          </p:cNvPr>
          <p:cNvSpPr/>
          <p:nvPr/>
        </p:nvSpPr>
        <p:spPr>
          <a:xfrm>
            <a:off x="762664" y="233855"/>
            <a:ext cx="1860318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 αιώνας π.Χ.</a:t>
            </a:r>
            <a:endParaRPr lang="el-CY" dirty="0"/>
          </a:p>
          <a:p>
            <a:pPr algn="ctr"/>
            <a:endParaRPr lang="el-CY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845EF4E5-09AE-4448-A9AC-85F852B43FD4}"/>
              </a:ext>
            </a:extLst>
          </p:cNvPr>
          <p:cNvSpPr/>
          <p:nvPr/>
        </p:nvSpPr>
        <p:spPr>
          <a:xfrm>
            <a:off x="3038804" y="157653"/>
            <a:ext cx="1753914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 αιώνας π.Χ.</a:t>
            </a:r>
            <a:endParaRPr lang="el-CY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5E5E11A9-9C3D-4174-8F86-DB7CA0BA2256}"/>
              </a:ext>
            </a:extLst>
          </p:cNvPr>
          <p:cNvSpPr/>
          <p:nvPr/>
        </p:nvSpPr>
        <p:spPr>
          <a:xfrm>
            <a:off x="1140373" y="3526220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3100E1A2-E6B6-426B-B8DE-F242BC8A0C80}"/>
              </a:ext>
            </a:extLst>
          </p:cNvPr>
          <p:cNvSpPr/>
          <p:nvPr/>
        </p:nvSpPr>
        <p:spPr>
          <a:xfrm>
            <a:off x="3140624" y="3539358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81052B1E-D400-490B-B0DE-01730B581133}"/>
              </a:ext>
            </a:extLst>
          </p:cNvPr>
          <p:cNvSpPr/>
          <p:nvPr/>
        </p:nvSpPr>
        <p:spPr>
          <a:xfrm>
            <a:off x="9369972" y="3526218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1A3814FA-3CC9-4C3C-81E4-394BEFF6AC11}"/>
              </a:ext>
            </a:extLst>
          </p:cNvPr>
          <p:cNvSpPr/>
          <p:nvPr/>
        </p:nvSpPr>
        <p:spPr>
          <a:xfrm>
            <a:off x="7177583" y="3526220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6C9035C7-26D0-463A-A110-E8C7F803FB25}"/>
              </a:ext>
            </a:extLst>
          </p:cNvPr>
          <p:cNvSpPr/>
          <p:nvPr/>
        </p:nvSpPr>
        <p:spPr>
          <a:xfrm>
            <a:off x="5043983" y="3539358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786C6482-A315-4EB3-9CD7-61B19959891B}"/>
              </a:ext>
            </a:extLst>
          </p:cNvPr>
          <p:cNvSpPr/>
          <p:nvPr/>
        </p:nvSpPr>
        <p:spPr>
          <a:xfrm>
            <a:off x="10765221" y="152398"/>
            <a:ext cx="1066800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2025</a:t>
            </a:r>
            <a:endParaRPr lang="el-CY" dirty="0"/>
          </a:p>
        </p:txBody>
      </p:sp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1E80CBC8-2914-47A6-B7E4-C7CF68F8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443" y="1357149"/>
            <a:ext cx="2133598" cy="7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39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1AC22454-51EC-4532-B218-FE8D0E98E454}"/>
              </a:ext>
            </a:extLst>
          </p:cNvPr>
          <p:cNvSpPr/>
          <p:nvPr/>
        </p:nvSpPr>
        <p:spPr>
          <a:xfrm>
            <a:off x="346841" y="225972"/>
            <a:ext cx="11529849" cy="15975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C8ACEA2-2CD1-4809-87A9-1A7442FF3C9C}"/>
              </a:ext>
            </a:extLst>
          </p:cNvPr>
          <p:cNvSpPr/>
          <p:nvPr/>
        </p:nvSpPr>
        <p:spPr>
          <a:xfrm>
            <a:off x="441434" y="2149365"/>
            <a:ext cx="3846787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Προϊστορία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CDEF441-1544-4B67-954B-5F34935511C4}"/>
              </a:ext>
            </a:extLst>
          </p:cNvPr>
          <p:cNvSpPr/>
          <p:nvPr/>
        </p:nvSpPr>
        <p:spPr>
          <a:xfrm>
            <a:off x="4535214" y="2149365"/>
            <a:ext cx="6479628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Ιστορία 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64DF4DA-EBED-4FF7-83E0-C56E6BFBA6B1}"/>
              </a:ext>
            </a:extLst>
          </p:cNvPr>
          <p:cNvSpPr/>
          <p:nvPr/>
        </p:nvSpPr>
        <p:spPr>
          <a:xfrm>
            <a:off x="451945" y="3920357"/>
            <a:ext cx="2238704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 Λίθου</a:t>
            </a:r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BD1C0F0-5355-4227-B458-14421F3E39AA}"/>
              </a:ext>
            </a:extLst>
          </p:cNvPr>
          <p:cNvSpPr/>
          <p:nvPr/>
        </p:nvSpPr>
        <p:spPr>
          <a:xfrm>
            <a:off x="2916621" y="4004438"/>
            <a:ext cx="1371600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Μετάλλου  </a:t>
            </a:r>
            <a:endParaRPr lang="el-CY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476524F-FB75-491E-B409-54E2AC75EE66}"/>
              </a:ext>
            </a:extLst>
          </p:cNvPr>
          <p:cNvSpPr/>
          <p:nvPr/>
        </p:nvSpPr>
        <p:spPr>
          <a:xfrm>
            <a:off x="8776137" y="3933495"/>
            <a:ext cx="2238705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Νεότερη Σύγχρονη </a:t>
            </a:r>
            <a:endParaRPr lang="el-CY" dirty="0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4CA14FC-771E-4534-A43C-00D02E7D7941}"/>
              </a:ext>
            </a:extLst>
          </p:cNvPr>
          <p:cNvSpPr/>
          <p:nvPr/>
        </p:nvSpPr>
        <p:spPr>
          <a:xfrm>
            <a:off x="6782783" y="3933495"/>
            <a:ext cx="1894491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Μεσαιωνική</a:t>
            </a:r>
            <a:endParaRPr lang="el-CY" dirty="0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E7C40F7-2E06-4E67-B061-A79B7775B4E1}"/>
              </a:ext>
            </a:extLst>
          </p:cNvPr>
          <p:cNvSpPr/>
          <p:nvPr/>
        </p:nvSpPr>
        <p:spPr>
          <a:xfrm>
            <a:off x="4550320" y="3933495"/>
            <a:ext cx="2133600" cy="137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Αρχαία</a:t>
            </a:r>
            <a:endParaRPr lang="el-CY" dirty="0"/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BBB2A4B8-A668-43F1-99CC-128B0515D591}"/>
              </a:ext>
            </a:extLst>
          </p:cNvPr>
          <p:cNvCxnSpPr/>
          <p:nvPr/>
        </p:nvCxnSpPr>
        <p:spPr>
          <a:xfrm>
            <a:off x="6214242" y="599088"/>
            <a:ext cx="0" cy="809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4D39440E-CDFE-4862-8359-F35042E23F00}"/>
              </a:ext>
            </a:extLst>
          </p:cNvPr>
          <p:cNvSpPr/>
          <p:nvPr/>
        </p:nvSpPr>
        <p:spPr>
          <a:xfrm>
            <a:off x="5770179" y="73571"/>
            <a:ext cx="809297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01B845D5-9547-4EC0-A8E2-F863C7E4FDF5}"/>
              </a:ext>
            </a:extLst>
          </p:cNvPr>
          <p:cNvSpPr/>
          <p:nvPr/>
        </p:nvSpPr>
        <p:spPr>
          <a:xfrm>
            <a:off x="8836572" y="152398"/>
            <a:ext cx="1066800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15 μ.Χ.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5731D769-BD92-423C-8807-A3C2CA908765}"/>
              </a:ext>
            </a:extLst>
          </p:cNvPr>
          <p:cNvSpPr/>
          <p:nvPr/>
        </p:nvSpPr>
        <p:spPr>
          <a:xfrm>
            <a:off x="6876393" y="152398"/>
            <a:ext cx="809297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 μ.Χ.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E004EA42-7B7F-4591-A495-B0B682E38557}"/>
              </a:ext>
            </a:extLst>
          </p:cNvPr>
          <p:cNvSpPr/>
          <p:nvPr/>
        </p:nvSpPr>
        <p:spPr>
          <a:xfrm>
            <a:off x="762664" y="233855"/>
            <a:ext cx="1860318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 αιώνας π.Χ.</a:t>
            </a:r>
            <a:endParaRPr lang="el-CY" dirty="0"/>
          </a:p>
          <a:p>
            <a:pPr algn="ctr"/>
            <a:endParaRPr lang="el-CY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845EF4E5-09AE-4448-A9AC-85F852B43FD4}"/>
              </a:ext>
            </a:extLst>
          </p:cNvPr>
          <p:cNvSpPr/>
          <p:nvPr/>
        </p:nvSpPr>
        <p:spPr>
          <a:xfrm>
            <a:off x="3038804" y="157653"/>
            <a:ext cx="1753914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 αιώνας π.Χ.</a:t>
            </a:r>
            <a:endParaRPr lang="el-CY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5E5E11A9-9C3D-4174-8F86-DB7CA0BA2256}"/>
              </a:ext>
            </a:extLst>
          </p:cNvPr>
          <p:cNvSpPr/>
          <p:nvPr/>
        </p:nvSpPr>
        <p:spPr>
          <a:xfrm>
            <a:off x="1140373" y="3526220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3100E1A2-E6B6-426B-B8DE-F242BC8A0C80}"/>
              </a:ext>
            </a:extLst>
          </p:cNvPr>
          <p:cNvSpPr/>
          <p:nvPr/>
        </p:nvSpPr>
        <p:spPr>
          <a:xfrm>
            <a:off x="3140624" y="3539358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81052B1E-D400-490B-B0DE-01730B581133}"/>
              </a:ext>
            </a:extLst>
          </p:cNvPr>
          <p:cNvSpPr/>
          <p:nvPr/>
        </p:nvSpPr>
        <p:spPr>
          <a:xfrm>
            <a:off x="9369972" y="3526218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1A3814FA-3CC9-4C3C-81E4-394BEFF6AC11}"/>
              </a:ext>
            </a:extLst>
          </p:cNvPr>
          <p:cNvSpPr/>
          <p:nvPr/>
        </p:nvSpPr>
        <p:spPr>
          <a:xfrm>
            <a:off x="7177583" y="3526220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6C9035C7-26D0-463A-A110-E8C7F803FB25}"/>
              </a:ext>
            </a:extLst>
          </p:cNvPr>
          <p:cNvSpPr/>
          <p:nvPr/>
        </p:nvSpPr>
        <p:spPr>
          <a:xfrm>
            <a:off x="5043983" y="3539358"/>
            <a:ext cx="730469" cy="39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786C6482-A315-4EB3-9CD7-61B19959891B}"/>
              </a:ext>
            </a:extLst>
          </p:cNvPr>
          <p:cNvSpPr/>
          <p:nvPr/>
        </p:nvSpPr>
        <p:spPr>
          <a:xfrm>
            <a:off x="10765221" y="152398"/>
            <a:ext cx="1066800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2025</a:t>
            </a:r>
            <a:endParaRPr lang="el-CY" dirty="0"/>
          </a:p>
        </p:txBody>
      </p:sp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1E80CBC8-2914-47A6-B7E4-C7CF68F8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443" y="1357149"/>
            <a:ext cx="2133598" cy="796157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C5F6B6BA-9D51-49F8-85EC-0297AFB93BD0}"/>
              </a:ext>
            </a:extLst>
          </p:cNvPr>
          <p:cNvSpPr/>
          <p:nvPr/>
        </p:nvSpPr>
        <p:spPr>
          <a:xfrm>
            <a:off x="168164" y="2095497"/>
            <a:ext cx="11403725" cy="42172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https://www.google.com/url?sa=i&amp;url=https%3A%2F%2Fe-her.org%2Fcollection%2Fitem%2F765&amp;psig=AOvVaw0iUoWlYQFLboL7NgjU4YTF&amp;ust=1757166059645000&amp;source=images&amp;cd=vfe&amp;opi=89978449&amp;ved=0CBUQjRxqFwoTCJDa4fPfwY8DFQAAAAAdAAAAABAE</a:t>
            </a:r>
            <a:endParaRPr lang="el-CY" dirty="0"/>
          </a:p>
        </p:txBody>
      </p:sp>
      <p:sp>
        <p:nvSpPr>
          <p:cNvPr id="26" name="Βέλος: Δεξιό 25">
            <a:extLst>
              <a:ext uri="{FF2B5EF4-FFF2-40B4-BE49-F238E27FC236}">
                <a16:creationId xmlns:a16="http://schemas.microsoft.com/office/drawing/2014/main" id="{1E5B9544-E7CE-497A-807E-EB9340EF48AF}"/>
              </a:ext>
            </a:extLst>
          </p:cNvPr>
          <p:cNvSpPr/>
          <p:nvPr/>
        </p:nvSpPr>
        <p:spPr>
          <a:xfrm>
            <a:off x="346840" y="3429000"/>
            <a:ext cx="11529849" cy="164618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067B19A6-A13E-4F29-993E-091B598361E9}"/>
              </a:ext>
            </a:extLst>
          </p:cNvPr>
          <p:cNvSpPr/>
          <p:nvPr/>
        </p:nvSpPr>
        <p:spPr>
          <a:xfrm>
            <a:off x="4688278" y="2328701"/>
            <a:ext cx="3218791" cy="5898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u="sng" dirty="0">
              <a:solidFill>
                <a:srgbClr val="3056A9"/>
              </a:solidFill>
              <a:latin typeface="Arial" panose="020B0604020202020204" pitchFamily="34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</a:rPr>
              <a:t>Ισλαμικό ημερολόγιο</a:t>
            </a:r>
            <a:endParaRPr lang="el-CY" b="1" dirty="0">
              <a:solidFill>
                <a:schemeClr val="tx1"/>
              </a:solidFill>
            </a:endParaRPr>
          </a:p>
          <a:p>
            <a:pPr algn="ctr"/>
            <a:endParaRPr lang="el-CY" dirty="0"/>
          </a:p>
        </p:txBody>
      </p: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A0A3D653-C9D8-45E1-97A2-F020B8980706}"/>
              </a:ext>
            </a:extLst>
          </p:cNvPr>
          <p:cNvCxnSpPr>
            <a:cxnSpLocks/>
          </p:cNvCxnSpPr>
          <p:nvPr/>
        </p:nvCxnSpPr>
        <p:spPr>
          <a:xfrm>
            <a:off x="7377278" y="3604391"/>
            <a:ext cx="0" cy="11778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Ορθογώνιο: Στρογγύλεμα γωνιών 28">
            <a:extLst>
              <a:ext uri="{FF2B5EF4-FFF2-40B4-BE49-F238E27FC236}">
                <a16:creationId xmlns:a16="http://schemas.microsoft.com/office/drawing/2014/main" id="{4E3F3687-740E-4ECF-A2A4-145CC5985183}"/>
              </a:ext>
            </a:extLst>
          </p:cNvPr>
          <p:cNvSpPr/>
          <p:nvPr/>
        </p:nvSpPr>
        <p:spPr>
          <a:xfrm>
            <a:off x="6972630" y="3078874"/>
            <a:ext cx="809297" cy="5255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5D5B41F7-F12C-4434-B9DF-221476B1B0A1}"/>
              </a:ext>
            </a:extLst>
          </p:cNvPr>
          <p:cNvSpPr/>
          <p:nvPr/>
        </p:nvSpPr>
        <p:spPr>
          <a:xfrm>
            <a:off x="6214243" y="4928038"/>
            <a:ext cx="2257094" cy="6542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</a:rPr>
              <a:t>Το έτος  της φυγής </a:t>
            </a:r>
          </a:p>
          <a:p>
            <a:pPr algn="ctr"/>
            <a:r>
              <a:rPr lang="el-GR" b="1" dirty="0">
                <a:solidFill>
                  <a:schemeClr val="tx1"/>
                </a:solidFill>
                <a:latin typeface="Arial" panose="020B0604020202020204" pitchFamily="34" charset="0"/>
              </a:rPr>
              <a:t>Έτος  Εγίρας </a:t>
            </a:r>
            <a:endParaRPr lang="el-CY" b="1" dirty="0">
              <a:solidFill>
                <a:schemeClr val="tx1"/>
              </a:solidFill>
            </a:endParaRP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30903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3BA977A-F79D-48DD-9BF1-43FE23427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19" y="73571"/>
            <a:ext cx="7078719" cy="6600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87EC1E-AD48-4EBC-9AC3-D68CEC395880}"/>
              </a:ext>
            </a:extLst>
          </p:cNvPr>
          <p:cNvSpPr txBox="1"/>
          <p:nvPr/>
        </p:nvSpPr>
        <p:spPr>
          <a:xfrm rot="2156688">
            <a:off x="8016985" y="3282967"/>
            <a:ext cx="3584028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1800" b="1" i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Ιστορικοί Χάρτες</a:t>
            </a:r>
          </a:p>
          <a:p>
            <a:pPr marL="0" indent="0">
              <a:buNone/>
            </a:pPr>
            <a:r>
              <a:rPr lang="el-GR" sz="1800" b="1" i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Παύλου</a:t>
            </a:r>
            <a:r>
              <a:rPr lang="el-GR" sz="1800" b="1" i="1" dirty="0">
                <a:solidFill>
                  <a:schemeClr val="bg1"/>
                </a:solidFill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800" b="1" i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Καρολίδου  – Δ. Δημητράκου</a:t>
            </a:r>
          </a:p>
          <a:p>
            <a:pPr marL="0" indent="0">
              <a:buNone/>
            </a:pPr>
            <a:r>
              <a:rPr lang="el-GR" sz="18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Εκδ</a:t>
            </a:r>
            <a:r>
              <a:rPr lang="el-GR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8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Διον</a:t>
            </a:r>
            <a:r>
              <a:rPr lang="el-GR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&amp; </a:t>
            </a:r>
            <a:r>
              <a:rPr lang="el-GR" sz="18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Βασ</a:t>
            </a:r>
            <a:r>
              <a:rPr lang="el-GR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 </a:t>
            </a:r>
            <a:r>
              <a:rPr lang="el-GR" sz="18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Λουκοπούλου</a:t>
            </a:r>
            <a:r>
              <a:rPr lang="el-GR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, Αθήνα.</a:t>
            </a:r>
          </a:p>
          <a:p>
            <a:pPr marL="0" indent="0">
              <a:buNone/>
            </a:pPr>
            <a:r>
              <a:rPr lang="el-GR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(Μορφοποίηση – Προσαρμογή: Α</a:t>
            </a:r>
            <a:r>
              <a:rPr lang="en-US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.</a:t>
            </a:r>
            <a:r>
              <a:rPr lang="el-GR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</a:t>
            </a:r>
            <a:r>
              <a:rPr lang="el-GR" sz="18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Αντζουλής</a:t>
            </a:r>
            <a:r>
              <a:rPr lang="en-US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 &amp; A. </a:t>
            </a:r>
            <a:r>
              <a:rPr lang="el-GR" sz="1800" b="1" dirty="0" err="1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Γεωργαλλίδης</a:t>
            </a:r>
            <a:r>
              <a:rPr lang="el-GR" sz="1800" b="1" dirty="0">
                <a:latin typeface="DejaVu Sans Condensed" pitchFamily="34" charset="0"/>
                <a:ea typeface="DejaVu Sans Condensed" pitchFamily="34" charset="0"/>
                <a:cs typeface="DejaVu Sans Condens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6746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81718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57E57279-4F86-3174-5251-76742A892683}"/>
              </a:ext>
            </a:extLst>
          </p:cNvPr>
          <p:cNvSpPr/>
          <p:nvPr/>
        </p:nvSpPr>
        <p:spPr>
          <a:xfrm>
            <a:off x="7092893" y="3429000"/>
            <a:ext cx="3243942" cy="2797628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υπόμνημα</a:t>
            </a:r>
            <a:endParaRPr lang="el-CY" sz="28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B005ADB7-8675-7108-6C77-EA5DD9056014}"/>
              </a:ext>
            </a:extLst>
          </p:cNvPr>
          <p:cNvSpPr/>
          <p:nvPr/>
        </p:nvSpPr>
        <p:spPr>
          <a:xfrm>
            <a:off x="1881744" y="49281"/>
            <a:ext cx="2996953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μυθολογία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4609229" y="25794"/>
            <a:ext cx="3243942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ιστορία</a:t>
            </a:r>
            <a:r>
              <a:rPr lang="el-GR" dirty="0"/>
              <a:t> </a:t>
            </a:r>
            <a:endParaRPr lang="el-CY" dirty="0"/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CD578C82-8D95-E524-EF38-592C1653028A}"/>
              </a:ext>
            </a:extLst>
          </p:cNvPr>
          <p:cNvSpPr/>
          <p:nvPr/>
        </p:nvSpPr>
        <p:spPr>
          <a:xfrm>
            <a:off x="7313304" y="911129"/>
            <a:ext cx="3243942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σημεία  του  ορίζοντα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ομιλίας: Έλλειψη 6">
            <a:extLst>
              <a:ext uri="{FF2B5EF4-FFF2-40B4-BE49-F238E27FC236}">
                <a16:creationId xmlns:a16="http://schemas.microsoft.com/office/drawing/2014/main" id="{48F33506-5560-4F45-807C-E49BB49F78CC}"/>
              </a:ext>
            </a:extLst>
          </p:cNvPr>
          <p:cNvSpPr/>
          <p:nvPr/>
        </p:nvSpPr>
        <p:spPr>
          <a:xfrm>
            <a:off x="1365287" y="2420421"/>
            <a:ext cx="3243942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ιστορική γραμμή</a:t>
            </a:r>
            <a:r>
              <a:rPr lang="el-GR" dirty="0"/>
              <a:t> </a:t>
            </a:r>
            <a:endParaRPr lang="el-CY" dirty="0"/>
          </a:p>
        </p:txBody>
      </p:sp>
      <p:sp>
        <p:nvSpPr>
          <p:cNvPr id="8" name="Φυσαλίδα ομιλίας: Έλλειψη 7">
            <a:extLst>
              <a:ext uri="{FF2B5EF4-FFF2-40B4-BE49-F238E27FC236}">
                <a16:creationId xmlns:a16="http://schemas.microsoft.com/office/drawing/2014/main" id="{25270B23-1A8C-4A80-9BE8-4222AF3E053E}"/>
              </a:ext>
            </a:extLst>
          </p:cNvPr>
          <p:cNvSpPr/>
          <p:nvPr/>
        </p:nvSpPr>
        <p:spPr>
          <a:xfrm>
            <a:off x="3959157" y="3578021"/>
            <a:ext cx="3243942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βασικά  στοιχεία χάρτη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9" y="2248255"/>
            <a:ext cx="2489937" cy="1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6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ers zili çaldı! – Elysium Park Avm">
            <a:extLst>
              <a:ext uri="{FF2B5EF4-FFF2-40B4-BE49-F238E27FC236}">
                <a16:creationId xmlns:a16="http://schemas.microsoft.com/office/drawing/2014/main" id="{459CD976-E168-688B-6207-7A7C33075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-855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186555" y="-148649"/>
            <a:ext cx="12005443" cy="6129033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r>
              <a:rPr lang="el-GR" sz="4400" dirty="0">
                <a:solidFill>
                  <a:schemeClr val="tx1"/>
                </a:solidFill>
              </a:rPr>
              <a:t>Δημιουργία  ιστορικής  γραμμής</a:t>
            </a:r>
          </a:p>
          <a:p>
            <a:endParaRPr lang="el-GR" sz="4400" dirty="0">
              <a:solidFill>
                <a:schemeClr val="tx1"/>
              </a:solidFill>
            </a:endParaRPr>
          </a:p>
          <a:p>
            <a:endParaRPr lang="el-GR" sz="4400" dirty="0">
              <a:solidFill>
                <a:schemeClr val="tx1"/>
              </a:solidFill>
            </a:endParaRPr>
          </a:p>
          <a:p>
            <a:pPr algn="ctr"/>
            <a:r>
              <a:rPr lang="el-GR" sz="4400" dirty="0"/>
              <a:t>να</a:t>
            </a:r>
            <a:endParaRPr lang="el-GR" sz="4400" dirty="0">
              <a:solidFill>
                <a:schemeClr val="tx1"/>
              </a:solidFill>
            </a:endParaRP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9869E7A9-2C7D-4BC0-A6F7-4E5D54C2F559}"/>
              </a:ext>
            </a:extLst>
          </p:cNvPr>
          <p:cNvSpPr/>
          <p:nvPr/>
        </p:nvSpPr>
        <p:spPr>
          <a:xfrm>
            <a:off x="424353" y="2630214"/>
            <a:ext cx="11529849" cy="159757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B1F59B9-6E0D-46B2-8E20-411241C36A47}"/>
              </a:ext>
            </a:extLst>
          </p:cNvPr>
          <p:cNvSpPr/>
          <p:nvPr/>
        </p:nvSpPr>
        <p:spPr>
          <a:xfrm>
            <a:off x="424353" y="3050627"/>
            <a:ext cx="5843752" cy="756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7A7BBC4B-DB99-4C4C-9630-601AD945305B}"/>
              </a:ext>
            </a:extLst>
          </p:cNvPr>
          <p:cNvSpPr/>
          <p:nvPr/>
        </p:nvSpPr>
        <p:spPr>
          <a:xfrm>
            <a:off x="6268105" y="3053255"/>
            <a:ext cx="4841329" cy="7567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D3E42A20-2A6C-4239-BFD6-D37DE3196E6D}"/>
              </a:ext>
            </a:extLst>
          </p:cNvPr>
          <p:cNvCxnSpPr/>
          <p:nvPr/>
        </p:nvCxnSpPr>
        <p:spPr>
          <a:xfrm>
            <a:off x="504497" y="3859923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7582A455-63F9-4ADE-A446-FC87FC507E2C}"/>
              </a:ext>
            </a:extLst>
          </p:cNvPr>
          <p:cNvCxnSpPr/>
          <p:nvPr/>
        </p:nvCxnSpPr>
        <p:spPr>
          <a:xfrm>
            <a:off x="4545724" y="3859923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3028652C-AE6D-4242-B6CC-4C00C3619E33}"/>
              </a:ext>
            </a:extLst>
          </p:cNvPr>
          <p:cNvCxnSpPr/>
          <p:nvPr/>
        </p:nvCxnSpPr>
        <p:spPr>
          <a:xfrm>
            <a:off x="9764111" y="3807372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43B4EEC5-81AF-4535-A346-A1ADD3D7B803}"/>
              </a:ext>
            </a:extLst>
          </p:cNvPr>
          <p:cNvCxnSpPr/>
          <p:nvPr/>
        </p:nvCxnSpPr>
        <p:spPr>
          <a:xfrm>
            <a:off x="8781392" y="3807372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32DA81CC-FFB9-4224-A89D-C4E676C05CCF}"/>
              </a:ext>
            </a:extLst>
          </p:cNvPr>
          <p:cNvCxnSpPr/>
          <p:nvPr/>
        </p:nvCxnSpPr>
        <p:spPr>
          <a:xfrm>
            <a:off x="6348249" y="3807372"/>
            <a:ext cx="0" cy="12901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CEB304EF-6BE9-42B7-B400-117008F8FD97}"/>
              </a:ext>
            </a:extLst>
          </p:cNvPr>
          <p:cNvSpPr/>
          <p:nvPr/>
        </p:nvSpPr>
        <p:spPr>
          <a:xfrm>
            <a:off x="7472856" y="2463362"/>
            <a:ext cx="882861" cy="3993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DDD8F7D9-7E9D-47CF-9A4D-C03115F56030}"/>
              </a:ext>
            </a:extLst>
          </p:cNvPr>
          <p:cNvSpPr/>
          <p:nvPr/>
        </p:nvSpPr>
        <p:spPr>
          <a:xfrm>
            <a:off x="10126718" y="2469931"/>
            <a:ext cx="882861" cy="3993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2025</a:t>
            </a:r>
            <a:endParaRPr lang="el-CY" dirty="0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BA0294F8-28E0-46CC-8C82-98D456D70C24}"/>
              </a:ext>
            </a:extLst>
          </p:cNvPr>
          <p:cNvSpPr/>
          <p:nvPr/>
        </p:nvSpPr>
        <p:spPr>
          <a:xfrm>
            <a:off x="6432331" y="3205655"/>
            <a:ext cx="2228193" cy="483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BAFBD9ED-D8DD-4E85-98A0-F9D76D50C3BC}"/>
              </a:ext>
            </a:extLst>
          </p:cNvPr>
          <p:cNvSpPr/>
          <p:nvPr/>
        </p:nvSpPr>
        <p:spPr>
          <a:xfrm>
            <a:off x="8730812" y="3205655"/>
            <a:ext cx="959726" cy="483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4703E1BD-E045-4A40-A778-F43063AFFC6D}"/>
              </a:ext>
            </a:extLst>
          </p:cNvPr>
          <p:cNvSpPr/>
          <p:nvPr/>
        </p:nvSpPr>
        <p:spPr>
          <a:xfrm>
            <a:off x="9796529" y="3187261"/>
            <a:ext cx="959726" cy="483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BCFD1552-725C-40B9-87F0-50865AFA1D6F}"/>
              </a:ext>
            </a:extLst>
          </p:cNvPr>
          <p:cNvSpPr/>
          <p:nvPr/>
        </p:nvSpPr>
        <p:spPr>
          <a:xfrm>
            <a:off x="635876" y="3187261"/>
            <a:ext cx="3672052" cy="483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EA3FB150-9D35-4F86-9D15-E4A6405B353D}"/>
              </a:ext>
            </a:extLst>
          </p:cNvPr>
          <p:cNvSpPr/>
          <p:nvPr/>
        </p:nvSpPr>
        <p:spPr>
          <a:xfrm>
            <a:off x="4545724" y="3205655"/>
            <a:ext cx="1515576" cy="483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69738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7BCA292-094A-B833-4E01-EE465CD10586}"/>
              </a:ext>
            </a:extLst>
          </p:cNvPr>
          <p:cNvSpPr/>
          <p:nvPr/>
        </p:nvSpPr>
        <p:spPr>
          <a:xfrm>
            <a:off x="380999" y="250371"/>
            <a:ext cx="10395857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tx1"/>
                </a:solidFill>
              </a:rPr>
              <a:t>Τι  είναι η  ιστορία ;</a:t>
            </a:r>
          </a:p>
          <a:p>
            <a:pPr algn="ctr"/>
            <a:r>
              <a:rPr lang="el-GR" sz="4400" dirty="0">
                <a:solidFill>
                  <a:schemeClr val="tx1"/>
                </a:solidFill>
              </a:rPr>
              <a:t>Τι είναι η  μυθολογία;</a:t>
            </a:r>
            <a:endParaRPr lang="el-CY" sz="4400" dirty="0">
              <a:solidFill>
                <a:schemeClr val="tx1"/>
              </a:solidFill>
            </a:endParaRPr>
          </a:p>
        </p:txBody>
      </p:sp>
      <p:pic>
        <p:nvPicPr>
          <p:cNvPr id="3078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5D58C86B-8A43-5346-A487-A8FD6F23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82685"/>
            <a:ext cx="7620000" cy="374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6B798B83-AA7D-FBBC-A01E-E6A5C2AAF481}"/>
              </a:ext>
            </a:extLst>
          </p:cNvPr>
          <p:cNvSpPr/>
          <p:nvPr/>
        </p:nvSpPr>
        <p:spPr>
          <a:xfrm rot="16200000">
            <a:off x="5456129" y="4850944"/>
            <a:ext cx="1001485" cy="1012372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9150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B0E1AC5D-FCA5-7EED-661E-D0D3DC0E9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r="70732"/>
          <a:stretch/>
        </p:blipFill>
        <p:spPr>
          <a:xfrm rot="5400000">
            <a:off x="1247780" y="-1132207"/>
            <a:ext cx="1117511" cy="3381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DF0A5266-79AF-1401-3FB5-81508298ACDB}"/>
              </a:ext>
            </a:extLst>
          </p:cNvPr>
          <p:cNvSpPr/>
          <p:nvPr/>
        </p:nvSpPr>
        <p:spPr>
          <a:xfrm rot="3596285">
            <a:off x="2382304" y="975182"/>
            <a:ext cx="1469573" cy="148045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7" name="Εικόνα 6" descr="Εικόνα που περιέχει κείμενο,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444923B8-7D2D-B9D1-0F8C-29279CAD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1" t="45491" r="19971"/>
          <a:stretch/>
        </p:blipFill>
        <p:spPr>
          <a:xfrm rot="5400000">
            <a:off x="3063896" y="164721"/>
            <a:ext cx="2471019" cy="7860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Εικόνα 7" descr="Εικόνα που περιέχει κείμενο,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BBA650BE-66CC-D821-5873-4627F36900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45543" r="37769" b="4960"/>
          <a:stretch/>
        </p:blipFill>
        <p:spPr>
          <a:xfrm rot="5400000">
            <a:off x="4223083" y="227948"/>
            <a:ext cx="2471017" cy="2665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Οβάλ 8">
            <a:extLst>
              <a:ext uri="{FF2B5EF4-FFF2-40B4-BE49-F238E27FC236}">
                <a16:creationId xmlns:a16="http://schemas.microsoft.com/office/drawing/2014/main" id="{BA7D15A1-B7FE-FED9-28AC-FD9B40163106}"/>
              </a:ext>
            </a:extLst>
          </p:cNvPr>
          <p:cNvSpPr/>
          <p:nvPr/>
        </p:nvSpPr>
        <p:spPr>
          <a:xfrm>
            <a:off x="8229598" y="261257"/>
            <a:ext cx="3777346" cy="2908307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/>
              <a:t>Μυθολογία  ή  ιστορία ;</a:t>
            </a:r>
            <a:endParaRPr lang="el-CY" sz="36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187B0D08-5782-B9B7-97D4-8DF6F8CF8FD3}"/>
              </a:ext>
            </a:extLst>
          </p:cNvPr>
          <p:cNvSpPr/>
          <p:nvPr/>
        </p:nvSpPr>
        <p:spPr>
          <a:xfrm>
            <a:off x="8040029" y="3232746"/>
            <a:ext cx="3966916" cy="3363997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/>
              <a:t>Αιτιολογήστε  την απάντηση σας.</a:t>
            </a:r>
            <a:endParaRPr lang="el-CY" sz="3600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DF17EAD-55CA-54F4-E406-5C18CF4FA9D4}"/>
              </a:ext>
            </a:extLst>
          </p:cNvPr>
          <p:cNvSpPr/>
          <p:nvPr/>
        </p:nvSpPr>
        <p:spPr>
          <a:xfrm>
            <a:off x="369214" y="5976257"/>
            <a:ext cx="8078100" cy="620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Πότης </a:t>
            </a:r>
            <a:r>
              <a:rPr lang="el-GR" dirty="0" err="1"/>
              <a:t>Στρατίκης</a:t>
            </a:r>
            <a:r>
              <a:rPr lang="el-GR" dirty="0"/>
              <a:t>, </a:t>
            </a:r>
            <a:r>
              <a:rPr lang="el-GR" i="1" dirty="0"/>
              <a:t>Αθήνα  : Η  πόλη της  Δημοκρατίας</a:t>
            </a:r>
            <a:r>
              <a:rPr lang="el-GR" dirty="0"/>
              <a:t>, Εκδόσεις </a:t>
            </a:r>
            <a:r>
              <a:rPr lang="el-GR" dirty="0" err="1"/>
              <a:t>Στρατίκη</a:t>
            </a:r>
            <a:r>
              <a:rPr lang="el-GR" dirty="0"/>
              <a:t>, Αθήνα, 1990, σελ. 11.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074913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B0E1AC5D-FCA5-7EED-661E-D0D3DC0E9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r="70732"/>
          <a:stretch/>
        </p:blipFill>
        <p:spPr>
          <a:xfrm rot="5400000">
            <a:off x="1247780" y="-1132207"/>
            <a:ext cx="1117511" cy="3381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DF0A5266-79AF-1401-3FB5-81508298ACDB}"/>
              </a:ext>
            </a:extLst>
          </p:cNvPr>
          <p:cNvSpPr/>
          <p:nvPr/>
        </p:nvSpPr>
        <p:spPr>
          <a:xfrm rot="3596285">
            <a:off x="2762712" y="885189"/>
            <a:ext cx="1469573" cy="148045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BA7D15A1-B7FE-FED9-28AC-FD9B40163106}"/>
              </a:ext>
            </a:extLst>
          </p:cNvPr>
          <p:cNvSpPr/>
          <p:nvPr/>
        </p:nvSpPr>
        <p:spPr>
          <a:xfrm>
            <a:off x="7587341" y="0"/>
            <a:ext cx="3624944" cy="288471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/>
              <a:t>Μυθολογία   </a:t>
            </a:r>
            <a:endParaRPr lang="el-CY" sz="3600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187B0D08-5782-B9B7-97D4-8DF6F8CF8FD3}"/>
              </a:ext>
            </a:extLst>
          </p:cNvPr>
          <p:cNvSpPr/>
          <p:nvPr/>
        </p:nvSpPr>
        <p:spPr>
          <a:xfrm>
            <a:off x="8229598" y="4474032"/>
            <a:ext cx="2830287" cy="22859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μύθοι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φανταστικές διηγήσεις 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 θεοί   ήρωες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844CF244-829B-97F4-717C-EF3A896217B1}"/>
              </a:ext>
            </a:extLst>
          </p:cNvPr>
          <p:cNvSpPr/>
          <p:nvPr/>
        </p:nvSpPr>
        <p:spPr>
          <a:xfrm rot="5400000">
            <a:off x="8784769" y="2939144"/>
            <a:ext cx="1469573" cy="148045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7" name="Εικόνα 6" descr="Εικόνα που περιέχει κείμενο,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444923B8-7D2D-B9D1-0F8C-29279CADD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1" t="45491" r="19971"/>
          <a:stretch/>
        </p:blipFill>
        <p:spPr>
          <a:xfrm rot="5400000">
            <a:off x="2462709" y="765908"/>
            <a:ext cx="3673394" cy="7860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Εικόνα 7" descr="Εικόνα που περιέχει κείμενο, βιβλίο, ασπόνδυλο&#10;&#10;Περιγραφή που δημιουργήθηκε αυτόματα">
            <a:extLst>
              <a:ext uri="{FF2B5EF4-FFF2-40B4-BE49-F238E27FC236}">
                <a16:creationId xmlns:a16="http://schemas.microsoft.com/office/drawing/2014/main" id="{BBA650BE-66CC-D821-5873-4627F36900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45543" r="37769" b="4960"/>
          <a:stretch/>
        </p:blipFill>
        <p:spPr>
          <a:xfrm rot="5400000">
            <a:off x="4223083" y="227948"/>
            <a:ext cx="2471017" cy="2665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857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DF0A5266-79AF-1401-3FB5-81508298ACDB}"/>
              </a:ext>
            </a:extLst>
          </p:cNvPr>
          <p:cNvSpPr/>
          <p:nvPr/>
        </p:nvSpPr>
        <p:spPr>
          <a:xfrm rot="3596285">
            <a:off x="905116" y="101419"/>
            <a:ext cx="1469573" cy="148045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BA7D15A1-B7FE-FED9-28AC-FD9B40163106}"/>
              </a:ext>
            </a:extLst>
          </p:cNvPr>
          <p:cNvSpPr/>
          <p:nvPr/>
        </p:nvSpPr>
        <p:spPr>
          <a:xfrm>
            <a:off x="7587341" y="0"/>
            <a:ext cx="3624944" cy="288471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/>
              <a:t>Ιστορία   </a:t>
            </a:r>
            <a:endParaRPr lang="el-CY" sz="3600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187B0D08-5782-B9B7-97D4-8DF6F8CF8FD3}"/>
              </a:ext>
            </a:extLst>
          </p:cNvPr>
          <p:cNvSpPr/>
          <p:nvPr/>
        </p:nvSpPr>
        <p:spPr>
          <a:xfrm>
            <a:off x="8229598" y="4474032"/>
            <a:ext cx="2830287" cy="22859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-η ζωή των ανθρώπων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-τα έργα των ανθρώπων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844CF244-829B-97F4-717C-EF3A896217B1}"/>
              </a:ext>
            </a:extLst>
          </p:cNvPr>
          <p:cNvSpPr/>
          <p:nvPr/>
        </p:nvSpPr>
        <p:spPr>
          <a:xfrm rot="5400000">
            <a:off x="8784769" y="2939144"/>
            <a:ext cx="1469573" cy="148045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0" name="Εικόνα 9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668A9FB-585D-519D-D753-94D0D5FEE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0688" r="40000" b="3018"/>
          <a:stretch/>
        </p:blipFill>
        <p:spPr>
          <a:xfrm rot="16200000">
            <a:off x="1797955" y="329295"/>
            <a:ext cx="3920679" cy="6700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77C12B50-EFCE-82D3-A34D-A8DFCE95707C}"/>
              </a:ext>
            </a:extLst>
          </p:cNvPr>
          <p:cNvSpPr/>
          <p:nvPr/>
        </p:nvSpPr>
        <p:spPr>
          <a:xfrm>
            <a:off x="125188" y="5856512"/>
            <a:ext cx="6809011" cy="674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Περιοδικό </a:t>
            </a:r>
            <a:r>
              <a:rPr lang="el-GR" sz="1600" i="1" dirty="0" err="1"/>
              <a:t>Παγκύπριον</a:t>
            </a:r>
            <a:r>
              <a:rPr lang="el-GR" sz="1600" i="1" dirty="0"/>
              <a:t> </a:t>
            </a:r>
            <a:r>
              <a:rPr lang="el-GR" sz="1600" i="1" dirty="0" err="1"/>
              <a:t>Γυμνάσιον</a:t>
            </a:r>
            <a:r>
              <a:rPr lang="el-GR" sz="1600" i="1" dirty="0"/>
              <a:t> : Επετηρίς  σχολικού  έτους  1963-1964, </a:t>
            </a:r>
            <a:r>
              <a:rPr lang="el-GR" sz="1600" dirty="0"/>
              <a:t>Λευκωσία, 1965, σελ. 93.</a:t>
            </a:r>
            <a:endParaRPr lang="el-CY" sz="1600" dirty="0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4CF08B8-0CBF-A973-E3B9-E0AFD6471ACA}"/>
              </a:ext>
            </a:extLst>
          </p:cNvPr>
          <p:cNvSpPr/>
          <p:nvPr/>
        </p:nvSpPr>
        <p:spPr>
          <a:xfrm>
            <a:off x="408216" y="5128083"/>
            <a:ext cx="6700155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Στ’ 1 του σχολικού έτους  1963-1964  με τον  διευθυντή  κ. Φρ. Πετρίδη. 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241336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DF0A5266-79AF-1401-3FB5-81508298ACDB}"/>
              </a:ext>
            </a:extLst>
          </p:cNvPr>
          <p:cNvSpPr/>
          <p:nvPr/>
        </p:nvSpPr>
        <p:spPr>
          <a:xfrm rot="5400000">
            <a:off x="2794906" y="27217"/>
            <a:ext cx="1469573" cy="148045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1963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844CF244-829B-97F4-717C-EF3A896217B1}"/>
              </a:ext>
            </a:extLst>
          </p:cNvPr>
          <p:cNvSpPr/>
          <p:nvPr/>
        </p:nvSpPr>
        <p:spPr>
          <a:xfrm rot="5400000">
            <a:off x="7927523" y="27216"/>
            <a:ext cx="1469573" cy="148045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2024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0" name="Εικόνα 9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668A9FB-585D-519D-D753-94D0D5FEE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0688" r="40000" b="3018"/>
          <a:stretch/>
        </p:blipFill>
        <p:spPr>
          <a:xfrm rot="16200000">
            <a:off x="1743526" y="84366"/>
            <a:ext cx="3920679" cy="6809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77C12B50-EFCE-82D3-A34D-A8DFCE95707C}"/>
              </a:ext>
            </a:extLst>
          </p:cNvPr>
          <p:cNvSpPr/>
          <p:nvPr/>
        </p:nvSpPr>
        <p:spPr>
          <a:xfrm>
            <a:off x="299359" y="5662390"/>
            <a:ext cx="6809011" cy="890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Περιοδικό </a:t>
            </a:r>
            <a:r>
              <a:rPr lang="el-GR" i="1" dirty="0"/>
              <a:t> Επετηρίς  σχολικού  έτους  1963-1964, </a:t>
            </a:r>
            <a:r>
              <a:rPr lang="el-GR" dirty="0" err="1"/>
              <a:t>Παγκύπριον</a:t>
            </a:r>
            <a:r>
              <a:rPr lang="el-GR" dirty="0"/>
              <a:t> </a:t>
            </a:r>
            <a:r>
              <a:rPr lang="el-GR" dirty="0" err="1"/>
              <a:t>Γυμνάσιον</a:t>
            </a:r>
            <a:r>
              <a:rPr lang="el-GR" dirty="0"/>
              <a:t>, Λευκωσία, 1965, σελ. 93.</a:t>
            </a:r>
            <a:endParaRPr lang="el-CY" dirty="0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4CF08B8-0CBF-A973-E3B9-E0AFD6471ACA}"/>
              </a:ext>
            </a:extLst>
          </p:cNvPr>
          <p:cNvSpPr/>
          <p:nvPr/>
        </p:nvSpPr>
        <p:spPr>
          <a:xfrm>
            <a:off x="299359" y="4963881"/>
            <a:ext cx="6809011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Στ’ 1 του σχολικού έτους  1963-1964  με τον  διευθυντή  κ. Φρ. Πετρίδη. </a:t>
            </a:r>
            <a:endParaRPr lang="el-CY" sz="1600" dirty="0"/>
          </a:p>
        </p:txBody>
      </p:sp>
      <p:pic>
        <p:nvPicPr>
          <p:cNvPr id="4" name="Εικόνα 3" descr="Εικόνα που περιέχει κείμενο, ανθρώπινο πρόσωπο, ρουχισμό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A550515-62D6-BD97-DDF2-4E5E4B264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951" r="15714" b="20000"/>
          <a:stretch/>
        </p:blipFill>
        <p:spPr>
          <a:xfrm>
            <a:off x="7402286" y="1502232"/>
            <a:ext cx="4789714" cy="4040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1F5B9B5-9DDC-4EFF-8BFB-743BFE7C7228}"/>
              </a:ext>
            </a:extLst>
          </p:cNvPr>
          <p:cNvSpPr/>
          <p:nvPr/>
        </p:nvSpPr>
        <p:spPr>
          <a:xfrm>
            <a:off x="7402287" y="4767944"/>
            <a:ext cx="4789714" cy="774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Γ’ 3’ του σχολικού έτους  2023-2024  με τη  διευθύντρια   κα. Χαρά Δημητρίου. </a:t>
            </a:r>
            <a:endParaRPr lang="el-CY" sz="1600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67BEA24-954B-EA20-67CC-184048B7B79B}"/>
              </a:ext>
            </a:extLst>
          </p:cNvPr>
          <p:cNvSpPr/>
          <p:nvPr/>
        </p:nvSpPr>
        <p:spPr>
          <a:xfrm>
            <a:off x="7592788" y="5662390"/>
            <a:ext cx="4299854" cy="9016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Περιοδικό </a:t>
            </a:r>
            <a:r>
              <a:rPr lang="el-GR" i="1" dirty="0"/>
              <a:t>Σχολικός Κύπρος, </a:t>
            </a:r>
            <a:r>
              <a:rPr lang="el-GR" dirty="0"/>
              <a:t>Γυμνάσιο Παλουριώτισσας, Λευκωσία, 2024, σελ. 120.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9175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DF0A5266-79AF-1401-3FB5-81508298ACDB}"/>
              </a:ext>
            </a:extLst>
          </p:cNvPr>
          <p:cNvSpPr/>
          <p:nvPr/>
        </p:nvSpPr>
        <p:spPr>
          <a:xfrm rot="5400000">
            <a:off x="2794906" y="27217"/>
            <a:ext cx="1469573" cy="148045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1963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844CF244-829B-97F4-717C-EF3A896217B1}"/>
              </a:ext>
            </a:extLst>
          </p:cNvPr>
          <p:cNvSpPr/>
          <p:nvPr/>
        </p:nvSpPr>
        <p:spPr>
          <a:xfrm rot="5400000">
            <a:off x="7927523" y="27216"/>
            <a:ext cx="1469573" cy="148045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2024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0" name="Εικόνα 9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668A9FB-585D-519D-D753-94D0D5FEE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0" t="10688" r="40000" b="3018"/>
          <a:stretch/>
        </p:blipFill>
        <p:spPr>
          <a:xfrm rot="16200000">
            <a:off x="2203903" y="-376012"/>
            <a:ext cx="2999925" cy="6809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4CF08B8-0CBF-A973-E3B9-E0AFD6471ACA}"/>
              </a:ext>
            </a:extLst>
          </p:cNvPr>
          <p:cNvSpPr/>
          <p:nvPr/>
        </p:nvSpPr>
        <p:spPr>
          <a:xfrm>
            <a:off x="299360" y="4407791"/>
            <a:ext cx="6809011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200" dirty="0"/>
              <a:t>Οι  τελειόφοιτοι  μαθητές  της Στ’ 1 του σχολικού έτους  1963-1964  με τον  διευθυντή  κ. Φρ. Πετρίδη. </a:t>
            </a:r>
            <a:endParaRPr lang="el-CY" sz="1200" dirty="0"/>
          </a:p>
        </p:txBody>
      </p:sp>
      <p:pic>
        <p:nvPicPr>
          <p:cNvPr id="4" name="Εικόνα 3" descr="Εικόνα που περιέχει κείμενο, ανθρώπινο πρόσωπο, ρουχισμό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A550515-62D6-BD97-DDF2-4E5E4B264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951" r="15714" b="20000"/>
          <a:stretch/>
        </p:blipFill>
        <p:spPr>
          <a:xfrm>
            <a:off x="7402286" y="1502232"/>
            <a:ext cx="4789714" cy="2905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1F5B9B5-9DDC-4EFF-8BFB-743BFE7C7228}"/>
              </a:ext>
            </a:extLst>
          </p:cNvPr>
          <p:cNvSpPr/>
          <p:nvPr/>
        </p:nvSpPr>
        <p:spPr>
          <a:xfrm>
            <a:off x="7402286" y="4133823"/>
            <a:ext cx="4789714" cy="774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Γ’ 3’ του σχολικού έτους  2023-2024  με τη  διευθύντρια   κα. Χαρά Δημητρίου. </a:t>
            </a:r>
            <a:endParaRPr lang="el-CY" sz="1600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28D1767-5568-CB0E-7157-A23E1150F41D}"/>
              </a:ext>
            </a:extLst>
          </p:cNvPr>
          <p:cNvSpPr/>
          <p:nvPr/>
        </p:nvSpPr>
        <p:spPr>
          <a:xfrm>
            <a:off x="299359" y="5442855"/>
            <a:ext cx="11718470" cy="138248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Ιστορική γραμμή </a:t>
            </a:r>
            <a:endParaRPr lang="el-CY" sz="2800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336C99B2-2870-DE6C-90FA-9216D2539D9F}"/>
              </a:ext>
            </a:extLst>
          </p:cNvPr>
          <p:cNvSpPr/>
          <p:nvPr/>
        </p:nvSpPr>
        <p:spPr>
          <a:xfrm>
            <a:off x="7756074" y="5200780"/>
            <a:ext cx="2041069" cy="15494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ε……… </a:t>
            </a:r>
            <a:endParaRPr lang="el-CY" sz="2800" dirty="0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951A9D82-AEFC-AAB0-A2D2-21CCAD6B3C81}"/>
              </a:ext>
            </a:extLst>
          </p:cNvPr>
          <p:cNvSpPr/>
          <p:nvPr/>
        </p:nvSpPr>
        <p:spPr>
          <a:xfrm>
            <a:off x="2626178" y="5179760"/>
            <a:ext cx="1807028" cy="15494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α……… </a:t>
            </a:r>
            <a:endParaRPr lang="el-CY" sz="2800" dirty="0"/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E847DC6B-3ED7-B803-A8A3-5EC00B22AD16}"/>
              </a:ext>
            </a:extLst>
          </p:cNvPr>
          <p:cNvCxnSpPr>
            <a:cxnSpLocks/>
          </p:cNvCxnSpPr>
          <p:nvPr/>
        </p:nvCxnSpPr>
        <p:spPr>
          <a:xfrm flipV="1">
            <a:off x="299359" y="5442855"/>
            <a:ext cx="0" cy="10341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0FC161B7-7A9D-FA58-6C59-A7F9C976C565}"/>
              </a:ext>
            </a:extLst>
          </p:cNvPr>
          <p:cNvSpPr/>
          <p:nvPr/>
        </p:nvSpPr>
        <p:spPr>
          <a:xfrm>
            <a:off x="361952" y="4982895"/>
            <a:ext cx="1461406" cy="12437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Ιστορία – εμφάνιση </a:t>
            </a:r>
            <a:endParaRPr lang="en-US" dirty="0"/>
          </a:p>
          <a:p>
            <a:pPr algn="ctr"/>
            <a:r>
              <a:rPr lang="el-GR" dirty="0"/>
              <a:t>γραπτών μαρτυριών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10529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DF0A5266-79AF-1401-3FB5-81508298ACDB}"/>
              </a:ext>
            </a:extLst>
          </p:cNvPr>
          <p:cNvSpPr/>
          <p:nvPr/>
        </p:nvSpPr>
        <p:spPr>
          <a:xfrm rot="5400000">
            <a:off x="2794906" y="27217"/>
            <a:ext cx="1469573" cy="148045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1963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844CF244-829B-97F4-717C-EF3A896217B1}"/>
              </a:ext>
            </a:extLst>
          </p:cNvPr>
          <p:cNvSpPr/>
          <p:nvPr/>
        </p:nvSpPr>
        <p:spPr>
          <a:xfrm rot="5400000">
            <a:off x="7927523" y="27216"/>
            <a:ext cx="1469573" cy="148045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2024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0" name="Εικόνα 9" descr="Εικόνα που περιέχει κείμενο, βιβλίο, χαρτί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668A9FB-585D-519D-D753-94D0D5FEE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0" t="10688" r="40000" b="3018"/>
          <a:stretch/>
        </p:blipFill>
        <p:spPr>
          <a:xfrm rot="16200000">
            <a:off x="2203903" y="-376012"/>
            <a:ext cx="2999925" cy="6809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4CF08B8-0CBF-A973-E3B9-E0AFD6471ACA}"/>
              </a:ext>
            </a:extLst>
          </p:cNvPr>
          <p:cNvSpPr/>
          <p:nvPr/>
        </p:nvSpPr>
        <p:spPr>
          <a:xfrm>
            <a:off x="299360" y="4407791"/>
            <a:ext cx="6809011" cy="511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Στ’ 1 του σχολικού έτους  1963-1964  με τον  διευθυντή  κ. Φρ. Πετρίδη. </a:t>
            </a:r>
            <a:endParaRPr lang="el-CY" sz="1600" dirty="0"/>
          </a:p>
        </p:txBody>
      </p:sp>
      <p:pic>
        <p:nvPicPr>
          <p:cNvPr id="4" name="Εικόνα 3" descr="Εικόνα που περιέχει κείμενο, ανθρώπινο πρόσωπο, ρουχισμό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A550515-62D6-BD97-DDF2-4E5E4B264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951" r="15714" b="20000"/>
          <a:stretch/>
        </p:blipFill>
        <p:spPr>
          <a:xfrm>
            <a:off x="7402286" y="1502232"/>
            <a:ext cx="4789714" cy="2905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1F5B9B5-9DDC-4EFF-8BFB-743BFE7C7228}"/>
              </a:ext>
            </a:extLst>
          </p:cNvPr>
          <p:cNvSpPr/>
          <p:nvPr/>
        </p:nvSpPr>
        <p:spPr>
          <a:xfrm>
            <a:off x="7402286" y="4133823"/>
            <a:ext cx="4789714" cy="7747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Οι  τελειόφοιτοι  μαθητές  της Γ’ 3’ του σχολικού έτους  2023-2024  με τη  διευθύντρια   κα. Χαρά Δημητρίου. </a:t>
            </a:r>
            <a:endParaRPr lang="el-CY" sz="1600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28D1767-5568-CB0E-7157-A23E1150F41D}"/>
              </a:ext>
            </a:extLst>
          </p:cNvPr>
          <p:cNvSpPr/>
          <p:nvPr/>
        </p:nvSpPr>
        <p:spPr>
          <a:xfrm>
            <a:off x="299359" y="5442855"/>
            <a:ext cx="11718470" cy="138248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Ιστορική γραμμή </a:t>
            </a:r>
            <a:endParaRPr lang="el-CY" sz="2800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336C99B2-2870-DE6C-90FA-9216D2539D9F}"/>
              </a:ext>
            </a:extLst>
          </p:cNvPr>
          <p:cNvSpPr/>
          <p:nvPr/>
        </p:nvSpPr>
        <p:spPr>
          <a:xfrm>
            <a:off x="8662309" y="5275894"/>
            <a:ext cx="2459960" cy="15494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εξέλιξη </a:t>
            </a:r>
            <a:endParaRPr lang="el-CY" sz="2800" dirty="0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951A9D82-AEFC-AAB0-A2D2-21CCAD6B3C81}"/>
              </a:ext>
            </a:extLst>
          </p:cNvPr>
          <p:cNvSpPr/>
          <p:nvPr/>
        </p:nvSpPr>
        <p:spPr>
          <a:xfrm>
            <a:off x="2233246" y="5179760"/>
            <a:ext cx="2199960" cy="15494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αλλαγή </a:t>
            </a:r>
            <a:endParaRPr lang="el-CY" sz="2800" dirty="0"/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E847DC6B-3ED7-B803-A8A3-5EC00B22AD16}"/>
              </a:ext>
            </a:extLst>
          </p:cNvPr>
          <p:cNvCxnSpPr>
            <a:cxnSpLocks/>
          </p:cNvCxnSpPr>
          <p:nvPr/>
        </p:nvCxnSpPr>
        <p:spPr>
          <a:xfrm flipV="1">
            <a:off x="299359" y="5442855"/>
            <a:ext cx="0" cy="10341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0FC161B7-7A9D-FA58-6C59-A7F9C976C565}"/>
              </a:ext>
            </a:extLst>
          </p:cNvPr>
          <p:cNvSpPr/>
          <p:nvPr/>
        </p:nvSpPr>
        <p:spPr>
          <a:xfrm>
            <a:off x="361952" y="4982895"/>
            <a:ext cx="1461406" cy="12437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Ιστορία – Εμφάνιση </a:t>
            </a:r>
            <a:endParaRPr lang="en-US" dirty="0"/>
          </a:p>
          <a:p>
            <a:pPr algn="ctr"/>
            <a:r>
              <a:rPr lang="el-GR" dirty="0"/>
              <a:t>γραπτών μαρτυριών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98465188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742</Words>
  <Application>Microsoft Office PowerPoint</Application>
  <PresentationFormat>Ευρεία οθόνη</PresentationFormat>
  <Paragraphs>164</Paragraphs>
  <Slides>29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5" baseType="lpstr">
      <vt:lpstr>Aptos</vt:lpstr>
      <vt:lpstr>Aptos Display</vt:lpstr>
      <vt:lpstr>Arial</vt:lpstr>
      <vt:lpstr>DejaVu Sans Condensed</vt:lpstr>
      <vt:lpstr>Tahoma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99</cp:revision>
  <dcterms:created xsi:type="dcterms:W3CDTF">2024-09-06T13:40:59Z</dcterms:created>
  <dcterms:modified xsi:type="dcterms:W3CDTF">2025-09-11T15:27:33Z</dcterms:modified>
</cp:coreProperties>
</file>