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56" r:id="rId2"/>
    <p:sldId id="450" r:id="rId3"/>
    <p:sldId id="451" r:id="rId4"/>
    <p:sldId id="487" r:id="rId5"/>
    <p:sldId id="452" r:id="rId6"/>
    <p:sldId id="274" r:id="rId7"/>
    <p:sldId id="501" r:id="rId8"/>
    <p:sldId id="389" r:id="rId9"/>
    <p:sldId id="286" r:id="rId10"/>
    <p:sldId id="287" r:id="rId11"/>
    <p:sldId id="288" r:id="rId12"/>
    <p:sldId id="289" r:id="rId13"/>
    <p:sldId id="383" r:id="rId14"/>
    <p:sldId id="384" r:id="rId15"/>
    <p:sldId id="385" r:id="rId16"/>
    <p:sldId id="386" r:id="rId17"/>
    <p:sldId id="489" r:id="rId18"/>
    <p:sldId id="491" r:id="rId19"/>
    <p:sldId id="312" r:id="rId20"/>
    <p:sldId id="490" r:id="rId21"/>
    <p:sldId id="488" r:id="rId22"/>
    <p:sldId id="351" r:id="rId23"/>
    <p:sldId id="502" r:id="rId24"/>
    <p:sldId id="496" r:id="rId25"/>
    <p:sldId id="307" r:id="rId26"/>
    <p:sldId id="503" r:id="rId27"/>
    <p:sldId id="492" r:id="rId28"/>
    <p:sldId id="494" r:id="rId29"/>
    <p:sldId id="493" r:id="rId30"/>
    <p:sldId id="319" r:id="rId31"/>
    <p:sldId id="509" r:id="rId32"/>
    <p:sldId id="500" r:id="rId33"/>
    <p:sldId id="495" r:id="rId34"/>
    <p:sldId id="499" r:id="rId35"/>
    <p:sldId id="504" r:id="rId36"/>
    <p:sldId id="505" r:id="rId37"/>
    <p:sldId id="498" r:id="rId38"/>
    <p:sldId id="328" r:id="rId39"/>
    <p:sldId id="440" r:id="rId40"/>
    <p:sldId id="442" r:id="rId41"/>
    <p:sldId id="506" r:id="rId42"/>
    <p:sldId id="507" r:id="rId43"/>
    <p:sldId id="508" r:id="rId44"/>
    <p:sldId id="396" r:id="rId45"/>
    <p:sldId id="31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D3458-9424-4C00-9619-68DCEEFD83EB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F87A8-2310-4B92-A5B4-16F702A35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F87A8-2310-4B92-A5B4-16F702A350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9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F87A8-2310-4B92-A5B4-16F702A350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6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CAF27-5571-F85C-B5E2-0EDB54AB2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64269E-518B-1E5C-2FA3-04597A030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93CB58-AA85-57F0-B0AC-331551851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832E1-022E-7D5F-2256-857375111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F87A8-2310-4B92-A5B4-16F702A350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7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8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5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6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9FBF-9BE0-41F3-B1F0-2331DF04899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27. Θεματικός κύκλος 8  : Μέρη του σώματος και σωματικός πόνος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Η  μαμά  είναι  ________.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584" y="1710119"/>
            <a:ext cx="273630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αδύνατη/ λεπτή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1389" y="1710120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χοντρή </a:t>
            </a:r>
            <a:endParaRPr lang="en-US" sz="2800" dirty="0"/>
          </a:p>
        </p:txBody>
      </p:sp>
      <p:pic>
        <p:nvPicPr>
          <p:cNvPr id="3074" name="Picture 2" descr="Fatso Στοκ Εικονογραφήσεις, Vectors, &amp; Clipart – (56 Στοκ Εικονογραφήσεις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4893" r="53844" b="3361"/>
          <a:stretch/>
        </p:blipFill>
        <p:spPr bwMode="auto">
          <a:xfrm>
            <a:off x="6384032" y="2780928"/>
            <a:ext cx="2376264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atso Στοκ Εικονογραφήσεις, Vectors, &amp; Clipart – (56 Στοκ Εικονογραφήσεις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8" t="9367" r="14747" b="6227"/>
          <a:stretch/>
        </p:blipFill>
        <p:spPr bwMode="auto">
          <a:xfrm>
            <a:off x="2351585" y="3212977"/>
            <a:ext cx="2376265" cy="23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Η  μαμά  είναι  ________.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584" y="1710119"/>
            <a:ext cx="165618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ψηλή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1389" y="1710120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κοντή </a:t>
            </a:r>
            <a:endParaRPr lang="en-US" sz="2800" dirty="0"/>
          </a:p>
        </p:txBody>
      </p:sp>
      <p:sp>
        <p:nvSpPr>
          <p:cNvPr id="4" name="AutoShape 2" descr="Κινουμένων σχεδίων γυναίκα χαιρετώντας με φούσκα ομιλία Διάνυσμα από  ©lineartestpilot 72333711">
            <a:extLst>
              <a:ext uri="{FF2B5EF4-FFF2-40B4-BE49-F238E27FC236}">
                <a16:creationId xmlns:a16="http://schemas.microsoft.com/office/drawing/2014/main" id="{4B0CAF51-D07C-4319-4731-E8BE5B8603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011854D-E056-9FD4-A8C1-57FBCB880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643" y="3145970"/>
            <a:ext cx="3184071" cy="3184071"/>
          </a:xfrm>
          <a:prstGeom prst="rect">
            <a:avLst/>
          </a:prstGeom>
        </p:spPr>
      </p:pic>
      <p:pic>
        <p:nvPicPr>
          <p:cNvPr id="2052" name="Picture 4" descr="Αν ο Γκρου είναι τόσο ψηλός, πόσο ψηλή είναι η γυναίκα του; : r/funny">
            <a:extLst>
              <a:ext uri="{FF2B5EF4-FFF2-40B4-BE49-F238E27FC236}">
                <a16:creationId xmlns:a16="http://schemas.microsoft.com/office/drawing/2014/main" id="{0FBF1CA3-EF84-71F6-B0AB-A4EA8571E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43" y="2754086"/>
            <a:ext cx="16478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Η  μαμά  είναι  __________.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584" y="1710119"/>
            <a:ext cx="165618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νέα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1388" y="1710120"/>
            <a:ext cx="4323084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 ηλικιωμένη /μεγάλη</a:t>
            </a:r>
            <a:endParaRPr lang="en-US" sz="2800" dirty="0"/>
          </a:p>
        </p:txBody>
      </p:sp>
      <p:pic>
        <p:nvPicPr>
          <p:cNvPr id="2050" name="Picture 2" descr="Mummo Royalty-Free Διανύσματα">
            <a:extLst>
              <a:ext uri="{FF2B5EF4-FFF2-40B4-BE49-F238E27FC236}">
                <a16:creationId xmlns:a16="http://schemas.microsoft.com/office/drawing/2014/main" id="{64237A8A-BEF9-84A0-0FB1-3BC612183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6" t="7965" r="21788"/>
          <a:stretch>
            <a:fillRect/>
          </a:stretch>
        </p:blipFill>
        <p:spPr bwMode="auto">
          <a:xfrm>
            <a:off x="7609114" y="2652856"/>
            <a:ext cx="1567543" cy="397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Όμορφη Γυναίκα Ροζ Φόρεμα Και Υψηλή Τακούνια Περπάτημα Street Λευκή  Διάνυσμα από ©Kakigori 228007412">
            <a:extLst>
              <a:ext uri="{FF2B5EF4-FFF2-40B4-BE49-F238E27FC236}">
                <a16:creationId xmlns:a16="http://schemas.microsoft.com/office/drawing/2014/main" id="{E534DABD-AD18-FBCD-F44A-F20BCDB0C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2" r="22069" b="6895"/>
          <a:stretch>
            <a:fillRect/>
          </a:stretch>
        </p:blipFill>
        <p:spPr bwMode="auto">
          <a:xfrm>
            <a:off x="2276161" y="2655829"/>
            <a:ext cx="1807029" cy="35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4DDAA-9572-DF95-9A8B-7FBBB8186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9227-89A8-FFDF-B0E1-02B23E5555E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Ο  μπαμπάς  είναι  _________ .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99020-9CCC-975C-783F-B9159211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1584" y="1710119"/>
            <a:ext cx="1310786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ξανθός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E02C2-46A2-C8AB-0EB7-AE296DE24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1389" y="1710120"/>
            <a:ext cx="4041775" cy="710768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μελαχρινός  </a:t>
            </a:r>
            <a:endParaRPr lang="en-US" sz="2800" dirty="0"/>
          </a:p>
        </p:txBody>
      </p:sp>
      <p:pic>
        <p:nvPicPr>
          <p:cNvPr id="3074" name="Picture 2" descr="Ξανθός: Περισσότερες από 174.822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8715DB0E-ACF7-C37B-CB46-99E6BC56B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2"/>
          <a:stretch>
            <a:fillRect/>
          </a:stretch>
        </p:blipFill>
        <p:spPr bwMode="auto">
          <a:xfrm>
            <a:off x="2207569" y="2852937"/>
            <a:ext cx="2066925" cy="37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Χαρακτήρας Κινουμένων Σχεδίων Avatar Μεσήλικας Ευτυχισμένος Καυκάσιος  Μελαχρινός Άνδρας Απομονωμένος Εικονογράφηση από ©anterovium #406314910">
            <a:extLst>
              <a:ext uri="{FF2B5EF4-FFF2-40B4-BE49-F238E27FC236}">
                <a16:creationId xmlns:a16="http://schemas.microsoft.com/office/drawing/2014/main" id="{74BB0C20-BE85-60E7-01AC-E2E194DF6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>
            <a:fillRect/>
          </a:stretch>
        </p:blipFill>
        <p:spPr bwMode="auto">
          <a:xfrm>
            <a:off x="6021388" y="3068960"/>
            <a:ext cx="30989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Ένας κουρασμένος άνθρωπος με καστανά μαλλιά: Vector στοκ (χωρίς δικαιώματα)  2666233045 | Shutterstock">
            <a:extLst>
              <a:ext uri="{FF2B5EF4-FFF2-40B4-BE49-F238E27FC236}">
                <a16:creationId xmlns:a16="http://schemas.microsoft.com/office/drawing/2014/main" id="{0A446FE5-069B-A5E9-5698-1B5985A8F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7"/>
          <a:stretch>
            <a:fillRect/>
          </a:stretch>
        </p:blipFill>
        <p:spPr bwMode="auto">
          <a:xfrm>
            <a:off x="4439817" y="3212976"/>
            <a:ext cx="18722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5F4C984-DBC3-FABE-0C6D-A8C83889317D}"/>
              </a:ext>
            </a:extLst>
          </p:cNvPr>
          <p:cNvSpPr txBox="1">
            <a:spLocks/>
          </p:cNvSpPr>
          <p:nvPr/>
        </p:nvSpPr>
        <p:spPr>
          <a:xfrm>
            <a:off x="4186486" y="1700808"/>
            <a:ext cx="1693490" cy="72008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/>
              <a:t>καστανός</a:t>
            </a:r>
          </a:p>
        </p:txBody>
      </p:sp>
    </p:spTree>
    <p:extLst>
      <p:ext uri="{BB962C8B-B14F-4D97-AF65-F5344CB8AC3E}">
        <p14:creationId xmlns:p14="http://schemas.microsoft.com/office/powerpoint/2010/main" val="34849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B403E-4EC5-7480-4CD5-9645C0D47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4C4B-F1E7-ED25-5C4F-FB85541EFEC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Ο  μπαμπάς  είναι  ________.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95CF0-A6EE-8EDB-C4CE-8532DBA36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7745" y="1710120"/>
            <a:ext cx="3960440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αδύνατος / λεπτός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9B9B2-C3F8-1566-CC25-1AD82B36D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1389" y="1710120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χοντρός </a:t>
            </a:r>
            <a:endParaRPr lang="en-US" sz="2800" dirty="0"/>
          </a:p>
        </p:txBody>
      </p:sp>
      <p:pic>
        <p:nvPicPr>
          <p:cNvPr id="5122" name="Picture 2" descr="χοντρός και λεπτός άνδρας πριν και μετά την απώλεια βάρους. διατροφή και  καταλληλότητα. λεπτό και λίπος. παχυσαρκία. από λίπος σε Απεικόνιση  αποθεμάτων - εικονογραφία από bodybuilders, bellowing: 177154348">
            <a:extLst>
              <a:ext uri="{FF2B5EF4-FFF2-40B4-BE49-F238E27FC236}">
                <a16:creationId xmlns:a16="http://schemas.microsoft.com/office/drawing/2014/main" id="{64FE550F-172F-55EB-D277-55EB713A4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3284984"/>
            <a:ext cx="7056784" cy="329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5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696F4-56E5-5CC7-D1E6-9DD42CB90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BF5C-90AC-7356-5F4E-48CBE2DDCB0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Ο  μπαμπάς  είναι   _________.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1A08A-6F20-3301-6C5F-F78212560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8561" y="1690688"/>
            <a:ext cx="165618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ψηλός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06EC7-4B90-E624-852D-190270C70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52333" y="1681209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κοντός </a:t>
            </a:r>
            <a:endParaRPr lang="en-US" sz="2800" dirty="0"/>
          </a:p>
        </p:txBody>
      </p:sp>
      <p:pic>
        <p:nvPicPr>
          <p:cNvPr id="6146" name="Picture 2" descr="Καρτούν Ένας Κοντός Άντρας Και Ψηλός Άντρας Διάνυσμα από ©azdesign64  377210410">
            <a:extLst>
              <a:ext uri="{FF2B5EF4-FFF2-40B4-BE49-F238E27FC236}">
                <a16:creationId xmlns:a16="http://schemas.microsoft.com/office/drawing/2014/main" id="{AA64ABAC-D516-8C97-E17E-6EFBF7C04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4"/>
          <a:stretch>
            <a:fillRect/>
          </a:stretch>
        </p:blipFill>
        <p:spPr bwMode="auto">
          <a:xfrm>
            <a:off x="3071664" y="2773836"/>
            <a:ext cx="66967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4D7C0-F91F-8C71-2C53-68A59DC80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D226-13D5-5FE7-CDC8-01E17774B4E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Ο  μπαμπάς  είναι  _______.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6D7-BBC0-B00E-22FA-98BE71424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1584" y="1710119"/>
            <a:ext cx="165618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νέος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37CCB-7722-AA74-703C-E09A9B288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1388" y="1710120"/>
            <a:ext cx="4323084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 ηλικιωμένος /μεγάλος</a:t>
            </a:r>
            <a:endParaRPr lang="en-US" sz="2800" dirty="0"/>
          </a:p>
        </p:txBody>
      </p:sp>
      <p:pic>
        <p:nvPicPr>
          <p:cNvPr id="4098" name="Picture 2" descr="YgeiaWatch - Πώς οι ηλικιωμένοι μπορούν να εξασκήσουν την ισορροπία τους  στο σπίτι">
            <a:extLst>
              <a:ext uri="{FF2B5EF4-FFF2-40B4-BE49-F238E27FC236}">
                <a16:creationId xmlns:a16="http://schemas.microsoft.com/office/drawing/2014/main" id="{CEE3F8EB-FA8F-F4E1-87B4-5ADC39B08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70"/>
          <a:stretch>
            <a:fillRect/>
          </a:stretch>
        </p:blipFill>
        <p:spPr bwMode="auto">
          <a:xfrm>
            <a:off x="7320136" y="2641361"/>
            <a:ext cx="1512168" cy="38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5F677BE-79F0-4A12-CB30-D2394DCA1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708" y="2617088"/>
            <a:ext cx="1704975" cy="38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εριγραφή προσώπου: Φύλλα Εργασίας">
            <a:extLst>
              <a:ext uri="{FF2B5EF4-FFF2-40B4-BE49-F238E27FC236}">
                <a16:creationId xmlns:a16="http://schemas.microsoft.com/office/drawing/2014/main" id="{FD683C19-3022-DDC1-4479-24C423D1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2" y="478972"/>
            <a:ext cx="11193236" cy="634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5C1FFAA-4684-2864-CE56-B488A4D5C0DD}"/>
              </a:ext>
            </a:extLst>
          </p:cNvPr>
          <p:cNvSpPr/>
          <p:nvPr/>
        </p:nvSpPr>
        <p:spPr>
          <a:xfrm>
            <a:off x="740229" y="468086"/>
            <a:ext cx="4604657" cy="794657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Περιγραφή  προσώπου 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28DEC77-5F9C-A0B6-C255-A59D54104813}"/>
              </a:ext>
            </a:extLst>
          </p:cNvPr>
          <p:cNvSpPr/>
          <p:nvPr/>
        </p:nvSpPr>
        <p:spPr>
          <a:xfrm>
            <a:off x="759620" y="2634342"/>
            <a:ext cx="2582635" cy="107496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Όνομα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D15D19F-7ED3-60D3-F7FD-B98D3D1FF528}"/>
              </a:ext>
            </a:extLst>
          </p:cNvPr>
          <p:cNvSpPr/>
          <p:nvPr/>
        </p:nvSpPr>
        <p:spPr>
          <a:xfrm>
            <a:off x="5344886" y="680358"/>
            <a:ext cx="2582635" cy="794657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rgbClr val="FF0000"/>
                </a:solidFill>
              </a:rPr>
              <a:t>Έχει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CB833DBB-6728-2643-7701-CF0572FE2061}"/>
              </a:ext>
            </a:extLst>
          </p:cNvPr>
          <p:cNvSpPr/>
          <p:nvPr/>
        </p:nvSpPr>
        <p:spPr>
          <a:xfrm>
            <a:off x="8726261" y="680357"/>
            <a:ext cx="2582635" cy="79465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rgbClr val="FF0000"/>
                </a:solidFill>
              </a:rPr>
              <a:t>Είναι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8438B43-7007-179F-5C5D-564582D033F4}"/>
              </a:ext>
            </a:extLst>
          </p:cNvPr>
          <p:cNvSpPr/>
          <p:nvPr/>
        </p:nvSpPr>
        <p:spPr>
          <a:xfrm>
            <a:off x="5344886" y="3709307"/>
            <a:ext cx="2582635" cy="79465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rgbClr val="FF0000"/>
                </a:solidFill>
              </a:rPr>
              <a:t>Μπορεί </a:t>
            </a:r>
            <a:endParaRPr lang="el-CY" sz="36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Χαριτωμένο Αγάπη Καρδιά Φατσούλα Καρτούν Χαρακτήρα Εικονίδιο Kawaii Επίπεδη  Σχεδίαση Διάνυσμα από ©YAY_Images 622404212">
            <a:extLst>
              <a:ext uri="{FF2B5EF4-FFF2-40B4-BE49-F238E27FC236}">
                <a16:creationId xmlns:a16="http://schemas.microsoft.com/office/drawing/2014/main" id="{37665CF6-380A-0003-EC15-790319681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8"/>
          <a:stretch>
            <a:fillRect/>
          </a:stretch>
        </p:blipFill>
        <p:spPr bwMode="auto">
          <a:xfrm>
            <a:off x="8594952" y="3428999"/>
            <a:ext cx="3074534" cy="32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05E6003-C528-F127-8E2B-83EA6C06C8E0}"/>
              </a:ext>
            </a:extLst>
          </p:cNvPr>
          <p:cNvSpPr/>
          <p:nvPr/>
        </p:nvSpPr>
        <p:spPr>
          <a:xfrm>
            <a:off x="759620" y="5597977"/>
            <a:ext cx="3834151" cy="107496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533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942BE-44C7-82A4-15E8-78EFB4E56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6A36240-ED0A-32D4-36AD-093EF2E9B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8870730-392C-6581-B135-C0D02DA2638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EDEF547-1C84-60E1-7757-B772A8F700A5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7BE6539-8502-F046-36BE-DFB8A3CF78BD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Νέες 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668982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210215"/>
              </p:ext>
            </p:extLst>
          </p:nvPr>
        </p:nvGraphicFramePr>
        <p:xfrm>
          <a:off x="1081975" y="114024"/>
          <a:ext cx="9415815" cy="5217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3163">
                  <a:extLst>
                    <a:ext uri="{9D8B030D-6E8A-4147-A177-3AD203B41FA5}">
                      <a16:colId xmlns:a16="http://schemas.microsoft.com/office/drawing/2014/main" val="2810305401"/>
                    </a:ext>
                  </a:extLst>
                </a:gridCol>
                <a:gridCol w="2117501">
                  <a:extLst>
                    <a:ext uri="{9D8B030D-6E8A-4147-A177-3AD203B41FA5}">
                      <a16:colId xmlns:a16="http://schemas.microsoft.com/office/drawing/2014/main" val="669597390"/>
                    </a:ext>
                  </a:extLst>
                </a:gridCol>
                <a:gridCol w="1648825">
                  <a:extLst>
                    <a:ext uri="{9D8B030D-6E8A-4147-A177-3AD203B41FA5}">
                      <a16:colId xmlns:a16="http://schemas.microsoft.com/office/drawing/2014/main" val="425402314"/>
                    </a:ext>
                  </a:extLst>
                </a:gridCol>
                <a:gridCol w="1985025">
                  <a:extLst>
                    <a:ext uri="{9D8B030D-6E8A-4147-A177-3AD203B41FA5}">
                      <a16:colId xmlns:a16="http://schemas.microsoft.com/office/drawing/2014/main" val="1852162966"/>
                    </a:ext>
                  </a:extLst>
                </a:gridCol>
                <a:gridCol w="1781301">
                  <a:extLst>
                    <a:ext uri="{9D8B030D-6E8A-4147-A177-3AD203B41FA5}">
                      <a16:colId xmlns:a16="http://schemas.microsoft.com/office/drawing/2014/main" val="737140171"/>
                    </a:ext>
                  </a:extLst>
                </a:gridCol>
              </a:tblGrid>
              <a:tr h="745428"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rgbClr val="FF0000"/>
                          </a:solidFill>
                        </a:rPr>
                        <a:t>μάτια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rgbClr val="FF0000"/>
                          </a:solidFill>
                        </a:rPr>
                        <a:t>μαλλιά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rgbClr val="FF0000"/>
                          </a:solidFill>
                        </a:rPr>
                        <a:t>μύτη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rgbClr val="FF0000"/>
                          </a:solidFill>
                        </a:rPr>
                        <a:t>φρύδια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rgbClr val="FF0000"/>
                          </a:solidFill>
                        </a:rPr>
                        <a:t>αυτιά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51850"/>
                  </a:ext>
                </a:extLst>
              </a:tr>
              <a:tr h="74542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882218"/>
                  </a:ext>
                </a:extLst>
              </a:tr>
              <a:tr h="74542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39331"/>
                  </a:ext>
                </a:extLst>
              </a:tr>
              <a:tr h="74542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717104"/>
                  </a:ext>
                </a:extLst>
              </a:tr>
              <a:tr h="74542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370120"/>
                  </a:ext>
                </a:extLst>
              </a:tr>
              <a:tr h="74542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23131"/>
                  </a:ext>
                </a:extLst>
              </a:tr>
              <a:tr h="74542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759101"/>
                  </a:ext>
                </a:extLst>
              </a:tr>
            </a:tbl>
          </a:graphicData>
        </a:graphic>
      </p:graphicFrame>
      <p:pic>
        <p:nvPicPr>
          <p:cNvPr id="1026" name="Picture 2" descr="μάτια Συρμένο χέρι σκίτσο διανυσματική απεικόνιση. εικονογραφία από -  11530562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1"/>
          <a:stretch>
            <a:fillRect/>
          </a:stretch>
        </p:blipFill>
        <p:spPr bwMode="auto">
          <a:xfrm>
            <a:off x="1081975" y="5628905"/>
            <a:ext cx="1613724" cy="8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Τι λένε τα μαλλιά μου για μέν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10" y="5563589"/>
            <a:ext cx="1746126" cy="107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Μύτη που απομονώνεται Ανθρώπινο εικονίδιο μύτης Απεικόνιση υγείας προσώπων  Απεικόνιση αποθεμάτων - εικονογραφία από bodybuilders, bipeds: 7642110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3"/>
          <a:stretch>
            <a:fillRect/>
          </a:stretch>
        </p:blipFill>
        <p:spPr bwMode="auto">
          <a:xfrm>
            <a:off x="5372194" y="5628904"/>
            <a:ext cx="1123609" cy="83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ΦΡΥΔΙΑ – GE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61" y="5514603"/>
            <a:ext cx="1400093" cy="105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αυτί σχεδίων ανθρώπινο εγώ μολύβι Διανυσματικό σκίτσο Διανυσματική  απεικόνιση - εικονογραφία από bodybuilders, bipeds: 524167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072" y="5628903"/>
            <a:ext cx="1611718" cy="100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4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439610" y="509502"/>
            <a:ext cx="1085849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10177075" y="370213"/>
            <a:ext cx="1809164" cy="8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8EE8E717-6A2A-5C14-4D96-7F84067CF5C7}"/>
              </a:ext>
            </a:extLst>
          </p:cNvPr>
          <p:cNvSpPr/>
          <p:nvPr/>
        </p:nvSpPr>
        <p:spPr>
          <a:xfrm>
            <a:off x="4780764" y="2214767"/>
            <a:ext cx="3064636" cy="233947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Μέρη 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του 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σώματος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4" name="Σύννεφο 3">
            <a:extLst>
              <a:ext uri="{FF2B5EF4-FFF2-40B4-BE49-F238E27FC236}">
                <a16:creationId xmlns:a16="http://schemas.microsoft.com/office/drawing/2014/main" id="{D6700BFF-0C3F-2B2C-6B3E-0EC100C5B4B5}"/>
              </a:ext>
            </a:extLst>
          </p:cNvPr>
          <p:cNvSpPr/>
          <p:nvPr/>
        </p:nvSpPr>
        <p:spPr>
          <a:xfrm rot="1438162">
            <a:off x="6952139" y="567792"/>
            <a:ext cx="2485907" cy="1381402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Πονάει το δόντι μου.</a:t>
            </a:r>
            <a:endParaRPr lang="el-CY" dirty="0"/>
          </a:p>
        </p:txBody>
      </p:sp>
      <p:sp>
        <p:nvSpPr>
          <p:cNvPr id="5" name="Σύννεφο 4">
            <a:extLst>
              <a:ext uri="{FF2B5EF4-FFF2-40B4-BE49-F238E27FC236}">
                <a16:creationId xmlns:a16="http://schemas.microsoft.com/office/drawing/2014/main" id="{37432A44-4D73-1950-5A34-F0A4D731DEE4}"/>
              </a:ext>
            </a:extLst>
          </p:cNvPr>
          <p:cNvSpPr/>
          <p:nvPr/>
        </p:nvSpPr>
        <p:spPr>
          <a:xfrm>
            <a:off x="8172724" y="3118067"/>
            <a:ext cx="3511759" cy="1745418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Παίρνω φάρμακο, χάπι, ασπιρίνη. </a:t>
            </a:r>
            <a:endParaRPr lang="el-CY" sz="2000" dirty="0"/>
          </a:p>
        </p:txBody>
      </p:sp>
      <p:sp>
        <p:nvSpPr>
          <p:cNvPr id="6" name="Σύννεφο 5">
            <a:extLst>
              <a:ext uri="{FF2B5EF4-FFF2-40B4-BE49-F238E27FC236}">
                <a16:creationId xmlns:a16="http://schemas.microsoft.com/office/drawing/2014/main" id="{B79855FE-D92F-1594-4E73-9EEC2123EC89}"/>
              </a:ext>
            </a:extLst>
          </p:cNvPr>
          <p:cNvSpPr/>
          <p:nvPr/>
        </p:nvSpPr>
        <p:spPr>
          <a:xfrm rot="1235111">
            <a:off x="2440995" y="707723"/>
            <a:ext cx="2450454" cy="1923244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000" dirty="0"/>
              <a:t>Έχω πυρετό. </a:t>
            </a:r>
            <a:endParaRPr lang="el-CY" sz="2000" dirty="0"/>
          </a:p>
        </p:txBody>
      </p:sp>
      <p:sp>
        <p:nvSpPr>
          <p:cNvPr id="11" name="Σύννεφο 10">
            <a:extLst>
              <a:ext uri="{FF2B5EF4-FFF2-40B4-BE49-F238E27FC236}">
                <a16:creationId xmlns:a16="http://schemas.microsoft.com/office/drawing/2014/main" id="{11589125-441F-00CF-6AC1-C8F818F26F0C}"/>
              </a:ext>
            </a:extLst>
          </p:cNvPr>
          <p:cNvSpPr/>
          <p:nvPr/>
        </p:nvSpPr>
        <p:spPr>
          <a:xfrm rot="164201">
            <a:off x="985521" y="4137278"/>
            <a:ext cx="3922512" cy="1908739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Πηγαίνω στον γιατρό.</a:t>
            </a:r>
            <a:endParaRPr lang="el-CY" sz="2400" dirty="0"/>
          </a:p>
        </p:txBody>
      </p:sp>
      <p:sp>
        <p:nvSpPr>
          <p:cNvPr id="7" name="Σύννεφο 6">
            <a:extLst>
              <a:ext uri="{FF2B5EF4-FFF2-40B4-BE49-F238E27FC236}">
                <a16:creationId xmlns:a16="http://schemas.microsoft.com/office/drawing/2014/main" id="{710501DC-B608-8C95-0B18-6AB4DFD1212A}"/>
              </a:ext>
            </a:extLst>
          </p:cNvPr>
          <p:cNvSpPr/>
          <p:nvPr/>
        </p:nvSpPr>
        <p:spPr>
          <a:xfrm rot="1438162">
            <a:off x="7019639" y="4604703"/>
            <a:ext cx="2668059" cy="1752368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Πονάει το γόνατό μου.</a:t>
            </a:r>
            <a:endParaRPr lang="el-CY" dirty="0"/>
          </a:p>
        </p:txBody>
      </p:sp>
      <p:pic>
        <p:nvPicPr>
          <p:cNvPr id="8" name="Picture 2" descr="Τι ονομάζουμε πυρετό και πως τον αντιμετωπίζουμε; - Νίκος Βαράκης  Παιδίατρος στο Ρέθυμνο">
            <a:extLst>
              <a:ext uri="{FF2B5EF4-FFF2-40B4-BE49-F238E27FC236}">
                <a16:creationId xmlns:a16="http://schemas.microsoft.com/office/drawing/2014/main" id="{30770A09-35C8-35B1-51F2-6FC443F0A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34" y="2054161"/>
            <a:ext cx="2143516" cy="18923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Ο αφόρητος πονόδοντος που δεν έχει καμία σχέση με τα δόντια σου">
            <a:extLst>
              <a:ext uri="{FF2B5EF4-FFF2-40B4-BE49-F238E27FC236}">
                <a16:creationId xmlns:a16="http://schemas.microsoft.com/office/drawing/2014/main" id="{ED765E31-9DC2-83A3-0211-C596F5B1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25" y="320210"/>
            <a:ext cx="1614260" cy="1333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Εικονογράφηση χέρια που κρατούν πολλά φάρμακα, Καυκάσιος. Ιδανικό για  καταλόγους, πληροφοριακή και θεσμική υλικό Διάνυσμα από ©Lcosmo 106901700">
            <a:extLst>
              <a:ext uri="{FF2B5EF4-FFF2-40B4-BE49-F238E27FC236}">
                <a16:creationId xmlns:a16="http://schemas.microsoft.com/office/drawing/2014/main" id="{4E857368-D8AB-DAD7-04EC-9049E1A24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18" y="1560652"/>
            <a:ext cx="1667139" cy="1667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odle Μικρό Άρρωστο Παιδί Στο Γιατρό Που Εξετάζεται Διάνυσμα Εικονογράφηση  Διάνυσμα από ©Katerina_Dav 573771886">
            <a:extLst>
              <a:ext uri="{FF2B5EF4-FFF2-40B4-BE49-F238E27FC236}">
                <a16:creationId xmlns:a16="http://schemas.microsoft.com/office/drawing/2014/main" id="{2CE8F919-3919-510E-A058-DED161323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3"/>
          <a:stretch>
            <a:fillRect/>
          </a:stretch>
        </p:blipFill>
        <p:spPr bwMode="auto">
          <a:xfrm>
            <a:off x="4905942" y="4699637"/>
            <a:ext cx="2105025" cy="1922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Ηλικιωμένη Γυναίκα Πόνος Στο Γόνατο Εικονογράφηση Ηλικιωμένης Γυναίκας Που  Πονάει Διάνυσμα από ©studiolaut 341543754">
            <a:extLst>
              <a:ext uri="{FF2B5EF4-FFF2-40B4-BE49-F238E27FC236}">
                <a16:creationId xmlns:a16="http://schemas.microsoft.com/office/drawing/2014/main" id="{5034FBD5-C909-1BC7-8DCD-FDFCA4CFE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2"/>
          <a:stretch>
            <a:fillRect/>
          </a:stretch>
        </p:blipFill>
        <p:spPr bwMode="auto">
          <a:xfrm>
            <a:off x="9928603" y="4863485"/>
            <a:ext cx="1495425" cy="1598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43625-DB02-BC3C-9021-4E2328581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481A78-F0AE-2D45-7053-80C210CBC8BC}"/>
              </a:ext>
            </a:extLst>
          </p:cNvPr>
          <p:cNvGraphicFramePr>
            <a:graphicFrameLocks noGrp="1"/>
          </p:cNvGraphicFramePr>
          <p:nvPr/>
        </p:nvGraphicFramePr>
        <p:xfrm>
          <a:off x="1081975" y="114024"/>
          <a:ext cx="9415815" cy="5295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3163">
                  <a:extLst>
                    <a:ext uri="{9D8B030D-6E8A-4147-A177-3AD203B41FA5}">
                      <a16:colId xmlns:a16="http://schemas.microsoft.com/office/drawing/2014/main" val="2810305401"/>
                    </a:ext>
                  </a:extLst>
                </a:gridCol>
                <a:gridCol w="2117501">
                  <a:extLst>
                    <a:ext uri="{9D8B030D-6E8A-4147-A177-3AD203B41FA5}">
                      <a16:colId xmlns:a16="http://schemas.microsoft.com/office/drawing/2014/main" val="669597390"/>
                    </a:ext>
                  </a:extLst>
                </a:gridCol>
                <a:gridCol w="1648825">
                  <a:extLst>
                    <a:ext uri="{9D8B030D-6E8A-4147-A177-3AD203B41FA5}">
                      <a16:colId xmlns:a16="http://schemas.microsoft.com/office/drawing/2014/main" val="425402314"/>
                    </a:ext>
                  </a:extLst>
                </a:gridCol>
                <a:gridCol w="1985025">
                  <a:extLst>
                    <a:ext uri="{9D8B030D-6E8A-4147-A177-3AD203B41FA5}">
                      <a16:colId xmlns:a16="http://schemas.microsoft.com/office/drawing/2014/main" val="1852162966"/>
                    </a:ext>
                  </a:extLst>
                </a:gridCol>
                <a:gridCol w="1781301">
                  <a:extLst>
                    <a:ext uri="{9D8B030D-6E8A-4147-A177-3AD203B41FA5}">
                      <a16:colId xmlns:a16="http://schemas.microsoft.com/office/drawing/2014/main" val="737140171"/>
                    </a:ext>
                  </a:extLst>
                </a:gridCol>
              </a:tblGrid>
              <a:tr h="745428"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rgbClr val="FF0000"/>
                          </a:solidFill>
                        </a:rPr>
                        <a:t>μάτια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rgbClr val="FF0000"/>
                          </a:solidFill>
                        </a:rPr>
                        <a:t>μαλλιά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rgbClr val="FF0000"/>
                          </a:solidFill>
                        </a:rPr>
                        <a:t>μύτη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rgbClr val="FF0000"/>
                          </a:solidFill>
                        </a:rPr>
                        <a:t>φρύδια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rgbClr val="FF0000"/>
                          </a:solidFill>
                        </a:rPr>
                        <a:t>αυτιά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51850"/>
                  </a:ext>
                </a:extLst>
              </a:tr>
              <a:tr h="745428"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μικρά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κοντά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μεγάλη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χοντρά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μεγάλα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882218"/>
                  </a:ext>
                </a:extLst>
              </a:tr>
              <a:tr h="745428"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μεγάλα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μακριά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μικρή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λεπτά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μικρά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39331"/>
                  </a:ext>
                </a:extLst>
              </a:tr>
              <a:tr h="745428"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πράσινα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ξανθά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717104"/>
                  </a:ext>
                </a:extLst>
              </a:tr>
              <a:tr h="745428"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μπλε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καστανά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370120"/>
                  </a:ext>
                </a:extLst>
              </a:tr>
              <a:tr h="745428"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καστανά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μαύρα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23131"/>
                  </a:ext>
                </a:extLst>
              </a:tr>
              <a:tr h="74542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>
                          <a:solidFill>
                            <a:schemeClr val="tx1"/>
                          </a:solidFill>
                        </a:rPr>
                        <a:t>ίσια, σγουρά, κυματιστά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759101"/>
                  </a:ext>
                </a:extLst>
              </a:tr>
            </a:tbl>
          </a:graphicData>
        </a:graphic>
      </p:graphicFrame>
      <p:pic>
        <p:nvPicPr>
          <p:cNvPr id="1026" name="Picture 2" descr="μάτια Συρμένο χέρι σκίτσο διανυσματική απεικόνιση. εικονογραφία από -  115305626">
            <a:extLst>
              <a:ext uri="{FF2B5EF4-FFF2-40B4-BE49-F238E27FC236}">
                <a16:creationId xmlns:a16="http://schemas.microsoft.com/office/drawing/2014/main" id="{12B1957E-850B-804B-3EBB-FCFF9DFBE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1"/>
          <a:stretch>
            <a:fillRect/>
          </a:stretch>
        </p:blipFill>
        <p:spPr bwMode="auto">
          <a:xfrm>
            <a:off x="1081975" y="5628905"/>
            <a:ext cx="1613724" cy="8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Τι λένε τα μαλλιά μου για μένα">
            <a:extLst>
              <a:ext uri="{FF2B5EF4-FFF2-40B4-BE49-F238E27FC236}">
                <a16:creationId xmlns:a16="http://schemas.microsoft.com/office/drawing/2014/main" id="{94671BBA-2D8C-B25E-325D-BDFD59854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10" y="5563589"/>
            <a:ext cx="1746126" cy="107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Μύτη που απομονώνεται Ανθρώπινο εικονίδιο μύτης Απεικόνιση υγείας προσώπων  Απεικόνιση αποθεμάτων - εικονογραφία από bodybuilders, bipeds: 76421101">
            <a:extLst>
              <a:ext uri="{FF2B5EF4-FFF2-40B4-BE49-F238E27FC236}">
                <a16:creationId xmlns:a16="http://schemas.microsoft.com/office/drawing/2014/main" id="{B68DBBD8-3DCD-F77F-D48C-AEF366557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3"/>
          <a:stretch>
            <a:fillRect/>
          </a:stretch>
        </p:blipFill>
        <p:spPr bwMode="auto">
          <a:xfrm>
            <a:off x="5372194" y="5628904"/>
            <a:ext cx="1123609" cy="83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ΦΡΥΔΙΑ – GEME">
            <a:extLst>
              <a:ext uri="{FF2B5EF4-FFF2-40B4-BE49-F238E27FC236}">
                <a16:creationId xmlns:a16="http://schemas.microsoft.com/office/drawing/2014/main" id="{17054B26-CB21-451F-91B5-8F0FCABF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61" y="5514603"/>
            <a:ext cx="1400093" cy="105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αυτί σχεδίων ανθρώπινο εγώ μολύβι Διανυσματικό σκίτσο Διανυσματική  απεικόνιση - εικονογραφία από bodybuilders, bipeds: 52416757">
            <a:extLst>
              <a:ext uri="{FF2B5EF4-FFF2-40B4-BE49-F238E27FC236}">
                <a16:creationId xmlns:a16="http://schemas.microsoft.com/office/drawing/2014/main" id="{9F0C3D39-4F68-1762-BC04-52C52DED0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072" y="5628903"/>
            <a:ext cx="1611718" cy="100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90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8BC86-234B-0579-D1F5-236A0DC46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0EA19757-9C4A-ACFA-A060-74B87E39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0D754593-5271-615C-CDA4-F59E6DBBC78E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6F011E9E-D31C-B0CC-F40A-1629E628BC3B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181F634-FC7C-6EEE-438D-0C67C2074D7F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Νέες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176436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247220"/>
            <a:ext cx="5157787" cy="823912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00B0F0"/>
                </a:solidFill>
              </a:rPr>
              <a:t>Περιγράφω τον  εαυτό μου!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2829" y="2247220"/>
            <a:ext cx="5183188" cy="823912"/>
          </a:xfrm>
          <a:ln w="762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l-GR" dirty="0"/>
              <a:t>Περιγράφω τον  φίλο μου!</a:t>
            </a:r>
          </a:p>
          <a:p>
            <a:r>
              <a:rPr lang="el-GR" dirty="0"/>
              <a:t> Περιγράφω τη  φίλη μου!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C78F078-1650-45ED-857B-0E2F6D701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068" y="254624"/>
            <a:ext cx="1933575" cy="1819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0B874A3-71BF-26A6-0FF4-A7DEE0A951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445"/>
          <a:stretch>
            <a:fillRect/>
          </a:stretch>
        </p:blipFill>
        <p:spPr>
          <a:xfrm>
            <a:off x="3457915" y="321809"/>
            <a:ext cx="1691028" cy="1684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B2D9E60-0D6C-1ED1-4F0C-B95B2112A5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918"/>
          <a:stretch>
            <a:fillRect/>
          </a:stretch>
        </p:blipFill>
        <p:spPr>
          <a:xfrm>
            <a:off x="839787" y="321809"/>
            <a:ext cx="2133600" cy="1684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89CE2B3-5B26-C655-07AF-5780E8C94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858" y="92698"/>
            <a:ext cx="2133600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1375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3A918-2112-B5C7-A1DB-1C8E5EDAE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E3D7FD5-3CD7-26AD-AFF9-5FCBC805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DD7418D-124B-DA48-6612-AAB58CB5ACF0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AEE19B3-3E5D-3E43-22FA-DB1BE6D24B39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D6F34A6E-E331-2242-1279-906E116F856A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Νέες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3051023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A7D0E7-2AB4-0558-B6A0-637E54EC830A}"/>
              </a:ext>
            </a:extLst>
          </p:cNvPr>
          <p:cNvSpPr txBox="1"/>
          <p:nvPr/>
        </p:nvSpPr>
        <p:spPr>
          <a:xfrm>
            <a:off x="272142" y="58846"/>
            <a:ext cx="384265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Μέρη του σώματος: </a:t>
            </a:r>
          </a:p>
          <a:p>
            <a:r>
              <a:rPr lang="el-GR" sz="2400" dirty="0"/>
              <a:t>μάτια</a:t>
            </a:r>
          </a:p>
          <a:p>
            <a:r>
              <a:rPr lang="el-GR" sz="2400" dirty="0"/>
              <a:t>μύτη</a:t>
            </a:r>
          </a:p>
          <a:p>
            <a:r>
              <a:rPr lang="el-GR" sz="2400" dirty="0"/>
              <a:t>στόμα</a:t>
            </a:r>
          </a:p>
          <a:p>
            <a:r>
              <a:rPr lang="el-GR" sz="2400" dirty="0"/>
              <a:t> χέρια</a:t>
            </a:r>
          </a:p>
          <a:p>
            <a:r>
              <a:rPr lang="el-GR" sz="2400" dirty="0"/>
              <a:t> πόδια</a:t>
            </a:r>
          </a:p>
          <a:p>
            <a:r>
              <a:rPr lang="el-GR" sz="2400" dirty="0"/>
              <a:t> κεφάλι</a:t>
            </a:r>
          </a:p>
          <a:p>
            <a:r>
              <a:rPr lang="el-GR" sz="2400" dirty="0"/>
              <a:t> αυτιά</a:t>
            </a:r>
          </a:p>
          <a:p>
            <a:r>
              <a:rPr lang="el-GR" sz="2400" dirty="0"/>
              <a:t> λαιμός</a:t>
            </a:r>
          </a:p>
          <a:p>
            <a:r>
              <a:rPr lang="el-GR" sz="2400" dirty="0"/>
              <a:t> γόνατο</a:t>
            </a:r>
          </a:p>
          <a:p>
            <a:r>
              <a:rPr lang="el-GR" sz="2400" dirty="0"/>
              <a:t> δάχτυλα</a:t>
            </a:r>
          </a:p>
          <a:p>
            <a:r>
              <a:rPr lang="el-GR" sz="2400" dirty="0"/>
              <a:t> μουστάκι</a:t>
            </a:r>
          </a:p>
          <a:p>
            <a:r>
              <a:rPr lang="el-GR" sz="2400" dirty="0"/>
              <a:t>φρύδι</a:t>
            </a:r>
          </a:p>
          <a:p>
            <a:r>
              <a:rPr lang="el-GR" sz="2400" dirty="0"/>
              <a:t>πλάτη</a:t>
            </a:r>
          </a:p>
          <a:p>
            <a:r>
              <a:rPr lang="el-GR" sz="2400" dirty="0"/>
              <a:t>μαλλιά</a:t>
            </a:r>
          </a:p>
          <a:p>
            <a:r>
              <a:rPr lang="el-GR" sz="2400" dirty="0"/>
              <a:t>δόντια</a:t>
            </a:r>
          </a:p>
          <a:p>
            <a:r>
              <a:rPr lang="el-GR" sz="2400" dirty="0"/>
              <a:t>πρόσωπο</a:t>
            </a:r>
          </a:p>
          <a:p>
            <a:r>
              <a:rPr lang="el-GR" sz="2400" dirty="0"/>
              <a:t>κοιλιά</a:t>
            </a:r>
          </a:p>
        </p:txBody>
      </p:sp>
      <p:pic>
        <p:nvPicPr>
          <p:cNvPr id="3074" name="Picture 2" descr="Το ανθρώπινο Σώμα και τα μυστικά του – 8ο Νηπιαγωγείο Νίκαιας">
            <a:extLst>
              <a:ext uri="{FF2B5EF4-FFF2-40B4-BE49-F238E27FC236}">
                <a16:creationId xmlns:a16="http://schemas.microsoft.com/office/drawing/2014/main" id="{B1F51957-248B-A4A7-3C16-C78BD9A3F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r="18026"/>
          <a:stretch>
            <a:fillRect/>
          </a:stretch>
        </p:blipFill>
        <p:spPr bwMode="auto">
          <a:xfrm>
            <a:off x="4572000" y="293914"/>
            <a:ext cx="5061858" cy="60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B0B3DA11-B076-8238-C5EC-C8E03C04FEB1}"/>
              </a:ext>
            </a:extLst>
          </p:cNvPr>
          <p:cNvCxnSpPr/>
          <p:nvPr/>
        </p:nvCxnSpPr>
        <p:spPr>
          <a:xfrm>
            <a:off x="1055914" y="696686"/>
            <a:ext cx="5453743" cy="10014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184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Τι έχετε;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Πονάει η κοιλιά μου.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Πονάει το κεφάλι μου. </a:t>
            </a:r>
            <a:endParaRPr lang="en-US" dirty="0"/>
          </a:p>
        </p:txBody>
      </p:sp>
      <p:pic>
        <p:nvPicPr>
          <p:cNvPr id="1026" name="Picture 2" descr="Πονάει η κοιλιά του παιδιού, πρέπει να ανησυχούν πάντα οι γονείς; – τα  ΕΠΙΚΑΙΡΑ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06" y="2947194"/>
            <a:ext cx="28003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Βάλτε μια μπανάνα στο μέτωπο σας και αποχαιρετίστε τον πονοκέφαλο - Ομορφιά  &amp; Υγεία - Athens magazin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19640"/>
            <a:ext cx="5183188" cy="345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BED23-2A49-A608-204D-6BF2806F2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06B7-E38C-15E4-EA45-F9FF3C97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Τι έχετε;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837DD-6271-64B2-C633-BBD9601AA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34142" y="1920649"/>
            <a:ext cx="5183188" cy="823912"/>
          </a:xfrm>
        </p:spPr>
        <p:txBody>
          <a:bodyPr>
            <a:normAutofit/>
          </a:bodyPr>
          <a:lstStyle/>
          <a:p>
            <a:r>
              <a:rPr lang="el-GR" dirty="0"/>
              <a:t>Έχω πυρετό.</a:t>
            </a:r>
          </a:p>
        </p:txBody>
      </p:sp>
      <p:pic>
        <p:nvPicPr>
          <p:cNvPr id="2050" name="Picture 2" descr="Τι ονομάζουμε πυρετό και πως τον αντιμετωπίζουμε; - Νίκος Βαράκης  Παιδίατρος στο Ρέθυμνο">
            <a:extLst>
              <a:ext uri="{FF2B5EF4-FFF2-40B4-BE49-F238E27FC236}">
                <a16:creationId xmlns:a16="http://schemas.microsoft.com/office/drawing/2014/main" id="{464D543C-240B-1769-6C9C-EA1718F7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42" y="2897188"/>
            <a:ext cx="4005944" cy="3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Βάλτε μια μπανάνα στο μέτωπο σας και αποχαιρετίστε τον πονοκέφαλο - Ομορφιά  &amp; Υγεία - Athens magazine">
            <a:extLst>
              <a:ext uri="{FF2B5EF4-FFF2-40B4-BE49-F238E27FC236}">
                <a16:creationId xmlns:a16="http://schemas.microsoft.com/office/drawing/2014/main" id="{9B985E5C-18CE-C643-1581-8E5CC2ED6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19640"/>
            <a:ext cx="5183188" cy="345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7C8F0D-9174-D678-990F-E30C1BE974B4}"/>
              </a:ext>
            </a:extLst>
          </p:cNvPr>
          <p:cNvSpPr txBox="1"/>
          <p:nvPr/>
        </p:nvSpPr>
        <p:spPr>
          <a:xfrm>
            <a:off x="6096000" y="202034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Έχω πονοκέφαλο.</a:t>
            </a:r>
          </a:p>
        </p:txBody>
      </p:sp>
    </p:spTree>
    <p:extLst>
      <p:ext uri="{BB962C8B-B14F-4D97-AF65-F5344CB8AC3E}">
        <p14:creationId xmlns:p14="http://schemas.microsoft.com/office/powerpoint/2010/main" val="27929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12206D-1D4D-A6A5-6CA0-DEE8256190EE}"/>
              </a:ext>
            </a:extLst>
          </p:cNvPr>
          <p:cNvSpPr txBox="1"/>
          <p:nvPr/>
        </p:nvSpPr>
        <p:spPr>
          <a:xfrm>
            <a:off x="936171" y="500743"/>
            <a:ext cx="240574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Ιατρικές </a:t>
            </a:r>
          </a:p>
          <a:p>
            <a:r>
              <a:rPr lang="el-GR" sz="3600" b="1" dirty="0">
                <a:solidFill>
                  <a:srgbClr val="FF0000"/>
                </a:solidFill>
              </a:rPr>
              <a:t>συμβουλές </a:t>
            </a:r>
            <a:endParaRPr lang="el-CY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44E628-33C6-B11B-7A71-43EEC61F8CC3}"/>
              </a:ext>
            </a:extLst>
          </p:cNvPr>
          <p:cNvSpPr txBox="1"/>
          <p:nvPr/>
        </p:nvSpPr>
        <p:spPr>
          <a:xfrm>
            <a:off x="4876800" y="500743"/>
            <a:ext cx="209005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Συνταγή </a:t>
            </a:r>
          </a:p>
          <a:p>
            <a:r>
              <a:rPr lang="el-GR" sz="4000" b="1" dirty="0">
                <a:solidFill>
                  <a:srgbClr val="FF0000"/>
                </a:solidFill>
              </a:rPr>
              <a:t>γιατρού </a:t>
            </a:r>
            <a:endParaRPr lang="el-CY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FD895-1A86-81C5-6593-6DBE740319CC}"/>
              </a:ext>
            </a:extLst>
          </p:cNvPr>
          <p:cNvSpPr txBox="1"/>
          <p:nvPr/>
        </p:nvSpPr>
        <p:spPr>
          <a:xfrm>
            <a:off x="8675913" y="500743"/>
            <a:ext cx="257991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Οδηγίες </a:t>
            </a:r>
          </a:p>
          <a:p>
            <a:r>
              <a:rPr lang="el-GR" sz="4000" b="1" dirty="0">
                <a:solidFill>
                  <a:srgbClr val="FF0000"/>
                </a:solidFill>
              </a:rPr>
              <a:t>φαρμάκων </a:t>
            </a:r>
            <a:endParaRPr lang="el-CY" sz="4000" b="1" dirty="0">
              <a:solidFill>
                <a:srgbClr val="FF0000"/>
              </a:solidFill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6158777-DEAB-03C1-E714-49CA7B7CC636}"/>
              </a:ext>
            </a:extLst>
          </p:cNvPr>
          <p:cNvSpPr/>
          <p:nvPr/>
        </p:nvSpPr>
        <p:spPr>
          <a:xfrm>
            <a:off x="217711" y="5693228"/>
            <a:ext cx="3429000" cy="6640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Το βράδυ πρέπει να τρώτε  λίγο. </a:t>
            </a:r>
            <a:endParaRPr lang="el-CY" sz="24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70CF8A5-BC52-7361-DE7E-A676F84FED4D}"/>
              </a:ext>
            </a:extLst>
          </p:cNvPr>
          <p:cNvSpPr/>
          <p:nvPr/>
        </p:nvSpPr>
        <p:spPr>
          <a:xfrm>
            <a:off x="2139043" y="3657600"/>
            <a:ext cx="3429000" cy="6640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 δισκίο κάθε 6 ώρες,  για 5 ημέρες.</a:t>
            </a:r>
            <a:endParaRPr lang="el-CY" b="1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96E9D53F-6BEF-012C-4723-CAD27AF0E486}"/>
              </a:ext>
            </a:extLst>
          </p:cNvPr>
          <p:cNvSpPr/>
          <p:nvPr/>
        </p:nvSpPr>
        <p:spPr>
          <a:xfrm>
            <a:off x="4207329" y="5694587"/>
            <a:ext cx="3429000" cy="6640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Πρέπει να κοιμάστε.</a:t>
            </a:r>
            <a:endParaRPr lang="el-CY" sz="2400" b="1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76418C1-6AA1-AB58-6BCE-C68DC4E5C2DB}"/>
              </a:ext>
            </a:extLst>
          </p:cNvPr>
          <p:cNvSpPr/>
          <p:nvPr/>
        </p:nvSpPr>
        <p:spPr>
          <a:xfrm>
            <a:off x="6536871" y="3657600"/>
            <a:ext cx="3429000" cy="108993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 dirty="0"/>
              <a:t>Όνομα ασθενούς  : </a:t>
            </a:r>
          </a:p>
          <a:p>
            <a:r>
              <a:rPr lang="el-GR" b="1" dirty="0"/>
              <a:t>χάπια</a:t>
            </a:r>
          </a:p>
          <a:p>
            <a:r>
              <a:rPr lang="el-GR" b="1" dirty="0"/>
              <a:t>σιρόπι  </a:t>
            </a:r>
            <a:r>
              <a:rPr lang="el-GR" b="1" dirty="0">
                <a:sym typeface="Wingdings" panose="05000000000000000000" pitchFamily="2" charset="2"/>
              </a:rPr>
              <a:t></a:t>
            </a:r>
            <a:r>
              <a:rPr lang="el-GR" b="1" dirty="0"/>
              <a:t> </a:t>
            </a:r>
          </a:p>
          <a:p>
            <a:r>
              <a:rPr lang="el-GR" b="1" dirty="0"/>
              <a:t>σταγόνες</a:t>
            </a:r>
            <a:endParaRPr lang="el-CY" b="1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79B21A5B-4B88-C092-6166-C7F22696DE52}"/>
              </a:ext>
            </a:extLst>
          </p:cNvPr>
          <p:cNvSpPr/>
          <p:nvPr/>
        </p:nvSpPr>
        <p:spPr>
          <a:xfrm>
            <a:off x="8251371" y="4942112"/>
            <a:ext cx="3429000" cy="1624694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b="1" dirty="0"/>
              <a:t>Φυλάσσετε το φάρμακο μακριά από παιδιά. Μην το χρησιμοποιείτε μετά την ημερομηνία λήξης. Φυλάσσετε σε δροσερό μέρος.</a:t>
            </a:r>
          </a:p>
          <a:p>
            <a:pPr algn="ctr"/>
            <a:endParaRPr lang="el-CY" dirty="0"/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084CC073-4EC0-4809-E8E1-0E68EE4894E3}"/>
              </a:ext>
            </a:extLst>
          </p:cNvPr>
          <p:cNvCxnSpPr/>
          <p:nvPr/>
        </p:nvCxnSpPr>
        <p:spPr>
          <a:xfrm>
            <a:off x="1360714" y="1701072"/>
            <a:ext cx="119743" cy="390507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15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E0740-B637-8C89-6B20-25F95EDF0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DA607F66-7EDF-C1F5-6489-CBDB572FB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E94A9DB-42BD-F0B7-8D7F-DD0277BA6F83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C2D2F55-0490-7E5F-441C-9EFCFFAF16B1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0903F93-E6BA-CEB0-C768-471FDB547F12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Νέες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3226236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pharmacist holding pills in a pharmacy | Premium AI-generated image">
            <a:extLst>
              <a:ext uri="{FF2B5EF4-FFF2-40B4-BE49-F238E27FC236}">
                <a16:creationId xmlns:a16="http://schemas.microsoft.com/office/drawing/2014/main" id="{3709DDCB-D88A-A45D-ECA7-C9538A77F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051" y="1654629"/>
            <a:ext cx="2143125" cy="142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rse cartoon Royalty-Free Διανύσματα">
            <a:extLst>
              <a:ext uri="{FF2B5EF4-FFF2-40B4-BE49-F238E27FC236}">
                <a16:creationId xmlns:a16="http://schemas.microsoft.com/office/drawing/2014/main" id="{CCC86CCE-B15A-4A41-380E-10CA7D250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19" y="1545770"/>
            <a:ext cx="1609725" cy="18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Καρτούν γιατρούς και νοσοκόμες Διάνυσμα από ©tigatelu 134860808">
            <a:extLst>
              <a:ext uri="{FF2B5EF4-FFF2-40B4-BE49-F238E27FC236}">
                <a16:creationId xmlns:a16="http://schemas.microsoft.com/office/drawing/2014/main" id="{5C0D7A7D-1901-4C9B-945A-0B1480D5B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2" y="1654629"/>
            <a:ext cx="1828800" cy="1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0AE8847-05DD-9B74-658B-6EDC2C4D8CAA}"/>
              </a:ext>
            </a:extLst>
          </p:cNvPr>
          <p:cNvSpPr/>
          <p:nvPr/>
        </p:nvSpPr>
        <p:spPr>
          <a:xfrm>
            <a:off x="402771" y="4005943"/>
            <a:ext cx="3200400" cy="241662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Είμαι η Μαρία. Είμαι ___________.Είμαι στο  _________________.</a:t>
            </a:r>
            <a:endParaRPr lang="el-CY" sz="24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9E6EC3E-1FC3-0223-C99E-EA31E8945369}"/>
              </a:ext>
            </a:extLst>
          </p:cNvPr>
          <p:cNvSpPr/>
          <p:nvPr/>
        </p:nvSpPr>
        <p:spPr>
          <a:xfrm>
            <a:off x="3968181" y="4005943"/>
            <a:ext cx="3200400" cy="241662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Είμαι η Ελένη. Είμαι ___________.Είμαι στο  _________________.</a:t>
            </a:r>
            <a:endParaRPr lang="el-CY" sz="24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B65DA7CE-CF10-7973-00D2-F15ABE287C4E}"/>
              </a:ext>
            </a:extLst>
          </p:cNvPr>
          <p:cNvSpPr/>
          <p:nvPr/>
        </p:nvSpPr>
        <p:spPr>
          <a:xfrm>
            <a:off x="7723413" y="3962400"/>
            <a:ext cx="3200400" cy="241662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Είμαι ο Κώστας. Είμαι ___________.Είμαι στο  _________________.</a:t>
            </a:r>
            <a:endParaRPr lang="el-CY" sz="2400" dirty="0"/>
          </a:p>
        </p:txBody>
      </p:sp>
      <p:pic>
        <p:nvPicPr>
          <p:cNvPr id="2" name="ElevenLabs_2026-04-03T03_30_29_Elizabeth - Precise, Clear and Natural_pvc_sp100_s34_sb75_v3">
            <a:hlinkClick r:id="" action="ppaction://media"/>
            <a:extLst>
              <a:ext uri="{FF2B5EF4-FFF2-40B4-BE49-F238E27FC236}">
                <a16:creationId xmlns:a16="http://schemas.microsoft.com/office/drawing/2014/main" id="{F111894F-D705-A89E-8863-3104124F1F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2322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Νοεμβρίου 2025 (__/11/2025).Τώρα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Ρήματα αίσθησης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921830" cy="4351338"/>
          </a:xfrm>
        </p:spPr>
        <p:txBody>
          <a:bodyPr>
            <a:noAutofit/>
          </a:bodyPr>
          <a:lstStyle/>
          <a:p>
            <a:r>
              <a:rPr lang="el-GR" sz="4800" dirty="0"/>
              <a:t>βλέπω</a:t>
            </a:r>
          </a:p>
          <a:p>
            <a:r>
              <a:rPr lang="el-GR" sz="4800" dirty="0"/>
              <a:t>αγγίζω</a:t>
            </a:r>
          </a:p>
          <a:p>
            <a:r>
              <a:rPr lang="el-GR" sz="4800" dirty="0"/>
              <a:t>ακούω</a:t>
            </a:r>
          </a:p>
          <a:p>
            <a:r>
              <a:rPr lang="el-GR" sz="4800" dirty="0"/>
              <a:t>πονάω</a:t>
            </a:r>
          </a:p>
          <a:p>
            <a:r>
              <a:rPr lang="el-GR" sz="4800" dirty="0"/>
              <a:t>μυρίζω</a:t>
            </a:r>
          </a:p>
          <a:p>
            <a:r>
              <a:rPr lang="el-GR" sz="4800" dirty="0"/>
              <a:t>γεύομαι /έχω γεύση </a:t>
            </a:r>
            <a:endParaRPr lang="en-US" sz="4800" dirty="0"/>
          </a:p>
        </p:txBody>
      </p:sp>
      <p:pic>
        <p:nvPicPr>
          <p:cNvPr id="1026" name="Picture 2" descr="Τάξη Β΄- ΔΗΜΟΤΙΚΟ ΣΧΟΛΕΙΟ ΑΛΕΘΡΙΚΟΥ-ΠΕΡΙΦΕΡΕΙΑΚ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14833" b="29879"/>
          <a:stretch>
            <a:fillRect/>
          </a:stretch>
        </p:blipFill>
        <p:spPr bwMode="auto">
          <a:xfrm>
            <a:off x="4942114" y="1825625"/>
            <a:ext cx="6411686" cy="36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A87FED8D-AB48-1300-2A82-BBDCCB7533DD}"/>
              </a:ext>
            </a:extLst>
          </p:cNvPr>
          <p:cNvCxnSpPr/>
          <p:nvPr/>
        </p:nvCxnSpPr>
        <p:spPr>
          <a:xfrm>
            <a:off x="2797629" y="2220686"/>
            <a:ext cx="2438400" cy="5987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7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D24A3-24FC-5A56-E013-01E2CFD93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30CBC-8162-161C-6A12-F67AB48B1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465" y="794657"/>
            <a:ext cx="3429001" cy="4694918"/>
          </a:xfrm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800" dirty="0"/>
              <a:t>βλέπω</a:t>
            </a:r>
          </a:p>
          <a:p>
            <a:pPr marL="0" indent="0">
              <a:buNone/>
            </a:pPr>
            <a:r>
              <a:rPr lang="el-GR" sz="4800" dirty="0"/>
              <a:t>αγγίζω</a:t>
            </a:r>
          </a:p>
          <a:p>
            <a:pPr marL="0" indent="0">
              <a:buNone/>
            </a:pPr>
            <a:r>
              <a:rPr lang="el-GR" sz="4800" dirty="0"/>
              <a:t>ακούω</a:t>
            </a:r>
          </a:p>
          <a:p>
            <a:pPr marL="0" indent="0">
              <a:buNone/>
            </a:pPr>
            <a:r>
              <a:rPr lang="el-GR" sz="4800" dirty="0"/>
              <a:t>πονάω</a:t>
            </a:r>
          </a:p>
          <a:p>
            <a:pPr marL="0" indent="0">
              <a:buNone/>
            </a:pPr>
            <a:r>
              <a:rPr lang="el-GR" sz="4800" dirty="0"/>
              <a:t>μυρίζω</a:t>
            </a:r>
          </a:p>
          <a:p>
            <a:pPr marL="0" indent="0">
              <a:buNone/>
            </a:pPr>
            <a:r>
              <a:rPr lang="el-GR" sz="4800" dirty="0"/>
              <a:t>γεύομαι  </a:t>
            </a:r>
            <a:endParaRPr lang="en-US" sz="48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F6397F05-8753-99F3-D10E-35ADE5059C39}"/>
              </a:ext>
            </a:extLst>
          </p:cNvPr>
          <p:cNvSpPr/>
          <p:nvPr/>
        </p:nvSpPr>
        <p:spPr>
          <a:xfrm>
            <a:off x="250370" y="889455"/>
            <a:ext cx="3069771" cy="183197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Ο</a:t>
            </a:r>
          </a:p>
          <a:p>
            <a:r>
              <a:rPr lang="el-GR" sz="4400" dirty="0"/>
              <a:t>Η</a:t>
            </a:r>
          </a:p>
          <a:p>
            <a:r>
              <a:rPr lang="el-GR" sz="4400" dirty="0"/>
              <a:t>Το</a:t>
            </a:r>
            <a:endParaRPr lang="el-CY" sz="4400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A47612A-EA3E-436A-8D21-CF09AEDDE1C2}"/>
              </a:ext>
            </a:extLst>
          </p:cNvPr>
          <p:cNvSpPr/>
          <p:nvPr/>
        </p:nvSpPr>
        <p:spPr>
          <a:xfrm>
            <a:off x="7639791" y="762000"/>
            <a:ext cx="2790701" cy="1943099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______.</a:t>
            </a:r>
            <a:endParaRPr lang="el-CY" sz="4400" dirty="0"/>
          </a:p>
        </p:txBody>
      </p:sp>
      <p:pic>
        <p:nvPicPr>
          <p:cNvPr id="10" name="Picture 2" descr="Καρτούν άνθρωποι χαρούμενα πρόσωπα σύνολο εικονίδιο, πολύχρωμο σχεδιασμό  Διάνυσμα από ©jemastock 330105716">
            <a:extLst>
              <a:ext uri="{FF2B5EF4-FFF2-40B4-BE49-F238E27FC236}">
                <a16:creationId xmlns:a16="http://schemas.microsoft.com/office/drawing/2014/main" id="{A191F8AD-AC03-D76C-1E5C-E81BCAF5B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3" y="3037115"/>
            <a:ext cx="3114645" cy="29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1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064FB-90B8-8F2D-F8EA-8ED5C4C3C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2B0FADA5-6FB0-6939-90E4-2073DECD8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9468953-596B-960D-3B1B-4E9275C26F96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0EFF97A-26DB-2A7C-FFCF-E59E2ABF3740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BBFD854-20C2-5FA7-E9A4-54BE6990B03B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Νέες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064739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Ενσυναίσθηση Γιατρός Κινούμενων Σχεδίων Μιλώντας Ασθενής: Vector στοκ  (χωρίς δικαιώματα) 2634156031 | Shutterstock">
            <a:extLst>
              <a:ext uri="{FF2B5EF4-FFF2-40B4-BE49-F238E27FC236}">
                <a16:creationId xmlns:a16="http://schemas.microsoft.com/office/drawing/2014/main" id="{2B22D6F3-E0F0-78F0-EBC1-544E2579E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4"/>
          <a:stretch>
            <a:fillRect/>
          </a:stretch>
        </p:blipFill>
        <p:spPr bwMode="auto">
          <a:xfrm>
            <a:off x="598714" y="609600"/>
            <a:ext cx="8001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852FF0D0-9D6F-7472-F25F-7BFD994E9030}"/>
              </a:ext>
            </a:extLst>
          </p:cNvPr>
          <p:cNvSpPr/>
          <p:nvPr/>
        </p:nvSpPr>
        <p:spPr>
          <a:xfrm>
            <a:off x="8686800" y="881743"/>
            <a:ext cx="3265714" cy="3069771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Γιατρέ, _________________________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58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426AE-B550-5FB0-376B-B6867533E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27D01F0F-0C28-7C6A-7DAB-352C81A3D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ED30615-638B-1128-CC80-637D88993D0C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</a:t>
            </a:r>
          </a:p>
          <a:p>
            <a:pPr algn="ctr"/>
            <a:r>
              <a:rPr lang="el-GR" sz="4800" dirty="0">
                <a:solidFill>
                  <a:schemeClr val="tx1"/>
                </a:solidFill>
              </a:rPr>
              <a:t>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B0C4B52-82BD-29CF-4108-4A90D7CE5BF2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F993400-453F-C493-2B55-B2B8FF235323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Νέες 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427693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21D212-9075-7CF6-FF9A-170DEEA43AD4}"/>
              </a:ext>
            </a:extLst>
          </p:cNvPr>
          <p:cNvSpPr txBox="1"/>
          <p:nvPr/>
        </p:nvSpPr>
        <p:spPr>
          <a:xfrm>
            <a:off x="413657" y="552155"/>
            <a:ext cx="4604657" cy="46474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1600" i="0" dirty="0">
                <a:solidFill>
                  <a:srgbClr val="0A0A0A"/>
                </a:solidFill>
                <a:effectLst/>
              </a:rPr>
              <a:t>Γιατρός: Καλημέρα. Τι έχετε;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el-GR" sz="1600" i="0" dirty="0">
                <a:solidFill>
                  <a:srgbClr val="0A0A0A"/>
                </a:solidFill>
                <a:effectLst/>
              </a:rPr>
            </a:br>
            <a:r>
              <a:rPr lang="el-GR" sz="1600" i="0" dirty="0">
                <a:solidFill>
                  <a:srgbClr val="0A0A0A"/>
                </a:solidFill>
                <a:effectLst/>
              </a:rPr>
              <a:t>Ασθενής: Καλημέρα, γιατρέ. Δεν νιώθω καλά.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l-GR" sz="1600" i="0" dirty="0">
              <a:solidFill>
                <a:srgbClr val="0A0A0A"/>
              </a:solidFill>
              <a:effectLst/>
            </a:endParaRP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1600" i="0" dirty="0">
                <a:solidFill>
                  <a:srgbClr val="0A0A0A"/>
                </a:solidFill>
                <a:effectLst/>
              </a:rPr>
              <a:t>Γιατρός: Ποιο είναι το πρόβλημα;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el-GR" sz="1600" i="0" dirty="0">
                <a:solidFill>
                  <a:srgbClr val="0A0A0A"/>
                </a:solidFill>
                <a:effectLst/>
              </a:rPr>
            </a:br>
            <a:r>
              <a:rPr lang="el-GR" sz="1600" i="0" dirty="0">
                <a:solidFill>
                  <a:srgbClr val="0A0A0A"/>
                </a:solidFill>
                <a:effectLst/>
              </a:rPr>
              <a:t>Ασθενής: Έχω πονοκέφαλο και </a:t>
            </a:r>
            <a:r>
              <a:rPr lang="el-GR" sz="1600" i="0">
                <a:solidFill>
                  <a:srgbClr val="0A0A0A"/>
                </a:solidFill>
                <a:effectLst/>
              </a:rPr>
              <a:t>πονόλαιμο.</a:t>
            </a:r>
            <a:endParaRPr lang="el-GR" sz="1600" i="0" dirty="0">
              <a:solidFill>
                <a:srgbClr val="0A0A0A"/>
              </a:solidFill>
              <a:effectLst/>
            </a:endParaRP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1600" i="0" dirty="0">
                <a:solidFill>
                  <a:srgbClr val="0A0A0A"/>
                </a:solidFill>
                <a:effectLst/>
              </a:rPr>
              <a:t>Γιατρός: Έχετε και πυρετό;</a:t>
            </a:r>
            <a:endParaRPr lang="el-GR" sz="1600" dirty="0">
              <a:solidFill>
                <a:srgbClr val="0A0A0A"/>
              </a:solidFill>
            </a:endParaRP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el-GR" sz="1600" i="0" dirty="0">
                <a:solidFill>
                  <a:srgbClr val="0A0A0A"/>
                </a:solidFill>
                <a:effectLst/>
              </a:rPr>
            </a:br>
            <a:r>
              <a:rPr lang="el-GR" sz="1600" i="0" dirty="0">
                <a:solidFill>
                  <a:srgbClr val="0A0A0A"/>
                </a:solidFill>
                <a:effectLst/>
              </a:rPr>
              <a:t>Ασθενής: Ναι, έχω λίγο πυρετό.</a:t>
            </a:r>
          </a:p>
          <a:p>
            <a:endParaRPr lang="el-GR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3780C-EBCC-EE99-9F96-135018A16432}"/>
              </a:ext>
            </a:extLst>
          </p:cNvPr>
          <p:cNvSpPr txBox="1"/>
          <p:nvPr/>
        </p:nvSpPr>
        <p:spPr>
          <a:xfrm>
            <a:off x="5203371" y="552155"/>
            <a:ext cx="6096000" cy="45243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800" dirty="0"/>
              <a:t>Γιατρός: Από πότε;</a:t>
            </a:r>
          </a:p>
          <a:p>
            <a:br>
              <a:rPr lang="el-GR" sz="1800" dirty="0"/>
            </a:br>
            <a:r>
              <a:rPr lang="el-GR" sz="1800" dirty="0"/>
              <a:t>Ασθενής: Από χθες το βράδυ.</a:t>
            </a:r>
          </a:p>
          <a:p>
            <a:endParaRPr lang="el-GR" sz="1800" dirty="0"/>
          </a:p>
          <a:p>
            <a:r>
              <a:rPr lang="el-GR" sz="1800" dirty="0"/>
              <a:t>Γιατρός: Εντάξει. Πρέπει να μείνετε στο σπίτι και να</a:t>
            </a:r>
            <a:endParaRPr lang="el-GR" dirty="0"/>
          </a:p>
          <a:p>
            <a:endParaRPr lang="el-GR" sz="1800" dirty="0"/>
          </a:p>
          <a:p>
            <a:r>
              <a:rPr lang="el-GR" sz="1800" dirty="0"/>
              <a:t> ξεκουραστείτε.</a:t>
            </a:r>
          </a:p>
          <a:p>
            <a:br>
              <a:rPr lang="el-GR" sz="1800" dirty="0"/>
            </a:br>
            <a:r>
              <a:rPr lang="el-GR" sz="1800" dirty="0"/>
              <a:t>Ασθενής: Τι φάρμακα να πάρω;</a:t>
            </a:r>
          </a:p>
          <a:p>
            <a:endParaRPr lang="el-GR" sz="1800" dirty="0"/>
          </a:p>
          <a:p>
            <a:r>
              <a:rPr lang="el-GR" sz="1800" dirty="0"/>
              <a:t>Γιατρός: Θα σας γράψω αντιπυρετικό. Να πίνετε πολύ νερό.</a:t>
            </a:r>
          </a:p>
          <a:p>
            <a:br>
              <a:rPr lang="el-GR" sz="1800" dirty="0"/>
            </a:br>
            <a:r>
              <a:rPr lang="el-GR" sz="1800" dirty="0"/>
              <a:t>Ασθενής: Ευχαριστώ πολύ, γιατρέ.</a:t>
            </a:r>
          </a:p>
          <a:p>
            <a:endParaRPr lang="el-GR" sz="1800" dirty="0"/>
          </a:p>
          <a:p>
            <a:r>
              <a:rPr lang="el-GR" sz="1800" dirty="0"/>
              <a:t>Γιατρός: Περαστικά!</a:t>
            </a:r>
          </a:p>
          <a:p>
            <a:endParaRPr lang="el-CY" dirty="0"/>
          </a:p>
        </p:txBody>
      </p:sp>
      <p:pic>
        <p:nvPicPr>
          <p:cNvPr id="3074" name="Picture 2" descr="Ένας άντρας γύρω στα 55 κάθεται στο ιατρείο. Ο γιατρός τον κοιτάζει με  σοβαρό ύφος. Διάλογος: Γιατρός: «Κύριε, πρέπει να κόψετε το αλκοόλ, το πολύ  φαγητό και τις μεταμεσονύκτιες λιχουδιές.» Ασθενής: «Ωραία…">
            <a:extLst>
              <a:ext uri="{FF2B5EF4-FFF2-40B4-BE49-F238E27FC236}">
                <a16:creationId xmlns:a16="http://schemas.microsoft.com/office/drawing/2014/main" id="{618A3C0B-4B1F-55C6-8AC7-D16F0E001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3"/>
          <a:stretch>
            <a:fillRect/>
          </a:stretch>
        </p:blipFill>
        <p:spPr bwMode="auto">
          <a:xfrm>
            <a:off x="0" y="5658264"/>
            <a:ext cx="2209800" cy="1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Ένας άντρας γύρω στα 55 κάθεται στο ιατρείο. Ο γιατρός τον κοιτάζει με  σοβαρό ύφος. Διάλογος: Γιατρός: «Κύριε, πρέπει να κόψετε το αλκοόλ, το πολύ  φαγητό και τις μεταμεσονύκτιες λιχουδιές.» Ασθενής: «Ωραία…">
            <a:extLst>
              <a:ext uri="{FF2B5EF4-FFF2-40B4-BE49-F238E27FC236}">
                <a16:creationId xmlns:a16="http://schemas.microsoft.com/office/drawing/2014/main" id="{B010C7A6-A1E8-4DB4-D64D-B1386B23A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3"/>
          <a:stretch>
            <a:fillRect/>
          </a:stretch>
        </p:blipFill>
        <p:spPr bwMode="auto">
          <a:xfrm>
            <a:off x="6585858" y="5658264"/>
            <a:ext cx="2209800" cy="1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Ένας άντρας γύρω στα 55 κάθεται στο ιατρείο. Ο γιατρός τον κοιτάζει με  σοβαρό ύφος. Διάλογος: Γιατρός: «Κύριε, πρέπει να κόψετε το αλκοόλ, το πολύ  φαγητό και τις μεταμεσονύκτιες λιχουδιές.» Ασθενής: «Ωραία…">
            <a:extLst>
              <a:ext uri="{FF2B5EF4-FFF2-40B4-BE49-F238E27FC236}">
                <a16:creationId xmlns:a16="http://schemas.microsoft.com/office/drawing/2014/main" id="{EBCE2C96-6C69-2BFD-B37B-B6E658044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3"/>
          <a:stretch>
            <a:fillRect/>
          </a:stretch>
        </p:blipFill>
        <p:spPr bwMode="auto">
          <a:xfrm>
            <a:off x="4397829" y="5658264"/>
            <a:ext cx="2209800" cy="1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Ένας άντρας γύρω στα 55 κάθεται στο ιατρείο. Ο γιατρός τον κοιτάζει με  σοβαρό ύφος. Διάλογος: Γιατρός: «Κύριε, πρέπει να κόψετε το αλκοόλ, το πολύ  φαγητό και τις μεταμεσονύκτιες λιχουδιές.» Ασθενής: «Ωραία…">
            <a:extLst>
              <a:ext uri="{FF2B5EF4-FFF2-40B4-BE49-F238E27FC236}">
                <a16:creationId xmlns:a16="http://schemas.microsoft.com/office/drawing/2014/main" id="{BF7E5963-5181-4F8F-1089-F0A95419F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3"/>
          <a:stretch>
            <a:fillRect/>
          </a:stretch>
        </p:blipFill>
        <p:spPr bwMode="auto">
          <a:xfrm>
            <a:off x="2188029" y="5658264"/>
            <a:ext cx="2209800" cy="1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Ένας άντρας γύρω στα 55 κάθεται στο ιατρείο. Ο γιατρός τον κοιτάζει με  σοβαρό ύφος. Διάλογος: Γιατρός: «Κύριε, πρέπει να κόψετε το αλκοόλ, το πολύ  φαγητό και τις μεταμεσονύκτιες λιχουδιές.» Ασθενής: «Ωραία…">
            <a:extLst>
              <a:ext uri="{FF2B5EF4-FFF2-40B4-BE49-F238E27FC236}">
                <a16:creationId xmlns:a16="http://schemas.microsoft.com/office/drawing/2014/main" id="{15F27005-5D0C-5372-8DE5-E614EF81B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3"/>
          <a:stretch>
            <a:fillRect/>
          </a:stretch>
        </p:blipFill>
        <p:spPr bwMode="auto">
          <a:xfrm>
            <a:off x="8795658" y="5658264"/>
            <a:ext cx="2209800" cy="1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Ένας άντρας γύρω στα 55 κάθεται στο ιατρείο. Ο γιατρός τον κοιτάζει με  σοβαρό ύφος. Διάλογος: Γιατρός: «Κύριε, πρέπει να κόψετε το αλκοόλ, το πολύ  φαγητό και τις μεταμεσονύκτιες λιχουδιές.» Ασθενής: «Ωραία…">
            <a:extLst>
              <a:ext uri="{FF2B5EF4-FFF2-40B4-BE49-F238E27FC236}">
                <a16:creationId xmlns:a16="http://schemas.microsoft.com/office/drawing/2014/main" id="{CB20920D-81D7-A1FC-245F-E7658257E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3"/>
          <a:stretch>
            <a:fillRect/>
          </a:stretch>
        </p:blipFill>
        <p:spPr bwMode="auto">
          <a:xfrm>
            <a:off x="10003971" y="5658264"/>
            <a:ext cx="2209800" cy="1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377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D9DC4-2F61-BF93-2412-66CF6BB6D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D1931C-4219-D689-A58D-5938D8B62A68}"/>
              </a:ext>
            </a:extLst>
          </p:cNvPr>
          <p:cNvSpPr txBox="1"/>
          <p:nvPr/>
        </p:nvSpPr>
        <p:spPr>
          <a:xfrm>
            <a:off x="413657" y="552155"/>
            <a:ext cx="5464629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400" dirty="0"/>
              <a:t>Ο ασθενής  είπε :</a:t>
            </a:r>
          </a:p>
          <a:p>
            <a:r>
              <a:rPr lang="el-GR" sz="4400" dirty="0"/>
              <a:t>«Πονάει ο _____μου».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D31EE-47EB-7D87-0EF3-437E51205530}"/>
              </a:ext>
            </a:extLst>
          </p:cNvPr>
          <p:cNvSpPr txBox="1"/>
          <p:nvPr/>
        </p:nvSpPr>
        <p:spPr>
          <a:xfrm>
            <a:off x="6095999" y="552155"/>
            <a:ext cx="5203371" cy="160043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1. λαιμός</a:t>
            </a:r>
          </a:p>
          <a:p>
            <a:r>
              <a:rPr lang="el-GR" sz="4000" dirty="0"/>
              <a:t>2. κοιλιά</a:t>
            </a:r>
          </a:p>
          <a:p>
            <a:pPr marL="342900" indent="-342900">
              <a:buAutoNum type="arabicPeriod"/>
            </a:pPr>
            <a:endParaRPr lang="el-CY" dirty="0"/>
          </a:p>
        </p:txBody>
      </p:sp>
      <p:pic>
        <p:nvPicPr>
          <p:cNvPr id="3074" name="Picture 2" descr="Ένας άντρας γύρω στα 55 κάθεται στο ιατρείο. Ο γιατρός τον κοιτάζει με  σοβαρό ύφος. Διάλογος: Γιατρός: «Κύριε, πρέπει να κόψετε το αλκοόλ, το πολύ  φαγητό και τις μεταμεσονύκτιες λιχουδιές.» Ασθενής: «Ωραία…">
            <a:extLst>
              <a:ext uri="{FF2B5EF4-FFF2-40B4-BE49-F238E27FC236}">
                <a16:creationId xmlns:a16="http://schemas.microsoft.com/office/drawing/2014/main" id="{AC6B77CA-682F-5446-CAD0-37FF7922E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3"/>
          <a:stretch>
            <a:fillRect/>
          </a:stretch>
        </p:blipFill>
        <p:spPr bwMode="auto">
          <a:xfrm>
            <a:off x="0" y="5658264"/>
            <a:ext cx="2209800" cy="1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Ένας άντρας γύρω στα 55 κάθεται στο ιατρείο. Ο γιατρός τον κοιτάζει με  σοβαρό ύφος. Διάλογος: Γιατρός: «Κύριε, πρέπει να κόψετε το αλκοόλ, το πολύ  φαγητό και τις μεταμεσονύκτιες λιχουδιές.» Ασθενής: «Ωραία…">
            <a:extLst>
              <a:ext uri="{FF2B5EF4-FFF2-40B4-BE49-F238E27FC236}">
                <a16:creationId xmlns:a16="http://schemas.microsoft.com/office/drawing/2014/main" id="{81C4E725-A9E7-E86C-372B-D63C155AD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3"/>
          <a:stretch>
            <a:fillRect/>
          </a:stretch>
        </p:blipFill>
        <p:spPr bwMode="auto">
          <a:xfrm>
            <a:off x="6585858" y="5658264"/>
            <a:ext cx="2209800" cy="1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Ένας άντρας γύρω στα 55 κάθεται στο ιατρείο. Ο γιατρός τον κοιτάζει με  σοβαρό ύφος. Διάλογος: Γιατρός: «Κύριε, πρέπει να κόψετε το αλκοόλ, το πολύ  φαγητό και τις μεταμεσονύκτιες λιχουδιές.» Ασθενής: «Ωραία…">
            <a:extLst>
              <a:ext uri="{FF2B5EF4-FFF2-40B4-BE49-F238E27FC236}">
                <a16:creationId xmlns:a16="http://schemas.microsoft.com/office/drawing/2014/main" id="{2FF83F3D-9E2B-C247-478E-1071F56BB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3"/>
          <a:stretch>
            <a:fillRect/>
          </a:stretch>
        </p:blipFill>
        <p:spPr bwMode="auto">
          <a:xfrm>
            <a:off x="4397829" y="5658264"/>
            <a:ext cx="2209800" cy="1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Ένας άντρας γύρω στα 55 κάθεται στο ιατρείο. Ο γιατρός τον κοιτάζει με  σοβαρό ύφος. Διάλογος: Γιατρός: «Κύριε, πρέπει να κόψετε το αλκοόλ, το πολύ  φαγητό και τις μεταμεσονύκτιες λιχουδιές.» Ασθενής: «Ωραία…">
            <a:extLst>
              <a:ext uri="{FF2B5EF4-FFF2-40B4-BE49-F238E27FC236}">
                <a16:creationId xmlns:a16="http://schemas.microsoft.com/office/drawing/2014/main" id="{CEDD6D61-5AE3-06A7-5A02-36738F61F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3"/>
          <a:stretch>
            <a:fillRect/>
          </a:stretch>
        </p:blipFill>
        <p:spPr bwMode="auto">
          <a:xfrm>
            <a:off x="2188029" y="5658264"/>
            <a:ext cx="2209800" cy="1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Ένας άντρας γύρω στα 55 κάθεται στο ιατρείο. Ο γιατρός τον κοιτάζει με  σοβαρό ύφος. Διάλογος: Γιατρός: «Κύριε, πρέπει να κόψετε το αλκοόλ, το πολύ  φαγητό και τις μεταμεσονύκτιες λιχουδιές.» Ασθενής: «Ωραία…">
            <a:extLst>
              <a:ext uri="{FF2B5EF4-FFF2-40B4-BE49-F238E27FC236}">
                <a16:creationId xmlns:a16="http://schemas.microsoft.com/office/drawing/2014/main" id="{AE2737DD-8CE0-4BAB-5C47-A23B93782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3"/>
          <a:stretch>
            <a:fillRect/>
          </a:stretch>
        </p:blipFill>
        <p:spPr bwMode="auto">
          <a:xfrm>
            <a:off x="8795658" y="5658264"/>
            <a:ext cx="2209800" cy="1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Ένας άντρας γύρω στα 55 κάθεται στο ιατρείο. Ο γιατρός τον κοιτάζει με  σοβαρό ύφος. Διάλογος: Γιατρός: «Κύριε, πρέπει να κόψετε το αλκοόλ, το πολύ  φαγητό και τις μεταμεσονύκτιες λιχουδιές.» Ασθενής: «Ωραία…">
            <a:extLst>
              <a:ext uri="{FF2B5EF4-FFF2-40B4-BE49-F238E27FC236}">
                <a16:creationId xmlns:a16="http://schemas.microsoft.com/office/drawing/2014/main" id="{C66556AA-C14B-FD47-CCD4-9C23E4D4F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3"/>
          <a:stretch>
            <a:fillRect/>
          </a:stretch>
        </p:blipFill>
        <p:spPr bwMode="auto">
          <a:xfrm>
            <a:off x="10003971" y="5658264"/>
            <a:ext cx="2209800" cy="1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E4BA1F-920A-3DBC-B119-74AA1657C21F}"/>
              </a:ext>
            </a:extLst>
          </p:cNvPr>
          <p:cNvSpPr txBox="1"/>
          <p:nvPr/>
        </p:nvSpPr>
        <p:spPr>
          <a:xfrm>
            <a:off x="413654" y="2315167"/>
            <a:ext cx="5464629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400" dirty="0"/>
              <a:t>Ο ασθενής έχει υψηλό πυρετό.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26213-4783-1A4F-FE59-5CC71B626FE6}"/>
              </a:ext>
            </a:extLst>
          </p:cNvPr>
          <p:cNvSpPr txBox="1"/>
          <p:nvPr/>
        </p:nvSpPr>
        <p:spPr>
          <a:xfrm>
            <a:off x="6095999" y="2498096"/>
            <a:ext cx="5203372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1. σωστό</a:t>
            </a:r>
          </a:p>
          <a:p>
            <a:r>
              <a:rPr lang="el-GR" sz="4000" dirty="0"/>
              <a:t>2. λάθος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22131A-5253-ADEA-05EA-140713159369}"/>
              </a:ext>
            </a:extLst>
          </p:cNvPr>
          <p:cNvSpPr txBox="1"/>
          <p:nvPr/>
        </p:nvSpPr>
        <p:spPr>
          <a:xfrm>
            <a:off x="413654" y="4078180"/>
            <a:ext cx="5464629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400" dirty="0"/>
              <a:t>Ο ασθενής πρέπει  να πίνει πολύ νερό.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BAA1B-EF6B-6F51-6A00-2C25AFD03046}"/>
              </a:ext>
            </a:extLst>
          </p:cNvPr>
          <p:cNvSpPr txBox="1"/>
          <p:nvPr/>
        </p:nvSpPr>
        <p:spPr>
          <a:xfrm>
            <a:off x="6095999" y="4088603"/>
            <a:ext cx="5203372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400"/>
              <a:t>1. σωστό</a:t>
            </a:r>
          </a:p>
          <a:p>
            <a:r>
              <a:rPr lang="el-GR" sz="4400"/>
              <a:t>2. λάθος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847373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05328-AA9A-AEC4-0D43-39002CAB6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BAC6B47A-5D34-A62E-588B-F7F3E8487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21" y="430069"/>
            <a:ext cx="9976758" cy="48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941BE52-BF6B-F00D-E3C6-171EDAC2C9CF}"/>
              </a:ext>
            </a:extLst>
          </p:cNvPr>
          <p:cNvSpPr/>
          <p:nvPr/>
        </p:nvSpPr>
        <p:spPr>
          <a:xfrm>
            <a:off x="1393371" y="337457"/>
            <a:ext cx="5323294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Ανακεφαλαίωση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40621BE-1E47-6A86-E086-948FC56F5952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AAC7B41-1F38-2C8A-A040-19C31E02A7CC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414595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068" y="436211"/>
            <a:ext cx="11013374" cy="6237721"/>
          </a:xfrm>
        </p:spPr>
        <p:txBody>
          <a:bodyPr>
            <a:normAutofit fontScale="70000" lnSpcReduction="20000"/>
          </a:bodyPr>
          <a:lstStyle/>
          <a:p>
            <a:r>
              <a:rPr lang="el-GR" sz="7100" dirty="0"/>
              <a:t>ΟΝΟΜΑΤΕΠΩΝΥΜΟ : </a:t>
            </a:r>
          </a:p>
          <a:p>
            <a:r>
              <a:rPr lang="el-GR" sz="7100" dirty="0"/>
              <a:t>Ηλικία :   </a:t>
            </a:r>
          </a:p>
          <a:p>
            <a:r>
              <a:rPr lang="el-GR" sz="7100" dirty="0"/>
              <a:t>Χώρα :  </a:t>
            </a:r>
          </a:p>
          <a:p>
            <a:r>
              <a:rPr lang="el-GR" sz="7100" dirty="0"/>
              <a:t>Μητρική Γλώσσα :  </a:t>
            </a:r>
          </a:p>
          <a:p>
            <a:r>
              <a:rPr lang="el-GR" sz="7100" dirty="0"/>
              <a:t>Χρόνια παραμονής στην Κύπρο  : </a:t>
            </a:r>
          </a:p>
          <a:p>
            <a:r>
              <a:rPr lang="el-GR" sz="7100" dirty="0"/>
              <a:t>Χρόνια φοίτησης σε κυπριακό σχολείο : </a:t>
            </a:r>
          </a:p>
          <a:p>
            <a:r>
              <a:rPr lang="el-GR" sz="7100" dirty="0"/>
              <a:t>Σχολείο :  </a:t>
            </a:r>
          </a:p>
          <a:p>
            <a:r>
              <a:rPr lang="el-GR" sz="7100" dirty="0"/>
              <a:t>Τμήμα :</a:t>
            </a:r>
          </a:p>
          <a:p>
            <a:r>
              <a:rPr lang="el-GR" sz="7100" dirty="0"/>
              <a:t>Εμφάνιση :</a:t>
            </a:r>
          </a:p>
          <a:p>
            <a:endParaRPr lang="el-GR" sz="4400" dirty="0"/>
          </a:p>
          <a:p>
            <a:endParaRPr lang="el-GR" sz="4400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90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CF3396B-308A-0B62-F7FF-20E97792EBE3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EBB32C6-42EB-7BA4-9DBF-71768EC3469A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Προϋπάρχουσες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66144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0ACEEC74-5FE2-65DE-C195-FCD21746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64D49-0CF9-6FF4-6266-D5424D5D30B7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φ _ _ _  _ _ _ </a:t>
            </a: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D744BDA6-319D-FA30-6239-03A668C2CBC4}"/>
              </a:ext>
            </a:extLst>
          </p:cNvPr>
          <p:cNvSpPr/>
          <p:nvPr/>
        </p:nvSpPr>
        <p:spPr>
          <a:xfrm>
            <a:off x="9239249" y="0"/>
            <a:ext cx="2710543" cy="2264228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Μην ξεχνάς να παίρνεις το  __________σου.</a:t>
            </a:r>
            <a:endParaRPr lang="el-CY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ΣΥΓΧΡΟΝΟΣ ΦΑΡΜΑΚΟΠΟΙΟΣ">
            <a:extLst>
              <a:ext uri="{FF2B5EF4-FFF2-40B4-BE49-F238E27FC236}">
                <a16:creationId xmlns:a16="http://schemas.microsoft.com/office/drawing/2014/main" id="{3972BF02-780A-7DC7-8481-987248B2D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4" y="2090294"/>
            <a:ext cx="3826329" cy="22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1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491C1-B19C-34DF-5FEF-B35672EA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57F0D84-E69A-C8E8-DEE4-36DAFFCB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1D745-10FC-5648-972D-0C84C04DA261}"/>
              </a:ext>
            </a:extLst>
          </p:cNvPr>
          <p:cNvSpPr txBox="1"/>
          <p:nvPr/>
        </p:nvSpPr>
        <p:spPr>
          <a:xfrm>
            <a:off x="6228524" y="4821519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χ _ _ _   </a:t>
            </a: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4E91823E-8559-737C-DFB5-6B50A58143EF}"/>
              </a:ext>
            </a:extLst>
          </p:cNvPr>
          <p:cNvSpPr/>
          <p:nvPr/>
        </p:nvSpPr>
        <p:spPr>
          <a:xfrm>
            <a:off x="9239249" y="0"/>
            <a:ext cx="2710543" cy="2264228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Φάρμακο σε </a:t>
            </a:r>
          </a:p>
          <a:p>
            <a:pPr algn="ctr"/>
            <a:r>
              <a:rPr lang="el-GR" b="1" dirty="0"/>
              <a:t>στερεά μορφή </a:t>
            </a:r>
            <a:endParaRPr lang="el-CY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ΣΥΓΧΡΟΝΟΣ ΦΑΡΜΑΚΟΠΟΙΟΣ">
            <a:extLst>
              <a:ext uri="{FF2B5EF4-FFF2-40B4-BE49-F238E27FC236}">
                <a16:creationId xmlns:a16="http://schemas.microsoft.com/office/drawing/2014/main" id="{C7159AF1-B472-3186-D496-18F13AC74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4" y="2090294"/>
            <a:ext cx="3826329" cy="22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EB57967A-933A-2833-EAE7-40DF0DF523F1}"/>
              </a:ext>
            </a:extLst>
          </p:cNvPr>
          <p:cNvCxnSpPr>
            <a:cxnSpLocks/>
          </p:cNvCxnSpPr>
          <p:nvPr/>
        </p:nvCxnSpPr>
        <p:spPr>
          <a:xfrm flipH="1" flipV="1">
            <a:off x="8368038" y="4190999"/>
            <a:ext cx="3051076" cy="10885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984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B1A52-A031-1874-4131-3AC51FA3E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2BC06BC6-553B-AFBE-5700-BF34D6D5B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2A552F-B427-761B-7A2E-DBC831B0C135}"/>
              </a:ext>
            </a:extLst>
          </p:cNvPr>
          <p:cNvSpPr txBox="1"/>
          <p:nvPr/>
        </p:nvSpPr>
        <p:spPr>
          <a:xfrm>
            <a:off x="6228524" y="4821519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σ _ _ _ _ _   </a:t>
            </a: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9C4E228E-45A4-ABD7-D2C2-CCA1EFDD23EE}"/>
              </a:ext>
            </a:extLst>
          </p:cNvPr>
          <p:cNvSpPr/>
          <p:nvPr/>
        </p:nvSpPr>
        <p:spPr>
          <a:xfrm>
            <a:off x="9239249" y="0"/>
            <a:ext cx="2710543" cy="2264228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_______ για τον βήχα</a:t>
            </a:r>
            <a:endParaRPr lang="el-CY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medicate ASL - YouTube">
            <a:extLst>
              <a:ext uri="{FF2B5EF4-FFF2-40B4-BE49-F238E27FC236}">
                <a16:creationId xmlns:a16="http://schemas.microsoft.com/office/drawing/2014/main" id="{1DBAB623-CBAC-FA45-1612-B77DC49B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92" y="2678374"/>
            <a:ext cx="2668893" cy="150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696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E6B39-0AF4-35C7-35A0-3DCD9C71D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A1727FD8-DBBE-DB91-4086-DF0A1A62E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0D071C-A92E-AAE8-2D87-95D6969A1601}"/>
              </a:ext>
            </a:extLst>
          </p:cNvPr>
          <p:cNvSpPr txBox="1"/>
          <p:nvPr/>
        </p:nvSpPr>
        <p:spPr>
          <a:xfrm>
            <a:off x="6228524" y="4821519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π_ _ _ _ _   </a:t>
            </a: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66B7910E-80C0-FB35-0E5A-95020EC5D64C}"/>
              </a:ext>
            </a:extLst>
          </p:cNvPr>
          <p:cNvSpPr/>
          <p:nvPr/>
        </p:nvSpPr>
        <p:spPr>
          <a:xfrm>
            <a:off x="9239249" y="0"/>
            <a:ext cx="2710543" cy="2264228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Έχω _______.</a:t>
            </a:r>
            <a:endParaRPr lang="el-CY" sz="2000" b="1" dirty="0">
              <a:solidFill>
                <a:schemeClr val="tx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581E62F-C937-76EF-A084-5C174958A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43" y="2036481"/>
            <a:ext cx="2560542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35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ασκάλα που λέει ιστορίες σε παιδιά νηπιαγωγείου. ομαδική δραστηριότητα στο  σχολείο ή στην ημερήσια φροντίδα. παγκόσμια ημέρα δασκ Διανυσματική  απεικόνιση - εικονογραφία από arroyos: 193930532">
            <a:extLst>
              <a:ext uri="{FF2B5EF4-FFF2-40B4-BE49-F238E27FC236}">
                <a16:creationId xmlns:a16="http://schemas.microsoft.com/office/drawing/2014/main" id="{7CB3D9E6-AA4C-4549-A97A-542B0B284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2" b="11265"/>
          <a:stretch/>
        </p:blipFill>
        <p:spPr bwMode="auto">
          <a:xfrm>
            <a:off x="484736" y="3752193"/>
            <a:ext cx="5737388" cy="29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DE5159F7-89A6-400B-A521-934290518F9D}"/>
              </a:ext>
            </a:extLst>
          </p:cNvPr>
          <p:cNvSpPr/>
          <p:nvPr/>
        </p:nvSpPr>
        <p:spPr>
          <a:xfrm>
            <a:off x="2680138" y="1429407"/>
            <a:ext cx="2575034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Κυρία Ελένη, είμαι άρρωστ</a:t>
            </a:r>
            <a:r>
              <a:rPr lang="el-GR" sz="2400" u="sng" dirty="0">
                <a:solidFill>
                  <a:schemeClr val="tx1"/>
                </a:solidFill>
              </a:rPr>
              <a:t>ος.</a:t>
            </a:r>
          </a:p>
          <a:p>
            <a:pPr algn="ctr"/>
            <a:endParaRPr lang="el-CY" dirty="0"/>
          </a:p>
        </p:txBody>
      </p:sp>
      <p:pic>
        <p:nvPicPr>
          <p:cNvPr id="1028" name="Picture 4" descr="2,900+ Clip Art Of Teacher Blackboard Stock Illustrations, Royalty-Free  Vector Graphics &amp; Clip Art - iStock">
            <a:extLst>
              <a:ext uri="{FF2B5EF4-FFF2-40B4-BE49-F238E27FC236}">
                <a16:creationId xmlns:a16="http://schemas.microsoft.com/office/drawing/2014/main" id="{956CA234-DCF5-46E0-BCA0-15E68422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64" y="1000125"/>
            <a:ext cx="58293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0C8A95A4-B948-4987-92C7-E1C2ABFF4591}"/>
              </a:ext>
            </a:extLst>
          </p:cNvPr>
          <p:cNvSpPr/>
          <p:nvPr/>
        </p:nvSpPr>
        <p:spPr>
          <a:xfrm>
            <a:off x="0" y="3314372"/>
            <a:ext cx="2575034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Κύριε Κύπρο, είμαι άρρωστ</a:t>
            </a:r>
            <a:r>
              <a:rPr lang="el-GR" sz="2400" u="sng" dirty="0">
                <a:solidFill>
                  <a:schemeClr val="tx1"/>
                </a:solidFill>
              </a:rPr>
              <a:t>η.</a:t>
            </a:r>
          </a:p>
          <a:p>
            <a:pPr algn="ctr"/>
            <a:endParaRPr lang="el-CY" dirty="0"/>
          </a:p>
        </p:txBody>
      </p:sp>
      <p:pic>
        <p:nvPicPr>
          <p:cNvPr id="3" name="Picture 2" descr="άρρωστος Στοκ Εικονογραφήσεις, Vectors, &amp; Clipart – (279,719 Στοκ  Εικονογραφήσεις)">
            <a:extLst>
              <a:ext uri="{FF2B5EF4-FFF2-40B4-BE49-F238E27FC236}">
                <a16:creationId xmlns:a16="http://schemas.microsoft.com/office/drawing/2014/main" id="{3ECE095B-2313-A71E-CE85-1217D1FC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6" y="1889794"/>
            <a:ext cx="1917274" cy="12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50,888,349 Άρρωστος Εικονογραφήσεις | DepositPhotos">
            <a:extLst>
              <a:ext uri="{FF2B5EF4-FFF2-40B4-BE49-F238E27FC236}">
                <a16:creationId xmlns:a16="http://schemas.microsoft.com/office/drawing/2014/main" id="{CC67E900-D021-10EC-4AB2-0A2C4600D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9696"/>
            <a:ext cx="1279634" cy="11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6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Άρρωστο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7" y="434048"/>
            <a:ext cx="4083269" cy="161475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36364" y="5915267"/>
            <a:ext cx="4188690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Είμαι άρρωστ</a:t>
            </a:r>
            <a:r>
              <a:rPr lang="el-GR" sz="4000" u="sng" dirty="0"/>
              <a:t>η.</a:t>
            </a:r>
            <a:endParaRPr lang="en-US" sz="4000" u="sng" dirty="0"/>
          </a:p>
        </p:txBody>
      </p:sp>
      <p:pic>
        <p:nvPicPr>
          <p:cNvPr id="10242" name="Picture 2" descr="άρρωστοι Στοκ Εικονογραφήσεις, Vectors, &amp; Clipart – (277,390 Στοκ  Εικονογραφήσεις)">
            <a:extLst>
              <a:ext uri="{FF2B5EF4-FFF2-40B4-BE49-F238E27FC236}">
                <a16:creationId xmlns:a16="http://schemas.microsoft.com/office/drawing/2014/main" id="{CB62538B-9D06-4C16-947E-1AB526C3E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64" y="3647089"/>
            <a:ext cx="4083269" cy="164782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BA5A64C-28AF-491A-913C-41037C8A0650}"/>
              </a:ext>
            </a:extLst>
          </p:cNvPr>
          <p:cNvSpPr/>
          <p:nvPr/>
        </p:nvSpPr>
        <p:spPr>
          <a:xfrm>
            <a:off x="1058917" y="2297925"/>
            <a:ext cx="4309239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Είμαι άρρωστ</a:t>
            </a:r>
            <a:r>
              <a:rPr lang="el-GR" sz="4000" u="sng" dirty="0"/>
              <a:t>ος.</a:t>
            </a:r>
          </a:p>
        </p:txBody>
      </p:sp>
      <p:pic>
        <p:nvPicPr>
          <p:cNvPr id="10244" name="Picture 4" descr="Κορίτσια Συζητήσεις Μιλώ - Δωρεάν εικόνα στο Pixabay">
            <a:extLst>
              <a:ext uri="{FF2B5EF4-FFF2-40B4-BE49-F238E27FC236}">
                <a16:creationId xmlns:a16="http://schemas.microsoft.com/office/drawing/2014/main" id="{56360AF6-E121-43C2-949E-25AE9A7D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7" y="231228"/>
            <a:ext cx="6214244" cy="600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Περαστικά! | 40 Ευχές για Καλή Ανάρρωση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14330" r="6358" b="43831"/>
          <a:stretch/>
        </p:blipFill>
        <p:spPr bwMode="auto">
          <a:xfrm>
            <a:off x="7435850" y="1831216"/>
            <a:ext cx="3236006" cy="9334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6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8574D-5CC7-1074-EF3A-76950D76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A1CD5A2-5F27-1A77-0872-6BB0F3A2E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1F838BBD-D998-CF50-F431-5B0638B21B89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20B5581-A4C8-6D44-3ABC-A3A1253A711D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4E11C92-7B1F-E2F5-C795-6DFAAC767AF3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Προϋπάρχουσες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40969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7D6E3934-8CE1-3126-1A9A-2CB5C588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D10DB17-480C-6FDB-6498-812184279D73}"/>
              </a:ext>
            </a:extLst>
          </p:cNvPr>
          <p:cNvSpPr/>
          <p:nvPr/>
        </p:nvSpPr>
        <p:spPr>
          <a:xfrm>
            <a:off x="3107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Επίθετα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3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Η  μαμά  είναι   __________.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629" y="1844318"/>
            <a:ext cx="2851513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ξανθιά / ξανθή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55833" y="1771283"/>
            <a:ext cx="2382987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μελαχρινή  </a:t>
            </a:r>
            <a:endParaRPr lang="en-US" sz="2800" dirty="0"/>
          </a:p>
        </p:txBody>
      </p:sp>
      <p:pic>
        <p:nvPicPr>
          <p:cNvPr id="2050" name="Picture 2" descr="Ένας άνδρας ταξιδεύει παρέα με τη ξανθιά γυναίκα του στην εθνική όταν... Το ανέκδοτο της ημέρας (20/1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3129401"/>
            <a:ext cx="2472209" cy="16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0+ δωρεάν εικόνες για Μελαχρινή Γυναίκα και Γυναίκα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032" y="2669616"/>
            <a:ext cx="1819275" cy="252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όμορφη αναστατωμένη θλιμμένη ξανθιά κοπέλα με υπέροχο πορτραίτο με καστανά  μαλλιά Διανυσματική απεικόνιση - εικονογραφία από lifestyle: 188684299">
            <a:extLst>
              <a:ext uri="{FF2B5EF4-FFF2-40B4-BE49-F238E27FC236}">
                <a16:creationId xmlns:a16="http://schemas.microsoft.com/office/drawing/2014/main" id="{2442F2FC-3D63-32B8-A90D-4F68A93A2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5" y="2866682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53F6919-8FA6-C476-FDEE-8A1AB6CF5EA2}"/>
              </a:ext>
            </a:extLst>
          </p:cNvPr>
          <p:cNvSpPr txBox="1">
            <a:spLocks/>
          </p:cNvSpPr>
          <p:nvPr/>
        </p:nvSpPr>
        <p:spPr>
          <a:xfrm>
            <a:off x="4979457" y="1864101"/>
            <a:ext cx="1733872" cy="72008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/>
              <a:t>καστανή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E355BB-7A07-43C3-1435-A63C42DB1612}"/>
              </a:ext>
            </a:extLst>
          </p:cNvPr>
          <p:cNvSpPr txBox="1">
            <a:spLocks/>
          </p:cNvSpPr>
          <p:nvPr/>
        </p:nvSpPr>
        <p:spPr>
          <a:xfrm>
            <a:off x="1392828" y="5360322"/>
            <a:ext cx="3113314" cy="72008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/>
              <a:t>Έχει  ξανθά μαλλιά.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CF72A4C-9B70-22C5-431E-24258AFFC2DD}"/>
              </a:ext>
            </a:extLst>
          </p:cNvPr>
          <p:cNvSpPr txBox="1">
            <a:spLocks/>
          </p:cNvSpPr>
          <p:nvPr/>
        </p:nvSpPr>
        <p:spPr>
          <a:xfrm>
            <a:off x="4929491" y="5402311"/>
            <a:ext cx="3729225" cy="72008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/>
              <a:t>Έχει καστανά μαλλιά.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F43F0F3-FC9D-4184-7D12-C93A3E51BE8C}"/>
              </a:ext>
            </a:extLst>
          </p:cNvPr>
          <p:cNvSpPr txBox="1">
            <a:spLocks/>
          </p:cNvSpPr>
          <p:nvPr/>
        </p:nvSpPr>
        <p:spPr>
          <a:xfrm>
            <a:off x="8855833" y="5402311"/>
            <a:ext cx="3113314" cy="72008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/>
              <a:t>Έχει μαύρα μαλλιά.</a:t>
            </a:r>
          </a:p>
        </p:txBody>
      </p:sp>
    </p:spTree>
    <p:extLst>
      <p:ext uri="{BB962C8B-B14F-4D97-AF65-F5344CB8AC3E}">
        <p14:creationId xmlns:p14="http://schemas.microsoft.com/office/powerpoint/2010/main" val="266187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641</Words>
  <Application>Microsoft Office PowerPoint</Application>
  <PresentationFormat>Ευρεία οθόνη</PresentationFormat>
  <Paragraphs>231</Paragraphs>
  <Slides>45</Slides>
  <Notes>3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 μαμά  είναι   __________. </vt:lpstr>
      <vt:lpstr>Η  μαμά  είναι  ________.  </vt:lpstr>
      <vt:lpstr>Η  μαμά  είναι  ________.  </vt:lpstr>
      <vt:lpstr>Η  μαμά  είναι  __________.  </vt:lpstr>
      <vt:lpstr>Ο  μπαμπάς  είναι  _________ .  </vt:lpstr>
      <vt:lpstr>Ο  μπαμπάς  είναι  ________.  </vt:lpstr>
      <vt:lpstr>Ο  μπαμπάς  είναι   _________.</vt:lpstr>
      <vt:lpstr>Ο  μπαμπάς  είναι  _______.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Τι έχετε; </vt:lpstr>
      <vt:lpstr>Τι έχετε; </vt:lpstr>
      <vt:lpstr>Παρουσίαση του PowerPoint</vt:lpstr>
      <vt:lpstr>Παρουσίαση του PowerPoint</vt:lpstr>
      <vt:lpstr>Παρουσίαση του PowerPoint</vt:lpstr>
      <vt:lpstr>Ρήματα αίσθησης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-Κυρία, μπορώ να πάω τουαλέτα; -Ναι, πήγαινε.</dc:title>
  <dc:creator>Teacher</dc:creator>
  <cp:lastModifiedBy>Ελένη Χαραλάμπους</cp:lastModifiedBy>
  <cp:revision>252</cp:revision>
  <dcterms:created xsi:type="dcterms:W3CDTF">2022-11-30T08:39:44Z</dcterms:created>
  <dcterms:modified xsi:type="dcterms:W3CDTF">2026-04-03T03:32:33Z</dcterms:modified>
</cp:coreProperties>
</file>