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57" r:id="rId3"/>
    <p:sldId id="258" r:id="rId4"/>
    <p:sldId id="259" r:id="rId5"/>
    <p:sldId id="285" r:id="rId6"/>
    <p:sldId id="260" r:id="rId7"/>
    <p:sldId id="261" r:id="rId8"/>
    <p:sldId id="262" r:id="rId9"/>
    <p:sldId id="263" r:id="rId10"/>
    <p:sldId id="264" r:id="rId11"/>
    <p:sldId id="294" r:id="rId12"/>
    <p:sldId id="267" r:id="rId13"/>
    <p:sldId id="268" r:id="rId14"/>
    <p:sldId id="287" r:id="rId15"/>
    <p:sldId id="269" r:id="rId16"/>
    <p:sldId id="270" r:id="rId17"/>
    <p:sldId id="271" r:id="rId18"/>
    <p:sldId id="272" r:id="rId19"/>
    <p:sldId id="273" r:id="rId20"/>
    <p:sldId id="274" r:id="rId21"/>
    <p:sldId id="275" r:id="rId22"/>
    <p:sldId id="276" r:id="rId23"/>
    <p:sldId id="277" r:id="rId24"/>
    <p:sldId id="288" r:id="rId25"/>
    <p:sldId id="289" r:id="rId26"/>
    <p:sldId id="278" r:id="rId27"/>
    <p:sldId id="279" r:id="rId28"/>
    <p:sldId id="291" r:id="rId29"/>
    <p:sldId id="280" r:id="rId30"/>
    <p:sldId id="281" r:id="rId31"/>
    <p:sldId id="282" r:id="rId32"/>
    <p:sldId id="283" r:id="rId33"/>
    <p:sldId id="293" r:id="rId34"/>
    <p:sldId id="284" r:id="rId35"/>
  </p:sldIdLst>
  <p:sldSz cx="12192000" cy="6858000"/>
  <p:notesSz cx="6858000" cy="9144000"/>
  <p:defaultText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96" autoAdjust="0"/>
    <p:restoredTop sz="94660"/>
  </p:normalViewPr>
  <p:slideViewPr>
    <p:cSldViewPr snapToGrid="0">
      <p:cViewPr varScale="1">
        <p:scale>
          <a:sx n="59" d="100"/>
          <a:sy n="59" d="100"/>
        </p:scale>
        <p:origin x="91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71E794-5B9E-47A7-A064-FB6CD0ED47E9}" type="datetimeFigureOut">
              <a:rPr lang="el-GR" smtClean="0"/>
              <a:t>3/4/2026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52DB01-3C0D-40CB-AFFA-3137A98D94CC}" type="slidenum">
              <a:rPr lang="el-GR" smtClean="0"/>
              <a:t>‹#›</a:t>
            </a:fld>
            <a:endParaRPr lang="el-GR"/>
          </a:p>
        </p:txBody>
      </p:sp>
    </p:spTree>
    <p:extLst>
      <p:ext uri="{BB962C8B-B14F-4D97-AF65-F5344CB8AC3E}">
        <p14:creationId xmlns:p14="http://schemas.microsoft.com/office/powerpoint/2010/main" val="2626528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E088A8-80E8-4C8A-F0BE-B99D5A2A947C}"/>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l-CY"/>
          </a:p>
        </p:txBody>
      </p:sp>
      <p:sp>
        <p:nvSpPr>
          <p:cNvPr id="3" name="Υπότιτλος 2">
            <a:extLst>
              <a:ext uri="{FF2B5EF4-FFF2-40B4-BE49-F238E27FC236}">
                <a16:creationId xmlns:a16="http://schemas.microsoft.com/office/drawing/2014/main" id="{049A72ED-57EB-C20D-51DA-14EF533ED5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l-CY"/>
          </a:p>
        </p:txBody>
      </p:sp>
      <p:sp>
        <p:nvSpPr>
          <p:cNvPr id="4" name="Θέση ημερομηνίας 3">
            <a:extLst>
              <a:ext uri="{FF2B5EF4-FFF2-40B4-BE49-F238E27FC236}">
                <a16:creationId xmlns:a16="http://schemas.microsoft.com/office/drawing/2014/main" id="{795C845F-C447-0A6B-108D-DDBEC38BC39A}"/>
              </a:ext>
            </a:extLst>
          </p:cNvPr>
          <p:cNvSpPr>
            <a:spLocks noGrp="1"/>
          </p:cNvSpPr>
          <p:nvPr>
            <p:ph type="dt" sz="half" idx="10"/>
          </p:nvPr>
        </p:nvSpPr>
        <p:spPr/>
        <p:txBody>
          <a:bodyPr/>
          <a:lstStyle/>
          <a:p>
            <a:fld id="{ED910B79-5C77-4722-912C-D1A1CDB4D6DD}" type="datetimeFigureOut">
              <a:rPr lang="el-CY" smtClean="0"/>
              <a:t>04/03/2026</a:t>
            </a:fld>
            <a:endParaRPr lang="el-CY"/>
          </a:p>
        </p:txBody>
      </p:sp>
      <p:sp>
        <p:nvSpPr>
          <p:cNvPr id="5" name="Θέση υποσέλιδου 4">
            <a:extLst>
              <a:ext uri="{FF2B5EF4-FFF2-40B4-BE49-F238E27FC236}">
                <a16:creationId xmlns:a16="http://schemas.microsoft.com/office/drawing/2014/main" id="{B69A8E51-A195-F4DA-1988-41126AD360FD}"/>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8010CC0C-A43B-89AB-6C3E-81AAA0B55742}"/>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576648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3AF68B-4464-DCEA-500F-73FF6DC1A60D}"/>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AB0E50FC-386E-D42B-F462-83981F642652}"/>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6442E12A-D74D-AC57-BB99-54C0D2D4B563}"/>
              </a:ext>
            </a:extLst>
          </p:cNvPr>
          <p:cNvSpPr>
            <a:spLocks noGrp="1"/>
          </p:cNvSpPr>
          <p:nvPr>
            <p:ph type="dt" sz="half" idx="10"/>
          </p:nvPr>
        </p:nvSpPr>
        <p:spPr/>
        <p:txBody>
          <a:bodyPr/>
          <a:lstStyle/>
          <a:p>
            <a:fld id="{ED910B79-5C77-4722-912C-D1A1CDB4D6DD}" type="datetimeFigureOut">
              <a:rPr lang="el-CY" smtClean="0"/>
              <a:t>04/03/2026</a:t>
            </a:fld>
            <a:endParaRPr lang="el-CY"/>
          </a:p>
        </p:txBody>
      </p:sp>
      <p:sp>
        <p:nvSpPr>
          <p:cNvPr id="5" name="Θέση υποσέλιδου 4">
            <a:extLst>
              <a:ext uri="{FF2B5EF4-FFF2-40B4-BE49-F238E27FC236}">
                <a16:creationId xmlns:a16="http://schemas.microsoft.com/office/drawing/2014/main" id="{7586AA6C-36BD-3106-DF46-075DD241BEEE}"/>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217A8B97-4977-6FB6-72E3-27753BAB182A}"/>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3079598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711C494A-B99D-E3DD-5FCC-C0AE1FF66C85}"/>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E7ADF395-0D12-9422-E704-36F619724F9C}"/>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24D54267-FD3F-FF78-ED27-B737E4346282}"/>
              </a:ext>
            </a:extLst>
          </p:cNvPr>
          <p:cNvSpPr>
            <a:spLocks noGrp="1"/>
          </p:cNvSpPr>
          <p:nvPr>
            <p:ph type="dt" sz="half" idx="10"/>
          </p:nvPr>
        </p:nvSpPr>
        <p:spPr/>
        <p:txBody>
          <a:bodyPr/>
          <a:lstStyle/>
          <a:p>
            <a:fld id="{ED910B79-5C77-4722-912C-D1A1CDB4D6DD}" type="datetimeFigureOut">
              <a:rPr lang="el-CY" smtClean="0"/>
              <a:t>04/03/2026</a:t>
            </a:fld>
            <a:endParaRPr lang="el-CY"/>
          </a:p>
        </p:txBody>
      </p:sp>
      <p:sp>
        <p:nvSpPr>
          <p:cNvPr id="5" name="Θέση υποσέλιδου 4">
            <a:extLst>
              <a:ext uri="{FF2B5EF4-FFF2-40B4-BE49-F238E27FC236}">
                <a16:creationId xmlns:a16="http://schemas.microsoft.com/office/drawing/2014/main" id="{39AB4E86-009A-3747-0E82-F6221D6A8D69}"/>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E4210B9A-1740-8BFE-F315-81DBA40DC513}"/>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523954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5C7262-E5E4-BF22-72C5-26BA3F43B777}"/>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8D8480D5-C18F-1AD8-AA8A-0E194A105174}"/>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0E2F0609-AAAD-652A-8D83-3E7C366CF9CB}"/>
              </a:ext>
            </a:extLst>
          </p:cNvPr>
          <p:cNvSpPr>
            <a:spLocks noGrp="1"/>
          </p:cNvSpPr>
          <p:nvPr>
            <p:ph type="dt" sz="half" idx="10"/>
          </p:nvPr>
        </p:nvSpPr>
        <p:spPr/>
        <p:txBody>
          <a:bodyPr/>
          <a:lstStyle/>
          <a:p>
            <a:fld id="{ED910B79-5C77-4722-912C-D1A1CDB4D6DD}" type="datetimeFigureOut">
              <a:rPr lang="el-CY" smtClean="0"/>
              <a:t>04/03/2026</a:t>
            </a:fld>
            <a:endParaRPr lang="el-CY"/>
          </a:p>
        </p:txBody>
      </p:sp>
      <p:sp>
        <p:nvSpPr>
          <p:cNvPr id="5" name="Θέση υποσέλιδου 4">
            <a:extLst>
              <a:ext uri="{FF2B5EF4-FFF2-40B4-BE49-F238E27FC236}">
                <a16:creationId xmlns:a16="http://schemas.microsoft.com/office/drawing/2014/main" id="{8FE043C5-5FF6-7985-82C0-7F4D377ADCA2}"/>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4B773470-8FA7-C4FD-69D9-CA85DFE26619}"/>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921010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C66CF5-5A72-338A-029E-D039484FB11B}"/>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F510BB30-F75C-BCD4-A1C9-E7B1BA3581F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E4F0334B-1E15-0FFD-4DD9-A389C5696661}"/>
              </a:ext>
            </a:extLst>
          </p:cNvPr>
          <p:cNvSpPr>
            <a:spLocks noGrp="1"/>
          </p:cNvSpPr>
          <p:nvPr>
            <p:ph type="dt" sz="half" idx="10"/>
          </p:nvPr>
        </p:nvSpPr>
        <p:spPr/>
        <p:txBody>
          <a:bodyPr/>
          <a:lstStyle/>
          <a:p>
            <a:fld id="{ED910B79-5C77-4722-912C-D1A1CDB4D6DD}" type="datetimeFigureOut">
              <a:rPr lang="el-CY" smtClean="0"/>
              <a:t>04/03/2026</a:t>
            </a:fld>
            <a:endParaRPr lang="el-CY"/>
          </a:p>
        </p:txBody>
      </p:sp>
      <p:sp>
        <p:nvSpPr>
          <p:cNvPr id="5" name="Θέση υποσέλιδου 4">
            <a:extLst>
              <a:ext uri="{FF2B5EF4-FFF2-40B4-BE49-F238E27FC236}">
                <a16:creationId xmlns:a16="http://schemas.microsoft.com/office/drawing/2014/main" id="{835B3807-80E7-0359-F22F-8B0B70895F43}"/>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A2DBFA86-941D-E14E-2034-EEBC305AF7DE}"/>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1575129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450957-EB4A-E748-9261-63EDB0694CF0}"/>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9FB3DE58-BE6E-004A-FEC4-C49367E75839}"/>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περιεχομένου 3">
            <a:extLst>
              <a:ext uri="{FF2B5EF4-FFF2-40B4-BE49-F238E27FC236}">
                <a16:creationId xmlns:a16="http://schemas.microsoft.com/office/drawing/2014/main" id="{E96E5273-A3BE-EF98-4677-CC3AC5A4DC87}"/>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ημερομηνίας 4">
            <a:extLst>
              <a:ext uri="{FF2B5EF4-FFF2-40B4-BE49-F238E27FC236}">
                <a16:creationId xmlns:a16="http://schemas.microsoft.com/office/drawing/2014/main" id="{B9E50EF4-5B0C-9486-32DA-8848D3EC4A42}"/>
              </a:ext>
            </a:extLst>
          </p:cNvPr>
          <p:cNvSpPr>
            <a:spLocks noGrp="1"/>
          </p:cNvSpPr>
          <p:nvPr>
            <p:ph type="dt" sz="half" idx="10"/>
          </p:nvPr>
        </p:nvSpPr>
        <p:spPr/>
        <p:txBody>
          <a:bodyPr/>
          <a:lstStyle/>
          <a:p>
            <a:fld id="{ED910B79-5C77-4722-912C-D1A1CDB4D6DD}" type="datetimeFigureOut">
              <a:rPr lang="el-CY" smtClean="0"/>
              <a:t>04/03/2026</a:t>
            </a:fld>
            <a:endParaRPr lang="el-CY"/>
          </a:p>
        </p:txBody>
      </p:sp>
      <p:sp>
        <p:nvSpPr>
          <p:cNvPr id="6" name="Θέση υποσέλιδου 5">
            <a:extLst>
              <a:ext uri="{FF2B5EF4-FFF2-40B4-BE49-F238E27FC236}">
                <a16:creationId xmlns:a16="http://schemas.microsoft.com/office/drawing/2014/main" id="{279BA4A1-FF88-41CC-BFA2-255C5F9AC3FD}"/>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CD306982-94A3-2B75-8458-85FB9F3601D0}"/>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3406887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CAB65A-6A2A-5425-B46A-F7282367AECA}"/>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410C6C0B-41A5-265E-7763-D0F4A03213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A39BB13E-CFCC-B915-C419-3D6CBA12076D}"/>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κειμένου 4">
            <a:extLst>
              <a:ext uri="{FF2B5EF4-FFF2-40B4-BE49-F238E27FC236}">
                <a16:creationId xmlns:a16="http://schemas.microsoft.com/office/drawing/2014/main" id="{494EF1BE-67AB-D0C9-C010-3D27DE678E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5960E7DD-588F-1E03-FEA0-D06149BEDB44}"/>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7" name="Θέση ημερομηνίας 6">
            <a:extLst>
              <a:ext uri="{FF2B5EF4-FFF2-40B4-BE49-F238E27FC236}">
                <a16:creationId xmlns:a16="http://schemas.microsoft.com/office/drawing/2014/main" id="{F0ABDACF-E752-5F89-602F-3338793E40ED}"/>
              </a:ext>
            </a:extLst>
          </p:cNvPr>
          <p:cNvSpPr>
            <a:spLocks noGrp="1"/>
          </p:cNvSpPr>
          <p:nvPr>
            <p:ph type="dt" sz="half" idx="10"/>
          </p:nvPr>
        </p:nvSpPr>
        <p:spPr/>
        <p:txBody>
          <a:bodyPr/>
          <a:lstStyle/>
          <a:p>
            <a:fld id="{ED910B79-5C77-4722-912C-D1A1CDB4D6DD}" type="datetimeFigureOut">
              <a:rPr lang="el-CY" smtClean="0"/>
              <a:t>04/03/2026</a:t>
            </a:fld>
            <a:endParaRPr lang="el-CY"/>
          </a:p>
        </p:txBody>
      </p:sp>
      <p:sp>
        <p:nvSpPr>
          <p:cNvPr id="8" name="Θέση υποσέλιδου 7">
            <a:extLst>
              <a:ext uri="{FF2B5EF4-FFF2-40B4-BE49-F238E27FC236}">
                <a16:creationId xmlns:a16="http://schemas.microsoft.com/office/drawing/2014/main" id="{CF694538-F567-E502-1E78-379003B1B925}"/>
              </a:ext>
            </a:extLst>
          </p:cNvPr>
          <p:cNvSpPr>
            <a:spLocks noGrp="1"/>
          </p:cNvSpPr>
          <p:nvPr>
            <p:ph type="ftr" sz="quarter" idx="11"/>
          </p:nvPr>
        </p:nvSpPr>
        <p:spPr/>
        <p:txBody>
          <a:bodyPr/>
          <a:lstStyle/>
          <a:p>
            <a:endParaRPr lang="el-CY"/>
          </a:p>
        </p:txBody>
      </p:sp>
      <p:sp>
        <p:nvSpPr>
          <p:cNvPr id="9" name="Θέση αριθμού διαφάνειας 8">
            <a:extLst>
              <a:ext uri="{FF2B5EF4-FFF2-40B4-BE49-F238E27FC236}">
                <a16:creationId xmlns:a16="http://schemas.microsoft.com/office/drawing/2014/main" id="{6C86444A-4C90-D929-1B27-4DFDA838693C}"/>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1307941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13E6F3-729F-71DC-977D-8825ECD3E97A}"/>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ημερομηνίας 2">
            <a:extLst>
              <a:ext uri="{FF2B5EF4-FFF2-40B4-BE49-F238E27FC236}">
                <a16:creationId xmlns:a16="http://schemas.microsoft.com/office/drawing/2014/main" id="{84B3D0D9-8881-7FF7-0AD0-E27E959FDFF1}"/>
              </a:ext>
            </a:extLst>
          </p:cNvPr>
          <p:cNvSpPr>
            <a:spLocks noGrp="1"/>
          </p:cNvSpPr>
          <p:nvPr>
            <p:ph type="dt" sz="half" idx="10"/>
          </p:nvPr>
        </p:nvSpPr>
        <p:spPr/>
        <p:txBody>
          <a:bodyPr/>
          <a:lstStyle/>
          <a:p>
            <a:fld id="{ED910B79-5C77-4722-912C-D1A1CDB4D6DD}" type="datetimeFigureOut">
              <a:rPr lang="el-CY" smtClean="0"/>
              <a:t>04/03/2026</a:t>
            </a:fld>
            <a:endParaRPr lang="el-CY"/>
          </a:p>
        </p:txBody>
      </p:sp>
      <p:sp>
        <p:nvSpPr>
          <p:cNvPr id="4" name="Θέση υποσέλιδου 3">
            <a:extLst>
              <a:ext uri="{FF2B5EF4-FFF2-40B4-BE49-F238E27FC236}">
                <a16:creationId xmlns:a16="http://schemas.microsoft.com/office/drawing/2014/main" id="{B89CFA16-E18D-EA94-10A4-E8241C94A6D2}"/>
              </a:ext>
            </a:extLst>
          </p:cNvPr>
          <p:cNvSpPr>
            <a:spLocks noGrp="1"/>
          </p:cNvSpPr>
          <p:nvPr>
            <p:ph type="ftr" sz="quarter" idx="11"/>
          </p:nvPr>
        </p:nvSpPr>
        <p:spPr/>
        <p:txBody>
          <a:bodyPr/>
          <a:lstStyle/>
          <a:p>
            <a:endParaRPr lang="el-CY"/>
          </a:p>
        </p:txBody>
      </p:sp>
      <p:sp>
        <p:nvSpPr>
          <p:cNvPr id="5" name="Θέση αριθμού διαφάνειας 4">
            <a:extLst>
              <a:ext uri="{FF2B5EF4-FFF2-40B4-BE49-F238E27FC236}">
                <a16:creationId xmlns:a16="http://schemas.microsoft.com/office/drawing/2014/main" id="{F62452B1-D73F-9746-95EE-0A9DC556380E}"/>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896732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38D69044-DB8A-47CD-4032-DD7D11A7AA18}"/>
              </a:ext>
            </a:extLst>
          </p:cNvPr>
          <p:cNvSpPr>
            <a:spLocks noGrp="1"/>
          </p:cNvSpPr>
          <p:nvPr>
            <p:ph type="dt" sz="half" idx="10"/>
          </p:nvPr>
        </p:nvSpPr>
        <p:spPr/>
        <p:txBody>
          <a:bodyPr/>
          <a:lstStyle/>
          <a:p>
            <a:fld id="{ED910B79-5C77-4722-912C-D1A1CDB4D6DD}" type="datetimeFigureOut">
              <a:rPr lang="el-CY" smtClean="0"/>
              <a:t>04/03/2026</a:t>
            </a:fld>
            <a:endParaRPr lang="el-CY"/>
          </a:p>
        </p:txBody>
      </p:sp>
      <p:sp>
        <p:nvSpPr>
          <p:cNvPr id="3" name="Θέση υποσέλιδου 2">
            <a:extLst>
              <a:ext uri="{FF2B5EF4-FFF2-40B4-BE49-F238E27FC236}">
                <a16:creationId xmlns:a16="http://schemas.microsoft.com/office/drawing/2014/main" id="{225A1F31-0BE1-3FB6-A343-952553FF39C5}"/>
              </a:ext>
            </a:extLst>
          </p:cNvPr>
          <p:cNvSpPr>
            <a:spLocks noGrp="1"/>
          </p:cNvSpPr>
          <p:nvPr>
            <p:ph type="ftr" sz="quarter" idx="11"/>
          </p:nvPr>
        </p:nvSpPr>
        <p:spPr/>
        <p:txBody>
          <a:bodyPr/>
          <a:lstStyle/>
          <a:p>
            <a:endParaRPr lang="el-CY"/>
          </a:p>
        </p:txBody>
      </p:sp>
      <p:sp>
        <p:nvSpPr>
          <p:cNvPr id="4" name="Θέση αριθμού διαφάνειας 3">
            <a:extLst>
              <a:ext uri="{FF2B5EF4-FFF2-40B4-BE49-F238E27FC236}">
                <a16:creationId xmlns:a16="http://schemas.microsoft.com/office/drawing/2014/main" id="{A28A0CC0-0C54-661E-EBBF-D5C7792B6969}"/>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529493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F410B7-EBC4-B02D-8E78-7780CE904A0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B6B41ED7-3B59-41AC-6577-E4CC07CD23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κειμένου 3">
            <a:extLst>
              <a:ext uri="{FF2B5EF4-FFF2-40B4-BE49-F238E27FC236}">
                <a16:creationId xmlns:a16="http://schemas.microsoft.com/office/drawing/2014/main" id="{443F2F89-FE19-B56B-4899-8F3A52FB31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355678D2-C310-3D82-D749-0D648661714E}"/>
              </a:ext>
            </a:extLst>
          </p:cNvPr>
          <p:cNvSpPr>
            <a:spLocks noGrp="1"/>
          </p:cNvSpPr>
          <p:nvPr>
            <p:ph type="dt" sz="half" idx="10"/>
          </p:nvPr>
        </p:nvSpPr>
        <p:spPr/>
        <p:txBody>
          <a:bodyPr/>
          <a:lstStyle/>
          <a:p>
            <a:fld id="{ED910B79-5C77-4722-912C-D1A1CDB4D6DD}" type="datetimeFigureOut">
              <a:rPr lang="el-CY" smtClean="0"/>
              <a:t>04/03/2026</a:t>
            </a:fld>
            <a:endParaRPr lang="el-CY"/>
          </a:p>
        </p:txBody>
      </p:sp>
      <p:sp>
        <p:nvSpPr>
          <p:cNvPr id="6" name="Θέση υποσέλιδου 5">
            <a:extLst>
              <a:ext uri="{FF2B5EF4-FFF2-40B4-BE49-F238E27FC236}">
                <a16:creationId xmlns:a16="http://schemas.microsoft.com/office/drawing/2014/main" id="{63DBD8AC-74BD-6B8F-0DAC-3CD67D2FFA73}"/>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A932E708-54F6-BFC4-CE51-60D313E5A46D}"/>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1514993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BF07F36-128B-8BA0-57C4-DF2ECBD2F8D4}"/>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εικόνας 2">
            <a:extLst>
              <a:ext uri="{FF2B5EF4-FFF2-40B4-BE49-F238E27FC236}">
                <a16:creationId xmlns:a16="http://schemas.microsoft.com/office/drawing/2014/main" id="{D3D37352-C8D8-7FBE-7F68-1655AC37C9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CY"/>
          </a:p>
        </p:txBody>
      </p:sp>
      <p:sp>
        <p:nvSpPr>
          <p:cNvPr id="4" name="Θέση κειμένου 3">
            <a:extLst>
              <a:ext uri="{FF2B5EF4-FFF2-40B4-BE49-F238E27FC236}">
                <a16:creationId xmlns:a16="http://schemas.microsoft.com/office/drawing/2014/main" id="{DF48FA6A-5186-CEC3-3B17-F5065C401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46C93A9-E02C-49E7-D51E-5B08AD163A41}"/>
              </a:ext>
            </a:extLst>
          </p:cNvPr>
          <p:cNvSpPr>
            <a:spLocks noGrp="1"/>
          </p:cNvSpPr>
          <p:nvPr>
            <p:ph type="dt" sz="half" idx="10"/>
          </p:nvPr>
        </p:nvSpPr>
        <p:spPr/>
        <p:txBody>
          <a:bodyPr/>
          <a:lstStyle/>
          <a:p>
            <a:fld id="{ED910B79-5C77-4722-912C-D1A1CDB4D6DD}" type="datetimeFigureOut">
              <a:rPr lang="el-CY" smtClean="0"/>
              <a:t>04/03/2026</a:t>
            </a:fld>
            <a:endParaRPr lang="el-CY"/>
          </a:p>
        </p:txBody>
      </p:sp>
      <p:sp>
        <p:nvSpPr>
          <p:cNvPr id="6" name="Θέση υποσέλιδου 5">
            <a:extLst>
              <a:ext uri="{FF2B5EF4-FFF2-40B4-BE49-F238E27FC236}">
                <a16:creationId xmlns:a16="http://schemas.microsoft.com/office/drawing/2014/main" id="{1A1BCEAB-E71B-67A8-91C2-ED5475064D09}"/>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30DCA370-87ED-1777-C33C-B552A7B8A8D1}"/>
              </a:ext>
            </a:extLst>
          </p:cNvPr>
          <p:cNvSpPr>
            <a:spLocks noGrp="1"/>
          </p:cNvSpPr>
          <p:nvPr>
            <p:ph type="sldNum" sz="quarter" idx="12"/>
          </p:nvPr>
        </p:nvSpPr>
        <p:spPr/>
        <p:txBody>
          <a:bodyPr/>
          <a:lstStyle/>
          <a:p>
            <a:fld id="{8173D3C6-2EE1-45B9-9F4C-0F55A1826E70}" type="slidenum">
              <a:rPr lang="el-CY" smtClean="0"/>
              <a:t>‹#›</a:t>
            </a:fld>
            <a:endParaRPr lang="el-CY"/>
          </a:p>
        </p:txBody>
      </p:sp>
    </p:spTree>
    <p:extLst>
      <p:ext uri="{BB962C8B-B14F-4D97-AF65-F5344CB8AC3E}">
        <p14:creationId xmlns:p14="http://schemas.microsoft.com/office/powerpoint/2010/main" val="507091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6CF355F9-E15E-1A89-87B5-8003C66FE8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F4C3E5CE-07E8-2188-4571-CE92E89A0D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DCB2A7BF-2466-F79A-663A-359472C48A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D910B79-5C77-4722-912C-D1A1CDB4D6DD}" type="datetimeFigureOut">
              <a:rPr lang="el-CY" smtClean="0"/>
              <a:t>04/03/2026</a:t>
            </a:fld>
            <a:endParaRPr lang="el-CY"/>
          </a:p>
        </p:txBody>
      </p:sp>
      <p:sp>
        <p:nvSpPr>
          <p:cNvPr id="5" name="Θέση υποσέλιδου 4">
            <a:extLst>
              <a:ext uri="{FF2B5EF4-FFF2-40B4-BE49-F238E27FC236}">
                <a16:creationId xmlns:a16="http://schemas.microsoft.com/office/drawing/2014/main" id="{CB6E394B-FCB9-C120-10FB-6FEDF184E3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CY"/>
          </a:p>
        </p:txBody>
      </p:sp>
      <p:sp>
        <p:nvSpPr>
          <p:cNvPr id="6" name="Θέση αριθμού διαφάνειας 5">
            <a:extLst>
              <a:ext uri="{FF2B5EF4-FFF2-40B4-BE49-F238E27FC236}">
                <a16:creationId xmlns:a16="http://schemas.microsoft.com/office/drawing/2014/main" id="{1FE213B3-F316-8E89-E79D-72030D1DF4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173D3C6-2EE1-45B9-9F4C-0F55A1826E70}" type="slidenum">
              <a:rPr lang="el-CY" smtClean="0"/>
              <a:t>‹#›</a:t>
            </a:fld>
            <a:endParaRPr lang="el-CY"/>
          </a:p>
        </p:txBody>
      </p:sp>
    </p:spTree>
    <p:extLst>
      <p:ext uri="{BB962C8B-B14F-4D97-AF65-F5344CB8AC3E}">
        <p14:creationId xmlns:p14="http://schemas.microsoft.com/office/powerpoint/2010/main" val="32748952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8" Type="http://schemas.openxmlformats.org/officeDocument/2006/relationships/hyperlink" Target="http://ucy.cypruslibraries.ac.cy/search~S2*gre?/cPL248.S44S4+2006/cpl++248+s44+s4+2006/-3,-1,,E/browse" TargetMode="External"/><Relationship Id="rId13" Type="http://schemas.openxmlformats.org/officeDocument/2006/relationships/hyperlink" Target="http://ucy.cypruslibraries.ac.cy/search~S2*gre?/cPL248.S44A53P37+2012/cpl++248+s44+a53+p37+2012/-3,-1,,E/browse" TargetMode="External"/><Relationship Id="rId3" Type="http://schemas.openxmlformats.org/officeDocument/2006/relationships/hyperlink" Target="http://ucy.cypruslibraries.ac.cy/search~S2*gre?/cPL248.S44A7+2006/cpl++248+s44+a7+2006/-3,-1,,E/browse" TargetMode="External"/><Relationship Id="rId7" Type="http://schemas.openxmlformats.org/officeDocument/2006/relationships/hyperlink" Target="http://ucy.cypruslibraries.ac.cy/search~S2*gre?/cPL248.S44P5+2006/cpl++248+s44+p5+2006/-3,-1,,E/browse" TargetMode="External"/><Relationship Id="rId12" Type="http://schemas.openxmlformats.org/officeDocument/2006/relationships/hyperlink" Target="http://ucy.cypruslibraries.ac.cy/search~S2*gre?/cPL248.S44S59+2011/cpl++248+s44+s59+2011/-3,-1,,E/browse" TargetMode="External"/><Relationship Id="rId2" Type="http://schemas.openxmlformats.org/officeDocument/2006/relationships/hyperlink" Target="http://ucy.cypruslibraries.ac.cy/search~S2*gre?/cPL248.S44B58+2002/cpl++248+s44+b58+2002/-3,-1,,E/browse" TargetMode="External"/><Relationship Id="rId1" Type="http://schemas.openxmlformats.org/officeDocument/2006/relationships/slideLayout" Target="../slideLayouts/slideLayout7.xml"/><Relationship Id="rId6" Type="http://schemas.openxmlformats.org/officeDocument/2006/relationships/hyperlink" Target="http://ucy.cypruslibraries.ac.cy/search~S2*gre?/cPL248.S44M3+2006/cpl++248+s44+m3+2006/-3,-1,,E/browse" TargetMode="External"/><Relationship Id="rId11" Type="http://schemas.openxmlformats.org/officeDocument/2006/relationships/hyperlink" Target="http://ucy.cypruslibraries.ac.cy/search~S2*gre?/cPS3619.H328B3715+2007/cps+3619+h328+b3715+2007/-3,-1,,E/browse" TargetMode="External"/><Relationship Id="rId5" Type="http://schemas.openxmlformats.org/officeDocument/2006/relationships/hyperlink" Target="http://ucy.cypruslibraries.ac.cy/search~S2*gre?/cPL248.S44B3+2006/cpl++248+s44+b3+2006/-3,-1,,E/browse" TargetMode="External"/><Relationship Id="rId10" Type="http://schemas.openxmlformats.org/officeDocument/2006/relationships/hyperlink" Target="http://ucy.cypruslibraries.ac.cy/search~S2*gre?/cPL248.S44A53R6+2007/cpl++248+s44+a53+r6+2007/-3,-1,,E/browse" TargetMode="External"/><Relationship Id="rId4" Type="http://schemas.openxmlformats.org/officeDocument/2006/relationships/hyperlink" Target="http://ucy.cypruslibraries.ac.cy/search~S2*gre?/cPL248.S44A53H3+2006/cpl++248+s44+a53+h3+2006/-3,-1,,E/browse" TargetMode="External"/><Relationship Id="rId9" Type="http://schemas.openxmlformats.org/officeDocument/2006/relationships/hyperlink" Target="http://ucy.cypruslibraries.ac.cy/search~S2*gre?/cPL248.S44A53C53+2007/cpl++248+s44+a53+c53+2007/-3,-1,,E/browse" TargetMode="External"/><Relationship Id="rId14" Type="http://schemas.openxmlformats.org/officeDocument/2006/relationships/hyperlink" Target="http://ucy.cypruslibraries.ac.cy/search~S2*gre?/cPL232.5.W66S73+2000/cpl++232.5+w66+s73+2000/-3,-1,,E/browse"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ürk Dili ve Edebiyatı Bölümü – Kariyer Kapadokya">
            <a:extLst>
              <a:ext uri="{FF2B5EF4-FFF2-40B4-BE49-F238E27FC236}">
                <a16:creationId xmlns:a16="http://schemas.microsoft.com/office/drawing/2014/main" id="{6A592B0A-B7D7-08F5-3FD7-E37207BC509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8203" t="50000" r="18203" b="22166"/>
          <a:stretch>
            <a:fillRect/>
          </a:stretch>
        </p:blipFill>
        <p:spPr bwMode="auto">
          <a:xfrm>
            <a:off x="6096000" y="16328"/>
            <a:ext cx="6096000" cy="2215241"/>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Türk Dili ve Edebiyatı Bölümü – Kariyer Kapadokya">
            <a:extLst>
              <a:ext uri="{FF2B5EF4-FFF2-40B4-BE49-F238E27FC236}">
                <a16:creationId xmlns:a16="http://schemas.microsoft.com/office/drawing/2014/main" id="{58BBBC4D-9B92-3299-DE94-D13FA14CD53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9032" t="19032" r="19493" b="52760"/>
          <a:stretch>
            <a:fillRect/>
          </a:stretch>
        </p:blipFill>
        <p:spPr bwMode="auto">
          <a:xfrm>
            <a:off x="0" y="16330"/>
            <a:ext cx="6096000" cy="2215240"/>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pic>
        <p:nvPicPr>
          <p:cNvPr id="1030" name="Picture 6" descr="Tedev Yayınları | Türk Edebiyatı">
            <a:extLst>
              <a:ext uri="{FF2B5EF4-FFF2-40B4-BE49-F238E27FC236}">
                <a16:creationId xmlns:a16="http://schemas.microsoft.com/office/drawing/2014/main" id="{4CB62041-850D-D58D-3661-EC8236943BC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6733" t="42109" r="6735" b="35034"/>
          <a:stretch>
            <a:fillRect/>
          </a:stretch>
        </p:blipFill>
        <p:spPr bwMode="auto">
          <a:xfrm>
            <a:off x="-76200" y="4152900"/>
            <a:ext cx="6623957" cy="2688769"/>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umhuriyet Dönemi Edebiyatında Şiir">
            <a:extLst>
              <a:ext uri="{FF2B5EF4-FFF2-40B4-BE49-F238E27FC236}">
                <a16:creationId xmlns:a16="http://schemas.microsoft.com/office/drawing/2014/main" id="{895BC037-B40D-F553-70F9-F9812D4E014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71122" y="4106464"/>
            <a:ext cx="5620878" cy="2735206"/>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Elif Şafak | Kitapx">
            <a:extLst>
              <a:ext uri="{FF2B5EF4-FFF2-40B4-BE49-F238E27FC236}">
                <a16:creationId xmlns:a16="http://schemas.microsoft.com/office/drawing/2014/main" id="{EEC81231-00B0-4F3A-1E71-690FF983AA2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242455"/>
            <a:ext cx="2306178" cy="1864009"/>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Türk Edebiyatında Sürgüne Gönderilen Şair Ve Yazarlar">
            <a:extLst>
              <a:ext uri="{FF2B5EF4-FFF2-40B4-BE49-F238E27FC236}">
                <a16:creationId xmlns:a16="http://schemas.microsoft.com/office/drawing/2014/main" id="{52BC864E-8FA2-E483-EA9E-BEE2B789893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297126" y="2231569"/>
            <a:ext cx="2959956" cy="1864009"/>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58DCAF81-8DA1-4F0E-B048-B44BF50162D8}"/>
              </a:ext>
            </a:extLst>
          </p:cNvPr>
          <p:cNvSpPr/>
          <p:nvPr/>
        </p:nvSpPr>
        <p:spPr>
          <a:xfrm>
            <a:off x="1962099" y="1790695"/>
            <a:ext cx="7850193" cy="3430629"/>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r"/>
            <a:endParaRPr lang="el-GR" sz="1100" b="1" dirty="0"/>
          </a:p>
          <a:p>
            <a:pPr algn="r"/>
            <a:endParaRPr lang="el-GR" sz="2000" b="1" dirty="0"/>
          </a:p>
          <a:p>
            <a:pPr algn="r"/>
            <a:endParaRPr lang="en-US" sz="2000" b="1" dirty="0"/>
          </a:p>
          <a:p>
            <a:pPr algn="r"/>
            <a:endParaRPr lang="en-US" sz="2000" b="1" dirty="0"/>
          </a:p>
          <a:p>
            <a:pPr algn="r"/>
            <a:endParaRPr lang="en-US" sz="2000" b="1" dirty="0"/>
          </a:p>
          <a:p>
            <a:pPr algn="r"/>
            <a:endParaRPr lang="en-US" sz="2000" b="1" dirty="0"/>
          </a:p>
          <a:p>
            <a:pPr algn="r"/>
            <a:endParaRPr lang="en-US" b="1" u="sng" dirty="0">
              <a:solidFill>
                <a:schemeClr val="tx1"/>
              </a:solidFill>
            </a:endParaRPr>
          </a:p>
          <a:p>
            <a:pPr algn="r"/>
            <a:r>
              <a:rPr lang="el-GR" b="1" dirty="0"/>
              <a:t>ΤΟΜ 417_Σεμινάριο Τουρκικής Λογοτεχνίας_</a:t>
            </a:r>
            <a:r>
              <a:rPr lang="en-US" b="1" dirty="0"/>
              <a:t>Elif Şafak </a:t>
            </a:r>
            <a:endParaRPr lang="en-US" dirty="0"/>
          </a:p>
          <a:p>
            <a:pPr algn="r"/>
            <a:r>
              <a:rPr lang="el-GR" b="1" dirty="0" err="1"/>
              <a:t>Δρ</a:t>
            </a:r>
            <a:r>
              <a:rPr lang="el-GR" b="1" dirty="0"/>
              <a:t> Ελένη Χαραλάμπους</a:t>
            </a:r>
          </a:p>
          <a:p>
            <a:pPr algn="r"/>
            <a:r>
              <a:rPr lang="el-GR" b="1" dirty="0"/>
              <a:t>Εαρινό Εξάμηνο 2023</a:t>
            </a:r>
          </a:p>
          <a:p>
            <a:pPr algn="r"/>
            <a:endParaRPr lang="en-US" sz="2000" dirty="0">
              <a:solidFill>
                <a:schemeClr val="tx1"/>
              </a:solidFill>
            </a:endParaRPr>
          </a:p>
          <a:p>
            <a:pPr algn="r"/>
            <a:r>
              <a:rPr lang="en-US" sz="2000" dirty="0">
                <a:solidFill>
                  <a:schemeClr val="tx1"/>
                </a:solidFill>
              </a:rPr>
              <a:t>https://www.e-charalambous.com</a:t>
            </a:r>
            <a:endParaRPr lang="el-GR" sz="2000" dirty="0">
              <a:solidFill>
                <a:schemeClr val="tx1"/>
              </a:solidFill>
            </a:endParaRPr>
          </a:p>
          <a:p>
            <a:pPr algn="r"/>
            <a:endParaRPr lang="el-GR" sz="2000" b="1" dirty="0"/>
          </a:p>
          <a:p>
            <a:pPr algn="r"/>
            <a:endParaRPr lang="el-CY" b="1" dirty="0"/>
          </a:p>
        </p:txBody>
      </p:sp>
      <p:pic>
        <p:nvPicPr>
          <p:cNvPr id="1038" name="Picture 14" descr="Πτυχίο Τουρκικών Σπουδών με κατεύθυνση Ιστορία και Πολιτική - Department of  Turkish and Middle Eastern Studies">
            <a:extLst>
              <a:ext uri="{FF2B5EF4-FFF2-40B4-BE49-F238E27FC236}">
                <a16:creationId xmlns:a16="http://schemas.microsoft.com/office/drawing/2014/main" id="{E8357100-D8E9-A528-B4C1-CF048AE8E3E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44477" y="2016747"/>
            <a:ext cx="3086100" cy="7645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86116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E9C2BB5-BE27-97B3-AEFD-07B8A73E4EC8}"/>
              </a:ext>
            </a:extLst>
          </p:cNvPr>
          <p:cNvSpPr txBox="1"/>
          <p:nvPr/>
        </p:nvSpPr>
        <p:spPr>
          <a:xfrm>
            <a:off x="125186" y="192662"/>
            <a:ext cx="8104414" cy="6317692"/>
          </a:xfrm>
          <a:prstGeom prst="rect">
            <a:avLst/>
          </a:prstGeom>
          <a:noFill/>
        </p:spPr>
        <p:txBody>
          <a:bodyPr wrap="square">
            <a:spAutoFit/>
          </a:bodyPr>
          <a:lstStyle/>
          <a:p>
            <a:pPr algn="just">
              <a:lnSpc>
                <a:spcPct val="107000"/>
              </a:lnSpc>
              <a:spcAft>
                <a:spcPts val="800"/>
              </a:spcAft>
              <a:buNone/>
            </a:pPr>
            <a:r>
              <a:rPr lang="en-US" sz="2000" b="1" i="1" dirty="0">
                <a:effectLst/>
                <a:ea typeface="Calibri" panose="020F0502020204030204" pitchFamily="34" charset="0"/>
                <a:cs typeface="Times New Roman" panose="02020603050405020304" pitchFamily="18" charset="0"/>
              </a:rPr>
              <a:t>Baba </a:t>
            </a:r>
            <a:r>
              <a:rPr lang="en-US" sz="2000" b="1" i="1" dirty="0" err="1">
                <a:effectLst/>
                <a:ea typeface="Calibri" panose="020F0502020204030204" pitchFamily="34" charset="0"/>
                <a:cs typeface="Times New Roman" panose="02020603050405020304" pitchFamily="18" charset="0"/>
              </a:rPr>
              <a:t>ve</a:t>
            </a:r>
            <a:r>
              <a:rPr lang="en-US" sz="2000" b="1" i="1" dirty="0">
                <a:effectLst/>
                <a:ea typeface="Calibri" panose="020F0502020204030204" pitchFamily="34" charset="0"/>
                <a:cs typeface="Times New Roman" panose="02020603050405020304" pitchFamily="18" charset="0"/>
              </a:rPr>
              <a:t> </a:t>
            </a:r>
            <a:r>
              <a:rPr lang="en-US" sz="2000" b="1" i="1" dirty="0" err="1">
                <a:effectLst/>
                <a:ea typeface="Calibri" panose="020F0502020204030204" pitchFamily="34" charset="0"/>
                <a:cs typeface="Times New Roman" panose="02020603050405020304" pitchFamily="18" charset="0"/>
              </a:rPr>
              <a:t>Piç</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a:effectLst/>
                <a:ea typeface="Calibri" panose="020F0502020204030204" pitchFamily="34" charset="0"/>
                <a:cs typeface="Times New Roman" panose="02020603050405020304" pitchFamily="18" charset="0"/>
              </a:rPr>
              <a:t> </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a:effectLst/>
                <a:ea typeface="Calibri" panose="020F0502020204030204" pitchFamily="34" charset="0"/>
                <a:cs typeface="Times New Roman" panose="02020603050405020304" pitchFamily="18" charset="0"/>
              </a:rPr>
              <a:t>[…] İlk </a:t>
            </a:r>
            <a:r>
              <a:rPr lang="en-US" sz="2000" dirty="0" err="1">
                <a:effectLst/>
                <a:ea typeface="Calibri" panose="020F0502020204030204" pitchFamily="34" charset="0"/>
                <a:cs typeface="Times New Roman" panose="02020603050405020304" pitchFamily="18" charset="0"/>
              </a:rPr>
              <a:t>romanını</a:t>
            </a:r>
            <a:r>
              <a:rPr lang="en-US" sz="2000" dirty="0">
                <a:effectLst/>
                <a:ea typeface="Calibri" panose="020F0502020204030204" pitchFamily="34" charset="0"/>
                <a:cs typeface="Times New Roman" panose="02020603050405020304" pitchFamily="18" charset="0"/>
              </a:rPr>
              <a:t> 1997 </a:t>
            </a:r>
            <a:r>
              <a:rPr lang="en-US" sz="2000" dirty="0" err="1">
                <a:effectLst/>
                <a:ea typeface="Calibri" panose="020F0502020204030204" pitchFamily="34" charset="0"/>
                <a:cs typeface="Times New Roman" panose="02020603050405020304" pitchFamily="18" charset="0"/>
              </a:rPr>
              <a:t>yılında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yayımlayan</a:t>
            </a:r>
            <a:r>
              <a:rPr lang="en-US" sz="2000" dirty="0">
                <a:effectLst/>
                <a:ea typeface="Calibri" panose="020F0502020204030204" pitchFamily="34" charset="0"/>
                <a:cs typeface="Times New Roman" panose="02020603050405020304" pitchFamily="18" charset="0"/>
              </a:rPr>
              <a:t> Elif Şafak, son on </a:t>
            </a:r>
            <a:r>
              <a:rPr lang="en-US" sz="2000" dirty="0" err="1">
                <a:effectLst/>
                <a:ea typeface="Calibri" panose="020F0502020204030204" pitchFamily="34" charset="0"/>
                <a:cs typeface="Times New Roman" panose="02020603050405020304" pitchFamily="18" charset="0"/>
              </a:rPr>
              <a:t>yıldır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adından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çok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söz</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edilen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romancılarımızdan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biridir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Bilhassa</a:t>
            </a:r>
            <a:r>
              <a:rPr lang="en-US" sz="2000" dirty="0">
                <a:effectLst/>
                <a:ea typeface="Calibri" panose="020F0502020204030204" pitchFamily="34" charset="0"/>
                <a:cs typeface="Times New Roman" panose="02020603050405020304" pitchFamily="18" charset="0"/>
              </a:rPr>
              <a:t> 2006 </a:t>
            </a:r>
            <a:r>
              <a:rPr lang="en-US" sz="2000" dirty="0" err="1">
                <a:effectLst/>
                <a:ea typeface="Calibri" panose="020F0502020204030204" pitchFamily="34" charset="0"/>
                <a:cs typeface="Times New Roman" panose="02020603050405020304" pitchFamily="18" charset="0"/>
              </a:rPr>
              <a:t>yılında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yayımladığı</a:t>
            </a:r>
            <a:r>
              <a:rPr lang="en-US" sz="2000" dirty="0">
                <a:effectLst/>
                <a:ea typeface="Calibri" panose="020F0502020204030204" pitchFamily="34" charset="0"/>
                <a:cs typeface="Times New Roman" panose="02020603050405020304" pitchFamily="18" charset="0"/>
              </a:rPr>
              <a:t> </a:t>
            </a:r>
            <a:r>
              <a:rPr lang="en-US" sz="2000" i="1" dirty="0">
                <a:effectLst/>
                <a:ea typeface="Calibri" panose="020F0502020204030204" pitchFamily="34" charset="0"/>
                <a:cs typeface="Times New Roman" panose="02020603050405020304" pitchFamily="18" charset="0"/>
              </a:rPr>
              <a:t>Baba </a:t>
            </a:r>
            <a:r>
              <a:rPr lang="en-US" sz="2000" i="1" dirty="0" err="1">
                <a:effectLst/>
                <a:ea typeface="Calibri" panose="020F0502020204030204" pitchFamily="34" charset="0"/>
                <a:cs typeface="Times New Roman" panose="02020603050405020304" pitchFamily="18" charset="0"/>
              </a:rPr>
              <a:t>ve</a:t>
            </a:r>
            <a:r>
              <a:rPr lang="en-US" sz="2000" i="1" dirty="0">
                <a:effectLst/>
                <a:ea typeface="Calibri" panose="020F0502020204030204" pitchFamily="34" charset="0"/>
                <a:cs typeface="Times New Roman" panose="02020603050405020304" pitchFamily="18" charset="0"/>
              </a:rPr>
              <a:t> </a:t>
            </a:r>
            <a:r>
              <a:rPr lang="en-US" sz="2000" i="1" dirty="0" err="1">
                <a:effectLst/>
                <a:ea typeface="Calibri" panose="020F0502020204030204" pitchFamily="34" charset="0"/>
                <a:cs typeface="Times New Roman" panose="02020603050405020304" pitchFamily="18" charset="0"/>
              </a:rPr>
              <a:t>Piç</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romanıyla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edebî</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tartışmaların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dışında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tarihî</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hukuki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tartışmalara</a:t>
            </a:r>
            <a:r>
              <a:rPr lang="en-US" sz="2000" dirty="0">
                <a:effectLst/>
                <a:ea typeface="Calibri" panose="020F0502020204030204" pitchFamily="34" charset="0"/>
                <a:cs typeface="Times New Roman" panose="02020603050405020304" pitchFamily="18" charset="0"/>
              </a:rPr>
              <a:t> da </a:t>
            </a:r>
            <a:r>
              <a:rPr lang="en-US" sz="2000" dirty="0" err="1">
                <a:effectLst/>
                <a:ea typeface="Calibri" panose="020F0502020204030204" pitchFamily="34" charset="0"/>
                <a:cs typeface="Times New Roman" panose="02020603050405020304" pitchFamily="18" charset="0"/>
              </a:rPr>
              <a:t>sebep</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olmuş</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Türklüğe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hakaret</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ettiği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iddiasıyla</a:t>
            </a:r>
            <a:r>
              <a:rPr lang="en-US" sz="2000" dirty="0">
                <a:effectLst/>
                <a:ea typeface="Calibri" panose="020F0502020204030204" pitchFamily="34" charset="0"/>
                <a:cs typeface="Times New Roman" panose="02020603050405020304" pitchFamily="18" charset="0"/>
              </a:rPr>
              <a:t> 2006 </a:t>
            </a:r>
            <a:r>
              <a:rPr lang="en-US" sz="2000" dirty="0" err="1">
                <a:effectLst/>
                <a:ea typeface="Calibri" panose="020F0502020204030204" pitchFamily="34" charset="0"/>
                <a:cs typeface="Times New Roman" panose="02020603050405020304" pitchFamily="18" charset="0"/>
              </a:rPr>
              <a:t>yılında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hakkında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dava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açılmıştır</a:t>
            </a:r>
            <a:r>
              <a:rPr lang="en-US" sz="2000" dirty="0">
                <a:effectLst/>
                <a:ea typeface="Calibri" panose="020F0502020204030204" pitchFamily="34" charset="0"/>
                <a:cs typeface="Times New Roman" panose="02020603050405020304" pitchFamily="18" charset="0"/>
              </a:rPr>
              <a:t>. […] </a:t>
            </a:r>
            <a:r>
              <a:rPr lang="en-US" sz="2000" i="1" dirty="0">
                <a:effectLst/>
                <a:ea typeface="Calibri" panose="020F0502020204030204" pitchFamily="34" charset="0"/>
                <a:cs typeface="Times New Roman" panose="02020603050405020304" pitchFamily="18" charset="0"/>
              </a:rPr>
              <a:t>Baba </a:t>
            </a:r>
            <a:r>
              <a:rPr lang="en-US" sz="2000" i="1" dirty="0" err="1">
                <a:effectLst/>
                <a:ea typeface="Calibri" panose="020F0502020204030204" pitchFamily="34" charset="0"/>
                <a:cs typeface="Times New Roman" panose="02020603050405020304" pitchFamily="18" charset="0"/>
              </a:rPr>
              <a:t>ve</a:t>
            </a:r>
            <a:r>
              <a:rPr lang="en-US" sz="2000" i="1" dirty="0">
                <a:effectLst/>
                <a:ea typeface="Calibri" panose="020F0502020204030204" pitchFamily="34" charset="0"/>
                <a:cs typeface="Times New Roman" panose="02020603050405020304" pitchFamily="18" charset="0"/>
              </a:rPr>
              <a:t> </a:t>
            </a:r>
            <a:r>
              <a:rPr lang="en-US" sz="2000" i="1" dirty="0" err="1">
                <a:effectLst/>
                <a:ea typeface="Calibri" panose="020F0502020204030204" pitchFamily="34" charset="0"/>
                <a:cs typeface="Times New Roman" panose="02020603050405020304" pitchFamily="18" charset="0"/>
              </a:rPr>
              <a:t>Piç’teki</a:t>
            </a:r>
            <a:r>
              <a:rPr lang="en-US" sz="2000" dirty="0">
                <a:effectLst/>
                <a:ea typeface="Calibri" panose="020F0502020204030204" pitchFamily="34" charset="0"/>
                <a:cs typeface="Times New Roman" panose="02020603050405020304" pitchFamily="18" charset="0"/>
              </a:rPr>
              <a:t> Türk-</a:t>
            </a:r>
            <a:r>
              <a:rPr lang="en-US" sz="2000" dirty="0" err="1">
                <a:effectLst/>
                <a:ea typeface="Calibri" panose="020F0502020204030204" pitchFamily="34" charset="0"/>
                <a:cs typeface="Times New Roman" panose="02020603050405020304" pitchFamily="18" charset="0"/>
              </a:rPr>
              <a:t>Ermeni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ilişkileriyle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ilgili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ifadeleri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tartışmalara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sebep</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olan</a:t>
            </a:r>
            <a:r>
              <a:rPr lang="en-US" sz="2000" dirty="0">
                <a:effectLst/>
                <a:ea typeface="Calibri" panose="020F0502020204030204" pitchFamily="34" charset="0"/>
                <a:cs typeface="Times New Roman" panose="02020603050405020304" pitchFamily="18" charset="0"/>
              </a:rPr>
              <a:t> Elif </a:t>
            </a:r>
            <a:r>
              <a:rPr lang="en-US" sz="2000" dirty="0" err="1">
                <a:effectLst/>
                <a:ea typeface="Calibri" panose="020F0502020204030204" pitchFamily="34" charset="0"/>
                <a:cs typeface="Times New Roman" panose="02020603050405020304" pitchFamily="18" charset="0"/>
              </a:rPr>
              <a:t>Şafak’ın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bütün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romanlarında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aidiyet</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milliyet</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Türklük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gibi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meseleler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önemli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muhteva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özelliği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olarak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dikkat</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çekmektedir</a:t>
            </a:r>
            <a:r>
              <a:rPr lang="en-US" sz="2000" dirty="0">
                <a:effectLst/>
                <a:ea typeface="Calibri" panose="020F0502020204030204" pitchFamily="34" charset="0"/>
                <a:cs typeface="Times New Roman" panose="02020603050405020304" pitchFamily="18" charset="0"/>
              </a:rPr>
              <a:t>. (Bilal K</a:t>
            </a:r>
            <a:r>
              <a:rPr lang="tr-TR" sz="2000" dirty="0">
                <a:effectLst/>
                <a:ea typeface="Calibri" panose="020F0502020204030204" pitchFamily="34" charset="0"/>
                <a:cs typeface="Times New Roman" panose="02020603050405020304" pitchFamily="18" charset="0"/>
              </a:rPr>
              <a:t>ırımlı</a:t>
            </a:r>
            <a:r>
              <a:rPr lang="ka-GE" sz="2000" dirty="0">
                <a:effectLst/>
                <a:ea typeface="Calibri" panose="020F0502020204030204" pitchFamily="34" charset="0"/>
                <a:cs typeface="Times New Roman" panose="02020603050405020304" pitchFamily="18" charset="0"/>
              </a:rPr>
              <a:t>, 2010</a:t>
            </a:r>
            <a:r>
              <a:rPr lang="en-US" sz="2000" dirty="0">
                <a:effectLst/>
                <a:ea typeface="Calibri" panose="020F0502020204030204" pitchFamily="34" charset="0"/>
                <a:cs typeface="Times New Roman" panose="02020603050405020304" pitchFamily="18" charset="0"/>
              </a:rPr>
              <a:t>:262)</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a:effectLst/>
                <a:ea typeface="Calibri" panose="020F0502020204030204" pitchFamily="34" charset="0"/>
                <a:cs typeface="Times New Roman" panose="02020603050405020304" pitchFamily="18" charset="0"/>
              </a:rPr>
              <a:t>[…]Elif </a:t>
            </a:r>
            <a:r>
              <a:rPr lang="en-US" sz="2000" dirty="0" err="1">
                <a:effectLst/>
                <a:ea typeface="Calibri" panose="020F0502020204030204" pitchFamily="34" charset="0"/>
                <a:cs typeface="Times New Roman" panose="02020603050405020304" pitchFamily="18" charset="0"/>
              </a:rPr>
              <a:t>Şafak’ın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fazla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tartışmalara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konu</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romanı</a:t>
            </a:r>
            <a:r>
              <a:rPr lang="en-US" sz="2000" dirty="0">
                <a:effectLst/>
                <a:ea typeface="Calibri" panose="020F0502020204030204" pitchFamily="34" charset="0"/>
                <a:cs typeface="Times New Roman" panose="02020603050405020304" pitchFamily="18" charset="0"/>
              </a:rPr>
              <a:t> </a:t>
            </a:r>
            <a:r>
              <a:rPr lang="en-US" sz="2000" i="1" dirty="0">
                <a:effectLst/>
                <a:ea typeface="Calibri" panose="020F0502020204030204" pitchFamily="34" charset="0"/>
                <a:cs typeface="Times New Roman" panose="02020603050405020304" pitchFamily="18" charset="0"/>
              </a:rPr>
              <a:t>Baba </a:t>
            </a:r>
            <a:r>
              <a:rPr lang="en-US" sz="2000" i="1" dirty="0" err="1">
                <a:effectLst/>
                <a:ea typeface="Calibri" panose="020F0502020204030204" pitchFamily="34" charset="0"/>
                <a:cs typeface="Times New Roman" panose="02020603050405020304" pitchFamily="18" charset="0"/>
              </a:rPr>
              <a:t>ve</a:t>
            </a:r>
            <a:r>
              <a:rPr lang="en-US" sz="2000" i="1" dirty="0">
                <a:effectLst/>
                <a:ea typeface="Calibri" panose="020F0502020204030204" pitchFamily="34" charset="0"/>
                <a:cs typeface="Times New Roman" panose="02020603050405020304" pitchFamily="18" charset="0"/>
              </a:rPr>
              <a:t> </a:t>
            </a:r>
            <a:r>
              <a:rPr lang="en-US" sz="2000" i="1" dirty="0" err="1">
                <a:effectLst/>
                <a:ea typeface="Calibri" panose="020F0502020204030204" pitchFamily="34" charset="0"/>
                <a:cs typeface="Times New Roman" panose="02020603050405020304" pitchFamily="18" charset="0"/>
              </a:rPr>
              <a:t>Piç</a:t>
            </a:r>
            <a:r>
              <a:rPr lang="en-US" sz="2000" dirty="0">
                <a:effectLst/>
                <a:ea typeface="Calibri" panose="020F0502020204030204" pitchFamily="34" charset="0"/>
                <a:cs typeface="Times New Roman" panose="02020603050405020304" pitchFamily="18" charset="0"/>
              </a:rPr>
              <a:t>, 1915 </a:t>
            </a:r>
            <a:r>
              <a:rPr lang="en-US" sz="2000" dirty="0" err="1">
                <a:effectLst/>
                <a:ea typeface="Calibri" panose="020F0502020204030204" pitchFamily="34" charset="0"/>
                <a:cs typeface="Times New Roman" panose="02020603050405020304" pitchFamily="18" charset="0"/>
              </a:rPr>
              <a:t>Ermeni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tehciri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esnasında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anne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babasını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kaybetmiş</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Şuşan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isimli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Ermeni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kızında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kökleri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birleşen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İstanbullu</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Kazancı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ailesi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ile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Amerika’daki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Çakmakçıyan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ailesinin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kaderlerinin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tekrar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çakışmasını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Kazancı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ailesinin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fertleri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arasında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yaşanan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talihsizlikleri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konu</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edinir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Dolayısıyla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romanın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aslî</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kahramanları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Şuşan’ın</a:t>
            </a:r>
            <a:r>
              <a:rPr lang="en-US" sz="2000" dirty="0">
                <a:effectLst/>
                <a:ea typeface="Calibri" panose="020F0502020204030204" pitchFamily="34" charset="0"/>
                <a:cs typeface="Times New Roman" panose="02020603050405020304" pitchFamily="18" charset="0"/>
              </a:rPr>
              <a:t> her </a:t>
            </a:r>
            <a:r>
              <a:rPr lang="en-US" sz="2000" dirty="0" err="1">
                <a:effectLst/>
                <a:ea typeface="Calibri" panose="020F0502020204030204" pitchFamily="34" charset="0"/>
                <a:cs typeface="Times New Roman" panose="02020603050405020304" pitchFamily="18" charset="0"/>
              </a:rPr>
              <a:t>iki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ailedeki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torunlarıdır</a:t>
            </a:r>
            <a:r>
              <a:rPr lang="en-US" sz="2000" dirty="0">
                <a:effectLst/>
                <a:ea typeface="Calibri" panose="020F0502020204030204" pitchFamily="34" charset="0"/>
                <a:cs typeface="Times New Roman" panose="02020603050405020304" pitchFamily="18" charset="0"/>
              </a:rPr>
              <a:t>. (Bilal K</a:t>
            </a:r>
            <a:r>
              <a:rPr lang="tr-TR" sz="2000" dirty="0">
                <a:effectLst/>
                <a:ea typeface="Calibri" panose="020F0502020204030204" pitchFamily="34" charset="0"/>
                <a:cs typeface="Times New Roman" panose="02020603050405020304" pitchFamily="18" charset="0"/>
              </a:rPr>
              <a:t>ırımlı</a:t>
            </a:r>
            <a:r>
              <a:rPr lang="ka-GE" sz="2000" dirty="0">
                <a:effectLst/>
                <a:ea typeface="Calibri" panose="020F0502020204030204" pitchFamily="34" charset="0"/>
                <a:cs typeface="Times New Roman" panose="02020603050405020304" pitchFamily="18" charset="0"/>
              </a:rPr>
              <a:t>,2010</a:t>
            </a:r>
            <a:r>
              <a:rPr lang="en-US" sz="2000" dirty="0">
                <a:effectLst/>
                <a:ea typeface="Calibri" panose="020F0502020204030204" pitchFamily="34" charset="0"/>
                <a:cs typeface="Times New Roman" panose="02020603050405020304" pitchFamily="18" charset="0"/>
              </a:rPr>
              <a:t>:273)</a:t>
            </a:r>
            <a:endParaRPr lang="el-GR" sz="2000" dirty="0">
              <a:ea typeface="Calibri" panose="020F0502020204030204" pitchFamily="34" charset="0"/>
              <a:cs typeface="Times New Roman" panose="02020603050405020304" pitchFamily="18" charset="0"/>
            </a:endParaRPr>
          </a:p>
        </p:txBody>
      </p:sp>
      <p:pic>
        <p:nvPicPr>
          <p:cNvPr id="6146" name="Picture 2" descr="Baba ve Piç - Vikipedi">
            <a:extLst>
              <a:ext uri="{FF2B5EF4-FFF2-40B4-BE49-F238E27FC236}">
                <a16:creationId xmlns:a16="http://schemas.microsoft.com/office/drawing/2014/main" id="{E28417F5-7C3C-9A42-9E46-4838952A46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1371" y="585788"/>
            <a:ext cx="3429000" cy="5218863"/>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804FF35C-789E-7AB2-0EBA-9CF588AFC3A0}"/>
              </a:ext>
            </a:extLst>
          </p:cNvPr>
          <p:cNvSpPr txBox="1"/>
          <p:nvPr/>
        </p:nvSpPr>
        <p:spPr>
          <a:xfrm>
            <a:off x="7631803" y="6085114"/>
            <a:ext cx="4320711" cy="371764"/>
          </a:xfrm>
          <a:prstGeom prst="rect">
            <a:avLst/>
          </a:prstGeom>
          <a:noFill/>
        </p:spPr>
        <p:txBody>
          <a:bodyPr wrap="square">
            <a:spAutoFit/>
          </a:bodyPr>
          <a:lstStyle/>
          <a:p>
            <a:r>
              <a:rPr lang="el-GR" dirty="0">
                <a:solidFill>
                  <a:schemeClr val="bg2"/>
                </a:solidFill>
              </a:rPr>
              <a:t>https://share.google/lFBPfhlkBrn9DjK2m</a:t>
            </a:r>
          </a:p>
        </p:txBody>
      </p:sp>
    </p:spTree>
    <p:extLst>
      <p:ext uri="{BB962C8B-B14F-4D97-AF65-F5344CB8AC3E}">
        <p14:creationId xmlns:p14="http://schemas.microsoft.com/office/powerpoint/2010/main" val="1542325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78113F-FE5E-28D0-C398-8F571D46FDE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2DFC066-D69E-B110-A0D0-878AF0019D96}"/>
              </a:ext>
            </a:extLst>
          </p:cNvPr>
          <p:cNvSpPr txBox="1"/>
          <p:nvPr/>
        </p:nvSpPr>
        <p:spPr>
          <a:xfrm>
            <a:off x="125186" y="192662"/>
            <a:ext cx="10847614" cy="6591420"/>
          </a:xfrm>
          <a:prstGeom prst="rect">
            <a:avLst/>
          </a:prstGeom>
          <a:noFill/>
        </p:spPr>
        <p:txBody>
          <a:bodyPr wrap="square">
            <a:spAutoFit/>
          </a:bodyPr>
          <a:lstStyle/>
          <a:p>
            <a:pPr algn="just">
              <a:lnSpc>
                <a:spcPct val="107000"/>
              </a:lnSpc>
              <a:spcAft>
                <a:spcPts val="800"/>
              </a:spcAft>
              <a:buNone/>
            </a:pPr>
            <a:r>
              <a:rPr lang="en-US" sz="2000" b="1" i="1" dirty="0">
                <a:effectLst/>
                <a:ea typeface="Calibri" panose="020F0502020204030204" pitchFamily="34" charset="0"/>
                <a:cs typeface="Times New Roman" panose="02020603050405020304" pitchFamily="18" charset="0"/>
              </a:rPr>
              <a:t>Baba </a:t>
            </a:r>
            <a:r>
              <a:rPr lang="en-US" sz="2000" b="1" i="1" dirty="0" err="1">
                <a:effectLst/>
                <a:ea typeface="Calibri" panose="020F0502020204030204" pitchFamily="34" charset="0"/>
                <a:cs typeface="Times New Roman" panose="02020603050405020304" pitchFamily="18" charset="0"/>
              </a:rPr>
              <a:t>ve</a:t>
            </a:r>
            <a:r>
              <a:rPr lang="en-US" sz="2000" b="1" i="1" dirty="0">
                <a:effectLst/>
                <a:ea typeface="Calibri" panose="020F0502020204030204" pitchFamily="34" charset="0"/>
                <a:cs typeface="Times New Roman" panose="02020603050405020304" pitchFamily="18" charset="0"/>
              </a:rPr>
              <a:t> </a:t>
            </a:r>
            <a:r>
              <a:rPr lang="en-US" sz="2000" b="1" i="1" dirty="0" err="1">
                <a:effectLst/>
                <a:ea typeface="Calibri" panose="020F0502020204030204" pitchFamily="34" charset="0"/>
                <a:cs typeface="Times New Roman" panose="02020603050405020304" pitchFamily="18" charset="0"/>
              </a:rPr>
              <a:t>Piç</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pPr>
            <a:r>
              <a:rPr lang="en-US" sz="2000" dirty="0"/>
              <a:t>[…] </a:t>
            </a:r>
            <a:r>
              <a:rPr lang="en-US" sz="2000" dirty="0" err="1"/>
              <a:t>Romanın</a:t>
            </a:r>
            <a:r>
              <a:rPr lang="en-US" sz="2000" dirty="0"/>
              <a:t> Türk </a:t>
            </a:r>
            <a:r>
              <a:rPr lang="en-US" sz="2000" dirty="0" err="1"/>
              <a:t>kahramanları</a:t>
            </a:r>
            <a:r>
              <a:rPr lang="en-US" sz="2000" dirty="0"/>
              <a:t> </a:t>
            </a:r>
            <a:r>
              <a:rPr lang="en-US" sz="2000" dirty="0" err="1"/>
              <a:t>arasında</a:t>
            </a:r>
            <a:r>
              <a:rPr lang="en-US" sz="2000" dirty="0"/>
              <a:t> </a:t>
            </a:r>
            <a:r>
              <a:rPr lang="en-US" sz="2000" dirty="0" err="1"/>
              <a:t>problemsiz</a:t>
            </a:r>
            <a:r>
              <a:rPr lang="en-US" sz="2000" dirty="0"/>
              <a:t> </a:t>
            </a:r>
            <a:r>
              <a:rPr lang="en-US" sz="2000" dirty="0" err="1"/>
              <a:t>ve</a:t>
            </a:r>
            <a:r>
              <a:rPr lang="en-US" sz="2000" dirty="0"/>
              <a:t> iyi </a:t>
            </a:r>
            <a:r>
              <a:rPr lang="en-US" sz="2000" dirty="0" err="1"/>
              <a:t>denilebilecek</a:t>
            </a:r>
            <a:r>
              <a:rPr lang="en-US" sz="2000" dirty="0"/>
              <a:t> </a:t>
            </a:r>
            <a:r>
              <a:rPr lang="en-US" sz="2000" dirty="0" err="1"/>
              <a:t>tek</a:t>
            </a:r>
            <a:r>
              <a:rPr lang="en-US" sz="2000" dirty="0"/>
              <a:t> </a:t>
            </a:r>
            <a:r>
              <a:rPr lang="en-US" sz="2000" dirty="0" err="1"/>
              <a:t>kişi</a:t>
            </a:r>
            <a:r>
              <a:rPr lang="en-US" sz="2000" dirty="0"/>
              <a:t> </a:t>
            </a:r>
            <a:r>
              <a:rPr lang="en-US" sz="2000" dirty="0" err="1"/>
              <a:t>yoktur</a:t>
            </a:r>
            <a:r>
              <a:rPr lang="en-US" sz="2000" dirty="0"/>
              <a:t>. Sanki 1915 </a:t>
            </a:r>
            <a:r>
              <a:rPr lang="en-US" sz="2000" dirty="0" err="1"/>
              <a:t>olaylarının</a:t>
            </a:r>
            <a:r>
              <a:rPr lang="en-US" sz="2000" dirty="0"/>
              <a:t> </a:t>
            </a:r>
            <a:r>
              <a:rPr lang="en-US" sz="2000" dirty="0" err="1"/>
              <a:t>ufuneti</a:t>
            </a:r>
            <a:r>
              <a:rPr lang="en-US" sz="2000" dirty="0"/>
              <a:t> </a:t>
            </a:r>
            <a:r>
              <a:rPr lang="en-US" sz="2000" dirty="0" err="1"/>
              <a:t>ortalığı</a:t>
            </a:r>
            <a:r>
              <a:rPr lang="en-US" sz="2000" dirty="0"/>
              <a:t> </a:t>
            </a:r>
            <a:r>
              <a:rPr lang="en-US" sz="2000" dirty="0" err="1"/>
              <a:t>kaplamış</a:t>
            </a:r>
            <a:r>
              <a:rPr lang="en-US" sz="2000" dirty="0"/>
              <a:t> </a:t>
            </a:r>
            <a:r>
              <a:rPr lang="en-US" sz="2000" dirty="0" err="1"/>
              <a:t>ve</a:t>
            </a:r>
            <a:r>
              <a:rPr lang="en-US" sz="2000" dirty="0"/>
              <a:t> </a:t>
            </a:r>
            <a:r>
              <a:rPr lang="en-US" sz="2000" dirty="0" err="1"/>
              <a:t>bütün</a:t>
            </a:r>
            <a:r>
              <a:rPr lang="en-US" sz="2000" dirty="0"/>
              <a:t> </a:t>
            </a:r>
            <a:r>
              <a:rPr lang="en-US" sz="2000" dirty="0" err="1"/>
              <a:t>Türkler</a:t>
            </a:r>
            <a:r>
              <a:rPr lang="en-US" sz="2000" dirty="0"/>
              <a:t> </a:t>
            </a:r>
            <a:r>
              <a:rPr lang="en-US" sz="2000" dirty="0" err="1"/>
              <a:t>bunun</a:t>
            </a:r>
            <a:r>
              <a:rPr lang="en-US" sz="2000" dirty="0"/>
              <a:t> </a:t>
            </a:r>
            <a:r>
              <a:rPr lang="en-US" sz="2000" dirty="0" err="1"/>
              <a:t>vebaliyle</a:t>
            </a:r>
            <a:r>
              <a:rPr lang="en-US" sz="2000" dirty="0"/>
              <a:t> </a:t>
            </a:r>
            <a:r>
              <a:rPr lang="en-US" sz="2000" dirty="0" err="1"/>
              <a:t>maluldür</a:t>
            </a:r>
            <a:r>
              <a:rPr lang="en-US" sz="2000" dirty="0"/>
              <a:t>. (Bilal K</a:t>
            </a:r>
            <a:r>
              <a:rPr lang="tr-TR" sz="2000" dirty="0"/>
              <a:t>ırımlı</a:t>
            </a:r>
            <a:r>
              <a:rPr lang="ka-GE" sz="2000" dirty="0"/>
              <a:t>,2010</a:t>
            </a:r>
            <a:r>
              <a:rPr lang="en-US" sz="2000" dirty="0"/>
              <a:t>:274)</a:t>
            </a:r>
            <a:endParaRPr lang="el-GR" sz="2000" dirty="0"/>
          </a:p>
          <a:p>
            <a:pPr algn="just">
              <a:lnSpc>
                <a:spcPct val="107000"/>
              </a:lnSpc>
              <a:spcAft>
                <a:spcPts val="800"/>
              </a:spcAft>
              <a:buNone/>
            </a:pPr>
            <a:endParaRPr lang="el-GR" sz="2000" b="1" i="1" dirty="0">
              <a:ea typeface="Calibri" panose="020F0502020204030204" pitchFamily="34" charset="0"/>
              <a:cs typeface="Times New Roman" panose="02020603050405020304" pitchFamily="18" charset="0"/>
            </a:endParaRPr>
          </a:p>
          <a:p>
            <a:pPr algn="just">
              <a:lnSpc>
                <a:spcPct val="107000"/>
              </a:lnSpc>
              <a:spcAft>
                <a:spcPts val="800"/>
              </a:spcAft>
              <a:buNone/>
            </a:pPr>
            <a:r>
              <a:rPr lang="en-US" sz="2000" b="1" i="1" dirty="0" err="1">
                <a:ea typeface="Calibri" panose="020F0502020204030204" pitchFamily="34" charset="0"/>
                <a:cs typeface="Times New Roman" panose="02020603050405020304" pitchFamily="18" charset="0"/>
              </a:rPr>
              <a:t>Pinhan</a:t>
            </a:r>
            <a:endParaRPr lang="el-GR" sz="2000" dirty="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b="1" i="1" dirty="0">
                <a:ea typeface="Calibri" panose="020F0502020204030204" pitchFamily="34" charset="0"/>
                <a:cs typeface="Times New Roman" panose="02020603050405020304" pitchFamily="18" charset="0"/>
              </a:rPr>
              <a:t> </a:t>
            </a:r>
            <a:endParaRPr lang="el-GR" sz="2000" dirty="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a:ea typeface="Calibri" panose="020F0502020204030204" pitchFamily="34" charset="0"/>
                <a:cs typeface="Times New Roman" panose="02020603050405020304" pitchFamily="18" charset="0"/>
              </a:rPr>
              <a:t>[…] Elif </a:t>
            </a:r>
            <a:r>
              <a:rPr lang="en-US" sz="2000" dirty="0" err="1">
                <a:ea typeface="Calibri" panose="020F0502020204030204" pitchFamily="34" charset="0"/>
                <a:cs typeface="Times New Roman" panose="02020603050405020304" pitchFamily="18" charset="0"/>
              </a:rPr>
              <a:t>Şafak’ın</a:t>
            </a:r>
            <a:r>
              <a:rPr lang="en-US" sz="2000" dirty="0">
                <a:ea typeface="Calibri" panose="020F0502020204030204" pitchFamily="34" charset="0"/>
                <a:cs typeface="Times New Roman" panose="02020603050405020304" pitchFamily="18" charset="0"/>
              </a:rPr>
              <a:t> ilk </a:t>
            </a:r>
            <a:r>
              <a:rPr lang="en-US" sz="2000" dirty="0" err="1">
                <a:ea typeface="Calibri" panose="020F0502020204030204" pitchFamily="34" charset="0"/>
                <a:cs typeface="Times New Roman" panose="02020603050405020304" pitchFamily="18" charset="0"/>
              </a:rPr>
              <a:t>romanı</a:t>
            </a:r>
            <a:r>
              <a:rPr lang="en-US" sz="2000" dirty="0">
                <a:ea typeface="Calibri" panose="020F0502020204030204" pitchFamily="34" charset="0"/>
                <a:cs typeface="Times New Roman" panose="02020603050405020304" pitchFamily="18" charset="0"/>
              </a:rPr>
              <a:t> </a:t>
            </a:r>
            <a:r>
              <a:rPr lang="en-US" sz="2000" i="1" dirty="0" err="1">
                <a:ea typeface="Calibri" panose="020F0502020204030204" pitchFamily="34" charset="0"/>
                <a:cs typeface="Times New Roman" panose="02020603050405020304" pitchFamily="18" charset="0"/>
              </a:rPr>
              <a:t>Pinhan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Osmanlı</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döneminde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yaşadığı</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farz</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edilen</a:t>
            </a:r>
            <a:r>
              <a:rPr lang="en-US" sz="2000" dirty="0">
                <a:ea typeface="Calibri" panose="020F0502020204030204" pitchFamily="34" charset="0"/>
                <a:cs typeface="Times New Roman" panose="02020603050405020304" pitchFamily="18" charset="0"/>
              </a:rPr>
              <a:t> </a:t>
            </a:r>
            <a:r>
              <a:rPr lang="en-US" sz="2000" i="1" dirty="0" err="1">
                <a:ea typeface="Calibri" panose="020F0502020204030204" pitchFamily="34" charset="0"/>
                <a:cs typeface="Times New Roman" panose="02020603050405020304" pitchFamily="18" charset="0"/>
              </a:rPr>
              <a:t>Pinhan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isimli</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bir</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dervişin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hayatı</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etrafında</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kurgulanmıştır</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Romanın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ikinci</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derecede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sayılabilecek</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kahramanı</a:t>
            </a:r>
            <a:r>
              <a:rPr lang="en-US" sz="2000" dirty="0">
                <a:ea typeface="Calibri" panose="020F0502020204030204" pitchFamily="34" charset="0"/>
                <a:cs typeface="Times New Roman" panose="02020603050405020304" pitchFamily="18" charset="0"/>
              </a:rPr>
              <a:t> Karanfil </a:t>
            </a:r>
            <a:r>
              <a:rPr lang="en-US" sz="2000" dirty="0" err="1">
                <a:ea typeface="Calibri" panose="020F0502020204030204" pitchFamily="34" charset="0"/>
                <a:cs typeface="Times New Roman" panose="02020603050405020304" pitchFamily="18" charset="0"/>
              </a:rPr>
              <a:t>Yorgaki</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isimli</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birisidir</a:t>
            </a:r>
            <a:r>
              <a:rPr lang="en-US" sz="2000" dirty="0">
                <a:ea typeface="Calibri" panose="020F0502020204030204" pitchFamily="34" charset="0"/>
                <a:cs typeface="Times New Roman" panose="02020603050405020304" pitchFamily="18" charset="0"/>
              </a:rPr>
              <a:t>. Romanda; </a:t>
            </a:r>
            <a:r>
              <a:rPr lang="en-US" sz="2000" dirty="0" err="1">
                <a:ea typeface="Calibri" panose="020F0502020204030204" pitchFamily="34" charset="0"/>
                <a:cs typeface="Times New Roman" panose="02020603050405020304" pitchFamily="18" charset="0"/>
              </a:rPr>
              <a:t>Dertli</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Hagopik</a:t>
            </a:r>
            <a:r>
              <a:rPr lang="en-US" sz="2000" dirty="0">
                <a:ea typeface="Calibri" panose="020F0502020204030204" pitchFamily="34" charset="0"/>
                <a:cs typeface="Times New Roman" panose="02020603050405020304" pitchFamily="18" charset="0"/>
              </a:rPr>
              <a:t>, Ohannes, Dikran, Artin, </a:t>
            </a:r>
            <a:r>
              <a:rPr lang="en-US" sz="2000" dirty="0" err="1">
                <a:ea typeface="Calibri" panose="020F0502020204030204" pitchFamily="34" charset="0"/>
                <a:cs typeface="Times New Roman" panose="02020603050405020304" pitchFamily="18" charset="0"/>
              </a:rPr>
              <a:t>Nuritza</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Meyhaneci</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Manol</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ve</a:t>
            </a:r>
            <a:r>
              <a:rPr lang="en-US" sz="2000" dirty="0">
                <a:ea typeface="Calibri" panose="020F0502020204030204" pitchFamily="34" charset="0"/>
                <a:cs typeface="Times New Roman" panose="02020603050405020304" pitchFamily="18" charset="0"/>
              </a:rPr>
              <a:t> Mardiros Ağa </a:t>
            </a:r>
            <a:r>
              <a:rPr lang="en-US" sz="2000" dirty="0" err="1">
                <a:ea typeface="Calibri" panose="020F0502020204030204" pitchFamily="34" charset="0"/>
                <a:cs typeface="Times New Roman" panose="02020603050405020304" pitchFamily="18" charset="0"/>
              </a:rPr>
              <a:t>olmak</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üzere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yedi</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tane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daha</a:t>
            </a:r>
            <a:r>
              <a:rPr lang="en-US" sz="2000" dirty="0">
                <a:ea typeface="Calibri" panose="020F0502020204030204" pitchFamily="34" charset="0"/>
                <a:cs typeface="Times New Roman" panose="02020603050405020304" pitchFamily="18" charset="0"/>
              </a:rPr>
              <a:t> Rum </a:t>
            </a:r>
            <a:r>
              <a:rPr lang="en-US" sz="2000" dirty="0" err="1">
                <a:ea typeface="Calibri" panose="020F0502020204030204" pitchFamily="34" charset="0"/>
                <a:cs typeface="Times New Roman" panose="02020603050405020304" pitchFamily="18" charset="0"/>
              </a:rPr>
              <a:t>veya</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Ermeni</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asıllı</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insanın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ismi</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geçmektedir</a:t>
            </a:r>
            <a:r>
              <a:rPr lang="en-US" sz="2000" dirty="0">
                <a:ea typeface="Calibri" panose="020F0502020204030204" pitchFamily="34" charset="0"/>
                <a:cs typeface="Times New Roman" panose="02020603050405020304" pitchFamily="18" charset="0"/>
              </a:rPr>
              <a:t>. </a:t>
            </a:r>
            <a:r>
              <a:rPr lang="en-US" sz="2000" i="1" dirty="0" err="1">
                <a:ea typeface="Calibri" panose="020F0502020204030204" pitchFamily="34" charset="0"/>
                <a:cs typeface="Times New Roman" panose="02020603050405020304" pitchFamily="18" charset="0"/>
              </a:rPr>
              <a:t>Pinhan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romanının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şahıs</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kadrosu</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milliyet</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veya</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etnik</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köken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olarak</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Osmanlı-Müslüman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tebaası</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Ermeniler</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ve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Rumlar</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gibi</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değişik</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etnik</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ve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dinî</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kökenlerden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oluşmakta</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ve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bu</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şahıslar</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dünyasıyla</a:t>
            </a:r>
            <a:r>
              <a:rPr lang="en-US" sz="2000" dirty="0">
                <a:ea typeface="Calibri" panose="020F0502020204030204" pitchFamily="34" charset="0"/>
                <a:cs typeface="Times New Roman" panose="02020603050405020304" pitchFamily="18" charset="0"/>
              </a:rPr>
              <a:t> o </a:t>
            </a:r>
            <a:r>
              <a:rPr lang="en-US" sz="2000" dirty="0" err="1">
                <a:ea typeface="Calibri" panose="020F0502020204030204" pitchFamily="34" charset="0"/>
                <a:cs typeface="Times New Roman" panose="02020603050405020304" pitchFamily="18" charset="0"/>
              </a:rPr>
              <a:t>dönem</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Anadolu’sunun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çok</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kültürlü</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yapısı</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ortaya</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konulmaktadır</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Ayrıca</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herhangi</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bir</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millî</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ve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dinî</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köken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aidiyetinin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ötesinde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bütün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insanlığın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aynı</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anne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ve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babanın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evladı</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olduğuna</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vurgu</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yapan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Âdemoğulları</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Havvakızları</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ifadesi</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dikkat</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çekicidir</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ve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üç</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defa</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geçmektedir</a:t>
            </a:r>
            <a:r>
              <a:rPr lang="en-US" sz="2000" dirty="0">
                <a:ea typeface="Calibri" panose="020F0502020204030204" pitchFamily="34" charset="0"/>
                <a:cs typeface="Times New Roman" panose="02020603050405020304" pitchFamily="18" charset="0"/>
              </a:rPr>
              <a:t>.  (Bilal K</a:t>
            </a:r>
            <a:r>
              <a:rPr lang="tr-TR" sz="2000" dirty="0">
                <a:ea typeface="Calibri" panose="020F0502020204030204" pitchFamily="34" charset="0"/>
                <a:cs typeface="Times New Roman" panose="02020603050405020304" pitchFamily="18" charset="0"/>
              </a:rPr>
              <a:t>ırımlı</a:t>
            </a:r>
            <a:r>
              <a:rPr lang="ka-GE" sz="2000" dirty="0">
                <a:ea typeface="Calibri" panose="020F0502020204030204" pitchFamily="34" charset="0"/>
                <a:cs typeface="Times New Roman" panose="02020603050405020304" pitchFamily="18" charset="0"/>
              </a:rPr>
              <a:t>,2010</a:t>
            </a:r>
            <a:r>
              <a:rPr lang="en-US" sz="2000" dirty="0">
                <a:ea typeface="Calibri" panose="020F0502020204030204" pitchFamily="34" charset="0"/>
                <a:cs typeface="Times New Roman" panose="02020603050405020304" pitchFamily="18" charset="0"/>
              </a:rPr>
              <a:t>:265-266)</a:t>
            </a:r>
            <a:endParaRPr lang="el-GR" sz="2000" dirty="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endParaRPr lang="el-GR" sz="2000" dirty="0"/>
          </a:p>
        </p:txBody>
      </p:sp>
    </p:spTree>
    <p:extLst>
      <p:ext uri="{BB962C8B-B14F-4D97-AF65-F5344CB8AC3E}">
        <p14:creationId xmlns:p14="http://schemas.microsoft.com/office/powerpoint/2010/main" val="2893773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CA86C96-BE95-EF8F-5E94-C92A5E7085A1}"/>
              </a:ext>
            </a:extLst>
          </p:cNvPr>
          <p:cNvSpPr txBox="1"/>
          <p:nvPr/>
        </p:nvSpPr>
        <p:spPr>
          <a:xfrm>
            <a:off x="185057" y="1198307"/>
            <a:ext cx="6096000" cy="4692631"/>
          </a:xfrm>
          <a:prstGeom prst="rect">
            <a:avLst/>
          </a:prstGeom>
          <a:noFill/>
        </p:spPr>
        <p:txBody>
          <a:bodyPr wrap="square">
            <a:spAutoFit/>
          </a:bodyPr>
          <a:lstStyle/>
          <a:p>
            <a:pPr marL="179705" marR="179705" algn="just">
              <a:lnSpc>
                <a:spcPct val="107000"/>
              </a:lnSpc>
              <a:spcAft>
                <a:spcPts val="800"/>
              </a:spcAft>
              <a:buNone/>
            </a:pPr>
            <a:r>
              <a:rPr lang="en-US" sz="2000" dirty="0">
                <a:effectLst/>
                <a:ea typeface="Calibri" panose="020F0502020204030204" pitchFamily="34" charset="0"/>
                <a:cs typeface="Times New Roman" panose="02020603050405020304" pitchFamily="18" charset="0"/>
              </a:rPr>
              <a:t>[…]</a:t>
            </a:r>
            <a:r>
              <a:rPr lang="en-US" sz="2000" dirty="0" err="1">
                <a:effectLst/>
                <a:ea typeface="Calibri" panose="020F0502020204030204" pitchFamily="34" charset="0"/>
                <a:cs typeface="Times New Roman" panose="02020603050405020304" pitchFamily="18" charset="0"/>
              </a:rPr>
              <a:t>Benim</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memleketimde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doğduğum</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taşını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toprağını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karış</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karış</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gezdiğim</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havasını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soluduğum</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yerde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dört</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kitabın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ehli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arada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yaşardı</a:t>
            </a:r>
            <a:r>
              <a:rPr lang="en-US" sz="2000" dirty="0">
                <a:effectLst/>
                <a:ea typeface="Calibri" panose="020F0502020204030204" pitchFamily="34" charset="0"/>
                <a:cs typeface="Times New Roman" panose="02020603050405020304" pitchFamily="18" charset="0"/>
              </a:rPr>
              <a:t>. Bir </a:t>
            </a:r>
            <a:r>
              <a:rPr lang="en-US" sz="2000" dirty="0" err="1">
                <a:effectLst/>
                <a:ea typeface="Calibri" panose="020F0502020204030204" pitchFamily="34" charset="0"/>
                <a:cs typeface="Times New Roman" panose="02020603050405020304" pitchFamily="18" charset="0"/>
              </a:rPr>
              <a:t>arada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dediysem</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mahallelerimiz</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ayrı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yediğimiz</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içtiğimiz</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âdetlerimiz</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ayrı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esvaplarımız</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ayrı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lâkin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soluduğumuz</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hava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gördüğümüz</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güneş</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ay </a:t>
            </a:r>
            <a:r>
              <a:rPr lang="en-US" sz="2000" dirty="0" err="1">
                <a:effectLst/>
                <a:ea typeface="Calibri" panose="020F0502020204030204" pitchFamily="34" charset="0"/>
                <a:cs typeface="Times New Roman" panose="02020603050405020304" pitchFamily="18" charset="0"/>
              </a:rPr>
              <a:t>birdi</a:t>
            </a:r>
            <a:r>
              <a:rPr lang="en-US" sz="2000" dirty="0">
                <a:effectLst/>
                <a:ea typeface="Calibri" panose="020F0502020204030204" pitchFamily="34" charset="0"/>
                <a:cs typeface="Times New Roman" panose="02020603050405020304" pitchFamily="18" charset="0"/>
              </a:rPr>
              <a:t>. Kuru </a:t>
            </a:r>
            <a:r>
              <a:rPr lang="en-US" sz="2000" dirty="0" err="1">
                <a:effectLst/>
                <a:ea typeface="Calibri" panose="020F0502020204030204" pitchFamily="34" charset="0"/>
                <a:cs typeface="Times New Roman" panose="02020603050405020304" pitchFamily="18" charset="0"/>
              </a:rPr>
              <a:t>yerlerin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ahalisi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pek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kederli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olurmuş</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derler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yalan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değil</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Kederimiz</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birdi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Aynı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gök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kubbeye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yakarırdık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Aynı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yıldızlara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bakıp</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bakıp</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efkârlanır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aynı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yıldızları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hesap</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etmeye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çalışırken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uyuyakalırdık</a:t>
            </a:r>
            <a:r>
              <a:rPr lang="en-US" sz="2000" dirty="0">
                <a:effectLst/>
                <a:ea typeface="Calibri" panose="020F0502020204030204" pitchFamily="34" charset="0"/>
                <a:cs typeface="Times New Roman" panose="02020603050405020304" pitchFamily="18" charset="0"/>
              </a:rPr>
              <a:t>. Biz </a:t>
            </a:r>
            <a:r>
              <a:rPr lang="en-US" sz="2000" dirty="0" err="1">
                <a:effectLst/>
                <a:ea typeface="Calibri" panose="020F0502020204030204" pitchFamily="34" charset="0"/>
                <a:cs typeface="Times New Roman" panose="02020603050405020304" pitchFamily="18" charset="0"/>
              </a:rPr>
              <a:t>kuşaklardır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sarraflık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ederdik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orada</a:t>
            </a:r>
            <a:r>
              <a:rPr lang="en-US" sz="2000" dirty="0">
                <a:effectLst/>
                <a:ea typeface="Calibri" panose="020F0502020204030204" pitchFamily="34" charset="0"/>
                <a:cs typeface="Times New Roman" panose="02020603050405020304" pitchFamily="18" charset="0"/>
              </a:rPr>
              <a:t>. Babam da </a:t>
            </a:r>
            <a:r>
              <a:rPr lang="en-US" sz="2000" dirty="0" err="1">
                <a:effectLst/>
                <a:ea typeface="Calibri" panose="020F0502020204030204" pitchFamily="34" charset="0"/>
                <a:cs typeface="Times New Roman" panose="02020603050405020304" pitchFamily="18" charset="0"/>
              </a:rPr>
              <a:t>dedem</a:t>
            </a:r>
            <a:r>
              <a:rPr lang="en-US" sz="2000" dirty="0">
                <a:effectLst/>
                <a:ea typeface="Calibri" panose="020F0502020204030204" pitchFamily="34" charset="0"/>
                <a:cs typeface="Times New Roman" panose="02020603050405020304" pitchFamily="18" charset="0"/>
              </a:rPr>
              <a:t> de </a:t>
            </a:r>
            <a:r>
              <a:rPr lang="en-US" sz="2000" dirty="0" err="1">
                <a:effectLst/>
                <a:ea typeface="Calibri" panose="020F0502020204030204" pitchFamily="34" charset="0"/>
                <a:cs typeface="Times New Roman" panose="02020603050405020304" pitchFamily="18" charset="0"/>
              </a:rPr>
              <a:t>dedelerimiz</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babası</a:t>
            </a:r>
            <a:r>
              <a:rPr lang="en-US" sz="2000" dirty="0">
                <a:effectLst/>
                <a:ea typeface="Calibri" panose="020F0502020204030204" pitchFamily="34" charset="0"/>
                <a:cs typeface="Times New Roman" panose="02020603050405020304" pitchFamily="18" charset="0"/>
              </a:rPr>
              <a:t> da </a:t>
            </a:r>
            <a:r>
              <a:rPr lang="en-US" sz="2000" dirty="0" err="1">
                <a:effectLst/>
                <a:ea typeface="Calibri" panose="020F0502020204030204" pitchFamily="34" charset="0"/>
                <a:cs typeface="Times New Roman" panose="02020603050405020304" pitchFamily="18" charset="0"/>
              </a:rPr>
              <a:t>aynı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mesleğin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erbabıydı</a:t>
            </a:r>
            <a:r>
              <a:rPr lang="en-US" sz="2000" dirty="0">
                <a:effectLst/>
                <a:ea typeface="Calibri" panose="020F0502020204030204" pitchFamily="34" charset="0"/>
                <a:cs typeface="Times New Roman" panose="02020603050405020304" pitchFamily="18" charset="0"/>
              </a:rPr>
              <a:t>.[….] (Elif Şafak, 1997 </a:t>
            </a:r>
            <a:r>
              <a:rPr lang="el-GR" sz="2000" dirty="0">
                <a:effectLst/>
                <a:ea typeface="Calibri" panose="020F0502020204030204" pitchFamily="34" charset="0"/>
                <a:cs typeface="Times New Roman" panose="02020603050405020304" pitchFamily="18" charset="0"/>
              </a:rPr>
              <a:t>στο </a:t>
            </a:r>
            <a:r>
              <a:rPr lang="en-US" sz="2000" dirty="0">
                <a:effectLst/>
                <a:ea typeface="Calibri" panose="020F0502020204030204" pitchFamily="34" charset="0"/>
                <a:cs typeface="Times New Roman" panose="02020603050405020304" pitchFamily="18" charset="0"/>
              </a:rPr>
              <a:t>Bilal K</a:t>
            </a:r>
            <a:r>
              <a:rPr lang="tr-TR" sz="2000" dirty="0">
                <a:effectLst/>
                <a:ea typeface="Calibri" panose="020F0502020204030204" pitchFamily="34" charset="0"/>
                <a:cs typeface="Times New Roman" panose="02020603050405020304" pitchFamily="18" charset="0"/>
              </a:rPr>
              <a:t>ırımlı</a:t>
            </a:r>
            <a:r>
              <a:rPr lang="ka-GE" sz="2000" dirty="0">
                <a:effectLst/>
                <a:ea typeface="Calibri" panose="020F0502020204030204" pitchFamily="34" charset="0"/>
                <a:cs typeface="Times New Roman" panose="02020603050405020304" pitchFamily="18" charset="0"/>
              </a:rPr>
              <a:t>,2010</a:t>
            </a:r>
            <a:r>
              <a:rPr lang="en-US" sz="2000" dirty="0">
                <a:effectLst/>
                <a:ea typeface="Calibri" panose="020F0502020204030204" pitchFamily="34" charset="0"/>
                <a:cs typeface="Times New Roman" panose="02020603050405020304" pitchFamily="18" charset="0"/>
              </a:rPr>
              <a:t>:267)</a:t>
            </a:r>
            <a:endParaRPr lang="el-GR" sz="2000" dirty="0">
              <a:effectLst/>
              <a:ea typeface="Calibri" panose="020F0502020204030204" pitchFamily="34" charset="0"/>
              <a:cs typeface="Times New Roman" panose="02020603050405020304" pitchFamily="18" charset="0"/>
            </a:endParaRPr>
          </a:p>
        </p:txBody>
      </p:sp>
      <p:pic>
        <p:nvPicPr>
          <p:cNvPr id="7170" name="Picture 2" descr="Pinhan by Elif Shafak | Goodreads">
            <a:extLst>
              <a:ext uri="{FF2B5EF4-FFF2-40B4-BE49-F238E27FC236}">
                <a16:creationId xmlns:a16="http://schemas.microsoft.com/office/drawing/2014/main" id="{EB0745C1-312F-49F1-8925-965C3FBB78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85183" y="451520"/>
            <a:ext cx="3759480" cy="5547773"/>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7759D4FF-A059-E8F7-CBAE-8772DACAD8C7}"/>
              </a:ext>
            </a:extLst>
          </p:cNvPr>
          <p:cNvSpPr txBox="1"/>
          <p:nvPr/>
        </p:nvSpPr>
        <p:spPr>
          <a:xfrm>
            <a:off x="6508240" y="6308508"/>
            <a:ext cx="6097836" cy="369332"/>
          </a:xfrm>
          <a:prstGeom prst="rect">
            <a:avLst/>
          </a:prstGeom>
          <a:noFill/>
        </p:spPr>
        <p:txBody>
          <a:bodyPr wrap="square">
            <a:spAutoFit/>
          </a:bodyPr>
          <a:lstStyle/>
          <a:p>
            <a:r>
              <a:rPr lang="el-GR" dirty="0">
                <a:solidFill>
                  <a:schemeClr val="bg2"/>
                </a:solidFill>
              </a:rPr>
              <a:t>https://share.google/pHX4EMdcw8LwXrRAB</a:t>
            </a:r>
          </a:p>
        </p:txBody>
      </p:sp>
    </p:spTree>
    <p:extLst>
      <p:ext uri="{BB962C8B-B14F-4D97-AF65-F5344CB8AC3E}">
        <p14:creationId xmlns:p14="http://schemas.microsoft.com/office/powerpoint/2010/main" val="2457259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B101A75-FE45-E021-458C-346888ED8AB5}"/>
              </a:ext>
            </a:extLst>
          </p:cNvPr>
          <p:cNvSpPr txBox="1"/>
          <p:nvPr/>
        </p:nvSpPr>
        <p:spPr>
          <a:xfrm>
            <a:off x="185057" y="767430"/>
            <a:ext cx="8588828" cy="5657959"/>
          </a:xfrm>
          <a:prstGeom prst="rect">
            <a:avLst/>
          </a:prstGeom>
          <a:noFill/>
        </p:spPr>
        <p:txBody>
          <a:bodyPr wrap="square">
            <a:spAutoFit/>
          </a:bodyPr>
          <a:lstStyle/>
          <a:p>
            <a:pPr algn="just">
              <a:lnSpc>
                <a:spcPct val="107000"/>
              </a:lnSpc>
              <a:spcAft>
                <a:spcPts val="800"/>
              </a:spcAft>
              <a:buNone/>
            </a:pPr>
            <a:r>
              <a:rPr lang="en-US" sz="2000" b="1" i="1" dirty="0" err="1">
                <a:effectLst/>
                <a:ea typeface="Calibri" panose="020F0502020204030204" pitchFamily="34" charset="0"/>
                <a:cs typeface="Times New Roman" panose="02020603050405020304" pitchFamily="18" charset="0"/>
              </a:rPr>
              <a:t>Şehrin</a:t>
            </a:r>
            <a:r>
              <a:rPr lang="en-US" sz="2000" b="1" i="1" dirty="0">
                <a:effectLst/>
                <a:ea typeface="Calibri" panose="020F0502020204030204" pitchFamily="34" charset="0"/>
                <a:cs typeface="Times New Roman" panose="02020603050405020304" pitchFamily="18" charset="0"/>
              </a:rPr>
              <a:t> </a:t>
            </a:r>
            <a:r>
              <a:rPr lang="en-US" sz="2000" b="1" i="1" dirty="0" err="1">
                <a:effectLst/>
                <a:ea typeface="Calibri" panose="020F0502020204030204" pitchFamily="34" charset="0"/>
                <a:cs typeface="Times New Roman" panose="02020603050405020304" pitchFamily="18" charset="0"/>
              </a:rPr>
              <a:t>Aynaları</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b="1" i="1" dirty="0">
                <a:effectLst/>
                <a:ea typeface="Calibri" panose="020F0502020204030204" pitchFamily="34" charset="0"/>
                <a:cs typeface="Times New Roman" panose="02020603050405020304" pitchFamily="18" charset="0"/>
              </a:rPr>
              <a:t> </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a:effectLst/>
                <a:ea typeface="Calibri" panose="020F0502020204030204" pitchFamily="34" charset="0"/>
                <a:cs typeface="Times New Roman" panose="02020603050405020304" pitchFamily="18" charset="0"/>
              </a:rPr>
              <a:t>[…]</a:t>
            </a:r>
            <a:r>
              <a:rPr lang="en-US" sz="2000" dirty="0" err="1">
                <a:effectLst/>
                <a:ea typeface="Calibri" panose="020F0502020204030204" pitchFamily="34" charset="0"/>
                <a:cs typeface="Times New Roman" panose="02020603050405020304" pitchFamily="18" charset="0"/>
              </a:rPr>
              <a:t>Şehrin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Aynaları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romanı</a:t>
            </a:r>
            <a:r>
              <a:rPr lang="en-US" sz="2000" dirty="0">
                <a:effectLst/>
                <a:ea typeface="Calibri" panose="020F0502020204030204" pitchFamily="34" charset="0"/>
                <a:cs typeface="Times New Roman" panose="02020603050405020304" pitchFamily="18" charset="0"/>
              </a:rPr>
              <a:t>, 16. </a:t>
            </a:r>
            <a:r>
              <a:rPr lang="en-US" sz="2000" dirty="0" err="1">
                <a:effectLst/>
                <a:ea typeface="Calibri" panose="020F0502020204030204" pitchFamily="34" charset="0"/>
                <a:cs typeface="Times New Roman" panose="02020603050405020304" pitchFamily="18" charset="0"/>
              </a:rPr>
              <a:t>asırda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İspanya’da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engizisyon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zulmüne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uğrayıp</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dinlerini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değiştirmek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zorunda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kalan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daha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sonra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bazılarının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İstanbul’a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göç</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ettiği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Yahudi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asıllı</a:t>
            </a:r>
            <a:r>
              <a:rPr lang="en-US" sz="2000" dirty="0">
                <a:effectLst/>
                <a:ea typeface="Calibri" panose="020F0502020204030204" pitchFamily="34" charset="0"/>
                <a:cs typeface="Times New Roman" panose="02020603050405020304" pitchFamily="18" charset="0"/>
              </a:rPr>
              <a:t> Pereira </a:t>
            </a:r>
            <a:r>
              <a:rPr lang="en-US" sz="2000" dirty="0" err="1">
                <a:effectLst/>
                <a:ea typeface="Calibri" panose="020F0502020204030204" pitchFamily="34" charset="0"/>
                <a:cs typeface="Times New Roman" panose="02020603050405020304" pitchFamily="18" charset="0"/>
              </a:rPr>
              <a:t>ailesi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etrafında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şekillenmiştir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Romanın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öne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çıkan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dört</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kahramanı</a:t>
            </a:r>
            <a:r>
              <a:rPr lang="en-US" sz="2000" dirty="0">
                <a:effectLst/>
                <a:ea typeface="Calibri" panose="020F0502020204030204" pitchFamily="34" charset="0"/>
                <a:cs typeface="Times New Roman" panose="02020603050405020304" pitchFamily="18" charset="0"/>
              </a:rPr>
              <a:t>; Miguel Pereira (</a:t>
            </a:r>
            <a:r>
              <a:rPr lang="en-US" sz="2000" dirty="0" err="1">
                <a:effectLst/>
                <a:ea typeface="Calibri" panose="020F0502020204030204" pitchFamily="34" charset="0"/>
                <a:cs typeface="Times New Roman" panose="02020603050405020304" pitchFamily="18" charset="0"/>
              </a:rPr>
              <a:t>İstanbul’a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geldikten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sonra</a:t>
            </a:r>
            <a:r>
              <a:rPr lang="en-US" sz="2000" dirty="0">
                <a:effectLst/>
                <a:ea typeface="Calibri" panose="020F0502020204030204" pitchFamily="34" charset="0"/>
                <a:cs typeface="Times New Roman" panose="02020603050405020304" pitchFamily="18" charset="0"/>
              </a:rPr>
              <a:t> İsak), Antonio Pereira, İsabel Nunez Alverez (</a:t>
            </a:r>
            <a:r>
              <a:rPr lang="en-US" sz="2000" dirty="0" err="1">
                <a:effectLst/>
                <a:ea typeface="Calibri" panose="020F0502020204030204" pitchFamily="34" charset="0"/>
                <a:cs typeface="Times New Roman" panose="02020603050405020304" pitchFamily="18" charset="0"/>
              </a:rPr>
              <a:t>Antonio’nun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karısı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Alonso Perez de </a:t>
            </a:r>
            <a:r>
              <a:rPr lang="en-US" sz="2000" dirty="0" err="1">
                <a:effectLst/>
                <a:ea typeface="Calibri" panose="020F0502020204030204" pitchFamily="34" charset="0"/>
                <a:cs typeface="Times New Roman" panose="02020603050405020304" pitchFamily="18" charset="0"/>
              </a:rPr>
              <a:t>Herrera’dır</a:t>
            </a:r>
            <a:r>
              <a:rPr lang="en-US" sz="2000" dirty="0">
                <a:effectLst/>
                <a:ea typeface="Calibri" panose="020F0502020204030204" pitchFamily="34" charset="0"/>
                <a:cs typeface="Times New Roman" panose="02020603050405020304" pitchFamily="18" charset="0"/>
              </a:rPr>
              <a:t>. Alonso Perez de Herrera da </a:t>
            </a:r>
            <a:r>
              <a:rPr lang="en-US" sz="2000" dirty="0" err="1">
                <a:effectLst/>
                <a:ea typeface="Calibri" panose="020F0502020204030204" pitchFamily="34" charset="0"/>
                <a:cs typeface="Times New Roman" panose="02020603050405020304" pitchFamily="18" charset="0"/>
              </a:rPr>
              <a:t>çok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katı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engizisyon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yargıcı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olmasına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rağmen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soyuna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Yahudilik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karışmış</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birisidir</a:t>
            </a:r>
            <a:r>
              <a:rPr lang="en-US" sz="2000" dirty="0">
                <a:effectLst/>
                <a:ea typeface="Calibri" panose="020F0502020204030204" pitchFamily="34" charset="0"/>
                <a:cs typeface="Times New Roman" panose="02020603050405020304" pitchFamily="18" charset="0"/>
              </a:rPr>
              <a:t>. […]Esas </a:t>
            </a:r>
            <a:r>
              <a:rPr lang="en-US" sz="2000" dirty="0" err="1">
                <a:effectLst/>
                <a:ea typeface="Calibri" panose="020F0502020204030204" pitchFamily="34" charset="0"/>
                <a:cs typeface="Times New Roman" panose="02020603050405020304" pitchFamily="18" charset="0"/>
              </a:rPr>
              <a:t>olarak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İspanya’daki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engizisyon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zulmünü</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konu</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aldığı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için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Şehrin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Aynaları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romanının</a:t>
            </a:r>
            <a:r>
              <a:rPr lang="en-US" sz="2000" dirty="0">
                <a:effectLst/>
                <a:ea typeface="Calibri" panose="020F0502020204030204" pitchFamily="34" charset="0"/>
                <a:cs typeface="Times New Roman" panose="02020603050405020304" pitchFamily="18" charset="0"/>
              </a:rPr>
              <a:t> ana </a:t>
            </a:r>
            <a:r>
              <a:rPr lang="en-US" sz="2000" dirty="0" err="1">
                <a:effectLst/>
                <a:ea typeface="Calibri" panose="020F0502020204030204" pitchFamily="34" charset="0"/>
                <a:cs typeface="Times New Roman" panose="02020603050405020304" pitchFamily="18" charset="0"/>
              </a:rPr>
              <a:t>temasını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dinî</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etnik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ayrımcılık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oluşturmaktadır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Romanın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vakasının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İstanbul’da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geçen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kısmıyla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ise</a:t>
            </a:r>
            <a:r>
              <a:rPr lang="en-US" sz="2000" dirty="0">
                <a:effectLst/>
                <a:ea typeface="Calibri" panose="020F0502020204030204" pitchFamily="34" charset="0"/>
                <a:cs typeface="Times New Roman" panose="02020603050405020304" pitchFamily="18" charset="0"/>
              </a:rPr>
              <a:t> Türk, Kürt, Rum, </a:t>
            </a:r>
            <a:r>
              <a:rPr lang="en-US" sz="2000" dirty="0" err="1">
                <a:effectLst/>
                <a:ea typeface="Calibri" panose="020F0502020204030204" pitchFamily="34" charset="0"/>
                <a:cs typeface="Times New Roman" panose="02020603050405020304" pitchFamily="18" charset="0"/>
              </a:rPr>
              <a:t>Ermeni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Yahudi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Çingene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gibi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değişik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kökenden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insanların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burada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barış</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içinde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yaşadığı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yansıtılarak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İstanbul’daki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çoğulculuğa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hoşgörü</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kültürüne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işaret</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edilmiştir</a:t>
            </a:r>
            <a:r>
              <a:rPr lang="en-US" sz="2000" dirty="0">
                <a:effectLst/>
                <a:ea typeface="Calibri" panose="020F0502020204030204" pitchFamily="34" charset="0"/>
                <a:cs typeface="Times New Roman" panose="02020603050405020304" pitchFamily="18" charset="0"/>
              </a:rPr>
              <a:t>. (Bilal K</a:t>
            </a:r>
            <a:r>
              <a:rPr lang="tr-TR" sz="2000" dirty="0">
                <a:effectLst/>
                <a:ea typeface="Calibri" panose="020F0502020204030204" pitchFamily="34" charset="0"/>
                <a:cs typeface="Times New Roman" panose="02020603050405020304" pitchFamily="18" charset="0"/>
              </a:rPr>
              <a:t>ırımlı</a:t>
            </a:r>
            <a:r>
              <a:rPr lang="ka-GE" sz="2000" dirty="0">
                <a:effectLst/>
                <a:ea typeface="Calibri" panose="020F0502020204030204" pitchFamily="34" charset="0"/>
                <a:cs typeface="Times New Roman" panose="02020603050405020304" pitchFamily="18" charset="0"/>
              </a:rPr>
              <a:t>,2010</a:t>
            </a:r>
            <a:r>
              <a:rPr lang="en-US" sz="2000" dirty="0">
                <a:effectLst/>
                <a:ea typeface="Calibri" panose="020F0502020204030204" pitchFamily="34" charset="0"/>
                <a:cs typeface="Times New Roman" panose="02020603050405020304" pitchFamily="18" charset="0"/>
              </a:rPr>
              <a:t>:267-268)</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a:effectLst/>
                <a:ea typeface="Calibri" panose="020F0502020204030204" pitchFamily="34" charset="0"/>
                <a:cs typeface="Times New Roman" panose="02020603050405020304" pitchFamily="18" charset="0"/>
              </a:rPr>
              <a:t> </a:t>
            </a:r>
            <a:endParaRPr lang="el-GR" sz="2000" dirty="0">
              <a:effectLst/>
              <a:ea typeface="Calibri" panose="020F0502020204030204" pitchFamily="34" charset="0"/>
              <a:cs typeface="Times New Roman" panose="02020603050405020304" pitchFamily="18" charset="0"/>
            </a:endParaRPr>
          </a:p>
        </p:txBody>
      </p:sp>
      <p:pic>
        <p:nvPicPr>
          <p:cNvPr id="8194" name="Picture 2" descr="Elif Şafak • Sehri̇n-Aynalari̇">
            <a:extLst>
              <a:ext uri="{FF2B5EF4-FFF2-40B4-BE49-F238E27FC236}">
                <a16:creationId xmlns:a16="http://schemas.microsoft.com/office/drawing/2014/main" id="{2012AE86-F27A-46AF-6E52-AA485EBF53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3885" y="767429"/>
            <a:ext cx="2775858" cy="4007923"/>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7D05569C-BB01-BFB8-9B31-54D5424AA439}"/>
              </a:ext>
            </a:extLst>
          </p:cNvPr>
          <p:cNvSpPr txBox="1"/>
          <p:nvPr/>
        </p:nvSpPr>
        <p:spPr>
          <a:xfrm>
            <a:off x="9176657" y="5167241"/>
            <a:ext cx="2242458" cy="923330"/>
          </a:xfrm>
          <a:prstGeom prst="rect">
            <a:avLst/>
          </a:prstGeom>
          <a:noFill/>
        </p:spPr>
        <p:txBody>
          <a:bodyPr wrap="square">
            <a:spAutoFit/>
          </a:bodyPr>
          <a:lstStyle/>
          <a:p>
            <a:r>
              <a:rPr lang="el-GR" dirty="0">
                <a:solidFill>
                  <a:schemeClr val="bg2"/>
                </a:solidFill>
              </a:rPr>
              <a:t>https://share.google/xTyRaMGQFz3Y7pDRi</a:t>
            </a:r>
          </a:p>
        </p:txBody>
      </p:sp>
    </p:spTree>
    <p:extLst>
      <p:ext uri="{BB962C8B-B14F-4D97-AF65-F5344CB8AC3E}">
        <p14:creationId xmlns:p14="http://schemas.microsoft.com/office/powerpoint/2010/main" val="778449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A6F91F-D604-5FB0-82BA-FABB8DE1CDE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CC5D2E7-63C5-4B64-9932-A5F240E942A6}"/>
              </a:ext>
            </a:extLst>
          </p:cNvPr>
          <p:cNvSpPr txBox="1"/>
          <p:nvPr/>
        </p:nvSpPr>
        <p:spPr>
          <a:xfrm>
            <a:off x="283027" y="313324"/>
            <a:ext cx="7151916" cy="6316601"/>
          </a:xfrm>
          <a:prstGeom prst="rect">
            <a:avLst/>
          </a:prstGeom>
          <a:noFill/>
        </p:spPr>
        <p:txBody>
          <a:bodyPr wrap="square">
            <a:spAutoFit/>
          </a:bodyPr>
          <a:lstStyle/>
          <a:p>
            <a:pPr marL="179705" marR="179705" algn="just">
              <a:lnSpc>
                <a:spcPct val="107000"/>
              </a:lnSpc>
              <a:spcAft>
                <a:spcPts val="800"/>
              </a:spcAft>
              <a:buNone/>
            </a:pPr>
            <a:r>
              <a:rPr lang="en-US" sz="2000" dirty="0">
                <a:effectLst/>
                <a:ea typeface="Calibri" panose="020F0502020204030204" pitchFamily="34" charset="0"/>
                <a:cs typeface="Times New Roman" panose="02020603050405020304" pitchFamily="18" charset="0"/>
              </a:rPr>
              <a:t> </a:t>
            </a:r>
            <a:endParaRPr lang="el-GR" sz="20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2000" b="1" i="1" dirty="0">
                <a:effectLst/>
                <a:ea typeface="Calibri" panose="020F0502020204030204" pitchFamily="34" charset="0"/>
                <a:cs typeface="Times New Roman" panose="02020603050405020304" pitchFamily="18" charset="0"/>
              </a:rPr>
              <a:t>Mahrem</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b="1" i="1" dirty="0">
                <a:effectLst/>
                <a:ea typeface="Calibri" panose="020F0502020204030204" pitchFamily="34" charset="0"/>
                <a:cs typeface="Times New Roman" panose="02020603050405020304" pitchFamily="18" charset="0"/>
              </a:rPr>
              <a:t> </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a:effectLst/>
                <a:ea typeface="Calibri" panose="020F0502020204030204" pitchFamily="34" charset="0"/>
                <a:cs typeface="Times New Roman" panose="02020603050405020304" pitchFamily="18" charset="0"/>
              </a:rPr>
              <a:t>[…] Mahrem </a:t>
            </a:r>
            <a:r>
              <a:rPr lang="en-US" sz="2000" dirty="0" err="1">
                <a:effectLst/>
                <a:ea typeface="Calibri" panose="020F0502020204030204" pitchFamily="34" charset="0"/>
                <a:cs typeface="Times New Roman" panose="02020603050405020304" pitchFamily="18" charset="0"/>
              </a:rPr>
              <a:t>romanı</a:t>
            </a:r>
            <a:r>
              <a:rPr lang="en-US" sz="2000" dirty="0">
                <a:effectLst/>
                <a:ea typeface="Calibri" panose="020F0502020204030204" pitchFamily="34" charset="0"/>
                <a:cs typeface="Times New Roman" panose="02020603050405020304" pitchFamily="18" charset="0"/>
              </a:rPr>
              <a:t> İstanbul, </a:t>
            </a:r>
            <a:r>
              <a:rPr lang="en-US" sz="2000" dirty="0" err="1">
                <a:effectLst/>
                <a:ea typeface="Calibri" panose="020F0502020204030204" pitchFamily="34" charset="0"/>
                <a:cs typeface="Times New Roman" panose="02020603050405020304" pitchFamily="18" charset="0"/>
              </a:rPr>
              <a:t>Sibirya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Fransa </a:t>
            </a:r>
            <a:r>
              <a:rPr lang="en-US" sz="2000" dirty="0" err="1">
                <a:effectLst/>
                <a:ea typeface="Calibri" panose="020F0502020204030204" pitchFamily="34" charset="0"/>
                <a:cs typeface="Times New Roman" panose="02020603050405020304" pitchFamily="18" charset="0"/>
              </a:rPr>
              <a:t>olmak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üzere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üç</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değişik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mekânda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üç</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ayrı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dönemde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yaşandığı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hayal</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edilen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olaylar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üzerine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kurulmuştur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Romanın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önemli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kahramanları</a:t>
            </a:r>
            <a:r>
              <a:rPr lang="en-US" sz="2000" dirty="0">
                <a:effectLst/>
                <a:ea typeface="Calibri" panose="020F0502020204030204" pitchFamily="34" charset="0"/>
                <a:cs typeface="Times New Roman" panose="02020603050405020304" pitchFamily="18" charset="0"/>
              </a:rPr>
              <a:t> da </a:t>
            </a:r>
            <a:r>
              <a:rPr lang="en-US" sz="2000" dirty="0" err="1">
                <a:effectLst/>
                <a:ea typeface="Calibri" panose="020F0502020204030204" pitchFamily="34" charset="0"/>
                <a:cs typeface="Times New Roman" panose="02020603050405020304" pitchFamily="18" charset="0"/>
              </a:rPr>
              <a:t>üç</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ayrı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millete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mensup</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insanlardan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oluşmaktadır</a:t>
            </a:r>
            <a:r>
              <a:rPr lang="en-US" sz="2000" dirty="0">
                <a:effectLst/>
                <a:ea typeface="Calibri" panose="020F0502020204030204" pitchFamily="34" charset="0"/>
                <a:cs typeface="Times New Roman" panose="02020603050405020304" pitchFamily="18" charset="0"/>
              </a:rPr>
              <a:t>. […]Mahrem </a:t>
            </a:r>
            <a:r>
              <a:rPr lang="en-US" sz="2000" dirty="0" err="1">
                <a:effectLst/>
                <a:ea typeface="Calibri" panose="020F0502020204030204" pitchFamily="34" charset="0"/>
                <a:cs typeface="Times New Roman" panose="02020603050405020304" pitchFamily="18" charset="0"/>
              </a:rPr>
              <a:t>romanında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Fransa’da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Sibirya’da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yaşanan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mahremiyetlerin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sonuçları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İstanbul’da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birleşmiş</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buradaki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mahremiyetlerle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birlikte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birbirine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karışmıştır</a:t>
            </a:r>
            <a:r>
              <a:rPr lang="en-US" sz="2000" dirty="0">
                <a:effectLst/>
                <a:ea typeface="Calibri" panose="020F0502020204030204" pitchFamily="34" charset="0"/>
                <a:cs typeface="Times New Roman" panose="02020603050405020304" pitchFamily="18" charset="0"/>
              </a:rPr>
              <a:t>. La Belle </a:t>
            </a:r>
            <a:r>
              <a:rPr lang="en-US" sz="2000" dirty="0" err="1">
                <a:effectLst/>
                <a:ea typeface="Calibri" panose="020F0502020204030204" pitchFamily="34" charset="0"/>
                <a:cs typeface="Times New Roman" panose="02020603050405020304" pitchFamily="18" charset="0"/>
              </a:rPr>
              <a:t>Anabelle’nin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güzelliği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İstanbul’daki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gösteri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çadırında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sergilenir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Sibirya’da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bulunan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samur-insan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karışımı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yaratığın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neslinden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gelen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samurkızın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çirkinliği</a:t>
            </a:r>
            <a:r>
              <a:rPr lang="en-US" sz="2000" dirty="0">
                <a:effectLst/>
                <a:ea typeface="Calibri" panose="020F0502020204030204" pitchFamily="34" charset="0"/>
                <a:cs typeface="Times New Roman" panose="02020603050405020304" pitchFamily="18" charset="0"/>
              </a:rPr>
              <a:t> de </a:t>
            </a:r>
            <a:r>
              <a:rPr lang="en-US" sz="2000" dirty="0" err="1">
                <a:effectLst/>
                <a:ea typeface="Calibri" panose="020F0502020204030204" pitchFamily="34" charset="0"/>
                <a:cs typeface="Times New Roman" panose="02020603050405020304" pitchFamily="18" charset="0"/>
              </a:rPr>
              <a:t>yine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aynı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gösteri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çadırında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teşhir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edilir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Gösteri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çadırına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gelenler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anlatılırken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değişik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etnik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köken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kültürlerden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unsurlar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tek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tek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sıralanarak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yine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İstanbul’un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çok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kültürlülüğü</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kozmopolit</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yapısı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öne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çıkarılmıştır</a:t>
            </a:r>
            <a:r>
              <a:rPr lang="en-US" sz="2000" dirty="0">
                <a:effectLst/>
                <a:ea typeface="Calibri" panose="020F0502020204030204" pitchFamily="34" charset="0"/>
                <a:cs typeface="Times New Roman" panose="02020603050405020304" pitchFamily="18" charset="0"/>
              </a:rPr>
              <a:t>. (Bilal K</a:t>
            </a:r>
            <a:r>
              <a:rPr lang="tr-TR" sz="2000" dirty="0">
                <a:effectLst/>
                <a:ea typeface="Calibri" panose="020F0502020204030204" pitchFamily="34" charset="0"/>
                <a:cs typeface="Times New Roman" panose="02020603050405020304" pitchFamily="18" charset="0"/>
              </a:rPr>
              <a:t>ırımlı</a:t>
            </a:r>
            <a:r>
              <a:rPr lang="ka-GE" sz="2000" dirty="0">
                <a:effectLst/>
                <a:ea typeface="Calibri" panose="020F0502020204030204" pitchFamily="34" charset="0"/>
                <a:cs typeface="Times New Roman" panose="02020603050405020304" pitchFamily="18" charset="0"/>
              </a:rPr>
              <a:t>,2010</a:t>
            </a:r>
            <a:r>
              <a:rPr lang="en-US" sz="2000" dirty="0">
                <a:effectLst/>
                <a:ea typeface="Calibri" panose="020F0502020204030204" pitchFamily="34" charset="0"/>
                <a:cs typeface="Times New Roman" panose="02020603050405020304" pitchFamily="18" charset="0"/>
              </a:rPr>
              <a:t>:268-269)</a:t>
            </a:r>
            <a:endParaRPr lang="el-GR" sz="2000" dirty="0">
              <a:effectLst/>
              <a:ea typeface="Calibri" panose="020F0502020204030204" pitchFamily="34" charset="0"/>
              <a:cs typeface="Times New Roman" panose="02020603050405020304" pitchFamily="18" charset="0"/>
            </a:endParaRPr>
          </a:p>
        </p:txBody>
      </p:sp>
      <p:pic>
        <p:nvPicPr>
          <p:cNvPr id="9218" name="Picture 2" descr="Mahrem - Elif Şafak: 9786051114675 - AbeBooks">
            <a:extLst>
              <a:ext uri="{FF2B5EF4-FFF2-40B4-BE49-F238E27FC236}">
                <a16:creationId xmlns:a16="http://schemas.microsoft.com/office/drawing/2014/main" id="{539CDA35-7134-016B-BF31-C7F3E62E8A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81868" y="580222"/>
            <a:ext cx="3543472" cy="520986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6296C3E9-7757-DF12-D694-B487F588BE0A}"/>
              </a:ext>
            </a:extLst>
          </p:cNvPr>
          <p:cNvSpPr txBox="1"/>
          <p:nvPr/>
        </p:nvSpPr>
        <p:spPr>
          <a:xfrm>
            <a:off x="7781868" y="5908446"/>
            <a:ext cx="6097836" cy="369332"/>
          </a:xfrm>
          <a:prstGeom prst="rect">
            <a:avLst/>
          </a:prstGeom>
          <a:noFill/>
        </p:spPr>
        <p:txBody>
          <a:bodyPr wrap="square">
            <a:spAutoFit/>
          </a:bodyPr>
          <a:lstStyle/>
          <a:p>
            <a:r>
              <a:rPr lang="el-GR" dirty="0">
                <a:solidFill>
                  <a:schemeClr val="bg2"/>
                </a:solidFill>
              </a:rPr>
              <a:t>https://share.google/QtX4SpUZrbqKbylmH</a:t>
            </a:r>
          </a:p>
        </p:txBody>
      </p:sp>
    </p:spTree>
    <p:extLst>
      <p:ext uri="{BB962C8B-B14F-4D97-AF65-F5344CB8AC3E}">
        <p14:creationId xmlns:p14="http://schemas.microsoft.com/office/powerpoint/2010/main" val="11388665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8A37B0-9526-A210-99C3-92C61C66BEA7}"/>
              </a:ext>
            </a:extLst>
          </p:cNvPr>
          <p:cNvSpPr txBox="1"/>
          <p:nvPr/>
        </p:nvSpPr>
        <p:spPr>
          <a:xfrm>
            <a:off x="261258" y="274393"/>
            <a:ext cx="8556171" cy="6215099"/>
          </a:xfrm>
          <a:prstGeom prst="rect">
            <a:avLst/>
          </a:prstGeom>
          <a:noFill/>
        </p:spPr>
        <p:txBody>
          <a:bodyPr wrap="square">
            <a:spAutoFit/>
          </a:bodyPr>
          <a:lstStyle/>
          <a:p>
            <a:pPr algn="just">
              <a:lnSpc>
                <a:spcPct val="107000"/>
              </a:lnSpc>
              <a:spcAft>
                <a:spcPts val="800"/>
              </a:spcAft>
              <a:buNone/>
            </a:pPr>
            <a:r>
              <a:rPr lang="en-US" sz="2000" b="1" i="1" dirty="0">
                <a:effectLst/>
                <a:ea typeface="Calibri" panose="020F0502020204030204" pitchFamily="34" charset="0"/>
                <a:cs typeface="Times New Roman" panose="02020603050405020304" pitchFamily="18" charset="0"/>
              </a:rPr>
              <a:t>Bit Palas</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b="1" i="1" dirty="0">
                <a:effectLst/>
                <a:ea typeface="Calibri" panose="020F0502020204030204" pitchFamily="34" charset="0"/>
                <a:cs typeface="Times New Roman" panose="02020603050405020304" pitchFamily="18" charset="0"/>
              </a:rPr>
              <a:t> </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a:effectLst/>
                <a:ea typeface="Calibri" panose="020F0502020204030204" pitchFamily="34" charset="0"/>
                <a:cs typeface="Times New Roman" panose="02020603050405020304" pitchFamily="18" charset="0"/>
              </a:rPr>
              <a:t>[…]</a:t>
            </a:r>
            <a:r>
              <a:rPr lang="en-US" sz="2000" i="1" dirty="0">
                <a:effectLst/>
                <a:ea typeface="Calibri" panose="020F0502020204030204" pitchFamily="34" charset="0"/>
                <a:cs typeface="Times New Roman" panose="02020603050405020304" pitchFamily="18" charset="0"/>
              </a:rPr>
              <a:t>Bit Palas</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İstanbul’un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nasıl</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geçmişe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sahip</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olduğunun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sergilendiği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romandır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İstanbul’un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bilinen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görüntüsünün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arkasında</a:t>
            </a:r>
            <a:r>
              <a:rPr lang="en-US" sz="2000" dirty="0">
                <a:effectLst/>
                <a:ea typeface="Calibri" panose="020F0502020204030204" pitchFamily="34" charset="0"/>
                <a:cs typeface="Times New Roman" panose="02020603050405020304" pitchFamily="18" charset="0"/>
              </a:rPr>
              <a:t> ne </a:t>
            </a:r>
            <a:r>
              <a:rPr lang="en-US" sz="2000" dirty="0" err="1">
                <a:effectLst/>
                <a:ea typeface="Calibri" panose="020F0502020204030204" pitchFamily="34" charset="0"/>
                <a:cs typeface="Times New Roman" panose="02020603050405020304" pitchFamily="18" charset="0"/>
              </a:rPr>
              <a:t>kadar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karmaşık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çoklu</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etnik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kültürel</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yapıyı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barındırdığı</a:t>
            </a:r>
            <a:r>
              <a:rPr lang="en-US" sz="2000" dirty="0">
                <a:effectLst/>
                <a:ea typeface="Calibri" panose="020F0502020204030204" pitchFamily="34" charset="0"/>
                <a:cs typeface="Times New Roman" panose="02020603050405020304" pitchFamily="18" charset="0"/>
              </a:rPr>
              <a:t>; hangi </a:t>
            </a:r>
            <a:r>
              <a:rPr lang="en-US" sz="2000" dirty="0" err="1">
                <a:effectLst/>
                <a:ea typeface="Calibri" panose="020F0502020204030204" pitchFamily="34" charset="0"/>
                <a:cs typeface="Times New Roman" panose="02020603050405020304" pitchFamily="18" charset="0"/>
              </a:rPr>
              <a:t>toplumsal</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ferdî</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maceraları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gizlediği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anlatılmak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istenmiştir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Romandan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çıkarılacak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mesajlar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arasında</a:t>
            </a:r>
            <a:r>
              <a:rPr lang="en-US" sz="2000" dirty="0">
                <a:effectLst/>
                <a:ea typeface="Calibri" panose="020F0502020204030204" pitchFamily="34" charset="0"/>
                <a:cs typeface="Times New Roman" panose="02020603050405020304" pitchFamily="18" charset="0"/>
              </a:rPr>
              <a:t>, "İstanbul </a:t>
            </a:r>
            <a:r>
              <a:rPr lang="en-US" sz="2000" dirty="0" err="1">
                <a:effectLst/>
                <a:ea typeface="Calibri" panose="020F0502020204030204" pitchFamily="34" charset="0"/>
                <a:cs typeface="Times New Roman" panose="02020603050405020304" pitchFamily="18" charset="0"/>
              </a:rPr>
              <a:t>bugünüyle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bilhassa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geçmişiyle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değişik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kökenlerden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insanların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yaşadığı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kozmopolit</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şehirdir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sadece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Türklerin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şehri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değildir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düşüncesi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zihinlerde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fazla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belirenlerdendir</a:t>
            </a:r>
            <a:r>
              <a:rPr lang="en-US" sz="2000" dirty="0">
                <a:effectLst/>
                <a:ea typeface="Calibri" panose="020F0502020204030204" pitchFamily="34" charset="0"/>
                <a:cs typeface="Times New Roman" panose="02020603050405020304" pitchFamily="18" charset="0"/>
              </a:rPr>
              <a:t>.[…] Romanda </a:t>
            </a:r>
            <a:r>
              <a:rPr lang="en-US" sz="2000" dirty="0" err="1">
                <a:effectLst/>
                <a:ea typeface="Calibri" panose="020F0502020204030204" pitchFamily="34" charset="0"/>
                <a:cs typeface="Times New Roman" panose="02020603050405020304" pitchFamily="18" charset="0"/>
              </a:rPr>
              <a:t>herhangi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milleti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olumsuzlayan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genel</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vurgu</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yoktur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Fakat</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olumsuz</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kahraman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olan</a:t>
            </a:r>
            <a:r>
              <a:rPr lang="en-US" sz="2000" dirty="0">
                <a:effectLst/>
                <a:ea typeface="Calibri" panose="020F0502020204030204" pitchFamily="34" charset="0"/>
                <a:cs typeface="Times New Roman" panose="02020603050405020304" pitchFamily="18" charset="0"/>
              </a:rPr>
              <a:t> Metin </a:t>
            </a:r>
            <a:r>
              <a:rPr lang="en-US" sz="2000" dirty="0" err="1">
                <a:effectLst/>
                <a:ea typeface="Calibri" panose="020F0502020204030204" pitchFamily="34" charset="0"/>
                <a:cs typeface="Times New Roman" panose="02020603050405020304" pitchFamily="18" charset="0"/>
              </a:rPr>
              <a:t>Çetin’le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Nadya’nın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ilişkisi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anlatılırken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Nadya’nın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halasının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söyledikleri</a:t>
            </a:r>
            <a:r>
              <a:rPr lang="en-US" sz="2000" dirty="0">
                <a:effectLst/>
                <a:ea typeface="Calibri" panose="020F0502020204030204" pitchFamily="34" charset="0"/>
                <a:cs typeface="Times New Roman" panose="02020603050405020304" pitchFamily="18" charset="0"/>
              </a:rPr>
              <a:t> Metin </a:t>
            </a:r>
            <a:r>
              <a:rPr lang="en-US" sz="2000" dirty="0" err="1">
                <a:effectLst/>
                <a:ea typeface="Calibri" panose="020F0502020204030204" pitchFamily="34" charset="0"/>
                <a:cs typeface="Times New Roman" panose="02020603050405020304" pitchFamily="18" charset="0"/>
              </a:rPr>
              <a:t>Çetin’nin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şahsıyla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ilgili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değil</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Türklerle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ilgili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genel</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yargılardır</a:t>
            </a:r>
            <a:r>
              <a:rPr lang="en-US" sz="2000" dirty="0">
                <a:effectLst/>
                <a:ea typeface="Calibri" panose="020F0502020204030204" pitchFamily="34" charset="0"/>
                <a:cs typeface="Times New Roman" panose="02020603050405020304" pitchFamily="18" charset="0"/>
              </a:rPr>
              <a:t>. "Bir </a:t>
            </a:r>
            <a:r>
              <a:rPr lang="en-US" sz="2000" dirty="0" err="1">
                <a:effectLst/>
                <a:ea typeface="Calibri" panose="020F0502020204030204" pitchFamily="34" charset="0"/>
                <a:cs typeface="Times New Roman" panose="02020603050405020304" pitchFamily="18" charset="0"/>
              </a:rPr>
              <a:t>Türk’le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evleneceğime</a:t>
            </a:r>
            <a:r>
              <a:rPr lang="en-US" sz="2000" dirty="0">
                <a:effectLst/>
                <a:ea typeface="Calibri" panose="020F0502020204030204" pitchFamily="34" charset="0"/>
                <a:cs typeface="Times New Roman" panose="02020603050405020304" pitchFamily="18" charset="0"/>
              </a:rPr>
              <a:t>, her </a:t>
            </a:r>
            <a:r>
              <a:rPr lang="en-US" sz="2000" dirty="0" err="1">
                <a:effectLst/>
                <a:ea typeface="Calibri" panose="020F0502020204030204" pitchFamily="34" charset="0"/>
                <a:cs typeface="Times New Roman" panose="02020603050405020304" pitchFamily="18" charset="0"/>
              </a:rPr>
              <a:t>sabah</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aç</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karnına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tıka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basa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dolu</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kül</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tablası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yalamayı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tercih</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ederim</a:t>
            </a:r>
            <a:r>
              <a:rPr lang="en-US" sz="2000" dirty="0">
                <a:effectLst/>
                <a:ea typeface="Calibri" panose="020F0502020204030204" pitchFamily="34" charset="0"/>
                <a:cs typeface="Times New Roman" panose="02020603050405020304" pitchFamily="18" charset="0"/>
              </a:rPr>
              <a:t>." (</a:t>
            </a:r>
            <a:r>
              <a:rPr lang="en-US" sz="2000" i="1" dirty="0">
                <a:effectLst/>
                <a:ea typeface="Calibri" panose="020F0502020204030204" pitchFamily="34" charset="0"/>
                <a:cs typeface="Times New Roman" panose="02020603050405020304" pitchFamily="18" charset="0"/>
              </a:rPr>
              <a:t>Bit Palas</a:t>
            </a:r>
            <a:r>
              <a:rPr lang="en-US" sz="2000" dirty="0">
                <a:effectLst/>
                <a:ea typeface="Calibri" panose="020F0502020204030204" pitchFamily="34" charset="0"/>
                <a:cs typeface="Times New Roman" panose="02020603050405020304" pitchFamily="18" charset="0"/>
              </a:rPr>
              <a:t> 181) </a:t>
            </a:r>
            <a:r>
              <a:rPr lang="en-US" sz="2000" dirty="0" err="1">
                <a:effectLst/>
                <a:ea typeface="Calibri" panose="020F0502020204030204" pitchFamily="34" charset="0"/>
                <a:cs typeface="Times New Roman" panose="02020603050405020304" pitchFamily="18" charset="0"/>
              </a:rPr>
              <a:t>sözü</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romanın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kahramanlarından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a:t>
            </a:r>
            <a:r>
              <a:rPr lang="en-US" sz="2000" dirty="0">
                <a:effectLst/>
                <a:ea typeface="Calibri" panose="020F0502020204030204" pitchFamily="34" charset="0"/>
                <a:cs typeface="Times New Roman" panose="02020603050405020304" pitchFamily="18" charset="0"/>
              </a:rPr>
              <a:t> Rus </a:t>
            </a:r>
            <a:r>
              <a:rPr lang="en-US" sz="2000" dirty="0" err="1">
                <a:effectLst/>
                <a:ea typeface="Calibri" panose="020F0502020204030204" pitchFamily="34" charset="0"/>
                <a:cs typeface="Times New Roman" panose="02020603050405020304" pitchFamily="18" charset="0"/>
              </a:rPr>
              <a:t>kadının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Türklere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karşı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tavrını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göstermenin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ötesinde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genel</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olarak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nefretin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mevcut</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olduğunu</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ortaya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koyan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milliyetlerle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ilgili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zihinlerde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takılı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kalan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çarpıcı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ifadedir</a:t>
            </a:r>
            <a:r>
              <a:rPr lang="en-US" sz="2000" dirty="0">
                <a:effectLst/>
                <a:ea typeface="Calibri" panose="020F0502020204030204" pitchFamily="34" charset="0"/>
                <a:cs typeface="Times New Roman" panose="02020603050405020304" pitchFamily="18" charset="0"/>
              </a:rPr>
              <a:t>. (Bilal K</a:t>
            </a:r>
            <a:r>
              <a:rPr lang="tr-TR" sz="2000" dirty="0">
                <a:effectLst/>
                <a:ea typeface="Calibri" panose="020F0502020204030204" pitchFamily="34" charset="0"/>
                <a:cs typeface="Times New Roman" panose="02020603050405020304" pitchFamily="18" charset="0"/>
              </a:rPr>
              <a:t>ırımlı</a:t>
            </a:r>
            <a:r>
              <a:rPr lang="ka-GE" sz="2000" dirty="0">
                <a:effectLst/>
                <a:ea typeface="Calibri" panose="020F0502020204030204" pitchFamily="34" charset="0"/>
                <a:cs typeface="Times New Roman" panose="02020603050405020304" pitchFamily="18" charset="0"/>
              </a:rPr>
              <a:t>,2010</a:t>
            </a:r>
            <a:r>
              <a:rPr lang="en-US" sz="2000" dirty="0">
                <a:effectLst/>
                <a:ea typeface="Calibri" panose="020F0502020204030204" pitchFamily="34" charset="0"/>
                <a:cs typeface="Times New Roman" panose="02020603050405020304" pitchFamily="18" charset="0"/>
              </a:rPr>
              <a:t>:271)</a:t>
            </a:r>
            <a:endParaRPr lang="el-GR" sz="2000" dirty="0">
              <a:effectLst/>
              <a:ea typeface="Calibri" panose="020F0502020204030204" pitchFamily="34" charset="0"/>
              <a:cs typeface="Times New Roman" panose="02020603050405020304" pitchFamily="18" charset="0"/>
            </a:endParaRPr>
          </a:p>
        </p:txBody>
      </p:sp>
      <p:pic>
        <p:nvPicPr>
          <p:cNvPr id="10242" name="Picture 2" descr="Bit Palas: Safak, Elif, n/a, n/a: 9786051111223: Amazon.com: Books">
            <a:extLst>
              <a:ext uri="{FF2B5EF4-FFF2-40B4-BE49-F238E27FC236}">
                <a16:creationId xmlns:a16="http://schemas.microsoft.com/office/drawing/2014/main" id="{AA6CFF6B-8150-9742-93A3-CB65A7C390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11318" y="651781"/>
            <a:ext cx="3019424" cy="438303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DF0D563B-5374-9B93-4970-7791B0234D13}"/>
              </a:ext>
            </a:extLst>
          </p:cNvPr>
          <p:cNvSpPr txBox="1"/>
          <p:nvPr/>
        </p:nvSpPr>
        <p:spPr>
          <a:xfrm>
            <a:off x="9383486" y="5497286"/>
            <a:ext cx="2351314" cy="646331"/>
          </a:xfrm>
          <a:prstGeom prst="rect">
            <a:avLst/>
          </a:prstGeom>
          <a:noFill/>
        </p:spPr>
        <p:txBody>
          <a:bodyPr wrap="square">
            <a:spAutoFit/>
          </a:bodyPr>
          <a:lstStyle/>
          <a:p>
            <a:r>
              <a:rPr lang="el-GR" dirty="0">
                <a:solidFill>
                  <a:schemeClr val="bg2"/>
                </a:solidFill>
              </a:rPr>
              <a:t>https://share.google/N2j4tJgqckZ3G5tSf</a:t>
            </a:r>
          </a:p>
        </p:txBody>
      </p:sp>
    </p:spTree>
    <p:extLst>
      <p:ext uri="{BB962C8B-B14F-4D97-AF65-F5344CB8AC3E}">
        <p14:creationId xmlns:p14="http://schemas.microsoft.com/office/powerpoint/2010/main" val="36090993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2A975BD-0920-7110-B87A-BA8CED61AC68}"/>
              </a:ext>
            </a:extLst>
          </p:cNvPr>
          <p:cNvSpPr txBox="1"/>
          <p:nvPr/>
        </p:nvSpPr>
        <p:spPr>
          <a:xfrm>
            <a:off x="293914" y="420805"/>
            <a:ext cx="7053943" cy="6645922"/>
          </a:xfrm>
          <a:prstGeom prst="rect">
            <a:avLst/>
          </a:prstGeom>
          <a:noFill/>
        </p:spPr>
        <p:txBody>
          <a:bodyPr wrap="square">
            <a:spAutoFit/>
          </a:bodyPr>
          <a:lstStyle/>
          <a:p>
            <a:pPr algn="just">
              <a:lnSpc>
                <a:spcPct val="107000"/>
              </a:lnSpc>
              <a:spcAft>
                <a:spcPts val="800"/>
              </a:spcAft>
              <a:buNone/>
            </a:pPr>
            <a:r>
              <a:rPr lang="en-US" sz="2000" b="1" i="1" dirty="0">
                <a:effectLst/>
                <a:ea typeface="Calibri" panose="020F0502020204030204" pitchFamily="34" charset="0"/>
                <a:cs typeface="Times New Roman" panose="02020603050405020304" pitchFamily="18" charset="0"/>
              </a:rPr>
              <a:t>Araf</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a:effectLst/>
                <a:ea typeface="Calibri" panose="020F0502020204030204" pitchFamily="34" charset="0"/>
                <a:cs typeface="Times New Roman" panose="02020603050405020304" pitchFamily="18" charset="0"/>
              </a:rPr>
              <a:t> </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a:effectLst/>
                <a:ea typeface="Calibri" panose="020F0502020204030204" pitchFamily="34" charset="0"/>
                <a:cs typeface="Times New Roman" panose="02020603050405020304" pitchFamily="18" charset="0"/>
              </a:rPr>
              <a:t>[…]</a:t>
            </a:r>
            <a:r>
              <a:rPr lang="en-US" sz="2000" i="1" dirty="0">
                <a:effectLst/>
                <a:ea typeface="Calibri" panose="020F0502020204030204" pitchFamily="34" charset="0"/>
                <a:cs typeface="Times New Roman" panose="02020603050405020304" pitchFamily="18" charset="0"/>
              </a:rPr>
              <a:t>Araf</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romanı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farklı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milliyetlere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mensup</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olup</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Boston’da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arada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yaşayan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lisansüstü</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eğitim</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gören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öğrencilerin</a:t>
            </a:r>
            <a:r>
              <a:rPr lang="en-US" sz="2000" dirty="0">
                <a:effectLst/>
                <a:ea typeface="Calibri" panose="020F0502020204030204" pitchFamily="34" charset="0"/>
                <a:cs typeface="Times New Roman" panose="02020603050405020304" pitchFamily="18" charset="0"/>
              </a:rPr>
              <a:t> biz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öteki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aidiyetaidiyetsizlik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fert-cemiyet</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eksenindeki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hayat</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tarzı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tartışmaları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üzerine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kurulmuştur</a:t>
            </a:r>
            <a:r>
              <a:rPr lang="en-US" sz="2000" dirty="0">
                <a:effectLst/>
                <a:ea typeface="Calibri" panose="020F0502020204030204" pitchFamily="34" charset="0"/>
                <a:cs typeface="Times New Roman" panose="02020603050405020304" pitchFamily="18" charset="0"/>
              </a:rPr>
              <a:t>.[…] </a:t>
            </a:r>
            <a:r>
              <a:rPr lang="en-US" sz="2000" i="1" dirty="0" err="1">
                <a:effectLst/>
                <a:ea typeface="Calibri" panose="020F0502020204030204" pitchFamily="34" charset="0"/>
                <a:cs typeface="Times New Roman" panose="02020603050405020304" pitchFamily="18" charset="0"/>
              </a:rPr>
              <a:t>Araf’ta</a:t>
            </a:r>
            <a:r>
              <a:rPr lang="en-US" sz="2000" i="1" dirty="0">
                <a:effectLst/>
                <a:ea typeface="Calibri" panose="020F0502020204030204" pitchFamily="34" charset="0"/>
                <a:cs typeface="Times New Roman" panose="02020603050405020304" pitchFamily="18" charset="0"/>
              </a:rPr>
              <a:t>,</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insanların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aidiyet</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duygusuyla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millî</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kimlikler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etrafında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toplandığı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birbirini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ötekileştirdiği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ileri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sürülen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dünyada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lisansüstü</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eğitim</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vesilesiyle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arada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yaşamak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durumunda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kalan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gençlerin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bunalımlarına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ortada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kalışlarına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rağmen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Amerika’da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araya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gelebildikleri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böyle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hayat</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yaşadıkları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ortaya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konulmak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istenir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sanki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Diğer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romanlarında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olduğu</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gibi</a:t>
            </a:r>
            <a:r>
              <a:rPr lang="en-US" sz="2000" dirty="0">
                <a:effectLst/>
                <a:ea typeface="Calibri" panose="020F0502020204030204" pitchFamily="34" charset="0"/>
                <a:cs typeface="Times New Roman" panose="02020603050405020304" pitchFamily="18" charset="0"/>
              </a:rPr>
              <a:t> Elif </a:t>
            </a:r>
            <a:r>
              <a:rPr lang="en-US" sz="2000" dirty="0" err="1">
                <a:effectLst/>
                <a:ea typeface="Calibri" panose="020F0502020204030204" pitchFamily="34" charset="0"/>
                <a:cs typeface="Times New Roman" panose="02020603050405020304" pitchFamily="18" charset="0"/>
              </a:rPr>
              <a:t>Şafak’ın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bilhassa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bu</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romanında</a:t>
            </a:r>
            <a:r>
              <a:rPr lang="en-US" sz="2000" dirty="0">
                <a:effectLst/>
                <a:ea typeface="Calibri" panose="020F0502020204030204" pitchFamily="34" charset="0"/>
                <a:cs typeface="Times New Roman" panose="02020603050405020304" pitchFamily="18" charset="0"/>
              </a:rPr>
              <a:t> da, </a:t>
            </a:r>
            <a:r>
              <a:rPr lang="en-US" sz="2000" dirty="0" err="1">
                <a:effectLst/>
                <a:ea typeface="Calibri" panose="020F0502020204030204" pitchFamily="34" charset="0"/>
                <a:cs typeface="Times New Roman" panose="02020603050405020304" pitchFamily="18" charset="0"/>
              </a:rPr>
              <a:t>aidiyetlere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göre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oluşturulan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sınırların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sınıfların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insanların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kendi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iç</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dünyalarında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çevreyle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ilişkilerinde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çatışmalara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sebep</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oldukları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farklılıkların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arada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yaşatılamadığı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gibi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kanaat</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daima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kendini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hissettirmektedir</a:t>
            </a:r>
            <a:r>
              <a:rPr lang="en-US" sz="2000" dirty="0">
                <a:effectLst/>
                <a:ea typeface="Calibri" panose="020F0502020204030204" pitchFamily="34" charset="0"/>
                <a:cs typeface="Times New Roman" panose="02020603050405020304" pitchFamily="18" charset="0"/>
              </a:rPr>
              <a:t>. (Bilal K</a:t>
            </a:r>
            <a:r>
              <a:rPr lang="tr-TR" sz="2000" dirty="0">
                <a:effectLst/>
                <a:ea typeface="Calibri" panose="020F0502020204030204" pitchFamily="34" charset="0"/>
                <a:cs typeface="Times New Roman" panose="02020603050405020304" pitchFamily="18" charset="0"/>
              </a:rPr>
              <a:t>ırımlı</a:t>
            </a:r>
            <a:r>
              <a:rPr lang="ka-GE" sz="2000" dirty="0">
                <a:effectLst/>
                <a:ea typeface="Calibri" panose="020F0502020204030204" pitchFamily="34" charset="0"/>
                <a:cs typeface="Times New Roman" panose="02020603050405020304" pitchFamily="18" charset="0"/>
              </a:rPr>
              <a:t>,2010</a:t>
            </a:r>
            <a:r>
              <a:rPr lang="en-US" sz="2000" dirty="0">
                <a:effectLst/>
                <a:ea typeface="Calibri" panose="020F0502020204030204" pitchFamily="34" charset="0"/>
                <a:cs typeface="Times New Roman" panose="02020603050405020304" pitchFamily="18" charset="0"/>
              </a:rPr>
              <a:t>:271, 273)</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a:effectLst/>
                <a:ea typeface="Calibri" panose="020F0502020204030204" pitchFamily="34" charset="0"/>
                <a:cs typeface="Times New Roman" panose="02020603050405020304" pitchFamily="18" charset="0"/>
              </a:rPr>
              <a:t> </a:t>
            </a:r>
            <a:endParaRPr lang="el-GR" sz="2000" dirty="0">
              <a:effectLst/>
              <a:ea typeface="Calibri" panose="020F0502020204030204" pitchFamily="34" charset="0"/>
              <a:cs typeface="Times New Roman" panose="02020603050405020304" pitchFamily="18" charset="0"/>
            </a:endParaRPr>
          </a:p>
        </p:txBody>
      </p:sp>
      <p:pic>
        <p:nvPicPr>
          <p:cNvPr id="11266" name="Picture 2" descr="ᐈ Книга Doğan Kİtap Araf Elif Şafak - купить по выгодной цене | ✔️ BIRMARKET">
            <a:extLst>
              <a:ext uri="{FF2B5EF4-FFF2-40B4-BE49-F238E27FC236}">
                <a16:creationId xmlns:a16="http://schemas.microsoft.com/office/drawing/2014/main" id="{B32DAF1A-015C-1644-A2AC-C25CA9680D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31628" y="514740"/>
            <a:ext cx="3459690" cy="519898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D4AF2A47-5B9B-4A0B-D3E5-F3F6E1DC8AA4}"/>
              </a:ext>
            </a:extLst>
          </p:cNvPr>
          <p:cNvSpPr txBox="1"/>
          <p:nvPr/>
        </p:nvSpPr>
        <p:spPr>
          <a:xfrm>
            <a:off x="7642689" y="5973928"/>
            <a:ext cx="6097836" cy="369332"/>
          </a:xfrm>
          <a:prstGeom prst="rect">
            <a:avLst/>
          </a:prstGeom>
          <a:noFill/>
        </p:spPr>
        <p:txBody>
          <a:bodyPr wrap="square">
            <a:spAutoFit/>
          </a:bodyPr>
          <a:lstStyle/>
          <a:p>
            <a:r>
              <a:rPr lang="el-GR" dirty="0">
                <a:solidFill>
                  <a:schemeClr val="bg2"/>
                </a:solidFill>
              </a:rPr>
              <a:t>https://share.google/kOFLo2CMyEWJyTIVu</a:t>
            </a:r>
          </a:p>
        </p:txBody>
      </p:sp>
    </p:spTree>
    <p:extLst>
      <p:ext uri="{BB962C8B-B14F-4D97-AF65-F5344CB8AC3E}">
        <p14:creationId xmlns:p14="http://schemas.microsoft.com/office/powerpoint/2010/main" val="19994574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3F5B3C0-061C-D595-4D1C-81368D165DB4}"/>
              </a:ext>
            </a:extLst>
          </p:cNvPr>
          <p:cNvSpPr txBox="1"/>
          <p:nvPr/>
        </p:nvSpPr>
        <p:spPr>
          <a:xfrm>
            <a:off x="107495" y="139086"/>
            <a:ext cx="8666391" cy="6214009"/>
          </a:xfrm>
          <a:prstGeom prst="rect">
            <a:avLst/>
          </a:prstGeom>
          <a:noFill/>
        </p:spPr>
        <p:txBody>
          <a:bodyPr wrap="square">
            <a:spAutoFit/>
          </a:bodyPr>
          <a:lstStyle/>
          <a:p>
            <a:pPr algn="just">
              <a:lnSpc>
                <a:spcPct val="107000"/>
              </a:lnSpc>
              <a:spcAft>
                <a:spcPts val="800"/>
              </a:spcAft>
              <a:buNone/>
            </a:pPr>
            <a:r>
              <a:rPr lang="en-US" sz="2000" b="1" i="1" dirty="0" err="1">
                <a:solidFill>
                  <a:srgbClr val="000000"/>
                </a:solidFill>
                <a:effectLst/>
                <a:ea typeface="Calibri" panose="020F0502020204030204" pitchFamily="34" charset="0"/>
                <a:cs typeface="Times New Roman" panose="02020603050405020304" pitchFamily="18" charset="0"/>
              </a:rPr>
              <a:t>Aşk</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a:solidFill>
                  <a:srgbClr val="000000"/>
                </a:solidFill>
                <a:effectLst/>
                <a:ea typeface="Calibri" panose="020F0502020204030204" pitchFamily="34" charset="0"/>
                <a:cs typeface="Times New Roman" panose="02020603050405020304" pitchFamily="18" charset="0"/>
              </a:rPr>
              <a:t>[…] Son </a:t>
            </a:r>
            <a:r>
              <a:rPr lang="en-US" sz="2000" dirty="0" err="1">
                <a:solidFill>
                  <a:srgbClr val="000000"/>
                </a:solidFill>
                <a:effectLst/>
                <a:ea typeface="Calibri" panose="020F0502020204030204" pitchFamily="34" charset="0"/>
                <a:cs typeface="Times New Roman" panose="02020603050405020304" pitchFamily="18" charset="0"/>
              </a:rPr>
              <a:t>dönem</a:t>
            </a:r>
            <a:r>
              <a:rPr lang="en-US" sz="2000" dirty="0">
                <a:solidFill>
                  <a:srgbClr val="000000"/>
                </a:solidFill>
                <a:effectLst/>
                <a:ea typeface="Calibri" panose="020F0502020204030204" pitchFamily="34" charset="0"/>
                <a:cs typeface="Times New Roman" panose="02020603050405020304" pitchFamily="18" charset="0"/>
              </a:rPr>
              <a:t> Türk </a:t>
            </a:r>
            <a:r>
              <a:rPr lang="en-US" sz="2000" dirty="0" err="1">
                <a:solidFill>
                  <a:srgbClr val="000000"/>
                </a:solidFill>
                <a:effectLst/>
                <a:ea typeface="Calibri" panose="020F0502020204030204" pitchFamily="34" charset="0"/>
                <a:cs typeface="Times New Roman" panose="02020603050405020304" pitchFamily="18" charset="0"/>
              </a:rPr>
              <a:t>edebiyatının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çok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okunan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yazarlarından</a:t>
            </a:r>
            <a:r>
              <a:rPr lang="en-US" sz="2000" dirty="0">
                <a:solidFill>
                  <a:srgbClr val="000000"/>
                </a:solidFill>
                <a:effectLst/>
                <a:ea typeface="Calibri" panose="020F0502020204030204" pitchFamily="34" charset="0"/>
                <a:cs typeface="Times New Roman" panose="02020603050405020304" pitchFamily="18" charset="0"/>
              </a:rPr>
              <a:t> Elif </a:t>
            </a:r>
            <a:r>
              <a:rPr lang="en-US" sz="2000" dirty="0" err="1">
                <a:solidFill>
                  <a:srgbClr val="000000"/>
                </a:solidFill>
                <a:effectLst/>
                <a:ea typeface="Calibri" panose="020F0502020204030204" pitchFamily="34" charset="0"/>
                <a:cs typeface="Times New Roman" panose="02020603050405020304" pitchFamily="18" charset="0"/>
              </a:rPr>
              <a:t>Şafak’ın</a:t>
            </a:r>
            <a:r>
              <a:rPr lang="en-US" sz="2000" dirty="0">
                <a:solidFill>
                  <a:srgbClr val="000000"/>
                </a:solidFill>
                <a:effectLst/>
                <a:ea typeface="Calibri" panose="020F0502020204030204" pitchFamily="34" charset="0"/>
                <a:cs typeface="Times New Roman" panose="02020603050405020304" pitchFamily="18" charset="0"/>
              </a:rPr>
              <a:t> 2009 </a:t>
            </a:r>
            <a:r>
              <a:rPr lang="en-US" sz="2000" dirty="0" err="1">
                <a:solidFill>
                  <a:srgbClr val="000000"/>
                </a:solidFill>
                <a:effectLst/>
                <a:ea typeface="Calibri" panose="020F0502020204030204" pitchFamily="34" charset="0"/>
                <a:cs typeface="Times New Roman" panose="02020603050405020304" pitchFamily="18" charset="0"/>
              </a:rPr>
              <a:t>yılında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yayımlanan</a:t>
            </a:r>
            <a:r>
              <a:rPr lang="en-US" sz="2000" dirty="0">
                <a:solidFill>
                  <a:srgbClr val="000000"/>
                </a:solidFill>
                <a:effectLst/>
                <a:ea typeface="Calibri" panose="020F0502020204030204" pitchFamily="34" charset="0"/>
                <a:cs typeface="Times New Roman" panose="02020603050405020304" pitchFamily="18" charset="0"/>
              </a:rPr>
              <a:t> "</a:t>
            </a:r>
            <a:r>
              <a:rPr lang="en-US" sz="2000" i="1" dirty="0" err="1">
                <a:solidFill>
                  <a:srgbClr val="000000"/>
                </a:solidFill>
                <a:effectLst/>
                <a:ea typeface="Calibri" panose="020F0502020204030204" pitchFamily="34" charset="0"/>
                <a:cs typeface="Times New Roman" panose="02020603050405020304" pitchFamily="18" charset="0"/>
              </a:rPr>
              <a:t>Aşk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adlı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romanı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büyük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ses</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getirerek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ciddi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bir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satış</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başarısı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getirmiş</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yılın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çok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satan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kitabı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unvanını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kazanmıştır</a:t>
            </a:r>
            <a:r>
              <a:rPr lang="en-US" sz="2000" dirty="0">
                <a:solidFill>
                  <a:srgbClr val="000000"/>
                </a:solidFill>
                <a:effectLst/>
                <a:ea typeface="Calibri" panose="020F0502020204030204" pitchFamily="34" charset="0"/>
                <a:cs typeface="Times New Roman" panose="02020603050405020304" pitchFamily="18" charset="0"/>
              </a:rPr>
              <a:t>. Yazar, </a:t>
            </a:r>
            <a:r>
              <a:rPr lang="en-US" sz="2000" dirty="0" err="1">
                <a:solidFill>
                  <a:srgbClr val="000000"/>
                </a:solidFill>
                <a:effectLst/>
                <a:ea typeface="Calibri" panose="020F0502020204030204" pitchFamily="34" charset="0"/>
                <a:cs typeface="Times New Roman" panose="02020603050405020304" pitchFamily="18" charset="0"/>
              </a:rPr>
              <a:t>bu</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eserini</a:t>
            </a:r>
            <a:r>
              <a:rPr lang="en-US" sz="2000" dirty="0">
                <a:solidFill>
                  <a:srgbClr val="000000"/>
                </a:solidFill>
                <a:effectLst/>
                <a:ea typeface="Calibri" panose="020F0502020204030204" pitchFamily="34" charset="0"/>
                <a:cs typeface="Times New Roman" panose="02020603050405020304" pitchFamily="18" charset="0"/>
              </a:rPr>
              <a:t>, postmodern </a:t>
            </a:r>
            <a:r>
              <a:rPr lang="en-US" sz="2000" dirty="0" err="1">
                <a:solidFill>
                  <a:srgbClr val="000000"/>
                </a:solidFill>
                <a:effectLst/>
                <a:ea typeface="Calibri" panose="020F0502020204030204" pitchFamily="34" charset="0"/>
                <a:cs typeface="Times New Roman" panose="02020603050405020304" pitchFamily="18" charset="0"/>
              </a:rPr>
              <a:t>edebiyatın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anlatım</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imkânlarından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biri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olan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iç</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ve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dış</a:t>
            </a:r>
            <a:r>
              <a:rPr lang="en-US" sz="2000" dirty="0">
                <a:solidFill>
                  <a:srgbClr val="000000"/>
                </a:solidFill>
                <a:effectLst/>
                <a:ea typeface="Calibri" panose="020F0502020204030204" pitchFamily="34" charset="0"/>
                <a:cs typeface="Times New Roman" panose="02020603050405020304" pitchFamily="18" charset="0"/>
              </a:rPr>
              <a:t> roman </a:t>
            </a:r>
            <a:r>
              <a:rPr lang="en-US" sz="2000" dirty="0" err="1">
                <a:solidFill>
                  <a:srgbClr val="000000"/>
                </a:solidFill>
                <a:effectLst/>
                <a:ea typeface="Calibri" panose="020F0502020204030204" pitchFamily="34" charset="0"/>
                <a:cs typeface="Times New Roman" panose="02020603050405020304" pitchFamily="18" charset="0"/>
              </a:rPr>
              <a:t>şeklinde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kurgulamıştır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İç</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romanda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olaylar</a:t>
            </a:r>
            <a:r>
              <a:rPr lang="en-US" sz="2000" dirty="0">
                <a:solidFill>
                  <a:srgbClr val="000000"/>
                </a:solidFill>
                <a:effectLst/>
                <a:ea typeface="Calibri" panose="020F0502020204030204" pitchFamily="34" charset="0"/>
                <a:cs typeface="Times New Roman" panose="02020603050405020304" pitchFamily="18" charset="0"/>
              </a:rPr>
              <a:t>, 13. </a:t>
            </a:r>
            <a:r>
              <a:rPr lang="en-US" sz="2000" dirty="0" err="1">
                <a:solidFill>
                  <a:srgbClr val="000000"/>
                </a:solidFill>
                <a:effectLst/>
                <a:ea typeface="Calibri" panose="020F0502020204030204" pitchFamily="34" charset="0"/>
                <a:cs typeface="Times New Roman" panose="02020603050405020304" pitchFamily="18" charset="0"/>
              </a:rPr>
              <a:t>Yüzyılda</a:t>
            </a:r>
            <a:r>
              <a:rPr lang="en-US" sz="2000" dirty="0">
                <a:solidFill>
                  <a:srgbClr val="000000"/>
                </a:solidFill>
                <a:effectLst/>
                <a:ea typeface="Calibri" panose="020F0502020204030204" pitchFamily="34" charset="0"/>
                <a:cs typeface="Times New Roman" panose="02020603050405020304" pitchFamily="18" charset="0"/>
              </a:rPr>
              <a:t> Konya </a:t>
            </a:r>
            <a:r>
              <a:rPr lang="en-US" sz="2000" dirty="0" err="1">
                <a:solidFill>
                  <a:srgbClr val="000000"/>
                </a:solidFill>
                <a:effectLst/>
                <a:ea typeface="Calibri" panose="020F0502020204030204" pitchFamily="34" charset="0"/>
                <a:cs typeface="Times New Roman" panose="02020603050405020304" pitchFamily="18" charset="0"/>
              </a:rPr>
              <a:t>şehrinde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geçer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Şems</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ile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Mevlana’nın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arasındaki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olaylar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anlatılır</a:t>
            </a:r>
            <a:r>
              <a:rPr lang="en-US" sz="2000" dirty="0">
                <a:solidFill>
                  <a:srgbClr val="000000"/>
                </a:solidFill>
                <a:effectLst/>
                <a:ea typeface="Calibri" panose="020F0502020204030204" pitchFamily="34" charset="0"/>
                <a:cs typeface="Times New Roman" panose="02020603050405020304" pitchFamily="18" charset="0"/>
              </a:rPr>
              <a:t>.  Bu </a:t>
            </a:r>
            <a:r>
              <a:rPr lang="en-US" sz="2000" dirty="0" err="1">
                <a:solidFill>
                  <a:srgbClr val="000000"/>
                </a:solidFill>
                <a:effectLst/>
                <a:ea typeface="Calibri" panose="020F0502020204030204" pitchFamily="34" charset="0"/>
                <a:cs typeface="Times New Roman" panose="02020603050405020304" pitchFamily="18" charset="0"/>
              </a:rPr>
              <a:t>çalışmada</a:t>
            </a:r>
            <a:r>
              <a:rPr lang="en-US" sz="2000" dirty="0">
                <a:solidFill>
                  <a:srgbClr val="000000"/>
                </a:solidFill>
                <a:effectLst/>
                <a:ea typeface="Calibri" panose="020F0502020204030204" pitchFamily="34" charset="0"/>
                <a:cs typeface="Times New Roman" panose="02020603050405020304" pitchFamily="18" charset="0"/>
              </a:rPr>
              <a:t> </a:t>
            </a:r>
            <a:r>
              <a:rPr lang="en-US" sz="2000" i="1" dirty="0" err="1">
                <a:solidFill>
                  <a:srgbClr val="000000"/>
                </a:solidFill>
                <a:effectLst/>
                <a:ea typeface="Calibri" panose="020F0502020204030204" pitchFamily="34" charset="0"/>
                <a:cs typeface="Times New Roman" panose="02020603050405020304" pitchFamily="18" charset="0"/>
              </a:rPr>
              <a:t>Aşk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romanında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yer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alan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taassup</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olgusu</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incelenmiş</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taassup</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ve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tasavvuf</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çatışması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irdelenmiştir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Eserin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incelenmesi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sonucunda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tasavvufi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öğelerden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sıkça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yararlanıldığı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hoşgörü</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ve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bağnazlık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kavramlarının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sık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sık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karşı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karşıya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getirildiği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kişiler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ve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olaylar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aracılığıyla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bu</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çatışma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kurgulandığı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tespit</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edilmiştir</a:t>
            </a:r>
            <a:r>
              <a:rPr lang="en-US" sz="2000" dirty="0">
                <a:solidFill>
                  <a:srgbClr val="000000"/>
                </a:solidFill>
                <a:effectLst/>
                <a:ea typeface="Calibri" panose="020F0502020204030204" pitchFamily="34" charset="0"/>
                <a:cs typeface="Times New Roman" panose="02020603050405020304" pitchFamily="18" charset="0"/>
              </a:rPr>
              <a:t>. Romanda </a:t>
            </a:r>
            <a:r>
              <a:rPr lang="en-US" sz="2000" dirty="0" err="1">
                <a:solidFill>
                  <a:srgbClr val="000000"/>
                </a:solidFill>
                <a:effectLst/>
                <a:ea typeface="Calibri" panose="020F0502020204030204" pitchFamily="34" charset="0"/>
                <a:cs typeface="Times New Roman" panose="02020603050405020304" pitchFamily="18" charset="0"/>
              </a:rPr>
              <a:t>bağnazlık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eleştirilirken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farklılıklara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saygı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diğer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düşünce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ve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inanışlara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hayat</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hakkı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tanıma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insanlara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önyargılı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yaklaşmama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gibi</a:t>
            </a:r>
            <a:r>
              <a:rPr lang="en-US" sz="2000" dirty="0">
                <a:solidFill>
                  <a:srgbClr val="000000"/>
                </a:solidFill>
                <a:effectLst/>
                <a:ea typeface="Calibri" panose="020F0502020204030204" pitchFamily="34" charset="0"/>
                <a:cs typeface="Times New Roman" panose="02020603050405020304" pitchFamily="18" charset="0"/>
              </a:rPr>
              <a:t> alt </a:t>
            </a:r>
            <a:r>
              <a:rPr lang="en-US" sz="2000" dirty="0" err="1">
                <a:solidFill>
                  <a:srgbClr val="000000"/>
                </a:solidFill>
                <a:effectLst/>
                <a:ea typeface="Calibri" panose="020F0502020204030204" pitchFamily="34" charset="0"/>
                <a:cs typeface="Times New Roman" panose="02020603050405020304" pitchFamily="18" charset="0"/>
              </a:rPr>
              <a:t>boyutlara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sahip</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olan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hoşgörü</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kavramı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çözüm</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olarak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sunulmaktadır</a:t>
            </a:r>
            <a:r>
              <a:rPr lang="en-US" sz="2000" dirty="0">
                <a:solidFill>
                  <a:srgbClr val="000000"/>
                </a:solidFill>
                <a:effectLst/>
                <a:ea typeface="Calibri" panose="020F0502020204030204" pitchFamily="34" charset="0"/>
                <a:cs typeface="Times New Roman" panose="02020603050405020304" pitchFamily="18" charset="0"/>
              </a:rPr>
              <a:t>.[…] "</a:t>
            </a:r>
            <a:r>
              <a:rPr lang="en-US" sz="2000" i="1" dirty="0" err="1">
                <a:solidFill>
                  <a:srgbClr val="000000"/>
                </a:solidFill>
                <a:effectLst/>
                <a:ea typeface="Calibri" panose="020F0502020204030204" pitchFamily="34" charset="0"/>
                <a:cs typeface="Times New Roman" panose="02020603050405020304" pitchFamily="18" charset="0"/>
              </a:rPr>
              <a:t>Aşk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bu</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öğelerin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yoğun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olarak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kullanıldığı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bir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kitap</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olup</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eserde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tasavvufi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öğeler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bağnazlığa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karşı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bir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çözüm</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olarak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sunulmuştur</a:t>
            </a:r>
            <a:r>
              <a:rPr lang="en-US" sz="2000" dirty="0">
                <a:solidFill>
                  <a:srgbClr val="000000"/>
                </a:solidFill>
                <a:effectLst/>
                <a:ea typeface="Calibri" panose="020F0502020204030204" pitchFamily="34" charset="0"/>
                <a:cs typeface="Times New Roman" panose="02020603050405020304" pitchFamily="18" charset="0"/>
              </a:rPr>
              <a:t>. (Nurullah </a:t>
            </a:r>
            <a:r>
              <a:rPr lang="en-US" sz="2000" dirty="0" err="1">
                <a:solidFill>
                  <a:srgbClr val="000000"/>
                </a:solidFill>
                <a:effectLst/>
                <a:ea typeface="Calibri" panose="020F0502020204030204" pitchFamily="34" charset="0"/>
                <a:cs typeface="Times New Roman" panose="02020603050405020304" pitchFamily="18" charset="0"/>
              </a:rPr>
              <a:t>Esendemir</a:t>
            </a:r>
            <a:r>
              <a:rPr lang="en-US" sz="2000" dirty="0">
                <a:solidFill>
                  <a:srgbClr val="000000"/>
                </a:solidFill>
                <a:effectLst/>
                <a:ea typeface="Calibri" panose="020F0502020204030204" pitchFamily="34" charset="0"/>
                <a:cs typeface="Times New Roman" panose="02020603050405020304" pitchFamily="18" charset="0"/>
              </a:rPr>
              <a:t>, 2018:151-152)</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a:solidFill>
                  <a:srgbClr val="000000"/>
                </a:solidFill>
                <a:effectLst/>
                <a:ea typeface="Calibri" panose="020F0502020204030204" pitchFamily="34" charset="0"/>
                <a:cs typeface="Times New Roman" panose="02020603050405020304" pitchFamily="18" charset="0"/>
              </a:rPr>
              <a:t> </a:t>
            </a:r>
            <a:endParaRPr lang="el-GR" sz="2000" dirty="0">
              <a:effectLst/>
              <a:ea typeface="Calibri" panose="020F0502020204030204" pitchFamily="34" charset="0"/>
              <a:cs typeface="Times New Roman" panose="02020603050405020304" pitchFamily="18" charset="0"/>
            </a:endParaRPr>
          </a:p>
        </p:txBody>
      </p:sp>
      <p:pic>
        <p:nvPicPr>
          <p:cNvPr id="12290" name="Picture 2" descr="Aşk - Elif Şafak • Doğan Yayınları">
            <a:extLst>
              <a:ext uri="{FF2B5EF4-FFF2-40B4-BE49-F238E27FC236}">
                <a16:creationId xmlns:a16="http://schemas.microsoft.com/office/drawing/2014/main" id="{53393278-6B91-5F8F-37B0-FA948EAEA2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15401" y="421142"/>
            <a:ext cx="3080656" cy="468425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3A481323-A6A2-4FD9-3207-9BA5E65C9962}"/>
              </a:ext>
            </a:extLst>
          </p:cNvPr>
          <p:cNvSpPr txBox="1"/>
          <p:nvPr/>
        </p:nvSpPr>
        <p:spPr>
          <a:xfrm>
            <a:off x="9719551" y="5429765"/>
            <a:ext cx="1820668" cy="923330"/>
          </a:xfrm>
          <a:prstGeom prst="rect">
            <a:avLst/>
          </a:prstGeom>
          <a:noFill/>
        </p:spPr>
        <p:txBody>
          <a:bodyPr wrap="square">
            <a:spAutoFit/>
          </a:bodyPr>
          <a:lstStyle/>
          <a:p>
            <a:r>
              <a:rPr lang="el-GR" dirty="0">
                <a:solidFill>
                  <a:schemeClr val="bg2"/>
                </a:solidFill>
              </a:rPr>
              <a:t>https://share.google/D69w73pya527Rt28h</a:t>
            </a:r>
          </a:p>
        </p:txBody>
      </p:sp>
    </p:spTree>
    <p:extLst>
      <p:ext uri="{BB962C8B-B14F-4D97-AF65-F5344CB8AC3E}">
        <p14:creationId xmlns:p14="http://schemas.microsoft.com/office/powerpoint/2010/main" val="19257936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A0C6331-DDFC-F01D-A52D-E374465B800C}"/>
              </a:ext>
            </a:extLst>
          </p:cNvPr>
          <p:cNvSpPr txBox="1"/>
          <p:nvPr/>
        </p:nvSpPr>
        <p:spPr>
          <a:xfrm>
            <a:off x="130628" y="435360"/>
            <a:ext cx="8316686" cy="5987280"/>
          </a:xfrm>
          <a:prstGeom prst="rect">
            <a:avLst/>
          </a:prstGeom>
          <a:noFill/>
        </p:spPr>
        <p:txBody>
          <a:bodyPr wrap="square">
            <a:spAutoFit/>
          </a:bodyPr>
          <a:lstStyle/>
          <a:p>
            <a:pPr marL="179705" marR="179705" algn="just">
              <a:lnSpc>
                <a:spcPct val="107000"/>
              </a:lnSpc>
              <a:spcAft>
                <a:spcPts val="800"/>
              </a:spcAft>
            </a:pPr>
            <a:r>
              <a:rPr lang="en-US" sz="2000" dirty="0">
                <a:solidFill>
                  <a:srgbClr val="000000"/>
                </a:solidFill>
                <a:ea typeface="Calibri" panose="020F0502020204030204" pitchFamily="34" charset="0"/>
                <a:cs typeface="Times New Roman" panose="02020603050405020304" pitchFamily="18" charset="0"/>
              </a:rPr>
              <a:t>[…]Kör </a:t>
            </a:r>
            <a:r>
              <a:rPr lang="en-US" sz="2000" dirty="0" err="1">
                <a:solidFill>
                  <a:srgbClr val="000000"/>
                </a:solidFill>
                <a:ea typeface="Calibri" panose="020F0502020204030204" pitchFamily="34" charset="0"/>
                <a:cs typeface="Times New Roman" panose="02020603050405020304" pitchFamily="18" charset="0"/>
              </a:rPr>
              <a:t>inancın</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bağnazlığın</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hoşgörüsüzlüğün</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kol</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gezdiği</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dünyamızda</a:t>
            </a:r>
            <a:r>
              <a:rPr lang="en-US" sz="2000" dirty="0">
                <a:solidFill>
                  <a:srgbClr val="000000"/>
                </a:solidFill>
                <a:ea typeface="Calibri" panose="020F0502020204030204" pitchFamily="34" charset="0"/>
                <a:cs typeface="Times New Roman" panose="02020603050405020304" pitchFamily="18" charset="0"/>
              </a:rPr>
              <a:t> (Russell, 1999: 9) Elif Şafak, </a:t>
            </a:r>
            <a:r>
              <a:rPr lang="en-US" sz="2000" i="1" dirty="0" err="1">
                <a:solidFill>
                  <a:srgbClr val="000000"/>
                </a:solidFill>
                <a:ea typeface="Calibri" panose="020F0502020204030204" pitchFamily="34" charset="0"/>
                <a:cs typeface="Times New Roman" panose="02020603050405020304" pitchFamily="18" charset="0"/>
              </a:rPr>
              <a:t>Aşk</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romanında</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ele</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aldığı</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konuyu</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işleyiş</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tarzıyla</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bu</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olumsuz</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olgulara</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dikkat</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çeker</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tepkisini</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dile</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getirir</a:t>
            </a:r>
            <a:r>
              <a:rPr lang="en-US" sz="2000" dirty="0">
                <a:solidFill>
                  <a:srgbClr val="000000"/>
                </a:solidFill>
                <a:ea typeface="Calibri" panose="020F0502020204030204" pitchFamily="34" charset="0"/>
                <a:cs typeface="Times New Roman" panose="02020603050405020304" pitchFamily="18" charset="0"/>
              </a:rPr>
              <a:t>.(Nurullah </a:t>
            </a:r>
            <a:r>
              <a:rPr lang="en-US" sz="2000" dirty="0" err="1">
                <a:solidFill>
                  <a:srgbClr val="000000"/>
                </a:solidFill>
                <a:ea typeface="Calibri" panose="020F0502020204030204" pitchFamily="34" charset="0"/>
                <a:cs typeface="Times New Roman" panose="02020603050405020304" pitchFamily="18" charset="0"/>
              </a:rPr>
              <a:t>Esendemir</a:t>
            </a:r>
            <a:r>
              <a:rPr lang="en-US" sz="2000" dirty="0">
                <a:solidFill>
                  <a:srgbClr val="000000"/>
                </a:solidFill>
                <a:ea typeface="Calibri" panose="020F0502020204030204" pitchFamily="34" charset="0"/>
                <a:cs typeface="Times New Roman" panose="02020603050405020304" pitchFamily="18" charset="0"/>
              </a:rPr>
              <a:t>, 2018:154)</a:t>
            </a:r>
            <a:endParaRPr lang="el-GR" sz="2000" dirty="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endParaRPr lang="tr-TR" sz="2000" dirty="0">
              <a:solidFill>
                <a:srgbClr val="000000"/>
              </a:solidFill>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a:solidFill>
                  <a:srgbClr val="000000"/>
                </a:solidFill>
                <a:effectLst/>
                <a:ea typeface="Calibri" panose="020F0502020204030204" pitchFamily="34" charset="0"/>
                <a:cs typeface="Times New Roman" panose="02020603050405020304" pitchFamily="18" charset="0"/>
              </a:rPr>
              <a:t>[…]</a:t>
            </a:r>
            <a:r>
              <a:rPr lang="en-US" sz="2000" dirty="0" err="1">
                <a:solidFill>
                  <a:srgbClr val="000000"/>
                </a:solidFill>
                <a:effectLst/>
                <a:ea typeface="Calibri" panose="020F0502020204030204" pitchFamily="34" charset="0"/>
                <a:cs typeface="Times New Roman" panose="02020603050405020304" pitchFamily="18" charset="0"/>
              </a:rPr>
              <a:t>Bağnazlığın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etkisindeki</a:t>
            </a:r>
            <a:r>
              <a:rPr lang="en-US" sz="2000" dirty="0">
                <a:solidFill>
                  <a:srgbClr val="000000"/>
                </a:solidFill>
                <a:effectLst/>
                <a:ea typeface="Calibri" panose="020F0502020204030204" pitchFamily="34" charset="0"/>
                <a:cs typeface="Times New Roman" panose="02020603050405020304" pitchFamily="18" charset="0"/>
              </a:rPr>
              <a:t> Konya </a:t>
            </a:r>
            <a:r>
              <a:rPr lang="en-US" sz="2000" dirty="0" err="1">
                <a:solidFill>
                  <a:srgbClr val="000000"/>
                </a:solidFill>
                <a:effectLst/>
                <a:ea typeface="Calibri" panose="020F0502020204030204" pitchFamily="34" charset="0"/>
                <a:cs typeface="Times New Roman" panose="02020603050405020304" pitchFamily="18" charset="0"/>
              </a:rPr>
              <a:t>halkının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farklı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inançlara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saygı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ve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tahammülü</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yoktur</a:t>
            </a:r>
            <a:r>
              <a:rPr lang="en-US" sz="2000" dirty="0">
                <a:solidFill>
                  <a:srgbClr val="000000"/>
                </a:solidFill>
                <a:effectLst/>
                <a:ea typeface="Calibri" panose="020F0502020204030204" pitchFamily="34" charset="0"/>
                <a:cs typeface="Times New Roman" panose="02020603050405020304" pitchFamily="18" charset="0"/>
              </a:rPr>
              <a:t>. Mevlana, </a:t>
            </a:r>
            <a:r>
              <a:rPr lang="en-US" sz="2000" dirty="0" err="1">
                <a:solidFill>
                  <a:srgbClr val="000000"/>
                </a:solidFill>
                <a:effectLst/>
                <a:ea typeface="Calibri" panose="020F0502020204030204" pitchFamily="34" charset="0"/>
                <a:cs typeface="Times New Roman" panose="02020603050405020304" pitchFamily="18" charset="0"/>
              </a:rPr>
              <a:t>vefat</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eden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eşi</a:t>
            </a:r>
            <a:r>
              <a:rPr lang="en-US" sz="2000" dirty="0">
                <a:solidFill>
                  <a:srgbClr val="000000"/>
                </a:solidFill>
                <a:effectLst/>
                <a:ea typeface="Calibri" panose="020F0502020204030204" pitchFamily="34" charset="0"/>
                <a:cs typeface="Times New Roman" panose="02020603050405020304" pitchFamily="18" charset="0"/>
              </a:rPr>
              <a:t> Gevher </a:t>
            </a:r>
            <a:r>
              <a:rPr lang="en-US" sz="2000" dirty="0" err="1">
                <a:solidFill>
                  <a:srgbClr val="000000"/>
                </a:solidFill>
                <a:effectLst/>
                <a:ea typeface="Calibri" panose="020F0502020204030204" pitchFamily="34" charset="0"/>
                <a:cs typeface="Times New Roman" panose="02020603050405020304" pitchFamily="18" charset="0"/>
              </a:rPr>
              <a:t>Hatun’un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yerine</a:t>
            </a:r>
            <a:r>
              <a:rPr lang="en-US" sz="2000" dirty="0">
                <a:solidFill>
                  <a:srgbClr val="000000"/>
                </a:solidFill>
                <a:effectLst/>
                <a:ea typeface="Calibri" panose="020F0502020204030204" pitchFamily="34" charset="0"/>
                <a:cs typeface="Times New Roman" panose="02020603050405020304" pitchFamily="18" charset="0"/>
              </a:rPr>
              <a:t> Kerra Hatun </a:t>
            </a:r>
            <a:r>
              <a:rPr lang="en-US" sz="2000" dirty="0" err="1">
                <a:solidFill>
                  <a:srgbClr val="000000"/>
                </a:solidFill>
                <a:effectLst/>
                <a:ea typeface="Calibri" panose="020F0502020204030204" pitchFamily="34" charset="0"/>
                <a:cs typeface="Times New Roman" panose="02020603050405020304" pitchFamily="18" charset="0"/>
              </a:rPr>
              <a:t>ile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evlenmek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isteyince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etrafındaki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insanlar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Kerra’nın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eskiden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Hıristiyan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olmasını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gerekçe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göstererek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bu</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evliliğe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soğuk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yaklaşırlar</a:t>
            </a:r>
            <a:r>
              <a:rPr lang="en-US" sz="2000" dirty="0">
                <a:solidFill>
                  <a:srgbClr val="000000"/>
                </a:solidFill>
                <a:effectLst/>
                <a:ea typeface="Calibri" panose="020F0502020204030204" pitchFamily="34" charset="0"/>
                <a:cs typeface="Times New Roman" panose="02020603050405020304" pitchFamily="18" charset="0"/>
              </a:rPr>
              <a:t>: "Eldir, </a:t>
            </a:r>
            <a:r>
              <a:rPr lang="en-US" sz="2000" dirty="0" err="1">
                <a:solidFill>
                  <a:srgbClr val="000000"/>
                </a:solidFill>
                <a:effectLst/>
                <a:ea typeface="Calibri" panose="020F0502020204030204" pitchFamily="34" charset="0"/>
                <a:cs typeface="Times New Roman" panose="02020603050405020304" pitchFamily="18" charset="0"/>
              </a:rPr>
              <a:t>bizden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sayılmaz</a:t>
            </a:r>
            <a:r>
              <a:rPr lang="en-US" sz="2000" dirty="0">
                <a:solidFill>
                  <a:srgbClr val="000000"/>
                </a:solidFill>
                <a:effectLst/>
                <a:ea typeface="Calibri" panose="020F0502020204030204" pitchFamily="34" charset="0"/>
                <a:cs typeface="Times New Roman" panose="02020603050405020304" pitchFamily="18" charset="0"/>
              </a:rPr>
              <a:t>!" Mevlana,  </a:t>
            </a:r>
            <a:r>
              <a:rPr lang="en-US" sz="2000" dirty="0" err="1">
                <a:solidFill>
                  <a:srgbClr val="000000"/>
                </a:solidFill>
                <a:effectLst/>
                <a:ea typeface="Calibri" panose="020F0502020204030204" pitchFamily="34" charset="0"/>
                <a:cs typeface="Times New Roman" panose="02020603050405020304" pitchFamily="18" charset="0"/>
              </a:rPr>
              <a:t>iki</a:t>
            </a:r>
            <a:r>
              <a:rPr lang="en-US" sz="2000" dirty="0">
                <a:solidFill>
                  <a:srgbClr val="000000"/>
                </a:solidFill>
                <a:effectLst/>
                <a:ea typeface="Calibri" panose="020F0502020204030204" pitchFamily="34" charset="0"/>
                <a:cs typeface="Times New Roman" panose="02020603050405020304" pitchFamily="18" charset="0"/>
              </a:rPr>
              <a:t> din </a:t>
            </a:r>
            <a:r>
              <a:rPr lang="en-US" sz="2000" dirty="0" err="1">
                <a:solidFill>
                  <a:srgbClr val="000000"/>
                </a:solidFill>
                <a:effectLst/>
                <a:ea typeface="Calibri" panose="020F0502020204030204" pitchFamily="34" charset="0"/>
                <a:cs typeface="Times New Roman" panose="02020603050405020304" pitchFamily="18" charset="0"/>
              </a:rPr>
              <a:t>mensupları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arasındaki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ortaklığa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dikkat</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çeker</a:t>
            </a:r>
            <a:r>
              <a:rPr lang="en-US" sz="2000" dirty="0">
                <a:solidFill>
                  <a:srgbClr val="000000"/>
                </a:solidFill>
                <a:effectLst/>
                <a:ea typeface="Calibri" panose="020F0502020204030204" pitchFamily="34" charset="0"/>
                <a:cs typeface="Times New Roman" panose="02020603050405020304" pitchFamily="18" charset="0"/>
              </a:rPr>
              <a:t>: "İki </a:t>
            </a:r>
            <a:r>
              <a:rPr lang="en-US" sz="2000" dirty="0" err="1">
                <a:solidFill>
                  <a:srgbClr val="000000"/>
                </a:solidFill>
                <a:effectLst/>
                <a:ea typeface="Calibri" panose="020F0502020204030204" pitchFamily="34" charset="0"/>
                <a:cs typeface="Times New Roman" panose="02020603050405020304" pitchFamily="18" charset="0"/>
              </a:rPr>
              <a:t>taraftaki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bağnazlıkların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iddia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ettiği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gibi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geçilmez</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bir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hudut</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olduğunu</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sanmıyorum</a:t>
            </a:r>
            <a:r>
              <a:rPr lang="en-US" sz="2000" dirty="0">
                <a:solidFill>
                  <a:srgbClr val="000000"/>
                </a:solidFill>
                <a:effectLst/>
                <a:ea typeface="Calibri" panose="020F0502020204030204" pitchFamily="34" charset="0"/>
                <a:cs typeface="Times New Roman" panose="02020603050405020304" pitchFamily="18" charset="0"/>
              </a:rPr>
              <a:t>" (s.226). </a:t>
            </a:r>
            <a:r>
              <a:rPr lang="en-US" sz="2000" dirty="0" err="1">
                <a:solidFill>
                  <a:srgbClr val="000000"/>
                </a:solidFill>
                <a:effectLst/>
                <a:ea typeface="Calibri" panose="020F0502020204030204" pitchFamily="34" charset="0"/>
                <a:cs typeface="Times New Roman" panose="02020603050405020304" pitchFamily="18" charset="0"/>
              </a:rPr>
              <a:t>Şems</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Kerra’nın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bir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gün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mutfakta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hamurdan</a:t>
            </a:r>
            <a:r>
              <a:rPr lang="en-US" sz="2000" dirty="0">
                <a:solidFill>
                  <a:srgbClr val="000000"/>
                </a:solidFill>
                <a:effectLst/>
                <a:ea typeface="Calibri" panose="020F0502020204030204" pitchFamily="34" charset="0"/>
                <a:cs typeface="Times New Roman" panose="02020603050405020304" pitchFamily="18" charset="0"/>
              </a:rPr>
              <a:t> Meryem Ana </a:t>
            </a:r>
            <a:r>
              <a:rPr lang="en-US" sz="2000" dirty="0" err="1">
                <a:solidFill>
                  <a:srgbClr val="000000"/>
                </a:solidFill>
                <a:effectLst/>
                <a:ea typeface="Calibri" panose="020F0502020204030204" pitchFamily="34" charset="0"/>
                <a:cs typeface="Times New Roman" panose="02020603050405020304" pitchFamily="18" charset="0"/>
              </a:rPr>
              <a:t>heykeli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yaptığını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görür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Kerra’nın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bu</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durumdan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endişeye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kapıldığını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görünce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Şems</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Bütün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dinler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aynı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denize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akan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ırmaklar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gibidir</a:t>
            </a:r>
            <a:r>
              <a:rPr lang="en-US" sz="2000" dirty="0">
                <a:solidFill>
                  <a:srgbClr val="000000"/>
                </a:solidFill>
                <a:effectLst/>
                <a:ea typeface="Calibri" panose="020F0502020204030204" pitchFamily="34" charset="0"/>
                <a:cs typeface="Times New Roman" panose="02020603050405020304" pitchFamily="18" charset="0"/>
              </a:rPr>
              <a:t>"(s.365) </a:t>
            </a:r>
            <a:r>
              <a:rPr lang="en-US" sz="2000" dirty="0" err="1">
                <a:solidFill>
                  <a:srgbClr val="000000"/>
                </a:solidFill>
                <a:effectLst/>
                <a:ea typeface="Calibri" panose="020F0502020204030204" pitchFamily="34" charset="0"/>
                <a:cs typeface="Times New Roman" panose="02020603050405020304" pitchFamily="18" charset="0"/>
              </a:rPr>
              <a:t>diyerek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endişesini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dindirir</a:t>
            </a:r>
            <a:r>
              <a:rPr lang="en-US" sz="2000" dirty="0">
                <a:solidFill>
                  <a:srgbClr val="000000"/>
                </a:solidFill>
                <a:effectLst/>
                <a:ea typeface="Calibri" panose="020F0502020204030204" pitchFamily="34" charset="0"/>
                <a:cs typeface="Times New Roman" panose="02020603050405020304" pitchFamily="18" charset="0"/>
              </a:rPr>
              <a:t>. (Nurullah </a:t>
            </a:r>
            <a:r>
              <a:rPr lang="en-US" sz="2000" dirty="0" err="1">
                <a:solidFill>
                  <a:srgbClr val="000000"/>
                </a:solidFill>
                <a:effectLst/>
                <a:ea typeface="Calibri" panose="020F0502020204030204" pitchFamily="34" charset="0"/>
                <a:cs typeface="Times New Roman" panose="02020603050405020304" pitchFamily="18" charset="0"/>
              </a:rPr>
              <a:t>Esendemir</a:t>
            </a:r>
            <a:r>
              <a:rPr lang="en-US" sz="2000" dirty="0">
                <a:solidFill>
                  <a:srgbClr val="000000"/>
                </a:solidFill>
                <a:effectLst/>
                <a:ea typeface="Calibri" panose="020F0502020204030204" pitchFamily="34" charset="0"/>
                <a:cs typeface="Times New Roman" panose="02020603050405020304" pitchFamily="18" charset="0"/>
              </a:rPr>
              <a:t>, 2018:159)</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a:solidFill>
                  <a:srgbClr val="000000"/>
                </a:solidFill>
                <a:effectLst/>
                <a:ea typeface="Calibri" panose="020F0502020204030204" pitchFamily="34" charset="0"/>
                <a:cs typeface="Times New Roman" panose="02020603050405020304" pitchFamily="18" charset="0"/>
              </a:rPr>
              <a:t> </a:t>
            </a:r>
            <a:endParaRPr lang="el-GR" sz="2000" dirty="0">
              <a:effectLst/>
              <a:ea typeface="Calibri" panose="020F0502020204030204" pitchFamily="34" charset="0"/>
              <a:cs typeface="Times New Roman" panose="02020603050405020304" pitchFamily="18" charset="0"/>
            </a:endParaRPr>
          </a:p>
        </p:txBody>
      </p:sp>
      <p:pic>
        <p:nvPicPr>
          <p:cNvPr id="13314" name="Picture 2" descr="By Elif Safak Ask: Amazon.com: Books">
            <a:extLst>
              <a:ext uri="{FF2B5EF4-FFF2-40B4-BE49-F238E27FC236}">
                <a16:creationId xmlns:a16="http://schemas.microsoft.com/office/drawing/2014/main" id="{6EA67E64-1A20-D843-B6E7-2E43320102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04651" y="435360"/>
            <a:ext cx="2773229" cy="4188933"/>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F00A1CBF-A592-BF5B-4E68-B7FE52528EED}"/>
              </a:ext>
            </a:extLst>
          </p:cNvPr>
          <p:cNvSpPr txBox="1"/>
          <p:nvPr/>
        </p:nvSpPr>
        <p:spPr>
          <a:xfrm>
            <a:off x="8904651" y="4985657"/>
            <a:ext cx="3137840" cy="646331"/>
          </a:xfrm>
          <a:prstGeom prst="rect">
            <a:avLst/>
          </a:prstGeom>
          <a:noFill/>
        </p:spPr>
        <p:txBody>
          <a:bodyPr wrap="square">
            <a:spAutoFit/>
          </a:bodyPr>
          <a:lstStyle/>
          <a:p>
            <a:r>
              <a:rPr lang="el-GR" dirty="0">
                <a:solidFill>
                  <a:schemeClr val="bg2"/>
                </a:solidFill>
              </a:rPr>
              <a:t>https://share.google/QIcQpPVuTCczfr8lr</a:t>
            </a:r>
          </a:p>
        </p:txBody>
      </p:sp>
    </p:spTree>
    <p:extLst>
      <p:ext uri="{BB962C8B-B14F-4D97-AF65-F5344CB8AC3E}">
        <p14:creationId xmlns:p14="http://schemas.microsoft.com/office/powerpoint/2010/main" val="14248059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DDBED8A-7683-5306-BB08-5FE4D05ED10C}"/>
              </a:ext>
            </a:extLst>
          </p:cNvPr>
          <p:cNvSpPr txBox="1"/>
          <p:nvPr/>
        </p:nvSpPr>
        <p:spPr>
          <a:xfrm>
            <a:off x="217712" y="479775"/>
            <a:ext cx="10482945" cy="6052939"/>
          </a:xfrm>
          <a:prstGeom prst="rect">
            <a:avLst/>
          </a:prstGeom>
          <a:noFill/>
        </p:spPr>
        <p:txBody>
          <a:bodyPr wrap="square">
            <a:spAutoFit/>
          </a:bodyPr>
          <a:lstStyle/>
          <a:p>
            <a:pPr algn="just">
              <a:buNone/>
            </a:pPr>
            <a:r>
              <a:rPr lang="en-US" sz="2000" b="1" dirty="0">
                <a:solidFill>
                  <a:srgbClr val="000000"/>
                </a:solidFill>
                <a:effectLst/>
                <a:ea typeface="Times New Roman" panose="02020603050405020304" pitchFamily="18" charset="0"/>
              </a:rPr>
              <a:t>III.II.II</a:t>
            </a:r>
            <a:r>
              <a:rPr lang="el-GR" sz="2000" b="1" dirty="0">
                <a:solidFill>
                  <a:srgbClr val="000000"/>
                </a:solidFill>
                <a:effectLst/>
                <a:ea typeface="Times New Roman" panose="02020603050405020304" pitchFamily="18" charset="0"/>
              </a:rPr>
              <a:t>Ι</a:t>
            </a:r>
            <a:r>
              <a:rPr lang="en-US" sz="2000" b="1" dirty="0">
                <a:solidFill>
                  <a:srgbClr val="000000"/>
                </a:solidFill>
                <a:effectLst/>
                <a:ea typeface="Times New Roman" panose="02020603050405020304" pitchFamily="18" charset="0"/>
              </a:rPr>
              <a:t>. "</a:t>
            </a:r>
            <a:r>
              <a:rPr lang="en-US" sz="2000" b="1" dirty="0">
                <a:solidFill>
                  <a:srgbClr val="1D1D1D"/>
                </a:solidFill>
                <a:effectLst/>
                <a:ea typeface="Times New Roman" panose="02020603050405020304" pitchFamily="18" charset="0"/>
              </a:rPr>
              <a:t>2017’de </a:t>
            </a:r>
            <a:r>
              <a:rPr lang="en-US" sz="2000" b="1" dirty="0" err="1">
                <a:solidFill>
                  <a:srgbClr val="1D1D1D"/>
                </a:solidFill>
                <a:effectLst/>
                <a:ea typeface="Times New Roman" panose="02020603050405020304" pitchFamily="18" charset="0"/>
              </a:rPr>
              <a:t>Amerika’nın</a:t>
            </a:r>
            <a:r>
              <a:rPr lang="en-US" sz="2000" b="1" dirty="0">
                <a:solidFill>
                  <a:srgbClr val="1D1D1D"/>
                </a:solidFill>
                <a:effectLst/>
                <a:ea typeface="Times New Roman" panose="02020603050405020304" pitchFamily="18" charset="0"/>
              </a:rPr>
              <a:t> </a:t>
            </a:r>
            <a:r>
              <a:rPr lang="en-US" sz="2000" b="1" dirty="0" err="1">
                <a:solidFill>
                  <a:srgbClr val="1D1D1D"/>
                </a:solidFill>
                <a:effectLst/>
                <a:ea typeface="Times New Roman" panose="02020603050405020304" pitchFamily="18" charset="0"/>
              </a:rPr>
              <a:t>etkili</a:t>
            </a:r>
            <a:r>
              <a:rPr lang="en-US" sz="2000" b="1" dirty="0">
                <a:solidFill>
                  <a:srgbClr val="1D1D1D"/>
                </a:solidFill>
                <a:effectLst/>
                <a:ea typeface="Times New Roman" panose="02020603050405020304" pitchFamily="18" charset="0"/>
              </a:rPr>
              <a:t> </a:t>
            </a:r>
            <a:r>
              <a:rPr lang="en-US" sz="2000" b="1" dirty="0" err="1">
                <a:solidFill>
                  <a:srgbClr val="1D1D1D"/>
                </a:solidFill>
                <a:effectLst/>
                <a:ea typeface="Times New Roman" panose="02020603050405020304" pitchFamily="18" charset="0"/>
              </a:rPr>
              <a:t>yayın</a:t>
            </a:r>
            <a:r>
              <a:rPr lang="en-US" sz="2000" b="1" dirty="0">
                <a:solidFill>
                  <a:srgbClr val="1D1D1D"/>
                </a:solidFill>
                <a:effectLst/>
                <a:ea typeface="Times New Roman" panose="02020603050405020304" pitchFamily="18" charset="0"/>
              </a:rPr>
              <a:t> </a:t>
            </a:r>
            <a:r>
              <a:rPr lang="en-US" sz="2000" b="1" dirty="0" err="1">
                <a:solidFill>
                  <a:srgbClr val="1D1D1D"/>
                </a:solidFill>
                <a:effectLst/>
                <a:ea typeface="Times New Roman" panose="02020603050405020304" pitchFamily="18" charset="0"/>
              </a:rPr>
              <a:t>organlarından</a:t>
            </a:r>
            <a:r>
              <a:rPr lang="en-US" sz="2000" b="1" dirty="0">
                <a:solidFill>
                  <a:srgbClr val="1D1D1D"/>
                </a:solidFill>
                <a:effectLst/>
                <a:ea typeface="Times New Roman" panose="02020603050405020304" pitchFamily="18" charset="0"/>
              </a:rPr>
              <a:t> Politico </a:t>
            </a:r>
            <a:r>
              <a:rPr lang="en-US" sz="2000" b="1" dirty="0" err="1">
                <a:solidFill>
                  <a:srgbClr val="1D1D1D"/>
                </a:solidFill>
                <a:effectLst/>
                <a:ea typeface="Times New Roman" panose="02020603050405020304" pitchFamily="18" charset="0"/>
              </a:rPr>
              <a:t>tarafından</a:t>
            </a:r>
            <a:r>
              <a:rPr lang="en-US" sz="2000" b="1" dirty="0">
                <a:solidFill>
                  <a:srgbClr val="1D1D1D"/>
                </a:solidFill>
                <a:effectLst/>
                <a:ea typeface="Times New Roman" panose="02020603050405020304" pitchFamily="18" charset="0"/>
              </a:rPr>
              <a:t> </a:t>
            </a:r>
            <a:r>
              <a:rPr lang="en-US" sz="2000" b="1" dirty="0" err="1">
                <a:solidFill>
                  <a:srgbClr val="1D1D1D"/>
                </a:solidFill>
                <a:effectLst/>
                <a:ea typeface="Times New Roman" panose="02020603050405020304" pitchFamily="18" charset="0"/>
              </a:rPr>
              <a:t>dünyayı</a:t>
            </a:r>
            <a:r>
              <a:rPr lang="en-US" sz="2000" b="1" dirty="0">
                <a:solidFill>
                  <a:srgbClr val="1D1D1D"/>
                </a:solidFill>
                <a:effectLst/>
                <a:ea typeface="Times New Roman" panose="02020603050405020304" pitchFamily="18" charset="0"/>
              </a:rPr>
              <a:t> </a:t>
            </a:r>
            <a:r>
              <a:rPr lang="en-US" sz="2000" b="1" dirty="0" err="1">
                <a:solidFill>
                  <a:srgbClr val="1D1D1D"/>
                </a:solidFill>
                <a:effectLst/>
                <a:ea typeface="Times New Roman" panose="02020603050405020304" pitchFamily="18" charset="0"/>
              </a:rPr>
              <a:t>daha</a:t>
            </a:r>
            <a:r>
              <a:rPr lang="en-US" sz="2000" b="1" dirty="0">
                <a:solidFill>
                  <a:srgbClr val="1D1D1D"/>
                </a:solidFill>
                <a:effectLst/>
                <a:ea typeface="Times New Roman" panose="02020603050405020304" pitchFamily="18" charset="0"/>
              </a:rPr>
              <a:t> iyi </a:t>
            </a:r>
            <a:r>
              <a:rPr lang="en-US" sz="2000" b="1" dirty="0" err="1">
                <a:solidFill>
                  <a:srgbClr val="1D1D1D"/>
                </a:solidFill>
                <a:effectLst/>
                <a:ea typeface="Times New Roman" panose="02020603050405020304" pitchFamily="18" charset="0"/>
              </a:rPr>
              <a:t>bir</a:t>
            </a:r>
            <a:r>
              <a:rPr lang="en-US" sz="2000" b="1" dirty="0">
                <a:solidFill>
                  <a:srgbClr val="1D1D1D"/>
                </a:solidFill>
                <a:effectLst/>
                <a:ea typeface="Times New Roman" panose="02020603050405020304" pitchFamily="18" charset="0"/>
              </a:rPr>
              <a:t> </a:t>
            </a:r>
            <a:r>
              <a:rPr lang="en-US" sz="2000" b="1" dirty="0" err="1">
                <a:solidFill>
                  <a:srgbClr val="1D1D1D"/>
                </a:solidFill>
                <a:effectLst/>
                <a:ea typeface="Times New Roman" panose="02020603050405020304" pitchFamily="18" charset="0"/>
              </a:rPr>
              <a:t>yer</a:t>
            </a:r>
            <a:r>
              <a:rPr lang="en-US" sz="2000" b="1" dirty="0">
                <a:solidFill>
                  <a:srgbClr val="1D1D1D"/>
                </a:solidFill>
                <a:effectLst/>
                <a:ea typeface="Times New Roman" panose="02020603050405020304" pitchFamily="18" charset="0"/>
              </a:rPr>
              <a:t> </a:t>
            </a:r>
            <a:r>
              <a:rPr lang="en-US" sz="2000" b="1" dirty="0" err="1">
                <a:solidFill>
                  <a:srgbClr val="1D1D1D"/>
                </a:solidFill>
                <a:effectLst/>
                <a:ea typeface="Times New Roman" panose="02020603050405020304" pitchFamily="18" charset="0"/>
              </a:rPr>
              <a:t>yapacak</a:t>
            </a:r>
            <a:r>
              <a:rPr lang="en-US" sz="2000" b="1" dirty="0">
                <a:solidFill>
                  <a:srgbClr val="1D1D1D"/>
                </a:solidFill>
                <a:effectLst/>
                <a:ea typeface="Times New Roman" panose="02020603050405020304" pitchFamily="18" charset="0"/>
              </a:rPr>
              <a:t> 12 </a:t>
            </a:r>
            <a:r>
              <a:rPr lang="en-US" sz="2000" b="1" dirty="0" err="1">
                <a:solidFill>
                  <a:srgbClr val="1D1D1D"/>
                </a:solidFill>
                <a:effectLst/>
                <a:ea typeface="Times New Roman" panose="02020603050405020304" pitchFamily="18" charset="0"/>
              </a:rPr>
              <a:t>kişiden</a:t>
            </a:r>
            <a:r>
              <a:rPr lang="en-US" sz="2000" b="1" dirty="0">
                <a:solidFill>
                  <a:srgbClr val="1D1D1D"/>
                </a:solidFill>
                <a:effectLst/>
                <a:ea typeface="Times New Roman" panose="02020603050405020304" pitchFamily="18" charset="0"/>
              </a:rPr>
              <a:t> </a:t>
            </a:r>
            <a:r>
              <a:rPr lang="en-US" sz="2000" b="1" dirty="0" err="1">
                <a:solidFill>
                  <a:srgbClr val="1D1D1D"/>
                </a:solidFill>
                <a:effectLst/>
                <a:ea typeface="Times New Roman" panose="02020603050405020304" pitchFamily="18" charset="0"/>
              </a:rPr>
              <a:t>biri</a:t>
            </a:r>
            <a:r>
              <a:rPr lang="en-US" sz="2000" b="1" dirty="0">
                <a:solidFill>
                  <a:srgbClr val="1D1D1D"/>
                </a:solidFill>
                <a:effectLst/>
                <a:ea typeface="Times New Roman" panose="02020603050405020304" pitchFamily="18" charset="0"/>
              </a:rPr>
              <a:t> </a:t>
            </a:r>
            <a:r>
              <a:rPr lang="en-US" sz="2000" b="1" dirty="0" err="1">
                <a:solidFill>
                  <a:srgbClr val="1D1D1D"/>
                </a:solidFill>
                <a:effectLst/>
                <a:ea typeface="Times New Roman" panose="02020603050405020304" pitchFamily="18" charset="0"/>
              </a:rPr>
              <a:t>olarak</a:t>
            </a:r>
            <a:r>
              <a:rPr lang="en-US" sz="2000" b="1" dirty="0">
                <a:solidFill>
                  <a:srgbClr val="1D1D1D"/>
                </a:solidFill>
                <a:effectLst/>
                <a:ea typeface="Times New Roman" panose="02020603050405020304" pitchFamily="18" charset="0"/>
              </a:rPr>
              <a:t> </a:t>
            </a:r>
            <a:r>
              <a:rPr lang="en-US" sz="2000" b="1" dirty="0" err="1">
                <a:solidFill>
                  <a:srgbClr val="1D1D1D"/>
                </a:solidFill>
                <a:effectLst/>
                <a:ea typeface="Times New Roman" panose="02020603050405020304" pitchFamily="18" charset="0"/>
              </a:rPr>
              <a:t>belirlenmiştir</a:t>
            </a:r>
            <a:r>
              <a:rPr lang="en-US" sz="2000" b="1" dirty="0">
                <a:solidFill>
                  <a:srgbClr val="1D1D1D"/>
                </a:solidFill>
                <a:effectLst/>
                <a:ea typeface="Times New Roman" panose="02020603050405020304" pitchFamily="18" charset="0"/>
              </a:rPr>
              <a:t>"</a:t>
            </a:r>
            <a:endParaRPr lang="el-GR" sz="2000" dirty="0">
              <a:effectLst/>
              <a:ea typeface="Times New Roman" panose="02020603050405020304" pitchFamily="18" charset="0"/>
            </a:endParaRPr>
          </a:p>
          <a:p>
            <a:pPr marL="179705" marR="179705" algn="just">
              <a:buNone/>
            </a:pPr>
            <a:r>
              <a:rPr lang="en-US" sz="2000" dirty="0">
                <a:solidFill>
                  <a:srgbClr val="1D1D1D"/>
                </a:solidFill>
                <a:effectLst/>
                <a:ea typeface="Times New Roman" panose="02020603050405020304" pitchFamily="18" charset="0"/>
              </a:rPr>
              <a:t> </a:t>
            </a:r>
            <a:endParaRPr lang="el-GR" sz="2000" dirty="0">
              <a:effectLst/>
              <a:ea typeface="Times New Roman" panose="02020603050405020304" pitchFamily="18" charset="0"/>
            </a:endParaRPr>
          </a:p>
          <a:p>
            <a:pPr algn="just">
              <a:lnSpc>
                <a:spcPct val="107000"/>
              </a:lnSpc>
              <a:spcAft>
                <a:spcPts val="800"/>
              </a:spcAft>
              <a:buNone/>
            </a:pPr>
            <a:endParaRPr lang="tr-TR" sz="2000" kern="1800" dirty="0">
              <a:solidFill>
                <a:srgbClr val="000000"/>
              </a:solidFill>
              <a:effectLst/>
              <a:ea typeface="Times New Roman" panose="02020603050405020304" pitchFamily="18" charset="0"/>
              <a:cs typeface="Times New Roman" panose="02020603050405020304" pitchFamily="18" charset="0"/>
            </a:endParaRPr>
          </a:p>
          <a:p>
            <a:pPr algn="just">
              <a:lnSpc>
                <a:spcPct val="107000"/>
              </a:lnSpc>
              <a:spcAft>
                <a:spcPts val="800"/>
              </a:spcAft>
              <a:buNone/>
            </a:pPr>
            <a:r>
              <a:rPr lang="el-GR" sz="2000" kern="1800" dirty="0">
                <a:solidFill>
                  <a:srgbClr val="000000"/>
                </a:solidFill>
                <a:effectLst/>
                <a:ea typeface="Times New Roman" panose="02020603050405020304" pitchFamily="18" charset="0"/>
                <a:cs typeface="Times New Roman" panose="02020603050405020304" pitchFamily="18" charset="0"/>
              </a:rPr>
              <a:t>[…] </a:t>
            </a:r>
            <a:r>
              <a:rPr lang="el-GR" sz="2000" dirty="0">
                <a:solidFill>
                  <a:srgbClr val="000000"/>
                </a:solidFill>
                <a:effectLst/>
                <a:ea typeface="Times New Roman" panose="02020603050405020304" pitchFamily="18" charset="0"/>
                <a:cs typeface="Times New Roman" panose="02020603050405020304" pitchFamily="18" charset="0"/>
              </a:rPr>
              <a:t>ΑΓΚΥΡΑ. Σε μία σαφή επίδειξη συμμόρφωσης με τις ευρωπαϊκές αξίες, τουρκικό δικαστήριο απήλλαξε χθες τη συγγραφέα, </a:t>
            </a:r>
            <a:r>
              <a:rPr lang="el-GR" sz="2000" dirty="0" err="1">
                <a:solidFill>
                  <a:srgbClr val="000000"/>
                </a:solidFill>
                <a:effectLst/>
                <a:ea typeface="Times New Roman" panose="02020603050405020304" pitchFamily="18" charset="0"/>
                <a:cs typeface="Times New Roman" panose="02020603050405020304" pitchFamily="18" charset="0"/>
              </a:rPr>
              <a:t>Ελίφ</a:t>
            </a:r>
            <a:r>
              <a:rPr lang="el-GR" sz="2000" dirty="0">
                <a:solidFill>
                  <a:srgbClr val="000000"/>
                </a:solidFill>
                <a:effectLst/>
                <a:ea typeface="Times New Roman" panose="02020603050405020304" pitchFamily="18" charset="0"/>
                <a:cs typeface="Times New Roman" panose="02020603050405020304" pitchFamily="18" charset="0"/>
              </a:rPr>
              <a:t> </a:t>
            </a:r>
            <a:r>
              <a:rPr lang="el-GR" sz="2000" dirty="0" err="1">
                <a:solidFill>
                  <a:srgbClr val="000000"/>
                </a:solidFill>
                <a:effectLst/>
                <a:ea typeface="Times New Roman" panose="02020603050405020304" pitchFamily="18" charset="0"/>
                <a:cs typeface="Times New Roman" panose="02020603050405020304" pitchFamily="18" charset="0"/>
              </a:rPr>
              <a:t>Σαφάκ</a:t>
            </a:r>
            <a:r>
              <a:rPr lang="el-GR" sz="2000" dirty="0">
                <a:solidFill>
                  <a:srgbClr val="000000"/>
                </a:solidFill>
                <a:effectLst/>
                <a:ea typeface="Times New Roman" panose="02020603050405020304" pitchFamily="18" charset="0"/>
                <a:cs typeface="Times New Roman" panose="02020603050405020304" pitchFamily="18" charset="0"/>
              </a:rPr>
              <a:t>, η οποία είχε παραπεμφθεί στη Δικαιοσύνη με βάση το διαβόητο άρθρο 301 του Ποινικού Κώδικα περί προσβολής του τουρκικού έθνους και ο Τούρκος πρωθυπουργός, </a:t>
            </a:r>
            <a:r>
              <a:rPr lang="el-GR" sz="2000" dirty="0" err="1">
                <a:solidFill>
                  <a:srgbClr val="000000"/>
                </a:solidFill>
                <a:effectLst/>
                <a:ea typeface="Times New Roman" panose="02020603050405020304" pitchFamily="18" charset="0"/>
                <a:cs typeface="Times New Roman" panose="02020603050405020304" pitchFamily="18" charset="0"/>
              </a:rPr>
              <a:t>Ταγίπ</a:t>
            </a:r>
            <a:r>
              <a:rPr lang="el-GR" sz="2000" dirty="0">
                <a:solidFill>
                  <a:srgbClr val="000000"/>
                </a:solidFill>
                <a:effectLst/>
                <a:ea typeface="Times New Roman" panose="02020603050405020304" pitchFamily="18" charset="0"/>
                <a:cs typeface="Times New Roman" panose="02020603050405020304" pitchFamily="18" charset="0"/>
              </a:rPr>
              <a:t> </a:t>
            </a:r>
            <a:r>
              <a:rPr lang="el-GR" sz="2000" dirty="0" err="1">
                <a:solidFill>
                  <a:srgbClr val="000000"/>
                </a:solidFill>
                <a:effectLst/>
                <a:ea typeface="Times New Roman" panose="02020603050405020304" pitchFamily="18" charset="0"/>
                <a:cs typeface="Times New Roman" panose="02020603050405020304" pitchFamily="18" charset="0"/>
              </a:rPr>
              <a:t>Ερντογάν</a:t>
            </a:r>
            <a:r>
              <a:rPr lang="el-GR" sz="2000" dirty="0">
                <a:solidFill>
                  <a:srgbClr val="000000"/>
                </a:solidFill>
                <a:effectLst/>
                <a:ea typeface="Times New Roman" panose="02020603050405020304" pitchFamily="18" charset="0"/>
                <a:cs typeface="Times New Roman" panose="02020603050405020304" pitchFamily="18" charset="0"/>
              </a:rPr>
              <a:t>, άφησε να εννοηθεί ότι επίκειται οριστική τροποποίησή του. Το αδίκημα της συγγραφέως ήταν πως είχε αναφερθεί στο μυθιστόρημά της με τίτλο «Ο μπάσταρδος της Κωνσταντινούπολης» στη σφαγή των Αρμενίων στη διάρκεια της οθωμανικής αυτοκρατορίας. Η ετυμηγορία χαιρετίστηκε χθες τόσο από την Ε.Ε. όσο και από τον </a:t>
            </a:r>
            <a:r>
              <a:rPr lang="el-GR" sz="2000" dirty="0" err="1">
                <a:solidFill>
                  <a:srgbClr val="000000"/>
                </a:solidFill>
                <a:effectLst/>
                <a:ea typeface="Times New Roman" panose="02020603050405020304" pitchFamily="18" charset="0"/>
                <a:cs typeface="Times New Roman" panose="02020603050405020304" pitchFamily="18" charset="0"/>
              </a:rPr>
              <a:t>Ερντογάν</a:t>
            </a:r>
            <a:r>
              <a:rPr lang="el-GR" sz="2000" dirty="0">
                <a:solidFill>
                  <a:srgbClr val="000000"/>
                </a:solidFill>
                <a:effectLst/>
                <a:ea typeface="Times New Roman" panose="02020603050405020304" pitchFamily="18" charset="0"/>
                <a:cs typeface="Times New Roman" panose="02020603050405020304" pitchFamily="18" charset="0"/>
              </a:rPr>
              <a:t>, ο οποίος διακήρυξε την προθυμία της κυβέρνησής του για μεταρρυθμίσεις, που προωθούν την ελευθερία έκφρασης.</a:t>
            </a:r>
            <a:endParaRPr lang="el-GR" sz="2000" dirty="0">
              <a:effectLst/>
              <a:ea typeface="Calibri" panose="020F0502020204030204" pitchFamily="34" charset="0"/>
              <a:cs typeface="Times New Roman" panose="02020603050405020304" pitchFamily="18" charset="0"/>
            </a:endParaRPr>
          </a:p>
          <a:p>
            <a:pPr algn="just">
              <a:buNone/>
            </a:pPr>
            <a:r>
              <a:rPr lang="el-GR" sz="2000" dirty="0">
                <a:effectLst/>
                <a:ea typeface="Times New Roman" panose="02020603050405020304" pitchFamily="18" charset="0"/>
              </a:rPr>
              <a:t>Η </a:t>
            </a:r>
            <a:r>
              <a:rPr lang="el-GR" sz="2000" dirty="0" err="1">
                <a:effectLst/>
                <a:ea typeface="Times New Roman" panose="02020603050405020304" pitchFamily="18" charset="0"/>
              </a:rPr>
              <a:t>Σαφάκ</a:t>
            </a:r>
            <a:r>
              <a:rPr lang="el-GR" sz="2000" dirty="0">
                <a:effectLst/>
                <a:ea typeface="Times New Roman" panose="02020603050405020304" pitchFamily="18" charset="0"/>
              </a:rPr>
              <a:t> ήταν η τελευταία από σειρά διανοουμένων που οδηγήθηκαν στο δικαστήριο με την επίκληση του άρθρου 301, το οποίο η Άγκυρα καλείται να τροποποιήσει, ένα βήμα που αποτελεί όρο των Βρυξελλών για την ένταξη της χώρας στην Ε.Ε. Ο </a:t>
            </a:r>
            <a:r>
              <a:rPr lang="el-GR" sz="2000" dirty="0" err="1">
                <a:effectLst/>
                <a:ea typeface="Times New Roman" panose="02020603050405020304" pitchFamily="18" charset="0"/>
              </a:rPr>
              <a:t>Ερντογάν</a:t>
            </a:r>
            <a:r>
              <a:rPr lang="el-GR" sz="2000" dirty="0">
                <a:effectLst/>
                <a:ea typeface="Times New Roman" panose="02020603050405020304" pitchFamily="18" charset="0"/>
              </a:rPr>
              <a:t>, αν και τάχθηκε υπέρ της δικαστικής απόφασης στην περίπτωση της </a:t>
            </a:r>
            <a:r>
              <a:rPr lang="el-GR" sz="2000" dirty="0" err="1">
                <a:effectLst/>
                <a:ea typeface="Times New Roman" panose="02020603050405020304" pitchFamily="18" charset="0"/>
              </a:rPr>
              <a:t>Σαφάκ</a:t>
            </a:r>
            <a:r>
              <a:rPr lang="el-GR" sz="2000" dirty="0">
                <a:effectLst/>
                <a:ea typeface="Times New Roman" panose="02020603050405020304" pitchFamily="18" charset="0"/>
              </a:rPr>
              <a:t> και άφησε ανοιχτό το ενδεχόμενο αλλαγής της επίμαχης ρύθμισης, τόνισε ότι οι ελευθερίες δεν μπορεί να είναι «απεριόριστες». </a:t>
            </a:r>
            <a:endParaRPr lang="el-GR" sz="2000" dirty="0"/>
          </a:p>
        </p:txBody>
      </p:sp>
    </p:spTree>
    <p:extLst>
      <p:ext uri="{BB962C8B-B14F-4D97-AF65-F5344CB8AC3E}">
        <p14:creationId xmlns:p14="http://schemas.microsoft.com/office/powerpoint/2010/main" val="797040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059B3DD-4C38-4145-F1E9-C91493C6A538}"/>
              </a:ext>
            </a:extLst>
          </p:cNvPr>
          <p:cNvSpPr txBox="1"/>
          <p:nvPr/>
        </p:nvSpPr>
        <p:spPr>
          <a:xfrm>
            <a:off x="283029" y="393719"/>
            <a:ext cx="11364686" cy="5829673"/>
          </a:xfrm>
          <a:prstGeom prst="rect">
            <a:avLst/>
          </a:prstGeom>
          <a:noFill/>
        </p:spPr>
        <p:txBody>
          <a:bodyPr wrap="square">
            <a:spAutoFit/>
          </a:bodyPr>
          <a:lstStyle/>
          <a:p>
            <a:pPr algn="just">
              <a:lnSpc>
                <a:spcPct val="107000"/>
              </a:lnSpc>
              <a:spcAft>
                <a:spcPts val="800"/>
              </a:spcAft>
              <a:buNone/>
            </a:pPr>
            <a:r>
              <a:rPr lang="tr-TR" sz="2000" b="1" dirty="0">
                <a:solidFill>
                  <a:srgbClr val="000000"/>
                </a:solidFill>
                <a:effectLst/>
                <a:ea typeface="Calibri" panose="020F0502020204030204" pitchFamily="34" charset="0"/>
                <a:cs typeface="Times New Roman" panose="02020603050405020304" pitchFamily="18" charset="0"/>
              </a:rPr>
              <a:t>III.</a:t>
            </a:r>
            <a:r>
              <a:rPr lang="tr-TR" sz="2000" b="1" kern="1800" dirty="0">
                <a:solidFill>
                  <a:srgbClr val="000000"/>
                </a:solidFill>
                <a:effectLst/>
                <a:ea typeface="Calibri" panose="020F0502020204030204" pitchFamily="34" charset="0"/>
                <a:cs typeface="Times New Roman" panose="02020603050405020304" pitchFamily="18" charset="0"/>
              </a:rPr>
              <a:t> </a:t>
            </a:r>
            <a:r>
              <a:rPr lang="tr-TR" sz="2000" b="1" dirty="0">
                <a:solidFill>
                  <a:srgbClr val="000000"/>
                </a:solidFill>
                <a:effectLst/>
                <a:ea typeface="Calibri" panose="020F0502020204030204" pitchFamily="34" charset="0"/>
                <a:cs typeface="Times New Roman" panose="02020603050405020304" pitchFamily="18" charset="0"/>
              </a:rPr>
              <a:t>Üçüncü </a:t>
            </a:r>
            <a:r>
              <a:rPr lang="en-US" sz="2000" b="1" dirty="0">
                <a:solidFill>
                  <a:srgbClr val="000000"/>
                </a:solidFill>
                <a:effectLst/>
                <a:ea typeface="Calibri" panose="020F0502020204030204" pitchFamily="34" charset="0"/>
                <a:cs typeface="Times New Roman" panose="02020603050405020304" pitchFamily="18" charset="0"/>
              </a:rPr>
              <a:t> </a:t>
            </a:r>
            <a:r>
              <a:rPr lang="en-US" sz="2000" b="1" dirty="0" err="1">
                <a:solidFill>
                  <a:srgbClr val="000000"/>
                </a:solidFill>
                <a:effectLst/>
                <a:ea typeface="Calibri" panose="020F0502020204030204" pitchFamily="34" charset="0"/>
                <a:cs typeface="Times New Roman" panose="02020603050405020304" pitchFamily="18" charset="0"/>
              </a:rPr>
              <a:t>bölümde</a:t>
            </a:r>
            <a:r>
              <a:rPr lang="en-US" sz="2000" b="1" dirty="0">
                <a:solidFill>
                  <a:srgbClr val="000000"/>
                </a:solidFill>
                <a:effectLst/>
                <a:ea typeface="Calibri" panose="020F0502020204030204" pitchFamily="34" charset="0"/>
                <a:cs typeface="Times New Roman" panose="02020603050405020304" pitchFamily="18" charset="0"/>
              </a:rPr>
              <a:t> : </a:t>
            </a:r>
            <a:r>
              <a:rPr lang="en-US" sz="2000" b="1" dirty="0" err="1">
                <a:solidFill>
                  <a:srgbClr val="000000"/>
                </a:solidFill>
                <a:effectLst/>
                <a:ea typeface="Calibri" panose="020F0502020204030204" pitchFamily="34" charset="0"/>
                <a:cs typeface="Times New Roman" panose="02020603050405020304" pitchFamily="18" charset="0"/>
              </a:rPr>
              <a:t>Dünyada</a:t>
            </a:r>
            <a:r>
              <a:rPr lang="en-US" sz="2000" b="1" dirty="0">
                <a:solidFill>
                  <a:srgbClr val="000000"/>
                </a:solidFill>
                <a:effectLst/>
                <a:ea typeface="Calibri" panose="020F0502020204030204" pitchFamily="34" charset="0"/>
                <a:cs typeface="Times New Roman" panose="02020603050405020304" pitchFamily="18" charset="0"/>
              </a:rPr>
              <a:t> </a:t>
            </a:r>
            <a:r>
              <a:rPr lang="en-US" sz="2000" b="1" dirty="0" err="1">
                <a:solidFill>
                  <a:srgbClr val="000000"/>
                </a:solidFill>
                <a:effectLst/>
                <a:ea typeface="Calibri" panose="020F0502020204030204" pitchFamily="34" charset="0"/>
                <a:cs typeface="Times New Roman" panose="02020603050405020304" pitchFamily="18" charset="0"/>
              </a:rPr>
              <a:t>tanınmış</a:t>
            </a:r>
            <a:r>
              <a:rPr lang="en-US" sz="2000" b="1" dirty="0">
                <a:solidFill>
                  <a:srgbClr val="000000"/>
                </a:solidFill>
                <a:effectLst/>
                <a:ea typeface="Calibri" panose="020F0502020204030204" pitchFamily="34" charset="0"/>
                <a:cs typeface="Times New Roman" panose="02020603050405020304" pitchFamily="18" charset="0"/>
              </a:rPr>
              <a:t> Türk </a:t>
            </a:r>
            <a:r>
              <a:rPr lang="en-US" sz="2000" b="1" dirty="0" err="1">
                <a:solidFill>
                  <a:srgbClr val="000000"/>
                </a:solidFill>
                <a:effectLst/>
                <a:ea typeface="Calibri" panose="020F0502020204030204" pitchFamily="34" charset="0"/>
                <a:cs typeface="Times New Roman" panose="02020603050405020304" pitchFamily="18" charset="0"/>
              </a:rPr>
              <a:t>edebiyatçılar</a:t>
            </a:r>
            <a:endParaRPr lang="el-GR" sz="20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2000" b="1" i="0" dirty="0">
                <a:solidFill>
                  <a:srgbClr val="000000"/>
                </a:solidFill>
                <a:effectLst/>
                <a:ea typeface="Calibri" panose="020F0502020204030204" pitchFamily="34" charset="0"/>
                <a:cs typeface="Times New Roman" panose="02020603050405020304" pitchFamily="18" charset="0"/>
              </a:rPr>
              <a:t> </a:t>
            </a:r>
            <a:endParaRPr lang="el-GR" sz="2000" dirty="0">
              <a:effectLst/>
              <a:ea typeface="Calibri" panose="020F0502020204030204" pitchFamily="34" charset="0"/>
              <a:cs typeface="Times New Roman" panose="02020603050405020304" pitchFamily="18" charset="0"/>
            </a:endParaRPr>
          </a:p>
          <a:p>
            <a:pPr>
              <a:lnSpc>
                <a:spcPct val="107000"/>
              </a:lnSpc>
              <a:spcAft>
                <a:spcPts val="800"/>
              </a:spcAft>
              <a:buNone/>
            </a:pPr>
            <a:r>
              <a:rPr lang="en-US" sz="2000" b="1" dirty="0">
                <a:solidFill>
                  <a:srgbClr val="000000"/>
                </a:solidFill>
                <a:effectLst/>
                <a:ea typeface="Calibri" panose="020F0502020204030204" pitchFamily="34" charset="0"/>
                <a:cs typeface="Times New Roman" panose="02020603050405020304" pitchFamily="18" charset="0"/>
              </a:rPr>
              <a:t>III.II.I. Elif Şafak</a:t>
            </a:r>
            <a:endParaRPr lang="el-GR" sz="2000" b="1" dirty="0">
              <a:solidFill>
                <a:srgbClr val="000000"/>
              </a:solidFill>
              <a:effectLst/>
              <a:ea typeface="Calibri" panose="020F0502020204030204" pitchFamily="34" charset="0"/>
              <a:cs typeface="Times New Roman" panose="02020603050405020304" pitchFamily="18" charset="0"/>
            </a:endParaRPr>
          </a:p>
          <a:p>
            <a:pPr>
              <a:lnSpc>
                <a:spcPct val="107000"/>
              </a:lnSpc>
              <a:spcAft>
                <a:spcPts val="800"/>
              </a:spcAft>
              <a:buNone/>
            </a:pPr>
            <a:endParaRPr lang="el-GR" sz="2000" b="1" dirty="0">
              <a:solidFill>
                <a:srgbClr val="000000"/>
              </a:solidFill>
              <a:ea typeface="Calibri" panose="020F0502020204030204" pitchFamily="34" charset="0"/>
              <a:cs typeface="Times New Roman" panose="02020603050405020304" pitchFamily="18" charset="0"/>
            </a:endParaRPr>
          </a:p>
          <a:p>
            <a:pPr>
              <a:lnSpc>
                <a:spcPct val="107000"/>
              </a:lnSpc>
              <a:spcAft>
                <a:spcPts val="800"/>
              </a:spcAft>
              <a:buNone/>
            </a:pPr>
            <a:endParaRPr lang="el-GR" sz="2000" b="1" dirty="0">
              <a:solidFill>
                <a:srgbClr val="000000"/>
              </a:solidFill>
              <a:effectLst/>
              <a:ea typeface="Calibri" panose="020F0502020204030204" pitchFamily="34" charset="0"/>
              <a:cs typeface="Times New Roman" panose="02020603050405020304" pitchFamily="18" charset="0"/>
            </a:endParaRPr>
          </a:p>
          <a:p>
            <a:pPr>
              <a:lnSpc>
                <a:spcPct val="107000"/>
              </a:lnSpc>
              <a:spcAft>
                <a:spcPts val="800"/>
              </a:spcAft>
              <a:buNone/>
            </a:pPr>
            <a:r>
              <a:rPr lang="el-GR" sz="2000" b="1" dirty="0">
                <a:solidFill>
                  <a:schemeClr val="bg2"/>
                </a:solidFill>
                <a:ea typeface="Calibri" panose="020F0502020204030204" pitchFamily="34" charset="0"/>
                <a:cs typeface="Times New Roman" panose="02020603050405020304" pitchFamily="18" charset="0"/>
              </a:rPr>
              <a:t>						                                        </a:t>
            </a:r>
            <a:r>
              <a:rPr lang="tr-TR" sz="1400" b="1" dirty="0">
                <a:solidFill>
                  <a:schemeClr val="bg2"/>
                </a:solidFill>
                <a:ea typeface="Calibri" panose="020F0502020204030204" pitchFamily="34" charset="0"/>
                <a:cs typeface="Times New Roman" panose="02020603050405020304" pitchFamily="18" charset="0"/>
              </a:rPr>
              <a:t>https://share.google/kDZ45DmxQaflR288m</a:t>
            </a:r>
            <a:endParaRPr lang="tr-TR" sz="1400" b="1" dirty="0">
              <a:solidFill>
                <a:schemeClr val="bg2"/>
              </a:solidFill>
              <a:effectLst/>
              <a:ea typeface="Calibri" panose="020F0502020204030204" pitchFamily="34" charset="0"/>
              <a:cs typeface="Times New Roman" panose="02020603050405020304" pitchFamily="18" charset="0"/>
            </a:endParaRPr>
          </a:p>
          <a:p>
            <a:pPr>
              <a:lnSpc>
                <a:spcPct val="107000"/>
              </a:lnSpc>
              <a:spcAft>
                <a:spcPts val="800"/>
              </a:spcAft>
              <a:buNone/>
            </a:pPr>
            <a:endParaRPr lang="tr-TR" sz="2000" b="1" dirty="0">
              <a:solidFill>
                <a:srgbClr val="000000"/>
              </a:solidFill>
              <a:ea typeface="Calibri" panose="020F0502020204030204" pitchFamily="34" charset="0"/>
              <a:cs typeface="Times New Roman" panose="02020603050405020304" pitchFamily="18" charset="0"/>
            </a:endParaRPr>
          </a:p>
          <a:p>
            <a:pPr algn="r"/>
            <a:r>
              <a:rPr lang="el-GR" sz="2000" dirty="0"/>
              <a:t>[…]</a:t>
            </a:r>
            <a:r>
              <a:rPr lang="en-US" sz="2000" dirty="0" err="1"/>
              <a:t>Şafak’ın</a:t>
            </a:r>
            <a:r>
              <a:rPr lang="en-US" sz="2000" dirty="0"/>
              <a:t> </a:t>
            </a:r>
            <a:r>
              <a:rPr lang="en-US" sz="2000" dirty="0" err="1"/>
              <a:t>romanlarında</a:t>
            </a:r>
            <a:r>
              <a:rPr lang="en-US" sz="2000" dirty="0"/>
              <a:t> </a:t>
            </a:r>
            <a:r>
              <a:rPr lang="en-US" sz="2000" dirty="0" err="1"/>
              <a:t>vakalar</a:t>
            </a:r>
            <a:r>
              <a:rPr lang="en-US" sz="2000" dirty="0"/>
              <a:t> </a:t>
            </a:r>
            <a:r>
              <a:rPr lang="en-US" sz="2000" dirty="0" err="1"/>
              <a:t>değişik</a:t>
            </a:r>
            <a:r>
              <a:rPr lang="en-US" sz="2000" dirty="0"/>
              <a:t> </a:t>
            </a:r>
            <a:r>
              <a:rPr lang="en-US" sz="2000" dirty="0" err="1"/>
              <a:t>milletlere</a:t>
            </a:r>
            <a:r>
              <a:rPr lang="en-US" sz="2000" dirty="0"/>
              <a:t> </a:t>
            </a:r>
            <a:r>
              <a:rPr lang="en-US" sz="2000" dirty="0" err="1"/>
              <a:t>ve</a:t>
            </a:r>
            <a:r>
              <a:rPr lang="en-US" sz="2000" dirty="0"/>
              <a:t> </a:t>
            </a:r>
            <a:r>
              <a:rPr lang="en-US" sz="2000" dirty="0" err="1"/>
              <a:t>kültürlere</a:t>
            </a:r>
            <a:r>
              <a:rPr lang="en-US" sz="2000" dirty="0"/>
              <a:t> </a:t>
            </a:r>
            <a:r>
              <a:rPr lang="en-US" sz="2000" dirty="0" err="1"/>
              <a:t>ait</a:t>
            </a:r>
            <a:r>
              <a:rPr lang="en-US" sz="2000" dirty="0"/>
              <a:t> </a:t>
            </a:r>
            <a:r>
              <a:rPr lang="en-US" sz="2000" dirty="0" err="1"/>
              <a:t>şahısların</a:t>
            </a:r>
            <a:r>
              <a:rPr lang="en-US" sz="2000" dirty="0"/>
              <a:t> </a:t>
            </a:r>
            <a:r>
              <a:rPr lang="en-US" sz="2000" dirty="0" err="1"/>
              <a:t>ilişkileri</a:t>
            </a:r>
            <a:r>
              <a:rPr lang="en-US" sz="2000" dirty="0"/>
              <a:t> </a:t>
            </a:r>
            <a:r>
              <a:rPr lang="en-US" sz="2000" dirty="0" err="1"/>
              <a:t>üzerine</a:t>
            </a:r>
            <a:r>
              <a:rPr lang="en-US" sz="2000" dirty="0"/>
              <a:t> </a:t>
            </a:r>
            <a:r>
              <a:rPr lang="en-US" sz="2000" dirty="0" err="1"/>
              <a:t>kurulmuş</a:t>
            </a:r>
            <a:r>
              <a:rPr lang="en-US" sz="2000" dirty="0"/>
              <a:t>, </a:t>
            </a:r>
            <a:r>
              <a:rPr lang="en-US" sz="2000" dirty="0" err="1"/>
              <a:t>değişik</a:t>
            </a:r>
            <a:r>
              <a:rPr lang="en-US" sz="2000" dirty="0"/>
              <a:t> </a:t>
            </a:r>
            <a:r>
              <a:rPr lang="en-US" sz="2000" dirty="0" err="1"/>
              <a:t>ülke</a:t>
            </a:r>
            <a:r>
              <a:rPr lang="en-US" sz="2000" dirty="0"/>
              <a:t> </a:t>
            </a:r>
            <a:r>
              <a:rPr lang="en-US" sz="2000" dirty="0" err="1"/>
              <a:t>ve</a:t>
            </a:r>
            <a:r>
              <a:rPr lang="en-US" sz="2000" dirty="0"/>
              <a:t> </a:t>
            </a:r>
            <a:r>
              <a:rPr lang="en-US" sz="2000" dirty="0" err="1"/>
              <a:t>coğrafyalar</a:t>
            </a:r>
            <a:r>
              <a:rPr lang="en-US" sz="2000" dirty="0"/>
              <a:t> </a:t>
            </a:r>
            <a:r>
              <a:rPr lang="en-US" sz="2000" dirty="0" err="1"/>
              <a:t>mekân</a:t>
            </a:r>
            <a:r>
              <a:rPr lang="en-US" sz="2000" dirty="0"/>
              <a:t> </a:t>
            </a:r>
            <a:r>
              <a:rPr lang="en-US" sz="2000" dirty="0" err="1"/>
              <a:t>olarak</a:t>
            </a:r>
            <a:r>
              <a:rPr lang="en-US" sz="2000" dirty="0"/>
              <a:t> </a:t>
            </a:r>
            <a:r>
              <a:rPr lang="en-US" sz="2000" dirty="0" err="1"/>
              <a:t>kullanılmıştır</a:t>
            </a:r>
            <a:r>
              <a:rPr lang="en-US" sz="2000" dirty="0"/>
              <a:t>. </a:t>
            </a:r>
            <a:r>
              <a:rPr lang="en-US" sz="2000" dirty="0" err="1"/>
              <a:t>Bütün</a:t>
            </a:r>
            <a:r>
              <a:rPr lang="en-US" sz="2000" dirty="0"/>
              <a:t> </a:t>
            </a:r>
            <a:r>
              <a:rPr lang="en-US" sz="2000" dirty="0" err="1"/>
              <a:t>romanlarda</a:t>
            </a:r>
            <a:r>
              <a:rPr lang="en-US" sz="2000" dirty="0"/>
              <a:t> </a:t>
            </a:r>
            <a:r>
              <a:rPr lang="en-US" sz="2000" dirty="0" err="1"/>
              <a:t>çok</a:t>
            </a:r>
            <a:r>
              <a:rPr lang="en-US" sz="2000" dirty="0"/>
              <a:t> </a:t>
            </a:r>
            <a:r>
              <a:rPr lang="en-US" sz="2000" dirty="0" err="1"/>
              <a:t>kültürlülük</a:t>
            </a:r>
            <a:r>
              <a:rPr lang="en-US" sz="2000" dirty="0"/>
              <a:t>, </a:t>
            </a:r>
            <a:r>
              <a:rPr lang="en-US" sz="2000" dirty="0" err="1"/>
              <a:t>daima</a:t>
            </a:r>
            <a:r>
              <a:rPr lang="en-US" sz="2000" dirty="0"/>
              <a:t> </a:t>
            </a:r>
            <a:r>
              <a:rPr lang="en-US" sz="2000" dirty="0" err="1"/>
              <a:t>bir</a:t>
            </a:r>
            <a:r>
              <a:rPr lang="en-US" sz="2000" dirty="0"/>
              <a:t> </a:t>
            </a:r>
            <a:r>
              <a:rPr lang="en-US" sz="2000" dirty="0" err="1"/>
              <a:t>arka</a:t>
            </a:r>
            <a:r>
              <a:rPr lang="en-US" sz="2000" dirty="0"/>
              <a:t> plan </a:t>
            </a:r>
            <a:r>
              <a:rPr lang="en-US" sz="2000" dirty="0" err="1"/>
              <a:t>olarak</a:t>
            </a:r>
            <a:r>
              <a:rPr lang="en-US" sz="2000" dirty="0"/>
              <a:t> </a:t>
            </a:r>
            <a:r>
              <a:rPr lang="en-US" sz="2000" dirty="0" err="1"/>
              <a:t>kendini</a:t>
            </a:r>
            <a:r>
              <a:rPr lang="en-US" sz="2000" dirty="0"/>
              <a:t> </a:t>
            </a:r>
            <a:r>
              <a:rPr lang="en-US" sz="2000" dirty="0" err="1"/>
              <a:t>hissettirmiş</a:t>
            </a:r>
            <a:r>
              <a:rPr lang="en-US" sz="2000" dirty="0"/>
              <a:t> </a:t>
            </a:r>
            <a:r>
              <a:rPr lang="en-US" sz="2000" dirty="0" err="1"/>
              <a:t>ve</a:t>
            </a:r>
            <a:r>
              <a:rPr lang="en-US" sz="2000" dirty="0"/>
              <a:t> </a:t>
            </a:r>
            <a:r>
              <a:rPr lang="en-US" sz="2000" dirty="0" err="1"/>
              <a:t>bir</a:t>
            </a:r>
            <a:r>
              <a:rPr lang="en-US" sz="2000" dirty="0"/>
              <a:t> </a:t>
            </a:r>
            <a:r>
              <a:rPr lang="en-US" sz="2000" dirty="0" err="1"/>
              <a:t>milliyete</a:t>
            </a:r>
            <a:r>
              <a:rPr lang="en-US" sz="2000" dirty="0"/>
              <a:t> </a:t>
            </a:r>
            <a:r>
              <a:rPr lang="en-US" sz="2000" dirty="0" err="1"/>
              <a:t>aidiyet</a:t>
            </a:r>
            <a:r>
              <a:rPr lang="en-US" sz="2000" dirty="0"/>
              <a:t> </a:t>
            </a:r>
            <a:r>
              <a:rPr lang="en-US" sz="2000" dirty="0" err="1"/>
              <a:t>konusunda</a:t>
            </a:r>
            <a:r>
              <a:rPr lang="en-US" sz="2000" dirty="0"/>
              <a:t> </a:t>
            </a:r>
            <a:r>
              <a:rPr lang="en-US" sz="2000" dirty="0" err="1"/>
              <a:t>tarafsız</a:t>
            </a:r>
            <a:r>
              <a:rPr lang="en-US" sz="2000" dirty="0"/>
              <a:t> </a:t>
            </a:r>
            <a:r>
              <a:rPr lang="en-US" sz="2000" dirty="0" err="1"/>
              <a:t>bir</a:t>
            </a:r>
            <a:r>
              <a:rPr lang="en-US" sz="2000" dirty="0"/>
              <a:t> </a:t>
            </a:r>
            <a:r>
              <a:rPr lang="en-US" sz="2000" dirty="0" err="1"/>
              <a:t>anlayış</a:t>
            </a:r>
            <a:r>
              <a:rPr lang="en-US" sz="2000" dirty="0"/>
              <a:t> </a:t>
            </a:r>
            <a:r>
              <a:rPr lang="en-US" sz="2000" dirty="0" err="1"/>
              <a:t>ortaya</a:t>
            </a:r>
            <a:r>
              <a:rPr lang="en-US" sz="2000" dirty="0"/>
              <a:t> </a:t>
            </a:r>
            <a:r>
              <a:rPr lang="en-US" sz="2000" dirty="0" err="1"/>
              <a:t>konulmuştur</a:t>
            </a:r>
            <a:r>
              <a:rPr lang="en-US" sz="2000" dirty="0"/>
              <a:t>. </a:t>
            </a:r>
            <a:r>
              <a:rPr lang="en-US" sz="2000" dirty="0" err="1"/>
              <a:t>Romanların</a:t>
            </a:r>
            <a:r>
              <a:rPr lang="en-US" sz="2000" dirty="0"/>
              <a:t> </a:t>
            </a:r>
            <a:r>
              <a:rPr lang="en-US" sz="2000" dirty="0" err="1"/>
              <a:t>sosyal</a:t>
            </a:r>
            <a:r>
              <a:rPr lang="en-US" sz="2000" dirty="0"/>
              <a:t> </a:t>
            </a:r>
            <a:r>
              <a:rPr lang="en-US" sz="2000" dirty="0" err="1"/>
              <a:t>dokusu</a:t>
            </a:r>
            <a:r>
              <a:rPr lang="en-US" sz="2000" dirty="0"/>
              <a:t>, </a:t>
            </a:r>
            <a:r>
              <a:rPr lang="en-US" sz="2000" dirty="0" err="1"/>
              <a:t>klasik</a:t>
            </a:r>
            <a:r>
              <a:rPr lang="en-US" sz="2000" dirty="0"/>
              <a:t> </a:t>
            </a:r>
            <a:r>
              <a:rPr lang="en-US" sz="2000" dirty="0" err="1"/>
              <a:t>milliyet</a:t>
            </a:r>
            <a:r>
              <a:rPr lang="en-US" sz="2000" dirty="0"/>
              <a:t> </a:t>
            </a:r>
            <a:r>
              <a:rPr lang="en-US" sz="2000" dirty="0" err="1"/>
              <a:t>kavramına</a:t>
            </a:r>
            <a:r>
              <a:rPr lang="en-US" sz="2000" dirty="0"/>
              <a:t> </a:t>
            </a:r>
            <a:r>
              <a:rPr lang="en-US" sz="2000" dirty="0" err="1"/>
              <a:t>uymayan</a:t>
            </a:r>
            <a:r>
              <a:rPr lang="en-US" sz="2000" dirty="0"/>
              <a:t> </a:t>
            </a:r>
            <a:r>
              <a:rPr lang="en-US" sz="2000" dirty="0" err="1"/>
              <a:t>bir</a:t>
            </a:r>
            <a:r>
              <a:rPr lang="en-US" sz="2000" dirty="0"/>
              <a:t> </a:t>
            </a:r>
            <a:r>
              <a:rPr lang="en-US" sz="2000" dirty="0" err="1"/>
              <a:t>zeminde</a:t>
            </a:r>
            <a:r>
              <a:rPr lang="en-US" sz="2000" dirty="0"/>
              <a:t> </a:t>
            </a:r>
            <a:r>
              <a:rPr lang="en-US" sz="2000" dirty="0" err="1"/>
              <a:t>temellenmiş</a:t>
            </a:r>
            <a:r>
              <a:rPr lang="en-US" sz="2000" dirty="0"/>
              <a:t> </a:t>
            </a:r>
            <a:r>
              <a:rPr lang="en-US" sz="2000" dirty="0" err="1"/>
              <a:t>ve</a:t>
            </a:r>
            <a:r>
              <a:rPr lang="en-US" sz="2000" dirty="0"/>
              <a:t> </a:t>
            </a:r>
            <a:r>
              <a:rPr lang="en-US" sz="2000" dirty="0" err="1"/>
              <a:t>bu</a:t>
            </a:r>
            <a:r>
              <a:rPr lang="en-US" sz="2000" dirty="0"/>
              <a:t> </a:t>
            </a:r>
            <a:r>
              <a:rPr lang="en-US" sz="2000" dirty="0" err="1"/>
              <a:t>temel</a:t>
            </a:r>
            <a:r>
              <a:rPr lang="en-US" sz="2000" dirty="0"/>
              <a:t> </a:t>
            </a:r>
            <a:r>
              <a:rPr lang="en-US" sz="2000" dirty="0" err="1"/>
              <a:t>üzerinde</a:t>
            </a:r>
            <a:r>
              <a:rPr lang="en-US" sz="2000" dirty="0"/>
              <a:t> </a:t>
            </a:r>
            <a:r>
              <a:rPr lang="en-US" sz="2000" dirty="0" err="1"/>
              <a:t>bir</a:t>
            </a:r>
            <a:r>
              <a:rPr lang="en-US" sz="2000" dirty="0"/>
              <a:t> </a:t>
            </a:r>
            <a:r>
              <a:rPr lang="en-US" sz="2000" dirty="0" err="1"/>
              <a:t>Türklük</a:t>
            </a:r>
            <a:r>
              <a:rPr lang="en-US" sz="2000" dirty="0"/>
              <a:t> </a:t>
            </a:r>
            <a:r>
              <a:rPr lang="en-US" sz="2000" dirty="0" err="1"/>
              <a:t>algısı</a:t>
            </a:r>
            <a:r>
              <a:rPr lang="en-US" sz="2000" dirty="0"/>
              <a:t> </a:t>
            </a:r>
            <a:r>
              <a:rPr lang="en-US" sz="2000" dirty="0" err="1"/>
              <a:t>yansıtılmıştır</a:t>
            </a:r>
            <a:r>
              <a:rPr lang="en-US" sz="2000" dirty="0"/>
              <a:t>.</a:t>
            </a:r>
            <a:endParaRPr lang="el-GR" sz="2000" dirty="0"/>
          </a:p>
          <a:p>
            <a:pPr algn="r"/>
            <a:r>
              <a:rPr lang="en-US" sz="2000" dirty="0"/>
              <a:t>[…]</a:t>
            </a:r>
            <a:r>
              <a:rPr lang="en-US" sz="2000" dirty="0" err="1"/>
              <a:t>Dört</a:t>
            </a:r>
            <a:r>
              <a:rPr lang="en-US" sz="2000" dirty="0"/>
              <a:t> </a:t>
            </a:r>
            <a:r>
              <a:rPr lang="en-US" sz="2000" dirty="0" err="1"/>
              <a:t>romanında</a:t>
            </a:r>
            <a:r>
              <a:rPr lang="en-US" sz="2000" dirty="0"/>
              <a:t> </a:t>
            </a:r>
            <a:r>
              <a:rPr lang="en-US" sz="2000" dirty="0" err="1"/>
              <a:t>kullandığı</a:t>
            </a:r>
            <a:r>
              <a:rPr lang="en-US" sz="2000" dirty="0"/>
              <a:t> "</a:t>
            </a:r>
            <a:r>
              <a:rPr lang="en-US" sz="2000" dirty="0" err="1"/>
              <a:t>Âdemoğulları</a:t>
            </a:r>
            <a:r>
              <a:rPr lang="en-US" sz="2000" dirty="0"/>
              <a:t>, </a:t>
            </a:r>
            <a:r>
              <a:rPr lang="en-US" sz="2000" dirty="0" err="1"/>
              <a:t>Havvakızları</a:t>
            </a:r>
            <a:r>
              <a:rPr lang="en-US" sz="2000" dirty="0"/>
              <a:t>" </a:t>
            </a:r>
            <a:r>
              <a:rPr lang="en-US" sz="2000" dirty="0" err="1"/>
              <a:t>ifadesi</a:t>
            </a:r>
            <a:r>
              <a:rPr lang="en-US" sz="2000" dirty="0"/>
              <a:t> de </a:t>
            </a:r>
            <a:r>
              <a:rPr lang="en-US" sz="2000" dirty="0" err="1"/>
              <a:t>kadın</a:t>
            </a:r>
            <a:r>
              <a:rPr lang="en-US" sz="2000" dirty="0"/>
              <a:t> </a:t>
            </a:r>
            <a:r>
              <a:rPr lang="en-US" sz="2000" dirty="0" err="1"/>
              <a:t>erkek</a:t>
            </a:r>
            <a:r>
              <a:rPr lang="en-US" sz="2000" dirty="0"/>
              <a:t> </a:t>
            </a:r>
            <a:r>
              <a:rPr lang="en-US" sz="2000" dirty="0" err="1"/>
              <a:t>bütün</a:t>
            </a:r>
            <a:r>
              <a:rPr lang="en-US" sz="2000" dirty="0"/>
              <a:t> </a:t>
            </a:r>
            <a:r>
              <a:rPr lang="en-US" sz="2000" dirty="0" err="1"/>
              <a:t>insanlığa</a:t>
            </a:r>
            <a:r>
              <a:rPr lang="en-US" sz="2000" dirty="0"/>
              <a:t> </a:t>
            </a:r>
            <a:r>
              <a:rPr lang="en-US" sz="2000" dirty="0" err="1"/>
              <a:t>bakışının</a:t>
            </a:r>
            <a:r>
              <a:rPr lang="en-US" sz="2000" dirty="0"/>
              <a:t> </a:t>
            </a:r>
            <a:r>
              <a:rPr lang="en-US" sz="2000" dirty="0" err="1"/>
              <a:t>işaretidir</a:t>
            </a:r>
            <a:r>
              <a:rPr lang="en-US" sz="2000" dirty="0"/>
              <a:t>. (Bilal K</a:t>
            </a:r>
            <a:r>
              <a:rPr lang="tr-TR" sz="2000" dirty="0"/>
              <a:t>ırımlı</a:t>
            </a:r>
            <a:r>
              <a:rPr lang="ka-GE" sz="2000" dirty="0"/>
              <a:t>, 2010</a:t>
            </a:r>
            <a:r>
              <a:rPr lang="en-US" sz="2000" dirty="0"/>
              <a:t>:261,279)</a:t>
            </a:r>
            <a:endParaRPr lang="el-GR" sz="2000" dirty="0"/>
          </a:p>
          <a:p>
            <a:pPr algn="r"/>
            <a:r>
              <a:rPr lang="en-US" sz="2000" dirty="0"/>
              <a:t> </a:t>
            </a:r>
            <a:endParaRPr lang="el-GR" sz="2000" dirty="0"/>
          </a:p>
          <a:p>
            <a:pPr>
              <a:lnSpc>
                <a:spcPct val="107000"/>
              </a:lnSpc>
              <a:spcAft>
                <a:spcPts val="800"/>
              </a:spcAft>
              <a:buNone/>
            </a:pP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26" name="Picture 2" descr="Πριν διαβάσει κάποιος τα βιβλία της Ελίφ Σαφάκ αξίζει να την παρακολουθήσει  στο TEDex - Literature.gr">
            <a:extLst>
              <a:ext uri="{FF2B5EF4-FFF2-40B4-BE49-F238E27FC236}">
                <a16:creationId xmlns:a16="http://schemas.microsoft.com/office/drawing/2014/main" id="{98D80C11-4A48-9DFD-9DB6-45FCDF5D1CD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05899" y="524555"/>
            <a:ext cx="2362200" cy="193357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9750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96EB4F-E05E-C945-9662-387DFE356F84}"/>
              </a:ext>
            </a:extLst>
          </p:cNvPr>
          <p:cNvSpPr txBox="1"/>
          <p:nvPr/>
        </p:nvSpPr>
        <p:spPr>
          <a:xfrm>
            <a:off x="130627" y="435360"/>
            <a:ext cx="7772402" cy="5987280"/>
          </a:xfrm>
          <a:prstGeom prst="rect">
            <a:avLst/>
          </a:prstGeom>
          <a:noFill/>
        </p:spPr>
        <p:txBody>
          <a:bodyPr wrap="square">
            <a:spAutoFit/>
          </a:bodyPr>
          <a:lstStyle/>
          <a:p>
            <a:pPr marL="179705" marR="179705" algn="just">
              <a:lnSpc>
                <a:spcPct val="107000"/>
              </a:lnSpc>
              <a:spcAft>
                <a:spcPts val="800"/>
              </a:spcAft>
              <a:buNone/>
            </a:pPr>
            <a:r>
              <a:rPr lang="el-GR" sz="2000" dirty="0">
                <a:ea typeface="Times New Roman" panose="02020603050405020304" pitchFamily="18" charset="0"/>
              </a:rPr>
              <a:t>«Το κυβερνών κόμμα και η αντιπολίτευση πρέπει να καθίσουν από κοινού και να συζητήσουν το ζήτημα, καθώς οι νόμοι δεν είναι αιώνιοι», ανέφερε χαρακτηριστικά στο πρακτορείο «Ανατολή». Υπενθυμίζεται πως το διαβόητο άρθρο προβλέπει τριετή κάθειρξη για «προσβολή της τουρκικής εθνικής ταυτότητας και των κρατικών θεσμών». Ουσιαστικά, το άρθρο αποτελούσε άλλοθι εθνικιστικών στοιχείων στη Δικαιοσύνη και σε άλλους τομείς της</a:t>
            </a:r>
            <a:endParaRPr lang="tr-TR" sz="2000" dirty="0">
              <a:solidFill>
                <a:srgbClr val="000000"/>
              </a:solidFill>
              <a:effectLst/>
              <a:ea typeface="Times New Roman" panose="02020603050405020304" pitchFamily="18" charset="0"/>
              <a:cs typeface="Times New Roman" panose="02020603050405020304" pitchFamily="18" charset="0"/>
            </a:endParaRPr>
          </a:p>
          <a:p>
            <a:pPr marL="179705" marR="179705" algn="just">
              <a:lnSpc>
                <a:spcPct val="107000"/>
              </a:lnSpc>
              <a:spcAft>
                <a:spcPts val="800"/>
              </a:spcAft>
              <a:buNone/>
            </a:pPr>
            <a:r>
              <a:rPr lang="el-GR" sz="2000" dirty="0">
                <a:solidFill>
                  <a:srgbClr val="000000"/>
                </a:solidFill>
                <a:effectLst/>
                <a:ea typeface="Times New Roman" panose="02020603050405020304" pitchFamily="18" charset="0"/>
                <a:cs typeface="Times New Roman" panose="02020603050405020304" pitchFamily="18" charset="0"/>
              </a:rPr>
              <a:t>τουρκικής κοινωνίας για διώξεις σε βάρος όσων αντιτίθενται στην επίσημη τουρκική γραμμή στο θέμα της γενοκτονίας των Αρμενίων για παράδειγμα.</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GR" sz="2000" dirty="0">
                <a:solidFill>
                  <a:srgbClr val="000000"/>
                </a:solidFill>
                <a:effectLst/>
                <a:ea typeface="Times New Roman" panose="02020603050405020304" pitchFamily="18" charset="0"/>
                <a:cs typeface="Times New Roman" panose="02020603050405020304" pitchFamily="18" charset="0"/>
              </a:rPr>
              <a:t>Σε ανακοίνωσή της εκπρόσωπος της Κομισιόν χαιρέτισε την απαλλαγή της 35χρονης συγγραφέως, η οποία ήταν απούσα, επειδή είχε μόλις γεννήσει την κόρη της. «Προφανώς η είδηση είναι καλή, αλλά το άρθρο εξακολουθεί να αποτελεί σημαντική απειλή για την ελευθερία έκφρασης στην Τουρκία και όλους όσοι εκφράζουν μη βίαιες απόψεις», σχολίασε η Κριστίνα </a:t>
            </a:r>
            <a:r>
              <a:rPr lang="el-GR" sz="2000" dirty="0" err="1">
                <a:solidFill>
                  <a:srgbClr val="000000"/>
                </a:solidFill>
                <a:effectLst/>
                <a:ea typeface="Times New Roman" panose="02020603050405020304" pitchFamily="18" charset="0"/>
                <a:cs typeface="Times New Roman" panose="02020603050405020304" pitchFamily="18" charset="0"/>
              </a:rPr>
              <a:t>Ναγκί</a:t>
            </a:r>
            <a:r>
              <a:rPr lang="el-GR" sz="2000" dirty="0">
                <a:solidFill>
                  <a:srgbClr val="000000"/>
                </a:solidFill>
                <a:effectLst/>
                <a:ea typeface="Times New Roman" panose="02020603050405020304" pitchFamily="18" charset="0"/>
                <a:cs typeface="Times New Roman" panose="02020603050405020304" pitchFamily="18" charset="0"/>
              </a:rPr>
              <a:t>.[…]</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GR" sz="2000" dirty="0">
                <a:solidFill>
                  <a:srgbClr val="000000"/>
                </a:solidFill>
                <a:effectLst/>
                <a:ea typeface="Calibri" panose="020F0502020204030204" pitchFamily="34" charset="0"/>
                <a:cs typeface="Times New Roman" panose="02020603050405020304" pitchFamily="18" charset="0"/>
              </a:rPr>
              <a:t>(Εφημερίδα </a:t>
            </a:r>
            <a:r>
              <a:rPr lang="el-GR" sz="2000" i="1" dirty="0">
                <a:solidFill>
                  <a:srgbClr val="000000"/>
                </a:solidFill>
                <a:effectLst/>
                <a:ea typeface="Calibri" panose="020F0502020204030204" pitchFamily="34" charset="0"/>
                <a:cs typeface="Times New Roman" panose="02020603050405020304" pitchFamily="18" charset="0"/>
              </a:rPr>
              <a:t>Η ΚΑΘΗΜΕΡΙΝΗ</a:t>
            </a:r>
            <a:r>
              <a:rPr lang="el-GR" sz="2000" dirty="0">
                <a:solidFill>
                  <a:srgbClr val="000000"/>
                </a:solidFill>
                <a:effectLst/>
                <a:ea typeface="Calibri" panose="020F0502020204030204" pitchFamily="34" charset="0"/>
                <a:cs typeface="Times New Roman" panose="02020603050405020304" pitchFamily="18" charset="0"/>
              </a:rPr>
              <a:t>, 22.09.2006)</a:t>
            </a:r>
            <a:endParaRPr lang="el-GR" sz="2000" dirty="0">
              <a:effectLst/>
              <a:ea typeface="Calibri" panose="020F0502020204030204" pitchFamily="34" charset="0"/>
              <a:cs typeface="Times New Roman" panose="02020603050405020304" pitchFamily="18" charset="0"/>
            </a:endParaRPr>
          </a:p>
        </p:txBody>
      </p:sp>
      <p:pic>
        <p:nvPicPr>
          <p:cNvPr id="15362" name="Picture 2" descr="Ελίφ Σαφάκ: «Η ουσία της Ιστανμπούλ είναι θηλυκή» | LiFO">
            <a:extLst>
              <a:ext uri="{FF2B5EF4-FFF2-40B4-BE49-F238E27FC236}">
                <a16:creationId xmlns:a16="http://schemas.microsoft.com/office/drawing/2014/main" id="{701A2C5F-64DA-3698-AE0A-D4F898CDD2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95553" y="666864"/>
            <a:ext cx="3765820" cy="432968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A6E68153-95BC-1BD5-0C5A-753E3A2850EC}"/>
              </a:ext>
            </a:extLst>
          </p:cNvPr>
          <p:cNvSpPr txBox="1"/>
          <p:nvPr/>
        </p:nvSpPr>
        <p:spPr>
          <a:xfrm>
            <a:off x="7620918" y="5812197"/>
            <a:ext cx="6097836" cy="369332"/>
          </a:xfrm>
          <a:prstGeom prst="rect">
            <a:avLst/>
          </a:prstGeom>
          <a:noFill/>
        </p:spPr>
        <p:txBody>
          <a:bodyPr wrap="square">
            <a:spAutoFit/>
          </a:bodyPr>
          <a:lstStyle/>
          <a:p>
            <a:r>
              <a:rPr lang="el-GR" dirty="0">
                <a:solidFill>
                  <a:schemeClr val="bg2"/>
                </a:solidFill>
              </a:rPr>
              <a:t>https://share.google/12cSKVE9gqSkuqkMA</a:t>
            </a:r>
          </a:p>
        </p:txBody>
      </p:sp>
    </p:spTree>
    <p:extLst>
      <p:ext uri="{BB962C8B-B14F-4D97-AF65-F5344CB8AC3E}">
        <p14:creationId xmlns:p14="http://schemas.microsoft.com/office/powerpoint/2010/main" val="7767924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2BFCC0D-D1BC-FCEA-B9CC-595F4CD455F7}"/>
              </a:ext>
            </a:extLst>
          </p:cNvPr>
          <p:cNvSpPr txBox="1"/>
          <p:nvPr/>
        </p:nvSpPr>
        <p:spPr>
          <a:xfrm>
            <a:off x="119743" y="190534"/>
            <a:ext cx="11952514" cy="6667466"/>
          </a:xfrm>
          <a:prstGeom prst="rect">
            <a:avLst/>
          </a:prstGeom>
          <a:noFill/>
        </p:spPr>
        <p:txBody>
          <a:bodyPr wrap="square">
            <a:spAutoFit/>
          </a:bodyPr>
          <a:lstStyle/>
          <a:p>
            <a:pPr marL="179705" marR="179705" algn="just">
              <a:lnSpc>
                <a:spcPct val="107000"/>
              </a:lnSpc>
              <a:spcAft>
                <a:spcPts val="800"/>
              </a:spcAft>
              <a:buNone/>
            </a:pPr>
            <a:r>
              <a:rPr lang="el-GR" sz="2000" spc="-20" dirty="0">
                <a:solidFill>
                  <a:srgbClr val="262626"/>
                </a:solidFill>
                <a:effectLst/>
                <a:ea typeface="Calibri" panose="020F0502020204030204" pitchFamily="34" charset="0"/>
                <a:cs typeface="Times New Roman" panose="02020603050405020304" pitchFamily="18" charset="0"/>
              </a:rPr>
              <a:t>[…]Η Τουρκάλα συγγραφέας, που ζει στο Λονδίνο και αποτελεί μαζί με τον Ορχάν Παμούκ τη «φωνή συνείδησης» απέναντι στην </a:t>
            </a:r>
            <a:r>
              <a:rPr lang="el-GR" sz="2000" spc="-20" dirty="0" err="1">
                <a:solidFill>
                  <a:srgbClr val="262626"/>
                </a:solidFill>
                <a:effectLst/>
                <a:ea typeface="Calibri" panose="020F0502020204030204" pitchFamily="34" charset="0"/>
                <a:cs typeface="Times New Roman" panose="02020603050405020304" pitchFamily="18" charset="0"/>
              </a:rPr>
              <a:t>ερντογανική</a:t>
            </a:r>
            <a:r>
              <a:rPr lang="el-GR" sz="2000" spc="-20" dirty="0">
                <a:solidFill>
                  <a:srgbClr val="262626"/>
                </a:solidFill>
                <a:effectLst/>
                <a:ea typeface="Calibri" panose="020F0502020204030204" pitchFamily="34" charset="0"/>
                <a:cs typeface="Times New Roman" panose="02020603050405020304" pitchFamily="18" charset="0"/>
              </a:rPr>
              <a:t> διακυβέρνηση, μιλάει για την πολιτική στην πατρίδα της, το μυθιστόρημά της για την Κωνσταντινούπολη και το νεότερο για έναν απαγορευμένο έρωτα Ελληνοκυπρίου και Τουρκοκύπριας. </a:t>
            </a:r>
            <a:r>
              <a:rPr lang="el-GR" sz="2000" spc="-15" dirty="0">
                <a:solidFill>
                  <a:srgbClr val="262626"/>
                </a:solidFill>
                <a:effectLst/>
                <a:ea typeface="Calibri" panose="020F0502020204030204" pitchFamily="34" charset="0"/>
                <a:cs typeface="Times New Roman" panose="02020603050405020304" pitchFamily="18" charset="0"/>
              </a:rPr>
              <a:t>Στα μυθιστορήματά της υπερασπίζεται την αίσθηση των ηρώων ότι ανήκουν σε πολλαπλές πατρίδες, ακόμη και όταν νιώθουν νοσταλγία για τη γενέτειρά τους. </a:t>
            </a:r>
            <a:r>
              <a:rPr lang="en-US" sz="2000" spc="-15" dirty="0">
                <a:solidFill>
                  <a:srgbClr val="262626"/>
                </a:solidFill>
                <a:effectLst/>
                <a:ea typeface="Calibri" panose="020F0502020204030204" pitchFamily="34" charset="0"/>
                <a:cs typeface="Times New Roman" panose="02020603050405020304" pitchFamily="18" charset="0"/>
              </a:rPr>
              <a:t>H</a:t>
            </a:r>
            <a:r>
              <a:rPr lang="el-GR" sz="2000" spc="-15" dirty="0">
                <a:solidFill>
                  <a:srgbClr val="262626"/>
                </a:solidFill>
                <a:effectLst/>
                <a:ea typeface="Calibri" panose="020F0502020204030204" pitchFamily="34" charset="0"/>
                <a:cs typeface="Times New Roman" panose="02020603050405020304" pitchFamily="18" charset="0"/>
              </a:rPr>
              <a:t> </a:t>
            </a:r>
            <a:r>
              <a:rPr lang="el-GR" sz="2000" spc="-15" dirty="0" err="1">
                <a:solidFill>
                  <a:srgbClr val="262626"/>
                </a:solidFill>
                <a:effectLst/>
                <a:ea typeface="Calibri" panose="020F0502020204030204" pitchFamily="34" charset="0"/>
                <a:cs typeface="Times New Roman" panose="02020603050405020304" pitchFamily="18" charset="0"/>
              </a:rPr>
              <a:t>Βρετανοτουρκάλα</a:t>
            </a:r>
            <a:r>
              <a:rPr lang="el-GR" sz="2000" spc="-15" dirty="0">
                <a:solidFill>
                  <a:srgbClr val="262626"/>
                </a:solidFill>
                <a:effectLst/>
                <a:ea typeface="Calibri" panose="020F0502020204030204" pitchFamily="34" charset="0"/>
                <a:cs typeface="Times New Roman" panose="02020603050405020304" pitchFamily="18" charset="0"/>
              </a:rPr>
              <a:t> </a:t>
            </a:r>
            <a:r>
              <a:rPr lang="el-GR" sz="2000" spc="-15" dirty="0" err="1">
                <a:solidFill>
                  <a:srgbClr val="262626"/>
                </a:solidFill>
                <a:effectLst/>
                <a:ea typeface="Calibri" panose="020F0502020204030204" pitchFamily="34" charset="0"/>
                <a:cs typeface="Times New Roman" panose="02020603050405020304" pitchFamily="18" charset="0"/>
              </a:rPr>
              <a:t>Ελίφ</a:t>
            </a:r>
            <a:r>
              <a:rPr lang="el-GR" sz="2000" spc="-15" dirty="0">
                <a:solidFill>
                  <a:srgbClr val="262626"/>
                </a:solidFill>
                <a:effectLst/>
                <a:ea typeface="Calibri" panose="020F0502020204030204" pitchFamily="34" charset="0"/>
                <a:cs typeface="Times New Roman" panose="02020603050405020304" pitchFamily="18" charset="0"/>
              </a:rPr>
              <a:t> </a:t>
            </a:r>
            <a:r>
              <a:rPr lang="el-GR" sz="2000" spc="-15" dirty="0" err="1">
                <a:solidFill>
                  <a:srgbClr val="262626"/>
                </a:solidFill>
                <a:effectLst/>
                <a:ea typeface="Calibri" panose="020F0502020204030204" pitchFamily="34" charset="0"/>
                <a:cs typeface="Times New Roman" panose="02020603050405020304" pitchFamily="18" charset="0"/>
              </a:rPr>
              <a:t>Σαφάκ</a:t>
            </a:r>
            <a:r>
              <a:rPr lang="el-GR" sz="2000" spc="-15" dirty="0">
                <a:solidFill>
                  <a:srgbClr val="262626"/>
                </a:solidFill>
                <a:effectLst/>
                <a:ea typeface="Calibri" panose="020F0502020204030204" pitchFamily="34" charset="0"/>
                <a:cs typeface="Times New Roman" panose="02020603050405020304" pitchFamily="18" charset="0"/>
              </a:rPr>
              <a:t>, που την τελευταία 10ετία ζει στο Λονδίνο με τον τούρκο δημοσιογράφο </a:t>
            </a:r>
            <a:r>
              <a:rPr lang="el-GR" sz="2000" spc="-15" dirty="0" err="1">
                <a:solidFill>
                  <a:srgbClr val="262626"/>
                </a:solidFill>
                <a:effectLst/>
                <a:ea typeface="Calibri" panose="020F0502020204030204" pitchFamily="34" charset="0"/>
                <a:cs typeface="Times New Roman" panose="02020603050405020304" pitchFamily="18" charset="0"/>
              </a:rPr>
              <a:t>Εγιούπ</a:t>
            </a:r>
            <a:r>
              <a:rPr lang="el-GR" sz="2000" spc="-15" dirty="0">
                <a:solidFill>
                  <a:srgbClr val="262626"/>
                </a:solidFill>
                <a:effectLst/>
                <a:ea typeface="Calibri" panose="020F0502020204030204" pitchFamily="34" charset="0"/>
                <a:cs typeface="Times New Roman" panose="02020603050405020304" pitchFamily="18" charset="0"/>
              </a:rPr>
              <a:t> </a:t>
            </a:r>
            <a:r>
              <a:rPr lang="el-GR" sz="2000" spc="-15" dirty="0" err="1">
                <a:solidFill>
                  <a:srgbClr val="262626"/>
                </a:solidFill>
                <a:effectLst/>
                <a:ea typeface="Calibri" panose="020F0502020204030204" pitchFamily="34" charset="0"/>
                <a:cs typeface="Times New Roman" panose="02020603050405020304" pitchFamily="18" charset="0"/>
              </a:rPr>
              <a:t>Τζαν</a:t>
            </a:r>
            <a:r>
              <a:rPr lang="el-GR" sz="2000" spc="-15" dirty="0">
                <a:solidFill>
                  <a:srgbClr val="262626"/>
                </a:solidFill>
                <a:effectLst/>
                <a:ea typeface="Calibri" panose="020F0502020204030204" pitchFamily="34" charset="0"/>
                <a:cs typeface="Times New Roman" panose="02020603050405020304" pitchFamily="18" charset="0"/>
              </a:rPr>
              <a:t> και την κόρη τους, έχει αλλάξει αρκετές στη ζωή της. Γεννημένη στο Στρασβούργο το 1971, παρέμεινε με τη μητέρα της στην Άγκυρα όταν χώρισαν με τον πατέρα της. Πέρασε την εφηβεία της στη Μαδρίτη και το </a:t>
            </a:r>
            <a:r>
              <a:rPr lang="el-GR" sz="2000" spc="-15" dirty="0" err="1">
                <a:solidFill>
                  <a:srgbClr val="262626"/>
                </a:solidFill>
                <a:effectLst/>
                <a:ea typeface="Calibri" panose="020F0502020204030204" pitchFamily="34" charset="0"/>
                <a:cs typeface="Times New Roman" panose="02020603050405020304" pitchFamily="18" charset="0"/>
              </a:rPr>
              <a:t>Αμμάν</a:t>
            </a:r>
            <a:r>
              <a:rPr lang="el-GR" sz="2000" spc="-15" dirty="0">
                <a:solidFill>
                  <a:srgbClr val="262626"/>
                </a:solidFill>
                <a:effectLst/>
                <a:ea typeface="Calibri" panose="020F0502020204030204" pitchFamily="34" charset="0"/>
                <a:cs typeface="Times New Roman" panose="02020603050405020304" pitchFamily="18" charset="0"/>
              </a:rPr>
              <a:t> της Ιορδανίας, προτού επιστρέψει στην Τουρκία, όπου τη μεγάλωσε η γιαγιά της. Αποφοίτησε από το Τμήμα Διεθνών Σχέσεων του Μεσανατολικού Τεχνικού Πανεπιστημίου στην Άγκυρα και ξεκίνησε να δημοσιεύει έργα της το 1994. Οι «Καθρέφτες της Πόλης» τής απέφεραν το Βραβείο της Ένωσης Τούρκων Συγγραφέων, αλλά σύντομα εξαιτίας αναφορών της στην αρμενική γενοκτονία –</a:t>
            </a:r>
            <a:r>
              <a:rPr lang="en-US" sz="2000" spc="-15" dirty="0">
                <a:solidFill>
                  <a:srgbClr val="262626"/>
                </a:solidFill>
                <a:effectLst/>
                <a:ea typeface="Calibri" panose="020F0502020204030204" pitchFamily="34" charset="0"/>
                <a:cs typeface="Times New Roman" panose="02020603050405020304" pitchFamily="18" charset="0"/>
              </a:rPr>
              <a:t> </a:t>
            </a:r>
            <a:r>
              <a:rPr lang="el-GR" sz="2000" spc="-15" dirty="0">
                <a:solidFill>
                  <a:srgbClr val="262626"/>
                </a:solidFill>
                <a:effectLst/>
                <a:ea typeface="Calibri" panose="020F0502020204030204" pitchFamily="34" charset="0"/>
                <a:cs typeface="Times New Roman" panose="02020603050405020304" pitchFamily="18" charset="0"/>
              </a:rPr>
              <a:t>στο «Μπάσταρδο της Κωνσταντινούπολης» –</a:t>
            </a:r>
            <a:r>
              <a:rPr lang="en-US" sz="2000" spc="-15" dirty="0">
                <a:solidFill>
                  <a:srgbClr val="262626"/>
                </a:solidFill>
                <a:effectLst/>
                <a:ea typeface="Calibri" panose="020F0502020204030204" pitchFamily="34" charset="0"/>
                <a:cs typeface="Times New Roman" panose="02020603050405020304" pitchFamily="18" charset="0"/>
              </a:rPr>
              <a:t> </a:t>
            </a:r>
            <a:r>
              <a:rPr lang="el-GR" sz="2000" spc="-15" dirty="0">
                <a:solidFill>
                  <a:srgbClr val="262626"/>
                </a:solidFill>
                <a:effectLst/>
                <a:ea typeface="Calibri" panose="020F0502020204030204" pitchFamily="34" charset="0"/>
                <a:cs typeface="Times New Roman" panose="02020603050405020304" pitchFamily="18" charset="0"/>
              </a:rPr>
              <a:t>κατηγορήθηκε για προσβολή της «</a:t>
            </a:r>
            <a:r>
              <a:rPr lang="el-GR" sz="2000" spc="-15" dirty="0" err="1">
                <a:solidFill>
                  <a:srgbClr val="262626"/>
                </a:solidFill>
                <a:effectLst/>
                <a:ea typeface="Calibri" panose="020F0502020204030204" pitchFamily="34" charset="0"/>
                <a:cs typeface="Times New Roman" panose="02020603050405020304" pitchFamily="18" charset="0"/>
              </a:rPr>
              <a:t>τουρκικότητας</a:t>
            </a:r>
            <a:r>
              <a:rPr lang="el-GR" sz="2000" spc="-15" dirty="0">
                <a:solidFill>
                  <a:srgbClr val="262626"/>
                </a:solidFill>
                <a:effectLst/>
                <a:ea typeface="Calibri" panose="020F0502020204030204" pitchFamily="34" charset="0"/>
                <a:cs typeface="Times New Roman" panose="02020603050405020304" pitchFamily="18" charset="0"/>
              </a:rPr>
              <a:t>». Η υπόθεση απορρίφθηκε, αλλά η </a:t>
            </a:r>
            <a:r>
              <a:rPr lang="el-GR" sz="2000" spc="-15" dirty="0" err="1">
                <a:solidFill>
                  <a:srgbClr val="262626"/>
                </a:solidFill>
                <a:effectLst/>
                <a:ea typeface="Calibri" panose="020F0502020204030204" pitchFamily="34" charset="0"/>
                <a:cs typeface="Times New Roman" panose="02020603050405020304" pitchFamily="18" charset="0"/>
              </a:rPr>
              <a:t>Σαφάκ</a:t>
            </a:r>
            <a:r>
              <a:rPr lang="el-GR" sz="2000" spc="-15" dirty="0">
                <a:solidFill>
                  <a:srgbClr val="262626"/>
                </a:solidFill>
                <a:effectLst/>
                <a:ea typeface="Calibri" panose="020F0502020204030204" pitchFamily="34" charset="0"/>
                <a:cs typeface="Times New Roman" panose="02020603050405020304" pitchFamily="18" charset="0"/>
              </a:rPr>
              <a:t> θεωρήθηκε έκτοτε συγγραφέας που ασκεί κριτική στο τουρκικό κράτος και μάχεται για τα δικαιώματα των μειονοτήτων. Μια μειονότητα απόκληρων της ζωής πρωταγωνιστεί και στο πρόσφατο βιβλίο της, «10 λεπτά, 38 δευτερόλεπτα σ’ αυτό τον παράξενο κόσμο» (</a:t>
            </a:r>
            <a:r>
              <a:rPr lang="el-GR" sz="2000" spc="-15" dirty="0" err="1">
                <a:solidFill>
                  <a:srgbClr val="262626"/>
                </a:solidFill>
                <a:effectLst/>
                <a:ea typeface="Calibri" panose="020F0502020204030204" pitchFamily="34" charset="0"/>
                <a:cs typeface="Times New Roman" panose="02020603050405020304" pitchFamily="18" charset="0"/>
              </a:rPr>
              <a:t>εκδ</a:t>
            </a:r>
            <a:r>
              <a:rPr lang="el-GR" sz="2000" spc="-15" dirty="0">
                <a:solidFill>
                  <a:srgbClr val="262626"/>
                </a:solidFill>
                <a:effectLst/>
                <a:ea typeface="Calibri" panose="020F0502020204030204" pitchFamily="34" charset="0"/>
                <a:cs typeface="Times New Roman" panose="02020603050405020304" pitchFamily="18" charset="0"/>
              </a:rPr>
              <a:t>. Ψυχογιός, μτφ. Άννα Παπασταύρου), που μπήκε στη βραχεία λίστα του </a:t>
            </a:r>
            <a:r>
              <a:rPr lang="el-GR" sz="2000" spc="-15" dirty="0" err="1">
                <a:solidFill>
                  <a:srgbClr val="262626"/>
                </a:solidFill>
                <a:effectLst/>
                <a:ea typeface="Calibri" panose="020F0502020204030204" pitchFamily="34" charset="0"/>
                <a:cs typeface="Times New Roman" panose="02020603050405020304" pitchFamily="18" charset="0"/>
              </a:rPr>
              <a:t>Μπούκερ</a:t>
            </a:r>
            <a:r>
              <a:rPr lang="el-GR" sz="2000" spc="-15" dirty="0">
                <a:solidFill>
                  <a:srgbClr val="262626"/>
                </a:solidFill>
                <a:effectLst/>
                <a:ea typeface="Calibri" panose="020F0502020204030204" pitchFamily="34" charset="0"/>
                <a:cs typeface="Times New Roman" panose="02020603050405020304" pitchFamily="18" charset="0"/>
              </a:rPr>
              <a:t> το 2019. Ο τίτλος αναφέρεται στη συνολική διάρκεια των αναμνήσεων που καταγράφει η πόρνη </a:t>
            </a:r>
            <a:r>
              <a:rPr lang="el-GR" sz="2000" spc="-15" dirty="0" err="1">
                <a:solidFill>
                  <a:srgbClr val="262626"/>
                </a:solidFill>
                <a:effectLst/>
                <a:ea typeface="Calibri" panose="020F0502020204030204" pitchFamily="34" charset="0"/>
                <a:cs typeface="Times New Roman" panose="02020603050405020304" pitchFamily="18" charset="0"/>
              </a:rPr>
              <a:t>Λεϊλά</a:t>
            </a:r>
            <a:r>
              <a:rPr lang="el-GR" sz="2000" spc="-15" dirty="0">
                <a:solidFill>
                  <a:srgbClr val="262626"/>
                </a:solidFill>
                <a:effectLst/>
                <a:ea typeface="Calibri" panose="020F0502020204030204" pitchFamily="34" charset="0"/>
                <a:cs typeface="Times New Roman" panose="02020603050405020304" pitchFamily="18" charset="0"/>
              </a:rPr>
              <a:t> μετά τη δολοφονία της, ενώ η συνείδηση «σβήνει». Κάθε ήχος, εικόνα και μυρωδιά τής θυμίζει πέντε φίλους που έζησαν στο περιθώριο της τουρκικής κοινωνίας.</a:t>
            </a:r>
            <a:endParaRPr lang="el-GR"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868494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5A6FBEC-EC33-4590-9EFA-D0D8269257CD}"/>
              </a:ext>
            </a:extLst>
          </p:cNvPr>
          <p:cNvSpPr txBox="1"/>
          <p:nvPr/>
        </p:nvSpPr>
        <p:spPr>
          <a:xfrm>
            <a:off x="0" y="224585"/>
            <a:ext cx="8392885" cy="6111417"/>
          </a:xfrm>
          <a:prstGeom prst="rect">
            <a:avLst/>
          </a:prstGeom>
          <a:noFill/>
        </p:spPr>
        <p:txBody>
          <a:bodyPr wrap="square">
            <a:spAutoFit/>
          </a:bodyPr>
          <a:lstStyle/>
          <a:p>
            <a:pPr marL="179705" marR="179705" algn="just">
              <a:lnSpc>
                <a:spcPct val="107000"/>
              </a:lnSpc>
              <a:spcAft>
                <a:spcPts val="800"/>
              </a:spcAft>
              <a:buNone/>
            </a:pPr>
            <a:r>
              <a:rPr lang="el-GR" sz="2000" b="0" spc="-40" dirty="0">
                <a:solidFill>
                  <a:srgbClr val="262626"/>
                </a:solidFill>
                <a:effectLst/>
                <a:ea typeface="Calibri" panose="020F0502020204030204" pitchFamily="34" charset="0"/>
                <a:cs typeface="Times New Roman" panose="02020603050405020304" pitchFamily="18" charset="0"/>
              </a:rPr>
              <a:t>Όπως η </a:t>
            </a:r>
            <a:r>
              <a:rPr lang="el-GR" sz="2000" b="0" spc="-40" dirty="0" err="1">
                <a:solidFill>
                  <a:srgbClr val="262626"/>
                </a:solidFill>
                <a:effectLst/>
                <a:ea typeface="Calibri" panose="020F0502020204030204" pitchFamily="34" charset="0"/>
                <a:cs typeface="Times New Roman" panose="02020603050405020304" pitchFamily="18" charset="0"/>
              </a:rPr>
              <a:t>Λεϊλά</a:t>
            </a:r>
            <a:r>
              <a:rPr lang="el-GR" sz="2000" b="0" spc="-40" dirty="0">
                <a:solidFill>
                  <a:srgbClr val="262626"/>
                </a:solidFill>
                <a:effectLst/>
                <a:ea typeface="Calibri" panose="020F0502020204030204" pitchFamily="34" charset="0"/>
                <a:cs typeface="Times New Roman" panose="02020603050405020304" pitchFamily="18" charset="0"/>
              </a:rPr>
              <a:t> του μυθιστορήματος έχετε χάσει κι εσείς την αγαπημένη σας Κωνσταντινούπολη. Δεν μπορούσατε να επισκέπτεστε την πόλη στο παρελθόν, απ’ τον φόβο της ποινικής δίωξης. Το μυθιστόρημα είναι ένα σχόλιο ότι την κουβαλάτε όπου κι αν βρίσκεστε;</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GR" sz="2000" spc="-15" dirty="0">
                <a:solidFill>
                  <a:srgbClr val="262626"/>
                </a:solidFill>
                <a:effectLst/>
                <a:ea typeface="Calibri" panose="020F0502020204030204" pitchFamily="34" charset="0"/>
                <a:cs typeface="Times New Roman" panose="02020603050405020304" pitchFamily="18" charset="0"/>
              </a:rPr>
              <a:t>Ωραία ερώτηση και αρκετά επώδυνη. Η Κωνσταντινούπολη μου λείπει πολύ. Δεν ταξιδεύω εκεί πλέον. Η Τουρκία, όπως γνωρίζετε, είναι μια δύσκολη χώρα για συγγραφείς ή για οποιονδήποτε εκφέρει δημόσιο λόγο. Οτιδήποτε γράφεις σε ένα μυθιστόρημα, ένα ποίημα ή ένα </a:t>
            </a:r>
            <a:r>
              <a:rPr lang="en-US" sz="2000" spc="-15" dirty="0">
                <a:solidFill>
                  <a:srgbClr val="262626"/>
                </a:solidFill>
                <a:effectLst/>
                <a:ea typeface="Calibri" panose="020F0502020204030204" pitchFamily="34" charset="0"/>
                <a:cs typeface="Times New Roman" panose="02020603050405020304" pitchFamily="18" charset="0"/>
              </a:rPr>
              <a:t>tweet</a:t>
            </a:r>
            <a:r>
              <a:rPr lang="el-GR" sz="2000" spc="-15" dirty="0">
                <a:solidFill>
                  <a:srgbClr val="262626"/>
                </a:solidFill>
                <a:effectLst/>
                <a:ea typeface="Calibri" panose="020F0502020204030204" pitchFamily="34" charset="0"/>
                <a:cs typeface="Times New Roman" panose="02020603050405020304" pitchFamily="18" charset="0"/>
              </a:rPr>
              <a:t> μπορεί να προκαλέσει μπελάδες με τις  Αρχές. Είναι βάρος πλέον να είσαι μυθιστοριογράφος απ’ την Τουρκία, αλλά όσο το σκέφτομαι είναι ακόμη πιο δύσκολο και επαχθές να είσαι Τουρκάλα συγγραφέας, καθώς πρέπει να αντιμετωπίσεις τον μισογυνισμό, τον σεξισμό και τις πατριαρχικές συμπεριφορές. Τίποτε, ωστόσο, δεν αλλάζει το γεγονός ότι λατρεύω την πόλη. Αισθάνομαι σαν να τη μεταφέρω οπουδήποτε βρίσκομαι. Οπότε, ναι, δεν ξεχνάμε τα μέρη που αγαπάμε ακόμη κι όταν ζούμε χιλιόμετρα ή ολόκληρες ηπείρους μακριά. Αυτό το αίσθημα της μετανάστευσης και της εξορίας με έχει διαμορφώσει. Είμαι περισσότερο συναισθηματική όσον αφορά τις πατρίδες, τις ρίζες, τον ξεριζωμό, την προσφυγιά.</a:t>
            </a:r>
            <a:endParaRPr lang="el-GR" sz="2000" dirty="0">
              <a:effectLst/>
              <a:ea typeface="Calibri" panose="020F0502020204030204" pitchFamily="34" charset="0"/>
              <a:cs typeface="Times New Roman" panose="02020603050405020304" pitchFamily="18" charset="0"/>
            </a:endParaRPr>
          </a:p>
        </p:txBody>
      </p:sp>
      <p:pic>
        <p:nvPicPr>
          <p:cNvPr id="16386" name="Picture 2" descr="Ο Φυγάς: Το Ταξίδι της Ελίφ Σαφάκ Εκτός από το Μυθιστόρημα - Indigo Magazine">
            <a:extLst>
              <a:ext uri="{FF2B5EF4-FFF2-40B4-BE49-F238E27FC236}">
                <a16:creationId xmlns:a16="http://schemas.microsoft.com/office/drawing/2014/main" id="{06B29523-A69D-4DA1-4DD3-4759A87F91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37171" y="287403"/>
            <a:ext cx="2592860" cy="267287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0F89A2F1-7CF5-274D-FB32-18039252ACA1}"/>
              </a:ext>
            </a:extLst>
          </p:cNvPr>
          <p:cNvSpPr txBox="1"/>
          <p:nvPr/>
        </p:nvSpPr>
        <p:spPr>
          <a:xfrm>
            <a:off x="8779130" y="3251397"/>
            <a:ext cx="2903301" cy="646331"/>
          </a:xfrm>
          <a:prstGeom prst="rect">
            <a:avLst/>
          </a:prstGeom>
          <a:noFill/>
        </p:spPr>
        <p:txBody>
          <a:bodyPr wrap="square">
            <a:spAutoFit/>
          </a:bodyPr>
          <a:lstStyle/>
          <a:p>
            <a:r>
              <a:rPr lang="el-GR" dirty="0">
                <a:solidFill>
                  <a:schemeClr val="bg2"/>
                </a:solidFill>
              </a:rPr>
              <a:t>https://share.google/1OBqF50MoG2oov62E</a:t>
            </a:r>
          </a:p>
        </p:txBody>
      </p:sp>
      <p:pic>
        <p:nvPicPr>
          <p:cNvPr id="14338" name="Picture 2" descr="ΕΛΙΦ ΣΑΦΑΚ | Psichogios.gr">
            <a:extLst>
              <a:ext uri="{FF2B5EF4-FFF2-40B4-BE49-F238E27FC236}">
                <a16:creationId xmlns:a16="http://schemas.microsoft.com/office/drawing/2014/main" id="{BDBF4B12-ABED-C8EC-9036-E6146897FE8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37171" y="4050129"/>
            <a:ext cx="2745260" cy="207852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DFF6F8FE-7903-5F75-1B07-A89A13546FA6}"/>
              </a:ext>
            </a:extLst>
          </p:cNvPr>
          <p:cNvSpPr txBox="1"/>
          <p:nvPr/>
        </p:nvSpPr>
        <p:spPr>
          <a:xfrm>
            <a:off x="8836446" y="6128657"/>
            <a:ext cx="3355554" cy="646331"/>
          </a:xfrm>
          <a:prstGeom prst="rect">
            <a:avLst/>
          </a:prstGeom>
          <a:noFill/>
        </p:spPr>
        <p:txBody>
          <a:bodyPr wrap="square">
            <a:spAutoFit/>
          </a:bodyPr>
          <a:lstStyle/>
          <a:p>
            <a:r>
              <a:rPr lang="el-GR" dirty="0">
                <a:solidFill>
                  <a:schemeClr val="bg2"/>
                </a:solidFill>
              </a:rPr>
              <a:t>https://share.google/Q3wBbxEWoY4XJjWhj</a:t>
            </a:r>
          </a:p>
        </p:txBody>
      </p:sp>
    </p:spTree>
    <p:extLst>
      <p:ext uri="{BB962C8B-B14F-4D97-AF65-F5344CB8AC3E}">
        <p14:creationId xmlns:p14="http://schemas.microsoft.com/office/powerpoint/2010/main" val="33057229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35C2CE5-9028-6485-99E1-7F46AAC5F94D}"/>
              </a:ext>
            </a:extLst>
          </p:cNvPr>
          <p:cNvSpPr txBox="1"/>
          <p:nvPr/>
        </p:nvSpPr>
        <p:spPr>
          <a:xfrm>
            <a:off x="370114" y="489858"/>
            <a:ext cx="7739744" cy="5452775"/>
          </a:xfrm>
          <a:prstGeom prst="rect">
            <a:avLst/>
          </a:prstGeom>
          <a:noFill/>
        </p:spPr>
        <p:txBody>
          <a:bodyPr wrap="square">
            <a:spAutoFit/>
          </a:bodyPr>
          <a:lstStyle/>
          <a:p>
            <a:pPr marL="179705" marR="179705" algn="just">
              <a:lnSpc>
                <a:spcPct val="107000"/>
              </a:lnSpc>
              <a:spcAft>
                <a:spcPts val="800"/>
              </a:spcAft>
              <a:buNone/>
            </a:pPr>
            <a:r>
              <a:rPr lang="el-GR" sz="2000" b="0" spc="-40" dirty="0">
                <a:solidFill>
                  <a:srgbClr val="262626"/>
                </a:solidFill>
                <a:effectLst/>
                <a:ea typeface="Calibri" panose="020F0502020204030204" pitchFamily="34" charset="0"/>
                <a:cs typeface="Times New Roman" panose="02020603050405020304" pitchFamily="18" charset="0"/>
              </a:rPr>
              <a:t>Τι έχει αλλάξει τόσο ριζικά από τους φιλελεύθερους ρεφορμιστές του 2000 ως το σημερινό κράτος του </a:t>
            </a:r>
            <a:r>
              <a:rPr lang="el-GR" sz="2000" b="0" spc="-40" dirty="0" err="1">
                <a:solidFill>
                  <a:srgbClr val="262626"/>
                </a:solidFill>
                <a:effectLst/>
                <a:ea typeface="Calibri" panose="020F0502020204030204" pitchFamily="34" charset="0"/>
                <a:cs typeface="Times New Roman" panose="02020603050405020304" pitchFamily="18" charset="0"/>
              </a:rPr>
              <a:t>Ερντογάν</a:t>
            </a:r>
            <a:r>
              <a:rPr lang="el-GR" sz="2000" b="0" spc="-40" dirty="0">
                <a:solidFill>
                  <a:srgbClr val="262626"/>
                </a:solidFill>
                <a:effectLst/>
                <a:ea typeface="Calibri" panose="020F0502020204030204" pitchFamily="34" charset="0"/>
                <a:cs typeface="Times New Roman" panose="02020603050405020304" pitchFamily="18" charset="0"/>
              </a:rPr>
              <a:t>;</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GR" sz="2000" spc="-15" dirty="0">
                <a:solidFill>
                  <a:srgbClr val="262626"/>
                </a:solidFill>
                <a:effectLst/>
                <a:ea typeface="Calibri" panose="020F0502020204030204" pitchFamily="34" charset="0"/>
                <a:cs typeface="Times New Roman" panose="02020603050405020304" pitchFamily="18" charset="0"/>
              </a:rPr>
              <a:t>Το </a:t>
            </a:r>
            <a:r>
              <a:rPr lang="en-US" sz="2000" spc="-15" dirty="0">
                <a:solidFill>
                  <a:srgbClr val="262626"/>
                </a:solidFill>
                <a:effectLst/>
                <a:ea typeface="Calibri" panose="020F0502020204030204" pitchFamily="34" charset="0"/>
                <a:cs typeface="Times New Roman" panose="02020603050405020304" pitchFamily="18" charset="0"/>
              </a:rPr>
              <a:t>AKP</a:t>
            </a:r>
            <a:r>
              <a:rPr lang="el-GR" sz="2000" spc="-15" dirty="0">
                <a:solidFill>
                  <a:srgbClr val="262626"/>
                </a:solidFill>
                <a:effectLst/>
                <a:ea typeface="Calibri" panose="020F0502020204030204" pitchFamily="34" charset="0"/>
                <a:cs typeface="Times New Roman" panose="02020603050405020304" pitchFamily="18" charset="0"/>
              </a:rPr>
              <a:t> του </a:t>
            </a:r>
            <a:r>
              <a:rPr lang="el-GR" sz="2000" spc="-15" dirty="0" err="1">
                <a:solidFill>
                  <a:srgbClr val="262626"/>
                </a:solidFill>
                <a:effectLst/>
                <a:ea typeface="Calibri" panose="020F0502020204030204" pitchFamily="34" charset="0"/>
                <a:cs typeface="Times New Roman" panose="02020603050405020304" pitchFamily="18" charset="0"/>
              </a:rPr>
              <a:t>Ερντογάν</a:t>
            </a:r>
            <a:r>
              <a:rPr lang="el-GR" sz="2000" spc="-15" dirty="0">
                <a:solidFill>
                  <a:srgbClr val="262626"/>
                </a:solidFill>
                <a:effectLst/>
                <a:ea typeface="Calibri" panose="020F0502020204030204" pitchFamily="34" charset="0"/>
                <a:cs typeface="Times New Roman" panose="02020603050405020304" pitchFamily="18" charset="0"/>
              </a:rPr>
              <a:t> ήρθε στην εξουσία υποσχόμενο φιλελεύθερες μεταρρυθμίσεις. Εκείνη την εποχή στήριζαν την ευρωπαϊκή προοπτική της Τουρκίας και άλλες προοδευτικές προτάσεις. Μιλούσαν για την αναγνώριση της οδύνης των Αρμενίων, τη συμφιλίωση με τους Κούρδους, την προώθηση ενός νέου δημοκρατικού και πλουραλιστικού Συντάγματος. Καθώς περνούσαν τα χρόνια ασχολούνταν ολοένα και περισσότερο με την εσωτερική πολιτική, γίνονταν εθνικιστές, ισλαμιστές και αυταρχικοί. Είναι αποκαρδιωτικό να βλέπεις την οπισθοδρόμηση της Τουρκίας. Το ότι έχουμε εκλογές δεν σημαίνει ότι έχουμε δημοκρατία. Για να μείνει όρθια χρειάζεται κάτι παραπάνω από την εκλογική κάλπη. Χρειαζόμαστε κράτος δικαίου, διάκριση των εξουσιών, ελεύθερα και πλουραλιστικά ΜΜΕ, ανεξάρτητα πανεπιστήμια, δικαιώματα των γυναικών και των μειονοτήτων. Όλα αυτά έχουν καταπατηθεί.</a:t>
            </a:r>
            <a:endParaRPr lang="el-GR" sz="2000" dirty="0">
              <a:effectLst/>
              <a:ea typeface="Calibri" panose="020F0502020204030204" pitchFamily="34" charset="0"/>
              <a:cs typeface="Times New Roman" panose="02020603050405020304" pitchFamily="18" charset="0"/>
            </a:endParaRPr>
          </a:p>
        </p:txBody>
      </p:sp>
      <p:pic>
        <p:nvPicPr>
          <p:cNvPr id="17410" name="Picture 2" descr="Elif Şafak • Anasayfa">
            <a:extLst>
              <a:ext uri="{FF2B5EF4-FFF2-40B4-BE49-F238E27FC236}">
                <a16:creationId xmlns:a16="http://schemas.microsoft.com/office/drawing/2014/main" id="{91AA48B3-241B-C1A7-7C43-97052F3DBB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15993" y="663544"/>
            <a:ext cx="3197482" cy="4558113"/>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829516F0-0B24-378F-71ED-575D04A6BDB1}"/>
              </a:ext>
            </a:extLst>
          </p:cNvPr>
          <p:cNvSpPr txBox="1"/>
          <p:nvPr/>
        </p:nvSpPr>
        <p:spPr>
          <a:xfrm>
            <a:off x="8839199" y="5480968"/>
            <a:ext cx="2133601" cy="923330"/>
          </a:xfrm>
          <a:prstGeom prst="rect">
            <a:avLst/>
          </a:prstGeom>
          <a:noFill/>
        </p:spPr>
        <p:txBody>
          <a:bodyPr wrap="square">
            <a:spAutoFit/>
          </a:bodyPr>
          <a:lstStyle/>
          <a:p>
            <a:r>
              <a:rPr lang="el-GR" dirty="0">
                <a:solidFill>
                  <a:schemeClr val="bg2"/>
                </a:solidFill>
              </a:rPr>
              <a:t>https://share.google/XdDVM3alpcsLJkIt5</a:t>
            </a:r>
          </a:p>
        </p:txBody>
      </p:sp>
    </p:spTree>
    <p:extLst>
      <p:ext uri="{BB962C8B-B14F-4D97-AF65-F5344CB8AC3E}">
        <p14:creationId xmlns:p14="http://schemas.microsoft.com/office/powerpoint/2010/main" val="39469014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D2CC9C-14FE-6338-DCC2-172D2398FB8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2012D5C-FF4A-56C7-F40F-0BFCDF60C95A}"/>
              </a:ext>
            </a:extLst>
          </p:cNvPr>
          <p:cNvSpPr txBox="1"/>
          <p:nvPr/>
        </p:nvSpPr>
        <p:spPr>
          <a:xfrm>
            <a:off x="141513" y="280467"/>
            <a:ext cx="11821887" cy="5987280"/>
          </a:xfrm>
          <a:prstGeom prst="rect">
            <a:avLst/>
          </a:prstGeom>
          <a:noFill/>
        </p:spPr>
        <p:txBody>
          <a:bodyPr wrap="square">
            <a:spAutoFit/>
          </a:bodyPr>
          <a:lstStyle/>
          <a:p>
            <a:pPr marL="179705" marR="179705" algn="just">
              <a:lnSpc>
                <a:spcPct val="107000"/>
              </a:lnSpc>
              <a:spcAft>
                <a:spcPts val="800"/>
              </a:spcAft>
              <a:buNone/>
            </a:pPr>
            <a:r>
              <a:rPr lang="el-GR" sz="2000" b="0" spc="-40" dirty="0">
                <a:solidFill>
                  <a:srgbClr val="262626"/>
                </a:solidFill>
                <a:effectLst/>
                <a:ea typeface="Calibri" panose="020F0502020204030204" pitchFamily="34" charset="0"/>
                <a:cs typeface="Times New Roman" panose="02020603050405020304" pitchFamily="18" charset="0"/>
              </a:rPr>
              <a:t>Πιστέψατε κάποια στιγμή ότι όντως υπήρχε το σημείο καμπής για να αγκαλιάσει μια μεγάλη μουσουλμανική χώρα τα φιλελεύθερα ιδεώδη;</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GR" sz="2000" spc="-15" dirty="0">
                <a:solidFill>
                  <a:srgbClr val="262626"/>
                </a:solidFill>
                <a:effectLst/>
                <a:ea typeface="Calibri" panose="020F0502020204030204" pitchFamily="34" charset="0"/>
                <a:cs typeface="Times New Roman" panose="02020603050405020304" pitchFamily="18" charset="0"/>
              </a:rPr>
              <a:t>Γιατί άλλο αξίζει να προσπαθούμε, εάν δεν πιστέψουμε ότι όντως μπορούμε να αγκαλιάσουμε την πλουραλιστική δημοκρατία ή ότι το ιδεώδες μπορεί να γίνει πράξη; Κάθε χώρα σ’ αυτόν τον πλανήτη δικαιούται τη δημοκρατία και τα ανθρώπινα δικαιώματα. Η δημοκρατία δεν είναι μόνο δυτικό κεκτημένο. Πολλοί ισλαμιστές και εθνικιστές στην Τουρκία λένε ότι είναι και ότι δεν ταιριάζει στον «εθνικό χαρακτήρα» τους. Εγώ πιστεύω ότι είναι παγκόσμια αξία και βασικό ανθρώπινο δικαίωμα.</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GR" sz="2000" b="0" spc="-40" dirty="0">
                <a:solidFill>
                  <a:srgbClr val="262626"/>
                </a:solidFill>
                <a:effectLst/>
                <a:ea typeface="Calibri" panose="020F0502020204030204" pitchFamily="34" charset="0"/>
                <a:cs typeface="Times New Roman" panose="02020603050405020304" pitchFamily="18" charset="0"/>
              </a:rPr>
              <a:t>Στο μυθιστόρημα υπάρχει πολιτικό σχόλιο, χωρίς να γίνεται «πολιτικό» το ίδιο. Βλέπετε έναν κίνδυνο εδώ; Είναι σημείο των καιρών σε αρκετά λογοτεχνικά έργα.</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GR" sz="2000" spc="-15" dirty="0">
                <a:solidFill>
                  <a:srgbClr val="262626"/>
                </a:solidFill>
                <a:effectLst/>
                <a:ea typeface="Calibri" panose="020F0502020204030204" pitchFamily="34" charset="0"/>
                <a:cs typeface="Times New Roman" panose="02020603050405020304" pitchFamily="18" charset="0"/>
              </a:rPr>
              <a:t>Αυτός είναι πολύ σημαντικός διαχωρισμός. Όταν είσαι αφηγητής από μια πληγωμένη δημοκρατία, όπως η Τουρκία ή η Βραζιλία, δεν έχεις την πολυτέλεια να μένεις απολιτικός. Δεν μπορείς να λες: «Δεν θέλω να περιγράψω αυτό που συμβαίνει έξω απ’ το παράθυρό μου, θέλω μόνο να μιλήσω για τη μυθοπλασία μου». Όταν συμβαίνουν τόσα πράγματα έξω απ’ το παράθυρο πρέπει να μιλήσεις. Για την παραβίαση των ανθρώπινων δικαιωμάτων, των δικαιωμάτων των γυναικών και των μειονοτήτων. Ως φεμινίστρια πιστεύω ότι πολιτική δεν παράγεται μόνο στο Κοινοβούλιο ή μέσα στα κόμματα. Το προσωπικό φυσικά είναι και πολιτικό. Όταν γράφεις, λοιπόν, για τη σεξουαλικότητα μπορεί να είναι πολιτική πράξη. Υπάρχει, ωστόσο, μια θεμελιώδης διάκριση. </a:t>
            </a:r>
            <a:endParaRPr lang="el-GR"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126068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F8F498-DAF5-5C4F-A7B8-849EE6F0CDA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6B71463-2A2C-1342-0976-5C329A637F45}"/>
              </a:ext>
            </a:extLst>
          </p:cNvPr>
          <p:cNvSpPr txBox="1"/>
          <p:nvPr/>
        </p:nvSpPr>
        <p:spPr>
          <a:xfrm>
            <a:off x="0" y="1009810"/>
            <a:ext cx="11821887" cy="4567404"/>
          </a:xfrm>
          <a:prstGeom prst="rect">
            <a:avLst/>
          </a:prstGeom>
          <a:noFill/>
        </p:spPr>
        <p:txBody>
          <a:bodyPr wrap="square">
            <a:spAutoFit/>
          </a:bodyPr>
          <a:lstStyle/>
          <a:p>
            <a:pPr marL="179705" marR="179705" algn="just">
              <a:lnSpc>
                <a:spcPct val="107000"/>
              </a:lnSpc>
              <a:spcAft>
                <a:spcPts val="800"/>
              </a:spcAft>
              <a:buNone/>
            </a:pPr>
            <a:r>
              <a:rPr lang="el-GR" sz="2000" spc="-15" dirty="0">
                <a:solidFill>
                  <a:srgbClr val="262626"/>
                </a:solidFill>
                <a:effectLst/>
                <a:ea typeface="Calibri" panose="020F0502020204030204" pitchFamily="34" charset="0"/>
                <a:cs typeface="Times New Roman" panose="02020603050405020304" pitchFamily="18" charset="0"/>
              </a:rPr>
              <a:t>Με ενδιαφέρουν τα ερωτήματα, δεν προσπαθώ να τα υπαγορεύσω. Πιστεύω ότι αποστολή του συγγραφέα είναι να αφηγείται ιστορίες και να δημιουργεί έναν ελεύθερο χώρο για να ακούγονται πολλές γνώμες. Δεν μ’ αρέσει όταν οι συγγραφείς προσπαθούν να διδάξουν ή να κάνουν «κήρυγμα». Ο μυθιστοριογράφος δεν είναι ιεροκήρυκας. Οφείλουμε να αφήνουμε τις απαντήσεις στον αναγνώστη, επειδή κάθε ένας θα φτάσει μόνος του σ’ αυτές, πράγμα που το σέβομαι. Δουλειά μου είναι να θέτω ερωτήματα και να δίνω περισσότερη φωνή στις σιωπές.</a:t>
            </a:r>
            <a:endParaRPr lang="en-US" sz="2000" spc="-15" dirty="0">
              <a:solidFill>
                <a:srgbClr val="262626"/>
              </a:solidFill>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GR" sz="2000" spc="-40" dirty="0">
                <a:solidFill>
                  <a:srgbClr val="262626"/>
                </a:solidFill>
                <a:ea typeface="Calibri" panose="020F0502020204030204" pitchFamily="34" charset="0"/>
                <a:cs typeface="Times New Roman" panose="02020603050405020304" pitchFamily="18" charset="0"/>
              </a:rPr>
              <a:t>Δίνετε ουσιαστικά φωνή στους «Άλλους» που συνήθως δεν έχουν. Είναι τόσο διακριτή αυτή η κατηγορία ή μπορούμε όλοι μας να γίνουμε «άλλοι»;</a:t>
            </a:r>
            <a:endParaRPr lang="el-GR" sz="2000" dirty="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GR" sz="2000" spc="-15" dirty="0">
                <a:solidFill>
                  <a:srgbClr val="262626"/>
                </a:solidFill>
                <a:ea typeface="Calibri" panose="020F0502020204030204" pitchFamily="34" charset="0"/>
                <a:cs typeface="Times New Roman" panose="02020603050405020304" pitchFamily="18" charset="0"/>
              </a:rPr>
              <a:t>Για να κατανοήσουμε πώς λειτουργεί η «ετερότητα» πρέπει να εστιάσουμε στις δομές εξουσίας και τα τείχη των διακρίσεων. Η ανισότητα έχει σημασία στις μέρες μας. Οι ανισότητες, καλύτερα. Οι </a:t>
            </a:r>
            <a:r>
              <a:rPr lang="el-GR" sz="2000" spc="-15" dirty="0" err="1">
                <a:solidFill>
                  <a:srgbClr val="262626"/>
                </a:solidFill>
                <a:ea typeface="Calibri" panose="020F0502020204030204" pitchFamily="34" charset="0"/>
                <a:cs typeface="Times New Roman" panose="02020603050405020304" pitchFamily="18" charset="0"/>
              </a:rPr>
              <a:t>έμφυλες</a:t>
            </a:r>
            <a:r>
              <a:rPr lang="el-GR" sz="2000" spc="-15" dirty="0">
                <a:solidFill>
                  <a:srgbClr val="262626"/>
                </a:solidFill>
                <a:ea typeface="Calibri" panose="020F0502020204030204" pitchFamily="34" charset="0"/>
                <a:cs typeface="Times New Roman" panose="02020603050405020304" pitchFamily="18" charset="0"/>
              </a:rPr>
              <a:t>, οι φυλετικές, οι ταξικές, οι ανισότητες για όσους ζουν στην περιφέρεια ή δεν έχουν ψηφιακή προσβασιμότητα. Όλα συνδέονται. Εάν ενδιαφέρεσαι, για παράδειγμα, για την ανισότητα που προκαλεί η κλιματική αλλαγή, ενδιαφέρεσαι και για τις ανισότητες φύλου.</a:t>
            </a:r>
            <a:endParaRPr lang="el-GR"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013355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0360B88-3DF0-64B8-0040-268F059C25C1}"/>
              </a:ext>
            </a:extLst>
          </p:cNvPr>
          <p:cNvSpPr txBox="1"/>
          <p:nvPr/>
        </p:nvSpPr>
        <p:spPr>
          <a:xfrm>
            <a:off x="108858" y="270699"/>
            <a:ext cx="11571514" cy="6316601"/>
          </a:xfrm>
          <a:prstGeom prst="rect">
            <a:avLst/>
          </a:prstGeom>
          <a:noFill/>
        </p:spPr>
        <p:txBody>
          <a:bodyPr wrap="square">
            <a:spAutoFit/>
          </a:bodyPr>
          <a:lstStyle/>
          <a:p>
            <a:pPr marL="179705" marR="179705" algn="just">
              <a:lnSpc>
                <a:spcPct val="107000"/>
              </a:lnSpc>
              <a:spcAft>
                <a:spcPts val="800"/>
              </a:spcAft>
              <a:buNone/>
            </a:pPr>
            <a:r>
              <a:rPr lang="el-GR" sz="2000" spc="-15" dirty="0">
                <a:solidFill>
                  <a:srgbClr val="262626"/>
                </a:solidFill>
                <a:effectLst/>
                <a:ea typeface="Calibri" panose="020F0502020204030204" pitchFamily="34" charset="0"/>
                <a:cs typeface="Times New Roman" panose="02020603050405020304" pitchFamily="18" charset="0"/>
              </a:rPr>
              <a:t>Η έκθεση του ΟΗΕ έδειξε πρόσφατα ότι το 80% των ανθρώπων που ξεσπιτώνονται εξαιτίας της κλιματικής κρίσης είναι γυναίκες και παιδιά. Πρέπει, λοιπόν, να δώσουμε δύναμη στους αδύναμους και να καταλάβουμε πόσοι άνθρωποι σε όλο τον κόσμο νιώθουν «βουβοί» σήμερα.</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GR" sz="2000" b="0" spc="-40" dirty="0">
                <a:solidFill>
                  <a:srgbClr val="262626"/>
                </a:solidFill>
                <a:effectLst/>
                <a:ea typeface="Calibri" panose="020F0502020204030204" pitchFamily="34" charset="0"/>
                <a:cs typeface="Times New Roman" panose="02020603050405020304" pitchFamily="18" charset="0"/>
              </a:rPr>
              <a:t>Στη δική σας ζωή έχετε «περάσει» από πολλές διαφορετικές κουλτούρες, γλώσσες, φωνές. Είναι πάντα τόσο αισιόδοξη αυτή η εναλλαγή ή και επώδυνη;</a:t>
            </a:r>
            <a:endParaRPr lang="en-US" sz="2000" b="0" spc="-40" dirty="0">
              <a:solidFill>
                <a:srgbClr val="262626"/>
              </a:solidFill>
              <a:effectLst/>
              <a:ea typeface="Calibri" panose="020F0502020204030204" pitchFamily="34" charset="0"/>
              <a:cs typeface="Times New Roman" panose="02020603050405020304" pitchFamily="18" charset="0"/>
            </a:endParaRPr>
          </a:p>
          <a:p>
            <a:pPr marL="179705" marR="179705" algn="just">
              <a:lnSpc>
                <a:spcPct val="107000"/>
              </a:lnSpc>
              <a:spcAft>
                <a:spcPts val="800"/>
              </a:spcAft>
            </a:pPr>
            <a:r>
              <a:rPr lang="el-GR" sz="2000" spc="-15" dirty="0">
                <a:solidFill>
                  <a:srgbClr val="262626"/>
                </a:solidFill>
                <a:ea typeface="Calibri" panose="020F0502020204030204" pitchFamily="34" charset="0"/>
                <a:cs typeface="Times New Roman" panose="02020603050405020304" pitchFamily="18" charset="0"/>
              </a:rPr>
              <a:t>Υπάρχει πάντα ένα είδος μελαγχολίας όταν είναι μετανάστης, εξόριστος ή νομάδας. Δεν μπορώ να το αρνηθώ. Είναι μια ζωή με ρωγμές. Αλλά τη ίδια στιγμή υπάρχει χαρά, μια αίσθηση πλούτου. Είμαι άνθρωπος που πιστεύει ολόψυχα στη δυνατότητα να ανήκεις σε διαφορετικά μέρη. Ευτυχώς ως άνθρωποι δεν είμαστε μονοδιάστατοι, αλλά πολύπλοκα όντα. Το πρόβλημα είναι ότι ζούμε σε έναν κόσμο που δεν μας επιτρέπει να χαρούμε με αυτή την ποικιλομορφία. Εδώ στην Αγγλία προωθείται μια περισσότερο φυλετική ταυτότητα εξαιτίας της «μυθολογίας» που έφερε το </a:t>
            </a:r>
            <a:r>
              <a:rPr lang="en-US" sz="2000" spc="-15" dirty="0">
                <a:solidFill>
                  <a:srgbClr val="262626"/>
                </a:solidFill>
                <a:ea typeface="Calibri" panose="020F0502020204030204" pitchFamily="34" charset="0"/>
                <a:cs typeface="Times New Roman" panose="02020603050405020304" pitchFamily="18" charset="0"/>
              </a:rPr>
              <a:t>Brexit</a:t>
            </a:r>
            <a:r>
              <a:rPr lang="el-GR" sz="2000" spc="-15" dirty="0">
                <a:solidFill>
                  <a:srgbClr val="262626"/>
                </a:solidFill>
                <a:ea typeface="Calibri" panose="020F0502020204030204" pitchFamily="34" charset="0"/>
                <a:cs typeface="Times New Roman" panose="02020603050405020304" pitchFamily="18" charset="0"/>
              </a:rPr>
              <a:t>. Πιστεύω, όμως, ότι μπορείς να είσαι δεμένος με τον τόπο σου, να αγαπάς τη γη των προγόνων σου και την ίδια στιγμή να είσαι πολίτης της ανθρωπότητας, πολίτης του κόσμου. Γι’ αυτό αγαπώ τις αφηγήσεις που ενώνουν τη γραπτή και την προφορική κουλτούρα, την Ανατολή και τη Δύση. Ποτέ δεν περιφρονώ την παράδοση της </a:t>
            </a:r>
            <a:r>
              <a:rPr lang="el-GR" sz="2000" spc="-15" dirty="0" err="1">
                <a:solidFill>
                  <a:srgbClr val="262626"/>
                </a:solidFill>
                <a:ea typeface="Calibri" panose="020F0502020204030204" pitchFamily="34" charset="0"/>
                <a:cs typeface="Times New Roman" panose="02020603050405020304" pitchFamily="18" charset="0"/>
              </a:rPr>
              <a:t>προφορικότητας</a:t>
            </a:r>
            <a:r>
              <a:rPr lang="el-GR" sz="2000" spc="-15" dirty="0">
                <a:solidFill>
                  <a:srgbClr val="262626"/>
                </a:solidFill>
                <a:ea typeface="Calibri" panose="020F0502020204030204" pitchFamily="34" charset="0"/>
                <a:cs typeface="Times New Roman" panose="02020603050405020304" pitchFamily="18" charset="0"/>
              </a:rPr>
              <a:t>. Ίσως επειδή κι εμένα με μεγάλωσε μια παραδοσιακή γιαγιά, σε ένα σπίτι γεμάτο δεισιδαιμονίες, τελετουργικά και πολύ φαγητό! Η μαγειρική ήταν η γλώσσα της. Όλες αυτές οι λεπτομέρειες είναι σημαντικές για μένα.</a:t>
            </a:r>
            <a:endParaRPr lang="el-GR" sz="2000" dirty="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endParaRPr lang="el-GR"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200027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15E66B7-9662-3476-3299-A58D86300352}"/>
              </a:ext>
            </a:extLst>
          </p:cNvPr>
          <p:cNvSpPr txBox="1"/>
          <p:nvPr/>
        </p:nvSpPr>
        <p:spPr>
          <a:xfrm>
            <a:off x="239484" y="702612"/>
            <a:ext cx="10951029" cy="5452775"/>
          </a:xfrm>
          <a:prstGeom prst="rect">
            <a:avLst/>
          </a:prstGeom>
          <a:noFill/>
        </p:spPr>
        <p:txBody>
          <a:bodyPr wrap="square">
            <a:spAutoFit/>
          </a:bodyPr>
          <a:lstStyle/>
          <a:p>
            <a:pPr marL="179705" marR="179705" algn="just">
              <a:lnSpc>
                <a:spcPct val="107000"/>
              </a:lnSpc>
              <a:spcAft>
                <a:spcPts val="800"/>
              </a:spcAft>
            </a:pPr>
            <a:r>
              <a:rPr lang="el-GR" sz="2000" spc="-40" dirty="0">
                <a:solidFill>
                  <a:srgbClr val="262626"/>
                </a:solidFill>
                <a:ea typeface="Calibri" panose="020F0502020204030204" pitchFamily="34" charset="0"/>
                <a:cs typeface="Times New Roman" panose="02020603050405020304" pitchFamily="18" charset="0"/>
              </a:rPr>
              <a:t>Ένα από τα πιο ενδιαφέρονται σημεία μέσα στο βιβλίο είναι το Κοιμητήριο των Ασυντρόφευτων, που υπάρχει στην Κωνσταντινούπολη. Ποιοι είναι θαμμένοι εκεί; Και τι μας δείχνουν για τη σύγχρονη πόλη;</a:t>
            </a:r>
            <a:endParaRPr lang="en-US" sz="2000" spc="-15" dirty="0">
              <a:solidFill>
                <a:srgbClr val="262626"/>
              </a:solidFill>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GR" sz="2000" spc="-15" dirty="0">
                <a:solidFill>
                  <a:srgbClr val="262626"/>
                </a:solidFill>
                <a:effectLst/>
                <a:ea typeface="Calibri" panose="020F0502020204030204" pitchFamily="34" charset="0"/>
                <a:cs typeface="Times New Roman" panose="02020603050405020304" pitchFamily="18" charset="0"/>
              </a:rPr>
              <a:t>Άρχισα να ενδιαφέρομαι για το Κοιμητήριο πολλά χρόνια πριν, όταν ζούσα στην Κωνσταντινούπολη. Κάτι με τραβούσε σ’ αυτό το «στοιχειωμένο» μέρος. Ήταν θλιβερό, εγκαταλελειμμένο, ξεχασμένο. Σε αντίθεση με άλλα κοιμητήρια δεν υπήρχαν επιτύμβιες στήλες, επισκέπτες ή λουλούδια. Ούτε ονόματα πάνω στο μάρμαρο. Ήταν ένα μέρος με ξύλινες επιγραφές και εγκαταλελειμμένους τάφους. Ένα μέρος όπου οι άνθρωποι είχαν γίνει αριθμοί, καθώς κάθε τάφος είχε τον αριθμό του –</a:t>
            </a:r>
            <a:r>
              <a:rPr lang="en-US" sz="2000" spc="-15" dirty="0">
                <a:solidFill>
                  <a:srgbClr val="262626"/>
                </a:solidFill>
                <a:effectLst/>
                <a:ea typeface="Calibri" panose="020F0502020204030204" pitchFamily="34" charset="0"/>
                <a:cs typeface="Times New Roman" panose="02020603050405020304" pitchFamily="18" charset="0"/>
              </a:rPr>
              <a:t> </a:t>
            </a:r>
            <a:r>
              <a:rPr lang="el-GR" sz="2000" spc="-15" dirty="0">
                <a:solidFill>
                  <a:srgbClr val="262626"/>
                </a:solidFill>
                <a:effectLst/>
                <a:ea typeface="Calibri" panose="020F0502020204030204" pitchFamily="34" charset="0"/>
                <a:cs typeface="Times New Roman" panose="02020603050405020304" pitchFamily="18" charset="0"/>
              </a:rPr>
              <a:t>κι αυτό ήταν όλο. Έκανα πολλή έρευνα για το μέρος και τους ανθρώπους που είχαν ταφεί εκεί χωρίς κανονική τελετή. Ανάμεσά τους ανακάλυψα βρέφη που τα είχαν εγκαταλείψει, αυτόχειρες, ανθρώπους που είχαν πεθάνει από </a:t>
            </a:r>
            <a:r>
              <a:rPr lang="en-US" sz="2000" spc="-15" dirty="0">
                <a:solidFill>
                  <a:srgbClr val="262626"/>
                </a:solidFill>
                <a:effectLst/>
                <a:ea typeface="Calibri" panose="020F0502020204030204" pitchFamily="34" charset="0"/>
                <a:cs typeface="Times New Roman" panose="02020603050405020304" pitchFamily="18" charset="0"/>
              </a:rPr>
              <a:t>AIDS</a:t>
            </a:r>
            <a:r>
              <a:rPr lang="el-GR" sz="2000" spc="-15" dirty="0">
                <a:solidFill>
                  <a:srgbClr val="262626"/>
                </a:solidFill>
                <a:effectLst/>
                <a:ea typeface="Calibri" panose="020F0502020204030204" pitchFamily="34" charset="0"/>
                <a:cs typeface="Times New Roman" panose="02020603050405020304" pitchFamily="18" charset="0"/>
              </a:rPr>
              <a:t>: στιγματισμένοι που δεν τους έθαψαν. Υπήρχαν επίσης ιερόδουλες και θύματα εγκλημάτων τιμής. Όπως και μέλη της ΛΟΑΤ κοινότητας που απομονώθηκαν από τις οικογένειές τους. Με τα χρόνια προστέθηκε ένας ολοένα αυξανόμενος αριθμός προσφύγων. Είναι, λοιπόν, ο τόπος της θλίψης όπου ένας Αφγανός πρόσφυγας μπορεί να είναι θαμμένος δίπλα σε έναν κούρδο ακτιβιστή για τα δικαιώματα των </a:t>
            </a:r>
            <a:r>
              <a:rPr lang="el-GR" sz="2000" spc="-15" dirty="0" err="1">
                <a:solidFill>
                  <a:srgbClr val="262626"/>
                </a:solidFill>
                <a:effectLst/>
                <a:ea typeface="Calibri" panose="020F0502020204030204" pitchFamily="34" charset="0"/>
                <a:cs typeface="Times New Roman" panose="02020603050405020304" pitchFamily="18" charset="0"/>
              </a:rPr>
              <a:t>διαφυλικών</a:t>
            </a:r>
            <a:r>
              <a:rPr lang="el-GR" sz="2000" spc="-15" dirty="0">
                <a:solidFill>
                  <a:srgbClr val="262626"/>
                </a:solidFill>
                <a:effectLst/>
                <a:ea typeface="Calibri" panose="020F0502020204030204" pitchFamily="34" charset="0"/>
                <a:cs typeface="Times New Roman" panose="02020603050405020304" pitchFamily="18" charset="0"/>
              </a:rPr>
              <a:t> ή σε μια Τουρκάλα ιερόδουλη. Ήθελα να τιμήσω τις ιστορίες τους. </a:t>
            </a:r>
            <a:endParaRPr lang="el-GR"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114710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70531B-5A62-38DD-E4C3-4155B43E461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BF68787-E814-40F1-A21D-C95886763F0A}"/>
              </a:ext>
            </a:extLst>
          </p:cNvPr>
          <p:cNvSpPr txBox="1"/>
          <p:nvPr/>
        </p:nvSpPr>
        <p:spPr>
          <a:xfrm>
            <a:off x="185057" y="1031933"/>
            <a:ext cx="6890659" cy="4896725"/>
          </a:xfrm>
          <a:prstGeom prst="rect">
            <a:avLst/>
          </a:prstGeom>
          <a:noFill/>
        </p:spPr>
        <p:txBody>
          <a:bodyPr wrap="square">
            <a:spAutoFit/>
          </a:bodyPr>
          <a:lstStyle/>
          <a:p>
            <a:pPr marL="179705" marR="179705" algn="just">
              <a:lnSpc>
                <a:spcPct val="107000"/>
              </a:lnSpc>
              <a:spcAft>
                <a:spcPts val="800"/>
              </a:spcAft>
              <a:buNone/>
            </a:pPr>
            <a:r>
              <a:rPr lang="el-GR" sz="2000" b="0" spc="-40" dirty="0">
                <a:solidFill>
                  <a:srgbClr val="262626"/>
                </a:solidFill>
                <a:effectLst/>
                <a:ea typeface="Calibri" panose="020F0502020204030204" pitchFamily="34" charset="0"/>
                <a:cs typeface="Times New Roman" panose="02020603050405020304" pitchFamily="18" charset="0"/>
              </a:rPr>
              <a:t>Πήρατε, λοιπόν, έναν αριθμό και του δώσατε έναν χαρακτήρα. Αυτή είναι η μυθοπλασία που σας ελκύει προσωπικά; </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GR" sz="2000" spc="-15" dirty="0">
                <a:solidFill>
                  <a:srgbClr val="262626"/>
                </a:solidFill>
                <a:effectLst/>
                <a:ea typeface="Calibri" panose="020F0502020204030204" pitchFamily="34" charset="0"/>
                <a:cs typeface="Times New Roman" panose="02020603050405020304" pitchFamily="18" charset="0"/>
              </a:rPr>
              <a:t>Ως συγγραφείς δεν ενδιαφερόμαστε μόνο για ιστορίες, αλλά και για σιωπές. Αυτό τουλάχιστον έκανα πάντοτε εγώ. Θέλω να δίνω φωνή σε όσους ζουν στο περιθώριο, τους ξεχασμένους και αδύναμους. Σ’ αυτό το εγκαταλελειμμένο κοιμητήριο οι άνθρωποι έχασαν την ανθρώπινη διάστασή τους. Μέσω της αφήγησης μπορούμε να αναστρέψουμε τη διαδικασία στο μέτρο του δυνατού. Πιστεύω ότι η λογοτεχνία μπορεί να «αναγεννήσει» τους ανθρώπους απ’ τους οποίους στέρησαν την ανθρωπιά τους. Στην καρδιά της λογοτεχνίας ζει η αντίσταση. Μια αθόρυβη επανάσταση.</a:t>
            </a:r>
            <a:endParaRPr lang="en-US" sz="2000" spc="-15" dirty="0">
              <a:solidFill>
                <a:srgbClr val="262626"/>
              </a:solidFill>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endParaRPr lang="el-GR" sz="2000" dirty="0">
              <a:effectLst/>
              <a:ea typeface="Calibri" panose="020F0502020204030204" pitchFamily="34" charset="0"/>
              <a:cs typeface="Times New Roman" panose="02020603050405020304" pitchFamily="18" charset="0"/>
            </a:endParaRPr>
          </a:p>
        </p:txBody>
      </p:sp>
      <p:pic>
        <p:nvPicPr>
          <p:cNvPr id="18434" name="Picture 2" descr="Elif Şafak Seti 21 Kitap Tam Set">
            <a:extLst>
              <a:ext uri="{FF2B5EF4-FFF2-40B4-BE49-F238E27FC236}">
                <a16:creationId xmlns:a16="http://schemas.microsoft.com/office/drawing/2014/main" id="{4463008A-1219-1C66-7FDD-3ABE8C90124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7028" b="15047"/>
          <a:stretch>
            <a:fillRect/>
          </a:stretch>
        </p:blipFill>
        <p:spPr bwMode="auto">
          <a:xfrm>
            <a:off x="7453539" y="1167788"/>
            <a:ext cx="3907089" cy="291947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1CFF90A1-E654-3035-A51D-9A9F8617E0FC}"/>
              </a:ext>
            </a:extLst>
          </p:cNvPr>
          <p:cNvSpPr txBox="1"/>
          <p:nvPr/>
        </p:nvSpPr>
        <p:spPr>
          <a:xfrm>
            <a:off x="7348775" y="4618688"/>
            <a:ext cx="6097836" cy="369332"/>
          </a:xfrm>
          <a:prstGeom prst="rect">
            <a:avLst/>
          </a:prstGeom>
          <a:noFill/>
        </p:spPr>
        <p:txBody>
          <a:bodyPr wrap="square">
            <a:spAutoFit/>
          </a:bodyPr>
          <a:lstStyle/>
          <a:p>
            <a:r>
              <a:rPr lang="el-GR" dirty="0">
                <a:solidFill>
                  <a:schemeClr val="bg2"/>
                </a:solidFill>
              </a:rPr>
              <a:t>https://share.google/MFDswe2NEuD1LELBK</a:t>
            </a:r>
          </a:p>
        </p:txBody>
      </p:sp>
    </p:spTree>
    <p:extLst>
      <p:ext uri="{BB962C8B-B14F-4D97-AF65-F5344CB8AC3E}">
        <p14:creationId xmlns:p14="http://schemas.microsoft.com/office/powerpoint/2010/main" val="32880663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119FFA0-D143-9A07-25E5-4281D0A4D481}"/>
              </a:ext>
            </a:extLst>
          </p:cNvPr>
          <p:cNvSpPr txBox="1"/>
          <p:nvPr/>
        </p:nvSpPr>
        <p:spPr>
          <a:xfrm>
            <a:off x="70757" y="421484"/>
            <a:ext cx="12050486" cy="5657959"/>
          </a:xfrm>
          <a:prstGeom prst="rect">
            <a:avLst/>
          </a:prstGeom>
          <a:noFill/>
        </p:spPr>
        <p:txBody>
          <a:bodyPr wrap="square">
            <a:spAutoFit/>
          </a:bodyPr>
          <a:lstStyle/>
          <a:p>
            <a:pPr marL="179705" marR="179705" algn="just">
              <a:lnSpc>
                <a:spcPct val="107000"/>
              </a:lnSpc>
              <a:spcAft>
                <a:spcPts val="800"/>
              </a:spcAft>
              <a:buNone/>
            </a:pPr>
            <a:r>
              <a:rPr lang="el-GR" sz="2000" b="0" spc="-40" dirty="0">
                <a:solidFill>
                  <a:srgbClr val="262626"/>
                </a:solidFill>
                <a:effectLst/>
                <a:ea typeface="Calibri" panose="020F0502020204030204" pitchFamily="34" charset="0"/>
                <a:cs typeface="Times New Roman" panose="02020603050405020304" pitchFamily="18" charset="0"/>
              </a:rPr>
              <a:t>Η ιστορία που αφηγείστε τελικά δεν αφορά τόσο τον θάνατο όσο τη χαρά για την επιβίωση και τη φιλία. Η κοινότητα που χτίζουν οι πέντε φίλοι και φίλες του περιθωρίου είναι μια απάντηση στη βία και την αδιαφορία του κράτους. Συμφωνείτε;</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GR" sz="2000" spc="-15" dirty="0">
                <a:solidFill>
                  <a:srgbClr val="262626"/>
                </a:solidFill>
                <a:effectLst/>
                <a:ea typeface="Calibri" panose="020F0502020204030204" pitchFamily="34" charset="0"/>
                <a:cs typeface="Times New Roman" panose="02020603050405020304" pitchFamily="18" charset="0"/>
              </a:rPr>
              <a:t>Συμφωνώ. Το μυθιστόρημα σίγουρα θίγει δύσκολα ζητήματα, όπως η σεξουαλική κακοποίηση και η </a:t>
            </a:r>
            <a:r>
              <a:rPr lang="el-GR" sz="2000" spc="-15" dirty="0" err="1">
                <a:solidFill>
                  <a:srgbClr val="262626"/>
                </a:solidFill>
                <a:effectLst/>
                <a:ea typeface="Calibri" panose="020F0502020204030204" pitchFamily="34" charset="0"/>
                <a:cs typeface="Times New Roman" panose="02020603050405020304" pitchFamily="18" charset="0"/>
              </a:rPr>
              <a:t>έμφυλη</a:t>
            </a:r>
            <a:r>
              <a:rPr lang="el-GR" sz="2000" spc="-15" dirty="0">
                <a:solidFill>
                  <a:srgbClr val="262626"/>
                </a:solidFill>
                <a:effectLst/>
                <a:ea typeface="Calibri" panose="020F0502020204030204" pitchFamily="34" charset="0"/>
                <a:cs typeface="Times New Roman" panose="02020603050405020304" pitchFamily="18" charset="0"/>
              </a:rPr>
              <a:t> βία. Αλλά πολλοί αναγνώστες μού είπαν ότι ένιωσαν μια ανάταση διαβάζοντάς το. Χαίρομαι όταν το ακούω, επειδή όντως το βιβλίο είναι για τη φιλία, την αλληλεγγύη, την ποικιλομορφία, την κατανόηση και την αδελφοσύνη. Είναι και ένα σχόλιο για το πώς αντιστέκεσαι και αντέχεις τη βία μέσα σε μια πατριαρχική κουλτούρα και την αδιαφορία του κράτους. Υπάρχει μελαγχολία στα βιβλία μου, αλλά υπάρχει και χιούμορ και ελπίδα.</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GR" sz="2000" b="0" spc="-40" dirty="0">
                <a:solidFill>
                  <a:srgbClr val="262626"/>
                </a:solidFill>
                <a:effectLst/>
                <a:ea typeface="Calibri" panose="020F0502020204030204" pitchFamily="34" charset="0"/>
                <a:cs typeface="Times New Roman" panose="02020603050405020304" pitchFamily="18" charset="0"/>
              </a:rPr>
              <a:t>Κοντά στο τέλος γράφετε για τα πολλά πρόσωπα της Κωνσταντινούπολης. Πόσα πρόσωπα έχει, αλήθεια, η Τουρκία, για την οποία συνηθίζουμε να μιλάμε ως ενιαία; </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GR" sz="2000" spc="-15" dirty="0">
                <a:solidFill>
                  <a:srgbClr val="262626"/>
                </a:solidFill>
                <a:effectLst/>
                <a:ea typeface="Calibri" panose="020F0502020204030204" pitchFamily="34" charset="0"/>
                <a:cs typeface="Times New Roman" panose="02020603050405020304" pitchFamily="18" charset="0"/>
              </a:rPr>
              <a:t>Η Τουρκία είναι μια χώρα με πολλά επίπεδα. Όταν σκέφτομαι την πολιτική και τους πολιτικούς της με αισθάνομαι θλίψη και απαισιοδοξία. Αλλά όταν ακούω τους ανθρώπους της, ειδικά τις γυναίκες της σύγχρονης Τουρκίας, γεμίζω με περισσότερη ελπίδα. Το γυναικείο κίνημα είναι πολύ σημαντικό. Οφείλουμε να τις στηρίξουμε σε όλους τους τομείς της ζωής. Το ίδιο και τη νεολαία. Τις μειονότητες. Πρέπει να έχουν πιο ισχυρή φωνή. Οι γυναίκες, οι νέοι και οι μειονότητες: αυτή είναι η Τουρκία που με κάνει πιο αισιόδοξη. </a:t>
            </a:r>
            <a:endParaRPr lang="el-GR"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69493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200C224-F63B-9EFE-59A1-D234BBACE246}"/>
              </a:ext>
            </a:extLst>
          </p:cNvPr>
          <p:cNvSpPr txBox="1"/>
          <p:nvPr/>
        </p:nvSpPr>
        <p:spPr>
          <a:xfrm>
            <a:off x="195943" y="446132"/>
            <a:ext cx="10450286" cy="5965736"/>
          </a:xfrm>
          <a:prstGeom prst="rect">
            <a:avLst/>
          </a:prstGeom>
          <a:noFill/>
        </p:spPr>
        <p:txBody>
          <a:bodyPr wrap="square">
            <a:spAutoFit/>
          </a:bodyPr>
          <a:lstStyle/>
          <a:p>
            <a:pPr algn="just">
              <a:lnSpc>
                <a:spcPct val="107000"/>
              </a:lnSpc>
              <a:spcAft>
                <a:spcPts val="800"/>
              </a:spcAft>
              <a:buNone/>
            </a:pPr>
            <a:r>
              <a:rPr lang="en-US" sz="2000" b="1" dirty="0">
                <a:solidFill>
                  <a:srgbClr val="000000"/>
                </a:solidFill>
                <a:effectLst/>
                <a:ea typeface="Calibri" panose="020F0502020204030204" pitchFamily="34" charset="0"/>
                <a:cs typeface="Times New Roman" panose="02020603050405020304" pitchFamily="18" charset="0"/>
              </a:rPr>
              <a:t>III.II.II. </a:t>
            </a:r>
            <a:r>
              <a:rPr lang="en-US" sz="2000" b="1" dirty="0" err="1">
                <a:solidFill>
                  <a:srgbClr val="000000"/>
                </a:solidFill>
                <a:effectLst/>
                <a:ea typeface="Calibri" panose="020F0502020204030204" pitchFamily="34" charset="0"/>
                <a:cs typeface="Times New Roman" panose="02020603050405020304" pitchFamily="18" charset="0"/>
              </a:rPr>
              <a:t>Eserleri</a:t>
            </a:r>
            <a:r>
              <a:rPr lang="en-US" sz="2000" b="1" dirty="0">
                <a:solidFill>
                  <a:srgbClr val="000000"/>
                </a:solidFill>
                <a:effectLst/>
                <a:ea typeface="Calibri" panose="020F0502020204030204" pitchFamily="34" charset="0"/>
                <a:cs typeface="Times New Roman" panose="02020603050405020304" pitchFamily="18" charset="0"/>
              </a:rPr>
              <a:t> </a:t>
            </a:r>
            <a:endParaRPr lang="el-GR" sz="20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2000" b="1" dirty="0">
                <a:solidFill>
                  <a:srgbClr val="000000"/>
                </a:solidFill>
                <a:effectLst/>
                <a:ea typeface="Calibri" panose="020F0502020204030204" pitchFamily="34" charset="0"/>
                <a:cs typeface="Times New Roman" panose="02020603050405020304" pitchFamily="18" charset="0"/>
              </a:rPr>
              <a:t> </a:t>
            </a:r>
            <a:endParaRPr lang="el-GR" sz="20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2000" b="1" i="1" dirty="0">
                <a:solidFill>
                  <a:srgbClr val="000000"/>
                </a:solidFill>
                <a:effectLst/>
                <a:ea typeface="Calibri" panose="020F0502020204030204" pitchFamily="34" charset="0"/>
                <a:cs typeface="Times New Roman" panose="02020603050405020304" pitchFamily="18" charset="0"/>
              </a:rPr>
              <a:t>İskender</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b="1" i="1" dirty="0">
                <a:solidFill>
                  <a:srgbClr val="000000"/>
                </a:solidFill>
                <a:effectLst/>
                <a:ea typeface="Calibri" panose="020F0502020204030204" pitchFamily="34" charset="0"/>
                <a:cs typeface="Times New Roman" panose="02020603050405020304" pitchFamily="18" charset="0"/>
              </a:rPr>
              <a:t> </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a:solidFill>
                  <a:srgbClr val="000000"/>
                </a:solidFill>
                <a:effectLst/>
                <a:ea typeface="Calibri" panose="020F0502020204030204" pitchFamily="34" charset="0"/>
                <a:cs typeface="Times New Roman" panose="02020603050405020304" pitchFamily="18" charset="0"/>
              </a:rPr>
              <a:t>[…..]Türk </a:t>
            </a:r>
            <a:r>
              <a:rPr lang="en-US" sz="2000" dirty="0" err="1">
                <a:solidFill>
                  <a:srgbClr val="000000"/>
                </a:solidFill>
                <a:effectLst/>
                <a:ea typeface="Calibri" panose="020F0502020204030204" pitchFamily="34" charset="0"/>
                <a:cs typeface="Times New Roman" panose="02020603050405020304" pitchFamily="18" charset="0"/>
              </a:rPr>
              <a:t>edebiyatında</a:t>
            </a:r>
            <a:r>
              <a:rPr lang="en-US" sz="2000" dirty="0">
                <a:solidFill>
                  <a:srgbClr val="000000"/>
                </a:solidFill>
                <a:effectLst/>
                <a:ea typeface="Calibri" panose="020F0502020204030204" pitchFamily="34" charset="0"/>
                <a:cs typeface="Times New Roman" panose="02020603050405020304" pitchFamily="18" charset="0"/>
              </a:rPr>
              <a:t>, ilk </a:t>
            </a:r>
            <a:r>
              <a:rPr lang="en-US" sz="2000" dirty="0" err="1">
                <a:solidFill>
                  <a:srgbClr val="000000"/>
                </a:solidFill>
                <a:effectLst/>
                <a:ea typeface="Calibri" panose="020F0502020204030204" pitchFamily="34" charset="0"/>
                <a:cs typeface="Times New Roman" panose="02020603050405020304" pitchFamily="18" charset="0"/>
              </a:rPr>
              <a:t>romanı</a:t>
            </a:r>
            <a:r>
              <a:rPr lang="en-US" sz="2000" dirty="0">
                <a:solidFill>
                  <a:srgbClr val="000000"/>
                </a:solidFill>
                <a:effectLst/>
                <a:ea typeface="Calibri" panose="020F0502020204030204" pitchFamily="34" charset="0"/>
                <a:cs typeface="Times New Roman" panose="02020603050405020304" pitchFamily="18" charset="0"/>
              </a:rPr>
              <a:t> </a:t>
            </a:r>
            <a:r>
              <a:rPr lang="en-US" sz="2000" i="1" dirty="0" err="1">
                <a:solidFill>
                  <a:srgbClr val="000000"/>
                </a:solidFill>
                <a:effectLst/>
                <a:ea typeface="Calibri" panose="020F0502020204030204" pitchFamily="34" charset="0"/>
                <a:cs typeface="Times New Roman" panose="02020603050405020304" pitchFamily="18" charset="0"/>
              </a:rPr>
              <a:t>Pinhan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ile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birlikte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birçok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romanında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doğu-batı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gelenek-modernite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aşk-tasavvuf</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kadının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kimliği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ve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kadın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sorunları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gibi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konulara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eğilen</a:t>
            </a:r>
            <a:r>
              <a:rPr lang="en-US" sz="2000" dirty="0">
                <a:solidFill>
                  <a:srgbClr val="000000"/>
                </a:solidFill>
                <a:effectLst/>
                <a:ea typeface="Calibri" panose="020F0502020204030204" pitchFamily="34" charset="0"/>
                <a:cs typeface="Times New Roman" panose="02020603050405020304" pitchFamily="18" charset="0"/>
              </a:rPr>
              <a:t> Elif Şafak, </a:t>
            </a:r>
            <a:r>
              <a:rPr lang="en-US" sz="2000" i="1" dirty="0">
                <a:solidFill>
                  <a:srgbClr val="000000"/>
                </a:solidFill>
                <a:effectLst/>
                <a:ea typeface="Calibri" panose="020F0502020204030204" pitchFamily="34" charset="0"/>
                <a:cs typeface="Times New Roman" panose="02020603050405020304" pitchFamily="18" charset="0"/>
              </a:rPr>
              <a:t>İskender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romanında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bir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töre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cinayetini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ele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almaktadır</a:t>
            </a:r>
            <a:r>
              <a:rPr lang="en-US" sz="2000" dirty="0">
                <a:solidFill>
                  <a:srgbClr val="000000"/>
                </a:solidFill>
                <a:effectLst/>
                <a:ea typeface="Calibri" panose="020F0502020204030204" pitchFamily="34" charset="0"/>
                <a:cs typeface="Times New Roman" panose="02020603050405020304" pitchFamily="18" charset="0"/>
              </a:rPr>
              <a:t>. Bu </a:t>
            </a:r>
            <a:r>
              <a:rPr lang="en-US" sz="2000" dirty="0" err="1">
                <a:solidFill>
                  <a:srgbClr val="000000"/>
                </a:solidFill>
                <a:effectLst/>
                <a:ea typeface="Calibri" panose="020F0502020204030204" pitchFamily="34" charset="0"/>
                <a:cs typeface="Times New Roman" panose="02020603050405020304" pitchFamily="18" charset="0"/>
              </a:rPr>
              <a:t>eser</a:t>
            </a:r>
            <a:r>
              <a:rPr lang="en-US" sz="2000" dirty="0">
                <a:solidFill>
                  <a:srgbClr val="000000"/>
                </a:solidFill>
                <a:effectLst/>
                <a:ea typeface="Calibri" panose="020F0502020204030204" pitchFamily="34" charset="0"/>
                <a:cs typeface="Times New Roman" panose="02020603050405020304" pitchFamily="18" charset="0"/>
              </a:rPr>
              <a:t> her ne </a:t>
            </a:r>
            <a:r>
              <a:rPr lang="en-US" sz="2000" dirty="0" err="1">
                <a:solidFill>
                  <a:srgbClr val="000000"/>
                </a:solidFill>
                <a:effectLst/>
                <a:ea typeface="Calibri" panose="020F0502020204030204" pitchFamily="34" charset="0"/>
                <a:cs typeface="Times New Roman" panose="02020603050405020304" pitchFamily="18" charset="0"/>
              </a:rPr>
              <a:t>kadar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anne-oğul</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arasındaki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trajik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bir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hikâyeyi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töre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cinayetini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merkeze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alsa</a:t>
            </a:r>
            <a:r>
              <a:rPr lang="en-US" sz="2000" dirty="0">
                <a:solidFill>
                  <a:srgbClr val="000000"/>
                </a:solidFill>
                <a:effectLst/>
                <a:ea typeface="Calibri" panose="020F0502020204030204" pitchFamily="34" charset="0"/>
                <a:cs typeface="Times New Roman" panose="02020603050405020304" pitchFamily="18" charset="0"/>
              </a:rPr>
              <a:t> da </a:t>
            </a:r>
            <a:r>
              <a:rPr lang="en-US" sz="2000" dirty="0" err="1">
                <a:solidFill>
                  <a:srgbClr val="000000"/>
                </a:solidFill>
                <a:effectLst/>
                <a:ea typeface="Calibri" panose="020F0502020204030204" pitchFamily="34" charset="0"/>
                <a:cs typeface="Times New Roman" panose="02020603050405020304" pitchFamily="18" charset="0"/>
              </a:rPr>
              <a:t>temelde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yazar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bu</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hikâye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üzerinden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kadının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toplumsal</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yerini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ve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konumunu</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doğu-batı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geleneklerinin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getirdiği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varoluşsal</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çatışmaları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ataerkil</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geleneği</a:t>
            </a:r>
            <a:r>
              <a:rPr lang="en-US" sz="2000" dirty="0">
                <a:solidFill>
                  <a:srgbClr val="000000"/>
                </a:solidFill>
                <a:effectLst/>
                <a:ea typeface="Calibri" panose="020F0502020204030204" pitchFamily="34" charset="0"/>
                <a:cs typeface="Times New Roman" panose="02020603050405020304" pitchFamily="18" charset="0"/>
              </a:rPr>
              <a:t> ana </a:t>
            </a:r>
            <a:r>
              <a:rPr lang="en-US" sz="2000" dirty="0" err="1">
                <a:solidFill>
                  <a:srgbClr val="000000"/>
                </a:solidFill>
                <a:effectLst/>
                <a:ea typeface="Calibri" panose="020F0502020204030204" pitchFamily="34" charset="0"/>
                <a:cs typeface="Times New Roman" panose="02020603050405020304" pitchFamily="18" charset="0"/>
              </a:rPr>
              <a:t>konuyla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ilişkilendirerek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sorgulamaya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çalışmıştır</a:t>
            </a:r>
            <a:r>
              <a:rPr lang="en-US" sz="2000" dirty="0">
                <a:solidFill>
                  <a:srgbClr val="000000"/>
                </a:solidFill>
                <a:effectLst/>
                <a:ea typeface="Calibri" panose="020F0502020204030204" pitchFamily="34" charset="0"/>
                <a:cs typeface="Times New Roman" panose="02020603050405020304" pitchFamily="18" charset="0"/>
              </a:rPr>
              <a:t>. (Yusuf </a:t>
            </a:r>
            <a:r>
              <a:rPr lang="en-US" sz="2000" dirty="0" err="1">
                <a:solidFill>
                  <a:srgbClr val="000000"/>
                </a:solidFill>
                <a:effectLst/>
                <a:ea typeface="Calibri" panose="020F0502020204030204" pitchFamily="34" charset="0"/>
                <a:cs typeface="Times New Roman" panose="02020603050405020304" pitchFamily="18" charset="0"/>
              </a:rPr>
              <a:t>Aydo</a:t>
            </a:r>
            <a:r>
              <a:rPr lang="tr-TR" sz="2000" dirty="0">
                <a:solidFill>
                  <a:srgbClr val="000000"/>
                </a:solidFill>
                <a:effectLst/>
                <a:ea typeface="Calibri" panose="020F0502020204030204" pitchFamily="34" charset="0"/>
                <a:cs typeface="Times New Roman" panose="02020603050405020304" pitchFamily="18" charset="0"/>
              </a:rPr>
              <a:t>ğdu</a:t>
            </a:r>
            <a:r>
              <a:rPr lang="en-US" sz="2000" dirty="0">
                <a:solidFill>
                  <a:srgbClr val="000000"/>
                </a:solidFill>
                <a:effectLst/>
                <a:ea typeface="Calibri" panose="020F0502020204030204" pitchFamily="34" charset="0"/>
                <a:cs typeface="Times New Roman" panose="02020603050405020304" pitchFamily="18" charset="0"/>
              </a:rPr>
              <a:t>,2014:155)</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a:solidFill>
                  <a:srgbClr val="000000"/>
                </a:solidFill>
                <a:effectLst/>
                <a:ea typeface="Calibri" panose="020F0502020204030204" pitchFamily="34" charset="0"/>
                <a:cs typeface="Times New Roman" panose="02020603050405020304" pitchFamily="18" charset="0"/>
              </a:rPr>
              <a:t> </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a:solidFill>
                  <a:srgbClr val="000000"/>
                </a:solidFill>
                <a:effectLst/>
                <a:ea typeface="Calibri" panose="020F0502020204030204" pitchFamily="34" charset="0"/>
                <a:cs typeface="Times New Roman" panose="02020603050405020304" pitchFamily="18" charset="0"/>
              </a:rPr>
              <a:t>[…]</a:t>
            </a:r>
            <a:r>
              <a:rPr lang="en-US" sz="2000" dirty="0">
                <a:effectLst/>
                <a:ea typeface="Calibri" panose="020F0502020204030204" pitchFamily="34" charset="0"/>
                <a:cs typeface="Times New Roman" panose="02020603050405020304" pitchFamily="18" charset="0"/>
              </a:rPr>
              <a:t>Daha </a:t>
            </a:r>
            <a:r>
              <a:rPr lang="en-US" sz="2000" dirty="0" err="1">
                <a:effectLst/>
                <a:ea typeface="Calibri" panose="020F0502020204030204" pitchFamily="34" charset="0"/>
                <a:cs typeface="Times New Roman" panose="02020603050405020304" pitchFamily="18" charset="0"/>
              </a:rPr>
              <a:t>önceki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romanlarda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töre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cinayetlerinin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köy</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kasaba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gelenekleri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veya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polisiye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anlatılar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çerçevesinde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ele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alarak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aktaran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anlatıcıların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aksine</a:t>
            </a:r>
            <a:r>
              <a:rPr lang="en-US" sz="2000" dirty="0">
                <a:effectLst/>
                <a:ea typeface="Calibri" panose="020F0502020204030204" pitchFamily="34" charset="0"/>
                <a:cs typeface="Times New Roman" panose="02020603050405020304" pitchFamily="18" charset="0"/>
              </a:rPr>
              <a:t>, Elif Şafak </a:t>
            </a:r>
            <a:r>
              <a:rPr lang="en-US" sz="2000" dirty="0" err="1">
                <a:effectLst/>
                <a:ea typeface="Calibri" panose="020F0502020204030204" pitchFamily="34" charset="0"/>
                <a:cs typeface="Times New Roman" panose="02020603050405020304" pitchFamily="18" charset="0"/>
              </a:rPr>
              <a:t>bu</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geleneksel</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etkinin</a:t>
            </a:r>
            <a:r>
              <a:rPr lang="en-US" sz="2000" dirty="0">
                <a:effectLst/>
                <a:ea typeface="Calibri" panose="020F0502020204030204" pitchFamily="34" charset="0"/>
                <a:cs typeface="Times New Roman" panose="02020603050405020304" pitchFamily="18" charset="0"/>
              </a:rPr>
              <a:t> modern </a:t>
            </a:r>
            <a:r>
              <a:rPr lang="en-US" sz="2000" dirty="0" err="1">
                <a:effectLst/>
                <a:ea typeface="Calibri" panose="020F0502020204030204" pitchFamily="34" charset="0"/>
                <a:cs typeface="Times New Roman" panose="02020603050405020304" pitchFamily="18" charset="0"/>
              </a:rPr>
              <a:t>dünyada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yaşayan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insanın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zihninde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hâlâ</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yer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aldığını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şartlar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değişse</a:t>
            </a:r>
            <a:r>
              <a:rPr lang="en-US" sz="2000" dirty="0">
                <a:effectLst/>
                <a:ea typeface="Calibri" panose="020F0502020204030204" pitchFamily="34" charset="0"/>
                <a:cs typeface="Times New Roman" panose="02020603050405020304" pitchFamily="18" charset="0"/>
              </a:rPr>
              <a:t> bile </a:t>
            </a:r>
            <a:r>
              <a:rPr lang="en-US" sz="2000" dirty="0" err="1">
                <a:effectLst/>
                <a:ea typeface="Calibri" panose="020F0502020204030204" pitchFamily="34" charset="0"/>
                <a:cs typeface="Times New Roman" panose="02020603050405020304" pitchFamily="18" charset="0"/>
              </a:rPr>
              <a:t>zihinlerin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değişmediğini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göstermeye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çalışmıştır</a:t>
            </a:r>
            <a:r>
              <a:rPr lang="en-US" sz="2000" dirty="0">
                <a:effectLst/>
                <a:ea typeface="Calibri" panose="020F0502020204030204" pitchFamily="34" charset="0"/>
                <a:cs typeface="Times New Roman" panose="02020603050405020304" pitchFamily="18" charset="0"/>
              </a:rPr>
              <a:t>.</a:t>
            </a:r>
            <a:r>
              <a:rPr lang="en-US" sz="2000" dirty="0">
                <a:solidFill>
                  <a:srgbClr val="000000"/>
                </a:solidFill>
                <a:effectLst/>
                <a:ea typeface="Calibri" panose="020F0502020204030204" pitchFamily="34" charset="0"/>
                <a:cs typeface="Times New Roman" panose="02020603050405020304" pitchFamily="18" charset="0"/>
              </a:rPr>
              <a:t>(Yusuf </a:t>
            </a:r>
            <a:r>
              <a:rPr lang="en-US" sz="2000" dirty="0" err="1">
                <a:solidFill>
                  <a:srgbClr val="000000"/>
                </a:solidFill>
                <a:effectLst/>
                <a:ea typeface="Calibri" panose="020F0502020204030204" pitchFamily="34" charset="0"/>
                <a:cs typeface="Times New Roman" panose="02020603050405020304" pitchFamily="18" charset="0"/>
              </a:rPr>
              <a:t>Aydo</a:t>
            </a:r>
            <a:r>
              <a:rPr lang="tr-TR" sz="2000" dirty="0">
                <a:solidFill>
                  <a:srgbClr val="000000"/>
                </a:solidFill>
                <a:effectLst/>
                <a:ea typeface="Calibri" panose="020F0502020204030204" pitchFamily="34" charset="0"/>
                <a:cs typeface="Times New Roman" panose="02020603050405020304" pitchFamily="18" charset="0"/>
              </a:rPr>
              <a:t>ğdu</a:t>
            </a:r>
            <a:r>
              <a:rPr lang="en-US" sz="2000" dirty="0">
                <a:solidFill>
                  <a:srgbClr val="000000"/>
                </a:solidFill>
                <a:effectLst/>
                <a:ea typeface="Calibri" panose="020F0502020204030204" pitchFamily="34" charset="0"/>
                <a:cs typeface="Times New Roman" panose="02020603050405020304" pitchFamily="18" charset="0"/>
              </a:rPr>
              <a:t>,2014:156)</a:t>
            </a:r>
            <a:endParaRPr lang="el-GR"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525961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1031F30-0865-7DAA-7120-9E393A43F7B8}"/>
              </a:ext>
            </a:extLst>
          </p:cNvPr>
          <p:cNvSpPr txBox="1"/>
          <p:nvPr/>
        </p:nvSpPr>
        <p:spPr>
          <a:xfrm>
            <a:off x="174171" y="825623"/>
            <a:ext cx="11451771" cy="4999317"/>
          </a:xfrm>
          <a:prstGeom prst="rect">
            <a:avLst/>
          </a:prstGeom>
          <a:noFill/>
        </p:spPr>
        <p:txBody>
          <a:bodyPr wrap="square">
            <a:spAutoFit/>
          </a:bodyPr>
          <a:lstStyle/>
          <a:p>
            <a:pPr marL="179705" marR="179705" algn="just">
              <a:lnSpc>
                <a:spcPct val="107000"/>
              </a:lnSpc>
              <a:spcAft>
                <a:spcPts val="800"/>
              </a:spcAft>
              <a:buNone/>
            </a:pPr>
            <a:r>
              <a:rPr lang="el-GR" sz="2000" b="0" spc="-40" dirty="0">
                <a:solidFill>
                  <a:srgbClr val="262626"/>
                </a:solidFill>
                <a:effectLst/>
                <a:ea typeface="Calibri" panose="020F0502020204030204" pitchFamily="34" charset="0"/>
                <a:cs typeface="Times New Roman" panose="02020603050405020304" pitchFamily="18" charset="0"/>
              </a:rPr>
              <a:t>Πρόσφατα ασκήθηκε νέα δίωξη στον Ορχάν Παμούκ για προσβολή του </a:t>
            </a:r>
            <a:r>
              <a:rPr lang="el-GR" sz="2000" b="0" spc="-40" dirty="0" err="1">
                <a:solidFill>
                  <a:srgbClr val="262626"/>
                </a:solidFill>
                <a:effectLst/>
                <a:ea typeface="Calibri" panose="020F0502020204030204" pitchFamily="34" charset="0"/>
                <a:cs typeface="Times New Roman" panose="02020603050405020304" pitchFamily="18" charset="0"/>
              </a:rPr>
              <a:t>Κεμάλ</a:t>
            </a:r>
            <a:r>
              <a:rPr lang="el-GR" sz="2000" b="0" spc="-40" dirty="0">
                <a:solidFill>
                  <a:srgbClr val="262626"/>
                </a:solidFill>
                <a:effectLst/>
                <a:ea typeface="Calibri" panose="020F0502020204030204" pitchFamily="34" charset="0"/>
                <a:cs typeface="Times New Roman" panose="02020603050405020304" pitchFamily="18" charset="0"/>
              </a:rPr>
              <a:t> </a:t>
            </a:r>
            <a:r>
              <a:rPr lang="el-GR" sz="2000" b="0" spc="-40" dirty="0" err="1">
                <a:solidFill>
                  <a:srgbClr val="262626"/>
                </a:solidFill>
                <a:effectLst/>
                <a:ea typeface="Calibri" panose="020F0502020204030204" pitchFamily="34" charset="0"/>
                <a:cs typeface="Times New Roman" panose="02020603050405020304" pitchFamily="18" charset="0"/>
              </a:rPr>
              <a:t>Ατατούρκ</a:t>
            </a:r>
            <a:r>
              <a:rPr lang="el-GR" sz="2000" b="0" spc="-40" dirty="0">
                <a:solidFill>
                  <a:srgbClr val="262626"/>
                </a:solidFill>
                <a:effectLst/>
                <a:ea typeface="Calibri" panose="020F0502020204030204" pitchFamily="34" charset="0"/>
                <a:cs typeface="Times New Roman" panose="02020603050405020304" pitchFamily="18" charset="0"/>
              </a:rPr>
              <a:t> και της τουρκικής σημαίας στο νεότερο μυθιστόρημά του «Νύχτες πανούκλας». Πώς εξηγείται αυτή η ενέργεια;</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GR" sz="2000" spc="-15" dirty="0">
                <a:solidFill>
                  <a:srgbClr val="262626"/>
                </a:solidFill>
                <a:effectLst/>
                <a:ea typeface="Calibri" panose="020F0502020204030204" pitchFamily="34" charset="0"/>
                <a:cs typeface="Times New Roman" panose="02020603050405020304" pitchFamily="18" charset="0"/>
              </a:rPr>
              <a:t>Είναι ξεκάθαρα ντροπιαστικό και ατιμωτικό ότι το κράτος προσπαθεί να διώξει τον Ορχάν Παμούκ για μερικές προτάσεις μέσα στο μυθιστόρημά του. Το θεωρώ παράνομο, μη δημοκρατικό και άδικο. Θα τον στηρίζω πάντα, όπως και όλους τους συγγραφείς που κατηγορούνται και μπαίνουν στο στόχαστρο μ’ αυτόν τον τρόπο. Η ανάσα της λογοτεχνίας είναι η ελευθερία του λόγου. Η Τουρκία πρέπει να σταματήσει τις διώξεις εναντίον δημιουργών. Είναι απαράδεκτη πρακτική.</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GR" sz="2000" b="0" spc="-40" dirty="0">
                <a:solidFill>
                  <a:srgbClr val="262626"/>
                </a:solidFill>
                <a:effectLst/>
                <a:ea typeface="Calibri" panose="020F0502020204030204" pitchFamily="34" charset="0"/>
                <a:cs typeface="Times New Roman" panose="02020603050405020304" pitchFamily="18" charset="0"/>
              </a:rPr>
              <a:t>Στο τελευταίο μυθιστόρημά σας, «</a:t>
            </a:r>
            <a:r>
              <a:rPr lang="en-US" sz="2000" b="0" spc="-40" dirty="0">
                <a:solidFill>
                  <a:srgbClr val="262626"/>
                </a:solidFill>
                <a:effectLst/>
                <a:ea typeface="Calibri" panose="020F0502020204030204" pitchFamily="34" charset="0"/>
                <a:cs typeface="Times New Roman" panose="02020603050405020304" pitchFamily="18" charset="0"/>
              </a:rPr>
              <a:t>The island of missing trees</a:t>
            </a:r>
            <a:r>
              <a:rPr lang="el-GR" sz="2000" b="0" spc="-40" dirty="0">
                <a:solidFill>
                  <a:srgbClr val="262626"/>
                </a:solidFill>
                <a:effectLst/>
                <a:ea typeface="Calibri" panose="020F0502020204030204" pitchFamily="34" charset="0"/>
                <a:cs typeface="Times New Roman" panose="02020603050405020304" pitchFamily="18" charset="0"/>
              </a:rPr>
              <a:t>», χρησιμοποιείτε μια συκιά που αφηγείται την ιστορία για τη διαιρεμένη Κύπρο. Γιατί καταφύγατε σ’ αυτό το εύρημα;</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GR" sz="2000" spc="-15" dirty="0">
                <a:solidFill>
                  <a:srgbClr val="262626"/>
                </a:solidFill>
                <a:effectLst/>
                <a:ea typeface="Calibri" panose="020F0502020204030204" pitchFamily="34" charset="0"/>
                <a:cs typeface="Times New Roman" panose="02020603050405020304" pitchFamily="18" charset="0"/>
              </a:rPr>
              <a:t>Είναι ένα μυθιστόρημα για έναν απαγορευμένο έρωτα και μια οικογένεια με δύσκολο παρελθόν. Αλλά και για αναμνήσεις ή τραύματα που διαπερνούν διαφορετικές γενιές. Για τον πόνο που κληρονομείται, όπως οι οικογενειακές ιστορίες και οι σιωπές. Ήθελα να γράψω για την Κύπρο εδώ και πολύ καιρό, επειδή είναι πάντα ένα πανέμορφο νησί με υπέροχους ανθρώπους, στον Βορρά και το Νότο. Αλλά δεν είναι καθόλου εύκολη υπόθεση. </a:t>
            </a:r>
            <a:endParaRPr lang="el-GR"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50267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CF715B-3335-FEC9-AE3C-B47F9BAA3BAD}"/>
              </a:ext>
            </a:extLst>
          </p:cNvPr>
          <p:cNvSpPr txBox="1"/>
          <p:nvPr/>
        </p:nvSpPr>
        <p:spPr>
          <a:xfrm>
            <a:off x="0" y="133561"/>
            <a:ext cx="12115800" cy="6316601"/>
          </a:xfrm>
          <a:prstGeom prst="rect">
            <a:avLst/>
          </a:prstGeom>
          <a:noFill/>
        </p:spPr>
        <p:txBody>
          <a:bodyPr wrap="square">
            <a:spAutoFit/>
          </a:bodyPr>
          <a:lstStyle/>
          <a:p>
            <a:pPr marL="179705" marR="179705" algn="just">
              <a:lnSpc>
                <a:spcPct val="107000"/>
              </a:lnSpc>
              <a:spcAft>
                <a:spcPts val="800"/>
              </a:spcAft>
              <a:buNone/>
            </a:pPr>
            <a:r>
              <a:rPr lang="el-GR" sz="2000" spc="-15" dirty="0">
                <a:solidFill>
                  <a:srgbClr val="262626"/>
                </a:solidFill>
                <a:ea typeface="Calibri" panose="020F0502020204030204" pitchFamily="34" charset="0"/>
                <a:cs typeface="Times New Roman" panose="02020603050405020304" pitchFamily="18" charset="0"/>
              </a:rPr>
              <a:t>Πώς μπορείς να γράψεις για τη διαίρεση, τον πόλεμο, τον διχασμό, την </a:t>
            </a:r>
            <a:r>
              <a:rPr lang="el-GR" sz="2000" spc="-15" dirty="0" err="1">
                <a:solidFill>
                  <a:srgbClr val="262626"/>
                </a:solidFill>
                <a:ea typeface="Calibri" panose="020F0502020204030204" pitchFamily="34" charset="0"/>
                <a:cs typeface="Times New Roman" panose="02020603050405020304" pitchFamily="18" charset="0"/>
              </a:rPr>
              <a:t>εθνοτική</a:t>
            </a:r>
            <a:r>
              <a:rPr lang="el-GR" sz="2000" spc="-15" dirty="0">
                <a:solidFill>
                  <a:srgbClr val="262626"/>
                </a:solidFill>
                <a:ea typeface="Calibri" panose="020F0502020204030204" pitchFamily="34" charset="0"/>
                <a:cs typeface="Times New Roman" panose="02020603050405020304" pitchFamily="18" charset="0"/>
              </a:rPr>
              <a:t> βία χωρίς εσύ, ο αφηγητής, να πέσεις στην παγίδα του εθνικισμού ή του φυλετισμού; </a:t>
            </a:r>
            <a:endParaRPr lang="el-GR" sz="2000" dirty="0">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GR" sz="2000" spc="-15" dirty="0">
                <a:solidFill>
                  <a:srgbClr val="262626"/>
                </a:solidFill>
                <a:ea typeface="Calibri" panose="020F0502020204030204" pitchFamily="34" charset="0"/>
                <a:cs typeface="Times New Roman" panose="02020603050405020304" pitchFamily="18" charset="0"/>
              </a:rPr>
              <a:t>Εδώ και χρόνια διάβαζα, έκανα έρευνα, μιλούσα με Ελληνοκύπριους και Τουρκοκύπριους της διασποράς, αλλά δεν μπορούσα να βρω μια «είσοδο» για να μπω στην ιστορία -μέχρι που βρήκα τη συκιά. Η αφήγηση του δέντρου μού πρόσφερε μια εντελώς ξεχωριστή οπτική και μια αίσθηση ελευθερίας.</a:t>
            </a:r>
            <a:endParaRPr lang="en-US" sz="2000" b="0" spc="-40" dirty="0">
              <a:solidFill>
                <a:srgbClr val="262626"/>
              </a:solidFill>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GR" sz="2000" b="0" spc="-40" dirty="0">
                <a:solidFill>
                  <a:srgbClr val="262626"/>
                </a:solidFill>
                <a:effectLst/>
                <a:ea typeface="Calibri" panose="020F0502020204030204" pitchFamily="34" charset="0"/>
                <a:cs typeface="Times New Roman" panose="02020603050405020304" pitchFamily="18" charset="0"/>
              </a:rPr>
              <a:t>Πιστεύετε ότι υπάρχουν περιθώρια για «αναγέννηση» της ιστορίας όταν το παρελθόν ρίχνει τη σκιά του τόσο απειλητικά, όπως στην περίπτωση της Κύπρου;</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l-GR" sz="2000" spc="-15" dirty="0">
                <a:solidFill>
                  <a:srgbClr val="262626"/>
                </a:solidFill>
                <a:effectLst/>
                <a:ea typeface="Calibri" panose="020F0502020204030204" pitchFamily="34" charset="0"/>
                <a:cs typeface="Times New Roman" panose="02020603050405020304" pitchFamily="18" charset="0"/>
              </a:rPr>
              <a:t>Εάν δώσουμε ισχυρότερη φωνή στους νέους και τις γυναίκες της Κύπρου, μπορούμε να δούμε πρόοδο προς την κατεύθυνση της ειρήνευσης. Αυτό που σίγουρα δεν χρειαζόμαστε είναι περισσότερος εθνικισμός ή φυλετισμός ή μίσος. Σέβομαι τους Ελληνοκύπριους και τους Τουρκοκύπριους που συνεργάζονται στην Επιτροπή των Αγνοουμένων. Πολλοί μάλιστα ως εθελοντές και ανάμεσά τους φοιτητές, ειδικοί της εγκληματολογικής ανθρωπολογίας, πανεπιστημιακοί. Σκάβουν στο νησί για να ανακαλύψουν οστά ανθρώπων που υπήρξαν θύματα της </a:t>
            </a:r>
            <a:r>
              <a:rPr lang="el-GR" sz="2000" spc="-15" dirty="0" err="1">
                <a:solidFill>
                  <a:srgbClr val="262626"/>
                </a:solidFill>
                <a:effectLst/>
                <a:ea typeface="Calibri" panose="020F0502020204030204" pitchFamily="34" charset="0"/>
                <a:cs typeface="Times New Roman" panose="02020603050405020304" pitchFamily="18" charset="0"/>
              </a:rPr>
              <a:t>εθνοτικής</a:t>
            </a:r>
            <a:r>
              <a:rPr lang="el-GR" sz="2000" spc="-15" dirty="0">
                <a:solidFill>
                  <a:srgbClr val="262626"/>
                </a:solidFill>
                <a:effectLst/>
                <a:ea typeface="Calibri" panose="020F0502020204030204" pitchFamily="34" charset="0"/>
                <a:cs typeface="Times New Roman" panose="02020603050405020304" pitchFamily="18" charset="0"/>
              </a:rPr>
              <a:t> βίας. Όχι για να αναβιώσουν τις παλιές εχθρότητες. Ακριβώς το αντίθετο: για να δώσουν στους νεκρούς την ταφή που δεν είχαν. Για να προσφέρουν στις οικογένειές τους την αίσθηση και την πιθανότητα της επούλωσης. Δεν μπορούμε να διορθώσουμε αυτό που δεν θυμόμαστε. Γι’ αυτό η μνήμη είναι σημαντικός παράγοντας στην ειρηνευτική διαδικασία. </a:t>
            </a:r>
            <a:r>
              <a:rPr lang="en-US" sz="2000" spc="-15" dirty="0">
                <a:solidFill>
                  <a:srgbClr val="262626"/>
                </a:solidFill>
                <a:effectLst/>
                <a:ea typeface="Calibri" panose="020F0502020204030204" pitchFamily="34" charset="0"/>
                <a:cs typeface="Times New Roman" panose="02020603050405020304" pitchFamily="18" charset="0"/>
              </a:rPr>
              <a:t>To</a:t>
            </a:r>
            <a:r>
              <a:rPr lang="el-GR" sz="2000" spc="-15" dirty="0">
                <a:solidFill>
                  <a:srgbClr val="262626"/>
                </a:solidFill>
                <a:effectLst/>
                <a:ea typeface="Calibri" panose="020F0502020204030204" pitchFamily="34" charset="0"/>
                <a:cs typeface="Times New Roman" panose="02020603050405020304" pitchFamily="18" charset="0"/>
              </a:rPr>
              <a:t> ίδιο και η κατανόηση. Η απάντησή μου, λοιπόν, είναι να ενισχύσουμε τις φωνές των νέων και των γυναικών και στις δύο πλευρές του νησιού. </a:t>
            </a:r>
            <a:r>
              <a:rPr lang="el-GR" sz="2000" dirty="0">
                <a:solidFill>
                  <a:srgbClr val="262626"/>
                </a:solidFill>
                <a:effectLst/>
                <a:ea typeface="Calibri" panose="020F0502020204030204" pitchFamily="34" charset="0"/>
                <a:cs typeface="Times New Roman" panose="02020603050405020304" pitchFamily="18" charset="0"/>
              </a:rPr>
              <a:t>(Εφημερίδα </a:t>
            </a:r>
            <a:r>
              <a:rPr lang="el-GR" sz="2000" i="1" dirty="0">
                <a:solidFill>
                  <a:srgbClr val="262626"/>
                </a:solidFill>
                <a:effectLst/>
                <a:ea typeface="Calibri" panose="020F0502020204030204" pitchFamily="34" charset="0"/>
                <a:cs typeface="Times New Roman" panose="02020603050405020304" pitchFamily="18" charset="0"/>
              </a:rPr>
              <a:t>ΤΟ ΒΗΜΑ</a:t>
            </a:r>
            <a:r>
              <a:rPr lang="el-GR" sz="2000" dirty="0">
                <a:solidFill>
                  <a:srgbClr val="262626"/>
                </a:solidFill>
                <a:effectLst/>
                <a:ea typeface="Calibri" panose="020F0502020204030204" pitchFamily="34" charset="0"/>
                <a:cs typeface="Times New Roman" panose="02020603050405020304" pitchFamily="18" charset="0"/>
              </a:rPr>
              <a:t> 05.12.2021) </a:t>
            </a:r>
            <a:endParaRPr lang="el-GR"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91089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4FC4D2C-8666-6B06-7222-9C9C274723A0}"/>
              </a:ext>
            </a:extLst>
          </p:cNvPr>
          <p:cNvSpPr txBox="1"/>
          <p:nvPr/>
        </p:nvSpPr>
        <p:spPr>
          <a:xfrm>
            <a:off x="250371" y="413657"/>
            <a:ext cx="11234058" cy="6608989"/>
          </a:xfrm>
          <a:prstGeom prst="rect">
            <a:avLst/>
          </a:prstGeom>
          <a:noFill/>
        </p:spPr>
        <p:txBody>
          <a:bodyPr wrap="square">
            <a:spAutoFit/>
          </a:bodyPr>
          <a:lstStyle/>
          <a:p>
            <a:pPr marL="179705" marR="179705" algn="just">
              <a:lnSpc>
                <a:spcPct val="107000"/>
              </a:lnSpc>
              <a:spcAft>
                <a:spcPts val="800"/>
              </a:spcAft>
              <a:buNone/>
            </a:pPr>
            <a:r>
              <a:rPr lang="el-GR" sz="2000" dirty="0">
                <a:solidFill>
                  <a:srgbClr val="212529"/>
                </a:solidFill>
                <a:effectLst/>
                <a:ea typeface="Calibri" panose="020F0502020204030204" pitchFamily="34" charset="0"/>
                <a:cs typeface="Times New Roman" panose="02020603050405020304" pitchFamily="18" charset="0"/>
              </a:rPr>
              <a:t>[…] Η </a:t>
            </a:r>
            <a:r>
              <a:rPr lang="el-GR" sz="2000" dirty="0" err="1">
                <a:solidFill>
                  <a:srgbClr val="212529"/>
                </a:solidFill>
                <a:effectLst/>
                <a:ea typeface="Calibri" panose="020F0502020204030204" pitchFamily="34" charset="0"/>
                <a:cs typeface="Times New Roman" panose="02020603050405020304" pitchFamily="18" charset="0"/>
              </a:rPr>
              <a:t>Ελίφ</a:t>
            </a:r>
            <a:r>
              <a:rPr lang="el-GR" sz="2000" dirty="0">
                <a:solidFill>
                  <a:srgbClr val="212529"/>
                </a:solidFill>
                <a:effectLst/>
                <a:ea typeface="Calibri" panose="020F0502020204030204" pitchFamily="34" charset="0"/>
                <a:cs typeface="Times New Roman" panose="02020603050405020304" pitchFamily="18" charset="0"/>
              </a:rPr>
              <a:t> </a:t>
            </a:r>
            <a:r>
              <a:rPr lang="el-GR" sz="2000" dirty="0" err="1">
                <a:solidFill>
                  <a:srgbClr val="212529"/>
                </a:solidFill>
                <a:effectLst/>
                <a:ea typeface="Calibri" panose="020F0502020204030204" pitchFamily="34" charset="0"/>
                <a:cs typeface="Times New Roman" panose="02020603050405020304" pitchFamily="18" charset="0"/>
              </a:rPr>
              <a:t>Σαφάκ</a:t>
            </a:r>
            <a:r>
              <a:rPr lang="el-GR" sz="2000" dirty="0">
                <a:solidFill>
                  <a:srgbClr val="212529"/>
                </a:solidFill>
                <a:effectLst/>
                <a:ea typeface="Calibri" panose="020F0502020204030204" pitchFamily="34" charset="0"/>
                <a:cs typeface="Times New Roman" panose="02020603050405020304" pitchFamily="18" charset="0"/>
              </a:rPr>
              <a:t> είναι σήμερα η πιο δημοφιλής γυναίκα συγγραφέας στην Τουρκία. Η πολυαγαπημένη και η πολυσυζητημένη τους, αφού το 2006 για τον «Μπάσταρδο της Κωνσταντινούπολης» κατηγορήθηκε από την κυβέρνηση για «προσβολή της </a:t>
            </a:r>
            <a:r>
              <a:rPr lang="el-GR" sz="2000" dirty="0" err="1">
                <a:solidFill>
                  <a:srgbClr val="212529"/>
                </a:solidFill>
                <a:effectLst/>
                <a:ea typeface="Calibri" panose="020F0502020204030204" pitchFamily="34" charset="0"/>
                <a:cs typeface="Times New Roman" panose="02020603050405020304" pitchFamily="18" charset="0"/>
              </a:rPr>
              <a:t>τουρκικότητας</a:t>
            </a:r>
            <a:r>
              <a:rPr lang="el-GR" sz="2000" dirty="0">
                <a:solidFill>
                  <a:srgbClr val="212529"/>
                </a:solidFill>
                <a:effectLst/>
                <a:ea typeface="Calibri" panose="020F0502020204030204" pitchFamily="34" charset="0"/>
                <a:cs typeface="Times New Roman" panose="02020603050405020304" pitchFamily="18" charset="0"/>
              </a:rPr>
              <a:t>». Είχα την τύχη να γνωρίσω το έργο της, από το τελευταίο βιβλίο της με τίτλο «</a:t>
            </a:r>
            <a:r>
              <a:rPr lang="en-US" sz="2000" dirty="0">
                <a:solidFill>
                  <a:srgbClr val="212529"/>
                </a:solidFill>
                <a:effectLst/>
                <a:ea typeface="Calibri" panose="020F0502020204030204" pitchFamily="34" charset="0"/>
                <a:cs typeface="Times New Roman" panose="02020603050405020304" pitchFamily="18" charset="0"/>
              </a:rPr>
              <a:t>The Forty Rules of Love</a:t>
            </a:r>
            <a:r>
              <a:rPr lang="el-GR" sz="2000" dirty="0">
                <a:solidFill>
                  <a:srgbClr val="212529"/>
                </a:solidFill>
                <a:effectLst/>
                <a:ea typeface="Calibri" panose="020F0502020204030204" pitchFamily="34" charset="0"/>
                <a:cs typeface="Times New Roman" panose="02020603050405020304" pitchFamily="18" charset="0"/>
              </a:rPr>
              <a:t>», («</a:t>
            </a:r>
            <a:r>
              <a:rPr lang="en-US" sz="2000" dirty="0">
                <a:solidFill>
                  <a:srgbClr val="212529"/>
                </a:solidFill>
                <a:effectLst/>
                <a:ea typeface="Calibri" panose="020F0502020204030204" pitchFamily="34" charset="0"/>
                <a:cs typeface="Times New Roman" panose="02020603050405020304" pitchFamily="18" charset="0"/>
              </a:rPr>
              <a:t>Ask</a:t>
            </a:r>
            <a:r>
              <a:rPr lang="el-GR" sz="2000" dirty="0">
                <a:solidFill>
                  <a:srgbClr val="212529"/>
                </a:solidFill>
                <a:effectLst/>
                <a:ea typeface="Calibri" panose="020F0502020204030204" pitchFamily="34" charset="0"/>
                <a:cs typeface="Times New Roman" panose="02020603050405020304" pitchFamily="18" charset="0"/>
              </a:rPr>
              <a:t>» στα τούρκικα) που γράφτηκε αμέσως μετά το «</a:t>
            </a:r>
            <a:r>
              <a:rPr lang="en-US" sz="2000" dirty="0">
                <a:solidFill>
                  <a:srgbClr val="212529"/>
                </a:solidFill>
                <a:effectLst/>
                <a:ea typeface="Calibri" panose="020F0502020204030204" pitchFamily="34" charset="0"/>
                <a:cs typeface="Times New Roman" panose="02020603050405020304" pitchFamily="18" charset="0"/>
              </a:rPr>
              <a:t>Black Milk</a:t>
            </a:r>
            <a:r>
              <a:rPr lang="el-GR" sz="2000" dirty="0">
                <a:solidFill>
                  <a:srgbClr val="212529"/>
                </a:solidFill>
                <a:effectLst/>
                <a:ea typeface="Calibri" panose="020F0502020204030204" pitchFamily="34" charset="0"/>
                <a:cs typeface="Times New Roman" panose="02020603050405020304" pitchFamily="18" charset="0"/>
              </a:rPr>
              <a:t>», ημερολόγιο για την περίοδο επιλόχειας κατάθλιψης που πέρασε η </a:t>
            </a:r>
            <a:r>
              <a:rPr lang="el-GR" sz="2000" dirty="0" err="1">
                <a:solidFill>
                  <a:srgbClr val="212529"/>
                </a:solidFill>
                <a:effectLst/>
                <a:ea typeface="Calibri" panose="020F0502020204030204" pitchFamily="34" charset="0"/>
                <a:cs typeface="Times New Roman" panose="02020603050405020304" pitchFamily="18" charset="0"/>
              </a:rPr>
              <a:t>Σαφάκ</a:t>
            </a:r>
            <a:r>
              <a:rPr lang="el-GR" sz="2000" dirty="0">
                <a:solidFill>
                  <a:srgbClr val="212529"/>
                </a:solidFill>
                <a:effectLst/>
                <a:ea typeface="Calibri" panose="020F0502020204030204" pitchFamily="34" charset="0"/>
                <a:cs typeface="Times New Roman" panose="02020603050405020304" pitchFamily="18" charset="0"/>
              </a:rPr>
              <a:t>. Το «</a:t>
            </a:r>
            <a:r>
              <a:rPr lang="en-US" sz="2000" dirty="0">
                <a:solidFill>
                  <a:srgbClr val="212529"/>
                </a:solidFill>
                <a:effectLst/>
                <a:ea typeface="Calibri" panose="020F0502020204030204" pitchFamily="34" charset="0"/>
                <a:cs typeface="Times New Roman" panose="02020603050405020304" pitchFamily="18" charset="0"/>
              </a:rPr>
              <a:t>Ask</a:t>
            </a:r>
            <a:r>
              <a:rPr lang="el-GR" sz="2000" dirty="0">
                <a:solidFill>
                  <a:srgbClr val="212529"/>
                </a:solidFill>
                <a:effectLst/>
                <a:ea typeface="Calibri" panose="020F0502020204030204" pitchFamily="34" charset="0"/>
                <a:cs typeface="Times New Roman" panose="02020603050405020304" pitchFamily="18" charset="0"/>
              </a:rPr>
              <a:t>» διηγείται την ασυνήθιστη ερωτική ιστορία μεταξύ μιας </a:t>
            </a:r>
            <a:r>
              <a:rPr lang="el-GR" sz="2000" dirty="0" err="1">
                <a:solidFill>
                  <a:srgbClr val="212529"/>
                </a:solidFill>
                <a:effectLst/>
                <a:ea typeface="Calibri" panose="020F0502020204030204" pitchFamily="34" charset="0"/>
                <a:cs typeface="Times New Roman" panose="02020603050405020304" pitchFamily="18" charset="0"/>
              </a:rPr>
              <a:t>Αμερικανοεβραίας</a:t>
            </a:r>
            <a:r>
              <a:rPr lang="el-GR" sz="2000" dirty="0">
                <a:solidFill>
                  <a:srgbClr val="212529"/>
                </a:solidFill>
                <a:effectLst/>
                <a:ea typeface="Calibri" panose="020F0502020204030204" pitchFamily="34" charset="0"/>
                <a:cs typeface="Times New Roman" panose="02020603050405020304" pitchFamily="18" charset="0"/>
              </a:rPr>
              <a:t> νοικοκυράς και ενός σύγχρονου </a:t>
            </a:r>
            <a:r>
              <a:rPr lang="el-GR" sz="2000" dirty="0" err="1">
                <a:solidFill>
                  <a:srgbClr val="212529"/>
                </a:solidFill>
                <a:effectLst/>
                <a:ea typeface="Calibri" panose="020F0502020204030204" pitchFamily="34" charset="0"/>
                <a:cs typeface="Times New Roman" panose="02020603050405020304" pitchFamily="18" charset="0"/>
              </a:rPr>
              <a:t>Σούφι</a:t>
            </a:r>
            <a:r>
              <a:rPr lang="el-GR" sz="2000" dirty="0">
                <a:solidFill>
                  <a:srgbClr val="212529"/>
                </a:solidFill>
                <a:effectLst/>
                <a:ea typeface="Calibri" panose="020F0502020204030204" pitchFamily="34" charset="0"/>
                <a:cs typeface="Times New Roman" panose="02020603050405020304" pitchFamily="18" charset="0"/>
              </a:rPr>
              <a:t>. Μέσα σε λίγους μήνες το βιβλίο πούλησε πάνω από μισό εκατ. αντίτυπα. «Βλέπω τα βιβλία μου σαν σπίτια με πολλές πόρτες και παράθυρα», λέει η ίδια η </a:t>
            </a:r>
            <a:r>
              <a:rPr lang="el-GR" sz="2000" dirty="0" err="1">
                <a:solidFill>
                  <a:srgbClr val="212529"/>
                </a:solidFill>
                <a:effectLst/>
                <a:ea typeface="Calibri" panose="020F0502020204030204" pitchFamily="34" charset="0"/>
                <a:cs typeface="Times New Roman" panose="02020603050405020304" pitchFamily="18" charset="0"/>
              </a:rPr>
              <a:t>Ελίφ</a:t>
            </a:r>
            <a:r>
              <a:rPr lang="el-GR" sz="2000" dirty="0">
                <a:solidFill>
                  <a:srgbClr val="212529"/>
                </a:solidFill>
                <a:effectLst/>
                <a:ea typeface="Calibri" panose="020F0502020204030204" pitchFamily="34" charset="0"/>
                <a:cs typeface="Times New Roman" panose="02020603050405020304" pitchFamily="18" charset="0"/>
              </a:rPr>
              <a:t> </a:t>
            </a:r>
            <a:r>
              <a:rPr lang="el-GR" sz="2000" dirty="0" err="1">
                <a:solidFill>
                  <a:srgbClr val="212529"/>
                </a:solidFill>
                <a:effectLst/>
                <a:ea typeface="Calibri" panose="020F0502020204030204" pitchFamily="34" charset="0"/>
                <a:cs typeface="Times New Roman" panose="02020603050405020304" pitchFamily="18" charset="0"/>
              </a:rPr>
              <a:t>Σαφάκ</a:t>
            </a:r>
            <a:r>
              <a:rPr lang="el-GR" sz="2000" dirty="0">
                <a:solidFill>
                  <a:srgbClr val="212529"/>
                </a:solidFill>
                <a:effectLst/>
                <a:ea typeface="Calibri" panose="020F0502020204030204" pitchFamily="34" charset="0"/>
                <a:cs typeface="Times New Roman" panose="02020603050405020304" pitchFamily="18" charset="0"/>
              </a:rPr>
              <a:t> δίνοντας ίσως την εξήγηση του χαρίσματος να εισχωρεί στην καρδιά του κάθε αναγνώστη της. Η επιθυμία να συνομιλήσω μαζί της επιτακτική. </a:t>
            </a:r>
            <a:r>
              <a:rPr lang="el-GR" sz="2000" dirty="0" err="1">
                <a:solidFill>
                  <a:srgbClr val="212529"/>
                </a:solidFill>
                <a:effectLst/>
                <a:ea typeface="Calibri" panose="020F0502020204030204" pitchFamily="34" charset="0"/>
                <a:cs typeface="Times New Roman" panose="02020603050405020304" pitchFamily="18" charset="0"/>
              </a:rPr>
              <a:t>Οπως</a:t>
            </a:r>
            <a:r>
              <a:rPr lang="el-GR" sz="2000" dirty="0">
                <a:solidFill>
                  <a:srgbClr val="212529"/>
                </a:solidFill>
                <a:effectLst/>
                <a:ea typeface="Calibri" panose="020F0502020204030204" pitchFamily="34" charset="0"/>
                <a:cs typeface="Times New Roman" panose="02020603050405020304" pitchFamily="18" charset="0"/>
              </a:rPr>
              <a:t> και η υπόσχεση (από πλευράς της!) ότι η συνάντησή μας την επόμενη φορά θα γίνει κάπου στην Κωνσταντινούπολη πίνοντας καφέ…</a:t>
            </a:r>
            <a:endParaRPr lang="el-GR" sz="2000" dirty="0">
              <a:effectLst/>
              <a:ea typeface="Calibri" panose="020F0502020204030204" pitchFamily="34" charset="0"/>
              <a:cs typeface="Times New Roman" panose="02020603050405020304" pitchFamily="18" charset="0"/>
            </a:endParaRPr>
          </a:p>
          <a:p>
            <a:pPr marL="179705" marR="179705" algn="just">
              <a:buNone/>
            </a:pPr>
            <a:r>
              <a:rPr lang="el-GR" sz="2000" dirty="0">
                <a:solidFill>
                  <a:srgbClr val="212529"/>
                </a:solidFill>
                <a:effectLst/>
                <a:ea typeface="Times New Roman" panose="02020603050405020304" pitchFamily="18" charset="0"/>
              </a:rPr>
              <a:t>– Καθώς διάβαζα το «</a:t>
            </a:r>
            <a:r>
              <a:rPr lang="en-US" sz="2000" dirty="0">
                <a:solidFill>
                  <a:srgbClr val="212529"/>
                </a:solidFill>
                <a:effectLst/>
                <a:ea typeface="Times New Roman" panose="02020603050405020304" pitchFamily="18" charset="0"/>
              </a:rPr>
              <a:t>Forty Rules of Love</a:t>
            </a:r>
            <a:r>
              <a:rPr lang="el-GR" sz="2000" dirty="0">
                <a:solidFill>
                  <a:srgbClr val="212529"/>
                </a:solidFill>
                <a:effectLst/>
                <a:ea typeface="Times New Roman" panose="02020603050405020304" pitchFamily="18" charset="0"/>
              </a:rPr>
              <a:t>» ένιωθα ότι αποκαλυπτόταν μια νέα ερμηνεία για το Ισλάμ. Ήταν αυτή η πρόθεσή σας;</a:t>
            </a:r>
            <a:endParaRPr lang="el-GR" sz="2000" dirty="0">
              <a:effectLst/>
              <a:ea typeface="Times New Roman" panose="02020603050405020304" pitchFamily="18" charset="0"/>
            </a:endParaRPr>
          </a:p>
          <a:p>
            <a:pPr marL="179705" marR="179705" algn="just">
              <a:buNone/>
            </a:pPr>
            <a:r>
              <a:rPr lang="el-GR" sz="2000" dirty="0">
                <a:solidFill>
                  <a:srgbClr val="212529"/>
                </a:solidFill>
                <a:effectLst/>
                <a:ea typeface="Times New Roman" panose="02020603050405020304" pitchFamily="18" charset="0"/>
              </a:rPr>
              <a:t>–Στις μέρες μας υπάρχει η αντίληψη ότι το Ισλάμ είναι μονολιθικό και αμετακίνητο, όμως δεν είναι έτσι. Ο σουφισμός είναι μια σημαντική, δυναμική πλευρά του Ισλάμ. Και πρόκειται για μια ιστορία αιώνων. Είναι κρίμα που δεν είναι ιδιαίτερα γνωστός. Δεν χρειάζεται να είμαστε θρησκευόμενοι όμως δεν μπορούμε να παραβλέπουμε την πνευματικότητα εάν θέλουμε να κατανοήσουμε την πολυπλοκότητα της ανθρώπινης ύπαρξης.</a:t>
            </a:r>
            <a:endParaRPr lang="el-GR" sz="2000" dirty="0">
              <a:effectLst/>
              <a:ea typeface="Times New Roman" panose="02020603050405020304" pitchFamily="18" charset="0"/>
            </a:endParaRPr>
          </a:p>
          <a:p>
            <a:pPr marL="179705" marR="179705" algn="just">
              <a:buNone/>
            </a:pPr>
            <a:endParaRPr lang="el-GR"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088227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937317-13ED-DC67-1786-549C1E9D54D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25D8A98-AF2A-4066-9D35-55C6975EE34F}"/>
              </a:ext>
            </a:extLst>
          </p:cNvPr>
          <p:cNvSpPr txBox="1"/>
          <p:nvPr/>
        </p:nvSpPr>
        <p:spPr>
          <a:xfrm>
            <a:off x="250371" y="413657"/>
            <a:ext cx="11234058" cy="6258123"/>
          </a:xfrm>
          <a:prstGeom prst="rect">
            <a:avLst/>
          </a:prstGeom>
          <a:noFill/>
        </p:spPr>
        <p:txBody>
          <a:bodyPr wrap="square">
            <a:spAutoFit/>
          </a:bodyPr>
          <a:lstStyle/>
          <a:p>
            <a:pPr marL="179705" marR="179705" algn="just">
              <a:buNone/>
            </a:pPr>
            <a:r>
              <a:rPr lang="el-GR" sz="2000" dirty="0">
                <a:solidFill>
                  <a:srgbClr val="212529"/>
                </a:solidFill>
                <a:effectLst/>
                <a:ea typeface="Times New Roman" panose="02020603050405020304" pitchFamily="18" charset="0"/>
              </a:rPr>
              <a:t>– Πώς έγινε δεκτό το βιβλίο στην Τουρκία ειδικά από τον αντρικό πληθυσμό;</a:t>
            </a:r>
            <a:endParaRPr lang="el-GR" sz="2000" dirty="0">
              <a:effectLst/>
              <a:ea typeface="Times New Roman" panose="02020603050405020304" pitchFamily="18" charset="0"/>
            </a:endParaRPr>
          </a:p>
          <a:p>
            <a:pPr marL="179705" marR="179705" algn="just">
              <a:buNone/>
            </a:pPr>
            <a:r>
              <a:rPr lang="el-GR" sz="2000" dirty="0">
                <a:solidFill>
                  <a:srgbClr val="212529"/>
                </a:solidFill>
                <a:effectLst/>
                <a:ea typeface="Times New Roman" panose="02020603050405020304" pitchFamily="18" charset="0"/>
              </a:rPr>
              <a:t>– Υπήρξε πολλή διαφήμιση, όμως το βιβλίο έγινε περισσότερο γνωστό από στόμα σε στόμα. Ενώ οι γυναίκες αναγνώστριες ταυτίζονταν με το βιβλίο οι άντρες ήταν πιο επιφυλακτικοί. Σε μερικούς άρεσε πολύ, κάποιοι από αυτούς με κριτικάραν επειδή το εξώφυλλο ήταν ροζ… Στο τέλος η εκδότριά μου κυκλοφόρησε μια δεύτερη έκδοση για άντρες που δεν μπορούν να κρατούν ένα ροζ βιβλίο.</a:t>
            </a:r>
            <a:endParaRPr lang="el-GR" sz="2000" dirty="0">
              <a:effectLst/>
              <a:ea typeface="Times New Roman" panose="02020603050405020304" pitchFamily="18" charset="0"/>
            </a:endParaRPr>
          </a:p>
          <a:p>
            <a:pPr marL="179705" marR="179705" algn="just">
              <a:buNone/>
            </a:pPr>
            <a:r>
              <a:rPr lang="el-GR" sz="2000" dirty="0">
                <a:solidFill>
                  <a:srgbClr val="212529"/>
                </a:solidFill>
                <a:effectLst/>
                <a:ea typeface="Times New Roman" panose="02020603050405020304" pitchFamily="18" charset="0"/>
              </a:rPr>
              <a:t>– Γιατί ξαναγράψατε το βιβλίο στα αγγλικά;</a:t>
            </a:r>
            <a:endParaRPr lang="el-GR" sz="2000" dirty="0">
              <a:effectLst/>
              <a:ea typeface="Times New Roman" panose="02020603050405020304" pitchFamily="18" charset="0"/>
            </a:endParaRPr>
          </a:p>
          <a:p>
            <a:pPr marL="179705" marR="179705" algn="just">
              <a:buNone/>
            </a:pPr>
            <a:r>
              <a:rPr lang="el-GR" sz="2000" dirty="0">
                <a:solidFill>
                  <a:srgbClr val="212529"/>
                </a:solidFill>
                <a:effectLst/>
                <a:ea typeface="Times New Roman" panose="02020603050405020304" pitchFamily="18" charset="0"/>
              </a:rPr>
              <a:t>– Γράφω σε αγγλικά και τούρκικα για αρκετά χρόνια. Είμαι μια νομαδική, δίγλωσση συγγραφέας. Έχω το ένα μου πόδι στην Ιστανμπούλ, την πόλη που αγαπώ, με το άλλο μου να ταξιδεύει σε όλο τον κόσμο. Μου αρέσει να μπλέκω γλώσσες και κουλτούρες, είναι κάτι που θρέφει την ψυχή και το μυαλό μου.</a:t>
            </a:r>
            <a:endParaRPr lang="el-GR" sz="2000" dirty="0">
              <a:effectLst/>
              <a:ea typeface="Times New Roman" panose="02020603050405020304" pitchFamily="18" charset="0"/>
            </a:endParaRPr>
          </a:p>
          <a:p>
            <a:pPr marL="179705" marR="179705" algn="just">
              <a:buNone/>
            </a:pPr>
            <a:r>
              <a:rPr lang="el-GR" sz="2000" dirty="0">
                <a:solidFill>
                  <a:srgbClr val="212529"/>
                </a:solidFill>
                <a:effectLst/>
                <a:ea typeface="Times New Roman" panose="02020603050405020304" pitchFamily="18" charset="0"/>
              </a:rPr>
              <a:t>– Γενικότερα πώς αντιμετωπίζουν το έργο σας στην Τουρκία;</a:t>
            </a:r>
            <a:endParaRPr lang="el-GR" sz="2000" dirty="0">
              <a:effectLst/>
              <a:ea typeface="Times New Roman" panose="02020603050405020304" pitchFamily="18" charset="0"/>
            </a:endParaRPr>
          </a:p>
          <a:p>
            <a:pPr marL="179705" marR="179705" algn="just">
              <a:buNone/>
            </a:pPr>
            <a:r>
              <a:rPr lang="el-GR" sz="2000" dirty="0">
                <a:solidFill>
                  <a:srgbClr val="212529"/>
                </a:solidFill>
                <a:effectLst/>
                <a:ea typeface="Times New Roman" panose="02020603050405020304" pitchFamily="18" charset="0"/>
              </a:rPr>
              <a:t>– Στην Τουρκία έχω μια όμορφη σχέση με τους αναγνώστες μου κυρίως τις γυναίκες. Μου δίνουν έμπνευση και κίνητρο. Έχω αναγνώστες πολύ διαφορετικούς, αριστερούς και συντηρητικούς, χίπις, φεμινίστριες και </a:t>
            </a:r>
            <a:r>
              <a:rPr lang="el-GR" sz="2000" dirty="0" err="1">
                <a:solidFill>
                  <a:srgbClr val="212529"/>
                </a:solidFill>
                <a:effectLst/>
                <a:ea typeface="Times New Roman" panose="02020603050405020304" pitchFamily="18" charset="0"/>
              </a:rPr>
              <a:t>Σούφι</a:t>
            </a:r>
            <a:r>
              <a:rPr lang="el-GR" sz="2000" dirty="0">
                <a:solidFill>
                  <a:srgbClr val="212529"/>
                </a:solidFill>
                <a:effectLst/>
                <a:ea typeface="Times New Roman" panose="02020603050405020304" pitchFamily="18" charset="0"/>
              </a:rPr>
              <a:t>, ηλικιωμένους και νεότερους. Οι γυναίκες διαβάζουν πιο πολύ, όμως η συγγραφική κουλτούρα κυριαρχείται από άντρες. Η Τουρκία είναι μια ενδιαφέρουσα χώρα αντιθέσεων. Καμιά φορά οι άνθρωποι βλέπουν μια ιστορία σαν κάτι παραπάνω από μια ιστορία… Όμως γενικά αυτή η χώρα και ειδικά η Ιστανμπούλ εμπνέει καλλιτέχνες και συγγραφείς.(</a:t>
            </a:r>
            <a:r>
              <a:rPr lang="el-GR" sz="2000" dirty="0">
                <a:solidFill>
                  <a:srgbClr val="000000"/>
                </a:solidFill>
                <a:effectLst/>
                <a:ea typeface="Times New Roman" panose="02020603050405020304" pitchFamily="18" charset="0"/>
              </a:rPr>
              <a:t> Εφημερίδα </a:t>
            </a:r>
            <a:r>
              <a:rPr lang="el-GR" sz="2000" i="1" dirty="0">
                <a:solidFill>
                  <a:srgbClr val="000000"/>
                </a:solidFill>
                <a:effectLst/>
                <a:ea typeface="Times New Roman" panose="02020603050405020304" pitchFamily="18" charset="0"/>
              </a:rPr>
              <a:t>Η ΚΑΘΗΜΕΡΙΝΗ</a:t>
            </a:r>
            <a:r>
              <a:rPr lang="el-GR" sz="2000" dirty="0">
                <a:solidFill>
                  <a:srgbClr val="000000"/>
                </a:solidFill>
                <a:effectLst/>
                <a:ea typeface="Times New Roman" panose="02020603050405020304" pitchFamily="18" charset="0"/>
              </a:rPr>
              <a:t>, 11.09.2010</a:t>
            </a:r>
            <a:r>
              <a:rPr lang="el-GR" sz="2000" dirty="0">
                <a:solidFill>
                  <a:srgbClr val="212529"/>
                </a:solidFill>
                <a:effectLst/>
                <a:ea typeface="Times New Roman" panose="02020603050405020304" pitchFamily="18" charset="0"/>
              </a:rPr>
              <a:t>)</a:t>
            </a:r>
            <a:endParaRPr lang="el-GR" sz="2000" dirty="0">
              <a:effectLst/>
              <a:ea typeface="Times New Roman" panose="02020603050405020304" pitchFamily="18" charset="0"/>
            </a:endParaRPr>
          </a:p>
          <a:p>
            <a:pPr marL="179705" marR="179705">
              <a:lnSpc>
                <a:spcPct val="107000"/>
              </a:lnSpc>
              <a:spcAft>
                <a:spcPts val="800"/>
              </a:spcAft>
              <a:buNone/>
            </a:pPr>
            <a:r>
              <a:rPr lang="el-GR" sz="2000" b="1" dirty="0">
                <a:solidFill>
                  <a:srgbClr val="000000"/>
                </a:solidFill>
                <a:effectLst/>
                <a:ea typeface="Calibri" panose="020F0502020204030204" pitchFamily="34" charset="0"/>
                <a:cs typeface="Times New Roman" panose="02020603050405020304" pitchFamily="18" charset="0"/>
              </a:rPr>
              <a:t> </a:t>
            </a:r>
            <a:endParaRPr lang="el-GR"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236017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169FCC5-93D3-7EA8-AB9E-59A412735CD5}"/>
              </a:ext>
            </a:extLst>
          </p:cNvPr>
          <p:cNvSpPr txBox="1"/>
          <p:nvPr/>
        </p:nvSpPr>
        <p:spPr>
          <a:xfrm>
            <a:off x="87085" y="403267"/>
            <a:ext cx="12017829" cy="5519460"/>
          </a:xfrm>
          <a:prstGeom prst="rect">
            <a:avLst/>
          </a:prstGeom>
          <a:noFill/>
        </p:spPr>
        <p:txBody>
          <a:bodyPr wrap="square">
            <a:spAutoFit/>
          </a:bodyPr>
          <a:lstStyle/>
          <a:p>
            <a:pPr>
              <a:lnSpc>
                <a:spcPct val="107000"/>
              </a:lnSpc>
              <a:spcAft>
                <a:spcPts val="800"/>
              </a:spcAft>
              <a:buNone/>
            </a:pPr>
            <a:r>
              <a:rPr lang="el-GR" sz="1000" b="1" dirty="0">
                <a:solidFill>
                  <a:srgbClr val="000000"/>
                </a:solidFill>
                <a:effectLst/>
                <a:ea typeface="Calibri" panose="020F0502020204030204" pitchFamily="34" charset="0"/>
                <a:cs typeface="Times New Roman" panose="02020603050405020304" pitchFamily="18" charset="0"/>
              </a:rPr>
              <a:t>Βιβλιογραφία </a:t>
            </a:r>
            <a:endParaRPr lang="el-GR" sz="10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1000" dirty="0">
                <a:effectLst/>
                <a:ea typeface="Calibri" panose="020F0502020204030204" pitchFamily="34" charset="0"/>
                <a:cs typeface="Times New Roman" panose="02020603050405020304" pitchFamily="18" charset="0"/>
              </a:rPr>
              <a:t>Alay</a:t>
            </a:r>
            <a:r>
              <a:rPr lang="el-GR" sz="1000" dirty="0">
                <a:effectLst/>
                <a:ea typeface="Calibri" panose="020F0502020204030204" pitchFamily="34" charset="0"/>
                <a:cs typeface="Times New Roman" panose="02020603050405020304" pitchFamily="18" charset="0"/>
              </a:rPr>
              <a:t>,  Ο. (2017). </a:t>
            </a:r>
            <a:r>
              <a:rPr lang="en-US" sz="1000" dirty="0">
                <a:effectLst/>
                <a:ea typeface="Calibri" panose="020F0502020204030204" pitchFamily="34" charset="0"/>
                <a:cs typeface="Times New Roman" panose="02020603050405020304" pitchFamily="18" charset="0"/>
              </a:rPr>
              <a:t>EL</a:t>
            </a:r>
            <a:r>
              <a:rPr lang="el-GR" sz="1000" dirty="0">
                <a:effectLst/>
                <a:ea typeface="Calibri" panose="020F0502020204030204" pitchFamily="34" charset="0"/>
                <a:cs typeface="Times New Roman" panose="02020603050405020304" pitchFamily="18" charset="0"/>
              </a:rPr>
              <a:t>İ</a:t>
            </a:r>
            <a:r>
              <a:rPr lang="en-US" sz="1000" dirty="0">
                <a:effectLst/>
                <a:ea typeface="Calibri" panose="020F0502020204030204" pitchFamily="34" charset="0"/>
                <a:cs typeface="Times New Roman" panose="02020603050405020304" pitchFamily="18" charset="0"/>
              </a:rPr>
              <a:t>F</a:t>
            </a:r>
            <a:r>
              <a:rPr lang="el-GR" sz="1000" dirty="0">
                <a:effectLst/>
                <a:ea typeface="Calibri" panose="020F0502020204030204" pitchFamily="34" charset="0"/>
                <a:cs typeface="Times New Roman" panose="02020603050405020304" pitchFamily="18" charset="0"/>
              </a:rPr>
              <a:t> Ş</a:t>
            </a:r>
            <a:r>
              <a:rPr lang="en-US" sz="1000" dirty="0">
                <a:effectLst/>
                <a:ea typeface="Calibri" panose="020F0502020204030204" pitchFamily="34" charset="0"/>
                <a:cs typeface="Times New Roman" panose="02020603050405020304" pitchFamily="18" charset="0"/>
              </a:rPr>
              <a:t>AFAK</a:t>
            </a:r>
            <a:r>
              <a:rPr lang="el-GR" sz="1000" dirty="0">
                <a:effectLst/>
                <a:ea typeface="Calibri" panose="020F0502020204030204" pitchFamily="34" charset="0"/>
                <a:cs typeface="Times New Roman" panose="02020603050405020304" pitchFamily="18" charset="0"/>
              </a:rPr>
              <a:t>’</a:t>
            </a:r>
            <a:r>
              <a:rPr lang="en-US" sz="1000" dirty="0">
                <a:effectLst/>
                <a:ea typeface="Calibri" panose="020F0502020204030204" pitchFamily="34" charset="0"/>
                <a:cs typeface="Times New Roman" panose="02020603050405020304" pitchFamily="18" charset="0"/>
              </a:rPr>
              <a:t>IN</a:t>
            </a:r>
            <a:r>
              <a:rPr lang="el-GR" sz="1000" dirty="0">
                <a:effectLst/>
                <a:ea typeface="Calibri" panose="020F0502020204030204" pitchFamily="34" charset="0"/>
                <a:cs typeface="Times New Roman" panose="02020603050405020304" pitchFamily="18" charset="0"/>
              </a:rPr>
              <a:t> İ</a:t>
            </a:r>
            <a:r>
              <a:rPr lang="en-US" sz="1000" dirty="0">
                <a:effectLst/>
                <a:ea typeface="Calibri" panose="020F0502020204030204" pitchFamily="34" charset="0"/>
                <a:cs typeface="Times New Roman" panose="02020603050405020304" pitchFamily="18" charset="0"/>
              </a:rPr>
              <a:t>SKENDER ROMANINDA HALKB</a:t>
            </a:r>
            <a:r>
              <a:rPr lang="el-GR" sz="1000" dirty="0">
                <a:effectLst/>
                <a:ea typeface="Calibri" panose="020F0502020204030204" pitchFamily="34" charset="0"/>
                <a:cs typeface="Times New Roman" panose="02020603050405020304" pitchFamily="18" charset="0"/>
              </a:rPr>
              <a:t>İ</a:t>
            </a:r>
            <a:r>
              <a:rPr lang="en-US" sz="1000" dirty="0">
                <a:effectLst/>
                <a:ea typeface="Calibri" panose="020F0502020204030204" pitchFamily="34" charset="0"/>
                <a:cs typeface="Times New Roman" panose="02020603050405020304" pitchFamily="18" charset="0"/>
              </a:rPr>
              <a:t>L</a:t>
            </a:r>
            <a:r>
              <a:rPr lang="el-GR" sz="1000" dirty="0">
                <a:effectLst/>
                <a:ea typeface="Calibri" panose="020F0502020204030204" pitchFamily="34" charset="0"/>
                <a:cs typeface="Times New Roman" panose="02020603050405020304" pitchFamily="18" charset="0"/>
              </a:rPr>
              <a:t>İ</a:t>
            </a:r>
            <a:r>
              <a:rPr lang="en-US" sz="1000" dirty="0">
                <a:effectLst/>
                <a:ea typeface="Calibri" panose="020F0502020204030204" pitchFamily="34" charset="0"/>
                <a:cs typeface="Times New Roman" panose="02020603050405020304" pitchFamily="18" charset="0"/>
              </a:rPr>
              <a:t>M</a:t>
            </a:r>
            <a:r>
              <a:rPr lang="el-GR" sz="1000" dirty="0">
                <a:effectLst/>
                <a:ea typeface="Calibri" panose="020F0502020204030204" pitchFamily="34" charset="0"/>
                <a:cs typeface="Times New Roman" panose="02020603050405020304" pitchFamily="18" charset="0"/>
              </a:rPr>
              <a:t>İ </a:t>
            </a:r>
            <a:r>
              <a:rPr lang="el-GR" sz="1000" dirty="0" err="1">
                <a:effectLst/>
                <a:ea typeface="Calibri" panose="020F0502020204030204" pitchFamily="34" charset="0"/>
                <a:cs typeface="Times New Roman" panose="02020603050405020304" pitchFamily="18" charset="0"/>
              </a:rPr>
              <a:t>İ</a:t>
            </a:r>
            <a:r>
              <a:rPr lang="en-US" sz="1000" dirty="0">
                <a:effectLst/>
                <a:ea typeface="Calibri" panose="020F0502020204030204" pitchFamily="34" charset="0"/>
                <a:cs typeface="Times New Roman" panose="02020603050405020304" pitchFamily="18" charset="0"/>
              </a:rPr>
              <a:t>ZLEKLER</a:t>
            </a:r>
            <a:r>
              <a:rPr lang="el-GR" sz="1000" dirty="0">
                <a:effectLst/>
                <a:ea typeface="Calibri" panose="020F0502020204030204" pitchFamily="34" charset="0"/>
                <a:cs typeface="Times New Roman" panose="02020603050405020304" pitchFamily="18" charset="0"/>
              </a:rPr>
              <a:t>İ. </a:t>
            </a:r>
            <a:r>
              <a:rPr lang="en-US" sz="1000" i="1" dirty="0" err="1">
                <a:effectLst/>
                <a:ea typeface="Calibri" panose="020F0502020204030204" pitchFamily="34" charset="0"/>
                <a:cs typeface="Times New Roman" panose="02020603050405020304" pitchFamily="18" charset="0"/>
              </a:rPr>
              <a:t>Sosyal</a:t>
            </a:r>
            <a:r>
              <a:rPr lang="en-US" sz="1000" i="1" dirty="0">
                <a:effectLst/>
                <a:ea typeface="Calibri" panose="020F0502020204030204" pitchFamily="34" charset="0"/>
                <a:cs typeface="Times New Roman" panose="02020603050405020304" pitchFamily="18" charset="0"/>
              </a:rPr>
              <a:t> </a:t>
            </a:r>
            <a:r>
              <a:rPr lang="en-US" sz="1000" i="1" dirty="0" err="1">
                <a:effectLst/>
                <a:ea typeface="Calibri" panose="020F0502020204030204" pitchFamily="34" charset="0"/>
                <a:cs typeface="Times New Roman" panose="02020603050405020304" pitchFamily="18" charset="0"/>
              </a:rPr>
              <a:t>Bilimler</a:t>
            </a:r>
            <a:r>
              <a:rPr lang="en-US" sz="1000" i="1" dirty="0">
                <a:effectLst/>
                <a:ea typeface="Calibri" panose="020F0502020204030204" pitchFamily="34" charset="0"/>
                <a:cs typeface="Times New Roman" panose="02020603050405020304" pitchFamily="18" charset="0"/>
              </a:rPr>
              <a:t> </a:t>
            </a:r>
            <a:r>
              <a:rPr lang="en-US" sz="1000" i="1" dirty="0" err="1">
                <a:effectLst/>
                <a:ea typeface="Calibri" panose="020F0502020204030204" pitchFamily="34" charset="0"/>
                <a:cs typeface="Times New Roman" panose="02020603050405020304" pitchFamily="18" charset="0"/>
              </a:rPr>
              <a:t>Enstitüsü</a:t>
            </a:r>
            <a:r>
              <a:rPr lang="en-US" sz="1000" i="1" dirty="0">
                <a:effectLst/>
                <a:ea typeface="Calibri" panose="020F0502020204030204" pitchFamily="34" charset="0"/>
                <a:cs typeface="Times New Roman" panose="02020603050405020304" pitchFamily="18" charset="0"/>
              </a:rPr>
              <a:t> </a:t>
            </a:r>
            <a:r>
              <a:rPr lang="en-US" sz="1000" i="1" dirty="0" err="1">
                <a:effectLst/>
                <a:ea typeface="Calibri" panose="020F0502020204030204" pitchFamily="34" charset="0"/>
                <a:cs typeface="Times New Roman" panose="02020603050405020304" pitchFamily="18" charset="0"/>
              </a:rPr>
              <a:t>Dergisi</a:t>
            </a:r>
            <a:r>
              <a:rPr lang="en-US" sz="1000" i="1" dirty="0">
                <a:effectLst/>
                <a:ea typeface="Calibri" panose="020F0502020204030204" pitchFamily="34" charset="0"/>
                <a:cs typeface="Times New Roman" panose="02020603050405020304" pitchFamily="18" charset="0"/>
              </a:rPr>
              <a:t>, The Journal of Social Sciences Institute.</a:t>
            </a:r>
            <a:r>
              <a:rPr lang="en-US" sz="1000" dirty="0">
                <a:effectLst/>
                <a:ea typeface="Calibri" panose="020F0502020204030204" pitchFamily="34" charset="0"/>
                <a:cs typeface="Times New Roman" panose="02020603050405020304" pitchFamily="18" charset="0"/>
              </a:rPr>
              <a:t> (37)41-54.</a:t>
            </a:r>
            <a:endParaRPr lang="el-GR" sz="10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1000" dirty="0">
                <a:effectLst/>
                <a:ea typeface="Calibri" panose="020F0502020204030204" pitchFamily="34" charset="0"/>
                <a:cs typeface="Times New Roman" panose="02020603050405020304" pitchFamily="18" charset="0"/>
              </a:rPr>
              <a:t>Aydoğdu, Y. (2014). ELİF ŞAFAK’IN İSKENDER ROMANINDA, KURGUNUN ELE ALINIŞ BİÇİMİ, ÇATIŞMA UNSURLARI VE KARAKTERLER. </a:t>
            </a:r>
            <a:r>
              <a:rPr lang="en-US" sz="1000" i="1" dirty="0">
                <a:effectLst/>
                <a:ea typeface="Calibri" panose="020F0502020204030204" pitchFamily="34" charset="0"/>
                <a:cs typeface="Times New Roman" panose="02020603050405020304" pitchFamily="18" charset="0"/>
              </a:rPr>
              <a:t>Bingöl </a:t>
            </a:r>
            <a:r>
              <a:rPr lang="en-US" sz="1000" i="1" dirty="0" err="1">
                <a:effectLst/>
                <a:ea typeface="Calibri" panose="020F0502020204030204" pitchFamily="34" charset="0"/>
                <a:cs typeface="Times New Roman" panose="02020603050405020304" pitchFamily="18" charset="0"/>
              </a:rPr>
              <a:t>Üniversitesi</a:t>
            </a:r>
            <a:r>
              <a:rPr lang="en-US" sz="1000" i="1" dirty="0">
                <a:effectLst/>
                <a:ea typeface="Calibri" panose="020F0502020204030204" pitchFamily="34" charset="0"/>
                <a:cs typeface="Times New Roman" panose="02020603050405020304" pitchFamily="18" charset="0"/>
              </a:rPr>
              <a:t> </a:t>
            </a:r>
            <a:r>
              <a:rPr lang="en-US" sz="1000" i="1" dirty="0" err="1">
                <a:effectLst/>
                <a:ea typeface="Calibri" panose="020F0502020204030204" pitchFamily="34" charset="0"/>
                <a:cs typeface="Times New Roman" panose="02020603050405020304" pitchFamily="18" charset="0"/>
              </a:rPr>
              <a:t>Sosyal</a:t>
            </a:r>
            <a:r>
              <a:rPr lang="en-US" sz="1000" i="1" dirty="0">
                <a:effectLst/>
                <a:ea typeface="Calibri" panose="020F0502020204030204" pitchFamily="34" charset="0"/>
                <a:cs typeface="Times New Roman" panose="02020603050405020304" pitchFamily="18" charset="0"/>
              </a:rPr>
              <a:t> </a:t>
            </a:r>
            <a:r>
              <a:rPr lang="en-US" sz="1000" i="1" dirty="0" err="1">
                <a:effectLst/>
                <a:ea typeface="Calibri" panose="020F0502020204030204" pitchFamily="34" charset="0"/>
                <a:cs typeface="Times New Roman" panose="02020603050405020304" pitchFamily="18" charset="0"/>
              </a:rPr>
              <a:t>Bilimler</a:t>
            </a:r>
            <a:r>
              <a:rPr lang="en-US" sz="1000" i="1" dirty="0">
                <a:effectLst/>
                <a:ea typeface="Calibri" panose="020F0502020204030204" pitchFamily="34" charset="0"/>
                <a:cs typeface="Times New Roman" panose="02020603050405020304" pitchFamily="18" charset="0"/>
              </a:rPr>
              <a:t> </a:t>
            </a:r>
            <a:r>
              <a:rPr lang="en-US" sz="1000" i="1" dirty="0" err="1">
                <a:effectLst/>
                <a:ea typeface="Calibri" panose="020F0502020204030204" pitchFamily="34" charset="0"/>
                <a:cs typeface="Times New Roman" panose="02020603050405020304" pitchFamily="18" charset="0"/>
              </a:rPr>
              <a:t>Enstitüsü</a:t>
            </a:r>
            <a:r>
              <a:rPr lang="en-US" sz="1000" i="1" dirty="0">
                <a:effectLst/>
                <a:ea typeface="Calibri" panose="020F0502020204030204" pitchFamily="34" charset="0"/>
                <a:cs typeface="Times New Roman" panose="02020603050405020304" pitchFamily="18" charset="0"/>
              </a:rPr>
              <a:t> </a:t>
            </a:r>
            <a:r>
              <a:rPr lang="en-US" sz="1000" i="1" dirty="0" err="1">
                <a:effectLst/>
                <a:ea typeface="Calibri" panose="020F0502020204030204" pitchFamily="34" charset="0"/>
                <a:cs typeface="Times New Roman" panose="02020603050405020304" pitchFamily="18" charset="0"/>
              </a:rPr>
              <a:t>Dergisi</a:t>
            </a:r>
            <a:r>
              <a:rPr lang="en-US" sz="1000" dirty="0">
                <a:effectLst/>
                <a:ea typeface="Calibri" panose="020F0502020204030204" pitchFamily="34" charset="0"/>
                <a:cs typeface="Times New Roman" panose="02020603050405020304" pitchFamily="18" charset="0"/>
              </a:rPr>
              <a:t>. 4(8)155-166. </a:t>
            </a:r>
            <a:endParaRPr lang="el-GR" sz="10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1000" dirty="0" err="1">
                <a:solidFill>
                  <a:srgbClr val="000000"/>
                </a:solidFill>
                <a:effectLst/>
                <a:ea typeface="Calibri" panose="020F0502020204030204" pitchFamily="34" charset="0"/>
                <a:cs typeface="Times New Roman" panose="02020603050405020304" pitchFamily="18" charset="0"/>
              </a:rPr>
              <a:t>Esendemir</a:t>
            </a:r>
            <a:r>
              <a:rPr lang="en-US" sz="1000" dirty="0">
                <a:solidFill>
                  <a:srgbClr val="000000"/>
                </a:solidFill>
                <a:effectLst/>
                <a:ea typeface="Calibri" panose="020F0502020204030204" pitchFamily="34" charset="0"/>
                <a:cs typeface="Times New Roman" panose="02020603050405020304" pitchFamily="18" charset="0"/>
              </a:rPr>
              <a:t>, N. (2018). ELİF ŞAFAK’IN AŞK ROMANINDA TAASSUP-TASAVVUF ÇATIŞMASI. </a:t>
            </a:r>
            <a:r>
              <a:rPr lang="en-US" sz="1000" i="1" dirty="0">
                <a:solidFill>
                  <a:srgbClr val="000000"/>
                </a:solidFill>
                <a:effectLst/>
                <a:ea typeface="Calibri" panose="020F0502020204030204" pitchFamily="34" charset="0"/>
                <a:cs typeface="Times New Roman" panose="02020603050405020304" pitchFamily="18" charset="0"/>
              </a:rPr>
              <a:t>Yüzüncü </a:t>
            </a:r>
            <a:r>
              <a:rPr lang="en-US" sz="1000" i="1" dirty="0" err="1">
                <a:solidFill>
                  <a:srgbClr val="000000"/>
                </a:solidFill>
                <a:effectLst/>
                <a:ea typeface="Calibri" panose="020F0502020204030204" pitchFamily="34" charset="0"/>
                <a:cs typeface="Times New Roman" panose="02020603050405020304" pitchFamily="18" charset="0"/>
              </a:rPr>
              <a:t>Yıl</a:t>
            </a:r>
            <a:r>
              <a:rPr lang="en-US" sz="1000" i="1" dirty="0">
                <a:solidFill>
                  <a:srgbClr val="000000"/>
                </a:solidFill>
                <a:effectLst/>
                <a:ea typeface="Calibri" panose="020F0502020204030204" pitchFamily="34" charset="0"/>
                <a:cs typeface="Times New Roman" panose="02020603050405020304" pitchFamily="18" charset="0"/>
              </a:rPr>
              <a:t> </a:t>
            </a:r>
            <a:r>
              <a:rPr lang="en-US" sz="1000" i="1" dirty="0" err="1">
                <a:solidFill>
                  <a:srgbClr val="000000"/>
                </a:solidFill>
                <a:effectLst/>
                <a:ea typeface="Calibri" panose="020F0502020204030204" pitchFamily="34" charset="0"/>
                <a:cs typeface="Times New Roman" panose="02020603050405020304" pitchFamily="18" charset="0"/>
              </a:rPr>
              <a:t>Üniversitesi</a:t>
            </a:r>
            <a:r>
              <a:rPr lang="en-US" sz="1000" i="1" dirty="0">
                <a:solidFill>
                  <a:srgbClr val="000000"/>
                </a:solidFill>
                <a:effectLst/>
                <a:ea typeface="Calibri" panose="020F0502020204030204" pitchFamily="34" charset="0"/>
                <a:cs typeface="Times New Roman" panose="02020603050405020304" pitchFamily="18" charset="0"/>
              </a:rPr>
              <a:t> </a:t>
            </a:r>
            <a:r>
              <a:rPr lang="en-US" sz="1000" i="1" dirty="0" err="1">
                <a:solidFill>
                  <a:srgbClr val="000000"/>
                </a:solidFill>
                <a:effectLst/>
                <a:ea typeface="Calibri" panose="020F0502020204030204" pitchFamily="34" charset="0"/>
                <a:cs typeface="Times New Roman" panose="02020603050405020304" pitchFamily="18" charset="0"/>
              </a:rPr>
              <a:t>Sosyal</a:t>
            </a:r>
            <a:r>
              <a:rPr lang="en-US" sz="1000" i="1" dirty="0">
                <a:solidFill>
                  <a:srgbClr val="000000"/>
                </a:solidFill>
                <a:effectLst/>
                <a:ea typeface="Calibri" panose="020F0502020204030204" pitchFamily="34" charset="0"/>
                <a:cs typeface="Times New Roman" panose="02020603050405020304" pitchFamily="18" charset="0"/>
              </a:rPr>
              <a:t> </a:t>
            </a:r>
            <a:r>
              <a:rPr lang="en-US" sz="1000" i="1" dirty="0" err="1">
                <a:solidFill>
                  <a:srgbClr val="000000"/>
                </a:solidFill>
                <a:effectLst/>
                <a:ea typeface="Calibri" panose="020F0502020204030204" pitchFamily="34" charset="0"/>
                <a:cs typeface="Times New Roman" panose="02020603050405020304" pitchFamily="18" charset="0"/>
              </a:rPr>
              <a:t>Bilimler</a:t>
            </a:r>
            <a:r>
              <a:rPr lang="en-US" sz="1000" i="1" dirty="0">
                <a:solidFill>
                  <a:srgbClr val="000000"/>
                </a:solidFill>
                <a:effectLst/>
                <a:ea typeface="Calibri" panose="020F0502020204030204" pitchFamily="34" charset="0"/>
                <a:cs typeface="Times New Roman" panose="02020603050405020304" pitchFamily="18" charset="0"/>
              </a:rPr>
              <a:t> </a:t>
            </a:r>
            <a:r>
              <a:rPr lang="en-US" sz="1000" i="1" dirty="0" err="1">
                <a:solidFill>
                  <a:srgbClr val="000000"/>
                </a:solidFill>
                <a:effectLst/>
                <a:ea typeface="Calibri" panose="020F0502020204030204" pitchFamily="34" charset="0"/>
                <a:cs typeface="Times New Roman" panose="02020603050405020304" pitchFamily="18" charset="0"/>
              </a:rPr>
              <a:t>Enstitüsü</a:t>
            </a:r>
            <a:r>
              <a:rPr lang="en-US" sz="1000" i="1" dirty="0">
                <a:solidFill>
                  <a:srgbClr val="000000"/>
                </a:solidFill>
                <a:effectLst/>
                <a:ea typeface="Calibri" panose="020F0502020204030204" pitchFamily="34" charset="0"/>
                <a:cs typeface="Times New Roman" panose="02020603050405020304" pitchFamily="18" charset="0"/>
              </a:rPr>
              <a:t> </a:t>
            </a:r>
            <a:r>
              <a:rPr lang="en-US" sz="1000" i="1" dirty="0" err="1">
                <a:solidFill>
                  <a:srgbClr val="000000"/>
                </a:solidFill>
                <a:effectLst/>
                <a:ea typeface="Calibri" panose="020F0502020204030204" pitchFamily="34" charset="0"/>
                <a:cs typeface="Times New Roman" panose="02020603050405020304" pitchFamily="18" charset="0"/>
              </a:rPr>
              <a:t>Dergisi</a:t>
            </a:r>
            <a:r>
              <a:rPr lang="en-US" sz="1000" i="1" dirty="0">
                <a:solidFill>
                  <a:srgbClr val="000000"/>
                </a:solidFill>
                <a:effectLst/>
                <a:ea typeface="Calibri" panose="020F0502020204030204" pitchFamily="34" charset="0"/>
                <a:cs typeface="Times New Roman" panose="02020603050405020304" pitchFamily="18" charset="0"/>
              </a:rPr>
              <a:t>.</a:t>
            </a:r>
            <a:r>
              <a:rPr lang="en-US" sz="1000" dirty="0">
                <a:solidFill>
                  <a:srgbClr val="000000"/>
                </a:solidFill>
                <a:effectLst/>
                <a:ea typeface="Calibri" panose="020F0502020204030204" pitchFamily="34" charset="0"/>
                <a:cs typeface="Times New Roman" panose="02020603050405020304" pitchFamily="18" charset="0"/>
              </a:rPr>
              <a:t> (41)151-164. </a:t>
            </a:r>
            <a:r>
              <a:rPr lang="en-US" sz="1000" dirty="0">
                <a:effectLst/>
                <a:ea typeface="Calibri" panose="020F0502020204030204" pitchFamily="34" charset="0"/>
                <a:cs typeface="Times New Roman" panose="02020603050405020304" pitchFamily="18" charset="0"/>
              </a:rPr>
              <a:t> </a:t>
            </a:r>
            <a:endParaRPr lang="el-GR" sz="10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1000" dirty="0" err="1">
                <a:effectLst/>
                <a:ea typeface="Calibri" panose="020F0502020204030204" pitchFamily="34" charset="0"/>
                <a:cs typeface="Times New Roman" panose="02020603050405020304" pitchFamily="18" charset="0"/>
              </a:rPr>
              <a:t>Kırımlı</a:t>
            </a:r>
            <a:r>
              <a:rPr lang="en-US" sz="1000" dirty="0">
                <a:effectLst/>
                <a:ea typeface="Calibri" panose="020F0502020204030204" pitchFamily="34" charset="0"/>
                <a:cs typeface="Times New Roman" panose="02020603050405020304" pitchFamily="18" charset="0"/>
              </a:rPr>
              <a:t>, B. (2010). ELİF ŞAFAK’IN ROMANLARINDA MİLLİYET VE TÜRKLÜK ALGISI. </a:t>
            </a:r>
            <a:r>
              <a:rPr lang="en-US" sz="1000" i="1" dirty="0" err="1">
                <a:effectLst/>
                <a:ea typeface="Calibri" panose="020F0502020204030204" pitchFamily="34" charset="0"/>
                <a:cs typeface="Times New Roman" panose="02020603050405020304" pitchFamily="18" charset="0"/>
              </a:rPr>
              <a:t>Türklük</a:t>
            </a:r>
            <a:r>
              <a:rPr lang="en-US" sz="1000" i="1" dirty="0">
                <a:effectLst/>
                <a:ea typeface="Calibri" panose="020F0502020204030204" pitchFamily="34" charset="0"/>
                <a:cs typeface="Times New Roman" panose="02020603050405020304" pitchFamily="18" charset="0"/>
              </a:rPr>
              <a:t> </a:t>
            </a:r>
            <a:r>
              <a:rPr lang="en-US" sz="1000" i="1" dirty="0" err="1">
                <a:effectLst/>
                <a:ea typeface="Calibri" panose="020F0502020204030204" pitchFamily="34" charset="0"/>
                <a:cs typeface="Times New Roman" panose="02020603050405020304" pitchFamily="18" charset="0"/>
              </a:rPr>
              <a:t>Bilimi</a:t>
            </a:r>
            <a:r>
              <a:rPr lang="en-US" sz="1000" i="1" dirty="0">
                <a:effectLst/>
                <a:ea typeface="Calibri" panose="020F0502020204030204" pitchFamily="34" charset="0"/>
                <a:cs typeface="Times New Roman" panose="02020603050405020304" pitchFamily="18" charset="0"/>
              </a:rPr>
              <a:t> </a:t>
            </a:r>
            <a:r>
              <a:rPr lang="en-US" sz="1000" i="1" dirty="0" err="1">
                <a:effectLst/>
                <a:ea typeface="Calibri" panose="020F0502020204030204" pitchFamily="34" charset="0"/>
                <a:cs typeface="Times New Roman" panose="02020603050405020304" pitchFamily="18" charset="0"/>
              </a:rPr>
              <a:t>Araştırmaları</a:t>
            </a:r>
            <a:r>
              <a:rPr lang="en-US" sz="1000" dirty="0">
                <a:effectLst/>
                <a:ea typeface="Calibri" panose="020F0502020204030204" pitchFamily="34" charset="0"/>
                <a:cs typeface="Times New Roman" panose="02020603050405020304" pitchFamily="18" charset="0"/>
              </a:rPr>
              <a:t>. (28 )261-281.</a:t>
            </a:r>
            <a:endParaRPr lang="el-GR" sz="10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1000" dirty="0">
                <a:solidFill>
                  <a:srgbClr val="000000"/>
                </a:solidFill>
                <a:effectLst/>
                <a:ea typeface="Calibri" panose="020F0502020204030204" pitchFamily="34" charset="0"/>
                <a:cs typeface="Times New Roman" panose="02020603050405020304" pitchFamily="18" charset="0"/>
              </a:rPr>
              <a:t>Ş</a:t>
            </a:r>
            <a:r>
              <a:rPr lang="tr-TR" sz="1000" dirty="0">
                <a:solidFill>
                  <a:srgbClr val="000000"/>
                </a:solidFill>
                <a:effectLst/>
                <a:ea typeface="Calibri" panose="020F0502020204030204" pitchFamily="34" charset="0"/>
                <a:cs typeface="Times New Roman" panose="02020603050405020304" pitchFamily="18" charset="0"/>
              </a:rPr>
              <a:t>afak</a:t>
            </a:r>
            <a:r>
              <a:rPr lang="en-US" sz="1000" dirty="0">
                <a:solidFill>
                  <a:srgbClr val="000000"/>
                </a:solidFill>
                <a:effectLst/>
                <a:ea typeface="Calibri" panose="020F0502020204030204" pitchFamily="34" charset="0"/>
                <a:cs typeface="Times New Roman" panose="02020603050405020304" pitchFamily="18" charset="0"/>
              </a:rPr>
              <a:t>, E. (2002). </a:t>
            </a:r>
            <a:r>
              <a:rPr lang="en-US" sz="1000" i="1" dirty="0">
                <a:solidFill>
                  <a:srgbClr val="000000"/>
                </a:solidFill>
                <a:effectLst/>
                <a:ea typeface="Calibri" panose="020F0502020204030204" pitchFamily="34" charset="0"/>
                <a:cs typeface="Times New Roman" panose="02020603050405020304" pitchFamily="18" charset="0"/>
              </a:rPr>
              <a:t>Bit Palas</a:t>
            </a:r>
            <a:r>
              <a:rPr lang="en-US" sz="1000" dirty="0">
                <a:solidFill>
                  <a:srgbClr val="000000"/>
                </a:solidFill>
                <a:effectLst/>
                <a:ea typeface="Calibri" panose="020F0502020204030204" pitchFamily="34" charset="0"/>
                <a:cs typeface="Times New Roman" panose="02020603050405020304" pitchFamily="18" charset="0"/>
              </a:rPr>
              <a:t>. İstanbul : Metis </a:t>
            </a:r>
            <a:r>
              <a:rPr lang="en-US" sz="1000" dirty="0" err="1">
                <a:solidFill>
                  <a:srgbClr val="000000"/>
                </a:solidFill>
                <a:effectLst/>
                <a:ea typeface="Calibri" panose="020F0502020204030204" pitchFamily="34" charset="0"/>
                <a:cs typeface="Times New Roman" panose="02020603050405020304" pitchFamily="18" charset="0"/>
              </a:rPr>
              <a:t>Yayınları</a:t>
            </a:r>
            <a:r>
              <a:rPr lang="en-US" sz="1000" dirty="0">
                <a:solidFill>
                  <a:srgbClr val="000000"/>
                </a:solidFill>
                <a:effectLst/>
                <a:ea typeface="Calibri" panose="020F0502020204030204" pitchFamily="34" charset="0"/>
                <a:cs typeface="Times New Roman" panose="02020603050405020304" pitchFamily="18" charset="0"/>
              </a:rPr>
              <a:t>. </a:t>
            </a:r>
            <a:r>
              <a:rPr lang="en-US" sz="1000" u="none" strike="noStrike" dirty="0">
                <a:solidFill>
                  <a:srgbClr val="000000"/>
                </a:solidFill>
                <a:effectLst/>
                <a:ea typeface="Times New Roman" panose="02020603050405020304" pitchFamily="18" charset="0"/>
                <a:cs typeface="Times New Roman" panose="02020603050405020304" pitchFamily="18" charset="0"/>
                <a:hlinkClick r:id="rId2"/>
              </a:rPr>
              <a:t>PL248.S44B58 2002</a:t>
            </a:r>
            <a:endParaRPr lang="el-GR" sz="10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1000" dirty="0">
                <a:solidFill>
                  <a:srgbClr val="000000"/>
                </a:solidFill>
                <a:effectLst/>
                <a:ea typeface="Calibri" panose="020F0502020204030204" pitchFamily="34" charset="0"/>
                <a:cs typeface="Times New Roman" panose="02020603050405020304" pitchFamily="18" charset="0"/>
              </a:rPr>
              <a:t>Ş</a:t>
            </a:r>
            <a:r>
              <a:rPr lang="tr-TR" sz="1000" dirty="0">
                <a:solidFill>
                  <a:srgbClr val="000000"/>
                </a:solidFill>
                <a:effectLst/>
                <a:ea typeface="Calibri" panose="020F0502020204030204" pitchFamily="34" charset="0"/>
                <a:cs typeface="Times New Roman" panose="02020603050405020304" pitchFamily="18" charset="0"/>
              </a:rPr>
              <a:t>afak</a:t>
            </a:r>
            <a:r>
              <a:rPr lang="en-US" sz="1000" dirty="0">
                <a:solidFill>
                  <a:srgbClr val="000000"/>
                </a:solidFill>
                <a:effectLst/>
                <a:ea typeface="Calibri" panose="020F0502020204030204" pitchFamily="34" charset="0"/>
                <a:cs typeface="Times New Roman" panose="02020603050405020304" pitchFamily="18" charset="0"/>
              </a:rPr>
              <a:t>, E. (2006). </a:t>
            </a:r>
            <a:r>
              <a:rPr lang="en-US" sz="1000" i="1" dirty="0">
                <a:solidFill>
                  <a:srgbClr val="000000"/>
                </a:solidFill>
                <a:effectLst/>
                <a:ea typeface="Calibri" panose="020F0502020204030204" pitchFamily="34" charset="0"/>
                <a:cs typeface="Times New Roman" panose="02020603050405020304" pitchFamily="18" charset="0"/>
              </a:rPr>
              <a:t>Araf</a:t>
            </a:r>
            <a:r>
              <a:rPr lang="en-US" sz="1000" dirty="0">
                <a:solidFill>
                  <a:srgbClr val="000000"/>
                </a:solidFill>
                <a:effectLst/>
                <a:ea typeface="Calibri" panose="020F0502020204030204" pitchFamily="34" charset="0"/>
                <a:cs typeface="Times New Roman" panose="02020603050405020304" pitchFamily="18" charset="0"/>
              </a:rPr>
              <a:t>.  İstanbul : Metis </a:t>
            </a:r>
            <a:r>
              <a:rPr lang="en-US" sz="1000" dirty="0" err="1">
                <a:solidFill>
                  <a:srgbClr val="000000"/>
                </a:solidFill>
                <a:effectLst/>
                <a:ea typeface="Calibri" panose="020F0502020204030204" pitchFamily="34" charset="0"/>
                <a:cs typeface="Times New Roman" panose="02020603050405020304" pitchFamily="18" charset="0"/>
              </a:rPr>
              <a:t>Yayınları</a:t>
            </a:r>
            <a:r>
              <a:rPr lang="en-US" sz="1000" dirty="0">
                <a:solidFill>
                  <a:srgbClr val="000000"/>
                </a:solidFill>
                <a:effectLst/>
                <a:ea typeface="Calibri" panose="020F0502020204030204" pitchFamily="34" charset="0"/>
                <a:cs typeface="Times New Roman" panose="02020603050405020304" pitchFamily="18" charset="0"/>
              </a:rPr>
              <a:t>.  </a:t>
            </a:r>
            <a:r>
              <a:rPr lang="en-US" sz="1000" u="sng" dirty="0">
                <a:solidFill>
                  <a:srgbClr val="000000"/>
                </a:solidFill>
                <a:effectLst/>
                <a:ea typeface="Calibri" panose="020F0502020204030204" pitchFamily="34" charset="0"/>
                <a:cs typeface="Times New Roman" panose="02020603050405020304" pitchFamily="18" charset="0"/>
                <a:hlinkClick r:id="rId3"/>
              </a:rPr>
              <a:t>PL248.S44A7 2006</a:t>
            </a:r>
            <a:r>
              <a:rPr lang="en-US" sz="1000" u="sng" dirty="0">
                <a:solidFill>
                  <a:srgbClr val="000000"/>
                </a:solidFill>
                <a:effectLst/>
                <a:ea typeface="Calibri" panose="020F0502020204030204" pitchFamily="34" charset="0"/>
                <a:cs typeface="Times New Roman" panose="02020603050405020304" pitchFamily="18" charset="0"/>
              </a:rPr>
              <a:t> </a:t>
            </a:r>
            <a:endParaRPr lang="el-GR" sz="10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tr-TR" sz="1000" dirty="0">
                <a:solidFill>
                  <a:srgbClr val="000000"/>
                </a:solidFill>
                <a:effectLst/>
                <a:ea typeface="Calibri" panose="020F0502020204030204" pitchFamily="34" charset="0"/>
                <a:cs typeface="Times New Roman" panose="02020603050405020304" pitchFamily="18" charset="0"/>
              </a:rPr>
              <a:t>Şafak,  E. (20</a:t>
            </a:r>
            <a:r>
              <a:rPr lang="el-GR" sz="1000" dirty="0">
                <a:solidFill>
                  <a:srgbClr val="000000"/>
                </a:solidFill>
                <a:effectLst/>
                <a:ea typeface="Calibri" panose="020F0502020204030204" pitchFamily="34" charset="0"/>
                <a:cs typeface="Times New Roman" panose="02020603050405020304" pitchFamily="18" charset="0"/>
              </a:rPr>
              <a:t>06</a:t>
            </a:r>
            <a:r>
              <a:rPr lang="tr-TR" sz="1000" dirty="0">
                <a:solidFill>
                  <a:srgbClr val="000000"/>
                </a:solidFill>
                <a:effectLst/>
                <a:ea typeface="Calibri" panose="020F0502020204030204" pitchFamily="34" charset="0"/>
                <a:cs typeface="Times New Roman" panose="02020603050405020304" pitchFamily="18" charset="0"/>
              </a:rPr>
              <a:t>). </a:t>
            </a:r>
            <a:r>
              <a:rPr lang="el-GR" sz="1000" i="1" dirty="0">
                <a:solidFill>
                  <a:srgbClr val="000000"/>
                </a:solidFill>
                <a:effectLst/>
                <a:ea typeface="Calibri" panose="020F0502020204030204" pitchFamily="34" charset="0"/>
                <a:cs typeface="Times New Roman" panose="02020603050405020304" pitchFamily="18" charset="0"/>
              </a:rPr>
              <a:t>Απόκρυφο: ένα μυθιστόρημα γύρω από το να βλέπουμε και να μας βλέπουν,</a:t>
            </a:r>
            <a:r>
              <a:rPr lang="el-GR" sz="1000" dirty="0">
                <a:solidFill>
                  <a:srgbClr val="000000"/>
                </a:solidFill>
                <a:effectLst/>
                <a:ea typeface="Calibri" panose="020F0502020204030204" pitchFamily="34" charset="0"/>
                <a:cs typeface="Times New Roman" panose="02020603050405020304" pitchFamily="18" charset="0"/>
              </a:rPr>
              <a:t> μετάφραση Μαρία </a:t>
            </a:r>
            <a:r>
              <a:rPr lang="el-GR" sz="1000" dirty="0" err="1">
                <a:solidFill>
                  <a:srgbClr val="000000"/>
                </a:solidFill>
                <a:effectLst/>
                <a:ea typeface="Calibri" panose="020F0502020204030204" pitchFamily="34" charset="0"/>
                <a:cs typeface="Times New Roman" panose="02020603050405020304" pitchFamily="18" charset="0"/>
              </a:rPr>
              <a:t>Χαρισιάδου</a:t>
            </a:r>
            <a:r>
              <a:rPr lang="el-GR" sz="1000" b="1" dirty="0">
                <a:solidFill>
                  <a:srgbClr val="000000"/>
                </a:solidFill>
                <a:effectLst/>
                <a:ea typeface="Calibri" panose="020F0502020204030204" pitchFamily="34" charset="0"/>
                <a:cs typeface="Times New Roman" panose="02020603050405020304" pitchFamily="18" charset="0"/>
              </a:rPr>
              <a:t>.</a:t>
            </a:r>
            <a:r>
              <a:rPr lang="el-GR" sz="1000" dirty="0">
                <a:solidFill>
                  <a:srgbClr val="000000"/>
                </a:solidFill>
                <a:effectLst/>
                <a:ea typeface="Calibri" panose="020F0502020204030204" pitchFamily="34" charset="0"/>
                <a:cs typeface="Times New Roman" panose="02020603050405020304" pitchFamily="18" charset="0"/>
              </a:rPr>
              <a:t> </a:t>
            </a:r>
            <a:r>
              <a:rPr lang="en-US" sz="1000" dirty="0" err="1">
                <a:solidFill>
                  <a:srgbClr val="000000"/>
                </a:solidFill>
                <a:effectLst/>
                <a:ea typeface="Calibri" panose="020F0502020204030204" pitchFamily="34" charset="0"/>
                <a:cs typeface="Times New Roman" panose="02020603050405020304" pitchFamily="18" charset="0"/>
              </a:rPr>
              <a:t>Αθήν</a:t>
            </a:r>
            <a:r>
              <a:rPr lang="en-US" sz="1000" dirty="0">
                <a:solidFill>
                  <a:srgbClr val="000000"/>
                </a:solidFill>
                <a:effectLst/>
                <a:ea typeface="Calibri" panose="020F0502020204030204" pitchFamily="34" charset="0"/>
                <a:cs typeface="Times New Roman" panose="02020603050405020304" pitchFamily="18" charset="0"/>
              </a:rPr>
              <a:t>α: Εξάντας. </a:t>
            </a:r>
            <a:r>
              <a:rPr lang="en-US" sz="1000" u="sng" dirty="0">
                <a:solidFill>
                  <a:srgbClr val="000000"/>
                </a:solidFill>
                <a:effectLst/>
                <a:ea typeface="Calibri" panose="020F0502020204030204" pitchFamily="34" charset="0"/>
                <a:cs typeface="Times New Roman" panose="02020603050405020304" pitchFamily="18" charset="0"/>
                <a:hlinkClick r:id="rId4"/>
              </a:rPr>
              <a:t>PL248.S44A53H3 2006</a:t>
            </a:r>
            <a:r>
              <a:rPr lang="en-US" sz="1000" dirty="0">
                <a:solidFill>
                  <a:srgbClr val="000000"/>
                </a:solidFill>
                <a:effectLst/>
                <a:ea typeface="Calibri" panose="020F0502020204030204" pitchFamily="34" charset="0"/>
                <a:cs typeface="Times New Roman" panose="02020603050405020304" pitchFamily="18" charset="0"/>
              </a:rPr>
              <a:t>  </a:t>
            </a:r>
            <a:endParaRPr lang="el-GR" sz="1000" dirty="0">
              <a:effectLst/>
              <a:ea typeface="Calibri" panose="020F0502020204030204" pitchFamily="34" charset="0"/>
              <a:cs typeface="Times New Roman" panose="02020603050405020304" pitchFamily="18" charset="0"/>
            </a:endParaRPr>
          </a:p>
          <a:p>
            <a:pPr algn="just" fontAlgn="base">
              <a:lnSpc>
                <a:spcPct val="107000"/>
              </a:lnSpc>
              <a:spcAft>
                <a:spcPts val="800"/>
              </a:spcAft>
              <a:buNone/>
            </a:pPr>
            <a:r>
              <a:rPr lang="en-US" sz="1000" dirty="0">
                <a:solidFill>
                  <a:srgbClr val="000000"/>
                </a:solidFill>
                <a:effectLst/>
                <a:ea typeface="Times New Roman" panose="02020603050405020304" pitchFamily="18" charset="0"/>
                <a:cs typeface="Times New Roman" panose="02020603050405020304" pitchFamily="18" charset="0"/>
              </a:rPr>
              <a:t>Şafak,  E. (2006).</a:t>
            </a:r>
            <a:r>
              <a:rPr lang="en-US" sz="1000" i="1" dirty="0">
                <a:solidFill>
                  <a:srgbClr val="000000"/>
                </a:solidFill>
                <a:effectLst/>
                <a:ea typeface="Times New Roman" panose="02020603050405020304" pitchFamily="18" charset="0"/>
                <a:cs typeface="Times New Roman" panose="02020603050405020304" pitchFamily="18" charset="0"/>
              </a:rPr>
              <a:t> </a:t>
            </a:r>
            <a:r>
              <a:rPr lang="en-US" sz="1000" i="1" dirty="0">
                <a:solidFill>
                  <a:srgbClr val="000000"/>
                </a:solidFill>
                <a:effectLst/>
                <a:ea typeface="Calibri" panose="020F0502020204030204" pitchFamily="34" charset="0"/>
                <a:cs typeface="Times New Roman" panose="02020603050405020304" pitchFamily="18" charset="0"/>
              </a:rPr>
              <a:t>Baba </a:t>
            </a:r>
            <a:r>
              <a:rPr lang="en-US" sz="1000" i="1" dirty="0" err="1">
                <a:solidFill>
                  <a:srgbClr val="000000"/>
                </a:solidFill>
                <a:effectLst/>
                <a:ea typeface="Calibri" panose="020F0502020204030204" pitchFamily="34" charset="0"/>
                <a:cs typeface="Times New Roman" panose="02020603050405020304" pitchFamily="18" charset="0"/>
              </a:rPr>
              <a:t>ve</a:t>
            </a:r>
            <a:r>
              <a:rPr lang="en-US" sz="1000" i="1" dirty="0">
                <a:solidFill>
                  <a:srgbClr val="000000"/>
                </a:solidFill>
                <a:effectLst/>
                <a:ea typeface="Calibri" panose="020F0502020204030204" pitchFamily="34" charset="0"/>
                <a:cs typeface="Times New Roman" panose="02020603050405020304" pitchFamily="18" charset="0"/>
              </a:rPr>
              <a:t> </a:t>
            </a:r>
            <a:r>
              <a:rPr lang="en-US" sz="1000" i="1" dirty="0" err="1">
                <a:solidFill>
                  <a:srgbClr val="000000"/>
                </a:solidFill>
                <a:effectLst/>
                <a:ea typeface="Calibri" panose="020F0502020204030204" pitchFamily="34" charset="0"/>
                <a:cs typeface="Times New Roman" panose="02020603050405020304" pitchFamily="18" charset="0"/>
              </a:rPr>
              <a:t>Piç</a:t>
            </a:r>
            <a:r>
              <a:rPr lang="en-US" sz="1000" i="1" dirty="0">
                <a:solidFill>
                  <a:srgbClr val="000000"/>
                </a:solidFill>
                <a:effectLst/>
                <a:ea typeface="Calibri" panose="020F0502020204030204" pitchFamily="34" charset="0"/>
                <a:cs typeface="Times New Roman" panose="02020603050405020304" pitchFamily="18" charset="0"/>
              </a:rPr>
              <a:t> </a:t>
            </a:r>
            <a:r>
              <a:rPr lang="en-US" sz="1000" dirty="0">
                <a:solidFill>
                  <a:srgbClr val="000000"/>
                </a:solidFill>
                <a:effectLst/>
                <a:ea typeface="Times New Roman" panose="02020603050405020304" pitchFamily="18" charset="0"/>
                <a:cs typeface="Times New Roman" panose="02020603050405020304" pitchFamily="18" charset="0"/>
              </a:rPr>
              <a:t>: roman</a:t>
            </a:r>
            <a:r>
              <a:rPr lang="en-US" sz="1000" i="1" dirty="0">
                <a:solidFill>
                  <a:srgbClr val="000000"/>
                </a:solidFill>
                <a:effectLst/>
                <a:ea typeface="Calibri" panose="020F0502020204030204" pitchFamily="34" charset="0"/>
                <a:cs typeface="Times New Roman" panose="02020603050405020304" pitchFamily="18" charset="0"/>
              </a:rPr>
              <a:t>.</a:t>
            </a:r>
            <a:r>
              <a:rPr lang="en-US" sz="1000" dirty="0">
                <a:solidFill>
                  <a:srgbClr val="000000"/>
                </a:solidFill>
                <a:effectLst/>
                <a:ea typeface="Times New Roman" panose="02020603050405020304" pitchFamily="18" charset="0"/>
                <a:cs typeface="Times New Roman" panose="02020603050405020304" pitchFamily="18" charset="0"/>
              </a:rPr>
              <a:t> İstanbul: Metis</a:t>
            </a:r>
            <a:r>
              <a:rPr lang="tr-TR" sz="1000" dirty="0">
                <a:solidFill>
                  <a:srgbClr val="000000"/>
                </a:solidFill>
                <a:effectLst/>
                <a:ea typeface="Times New Roman" panose="02020603050405020304" pitchFamily="18" charset="0"/>
                <a:cs typeface="Times New Roman" panose="02020603050405020304" pitchFamily="18" charset="0"/>
              </a:rPr>
              <a:t>.  </a:t>
            </a:r>
            <a:r>
              <a:rPr lang="en-US" sz="1000" dirty="0">
                <a:solidFill>
                  <a:srgbClr val="000000"/>
                </a:solidFill>
                <a:effectLst/>
                <a:ea typeface="Calibri" panose="020F0502020204030204" pitchFamily="34" charset="0"/>
                <a:cs typeface="Times New Roman" panose="02020603050405020304" pitchFamily="18" charset="0"/>
              </a:rPr>
              <a:t> </a:t>
            </a:r>
            <a:r>
              <a:rPr lang="en-US" sz="1000" u="sng" dirty="0">
                <a:solidFill>
                  <a:srgbClr val="000000"/>
                </a:solidFill>
                <a:effectLst/>
                <a:ea typeface="Calibri" panose="020F0502020204030204" pitchFamily="34" charset="0"/>
                <a:cs typeface="Times New Roman" panose="02020603050405020304" pitchFamily="18" charset="0"/>
                <a:hlinkClick r:id="rId5"/>
              </a:rPr>
              <a:t>PL248.S44B3 2006</a:t>
            </a:r>
            <a:r>
              <a:rPr lang="en-US" sz="1000" dirty="0">
                <a:solidFill>
                  <a:srgbClr val="000000"/>
                </a:solidFill>
                <a:effectLst/>
                <a:ea typeface="Calibri" panose="020F0502020204030204" pitchFamily="34" charset="0"/>
                <a:cs typeface="Times New Roman" panose="02020603050405020304" pitchFamily="18" charset="0"/>
              </a:rPr>
              <a:t>  </a:t>
            </a:r>
            <a:endParaRPr lang="el-GR" sz="10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1000" dirty="0">
                <a:solidFill>
                  <a:srgbClr val="000000"/>
                </a:solidFill>
                <a:effectLst/>
                <a:ea typeface="Calibri" panose="020F0502020204030204" pitchFamily="34" charset="0"/>
                <a:cs typeface="Times New Roman" panose="02020603050405020304" pitchFamily="18" charset="0"/>
              </a:rPr>
              <a:t>Ş</a:t>
            </a:r>
            <a:r>
              <a:rPr lang="tr-TR" sz="1000" dirty="0">
                <a:solidFill>
                  <a:srgbClr val="000000"/>
                </a:solidFill>
                <a:effectLst/>
                <a:ea typeface="Calibri" panose="020F0502020204030204" pitchFamily="34" charset="0"/>
                <a:cs typeface="Times New Roman" panose="02020603050405020304" pitchFamily="18" charset="0"/>
              </a:rPr>
              <a:t>afak</a:t>
            </a:r>
            <a:r>
              <a:rPr lang="en-US" sz="1000" dirty="0">
                <a:solidFill>
                  <a:srgbClr val="000000"/>
                </a:solidFill>
                <a:effectLst/>
                <a:ea typeface="Calibri" panose="020F0502020204030204" pitchFamily="34" charset="0"/>
                <a:cs typeface="Times New Roman" panose="02020603050405020304" pitchFamily="18" charset="0"/>
              </a:rPr>
              <a:t>, E. (2006). </a:t>
            </a:r>
            <a:r>
              <a:rPr lang="en-US" sz="1000" i="1" dirty="0">
                <a:solidFill>
                  <a:srgbClr val="000000"/>
                </a:solidFill>
                <a:effectLst/>
                <a:ea typeface="Calibri" panose="020F0502020204030204" pitchFamily="34" charset="0"/>
                <a:cs typeface="Times New Roman" panose="02020603050405020304" pitchFamily="18" charset="0"/>
              </a:rPr>
              <a:t>Mahrem</a:t>
            </a:r>
            <a:r>
              <a:rPr lang="en-US" sz="1000" dirty="0">
                <a:solidFill>
                  <a:srgbClr val="000000"/>
                </a:solidFill>
                <a:effectLst/>
                <a:ea typeface="Calibri" panose="020F0502020204030204" pitchFamily="34" charset="0"/>
                <a:cs typeface="Times New Roman" panose="02020603050405020304" pitchFamily="18" charset="0"/>
              </a:rPr>
              <a:t>. İstanbul : Metis </a:t>
            </a:r>
            <a:r>
              <a:rPr lang="en-US" sz="1000" dirty="0" err="1">
                <a:solidFill>
                  <a:srgbClr val="000000"/>
                </a:solidFill>
                <a:effectLst/>
                <a:ea typeface="Calibri" panose="020F0502020204030204" pitchFamily="34" charset="0"/>
                <a:cs typeface="Times New Roman" panose="02020603050405020304" pitchFamily="18" charset="0"/>
              </a:rPr>
              <a:t>Yayınları</a:t>
            </a:r>
            <a:r>
              <a:rPr lang="en-US" sz="1000" dirty="0">
                <a:solidFill>
                  <a:srgbClr val="000000"/>
                </a:solidFill>
                <a:effectLst/>
                <a:ea typeface="Calibri" panose="020F0502020204030204" pitchFamily="34" charset="0"/>
                <a:cs typeface="Times New Roman" panose="02020603050405020304" pitchFamily="18" charset="0"/>
              </a:rPr>
              <a:t>.  </a:t>
            </a:r>
            <a:r>
              <a:rPr lang="en-US" sz="1000" u="sng" dirty="0">
                <a:solidFill>
                  <a:srgbClr val="000000"/>
                </a:solidFill>
                <a:effectLst/>
                <a:ea typeface="Calibri" panose="020F0502020204030204" pitchFamily="34" charset="0"/>
                <a:cs typeface="Times New Roman" panose="02020603050405020304" pitchFamily="18" charset="0"/>
                <a:hlinkClick r:id="rId6"/>
              </a:rPr>
              <a:t>PL248.S44M3 2006</a:t>
            </a:r>
            <a:r>
              <a:rPr lang="en-US" sz="1000" dirty="0">
                <a:solidFill>
                  <a:srgbClr val="000000"/>
                </a:solidFill>
                <a:effectLst/>
                <a:ea typeface="Calibri" panose="020F0502020204030204" pitchFamily="34" charset="0"/>
                <a:cs typeface="Times New Roman" panose="02020603050405020304" pitchFamily="18" charset="0"/>
              </a:rPr>
              <a:t>   </a:t>
            </a:r>
            <a:endParaRPr lang="el-GR" sz="10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1000" dirty="0">
                <a:solidFill>
                  <a:srgbClr val="000000"/>
                </a:solidFill>
                <a:effectLst/>
                <a:ea typeface="Calibri" panose="020F0502020204030204" pitchFamily="34" charset="0"/>
                <a:cs typeface="Times New Roman" panose="02020603050405020304" pitchFamily="18" charset="0"/>
              </a:rPr>
              <a:t>Ş</a:t>
            </a:r>
            <a:r>
              <a:rPr lang="tr-TR" sz="1000" dirty="0">
                <a:solidFill>
                  <a:srgbClr val="000000"/>
                </a:solidFill>
                <a:effectLst/>
                <a:ea typeface="Calibri" panose="020F0502020204030204" pitchFamily="34" charset="0"/>
                <a:cs typeface="Times New Roman" panose="02020603050405020304" pitchFamily="18" charset="0"/>
              </a:rPr>
              <a:t>afak</a:t>
            </a:r>
            <a:r>
              <a:rPr lang="en-US" sz="1000" dirty="0">
                <a:solidFill>
                  <a:srgbClr val="000000"/>
                </a:solidFill>
                <a:effectLst/>
                <a:ea typeface="Calibri" panose="020F0502020204030204" pitchFamily="34" charset="0"/>
                <a:cs typeface="Times New Roman" panose="02020603050405020304" pitchFamily="18" charset="0"/>
              </a:rPr>
              <a:t>, E. (2006). </a:t>
            </a:r>
            <a:r>
              <a:rPr lang="en-US" sz="1000" i="1" dirty="0" err="1">
                <a:solidFill>
                  <a:srgbClr val="000000"/>
                </a:solidFill>
                <a:effectLst/>
                <a:ea typeface="Calibri" panose="020F0502020204030204" pitchFamily="34" charset="0"/>
                <a:cs typeface="Times New Roman" panose="02020603050405020304" pitchFamily="18" charset="0"/>
              </a:rPr>
              <a:t>Pinhan</a:t>
            </a:r>
            <a:r>
              <a:rPr lang="en-US" sz="1000" dirty="0">
                <a:solidFill>
                  <a:srgbClr val="000000"/>
                </a:solidFill>
                <a:effectLst/>
                <a:ea typeface="Calibri" panose="020F0502020204030204" pitchFamily="34" charset="0"/>
                <a:cs typeface="Times New Roman" panose="02020603050405020304" pitchFamily="18" charset="0"/>
              </a:rPr>
              <a:t>.  İstanbul : Metis </a:t>
            </a:r>
            <a:r>
              <a:rPr lang="en-US" sz="1000" dirty="0" err="1">
                <a:solidFill>
                  <a:srgbClr val="000000"/>
                </a:solidFill>
                <a:effectLst/>
                <a:ea typeface="Calibri" panose="020F0502020204030204" pitchFamily="34" charset="0"/>
                <a:cs typeface="Times New Roman" panose="02020603050405020304" pitchFamily="18" charset="0"/>
              </a:rPr>
              <a:t>Yayınları</a:t>
            </a:r>
            <a:r>
              <a:rPr lang="en-US" sz="1000" dirty="0">
                <a:solidFill>
                  <a:srgbClr val="000000"/>
                </a:solidFill>
                <a:effectLst/>
                <a:ea typeface="Calibri" panose="020F0502020204030204" pitchFamily="34" charset="0"/>
                <a:cs typeface="Times New Roman" panose="02020603050405020304" pitchFamily="18" charset="0"/>
              </a:rPr>
              <a:t>.  </a:t>
            </a:r>
            <a:r>
              <a:rPr lang="en-US" sz="1000" u="sng" dirty="0">
                <a:solidFill>
                  <a:srgbClr val="000000"/>
                </a:solidFill>
                <a:effectLst/>
                <a:ea typeface="Calibri" panose="020F0502020204030204" pitchFamily="34" charset="0"/>
                <a:cs typeface="Times New Roman" panose="02020603050405020304" pitchFamily="18" charset="0"/>
                <a:hlinkClick r:id="rId7"/>
              </a:rPr>
              <a:t>PL248.S44P5 2006</a:t>
            </a:r>
            <a:r>
              <a:rPr lang="en-US" sz="1000" dirty="0">
                <a:solidFill>
                  <a:srgbClr val="000000"/>
                </a:solidFill>
                <a:effectLst/>
                <a:ea typeface="Calibri" panose="020F0502020204030204" pitchFamily="34" charset="0"/>
                <a:cs typeface="Times New Roman" panose="02020603050405020304" pitchFamily="18" charset="0"/>
              </a:rPr>
              <a:t>  </a:t>
            </a:r>
            <a:endParaRPr lang="el-GR" sz="10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n-US" sz="1000" dirty="0">
                <a:solidFill>
                  <a:srgbClr val="000000"/>
                </a:solidFill>
                <a:effectLst/>
                <a:ea typeface="Calibri" panose="020F0502020204030204" pitchFamily="34" charset="0"/>
                <a:cs typeface="Times New Roman" panose="02020603050405020304" pitchFamily="18" charset="0"/>
              </a:rPr>
              <a:t>Ş</a:t>
            </a:r>
            <a:r>
              <a:rPr lang="tr-TR" sz="1000" dirty="0">
                <a:solidFill>
                  <a:srgbClr val="000000"/>
                </a:solidFill>
                <a:effectLst/>
                <a:ea typeface="Calibri" panose="020F0502020204030204" pitchFamily="34" charset="0"/>
                <a:cs typeface="Times New Roman" panose="02020603050405020304" pitchFamily="18" charset="0"/>
              </a:rPr>
              <a:t>afak</a:t>
            </a:r>
            <a:r>
              <a:rPr lang="en-US" sz="1000" dirty="0">
                <a:solidFill>
                  <a:srgbClr val="000000"/>
                </a:solidFill>
                <a:effectLst/>
                <a:ea typeface="Calibri" panose="020F0502020204030204" pitchFamily="34" charset="0"/>
                <a:cs typeface="Times New Roman" panose="02020603050405020304" pitchFamily="18" charset="0"/>
              </a:rPr>
              <a:t>, E. (2006). </a:t>
            </a:r>
            <a:r>
              <a:rPr lang="en-US" sz="1000" i="1" dirty="0" err="1">
                <a:solidFill>
                  <a:srgbClr val="000000"/>
                </a:solidFill>
                <a:effectLst/>
                <a:ea typeface="Calibri" panose="020F0502020204030204" pitchFamily="34" charset="0"/>
                <a:cs typeface="Times New Roman" panose="02020603050405020304" pitchFamily="18" charset="0"/>
              </a:rPr>
              <a:t>Şehrin</a:t>
            </a:r>
            <a:r>
              <a:rPr lang="en-US" sz="1000" i="1" dirty="0">
                <a:solidFill>
                  <a:srgbClr val="000000"/>
                </a:solidFill>
                <a:effectLst/>
                <a:ea typeface="Calibri" panose="020F0502020204030204" pitchFamily="34" charset="0"/>
                <a:cs typeface="Times New Roman" panose="02020603050405020304" pitchFamily="18" charset="0"/>
              </a:rPr>
              <a:t> </a:t>
            </a:r>
            <a:r>
              <a:rPr lang="en-US" sz="1000" i="1" dirty="0" err="1">
                <a:solidFill>
                  <a:srgbClr val="000000"/>
                </a:solidFill>
                <a:effectLst/>
                <a:ea typeface="Calibri" panose="020F0502020204030204" pitchFamily="34" charset="0"/>
                <a:cs typeface="Times New Roman" panose="02020603050405020304" pitchFamily="18" charset="0"/>
              </a:rPr>
              <a:t>Aynaları</a:t>
            </a:r>
            <a:r>
              <a:rPr lang="en-US" sz="1000" dirty="0">
                <a:solidFill>
                  <a:srgbClr val="000000"/>
                </a:solidFill>
                <a:effectLst/>
                <a:ea typeface="Calibri" panose="020F0502020204030204" pitchFamily="34" charset="0"/>
                <a:cs typeface="Times New Roman" panose="02020603050405020304" pitchFamily="18" charset="0"/>
              </a:rPr>
              <a:t>. İstanbul : Metis </a:t>
            </a:r>
            <a:r>
              <a:rPr lang="en-US" sz="1000" dirty="0" err="1">
                <a:solidFill>
                  <a:srgbClr val="000000"/>
                </a:solidFill>
                <a:effectLst/>
                <a:ea typeface="Calibri" panose="020F0502020204030204" pitchFamily="34" charset="0"/>
                <a:cs typeface="Times New Roman" panose="02020603050405020304" pitchFamily="18" charset="0"/>
              </a:rPr>
              <a:t>Yayınları</a:t>
            </a:r>
            <a:r>
              <a:rPr lang="en-US" sz="1000" dirty="0">
                <a:solidFill>
                  <a:srgbClr val="000000"/>
                </a:solidFill>
                <a:effectLst/>
                <a:ea typeface="Calibri" panose="020F0502020204030204" pitchFamily="34" charset="0"/>
                <a:cs typeface="Times New Roman" panose="02020603050405020304" pitchFamily="18" charset="0"/>
              </a:rPr>
              <a:t>.  </a:t>
            </a:r>
            <a:r>
              <a:rPr lang="en-US" sz="1000" u="sng" dirty="0">
                <a:solidFill>
                  <a:srgbClr val="000000"/>
                </a:solidFill>
                <a:effectLst/>
                <a:ea typeface="Calibri" panose="020F0502020204030204" pitchFamily="34" charset="0"/>
                <a:cs typeface="Times New Roman" panose="02020603050405020304" pitchFamily="18" charset="0"/>
                <a:hlinkClick r:id="rId8"/>
              </a:rPr>
              <a:t>PL248.S44S4 2006</a:t>
            </a:r>
            <a:r>
              <a:rPr lang="en-US" sz="1000" dirty="0">
                <a:solidFill>
                  <a:srgbClr val="000000"/>
                </a:solidFill>
                <a:effectLst/>
                <a:ea typeface="Calibri" panose="020F0502020204030204" pitchFamily="34" charset="0"/>
                <a:cs typeface="Times New Roman" panose="02020603050405020304" pitchFamily="18" charset="0"/>
              </a:rPr>
              <a:t>  </a:t>
            </a:r>
            <a:endParaRPr lang="el-GR" sz="10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tr-TR" sz="1000" dirty="0">
                <a:solidFill>
                  <a:srgbClr val="000000"/>
                </a:solidFill>
                <a:effectLst/>
                <a:ea typeface="Calibri" panose="020F0502020204030204" pitchFamily="34" charset="0"/>
                <a:cs typeface="Times New Roman" panose="02020603050405020304" pitchFamily="18" charset="0"/>
              </a:rPr>
              <a:t>Şafak,  E.(20</a:t>
            </a:r>
            <a:r>
              <a:rPr lang="el-GR" sz="1000" dirty="0">
                <a:solidFill>
                  <a:srgbClr val="000000"/>
                </a:solidFill>
                <a:effectLst/>
                <a:ea typeface="Calibri" panose="020F0502020204030204" pitchFamily="34" charset="0"/>
                <a:cs typeface="Times New Roman" panose="02020603050405020304" pitchFamily="18" charset="0"/>
              </a:rPr>
              <a:t>07</a:t>
            </a:r>
            <a:r>
              <a:rPr lang="tr-TR" sz="1000" dirty="0">
                <a:solidFill>
                  <a:srgbClr val="000000"/>
                </a:solidFill>
                <a:effectLst/>
                <a:ea typeface="Calibri" panose="020F0502020204030204" pitchFamily="34" charset="0"/>
                <a:cs typeface="Times New Roman" panose="02020603050405020304" pitchFamily="18" charset="0"/>
              </a:rPr>
              <a:t>). </a:t>
            </a:r>
            <a:r>
              <a:rPr lang="el-GR" sz="1000" i="1" dirty="0" err="1">
                <a:solidFill>
                  <a:srgbClr val="000000"/>
                </a:solidFill>
                <a:effectLst/>
                <a:ea typeface="Calibri" panose="020F0502020204030204" pitchFamily="34" charset="0"/>
                <a:cs typeface="Times New Roman" panose="02020603050405020304" pitchFamily="18" charset="0"/>
              </a:rPr>
              <a:t>Μπονμπόν</a:t>
            </a:r>
            <a:r>
              <a:rPr lang="el-GR" sz="1000" i="1" dirty="0">
                <a:solidFill>
                  <a:srgbClr val="000000"/>
                </a:solidFill>
                <a:effectLst/>
                <a:ea typeface="Calibri" panose="020F0502020204030204" pitchFamily="34" charset="0"/>
                <a:cs typeface="Times New Roman" panose="02020603050405020304" pitchFamily="18" charset="0"/>
              </a:rPr>
              <a:t> </a:t>
            </a:r>
            <a:r>
              <a:rPr lang="el-GR" sz="1000" i="1" dirty="0" err="1">
                <a:solidFill>
                  <a:srgbClr val="000000"/>
                </a:solidFill>
                <a:effectLst/>
                <a:ea typeface="Calibri" panose="020F0502020204030204" pitchFamily="34" charset="0"/>
                <a:cs typeface="Times New Roman" panose="02020603050405020304" pitchFamily="18" charset="0"/>
              </a:rPr>
              <a:t>Παλάς</a:t>
            </a:r>
            <a:r>
              <a:rPr lang="el-GR" sz="1000" dirty="0">
                <a:solidFill>
                  <a:srgbClr val="000000"/>
                </a:solidFill>
                <a:effectLst/>
                <a:ea typeface="Calibri" panose="020F0502020204030204" pitchFamily="34" charset="0"/>
                <a:cs typeface="Times New Roman" panose="02020603050405020304" pitchFamily="18" charset="0"/>
              </a:rPr>
              <a:t>, μετάφραση Μαρία </a:t>
            </a:r>
            <a:r>
              <a:rPr lang="el-GR" sz="1000" dirty="0" err="1">
                <a:solidFill>
                  <a:srgbClr val="000000"/>
                </a:solidFill>
                <a:effectLst/>
                <a:ea typeface="Calibri" panose="020F0502020204030204" pitchFamily="34" charset="0"/>
                <a:cs typeface="Times New Roman" panose="02020603050405020304" pitchFamily="18" charset="0"/>
              </a:rPr>
              <a:t>Χαρισιάδου</a:t>
            </a:r>
            <a:r>
              <a:rPr lang="el-GR" sz="1000" dirty="0">
                <a:solidFill>
                  <a:srgbClr val="000000"/>
                </a:solidFill>
                <a:effectLst/>
                <a:ea typeface="Calibri" panose="020F0502020204030204" pitchFamily="34" charset="0"/>
                <a:cs typeface="Times New Roman" panose="02020603050405020304" pitchFamily="18" charset="0"/>
              </a:rPr>
              <a:t>. Αθήνα: Εξάντας. </a:t>
            </a:r>
            <a:r>
              <a:rPr lang="en-US" sz="1000" u="sng" dirty="0">
                <a:solidFill>
                  <a:srgbClr val="000000"/>
                </a:solidFill>
                <a:effectLst/>
                <a:ea typeface="Calibri" panose="020F0502020204030204" pitchFamily="34" charset="0"/>
                <a:cs typeface="Times New Roman" panose="02020603050405020304" pitchFamily="18" charset="0"/>
                <a:hlinkClick r:id="rId9"/>
              </a:rPr>
              <a:t>PL</a:t>
            </a:r>
            <a:r>
              <a:rPr lang="el-GR" sz="1000" u="sng" dirty="0">
                <a:solidFill>
                  <a:srgbClr val="000000"/>
                </a:solidFill>
                <a:effectLst/>
                <a:ea typeface="Calibri" panose="020F0502020204030204" pitchFamily="34" charset="0"/>
                <a:cs typeface="Times New Roman" panose="02020603050405020304" pitchFamily="18" charset="0"/>
                <a:hlinkClick r:id="rId9"/>
              </a:rPr>
              <a:t>248.</a:t>
            </a:r>
            <a:r>
              <a:rPr lang="en-US" sz="1000" u="sng" dirty="0">
                <a:solidFill>
                  <a:srgbClr val="000000"/>
                </a:solidFill>
                <a:effectLst/>
                <a:ea typeface="Calibri" panose="020F0502020204030204" pitchFamily="34" charset="0"/>
                <a:cs typeface="Times New Roman" panose="02020603050405020304" pitchFamily="18" charset="0"/>
                <a:hlinkClick r:id="rId9"/>
              </a:rPr>
              <a:t>S</a:t>
            </a:r>
            <a:r>
              <a:rPr lang="el-GR" sz="1000" u="sng" dirty="0">
                <a:solidFill>
                  <a:srgbClr val="000000"/>
                </a:solidFill>
                <a:effectLst/>
                <a:ea typeface="Calibri" panose="020F0502020204030204" pitchFamily="34" charset="0"/>
                <a:cs typeface="Times New Roman" panose="02020603050405020304" pitchFamily="18" charset="0"/>
                <a:hlinkClick r:id="rId9"/>
              </a:rPr>
              <a:t>44</a:t>
            </a:r>
            <a:r>
              <a:rPr lang="en-US" sz="1000" u="sng" dirty="0">
                <a:solidFill>
                  <a:srgbClr val="000000"/>
                </a:solidFill>
                <a:effectLst/>
                <a:ea typeface="Calibri" panose="020F0502020204030204" pitchFamily="34" charset="0"/>
                <a:cs typeface="Times New Roman" panose="02020603050405020304" pitchFamily="18" charset="0"/>
                <a:hlinkClick r:id="rId9"/>
              </a:rPr>
              <a:t>A</a:t>
            </a:r>
            <a:r>
              <a:rPr lang="el-GR" sz="1000" u="sng" dirty="0">
                <a:solidFill>
                  <a:srgbClr val="000000"/>
                </a:solidFill>
                <a:effectLst/>
                <a:ea typeface="Calibri" panose="020F0502020204030204" pitchFamily="34" charset="0"/>
                <a:cs typeface="Times New Roman" panose="02020603050405020304" pitchFamily="18" charset="0"/>
                <a:hlinkClick r:id="rId9"/>
              </a:rPr>
              <a:t>53</a:t>
            </a:r>
            <a:r>
              <a:rPr lang="en-US" sz="1000" u="sng" dirty="0">
                <a:solidFill>
                  <a:srgbClr val="000000"/>
                </a:solidFill>
                <a:effectLst/>
                <a:ea typeface="Calibri" panose="020F0502020204030204" pitchFamily="34" charset="0"/>
                <a:cs typeface="Times New Roman" panose="02020603050405020304" pitchFamily="18" charset="0"/>
                <a:hlinkClick r:id="rId9"/>
              </a:rPr>
              <a:t>C</a:t>
            </a:r>
            <a:r>
              <a:rPr lang="el-GR" sz="1000" u="sng" dirty="0">
                <a:solidFill>
                  <a:srgbClr val="000000"/>
                </a:solidFill>
                <a:effectLst/>
                <a:ea typeface="Calibri" panose="020F0502020204030204" pitchFamily="34" charset="0"/>
                <a:cs typeface="Times New Roman" panose="02020603050405020304" pitchFamily="18" charset="0"/>
                <a:hlinkClick r:id="rId9"/>
              </a:rPr>
              <a:t>53 2007</a:t>
            </a:r>
            <a:r>
              <a:rPr lang="en-US" sz="1000" dirty="0">
                <a:solidFill>
                  <a:srgbClr val="000000"/>
                </a:solidFill>
                <a:effectLst/>
                <a:ea typeface="Calibri" panose="020F0502020204030204" pitchFamily="34" charset="0"/>
                <a:cs typeface="Times New Roman" panose="02020603050405020304" pitchFamily="18" charset="0"/>
              </a:rPr>
              <a:t>  </a:t>
            </a:r>
            <a:endParaRPr lang="el-GR" sz="10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GR" sz="1000" dirty="0">
                <a:solidFill>
                  <a:srgbClr val="000000"/>
                </a:solidFill>
                <a:effectLst/>
                <a:ea typeface="Calibri" panose="020F0502020204030204" pitchFamily="34" charset="0"/>
                <a:cs typeface="Times New Roman" panose="02020603050405020304" pitchFamily="18" charset="0"/>
              </a:rPr>
              <a:t>Ş</a:t>
            </a:r>
            <a:r>
              <a:rPr lang="tr-TR" sz="1000" dirty="0">
                <a:solidFill>
                  <a:srgbClr val="000000"/>
                </a:solidFill>
                <a:effectLst/>
                <a:ea typeface="Calibri" panose="020F0502020204030204" pitchFamily="34" charset="0"/>
                <a:cs typeface="Times New Roman" panose="02020603050405020304" pitchFamily="18" charset="0"/>
              </a:rPr>
              <a:t>afak</a:t>
            </a:r>
            <a:r>
              <a:rPr lang="el-GR" sz="1000" dirty="0">
                <a:solidFill>
                  <a:srgbClr val="000000"/>
                </a:solidFill>
                <a:effectLst/>
                <a:ea typeface="Calibri" panose="020F0502020204030204" pitchFamily="34" charset="0"/>
                <a:cs typeface="Times New Roman" panose="02020603050405020304" pitchFamily="18" charset="0"/>
              </a:rPr>
              <a:t>, </a:t>
            </a:r>
            <a:r>
              <a:rPr lang="en-US" sz="1000" dirty="0">
                <a:solidFill>
                  <a:srgbClr val="000000"/>
                </a:solidFill>
                <a:effectLst/>
                <a:ea typeface="Calibri" panose="020F0502020204030204" pitchFamily="34" charset="0"/>
                <a:cs typeface="Times New Roman" panose="02020603050405020304" pitchFamily="18" charset="0"/>
              </a:rPr>
              <a:t>E</a:t>
            </a:r>
            <a:r>
              <a:rPr lang="el-GR" sz="1000" dirty="0">
                <a:solidFill>
                  <a:srgbClr val="000000"/>
                </a:solidFill>
                <a:effectLst/>
                <a:ea typeface="Calibri" panose="020F0502020204030204" pitchFamily="34" charset="0"/>
                <a:cs typeface="Times New Roman" panose="02020603050405020304" pitchFamily="18" charset="0"/>
              </a:rPr>
              <a:t>. (2007).</a:t>
            </a:r>
            <a:r>
              <a:rPr lang="el-GR" sz="1000" dirty="0">
                <a:solidFill>
                  <a:srgbClr val="000000"/>
                </a:solidFill>
                <a:effectLst/>
                <a:ea typeface="Times New Roman" panose="02020603050405020304" pitchFamily="18" charset="0"/>
                <a:cs typeface="Times New Roman" panose="02020603050405020304" pitchFamily="18" charset="0"/>
              </a:rPr>
              <a:t> </a:t>
            </a:r>
            <a:r>
              <a:rPr lang="el-GR" sz="1000" i="1" dirty="0">
                <a:solidFill>
                  <a:srgbClr val="000000"/>
                </a:solidFill>
                <a:effectLst/>
                <a:ea typeface="Times New Roman" panose="02020603050405020304" pitchFamily="18" charset="0"/>
                <a:cs typeface="Times New Roman" panose="02020603050405020304" pitchFamily="18" charset="0"/>
              </a:rPr>
              <a:t>Οι καθρέφτες της πόλης</a:t>
            </a:r>
            <a:r>
              <a:rPr lang="el-GR" sz="1000" dirty="0">
                <a:solidFill>
                  <a:srgbClr val="000000"/>
                </a:solidFill>
                <a:effectLst/>
                <a:ea typeface="Times New Roman" panose="02020603050405020304" pitchFamily="18" charset="0"/>
                <a:cs typeface="Times New Roman" panose="02020603050405020304" pitchFamily="18" charset="0"/>
              </a:rPr>
              <a:t>, μετάφραση Στυλιανός </a:t>
            </a:r>
            <a:r>
              <a:rPr lang="el-GR" sz="1000" dirty="0" err="1">
                <a:solidFill>
                  <a:srgbClr val="000000"/>
                </a:solidFill>
                <a:effectLst/>
                <a:ea typeface="Times New Roman" panose="02020603050405020304" pitchFamily="18" charset="0"/>
                <a:cs typeface="Times New Roman" panose="02020603050405020304" pitchFamily="18" charset="0"/>
              </a:rPr>
              <a:t>Ροϊδης</a:t>
            </a:r>
            <a:r>
              <a:rPr lang="el-GR" sz="1000" dirty="0">
                <a:solidFill>
                  <a:srgbClr val="000000"/>
                </a:solidFill>
                <a:effectLst/>
                <a:ea typeface="Times New Roman" panose="02020603050405020304" pitchFamily="18" charset="0"/>
                <a:cs typeface="Times New Roman" panose="02020603050405020304" pitchFamily="18" charset="0"/>
              </a:rPr>
              <a:t> &amp; </a:t>
            </a:r>
            <a:r>
              <a:rPr lang="el-GR" sz="1000" dirty="0">
                <a:solidFill>
                  <a:srgbClr val="000000"/>
                </a:solidFill>
                <a:effectLst/>
                <a:ea typeface="Calibri" panose="020F0502020204030204" pitchFamily="34" charset="0"/>
                <a:cs typeface="Times New Roman" panose="02020603050405020304" pitchFamily="18" charset="0"/>
              </a:rPr>
              <a:t>Ρόδη </a:t>
            </a:r>
            <a:r>
              <a:rPr lang="el-GR" sz="1000" dirty="0" err="1">
                <a:solidFill>
                  <a:srgbClr val="000000"/>
                </a:solidFill>
                <a:effectLst/>
                <a:ea typeface="Calibri" panose="020F0502020204030204" pitchFamily="34" charset="0"/>
                <a:cs typeface="Times New Roman" panose="02020603050405020304" pitchFamily="18" charset="0"/>
              </a:rPr>
              <a:t>Τομουρτζουκγκιούλ</a:t>
            </a:r>
            <a:r>
              <a:rPr lang="tr-TR" sz="1000" b="1" dirty="0">
                <a:solidFill>
                  <a:srgbClr val="000000"/>
                </a:solidFill>
                <a:effectLst/>
                <a:ea typeface="Calibri" panose="020F0502020204030204" pitchFamily="34" charset="0"/>
                <a:cs typeface="Times New Roman" panose="02020603050405020304" pitchFamily="18" charset="0"/>
              </a:rPr>
              <a:t>.</a:t>
            </a:r>
            <a:r>
              <a:rPr lang="el-GR" sz="1000" dirty="0">
                <a:solidFill>
                  <a:srgbClr val="000000"/>
                </a:solidFill>
                <a:effectLst/>
                <a:ea typeface="Times New Roman" panose="02020603050405020304" pitchFamily="18" charset="0"/>
                <a:cs typeface="Times New Roman" panose="02020603050405020304" pitchFamily="18" charset="0"/>
              </a:rPr>
              <a:t> Αθήνα: Εκδοτικός Οργανισμός Λιβάνη.</a:t>
            </a:r>
            <a:r>
              <a:rPr lang="en-US" sz="1000" u="sng" dirty="0">
                <a:solidFill>
                  <a:srgbClr val="000000"/>
                </a:solidFill>
                <a:effectLst/>
                <a:ea typeface="Calibri" panose="020F0502020204030204" pitchFamily="34" charset="0"/>
                <a:cs typeface="Times New Roman" panose="02020603050405020304" pitchFamily="18" charset="0"/>
                <a:hlinkClick r:id="rId10"/>
              </a:rPr>
              <a:t>PL</a:t>
            </a:r>
            <a:r>
              <a:rPr lang="el-GR" sz="1000" u="sng" dirty="0">
                <a:solidFill>
                  <a:srgbClr val="000000"/>
                </a:solidFill>
                <a:effectLst/>
                <a:ea typeface="Calibri" panose="020F0502020204030204" pitchFamily="34" charset="0"/>
                <a:cs typeface="Times New Roman" panose="02020603050405020304" pitchFamily="18" charset="0"/>
                <a:hlinkClick r:id="rId10"/>
              </a:rPr>
              <a:t>248.</a:t>
            </a:r>
            <a:r>
              <a:rPr lang="en-US" sz="1000" u="sng" dirty="0">
                <a:solidFill>
                  <a:srgbClr val="000000"/>
                </a:solidFill>
                <a:effectLst/>
                <a:ea typeface="Calibri" panose="020F0502020204030204" pitchFamily="34" charset="0"/>
                <a:cs typeface="Times New Roman" panose="02020603050405020304" pitchFamily="18" charset="0"/>
                <a:hlinkClick r:id="rId10"/>
              </a:rPr>
              <a:t>S</a:t>
            </a:r>
            <a:r>
              <a:rPr lang="el-GR" sz="1000" u="sng" dirty="0">
                <a:solidFill>
                  <a:srgbClr val="000000"/>
                </a:solidFill>
                <a:effectLst/>
                <a:ea typeface="Calibri" panose="020F0502020204030204" pitchFamily="34" charset="0"/>
                <a:cs typeface="Times New Roman" panose="02020603050405020304" pitchFamily="18" charset="0"/>
                <a:hlinkClick r:id="rId10"/>
              </a:rPr>
              <a:t>44</a:t>
            </a:r>
            <a:r>
              <a:rPr lang="en-US" sz="1000" u="sng" dirty="0">
                <a:solidFill>
                  <a:srgbClr val="000000"/>
                </a:solidFill>
                <a:effectLst/>
                <a:ea typeface="Calibri" panose="020F0502020204030204" pitchFamily="34" charset="0"/>
                <a:cs typeface="Times New Roman" panose="02020603050405020304" pitchFamily="18" charset="0"/>
                <a:hlinkClick r:id="rId10"/>
              </a:rPr>
              <a:t>A</a:t>
            </a:r>
            <a:r>
              <a:rPr lang="el-GR" sz="1000" u="sng" dirty="0">
                <a:solidFill>
                  <a:srgbClr val="000000"/>
                </a:solidFill>
                <a:effectLst/>
                <a:ea typeface="Calibri" panose="020F0502020204030204" pitchFamily="34" charset="0"/>
                <a:cs typeface="Times New Roman" panose="02020603050405020304" pitchFamily="18" charset="0"/>
                <a:hlinkClick r:id="rId10"/>
              </a:rPr>
              <a:t>53</a:t>
            </a:r>
            <a:r>
              <a:rPr lang="en-US" sz="1000" u="sng" dirty="0">
                <a:solidFill>
                  <a:srgbClr val="000000"/>
                </a:solidFill>
                <a:effectLst/>
                <a:ea typeface="Calibri" panose="020F0502020204030204" pitchFamily="34" charset="0"/>
                <a:cs typeface="Times New Roman" panose="02020603050405020304" pitchFamily="18" charset="0"/>
                <a:hlinkClick r:id="rId10"/>
              </a:rPr>
              <a:t>R</a:t>
            </a:r>
            <a:r>
              <a:rPr lang="el-GR" sz="1000" u="sng" dirty="0">
                <a:solidFill>
                  <a:srgbClr val="000000"/>
                </a:solidFill>
                <a:effectLst/>
                <a:ea typeface="Calibri" panose="020F0502020204030204" pitchFamily="34" charset="0"/>
                <a:cs typeface="Times New Roman" panose="02020603050405020304" pitchFamily="18" charset="0"/>
                <a:hlinkClick r:id="rId10"/>
              </a:rPr>
              <a:t>6 2007</a:t>
            </a:r>
            <a:endParaRPr lang="el-GR" sz="1000" dirty="0">
              <a:effectLst/>
              <a:ea typeface="Calibri" panose="020F0502020204030204" pitchFamily="34" charset="0"/>
              <a:cs typeface="Times New Roman" panose="02020603050405020304" pitchFamily="18" charset="0"/>
            </a:endParaRPr>
          </a:p>
          <a:p>
            <a:pPr algn="just" fontAlgn="base">
              <a:lnSpc>
                <a:spcPct val="107000"/>
              </a:lnSpc>
              <a:spcAft>
                <a:spcPts val="800"/>
              </a:spcAft>
              <a:buNone/>
            </a:pPr>
            <a:r>
              <a:rPr lang="el-GR" sz="1000" dirty="0">
                <a:solidFill>
                  <a:srgbClr val="000000"/>
                </a:solidFill>
                <a:effectLst/>
                <a:ea typeface="Times New Roman" panose="02020603050405020304" pitchFamily="18" charset="0"/>
                <a:cs typeface="Times New Roman" panose="02020603050405020304" pitchFamily="18" charset="0"/>
              </a:rPr>
              <a:t>Ş</a:t>
            </a:r>
            <a:r>
              <a:rPr lang="en-US" sz="1000" dirty="0" err="1">
                <a:solidFill>
                  <a:srgbClr val="000000"/>
                </a:solidFill>
                <a:effectLst/>
                <a:ea typeface="Times New Roman" panose="02020603050405020304" pitchFamily="18" charset="0"/>
                <a:cs typeface="Times New Roman" panose="02020603050405020304" pitchFamily="18" charset="0"/>
              </a:rPr>
              <a:t>afak</a:t>
            </a:r>
            <a:r>
              <a:rPr lang="el-GR" sz="1000" dirty="0">
                <a:solidFill>
                  <a:srgbClr val="000000"/>
                </a:solidFill>
                <a:effectLst/>
                <a:ea typeface="Times New Roman" panose="02020603050405020304" pitchFamily="18" charset="0"/>
                <a:cs typeface="Times New Roman" panose="02020603050405020304" pitchFamily="18" charset="0"/>
              </a:rPr>
              <a:t>,  </a:t>
            </a:r>
            <a:r>
              <a:rPr lang="en-US" sz="1000" dirty="0">
                <a:solidFill>
                  <a:srgbClr val="000000"/>
                </a:solidFill>
                <a:effectLst/>
                <a:ea typeface="Times New Roman" panose="02020603050405020304" pitchFamily="18" charset="0"/>
                <a:cs typeface="Times New Roman" panose="02020603050405020304" pitchFamily="18" charset="0"/>
              </a:rPr>
              <a:t>E</a:t>
            </a:r>
            <a:r>
              <a:rPr lang="el-GR" sz="1000" dirty="0">
                <a:solidFill>
                  <a:srgbClr val="000000"/>
                </a:solidFill>
                <a:effectLst/>
                <a:ea typeface="Times New Roman" panose="02020603050405020304" pitchFamily="18" charset="0"/>
                <a:cs typeface="Times New Roman" panose="02020603050405020304" pitchFamily="18" charset="0"/>
              </a:rPr>
              <a:t>. (2007). </a:t>
            </a:r>
            <a:r>
              <a:rPr lang="el-GR" sz="1000" i="1" dirty="0">
                <a:solidFill>
                  <a:srgbClr val="000000"/>
                </a:solidFill>
                <a:effectLst/>
                <a:ea typeface="Times New Roman" panose="02020603050405020304" pitchFamily="18" charset="0"/>
                <a:cs typeface="Times New Roman" panose="02020603050405020304" pitchFamily="18" charset="0"/>
              </a:rPr>
              <a:t>Το μπάσταρδο της Κωνσταντινούπολης</a:t>
            </a:r>
            <a:r>
              <a:rPr lang="tr-TR" sz="1000" dirty="0">
                <a:solidFill>
                  <a:srgbClr val="000000"/>
                </a:solidFill>
                <a:effectLst/>
                <a:ea typeface="Times New Roman" panose="02020603050405020304" pitchFamily="18" charset="0"/>
                <a:cs typeface="Times New Roman" panose="02020603050405020304" pitchFamily="18" charset="0"/>
              </a:rPr>
              <a:t>.</a:t>
            </a:r>
            <a:r>
              <a:rPr lang="el-GR" sz="1000" dirty="0">
                <a:solidFill>
                  <a:srgbClr val="000000"/>
                </a:solidFill>
                <a:effectLst/>
                <a:ea typeface="Times New Roman" panose="02020603050405020304" pitchFamily="18" charset="0"/>
                <a:cs typeface="Times New Roman" panose="02020603050405020304" pitchFamily="18" charset="0"/>
              </a:rPr>
              <a:t> Αθήνα: Λιβάνη</a:t>
            </a:r>
            <a:r>
              <a:rPr lang="tr-TR" sz="1000" dirty="0">
                <a:solidFill>
                  <a:srgbClr val="000000"/>
                </a:solidFill>
                <a:effectLst/>
                <a:ea typeface="Times New Roman" panose="02020603050405020304" pitchFamily="18" charset="0"/>
                <a:cs typeface="Times New Roman" panose="02020603050405020304" pitchFamily="18" charset="0"/>
              </a:rPr>
              <a:t>.</a:t>
            </a:r>
            <a:r>
              <a:rPr lang="en-US" sz="1000" dirty="0">
                <a:ea typeface="Calibri" panose="020F0502020204030204" pitchFamily="34" charset="0"/>
                <a:cs typeface="Times New Roman" panose="02020603050405020304" pitchFamily="18" charset="0"/>
              </a:rPr>
              <a:t> </a:t>
            </a:r>
            <a:r>
              <a:rPr lang="en-US" sz="1000" u="sng" dirty="0">
                <a:solidFill>
                  <a:srgbClr val="000000"/>
                </a:solidFill>
                <a:effectLst/>
                <a:ea typeface="Calibri" panose="020F0502020204030204" pitchFamily="34" charset="0"/>
                <a:cs typeface="Times New Roman" panose="02020603050405020304" pitchFamily="18" charset="0"/>
                <a:hlinkClick r:id="rId11"/>
              </a:rPr>
              <a:t>PS3619.H328B3715 2007</a:t>
            </a:r>
            <a:endParaRPr lang="el-GR" sz="10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el-GR" sz="1000" dirty="0" err="1">
                <a:solidFill>
                  <a:srgbClr val="000000"/>
                </a:solidFill>
                <a:effectLst/>
                <a:ea typeface="Times New Roman" panose="02020603050405020304" pitchFamily="18" charset="0"/>
                <a:cs typeface="Times New Roman" panose="02020603050405020304" pitchFamily="18" charset="0"/>
              </a:rPr>
              <a:t>Şafak</a:t>
            </a:r>
            <a:r>
              <a:rPr lang="el-GR" sz="1000" dirty="0">
                <a:solidFill>
                  <a:srgbClr val="000000"/>
                </a:solidFill>
                <a:effectLst/>
                <a:ea typeface="Times New Roman" panose="02020603050405020304" pitchFamily="18" charset="0"/>
                <a:cs typeface="Times New Roman" panose="02020603050405020304" pitchFamily="18" charset="0"/>
              </a:rPr>
              <a:t>,  E. (2010). </a:t>
            </a:r>
            <a:r>
              <a:rPr lang="tr-TR" sz="1000" i="1" dirty="0">
                <a:solidFill>
                  <a:srgbClr val="000000"/>
                </a:solidFill>
                <a:effectLst/>
                <a:ea typeface="Times New Roman" panose="02020603050405020304" pitchFamily="18" charset="0"/>
                <a:cs typeface="Times New Roman" panose="02020603050405020304" pitchFamily="18" charset="0"/>
              </a:rPr>
              <a:t>Aşk</a:t>
            </a:r>
            <a:r>
              <a:rPr lang="tr-TR" sz="1000" dirty="0">
                <a:solidFill>
                  <a:srgbClr val="000000"/>
                </a:solidFill>
                <a:effectLst/>
                <a:ea typeface="Times New Roman" panose="02020603050405020304" pitchFamily="18" charset="0"/>
                <a:cs typeface="Times New Roman" panose="02020603050405020304" pitchFamily="18" charset="0"/>
              </a:rPr>
              <a:t>.</a:t>
            </a:r>
            <a:r>
              <a:rPr lang="el-GR" sz="1000" dirty="0">
                <a:solidFill>
                  <a:srgbClr val="000000"/>
                </a:solidFill>
                <a:effectLst/>
                <a:ea typeface="Calibri" panose="020F0502020204030204" pitchFamily="34" charset="0"/>
                <a:cs typeface="Times New Roman" panose="02020603050405020304" pitchFamily="18" charset="0"/>
              </a:rPr>
              <a:t> </a:t>
            </a:r>
            <a:r>
              <a:rPr lang="el-GR" sz="1000" dirty="0" err="1">
                <a:solidFill>
                  <a:srgbClr val="000000"/>
                </a:solidFill>
                <a:effectLst/>
                <a:ea typeface="Calibri" panose="020F0502020204030204" pitchFamily="34" charset="0"/>
                <a:cs typeface="Times New Roman" panose="02020603050405020304" pitchFamily="18" charset="0"/>
              </a:rPr>
              <a:t>İstanbul</a:t>
            </a:r>
            <a:r>
              <a:rPr lang="el-GR" sz="1000" dirty="0">
                <a:solidFill>
                  <a:srgbClr val="000000"/>
                </a:solidFill>
                <a:effectLst/>
                <a:ea typeface="Calibri" panose="020F0502020204030204" pitchFamily="34" charset="0"/>
                <a:cs typeface="Times New Roman" panose="02020603050405020304" pitchFamily="18" charset="0"/>
              </a:rPr>
              <a:t>:  </a:t>
            </a:r>
            <a:r>
              <a:rPr lang="el-GR" sz="1000" dirty="0" err="1">
                <a:solidFill>
                  <a:srgbClr val="000000"/>
                </a:solidFill>
                <a:effectLst/>
                <a:ea typeface="Calibri" panose="020F0502020204030204" pitchFamily="34" charset="0"/>
                <a:cs typeface="Times New Roman" panose="02020603050405020304" pitchFamily="18" charset="0"/>
              </a:rPr>
              <a:t>Doğan</a:t>
            </a:r>
            <a:r>
              <a:rPr lang="el-GR" sz="1000" dirty="0">
                <a:solidFill>
                  <a:srgbClr val="000000"/>
                </a:solidFill>
                <a:effectLst/>
                <a:ea typeface="Calibri" panose="020F0502020204030204" pitchFamily="34" charset="0"/>
                <a:cs typeface="Times New Roman" panose="02020603050405020304" pitchFamily="18" charset="0"/>
              </a:rPr>
              <a:t> </a:t>
            </a:r>
            <a:r>
              <a:rPr lang="el-GR" sz="1000" dirty="0" err="1">
                <a:solidFill>
                  <a:srgbClr val="000000"/>
                </a:solidFill>
                <a:effectLst/>
                <a:ea typeface="Calibri" panose="020F0502020204030204" pitchFamily="34" charset="0"/>
                <a:cs typeface="Times New Roman" panose="02020603050405020304" pitchFamily="18" charset="0"/>
              </a:rPr>
              <a:t>Kitap</a:t>
            </a:r>
            <a:r>
              <a:rPr lang="el-GR" sz="1000" dirty="0">
                <a:solidFill>
                  <a:srgbClr val="000000"/>
                </a:solidFill>
                <a:effectLst/>
                <a:ea typeface="Calibri" panose="020F0502020204030204" pitchFamily="34" charset="0"/>
                <a:cs typeface="Times New Roman" panose="02020603050405020304" pitchFamily="18" charset="0"/>
              </a:rPr>
              <a:t>.  </a:t>
            </a:r>
            <a:r>
              <a:rPr lang="en-US" sz="1000" u="sng" dirty="0">
                <a:solidFill>
                  <a:srgbClr val="0070C0"/>
                </a:solidFill>
                <a:effectLst/>
                <a:ea typeface="Calibri" panose="020F0502020204030204" pitchFamily="34" charset="0"/>
                <a:cs typeface="Times New Roman" panose="02020603050405020304" pitchFamily="18" charset="0"/>
              </a:rPr>
              <a:t>PL248.S44A85</a:t>
            </a:r>
            <a:endParaRPr lang="el-GR" sz="1000" u="sng" dirty="0">
              <a:solidFill>
                <a:srgbClr val="0070C0"/>
              </a:solidFill>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tr-TR" sz="1000" dirty="0">
                <a:solidFill>
                  <a:srgbClr val="000000"/>
                </a:solidFill>
                <a:effectLst/>
                <a:ea typeface="Calibri" panose="020F0502020204030204" pitchFamily="34" charset="0"/>
                <a:cs typeface="Times New Roman" panose="02020603050405020304" pitchFamily="18" charset="0"/>
              </a:rPr>
              <a:t>Şafak, E. (2011). </a:t>
            </a:r>
            <a:r>
              <a:rPr lang="tr-TR" sz="1000" i="1" dirty="0">
                <a:solidFill>
                  <a:srgbClr val="000000"/>
                </a:solidFill>
                <a:effectLst/>
                <a:ea typeface="Calibri" panose="020F0502020204030204" pitchFamily="34" charset="0"/>
                <a:cs typeface="Times New Roman" panose="02020603050405020304" pitchFamily="18" charset="0"/>
              </a:rPr>
              <a:t>Siyah Süt</a:t>
            </a:r>
            <a:r>
              <a:rPr lang="tr-TR" sz="1000" dirty="0">
                <a:solidFill>
                  <a:srgbClr val="000000"/>
                </a:solidFill>
                <a:effectLst/>
                <a:ea typeface="Calibri" panose="020F0502020204030204" pitchFamily="34" charset="0"/>
                <a:cs typeface="Times New Roman" panose="02020603050405020304" pitchFamily="18" charset="0"/>
              </a:rPr>
              <a:t>. İstanbul:  Doğan Kitap.  </a:t>
            </a:r>
            <a:r>
              <a:rPr lang="en-US" sz="1000" u="sng" dirty="0">
                <a:solidFill>
                  <a:srgbClr val="000000"/>
                </a:solidFill>
                <a:effectLst/>
                <a:ea typeface="Calibri" panose="020F0502020204030204" pitchFamily="34" charset="0"/>
                <a:cs typeface="Times New Roman" panose="02020603050405020304" pitchFamily="18" charset="0"/>
                <a:hlinkClick r:id="rId12"/>
              </a:rPr>
              <a:t>PL248.S44S59 2011</a:t>
            </a:r>
            <a:r>
              <a:rPr lang="en-US" sz="1000" dirty="0">
                <a:solidFill>
                  <a:srgbClr val="000000"/>
                </a:solidFill>
                <a:effectLst/>
                <a:ea typeface="Calibri" panose="020F0502020204030204" pitchFamily="34" charset="0"/>
                <a:cs typeface="Times New Roman" panose="02020603050405020304" pitchFamily="18" charset="0"/>
              </a:rPr>
              <a:t>  </a:t>
            </a:r>
            <a:endParaRPr lang="el-GR" sz="1000" dirty="0">
              <a:effectLst/>
              <a:ea typeface="Calibri" panose="020F0502020204030204" pitchFamily="34" charset="0"/>
              <a:cs typeface="Times New Roman" panose="02020603050405020304" pitchFamily="18" charset="0"/>
            </a:endParaRPr>
          </a:p>
          <a:p>
            <a:pPr algn="just">
              <a:lnSpc>
                <a:spcPct val="107000"/>
              </a:lnSpc>
              <a:spcAft>
                <a:spcPts val="800"/>
              </a:spcAft>
              <a:buNone/>
            </a:pPr>
            <a:r>
              <a:rPr lang="tr-TR" sz="1000" dirty="0">
                <a:solidFill>
                  <a:srgbClr val="000000"/>
                </a:solidFill>
                <a:effectLst/>
                <a:ea typeface="Calibri" panose="020F0502020204030204" pitchFamily="34" charset="0"/>
                <a:cs typeface="Times New Roman" panose="02020603050405020304" pitchFamily="18" charset="0"/>
              </a:rPr>
              <a:t>Şafak,  E. (2012). </a:t>
            </a:r>
            <a:r>
              <a:rPr lang="el-GR" sz="1000" i="1" dirty="0">
                <a:solidFill>
                  <a:srgbClr val="000000"/>
                </a:solidFill>
                <a:effectLst/>
                <a:ea typeface="Calibri" panose="020F0502020204030204" pitchFamily="34" charset="0"/>
                <a:cs typeface="Times New Roman" panose="02020603050405020304" pitchFamily="18" charset="0"/>
              </a:rPr>
              <a:t>Οι 40 κανόνες της αγάπης: μυθιστόρημα</a:t>
            </a:r>
            <a:r>
              <a:rPr lang="el-GR" sz="1000" dirty="0">
                <a:solidFill>
                  <a:srgbClr val="000000"/>
                </a:solidFill>
                <a:effectLst/>
                <a:ea typeface="Calibri" panose="020F0502020204030204" pitchFamily="34" charset="0"/>
                <a:cs typeface="Times New Roman" panose="02020603050405020304" pitchFamily="18" charset="0"/>
              </a:rPr>
              <a:t>, μετάφραση Άννα Παπασταύρου</a:t>
            </a:r>
            <a:r>
              <a:rPr lang="el-GR" sz="1000" b="1" dirty="0">
                <a:solidFill>
                  <a:srgbClr val="000000"/>
                </a:solidFill>
                <a:effectLst/>
                <a:ea typeface="Calibri" panose="020F0502020204030204" pitchFamily="34" charset="0"/>
                <a:cs typeface="Times New Roman" panose="02020603050405020304" pitchFamily="18" charset="0"/>
              </a:rPr>
              <a:t>.</a:t>
            </a:r>
            <a:r>
              <a:rPr lang="el-GR" sz="1000" dirty="0">
                <a:solidFill>
                  <a:srgbClr val="000000"/>
                </a:solidFill>
                <a:effectLst/>
                <a:ea typeface="Calibri" panose="020F0502020204030204" pitchFamily="34" charset="0"/>
                <a:cs typeface="Times New Roman" panose="02020603050405020304" pitchFamily="18" charset="0"/>
              </a:rPr>
              <a:t> Αθήνα: Παπαδόπουλος. </a:t>
            </a:r>
            <a:r>
              <a:rPr lang="en-US" sz="1000" u="sng" dirty="0">
                <a:solidFill>
                  <a:srgbClr val="000000"/>
                </a:solidFill>
                <a:effectLst/>
                <a:ea typeface="Calibri" panose="020F0502020204030204" pitchFamily="34" charset="0"/>
                <a:cs typeface="Times New Roman" panose="02020603050405020304" pitchFamily="18" charset="0"/>
                <a:hlinkClick r:id="rId13"/>
              </a:rPr>
              <a:t>PL</a:t>
            </a:r>
            <a:r>
              <a:rPr lang="el-GR" sz="1000" u="sng" dirty="0">
                <a:solidFill>
                  <a:srgbClr val="000000"/>
                </a:solidFill>
                <a:effectLst/>
                <a:ea typeface="Calibri" panose="020F0502020204030204" pitchFamily="34" charset="0"/>
                <a:cs typeface="Times New Roman" panose="02020603050405020304" pitchFamily="18" charset="0"/>
                <a:hlinkClick r:id="rId13"/>
              </a:rPr>
              <a:t>248.</a:t>
            </a:r>
            <a:r>
              <a:rPr lang="en-US" sz="1000" u="sng" dirty="0">
                <a:solidFill>
                  <a:srgbClr val="000000"/>
                </a:solidFill>
                <a:effectLst/>
                <a:ea typeface="Calibri" panose="020F0502020204030204" pitchFamily="34" charset="0"/>
                <a:cs typeface="Times New Roman" panose="02020603050405020304" pitchFamily="18" charset="0"/>
                <a:hlinkClick r:id="rId13"/>
              </a:rPr>
              <a:t>S</a:t>
            </a:r>
            <a:r>
              <a:rPr lang="el-GR" sz="1000" u="sng" dirty="0">
                <a:solidFill>
                  <a:srgbClr val="000000"/>
                </a:solidFill>
                <a:effectLst/>
                <a:ea typeface="Calibri" panose="020F0502020204030204" pitchFamily="34" charset="0"/>
                <a:cs typeface="Times New Roman" panose="02020603050405020304" pitchFamily="18" charset="0"/>
                <a:hlinkClick r:id="rId13"/>
              </a:rPr>
              <a:t>44</a:t>
            </a:r>
            <a:r>
              <a:rPr lang="en-US" sz="1000" u="sng" dirty="0">
                <a:solidFill>
                  <a:srgbClr val="000000"/>
                </a:solidFill>
                <a:effectLst/>
                <a:ea typeface="Calibri" panose="020F0502020204030204" pitchFamily="34" charset="0"/>
                <a:cs typeface="Times New Roman" panose="02020603050405020304" pitchFamily="18" charset="0"/>
                <a:hlinkClick r:id="rId13"/>
              </a:rPr>
              <a:t>A</a:t>
            </a:r>
            <a:r>
              <a:rPr lang="el-GR" sz="1000" u="sng" dirty="0">
                <a:solidFill>
                  <a:srgbClr val="000000"/>
                </a:solidFill>
                <a:effectLst/>
                <a:ea typeface="Calibri" panose="020F0502020204030204" pitchFamily="34" charset="0"/>
                <a:cs typeface="Times New Roman" panose="02020603050405020304" pitchFamily="18" charset="0"/>
                <a:hlinkClick r:id="rId13"/>
              </a:rPr>
              <a:t>53</a:t>
            </a:r>
            <a:r>
              <a:rPr lang="en-US" sz="1000" u="sng" dirty="0">
                <a:solidFill>
                  <a:srgbClr val="000000"/>
                </a:solidFill>
                <a:effectLst/>
                <a:ea typeface="Calibri" panose="020F0502020204030204" pitchFamily="34" charset="0"/>
                <a:cs typeface="Times New Roman" panose="02020603050405020304" pitchFamily="18" charset="0"/>
                <a:hlinkClick r:id="rId13"/>
              </a:rPr>
              <a:t>P</a:t>
            </a:r>
            <a:r>
              <a:rPr lang="el-GR" sz="1000" u="sng" dirty="0">
                <a:solidFill>
                  <a:srgbClr val="000000"/>
                </a:solidFill>
                <a:effectLst/>
                <a:ea typeface="Calibri" panose="020F0502020204030204" pitchFamily="34" charset="0"/>
                <a:cs typeface="Times New Roman" panose="02020603050405020304" pitchFamily="18" charset="0"/>
                <a:hlinkClick r:id="rId13"/>
              </a:rPr>
              <a:t>37 2012</a:t>
            </a:r>
            <a:r>
              <a:rPr lang="en-US" sz="1000" dirty="0">
                <a:solidFill>
                  <a:srgbClr val="000000"/>
                </a:solidFill>
                <a:effectLst/>
                <a:ea typeface="Calibri" panose="020F0502020204030204" pitchFamily="34" charset="0"/>
                <a:cs typeface="Times New Roman" panose="02020603050405020304" pitchFamily="18" charset="0"/>
              </a:rPr>
              <a:t>  </a:t>
            </a:r>
            <a:endParaRPr lang="el-GR" sz="1000" dirty="0">
              <a:effectLst/>
              <a:ea typeface="Calibri" panose="020F0502020204030204" pitchFamily="34" charset="0"/>
              <a:cs typeface="Times New Roman" panose="02020603050405020304" pitchFamily="18" charset="0"/>
            </a:endParaRPr>
          </a:p>
          <a:p>
            <a:pPr algn="just">
              <a:lnSpc>
                <a:spcPct val="107000"/>
              </a:lnSpc>
              <a:spcBef>
                <a:spcPts val="200"/>
              </a:spcBef>
              <a:buNone/>
            </a:pPr>
            <a:r>
              <a:rPr lang="tr-TR" sz="1000" dirty="0"/>
              <a:t>Şafak, </a:t>
            </a:r>
            <a:r>
              <a:rPr lang="en-US" sz="1000" dirty="0"/>
              <a:t> </a:t>
            </a:r>
            <a:r>
              <a:rPr lang="tr-TR" sz="1000" dirty="0"/>
              <a:t>E. (2014). </a:t>
            </a:r>
            <a:r>
              <a:rPr lang="el-GR" sz="1000" dirty="0"/>
              <a:t>Περηφάνια</a:t>
            </a:r>
            <a:r>
              <a:rPr lang="tr-TR" sz="1000" dirty="0"/>
              <a:t>. </a:t>
            </a:r>
            <a:r>
              <a:rPr lang="el-GR" sz="1000" dirty="0"/>
              <a:t>Αθήνα</a:t>
            </a:r>
            <a:r>
              <a:rPr lang="en-US" sz="1000" dirty="0"/>
              <a:t>: </a:t>
            </a:r>
            <a:r>
              <a:rPr lang="el-GR" sz="1000" dirty="0"/>
              <a:t>Εκδόσεις Παπαδόπουλος</a:t>
            </a:r>
            <a:r>
              <a:rPr lang="tr-TR" sz="1000" dirty="0"/>
              <a:t>. </a:t>
            </a:r>
            <a:r>
              <a:rPr lang="en-US" sz="1000" dirty="0"/>
              <a:t>PL248.S221A53P3 2014  </a:t>
            </a:r>
            <a:endParaRPr lang="el-GR" sz="1000" dirty="0"/>
          </a:p>
          <a:p>
            <a:pPr algn="just">
              <a:lnSpc>
                <a:spcPct val="107000"/>
              </a:lnSpc>
              <a:spcAft>
                <a:spcPts val="800"/>
              </a:spcAft>
              <a:buNone/>
            </a:pPr>
            <a:r>
              <a:rPr lang="tr-TR" sz="1000" dirty="0"/>
              <a:t>Şafak,  E. (2016). Havva'nın üç kızı. İstanbul : Doğan Kitap.  PL248.S282A589 2016  </a:t>
            </a:r>
            <a:endParaRPr lang="el-GR" sz="1000" dirty="0"/>
          </a:p>
          <a:p>
            <a:pPr marR="179705" algn="just">
              <a:lnSpc>
                <a:spcPct val="107000"/>
              </a:lnSpc>
              <a:spcAft>
                <a:spcPts val="800"/>
              </a:spcAft>
              <a:buNone/>
            </a:pPr>
            <a:r>
              <a:rPr lang="el-GR" sz="1000" dirty="0">
                <a:effectLst/>
                <a:ea typeface="Times New Roman" panose="02020603050405020304" pitchFamily="18" charset="0"/>
                <a:cs typeface="Times New Roman" panose="02020603050405020304" pitchFamily="18" charset="0"/>
              </a:rPr>
              <a:t>Στάθη</a:t>
            </a:r>
            <a:r>
              <a:rPr lang="en-US" sz="1000" dirty="0">
                <a:effectLst/>
                <a:ea typeface="Times New Roman" panose="02020603050405020304" pitchFamily="18" charset="0"/>
                <a:cs typeface="Times New Roman" panose="02020603050405020304" pitchFamily="18" charset="0"/>
              </a:rPr>
              <a:t>, </a:t>
            </a:r>
            <a:r>
              <a:rPr lang="el-GR" sz="1000" dirty="0">
                <a:effectLst/>
                <a:ea typeface="Times New Roman" panose="02020603050405020304" pitchFamily="18" charset="0"/>
                <a:cs typeface="Times New Roman" panose="02020603050405020304" pitchFamily="18" charset="0"/>
              </a:rPr>
              <a:t>Π</a:t>
            </a:r>
            <a:r>
              <a:rPr lang="en-US" sz="1000" dirty="0">
                <a:effectLst/>
                <a:ea typeface="Times New Roman" panose="02020603050405020304" pitchFamily="18" charset="0"/>
                <a:cs typeface="Times New Roman" panose="02020603050405020304" pitchFamily="18" charset="0"/>
              </a:rPr>
              <a:t>.(2000). </a:t>
            </a:r>
            <a:r>
              <a:rPr lang="el-GR" sz="1000" i="1" dirty="0">
                <a:effectLst/>
                <a:ea typeface="Times New Roman" panose="02020603050405020304" pitchFamily="18" charset="0"/>
                <a:cs typeface="Times New Roman" panose="02020603050405020304" pitchFamily="18" charset="0"/>
              </a:rPr>
              <a:t>Δέκα γυναίκες συγγραφείς στη σύγχρονη Τουρκία</a:t>
            </a:r>
            <a:r>
              <a:rPr lang="el-GR" sz="1000" dirty="0">
                <a:effectLst/>
                <a:ea typeface="Times New Roman" panose="02020603050405020304" pitchFamily="18" charset="0"/>
                <a:cs typeface="Times New Roman" panose="02020603050405020304" pitchFamily="18" charset="0"/>
              </a:rPr>
              <a:t>. Αθήνα : «Φοινίκη». </a:t>
            </a:r>
            <a:r>
              <a:rPr lang="en-US" sz="1000" u="sng" dirty="0">
                <a:solidFill>
                  <a:srgbClr val="000000"/>
                </a:solidFill>
                <a:effectLst/>
                <a:ea typeface="Calibri" panose="020F0502020204030204" pitchFamily="34" charset="0"/>
                <a:cs typeface="Times New Roman" panose="02020603050405020304" pitchFamily="18" charset="0"/>
                <a:hlinkClick r:id="rId14"/>
              </a:rPr>
              <a:t>PL</a:t>
            </a:r>
            <a:r>
              <a:rPr lang="el-GR" sz="1000" u="sng" dirty="0">
                <a:solidFill>
                  <a:srgbClr val="000000"/>
                </a:solidFill>
                <a:effectLst/>
                <a:ea typeface="Calibri" panose="020F0502020204030204" pitchFamily="34" charset="0"/>
                <a:cs typeface="Times New Roman" panose="02020603050405020304" pitchFamily="18" charset="0"/>
                <a:hlinkClick r:id="rId14"/>
              </a:rPr>
              <a:t>232.5.</a:t>
            </a:r>
            <a:r>
              <a:rPr lang="en-US" sz="1000" u="sng" dirty="0">
                <a:solidFill>
                  <a:srgbClr val="000000"/>
                </a:solidFill>
                <a:effectLst/>
                <a:ea typeface="Calibri" panose="020F0502020204030204" pitchFamily="34" charset="0"/>
                <a:cs typeface="Times New Roman" panose="02020603050405020304" pitchFamily="18" charset="0"/>
                <a:hlinkClick r:id="rId14"/>
              </a:rPr>
              <a:t>W</a:t>
            </a:r>
            <a:r>
              <a:rPr lang="el-GR" sz="1000" u="sng" dirty="0">
                <a:solidFill>
                  <a:srgbClr val="000000"/>
                </a:solidFill>
                <a:effectLst/>
                <a:ea typeface="Calibri" panose="020F0502020204030204" pitchFamily="34" charset="0"/>
                <a:cs typeface="Times New Roman" panose="02020603050405020304" pitchFamily="18" charset="0"/>
                <a:hlinkClick r:id="rId14"/>
              </a:rPr>
              <a:t>66</a:t>
            </a:r>
            <a:r>
              <a:rPr lang="en-US" sz="1000" u="sng" dirty="0">
                <a:solidFill>
                  <a:srgbClr val="000000"/>
                </a:solidFill>
                <a:effectLst/>
                <a:ea typeface="Calibri" panose="020F0502020204030204" pitchFamily="34" charset="0"/>
                <a:cs typeface="Times New Roman" panose="02020603050405020304" pitchFamily="18" charset="0"/>
                <a:hlinkClick r:id="rId14"/>
              </a:rPr>
              <a:t>S</a:t>
            </a:r>
            <a:r>
              <a:rPr lang="el-GR" sz="1000" u="sng" dirty="0">
                <a:solidFill>
                  <a:srgbClr val="000000"/>
                </a:solidFill>
                <a:effectLst/>
                <a:ea typeface="Calibri" panose="020F0502020204030204" pitchFamily="34" charset="0"/>
                <a:cs typeface="Times New Roman" panose="02020603050405020304" pitchFamily="18" charset="0"/>
                <a:hlinkClick r:id="rId14"/>
              </a:rPr>
              <a:t>73 2000</a:t>
            </a:r>
            <a:r>
              <a:rPr lang="en-US" sz="1000" dirty="0">
                <a:solidFill>
                  <a:srgbClr val="000000"/>
                </a:solidFill>
                <a:effectLst/>
                <a:ea typeface="Calibri" panose="020F0502020204030204" pitchFamily="34" charset="0"/>
                <a:cs typeface="Times New Roman" panose="02020603050405020304" pitchFamily="18" charset="0"/>
              </a:rPr>
              <a:t> </a:t>
            </a:r>
            <a:endParaRPr lang="el-GR" sz="1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33540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42AB55B-CFD4-39E5-5360-BF043D773A43}"/>
              </a:ext>
            </a:extLst>
          </p:cNvPr>
          <p:cNvSpPr txBox="1"/>
          <p:nvPr/>
        </p:nvSpPr>
        <p:spPr>
          <a:xfrm>
            <a:off x="250371" y="1361254"/>
            <a:ext cx="6096000" cy="4135491"/>
          </a:xfrm>
          <a:prstGeom prst="rect">
            <a:avLst/>
          </a:prstGeom>
          <a:noFill/>
        </p:spPr>
        <p:txBody>
          <a:bodyPr wrap="square">
            <a:spAutoFit/>
          </a:bodyPr>
          <a:lstStyle/>
          <a:p>
            <a:pPr marL="179705" marR="179705" algn="just">
              <a:lnSpc>
                <a:spcPct val="107000"/>
              </a:lnSpc>
              <a:spcAft>
                <a:spcPts val="800"/>
              </a:spcAft>
              <a:buNone/>
            </a:pPr>
            <a:r>
              <a:rPr lang="en-US" sz="2000" dirty="0">
                <a:solidFill>
                  <a:srgbClr val="000000"/>
                </a:solidFill>
                <a:effectLst/>
                <a:ea typeface="Calibri" panose="020F0502020204030204" pitchFamily="34" charset="0"/>
                <a:cs typeface="Times New Roman" panose="02020603050405020304" pitchFamily="18" charset="0"/>
              </a:rPr>
              <a:t>[…] </a:t>
            </a:r>
            <a:r>
              <a:rPr lang="en-US" sz="2000" i="1" dirty="0">
                <a:solidFill>
                  <a:srgbClr val="000000"/>
                </a:solidFill>
                <a:effectLst/>
                <a:ea typeface="Calibri" panose="020F0502020204030204" pitchFamily="34" charset="0"/>
                <a:cs typeface="Times New Roman" panose="02020603050405020304" pitchFamily="18" charset="0"/>
              </a:rPr>
              <a:t>İskender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romanı</a:t>
            </a:r>
            <a:r>
              <a:rPr lang="en-US" sz="2000" dirty="0">
                <a:solidFill>
                  <a:srgbClr val="000000"/>
                </a:solidFill>
                <a:effectLst/>
                <a:ea typeface="Calibri" panose="020F0502020204030204" pitchFamily="34" charset="0"/>
                <a:cs typeface="Times New Roman" panose="02020603050405020304" pitchFamily="18" charset="0"/>
              </a:rPr>
              <a:t>, Türk-Kürt </a:t>
            </a:r>
            <a:r>
              <a:rPr lang="en-US" sz="2000" dirty="0" err="1">
                <a:solidFill>
                  <a:srgbClr val="000000"/>
                </a:solidFill>
                <a:effectLst/>
                <a:ea typeface="Calibri" panose="020F0502020204030204" pitchFamily="34" charset="0"/>
                <a:cs typeface="Times New Roman" panose="02020603050405020304" pitchFamily="18" charset="0"/>
              </a:rPr>
              <a:t>kökenli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bir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göçmen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ailenin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Londra’ya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göçtükten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sonra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yaşadıkları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bir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töre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cinayetini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ve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bu</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bağlamda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ortaya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çıkan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trajik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bir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anne-oğul</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ilişkisini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anlatır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Ancak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yukarıda</a:t>
            </a:r>
            <a:r>
              <a:rPr lang="en-US" sz="2000" dirty="0">
                <a:solidFill>
                  <a:srgbClr val="000000"/>
                </a:solidFill>
                <a:effectLst/>
                <a:ea typeface="Calibri" panose="020F0502020204030204" pitchFamily="34" charset="0"/>
                <a:cs typeface="Times New Roman" panose="02020603050405020304" pitchFamily="18" charset="0"/>
              </a:rPr>
              <a:t> da </a:t>
            </a:r>
            <a:r>
              <a:rPr lang="en-US" sz="2000" dirty="0" err="1">
                <a:solidFill>
                  <a:srgbClr val="000000"/>
                </a:solidFill>
                <a:effectLst/>
                <a:ea typeface="Calibri" panose="020F0502020204030204" pitchFamily="34" charset="0"/>
                <a:cs typeface="Times New Roman" panose="02020603050405020304" pitchFamily="18" charset="0"/>
              </a:rPr>
              <a:t>değindiğimiz</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üzere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bu</a:t>
            </a:r>
            <a:r>
              <a:rPr lang="en-US" sz="2000" dirty="0">
                <a:solidFill>
                  <a:srgbClr val="000000"/>
                </a:solidFill>
                <a:effectLst/>
                <a:ea typeface="Calibri" panose="020F0502020204030204" pitchFamily="34" charset="0"/>
                <a:cs typeface="Times New Roman" panose="02020603050405020304" pitchFamily="18" charset="0"/>
              </a:rPr>
              <a:t> ana </a:t>
            </a:r>
            <a:r>
              <a:rPr lang="en-US" sz="2000" dirty="0" err="1">
                <a:solidFill>
                  <a:srgbClr val="000000"/>
                </a:solidFill>
                <a:effectLst/>
                <a:ea typeface="Calibri" panose="020F0502020204030204" pitchFamily="34" charset="0"/>
                <a:cs typeface="Times New Roman" panose="02020603050405020304" pitchFamily="18" charset="0"/>
              </a:rPr>
              <a:t>olayı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besleyen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çeşitli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temalar</a:t>
            </a:r>
            <a:r>
              <a:rPr lang="en-US" sz="2000" dirty="0">
                <a:solidFill>
                  <a:srgbClr val="000000"/>
                </a:solidFill>
                <a:effectLst/>
                <a:ea typeface="Calibri" panose="020F0502020204030204" pitchFamily="34" charset="0"/>
                <a:cs typeface="Times New Roman" panose="02020603050405020304" pitchFamily="18" charset="0"/>
              </a:rPr>
              <a:t> da </a:t>
            </a:r>
            <a:r>
              <a:rPr lang="en-US" sz="2000" dirty="0" err="1">
                <a:solidFill>
                  <a:srgbClr val="000000"/>
                </a:solidFill>
                <a:effectLst/>
                <a:ea typeface="Calibri" panose="020F0502020204030204" pitchFamily="34" charset="0"/>
                <a:cs typeface="Times New Roman" panose="02020603050405020304" pitchFamily="18" charset="0"/>
              </a:rPr>
              <a:t>romanın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çok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sesliliğine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kapı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açmıştır</a:t>
            </a:r>
            <a:r>
              <a:rPr lang="en-US" sz="2000" dirty="0">
                <a:solidFill>
                  <a:srgbClr val="000000"/>
                </a:solidFill>
                <a:effectLst/>
                <a:ea typeface="Calibri" panose="020F0502020204030204" pitchFamily="34" charset="0"/>
                <a:cs typeface="Times New Roman" panose="02020603050405020304" pitchFamily="18" charset="0"/>
              </a:rPr>
              <a:t>. Bu </a:t>
            </a:r>
            <a:r>
              <a:rPr lang="en-US" sz="2000" dirty="0" err="1">
                <a:solidFill>
                  <a:srgbClr val="000000"/>
                </a:solidFill>
                <a:effectLst/>
                <a:ea typeface="Calibri" panose="020F0502020204030204" pitchFamily="34" charset="0"/>
                <a:cs typeface="Times New Roman" panose="02020603050405020304" pitchFamily="18" charset="0"/>
              </a:rPr>
              <a:t>temalar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Kadına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şiddet</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ikizlik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gelenek-modernizm</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çatışması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kimlik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sorunu</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doğu-batı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çatışması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göçmenlik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feminizm</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aşk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ve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tasavvuf</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olarak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karşımıza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çıkmaktadır</a:t>
            </a:r>
            <a:r>
              <a:rPr lang="en-US" sz="2000" dirty="0">
                <a:solidFill>
                  <a:srgbClr val="000000"/>
                </a:solidFill>
                <a:effectLst/>
                <a:ea typeface="Calibri" panose="020F0502020204030204" pitchFamily="34" charset="0"/>
                <a:cs typeface="Times New Roman" panose="02020603050405020304" pitchFamily="18" charset="0"/>
              </a:rPr>
              <a:t>.(Yusuf </a:t>
            </a:r>
            <a:r>
              <a:rPr lang="en-US" sz="2000" dirty="0" err="1">
                <a:solidFill>
                  <a:srgbClr val="000000"/>
                </a:solidFill>
                <a:effectLst/>
                <a:ea typeface="Calibri" panose="020F0502020204030204" pitchFamily="34" charset="0"/>
                <a:cs typeface="Times New Roman" panose="02020603050405020304" pitchFamily="18" charset="0"/>
              </a:rPr>
              <a:t>Aydo</a:t>
            </a:r>
            <a:r>
              <a:rPr lang="tr-TR" sz="2000" dirty="0">
                <a:solidFill>
                  <a:srgbClr val="000000"/>
                </a:solidFill>
                <a:effectLst/>
                <a:ea typeface="Calibri" panose="020F0502020204030204" pitchFamily="34" charset="0"/>
                <a:cs typeface="Times New Roman" panose="02020603050405020304" pitchFamily="18" charset="0"/>
              </a:rPr>
              <a:t>ğdu</a:t>
            </a:r>
            <a:r>
              <a:rPr lang="en-US" sz="2000" dirty="0">
                <a:solidFill>
                  <a:srgbClr val="000000"/>
                </a:solidFill>
                <a:effectLst/>
                <a:ea typeface="Calibri" panose="020F0502020204030204" pitchFamily="34" charset="0"/>
                <a:cs typeface="Times New Roman" panose="02020603050405020304" pitchFamily="18" charset="0"/>
              </a:rPr>
              <a:t>,2014:157)</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a:solidFill>
                  <a:srgbClr val="000000"/>
                </a:solidFill>
                <a:effectLst/>
                <a:ea typeface="Calibri" panose="020F0502020204030204" pitchFamily="34" charset="0"/>
                <a:cs typeface="Times New Roman" panose="02020603050405020304" pitchFamily="18" charset="0"/>
              </a:rPr>
              <a:t> </a:t>
            </a:r>
            <a:endParaRPr lang="el-GR" sz="2000" dirty="0">
              <a:effectLst/>
              <a:ea typeface="Calibri" panose="020F0502020204030204" pitchFamily="34" charset="0"/>
              <a:cs typeface="Times New Roman" panose="02020603050405020304" pitchFamily="18" charset="0"/>
            </a:endParaRPr>
          </a:p>
        </p:txBody>
      </p:sp>
      <p:pic>
        <p:nvPicPr>
          <p:cNvPr id="3074" name="Picture 2" descr="Amazon.com: Iskender (Turkish Edition): 9786050902518: Elif Şafak: Libros">
            <a:extLst>
              <a:ext uri="{FF2B5EF4-FFF2-40B4-BE49-F238E27FC236}">
                <a16:creationId xmlns:a16="http://schemas.microsoft.com/office/drawing/2014/main" id="{AF9DD48A-D00C-BCFF-2739-6AA1992D94A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96922" y="951489"/>
            <a:ext cx="3431811" cy="4955021"/>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282CCD88-01F6-88EC-E8AC-F03AAED77041}"/>
              </a:ext>
            </a:extLst>
          </p:cNvPr>
          <p:cNvSpPr txBox="1"/>
          <p:nvPr/>
        </p:nvSpPr>
        <p:spPr>
          <a:xfrm>
            <a:off x="7195457" y="6248791"/>
            <a:ext cx="6096000" cy="369332"/>
          </a:xfrm>
          <a:prstGeom prst="rect">
            <a:avLst/>
          </a:prstGeom>
          <a:noFill/>
        </p:spPr>
        <p:txBody>
          <a:bodyPr wrap="square">
            <a:spAutoFit/>
          </a:bodyPr>
          <a:lstStyle/>
          <a:p>
            <a:r>
              <a:rPr lang="el-GR" dirty="0">
                <a:solidFill>
                  <a:schemeClr val="bg2"/>
                </a:solidFill>
              </a:rPr>
              <a:t>https://share.google/OJbmAbL6PrDOEue83</a:t>
            </a:r>
          </a:p>
        </p:txBody>
      </p:sp>
    </p:spTree>
    <p:extLst>
      <p:ext uri="{BB962C8B-B14F-4D97-AF65-F5344CB8AC3E}">
        <p14:creationId xmlns:p14="http://schemas.microsoft.com/office/powerpoint/2010/main" val="3617811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A13656-7388-225E-D272-8AC8123E7E5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8291735-5249-2A48-291A-C7443C41BA95}"/>
              </a:ext>
            </a:extLst>
          </p:cNvPr>
          <p:cNvSpPr txBox="1"/>
          <p:nvPr/>
        </p:nvSpPr>
        <p:spPr>
          <a:xfrm>
            <a:off x="212271" y="193915"/>
            <a:ext cx="11827329" cy="6338145"/>
          </a:xfrm>
          <a:prstGeom prst="rect">
            <a:avLst/>
          </a:prstGeom>
          <a:noFill/>
        </p:spPr>
        <p:txBody>
          <a:bodyPr wrap="square">
            <a:spAutoFit/>
          </a:bodyPr>
          <a:lstStyle/>
          <a:p>
            <a:pPr marL="179705" marR="179705" algn="just">
              <a:lnSpc>
                <a:spcPct val="107000"/>
              </a:lnSpc>
              <a:spcAft>
                <a:spcPts val="800"/>
              </a:spcAft>
              <a:buNone/>
            </a:pP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Romanın</a:t>
            </a:r>
            <a:r>
              <a:rPr lang="en-US" sz="2000" dirty="0">
                <a:solidFill>
                  <a:srgbClr val="000000"/>
                </a:solidFill>
                <a:effectLst/>
                <a:ea typeface="Calibri" panose="020F0502020204030204" pitchFamily="34" charset="0"/>
                <a:cs typeface="Times New Roman" panose="02020603050405020304" pitchFamily="18" charset="0"/>
              </a:rPr>
              <a:t> ana </a:t>
            </a:r>
            <a:r>
              <a:rPr lang="en-US" sz="2000" dirty="0" err="1">
                <a:solidFill>
                  <a:srgbClr val="000000"/>
                </a:solidFill>
                <a:effectLst/>
                <a:ea typeface="Calibri" panose="020F0502020204030204" pitchFamily="34" charset="0"/>
                <a:cs typeface="Times New Roman" panose="02020603050405020304" pitchFamily="18" charset="0"/>
              </a:rPr>
              <a:t>kahramanlarından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biri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olan</a:t>
            </a:r>
            <a:r>
              <a:rPr lang="en-US" sz="2000" dirty="0">
                <a:solidFill>
                  <a:srgbClr val="000000"/>
                </a:solidFill>
                <a:effectLst/>
                <a:ea typeface="Calibri" panose="020F0502020204030204" pitchFamily="34" charset="0"/>
                <a:cs typeface="Times New Roman" panose="02020603050405020304" pitchFamily="18" charset="0"/>
              </a:rPr>
              <a:t> Adem, </a:t>
            </a:r>
            <a:r>
              <a:rPr lang="en-US" sz="2000" dirty="0" err="1">
                <a:solidFill>
                  <a:srgbClr val="000000"/>
                </a:solidFill>
                <a:effectLst/>
                <a:ea typeface="Calibri" panose="020F0502020204030204" pitchFamily="34" charset="0"/>
                <a:cs typeface="Times New Roman" panose="02020603050405020304" pitchFamily="18" charset="0"/>
              </a:rPr>
              <a:t>kardeşinin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askerliği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sebebiyle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uğradığı</a:t>
            </a:r>
            <a:r>
              <a:rPr lang="en-US" sz="2000" dirty="0">
                <a:solidFill>
                  <a:srgbClr val="000000"/>
                </a:solidFill>
                <a:effectLst/>
                <a:ea typeface="Calibri" panose="020F0502020204030204" pitchFamily="34" charset="0"/>
                <a:cs typeface="Times New Roman" panose="02020603050405020304" pitchFamily="18" charset="0"/>
              </a:rPr>
              <a:t> Fırat </a:t>
            </a:r>
            <a:r>
              <a:rPr lang="en-US" sz="2000" dirty="0" err="1">
                <a:solidFill>
                  <a:srgbClr val="000000"/>
                </a:solidFill>
                <a:effectLst/>
                <a:ea typeface="Calibri" panose="020F0502020204030204" pitchFamily="34" charset="0"/>
                <a:cs typeface="Times New Roman" panose="02020603050405020304" pitchFamily="18" charset="0"/>
              </a:rPr>
              <a:t>nehrinin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yakınında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yer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alan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bir</a:t>
            </a:r>
            <a:r>
              <a:rPr lang="en-US" sz="2000" dirty="0">
                <a:solidFill>
                  <a:srgbClr val="000000"/>
                </a:solidFill>
                <a:effectLst/>
                <a:ea typeface="Calibri" panose="020F0502020204030204" pitchFamily="34" charset="0"/>
                <a:cs typeface="Times New Roman" panose="02020603050405020304" pitchFamily="18" charset="0"/>
              </a:rPr>
              <a:t> Kürt </a:t>
            </a:r>
            <a:r>
              <a:rPr lang="en-US" sz="2000" dirty="0" err="1">
                <a:solidFill>
                  <a:srgbClr val="000000"/>
                </a:solidFill>
                <a:effectLst/>
                <a:ea typeface="Calibri" panose="020F0502020204030204" pitchFamily="34" charset="0"/>
                <a:cs typeface="Times New Roman" panose="02020603050405020304" pitchFamily="18" charset="0"/>
              </a:rPr>
              <a:t>köyünde</a:t>
            </a:r>
            <a:r>
              <a:rPr lang="en-US" sz="2000" dirty="0">
                <a:solidFill>
                  <a:srgbClr val="000000"/>
                </a:solidFill>
                <a:effectLst/>
                <a:ea typeface="Calibri" panose="020F0502020204030204" pitchFamily="34" charset="0"/>
                <a:cs typeface="Times New Roman" panose="02020603050405020304" pitchFamily="18" charset="0"/>
              </a:rPr>
              <a:t> Cemile </a:t>
            </a:r>
            <a:r>
              <a:rPr lang="en-US" sz="2000" dirty="0" err="1">
                <a:solidFill>
                  <a:srgbClr val="000000"/>
                </a:solidFill>
                <a:effectLst/>
                <a:ea typeface="Calibri" panose="020F0502020204030204" pitchFamily="34" charset="0"/>
                <a:cs typeface="Times New Roman" panose="02020603050405020304" pitchFamily="18" charset="0"/>
              </a:rPr>
              <a:t>adlı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bir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kıza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âşık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olur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Onunla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evlenmek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ister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Ancak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Cemile’nin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daha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önce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çeşitli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sebeplerle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birileri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tarafından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kaçırılıp</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terk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edildiğini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öğrenir</a:t>
            </a:r>
            <a:r>
              <a:rPr lang="en-US" sz="2000" dirty="0">
                <a:solidFill>
                  <a:srgbClr val="000000"/>
                </a:solidFill>
                <a:effectLst/>
                <a:ea typeface="Calibri" panose="020F0502020204030204" pitchFamily="34" charset="0"/>
                <a:cs typeface="Times New Roman" panose="02020603050405020304" pitchFamily="18" charset="0"/>
              </a:rPr>
              <a:t>. Adem, </a:t>
            </a:r>
            <a:r>
              <a:rPr lang="en-US" sz="2000" dirty="0" err="1">
                <a:solidFill>
                  <a:srgbClr val="000000"/>
                </a:solidFill>
                <a:effectLst/>
                <a:ea typeface="Calibri" panose="020F0502020204030204" pitchFamily="34" charset="0"/>
                <a:cs typeface="Times New Roman" panose="02020603050405020304" pitchFamily="18" charset="0"/>
              </a:rPr>
              <a:t>geleneklere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uygun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davranarak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bakire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olmadığını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düşündüğü</a:t>
            </a:r>
            <a:r>
              <a:rPr lang="en-US" sz="2000" dirty="0">
                <a:solidFill>
                  <a:srgbClr val="000000"/>
                </a:solidFill>
                <a:effectLst/>
                <a:ea typeface="Calibri" panose="020F0502020204030204" pitchFamily="34" charset="0"/>
                <a:cs typeface="Times New Roman" panose="02020603050405020304" pitchFamily="18" charset="0"/>
              </a:rPr>
              <a:t> Cemile </a:t>
            </a:r>
            <a:r>
              <a:rPr lang="en-US" sz="2000" dirty="0" err="1">
                <a:solidFill>
                  <a:srgbClr val="000000"/>
                </a:solidFill>
                <a:effectLst/>
                <a:ea typeface="Calibri" panose="020F0502020204030204" pitchFamily="34" charset="0"/>
                <a:cs typeface="Times New Roman" panose="02020603050405020304" pitchFamily="18" charset="0"/>
              </a:rPr>
              <a:t>ile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değil</a:t>
            </a:r>
            <a:r>
              <a:rPr lang="en-US" sz="2000" dirty="0">
                <a:solidFill>
                  <a:srgbClr val="000000"/>
                </a:solidFill>
                <a:effectLst/>
                <a:ea typeface="Calibri" panose="020F0502020204030204" pitchFamily="34" charset="0"/>
                <a:cs typeface="Times New Roman" panose="02020603050405020304" pitchFamily="18" charset="0"/>
              </a:rPr>
              <a:t> de </a:t>
            </a:r>
            <a:r>
              <a:rPr lang="en-US" sz="2000" dirty="0" err="1">
                <a:solidFill>
                  <a:srgbClr val="000000"/>
                </a:solidFill>
                <a:effectLst/>
                <a:ea typeface="Calibri" panose="020F0502020204030204" pitchFamily="34" charset="0"/>
                <a:cs typeface="Times New Roman" panose="02020603050405020304" pitchFamily="18" charset="0"/>
              </a:rPr>
              <a:t>onun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ikizi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olan</a:t>
            </a:r>
            <a:r>
              <a:rPr lang="en-US" sz="2000" dirty="0">
                <a:solidFill>
                  <a:srgbClr val="000000"/>
                </a:solidFill>
                <a:effectLst/>
                <a:ea typeface="Calibri" panose="020F0502020204030204" pitchFamily="34" charset="0"/>
                <a:cs typeface="Times New Roman" panose="02020603050405020304" pitchFamily="18" charset="0"/>
              </a:rPr>
              <a:t> Pembe </a:t>
            </a:r>
            <a:r>
              <a:rPr lang="en-US" sz="2000" dirty="0" err="1">
                <a:solidFill>
                  <a:srgbClr val="000000"/>
                </a:solidFill>
                <a:effectLst/>
                <a:ea typeface="Calibri" panose="020F0502020204030204" pitchFamily="34" charset="0"/>
                <a:cs typeface="Times New Roman" panose="02020603050405020304" pitchFamily="18" charset="0"/>
              </a:rPr>
              <a:t>ile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evlenir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Aslında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romanda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çatışmayı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oluşturan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unsurların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başında</a:t>
            </a:r>
            <a:r>
              <a:rPr lang="en-US" sz="2000" dirty="0">
                <a:solidFill>
                  <a:srgbClr val="000000"/>
                </a:solidFill>
                <a:effectLst/>
                <a:ea typeface="Calibri" panose="020F0502020204030204" pitchFamily="34" charset="0"/>
                <a:cs typeface="Times New Roman" panose="02020603050405020304" pitchFamily="18" charset="0"/>
              </a:rPr>
              <a:t> da </a:t>
            </a:r>
            <a:r>
              <a:rPr lang="en-US" sz="2000" dirty="0" err="1">
                <a:solidFill>
                  <a:srgbClr val="000000"/>
                </a:solidFill>
                <a:effectLst/>
                <a:ea typeface="Calibri" panose="020F0502020204030204" pitchFamily="34" charset="0"/>
                <a:cs typeface="Times New Roman" panose="02020603050405020304" pitchFamily="18" charset="0"/>
              </a:rPr>
              <a:t>bu</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evlilik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gelir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Çünkü</a:t>
            </a:r>
            <a:r>
              <a:rPr lang="en-US" sz="2000" dirty="0">
                <a:solidFill>
                  <a:srgbClr val="000000"/>
                </a:solidFill>
                <a:effectLst/>
                <a:ea typeface="Calibri" panose="020F0502020204030204" pitchFamily="34" charset="0"/>
                <a:cs typeface="Times New Roman" panose="02020603050405020304" pitchFamily="18" charset="0"/>
              </a:rPr>
              <a:t> Adem, Pembe </a:t>
            </a:r>
            <a:r>
              <a:rPr lang="en-US" sz="2000" dirty="0" err="1">
                <a:solidFill>
                  <a:srgbClr val="000000"/>
                </a:solidFill>
                <a:effectLst/>
                <a:ea typeface="Calibri" panose="020F0502020204030204" pitchFamily="34" charset="0"/>
                <a:cs typeface="Times New Roman" panose="02020603050405020304" pitchFamily="18" charset="0"/>
              </a:rPr>
              <a:t>ile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istemeyerek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evlenir</a:t>
            </a:r>
            <a:r>
              <a:rPr lang="en-US" sz="2000" dirty="0">
                <a:solidFill>
                  <a:srgbClr val="000000"/>
                </a:solidFill>
                <a:effectLst/>
                <a:ea typeface="Calibri" panose="020F0502020204030204" pitchFamily="34" charset="0"/>
                <a:cs typeface="Times New Roman" panose="02020603050405020304" pitchFamily="18" charset="0"/>
              </a:rPr>
              <a:t>. Bu </a:t>
            </a:r>
            <a:r>
              <a:rPr lang="en-US" sz="2000" dirty="0" err="1">
                <a:solidFill>
                  <a:srgbClr val="000000"/>
                </a:solidFill>
                <a:effectLst/>
                <a:ea typeface="Calibri" panose="020F0502020204030204" pitchFamily="34" charset="0"/>
                <a:cs typeface="Times New Roman" panose="02020603050405020304" pitchFamily="18" charset="0"/>
              </a:rPr>
              <a:t>mutsuz</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evliliğin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etkileri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daha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sonra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kendisini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çeşitli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sebeplerle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gösterir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Pembe’yi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alıp</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İstanbul’a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gelen</a:t>
            </a:r>
            <a:r>
              <a:rPr lang="en-US" sz="2000" dirty="0">
                <a:solidFill>
                  <a:srgbClr val="000000"/>
                </a:solidFill>
                <a:effectLst/>
                <a:ea typeface="Calibri" panose="020F0502020204030204" pitchFamily="34" charset="0"/>
                <a:cs typeface="Times New Roman" panose="02020603050405020304" pitchFamily="18" charset="0"/>
              </a:rPr>
              <a:t> Adem, </a:t>
            </a:r>
            <a:r>
              <a:rPr lang="en-US" sz="2000" dirty="0" err="1">
                <a:solidFill>
                  <a:srgbClr val="000000"/>
                </a:solidFill>
                <a:effectLst/>
                <a:ea typeface="Calibri" panose="020F0502020204030204" pitchFamily="34" charset="0"/>
                <a:cs typeface="Times New Roman" panose="02020603050405020304" pitchFamily="18" charset="0"/>
              </a:rPr>
              <a:t>yaşadığı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ekonomik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sıkıntıları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gidermek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yoksulluktan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kurtulmak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için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ailesi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ile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birlikte</a:t>
            </a:r>
            <a:r>
              <a:rPr lang="en-US" sz="2000" dirty="0">
                <a:solidFill>
                  <a:srgbClr val="000000"/>
                </a:solidFill>
                <a:effectLst/>
                <a:ea typeface="Calibri" panose="020F0502020204030204" pitchFamily="34" charset="0"/>
                <a:cs typeface="Times New Roman" panose="02020603050405020304" pitchFamily="18" charset="0"/>
              </a:rPr>
              <a:t> 1970’li </a:t>
            </a:r>
            <a:r>
              <a:rPr lang="en-US" sz="2000" dirty="0" err="1">
                <a:solidFill>
                  <a:srgbClr val="000000"/>
                </a:solidFill>
                <a:effectLst/>
                <a:ea typeface="Calibri" panose="020F0502020204030204" pitchFamily="34" charset="0"/>
                <a:cs typeface="Times New Roman" panose="02020603050405020304" pitchFamily="18" charset="0"/>
              </a:rPr>
              <a:t>yıllarda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Londra’ya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yerleşir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İstanbul’da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doğan</a:t>
            </a:r>
            <a:r>
              <a:rPr lang="en-US" sz="2000" dirty="0">
                <a:solidFill>
                  <a:srgbClr val="000000"/>
                </a:solidFill>
                <a:effectLst/>
                <a:ea typeface="Calibri" panose="020F0502020204030204" pitchFamily="34" charset="0"/>
                <a:cs typeface="Times New Roman" panose="02020603050405020304" pitchFamily="18" charset="0"/>
              </a:rPr>
              <a:t> İskender </a:t>
            </a:r>
            <a:r>
              <a:rPr lang="en-US" sz="2000" dirty="0" err="1">
                <a:solidFill>
                  <a:srgbClr val="000000"/>
                </a:solidFill>
                <a:effectLst/>
                <a:ea typeface="Calibri" panose="020F0502020204030204" pitchFamily="34" charset="0"/>
                <a:cs typeface="Times New Roman" panose="02020603050405020304" pitchFamily="18" charset="0"/>
              </a:rPr>
              <a:t>ile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birlikte</a:t>
            </a:r>
            <a:r>
              <a:rPr lang="en-US" sz="2000" dirty="0">
                <a:solidFill>
                  <a:srgbClr val="000000"/>
                </a:solidFill>
                <a:effectLst/>
                <a:ea typeface="Calibri" panose="020F0502020204030204" pitchFamily="34" charset="0"/>
                <a:cs typeface="Times New Roman" panose="02020603050405020304" pitchFamily="18" charset="0"/>
              </a:rPr>
              <a:t> Esma </a:t>
            </a:r>
            <a:r>
              <a:rPr lang="en-US" sz="2000" dirty="0" err="1">
                <a:solidFill>
                  <a:srgbClr val="000000"/>
                </a:solidFill>
                <a:effectLst/>
                <a:ea typeface="Calibri" panose="020F0502020204030204" pitchFamily="34" charset="0"/>
                <a:cs typeface="Times New Roman" panose="02020603050405020304" pitchFamily="18" charset="0"/>
              </a:rPr>
              <a:t>ve</a:t>
            </a:r>
            <a:r>
              <a:rPr lang="en-US" sz="2000" dirty="0">
                <a:solidFill>
                  <a:srgbClr val="000000"/>
                </a:solidFill>
                <a:effectLst/>
                <a:ea typeface="Calibri" panose="020F0502020204030204" pitchFamily="34" charset="0"/>
                <a:cs typeface="Times New Roman" panose="02020603050405020304" pitchFamily="18" charset="0"/>
              </a:rPr>
              <a:t> Yunus </a:t>
            </a:r>
            <a:r>
              <a:rPr lang="en-US" sz="2000" dirty="0" err="1">
                <a:solidFill>
                  <a:srgbClr val="000000"/>
                </a:solidFill>
                <a:effectLst/>
                <a:ea typeface="Calibri" panose="020F0502020204030204" pitchFamily="34" charset="0"/>
                <a:cs typeface="Times New Roman" panose="02020603050405020304" pitchFamily="18" charset="0"/>
              </a:rPr>
              <a:t>adında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üç</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çocukları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olur</a:t>
            </a:r>
            <a:r>
              <a:rPr lang="en-US" sz="2000" dirty="0">
                <a:solidFill>
                  <a:srgbClr val="000000"/>
                </a:solidFill>
                <a:effectLst/>
                <a:ea typeface="Calibri" panose="020F0502020204030204" pitchFamily="34" charset="0"/>
                <a:cs typeface="Times New Roman" panose="02020603050405020304" pitchFamily="18" charset="0"/>
              </a:rPr>
              <a:t>. İskender, </a:t>
            </a:r>
            <a:r>
              <a:rPr lang="en-US" sz="2000" dirty="0" err="1">
                <a:solidFill>
                  <a:srgbClr val="000000"/>
                </a:solidFill>
                <a:effectLst/>
                <a:ea typeface="Calibri" panose="020F0502020204030204" pitchFamily="34" charset="0"/>
                <a:cs typeface="Times New Roman" panose="02020603050405020304" pitchFamily="18" charset="0"/>
              </a:rPr>
              <a:t>kendi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başına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buyruk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asi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kendine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bir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kimlik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ve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aidiyet</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arayışı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içerisinde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olan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ergen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bir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gençtir</a:t>
            </a:r>
            <a:r>
              <a:rPr lang="en-US" sz="2000" dirty="0">
                <a:solidFill>
                  <a:srgbClr val="000000"/>
                </a:solidFill>
                <a:effectLst/>
                <a:ea typeface="Calibri" panose="020F0502020204030204" pitchFamily="34" charset="0"/>
                <a:cs typeface="Times New Roman" panose="02020603050405020304" pitchFamily="18" charset="0"/>
              </a:rPr>
              <a:t>. Esma, </a:t>
            </a:r>
            <a:r>
              <a:rPr lang="en-US" sz="2000" dirty="0" err="1">
                <a:solidFill>
                  <a:srgbClr val="000000"/>
                </a:solidFill>
                <a:effectLst/>
                <a:ea typeface="Calibri" panose="020F0502020204030204" pitchFamily="34" charset="0"/>
                <a:cs typeface="Times New Roman" panose="02020603050405020304" pitchFamily="18" charset="0"/>
              </a:rPr>
              <a:t>ayakları</a:t>
            </a:r>
            <a:r>
              <a:rPr lang="en-US" sz="2000" dirty="0">
                <a:solidFill>
                  <a:srgbClr val="000000"/>
                </a:solidFill>
                <a:effectLst/>
                <a:ea typeface="Calibri" panose="020F0502020204030204" pitchFamily="34" charset="0"/>
                <a:cs typeface="Times New Roman" panose="02020603050405020304" pitchFamily="18" charset="0"/>
              </a:rPr>
              <a:t> yere </a:t>
            </a:r>
            <a:r>
              <a:rPr lang="en-US" sz="2000" dirty="0" err="1">
                <a:solidFill>
                  <a:srgbClr val="000000"/>
                </a:solidFill>
                <a:effectLst/>
                <a:ea typeface="Calibri" panose="020F0502020204030204" pitchFamily="34" charset="0"/>
                <a:cs typeface="Times New Roman" panose="02020603050405020304" pitchFamily="18" charset="0"/>
              </a:rPr>
              <a:t>basmayan</a:t>
            </a:r>
            <a:r>
              <a:rPr lang="en-US" sz="2000" dirty="0">
                <a:solidFill>
                  <a:srgbClr val="000000"/>
                </a:solidFill>
                <a:effectLst/>
                <a:ea typeface="Calibri" panose="020F0502020204030204" pitchFamily="34" charset="0"/>
                <a:cs typeface="Times New Roman" panose="02020603050405020304" pitchFamily="18" charset="0"/>
              </a:rPr>
              <a:t>, feminist </a:t>
            </a:r>
            <a:r>
              <a:rPr lang="en-US" sz="2000" dirty="0" err="1">
                <a:solidFill>
                  <a:srgbClr val="000000"/>
                </a:solidFill>
                <a:effectLst/>
                <a:ea typeface="Calibri" panose="020F0502020204030204" pitchFamily="34" charset="0"/>
                <a:cs typeface="Times New Roman" panose="02020603050405020304" pitchFamily="18" charset="0"/>
              </a:rPr>
              <a:t>takıntıları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olan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ailede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kız</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olduğu</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için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dışlandığını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ve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ihmal</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edildiğini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düşünen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gelenek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ile</a:t>
            </a:r>
            <a:r>
              <a:rPr lang="en-US" sz="2000" dirty="0">
                <a:solidFill>
                  <a:srgbClr val="000000"/>
                </a:solidFill>
                <a:effectLst/>
                <a:ea typeface="Calibri" panose="020F0502020204030204" pitchFamily="34" charset="0"/>
                <a:cs typeface="Times New Roman" panose="02020603050405020304" pitchFamily="18" charset="0"/>
              </a:rPr>
              <a:t> modern </a:t>
            </a:r>
            <a:r>
              <a:rPr lang="en-US" sz="2000" dirty="0" err="1">
                <a:solidFill>
                  <a:srgbClr val="000000"/>
                </a:solidFill>
                <a:effectLst/>
                <a:ea typeface="Calibri" panose="020F0502020204030204" pitchFamily="34" charset="0"/>
                <a:cs typeface="Times New Roman" panose="02020603050405020304" pitchFamily="18" charset="0"/>
              </a:rPr>
              <a:t>dünya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arasında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bir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denge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kurmaya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çalışan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yazar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olmak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isteyen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biridir</a:t>
            </a:r>
            <a:r>
              <a:rPr lang="en-US" sz="2000" dirty="0">
                <a:solidFill>
                  <a:srgbClr val="000000"/>
                </a:solidFill>
                <a:effectLst/>
                <a:ea typeface="Calibri" panose="020F0502020204030204" pitchFamily="34" charset="0"/>
                <a:cs typeface="Times New Roman" panose="02020603050405020304" pitchFamily="18" charset="0"/>
              </a:rPr>
              <a:t>. Yunus, </a:t>
            </a:r>
            <a:r>
              <a:rPr lang="en-US" sz="2000" dirty="0" err="1">
                <a:solidFill>
                  <a:srgbClr val="000000"/>
                </a:solidFill>
                <a:effectLst/>
                <a:ea typeface="Calibri" panose="020F0502020204030204" pitchFamily="34" charset="0"/>
                <a:cs typeface="Times New Roman" panose="02020603050405020304" pitchFamily="18" charset="0"/>
              </a:rPr>
              <a:t>hayalperest</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bir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kişiliği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olan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zamanının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çoğunu</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anlamlandırmakta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zorlandığı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antikapitalist</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ve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anarşist</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gruplara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takılarak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geçirir</a:t>
            </a:r>
            <a:r>
              <a:rPr lang="en-US" sz="2000" dirty="0">
                <a:solidFill>
                  <a:srgbClr val="000000"/>
                </a:solidFill>
                <a:effectLst/>
                <a:ea typeface="Calibri" panose="020F0502020204030204" pitchFamily="34" charset="0"/>
                <a:cs typeface="Times New Roman" panose="02020603050405020304" pitchFamily="18" charset="0"/>
              </a:rPr>
              <a:t>. Bunun </a:t>
            </a:r>
            <a:r>
              <a:rPr lang="en-US" sz="2000" dirty="0" err="1">
                <a:solidFill>
                  <a:srgbClr val="000000"/>
                </a:solidFill>
                <a:effectLst/>
                <a:ea typeface="Calibri" panose="020F0502020204030204" pitchFamily="34" charset="0"/>
                <a:cs typeface="Times New Roman" panose="02020603050405020304" pitchFamily="18" charset="0"/>
              </a:rPr>
              <a:t>temel</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sebebi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kendisinden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yaşça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büyük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olan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Tobiko’ya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olan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sevgisi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ve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hayranlığıdır</a:t>
            </a:r>
            <a:r>
              <a:rPr lang="en-US" sz="2000" dirty="0">
                <a:solidFill>
                  <a:srgbClr val="000000"/>
                </a:solidFill>
                <a:effectLst/>
                <a:ea typeface="Calibri" panose="020F0502020204030204" pitchFamily="34" charset="0"/>
                <a:cs typeface="Times New Roman" panose="02020603050405020304" pitchFamily="18" charset="0"/>
              </a:rPr>
              <a:t>. İskender, </a:t>
            </a:r>
            <a:r>
              <a:rPr lang="en-US" sz="2000" dirty="0" err="1">
                <a:solidFill>
                  <a:srgbClr val="000000"/>
                </a:solidFill>
                <a:effectLst/>
                <a:ea typeface="Calibri" panose="020F0502020204030204" pitchFamily="34" charset="0"/>
                <a:cs typeface="Times New Roman" panose="02020603050405020304" pitchFamily="18" charset="0"/>
              </a:rPr>
              <a:t>annesi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Pembe’nin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çok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sevdiği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üzerine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toz</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kondurmadığı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onu</a:t>
            </a:r>
            <a:r>
              <a:rPr lang="en-US" sz="2000" dirty="0">
                <a:solidFill>
                  <a:srgbClr val="000000"/>
                </a:solidFill>
                <a:effectLst/>
                <a:ea typeface="Calibri" panose="020F0502020204030204" pitchFamily="34" charset="0"/>
                <a:cs typeface="Times New Roman" panose="02020603050405020304" pitchFamily="18" charset="0"/>
              </a:rPr>
              <a:t> sultan </a:t>
            </a:r>
            <a:r>
              <a:rPr lang="en-US" sz="2000" dirty="0" err="1">
                <a:solidFill>
                  <a:srgbClr val="000000"/>
                </a:solidFill>
                <a:effectLst/>
                <a:ea typeface="Calibri" panose="020F0502020204030204" pitchFamily="34" charset="0"/>
                <a:cs typeface="Times New Roman" panose="02020603050405020304" pitchFamily="18" charset="0"/>
              </a:rPr>
              <a:t>gibi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gördüğü</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asi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çocuğudur</a:t>
            </a:r>
            <a:r>
              <a:rPr lang="en-US" sz="2000" dirty="0">
                <a:solidFill>
                  <a:srgbClr val="000000"/>
                </a:solidFill>
                <a:effectLst/>
                <a:ea typeface="Calibri" panose="020F0502020204030204" pitchFamily="34" charset="0"/>
                <a:cs typeface="Times New Roman" panose="02020603050405020304" pitchFamily="18" charset="0"/>
              </a:rPr>
              <a:t>. […] Pembe </a:t>
            </a:r>
            <a:r>
              <a:rPr lang="en-US" sz="2000" dirty="0" err="1">
                <a:solidFill>
                  <a:srgbClr val="000000"/>
                </a:solidFill>
                <a:effectLst/>
                <a:ea typeface="Calibri" panose="020F0502020204030204" pitchFamily="34" charset="0"/>
                <a:cs typeface="Times New Roman" panose="02020603050405020304" pitchFamily="18" charset="0"/>
              </a:rPr>
              <a:t>Londra’da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mutlu</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değildir</a:t>
            </a:r>
            <a:r>
              <a:rPr lang="en-US" sz="2000" dirty="0">
                <a:solidFill>
                  <a:srgbClr val="000000"/>
                </a:solidFill>
                <a:effectLst/>
                <a:ea typeface="Calibri" panose="020F0502020204030204" pitchFamily="34" charset="0"/>
                <a:cs typeface="Times New Roman" panose="02020603050405020304" pitchFamily="18" charset="0"/>
              </a:rPr>
              <a:t>. Hem </a:t>
            </a:r>
            <a:r>
              <a:rPr lang="en-US" sz="2000" dirty="0" err="1">
                <a:solidFill>
                  <a:srgbClr val="000000"/>
                </a:solidFill>
                <a:effectLst/>
                <a:ea typeface="Calibri" panose="020F0502020204030204" pitchFamily="34" charset="0"/>
                <a:cs typeface="Times New Roman" panose="02020603050405020304" pitchFamily="18" charset="0"/>
              </a:rPr>
              <a:t>bedeni</a:t>
            </a:r>
            <a:r>
              <a:rPr lang="en-US" sz="2000" dirty="0">
                <a:solidFill>
                  <a:srgbClr val="000000"/>
                </a:solidFill>
                <a:effectLst/>
                <a:ea typeface="Calibri" panose="020F0502020204030204" pitchFamily="34" charset="0"/>
                <a:cs typeface="Times New Roman" panose="02020603050405020304" pitchFamily="18" charset="0"/>
              </a:rPr>
              <a:t> hem de </a:t>
            </a:r>
            <a:r>
              <a:rPr lang="en-US" sz="2000" dirty="0" err="1">
                <a:solidFill>
                  <a:srgbClr val="000000"/>
                </a:solidFill>
                <a:effectLst/>
                <a:ea typeface="Calibri" panose="020F0502020204030204" pitchFamily="34" charset="0"/>
                <a:cs typeface="Times New Roman" panose="02020603050405020304" pitchFamily="18" charset="0"/>
              </a:rPr>
              <a:t>ruh</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ikizi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olan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Cemile’yi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özlemektedir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Onunla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ayrı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kalmanın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üzüntüsünü</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yaşamaktadır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Aralarındaki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münasebetin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derinliğini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birbirilerine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yazdıkları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mektuplarda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görmekteyiz</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Ancak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Cemile’nin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mektupları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Londra’daki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adrese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çoğu</a:t>
            </a:r>
            <a:r>
              <a:rPr lang="en-US" sz="2000" dirty="0">
                <a:solidFill>
                  <a:srgbClr val="000000"/>
                </a:solidFill>
                <a:effectLst/>
                <a:ea typeface="Calibri" panose="020F0502020204030204" pitchFamily="34" charset="0"/>
                <a:cs typeface="Times New Roman" panose="02020603050405020304" pitchFamily="18" charset="0"/>
              </a:rPr>
              <a:t> zaman </a:t>
            </a:r>
            <a:r>
              <a:rPr lang="en-US" sz="2000" dirty="0" err="1">
                <a:solidFill>
                  <a:srgbClr val="000000"/>
                </a:solidFill>
                <a:effectLst/>
                <a:ea typeface="Calibri" panose="020F0502020204030204" pitchFamily="34" charset="0"/>
                <a:cs typeface="Times New Roman" panose="02020603050405020304" pitchFamily="18" charset="0"/>
              </a:rPr>
              <a:t>ulaşmaz</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Pembe’nin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eşi</a:t>
            </a:r>
            <a:r>
              <a:rPr lang="en-US" sz="2000" dirty="0">
                <a:solidFill>
                  <a:srgbClr val="000000"/>
                </a:solidFill>
                <a:effectLst/>
                <a:ea typeface="Calibri" panose="020F0502020204030204" pitchFamily="34" charset="0"/>
                <a:cs typeface="Times New Roman" panose="02020603050405020304" pitchFamily="18" charset="0"/>
              </a:rPr>
              <a:t> Adem, </a:t>
            </a:r>
            <a:r>
              <a:rPr lang="en-US" sz="2000" dirty="0" err="1">
                <a:solidFill>
                  <a:srgbClr val="000000"/>
                </a:solidFill>
                <a:effectLst/>
                <a:ea typeface="Calibri" panose="020F0502020204030204" pitchFamily="34" charset="0"/>
                <a:cs typeface="Times New Roman" panose="02020603050405020304" pitchFamily="18" charset="0"/>
              </a:rPr>
              <a:t>baştan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beri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eşinin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kendisini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sevmediğini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kendisinin</a:t>
            </a:r>
            <a:r>
              <a:rPr lang="en-US" sz="2000" dirty="0">
                <a:solidFill>
                  <a:srgbClr val="000000"/>
                </a:solidFill>
                <a:effectLst/>
                <a:ea typeface="Calibri" panose="020F0502020204030204" pitchFamily="34" charset="0"/>
                <a:cs typeface="Times New Roman" panose="02020603050405020304" pitchFamily="18" charset="0"/>
              </a:rPr>
              <a:t> de </a:t>
            </a:r>
            <a:r>
              <a:rPr lang="en-US" sz="2000" dirty="0" err="1">
                <a:solidFill>
                  <a:srgbClr val="000000"/>
                </a:solidFill>
                <a:effectLst/>
                <a:ea typeface="Calibri" panose="020F0502020204030204" pitchFamily="34" charset="0"/>
                <a:cs typeface="Times New Roman" panose="02020603050405020304" pitchFamily="18" charset="0"/>
              </a:rPr>
              <a:t>ona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muhabbetle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bağlı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olmadığını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hissettirir</a:t>
            </a:r>
            <a:r>
              <a:rPr lang="el-GR" sz="2000" dirty="0">
                <a:solidFill>
                  <a:srgbClr val="000000"/>
                </a:solidFill>
                <a:effectLst/>
                <a:ea typeface="Calibri" panose="020F0502020204030204" pitchFamily="34" charset="0"/>
                <a:cs typeface="Times New Roman" panose="02020603050405020304" pitchFamily="18" charset="0"/>
              </a:rPr>
              <a:t>.</a:t>
            </a:r>
            <a:endParaRPr lang="el-GR"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335516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6BD52AF-80A1-1CD6-7D29-93D79ED4D3E8}"/>
              </a:ext>
            </a:extLst>
          </p:cNvPr>
          <p:cNvSpPr txBox="1"/>
          <p:nvPr/>
        </p:nvSpPr>
        <p:spPr>
          <a:xfrm>
            <a:off x="87086" y="87942"/>
            <a:ext cx="7761514" cy="6770058"/>
          </a:xfrm>
          <a:prstGeom prst="rect">
            <a:avLst/>
          </a:prstGeom>
          <a:noFill/>
        </p:spPr>
        <p:txBody>
          <a:bodyPr wrap="square">
            <a:spAutoFit/>
          </a:bodyPr>
          <a:lstStyle/>
          <a:p>
            <a:pPr marL="179705" marR="179705" algn="just">
              <a:lnSpc>
                <a:spcPct val="107000"/>
              </a:lnSpc>
              <a:spcAft>
                <a:spcPts val="800"/>
              </a:spcAft>
              <a:buNone/>
            </a:pPr>
            <a:r>
              <a:rPr lang="en-US" sz="2000" dirty="0" err="1">
                <a:solidFill>
                  <a:srgbClr val="000000"/>
                </a:solidFill>
                <a:ea typeface="Calibri" panose="020F0502020204030204" pitchFamily="34" charset="0"/>
                <a:cs typeface="Times New Roman" panose="02020603050405020304" pitchFamily="18" charset="0"/>
              </a:rPr>
              <a:t>Göçmenlik</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duygusunun</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getirdiği</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sıkıntılar</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özlem</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ve</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gizli</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bir</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sevda</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sancısıyla</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birleşir</a:t>
            </a:r>
            <a:r>
              <a:rPr lang="en-US" sz="2000" dirty="0">
                <a:solidFill>
                  <a:srgbClr val="000000"/>
                </a:solidFill>
                <a:ea typeface="Calibri" panose="020F0502020204030204" pitchFamily="34" charset="0"/>
                <a:cs typeface="Times New Roman" panose="02020603050405020304" pitchFamily="18" charset="0"/>
              </a:rPr>
              <a:t>. Adem, </a:t>
            </a:r>
            <a:r>
              <a:rPr lang="en-US" sz="2000" dirty="0" err="1">
                <a:solidFill>
                  <a:srgbClr val="000000"/>
                </a:solidFill>
                <a:ea typeface="Calibri" panose="020F0502020204030204" pitchFamily="34" charset="0"/>
                <a:cs typeface="Times New Roman" panose="02020603050405020304" pitchFamily="18" charset="0"/>
              </a:rPr>
              <a:t>eşinden</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ve</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evinden</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soğumuştur</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Çareyi</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kumar</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oynamakta</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bulur</a:t>
            </a:r>
            <a:r>
              <a:rPr lang="en-US" sz="2000" dirty="0">
                <a:solidFill>
                  <a:srgbClr val="000000"/>
                </a:solidFill>
                <a:ea typeface="Calibri" panose="020F0502020204030204" pitchFamily="34" charset="0"/>
                <a:cs typeface="Times New Roman" panose="02020603050405020304" pitchFamily="18" charset="0"/>
              </a:rPr>
              <a:t>. Bu </a:t>
            </a:r>
            <a:r>
              <a:rPr lang="en-US" sz="2000" dirty="0" err="1">
                <a:solidFill>
                  <a:srgbClr val="000000"/>
                </a:solidFill>
                <a:ea typeface="Calibri" panose="020F0502020204030204" pitchFamily="34" charset="0"/>
                <a:cs typeface="Times New Roman" panose="02020603050405020304" pitchFamily="18" charset="0"/>
              </a:rPr>
              <a:t>arada</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kumar</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oynadığı</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mekânda</a:t>
            </a:r>
            <a:r>
              <a:rPr lang="en-US" sz="2000" dirty="0">
                <a:solidFill>
                  <a:srgbClr val="000000"/>
                </a:solidFill>
                <a:ea typeface="Calibri" panose="020F0502020204030204" pitchFamily="34" charset="0"/>
                <a:cs typeface="Times New Roman" panose="02020603050405020304" pitchFamily="18" charset="0"/>
              </a:rPr>
              <a:t> Roksana </a:t>
            </a:r>
            <a:r>
              <a:rPr lang="en-US" sz="2000" dirty="0" err="1">
                <a:solidFill>
                  <a:srgbClr val="000000"/>
                </a:solidFill>
                <a:ea typeface="Calibri" panose="020F0502020204030204" pitchFamily="34" charset="0"/>
                <a:cs typeface="Times New Roman" panose="02020603050405020304" pitchFamily="18" charset="0"/>
              </a:rPr>
              <a:t>adında</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bir</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kadına</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tutulur</a:t>
            </a:r>
            <a:r>
              <a:rPr lang="en-US" sz="2000" dirty="0">
                <a:solidFill>
                  <a:srgbClr val="000000"/>
                </a:solidFill>
                <a:ea typeface="Calibri" panose="020F0502020204030204" pitchFamily="34" charset="0"/>
                <a:cs typeface="Times New Roman" panose="02020603050405020304" pitchFamily="18" charset="0"/>
              </a:rPr>
              <a:t>. Onda </a:t>
            </a:r>
            <a:r>
              <a:rPr lang="en-US" sz="2000" dirty="0" err="1">
                <a:solidFill>
                  <a:srgbClr val="000000"/>
                </a:solidFill>
                <a:ea typeface="Calibri" panose="020F0502020204030204" pitchFamily="34" charset="0"/>
                <a:cs typeface="Times New Roman" panose="02020603050405020304" pitchFamily="18" charset="0"/>
              </a:rPr>
              <a:t>kalmaya</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başlar</a:t>
            </a:r>
            <a:r>
              <a:rPr lang="en-US" sz="2000" dirty="0">
                <a:solidFill>
                  <a:srgbClr val="000000"/>
                </a:solidFill>
                <a:ea typeface="Calibri" panose="020F0502020204030204" pitchFamily="34" charset="0"/>
                <a:cs typeface="Times New Roman" panose="02020603050405020304" pitchFamily="18" charset="0"/>
              </a:rPr>
              <a:t>. Roksana </a:t>
            </a:r>
            <a:r>
              <a:rPr lang="en-US" sz="2000" dirty="0" err="1">
                <a:solidFill>
                  <a:srgbClr val="000000"/>
                </a:solidFill>
                <a:ea typeface="Calibri" panose="020F0502020204030204" pitchFamily="34" charset="0"/>
                <a:cs typeface="Times New Roman" panose="02020603050405020304" pitchFamily="18" charset="0"/>
              </a:rPr>
              <a:t>bir</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hayat</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kadınıdır</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kim</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daha</a:t>
            </a:r>
            <a:r>
              <a:rPr lang="en-US" sz="2000" dirty="0">
                <a:solidFill>
                  <a:srgbClr val="000000"/>
                </a:solidFill>
                <a:ea typeface="Calibri" panose="020F0502020204030204" pitchFamily="34" charset="0"/>
                <a:cs typeface="Times New Roman" panose="02020603050405020304" pitchFamily="18" charset="0"/>
              </a:rPr>
              <a:t> iyi </a:t>
            </a:r>
            <a:r>
              <a:rPr lang="en-US" sz="2000" dirty="0" err="1">
                <a:solidFill>
                  <a:srgbClr val="000000"/>
                </a:solidFill>
                <a:ea typeface="Calibri" panose="020F0502020204030204" pitchFamily="34" charset="0"/>
                <a:cs typeface="Times New Roman" panose="02020603050405020304" pitchFamily="18" charset="0"/>
              </a:rPr>
              <a:t>şartları</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sunarsa</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onunla</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takılır</a:t>
            </a:r>
            <a:r>
              <a:rPr lang="en-US" sz="2000" dirty="0">
                <a:solidFill>
                  <a:srgbClr val="000000"/>
                </a:solidFill>
                <a:ea typeface="Calibri" panose="020F0502020204030204" pitchFamily="34" charset="0"/>
                <a:cs typeface="Times New Roman" panose="02020603050405020304" pitchFamily="18" charset="0"/>
              </a:rPr>
              <a:t>. Bu </a:t>
            </a:r>
            <a:r>
              <a:rPr lang="en-US" sz="2000" dirty="0" err="1">
                <a:solidFill>
                  <a:srgbClr val="000000"/>
                </a:solidFill>
                <a:ea typeface="Calibri" panose="020F0502020204030204" pitchFamily="34" charset="0"/>
                <a:cs typeface="Times New Roman" panose="02020603050405020304" pitchFamily="18" charset="0"/>
              </a:rPr>
              <a:t>sebeple</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Adem’i</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terk</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edip</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Avustralyalı</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bir</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işadamı</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ile</a:t>
            </a:r>
            <a:r>
              <a:rPr lang="en-US" sz="2000" dirty="0">
                <a:solidFill>
                  <a:srgbClr val="000000"/>
                </a:solidFill>
                <a:ea typeface="Calibri" panose="020F0502020204030204" pitchFamily="34" charset="0"/>
                <a:cs typeface="Times New Roman" panose="02020603050405020304" pitchFamily="18" charset="0"/>
              </a:rPr>
              <a:t> Abu </a:t>
            </a:r>
            <a:r>
              <a:rPr lang="en-US" sz="2000" dirty="0" err="1">
                <a:solidFill>
                  <a:srgbClr val="000000"/>
                </a:solidFill>
                <a:ea typeface="Calibri" panose="020F0502020204030204" pitchFamily="34" charset="0"/>
                <a:cs typeface="Times New Roman" panose="02020603050405020304" pitchFamily="18" charset="0"/>
              </a:rPr>
              <a:t>Dabi’ye</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gider</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Onun</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peşinden</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sürüklenen</a:t>
            </a:r>
            <a:r>
              <a:rPr lang="en-US" sz="2000" dirty="0">
                <a:solidFill>
                  <a:srgbClr val="000000"/>
                </a:solidFill>
                <a:ea typeface="Calibri" panose="020F0502020204030204" pitchFamily="34" charset="0"/>
                <a:cs typeface="Times New Roman" panose="02020603050405020304" pitchFamily="18" charset="0"/>
              </a:rPr>
              <a:t> Adem de </a:t>
            </a:r>
            <a:r>
              <a:rPr lang="en-US" sz="2000" dirty="0" err="1">
                <a:solidFill>
                  <a:srgbClr val="000000"/>
                </a:solidFill>
                <a:ea typeface="Calibri" panose="020F0502020204030204" pitchFamily="34" charset="0"/>
                <a:cs typeface="Times New Roman" panose="02020603050405020304" pitchFamily="18" charset="0"/>
              </a:rPr>
              <a:t>oraya</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gider</a:t>
            </a:r>
            <a:r>
              <a:rPr lang="en-US" sz="2000" dirty="0">
                <a:solidFill>
                  <a:srgbClr val="000000"/>
                </a:solidFill>
                <a:ea typeface="Calibri" panose="020F0502020204030204" pitchFamily="34" charset="0"/>
                <a:cs typeface="Times New Roman" panose="02020603050405020304" pitchFamily="18" charset="0"/>
              </a:rPr>
              <a:t>. Bin </a:t>
            </a:r>
            <a:r>
              <a:rPr lang="en-US" sz="2000" dirty="0" err="1">
                <a:solidFill>
                  <a:srgbClr val="000000"/>
                </a:solidFill>
                <a:ea typeface="Calibri" panose="020F0502020204030204" pitchFamily="34" charset="0"/>
                <a:cs typeface="Times New Roman" panose="02020603050405020304" pitchFamily="18" charset="0"/>
              </a:rPr>
              <a:t>bir</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türlü</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sıkıntı</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çeker</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İnşaatlarda</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çalışır</a:t>
            </a:r>
            <a:r>
              <a:rPr lang="en-US" sz="2000" dirty="0">
                <a:solidFill>
                  <a:srgbClr val="000000"/>
                </a:solidFill>
                <a:ea typeface="Calibri" panose="020F0502020204030204" pitchFamily="34" charset="0"/>
                <a:cs typeface="Times New Roman" panose="02020603050405020304" pitchFamily="18" charset="0"/>
              </a:rPr>
              <a:t>. Ama </a:t>
            </a:r>
            <a:r>
              <a:rPr lang="en-US" sz="2000" dirty="0" err="1">
                <a:solidFill>
                  <a:srgbClr val="000000"/>
                </a:solidFill>
                <a:ea typeface="Calibri" panose="020F0502020204030204" pitchFamily="34" charset="0"/>
                <a:cs typeface="Times New Roman" panose="02020603050405020304" pitchFamily="18" charset="0"/>
              </a:rPr>
              <a:t>Roksana’ya</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kavuşamadan</a:t>
            </a:r>
            <a:r>
              <a:rPr lang="en-US" sz="2000" dirty="0">
                <a:solidFill>
                  <a:srgbClr val="000000"/>
                </a:solidFill>
                <a:ea typeface="Calibri" panose="020F0502020204030204" pitchFamily="34" charset="0"/>
                <a:cs typeface="Times New Roman" panose="02020603050405020304" pitchFamily="18" charset="0"/>
              </a:rPr>
              <a:t> </a:t>
            </a:r>
            <a:r>
              <a:rPr lang="en-US" sz="2000" dirty="0" err="1">
                <a:solidFill>
                  <a:srgbClr val="000000"/>
                </a:solidFill>
                <a:ea typeface="Calibri" panose="020F0502020204030204" pitchFamily="34" charset="0"/>
                <a:cs typeface="Times New Roman" panose="02020603050405020304" pitchFamily="18" charset="0"/>
              </a:rPr>
              <a:t>ölür</a:t>
            </a:r>
            <a:r>
              <a:rPr lang="en-US" sz="2000" dirty="0">
                <a:solidFill>
                  <a:srgbClr val="000000"/>
                </a:solidFill>
                <a:ea typeface="Calibri" panose="020F0502020204030204" pitchFamily="34" charset="0"/>
                <a:cs typeface="Times New Roman" panose="02020603050405020304" pitchFamily="18" charset="0"/>
              </a:rPr>
              <a:t>.</a:t>
            </a:r>
            <a:endParaRPr lang="el-GR" sz="2000" dirty="0">
              <a:solidFill>
                <a:srgbClr val="000000"/>
              </a:solidFill>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err="1">
                <a:solidFill>
                  <a:srgbClr val="000000"/>
                </a:solidFill>
                <a:effectLst/>
                <a:ea typeface="Calibri" panose="020F0502020204030204" pitchFamily="34" charset="0"/>
                <a:cs typeface="Times New Roman" panose="02020603050405020304" pitchFamily="18" charset="0"/>
              </a:rPr>
              <a:t>Adem’in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ailesini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bıraktıktan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sonra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İskender’in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davranışları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daha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çok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hırçınlaşır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Ayrıca</a:t>
            </a:r>
            <a:r>
              <a:rPr lang="en-US" sz="2000" dirty="0">
                <a:solidFill>
                  <a:srgbClr val="000000"/>
                </a:solidFill>
                <a:effectLst/>
                <a:ea typeface="Calibri" panose="020F0502020204030204" pitchFamily="34" charset="0"/>
                <a:cs typeface="Times New Roman" panose="02020603050405020304" pitchFamily="18" charset="0"/>
              </a:rPr>
              <a:t>, Kate </a:t>
            </a:r>
            <a:r>
              <a:rPr lang="en-US" sz="2000" dirty="0" err="1">
                <a:solidFill>
                  <a:srgbClr val="000000"/>
                </a:solidFill>
                <a:effectLst/>
                <a:ea typeface="Calibri" panose="020F0502020204030204" pitchFamily="34" charset="0"/>
                <a:cs typeface="Times New Roman" panose="02020603050405020304" pitchFamily="18" charset="0"/>
              </a:rPr>
              <a:t>adındaki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kız</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arkadaşının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kendisinden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hamile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kalması</a:t>
            </a:r>
            <a:r>
              <a:rPr lang="en-US" sz="2000" dirty="0">
                <a:solidFill>
                  <a:srgbClr val="000000"/>
                </a:solidFill>
                <a:effectLst/>
                <a:ea typeface="Calibri" panose="020F0502020204030204" pitchFamily="34" charset="0"/>
                <a:cs typeface="Times New Roman" panose="02020603050405020304" pitchFamily="18" charset="0"/>
              </a:rPr>
              <a:t> da </a:t>
            </a:r>
            <a:r>
              <a:rPr lang="en-US" sz="2000" dirty="0" err="1">
                <a:solidFill>
                  <a:srgbClr val="000000"/>
                </a:solidFill>
                <a:effectLst/>
                <a:ea typeface="Calibri" panose="020F0502020204030204" pitchFamily="34" charset="0"/>
                <a:cs typeface="Times New Roman" panose="02020603050405020304" pitchFamily="18" charset="0"/>
              </a:rPr>
              <a:t>başka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bir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sorun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olarak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İskender’i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meşgul</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eder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Annesinin</a:t>
            </a:r>
            <a:r>
              <a:rPr lang="en-US" sz="2000" dirty="0">
                <a:solidFill>
                  <a:srgbClr val="000000"/>
                </a:solidFill>
                <a:effectLst/>
                <a:ea typeface="Calibri" panose="020F0502020204030204" pitchFamily="34" charset="0"/>
                <a:cs typeface="Times New Roman" panose="02020603050405020304" pitchFamily="18" charset="0"/>
              </a:rPr>
              <a:t> Elias </a:t>
            </a:r>
            <a:r>
              <a:rPr lang="en-US" sz="2000" dirty="0" err="1">
                <a:solidFill>
                  <a:srgbClr val="000000"/>
                </a:solidFill>
                <a:effectLst/>
                <a:ea typeface="Calibri" panose="020F0502020204030204" pitchFamily="34" charset="0"/>
                <a:cs typeface="Times New Roman" panose="02020603050405020304" pitchFamily="18" charset="0"/>
              </a:rPr>
              <a:t>ile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cinsellik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içermeyen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ilişkisini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öğrenen</a:t>
            </a:r>
            <a:r>
              <a:rPr lang="en-US" sz="2000" dirty="0">
                <a:solidFill>
                  <a:srgbClr val="000000"/>
                </a:solidFill>
                <a:effectLst/>
                <a:ea typeface="Calibri" panose="020F0502020204030204" pitchFamily="34" charset="0"/>
                <a:cs typeface="Times New Roman" panose="02020603050405020304" pitchFamily="18" charset="0"/>
              </a:rPr>
              <a:t> İskender, </a:t>
            </a:r>
            <a:r>
              <a:rPr lang="en-US" sz="2000" dirty="0" err="1">
                <a:solidFill>
                  <a:srgbClr val="000000"/>
                </a:solidFill>
                <a:effectLst/>
                <a:ea typeface="Calibri" panose="020F0502020204030204" pitchFamily="34" charset="0"/>
                <a:cs typeface="Times New Roman" panose="02020603050405020304" pitchFamily="18" charset="0"/>
              </a:rPr>
              <a:t>amcasının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etkisiyle</a:t>
            </a:r>
            <a:r>
              <a:rPr lang="en-US" sz="2000" dirty="0">
                <a:solidFill>
                  <a:srgbClr val="000000"/>
                </a:solidFill>
                <a:effectLst/>
                <a:ea typeface="Calibri" panose="020F0502020204030204" pitchFamily="34" charset="0"/>
                <a:cs typeface="Times New Roman" panose="02020603050405020304" pitchFamily="18" charset="0"/>
              </a:rPr>
              <a:t> de </a:t>
            </a:r>
            <a:r>
              <a:rPr lang="en-US" sz="2000" dirty="0" err="1">
                <a:solidFill>
                  <a:srgbClr val="000000"/>
                </a:solidFill>
                <a:effectLst/>
                <a:ea typeface="Calibri" panose="020F0502020204030204" pitchFamily="34" charset="0"/>
                <a:cs typeface="Times New Roman" panose="02020603050405020304" pitchFamily="18" charset="0"/>
              </a:rPr>
              <a:t>annesini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bıçaklar</a:t>
            </a:r>
            <a:r>
              <a:rPr lang="en-US" sz="2000" dirty="0">
                <a:solidFill>
                  <a:srgbClr val="000000"/>
                </a:solidFill>
                <a:effectLst/>
                <a:ea typeface="Calibri" panose="020F0502020204030204" pitchFamily="34" charset="0"/>
                <a:cs typeface="Times New Roman" panose="02020603050405020304" pitchFamily="18" charset="0"/>
              </a:rPr>
              <a:t>. Yazar, roman </a:t>
            </a:r>
            <a:r>
              <a:rPr lang="en-US" sz="2000" dirty="0" err="1">
                <a:solidFill>
                  <a:srgbClr val="000000"/>
                </a:solidFill>
                <a:effectLst/>
                <a:ea typeface="Calibri" panose="020F0502020204030204" pitchFamily="34" charset="0"/>
                <a:cs typeface="Times New Roman" panose="02020603050405020304" pitchFamily="18" charset="0"/>
              </a:rPr>
              <a:t>boyunca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İskender’in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annesini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öldürdüğünü</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okura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hissettirir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Oysa</a:t>
            </a:r>
            <a:r>
              <a:rPr lang="en-US" sz="2000" dirty="0">
                <a:solidFill>
                  <a:srgbClr val="000000"/>
                </a:solidFill>
                <a:effectLst/>
                <a:ea typeface="Calibri" panose="020F0502020204030204" pitchFamily="34" charset="0"/>
                <a:cs typeface="Times New Roman" panose="02020603050405020304" pitchFamily="18" charset="0"/>
              </a:rPr>
              <a:t> İskender, </a:t>
            </a:r>
            <a:r>
              <a:rPr lang="en-US" sz="2000" dirty="0" err="1">
                <a:solidFill>
                  <a:srgbClr val="000000"/>
                </a:solidFill>
                <a:effectLst/>
                <a:ea typeface="Calibri" panose="020F0502020204030204" pitchFamily="34" charset="0"/>
                <a:cs typeface="Times New Roman" panose="02020603050405020304" pitchFamily="18" charset="0"/>
              </a:rPr>
              <a:t>annesinin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ikizi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onları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ziyarete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gelen</a:t>
            </a:r>
            <a:r>
              <a:rPr lang="en-US" sz="2000" dirty="0">
                <a:solidFill>
                  <a:srgbClr val="000000"/>
                </a:solidFill>
                <a:effectLst/>
                <a:ea typeface="Calibri" panose="020F0502020204030204" pitchFamily="34" charset="0"/>
                <a:cs typeface="Times New Roman" panose="02020603050405020304" pitchFamily="18" charset="0"/>
              </a:rPr>
              <a:t> Cemile </a:t>
            </a:r>
            <a:r>
              <a:rPr lang="en-US" sz="2000" dirty="0" err="1">
                <a:solidFill>
                  <a:srgbClr val="000000"/>
                </a:solidFill>
                <a:effectLst/>
                <a:ea typeface="Calibri" panose="020F0502020204030204" pitchFamily="34" charset="0"/>
                <a:cs typeface="Times New Roman" panose="02020603050405020304" pitchFamily="18" charset="0"/>
              </a:rPr>
              <a:t>Teyzesini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öldürmüştür</a:t>
            </a:r>
            <a:r>
              <a:rPr lang="en-US" sz="2000" dirty="0">
                <a:solidFill>
                  <a:srgbClr val="000000"/>
                </a:solidFill>
                <a:effectLst/>
                <a:ea typeface="Calibri" panose="020F0502020204030204" pitchFamily="34" charset="0"/>
                <a:cs typeface="Times New Roman" panose="02020603050405020304" pitchFamily="18" charset="0"/>
              </a:rPr>
              <a:t>. Okur </a:t>
            </a:r>
            <a:r>
              <a:rPr lang="en-US" sz="2000" dirty="0" err="1">
                <a:solidFill>
                  <a:srgbClr val="000000"/>
                </a:solidFill>
                <a:effectLst/>
                <a:ea typeface="Calibri" panose="020F0502020204030204" pitchFamily="34" charset="0"/>
                <a:cs typeface="Times New Roman" panose="02020603050405020304" pitchFamily="18" charset="0"/>
              </a:rPr>
              <a:t>bunu</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romanın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sonunda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öğrenir</a:t>
            </a:r>
            <a:r>
              <a:rPr lang="en-US" sz="2000" dirty="0">
                <a:solidFill>
                  <a:srgbClr val="000000"/>
                </a:solidFill>
                <a:effectLst/>
                <a:ea typeface="Calibri" panose="020F0502020204030204" pitchFamily="34" charset="0"/>
                <a:cs typeface="Times New Roman" panose="02020603050405020304" pitchFamily="18" charset="0"/>
              </a:rPr>
              <a:t>. Yazar </a:t>
            </a:r>
            <a:r>
              <a:rPr lang="en-US" sz="2000" dirty="0" err="1">
                <a:solidFill>
                  <a:srgbClr val="000000"/>
                </a:solidFill>
                <a:effectLst/>
                <a:ea typeface="Calibri" panose="020F0502020204030204" pitchFamily="34" charset="0"/>
                <a:cs typeface="Times New Roman" panose="02020603050405020304" pitchFamily="18" charset="0"/>
              </a:rPr>
              <a:t>beklentileri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değiştirir</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sürprizlerle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yapar</a:t>
            </a:r>
            <a:r>
              <a:rPr lang="en-US" sz="2000" dirty="0">
                <a:solidFill>
                  <a:srgbClr val="000000"/>
                </a:solidFill>
                <a:effectLst/>
                <a:ea typeface="Calibri" panose="020F0502020204030204" pitchFamily="34" charset="0"/>
                <a:cs typeface="Times New Roman" panose="02020603050405020304" pitchFamily="18" charset="0"/>
              </a:rPr>
              <a:t>. İskender </a:t>
            </a:r>
            <a:r>
              <a:rPr lang="en-US" sz="2000" dirty="0" err="1">
                <a:solidFill>
                  <a:srgbClr val="000000"/>
                </a:solidFill>
                <a:effectLst/>
                <a:ea typeface="Calibri" panose="020F0502020204030204" pitchFamily="34" charset="0"/>
                <a:cs typeface="Times New Roman" panose="02020603050405020304" pitchFamily="18" charset="0"/>
              </a:rPr>
              <a:t>işlediği</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suçtan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dolayı</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çok</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pişman</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olur</a:t>
            </a:r>
            <a:r>
              <a:rPr lang="en-US" sz="2000" dirty="0">
                <a:solidFill>
                  <a:srgbClr val="000000"/>
                </a:solidFill>
                <a:effectLst/>
                <a:ea typeface="Calibri" panose="020F0502020204030204" pitchFamily="34" charset="0"/>
                <a:cs typeface="Times New Roman" panose="02020603050405020304" pitchFamily="18" charset="0"/>
              </a:rPr>
              <a:t>. Ama </a:t>
            </a:r>
            <a:r>
              <a:rPr lang="en-US" sz="2000" dirty="0" err="1">
                <a:solidFill>
                  <a:srgbClr val="000000"/>
                </a:solidFill>
                <a:effectLst/>
                <a:ea typeface="Calibri" panose="020F0502020204030204" pitchFamily="34" charset="0"/>
                <a:cs typeface="Times New Roman" panose="02020603050405020304" pitchFamily="18" charset="0"/>
              </a:rPr>
              <a:t>bu</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onun</a:t>
            </a:r>
            <a:r>
              <a:rPr lang="en-US" sz="2000" dirty="0">
                <a:solidFill>
                  <a:srgbClr val="000000"/>
                </a:solidFill>
                <a:effectLst/>
                <a:ea typeface="Calibri" panose="020F0502020204030204" pitchFamily="34" charset="0"/>
                <a:cs typeface="Times New Roman" panose="02020603050405020304" pitchFamily="18" charset="0"/>
              </a:rPr>
              <a:t> 14 </a:t>
            </a:r>
            <a:r>
              <a:rPr lang="en-US" sz="2000" dirty="0" err="1">
                <a:solidFill>
                  <a:srgbClr val="000000"/>
                </a:solidFill>
                <a:effectLst/>
                <a:ea typeface="Calibri" panose="020F0502020204030204" pitchFamily="34" charset="0"/>
                <a:cs typeface="Times New Roman" panose="02020603050405020304" pitchFamily="18" charset="0"/>
              </a:rPr>
              <a:t>yıl</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içeride</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kalmasına</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engel</a:t>
            </a:r>
            <a:r>
              <a:rPr lang="en-US" sz="2000" dirty="0">
                <a:solidFill>
                  <a:srgbClr val="000000"/>
                </a:solidFill>
                <a:effectLst/>
                <a:ea typeface="Calibri" panose="020F0502020204030204" pitchFamily="34" charset="0"/>
                <a:cs typeface="Times New Roman" panose="02020603050405020304" pitchFamily="18" charset="0"/>
              </a:rPr>
              <a:t> </a:t>
            </a:r>
            <a:r>
              <a:rPr lang="en-US" sz="2000" dirty="0" err="1">
                <a:solidFill>
                  <a:srgbClr val="000000"/>
                </a:solidFill>
                <a:effectLst/>
                <a:ea typeface="Calibri" panose="020F0502020204030204" pitchFamily="34" charset="0"/>
                <a:cs typeface="Times New Roman" panose="02020603050405020304" pitchFamily="18" charset="0"/>
              </a:rPr>
              <a:t>olmaz</a:t>
            </a:r>
            <a:r>
              <a:rPr lang="en-US" sz="2000" dirty="0">
                <a:solidFill>
                  <a:srgbClr val="000000"/>
                </a:solidFill>
                <a:effectLst/>
                <a:ea typeface="Calibri" panose="020F0502020204030204" pitchFamily="34" charset="0"/>
                <a:cs typeface="Times New Roman" panose="02020603050405020304" pitchFamily="18" charset="0"/>
              </a:rPr>
              <a:t>. (Yusuf </a:t>
            </a:r>
            <a:r>
              <a:rPr lang="en-US" sz="2000" dirty="0" err="1">
                <a:solidFill>
                  <a:srgbClr val="000000"/>
                </a:solidFill>
                <a:effectLst/>
                <a:ea typeface="Calibri" panose="020F0502020204030204" pitchFamily="34" charset="0"/>
                <a:cs typeface="Times New Roman" panose="02020603050405020304" pitchFamily="18" charset="0"/>
              </a:rPr>
              <a:t>Aydo</a:t>
            </a:r>
            <a:r>
              <a:rPr lang="tr-TR" sz="2000" dirty="0">
                <a:solidFill>
                  <a:srgbClr val="000000"/>
                </a:solidFill>
                <a:effectLst/>
                <a:ea typeface="Calibri" panose="020F0502020204030204" pitchFamily="34" charset="0"/>
                <a:cs typeface="Times New Roman" panose="02020603050405020304" pitchFamily="18" charset="0"/>
              </a:rPr>
              <a:t>ğdu</a:t>
            </a:r>
            <a:r>
              <a:rPr lang="en-US" sz="2000" dirty="0">
                <a:solidFill>
                  <a:srgbClr val="000000"/>
                </a:solidFill>
                <a:effectLst/>
                <a:ea typeface="Calibri" panose="020F0502020204030204" pitchFamily="34" charset="0"/>
                <a:cs typeface="Times New Roman" panose="02020603050405020304" pitchFamily="18" charset="0"/>
              </a:rPr>
              <a:t>,2014:157-158)</a:t>
            </a:r>
            <a:endParaRPr lang="el-GR" sz="2000" dirty="0">
              <a:effectLst/>
              <a:ea typeface="Calibri" panose="020F0502020204030204" pitchFamily="34" charset="0"/>
              <a:cs typeface="Times New Roman" panose="02020603050405020304" pitchFamily="18" charset="0"/>
            </a:endParaRPr>
          </a:p>
        </p:txBody>
      </p:sp>
      <p:pic>
        <p:nvPicPr>
          <p:cNvPr id="4098" name="Picture 2" descr="İskender by Elif Shafak | Goodreads">
            <a:extLst>
              <a:ext uri="{FF2B5EF4-FFF2-40B4-BE49-F238E27FC236}">
                <a16:creationId xmlns:a16="http://schemas.microsoft.com/office/drawing/2014/main" id="{56FEFB1B-DDD0-90FA-B239-9931491BDC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61564" y="322032"/>
            <a:ext cx="3293608" cy="472397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931DB1E-F39C-C949-F11F-7C3FC2DDE5CC}"/>
              </a:ext>
            </a:extLst>
          </p:cNvPr>
          <p:cNvSpPr txBox="1"/>
          <p:nvPr/>
        </p:nvSpPr>
        <p:spPr>
          <a:xfrm>
            <a:off x="8065656" y="5497284"/>
            <a:ext cx="3189516" cy="646331"/>
          </a:xfrm>
          <a:prstGeom prst="rect">
            <a:avLst/>
          </a:prstGeom>
          <a:noFill/>
        </p:spPr>
        <p:txBody>
          <a:bodyPr wrap="square">
            <a:spAutoFit/>
          </a:bodyPr>
          <a:lstStyle/>
          <a:p>
            <a:r>
              <a:rPr lang="el-GR" dirty="0">
                <a:solidFill>
                  <a:schemeClr val="bg2"/>
                </a:solidFill>
              </a:rPr>
              <a:t>https://share.google/OWbYJB3lVANbqgsfn</a:t>
            </a:r>
          </a:p>
        </p:txBody>
      </p:sp>
    </p:spTree>
    <p:extLst>
      <p:ext uri="{BB962C8B-B14F-4D97-AF65-F5344CB8AC3E}">
        <p14:creationId xmlns:p14="http://schemas.microsoft.com/office/powerpoint/2010/main" val="3302804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3BE383D-55F4-4243-BC2C-33606C9C373D}"/>
              </a:ext>
            </a:extLst>
          </p:cNvPr>
          <p:cNvSpPr txBox="1"/>
          <p:nvPr/>
        </p:nvSpPr>
        <p:spPr>
          <a:xfrm>
            <a:off x="97973" y="349918"/>
            <a:ext cx="8567056" cy="5965736"/>
          </a:xfrm>
          <a:prstGeom prst="rect">
            <a:avLst/>
          </a:prstGeom>
          <a:noFill/>
        </p:spPr>
        <p:txBody>
          <a:bodyPr wrap="square">
            <a:spAutoFit/>
          </a:bodyPr>
          <a:lstStyle/>
          <a:p>
            <a:pPr marL="179705" marR="179705" algn="just">
              <a:lnSpc>
                <a:spcPct val="107000"/>
              </a:lnSpc>
              <a:spcAft>
                <a:spcPts val="800"/>
              </a:spcAft>
              <a:buNone/>
            </a:pPr>
            <a:r>
              <a:rPr lang="en-US" sz="2000" dirty="0">
                <a:effectLst/>
                <a:ea typeface="Calibri" panose="020F0502020204030204" pitchFamily="34" charset="0"/>
                <a:cs typeface="Times New Roman" panose="02020603050405020304" pitchFamily="18" charset="0"/>
              </a:rPr>
              <a:t>[…]İskender </a:t>
            </a:r>
            <a:r>
              <a:rPr lang="en-US" sz="2000" dirty="0" err="1">
                <a:effectLst/>
                <a:ea typeface="Calibri" panose="020F0502020204030204" pitchFamily="34" charset="0"/>
                <a:cs typeface="Times New Roman" panose="02020603050405020304" pitchFamily="18" charset="0"/>
              </a:rPr>
              <a:t>işlediği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suçtan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dolayı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uzun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yıllar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vicdan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azabı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duyar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çok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pişman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olur</a:t>
            </a:r>
            <a:r>
              <a:rPr lang="en-US" sz="2000" dirty="0">
                <a:effectLst/>
                <a:ea typeface="Calibri" panose="020F0502020204030204" pitchFamily="34" charset="0"/>
                <a:cs typeface="Times New Roman" panose="02020603050405020304" pitchFamily="18" charset="0"/>
              </a:rPr>
              <a:t>. Serbest </a:t>
            </a:r>
            <a:r>
              <a:rPr lang="en-US" sz="2000" dirty="0" err="1">
                <a:effectLst/>
                <a:ea typeface="Calibri" panose="020F0502020204030204" pitchFamily="34" charset="0"/>
                <a:cs typeface="Times New Roman" panose="02020603050405020304" pitchFamily="18" charset="0"/>
              </a:rPr>
              <a:t>kaldığında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kız</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kardeşinin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evinde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köyde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yaşamakta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annesinin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yanına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gidip</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ondan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af</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dilemek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ister</a:t>
            </a:r>
            <a:r>
              <a:rPr lang="en-US" sz="2000" dirty="0">
                <a:effectLst/>
                <a:ea typeface="Calibri" panose="020F0502020204030204" pitchFamily="34" charset="0"/>
                <a:cs typeface="Times New Roman" panose="02020603050405020304" pitchFamily="18" charset="0"/>
              </a:rPr>
              <a:t>. İskender, </a:t>
            </a:r>
            <a:r>
              <a:rPr lang="en-US" sz="2000" dirty="0" err="1">
                <a:effectLst/>
                <a:ea typeface="Calibri" panose="020F0502020204030204" pitchFamily="34" charset="0"/>
                <a:cs typeface="Times New Roman" panose="02020603050405020304" pitchFamily="18" charset="0"/>
              </a:rPr>
              <a:t>annesinin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onu</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affedeceği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günü</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sabırsızlıkla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beklerken</a:t>
            </a:r>
            <a:r>
              <a:rPr lang="en-US" sz="2000" dirty="0">
                <a:effectLst/>
                <a:ea typeface="Calibri" panose="020F0502020204030204" pitchFamily="34" charset="0"/>
                <a:cs typeface="Times New Roman" panose="02020603050405020304" pitchFamily="18" charset="0"/>
              </a:rPr>
              <a:t> son </a:t>
            </a:r>
            <a:r>
              <a:rPr lang="en-US" sz="2000" dirty="0" err="1">
                <a:effectLst/>
                <a:ea typeface="Calibri" panose="020F0502020204030204" pitchFamily="34" charset="0"/>
                <a:cs typeface="Times New Roman" panose="02020603050405020304" pitchFamily="18" charset="0"/>
              </a:rPr>
              <a:t>bir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gerçeği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daha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öğrenir</a:t>
            </a:r>
            <a:r>
              <a:rPr lang="en-US" sz="2000" dirty="0">
                <a:effectLst/>
                <a:ea typeface="Calibri" panose="020F0502020204030204" pitchFamily="34" charset="0"/>
                <a:cs typeface="Times New Roman" panose="02020603050405020304" pitchFamily="18" charset="0"/>
              </a:rPr>
              <a:t>: Pembe </a:t>
            </a:r>
            <a:r>
              <a:rPr lang="en-US" sz="2000" dirty="0" err="1">
                <a:effectLst/>
                <a:ea typeface="Calibri" panose="020F0502020204030204" pitchFamily="34" charset="0"/>
                <a:cs typeface="Times New Roman" panose="02020603050405020304" pitchFamily="18" charset="0"/>
              </a:rPr>
              <a:t>ölmüştür</a:t>
            </a:r>
            <a:r>
              <a:rPr lang="en-US" sz="2000" dirty="0">
                <a:effectLst/>
                <a:ea typeface="Calibri" panose="020F0502020204030204" pitchFamily="34" charset="0"/>
                <a:cs typeface="Times New Roman" panose="02020603050405020304" pitchFamily="18" charset="0"/>
              </a:rPr>
              <a:t>. İskender </a:t>
            </a:r>
            <a:r>
              <a:rPr lang="en-US" sz="2000" dirty="0" err="1">
                <a:effectLst/>
                <a:ea typeface="Calibri" panose="020F0502020204030204" pitchFamily="34" charset="0"/>
                <a:cs typeface="Times New Roman" panose="02020603050405020304" pitchFamily="18" charset="0"/>
              </a:rPr>
              <a:t>için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artık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tüm</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umutlar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tükenmiştir</a:t>
            </a:r>
            <a:r>
              <a:rPr lang="en-US" sz="2000" dirty="0">
                <a:effectLst/>
                <a:ea typeface="Calibri" panose="020F0502020204030204" pitchFamily="34" charset="0"/>
                <a:cs typeface="Times New Roman" panose="02020603050405020304" pitchFamily="18" charset="0"/>
              </a:rPr>
              <a:t>. (Okan A</a:t>
            </a:r>
            <a:r>
              <a:rPr lang="tr-TR" sz="2000" dirty="0">
                <a:effectLst/>
                <a:ea typeface="Calibri" panose="020F0502020204030204" pitchFamily="34" charset="0"/>
                <a:cs typeface="Times New Roman" panose="02020603050405020304" pitchFamily="18" charset="0"/>
              </a:rPr>
              <a:t>lay</a:t>
            </a:r>
            <a:r>
              <a:rPr lang="en-US" sz="2000" dirty="0">
                <a:effectLst/>
                <a:ea typeface="Calibri" panose="020F0502020204030204" pitchFamily="34" charset="0"/>
                <a:cs typeface="Times New Roman" panose="02020603050405020304" pitchFamily="18" charset="0"/>
              </a:rPr>
              <a:t>, 2017:44)  </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Adem’in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köye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gelip</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Cemile’ye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aşık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olması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ancak</a:t>
            </a:r>
            <a:r>
              <a:rPr lang="en-US" sz="2000" dirty="0">
                <a:effectLst/>
                <a:ea typeface="Calibri" panose="020F0502020204030204" pitchFamily="34" charset="0"/>
                <a:cs typeface="Times New Roman" panose="02020603050405020304" pitchFamily="18" charset="0"/>
              </a:rPr>
              <a:t> Cemile </a:t>
            </a:r>
            <a:r>
              <a:rPr lang="en-US" sz="2000" dirty="0" err="1">
                <a:effectLst/>
                <a:ea typeface="Calibri" panose="020F0502020204030204" pitchFamily="34" charset="0"/>
                <a:cs typeface="Times New Roman" panose="02020603050405020304" pitchFamily="18" charset="0"/>
              </a:rPr>
              <a:t>yerine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sevmediği</a:t>
            </a:r>
            <a:r>
              <a:rPr lang="en-US" sz="2000" dirty="0">
                <a:effectLst/>
                <a:ea typeface="Calibri" panose="020F0502020204030204" pitchFamily="34" charset="0"/>
                <a:cs typeface="Times New Roman" panose="02020603050405020304" pitchFamily="18" charset="0"/>
              </a:rPr>
              <a:t> Pembe </a:t>
            </a:r>
            <a:r>
              <a:rPr lang="en-US" sz="2000" dirty="0" err="1">
                <a:effectLst/>
                <a:ea typeface="Calibri" panose="020F0502020204030204" pitchFamily="34" charset="0"/>
                <a:cs typeface="Times New Roman" panose="02020603050405020304" pitchFamily="18" charset="0"/>
              </a:rPr>
              <a:t>ile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evlenmesi</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a:effectLst/>
                <a:ea typeface="Calibri" panose="020F0502020204030204" pitchFamily="34" charset="0"/>
                <a:cs typeface="Times New Roman" panose="02020603050405020304" pitchFamily="18" charset="0"/>
              </a:rPr>
              <a:t>Pembe </a:t>
            </a:r>
            <a:r>
              <a:rPr lang="en-US" sz="2000" dirty="0" err="1">
                <a:effectLst/>
                <a:ea typeface="Calibri" panose="020F0502020204030204" pitchFamily="34" charset="0"/>
                <a:cs typeface="Times New Roman" panose="02020603050405020304" pitchFamily="18" charset="0"/>
              </a:rPr>
              <a:t>ile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Adem’in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Londra’ya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göç</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etmesi</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err="1">
                <a:effectLst/>
                <a:ea typeface="Calibri" panose="020F0502020204030204" pitchFamily="34" charset="0"/>
                <a:cs typeface="Times New Roman" panose="02020603050405020304" pitchFamily="18" charset="0"/>
              </a:rPr>
              <a:t>Pembe’nin</a:t>
            </a:r>
            <a:r>
              <a:rPr lang="en-US" sz="2000" dirty="0">
                <a:effectLst/>
                <a:ea typeface="Calibri" panose="020F0502020204030204" pitchFamily="34" charset="0"/>
                <a:cs typeface="Times New Roman" panose="02020603050405020304" pitchFamily="18" charset="0"/>
              </a:rPr>
              <a:t> Elias </a:t>
            </a:r>
            <a:r>
              <a:rPr lang="en-US" sz="2000" dirty="0" err="1">
                <a:effectLst/>
                <a:ea typeface="Calibri" panose="020F0502020204030204" pitchFamily="34" charset="0"/>
                <a:cs typeface="Times New Roman" panose="02020603050405020304" pitchFamily="18" charset="0"/>
              </a:rPr>
              <a:t>adındaki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kişiyle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görüşmeye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başlaması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bu</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ilişkiyi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İskender’in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öğrenmesi</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err="1">
                <a:effectLst/>
                <a:ea typeface="Calibri" panose="020F0502020204030204" pitchFamily="34" charset="0"/>
                <a:cs typeface="Times New Roman" panose="02020603050405020304" pitchFamily="18" charset="0"/>
              </a:rPr>
              <a:t>İskender’in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annesi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yerine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teyzesini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öldürüp</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hapishaneye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girmesi</a:t>
            </a:r>
            <a:r>
              <a:rPr lang="en-US" sz="2000" dirty="0">
                <a:effectLst/>
                <a:ea typeface="Calibri" panose="020F0502020204030204" pitchFamily="34" charset="0"/>
                <a:cs typeface="Times New Roman" panose="02020603050405020304" pitchFamily="18" charset="0"/>
              </a:rPr>
              <a:t> </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err="1">
                <a:effectLst/>
                <a:ea typeface="Calibri" panose="020F0502020204030204" pitchFamily="34" charset="0"/>
                <a:cs typeface="Times New Roman" panose="02020603050405020304" pitchFamily="18" charset="0"/>
              </a:rPr>
              <a:t>İskender’in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hapishanede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yaşadığı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pişmanlık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teyzesini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öldürdüğü</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gerçeğini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öğrenmesi</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a:effectLst/>
                <a:ea typeface="Calibri" panose="020F0502020204030204" pitchFamily="34" charset="0"/>
                <a:cs typeface="Times New Roman" panose="02020603050405020304" pitchFamily="18" charset="0"/>
              </a:rPr>
              <a:t>Bu </a:t>
            </a:r>
            <a:r>
              <a:rPr lang="en-US" sz="2000" dirty="0" err="1">
                <a:effectLst/>
                <a:ea typeface="Calibri" panose="020F0502020204030204" pitchFamily="34" charset="0"/>
                <a:cs typeface="Times New Roman" panose="02020603050405020304" pitchFamily="18" charset="0"/>
              </a:rPr>
              <a:t>olayları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romanın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temel</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olayları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olarak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sayabiliriz</a:t>
            </a:r>
            <a:r>
              <a:rPr lang="en-US" sz="2000" dirty="0">
                <a:effectLst/>
                <a:ea typeface="Calibri" panose="020F0502020204030204" pitchFamily="34" charset="0"/>
                <a:cs typeface="Times New Roman" panose="02020603050405020304" pitchFamily="18" charset="0"/>
              </a:rPr>
              <a:t>. </a:t>
            </a:r>
            <a:r>
              <a:rPr lang="en-US" sz="2000" dirty="0">
                <a:solidFill>
                  <a:srgbClr val="000000"/>
                </a:solidFill>
                <a:effectLst/>
                <a:ea typeface="Calibri" panose="020F0502020204030204" pitchFamily="34" charset="0"/>
                <a:cs typeface="Times New Roman" panose="02020603050405020304" pitchFamily="18" charset="0"/>
              </a:rPr>
              <a:t>(Yusuf </a:t>
            </a:r>
            <a:r>
              <a:rPr lang="en-US" sz="2000" dirty="0" err="1">
                <a:solidFill>
                  <a:srgbClr val="000000"/>
                </a:solidFill>
                <a:effectLst/>
                <a:ea typeface="Calibri" panose="020F0502020204030204" pitchFamily="34" charset="0"/>
                <a:cs typeface="Times New Roman" panose="02020603050405020304" pitchFamily="18" charset="0"/>
              </a:rPr>
              <a:t>Aydo</a:t>
            </a:r>
            <a:r>
              <a:rPr lang="tr-TR" sz="2000" dirty="0">
                <a:solidFill>
                  <a:srgbClr val="000000"/>
                </a:solidFill>
                <a:effectLst/>
                <a:ea typeface="Calibri" panose="020F0502020204030204" pitchFamily="34" charset="0"/>
                <a:cs typeface="Times New Roman" panose="02020603050405020304" pitchFamily="18" charset="0"/>
              </a:rPr>
              <a:t>ğdu</a:t>
            </a:r>
            <a:r>
              <a:rPr lang="en-US" sz="2000" dirty="0">
                <a:solidFill>
                  <a:srgbClr val="000000"/>
                </a:solidFill>
                <a:effectLst/>
                <a:ea typeface="Calibri" panose="020F0502020204030204" pitchFamily="34" charset="0"/>
                <a:cs typeface="Times New Roman" panose="02020603050405020304" pitchFamily="18" charset="0"/>
              </a:rPr>
              <a:t>,2014:160)</a:t>
            </a:r>
            <a:endParaRPr lang="el-GR" sz="2000" dirty="0">
              <a:effectLst/>
              <a:ea typeface="Calibri" panose="020F0502020204030204" pitchFamily="34" charset="0"/>
              <a:cs typeface="Times New Roman" panose="02020603050405020304" pitchFamily="18" charset="0"/>
            </a:endParaRPr>
          </a:p>
        </p:txBody>
      </p:sp>
      <p:pic>
        <p:nvPicPr>
          <p:cNvPr id="5122" name="Picture 2" descr="İskender Elif Şafak Doğan Kitap | 9786050902518">
            <a:extLst>
              <a:ext uri="{FF2B5EF4-FFF2-40B4-BE49-F238E27FC236}">
                <a16:creationId xmlns:a16="http://schemas.microsoft.com/office/drawing/2014/main" id="{E4427B35-1E81-320B-6D79-D51428D3CA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4745" y="259897"/>
            <a:ext cx="3128283" cy="454105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0EBB97FB-37C9-0F44-5102-0BEDD6337625}"/>
              </a:ext>
            </a:extLst>
          </p:cNvPr>
          <p:cNvSpPr txBox="1"/>
          <p:nvPr/>
        </p:nvSpPr>
        <p:spPr>
          <a:xfrm>
            <a:off x="8958941" y="5181600"/>
            <a:ext cx="2887469" cy="646331"/>
          </a:xfrm>
          <a:prstGeom prst="rect">
            <a:avLst/>
          </a:prstGeom>
          <a:noFill/>
        </p:spPr>
        <p:txBody>
          <a:bodyPr wrap="square">
            <a:spAutoFit/>
          </a:bodyPr>
          <a:lstStyle/>
          <a:p>
            <a:r>
              <a:rPr lang="el-GR" dirty="0">
                <a:solidFill>
                  <a:schemeClr val="bg2"/>
                </a:solidFill>
              </a:rPr>
              <a:t>https://share.google/Ww4kxBuuEIGs3p6g9</a:t>
            </a:r>
          </a:p>
        </p:txBody>
      </p:sp>
    </p:spTree>
    <p:extLst>
      <p:ext uri="{BB962C8B-B14F-4D97-AF65-F5344CB8AC3E}">
        <p14:creationId xmlns:p14="http://schemas.microsoft.com/office/powerpoint/2010/main" val="1950071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D0CFC10-9490-4C6E-37D2-29F1DEAB1D6C}"/>
              </a:ext>
            </a:extLst>
          </p:cNvPr>
          <p:cNvSpPr txBox="1"/>
          <p:nvPr/>
        </p:nvSpPr>
        <p:spPr>
          <a:xfrm>
            <a:off x="163286" y="446314"/>
            <a:ext cx="11517085" cy="5226046"/>
          </a:xfrm>
          <a:prstGeom prst="rect">
            <a:avLst/>
          </a:prstGeom>
          <a:noFill/>
        </p:spPr>
        <p:txBody>
          <a:bodyPr wrap="square">
            <a:spAutoFit/>
          </a:bodyPr>
          <a:lstStyle/>
          <a:p>
            <a:pPr marL="179705" marR="179705" algn="just">
              <a:lnSpc>
                <a:spcPct val="107000"/>
              </a:lnSpc>
              <a:spcAft>
                <a:spcPts val="800"/>
              </a:spcAft>
              <a:buNone/>
            </a:pP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Ataerkil</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geleneğin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kız</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erkek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çocuğa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bakışı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evlilik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aile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kurumu</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sürecine</a:t>
            </a:r>
            <a:r>
              <a:rPr lang="en-US" sz="2000" dirty="0">
                <a:effectLst/>
                <a:ea typeface="Calibri" panose="020F0502020204030204" pitchFamily="34" charset="0"/>
                <a:cs typeface="Times New Roman" panose="02020603050405020304" pitchFamily="18" charset="0"/>
              </a:rPr>
              <a:t> de </a:t>
            </a:r>
            <a:r>
              <a:rPr lang="en-US" sz="2000" dirty="0" err="1">
                <a:effectLst/>
                <a:ea typeface="Calibri" panose="020F0502020204030204" pitchFamily="34" charset="0"/>
                <a:cs typeface="Times New Roman" panose="02020603050405020304" pitchFamily="18" charset="0"/>
              </a:rPr>
              <a:t>yansır</a:t>
            </a:r>
            <a:r>
              <a:rPr lang="en-US" sz="2000" dirty="0">
                <a:effectLst/>
                <a:ea typeface="Calibri" panose="020F0502020204030204" pitchFamily="34" charset="0"/>
                <a:cs typeface="Times New Roman" panose="02020603050405020304" pitchFamily="18" charset="0"/>
              </a:rPr>
              <a:t>. Halk </a:t>
            </a:r>
            <a:r>
              <a:rPr lang="en-US" sz="2000" dirty="0" err="1">
                <a:effectLst/>
                <a:ea typeface="Calibri" panose="020F0502020204030204" pitchFamily="34" charset="0"/>
                <a:cs typeface="Times New Roman" panose="02020603050405020304" pitchFamily="18" charset="0"/>
              </a:rPr>
              <a:t>kültürü</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içinde</a:t>
            </a:r>
            <a:r>
              <a:rPr lang="en-US" sz="2000" dirty="0">
                <a:effectLst/>
                <a:ea typeface="Calibri" panose="020F0502020204030204" pitchFamily="34" charset="0"/>
                <a:cs typeface="Times New Roman" panose="02020603050405020304" pitchFamily="18" charset="0"/>
              </a:rPr>
              <a:t> belli </a:t>
            </a:r>
            <a:r>
              <a:rPr lang="en-US" sz="2000" dirty="0" err="1">
                <a:effectLst/>
                <a:ea typeface="Calibri" panose="020F0502020204030204" pitchFamily="34" charset="0"/>
                <a:cs typeface="Times New Roman" panose="02020603050405020304" pitchFamily="18" charset="0"/>
              </a:rPr>
              <a:t>bir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yaşın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üstünde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kadınlara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dair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algı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şu</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ifadelerde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somut</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olarak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görünür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Otuz</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birindeydi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yaşı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geçmiş</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evde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kalmıştı</a:t>
            </a:r>
            <a:r>
              <a:rPr lang="en-US" sz="2000" dirty="0">
                <a:effectLst/>
                <a:ea typeface="Calibri" panose="020F0502020204030204" pitchFamily="34" charset="0"/>
                <a:cs typeface="Times New Roman" panose="02020603050405020304" pitchFamily="18" charset="0"/>
              </a:rPr>
              <a:t>. Aile </a:t>
            </a:r>
            <a:r>
              <a:rPr lang="en-US" sz="2000" dirty="0" err="1">
                <a:effectLst/>
                <a:ea typeface="Calibri" panose="020F0502020204030204" pitchFamily="34" charset="0"/>
                <a:cs typeface="Times New Roman" panose="02020603050405020304" pitchFamily="18" charset="0"/>
              </a:rPr>
              <a:t>kurmak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için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geçti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artık</a:t>
            </a:r>
            <a:r>
              <a:rPr lang="en-US" sz="2000" dirty="0">
                <a:effectLst/>
                <a:ea typeface="Calibri" panose="020F0502020204030204" pitchFamily="34" charset="0"/>
                <a:cs typeface="Times New Roman" panose="02020603050405020304" pitchFamily="18" charset="0"/>
              </a:rPr>
              <a:t>. Kuru </a:t>
            </a:r>
            <a:r>
              <a:rPr lang="en-US" sz="2000" dirty="0" err="1">
                <a:effectLst/>
                <a:ea typeface="Calibri" panose="020F0502020204030204" pitchFamily="34" charset="0"/>
                <a:cs typeface="Times New Roman" panose="02020603050405020304" pitchFamily="18" charset="0"/>
              </a:rPr>
              <a:t>bir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rahim</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içi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geçmiş</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kavun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gibidir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Dışarıdan</a:t>
            </a:r>
            <a:r>
              <a:rPr lang="en-US" sz="2000" dirty="0">
                <a:effectLst/>
                <a:ea typeface="Calibri" panose="020F0502020204030204" pitchFamily="34" charset="0"/>
                <a:cs typeface="Times New Roman" panose="02020603050405020304" pitchFamily="18" charset="0"/>
              </a:rPr>
              <a:t> iyi </a:t>
            </a:r>
            <a:r>
              <a:rPr lang="en-US" sz="2000" dirty="0" err="1">
                <a:effectLst/>
                <a:ea typeface="Calibri" panose="020F0502020204030204" pitchFamily="34" charset="0"/>
                <a:cs typeface="Times New Roman" panose="02020603050405020304" pitchFamily="18" charset="0"/>
              </a:rPr>
              <a:t>görünse</a:t>
            </a:r>
            <a:r>
              <a:rPr lang="en-US" sz="2000" dirty="0">
                <a:effectLst/>
                <a:ea typeface="Calibri" panose="020F0502020204030204" pitchFamily="34" charset="0"/>
                <a:cs typeface="Times New Roman" panose="02020603050405020304" pitchFamily="18" charset="0"/>
              </a:rPr>
              <a:t> de </a:t>
            </a:r>
            <a:r>
              <a:rPr lang="en-US" sz="2000" dirty="0" err="1">
                <a:effectLst/>
                <a:ea typeface="Calibri" panose="020F0502020204030204" pitchFamily="34" charset="0"/>
                <a:cs typeface="Times New Roman" panose="02020603050405020304" pitchFamily="18" charset="0"/>
              </a:rPr>
              <a:t>yaramaz</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derdi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köylüler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onun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gibi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kadınlar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için</a:t>
            </a:r>
            <a:r>
              <a:rPr lang="en-US" sz="2000" dirty="0">
                <a:effectLst/>
                <a:ea typeface="Calibri" panose="020F0502020204030204" pitchFamily="34" charset="0"/>
                <a:cs typeface="Times New Roman" panose="02020603050405020304" pitchFamily="18" charset="0"/>
              </a:rPr>
              <a:t>." (s. 40). […] Ne zaman </a:t>
            </a:r>
            <a:r>
              <a:rPr lang="en-US" sz="2000" dirty="0" err="1">
                <a:effectLst/>
                <a:ea typeface="Calibri" panose="020F0502020204030204" pitchFamily="34" charset="0"/>
                <a:cs typeface="Times New Roman" panose="02020603050405020304" pitchFamily="18" charset="0"/>
              </a:rPr>
              <a:t>kızlar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hadlerini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aşacak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olsalar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onları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oklavayla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dövermiş</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Naze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Sırtlarına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kıçlarına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bacaklarına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indirirmiş</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sopayı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Namus</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kadının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zırhıdır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demiş</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Zırhınızı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kaybederseniz</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bakır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akçe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kadar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kıymetiniz</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kalmaz</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unutmayın</a:t>
            </a:r>
            <a:r>
              <a:rPr lang="en-US" sz="2000" dirty="0">
                <a:effectLst/>
                <a:ea typeface="Calibri" panose="020F0502020204030204" pitchFamily="34" charset="0"/>
                <a:cs typeface="Times New Roman" panose="02020603050405020304" pitchFamily="18" charset="0"/>
              </a:rPr>
              <a:t>" (s. 66). (Okan A</a:t>
            </a:r>
            <a:r>
              <a:rPr lang="tr-TR" sz="2000" dirty="0">
                <a:effectLst/>
                <a:ea typeface="Calibri" panose="020F0502020204030204" pitchFamily="34" charset="0"/>
                <a:cs typeface="Times New Roman" panose="02020603050405020304" pitchFamily="18" charset="0"/>
              </a:rPr>
              <a:t>lay</a:t>
            </a:r>
            <a:r>
              <a:rPr lang="en-US" sz="2000" dirty="0">
                <a:effectLst/>
                <a:ea typeface="Calibri" panose="020F0502020204030204" pitchFamily="34" charset="0"/>
                <a:cs typeface="Times New Roman" panose="02020603050405020304" pitchFamily="18" charset="0"/>
              </a:rPr>
              <a:t>, 2017:48-49)  </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endParaRPr lang="el-GR" sz="2000" dirty="0">
              <a:ea typeface="Calibri" panose="020F0502020204030204" pitchFamily="34" charset="0"/>
              <a:cs typeface="Times New Roman" panose="02020603050405020304" pitchFamily="18" charset="0"/>
            </a:endParaRPr>
          </a:p>
          <a:p>
            <a:pPr marL="179705" marR="179705" algn="just">
              <a:lnSpc>
                <a:spcPct val="107000"/>
              </a:lnSpc>
              <a:spcAft>
                <a:spcPts val="800"/>
              </a:spcAft>
            </a:pPr>
            <a:r>
              <a:rPr lang="en-US" sz="2000" dirty="0">
                <a:ea typeface="Calibri" panose="020F0502020204030204" pitchFamily="34" charset="0"/>
                <a:cs typeface="Times New Roman" panose="02020603050405020304" pitchFamily="18" charset="0"/>
              </a:rPr>
              <a:t>[…]Dil-</a:t>
            </a:r>
            <a:r>
              <a:rPr lang="en-US" sz="2000" dirty="0" err="1">
                <a:ea typeface="Calibri" panose="020F0502020204030204" pitchFamily="34" charset="0"/>
                <a:cs typeface="Times New Roman" panose="02020603050405020304" pitchFamily="18" charset="0"/>
              </a:rPr>
              <a:t>aidiyet</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bağlamında</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dikkat</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çeken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bir</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özellik</a:t>
            </a:r>
            <a:r>
              <a:rPr lang="en-US" sz="2000" dirty="0">
                <a:ea typeface="Calibri" panose="020F0502020204030204" pitchFamily="34" charset="0"/>
                <a:cs typeface="Times New Roman" panose="02020603050405020304" pitchFamily="18" charset="0"/>
              </a:rPr>
              <a:t> de </a:t>
            </a:r>
            <a:r>
              <a:rPr lang="en-US" sz="2000" dirty="0" err="1">
                <a:ea typeface="Calibri" panose="020F0502020204030204" pitchFamily="34" charset="0"/>
                <a:cs typeface="Times New Roman" panose="02020603050405020304" pitchFamily="18" charset="0"/>
              </a:rPr>
              <a:t>asimilasyon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ve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kültür</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çatışması</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olgusudur</a:t>
            </a:r>
            <a:r>
              <a:rPr lang="en-US" sz="2000" dirty="0">
                <a:ea typeface="Calibri" panose="020F0502020204030204" pitchFamily="34" charset="0"/>
                <a:cs typeface="Times New Roman" panose="02020603050405020304" pitchFamily="18" charset="0"/>
              </a:rPr>
              <a:t>. Yazar </a:t>
            </a:r>
            <a:r>
              <a:rPr lang="en-US" sz="2000" dirty="0" err="1">
                <a:ea typeface="Calibri" panose="020F0502020204030204" pitchFamily="34" charset="0"/>
                <a:cs typeface="Times New Roman" panose="02020603050405020304" pitchFamily="18" charset="0"/>
              </a:rPr>
              <a:t>bunu</a:t>
            </a:r>
            <a:r>
              <a:rPr lang="en-US" sz="2000" dirty="0">
                <a:ea typeface="Calibri" panose="020F0502020204030204" pitchFamily="34" charset="0"/>
                <a:cs typeface="Times New Roman" panose="02020603050405020304" pitchFamily="18" charset="0"/>
              </a:rPr>
              <a:t> Pembe-</a:t>
            </a:r>
            <a:r>
              <a:rPr lang="en-US" sz="2000" dirty="0" err="1">
                <a:ea typeface="Calibri" panose="020F0502020204030204" pitchFamily="34" charset="0"/>
                <a:cs typeface="Times New Roman" panose="02020603050405020304" pitchFamily="18" charset="0"/>
              </a:rPr>
              <a:t>Âdem</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çiftinin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üç</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çocuğundan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biri</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olan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Yunus’u</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tanıtırken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şöyle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aksettirmektedir</a:t>
            </a:r>
            <a:r>
              <a:rPr lang="en-US" sz="2000" dirty="0">
                <a:ea typeface="Calibri" panose="020F0502020204030204" pitchFamily="34" charset="0"/>
                <a:cs typeface="Times New Roman" panose="02020603050405020304" pitchFamily="18" charset="0"/>
              </a:rPr>
              <a:t>: "Yunus, Toprak </a:t>
            </a:r>
            <a:r>
              <a:rPr lang="en-US" sz="2000" dirty="0" err="1">
                <a:ea typeface="Calibri" panose="020F0502020204030204" pitchFamily="34" charset="0"/>
                <a:cs typeface="Times New Roman" panose="02020603050405020304" pitchFamily="18" charset="0"/>
              </a:rPr>
              <a:t>ailesinin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İngiltere’de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dünyaya</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gelen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tek</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evladıydı</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İngilizcesi</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mükemmel</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Türkçesi</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tutuk</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Kürtçesi</a:t>
            </a:r>
            <a:r>
              <a:rPr lang="en-US" sz="2000" dirty="0">
                <a:ea typeface="Calibri" panose="020F0502020204030204" pitchFamily="34" charset="0"/>
                <a:cs typeface="Times New Roman" panose="02020603050405020304" pitchFamily="18" charset="0"/>
              </a:rPr>
              <a:t> de </a:t>
            </a:r>
            <a:r>
              <a:rPr lang="en-US" sz="2000" dirty="0" err="1">
                <a:ea typeface="Calibri" panose="020F0502020204030204" pitchFamily="34" charset="0"/>
                <a:cs typeface="Times New Roman" panose="02020603050405020304" pitchFamily="18" charset="0"/>
              </a:rPr>
              <a:t>hiç</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yoktu</a:t>
            </a:r>
            <a:r>
              <a:rPr lang="en-US" sz="2000" dirty="0">
                <a:ea typeface="Calibri" panose="020F0502020204030204" pitchFamily="34" charset="0"/>
                <a:cs typeface="Times New Roman" panose="02020603050405020304" pitchFamily="18" charset="0"/>
              </a:rPr>
              <a:t>." (s. 28). </a:t>
            </a:r>
            <a:r>
              <a:rPr lang="en-US" sz="2000" dirty="0" err="1">
                <a:ea typeface="Calibri" panose="020F0502020204030204" pitchFamily="34" charset="0"/>
                <a:cs typeface="Times New Roman" panose="02020603050405020304" pitchFamily="18" charset="0"/>
              </a:rPr>
              <a:t>Yine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Londra’da</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aile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içinde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çoğunlukla</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İngilizcenin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ve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Türkçenin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konuşulması</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Kürtçenin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ise</a:t>
            </a:r>
            <a:r>
              <a:rPr lang="en-US" sz="2000" dirty="0">
                <a:ea typeface="Calibri" panose="020F0502020204030204" pitchFamily="34" charset="0"/>
                <a:cs typeface="Times New Roman" panose="02020603050405020304" pitchFamily="18" charset="0"/>
              </a:rPr>
              <a:t> yok </a:t>
            </a:r>
            <a:r>
              <a:rPr lang="en-US" sz="2000" dirty="0" err="1">
                <a:ea typeface="Calibri" panose="020F0502020204030204" pitchFamily="34" charset="0"/>
                <a:cs typeface="Times New Roman" panose="02020603050405020304" pitchFamily="18" charset="0"/>
              </a:rPr>
              <a:t>denecek</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kadar</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az</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konuşulması</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bu</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çerçevede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değerlendirilebilir</a:t>
            </a:r>
            <a:r>
              <a:rPr lang="en-US" sz="2000" dirty="0">
                <a:ea typeface="Calibri" panose="020F0502020204030204" pitchFamily="34" charset="0"/>
                <a:cs typeface="Times New Roman" panose="02020603050405020304" pitchFamily="18" charset="0"/>
              </a:rPr>
              <a:t>. Romanda </a:t>
            </a:r>
            <a:r>
              <a:rPr lang="en-US" sz="2000" dirty="0" err="1">
                <a:ea typeface="Calibri" panose="020F0502020204030204" pitchFamily="34" charset="0"/>
                <a:cs typeface="Times New Roman" panose="02020603050405020304" pitchFamily="18" charset="0"/>
              </a:rPr>
              <a:t>dile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dair</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yasaklama</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ve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asimilasyon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gerçeği</a:t>
            </a:r>
            <a:r>
              <a:rPr lang="en-US" sz="2000" dirty="0">
                <a:ea typeface="Calibri" panose="020F0502020204030204" pitchFamily="34" charset="0"/>
                <a:cs typeface="Times New Roman" panose="02020603050405020304" pitchFamily="18" charset="0"/>
              </a:rPr>
              <a:t>, ana </a:t>
            </a:r>
            <a:r>
              <a:rPr lang="en-US" sz="2000" dirty="0" err="1">
                <a:ea typeface="Calibri" panose="020F0502020204030204" pitchFamily="34" charset="0"/>
                <a:cs typeface="Times New Roman" panose="02020603050405020304" pitchFamily="18" charset="0"/>
              </a:rPr>
              <a:t>dili</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Kürdçe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olup</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sonradan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okulda</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Türkçe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öğrenen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kişilerin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yabancısı</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olmadığı</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bir</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gerçeklik</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olarak</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şu</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ifadelerde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yansıtılmaktadır</a:t>
            </a:r>
            <a:r>
              <a:rPr lang="en-US" sz="2000" dirty="0">
                <a:ea typeface="Calibri" panose="020F0502020204030204" pitchFamily="34" charset="0"/>
                <a:cs typeface="Times New Roman" panose="02020603050405020304" pitchFamily="18" charset="0"/>
              </a:rPr>
              <a:t>:</a:t>
            </a:r>
            <a:endParaRPr lang="el-GR"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14742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EA73A68-88C3-308A-D2E0-58D76A19C087}"/>
              </a:ext>
            </a:extLst>
          </p:cNvPr>
          <p:cNvSpPr txBox="1"/>
          <p:nvPr/>
        </p:nvSpPr>
        <p:spPr>
          <a:xfrm>
            <a:off x="250371" y="1242534"/>
            <a:ext cx="11277600" cy="4896725"/>
          </a:xfrm>
          <a:prstGeom prst="rect">
            <a:avLst/>
          </a:prstGeom>
          <a:noFill/>
        </p:spPr>
        <p:txBody>
          <a:bodyPr wrap="square">
            <a:spAutoFit/>
          </a:bodyPr>
          <a:lstStyle/>
          <a:p>
            <a:pPr marL="179705" marR="179705" algn="just">
              <a:lnSpc>
                <a:spcPct val="107000"/>
              </a:lnSpc>
              <a:spcAft>
                <a:spcPts val="800"/>
              </a:spcAft>
              <a:buNone/>
            </a:pPr>
            <a:r>
              <a:rPr lang="en-US" sz="2000" dirty="0">
                <a:ea typeface="Calibri" panose="020F0502020204030204" pitchFamily="34" charset="0"/>
                <a:cs typeface="Times New Roman" panose="02020603050405020304" pitchFamily="18" charset="0"/>
              </a:rPr>
              <a:t>"Bir </a:t>
            </a:r>
            <a:r>
              <a:rPr lang="en-US" sz="2000" dirty="0" err="1">
                <a:ea typeface="Calibri" panose="020F0502020204030204" pitchFamily="34" charset="0"/>
                <a:cs typeface="Times New Roman" panose="02020603050405020304" pitchFamily="18" charset="0"/>
              </a:rPr>
              <a:t>süre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önce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birtakım</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kurallar</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koymuş</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Sınıfta</a:t>
            </a:r>
            <a:r>
              <a:rPr lang="en-US" sz="2000" dirty="0">
                <a:ea typeface="Calibri" panose="020F0502020204030204" pitchFamily="34" charset="0"/>
                <a:cs typeface="Times New Roman" panose="02020603050405020304" pitchFamily="18" charset="0"/>
              </a:rPr>
              <a:t> her </a:t>
            </a:r>
            <a:r>
              <a:rPr lang="en-US" sz="2000" dirty="0" err="1">
                <a:ea typeface="Calibri" panose="020F0502020204030204" pitchFamily="34" charset="0"/>
                <a:cs typeface="Times New Roman" panose="02020603050405020304" pitchFamily="18" charset="0"/>
              </a:rPr>
              <a:t>kim</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tek</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kelime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Kürtçe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konuşacak</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olsa</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tahtanın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yanında</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sırtı</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arkadaşlarına</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dönük</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şekilde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tek</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ayak</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üstünde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duracakmış</a:t>
            </a:r>
            <a:r>
              <a:rPr lang="en-US" sz="2000" dirty="0">
                <a:ea typeface="Calibri" panose="020F0502020204030204" pitchFamily="34" charset="0"/>
                <a:cs typeface="Times New Roman" panose="02020603050405020304" pitchFamily="18" charset="0"/>
              </a:rPr>
              <a:t>."(s. 69). Bu </a:t>
            </a:r>
            <a:r>
              <a:rPr lang="en-US" sz="2000" dirty="0" err="1">
                <a:ea typeface="Calibri" panose="020F0502020204030204" pitchFamily="34" charset="0"/>
                <a:cs typeface="Times New Roman" panose="02020603050405020304" pitchFamily="18" charset="0"/>
              </a:rPr>
              <a:t>veriler</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ışığında</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baskın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erkten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gücünü</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alan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yapıların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kültürün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ve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halkbilimin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en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önemli</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taşıyıcı</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unsuru</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olan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dili</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doğrudan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veya</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dolaylı</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olarak</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kısıtladığını</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haliyle</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bir</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halkın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kültürel</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gerçekliğinin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bundan</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olumsuz</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etkilendiğini</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görmek</a:t>
            </a:r>
            <a:r>
              <a:rPr lang="en-US" sz="2000" dirty="0">
                <a:ea typeface="Calibri" panose="020F0502020204030204" pitchFamily="34" charset="0"/>
                <a:cs typeface="Times New Roman" panose="02020603050405020304" pitchFamily="18" charset="0"/>
              </a:rPr>
              <a:t> </a:t>
            </a:r>
            <a:r>
              <a:rPr lang="en-US" sz="2000" dirty="0" err="1">
                <a:ea typeface="Calibri" panose="020F0502020204030204" pitchFamily="34" charset="0"/>
                <a:cs typeface="Times New Roman" panose="02020603050405020304" pitchFamily="18" charset="0"/>
              </a:rPr>
              <a:t>mümkündür</a:t>
            </a:r>
            <a:r>
              <a:rPr lang="en-US" sz="2000" dirty="0">
                <a:ea typeface="Calibri" panose="020F0502020204030204" pitchFamily="34" charset="0"/>
                <a:cs typeface="Times New Roman" panose="02020603050405020304" pitchFamily="18" charset="0"/>
              </a:rPr>
              <a:t>. ). (Okan A</a:t>
            </a:r>
            <a:r>
              <a:rPr lang="tr-TR" sz="2000" dirty="0">
                <a:ea typeface="Calibri" panose="020F0502020204030204" pitchFamily="34" charset="0"/>
                <a:cs typeface="Times New Roman" panose="02020603050405020304" pitchFamily="18" charset="0"/>
              </a:rPr>
              <a:t>lay</a:t>
            </a:r>
            <a:r>
              <a:rPr lang="en-US" sz="2000" dirty="0">
                <a:ea typeface="Calibri" panose="020F0502020204030204" pitchFamily="34" charset="0"/>
                <a:cs typeface="Times New Roman" panose="02020603050405020304" pitchFamily="18" charset="0"/>
              </a:rPr>
              <a:t>, 2017:46)   </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a:effectLst/>
                <a:ea typeface="Calibri" panose="020F0502020204030204" pitchFamily="34" charset="0"/>
                <a:cs typeface="Times New Roman" panose="02020603050405020304" pitchFamily="18" charset="0"/>
              </a:rPr>
              <a:t>[…]Yazar, </a:t>
            </a:r>
            <a:r>
              <a:rPr lang="en-US" sz="2000" dirty="0" err="1">
                <a:effectLst/>
                <a:ea typeface="Calibri" panose="020F0502020204030204" pitchFamily="34" charset="0"/>
                <a:cs typeface="Times New Roman" panose="02020603050405020304" pitchFamily="18" charset="0"/>
              </a:rPr>
              <a:t>yapıt</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boyunca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olay</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örgüsüne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uygun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olarak</a:t>
            </a:r>
            <a:r>
              <a:rPr lang="en-US" sz="2000" dirty="0">
                <a:effectLst/>
                <a:ea typeface="Calibri" panose="020F0502020204030204" pitchFamily="34" charset="0"/>
                <a:cs typeface="Times New Roman" panose="02020603050405020304" pitchFamily="18" charset="0"/>
              </a:rPr>
              <a:t> "Demek </a:t>
            </a:r>
            <a:r>
              <a:rPr lang="en-US" sz="2000" dirty="0" err="1">
                <a:effectLst/>
                <a:ea typeface="Calibri" panose="020F0502020204030204" pitchFamily="34" charset="0"/>
                <a:cs typeface="Times New Roman" panose="02020603050405020304" pitchFamily="18" charset="0"/>
              </a:rPr>
              <a:t>sen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Türk’sün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diye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sordu</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adam</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Kürt’üm</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demeyi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akıl</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edemedi</a:t>
            </a:r>
            <a:r>
              <a:rPr lang="en-US" sz="2000" dirty="0">
                <a:effectLst/>
                <a:ea typeface="Calibri" panose="020F0502020204030204" pitchFamily="34" charset="0"/>
                <a:cs typeface="Times New Roman" panose="02020603050405020304" pitchFamily="18" charset="0"/>
              </a:rPr>
              <a:t> Pembe. </a:t>
            </a:r>
            <a:r>
              <a:rPr lang="en-US" sz="2000" dirty="0" err="1">
                <a:effectLst/>
                <a:ea typeface="Calibri" panose="020F0502020204030204" pitchFamily="34" charset="0"/>
                <a:cs typeface="Times New Roman" panose="02020603050405020304" pitchFamily="18" charset="0"/>
              </a:rPr>
              <a:t>Kürtlüğünü</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açığa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vurması</a:t>
            </a:r>
            <a:r>
              <a:rPr lang="en-US" sz="2000" dirty="0">
                <a:effectLst/>
                <a:ea typeface="Calibri" panose="020F0502020204030204" pitchFamily="34" charset="0"/>
                <a:cs typeface="Times New Roman" panose="02020603050405020304" pitchFamily="18" charset="0"/>
              </a:rPr>
              <a:t> hep zaman </a:t>
            </a:r>
            <a:r>
              <a:rPr lang="en-US" sz="2000" dirty="0" err="1">
                <a:effectLst/>
                <a:ea typeface="Calibri" panose="020F0502020204030204" pitchFamily="34" charset="0"/>
                <a:cs typeface="Times New Roman" panose="02020603050405020304" pitchFamily="18" charset="0"/>
              </a:rPr>
              <a:t>alıyordu</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Başını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salladı</a:t>
            </a:r>
            <a:r>
              <a:rPr lang="en-US" sz="2000" dirty="0">
                <a:effectLst/>
                <a:ea typeface="Calibri" panose="020F0502020204030204" pitchFamily="34" charset="0"/>
                <a:cs typeface="Times New Roman" panose="02020603050405020304" pitchFamily="18" charset="0"/>
              </a:rPr>
              <a:t> o </a:t>
            </a:r>
            <a:r>
              <a:rPr lang="en-US" sz="2000" dirty="0" err="1">
                <a:effectLst/>
                <a:ea typeface="Calibri" panose="020F0502020204030204" pitchFamily="34" charset="0"/>
                <a:cs typeface="Times New Roman" panose="02020603050405020304" pitchFamily="18" charset="0"/>
              </a:rPr>
              <a:t>yüzden</a:t>
            </a:r>
            <a:r>
              <a:rPr lang="en-US" sz="2000" dirty="0">
                <a:effectLst/>
                <a:ea typeface="Calibri" panose="020F0502020204030204" pitchFamily="34" charset="0"/>
                <a:cs typeface="Times New Roman" panose="02020603050405020304" pitchFamily="18" charset="0"/>
              </a:rPr>
              <a:t>." (s. 153) </a:t>
            </a:r>
            <a:r>
              <a:rPr lang="en-US" sz="2000" dirty="0" err="1">
                <a:effectLst/>
                <a:ea typeface="Calibri" panose="020F0502020204030204" pitchFamily="34" charset="0"/>
                <a:cs typeface="Times New Roman" panose="02020603050405020304" pitchFamily="18" charset="0"/>
              </a:rPr>
              <a:t>derken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Londra’daki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ikiz</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kardeşi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Pembe’yle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yazışan</a:t>
            </a:r>
            <a:r>
              <a:rPr lang="en-US" sz="2000" dirty="0">
                <a:effectLst/>
                <a:ea typeface="Calibri" panose="020F0502020204030204" pitchFamily="34" charset="0"/>
                <a:cs typeface="Times New Roman" panose="02020603050405020304" pitchFamily="18" charset="0"/>
              </a:rPr>
              <a:t> Cemile </a:t>
            </a:r>
            <a:r>
              <a:rPr lang="en-US" sz="2000" dirty="0" err="1">
                <a:effectLst/>
                <a:ea typeface="Calibri" panose="020F0502020204030204" pitchFamily="34" charset="0"/>
                <a:cs typeface="Times New Roman" panose="02020603050405020304" pitchFamily="18" charset="0"/>
              </a:rPr>
              <a:t>için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Yarı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Türkçe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yarı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Kürtçe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yazan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ikizinin</a:t>
            </a:r>
            <a:r>
              <a:rPr lang="en-US" sz="2000" dirty="0">
                <a:effectLst/>
                <a:ea typeface="Calibri" panose="020F0502020204030204" pitchFamily="34" charset="0"/>
                <a:cs typeface="Times New Roman" panose="02020603050405020304" pitchFamily="18" charset="0"/>
              </a:rPr>
              <a:t> [Pembe] </a:t>
            </a:r>
            <a:r>
              <a:rPr lang="en-US" sz="2000" dirty="0" err="1">
                <a:effectLst/>
                <a:ea typeface="Calibri" panose="020F0502020204030204" pitchFamily="34" charset="0"/>
                <a:cs typeface="Times New Roman" panose="02020603050405020304" pitchFamily="18" charset="0"/>
              </a:rPr>
              <a:t>aksine</a:t>
            </a:r>
            <a:r>
              <a:rPr lang="en-US" sz="2000" dirty="0">
                <a:effectLst/>
                <a:ea typeface="Calibri" panose="020F0502020204030204" pitchFamily="34" charset="0"/>
                <a:cs typeface="Times New Roman" panose="02020603050405020304" pitchFamily="18" charset="0"/>
              </a:rPr>
              <a:t> o </a:t>
            </a:r>
            <a:r>
              <a:rPr lang="en-US" sz="2000" dirty="0" err="1">
                <a:effectLst/>
                <a:ea typeface="Calibri" panose="020F0502020204030204" pitchFamily="34" charset="0"/>
                <a:cs typeface="Times New Roman" panose="02020603050405020304" pitchFamily="18" charset="0"/>
              </a:rPr>
              <a:t>yalnızca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Kürtçe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kullandı</a:t>
            </a:r>
            <a:r>
              <a:rPr lang="en-US" sz="2000" dirty="0">
                <a:effectLst/>
                <a:ea typeface="Calibri" panose="020F0502020204030204" pitchFamily="34" charset="0"/>
                <a:cs typeface="Times New Roman" panose="02020603050405020304" pitchFamily="18" charset="0"/>
              </a:rPr>
              <a:t>." (s. 121) </a:t>
            </a:r>
            <a:r>
              <a:rPr lang="en-US" sz="2000" dirty="0" err="1">
                <a:effectLst/>
                <a:ea typeface="Calibri" panose="020F0502020204030204" pitchFamily="34" charset="0"/>
                <a:cs typeface="Times New Roman" panose="02020603050405020304" pitchFamily="18" charset="0"/>
              </a:rPr>
              <a:t>ifadeleriyle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Kürtlük</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Kürtçe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kavramlarına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işaret</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etmektedir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Romanın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önemli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kahramanlarından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ikiz</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kız</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kardeşler</a:t>
            </a:r>
            <a:r>
              <a:rPr lang="en-US" sz="2000" dirty="0">
                <a:effectLst/>
                <a:ea typeface="Calibri" panose="020F0502020204030204" pitchFamily="34" charset="0"/>
                <a:cs typeface="Times New Roman" panose="02020603050405020304" pitchFamily="18" charset="0"/>
              </a:rPr>
              <a:t> Pembe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Cemile’nin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dil</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aidiyetine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dair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ayrıca</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şu</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bilgiler</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verilmektedir</a:t>
            </a:r>
            <a:r>
              <a:rPr lang="en-US" sz="2000" dirty="0">
                <a:effectLst/>
                <a:ea typeface="Calibri" panose="020F0502020204030204" pitchFamily="34" charset="0"/>
                <a:cs typeface="Times New Roman" panose="02020603050405020304" pitchFamily="18" charset="0"/>
              </a:rPr>
              <a:t>: "Okula </a:t>
            </a:r>
            <a:r>
              <a:rPr lang="en-US" sz="2000" dirty="0" err="1">
                <a:effectLst/>
                <a:ea typeface="Calibri" panose="020F0502020204030204" pitchFamily="34" charset="0"/>
                <a:cs typeface="Times New Roman" panose="02020603050405020304" pitchFamily="18" charset="0"/>
              </a:rPr>
              <a:t>başlamadan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önce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dünyadaki</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herkesin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Kürtçe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konuştuğunu</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sanırmış</a:t>
            </a:r>
            <a:r>
              <a:rPr lang="en-US" sz="2000" dirty="0">
                <a:effectLst/>
                <a:ea typeface="Calibri" panose="020F0502020204030204" pitchFamily="34" charset="0"/>
                <a:cs typeface="Times New Roman" panose="02020603050405020304" pitchFamily="18" charset="0"/>
              </a:rPr>
              <a:t> Pembe. Ama </a:t>
            </a:r>
            <a:r>
              <a:rPr lang="en-US" sz="2000" dirty="0" err="1">
                <a:effectLst/>
                <a:ea typeface="Calibri" panose="020F0502020204030204" pitchFamily="34" charset="0"/>
                <a:cs typeface="Times New Roman" panose="02020603050405020304" pitchFamily="18" charset="0"/>
              </a:rPr>
              <a:t>durumun</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böyle</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olmadığını</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biliyormuş</a:t>
            </a:r>
            <a:r>
              <a:rPr lang="en-US" sz="2000" dirty="0">
                <a:effectLst/>
                <a:ea typeface="Calibri" panose="020F0502020204030204" pitchFamily="34" charset="0"/>
                <a:cs typeface="Times New Roman" panose="02020603050405020304" pitchFamily="18" charset="0"/>
              </a:rPr>
              <a:t> </a:t>
            </a:r>
            <a:r>
              <a:rPr lang="en-US" sz="2000" dirty="0" err="1">
                <a:effectLst/>
                <a:ea typeface="Calibri" panose="020F0502020204030204" pitchFamily="34" charset="0"/>
                <a:cs typeface="Times New Roman" panose="02020603050405020304" pitchFamily="18" charset="0"/>
              </a:rPr>
              <a:t>artık</a:t>
            </a:r>
            <a:r>
              <a:rPr lang="en-US" sz="2000" dirty="0">
                <a:effectLst/>
                <a:ea typeface="Calibri" panose="020F0502020204030204" pitchFamily="34" charset="0"/>
                <a:cs typeface="Times New Roman" panose="02020603050405020304" pitchFamily="18" charset="0"/>
              </a:rPr>
              <a:t>. (Okan A</a:t>
            </a:r>
            <a:r>
              <a:rPr lang="tr-TR" sz="2000" dirty="0">
                <a:effectLst/>
                <a:ea typeface="Calibri" panose="020F0502020204030204" pitchFamily="34" charset="0"/>
                <a:cs typeface="Times New Roman" panose="02020603050405020304" pitchFamily="18" charset="0"/>
              </a:rPr>
              <a:t>lay</a:t>
            </a:r>
            <a:r>
              <a:rPr lang="en-US" sz="2000" dirty="0">
                <a:effectLst/>
                <a:ea typeface="Calibri" panose="020F0502020204030204" pitchFamily="34" charset="0"/>
                <a:cs typeface="Times New Roman" panose="02020603050405020304" pitchFamily="18" charset="0"/>
              </a:rPr>
              <a:t>, 2017:45)  </a:t>
            </a:r>
            <a:endParaRPr lang="el-GR" sz="2000" dirty="0">
              <a:effectLst/>
              <a:ea typeface="Calibri" panose="020F0502020204030204" pitchFamily="34" charset="0"/>
              <a:cs typeface="Times New Roman" panose="02020603050405020304" pitchFamily="18" charset="0"/>
            </a:endParaRPr>
          </a:p>
          <a:p>
            <a:pPr marL="179705" marR="179705" algn="just">
              <a:lnSpc>
                <a:spcPct val="107000"/>
              </a:lnSpc>
              <a:spcAft>
                <a:spcPts val="800"/>
              </a:spcAft>
              <a:buNone/>
            </a:pPr>
            <a:r>
              <a:rPr lang="en-US" sz="2000" dirty="0">
                <a:effectLst/>
                <a:ea typeface="Calibri" panose="020F0502020204030204" pitchFamily="34" charset="0"/>
                <a:cs typeface="Times New Roman" panose="02020603050405020304" pitchFamily="18" charset="0"/>
              </a:rPr>
              <a:t> </a:t>
            </a:r>
            <a:endParaRPr lang="el-GR"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5030936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729</TotalTime>
  <Words>6773</Words>
  <Application>Microsoft Office PowerPoint</Application>
  <PresentationFormat>Ευρεία οθόνη</PresentationFormat>
  <Paragraphs>167</Paragraphs>
  <Slides>34</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34</vt:i4>
      </vt:variant>
    </vt:vector>
  </HeadingPairs>
  <TitlesOfParts>
    <vt:vector size="40" baseType="lpstr">
      <vt:lpstr>Aptos</vt:lpstr>
      <vt:lpstr>Aptos Display</vt:lpstr>
      <vt:lpstr>Arial</vt:lpstr>
      <vt:lpstr>Calibri</vt:lpstr>
      <vt:lpstr>Times New Roman</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ΕΛΕΝΗ ΧΑΡΑΛΑΜΠΟΥΣ</dc:creator>
  <cp:lastModifiedBy>Ελένη Χαραλάμπους</cp:lastModifiedBy>
  <cp:revision>77</cp:revision>
  <dcterms:created xsi:type="dcterms:W3CDTF">2026-01-19T12:41:24Z</dcterms:created>
  <dcterms:modified xsi:type="dcterms:W3CDTF">2026-04-03T09:14:51Z</dcterms:modified>
</cp:coreProperties>
</file>