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56" r:id="rId4"/>
    <p:sldId id="257" r:id="rId5"/>
    <p:sldId id="258" r:id="rId6"/>
    <p:sldId id="259" r:id="rId7"/>
    <p:sldId id="260" r:id="rId8"/>
    <p:sldId id="263" r:id="rId9"/>
    <p:sldId id="262" r:id="rId10"/>
    <p:sldId id="282" r:id="rId11"/>
    <p:sldId id="274" r:id="rId12"/>
    <p:sldId id="278" r:id="rId13"/>
    <p:sldId id="283" r:id="rId14"/>
    <p:sldId id="264" r:id="rId15"/>
    <p:sldId id="265" r:id="rId16"/>
    <p:sldId id="266" r:id="rId17"/>
    <p:sldId id="269" r:id="rId18"/>
    <p:sldId id="273" r:id="rId19"/>
    <p:sldId id="276" r:id="rId20"/>
    <p:sldId id="277" r:id="rId21"/>
    <p:sldId id="281" r:id="rId22"/>
    <p:sldId id="261" r:id="rId23"/>
    <p:sldId id="284" r:id="rId24"/>
    <p:sldId id="270" r:id="rId25"/>
    <p:sldId id="271" r:id="rId26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4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DBBA69-68C6-ED9D-BF18-17FCD10FF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E1A5444-D039-BA04-F604-7A8EB1DFD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FA3654-69BB-82F3-F90C-39788E069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0E86-BE58-4447-B454-9EE7D2CEDB68}" type="datetimeFigureOut">
              <a:rPr lang="el-CY" smtClean="0"/>
              <a:t>31/12/2025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72D8ED8-9561-64BD-2036-32C53E86B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87A34E4-D04F-7C1F-762E-30D7649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E071-7EC5-4D35-A0EE-62DD4771F973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0879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97CF55-26B3-AB35-A2F0-A142F373E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4FB9A21-1636-F9C8-A188-8BAAABA33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7495C60-2CE4-7B16-E142-20E4A5348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0E86-BE58-4447-B454-9EE7D2CEDB68}" type="datetimeFigureOut">
              <a:rPr lang="el-CY" smtClean="0"/>
              <a:t>31/12/2025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8754371-6F5A-57C5-650D-2D5E7C7C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22C4418-640E-550B-CAC0-D422CD7C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E071-7EC5-4D35-A0EE-62DD4771F973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8195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AADABAA-CFAB-22D8-8802-7165B6CCB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B89D96B-3FAE-E126-D166-4512E0C82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36F53AB-945C-A806-53CB-BCB9D14C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0E86-BE58-4447-B454-9EE7D2CEDB68}" type="datetimeFigureOut">
              <a:rPr lang="el-CY" smtClean="0"/>
              <a:t>31/12/2025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846132D-17EE-8BEB-789A-520998BE2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8B7E014-F582-0854-29B0-7ACBFC4D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E071-7EC5-4D35-A0EE-62DD4771F973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2705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B96112-C6D6-F730-6865-755E3DF67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D69F254-EEF5-10ED-4EE3-EB5EF464B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CC5E01-2C80-1FCC-B85A-5A701D546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0E86-BE58-4447-B454-9EE7D2CEDB68}" type="datetimeFigureOut">
              <a:rPr lang="el-CY" smtClean="0"/>
              <a:t>31/12/2025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C2B7813-E5CB-B84F-4557-095743D97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1382CF3-7F31-1CC1-871E-390A8900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E071-7EC5-4D35-A0EE-62DD4771F973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45580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CEB0DC-8849-4751-75F6-64006EB4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87931D4-00D0-1968-F864-A902E825C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19FFC3B-E918-0C19-1F25-AB6BAB47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0E86-BE58-4447-B454-9EE7D2CEDB68}" type="datetimeFigureOut">
              <a:rPr lang="el-CY" smtClean="0"/>
              <a:t>31/12/2025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F3BC9C7-269E-A88D-61EB-48C18C444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90B16D-C6DB-DBCE-FB5F-23600CB3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E071-7EC5-4D35-A0EE-62DD4771F973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90854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D9525E-36BC-6D4F-C765-809C2505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7E81296-8E13-E3A1-86E4-8F6424E1A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F186CBD-7D88-9494-EC74-940B02EE3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2C39BF9-D68A-50B0-EC66-E283E457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0E86-BE58-4447-B454-9EE7D2CEDB68}" type="datetimeFigureOut">
              <a:rPr lang="el-CY" smtClean="0"/>
              <a:t>31/12/2025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EEB5A63-EFDB-63A1-3F02-3C525BBB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4E14129-0ED1-0B65-885E-3795553C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E071-7EC5-4D35-A0EE-62DD4771F973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8600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227CD95-58B2-AD2D-4182-1CEDCA88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8943199-63C5-3952-599D-C5A410FEB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721C191-78E1-72C9-0079-8E6C81797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E35D912-7BD1-6ABC-71E9-F9C1BE24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E2DF1B2-4657-478A-F48F-EC39F853C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1E906829-965F-894A-F240-790D6D6B6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0E86-BE58-4447-B454-9EE7D2CEDB68}" type="datetimeFigureOut">
              <a:rPr lang="el-CY" smtClean="0"/>
              <a:t>31/12/2025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0376BF5-04FF-E110-A2CD-D17A5827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E712473-A862-8D34-A508-7A948758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E071-7EC5-4D35-A0EE-62DD4771F973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868758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697DD7-A7CB-460E-5E6D-61A9D31B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013964C-75E0-B52C-C095-3BAE358D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0E86-BE58-4447-B454-9EE7D2CEDB68}" type="datetimeFigureOut">
              <a:rPr lang="el-CY" smtClean="0"/>
              <a:t>31/12/2025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CEC3BF0-6787-2F87-F679-8261B5BC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54372F7-9169-C0FB-43B7-E4D41BF7A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E071-7EC5-4D35-A0EE-62DD4771F973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78912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A7A033E-4BEF-EFFA-87A0-23D0A8249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0E86-BE58-4447-B454-9EE7D2CEDB68}" type="datetimeFigureOut">
              <a:rPr lang="el-CY" smtClean="0"/>
              <a:t>31/12/2025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BB1FA0A9-A462-F45A-4EA5-1EAA019D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D0A1B7D-3596-5AC7-F5B8-4EF613F8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E071-7EC5-4D35-A0EE-62DD4771F973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68893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8D2E6C-A973-7D1B-25E1-2ACCD1E2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0095865-20E2-B815-C4A1-0773C9762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AC0CAE9-CE2D-C415-F6F8-4E6A4667D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9F16E17-5FFC-8481-214A-15A92E75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0E86-BE58-4447-B454-9EE7D2CEDB68}" type="datetimeFigureOut">
              <a:rPr lang="el-CY" smtClean="0"/>
              <a:t>31/12/2025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EE90321-7241-7F68-F333-C6F973517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9A55C82-416A-3BA9-4C2C-08F2DDAB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E071-7EC5-4D35-A0EE-62DD4771F973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49960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9CF2E5-F5B3-F0A3-3CD3-2C78FD3F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D61AB54A-B3A1-B67A-8022-4F8AA3B3F2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3000F82-618D-35E5-2874-56792BE7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F28E7BB-E138-4BE3-3BDA-DBC14DA76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0E86-BE58-4447-B454-9EE7D2CEDB68}" type="datetimeFigureOut">
              <a:rPr lang="el-CY" smtClean="0"/>
              <a:t>31/12/2025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C39F9CD-4437-2AFE-1E5B-51CADA00D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1448373-662D-56EF-FAD0-762059B8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E071-7EC5-4D35-A0EE-62DD4771F973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41771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D3ADEA8E-3C29-9E9A-B8A1-D21820427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96FBE8A-F959-81E2-452A-05130AB0D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DE9B248-B1D4-D4ED-C704-F443E5980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770E86-BE58-4447-B454-9EE7D2CEDB68}" type="datetimeFigureOut">
              <a:rPr lang="el-CY" smtClean="0"/>
              <a:t>31/12/2025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5EDEAE0-BF86-A2D9-95A1-7CA010019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33F578A-99CA-870F-A424-A6DD76545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55E071-7EC5-4D35-A0EE-62DD4771F973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9243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ypruslibraries.ac.cy/search~S2*gre?/cDS54.A2P3/cds+++54+a2+p3/-3,-1,,E/browse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ypruslibraries.ac.cy/search~S2*gre?/cDS54.6.T47+2022/cds+++54.6+t47+2022/-3,-1,,E/browse" TargetMode="External"/><Relationship Id="rId4" Type="http://schemas.openxmlformats.org/officeDocument/2006/relationships/hyperlink" Target="https://cypruslibraries.ac.cy/search~S2*gre?/cDS54.7.T47O5+1993/cds+++54.7+t47+o5+1993/-3,-1,,E/browse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ypruslibraries.ac.cy/search~S2*gre?/cDS54.A2P3/cds+++54+a2+p3/-3,-1,,E/browse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κτίριο, εξωτερικός χώρος/ύπαιθρ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5DFA447-4586-76F8-73A5-01F613E97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7787" r="13955" b="21924"/>
          <a:stretch>
            <a:fillRect/>
          </a:stretch>
        </p:blipFill>
        <p:spPr>
          <a:xfrm>
            <a:off x="-1" y="0"/>
            <a:ext cx="2775857" cy="3766456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κτίριο, τέχνη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3F2E35AF-7601-F629-FD3F-B68251B29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r="14881" b="23012"/>
          <a:stretch>
            <a:fillRect/>
          </a:stretch>
        </p:blipFill>
        <p:spPr>
          <a:xfrm>
            <a:off x="-1" y="3766456"/>
            <a:ext cx="2775857" cy="3091544"/>
          </a:xfrm>
          <a:prstGeom prst="rect">
            <a:avLst/>
          </a:prstGeom>
        </p:spPr>
      </p:pic>
      <p:pic>
        <p:nvPicPr>
          <p:cNvPr id="1026" name="Picture 2" descr="πάπυρος Στοκ Εικονογραφήσεις, Vectors, &amp; Clipart – (22,309 Στοκ  Εικονογραφήσεις)">
            <a:extLst>
              <a:ext uri="{FF2B5EF4-FFF2-40B4-BE49-F238E27FC236}">
                <a16:creationId xmlns:a16="http://schemas.microsoft.com/office/drawing/2014/main" id="{8C315F6E-DE0A-386B-ED0B-474BF3F7F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3953"/>
          <a:stretch>
            <a:fillRect/>
          </a:stretch>
        </p:blipFill>
        <p:spPr bwMode="auto">
          <a:xfrm>
            <a:off x="2773135" y="76196"/>
            <a:ext cx="5622472" cy="678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4D3FD21C-DE8A-9A3F-691A-FF4C249DCDA8}"/>
              </a:ext>
            </a:extLst>
          </p:cNvPr>
          <p:cNvSpPr/>
          <p:nvPr/>
        </p:nvSpPr>
        <p:spPr>
          <a:xfrm>
            <a:off x="3684814" y="1589313"/>
            <a:ext cx="3799114" cy="36793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Η ΚΑΤΑΛΗΨΗ ΤΗΣ ΚΥΠΡΟΥ 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ΑΠΟ ΤΟΥΣ ΟΘΩΜΑΝΟΥΣ (1570 – 1571)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Εκστρατεία Οθωμανών για την  κατάκτηση της Κύπρου 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Β’ ΛΥΚΕΙΟΥ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Κατάληψη της Κύπρου από τους Οθωμανούς πολιορκία και άλωση της Λευκωσίας και της Αμμοχώστου 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Β’ ΓΥΜΝΑΣΙΟΥ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 </a:t>
            </a:r>
            <a:endParaRPr lang="el-CY" b="1" dirty="0">
              <a:solidFill>
                <a:schemeClr val="tx1"/>
              </a:solidFill>
            </a:endParaRPr>
          </a:p>
        </p:txBody>
      </p:sp>
      <p:pic>
        <p:nvPicPr>
          <p:cNvPr id="5" name="Εικόνα 4" descr="Εικόνα που περιέχει κείμενο, ουρανός, κτίριο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0AEACD4-CDA6-AE0C-4F2B-B9FFBD883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24566" r="22220" b="24150"/>
          <a:stretch>
            <a:fillRect/>
          </a:stretch>
        </p:blipFill>
        <p:spPr>
          <a:xfrm>
            <a:off x="8392886" y="0"/>
            <a:ext cx="3799114" cy="3559629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βιβλίο, ζωγραφιά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9DEE996-A975-C5DE-51DD-776C40A5D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4" t="17474" r="10845" b="10651"/>
          <a:stretch>
            <a:fillRect/>
          </a:stretch>
        </p:blipFill>
        <p:spPr>
          <a:xfrm rot="5400000">
            <a:off x="8681357" y="3271161"/>
            <a:ext cx="3222171" cy="37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8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0A955-7650-76E9-6DAB-88CC14649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βιβλίο, χαρτί, χάρτινο προϊόν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9C4243A-B553-4088-75DC-B1142136E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22699" r="6032" b="10000"/>
          <a:stretch>
            <a:fillRect/>
          </a:stretch>
        </p:blipFill>
        <p:spPr>
          <a:xfrm rot="5400000">
            <a:off x="2514602" y="-364673"/>
            <a:ext cx="6433455" cy="758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55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τυπογραφί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A67E67C-802C-C727-A0F6-591298EA7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889" r="27261" b="952"/>
          <a:stretch>
            <a:fillRect/>
          </a:stretch>
        </p:blipFill>
        <p:spPr>
          <a:xfrm>
            <a:off x="228599" y="208960"/>
            <a:ext cx="9971315" cy="5647554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3F157FD-F0FA-AB0A-9D8F-AA34F1D3B97F}"/>
              </a:ext>
            </a:extLst>
          </p:cNvPr>
          <p:cNvSpPr/>
          <p:nvPr/>
        </p:nvSpPr>
        <p:spPr>
          <a:xfrm>
            <a:off x="228599" y="5954484"/>
            <a:ext cx="7826830" cy="8055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Πασχάλης Μ. </a:t>
            </a:r>
            <a:r>
              <a:rPr lang="el-GR" dirty="0" err="1"/>
              <a:t>Κιτρομηλίδης</a:t>
            </a:r>
            <a:r>
              <a:rPr lang="el-GR" dirty="0"/>
              <a:t> &amp;  Ελένη </a:t>
            </a:r>
            <a:r>
              <a:rPr lang="el-GR" dirty="0" err="1"/>
              <a:t>Χαρχαρέ</a:t>
            </a:r>
            <a:r>
              <a:rPr lang="el-GR" dirty="0"/>
              <a:t> (</a:t>
            </a:r>
            <a:r>
              <a:rPr lang="el-GR" dirty="0" err="1"/>
              <a:t>επιμ</a:t>
            </a:r>
            <a:r>
              <a:rPr lang="el-GR" dirty="0"/>
              <a:t>.), </a:t>
            </a:r>
            <a:r>
              <a:rPr lang="el-GR" i="1" dirty="0"/>
              <a:t>Κυπριακές πηγές για την άλωση της Αμμοχώστου, </a:t>
            </a:r>
            <a:r>
              <a:rPr lang="el-GR" dirty="0"/>
              <a:t>Ινστιτούτο Νεοελληνικών Ερευνών, Αθήνα 2011.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512824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ζωγραφιά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9E6FF9C-22D0-649E-84BB-97C425D6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4" t="17474" r="10845" b="10651"/>
          <a:stretch>
            <a:fillRect/>
          </a:stretch>
        </p:blipFill>
        <p:spPr>
          <a:xfrm rot="5400000">
            <a:off x="1638300" y="-1246413"/>
            <a:ext cx="6335487" cy="9089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24CCDB-4E58-64ED-690D-690CB5560508}"/>
              </a:ext>
            </a:extLst>
          </p:cNvPr>
          <p:cNvSpPr txBox="1"/>
          <p:nvPr/>
        </p:nvSpPr>
        <p:spPr>
          <a:xfrm>
            <a:off x="9633857" y="2125012"/>
            <a:ext cx="2373087" cy="27254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l-GR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Άντρος</a:t>
            </a:r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Παυλίδης, </a:t>
            </a:r>
            <a:r>
              <a:rPr lang="el-GR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Η Κύπρος ανά τους αιώνες μέσα από τα κείμενα ξένων επισκεπτών της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τ.1, </a:t>
            </a:r>
            <a:r>
              <a:rPr lang="el-GR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Φιλόκυπρος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Λευκωσία 1995</a:t>
            </a:r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σελ. 363.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l-CY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l-CY" sz="1800" u="sng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DS54.A2P3</a:t>
            </a:r>
            <a:endParaRPr lang="el-CY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49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C30A4-FE4E-3992-ED28-ECD2CE8FF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κτίριο, εξωτερικός χώρος/ύπαιθρ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123D88D-9FF4-4A79-0530-D0F90E8DF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7787" r="13955" b="21924"/>
          <a:stretch>
            <a:fillRect/>
          </a:stretch>
        </p:blipFill>
        <p:spPr>
          <a:xfrm>
            <a:off x="-1" y="0"/>
            <a:ext cx="2775857" cy="3766456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κτίριο, τέχνη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47E7C35-D9CF-B81E-46D8-1B14C9C76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r="14881" b="23012"/>
          <a:stretch>
            <a:fillRect/>
          </a:stretch>
        </p:blipFill>
        <p:spPr>
          <a:xfrm>
            <a:off x="-1" y="3766456"/>
            <a:ext cx="2775857" cy="3091544"/>
          </a:xfrm>
          <a:prstGeom prst="rect">
            <a:avLst/>
          </a:prstGeom>
        </p:spPr>
      </p:pic>
      <p:pic>
        <p:nvPicPr>
          <p:cNvPr id="1026" name="Picture 2" descr="πάπυρος Στοκ Εικονογραφήσεις, Vectors, &amp; Clipart – (22,309 Στοκ  Εικονογραφήσεις)">
            <a:extLst>
              <a:ext uri="{FF2B5EF4-FFF2-40B4-BE49-F238E27FC236}">
                <a16:creationId xmlns:a16="http://schemas.microsoft.com/office/drawing/2014/main" id="{0148596F-5CB2-C5C5-0195-5C8350217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3953"/>
          <a:stretch>
            <a:fillRect/>
          </a:stretch>
        </p:blipFill>
        <p:spPr bwMode="auto">
          <a:xfrm>
            <a:off x="2773135" y="76196"/>
            <a:ext cx="5622472" cy="678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CA8328F-F570-FEB9-6767-90A5CBB441E2}"/>
              </a:ext>
            </a:extLst>
          </p:cNvPr>
          <p:cNvSpPr/>
          <p:nvPr/>
        </p:nvSpPr>
        <p:spPr>
          <a:xfrm>
            <a:off x="3684814" y="1589313"/>
            <a:ext cx="3799114" cy="36793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Πρωτογενείς   πηγές </a:t>
            </a: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   </a:t>
            </a: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Γραπτές πηγές</a:t>
            </a:r>
          </a:p>
        </p:txBody>
      </p:sp>
      <p:pic>
        <p:nvPicPr>
          <p:cNvPr id="5" name="Εικόνα 4" descr="Εικόνα που περιέχει κείμενο, ουρανός, κτίριο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7832252-36BB-0518-6927-613287FAF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24566" r="22220" b="24150"/>
          <a:stretch>
            <a:fillRect/>
          </a:stretch>
        </p:blipFill>
        <p:spPr>
          <a:xfrm>
            <a:off x="8392886" y="0"/>
            <a:ext cx="3799114" cy="3559629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βιβλίο, ζωγραφιά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493256F-2D7C-4EB9-7252-9FCD48732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4" t="17474" r="10845" b="10651"/>
          <a:stretch>
            <a:fillRect/>
          </a:stretch>
        </p:blipFill>
        <p:spPr>
          <a:xfrm rot="5400000">
            <a:off x="8681357" y="3271161"/>
            <a:ext cx="3222171" cy="3799114"/>
          </a:xfrm>
          <a:prstGeom prst="rect">
            <a:avLst/>
          </a:prstGeom>
        </p:spPr>
      </p:pic>
      <p:sp>
        <p:nvSpPr>
          <p:cNvPr id="7" name="Βέλος: Κάτω 6">
            <a:extLst>
              <a:ext uri="{FF2B5EF4-FFF2-40B4-BE49-F238E27FC236}">
                <a16:creationId xmlns:a16="http://schemas.microsoft.com/office/drawing/2014/main" id="{FA8FF50C-7651-5635-5BB9-7B3ACAA8DB8B}"/>
              </a:ext>
            </a:extLst>
          </p:cNvPr>
          <p:cNvSpPr/>
          <p:nvPr/>
        </p:nvSpPr>
        <p:spPr>
          <a:xfrm>
            <a:off x="5410200" y="3429000"/>
            <a:ext cx="468086" cy="729343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887440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γραφικός χαρακτήρας, λευκοπίνακα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EB266BBD-FF36-E010-FF61-FC5CF4389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t="28549" r="64445" b="21005"/>
          <a:stretch>
            <a:fillRect/>
          </a:stretch>
        </p:blipFill>
        <p:spPr>
          <a:xfrm rot="5400000">
            <a:off x="5326763" y="-396334"/>
            <a:ext cx="5356570" cy="6670156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χαρτί, χάρτινο προϊόν, σκίτσο/σχέδι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F9FE0CDA-DBC8-4014-FF1E-E46243C64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t="16442" r="-1685" b="15616"/>
          <a:stretch>
            <a:fillRect/>
          </a:stretch>
        </p:blipFill>
        <p:spPr>
          <a:xfrm rot="5400000">
            <a:off x="-881212" y="1403858"/>
            <a:ext cx="6488683" cy="42018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C19F18-9E57-54FE-82F7-4508BA35AC26}"/>
              </a:ext>
            </a:extLst>
          </p:cNvPr>
          <p:cNvSpPr txBox="1"/>
          <p:nvPr/>
        </p:nvSpPr>
        <p:spPr>
          <a:xfrm>
            <a:off x="4669970" y="5716744"/>
            <a:ext cx="6670154" cy="10323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l-CY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Ιωάννης</a:t>
            </a:r>
            <a:r>
              <a:rPr lang="el-GR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Θεοχ</a:t>
            </a:r>
            <a:r>
              <a:rPr lang="el-CY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αρίδης, </a:t>
            </a:r>
            <a:r>
              <a:rPr lang="el-CY" sz="12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Οθωμανικά έγγραφα, 1572-1839</a:t>
            </a:r>
            <a:r>
              <a:rPr lang="el-CY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τ. Ε΄, Κέντρο Μελετών Ιεράς Μονής </a:t>
            </a:r>
            <a:r>
              <a:rPr lang="el-CY" sz="1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Κύκκου</a:t>
            </a:r>
            <a:r>
              <a:rPr lang="el-CY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Λευκωσία 1993</a:t>
            </a:r>
            <a:r>
              <a:rPr lang="el-GR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σελ. 1055.</a:t>
            </a:r>
            <a:r>
              <a:rPr lang="el-CY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 </a:t>
            </a:r>
            <a:r>
              <a:rPr lang="el-CY" sz="1200" u="sng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DS54.7.T47O5 1993</a:t>
            </a:r>
            <a:r>
              <a:rPr lang="el-CY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l-CY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l-CY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Ιωάννης</a:t>
            </a:r>
            <a:r>
              <a:rPr lang="el-GR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Θεοχ</a:t>
            </a:r>
            <a:r>
              <a:rPr lang="el-CY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αρίδης, </a:t>
            </a:r>
            <a:r>
              <a:rPr lang="el-CY" sz="12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Οθωμανικές πηγές της ιστορίας της Κύπρου : από το αρχείο της Εθνικής Βιβλιοθήκης Σόφιας</a:t>
            </a:r>
            <a:r>
              <a:rPr lang="el-CY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Εκδόσεις Ηλία Επιφανίου, Λευκωσία 2022. </a:t>
            </a:r>
            <a:r>
              <a:rPr lang="el-CY" sz="1200" u="sng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DS54.6.T47 2022</a:t>
            </a:r>
            <a:r>
              <a:rPr lang="el-CY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 </a:t>
            </a:r>
            <a:endParaRPr lang="el-CY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61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ζωγραφιά, σκίτσο/σχέδιο, τυπογραφί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FFEDBD2-0455-F12D-6C87-252DE93D7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11800"/>
          <a:stretch>
            <a:fillRect/>
          </a:stretch>
        </p:blipFill>
        <p:spPr>
          <a:xfrm rot="5400000">
            <a:off x="2737758" y="-680357"/>
            <a:ext cx="6749143" cy="79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53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γράμμα, γραφικός χαρακτήρα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E16B4EF3-E290-4EBF-ADA9-2C95278B3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9048" r="56726" b="7461"/>
          <a:stretch>
            <a:fillRect/>
          </a:stretch>
        </p:blipFill>
        <p:spPr>
          <a:xfrm>
            <a:off x="299357" y="205621"/>
            <a:ext cx="5704114" cy="5987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53510A-2B0A-8837-AC3B-CBF0B27991C5}"/>
              </a:ext>
            </a:extLst>
          </p:cNvPr>
          <p:cNvSpPr txBox="1"/>
          <p:nvPr/>
        </p:nvSpPr>
        <p:spPr>
          <a:xfrm>
            <a:off x="195943" y="6304034"/>
            <a:ext cx="11615057" cy="2927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l-GR" sz="12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Λοΐζος 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Φιλίππου, «</a:t>
            </a:r>
            <a:r>
              <a:rPr lang="el-GR" sz="1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Ημερολόγιον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του γραμματέως του τουρκικού στόλου που κατέλαβε την Κύπρο το 1570», </a:t>
            </a:r>
            <a:r>
              <a:rPr lang="el-GR" sz="1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Κυπριακά Χρονικά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Ι (1934), </a:t>
            </a:r>
            <a:r>
              <a:rPr lang="el-GR" sz="1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σσ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161-166.</a:t>
            </a:r>
            <a:endParaRPr lang="el-CY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Εικόνα 1" descr="Εικόνα που περιέχει κείμενο, χαρτί, γράμμα, γραφικός χαρακτήρα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FC5100AA-B160-8E37-B738-9EB5A2C8C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8" t="19048" r="7857" b="7461"/>
          <a:stretch>
            <a:fillRect/>
          </a:stretch>
        </p:blipFill>
        <p:spPr>
          <a:xfrm>
            <a:off x="6096000" y="205621"/>
            <a:ext cx="5519057" cy="604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48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1F5E9-6096-7687-2429-A48126125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χαρτί, χάρτινο προϊόν, γραφικός χαρακτήρα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38CED82-B80F-61BF-80F2-57535ED78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18458" r="12999" b="16390"/>
          <a:stretch>
            <a:fillRect/>
          </a:stretch>
        </p:blipFill>
        <p:spPr>
          <a:xfrm rot="5400000">
            <a:off x="5868898" y="524012"/>
            <a:ext cx="6005920" cy="5312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246A9E-491F-ACF8-11A1-3EB0E6A3A362}"/>
              </a:ext>
            </a:extLst>
          </p:cNvPr>
          <p:cNvSpPr txBox="1"/>
          <p:nvPr/>
        </p:nvSpPr>
        <p:spPr>
          <a:xfrm>
            <a:off x="293913" y="6275075"/>
            <a:ext cx="10265229" cy="2927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l-GR" sz="12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Άντρος</a:t>
            </a:r>
            <a:r>
              <a:rPr lang="el-GR" sz="12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Παυλίδης, </a:t>
            </a:r>
            <a:r>
              <a:rPr lang="el-GR" sz="1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Η Κύπρος ανά τους αιώνες μέσα από τα κείμενα ξένων επισκεπτών της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τ.</a:t>
            </a:r>
            <a:r>
              <a:rPr lang="el-GR" sz="12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Φιλόκυπρος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Λευκωσία 1995</a:t>
            </a:r>
            <a:r>
              <a:rPr lang="el-GR" sz="12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σελ. 645.</a:t>
            </a:r>
            <a:r>
              <a:rPr lang="el-CY" sz="1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l-CY" sz="1200" u="sng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DS54.A2P3</a:t>
            </a:r>
            <a:endParaRPr lang="el-CY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Εικόνα 2" descr="Εικόνα που περιέχει κείμενο, χαρτί, χάρτινο προϊόν, βιβλί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2C89A66-AA60-9712-2E96-63ABEA8A2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2074" r="12000" b="13481"/>
          <a:stretch>
            <a:fillRect/>
          </a:stretch>
        </p:blipFill>
        <p:spPr>
          <a:xfrm rot="5400000">
            <a:off x="377052" y="464139"/>
            <a:ext cx="6005921" cy="543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00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τυπογραφί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F9E46EDA-B806-936B-B4FE-E9F4B2CC4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27144" r="8888" b="10423"/>
          <a:stretch>
            <a:fillRect/>
          </a:stretch>
        </p:blipFill>
        <p:spPr>
          <a:xfrm rot="5400000">
            <a:off x="-451756" y="1023256"/>
            <a:ext cx="6433454" cy="4811487"/>
          </a:xfrm>
          <a:prstGeom prst="rect">
            <a:avLst/>
          </a:prstGeom>
        </p:spPr>
      </p:pic>
      <p:pic>
        <p:nvPicPr>
          <p:cNvPr id="2" name="Εικόνα 1" descr="Εικόνα που περιέχει κείμενο, χαρτί, βιβλίο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23A1BF7-5FAB-A278-A472-0ED91BB51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561" r="9682" b="6614"/>
          <a:stretch>
            <a:fillRect/>
          </a:stretch>
        </p:blipFill>
        <p:spPr>
          <a:xfrm rot="5400000">
            <a:off x="5366657" y="234042"/>
            <a:ext cx="6487885" cy="644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81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Δημοσίευση, χάρτινο προϊόν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43E6C03B-8E74-AC31-373D-34AAC6ADE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1270" r="5238" b="6666"/>
          <a:stretch>
            <a:fillRect/>
          </a:stretch>
        </p:blipFill>
        <p:spPr>
          <a:xfrm>
            <a:off x="609600" y="250371"/>
            <a:ext cx="11201400" cy="61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25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7FE49-4A4D-5F90-D92D-FF1F51CA0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κτίριο, εξωτερικός χώρος/ύπαιθρ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778DF02-8E7E-D0F4-0A15-722CF42E8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7787" r="13955" b="21924"/>
          <a:stretch>
            <a:fillRect/>
          </a:stretch>
        </p:blipFill>
        <p:spPr>
          <a:xfrm>
            <a:off x="-1" y="0"/>
            <a:ext cx="2775857" cy="3766456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κτίριο, τέχνη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1E16DE6-9BBB-D26D-ADA6-5E8826D1F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r="14881" b="23012"/>
          <a:stretch>
            <a:fillRect/>
          </a:stretch>
        </p:blipFill>
        <p:spPr>
          <a:xfrm>
            <a:off x="-1" y="3766456"/>
            <a:ext cx="2775857" cy="3091544"/>
          </a:xfrm>
          <a:prstGeom prst="rect">
            <a:avLst/>
          </a:prstGeom>
        </p:spPr>
      </p:pic>
      <p:pic>
        <p:nvPicPr>
          <p:cNvPr id="1026" name="Picture 2" descr="πάπυρος Στοκ Εικονογραφήσεις, Vectors, &amp; Clipart – (22,309 Στοκ  Εικονογραφήσεις)">
            <a:extLst>
              <a:ext uri="{FF2B5EF4-FFF2-40B4-BE49-F238E27FC236}">
                <a16:creationId xmlns:a16="http://schemas.microsoft.com/office/drawing/2014/main" id="{1BBA363F-6179-D6AC-9DEB-9441AEAB9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3953"/>
          <a:stretch>
            <a:fillRect/>
          </a:stretch>
        </p:blipFill>
        <p:spPr bwMode="auto">
          <a:xfrm>
            <a:off x="2773135" y="76196"/>
            <a:ext cx="5622472" cy="678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5EFEA1F9-1655-B59B-401C-114D7F741E86}"/>
              </a:ext>
            </a:extLst>
          </p:cNvPr>
          <p:cNvSpPr/>
          <p:nvPr/>
        </p:nvSpPr>
        <p:spPr>
          <a:xfrm>
            <a:off x="3684814" y="1589313"/>
            <a:ext cx="3799114" cy="36793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Πρωτογενείς  πηγές </a:t>
            </a: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Παραστατικές  / οπτικές  πηγές </a:t>
            </a: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Περί  μνημείων και μνήμης</a:t>
            </a:r>
          </a:p>
          <a:p>
            <a:pPr algn="ctr"/>
            <a:endParaRPr lang="el-GR" b="1" dirty="0">
              <a:solidFill>
                <a:schemeClr val="tx1"/>
              </a:solidFill>
            </a:endParaRPr>
          </a:p>
        </p:txBody>
      </p:sp>
      <p:pic>
        <p:nvPicPr>
          <p:cNvPr id="5" name="Εικόνα 4" descr="Εικόνα που περιέχει κείμενο, ουρανός, κτίριο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C9D961CC-C9DC-2CC0-D700-1946910D5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24566" r="22220" b="24150"/>
          <a:stretch>
            <a:fillRect/>
          </a:stretch>
        </p:blipFill>
        <p:spPr>
          <a:xfrm>
            <a:off x="8392886" y="0"/>
            <a:ext cx="3799114" cy="3559629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βιβλίο, ζωγραφιά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B4ED132-D23A-1030-DEF8-7C6992202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4" t="17474" r="10845" b="10651"/>
          <a:stretch>
            <a:fillRect/>
          </a:stretch>
        </p:blipFill>
        <p:spPr>
          <a:xfrm rot="5400000">
            <a:off x="8681357" y="3271161"/>
            <a:ext cx="3222171" cy="3799114"/>
          </a:xfrm>
          <a:prstGeom prst="rect">
            <a:avLst/>
          </a:prstGeom>
        </p:spPr>
      </p:pic>
      <p:sp>
        <p:nvSpPr>
          <p:cNvPr id="7" name="Βέλος: Κάτω 6">
            <a:extLst>
              <a:ext uri="{FF2B5EF4-FFF2-40B4-BE49-F238E27FC236}">
                <a16:creationId xmlns:a16="http://schemas.microsoft.com/office/drawing/2014/main" id="{F48CED01-12DF-D260-6CE4-39160BCBC625}"/>
              </a:ext>
            </a:extLst>
          </p:cNvPr>
          <p:cNvSpPr/>
          <p:nvPr/>
        </p:nvSpPr>
        <p:spPr>
          <a:xfrm>
            <a:off x="5410200" y="3429000"/>
            <a:ext cx="468086" cy="729343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76259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Δημοσίευση, χαρτί, μελά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E79941A4-1BB7-7D62-0FFD-322F3D3FA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0952" r="5118" b="5873"/>
          <a:stretch>
            <a:fillRect/>
          </a:stretch>
        </p:blipFill>
        <p:spPr>
          <a:xfrm>
            <a:off x="348342" y="195942"/>
            <a:ext cx="11473543" cy="650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27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5C605-5B0C-50CD-08FC-97628E29F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κτίριο, εξωτερικός χώρος/ύπαιθρ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C50A552B-2901-B032-154E-265F20A8E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7787" r="13955" b="21924"/>
          <a:stretch>
            <a:fillRect/>
          </a:stretch>
        </p:blipFill>
        <p:spPr>
          <a:xfrm>
            <a:off x="-1" y="0"/>
            <a:ext cx="2775857" cy="3766456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κτίριο, τέχνη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9024C5C8-DBC5-EB3F-19A3-2C669009A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r="14881" b="23012"/>
          <a:stretch>
            <a:fillRect/>
          </a:stretch>
        </p:blipFill>
        <p:spPr>
          <a:xfrm>
            <a:off x="-1" y="3766456"/>
            <a:ext cx="2775857" cy="3091544"/>
          </a:xfrm>
          <a:prstGeom prst="rect">
            <a:avLst/>
          </a:prstGeom>
        </p:spPr>
      </p:pic>
      <p:pic>
        <p:nvPicPr>
          <p:cNvPr id="1026" name="Picture 2" descr="πάπυρος Στοκ Εικονογραφήσεις, Vectors, &amp; Clipart – (22,309 Στοκ  Εικονογραφήσεις)">
            <a:extLst>
              <a:ext uri="{FF2B5EF4-FFF2-40B4-BE49-F238E27FC236}">
                <a16:creationId xmlns:a16="http://schemas.microsoft.com/office/drawing/2014/main" id="{BDF49A5E-801B-0B88-23E6-2675A7BAC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3953"/>
          <a:stretch>
            <a:fillRect/>
          </a:stretch>
        </p:blipFill>
        <p:spPr bwMode="auto">
          <a:xfrm>
            <a:off x="2773135" y="76196"/>
            <a:ext cx="5622472" cy="678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4B5AA97B-0E5A-721E-FE77-647E55498AAD}"/>
              </a:ext>
            </a:extLst>
          </p:cNvPr>
          <p:cNvSpPr/>
          <p:nvPr/>
        </p:nvSpPr>
        <p:spPr>
          <a:xfrm>
            <a:off x="3684814" y="1589313"/>
            <a:ext cx="3799114" cy="36793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Δευτερογενείς   πηγές </a:t>
            </a: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   </a:t>
            </a: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Ιστοριογραφικό έργο</a:t>
            </a:r>
          </a:p>
        </p:txBody>
      </p:sp>
      <p:pic>
        <p:nvPicPr>
          <p:cNvPr id="5" name="Εικόνα 4" descr="Εικόνα που περιέχει κείμενο, ουρανός, κτίριο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8D277F0-360F-0718-0B74-53BEBCE23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24566" r="22220" b="24150"/>
          <a:stretch>
            <a:fillRect/>
          </a:stretch>
        </p:blipFill>
        <p:spPr>
          <a:xfrm>
            <a:off x="8392886" y="0"/>
            <a:ext cx="3799114" cy="3559629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βιβλίο, ζωγραφιά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ED6500FC-364E-37BA-1393-F4FE534F8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4" t="17474" r="10845" b="10651"/>
          <a:stretch>
            <a:fillRect/>
          </a:stretch>
        </p:blipFill>
        <p:spPr>
          <a:xfrm rot="5400000">
            <a:off x="8681357" y="3271161"/>
            <a:ext cx="3222171" cy="3799114"/>
          </a:xfrm>
          <a:prstGeom prst="rect">
            <a:avLst/>
          </a:prstGeom>
        </p:spPr>
      </p:pic>
      <p:sp>
        <p:nvSpPr>
          <p:cNvPr id="7" name="Βέλος: Κάτω 6">
            <a:extLst>
              <a:ext uri="{FF2B5EF4-FFF2-40B4-BE49-F238E27FC236}">
                <a16:creationId xmlns:a16="http://schemas.microsoft.com/office/drawing/2014/main" id="{8BCB5BB7-AE1D-9DEF-EF2A-AC0C57937047}"/>
              </a:ext>
            </a:extLst>
          </p:cNvPr>
          <p:cNvSpPr/>
          <p:nvPr/>
        </p:nvSpPr>
        <p:spPr>
          <a:xfrm>
            <a:off x="5410200" y="3429000"/>
            <a:ext cx="468086" cy="729343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590488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τυπογραφία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908A0C00-CC2C-63D3-00D3-B78B1EB2F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4868" r="50000" b="6191"/>
          <a:stretch>
            <a:fillRect/>
          </a:stretch>
        </p:blipFill>
        <p:spPr>
          <a:xfrm rot="5400000">
            <a:off x="2954985" y="-2128650"/>
            <a:ext cx="5661545" cy="10526490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5727C015-BDA4-08E8-E656-7BE118AA0E4A}"/>
              </a:ext>
            </a:extLst>
          </p:cNvPr>
          <p:cNvSpPr/>
          <p:nvPr/>
        </p:nvSpPr>
        <p:spPr>
          <a:xfrm>
            <a:off x="3886203" y="6041564"/>
            <a:ext cx="7162800" cy="6749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l-GR" sz="1200" i="0" dirty="0" err="1">
                <a:effectLst/>
              </a:rPr>
              <a:t>Hasan</a:t>
            </a:r>
            <a:r>
              <a:rPr lang="el-GR" sz="1200" i="0" dirty="0">
                <a:effectLst/>
              </a:rPr>
              <a:t> </a:t>
            </a:r>
            <a:r>
              <a:rPr lang="el-GR" sz="1200" i="0" dirty="0" err="1">
                <a:effectLst/>
              </a:rPr>
              <a:t>Samani</a:t>
            </a:r>
            <a:r>
              <a:rPr lang="el-GR" sz="1200" i="0" dirty="0">
                <a:effectLst/>
              </a:rPr>
              <a:t> κ. ά., </a:t>
            </a:r>
            <a:r>
              <a:rPr lang="el-GR" sz="1200" i="1" dirty="0">
                <a:effectLst/>
              </a:rPr>
              <a:t>Η οθωμανική περίοδος στην Κύπρο : μαθαίνουμε να διευρύνουμε την αλλαγή, τη συνέχεια και την ποικιλομορφία,</a:t>
            </a:r>
            <a:r>
              <a:rPr lang="el-GR" sz="1200" i="0" dirty="0">
                <a:effectLst/>
              </a:rPr>
              <a:t> </a:t>
            </a:r>
            <a:r>
              <a:rPr lang="el-GR" sz="1200" dirty="0"/>
              <a:t>Όμιλος Ιστορικού Διαλόγου και Έρευνας, Λευκωσία  2011,</a:t>
            </a:r>
            <a:r>
              <a:rPr lang="el-GR" sz="1200" i="0" dirty="0">
                <a:effectLst/>
              </a:rPr>
              <a:t> σ</a:t>
            </a:r>
            <a:r>
              <a:rPr lang="el-GR" sz="1200" dirty="0"/>
              <a:t>ελ. 60.</a:t>
            </a:r>
            <a:endParaRPr lang="el-CY" sz="1200" dirty="0"/>
          </a:p>
        </p:txBody>
      </p:sp>
    </p:spTree>
    <p:extLst>
      <p:ext uri="{BB962C8B-B14F-4D97-AF65-F5344CB8AC3E}">
        <p14:creationId xmlns:p14="http://schemas.microsoft.com/office/powerpoint/2010/main" val="3271738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3B074-88C2-7E6E-0F0E-2DE75C111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κτίριο, εξωτερικός χώρος/ύπαιθρ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9581879-0912-F59D-6806-82009100E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7787" r="13955" b="21924"/>
          <a:stretch>
            <a:fillRect/>
          </a:stretch>
        </p:blipFill>
        <p:spPr>
          <a:xfrm>
            <a:off x="-1" y="0"/>
            <a:ext cx="2775857" cy="3766456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κτίριο, τέχνη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8A74A32-2039-2BE9-279B-A2E802A07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r="14881" b="23012"/>
          <a:stretch>
            <a:fillRect/>
          </a:stretch>
        </p:blipFill>
        <p:spPr>
          <a:xfrm>
            <a:off x="-1" y="3766456"/>
            <a:ext cx="2775857" cy="3091544"/>
          </a:xfrm>
          <a:prstGeom prst="rect">
            <a:avLst/>
          </a:prstGeom>
        </p:spPr>
      </p:pic>
      <p:pic>
        <p:nvPicPr>
          <p:cNvPr id="1026" name="Picture 2" descr="πάπυρος Στοκ Εικονογραφήσεις, Vectors, &amp; Clipart – (22,309 Στοκ  Εικονογραφήσεις)">
            <a:extLst>
              <a:ext uri="{FF2B5EF4-FFF2-40B4-BE49-F238E27FC236}">
                <a16:creationId xmlns:a16="http://schemas.microsoft.com/office/drawing/2014/main" id="{9F34C63C-04EF-AA42-9054-7F32C7B86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3953"/>
          <a:stretch>
            <a:fillRect/>
          </a:stretch>
        </p:blipFill>
        <p:spPr bwMode="auto">
          <a:xfrm>
            <a:off x="2773135" y="76196"/>
            <a:ext cx="5622472" cy="678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59920578-7E01-4D7B-7F0A-2ECA09C34838}"/>
              </a:ext>
            </a:extLst>
          </p:cNvPr>
          <p:cNvSpPr/>
          <p:nvPr/>
        </p:nvSpPr>
        <p:spPr>
          <a:xfrm>
            <a:off x="3684814" y="1589313"/>
            <a:ext cx="3799114" cy="36793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Ταυτότητα χάρτη : 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Τίτλος χάρτη &amp; </a:t>
            </a:r>
            <a:r>
              <a:rPr lang="el-GR" b="1" dirty="0" err="1">
                <a:solidFill>
                  <a:schemeClr val="tx1"/>
                </a:solidFill>
              </a:rPr>
              <a:t>Yπόμνημα</a:t>
            </a:r>
            <a:r>
              <a:rPr lang="el-GR" b="1" dirty="0">
                <a:solidFill>
                  <a:schemeClr val="tx1"/>
                </a:solidFill>
              </a:rPr>
              <a:t> χάρτη</a:t>
            </a: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Σημεία του Ορίζοντα 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Προσανατολισμός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Πυξίδα</a:t>
            </a: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5" name="Εικόνα 4" descr="Εικόνα που περιέχει κείμενο, ουρανός, κτίριο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A3109DA-5678-1CB6-626A-70B3B9D39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24566" r="22220" b="24150"/>
          <a:stretch>
            <a:fillRect/>
          </a:stretch>
        </p:blipFill>
        <p:spPr>
          <a:xfrm>
            <a:off x="8392886" y="0"/>
            <a:ext cx="3799114" cy="3559629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βιβλίο, ζωγραφιά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C7F9325-E9B5-4810-89B1-3CD92926F0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4" t="17474" r="10845" b="10651"/>
          <a:stretch>
            <a:fillRect/>
          </a:stretch>
        </p:blipFill>
        <p:spPr>
          <a:xfrm rot="5400000">
            <a:off x="8681357" y="3271161"/>
            <a:ext cx="3222171" cy="3799114"/>
          </a:xfrm>
          <a:prstGeom prst="rect">
            <a:avLst/>
          </a:prstGeom>
        </p:spPr>
      </p:pic>
      <p:sp>
        <p:nvSpPr>
          <p:cNvPr id="7" name="Βέλος: Κάτω 6">
            <a:extLst>
              <a:ext uri="{FF2B5EF4-FFF2-40B4-BE49-F238E27FC236}">
                <a16:creationId xmlns:a16="http://schemas.microsoft.com/office/drawing/2014/main" id="{A8D16C21-C526-4569-DC00-A6BDA2590B0D}"/>
              </a:ext>
            </a:extLst>
          </p:cNvPr>
          <p:cNvSpPr/>
          <p:nvPr/>
        </p:nvSpPr>
        <p:spPr>
          <a:xfrm>
            <a:off x="5193845" y="3194957"/>
            <a:ext cx="468086" cy="729343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5674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τυπογραφία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4B51CDBF-205F-E0BC-56E1-01F4F9FE3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t="8031" r="7936" b="7864"/>
          <a:stretch>
            <a:fillRect/>
          </a:stretch>
        </p:blipFill>
        <p:spPr>
          <a:xfrm rot="5400000">
            <a:off x="-812844" y="1121362"/>
            <a:ext cx="6216273" cy="4285785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χαρτί, μελάνη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9FD0A7C4-2381-3AF1-5240-D8E268CBB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5873" r="50000" b="4920"/>
          <a:stretch>
            <a:fillRect/>
          </a:stretch>
        </p:blipFill>
        <p:spPr>
          <a:xfrm rot="5400000">
            <a:off x="5110577" y="-393081"/>
            <a:ext cx="6216272" cy="7314669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5872459E-E3EC-F42A-FC44-214945CCA830}"/>
              </a:ext>
            </a:extLst>
          </p:cNvPr>
          <p:cNvSpPr/>
          <p:nvPr/>
        </p:nvSpPr>
        <p:spPr>
          <a:xfrm>
            <a:off x="4972382" y="5932714"/>
            <a:ext cx="960332" cy="35259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140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132705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C8D95C42-65FF-427A-D481-BAADBB92F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0" r="10357" b="5396"/>
          <a:stretch>
            <a:fillRect/>
          </a:stretch>
        </p:blipFill>
        <p:spPr>
          <a:xfrm rot="10800000">
            <a:off x="206826" y="119743"/>
            <a:ext cx="8196943" cy="6139543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25DB6A49-29C0-141D-DADB-D502BBF33133}"/>
              </a:ext>
            </a:extLst>
          </p:cNvPr>
          <p:cNvSpPr/>
          <p:nvPr/>
        </p:nvSpPr>
        <p:spPr>
          <a:xfrm>
            <a:off x="8665029" y="1589315"/>
            <a:ext cx="3189514" cy="3429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Ι.Κ. Χασιώτης, </a:t>
            </a:r>
            <a:r>
              <a:rPr lang="el-GR" i="1" dirty="0">
                <a:solidFill>
                  <a:schemeClr val="tx1"/>
                </a:solidFill>
              </a:rPr>
              <a:t>Οι Ευρωπαϊκές δυνάμεις και η Οθωμανική Αυτοκρατορία : το πρόβλημα της κυριαρχίας στην Ανατολική Μεσόγειο </a:t>
            </a:r>
            <a:r>
              <a:rPr lang="el-GR" i="1" dirty="0" err="1">
                <a:solidFill>
                  <a:schemeClr val="tx1"/>
                </a:solidFill>
              </a:rPr>
              <a:t>απο</a:t>
            </a:r>
            <a:r>
              <a:rPr lang="el-GR" i="1" dirty="0">
                <a:solidFill>
                  <a:schemeClr val="tx1"/>
                </a:solidFill>
              </a:rPr>
              <a:t> τα μέσα του 15ου ως τις αρχές του 19ου αιώνα, </a:t>
            </a:r>
            <a:r>
              <a:rPr lang="el-GR" dirty="0" err="1">
                <a:solidFill>
                  <a:schemeClr val="tx1"/>
                </a:solidFill>
              </a:rPr>
              <a:t>Βάνιας</a:t>
            </a:r>
            <a:r>
              <a:rPr lang="el-GR" dirty="0">
                <a:solidFill>
                  <a:schemeClr val="tx1"/>
                </a:solidFill>
              </a:rPr>
              <a:t>, Θεσσαλονίκη 2005, σελ. 313. </a:t>
            </a:r>
            <a:endParaRPr lang="el-CY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5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Εικόνα 2" descr="Εικόνα που περιέχει κείμενο, φωτογραφικό χαρτί, χάρτινο προϊόν, τυπογραφί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D8CBD7C-E197-B22B-E68B-9D48EF3BB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1" r="22499"/>
          <a:stretch>
            <a:fillRect/>
          </a:stretch>
        </p:blipFill>
        <p:spPr>
          <a:xfrm rot="5400000">
            <a:off x="2988770" y="-70116"/>
            <a:ext cx="6856718" cy="69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25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τυπογραφί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7C218A6-61B3-BDFF-B755-D44E435F8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3" t="43066" r="15580" b="10722"/>
          <a:stretch>
            <a:fillRect/>
          </a:stretch>
        </p:blipFill>
        <p:spPr>
          <a:xfrm rot="5400000">
            <a:off x="3521530" y="-2661557"/>
            <a:ext cx="5323116" cy="11277603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148F870A-88E2-F59A-E2F2-23E0225C294F}"/>
              </a:ext>
            </a:extLst>
          </p:cNvPr>
          <p:cNvSpPr/>
          <p:nvPr/>
        </p:nvSpPr>
        <p:spPr>
          <a:xfrm>
            <a:off x="381001" y="5867400"/>
            <a:ext cx="7162800" cy="6749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l-GR" sz="1200" i="0" dirty="0" err="1">
                <a:effectLst/>
              </a:rPr>
              <a:t>Hasan</a:t>
            </a:r>
            <a:r>
              <a:rPr lang="el-GR" sz="1200" i="0" dirty="0">
                <a:effectLst/>
              </a:rPr>
              <a:t> </a:t>
            </a:r>
            <a:r>
              <a:rPr lang="el-GR" sz="1200" i="0" dirty="0" err="1">
                <a:effectLst/>
              </a:rPr>
              <a:t>Samani</a:t>
            </a:r>
            <a:r>
              <a:rPr lang="el-GR" sz="1200" i="0" dirty="0">
                <a:effectLst/>
              </a:rPr>
              <a:t> κ. ά., </a:t>
            </a:r>
            <a:r>
              <a:rPr lang="el-GR" sz="1200" i="1" dirty="0">
                <a:effectLst/>
              </a:rPr>
              <a:t>Η οθωμανική περίοδος στην Κύπρο : μαθαίνουμε να διευρύνουμε την αλλαγή, τη συνέχεια και την ποικιλομορφία,</a:t>
            </a:r>
            <a:r>
              <a:rPr lang="el-GR" sz="1200" i="0" dirty="0">
                <a:effectLst/>
              </a:rPr>
              <a:t> </a:t>
            </a:r>
            <a:r>
              <a:rPr lang="el-GR" sz="1200" dirty="0"/>
              <a:t>Όμιλος Ιστορικού Διαλόγου και Έρευνας, Λευκωσία  2011,</a:t>
            </a:r>
            <a:r>
              <a:rPr lang="el-GR" sz="1200" i="0" dirty="0">
                <a:effectLst/>
              </a:rPr>
              <a:t> σ</a:t>
            </a:r>
            <a:r>
              <a:rPr lang="el-GR" sz="1200" dirty="0"/>
              <a:t>ελ. 18.</a:t>
            </a:r>
            <a:endParaRPr lang="el-CY" sz="1200" dirty="0"/>
          </a:p>
        </p:txBody>
      </p:sp>
    </p:spTree>
    <p:extLst>
      <p:ext uri="{BB962C8B-B14F-4D97-AF65-F5344CB8AC3E}">
        <p14:creationId xmlns:p14="http://schemas.microsoft.com/office/powerpoint/2010/main" val="358402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κτίριο, τέχνη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F68FC3F-A9FC-C1FC-C293-2CA6F0046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r="14881" b="9048"/>
          <a:stretch>
            <a:fillRect/>
          </a:stretch>
        </p:blipFill>
        <p:spPr>
          <a:xfrm>
            <a:off x="370114" y="108857"/>
            <a:ext cx="11582399" cy="5606143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D45505B-E8B2-4807-3623-98C73716844A}"/>
              </a:ext>
            </a:extLst>
          </p:cNvPr>
          <p:cNvSpPr/>
          <p:nvPr/>
        </p:nvSpPr>
        <p:spPr>
          <a:xfrm>
            <a:off x="381001" y="5867400"/>
            <a:ext cx="7162800" cy="6749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l-GR" sz="1200" i="0" dirty="0" err="1">
                <a:effectLst/>
              </a:rPr>
              <a:t>Hasan</a:t>
            </a:r>
            <a:r>
              <a:rPr lang="el-GR" sz="1200" i="0" dirty="0">
                <a:effectLst/>
              </a:rPr>
              <a:t> </a:t>
            </a:r>
            <a:r>
              <a:rPr lang="el-GR" sz="1200" i="0" dirty="0" err="1">
                <a:effectLst/>
              </a:rPr>
              <a:t>Samani</a:t>
            </a:r>
            <a:r>
              <a:rPr lang="el-GR" sz="1200" i="0" dirty="0">
                <a:effectLst/>
              </a:rPr>
              <a:t> κ. ά., </a:t>
            </a:r>
            <a:r>
              <a:rPr lang="el-GR" sz="1200" i="1" dirty="0">
                <a:effectLst/>
              </a:rPr>
              <a:t>Η οθωμανική περίοδος στην Κύπρο : μαθαίνουμε να διευρύνουμε την αλλαγή, τη συνέχεια και την ποικιλομορφία,</a:t>
            </a:r>
            <a:r>
              <a:rPr lang="el-GR" sz="1200" i="0" dirty="0">
                <a:effectLst/>
              </a:rPr>
              <a:t> </a:t>
            </a:r>
            <a:r>
              <a:rPr lang="el-GR" sz="1200" dirty="0"/>
              <a:t>Όμιλος Ιστορικού Διαλόγου και Έρευνας, Λευκωσία  2011,</a:t>
            </a:r>
            <a:r>
              <a:rPr lang="el-GR" sz="1200" i="0" dirty="0">
                <a:effectLst/>
              </a:rPr>
              <a:t> σ</a:t>
            </a:r>
            <a:r>
              <a:rPr lang="el-GR" sz="1200" dirty="0"/>
              <a:t>ελ. 53.</a:t>
            </a:r>
            <a:endParaRPr lang="el-CY" sz="1200" dirty="0"/>
          </a:p>
        </p:txBody>
      </p:sp>
    </p:spTree>
    <p:extLst>
      <p:ext uri="{BB962C8B-B14F-4D97-AF65-F5344CB8AC3E}">
        <p14:creationId xmlns:p14="http://schemas.microsoft.com/office/powerpoint/2010/main" val="4228727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κτίριο, εξωτερικός χώρος/ύπαιθρ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49029F0-31D4-0597-8C8E-B2DE930EE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3333" r="10011" b="6826"/>
          <a:stretch>
            <a:fillRect/>
          </a:stretch>
        </p:blipFill>
        <p:spPr>
          <a:xfrm>
            <a:off x="293914" y="152400"/>
            <a:ext cx="11517086" cy="5638800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49937140-3DD6-C0D8-C307-EF0685266CFB}"/>
              </a:ext>
            </a:extLst>
          </p:cNvPr>
          <p:cNvSpPr/>
          <p:nvPr/>
        </p:nvSpPr>
        <p:spPr>
          <a:xfrm>
            <a:off x="381001" y="5867400"/>
            <a:ext cx="7162800" cy="6749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l-GR" sz="1200" i="0" dirty="0" err="1">
                <a:effectLst/>
              </a:rPr>
              <a:t>Hasan</a:t>
            </a:r>
            <a:r>
              <a:rPr lang="el-GR" sz="1200" i="0" dirty="0">
                <a:effectLst/>
              </a:rPr>
              <a:t> </a:t>
            </a:r>
            <a:r>
              <a:rPr lang="el-GR" sz="1200" i="0" dirty="0" err="1">
                <a:effectLst/>
              </a:rPr>
              <a:t>Samani</a:t>
            </a:r>
            <a:r>
              <a:rPr lang="el-GR" sz="1200" i="0" dirty="0">
                <a:effectLst/>
              </a:rPr>
              <a:t> κ. ά., </a:t>
            </a:r>
            <a:r>
              <a:rPr lang="el-GR" sz="1200" i="1" dirty="0">
                <a:effectLst/>
              </a:rPr>
              <a:t>Η οθωμανική περίοδος στην Κύπρο : μαθαίνουμε να διευρύνουμε την αλλαγή, τη συνέχεια και την ποικιλομορφία,</a:t>
            </a:r>
            <a:r>
              <a:rPr lang="el-GR" sz="1200" i="0" dirty="0">
                <a:effectLst/>
              </a:rPr>
              <a:t> </a:t>
            </a:r>
            <a:r>
              <a:rPr lang="el-GR" sz="1200" dirty="0"/>
              <a:t>Όμιλος Ιστορικού Διαλόγου και Έρευνας, Λευκωσία  2011,</a:t>
            </a:r>
            <a:r>
              <a:rPr lang="el-GR" sz="1200" i="0" dirty="0">
                <a:effectLst/>
              </a:rPr>
              <a:t> σ</a:t>
            </a:r>
            <a:r>
              <a:rPr lang="el-GR" sz="1200" dirty="0"/>
              <a:t>ελ. 53.</a:t>
            </a:r>
            <a:endParaRPr lang="el-CY" sz="1200" dirty="0"/>
          </a:p>
        </p:txBody>
      </p:sp>
    </p:spTree>
    <p:extLst>
      <p:ext uri="{BB962C8B-B14F-4D97-AF65-F5344CB8AC3E}">
        <p14:creationId xmlns:p14="http://schemas.microsoft.com/office/powerpoint/2010/main" val="155841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Δημοσίευση, εφημερίδ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FE84E1FE-A7CE-C68E-D7FF-AE687495A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9682" r="10476" b="18254"/>
          <a:stretch>
            <a:fillRect/>
          </a:stretch>
        </p:blipFill>
        <p:spPr>
          <a:xfrm>
            <a:off x="381001" y="163285"/>
            <a:ext cx="11332030" cy="5551715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3FA3B64-E224-3205-8894-6E60D50F32C2}"/>
              </a:ext>
            </a:extLst>
          </p:cNvPr>
          <p:cNvSpPr/>
          <p:nvPr/>
        </p:nvSpPr>
        <p:spPr>
          <a:xfrm>
            <a:off x="381001" y="5867400"/>
            <a:ext cx="7162800" cy="6749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l-GR" sz="1200" i="0" dirty="0" err="1">
                <a:effectLst/>
              </a:rPr>
              <a:t>Hasan</a:t>
            </a:r>
            <a:r>
              <a:rPr lang="el-GR" sz="1200" i="0" dirty="0">
                <a:effectLst/>
              </a:rPr>
              <a:t> </a:t>
            </a:r>
            <a:r>
              <a:rPr lang="el-GR" sz="1200" i="0" dirty="0" err="1">
                <a:effectLst/>
              </a:rPr>
              <a:t>Samani</a:t>
            </a:r>
            <a:r>
              <a:rPr lang="el-GR" sz="1200" i="0" dirty="0">
                <a:effectLst/>
              </a:rPr>
              <a:t> κ. ά., </a:t>
            </a:r>
            <a:r>
              <a:rPr lang="el-GR" sz="1200" i="1" dirty="0">
                <a:effectLst/>
              </a:rPr>
              <a:t>Η οθωμανική περίοδος στην Κύπρο : μαθαίνουμε να διευρύνουμε την αλλαγή, τη συνέχεια και την ποικιλομορφία,</a:t>
            </a:r>
            <a:r>
              <a:rPr lang="el-GR" sz="1200" i="0" dirty="0">
                <a:effectLst/>
              </a:rPr>
              <a:t> </a:t>
            </a:r>
            <a:r>
              <a:rPr lang="el-GR" sz="1200" dirty="0"/>
              <a:t>Όμιλος Ιστορικού Διαλόγου και Έρευνας, Λευκωσία  2011,</a:t>
            </a:r>
            <a:r>
              <a:rPr lang="el-GR" sz="1200" i="0" dirty="0">
                <a:effectLst/>
              </a:rPr>
              <a:t> σ</a:t>
            </a:r>
            <a:r>
              <a:rPr lang="el-GR" sz="1200" dirty="0"/>
              <a:t>ελ. 59.</a:t>
            </a:r>
            <a:endParaRPr lang="el-CY" sz="1200" dirty="0"/>
          </a:p>
        </p:txBody>
      </p:sp>
    </p:spTree>
    <p:extLst>
      <p:ext uri="{BB962C8B-B14F-4D97-AF65-F5344CB8AC3E}">
        <p14:creationId xmlns:p14="http://schemas.microsoft.com/office/powerpoint/2010/main" val="931368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91549-063B-87CC-9274-C432CE968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τυπογραφία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E161978-DCCB-1001-943F-16C07AD3B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384" r="8053" b="3792"/>
          <a:stretch>
            <a:fillRect/>
          </a:stretch>
        </p:blipFill>
        <p:spPr>
          <a:xfrm rot="5400000">
            <a:off x="3369129" y="-2933701"/>
            <a:ext cx="5453743" cy="11821886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D114252-9167-2720-F3C2-A93651AC9928}"/>
              </a:ext>
            </a:extLst>
          </p:cNvPr>
          <p:cNvSpPr/>
          <p:nvPr/>
        </p:nvSpPr>
        <p:spPr>
          <a:xfrm>
            <a:off x="4789714" y="6052454"/>
            <a:ext cx="7162800" cy="6749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l-GR" sz="1200" i="0" dirty="0" err="1">
                <a:effectLst/>
              </a:rPr>
              <a:t>Hasan</a:t>
            </a:r>
            <a:r>
              <a:rPr lang="el-GR" sz="1200" i="0" dirty="0">
                <a:effectLst/>
              </a:rPr>
              <a:t> </a:t>
            </a:r>
            <a:r>
              <a:rPr lang="el-GR" sz="1200" i="0" dirty="0" err="1">
                <a:effectLst/>
              </a:rPr>
              <a:t>Samani</a:t>
            </a:r>
            <a:r>
              <a:rPr lang="el-GR" sz="1200" i="0" dirty="0">
                <a:effectLst/>
              </a:rPr>
              <a:t> κ. ά., </a:t>
            </a:r>
            <a:r>
              <a:rPr lang="el-GR" sz="1200" i="1" dirty="0">
                <a:effectLst/>
              </a:rPr>
              <a:t>Η οθωμανική περίοδος στην Κύπρο : μαθαίνουμε να διευρύνουμε την αλλαγή, τη συνέχεια και την ποικιλομορφία,</a:t>
            </a:r>
            <a:r>
              <a:rPr lang="el-GR" sz="1200" i="0" dirty="0">
                <a:effectLst/>
              </a:rPr>
              <a:t> </a:t>
            </a:r>
            <a:r>
              <a:rPr lang="el-GR" sz="1200" dirty="0"/>
              <a:t>Όμιλος Ιστορικού Διαλόγου και Έρευνας, Λευκωσία  2011,</a:t>
            </a:r>
            <a:r>
              <a:rPr lang="el-GR" sz="1200" i="0" dirty="0">
                <a:effectLst/>
              </a:rPr>
              <a:t> σ</a:t>
            </a:r>
            <a:r>
              <a:rPr lang="el-GR" sz="1200" dirty="0"/>
              <a:t>ελ. 60.</a:t>
            </a:r>
            <a:endParaRPr lang="el-CY" sz="1200" dirty="0"/>
          </a:p>
        </p:txBody>
      </p:sp>
    </p:spTree>
    <p:extLst>
      <p:ext uri="{BB962C8B-B14F-4D97-AF65-F5344CB8AC3E}">
        <p14:creationId xmlns:p14="http://schemas.microsoft.com/office/powerpoint/2010/main" val="2282638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ουρανός, κτίριο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99B39B9E-DCDD-73AD-B3FE-A3FA13FF3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 t="18105" r="11190" b="8460"/>
          <a:stretch>
            <a:fillRect/>
          </a:stretch>
        </p:blipFill>
        <p:spPr>
          <a:xfrm>
            <a:off x="342899" y="272141"/>
            <a:ext cx="11506202" cy="5780313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ADEEE4A-D0A3-BBA2-21CB-0487D4EC08B9}"/>
              </a:ext>
            </a:extLst>
          </p:cNvPr>
          <p:cNvSpPr/>
          <p:nvPr/>
        </p:nvSpPr>
        <p:spPr>
          <a:xfrm>
            <a:off x="4789714" y="6128651"/>
            <a:ext cx="7162800" cy="6749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l-GR" sz="1200" i="0" dirty="0" err="1">
                <a:effectLst/>
              </a:rPr>
              <a:t>Hasan</a:t>
            </a:r>
            <a:r>
              <a:rPr lang="el-GR" sz="1200" i="0" dirty="0">
                <a:effectLst/>
              </a:rPr>
              <a:t> </a:t>
            </a:r>
            <a:r>
              <a:rPr lang="el-GR" sz="1200" i="0" dirty="0" err="1">
                <a:effectLst/>
              </a:rPr>
              <a:t>Samani</a:t>
            </a:r>
            <a:r>
              <a:rPr lang="el-GR" sz="1200" i="0" dirty="0">
                <a:effectLst/>
              </a:rPr>
              <a:t> κ. ά., </a:t>
            </a:r>
            <a:r>
              <a:rPr lang="el-GR" sz="1200" i="1" dirty="0">
                <a:effectLst/>
              </a:rPr>
              <a:t>Η οθωμανική περίοδος στην Κύπρο : μαθαίνουμε να διευρύνουμε την αλλαγή, τη συνέχεια και την ποικιλομορφία,</a:t>
            </a:r>
            <a:r>
              <a:rPr lang="el-GR" sz="1200" i="0" dirty="0">
                <a:effectLst/>
              </a:rPr>
              <a:t> </a:t>
            </a:r>
            <a:r>
              <a:rPr lang="el-GR" sz="1200" dirty="0"/>
              <a:t>Όμιλος Ιστορικού Διαλόγου και Έρευνας, Λευκωσία  2011,</a:t>
            </a:r>
            <a:r>
              <a:rPr lang="el-GR" sz="1200" i="0" dirty="0">
                <a:effectLst/>
              </a:rPr>
              <a:t> σ</a:t>
            </a:r>
            <a:r>
              <a:rPr lang="el-GR" sz="1200" dirty="0"/>
              <a:t>ελ. 61.</a:t>
            </a:r>
            <a:endParaRPr lang="el-CY" sz="1200" dirty="0"/>
          </a:p>
        </p:txBody>
      </p:sp>
    </p:spTree>
    <p:extLst>
      <p:ext uri="{BB962C8B-B14F-4D97-AF65-F5344CB8AC3E}">
        <p14:creationId xmlns:p14="http://schemas.microsoft.com/office/powerpoint/2010/main" val="62603120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554</Words>
  <Application>Microsoft Office PowerPoint</Application>
  <PresentationFormat>Ευρεία οθόνη</PresentationFormat>
  <Paragraphs>70</Paragraphs>
  <Slides>25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ΕΛΕΝΗ ΧΑΡΑΛΑΜΠΟΥΣ</dc:creator>
  <cp:lastModifiedBy>ΕΛΕΝΗ ΧΑΡΑΛΑΜΠΟΥΣ</cp:lastModifiedBy>
  <cp:revision>29</cp:revision>
  <dcterms:created xsi:type="dcterms:W3CDTF">2025-12-31T05:54:35Z</dcterms:created>
  <dcterms:modified xsi:type="dcterms:W3CDTF">2025-12-31T12:04:57Z</dcterms:modified>
</cp:coreProperties>
</file>