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94932F-248C-0E43-4842-43AC2342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04CFD51-8D5C-FAE3-5146-DF71067EF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69318F-B306-7951-0B7F-488CAFF4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C4BBB1-D2D4-97D7-9D48-08823F43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07E0A8-1993-D7D7-0B2E-F960394F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544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D9800A-110A-2628-2AFD-7589D36F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34FE5D-049C-6CF6-3BF8-B30A38718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09012D-E52B-BA6E-5114-86E72A06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14F21B-EC4A-7AFD-D296-06841CBC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ABAEEB-B47C-0315-912B-3723773A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271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99D013F-C413-A16A-24E9-443125036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03D23BC-8A3A-BD4D-90D9-0C4FC9B7E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642271C-E2A4-3913-1F2D-8C5E13A8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3C4819-7C01-1589-A9A2-D270244A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0AD9AD-9976-8FDB-84DC-FAA18F6F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5132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304B4A-2E40-E4D8-5EE7-AF387ED4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139F48-1541-292A-4615-0B542DC4E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6B7B87-6DE5-8698-82F7-F15E457A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29F889-557E-AF41-D029-0DEBDC02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CA6D87-8E83-21A9-3C2F-66005C03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8328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3E85B8-4AD0-3033-110D-DC6B952F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4038D6-AF74-6D35-4DE1-38F9EA451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01788F4-2A0A-9193-A612-F982BD41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34A120-27AC-904F-CAA9-1D53CF2C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0D4339-492F-CC09-66B1-BD880080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9443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98BABE-ECEF-3561-BC4D-E8A08976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CEA3BE-6DD9-F752-5465-5823CF6B6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7D54D93-081B-D242-D0DD-752D2AEEC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91F0A53-C250-4C9F-E634-978804BC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DD5356-6AB6-B353-A637-27B63D0F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85C662-5D69-F341-D886-97591B7D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827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13F0E8-63F7-4011-1D2A-DD86E6EB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E24E6E-FEBB-C4DB-BD8A-FB15A9F0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DD842C8-440C-CF5D-8BDF-9F903A985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A5E607A-FCB6-12AF-36C2-DE1BBAF2C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A3C342-DCB1-9E37-ABA3-3D296E0E5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89E06FA-B034-9932-EFE5-FDA511FE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B9B91C1-B0B3-8233-9F72-D2D7889C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075AD82-6D96-E5DD-28F7-5F256F58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3998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09220-4E46-BCC9-C1BE-1FD684B6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7105399-C3A9-EB32-AFD3-EC6CAD37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B1A283F-B7B8-70C4-B79A-793FFBE7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775327A-405F-DBDE-CF29-69EF119C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296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75CCD6D-2E3F-B335-0705-782EBC93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8E8307F-2765-7A52-FF25-1CC41EFE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C0AAE1-1FA9-632F-D7F2-D5BED60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4781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5632F-F6B0-4B98-259C-43042BF8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831CF2-43A7-D2B6-A436-051658FF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852ADD3-D8A1-2DFE-A93B-881709BA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81270F-3278-76AA-66F2-AA71D723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27398CB-8106-A0BF-EA64-5B193B7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C039CB2-215A-555A-AB28-E094E750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23606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78CA2F-EE21-D288-49C4-0AE4D134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1E69BB-9EB4-9864-DBD7-BC45BADEC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ACCF7FC-9291-2FA3-3491-9966486E2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CC29120-2953-23AC-DD3E-D42B8C83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298748-8FE3-9E93-28C2-02DBC2BA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37747DC-9E30-AE5A-6524-D32CC450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031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35E8C96-C5E6-08D7-D224-0CF872B1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1BAC90-FB2C-5ED0-65DD-0AE4D138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585901-C8BA-060F-3F1B-FD22545E3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1CC84-840D-4592-9140-7677F7880DCB}" type="datetimeFigureOut">
              <a:rPr lang="el-CY" smtClean="0"/>
              <a:t>18/12/2025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65B8E8E-60E0-53F7-5041-5BA513A72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9F3A6CB-8031-8A50-5D38-DBC159DD0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840E10-E819-461D-9FB2-79EEC2E8A1F9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368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, Εξώφυλλο βιβλίου, τυπογραφί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A0EDAC0-964F-278E-31C2-71EED53EE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5" y="1123527"/>
            <a:ext cx="2831952" cy="4604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 descr="Εικόνα που περιέχει κείμενο, βιβλίο, γραφικός χαρακτήρας,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B70DAB9-B6A4-7CC0-0CB4-AF4228B0F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1034142"/>
            <a:ext cx="3537345" cy="460479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 descr="Εικόνα που περιέχει κείμενο, γραφικός χαρακτήρας, στατικό, φάκελ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40B72D1-00ED-8A37-2C4F-557568897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30" y="1034141"/>
            <a:ext cx="3027656" cy="4604800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8267F5D-3DF1-ED59-67A2-71F24B7E6F5F}"/>
              </a:ext>
            </a:extLst>
          </p:cNvPr>
          <p:cNvSpPr/>
          <p:nvPr/>
        </p:nvSpPr>
        <p:spPr>
          <a:xfrm>
            <a:off x="3298371" y="5976257"/>
            <a:ext cx="6128657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Μέρος  Γ΄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κίτσο/σχέδιο, ζωγραφιά, μελά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2B79B45-F6C7-1383-EE66-5A9105505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83" r="58321"/>
          <a:stretch>
            <a:fillRect/>
          </a:stretch>
        </p:blipFill>
        <p:spPr>
          <a:xfrm rot="5400000">
            <a:off x="-303639" y="1078848"/>
            <a:ext cx="6324597" cy="4558794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FD0B8D-8CD0-9FF9-C0F6-CE308DF9441E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Μέλος ΤΟΥΡΔΥΚ συνταγματάρχης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Turgut </a:t>
            </a:r>
            <a:r>
              <a:rPr lang="tr-TR" sz="2000" b="1" dirty="0">
                <a:solidFill>
                  <a:schemeClr val="tx1"/>
                </a:solidFill>
              </a:rPr>
              <a:t>Sunalp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endParaRPr lang="tr-TR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ΤΟΥΡΔΥΚ</a:t>
            </a:r>
          </a:p>
          <a:p>
            <a:pPr marL="457200" indent="-457200">
              <a:buAutoNum type="arabicPeriod"/>
            </a:pP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359B48D5-670C-CE30-E635-FB005B1E3C63}"/>
              </a:ext>
            </a:extLst>
          </p:cNvPr>
          <p:cNvSpPr/>
          <p:nvPr/>
        </p:nvSpPr>
        <p:spPr>
          <a:xfrm>
            <a:off x="654361" y="21771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pic>
        <p:nvPicPr>
          <p:cNvPr id="6" name="Εικόνα 5" descr="Εικόνα που περιέχει κείμενο, σκίτσο/σχέδιο, ζωγραφιά, μελά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788568E-EB66-CD65-C57B-CC852B7C2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3859" r="63302" b="42231"/>
          <a:stretch>
            <a:fillRect/>
          </a:stretch>
        </p:blipFill>
        <p:spPr>
          <a:xfrm rot="5400000">
            <a:off x="3575957" y="1834246"/>
            <a:ext cx="6324600" cy="3048000"/>
          </a:xfrm>
          <a:prstGeom prst="rect">
            <a:avLst/>
          </a:prstGeom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9A17DABB-8FC1-11FF-735B-331D1049ED44}"/>
              </a:ext>
            </a:extLst>
          </p:cNvPr>
          <p:cNvSpPr/>
          <p:nvPr/>
        </p:nvSpPr>
        <p:spPr>
          <a:xfrm>
            <a:off x="5289356" y="21771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174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, φωτογραφικό χαρτί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6AC98BE-B42D-96B8-750A-CEDD05F49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5" y="359227"/>
            <a:ext cx="8551157" cy="6226630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909B8DC-D006-053A-B5F7-542BDFC1FB82}"/>
              </a:ext>
            </a:extLst>
          </p:cNvPr>
          <p:cNvSpPr/>
          <p:nvPr/>
        </p:nvSpPr>
        <p:spPr>
          <a:xfrm>
            <a:off x="9274629" y="359227"/>
            <a:ext cx="2767587" cy="59109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Επίσημη  τελετή – Γήπεδο  </a:t>
            </a:r>
            <a:r>
              <a:rPr lang="tr-TR" sz="2000" b="1" dirty="0">
                <a:solidFill>
                  <a:schemeClr val="tx1"/>
                </a:solidFill>
              </a:rPr>
              <a:t>TAKSİM </a:t>
            </a:r>
            <a:r>
              <a:rPr lang="el-GR" sz="2000" b="1" dirty="0">
                <a:solidFill>
                  <a:schemeClr val="tx1"/>
                </a:solidFill>
              </a:rPr>
              <a:t>-  Αθλητικές  δραστηριότητες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Τουρκικό Προξενείο Λευκωσίας 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Διοικητικό κέντρο – Οίκημα  </a:t>
            </a:r>
            <a:r>
              <a:rPr lang="tr-TR" sz="2000" b="1" dirty="0">
                <a:solidFill>
                  <a:schemeClr val="tx1"/>
                </a:solidFill>
              </a:rPr>
              <a:t>Çetinkaya</a:t>
            </a:r>
          </a:p>
          <a:p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05F04D0-C05E-7CB4-4335-891F99F6CDEA}"/>
              </a:ext>
            </a:extLst>
          </p:cNvPr>
          <p:cNvSpPr/>
          <p:nvPr/>
        </p:nvSpPr>
        <p:spPr>
          <a:xfrm>
            <a:off x="591201" y="359227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3828AC7D-C98F-DBC9-BBE2-EF734F4E77B5}"/>
              </a:ext>
            </a:extLst>
          </p:cNvPr>
          <p:cNvSpPr/>
          <p:nvPr/>
        </p:nvSpPr>
        <p:spPr>
          <a:xfrm>
            <a:off x="4503750" y="359227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674895BC-1D63-3849-1EAB-EB3B46C738FE}"/>
              </a:ext>
            </a:extLst>
          </p:cNvPr>
          <p:cNvSpPr/>
          <p:nvPr/>
        </p:nvSpPr>
        <p:spPr>
          <a:xfrm>
            <a:off x="4841207" y="31895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03653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κίτσο/σχέδιο, ζωγραφιά, κτίριο,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46532AA-D029-E53B-63F9-248E81386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7" y="293914"/>
            <a:ext cx="7915015" cy="6041572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C5CEFB7-60E0-79DA-6D02-D35C70869BEB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tr-TR" sz="2000" b="1" dirty="0">
                <a:solidFill>
                  <a:schemeClr val="tx1"/>
                </a:solidFill>
              </a:rPr>
              <a:t>İş Hanı  </a:t>
            </a:r>
            <a:r>
              <a:rPr lang="el-GR" sz="2000" b="1" dirty="0">
                <a:solidFill>
                  <a:schemeClr val="tx1"/>
                </a:solidFill>
              </a:rPr>
              <a:t> - Εμπορικό  Κέντρο Λευκωσίας –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İş Hanı  </a:t>
            </a:r>
            <a:r>
              <a:rPr lang="el-GR" sz="2000" b="1" dirty="0">
                <a:solidFill>
                  <a:schemeClr val="tx1"/>
                </a:solidFill>
              </a:rPr>
              <a:t> - Εμπορικό  Κέντρο Λευκωσίας –</a:t>
            </a:r>
          </a:p>
          <a:p>
            <a:pPr marL="457200" indent="-457200">
              <a:buFontTx/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Τράπεζα  </a:t>
            </a:r>
            <a:r>
              <a:rPr lang="tr-TR" sz="2000" b="1" dirty="0">
                <a:solidFill>
                  <a:schemeClr val="tx1"/>
                </a:solidFill>
              </a:rPr>
              <a:t>Türk İş  Bankası </a:t>
            </a:r>
            <a:r>
              <a:rPr lang="el-GR" sz="2000" b="1" dirty="0">
                <a:solidFill>
                  <a:schemeClr val="tx1"/>
                </a:solidFill>
              </a:rPr>
              <a:t> - Υποκατάστημα  Λευκωσίας</a:t>
            </a:r>
            <a:endParaRPr lang="tr-TR" sz="2000" b="1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Τουρκικό Δημαρχείο Λευκωσίας</a:t>
            </a:r>
            <a:endParaRPr lang="el-CY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E1E1647C-B350-FA39-41F7-0595CFE2EF18}"/>
              </a:ext>
            </a:extLst>
          </p:cNvPr>
          <p:cNvSpPr/>
          <p:nvPr/>
        </p:nvSpPr>
        <p:spPr>
          <a:xfrm>
            <a:off x="451968" y="21771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00844BC5-6102-544A-C433-9F7291A2AEBB}"/>
              </a:ext>
            </a:extLst>
          </p:cNvPr>
          <p:cNvSpPr/>
          <p:nvPr/>
        </p:nvSpPr>
        <p:spPr>
          <a:xfrm>
            <a:off x="418209" y="3428999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0CD2D9D9-AAD3-D809-ADA8-66E7204592C7}"/>
              </a:ext>
            </a:extLst>
          </p:cNvPr>
          <p:cNvSpPr/>
          <p:nvPr/>
        </p:nvSpPr>
        <p:spPr>
          <a:xfrm>
            <a:off x="4322803" y="217714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E8AD74DC-40E6-AF89-23FA-BF4625A42B66}"/>
              </a:ext>
            </a:extLst>
          </p:cNvPr>
          <p:cNvSpPr/>
          <p:nvPr/>
        </p:nvSpPr>
        <p:spPr>
          <a:xfrm>
            <a:off x="4650549" y="3428998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12465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φωτογραφικό χαρτί, κείμενο, βιβλίο,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1C5CF11-7397-67C6-0BD7-51336352B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" y="304800"/>
            <a:ext cx="7910376" cy="6368143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567A14B-C0FF-9AEC-1C50-D81DC7C4B47F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Το  τζαμί  το  οποίο   είναι  μπροστά από  το  σαράι  στην  πλατεία  </a:t>
            </a:r>
            <a:r>
              <a:rPr lang="tr-TR" sz="2000" b="1" dirty="0">
                <a:solidFill>
                  <a:schemeClr val="tx1"/>
                </a:solidFill>
              </a:rPr>
              <a:t>Atatürk</a:t>
            </a:r>
          </a:p>
          <a:p>
            <a:pPr marL="457200" indent="-457200">
              <a:buAutoNum type="arabicPeriod"/>
            </a:pPr>
            <a:r>
              <a:rPr lang="tr-TR" sz="2000" b="1" dirty="0">
                <a:solidFill>
                  <a:schemeClr val="tx1"/>
                </a:solidFill>
              </a:rPr>
              <a:t>Evkaf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Πλατεία </a:t>
            </a:r>
            <a:r>
              <a:rPr lang="tr-TR" sz="2000" b="1" dirty="0">
                <a:solidFill>
                  <a:schemeClr val="tx1"/>
                </a:solidFill>
              </a:rPr>
              <a:t>Atatürk </a:t>
            </a:r>
            <a:r>
              <a:rPr lang="el-GR" sz="2000" b="1" dirty="0">
                <a:solidFill>
                  <a:schemeClr val="tx1"/>
                </a:solidFill>
              </a:rPr>
              <a:t>– Λευκωσία  - νότια πλευρά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Πλατεία </a:t>
            </a:r>
            <a:r>
              <a:rPr lang="tr-TR" sz="2000" b="1" dirty="0">
                <a:solidFill>
                  <a:schemeClr val="tx1"/>
                </a:solidFill>
              </a:rPr>
              <a:t>İsmet İnonü</a:t>
            </a:r>
            <a:r>
              <a:rPr lang="el-GR" sz="2000" b="1" dirty="0">
                <a:solidFill>
                  <a:schemeClr val="tx1"/>
                </a:solidFill>
              </a:rPr>
              <a:t> -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Λευκωσία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A07AA43-BC59-8609-E12C-487FFCF0B975}"/>
              </a:ext>
            </a:extLst>
          </p:cNvPr>
          <p:cNvSpPr/>
          <p:nvPr/>
        </p:nvSpPr>
        <p:spPr>
          <a:xfrm>
            <a:off x="358128" y="50074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81B8B562-8C1B-0DC2-D50D-9C07085D8A1F}"/>
              </a:ext>
            </a:extLst>
          </p:cNvPr>
          <p:cNvSpPr/>
          <p:nvPr/>
        </p:nvSpPr>
        <p:spPr>
          <a:xfrm>
            <a:off x="4328110" y="40277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D067A17F-75C8-238D-B95B-15C811FE5D0E}"/>
              </a:ext>
            </a:extLst>
          </p:cNvPr>
          <p:cNvSpPr/>
          <p:nvPr/>
        </p:nvSpPr>
        <p:spPr>
          <a:xfrm>
            <a:off x="1033042" y="3848099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6A268FE2-7EB7-104C-2600-8D64025C300A}"/>
              </a:ext>
            </a:extLst>
          </p:cNvPr>
          <p:cNvSpPr/>
          <p:nvPr/>
        </p:nvSpPr>
        <p:spPr>
          <a:xfrm>
            <a:off x="4328110" y="3668485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87553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φωτογραφικό χαρτί, ασπρόμαυρο, εξωτερικός χώρος/ύπαιθ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0952BEE-3A7A-B83C-05E0-195B7ADA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3"/>
          <a:stretch>
            <a:fillRect/>
          </a:stretch>
        </p:blipFill>
        <p:spPr>
          <a:xfrm>
            <a:off x="444758" y="326572"/>
            <a:ext cx="7899921" cy="6313714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8D0DF60-1F2E-8A48-CCAC-DCC1317E8EC4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Τζάμι  </a:t>
            </a:r>
            <a:r>
              <a:rPr lang="tr-TR" sz="2000" b="1" dirty="0">
                <a:solidFill>
                  <a:schemeClr val="tx1"/>
                </a:solidFill>
              </a:rPr>
              <a:t>Selimiye </a:t>
            </a:r>
          </a:p>
          <a:p>
            <a:pPr marL="457200" indent="-457200">
              <a:buAutoNum type="arabicPeriod"/>
            </a:pP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Προτομή </a:t>
            </a:r>
            <a:r>
              <a:rPr lang="tr-TR" sz="2000" b="1" dirty="0">
                <a:solidFill>
                  <a:schemeClr val="tx1"/>
                </a:solidFill>
              </a:rPr>
              <a:t> Namık Kemal   </a:t>
            </a:r>
            <a:r>
              <a:rPr lang="el-GR" sz="2000" b="1" dirty="0">
                <a:solidFill>
                  <a:schemeClr val="tx1"/>
                </a:solidFill>
              </a:rPr>
              <a:t> στον κήπο   τζαμιού  </a:t>
            </a:r>
            <a:r>
              <a:rPr lang="tr-TR" sz="2000" b="1" dirty="0">
                <a:solidFill>
                  <a:schemeClr val="tx1"/>
                </a:solidFill>
              </a:rPr>
              <a:t>Lala Mustafa Paşa </a:t>
            </a:r>
            <a:r>
              <a:rPr lang="el-GR" sz="2000" b="1" dirty="0">
                <a:solidFill>
                  <a:schemeClr val="tx1"/>
                </a:solidFill>
              </a:rPr>
              <a:t> στην Αμμόχωστο </a:t>
            </a: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D49B9668-A28F-84DC-A268-28E69D8A0499}"/>
              </a:ext>
            </a:extLst>
          </p:cNvPr>
          <p:cNvSpPr/>
          <p:nvPr/>
        </p:nvSpPr>
        <p:spPr>
          <a:xfrm>
            <a:off x="274192" y="32657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F48354C2-88A5-4FB8-9AF4-E9126CBCC2F1}"/>
              </a:ext>
            </a:extLst>
          </p:cNvPr>
          <p:cNvSpPr/>
          <p:nvPr/>
        </p:nvSpPr>
        <p:spPr>
          <a:xfrm>
            <a:off x="4057261" y="32657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982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βιβλίο, σκίτσο/σχέδιο, εφημερίδ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A9C0B30-55CA-D19F-7961-7FEE222D6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4" y="272142"/>
            <a:ext cx="8108687" cy="6368144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8B23A157-3A04-AB8F-AAED-6D3BF6DFF9BB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Τζαμί  </a:t>
            </a:r>
            <a:r>
              <a:rPr lang="tr-TR" sz="2000" b="1" dirty="0">
                <a:solidFill>
                  <a:schemeClr val="tx1"/>
                </a:solidFill>
              </a:rPr>
              <a:t>Lala Mustafa Paşa </a:t>
            </a:r>
            <a:r>
              <a:rPr lang="el-GR" sz="2000" b="1" dirty="0">
                <a:solidFill>
                  <a:schemeClr val="tx1"/>
                </a:solidFill>
              </a:rPr>
              <a:t> στην Αμμόχωστο</a:t>
            </a:r>
          </a:p>
          <a:p>
            <a:pPr marL="457200" indent="-457200">
              <a:buFontTx/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Ο  ιμάμης </a:t>
            </a:r>
            <a:r>
              <a:rPr lang="tr-TR" sz="2000" b="1" dirty="0">
                <a:solidFill>
                  <a:schemeClr val="tx1"/>
                </a:solidFill>
              </a:rPr>
              <a:t>İbrahim  Sıtkı Efendi  </a:t>
            </a:r>
            <a:r>
              <a:rPr lang="el-GR" sz="2000" b="1" dirty="0">
                <a:solidFill>
                  <a:schemeClr val="tx1"/>
                </a:solidFill>
              </a:rPr>
              <a:t>στο 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Τζαμί  </a:t>
            </a:r>
            <a:r>
              <a:rPr lang="tr-TR" sz="2000" b="1" dirty="0">
                <a:solidFill>
                  <a:schemeClr val="tx1"/>
                </a:solidFill>
              </a:rPr>
              <a:t>Lala Mustafa Paşa </a:t>
            </a:r>
            <a:r>
              <a:rPr lang="el-GR" sz="2000" b="1" dirty="0">
                <a:solidFill>
                  <a:schemeClr val="tx1"/>
                </a:solidFill>
              </a:rPr>
              <a:t> στην Αμμόχωστο</a:t>
            </a:r>
          </a:p>
          <a:p>
            <a:pPr marL="457200" indent="-457200">
              <a:buFontTx/>
              <a:buAutoNum type="arabicPeriod"/>
            </a:pP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Μαρμάρινη επιγραφή  1263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9590D79-F81F-8683-15BF-69B50AB8B68D}"/>
              </a:ext>
            </a:extLst>
          </p:cNvPr>
          <p:cNvSpPr/>
          <p:nvPr/>
        </p:nvSpPr>
        <p:spPr>
          <a:xfrm>
            <a:off x="358128" y="50074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1CFC7B72-913D-A821-BB32-CECEA59376C7}"/>
              </a:ext>
            </a:extLst>
          </p:cNvPr>
          <p:cNvSpPr/>
          <p:nvPr/>
        </p:nvSpPr>
        <p:spPr>
          <a:xfrm>
            <a:off x="3706035" y="27214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10C5057B-226C-DCA5-63CD-27495A1392C7}"/>
              </a:ext>
            </a:extLst>
          </p:cNvPr>
          <p:cNvSpPr/>
          <p:nvPr/>
        </p:nvSpPr>
        <p:spPr>
          <a:xfrm>
            <a:off x="3963568" y="324394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21961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κίτσο/σχέδιο, ζωγραφιά, τέχνη, οπτικές τέχνε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F2C8CCF-1FB6-064E-9BB9-3EDE4A973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9" y="217713"/>
            <a:ext cx="8044094" cy="6237515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A0E77F3-7CAE-60AB-BAEC-A37A67007361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tr-TR" sz="2000" b="1" dirty="0">
                <a:solidFill>
                  <a:schemeClr val="tx1"/>
                </a:solidFill>
              </a:rPr>
              <a:t>Hala Sultan Tekke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Τζαμί </a:t>
            </a:r>
            <a:r>
              <a:rPr lang="tr-TR" sz="2000" b="1" dirty="0">
                <a:solidFill>
                  <a:schemeClr val="tx1"/>
                </a:solidFill>
              </a:rPr>
              <a:t>Lala Mustafa Paşa </a:t>
            </a:r>
            <a:endParaRPr lang="el-GR" sz="2000" b="1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tr-TR" sz="2000" b="1" dirty="0">
                <a:solidFill>
                  <a:schemeClr val="tx1"/>
                </a:solidFill>
              </a:rPr>
              <a:t>Hala Sultan Tekke</a:t>
            </a:r>
            <a:endParaRPr lang="el-GR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ACCDEA57-B58A-F86B-99AC-4D1F1D14EC5B}"/>
              </a:ext>
            </a:extLst>
          </p:cNvPr>
          <p:cNvSpPr/>
          <p:nvPr/>
        </p:nvSpPr>
        <p:spPr>
          <a:xfrm>
            <a:off x="229049" y="11974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93652AC3-59F0-DD0A-8024-28338AED1229}"/>
              </a:ext>
            </a:extLst>
          </p:cNvPr>
          <p:cNvSpPr/>
          <p:nvPr/>
        </p:nvSpPr>
        <p:spPr>
          <a:xfrm>
            <a:off x="4179014" y="783769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7443AF83-EDA6-3497-D67F-3D80E4F96E48}"/>
              </a:ext>
            </a:extLst>
          </p:cNvPr>
          <p:cNvSpPr/>
          <p:nvPr/>
        </p:nvSpPr>
        <p:spPr>
          <a:xfrm>
            <a:off x="4251096" y="3276597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3798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κίτσο/σχέδιο, κείμενο, ζωγραφιά, βιβλί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E57C5DD-1551-ACCE-2560-D4A960B6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"/>
          <a:stretch>
            <a:fillRect/>
          </a:stretch>
        </p:blipFill>
        <p:spPr>
          <a:xfrm>
            <a:off x="462097" y="337457"/>
            <a:ext cx="7887246" cy="5943600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10E562C-1368-2B5C-973B-EAE48867CAB0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AutoNum type="arabicPeriod"/>
            </a:pPr>
            <a:r>
              <a:rPr lang="tr-TR" sz="2000" b="1" dirty="0">
                <a:solidFill>
                  <a:schemeClr val="tx1"/>
                </a:solidFill>
              </a:rPr>
              <a:t>O </a:t>
            </a:r>
            <a:r>
              <a:rPr lang="el-GR" sz="2000" b="1" dirty="0">
                <a:solidFill>
                  <a:schemeClr val="tx1"/>
                </a:solidFill>
              </a:rPr>
              <a:t>συνταγματάρχης</a:t>
            </a:r>
            <a:r>
              <a:rPr lang="en-US" sz="2000" b="1" dirty="0">
                <a:solidFill>
                  <a:schemeClr val="tx1"/>
                </a:solidFill>
              </a:rPr>
              <a:t> Turgut</a:t>
            </a:r>
            <a:r>
              <a:rPr lang="en-US" sz="2000" dirty="0"/>
              <a:t> </a:t>
            </a:r>
            <a:r>
              <a:rPr lang="el-GR" sz="2000" dirty="0"/>
              <a:t> </a:t>
            </a:r>
            <a:r>
              <a:rPr lang="tr-TR" sz="2000" b="1" dirty="0">
                <a:solidFill>
                  <a:schemeClr val="tx1"/>
                </a:solidFill>
              </a:rPr>
              <a:t>Sunalp</a:t>
            </a:r>
            <a:r>
              <a:rPr lang="el-GR" sz="2000" b="1" dirty="0">
                <a:solidFill>
                  <a:schemeClr val="tx1"/>
                </a:solidFill>
              </a:rPr>
              <a:t>   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 και ο  αντισυνταγματάρχης </a:t>
            </a:r>
            <a:r>
              <a:rPr lang="en-US" sz="2000" b="1" dirty="0">
                <a:solidFill>
                  <a:schemeClr val="tx1"/>
                </a:solidFill>
              </a:rPr>
              <a:t>Remzi </a:t>
            </a:r>
            <a:r>
              <a:rPr lang="en-US" sz="2000" b="1" dirty="0" err="1">
                <a:solidFill>
                  <a:schemeClr val="tx1"/>
                </a:solidFill>
              </a:rPr>
              <a:t>Tırpan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 κατεβαίνουν  από το  πλοίο </a:t>
            </a:r>
            <a:r>
              <a:rPr lang="tr-TR" sz="2000" b="1" dirty="0">
                <a:solidFill>
                  <a:schemeClr val="tx1"/>
                </a:solidFill>
              </a:rPr>
              <a:t>Ege</a:t>
            </a:r>
            <a:r>
              <a:rPr lang="el-GR" sz="2000" b="1" dirty="0">
                <a:solidFill>
                  <a:schemeClr val="tx1"/>
                </a:solidFill>
              </a:rPr>
              <a:t> - ΤΟΥΡΔΥΚ</a:t>
            </a:r>
            <a:endParaRPr lang="tr-TR" sz="20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Λιμάνι Αμμοχώστου  - 16 Αυγούστου 1960  - ΤΌΥΡΔΥΚ</a:t>
            </a: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341432BB-F148-A1DA-078D-36DCA0FBC056}"/>
              </a:ext>
            </a:extLst>
          </p:cNvPr>
          <p:cNvSpPr/>
          <p:nvPr/>
        </p:nvSpPr>
        <p:spPr>
          <a:xfrm>
            <a:off x="358128" y="500743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13FC0A6-416E-B25D-D957-0D92FCB3A5D1}"/>
              </a:ext>
            </a:extLst>
          </p:cNvPr>
          <p:cNvSpPr/>
          <p:nvPr/>
        </p:nvSpPr>
        <p:spPr>
          <a:xfrm>
            <a:off x="4067161" y="500742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7727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σκίτσο/σχέδιο, ζωγραφιά, τέχνη, φωτογραφικό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57A482F-D663-7197-E4CB-2BDD2FF72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r="4325" b="50961"/>
          <a:stretch>
            <a:fillRect/>
          </a:stretch>
        </p:blipFill>
        <p:spPr>
          <a:xfrm rot="16200000">
            <a:off x="-366738" y="1017265"/>
            <a:ext cx="5780312" cy="4747268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E42F38B-0B02-1458-71CA-D0EEC190ADA9}"/>
              </a:ext>
            </a:extLst>
          </p:cNvPr>
          <p:cNvSpPr/>
          <p:nvPr/>
        </p:nvSpPr>
        <p:spPr>
          <a:xfrm>
            <a:off x="8515245" y="1088571"/>
            <a:ext cx="3526971" cy="4572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Αμμόχωστος -  16 Αυγούστου 1960 – ΤΟΥΡΔΥΚ</a:t>
            </a:r>
          </a:p>
          <a:p>
            <a:pPr marL="457200" indent="-457200">
              <a:buAutoNum type="arabicPeriod"/>
            </a:pPr>
            <a:r>
              <a:rPr lang="el-GR" sz="2000" b="1" dirty="0">
                <a:solidFill>
                  <a:schemeClr val="tx1"/>
                </a:solidFill>
              </a:rPr>
              <a:t> Πρόεδρος  Τουρκικής Κοινοτικής Συνέλευσης </a:t>
            </a:r>
            <a:r>
              <a:rPr lang="tr-TR" sz="2000" b="1" dirty="0">
                <a:solidFill>
                  <a:schemeClr val="tx1"/>
                </a:solidFill>
              </a:rPr>
              <a:t>Rauf  Denktaş </a:t>
            </a:r>
            <a:r>
              <a:rPr lang="el-GR" sz="2000" b="1" dirty="0">
                <a:solidFill>
                  <a:schemeClr val="tx1"/>
                </a:solidFill>
              </a:rPr>
              <a:t> προσφωνεί ΤΟΥΡΔΥΚ   </a:t>
            </a:r>
            <a:endParaRPr lang="el-CY" sz="2000" b="1" dirty="0">
              <a:solidFill>
                <a:schemeClr val="tx1"/>
              </a:solidFill>
            </a:endParaRP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F4529A2A-0A37-8564-A3B5-43166C0C1F5E}"/>
              </a:ext>
            </a:extLst>
          </p:cNvPr>
          <p:cNvSpPr/>
          <p:nvPr/>
        </p:nvSpPr>
        <p:spPr>
          <a:xfrm>
            <a:off x="149783" y="576945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pic>
        <p:nvPicPr>
          <p:cNvPr id="2" name="Εικόνα 1" descr="Εικόνα που περιέχει σκίτσο/σχέδιο, ζωγραφιά, τέχνη, φωτογραφικό χαρτί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27F1256-A84F-608F-C739-926C970A4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7" t="55319" r="2342" b="3133"/>
          <a:stretch>
            <a:fillRect/>
          </a:stretch>
        </p:blipFill>
        <p:spPr>
          <a:xfrm rot="16200000">
            <a:off x="4567106" y="1730826"/>
            <a:ext cx="4278085" cy="3320143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5F49DB14-2C42-C873-0F60-6D5B5384E981}"/>
              </a:ext>
            </a:extLst>
          </p:cNvPr>
          <p:cNvSpPr/>
          <p:nvPr/>
        </p:nvSpPr>
        <p:spPr>
          <a:xfrm>
            <a:off x="5165819" y="1328060"/>
            <a:ext cx="674914" cy="566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8574626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192</Words>
  <Application>Microsoft Office PowerPoint</Application>
  <PresentationFormat>Ευρεία οθόνη</PresentationFormat>
  <Paragraphs>51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59</cp:revision>
  <dcterms:created xsi:type="dcterms:W3CDTF">2025-12-15T17:23:20Z</dcterms:created>
  <dcterms:modified xsi:type="dcterms:W3CDTF">2025-12-18T13:52:34Z</dcterms:modified>
</cp:coreProperties>
</file>