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73" r:id="rId2"/>
    <p:sldId id="257" r:id="rId3"/>
    <p:sldId id="470" r:id="rId4"/>
    <p:sldId id="472" r:id="rId5"/>
    <p:sldId id="443" r:id="rId6"/>
    <p:sldId id="426" r:id="rId7"/>
    <p:sldId id="425" r:id="rId8"/>
    <p:sldId id="447" r:id="rId9"/>
    <p:sldId id="423" r:id="rId10"/>
    <p:sldId id="412" r:id="rId11"/>
    <p:sldId id="427" r:id="rId12"/>
    <p:sldId id="449" r:id="rId13"/>
    <p:sldId id="453" r:id="rId14"/>
  </p:sldIdLst>
  <p:sldSz cx="12192000" cy="6858000"/>
  <p:notesSz cx="6858000" cy="9144000"/>
  <p:defaultText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93447" autoAdjust="0"/>
  </p:normalViewPr>
  <p:slideViewPr>
    <p:cSldViewPr snapToGrid="0">
      <p:cViewPr varScale="1">
        <p:scale>
          <a:sx n="61" d="100"/>
          <a:sy n="61" d="100"/>
        </p:scale>
        <p:origin x="78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CY"/>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8505D-9F40-415D-9099-148C8BDF0EDA}" type="datetimeFigureOut">
              <a:rPr lang="el-CY" smtClean="0"/>
              <a:t>30/9/2025</a:t>
            </a:fld>
            <a:endParaRPr lang="el-CY"/>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CY"/>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CY"/>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42471-9DB2-49DA-8929-5C9EE49BAA0C}" type="slidenum">
              <a:rPr lang="el-CY" smtClean="0"/>
              <a:t>‹#›</a:t>
            </a:fld>
            <a:endParaRPr lang="el-CY"/>
          </a:p>
        </p:txBody>
      </p:sp>
    </p:spTree>
    <p:extLst>
      <p:ext uri="{BB962C8B-B14F-4D97-AF65-F5344CB8AC3E}">
        <p14:creationId xmlns:p14="http://schemas.microsoft.com/office/powerpoint/2010/main" val="4221344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3</a:t>
            </a:fld>
            <a:endParaRPr lang="el-CY"/>
          </a:p>
        </p:txBody>
      </p:sp>
    </p:spTree>
    <p:extLst>
      <p:ext uri="{BB962C8B-B14F-4D97-AF65-F5344CB8AC3E}">
        <p14:creationId xmlns:p14="http://schemas.microsoft.com/office/powerpoint/2010/main" val="3650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4</a:t>
            </a:fld>
            <a:endParaRPr lang="el-CY"/>
          </a:p>
        </p:txBody>
      </p:sp>
    </p:spTree>
    <p:extLst>
      <p:ext uri="{BB962C8B-B14F-4D97-AF65-F5344CB8AC3E}">
        <p14:creationId xmlns:p14="http://schemas.microsoft.com/office/powerpoint/2010/main" val="257957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6</a:t>
            </a:fld>
            <a:endParaRPr lang="el-CY"/>
          </a:p>
        </p:txBody>
      </p:sp>
    </p:spTree>
    <p:extLst>
      <p:ext uri="{BB962C8B-B14F-4D97-AF65-F5344CB8AC3E}">
        <p14:creationId xmlns:p14="http://schemas.microsoft.com/office/powerpoint/2010/main" val="3758882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7</a:t>
            </a:fld>
            <a:endParaRPr lang="el-CY"/>
          </a:p>
        </p:txBody>
      </p:sp>
    </p:spTree>
    <p:extLst>
      <p:ext uri="{BB962C8B-B14F-4D97-AF65-F5344CB8AC3E}">
        <p14:creationId xmlns:p14="http://schemas.microsoft.com/office/powerpoint/2010/main" val="30872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61D18C-4D40-26BA-C56B-68F91A323D3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l-CY"/>
          </a:p>
        </p:txBody>
      </p:sp>
      <p:sp>
        <p:nvSpPr>
          <p:cNvPr id="3" name="Υπότιτλος 2">
            <a:extLst>
              <a:ext uri="{FF2B5EF4-FFF2-40B4-BE49-F238E27FC236}">
                <a16:creationId xmlns:a16="http://schemas.microsoft.com/office/drawing/2014/main" id="{249C1381-87C5-6CF2-201A-AEF125B45F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l-CY"/>
          </a:p>
        </p:txBody>
      </p:sp>
      <p:sp>
        <p:nvSpPr>
          <p:cNvPr id="4" name="Θέση ημερομηνίας 3">
            <a:extLst>
              <a:ext uri="{FF2B5EF4-FFF2-40B4-BE49-F238E27FC236}">
                <a16:creationId xmlns:a16="http://schemas.microsoft.com/office/drawing/2014/main" id="{77AA6799-FDBD-D257-16EB-5E71AC5A44DB}"/>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5" name="Θέση υποσέλιδου 4">
            <a:extLst>
              <a:ext uri="{FF2B5EF4-FFF2-40B4-BE49-F238E27FC236}">
                <a16:creationId xmlns:a16="http://schemas.microsoft.com/office/drawing/2014/main" id="{D9D5DE87-505B-94D2-7FA7-449AB2296C4D}"/>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EA59F5E5-0F88-F775-80BA-95B0E32063B3}"/>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45257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2D3E6A-0E38-78FA-A00A-862AD5B10F09}"/>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879EE758-FEF5-8BE4-7D4B-C7627A49B1B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62553157-9214-4E93-3FDE-1572F2CFA916}"/>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5" name="Θέση υποσέλιδου 4">
            <a:extLst>
              <a:ext uri="{FF2B5EF4-FFF2-40B4-BE49-F238E27FC236}">
                <a16:creationId xmlns:a16="http://schemas.microsoft.com/office/drawing/2014/main" id="{EA8B592F-36C5-CA67-0527-CE039329A5FD}"/>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B2C2A8EB-E4FA-9A3D-9573-44D0EC51DCAB}"/>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819242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AFB3F2E-4D85-6088-3938-CA2513A5768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06F2C7DC-DB4A-1864-7BFB-D6BCFB61C379}"/>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489BCB73-3549-C1F7-ADF9-0A2BDDED14A9}"/>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5" name="Θέση υποσέλιδου 4">
            <a:extLst>
              <a:ext uri="{FF2B5EF4-FFF2-40B4-BE49-F238E27FC236}">
                <a16:creationId xmlns:a16="http://schemas.microsoft.com/office/drawing/2014/main" id="{9126F53C-DB50-42D5-B6E5-21648C318F4E}"/>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EBCED1B9-65F2-45ED-2E74-442A7BE2408F}"/>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40756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5A5301-9D4D-5026-228A-43DEFA6AEDFA}"/>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18B2393E-F133-B280-EB9D-A198A15A1B4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B4CE9C67-8780-1C68-F66C-553F90C20232}"/>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5" name="Θέση υποσέλιδου 4">
            <a:extLst>
              <a:ext uri="{FF2B5EF4-FFF2-40B4-BE49-F238E27FC236}">
                <a16:creationId xmlns:a16="http://schemas.microsoft.com/office/drawing/2014/main" id="{21067B72-78F9-A977-DE1F-41B325A4DFD5}"/>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73EE4C27-57AB-13D5-16B7-05CAD8E43420}"/>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91963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88A4AA-74CB-9D50-0E69-97E78015EFE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4330873E-7315-9077-7A97-38553CC34B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9F0A6D7-C881-3F3A-42F4-14D08190A955}"/>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5" name="Θέση υποσέλιδου 4">
            <a:extLst>
              <a:ext uri="{FF2B5EF4-FFF2-40B4-BE49-F238E27FC236}">
                <a16:creationId xmlns:a16="http://schemas.microsoft.com/office/drawing/2014/main" id="{E8A2F48B-BB3E-88DA-1A34-E071F85D53FE}"/>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F14205A0-CEFA-7414-0DB0-12453D639D34}"/>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51149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B06D33-BA43-AE08-8AC7-5052319095CE}"/>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7E3FEF54-40B3-260F-9616-5C78372DB45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περιεχομένου 3">
            <a:extLst>
              <a:ext uri="{FF2B5EF4-FFF2-40B4-BE49-F238E27FC236}">
                <a16:creationId xmlns:a16="http://schemas.microsoft.com/office/drawing/2014/main" id="{7ABAA8A1-733F-1C69-0294-A07C32D9B31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ημερομηνίας 4">
            <a:extLst>
              <a:ext uri="{FF2B5EF4-FFF2-40B4-BE49-F238E27FC236}">
                <a16:creationId xmlns:a16="http://schemas.microsoft.com/office/drawing/2014/main" id="{2AA43749-5A45-E7E5-E73E-B92A9C2E3BAD}"/>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6" name="Θέση υποσέλιδου 5">
            <a:extLst>
              <a:ext uri="{FF2B5EF4-FFF2-40B4-BE49-F238E27FC236}">
                <a16:creationId xmlns:a16="http://schemas.microsoft.com/office/drawing/2014/main" id="{95E677B4-AD61-E589-EF7D-09D3C58E87AC}"/>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126A0D04-F9ED-9A4B-C8BA-EBDCDB543A91}"/>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2791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51A252-F955-10E7-7E84-3FA904B331CC}"/>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8B29B1FB-4498-4437-C655-8A8C37E063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D545D6B-5A49-EF87-C023-5440CF1718C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κειμένου 4">
            <a:extLst>
              <a:ext uri="{FF2B5EF4-FFF2-40B4-BE49-F238E27FC236}">
                <a16:creationId xmlns:a16="http://schemas.microsoft.com/office/drawing/2014/main" id="{8DE0D01F-5135-197F-114B-7C3AF4D5A9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50C0B8F-B780-BAA4-6D82-0064B64DDF7B}"/>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7" name="Θέση ημερομηνίας 6">
            <a:extLst>
              <a:ext uri="{FF2B5EF4-FFF2-40B4-BE49-F238E27FC236}">
                <a16:creationId xmlns:a16="http://schemas.microsoft.com/office/drawing/2014/main" id="{1ED451F9-F132-B105-5D70-588223392AD6}"/>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8" name="Θέση υποσέλιδου 7">
            <a:extLst>
              <a:ext uri="{FF2B5EF4-FFF2-40B4-BE49-F238E27FC236}">
                <a16:creationId xmlns:a16="http://schemas.microsoft.com/office/drawing/2014/main" id="{A27964BF-8010-3ABE-5853-572532E3EE4D}"/>
              </a:ext>
            </a:extLst>
          </p:cNvPr>
          <p:cNvSpPr>
            <a:spLocks noGrp="1"/>
          </p:cNvSpPr>
          <p:nvPr>
            <p:ph type="ftr" sz="quarter" idx="11"/>
          </p:nvPr>
        </p:nvSpPr>
        <p:spPr/>
        <p:txBody>
          <a:bodyPr/>
          <a:lstStyle/>
          <a:p>
            <a:endParaRPr lang="el-CY"/>
          </a:p>
        </p:txBody>
      </p:sp>
      <p:sp>
        <p:nvSpPr>
          <p:cNvPr id="9" name="Θέση αριθμού διαφάνειας 8">
            <a:extLst>
              <a:ext uri="{FF2B5EF4-FFF2-40B4-BE49-F238E27FC236}">
                <a16:creationId xmlns:a16="http://schemas.microsoft.com/office/drawing/2014/main" id="{83F8131A-7A34-5234-49B9-6EDB1980AE02}"/>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194795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4D7F50-A2BA-4D17-604A-1EB52802F37B}"/>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ημερομηνίας 2">
            <a:extLst>
              <a:ext uri="{FF2B5EF4-FFF2-40B4-BE49-F238E27FC236}">
                <a16:creationId xmlns:a16="http://schemas.microsoft.com/office/drawing/2014/main" id="{3F8E054C-8114-396A-CE83-C9289AE8D21A}"/>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4" name="Θέση υποσέλιδου 3">
            <a:extLst>
              <a:ext uri="{FF2B5EF4-FFF2-40B4-BE49-F238E27FC236}">
                <a16:creationId xmlns:a16="http://schemas.microsoft.com/office/drawing/2014/main" id="{0058F0B4-8EBB-0905-7305-F141052A96AF}"/>
              </a:ext>
            </a:extLst>
          </p:cNvPr>
          <p:cNvSpPr>
            <a:spLocks noGrp="1"/>
          </p:cNvSpPr>
          <p:nvPr>
            <p:ph type="ftr" sz="quarter" idx="11"/>
          </p:nvPr>
        </p:nvSpPr>
        <p:spPr/>
        <p:txBody>
          <a:bodyPr/>
          <a:lstStyle/>
          <a:p>
            <a:endParaRPr lang="el-CY"/>
          </a:p>
        </p:txBody>
      </p:sp>
      <p:sp>
        <p:nvSpPr>
          <p:cNvPr id="5" name="Θέση αριθμού διαφάνειας 4">
            <a:extLst>
              <a:ext uri="{FF2B5EF4-FFF2-40B4-BE49-F238E27FC236}">
                <a16:creationId xmlns:a16="http://schemas.microsoft.com/office/drawing/2014/main" id="{EC90FB68-D5DB-F51A-0EE5-F37DE46CDFE8}"/>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84255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FBB9405-1BB0-A4B7-0EC4-A8A99B79D571}"/>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3" name="Θέση υποσέλιδου 2">
            <a:extLst>
              <a:ext uri="{FF2B5EF4-FFF2-40B4-BE49-F238E27FC236}">
                <a16:creationId xmlns:a16="http://schemas.microsoft.com/office/drawing/2014/main" id="{AE3188B4-C5FF-FE6F-5C01-7BAF8CD95394}"/>
              </a:ext>
            </a:extLst>
          </p:cNvPr>
          <p:cNvSpPr>
            <a:spLocks noGrp="1"/>
          </p:cNvSpPr>
          <p:nvPr>
            <p:ph type="ftr" sz="quarter" idx="11"/>
          </p:nvPr>
        </p:nvSpPr>
        <p:spPr/>
        <p:txBody>
          <a:bodyPr/>
          <a:lstStyle/>
          <a:p>
            <a:endParaRPr lang="el-CY"/>
          </a:p>
        </p:txBody>
      </p:sp>
      <p:sp>
        <p:nvSpPr>
          <p:cNvPr id="4" name="Θέση αριθμού διαφάνειας 3">
            <a:extLst>
              <a:ext uri="{FF2B5EF4-FFF2-40B4-BE49-F238E27FC236}">
                <a16:creationId xmlns:a16="http://schemas.microsoft.com/office/drawing/2014/main" id="{92E04ACA-5BF9-5B51-C5CD-71854B25D185}"/>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157107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042566-C9E5-C9AD-76CD-67D3A00562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DCE72AE4-972C-ADB1-7E41-B8F66403D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κειμένου 3">
            <a:extLst>
              <a:ext uri="{FF2B5EF4-FFF2-40B4-BE49-F238E27FC236}">
                <a16:creationId xmlns:a16="http://schemas.microsoft.com/office/drawing/2014/main" id="{CA195BFD-17C6-792A-2D23-CC8D48814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39DA859-1A30-048B-6BFD-9AE9F9B399CE}"/>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6" name="Θέση υποσέλιδου 5">
            <a:extLst>
              <a:ext uri="{FF2B5EF4-FFF2-40B4-BE49-F238E27FC236}">
                <a16:creationId xmlns:a16="http://schemas.microsoft.com/office/drawing/2014/main" id="{254960A2-9E47-54BA-FF5D-2F3A626AAE30}"/>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37E8293D-0A63-E7CF-8958-AFDD23A4EDFA}"/>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92621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DAAD75-3EE2-5278-6AD2-DF8AD7CCC50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εικόνας 2">
            <a:extLst>
              <a:ext uri="{FF2B5EF4-FFF2-40B4-BE49-F238E27FC236}">
                <a16:creationId xmlns:a16="http://schemas.microsoft.com/office/drawing/2014/main" id="{375EAA30-A143-BE7E-91C4-543926DC7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CY"/>
          </a:p>
        </p:txBody>
      </p:sp>
      <p:sp>
        <p:nvSpPr>
          <p:cNvPr id="4" name="Θέση κειμένου 3">
            <a:extLst>
              <a:ext uri="{FF2B5EF4-FFF2-40B4-BE49-F238E27FC236}">
                <a16:creationId xmlns:a16="http://schemas.microsoft.com/office/drawing/2014/main" id="{4F8B44D0-A4F6-B25D-0A33-91B9F02E9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E400DF9-2DC2-91D0-DC02-F715DA8BEFFD}"/>
              </a:ext>
            </a:extLst>
          </p:cNvPr>
          <p:cNvSpPr>
            <a:spLocks noGrp="1"/>
          </p:cNvSpPr>
          <p:nvPr>
            <p:ph type="dt" sz="half" idx="10"/>
          </p:nvPr>
        </p:nvSpPr>
        <p:spPr/>
        <p:txBody>
          <a:bodyPr/>
          <a:lstStyle/>
          <a:p>
            <a:fld id="{68F7BF90-553E-49FF-BC09-A186315E8C19}" type="datetimeFigureOut">
              <a:rPr lang="el-CY" smtClean="0"/>
              <a:t>30/9/2025</a:t>
            </a:fld>
            <a:endParaRPr lang="el-CY"/>
          </a:p>
        </p:txBody>
      </p:sp>
      <p:sp>
        <p:nvSpPr>
          <p:cNvPr id="6" name="Θέση υποσέλιδου 5">
            <a:extLst>
              <a:ext uri="{FF2B5EF4-FFF2-40B4-BE49-F238E27FC236}">
                <a16:creationId xmlns:a16="http://schemas.microsoft.com/office/drawing/2014/main" id="{D75469C7-867A-1DCE-2BF3-96F2C33C3FF5}"/>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873D72C0-65C9-04CC-6205-A16F12492BBA}"/>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32400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DCA772F-FFF5-A285-54DD-09CAA8C05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B089783D-A5BE-2A7A-EC96-9ACFFC178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9AB519E6-860B-876D-E79F-7A6C97461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F7BF90-553E-49FF-BC09-A186315E8C19}" type="datetimeFigureOut">
              <a:rPr lang="el-CY" smtClean="0"/>
              <a:t>30/9/2025</a:t>
            </a:fld>
            <a:endParaRPr lang="el-CY"/>
          </a:p>
        </p:txBody>
      </p:sp>
      <p:sp>
        <p:nvSpPr>
          <p:cNvPr id="5" name="Θέση υποσέλιδου 4">
            <a:extLst>
              <a:ext uri="{FF2B5EF4-FFF2-40B4-BE49-F238E27FC236}">
                <a16:creationId xmlns:a16="http://schemas.microsoft.com/office/drawing/2014/main" id="{DB4F6595-A6ED-7FC4-1636-E4ACC1F9D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CY"/>
          </a:p>
        </p:txBody>
      </p:sp>
      <p:sp>
        <p:nvSpPr>
          <p:cNvPr id="6" name="Θέση αριθμού διαφάνειας 5">
            <a:extLst>
              <a:ext uri="{FF2B5EF4-FFF2-40B4-BE49-F238E27FC236}">
                <a16:creationId xmlns:a16="http://schemas.microsoft.com/office/drawing/2014/main" id="{B2DD84E4-8CB4-0267-F549-DEFFFB8AC7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197BD4-B7BC-4A52-A802-B620A20A9739}" type="slidenum">
              <a:rPr lang="el-CY" smtClean="0"/>
              <a:t>‹#›</a:t>
            </a:fld>
            <a:endParaRPr lang="el-CY"/>
          </a:p>
        </p:txBody>
      </p:sp>
    </p:spTree>
    <p:extLst>
      <p:ext uri="{BB962C8B-B14F-4D97-AF65-F5344CB8AC3E}">
        <p14:creationId xmlns:p14="http://schemas.microsoft.com/office/powerpoint/2010/main" val="136784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γραμματοσειρά, γραφιστική&#10;&#10;Περιγραφή που δημιουργήθηκε αυτόματα">
            <a:extLst>
              <a:ext uri="{FF2B5EF4-FFF2-40B4-BE49-F238E27FC236}">
                <a16:creationId xmlns:a16="http://schemas.microsoft.com/office/drawing/2014/main" id="{C9FE3C95-E49F-4089-A0DC-B80543F0C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1" y="0"/>
            <a:ext cx="11867287" cy="6858000"/>
          </a:xfrm>
          <a:prstGeom prst="rect">
            <a:avLst/>
          </a:prstGeom>
        </p:spPr>
      </p:pic>
    </p:spTree>
    <p:extLst>
      <p:ext uri="{BB962C8B-B14F-4D97-AF65-F5344CB8AC3E}">
        <p14:creationId xmlns:p14="http://schemas.microsoft.com/office/powerpoint/2010/main" val="463379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7594AD1D-B886-E5B0-F72F-A267161D3D0E}"/>
              </a:ext>
            </a:extLst>
          </p:cNvPr>
          <p:cNvPicPr>
            <a:picLocks noChangeAspect="1"/>
          </p:cNvPicPr>
          <p:nvPr/>
        </p:nvPicPr>
        <p:blipFill rotWithShape="1">
          <a:blip r:embed="rId2">
            <a:extLst>
              <a:ext uri="{28A0092B-C50C-407E-A947-70E740481C1C}">
                <a14:useLocalDpi xmlns:a14="http://schemas.microsoft.com/office/drawing/2010/main" val="0"/>
              </a:ext>
            </a:extLst>
          </a:blip>
          <a:srcRect l="14711" t="13926" r="16298" b="12249"/>
          <a:stretch/>
        </p:blipFill>
        <p:spPr>
          <a:xfrm>
            <a:off x="84908" y="1074450"/>
            <a:ext cx="2914469" cy="3399579"/>
          </a:xfrm>
          <a:prstGeom prst="rect">
            <a:avLst/>
          </a:prstGeom>
          <a:ln>
            <a:solidFill>
              <a:schemeClr val="tx1"/>
            </a:solidFill>
          </a:ln>
        </p:spPr>
      </p:pic>
      <p:pic>
        <p:nvPicPr>
          <p:cNvPr id="6" name="Εικόνα 5" descr="Εικόνα που περιέχει κείμενο, εφημερίδα, Δημοσίευση, χαρτί&#10;&#10;Περιγραφή που δημιουργήθηκε αυτόματα">
            <a:extLst>
              <a:ext uri="{FF2B5EF4-FFF2-40B4-BE49-F238E27FC236}">
                <a16:creationId xmlns:a16="http://schemas.microsoft.com/office/drawing/2014/main" id="{B8CBA409-1D68-83C0-7609-C19B067AB628}"/>
              </a:ext>
            </a:extLst>
          </p:cNvPr>
          <p:cNvPicPr>
            <a:picLocks noChangeAspect="1"/>
          </p:cNvPicPr>
          <p:nvPr/>
        </p:nvPicPr>
        <p:blipFill rotWithShape="1">
          <a:blip r:embed="rId3">
            <a:extLst>
              <a:ext uri="{28A0092B-C50C-407E-A947-70E740481C1C}">
                <a14:useLocalDpi xmlns:a14="http://schemas.microsoft.com/office/drawing/2010/main" val="0"/>
              </a:ext>
            </a:extLst>
          </a:blip>
          <a:srcRect l="17009" t="15182" r="14981" b="14782"/>
          <a:stretch/>
        </p:blipFill>
        <p:spPr>
          <a:xfrm>
            <a:off x="3136175" y="1074450"/>
            <a:ext cx="2702560" cy="3399579"/>
          </a:xfrm>
          <a:prstGeom prst="rect">
            <a:avLst/>
          </a:prstGeom>
          <a:ln>
            <a:solidFill>
              <a:schemeClr val="tx1"/>
            </a:solidFill>
          </a:ln>
        </p:spPr>
      </p:pic>
      <p:sp>
        <p:nvSpPr>
          <p:cNvPr id="3" name="TextBox 2">
            <a:extLst>
              <a:ext uri="{FF2B5EF4-FFF2-40B4-BE49-F238E27FC236}">
                <a16:creationId xmlns:a16="http://schemas.microsoft.com/office/drawing/2014/main" id="{A2521DD2-89EE-749A-DBDA-AD6815EFE319}"/>
              </a:ext>
            </a:extLst>
          </p:cNvPr>
          <p:cNvSpPr txBox="1"/>
          <p:nvPr/>
        </p:nvSpPr>
        <p:spPr>
          <a:xfrm>
            <a:off x="6096000" y="304800"/>
            <a:ext cx="5831839" cy="5940088"/>
          </a:xfrm>
          <a:prstGeom prst="rect">
            <a:avLst/>
          </a:prstGeom>
          <a:solidFill>
            <a:schemeClr val="accent6">
              <a:lumMod val="20000"/>
              <a:lumOff val="80000"/>
            </a:schemeClr>
          </a:solidFill>
          <a:ln>
            <a:solidFill>
              <a:schemeClr val="tx1"/>
            </a:solidFill>
          </a:ln>
        </p:spPr>
        <p:txBody>
          <a:bodyPr wrap="square">
            <a:spAutoFit/>
          </a:bodyPr>
          <a:lstStyle/>
          <a:p>
            <a:r>
              <a:rPr lang="el-GR" sz="2000" dirty="0"/>
              <a:t>Γιατί εκδίδουμε αυτήν την εφημερίδα;</a:t>
            </a:r>
          </a:p>
          <a:p>
            <a:endParaRPr lang="tr-TR" sz="2000" dirty="0"/>
          </a:p>
          <a:p>
            <a:r>
              <a:rPr lang="tr-TR" sz="2000" dirty="0"/>
              <a:t>E</a:t>
            </a:r>
            <a:r>
              <a:rPr lang="el-GR" sz="2000" dirty="0"/>
              <a:t>ιδικός</a:t>
            </a:r>
            <a:r>
              <a:rPr lang="tr-TR" sz="2000" dirty="0"/>
              <a:t> </a:t>
            </a:r>
            <a:r>
              <a:rPr lang="el-GR" sz="2000" dirty="0"/>
              <a:t>μηχανισμός ενημέρωσης  σε καθημερινή βάση για </a:t>
            </a:r>
          </a:p>
          <a:p>
            <a:endParaRPr lang="el-GR" sz="2000" dirty="0"/>
          </a:p>
          <a:p>
            <a:r>
              <a:rPr lang="el-GR" sz="2000" dirty="0"/>
              <a:t> (α) τα τεκταινόμενα στο νησί </a:t>
            </a:r>
          </a:p>
          <a:p>
            <a:r>
              <a:rPr lang="el-GR" sz="2000" dirty="0"/>
              <a:t> </a:t>
            </a:r>
          </a:p>
          <a:p>
            <a:r>
              <a:rPr lang="el-GR" sz="2000" dirty="0"/>
              <a:t> (β) τις προπαγανδιστικές ενωτικές δραστηριότητες των Ε/κ</a:t>
            </a:r>
          </a:p>
          <a:p>
            <a:endParaRPr lang="el-GR" sz="2000" dirty="0"/>
          </a:p>
          <a:p>
            <a:r>
              <a:rPr lang="el-GR" sz="2000" dirty="0"/>
              <a:t>(γ)  τα δημοσιεύματα στον ε/κ τύπο </a:t>
            </a:r>
          </a:p>
          <a:p>
            <a:endParaRPr lang="el-GR" sz="2000" dirty="0"/>
          </a:p>
          <a:p>
            <a:r>
              <a:rPr lang="en-US" sz="2000" dirty="0"/>
              <a:t>NİÇİN ÇIKIYORUZ</a:t>
            </a:r>
            <a:r>
              <a:rPr lang="el-GR" sz="2000" dirty="0"/>
              <a:t>?</a:t>
            </a:r>
            <a:endParaRPr lang="en-US" sz="2000" dirty="0"/>
          </a:p>
          <a:p>
            <a:r>
              <a:rPr lang="el-GR" sz="2000" dirty="0"/>
              <a:t>[…]</a:t>
            </a:r>
            <a:r>
              <a:rPr lang="en-US" sz="2000" dirty="0" err="1"/>
              <a:t>Bozkurt'un</a:t>
            </a:r>
            <a:r>
              <a:rPr lang="en-US" sz="2000" dirty="0"/>
              <a:t> </a:t>
            </a:r>
            <a:r>
              <a:rPr lang="en-US" sz="2000" dirty="0" err="1"/>
              <a:t>sistemili</a:t>
            </a:r>
            <a:r>
              <a:rPr lang="en-US" sz="2000" dirty="0"/>
              <a:t> </a:t>
            </a:r>
            <a:r>
              <a:rPr lang="en-US" sz="2000" dirty="0" err="1"/>
              <a:t>çalışmaları</a:t>
            </a:r>
            <a:r>
              <a:rPr lang="en-US" sz="2000" dirty="0"/>
              <a:t> </a:t>
            </a:r>
            <a:r>
              <a:rPr lang="en-US" sz="2000" dirty="0" err="1"/>
              <a:t>arasında</a:t>
            </a:r>
            <a:r>
              <a:rPr lang="en-US" sz="2000" dirty="0"/>
              <a:t>, </a:t>
            </a:r>
            <a:r>
              <a:rPr lang="en-US" sz="2000" dirty="0" err="1"/>
              <a:t>adamızda</a:t>
            </a:r>
            <a:r>
              <a:rPr lang="en-US" sz="2000" dirty="0"/>
              <a:t> </a:t>
            </a:r>
            <a:r>
              <a:rPr lang="en-US" sz="2000" dirty="0" err="1"/>
              <a:t>olup</a:t>
            </a:r>
            <a:r>
              <a:rPr lang="en-US" sz="2000" dirty="0"/>
              <a:t> </a:t>
            </a:r>
            <a:r>
              <a:rPr lang="en-US" sz="2000" dirty="0" err="1"/>
              <a:t>bitenleri</a:t>
            </a:r>
            <a:r>
              <a:rPr lang="en-US" sz="2000" dirty="0"/>
              <a:t>, </a:t>
            </a:r>
            <a:r>
              <a:rPr lang="en-US" sz="2000" dirty="0" err="1"/>
              <a:t>Rumların</a:t>
            </a:r>
            <a:r>
              <a:rPr lang="en-US" sz="2000" dirty="0"/>
              <a:t> </a:t>
            </a:r>
            <a:r>
              <a:rPr lang="en-US" sz="2000" dirty="0" err="1"/>
              <a:t>ilhak</a:t>
            </a:r>
            <a:r>
              <a:rPr lang="en-US" sz="2000" dirty="0"/>
              <a:t> </a:t>
            </a:r>
            <a:r>
              <a:rPr lang="en-US" sz="2000" dirty="0" err="1"/>
              <a:t>propagandalarile</a:t>
            </a:r>
            <a:r>
              <a:rPr lang="en-US" sz="2000" dirty="0"/>
              <a:t> </a:t>
            </a:r>
            <a:r>
              <a:rPr lang="en-US" sz="2000" dirty="0" err="1"/>
              <a:t>ilgili</a:t>
            </a:r>
            <a:r>
              <a:rPr lang="en-US" sz="2000" dirty="0"/>
              <a:t> </a:t>
            </a:r>
            <a:r>
              <a:rPr lang="en-US" sz="2000" dirty="0" err="1"/>
              <a:t>faaliyetleri</a:t>
            </a:r>
            <a:r>
              <a:rPr lang="en-US" sz="2000" dirty="0"/>
              <a:t> </a:t>
            </a:r>
            <a:r>
              <a:rPr lang="en-US" sz="2000" dirty="0" err="1"/>
              <a:t>ve</a:t>
            </a:r>
            <a:r>
              <a:rPr lang="en-US" sz="2000" dirty="0"/>
              <a:t> Rum </a:t>
            </a:r>
            <a:r>
              <a:rPr lang="en-US" sz="2000" dirty="0" err="1"/>
              <a:t>matbuatında</a:t>
            </a:r>
            <a:r>
              <a:rPr lang="en-US" sz="2000" dirty="0"/>
              <a:t> </a:t>
            </a:r>
            <a:r>
              <a:rPr lang="en-US" sz="2000" dirty="0" err="1"/>
              <a:t>bizi</a:t>
            </a:r>
            <a:r>
              <a:rPr lang="en-US" sz="2000" dirty="0"/>
              <a:t> </a:t>
            </a:r>
            <a:r>
              <a:rPr lang="en-US" sz="2000" dirty="0" err="1"/>
              <a:t>ilgilendireri</a:t>
            </a:r>
            <a:r>
              <a:rPr lang="en-US" sz="2000" dirty="0"/>
              <a:t> </a:t>
            </a:r>
            <a:r>
              <a:rPr lang="en-US" sz="2000" dirty="0" err="1"/>
              <a:t>bütün</a:t>
            </a:r>
            <a:r>
              <a:rPr lang="en-US" sz="2000" dirty="0"/>
              <a:t> </a:t>
            </a:r>
            <a:r>
              <a:rPr lang="en-US" sz="2000" dirty="0" err="1"/>
              <a:t>neşri</a:t>
            </a:r>
            <a:r>
              <a:rPr lang="en-US" sz="2000" dirty="0"/>
              <a:t> </a:t>
            </a:r>
            <a:r>
              <a:rPr lang="en-US" sz="2000" dirty="0" err="1"/>
              <a:t>yattan</a:t>
            </a:r>
            <a:r>
              <a:rPr lang="en-US" sz="2000" dirty="0"/>
              <a:t> </a:t>
            </a:r>
            <a:r>
              <a:rPr lang="en-US" sz="2000" dirty="0" err="1"/>
              <a:t>halkımızı</a:t>
            </a:r>
            <a:r>
              <a:rPr lang="en-US" sz="2000" dirty="0"/>
              <a:t> </a:t>
            </a:r>
            <a:r>
              <a:rPr lang="en-US" sz="2000" dirty="0" err="1"/>
              <a:t>günü</a:t>
            </a:r>
            <a:r>
              <a:rPr lang="en-US" sz="2000" dirty="0"/>
              <a:t> </a:t>
            </a:r>
            <a:r>
              <a:rPr lang="en-US" sz="2000" dirty="0" err="1"/>
              <a:t>gününe</a:t>
            </a:r>
            <a:r>
              <a:rPr lang="en-US" sz="2000" dirty="0"/>
              <a:t>» </a:t>
            </a:r>
            <a:r>
              <a:rPr lang="en-US" sz="2000" dirty="0" err="1"/>
              <a:t>haberdar</a:t>
            </a:r>
            <a:r>
              <a:rPr lang="en-US" sz="2000" dirty="0"/>
              <a:t> </a:t>
            </a:r>
            <a:r>
              <a:rPr lang="en-US" sz="2000" dirty="0" err="1"/>
              <a:t>etmek</a:t>
            </a:r>
            <a:r>
              <a:rPr lang="en-US" sz="2000" dirty="0"/>
              <a:t> </a:t>
            </a:r>
            <a:r>
              <a:rPr lang="en-US" sz="2000" dirty="0" err="1"/>
              <a:t>için</a:t>
            </a:r>
            <a:r>
              <a:rPr lang="en-US" sz="2000" dirty="0"/>
              <a:t> </a:t>
            </a:r>
            <a:r>
              <a:rPr lang="en-US" sz="2000" dirty="0" err="1"/>
              <a:t>hususî</a:t>
            </a:r>
            <a:r>
              <a:rPr lang="en-US" sz="2000" dirty="0"/>
              <a:t> </a:t>
            </a:r>
            <a:r>
              <a:rPr lang="en-US" sz="2000" dirty="0" err="1"/>
              <a:t>tertibat</a:t>
            </a:r>
            <a:r>
              <a:rPr lang="en-US" sz="2000" dirty="0"/>
              <a:t> </a:t>
            </a:r>
            <a:r>
              <a:rPr lang="en-US" sz="2000" dirty="0" err="1"/>
              <a:t>alınmış</a:t>
            </a:r>
            <a:r>
              <a:rPr lang="en-US" sz="2000" dirty="0"/>
              <a:t> </a:t>
            </a:r>
            <a:r>
              <a:rPr lang="en-US" sz="2000" dirty="0" err="1"/>
              <a:t>bulunmaktadır</a:t>
            </a:r>
            <a:r>
              <a:rPr lang="en-US" sz="2000" dirty="0"/>
              <a:t>. </a:t>
            </a:r>
            <a:endParaRPr lang="el-CY" sz="2000" dirty="0"/>
          </a:p>
        </p:txBody>
      </p:sp>
      <p:sp>
        <p:nvSpPr>
          <p:cNvPr id="5" name="TextBox 4">
            <a:extLst>
              <a:ext uri="{FF2B5EF4-FFF2-40B4-BE49-F238E27FC236}">
                <a16:creationId xmlns:a16="http://schemas.microsoft.com/office/drawing/2014/main" id="{C930BEC7-4B7A-F3D6-143E-4D28553D0706}"/>
              </a:ext>
            </a:extLst>
          </p:cNvPr>
          <p:cNvSpPr txBox="1"/>
          <p:nvPr/>
        </p:nvSpPr>
        <p:spPr>
          <a:xfrm>
            <a:off x="-119167" y="-50022"/>
            <a:ext cx="5148367"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pic>
        <p:nvPicPr>
          <p:cNvPr id="7" name="Picture 2" descr="Next mini ημερολόγιο γραφείου (πυραμίδα) 2024 μηνιαίο σπιράλ λευκό Υ8x8εκ.">
            <a:extLst>
              <a:ext uri="{FF2B5EF4-FFF2-40B4-BE49-F238E27FC236}">
                <a16:creationId xmlns:a16="http://schemas.microsoft.com/office/drawing/2014/main" id="{7BA443AC-076F-D54D-D300-976B949670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11464" r="10381" b="9100"/>
          <a:stretch/>
        </p:blipFill>
        <p:spPr bwMode="auto">
          <a:xfrm>
            <a:off x="248867" y="4689535"/>
            <a:ext cx="3812334" cy="2188029"/>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a:extLst>
              <a:ext uri="{FF2B5EF4-FFF2-40B4-BE49-F238E27FC236}">
                <a16:creationId xmlns:a16="http://schemas.microsoft.com/office/drawing/2014/main" id="{0DF57C2A-C69E-DC54-4C94-F01B2677542A}"/>
              </a:ext>
            </a:extLst>
          </p:cNvPr>
          <p:cNvSpPr/>
          <p:nvPr/>
        </p:nvSpPr>
        <p:spPr>
          <a:xfrm rot="21259791">
            <a:off x="1078167" y="5072650"/>
            <a:ext cx="2518147" cy="1601948"/>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tx1"/>
                </a:solidFill>
              </a:rPr>
              <a:t>Παρασκευή</a:t>
            </a:r>
          </a:p>
          <a:p>
            <a:pPr algn="ctr"/>
            <a:r>
              <a:rPr lang="en-US" sz="2800" dirty="0">
                <a:solidFill>
                  <a:schemeClr val="tx1"/>
                </a:solidFill>
              </a:rPr>
              <a:t>26 </a:t>
            </a:r>
            <a:r>
              <a:rPr lang="el-GR" sz="2800" dirty="0">
                <a:solidFill>
                  <a:schemeClr val="tx1"/>
                </a:solidFill>
              </a:rPr>
              <a:t> Οκτωβρίου 1951 </a:t>
            </a:r>
          </a:p>
        </p:txBody>
      </p:sp>
    </p:spTree>
    <p:extLst>
      <p:ext uri="{BB962C8B-B14F-4D97-AF65-F5344CB8AC3E}">
        <p14:creationId xmlns:p14="http://schemas.microsoft.com/office/powerpoint/2010/main" val="2992932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10;&#10;Περιγραφή που δημιουργήθηκε αυτόματα">
            <a:extLst>
              <a:ext uri="{FF2B5EF4-FFF2-40B4-BE49-F238E27FC236}">
                <a16:creationId xmlns:a16="http://schemas.microsoft.com/office/drawing/2014/main" id="{B63E6CB9-B9A9-4BC5-7DCA-E66B69939F5E}"/>
              </a:ext>
            </a:extLst>
          </p:cNvPr>
          <p:cNvPicPr>
            <a:picLocks noChangeAspect="1"/>
          </p:cNvPicPr>
          <p:nvPr/>
        </p:nvPicPr>
        <p:blipFill rotWithShape="1">
          <a:blip r:embed="rId2">
            <a:extLst>
              <a:ext uri="{28A0092B-C50C-407E-A947-70E740481C1C}">
                <a14:useLocalDpi xmlns:a14="http://schemas.microsoft.com/office/drawing/2010/main" val="0"/>
              </a:ext>
            </a:extLst>
          </a:blip>
          <a:srcRect l="11871" t="12592" r="12709" b="12592"/>
          <a:stretch/>
        </p:blipFill>
        <p:spPr>
          <a:xfrm>
            <a:off x="4926140" y="-50022"/>
            <a:ext cx="3570515" cy="6908022"/>
          </a:xfrm>
          <a:prstGeom prst="rect">
            <a:avLst/>
          </a:prstGeom>
        </p:spPr>
      </p:pic>
      <p:sp>
        <p:nvSpPr>
          <p:cNvPr id="2" name="Ορθογώνιο 1">
            <a:extLst>
              <a:ext uri="{FF2B5EF4-FFF2-40B4-BE49-F238E27FC236}">
                <a16:creationId xmlns:a16="http://schemas.microsoft.com/office/drawing/2014/main" id="{B8AAAB03-6276-DF34-5978-CB64BD904FCF}"/>
              </a:ext>
            </a:extLst>
          </p:cNvPr>
          <p:cNvSpPr/>
          <p:nvPr/>
        </p:nvSpPr>
        <p:spPr>
          <a:xfrm>
            <a:off x="5631568" y="1281793"/>
            <a:ext cx="2129248" cy="5573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a:solidFill>
                  <a:schemeClr val="tx1"/>
                </a:solidFill>
              </a:rPr>
              <a:t>Η πιο  θλιβερή μέρα της ζωής μας  </a:t>
            </a:r>
            <a:endParaRPr lang="el-CY" b="1" dirty="0">
              <a:solidFill>
                <a:schemeClr val="tx1"/>
              </a:solidFill>
            </a:endParaRPr>
          </a:p>
        </p:txBody>
      </p:sp>
      <p:sp>
        <p:nvSpPr>
          <p:cNvPr id="4" name="Φυσαλίδα ομιλίας: Έλλειψη 3">
            <a:extLst>
              <a:ext uri="{FF2B5EF4-FFF2-40B4-BE49-F238E27FC236}">
                <a16:creationId xmlns:a16="http://schemas.microsoft.com/office/drawing/2014/main" id="{F1FEF70F-B31A-4C8C-16F9-21F2DC005B10}"/>
              </a:ext>
            </a:extLst>
          </p:cNvPr>
          <p:cNvSpPr/>
          <p:nvPr/>
        </p:nvSpPr>
        <p:spPr>
          <a:xfrm>
            <a:off x="5019049" y="4285584"/>
            <a:ext cx="3178629" cy="192096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Ανήμερα του θανάτου  του </a:t>
            </a:r>
            <a:r>
              <a:rPr lang="tr-TR" b="1" dirty="0"/>
              <a:t>Kemal Atatürk</a:t>
            </a:r>
            <a:endParaRPr lang="el-CY" b="1" dirty="0"/>
          </a:p>
        </p:txBody>
      </p:sp>
      <p:pic>
        <p:nvPicPr>
          <p:cNvPr id="5" name="Εικόνα 4"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CD69534B-B89A-6557-D454-0A60168057E5}"/>
              </a:ext>
            </a:extLst>
          </p:cNvPr>
          <p:cNvPicPr>
            <a:picLocks noChangeAspect="1"/>
          </p:cNvPicPr>
          <p:nvPr/>
        </p:nvPicPr>
        <p:blipFill rotWithShape="1">
          <a:blip r:embed="rId3">
            <a:extLst>
              <a:ext uri="{28A0092B-C50C-407E-A947-70E740481C1C}">
                <a14:useLocalDpi xmlns:a14="http://schemas.microsoft.com/office/drawing/2010/main" val="0"/>
              </a:ext>
            </a:extLst>
          </a:blip>
          <a:srcRect l="3999" t="8104" r="5000" b="40001"/>
          <a:stretch/>
        </p:blipFill>
        <p:spPr>
          <a:xfrm>
            <a:off x="8466244" y="0"/>
            <a:ext cx="3679371" cy="6760029"/>
          </a:xfrm>
          <a:prstGeom prst="rect">
            <a:avLst/>
          </a:prstGeom>
        </p:spPr>
      </p:pic>
      <p:sp>
        <p:nvSpPr>
          <p:cNvPr id="6" name="Ορθογώνιο 5">
            <a:extLst>
              <a:ext uri="{FF2B5EF4-FFF2-40B4-BE49-F238E27FC236}">
                <a16:creationId xmlns:a16="http://schemas.microsoft.com/office/drawing/2014/main" id="{8C7EBF1C-8197-9641-484A-FD094A6EC51C}"/>
              </a:ext>
            </a:extLst>
          </p:cNvPr>
          <p:cNvSpPr/>
          <p:nvPr/>
        </p:nvSpPr>
        <p:spPr>
          <a:xfrm>
            <a:off x="8330472" y="5246068"/>
            <a:ext cx="3679372" cy="11052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a:solidFill>
                  <a:schemeClr val="tx1"/>
                </a:solidFill>
              </a:rPr>
              <a:t>Το  πιο  μεγάλο  πένθος :</a:t>
            </a:r>
          </a:p>
          <a:p>
            <a:pPr algn="ctr"/>
            <a:r>
              <a:rPr lang="el-GR" b="1" dirty="0">
                <a:solidFill>
                  <a:schemeClr val="tx1"/>
                </a:solidFill>
              </a:rPr>
              <a:t>19 χρόνια από τότε που  χάσαμε  τον φίλτατο πατέρα μας  </a:t>
            </a:r>
            <a:endParaRPr lang="el-CY" b="1" dirty="0">
              <a:solidFill>
                <a:schemeClr val="tx1"/>
              </a:solidFill>
            </a:endParaRPr>
          </a:p>
        </p:txBody>
      </p:sp>
      <p:sp>
        <p:nvSpPr>
          <p:cNvPr id="7" name="Ορθογώνιο 6">
            <a:extLst>
              <a:ext uri="{FF2B5EF4-FFF2-40B4-BE49-F238E27FC236}">
                <a16:creationId xmlns:a16="http://schemas.microsoft.com/office/drawing/2014/main" id="{4B88B506-DB90-A012-A2C7-018FBAC9A040}"/>
              </a:ext>
            </a:extLst>
          </p:cNvPr>
          <p:cNvSpPr/>
          <p:nvPr/>
        </p:nvSpPr>
        <p:spPr>
          <a:xfrm>
            <a:off x="116840" y="722166"/>
            <a:ext cx="4809300" cy="452390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l-GR" b="1" dirty="0"/>
              <a:t>Στόχοι  και αρχές  εφημερίδας :</a:t>
            </a:r>
          </a:p>
          <a:p>
            <a:r>
              <a:rPr lang="en-US" sz="1200" dirty="0"/>
              <a:t>[…]</a:t>
            </a:r>
            <a:r>
              <a:rPr lang="tr-TR" sz="1200" dirty="0"/>
              <a:t>Döneminde çıkan  diğer üç günlük   gazeteyi   eleştirmek  için  değil, her  sınıf halkın  çeşitli  ihtiyaçlarını belirterek, ada üzerindeki   benliği hissettirerek  halkın  haklarını korumak  amacıyla  çıkarılmıştır.</a:t>
            </a:r>
            <a:r>
              <a:rPr lang="en-US" sz="1200" dirty="0"/>
              <a:t> </a:t>
            </a:r>
            <a:r>
              <a:rPr lang="tr-TR" sz="1200" dirty="0"/>
              <a:t>Bununla  dolayı  gençlerin, halkın varlığını  ilgilendiren pek  çok  konudan   haberdar olmadığını belir</a:t>
            </a:r>
            <a:r>
              <a:rPr lang="en-US" sz="1200" dirty="0"/>
              <a:t>t</a:t>
            </a:r>
            <a:r>
              <a:rPr lang="tr-TR" sz="1200" dirty="0"/>
              <a:t>erek  bu e</a:t>
            </a:r>
            <a:r>
              <a:rPr lang="en-US" sz="1200" dirty="0"/>
              <a:t>k</a:t>
            </a:r>
            <a:r>
              <a:rPr lang="tr-TR" sz="1200" dirty="0"/>
              <a:t>siklikleri  gidermek</a:t>
            </a:r>
            <a:r>
              <a:rPr lang="en-US" sz="1200" dirty="0"/>
              <a:t>.</a:t>
            </a:r>
            <a:r>
              <a:rPr lang="tr-TR" sz="1200" dirty="0"/>
              <a:t>  </a:t>
            </a:r>
            <a:endParaRPr lang="el-GR" sz="1200" dirty="0"/>
          </a:p>
          <a:p>
            <a:endParaRPr lang="el-GR" dirty="0"/>
          </a:p>
          <a:p>
            <a:pPr marL="457200" indent="-457200">
              <a:buFont typeface="Wingdings" panose="05000000000000000000" pitchFamily="2" charset="2"/>
              <a:buChar char="§"/>
            </a:pPr>
            <a:r>
              <a:rPr lang="el-GR" dirty="0"/>
              <a:t>Μη άσκηση κριτικής στις άλλες ημερήσιες τ/κ εφημερίδες </a:t>
            </a:r>
            <a:r>
              <a:rPr lang="tr-TR" dirty="0"/>
              <a:t> </a:t>
            </a:r>
            <a:r>
              <a:rPr lang="tr-TR" dirty="0">
                <a:solidFill>
                  <a:schemeClr val="tx1"/>
                </a:solidFill>
              </a:rPr>
              <a:t>(</a:t>
            </a:r>
            <a:r>
              <a:rPr lang="en-US" i="1" dirty="0" err="1">
                <a:solidFill>
                  <a:schemeClr val="tx1"/>
                </a:solidFill>
                <a:effectLst/>
              </a:rPr>
              <a:t>Hürsöz</a:t>
            </a:r>
            <a:r>
              <a:rPr lang="tr-TR" i="0" dirty="0">
                <a:solidFill>
                  <a:schemeClr val="tx1"/>
                </a:solidFill>
                <a:effectLst/>
              </a:rPr>
              <a:t> (</a:t>
            </a:r>
            <a:r>
              <a:rPr lang="en-US" i="0" dirty="0">
                <a:solidFill>
                  <a:schemeClr val="tx1"/>
                </a:solidFill>
                <a:effectLst/>
              </a:rPr>
              <a:t>M.</a:t>
            </a:r>
            <a:r>
              <a:rPr lang="el-GR" i="0" dirty="0">
                <a:solidFill>
                  <a:schemeClr val="tx1"/>
                </a:solidFill>
                <a:effectLst/>
              </a:rPr>
              <a:t> </a:t>
            </a:r>
            <a:r>
              <a:rPr lang="en-US" i="0" dirty="0" err="1">
                <a:solidFill>
                  <a:schemeClr val="tx1"/>
                </a:solidFill>
                <a:effectLst/>
              </a:rPr>
              <a:t>Fevzi</a:t>
            </a:r>
            <a:r>
              <a:rPr lang="en-US" i="0" dirty="0">
                <a:solidFill>
                  <a:schemeClr val="tx1"/>
                </a:solidFill>
                <a:effectLst/>
              </a:rPr>
              <a:t> </a:t>
            </a:r>
            <a:r>
              <a:rPr lang="en-US" i="0" dirty="0" err="1">
                <a:solidFill>
                  <a:schemeClr val="tx1"/>
                </a:solidFill>
                <a:effectLst/>
              </a:rPr>
              <a:t>Alirıza</a:t>
            </a:r>
            <a:r>
              <a:rPr lang="tr-TR" i="0" dirty="0">
                <a:solidFill>
                  <a:schemeClr val="tx1"/>
                </a:solidFill>
                <a:effectLst/>
              </a:rPr>
              <a:t>)</a:t>
            </a:r>
            <a:r>
              <a:rPr lang="tr-TR" dirty="0">
                <a:solidFill>
                  <a:schemeClr val="tx1"/>
                </a:solidFill>
              </a:rPr>
              <a:t>, </a:t>
            </a:r>
            <a:r>
              <a:rPr lang="en-US" i="1" dirty="0" err="1">
                <a:solidFill>
                  <a:schemeClr val="tx1"/>
                </a:solidFill>
                <a:effectLst/>
              </a:rPr>
              <a:t>İstiklal</a:t>
            </a:r>
            <a:r>
              <a:rPr lang="tr-TR" dirty="0">
                <a:solidFill>
                  <a:schemeClr val="tx1"/>
                </a:solidFill>
              </a:rPr>
              <a:t>  (</a:t>
            </a:r>
            <a:r>
              <a:rPr lang="en-US" i="0" dirty="0">
                <a:solidFill>
                  <a:schemeClr val="tx1"/>
                </a:solidFill>
                <a:effectLst/>
              </a:rPr>
              <a:t>M.</a:t>
            </a:r>
            <a:r>
              <a:rPr lang="el-GR" i="0" dirty="0">
                <a:solidFill>
                  <a:schemeClr val="tx1"/>
                </a:solidFill>
                <a:effectLst/>
              </a:rPr>
              <a:t> </a:t>
            </a:r>
            <a:r>
              <a:rPr lang="en-US" i="0" dirty="0" err="1">
                <a:solidFill>
                  <a:schemeClr val="tx1"/>
                </a:solidFill>
                <a:effectLst/>
              </a:rPr>
              <a:t>Necati</a:t>
            </a:r>
            <a:r>
              <a:rPr lang="en-US" i="0" dirty="0">
                <a:solidFill>
                  <a:schemeClr val="tx1"/>
                </a:solidFill>
                <a:effectLst/>
              </a:rPr>
              <a:t> </a:t>
            </a:r>
            <a:r>
              <a:rPr lang="en-US" i="0" dirty="0" err="1">
                <a:solidFill>
                  <a:schemeClr val="tx1"/>
                </a:solidFill>
                <a:effectLst/>
              </a:rPr>
              <a:t>Özkan</a:t>
            </a:r>
            <a:r>
              <a:rPr lang="tr-TR" dirty="0">
                <a:solidFill>
                  <a:schemeClr val="tx1"/>
                </a:solidFill>
              </a:rPr>
              <a:t>), </a:t>
            </a:r>
            <a:r>
              <a:rPr lang="tr-TR" i="1" dirty="0">
                <a:solidFill>
                  <a:schemeClr val="tx1"/>
                </a:solidFill>
              </a:rPr>
              <a:t>Halkın Sesi </a:t>
            </a:r>
            <a:r>
              <a:rPr lang="tr-TR" dirty="0">
                <a:solidFill>
                  <a:schemeClr val="tx1"/>
                </a:solidFill>
              </a:rPr>
              <a:t>(Fazıl Küçük)</a:t>
            </a:r>
            <a:endParaRPr lang="el-GR" dirty="0">
              <a:solidFill>
                <a:schemeClr val="tx1"/>
              </a:solidFill>
            </a:endParaRPr>
          </a:p>
          <a:p>
            <a:pPr marL="457200" indent="-457200">
              <a:buFont typeface="Wingdings" panose="05000000000000000000" pitchFamily="2" charset="2"/>
              <a:buChar char="§"/>
            </a:pPr>
            <a:r>
              <a:rPr lang="el-GR" dirty="0"/>
              <a:t>Προστασία  των δικαιωμάτων του λαού </a:t>
            </a:r>
          </a:p>
          <a:p>
            <a:pPr marL="457200" indent="-457200">
              <a:buFont typeface="Wingdings" panose="05000000000000000000" pitchFamily="2" charset="2"/>
              <a:buChar char="§"/>
            </a:pPr>
            <a:r>
              <a:rPr lang="el-GR" dirty="0"/>
              <a:t>Καταγραφή των αναγκών</a:t>
            </a:r>
            <a:r>
              <a:rPr lang="tr-TR" dirty="0"/>
              <a:t> </a:t>
            </a:r>
            <a:r>
              <a:rPr lang="el-GR" dirty="0"/>
              <a:t> όλων των κοινωνικών τάξεων</a:t>
            </a:r>
          </a:p>
          <a:p>
            <a:pPr marL="457200" indent="-457200">
              <a:buFont typeface="Wingdings" panose="05000000000000000000" pitchFamily="2" charset="2"/>
              <a:buChar char="§"/>
            </a:pPr>
            <a:r>
              <a:rPr lang="el-GR" dirty="0"/>
              <a:t>Συνειδητοποίηση  της</a:t>
            </a:r>
            <a:r>
              <a:rPr lang="en-US" dirty="0"/>
              <a:t> </a:t>
            </a:r>
            <a:r>
              <a:rPr lang="el-GR" dirty="0"/>
              <a:t>εθνοτικής τους  ταυτότητας </a:t>
            </a:r>
          </a:p>
        </p:txBody>
      </p:sp>
      <p:sp>
        <p:nvSpPr>
          <p:cNvPr id="8" name="TextBox 7">
            <a:extLst>
              <a:ext uri="{FF2B5EF4-FFF2-40B4-BE49-F238E27FC236}">
                <a16:creationId xmlns:a16="http://schemas.microsoft.com/office/drawing/2014/main" id="{AA7AE080-4484-803B-DCE8-E604DA1777E3}"/>
              </a:ext>
            </a:extLst>
          </p:cNvPr>
          <p:cNvSpPr txBox="1"/>
          <p:nvPr/>
        </p:nvSpPr>
        <p:spPr>
          <a:xfrm rot="10800000" flipV="1">
            <a:off x="116839" y="5385940"/>
            <a:ext cx="2262634" cy="1323439"/>
          </a:xfrm>
          <a:prstGeom prst="rect">
            <a:avLst/>
          </a:prstGeom>
          <a:solidFill>
            <a:schemeClr val="bg1"/>
          </a:solidFill>
          <a:ln>
            <a:solidFill>
              <a:schemeClr val="tx1"/>
            </a:solidFill>
          </a:ln>
        </p:spPr>
        <p:txBody>
          <a:bodyPr wrap="square">
            <a:spAutoFit/>
          </a:bodyPr>
          <a:lstStyle/>
          <a:p>
            <a:r>
              <a:rPr lang="en-US" sz="1600" dirty="0" err="1"/>
              <a:t>Kıbrıs</a:t>
            </a:r>
            <a:r>
              <a:rPr lang="en-US" sz="1600" dirty="0"/>
              <a:t> </a:t>
            </a:r>
            <a:r>
              <a:rPr lang="en-US" sz="1600" dirty="0" err="1"/>
              <a:t>Türk</a:t>
            </a:r>
            <a:r>
              <a:rPr lang="en-US" sz="1600" dirty="0"/>
              <a:t> </a:t>
            </a:r>
            <a:r>
              <a:rPr lang="en-US" sz="1600" dirty="0" err="1"/>
              <a:t>Gazeteciler</a:t>
            </a:r>
            <a:r>
              <a:rPr lang="en-US" sz="1600" dirty="0"/>
              <a:t> </a:t>
            </a:r>
            <a:r>
              <a:rPr lang="en-US" sz="1600" dirty="0" err="1"/>
              <a:t>Birliği</a:t>
            </a:r>
            <a:r>
              <a:rPr lang="en-US" sz="1600" dirty="0"/>
              <a:t> (KTGB)</a:t>
            </a:r>
            <a:r>
              <a:rPr lang="el-GR" sz="1600" dirty="0"/>
              <a:t>, </a:t>
            </a:r>
            <a:r>
              <a:rPr lang="en-US" sz="1600" i="1" dirty="0" err="1"/>
              <a:t>Kıbrıs</a:t>
            </a:r>
            <a:r>
              <a:rPr lang="en-US" sz="1600" i="1" dirty="0"/>
              <a:t> </a:t>
            </a:r>
            <a:r>
              <a:rPr lang="en-US" sz="1600" i="1" dirty="0" err="1"/>
              <a:t>Türk</a:t>
            </a:r>
            <a:r>
              <a:rPr lang="en-US" sz="1600" i="1" dirty="0"/>
              <a:t> </a:t>
            </a:r>
            <a:r>
              <a:rPr lang="en-US" sz="1600" i="1" dirty="0" err="1"/>
              <a:t>Basın</a:t>
            </a:r>
            <a:r>
              <a:rPr lang="en-US" sz="1600" i="1" dirty="0"/>
              <a:t> </a:t>
            </a:r>
            <a:r>
              <a:rPr lang="en-US" sz="1600" i="1" dirty="0" err="1"/>
              <a:t>Tarihi</a:t>
            </a:r>
            <a:r>
              <a:rPr lang="el-GR" sz="1600" i="1" dirty="0"/>
              <a:t>,</a:t>
            </a:r>
            <a:r>
              <a:rPr lang="en-US" sz="1600" i="1" dirty="0"/>
              <a:t> </a:t>
            </a:r>
            <a:r>
              <a:rPr lang="en-US" sz="1600" dirty="0"/>
              <a:t> </a:t>
            </a:r>
            <a:r>
              <a:rPr lang="en-US" sz="1600" dirty="0" err="1"/>
              <a:t>Söylem</a:t>
            </a:r>
            <a:r>
              <a:rPr lang="en-US" sz="1600" dirty="0"/>
              <a:t> </a:t>
            </a:r>
            <a:r>
              <a:rPr lang="en-US" sz="1600" dirty="0" err="1"/>
              <a:t>Matbaacılık</a:t>
            </a:r>
            <a:r>
              <a:rPr lang="el-GR" sz="1600" dirty="0"/>
              <a:t>, </a:t>
            </a:r>
            <a:r>
              <a:rPr lang="en-US" sz="1600" dirty="0"/>
              <a:t> </a:t>
            </a:r>
            <a:r>
              <a:rPr lang="en-US" sz="1600" dirty="0" err="1"/>
              <a:t>Lefko</a:t>
            </a:r>
            <a:r>
              <a:rPr lang="tr-TR" sz="1600" dirty="0" err="1"/>
              <a:t>şa</a:t>
            </a:r>
            <a:r>
              <a:rPr lang="tr-TR" sz="1600" dirty="0"/>
              <a:t>, 2012.</a:t>
            </a:r>
            <a:endParaRPr lang="el-CY" sz="1600" dirty="0"/>
          </a:p>
        </p:txBody>
      </p:sp>
      <p:sp>
        <p:nvSpPr>
          <p:cNvPr id="9" name="TextBox 8">
            <a:extLst>
              <a:ext uri="{FF2B5EF4-FFF2-40B4-BE49-F238E27FC236}">
                <a16:creationId xmlns:a16="http://schemas.microsoft.com/office/drawing/2014/main" id="{A8B0C790-485B-1563-895F-3BACC96A143E}"/>
              </a:ext>
            </a:extLst>
          </p:cNvPr>
          <p:cNvSpPr txBox="1"/>
          <p:nvPr/>
        </p:nvSpPr>
        <p:spPr>
          <a:xfrm>
            <a:off x="-119167" y="-50022"/>
            <a:ext cx="511571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pic>
        <p:nvPicPr>
          <p:cNvPr id="10" name="Picture 2" descr="Next mini ημερολόγιο γραφείου (πυραμίδα) 2024 μηνιαίο σπιράλ λευκό Υ8x8εκ.">
            <a:extLst>
              <a:ext uri="{FF2B5EF4-FFF2-40B4-BE49-F238E27FC236}">
                <a16:creationId xmlns:a16="http://schemas.microsoft.com/office/drawing/2014/main" id="{ED723D40-8F4E-1FA1-83B4-5CD6A1E851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11464" r="10381" b="9100"/>
          <a:stretch/>
        </p:blipFill>
        <p:spPr bwMode="auto">
          <a:xfrm>
            <a:off x="2524751" y="5325792"/>
            <a:ext cx="2244710" cy="1288316"/>
          </a:xfrm>
          <a:prstGeom prst="rect">
            <a:avLst/>
          </a:prstGeom>
          <a:noFill/>
          <a:extLst>
            <a:ext uri="{909E8E84-426E-40DD-AFC4-6F175D3DCCD1}">
              <a14:hiddenFill xmlns:a14="http://schemas.microsoft.com/office/drawing/2010/main">
                <a:solidFill>
                  <a:srgbClr val="FFFFFF"/>
                </a:solidFill>
              </a14:hiddenFill>
            </a:ext>
          </a:extLst>
        </p:spPr>
      </p:pic>
      <p:sp>
        <p:nvSpPr>
          <p:cNvPr id="11" name="Ορθογώνιο 10">
            <a:extLst>
              <a:ext uri="{FF2B5EF4-FFF2-40B4-BE49-F238E27FC236}">
                <a16:creationId xmlns:a16="http://schemas.microsoft.com/office/drawing/2014/main" id="{1B7F3332-6CB3-1A48-DDE9-34D6D31A87E7}"/>
              </a:ext>
            </a:extLst>
          </p:cNvPr>
          <p:cNvSpPr/>
          <p:nvPr/>
        </p:nvSpPr>
        <p:spPr>
          <a:xfrm rot="21259791">
            <a:off x="3020373" y="5570263"/>
            <a:ext cx="1566123" cy="840438"/>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tx1"/>
                </a:solidFill>
              </a:rPr>
              <a:t>Σάββατο </a:t>
            </a:r>
          </a:p>
          <a:p>
            <a:pPr algn="ctr"/>
            <a:r>
              <a:rPr lang="el-GR" sz="1100" dirty="0">
                <a:solidFill>
                  <a:schemeClr val="tx1"/>
                </a:solidFill>
              </a:rPr>
              <a:t>10</a:t>
            </a:r>
            <a:r>
              <a:rPr lang="en-US" sz="1100" dirty="0">
                <a:solidFill>
                  <a:schemeClr val="tx1"/>
                </a:solidFill>
              </a:rPr>
              <a:t> </a:t>
            </a:r>
            <a:r>
              <a:rPr lang="el-GR" sz="1100" dirty="0">
                <a:solidFill>
                  <a:schemeClr val="tx1"/>
                </a:solidFill>
              </a:rPr>
              <a:t>Νοεμβρίου 1951</a:t>
            </a:r>
          </a:p>
          <a:p>
            <a:pPr algn="ctr"/>
            <a:r>
              <a:rPr lang="el-GR" sz="1100" dirty="0">
                <a:solidFill>
                  <a:schemeClr val="tx1"/>
                </a:solidFill>
              </a:rPr>
              <a:t>Κυριακή </a:t>
            </a:r>
          </a:p>
          <a:p>
            <a:pPr algn="ctr"/>
            <a:r>
              <a:rPr lang="el-GR" sz="1100" dirty="0">
                <a:solidFill>
                  <a:schemeClr val="tx1"/>
                </a:solidFill>
              </a:rPr>
              <a:t>10 Νοεμβρίου  1957 </a:t>
            </a:r>
          </a:p>
        </p:txBody>
      </p:sp>
    </p:spTree>
    <p:extLst>
      <p:ext uri="{BB962C8B-B14F-4D97-AF65-F5344CB8AC3E}">
        <p14:creationId xmlns:p14="http://schemas.microsoft.com/office/powerpoint/2010/main" val="797397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89E6EF-D2D3-8505-53F2-2D3FFDF22124}"/>
              </a:ext>
            </a:extLst>
          </p:cNvPr>
          <p:cNvSpPr txBox="1"/>
          <p:nvPr/>
        </p:nvSpPr>
        <p:spPr>
          <a:xfrm>
            <a:off x="240031" y="948885"/>
            <a:ext cx="5821680" cy="5755422"/>
          </a:xfrm>
          <a:prstGeom prst="rect">
            <a:avLst/>
          </a:prstGeom>
          <a:solidFill>
            <a:schemeClr val="accent6">
              <a:lumMod val="20000"/>
              <a:lumOff val="80000"/>
            </a:schemeClr>
          </a:solidFill>
          <a:ln>
            <a:solidFill>
              <a:schemeClr val="tx1"/>
            </a:solidFill>
          </a:ln>
        </p:spPr>
        <p:txBody>
          <a:bodyPr wrap="square">
            <a:spAutoFit/>
          </a:bodyPr>
          <a:lstStyle/>
          <a:p>
            <a:r>
              <a:rPr lang="el-GR" sz="2400" dirty="0"/>
              <a:t>Α. </a:t>
            </a:r>
            <a:r>
              <a:rPr lang="en-US" sz="2400" dirty="0"/>
              <a:t>C. </a:t>
            </a:r>
            <a:r>
              <a:rPr lang="en-US" sz="2400" dirty="0" err="1"/>
              <a:t>Gazioğlu</a:t>
            </a:r>
            <a:endParaRPr lang="en-US" sz="2400" dirty="0"/>
          </a:p>
          <a:p>
            <a:r>
              <a:rPr lang="en-US" sz="2400" dirty="0"/>
              <a:t>"</a:t>
            </a:r>
            <a:r>
              <a:rPr lang="en-US" sz="2400" dirty="0" err="1"/>
              <a:t>Kıbrıs</a:t>
            </a:r>
            <a:r>
              <a:rPr lang="en-US" sz="2400" dirty="0"/>
              <a:t> </a:t>
            </a:r>
            <a:r>
              <a:rPr lang="en-US" sz="2400" dirty="0" err="1"/>
              <a:t>Türk</a:t>
            </a:r>
            <a:r>
              <a:rPr lang="en-US" sz="2400" dirty="0"/>
              <a:t> </a:t>
            </a:r>
            <a:r>
              <a:rPr lang="en-US" sz="2400" dirty="0" err="1"/>
              <a:t>halkı</a:t>
            </a:r>
            <a:r>
              <a:rPr lang="en-US" sz="2400" dirty="0"/>
              <a:t>,</a:t>
            </a:r>
            <a:endParaRPr lang="tr-TR" sz="2400" dirty="0"/>
          </a:p>
          <a:p>
            <a:r>
              <a:rPr lang="en-US" sz="2400" dirty="0"/>
              <a:t>Rum </a:t>
            </a:r>
            <a:r>
              <a:rPr lang="en-US" sz="2400" dirty="0" err="1"/>
              <a:t>baskısı</a:t>
            </a:r>
            <a:r>
              <a:rPr lang="en-US" sz="2400" dirty="0"/>
              <a:t> </a:t>
            </a:r>
            <a:r>
              <a:rPr lang="en-US" sz="2400" dirty="0" err="1"/>
              <a:t>altında</a:t>
            </a:r>
            <a:r>
              <a:rPr lang="en-US" sz="2400" dirty="0"/>
              <a:t> </a:t>
            </a:r>
            <a:r>
              <a:rPr lang="en-US" sz="2400" dirty="0" err="1"/>
              <a:t>ezilmek</a:t>
            </a:r>
            <a:r>
              <a:rPr lang="en-US" sz="2400" dirty="0"/>
              <a:t> </a:t>
            </a:r>
            <a:r>
              <a:rPr lang="en-US" sz="2400" dirty="0" err="1"/>
              <a:t>istemiyorsan</a:t>
            </a:r>
            <a:r>
              <a:rPr lang="en-US" sz="2400" dirty="0"/>
              <a:t> </a:t>
            </a:r>
            <a:r>
              <a:rPr lang="en-US" sz="2400" dirty="0" err="1"/>
              <a:t>seni</a:t>
            </a:r>
            <a:r>
              <a:rPr lang="en-US" sz="2400" dirty="0"/>
              <a:t> </a:t>
            </a:r>
            <a:r>
              <a:rPr lang="en-US" sz="2400" dirty="0" err="1"/>
              <a:t>daima</a:t>
            </a:r>
            <a:r>
              <a:rPr lang="en-US" sz="2400" dirty="0"/>
              <a:t> </a:t>
            </a:r>
            <a:r>
              <a:rPr lang="en-US" sz="2400" dirty="0" err="1"/>
              <a:t>koruyacak</a:t>
            </a:r>
            <a:r>
              <a:rPr lang="en-US" sz="2400" dirty="0"/>
              <a:t> </a:t>
            </a:r>
            <a:r>
              <a:rPr lang="en-US" sz="2400" dirty="0" err="1"/>
              <a:t>olan</a:t>
            </a:r>
            <a:r>
              <a:rPr lang="en-US" sz="2400" dirty="0"/>
              <a:t> </a:t>
            </a:r>
            <a:r>
              <a:rPr lang="en-US" sz="2400" dirty="0" err="1"/>
              <a:t>Türk</a:t>
            </a:r>
            <a:r>
              <a:rPr lang="en-US" sz="2400" dirty="0"/>
              <a:t> </a:t>
            </a:r>
            <a:r>
              <a:rPr lang="en-US" sz="2400" dirty="0" err="1"/>
              <a:t>gazetelerini</a:t>
            </a:r>
            <a:r>
              <a:rPr lang="en-US" sz="2400" dirty="0"/>
              <a:t> </a:t>
            </a:r>
            <a:r>
              <a:rPr lang="en-US" sz="2400" dirty="0" err="1"/>
              <a:t>destekle</a:t>
            </a:r>
            <a:r>
              <a:rPr lang="en-US" sz="2400" dirty="0"/>
              <a:t>, </a:t>
            </a:r>
            <a:r>
              <a:rPr lang="en-US" sz="2400" dirty="0" err="1"/>
              <a:t>satın</a:t>
            </a:r>
            <a:r>
              <a:rPr lang="en-US" sz="2400" dirty="0"/>
              <a:t> al </a:t>
            </a:r>
            <a:r>
              <a:rPr lang="en-US" sz="2400" dirty="0" err="1"/>
              <a:t>ve</a:t>
            </a:r>
            <a:r>
              <a:rPr lang="en-US" sz="2400" dirty="0"/>
              <a:t> </a:t>
            </a:r>
            <a:r>
              <a:rPr lang="en-US" sz="2400" dirty="0" err="1"/>
              <a:t>oku</a:t>
            </a:r>
            <a:r>
              <a:rPr lang="en-US" sz="2400" dirty="0"/>
              <a:t>" </a:t>
            </a:r>
            <a:endParaRPr lang="el-GR" sz="2400" dirty="0"/>
          </a:p>
          <a:p>
            <a:endParaRPr lang="en-US" sz="2400" dirty="0"/>
          </a:p>
          <a:p>
            <a:r>
              <a:rPr lang="en-US" sz="3200" b="1" dirty="0"/>
              <a:t>" </a:t>
            </a:r>
            <a:r>
              <a:rPr lang="el-GR" sz="3200" b="1" dirty="0"/>
              <a:t>Τουρκικέ Κυπριακέ λαέ,</a:t>
            </a:r>
          </a:p>
          <a:p>
            <a:r>
              <a:rPr lang="el-GR" sz="3200" b="1" dirty="0"/>
              <a:t>αν δεν θέλετε να συντριβείτε κάτω από την ε/κ πίεση, υποστηρίξτε, αγοράστε και διαβάστε τις τουρκικές εφημερίδες οι οποίες θα σας προστατεύουν πάντα».</a:t>
            </a:r>
            <a:endParaRPr lang="en-US" sz="3200" b="1" dirty="0"/>
          </a:p>
        </p:txBody>
      </p:sp>
      <p:pic>
        <p:nvPicPr>
          <p:cNvPr id="1026" name="Picture 2" descr="İNGİLİZ İDARESİNDE KIBRIS 1878-1960 I STATÜ VE ANAYASA MESELELERİ - AHMET  GAZİOĞLU | Nadir Kitap">
            <a:extLst>
              <a:ext uri="{FF2B5EF4-FFF2-40B4-BE49-F238E27FC236}">
                <a16:creationId xmlns:a16="http://schemas.microsoft.com/office/drawing/2014/main" id="{FA35517E-FBBC-CA34-43D4-8646D1E41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270" y="142805"/>
            <a:ext cx="2381250" cy="31901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NGİLİZ YÖNETİMİNDE KIBRIS SON İKİ YIL 1958-60 ENOSİS ÇEMBERİNDEN KIBRIS  CUMHURİYETİ'NE BUGÜNLERE GELMEK KOLAY OLMADI 3 - AHMET C. GAZİOĞLU | Nadir  Kitap">
            <a:extLst>
              <a:ext uri="{FF2B5EF4-FFF2-40B4-BE49-F238E27FC236}">
                <a16:creationId xmlns:a16="http://schemas.microsoft.com/office/drawing/2014/main" id="{5AF8B5F9-83F5-25BD-E3A3-C880DB2FAB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59" t="22063" r="15199" b="7028"/>
          <a:stretch/>
        </p:blipFill>
        <p:spPr bwMode="auto">
          <a:xfrm>
            <a:off x="6351270" y="3413230"/>
            <a:ext cx="2532063" cy="33121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Two Equal and Sovereign Peoples / A Documented Background to the Cyprus  Problem and the Concept of Partnership, Ahmet C. Gazioğlu - İkinci El Kitap  - kitantik | #0012405003048">
            <a:extLst>
              <a:ext uri="{FF2B5EF4-FFF2-40B4-BE49-F238E27FC236}">
                <a16:creationId xmlns:a16="http://schemas.microsoft.com/office/drawing/2014/main" id="{F6A36799-D975-913D-0F40-4815447488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11" t="9323" r="10486" b="5189"/>
          <a:stretch/>
        </p:blipFill>
        <p:spPr bwMode="auto">
          <a:xfrm>
            <a:off x="8987790" y="142806"/>
            <a:ext cx="3021330" cy="31901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Ahmet C. Gazioğlu - Biyografya">
            <a:extLst>
              <a:ext uri="{FF2B5EF4-FFF2-40B4-BE49-F238E27FC236}">
                <a16:creationId xmlns:a16="http://schemas.microsoft.com/office/drawing/2014/main" id="{E168D779-DFCE-C744-F6C0-48782784CC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1130" y="3429000"/>
            <a:ext cx="2914650" cy="32963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89E0697C-6296-96D9-CEE0-8A50AE89F4A6}"/>
              </a:ext>
            </a:extLst>
          </p:cNvPr>
          <p:cNvSpPr/>
          <p:nvPr/>
        </p:nvSpPr>
        <p:spPr>
          <a:xfrm>
            <a:off x="6553200" y="2177143"/>
            <a:ext cx="2057400" cy="8164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b="1" dirty="0"/>
              <a:t>Η  Κύπρος  υπό βρετανική διοίκηση </a:t>
            </a:r>
            <a:endParaRPr lang="el-CY" b="1" dirty="0"/>
          </a:p>
        </p:txBody>
      </p:sp>
      <p:sp>
        <p:nvSpPr>
          <p:cNvPr id="5" name="Ορθογώνιο 4">
            <a:extLst>
              <a:ext uri="{FF2B5EF4-FFF2-40B4-BE49-F238E27FC236}">
                <a16:creationId xmlns:a16="http://schemas.microsoft.com/office/drawing/2014/main" id="{18C35BBC-23C9-6738-23E1-0F38196508B9}"/>
              </a:ext>
            </a:extLst>
          </p:cNvPr>
          <p:cNvSpPr/>
          <p:nvPr/>
        </p:nvSpPr>
        <p:spPr>
          <a:xfrm>
            <a:off x="6351270" y="5954485"/>
            <a:ext cx="2532063" cy="7498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b="1" dirty="0"/>
              <a:t>Η Κυπριακή Δημοκρατία υπό τον κλοιό της  Ένωσης  </a:t>
            </a:r>
            <a:endParaRPr lang="el-CY" b="1" dirty="0"/>
          </a:p>
        </p:txBody>
      </p:sp>
      <p:sp>
        <p:nvSpPr>
          <p:cNvPr id="6" name="Ορθογώνιο 5">
            <a:extLst>
              <a:ext uri="{FF2B5EF4-FFF2-40B4-BE49-F238E27FC236}">
                <a16:creationId xmlns:a16="http://schemas.microsoft.com/office/drawing/2014/main" id="{B3E0B76A-4754-8600-79AD-BA7BB51D329A}"/>
              </a:ext>
            </a:extLst>
          </p:cNvPr>
          <p:cNvSpPr/>
          <p:nvPr/>
        </p:nvSpPr>
        <p:spPr>
          <a:xfrm>
            <a:off x="9041130" y="6368142"/>
            <a:ext cx="2914650" cy="336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b="1" dirty="0"/>
              <a:t>Οι Τούρκοι  στην Κύπρο</a:t>
            </a:r>
            <a:endParaRPr lang="el-CY" b="1" dirty="0"/>
          </a:p>
        </p:txBody>
      </p:sp>
      <p:sp>
        <p:nvSpPr>
          <p:cNvPr id="8" name="TextBox 7">
            <a:extLst>
              <a:ext uri="{FF2B5EF4-FFF2-40B4-BE49-F238E27FC236}">
                <a16:creationId xmlns:a16="http://schemas.microsoft.com/office/drawing/2014/main" id="{98024252-578C-A481-E18D-69C961032CA6}"/>
              </a:ext>
            </a:extLst>
          </p:cNvPr>
          <p:cNvSpPr txBox="1"/>
          <p:nvPr/>
        </p:nvSpPr>
        <p:spPr>
          <a:xfrm>
            <a:off x="8987791" y="2697186"/>
            <a:ext cx="3021330" cy="646331"/>
          </a:xfrm>
          <a:prstGeom prst="rect">
            <a:avLst/>
          </a:prstGeom>
          <a:solidFill>
            <a:schemeClr val="bg1"/>
          </a:solidFill>
        </p:spPr>
        <p:txBody>
          <a:bodyPr wrap="square">
            <a:spAutoFit/>
          </a:bodyPr>
          <a:lstStyle/>
          <a:p>
            <a:r>
              <a:rPr lang="el-GR" b="1" dirty="0">
                <a:latin typeface="Arial" panose="020B0604020202020204" pitchFamily="34" charset="0"/>
              </a:rPr>
              <a:t>Δ</a:t>
            </a:r>
            <a:r>
              <a:rPr lang="el-GR" b="1" i="0" dirty="0">
                <a:effectLst/>
                <a:latin typeface="Arial" panose="020B0604020202020204" pitchFamily="34" charset="0"/>
              </a:rPr>
              <a:t>ύο ίσοι και κυρίαρχοι λαοί</a:t>
            </a:r>
            <a:endParaRPr lang="el-CY" dirty="0"/>
          </a:p>
        </p:txBody>
      </p:sp>
      <p:sp>
        <p:nvSpPr>
          <p:cNvPr id="9" name="TextBox 8">
            <a:extLst>
              <a:ext uri="{FF2B5EF4-FFF2-40B4-BE49-F238E27FC236}">
                <a16:creationId xmlns:a16="http://schemas.microsoft.com/office/drawing/2014/main" id="{9C74FDBA-154E-E1F6-8B5E-E1FC1B5F1FEA}"/>
              </a:ext>
            </a:extLst>
          </p:cNvPr>
          <p:cNvSpPr txBox="1"/>
          <p:nvPr/>
        </p:nvSpPr>
        <p:spPr>
          <a:xfrm>
            <a:off x="-119167" y="-50022"/>
            <a:ext cx="5137481"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spTree>
    <p:extLst>
      <p:ext uri="{BB962C8B-B14F-4D97-AF65-F5344CB8AC3E}">
        <p14:creationId xmlns:p14="http://schemas.microsoft.com/office/powerpoint/2010/main" val="26876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βιβλίο, σκίτσο/σχέδιο, ζωγραφιά&#10;&#10;Περιγραφή που δημιουργήθηκε αυτόματα">
            <a:extLst>
              <a:ext uri="{FF2B5EF4-FFF2-40B4-BE49-F238E27FC236}">
                <a16:creationId xmlns:a16="http://schemas.microsoft.com/office/drawing/2014/main" id="{A8F3927E-CC49-D289-434A-074C3D50FE8E}"/>
              </a:ext>
            </a:extLst>
          </p:cNvPr>
          <p:cNvPicPr>
            <a:picLocks noChangeAspect="1"/>
          </p:cNvPicPr>
          <p:nvPr/>
        </p:nvPicPr>
        <p:blipFill rotWithShape="1">
          <a:blip r:embed="rId2">
            <a:extLst>
              <a:ext uri="{28A0092B-C50C-407E-A947-70E740481C1C}">
                <a14:useLocalDpi xmlns:a14="http://schemas.microsoft.com/office/drawing/2010/main" val="0"/>
              </a:ext>
            </a:extLst>
          </a:blip>
          <a:srcRect l="11984" t="13539" r="14913" b="12584"/>
          <a:stretch/>
        </p:blipFill>
        <p:spPr>
          <a:xfrm rot="5400000">
            <a:off x="7483216" y="2077019"/>
            <a:ext cx="3757470" cy="5465103"/>
          </a:xfrm>
          <a:prstGeom prst="rect">
            <a:avLst/>
          </a:prstGeom>
        </p:spPr>
      </p:pic>
      <p:pic>
        <p:nvPicPr>
          <p:cNvPr id="6" name="Εικόνα 5" descr="Εικόνα που περιέχει κείμενο, ζωγραφιά, αφίσα, τέχνη&#10;&#10;Περιγραφή που δημιουργήθηκε αυτόματα">
            <a:extLst>
              <a:ext uri="{FF2B5EF4-FFF2-40B4-BE49-F238E27FC236}">
                <a16:creationId xmlns:a16="http://schemas.microsoft.com/office/drawing/2014/main" id="{A514AD94-DE98-45D8-C4B1-A546E44B9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9118" y="3409299"/>
            <a:ext cx="4106266" cy="2893037"/>
          </a:xfrm>
          <a:prstGeom prst="rect">
            <a:avLst/>
          </a:prstGeom>
          <a:ln>
            <a:solidFill>
              <a:schemeClr val="tx1"/>
            </a:solidFill>
          </a:ln>
        </p:spPr>
      </p:pic>
      <p:sp>
        <p:nvSpPr>
          <p:cNvPr id="2" name="TextBox 1">
            <a:extLst>
              <a:ext uri="{FF2B5EF4-FFF2-40B4-BE49-F238E27FC236}">
                <a16:creationId xmlns:a16="http://schemas.microsoft.com/office/drawing/2014/main" id="{707F1319-0AEA-D66C-9C33-179ACDBBB807}"/>
              </a:ext>
            </a:extLst>
          </p:cNvPr>
          <p:cNvSpPr txBox="1"/>
          <p:nvPr/>
        </p:nvSpPr>
        <p:spPr>
          <a:xfrm>
            <a:off x="0" y="415917"/>
            <a:ext cx="6430892" cy="2339102"/>
          </a:xfrm>
          <a:prstGeom prst="rect">
            <a:avLst/>
          </a:prstGeom>
          <a:solidFill>
            <a:schemeClr val="bg1"/>
          </a:solidFill>
          <a:ln>
            <a:solidFill>
              <a:schemeClr val="tx1"/>
            </a:solidFill>
          </a:ln>
        </p:spPr>
        <p:txBody>
          <a:bodyPr wrap="square">
            <a:spAutoFit/>
          </a:bodyPr>
          <a:lstStyle/>
          <a:p>
            <a:pPr algn="just"/>
            <a:r>
              <a:rPr lang="el-GR" dirty="0">
                <a:solidFill>
                  <a:srgbClr val="000000"/>
                </a:solidFill>
              </a:rPr>
              <a:t>«</a:t>
            </a:r>
            <a:r>
              <a:rPr lang="el-GR" sz="1600" dirty="0">
                <a:solidFill>
                  <a:srgbClr val="000000"/>
                </a:solidFill>
              </a:rPr>
              <a:t>Η πολιτική  εξουσία  ενέταξε  τις τέχνες  στον χώρο  των ενδιαφερόντων  της, άλλοτε  για  να τις  χαλιναγωγήσει  κι άλλοτε  σαν άλλοθι για  την ουσιαστική  της   προς  αυτήν  αδιαφορία. Μόνο  που με  την τέχνη  δύσκολα συμβιβάζεται  η τέχνη  της  πολιτικής. Η τελευταία έχει  ανάγκη από  διερευνήσεις και ισορροπίες  συμφερόντων, από χάραξη στρατηγικής  και από στόχους. Διαστάσεις άγνωστες, αν όχι  επιβλαβείς,  για την τέχνη.  Είναι  αλήθεια βέβαια  πως η  τέχνη  είχε  πάντοτε  σχέσεις  εξάρτησης  και ταυτόχρονα  αντιδικίας με την  εκάστοτε  εξουσία.» (</a:t>
            </a:r>
            <a:r>
              <a:rPr lang="el-GR" sz="1600" i="0" dirty="0">
                <a:solidFill>
                  <a:srgbClr val="000000"/>
                </a:solidFill>
                <a:effectLst/>
              </a:rPr>
              <a:t>Πλάτων Ριβέλλης</a:t>
            </a:r>
            <a:r>
              <a:rPr lang="el-GR" sz="1600" dirty="0">
                <a:solidFill>
                  <a:srgbClr val="000000"/>
                </a:solidFill>
              </a:rPr>
              <a:t>,2000:79)</a:t>
            </a:r>
          </a:p>
        </p:txBody>
      </p:sp>
      <p:sp>
        <p:nvSpPr>
          <p:cNvPr id="4" name="TextBox 3">
            <a:extLst>
              <a:ext uri="{FF2B5EF4-FFF2-40B4-BE49-F238E27FC236}">
                <a16:creationId xmlns:a16="http://schemas.microsoft.com/office/drawing/2014/main" id="{707F1319-0AEA-D66C-9C33-179ACDBBB807}"/>
              </a:ext>
            </a:extLst>
          </p:cNvPr>
          <p:cNvSpPr txBox="1"/>
          <p:nvPr/>
        </p:nvSpPr>
        <p:spPr>
          <a:xfrm>
            <a:off x="6629400" y="169696"/>
            <a:ext cx="5465103" cy="2585323"/>
          </a:xfrm>
          <a:prstGeom prst="rect">
            <a:avLst/>
          </a:prstGeom>
          <a:solidFill>
            <a:schemeClr val="accent6">
              <a:lumMod val="20000"/>
              <a:lumOff val="80000"/>
            </a:schemeClr>
          </a:solidFill>
          <a:ln>
            <a:solidFill>
              <a:schemeClr val="tx1"/>
            </a:solidFill>
          </a:ln>
        </p:spPr>
        <p:txBody>
          <a:bodyPr wrap="square">
            <a:spAutoFit/>
          </a:bodyPr>
          <a:lstStyle/>
          <a:p>
            <a:r>
              <a:rPr lang="el-GR" b="1" dirty="0">
                <a:cs typeface="Times New Roman" panose="02020603050405020304" pitchFamily="18" charset="0"/>
              </a:rPr>
              <a:t>Η λειτουργία της   φωτογραφίας ως  :</a:t>
            </a:r>
          </a:p>
          <a:p>
            <a:endParaRPr lang="en-US" dirty="0">
              <a:cs typeface="Times New Roman" panose="02020603050405020304" pitchFamily="18" charset="0"/>
            </a:endParaRPr>
          </a:p>
          <a:p>
            <a:r>
              <a:rPr lang="el-GR" dirty="0"/>
              <a:t>φορέα οπτικών μηνυμάτων,  </a:t>
            </a:r>
            <a:endParaRPr lang="el-GR" dirty="0">
              <a:cs typeface="Times New Roman" panose="02020603050405020304" pitchFamily="18" charset="0"/>
            </a:endParaRPr>
          </a:p>
          <a:p>
            <a:r>
              <a:rPr lang="el-GR" dirty="0">
                <a:cs typeface="Times New Roman" panose="02020603050405020304" pitchFamily="18" charset="0"/>
              </a:rPr>
              <a:t>ενός εγχειρήματος  αναπαραγωγής  εθνικών και φυλετικών προτύπων, </a:t>
            </a:r>
          </a:p>
          <a:p>
            <a:r>
              <a:rPr lang="el-GR" dirty="0">
                <a:cs typeface="Times New Roman" panose="02020603050405020304" pitchFamily="18" charset="0"/>
              </a:rPr>
              <a:t>ενός  μηχανισμού «εικονογράφησης» της λεκτικής αφήγησης,  </a:t>
            </a:r>
          </a:p>
          <a:p>
            <a:r>
              <a:rPr lang="el-GR" dirty="0"/>
              <a:t>μιας υπόμνησης  θανάτου,</a:t>
            </a:r>
          </a:p>
          <a:p>
            <a:r>
              <a:rPr lang="el-GR" dirty="0"/>
              <a:t>μιας  πρόκλησης  στο συναισθηματισμό.</a:t>
            </a:r>
          </a:p>
        </p:txBody>
      </p:sp>
      <p:sp>
        <p:nvSpPr>
          <p:cNvPr id="7" name="TextBox 6">
            <a:extLst>
              <a:ext uri="{FF2B5EF4-FFF2-40B4-BE49-F238E27FC236}">
                <a16:creationId xmlns:a16="http://schemas.microsoft.com/office/drawing/2014/main" id="{554D47FF-A570-0D7C-9FD6-94CB8D1B3528}"/>
              </a:ext>
            </a:extLst>
          </p:cNvPr>
          <p:cNvSpPr txBox="1"/>
          <p:nvPr/>
        </p:nvSpPr>
        <p:spPr>
          <a:xfrm>
            <a:off x="0" y="0"/>
            <a:ext cx="3799351" cy="369332"/>
          </a:xfrm>
          <a:prstGeom prst="rect">
            <a:avLst/>
          </a:prstGeom>
          <a:noFill/>
          <a:ln>
            <a:solidFill>
              <a:schemeClr val="tx1"/>
            </a:solidFill>
          </a:ln>
        </p:spPr>
        <p:txBody>
          <a:bodyPr wrap="square">
            <a:spAutoFit/>
          </a:bodyPr>
          <a:lstStyle/>
          <a:p>
            <a:pPr algn="just"/>
            <a:r>
              <a:rPr lang="el-GR" dirty="0">
                <a:highlight>
                  <a:srgbClr val="FF00FF"/>
                </a:highlight>
                <a:cs typeface="Times New Roman" panose="02020603050405020304" pitchFamily="18" charset="0"/>
              </a:rPr>
              <a:t>ΙΙ. Φωτογραφική Πρακτική &amp; Εξουσία</a:t>
            </a:r>
          </a:p>
        </p:txBody>
      </p:sp>
      <p:sp>
        <p:nvSpPr>
          <p:cNvPr id="3" name="Ορθογώνιο 2">
            <a:extLst>
              <a:ext uri="{FF2B5EF4-FFF2-40B4-BE49-F238E27FC236}">
                <a16:creationId xmlns:a16="http://schemas.microsoft.com/office/drawing/2014/main" id="{526414AE-24AA-BFDB-2EAB-B1F0138D6864}"/>
              </a:ext>
            </a:extLst>
          </p:cNvPr>
          <p:cNvSpPr/>
          <p:nvPr/>
        </p:nvSpPr>
        <p:spPr>
          <a:xfrm>
            <a:off x="3388024" y="2930835"/>
            <a:ext cx="2773292" cy="375747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Σύλλογος  εις μνήμην  των ηρώων των χωρίων </a:t>
            </a:r>
            <a:r>
              <a:rPr lang="el-GR" sz="2000" dirty="0" err="1">
                <a:solidFill>
                  <a:schemeClr val="tx1"/>
                </a:solidFill>
              </a:rPr>
              <a:t>Μαράθα</a:t>
            </a:r>
            <a:r>
              <a:rPr lang="el-GR" sz="2000" dirty="0">
                <a:solidFill>
                  <a:schemeClr val="tx1"/>
                </a:solidFill>
              </a:rPr>
              <a:t> – </a:t>
            </a:r>
            <a:r>
              <a:rPr lang="el-GR" sz="2000" dirty="0" err="1">
                <a:solidFill>
                  <a:schemeClr val="tx1"/>
                </a:solidFill>
              </a:rPr>
              <a:t>Αλόδα</a:t>
            </a:r>
            <a:r>
              <a:rPr lang="el-GR" sz="2000" dirty="0">
                <a:solidFill>
                  <a:schemeClr val="tx1"/>
                </a:solidFill>
              </a:rPr>
              <a:t> – </a:t>
            </a:r>
            <a:r>
              <a:rPr lang="el-GR" sz="2000" dirty="0" err="1">
                <a:solidFill>
                  <a:schemeClr val="tx1"/>
                </a:solidFill>
              </a:rPr>
              <a:t>Σανταλάρης</a:t>
            </a:r>
            <a:r>
              <a:rPr lang="el-GR" sz="2000" dirty="0">
                <a:solidFill>
                  <a:schemeClr val="tx1"/>
                </a:solidFill>
              </a:rPr>
              <a:t> (2010)</a:t>
            </a:r>
          </a:p>
          <a:p>
            <a:pPr algn="ctr"/>
            <a:endParaRPr lang="el-GR" sz="2000" dirty="0">
              <a:solidFill>
                <a:schemeClr val="tx1"/>
              </a:solidFill>
            </a:endParaRPr>
          </a:p>
          <a:p>
            <a:pPr algn="ctr"/>
            <a:r>
              <a:rPr lang="el-GR" sz="2000" dirty="0">
                <a:solidFill>
                  <a:schemeClr val="tx1"/>
                </a:solidFill>
              </a:rPr>
              <a:t>Τίτλος : 1955-1974</a:t>
            </a:r>
          </a:p>
          <a:p>
            <a:pPr algn="ctr"/>
            <a:r>
              <a:rPr lang="el-GR" sz="2000" dirty="0">
                <a:solidFill>
                  <a:schemeClr val="tx1"/>
                </a:solidFill>
              </a:rPr>
              <a:t>Βήμα βήμα η  γενοκτονία</a:t>
            </a:r>
          </a:p>
          <a:p>
            <a:pPr algn="ctr"/>
            <a:r>
              <a:rPr lang="el-GR" sz="2000" dirty="0" err="1">
                <a:solidFill>
                  <a:schemeClr val="tx1"/>
                </a:solidFill>
              </a:rPr>
              <a:t>Μαράθα</a:t>
            </a:r>
            <a:r>
              <a:rPr lang="el-GR" sz="2000" dirty="0">
                <a:solidFill>
                  <a:schemeClr val="tx1"/>
                </a:solidFill>
              </a:rPr>
              <a:t> – </a:t>
            </a:r>
            <a:r>
              <a:rPr lang="el-GR" sz="2000" dirty="0" err="1">
                <a:solidFill>
                  <a:schemeClr val="tx1"/>
                </a:solidFill>
              </a:rPr>
              <a:t>Αλόδα</a:t>
            </a:r>
            <a:r>
              <a:rPr lang="el-GR" sz="2000" dirty="0">
                <a:solidFill>
                  <a:schemeClr val="tx1"/>
                </a:solidFill>
              </a:rPr>
              <a:t> – </a:t>
            </a:r>
            <a:r>
              <a:rPr lang="el-GR" sz="2000" dirty="0" err="1">
                <a:solidFill>
                  <a:schemeClr val="tx1"/>
                </a:solidFill>
              </a:rPr>
              <a:t>Σανταλάρης</a:t>
            </a:r>
            <a:r>
              <a:rPr lang="el-GR" sz="2000" dirty="0">
                <a:solidFill>
                  <a:schemeClr val="tx1"/>
                </a:solidFill>
              </a:rPr>
              <a:t> </a:t>
            </a:r>
          </a:p>
        </p:txBody>
      </p:sp>
      <p:sp>
        <p:nvSpPr>
          <p:cNvPr id="8" name="Ορθογώνιο 7">
            <a:extLst>
              <a:ext uri="{FF2B5EF4-FFF2-40B4-BE49-F238E27FC236}">
                <a16:creationId xmlns:a16="http://schemas.microsoft.com/office/drawing/2014/main" id="{D13E5572-AEC2-405D-C2DF-AF9B6D317A0E}"/>
              </a:ext>
            </a:extLst>
          </p:cNvPr>
          <p:cNvSpPr/>
          <p:nvPr/>
        </p:nvSpPr>
        <p:spPr>
          <a:xfrm>
            <a:off x="6629399" y="4488138"/>
            <a:ext cx="5465104" cy="73536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Οι  μαθητές  του  Δημοτικού Σχολείου </a:t>
            </a:r>
            <a:r>
              <a:rPr lang="el-GR" dirty="0" err="1">
                <a:solidFill>
                  <a:schemeClr val="tx1"/>
                </a:solidFill>
              </a:rPr>
              <a:t>Σανταλάρη</a:t>
            </a:r>
            <a:r>
              <a:rPr lang="el-GR" dirty="0">
                <a:solidFill>
                  <a:schemeClr val="tx1"/>
                </a:solidFill>
              </a:rPr>
              <a:t>.  </a:t>
            </a:r>
            <a:endParaRPr lang="el-CY" dirty="0">
              <a:solidFill>
                <a:schemeClr val="tx1"/>
              </a:solidFill>
            </a:endParaRPr>
          </a:p>
        </p:txBody>
      </p:sp>
      <p:sp>
        <p:nvSpPr>
          <p:cNvPr id="9" name="Ορθογώνιο 8">
            <a:extLst>
              <a:ext uri="{FF2B5EF4-FFF2-40B4-BE49-F238E27FC236}">
                <a16:creationId xmlns:a16="http://schemas.microsoft.com/office/drawing/2014/main" id="{15ED60AC-1B82-1CFE-6083-43C29602E3A4}"/>
              </a:ext>
            </a:extLst>
          </p:cNvPr>
          <p:cNvSpPr/>
          <p:nvPr/>
        </p:nvSpPr>
        <p:spPr>
          <a:xfrm>
            <a:off x="6629399" y="6001450"/>
            <a:ext cx="5465104" cy="73536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Οι  μαθητές  του  Δημοτικού Σχολείου </a:t>
            </a:r>
            <a:r>
              <a:rPr lang="el-GR" dirty="0" err="1">
                <a:solidFill>
                  <a:schemeClr val="tx1"/>
                </a:solidFill>
              </a:rPr>
              <a:t>Μαράθας</a:t>
            </a:r>
            <a:r>
              <a:rPr lang="el-GR" dirty="0">
                <a:solidFill>
                  <a:schemeClr val="tx1"/>
                </a:solidFill>
              </a:rPr>
              <a:t>.  </a:t>
            </a:r>
            <a:endParaRPr lang="el-CY" dirty="0">
              <a:solidFill>
                <a:schemeClr val="tx1"/>
              </a:solidFill>
            </a:endParaRPr>
          </a:p>
        </p:txBody>
      </p:sp>
    </p:spTree>
    <p:extLst>
      <p:ext uri="{BB962C8B-B14F-4D97-AF65-F5344CB8AC3E}">
        <p14:creationId xmlns:p14="http://schemas.microsoft.com/office/powerpoint/2010/main" val="3856838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C7AAD253-B3A3-7CB1-DB05-F094F70129D9}"/>
              </a:ext>
            </a:extLst>
          </p:cNvPr>
          <p:cNvSpPr/>
          <p:nvPr/>
        </p:nvSpPr>
        <p:spPr>
          <a:xfrm>
            <a:off x="572589" y="218440"/>
            <a:ext cx="6776244" cy="642112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l-GR" sz="3600" b="1" dirty="0">
              <a:latin typeface="Times New Roman" panose="02020603050405020304" pitchFamily="18" charset="0"/>
              <a:cs typeface="Times New Roman" panose="02020603050405020304" pitchFamily="18" charset="0"/>
            </a:endParaRPr>
          </a:p>
          <a:p>
            <a:pPr algn="ctr"/>
            <a:r>
              <a:rPr lang="el-GR" sz="3600" b="1" dirty="0">
                <a:cs typeface="Times New Roman" panose="02020603050405020304" pitchFamily="18" charset="0"/>
              </a:rPr>
              <a:t>Τίτλος : Η φωτογραφική πρακτική στη διαμόρφωση της πολιτισμικής μνήμης και η  αναπαραγωγή της στον ιστοριογραφικό λόγο :</a:t>
            </a:r>
          </a:p>
          <a:p>
            <a:pPr algn="ctr"/>
            <a:r>
              <a:rPr lang="el-GR" sz="3600" b="1" dirty="0">
                <a:cs typeface="Times New Roman" panose="02020603050405020304" pitchFamily="18" charset="0"/>
              </a:rPr>
              <a:t>Οι  φωτογραφίες  στα πρωτοσέλιδα της  τ/κ εφημερίδας </a:t>
            </a:r>
            <a:r>
              <a:rPr lang="tr-TR" sz="3600" b="1" i="1" dirty="0">
                <a:cs typeface="Times New Roman" panose="02020603050405020304" pitchFamily="18" charset="0"/>
              </a:rPr>
              <a:t>Bozkurt</a:t>
            </a:r>
            <a:r>
              <a:rPr lang="el-GR" sz="3600" b="1" dirty="0">
                <a:cs typeface="Times New Roman" panose="02020603050405020304" pitchFamily="18" charset="0"/>
              </a:rPr>
              <a:t> του 1974.</a:t>
            </a:r>
          </a:p>
          <a:p>
            <a:pPr algn="ctr"/>
            <a:r>
              <a:rPr lang="el-GR" sz="3600" b="1" dirty="0" err="1">
                <a:cs typeface="Times New Roman" panose="02020603050405020304" pitchFamily="18" charset="0"/>
              </a:rPr>
              <a:t>Δρ</a:t>
            </a:r>
            <a:r>
              <a:rPr lang="el-GR" sz="3600" b="1" dirty="0">
                <a:cs typeface="Times New Roman" panose="02020603050405020304" pitchFamily="18" charset="0"/>
              </a:rPr>
              <a:t> Ελένη Χαραλάμπους</a:t>
            </a:r>
          </a:p>
          <a:p>
            <a:endParaRPr lang="el-GR" sz="2000" dirty="0">
              <a:cs typeface="Times New Roman" panose="02020603050405020304" pitchFamily="18" charset="0"/>
            </a:endParaRPr>
          </a:p>
          <a:p>
            <a:endParaRPr lang="el-GR" sz="2000" dirty="0">
              <a:cs typeface="Times New Roman" panose="02020603050405020304" pitchFamily="18" charset="0"/>
            </a:endParaRPr>
          </a:p>
        </p:txBody>
      </p:sp>
      <p:pic>
        <p:nvPicPr>
          <p:cNvPr id="3" name="Εικόνα 2" descr="Εικόνα που περιέχει κείμενο, τυπογραφία, τέχνη&#10;&#10;Περιγραφή που δημιουργήθηκε αυτόματα">
            <a:extLst>
              <a:ext uri="{FF2B5EF4-FFF2-40B4-BE49-F238E27FC236}">
                <a16:creationId xmlns:a16="http://schemas.microsoft.com/office/drawing/2014/main" id="{DB34E94C-583C-A6E8-B4ED-D39884F01231}"/>
              </a:ext>
            </a:extLst>
          </p:cNvPr>
          <p:cNvPicPr>
            <a:picLocks noChangeAspect="1"/>
          </p:cNvPicPr>
          <p:nvPr/>
        </p:nvPicPr>
        <p:blipFill rotWithShape="1">
          <a:blip r:embed="rId2">
            <a:extLst>
              <a:ext uri="{28A0092B-C50C-407E-A947-70E740481C1C}">
                <a14:useLocalDpi xmlns:a14="http://schemas.microsoft.com/office/drawing/2010/main" val="0"/>
              </a:ext>
            </a:extLst>
          </a:blip>
          <a:srcRect l="15249" t="14508" r="52069" b="6271"/>
          <a:stretch/>
        </p:blipFill>
        <p:spPr>
          <a:xfrm rot="5400000">
            <a:off x="8223733" y="-711463"/>
            <a:ext cx="1387366" cy="2810294"/>
          </a:xfrm>
          <a:prstGeom prst="rect">
            <a:avLst/>
          </a:prstGeom>
          <a:ln>
            <a:solidFill>
              <a:schemeClr val="tx1"/>
            </a:solidFill>
          </a:ln>
        </p:spPr>
      </p:pic>
      <p:pic>
        <p:nvPicPr>
          <p:cNvPr id="11" name="Εικόνα 10" descr="Εικόνα που περιέχει κείμενο, βιβλίο, σκίτσο/σχέδιο, χαρτί&#10;&#10;Περιγραφή που δημιουργήθηκε αυτόματα">
            <a:extLst>
              <a:ext uri="{FF2B5EF4-FFF2-40B4-BE49-F238E27FC236}">
                <a16:creationId xmlns:a16="http://schemas.microsoft.com/office/drawing/2014/main" id="{C2E68703-C78A-C7DB-15A6-7891687CAB10}"/>
              </a:ext>
            </a:extLst>
          </p:cNvPr>
          <p:cNvPicPr>
            <a:picLocks noChangeAspect="1"/>
          </p:cNvPicPr>
          <p:nvPr/>
        </p:nvPicPr>
        <p:blipFill rotWithShape="1">
          <a:blip r:embed="rId3">
            <a:extLst>
              <a:ext uri="{28A0092B-C50C-407E-A947-70E740481C1C}">
                <a14:useLocalDpi xmlns:a14="http://schemas.microsoft.com/office/drawing/2010/main" val="0"/>
              </a:ext>
            </a:extLst>
          </a:blip>
          <a:srcRect l="13679" t="10267" r="17701" b="15556"/>
          <a:stretch/>
        </p:blipFill>
        <p:spPr>
          <a:xfrm>
            <a:off x="7512270" y="3121571"/>
            <a:ext cx="2810294" cy="1965435"/>
          </a:xfrm>
          <a:prstGeom prst="rect">
            <a:avLst/>
          </a:prstGeom>
          <a:ln>
            <a:solidFill>
              <a:schemeClr val="tx1"/>
            </a:solidFill>
          </a:ln>
        </p:spPr>
      </p:pic>
      <p:pic>
        <p:nvPicPr>
          <p:cNvPr id="15" name="Εικόνα 14" descr="Εικόνα που περιέχει κείμενο, βιβλίο, τυπογραφία, στατικό&#10;&#10;Περιγραφή που δημιουργήθηκε αυτόματα">
            <a:extLst>
              <a:ext uri="{FF2B5EF4-FFF2-40B4-BE49-F238E27FC236}">
                <a16:creationId xmlns:a16="http://schemas.microsoft.com/office/drawing/2014/main" id="{7E4B094D-DCEF-C035-80E9-0DFA88C10077}"/>
              </a:ext>
            </a:extLst>
          </p:cNvPr>
          <p:cNvPicPr>
            <a:picLocks noChangeAspect="1"/>
          </p:cNvPicPr>
          <p:nvPr/>
        </p:nvPicPr>
        <p:blipFill rotWithShape="1">
          <a:blip r:embed="rId4">
            <a:extLst>
              <a:ext uri="{28A0092B-C50C-407E-A947-70E740481C1C}">
                <a14:useLocalDpi xmlns:a14="http://schemas.microsoft.com/office/drawing/2010/main" val="0"/>
              </a:ext>
            </a:extLst>
          </a:blip>
          <a:srcRect l="3119" t="9450" r="8720" b="35990"/>
          <a:stretch/>
        </p:blipFill>
        <p:spPr>
          <a:xfrm>
            <a:off x="7512269" y="5171090"/>
            <a:ext cx="2810294" cy="1636986"/>
          </a:xfrm>
          <a:prstGeom prst="rect">
            <a:avLst/>
          </a:prstGeom>
          <a:ln>
            <a:solidFill>
              <a:schemeClr val="tx1"/>
            </a:solidFill>
          </a:ln>
        </p:spPr>
      </p:pic>
      <p:pic>
        <p:nvPicPr>
          <p:cNvPr id="7" name="Εικόνα 6" descr="Εικόνα που περιέχει κείμενο, βιβλίο, χαρτί, βιβλιοδεσία&#10;&#10;Περιγραφή που δημιουργήθηκε αυτόματα">
            <a:extLst>
              <a:ext uri="{FF2B5EF4-FFF2-40B4-BE49-F238E27FC236}">
                <a16:creationId xmlns:a16="http://schemas.microsoft.com/office/drawing/2014/main" id="{4E2310AC-BECE-0443-061C-026B15ED9C0C}"/>
              </a:ext>
            </a:extLst>
          </p:cNvPr>
          <p:cNvPicPr>
            <a:picLocks noChangeAspect="1"/>
          </p:cNvPicPr>
          <p:nvPr/>
        </p:nvPicPr>
        <p:blipFill rotWithShape="1">
          <a:blip r:embed="rId5">
            <a:extLst>
              <a:ext uri="{28A0092B-C50C-407E-A947-70E740481C1C}">
                <a14:useLocalDpi xmlns:a14="http://schemas.microsoft.com/office/drawing/2010/main" val="0"/>
              </a:ext>
            </a:extLst>
          </a:blip>
          <a:srcRect l="2414" t="13793" b="23065"/>
          <a:stretch/>
        </p:blipFill>
        <p:spPr>
          <a:xfrm>
            <a:off x="7512270" y="1452008"/>
            <a:ext cx="2810294" cy="1585480"/>
          </a:xfrm>
          <a:prstGeom prst="rect">
            <a:avLst/>
          </a:prstGeom>
          <a:ln>
            <a:solidFill>
              <a:schemeClr val="tx1"/>
            </a:solidFill>
          </a:ln>
        </p:spPr>
      </p:pic>
    </p:spTree>
    <p:extLst>
      <p:ext uri="{BB962C8B-B14F-4D97-AF65-F5344CB8AC3E}">
        <p14:creationId xmlns:p14="http://schemas.microsoft.com/office/powerpoint/2010/main" val="3075098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E4E61-90F3-519F-A8DB-265BF42C6362}"/>
              </a:ext>
            </a:extLst>
          </p:cNvPr>
          <p:cNvSpPr txBox="1"/>
          <p:nvPr/>
        </p:nvSpPr>
        <p:spPr>
          <a:xfrm>
            <a:off x="348343" y="105013"/>
            <a:ext cx="4484914" cy="3323987"/>
          </a:xfrm>
          <a:prstGeom prst="rect">
            <a:avLst/>
          </a:prstGeom>
          <a:solidFill>
            <a:schemeClr val="accent6">
              <a:lumMod val="20000"/>
              <a:lumOff val="80000"/>
            </a:schemeClr>
          </a:solidFill>
          <a:ln>
            <a:solidFill>
              <a:schemeClr val="tx1"/>
            </a:solidFill>
          </a:ln>
        </p:spPr>
        <p:txBody>
          <a:bodyPr wrap="square">
            <a:spAutoFit/>
          </a:bodyPr>
          <a:lstStyle/>
          <a:p>
            <a:pPr algn="just"/>
            <a:r>
              <a:rPr lang="el-GR" sz="1600" b="1" dirty="0">
                <a:cs typeface="Times New Roman" panose="02020603050405020304" pitchFamily="18" charset="0"/>
              </a:rPr>
              <a:t>Περίληψη  εργασίας : </a:t>
            </a:r>
          </a:p>
          <a:p>
            <a:pPr algn="just"/>
            <a:endParaRPr lang="el-GR" sz="1600" b="1" dirty="0">
              <a:cs typeface="Times New Roman" panose="02020603050405020304" pitchFamily="18" charset="0"/>
            </a:endParaRPr>
          </a:p>
          <a:p>
            <a:pPr algn="just"/>
            <a:endParaRPr lang="el-GR" sz="1600" b="1" dirty="0">
              <a:cs typeface="Times New Roman" panose="02020603050405020304" pitchFamily="18" charset="0"/>
            </a:endParaRPr>
          </a:p>
          <a:p>
            <a:pPr algn="just"/>
            <a:r>
              <a:rPr lang="el-GR" dirty="0">
                <a:cs typeface="Times New Roman" panose="02020603050405020304" pitchFamily="18" charset="0"/>
              </a:rPr>
              <a:t>Αξιοποιώντας τις  φωτογραφίες  και τις λεζάντες οι  οποίες  δημοσιεύτηκαν  στα πρωτοσέλιδα της  τ/κ εφημερίδας </a:t>
            </a:r>
            <a:r>
              <a:rPr lang="tr-TR" i="1" dirty="0">
                <a:cs typeface="Times New Roman" panose="02020603050405020304" pitchFamily="18" charset="0"/>
              </a:rPr>
              <a:t>Bozkurt</a:t>
            </a:r>
            <a:r>
              <a:rPr lang="el-GR" dirty="0">
                <a:cs typeface="Times New Roman" panose="02020603050405020304" pitchFamily="18" charset="0"/>
              </a:rPr>
              <a:t>, την  περίοδο  Ιούλιος 1974 –</a:t>
            </a:r>
            <a:r>
              <a:rPr lang="en-US" dirty="0">
                <a:cs typeface="Times New Roman" panose="02020603050405020304" pitchFamily="18" charset="0"/>
              </a:rPr>
              <a:t> </a:t>
            </a:r>
            <a:r>
              <a:rPr lang="el-GR" dirty="0">
                <a:cs typeface="Times New Roman" panose="02020603050405020304" pitchFamily="18" charset="0"/>
              </a:rPr>
              <a:t>Αύγουστος   1974, η εργασία  αυτή έχει ως  στόχο  να αναδείξει τον ρόλο της   φωτογραφικής πρακτικής στη διαμόρφωση της πολιτισμικής μνήμης της Τουρκοκυπριακής Κοινότητας.</a:t>
            </a:r>
          </a:p>
        </p:txBody>
      </p:sp>
      <p:pic>
        <p:nvPicPr>
          <p:cNvPr id="4" name="Εικόνα 3"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37A035BC-40A3-FF69-0C1C-5F5D1CB31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457" y="105013"/>
            <a:ext cx="7064830" cy="5127172"/>
          </a:xfrm>
          <a:prstGeom prst="rect">
            <a:avLst/>
          </a:prstGeom>
        </p:spPr>
      </p:pic>
      <p:sp>
        <p:nvSpPr>
          <p:cNvPr id="5" name="Ορθογώνιο 4">
            <a:extLst>
              <a:ext uri="{FF2B5EF4-FFF2-40B4-BE49-F238E27FC236}">
                <a16:creationId xmlns:a16="http://schemas.microsoft.com/office/drawing/2014/main" id="{76425C17-7E04-E1B1-C6B7-75DA823BE258}"/>
              </a:ext>
            </a:extLst>
          </p:cNvPr>
          <p:cNvSpPr/>
          <p:nvPr/>
        </p:nvSpPr>
        <p:spPr>
          <a:xfrm>
            <a:off x="4909457" y="5286026"/>
            <a:ext cx="5649685" cy="134337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Πρωτοσέλιδος  τίτλος  : </a:t>
            </a:r>
          </a:p>
          <a:p>
            <a:pPr algn="ctr"/>
            <a:r>
              <a:rPr lang="el-GR" sz="2400" b="1" dirty="0">
                <a:solidFill>
                  <a:schemeClr val="tx1"/>
                </a:solidFill>
              </a:rPr>
              <a:t>Αυτό  που  περιμέναμε με λαχτάρα εδώ και έναν αιώνα έγινε   </a:t>
            </a:r>
            <a:endParaRPr lang="el-CY" sz="2400" b="1" dirty="0">
              <a:solidFill>
                <a:schemeClr val="tx1"/>
              </a:solidFill>
            </a:endParaRPr>
          </a:p>
        </p:txBody>
      </p:sp>
      <p:pic>
        <p:nvPicPr>
          <p:cNvPr id="2050" name="Picture 2" descr="Next mini ημερολόγιο γραφείου (πυραμίδα) 2024 μηνιαίο σπιράλ λευκό Υ8x8εκ.">
            <a:extLst>
              <a:ext uri="{FF2B5EF4-FFF2-40B4-BE49-F238E27FC236}">
                <a16:creationId xmlns:a16="http://schemas.microsoft.com/office/drawing/2014/main" id="{BB129822-BC3F-9B48-36FA-F6F7726BB9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11464" r="10381" b="9100"/>
          <a:stretch/>
        </p:blipFill>
        <p:spPr bwMode="auto">
          <a:xfrm>
            <a:off x="424543" y="3810000"/>
            <a:ext cx="4484914" cy="2574046"/>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52C7FE8E-6303-68C7-8DDD-5BE204B578B7}"/>
              </a:ext>
            </a:extLst>
          </p:cNvPr>
          <p:cNvSpPr/>
          <p:nvPr/>
        </p:nvSpPr>
        <p:spPr>
          <a:xfrm rot="21259791">
            <a:off x="1534010" y="4251246"/>
            <a:ext cx="2807512" cy="1691556"/>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tx1"/>
                </a:solidFill>
              </a:rPr>
              <a:t>Πέμπτη</a:t>
            </a:r>
          </a:p>
          <a:p>
            <a:pPr algn="ctr"/>
            <a:r>
              <a:rPr lang="el-GR" sz="2800" dirty="0">
                <a:solidFill>
                  <a:schemeClr val="tx1"/>
                </a:solidFill>
              </a:rPr>
              <a:t>25 Ιουλίου  1974</a:t>
            </a:r>
            <a:r>
              <a:rPr lang="el-GR" sz="2800" dirty="0"/>
              <a:t> </a:t>
            </a:r>
            <a:endParaRPr lang="el-CY" sz="2800" dirty="0"/>
          </a:p>
        </p:txBody>
      </p:sp>
    </p:spTree>
    <p:extLst>
      <p:ext uri="{BB962C8B-B14F-4D97-AF65-F5344CB8AC3E}">
        <p14:creationId xmlns:p14="http://schemas.microsoft.com/office/powerpoint/2010/main" val="1514866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E4E61-90F3-519F-A8DB-265BF42C6362}"/>
              </a:ext>
            </a:extLst>
          </p:cNvPr>
          <p:cNvSpPr txBox="1"/>
          <p:nvPr/>
        </p:nvSpPr>
        <p:spPr>
          <a:xfrm>
            <a:off x="239486" y="206553"/>
            <a:ext cx="4495800" cy="3693319"/>
          </a:xfrm>
          <a:prstGeom prst="rect">
            <a:avLst/>
          </a:prstGeom>
          <a:solidFill>
            <a:schemeClr val="accent6">
              <a:lumMod val="20000"/>
              <a:lumOff val="80000"/>
            </a:schemeClr>
          </a:solidFill>
          <a:ln>
            <a:solidFill>
              <a:schemeClr val="tx1"/>
            </a:solidFill>
          </a:ln>
        </p:spPr>
        <p:txBody>
          <a:bodyPr wrap="square">
            <a:spAutoFit/>
          </a:bodyPr>
          <a:lstStyle/>
          <a:p>
            <a:pPr algn="just"/>
            <a:r>
              <a:rPr lang="el-GR" b="1" dirty="0">
                <a:cs typeface="Times New Roman" panose="02020603050405020304" pitchFamily="18" charset="0"/>
              </a:rPr>
              <a:t>Περιεχόμενο  παρουσίασης :</a:t>
            </a:r>
            <a:endParaRPr lang="tr-TR" b="1" dirty="0">
              <a:cs typeface="Times New Roman" panose="02020603050405020304" pitchFamily="18" charset="0"/>
            </a:endParaRPr>
          </a:p>
          <a:p>
            <a:pPr algn="just"/>
            <a:endParaRPr lang="el-GR" b="1" dirty="0">
              <a:cs typeface="Times New Roman" panose="02020603050405020304" pitchFamily="18" charset="0"/>
            </a:endParaRPr>
          </a:p>
          <a:p>
            <a:pPr algn="just"/>
            <a:r>
              <a:rPr lang="el-GR" dirty="0">
                <a:highlight>
                  <a:srgbClr val="C0C0C0"/>
                </a:highlight>
                <a:cs typeface="Times New Roman" panose="02020603050405020304" pitchFamily="18" charset="0"/>
              </a:rPr>
              <a:t>Ι. Ταυτότητα  εφημερίδας</a:t>
            </a:r>
          </a:p>
          <a:p>
            <a:pPr algn="just"/>
            <a:r>
              <a:rPr lang="el-GR" dirty="0">
                <a:highlight>
                  <a:srgbClr val="FF00FF"/>
                </a:highlight>
                <a:cs typeface="Times New Roman" panose="02020603050405020304" pitchFamily="18" charset="0"/>
              </a:rPr>
              <a:t>ΙΙ. Φωτογραφική Πρακτική &amp; Εξουσία</a:t>
            </a:r>
          </a:p>
          <a:p>
            <a:pPr algn="just"/>
            <a:r>
              <a:rPr lang="el-GR" dirty="0">
                <a:highlight>
                  <a:srgbClr val="00FF00"/>
                </a:highlight>
                <a:cs typeface="Times New Roman" panose="02020603050405020304" pitchFamily="18" charset="0"/>
              </a:rPr>
              <a:t>ΙΙΙ. Φωτογραφίες  από τα  πρωτοσέλιδα της  τ/κ εφημερίδας </a:t>
            </a:r>
            <a:r>
              <a:rPr lang="tr-TR" i="1" dirty="0">
                <a:highlight>
                  <a:srgbClr val="00FF00"/>
                </a:highlight>
                <a:cs typeface="Times New Roman" panose="02020603050405020304" pitchFamily="18" charset="0"/>
              </a:rPr>
              <a:t>Bozkurt</a:t>
            </a:r>
            <a:r>
              <a:rPr lang="el-GR" dirty="0">
                <a:highlight>
                  <a:srgbClr val="00FF00"/>
                </a:highlight>
                <a:cs typeface="Times New Roman" panose="02020603050405020304" pitchFamily="18" charset="0"/>
              </a:rPr>
              <a:t> του 1974 : Η συγκρότηση ενός  αφηγήματος</a:t>
            </a:r>
          </a:p>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a:p>
            <a:pPr algn="just"/>
            <a:r>
              <a:rPr lang="tr-TR" dirty="0">
                <a:highlight>
                  <a:srgbClr val="00FFFF"/>
                </a:highlight>
              </a:rPr>
              <a:t>V. </a:t>
            </a:r>
            <a:r>
              <a:rPr lang="el-GR" dirty="0">
                <a:highlight>
                  <a:srgbClr val="00FFFF"/>
                </a:highlight>
              </a:rPr>
              <a:t>Καταληκτικό σχόλιο : Η περίπτωση του</a:t>
            </a:r>
            <a:r>
              <a:rPr lang="en-US" dirty="0">
                <a:solidFill>
                  <a:schemeClr val="tx1"/>
                </a:solidFill>
                <a:highlight>
                  <a:srgbClr val="00FFFF"/>
                </a:highlight>
              </a:rPr>
              <a:t> </a:t>
            </a:r>
            <a:r>
              <a:rPr lang="tr-TR" dirty="0">
                <a:solidFill>
                  <a:schemeClr val="tx1"/>
                </a:solidFill>
                <a:highlight>
                  <a:srgbClr val="00FFFF"/>
                </a:highlight>
              </a:rPr>
              <a:t>Ö</a:t>
            </a:r>
            <a:r>
              <a:rPr lang="tr-TR" dirty="0">
                <a:highlight>
                  <a:srgbClr val="00FFFF"/>
                </a:highlight>
              </a:rPr>
              <a:t>mer Köse </a:t>
            </a:r>
          </a:p>
        </p:txBody>
      </p:sp>
      <p:pic>
        <p:nvPicPr>
          <p:cNvPr id="4" name="Εικόνα 3" descr="Εικόνα που περιέχει κείμενο, σκίτσο/σχέδιο, χαρτί, χάρτινο προϊόν&#10;&#10;Περιγραφή που δημιουργήθηκε αυτόματα">
            <a:extLst>
              <a:ext uri="{FF2B5EF4-FFF2-40B4-BE49-F238E27FC236}">
                <a16:creationId xmlns:a16="http://schemas.microsoft.com/office/drawing/2014/main" id="{C209D7B5-41DC-612E-AAA0-ACDE94005114}"/>
              </a:ext>
            </a:extLst>
          </p:cNvPr>
          <p:cNvPicPr>
            <a:picLocks noChangeAspect="1"/>
          </p:cNvPicPr>
          <p:nvPr/>
        </p:nvPicPr>
        <p:blipFill rotWithShape="1">
          <a:blip r:embed="rId3">
            <a:extLst>
              <a:ext uri="{28A0092B-C50C-407E-A947-70E740481C1C}">
                <a14:useLocalDpi xmlns:a14="http://schemas.microsoft.com/office/drawing/2010/main" val="0"/>
              </a:ext>
            </a:extLst>
          </a:blip>
          <a:srcRect l="10119" t="9206" r="48929" b="3012"/>
          <a:stretch/>
        </p:blipFill>
        <p:spPr>
          <a:xfrm>
            <a:off x="4822371" y="206554"/>
            <a:ext cx="2950029" cy="5475789"/>
          </a:xfrm>
          <a:prstGeom prst="rect">
            <a:avLst/>
          </a:prstGeom>
          <a:ln>
            <a:solidFill>
              <a:schemeClr val="tx1"/>
            </a:solidFill>
          </a:ln>
        </p:spPr>
      </p:pic>
      <p:pic>
        <p:nvPicPr>
          <p:cNvPr id="6" name="Εικόνα 5" descr="Εικόνα που περιέχει κείμενο, χαρτί, χάρτινο προϊόν, τυπογραφία&#10;&#10;Περιγραφή που δημιουργήθηκε αυτόματα">
            <a:extLst>
              <a:ext uri="{FF2B5EF4-FFF2-40B4-BE49-F238E27FC236}">
                <a16:creationId xmlns:a16="http://schemas.microsoft.com/office/drawing/2014/main" id="{91B4E69B-AD16-57E4-F2A9-AACD4A0E46A0}"/>
              </a:ext>
            </a:extLst>
          </p:cNvPr>
          <p:cNvPicPr>
            <a:picLocks noChangeAspect="1"/>
          </p:cNvPicPr>
          <p:nvPr/>
        </p:nvPicPr>
        <p:blipFill rotWithShape="1">
          <a:blip r:embed="rId4">
            <a:extLst>
              <a:ext uri="{28A0092B-C50C-407E-A947-70E740481C1C}">
                <a14:useLocalDpi xmlns:a14="http://schemas.microsoft.com/office/drawing/2010/main" val="0"/>
              </a:ext>
            </a:extLst>
          </a:blip>
          <a:srcRect l="50833" t="14127" r="5476" b="4762"/>
          <a:stretch/>
        </p:blipFill>
        <p:spPr>
          <a:xfrm>
            <a:off x="7957457" y="206552"/>
            <a:ext cx="3995057" cy="5475789"/>
          </a:xfrm>
          <a:prstGeom prst="rect">
            <a:avLst/>
          </a:prstGeom>
          <a:ln>
            <a:solidFill>
              <a:schemeClr val="tx1"/>
            </a:solidFill>
          </a:ln>
        </p:spPr>
      </p:pic>
      <p:sp>
        <p:nvSpPr>
          <p:cNvPr id="8" name="TextBox 7">
            <a:extLst>
              <a:ext uri="{FF2B5EF4-FFF2-40B4-BE49-F238E27FC236}">
                <a16:creationId xmlns:a16="http://schemas.microsoft.com/office/drawing/2014/main" id="{BE7B87FF-FF71-C860-F05C-176037080928}"/>
              </a:ext>
            </a:extLst>
          </p:cNvPr>
          <p:cNvSpPr txBox="1"/>
          <p:nvPr/>
        </p:nvSpPr>
        <p:spPr>
          <a:xfrm>
            <a:off x="4931230" y="6100905"/>
            <a:ext cx="6999514" cy="646331"/>
          </a:xfrm>
          <a:prstGeom prst="rect">
            <a:avLst/>
          </a:prstGeom>
          <a:solidFill>
            <a:schemeClr val="bg1"/>
          </a:solidFill>
          <a:ln>
            <a:solidFill>
              <a:schemeClr val="tx1"/>
            </a:solidFill>
          </a:ln>
        </p:spPr>
        <p:txBody>
          <a:bodyPr wrap="square">
            <a:spAutoFit/>
          </a:bodyPr>
          <a:lstStyle/>
          <a:p>
            <a:r>
              <a:rPr lang="en-US" dirty="0"/>
              <a:t>Muzaffer Sever</a:t>
            </a:r>
            <a:r>
              <a:rPr lang="tr-TR" dirty="0"/>
              <a:t>, </a:t>
            </a:r>
            <a:r>
              <a:rPr lang="en-US" i="1" dirty="0" err="1"/>
              <a:t>Kıbrıs</a:t>
            </a:r>
            <a:r>
              <a:rPr lang="en-US" i="1" dirty="0"/>
              <a:t> </a:t>
            </a:r>
            <a:r>
              <a:rPr lang="en-US" i="1" dirty="0" err="1"/>
              <a:t>bitmeyen</a:t>
            </a:r>
            <a:r>
              <a:rPr lang="en-US" i="1" dirty="0"/>
              <a:t> </a:t>
            </a:r>
            <a:r>
              <a:rPr lang="en-US" i="1" dirty="0" err="1"/>
              <a:t>gece</a:t>
            </a:r>
            <a:r>
              <a:rPr lang="tr-TR" i="1" dirty="0"/>
              <a:t>, </a:t>
            </a:r>
            <a:r>
              <a:rPr lang="en-US" i="1" dirty="0"/>
              <a:t> </a:t>
            </a:r>
            <a:r>
              <a:rPr lang="tr-TR" dirty="0" err="1"/>
              <a:t>Kastaş</a:t>
            </a:r>
            <a:r>
              <a:rPr lang="tr-TR" i="1" dirty="0"/>
              <a:t>,  </a:t>
            </a:r>
            <a:r>
              <a:rPr lang="tr-TR" dirty="0"/>
              <a:t>İstanbul, 2010</a:t>
            </a:r>
            <a:r>
              <a:rPr lang="el-GR" dirty="0"/>
              <a:t>, </a:t>
            </a:r>
            <a:r>
              <a:rPr lang="el-GR" dirty="0" err="1"/>
              <a:t>σσ</a:t>
            </a:r>
            <a:r>
              <a:rPr lang="el-GR" dirty="0"/>
              <a:t>. 75-76.</a:t>
            </a:r>
            <a:endParaRPr lang="en-US" dirty="0"/>
          </a:p>
        </p:txBody>
      </p:sp>
      <p:pic>
        <p:nvPicPr>
          <p:cNvPr id="2" name="Εικόνα 1" descr="Εικόνα που περιέχει κείμενο, σκίτσο/σχέδιο, χαρτί, χάρτινο προϊόν&#10;&#10;Περιγραφή που δημιουργήθηκε αυτόματα">
            <a:extLst>
              <a:ext uri="{FF2B5EF4-FFF2-40B4-BE49-F238E27FC236}">
                <a16:creationId xmlns:a16="http://schemas.microsoft.com/office/drawing/2014/main" id="{A069B881-F80E-9B08-4BEA-C6B23DBC39CB}"/>
              </a:ext>
            </a:extLst>
          </p:cNvPr>
          <p:cNvPicPr>
            <a:picLocks noChangeAspect="1"/>
          </p:cNvPicPr>
          <p:nvPr/>
        </p:nvPicPr>
        <p:blipFill rotWithShape="1">
          <a:blip r:embed="rId3">
            <a:extLst>
              <a:ext uri="{28A0092B-C50C-407E-A947-70E740481C1C}">
                <a14:useLocalDpi xmlns:a14="http://schemas.microsoft.com/office/drawing/2010/main" val="0"/>
              </a:ext>
            </a:extLst>
          </a:blip>
          <a:srcRect l="10119" t="55943" r="48929" b="3012"/>
          <a:stretch/>
        </p:blipFill>
        <p:spPr>
          <a:xfrm>
            <a:off x="261256" y="3984172"/>
            <a:ext cx="4561115" cy="2763064"/>
          </a:xfrm>
          <a:prstGeom prst="rect">
            <a:avLst/>
          </a:prstGeom>
          <a:ln>
            <a:solidFill>
              <a:schemeClr val="tx1"/>
            </a:solidFill>
          </a:ln>
        </p:spPr>
      </p:pic>
    </p:spTree>
    <p:extLst>
      <p:ext uri="{BB962C8B-B14F-4D97-AF65-F5344CB8AC3E}">
        <p14:creationId xmlns:p14="http://schemas.microsoft.com/office/powerpoint/2010/main" val="8335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52787981-3CC8-7708-26DC-50EC93A387B0}"/>
              </a:ext>
            </a:extLst>
          </p:cNvPr>
          <p:cNvSpPr/>
          <p:nvPr/>
        </p:nvSpPr>
        <p:spPr>
          <a:xfrm>
            <a:off x="1" y="749101"/>
            <a:ext cx="6466114" cy="4116814"/>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l-GR" sz="2400" b="1" dirty="0">
                <a:solidFill>
                  <a:schemeClr val="tx1"/>
                </a:solidFill>
              </a:rPr>
              <a:t>Όνομα εφημερίδας </a:t>
            </a:r>
            <a:r>
              <a:rPr lang="el-GR" sz="2400" dirty="0">
                <a:solidFill>
                  <a:schemeClr val="tx1"/>
                </a:solidFill>
              </a:rPr>
              <a:t>: </a:t>
            </a:r>
            <a:r>
              <a:rPr lang="tr-TR" sz="2400" dirty="0">
                <a:solidFill>
                  <a:schemeClr val="tx1"/>
                </a:solidFill>
              </a:rPr>
              <a:t>Bozkurt</a:t>
            </a:r>
            <a:endParaRPr lang="el-GR" sz="2400" dirty="0">
              <a:solidFill>
                <a:schemeClr val="tx1"/>
              </a:solidFill>
            </a:endParaRPr>
          </a:p>
          <a:p>
            <a:r>
              <a:rPr lang="el-GR" sz="2400" b="1" dirty="0">
                <a:solidFill>
                  <a:schemeClr val="tx1"/>
                </a:solidFill>
              </a:rPr>
              <a:t>Ιδιοκτήτης  εφημερίδας </a:t>
            </a:r>
            <a:r>
              <a:rPr lang="el-GR" sz="2400" dirty="0">
                <a:solidFill>
                  <a:schemeClr val="tx1"/>
                </a:solidFill>
              </a:rPr>
              <a:t>:</a:t>
            </a:r>
            <a:r>
              <a:rPr lang="tr-TR" sz="2400" dirty="0">
                <a:solidFill>
                  <a:schemeClr val="tx1"/>
                </a:solidFill>
              </a:rPr>
              <a:t> Cemal </a:t>
            </a:r>
            <a:r>
              <a:rPr lang="tr-TR" sz="2400" dirty="0" err="1">
                <a:solidFill>
                  <a:schemeClr val="tx1"/>
                </a:solidFill>
              </a:rPr>
              <a:t>Toğan</a:t>
            </a:r>
            <a:r>
              <a:rPr lang="tr-TR" sz="2400" dirty="0">
                <a:solidFill>
                  <a:schemeClr val="tx1"/>
                </a:solidFill>
              </a:rPr>
              <a:t> </a:t>
            </a:r>
            <a:endParaRPr lang="el-GR" sz="2400" dirty="0">
              <a:solidFill>
                <a:schemeClr val="tx1"/>
              </a:solidFill>
            </a:endParaRPr>
          </a:p>
          <a:p>
            <a:r>
              <a:rPr lang="el-GR" sz="2400" b="1" dirty="0">
                <a:solidFill>
                  <a:schemeClr val="tx1"/>
                </a:solidFill>
              </a:rPr>
              <a:t>Αρχισυντάκτης</a:t>
            </a:r>
            <a:r>
              <a:rPr lang="tr-TR" sz="2400" b="1" dirty="0">
                <a:solidFill>
                  <a:schemeClr val="tx1"/>
                </a:solidFill>
              </a:rPr>
              <a:t> </a:t>
            </a:r>
            <a:r>
              <a:rPr lang="el-GR" sz="2400" dirty="0">
                <a:solidFill>
                  <a:schemeClr val="tx1"/>
                </a:solidFill>
              </a:rPr>
              <a:t>:</a:t>
            </a:r>
            <a:r>
              <a:rPr lang="tr-TR" sz="2400" dirty="0">
                <a:solidFill>
                  <a:schemeClr val="tx1"/>
                </a:solidFill>
              </a:rPr>
              <a:t> </a:t>
            </a:r>
            <a:r>
              <a:rPr lang="tr-TR" sz="2400" i="0" dirty="0">
                <a:solidFill>
                  <a:schemeClr val="tx1"/>
                </a:solidFill>
                <a:effectLst/>
              </a:rPr>
              <a:t>Sadi</a:t>
            </a:r>
            <a:r>
              <a:rPr lang="en-US" sz="2400" i="0" dirty="0">
                <a:solidFill>
                  <a:schemeClr val="tx1"/>
                </a:solidFill>
                <a:effectLst/>
              </a:rPr>
              <a:t> </a:t>
            </a:r>
            <a:r>
              <a:rPr lang="en-US" sz="2400" i="0" dirty="0" err="1">
                <a:solidFill>
                  <a:schemeClr val="tx1"/>
                </a:solidFill>
                <a:effectLst/>
              </a:rPr>
              <a:t>Toğan</a:t>
            </a:r>
            <a:endParaRPr lang="el-GR" sz="2400" dirty="0">
              <a:solidFill>
                <a:schemeClr val="tx1"/>
              </a:solidFill>
            </a:endParaRPr>
          </a:p>
          <a:p>
            <a:r>
              <a:rPr lang="el-GR" sz="2400" b="1" dirty="0">
                <a:solidFill>
                  <a:schemeClr val="tx1"/>
                </a:solidFill>
              </a:rPr>
              <a:t>Συντάκτες</a:t>
            </a:r>
            <a:r>
              <a:rPr lang="el-GR" sz="2400" dirty="0">
                <a:solidFill>
                  <a:schemeClr val="tx1"/>
                </a:solidFill>
              </a:rPr>
              <a:t> :</a:t>
            </a:r>
            <a:r>
              <a:rPr lang="tr-TR" sz="2400" dirty="0">
                <a:solidFill>
                  <a:schemeClr val="tx1"/>
                </a:solidFill>
              </a:rPr>
              <a:t> Cemal </a:t>
            </a:r>
            <a:r>
              <a:rPr lang="tr-TR" sz="2400" dirty="0" err="1">
                <a:solidFill>
                  <a:schemeClr val="tx1"/>
                </a:solidFill>
              </a:rPr>
              <a:t>Toğan</a:t>
            </a:r>
            <a:r>
              <a:rPr lang="tr-TR" sz="2400" dirty="0">
                <a:solidFill>
                  <a:schemeClr val="tx1"/>
                </a:solidFill>
              </a:rPr>
              <a:t>  &amp; </a:t>
            </a:r>
            <a:r>
              <a:rPr lang="tr-TR" sz="2400" i="0" dirty="0">
                <a:solidFill>
                  <a:schemeClr val="tx1"/>
                </a:solidFill>
                <a:effectLst/>
              </a:rPr>
              <a:t>Sadi</a:t>
            </a:r>
            <a:r>
              <a:rPr lang="en-US" sz="2400" i="0" dirty="0">
                <a:solidFill>
                  <a:schemeClr val="tx1"/>
                </a:solidFill>
                <a:effectLst/>
              </a:rPr>
              <a:t> </a:t>
            </a:r>
            <a:r>
              <a:rPr lang="en-US" sz="2400" i="0" dirty="0" err="1">
                <a:solidFill>
                  <a:schemeClr val="tx1"/>
                </a:solidFill>
                <a:effectLst/>
              </a:rPr>
              <a:t>Toğan</a:t>
            </a:r>
            <a:endParaRPr lang="el-GR" sz="2400" dirty="0">
              <a:solidFill>
                <a:schemeClr val="tx1"/>
              </a:solidFill>
            </a:endParaRPr>
          </a:p>
          <a:p>
            <a:r>
              <a:rPr lang="el-GR" sz="2400" b="1" dirty="0">
                <a:solidFill>
                  <a:schemeClr val="tx1"/>
                </a:solidFill>
              </a:rPr>
              <a:t>Τυπογραφείο</a:t>
            </a:r>
            <a:r>
              <a:rPr lang="el-GR" sz="2400" dirty="0">
                <a:solidFill>
                  <a:schemeClr val="tx1"/>
                </a:solidFill>
              </a:rPr>
              <a:t> :</a:t>
            </a:r>
            <a:r>
              <a:rPr lang="tr-TR" sz="2400" dirty="0">
                <a:solidFill>
                  <a:schemeClr val="tx1"/>
                </a:solidFill>
              </a:rPr>
              <a:t> </a:t>
            </a:r>
            <a:r>
              <a:rPr lang="el-GR" sz="2400" dirty="0">
                <a:solidFill>
                  <a:schemeClr val="tx1"/>
                </a:solidFill>
              </a:rPr>
              <a:t>Τυπογραφείο </a:t>
            </a:r>
            <a:r>
              <a:rPr lang="tr-TR" sz="2400" dirty="0">
                <a:solidFill>
                  <a:schemeClr val="tx1"/>
                </a:solidFill>
              </a:rPr>
              <a:t>Bozkurt</a:t>
            </a:r>
            <a:endParaRPr lang="el-GR" sz="2400" dirty="0">
              <a:solidFill>
                <a:schemeClr val="tx1"/>
              </a:solidFill>
            </a:endParaRPr>
          </a:p>
          <a:p>
            <a:r>
              <a:rPr lang="el-GR" sz="2400" b="1" dirty="0">
                <a:solidFill>
                  <a:schemeClr val="tx1"/>
                </a:solidFill>
              </a:rPr>
              <a:t>Τόπος έκδοσης </a:t>
            </a:r>
            <a:r>
              <a:rPr lang="el-GR" sz="2400" dirty="0">
                <a:solidFill>
                  <a:schemeClr val="tx1"/>
                </a:solidFill>
              </a:rPr>
              <a:t>: Λευκωσία</a:t>
            </a:r>
          </a:p>
          <a:p>
            <a:r>
              <a:rPr lang="el-GR" sz="2400" b="1" dirty="0">
                <a:solidFill>
                  <a:schemeClr val="tx1"/>
                </a:solidFill>
              </a:rPr>
              <a:t>Πρώτο και τελευταίο  </a:t>
            </a:r>
          </a:p>
          <a:p>
            <a:r>
              <a:rPr lang="el-GR" sz="2400" b="1" dirty="0">
                <a:solidFill>
                  <a:schemeClr val="tx1"/>
                </a:solidFill>
              </a:rPr>
              <a:t>φύλλο  της εφημερίδας</a:t>
            </a:r>
            <a:r>
              <a:rPr lang="el-GR" sz="2400" dirty="0">
                <a:solidFill>
                  <a:schemeClr val="tx1"/>
                </a:solidFill>
              </a:rPr>
              <a:t> : 26 Οκτωβρίου 1951-</a:t>
            </a:r>
          </a:p>
          <a:p>
            <a:r>
              <a:rPr lang="el-GR" sz="2400" dirty="0">
                <a:solidFill>
                  <a:schemeClr val="tx1"/>
                </a:solidFill>
              </a:rPr>
              <a:t>20 Αυγούστου  1988</a:t>
            </a:r>
          </a:p>
          <a:p>
            <a:r>
              <a:rPr lang="el-GR" sz="2400" b="1" dirty="0">
                <a:solidFill>
                  <a:schemeClr val="tx1"/>
                </a:solidFill>
              </a:rPr>
              <a:t>Συντάκτες – στήλες  εφημερίδων</a:t>
            </a:r>
            <a:r>
              <a:rPr lang="el-GR" sz="2400" dirty="0">
                <a:solidFill>
                  <a:schemeClr val="tx1"/>
                </a:solidFill>
              </a:rPr>
              <a:t>: </a:t>
            </a:r>
            <a:r>
              <a:rPr lang="tr-TR" sz="2400" dirty="0">
                <a:solidFill>
                  <a:schemeClr val="tx1"/>
                </a:solidFill>
              </a:rPr>
              <a:t>Ahmet C. Gazioğlu,</a:t>
            </a:r>
            <a:r>
              <a:rPr lang="el-GR" sz="2400" dirty="0">
                <a:solidFill>
                  <a:schemeClr val="tx1"/>
                </a:solidFill>
              </a:rPr>
              <a:t> </a:t>
            </a:r>
            <a:r>
              <a:rPr lang="tr-TR" sz="2400" dirty="0" err="1">
                <a:solidFill>
                  <a:schemeClr val="tx1"/>
                </a:solidFill>
              </a:rPr>
              <a:t>Özker</a:t>
            </a:r>
            <a:r>
              <a:rPr lang="tr-TR" sz="2400" dirty="0">
                <a:solidFill>
                  <a:schemeClr val="tx1"/>
                </a:solidFill>
              </a:rPr>
              <a:t> Yaşın, Bener Hakkı </a:t>
            </a:r>
            <a:r>
              <a:rPr lang="tr-TR" sz="2400" dirty="0" err="1">
                <a:solidFill>
                  <a:schemeClr val="tx1"/>
                </a:solidFill>
              </a:rPr>
              <a:t>Hakeri</a:t>
            </a:r>
            <a:endParaRPr lang="el-GR" sz="2400" dirty="0">
              <a:solidFill>
                <a:schemeClr val="tx1"/>
              </a:solidFill>
            </a:endParaRPr>
          </a:p>
        </p:txBody>
      </p:sp>
      <p:pic>
        <p:nvPicPr>
          <p:cNvPr id="9" name="Εικόνα 8"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CA16B5B4-3E0F-9B26-8B4D-EE53EFC91804}"/>
              </a:ext>
            </a:extLst>
          </p:cNvPr>
          <p:cNvPicPr>
            <a:picLocks noChangeAspect="1"/>
          </p:cNvPicPr>
          <p:nvPr/>
        </p:nvPicPr>
        <p:blipFill rotWithShape="1">
          <a:blip r:embed="rId2">
            <a:extLst>
              <a:ext uri="{28A0092B-C50C-407E-A947-70E740481C1C}">
                <a14:useLocalDpi xmlns:a14="http://schemas.microsoft.com/office/drawing/2010/main" val="0"/>
              </a:ext>
            </a:extLst>
          </a:blip>
          <a:srcRect b="20889"/>
          <a:stretch/>
        </p:blipFill>
        <p:spPr>
          <a:xfrm>
            <a:off x="6607629" y="0"/>
            <a:ext cx="5584371" cy="6858000"/>
          </a:xfrm>
          <a:prstGeom prst="rect">
            <a:avLst/>
          </a:prstGeom>
          <a:ln>
            <a:solidFill>
              <a:schemeClr val="tx1"/>
            </a:solidFill>
          </a:ln>
        </p:spPr>
      </p:pic>
      <p:sp>
        <p:nvSpPr>
          <p:cNvPr id="3" name="TextBox 2">
            <a:extLst>
              <a:ext uri="{FF2B5EF4-FFF2-40B4-BE49-F238E27FC236}">
                <a16:creationId xmlns:a16="http://schemas.microsoft.com/office/drawing/2014/main" id="{95300A95-AF38-57FA-A2D2-AC32C5BC3EC3}"/>
              </a:ext>
            </a:extLst>
          </p:cNvPr>
          <p:cNvSpPr txBox="1"/>
          <p:nvPr/>
        </p:nvSpPr>
        <p:spPr>
          <a:xfrm rot="10800000" flipV="1">
            <a:off x="0" y="5113316"/>
            <a:ext cx="3217200" cy="1200329"/>
          </a:xfrm>
          <a:prstGeom prst="rect">
            <a:avLst/>
          </a:prstGeom>
          <a:solidFill>
            <a:schemeClr val="bg1"/>
          </a:solidFill>
          <a:ln>
            <a:solidFill>
              <a:schemeClr val="tx1"/>
            </a:solidFill>
          </a:ln>
        </p:spPr>
        <p:txBody>
          <a:bodyPr wrap="square">
            <a:spAutoFit/>
          </a:bodyPr>
          <a:lstStyle/>
          <a:p>
            <a:r>
              <a:rPr lang="en-US" dirty="0" err="1"/>
              <a:t>Kıbrıs</a:t>
            </a:r>
            <a:r>
              <a:rPr lang="en-US" dirty="0"/>
              <a:t> </a:t>
            </a:r>
            <a:r>
              <a:rPr lang="en-US" dirty="0" err="1"/>
              <a:t>Türk</a:t>
            </a:r>
            <a:r>
              <a:rPr lang="en-US" dirty="0"/>
              <a:t> </a:t>
            </a:r>
            <a:r>
              <a:rPr lang="en-US" dirty="0" err="1"/>
              <a:t>Gazeteciler</a:t>
            </a:r>
            <a:r>
              <a:rPr lang="en-US" dirty="0"/>
              <a:t> </a:t>
            </a:r>
            <a:r>
              <a:rPr lang="en-US" dirty="0" err="1"/>
              <a:t>Birliği</a:t>
            </a:r>
            <a:r>
              <a:rPr lang="en-US" dirty="0"/>
              <a:t> (KTGB)</a:t>
            </a:r>
            <a:r>
              <a:rPr lang="el-GR" dirty="0"/>
              <a:t>, </a:t>
            </a:r>
            <a:r>
              <a:rPr lang="en-US" i="1" dirty="0" err="1"/>
              <a:t>Kıbrıs</a:t>
            </a:r>
            <a:r>
              <a:rPr lang="en-US" i="1" dirty="0"/>
              <a:t> </a:t>
            </a:r>
            <a:r>
              <a:rPr lang="en-US" i="1" dirty="0" err="1"/>
              <a:t>Türk</a:t>
            </a:r>
            <a:r>
              <a:rPr lang="en-US" i="1" dirty="0"/>
              <a:t> </a:t>
            </a:r>
            <a:r>
              <a:rPr lang="en-US" i="1" dirty="0" err="1"/>
              <a:t>Basın</a:t>
            </a:r>
            <a:r>
              <a:rPr lang="en-US" i="1" dirty="0"/>
              <a:t> </a:t>
            </a:r>
            <a:r>
              <a:rPr lang="en-US" i="1" dirty="0" err="1"/>
              <a:t>Tarihi</a:t>
            </a:r>
            <a:r>
              <a:rPr lang="el-GR" i="1" dirty="0"/>
              <a:t>,</a:t>
            </a:r>
            <a:r>
              <a:rPr lang="en-US" i="1" dirty="0"/>
              <a:t> </a:t>
            </a:r>
            <a:r>
              <a:rPr lang="en-US" dirty="0"/>
              <a:t> </a:t>
            </a:r>
            <a:r>
              <a:rPr lang="en-US" dirty="0" err="1"/>
              <a:t>Söylem</a:t>
            </a:r>
            <a:r>
              <a:rPr lang="en-US" dirty="0"/>
              <a:t> </a:t>
            </a:r>
            <a:r>
              <a:rPr lang="en-US" dirty="0" err="1"/>
              <a:t>Matbaacılık</a:t>
            </a:r>
            <a:r>
              <a:rPr lang="el-GR" dirty="0"/>
              <a:t>, </a:t>
            </a:r>
            <a:r>
              <a:rPr lang="en-US" dirty="0"/>
              <a:t> </a:t>
            </a:r>
            <a:r>
              <a:rPr lang="en-US" dirty="0" err="1"/>
              <a:t>Lefko</a:t>
            </a:r>
            <a:r>
              <a:rPr lang="tr-TR" dirty="0" err="1"/>
              <a:t>şa</a:t>
            </a:r>
            <a:r>
              <a:rPr lang="tr-TR" dirty="0"/>
              <a:t>, 2012.</a:t>
            </a:r>
            <a:endParaRPr lang="el-CY" dirty="0"/>
          </a:p>
        </p:txBody>
      </p:sp>
      <p:sp>
        <p:nvSpPr>
          <p:cNvPr id="5" name="TextBox 4">
            <a:extLst>
              <a:ext uri="{FF2B5EF4-FFF2-40B4-BE49-F238E27FC236}">
                <a16:creationId xmlns:a16="http://schemas.microsoft.com/office/drawing/2014/main" id="{50183471-3B75-EBB6-D39B-C568FEF6AD98}"/>
              </a:ext>
            </a:extLst>
          </p:cNvPr>
          <p:cNvSpPr txBox="1"/>
          <p:nvPr/>
        </p:nvSpPr>
        <p:spPr>
          <a:xfrm>
            <a:off x="-119167" y="-50022"/>
            <a:ext cx="609600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pic>
        <p:nvPicPr>
          <p:cNvPr id="6" name="Picture 2" descr="Next mini ημερολόγιο γραφείου (πυραμίδα) 2024 μηνιαίο σπιράλ λευκό Υ8x8εκ.">
            <a:extLst>
              <a:ext uri="{FF2B5EF4-FFF2-40B4-BE49-F238E27FC236}">
                <a16:creationId xmlns:a16="http://schemas.microsoft.com/office/drawing/2014/main" id="{30CC1F64-D757-9020-385B-C1D4DC0ED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11464" r="10381" b="9100"/>
          <a:stretch/>
        </p:blipFill>
        <p:spPr bwMode="auto">
          <a:xfrm>
            <a:off x="3385457" y="4900585"/>
            <a:ext cx="3124200" cy="1793086"/>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a:extLst>
              <a:ext uri="{FF2B5EF4-FFF2-40B4-BE49-F238E27FC236}">
                <a16:creationId xmlns:a16="http://schemas.microsoft.com/office/drawing/2014/main" id="{5F71CC72-E505-EF39-F3A1-45CDF6AF4BD3}"/>
              </a:ext>
            </a:extLst>
          </p:cNvPr>
          <p:cNvSpPr/>
          <p:nvPr/>
        </p:nvSpPr>
        <p:spPr>
          <a:xfrm rot="21259791">
            <a:off x="4197394" y="5186709"/>
            <a:ext cx="1851765" cy="1325480"/>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rPr>
              <a:t>Τρίτη</a:t>
            </a:r>
          </a:p>
          <a:p>
            <a:pPr algn="ctr"/>
            <a:r>
              <a:rPr lang="el-GR" sz="2400" dirty="0">
                <a:solidFill>
                  <a:schemeClr val="tx1"/>
                </a:solidFill>
              </a:rPr>
              <a:t>16 Αυγούστου  1960</a:t>
            </a:r>
            <a:endParaRPr lang="el-CY" sz="2400" dirty="0"/>
          </a:p>
        </p:txBody>
      </p:sp>
      <p:sp>
        <p:nvSpPr>
          <p:cNvPr id="8" name="TextBox 7">
            <a:extLst>
              <a:ext uri="{FF2B5EF4-FFF2-40B4-BE49-F238E27FC236}">
                <a16:creationId xmlns:a16="http://schemas.microsoft.com/office/drawing/2014/main" id="{BCDB46FB-026C-E3CF-A368-E9D102252093}"/>
              </a:ext>
            </a:extLst>
          </p:cNvPr>
          <p:cNvSpPr txBox="1"/>
          <p:nvPr/>
        </p:nvSpPr>
        <p:spPr>
          <a:xfrm>
            <a:off x="6650596" y="2334657"/>
            <a:ext cx="5541404" cy="1200329"/>
          </a:xfrm>
          <a:prstGeom prst="rect">
            <a:avLst/>
          </a:prstGeom>
          <a:solidFill>
            <a:schemeClr val="accent6">
              <a:lumMod val="40000"/>
              <a:lumOff val="60000"/>
            </a:schemeClr>
          </a:solidFill>
          <a:ln>
            <a:solidFill>
              <a:schemeClr val="tx1"/>
            </a:solidFill>
          </a:ln>
        </p:spPr>
        <p:txBody>
          <a:bodyPr wrap="square">
            <a:spAutoFit/>
          </a:bodyPr>
          <a:lstStyle/>
          <a:p>
            <a:pPr algn="ctr"/>
            <a:r>
              <a:rPr lang="el-GR" sz="2400" b="1" dirty="0"/>
              <a:t>Λεβέντες,  Προστάτες  της  Δημοκρατίας :</a:t>
            </a:r>
          </a:p>
          <a:p>
            <a:pPr algn="ctr"/>
            <a:r>
              <a:rPr lang="el-GR" sz="2400" b="1" dirty="0"/>
              <a:t> </a:t>
            </a:r>
            <a:r>
              <a:rPr lang="el-GR" sz="2400" b="1" dirty="0">
                <a:solidFill>
                  <a:schemeClr val="tx1"/>
                </a:solidFill>
              </a:rPr>
              <a:t> </a:t>
            </a:r>
            <a:r>
              <a:rPr lang="el-GR" sz="2400" b="1" dirty="0"/>
              <a:t>Καλωσορίσατε</a:t>
            </a:r>
            <a:endParaRPr lang="el-GR" sz="2400" b="1" dirty="0">
              <a:solidFill>
                <a:schemeClr val="tx1"/>
              </a:solidFill>
            </a:endParaRPr>
          </a:p>
        </p:txBody>
      </p:sp>
    </p:spTree>
    <p:extLst>
      <p:ext uri="{BB962C8B-B14F-4D97-AF65-F5344CB8AC3E}">
        <p14:creationId xmlns:p14="http://schemas.microsoft.com/office/powerpoint/2010/main" val="3792802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19C53529-C580-C4D7-A426-EAD2A63AAB23}"/>
              </a:ext>
            </a:extLst>
          </p:cNvPr>
          <p:cNvPicPr>
            <a:picLocks noChangeAspect="1"/>
          </p:cNvPicPr>
          <p:nvPr/>
        </p:nvPicPr>
        <p:blipFill rotWithShape="1">
          <a:blip r:embed="rId3">
            <a:extLst>
              <a:ext uri="{28A0092B-C50C-407E-A947-70E740481C1C}">
                <a14:useLocalDpi xmlns:a14="http://schemas.microsoft.com/office/drawing/2010/main" val="0"/>
              </a:ext>
            </a:extLst>
          </a:blip>
          <a:srcRect t="3704" b="71999"/>
          <a:stretch/>
        </p:blipFill>
        <p:spPr>
          <a:xfrm>
            <a:off x="-119167" y="543650"/>
            <a:ext cx="12110720" cy="6573520"/>
          </a:xfrm>
          <a:prstGeom prst="rect">
            <a:avLst/>
          </a:prstGeom>
        </p:spPr>
      </p:pic>
      <p:sp>
        <p:nvSpPr>
          <p:cNvPr id="2" name="Ορθογώνιο 1">
            <a:extLst>
              <a:ext uri="{FF2B5EF4-FFF2-40B4-BE49-F238E27FC236}">
                <a16:creationId xmlns:a16="http://schemas.microsoft.com/office/drawing/2014/main" id="{B0E23416-EEEB-E259-E0BD-DD5263053C1B}"/>
              </a:ext>
            </a:extLst>
          </p:cNvPr>
          <p:cNvSpPr/>
          <p:nvPr/>
        </p:nvSpPr>
        <p:spPr>
          <a:xfrm>
            <a:off x="1288870" y="2750142"/>
            <a:ext cx="6429101" cy="129540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2800" b="1" dirty="0">
                <a:solidFill>
                  <a:schemeClr val="tx1"/>
                </a:solidFill>
              </a:rPr>
              <a:t>Η τρομοκρατία Αβέρωφ –Μακαρίου αμέσως πρέπει να τερματιστεί  </a:t>
            </a:r>
            <a:endParaRPr lang="el-CY" sz="2800" b="1" dirty="0">
              <a:solidFill>
                <a:schemeClr val="tx1"/>
              </a:solidFill>
            </a:endParaRPr>
          </a:p>
        </p:txBody>
      </p:sp>
      <p:pic>
        <p:nvPicPr>
          <p:cNvPr id="8" name="Picture 2" descr="Next mini ημερολόγιο γραφείου (πυραμίδα) 2024 μηνιαίο σπιράλ λευκό Υ8x8εκ.">
            <a:extLst>
              <a:ext uri="{FF2B5EF4-FFF2-40B4-BE49-F238E27FC236}">
                <a16:creationId xmlns:a16="http://schemas.microsoft.com/office/drawing/2014/main" id="{250E1665-C700-CC35-5D1A-5B51429029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11464" r="10381" b="9100"/>
          <a:stretch/>
        </p:blipFill>
        <p:spPr bwMode="auto">
          <a:xfrm>
            <a:off x="402771" y="4872790"/>
            <a:ext cx="3458948" cy="1985209"/>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a:extLst>
              <a:ext uri="{FF2B5EF4-FFF2-40B4-BE49-F238E27FC236}">
                <a16:creationId xmlns:a16="http://schemas.microsoft.com/office/drawing/2014/main" id="{C2789776-463F-B4A8-D018-D2EBFFE2D166}"/>
              </a:ext>
            </a:extLst>
          </p:cNvPr>
          <p:cNvSpPr/>
          <p:nvPr/>
        </p:nvSpPr>
        <p:spPr>
          <a:xfrm rot="21259791">
            <a:off x="1198870" y="5176199"/>
            <a:ext cx="2241712" cy="1289736"/>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rPr>
              <a:t>Τρίτη</a:t>
            </a:r>
          </a:p>
          <a:p>
            <a:pPr algn="ctr"/>
            <a:r>
              <a:rPr lang="el-GR" sz="2400" dirty="0">
                <a:solidFill>
                  <a:schemeClr val="tx1"/>
                </a:solidFill>
              </a:rPr>
              <a:t>2 Δεκεμβρίου 1958</a:t>
            </a:r>
          </a:p>
        </p:txBody>
      </p:sp>
      <p:sp>
        <p:nvSpPr>
          <p:cNvPr id="10" name="Ορθογώνιο 9">
            <a:extLst>
              <a:ext uri="{FF2B5EF4-FFF2-40B4-BE49-F238E27FC236}">
                <a16:creationId xmlns:a16="http://schemas.microsoft.com/office/drawing/2014/main" id="{2D98F62C-0877-D530-E373-C40E11D8F42F}"/>
              </a:ext>
            </a:extLst>
          </p:cNvPr>
          <p:cNvSpPr/>
          <p:nvPr/>
        </p:nvSpPr>
        <p:spPr>
          <a:xfrm>
            <a:off x="915467" y="717039"/>
            <a:ext cx="2946251" cy="472942"/>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sz="1600" dirty="0"/>
              <a:t>Το αύριο είναι  δικό </a:t>
            </a:r>
            <a:r>
              <a:rPr lang="el-GR" dirty="0"/>
              <a:t>μας</a:t>
            </a:r>
            <a:endParaRPr lang="el-CY" dirty="0"/>
          </a:p>
        </p:txBody>
      </p:sp>
      <p:sp>
        <p:nvSpPr>
          <p:cNvPr id="11" name="TextBox 10">
            <a:extLst>
              <a:ext uri="{FF2B5EF4-FFF2-40B4-BE49-F238E27FC236}">
                <a16:creationId xmlns:a16="http://schemas.microsoft.com/office/drawing/2014/main" id="{2D48622E-FC93-55A0-A8AA-54CD4F4E206F}"/>
              </a:ext>
            </a:extLst>
          </p:cNvPr>
          <p:cNvSpPr txBox="1"/>
          <p:nvPr/>
        </p:nvSpPr>
        <p:spPr>
          <a:xfrm>
            <a:off x="-119167" y="-50022"/>
            <a:ext cx="511571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sp>
        <p:nvSpPr>
          <p:cNvPr id="4" name="Βέλος: Καμπύλο προς τα επάνω 3">
            <a:extLst>
              <a:ext uri="{FF2B5EF4-FFF2-40B4-BE49-F238E27FC236}">
                <a16:creationId xmlns:a16="http://schemas.microsoft.com/office/drawing/2014/main" id="{76ACDFE1-C615-A9DC-8BA4-A748A74F3B0B}"/>
              </a:ext>
            </a:extLst>
          </p:cNvPr>
          <p:cNvSpPr/>
          <p:nvPr/>
        </p:nvSpPr>
        <p:spPr>
          <a:xfrm rot="6194282">
            <a:off x="-511629" y="718457"/>
            <a:ext cx="1491343" cy="1404257"/>
          </a:xfrm>
          <a:prstGeom prst="curvedUp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solidFill>
                <a:schemeClr val="tx1"/>
              </a:solidFill>
            </a:endParaRPr>
          </a:p>
        </p:txBody>
      </p:sp>
    </p:spTree>
    <p:extLst>
      <p:ext uri="{BB962C8B-B14F-4D97-AF65-F5344CB8AC3E}">
        <p14:creationId xmlns:p14="http://schemas.microsoft.com/office/powerpoint/2010/main" val="3267902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αεροσκάφος, αεροπλάνο&#10;&#10;Περιγραφή που δημιουργήθηκε αυτόματα">
            <a:extLst>
              <a:ext uri="{FF2B5EF4-FFF2-40B4-BE49-F238E27FC236}">
                <a16:creationId xmlns:a16="http://schemas.microsoft.com/office/drawing/2014/main" id="{D8DC7578-5B27-D40B-808D-4096BBD09E63}"/>
              </a:ext>
            </a:extLst>
          </p:cNvPr>
          <p:cNvPicPr>
            <a:picLocks noChangeAspect="1"/>
          </p:cNvPicPr>
          <p:nvPr/>
        </p:nvPicPr>
        <p:blipFill rotWithShape="1">
          <a:blip r:embed="rId3">
            <a:extLst>
              <a:ext uri="{28A0092B-C50C-407E-A947-70E740481C1C}">
                <a14:useLocalDpi xmlns:a14="http://schemas.microsoft.com/office/drawing/2010/main" val="0"/>
              </a:ext>
            </a:extLst>
          </a:blip>
          <a:srcRect t="6371" r="9231" b="55999"/>
          <a:stretch/>
        </p:blipFill>
        <p:spPr>
          <a:xfrm>
            <a:off x="0" y="0"/>
            <a:ext cx="7728858" cy="6736080"/>
          </a:xfrm>
          <a:prstGeom prst="rect">
            <a:avLst/>
          </a:prstGeom>
          <a:ln>
            <a:solidFill>
              <a:schemeClr val="tx1"/>
            </a:solidFill>
          </a:ln>
        </p:spPr>
      </p:pic>
      <p:sp>
        <p:nvSpPr>
          <p:cNvPr id="2" name="Ορθογώνιο 1">
            <a:extLst>
              <a:ext uri="{FF2B5EF4-FFF2-40B4-BE49-F238E27FC236}">
                <a16:creationId xmlns:a16="http://schemas.microsoft.com/office/drawing/2014/main" id="{2AFC0BC3-4563-15D8-D9B8-D6B9D67F6115}"/>
              </a:ext>
            </a:extLst>
          </p:cNvPr>
          <p:cNvSpPr/>
          <p:nvPr/>
        </p:nvSpPr>
        <p:spPr>
          <a:xfrm>
            <a:off x="3777343" y="5148943"/>
            <a:ext cx="3897085" cy="170905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b="1" dirty="0">
                <a:solidFill>
                  <a:schemeClr val="tx1"/>
                </a:solidFill>
              </a:rPr>
              <a:t>Demirel </a:t>
            </a:r>
            <a:r>
              <a:rPr lang="el-GR" b="1" dirty="0">
                <a:solidFill>
                  <a:schemeClr val="tx1"/>
                </a:solidFill>
              </a:rPr>
              <a:t>:</a:t>
            </a:r>
          </a:p>
          <a:p>
            <a:pPr algn="ctr"/>
            <a:r>
              <a:rPr lang="el-GR" b="1" dirty="0">
                <a:solidFill>
                  <a:schemeClr val="tx1"/>
                </a:solidFill>
              </a:rPr>
              <a:t>Δεν υπάρχει συμβιβασμός  !</a:t>
            </a:r>
          </a:p>
          <a:p>
            <a:pPr algn="ctr"/>
            <a:r>
              <a:rPr lang="el-GR" b="1" dirty="0">
                <a:solidFill>
                  <a:schemeClr val="tx1"/>
                </a:solidFill>
              </a:rPr>
              <a:t>Αφοί οι Ε/κ αποδεχθούν τη διζωνική  ομοσπονδία, μπορεί  το θέμα της ρύθμισης των συνόρων να  συζητηθεί.  </a:t>
            </a:r>
            <a:endParaRPr lang="el-CY" b="1" dirty="0">
              <a:solidFill>
                <a:schemeClr val="tx1"/>
              </a:solidFill>
            </a:endParaRPr>
          </a:p>
        </p:txBody>
      </p:sp>
      <p:pic>
        <p:nvPicPr>
          <p:cNvPr id="4" name="Εικόνα 3"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1DF4EF43-6244-F630-CC99-E6B053DAA3DA}"/>
              </a:ext>
            </a:extLst>
          </p:cNvPr>
          <p:cNvPicPr>
            <a:picLocks noChangeAspect="1"/>
          </p:cNvPicPr>
          <p:nvPr/>
        </p:nvPicPr>
        <p:blipFill rotWithShape="1">
          <a:blip r:embed="rId4">
            <a:extLst>
              <a:ext uri="{28A0092B-C50C-407E-A947-70E740481C1C}">
                <a14:useLocalDpi xmlns:a14="http://schemas.microsoft.com/office/drawing/2010/main" val="0"/>
              </a:ext>
            </a:extLst>
          </a:blip>
          <a:srcRect l="5806" t="3607" r="36128" b="45215"/>
          <a:stretch/>
        </p:blipFill>
        <p:spPr>
          <a:xfrm>
            <a:off x="7728858" y="-1"/>
            <a:ext cx="4463142" cy="6736080"/>
          </a:xfrm>
          <a:prstGeom prst="rect">
            <a:avLst/>
          </a:prstGeom>
        </p:spPr>
      </p:pic>
      <p:sp>
        <p:nvSpPr>
          <p:cNvPr id="5" name="Ορθογώνιο 4">
            <a:extLst>
              <a:ext uri="{FF2B5EF4-FFF2-40B4-BE49-F238E27FC236}">
                <a16:creationId xmlns:a16="http://schemas.microsoft.com/office/drawing/2014/main" id="{8E9B6F8C-D493-BF45-1BC0-FBA13D29D2F2}"/>
              </a:ext>
            </a:extLst>
          </p:cNvPr>
          <p:cNvSpPr/>
          <p:nvPr/>
        </p:nvSpPr>
        <p:spPr>
          <a:xfrm>
            <a:off x="7728858" y="6003471"/>
            <a:ext cx="4517572" cy="85779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a:solidFill>
                  <a:schemeClr val="tx1"/>
                </a:solidFill>
              </a:rPr>
              <a:t>Ευχαριστίες  ακόμη μια φορά στη μητέρα  πατρίδα μας</a:t>
            </a:r>
            <a:endParaRPr lang="el-CY" b="1" dirty="0">
              <a:solidFill>
                <a:schemeClr val="tx1"/>
              </a:solidFill>
            </a:endParaRPr>
          </a:p>
        </p:txBody>
      </p:sp>
      <p:pic>
        <p:nvPicPr>
          <p:cNvPr id="6" name="Picture 2" descr="Next mini ημερολόγιο γραφείου (πυραμίδα) 2024 μηνιαίο σπιράλ λευκό Υ8x8εκ.">
            <a:extLst>
              <a:ext uri="{FF2B5EF4-FFF2-40B4-BE49-F238E27FC236}">
                <a16:creationId xmlns:a16="http://schemas.microsoft.com/office/drawing/2014/main" id="{B61A47D6-91D3-0BA1-15BB-3C726BEFCC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42" t="11464" r="10381" b="9100"/>
          <a:stretch/>
        </p:blipFill>
        <p:spPr bwMode="auto">
          <a:xfrm>
            <a:off x="206828" y="4822370"/>
            <a:ext cx="3124201" cy="1913709"/>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a:extLst>
              <a:ext uri="{FF2B5EF4-FFF2-40B4-BE49-F238E27FC236}">
                <a16:creationId xmlns:a16="http://schemas.microsoft.com/office/drawing/2014/main" id="{E073D518-8D31-8D8C-553B-C81D0197F18E}"/>
              </a:ext>
            </a:extLst>
          </p:cNvPr>
          <p:cNvSpPr/>
          <p:nvPr/>
        </p:nvSpPr>
        <p:spPr>
          <a:xfrm rot="21259791">
            <a:off x="908342" y="5142143"/>
            <a:ext cx="1983097" cy="1424489"/>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Δευτέρα</a:t>
            </a:r>
          </a:p>
          <a:p>
            <a:pPr algn="ctr"/>
            <a:r>
              <a:rPr lang="el-GR" dirty="0">
                <a:solidFill>
                  <a:schemeClr val="tx1"/>
                </a:solidFill>
              </a:rPr>
              <a:t>1 Δεκεμβρίου 1975</a:t>
            </a:r>
          </a:p>
          <a:p>
            <a:pPr algn="ctr"/>
            <a:r>
              <a:rPr lang="el-GR" dirty="0">
                <a:solidFill>
                  <a:schemeClr val="tx1"/>
                </a:solidFill>
              </a:rPr>
              <a:t>Δευτέρα</a:t>
            </a:r>
          </a:p>
          <a:p>
            <a:pPr algn="ctr"/>
            <a:r>
              <a:rPr lang="el-GR" dirty="0">
                <a:solidFill>
                  <a:schemeClr val="tx1"/>
                </a:solidFill>
              </a:rPr>
              <a:t>20 Ιουλίου 1981</a:t>
            </a:r>
          </a:p>
        </p:txBody>
      </p:sp>
      <p:sp>
        <p:nvSpPr>
          <p:cNvPr id="8" name="TextBox 7">
            <a:extLst>
              <a:ext uri="{FF2B5EF4-FFF2-40B4-BE49-F238E27FC236}">
                <a16:creationId xmlns:a16="http://schemas.microsoft.com/office/drawing/2014/main" id="{B5E477CB-14E8-1702-BD33-2A9C04B48BCD}"/>
              </a:ext>
            </a:extLst>
          </p:cNvPr>
          <p:cNvSpPr txBox="1"/>
          <p:nvPr/>
        </p:nvSpPr>
        <p:spPr>
          <a:xfrm>
            <a:off x="-119167" y="-50022"/>
            <a:ext cx="511571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spTree>
    <p:extLst>
      <p:ext uri="{BB962C8B-B14F-4D97-AF65-F5344CB8AC3E}">
        <p14:creationId xmlns:p14="http://schemas.microsoft.com/office/powerpoint/2010/main" val="240019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28AA1-FAF6-20C6-C8A1-2531CAF40CBD}"/>
              </a:ext>
            </a:extLst>
          </p:cNvPr>
          <p:cNvSpPr txBox="1"/>
          <p:nvPr/>
        </p:nvSpPr>
        <p:spPr>
          <a:xfrm>
            <a:off x="-25181" y="3954988"/>
            <a:ext cx="3823298" cy="869469"/>
          </a:xfrm>
          <a:prstGeom prst="rect">
            <a:avLst/>
          </a:prstGeom>
          <a:solidFill>
            <a:schemeClr val="accent6">
              <a:lumMod val="20000"/>
              <a:lumOff val="80000"/>
            </a:schemeClr>
          </a:solidFill>
          <a:ln>
            <a:solidFill>
              <a:schemeClr val="tx1"/>
            </a:solidFill>
          </a:ln>
        </p:spPr>
        <p:txBody>
          <a:bodyPr wrap="square">
            <a:spAutoFit/>
          </a:bodyPr>
          <a:lstStyle/>
          <a:p>
            <a:pPr algn="just">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Bozkurt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«Ecevit durumun  çok  vahim olduğunu söyledi Rumlar,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Ecevitʼ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e "Bizi Kurtar" Dedi», 19  Temmuz 1974.[</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Ο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Ecevit </a:t>
            </a:r>
            <a:r>
              <a:rPr lang="el-GR" sz="1200" dirty="0">
                <a:latin typeface="Times New Roman" panose="02020603050405020304" pitchFamily="18" charset="0"/>
                <a:ea typeface="Calibri" panose="020F0502020204030204" pitchFamily="34" charset="0"/>
                <a:cs typeface="Times New Roman" panose="02020603050405020304" pitchFamily="18" charset="0"/>
              </a:rPr>
              <a:t>δήλωσε</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ότι</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η</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κατάσταση είναι πολύ</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σοβαρή</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Οι Ε</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κ είπαν στον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Ecevit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Σώσε μας</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2C1B663-5B24-CC31-98BA-660FDF90C2CF}"/>
              </a:ext>
            </a:extLst>
          </p:cNvPr>
          <p:cNvSpPr txBox="1"/>
          <p:nvPr/>
        </p:nvSpPr>
        <p:spPr>
          <a:xfrm>
            <a:off x="-7890" y="1851389"/>
            <a:ext cx="3806008" cy="474232"/>
          </a:xfrm>
          <a:prstGeom prst="rect">
            <a:avLst/>
          </a:prstGeom>
          <a:solidFill>
            <a:schemeClr val="accent6">
              <a:lumMod val="20000"/>
              <a:lumOff val="80000"/>
            </a:schemeClr>
          </a:solidFill>
          <a:ln>
            <a:solidFill>
              <a:schemeClr val="tx1"/>
            </a:solidFill>
          </a:ln>
        </p:spPr>
        <p:txBody>
          <a:bodyPr wrap="square">
            <a:spAutoFit/>
          </a:bodyPr>
          <a:lstStyle/>
          <a:p>
            <a:pPr algn="just">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Bozkurt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«EOKA B İLE İLGİLİ», 15 Temmuz 1974.</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[Σε σχέση με την ΕΟΚΑ Β’]</a:t>
            </a:r>
            <a:endParaRPr lang="el-CY"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F5F5E64-515C-0BD4-295A-D5CE7752B131}"/>
              </a:ext>
            </a:extLst>
          </p:cNvPr>
          <p:cNvSpPr txBox="1"/>
          <p:nvPr/>
        </p:nvSpPr>
        <p:spPr>
          <a:xfrm>
            <a:off x="-7890" y="2592500"/>
            <a:ext cx="3806007" cy="477888"/>
          </a:xfrm>
          <a:prstGeom prst="rect">
            <a:avLst/>
          </a:prstGeom>
          <a:solidFill>
            <a:schemeClr val="accent6">
              <a:lumMod val="20000"/>
              <a:lumOff val="80000"/>
            </a:schemeClr>
          </a:solidFill>
          <a:ln>
            <a:solidFill>
              <a:schemeClr val="tx1"/>
            </a:solidFill>
          </a:ln>
        </p:spPr>
        <p:txBody>
          <a:bodyPr wrap="square">
            <a:spAutoFit/>
          </a:bodyPr>
          <a:lstStyle/>
          <a:p>
            <a:pPr algn="just">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Bozkurt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«sokağa çıkma yasağı», 17 Temmuz 1974.[</a:t>
            </a:r>
            <a:r>
              <a:rPr lang="el-GR" sz="1200" dirty="0" err="1">
                <a:effectLst/>
                <a:latin typeface="Times New Roman" panose="02020603050405020304" pitchFamily="18" charset="0"/>
                <a:ea typeface="Calibri" panose="020F0502020204030204" pitchFamily="34" charset="0"/>
                <a:cs typeface="Times New Roman" panose="02020603050405020304" pitchFamily="18" charset="0"/>
              </a:rPr>
              <a:t>Κατ</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err="1">
                <a:effectLst/>
                <a:latin typeface="Times New Roman" panose="02020603050405020304" pitchFamily="18" charset="0"/>
                <a:ea typeface="Calibri" panose="020F0502020204030204" pitchFamily="34" charset="0"/>
                <a:cs typeface="Times New Roman" panose="02020603050405020304" pitchFamily="18" charset="0"/>
              </a:rPr>
              <a:t>οίκον</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 περιορισμός</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l-CY"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8E8E4CC-F2B1-09FD-6ECA-3ACB7D3B38C2}"/>
              </a:ext>
            </a:extLst>
          </p:cNvPr>
          <p:cNvSpPr txBox="1"/>
          <p:nvPr/>
        </p:nvSpPr>
        <p:spPr>
          <a:xfrm>
            <a:off x="0" y="605170"/>
            <a:ext cx="3823298" cy="1070742"/>
          </a:xfrm>
          <a:prstGeom prst="rect">
            <a:avLst/>
          </a:prstGeom>
          <a:solidFill>
            <a:schemeClr val="accent6">
              <a:lumMod val="20000"/>
              <a:lumOff val="80000"/>
            </a:schemeClr>
          </a:solidFill>
          <a:ln>
            <a:solidFill>
              <a:schemeClr val="tx1"/>
            </a:solidFill>
          </a:ln>
        </p:spPr>
        <p:txBody>
          <a:bodyPr wrap="square">
            <a:spAutoFit/>
          </a:bodyPr>
          <a:lstStyle/>
          <a:p>
            <a:pPr algn="just">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Bozkurt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«LİSSARİDİSÇİLERLE AKELCİLER LEFKOŞA SOKAKLARINDA KATLEDİLİYORLAR», 17 Temmuz 1974.</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Οι οπαδοί του ΑΚΕΛ και  της ΕΔΕΚ  αλληλοσυγκρούονται  στους δρόμους]</a:t>
            </a:r>
            <a:endParaRPr lang="el-CY"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D226FC8-402C-CC5D-50D9-C32503FD039F}"/>
              </a:ext>
            </a:extLst>
          </p:cNvPr>
          <p:cNvSpPr txBox="1"/>
          <p:nvPr/>
        </p:nvSpPr>
        <p:spPr>
          <a:xfrm>
            <a:off x="-7891" y="3179323"/>
            <a:ext cx="3806008" cy="675506"/>
          </a:xfrm>
          <a:prstGeom prst="rect">
            <a:avLst/>
          </a:prstGeom>
          <a:solidFill>
            <a:schemeClr val="accent6">
              <a:lumMod val="20000"/>
              <a:lumOff val="80000"/>
            </a:schemeClr>
          </a:solidFill>
          <a:ln>
            <a:solidFill>
              <a:schemeClr val="tx1"/>
            </a:solidFill>
          </a:ln>
        </p:spPr>
        <p:txBody>
          <a:bodyPr wrap="square">
            <a:spAutoFit/>
          </a:bodyPr>
          <a:lstStyle/>
          <a:p>
            <a:pPr algn="just">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Bozkurt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«LEFKOŞA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HARABEʼ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YE DÖNDÜ», 18  Temmuz 1974.[</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Η Λευκωσία μετατράπηκε</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σε ερείπιο</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l-CY"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Εικόνα 15"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EE16D9C3-845C-ED99-C200-E995E1905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382" y="644352"/>
            <a:ext cx="4705531" cy="6213648"/>
          </a:xfrm>
          <a:prstGeom prst="rect">
            <a:avLst/>
          </a:prstGeom>
        </p:spPr>
      </p:pic>
      <p:pic>
        <p:nvPicPr>
          <p:cNvPr id="18" name="Εικόνα 17"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5E3F4E41-B276-992B-F80A-E834EF2F2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656" y="644352"/>
            <a:ext cx="3777344" cy="6213648"/>
          </a:xfrm>
          <a:prstGeom prst="rect">
            <a:avLst/>
          </a:prstGeom>
        </p:spPr>
      </p:pic>
      <p:pic>
        <p:nvPicPr>
          <p:cNvPr id="2" name="Picture 2" descr="Next mini ημερολόγιο γραφείου (πυραμίδα) 2024 μηνιαίο σπιράλ λευκό Υ8x8εκ.">
            <a:extLst>
              <a:ext uri="{FF2B5EF4-FFF2-40B4-BE49-F238E27FC236}">
                <a16:creationId xmlns:a16="http://schemas.microsoft.com/office/drawing/2014/main" id="{78F5040D-BF2D-7C57-6361-9794E0AB1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11464" r="10381" b="9100"/>
          <a:stretch/>
        </p:blipFill>
        <p:spPr bwMode="auto">
          <a:xfrm>
            <a:off x="255568" y="4924616"/>
            <a:ext cx="3031918" cy="1907123"/>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0D009167-4CC6-0DC7-EE1A-4855AFAE71D1}"/>
              </a:ext>
            </a:extLst>
          </p:cNvPr>
          <p:cNvSpPr/>
          <p:nvPr/>
        </p:nvSpPr>
        <p:spPr>
          <a:xfrm rot="21068230">
            <a:off x="826318" y="5192459"/>
            <a:ext cx="2075296" cy="1377855"/>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dirty="0">
                <a:solidFill>
                  <a:schemeClr val="tx1"/>
                </a:solidFill>
              </a:rPr>
              <a:t>Παρασκευή </a:t>
            </a:r>
          </a:p>
          <a:p>
            <a:pPr algn="ctr"/>
            <a:r>
              <a:rPr lang="el-GR" sz="1600" dirty="0">
                <a:solidFill>
                  <a:schemeClr val="tx1"/>
                </a:solidFill>
              </a:rPr>
              <a:t>16 Αυγούστου 1974</a:t>
            </a:r>
          </a:p>
          <a:p>
            <a:pPr algn="ctr"/>
            <a:r>
              <a:rPr lang="el-GR" sz="1600" dirty="0">
                <a:solidFill>
                  <a:schemeClr val="tx1"/>
                </a:solidFill>
              </a:rPr>
              <a:t>Σάββατο </a:t>
            </a:r>
          </a:p>
          <a:p>
            <a:pPr algn="ctr"/>
            <a:r>
              <a:rPr lang="el-GR" sz="1600" dirty="0">
                <a:solidFill>
                  <a:schemeClr val="tx1"/>
                </a:solidFill>
              </a:rPr>
              <a:t>17 Αυγούστου 1974</a:t>
            </a:r>
          </a:p>
        </p:txBody>
      </p:sp>
      <p:sp>
        <p:nvSpPr>
          <p:cNvPr id="7" name="TextBox 6">
            <a:extLst>
              <a:ext uri="{FF2B5EF4-FFF2-40B4-BE49-F238E27FC236}">
                <a16:creationId xmlns:a16="http://schemas.microsoft.com/office/drawing/2014/main" id="{4603F34C-7338-F93C-FAAD-25DCBF44BC0A}"/>
              </a:ext>
            </a:extLst>
          </p:cNvPr>
          <p:cNvSpPr txBox="1"/>
          <p:nvPr/>
        </p:nvSpPr>
        <p:spPr>
          <a:xfrm>
            <a:off x="-119167" y="-50022"/>
            <a:ext cx="511571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spTree>
    <p:extLst>
      <p:ext uri="{BB962C8B-B14F-4D97-AF65-F5344CB8AC3E}">
        <p14:creationId xmlns:p14="http://schemas.microsoft.com/office/powerpoint/2010/main" val="2987840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descr="Εικόνα που περιέχει ανθρώπινο πρόσωπο, άνδρας, πορτραίτο, μέτωπο&#10;&#10;Περιγραφή που δημιουργήθηκε αυτόματα">
            <a:extLst>
              <a:ext uri="{FF2B5EF4-FFF2-40B4-BE49-F238E27FC236}">
                <a16:creationId xmlns:a16="http://schemas.microsoft.com/office/drawing/2014/main" id="{72546D41-CCFE-9B45-E317-17FC5B62F08B}"/>
              </a:ext>
            </a:extLst>
          </p:cNvPr>
          <p:cNvPicPr>
            <a:picLocks noChangeAspect="1"/>
          </p:cNvPicPr>
          <p:nvPr/>
        </p:nvPicPr>
        <p:blipFill rotWithShape="1">
          <a:blip r:embed="rId2">
            <a:extLst>
              <a:ext uri="{28A0092B-C50C-407E-A947-70E740481C1C}">
                <a14:useLocalDpi xmlns:a14="http://schemas.microsoft.com/office/drawing/2010/main" val="0"/>
              </a:ext>
            </a:extLst>
          </a:blip>
          <a:srcRect t="23285" b="19964"/>
          <a:stretch/>
        </p:blipFill>
        <p:spPr>
          <a:xfrm>
            <a:off x="270967" y="663970"/>
            <a:ext cx="11921033" cy="5188189"/>
          </a:xfrm>
          <a:prstGeom prst="rect">
            <a:avLst/>
          </a:prstGeom>
          <a:ln>
            <a:solidFill>
              <a:schemeClr val="tx1"/>
            </a:solidFill>
          </a:ln>
        </p:spPr>
      </p:pic>
      <p:sp>
        <p:nvSpPr>
          <p:cNvPr id="9" name="TextBox 8">
            <a:extLst>
              <a:ext uri="{FF2B5EF4-FFF2-40B4-BE49-F238E27FC236}">
                <a16:creationId xmlns:a16="http://schemas.microsoft.com/office/drawing/2014/main" id="{3D6507AC-C7E8-3D3C-AD6B-F25F186FE01C}"/>
              </a:ext>
            </a:extLst>
          </p:cNvPr>
          <p:cNvSpPr txBox="1"/>
          <p:nvPr/>
        </p:nvSpPr>
        <p:spPr>
          <a:xfrm>
            <a:off x="4246155" y="666655"/>
            <a:ext cx="1513840" cy="369332"/>
          </a:xfrm>
          <a:prstGeom prst="rect">
            <a:avLst/>
          </a:prstGeom>
          <a:solidFill>
            <a:schemeClr val="accent6">
              <a:lumMod val="20000"/>
              <a:lumOff val="80000"/>
            </a:schemeClr>
          </a:solidFill>
          <a:ln>
            <a:solidFill>
              <a:schemeClr val="tx1"/>
            </a:solidFill>
          </a:ln>
        </p:spPr>
        <p:txBody>
          <a:bodyPr wrap="square">
            <a:spAutoFit/>
          </a:bodyPr>
          <a:lstStyle/>
          <a:p>
            <a:r>
              <a:rPr lang="en-US" b="1" i="0" dirty="0" err="1">
                <a:solidFill>
                  <a:srgbClr val="444444"/>
                </a:solidFill>
                <a:effectLst/>
                <a:latin typeface="Calibri" panose="020F0502020204030204" pitchFamily="34" charset="0"/>
              </a:rPr>
              <a:t>Cemal</a:t>
            </a:r>
            <a:r>
              <a:rPr lang="en-US" b="1" i="0" dirty="0">
                <a:solidFill>
                  <a:srgbClr val="444444"/>
                </a:solidFill>
                <a:effectLst/>
                <a:latin typeface="Calibri" panose="020F0502020204030204" pitchFamily="34" charset="0"/>
              </a:rPr>
              <a:t> </a:t>
            </a:r>
            <a:r>
              <a:rPr lang="en-US" b="1" i="0" dirty="0" err="1">
                <a:solidFill>
                  <a:srgbClr val="444444"/>
                </a:solidFill>
                <a:effectLst/>
                <a:latin typeface="Calibri" panose="020F0502020204030204" pitchFamily="34" charset="0"/>
              </a:rPr>
              <a:t>Toğan</a:t>
            </a:r>
            <a:endParaRPr lang="el-CY" dirty="0"/>
          </a:p>
        </p:txBody>
      </p:sp>
      <p:sp>
        <p:nvSpPr>
          <p:cNvPr id="10" name="TextBox 9">
            <a:extLst>
              <a:ext uri="{FF2B5EF4-FFF2-40B4-BE49-F238E27FC236}">
                <a16:creationId xmlns:a16="http://schemas.microsoft.com/office/drawing/2014/main" id="{EF72BCE3-55D3-240B-9936-BB3FCA1F789B}"/>
              </a:ext>
            </a:extLst>
          </p:cNvPr>
          <p:cNvSpPr txBox="1"/>
          <p:nvPr/>
        </p:nvSpPr>
        <p:spPr>
          <a:xfrm>
            <a:off x="10678159" y="666655"/>
            <a:ext cx="1513840" cy="369332"/>
          </a:xfrm>
          <a:prstGeom prst="rect">
            <a:avLst/>
          </a:prstGeom>
          <a:solidFill>
            <a:schemeClr val="accent6">
              <a:lumMod val="20000"/>
              <a:lumOff val="80000"/>
            </a:schemeClr>
          </a:solidFill>
          <a:ln>
            <a:solidFill>
              <a:schemeClr val="tx1"/>
            </a:solidFill>
          </a:ln>
        </p:spPr>
        <p:txBody>
          <a:bodyPr wrap="square">
            <a:spAutoFit/>
          </a:bodyPr>
          <a:lstStyle/>
          <a:p>
            <a:r>
              <a:rPr lang="tr-TR" b="1" i="0" dirty="0">
                <a:solidFill>
                  <a:srgbClr val="444444"/>
                </a:solidFill>
                <a:effectLst/>
                <a:latin typeface="Calibri" panose="020F0502020204030204" pitchFamily="34" charset="0"/>
              </a:rPr>
              <a:t>Sadi</a:t>
            </a:r>
            <a:r>
              <a:rPr lang="en-US" b="1" i="0" dirty="0">
                <a:solidFill>
                  <a:srgbClr val="444444"/>
                </a:solidFill>
                <a:effectLst/>
                <a:latin typeface="Calibri" panose="020F0502020204030204" pitchFamily="34" charset="0"/>
              </a:rPr>
              <a:t> </a:t>
            </a:r>
            <a:r>
              <a:rPr lang="en-US" b="1" i="0" dirty="0" err="1">
                <a:solidFill>
                  <a:srgbClr val="444444"/>
                </a:solidFill>
                <a:effectLst/>
                <a:latin typeface="Calibri" panose="020F0502020204030204" pitchFamily="34" charset="0"/>
              </a:rPr>
              <a:t>Toğan</a:t>
            </a:r>
            <a:endParaRPr lang="el-CY" dirty="0"/>
          </a:p>
        </p:txBody>
      </p:sp>
      <p:sp>
        <p:nvSpPr>
          <p:cNvPr id="3" name="TextBox 2">
            <a:extLst>
              <a:ext uri="{FF2B5EF4-FFF2-40B4-BE49-F238E27FC236}">
                <a16:creationId xmlns:a16="http://schemas.microsoft.com/office/drawing/2014/main" id="{F9E6F497-EE4D-67E1-254B-3277A1D99196}"/>
              </a:ext>
            </a:extLst>
          </p:cNvPr>
          <p:cNvSpPr txBox="1"/>
          <p:nvPr/>
        </p:nvSpPr>
        <p:spPr>
          <a:xfrm>
            <a:off x="270966" y="5144273"/>
            <a:ext cx="11921033" cy="707886"/>
          </a:xfrm>
          <a:prstGeom prst="rect">
            <a:avLst/>
          </a:prstGeom>
          <a:solidFill>
            <a:schemeClr val="accent6">
              <a:lumMod val="20000"/>
              <a:lumOff val="80000"/>
            </a:schemeClr>
          </a:solidFill>
          <a:ln>
            <a:solidFill>
              <a:schemeClr val="tx1"/>
            </a:solidFill>
          </a:ln>
        </p:spPr>
        <p:txBody>
          <a:bodyPr wrap="square">
            <a:spAutoFit/>
          </a:bodyPr>
          <a:lstStyle/>
          <a:p>
            <a:pPr algn="ctr"/>
            <a:r>
              <a:rPr lang="tr-TR" sz="2000" b="1" dirty="0"/>
              <a:t>M</a:t>
            </a:r>
            <a:r>
              <a:rPr lang="el-CY" sz="2000" b="1" dirty="0"/>
              <a:t>ια από τις μα</a:t>
            </a:r>
            <a:r>
              <a:rPr lang="el-CY" sz="2000" b="1" dirty="0" err="1"/>
              <a:t>κρο</a:t>
            </a:r>
            <a:r>
              <a:rPr lang="el-CY" sz="2000" b="1" dirty="0"/>
              <a:t>βιότερες εφημερίδες στην ιστορία του τουρκοκυπριακού τύπου </a:t>
            </a:r>
            <a:endParaRPr lang="el-GR" sz="2000" b="1" dirty="0"/>
          </a:p>
          <a:p>
            <a:pPr algn="ctr"/>
            <a:r>
              <a:rPr lang="el-CY" sz="2000" b="1" dirty="0"/>
              <a:t>Κα</a:t>
            </a:r>
            <a:r>
              <a:rPr lang="el-CY" sz="2000" b="1" dirty="0" err="1"/>
              <a:t>θημερινή</a:t>
            </a:r>
            <a:r>
              <a:rPr lang="el-CY" sz="2000" b="1" dirty="0"/>
              <a:t> </a:t>
            </a:r>
            <a:r>
              <a:rPr lang="el-GR" sz="2000" b="1" dirty="0"/>
              <a:t>     </a:t>
            </a:r>
            <a:r>
              <a:rPr lang="el-CY" sz="2000" b="1" dirty="0" err="1"/>
              <a:t>Αμερόλη</a:t>
            </a:r>
            <a:r>
              <a:rPr lang="el-CY" sz="2000" b="1" dirty="0"/>
              <a:t>πτη Τουρκική Εφημερίδα</a:t>
            </a:r>
          </a:p>
        </p:txBody>
      </p:sp>
      <p:sp>
        <p:nvSpPr>
          <p:cNvPr id="2" name="TextBox 1">
            <a:extLst>
              <a:ext uri="{FF2B5EF4-FFF2-40B4-BE49-F238E27FC236}">
                <a16:creationId xmlns:a16="http://schemas.microsoft.com/office/drawing/2014/main" id="{6F7BF4CD-D0BF-3B5F-D0AF-42B77163E684}"/>
              </a:ext>
            </a:extLst>
          </p:cNvPr>
          <p:cNvSpPr txBox="1"/>
          <p:nvPr/>
        </p:nvSpPr>
        <p:spPr>
          <a:xfrm>
            <a:off x="314960" y="6085399"/>
            <a:ext cx="10377564" cy="369332"/>
          </a:xfrm>
          <a:prstGeom prst="rect">
            <a:avLst/>
          </a:prstGeom>
          <a:solidFill>
            <a:schemeClr val="bg1"/>
          </a:solidFill>
          <a:ln>
            <a:solidFill>
              <a:schemeClr val="tx1"/>
            </a:solidFill>
          </a:ln>
        </p:spPr>
        <p:txBody>
          <a:bodyPr wrap="square">
            <a:spAutoFit/>
          </a:bodyPr>
          <a:lstStyle/>
          <a:p>
            <a:r>
              <a:rPr lang="en-US" dirty="0" err="1"/>
              <a:t>Kıbrıs</a:t>
            </a:r>
            <a:r>
              <a:rPr lang="en-US" dirty="0"/>
              <a:t> </a:t>
            </a:r>
            <a:r>
              <a:rPr lang="en-US" dirty="0" err="1"/>
              <a:t>Türk</a:t>
            </a:r>
            <a:r>
              <a:rPr lang="en-US" dirty="0"/>
              <a:t> </a:t>
            </a:r>
            <a:r>
              <a:rPr lang="en-US" dirty="0" err="1"/>
              <a:t>Gazeteciler</a:t>
            </a:r>
            <a:r>
              <a:rPr lang="en-US" dirty="0"/>
              <a:t> </a:t>
            </a:r>
            <a:r>
              <a:rPr lang="en-US" dirty="0" err="1"/>
              <a:t>Birliği</a:t>
            </a:r>
            <a:r>
              <a:rPr lang="en-US" dirty="0"/>
              <a:t> (KTGB)</a:t>
            </a:r>
            <a:r>
              <a:rPr lang="el-GR" dirty="0"/>
              <a:t>, </a:t>
            </a:r>
            <a:r>
              <a:rPr lang="en-US" i="1" dirty="0" err="1"/>
              <a:t>Kıbrıs</a:t>
            </a:r>
            <a:r>
              <a:rPr lang="en-US" i="1" dirty="0"/>
              <a:t> </a:t>
            </a:r>
            <a:r>
              <a:rPr lang="en-US" i="1" dirty="0" err="1"/>
              <a:t>Türk</a:t>
            </a:r>
            <a:r>
              <a:rPr lang="en-US" i="1" dirty="0"/>
              <a:t> </a:t>
            </a:r>
            <a:r>
              <a:rPr lang="en-US" i="1" dirty="0" err="1"/>
              <a:t>Basın</a:t>
            </a:r>
            <a:r>
              <a:rPr lang="en-US" i="1" dirty="0"/>
              <a:t> </a:t>
            </a:r>
            <a:r>
              <a:rPr lang="en-US" i="1" dirty="0" err="1"/>
              <a:t>Tarihi</a:t>
            </a:r>
            <a:r>
              <a:rPr lang="el-GR" i="1" dirty="0"/>
              <a:t>,</a:t>
            </a:r>
            <a:r>
              <a:rPr lang="en-US" i="1" dirty="0"/>
              <a:t> </a:t>
            </a:r>
            <a:r>
              <a:rPr lang="en-US" dirty="0"/>
              <a:t> </a:t>
            </a:r>
            <a:r>
              <a:rPr lang="en-US" dirty="0" err="1"/>
              <a:t>Söylem</a:t>
            </a:r>
            <a:r>
              <a:rPr lang="en-US" dirty="0"/>
              <a:t> </a:t>
            </a:r>
            <a:r>
              <a:rPr lang="en-US" dirty="0" err="1"/>
              <a:t>Matbaacılık</a:t>
            </a:r>
            <a:r>
              <a:rPr lang="el-GR" dirty="0"/>
              <a:t>, </a:t>
            </a:r>
            <a:r>
              <a:rPr lang="en-US" dirty="0"/>
              <a:t> </a:t>
            </a:r>
            <a:r>
              <a:rPr lang="en-US" dirty="0" err="1"/>
              <a:t>Lefko</a:t>
            </a:r>
            <a:r>
              <a:rPr lang="tr-TR" dirty="0" err="1"/>
              <a:t>şa</a:t>
            </a:r>
            <a:r>
              <a:rPr lang="tr-TR" dirty="0"/>
              <a:t>, 2012.</a:t>
            </a:r>
            <a:endParaRPr lang="el-CY" dirty="0"/>
          </a:p>
        </p:txBody>
      </p:sp>
      <p:sp>
        <p:nvSpPr>
          <p:cNvPr id="4" name="TextBox 3">
            <a:extLst>
              <a:ext uri="{FF2B5EF4-FFF2-40B4-BE49-F238E27FC236}">
                <a16:creationId xmlns:a16="http://schemas.microsoft.com/office/drawing/2014/main" id="{4308A57F-081F-B9AB-5BCE-E854A7A2144F}"/>
              </a:ext>
            </a:extLst>
          </p:cNvPr>
          <p:cNvSpPr txBox="1"/>
          <p:nvPr/>
        </p:nvSpPr>
        <p:spPr>
          <a:xfrm>
            <a:off x="-80555" y="-28250"/>
            <a:ext cx="609600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spTree>
    <p:extLst>
      <p:ext uri="{BB962C8B-B14F-4D97-AF65-F5344CB8AC3E}">
        <p14:creationId xmlns:p14="http://schemas.microsoft.com/office/powerpoint/2010/main" val="336710432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4443</TotalTime>
  <Words>1049</Words>
  <Application>Microsoft Office PowerPoint</Application>
  <PresentationFormat>Ευρεία οθόνη</PresentationFormat>
  <Paragraphs>129</Paragraphs>
  <Slides>13</Slides>
  <Notes>4</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13</vt:i4>
      </vt:variant>
    </vt:vector>
  </HeadingPairs>
  <TitlesOfParts>
    <vt:vector size="20" baseType="lpstr">
      <vt:lpstr>Aptos</vt:lpstr>
      <vt:lpstr>Aptos Display</vt:lpstr>
      <vt:lpstr>Arial</vt:lpstr>
      <vt:lpstr>Calibri</vt:lpstr>
      <vt:lpstr>Times New Roman</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elenecharalampous72@gmail.com</dc:creator>
  <cp:lastModifiedBy>ΕΛΕΝΗ ΧΑΡΑΛΑΜΠΟΥΣ</cp:lastModifiedBy>
  <cp:revision>656</cp:revision>
  <dcterms:created xsi:type="dcterms:W3CDTF">2024-06-24T18:08:56Z</dcterms:created>
  <dcterms:modified xsi:type="dcterms:W3CDTF">2025-09-30T12:50:35Z</dcterms:modified>
</cp:coreProperties>
</file>