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9" r:id="rId2"/>
    <p:sldId id="293" r:id="rId3"/>
    <p:sldId id="261" r:id="rId4"/>
    <p:sldId id="294" r:id="rId5"/>
    <p:sldId id="260" r:id="rId6"/>
    <p:sldId id="262" r:id="rId7"/>
    <p:sldId id="296" r:id="rId8"/>
    <p:sldId id="263" r:id="rId9"/>
    <p:sldId id="298" r:id="rId10"/>
    <p:sldId id="300" r:id="rId11"/>
    <p:sldId id="299" r:id="rId12"/>
    <p:sldId id="301" r:id="rId13"/>
    <p:sldId id="264" r:id="rId14"/>
    <p:sldId id="302" r:id="rId15"/>
    <p:sldId id="265" r:id="rId16"/>
    <p:sldId id="303" r:id="rId17"/>
    <p:sldId id="304" r:id="rId18"/>
    <p:sldId id="267" r:id="rId19"/>
    <p:sldId id="308" r:id="rId20"/>
    <p:sldId id="309" r:id="rId21"/>
    <p:sldId id="268" r:id="rId22"/>
    <p:sldId id="269" r:id="rId23"/>
    <p:sldId id="310" r:id="rId24"/>
    <p:sldId id="311" r:id="rId25"/>
    <p:sldId id="312" r:id="rId26"/>
    <p:sldId id="415" r:id="rId27"/>
    <p:sldId id="457" r:id="rId28"/>
    <p:sldId id="458" r:id="rId29"/>
    <p:sldId id="450" r:id="rId30"/>
    <p:sldId id="421" r:id="rId31"/>
    <p:sldId id="431" r:id="rId32"/>
    <p:sldId id="469" r:id="rId33"/>
    <p:sldId id="271" r:id="rId34"/>
    <p:sldId id="314" r:id="rId35"/>
    <p:sldId id="273" r:id="rId36"/>
    <p:sldId id="317" r:id="rId37"/>
    <p:sldId id="276" r:id="rId38"/>
    <p:sldId id="321" r:id="rId39"/>
    <p:sldId id="277" r:id="rId40"/>
    <p:sldId id="324" r:id="rId41"/>
    <p:sldId id="279" r:id="rId42"/>
    <p:sldId id="328" r:id="rId43"/>
    <p:sldId id="280" r:id="rId44"/>
    <p:sldId id="331" r:id="rId45"/>
    <p:sldId id="468" r:id="rId46"/>
    <p:sldId id="461" r:id="rId47"/>
    <p:sldId id="281" r:id="rId48"/>
    <p:sldId id="282" r:id="rId49"/>
    <p:sldId id="459" r:id="rId50"/>
    <p:sldId id="339" r:id="rId51"/>
    <p:sldId id="284" r:id="rId52"/>
    <p:sldId id="460" r:id="rId53"/>
    <p:sldId id="345" r:id="rId54"/>
    <p:sldId id="462" r:id="rId55"/>
    <p:sldId id="346" r:id="rId56"/>
    <p:sldId id="463" r:id="rId57"/>
    <p:sldId id="285" r:id="rId58"/>
    <p:sldId id="464" r:id="rId59"/>
    <p:sldId id="348" r:id="rId60"/>
    <p:sldId id="465" r:id="rId61"/>
    <p:sldId id="349" r:id="rId62"/>
    <p:sldId id="350" r:id="rId63"/>
    <p:sldId id="286" r:id="rId64"/>
    <p:sldId id="353" r:id="rId65"/>
    <p:sldId id="289" r:id="rId66"/>
    <p:sldId id="355" r:id="rId67"/>
    <p:sldId id="290" r:id="rId68"/>
    <p:sldId id="466" r:id="rId69"/>
    <p:sldId id="359" r:id="rId70"/>
    <p:sldId id="292" r:id="rId71"/>
    <p:sldId id="452" r:id="rId72"/>
    <p:sldId id="367" r:id="rId73"/>
    <p:sldId id="395" r:id="rId74"/>
    <p:sldId id="407" r:id="rId75"/>
    <p:sldId id="397" r:id="rId76"/>
    <p:sldId id="411" r:id="rId77"/>
    <p:sldId id="410" r:id="rId78"/>
    <p:sldId id="398" r:id="rId79"/>
    <p:sldId id="373" r:id="rId80"/>
    <p:sldId id="378" r:id="rId81"/>
    <p:sldId id="374" r:id="rId82"/>
    <p:sldId id="379" r:id="rId83"/>
    <p:sldId id="436" r:id="rId84"/>
    <p:sldId id="437" r:id="rId85"/>
    <p:sldId id="368" r:id="rId86"/>
    <p:sldId id="384" r:id="rId87"/>
    <p:sldId id="385" r:id="rId88"/>
    <p:sldId id="370" r:id="rId89"/>
    <p:sldId id="371" r:id="rId90"/>
    <p:sldId id="376" r:id="rId91"/>
    <p:sldId id="387" r:id="rId92"/>
    <p:sldId id="467" r:id="rId93"/>
  </p:sldIdLst>
  <p:sldSz cx="12192000" cy="6858000"/>
  <p:notesSz cx="6858000" cy="91440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93447" autoAdjust="0"/>
  </p:normalViewPr>
  <p:slideViewPr>
    <p:cSldViewPr snapToGrid="0">
      <p:cViewPr varScale="1">
        <p:scale>
          <a:sx n="59" d="100"/>
          <a:sy n="59" d="100"/>
        </p:scale>
        <p:origin x="10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CY"/>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8505D-9F40-415D-9099-148C8BDF0EDA}" type="datetimeFigureOut">
              <a:rPr lang="el-CY" smtClean="0"/>
              <a:t>12/10/2024</a:t>
            </a:fld>
            <a:endParaRPr lang="el-CY"/>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CY"/>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2471-9DB2-49DA-8929-5C9EE49BAA0C}" type="slidenum">
              <a:rPr lang="el-CY" smtClean="0"/>
              <a:t>‹#›</a:t>
            </a:fld>
            <a:endParaRPr lang="el-CY"/>
          </a:p>
        </p:txBody>
      </p:sp>
    </p:spTree>
    <p:extLst>
      <p:ext uri="{BB962C8B-B14F-4D97-AF65-F5344CB8AC3E}">
        <p14:creationId xmlns:p14="http://schemas.microsoft.com/office/powerpoint/2010/main" val="422134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36</a:t>
            </a:fld>
            <a:endParaRPr lang="el-CY"/>
          </a:p>
        </p:txBody>
      </p:sp>
    </p:spTree>
    <p:extLst>
      <p:ext uri="{BB962C8B-B14F-4D97-AF65-F5344CB8AC3E}">
        <p14:creationId xmlns:p14="http://schemas.microsoft.com/office/powerpoint/2010/main" val="23200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1D18C-4D40-26BA-C56B-68F91A323D3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249C1381-87C5-6CF2-201A-AEF125B45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77AA6799-FDBD-D257-16EB-5E71AC5A44DB}"/>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D9D5DE87-505B-94D2-7FA7-449AB2296C4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A59F5E5-0F88-F775-80BA-95B0E32063B3}"/>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45257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D3E6A-0E38-78FA-A00A-862AD5B10F09}"/>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879EE758-FEF5-8BE4-7D4B-C7627A49B1B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62553157-9214-4E93-3FDE-1572F2CFA916}"/>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EA8B592F-36C5-CA67-0527-CE039329A5F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B2C2A8EB-E4FA-9A3D-9573-44D0EC51DCAB}"/>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8192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AFB3F2E-4D85-6088-3938-CA2513A5768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6F2C7DC-DB4A-1864-7BFB-D6BCFB61C37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489BCB73-3549-C1F7-ADF9-0A2BDDED14A9}"/>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9126F53C-DB50-42D5-B6E5-21648C318F4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BCED1B9-65F2-45ED-2E74-442A7BE2408F}"/>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40756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5A5301-9D4D-5026-228A-43DEFA6AEDFA}"/>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18B2393E-F133-B280-EB9D-A198A15A1B4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4CE9C67-8780-1C68-F66C-553F90C20232}"/>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21067B72-78F9-A977-DE1F-41B325A4DFD5}"/>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73EE4C27-57AB-13D5-16B7-05CAD8E43420}"/>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9196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8A4AA-74CB-9D50-0E69-97E78015EFE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4330873E-7315-9077-7A97-38553CC34B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9F0A6D7-C881-3F3A-42F4-14D08190A955}"/>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E8A2F48B-BB3E-88DA-1A34-E071F85D53F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F14205A0-CEFA-7414-0DB0-12453D639D34}"/>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51149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B06D33-BA43-AE08-8AC7-5052319095CE}"/>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E3FEF54-40B3-260F-9616-5C78372DB45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7ABAA8A1-733F-1C69-0294-A07C32D9B31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2AA43749-5A45-E7E5-E73E-B92A9C2E3BAD}"/>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6" name="Θέση υποσέλιδου 5">
            <a:extLst>
              <a:ext uri="{FF2B5EF4-FFF2-40B4-BE49-F238E27FC236}">
                <a16:creationId xmlns:a16="http://schemas.microsoft.com/office/drawing/2014/main" id="{95E677B4-AD61-E589-EF7D-09D3C58E87AC}"/>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126A0D04-F9ED-9A4B-C8BA-EBDCDB543A91}"/>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2791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1A252-F955-10E7-7E84-3FA904B331C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8B29B1FB-4498-4437-C655-8A8C37E06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D545D6B-5A49-EF87-C023-5440CF1718C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8DE0D01F-5135-197F-114B-7C3AF4D5A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50C0B8F-B780-BAA4-6D82-0064B64DDF7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1ED451F9-F132-B105-5D70-588223392AD6}"/>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8" name="Θέση υποσέλιδου 7">
            <a:extLst>
              <a:ext uri="{FF2B5EF4-FFF2-40B4-BE49-F238E27FC236}">
                <a16:creationId xmlns:a16="http://schemas.microsoft.com/office/drawing/2014/main" id="{A27964BF-8010-3ABE-5853-572532E3EE4D}"/>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83F8131A-7A34-5234-49B9-6EDB1980AE02}"/>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94795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D7F50-A2BA-4D17-604A-1EB52802F37B}"/>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3F8E054C-8114-396A-CE83-C9289AE8D21A}"/>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4" name="Θέση υποσέλιδου 3">
            <a:extLst>
              <a:ext uri="{FF2B5EF4-FFF2-40B4-BE49-F238E27FC236}">
                <a16:creationId xmlns:a16="http://schemas.microsoft.com/office/drawing/2014/main" id="{0058F0B4-8EBB-0905-7305-F141052A96AF}"/>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EC90FB68-D5DB-F51A-0EE5-F37DE46CDFE8}"/>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84255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FBB9405-1BB0-A4B7-0EC4-A8A99B79D571}"/>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3" name="Θέση υποσέλιδου 2">
            <a:extLst>
              <a:ext uri="{FF2B5EF4-FFF2-40B4-BE49-F238E27FC236}">
                <a16:creationId xmlns:a16="http://schemas.microsoft.com/office/drawing/2014/main" id="{AE3188B4-C5FF-FE6F-5C01-7BAF8CD95394}"/>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92E04ACA-5BF9-5B51-C5CD-71854B25D185}"/>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57107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042566-C9E5-C9AD-76CD-67D3A00562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DCE72AE4-972C-ADB1-7E41-B8F66403D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CA195BFD-17C6-792A-2D23-CC8D48814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9DA859-1A30-048B-6BFD-9AE9F9B399CE}"/>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6" name="Θέση υποσέλιδου 5">
            <a:extLst>
              <a:ext uri="{FF2B5EF4-FFF2-40B4-BE49-F238E27FC236}">
                <a16:creationId xmlns:a16="http://schemas.microsoft.com/office/drawing/2014/main" id="{254960A2-9E47-54BA-FF5D-2F3A626AAE30}"/>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7E8293D-0A63-E7CF-8958-AFDD23A4EDF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92621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AAD75-3EE2-5278-6AD2-DF8AD7CCC50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375EAA30-A143-BE7E-91C4-543926DC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F8B44D0-A4F6-B25D-0A33-91B9F02E9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400DF9-2DC2-91D0-DC02-F715DA8BEFFD}"/>
              </a:ext>
            </a:extLst>
          </p:cNvPr>
          <p:cNvSpPr>
            <a:spLocks noGrp="1"/>
          </p:cNvSpPr>
          <p:nvPr>
            <p:ph type="dt" sz="half" idx="10"/>
          </p:nvPr>
        </p:nvSpPr>
        <p:spPr/>
        <p:txBody>
          <a:bodyPr/>
          <a:lstStyle/>
          <a:p>
            <a:fld id="{68F7BF90-553E-49FF-BC09-A186315E8C19}" type="datetimeFigureOut">
              <a:rPr lang="el-CY" smtClean="0"/>
              <a:t>12/10/2024</a:t>
            </a:fld>
            <a:endParaRPr lang="el-CY"/>
          </a:p>
        </p:txBody>
      </p:sp>
      <p:sp>
        <p:nvSpPr>
          <p:cNvPr id="6" name="Θέση υποσέλιδου 5">
            <a:extLst>
              <a:ext uri="{FF2B5EF4-FFF2-40B4-BE49-F238E27FC236}">
                <a16:creationId xmlns:a16="http://schemas.microsoft.com/office/drawing/2014/main" id="{D75469C7-867A-1DCE-2BF3-96F2C33C3FF5}"/>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73D72C0-65C9-04CC-6205-A16F12492BB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3240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DCA772F-FFF5-A285-54DD-09CAA8C05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B089783D-A5BE-2A7A-EC96-9ACFFC178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9AB519E6-860B-876D-E79F-7A6C97461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F7BF90-553E-49FF-BC09-A186315E8C19}" type="datetimeFigureOut">
              <a:rPr lang="el-CY" smtClean="0"/>
              <a:t>12/10/2024</a:t>
            </a:fld>
            <a:endParaRPr lang="el-CY"/>
          </a:p>
        </p:txBody>
      </p:sp>
      <p:sp>
        <p:nvSpPr>
          <p:cNvPr id="5" name="Θέση υποσέλιδου 4">
            <a:extLst>
              <a:ext uri="{FF2B5EF4-FFF2-40B4-BE49-F238E27FC236}">
                <a16:creationId xmlns:a16="http://schemas.microsoft.com/office/drawing/2014/main" id="{DB4F6595-A6ED-7FC4-1636-E4ACC1F9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B2DD84E4-8CB4-0267-F549-DEFFFB8AC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197BD4-B7BC-4A52-A802-B620A20A9739}" type="slidenum">
              <a:rPr lang="el-CY" smtClean="0"/>
              <a:t>‹#›</a:t>
            </a:fld>
            <a:endParaRPr lang="el-CY"/>
          </a:p>
        </p:txBody>
      </p:sp>
    </p:spTree>
    <p:extLst>
      <p:ext uri="{BB962C8B-B14F-4D97-AF65-F5344CB8AC3E}">
        <p14:creationId xmlns:p14="http://schemas.microsoft.com/office/powerpoint/2010/main" val="136784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31596EA-7986-ADBD-A7E7-F85D24E1DFD7}"/>
              </a:ext>
            </a:extLst>
          </p:cNvPr>
          <p:cNvPicPr>
            <a:picLocks noChangeAspect="1"/>
          </p:cNvPicPr>
          <p:nvPr/>
        </p:nvPicPr>
        <p:blipFill rotWithShape="1">
          <a:blip r:embed="rId2">
            <a:extLst>
              <a:ext uri="{28A0092B-C50C-407E-A947-70E740481C1C}">
                <a14:useLocalDpi xmlns:a14="http://schemas.microsoft.com/office/drawing/2010/main" val="0"/>
              </a:ext>
            </a:extLst>
          </a:blip>
          <a:srcRect b="64603"/>
          <a:stretch/>
        </p:blipFill>
        <p:spPr>
          <a:xfrm>
            <a:off x="0" y="0"/>
            <a:ext cx="12192000" cy="6858000"/>
          </a:xfrm>
          <a:prstGeom prst="rect">
            <a:avLst/>
          </a:prstGeom>
        </p:spPr>
      </p:pic>
      <p:sp>
        <p:nvSpPr>
          <p:cNvPr id="5" name="TextBox 4">
            <a:extLst>
              <a:ext uri="{FF2B5EF4-FFF2-40B4-BE49-F238E27FC236}">
                <a16:creationId xmlns:a16="http://schemas.microsoft.com/office/drawing/2014/main" id="{1FCB908D-013C-DD50-A7B4-61CC76D96503}"/>
              </a:ext>
            </a:extLst>
          </p:cNvPr>
          <p:cNvSpPr txBox="1"/>
          <p:nvPr/>
        </p:nvSpPr>
        <p:spPr>
          <a:xfrm>
            <a:off x="-119744" y="-29251"/>
            <a:ext cx="12311744" cy="707886"/>
          </a:xfrm>
          <a:prstGeom prst="rect">
            <a:avLst/>
          </a:prstGeom>
          <a:noFill/>
        </p:spPr>
        <p:txBody>
          <a:bodyPr wrap="square">
            <a:spAutoFit/>
          </a:bodyPr>
          <a:lstStyle/>
          <a:p>
            <a:pPr algn="just"/>
            <a:r>
              <a:rPr lang="el-GR" sz="2000" dirty="0">
                <a:highlight>
                  <a:srgbClr val="00FF00"/>
                </a:highlight>
                <a:cs typeface="Times New Roman" panose="02020603050405020304" pitchFamily="18" charset="0"/>
              </a:rPr>
              <a:t>ΙΙΙ. Φωτογραφίες  από τα  πρωτοσέλιδα της  τ/κ εφημερίδας </a:t>
            </a:r>
            <a:r>
              <a:rPr lang="tr-TR" sz="2000" i="1" dirty="0">
                <a:highlight>
                  <a:srgbClr val="00FF00"/>
                </a:highlight>
                <a:cs typeface="Times New Roman" panose="02020603050405020304" pitchFamily="18" charset="0"/>
              </a:rPr>
              <a:t>Bozkurt</a:t>
            </a:r>
            <a:r>
              <a:rPr lang="el-GR" sz="2000" dirty="0">
                <a:highlight>
                  <a:srgbClr val="00FF00"/>
                </a:highlight>
                <a:cs typeface="Times New Roman" panose="02020603050405020304" pitchFamily="18" charset="0"/>
              </a:rPr>
              <a:t> του 1974</a:t>
            </a:r>
            <a:r>
              <a:rPr lang="en-US" sz="2000" dirty="0">
                <a:highlight>
                  <a:srgbClr val="00FF00"/>
                </a:highlight>
                <a:cs typeface="Times New Roman" panose="02020603050405020304" pitchFamily="18" charset="0"/>
              </a:rPr>
              <a:t> </a:t>
            </a:r>
            <a:r>
              <a:rPr lang="el-GR" sz="2000" dirty="0">
                <a:highlight>
                  <a:srgbClr val="00FF00"/>
                </a:highlight>
                <a:cs typeface="Times New Roman" panose="02020603050405020304" pitchFamily="18" charset="0"/>
              </a:rPr>
              <a:t> : Η συγκρότηση ενός  αφηγήματος</a:t>
            </a:r>
          </a:p>
        </p:txBody>
      </p:sp>
    </p:spTree>
    <p:extLst>
      <p:ext uri="{BB962C8B-B14F-4D97-AF65-F5344CB8AC3E}">
        <p14:creationId xmlns:p14="http://schemas.microsoft.com/office/powerpoint/2010/main" val="3741208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1650" t="22223" r="3466" b="56108"/>
          <a:stretch/>
        </p:blipFill>
        <p:spPr>
          <a:xfrm>
            <a:off x="254000" y="2092960"/>
            <a:ext cx="11602720" cy="4593322"/>
          </a:xfrm>
          <a:prstGeom prst="rect">
            <a:avLst/>
          </a:prstGeom>
          <a:ln>
            <a:solidFill>
              <a:schemeClr val="tx1"/>
            </a:solidFill>
          </a:ln>
        </p:spPr>
      </p:pic>
      <p:sp>
        <p:nvSpPr>
          <p:cNvPr id="4" name="TextBox 3">
            <a:extLst>
              <a:ext uri="{FF2B5EF4-FFF2-40B4-BE49-F238E27FC236}">
                <a16:creationId xmlns:a16="http://schemas.microsoft.com/office/drawing/2014/main" id="{1D6D3A21-1A5E-F1C0-2A68-B88F9AB0CA08}"/>
              </a:ext>
            </a:extLst>
          </p:cNvPr>
          <p:cNvSpPr txBox="1"/>
          <p:nvPr/>
        </p:nvSpPr>
        <p:spPr>
          <a:xfrm>
            <a:off x="254000" y="171718"/>
            <a:ext cx="11602720" cy="1754326"/>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Rum </a:t>
            </a:r>
            <a:r>
              <a:rPr lang="en-US" b="1" dirty="0" err="1">
                <a:cs typeface="Times New Roman" panose="02020603050405020304" pitchFamily="18" charset="0"/>
              </a:rPr>
              <a:t>Millî</a:t>
            </a:r>
            <a:r>
              <a:rPr lang="en-US" b="1" dirty="0">
                <a:cs typeface="Times New Roman" panose="02020603050405020304" pitchFamily="18" charset="0"/>
              </a:rPr>
              <a:t> </a:t>
            </a:r>
            <a:r>
              <a:rPr lang="en-US" b="1" dirty="0" err="1">
                <a:cs typeface="Times New Roman" panose="02020603050405020304" pitchFamily="18" charset="0"/>
              </a:rPr>
              <a:t>Muhafız</a:t>
            </a:r>
            <a:r>
              <a:rPr lang="en-US" b="1" dirty="0">
                <a:cs typeface="Times New Roman" panose="02020603050405020304" pitchFamily="18" charset="0"/>
              </a:rPr>
              <a:t> </a:t>
            </a:r>
            <a:r>
              <a:rPr lang="en-US" b="1" dirty="0" err="1">
                <a:cs typeface="Times New Roman" panose="02020603050405020304" pitchFamily="18" charset="0"/>
              </a:rPr>
              <a:t>Ordusunun</a:t>
            </a:r>
            <a:r>
              <a:rPr lang="en-US" b="1" dirty="0">
                <a:cs typeface="Times New Roman" panose="02020603050405020304" pitchFamily="18" charset="0"/>
              </a:rPr>
              <a:t> </a:t>
            </a:r>
            <a:r>
              <a:rPr lang="en-US" b="1" dirty="0" err="1">
                <a:cs typeface="Times New Roman" panose="02020603050405020304" pitchFamily="18" charset="0"/>
              </a:rPr>
              <a:t>darbe</a:t>
            </a:r>
            <a:r>
              <a:rPr lang="en-US" b="1" dirty="0">
                <a:cs typeface="Times New Roman" panose="02020603050405020304" pitchFamily="18" charset="0"/>
              </a:rPr>
              <a:t> </a:t>
            </a:r>
            <a:r>
              <a:rPr lang="en-US" b="1" dirty="0" err="1">
                <a:cs typeface="Times New Roman" panose="02020603050405020304" pitchFamily="18" charset="0"/>
              </a:rPr>
              <a:t>hareketinde</a:t>
            </a:r>
            <a:r>
              <a:rPr lang="en-US" b="1" dirty="0">
                <a:cs typeface="Times New Roman" panose="02020603050405020304" pitchFamily="18" charset="0"/>
              </a:rPr>
              <a:t> </a:t>
            </a:r>
            <a:r>
              <a:rPr lang="en-US" b="1" dirty="0" err="1">
                <a:cs typeface="Times New Roman" panose="02020603050405020304" pitchFamily="18" charset="0"/>
              </a:rPr>
              <a:t>Baf</a:t>
            </a:r>
            <a:r>
              <a:rPr lang="en-US" b="1" dirty="0">
                <a:cs typeface="Times New Roman" panose="02020603050405020304" pitchFamily="18" charset="0"/>
              </a:rPr>
              <a:t> </a:t>
            </a:r>
            <a:r>
              <a:rPr lang="en-US" b="1" dirty="0" err="1">
                <a:cs typeface="Times New Roman" panose="02020603050405020304" pitchFamily="18" charset="0"/>
              </a:rPr>
              <a:t>Kapısı</a:t>
            </a:r>
            <a:r>
              <a:rPr lang="en-US" b="1" dirty="0">
                <a:cs typeface="Times New Roman" panose="02020603050405020304" pitchFamily="18" charset="0"/>
              </a:rPr>
              <a:t> Polis </a:t>
            </a:r>
            <a:r>
              <a:rPr lang="en-US" b="1" dirty="0" err="1">
                <a:cs typeface="Times New Roman" panose="02020603050405020304" pitchFamily="18" charset="0"/>
              </a:rPr>
              <a:t>İstasyonuna</a:t>
            </a:r>
            <a:r>
              <a:rPr lang="en-US" b="1" dirty="0">
                <a:cs typeface="Times New Roman" panose="02020603050405020304" pitchFamily="18" charset="0"/>
              </a:rPr>
              <a:t> </a:t>
            </a:r>
            <a:r>
              <a:rPr lang="en-US" b="1" dirty="0" err="1">
                <a:cs typeface="Times New Roman" panose="02020603050405020304" pitchFamily="18" charset="0"/>
              </a:rPr>
              <a:t>karşı</a:t>
            </a:r>
            <a:r>
              <a:rPr lang="en-US" b="1" dirty="0">
                <a:cs typeface="Times New Roman" panose="02020603050405020304" pitchFamily="18" charset="0"/>
              </a:rPr>
              <a:t> </a:t>
            </a:r>
            <a:r>
              <a:rPr lang="en-US" b="1" dirty="0" err="1">
                <a:cs typeface="Times New Roman" panose="02020603050405020304" pitchFamily="18" charset="0"/>
              </a:rPr>
              <a:t>kullandığı</a:t>
            </a:r>
            <a:r>
              <a:rPr lang="en-US" b="1" dirty="0">
                <a:cs typeface="Times New Roman" panose="02020603050405020304" pitchFamily="18" charset="0"/>
              </a:rPr>
              <a:t> </a:t>
            </a:r>
            <a:r>
              <a:rPr lang="en-US" b="1" dirty="0" err="1">
                <a:cs typeface="Times New Roman" panose="02020603050405020304" pitchFamily="18" charset="0"/>
              </a:rPr>
              <a:t>tanklardan</a:t>
            </a:r>
            <a:r>
              <a:rPr lang="en-US" b="1" dirty="0">
                <a:cs typeface="Times New Roman" panose="02020603050405020304" pitchFamily="18" charset="0"/>
              </a:rPr>
              <a:t> </a:t>
            </a:r>
            <a:r>
              <a:rPr lang="en-US" b="1" dirty="0" err="1">
                <a:cs typeface="Times New Roman" panose="02020603050405020304" pitchFamily="18" charset="0"/>
              </a:rPr>
              <a:t>biri</a:t>
            </a:r>
            <a:r>
              <a:rPr lang="en-US" b="1" dirty="0">
                <a:cs typeface="Times New Roman" panose="02020603050405020304" pitchFamily="18" charset="0"/>
              </a:rPr>
              <a:t> </a:t>
            </a:r>
            <a:r>
              <a:rPr lang="en-US" b="1" dirty="0" err="1">
                <a:cs typeface="Times New Roman" panose="02020603050405020304" pitchFamily="18" charset="0"/>
              </a:rPr>
              <a:t>hâlâ</a:t>
            </a:r>
            <a:r>
              <a:rPr lang="en-US" b="1" dirty="0">
                <a:cs typeface="Times New Roman" panose="02020603050405020304" pitchFamily="18" charset="0"/>
              </a:rPr>
              <a:t> Markos </a:t>
            </a:r>
            <a:r>
              <a:rPr lang="tr-TR" b="1" dirty="0">
                <a:cs typeface="Times New Roman" panose="02020603050405020304" pitchFamily="18" charset="0"/>
              </a:rPr>
              <a:t> </a:t>
            </a:r>
            <a:r>
              <a:rPr lang="en-US" b="1" dirty="0">
                <a:cs typeface="Times New Roman" panose="02020603050405020304" pitchFamily="18" charset="0"/>
              </a:rPr>
              <a:t>Dragos </a:t>
            </a:r>
            <a:r>
              <a:rPr lang="en-US" b="1" dirty="0" err="1">
                <a:cs typeface="Times New Roman" panose="02020603050405020304" pitchFamily="18" charset="0"/>
              </a:rPr>
              <a:t>heykelinin</a:t>
            </a:r>
            <a:r>
              <a:rPr lang="en-US" b="1" dirty="0">
                <a:cs typeface="Times New Roman" panose="02020603050405020304" pitchFamily="18" charset="0"/>
              </a:rPr>
              <a:t> </a:t>
            </a:r>
            <a:r>
              <a:rPr lang="en-US" b="1" dirty="0" err="1">
                <a:cs typeface="Times New Roman" panose="02020603050405020304" pitchFamily="18" charset="0"/>
              </a:rPr>
              <a:t>yanında</a:t>
            </a:r>
            <a:r>
              <a:rPr lang="en-US" b="1" dirty="0">
                <a:cs typeface="Times New Roman" panose="02020603050405020304" pitchFamily="18" charset="0"/>
              </a:rPr>
              <a:t> </a:t>
            </a:r>
            <a:r>
              <a:rPr lang="en-US" b="1" dirty="0" err="1">
                <a:cs typeface="Times New Roman" panose="02020603050405020304" pitchFamily="18" charset="0"/>
              </a:rPr>
              <a:t>topu</a:t>
            </a:r>
            <a:r>
              <a:rPr lang="en-US" b="1" dirty="0">
                <a:cs typeface="Times New Roman" panose="02020603050405020304" pitchFamily="18" charset="0"/>
              </a:rPr>
              <a:t> Polis </a:t>
            </a:r>
            <a:r>
              <a:rPr lang="en-US" b="1" dirty="0" err="1">
                <a:cs typeface="Times New Roman" panose="02020603050405020304" pitchFamily="18" charset="0"/>
              </a:rPr>
              <a:t>İstasyonuna</a:t>
            </a:r>
            <a:r>
              <a:rPr lang="en-US" b="1" dirty="0">
                <a:cs typeface="Times New Roman" panose="02020603050405020304" pitchFamily="18" charset="0"/>
              </a:rPr>
              <a:t> </a:t>
            </a:r>
            <a:r>
              <a:rPr lang="en-US" b="1" dirty="0" err="1">
                <a:cs typeface="Times New Roman" panose="02020603050405020304" pitchFamily="18" charset="0"/>
              </a:rPr>
              <a:t>çevrilmiş</a:t>
            </a:r>
            <a:r>
              <a:rPr lang="en-US" b="1" dirty="0">
                <a:cs typeface="Times New Roman" panose="02020603050405020304" pitchFamily="18" charset="0"/>
              </a:rPr>
              <a:t> </a:t>
            </a:r>
            <a:r>
              <a:rPr lang="en-US" b="1" dirty="0" err="1">
                <a:cs typeface="Times New Roman" panose="02020603050405020304" pitchFamily="18" charset="0"/>
              </a:rPr>
              <a:t>vaziyette</a:t>
            </a:r>
            <a:r>
              <a:rPr lang="en-US" b="1" dirty="0">
                <a:cs typeface="Times New Roman" panose="02020603050405020304" pitchFamily="18" charset="0"/>
              </a:rPr>
              <a:t> </a:t>
            </a:r>
            <a:r>
              <a:rPr lang="en-US" b="1" dirty="0" err="1">
                <a:cs typeface="Times New Roman" panose="02020603050405020304" pitchFamily="18" charset="0"/>
              </a:rPr>
              <a:t>duruyor</a:t>
            </a:r>
            <a:r>
              <a:rPr lang="tr-TR" b="1" dirty="0">
                <a:cs typeface="Times New Roman" panose="02020603050405020304" pitchFamily="18" charset="0"/>
              </a:rPr>
              <a:t> </a:t>
            </a:r>
            <a:r>
              <a:rPr lang="en-US" b="1" dirty="0">
                <a:cs typeface="Times New Roman" panose="02020603050405020304" pitchFamily="18" charset="0"/>
              </a:rPr>
              <a:t>(</a:t>
            </a:r>
            <a:r>
              <a:rPr lang="en-US" b="1" dirty="0" err="1">
                <a:cs typeface="Times New Roman" panose="02020603050405020304" pitchFamily="18" charset="0"/>
              </a:rPr>
              <a:t>Fotoğraflar</a:t>
            </a:r>
            <a:r>
              <a:rPr lang="en-US" b="1" dirty="0">
                <a:cs typeface="Times New Roman" panose="02020603050405020304" pitchFamily="18" charset="0"/>
              </a:rPr>
              <a:t>: BILBAY EMİNOGLU</a:t>
            </a:r>
            <a:r>
              <a:rPr lang="el-GR" b="1" dirty="0">
                <a:cs typeface="Times New Roman" panose="02020603050405020304" pitchFamily="18" charset="0"/>
              </a:rPr>
              <a:t>)</a:t>
            </a:r>
          </a:p>
          <a:p>
            <a:pPr algn="just"/>
            <a:r>
              <a:rPr lang="el-GR" b="1" dirty="0">
                <a:cs typeface="Times New Roman" panose="02020603050405020304" pitchFamily="18" charset="0"/>
              </a:rPr>
              <a:t>Ένα από τα τανκς που χρησιμοποίησε η Εθνική Φρουρά  κατά του Αστυνομικού Σταθμού της Πύλης</a:t>
            </a:r>
            <a:r>
              <a:rPr lang="tr-TR" b="1" dirty="0">
                <a:cs typeface="Times New Roman" panose="02020603050405020304" pitchFamily="18" charset="0"/>
              </a:rPr>
              <a:t> </a:t>
            </a:r>
            <a:r>
              <a:rPr lang="el-GR" b="1" dirty="0">
                <a:cs typeface="Times New Roman" panose="02020603050405020304" pitchFamily="18" charset="0"/>
              </a:rPr>
              <a:t>Πάφου. Στέκεται ακόμη δίπλα στο άγαλμα του Μάρκου Δράκου με το όπλο του στραμμένο στο Αστυνομικό Τμήμα (Φωτογραφίες: BILBAY EMİNOGLU)</a:t>
            </a:r>
            <a:endParaRPr lang="el-CY" b="1" dirty="0">
              <a:cs typeface="Times New Roman" panose="02020603050405020304" pitchFamily="18" charset="0"/>
            </a:endParaRPr>
          </a:p>
        </p:txBody>
      </p:sp>
    </p:spTree>
    <p:extLst>
      <p:ext uri="{BB962C8B-B14F-4D97-AF65-F5344CB8AC3E}">
        <p14:creationId xmlns:p14="http://schemas.microsoft.com/office/powerpoint/2010/main" val="840703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4491" t="44298" r="48074" b="32553"/>
          <a:stretch/>
        </p:blipFill>
        <p:spPr>
          <a:xfrm>
            <a:off x="182880" y="1615440"/>
            <a:ext cx="11755120" cy="4815840"/>
          </a:xfrm>
          <a:prstGeom prst="rect">
            <a:avLst/>
          </a:prstGeom>
          <a:ln>
            <a:solidFill>
              <a:schemeClr val="tx1"/>
            </a:solidFill>
          </a:ln>
        </p:spPr>
      </p:pic>
      <p:sp>
        <p:nvSpPr>
          <p:cNvPr id="4" name="TextBox 3">
            <a:extLst>
              <a:ext uri="{FF2B5EF4-FFF2-40B4-BE49-F238E27FC236}">
                <a16:creationId xmlns:a16="http://schemas.microsoft.com/office/drawing/2014/main" id="{87F3B581-8D94-E55B-43C9-3926AE4A312A}"/>
              </a:ext>
            </a:extLst>
          </p:cNvPr>
          <p:cNvSpPr txBox="1"/>
          <p:nvPr/>
        </p:nvSpPr>
        <p:spPr>
          <a:xfrm>
            <a:off x="182880" y="139115"/>
            <a:ext cx="11755120" cy="1302921"/>
          </a:xfrm>
          <a:prstGeom prst="rect">
            <a:avLst/>
          </a:prstGeom>
          <a:solidFill>
            <a:schemeClr val="accent6">
              <a:lumMod val="20000"/>
              <a:lumOff val="80000"/>
            </a:schemeClr>
          </a:solidFill>
          <a:ln>
            <a:solidFill>
              <a:schemeClr val="tx1"/>
            </a:solidFill>
          </a:ln>
        </p:spPr>
        <p:txBody>
          <a:bodyPr wrap="square">
            <a:spAutoFit/>
          </a:bodyPr>
          <a:lstStyle/>
          <a:p>
            <a:pPr algn="just">
              <a:spcAft>
                <a:spcPts val="800"/>
              </a:spcAft>
            </a:pPr>
            <a:r>
              <a:rPr lang="tr-TR" b="1" kern="100" dirty="0">
                <a:effectLst/>
                <a:ea typeface="Aptos" panose="020B0004020202020204" pitchFamily="34" charset="0"/>
                <a:cs typeface="Times New Roman" panose="02020603050405020304" pitchFamily="18" charset="0"/>
              </a:rPr>
              <a:t>Darbeci RMM Ordusu tarafından 24 saat süreyle top ateşine tutulan ve bir harabeye dönen </a:t>
            </a:r>
            <a:r>
              <a:rPr lang="tr-TR" b="1" kern="100" dirty="0" err="1">
                <a:effectLst/>
                <a:ea typeface="Aptos" panose="020B0004020202020204" pitchFamily="34" charset="0"/>
                <a:cs typeface="Times New Roman" panose="02020603050405020304" pitchFamily="18" charset="0"/>
              </a:rPr>
              <a:t>Piskobosluk</a:t>
            </a:r>
            <a:r>
              <a:rPr lang="tr-TR" b="1" kern="100" dirty="0">
                <a:effectLst/>
                <a:ea typeface="Aptos" panose="020B0004020202020204" pitchFamily="34" charset="0"/>
                <a:cs typeface="Times New Roman" panose="02020603050405020304" pitchFamily="18" charset="0"/>
              </a:rPr>
              <a:t>  binası  ve hasara uğrayan  civardaki yapılar.</a:t>
            </a:r>
            <a:endParaRPr lang="en-US" b="1" kern="100" dirty="0">
              <a:effectLst/>
              <a:ea typeface="Aptos" panose="020B0004020202020204" pitchFamily="34" charset="0"/>
              <a:cs typeface="Times New Roman" panose="02020603050405020304" pitchFamily="18" charset="0"/>
            </a:endParaRPr>
          </a:p>
          <a:p>
            <a:pPr algn="just">
              <a:spcAft>
                <a:spcPts val="800"/>
              </a:spcAft>
            </a:pPr>
            <a:r>
              <a:rPr lang="el-GR" b="1" dirty="0">
                <a:cs typeface="Times New Roman" panose="02020603050405020304" pitchFamily="18" charset="0"/>
              </a:rPr>
              <a:t>Το κτίριο της Αρχιεπισκοπής που βομβαρδίστηκε από τους πραξικοπηματίες  της Εθνικής Φρουράς και μετατράπηκε σε ερείπια.  Τα γύρω κτίρια υπέστησαν ζημιές.</a:t>
            </a:r>
            <a:endParaRPr lang="el-CY" b="1" dirty="0">
              <a:cs typeface="Times New Roman" panose="02020603050405020304" pitchFamily="18" charset="0"/>
            </a:endParaRPr>
          </a:p>
        </p:txBody>
      </p:sp>
    </p:spTree>
    <p:extLst>
      <p:ext uri="{BB962C8B-B14F-4D97-AF65-F5344CB8AC3E}">
        <p14:creationId xmlns:p14="http://schemas.microsoft.com/office/powerpoint/2010/main" val="369830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0877" t="44298" r="2737" b="32553"/>
          <a:stretch/>
        </p:blipFill>
        <p:spPr>
          <a:xfrm>
            <a:off x="259080" y="1910080"/>
            <a:ext cx="11516360" cy="4836160"/>
          </a:xfrm>
          <a:prstGeom prst="rect">
            <a:avLst/>
          </a:prstGeom>
          <a:ln>
            <a:solidFill>
              <a:schemeClr val="tx1"/>
            </a:solidFill>
          </a:ln>
        </p:spPr>
      </p:pic>
      <p:sp>
        <p:nvSpPr>
          <p:cNvPr id="4" name="TextBox 3">
            <a:extLst>
              <a:ext uri="{FF2B5EF4-FFF2-40B4-BE49-F238E27FC236}">
                <a16:creationId xmlns:a16="http://schemas.microsoft.com/office/drawing/2014/main" id="{49BCF047-5B37-CA2B-FE45-80AB08CD92ED}"/>
              </a:ext>
            </a:extLst>
          </p:cNvPr>
          <p:cNvSpPr txBox="1"/>
          <p:nvPr/>
        </p:nvSpPr>
        <p:spPr>
          <a:xfrm>
            <a:off x="259080" y="254397"/>
            <a:ext cx="1151636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Lefkoşa'daki</a:t>
            </a:r>
            <a:r>
              <a:rPr lang="en-US" b="1" dirty="0">
                <a:cs typeface="Times New Roman" panose="02020603050405020304" pitchFamily="18" charset="0"/>
              </a:rPr>
              <a:t> </a:t>
            </a:r>
            <a:r>
              <a:rPr lang="en-US" b="1" dirty="0" err="1">
                <a:cs typeface="Times New Roman" panose="02020603050405020304" pitchFamily="18" charset="0"/>
              </a:rPr>
              <a:t>Piskobosluk</a:t>
            </a:r>
            <a:r>
              <a:rPr lang="en-US" b="1" dirty="0">
                <a:cs typeface="Times New Roman" panose="02020603050405020304" pitchFamily="18" charset="0"/>
              </a:rPr>
              <a:t> </a:t>
            </a:r>
            <a:r>
              <a:rPr lang="en-US" b="1" dirty="0" err="1">
                <a:cs typeface="Times New Roman" panose="02020603050405020304" pitchFamily="18" charset="0"/>
              </a:rPr>
              <a:t>Binası</a:t>
            </a:r>
            <a:r>
              <a:rPr lang="en-US" b="1" dirty="0">
                <a:cs typeface="Times New Roman" panose="02020603050405020304" pitchFamily="18" charset="0"/>
              </a:rPr>
              <a:t> </a:t>
            </a:r>
            <a:r>
              <a:rPr lang="en-US" b="1" dirty="0" err="1">
                <a:cs typeface="Times New Roman" panose="02020603050405020304" pitchFamily="18" charset="0"/>
              </a:rPr>
              <a:t>civarında</a:t>
            </a:r>
            <a:r>
              <a:rPr lang="en-US" b="1" dirty="0">
                <a:cs typeface="Times New Roman" panose="02020603050405020304" pitchFamily="18" charset="0"/>
              </a:rPr>
              <a:t> </a:t>
            </a:r>
            <a:r>
              <a:rPr lang="en-US" b="1" dirty="0" err="1">
                <a:cs typeface="Times New Roman" panose="02020603050405020304" pitchFamily="18" charset="0"/>
              </a:rPr>
              <a:t>vukubulan</a:t>
            </a:r>
            <a:r>
              <a:rPr lang="en-US" b="1" dirty="0">
                <a:cs typeface="Times New Roman" panose="02020603050405020304" pitchFamily="18" charset="0"/>
              </a:rPr>
              <a:t> </a:t>
            </a:r>
            <a:r>
              <a:rPr lang="en-US" b="1" dirty="0" err="1">
                <a:cs typeface="Times New Roman" panose="02020603050405020304" pitchFamily="18" charset="0"/>
              </a:rPr>
              <a:t>şiddetli</a:t>
            </a:r>
            <a:r>
              <a:rPr lang="en-US" b="1" dirty="0">
                <a:cs typeface="Times New Roman" panose="02020603050405020304" pitchFamily="18" charset="0"/>
              </a:rPr>
              <a:t> </a:t>
            </a:r>
            <a:r>
              <a:rPr lang="en-US" b="1" dirty="0" err="1">
                <a:cs typeface="Times New Roman" panose="02020603050405020304" pitchFamily="18" charset="0"/>
              </a:rPr>
              <a:t>çarpışmalar</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atılan</a:t>
            </a:r>
            <a:r>
              <a:rPr lang="en-US" b="1" dirty="0">
                <a:cs typeface="Times New Roman" panose="02020603050405020304" pitchFamily="18" charset="0"/>
              </a:rPr>
              <a:t> top </a:t>
            </a:r>
            <a:r>
              <a:rPr lang="en-US" b="1" dirty="0" err="1">
                <a:cs typeface="Times New Roman" panose="02020603050405020304" pitchFamily="18" charset="0"/>
              </a:rPr>
              <a:t>ateşlerinden</a:t>
            </a:r>
            <a:r>
              <a:rPr lang="en-US" b="1" dirty="0">
                <a:cs typeface="Times New Roman" panose="02020603050405020304" pitchFamily="18" charset="0"/>
              </a:rPr>
              <a:t> </a:t>
            </a:r>
            <a:r>
              <a:rPr lang="en-US" b="1" dirty="0" err="1">
                <a:cs typeface="Times New Roman" panose="02020603050405020304" pitchFamily="18" charset="0"/>
              </a:rPr>
              <a:t>İkinci</a:t>
            </a:r>
            <a:r>
              <a:rPr lang="en-US" b="1" dirty="0">
                <a:cs typeface="Times New Roman" panose="02020603050405020304" pitchFamily="18" charset="0"/>
              </a:rPr>
              <a:t> </a:t>
            </a:r>
            <a:r>
              <a:rPr lang="en-US" b="1" dirty="0" err="1">
                <a:cs typeface="Times New Roman" panose="02020603050405020304" pitchFamily="18" charset="0"/>
              </a:rPr>
              <a:t>katı</a:t>
            </a:r>
            <a:r>
              <a:rPr lang="en-US" b="1" dirty="0">
                <a:cs typeface="Times New Roman" panose="02020603050405020304" pitchFamily="18" charset="0"/>
              </a:rPr>
              <a:t> </a:t>
            </a:r>
            <a:r>
              <a:rPr lang="en-US" b="1" dirty="0" err="1">
                <a:cs typeface="Times New Roman" panose="02020603050405020304" pitchFamily="18" charset="0"/>
              </a:rPr>
              <a:t>tamamen</a:t>
            </a:r>
            <a:r>
              <a:rPr lang="en-US" b="1" dirty="0">
                <a:cs typeface="Times New Roman" panose="02020603050405020304" pitchFamily="18" charset="0"/>
              </a:rPr>
              <a:t> </a:t>
            </a:r>
            <a:r>
              <a:rPr lang="en-US" b="1" dirty="0" err="1">
                <a:cs typeface="Times New Roman" panose="02020603050405020304" pitchFamily="18" charset="0"/>
              </a:rPr>
              <a:t>havaya</a:t>
            </a:r>
            <a:r>
              <a:rPr lang="en-US" b="1" dirty="0">
                <a:cs typeface="Times New Roman" panose="02020603050405020304" pitchFamily="18" charset="0"/>
              </a:rPr>
              <a:t> </a:t>
            </a:r>
            <a:r>
              <a:rPr lang="en-US" b="1" dirty="0" err="1">
                <a:cs typeface="Times New Roman" panose="02020603050405020304" pitchFamily="18" charset="0"/>
              </a:rPr>
              <a:t>uçan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yapı</a:t>
            </a:r>
            <a:r>
              <a:rPr lang="el-GR" b="1" dirty="0">
                <a:cs typeface="Times New Roman" panose="02020603050405020304" pitchFamily="18" charset="0"/>
              </a:rPr>
              <a:t>.</a:t>
            </a:r>
          </a:p>
          <a:p>
            <a:pPr algn="just"/>
            <a:r>
              <a:rPr lang="el-GR" b="1" dirty="0">
                <a:cs typeface="Times New Roman" panose="02020603050405020304" pitchFamily="18" charset="0"/>
              </a:rPr>
              <a:t>Ένα κτίριο του οποίου ο δεύτερος όροφος ανατινάχτηκε ολοσχερώς κατά τη διάρκεια των σφοδρών συγκρούσεων που σημειώθηκαν γύρω από την  Αρχιεπισκοπή στη Λευκωσία. </a:t>
            </a:r>
            <a:endParaRPr lang="el-CY" b="1" dirty="0">
              <a:cs typeface="Times New Roman" panose="02020603050405020304" pitchFamily="18" charset="0"/>
            </a:endParaRPr>
          </a:p>
        </p:txBody>
      </p:sp>
    </p:spTree>
    <p:extLst>
      <p:ext uri="{BB962C8B-B14F-4D97-AF65-F5344CB8AC3E}">
        <p14:creationId xmlns:p14="http://schemas.microsoft.com/office/powerpoint/2010/main" val="24062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ξωτερικός χώρος/ύπαιθρος&#10;&#10;Περιγραφή που δημιουργήθηκε αυτόματα">
            <a:extLst>
              <a:ext uri="{FF2B5EF4-FFF2-40B4-BE49-F238E27FC236}">
                <a16:creationId xmlns:a16="http://schemas.microsoft.com/office/drawing/2014/main" id="{B2D1D28F-3C2E-5EEF-BDAB-B75F8782D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DCD26F83-EA94-8CF1-9F14-9D59081E891B}"/>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19  Ιουλίου  1974 </a:t>
            </a:r>
            <a:endParaRPr lang="el-CY" sz="4000" dirty="0">
              <a:solidFill>
                <a:schemeClr val="tx1"/>
              </a:solidFill>
            </a:endParaRPr>
          </a:p>
        </p:txBody>
      </p:sp>
    </p:spTree>
    <p:extLst>
      <p:ext uri="{BB962C8B-B14F-4D97-AF65-F5344CB8AC3E}">
        <p14:creationId xmlns:p14="http://schemas.microsoft.com/office/powerpoint/2010/main" val="37604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ξωτερικός χώρος/ύπαιθρος&#10;&#10;Περιγραφή που δημιουργήθηκε αυτόματα">
            <a:extLst>
              <a:ext uri="{FF2B5EF4-FFF2-40B4-BE49-F238E27FC236}">
                <a16:creationId xmlns:a16="http://schemas.microsoft.com/office/drawing/2014/main" id="{B2D1D28F-3C2E-5EEF-BDAB-B75F8782D582}"/>
              </a:ext>
            </a:extLst>
          </p:cNvPr>
          <p:cNvPicPr>
            <a:picLocks noChangeAspect="1"/>
          </p:cNvPicPr>
          <p:nvPr/>
        </p:nvPicPr>
        <p:blipFill rotWithShape="1">
          <a:blip r:embed="rId2">
            <a:extLst>
              <a:ext uri="{28A0092B-C50C-407E-A947-70E740481C1C}">
                <a14:useLocalDpi xmlns:a14="http://schemas.microsoft.com/office/drawing/2010/main" val="0"/>
              </a:ext>
            </a:extLst>
          </a:blip>
          <a:srcRect l="3506" t="28296" r="58756" b="35852"/>
          <a:stretch/>
        </p:blipFill>
        <p:spPr>
          <a:xfrm>
            <a:off x="335280" y="1503680"/>
            <a:ext cx="11490960" cy="5019040"/>
          </a:xfrm>
          <a:prstGeom prst="rect">
            <a:avLst/>
          </a:prstGeom>
          <a:ln>
            <a:solidFill>
              <a:schemeClr val="tx1"/>
            </a:solidFill>
          </a:ln>
        </p:spPr>
      </p:pic>
      <p:sp>
        <p:nvSpPr>
          <p:cNvPr id="4" name="TextBox 3">
            <a:extLst>
              <a:ext uri="{FF2B5EF4-FFF2-40B4-BE49-F238E27FC236}">
                <a16:creationId xmlns:a16="http://schemas.microsoft.com/office/drawing/2014/main" id="{23CDD8F8-D443-2DCC-C406-A0E3AABEE4CD}"/>
              </a:ext>
            </a:extLst>
          </p:cNvPr>
          <p:cNvSpPr txBox="1"/>
          <p:nvPr/>
        </p:nvSpPr>
        <p:spPr>
          <a:xfrm>
            <a:off x="335280" y="98475"/>
            <a:ext cx="1149096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Darbeden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tr-TR" b="1" dirty="0">
                <a:cs typeface="Times New Roman" panose="02020603050405020304" pitchFamily="18" charset="0"/>
              </a:rPr>
              <a:t>Lefkoşa</a:t>
            </a:r>
            <a:r>
              <a:rPr lang="en-US" b="1" dirty="0">
                <a:cs typeface="Times New Roman" panose="02020603050405020304" pitchFamily="18" charset="0"/>
              </a:rPr>
              <a:t>’</a:t>
            </a:r>
            <a:r>
              <a:rPr lang="tr-TR" b="1" dirty="0">
                <a:cs typeface="Times New Roman" panose="02020603050405020304" pitchFamily="18" charset="0"/>
              </a:rPr>
              <a:t> dan</a:t>
            </a:r>
            <a:r>
              <a:rPr lang="en-US" b="1" dirty="0">
                <a:cs typeface="Times New Roman" panose="02020603050405020304" pitchFamily="18" charset="0"/>
              </a:rPr>
              <a:t>  </a:t>
            </a:r>
            <a:r>
              <a:rPr lang="tr-TR" b="1" dirty="0">
                <a:cs typeface="Times New Roman" panose="02020603050405020304" pitchFamily="18" charset="0"/>
              </a:rPr>
              <a:t>iki  ayrı görüntü  </a:t>
            </a:r>
            <a:r>
              <a:rPr lang="el-GR" b="1" dirty="0">
                <a:cs typeface="Times New Roman" panose="02020603050405020304" pitchFamily="18" charset="0"/>
              </a:rPr>
              <a:t>: </a:t>
            </a:r>
            <a:r>
              <a:rPr lang="tr-TR" b="1" dirty="0">
                <a:cs typeface="Times New Roman" panose="02020603050405020304" pitchFamily="18" charset="0"/>
              </a:rPr>
              <a:t>Mevzide  sigarasını  tüttüren  bir  darbeci  ve </a:t>
            </a:r>
            <a:r>
              <a:rPr lang="en-US" b="1" dirty="0">
                <a:cs typeface="Times New Roman" panose="02020603050405020304" pitchFamily="18" charset="0"/>
              </a:rPr>
              <a:t> </a:t>
            </a:r>
            <a:r>
              <a:rPr lang="en-US" b="1" dirty="0" err="1">
                <a:cs typeface="Times New Roman" panose="02020603050405020304" pitchFamily="18" charset="0"/>
              </a:rPr>
              <a:t>çalışmaz</a:t>
            </a:r>
            <a:r>
              <a:rPr lang="en-US" b="1" dirty="0">
                <a:cs typeface="Times New Roman" panose="02020603050405020304" pitchFamily="18" charset="0"/>
              </a:rPr>
              <a:t> hale </a:t>
            </a:r>
            <a:r>
              <a:rPr lang="en-US" b="1" dirty="0" err="1">
                <a:cs typeface="Times New Roman" panose="02020603050405020304" pitchFamily="18" charset="0"/>
              </a:rPr>
              <a:t>gelen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askeri</a:t>
            </a:r>
            <a:r>
              <a:rPr lang="en-US" b="1" dirty="0">
                <a:cs typeface="Times New Roman" panose="02020603050405020304" pitchFamily="18" charset="0"/>
              </a:rPr>
              <a:t> </a:t>
            </a:r>
            <a:r>
              <a:rPr lang="en-US" b="1" dirty="0" err="1">
                <a:cs typeface="Times New Roman" panose="02020603050405020304" pitchFamily="18" charset="0"/>
              </a:rPr>
              <a:t>araç</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Δύο ξεχωριστές εικόνες από τη Λευκωσία μετά το πραξικόπημα: </a:t>
            </a:r>
          </a:p>
          <a:p>
            <a:pPr algn="just"/>
            <a:r>
              <a:rPr lang="el-GR" b="1" dirty="0">
                <a:cs typeface="Times New Roman" panose="02020603050405020304" pitchFamily="18" charset="0"/>
              </a:rPr>
              <a:t>Ένας πραξικοπηματίας καπνίζει και ένα στρατιωτικό όχημα </a:t>
            </a:r>
            <a:r>
              <a:rPr lang="tr-TR" b="1" dirty="0">
                <a:cs typeface="Times New Roman" panose="02020603050405020304" pitchFamily="18" charset="0"/>
              </a:rPr>
              <a:t> </a:t>
            </a:r>
            <a:r>
              <a:rPr lang="el-GR" b="1" dirty="0">
                <a:cs typeface="Times New Roman" panose="02020603050405020304" pitchFamily="18" charset="0"/>
              </a:rPr>
              <a:t>σταθμευμένο.</a:t>
            </a:r>
            <a:endParaRPr lang="el-CY" b="1" dirty="0">
              <a:cs typeface="Times New Roman" panose="02020603050405020304" pitchFamily="18" charset="0"/>
            </a:endParaRPr>
          </a:p>
        </p:txBody>
      </p:sp>
    </p:spTree>
    <p:extLst>
      <p:ext uri="{BB962C8B-B14F-4D97-AF65-F5344CB8AC3E}">
        <p14:creationId xmlns:p14="http://schemas.microsoft.com/office/powerpoint/2010/main" val="160993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E7548FCD-62B3-08A6-8C7A-484425CF3C94}"/>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25  Ιουλίου  1974 </a:t>
            </a:r>
            <a:endParaRPr lang="el-CY" sz="4000" dirty="0">
              <a:solidFill>
                <a:schemeClr val="tx1"/>
              </a:solidFill>
            </a:endParaRPr>
          </a:p>
        </p:txBody>
      </p:sp>
    </p:spTree>
    <p:extLst>
      <p:ext uri="{BB962C8B-B14F-4D97-AF65-F5344CB8AC3E}">
        <p14:creationId xmlns:p14="http://schemas.microsoft.com/office/powerpoint/2010/main" val="27284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rotWithShape="1">
          <a:blip r:embed="rId2">
            <a:extLst>
              <a:ext uri="{28A0092B-C50C-407E-A947-70E740481C1C}">
                <a14:useLocalDpi xmlns:a14="http://schemas.microsoft.com/office/drawing/2010/main" val="0"/>
              </a:ext>
            </a:extLst>
          </a:blip>
          <a:srcRect t="52643" r="49507" b="24594"/>
          <a:stretch/>
        </p:blipFill>
        <p:spPr>
          <a:xfrm>
            <a:off x="207044" y="2164080"/>
            <a:ext cx="11517596" cy="4409440"/>
          </a:xfrm>
          <a:prstGeom prst="rect">
            <a:avLst/>
          </a:prstGeom>
          <a:ln>
            <a:solidFill>
              <a:schemeClr val="tx1"/>
            </a:solidFill>
          </a:ln>
        </p:spPr>
      </p:pic>
      <p:sp>
        <p:nvSpPr>
          <p:cNvPr id="4" name="TextBox 3">
            <a:extLst>
              <a:ext uri="{FF2B5EF4-FFF2-40B4-BE49-F238E27FC236}">
                <a16:creationId xmlns:a16="http://schemas.microsoft.com/office/drawing/2014/main" id="{F6DDCC9B-472B-B5CC-44E1-94647745A5B8}"/>
              </a:ext>
            </a:extLst>
          </p:cNvPr>
          <p:cNvSpPr txBox="1"/>
          <p:nvPr/>
        </p:nvSpPr>
        <p:spPr>
          <a:xfrm>
            <a:off x="207044" y="130632"/>
            <a:ext cx="11517596" cy="1959511"/>
          </a:xfrm>
          <a:prstGeom prst="rect">
            <a:avLst/>
          </a:prstGeom>
          <a:solidFill>
            <a:schemeClr val="accent6">
              <a:lumMod val="20000"/>
              <a:lumOff val="80000"/>
            </a:schemeClr>
          </a:solidFill>
          <a:ln>
            <a:solidFill>
              <a:schemeClr val="tx1"/>
            </a:solidFill>
          </a:ln>
        </p:spPr>
        <p:txBody>
          <a:bodyPr wrap="square">
            <a:spAutoFit/>
          </a:bodyPr>
          <a:lstStyle/>
          <a:p>
            <a:pPr>
              <a:spcAft>
                <a:spcPts val="800"/>
              </a:spcAft>
            </a:pPr>
            <a:r>
              <a:rPr lang="tr-TR" b="1" kern="100" dirty="0">
                <a:effectLst/>
                <a:ea typeface="Aptos" panose="020B0004020202020204" pitchFamily="34" charset="0"/>
                <a:cs typeface="Times New Roman" panose="02020603050405020304" pitchFamily="18" charset="0"/>
              </a:rPr>
              <a:t>Adaya çıkan Türk silahlı kuvvetlerinin zırhlı birliğinin çiçeklerle donatılmış bir zırhlısı üzerinde Mehmetçiklerle mücahitlerimiz halk</a:t>
            </a:r>
            <a:r>
              <a:rPr lang="el-GR" b="1" kern="100" dirty="0">
                <a:effectLst/>
                <a:ea typeface="Aptos" panose="020B0004020202020204" pitchFamily="34" charset="0"/>
                <a:cs typeface="Times New Roman" panose="02020603050405020304" pitchFamily="18" charset="0"/>
              </a:rPr>
              <a:t>ι</a:t>
            </a:r>
            <a:r>
              <a:rPr lang="tr-TR" b="1" kern="100" dirty="0">
                <a:effectLst/>
                <a:ea typeface="Aptos" panose="020B0004020202020204" pitchFamily="34" charset="0"/>
                <a:cs typeface="Times New Roman" panose="02020603050405020304" pitchFamily="18" charset="0"/>
              </a:rPr>
              <a:t> selâmlayarak Girne Caddesinden geçerken.</a:t>
            </a:r>
            <a:endParaRPr lang="el-GR" b="1" kern="100" dirty="0">
              <a:effectLst/>
              <a:ea typeface="Aptos" panose="020B0004020202020204" pitchFamily="34" charset="0"/>
              <a:cs typeface="Times New Roman" panose="02020603050405020304" pitchFamily="18" charset="0"/>
            </a:endParaRPr>
          </a:p>
          <a:p>
            <a:pPr algn="just">
              <a:spcAft>
                <a:spcPts val="800"/>
              </a:spcAft>
            </a:pPr>
            <a:r>
              <a:rPr lang="el-GR" b="1" kern="100" dirty="0">
                <a:ea typeface="Aptos" panose="020B0004020202020204" pitchFamily="34" charset="0"/>
                <a:cs typeface="Times New Roman" panose="02020603050405020304" pitchFamily="18" charset="0"/>
              </a:rPr>
              <a:t>Ο</a:t>
            </a:r>
            <a:r>
              <a:rPr lang="tr-TR" b="1" kern="100" dirty="0">
                <a:effectLst/>
                <a:ea typeface="Aptos" panose="020B0004020202020204" pitchFamily="34" charset="0"/>
                <a:cs typeface="Times New Roman" panose="02020603050405020304" pitchFamily="18" charset="0"/>
              </a:rPr>
              <a:t>ι </a:t>
            </a:r>
            <a:r>
              <a:rPr lang="el-GR" b="1" kern="100" dirty="0">
                <a:effectLst/>
                <a:ea typeface="Aptos" panose="020B0004020202020204" pitchFamily="34" charset="0"/>
                <a:cs typeface="Times New Roman" panose="02020603050405020304" pitchFamily="18" charset="0"/>
              </a:rPr>
              <a:t>μαχητές</a:t>
            </a:r>
            <a:r>
              <a:rPr lang="tr-TR" b="1" kern="100" dirty="0">
                <a:effectLst/>
                <a:ea typeface="Aptos" panose="020B0004020202020204" pitchFamily="34" charset="0"/>
                <a:cs typeface="Times New Roman" panose="02020603050405020304" pitchFamily="18" charset="0"/>
              </a:rPr>
              <a:t> και </a:t>
            </a:r>
            <a:r>
              <a:rPr lang="el-GR" b="1" kern="100" dirty="0">
                <a:effectLst/>
                <a:ea typeface="Aptos" panose="020B0004020202020204" pitchFamily="34" charset="0"/>
                <a:cs typeface="Times New Roman" panose="02020603050405020304" pitchFamily="18" charset="0"/>
              </a:rPr>
              <a:t>τα  </a:t>
            </a:r>
            <a:r>
              <a:rPr lang="tr-TR" b="1" kern="100" dirty="0">
                <a:effectLst/>
                <a:ea typeface="Aptos" panose="020B0004020202020204" pitchFamily="34" charset="0"/>
                <a:cs typeface="Times New Roman" panose="02020603050405020304" pitchFamily="18" charset="0"/>
              </a:rPr>
              <a:t>Mehmetçik </a:t>
            </a:r>
            <a:r>
              <a:rPr lang="el-GR" b="1" kern="100" dirty="0">
                <a:effectLst/>
                <a:ea typeface="Aptos" panose="020B0004020202020204" pitchFamily="34" charset="0"/>
                <a:cs typeface="Times New Roman" panose="02020603050405020304" pitchFamily="18" charset="0"/>
              </a:rPr>
              <a:t> μας  οι οποί</a:t>
            </a:r>
            <a:r>
              <a:rPr lang="el-GR" b="1" kern="100" dirty="0">
                <a:ea typeface="Aptos" panose="020B0004020202020204" pitchFamily="34" charset="0"/>
                <a:cs typeface="Times New Roman" panose="02020603050405020304" pitchFamily="18" charset="0"/>
              </a:rPr>
              <a:t>οι</a:t>
            </a:r>
            <a:r>
              <a:rPr lang="el-GR" b="1" kern="100" dirty="0">
                <a:effectLst/>
                <a:ea typeface="Aptos" panose="020B0004020202020204" pitchFamily="34" charset="0"/>
                <a:cs typeface="Times New Roman" panose="02020603050405020304" pitchFamily="18" charset="0"/>
              </a:rPr>
              <a:t> βρίσκονται</a:t>
            </a:r>
            <a:r>
              <a:rPr lang="el-GR" b="1" kern="100" dirty="0">
                <a:ea typeface="Aptos" panose="020B0004020202020204" pitchFamily="34" charset="0"/>
                <a:cs typeface="Times New Roman" panose="02020603050405020304" pitchFamily="18" charset="0"/>
              </a:rPr>
              <a:t> σε ένα στολισμένο με λουλούδια</a:t>
            </a:r>
            <a:r>
              <a:rPr lang="tr-TR" b="1" kern="100" dirty="0">
                <a:ea typeface="Aptos" panose="020B0004020202020204" pitchFamily="34" charset="0"/>
                <a:cs typeface="Times New Roman" panose="02020603050405020304" pitchFamily="18" charset="0"/>
              </a:rPr>
              <a:t> </a:t>
            </a:r>
            <a:r>
              <a:rPr lang="el-GR" b="1" dirty="0" err="1"/>
              <a:t>ερπυστριοφόρο</a:t>
            </a:r>
            <a:r>
              <a:rPr lang="el-GR" b="1" dirty="0"/>
              <a:t> άρμα μάχης  του τμήματος τεθωρακισμένων  των τουρκικών ενόπλων  δυνάμεων που αποβιβάστηκαν </a:t>
            </a:r>
            <a:r>
              <a:rPr lang="el-GR" b="1" kern="100" dirty="0">
                <a:ea typeface="Aptos" panose="020B0004020202020204" pitchFamily="34" charset="0"/>
                <a:cs typeface="Times New Roman" panose="02020603050405020304" pitchFamily="18" charset="0"/>
              </a:rPr>
              <a:t>στο νησί.</a:t>
            </a:r>
          </a:p>
          <a:p>
            <a:pPr algn="just">
              <a:spcAft>
                <a:spcPts val="800"/>
              </a:spcAft>
            </a:pPr>
            <a:r>
              <a:rPr lang="el-GR" b="1" kern="100" dirty="0">
                <a:ea typeface="Aptos" panose="020B0004020202020204" pitchFamily="34" charset="0"/>
                <a:cs typeface="Times New Roman" panose="02020603050405020304" pitchFamily="18" charset="0"/>
              </a:rPr>
              <a:t>Περνούν </a:t>
            </a:r>
            <a:r>
              <a:rPr lang="tr-TR" b="1" kern="100" dirty="0">
                <a:effectLst/>
                <a:ea typeface="Aptos" panose="020B0004020202020204" pitchFamily="34" charset="0"/>
                <a:cs typeface="Times New Roman" panose="02020603050405020304" pitchFamily="18" charset="0"/>
              </a:rPr>
              <a:t> από τη </a:t>
            </a:r>
            <a:r>
              <a:rPr lang="el-GR" b="1" kern="100" dirty="0">
                <a:effectLst/>
                <a:ea typeface="Aptos" panose="020B0004020202020204" pitchFamily="34" charset="0"/>
                <a:cs typeface="Times New Roman" panose="02020603050405020304" pitchFamily="18" charset="0"/>
              </a:rPr>
              <a:t>Λεωφόρο </a:t>
            </a:r>
            <a:r>
              <a:rPr lang="tr-TR" b="1" kern="100" dirty="0">
                <a:effectLst/>
                <a:ea typeface="Aptos" panose="020B0004020202020204" pitchFamily="34" charset="0"/>
                <a:cs typeface="Times New Roman" panose="02020603050405020304" pitchFamily="18" charset="0"/>
              </a:rPr>
              <a:t> </a:t>
            </a:r>
            <a:r>
              <a:rPr lang="tr-TR" b="1" kern="100" dirty="0" err="1">
                <a:effectLst/>
                <a:ea typeface="Aptos" panose="020B0004020202020204" pitchFamily="34" charset="0"/>
                <a:cs typeface="Times New Roman" panose="02020603050405020304" pitchFamily="18" charset="0"/>
              </a:rPr>
              <a:t>Κερύνει</a:t>
            </a:r>
            <a:r>
              <a:rPr lang="tr-TR" b="1" kern="100" dirty="0">
                <a:effectLst/>
                <a:ea typeface="Aptos" panose="020B0004020202020204" pitchFamily="34" charset="0"/>
                <a:cs typeface="Times New Roman" panose="02020603050405020304" pitchFamily="18" charset="0"/>
              </a:rPr>
              <a:t>ας</a:t>
            </a:r>
            <a:r>
              <a:rPr lang="el-GR" b="1" kern="100" dirty="0">
                <a:effectLst/>
                <a:ea typeface="Aptos" panose="020B0004020202020204" pitchFamily="34" charset="0"/>
                <a:cs typeface="Times New Roman" panose="02020603050405020304" pitchFamily="18" charset="0"/>
              </a:rPr>
              <a:t> και </a:t>
            </a:r>
            <a:r>
              <a:rPr lang="tr-TR" b="1" kern="100" dirty="0">
                <a:effectLst/>
                <a:ea typeface="Aptos" panose="020B0004020202020204" pitchFamily="34" charset="0"/>
                <a:cs typeface="Times New Roman" panose="02020603050405020304" pitchFamily="18" charset="0"/>
              </a:rPr>
              <a:t>  </a:t>
            </a:r>
            <a:r>
              <a:rPr lang="el-GR" b="1" kern="100" dirty="0">
                <a:effectLst/>
                <a:ea typeface="Aptos" panose="020B0004020202020204" pitchFamily="34" charset="0"/>
                <a:cs typeface="Times New Roman" panose="02020603050405020304" pitchFamily="18" charset="0"/>
              </a:rPr>
              <a:t> χαιρετούν τον κόσμο.</a:t>
            </a:r>
            <a:endParaRPr lang="el-CY" b="1"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73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rotWithShape="1">
          <a:blip r:embed="rId2">
            <a:extLst>
              <a:ext uri="{28A0092B-C50C-407E-A947-70E740481C1C}">
                <a14:useLocalDpi xmlns:a14="http://schemas.microsoft.com/office/drawing/2010/main" val="0"/>
              </a:ext>
            </a:extLst>
          </a:blip>
          <a:srcRect l="49586" t="72993" r="5041" b="3392"/>
          <a:stretch/>
        </p:blipFill>
        <p:spPr>
          <a:xfrm>
            <a:off x="5740402" y="1574800"/>
            <a:ext cx="6096000" cy="5120640"/>
          </a:xfrm>
          <a:prstGeom prst="rect">
            <a:avLst/>
          </a:prstGeom>
          <a:ln>
            <a:solidFill>
              <a:schemeClr val="tx1"/>
            </a:solidFill>
          </a:ln>
        </p:spPr>
      </p:pic>
      <p:pic>
        <p:nvPicPr>
          <p:cNvPr id="2" name="Εικόνα 1"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541F1E3-EFF9-9F74-DA6F-409935056713}"/>
              </a:ext>
            </a:extLst>
          </p:cNvPr>
          <p:cNvPicPr>
            <a:picLocks noChangeAspect="1"/>
          </p:cNvPicPr>
          <p:nvPr/>
        </p:nvPicPr>
        <p:blipFill rotWithShape="1">
          <a:blip r:embed="rId2">
            <a:extLst>
              <a:ext uri="{28A0092B-C50C-407E-A947-70E740481C1C}">
                <a14:useLocalDpi xmlns:a14="http://schemas.microsoft.com/office/drawing/2010/main" val="0"/>
              </a:ext>
            </a:extLst>
          </a:blip>
          <a:srcRect l="48701" t="34296" r="4511" b="43528"/>
          <a:stretch/>
        </p:blipFill>
        <p:spPr>
          <a:xfrm>
            <a:off x="274320" y="1950720"/>
            <a:ext cx="5303520" cy="4744720"/>
          </a:xfrm>
          <a:prstGeom prst="rect">
            <a:avLst/>
          </a:prstGeom>
          <a:ln>
            <a:solidFill>
              <a:schemeClr val="tx1"/>
            </a:solidFill>
          </a:ln>
        </p:spPr>
      </p:pic>
      <p:sp>
        <p:nvSpPr>
          <p:cNvPr id="5" name="TextBox 4">
            <a:extLst>
              <a:ext uri="{FF2B5EF4-FFF2-40B4-BE49-F238E27FC236}">
                <a16:creationId xmlns:a16="http://schemas.microsoft.com/office/drawing/2014/main" id="{A9C31937-7F1E-DA09-58F0-5FE46293F7EB}"/>
              </a:ext>
            </a:extLst>
          </p:cNvPr>
          <p:cNvSpPr txBox="1"/>
          <p:nvPr/>
        </p:nvSpPr>
        <p:spPr>
          <a:xfrm>
            <a:off x="274320" y="42544"/>
            <a:ext cx="5303520" cy="1754326"/>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Resim</a:t>
            </a:r>
            <a:r>
              <a:rPr lang="en-US" b="1" dirty="0">
                <a:cs typeface="Times New Roman" panose="02020603050405020304" pitchFamily="18" charset="0"/>
              </a:rPr>
              <a:t> </a:t>
            </a:r>
            <a:r>
              <a:rPr lang="en-US" b="1" dirty="0" err="1">
                <a:cs typeface="Times New Roman" panose="02020603050405020304" pitchFamily="18" charset="0"/>
              </a:rPr>
              <a:t>çekilirken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ara</a:t>
            </a:r>
            <a:r>
              <a:rPr lang="en-US" b="1" dirty="0">
                <a:cs typeface="Times New Roman" panose="02020603050405020304" pitchFamily="18" charset="0"/>
              </a:rPr>
              <a:t> </a:t>
            </a:r>
            <a:r>
              <a:rPr lang="en-US" b="1" dirty="0" err="1">
                <a:cs typeface="Times New Roman" panose="02020603050405020304" pitchFamily="18" charset="0"/>
              </a:rPr>
              <a:t>hâtıra</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sakladıkları</a:t>
            </a:r>
            <a:r>
              <a:rPr lang="en-US" b="1" dirty="0">
                <a:cs typeface="Times New Roman" panose="02020603050405020304" pitchFamily="18" charset="0"/>
              </a:rPr>
              <a:t> </a:t>
            </a:r>
            <a:r>
              <a:rPr lang="en-US" b="1" dirty="0" err="1">
                <a:cs typeface="Times New Roman" panose="02020603050405020304" pitchFamily="18" charset="0"/>
              </a:rPr>
              <a:t>Yunan</a:t>
            </a:r>
            <a:r>
              <a:rPr lang="en-US" b="1" dirty="0">
                <a:cs typeface="Times New Roman" panose="02020603050405020304" pitchFamily="18" charset="0"/>
              </a:rPr>
              <a:t> </a:t>
            </a:r>
            <a:r>
              <a:rPr lang="en-US" b="1" dirty="0" err="1">
                <a:cs typeface="Times New Roman" panose="02020603050405020304" pitchFamily="18" charset="0"/>
              </a:rPr>
              <a:t>bayrağını</a:t>
            </a:r>
            <a:r>
              <a:rPr lang="en-US" b="1" dirty="0">
                <a:cs typeface="Times New Roman" panose="02020603050405020304" pitchFamily="18" charset="0"/>
              </a:rPr>
              <a:t> da </a:t>
            </a:r>
            <a:r>
              <a:rPr lang="en-US" b="1" dirty="0" err="1">
                <a:cs typeface="Times New Roman" panose="02020603050405020304" pitchFamily="18" charset="0"/>
              </a:rPr>
              <a:t>açtılar</a:t>
            </a:r>
            <a:r>
              <a:rPr lang="en-US" b="1" dirty="0">
                <a:cs typeface="Times New Roman" panose="02020603050405020304" pitchFamily="18" charset="0"/>
              </a:rPr>
              <a:t> </a:t>
            </a:r>
            <a:r>
              <a:rPr lang="en-US" b="1" dirty="0" err="1">
                <a:cs typeface="Times New Roman" panose="02020603050405020304" pitchFamily="18" charset="0"/>
              </a:rPr>
              <a:t>önlerine</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err="1">
                <a:cs typeface="Times New Roman" panose="02020603050405020304" pitchFamily="18" charset="0"/>
              </a:rPr>
              <a:t>Ομορφίτα</a:t>
            </a:r>
            <a:r>
              <a:rPr lang="el-GR" b="1" dirty="0">
                <a:cs typeface="Times New Roman" panose="02020603050405020304" pitchFamily="18" charset="0"/>
              </a:rPr>
              <a:t> : </a:t>
            </a:r>
            <a:endParaRPr lang="tr-TR" b="1" dirty="0">
              <a:cs typeface="Times New Roman" panose="02020603050405020304" pitchFamily="18" charset="0"/>
            </a:endParaRPr>
          </a:p>
          <a:p>
            <a:pPr algn="just"/>
            <a:r>
              <a:rPr lang="el-GR" b="1" dirty="0">
                <a:cs typeface="Times New Roman" panose="02020603050405020304" pitchFamily="18" charset="0"/>
              </a:rPr>
              <a:t>Κατά τη λήψη της φωτογραφίας οι Τούρκοι στρατιώτες άνοιξαν μπροστά τους την ελληνική σημαία, την οποία κράτησαν ως ενθύμιο.</a:t>
            </a:r>
            <a:endParaRPr lang="tr-TR" b="1" dirty="0">
              <a:cs typeface="Times New Roman" panose="02020603050405020304" pitchFamily="18" charset="0"/>
            </a:endParaRPr>
          </a:p>
        </p:txBody>
      </p:sp>
      <p:sp>
        <p:nvSpPr>
          <p:cNvPr id="7" name="TextBox 6">
            <a:extLst>
              <a:ext uri="{FF2B5EF4-FFF2-40B4-BE49-F238E27FC236}">
                <a16:creationId xmlns:a16="http://schemas.microsoft.com/office/drawing/2014/main" id="{CD0E8735-A71A-9ADE-F97B-5011F7A41A69}"/>
              </a:ext>
            </a:extLst>
          </p:cNvPr>
          <p:cNvSpPr txBox="1"/>
          <p:nvPr/>
        </p:nvSpPr>
        <p:spPr>
          <a:xfrm>
            <a:off x="5740402" y="56832"/>
            <a:ext cx="609600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Küçük</a:t>
            </a:r>
            <a:r>
              <a:rPr lang="en-US" b="1" dirty="0">
                <a:cs typeface="Times New Roman" panose="02020603050405020304" pitchFamily="18" charset="0"/>
              </a:rPr>
              <a:t> </a:t>
            </a:r>
            <a:r>
              <a:rPr lang="en-US" b="1" dirty="0" err="1">
                <a:cs typeface="Times New Roman" panose="02020603050405020304" pitchFamily="18" charset="0"/>
              </a:rPr>
              <a:t>Kaymak</a:t>
            </a:r>
            <a:r>
              <a:rPr lang="tr-TR" b="1" dirty="0" err="1">
                <a:cs typeface="Times New Roman" panose="02020603050405020304" pitchFamily="18" charset="0"/>
              </a:rPr>
              <a:t>lı</a:t>
            </a:r>
            <a:r>
              <a:rPr lang="en-US" b="1" dirty="0">
                <a:cs typeface="Times New Roman" panose="02020603050405020304" pitchFamily="18" charset="0"/>
              </a:rPr>
              <a:t>'da her </a:t>
            </a:r>
            <a:r>
              <a:rPr lang="en-US" b="1" dirty="0" err="1">
                <a:cs typeface="Times New Roman" panose="02020603050405020304" pitchFamily="18" charset="0"/>
              </a:rPr>
              <a:t>yerde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her </a:t>
            </a:r>
            <a:r>
              <a:rPr lang="en-US" b="1" dirty="0" err="1">
                <a:cs typeface="Times New Roman" panose="02020603050405020304" pitchFamily="18" charset="0"/>
              </a:rPr>
              <a:t>yerde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bayrağı</a:t>
            </a:r>
            <a:r>
              <a:rPr lang="en-US" b="1" dirty="0">
                <a:cs typeface="Times New Roman" panose="02020603050405020304" pitchFamily="18" charset="0"/>
              </a:rPr>
              <a:t> var. </a:t>
            </a:r>
            <a:endParaRPr lang="tr-TR" b="1" dirty="0">
              <a:cs typeface="Times New Roman" panose="02020603050405020304" pitchFamily="18" charset="0"/>
            </a:endParaRPr>
          </a:p>
          <a:p>
            <a:pPr algn="just"/>
            <a:r>
              <a:rPr lang="el-GR" b="1" dirty="0">
                <a:cs typeface="Times New Roman" panose="02020603050405020304" pitchFamily="18" charset="0"/>
              </a:rPr>
              <a:t>Στην </a:t>
            </a:r>
            <a:r>
              <a:rPr lang="el-GR" b="1" dirty="0" err="1">
                <a:cs typeface="Times New Roman" panose="02020603050405020304" pitchFamily="18" charset="0"/>
              </a:rPr>
              <a:t>Ομορφίτα</a:t>
            </a:r>
            <a:r>
              <a:rPr lang="el-GR" b="1" dirty="0">
                <a:cs typeface="Times New Roman" panose="02020603050405020304" pitchFamily="18" charset="0"/>
              </a:rPr>
              <a:t> </a:t>
            </a:r>
            <a:r>
              <a:rPr lang="tr-TR" b="1" dirty="0">
                <a:cs typeface="Times New Roman" panose="02020603050405020304" pitchFamily="18" charset="0"/>
              </a:rPr>
              <a:t> </a:t>
            </a:r>
            <a:r>
              <a:rPr lang="el-GR" b="1" dirty="0">
                <a:cs typeface="Times New Roman" panose="02020603050405020304" pitchFamily="18" charset="0"/>
              </a:rPr>
              <a:t>υπάρχουν παντού Τούρκοι, παντού η τουρκική σημαία. </a:t>
            </a:r>
            <a:endParaRPr lang="el-CY" b="1" dirty="0">
              <a:cs typeface="Times New Roman" panose="02020603050405020304" pitchFamily="18" charset="0"/>
            </a:endParaRPr>
          </a:p>
        </p:txBody>
      </p:sp>
    </p:spTree>
    <p:extLst>
      <p:ext uri="{BB962C8B-B14F-4D97-AF65-F5344CB8AC3E}">
        <p14:creationId xmlns:p14="http://schemas.microsoft.com/office/powerpoint/2010/main" val="227349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AE1014A1-1358-A7BF-AD11-21A66315971D}"/>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27  Ιουλίου  1974 </a:t>
            </a:r>
            <a:endParaRPr lang="el-CY" sz="4000" dirty="0">
              <a:solidFill>
                <a:schemeClr val="tx1"/>
              </a:solidFill>
            </a:endParaRPr>
          </a:p>
        </p:txBody>
      </p:sp>
    </p:spTree>
    <p:extLst>
      <p:ext uri="{BB962C8B-B14F-4D97-AF65-F5344CB8AC3E}">
        <p14:creationId xmlns:p14="http://schemas.microsoft.com/office/powerpoint/2010/main" val="352446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rotWithShape="1">
          <a:blip r:embed="rId2">
            <a:extLst>
              <a:ext uri="{28A0092B-C50C-407E-A947-70E740481C1C}">
                <a14:useLocalDpi xmlns:a14="http://schemas.microsoft.com/office/drawing/2010/main" val="0"/>
              </a:ext>
            </a:extLst>
          </a:blip>
          <a:srcRect l="61668" t="77960" r="3323" b="3583"/>
          <a:stretch/>
        </p:blipFill>
        <p:spPr>
          <a:xfrm>
            <a:off x="187959" y="2275840"/>
            <a:ext cx="11607801" cy="4331738"/>
          </a:xfrm>
          <a:prstGeom prst="rect">
            <a:avLst/>
          </a:prstGeom>
          <a:ln>
            <a:solidFill>
              <a:schemeClr val="tx1"/>
            </a:solidFill>
          </a:ln>
        </p:spPr>
      </p:pic>
      <p:sp>
        <p:nvSpPr>
          <p:cNvPr id="4" name="TextBox 3">
            <a:extLst>
              <a:ext uri="{FF2B5EF4-FFF2-40B4-BE49-F238E27FC236}">
                <a16:creationId xmlns:a16="http://schemas.microsoft.com/office/drawing/2014/main" id="{92F517E4-2546-E141-034D-DF0FC202ABEA}"/>
              </a:ext>
            </a:extLst>
          </p:cNvPr>
          <p:cNvSpPr txBox="1"/>
          <p:nvPr/>
        </p:nvSpPr>
        <p:spPr>
          <a:xfrm>
            <a:off x="177798" y="138662"/>
            <a:ext cx="11607801"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Çetin</a:t>
            </a:r>
            <a:r>
              <a:rPr lang="en-US" b="1" dirty="0">
                <a:cs typeface="Times New Roman" panose="02020603050405020304" pitchFamily="18" charset="0"/>
              </a:rPr>
              <a:t> </a:t>
            </a:r>
            <a:r>
              <a:rPr lang="en-US" b="1" dirty="0" err="1">
                <a:cs typeface="Times New Roman" panose="02020603050405020304" pitchFamily="18" charset="0"/>
              </a:rPr>
              <a:t>savaşlardan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Ordusu'na</a:t>
            </a:r>
            <a:r>
              <a:rPr lang="en-US" b="1" dirty="0">
                <a:cs typeface="Times New Roman" panose="02020603050405020304" pitchFamily="18" charset="0"/>
              </a:rPr>
              <a:t> </a:t>
            </a:r>
            <a:r>
              <a:rPr lang="en-US" b="1" dirty="0" err="1">
                <a:cs typeface="Times New Roman" panose="02020603050405020304" pitchFamily="18" charset="0"/>
              </a:rPr>
              <a:t>teslim</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a:t>
            </a:r>
            <a:r>
              <a:rPr lang="en-US" b="1" dirty="0" err="1">
                <a:cs typeface="Times New Roman" panose="02020603050405020304" pitchFamily="18" charset="0"/>
              </a:rPr>
              <a:t>Girne’de</a:t>
            </a:r>
            <a:r>
              <a:rPr lang="en-US" b="1" dirty="0">
                <a:cs typeface="Times New Roman" panose="02020603050405020304" pitchFamily="18" charset="0"/>
              </a:rPr>
              <a:t> Rum Milli </a:t>
            </a:r>
            <a:r>
              <a:rPr lang="en-US" b="1" dirty="0" err="1">
                <a:cs typeface="Times New Roman" panose="02020603050405020304" pitchFamily="18" charset="0"/>
              </a:rPr>
              <a:t>Muhafızları</a:t>
            </a:r>
            <a:r>
              <a:rPr lang="en-US" b="1" dirty="0">
                <a:cs typeface="Times New Roman" panose="02020603050405020304" pitchFamily="18" charset="0"/>
              </a:rPr>
              <a:t> </a:t>
            </a:r>
            <a:r>
              <a:rPr lang="en-US" b="1" dirty="0" err="1">
                <a:cs typeface="Times New Roman" panose="02020603050405020304" pitchFamily="18" charset="0"/>
              </a:rPr>
              <a:t>ile</a:t>
            </a:r>
            <a:r>
              <a:rPr lang="en-US" b="1" dirty="0">
                <a:cs typeface="Times New Roman" panose="02020603050405020304" pitchFamily="18" charset="0"/>
              </a:rPr>
              <a:t> </a:t>
            </a:r>
            <a:r>
              <a:rPr lang="en-US" b="1" dirty="0" err="1">
                <a:cs typeface="Times New Roman" panose="02020603050405020304" pitchFamily="18" charset="0"/>
              </a:rPr>
              <a:t>Yunanlılar</a:t>
            </a:r>
            <a:r>
              <a:rPr lang="en-US" b="1" dirty="0">
                <a:cs typeface="Times New Roman" panose="02020603050405020304" pitchFamily="18" charset="0"/>
              </a:rPr>
              <a:t> </a:t>
            </a:r>
            <a:r>
              <a:rPr lang="en-US" b="1" dirty="0" err="1">
                <a:cs typeface="Times New Roman" panose="02020603050405020304" pitchFamily="18" charset="0"/>
              </a:rPr>
              <a:t>ağır</a:t>
            </a:r>
            <a:r>
              <a:rPr lang="en-US" b="1" dirty="0">
                <a:cs typeface="Times New Roman" panose="02020603050405020304" pitchFamily="18" charset="0"/>
              </a:rPr>
              <a:t> </a:t>
            </a:r>
            <a:r>
              <a:rPr lang="en-US" b="1" dirty="0" err="1">
                <a:cs typeface="Times New Roman" panose="02020603050405020304" pitchFamily="18" charset="0"/>
              </a:rPr>
              <a:t>zayiat</a:t>
            </a:r>
            <a:r>
              <a:rPr lang="en-US" b="1" dirty="0">
                <a:cs typeface="Times New Roman" panose="02020603050405020304" pitchFamily="18" charset="0"/>
              </a:rPr>
              <a:t> </a:t>
            </a:r>
            <a:r>
              <a:rPr lang="en-US" b="1" dirty="0" err="1">
                <a:cs typeface="Times New Roman" panose="02020603050405020304" pitchFamily="18" charset="0"/>
              </a:rPr>
              <a:t>verdiler</a:t>
            </a:r>
            <a:r>
              <a:rPr lang="en-US" b="1" dirty="0">
                <a:cs typeface="Times New Roman" panose="02020603050405020304" pitchFamily="18" charset="0"/>
              </a:rPr>
              <a:t>. </a:t>
            </a:r>
            <a:r>
              <a:rPr lang="en-US" b="1" dirty="0" err="1">
                <a:cs typeface="Times New Roman" panose="02020603050405020304" pitchFamily="18" charset="0"/>
              </a:rPr>
              <a:t>Birleşmiş</a:t>
            </a:r>
            <a:r>
              <a:rPr lang="en-US" b="1" dirty="0">
                <a:cs typeface="Times New Roman" panose="02020603050405020304" pitchFamily="18" charset="0"/>
              </a:rPr>
              <a:t> </a:t>
            </a:r>
            <a:r>
              <a:rPr lang="en-US" b="1" dirty="0" err="1">
                <a:cs typeface="Times New Roman" panose="02020603050405020304" pitchFamily="18" charset="0"/>
              </a:rPr>
              <a:t>Milletler</a:t>
            </a:r>
            <a:r>
              <a:rPr lang="en-US" b="1" dirty="0">
                <a:cs typeface="Times New Roman" panose="02020603050405020304" pitchFamily="18" charset="0"/>
              </a:rPr>
              <a:t> </a:t>
            </a:r>
            <a:r>
              <a:rPr lang="en-US" b="1" dirty="0" err="1">
                <a:cs typeface="Times New Roman" panose="02020603050405020304" pitchFamily="18" charset="0"/>
              </a:rPr>
              <a:t>askerlerinin</a:t>
            </a:r>
            <a:r>
              <a:rPr lang="en-US" b="1" dirty="0">
                <a:cs typeface="Times New Roman" panose="02020603050405020304" pitchFamily="18" charset="0"/>
              </a:rPr>
              <a:t> </a:t>
            </a:r>
            <a:r>
              <a:rPr lang="en-US" b="1" dirty="0" err="1">
                <a:cs typeface="Times New Roman" panose="02020603050405020304" pitchFamily="18" charset="0"/>
              </a:rPr>
              <a:t>günlerdir</a:t>
            </a:r>
            <a:r>
              <a:rPr lang="en-US" b="1" dirty="0">
                <a:cs typeface="Times New Roman" panose="02020603050405020304" pitchFamily="18" charset="0"/>
              </a:rPr>
              <a:t> </a:t>
            </a:r>
            <a:r>
              <a:rPr lang="en-US" b="1" dirty="0" err="1">
                <a:cs typeface="Times New Roman" panose="02020603050405020304" pitchFamily="18" charset="0"/>
              </a:rPr>
              <a:t>devam</a:t>
            </a:r>
            <a:r>
              <a:rPr lang="en-US" b="1" dirty="0">
                <a:cs typeface="Times New Roman" panose="02020603050405020304" pitchFamily="18" charset="0"/>
              </a:rPr>
              <a:t> </a:t>
            </a:r>
            <a:r>
              <a:rPr lang="en-US" b="1" dirty="0" err="1">
                <a:cs typeface="Times New Roman" panose="02020603050405020304" pitchFamily="18" charset="0"/>
              </a:rPr>
              <a:t>eden</a:t>
            </a:r>
            <a:r>
              <a:rPr lang="en-US" b="1" dirty="0">
                <a:cs typeface="Times New Roman" panose="02020603050405020304" pitchFamily="18" charset="0"/>
              </a:rPr>
              <a:t> </a:t>
            </a:r>
            <a:r>
              <a:rPr lang="en-US" b="1" dirty="0" err="1">
                <a:cs typeface="Times New Roman" panose="02020603050405020304" pitchFamily="18" charset="0"/>
              </a:rPr>
              <a:t>çalışmasına</a:t>
            </a:r>
            <a:r>
              <a:rPr lang="en-US" b="1" dirty="0">
                <a:cs typeface="Times New Roman" panose="02020603050405020304" pitchFamily="18" charset="0"/>
              </a:rPr>
              <a:t> </a:t>
            </a:r>
            <a:r>
              <a:rPr lang="en-US" b="1" dirty="0" err="1">
                <a:cs typeface="Times New Roman" panose="02020603050405020304" pitchFamily="18" charset="0"/>
              </a:rPr>
              <a:t>rağmen</a:t>
            </a:r>
            <a:r>
              <a:rPr lang="en-US" b="1" dirty="0">
                <a:cs typeface="Times New Roman" panose="02020603050405020304" pitchFamily="18" charset="0"/>
              </a:rPr>
              <a:t> </a:t>
            </a:r>
            <a:r>
              <a:rPr lang="en-US" b="1" dirty="0" err="1">
                <a:cs typeface="Times New Roman" panose="02020603050405020304" pitchFamily="18" charset="0"/>
              </a:rPr>
              <a:t>yollar-sokaklar</a:t>
            </a:r>
            <a:r>
              <a:rPr lang="en-US" b="1" dirty="0">
                <a:cs typeface="Times New Roman" panose="02020603050405020304" pitchFamily="18" charset="0"/>
              </a:rPr>
              <a:t> </a:t>
            </a:r>
            <a:r>
              <a:rPr lang="en-US" b="1" dirty="0" err="1">
                <a:cs typeface="Times New Roman" panose="02020603050405020304" pitchFamily="18" charset="0"/>
              </a:rPr>
              <a:t>hâlâ</a:t>
            </a:r>
            <a:r>
              <a:rPr lang="en-US" b="1" dirty="0">
                <a:cs typeface="Times New Roman" panose="02020603050405020304" pitchFamily="18" charset="0"/>
              </a:rPr>
              <a:t> </a:t>
            </a:r>
            <a:r>
              <a:rPr lang="en-US" b="1" dirty="0" err="1">
                <a:cs typeface="Times New Roman" panose="02020603050405020304" pitchFamily="18" charset="0"/>
              </a:rPr>
              <a:t>cesetlerle</a:t>
            </a:r>
            <a:r>
              <a:rPr lang="en-US" b="1" dirty="0">
                <a:cs typeface="Times New Roman" panose="02020603050405020304" pitchFamily="18" charset="0"/>
              </a:rPr>
              <a:t> </a:t>
            </a:r>
            <a:r>
              <a:rPr lang="en-US" b="1" dirty="0" err="1">
                <a:cs typeface="Times New Roman" panose="02020603050405020304" pitchFamily="18" charset="0"/>
              </a:rPr>
              <a:t>dolu</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a:t>
            </a:r>
            <a:r>
              <a:rPr lang="en-US" b="1" dirty="0" err="1">
                <a:cs typeface="Times New Roman" panose="02020603050405020304" pitchFamily="18" charset="0"/>
              </a:rPr>
              <a:t>eski</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mezarlığının</a:t>
            </a:r>
            <a:r>
              <a:rPr lang="en-US" b="1" dirty="0">
                <a:cs typeface="Times New Roman" panose="02020603050405020304" pitchFamily="18" charset="0"/>
              </a:rPr>
              <a:t> </a:t>
            </a:r>
            <a:r>
              <a:rPr lang="en-US" b="1" dirty="0" err="1">
                <a:cs typeface="Times New Roman" panose="02020603050405020304" pitchFamily="18" charset="0"/>
              </a:rPr>
              <a:t>duvarı</a:t>
            </a:r>
            <a:r>
              <a:rPr lang="en-US" b="1" dirty="0">
                <a:cs typeface="Times New Roman" panose="02020603050405020304" pitchFamily="18" charset="0"/>
              </a:rPr>
              <a:t> </a:t>
            </a:r>
            <a:r>
              <a:rPr lang="en-US" b="1" dirty="0" err="1">
                <a:cs typeface="Times New Roman" panose="02020603050405020304" pitchFamily="18" charset="0"/>
              </a:rPr>
              <a:t>yanında</a:t>
            </a:r>
            <a:r>
              <a:rPr lang="en-US" b="1" dirty="0">
                <a:cs typeface="Times New Roman" panose="02020603050405020304" pitchFamily="18" charset="0"/>
              </a:rPr>
              <a:t> </a:t>
            </a:r>
            <a:r>
              <a:rPr lang="en-US" b="1" dirty="0" err="1">
                <a:cs typeface="Times New Roman" panose="02020603050405020304" pitchFamily="18" charset="0"/>
              </a:rPr>
              <a:t>yatan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Yunan</a:t>
            </a:r>
            <a:r>
              <a:rPr lang="en-US" b="1" dirty="0">
                <a:cs typeface="Times New Roman" panose="02020603050405020304" pitchFamily="18" charset="0"/>
              </a:rPr>
              <a:t> </a:t>
            </a:r>
            <a:r>
              <a:rPr lang="en-US" b="1" dirty="0" err="1">
                <a:cs typeface="Times New Roman" panose="02020603050405020304" pitchFamily="18" charset="0"/>
              </a:rPr>
              <a:t>subayı</a:t>
            </a:r>
            <a:r>
              <a:rPr lang="en-US" b="1" dirty="0">
                <a:cs typeface="Times New Roman" panose="02020603050405020304" pitchFamily="18" charset="0"/>
              </a:rPr>
              <a:t>.</a:t>
            </a:r>
            <a:endParaRPr lang="tr-TR" b="1" dirty="0">
              <a:cs typeface="Times New Roman" panose="02020603050405020304" pitchFamily="18" charset="0"/>
            </a:endParaRPr>
          </a:p>
          <a:p>
            <a:pPr algn="just"/>
            <a:r>
              <a:rPr lang="el-GR" b="1" dirty="0">
                <a:cs typeface="Times New Roman" panose="02020603050405020304" pitchFamily="18" charset="0"/>
              </a:rPr>
              <a:t>Η Εθνική Φρουρά και οι Ελλαδίτες  υπέστησαν μεγάλες απώλειες στην Κερύνεια, η οποία παραδόθηκε στον Τουρκικό Στρατό μετά τις σκληρές μάχες. Παρά το έργο των στρατιωτών των Ηνωμένων Εθνών, οι δρόμοι και  τα σοκάκια είναι γεμάτοι πτώματα.</a:t>
            </a:r>
          </a:p>
          <a:p>
            <a:pPr algn="just"/>
            <a:r>
              <a:rPr lang="el-GR" b="1" dirty="0">
                <a:cs typeface="Times New Roman" panose="02020603050405020304" pitchFamily="18" charset="0"/>
              </a:rPr>
              <a:t> Στην εικόνα, ένας </a:t>
            </a:r>
            <a:r>
              <a:rPr lang="el-GR" b="1" dirty="0" err="1">
                <a:cs typeface="Times New Roman" panose="02020603050405020304" pitchFamily="18" charset="0"/>
              </a:rPr>
              <a:t>Ελλαδίτης</a:t>
            </a:r>
            <a:r>
              <a:rPr lang="el-GR" b="1" dirty="0">
                <a:cs typeface="Times New Roman" panose="02020603050405020304" pitchFamily="18" charset="0"/>
              </a:rPr>
              <a:t> αξιωματικός βρίσκεται δίπλα στον τοίχο του παλιού τουρκικού νεκροταφείου.</a:t>
            </a:r>
            <a:endParaRPr lang="el-CY" b="1" dirty="0">
              <a:cs typeface="Times New Roman" panose="02020603050405020304" pitchFamily="18" charset="0"/>
            </a:endParaRPr>
          </a:p>
        </p:txBody>
      </p:sp>
    </p:spTree>
    <p:extLst>
      <p:ext uri="{BB962C8B-B14F-4D97-AF65-F5344CB8AC3E}">
        <p14:creationId xmlns:p14="http://schemas.microsoft.com/office/powerpoint/2010/main" val="339583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31596EA-7986-ADBD-A7E7-F85D24E1DFD7}"/>
              </a:ext>
            </a:extLst>
          </p:cNvPr>
          <p:cNvPicPr>
            <a:picLocks noChangeAspect="1"/>
          </p:cNvPicPr>
          <p:nvPr/>
        </p:nvPicPr>
        <p:blipFill rotWithShape="1">
          <a:blip r:embed="rId2">
            <a:extLst>
              <a:ext uri="{28A0092B-C50C-407E-A947-70E740481C1C}">
                <a14:useLocalDpi xmlns:a14="http://schemas.microsoft.com/office/drawing/2010/main" val="0"/>
              </a:ext>
            </a:extLst>
          </a:blip>
          <a:srcRect l="48619" t="13576" r="5773" b="64603"/>
          <a:stretch/>
        </p:blipFill>
        <p:spPr>
          <a:xfrm>
            <a:off x="166188" y="1463041"/>
            <a:ext cx="11859624" cy="5313679"/>
          </a:xfrm>
          <a:prstGeom prst="rect">
            <a:avLst/>
          </a:prstGeom>
          <a:ln>
            <a:solidFill>
              <a:schemeClr val="tx1"/>
            </a:solidFill>
          </a:ln>
        </p:spPr>
      </p:pic>
      <p:sp>
        <p:nvSpPr>
          <p:cNvPr id="4" name="TextBox 3">
            <a:extLst>
              <a:ext uri="{FF2B5EF4-FFF2-40B4-BE49-F238E27FC236}">
                <a16:creationId xmlns:a16="http://schemas.microsoft.com/office/drawing/2014/main" id="{2083685F-A289-54C9-2F83-7D9EC0913A28}"/>
              </a:ext>
            </a:extLst>
          </p:cNvPr>
          <p:cNvSpPr txBox="1"/>
          <p:nvPr/>
        </p:nvSpPr>
        <p:spPr>
          <a:xfrm>
            <a:off x="129176" y="81280"/>
            <a:ext cx="11859624"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tr-TR" b="1" dirty="0">
                <a:cs typeface="Times New Roman" panose="02020603050405020304" pitchFamily="18" charset="0"/>
              </a:rPr>
              <a:t>Ö</a:t>
            </a:r>
            <a:r>
              <a:rPr lang="en-US" b="1" dirty="0" err="1">
                <a:cs typeface="Times New Roman" panose="02020603050405020304" pitchFamily="18" charset="0"/>
              </a:rPr>
              <a:t>nceki</a:t>
            </a:r>
            <a:r>
              <a:rPr lang="en-US" b="1" dirty="0">
                <a:cs typeface="Times New Roman" panose="02020603050405020304" pitchFamily="18" charset="0"/>
              </a:rPr>
              <a:t> </a:t>
            </a:r>
            <a:r>
              <a:rPr lang="en-US" b="1" dirty="0" err="1">
                <a:cs typeface="Times New Roman" panose="02020603050405020304" pitchFamily="18" charset="0"/>
              </a:rPr>
              <a:t>gün</a:t>
            </a:r>
            <a:r>
              <a:rPr lang="en-US" b="1" dirty="0">
                <a:cs typeface="Times New Roman" panose="02020603050405020304" pitchFamily="18" charset="0"/>
              </a:rPr>
              <a:t> </a:t>
            </a:r>
            <a:r>
              <a:rPr lang="en-US" b="1" dirty="0" err="1">
                <a:cs typeface="Times New Roman" panose="02020603050405020304" pitchFamily="18" charset="0"/>
              </a:rPr>
              <a:t>Karaağaç'ta</a:t>
            </a:r>
            <a:r>
              <a:rPr lang="en-US" b="1" dirty="0">
                <a:cs typeface="Times New Roman" panose="02020603050405020304" pitchFamily="18" charset="0"/>
              </a:rPr>
              <a:t> (</a:t>
            </a:r>
            <a:r>
              <a:rPr lang="en-US" b="1" dirty="0" err="1">
                <a:cs typeface="Times New Roman" panose="02020603050405020304" pitchFamily="18" charset="0"/>
              </a:rPr>
              <a:t>Pelatusa</a:t>
            </a:r>
            <a:r>
              <a:rPr lang="en-US" b="1" dirty="0">
                <a:cs typeface="Times New Roman" panose="02020603050405020304" pitchFamily="18" charset="0"/>
              </a:rPr>
              <a:t>) </a:t>
            </a:r>
            <a:r>
              <a:rPr lang="en-US" b="1" dirty="0" err="1">
                <a:cs typeface="Times New Roman" panose="02020603050405020304" pitchFamily="18" charset="0"/>
              </a:rPr>
              <a:t>dikilen</a:t>
            </a:r>
            <a:r>
              <a:rPr lang="en-US" b="1" dirty="0">
                <a:cs typeface="Times New Roman" panose="02020603050405020304" pitchFamily="18" charset="0"/>
              </a:rPr>
              <a:t> Atatürk </a:t>
            </a:r>
            <a:r>
              <a:rPr lang="en-US" b="1" dirty="0" err="1">
                <a:cs typeface="Times New Roman" panose="02020603050405020304" pitchFamily="18" charset="0"/>
              </a:rPr>
              <a:t>büstü</a:t>
            </a:r>
            <a:r>
              <a:rPr lang="en-US" b="1" dirty="0">
                <a:cs typeface="Times New Roman" panose="02020603050405020304" pitchFamily="18" charset="0"/>
              </a:rPr>
              <a:t> </a:t>
            </a:r>
            <a:r>
              <a:rPr lang="en-US" b="1" dirty="0" err="1">
                <a:cs typeface="Times New Roman" panose="02020603050405020304" pitchFamily="18" charset="0"/>
              </a:rPr>
              <a:t>törenle</a:t>
            </a:r>
            <a:r>
              <a:rPr lang="en-US" b="1" dirty="0">
                <a:cs typeface="Times New Roman" panose="02020603050405020304" pitchFamily="18" charset="0"/>
              </a:rPr>
              <a:t> </a:t>
            </a:r>
            <a:r>
              <a:rPr lang="en-US" b="1" dirty="0" err="1">
                <a:cs typeface="Times New Roman" panose="02020603050405020304" pitchFamily="18" charset="0"/>
              </a:rPr>
              <a:t>Cumhurbaşkan</a:t>
            </a:r>
            <a:r>
              <a:rPr lang="en-US" b="1" dirty="0">
                <a:cs typeface="Times New Roman" panose="02020603050405020304" pitchFamily="18" charset="0"/>
              </a:rPr>
              <a:t> </a:t>
            </a:r>
            <a:r>
              <a:rPr lang="en-US" b="1" dirty="0" err="1">
                <a:cs typeface="Times New Roman" panose="02020603050405020304" pitchFamily="18" charset="0"/>
              </a:rPr>
              <a:t>Muavini</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Kıbrıs</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Yönetimi</a:t>
            </a:r>
            <a:r>
              <a:rPr lang="en-US" b="1" dirty="0">
                <a:cs typeface="Times New Roman" panose="02020603050405020304" pitchFamily="18" charset="0"/>
              </a:rPr>
              <a:t> </a:t>
            </a:r>
            <a:r>
              <a:rPr lang="en-US" b="1" dirty="0" err="1">
                <a:cs typeface="Times New Roman" panose="02020603050405020304" pitchFamily="18" charset="0"/>
              </a:rPr>
              <a:t>Başkanı</a:t>
            </a:r>
            <a:r>
              <a:rPr lang="en-US" b="1" dirty="0">
                <a:cs typeface="Times New Roman" panose="02020603050405020304" pitchFamily="18" charset="0"/>
              </a:rPr>
              <a:t> Rauf </a:t>
            </a:r>
            <a:r>
              <a:rPr lang="en-US" b="1" dirty="0" err="1">
                <a:cs typeface="Times New Roman" panose="02020603050405020304" pitchFamily="18" charset="0"/>
              </a:rPr>
              <a:t>Denktaş</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açılmıştır</a:t>
            </a:r>
            <a:r>
              <a:rPr lang="tr-TR" b="1" dirty="0">
                <a:cs typeface="Times New Roman" panose="02020603050405020304" pitchFamily="18" charset="0"/>
              </a:rPr>
              <a:t>.</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Η προτομή του </a:t>
            </a:r>
            <a:r>
              <a:rPr lang="en-US" b="1" dirty="0">
                <a:cs typeface="Times New Roman" panose="02020603050405020304" pitchFamily="18" charset="0"/>
              </a:rPr>
              <a:t>Atatürk</a:t>
            </a:r>
            <a:r>
              <a:rPr lang="el-GR" b="1" dirty="0">
                <a:cs typeface="Times New Roman" panose="02020603050405020304" pitchFamily="18" charset="0"/>
              </a:rPr>
              <a:t> που είχε στηθεί στο</a:t>
            </a:r>
            <a:r>
              <a:rPr lang="tr-TR" b="1" dirty="0">
                <a:cs typeface="Times New Roman" panose="02020603050405020304" pitchFamily="18" charset="0"/>
              </a:rPr>
              <a:t> </a:t>
            </a:r>
            <a:r>
              <a:rPr lang="el-GR" b="1" dirty="0">
                <a:cs typeface="Times New Roman" panose="02020603050405020304" pitchFamily="18" charset="0"/>
              </a:rPr>
              <a:t>χωριό </a:t>
            </a:r>
            <a:r>
              <a:rPr lang="el-GR" b="1" dirty="0" err="1">
                <a:cs typeface="Times New Roman" panose="02020603050405020304" pitchFamily="18" charset="0"/>
              </a:rPr>
              <a:t>Karaağaç</a:t>
            </a:r>
            <a:r>
              <a:rPr lang="el-GR" b="1" dirty="0">
                <a:cs typeface="Times New Roman" panose="02020603050405020304" pitchFamily="18" charset="0"/>
              </a:rPr>
              <a:t> (</a:t>
            </a:r>
            <a:r>
              <a:rPr lang="el-GR" b="1" dirty="0" err="1">
                <a:cs typeface="Times New Roman" panose="02020603050405020304" pitchFamily="18" charset="0"/>
              </a:rPr>
              <a:t>Πελαθούσα</a:t>
            </a:r>
            <a:r>
              <a:rPr lang="el-GR" b="1" dirty="0">
                <a:cs typeface="Times New Roman" panose="02020603050405020304" pitchFamily="18" charset="0"/>
              </a:rPr>
              <a:t>) την προηγούμενη ημέρα. Ο αντιπρόεδρος και πρόεδρος της Τουρκοκυπριακής Διοίκησης, </a:t>
            </a:r>
            <a:r>
              <a:rPr lang="el-GR" b="1" dirty="0" err="1">
                <a:cs typeface="Times New Roman" panose="02020603050405020304" pitchFamily="18" charset="0"/>
              </a:rPr>
              <a:t>Rauf</a:t>
            </a:r>
            <a:r>
              <a:rPr lang="el-GR" b="1" dirty="0">
                <a:cs typeface="Times New Roman" panose="02020603050405020304" pitchFamily="18" charset="0"/>
              </a:rPr>
              <a:t> </a:t>
            </a:r>
            <a:r>
              <a:rPr lang="el-GR" b="1" dirty="0" err="1">
                <a:cs typeface="Times New Roman" panose="02020603050405020304" pitchFamily="18" charset="0"/>
              </a:rPr>
              <a:t>Denktaş</a:t>
            </a:r>
            <a:r>
              <a:rPr lang="el-GR" b="1" dirty="0">
                <a:cs typeface="Times New Roman" panose="02020603050405020304" pitchFamily="18" charset="0"/>
              </a:rPr>
              <a:t>,  εγκαινίασε την τελετή.</a:t>
            </a:r>
            <a:endParaRPr lang="el-CY" b="1" dirty="0">
              <a:cs typeface="Times New Roman" panose="02020603050405020304" pitchFamily="18" charset="0"/>
            </a:endParaRPr>
          </a:p>
        </p:txBody>
      </p:sp>
    </p:spTree>
    <p:extLst>
      <p:ext uri="{BB962C8B-B14F-4D97-AF65-F5344CB8AC3E}">
        <p14:creationId xmlns:p14="http://schemas.microsoft.com/office/powerpoint/2010/main" val="391235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rotWithShape="1">
          <a:blip r:embed="rId2">
            <a:extLst>
              <a:ext uri="{28A0092B-C50C-407E-A947-70E740481C1C}">
                <a14:useLocalDpi xmlns:a14="http://schemas.microsoft.com/office/drawing/2010/main" val="0"/>
              </a:ext>
            </a:extLst>
          </a:blip>
          <a:srcRect l="4244" t="74555" r="60189"/>
          <a:stretch/>
        </p:blipFill>
        <p:spPr>
          <a:xfrm>
            <a:off x="193040" y="1960880"/>
            <a:ext cx="11805920" cy="4734560"/>
          </a:xfrm>
          <a:prstGeom prst="rect">
            <a:avLst/>
          </a:prstGeom>
          <a:ln>
            <a:solidFill>
              <a:schemeClr val="tx1"/>
            </a:solidFill>
          </a:ln>
        </p:spPr>
      </p:pic>
      <p:sp>
        <p:nvSpPr>
          <p:cNvPr id="4" name="TextBox 3">
            <a:extLst>
              <a:ext uri="{FF2B5EF4-FFF2-40B4-BE49-F238E27FC236}">
                <a16:creationId xmlns:a16="http://schemas.microsoft.com/office/drawing/2014/main" id="{01B5EA6F-19AE-59F7-EADC-1F4F892CFE32}"/>
              </a:ext>
            </a:extLst>
          </p:cNvPr>
          <p:cNvSpPr txBox="1"/>
          <p:nvPr/>
        </p:nvSpPr>
        <p:spPr>
          <a:xfrm>
            <a:off x="193040" y="264160"/>
            <a:ext cx="11805920" cy="147732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a:t>
            </a:r>
            <a:r>
              <a:rPr lang="en-US" b="1" dirty="0">
                <a:cs typeface="Times New Roman" panose="02020603050405020304" pitchFamily="18" charset="0"/>
              </a:rPr>
              <a:t> </a:t>
            </a:r>
            <a:r>
              <a:rPr lang="en-US" b="1" dirty="0" err="1">
                <a:cs typeface="Times New Roman" panose="02020603050405020304" pitchFamily="18" charset="0"/>
              </a:rPr>
              <a:t>Kalesinin</a:t>
            </a:r>
            <a:r>
              <a:rPr lang="en-US" b="1" dirty="0">
                <a:cs typeface="Times New Roman" panose="02020603050405020304" pitchFamily="18" charset="0"/>
              </a:rPr>
              <a:t> </a:t>
            </a:r>
            <a:r>
              <a:rPr lang="en-US" b="1" dirty="0" err="1">
                <a:cs typeface="Times New Roman" panose="02020603050405020304" pitchFamily="18" charset="0"/>
              </a:rPr>
              <a:t>çevresi</a:t>
            </a:r>
            <a:r>
              <a:rPr lang="en-US" b="1" dirty="0">
                <a:cs typeface="Times New Roman" panose="02020603050405020304" pitchFamily="18" charset="0"/>
              </a:rPr>
              <a:t> </a:t>
            </a:r>
            <a:r>
              <a:rPr lang="en-US" b="1" dirty="0" err="1">
                <a:cs typeface="Times New Roman" panose="02020603050405020304" pitchFamily="18" charset="0"/>
              </a:rPr>
              <a:t>tanklarla</a:t>
            </a:r>
            <a:r>
              <a:rPr lang="en-US" b="1" dirty="0">
                <a:cs typeface="Times New Roman" panose="02020603050405020304" pitchFamily="18" charset="0"/>
              </a:rPr>
              <a:t> </a:t>
            </a:r>
            <a:r>
              <a:rPr lang="en-US" b="1" dirty="0" err="1">
                <a:cs typeface="Times New Roman" panose="02020603050405020304" pitchFamily="18" charset="0"/>
              </a:rPr>
              <a:t>dolu</a:t>
            </a:r>
            <a:r>
              <a:rPr lang="en-US" b="1" dirty="0">
                <a:cs typeface="Times New Roman" panose="02020603050405020304" pitchFamily="18" charset="0"/>
              </a:rPr>
              <a:t>. </a:t>
            </a:r>
            <a:r>
              <a:rPr lang="en-US" b="1" dirty="0" err="1">
                <a:cs typeface="Times New Roman" panose="02020603050405020304" pitchFamily="18" charset="0"/>
              </a:rPr>
              <a:t>Kahraman</a:t>
            </a:r>
            <a:r>
              <a:rPr lang="en-US" b="1" dirty="0">
                <a:cs typeface="Times New Roman" panose="02020603050405020304" pitchFamily="18" charset="0"/>
              </a:rPr>
              <a:t> </a:t>
            </a:r>
            <a:r>
              <a:rPr lang="en-US" b="1" dirty="0" err="1">
                <a:cs typeface="Times New Roman" panose="02020603050405020304" pitchFamily="18" charset="0"/>
              </a:rPr>
              <a:t>Mehmetçiklerimizle</a:t>
            </a:r>
            <a:r>
              <a:rPr lang="en-US" b="1" dirty="0">
                <a:cs typeface="Times New Roman" panose="02020603050405020304" pitchFamily="18" charset="0"/>
              </a:rPr>
              <a:t> </a:t>
            </a:r>
            <a:r>
              <a:rPr lang="en-US" b="1" dirty="0" err="1">
                <a:cs typeface="Times New Roman" panose="02020603050405020304" pitchFamily="18" charset="0"/>
              </a:rPr>
              <a:t>Mücahitlerimiz</a:t>
            </a:r>
            <a:r>
              <a:rPr lang="en-US" b="1" dirty="0">
                <a:cs typeface="Times New Roman" panose="02020603050405020304" pitchFamily="18" charset="0"/>
              </a:rPr>
              <a:t> </a:t>
            </a:r>
            <a:r>
              <a:rPr lang="en-US" b="1" dirty="0" err="1">
                <a:cs typeface="Times New Roman" panose="02020603050405020304" pitchFamily="18" charset="0"/>
              </a:rPr>
              <a:t>gece</a:t>
            </a:r>
            <a:r>
              <a:rPr lang="en-US" b="1" dirty="0">
                <a:cs typeface="Times New Roman" panose="02020603050405020304" pitchFamily="18" charset="0"/>
              </a:rPr>
              <a:t> </a:t>
            </a:r>
            <a:r>
              <a:rPr lang="en-US" b="1" dirty="0" err="1">
                <a:cs typeface="Times New Roman" panose="02020603050405020304" pitchFamily="18" charset="0"/>
              </a:rPr>
              <a:t>gündüz</a:t>
            </a:r>
            <a:r>
              <a:rPr lang="en-US" b="1" dirty="0">
                <a:cs typeface="Times New Roman" panose="02020603050405020304" pitchFamily="18" charset="0"/>
              </a:rPr>
              <a:t> </a:t>
            </a:r>
            <a:r>
              <a:rPr lang="en-US" b="1" dirty="0" err="1">
                <a:cs typeface="Times New Roman" panose="02020603050405020304" pitchFamily="18" charset="0"/>
              </a:rPr>
              <a:t>nöbet</a:t>
            </a:r>
            <a:r>
              <a:rPr lang="en-US" b="1" dirty="0">
                <a:cs typeface="Times New Roman" panose="02020603050405020304" pitchFamily="18" charset="0"/>
              </a:rPr>
              <a:t> </a:t>
            </a:r>
            <a:r>
              <a:rPr lang="en-US" b="1" dirty="0" err="1">
                <a:cs typeface="Times New Roman" panose="02020603050405020304" pitchFamily="18" charset="0"/>
              </a:rPr>
              <a:t>tutuyor</a:t>
            </a:r>
            <a:r>
              <a:rPr lang="en-US" b="1" dirty="0">
                <a:cs typeface="Times New Roman" panose="02020603050405020304" pitchFamily="18" charset="0"/>
              </a:rPr>
              <a:t>. Arka </a:t>
            </a:r>
            <a:r>
              <a:rPr lang="en-US" b="1" dirty="0" err="1">
                <a:cs typeface="Times New Roman" panose="02020603050405020304" pitchFamily="18" charset="0"/>
              </a:rPr>
              <a:t>plânda</a:t>
            </a:r>
            <a:r>
              <a:rPr lang="en-US" b="1" dirty="0">
                <a:cs typeface="Times New Roman" panose="02020603050405020304" pitchFamily="18" charset="0"/>
              </a:rPr>
              <a:t> </a:t>
            </a:r>
            <a:r>
              <a:rPr lang="en-US" b="1" dirty="0" err="1">
                <a:cs typeface="Times New Roman" panose="02020603050405020304" pitchFamily="18" charset="0"/>
              </a:rPr>
              <a:t>görülen</a:t>
            </a:r>
            <a:r>
              <a:rPr lang="en-US" b="1" dirty="0">
                <a:cs typeface="Times New Roman" panose="02020603050405020304" pitchFamily="18" charset="0"/>
              </a:rPr>
              <a:t> </a:t>
            </a:r>
            <a:r>
              <a:rPr lang="en-US" b="1" dirty="0" err="1">
                <a:cs typeface="Times New Roman" panose="02020603050405020304" pitchFamily="18" charset="0"/>
              </a:rPr>
              <a:t>Kale’nin</a:t>
            </a:r>
            <a:r>
              <a:rPr lang="en-US" b="1" dirty="0">
                <a:cs typeface="Times New Roman" panose="02020603050405020304" pitchFamily="18" charset="0"/>
              </a:rPr>
              <a:t> </a:t>
            </a:r>
            <a:r>
              <a:rPr lang="en-US" b="1" dirty="0" err="1">
                <a:cs typeface="Times New Roman" panose="02020603050405020304" pitchFamily="18" charset="0"/>
              </a:rPr>
              <a:t>bitişiğindeki</a:t>
            </a:r>
            <a:r>
              <a:rPr lang="en-US" b="1" dirty="0">
                <a:cs typeface="Times New Roman" panose="02020603050405020304" pitchFamily="18" charset="0"/>
              </a:rPr>
              <a:t> </a:t>
            </a:r>
            <a:r>
              <a:rPr lang="en-US" b="1" dirty="0" err="1">
                <a:cs typeface="Times New Roman" panose="02020603050405020304" pitchFamily="18" charset="0"/>
              </a:rPr>
              <a:t>yele</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olmuş</a:t>
            </a:r>
            <a:r>
              <a:rPr lang="en-US" b="1" dirty="0">
                <a:cs typeface="Times New Roman" panose="02020603050405020304" pitchFamily="18" charset="0"/>
              </a:rPr>
              <a:t> </a:t>
            </a:r>
            <a:r>
              <a:rPr lang="en-US" b="1" dirty="0" err="1">
                <a:cs typeface="Times New Roman" panose="02020603050405020304" pitchFamily="18" charset="0"/>
              </a:rPr>
              <a:t>Karant</a:t>
            </a:r>
            <a:r>
              <a:rPr lang="tr-TR" b="1" dirty="0">
                <a:cs typeface="Times New Roman" panose="02020603050405020304" pitchFamily="18" charset="0"/>
              </a:rPr>
              <a:t>i</a:t>
            </a:r>
            <a:r>
              <a:rPr lang="en-US" b="1" dirty="0" err="1">
                <a:cs typeface="Times New Roman" panose="02020603050405020304" pitchFamily="18" charset="0"/>
              </a:rPr>
              <a:t>na</a:t>
            </a:r>
            <a:r>
              <a:rPr lang="en-US" b="1" dirty="0">
                <a:cs typeface="Times New Roman" panose="02020603050405020304" pitchFamily="18" charset="0"/>
              </a:rPr>
              <a:t> </a:t>
            </a:r>
            <a:r>
              <a:rPr lang="en-US" b="1" dirty="0" err="1">
                <a:cs typeface="Times New Roman" panose="02020603050405020304" pitchFamily="18" charset="0"/>
              </a:rPr>
              <a:t>binasıdı</a:t>
            </a:r>
            <a:r>
              <a:rPr lang="el-GR" b="1" dirty="0">
                <a:cs typeface="Times New Roman" panose="02020603050405020304" pitchFamily="18" charset="0"/>
              </a:rPr>
              <a:t>.</a:t>
            </a:r>
          </a:p>
          <a:p>
            <a:pPr algn="just"/>
            <a:r>
              <a:rPr lang="el-GR" b="1" dirty="0">
                <a:cs typeface="Times New Roman" panose="02020603050405020304" pitchFamily="18" charset="0"/>
              </a:rPr>
              <a:t>Η περιοχή γύρω από το Κάστρο της Κερύνειας είναι γεμάτη από τανκς. Οι ηρωικοί μαχητές μας και τα  </a:t>
            </a:r>
            <a:r>
              <a:rPr lang="en-US" b="1" dirty="0" err="1">
                <a:cs typeface="Times New Roman" panose="02020603050405020304" pitchFamily="18" charset="0"/>
              </a:rPr>
              <a:t>Mehmetçik</a:t>
            </a:r>
            <a:r>
              <a:rPr lang="el-GR" b="1" dirty="0">
                <a:cs typeface="Times New Roman" panose="02020603050405020304" pitchFamily="18" charset="0"/>
              </a:rPr>
              <a:t>  φρουρούν μέρα και νύχτα.</a:t>
            </a:r>
          </a:p>
          <a:p>
            <a:pPr algn="just"/>
            <a:r>
              <a:rPr lang="el-GR" b="1" dirty="0">
                <a:cs typeface="Times New Roman" panose="02020603050405020304" pitchFamily="18" charset="0"/>
              </a:rPr>
              <a:t>Το κτίριο δίπλα στο Κάστρο που φαίνεται στο βάθος είναι το κτίριο της Καραντίνας. </a:t>
            </a:r>
            <a:endParaRPr lang="el-CY" b="1" dirty="0">
              <a:cs typeface="Times New Roman" panose="02020603050405020304" pitchFamily="18" charset="0"/>
            </a:endParaRPr>
          </a:p>
        </p:txBody>
      </p:sp>
    </p:spTree>
    <p:extLst>
      <p:ext uri="{BB962C8B-B14F-4D97-AF65-F5344CB8AC3E}">
        <p14:creationId xmlns:p14="http://schemas.microsoft.com/office/powerpoint/2010/main" val="1764064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5EAE672C-1A16-5DA1-1F9F-8DD60C6AB0C2}"/>
              </a:ext>
            </a:extLst>
          </p:cNvPr>
          <p:cNvPicPr>
            <a:picLocks noChangeAspect="1"/>
          </p:cNvPicPr>
          <p:nvPr/>
        </p:nvPicPr>
        <p:blipFill rotWithShape="1">
          <a:blip r:embed="rId2">
            <a:extLst>
              <a:ext uri="{28A0092B-C50C-407E-A947-70E740481C1C}">
                <a14:useLocalDpi xmlns:a14="http://schemas.microsoft.com/office/drawing/2010/main" val="0"/>
              </a:ext>
            </a:extLst>
          </a:blip>
          <a:srcRect l="9381" t="51211" r="47597" b="25552"/>
          <a:stretch/>
        </p:blipFill>
        <p:spPr>
          <a:xfrm>
            <a:off x="142240" y="1869440"/>
            <a:ext cx="11755120" cy="4846320"/>
          </a:xfrm>
          <a:prstGeom prst="rect">
            <a:avLst/>
          </a:prstGeom>
          <a:ln>
            <a:solidFill>
              <a:schemeClr val="tx1"/>
            </a:solidFill>
          </a:ln>
        </p:spPr>
      </p:pic>
      <p:sp>
        <p:nvSpPr>
          <p:cNvPr id="4" name="TextBox 3">
            <a:extLst>
              <a:ext uri="{FF2B5EF4-FFF2-40B4-BE49-F238E27FC236}">
                <a16:creationId xmlns:a16="http://schemas.microsoft.com/office/drawing/2014/main" id="{BE1CA8CB-992A-C85D-D630-6E3E3E64FFDF}"/>
              </a:ext>
            </a:extLst>
          </p:cNvPr>
          <p:cNvSpPr txBox="1"/>
          <p:nvPr/>
        </p:nvSpPr>
        <p:spPr>
          <a:xfrm>
            <a:off x="142240" y="217716"/>
            <a:ext cx="11755120" cy="147732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Girneli</a:t>
            </a:r>
            <a:r>
              <a:rPr lang="en-US" b="1" dirty="0">
                <a:cs typeface="Times New Roman" panose="02020603050405020304" pitchFamily="18" charset="0"/>
              </a:rPr>
              <a:t> </a:t>
            </a:r>
            <a:r>
              <a:rPr lang="en-US" b="1" dirty="0" err="1">
                <a:cs typeface="Times New Roman" panose="02020603050405020304" pitchFamily="18" charset="0"/>
              </a:rPr>
              <a:t>Rumların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kısmı</a:t>
            </a:r>
            <a:r>
              <a:rPr lang="en-US" b="1" dirty="0">
                <a:cs typeface="Times New Roman" panose="02020603050405020304" pitchFamily="18" charset="0"/>
              </a:rPr>
              <a:t> </a:t>
            </a:r>
            <a:r>
              <a:rPr lang="en-US" b="1" dirty="0" err="1">
                <a:cs typeface="Times New Roman" panose="02020603050405020304" pitchFamily="18" charset="0"/>
              </a:rPr>
              <a:t>sellâmeti</a:t>
            </a:r>
            <a:r>
              <a:rPr lang="en-US" b="1" dirty="0">
                <a:cs typeface="Times New Roman" panose="02020603050405020304" pitchFamily="18" charset="0"/>
              </a:rPr>
              <a:t> </a:t>
            </a:r>
            <a:r>
              <a:rPr lang="en-US" b="1" dirty="0" err="1">
                <a:cs typeface="Times New Roman" panose="02020603050405020304" pitchFamily="18" charset="0"/>
              </a:rPr>
              <a:t>ünlü</a:t>
            </a:r>
            <a:r>
              <a:rPr lang="en-US" b="1" dirty="0">
                <a:cs typeface="Times New Roman" panose="02020603050405020304" pitchFamily="18" charset="0"/>
              </a:rPr>
              <a:t> DOM</a:t>
            </a:r>
            <a:r>
              <a:rPr lang="tr-TR" b="1" dirty="0">
                <a:cs typeface="Times New Roman" panose="02020603050405020304" pitchFamily="18" charset="0"/>
              </a:rPr>
              <a:t>E</a:t>
            </a:r>
            <a:r>
              <a:rPr lang="en-US" b="1" dirty="0">
                <a:cs typeface="Times New Roman" panose="02020603050405020304" pitchFamily="18" charset="0"/>
              </a:rPr>
              <a:t> </a:t>
            </a:r>
            <a:r>
              <a:rPr lang="en-US" b="1" dirty="0" err="1">
                <a:cs typeface="Times New Roman" panose="02020603050405020304" pitchFamily="18" charset="0"/>
              </a:rPr>
              <a:t>HOTEL’e</a:t>
            </a:r>
            <a:r>
              <a:rPr lang="en-US" b="1" dirty="0">
                <a:cs typeface="Times New Roman" panose="02020603050405020304" pitchFamily="18" charset="0"/>
              </a:rPr>
              <a:t> </a:t>
            </a:r>
            <a:r>
              <a:rPr lang="en-US" b="1" dirty="0" err="1">
                <a:cs typeface="Times New Roman" panose="02020603050405020304" pitchFamily="18" charset="0"/>
              </a:rPr>
              <a:t>sığınmakta</a:t>
            </a:r>
            <a:r>
              <a:rPr lang="en-US" b="1" dirty="0">
                <a:cs typeface="Times New Roman" panose="02020603050405020304" pitchFamily="18" charset="0"/>
              </a:rPr>
              <a:t> </a:t>
            </a:r>
            <a:r>
              <a:rPr lang="en-US" b="1" dirty="0" err="1">
                <a:cs typeface="Times New Roman" panose="02020603050405020304" pitchFamily="18" charset="0"/>
              </a:rPr>
              <a:t>buldular</a:t>
            </a:r>
            <a:r>
              <a:rPr lang="en-US" b="1" dirty="0">
                <a:cs typeface="Times New Roman" panose="02020603050405020304" pitchFamily="18" charset="0"/>
              </a:rPr>
              <a:t>. </a:t>
            </a:r>
            <a:r>
              <a:rPr lang="en-US" b="1" dirty="0" err="1">
                <a:cs typeface="Times New Roman" panose="02020603050405020304" pitchFamily="18" charset="0"/>
              </a:rPr>
              <a:t>Şimdi</a:t>
            </a:r>
            <a:r>
              <a:rPr lang="en-US" b="1" dirty="0">
                <a:cs typeface="Times New Roman" panose="02020603050405020304" pitchFamily="18" charset="0"/>
              </a:rPr>
              <a:t> </a:t>
            </a:r>
            <a:r>
              <a:rPr lang="en-US" b="1" dirty="0" err="1">
                <a:cs typeface="Times New Roman" panose="02020603050405020304" pitchFamily="18" charset="0"/>
              </a:rPr>
              <a:t>burada</a:t>
            </a:r>
            <a:r>
              <a:rPr lang="en-US" b="1" dirty="0">
                <a:cs typeface="Times New Roman" panose="02020603050405020304" pitchFamily="18" charset="0"/>
              </a:rPr>
              <a:t> 550 Rum var. </a:t>
            </a:r>
            <a:r>
              <a:rPr lang="en-US" b="1" dirty="0" err="1">
                <a:cs typeface="Times New Roman" panose="02020603050405020304" pitchFamily="18" charset="0"/>
              </a:rPr>
              <a:t>Otel</a:t>
            </a:r>
            <a:r>
              <a:rPr lang="en-US" b="1" dirty="0">
                <a:cs typeface="Times New Roman" panose="02020603050405020304" pitchFamily="18" charset="0"/>
              </a:rPr>
              <a:t> </a:t>
            </a:r>
            <a:r>
              <a:rPr lang="en-US" b="1" dirty="0" err="1">
                <a:cs typeface="Times New Roman" panose="02020603050405020304" pitchFamily="18" charset="0"/>
              </a:rPr>
              <a:t>Birleşmiş</a:t>
            </a:r>
            <a:r>
              <a:rPr lang="en-US" b="1" dirty="0">
                <a:cs typeface="Times New Roman" panose="02020603050405020304" pitchFamily="18" charset="0"/>
              </a:rPr>
              <a:t> </a:t>
            </a:r>
            <a:r>
              <a:rPr lang="en-US" b="1" dirty="0" err="1">
                <a:cs typeface="Times New Roman" panose="02020603050405020304" pitchFamily="18" charset="0"/>
              </a:rPr>
              <a:t>Milletlerin</a:t>
            </a:r>
            <a:r>
              <a:rPr lang="en-US" b="1" dirty="0">
                <a:cs typeface="Times New Roman" panose="02020603050405020304" pitchFamily="18" charset="0"/>
              </a:rPr>
              <a:t> </a:t>
            </a:r>
            <a:r>
              <a:rPr lang="en-US" b="1" dirty="0" err="1">
                <a:cs typeface="Times New Roman" panose="02020603050405020304" pitchFamily="18" charset="0"/>
              </a:rPr>
              <a:t>kontrolunda</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Κάποιοι   Ε/κ της Κερύνειας βρήκαν καταφύγιο στο περίφημο DOME HOTEL.</a:t>
            </a:r>
          </a:p>
          <a:p>
            <a:pPr algn="just"/>
            <a:r>
              <a:rPr lang="el-GR" b="1" dirty="0">
                <a:cs typeface="Times New Roman" panose="02020603050405020304" pitchFamily="18" charset="0"/>
              </a:rPr>
              <a:t>Τώρα υπάρχουν 550 Ε/κ εδώ. </a:t>
            </a:r>
          </a:p>
          <a:p>
            <a:pPr algn="just"/>
            <a:r>
              <a:rPr lang="el-GR" b="1" dirty="0">
                <a:cs typeface="Times New Roman" panose="02020603050405020304" pitchFamily="18" charset="0"/>
              </a:rPr>
              <a:t>Το ξενοδοχείο βρίσκεται υπό τον έλεγχο των Ηνωμένων Εθνών.  </a:t>
            </a:r>
            <a:endParaRPr lang="el-CY" b="1" dirty="0">
              <a:cs typeface="Times New Roman" panose="02020603050405020304" pitchFamily="18" charset="0"/>
            </a:endParaRPr>
          </a:p>
        </p:txBody>
      </p:sp>
    </p:spTree>
    <p:extLst>
      <p:ext uri="{BB962C8B-B14F-4D97-AF65-F5344CB8AC3E}">
        <p14:creationId xmlns:p14="http://schemas.microsoft.com/office/powerpoint/2010/main" val="341721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0880" cy="6858000"/>
          </a:xfrm>
          <a:prstGeom prst="rect">
            <a:avLst/>
          </a:prstGeom>
        </p:spPr>
      </p:pic>
      <p:sp>
        <p:nvSpPr>
          <p:cNvPr id="2" name="Ορθογώνιο 1">
            <a:extLst>
              <a:ext uri="{FF2B5EF4-FFF2-40B4-BE49-F238E27FC236}">
                <a16:creationId xmlns:a16="http://schemas.microsoft.com/office/drawing/2014/main" id="{8304BA05-6588-6C5D-994E-A6FF11141CA3}"/>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28  Ιουλίου  1974 </a:t>
            </a:r>
            <a:endParaRPr lang="el-CY" sz="4000" dirty="0">
              <a:solidFill>
                <a:schemeClr val="tx1"/>
              </a:solidFill>
            </a:endParaRPr>
          </a:p>
        </p:txBody>
      </p:sp>
    </p:spTree>
    <p:extLst>
      <p:ext uri="{BB962C8B-B14F-4D97-AF65-F5344CB8AC3E}">
        <p14:creationId xmlns:p14="http://schemas.microsoft.com/office/powerpoint/2010/main" val="3091599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7207" t="36281" r="50079" b="44148"/>
          <a:stretch/>
        </p:blipFill>
        <p:spPr>
          <a:xfrm>
            <a:off x="125774" y="1351280"/>
            <a:ext cx="11690306" cy="5120640"/>
          </a:xfrm>
          <a:prstGeom prst="rect">
            <a:avLst/>
          </a:prstGeom>
          <a:ln>
            <a:solidFill>
              <a:schemeClr val="tx1"/>
            </a:solidFill>
          </a:ln>
        </p:spPr>
      </p:pic>
      <p:sp>
        <p:nvSpPr>
          <p:cNvPr id="4" name="TextBox 3">
            <a:extLst>
              <a:ext uri="{FF2B5EF4-FFF2-40B4-BE49-F238E27FC236}">
                <a16:creationId xmlns:a16="http://schemas.microsoft.com/office/drawing/2014/main" id="{39318D1F-9870-5367-1F8A-5BB8EA23832C}"/>
              </a:ext>
            </a:extLst>
          </p:cNvPr>
          <p:cNvSpPr txBox="1"/>
          <p:nvPr/>
        </p:nvSpPr>
        <p:spPr>
          <a:xfrm>
            <a:off x="125774" y="172721"/>
            <a:ext cx="11690306"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a:t>
            </a:r>
            <a:r>
              <a:rPr lang="en-US" b="1" dirty="0">
                <a:cs typeface="Times New Roman" panose="02020603050405020304" pitchFamily="18" charset="0"/>
              </a:rPr>
              <a:t> - </a:t>
            </a:r>
            <a:r>
              <a:rPr lang="en-US" b="1" dirty="0" err="1">
                <a:cs typeface="Times New Roman" panose="02020603050405020304" pitchFamily="18" charset="0"/>
              </a:rPr>
              <a:t>Kazafana</a:t>
            </a:r>
            <a:r>
              <a:rPr lang="en-US" b="1" dirty="0">
                <a:cs typeface="Times New Roman" panose="02020603050405020304" pitchFamily="18" charset="0"/>
              </a:rPr>
              <a:t> </a:t>
            </a:r>
            <a:r>
              <a:rPr lang="en-US" b="1" dirty="0" err="1">
                <a:cs typeface="Times New Roman" panose="02020603050405020304" pitchFamily="18" charset="0"/>
              </a:rPr>
              <a:t>arasındaki</a:t>
            </a:r>
            <a:r>
              <a:rPr lang="en-US" b="1" dirty="0">
                <a:cs typeface="Times New Roman" panose="02020603050405020304" pitchFamily="18" charset="0"/>
              </a:rPr>
              <a:t> RMM </a:t>
            </a:r>
            <a:r>
              <a:rPr lang="en-US" b="1" dirty="0" err="1">
                <a:cs typeface="Times New Roman" panose="02020603050405020304" pitchFamily="18" charset="0"/>
              </a:rPr>
              <a:t>kampı</a:t>
            </a:r>
            <a:r>
              <a:rPr lang="en-US" b="1" dirty="0">
                <a:cs typeface="Times New Roman" panose="02020603050405020304" pitchFamily="18" charset="0"/>
              </a:rPr>
              <a:t> </a:t>
            </a:r>
            <a:r>
              <a:rPr lang="en-US" b="1" dirty="0" err="1">
                <a:cs typeface="Times New Roman" panose="02020603050405020304" pitchFamily="18" charset="0"/>
              </a:rPr>
              <a:t>şimdi</a:t>
            </a:r>
            <a:r>
              <a:rPr lang="en-US" b="1" dirty="0">
                <a:cs typeface="Times New Roman" panose="02020603050405020304" pitchFamily="18" charset="0"/>
              </a:rPr>
              <a:t> </a:t>
            </a:r>
            <a:r>
              <a:rPr lang="en-US" b="1" dirty="0" err="1">
                <a:cs typeface="Times New Roman" panose="02020603050405020304" pitchFamily="18" charset="0"/>
              </a:rPr>
              <a:t>Mehmetçiğin</a:t>
            </a:r>
            <a:r>
              <a:rPr lang="en-US" b="1" dirty="0">
                <a:cs typeface="Times New Roman" panose="02020603050405020304" pitchFamily="18" charset="0"/>
              </a:rPr>
              <a:t> </a:t>
            </a:r>
            <a:r>
              <a:rPr lang="en-US" b="1" dirty="0" err="1">
                <a:cs typeface="Times New Roman" panose="02020603050405020304" pitchFamily="18" charset="0"/>
              </a:rPr>
              <a:t>kampı</a:t>
            </a:r>
            <a:r>
              <a:rPr lang="en-US" b="1" dirty="0">
                <a:cs typeface="Times New Roman" panose="02020603050405020304" pitchFamily="18" charset="0"/>
              </a:rPr>
              <a:t> old</a:t>
            </a:r>
            <a:r>
              <a:rPr lang="tr-TR" b="1" dirty="0">
                <a:cs typeface="Times New Roman" panose="02020603050405020304" pitchFamily="18" charset="0"/>
              </a:rPr>
              <a:t>u.</a:t>
            </a:r>
          </a:p>
          <a:p>
            <a:pPr algn="just"/>
            <a:r>
              <a:rPr lang="el-GR" b="1" dirty="0">
                <a:cs typeface="Times New Roman" panose="02020603050405020304" pitchFamily="18" charset="0"/>
              </a:rPr>
              <a:t>Το στρατόπεδο </a:t>
            </a:r>
            <a:r>
              <a:rPr lang="tr-TR" b="1" dirty="0">
                <a:cs typeface="Times New Roman" panose="02020603050405020304" pitchFamily="18" charset="0"/>
              </a:rPr>
              <a:t> </a:t>
            </a:r>
            <a:r>
              <a:rPr lang="el-GR" b="1" dirty="0">
                <a:cs typeface="Times New Roman" panose="02020603050405020304" pitchFamily="18" charset="0"/>
              </a:rPr>
              <a:t>της Εθνικής Φρουράς  μεταξύ Κερύνειας και  </a:t>
            </a:r>
            <a:r>
              <a:rPr lang="el-GR" b="1" dirty="0" err="1">
                <a:cs typeface="Times New Roman" panose="02020603050405020304" pitchFamily="18" charset="0"/>
              </a:rPr>
              <a:t>Καζαφανίου</a:t>
            </a:r>
            <a:r>
              <a:rPr lang="el-GR" b="1" dirty="0">
                <a:cs typeface="Times New Roman" panose="02020603050405020304" pitchFamily="18" charset="0"/>
              </a:rPr>
              <a:t> έχει γίνει πλέον το στρατόπεδο των </a:t>
            </a:r>
            <a:r>
              <a:rPr lang="el-GR" b="1" dirty="0" err="1">
                <a:cs typeface="Times New Roman" panose="02020603050405020304" pitchFamily="18" charset="0"/>
              </a:rPr>
              <a:t>Mehmetçik</a:t>
            </a:r>
            <a:r>
              <a:rPr lang="el-GR" b="1" dirty="0">
                <a:cs typeface="Times New Roman" panose="02020603050405020304" pitchFamily="18" charset="0"/>
              </a:rPr>
              <a:t>.</a:t>
            </a:r>
            <a:endParaRPr lang="el-CY" b="1" dirty="0">
              <a:cs typeface="Times New Roman" panose="02020603050405020304" pitchFamily="18" charset="0"/>
            </a:endParaRPr>
          </a:p>
        </p:txBody>
      </p:sp>
    </p:spTree>
    <p:extLst>
      <p:ext uri="{BB962C8B-B14F-4D97-AF65-F5344CB8AC3E}">
        <p14:creationId xmlns:p14="http://schemas.microsoft.com/office/powerpoint/2010/main" val="132384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50533" t="78237" r="15379" b="3259"/>
          <a:stretch/>
        </p:blipFill>
        <p:spPr>
          <a:xfrm>
            <a:off x="287020" y="1351280"/>
            <a:ext cx="11617960" cy="5313680"/>
          </a:xfrm>
          <a:prstGeom prst="rect">
            <a:avLst/>
          </a:prstGeom>
        </p:spPr>
      </p:pic>
      <p:sp>
        <p:nvSpPr>
          <p:cNvPr id="4" name="TextBox 3">
            <a:extLst>
              <a:ext uri="{FF2B5EF4-FFF2-40B4-BE49-F238E27FC236}">
                <a16:creationId xmlns:a16="http://schemas.microsoft.com/office/drawing/2014/main" id="{F0FFE61E-59D9-89F9-97BD-25D96DDE3671}"/>
              </a:ext>
            </a:extLst>
          </p:cNvPr>
          <p:cNvSpPr txBox="1"/>
          <p:nvPr/>
        </p:nvSpPr>
        <p:spPr>
          <a:xfrm>
            <a:off x="287020" y="193040"/>
            <a:ext cx="11617960" cy="923330"/>
          </a:xfrm>
          <a:prstGeom prst="rect">
            <a:avLst/>
          </a:prstGeom>
          <a:solidFill>
            <a:schemeClr val="accent6">
              <a:lumMod val="20000"/>
              <a:lumOff val="80000"/>
            </a:schemeClr>
          </a:solidFill>
          <a:ln>
            <a:solidFill>
              <a:schemeClr val="tx1"/>
            </a:solidFill>
          </a:ln>
        </p:spPr>
        <p:txBody>
          <a:bodyPr wrap="square">
            <a:spAutoFit/>
          </a:bodyPr>
          <a:lstStyle/>
          <a:p>
            <a:r>
              <a:rPr lang="en-US" b="1" dirty="0" err="1">
                <a:cs typeface="Times New Roman" panose="02020603050405020304" pitchFamily="18" charset="0"/>
              </a:rPr>
              <a:t>Kazafana'da</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Yönetiminde</a:t>
            </a:r>
            <a:r>
              <a:rPr lang="en-US" b="1" dirty="0">
                <a:cs typeface="Times New Roman" panose="02020603050405020304" pitchFamily="18" charset="0"/>
              </a:rPr>
              <a:t> </a:t>
            </a:r>
            <a:r>
              <a:rPr lang="en-US" b="1" dirty="0" err="1">
                <a:cs typeface="Times New Roman" panose="02020603050405020304" pitchFamily="18" charset="0"/>
              </a:rPr>
              <a:t>huzur</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emniyet</a:t>
            </a:r>
            <a:r>
              <a:rPr lang="en-US" b="1" dirty="0">
                <a:cs typeface="Times New Roman" panose="02020603050405020304" pitchFamily="18" charset="0"/>
              </a:rPr>
              <a:t> </a:t>
            </a:r>
            <a:r>
              <a:rPr lang="en-US" b="1" dirty="0" err="1">
                <a:cs typeface="Times New Roman" panose="02020603050405020304" pitchFamily="18" charset="0"/>
              </a:rPr>
              <a:t>altında</a:t>
            </a:r>
            <a:r>
              <a:rPr lang="en-US" b="1" dirty="0">
                <a:cs typeface="Times New Roman" panose="02020603050405020304" pitchFamily="18" charset="0"/>
              </a:rPr>
              <a:t> </a:t>
            </a:r>
            <a:r>
              <a:rPr lang="en-US" b="1" dirty="0" err="1">
                <a:cs typeface="Times New Roman" panose="02020603050405020304" pitchFamily="18" charset="0"/>
              </a:rPr>
              <a:t>yaş</a:t>
            </a:r>
            <a:r>
              <a:rPr lang="tr-TR" b="1" dirty="0">
                <a:cs typeface="Times New Roman" panose="02020603050405020304" pitchFamily="18" charset="0"/>
              </a:rPr>
              <a:t>a</a:t>
            </a:r>
            <a:r>
              <a:rPr lang="en-US" b="1" dirty="0" err="1">
                <a:cs typeface="Times New Roman" panose="02020603050405020304" pitchFamily="18" charset="0"/>
              </a:rPr>
              <a:t>yan</a:t>
            </a:r>
            <a:r>
              <a:rPr lang="en-US" b="1" dirty="0">
                <a:cs typeface="Times New Roman" panose="02020603050405020304" pitchFamily="18" charset="0"/>
              </a:rPr>
              <a:t>, </a:t>
            </a:r>
            <a:r>
              <a:rPr lang="en-US" b="1" dirty="0" err="1">
                <a:cs typeface="Times New Roman" panose="02020603050405020304" pitchFamily="18" charset="0"/>
              </a:rPr>
              <a:t>hayatlarından</a:t>
            </a:r>
            <a:r>
              <a:rPr lang="en-US" b="1" dirty="0">
                <a:cs typeface="Times New Roman" panose="02020603050405020304" pitchFamily="18" charset="0"/>
              </a:rPr>
              <a:t> </a:t>
            </a:r>
            <a:r>
              <a:rPr lang="en-US" b="1" dirty="0" err="1">
                <a:cs typeface="Times New Roman" panose="02020603050405020304" pitchFamily="18" charset="0"/>
              </a:rPr>
              <a:t>memnun</a:t>
            </a:r>
            <a:r>
              <a:rPr lang="tr-TR" b="1" dirty="0">
                <a:cs typeface="Times New Roman" panose="02020603050405020304" pitchFamily="18" charset="0"/>
              </a:rPr>
              <a:t> </a:t>
            </a:r>
            <a:r>
              <a:rPr lang="en-US" b="1" dirty="0" err="1">
                <a:cs typeface="Times New Roman" panose="02020603050405020304" pitchFamily="18" charset="0"/>
              </a:rPr>
              <a:t>Banayi</a:t>
            </a:r>
            <a:r>
              <a:rPr lang="en-US" b="1" dirty="0">
                <a:cs typeface="Times New Roman" panose="02020603050405020304" pitchFamily="18" charset="0"/>
              </a:rPr>
              <a:t> To</a:t>
            </a:r>
            <a:r>
              <a:rPr lang="tr-TR" b="1" dirty="0">
                <a:cs typeface="Times New Roman" panose="02020603050405020304" pitchFamily="18" charset="0"/>
              </a:rPr>
              <a:t>m</a:t>
            </a:r>
            <a:r>
              <a:rPr lang="en-US" b="1" dirty="0">
                <a:cs typeface="Times New Roman" panose="02020603050405020304" pitchFamily="18" charset="0"/>
              </a:rPr>
              <a:t>a </a:t>
            </a:r>
            <a:r>
              <a:rPr lang="en-US" b="1" dirty="0" err="1">
                <a:cs typeface="Times New Roman" panose="02020603050405020304" pitchFamily="18" charset="0"/>
              </a:rPr>
              <a:t>ailesi</a:t>
            </a:r>
            <a:r>
              <a:rPr lang="en-US" b="1" dirty="0">
                <a:cs typeface="Times New Roman" panose="02020603050405020304" pitchFamily="18" charset="0"/>
              </a:rPr>
              <a:t>. </a:t>
            </a:r>
            <a:endParaRPr lang="tr-TR" b="1" dirty="0">
              <a:cs typeface="Times New Roman" panose="02020603050405020304" pitchFamily="18" charset="0"/>
            </a:endParaRPr>
          </a:p>
          <a:p>
            <a:r>
              <a:rPr lang="el-GR" b="1" dirty="0">
                <a:cs typeface="Times New Roman" panose="02020603050405020304" pitchFamily="18" charset="0"/>
              </a:rPr>
              <a:t>Τα μέλη της  οικογένειας του Παναγή Θωμά είναι ικανοποιημένα  από τη ζωή τους,  ζουν με ειρήνη και ασφάλεια υπό την τουρκική διοίκηση στο χωριό </a:t>
            </a:r>
            <a:r>
              <a:rPr lang="el-GR" b="1" dirty="0" err="1">
                <a:cs typeface="Times New Roman" panose="02020603050405020304" pitchFamily="18" charset="0"/>
              </a:rPr>
              <a:t>Καζάφανι</a:t>
            </a:r>
            <a:r>
              <a:rPr lang="el-GR" b="1" dirty="0">
                <a:cs typeface="Times New Roman" panose="02020603050405020304" pitchFamily="18" charset="0"/>
              </a:rPr>
              <a:t>.</a:t>
            </a:r>
            <a:endParaRPr lang="el-CY" b="1" dirty="0">
              <a:cs typeface="Times New Roman" panose="02020603050405020304" pitchFamily="18" charset="0"/>
            </a:endParaRPr>
          </a:p>
        </p:txBody>
      </p:sp>
    </p:spTree>
    <p:extLst>
      <p:ext uri="{BB962C8B-B14F-4D97-AF65-F5344CB8AC3E}">
        <p14:creationId xmlns:p14="http://schemas.microsoft.com/office/powerpoint/2010/main" val="2857813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5491" t="79521" r="61570" b="3259"/>
          <a:stretch/>
        </p:blipFill>
        <p:spPr>
          <a:xfrm>
            <a:off x="284480" y="1432560"/>
            <a:ext cx="11623040" cy="5212079"/>
          </a:xfrm>
          <a:prstGeom prst="rect">
            <a:avLst/>
          </a:prstGeom>
        </p:spPr>
      </p:pic>
      <p:sp>
        <p:nvSpPr>
          <p:cNvPr id="4" name="TextBox 3">
            <a:extLst>
              <a:ext uri="{FF2B5EF4-FFF2-40B4-BE49-F238E27FC236}">
                <a16:creationId xmlns:a16="http://schemas.microsoft.com/office/drawing/2014/main" id="{ADACB6F6-CB4A-FDEA-EC53-34A171801F99}"/>
              </a:ext>
            </a:extLst>
          </p:cNvPr>
          <p:cNvSpPr txBox="1"/>
          <p:nvPr/>
        </p:nvSpPr>
        <p:spPr>
          <a:xfrm>
            <a:off x="284480" y="301675"/>
            <a:ext cx="11623040" cy="923330"/>
          </a:xfrm>
          <a:prstGeom prst="rect">
            <a:avLst/>
          </a:prstGeom>
          <a:solidFill>
            <a:schemeClr val="accent6">
              <a:lumMod val="20000"/>
              <a:lumOff val="80000"/>
            </a:schemeClr>
          </a:solidFill>
          <a:ln>
            <a:solidFill>
              <a:schemeClr val="tx1"/>
            </a:solidFill>
          </a:ln>
        </p:spPr>
        <p:txBody>
          <a:bodyPr wrap="square">
            <a:spAutoFit/>
          </a:bodyPr>
          <a:lstStyle/>
          <a:p>
            <a:r>
              <a:rPr lang="en-US" b="1" dirty="0" err="1">
                <a:cs typeface="Times New Roman" panose="02020603050405020304" pitchFamily="18" charset="0"/>
              </a:rPr>
              <a:t>Kazafana</a:t>
            </a:r>
            <a:r>
              <a:rPr lang="en-US" b="1" dirty="0">
                <a:cs typeface="Times New Roman" panose="02020603050405020304" pitchFamily="18" charset="0"/>
              </a:rPr>
              <a:t> </a:t>
            </a:r>
            <a:r>
              <a:rPr lang="en-US" b="1" dirty="0" err="1">
                <a:cs typeface="Times New Roman" panose="02020603050405020304" pitchFamily="18" charset="0"/>
              </a:rPr>
              <a:t>Rumlarından</a:t>
            </a:r>
            <a:r>
              <a:rPr lang="en-US" b="1" dirty="0">
                <a:cs typeface="Times New Roman" panose="02020603050405020304" pitchFamily="18" charset="0"/>
              </a:rPr>
              <a:t> </a:t>
            </a:r>
            <a:r>
              <a:rPr lang="en-US" b="1" dirty="0" err="1">
                <a:cs typeface="Times New Roman" panose="02020603050405020304" pitchFamily="18" charset="0"/>
              </a:rPr>
              <a:t>mutlu</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diğer</a:t>
            </a:r>
            <a:r>
              <a:rPr lang="en-US" b="1" dirty="0">
                <a:cs typeface="Times New Roman" panose="02020603050405020304" pitchFamily="18" charset="0"/>
              </a:rPr>
              <a:t> </a:t>
            </a:r>
            <a:r>
              <a:rPr lang="en-US" b="1" dirty="0" err="1">
                <a:cs typeface="Times New Roman" panose="02020603050405020304" pitchFamily="18" charset="0"/>
              </a:rPr>
              <a:t>aile</a:t>
            </a:r>
            <a:r>
              <a:rPr lang="en-US" b="1" dirty="0">
                <a:cs typeface="Times New Roman" panose="02020603050405020304" pitchFamily="18" charset="0"/>
              </a:rPr>
              <a:t>, </a:t>
            </a:r>
            <a:r>
              <a:rPr lang="en-US" b="1" dirty="0" err="1">
                <a:cs typeface="Times New Roman" panose="02020603050405020304" pitchFamily="18" charset="0"/>
              </a:rPr>
              <a:t>Hristo</a:t>
            </a:r>
            <a:r>
              <a:rPr lang="en-US" b="1" dirty="0">
                <a:cs typeface="Times New Roman" panose="02020603050405020304" pitchFamily="18" charset="0"/>
              </a:rPr>
              <a:t> </a:t>
            </a:r>
            <a:r>
              <a:rPr lang="en-US" b="1" dirty="0" err="1">
                <a:cs typeface="Times New Roman" panose="02020603050405020304" pitchFamily="18" charset="0"/>
              </a:rPr>
              <a:t>Hacı</a:t>
            </a:r>
            <a:r>
              <a:rPr lang="en-US" b="1" dirty="0">
                <a:cs typeface="Times New Roman" panose="02020603050405020304" pitchFamily="18" charset="0"/>
              </a:rPr>
              <a:t> </a:t>
            </a:r>
            <a:r>
              <a:rPr lang="en-US" b="1" dirty="0" err="1">
                <a:cs typeface="Times New Roman" panose="02020603050405020304" pitchFamily="18" charset="0"/>
              </a:rPr>
              <a:t>Nikolau</a:t>
            </a:r>
            <a:r>
              <a:rPr lang="en-US" b="1" dirty="0">
                <a:cs typeface="Times New Roman" panose="02020603050405020304" pitchFamily="18" charset="0"/>
              </a:rPr>
              <a:t>, </a:t>
            </a:r>
            <a:r>
              <a:rPr lang="en-US" b="1" dirty="0" err="1">
                <a:cs typeface="Times New Roman" panose="02020603050405020304" pitchFamily="18" charset="0"/>
              </a:rPr>
              <a:t>Kızı</a:t>
            </a:r>
            <a:r>
              <a:rPr lang="en-US" b="1" dirty="0">
                <a:cs typeface="Times New Roman" panose="02020603050405020304" pitchFamily="18" charset="0"/>
              </a:rPr>
              <a:t>, </a:t>
            </a:r>
            <a:r>
              <a:rPr lang="en-US" b="1" dirty="0" err="1">
                <a:cs typeface="Times New Roman" panose="02020603050405020304" pitchFamily="18" charset="0"/>
              </a:rPr>
              <a:t>damadı</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Torunlarıyl</a:t>
            </a:r>
            <a:r>
              <a:rPr lang="tr-TR" b="1" dirty="0">
                <a:cs typeface="Times New Roman" panose="02020603050405020304" pitchFamily="18" charset="0"/>
              </a:rPr>
              <a:t>a</a:t>
            </a:r>
          </a:p>
          <a:p>
            <a:r>
              <a:rPr lang="el-GR" b="1" dirty="0">
                <a:cs typeface="Times New Roman" panose="02020603050405020304" pitchFamily="18" charset="0"/>
              </a:rPr>
              <a:t>Μια άλλη ευτυχισμένη οικογένεια Ε/κ   από το   χωριό </a:t>
            </a:r>
            <a:r>
              <a:rPr lang="el-GR" b="1" dirty="0" err="1">
                <a:cs typeface="Times New Roman" panose="02020603050405020304" pitchFamily="18" charset="0"/>
              </a:rPr>
              <a:t>Καζάφανι</a:t>
            </a:r>
            <a:r>
              <a:rPr lang="el-GR" b="1" dirty="0">
                <a:cs typeface="Times New Roman" panose="02020603050405020304" pitchFamily="18" charset="0"/>
              </a:rPr>
              <a:t>, ο Χρίστος Χατζηνικολάου με την κόρη, τον γαμπρό και τα εγγόνια του.</a:t>
            </a:r>
            <a:endParaRPr lang="el-CY" b="1" dirty="0">
              <a:cs typeface="Times New Roman" panose="02020603050405020304" pitchFamily="18" charset="0"/>
            </a:endParaRPr>
          </a:p>
        </p:txBody>
      </p:sp>
    </p:spTree>
    <p:extLst>
      <p:ext uri="{BB962C8B-B14F-4D97-AF65-F5344CB8AC3E}">
        <p14:creationId xmlns:p14="http://schemas.microsoft.com/office/powerpoint/2010/main" val="2561477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t="43111" r="45043" b="36455"/>
          <a:stretch/>
        </p:blipFill>
        <p:spPr>
          <a:xfrm>
            <a:off x="178526" y="116623"/>
            <a:ext cx="7201988" cy="6262406"/>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7543800" y="277782"/>
            <a:ext cx="4354286" cy="5940088"/>
          </a:xfrm>
          <a:prstGeom prst="rect">
            <a:avLst/>
          </a:prstGeom>
          <a:solidFill>
            <a:schemeClr val="accent6">
              <a:lumMod val="20000"/>
              <a:lumOff val="80000"/>
            </a:schemeClr>
          </a:solidFill>
          <a:ln>
            <a:solidFill>
              <a:schemeClr val="tx1"/>
            </a:solidFill>
          </a:ln>
        </p:spPr>
        <p:txBody>
          <a:bodyPr wrap="square">
            <a:spAutoFit/>
          </a:bodyPr>
          <a:lstStyle/>
          <a:p>
            <a:pPr algn="just"/>
            <a:r>
              <a:rPr lang="en-US" sz="2000" b="1" dirty="0" err="1">
                <a:cs typeface="Times New Roman" panose="02020603050405020304" pitchFamily="18" charset="0"/>
              </a:rPr>
              <a:t>Kıbrısı</a:t>
            </a:r>
            <a:r>
              <a:rPr lang="en-US" sz="2000" b="1" dirty="0">
                <a:cs typeface="Times New Roman" panose="02020603050405020304" pitchFamily="18" charset="0"/>
              </a:rPr>
              <a:t> </a:t>
            </a:r>
            <a:r>
              <a:rPr lang="en-US" sz="2000" b="1" dirty="0" err="1">
                <a:cs typeface="Times New Roman" panose="02020603050405020304" pitchFamily="18" charset="0"/>
              </a:rPr>
              <a:t>Yunanıstana</a:t>
            </a:r>
            <a:r>
              <a:rPr lang="en-US" sz="2000" b="1" dirty="0">
                <a:cs typeface="Times New Roman" panose="02020603050405020304" pitchFamily="18" charset="0"/>
              </a:rPr>
              <a:t> </a:t>
            </a:r>
            <a:r>
              <a:rPr lang="en-US" sz="2000" b="1" dirty="0" err="1">
                <a:cs typeface="Times New Roman" panose="02020603050405020304" pitchFamily="18" charset="0"/>
              </a:rPr>
              <a:t>ilhak</a:t>
            </a:r>
            <a:r>
              <a:rPr lang="en-US" sz="2000" b="1" dirty="0">
                <a:cs typeface="Times New Roman" panose="02020603050405020304" pitchFamily="18" charset="0"/>
              </a:rPr>
              <a:t> </a:t>
            </a:r>
            <a:r>
              <a:rPr lang="en-US" sz="2000" b="1" dirty="0" err="1">
                <a:cs typeface="Times New Roman" panose="02020603050405020304" pitchFamily="18" charset="0"/>
              </a:rPr>
              <a:t>edecekleri</a:t>
            </a:r>
            <a:r>
              <a:rPr lang="en-US" sz="2000" b="1" dirty="0">
                <a:cs typeface="Times New Roman" panose="02020603050405020304" pitchFamily="18" charset="0"/>
              </a:rPr>
              <a:t>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ile</a:t>
            </a:r>
            <a:r>
              <a:rPr lang="en-US" sz="2000" b="1" dirty="0">
                <a:cs typeface="Times New Roman" panose="02020603050405020304" pitchFamily="18" charset="0"/>
              </a:rPr>
              <a:t> </a:t>
            </a:r>
            <a:r>
              <a:rPr lang="en-US" sz="2000" b="1" dirty="0" err="1">
                <a:cs typeface="Times New Roman" panose="02020603050405020304" pitchFamily="18" charset="0"/>
              </a:rPr>
              <a:t>yıllar</a:t>
            </a:r>
            <a:r>
              <a:rPr lang="en-US" sz="2000" b="1" dirty="0">
                <a:cs typeface="Times New Roman" panose="02020603050405020304" pitchFamily="18" charset="0"/>
              </a:rPr>
              <a:t> </a:t>
            </a:r>
            <a:r>
              <a:rPr lang="en-US" sz="2000" b="1" dirty="0" err="1">
                <a:cs typeface="Times New Roman" panose="02020603050405020304" pitchFamily="18" charset="0"/>
              </a:rPr>
              <a:t>yılı</a:t>
            </a:r>
            <a:r>
              <a:rPr lang="en-US" sz="2000" b="1" dirty="0">
                <a:cs typeface="Times New Roman" panose="02020603050405020304" pitchFamily="18" charset="0"/>
              </a:rPr>
              <a:t> </a:t>
            </a:r>
            <a:r>
              <a:rPr lang="en-US" sz="2000" b="1" dirty="0" err="1">
                <a:cs typeface="Times New Roman" panose="02020603050405020304" pitchFamily="18" charset="0"/>
              </a:rPr>
              <a:t>yaptıkları</a:t>
            </a:r>
            <a:r>
              <a:rPr lang="en-US" sz="2000" b="1" dirty="0">
                <a:cs typeface="Times New Roman" panose="02020603050405020304" pitchFamily="18" charset="0"/>
              </a:rPr>
              <a:t> </a:t>
            </a:r>
            <a:r>
              <a:rPr lang="en-US" sz="2000" b="1" dirty="0" err="1">
                <a:cs typeface="Times New Roman" panose="02020603050405020304" pitchFamily="18" charset="0"/>
              </a:rPr>
              <a:t>silâh</a:t>
            </a:r>
            <a:r>
              <a:rPr lang="en-US" sz="2000" b="1" dirty="0">
                <a:cs typeface="Times New Roman" panose="02020603050405020304" pitchFamily="18" charset="0"/>
              </a:rPr>
              <a:t> </a:t>
            </a:r>
            <a:r>
              <a:rPr lang="en-US" sz="2000" b="1" dirty="0" err="1">
                <a:cs typeface="Times New Roman" panose="02020603050405020304" pitchFamily="18" charset="0"/>
              </a:rPr>
              <a:t>ve</a:t>
            </a:r>
            <a:r>
              <a:rPr lang="en-US" sz="2000" b="1" dirty="0">
                <a:cs typeface="Times New Roman" panose="02020603050405020304" pitchFamily="18" charset="0"/>
              </a:rPr>
              <a:t> </a:t>
            </a:r>
            <a:r>
              <a:rPr lang="en-US" sz="2000" b="1" dirty="0" err="1">
                <a:cs typeface="Times New Roman" panose="02020603050405020304" pitchFamily="18" charset="0"/>
              </a:rPr>
              <a:t>mühimmat</a:t>
            </a:r>
            <a:r>
              <a:rPr lang="en-US" sz="2000" b="1" dirty="0">
                <a:cs typeface="Times New Roman" panose="02020603050405020304" pitchFamily="18" charset="0"/>
              </a:rPr>
              <a:t> </a:t>
            </a:r>
            <a:r>
              <a:rPr lang="en-US" sz="2000" b="1" dirty="0" err="1">
                <a:cs typeface="Times New Roman" panose="02020603050405020304" pitchFamily="18" charset="0"/>
              </a:rPr>
              <a:t>tahkimatı</a:t>
            </a:r>
            <a:r>
              <a:rPr lang="en-US" sz="2000" b="1" dirty="0">
                <a:cs typeface="Times New Roman" panose="02020603050405020304" pitchFamily="18" charset="0"/>
              </a:rPr>
              <a:t> </a:t>
            </a:r>
            <a:r>
              <a:rPr lang="en-US" sz="2000" b="1" dirty="0" err="1">
                <a:cs typeface="Times New Roman" panose="02020603050405020304" pitchFamily="18" charset="0"/>
              </a:rPr>
              <a:t>ile</a:t>
            </a:r>
            <a:r>
              <a:rPr lang="en-US" sz="2000" b="1" dirty="0">
                <a:cs typeface="Times New Roman" panose="02020603050405020304" pitchFamily="18" charset="0"/>
              </a:rPr>
              <a:t> </a:t>
            </a:r>
            <a:r>
              <a:rPr lang="en-US" sz="2000" b="1" dirty="0" err="1">
                <a:cs typeface="Times New Roman" panose="02020603050405020304" pitchFamily="18" charset="0"/>
              </a:rPr>
              <a:t>adayı</a:t>
            </a:r>
            <a:r>
              <a:rPr lang="en-US" sz="2000" b="1" dirty="0">
                <a:cs typeface="Times New Roman" panose="02020603050405020304" pitchFamily="18" charset="0"/>
              </a:rPr>
              <a:t> </a:t>
            </a:r>
            <a:r>
              <a:rPr lang="en-US" sz="2000" b="1" dirty="0" err="1">
                <a:cs typeface="Times New Roman" panose="02020603050405020304" pitchFamily="18" charset="0"/>
              </a:rPr>
              <a:t>bir</a:t>
            </a:r>
            <a:r>
              <a:rPr lang="en-US" sz="2000" b="1" dirty="0">
                <a:cs typeface="Times New Roman" panose="02020603050405020304" pitchFamily="18" charset="0"/>
              </a:rPr>
              <a:t> </a:t>
            </a:r>
            <a:r>
              <a:rPr lang="en-US" sz="2000" b="1" dirty="0" err="1">
                <a:cs typeface="Times New Roman" panose="02020603050405020304" pitchFamily="18" charset="0"/>
              </a:rPr>
              <a:t>barut</a:t>
            </a:r>
            <a:r>
              <a:rPr lang="en-US" sz="2000" b="1" dirty="0">
                <a:cs typeface="Times New Roman" panose="02020603050405020304" pitchFamily="18" charset="0"/>
              </a:rPr>
              <a:t> </a:t>
            </a:r>
            <a:r>
              <a:rPr lang="en-US" sz="2000" b="1" dirty="0" err="1">
                <a:cs typeface="Times New Roman" panose="02020603050405020304" pitchFamily="18" charset="0"/>
              </a:rPr>
              <a:t>fıçısı</a:t>
            </a:r>
            <a:r>
              <a:rPr lang="en-US" sz="2000" b="1" dirty="0">
                <a:cs typeface="Times New Roman" panose="02020603050405020304" pitchFamily="18" charset="0"/>
              </a:rPr>
              <a:t> </a:t>
            </a:r>
            <a:r>
              <a:rPr lang="en-US" sz="2000" b="1" dirty="0" err="1">
                <a:cs typeface="Times New Roman" panose="02020603050405020304" pitchFamily="18" charset="0"/>
              </a:rPr>
              <a:t>haline</a:t>
            </a:r>
            <a:r>
              <a:rPr lang="en-US" sz="2000" b="1" dirty="0">
                <a:cs typeface="Times New Roman" panose="02020603050405020304" pitchFamily="18" charset="0"/>
              </a:rPr>
              <a:t> </a:t>
            </a:r>
            <a:r>
              <a:rPr lang="en-US" sz="2000" b="1" dirty="0" err="1">
                <a:cs typeface="Times New Roman" panose="02020603050405020304" pitchFamily="18" charset="0"/>
              </a:rPr>
              <a:t>getirenler</a:t>
            </a:r>
            <a:r>
              <a:rPr lang="en-US" sz="2000" b="1" dirty="0">
                <a:cs typeface="Times New Roman" panose="02020603050405020304" pitchFamily="18" charset="0"/>
              </a:rPr>
              <a:t>, </a:t>
            </a:r>
            <a:r>
              <a:rPr lang="en-US" sz="2000" b="1" dirty="0" err="1">
                <a:cs typeface="Times New Roman" panose="02020603050405020304" pitchFamily="18" charset="0"/>
              </a:rPr>
              <a:t>Türk</a:t>
            </a:r>
            <a:r>
              <a:rPr lang="en-US" sz="2000" b="1" dirty="0">
                <a:cs typeface="Times New Roman" panose="02020603050405020304" pitchFamily="18" charset="0"/>
              </a:rPr>
              <a:t> </a:t>
            </a:r>
            <a:r>
              <a:rPr lang="en-US" sz="2000" b="1" dirty="0" err="1">
                <a:cs typeface="Times New Roman" panose="02020603050405020304" pitchFamily="18" charset="0"/>
              </a:rPr>
              <a:t>Silâhlı</a:t>
            </a:r>
            <a:r>
              <a:rPr lang="en-US" sz="2000" b="1" dirty="0">
                <a:cs typeface="Times New Roman" panose="02020603050405020304" pitchFamily="18" charset="0"/>
              </a:rPr>
              <a:t> </a:t>
            </a:r>
            <a:r>
              <a:rPr lang="en-US" sz="2000" b="1" dirty="0" err="1">
                <a:cs typeface="Times New Roman" panose="02020603050405020304" pitchFamily="18" charset="0"/>
              </a:rPr>
              <a:t>Kuvvetlerinin</a:t>
            </a:r>
            <a:r>
              <a:rPr lang="en-US" sz="2000" b="1" dirty="0">
                <a:cs typeface="Times New Roman" panose="02020603050405020304" pitchFamily="18" charset="0"/>
              </a:rPr>
              <a:t> </a:t>
            </a:r>
            <a:r>
              <a:rPr lang="en-US" sz="2000" b="1" dirty="0" err="1">
                <a:cs typeface="Times New Roman" panose="02020603050405020304" pitchFamily="18" charset="0"/>
              </a:rPr>
              <a:t>ezici</a:t>
            </a:r>
            <a:r>
              <a:rPr lang="en-US" sz="2000" b="1" dirty="0">
                <a:cs typeface="Times New Roman" panose="02020603050405020304" pitchFamily="18" charset="0"/>
              </a:rPr>
              <a:t> </a:t>
            </a:r>
            <a:r>
              <a:rPr lang="en-US" sz="2000" b="1" dirty="0" err="1">
                <a:cs typeface="Times New Roman" panose="02020603050405020304" pitchFamily="18" charset="0"/>
              </a:rPr>
              <a:t>gücü</a:t>
            </a:r>
            <a:r>
              <a:rPr lang="en-US" sz="2000" b="1" dirty="0">
                <a:cs typeface="Times New Roman" panose="02020603050405020304" pitchFamily="18" charset="0"/>
              </a:rPr>
              <a:t> </a:t>
            </a:r>
            <a:r>
              <a:rPr lang="en-US" sz="2000" b="1" dirty="0" err="1">
                <a:cs typeface="Times New Roman" panose="02020603050405020304" pitchFamily="18" charset="0"/>
              </a:rPr>
              <a:t>karşısında</a:t>
            </a:r>
            <a:r>
              <a:rPr lang="en-US" sz="2000" b="1" dirty="0">
                <a:cs typeface="Times New Roman" panose="02020603050405020304" pitchFamily="18" charset="0"/>
              </a:rPr>
              <a:t> </a:t>
            </a:r>
            <a:r>
              <a:rPr lang="en-US" sz="2000" b="1" dirty="0" err="1">
                <a:cs typeface="Times New Roman" panose="02020603050405020304" pitchFamily="18" charset="0"/>
              </a:rPr>
              <a:t>herşeylerini</a:t>
            </a:r>
            <a:r>
              <a:rPr lang="en-US" sz="2000" b="1" dirty="0">
                <a:cs typeface="Times New Roman" panose="02020603050405020304" pitchFamily="18" charset="0"/>
              </a:rPr>
              <a:t> </a:t>
            </a:r>
            <a:r>
              <a:rPr lang="en-US" sz="2000" b="1" dirty="0" err="1">
                <a:cs typeface="Times New Roman" panose="02020603050405020304" pitchFamily="18" charset="0"/>
              </a:rPr>
              <a:t>terk</a:t>
            </a:r>
            <a:r>
              <a:rPr lang="en-US" sz="2000" b="1" dirty="0">
                <a:cs typeface="Times New Roman" panose="02020603050405020304" pitchFamily="18" charset="0"/>
              </a:rPr>
              <a:t> </a:t>
            </a:r>
            <a:r>
              <a:rPr lang="en-US" sz="2000" b="1" dirty="0" err="1">
                <a:cs typeface="Times New Roman" panose="02020603050405020304" pitchFamily="18" charset="0"/>
              </a:rPr>
              <a:t>ederek</a:t>
            </a:r>
            <a:r>
              <a:rPr lang="en-US" sz="2000" b="1" dirty="0">
                <a:cs typeface="Times New Roman" panose="02020603050405020304" pitchFamily="18" charset="0"/>
              </a:rPr>
              <a:t> </a:t>
            </a:r>
            <a:r>
              <a:rPr lang="en-US" sz="2000" b="1" dirty="0" err="1">
                <a:cs typeface="Times New Roman" panose="02020603050405020304" pitchFamily="18" charset="0"/>
              </a:rPr>
              <a:t>kaçmışlardır</a:t>
            </a:r>
            <a:r>
              <a:rPr lang="en-US" sz="2000" b="1" dirty="0">
                <a:cs typeface="Times New Roman" panose="02020603050405020304" pitchFamily="18" charset="0"/>
              </a:rPr>
              <a:t>. Enosis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içinde</a:t>
            </a:r>
            <a:r>
              <a:rPr lang="en-US" sz="2000" b="1" dirty="0">
                <a:cs typeface="Times New Roman" panose="02020603050405020304" pitchFamily="18" charset="0"/>
              </a:rPr>
              <a:t> </a:t>
            </a:r>
            <a:r>
              <a:rPr lang="en-US" sz="2000" b="1" dirty="0" err="1">
                <a:cs typeface="Times New Roman" panose="02020603050405020304" pitchFamily="18" charset="0"/>
              </a:rPr>
              <a:t>sarhoş</a:t>
            </a:r>
            <a:r>
              <a:rPr lang="en-US" sz="2000" b="1" dirty="0">
                <a:cs typeface="Times New Roman" panose="02020603050405020304" pitchFamily="18" charset="0"/>
              </a:rPr>
              <a:t> </a:t>
            </a:r>
            <a:r>
              <a:rPr lang="en-US" sz="2000" b="1" dirty="0" err="1">
                <a:cs typeface="Times New Roman" panose="02020603050405020304" pitchFamily="18" charset="0"/>
              </a:rPr>
              <a:t>olarak</a:t>
            </a:r>
            <a:r>
              <a:rPr lang="en-US" sz="2000" b="1" dirty="0">
                <a:cs typeface="Times New Roman" panose="02020603050405020304" pitchFamily="18" charset="0"/>
              </a:rPr>
              <a:t> </a:t>
            </a:r>
            <a:r>
              <a:rPr lang="en-US" sz="2000" b="1" dirty="0" err="1">
                <a:cs typeface="Times New Roman" panose="02020603050405020304" pitchFamily="18" charset="0"/>
              </a:rPr>
              <a:t>tepeden</a:t>
            </a:r>
            <a:r>
              <a:rPr lang="en-US" sz="2000" b="1" dirty="0">
                <a:cs typeface="Times New Roman" panose="02020603050405020304" pitchFamily="18" charset="0"/>
              </a:rPr>
              <a:t> </a:t>
            </a:r>
            <a:r>
              <a:rPr lang="en-US" sz="2000" b="1" dirty="0" err="1">
                <a:cs typeface="Times New Roman" panose="02020603050405020304" pitchFamily="18" charset="0"/>
              </a:rPr>
              <a:t>tırnağa</a:t>
            </a:r>
            <a:r>
              <a:rPr lang="en-US" sz="2000" b="1" dirty="0">
                <a:cs typeface="Times New Roman" panose="02020603050405020304" pitchFamily="18" charset="0"/>
              </a:rPr>
              <a:t> </a:t>
            </a:r>
            <a:r>
              <a:rPr lang="en-US" sz="2000" b="1" dirty="0" err="1">
                <a:cs typeface="Times New Roman" panose="02020603050405020304" pitchFamily="18" charset="0"/>
              </a:rPr>
              <a:t>silâhlanmak</a:t>
            </a:r>
            <a:r>
              <a:rPr lang="en-US" sz="2000" b="1" dirty="0">
                <a:cs typeface="Times New Roman" panose="02020603050405020304" pitchFamily="18" charset="0"/>
              </a:rPr>
              <a:t>, er </a:t>
            </a:r>
            <a:r>
              <a:rPr lang="en-US" sz="2000" b="1" dirty="0" err="1">
                <a:cs typeface="Times New Roman" panose="02020603050405020304" pitchFamily="18" charset="0"/>
              </a:rPr>
              <a:t>meydanında</a:t>
            </a:r>
            <a:r>
              <a:rPr lang="en-US" sz="2000" b="1" dirty="0">
                <a:cs typeface="Times New Roman" panose="02020603050405020304" pitchFamily="18" charset="0"/>
              </a:rPr>
              <a:t> </a:t>
            </a:r>
            <a:r>
              <a:rPr lang="en-US" sz="2000" b="1" dirty="0" err="1">
                <a:cs typeface="Times New Roman" panose="02020603050405020304" pitchFamily="18" charset="0"/>
              </a:rPr>
              <a:t>erkekçe</a:t>
            </a:r>
            <a:r>
              <a:rPr lang="en-US" sz="2000" b="1" dirty="0">
                <a:cs typeface="Times New Roman" panose="02020603050405020304" pitchFamily="18" charset="0"/>
              </a:rPr>
              <a:t> </a:t>
            </a:r>
            <a:r>
              <a:rPr lang="en-US" sz="2000" b="1" dirty="0" err="1">
                <a:cs typeface="Times New Roman" panose="02020603050405020304" pitchFamily="18" charset="0"/>
              </a:rPr>
              <a:t>döğüşmeye</a:t>
            </a:r>
            <a:r>
              <a:rPr lang="en-US" sz="2000" b="1" dirty="0">
                <a:cs typeface="Times New Roman" panose="02020603050405020304" pitchFamily="18" charset="0"/>
              </a:rPr>
              <a:t> </a:t>
            </a:r>
            <a:r>
              <a:rPr lang="en-US" sz="2000" b="1" dirty="0" err="1">
                <a:cs typeface="Times New Roman" panose="02020603050405020304" pitchFamily="18" charset="0"/>
              </a:rPr>
              <a:t>benzemiyordu</a:t>
            </a:r>
            <a:r>
              <a:rPr lang="en-US" sz="2000" b="1" dirty="0">
                <a:cs typeface="Times New Roman" panose="02020603050405020304" pitchFamily="18" charset="0"/>
              </a:rPr>
              <a:t>. </a:t>
            </a:r>
            <a:endParaRPr lang="el-GR" sz="2000" b="1" dirty="0">
              <a:cs typeface="Times New Roman" panose="02020603050405020304" pitchFamily="18" charset="0"/>
            </a:endParaRPr>
          </a:p>
          <a:p>
            <a:pPr algn="just"/>
            <a:r>
              <a:rPr lang="el-GR" sz="2000" b="1" dirty="0">
                <a:cs typeface="Times New Roman" panose="02020603050405020304" pitchFamily="18" charset="0"/>
              </a:rPr>
              <a:t>Αυτοί  οι οποίοι μετέτρεψαν το νησί σε πυριτιδαποθήκη με τα όπλα και τα πυρομαχικά που μάζευαν όλα αυτά τα χρόνια, με το όνειρο να προσαρτήσουν την Κύπρο στην Ελλάδα, εγκατέλειψαν τα πάντα και τράπηκαν σε φυγή μπροστά στη συντριπτική δύναμη των Τουρκικών Ενόπλων Δυνάμεων. </a:t>
            </a:r>
          </a:p>
        </p:txBody>
      </p:sp>
    </p:spTree>
    <p:extLst>
      <p:ext uri="{BB962C8B-B14F-4D97-AF65-F5344CB8AC3E}">
        <p14:creationId xmlns:p14="http://schemas.microsoft.com/office/powerpoint/2010/main" val="357430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t="62687" r="45043" b="20816"/>
          <a:stretch/>
        </p:blipFill>
        <p:spPr>
          <a:xfrm>
            <a:off x="97972" y="116623"/>
            <a:ext cx="8229600" cy="6624754"/>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8469086" y="965709"/>
            <a:ext cx="3494314" cy="4708981"/>
          </a:xfrm>
          <a:prstGeom prst="rect">
            <a:avLst/>
          </a:prstGeom>
          <a:solidFill>
            <a:schemeClr val="accent6">
              <a:lumMod val="20000"/>
              <a:lumOff val="80000"/>
            </a:schemeClr>
          </a:solidFill>
          <a:ln>
            <a:solidFill>
              <a:schemeClr val="tx1"/>
            </a:solidFill>
          </a:ln>
        </p:spPr>
        <p:txBody>
          <a:bodyPr wrap="square">
            <a:spAutoFit/>
          </a:bodyPr>
          <a:lstStyle/>
          <a:p>
            <a:pPr algn="just"/>
            <a:r>
              <a:rPr lang="en-US" sz="2000" b="1" dirty="0">
                <a:cs typeface="Times New Roman" panose="02020603050405020304" pitchFamily="18" charset="0"/>
              </a:rPr>
              <a:t>Enosis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içinde</a:t>
            </a:r>
            <a:r>
              <a:rPr lang="en-US" sz="2000" b="1" dirty="0">
                <a:cs typeface="Times New Roman" panose="02020603050405020304" pitchFamily="18" charset="0"/>
              </a:rPr>
              <a:t> </a:t>
            </a:r>
            <a:r>
              <a:rPr lang="en-US" sz="2000" b="1" dirty="0" err="1">
                <a:cs typeface="Times New Roman" panose="02020603050405020304" pitchFamily="18" charset="0"/>
              </a:rPr>
              <a:t>sarhoş</a:t>
            </a:r>
            <a:r>
              <a:rPr lang="en-US" sz="2000" b="1" dirty="0">
                <a:cs typeface="Times New Roman" panose="02020603050405020304" pitchFamily="18" charset="0"/>
              </a:rPr>
              <a:t> </a:t>
            </a:r>
            <a:r>
              <a:rPr lang="en-US" sz="2000" b="1" dirty="0" err="1">
                <a:cs typeface="Times New Roman" panose="02020603050405020304" pitchFamily="18" charset="0"/>
              </a:rPr>
              <a:t>olarak</a:t>
            </a:r>
            <a:r>
              <a:rPr lang="en-US" sz="2000" b="1" dirty="0">
                <a:cs typeface="Times New Roman" panose="02020603050405020304" pitchFamily="18" charset="0"/>
              </a:rPr>
              <a:t> </a:t>
            </a:r>
            <a:r>
              <a:rPr lang="en-US" sz="2000" b="1" dirty="0" err="1">
                <a:cs typeface="Times New Roman" panose="02020603050405020304" pitchFamily="18" charset="0"/>
              </a:rPr>
              <a:t>tepeden</a:t>
            </a:r>
            <a:r>
              <a:rPr lang="en-US" sz="2000" b="1" dirty="0">
                <a:cs typeface="Times New Roman" panose="02020603050405020304" pitchFamily="18" charset="0"/>
              </a:rPr>
              <a:t> </a:t>
            </a:r>
            <a:r>
              <a:rPr lang="en-US" sz="2000" b="1" dirty="0" err="1">
                <a:cs typeface="Times New Roman" panose="02020603050405020304" pitchFamily="18" charset="0"/>
              </a:rPr>
              <a:t>tırnağa</a:t>
            </a:r>
            <a:r>
              <a:rPr lang="en-US" sz="2000" b="1" dirty="0">
                <a:cs typeface="Times New Roman" panose="02020603050405020304" pitchFamily="18" charset="0"/>
              </a:rPr>
              <a:t> </a:t>
            </a:r>
            <a:r>
              <a:rPr lang="en-US" sz="2000" b="1" dirty="0" err="1">
                <a:cs typeface="Times New Roman" panose="02020603050405020304" pitchFamily="18" charset="0"/>
              </a:rPr>
              <a:t>silâhlanmak</a:t>
            </a:r>
            <a:r>
              <a:rPr lang="en-US" sz="2000" b="1" dirty="0">
                <a:cs typeface="Times New Roman" panose="02020603050405020304" pitchFamily="18" charset="0"/>
              </a:rPr>
              <a:t>, er </a:t>
            </a:r>
            <a:r>
              <a:rPr lang="en-US" sz="2000" b="1" dirty="0" err="1">
                <a:cs typeface="Times New Roman" panose="02020603050405020304" pitchFamily="18" charset="0"/>
              </a:rPr>
              <a:t>meydanında</a:t>
            </a:r>
            <a:r>
              <a:rPr lang="en-US" sz="2000" b="1" dirty="0">
                <a:cs typeface="Times New Roman" panose="02020603050405020304" pitchFamily="18" charset="0"/>
              </a:rPr>
              <a:t> </a:t>
            </a:r>
            <a:r>
              <a:rPr lang="en-US" sz="2000" b="1" dirty="0" err="1">
                <a:cs typeface="Times New Roman" panose="02020603050405020304" pitchFamily="18" charset="0"/>
              </a:rPr>
              <a:t>erkekçe</a:t>
            </a:r>
            <a:r>
              <a:rPr lang="en-US" sz="2000" b="1" dirty="0">
                <a:cs typeface="Times New Roman" panose="02020603050405020304" pitchFamily="18" charset="0"/>
              </a:rPr>
              <a:t> </a:t>
            </a:r>
            <a:r>
              <a:rPr lang="en-US" sz="2000" b="1" dirty="0" err="1">
                <a:cs typeface="Times New Roman" panose="02020603050405020304" pitchFamily="18" charset="0"/>
              </a:rPr>
              <a:t>döğüşmeye</a:t>
            </a:r>
            <a:r>
              <a:rPr lang="en-US" sz="2000" b="1" dirty="0">
                <a:cs typeface="Times New Roman" panose="02020603050405020304" pitchFamily="18" charset="0"/>
              </a:rPr>
              <a:t> </a:t>
            </a:r>
            <a:r>
              <a:rPr lang="en-US" sz="2000" b="1" dirty="0" err="1">
                <a:cs typeface="Times New Roman" panose="02020603050405020304" pitchFamily="18" charset="0"/>
              </a:rPr>
              <a:t>benzemiyordu</a:t>
            </a:r>
            <a:r>
              <a:rPr lang="en-US" sz="2000" b="1" dirty="0">
                <a:cs typeface="Times New Roman" panose="02020603050405020304" pitchFamily="18" charset="0"/>
              </a:rPr>
              <a:t>. </a:t>
            </a:r>
            <a:r>
              <a:rPr lang="en-US" sz="2000" b="1" dirty="0" err="1">
                <a:cs typeface="Times New Roman" panose="02020603050405020304" pitchFamily="18" charset="0"/>
              </a:rPr>
              <a:t>Savaşı</a:t>
            </a:r>
            <a:r>
              <a:rPr lang="en-US" sz="2000" b="1" dirty="0">
                <a:cs typeface="Times New Roman" panose="02020603050405020304" pitchFamily="18" charset="0"/>
              </a:rPr>
              <a:t> </a:t>
            </a:r>
            <a:r>
              <a:rPr lang="en-US" sz="2000" b="1" dirty="0" err="1">
                <a:cs typeface="Times New Roman" panose="02020603050405020304" pitchFamily="18" charset="0"/>
              </a:rPr>
              <a:t>kazanmak</a:t>
            </a:r>
            <a:r>
              <a:rPr lang="en-US" sz="2000" b="1" dirty="0">
                <a:cs typeface="Times New Roman" panose="02020603050405020304" pitchFamily="18" charset="0"/>
              </a:rPr>
              <a:t> </a:t>
            </a:r>
            <a:r>
              <a:rPr lang="en-US" sz="2000" b="1" dirty="0" err="1">
                <a:cs typeface="Times New Roman" panose="02020603050405020304" pitchFamily="18" charset="0"/>
              </a:rPr>
              <a:t>için</a:t>
            </a:r>
            <a:r>
              <a:rPr lang="en-US" sz="2000" b="1" dirty="0">
                <a:cs typeface="Times New Roman" panose="02020603050405020304" pitchFamily="18" charset="0"/>
              </a:rPr>
              <a:t> de </a:t>
            </a:r>
            <a:r>
              <a:rPr lang="en-US" sz="2000" b="1" dirty="0" err="1">
                <a:cs typeface="Times New Roman" panose="02020603050405020304" pitchFamily="18" charset="0"/>
              </a:rPr>
              <a:t>silâhtan</a:t>
            </a:r>
            <a:r>
              <a:rPr lang="en-US" sz="2000" b="1" dirty="0">
                <a:cs typeface="Times New Roman" panose="02020603050405020304" pitchFamily="18" charset="0"/>
              </a:rPr>
              <a:t> </a:t>
            </a:r>
            <a:r>
              <a:rPr lang="en-US" sz="2000" b="1" dirty="0" err="1">
                <a:cs typeface="Times New Roman" panose="02020603050405020304" pitchFamily="18" charset="0"/>
              </a:rPr>
              <a:t>önce</a:t>
            </a:r>
            <a:r>
              <a:rPr lang="en-US" sz="2000" b="1" dirty="0">
                <a:cs typeface="Times New Roman" panose="02020603050405020304" pitchFamily="18" charset="0"/>
              </a:rPr>
              <a:t> </a:t>
            </a:r>
            <a:r>
              <a:rPr lang="en-US" sz="2000" b="1" dirty="0" err="1">
                <a:cs typeface="Times New Roman" panose="02020603050405020304" pitchFamily="18" charset="0"/>
              </a:rPr>
              <a:t>yürek</a:t>
            </a:r>
            <a:r>
              <a:rPr lang="en-US" sz="2000" b="1" dirty="0">
                <a:cs typeface="Times New Roman" panose="02020603050405020304" pitchFamily="18" charset="0"/>
              </a:rPr>
              <a:t> </a:t>
            </a:r>
            <a:r>
              <a:rPr lang="en-US" sz="2000" b="1" dirty="0" err="1">
                <a:cs typeface="Times New Roman" panose="02020603050405020304" pitchFamily="18" charset="0"/>
              </a:rPr>
              <a:t>ister</a:t>
            </a:r>
            <a:r>
              <a:rPr lang="en-US" sz="2000" b="1" dirty="0">
                <a:cs typeface="Times New Roman" panose="02020603050405020304" pitchFamily="18" charset="0"/>
              </a:rPr>
              <a:t>. </a:t>
            </a:r>
            <a:r>
              <a:rPr lang="el-GR" sz="2000" b="1" dirty="0">
                <a:cs typeface="Times New Roman" panose="02020603050405020304" pitchFamily="18" charset="0"/>
              </a:rPr>
              <a:t>[…]</a:t>
            </a:r>
          </a:p>
          <a:p>
            <a:pPr algn="just"/>
            <a:r>
              <a:rPr lang="el-GR" sz="2000" b="1" dirty="0">
                <a:cs typeface="Times New Roman" panose="02020603050405020304" pitchFamily="18" charset="0"/>
              </a:rPr>
              <a:t>Το να εξοπλιστείς μέχρι τα δόντια μεθυσμένος από το όνειρο της Ένωσης δεν  μοιάζει με αντρική  στρατιωτική  συμπεριφορά. </a:t>
            </a:r>
          </a:p>
          <a:p>
            <a:pPr algn="just"/>
            <a:r>
              <a:rPr lang="el-GR" sz="2000" b="1" dirty="0">
                <a:cs typeface="Times New Roman" panose="02020603050405020304" pitchFamily="18" charset="0"/>
              </a:rPr>
              <a:t>Για να κερδίσεις τον πόλεμο, χρειάζεται θάρρος πριν από τα όπλα. […] </a:t>
            </a:r>
          </a:p>
        </p:txBody>
      </p:sp>
    </p:spTree>
    <p:extLst>
      <p:ext uri="{BB962C8B-B14F-4D97-AF65-F5344CB8AC3E}">
        <p14:creationId xmlns:p14="http://schemas.microsoft.com/office/powerpoint/2010/main" val="728236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76896" r="55102" b="4700"/>
          <a:stretch/>
        </p:blipFill>
        <p:spPr>
          <a:xfrm>
            <a:off x="119742" y="116623"/>
            <a:ext cx="4365172" cy="6403920"/>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4659086" y="116623"/>
            <a:ext cx="7228114" cy="646330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Bu </a:t>
            </a:r>
            <a:r>
              <a:rPr lang="en-US" b="1" dirty="0" err="1">
                <a:cs typeface="Times New Roman" panose="02020603050405020304" pitchFamily="18" charset="0"/>
              </a:rPr>
              <a:t>kaçış</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bütün</a:t>
            </a:r>
            <a:r>
              <a:rPr lang="en-US" b="1" dirty="0">
                <a:cs typeface="Times New Roman" panose="02020603050405020304" pitchFamily="18" charset="0"/>
              </a:rPr>
              <a:t> </a:t>
            </a:r>
            <a:r>
              <a:rPr lang="en-US" b="1" dirty="0" err="1">
                <a:cs typeface="Times New Roman" panose="02020603050405020304" pitchFamily="18" charset="0"/>
              </a:rPr>
              <a:t>ağırlıklarını</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silâhlarını</a:t>
            </a:r>
            <a:r>
              <a:rPr lang="en-US" b="1" dirty="0">
                <a:cs typeface="Times New Roman" panose="02020603050405020304" pitchFamily="18" charset="0"/>
              </a:rPr>
              <a:t> </a:t>
            </a:r>
            <a:r>
              <a:rPr lang="en-US" b="1" dirty="0" err="1">
                <a:cs typeface="Times New Roman" panose="02020603050405020304" pitchFamily="18" charset="0"/>
              </a:rPr>
              <a:t>geride</a:t>
            </a:r>
            <a:r>
              <a:rPr lang="en-US" b="1" dirty="0">
                <a:cs typeface="Times New Roman" panose="02020603050405020304" pitchFamily="18" charset="0"/>
              </a:rPr>
              <a:t> </a:t>
            </a:r>
            <a:r>
              <a:rPr lang="en-US" b="1" dirty="0" err="1">
                <a:cs typeface="Times New Roman" panose="02020603050405020304" pitchFamily="18" charset="0"/>
              </a:rPr>
              <a:t>bırakmışlardır</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Silâhlı</a:t>
            </a:r>
            <a:r>
              <a:rPr lang="en-US" b="1" dirty="0">
                <a:cs typeface="Times New Roman" panose="02020603050405020304" pitchFamily="18" charset="0"/>
              </a:rPr>
              <a:t> </a:t>
            </a:r>
            <a:r>
              <a:rPr lang="en-US" b="1" dirty="0" err="1">
                <a:cs typeface="Times New Roman" panose="02020603050405020304" pitchFamily="18" charset="0"/>
              </a:rPr>
              <a:t>Kuvvetlerine</a:t>
            </a:r>
            <a:r>
              <a:rPr lang="en-US" b="1" dirty="0">
                <a:cs typeface="Times New Roman" panose="02020603050405020304" pitchFamily="18" charset="0"/>
              </a:rPr>
              <a:t> </a:t>
            </a:r>
            <a:r>
              <a:rPr lang="en-US" b="1" dirty="0" err="1">
                <a:cs typeface="Times New Roman" panose="02020603050405020304" pitchFamily="18" charset="0"/>
              </a:rPr>
              <a:t>komuta</a:t>
            </a:r>
            <a:r>
              <a:rPr lang="en-US" b="1" dirty="0">
                <a:cs typeface="Times New Roman" panose="02020603050405020304" pitchFamily="18" charset="0"/>
              </a:rPr>
              <a:t> </a:t>
            </a:r>
            <a:r>
              <a:rPr lang="en-US" b="1" dirty="0" err="1">
                <a:cs typeface="Times New Roman" panose="02020603050405020304" pitchFamily="18" charset="0"/>
              </a:rPr>
              <a:t>eden</a:t>
            </a:r>
            <a:r>
              <a:rPr lang="en-US" b="1" dirty="0">
                <a:cs typeface="Times New Roman" panose="02020603050405020304" pitchFamily="18" charset="0"/>
              </a:rPr>
              <a:t> </a:t>
            </a:r>
            <a:r>
              <a:rPr lang="en-US" b="1" dirty="0" err="1">
                <a:cs typeface="Times New Roman" panose="02020603050405020304" pitchFamily="18" charset="0"/>
              </a:rPr>
              <a:t>subaylar</a:t>
            </a:r>
            <a:r>
              <a:rPr lang="en-US" b="1" dirty="0">
                <a:cs typeface="Times New Roman" panose="02020603050405020304" pitchFamily="18" charset="0"/>
              </a:rPr>
              <a:t>, </a:t>
            </a:r>
            <a:r>
              <a:rPr lang="en-US" b="1" dirty="0" err="1">
                <a:cs typeface="Times New Roman" panose="02020603050405020304" pitchFamily="18" charset="0"/>
              </a:rPr>
              <a:t>ele</a:t>
            </a:r>
            <a:r>
              <a:rPr lang="en-US" b="1" dirty="0">
                <a:cs typeface="Times New Roman" panose="02020603050405020304" pitchFamily="18" charset="0"/>
              </a:rPr>
              <a:t> </a:t>
            </a:r>
            <a:r>
              <a:rPr lang="en-US" b="1" dirty="0" err="1">
                <a:cs typeface="Times New Roman" panose="02020603050405020304" pitchFamily="18" charset="0"/>
              </a:rPr>
              <a:t>geçirilen</a:t>
            </a:r>
            <a:r>
              <a:rPr lang="en-US" b="1" dirty="0">
                <a:cs typeface="Times New Roman" panose="02020603050405020304" pitchFamily="18" charset="0"/>
              </a:rPr>
              <a:t> </a:t>
            </a:r>
            <a:r>
              <a:rPr lang="en-US" b="1" dirty="0" err="1">
                <a:cs typeface="Times New Roman" panose="02020603050405020304" pitchFamily="18" charset="0"/>
              </a:rPr>
              <a:t>silâh</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mühimmatın</a:t>
            </a:r>
            <a:r>
              <a:rPr lang="en-US" b="1" dirty="0">
                <a:cs typeface="Times New Roman" panose="02020603050405020304" pitchFamily="18" charset="0"/>
              </a:rPr>
              <a:t> </a:t>
            </a:r>
            <a:r>
              <a:rPr lang="en-US" b="1" dirty="0" err="1">
                <a:cs typeface="Times New Roman" panose="02020603050405020304" pitchFamily="18" charset="0"/>
              </a:rPr>
              <a:t>gerek</a:t>
            </a:r>
            <a:r>
              <a:rPr lang="en-US" b="1" dirty="0">
                <a:cs typeface="Times New Roman" panose="02020603050405020304" pitchFamily="18" charset="0"/>
              </a:rPr>
              <a:t> </a:t>
            </a:r>
            <a:r>
              <a:rPr lang="en-US" b="1" dirty="0" err="1">
                <a:cs typeface="Times New Roman" panose="02020603050405020304" pitchFamily="18" charset="0"/>
              </a:rPr>
              <a:t>miktar</a:t>
            </a:r>
            <a:r>
              <a:rPr lang="en-US" b="1" dirty="0">
                <a:cs typeface="Times New Roman" panose="02020603050405020304" pitchFamily="18" charset="0"/>
              </a:rPr>
              <a:t>, </a:t>
            </a:r>
            <a:r>
              <a:rPr lang="en-US" b="1" dirty="0" err="1">
                <a:cs typeface="Times New Roman" panose="02020603050405020304" pitchFamily="18" charset="0"/>
              </a:rPr>
              <a:t>gerekse</a:t>
            </a:r>
            <a:r>
              <a:rPr lang="en-US" b="1" dirty="0">
                <a:cs typeface="Times New Roman" panose="02020603050405020304" pitchFamily="18" charset="0"/>
              </a:rPr>
              <a:t> </a:t>
            </a:r>
            <a:r>
              <a:rPr lang="en-US" b="1" dirty="0" err="1">
                <a:cs typeface="Times New Roman" panose="02020603050405020304" pitchFamily="18" charset="0"/>
              </a:rPr>
              <a:t>moderinliği</a:t>
            </a:r>
            <a:r>
              <a:rPr lang="en-US" b="1" dirty="0">
                <a:cs typeface="Times New Roman" panose="02020603050405020304" pitchFamily="18" charset="0"/>
              </a:rPr>
              <a:t> </a:t>
            </a:r>
            <a:r>
              <a:rPr lang="en-US" b="1" dirty="0" err="1">
                <a:cs typeface="Times New Roman" panose="02020603050405020304" pitchFamily="18" charset="0"/>
              </a:rPr>
              <a:t>karşısında</a:t>
            </a:r>
            <a:r>
              <a:rPr lang="en-US" b="1" dirty="0">
                <a:cs typeface="Times New Roman" panose="02020603050405020304" pitchFamily="18" charset="0"/>
              </a:rPr>
              <a:t> </a:t>
            </a:r>
            <a:r>
              <a:rPr lang="en-US" b="1" dirty="0" err="1">
                <a:cs typeface="Times New Roman" panose="02020603050405020304" pitchFamily="18" charset="0"/>
              </a:rPr>
              <a:t>hayrete</a:t>
            </a:r>
            <a:r>
              <a:rPr lang="en-US" b="1" dirty="0">
                <a:cs typeface="Times New Roman" panose="02020603050405020304" pitchFamily="18" charset="0"/>
              </a:rPr>
              <a:t> </a:t>
            </a:r>
            <a:r>
              <a:rPr lang="en-US" b="1" dirty="0" err="1">
                <a:cs typeface="Times New Roman" panose="02020603050405020304" pitchFamily="18" charset="0"/>
              </a:rPr>
              <a:t>düşmekten</a:t>
            </a:r>
            <a:r>
              <a:rPr lang="en-US" b="1" dirty="0">
                <a:cs typeface="Times New Roman" panose="02020603050405020304" pitchFamily="18" charset="0"/>
              </a:rPr>
              <a:t> </a:t>
            </a:r>
            <a:r>
              <a:rPr lang="en-US" b="1" dirty="0" err="1">
                <a:cs typeface="Times New Roman" panose="02020603050405020304" pitchFamily="18" charset="0"/>
              </a:rPr>
              <a:t>kendilerini</a:t>
            </a:r>
            <a:r>
              <a:rPr lang="en-US" b="1" dirty="0">
                <a:cs typeface="Times New Roman" panose="02020603050405020304" pitchFamily="18" charset="0"/>
              </a:rPr>
              <a:t> </a:t>
            </a:r>
            <a:r>
              <a:rPr lang="en-US" b="1" dirty="0" err="1">
                <a:cs typeface="Times New Roman" panose="02020603050405020304" pitchFamily="18" charset="0"/>
              </a:rPr>
              <a:t>alamamış</a:t>
            </a:r>
            <a:r>
              <a:rPr lang="tr-TR" b="1" dirty="0">
                <a:cs typeface="Times New Roman" panose="02020603050405020304" pitchFamily="18" charset="0"/>
              </a:rPr>
              <a:t>l</a:t>
            </a:r>
            <a:r>
              <a:rPr lang="en-US" b="1" dirty="0" err="1">
                <a:cs typeface="Times New Roman" panose="02020603050405020304" pitchFamily="18" charset="0"/>
              </a:rPr>
              <a:t>ardır</a:t>
            </a:r>
            <a:r>
              <a:rPr lang="en-US" b="1" dirty="0">
                <a:cs typeface="Times New Roman" panose="02020603050405020304" pitchFamily="18" charset="0"/>
              </a:rPr>
              <a:t>. </a:t>
            </a:r>
            <a:r>
              <a:rPr lang="en-US" b="1" dirty="0" err="1">
                <a:cs typeface="Times New Roman" panose="02020603050405020304" pitchFamily="18" charset="0"/>
              </a:rPr>
              <a:t>Enosisi</a:t>
            </a:r>
            <a:r>
              <a:rPr lang="en-US" b="1" dirty="0">
                <a:cs typeface="Times New Roman" panose="02020603050405020304" pitchFamily="18" charset="0"/>
              </a:rPr>
              <a:t> </a:t>
            </a:r>
            <a:r>
              <a:rPr lang="en-US" b="1" dirty="0" err="1">
                <a:cs typeface="Times New Roman" panose="02020603050405020304" pitchFamily="18" charset="0"/>
              </a:rPr>
              <a:t>gerçekleştirmek</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müdahalesine</a:t>
            </a:r>
            <a:r>
              <a:rPr lang="en-US" b="1" dirty="0">
                <a:cs typeface="Times New Roman" panose="02020603050405020304" pitchFamily="18" charset="0"/>
              </a:rPr>
              <a:t> </a:t>
            </a:r>
            <a:r>
              <a:rPr lang="en-US" b="1" dirty="0" err="1">
                <a:cs typeface="Times New Roman" panose="02020603050405020304" pitchFamily="18" charset="0"/>
              </a:rPr>
              <a:t>karşı</a:t>
            </a:r>
            <a:r>
              <a:rPr lang="en-US" b="1" dirty="0">
                <a:cs typeface="Times New Roman" panose="02020603050405020304" pitchFamily="18" charset="0"/>
              </a:rPr>
              <a:t> </a:t>
            </a:r>
            <a:r>
              <a:rPr lang="en-US" b="1" dirty="0" err="1">
                <a:cs typeface="Times New Roman" panose="02020603050405020304" pitchFamily="18" charset="0"/>
              </a:rPr>
              <a:t>koymak</a:t>
            </a:r>
            <a:r>
              <a:rPr lang="en-US" b="1" dirty="0">
                <a:cs typeface="Times New Roman" panose="02020603050405020304" pitchFamily="18" charset="0"/>
              </a:rPr>
              <a:t> </a:t>
            </a:r>
            <a:r>
              <a:rPr lang="en-US" b="1" dirty="0" err="1">
                <a:cs typeface="Times New Roman" panose="02020603050405020304" pitchFamily="18" charset="0"/>
              </a:rPr>
              <a:t>için</a:t>
            </a:r>
            <a:r>
              <a:rPr lang="en-US" b="1" dirty="0">
                <a:cs typeface="Times New Roman" panose="02020603050405020304" pitchFamily="18" charset="0"/>
              </a:rPr>
              <a:t> </a:t>
            </a:r>
            <a:r>
              <a:rPr lang="en-US" b="1" dirty="0" err="1">
                <a:cs typeface="Times New Roman" panose="02020603050405020304" pitchFamily="18" charset="0"/>
              </a:rPr>
              <a:t>milyarlarca</a:t>
            </a:r>
            <a:r>
              <a:rPr lang="en-US" b="1" dirty="0">
                <a:cs typeface="Times New Roman" panose="02020603050405020304" pitchFamily="18" charset="0"/>
              </a:rPr>
              <a:t> lira </a:t>
            </a:r>
            <a:r>
              <a:rPr lang="en-US" b="1" dirty="0" err="1">
                <a:cs typeface="Times New Roman" panose="02020603050405020304" pitchFamily="18" charset="0"/>
              </a:rPr>
              <a:t>sarfederek</a:t>
            </a:r>
            <a:r>
              <a:rPr lang="en-US" b="1" dirty="0">
                <a:cs typeface="Times New Roman" panose="02020603050405020304" pitchFamily="18" charset="0"/>
              </a:rPr>
              <a:t> </a:t>
            </a:r>
            <a:r>
              <a:rPr lang="en-US" b="1" dirty="0" err="1">
                <a:cs typeface="Times New Roman" panose="02020603050405020304" pitchFamily="18" charset="0"/>
              </a:rPr>
              <a:t>silâhlanan</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bu</a:t>
            </a:r>
            <a:r>
              <a:rPr lang="en-US" b="1" dirty="0">
                <a:cs typeface="Times New Roman" panose="02020603050405020304" pitchFamily="18" charset="0"/>
              </a:rPr>
              <a:t> </a:t>
            </a:r>
            <a:r>
              <a:rPr lang="en-US" b="1" dirty="0" err="1">
                <a:cs typeface="Times New Roman" panose="02020603050405020304" pitchFamily="18" charset="0"/>
              </a:rPr>
              <a:t>astronomik</a:t>
            </a:r>
            <a:r>
              <a:rPr lang="en-US" b="1" dirty="0">
                <a:cs typeface="Times New Roman" panose="02020603050405020304" pitchFamily="18" charset="0"/>
              </a:rPr>
              <a:t> </a:t>
            </a:r>
            <a:r>
              <a:rPr lang="en-US" b="1" dirty="0" err="1">
                <a:cs typeface="Times New Roman" panose="02020603050405020304" pitchFamily="18" charset="0"/>
              </a:rPr>
              <a:t>masraflar</a:t>
            </a:r>
            <a:r>
              <a:rPr lang="en-US" b="1" dirty="0">
                <a:cs typeface="Times New Roman" panose="02020603050405020304" pitchFamily="18" charset="0"/>
              </a:rPr>
              <a:t> </a:t>
            </a:r>
            <a:r>
              <a:rPr lang="en-US" b="1" dirty="0" err="1">
                <a:cs typeface="Times New Roman" panose="02020603050405020304" pitchFamily="18" charset="0"/>
              </a:rPr>
              <a:t>yüzünden</a:t>
            </a:r>
            <a:r>
              <a:rPr lang="en-US" b="1" dirty="0">
                <a:cs typeface="Times New Roman" panose="02020603050405020304" pitchFamily="18" charset="0"/>
              </a:rPr>
              <a:t> </a:t>
            </a:r>
            <a:r>
              <a:rPr lang="en-US" b="1" dirty="0" err="1">
                <a:cs typeface="Times New Roman" panose="02020603050405020304" pitchFamily="18" charset="0"/>
              </a:rPr>
              <a:t>Kibrisin</a:t>
            </a:r>
            <a:r>
              <a:rPr lang="en-US" b="1" dirty="0">
                <a:cs typeface="Times New Roman" panose="02020603050405020304" pitchFamily="18" charset="0"/>
              </a:rPr>
              <a:t> </a:t>
            </a:r>
            <a:r>
              <a:rPr lang="tr-TR" b="1" dirty="0">
                <a:cs typeface="Times New Roman" panose="02020603050405020304" pitchFamily="18" charset="0"/>
              </a:rPr>
              <a:t>e</a:t>
            </a:r>
            <a:r>
              <a:rPr lang="en-US" b="1" dirty="0" err="1">
                <a:cs typeface="Times New Roman" panose="02020603050405020304" pitchFamily="18" charset="0"/>
              </a:rPr>
              <a:t>conomisini</a:t>
            </a:r>
            <a:r>
              <a:rPr lang="en-US" b="1" dirty="0">
                <a:cs typeface="Times New Roman" panose="02020603050405020304" pitchFamily="18" charset="0"/>
              </a:rPr>
              <a:t> </a:t>
            </a:r>
            <a:r>
              <a:rPr lang="en-US" b="1" dirty="0" err="1">
                <a:cs typeface="Times New Roman" panose="02020603050405020304" pitchFamily="18" charset="0"/>
              </a:rPr>
              <a:t>çıkmaza</a:t>
            </a:r>
            <a:r>
              <a:rPr lang="en-US" b="1" dirty="0">
                <a:cs typeface="Times New Roman" panose="02020603050405020304" pitchFamily="18" charset="0"/>
              </a:rPr>
              <a:t> </a:t>
            </a:r>
            <a:r>
              <a:rPr lang="en-US" b="1" dirty="0" err="1">
                <a:cs typeface="Times New Roman" panose="02020603050405020304" pitchFamily="18" charset="0"/>
              </a:rPr>
              <a:t>sokanlar</a:t>
            </a:r>
            <a:r>
              <a:rPr lang="en-US" b="1" dirty="0">
                <a:cs typeface="Times New Roman" panose="02020603050405020304" pitchFamily="18" charset="0"/>
              </a:rPr>
              <a:t>, </a:t>
            </a:r>
            <a:r>
              <a:rPr lang="en-US" b="1" dirty="0" err="1">
                <a:cs typeface="Times New Roman" panose="02020603050405020304" pitchFamily="18" charset="0"/>
              </a:rPr>
              <a:t>zoru</a:t>
            </a:r>
            <a:r>
              <a:rPr lang="en-US" b="1" dirty="0">
                <a:cs typeface="Times New Roman" panose="02020603050405020304" pitchFamily="18" charset="0"/>
              </a:rPr>
              <a:t> </a:t>
            </a:r>
            <a:r>
              <a:rPr lang="en-US" b="1" dirty="0" err="1">
                <a:cs typeface="Times New Roman" panose="02020603050405020304" pitchFamily="18" charset="0"/>
              </a:rPr>
              <a:t>görünce</a:t>
            </a:r>
            <a:r>
              <a:rPr lang="en-US" b="1" dirty="0">
                <a:cs typeface="Times New Roman" panose="02020603050405020304" pitchFamily="18" charset="0"/>
              </a:rPr>
              <a:t> </a:t>
            </a:r>
            <a:r>
              <a:rPr lang="en-US" b="1" dirty="0" err="1">
                <a:cs typeface="Times New Roman" panose="02020603050405020304" pitchFamily="18" charset="0"/>
              </a:rPr>
              <a:t>milyarlara</a:t>
            </a:r>
            <a:r>
              <a:rPr lang="en-US" b="1" dirty="0">
                <a:cs typeface="Times New Roman" panose="02020603050405020304" pitchFamily="18" charset="0"/>
              </a:rPr>
              <a:t> ma</a:t>
            </a:r>
            <a:r>
              <a:rPr lang="tr-TR" b="1" dirty="0">
                <a:cs typeface="Times New Roman" panose="02020603050405020304" pitchFamily="18" charset="0"/>
              </a:rPr>
              <a:t>l</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a:t>
            </a:r>
            <a:r>
              <a:rPr lang="en-US" b="1" dirty="0" err="1">
                <a:cs typeface="Times New Roman" panose="02020603050405020304" pitchFamily="18" charset="0"/>
              </a:rPr>
              <a:t>bu</a:t>
            </a:r>
            <a:r>
              <a:rPr lang="en-US" b="1" dirty="0">
                <a:cs typeface="Times New Roman" panose="02020603050405020304" pitchFamily="18" charset="0"/>
              </a:rPr>
              <a:t> </a:t>
            </a:r>
            <a:r>
              <a:rPr lang="en-US" b="1" dirty="0" err="1">
                <a:cs typeface="Times New Roman" panose="02020603050405020304" pitchFamily="18" charset="0"/>
              </a:rPr>
              <a:t>değerleri</a:t>
            </a:r>
            <a:r>
              <a:rPr lang="en-US" b="1" dirty="0">
                <a:cs typeface="Times New Roman" panose="02020603050405020304" pitchFamily="18" charset="0"/>
              </a:rPr>
              <a:t> </a:t>
            </a:r>
            <a:r>
              <a:rPr lang="en-US" b="1" dirty="0" err="1">
                <a:cs typeface="Times New Roman" panose="02020603050405020304" pitchFamily="18" charset="0"/>
              </a:rPr>
              <a:t>qözden</a:t>
            </a:r>
            <a:r>
              <a:rPr lang="en-US" b="1" dirty="0">
                <a:cs typeface="Times New Roman" panose="02020603050405020304" pitchFamily="18" charset="0"/>
              </a:rPr>
              <a:t> </a:t>
            </a:r>
            <a:r>
              <a:rPr lang="en-US" b="1" dirty="0" err="1">
                <a:cs typeface="Times New Roman" panose="02020603050405020304" pitchFamily="18" charset="0"/>
              </a:rPr>
              <a:t>çıkarmakta</a:t>
            </a:r>
            <a:r>
              <a:rPr lang="en-US" b="1" dirty="0">
                <a:cs typeface="Times New Roman" panose="02020603050405020304" pitchFamily="18" charset="0"/>
              </a:rPr>
              <a:t> </a:t>
            </a:r>
            <a:r>
              <a:rPr lang="en-US" b="1" dirty="0" err="1">
                <a:cs typeface="Times New Roman" panose="02020603050405020304" pitchFamily="18" charset="0"/>
              </a:rPr>
              <a:t>sakınca</a:t>
            </a:r>
            <a:r>
              <a:rPr lang="en-US" b="1" dirty="0">
                <a:cs typeface="Times New Roman" panose="02020603050405020304" pitchFamily="18" charset="0"/>
              </a:rPr>
              <a:t> </a:t>
            </a:r>
            <a:r>
              <a:rPr lang="en-US" b="1" dirty="0" err="1">
                <a:cs typeface="Times New Roman" panose="02020603050405020304" pitchFamily="18" charset="0"/>
              </a:rPr>
              <a:t>görmemişledir</a:t>
            </a:r>
            <a:r>
              <a:rPr lang="en-US" b="1" dirty="0">
                <a:cs typeface="Times New Roman" panose="02020603050405020304" pitchFamily="18" charset="0"/>
              </a:rPr>
              <a:t>. </a:t>
            </a:r>
            <a:r>
              <a:rPr lang="en-US" b="1" dirty="0" err="1">
                <a:cs typeface="Times New Roman" panose="02020603050405020304" pitchFamily="18" charset="0"/>
              </a:rPr>
              <a:t>Yukarıda</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yanda</a:t>
            </a:r>
            <a:r>
              <a:rPr lang="en-US" b="1" dirty="0">
                <a:cs typeface="Times New Roman" panose="02020603050405020304" pitchFamily="18" charset="0"/>
              </a:rPr>
              <a:t> </a:t>
            </a:r>
            <a:r>
              <a:rPr lang="en-US" b="1" dirty="0" err="1">
                <a:cs typeface="Times New Roman" panose="02020603050405020304" pitchFamily="18" charset="0"/>
              </a:rPr>
              <a:t>görülen</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a:t>
            </a:r>
            <a:r>
              <a:rPr lang="en-US" b="1" dirty="0" err="1">
                <a:cs typeface="Times New Roman" panose="02020603050405020304" pitchFamily="18" charset="0"/>
              </a:rPr>
              <a:t>düşman</a:t>
            </a:r>
            <a:r>
              <a:rPr lang="en-US" b="1" dirty="0">
                <a:cs typeface="Times New Roman" panose="02020603050405020304" pitchFamily="18" charset="0"/>
              </a:rPr>
              <a:t> </a:t>
            </a:r>
            <a:r>
              <a:rPr lang="en-US" b="1" dirty="0" err="1">
                <a:cs typeface="Times New Roman" panose="02020603050405020304" pitchFamily="18" charset="0"/>
              </a:rPr>
              <a:t>kuvvetleri</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terk</a:t>
            </a:r>
            <a:r>
              <a:rPr lang="en-US" b="1" dirty="0">
                <a:cs typeface="Times New Roman" panose="02020603050405020304" pitchFamily="18" charset="0"/>
              </a:rPr>
              <a:t> </a:t>
            </a:r>
            <a:r>
              <a:rPr lang="en-US" b="1" dirty="0" err="1">
                <a:cs typeface="Times New Roman" panose="02020603050405020304" pitchFamily="18" charset="0"/>
              </a:rPr>
              <a:t>edilen</a:t>
            </a:r>
            <a:r>
              <a:rPr lang="en-US" b="1" dirty="0">
                <a:cs typeface="Times New Roman" panose="02020603050405020304" pitchFamily="18" charset="0"/>
              </a:rPr>
              <a:t> </a:t>
            </a:r>
            <a:r>
              <a:rPr lang="en-US" b="1" dirty="0" err="1">
                <a:cs typeface="Times New Roman" panose="02020603050405020304" pitchFamily="18" charset="0"/>
              </a:rPr>
              <a:t>zırhı</a:t>
            </a:r>
            <a:r>
              <a:rPr lang="en-US" b="1" dirty="0">
                <a:cs typeface="Times New Roman" panose="02020603050405020304" pitchFamily="18" charset="0"/>
              </a:rPr>
              <a:t> </a:t>
            </a:r>
            <a:r>
              <a:rPr lang="en-US" b="1" dirty="0" err="1">
                <a:cs typeface="Times New Roman" panose="02020603050405020304" pitchFamily="18" charset="0"/>
              </a:rPr>
              <a:t>araçlarla</a:t>
            </a:r>
            <a:r>
              <a:rPr lang="en-US" b="1" dirty="0">
                <a:cs typeface="Times New Roman" panose="02020603050405020304" pitchFamily="18" charset="0"/>
              </a:rPr>
              <a:t> </a:t>
            </a:r>
            <a:r>
              <a:rPr lang="en-US" b="1" dirty="0" err="1">
                <a:cs typeface="Times New Roman" panose="02020603050405020304" pitchFamily="18" charset="0"/>
              </a:rPr>
              <a:t>tankların</a:t>
            </a:r>
            <a:r>
              <a:rPr lang="en-US" b="1" dirty="0">
                <a:cs typeface="Times New Roman" panose="02020603050405020304" pitchFamily="18" charset="0"/>
              </a:rPr>
              <a:t> </a:t>
            </a:r>
            <a:r>
              <a:rPr lang="en-US" b="1" dirty="0" err="1">
                <a:cs typeface="Times New Roman" panose="02020603050405020304" pitchFamily="18" charset="0"/>
              </a:rPr>
              <a:t>bazılarını</a:t>
            </a:r>
            <a:r>
              <a:rPr lang="en-US" b="1" dirty="0">
                <a:cs typeface="Times New Roman" panose="02020603050405020304" pitchFamily="18" charset="0"/>
              </a:rPr>
              <a:t> </a:t>
            </a:r>
            <a:r>
              <a:rPr lang="en-US" b="1" dirty="0" err="1">
                <a:cs typeface="Times New Roman" panose="02020603050405020304" pitchFamily="18" charset="0"/>
              </a:rPr>
              <a:t>yansıtmaktadır</a:t>
            </a:r>
            <a:r>
              <a:rPr lang="el-GR" b="1" dirty="0">
                <a:cs typeface="Times New Roman" panose="02020603050405020304" pitchFamily="18" charset="0"/>
              </a:rPr>
              <a:t>[…]</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RAHMİ GÜRPIN</a:t>
            </a:r>
            <a:r>
              <a:rPr lang="el-GR" b="1" dirty="0">
                <a:cs typeface="Times New Roman" panose="02020603050405020304" pitchFamily="18" charset="0"/>
              </a:rPr>
              <a:t>)</a:t>
            </a:r>
          </a:p>
          <a:p>
            <a:pPr algn="just"/>
            <a:r>
              <a:rPr lang="el-GR" b="1" dirty="0">
                <a:cs typeface="Times New Roman" panose="02020603050405020304" pitchFamily="18" charset="0"/>
              </a:rPr>
              <a:t>Κατά τη διάρκεια αυτής της φυγής, άφησαν πίσω  όλα τα όπλα τους.</a:t>
            </a:r>
          </a:p>
          <a:p>
            <a:pPr algn="just"/>
            <a:r>
              <a:rPr lang="el-GR" b="1" dirty="0">
                <a:cs typeface="Times New Roman" panose="02020603050405020304" pitchFamily="18" charset="0"/>
              </a:rPr>
              <a:t>Οι αξιωματικοί που διοικούν τις Τουρκικές Ένοπλες Δυνάμεις εξεπλάγησαν τόσο από την ποσότητα των κατασχεθέντων όπλων και </a:t>
            </a:r>
            <a:r>
              <a:rPr lang="el-GR" b="1" dirty="0" err="1">
                <a:cs typeface="Times New Roman" panose="02020603050405020304" pitchFamily="18" charset="0"/>
              </a:rPr>
              <a:t>πυρομαχικών</a:t>
            </a:r>
            <a:r>
              <a:rPr lang="el-GR" b="1" dirty="0">
                <a:cs typeface="Times New Roman" panose="02020603050405020304" pitchFamily="18" charset="0"/>
              </a:rPr>
              <a:t>, όσο και από το γεγονός ότι ήταν  προηγμένης τεχνολογίας.</a:t>
            </a:r>
          </a:p>
          <a:p>
            <a:pPr algn="just"/>
            <a:r>
              <a:rPr lang="el-GR" b="1" dirty="0">
                <a:cs typeface="Times New Roman" panose="02020603050405020304" pitchFamily="18" charset="0"/>
              </a:rPr>
              <a:t>Αυτοί οι οποίοι εξοπλίστηκαν ξοδεύοντας δισεκατομμύρια λίρες για να πραγματοποιήσουν την Ένωση και να αντισταθούν σε μια τουρκική εισβολή, αυτοί οι οποίοι έφεραν την κυπριακή οικονομία σε αδιέξοδο λόγω αυτών των αστρονομικών δαπανών,  δεν αντιλήφθηκαν τη ματαιότητα του  όλου εγχειρήματος.   </a:t>
            </a:r>
          </a:p>
          <a:p>
            <a:pPr algn="just"/>
            <a:r>
              <a:rPr lang="el-GR" b="1" dirty="0">
                <a:cs typeface="Times New Roman" panose="02020603050405020304" pitchFamily="18" charset="0"/>
              </a:rPr>
              <a:t>Στις εικόνες μερικά από τα τεθωρακισμένα οχήματα και τα τανκς που εγκαταλείφθηκαν από τις εχθρικές δυνάμεις[…]. </a:t>
            </a:r>
            <a:endParaRPr lang="el-CY" b="1" dirty="0">
              <a:cs typeface="Times New Roman" panose="02020603050405020304" pitchFamily="18" charset="0"/>
            </a:endParaRPr>
          </a:p>
        </p:txBody>
      </p:sp>
    </p:spTree>
    <p:extLst>
      <p:ext uri="{BB962C8B-B14F-4D97-AF65-F5344CB8AC3E}">
        <p14:creationId xmlns:p14="http://schemas.microsoft.com/office/powerpoint/2010/main" val="389220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τέχνη, αφίσα, ασπρόμαυρο&#10;&#10;Περιγραφή που δημιουργήθηκε αυτόματα">
            <a:extLst>
              <a:ext uri="{FF2B5EF4-FFF2-40B4-BE49-F238E27FC236}">
                <a16:creationId xmlns:a16="http://schemas.microsoft.com/office/drawing/2014/main" id="{3C06E7BF-118C-2B5A-7A5B-05352F66C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a:solidFill>
              <a:schemeClr val="tx1"/>
            </a:solidFill>
          </a:ln>
        </p:spPr>
      </p:pic>
      <p:pic>
        <p:nvPicPr>
          <p:cNvPr id="5" name="Εικόνα 4" descr="Εικόνα που περιέχει κείμενο, βιβλίο, χαρτί, Δημοσίευση&#10;&#10;Περιγραφή που δημιουργήθηκε αυτόματα">
            <a:extLst>
              <a:ext uri="{FF2B5EF4-FFF2-40B4-BE49-F238E27FC236}">
                <a16:creationId xmlns:a16="http://schemas.microsoft.com/office/drawing/2014/main" id="{8834B0A7-689A-5B93-F724-1238BDEBA5F0}"/>
              </a:ext>
            </a:extLst>
          </p:cNvPr>
          <p:cNvPicPr>
            <a:picLocks noChangeAspect="1"/>
          </p:cNvPicPr>
          <p:nvPr/>
        </p:nvPicPr>
        <p:blipFill rotWithShape="1">
          <a:blip r:embed="rId3">
            <a:extLst>
              <a:ext uri="{28A0092B-C50C-407E-A947-70E740481C1C}">
                <a14:useLocalDpi xmlns:a14="http://schemas.microsoft.com/office/drawing/2010/main" val="0"/>
              </a:ext>
            </a:extLst>
          </a:blip>
          <a:srcRect l="6667" t="15259" r="8333" b="12148"/>
          <a:stretch/>
        </p:blipFill>
        <p:spPr>
          <a:xfrm>
            <a:off x="5222240" y="0"/>
            <a:ext cx="6868160" cy="6858000"/>
          </a:xfrm>
          <a:prstGeom prst="rect">
            <a:avLst/>
          </a:prstGeom>
          <a:ln>
            <a:solidFill>
              <a:schemeClr val="tx1"/>
            </a:solidFill>
          </a:ln>
        </p:spPr>
      </p:pic>
      <p:sp>
        <p:nvSpPr>
          <p:cNvPr id="6" name="Βέλος: Δεξιό 5">
            <a:extLst>
              <a:ext uri="{FF2B5EF4-FFF2-40B4-BE49-F238E27FC236}">
                <a16:creationId xmlns:a16="http://schemas.microsoft.com/office/drawing/2014/main" id="{D59F26D9-4AF3-7218-5EFE-2CC0C987964A}"/>
              </a:ext>
            </a:extLst>
          </p:cNvPr>
          <p:cNvSpPr/>
          <p:nvPr/>
        </p:nvSpPr>
        <p:spPr>
          <a:xfrm rot="6201123">
            <a:off x="11242040" y="853440"/>
            <a:ext cx="1391920" cy="650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Tree>
    <p:extLst>
      <p:ext uri="{BB962C8B-B14F-4D97-AF65-F5344CB8AC3E}">
        <p14:creationId xmlns:p14="http://schemas.microsoft.com/office/powerpoint/2010/main" val="382731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B16BA562-943E-8603-9607-8A6566D4C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293915" y="4071257"/>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73EE495B-99F4-4CF7-C022-A2DDB5C50DFA}"/>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16  Ιουλίου  1974 </a:t>
            </a:r>
            <a:endParaRPr lang="el-CY" sz="4000" dirty="0">
              <a:solidFill>
                <a:schemeClr val="tx1"/>
              </a:solidFill>
            </a:endParaRPr>
          </a:p>
        </p:txBody>
      </p:sp>
    </p:spTree>
    <p:extLst>
      <p:ext uri="{BB962C8B-B14F-4D97-AF65-F5344CB8AC3E}">
        <p14:creationId xmlns:p14="http://schemas.microsoft.com/office/powerpoint/2010/main" val="363780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τυπογραφία, τέχνη&#10;&#10;Περιγραφή που δημιουργήθηκε αυτόματα">
            <a:extLst>
              <a:ext uri="{FF2B5EF4-FFF2-40B4-BE49-F238E27FC236}">
                <a16:creationId xmlns:a16="http://schemas.microsoft.com/office/drawing/2014/main" id="{DB34E94C-583C-A6E8-B4ED-D39884F01231}"/>
              </a:ext>
            </a:extLst>
          </p:cNvPr>
          <p:cNvPicPr>
            <a:picLocks noChangeAspect="1"/>
          </p:cNvPicPr>
          <p:nvPr/>
        </p:nvPicPr>
        <p:blipFill rotWithShape="1">
          <a:blip r:embed="rId2">
            <a:extLst>
              <a:ext uri="{28A0092B-C50C-407E-A947-70E740481C1C}">
                <a14:useLocalDpi xmlns:a14="http://schemas.microsoft.com/office/drawing/2010/main" val="0"/>
              </a:ext>
            </a:extLst>
          </a:blip>
          <a:srcRect l="15249" t="14508" r="52069" b="6271"/>
          <a:stretch/>
        </p:blipFill>
        <p:spPr>
          <a:xfrm rot="5400000">
            <a:off x="1729215" y="-1003826"/>
            <a:ext cx="3474719" cy="6213894"/>
          </a:xfrm>
          <a:prstGeom prst="rect">
            <a:avLst/>
          </a:prstGeom>
        </p:spPr>
      </p:pic>
      <p:pic>
        <p:nvPicPr>
          <p:cNvPr id="11" name="Εικόνα 10" descr="Εικόνα που περιέχει κείμενο, βιβλίο, σκίτσο/σχέδιο, χαρτί&#10;&#10;Περιγραφή που δημιουργήθηκε αυτόματα">
            <a:extLst>
              <a:ext uri="{FF2B5EF4-FFF2-40B4-BE49-F238E27FC236}">
                <a16:creationId xmlns:a16="http://schemas.microsoft.com/office/drawing/2014/main" id="{C2E68703-C78A-C7DB-15A6-7891687CAB10}"/>
              </a:ext>
            </a:extLst>
          </p:cNvPr>
          <p:cNvPicPr>
            <a:picLocks noChangeAspect="1"/>
          </p:cNvPicPr>
          <p:nvPr/>
        </p:nvPicPr>
        <p:blipFill rotWithShape="1">
          <a:blip r:embed="rId3">
            <a:extLst>
              <a:ext uri="{28A0092B-C50C-407E-A947-70E740481C1C}">
                <a14:useLocalDpi xmlns:a14="http://schemas.microsoft.com/office/drawing/2010/main" val="0"/>
              </a:ext>
            </a:extLst>
          </a:blip>
          <a:srcRect l="13679" t="10267" r="17701" b="15556"/>
          <a:stretch/>
        </p:blipFill>
        <p:spPr>
          <a:xfrm>
            <a:off x="359627" y="3982719"/>
            <a:ext cx="6213894" cy="2753361"/>
          </a:xfrm>
          <a:prstGeom prst="rect">
            <a:avLst/>
          </a:prstGeom>
        </p:spPr>
      </p:pic>
      <p:pic>
        <p:nvPicPr>
          <p:cNvPr id="15" name="Εικόνα 14" descr="Εικόνα που περιέχει κείμενο, βιβλίο, τυπογραφία, στατικό&#10;&#10;Περιγραφή που δημιουργήθηκε αυτόματα">
            <a:extLst>
              <a:ext uri="{FF2B5EF4-FFF2-40B4-BE49-F238E27FC236}">
                <a16:creationId xmlns:a16="http://schemas.microsoft.com/office/drawing/2014/main" id="{7E4B094D-DCEF-C035-80E9-0DFA88C10077}"/>
              </a:ext>
            </a:extLst>
          </p:cNvPr>
          <p:cNvPicPr>
            <a:picLocks noChangeAspect="1"/>
          </p:cNvPicPr>
          <p:nvPr/>
        </p:nvPicPr>
        <p:blipFill rotWithShape="1">
          <a:blip r:embed="rId4">
            <a:extLst>
              <a:ext uri="{28A0092B-C50C-407E-A947-70E740481C1C}">
                <a14:useLocalDpi xmlns:a14="http://schemas.microsoft.com/office/drawing/2010/main" val="0"/>
              </a:ext>
            </a:extLst>
          </a:blip>
          <a:srcRect l="3119" t="9450" r="8720" b="35990"/>
          <a:stretch/>
        </p:blipFill>
        <p:spPr>
          <a:xfrm>
            <a:off x="6770589" y="4114450"/>
            <a:ext cx="5061783" cy="2621630"/>
          </a:xfrm>
          <a:prstGeom prst="rect">
            <a:avLst/>
          </a:prstGeom>
        </p:spPr>
      </p:pic>
      <p:pic>
        <p:nvPicPr>
          <p:cNvPr id="7" name="Εικόνα 6" descr="Εικόνα που περιέχει κείμενο, βιβλίο, χαρτί, βιβλιοδεσία&#10;&#10;Περιγραφή που δημιουργήθηκε αυτόματα">
            <a:extLst>
              <a:ext uri="{FF2B5EF4-FFF2-40B4-BE49-F238E27FC236}">
                <a16:creationId xmlns:a16="http://schemas.microsoft.com/office/drawing/2014/main" id="{4E2310AC-BECE-0443-061C-026B15ED9C0C}"/>
              </a:ext>
            </a:extLst>
          </p:cNvPr>
          <p:cNvPicPr>
            <a:picLocks noChangeAspect="1"/>
          </p:cNvPicPr>
          <p:nvPr/>
        </p:nvPicPr>
        <p:blipFill rotWithShape="1">
          <a:blip r:embed="rId5">
            <a:extLst>
              <a:ext uri="{28A0092B-C50C-407E-A947-70E740481C1C}">
                <a14:useLocalDpi xmlns:a14="http://schemas.microsoft.com/office/drawing/2010/main" val="0"/>
              </a:ext>
            </a:extLst>
          </a:blip>
          <a:srcRect l="2414" t="13793" b="23065"/>
          <a:stretch/>
        </p:blipFill>
        <p:spPr>
          <a:xfrm>
            <a:off x="6770590" y="329676"/>
            <a:ext cx="5147090" cy="3653043"/>
          </a:xfrm>
          <a:prstGeom prst="rect">
            <a:avLst/>
          </a:prstGeom>
        </p:spPr>
      </p:pic>
      <p:sp>
        <p:nvSpPr>
          <p:cNvPr id="2" name="Ορθογώνιο 1">
            <a:extLst>
              <a:ext uri="{FF2B5EF4-FFF2-40B4-BE49-F238E27FC236}">
                <a16:creationId xmlns:a16="http://schemas.microsoft.com/office/drawing/2014/main" id="{C5608790-7FCC-EB5C-F85E-5611F6769324}"/>
              </a:ext>
            </a:extLst>
          </p:cNvPr>
          <p:cNvSpPr/>
          <p:nvPr/>
        </p:nvSpPr>
        <p:spPr>
          <a:xfrm>
            <a:off x="359627" y="345441"/>
            <a:ext cx="3369092" cy="619760"/>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Μουσείο Εθνικού  Αγώνα</a:t>
            </a:r>
            <a:endParaRPr lang="el-CY" dirty="0"/>
          </a:p>
        </p:txBody>
      </p:sp>
    </p:spTree>
    <p:extLst>
      <p:ext uri="{BB962C8B-B14F-4D97-AF65-F5344CB8AC3E}">
        <p14:creationId xmlns:p14="http://schemas.microsoft.com/office/powerpoint/2010/main" val="13319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7D52AE6A-516A-6DE5-96D0-8FDA318909FA}"/>
              </a:ext>
            </a:extLst>
          </p:cNvPr>
          <p:cNvPicPr>
            <a:picLocks noChangeAspect="1"/>
          </p:cNvPicPr>
          <p:nvPr/>
        </p:nvPicPr>
        <p:blipFill rotWithShape="1">
          <a:blip r:embed="rId2">
            <a:extLst>
              <a:ext uri="{28A0092B-C50C-407E-A947-70E740481C1C}">
                <a14:useLocalDpi xmlns:a14="http://schemas.microsoft.com/office/drawing/2010/main" val="0"/>
              </a:ext>
            </a:extLst>
          </a:blip>
          <a:srcRect l="3111" t="23559" r="9333" b="5711"/>
          <a:stretch/>
        </p:blipFill>
        <p:spPr>
          <a:xfrm rot="5400000">
            <a:off x="-1610109" y="2034047"/>
            <a:ext cx="6460768" cy="2789906"/>
          </a:xfrm>
          <a:prstGeom prst="rect">
            <a:avLst/>
          </a:prstGeom>
        </p:spPr>
      </p:pic>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DB6D2B00-4D34-B313-6043-4FFE0C623DED}"/>
              </a:ext>
            </a:extLst>
          </p:cNvPr>
          <p:cNvPicPr>
            <a:picLocks noChangeAspect="1"/>
          </p:cNvPicPr>
          <p:nvPr/>
        </p:nvPicPr>
        <p:blipFill rotWithShape="1">
          <a:blip r:embed="rId3">
            <a:extLst>
              <a:ext uri="{28A0092B-C50C-407E-A947-70E740481C1C}">
                <a14:useLocalDpi xmlns:a14="http://schemas.microsoft.com/office/drawing/2010/main" val="0"/>
              </a:ext>
            </a:extLst>
          </a:blip>
          <a:srcRect l="-5630" t="15432" r="9630" b="9901"/>
          <a:stretch/>
        </p:blipFill>
        <p:spPr>
          <a:xfrm rot="5400000">
            <a:off x="9868048" y="4335434"/>
            <a:ext cx="2758140" cy="1889759"/>
          </a:xfrm>
          <a:prstGeom prst="rect">
            <a:avLst/>
          </a:prstGeom>
        </p:spPr>
      </p:pic>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Εικόνα 6"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B8B058A2-9AA0-AC96-4091-0DE1DC866774}"/>
              </a:ext>
            </a:extLst>
          </p:cNvPr>
          <p:cNvPicPr>
            <a:picLocks noChangeAspect="1"/>
          </p:cNvPicPr>
          <p:nvPr/>
        </p:nvPicPr>
        <p:blipFill rotWithShape="1">
          <a:blip r:embed="rId4">
            <a:extLst>
              <a:ext uri="{28A0092B-C50C-407E-A947-70E740481C1C}">
                <a14:useLocalDpi xmlns:a14="http://schemas.microsoft.com/office/drawing/2010/main" val="0"/>
              </a:ext>
            </a:extLst>
          </a:blip>
          <a:srcRect l="7259" t="24124" r="11703" b="4765"/>
          <a:stretch/>
        </p:blipFill>
        <p:spPr>
          <a:xfrm rot="5400000">
            <a:off x="5405115" y="1957159"/>
            <a:ext cx="6547628" cy="3030537"/>
          </a:xfrm>
          <a:prstGeom prst="rect">
            <a:avLst/>
          </a:prstGeom>
        </p:spPr>
      </p:pic>
      <p:pic>
        <p:nvPicPr>
          <p:cNvPr id="9" name="Εικόνα 8" descr="Εικόνα που περιέχει κείμενο, βιβλίο, φωτογραφικό χαρτί, εφημερίδα&#10;&#10;Περιγραφή που δημιουργήθηκε αυτόματα">
            <a:extLst>
              <a:ext uri="{FF2B5EF4-FFF2-40B4-BE49-F238E27FC236}">
                <a16:creationId xmlns:a16="http://schemas.microsoft.com/office/drawing/2014/main" id="{45D65530-46F3-0B84-F14A-408557C70177}"/>
              </a:ext>
            </a:extLst>
          </p:cNvPr>
          <p:cNvPicPr>
            <a:picLocks noChangeAspect="1"/>
          </p:cNvPicPr>
          <p:nvPr/>
        </p:nvPicPr>
        <p:blipFill rotWithShape="1">
          <a:blip r:embed="rId5">
            <a:extLst>
              <a:ext uri="{28A0092B-C50C-407E-A947-70E740481C1C}">
                <a14:useLocalDpi xmlns:a14="http://schemas.microsoft.com/office/drawing/2010/main" val="0"/>
              </a:ext>
            </a:extLst>
          </a:blip>
          <a:srcRect l="2896" t="18123" r="2896" b="6271"/>
          <a:stretch/>
        </p:blipFill>
        <p:spPr>
          <a:xfrm rot="5400000">
            <a:off x="1859060" y="1528014"/>
            <a:ext cx="6460769" cy="3888827"/>
          </a:xfrm>
          <a:prstGeom prst="rect">
            <a:avLst/>
          </a:prstGeom>
        </p:spPr>
      </p:pic>
      <p:sp>
        <p:nvSpPr>
          <p:cNvPr id="4" name="TextBox 3">
            <a:extLst>
              <a:ext uri="{FF2B5EF4-FFF2-40B4-BE49-F238E27FC236}">
                <a16:creationId xmlns:a16="http://schemas.microsoft.com/office/drawing/2014/main" id="{FFEB6653-A40A-DB77-A38D-71BDBD058F4B}"/>
              </a:ext>
            </a:extLst>
          </p:cNvPr>
          <p:cNvSpPr txBox="1"/>
          <p:nvPr/>
        </p:nvSpPr>
        <p:spPr>
          <a:xfrm rot="10800000" flipV="1">
            <a:off x="10324000" y="190172"/>
            <a:ext cx="1613749" cy="3693319"/>
          </a:xfrm>
          <a:prstGeom prst="rect">
            <a:avLst/>
          </a:prstGeom>
          <a:solidFill>
            <a:schemeClr val="accent6">
              <a:lumMod val="20000"/>
              <a:lumOff val="80000"/>
            </a:schemeClr>
          </a:solidFill>
          <a:ln>
            <a:solidFill>
              <a:schemeClr val="tx1"/>
            </a:solidFill>
          </a:ln>
        </p:spPr>
        <p:txBody>
          <a:bodyPr wrap="square">
            <a:spAutoFit/>
          </a:bodyPr>
          <a:lstStyle/>
          <a:p>
            <a:r>
              <a:rPr lang="el-GR" sz="1200" dirty="0"/>
              <a:t>Μνημείο </a:t>
            </a:r>
          </a:p>
          <a:p>
            <a:r>
              <a:rPr lang="el-GR" sz="1200" dirty="0"/>
              <a:t>σ</a:t>
            </a:r>
            <a:r>
              <a:rPr lang="el-CY" sz="1200" dirty="0" err="1"/>
              <a:t>υντ</a:t>
            </a:r>
            <a:r>
              <a:rPr lang="el-CY" sz="1200" dirty="0"/>
              <a:t>αγματάρχη İbrahim Karaoğlanoğlu</a:t>
            </a:r>
            <a:endParaRPr lang="el-GR" sz="1200" dirty="0"/>
          </a:p>
          <a:p>
            <a:endParaRPr lang="tr-TR" sz="1200" dirty="0"/>
          </a:p>
          <a:p>
            <a:r>
              <a:rPr lang="tr-TR" sz="1200" dirty="0"/>
              <a:t>Yavuz çıkarma plajı </a:t>
            </a:r>
            <a:r>
              <a:rPr lang="el-GR" sz="1200" dirty="0">
                <a:latin typeface="Times New Roman" panose="02020603050405020304" pitchFamily="18" charset="0"/>
                <a:cs typeface="Times New Roman" panose="02020603050405020304" pitchFamily="18" charset="0"/>
              </a:rPr>
              <a:t>"</a:t>
            </a:r>
            <a:r>
              <a:rPr lang="el-GR" sz="1200" dirty="0"/>
              <a:t>Παραλία  απόβασης των ατρόμητων</a:t>
            </a:r>
            <a:r>
              <a:rPr lang="el-GR" sz="1200" dirty="0">
                <a:latin typeface="Times New Roman" panose="02020603050405020304" pitchFamily="18" charset="0"/>
                <a:cs typeface="Times New Roman" panose="02020603050405020304" pitchFamily="18" charset="0"/>
              </a:rPr>
              <a:t>"</a:t>
            </a:r>
            <a:r>
              <a:rPr lang="tr-TR" sz="1200" dirty="0"/>
              <a:t> </a:t>
            </a:r>
            <a:endParaRPr lang="el-GR" sz="1200" dirty="0"/>
          </a:p>
          <a:p>
            <a:r>
              <a:rPr lang="el-GR" sz="1200" dirty="0"/>
              <a:t> </a:t>
            </a:r>
          </a:p>
          <a:p>
            <a:r>
              <a:rPr lang="el-GR" sz="1200" dirty="0"/>
              <a:t>Μπροστά  από το  στρατόπεδο  ΕΛΔΥΚ</a:t>
            </a:r>
          </a:p>
          <a:p>
            <a:endParaRPr lang="el-GR" sz="1200" dirty="0"/>
          </a:p>
          <a:p>
            <a:r>
              <a:rPr lang="el-GR" sz="1200" dirty="0"/>
              <a:t>Ο ελληνικός  οπλισμός  ως έκθεμα</a:t>
            </a:r>
          </a:p>
          <a:p>
            <a:endParaRPr lang="el-GR" sz="1200" dirty="0"/>
          </a:p>
          <a:p>
            <a:r>
              <a:rPr lang="el-GR" sz="1200" dirty="0">
                <a:latin typeface="Times New Roman" panose="02020603050405020304" pitchFamily="18" charset="0"/>
                <a:cs typeface="Times New Roman" panose="02020603050405020304" pitchFamily="18" charset="0"/>
              </a:rPr>
              <a:t>«Η Κύπρος  συνεχίζει  τον αγώνα  για την ένωση"</a:t>
            </a:r>
            <a:endParaRPr lang="el-GR" sz="1200" dirty="0"/>
          </a:p>
          <a:p>
            <a:endParaRPr lang="el-CY" dirty="0"/>
          </a:p>
        </p:txBody>
      </p:sp>
    </p:spTree>
    <p:extLst>
      <p:ext uri="{BB962C8B-B14F-4D97-AF65-F5344CB8AC3E}">
        <p14:creationId xmlns:p14="http://schemas.microsoft.com/office/powerpoint/2010/main" val="63496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 τυπογραφία, βιβλίο&#10;&#10;Περιγραφή που δημιουργήθηκε αυτόματα">
            <a:extLst>
              <a:ext uri="{FF2B5EF4-FFF2-40B4-BE49-F238E27FC236}">
                <a16:creationId xmlns:a16="http://schemas.microsoft.com/office/drawing/2014/main" id="{AB9F8B48-549A-3696-1B60-97FE05911C6F}"/>
              </a:ext>
            </a:extLst>
          </p:cNvPr>
          <p:cNvPicPr>
            <a:picLocks noChangeAspect="1"/>
          </p:cNvPicPr>
          <p:nvPr/>
        </p:nvPicPr>
        <p:blipFill>
          <a:blip r:embed="rId2">
            <a:extLst>
              <a:ext uri="{28A0092B-C50C-407E-A947-70E740481C1C}">
                <a14:useLocalDpi xmlns:a14="http://schemas.microsoft.com/office/drawing/2010/main" val="0"/>
              </a:ext>
            </a:extLst>
          </a:blip>
          <a:srcRect l="10318" t="11059" r="6031" b="14868"/>
          <a:stretch/>
        </p:blipFill>
        <p:spPr>
          <a:xfrm rot="5400000">
            <a:off x="4914900" y="-212271"/>
            <a:ext cx="6553199" cy="7130142"/>
          </a:xfrm>
          <a:prstGeom prst="rect">
            <a:avLst/>
          </a:prstGeom>
          <a:ln>
            <a:solidFill>
              <a:schemeClr val="tx1"/>
            </a:solidFill>
          </a:ln>
        </p:spPr>
      </p:pic>
      <p:sp>
        <p:nvSpPr>
          <p:cNvPr id="4" name="TextBox 3">
            <a:extLst>
              <a:ext uri="{FF2B5EF4-FFF2-40B4-BE49-F238E27FC236}">
                <a16:creationId xmlns:a16="http://schemas.microsoft.com/office/drawing/2014/main" id="{2D36AC48-43D1-D4A8-A32F-DDB0FB62180F}"/>
              </a:ext>
            </a:extLst>
          </p:cNvPr>
          <p:cNvSpPr txBox="1"/>
          <p:nvPr/>
        </p:nvSpPr>
        <p:spPr>
          <a:xfrm>
            <a:off x="4898571" y="4237949"/>
            <a:ext cx="6858000" cy="1477328"/>
          </a:xfrm>
          <a:prstGeom prst="rect">
            <a:avLst/>
          </a:prstGeom>
          <a:solidFill>
            <a:schemeClr val="accent6">
              <a:lumMod val="20000"/>
              <a:lumOff val="80000"/>
            </a:schemeClr>
          </a:solidFill>
          <a:ln>
            <a:solidFill>
              <a:schemeClr val="tx1"/>
            </a:solidFill>
          </a:ln>
        </p:spPr>
        <p:txBody>
          <a:bodyPr wrap="square">
            <a:spAutoFit/>
          </a:bodyPr>
          <a:lstStyle/>
          <a:p>
            <a:r>
              <a:rPr lang="el-GR" b="0" i="0" dirty="0">
                <a:solidFill>
                  <a:srgbClr val="000000"/>
                </a:solidFill>
                <a:effectLst/>
                <a:latin typeface="Georgia" panose="02040502050405020303" pitchFamily="18" charset="0"/>
              </a:rPr>
              <a:t>Ναυτική Βάση της Εθνικής Φρουράς, στο </a:t>
            </a:r>
            <a:r>
              <a:rPr lang="el-GR" b="0" i="0" dirty="0" err="1">
                <a:solidFill>
                  <a:srgbClr val="000000"/>
                </a:solidFill>
                <a:effectLst/>
                <a:latin typeface="Georgia" panose="02040502050405020303" pitchFamily="18" charset="0"/>
              </a:rPr>
              <a:t>Μπογάζι</a:t>
            </a:r>
            <a:r>
              <a:rPr lang="el-GR" b="0" i="0" dirty="0">
                <a:solidFill>
                  <a:srgbClr val="000000"/>
                </a:solidFill>
                <a:effectLst/>
                <a:latin typeface="Georgia" panose="02040502050405020303" pitchFamily="18" charset="0"/>
              </a:rPr>
              <a:t> της Αμμοχώστου.</a:t>
            </a:r>
          </a:p>
          <a:p>
            <a:r>
              <a:rPr lang="el-GR" dirty="0"/>
              <a:t>Ναυτική Βάση στο </a:t>
            </a:r>
            <a:r>
              <a:rPr lang="el-GR" dirty="0" err="1"/>
              <a:t>Μπογάζι</a:t>
            </a:r>
            <a:r>
              <a:rPr lang="el-GR" dirty="0"/>
              <a:t> που πήρε το όνομα Ν.Β. «ΧΡΥ ΣΟΥΛΗΣ» προς τιμήν του φονευθέντος Υπάρχου του Παράκτιου Περιπολικού  «ΦΑΕΘΩΝ» 8/8/1964.</a:t>
            </a:r>
            <a:endParaRPr lang="el-CY" dirty="0"/>
          </a:p>
        </p:txBody>
      </p:sp>
      <p:pic>
        <p:nvPicPr>
          <p:cNvPr id="1026" name="Picture 2">
            <a:extLst>
              <a:ext uri="{FF2B5EF4-FFF2-40B4-BE49-F238E27FC236}">
                <a16:creationId xmlns:a16="http://schemas.microsoft.com/office/drawing/2014/main" id="{4090EB53-6A3D-51FE-61ED-0F4B23731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56247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23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84E1993-0A96-7C2C-64DE-95CEF4D94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02B26812-D8BB-228B-1BA6-047E9BDFC7CB}"/>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29  Ιουλίου  1974 </a:t>
            </a:r>
            <a:endParaRPr lang="el-CY" sz="4000" dirty="0">
              <a:solidFill>
                <a:schemeClr val="tx1"/>
              </a:solidFill>
            </a:endParaRPr>
          </a:p>
        </p:txBody>
      </p:sp>
    </p:spTree>
    <p:extLst>
      <p:ext uri="{BB962C8B-B14F-4D97-AF65-F5344CB8AC3E}">
        <p14:creationId xmlns:p14="http://schemas.microsoft.com/office/powerpoint/2010/main" val="310617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84E1993-0A96-7C2C-64DE-95CEF4D94B9A}"/>
              </a:ext>
            </a:extLst>
          </p:cNvPr>
          <p:cNvPicPr>
            <a:picLocks noChangeAspect="1"/>
          </p:cNvPicPr>
          <p:nvPr/>
        </p:nvPicPr>
        <p:blipFill rotWithShape="1">
          <a:blip r:embed="rId2">
            <a:extLst>
              <a:ext uri="{28A0092B-C50C-407E-A947-70E740481C1C}">
                <a14:useLocalDpi xmlns:a14="http://schemas.microsoft.com/office/drawing/2010/main" val="0"/>
              </a:ext>
            </a:extLst>
          </a:blip>
          <a:srcRect l="47075" t="33037" r="1" b="43407"/>
          <a:stretch/>
        </p:blipFill>
        <p:spPr>
          <a:xfrm>
            <a:off x="310978" y="2286000"/>
            <a:ext cx="11179982" cy="4338320"/>
          </a:xfrm>
          <a:prstGeom prst="rect">
            <a:avLst/>
          </a:prstGeom>
        </p:spPr>
      </p:pic>
      <p:sp>
        <p:nvSpPr>
          <p:cNvPr id="4" name="TextBox 3">
            <a:extLst>
              <a:ext uri="{FF2B5EF4-FFF2-40B4-BE49-F238E27FC236}">
                <a16:creationId xmlns:a16="http://schemas.microsoft.com/office/drawing/2014/main" id="{BC462473-0234-478A-E69F-2ECBADF4AECD}"/>
              </a:ext>
            </a:extLst>
          </p:cNvPr>
          <p:cNvSpPr txBox="1"/>
          <p:nvPr/>
        </p:nvSpPr>
        <p:spPr>
          <a:xfrm>
            <a:off x="310978" y="71120"/>
            <a:ext cx="11179982"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Gerçi</a:t>
            </a:r>
            <a:r>
              <a:rPr lang="el-CY" b="1" dirty="0">
                <a:cs typeface="Times New Roman" panose="02020603050405020304" pitchFamily="18" charset="0"/>
              </a:rPr>
              <a:t> </a:t>
            </a:r>
            <a:r>
              <a:rPr lang="el-CY" b="1" dirty="0" err="1">
                <a:cs typeface="Times New Roman" panose="02020603050405020304" pitchFamily="18" charset="0"/>
              </a:rPr>
              <a:t>silâhlar</a:t>
            </a:r>
            <a:r>
              <a:rPr lang="el-CY" b="1" dirty="0">
                <a:cs typeface="Times New Roman" panose="02020603050405020304" pitchFamily="18" charset="0"/>
              </a:rPr>
              <a:t> </a:t>
            </a:r>
            <a:r>
              <a:rPr lang="el-CY" b="1" dirty="0" err="1">
                <a:cs typeface="Times New Roman" panose="02020603050405020304" pitchFamily="18" charset="0"/>
              </a:rPr>
              <a:t>susmuştur</a:t>
            </a:r>
            <a:r>
              <a:rPr lang="el-CY" b="1" dirty="0">
                <a:cs typeface="Times New Roman" panose="02020603050405020304" pitchFamily="18" charset="0"/>
              </a:rPr>
              <a:t> </a:t>
            </a:r>
            <a:r>
              <a:rPr lang="el-CY" b="1" dirty="0" err="1">
                <a:cs typeface="Times New Roman" panose="02020603050405020304" pitchFamily="18" charset="0"/>
              </a:rPr>
              <a:t>ama</a:t>
            </a:r>
            <a:r>
              <a:rPr lang="el-CY" b="1" dirty="0">
                <a:cs typeface="Times New Roman" panose="02020603050405020304" pitchFamily="18" charset="0"/>
              </a:rPr>
              <a:t>, </a:t>
            </a:r>
            <a:r>
              <a:rPr lang="el-CY" b="1" dirty="0" err="1">
                <a:cs typeface="Times New Roman" panose="02020603050405020304" pitchFamily="18" charset="0"/>
              </a:rPr>
              <a:t>su</a:t>
            </a:r>
            <a:r>
              <a:rPr lang="el-CY" b="1" dirty="0">
                <a:cs typeface="Times New Roman" panose="02020603050405020304" pitchFamily="18" charset="0"/>
              </a:rPr>
              <a:t> </a:t>
            </a:r>
            <a:r>
              <a:rPr lang="el-CY" b="1" dirty="0" err="1">
                <a:cs typeface="Times New Roman" panose="02020603050405020304" pitchFamily="18" charset="0"/>
              </a:rPr>
              <a:t>uyur</a:t>
            </a:r>
            <a:r>
              <a:rPr lang="el-CY" b="1" dirty="0">
                <a:cs typeface="Times New Roman" panose="02020603050405020304" pitchFamily="18" charset="0"/>
              </a:rPr>
              <a:t>, </a:t>
            </a:r>
            <a:r>
              <a:rPr lang="el-CY" b="1" dirty="0" err="1">
                <a:cs typeface="Times New Roman" panose="02020603050405020304" pitchFamily="18" charset="0"/>
              </a:rPr>
              <a:t>düşman</a:t>
            </a:r>
            <a:r>
              <a:rPr lang="el-CY" b="1" dirty="0">
                <a:cs typeface="Times New Roman" panose="02020603050405020304" pitchFamily="18" charset="0"/>
              </a:rPr>
              <a:t> </a:t>
            </a:r>
            <a:r>
              <a:rPr lang="el-CY" b="1" dirty="0" err="1">
                <a:cs typeface="Times New Roman" panose="02020603050405020304" pitchFamily="18" charset="0"/>
              </a:rPr>
              <a:t>uyumaz</a:t>
            </a:r>
            <a:r>
              <a:rPr lang="el-CY" b="1" dirty="0">
                <a:cs typeface="Times New Roman" panose="02020603050405020304" pitchFamily="18" charset="0"/>
              </a:rPr>
              <a:t>. </a:t>
            </a:r>
            <a:r>
              <a:rPr lang="el-CY" b="1" dirty="0" err="1">
                <a:cs typeface="Times New Roman" panose="02020603050405020304" pitchFamily="18" charset="0"/>
              </a:rPr>
              <a:t>Kalleş</a:t>
            </a:r>
            <a:r>
              <a:rPr lang="el-CY" b="1" dirty="0">
                <a:cs typeface="Times New Roman" panose="02020603050405020304" pitchFamily="18" charset="0"/>
              </a:rPr>
              <a:t> </a:t>
            </a:r>
            <a:r>
              <a:rPr lang="el-CY" b="1" dirty="0" err="1">
                <a:cs typeface="Times New Roman" panose="02020603050405020304" pitchFamily="18" charset="0"/>
              </a:rPr>
              <a:t>düşmanın</a:t>
            </a:r>
            <a:r>
              <a:rPr lang="el-CY" b="1" dirty="0">
                <a:cs typeface="Times New Roman" panose="02020603050405020304" pitchFamily="18" charset="0"/>
              </a:rPr>
              <a:t> </a:t>
            </a:r>
            <a:r>
              <a:rPr lang="el-CY" b="1" dirty="0" err="1">
                <a:cs typeface="Times New Roman" panose="02020603050405020304" pitchFamily="18" charset="0"/>
              </a:rPr>
              <a:t>ne</a:t>
            </a:r>
            <a:r>
              <a:rPr lang="el-CY" b="1" dirty="0">
                <a:cs typeface="Times New Roman" panose="02020603050405020304" pitchFamily="18" charset="0"/>
              </a:rPr>
              <a:t> </a:t>
            </a:r>
            <a:r>
              <a:rPr lang="el-CY" b="1" dirty="0" err="1">
                <a:cs typeface="Times New Roman" panose="02020603050405020304" pitchFamily="18" charset="0"/>
              </a:rPr>
              <a:t>zaman</a:t>
            </a:r>
            <a:r>
              <a:rPr lang="el-CY" b="1" dirty="0">
                <a:cs typeface="Times New Roman" panose="02020603050405020304" pitchFamily="18" charset="0"/>
              </a:rPr>
              <a:t> </a:t>
            </a:r>
            <a:r>
              <a:rPr lang="el-CY" b="1" dirty="0" err="1">
                <a:cs typeface="Times New Roman" panose="02020603050405020304" pitchFamily="18" charset="0"/>
              </a:rPr>
              <a:t>saldırıya</a:t>
            </a:r>
            <a:r>
              <a:rPr lang="el-CY" b="1" dirty="0">
                <a:cs typeface="Times New Roman" panose="02020603050405020304" pitchFamily="18" charset="0"/>
              </a:rPr>
              <a:t> </a:t>
            </a:r>
            <a:r>
              <a:rPr lang="el-CY" b="1" dirty="0" err="1">
                <a:cs typeface="Times New Roman" panose="02020603050405020304" pitchFamily="18" charset="0"/>
              </a:rPr>
              <a:t>geçeceği</a:t>
            </a:r>
            <a:r>
              <a:rPr lang="el-CY" b="1" dirty="0">
                <a:cs typeface="Times New Roman" panose="02020603050405020304" pitchFamily="18" charset="0"/>
              </a:rPr>
              <a:t>, </a:t>
            </a:r>
            <a:r>
              <a:rPr lang="el-CY" b="1" dirty="0" err="1">
                <a:cs typeface="Times New Roman" panose="02020603050405020304" pitchFamily="18" charset="0"/>
              </a:rPr>
              <a:t>ne</a:t>
            </a:r>
            <a:r>
              <a:rPr lang="el-CY" b="1" dirty="0">
                <a:cs typeface="Times New Roman" panose="02020603050405020304" pitchFamily="18" charset="0"/>
              </a:rPr>
              <a:t> </a:t>
            </a:r>
            <a:r>
              <a:rPr lang="el-CY" b="1" dirty="0" err="1">
                <a:cs typeface="Times New Roman" panose="02020603050405020304" pitchFamily="18" charset="0"/>
              </a:rPr>
              <a:t>zaman</a:t>
            </a:r>
            <a:r>
              <a:rPr lang="el-CY" b="1" dirty="0">
                <a:cs typeface="Times New Roman" panose="02020603050405020304" pitchFamily="18" charset="0"/>
              </a:rPr>
              <a:t> </a:t>
            </a:r>
            <a:r>
              <a:rPr lang="el-CY" b="1" dirty="0" err="1">
                <a:cs typeface="Times New Roman" panose="02020603050405020304" pitchFamily="18" charset="0"/>
              </a:rPr>
              <a:t>masum</a:t>
            </a:r>
            <a:r>
              <a:rPr lang="el-CY" b="1" dirty="0">
                <a:cs typeface="Times New Roman" panose="02020603050405020304" pitchFamily="18" charset="0"/>
              </a:rPr>
              <a:t> </a:t>
            </a:r>
            <a:r>
              <a:rPr lang="el-CY" b="1" dirty="0" err="1">
                <a:cs typeface="Times New Roman" panose="02020603050405020304" pitchFamily="18" charset="0"/>
              </a:rPr>
              <a:t>insanların</a:t>
            </a:r>
            <a:r>
              <a:rPr lang="el-CY" b="1" dirty="0">
                <a:cs typeface="Times New Roman" panose="02020603050405020304" pitchFamily="18" charset="0"/>
              </a:rPr>
              <a:t> </a:t>
            </a:r>
            <a:r>
              <a:rPr lang="el-CY" b="1" dirty="0" err="1">
                <a:cs typeface="Times New Roman" panose="02020603050405020304" pitchFamily="18" charset="0"/>
              </a:rPr>
              <a:t>kanını</a:t>
            </a:r>
            <a:r>
              <a:rPr lang="el-CY" b="1" dirty="0">
                <a:cs typeface="Times New Roman" panose="02020603050405020304" pitchFamily="18" charset="0"/>
              </a:rPr>
              <a:t> </a:t>
            </a:r>
            <a:r>
              <a:rPr lang="el-CY" b="1" dirty="0" err="1">
                <a:cs typeface="Times New Roman" panose="02020603050405020304" pitchFamily="18" charset="0"/>
              </a:rPr>
              <a:t>içmeye</a:t>
            </a:r>
            <a:r>
              <a:rPr lang="el-CY" b="1" dirty="0">
                <a:cs typeface="Times New Roman" panose="02020603050405020304" pitchFamily="18" charset="0"/>
              </a:rPr>
              <a:t> </a:t>
            </a:r>
            <a:r>
              <a:rPr lang="el-CY" b="1" dirty="0" err="1">
                <a:cs typeface="Times New Roman" panose="02020603050405020304" pitchFamily="18" charset="0"/>
              </a:rPr>
              <a:t>teşebbüs</a:t>
            </a:r>
            <a:r>
              <a:rPr lang="el-CY" b="1" dirty="0">
                <a:cs typeface="Times New Roman" panose="02020603050405020304" pitchFamily="18" charset="0"/>
              </a:rPr>
              <a:t> </a:t>
            </a:r>
            <a:r>
              <a:rPr lang="el-CY" b="1" dirty="0" err="1">
                <a:cs typeface="Times New Roman" panose="02020603050405020304" pitchFamily="18" charset="0"/>
              </a:rPr>
              <a:t>edeceği</a:t>
            </a:r>
            <a:r>
              <a:rPr lang="el-CY" b="1" dirty="0">
                <a:cs typeface="Times New Roman" panose="02020603050405020304" pitchFamily="18" charset="0"/>
              </a:rPr>
              <a:t> </a:t>
            </a:r>
            <a:r>
              <a:rPr lang="el-CY" b="1" dirty="0" err="1">
                <a:cs typeface="Times New Roman" panose="02020603050405020304" pitchFamily="18" charset="0"/>
              </a:rPr>
              <a:t>belli</a:t>
            </a:r>
            <a:r>
              <a:rPr lang="el-CY" b="1" dirty="0">
                <a:cs typeface="Times New Roman" panose="02020603050405020304" pitchFamily="18" charset="0"/>
              </a:rPr>
              <a:t> </a:t>
            </a:r>
            <a:r>
              <a:rPr lang="el-CY" b="1" dirty="0" err="1">
                <a:cs typeface="Times New Roman" panose="02020603050405020304" pitchFamily="18" charset="0"/>
              </a:rPr>
              <a:t>değildir</a:t>
            </a:r>
            <a:r>
              <a:rPr lang="el-CY" b="1" dirty="0">
                <a:cs typeface="Times New Roman" panose="02020603050405020304" pitchFamily="18" charset="0"/>
              </a:rPr>
              <a:t>. </a:t>
            </a:r>
            <a:r>
              <a:rPr lang="el-CY" b="1" dirty="0" err="1">
                <a:cs typeface="Times New Roman" panose="02020603050405020304" pitchFamily="18" charset="0"/>
              </a:rPr>
              <a:t>Resim</a:t>
            </a:r>
            <a:r>
              <a:rPr lang="el-CY" b="1" dirty="0">
                <a:cs typeface="Times New Roman" panose="02020603050405020304" pitchFamily="18" charset="0"/>
              </a:rPr>
              <a:t>, </a:t>
            </a:r>
            <a:r>
              <a:rPr lang="el-CY" b="1" dirty="0" err="1">
                <a:cs typeface="Times New Roman" panose="02020603050405020304" pitchFamily="18" charset="0"/>
              </a:rPr>
              <a:t>kahraman</a:t>
            </a:r>
            <a:r>
              <a:rPr lang="el-CY" b="1" dirty="0">
                <a:cs typeface="Times New Roman" panose="02020603050405020304" pitchFamily="18" charset="0"/>
              </a:rPr>
              <a:t> </a:t>
            </a:r>
            <a:r>
              <a:rPr lang="el-CY" b="1" dirty="0" err="1">
                <a:cs typeface="Times New Roman" panose="02020603050405020304" pitchFamily="18" charset="0"/>
              </a:rPr>
              <a:t>Mehmetçikleri</a:t>
            </a:r>
            <a:r>
              <a:rPr lang="el-CY" b="1" dirty="0">
                <a:cs typeface="Times New Roman" panose="02020603050405020304" pitchFamily="18" charset="0"/>
              </a:rPr>
              <a:t>, </a:t>
            </a:r>
            <a:r>
              <a:rPr lang="el-CY" b="1" dirty="0" err="1">
                <a:cs typeface="Times New Roman" panose="02020603050405020304" pitchFamily="18" charset="0"/>
              </a:rPr>
              <a:t>arazide</a:t>
            </a:r>
            <a:r>
              <a:rPr lang="el-CY" b="1" dirty="0">
                <a:cs typeface="Times New Roman" panose="02020603050405020304" pitchFamily="18" charset="0"/>
              </a:rPr>
              <a:t>, </a:t>
            </a:r>
            <a:r>
              <a:rPr lang="el-CY" b="1" dirty="0" err="1">
                <a:cs typeface="Times New Roman" panose="02020603050405020304" pitchFamily="18" charset="0"/>
              </a:rPr>
              <a:t>silâh</a:t>
            </a:r>
            <a:r>
              <a:rPr lang="el-CY" b="1" dirty="0">
                <a:cs typeface="Times New Roman" panose="02020603050405020304" pitchFamily="18" charset="0"/>
              </a:rPr>
              <a:t> </a:t>
            </a:r>
            <a:r>
              <a:rPr lang="el-CY" b="1" dirty="0" err="1">
                <a:cs typeface="Times New Roman" panose="02020603050405020304" pitchFamily="18" charset="0"/>
              </a:rPr>
              <a:t>başında</a:t>
            </a:r>
            <a:r>
              <a:rPr lang="el-CY" b="1" dirty="0">
                <a:cs typeface="Times New Roman" panose="02020603050405020304" pitchFamily="18" charset="0"/>
              </a:rPr>
              <a:t> </a:t>
            </a:r>
            <a:r>
              <a:rPr lang="el-CY" b="1" dirty="0" err="1">
                <a:cs typeface="Times New Roman" panose="02020603050405020304" pitchFamily="18" charset="0"/>
              </a:rPr>
              <a:t>yansıtmaktadır</a:t>
            </a:r>
            <a:r>
              <a:rPr lang="el-CY" b="1" dirty="0">
                <a:cs typeface="Times New Roman" panose="02020603050405020304" pitchFamily="18" charset="0"/>
              </a:rPr>
              <a:t>.</a:t>
            </a:r>
            <a:endParaRPr lang="en-US" b="1" dirty="0">
              <a:cs typeface="Times New Roman" panose="02020603050405020304" pitchFamily="18" charset="0"/>
            </a:endParaRPr>
          </a:p>
          <a:p>
            <a:pPr algn="just"/>
            <a:r>
              <a:rPr lang="el-GR" b="1" dirty="0">
                <a:cs typeface="Times New Roman" panose="02020603050405020304" pitchFamily="18" charset="0"/>
              </a:rPr>
              <a:t>Αν και τα όπλα έχουν σωπάσει,  τα νερά είναι στάσιμα, ο εχθρός δεν κοιμάται. </a:t>
            </a:r>
          </a:p>
          <a:p>
            <a:pPr algn="just"/>
            <a:r>
              <a:rPr lang="el-GR" b="1" dirty="0">
                <a:cs typeface="Times New Roman" panose="02020603050405020304" pitchFamily="18" charset="0"/>
              </a:rPr>
              <a:t>Δεν είναι ξεκάθαρο πότε ο ύπουλος εχθρός θα επιτεθεί ή θα επιχειρήσει να πιει το αίμα αθώων ανθρώπων. </a:t>
            </a:r>
          </a:p>
          <a:p>
            <a:pPr algn="just"/>
            <a:r>
              <a:rPr lang="el-GR" b="1" dirty="0">
                <a:cs typeface="Times New Roman" panose="02020603050405020304" pitchFamily="18" charset="0"/>
              </a:rPr>
              <a:t>Οι ηρωικοί  </a:t>
            </a:r>
            <a:r>
              <a:rPr lang="el-GR" b="1" dirty="0" err="1">
                <a:cs typeface="Times New Roman" panose="02020603050405020304" pitchFamily="18" charset="0"/>
              </a:rPr>
              <a:t>Mehmetçik</a:t>
            </a:r>
            <a:r>
              <a:rPr lang="el-GR" b="1" dirty="0">
                <a:cs typeface="Times New Roman" panose="02020603050405020304" pitchFamily="18" charset="0"/>
              </a:rPr>
              <a:t> στο χωράφι  με τα όπλα τους.</a:t>
            </a:r>
            <a:endParaRPr lang="el-CY" b="1" dirty="0">
              <a:cs typeface="Times New Roman" panose="02020603050405020304" pitchFamily="18" charset="0"/>
            </a:endParaRPr>
          </a:p>
        </p:txBody>
      </p:sp>
    </p:spTree>
    <p:extLst>
      <p:ext uri="{BB962C8B-B14F-4D97-AF65-F5344CB8AC3E}">
        <p14:creationId xmlns:p14="http://schemas.microsoft.com/office/powerpoint/2010/main" val="2551357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17EDC2A9-18F1-E58C-29C1-AC1AAC0FC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09FF4C3B-D533-73D7-E07D-F31A9223F2DC}"/>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30  Ιουλίου  1974 </a:t>
            </a:r>
            <a:endParaRPr lang="el-CY" sz="4000" dirty="0">
              <a:solidFill>
                <a:schemeClr val="tx1"/>
              </a:solidFill>
            </a:endParaRPr>
          </a:p>
        </p:txBody>
      </p:sp>
    </p:spTree>
    <p:extLst>
      <p:ext uri="{BB962C8B-B14F-4D97-AF65-F5344CB8AC3E}">
        <p14:creationId xmlns:p14="http://schemas.microsoft.com/office/powerpoint/2010/main" val="239713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17EDC2A9-18F1-E58C-29C1-AC1AAC0FC1FC}"/>
              </a:ext>
            </a:extLst>
          </p:cNvPr>
          <p:cNvPicPr>
            <a:picLocks noChangeAspect="1"/>
          </p:cNvPicPr>
          <p:nvPr/>
        </p:nvPicPr>
        <p:blipFill rotWithShape="1">
          <a:blip r:embed="rId3">
            <a:extLst>
              <a:ext uri="{28A0092B-C50C-407E-A947-70E740481C1C}">
                <a14:useLocalDpi xmlns:a14="http://schemas.microsoft.com/office/drawing/2010/main" val="0"/>
              </a:ext>
            </a:extLst>
          </a:blip>
          <a:srcRect l="49861" t="51196" r="5710" b="24601"/>
          <a:stretch/>
        </p:blipFill>
        <p:spPr>
          <a:xfrm>
            <a:off x="284480" y="1564640"/>
            <a:ext cx="11485880" cy="5133924"/>
          </a:xfrm>
          <a:prstGeom prst="rect">
            <a:avLst/>
          </a:prstGeom>
          <a:ln>
            <a:solidFill>
              <a:schemeClr val="tx1"/>
            </a:solidFill>
          </a:ln>
        </p:spPr>
      </p:pic>
      <p:sp>
        <p:nvSpPr>
          <p:cNvPr id="4" name="TextBox 3">
            <a:extLst>
              <a:ext uri="{FF2B5EF4-FFF2-40B4-BE49-F238E27FC236}">
                <a16:creationId xmlns:a16="http://schemas.microsoft.com/office/drawing/2014/main" id="{44FAB330-35A2-6BF0-3FCF-A86EA3B5DC6F}"/>
              </a:ext>
            </a:extLst>
          </p:cNvPr>
          <p:cNvSpPr txBox="1"/>
          <p:nvPr/>
        </p:nvSpPr>
        <p:spPr>
          <a:xfrm>
            <a:off x="284480" y="159435"/>
            <a:ext cx="1148588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Kıbrıs</a:t>
            </a:r>
            <a:r>
              <a:rPr lang="el-CY" b="1" dirty="0">
                <a:cs typeface="Times New Roman" panose="02020603050405020304" pitchFamily="18" charset="0"/>
              </a:rPr>
              <a:t> </a:t>
            </a:r>
            <a:r>
              <a:rPr lang="el-CY" b="1" dirty="0" err="1">
                <a:cs typeface="Times New Roman" panose="02020603050405020304" pitchFamily="18" charset="0"/>
              </a:rPr>
              <a:t>Türk</a:t>
            </a:r>
            <a:r>
              <a:rPr lang="el-CY" b="1" dirty="0">
                <a:cs typeface="Times New Roman" panose="02020603050405020304" pitchFamily="18" charset="0"/>
              </a:rPr>
              <a:t> </a:t>
            </a:r>
            <a:r>
              <a:rPr lang="el-CY" b="1" dirty="0" err="1">
                <a:cs typeface="Times New Roman" panose="02020603050405020304" pitchFamily="18" charset="0"/>
              </a:rPr>
              <a:t>Kuvvetleri</a:t>
            </a:r>
            <a:r>
              <a:rPr lang="el-CY" b="1" dirty="0">
                <a:cs typeface="Times New Roman" panose="02020603050405020304" pitchFamily="18" charset="0"/>
              </a:rPr>
              <a:t> </a:t>
            </a:r>
            <a:r>
              <a:rPr lang="el-CY" b="1" dirty="0" err="1">
                <a:cs typeface="Times New Roman" panose="02020603050405020304" pitchFamily="18" charset="0"/>
              </a:rPr>
              <a:t>Alayı</a:t>
            </a:r>
            <a:r>
              <a:rPr lang="el-CY" b="1" dirty="0">
                <a:cs typeface="Times New Roman" panose="02020603050405020304" pitchFamily="18" charset="0"/>
              </a:rPr>
              <a:t> </a:t>
            </a:r>
            <a:r>
              <a:rPr lang="el-CY" b="1" dirty="0" err="1">
                <a:cs typeface="Times New Roman" panose="02020603050405020304" pitchFamily="18" charset="0"/>
              </a:rPr>
              <a:t>Komutanı</a:t>
            </a:r>
            <a:r>
              <a:rPr lang="el-CY" b="1" dirty="0">
                <a:cs typeface="Times New Roman" panose="02020603050405020304" pitchFamily="18" charset="0"/>
              </a:rPr>
              <a:t> </a:t>
            </a:r>
            <a:r>
              <a:rPr lang="el-CY" b="1" dirty="0" err="1">
                <a:cs typeface="Times New Roman" panose="02020603050405020304" pitchFamily="18" charset="0"/>
              </a:rPr>
              <a:t>Kur</a:t>
            </a:r>
            <a:r>
              <a:rPr lang="el-CY" b="1" dirty="0">
                <a:cs typeface="Times New Roman" panose="02020603050405020304" pitchFamily="18" charset="0"/>
              </a:rPr>
              <a:t>. </a:t>
            </a:r>
            <a:r>
              <a:rPr lang="el-CY" b="1" dirty="0" err="1">
                <a:cs typeface="Times New Roman" panose="02020603050405020304" pitchFamily="18" charset="0"/>
              </a:rPr>
              <a:t>Alb</a:t>
            </a:r>
            <a:r>
              <a:rPr lang="el-CY" b="1" dirty="0">
                <a:cs typeface="Times New Roman" panose="02020603050405020304" pitchFamily="18" charset="0"/>
              </a:rPr>
              <a:t>. </a:t>
            </a:r>
            <a:r>
              <a:rPr lang="el-CY" b="1" dirty="0" err="1">
                <a:cs typeface="Times New Roman" panose="02020603050405020304" pitchFamily="18" charset="0"/>
              </a:rPr>
              <a:t>Mustaa</a:t>
            </a:r>
            <a:r>
              <a:rPr lang="el-CY" b="1" dirty="0">
                <a:cs typeface="Times New Roman" panose="02020603050405020304" pitchFamily="18" charset="0"/>
              </a:rPr>
              <a:t> </a:t>
            </a:r>
            <a:r>
              <a:rPr lang="el-CY" b="1" dirty="0" err="1">
                <a:cs typeface="Times New Roman" panose="02020603050405020304" pitchFamily="18" charset="0"/>
              </a:rPr>
              <a:t>Katırcıoğlu</a:t>
            </a:r>
            <a:r>
              <a:rPr lang="el-CY" b="1" dirty="0">
                <a:cs typeface="Times New Roman" panose="02020603050405020304" pitchFamily="18" charset="0"/>
              </a:rPr>
              <a:t> </a:t>
            </a:r>
            <a:r>
              <a:rPr lang="el-CY" b="1" dirty="0" err="1">
                <a:cs typeface="Times New Roman" panose="02020603050405020304" pitchFamily="18" charset="0"/>
              </a:rPr>
              <a:t>harita</a:t>
            </a:r>
            <a:r>
              <a:rPr lang="el-CY" b="1" dirty="0">
                <a:cs typeface="Times New Roman" panose="02020603050405020304" pitchFamily="18" charset="0"/>
              </a:rPr>
              <a:t> </a:t>
            </a:r>
            <a:r>
              <a:rPr lang="el-CY" b="1" dirty="0" err="1">
                <a:cs typeface="Times New Roman" panose="02020603050405020304" pitchFamily="18" charset="0"/>
              </a:rPr>
              <a:t>üzerinde</a:t>
            </a:r>
            <a:r>
              <a:rPr lang="el-CY" b="1" dirty="0">
                <a:cs typeface="Times New Roman" panose="02020603050405020304" pitchFamily="18" charset="0"/>
              </a:rPr>
              <a:t> </a:t>
            </a:r>
            <a:r>
              <a:rPr lang="el-CY" b="1" dirty="0" err="1">
                <a:cs typeface="Times New Roman" panose="02020603050405020304" pitchFamily="18" charset="0"/>
              </a:rPr>
              <a:t>Alayın</a:t>
            </a:r>
            <a:r>
              <a:rPr lang="el-CY" b="1" dirty="0">
                <a:cs typeface="Times New Roman" panose="02020603050405020304" pitchFamily="18" charset="0"/>
              </a:rPr>
              <a:t> </a:t>
            </a:r>
            <a:r>
              <a:rPr lang="el-CY" b="1" dirty="0" err="1">
                <a:cs typeface="Times New Roman" panose="02020603050405020304" pitchFamily="18" charset="0"/>
              </a:rPr>
              <a:t>harekâtını</a:t>
            </a:r>
            <a:r>
              <a:rPr lang="el-CY" b="1" dirty="0">
                <a:cs typeface="Times New Roman" panose="02020603050405020304" pitchFamily="18" charset="0"/>
              </a:rPr>
              <a:t> </a:t>
            </a:r>
            <a:r>
              <a:rPr lang="el-CY" b="1" dirty="0" err="1">
                <a:cs typeface="Times New Roman" panose="02020603050405020304" pitchFamily="18" charset="0"/>
              </a:rPr>
              <a:t>izah</a:t>
            </a:r>
            <a:r>
              <a:rPr lang="el-CY" b="1" dirty="0">
                <a:cs typeface="Times New Roman" panose="02020603050405020304" pitchFamily="18" charset="0"/>
              </a:rPr>
              <a:t> </a:t>
            </a:r>
            <a:r>
              <a:rPr lang="el-CY" b="1" dirty="0" err="1">
                <a:cs typeface="Times New Roman" panose="02020603050405020304" pitchFamily="18" charset="0"/>
              </a:rPr>
              <a:t>ederken</a:t>
            </a:r>
            <a:endParaRPr lang="en-US" b="1" dirty="0">
              <a:cs typeface="Times New Roman" panose="02020603050405020304" pitchFamily="18" charset="0"/>
            </a:endParaRPr>
          </a:p>
          <a:p>
            <a:pPr algn="just"/>
            <a:r>
              <a:rPr lang="en-US" b="1" dirty="0">
                <a:cs typeface="Times New Roman" panose="02020603050405020304" pitchFamily="18" charset="0"/>
              </a:rPr>
              <a:t>O </a:t>
            </a:r>
            <a:r>
              <a:rPr lang="el-GR" b="1" dirty="0">
                <a:cs typeface="Times New Roman" panose="02020603050405020304" pitchFamily="18" charset="0"/>
              </a:rPr>
              <a:t>διοικητής  των Τουρκοκυπριακών Δυνάμεων  </a:t>
            </a:r>
            <a:r>
              <a:rPr lang="el-GR" b="1" dirty="0" err="1">
                <a:cs typeface="Times New Roman" panose="02020603050405020304" pitchFamily="18" charset="0"/>
              </a:rPr>
              <a:t>Mustafa</a:t>
            </a:r>
            <a:r>
              <a:rPr lang="el-GR" b="1" dirty="0">
                <a:cs typeface="Times New Roman" panose="02020603050405020304" pitchFamily="18" charset="0"/>
              </a:rPr>
              <a:t> </a:t>
            </a:r>
            <a:r>
              <a:rPr lang="el-GR" b="1" dirty="0" err="1">
                <a:cs typeface="Times New Roman" panose="02020603050405020304" pitchFamily="18" charset="0"/>
              </a:rPr>
              <a:t>Katırcıoğlu</a:t>
            </a:r>
            <a:r>
              <a:rPr lang="el-GR" b="1" dirty="0">
                <a:cs typeface="Times New Roman" panose="02020603050405020304" pitchFamily="18" charset="0"/>
              </a:rPr>
              <a:t> εξηγεί τις επιχειρήσεις με τη χρήση  χάρτη.</a:t>
            </a:r>
            <a:endParaRPr lang="el-CY" b="1" dirty="0">
              <a:cs typeface="Times New Roman" panose="02020603050405020304" pitchFamily="18" charset="0"/>
            </a:endParaRPr>
          </a:p>
        </p:txBody>
      </p:sp>
    </p:spTree>
    <p:extLst>
      <p:ext uri="{BB962C8B-B14F-4D97-AF65-F5344CB8AC3E}">
        <p14:creationId xmlns:p14="http://schemas.microsoft.com/office/powerpoint/2010/main" val="4040518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B9077141-8ECA-1983-3D1D-A7775229A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BDD7DFDC-3249-C8CD-90D5-C759AF4C9E5E}"/>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10 Αυγούστου  1974 </a:t>
            </a:r>
            <a:endParaRPr lang="el-CY" sz="4000" dirty="0">
              <a:solidFill>
                <a:schemeClr val="tx1"/>
              </a:solidFill>
            </a:endParaRPr>
          </a:p>
        </p:txBody>
      </p:sp>
    </p:spTree>
    <p:extLst>
      <p:ext uri="{BB962C8B-B14F-4D97-AF65-F5344CB8AC3E}">
        <p14:creationId xmlns:p14="http://schemas.microsoft.com/office/powerpoint/2010/main" val="1531877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B9077141-8ECA-1983-3D1D-A7775229A04B}"/>
              </a:ext>
            </a:extLst>
          </p:cNvPr>
          <p:cNvPicPr>
            <a:picLocks noChangeAspect="1"/>
          </p:cNvPicPr>
          <p:nvPr/>
        </p:nvPicPr>
        <p:blipFill rotWithShape="1">
          <a:blip r:embed="rId2">
            <a:extLst>
              <a:ext uri="{28A0092B-C50C-407E-A947-70E740481C1C}">
                <a14:useLocalDpi xmlns:a14="http://schemas.microsoft.com/office/drawing/2010/main" val="0"/>
              </a:ext>
            </a:extLst>
          </a:blip>
          <a:srcRect t="31259" r="58558" b="34963"/>
          <a:stretch/>
        </p:blipFill>
        <p:spPr>
          <a:xfrm>
            <a:off x="314960" y="1483360"/>
            <a:ext cx="10896866" cy="5151120"/>
          </a:xfrm>
          <a:prstGeom prst="rect">
            <a:avLst/>
          </a:prstGeom>
          <a:ln>
            <a:solidFill>
              <a:schemeClr val="tx1"/>
            </a:solidFill>
          </a:ln>
        </p:spPr>
      </p:pic>
      <p:sp>
        <p:nvSpPr>
          <p:cNvPr id="4" name="TextBox 3">
            <a:extLst>
              <a:ext uri="{FF2B5EF4-FFF2-40B4-BE49-F238E27FC236}">
                <a16:creationId xmlns:a16="http://schemas.microsoft.com/office/drawing/2014/main" id="{71C48E28-B583-10D2-E3BF-64C182E49ACA}"/>
              </a:ext>
            </a:extLst>
          </p:cNvPr>
          <p:cNvSpPr txBox="1"/>
          <p:nvPr/>
        </p:nvSpPr>
        <p:spPr>
          <a:xfrm>
            <a:off x="314960" y="122535"/>
            <a:ext cx="10896866"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Bizim</a:t>
            </a:r>
            <a:r>
              <a:rPr lang="el-CY" b="1" dirty="0">
                <a:cs typeface="Times New Roman" panose="02020603050405020304" pitchFamily="18" charset="0"/>
              </a:rPr>
              <a:t> </a:t>
            </a:r>
            <a:r>
              <a:rPr lang="el-CY" b="1" dirty="0" err="1">
                <a:cs typeface="Times New Roman" panose="02020603050405020304" pitchFamily="18" charset="0"/>
              </a:rPr>
              <a:t>mabetlerimiz</a:t>
            </a:r>
            <a:r>
              <a:rPr lang="el-CY" b="1" dirty="0">
                <a:cs typeface="Times New Roman" panose="02020603050405020304" pitchFamily="18" charset="0"/>
              </a:rPr>
              <a:t> </a:t>
            </a:r>
            <a:r>
              <a:rPr lang="el-CY" b="1" dirty="0" err="1">
                <a:cs typeface="Times New Roman" panose="02020603050405020304" pitchFamily="18" charset="0"/>
              </a:rPr>
              <a:t>yakılıp</a:t>
            </a:r>
            <a:r>
              <a:rPr lang="el-CY" b="1" dirty="0">
                <a:cs typeface="Times New Roman" panose="02020603050405020304" pitchFamily="18" charset="0"/>
              </a:rPr>
              <a:t> </a:t>
            </a:r>
            <a:r>
              <a:rPr lang="el-CY" b="1" dirty="0" err="1">
                <a:cs typeface="Times New Roman" panose="02020603050405020304" pitchFamily="18" charset="0"/>
              </a:rPr>
              <a:t>yıkılır</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kirletilirken</a:t>
            </a:r>
            <a:r>
              <a:rPr lang="el-CY" b="1" dirty="0">
                <a:cs typeface="Times New Roman" panose="02020603050405020304" pitchFamily="18" charset="0"/>
              </a:rPr>
              <a:t>, </a:t>
            </a:r>
            <a:r>
              <a:rPr lang="el-CY" b="1" dirty="0" err="1">
                <a:cs typeface="Times New Roman" panose="02020603050405020304" pitchFamily="18" charset="0"/>
              </a:rPr>
              <a:t>Balabayıs</a:t>
            </a:r>
            <a:r>
              <a:rPr lang="el-CY" b="1" dirty="0">
                <a:cs typeface="Times New Roman" panose="02020603050405020304" pitchFamily="18" charset="0"/>
              </a:rPr>
              <a:t> </a:t>
            </a:r>
            <a:r>
              <a:rPr lang="el-CY" b="1" dirty="0" err="1">
                <a:cs typeface="Times New Roman" panose="02020603050405020304" pitchFamily="18" charset="0"/>
              </a:rPr>
              <a:t>köyünün</a:t>
            </a:r>
            <a:r>
              <a:rPr lang="el-CY" b="1" dirty="0">
                <a:cs typeface="Times New Roman" panose="02020603050405020304" pitchFamily="18" charset="0"/>
              </a:rPr>
              <a:t> </a:t>
            </a:r>
            <a:r>
              <a:rPr lang="el-CY" b="1" dirty="0" err="1">
                <a:cs typeface="Times New Roman" panose="02020603050405020304" pitchFamily="18" charset="0"/>
              </a:rPr>
              <a:t>papazı</a:t>
            </a:r>
            <a:r>
              <a:rPr lang="el-CY" b="1" dirty="0">
                <a:cs typeface="Times New Roman" panose="02020603050405020304" pitchFamily="18" charset="0"/>
              </a:rPr>
              <a:t>, </a:t>
            </a:r>
            <a:r>
              <a:rPr lang="el-CY" b="1" dirty="0" err="1">
                <a:cs typeface="Times New Roman" panose="02020603050405020304" pitchFamily="18" charset="0"/>
              </a:rPr>
              <a:t>huzur</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güvenlik</a:t>
            </a:r>
            <a:r>
              <a:rPr lang="el-CY" b="1" dirty="0">
                <a:cs typeface="Times New Roman" panose="02020603050405020304" pitchFamily="18" charset="0"/>
              </a:rPr>
              <a:t> </a:t>
            </a:r>
            <a:r>
              <a:rPr lang="el-CY" b="1" dirty="0" err="1">
                <a:cs typeface="Times New Roman" panose="02020603050405020304" pitchFamily="18" charset="0"/>
              </a:rPr>
              <a:t>içinde</a:t>
            </a:r>
            <a:r>
              <a:rPr lang="el-CY" b="1" dirty="0">
                <a:cs typeface="Times New Roman" panose="02020603050405020304" pitchFamily="18" charset="0"/>
              </a:rPr>
              <a:t>, </a:t>
            </a:r>
            <a:r>
              <a:rPr lang="el-CY" b="1" dirty="0" err="1">
                <a:cs typeface="Times New Roman" panose="02020603050405020304" pitchFamily="18" charset="0"/>
              </a:rPr>
              <a:t>kilisesinde</a:t>
            </a:r>
            <a:r>
              <a:rPr lang="el-CY" b="1" dirty="0">
                <a:cs typeface="Times New Roman" panose="02020603050405020304" pitchFamily="18" charset="0"/>
              </a:rPr>
              <a:t> </a:t>
            </a:r>
            <a:r>
              <a:rPr lang="el-CY" b="1" dirty="0" err="1">
                <a:cs typeface="Times New Roman" panose="02020603050405020304" pitchFamily="18" charset="0"/>
              </a:rPr>
              <a:t>yeni</a:t>
            </a:r>
            <a:r>
              <a:rPr lang="el-CY" b="1" dirty="0">
                <a:cs typeface="Times New Roman" panose="02020603050405020304" pitchFamily="18" charset="0"/>
              </a:rPr>
              <a:t> </a:t>
            </a:r>
            <a:r>
              <a:rPr lang="el-CY" b="1" dirty="0" err="1">
                <a:cs typeface="Times New Roman" panose="02020603050405020304" pitchFamily="18" charset="0"/>
              </a:rPr>
              <a:t>doğmuş</a:t>
            </a:r>
            <a:r>
              <a:rPr lang="el-CY" b="1" dirty="0">
                <a:cs typeface="Times New Roman" panose="02020603050405020304" pitchFamily="18" charset="0"/>
              </a:rPr>
              <a:t> </a:t>
            </a:r>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Rum</a:t>
            </a:r>
            <a:r>
              <a:rPr lang="el-CY" b="1" dirty="0">
                <a:cs typeface="Times New Roman" panose="02020603050405020304" pitchFamily="18" charset="0"/>
              </a:rPr>
              <a:t> </a:t>
            </a:r>
            <a:r>
              <a:rPr lang="el-CY" b="1" dirty="0" err="1">
                <a:cs typeface="Times New Roman" panose="02020603050405020304" pitchFamily="18" charset="0"/>
              </a:rPr>
              <a:t>bebeğini</a:t>
            </a:r>
            <a:r>
              <a:rPr lang="el-CY" b="1" dirty="0">
                <a:cs typeface="Times New Roman" panose="02020603050405020304" pitchFamily="18" charset="0"/>
              </a:rPr>
              <a:t> </a:t>
            </a:r>
            <a:r>
              <a:rPr lang="el-CY" b="1" dirty="0" err="1">
                <a:cs typeface="Times New Roman" panose="02020603050405020304" pitchFamily="18" charset="0"/>
              </a:rPr>
              <a:t>vaftiz</a:t>
            </a:r>
            <a:r>
              <a:rPr lang="el-CY" b="1" dirty="0">
                <a:cs typeface="Times New Roman" panose="02020603050405020304" pitchFamily="18" charset="0"/>
              </a:rPr>
              <a:t> </a:t>
            </a:r>
            <a:r>
              <a:rPr lang="el-CY" b="1" dirty="0" err="1">
                <a:cs typeface="Times New Roman" panose="02020603050405020304" pitchFamily="18" charset="0"/>
              </a:rPr>
              <a:t>etmektedir</a:t>
            </a:r>
            <a:r>
              <a:rPr lang="el-CY"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Ενώ τα τεμένη  μας καίγονται, καταστρέφονται και μολύνονται, ο ιερέας του χωριού  </a:t>
            </a:r>
            <a:r>
              <a:rPr lang="el-GR" b="1" dirty="0" err="1"/>
              <a:t>Πέλλαπαϊς</a:t>
            </a:r>
            <a:r>
              <a:rPr lang="el-GR" dirty="0"/>
              <a:t> </a:t>
            </a:r>
            <a:r>
              <a:rPr lang="el-GR" b="1" dirty="0">
                <a:cs typeface="Times New Roman" panose="02020603050405020304" pitchFamily="18" charset="0"/>
              </a:rPr>
              <a:t>βαφτίζει ένα νεογέννητο μωρό στην εκκλησία του με ειρήνη και ασφάλεια.</a:t>
            </a:r>
            <a:endParaRPr lang="el-CY" b="1" dirty="0">
              <a:cs typeface="Times New Roman" panose="02020603050405020304" pitchFamily="18" charset="0"/>
            </a:endParaRPr>
          </a:p>
        </p:txBody>
      </p:sp>
    </p:spTree>
    <p:extLst>
      <p:ext uri="{BB962C8B-B14F-4D97-AF65-F5344CB8AC3E}">
        <p14:creationId xmlns:p14="http://schemas.microsoft.com/office/powerpoint/2010/main" val="3933497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9721E81F-15FE-EB5C-9ED0-D5883C571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6F046FC1-02BF-EB79-5822-7267081E4667}"/>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15 Αυγούστου  1974 </a:t>
            </a:r>
            <a:endParaRPr lang="el-CY" sz="4000" dirty="0">
              <a:solidFill>
                <a:schemeClr val="tx1"/>
              </a:solidFill>
            </a:endParaRPr>
          </a:p>
        </p:txBody>
      </p:sp>
    </p:spTree>
    <p:extLst>
      <p:ext uri="{BB962C8B-B14F-4D97-AF65-F5344CB8AC3E}">
        <p14:creationId xmlns:p14="http://schemas.microsoft.com/office/powerpoint/2010/main" val="530250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rotWithShape="1">
          <a:blip r:embed="rId2">
            <a:extLst>
              <a:ext uri="{28A0092B-C50C-407E-A947-70E740481C1C}">
                <a14:useLocalDpi xmlns:a14="http://schemas.microsoft.com/office/drawing/2010/main" val="0"/>
              </a:ext>
            </a:extLst>
          </a:blip>
          <a:srcRect l="5271" t="27368" r="61606" b="43193"/>
          <a:stretch/>
        </p:blipFill>
        <p:spPr>
          <a:xfrm>
            <a:off x="0" y="192763"/>
            <a:ext cx="5954573" cy="5344160"/>
          </a:xfrm>
          <a:prstGeom prst="rect">
            <a:avLst/>
          </a:prstGeom>
          <a:ln>
            <a:solidFill>
              <a:schemeClr val="tx1"/>
            </a:solidFill>
          </a:ln>
        </p:spPr>
      </p:pic>
      <p:pic>
        <p:nvPicPr>
          <p:cNvPr id="2" name="Εικόνα 1"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C77BFBD0-4F61-863A-78B7-E44025C2DECE}"/>
              </a:ext>
            </a:extLst>
          </p:cNvPr>
          <p:cNvPicPr>
            <a:picLocks noChangeAspect="1"/>
          </p:cNvPicPr>
          <p:nvPr/>
        </p:nvPicPr>
        <p:blipFill rotWithShape="1">
          <a:blip r:embed="rId2">
            <a:extLst>
              <a:ext uri="{28A0092B-C50C-407E-A947-70E740481C1C}">
                <a14:useLocalDpi xmlns:a14="http://schemas.microsoft.com/office/drawing/2010/main" val="0"/>
              </a:ext>
            </a:extLst>
          </a:blip>
          <a:srcRect l="5271" t="62479" r="61606" b="16508"/>
          <a:stretch/>
        </p:blipFill>
        <p:spPr>
          <a:xfrm>
            <a:off x="6237429" y="177523"/>
            <a:ext cx="5781039" cy="5344160"/>
          </a:xfrm>
          <a:prstGeom prst="rect">
            <a:avLst/>
          </a:prstGeom>
          <a:ln>
            <a:solidFill>
              <a:schemeClr val="tx1"/>
            </a:solidFill>
          </a:ln>
        </p:spPr>
      </p:pic>
      <p:sp>
        <p:nvSpPr>
          <p:cNvPr id="5" name="TextBox 4">
            <a:extLst>
              <a:ext uri="{FF2B5EF4-FFF2-40B4-BE49-F238E27FC236}">
                <a16:creationId xmlns:a16="http://schemas.microsoft.com/office/drawing/2014/main" id="{5F5F6645-ECA3-1460-8694-76A12C468462}"/>
              </a:ext>
            </a:extLst>
          </p:cNvPr>
          <p:cNvSpPr txBox="1"/>
          <p:nvPr/>
        </p:nvSpPr>
        <p:spPr>
          <a:xfrm>
            <a:off x="-1" y="5618647"/>
            <a:ext cx="5954573"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Ak</a:t>
            </a:r>
            <a:r>
              <a:rPr lang="tr-TR" b="1" dirty="0">
                <a:cs typeface="Times New Roman" panose="02020603050405020304" pitchFamily="18" charset="0"/>
              </a:rPr>
              <a:t>i</a:t>
            </a:r>
            <a:r>
              <a:rPr lang="en-US" b="1" dirty="0" err="1">
                <a:cs typeface="Times New Roman" panose="02020603050405020304" pitchFamily="18" charset="0"/>
              </a:rPr>
              <a:t>beti</a:t>
            </a:r>
            <a:r>
              <a:rPr lang="en-US" b="1" dirty="0">
                <a:cs typeface="Times New Roman" panose="02020603050405020304" pitchFamily="18" charset="0"/>
              </a:rPr>
              <a:t> </a:t>
            </a:r>
            <a:r>
              <a:rPr lang="en-US" b="1" dirty="0" err="1">
                <a:cs typeface="Times New Roman" panose="02020603050405020304" pitchFamily="18" charset="0"/>
              </a:rPr>
              <a:t>hakkında</a:t>
            </a:r>
            <a:r>
              <a:rPr lang="en-US" b="1" dirty="0">
                <a:cs typeface="Times New Roman" panose="02020603050405020304" pitchFamily="18" charset="0"/>
              </a:rPr>
              <a:t> </a:t>
            </a:r>
            <a:r>
              <a:rPr lang="en-US" b="1" dirty="0" err="1">
                <a:cs typeface="Times New Roman" panose="02020603050405020304" pitchFamily="18" charset="0"/>
              </a:rPr>
              <a:t>birbirleriyle</a:t>
            </a:r>
            <a:r>
              <a:rPr lang="en-US" b="1" dirty="0">
                <a:cs typeface="Times New Roman" panose="02020603050405020304" pitchFamily="18" charset="0"/>
              </a:rPr>
              <a:t> </a:t>
            </a:r>
            <a:r>
              <a:rPr lang="en-US" b="1" dirty="0" err="1">
                <a:cs typeface="Times New Roman" panose="02020603050405020304" pitchFamily="18" charset="0"/>
              </a:rPr>
              <a:t>çelişen</a:t>
            </a:r>
            <a:r>
              <a:rPr lang="en-US" b="1" dirty="0">
                <a:cs typeface="Times New Roman" panose="02020603050405020304" pitchFamily="18" charset="0"/>
              </a:rPr>
              <a:t> </a:t>
            </a:r>
            <a:r>
              <a:rPr lang="en-US" b="1" dirty="0" err="1">
                <a:cs typeface="Times New Roman" panose="02020603050405020304" pitchFamily="18" charset="0"/>
              </a:rPr>
              <a:t>haberler</a:t>
            </a:r>
            <a:r>
              <a:rPr lang="en-US" b="1" dirty="0">
                <a:cs typeface="Times New Roman" panose="02020603050405020304" pitchFamily="18" charset="0"/>
              </a:rPr>
              <a:t> </a:t>
            </a:r>
            <a:r>
              <a:rPr lang="en-US" b="1" dirty="0" err="1">
                <a:cs typeface="Times New Roman" panose="02020603050405020304" pitchFamily="18" charset="0"/>
              </a:rPr>
              <a:t>alınan</a:t>
            </a:r>
            <a:r>
              <a:rPr lang="en-US" b="1" dirty="0">
                <a:cs typeface="Times New Roman" panose="02020603050405020304" pitchFamily="18" charset="0"/>
              </a:rPr>
              <a:t> </a:t>
            </a:r>
            <a:r>
              <a:rPr lang="en-US" b="1" dirty="0" err="1">
                <a:cs typeface="Times New Roman" panose="02020603050405020304" pitchFamily="18" charset="0"/>
              </a:rPr>
              <a:t>Başpiskobos</a:t>
            </a:r>
            <a:r>
              <a:rPr lang="en-US" b="1" dirty="0">
                <a:cs typeface="Times New Roman" panose="02020603050405020304" pitchFamily="18" charset="0"/>
              </a:rPr>
              <a:t> Makarios. </a:t>
            </a:r>
            <a:endParaRPr lang="el-GR" b="1" dirty="0">
              <a:cs typeface="Times New Roman" panose="02020603050405020304" pitchFamily="18" charset="0"/>
            </a:endParaRPr>
          </a:p>
          <a:p>
            <a:pPr algn="just"/>
            <a:r>
              <a:rPr lang="el-GR" b="1" dirty="0">
                <a:cs typeface="Times New Roman" panose="02020603050405020304" pitchFamily="18" charset="0"/>
              </a:rPr>
              <a:t>Αρχιεπίσκοπος Μακάριος, για την τύχη του οποίου έχουν ληφθεί συγκεχυμένες  φήμες.</a:t>
            </a:r>
            <a:endParaRPr lang="el-CY" b="1" dirty="0">
              <a:cs typeface="Times New Roman" panose="02020603050405020304" pitchFamily="18" charset="0"/>
            </a:endParaRPr>
          </a:p>
        </p:txBody>
      </p:sp>
      <p:sp>
        <p:nvSpPr>
          <p:cNvPr id="7" name="TextBox 6">
            <a:extLst>
              <a:ext uri="{FF2B5EF4-FFF2-40B4-BE49-F238E27FC236}">
                <a16:creationId xmlns:a16="http://schemas.microsoft.com/office/drawing/2014/main" id="{CE93CB9F-8459-CF36-2A2A-8AE5955EC617}"/>
              </a:ext>
            </a:extLst>
          </p:cNvPr>
          <p:cNvSpPr txBox="1"/>
          <p:nvPr/>
        </p:nvSpPr>
        <p:spPr>
          <a:xfrm>
            <a:off x="6237430" y="5618647"/>
            <a:ext cx="5781038"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Ateşe</a:t>
            </a:r>
            <a:r>
              <a:rPr lang="en-US" b="1" dirty="0">
                <a:cs typeface="Times New Roman" panose="02020603050405020304" pitchFamily="18" charset="0"/>
              </a:rPr>
              <a:t> </a:t>
            </a:r>
            <a:r>
              <a:rPr lang="en-US" b="1" dirty="0" err="1">
                <a:cs typeface="Times New Roman" panose="02020603050405020304" pitchFamily="18" charset="0"/>
              </a:rPr>
              <a:t>veri</a:t>
            </a:r>
            <a:r>
              <a:rPr lang="tr-TR" b="1" dirty="0">
                <a:cs typeface="Times New Roman" panose="02020603050405020304" pitchFamily="18" charset="0"/>
              </a:rPr>
              <a:t>l</a:t>
            </a:r>
            <a:r>
              <a:rPr lang="en-US" b="1" dirty="0" err="1">
                <a:cs typeface="Times New Roman" panose="02020603050405020304" pitchFamily="18" charset="0"/>
              </a:rPr>
              <a:t>en</a:t>
            </a:r>
            <a:r>
              <a:rPr lang="en-US" b="1" dirty="0">
                <a:cs typeface="Times New Roman" panose="02020603050405020304" pitchFamily="18" charset="0"/>
              </a:rPr>
              <a:t> </a:t>
            </a:r>
            <a:r>
              <a:rPr lang="en-US" b="1" dirty="0" err="1">
                <a:cs typeface="Times New Roman" panose="02020603050405020304" pitchFamily="18" charset="0"/>
              </a:rPr>
              <a:t>Cumhurbaşkanlığı</a:t>
            </a:r>
            <a:r>
              <a:rPr lang="en-US" b="1" dirty="0">
                <a:cs typeface="Times New Roman" panose="02020603050405020304" pitchFamily="18" charset="0"/>
              </a:rPr>
              <a:t> </a:t>
            </a:r>
            <a:r>
              <a:rPr lang="en-US" b="1" dirty="0" err="1">
                <a:cs typeface="Times New Roman" panose="02020603050405020304" pitchFamily="18" charset="0"/>
              </a:rPr>
              <a:t>Sarayından</a:t>
            </a:r>
            <a:r>
              <a:rPr lang="en-US" b="1" dirty="0">
                <a:cs typeface="Times New Roman" panose="02020603050405020304" pitchFamily="18" charset="0"/>
              </a:rPr>
              <a:t> </a:t>
            </a:r>
            <a:r>
              <a:rPr lang="en-US" b="1" dirty="0" err="1">
                <a:cs typeface="Times New Roman" panose="02020603050405020304" pitchFamily="18" charset="0"/>
              </a:rPr>
              <a:t>yükselen</a:t>
            </a:r>
            <a:r>
              <a:rPr lang="en-US" b="1" dirty="0">
                <a:cs typeface="Times New Roman" panose="02020603050405020304" pitchFamily="18" charset="0"/>
              </a:rPr>
              <a:t> </a:t>
            </a:r>
            <a:r>
              <a:rPr lang="en-US" b="1" dirty="0" err="1">
                <a:cs typeface="Times New Roman" panose="02020603050405020304" pitchFamily="18" charset="0"/>
              </a:rPr>
              <a:t>alevler</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a:cs typeface="Times New Roman" panose="02020603050405020304" pitchFamily="18" charset="0"/>
              </a:rPr>
              <a:t>Το Προεδρικό Μέγαρο  πυρπολήθηκε  και παραδόθηκε  στις  φλόγες.</a:t>
            </a:r>
            <a:endParaRPr lang="el-CY" b="1" dirty="0">
              <a:cs typeface="Times New Roman" panose="02020603050405020304" pitchFamily="18" charset="0"/>
            </a:endParaRPr>
          </a:p>
        </p:txBody>
      </p:sp>
    </p:spTree>
    <p:extLst>
      <p:ext uri="{BB962C8B-B14F-4D97-AF65-F5344CB8AC3E}">
        <p14:creationId xmlns:p14="http://schemas.microsoft.com/office/powerpoint/2010/main" val="1791910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4B0E94CE-8F0D-097C-0A96-34065B4B20B1}"/>
              </a:ext>
            </a:extLst>
          </p:cNvPr>
          <p:cNvPicPr>
            <a:picLocks noChangeAspect="1"/>
          </p:cNvPicPr>
          <p:nvPr/>
        </p:nvPicPr>
        <p:blipFill rotWithShape="1">
          <a:blip r:embed="rId2">
            <a:extLst>
              <a:ext uri="{28A0092B-C50C-407E-A947-70E740481C1C}">
                <a14:useLocalDpi xmlns:a14="http://schemas.microsoft.com/office/drawing/2010/main" val="0"/>
              </a:ext>
            </a:extLst>
          </a:blip>
          <a:srcRect l="60077" t="25389" r="4825" b="55210"/>
          <a:stretch/>
        </p:blipFill>
        <p:spPr>
          <a:xfrm>
            <a:off x="477520" y="2600960"/>
            <a:ext cx="11521441" cy="4064000"/>
          </a:xfrm>
          <a:prstGeom prst="rect">
            <a:avLst/>
          </a:prstGeom>
        </p:spPr>
      </p:pic>
      <p:sp>
        <p:nvSpPr>
          <p:cNvPr id="4" name="TextBox 3">
            <a:extLst>
              <a:ext uri="{FF2B5EF4-FFF2-40B4-BE49-F238E27FC236}">
                <a16:creationId xmlns:a16="http://schemas.microsoft.com/office/drawing/2014/main" id="{170EEB8F-7CC1-1904-21C5-73BE6C17C236}"/>
              </a:ext>
            </a:extLst>
          </p:cNvPr>
          <p:cNvSpPr txBox="1"/>
          <p:nvPr/>
        </p:nvSpPr>
        <p:spPr>
          <a:xfrm>
            <a:off x="477520" y="314960"/>
            <a:ext cx="11521440"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Rumların</a:t>
            </a:r>
            <a:r>
              <a:rPr lang="el-CY" b="1" dirty="0">
                <a:cs typeface="Times New Roman" panose="02020603050405020304" pitchFamily="18" charset="0"/>
              </a:rPr>
              <a:t> </a:t>
            </a:r>
            <a:r>
              <a:rPr lang="el-CY" b="1" dirty="0" err="1">
                <a:cs typeface="Times New Roman" panose="02020603050405020304" pitchFamily="18" charset="0"/>
              </a:rPr>
              <a:t>açtığı</a:t>
            </a:r>
            <a:r>
              <a:rPr lang="el-CY" b="1" dirty="0">
                <a:cs typeface="Times New Roman" panose="02020603050405020304" pitchFamily="18" charset="0"/>
              </a:rPr>
              <a:t> </a:t>
            </a:r>
            <a:r>
              <a:rPr lang="el-CY" b="1" dirty="0" err="1">
                <a:cs typeface="Times New Roman" panose="02020603050405020304" pitchFamily="18" charset="0"/>
              </a:rPr>
              <a:t>havan</a:t>
            </a:r>
            <a:r>
              <a:rPr lang="el-CY" b="1" dirty="0">
                <a:cs typeface="Times New Roman" panose="02020603050405020304" pitchFamily="18" charset="0"/>
              </a:rPr>
              <a:t> </a:t>
            </a:r>
            <a:r>
              <a:rPr lang="el-CY" b="1" dirty="0" err="1">
                <a:cs typeface="Times New Roman" panose="02020603050405020304" pitchFamily="18" charset="0"/>
              </a:rPr>
              <a:t>ateşinden</a:t>
            </a:r>
            <a:r>
              <a:rPr lang="el-CY" b="1" dirty="0">
                <a:cs typeface="Times New Roman" panose="02020603050405020304" pitchFamily="18" charset="0"/>
              </a:rPr>
              <a:t> </a:t>
            </a:r>
            <a:r>
              <a:rPr lang="el-CY" b="1" dirty="0" err="1">
                <a:cs typeface="Times New Roman" panose="02020603050405020304" pitchFamily="18" charset="0"/>
              </a:rPr>
              <a:t>isabet</a:t>
            </a:r>
            <a:r>
              <a:rPr lang="el-CY" b="1" dirty="0">
                <a:cs typeface="Times New Roman" panose="02020603050405020304" pitchFamily="18" charset="0"/>
              </a:rPr>
              <a:t> </a:t>
            </a:r>
            <a:r>
              <a:rPr lang="el-CY" b="1" dirty="0" err="1">
                <a:cs typeface="Times New Roman" panose="02020603050405020304" pitchFamily="18" charset="0"/>
              </a:rPr>
              <a:t>alan</a:t>
            </a:r>
            <a:r>
              <a:rPr lang="el-CY" b="1" dirty="0">
                <a:cs typeface="Times New Roman" panose="02020603050405020304" pitchFamily="18" charset="0"/>
              </a:rPr>
              <a:t> </a:t>
            </a:r>
            <a:r>
              <a:rPr lang="el-CY" b="1" dirty="0" err="1">
                <a:cs typeface="Times New Roman" panose="02020603050405020304" pitchFamily="18" charset="0"/>
              </a:rPr>
              <a:t>evlerden</a:t>
            </a:r>
            <a:r>
              <a:rPr lang="el-CY" b="1" dirty="0">
                <a:cs typeface="Times New Roman" panose="02020603050405020304" pitchFamily="18" charset="0"/>
              </a:rPr>
              <a:t> </a:t>
            </a:r>
            <a:r>
              <a:rPr lang="el-CY" b="1" dirty="0" err="1">
                <a:cs typeface="Times New Roman" panose="02020603050405020304" pitchFamily="18" charset="0"/>
              </a:rPr>
              <a:t>birisi</a:t>
            </a:r>
            <a:r>
              <a:rPr lang="el-CY" b="1" dirty="0">
                <a:cs typeface="Times New Roman" panose="02020603050405020304" pitchFamily="18" charset="0"/>
              </a:rPr>
              <a:t> de, </a:t>
            </a:r>
            <a:r>
              <a:rPr lang="el-CY" b="1" dirty="0" err="1">
                <a:cs typeface="Times New Roman" panose="02020603050405020304" pitchFamily="18" charset="0"/>
              </a:rPr>
              <a:t>Köroğlu</a:t>
            </a:r>
            <a:r>
              <a:rPr lang="el-CY" b="1" dirty="0">
                <a:cs typeface="Times New Roman" panose="02020603050405020304" pitchFamily="18" charset="0"/>
              </a:rPr>
              <a:t> </a:t>
            </a:r>
            <a:r>
              <a:rPr lang="el-CY" b="1" dirty="0" err="1">
                <a:cs typeface="Times New Roman" panose="02020603050405020304" pitchFamily="18" charset="0"/>
              </a:rPr>
              <a:t>Sokağında</a:t>
            </a:r>
            <a:r>
              <a:rPr lang="el-CY" b="1" dirty="0">
                <a:cs typeface="Times New Roman" panose="02020603050405020304" pitchFamily="18" charset="0"/>
              </a:rPr>
              <a:t> 16 </a:t>
            </a:r>
            <a:r>
              <a:rPr lang="el-CY" b="1" dirty="0" err="1">
                <a:cs typeface="Times New Roman" panose="02020603050405020304" pitchFamily="18" charset="0"/>
              </a:rPr>
              <a:t>numaralı</a:t>
            </a:r>
            <a:r>
              <a:rPr lang="el-CY" b="1" dirty="0">
                <a:cs typeface="Times New Roman" panose="02020603050405020304" pitchFamily="18" charset="0"/>
              </a:rPr>
              <a:t> </a:t>
            </a:r>
            <a:r>
              <a:rPr lang="el-GR" b="1" dirty="0">
                <a:cs typeface="Times New Roman" panose="02020603050405020304" pitchFamily="18" charset="0"/>
              </a:rPr>
              <a:t> </a:t>
            </a:r>
            <a:r>
              <a:rPr lang="el-CY" b="1" dirty="0" err="1">
                <a:cs typeface="Times New Roman" panose="02020603050405020304" pitchFamily="18" charset="0"/>
              </a:rPr>
              <a:t>evdir</a:t>
            </a:r>
            <a:r>
              <a:rPr lang="el-CY" b="1" dirty="0">
                <a:cs typeface="Times New Roman" panose="02020603050405020304" pitchFamily="18" charset="0"/>
              </a:rPr>
              <a:t>. </a:t>
            </a:r>
            <a:r>
              <a:rPr lang="el-CY" b="1" dirty="0" err="1">
                <a:cs typeface="Times New Roman" panose="02020603050405020304" pitchFamily="18" charset="0"/>
              </a:rPr>
              <a:t>Resim</a:t>
            </a:r>
            <a:r>
              <a:rPr lang="el-CY" b="1" dirty="0">
                <a:cs typeface="Times New Roman" panose="02020603050405020304" pitchFamily="18" charset="0"/>
              </a:rPr>
              <a:t> </a:t>
            </a:r>
            <a:r>
              <a:rPr lang="el-CY" b="1" dirty="0" err="1">
                <a:cs typeface="Times New Roman" panose="02020603050405020304" pitchFamily="18" charset="0"/>
              </a:rPr>
              <a:t>ev</a:t>
            </a:r>
            <a:r>
              <a:rPr lang="el-CY" b="1" dirty="0">
                <a:cs typeface="Times New Roman" panose="02020603050405020304" pitchFamily="18" charset="0"/>
              </a:rPr>
              <a:t> </a:t>
            </a:r>
            <a:r>
              <a:rPr lang="el-CY" b="1" dirty="0" err="1">
                <a:cs typeface="Times New Roman" panose="02020603050405020304" pitchFamily="18" charset="0"/>
              </a:rPr>
              <a:t>sakinleri</a:t>
            </a:r>
            <a:r>
              <a:rPr lang="el-CY" b="1" dirty="0">
                <a:cs typeface="Times New Roman" panose="02020603050405020304" pitchFamily="18" charset="0"/>
              </a:rPr>
              <a:t> </a:t>
            </a:r>
            <a:r>
              <a:rPr lang="el-CY" b="1" dirty="0" err="1">
                <a:cs typeface="Times New Roman" panose="02020603050405020304" pitchFamily="18" charset="0"/>
              </a:rPr>
              <a:t>Derviş</a:t>
            </a:r>
            <a:r>
              <a:rPr lang="el-CY" b="1" dirty="0">
                <a:cs typeface="Times New Roman" panose="02020603050405020304" pitchFamily="18" charset="0"/>
              </a:rPr>
              <a:t> </a:t>
            </a:r>
            <a:r>
              <a:rPr lang="el-CY" b="1" dirty="0" err="1">
                <a:cs typeface="Times New Roman" panose="02020603050405020304" pitchFamily="18" charset="0"/>
              </a:rPr>
              <a:t>Niyazi</a:t>
            </a:r>
            <a:r>
              <a:rPr lang="el-CY" b="1" dirty="0">
                <a:cs typeface="Times New Roman" panose="02020603050405020304" pitchFamily="18" charset="0"/>
              </a:rPr>
              <a:t> </a:t>
            </a:r>
            <a:r>
              <a:rPr lang="el-CY" b="1" dirty="0" err="1">
                <a:cs typeface="Times New Roman" panose="02020603050405020304" pitchFamily="18" charset="0"/>
              </a:rPr>
              <a:t>ile</a:t>
            </a:r>
            <a:r>
              <a:rPr lang="el-CY" b="1" dirty="0">
                <a:cs typeface="Times New Roman" panose="02020603050405020304" pitchFamily="18" charset="0"/>
              </a:rPr>
              <a:t> </a:t>
            </a:r>
            <a:r>
              <a:rPr lang="el-CY" b="1" dirty="0" err="1">
                <a:cs typeface="Times New Roman" panose="02020603050405020304" pitchFamily="18" charset="0"/>
              </a:rPr>
              <a:t>babası</a:t>
            </a:r>
            <a:r>
              <a:rPr lang="el-CY" b="1" dirty="0">
                <a:cs typeface="Times New Roman" panose="02020603050405020304" pitchFamily="18" charset="0"/>
              </a:rPr>
              <a:t> </a:t>
            </a:r>
            <a:r>
              <a:rPr lang="el-CY" b="1" dirty="0" err="1">
                <a:cs typeface="Times New Roman" panose="02020603050405020304" pitchFamily="18" charset="0"/>
              </a:rPr>
              <a:t>Niyazi</a:t>
            </a:r>
            <a:r>
              <a:rPr lang="el-CY" b="1" dirty="0">
                <a:cs typeface="Times New Roman" panose="02020603050405020304" pitchFamily="18" charset="0"/>
              </a:rPr>
              <a:t> </a:t>
            </a:r>
            <a:r>
              <a:rPr lang="el-CY" b="1" dirty="0" err="1">
                <a:cs typeface="Times New Roman" panose="02020603050405020304" pitchFamily="18" charset="0"/>
              </a:rPr>
              <a:t>Mu’la</a:t>
            </a:r>
            <a:r>
              <a:rPr lang="el-CY" b="1" dirty="0">
                <a:cs typeface="Times New Roman" panose="02020603050405020304" pitchFamily="18" charset="0"/>
              </a:rPr>
              <a:t> </a:t>
            </a:r>
            <a:r>
              <a:rPr lang="el-CY" b="1" dirty="0" err="1">
                <a:cs typeface="Times New Roman" panose="02020603050405020304" pitchFamily="18" charset="0"/>
              </a:rPr>
              <a:t>Abbas'ı</a:t>
            </a:r>
            <a:r>
              <a:rPr lang="el-CY" b="1" dirty="0">
                <a:cs typeface="Times New Roman" panose="02020603050405020304" pitchFamily="18" charset="0"/>
              </a:rPr>
              <a:t> </a:t>
            </a:r>
            <a:r>
              <a:rPr lang="el-CY" b="1" dirty="0" err="1">
                <a:cs typeface="Times New Roman" panose="02020603050405020304" pitchFamily="18" charset="0"/>
              </a:rPr>
              <a:t>enkaz</a:t>
            </a:r>
            <a:r>
              <a:rPr lang="el-CY" b="1" dirty="0">
                <a:cs typeface="Times New Roman" panose="02020603050405020304" pitchFamily="18" charset="0"/>
              </a:rPr>
              <a:t> </a:t>
            </a:r>
            <a:r>
              <a:rPr lang="el-CY" b="1" dirty="0" err="1">
                <a:cs typeface="Times New Roman" panose="02020603050405020304" pitchFamily="18" charset="0"/>
              </a:rPr>
              <a:t>yığının</a:t>
            </a:r>
            <a:r>
              <a:rPr lang="el-CY" b="1" dirty="0">
                <a:cs typeface="Times New Roman" panose="02020603050405020304" pitchFamily="18" charset="0"/>
              </a:rPr>
              <a:t> </a:t>
            </a:r>
            <a:r>
              <a:rPr lang="el-CY" b="1" dirty="0" err="1">
                <a:cs typeface="Times New Roman" panose="02020603050405020304" pitchFamily="18" charset="0"/>
              </a:rPr>
              <a:t>yanında</a:t>
            </a:r>
            <a:r>
              <a:rPr lang="el-CY" b="1" dirty="0">
                <a:cs typeface="Times New Roman" panose="02020603050405020304" pitchFamily="18" charset="0"/>
              </a:rPr>
              <a:t> </a:t>
            </a:r>
            <a:r>
              <a:rPr lang="el-GR" b="1" dirty="0">
                <a:cs typeface="Times New Roman" panose="02020603050405020304" pitchFamily="18" charset="0"/>
              </a:rPr>
              <a:t> </a:t>
            </a:r>
            <a:r>
              <a:rPr lang="el-CY" b="1" dirty="0" err="1">
                <a:cs typeface="Times New Roman" panose="02020603050405020304" pitchFamily="18" charset="0"/>
              </a:rPr>
              <a:t>yansıtmaktadır</a:t>
            </a:r>
            <a:r>
              <a:rPr lang="el-CY" b="1" dirty="0">
                <a:cs typeface="Times New Roman" panose="02020603050405020304" pitchFamily="18" charset="0"/>
              </a:rPr>
              <a:t>. (</a:t>
            </a:r>
            <a:r>
              <a:rPr lang="el-CY" b="1" dirty="0" err="1">
                <a:cs typeface="Times New Roman" panose="02020603050405020304" pitchFamily="18" charset="0"/>
              </a:rPr>
              <a:t>Resimler</a:t>
            </a:r>
            <a:r>
              <a:rPr lang="el-CY" b="1" dirty="0">
                <a:cs typeface="Times New Roman" panose="02020603050405020304" pitchFamily="18" charset="0"/>
              </a:rPr>
              <a:t>: RAHMİ GÜRPINAR)</a:t>
            </a:r>
            <a:endParaRPr lang="el-GR" b="1" dirty="0">
              <a:cs typeface="Times New Roman" panose="02020603050405020304" pitchFamily="18" charset="0"/>
            </a:endParaRPr>
          </a:p>
          <a:p>
            <a:pPr algn="just"/>
            <a:r>
              <a:rPr lang="el-GR" b="1" dirty="0">
                <a:cs typeface="Times New Roman" panose="02020603050405020304" pitchFamily="18" charset="0"/>
              </a:rPr>
              <a:t>Ένα από τα σπίτια που χτυπήθηκαν από τα πυρά όλμων  των Ε/κ.</a:t>
            </a:r>
          </a:p>
          <a:p>
            <a:pPr algn="just"/>
            <a:r>
              <a:rPr lang="el-GR" b="1" dirty="0">
                <a:cs typeface="Times New Roman" panose="02020603050405020304" pitchFamily="18" charset="0"/>
              </a:rPr>
              <a:t>Ήταν το σπίτι  με το νούμερο 16 στην οδό </a:t>
            </a:r>
            <a:r>
              <a:rPr lang="el-GR" b="1" dirty="0" err="1">
                <a:cs typeface="Times New Roman" panose="02020603050405020304" pitchFamily="18" charset="0"/>
              </a:rPr>
              <a:t>Köroğlu</a:t>
            </a:r>
            <a:r>
              <a:rPr lang="el-GR" b="1" dirty="0">
                <a:cs typeface="Times New Roman" panose="02020603050405020304" pitchFamily="18" charset="0"/>
              </a:rPr>
              <a:t>.</a:t>
            </a:r>
          </a:p>
          <a:p>
            <a:pPr algn="just"/>
            <a:r>
              <a:rPr lang="el-GR" b="1" dirty="0">
                <a:cs typeface="Times New Roman" panose="02020603050405020304" pitchFamily="18" charset="0"/>
              </a:rPr>
              <a:t>Η φωτογραφία δείχνει τους ενοίκους  του σπιτιού, τον </a:t>
            </a:r>
            <a:r>
              <a:rPr lang="el-GR" b="1" dirty="0" err="1">
                <a:cs typeface="Times New Roman" panose="02020603050405020304" pitchFamily="18" charset="0"/>
              </a:rPr>
              <a:t>Derviş</a:t>
            </a:r>
            <a:r>
              <a:rPr lang="el-GR" b="1" dirty="0">
                <a:cs typeface="Times New Roman" panose="02020603050405020304" pitchFamily="18" charset="0"/>
              </a:rPr>
              <a:t> </a:t>
            </a:r>
            <a:r>
              <a:rPr lang="el-GR" b="1" dirty="0" err="1">
                <a:cs typeface="Times New Roman" panose="02020603050405020304" pitchFamily="18" charset="0"/>
              </a:rPr>
              <a:t>Niyazi</a:t>
            </a:r>
            <a:r>
              <a:rPr lang="el-GR" b="1" dirty="0">
                <a:cs typeface="Times New Roman" panose="02020603050405020304" pitchFamily="18" charset="0"/>
              </a:rPr>
              <a:t> και τον πατέρα του  </a:t>
            </a:r>
            <a:r>
              <a:rPr lang="el-GR" b="1" dirty="0" err="1">
                <a:cs typeface="Times New Roman" panose="02020603050405020304" pitchFamily="18" charset="0"/>
              </a:rPr>
              <a:t>Niyazi</a:t>
            </a:r>
            <a:r>
              <a:rPr lang="el-GR" b="1" dirty="0">
                <a:cs typeface="Times New Roman" panose="02020603050405020304" pitchFamily="18" charset="0"/>
              </a:rPr>
              <a:t> </a:t>
            </a:r>
            <a:r>
              <a:rPr lang="el-GR" b="1" dirty="0" err="1">
                <a:cs typeface="Times New Roman" panose="02020603050405020304" pitchFamily="18" charset="0"/>
              </a:rPr>
              <a:t>Mu'la</a:t>
            </a:r>
            <a:r>
              <a:rPr lang="el-GR" b="1" dirty="0">
                <a:cs typeface="Times New Roman" panose="02020603050405020304" pitchFamily="18" charset="0"/>
              </a:rPr>
              <a:t> </a:t>
            </a:r>
            <a:r>
              <a:rPr lang="el-GR" b="1" dirty="0" err="1">
                <a:cs typeface="Times New Roman" panose="02020603050405020304" pitchFamily="18" charset="0"/>
              </a:rPr>
              <a:t>Abbas</a:t>
            </a:r>
            <a:r>
              <a:rPr lang="el-GR" b="1" dirty="0">
                <a:cs typeface="Times New Roman" panose="02020603050405020304" pitchFamily="18" charset="0"/>
              </a:rPr>
              <a:t>, δίπλα στα συντρίμμια. (Εικόνες: RAHMİ GÜRPINAR)</a:t>
            </a:r>
            <a:endParaRPr lang="el-CY" b="1" dirty="0">
              <a:cs typeface="Times New Roman" panose="02020603050405020304" pitchFamily="18" charset="0"/>
            </a:endParaRPr>
          </a:p>
        </p:txBody>
      </p:sp>
    </p:spTree>
    <p:extLst>
      <p:ext uri="{BB962C8B-B14F-4D97-AF65-F5344CB8AC3E}">
        <p14:creationId xmlns:p14="http://schemas.microsoft.com/office/powerpoint/2010/main" val="2155293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6267F7B6-F251-EA4A-514C-BA0FF4F35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10222DC2-07CD-A33B-3D2A-52F1EE98AD86}"/>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16 Αυγούστου  1974 </a:t>
            </a:r>
            <a:endParaRPr lang="el-CY" sz="4000" dirty="0">
              <a:solidFill>
                <a:schemeClr val="tx1"/>
              </a:solidFill>
            </a:endParaRPr>
          </a:p>
        </p:txBody>
      </p:sp>
    </p:spTree>
    <p:extLst>
      <p:ext uri="{BB962C8B-B14F-4D97-AF65-F5344CB8AC3E}">
        <p14:creationId xmlns:p14="http://schemas.microsoft.com/office/powerpoint/2010/main" val="1781059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6267F7B6-F251-EA4A-514C-BA0FF4F35E95}"/>
              </a:ext>
            </a:extLst>
          </p:cNvPr>
          <p:cNvPicPr>
            <a:picLocks noChangeAspect="1"/>
          </p:cNvPicPr>
          <p:nvPr/>
        </p:nvPicPr>
        <p:blipFill rotWithShape="1">
          <a:blip r:embed="rId2">
            <a:extLst>
              <a:ext uri="{28A0092B-C50C-407E-A947-70E740481C1C}">
                <a14:useLocalDpi xmlns:a14="http://schemas.microsoft.com/office/drawing/2010/main" val="0"/>
              </a:ext>
            </a:extLst>
          </a:blip>
          <a:srcRect l="2857" t="29037" r="62458" b="34963"/>
          <a:stretch/>
        </p:blipFill>
        <p:spPr>
          <a:xfrm>
            <a:off x="650238" y="731212"/>
            <a:ext cx="5059683" cy="5913427"/>
          </a:xfrm>
          <a:prstGeom prst="rect">
            <a:avLst/>
          </a:prstGeom>
        </p:spPr>
      </p:pic>
      <p:sp>
        <p:nvSpPr>
          <p:cNvPr id="4" name="TextBox 3">
            <a:extLst>
              <a:ext uri="{FF2B5EF4-FFF2-40B4-BE49-F238E27FC236}">
                <a16:creationId xmlns:a16="http://schemas.microsoft.com/office/drawing/2014/main" id="{B32A93C5-CFE1-6F6E-C6A3-62D136D1EB43}"/>
              </a:ext>
            </a:extLst>
          </p:cNvPr>
          <p:cNvSpPr txBox="1"/>
          <p:nvPr/>
        </p:nvSpPr>
        <p:spPr>
          <a:xfrm>
            <a:off x="650239" y="213361"/>
            <a:ext cx="5059682" cy="369332"/>
          </a:xfrm>
          <a:prstGeom prst="rect">
            <a:avLst/>
          </a:prstGeom>
          <a:solidFill>
            <a:schemeClr val="accent6">
              <a:lumMod val="20000"/>
              <a:lumOff val="80000"/>
            </a:schemeClr>
          </a:solidFill>
          <a:ln>
            <a:solidFill>
              <a:schemeClr val="tx1"/>
            </a:solidFill>
          </a:ln>
        </p:spPr>
        <p:txBody>
          <a:bodyPr wrap="square">
            <a:spAutoFit/>
          </a:bodyPr>
          <a:lstStyle/>
          <a:p>
            <a:pPr algn="just"/>
            <a:r>
              <a:rPr lang="el-GR" b="1" dirty="0">
                <a:cs typeface="Times New Roman" panose="02020603050405020304" pitchFamily="18" charset="0"/>
              </a:rPr>
              <a:t>«</a:t>
            </a:r>
            <a:r>
              <a:rPr lang="el-CY" b="1" dirty="0" err="1">
                <a:cs typeface="Times New Roman" panose="02020603050405020304" pitchFamily="18" charset="0"/>
              </a:rPr>
              <a:t>Zafer</a:t>
            </a:r>
            <a:r>
              <a:rPr lang="el-CY" b="1" dirty="0">
                <a:cs typeface="Times New Roman" panose="02020603050405020304" pitchFamily="18" charset="0"/>
              </a:rPr>
              <a:t> </a:t>
            </a:r>
            <a:r>
              <a:rPr lang="el-CY" b="1" dirty="0" err="1">
                <a:cs typeface="Times New Roman" panose="02020603050405020304" pitchFamily="18" charset="0"/>
              </a:rPr>
              <a:t>bizimdir</a:t>
            </a:r>
            <a:r>
              <a:rPr lang="el-GR" b="1" dirty="0">
                <a:cs typeface="Times New Roman" panose="02020603050405020304" pitchFamily="18" charset="0"/>
              </a:rPr>
              <a:t>»</a:t>
            </a:r>
            <a:r>
              <a:rPr lang="en-US" b="1" dirty="0">
                <a:cs typeface="Times New Roman" panose="02020603050405020304" pitchFamily="18" charset="0"/>
              </a:rPr>
              <a:t>   </a:t>
            </a:r>
            <a:r>
              <a:rPr lang="el-GR" b="1" dirty="0">
                <a:cs typeface="Times New Roman" panose="02020603050405020304" pitchFamily="18" charset="0"/>
              </a:rPr>
              <a:t>«Η νίκη είναι δική μας»</a:t>
            </a:r>
            <a:r>
              <a:rPr lang="el-CY" b="1" dirty="0">
                <a:cs typeface="Times New Roman" panose="02020603050405020304" pitchFamily="18" charset="0"/>
              </a:rPr>
              <a:t> </a:t>
            </a:r>
          </a:p>
        </p:txBody>
      </p:sp>
    </p:spTree>
    <p:extLst>
      <p:ext uri="{BB962C8B-B14F-4D97-AF65-F5344CB8AC3E}">
        <p14:creationId xmlns:p14="http://schemas.microsoft.com/office/powerpoint/2010/main" val="3123352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4881AAA-DD3D-B7C9-3877-34B4A987D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0"/>
            <a:ext cx="12324080" cy="6858000"/>
          </a:xfrm>
          <a:prstGeom prst="rect">
            <a:avLst/>
          </a:prstGeom>
        </p:spPr>
      </p:pic>
      <p:sp>
        <p:nvSpPr>
          <p:cNvPr id="2" name="Ορθογώνιο 1">
            <a:extLst>
              <a:ext uri="{FF2B5EF4-FFF2-40B4-BE49-F238E27FC236}">
                <a16:creationId xmlns:a16="http://schemas.microsoft.com/office/drawing/2014/main" id="{F32B2274-8831-B546-7C6D-26314C48E2F7}"/>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17 Αυγούστου  1974 </a:t>
            </a:r>
            <a:endParaRPr lang="el-CY" sz="4000" dirty="0">
              <a:solidFill>
                <a:schemeClr val="tx1"/>
              </a:solidFill>
            </a:endParaRPr>
          </a:p>
        </p:txBody>
      </p:sp>
    </p:spTree>
    <p:extLst>
      <p:ext uri="{BB962C8B-B14F-4D97-AF65-F5344CB8AC3E}">
        <p14:creationId xmlns:p14="http://schemas.microsoft.com/office/powerpoint/2010/main" val="3231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4881AAA-DD3D-B7C9-3877-34B4A987D6C8}"/>
              </a:ext>
            </a:extLst>
          </p:cNvPr>
          <p:cNvPicPr>
            <a:picLocks noChangeAspect="1"/>
          </p:cNvPicPr>
          <p:nvPr/>
        </p:nvPicPr>
        <p:blipFill rotWithShape="1">
          <a:blip r:embed="rId2">
            <a:extLst>
              <a:ext uri="{28A0092B-C50C-407E-A947-70E740481C1C}">
                <a14:useLocalDpi xmlns:a14="http://schemas.microsoft.com/office/drawing/2010/main" val="0"/>
              </a:ext>
            </a:extLst>
          </a:blip>
          <a:srcRect l="48197" t="27457" r="5013" b="50000"/>
          <a:stretch/>
        </p:blipFill>
        <p:spPr>
          <a:xfrm>
            <a:off x="558800" y="1249680"/>
            <a:ext cx="10769600" cy="5435600"/>
          </a:xfrm>
          <a:prstGeom prst="rect">
            <a:avLst/>
          </a:prstGeom>
        </p:spPr>
      </p:pic>
      <p:sp>
        <p:nvSpPr>
          <p:cNvPr id="4" name="TextBox 3">
            <a:extLst>
              <a:ext uri="{FF2B5EF4-FFF2-40B4-BE49-F238E27FC236}">
                <a16:creationId xmlns:a16="http://schemas.microsoft.com/office/drawing/2014/main" id="{A15D6C4E-9837-33AE-62E8-2FD1264D2222}"/>
              </a:ext>
            </a:extLst>
          </p:cNvPr>
          <p:cNvSpPr txBox="1"/>
          <p:nvPr/>
        </p:nvSpPr>
        <p:spPr>
          <a:xfrm>
            <a:off x="558800" y="71735"/>
            <a:ext cx="10769600" cy="830997"/>
          </a:xfrm>
          <a:prstGeom prst="rect">
            <a:avLst/>
          </a:prstGeom>
          <a:solidFill>
            <a:schemeClr val="accent6">
              <a:lumMod val="20000"/>
              <a:lumOff val="80000"/>
            </a:schemeClr>
          </a:solidFill>
          <a:ln>
            <a:solidFill>
              <a:schemeClr val="tx1"/>
            </a:solidFill>
          </a:ln>
        </p:spPr>
        <p:txBody>
          <a:bodyPr wrap="square">
            <a:spAutoFit/>
          </a:bodyPr>
          <a:lstStyle/>
          <a:p>
            <a:pPr algn="just"/>
            <a:r>
              <a:rPr lang="el-CY" sz="1600" b="1" dirty="0" err="1">
                <a:cs typeface="Times New Roman" panose="02020603050405020304" pitchFamily="18" charset="0"/>
              </a:rPr>
              <a:t>Tümgeneral</a:t>
            </a:r>
            <a:r>
              <a:rPr lang="el-CY" sz="1600" b="1" dirty="0">
                <a:cs typeface="Times New Roman" panose="02020603050405020304" pitchFamily="18" charset="0"/>
              </a:rPr>
              <a:t> </a:t>
            </a:r>
            <a:r>
              <a:rPr lang="el-CY" sz="1600" b="1" dirty="0" err="1">
                <a:cs typeface="Times New Roman" panose="02020603050405020304" pitchFamily="18" charset="0"/>
              </a:rPr>
              <a:t>Fazıl</a:t>
            </a:r>
            <a:r>
              <a:rPr lang="el-CY" sz="1600" b="1" dirty="0">
                <a:cs typeface="Times New Roman" panose="02020603050405020304" pitchFamily="18" charset="0"/>
              </a:rPr>
              <a:t> </a:t>
            </a:r>
            <a:r>
              <a:rPr lang="el-CY" sz="1600" b="1" dirty="0" err="1">
                <a:cs typeface="Times New Roman" panose="02020603050405020304" pitchFamily="18" charset="0"/>
              </a:rPr>
              <a:t>Polat</a:t>
            </a:r>
            <a:r>
              <a:rPr lang="el-CY" sz="1600" b="1" dirty="0">
                <a:cs typeface="Times New Roman" panose="02020603050405020304" pitchFamily="18" charset="0"/>
              </a:rPr>
              <a:t>, </a:t>
            </a:r>
            <a:r>
              <a:rPr lang="el-CY" sz="1600" b="1" dirty="0" err="1">
                <a:cs typeface="Times New Roman" panose="02020603050405020304" pitchFamily="18" charset="0"/>
              </a:rPr>
              <a:t>başarılı</a:t>
            </a:r>
            <a:r>
              <a:rPr lang="el-CY" sz="1600" b="1" dirty="0">
                <a:cs typeface="Times New Roman" panose="02020603050405020304" pitchFamily="18" charset="0"/>
              </a:rPr>
              <a:t> </a:t>
            </a:r>
            <a:r>
              <a:rPr lang="el-CY" sz="1600" b="1" dirty="0" err="1">
                <a:cs typeface="Times New Roman" panose="02020603050405020304" pitchFamily="18" charset="0"/>
              </a:rPr>
              <a:t>harekâttan</a:t>
            </a:r>
            <a:r>
              <a:rPr lang="el-CY" sz="1600" b="1" dirty="0">
                <a:cs typeface="Times New Roman" panose="02020603050405020304" pitchFamily="18" charset="0"/>
              </a:rPr>
              <a:t> </a:t>
            </a:r>
            <a:r>
              <a:rPr lang="el-CY" sz="1600" b="1" dirty="0" err="1">
                <a:cs typeface="Times New Roman" panose="02020603050405020304" pitchFamily="18" charset="0"/>
              </a:rPr>
              <a:t>sonra</a:t>
            </a:r>
            <a:r>
              <a:rPr lang="el-CY" sz="1600" b="1" dirty="0">
                <a:cs typeface="Times New Roman" panose="02020603050405020304" pitchFamily="18" charset="0"/>
              </a:rPr>
              <a:t> </a:t>
            </a:r>
            <a:r>
              <a:rPr lang="el-CY" sz="1600" b="1" dirty="0" err="1">
                <a:cs typeface="Times New Roman" panose="02020603050405020304" pitchFamily="18" charset="0"/>
              </a:rPr>
              <a:t>Mağusa'nın</a:t>
            </a:r>
            <a:r>
              <a:rPr lang="el-CY" sz="1600" b="1" dirty="0">
                <a:cs typeface="Times New Roman" panose="02020603050405020304" pitchFamily="18" charset="0"/>
              </a:rPr>
              <a:t> </a:t>
            </a:r>
            <a:r>
              <a:rPr lang="el-CY" sz="1600" b="1" dirty="0" err="1">
                <a:cs typeface="Times New Roman" panose="02020603050405020304" pitchFamily="18" charset="0"/>
              </a:rPr>
              <a:t>kahraman</a:t>
            </a:r>
            <a:r>
              <a:rPr lang="el-CY" sz="1600" b="1" dirty="0">
                <a:cs typeface="Times New Roman" panose="02020603050405020304" pitchFamily="18" charset="0"/>
              </a:rPr>
              <a:t> </a:t>
            </a:r>
            <a:r>
              <a:rPr lang="el-CY" sz="1600" b="1" dirty="0" err="1">
                <a:cs typeface="Times New Roman" panose="02020603050405020304" pitchFamily="18" charset="0"/>
              </a:rPr>
              <a:t>mücahitleriyle</a:t>
            </a:r>
            <a:r>
              <a:rPr lang="el-CY" sz="1600" b="1" dirty="0">
                <a:cs typeface="Times New Roman" panose="02020603050405020304" pitchFamily="18" charset="0"/>
              </a:rPr>
              <a:t> </a:t>
            </a:r>
            <a:r>
              <a:rPr lang="el-CY" sz="1600" b="1" dirty="0" err="1">
                <a:cs typeface="Times New Roman" panose="02020603050405020304" pitchFamily="18" charset="0"/>
              </a:rPr>
              <a:t>konuşurken</a:t>
            </a:r>
            <a:r>
              <a:rPr lang="el-CY" sz="1600" b="1" dirty="0">
                <a:cs typeface="Times New Roman" panose="02020603050405020304" pitchFamily="18" charset="0"/>
              </a:rPr>
              <a:t>. </a:t>
            </a:r>
            <a:endParaRPr lang="el-GR" sz="1600" b="1" dirty="0">
              <a:cs typeface="Times New Roman" panose="02020603050405020304" pitchFamily="18" charset="0"/>
            </a:endParaRPr>
          </a:p>
          <a:p>
            <a:pPr algn="just"/>
            <a:r>
              <a:rPr lang="el-GR" sz="1600" b="1" dirty="0">
                <a:cs typeface="Times New Roman" panose="02020603050405020304" pitchFamily="18" charset="0"/>
              </a:rPr>
              <a:t>Ο υποστράτηγος </a:t>
            </a:r>
            <a:r>
              <a:rPr lang="el-GR" sz="1600" b="1" dirty="0" err="1">
                <a:cs typeface="Times New Roman" panose="02020603050405020304" pitchFamily="18" charset="0"/>
              </a:rPr>
              <a:t>Fazıl</a:t>
            </a:r>
            <a:r>
              <a:rPr lang="el-GR" sz="1600" b="1" dirty="0">
                <a:cs typeface="Times New Roman" panose="02020603050405020304" pitchFamily="18" charset="0"/>
              </a:rPr>
              <a:t> </a:t>
            </a:r>
            <a:r>
              <a:rPr lang="el-GR" sz="1600" b="1" dirty="0" err="1">
                <a:cs typeface="Times New Roman" panose="02020603050405020304" pitchFamily="18" charset="0"/>
              </a:rPr>
              <a:t>Polat</a:t>
            </a:r>
            <a:r>
              <a:rPr lang="el-GR" sz="1600" b="1" dirty="0">
                <a:cs typeface="Times New Roman" panose="02020603050405020304" pitchFamily="18" charset="0"/>
              </a:rPr>
              <a:t> συνομιλεί με τους ηρωικούς μαχητές της Αμμοχώστου μετά την επιτυχημένη επιχείρηση. </a:t>
            </a:r>
            <a:endParaRPr lang="el-CY" sz="1600" b="1" dirty="0">
              <a:cs typeface="Times New Roman" panose="02020603050405020304" pitchFamily="18" charset="0"/>
            </a:endParaRPr>
          </a:p>
        </p:txBody>
      </p:sp>
    </p:spTree>
    <p:extLst>
      <p:ext uri="{BB962C8B-B14F-4D97-AF65-F5344CB8AC3E}">
        <p14:creationId xmlns:p14="http://schemas.microsoft.com/office/powerpoint/2010/main" val="2265838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βιβλίο, τυπογραφία, αφίσα&#10;&#10;Περιγραφή που δημιουργήθηκε αυτόματα">
            <a:extLst>
              <a:ext uri="{FF2B5EF4-FFF2-40B4-BE49-F238E27FC236}">
                <a16:creationId xmlns:a16="http://schemas.microsoft.com/office/drawing/2014/main" id="{0B90B199-3C11-C3F7-F60E-061145E35C69}"/>
              </a:ext>
            </a:extLst>
          </p:cNvPr>
          <p:cNvPicPr>
            <a:picLocks noChangeAspect="1"/>
          </p:cNvPicPr>
          <p:nvPr/>
        </p:nvPicPr>
        <p:blipFill>
          <a:blip r:embed="rId2">
            <a:extLst>
              <a:ext uri="{28A0092B-C50C-407E-A947-70E740481C1C}">
                <a14:useLocalDpi xmlns:a14="http://schemas.microsoft.com/office/drawing/2010/main" val="0"/>
              </a:ext>
            </a:extLst>
          </a:blip>
          <a:srcRect l="6189" t="4868" r="17790" b="12539"/>
          <a:stretch/>
        </p:blipFill>
        <p:spPr>
          <a:xfrm rot="5400000">
            <a:off x="-196580" y="935543"/>
            <a:ext cx="5661838" cy="4376053"/>
          </a:xfrm>
          <a:prstGeom prst="rect">
            <a:avLst/>
          </a:prstGeom>
          <a:ln>
            <a:solidFill>
              <a:schemeClr val="tx1"/>
            </a:solidFill>
          </a:ln>
        </p:spPr>
      </p:pic>
      <p:pic>
        <p:nvPicPr>
          <p:cNvPr id="7" name="Εικόνα 6"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390A3D51-D1A5-16A3-CD46-109DE54C1299}"/>
              </a:ext>
            </a:extLst>
          </p:cNvPr>
          <p:cNvPicPr>
            <a:picLocks noChangeAspect="1"/>
          </p:cNvPicPr>
          <p:nvPr/>
        </p:nvPicPr>
        <p:blipFill>
          <a:blip r:embed="rId3">
            <a:extLst>
              <a:ext uri="{28A0092B-C50C-407E-A947-70E740481C1C}">
                <a14:useLocalDpi xmlns:a14="http://schemas.microsoft.com/office/drawing/2010/main" val="0"/>
              </a:ext>
            </a:extLst>
          </a:blip>
          <a:srcRect l="13810" t="24870" r="53382" b="21960"/>
          <a:stretch/>
        </p:blipFill>
        <p:spPr>
          <a:xfrm rot="5400000">
            <a:off x="5529309" y="-261889"/>
            <a:ext cx="5661839" cy="6770918"/>
          </a:xfrm>
          <a:prstGeom prst="rect">
            <a:avLst/>
          </a:prstGeom>
        </p:spPr>
      </p:pic>
      <p:sp>
        <p:nvSpPr>
          <p:cNvPr id="4" name="TextBox 3">
            <a:extLst>
              <a:ext uri="{FF2B5EF4-FFF2-40B4-BE49-F238E27FC236}">
                <a16:creationId xmlns:a16="http://schemas.microsoft.com/office/drawing/2014/main" id="{440F9B58-FD11-6C45-E23A-1CC860E420A4}"/>
              </a:ext>
            </a:extLst>
          </p:cNvPr>
          <p:cNvSpPr txBox="1"/>
          <p:nvPr/>
        </p:nvSpPr>
        <p:spPr>
          <a:xfrm>
            <a:off x="348341" y="6196018"/>
            <a:ext cx="11495318" cy="369332"/>
          </a:xfrm>
          <a:prstGeom prst="rect">
            <a:avLst/>
          </a:prstGeom>
          <a:solidFill>
            <a:schemeClr val="bg1"/>
          </a:solidFill>
          <a:ln>
            <a:solidFill>
              <a:schemeClr val="tx1"/>
            </a:solidFill>
          </a:ln>
        </p:spPr>
        <p:txBody>
          <a:bodyPr wrap="square">
            <a:spAutoFit/>
          </a:bodyPr>
          <a:lstStyle/>
          <a:p>
            <a:r>
              <a:rPr lang="en-US" b="1" dirty="0" err="1">
                <a:latin typeface="NotoSans"/>
              </a:rPr>
              <a:t>Yılmaz</a:t>
            </a:r>
            <a:r>
              <a:rPr lang="en-US" b="1" dirty="0">
                <a:latin typeface="NotoSans"/>
              </a:rPr>
              <a:t> </a:t>
            </a:r>
            <a:r>
              <a:rPr lang="en-US" b="1" dirty="0" err="1">
                <a:latin typeface="NotoSans"/>
              </a:rPr>
              <a:t>Polat</a:t>
            </a:r>
            <a:r>
              <a:rPr lang="tr-TR" b="1" dirty="0">
                <a:latin typeface="NotoSans"/>
              </a:rPr>
              <a:t>,  </a:t>
            </a:r>
            <a:r>
              <a:rPr lang="en-US" b="1" i="1" dirty="0" err="1">
                <a:effectLst/>
                <a:latin typeface="NotoSans"/>
              </a:rPr>
              <a:t>Barış</a:t>
            </a:r>
            <a:r>
              <a:rPr lang="en-US" b="1" i="1" dirty="0">
                <a:effectLst/>
                <a:latin typeface="NotoSans"/>
              </a:rPr>
              <a:t> </a:t>
            </a:r>
            <a:r>
              <a:rPr lang="en-US" b="1" i="1" dirty="0" err="1">
                <a:effectLst/>
                <a:latin typeface="NotoSans"/>
              </a:rPr>
              <a:t>için</a:t>
            </a:r>
            <a:r>
              <a:rPr lang="en-US" b="1" i="1" dirty="0">
                <a:effectLst/>
                <a:latin typeface="NotoSans"/>
              </a:rPr>
              <a:t> </a:t>
            </a:r>
            <a:r>
              <a:rPr lang="en-US" b="1" i="1" dirty="0" err="1">
                <a:effectLst/>
                <a:latin typeface="NotoSans"/>
              </a:rPr>
              <a:t>oradaydılar</a:t>
            </a:r>
            <a:r>
              <a:rPr lang="en-US" b="1" i="1" dirty="0">
                <a:effectLst/>
                <a:latin typeface="NotoSans"/>
              </a:rPr>
              <a:t> Parola : </a:t>
            </a:r>
            <a:r>
              <a:rPr lang="en-US" b="1" i="1" dirty="0" err="1">
                <a:effectLst/>
                <a:latin typeface="NotoSans"/>
              </a:rPr>
              <a:t>Kıbrıs</a:t>
            </a:r>
            <a:r>
              <a:rPr lang="tr-TR" b="1" i="1" dirty="0">
                <a:latin typeface="NotoSans"/>
              </a:rPr>
              <a:t>, </a:t>
            </a:r>
            <a:r>
              <a:rPr lang="en-US" b="1" i="1" dirty="0">
                <a:effectLst/>
                <a:latin typeface="NotoSans"/>
              </a:rPr>
              <a:t> </a:t>
            </a:r>
            <a:r>
              <a:rPr lang="tr-TR" b="1" dirty="0">
                <a:latin typeface="NotoSans"/>
              </a:rPr>
              <a:t>Ulus Dağı, Lefkoşa, </a:t>
            </a:r>
            <a:r>
              <a:rPr lang="el-GR" b="1" dirty="0">
                <a:latin typeface="NotoSans"/>
              </a:rPr>
              <a:t>2007, </a:t>
            </a:r>
            <a:r>
              <a:rPr lang="el-GR" b="1" dirty="0" err="1">
                <a:latin typeface="NotoSans"/>
              </a:rPr>
              <a:t>σελ</a:t>
            </a:r>
            <a:r>
              <a:rPr lang="en-US" b="1" dirty="0">
                <a:latin typeface="NotoSans"/>
              </a:rPr>
              <a:t>.</a:t>
            </a:r>
            <a:r>
              <a:rPr lang="tr-TR" b="1" dirty="0">
                <a:latin typeface="NotoSans"/>
              </a:rPr>
              <a:t> </a:t>
            </a:r>
            <a:r>
              <a:rPr lang="tr-TR" b="1" i="0" dirty="0">
                <a:effectLst/>
                <a:latin typeface="NotoSans"/>
              </a:rPr>
              <a:t>162</a:t>
            </a:r>
            <a:r>
              <a:rPr lang="el-GR" b="1" i="0" dirty="0">
                <a:effectLst/>
                <a:latin typeface="NotoSans"/>
              </a:rPr>
              <a:t>.</a:t>
            </a:r>
            <a:endParaRPr lang="en-US" b="1" i="0" dirty="0">
              <a:effectLst/>
              <a:latin typeface="NotoSans"/>
            </a:endParaRPr>
          </a:p>
        </p:txBody>
      </p:sp>
    </p:spTree>
    <p:extLst>
      <p:ext uri="{BB962C8B-B14F-4D97-AF65-F5344CB8AC3E}">
        <p14:creationId xmlns:p14="http://schemas.microsoft.com/office/powerpoint/2010/main" val="3400741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16B4525-DCBC-79C4-7C8C-FCD5556D71E6}"/>
              </a:ext>
            </a:extLst>
          </p:cNvPr>
          <p:cNvPicPr>
            <a:picLocks noChangeAspect="1"/>
          </p:cNvPicPr>
          <p:nvPr/>
        </p:nvPicPr>
        <p:blipFill>
          <a:blip r:embed="rId2"/>
          <a:stretch>
            <a:fillRect/>
          </a:stretch>
        </p:blipFill>
        <p:spPr>
          <a:xfrm>
            <a:off x="430808" y="315888"/>
            <a:ext cx="11761192" cy="6542112"/>
          </a:xfrm>
          <a:prstGeom prst="rect">
            <a:avLst/>
          </a:prstGeom>
        </p:spPr>
      </p:pic>
      <p:sp>
        <p:nvSpPr>
          <p:cNvPr id="4" name="TextBox 3">
            <a:extLst>
              <a:ext uri="{FF2B5EF4-FFF2-40B4-BE49-F238E27FC236}">
                <a16:creationId xmlns:a16="http://schemas.microsoft.com/office/drawing/2014/main" id="{9C627FEE-6B13-AB49-1A0C-68CF6FC4CFFA}"/>
              </a:ext>
            </a:extLst>
          </p:cNvPr>
          <p:cNvSpPr txBox="1"/>
          <p:nvPr/>
        </p:nvSpPr>
        <p:spPr>
          <a:xfrm>
            <a:off x="8871857" y="2142766"/>
            <a:ext cx="2971799" cy="3678123"/>
          </a:xfrm>
          <a:prstGeom prst="rect">
            <a:avLst/>
          </a:prstGeom>
          <a:solidFill>
            <a:schemeClr val="bg1"/>
          </a:solidFill>
          <a:ln>
            <a:solidFill>
              <a:schemeClr val="tx1"/>
            </a:solidFill>
          </a:ln>
        </p:spPr>
        <p:txBody>
          <a:bodyPr wrap="square">
            <a:spAutoFit/>
          </a:bodyPr>
          <a:lstStyle/>
          <a:p>
            <a:pPr algn="just">
              <a:lnSpc>
                <a:spcPct val="115000"/>
              </a:lnSpc>
              <a:spcAft>
                <a:spcPts val="100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Kutlu Adalı,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Köy raporları 1963</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Kıbrıs Türk Cemaat Meclisi, Lefkoşa, 1963,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Αγιά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Κεπίρ</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Καζιβερά</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Κοτσιάτης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Ιωάννης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Σελέμανη</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Αμμαδιές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Σκυλλούρα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Ερμόλαος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Κίαδος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Τζιάος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 </a:t>
            </a:r>
            <a:r>
              <a:rPr lang="el-GR"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Ψυλλάτος</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Γέναγρα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Αρναδί</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Γαλάτεια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Ανδρόνικος Καρπασίας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Πλατανισσός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Κλαυδιά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Bğ</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Μαλιά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Γεροβάσα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Χρυσοχού</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Πελαθούσα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Κιδάσι</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Γεώργιος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Φασούλα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Βέλος: Κάτω 2">
            <a:extLst>
              <a:ext uri="{FF2B5EF4-FFF2-40B4-BE49-F238E27FC236}">
                <a16:creationId xmlns:a16="http://schemas.microsoft.com/office/drawing/2014/main" id="{EA107271-90A0-8882-C12D-562545C3546D}"/>
              </a:ext>
            </a:extLst>
          </p:cNvPr>
          <p:cNvSpPr/>
          <p:nvPr/>
        </p:nvSpPr>
        <p:spPr>
          <a:xfrm>
            <a:off x="6311404" y="1600199"/>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1603534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εξωτερικός χώρος/ύπαιθρος&#10;&#10;Περιγραφή που δημιουργήθηκε αυτόματα">
            <a:extLst>
              <a:ext uri="{FF2B5EF4-FFF2-40B4-BE49-F238E27FC236}">
                <a16:creationId xmlns:a16="http://schemas.microsoft.com/office/drawing/2014/main" id="{BE4E32F7-D5B9-8352-2A45-ABBDF9DD0A25}"/>
              </a:ext>
            </a:extLst>
          </p:cNvPr>
          <p:cNvPicPr>
            <a:picLocks noChangeAspect="1"/>
          </p:cNvPicPr>
          <p:nvPr/>
        </p:nvPicPr>
        <p:blipFill rotWithShape="1">
          <a:blip r:embed="rId2">
            <a:extLst>
              <a:ext uri="{28A0092B-C50C-407E-A947-70E740481C1C}">
                <a14:useLocalDpi xmlns:a14="http://schemas.microsoft.com/office/drawing/2010/main" val="0"/>
              </a:ext>
            </a:extLst>
          </a:blip>
          <a:srcRect l="9186" t="40888" r="43370" b="42586"/>
          <a:stretch/>
        </p:blipFill>
        <p:spPr>
          <a:xfrm>
            <a:off x="304798" y="1290320"/>
            <a:ext cx="11582401" cy="5439508"/>
          </a:xfrm>
          <a:prstGeom prst="rect">
            <a:avLst/>
          </a:prstGeom>
          <a:ln>
            <a:solidFill>
              <a:schemeClr val="tx1"/>
            </a:solidFill>
          </a:ln>
        </p:spPr>
      </p:pic>
      <p:sp>
        <p:nvSpPr>
          <p:cNvPr id="4" name="TextBox 3">
            <a:extLst>
              <a:ext uri="{FF2B5EF4-FFF2-40B4-BE49-F238E27FC236}">
                <a16:creationId xmlns:a16="http://schemas.microsoft.com/office/drawing/2014/main" id="{63E600AC-62F3-23A2-1995-EEE24C84631F}"/>
              </a:ext>
            </a:extLst>
          </p:cNvPr>
          <p:cNvSpPr txBox="1"/>
          <p:nvPr/>
        </p:nvSpPr>
        <p:spPr>
          <a:xfrm>
            <a:off x="304799" y="128171"/>
            <a:ext cx="11582400"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aydan</a:t>
            </a:r>
            <a:r>
              <a:rPr lang="el-CY" b="1" dirty="0">
                <a:cs typeface="Times New Roman" panose="02020603050405020304" pitchFamily="18" charset="0"/>
              </a:rPr>
              <a:t> </a:t>
            </a:r>
            <a:r>
              <a:rPr lang="el-CY" b="1" dirty="0" err="1">
                <a:cs typeface="Times New Roman" panose="02020603050405020304" pitchFamily="18" charset="0"/>
              </a:rPr>
              <a:t>beri</a:t>
            </a:r>
            <a:r>
              <a:rPr lang="el-CY" b="1" dirty="0">
                <a:cs typeface="Times New Roman" panose="02020603050405020304" pitchFamily="18" charset="0"/>
              </a:rPr>
              <a:t> </a:t>
            </a:r>
            <a:r>
              <a:rPr lang="el-CY" b="1" dirty="0" err="1">
                <a:cs typeface="Times New Roman" panose="02020603050405020304" pitchFamily="18" charset="0"/>
              </a:rPr>
              <a:t>kahramanca</a:t>
            </a:r>
            <a:r>
              <a:rPr lang="el-CY" b="1" dirty="0">
                <a:cs typeface="Times New Roman" panose="02020603050405020304" pitchFamily="18" charset="0"/>
              </a:rPr>
              <a:t> </a:t>
            </a:r>
            <a:r>
              <a:rPr lang="el-CY" b="1" dirty="0" err="1">
                <a:cs typeface="Times New Roman" panose="02020603050405020304" pitchFamily="18" charset="0"/>
              </a:rPr>
              <a:t>direnen</a:t>
            </a:r>
            <a:r>
              <a:rPr lang="el-CY" b="1" dirty="0">
                <a:cs typeface="Times New Roman" panose="02020603050405020304" pitchFamily="18" charset="0"/>
              </a:rPr>
              <a:t> </a:t>
            </a:r>
            <a:r>
              <a:rPr lang="el-CY" b="1" dirty="0" err="1">
                <a:cs typeface="Times New Roman" panose="02020603050405020304" pitchFamily="18" charset="0"/>
              </a:rPr>
              <a:t>Sütlüce</a:t>
            </a:r>
            <a:r>
              <a:rPr lang="el-CY" b="1" dirty="0">
                <a:cs typeface="Times New Roman" panose="02020603050405020304" pitchFamily="18" charset="0"/>
              </a:rPr>
              <a:t> </a:t>
            </a:r>
            <a:r>
              <a:rPr lang="el-CY" b="1" dirty="0" err="1">
                <a:cs typeface="Times New Roman" panose="02020603050405020304" pitchFamily="18" charset="0"/>
              </a:rPr>
              <a:t>bugün</a:t>
            </a:r>
            <a:r>
              <a:rPr lang="el-CY" b="1" dirty="0">
                <a:cs typeface="Times New Roman" panose="02020603050405020304" pitchFamily="18" charset="0"/>
              </a:rPr>
              <a:t> </a:t>
            </a:r>
            <a:r>
              <a:rPr lang="el-CY" b="1" dirty="0" err="1">
                <a:cs typeface="Times New Roman" panose="02020603050405020304" pitchFamily="18" charset="0"/>
              </a:rPr>
              <a:t>Türk</a:t>
            </a:r>
            <a:r>
              <a:rPr lang="el-CY" b="1" dirty="0">
                <a:cs typeface="Times New Roman" panose="02020603050405020304" pitchFamily="18" charset="0"/>
              </a:rPr>
              <a:t> </a:t>
            </a:r>
            <a:r>
              <a:rPr lang="el-CY" b="1" dirty="0" err="1">
                <a:cs typeface="Times New Roman" panose="02020603050405020304" pitchFamily="18" charset="0"/>
              </a:rPr>
              <a:t>Silâhlı</a:t>
            </a:r>
            <a:r>
              <a:rPr lang="el-CY" b="1" dirty="0">
                <a:cs typeface="Times New Roman" panose="02020603050405020304" pitchFamily="18" charset="0"/>
              </a:rPr>
              <a:t> </a:t>
            </a:r>
            <a:r>
              <a:rPr lang="el-CY" b="1" dirty="0" err="1">
                <a:cs typeface="Times New Roman" panose="02020603050405020304" pitchFamily="18" charset="0"/>
              </a:rPr>
              <a:t>Kuvvetlerine</a:t>
            </a:r>
            <a:r>
              <a:rPr lang="el-CY" b="1" dirty="0">
                <a:cs typeface="Times New Roman" panose="02020603050405020304" pitchFamily="18" charset="0"/>
              </a:rPr>
              <a:t> </a:t>
            </a:r>
            <a:r>
              <a:rPr lang="el-CY" b="1" dirty="0" err="1">
                <a:cs typeface="Times New Roman" panose="02020603050405020304" pitchFamily="18" charset="0"/>
              </a:rPr>
              <a:t>kavuşmanın</a:t>
            </a:r>
            <a:r>
              <a:rPr lang="el-CY" b="1" dirty="0">
                <a:cs typeface="Times New Roman" panose="02020603050405020304" pitchFamily="18" charset="0"/>
              </a:rPr>
              <a:t> m </a:t>
            </a:r>
            <a:r>
              <a:rPr lang="el-CY" b="1" dirty="0" err="1">
                <a:cs typeface="Times New Roman" panose="02020603050405020304" pitchFamily="18" charset="0"/>
              </a:rPr>
              <a:t>utluluğunu</a:t>
            </a:r>
            <a:r>
              <a:rPr lang="el-CY" b="1" dirty="0">
                <a:cs typeface="Times New Roman" panose="02020603050405020304" pitchFamily="18" charset="0"/>
              </a:rPr>
              <a:t> </a:t>
            </a:r>
            <a:r>
              <a:rPr lang="el-CY" b="1" dirty="0" err="1">
                <a:cs typeface="Times New Roman" panose="02020603050405020304" pitchFamily="18" charset="0"/>
              </a:rPr>
              <a:t>tadıyor</a:t>
            </a:r>
            <a:r>
              <a:rPr lang="el-CY" b="1" dirty="0">
                <a:cs typeface="Times New Roman" panose="02020603050405020304" pitchFamily="18" charset="0"/>
              </a:rPr>
              <a:t>.</a:t>
            </a:r>
            <a:endParaRPr lang="el-GR" b="1" dirty="0">
              <a:cs typeface="Times New Roman" panose="02020603050405020304" pitchFamily="18" charset="0"/>
            </a:endParaRPr>
          </a:p>
          <a:p>
            <a:pPr algn="just"/>
            <a:r>
              <a:rPr lang="el-GR" b="1" dirty="0">
                <a:cs typeface="Times New Roman" panose="02020603050405020304" pitchFamily="18" charset="0"/>
              </a:rPr>
              <a:t>Το </a:t>
            </a:r>
            <a:r>
              <a:rPr lang="tr-TR" b="1" dirty="0">
                <a:cs typeface="Times New Roman" panose="02020603050405020304" pitchFamily="18" charset="0"/>
              </a:rPr>
              <a:t> </a:t>
            </a:r>
            <a:r>
              <a:rPr lang="el-GR" b="1" dirty="0">
                <a:cs typeface="Times New Roman" panose="02020603050405020304" pitchFamily="18" charset="0"/>
              </a:rPr>
              <a:t>χωριό </a:t>
            </a:r>
            <a:r>
              <a:rPr lang="el-GR" b="1" dirty="0" err="1">
                <a:cs typeface="Times New Roman" panose="02020603050405020304" pitchFamily="18" charset="0"/>
              </a:rPr>
              <a:t>Sütlüce</a:t>
            </a:r>
            <a:r>
              <a:rPr lang="el-GR" b="1" dirty="0">
                <a:cs typeface="Times New Roman" panose="02020603050405020304" pitchFamily="18" charset="0"/>
              </a:rPr>
              <a:t>/</a:t>
            </a:r>
            <a:r>
              <a:rPr lang="el-GR" b="1" dirty="0" err="1">
                <a:cs typeface="Times New Roman" panose="02020603050405020304" pitchFamily="18" charset="0"/>
              </a:rPr>
              <a:t>Ψυλλάτος</a:t>
            </a:r>
            <a:r>
              <a:rPr lang="tr-TR" b="1" dirty="0">
                <a:cs typeface="Times New Roman" panose="02020603050405020304" pitchFamily="18" charset="0"/>
              </a:rPr>
              <a:t> </a:t>
            </a:r>
            <a:r>
              <a:rPr lang="el-GR" b="1" dirty="0">
                <a:cs typeface="Times New Roman" panose="02020603050405020304" pitchFamily="18" charset="0"/>
              </a:rPr>
              <a:t>αντιστέκεται  ηρωικά εδώ και έναν μήνα. Απολαμβάνει σήμερα την ευτυχία της επανένωσης με τις Τουρκικές Ένοπλες Δυνάμεις.</a:t>
            </a:r>
            <a:endParaRPr lang="el-CY" b="1" dirty="0">
              <a:cs typeface="Times New Roman" panose="02020603050405020304" pitchFamily="18" charset="0"/>
            </a:endParaRPr>
          </a:p>
        </p:txBody>
      </p:sp>
    </p:spTree>
    <p:extLst>
      <p:ext uri="{BB962C8B-B14F-4D97-AF65-F5344CB8AC3E}">
        <p14:creationId xmlns:p14="http://schemas.microsoft.com/office/powerpoint/2010/main" val="3923426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2FC30FD6-F25D-A814-6169-1F7085A7F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F5C0508E-F184-05C4-DF02-780D4F193BF5}"/>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18 Αυγούστου  1974 </a:t>
            </a:r>
            <a:endParaRPr lang="el-CY" sz="4000" dirty="0">
              <a:solidFill>
                <a:schemeClr val="tx1"/>
              </a:solidFill>
            </a:endParaRPr>
          </a:p>
        </p:txBody>
      </p:sp>
    </p:spTree>
    <p:extLst>
      <p:ext uri="{BB962C8B-B14F-4D97-AF65-F5344CB8AC3E}">
        <p14:creationId xmlns:p14="http://schemas.microsoft.com/office/powerpoint/2010/main" val="4286862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16B4525-DCBC-79C4-7C8C-FCD5556D71E6}"/>
              </a:ext>
            </a:extLst>
          </p:cNvPr>
          <p:cNvPicPr>
            <a:picLocks noChangeAspect="1"/>
          </p:cNvPicPr>
          <p:nvPr/>
        </p:nvPicPr>
        <p:blipFill>
          <a:blip r:embed="rId2"/>
          <a:stretch>
            <a:fillRect/>
          </a:stretch>
        </p:blipFill>
        <p:spPr>
          <a:xfrm>
            <a:off x="430808" y="315888"/>
            <a:ext cx="11761192" cy="6542112"/>
          </a:xfrm>
          <a:prstGeom prst="rect">
            <a:avLst/>
          </a:prstGeom>
        </p:spPr>
      </p:pic>
      <p:sp>
        <p:nvSpPr>
          <p:cNvPr id="4" name="TextBox 3">
            <a:extLst>
              <a:ext uri="{FF2B5EF4-FFF2-40B4-BE49-F238E27FC236}">
                <a16:creationId xmlns:a16="http://schemas.microsoft.com/office/drawing/2014/main" id="{9C627FEE-6B13-AB49-1A0C-68CF6FC4CFFA}"/>
              </a:ext>
            </a:extLst>
          </p:cNvPr>
          <p:cNvSpPr txBox="1"/>
          <p:nvPr/>
        </p:nvSpPr>
        <p:spPr>
          <a:xfrm>
            <a:off x="8871857" y="2142766"/>
            <a:ext cx="2971799" cy="3549883"/>
          </a:xfrm>
          <a:prstGeom prst="rect">
            <a:avLst/>
          </a:prstGeom>
          <a:solidFill>
            <a:schemeClr val="bg1"/>
          </a:solidFill>
          <a:ln>
            <a:solidFill>
              <a:schemeClr val="tx1"/>
            </a:solidFill>
          </a:ln>
        </p:spPr>
        <p:txBody>
          <a:bodyPr wrap="square">
            <a:spAutoFit/>
          </a:bodyPr>
          <a:lstStyle/>
          <a:p>
            <a:pPr algn="just">
              <a:lnSpc>
                <a:spcPct val="115000"/>
              </a:lnSpc>
              <a:spcAft>
                <a:spcPts val="100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Kutlu Adalı,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Köy raporları 1963</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Kıbrıs Türk Cemaat Meclisi, Lefkoşa, 1963,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Αγιά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Κεπίρ</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a:t>
            </a:r>
            <a:r>
              <a:rPr lang="el-GR"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Καζιβερά</a:t>
            </a: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Κοτσιάτης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Ιωάννης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Σελέμανη</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Αμμαδιές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Σκυλλούρα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Ερμόλαος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Κίαδος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Τζιάος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Ψυλλάτος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Γέναγρα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Αρναδί</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Γαλάτεια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Ανδρόνικος Καρπασίας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Πλατανισσός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Κλαυδιά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Bğ</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Μαλιά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Γεροβάσα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Χρυσοχού</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Πελαθούσα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Κιδάσι</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Γεώργιος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Φασούλα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Βέλος: Κάτω 2">
            <a:extLst>
              <a:ext uri="{FF2B5EF4-FFF2-40B4-BE49-F238E27FC236}">
                <a16:creationId xmlns:a16="http://schemas.microsoft.com/office/drawing/2014/main" id="{EA107271-90A0-8882-C12D-562545C3546D}"/>
              </a:ext>
            </a:extLst>
          </p:cNvPr>
          <p:cNvSpPr/>
          <p:nvPr/>
        </p:nvSpPr>
        <p:spPr>
          <a:xfrm>
            <a:off x="3799114" y="1817913"/>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73777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rotWithShape="1">
          <a:blip r:embed="rId2">
            <a:extLst>
              <a:ext uri="{28A0092B-C50C-407E-A947-70E740481C1C}">
                <a14:useLocalDpi xmlns:a14="http://schemas.microsoft.com/office/drawing/2010/main" val="0"/>
              </a:ext>
            </a:extLst>
          </a:blip>
          <a:srcRect l="64960" t="27301" r="7011" b="57697"/>
          <a:stretch/>
        </p:blipFill>
        <p:spPr>
          <a:xfrm>
            <a:off x="224846" y="254000"/>
            <a:ext cx="5627313" cy="3029843"/>
          </a:xfrm>
          <a:prstGeom prst="rect">
            <a:avLst/>
          </a:prstGeom>
          <a:ln>
            <a:solidFill>
              <a:schemeClr val="tx1"/>
            </a:solidFill>
          </a:ln>
        </p:spPr>
      </p:pic>
      <p:sp>
        <p:nvSpPr>
          <p:cNvPr id="4" name="TextBox 3">
            <a:extLst>
              <a:ext uri="{FF2B5EF4-FFF2-40B4-BE49-F238E27FC236}">
                <a16:creationId xmlns:a16="http://schemas.microsoft.com/office/drawing/2014/main" id="{A04CB326-D2E2-05B1-0166-AC19751BBA89}"/>
              </a:ext>
            </a:extLst>
          </p:cNvPr>
          <p:cNvSpPr txBox="1"/>
          <p:nvPr/>
        </p:nvSpPr>
        <p:spPr>
          <a:xfrm>
            <a:off x="6096000" y="428172"/>
            <a:ext cx="5942274" cy="5355312"/>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Yukarıda</a:t>
            </a:r>
            <a:r>
              <a:rPr lang="en-US" b="1" dirty="0">
                <a:cs typeface="Times New Roman" panose="02020603050405020304" pitchFamily="18" charset="0"/>
              </a:rPr>
              <a:t>, Rum </a:t>
            </a:r>
            <a:r>
              <a:rPr lang="en-US" b="1" dirty="0" err="1">
                <a:cs typeface="Times New Roman" panose="02020603050405020304" pitchFamily="18" charset="0"/>
              </a:rPr>
              <a:t>kesimindeki</a:t>
            </a:r>
            <a:r>
              <a:rPr lang="en-US" b="1" dirty="0">
                <a:cs typeface="Times New Roman" panose="02020603050405020304" pitchFamily="18" charset="0"/>
              </a:rPr>
              <a:t> </a:t>
            </a:r>
            <a:r>
              <a:rPr lang="en-US" b="1" dirty="0" err="1">
                <a:cs typeface="Times New Roman" panose="02020603050405020304" pitchFamily="18" charset="0"/>
              </a:rPr>
              <a:t>darbe</a:t>
            </a:r>
            <a:r>
              <a:rPr lang="en-US" b="1" dirty="0">
                <a:cs typeface="Times New Roman" panose="02020603050405020304" pitchFamily="18" charset="0"/>
              </a:rPr>
              <a:t> </a:t>
            </a:r>
            <a:r>
              <a:rPr lang="en-US" b="1" dirty="0" err="1">
                <a:cs typeface="Times New Roman" panose="02020603050405020304" pitchFamily="18" charset="0"/>
              </a:rPr>
              <a:t>hareketinden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Cumhurbaşkanlığına</a:t>
            </a:r>
            <a:r>
              <a:rPr lang="en-US" b="1" dirty="0">
                <a:cs typeface="Times New Roman" panose="02020603050405020304" pitchFamily="18" charset="0"/>
              </a:rPr>
              <a:t> </a:t>
            </a:r>
            <a:r>
              <a:rPr lang="en-US" b="1" dirty="0" err="1">
                <a:cs typeface="Times New Roman" panose="02020603050405020304" pitchFamily="18" charset="0"/>
              </a:rPr>
              <a:t>getirildiği</a:t>
            </a:r>
            <a:r>
              <a:rPr lang="en-US" b="1" dirty="0">
                <a:cs typeface="Times New Roman" panose="02020603050405020304" pitchFamily="18" charset="0"/>
              </a:rPr>
              <a:t> </a:t>
            </a:r>
            <a:r>
              <a:rPr lang="en-US" b="1" dirty="0" err="1">
                <a:cs typeface="Times New Roman" panose="02020603050405020304" pitchFamily="18" charset="0"/>
              </a:rPr>
              <a:t>bildirilen</a:t>
            </a:r>
            <a:r>
              <a:rPr lang="en-US" b="1" dirty="0">
                <a:cs typeface="Times New Roman" panose="02020603050405020304" pitchFamily="18" charset="0"/>
              </a:rPr>
              <a:t> Nikos </a:t>
            </a:r>
            <a:r>
              <a:rPr lang="en-US" b="1" dirty="0" err="1">
                <a:cs typeface="Times New Roman" panose="02020603050405020304" pitchFamily="18" charset="0"/>
              </a:rPr>
              <a:t>Samsun'un</a:t>
            </a:r>
            <a:r>
              <a:rPr lang="en-US" b="1" dirty="0">
                <a:cs typeface="Times New Roman" panose="02020603050405020304" pitchFamily="18" charset="0"/>
              </a:rPr>
              <a:t> </a:t>
            </a:r>
            <a:r>
              <a:rPr lang="en-US" b="1" dirty="0" err="1">
                <a:cs typeface="Times New Roman" panose="02020603050405020304" pitchFamily="18" charset="0"/>
              </a:rPr>
              <a:t>kişiliğini</a:t>
            </a:r>
            <a:r>
              <a:rPr lang="en-US" b="1" dirty="0">
                <a:cs typeface="Times New Roman" panose="02020603050405020304" pitchFamily="18" charset="0"/>
              </a:rPr>
              <a:t> </a:t>
            </a:r>
            <a:r>
              <a:rPr lang="en-US" b="1" dirty="0" err="1">
                <a:cs typeface="Times New Roman" panose="02020603050405020304" pitchFamily="18" charset="0"/>
              </a:rPr>
              <a:t>yansıtan</a:t>
            </a:r>
            <a:r>
              <a:rPr lang="en-US" b="1" dirty="0">
                <a:cs typeface="Times New Roman" panose="02020603050405020304" pitchFamily="18" charset="0"/>
              </a:rPr>
              <a:t> </a:t>
            </a:r>
            <a:r>
              <a:rPr lang="en-US" b="1" dirty="0" err="1">
                <a:cs typeface="Times New Roman" panose="02020603050405020304" pitchFamily="18" charset="0"/>
              </a:rPr>
              <a:t>iki</a:t>
            </a:r>
            <a:r>
              <a:rPr lang="en-US" b="1" dirty="0">
                <a:cs typeface="Times New Roman" panose="02020603050405020304" pitchFamily="18" charset="0"/>
              </a:rPr>
              <a:t> </a:t>
            </a:r>
            <a:r>
              <a:rPr lang="en-US" b="1" dirty="0" err="1">
                <a:cs typeface="Times New Roman" panose="02020603050405020304" pitchFamily="18" charset="0"/>
              </a:rPr>
              <a:t>resim</a:t>
            </a:r>
            <a:r>
              <a:rPr lang="en-US" b="1" dirty="0">
                <a:cs typeface="Times New Roman" panose="02020603050405020304" pitchFamily="18" charset="0"/>
              </a:rPr>
              <a:t> </a:t>
            </a:r>
            <a:r>
              <a:rPr lang="en-US" b="1" dirty="0" err="1">
                <a:cs typeface="Times New Roman" panose="02020603050405020304" pitchFamily="18" charset="0"/>
              </a:rPr>
              <a:t>görülmektedir</a:t>
            </a:r>
            <a:r>
              <a:rPr lang="en-US" b="1" dirty="0">
                <a:cs typeface="Times New Roman" panose="02020603050405020304" pitchFamily="18" charset="0"/>
              </a:rPr>
              <a:t>. </a:t>
            </a:r>
            <a:r>
              <a:rPr lang="en-US" b="1" dirty="0" err="1">
                <a:cs typeface="Times New Roman" panose="02020603050405020304" pitchFamily="18" charset="0"/>
              </a:rPr>
              <a:t>Birinci</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Sampson, </a:t>
            </a:r>
            <a:r>
              <a:rPr lang="en-US" b="1" dirty="0" err="1">
                <a:cs typeface="Times New Roman" panose="02020603050405020304" pitchFamily="18" charset="0"/>
              </a:rPr>
              <a:t>bir</a:t>
            </a:r>
            <a:r>
              <a:rPr lang="en-US" b="1" dirty="0">
                <a:cs typeface="Times New Roman" panose="02020603050405020304" pitchFamily="18" charset="0"/>
              </a:rPr>
              <a:t> EOKA </a:t>
            </a:r>
            <a:r>
              <a:rPr lang="en-US" b="1" dirty="0" err="1">
                <a:cs typeface="Times New Roman" panose="02020603050405020304" pitchFamily="18" charset="0"/>
              </a:rPr>
              <a:t>tedhişçisi</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Ingiliz</a:t>
            </a:r>
            <a:r>
              <a:rPr lang="en-US" b="1" dirty="0">
                <a:cs typeface="Times New Roman" panose="02020603050405020304" pitchFamily="18" charset="0"/>
              </a:rPr>
              <a:t> </a:t>
            </a:r>
            <a:r>
              <a:rPr lang="en-US" b="1" dirty="0" err="1">
                <a:cs typeface="Times New Roman" panose="02020603050405020304" pitchFamily="18" charset="0"/>
              </a:rPr>
              <a:t>polislerinin</a:t>
            </a:r>
            <a:r>
              <a:rPr lang="en-US" b="1" dirty="0">
                <a:cs typeface="Times New Roman" panose="02020603050405020304" pitchFamily="18" charset="0"/>
              </a:rPr>
              <a:t> </a:t>
            </a:r>
            <a:r>
              <a:rPr lang="en-US" b="1" dirty="0" err="1">
                <a:cs typeface="Times New Roman" panose="02020603050405020304" pitchFamily="18" charset="0"/>
              </a:rPr>
              <a:t>arasında</a:t>
            </a:r>
            <a:r>
              <a:rPr lang="en-US" b="1" dirty="0">
                <a:cs typeface="Times New Roman" panose="02020603050405020304" pitchFamily="18" charset="0"/>
              </a:rPr>
              <a:t> </a:t>
            </a:r>
            <a:r>
              <a:rPr lang="en-US" b="1" dirty="0" err="1">
                <a:cs typeface="Times New Roman" panose="02020603050405020304" pitchFamily="18" charset="0"/>
              </a:rPr>
              <a:t>mahkemeye</a:t>
            </a:r>
            <a:r>
              <a:rPr lang="en-US" b="1" dirty="0">
                <a:cs typeface="Times New Roman" panose="02020603050405020304" pitchFamily="18" charset="0"/>
              </a:rPr>
              <a:t> </a:t>
            </a:r>
            <a:r>
              <a:rPr lang="en-US" b="1" dirty="0" err="1">
                <a:cs typeface="Times New Roman" panose="02020603050405020304" pitchFamily="18" charset="0"/>
              </a:rPr>
              <a:t>götürülürken</a:t>
            </a:r>
            <a:r>
              <a:rPr lang="en-US" b="1" dirty="0">
                <a:cs typeface="Times New Roman" panose="02020603050405020304" pitchFamily="18" charset="0"/>
              </a:rPr>
              <a:t> </a:t>
            </a:r>
            <a:r>
              <a:rPr lang="en-US" b="1" dirty="0" err="1">
                <a:cs typeface="Times New Roman" panose="02020603050405020304" pitchFamily="18" charset="0"/>
              </a:rPr>
              <a:t>görülmektedir</a:t>
            </a:r>
            <a:r>
              <a:rPr lang="en-US" b="1" dirty="0">
                <a:cs typeface="Times New Roman" panose="02020603050405020304" pitchFamily="18" charset="0"/>
              </a:rPr>
              <a:t>. </a:t>
            </a:r>
            <a:r>
              <a:rPr lang="en-US" b="1" dirty="0" err="1">
                <a:cs typeface="Times New Roman" panose="02020603050405020304" pitchFamily="18" charset="0"/>
              </a:rPr>
              <a:t>Alttaki</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a:t>
            </a:r>
            <a:r>
              <a:rPr lang="tr-TR" b="1" dirty="0">
                <a:cs typeface="Times New Roman" panose="02020603050405020304" pitchFamily="18" charset="0"/>
              </a:rPr>
              <a:t>i</a:t>
            </a:r>
            <a:r>
              <a:rPr lang="en-US" b="1" dirty="0">
                <a:cs typeface="Times New Roman" panose="02020603050405020304" pitchFamily="18" charset="0"/>
              </a:rPr>
              <a:t>se 1963 </a:t>
            </a:r>
            <a:r>
              <a:rPr lang="en-US" b="1" dirty="0" err="1">
                <a:cs typeface="Times New Roman" panose="02020603050405020304" pitchFamily="18" charset="0"/>
              </a:rPr>
              <a:t>olayları</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Küçük</a:t>
            </a:r>
            <a:r>
              <a:rPr lang="en-US" b="1" dirty="0">
                <a:cs typeface="Times New Roman" panose="02020603050405020304" pitchFamily="18" charset="0"/>
              </a:rPr>
              <a:t> </a:t>
            </a:r>
            <a:r>
              <a:rPr lang="en-US" b="1" dirty="0" err="1">
                <a:cs typeface="Times New Roman" panose="02020603050405020304" pitchFamily="18" charset="0"/>
              </a:rPr>
              <a:t>Kaymaklı'nın</a:t>
            </a:r>
            <a:r>
              <a:rPr lang="en-US" b="1" dirty="0">
                <a:cs typeface="Times New Roman" panose="02020603050405020304" pitchFamily="18" charset="0"/>
              </a:rPr>
              <a:t> </a:t>
            </a:r>
            <a:r>
              <a:rPr lang="en-US" b="1" dirty="0" err="1">
                <a:cs typeface="Times New Roman" panose="02020603050405020304" pitchFamily="18" charset="0"/>
              </a:rPr>
              <a:t>işgal</a:t>
            </a:r>
            <a:r>
              <a:rPr lang="en-US" b="1" dirty="0">
                <a:cs typeface="Times New Roman" panose="02020603050405020304" pitchFamily="18" charset="0"/>
              </a:rPr>
              <a:t> </a:t>
            </a:r>
            <a:r>
              <a:rPr lang="en-US" b="1" dirty="0" err="1">
                <a:cs typeface="Times New Roman" panose="02020603050405020304" pitchFamily="18" charset="0"/>
              </a:rPr>
              <a:t>edilmesinden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elinde</a:t>
            </a:r>
            <a:r>
              <a:rPr lang="en-US" b="1" dirty="0">
                <a:cs typeface="Times New Roman" panose="02020603050405020304" pitchFamily="18" charset="0"/>
              </a:rPr>
              <a:t> tabanca,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elinde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bayrağı</a:t>
            </a:r>
            <a:r>
              <a:rPr lang="en-US" b="1" dirty="0">
                <a:cs typeface="Times New Roman" panose="02020603050405020304" pitchFamily="18" charset="0"/>
              </a:rPr>
              <a:t> </a:t>
            </a:r>
            <a:r>
              <a:rPr lang="en-US" b="1" dirty="0" err="1">
                <a:cs typeface="Times New Roman" panose="02020603050405020304" pitchFamily="18" charset="0"/>
              </a:rPr>
              <a:t>poz</a:t>
            </a:r>
            <a:r>
              <a:rPr lang="en-US" b="1" dirty="0">
                <a:cs typeface="Times New Roman" panose="02020603050405020304" pitchFamily="18" charset="0"/>
              </a:rPr>
              <a:t> </a:t>
            </a:r>
            <a:r>
              <a:rPr lang="en-US" b="1" dirty="0" err="1">
                <a:cs typeface="Times New Roman" panose="02020603050405020304" pitchFamily="18" charset="0"/>
              </a:rPr>
              <a:t>verirken</a:t>
            </a:r>
            <a:r>
              <a:rPr lang="en-US" b="1" dirty="0">
                <a:cs typeface="Times New Roman" panose="02020603050405020304" pitchFamily="18" charset="0"/>
              </a:rPr>
              <a:t> </a:t>
            </a:r>
            <a:r>
              <a:rPr lang="en-US" b="1" dirty="0" err="1">
                <a:cs typeface="Times New Roman" panose="02020603050405020304" pitchFamily="18" charset="0"/>
              </a:rPr>
              <a:t>görülüyor</a:t>
            </a:r>
            <a:r>
              <a:rPr lang="en-US"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Υπάρχουν δύο φωτογραφίες που αντικατοπτρίζουν την προσωπικότητα του Νίκου Σαμψών, ο οποίος τοποθετήθηκε στην προεδρία μετά το πραξικόπημα στην ελληνοκυπριακή πλευρά. </a:t>
            </a:r>
          </a:p>
          <a:p>
            <a:pPr algn="just"/>
            <a:r>
              <a:rPr lang="el-GR" b="1" dirty="0">
                <a:cs typeface="Times New Roman" panose="02020603050405020304" pitchFamily="18" charset="0"/>
              </a:rPr>
              <a:t>Στην πρώτη εικόνα ο Σαμψών, ως τρομοκράτης της ΕΟΚΑ, οδηγείται στο δικαστήριο με τη συνοδεία της βρετανικής αστυνομίας. </a:t>
            </a:r>
          </a:p>
          <a:p>
            <a:pPr algn="just"/>
            <a:r>
              <a:rPr lang="el-GR" b="1" dirty="0">
                <a:cs typeface="Times New Roman" panose="02020603050405020304" pitchFamily="18" charset="0"/>
              </a:rPr>
              <a:t>Στη δεύτερη εικόνα ποζάρει με ένα όπλο στο ένα χέρι και μια τουρκική σημαία στο άλλο μετά την κατάληψη της </a:t>
            </a:r>
            <a:r>
              <a:rPr lang="el-GR" b="1" dirty="0" err="1">
                <a:cs typeface="Times New Roman" panose="02020603050405020304" pitchFamily="18" charset="0"/>
              </a:rPr>
              <a:t>Ομορφίτας</a:t>
            </a:r>
            <a:r>
              <a:rPr lang="el-GR" b="1" dirty="0">
                <a:cs typeface="Times New Roman" panose="02020603050405020304" pitchFamily="18" charset="0"/>
              </a:rPr>
              <a:t>  κατά τα γεγονότα του 1963.</a:t>
            </a:r>
            <a:endParaRPr lang="el-CY" b="1" dirty="0">
              <a:cs typeface="Times New Roman" panose="02020603050405020304" pitchFamily="18" charset="0"/>
            </a:endParaRPr>
          </a:p>
        </p:txBody>
      </p:sp>
      <p:pic>
        <p:nvPicPr>
          <p:cNvPr id="2" name="Εικόνα 1"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25CCDA7D-A847-6C17-99C9-A568ED956924}"/>
              </a:ext>
            </a:extLst>
          </p:cNvPr>
          <p:cNvPicPr>
            <a:picLocks noChangeAspect="1"/>
          </p:cNvPicPr>
          <p:nvPr/>
        </p:nvPicPr>
        <p:blipFill rotWithShape="1">
          <a:blip r:embed="rId2">
            <a:extLst>
              <a:ext uri="{28A0092B-C50C-407E-A947-70E740481C1C}">
                <a14:useLocalDpi xmlns:a14="http://schemas.microsoft.com/office/drawing/2010/main" val="0"/>
              </a:ext>
            </a:extLst>
          </a:blip>
          <a:srcRect l="64960" t="42534" r="7011" b="31111"/>
          <a:stretch/>
        </p:blipFill>
        <p:spPr>
          <a:xfrm>
            <a:off x="224846" y="3574158"/>
            <a:ext cx="5728913" cy="2585323"/>
          </a:xfrm>
          <a:prstGeom prst="rect">
            <a:avLst/>
          </a:prstGeom>
          <a:ln>
            <a:solidFill>
              <a:schemeClr val="tx1"/>
            </a:solidFill>
          </a:ln>
        </p:spPr>
      </p:pic>
    </p:spTree>
    <p:extLst>
      <p:ext uri="{BB962C8B-B14F-4D97-AF65-F5344CB8AC3E}">
        <p14:creationId xmlns:p14="http://schemas.microsoft.com/office/powerpoint/2010/main" val="1560049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2FC30FD6-F25D-A814-6169-1F7085A7FF51}"/>
              </a:ext>
            </a:extLst>
          </p:cNvPr>
          <p:cNvPicPr>
            <a:picLocks noChangeAspect="1"/>
          </p:cNvPicPr>
          <p:nvPr/>
        </p:nvPicPr>
        <p:blipFill rotWithShape="1">
          <a:blip r:embed="rId2">
            <a:extLst>
              <a:ext uri="{28A0092B-C50C-407E-A947-70E740481C1C}">
                <a14:useLocalDpi xmlns:a14="http://schemas.microsoft.com/office/drawing/2010/main" val="0"/>
              </a:ext>
            </a:extLst>
          </a:blip>
          <a:srcRect l="50694" t="77052" r="7471" b="725"/>
          <a:stretch/>
        </p:blipFill>
        <p:spPr>
          <a:xfrm>
            <a:off x="274320" y="1290320"/>
            <a:ext cx="10800080" cy="5448884"/>
          </a:xfrm>
          <a:prstGeom prst="rect">
            <a:avLst/>
          </a:prstGeom>
        </p:spPr>
      </p:pic>
      <p:sp>
        <p:nvSpPr>
          <p:cNvPr id="4" name="TextBox 3">
            <a:extLst>
              <a:ext uri="{FF2B5EF4-FFF2-40B4-BE49-F238E27FC236}">
                <a16:creationId xmlns:a16="http://schemas.microsoft.com/office/drawing/2014/main" id="{33CA1B8A-43D0-1B02-10FA-45F0C399E8AF}"/>
              </a:ext>
            </a:extLst>
          </p:cNvPr>
          <p:cNvSpPr txBox="1"/>
          <p:nvPr/>
        </p:nvSpPr>
        <p:spPr>
          <a:xfrm>
            <a:off x="274320" y="118795"/>
            <a:ext cx="10800080"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Gaziveren’de</a:t>
            </a:r>
            <a:r>
              <a:rPr lang="el-CY" b="1" dirty="0">
                <a:cs typeface="Times New Roman" panose="02020603050405020304" pitchFamily="18" charset="0"/>
              </a:rPr>
              <a:t> </a:t>
            </a:r>
            <a:r>
              <a:rPr lang="el-CY" b="1" dirty="0" err="1">
                <a:cs typeface="Times New Roman" panose="02020603050405020304" pitchFamily="18" charset="0"/>
              </a:rPr>
              <a:t>Rumlar</a:t>
            </a:r>
            <a:r>
              <a:rPr lang="el-CY" b="1" dirty="0">
                <a:cs typeface="Times New Roman" panose="02020603050405020304" pitchFamily="18" charset="0"/>
              </a:rPr>
              <a:t> </a:t>
            </a:r>
            <a:r>
              <a:rPr lang="el-CY" b="1" dirty="0" err="1">
                <a:cs typeface="Times New Roman" panose="02020603050405020304" pitchFamily="18" charset="0"/>
              </a:rPr>
              <a:t>tarafından</a:t>
            </a:r>
            <a:r>
              <a:rPr lang="el-CY" b="1" dirty="0">
                <a:cs typeface="Times New Roman" panose="02020603050405020304" pitchFamily="18" charset="0"/>
              </a:rPr>
              <a:t> </a:t>
            </a:r>
            <a:r>
              <a:rPr lang="el-CY" b="1" dirty="0" err="1">
                <a:cs typeface="Times New Roman" panose="02020603050405020304" pitchFamily="18" charset="0"/>
              </a:rPr>
              <a:t>yakılıp</a:t>
            </a:r>
            <a:r>
              <a:rPr lang="el-CY" b="1" dirty="0">
                <a:cs typeface="Times New Roman" panose="02020603050405020304" pitchFamily="18" charset="0"/>
              </a:rPr>
              <a:t> - </a:t>
            </a:r>
            <a:r>
              <a:rPr lang="el-CY" b="1" dirty="0" err="1">
                <a:cs typeface="Times New Roman" panose="02020603050405020304" pitchFamily="18" charset="0"/>
              </a:rPr>
              <a:t>yıkılan</a:t>
            </a:r>
            <a:r>
              <a:rPr lang="el-CY" b="1" dirty="0">
                <a:cs typeface="Times New Roman" panose="02020603050405020304" pitchFamily="18" charset="0"/>
              </a:rPr>
              <a:t> </a:t>
            </a:r>
            <a:r>
              <a:rPr lang="el-CY" b="1" dirty="0" err="1">
                <a:cs typeface="Times New Roman" panose="02020603050405020304" pitchFamily="18" charset="0"/>
              </a:rPr>
              <a:t>Türk</a:t>
            </a:r>
            <a:r>
              <a:rPr lang="el-CY" b="1" dirty="0">
                <a:cs typeface="Times New Roman" panose="02020603050405020304" pitchFamily="18" charset="0"/>
              </a:rPr>
              <a:t> </a:t>
            </a:r>
            <a:r>
              <a:rPr lang="el-CY" b="1" dirty="0" err="1">
                <a:cs typeface="Times New Roman" panose="02020603050405020304" pitchFamily="18" charset="0"/>
              </a:rPr>
              <a:t>evlerinden</a:t>
            </a:r>
            <a:r>
              <a:rPr lang="el-CY" b="1" dirty="0">
                <a:cs typeface="Times New Roman" panose="02020603050405020304" pitchFamily="18" charset="0"/>
              </a:rPr>
              <a:t> </a:t>
            </a:r>
            <a:r>
              <a:rPr lang="el-CY" b="1" dirty="0" err="1">
                <a:cs typeface="Times New Roman" panose="02020603050405020304" pitchFamily="18" charset="0"/>
              </a:rPr>
              <a:t>birinin</a:t>
            </a:r>
            <a:r>
              <a:rPr lang="el-CY" b="1" dirty="0">
                <a:cs typeface="Times New Roman" panose="02020603050405020304" pitchFamily="18" charset="0"/>
              </a:rPr>
              <a:t> </a:t>
            </a:r>
            <a:r>
              <a:rPr lang="el-CY" b="1" dirty="0" err="1">
                <a:cs typeface="Times New Roman" panose="02020603050405020304" pitchFamily="18" charset="0"/>
              </a:rPr>
              <a:t>önünde</a:t>
            </a:r>
            <a:r>
              <a:rPr lang="el-CY" b="1" dirty="0">
                <a:cs typeface="Times New Roman" panose="02020603050405020304" pitchFamily="18" charset="0"/>
              </a:rPr>
              <a:t> </a:t>
            </a:r>
            <a:r>
              <a:rPr lang="el-CY" b="1" dirty="0" err="1">
                <a:cs typeface="Times New Roman" panose="02020603050405020304" pitchFamily="18" charset="0"/>
              </a:rPr>
              <a:t>devriye</a:t>
            </a:r>
            <a:r>
              <a:rPr lang="el-CY" b="1" dirty="0">
                <a:cs typeface="Times New Roman" panose="02020603050405020304" pitchFamily="18" charset="0"/>
              </a:rPr>
              <a:t> </a:t>
            </a:r>
            <a:r>
              <a:rPr lang="el-CY" b="1" dirty="0" err="1">
                <a:cs typeface="Times New Roman" panose="02020603050405020304" pitchFamily="18" charset="0"/>
              </a:rPr>
              <a:t>yapan</a:t>
            </a:r>
            <a:r>
              <a:rPr lang="el-CY" b="1" dirty="0">
                <a:cs typeface="Times New Roman" panose="02020603050405020304" pitchFamily="18" charset="0"/>
              </a:rPr>
              <a:t> </a:t>
            </a:r>
            <a:r>
              <a:rPr lang="el-CY" b="1" dirty="0" err="1">
                <a:cs typeface="Times New Roman" panose="02020603050405020304" pitchFamily="18" charset="0"/>
              </a:rPr>
              <a:t>Mehmetçi</a:t>
            </a:r>
            <a:endParaRPr lang="tr-TR" b="1" dirty="0">
              <a:cs typeface="Times New Roman" panose="02020603050405020304" pitchFamily="18" charset="0"/>
            </a:endParaRPr>
          </a:p>
          <a:p>
            <a:pPr algn="just"/>
            <a:r>
              <a:rPr lang="el-GR" b="1" dirty="0">
                <a:cs typeface="Times New Roman" panose="02020603050405020304" pitchFamily="18" charset="0"/>
              </a:rPr>
              <a:t>Στο</a:t>
            </a:r>
            <a:r>
              <a:rPr lang="tr-TR" b="1" dirty="0">
                <a:cs typeface="Times New Roman" panose="02020603050405020304" pitchFamily="18" charset="0"/>
              </a:rPr>
              <a:t> </a:t>
            </a:r>
            <a:r>
              <a:rPr lang="el-GR" b="1" dirty="0">
                <a:cs typeface="Times New Roman" panose="02020603050405020304" pitchFamily="18" charset="0"/>
              </a:rPr>
              <a:t>χωριό </a:t>
            </a:r>
            <a:r>
              <a:rPr lang="el-CY" b="1" dirty="0" err="1">
                <a:cs typeface="Times New Roman" panose="02020603050405020304" pitchFamily="18" charset="0"/>
              </a:rPr>
              <a:t>Gaziveren</a:t>
            </a:r>
            <a:r>
              <a:rPr lang="el-GR" b="1" dirty="0">
                <a:cs typeface="Times New Roman" panose="02020603050405020304" pitchFamily="18" charset="0"/>
              </a:rPr>
              <a:t> ο </a:t>
            </a:r>
            <a:r>
              <a:rPr lang="el-CY" b="1" dirty="0" err="1">
                <a:cs typeface="Times New Roman" panose="02020603050405020304" pitchFamily="18" charset="0"/>
              </a:rPr>
              <a:t>Mehmetçi</a:t>
            </a:r>
            <a:r>
              <a:rPr lang="el-GR" b="1" dirty="0">
                <a:cs typeface="Times New Roman" panose="02020603050405020304" pitchFamily="18" charset="0"/>
              </a:rPr>
              <a:t> περιπολεί μπροστά από ένα τουρκικό σπίτι που κάηκε και καταστράφηκε από τους Ε/κ.</a:t>
            </a:r>
            <a:endParaRPr lang="el-CY" b="1" dirty="0">
              <a:cs typeface="Times New Roman" panose="02020603050405020304" pitchFamily="18" charset="0"/>
            </a:endParaRPr>
          </a:p>
        </p:txBody>
      </p:sp>
    </p:spTree>
    <p:extLst>
      <p:ext uri="{BB962C8B-B14F-4D97-AF65-F5344CB8AC3E}">
        <p14:creationId xmlns:p14="http://schemas.microsoft.com/office/powerpoint/2010/main" val="3664942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44A83933-43FF-BABD-B47C-8DD6E70EE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97A14005-AC69-5C13-C366-D52E1DF050A0}"/>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22 Αυγούστου  1974 </a:t>
            </a:r>
            <a:endParaRPr lang="el-CY" sz="4000" dirty="0">
              <a:solidFill>
                <a:schemeClr val="tx1"/>
              </a:solidFill>
            </a:endParaRPr>
          </a:p>
        </p:txBody>
      </p:sp>
    </p:spTree>
    <p:extLst>
      <p:ext uri="{BB962C8B-B14F-4D97-AF65-F5344CB8AC3E}">
        <p14:creationId xmlns:p14="http://schemas.microsoft.com/office/powerpoint/2010/main" val="787678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16B4525-DCBC-79C4-7C8C-FCD5556D71E6}"/>
              </a:ext>
            </a:extLst>
          </p:cNvPr>
          <p:cNvPicPr>
            <a:picLocks noChangeAspect="1"/>
          </p:cNvPicPr>
          <p:nvPr/>
        </p:nvPicPr>
        <p:blipFill>
          <a:blip r:embed="rId2"/>
          <a:stretch>
            <a:fillRect/>
          </a:stretch>
        </p:blipFill>
        <p:spPr>
          <a:xfrm>
            <a:off x="430808" y="315888"/>
            <a:ext cx="11761192" cy="6542112"/>
          </a:xfrm>
          <a:prstGeom prst="rect">
            <a:avLst/>
          </a:prstGeom>
        </p:spPr>
      </p:pic>
      <p:sp>
        <p:nvSpPr>
          <p:cNvPr id="4" name="TextBox 3">
            <a:extLst>
              <a:ext uri="{FF2B5EF4-FFF2-40B4-BE49-F238E27FC236}">
                <a16:creationId xmlns:a16="http://schemas.microsoft.com/office/drawing/2014/main" id="{9C627FEE-6B13-AB49-1A0C-68CF6FC4CFFA}"/>
              </a:ext>
            </a:extLst>
          </p:cNvPr>
          <p:cNvSpPr txBox="1"/>
          <p:nvPr/>
        </p:nvSpPr>
        <p:spPr>
          <a:xfrm>
            <a:off x="8871857" y="2142766"/>
            <a:ext cx="2971799" cy="3678123"/>
          </a:xfrm>
          <a:prstGeom prst="rect">
            <a:avLst/>
          </a:prstGeom>
          <a:solidFill>
            <a:schemeClr val="bg1"/>
          </a:solidFill>
          <a:ln>
            <a:solidFill>
              <a:schemeClr val="tx1"/>
            </a:solidFill>
          </a:ln>
        </p:spPr>
        <p:txBody>
          <a:bodyPr wrap="square">
            <a:spAutoFit/>
          </a:bodyPr>
          <a:lstStyle/>
          <a:p>
            <a:pPr algn="just">
              <a:lnSpc>
                <a:spcPct val="115000"/>
              </a:lnSpc>
              <a:spcAft>
                <a:spcPts val="100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Kutlu Adalı,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Köy raporları 1963</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Kıbrıs Türk Cemaat Meclisi, Lefkoşa, 1963,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Αγιά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Κεπίρ</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Καζιβερά</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Κοτσιάτης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Ιωάννης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Σελέμανη</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Αμμαδιές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Σκυλλούρα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Ερμόλαος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l-GR"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Κίαδος</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Τζιάος</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Ψυλλάτος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Γέναγρα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Αρναδί</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Γαλάτεια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Ανδρόνικος Καρπασίας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Πλατανισσός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Κλαυδιά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Bğ</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Μαλιά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Γεροβάσα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Χρυσοχού</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Πελαθούσα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Κιδάσι</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Γεώργιος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Φασούλα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Βέλος: Κάτω 2">
            <a:extLst>
              <a:ext uri="{FF2B5EF4-FFF2-40B4-BE49-F238E27FC236}">
                <a16:creationId xmlns:a16="http://schemas.microsoft.com/office/drawing/2014/main" id="{EA107271-90A0-8882-C12D-562545C3546D}"/>
              </a:ext>
            </a:extLst>
          </p:cNvPr>
          <p:cNvSpPr/>
          <p:nvPr/>
        </p:nvSpPr>
        <p:spPr>
          <a:xfrm>
            <a:off x="5878286" y="1915885"/>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2570052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44A83933-43FF-BABD-B47C-8DD6E70EEE6E}"/>
              </a:ext>
            </a:extLst>
          </p:cNvPr>
          <p:cNvPicPr>
            <a:picLocks noChangeAspect="1"/>
          </p:cNvPicPr>
          <p:nvPr/>
        </p:nvPicPr>
        <p:blipFill rotWithShape="1">
          <a:blip r:embed="rId2">
            <a:extLst>
              <a:ext uri="{28A0092B-C50C-407E-A947-70E740481C1C}">
                <a14:useLocalDpi xmlns:a14="http://schemas.microsoft.com/office/drawing/2010/main" val="0"/>
              </a:ext>
            </a:extLst>
          </a:blip>
          <a:srcRect l="60288" t="13481" r="6504" b="65185"/>
          <a:stretch/>
        </p:blipFill>
        <p:spPr>
          <a:xfrm>
            <a:off x="325120" y="1280886"/>
            <a:ext cx="11165840" cy="5409248"/>
          </a:xfrm>
          <a:prstGeom prst="rect">
            <a:avLst/>
          </a:prstGeom>
        </p:spPr>
      </p:pic>
      <p:sp>
        <p:nvSpPr>
          <p:cNvPr id="4" name="TextBox 3">
            <a:extLst>
              <a:ext uri="{FF2B5EF4-FFF2-40B4-BE49-F238E27FC236}">
                <a16:creationId xmlns:a16="http://schemas.microsoft.com/office/drawing/2014/main" id="{B463770E-BD6B-B124-0E2B-45D0F9972323}"/>
              </a:ext>
            </a:extLst>
          </p:cNvPr>
          <p:cNvSpPr txBox="1"/>
          <p:nvPr/>
        </p:nvSpPr>
        <p:spPr>
          <a:xfrm>
            <a:off x="325120" y="178752"/>
            <a:ext cx="11165840"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Serdarlı’da</a:t>
            </a:r>
            <a:r>
              <a:rPr lang="el-CY" b="1" dirty="0">
                <a:cs typeface="Times New Roman" panose="02020603050405020304" pitchFamily="18" charset="0"/>
              </a:rPr>
              <a:t> </a:t>
            </a:r>
            <a:r>
              <a:rPr lang="el-CY" b="1" dirty="0" err="1">
                <a:cs typeface="Times New Roman" panose="02020603050405020304" pitchFamily="18" charset="0"/>
              </a:rPr>
              <a:t>Rumların</a:t>
            </a:r>
            <a:r>
              <a:rPr lang="el-CY" b="1" dirty="0">
                <a:cs typeface="Times New Roman" panose="02020603050405020304" pitchFamily="18" charset="0"/>
              </a:rPr>
              <a:t> </a:t>
            </a:r>
            <a:r>
              <a:rPr lang="el-CY" b="1" dirty="0" err="1">
                <a:cs typeface="Times New Roman" panose="02020603050405020304" pitchFamily="18" charset="0"/>
              </a:rPr>
              <a:t>kırıp</a:t>
            </a:r>
            <a:r>
              <a:rPr lang="el-CY" b="1" dirty="0">
                <a:cs typeface="Times New Roman" panose="02020603050405020304" pitchFamily="18" charset="0"/>
              </a:rPr>
              <a:t> </a:t>
            </a:r>
            <a:r>
              <a:rPr lang="el-CY" b="1" dirty="0" err="1">
                <a:cs typeface="Times New Roman" panose="02020603050405020304" pitchFamily="18" charset="0"/>
              </a:rPr>
              <a:t>döktüğü</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duvarlarını</a:t>
            </a:r>
            <a:r>
              <a:rPr lang="el-CY" b="1" dirty="0">
                <a:cs typeface="Times New Roman" panose="02020603050405020304" pitchFamily="18" charset="0"/>
              </a:rPr>
              <a:t> </a:t>
            </a:r>
            <a:r>
              <a:rPr lang="el-CY" b="1" dirty="0" err="1">
                <a:cs typeface="Times New Roman" panose="02020603050405020304" pitchFamily="18" charset="0"/>
              </a:rPr>
              <a:t>çirkin</a:t>
            </a:r>
            <a:r>
              <a:rPr lang="el-CY" b="1" dirty="0">
                <a:cs typeface="Times New Roman" panose="02020603050405020304" pitchFamily="18" charset="0"/>
              </a:rPr>
              <a:t> </a:t>
            </a:r>
            <a:r>
              <a:rPr lang="el-CY" b="1" dirty="0" err="1">
                <a:cs typeface="Times New Roman" panose="02020603050405020304" pitchFamily="18" charset="0"/>
              </a:rPr>
              <a:t>yazılarla</a:t>
            </a:r>
            <a:r>
              <a:rPr lang="el-CY" b="1" dirty="0">
                <a:cs typeface="Times New Roman" panose="02020603050405020304" pitchFamily="18" charset="0"/>
              </a:rPr>
              <a:t> </a:t>
            </a:r>
            <a:r>
              <a:rPr lang="el-CY" b="1" dirty="0" err="1">
                <a:cs typeface="Times New Roman" panose="02020603050405020304" pitchFamily="18" charset="0"/>
              </a:rPr>
              <a:t>kirlettiği</a:t>
            </a:r>
            <a:r>
              <a:rPr lang="el-CY" b="1" dirty="0">
                <a:cs typeface="Times New Roman" panose="02020603050405020304" pitchFamily="18" charset="0"/>
              </a:rPr>
              <a:t> </a:t>
            </a:r>
            <a:r>
              <a:rPr lang="el-CY" b="1" dirty="0" err="1">
                <a:cs typeface="Times New Roman" panose="02020603050405020304" pitchFamily="18" charset="0"/>
              </a:rPr>
              <a:t>Türk</a:t>
            </a:r>
            <a:r>
              <a:rPr lang="el-CY" b="1" dirty="0">
                <a:cs typeface="Times New Roman" panose="02020603050405020304" pitchFamily="18" charset="0"/>
              </a:rPr>
              <a:t> </a:t>
            </a:r>
            <a:r>
              <a:rPr lang="el-CY" b="1" dirty="0" err="1">
                <a:cs typeface="Times New Roman" panose="02020603050405020304" pitchFamily="18" charset="0"/>
              </a:rPr>
              <a:t>evlerinden</a:t>
            </a:r>
            <a:r>
              <a:rPr lang="el-CY" b="1" dirty="0">
                <a:cs typeface="Times New Roman" panose="02020603050405020304" pitchFamily="18" charset="0"/>
              </a:rPr>
              <a:t> </a:t>
            </a:r>
            <a:r>
              <a:rPr lang="el-CY" b="1" dirty="0" err="1">
                <a:cs typeface="Times New Roman" panose="02020603050405020304" pitchFamily="18" charset="0"/>
              </a:rPr>
              <a:t>bir</a:t>
            </a:r>
            <a:r>
              <a:rPr lang="tr-TR" b="1" dirty="0">
                <a:cs typeface="Times New Roman" panose="02020603050405020304" pitchFamily="18" charset="0"/>
              </a:rPr>
              <a:t>i.</a:t>
            </a:r>
          </a:p>
          <a:p>
            <a:pPr algn="just"/>
            <a:r>
              <a:rPr lang="el-GR" b="1" dirty="0">
                <a:cs typeface="Times New Roman" panose="02020603050405020304" pitchFamily="18" charset="0"/>
              </a:rPr>
              <a:t>Ένα από τα τουρκικά σπίτια στο χωριό </a:t>
            </a:r>
            <a:r>
              <a:rPr lang="el-GR" b="1" dirty="0" err="1">
                <a:cs typeface="Times New Roman" panose="02020603050405020304" pitchFamily="18" charset="0"/>
              </a:rPr>
              <a:t>Serdarlı</a:t>
            </a:r>
            <a:r>
              <a:rPr lang="el-GR" b="1" dirty="0">
                <a:cs typeface="Times New Roman" panose="02020603050405020304" pitchFamily="18" charset="0"/>
              </a:rPr>
              <a:t> /</a:t>
            </a:r>
            <a:r>
              <a:rPr lang="el-GR" b="1" dirty="0" err="1">
                <a:cs typeface="Times New Roman" panose="02020603050405020304" pitchFamily="18" charset="0"/>
              </a:rPr>
              <a:t>Τζιάος</a:t>
            </a:r>
            <a:r>
              <a:rPr lang="el-GR" b="1" dirty="0">
                <a:cs typeface="Times New Roman" panose="02020603050405020304" pitchFamily="18" charset="0"/>
              </a:rPr>
              <a:t> που καταστράφηκε από τους Ε/κ και του οποίου οι τοίχοι ήταν βρόμικοι με άσχημα συνθήματα.</a:t>
            </a:r>
          </a:p>
        </p:txBody>
      </p:sp>
    </p:spTree>
    <p:extLst>
      <p:ext uri="{BB962C8B-B14F-4D97-AF65-F5344CB8AC3E}">
        <p14:creationId xmlns:p14="http://schemas.microsoft.com/office/powerpoint/2010/main" val="2950639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16B4525-DCBC-79C4-7C8C-FCD5556D71E6}"/>
              </a:ext>
            </a:extLst>
          </p:cNvPr>
          <p:cNvPicPr>
            <a:picLocks noChangeAspect="1"/>
          </p:cNvPicPr>
          <p:nvPr/>
        </p:nvPicPr>
        <p:blipFill>
          <a:blip r:embed="rId2"/>
          <a:stretch>
            <a:fillRect/>
          </a:stretch>
        </p:blipFill>
        <p:spPr>
          <a:xfrm>
            <a:off x="430808" y="315888"/>
            <a:ext cx="11761192" cy="6542112"/>
          </a:xfrm>
          <a:prstGeom prst="rect">
            <a:avLst/>
          </a:prstGeom>
        </p:spPr>
      </p:pic>
      <p:sp>
        <p:nvSpPr>
          <p:cNvPr id="4" name="TextBox 3">
            <a:extLst>
              <a:ext uri="{FF2B5EF4-FFF2-40B4-BE49-F238E27FC236}">
                <a16:creationId xmlns:a16="http://schemas.microsoft.com/office/drawing/2014/main" id="{9C627FEE-6B13-AB49-1A0C-68CF6FC4CFFA}"/>
              </a:ext>
            </a:extLst>
          </p:cNvPr>
          <p:cNvSpPr txBox="1"/>
          <p:nvPr/>
        </p:nvSpPr>
        <p:spPr>
          <a:xfrm>
            <a:off x="8871857" y="2142766"/>
            <a:ext cx="2971799" cy="3337517"/>
          </a:xfrm>
          <a:prstGeom prst="rect">
            <a:avLst/>
          </a:prstGeom>
          <a:solidFill>
            <a:schemeClr val="bg1"/>
          </a:solidFill>
          <a:ln>
            <a:solidFill>
              <a:schemeClr val="tx1"/>
            </a:solidFill>
          </a:ln>
        </p:spPr>
        <p:txBody>
          <a:bodyPr wrap="square">
            <a:spAutoFit/>
          </a:bodyPr>
          <a:lstStyle/>
          <a:p>
            <a:pPr algn="just">
              <a:lnSpc>
                <a:spcPct val="115000"/>
              </a:lnSpc>
              <a:spcAft>
                <a:spcPts val="100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Kutlu Adalı,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Köy raporları 1963</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Kıbrıs Türk Cemaat Meclisi, Lefkoşa, 1963,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Αγιά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Κεπίρ</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Καζιβερά</a:t>
            </a: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Κοτσιάτης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Ιωάννης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Σελέμανη</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Αμμαδιές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Σκυλλούρα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Ερμόλαος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Κίαδος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Τζιάος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Ψυλλάτος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Γέναγρα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Αρναδί</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Γαλάτεια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 </a:t>
            </a: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Ανδρόνικος Καρπασίας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Πλατανισσός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Κλαυδιά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Bğ</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Μαλιά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Γεροβάσα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Χρυσοχού</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Πελαθούσα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Κιδάσι</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Γεώργιος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Φασούλα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Βέλος: Κάτω 2">
            <a:extLst>
              <a:ext uri="{FF2B5EF4-FFF2-40B4-BE49-F238E27FC236}">
                <a16:creationId xmlns:a16="http://schemas.microsoft.com/office/drawing/2014/main" id="{EA107271-90A0-8882-C12D-562545C3546D}"/>
              </a:ext>
            </a:extLst>
          </p:cNvPr>
          <p:cNvSpPr/>
          <p:nvPr/>
        </p:nvSpPr>
        <p:spPr>
          <a:xfrm>
            <a:off x="7984670" y="814709"/>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1929865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44A83933-43FF-BABD-B47C-8DD6E70EEE6E}"/>
              </a:ext>
            </a:extLst>
          </p:cNvPr>
          <p:cNvPicPr>
            <a:picLocks noChangeAspect="1"/>
          </p:cNvPicPr>
          <p:nvPr/>
        </p:nvPicPr>
        <p:blipFill rotWithShape="1">
          <a:blip r:embed="rId2">
            <a:extLst>
              <a:ext uri="{28A0092B-C50C-407E-A947-70E740481C1C}">
                <a14:useLocalDpi xmlns:a14="http://schemas.microsoft.com/office/drawing/2010/main" val="0"/>
              </a:ext>
            </a:extLst>
          </a:blip>
          <a:srcRect l="-209" t="36444" r="50209" b="43705"/>
          <a:stretch/>
        </p:blipFill>
        <p:spPr>
          <a:xfrm>
            <a:off x="197955" y="1229360"/>
            <a:ext cx="11679083" cy="5201920"/>
          </a:xfrm>
          <a:prstGeom prst="rect">
            <a:avLst/>
          </a:prstGeom>
          <a:ln>
            <a:solidFill>
              <a:schemeClr val="tx1"/>
            </a:solidFill>
          </a:ln>
        </p:spPr>
      </p:pic>
      <p:sp>
        <p:nvSpPr>
          <p:cNvPr id="4" name="TextBox 3">
            <a:extLst>
              <a:ext uri="{FF2B5EF4-FFF2-40B4-BE49-F238E27FC236}">
                <a16:creationId xmlns:a16="http://schemas.microsoft.com/office/drawing/2014/main" id="{A0F19E5D-981B-C315-1F55-34325761FB44}"/>
              </a:ext>
            </a:extLst>
          </p:cNvPr>
          <p:cNvSpPr txBox="1"/>
          <p:nvPr/>
        </p:nvSpPr>
        <p:spPr>
          <a:xfrm>
            <a:off x="197956" y="179755"/>
            <a:ext cx="11679083" cy="646331"/>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Mehmetçiğin</a:t>
            </a:r>
            <a:r>
              <a:rPr lang="el-CY" b="1" dirty="0">
                <a:cs typeface="Times New Roman" panose="02020603050405020304" pitchFamily="18" charset="0"/>
              </a:rPr>
              <a:t> </a:t>
            </a:r>
            <a:r>
              <a:rPr lang="el-CY" b="1" dirty="0" err="1">
                <a:cs typeface="Times New Roman" panose="02020603050405020304" pitchFamily="18" charset="0"/>
              </a:rPr>
              <a:t>gelişi</a:t>
            </a:r>
            <a:r>
              <a:rPr lang="el-CY" b="1" dirty="0">
                <a:cs typeface="Times New Roman" panose="02020603050405020304" pitchFamily="18" charset="0"/>
              </a:rPr>
              <a:t> </a:t>
            </a:r>
            <a:r>
              <a:rPr lang="el-CY" b="1" dirty="0" err="1">
                <a:cs typeface="Times New Roman" panose="02020603050405020304" pitchFamily="18" charset="0"/>
              </a:rPr>
              <a:t>ile</a:t>
            </a:r>
            <a:r>
              <a:rPr lang="el-CY" b="1" dirty="0">
                <a:cs typeface="Times New Roman" panose="02020603050405020304" pitchFamily="18" charset="0"/>
              </a:rPr>
              <a:t> </a:t>
            </a:r>
            <a:r>
              <a:rPr lang="el-CY" b="1" dirty="0" err="1">
                <a:cs typeface="Times New Roman" panose="02020603050405020304" pitchFamily="18" charset="0"/>
              </a:rPr>
              <a:t>hürriyetine</a:t>
            </a:r>
            <a:r>
              <a:rPr lang="el-CY" b="1" dirty="0">
                <a:cs typeface="Times New Roman" panose="02020603050405020304" pitchFamily="18" charset="0"/>
              </a:rPr>
              <a:t> </a:t>
            </a:r>
            <a:r>
              <a:rPr lang="el-CY" b="1" dirty="0" err="1">
                <a:cs typeface="Times New Roman" panose="02020603050405020304" pitchFamily="18" charset="0"/>
              </a:rPr>
              <a:t>kavuşan</a:t>
            </a:r>
            <a:r>
              <a:rPr lang="el-CY" b="1" dirty="0">
                <a:cs typeface="Times New Roman" panose="02020603050405020304" pitchFamily="18" charset="0"/>
              </a:rPr>
              <a:t> </a:t>
            </a:r>
            <a:r>
              <a:rPr lang="el-CY" b="1" dirty="0" err="1">
                <a:cs typeface="Times New Roman" panose="02020603050405020304" pitchFamily="18" charset="0"/>
              </a:rPr>
              <a:t>Yeşilköylülerden</a:t>
            </a:r>
            <a:r>
              <a:rPr lang="el-CY" b="1" dirty="0">
                <a:cs typeface="Times New Roman" panose="02020603050405020304" pitchFamily="18" charset="0"/>
              </a:rPr>
              <a:t> </a:t>
            </a:r>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gurubu</a:t>
            </a:r>
            <a:r>
              <a:rPr lang="el-GR" b="1" dirty="0">
                <a:cs typeface="Times New Roman" panose="02020603050405020304" pitchFamily="18" charset="0"/>
              </a:rPr>
              <a:t>.</a:t>
            </a:r>
            <a:r>
              <a:rPr lang="el-CY"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Μια ομάδα κατοίκων του χωριού </a:t>
            </a:r>
            <a:r>
              <a:rPr lang="el-GR" b="1" dirty="0" err="1">
                <a:cs typeface="Times New Roman" panose="02020603050405020304" pitchFamily="18" charset="0"/>
              </a:rPr>
              <a:t>Yeşilköy</a:t>
            </a:r>
            <a:r>
              <a:rPr lang="el-GR" b="1" dirty="0">
                <a:cs typeface="Times New Roman" panose="02020603050405020304" pitchFamily="18" charset="0"/>
              </a:rPr>
              <a:t> / Άγιος Ανδρόνικος που ελευθερώθηκε με την άφιξη των </a:t>
            </a:r>
            <a:r>
              <a:rPr lang="tr-TR" b="1" dirty="0">
                <a:cs typeface="Times New Roman" panose="02020603050405020304" pitchFamily="18" charset="0"/>
              </a:rPr>
              <a:t>Mehmetçik</a:t>
            </a:r>
            <a:r>
              <a:rPr lang="el-GR" b="1" dirty="0">
                <a:cs typeface="Times New Roman" panose="02020603050405020304" pitchFamily="18" charset="0"/>
              </a:rPr>
              <a:t>. </a:t>
            </a:r>
            <a:endParaRPr lang="el-CY" b="1" dirty="0">
              <a:cs typeface="Times New Roman" panose="02020603050405020304" pitchFamily="18" charset="0"/>
            </a:endParaRPr>
          </a:p>
        </p:txBody>
      </p:sp>
    </p:spTree>
    <p:extLst>
      <p:ext uri="{BB962C8B-B14F-4D97-AF65-F5344CB8AC3E}">
        <p14:creationId xmlns:p14="http://schemas.microsoft.com/office/powerpoint/2010/main" val="407395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16B4525-DCBC-79C4-7C8C-FCD5556D71E6}"/>
              </a:ext>
            </a:extLst>
          </p:cNvPr>
          <p:cNvPicPr>
            <a:picLocks noChangeAspect="1"/>
          </p:cNvPicPr>
          <p:nvPr/>
        </p:nvPicPr>
        <p:blipFill>
          <a:blip r:embed="rId2"/>
          <a:stretch>
            <a:fillRect/>
          </a:stretch>
        </p:blipFill>
        <p:spPr>
          <a:xfrm>
            <a:off x="430808" y="315888"/>
            <a:ext cx="11761192" cy="6542112"/>
          </a:xfrm>
          <a:prstGeom prst="rect">
            <a:avLst/>
          </a:prstGeom>
        </p:spPr>
      </p:pic>
      <p:sp>
        <p:nvSpPr>
          <p:cNvPr id="4" name="TextBox 3">
            <a:extLst>
              <a:ext uri="{FF2B5EF4-FFF2-40B4-BE49-F238E27FC236}">
                <a16:creationId xmlns:a16="http://schemas.microsoft.com/office/drawing/2014/main" id="{9C627FEE-6B13-AB49-1A0C-68CF6FC4CFFA}"/>
              </a:ext>
            </a:extLst>
          </p:cNvPr>
          <p:cNvSpPr txBox="1"/>
          <p:nvPr/>
        </p:nvSpPr>
        <p:spPr>
          <a:xfrm>
            <a:off x="8871857" y="2142766"/>
            <a:ext cx="2971799" cy="3337517"/>
          </a:xfrm>
          <a:prstGeom prst="rect">
            <a:avLst/>
          </a:prstGeom>
          <a:solidFill>
            <a:schemeClr val="bg1"/>
          </a:solidFill>
          <a:ln>
            <a:solidFill>
              <a:schemeClr val="tx1"/>
            </a:solidFill>
          </a:ln>
        </p:spPr>
        <p:txBody>
          <a:bodyPr wrap="square">
            <a:spAutoFit/>
          </a:bodyPr>
          <a:lstStyle/>
          <a:p>
            <a:pPr algn="just">
              <a:lnSpc>
                <a:spcPct val="115000"/>
              </a:lnSpc>
              <a:spcAft>
                <a:spcPts val="100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Kutlu Adalı,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Köy raporları 1963</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Kıbrıs Türk Cemaat Meclisi, Lefkoşa, 1963,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Αγιά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Κεπίρ</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Καζιβερά</a:t>
            </a: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Κοτσιάτης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Ιωάννης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Σελέμανη</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Αμμαδιές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Σκυλλούρα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Ερμόλαος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Κίαδος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Τζιάος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Ψυλλάτος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Γέναγρα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Αρναδί</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Γαλάτεια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Ανδρόνικος Καρπασίας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Πλατανισσός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Κλαυδιά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Bğ</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Μαλιά</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Γεροβάσα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Χρυσοχού</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Πελαθούσα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l-G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Κιδάσι</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Άγιος Γεώργιος</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Φασούλα</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tr-TR"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CY"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Βέλος: Κάτω 2">
            <a:extLst>
              <a:ext uri="{FF2B5EF4-FFF2-40B4-BE49-F238E27FC236}">
                <a16:creationId xmlns:a16="http://schemas.microsoft.com/office/drawing/2014/main" id="{EA107271-90A0-8882-C12D-562545C3546D}"/>
              </a:ext>
            </a:extLst>
          </p:cNvPr>
          <p:cNvSpPr/>
          <p:nvPr/>
        </p:nvSpPr>
        <p:spPr>
          <a:xfrm>
            <a:off x="6569528" y="2258887"/>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1498781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FFBE014-2698-F063-CDFD-4BBA37F7B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E9878204-D874-8AD4-8A75-CF1DD3232175}"/>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24 Αυγούστου  1974 </a:t>
            </a:r>
            <a:endParaRPr lang="el-CY" sz="4000" dirty="0">
              <a:solidFill>
                <a:schemeClr val="tx1"/>
              </a:solidFill>
            </a:endParaRPr>
          </a:p>
        </p:txBody>
      </p:sp>
    </p:spTree>
    <p:extLst>
      <p:ext uri="{BB962C8B-B14F-4D97-AF65-F5344CB8AC3E}">
        <p14:creationId xmlns:p14="http://schemas.microsoft.com/office/powerpoint/2010/main" val="2799337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B6465F-8488-7CCD-3E5B-13753B6272BF}"/>
              </a:ext>
            </a:extLst>
          </p:cNvPr>
          <p:cNvPicPr>
            <a:picLocks noChangeAspect="1"/>
          </p:cNvPicPr>
          <p:nvPr/>
        </p:nvPicPr>
        <p:blipFill rotWithShape="1">
          <a:blip r:embed="rId2">
            <a:extLst>
              <a:ext uri="{28A0092B-C50C-407E-A947-70E740481C1C}">
                <a14:useLocalDpi xmlns:a14="http://schemas.microsoft.com/office/drawing/2010/main" val="0"/>
              </a:ext>
            </a:extLst>
          </a:blip>
          <a:srcRect l="3822" t="57301" r="6919" b="6984"/>
          <a:stretch/>
        </p:blipFill>
        <p:spPr>
          <a:xfrm>
            <a:off x="228600" y="239486"/>
            <a:ext cx="11299371" cy="5671458"/>
          </a:xfrm>
          <a:prstGeom prst="rect">
            <a:avLst/>
          </a:prstGeom>
          <a:ln>
            <a:solidFill>
              <a:schemeClr val="tx1"/>
            </a:solidFill>
          </a:ln>
        </p:spPr>
      </p:pic>
      <p:sp>
        <p:nvSpPr>
          <p:cNvPr id="4" name="Βέλος: Κάτω 3">
            <a:extLst>
              <a:ext uri="{FF2B5EF4-FFF2-40B4-BE49-F238E27FC236}">
                <a16:creationId xmlns:a16="http://schemas.microsoft.com/office/drawing/2014/main" id="{AD3AC1B2-082C-2132-3687-066A352D387E}"/>
              </a:ext>
            </a:extLst>
          </p:cNvPr>
          <p:cNvSpPr/>
          <p:nvPr/>
        </p:nvSpPr>
        <p:spPr>
          <a:xfrm>
            <a:off x="5763985" y="1054195"/>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6" name="TextBox 5">
            <a:extLst>
              <a:ext uri="{FF2B5EF4-FFF2-40B4-BE49-F238E27FC236}">
                <a16:creationId xmlns:a16="http://schemas.microsoft.com/office/drawing/2014/main" id="{2A625CA9-6252-30D4-1806-DEAC0FF3E9DB}"/>
              </a:ext>
            </a:extLst>
          </p:cNvPr>
          <p:cNvSpPr txBox="1"/>
          <p:nvPr/>
        </p:nvSpPr>
        <p:spPr>
          <a:xfrm>
            <a:off x="228600" y="6059324"/>
            <a:ext cx="11299370" cy="463397"/>
          </a:xfrm>
          <a:prstGeom prst="rect">
            <a:avLst/>
          </a:prstGeom>
          <a:solidFill>
            <a:schemeClr val="bg1"/>
          </a:solidFill>
        </p:spPr>
        <p:txBody>
          <a:bodyPr wrap="square">
            <a:spAutoFit/>
          </a:bodyPr>
          <a:lstStyle/>
          <a:p>
            <a:pPr algn="just">
              <a:lnSpc>
                <a:spcPct val="150000"/>
              </a:lnSpc>
              <a:spcAft>
                <a:spcPts val="1000"/>
              </a:spcAft>
            </a:pP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Halil Fikret </a:t>
            </a:r>
            <a:r>
              <a:rPr lang="tr-TR" dirty="0">
                <a:latin typeface="Times New Roman" panose="02020603050405020304" pitchFamily="18" charset="0"/>
                <a:ea typeface="Times New Roman" panose="02020603050405020304" pitchFamily="18" charset="0"/>
                <a:cs typeface="Times New Roman" panose="02020603050405020304" pitchFamily="18" charset="0"/>
              </a:rPr>
              <a:t>Alasya</a:t>
            </a: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800" i="1" dirty="0">
                <a:effectLst/>
                <a:latin typeface="Times New Roman" panose="02020603050405020304" pitchFamily="18" charset="0"/>
                <a:ea typeface="Times New Roman" panose="02020603050405020304" pitchFamily="18" charset="0"/>
                <a:cs typeface="Times New Roman" panose="02020603050405020304" pitchFamily="18" charset="0"/>
              </a:rPr>
              <a:t>Kıbrıs tarihi (M.E. 1450- M.S. 1878) Belli  başlı Antikiteleri,</a:t>
            </a: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 M. F</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800" dirty="0" err="1">
                <a:effectLst/>
                <a:latin typeface="Times New Roman" panose="02020603050405020304" pitchFamily="18" charset="0"/>
                <a:ea typeface="Times New Roman" panose="02020603050405020304" pitchFamily="18" charset="0"/>
                <a:cs typeface="Times New Roman" panose="02020603050405020304" pitchFamily="18" charset="0"/>
              </a:rPr>
              <a:t>kri</a:t>
            </a: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 Matbaasında, Lefkoşa, 1939.</a:t>
            </a:r>
            <a:endParaRPr lang="el-CY"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26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FFBE014-2698-F063-CDFD-4BBA37F7B705}"/>
              </a:ext>
            </a:extLst>
          </p:cNvPr>
          <p:cNvPicPr>
            <a:picLocks noChangeAspect="1"/>
          </p:cNvPicPr>
          <p:nvPr/>
        </p:nvPicPr>
        <p:blipFill rotWithShape="1">
          <a:blip r:embed="rId2">
            <a:extLst>
              <a:ext uri="{28A0092B-C50C-407E-A947-70E740481C1C}">
                <a14:useLocalDpi xmlns:a14="http://schemas.microsoft.com/office/drawing/2010/main" val="0"/>
              </a:ext>
            </a:extLst>
          </a:blip>
          <a:srcRect l="3876" t="60456" r="52940" b="22872"/>
          <a:stretch/>
        </p:blipFill>
        <p:spPr>
          <a:xfrm>
            <a:off x="299955" y="1321154"/>
            <a:ext cx="11379199" cy="5282846"/>
          </a:xfrm>
          <a:prstGeom prst="rect">
            <a:avLst/>
          </a:prstGeom>
        </p:spPr>
      </p:pic>
      <p:sp>
        <p:nvSpPr>
          <p:cNvPr id="4" name="TextBox 3">
            <a:extLst>
              <a:ext uri="{FF2B5EF4-FFF2-40B4-BE49-F238E27FC236}">
                <a16:creationId xmlns:a16="http://schemas.microsoft.com/office/drawing/2014/main" id="{4AEC4017-74A8-2771-91F6-729E58189B3E}"/>
              </a:ext>
            </a:extLst>
          </p:cNvPr>
          <p:cNvSpPr txBox="1"/>
          <p:nvPr/>
        </p:nvSpPr>
        <p:spPr>
          <a:xfrm>
            <a:off x="299956" y="254000"/>
            <a:ext cx="11379200"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Beyköy</a:t>
            </a:r>
            <a:r>
              <a:rPr lang="el-GR" b="1" dirty="0">
                <a:cs typeface="Times New Roman" panose="02020603050405020304" pitchFamily="18" charset="0"/>
              </a:rPr>
              <a:t>’</a:t>
            </a:r>
            <a:r>
              <a:rPr lang="el-CY" b="1" dirty="0">
                <a:cs typeface="Times New Roman" panose="02020603050405020304" pitchFamily="18" charset="0"/>
              </a:rPr>
              <a:t>de </a:t>
            </a:r>
            <a:r>
              <a:rPr lang="el-CY" b="1" dirty="0" err="1">
                <a:cs typeface="Times New Roman" panose="02020603050405020304" pitchFamily="18" charset="0"/>
              </a:rPr>
              <a:t>evleri</a:t>
            </a:r>
            <a:r>
              <a:rPr lang="el-CY" b="1" dirty="0">
                <a:cs typeface="Times New Roman" panose="02020603050405020304" pitchFamily="18" charset="0"/>
              </a:rPr>
              <a:t> </a:t>
            </a:r>
            <a:r>
              <a:rPr lang="el-CY" b="1" dirty="0" err="1">
                <a:cs typeface="Times New Roman" panose="02020603050405020304" pitchFamily="18" charset="0"/>
              </a:rPr>
              <a:t>Rumlar</a:t>
            </a:r>
            <a:r>
              <a:rPr lang="el-CY" b="1" dirty="0">
                <a:cs typeface="Times New Roman" panose="02020603050405020304" pitchFamily="18" charset="0"/>
              </a:rPr>
              <a:t> </a:t>
            </a:r>
            <a:r>
              <a:rPr lang="el-CY" b="1" dirty="0" err="1">
                <a:cs typeface="Times New Roman" panose="02020603050405020304" pitchFamily="18" charset="0"/>
              </a:rPr>
              <a:t>tarafından</a:t>
            </a:r>
            <a:r>
              <a:rPr lang="el-CY" b="1" dirty="0">
                <a:cs typeface="Times New Roman" panose="02020603050405020304" pitchFamily="18" charset="0"/>
              </a:rPr>
              <a:t> </a:t>
            </a:r>
            <a:r>
              <a:rPr lang="el-CY" b="1" dirty="0" err="1">
                <a:cs typeface="Times New Roman" panose="02020603050405020304" pitchFamily="18" charset="0"/>
              </a:rPr>
              <a:t>yakılıp</a:t>
            </a:r>
            <a:r>
              <a:rPr lang="el-CY" b="1" dirty="0">
                <a:cs typeface="Times New Roman" panose="02020603050405020304" pitchFamily="18" charset="0"/>
              </a:rPr>
              <a:t> </a:t>
            </a:r>
            <a:r>
              <a:rPr lang="el-CY" b="1" dirty="0" err="1">
                <a:cs typeface="Times New Roman" panose="02020603050405020304" pitchFamily="18" charset="0"/>
              </a:rPr>
              <a:t>yıkılan</a:t>
            </a:r>
            <a:r>
              <a:rPr lang="el-CY" b="1" dirty="0">
                <a:cs typeface="Times New Roman" panose="02020603050405020304" pitchFamily="18" charset="0"/>
              </a:rPr>
              <a:t> </a:t>
            </a:r>
            <a:r>
              <a:rPr lang="el-CY" b="1" dirty="0" err="1">
                <a:cs typeface="Times New Roman" panose="02020603050405020304" pitchFamily="18" charset="0"/>
              </a:rPr>
              <a:t>Beyköy</a:t>
            </a:r>
            <a:r>
              <a:rPr lang="tr-TR" b="1" dirty="0">
                <a:cs typeface="Times New Roman" panose="02020603050405020304" pitchFamily="18" charset="0"/>
              </a:rPr>
              <a:t>l</a:t>
            </a:r>
            <a:r>
              <a:rPr lang="el-CY" b="1" dirty="0">
                <a:cs typeface="Times New Roman" panose="02020603050405020304" pitchFamily="18" charset="0"/>
              </a:rPr>
              <a:t>ü </a:t>
            </a:r>
            <a:r>
              <a:rPr lang="el-CY" b="1" dirty="0" err="1">
                <a:cs typeface="Times New Roman" panose="02020603050405020304" pitchFamily="18" charset="0"/>
              </a:rPr>
              <a:t>soydaşlarımızdan</a:t>
            </a:r>
            <a:r>
              <a:rPr lang="el-CY" b="1" dirty="0">
                <a:cs typeface="Times New Roman" panose="02020603050405020304" pitchFamily="18" charset="0"/>
              </a:rPr>
              <a:t> </a:t>
            </a:r>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grup</a:t>
            </a:r>
            <a:r>
              <a:rPr lang="el-CY" b="1" dirty="0">
                <a:cs typeface="Times New Roman" panose="02020603050405020304" pitchFamily="18" charset="0"/>
              </a:rPr>
              <a:t> </a:t>
            </a:r>
            <a:r>
              <a:rPr lang="el-CY" b="1" dirty="0" err="1">
                <a:cs typeface="Times New Roman" panose="02020603050405020304" pitchFamily="18" charset="0"/>
              </a:rPr>
              <a:t>evlerinin</a:t>
            </a:r>
            <a:r>
              <a:rPr lang="el-CY" b="1" dirty="0">
                <a:cs typeface="Times New Roman" panose="02020603050405020304" pitchFamily="18" charset="0"/>
              </a:rPr>
              <a:t> </a:t>
            </a:r>
            <a:r>
              <a:rPr lang="el-CY" b="1" dirty="0" err="1">
                <a:cs typeface="Times New Roman" panose="02020603050405020304" pitchFamily="18" charset="0"/>
              </a:rPr>
              <a:t>önünde</a:t>
            </a:r>
            <a:endParaRPr lang="tr-TR" b="1" dirty="0">
              <a:cs typeface="Times New Roman" panose="02020603050405020304" pitchFamily="18" charset="0"/>
            </a:endParaRPr>
          </a:p>
          <a:p>
            <a:pPr algn="just"/>
            <a:r>
              <a:rPr lang="el-GR" b="1" dirty="0">
                <a:cs typeface="Times New Roman" panose="02020603050405020304" pitchFamily="18" charset="0"/>
              </a:rPr>
              <a:t>Μια ομάδα συμπατριωτών μας από το χωριό  </a:t>
            </a:r>
            <a:r>
              <a:rPr lang="el-GR" b="1" dirty="0" err="1">
                <a:cs typeface="Times New Roman" panose="02020603050405020304" pitchFamily="18" charset="0"/>
              </a:rPr>
              <a:t>Beyköy</a:t>
            </a:r>
            <a:r>
              <a:rPr lang="el-GR" b="1" dirty="0">
                <a:cs typeface="Times New Roman" panose="02020603050405020304" pitchFamily="18" charset="0"/>
              </a:rPr>
              <a:t>, των οποίων τα σπίτια κάηκαν και καταστράφηκαν από τους Ε/κ.</a:t>
            </a:r>
            <a:endParaRPr lang="el-CY" b="1" dirty="0">
              <a:cs typeface="Times New Roman" panose="02020603050405020304" pitchFamily="18" charset="0"/>
            </a:endParaRPr>
          </a:p>
        </p:txBody>
      </p:sp>
    </p:spTree>
    <p:extLst>
      <p:ext uri="{BB962C8B-B14F-4D97-AF65-F5344CB8AC3E}">
        <p14:creationId xmlns:p14="http://schemas.microsoft.com/office/powerpoint/2010/main" val="103550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2F49B89-2E53-AB25-E375-37916594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658B1D93-5A47-32A4-9C16-1548AC40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293915" y="4071257"/>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47329C96-74BA-5DE5-B2E6-51F9545B4B03}"/>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17  Ιουλίου  1974 </a:t>
            </a:r>
            <a:endParaRPr lang="el-CY" sz="4000" dirty="0">
              <a:solidFill>
                <a:schemeClr val="tx1"/>
              </a:solidFill>
            </a:endParaRPr>
          </a:p>
        </p:txBody>
      </p:sp>
    </p:spTree>
    <p:extLst>
      <p:ext uri="{BB962C8B-B14F-4D97-AF65-F5344CB8AC3E}">
        <p14:creationId xmlns:p14="http://schemas.microsoft.com/office/powerpoint/2010/main" val="749283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218D76-8B05-74F9-4E44-ECB03BAB1AC5}"/>
              </a:ext>
            </a:extLst>
          </p:cNvPr>
          <p:cNvPicPr>
            <a:picLocks noChangeAspect="1"/>
          </p:cNvPicPr>
          <p:nvPr/>
        </p:nvPicPr>
        <p:blipFill rotWithShape="1">
          <a:blip r:embed="rId2">
            <a:extLst>
              <a:ext uri="{28A0092B-C50C-407E-A947-70E740481C1C}">
                <a14:useLocalDpi xmlns:a14="http://schemas.microsoft.com/office/drawing/2010/main" val="0"/>
              </a:ext>
            </a:extLst>
          </a:blip>
          <a:srcRect l="10595" t="23809" r="17868" b="19427"/>
          <a:stretch/>
        </p:blipFill>
        <p:spPr>
          <a:xfrm rot="10800000">
            <a:off x="304796" y="98353"/>
            <a:ext cx="11691259" cy="6182703"/>
          </a:xfrm>
          <a:prstGeom prst="rect">
            <a:avLst/>
          </a:prstGeom>
          <a:ln>
            <a:solidFill>
              <a:schemeClr val="tx1"/>
            </a:solidFill>
          </a:ln>
        </p:spPr>
      </p:pic>
      <p:sp>
        <p:nvSpPr>
          <p:cNvPr id="4" name="TextBox 3">
            <a:extLst>
              <a:ext uri="{FF2B5EF4-FFF2-40B4-BE49-F238E27FC236}">
                <a16:creationId xmlns:a16="http://schemas.microsoft.com/office/drawing/2014/main" id="{68BD6631-893F-5306-790C-CD83F24E8988}"/>
              </a:ext>
            </a:extLst>
          </p:cNvPr>
          <p:cNvSpPr txBox="1"/>
          <p:nvPr/>
        </p:nvSpPr>
        <p:spPr>
          <a:xfrm>
            <a:off x="304798" y="6390313"/>
            <a:ext cx="7434945" cy="369332"/>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σελ. 36.</a:t>
            </a:r>
            <a:endParaRPr lang="en-US" dirty="0"/>
          </a:p>
        </p:txBody>
      </p:sp>
      <p:sp>
        <p:nvSpPr>
          <p:cNvPr id="5" name="Βέλος: Κάτω 4">
            <a:extLst>
              <a:ext uri="{FF2B5EF4-FFF2-40B4-BE49-F238E27FC236}">
                <a16:creationId xmlns:a16="http://schemas.microsoft.com/office/drawing/2014/main" id="{ABC10D7E-9885-182A-0D1B-CBAD5DD70851}"/>
              </a:ext>
            </a:extLst>
          </p:cNvPr>
          <p:cNvSpPr/>
          <p:nvPr/>
        </p:nvSpPr>
        <p:spPr>
          <a:xfrm>
            <a:off x="8463642" y="988881"/>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1620696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FFBE014-2698-F063-CDFD-4BBA37F7B705}"/>
              </a:ext>
            </a:extLst>
          </p:cNvPr>
          <p:cNvPicPr>
            <a:picLocks noChangeAspect="1"/>
          </p:cNvPicPr>
          <p:nvPr/>
        </p:nvPicPr>
        <p:blipFill rotWithShape="1">
          <a:blip r:embed="rId2">
            <a:extLst>
              <a:ext uri="{28A0092B-C50C-407E-A947-70E740481C1C}">
                <a14:useLocalDpi xmlns:a14="http://schemas.microsoft.com/office/drawing/2010/main" val="0"/>
              </a:ext>
            </a:extLst>
          </a:blip>
          <a:srcRect l="46888" t="42963" r="5385" b="34519"/>
          <a:stretch/>
        </p:blipFill>
        <p:spPr>
          <a:xfrm>
            <a:off x="294640" y="2540000"/>
            <a:ext cx="11521439" cy="3942080"/>
          </a:xfrm>
          <a:prstGeom prst="rect">
            <a:avLst/>
          </a:prstGeom>
          <a:ln>
            <a:solidFill>
              <a:schemeClr val="tx1"/>
            </a:solidFill>
          </a:ln>
        </p:spPr>
      </p:pic>
      <p:sp>
        <p:nvSpPr>
          <p:cNvPr id="4" name="TextBox 3">
            <a:extLst>
              <a:ext uri="{FF2B5EF4-FFF2-40B4-BE49-F238E27FC236}">
                <a16:creationId xmlns:a16="http://schemas.microsoft.com/office/drawing/2014/main" id="{E7C9E905-24BA-D154-23FD-F4D541EE513B}"/>
              </a:ext>
            </a:extLst>
          </p:cNvPr>
          <p:cNvSpPr txBox="1"/>
          <p:nvPr/>
        </p:nvSpPr>
        <p:spPr>
          <a:xfrm>
            <a:off x="294640" y="79216"/>
            <a:ext cx="11440160" cy="2308324"/>
          </a:xfrm>
          <a:prstGeom prst="rect">
            <a:avLst/>
          </a:prstGeom>
          <a:solidFill>
            <a:schemeClr val="accent6">
              <a:lumMod val="20000"/>
              <a:lumOff val="80000"/>
            </a:schemeClr>
          </a:solidFill>
          <a:ln>
            <a:solidFill>
              <a:schemeClr val="tx1"/>
            </a:solidFill>
          </a:ln>
        </p:spPr>
        <p:txBody>
          <a:bodyPr wrap="square">
            <a:spAutoFit/>
          </a:bodyPr>
          <a:lstStyle/>
          <a:p>
            <a:pPr algn="just"/>
            <a:r>
              <a:rPr lang="tr-TR" b="1" dirty="0">
                <a:cs typeface="Times New Roman" panose="02020603050405020304" pitchFamily="18" charset="0"/>
              </a:rPr>
              <a:t>I</a:t>
            </a:r>
            <a:r>
              <a:rPr lang="el-CY" b="1" dirty="0">
                <a:cs typeface="Times New Roman" panose="02020603050405020304" pitchFamily="18" charset="0"/>
              </a:rPr>
              <a:t>SSIZ MURATAĞA: 96 </a:t>
            </a:r>
            <a:r>
              <a:rPr lang="el-CY" b="1" dirty="0" err="1">
                <a:cs typeface="Times New Roman" panose="02020603050405020304" pitchFamily="18" charset="0"/>
              </a:rPr>
              <a:t>nüfuslu</a:t>
            </a:r>
            <a:r>
              <a:rPr lang="el-CY" b="1" dirty="0">
                <a:cs typeface="Times New Roman" panose="02020603050405020304" pitchFamily="18" charset="0"/>
              </a:rPr>
              <a:t> </a:t>
            </a:r>
            <a:r>
              <a:rPr lang="el-CY" b="1" dirty="0" err="1">
                <a:cs typeface="Times New Roman" panose="02020603050405020304" pitchFamily="18" charset="0"/>
              </a:rPr>
              <a:t>Muratağa</a:t>
            </a:r>
            <a:r>
              <a:rPr lang="el-CY" b="1" dirty="0">
                <a:cs typeface="Times New Roman" panose="02020603050405020304" pitchFamily="18" charset="0"/>
              </a:rPr>
              <a:t> </a:t>
            </a:r>
            <a:r>
              <a:rPr lang="el-CY" b="1" dirty="0" err="1">
                <a:cs typeface="Times New Roman" panose="02020603050405020304" pitchFamily="18" charset="0"/>
              </a:rPr>
              <a:t>eski</a:t>
            </a:r>
            <a:r>
              <a:rPr lang="el-CY" b="1" dirty="0">
                <a:cs typeface="Times New Roman" panose="02020603050405020304" pitchFamily="18" charset="0"/>
              </a:rPr>
              <a:t> </a:t>
            </a:r>
            <a:r>
              <a:rPr lang="el-CY" b="1" dirty="0" err="1">
                <a:cs typeface="Times New Roman" panose="02020603050405020304" pitchFamily="18" charset="0"/>
              </a:rPr>
              <a:t>ismiyle</a:t>
            </a:r>
            <a:r>
              <a:rPr lang="el-CY" b="1" dirty="0">
                <a:cs typeface="Times New Roman" panose="02020603050405020304" pitchFamily="18" charset="0"/>
              </a:rPr>
              <a:t> </a:t>
            </a:r>
            <a:r>
              <a:rPr lang="el-CY" b="1" dirty="0" err="1">
                <a:cs typeface="Times New Roman" panose="02020603050405020304" pitchFamily="18" charset="0"/>
              </a:rPr>
              <a:t>Marata</a:t>
            </a:r>
            <a:r>
              <a:rPr lang="el-CY" b="1" dirty="0">
                <a:cs typeface="Times New Roman" panose="02020603050405020304" pitchFamily="18" charset="0"/>
              </a:rPr>
              <a:t> </a:t>
            </a:r>
            <a:r>
              <a:rPr lang="el-CY" b="1" dirty="0" err="1">
                <a:cs typeface="Times New Roman" panose="02020603050405020304" pitchFamily="18" charset="0"/>
              </a:rPr>
              <a:t>köyünden</a:t>
            </a:r>
            <a:r>
              <a:rPr lang="el-CY" b="1" dirty="0">
                <a:cs typeface="Times New Roman" panose="02020603050405020304" pitchFamily="18" charset="0"/>
              </a:rPr>
              <a:t> </a:t>
            </a:r>
            <a:r>
              <a:rPr lang="el-CY" b="1" dirty="0" err="1">
                <a:cs typeface="Times New Roman" panose="02020603050405020304" pitchFamily="18" charset="0"/>
              </a:rPr>
              <a:t>arda</a:t>
            </a:r>
            <a:r>
              <a:rPr lang="el-CY" b="1" dirty="0">
                <a:cs typeface="Times New Roman" panose="02020603050405020304" pitchFamily="18" charset="0"/>
              </a:rPr>
              <a:t> </a:t>
            </a:r>
            <a:r>
              <a:rPr lang="el-CY" b="1" dirty="0" err="1">
                <a:cs typeface="Times New Roman" panose="02020603050405020304" pitchFamily="18" charset="0"/>
              </a:rPr>
              <a:t>kalanlar</a:t>
            </a:r>
            <a:r>
              <a:rPr lang="el-CY" b="1" dirty="0">
                <a:cs typeface="Times New Roman" panose="02020603050405020304" pitchFamily="18" charset="0"/>
              </a:rPr>
              <a:t> </a:t>
            </a:r>
            <a:r>
              <a:rPr lang="el-CY" b="1" dirty="0" err="1">
                <a:cs typeface="Times New Roman" panose="02020603050405020304" pitchFamily="18" charset="0"/>
              </a:rPr>
              <a:t>ıssız</a:t>
            </a:r>
            <a:r>
              <a:rPr lang="el-CY" b="1" dirty="0">
                <a:cs typeface="Times New Roman" panose="02020603050405020304" pitchFamily="18" charset="0"/>
              </a:rPr>
              <a:t> </a:t>
            </a:r>
            <a:r>
              <a:rPr lang="el-CY" b="1" dirty="0" err="1">
                <a:cs typeface="Times New Roman" panose="02020603050405020304" pitchFamily="18" charset="0"/>
              </a:rPr>
              <a:t>köy</a:t>
            </a:r>
            <a:r>
              <a:rPr lang="el-CY" b="1" dirty="0">
                <a:cs typeface="Times New Roman" panose="02020603050405020304" pitchFamily="18" charset="0"/>
              </a:rPr>
              <a:t> </a:t>
            </a:r>
            <a:r>
              <a:rPr lang="el-CY" b="1" dirty="0" err="1">
                <a:cs typeface="Times New Roman" panose="02020603050405020304" pitchFamily="18" charset="0"/>
              </a:rPr>
              <a:t>sokakları</a:t>
            </a:r>
            <a:r>
              <a:rPr lang="el-CY" b="1" dirty="0">
                <a:cs typeface="Times New Roman" panose="02020603050405020304" pitchFamily="18" charset="0"/>
              </a:rPr>
              <a:t>, </a:t>
            </a:r>
            <a:r>
              <a:rPr lang="el-CY" b="1" dirty="0" err="1">
                <a:cs typeface="Times New Roman" panose="02020603050405020304" pitchFamily="18" charset="0"/>
              </a:rPr>
              <a:t>boş</a:t>
            </a:r>
            <a:r>
              <a:rPr lang="el-CY" b="1" dirty="0">
                <a:cs typeface="Times New Roman" panose="02020603050405020304" pitchFamily="18" charset="0"/>
              </a:rPr>
              <a:t>, </a:t>
            </a:r>
            <a:r>
              <a:rPr lang="el-CY" b="1" dirty="0" err="1">
                <a:cs typeface="Times New Roman" panose="02020603050405020304" pitchFamily="18" charset="0"/>
              </a:rPr>
              <a:t>yağma</a:t>
            </a:r>
            <a:r>
              <a:rPr lang="el-CY" b="1" dirty="0">
                <a:cs typeface="Times New Roman" panose="02020603050405020304" pitchFamily="18" charset="0"/>
              </a:rPr>
              <a:t> </a:t>
            </a:r>
            <a:r>
              <a:rPr lang="el-CY" b="1" dirty="0" err="1">
                <a:cs typeface="Times New Roman" panose="02020603050405020304" pitchFamily="18" charset="0"/>
              </a:rPr>
              <a:t>adliniş</a:t>
            </a:r>
            <a:r>
              <a:rPr lang="el-CY" b="1" dirty="0">
                <a:cs typeface="Times New Roman" panose="02020603050405020304" pitchFamily="18" charset="0"/>
              </a:rPr>
              <a:t> </a:t>
            </a:r>
            <a:r>
              <a:rPr lang="el-CY" b="1" dirty="0" err="1">
                <a:cs typeface="Times New Roman" panose="02020603050405020304" pitchFamily="18" charset="0"/>
              </a:rPr>
              <a:t>evler</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sağda</a:t>
            </a:r>
            <a:r>
              <a:rPr lang="el-CY" b="1" dirty="0">
                <a:cs typeface="Times New Roman" panose="02020603050405020304" pitchFamily="18" charset="0"/>
              </a:rPr>
              <a:t> </a:t>
            </a:r>
            <a:r>
              <a:rPr lang="el-CY" b="1" dirty="0" err="1">
                <a:cs typeface="Times New Roman" panose="02020603050405020304" pitchFamily="18" charset="0"/>
              </a:rPr>
              <a:t>solda</a:t>
            </a:r>
            <a:r>
              <a:rPr lang="el-CY" b="1" dirty="0">
                <a:cs typeface="Times New Roman" panose="02020603050405020304" pitchFamily="18" charset="0"/>
              </a:rPr>
              <a:t> </a:t>
            </a:r>
            <a:r>
              <a:rPr lang="el-CY" b="1" dirty="0" err="1">
                <a:cs typeface="Times New Roman" panose="02020603050405020304" pitchFamily="18" charset="0"/>
              </a:rPr>
              <a:t>açıktan</a:t>
            </a:r>
            <a:r>
              <a:rPr lang="el-CY" b="1" dirty="0">
                <a:cs typeface="Times New Roman" panose="02020603050405020304" pitchFamily="18" charset="0"/>
              </a:rPr>
              <a:t> </a:t>
            </a:r>
            <a:r>
              <a:rPr lang="el-CY" b="1" dirty="0" err="1">
                <a:cs typeface="Times New Roman" panose="02020603050405020304" pitchFamily="18" charset="0"/>
              </a:rPr>
              <a:t>ölmüş</a:t>
            </a:r>
            <a:r>
              <a:rPr lang="el-CY" b="1" dirty="0">
                <a:cs typeface="Times New Roman" panose="02020603050405020304" pitchFamily="18" charset="0"/>
              </a:rPr>
              <a:t> </a:t>
            </a:r>
            <a:r>
              <a:rPr lang="el-CY" b="1" dirty="0" err="1">
                <a:cs typeface="Times New Roman" panose="02020603050405020304" pitchFamily="18" charset="0"/>
              </a:rPr>
              <a:t>hayvanların</a:t>
            </a:r>
            <a:r>
              <a:rPr lang="el-CY" b="1" dirty="0">
                <a:cs typeface="Times New Roman" panose="02020603050405020304" pitchFamily="18" charset="0"/>
              </a:rPr>
              <a:t> </a:t>
            </a:r>
            <a:r>
              <a:rPr lang="el-CY" b="1" dirty="0" err="1">
                <a:cs typeface="Times New Roman" panose="02020603050405020304" pitchFamily="18" charset="0"/>
              </a:rPr>
              <a:t>leşleri</a:t>
            </a:r>
            <a:r>
              <a:rPr lang="el-CY" b="1" dirty="0">
                <a:cs typeface="Times New Roman" panose="02020603050405020304" pitchFamily="18" charset="0"/>
              </a:rPr>
              <a:t>. K</a:t>
            </a:r>
            <a:r>
              <a:rPr lang="tr-TR" b="1" dirty="0">
                <a:cs typeface="Times New Roman" panose="02020603050405020304" pitchFamily="18" charset="0"/>
              </a:rPr>
              <a:t>ö</a:t>
            </a:r>
            <a:r>
              <a:rPr lang="el-CY" b="1" dirty="0" err="1">
                <a:cs typeface="Times New Roman" panose="02020603050405020304" pitchFamily="18" charset="0"/>
              </a:rPr>
              <a:t>yde</a:t>
            </a:r>
            <a:r>
              <a:rPr lang="el-CY" b="1" dirty="0">
                <a:cs typeface="Times New Roman" panose="02020603050405020304" pitchFamily="18" charset="0"/>
              </a:rPr>
              <a:t> </a:t>
            </a:r>
            <a:r>
              <a:rPr lang="el-CY" b="1" dirty="0" err="1">
                <a:cs typeface="Times New Roman" panose="02020603050405020304" pitchFamily="18" charset="0"/>
              </a:rPr>
              <a:t>canlı</a:t>
            </a:r>
            <a:r>
              <a:rPr lang="el-CY" b="1" dirty="0">
                <a:cs typeface="Times New Roman" panose="02020603050405020304" pitchFamily="18" charset="0"/>
              </a:rPr>
              <a:t> </a:t>
            </a:r>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varlığa</a:t>
            </a:r>
            <a:r>
              <a:rPr lang="el-CY" b="1" dirty="0">
                <a:cs typeface="Times New Roman" panose="02020603050405020304" pitchFamily="18" charset="0"/>
              </a:rPr>
              <a:t> </a:t>
            </a:r>
            <a:r>
              <a:rPr lang="el-CY" b="1" dirty="0" err="1">
                <a:cs typeface="Times New Roman" panose="02020603050405020304" pitchFamily="18" charset="0"/>
              </a:rPr>
              <a:t>rastlamadık</a:t>
            </a:r>
            <a:r>
              <a:rPr lang="el-CY" b="1" dirty="0">
                <a:cs typeface="Times New Roman" panose="02020603050405020304" pitchFamily="18" charset="0"/>
              </a:rPr>
              <a:t>. </a:t>
            </a:r>
            <a:r>
              <a:rPr lang="el-CY" b="1" dirty="0" err="1">
                <a:cs typeface="Times New Roman" panose="02020603050405020304" pitchFamily="18" charset="0"/>
              </a:rPr>
              <a:t>Bu</a:t>
            </a:r>
            <a:r>
              <a:rPr lang="el-CY" b="1" dirty="0">
                <a:cs typeface="Times New Roman" panose="02020603050405020304" pitchFamily="18" charset="0"/>
              </a:rPr>
              <a:t> </a:t>
            </a:r>
            <a:r>
              <a:rPr lang="el-CY" b="1" dirty="0" err="1">
                <a:cs typeface="Times New Roman" panose="02020603050405020304" pitchFamily="18" charset="0"/>
              </a:rPr>
              <a:t>köyün</a:t>
            </a:r>
            <a:r>
              <a:rPr lang="el-CY" b="1" dirty="0">
                <a:cs typeface="Times New Roman" panose="02020603050405020304" pitchFamily="18" charset="0"/>
              </a:rPr>
              <a:t> </a:t>
            </a:r>
            <a:r>
              <a:rPr lang="el-CY" b="1" dirty="0" err="1">
                <a:cs typeface="Times New Roman" panose="02020603050405020304" pitchFamily="18" charset="0"/>
              </a:rPr>
              <a:t>sakinleri</a:t>
            </a:r>
            <a:r>
              <a:rPr lang="el-CY" b="1" dirty="0">
                <a:cs typeface="Times New Roman" panose="02020603050405020304" pitchFamily="18" charset="0"/>
              </a:rPr>
              <a:t> </a:t>
            </a:r>
            <a:r>
              <a:rPr lang="el-CY" b="1" dirty="0" err="1">
                <a:cs typeface="Times New Roman" panose="02020603050405020304" pitchFamily="18" charset="0"/>
              </a:rPr>
              <a:t>nerede</a:t>
            </a:r>
            <a:r>
              <a:rPr lang="en-US" b="1" dirty="0">
                <a:cs typeface="Times New Roman" panose="02020603050405020304" pitchFamily="18" charset="0"/>
              </a:rPr>
              <a:t>?</a:t>
            </a:r>
          </a:p>
          <a:p>
            <a:pPr algn="just"/>
            <a:r>
              <a:rPr lang="el-GR" b="1" dirty="0">
                <a:cs typeface="Times New Roman" panose="02020603050405020304" pitchFamily="18" charset="0"/>
              </a:rPr>
              <a:t>ΕΡΗΜΟΣ MURATAĞA: Αυτό που έχει απομείνει από το χωριό </a:t>
            </a:r>
            <a:r>
              <a:rPr lang="el-GR" b="1" dirty="0" err="1">
                <a:cs typeface="Times New Roman" panose="02020603050405020304" pitchFamily="18" charset="0"/>
              </a:rPr>
              <a:t>Muratağa</a:t>
            </a:r>
            <a:r>
              <a:rPr lang="el-GR" b="1" dirty="0">
                <a:cs typeface="Times New Roman" panose="02020603050405020304" pitchFamily="18" charset="0"/>
              </a:rPr>
              <a:t>, παλαιότερα γνωστό ως </a:t>
            </a:r>
            <a:r>
              <a:rPr lang="el-GR" b="1" dirty="0" err="1">
                <a:cs typeface="Times New Roman" panose="02020603050405020304" pitchFamily="18" charset="0"/>
              </a:rPr>
              <a:t>Marata</a:t>
            </a:r>
            <a:r>
              <a:rPr lang="el-GR" b="1" dirty="0">
                <a:cs typeface="Times New Roman" panose="02020603050405020304" pitchFamily="18" charset="0"/>
              </a:rPr>
              <a:t>, το οποίο είχε 96 κατοίκους, είναι οι έρημοι δρόμοι του χωριού, τα  άδεια λεηλατημένα σπίτια και τα νεκρά ζώα αριστερά και δεξιά. </a:t>
            </a:r>
          </a:p>
          <a:p>
            <a:pPr algn="just"/>
            <a:r>
              <a:rPr lang="el-GR" b="1" dirty="0">
                <a:cs typeface="Times New Roman" panose="02020603050405020304" pitchFamily="18" charset="0"/>
              </a:rPr>
              <a:t>Δεν συναντήσαμε κανένα στο χωριό. </a:t>
            </a:r>
          </a:p>
          <a:p>
            <a:pPr algn="just"/>
            <a:r>
              <a:rPr lang="el-GR" b="1" dirty="0">
                <a:cs typeface="Times New Roman" panose="02020603050405020304" pitchFamily="18" charset="0"/>
              </a:rPr>
              <a:t>Πού είναι οι κάτοικοι αυτού του χωριού;</a:t>
            </a:r>
            <a:endParaRPr lang="el-CY" b="1" dirty="0">
              <a:cs typeface="Times New Roman" panose="02020603050405020304" pitchFamily="18" charset="0"/>
            </a:endParaRPr>
          </a:p>
        </p:txBody>
      </p:sp>
    </p:spTree>
    <p:extLst>
      <p:ext uri="{BB962C8B-B14F-4D97-AF65-F5344CB8AC3E}">
        <p14:creationId xmlns:p14="http://schemas.microsoft.com/office/powerpoint/2010/main" val="4211566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FFBE014-2698-F063-CDFD-4BBA37F7B705}"/>
              </a:ext>
            </a:extLst>
          </p:cNvPr>
          <p:cNvPicPr>
            <a:picLocks noChangeAspect="1"/>
          </p:cNvPicPr>
          <p:nvPr/>
        </p:nvPicPr>
        <p:blipFill rotWithShape="1">
          <a:blip r:embed="rId2">
            <a:extLst>
              <a:ext uri="{28A0092B-C50C-407E-A947-70E740481C1C}">
                <a14:useLocalDpi xmlns:a14="http://schemas.microsoft.com/office/drawing/2010/main" val="0"/>
              </a:ext>
            </a:extLst>
          </a:blip>
          <a:srcRect l="46680" t="67407" r="28004" b="3111"/>
          <a:stretch/>
        </p:blipFill>
        <p:spPr>
          <a:xfrm>
            <a:off x="391160" y="2082800"/>
            <a:ext cx="11409680" cy="4531360"/>
          </a:xfrm>
          <a:prstGeom prst="rect">
            <a:avLst/>
          </a:prstGeom>
          <a:ln>
            <a:solidFill>
              <a:schemeClr val="tx1"/>
            </a:solidFill>
          </a:ln>
        </p:spPr>
      </p:pic>
      <p:sp>
        <p:nvSpPr>
          <p:cNvPr id="4" name="TextBox 3">
            <a:extLst>
              <a:ext uri="{FF2B5EF4-FFF2-40B4-BE49-F238E27FC236}">
                <a16:creationId xmlns:a16="http://schemas.microsoft.com/office/drawing/2014/main" id="{EC22F234-F643-969A-FA2B-FF7833E13CD6}"/>
              </a:ext>
            </a:extLst>
          </p:cNvPr>
          <p:cNvSpPr txBox="1"/>
          <p:nvPr/>
        </p:nvSpPr>
        <p:spPr>
          <a:xfrm>
            <a:off x="391160" y="416560"/>
            <a:ext cx="1140968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Arkadaşımız</a:t>
            </a:r>
            <a:r>
              <a:rPr lang="el-CY" b="1" dirty="0">
                <a:cs typeface="Times New Roman" panose="02020603050405020304" pitchFamily="18" charset="0"/>
              </a:rPr>
              <a:t> </a:t>
            </a:r>
            <a:r>
              <a:rPr lang="el-CY" b="1" dirty="0" err="1">
                <a:cs typeface="Times New Roman" panose="02020603050405020304" pitchFamily="18" charset="0"/>
              </a:rPr>
              <a:t>Ahmet</a:t>
            </a:r>
            <a:r>
              <a:rPr lang="el-CY" b="1" dirty="0">
                <a:cs typeface="Times New Roman" panose="02020603050405020304" pitchFamily="18" charset="0"/>
              </a:rPr>
              <a:t> </a:t>
            </a:r>
            <a:r>
              <a:rPr lang="el-CY" b="1" dirty="0" err="1">
                <a:cs typeface="Times New Roman" panose="02020603050405020304" pitchFamily="18" charset="0"/>
              </a:rPr>
              <a:t>Alper</a:t>
            </a:r>
            <a:r>
              <a:rPr lang="el-CY" b="1" dirty="0">
                <a:cs typeface="Times New Roman" panose="02020603050405020304" pitchFamily="18" charset="0"/>
              </a:rPr>
              <a:t> </a:t>
            </a:r>
            <a:r>
              <a:rPr lang="el-CY" b="1" dirty="0" err="1">
                <a:cs typeface="Times New Roman" panose="02020603050405020304" pitchFamily="18" charset="0"/>
              </a:rPr>
              <a:t>Sandallar</a:t>
            </a:r>
            <a:r>
              <a:rPr lang="el-CY" b="1" dirty="0">
                <a:cs typeface="Times New Roman" panose="02020603050405020304" pitchFamily="18" charset="0"/>
              </a:rPr>
              <a:t> </a:t>
            </a:r>
            <a:r>
              <a:rPr lang="el-CY" b="1" dirty="0" err="1">
                <a:cs typeface="Times New Roman" panose="02020603050405020304" pitchFamily="18" charset="0"/>
              </a:rPr>
              <a:t>köyünün</a:t>
            </a:r>
            <a:r>
              <a:rPr lang="el-CY" b="1" dirty="0">
                <a:cs typeface="Times New Roman" panose="02020603050405020304" pitchFamily="18" charset="0"/>
              </a:rPr>
              <a:t> </a:t>
            </a:r>
            <a:r>
              <a:rPr lang="el-CY" b="1" dirty="0" err="1">
                <a:cs typeface="Times New Roman" panose="02020603050405020304" pitchFamily="18" charset="0"/>
              </a:rPr>
              <a:t>iki</a:t>
            </a:r>
            <a:r>
              <a:rPr lang="el-CY" b="1" dirty="0">
                <a:cs typeface="Times New Roman" panose="02020603050405020304" pitchFamily="18" charset="0"/>
              </a:rPr>
              <a:t> </a:t>
            </a:r>
            <a:r>
              <a:rPr lang="el-CY" b="1" dirty="0" err="1">
                <a:cs typeface="Times New Roman" panose="02020603050405020304" pitchFamily="18" charset="0"/>
              </a:rPr>
              <a:t>sakini</a:t>
            </a:r>
            <a:r>
              <a:rPr lang="el-CY" b="1" dirty="0">
                <a:cs typeface="Times New Roman" panose="02020603050405020304" pitchFamily="18" charset="0"/>
              </a:rPr>
              <a:t> </a:t>
            </a:r>
            <a:r>
              <a:rPr lang="el-CY" b="1" dirty="0" err="1">
                <a:cs typeface="Times New Roman" panose="02020603050405020304" pitchFamily="18" charset="0"/>
              </a:rPr>
              <a:t>ile</a:t>
            </a:r>
            <a:r>
              <a:rPr lang="el-CY" b="1" dirty="0">
                <a:cs typeface="Times New Roman" panose="02020603050405020304" pitchFamily="18" charset="0"/>
              </a:rPr>
              <a:t> </a:t>
            </a:r>
            <a:r>
              <a:rPr lang="el-CY" b="1" dirty="0" err="1">
                <a:cs typeface="Times New Roman" panose="02020603050405020304" pitchFamily="18" charset="0"/>
              </a:rPr>
              <a:t>konuşurken</a:t>
            </a:r>
            <a:r>
              <a:rPr lang="el-CY" b="1" dirty="0">
                <a:cs typeface="Times New Roman" panose="02020603050405020304" pitchFamily="18" charset="0"/>
              </a:rPr>
              <a:t>. </a:t>
            </a:r>
            <a:r>
              <a:rPr lang="el-CY" b="1" dirty="0" err="1">
                <a:cs typeface="Times New Roman" panose="02020603050405020304" pitchFamily="18" charset="0"/>
              </a:rPr>
              <a:t>Çaresizlik</a:t>
            </a:r>
            <a:r>
              <a:rPr lang="el-CY" b="1" dirty="0">
                <a:cs typeface="Times New Roman" panose="02020603050405020304" pitchFamily="18" charset="0"/>
              </a:rPr>
              <a:t> </a:t>
            </a:r>
            <a:r>
              <a:rPr lang="el-CY" b="1" dirty="0" err="1">
                <a:cs typeface="Times New Roman" panose="02020603050405020304" pitchFamily="18" charset="0"/>
              </a:rPr>
              <a:t>içinde</a:t>
            </a:r>
            <a:r>
              <a:rPr lang="el-CY" b="1" dirty="0">
                <a:cs typeface="Times New Roman" panose="02020603050405020304" pitchFamily="18" charset="0"/>
              </a:rPr>
              <a:t> </a:t>
            </a:r>
            <a:r>
              <a:rPr lang="el-CY" b="1" dirty="0" err="1">
                <a:cs typeface="Times New Roman" panose="02020603050405020304" pitchFamily="18" charset="0"/>
              </a:rPr>
              <a:t>kıvranan</a:t>
            </a:r>
            <a:r>
              <a:rPr lang="el-CY" b="1" dirty="0">
                <a:cs typeface="Times New Roman" panose="02020603050405020304" pitchFamily="18" charset="0"/>
              </a:rPr>
              <a:t> </a:t>
            </a:r>
            <a:r>
              <a:rPr lang="el-CY" b="1" dirty="0" err="1">
                <a:cs typeface="Times New Roman" panose="02020603050405020304" pitchFamily="18" charset="0"/>
              </a:rPr>
              <a:t>köydeki</a:t>
            </a:r>
            <a:r>
              <a:rPr lang="el-CY" b="1" dirty="0">
                <a:cs typeface="Times New Roman" panose="02020603050405020304" pitchFamily="18" charset="0"/>
              </a:rPr>
              <a:t> 3— S </a:t>
            </a:r>
            <a:r>
              <a:rPr lang="el-CY" b="1" dirty="0" err="1">
                <a:cs typeface="Times New Roman" panose="02020603050405020304" pitchFamily="18" charset="0"/>
              </a:rPr>
              <a:t>kişi</a:t>
            </a:r>
            <a:r>
              <a:rPr lang="el-CY" b="1" dirty="0">
                <a:cs typeface="Times New Roman" panose="02020603050405020304" pitchFamily="18" charset="0"/>
              </a:rPr>
              <a:t> </a:t>
            </a:r>
            <a:r>
              <a:rPr lang="el-CY" b="1" dirty="0" err="1">
                <a:cs typeface="Times New Roman" panose="02020603050405020304" pitchFamily="18" charset="0"/>
              </a:rPr>
              <a:t>Muratağa</a:t>
            </a:r>
            <a:r>
              <a:rPr lang="tr-TR"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Sandal</a:t>
            </a:r>
            <a:r>
              <a:rPr lang="tr-TR" b="1" dirty="0">
                <a:cs typeface="Times New Roman" panose="02020603050405020304" pitchFamily="18" charset="0"/>
              </a:rPr>
              <a:t>l</a:t>
            </a:r>
            <a:r>
              <a:rPr lang="el-CY" b="1" dirty="0" err="1">
                <a:cs typeface="Times New Roman" panose="02020603050405020304" pitchFamily="18" charset="0"/>
              </a:rPr>
              <a:t>ar'ın</a:t>
            </a:r>
            <a:r>
              <a:rPr lang="el-CY" b="1" dirty="0">
                <a:cs typeface="Times New Roman" panose="02020603050405020304" pitchFamily="18" charset="0"/>
              </a:rPr>
              <a:t> </a:t>
            </a:r>
            <a:r>
              <a:rPr lang="el-CY" b="1" dirty="0" err="1">
                <a:cs typeface="Times New Roman" panose="02020603050405020304" pitchFamily="18" charset="0"/>
              </a:rPr>
              <a:t>sakinlerinin</a:t>
            </a:r>
            <a:r>
              <a:rPr lang="el-CY" b="1" dirty="0">
                <a:cs typeface="Times New Roman" panose="02020603050405020304" pitchFamily="18" charset="0"/>
              </a:rPr>
              <a:t> de </a:t>
            </a:r>
            <a:r>
              <a:rPr lang="el-CY" b="1" dirty="0" err="1">
                <a:cs typeface="Times New Roman" panose="02020603050405020304" pitchFamily="18" charset="0"/>
              </a:rPr>
              <a:t>topluca</a:t>
            </a:r>
            <a:r>
              <a:rPr lang="el-CY" b="1" dirty="0">
                <a:cs typeface="Times New Roman" panose="02020603050405020304" pitchFamily="18" charset="0"/>
              </a:rPr>
              <a:t> </a:t>
            </a:r>
            <a:r>
              <a:rPr lang="el-CY" b="1" dirty="0" err="1">
                <a:cs typeface="Times New Roman" panose="02020603050405020304" pitchFamily="18" charset="0"/>
              </a:rPr>
              <a:t>katledildiklerinden</a:t>
            </a:r>
            <a:r>
              <a:rPr lang="el-CY" b="1" dirty="0">
                <a:cs typeface="Times New Roman" panose="02020603050405020304" pitchFamily="18" charset="0"/>
              </a:rPr>
              <a:t> </a:t>
            </a:r>
            <a:r>
              <a:rPr lang="el-CY" b="1" dirty="0" err="1">
                <a:cs typeface="Times New Roman" panose="02020603050405020304" pitchFamily="18" charset="0"/>
              </a:rPr>
              <a:t>endişe</a:t>
            </a:r>
            <a:r>
              <a:rPr lang="el-CY" b="1" dirty="0">
                <a:cs typeface="Times New Roman" panose="02020603050405020304" pitchFamily="18" charset="0"/>
              </a:rPr>
              <a:t> </a:t>
            </a:r>
            <a:r>
              <a:rPr lang="el-CY" b="1" dirty="0" err="1">
                <a:cs typeface="Times New Roman" panose="02020603050405020304" pitchFamily="18" charset="0"/>
              </a:rPr>
              <a:t>ediyorlar</a:t>
            </a:r>
            <a:r>
              <a:rPr lang="el-CY" b="1" dirty="0">
                <a:cs typeface="Times New Roman" panose="02020603050405020304" pitchFamily="18" charset="0"/>
              </a:rPr>
              <a:t>.</a:t>
            </a:r>
            <a:endParaRPr lang="tr-TR" b="1" dirty="0">
              <a:cs typeface="Times New Roman" panose="02020603050405020304" pitchFamily="18" charset="0"/>
            </a:endParaRPr>
          </a:p>
          <a:p>
            <a:pPr algn="just"/>
            <a:r>
              <a:rPr lang="el-GR" b="1" dirty="0">
                <a:cs typeface="Times New Roman" panose="02020603050405020304" pitchFamily="18" charset="0"/>
              </a:rPr>
              <a:t>Ο φίλος μας </a:t>
            </a:r>
            <a:r>
              <a:rPr lang="el-GR" b="1" dirty="0" err="1">
                <a:cs typeface="Times New Roman" panose="02020603050405020304" pitchFamily="18" charset="0"/>
              </a:rPr>
              <a:t>Ahmet</a:t>
            </a:r>
            <a:r>
              <a:rPr lang="el-GR" b="1" dirty="0">
                <a:cs typeface="Times New Roman" panose="02020603050405020304" pitchFamily="18" charset="0"/>
              </a:rPr>
              <a:t> </a:t>
            </a:r>
            <a:r>
              <a:rPr lang="el-GR" b="1" dirty="0" err="1">
                <a:cs typeface="Times New Roman" panose="02020603050405020304" pitchFamily="18" charset="0"/>
              </a:rPr>
              <a:t>Alper</a:t>
            </a:r>
            <a:r>
              <a:rPr lang="el-GR" b="1" dirty="0">
                <a:cs typeface="Times New Roman" panose="02020603050405020304" pitchFamily="18" charset="0"/>
              </a:rPr>
              <a:t> μιλάει με δύο κατοίκους του χωριού </a:t>
            </a:r>
            <a:r>
              <a:rPr lang="el-GR" b="1" dirty="0" err="1">
                <a:cs typeface="Times New Roman" panose="02020603050405020304" pitchFamily="18" charset="0"/>
              </a:rPr>
              <a:t>Sandallar</a:t>
            </a:r>
            <a:r>
              <a:rPr lang="el-GR" b="1" dirty="0">
                <a:cs typeface="Times New Roman" panose="02020603050405020304" pitchFamily="18" charset="0"/>
              </a:rPr>
              <a:t>. Οι 3-5 κάτοικοι οι οποίοι τριγυρνούν στο χωριό ανησυχούν ότι σφαγιάστηκαν και οι κάτοικοι του χωριού  </a:t>
            </a:r>
            <a:r>
              <a:rPr lang="el-GR" b="1" dirty="0" err="1">
                <a:cs typeface="Times New Roman" panose="02020603050405020304" pitchFamily="18" charset="0"/>
              </a:rPr>
              <a:t>Muratağa</a:t>
            </a:r>
            <a:r>
              <a:rPr lang="el-GR" b="1" dirty="0">
                <a:cs typeface="Times New Roman" panose="02020603050405020304" pitchFamily="18" charset="0"/>
              </a:rPr>
              <a:t> και του  χωριού </a:t>
            </a:r>
            <a:r>
              <a:rPr lang="el-GR" b="1" dirty="0" err="1">
                <a:cs typeface="Times New Roman" panose="02020603050405020304" pitchFamily="18" charset="0"/>
              </a:rPr>
              <a:t>Sandal</a:t>
            </a:r>
            <a:r>
              <a:rPr lang="tr-TR" b="1" dirty="0">
                <a:cs typeface="Times New Roman" panose="02020603050405020304" pitchFamily="18" charset="0"/>
              </a:rPr>
              <a:t>l</a:t>
            </a:r>
            <a:r>
              <a:rPr lang="el-GR" b="1" dirty="0" err="1">
                <a:cs typeface="Times New Roman" panose="02020603050405020304" pitchFamily="18" charset="0"/>
              </a:rPr>
              <a:t>ar</a:t>
            </a:r>
            <a:r>
              <a:rPr lang="el-GR" b="1" dirty="0">
                <a:cs typeface="Times New Roman" panose="02020603050405020304" pitchFamily="18" charset="0"/>
              </a:rPr>
              <a:t>.</a:t>
            </a:r>
            <a:endParaRPr lang="el-CY" b="1" dirty="0">
              <a:cs typeface="Times New Roman" panose="02020603050405020304" pitchFamily="18" charset="0"/>
            </a:endParaRPr>
          </a:p>
        </p:txBody>
      </p:sp>
    </p:spTree>
    <p:extLst>
      <p:ext uri="{BB962C8B-B14F-4D97-AF65-F5344CB8AC3E}">
        <p14:creationId xmlns:p14="http://schemas.microsoft.com/office/powerpoint/2010/main" val="2304355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549C4A57-A489-DD42-0D07-4067B67F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0880" cy="6858000"/>
          </a:xfrm>
          <a:prstGeom prst="rect">
            <a:avLst/>
          </a:prstGeom>
        </p:spPr>
      </p:pic>
      <p:sp>
        <p:nvSpPr>
          <p:cNvPr id="2" name="Ορθογώνιο 1">
            <a:extLst>
              <a:ext uri="{FF2B5EF4-FFF2-40B4-BE49-F238E27FC236}">
                <a16:creationId xmlns:a16="http://schemas.microsoft.com/office/drawing/2014/main" id="{A1B92E15-FBF9-21DF-AC50-F162596F5FA4}"/>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25 Αυγούστου  1974 </a:t>
            </a:r>
            <a:endParaRPr lang="el-CY" sz="4000" dirty="0">
              <a:solidFill>
                <a:schemeClr val="tx1"/>
              </a:solidFill>
            </a:endParaRPr>
          </a:p>
        </p:txBody>
      </p:sp>
    </p:spTree>
    <p:extLst>
      <p:ext uri="{BB962C8B-B14F-4D97-AF65-F5344CB8AC3E}">
        <p14:creationId xmlns:p14="http://schemas.microsoft.com/office/powerpoint/2010/main" val="3780203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549C4A57-A489-DD42-0D07-4067B67F51E2}"/>
              </a:ext>
            </a:extLst>
          </p:cNvPr>
          <p:cNvPicPr>
            <a:picLocks noChangeAspect="1"/>
          </p:cNvPicPr>
          <p:nvPr/>
        </p:nvPicPr>
        <p:blipFill rotWithShape="1">
          <a:blip r:embed="rId2">
            <a:extLst>
              <a:ext uri="{28A0092B-C50C-407E-A947-70E740481C1C}">
                <a14:useLocalDpi xmlns:a14="http://schemas.microsoft.com/office/drawing/2010/main" val="0"/>
              </a:ext>
            </a:extLst>
          </a:blip>
          <a:srcRect l="47176" t="61482" r="28735" b="14858"/>
          <a:stretch/>
        </p:blipFill>
        <p:spPr>
          <a:xfrm>
            <a:off x="154577" y="1457960"/>
            <a:ext cx="11765279" cy="5400040"/>
          </a:xfrm>
          <a:prstGeom prst="rect">
            <a:avLst/>
          </a:prstGeom>
        </p:spPr>
      </p:pic>
      <p:sp>
        <p:nvSpPr>
          <p:cNvPr id="3" name="TextBox 2">
            <a:extLst>
              <a:ext uri="{FF2B5EF4-FFF2-40B4-BE49-F238E27FC236}">
                <a16:creationId xmlns:a16="http://schemas.microsoft.com/office/drawing/2014/main" id="{3BEB8D35-48BB-86B7-9E2E-7857B7A582C7}"/>
              </a:ext>
            </a:extLst>
          </p:cNvPr>
          <p:cNvSpPr txBox="1"/>
          <p:nvPr/>
        </p:nvSpPr>
        <p:spPr>
          <a:xfrm>
            <a:off x="154578" y="153126"/>
            <a:ext cx="11874136"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Ergin</a:t>
            </a:r>
            <a:r>
              <a:rPr lang="en-US" b="1" dirty="0">
                <a:cs typeface="Times New Roman" panose="02020603050405020304" pitchFamily="18" charset="0"/>
              </a:rPr>
              <a:t> </a:t>
            </a:r>
            <a:r>
              <a:rPr lang="en-US" b="1" dirty="0" err="1">
                <a:cs typeface="Times New Roman" panose="02020603050405020304" pitchFamily="18" charset="0"/>
              </a:rPr>
              <a:t>Konuksever</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kesimine</a:t>
            </a:r>
            <a:r>
              <a:rPr lang="en-US" b="1" dirty="0">
                <a:cs typeface="Times New Roman" panose="02020603050405020304" pitchFamily="18" charset="0"/>
              </a:rPr>
              <a:t> </a:t>
            </a:r>
            <a:r>
              <a:rPr lang="en-US" b="1" dirty="0" err="1">
                <a:cs typeface="Times New Roman" panose="02020603050405020304" pitchFamily="18" charset="0"/>
              </a:rPr>
              <a:t>geldikten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kendisine</a:t>
            </a:r>
            <a:r>
              <a:rPr lang="en-US" b="1" dirty="0">
                <a:cs typeface="Times New Roman" panose="02020603050405020304" pitchFamily="18" charset="0"/>
              </a:rPr>
              <a:t> </a:t>
            </a:r>
            <a:r>
              <a:rPr lang="en-US" b="1" dirty="0" err="1">
                <a:cs typeface="Times New Roman" panose="02020603050405020304" pitchFamily="18" charset="0"/>
              </a:rPr>
              <a:t>eşlik</a:t>
            </a:r>
            <a:r>
              <a:rPr lang="en-US" b="1" dirty="0">
                <a:cs typeface="Times New Roman" panose="02020603050405020304" pitchFamily="18" charset="0"/>
              </a:rPr>
              <a:t> </a:t>
            </a:r>
            <a:r>
              <a:rPr lang="en-US" b="1" dirty="0" err="1">
                <a:cs typeface="Times New Roman" panose="02020603050405020304" pitchFamily="18" charset="0"/>
              </a:rPr>
              <a:t>eden</a:t>
            </a:r>
            <a:r>
              <a:rPr lang="en-US" b="1" dirty="0">
                <a:cs typeface="Times New Roman" panose="02020603050405020304" pitchFamily="18" charset="0"/>
              </a:rPr>
              <a:t> </a:t>
            </a:r>
            <a:r>
              <a:rPr lang="en-US" b="1" dirty="0" err="1">
                <a:cs typeface="Times New Roman" panose="02020603050405020304" pitchFamily="18" charset="0"/>
              </a:rPr>
              <a:t>Kızılhaç</a:t>
            </a:r>
            <a:r>
              <a:rPr lang="en-US" b="1" dirty="0">
                <a:cs typeface="Times New Roman" panose="02020603050405020304" pitchFamily="18" charset="0"/>
              </a:rPr>
              <a:t> </a:t>
            </a:r>
            <a:r>
              <a:rPr lang="en-US" b="1" dirty="0" err="1">
                <a:cs typeface="Times New Roman" panose="02020603050405020304" pitchFamily="18" charset="0"/>
              </a:rPr>
              <a:t>görevlisi</a:t>
            </a:r>
            <a:r>
              <a:rPr lang="en-US" b="1" dirty="0">
                <a:cs typeface="Times New Roman" panose="02020603050405020304" pitchFamily="18" charset="0"/>
              </a:rPr>
              <a:t> </a:t>
            </a:r>
            <a:r>
              <a:rPr lang="en-US" b="1" dirty="0" err="1">
                <a:cs typeface="Times New Roman" panose="02020603050405020304" pitchFamily="18" charset="0"/>
              </a:rPr>
              <a:t>bayana</a:t>
            </a:r>
            <a:r>
              <a:rPr lang="en-US" b="1" dirty="0">
                <a:cs typeface="Times New Roman" panose="02020603050405020304" pitchFamily="18" charset="0"/>
              </a:rPr>
              <a:t> </a:t>
            </a:r>
            <a:r>
              <a:rPr lang="en-US" b="1" dirty="0" err="1">
                <a:cs typeface="Times New Roman" panose="02020603050405020304" pitchFamily="18" charset="0"/>
              </a:rPr>
              <a:t>teşekkür</a:t>
            </a:r>
            <a:r>
              <a:rPr lang="en-US" b="1" dirty="0">
                <a:cs typeface="Times New Roman" panose="02020603050405020304" pitchFamily="18" charset="0"/>
              </a:rPr>
              <a:t> </a:t>
            </a:r>
            <a:r>
              <a:rPr lang="en-US" b="1" dirty="0" err="1">
                <a:cs typeface="Times New Roman" panose="02020603050405020304" pitchFamily="18" charset="0"/>
              </a:rPr>
              <a:t>ederken</a:t>
            </a:r>
            <a:r>
              <a:rPr lang="en-US" b="1" dirty="0">
                <a:cs typeface="Times New Roman" panose="02020603050405020304" pitchFamily="18" charset="0"/>
              </a:rPr>
              <a:t> </a:t>
            </a:r>
            <a:r>
              <a:rPr lang="en-US" b="1" dirty="0" err="1">
                <a:cs typeface="Times New Roman" panose="02020603050405020304" pitchFamily="18" charset="0"/>
              </a:rPr>
              <a:t>görülüyor</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ERGÜN AYDOĞAN)</a:t>
            </a:r>
            <a:endParaRPr lang="tr-TR" b="1" dirty="0">
              <a:cs typeface="Times New Roman" panose="02020603050405020304" pitchFamily="18" charset="0"/>
            </a:endParaRPr>
          </a:p>
          <a:p>
            <a:pPr algn="just"/>
            <a:r>
              <a:rPr lang="el-GR" b="1" dirty="0">
                <a:cs typeface="Times New Roman" panose="02020603050405020304" pitchFamily="18" charset="0"/>
              </a:rPr>
              <a:t>Ο </a:t>
            </a:r>
            <a:r>
              <a:rPr lang="el-GR" b="1" dirty="0" err="1">
                <a:cs typeface="Times New Roman" panose="02020603050405020304" pitchFamily="18" charset="0"/>
              </a:rPr>
              <a:t>Ergin</a:t>
            </a:r>
            <a:r>
              <a:rPr lang="el-GR" b="1" dirty="0">
                <a:cs typeface="Times New Roman" panose="02020603050405020304" pitchFamily="18" charset="0"/>
              </a:rPr>
              <a:t> </a:t>
            </a:r>
            <a:r>
              <a:rPr lang="el-GR" b="1" dirty="0" err="1">
                <a:cs typeface="Times New Roman" panose="02020603050405020304" pitchFamily="18" charset="0"/>
              </a:rPr>
              <a:t>Konuksever</a:t>
            </a:r>
            <a:r>
              <a:rPr lang="el-GR" b="1" dirty="0">
                <a:cs typeface="Times New Roman" panose="02020603050405020304" pitchFamily="18" charset="0"/>
              </a:rPr>
              <a:t> μετά την άφιξη του στο τουρκικό μέρος ευχαριστεί την αξιωματικό του Ερυθρού Σταυρού που τον συνόδευσε. (Εικόνες: ERGÜN AYDOĞAN)</a:t>
            </a:r>
            <a:r>
              <a:rPr lang="en-US" b="1" dirty="0">
                <a:cs typeface="Times New Roman" panose="02020603050405020304" pitchFamily="18" charset="0"/>
              </a:rPr>
              <a:t> </a:t>
            </a:r>
            <a:endParaRPr lang="el-CY" b="1" dirty="0">
              <a:cs typeface="Times New Roman" panose="02020603050405020304" pitchFamily="18" charset="0"/>
            </a:endParaRPr>
          </a:p>
        </p:txBody>
      </p:sp>
    </p:spTree>
    <p:extLst>
      <p:ext uri="{BB962C8B-B14F-4D97-AF65-F5344CB8AC3E}">
        <p14:creationId xmlns:p14="http://schemas.microsoft.com/office/powerpoint/2010/main" val="666903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61BB5DE8-CF66-F646-B446-C802CAC30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F87F4DAC-8DD2-9967-7315-D9F1A5C04717}"/>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28 Αυγούστου  1974 </a:t>
            </a:r>
            <a:endParaRPr lang="el-CY" sz="4000" dirty="0">
              <a:solidFill>
                <a:schemeClr val="tx1"/>
              </a:solidFill>
            </a:endParaRPr>
          </a:p>
        </p:txBody>
      </p:sp>
    </p:spTree>
    <p:extLst>
      <p:ext uri="{BB962C8B-B14F-4D97-AF65-F5344CB8AC3E}">
        <p14:creationId xmlns:p14="http://schemas.microsoft.com/office/powerpoint/2010/main" val="3640408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61BB5DE8-CF66-F646-B446-C802CAC30009}"/>
              </a:ext>
            </a:extLst>
          </p:cNvPr>
          <p:cNvPicPr>
            <a:picLocks noChangeAspect="1"/>
          </p:cNvPicPr>
          <p:nvPr/>
        </p:nvPicPr>
        <p:blipFill rotWithShape="1">
          <a:blip r:embed="rId2">
            <a:extLst>
              <a:ext uri="{28A0092B-C50C-407E-A947-70E740481C1C}">
                <a14:useLocalDpi xmlns:a14="http://schemas.microsoft.com/office/drawing/2010/main" val="0"/>
              </a:ext>
            </a:extLst>
          </a:blip>
          <a:srcRect l="58972" t="32888" r="7103" b="43408"/>
          <a:stretch/>
        </p:blipFill>
        <p:spPr>
          <a:xfrm>
            <a:off x="177799" y="1538514"/>
            <a:ext cx="11763828" cy="5163734"/>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BA1A3023-2D16-C313-7E07-30C1E57F3568}"/>
              </a:ext>
            </a:extLst>
          </p:cNvPr>
          <p:cNvSpPr txBox="1"/>
          <p:nvPr/>
        </p:nvSpPr>
        <p:spPr>
          <a:xfrm>
            <a:off x="177799" y="155752"/>
            <a:ext cx="11763829"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Orgeneralliğe</a:t>
            </a:r>
            <a:r>
              <a:rPr lang="en-US" b="1" dirty="0">
                <a:cs typeface="Times New Roman" panose="02020603050405020304" pitchFamily="18" charset="0"/>
              </a:rPr>
              <a:t> </a:t>
            </a:r>
            <a:r>
              <a:rPr lang="en-US" b="1" dirty="0" err="1">
                <a:cs typeface="Times New Roman" panose="02020603050405020304" pitchFamily="18" charset="0"/>
              </a:rPr>
              <a:t>terfi</a:t>
            </a:r>
            <a:r>
              <a:rPr lang="en-US" b="1" dirty="0">
                <a:cs typeface="Times New Roman" panose="02020603050405020304" pitchFamily="18" charset="0"/>
              </a:rPr>
              <a:t> </a:t>
            </a:r>
            <a:r>
              <a:rPr lang="en-US" b="1" dirty="0" err="1">
                <a:cs typeface="Times New Roman" panose="02020603050405020304" pitchFamily="18" charset="0"/>
              </a:rPr>
              <a:t>ederek</a:t>
            </a:r>
            <a:r>
              <a:rPr lang="en-US" b="1" dirty="0">
                <a:cs typeface="Times New Roman" panose="02020603050405020304" pitchFamily="18" charset="0"/>
              </a:rPr>
              <a:t> </a:t>
            </a:r>
            <a:r>
              <a:rPr lang="en-US" b="1" dirty="0" err="1">
                <a:cs typeface="Times New Roman" panose="02020603050405020304" pitchFamily="18" charset="0"/>
              </a:rPr>
              <a:t>Yüksek</a:t>
            </a:r>
            <a:r>
              <a:rPr lang="en-US" b="1" dirty="0">
                <a:cs typeface="Times New Roman" panose="02020603050405020304" pitchFamily="18" charset="0"/>
              </a:rPr>
              <a:t> </a:t>
            </a:r>
            <a:r>
              <a:rPr lang="en-US" b="1" dirty="0" err="1">
                <a:cs typeface="Times New Roman" panose="02020603050405020304" pitchFamily="18" charset="0"/>
              </a:rPr>
              <a:t>Askeri</a:t>
            </a:r>
            <a:r>
              <a:rPr lang="en-US" b="1" dirty="0">
                <a:cs typeface="Times New Roman" panose="02020603050405020304" pitchFamily="18" charset="0"/>
              </a:rPr>
              <a:t> </a:t>
            </a:r>
            <a:r>
              <a:rPr lang="en-US" b="1" dirty="0" err="1">
                <a:cs typeface="Times New Roman" panose="02020603050405020304" pitchFamily="18" charset="0"/>
              </a:rPr>
              <a:t>Şûra</a:t>
            </a:r>
            <a:r>
              <a:rPr lang="en-US" b="1" dirty="0">
                <a:cs typeface="Times New Roman" panose="02020603050405020304" pitchFamily="18" charset="0"/>
              </a:rPr>
              <a:t> </a:t>
            </a:r>
            <a:r>
              <a:rPr lang="en-US" b="1" dirty="0" err="1">
                <a:cs typeface="Times New Roman" panose="02020603050405020304" pitchFamily="18" charset="0"/>
              </a:rPr>
              <a:t>Üyeliğine</a:t>
            </a:r>
            <a:r>
              <a:rPr lang="en-US" b="1" dirty="0">
                <a:cs typeface="Times New Roman" panose="02020603050405020304" pitchFamily="18" charset="0"/>
              </a:rPr>
              <a:t> </a:t>
            </a:r>
            <a:r>
              <a:rPr lang="en-US" b="1" dirty="0" err="1">
                <a:cs typeface="Times New Roman" panose="02020603050405020304" pitchFamily="18" charset="0"/>
              </a:rPr>
              <a:t>atanan</a:t>
            </a:r>
            <a:r>
              <a:rPr lang="en-US" b="1" dirty="0">
                <a:cs typeface="Times New Roman" panose="02020603050405020304" pitchFamily="18" charset="0"/>
              </a:rPr>
              <a:t> </a:t>
            </a:r>
            <a:r>
              <a:rPr lang="en-US" b="1" dirty="0" err="1">
                <a:cs typeface="Times New Roman" panose="02020603050405020304" pitchFamily="18" charset="0"/>
              </a:rPr>
              <a:t>Kıbrıs</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Barış</a:t>
            </a:r>
            <a:r>
              <a:rPr lang="en-US" b="1" dirty="0">
                <a:cs typeface="Times New Roman" panose="02020603050405020304" pitchFamily="18" charset="0"/>
              </a:rPr>
              <a:t> </a:t>
            </a:r>
            <a:r>
              <a:rPr lang="en-US" b="1" dirty="0" err="1">
                <a:cs typeface="Times New Roman" panose="02020603050405020304" pitchFamily="18" charset="0"/>
              </a:rPr>
              <a:t>Kuvvetleri</a:t>
            </a:r>
            <a:r>
              <a:rPr lang="en-US" b="1" dirty="0">
                <a:cs typeface="Times New Roman" panose="02020603050405020304" pitchFamily="18" charset="0"/>
              </a:rPr>
              <a:t> </a:t>
            </a:r>
            <a:r>
              <a:rPr lang="en-US" b="1" dirty="0" err="1">
                <a:cs typeface="Times New Roman" panose="02020603050405020304" pitchFamily="18" charset="0"/>
              </a:rPr>
              <a:t>Komutanı</a:t>
            </a:r>
            <a:r>
              <a:rPr lang="en-US" b="1" dirty="0">
                <a:cs typeface="Times New Roman" panose="02020603050405020304" pitchFamily="18" charset="0"/>
              </a:rPr>
              <a:t> </a:t>
            </a:r>
            <a:r>
              <a:rPr lang="en-US" b="1" dirty="0" err="1">
                <a:cs typeface="Times New Roman" panose="02020603050405020304" pitchFamily="18" charset="0"/>
              </a:rPr>
              <a:t>Nurettin</a:t>
            </a:r>
            <a:r>
              <a:rPr lang="en-US" b="1" dirty="0">
                <a:cs typeface="Times New Roman" panose="02020603050405020304" pitchFamily="18" charset="0"/>
              </a:rPr>
              <a:t> </a:t>
            </a:r>
            <a:r>
              <a:rPr lang="en-US" b="1" dirty="0" err="1">
                <a:cs typeface="Times New Roman" panose="02020603050405020304" pitchFamily="18" charset="0"/>
              </a:rPr>
              <a:t>Ersin</a:t>
            </a:r>
            <a:r>
              <a:rPr lang="en-US" b="1" dirty="0">
                <a:cs typeface="Times New Roman" panose="02020603050405020304" pitchFamily="18" charset="0"/>
              </a:rPr>
              <a:t>, </a:t>
            </a:r>
            <a:r>
              <a:rPr lang="en-US" b="1" dirty="0" err="1">
                <a:cs typeface="Times New Roman" panose="02020603050405020304" pitchFamily="18" charset="0"/>
              </a:rPr>
              <a:t>dün</a:t>
            </a:r>
            <a:r>
              <a:rPr lang="en-US" b="1" dirty="0">
                <a:cs typeface="Times New Roman" panose="02020603050405020304" pitchFamily="18" charset="0"/>
              </a:rPr>
              <a:t> yeni </a:t>
            </a:r>
            <a:r>
              <a:rPr lang="en-US" b="1" dirty="0" err="1">
                <a:cs typeface="Times New Roman" panose="02020603050405020304" pitchFamily="18" charset="0"/>
              </a:rPr>
              <a:t>görevine</a:t>
            </a:r>
            <a:r>
              <a:rPr lang="en-US" b="1" dirty="0">
                <a:cs typeface="Times New Roman" panose="02020603050405020304" pitchFamily="18" charset="0"/>
              </a:rPr>
              <a:t> </a:t>
            </a:r>
            <a:r>
              <a:rPr lang="en-US" b="1" dirty="0" err="1">
                <a:cs typeface="Times New Roman" panose="02020603050405020304" pitchFamily="18" charset="0"/>
              </a:rPr>
              <a:t>başlamak</a:t>
            </a:r>
            <a:r>
              <a:rPr lang="en-US" b="1" dirty="0">
                <a:cs typeface="Times New Roman" panose="02020603050405020304" pitchFamily="18" charset="0"/>
              </a:rPr>
              <a:t> </a:t>
            </a:r>
            <a:r>
              <a:rPr lang="en-US" b="1" dirty="0" err="1">
                <a:cs typeface="Times New Roman" panose="02020603050405020304" pitchFamily="18" charset="0"/>
              </a:rPr>
              <a:t>üzere</a:t>
            </a:r>
            <a:r>
              <a:rPr lang="en-US" b="1" dirty="0">
                <a:cs typeface="Times New Roman" panose="02020603050405020304" pitchFamily="18" charset="0"/>
              </a:rPr>
              <a:t> </a:t>
            </a:r>
            <a:r>
              <a:rPr lang="en-US" b="1" dirty="0" err="1">
                <a:cs typeface="Times New Roman" panose="02020603050405020304" pitchFamily="18" charset="0"/>
              </a:rPr>
              <a:t>Anavatana</a:t>
            </a:r>
            <a:r>
              <a:rPr lang="en-US" b="1" dirty="0">
                <a:cs typeface="Times New Roman" panose="02020603050405020304" pitchFamily="18" charset="0"/>
              </a:rPr>
              <a:t> </a:t>
            </a:r>
            <a:r>
              <a:rPr lang="en-US" b="1" dirty="0" err="1">
                <a:cs typeface="Times New Roman" panose="02020603050405020304" pitchFamily="18" charset="0"/>
              </a:rPr>
              <a:t>dönmüştür</a:t>
            </a:r>
            <a:r>
              <a:rPr lang="en-US"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Στην Τουρκία επέστρεψε χθες ο Διοικητής των Τουρκικών Ειρηνευτικών Δυνάμεων </a:t>
            </a:r>
            <a:r>
              <a:rPr lang="en-US" b="1" dirty="0" err="1">
                <a:cs typeface="Times New Roman" panose="02020603050405020304" pitchFamily="18" charset="0"/>
              </a:rPr>
              <a:t>Nurettin</a:t>
            </a:r>
            <a:r>
              <a:rPr lang="en-US" b="1" dirty="0">
                <a:cs typeface="Times New Roman" panose="02020603050405020304" pitchFamily="18" charset="0"/>
              </a:rPr>
              <a:t> </a:t>
            </a:r>
            <a:r>
              <a:rPr lang="en-US" b="1" dirty="0" err="1">
                <a:cs typeface="Times New Roman" panose="02020603050405020304" pitchFamily="18" charset="0"/>
              </a:rPr>
              <a:t>Ersin</a:t>
            </a:r>
            <a:r>
              <a:rPr lang="el-GR" b="1" dirty="0">
                <a:cs typeface="Times New Roman" panose="02020603050405020304" pitchFamily="18" charset="0"/>
              </a:rPr>
              <a:t>, ο οποίος προήχθη σε Στρατηγό και διορίστηκε μέλος του Ανώτατου Στρατιωτικού Συμβουλίου.</a:t>
            </a:r>
            <a:endParaRPr lang="el-CY" b="1" dirty="0">
              <a:cs typeface="Times New Roman" panose="02020603050405020304" pitchFamily="18" charset="0"/>
            </a:endParaRPr>
          </a:p>
        </p:txBody>
      </p:sp>
    </p:spTree>
    <p:extLst>
      <p:ext uri="{BB962C8B-B14F-4D97-AF65-F5344CB8AC3E}">
        <p14:creationId xmlns:p14="http://schemas.microsoft.com/office/powerpoint/2010/main" val="1555082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χαρτί&#10;&#10;Περιγραφή που δημιουργήθηκε αυτόματα">
            <a:extLst>
              <a:ext uri="{FF2B5EF4-FFF2-40B4-BE49-F238E27FC236}">
                <a16:creationId xmlns:a16="http://schemas.microsoft.com/office/drawing/2014/main" id="{066FFDA2-C0DB-2A1D-529B-E895A8E14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97112637-3CF6-620E-8FC9-26943AE25036}"/>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29 Αυγούστου  1974 </a:t>
            </a:r>
            <a:endParaRPr lang="el-CY" sz="4000" dirty="0">
              <a:solidFill>
                <a:schemeClr val="tx1"/>
              </a:solidFill>
            </a:endParaRPr>
          </a:p>
        </p:txBody>
      </p:sp>
    </p:spTree>
    <p:extLst>
      <p:ext uri="{BB962C8B-B14F-4D97-AF65-F5344CB8AC3E}">
        <p14:creationId xmlns:p14="http://schemas.microsoft.com/office/powerpoint/2010/main" val="3523728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74EB93B-8E4D-4697-B9F8-8133D8E3B340}"/>
              </a:ext>
            </a:extLst>
          </p:cNvPr>
          <p:cNvPicPr>
            <a:picLocks noChangeAspect="1"/>
          </p:cNvPicPr>
          <p:nvPr/>
        </p:nvPicPr>
        <p:blipFill rotWithShape="1">
          <a:blip r:embed="rId2">
            <a:extLst>
              <a:ext uri="{28A0092B-C50C-407E-A947-70E740481C1C}">
                <a14:useLocalDpi xmlns:a14="http://schemas.microsoft.com/office/drawing/2010/main" val="0"/>
              </a:ext>
            </a:extLst>
          </a:blip>
          <a:srcRect l="47381" t="10160" r="12620" b="16190"/>
          <a:stretch/>
        </p:blipFill>
        <p:spPr>
          <a:xfrm>
            <a:off x="108854" y="98355"/>
            <a:ext cx="11876317" cy="6171816"/>
          </a:xfrm>
          <a:prstGeom prst="rect">
            <a:avLst/>
          </a:prstGeom>
        </p:spPr>
      </p:pic>
      <p:sp>
        <p:nvSpPr>
          <p:cNvPr id="4" name="TextBox 3">
            <a:extLst>
              <a:ext uri="{FF2B5EF4-FFF2-40B4-BE49-F238E27FC236}">
                <a16:creationId xmlns:a16="http://schemas.microsoft.com/office/drawing/2014/main" id="{137BEB36-7294-83C0-D833-E38317BC8BD8}"/>
              </a:ext>
            </a:extLst>
          </p:cNvPr>
          <p:cNvSpPr txBox="1"/>
          <p:nvPr/>
        </p:nvSpPr>
        <p:spPr>
          <a:xfrm>
            <a:off x="108855" y="6390313"/>
            <a:ext cx="7434945" cy="369332"/>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σελ. 125.</a:t>
            </a:r>
            <a:endParaRPr lang="en-US" dirty="0"/>
          </a:p>
        </p:txBody>
      </p:sp>
      <p:sp>
        <p:nvSpPr>
          <p:cNvPr id="5" name="Βέλος: Κάτω 4">
            <a:extLst>
              <a:ext uri="{FF2B5EF4-FFF2-40B4-BE49-F238E27FC236}">
                <a16:creationId xmlns:a16="http://schemas.microsoft.com/office/drawing/2014/main" id="{8B6E28A2-07A3-B7E6-2087-4F3900D3A275}"/>
              </a:ext>
            </a:extLst>
          </p:cNvPr>
          <p:cNvSpPr/>
          <p:nvPr/>
        </p:nvSpPr>
        <p:spPr>
          <a:xfrm>
            <a:off x="10194471" y="912681"/>
            <a:ext cx="1077686" cy="1328057"/>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Tree>
    <p:extLst>
      <p:ext uri="{BB962C8B-B14F-4D97-AF65-F5344CB8AC3E}">
        <p14:creationId xmlns:p14="http://schemas.microsoft.com/office/powerpoint/2010/main" val="7514473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χαρτί&#10;&#10;Περιγραφή που δημιουργήθηκε αυτόματα">
            <a:extLst>
              <a:ext uri="{FF2B5EF4-FFF2-40B4-BE49-F238E27FC236}">
                <a16:creationId xmlns:a16="http://schemas.microsoft.com/office/drawing/2014/main" id="{066FFDA2-C0DB-2A1D-529B-E895A8E14146}"/>
              </a:ext>
            </a:extLst>
          </p:cNvPr>
          <p:cNvPicPr>
            <a:picLocks noChangeAspect="1"/>
          </p:cNvPicPr>
          <p:nvPr/>
        </p:nvPicPr>
        <p:blipFill rotWithShape="1">
          <a:blip r:embed="rId2">
            <a:extLst>
              <a:ext uri="{28A0092B-C50C-407E-A947-70E740481C1C}">
                <a14:useLocalDpi xmlns:a14="http://schemas.microsoft.com/office/drawing/2010/main" val="0"/>
              </a:ext>
            </a:extLst>
          </a:blip>
          <a:srcRect l="58142" t="15407" r="7750" b="59259"/>
          <a:stretch/>
        </p:blipFill>
        <p:spPr>
          <a:xfrm>
            <a:off x="134257" y="1381033"/>
            <a:ext cx="11850914" cy="5444811"/>
          </a:xfrm>
          <a:prstGeom prst="rect">
            <a:avLst/>
          </a:prstGeom>
          <a:ln>
            <a:solidFill>
              <a:schemeClr val="tx1"/>
            </a:solidFill>
          </a:ln>
        </p:spPr>
      </p:pic>
      <p:sp>
        <p:nvSpPr>
          <p:cNvPr id="4" name="TextBox 3">
            <a:extLst>
              <a:ext uri="{FF2B5EF4-FFF2-40B4-BE49-F238E27FC236}">
                <a16:creationId xmlns:a16="http://schemas.microsoft.com/office/drawing/2014/main" id="{C8E7F50F-3404-8C27-8386-9CC0A91FDBE0}"/>
              </a:ext>
            </a:extLst>
          </p:cNvPr>
          <p:cNvSpPr txBox="1"/>
          <p:nvPr/>
        </p:nvSpPr>
        <p:spPr>
          <a:xfrm>
            <a:off x="134256" y="32155"/>
            <a:ext cx="11850915"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t>İkinci</a:t>
            </a:r>
            <a:r>
              <a:rPr lang="en-US" b="1" dirty="0"/>
              <a:t> </a:t>
            </a:r>
            <a:r>
              <a:rPr lang="en-US" b="1" dirty="0" err="1"/>
              <a:t>Komando</a:t>
            </a:r>
            <a:r>
              <a:rPr lang="en-US" b="1" dirty="0"/>
              <a:t> </a:t>
            </a:r>
            <a:r>
              <a:rPr lang="en-US" b="1" dirty="0" err="1"/>
              <a:t>Tugayına</a:t>
            </a:r>
            <a:r>
              <a:rPr lang="en-US" b="1" dirty="0"/>
              <a:t> </a:t>
            </a:r>
            <a:r>
              <a:rPr lang="en-US" b="1" dirty="0" err="1"/>
              <a:t>mensup</a:t>
            </a:r>
            <a:r>
              <a:rPr lang="en-US" b="1" dirty="0"/>
              <a:t> </a:t>
            </a:r>
            <a:r>
              <a:rPr lang="en-US" b="1" dirty="0" err="1"/>
              <a:t>Mehmetçikler</a:t>
            </a:r>
            <a:r>
              <a:rPr lang="en-US" b="1" dirty="0"/>
              <a:t> </a:t>
            </a:r>
            <a:r>
              <a:rPr lang="en-US" b="1" dirty="0" err="1"/>
              <a:t>dün</a:t>
            </a:r>
            <a:r>
              <a:rPr lang="en-US" b="1" dirty="0"/>
              <a:t> </a:t>
            </a:r>
            <a:r>
              <a:rPr lang="en-US" b="1" dirty="0" err="1"/>
              <a:t>Sihhari'deki</a:t>
            </a:r>
            <a:r>
              <a:rPr lang="en-US" b="1" dirty="0"/>
              <a:t> RMM </a:t>
            </a:r>
            <a:r>
              <a:rPr lang="en-US" b="1" dirty="0" err="1"/>
              <a:t>Karargâhında</a:t>
            </a:r>
            <a:r>
              <a:rPr lang="en-US" b="1" dirty="0"/>
              <a:t> </a:t>
            </a:r>
            <a:r>
              <a:rPr lang="en-US" b="1" dirty="0" err="1"/>
              <a:t>Yunan</a:t>
            </a:r>
            <a:r>
              <a:rPr lang="en-US" b="1" dirty="0"/>
              <a:t> </a:t>
            </a:r>
            <a:r>
              <a:rPr lang="en-US" b="1" dirty="0" err="1"/>
              <a:t>bayrağını</a:t>
            </a:r>
            <a:r>
              <a:rPr lang="en-US" b="1" dirty="0"/>
              <a:t> </a:t>
            </a:r>
            <a:r>
              <a:rPr lang="en-US" b="1" dirty="0" err="1"/>
              <a:t>indirmişler</a:t>
            </a:r>
            <a:r>
              <a:rPr lang="en-US" b="1" dirty="0"/>
              <a:t> </a:t>
            </a:r>
            <a:r>
              <a:rPr lang="en-US" b="1" dirty="0" err="1"/>
              <a:t>ve</a:t>
            </a:r>
            <a:r>
              <a:rPr lang="en-US" b="1" dirty="0"/>
              <a:t> </a:t>
            </a:r>
            <a:r>
              <a:rPr lang="en-US" b="1" dirty="0" err="1"/>
              <a:t>yerine</a:t>
            </a:r>
            <a:r>
              <a:rPr lang="en-US" b="1" dirty="0"/>
              <a:t> </a:t>
            </a:r>
            <a:r>
              <a:rPr lang="en-US" b="1" dirty="0" err="1"/>
              <a:t>şanlı</a:t>
            </a:r>
            <a:r>
              <a:rPr lang="en-US" b="1" dirty="0"/>
              <a:t> </a:t>
            </a:r>
            <a:r>
              <a:rPr lang="en-US" b="1" dirty="0" err="1"/>
              <a:t>Türk</a:t>
            </a:r>
            <a:r>
              <a:rPr lang="en-US" b="1" dirty="0"/>
              <a:t> </a:t>
            </a:r>
            <a:r>
              <a:rPr lang="en-US" b="1" dirty="0" err="1"/>
              <a:t>bayrağını</a:t>
            </a:r>
            <a:r>
              <a:rPr lang="en-US" b="1" dirty="0"/>
              <a:t> </a:t>
            </a:r>
            <a:r>
              <a:rPr lang="en-US" b="1" dirty="0" err="1"/>
              <a:t>çekmişlerdir</a:t>
            </a:r>
            <a:r>
              <a:rPr lang="en-US" b="1" dirty="0"/>
              <a:t>. </a:t>
            </a:r>
            <a:endParaRPr lang="el-GR" b="1" dirty="0"/>
          </a:p>
          <a:p>
            <a:pPr algn="just"/>
            <a:r>
              <a:rPr lang="el-GR" b="1" dirty="0"/>
              <a:t>Τα μέλη της Δεύτερης Ταξιαρχίας Καταδρομών κατέβασαν την ελληνική σημαία από το  φυλάκιο της  Εθνικής Φρουράς στο χωριό </a:t>
            </a:r>
            <a:r>
              <a:rPr lang="el-GR" b="1" dirty="0" err="1"/>
              <a:t>Συγχαρί</a:t>
            </a:r>
            <a:r>
              <a:rPr lang="el-GR" b="1" dirty="0"/>
              <a:t> χθες και ύψωσαν την ένδοξη τουρκική σημαία. </a:t>
            </a:r>
            <a:endParaRPr lang="el-CY" b="1" dirty="0"/>
          </a:p>
        </p:txBody>
      </p:sp>
    </p:spTree>
    <p:extLst>
      <p:ext uri="{BB962C8B-B14F-4D97-AF65-F5344CB8AC3E}">
        <p14:creationId xmlns:p14="http://schemas.microsoft.com/office/powerpoint/2010/main" val="73249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2F49B89-2E53-AB25-E375-379165944487}"/>
              </a:ext>
            </a:extLst>
          </p:cNvPr>
          <p:cNvPicPr>
            <a:picLocks noChangeAspect="1"/>
          </p:cNvPicPr>
          <p:nvPr/>
        </p:nvPicPr>
        <p:blipFill rotWithShape="1">
          <a:blip r:embed="rId2">
            <a:extLst>
              <a:ext uri="{28A0092B-C50C-407E-A947-70E740481C1C}">
                <a14:useLocalDpi xmlns:a14="http://schemas.microsoft.com/office/drawing/2010/main" val="0"/>
              </a:ext>
            </a:extLst>
          </a:blip>
          <a:srcRect l="61134" t="35906" r="4245" b="45636"/>
          <a:stretch/>
        </p:blipFill>
        <p:spPr>
          <a:xfrm>
            <a:off x="203200" y="2905760"/>
            <a:ext cx="6197600" cy="3881120"/>
          </a:xfrm>
          <a:prstGeom prst="rect">
            <a:avLst/>
          </a:prstGeom>
          <a:ln>
            <a:solidFill>
              <a:schemeClr val="tx1"/>
            </a:solidFill>
          </a:ln>
        </p:spPr>
      </p:pic>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A3F8BAF0-0A94-5438-E168-CD1E8A9D38A2}"/>
              </a:ext>
            </a:extLst>
          </p:cNvPr>
          <p:cNvPicPr>
            <a:picLocks noChangeAspect="1"/>
          </p:cNvPicPr>
          <p:nvPr/>
        </p:nvPicPr>
        <p:blipFill rotWithShape="1">
          <a:blip r:embed="rId2">
            <a:extLst>
              <a:ext uri="{28A0092B-C50C-407E-A947-70E740481C1C}">
                <a14:useLocalDpi xmlns:a14="http://schemas.microsoft.com/office/drawing/2010/main" val="0"/>
              </a:ext>
            </a:extLst>
          </a:blip>
          <a:srcRect l="37052" t="46635" r="38012" b="36776"/>
          <a:stretch/>
        </p:blipFill>
        <p:spPr>
          <a:xfrm>
            <a:off x="6614161" y="1493520"/>
            <a:ext cx="5374639" cy="5293360"/>
          </a:xfrm>
          <a:prstGeom prst="rect">
            <a:avLst/>
          </a:prstGeom>
          <a:ln>
            <a:solidFill>
              <a:schemeClr val="tx1"/>
            </a:solidFill>
          </a:ln>
        </p:spPr>
      </p:pic>
      <p:sp>
        <p:nvSpPr>
          <p:cNvPr id="5" name="TextBox 4">
            <a:extLst>
              <a:ext uri="{FF2B5EF4-FFF2-40B4-BE49-F238E27FC236}">
                <a16:creationId xmlns:a16="http://schemas.microsoft.com/office/drawing/2014/main" id="{716271BB-9491-A58F-B630-6231CC7D3E02}"/>
              </a:ext>
            </a:extLst>
          </p:cNvPr>
          <p:cNvSpPr txBox="1"/>
          <p:nvPr/>
        </p:nvSpPr>
        <p:spPr>
          <a:xfrm>
            <a:off x="233680" y="166916"/>
            <a:ext cx="6096000" cy="2585323"/>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Kaymaklı</a:t>
            </a:r>
            <a:r>
              <a:rPr lang="en-US" b="1" dirty="0">
                <a:cs typeface="Times New Roman" panose="02020603050405020304" pitchFamily="18" charset="0"/>
              </a:rPr>
              <a:t> </a:t>
            </a:r>
            <a:r>
              <a:rPr lang="en-US" b="1" dirty="0" err="1">
                <a:cs typeface="Times New Roman" panose="02020603050405020304" pitchFamily="18" charset="0"/>
              </a:rPr>
              <a:t>polisindeki</a:t>
            </a:r>
            <a:r>
              <a:rPr lang="en-US" b="1" dirty="0">
                <a:cs typeface="Times New Roman" panose="02020603050405020304" pitchFamily="18" charset="0"/>
              </a:rPr>
              <a:t> </a:t>
            </a:r>
            <a:r>
              <a:rPr lang="en-US" b="1" dirty="0" err="1">
                <a:cs typeface="Times New Roman" panose="02020603050405020304" pitchFamily="18" charset="0"/>
              </a:rPr>
              <a:t>ateş</a:t>
            </a:r>
            <a:r>
              <a:rPr lang="en-US" b="1" dirty="0">
                <a:cs typeface="Times New Roman" panose="02020603050405020304" pitchFamily="18" charset="0"/>
              </a:rPr>
              <a:t> </a:t>
            </a:r>
            <a:r>
              <a:rPr lang="en-US" b="1" dirty="0" err="1">
                <a:cs typeface="Times New Roman" panose="02020603050405020304" pitchFamily="18" charset="0"/>
              </a:rPr>
              <a:t>teatisi</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serseri</a:t>
            </a:r>
            <a:r>
              <a:rPr lang="en-US" b="1" dirty="0">
                <a:cs typeface="Times New Roman" panose="02020603050405020304" pitchFamily="18" charset="0"/>
              </a:rPr>
              <a:t> </a:t>
            </a:r>
            <a:r>
              <a:rPr lang="en-US" b="1" dirty="0" err="1">
                <a:cs typeface="Times New Roman" panose="02020603050405020304" pitchFamily="18" charset="0"/>
              </a:rPr>
              <a:t>kurşunlara</a:t>
            </a:r>
            <a:r>
              <a:rPr lang="en-US" b="1" dirty="0">
                <a:cs typeface="Times New Roman" panose="02020603050405020304" pitchFamily="18" charset="0"/>
              </a:rPr>
              <a:t> </a:t>
            </a:r>
            <a:r>
              <a:rPr lang="en-US" b="1" dirty="0" err="1">
                <a:cs typeface="Times New Roman" panose="02020603050405020304" pitchFamily="18" charset="0"/>
              </a:rPr>
              <a:t>hedef</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bacağından</a:t>
            </a:r>
            <a:r>
              <a:rPr lang="en-US" b="1" dirty="0">
                <a:cs typeface="Times New Roman" panose="02020603050405020304" pitchFamily="18" charset="0"/>
              </a:rPr>
              <a:t> </a:t>
            </a:r>
            <a:r>
              <a:rPr lang="en-US" b="1" dirty="0" err="1">
                <a:cs typeface="Times New Roman" panose="02020603050405020304" pitchFamily="18" charset="0"/>
              </a:rPr>
              <a:t>yaralanan</a:t>
            </a:r>
            <a:r>
              <a:rPr lang="en-US" b="1" dirty="0">
                <a:cs typeface="Times New Roman" panose="02020603050405020304" pitchFamily="18" charset="0"/>
              </a:rPr>
              <a:t> 36 </a:t>
            </a:r>
            <a:r>
              <a:rPr lang="en-US" b="1" dirty="0" err="1">
                <a:cs typeface="Times New Roman" panose="02020603050405020304" pitchFamily="18" charset="0"/>
              </a:rPr>
              <a:t>yaşındaki</a:t>
            </a:r>
            <a:r>
              <a:rPr lang="en-US" b="1" dirty="0">
                <a:cs typeface="Times New Roman" panose="02020603050405020304" pitchFamily="18" charset="0"/>
              </a:rPr>
              <a:t> </a:t>
            </a:r>
            <a:r>
              <a:rPr lang="en-US" b="1" dirty="0" err="1">
                <a:cs typeface="Times New Roman" panose="02020603050405020304" pitchFamily="18" charset="0"/>
              </a:rPr>
              <a:t>mücahit</a:t>
            </a:r>
            <a:r>
              <a:rPr lang="en-US" b="1" dirty="0">
                <a:cs typeface="Times New Roman" panose="02020603050405020304" pitchFamily="18" charset="0"/>
              </a:rPr>
              <a:t> Mustafa Mehmet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Genel</a:t>
            </a:r>
            <a:r>
              <a:rPr lang="en-US" b="1" dirty="0">
                <a:cs typeface="Times New Roman" panose="02020603050405020304" pitchFamily="18" charset="0"/>
              </a:rPr>
              <a:t> </a:t>
            </a:r>
            <a:r>
              <a:rPr lang="en-US" b="1" dirty="0" err="1">
                <a:cs typeface="Times New Roman" panose="02020603050405020304" pitchFamily="18" charset="0"/>
              </a:rPr>
              <a:t>Hastahanesinde</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RAHMİ GÜRPINAR)</a:t>
            </a:r>
            <a:endParaRPr lang="el-GR" b="1" dirty="0">
              <a:cs typeface="Times New Roman" panose="02020603050405020304" pitchFamily="18" charset="0"/>
            </a:endParaRPr>
          </a:p>
          <a:p>
            <a:pPr algn="just"/>
            <a:r>
              <a:rPr lang="el-GR" b="1" dirty="0">
                <a:cs typeface="Times New Roman" panose="02020603050405020304" pitchFamily="18" charset="0"/>
              </a:rPr>
              <a:t>Στο Τουρκικό Γενικό Νοσοκομείο βρίσκεται ο 36χρονος μαχητής </a:t>
            </a:r>
            <a:r>
              <a:rPr lang="en-US" b="1" dirty="0">
                <a:cs typeface="Times New Roman" panose="02020603050405020304" pitchFamily="18" charset="0"/>
              </a:rPr>
              <a:t>Mustafa Mehmet</a:t>
            </a:r>
            <a:r>
              <a:rPr lang="el-GR" b="1" dirty="0">
                <a:cs typeface="Times New Roman" panose="02020603050405020304" pitchFamily="18" charset="0"/>
              </a:rPr>
              <a:t>, ο οποίος τραυματίστηκε στο  πόδι από αδέσποτες σφαίρες κατά την ανταλλαγή πυρών στον αστυνομικό σταθμό του </a:t>
            </a:r>
            <a:r>
              <a:rPr lang="el-GR" b="1" dirty="0" err="1">
                <a:cs typeface="Times New Roman" panose="02020603050405020304" pitchFamily="18" charset="0"/>
              </a:rPr>
              <a:t>Καϊμακλίου</a:t>
            </a:r>
            <a:r>
              <a:rPr lang="el-GR" b="1" dirty="0">
                <a:cs typeface="Times New Roman" panose="02020603050405020304" pitchFamily="18" charset="0"/>
              </a:rPr>
              <a:t>. (Εικόνες: RAHMİ GÜRPINAR)</a:t>
            </a:r>
            <a:endParaRPr lang="el-CY" b="1" dirty="0">
              <a:cs typeface="Times New Roman" panose="02020603050405020304" pitchFamily="18" charset="0"/>
            </a:endParaRPr>
          </a:p>
        </p:txBody>
      </p:sp>
      <p:sp>
        <p:nvSpPr>
          <p:cNvPr id="7" name="TextBox 6">
            <a:extLst>
              <a:ext uri="{FF2B5EF4-FFF2-40B4-BE49-F238E27FC236}">
                <a16:creationId xmlns:a16="http://schemas.microsoft.com/office/drawing/2014/main" id="{91FE8B48-5A36-8026-4BD0-3E5FDCE6FEAC}"/>
              </a:ext>
            </a:extLst>
          </p:cNvPr>
          <p:cNvSpPr txBox="1"/>
          <p:nvPr/>
        </p:nvSpPr>
        <p:spPr>
          <a:xfrm>
            <a:off x="6543041" y="166916"/>
            <a:ext cx="5445759"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Serseri</a:t>
            </a:r>
            <a:r>
              <a:rPr lang="en-US" b="1" dirty="0">
                <a:cs typeface="Times New Roman" panose="02020603050405020304" pitchFamily="18" charset="0"/>
              </a:rPr>
              <a:t> </a:t>
            </a:r>
            <a:r>
              <a:rPr lang="en-US" b="1" dirty="0" err="1">
                <a:cs typeface="Times New Roman" panose="02020603050405020304" pitchFamily="18" charset="0"/>
              </a:rPr>
              <a:t>kurşunlara</a:t>
            </a:r>
            <a:r>
              <a:rPr lang="en-US" b="1" dirty="0">
                <a:cs typeface="Times New Roman" panose="02020603050405020304" pitchFamily="18" charset="0"/>
              </a:rPr>
              <a:t> </a:t>
            </a:r>
            <a:r>
              <a:rPr lang="en-US" b="1" dirty="0" err="1">
                <a:cs typeface="Times New Roman" panose="02020603050405020304" pitchFamily="18" charset="0"/>
              </a:rPr>
              <a:t>hedef</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21 </a:t>
            </a:r>
            <a:r>
              <a:rPr lang="en-US" b="1" dirty="0" err="1">
                <a:cs typeface="Times New Roman" panose="02020603050405020304" pitchFamily="18" charset="0"/>
              </a:rPr>
              <a:t>yaşındaki</a:t>
            </a:r>
            <a:r>
              <a:rPr lang="en-US" b="1" dirty="0">
                <a:cs typeface="Times New Roman" panose="02020603050405020304" pitchFamily="18" charset="0"/>
              </a:rPr>
              <a:t> ŞEFİK ÖMER NAMI</a:t>
            </a:r>
            <a:endParaRPr lang="el-GR" b="1" dirty="0">
              <a:cs typeface="Times New Roman" panose="02020603050405020304" pitchFamily="18" charset="0"/>
            </a:endParaRPr>
          </a:p>
          <a:p>
            <a:pPr algn="just"/>
            <a:r>
              <a:rPr lang="el-GR" b="1" dirty="0">
                <a:cs typeface="Times New Roman" panose="02020603050405020304" pitchFamily="18" charset="0"/>
              </a:rPr>
              <a:t>Ο 21χρονος ŞEFİK ÖMER NAMI, ο οποίος έγινε στόχος αδέσποτων σφαιρών.</a:t>
            </a:r>
            <a:endParaRPr lang="el-CY" b="1" dirty="0">
              <a:cs typeface="Times New Roman" panose="02020603050405020304" pitchFamily="18" charset="0"/>
            </a:endParaRPr>
          </a:p>
        </p:txBody>
      </p:sp>
    </p:spTree>
    <p:extLst>
      <p:ext uri="{BB962C8B-B14F-4D97-AF65-F5344CB8AC3E}">
        <p14:creationId xmlns:p14="http://schemas.microsoft.com/office/powerpoint/2010/main" val="1344618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28470894-4618-235C-749A-83AAB19A0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81FA0C94-5E95-9D7D-73AC-D7145D4B92AF}"/>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31 Αυγούστου  1974 </a:t>
            </a:r>
            <a:endParaRPr lang="el-CY" sz="4000" dirty="0">
              <a:solidFill>
                <a:schemeClr val="tx1"/>
              </a:solidFill>
            </a:endParaRPr>
          </a:p>
        </p:txBody>
      </p:sp>
    </p:spTree>
    <p:extLst>
      <p:ext uri="{BB962C8B-B14F-4D97-AF65-F5344CB8AC3E}">
        <p14:creationId xmlns:p14="http://schemas.microsoft.com/office/powerpoint/2010/main" val="3301485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AEAB6-5DE5-7C08-86B0-41B16E4B7D3C}"/>
              </a:ext>
            </a:extLst>
          </p:cNvPr>
          <p:cNvSpPr txBox="1"/>
          <p:nvPr/>
        </p:nvSpPr>
        <p:spPr>
          <a:xfrm>
            <a:off x="4297680" y="289679"/>
            <a:ext cx="7569200" cy="5970865"/>
          </a:xfrm>
          <a:prstGeom prst="rect">
            <a:avLst/>
          </a:prstGeom>
          <a:solidFill>
            <a:schemeClr val="accent6">
              <a:lumMod val="20000"/>
              <a:lumOff val="80000"/>
            </a:schemeClr>
          </a:solidFill>
          <a:ln>
            <a:solidFill>
              <a:schemeClr val="tx1"/>
            </a:solidFill>
          </a:ln>
        </p:spPr>
        <p:txBody>
          <a:bodyPr wrap="square" rtlCol="0">
            <a:spAutoFit/>
          </a:bodyPr>
          <a:lstStyle/>
          <a:p>
            <a:r>
              <a:rPr lang="tr-TR" dirty="0"/>
              <a:t>Kurmay  Binbaşı  rütbesi  ile İstihbarat  ve Hareket</a:t>
            </a:r>
            <a:r>
              <a:rPr lang="en-US" dirty="0"/>
              <a:t>/E</a:t>
            </a:r>
            <a:r>
              <a:rPr lang="tr-TR" dirty="0" err="1"/>
              <a:t>ğitim</a:t>
            </a:r>
            <a:r>
              <a:rPr lang="tr-TR" dirty="0"/>
              <a:t>  subayı  olarak Kıbrıs  Türk  Kuvvetleri Alayı </a:t>
            </a:r>
          </a:p>
          <a:p>
            <a:endParaRPr lang="tr-TR" dirty="0"/>
          </a:p>
          <a:p>
            <a:r>
              <a:rPr lang="el-GR" dirty="0"/>
              <a:t>Φεβρουάριος  1974- Μάρτιος 1975</a:t>
            </a:r>
          </a:p>
          <a:p>
            <a:r>
              <a:rPr lang="el-GR" dirty="0"/>
              <a:t> </a:t>
            </a:r>
            <a:endParaRPr lang="tr-TR" dirty="0"/>
          </a:p>
          <a:p>
            <a:r>
              <a:rPr lang="el-GR" dirty="0"/>
              <a:t>Σύνταγμα Τουρκοκυπριακών Δυνάμεων </a:t>
            </a:r>
          </a:p>
          <a:p>
            <a:r>
              <a:rPr lang="el-GR" dirty="0"/>
              <a:t>Αξιωματικός του  γραφείου  πληροφοριών και δράσης/εκπαίδευσης με τον βαθμό του ταγματάρχη</a:t>
            </a:r>
          </a:p>
          <a:p>
            <a:endParaRPr lang="el-GR" dirty="0"/>
          </a:p>
          <a:p>
            <a:pPr algn="just"/>
            <a:r>
              <a:rPr lang="tr-TR" sz="1200" dirty="0"/>
              <a:t>KIBRIS</a:t>
            </a:r>
            <a:r>
              <a:rPr lang="en-US" sz="1200" dirty="0"/>
              <a:t>’</a:t>
            </a:r>
            <a:r>
              <a:rPr lang="tr-TR" sz="1200" dirty="0" err="1"/>
              <a:t>ın</a:t>
            </a:r>
            <a:r>
              <a:rPr lang="tr-TR" sz="1200" dirty="0"/>
              <a:t> bağımsızlık ve  özgürlüğüne son vermek  isteyen  faşist cunta rejimlerini yıkarken, yalnız KIBRIS TÜRKÜ</a:t>
            </a:r>
            <a:r>
              <a:rPr lang="en-US" sz="1200" dirty="0"/>
              <a:t>’ne  de</a:t>
            </a:r>
            <a:r>
              <a:rPr lang="tr-TR" sz="1200" dirty="0" err="1"/>
              <a:t>ğil</a:t>
            </a:r>
            <a:r>
              <a:rPr lang="tr-TR" sz="1200" dirty="0"/>
              <a:t>, KIBRIS ve YUNAN Milletine de  özgürlük  ve bağımsızlık  getirmiştir. Milletinin emrinde onun refah ve saadetinin teminatı olan  TÜRK  SİLAHLI KUVVETLERİ, </a:t>
            </a:r>
            <a:r>
              <a:rPr lang="tr-TR" sz="1200" dirty="0">
                <a:latin typeface="Times New Roman" panose="02020603050405020304" pitchFamily="18" charset="0"/>
                <a:cs typeface="Times New Roman" panose="02020603050405020304" pitchFamily="18" charset="0"/>
              </a:rPr>
              <a:t>"</a:t>
            </a:r>
            <a:r>
              <a:rPr lang="tr-TR" sz="1200" dirty="0"/>
              <a:t>YURITTA SULH, CİHANDA SULH</a:t>
            </a:r>
            <a:r>
              <a:rPr lang="tr-TR" sz="1200" dirty="0">
                <a:latin typeface="Times New Roman" panose="02020603050405020304" pitchFamily="18" charset="0"/>
                <a:cs typeface="Times New Roman" panose="02020603050405020304" pitchFamily="18" charset="0"/>
              </a:rPr>
              <a:t>"</a:t>
            </a:r>
            <a:r>
              <a:rPr lang="tr-TR" sz="1200" dirty="0"/>
              <a:t> ilkesi ile  Dünya Barışının da bekçisidir.</a:t>
            </a:r>
          </a:p>
          <a:p>
            <a:pPr algn="just"/>
            <a:endParaRPr lang="tr-TR" sz="1200" dirty="0"/>
          </a:p>
          <a:p>
            <a:pPr algn="just"/>
            <a:r>
              <a:rPr lang="el-GR" sz="2000" dirty="0"/>
              <a:t>[…]καταστρέφοντας τα φασιστικά καθεστώτα της χούντας που ήθελαν να τερματίσουν την ανεξαρτησία και την ελευθερία της ΚΥΠΡΟΥ, έφερε ελευθερία και ανεξαρτησία όχι μόνο στους Τουρκοκυπρίους, αλλά και στην Κύπρο και στο ΕΛΛΗΝΙΚΟ Έθνος. ΟΙ ΤΟΥΡΚΙΚΕΣ ΕΝΟΠΛΕΣ ΔΥΝΑΜΕΙΣ, που είναι υπό τις διαταγές του έθνους  και εγγυητής της ευημερίας και της ευτυχίας του, είναι επίσης ο θεματοφύλακας της Παγκόσμιας Ειρήνης με την αρχή της «ΕΙΡΗΝΗ ΣΤΟ ΣΠΙΤΙ, ΕΙΡΗΝΗ ΣΤΟΝ ΚΟΣΜΟ»</a:t>
            </a:r>
            <a:endParaRPr lang="tr-TR" sz="2000" dirty="0"/>
          </a:p>
        </p:txBody>
      </p:sp>
      <p:pic>
        <p:nvPicPr>
          <p:cNvPr id="4" name="Εικόνα 3"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28470894-4618-235C-749A-83AAB19A0E37}"/>
              </a:ext>
            </a:extLst>
          </p:cNvPr>
          <p:cNvPicPr>
            <a:picLocks noChangeAspect="1"/>
          </p:cNvPicPr>
          <p:nvPr/>
        </p:nvPicPr>
        <p:blipFill rotWithShape="1">
          <a:blip r:embed="rId2">
            <a:extLst>
              <a:ext uri="{28A0092B-C50C-407E-A947-70E740481C1C}">
                <a14:useLocalDpi xmlns:a14="http://schemas.microsoft.com/office/drawing/2010/main" val="0"/>
              </a:ext>
            </a:extLst>
          </a:blip>
          <a:srcRect l="12374" t="30074" r="72366" b="40445"/>
          <a:stretch/>
        </p:blipFill>
        <p:spPr>
          <a:xfrm>
            <a:off x="81280" y="1361380"/>
            <a:ext cx="3967480" cy="5313620"/>
          </a:xfrm>
          <a:prstGeom prst="rect">
            <a:avLst/>
          </a:prstGeom>
          <a:ln>
            <a:solidFill>
              <a:schemeClr val="tx1"/>
            </a:solidFill>
          </a:ln>
        </p:spPr>
      </p:pic>
      <p:sp>
        <p:nvSpPr>
          <p:cNvPr id="6" name="TextBox 5">
            <a:extLst>
              <a:ext uri="{FF2B5EF4-FFF2-40B4-BE49-F238E27FC236}">
                <a16:creationId xmlns:a16="http://schemas.microsoft.com/office/drawing/2014/main" id="{7FDDE1B0-E965-A1B5-D1E7-3DA3080ACB16}"/>
              </a:ext>
            </a:extLst>
          </p:cNvPr>
          <p:cNvSpPr txBox="1"/>
          <p:nvPr/>
        </p:nvSpPr>
        <p:spPr>
          <a:xfrm>
            <a:off x="81280" y="8711"/>
            <a:ext cx="396748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Kurmay</a:t>
            </a:r>
            <a:r>
              <a:rPr lang="en-US" b="1" dirty="0">
                <a:cs typeface="Times New Roman" panose="02020603050405020304" pitchFamily="18" charset="0"/>
              </a:rPr>
              <a:t> </a:t>
            </a:r>
            <a:r>
              <a:rPr lang="en-US" b="1" dirty="0" err="1">
                <a:cs typeface="Times New Roman" panose="02020603050405020304" pitchFamily="18" charset="0"/>
              </a:rPr>
              <a:t>Binbaşı</a:t>
            </a:r>
            <a:r>
              <a:rPr lang="en-US" b="1" dirty="0">
                <a:cs typeface="Times New Roman" panose="02020603050405020304" pitchFamily="18" charset="0"/>
              </a:rPr>
              <a:t> SEDAT METİN </a:t>
            </a:r>
            <a:r>
              <a:rPr lang="en-US" b="1" dirty="0" err="1">
                <a:cs typeface="Times New Roman" panose="02020603050405020304" pitchFamily="18" charset="0"/>
              </a:rPr>
              <a:t>konuşmasını</a:t>
            </a:r>
            <a:r>
              <a:rPr lang="en-US" b="1" dirty="0">
                <a:cs typeface="Times New Roman" panose="02020603050405020304" pitchFamily="18" charset="0"/>
              </a:rPr>
              <a:t> </a:t>
            </a:r>
            <a:r>
              <a:rPr lang="en-US" b="1" dirty="0" err="1">
                <a:cs typeface="Times New Roman" panose="02020603050405020304" pitchFamily="18" charset="0"/>
              </a:rPr>
              <a:t>yaparken</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a:cs typeface="Times New Roman" panose="02020603050405020304" pitchFamily="18" charset="0"/>
              </a:rPr>
              <a:t>Ο ταγματάρχη  SEDAT METİN κατά την ομιλία του.</a:t>
            </a:r>
            <a:r>
              <a:rPr lang="en-US" b="1" dirty="0">
                <a:cs typeface="Times New Roman" panose="02020603050405020304" pitchFamily="18" charset="0"/>
              </a:rPr>
              <a:t> </a:t>
            </a:r>
            <a:endParaRPr lang="el-CY" b="1" dirty="0">
              <a:cs typeface="Times New Roman" panose="02020603050405020304" pitchFamily="18" charset="0"/>
            </a:endParaRPr>
          </a:p>
        </p:txBody>
      </p:sp>
      <p:sp>
        <p:nvSpPr>
          <p:cNvPr id="7" name="TextBox 6">
            <a:extLst>
              <a:ext uri="{FF2B5EF4-FFF2-40B4-BE49-F238E27FC236}">
                <a16:creationId xmlns:a16="http://schemas.microsoft.com/office/drawing/2014/main" id="{EB8EC310-BC52-65C4-8FD9-0DB58A8E2412}"/>
              </a:ext>
            </a:extLst>
          </p:cNvPr>
          <p:cNvSpPr txBox="1"/>
          <p:nvPr/>
        </p:nvSpPr>
        <p:spPr>
          <a:xfrm>
            <a:off x="4297680" y="6413390"/>
            <a:ext cx="7569200" cy="261610"/>
          </a:xfrm>
          <a:prstGeom prst="rect">
            <a:avLst/>
          </a:prstGeom>
          <a:solidFill>
            <a:schemeClr val="bg1"/>
          </a:solidFill>
          <a:ln>
            <a:solidFill>
              <a:schemeClr val="tx1"/>
            </a:solidFill>
          </a:ln>
        </p:spPr>
        <p:txBody>
          <a:bodyPr wrap="square">
            <a:spAutoFit/>
          </a:bodyPr>
          <a:lstStyle/>
          <a:p>
            <a:r>
              <a:rPr lang="en-US" sz="1100" dirty="0"/>
              <a:t>Sedat </a:t>
            </a:r>
            <a:r>
              <a:rPr lang="en-US" sz="1100" dirty="0" err="1"/>
              <a:t>Metin</a:t>
            </a:r>
            <a:r>
              <a:rPr lang="el-GR" sz="1100" dirty="0"/>
              <a:t>, </a:t>
            </a:r>
            <a:r>
              <a:rPr lang="en-US" sz="1100" i="1" dirty="0" err="1"/>
              <a:t>Kıbrıs</a:t>
            </a:r>
            <a:r>
              <a:rPr lang="en-US" sz="1100" i="1" dirty="0"/>
              <a:t> </a:t>
            </a:r>
            <a:r>
              <a:rPr lang="en-US" sz="1100" i="1" dirty="0" err="1"/>
              <a:t>Türk</a:t>
            </a:r>
            <a:r>
              <a:rPr lang="en-US" sz="1100" i="1" dirty="0"/>
              <a:t> </a:t>
            </a:r>
            <a:r>
              <a:rPr lang="en-US" sz="1100" i="1" dirty="0" err="1"/>
              <a:t>Kuvvetleri</a:t>
            </a:r>
            <a:r>
              <a:rPr lang="el-GR" sz="1100" i="1" dirty="0"/>
              <a:t> </a:t>
            </a:r>
            <a:r>
              <a:rPr lang="en-US" sz="1100" i="1" dirty="0" err="1"/>
              <a:t>Alayı</a:t>
            </a:r>
            <a:r>
              <a:rPr lang="en-US" sz="1100" i="1" dirty="0"/>
              <a:t> </a:t>
            </a:r>
            <a:r>
              <a:rPr lang="en-US" sz="1100" i="1" dirty="0" err="1"/>
              <a:t>sancak</a:t>
            </a:r>
            <a:r>
              <a:rPr lang="en-US" sz="1100" i="1" dirty="0"/>
              <a:t> </a:t>
            </a:r>
            <a:r>
              <a:rPr lang="en-US" sz="1100" i="1" dirty="0" err="1"/>
              <a:t>destanı</a:t>
            </a:r>
            <a:r>
              <a:rPr lang="en-US" sz="1100" i="1" dirty="0"/>
              <a:t> </a:t>
            </a:r>
            <a:r>
              <a:rPr lang="en-US" sz="1100" dirty="0"/>
              <a:t>: </a:t>
            </a:r>
            <a:r>
              <a:rPr lang="en-US" sz="1100" i="1" dirty="0"/>
              <a:t>14 Mart 1974-30 </a:t>
            </a:r>
            <a:r>
              <a:rPr lang="en-US" sz="1100" i="1" dirty="0" err="1"/>
              <a:t>Ağustos</a:t>
            </a:r>
            <a:r>
              <a:rPr lang="en-US" sz="1100" i="1" dirty="0"/>
              <a:t> 1974 </a:t>
            </a:r>
            <a:r>
              <a:rPr lang="el-GR" sz="1100" i="1" dirty="0"/>
              <a:t>, </a:t>
            </a:r>
            <a:r>
              <a:rPr lang="tr-TR" sz="1100" dirty="0" err="1"/>
              <a:t>AjansTürk</a:t>
            </a:r>
            <a:r>
              <a:rPr lang="el-GR" sz="1100" dirty="0"/>
              <a:t>,</a:t>
            </a:r>
            <a:r>
              <a:rPr lang="tr-TR" sz="1100" i="1" dirty="0"/>
              <a:t> </a:t>
            </a:r>
            <a:r>
              <a:rPr lang="en-US" sz="1100" dirty="0"/>
              <a:t>Ankara</a:t>
            </a:r>
            <a:r>
              <a:rPr lang="el-GR" sz="1100" dirty="0"/>
              <a:t>,</a:t>
            </a:r>
            <a:r>
              <a:rPr lang="en-US" sz="1100" dirty="0"/>
              <a:t> 1996</a:t>
            </a:r>
            <a:r>
              <a:rPr lang="el-GR" sz="1100" dirty="0"/>
              <a:t>, σελ. 112.</a:t>
            </a:r>
            <a:endParaRPr lang="el-CY" sz="1100" dirty="0"/>
          </a:p>
        </p:txBody>
      </p:sp>
    </p:spTree>
    <p:extLst>
      <p:ext uri="{BB962C8B-B14F-4D97-AF65-F5344CB8AC3E}">
        <p14:creationId xmlns:p14="http://schemas.microsoft.com/office/powerpoint/2010/main" val="1627420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28470894-4618-235C-749A-83AAB19A0E37}"/>
              </a:ext>
            </a:extLst>
          </p:cNvPr>
          <p:cNvPicPr>
            <a:picLocks noChangeAspect="1"/>
          </p:cNvPicPr>
          <p:nvPr/>
        </p:nvPicPr>
        <p:blipFill rotWithShape="1">
          <a:blip r:embed="rId2">
            <a:extLst>
              <a:ext uri="{28A0092B-C50C-407E-A947-70E740481C1C}">
                <a14:useLocalDpi xmlns:a14="http://schemas.microsoft.com/office/drawing/2010/main" val="0"/>
              </a:ext>
            </a:extLst>
          </a:blip>
          <a:srcRect l="59772" t="30222" r="6852" b="46593"/>
          <a:stretch/>
        </p:blipFill>
        <p:spPr>
          <a:xfrm>
            <a:off x="185057" y="2007325"/>
            <a:ext cx="11723912" cy="4757558"/>
          </a:xfrm>
          <a:prstGeom prst="rect">
            <a:avLst/>
          </a:prstGeom>
          <a:ln>
            <a:solidFill>
              <a:schemeClr val="tx1"/>
            </a:solidFill>
          </a:ln>
        </p:spPr>
      </p:pic>
      <p:sp>
        <p:nvSpPr>
          <p:cNvPr id="4" name="TextBox 3">
            <a:extLst>
              <a:ext uri="{FF2B5EF4-FFF2-40B4-BE49-F238E27FC236}">
                <a16:creationId xmlns:a16="http://schemas.microsoft.com/office/drawing/2014/main" id="{17EC651C-F435-7475-0D04-53B5297A5E3A}"/>
              </a:ext>
            </a:extLst>
          </p:cNvPr>
          <p:cNvSpPr txBox="1"/>
          <p:nvPr/>
        </p:nvSpPr>
        <p:spPr>
          <a:xfrm>
            <a:off x="185057" y="93117"/>
            <a:ext cx="11723913"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t>Dün</a:t>
            </a:r>
            <a:r>
              <a:rPr lang="en-US" b="1" dirty="0"/>
              <a:t> G</a:t>
            </a:r>
            <a:r>
              <a:rPr lang="tr-TR" b="1" dirty="0"/>
              <a:t>i</a:t>
            </a:r>
            <a:r>
              <a:rPr lang="en-US" b="1" dirty="0" err="1"/>
              <a:t>rne'deki</a:t>
            </a:r>
            <a:r>
              <a:rPr lang="en-US" b="1" dirty="0"/>
              <a:t> </a:t>
            </a:r>
            <a:r>
              <a:rPr lang="en-US" b="1" dirty="0" err="1"/>
              <a:t>Karaoğlanoğlu</a:t>
            </a:r>
            <a:r>
              <a:rPr lang="en-US" b="1" dirty="0"/>
              <a:t> </a:t>
            </a:r>
            <a:r>
              <a:rPr lang="en-US" b="1" dirty="0" err="1"/>
              <a:t>Şehitliğini</a:t>
            </a:r>
            <a:r>
              <a:rPr lang="en-US" b="1" dirty="0"/>
              <a:t> </a:t>
            </a:r>
            <a:r>
              <a:rPr lang="en-US" b="1" dirty="0" err="1"/>
              <a:t>ziyaret</a:t>
            </a:r>
            <a:r>
              <a:rPr lang="en-US" b="1" dirty="0"/>
              <a:t> </a:t>
            </a:r>
            <a:r>
              <a:rPr lang="en-US" b="1" dirty="0" err="1"/>
              <a:t>eden</a:t>
            </a:r>
            <a:r>
              <a:rPr lang="en-US" b="1" dirty="0"/>
              <a:t> </a:t>
            </a:r>
            <a:r>
              <a:rPr lang="en-US" b="1" dirty="0" err="1"/>
              <a:t>subaylarımız</a:t>
            </a:r>
            <a:r>
              <a:rPr lang="en-US" b="1" dirty="0"/>
              <a:t> </a:t>
            </a:r>
            <a:r>
              <a:rPr lang="en-US" b="1" dirty="0" err="1"/>
              <a:t>ve</a:t>
            </a:r>
            <a:r>
              <a:rPr lang="en-US" b="1" dirty="0"/>
              <a:t> </a:t>
            </a:r>
            <a:r>
              <a:rPr lang="en-US" b="1" dirty="0" err="1"/>
              <a:t>Mehmetçikler</a:t>
            </a:r>
            <a:r>
              <a:rPr lang="en-US" b="1" dirty="0"/>
              <a:t>, </a:t>
            </a:r>
            <a:r>
              <a:rPr lang="en-US" b="1" dirty="0" err="1"/>
              <a:t>şehit</a:t>
            </a:r>
            <a:r>
              <a:rPr lang="en-US" b="1" dirty="0"/>
              <a:t> </a:t>
            </a:r>
            <a:r>
              <a:rPr lang="en-US" b="1" dirty="0" err="1"/>
              <a:t>düşen</a:t>
            </a:r>
            <a:r>
              <a:rPr lang="en-US" b="1" dirty="0"/>
              <a:t> </a:t>
            </a:r>
            <a:r>
              <a:rPr lang="en-US" b="1" dirty="0" err="1"/>
              <a:t>silâh</a:t>
            </a:r>
            <a:r>
              <a:rPr lang="en-US" b="1" dirty="0"/>
              <a:t> </a:t>
            </a:r>
            <a:r>
              <a:rPr lang="en-US" b="1" dirty="0" err="1"/>
              <a:t>arkadaşları</a:t>
            </a:r>
            <a:r>
              <a:rPr lang="en-US" b="1" dirty="0"/>
              <a:t> </a:t>
            </a:r>
            <a:r>
              <a:rPr lang="en-US" b="1" dirty="0" err="1"/>
              <a:t>için</a:t>
            </a:r>
            <a:r>
              <a:rPr lang="en-US" b="1" dirty="0"/>
              <a:t> </a:t>
            </a:r>
            <a:r>
              <a:rPr lang="en-US" b="1" dirty="0" err="1"/>
              <a:t>saygı</a:t>
            </a:r>
            <a:r>
              <a:rPr lang="en-US" b="1" dirty="0"/>
              <a:t> </a:t>
            </a:r>
            <a:r>
              <a:rPr lang="en-US" b="1" dirty="0" err="1"/>
              <a:t>duruşunda</a:t>
            </a:r>
            <a:r>
              <a:rPr lang="en-US" b="1" dirty="0"/>
              <a:t> </a:t>
            </a:r>
            <a:r>
              <a:rPr lang="en-US" b="1" dirty="0" err="1"/>
              <a:t>bulunmuşlar</a:t>
            </a:r>
            <a:r>
              <a:rPr lang="en-US" b="1" dirty="0"/>
              <a:t> </a:t>
            </a:r>
            <a:r>
              <a:rPr lang="en-US" b="1" dirty="0" err="1"/>
              <a:t>ve</a:t>
            </a:r>
            <a:r>
              <a:rPr lang="en-US" b="1" dirty="0"/>
              <a:t> </a:t>
            </a:r>
            <a:r>
              <a:rPr lang="en-US" b="1" dirty="0" err="1"/>
              <a:t>mezarlarına</a:t>
            </a:r>
            <a:r>
              <a:rPr lang="en-US" b="1" dirty="0"/>
              <a:t> </a:t>
            </a:r>
            <a:r>
              <a:rPr lang="en-US" b="1" dirty="0" err="1"/>
              <a:t>çelenkler</a:t>
            </a:r>
            <a:r>
              <a:rPr lang="en-US" b="1" dirty="0"/>
              <a:t> </a:t>
            </a:r>
            <a:r>
              <a:rPr lang="en-US" b="1" dirty="0" err="1"/>
              <a:t>bırakmışlardır</a:t>
            </a:r>
            <a:r>
              <a:rPr lang="en-US" b="1" dirty="0"/>
              <a:t>. </a:t>
            </a:r>
            <a:r>
              <a:rPr lang="en-US" b="1" dirty="0" err="1"/>
              <a:t>Resim</a:t>
            </a:r>
            <a:r>
              <a:rPr lang="en-US" b="1" dirty="0"/>
              <a:t>, </a:t>
            </a:r>
            <a:r>
              <a:rPr lang="en-US" b="1" dirty="0" err="1"/>
              <a:t>şehit</a:t>
            </a:r>
            <a:r>
              <a:rPr lang="en-US" b="1" dirty="0"/>
              <a:t> </a:t>
            </a:r>
            <a:r>
              <a:rPr lang="en-US" b="1" dirty="0" err="1"/>
              <a:t>mezarları</a:t>
            </a:r>
            <a:r>
              <a:rPr lang="en-US" b="1" dirty="0"/>
              <a:t> </a:t>
            </a:r>
            <a:r>
              <a:rPr lang="en-US" b="1" dirty="0" err="1"/>
              <a:t>başında</a:t>
            </a:r>
            <a:r>
              <a:rPr lang="en-US" b="1" dirty="0"/>
              <a:t> dua </a:t>
            </a:r>
            <a:r>
              <a:rPr lang="en-US" b="1" dirty="0" err="1"/>
              <a:t>okuyan</a:t>
            </a:r>
            <a:r>
              <a:rPr lang="en-US" b="1" dirty="0"/>
              <a:t> </a:t>
            </a:r>
            <a:r>
              <a:rPr lang="en-US" b="1" dirty="0" err="1"/>
              <a:t>subaylarımızı</a:t>
            </a:r>
            <a:r>
              <a:rPr lang="en-US" b="1" dirty="0"/>
              <a:t> </a:t>
            </a:r>
            <a:r>
              <a:rPr lang="en-US" b="1" dirty="0" err="1"/>
              <a:t>yansıtmaktadır</a:t>
            </a:r>
            <a:r>
              <a:rPr lang="en-US" b="1" dirty="0"/>
              <a:t>. (</a:t>
            </a:r>
            <a:r>
              <a:rPr lang="en-US" b="1" dirty="0" err="1"/>
              <a:t>Fotoğraf</a:t>
            </a:r>
            <a:r>
              <a:rPr lang="en-US" b="1" dirty="0"/>
              <a:t>: BILBAY EMINOGLU</a:t>
            </a:r>
            <a:r>
              <a:rPr lang="el-GR" b="1" dirty="0"/>
              <a:t>)</a:t>
            </a:r>
          </a:p>
          <a:p>
            <a:pPr algn="just"/>
            <a:r>
              <a:rPr lang="el-GR" b="1" dirty="0"/>
              <a:t>Οι αξιωματικοί μας και οι Τούρκοι στρατιώτες που επισκέφθηκαν χθες το Μνημείο </a:t>
            </a:r>
            <a:r>
              <a:rPr lang="el-GR" b="1" dirty="0" err="1"/>
              <a:t>Karaoğlanoğlu</a:t>
            </a:r>
            <a:r>
              <a:rPr lang="el-GR" b="1" dirty="0"/>
              <a:t> στην Κερύνεια. Τήρησαν ενός λεπτού σιγή προς τους πεσόντες συναγωνιστές τους και κατέθεσαν στεφάνια στους τάφους τους. Οι αξιωματικοί μας  προσεύχονται στους τάφους των μαρτύρων. (Φωτογραφία: BILBAY EMINOGLU)</a:t>
            </a:r>
          </a:p>
        </p:txBody>
      </p:sp>
    </p:spTree>
    <p:extLst>
      <p:ext uri="{BB962C8B-B14F-4D97-AF65-F5344CB8AC3E}">
        <p14:creationId xmlns:p14="http://schemas.microsoft.com/office/powerpoint/2010/main" val="2681595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5FF2193E-F823-05F3-6983-1B9D4A710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0"/>
            <a:ext cx="12123174" cy="6764594"/>
          </a:xfrm>
          <a:prstGeom prst="rect">
            <a:avLst/>
          </a:prstGeom>
        </p:spPr>
      </p:pic>
      <p:sp>
        <p:nvSpPr>
          <p:cNvPr id="2" name="Ορθογώνιο 1">
            <a:extLst>
              <a:ext uri="{FF2B5EF4-FFF2-40B4-BE49-F238E27FC236}">
                <a16:creationId xmlns:a16="http://schemas.microsoft.com/office/drawing/2014/main" id="{F14419B2-5295-D55A-DF7F-A9E7F052D224}"/>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16 Οκτωβρίου  1974 </a:t>
            </a:r>
            <a:endParaRPr lang="el-CY" sz="4000" dirty="0">
              <a:solidFill>
                <a:schemeClr val="tx1"/>
              </a:solidFill>
            </a:endParaRPr>
          </a:p>
        </p:txBody>
      </p:sp>
    </p:spTree>
    <p:extLst>
      <p:ext uri="{BB962C8B-B14F-4D97-AF65-F5344CB8AC3E}">
        <p14:creationId xmlns:p14="http://schemas.microsoft.com/office/powerpoint/2010/main" val="2323844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234B6E9-55AC-3DD6-3ADD-CB9F94E865FB}"/>
              </a:ext>
            </a:extLst>
          </p:cNvPr>
          <p:cNvPicPr>
            <a:picLocks noChangeAspect="1"/>
          </p:cNvPicPr>
          <p:nvPr/>
        </p:nvPicPr>
        <p:blipFill rotWithShape="1">
          <a:blip r:embed="rId2">
            <a:extLst>
              <a:ext uri="{28A0092B-C50C-407E-A947-70E740481C1C}">
                <a14:useLocalDpi xmlns:a14="http://schemas.microsoft.com/office/drawing/2010/main" val="0"/>
              </a:ext>
            </a:extLst>
          </a:blip>
          <a:srcRect l="48562" t="15627" r="7750" b="63298"/>
          <a:stretch/>
        </p:blipFill>
        <p:spPr>
          <a:xfrm>
            <a:off x="191235" y="1487128"/>
            <a:ext cx="11826594" cy="5153158"/>
          </a:xfrm>
          <a:prstGeom prst="rect">
            <a:avLst/>
          </a:prstGeom>
          <a:ln>
            <a:solidFill>
              <a:schemeClr val="tx1"/>
            </a:solidFill>
          </a:ln>
        </p:spPr>
      </p:pic>
      <p:sp>
        <p:nvSpPr>
          <p:cNvPr id="5" name="TextBox 4">
            <a:extLst>
              <a:ext uri="{FF2B5EF4-FFF2-40B4-BE49-F238E27FC236}">
                <a16:creationId xmlns:a16="http://schemas.microsoft.com/office/drawing/2014/main" id="{470569E6-84F5-4A84-9A7D-0C46D13E55A4}"/>
              </a:ext>
            </a:extLst>
          </p:cNvPr>
          <p:cNvSpPr txBox="1"/>
          <p:nvPr/>
        </p:nvSpPr>
        <p:spPr>
          <a:xfrm>
            <a:off x="191235" y="98029"/>
            <a:ext cx="11826594"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Rumların</a:t>
            </a:r>
            <a:r>
              <a:rPr lang="en-US" b="1" dirty="0">
                <a:cs typeface="Times New Roman" panose="02020603050405020304" pitchFamily="18" charset="0"/>
              </a:rPr>
              <a:t>, </a:t>
            </a:r>
            <a:r>
              <a:rPr lang="en-US" b="1" dirty="0" err="1">
                <a:cs typeface="Times New Roman" panose="02020603050405020304" pitchFamily="18" charset="0"/>
              </a:rPr>
              <a:t>Yunan</a:t>
            </a:r>
            <a:r>
              <a:rPr lang="en-US" b="1" dirty="0">
                <a:cs typeface="Times New Roman" panose="02020603050405020304" pitchFamily="18" charset="0"/>
              </a:rPr>
              <a:t> </a:t>
            </a:r>
            <a:r>
              <a:rPr lang="en-US" b="1" dirty="0" err="1">
                <a:cs typeface="Times New Roman" panose="02020603050405020304" pitchFamily="18" charset="0"/>
              </a:rPr>
              <a:t>uyrukluların</a:t>
            </a:r>
            <a:r>
              <a:rPr lang="en-US" b="1" dirty="0">
                <a:cs typeface="Times New Roman" panose="02020603050405020304" pitchFamily="18" charset="0"/>
              </a:rPr>
              <a:t> </a:t>
            </a:r>
            <a:r>
              <a:rPr lang="en-US" b="1" dirty="0" err="1">
                <a:cs typeface="Times New Roman" panose="02020603050405020304" pitchFamily="18" charset="0"/>
              </a:rPr>
              <a:t>serbest</a:t>
            </a:r>
            <a:r>
              <a:rPr lang="en-US" b="1" dirty="0">
                <a:cs typeface="Times New Roman" panose="02020603050405020304" pitchFamily="18" charset="0"/>
              </a:rPr>
              <a:t> </a:t>
            </a:r>
            <a:r>
              <a:rPr lang="en-US" b="1" dirty="0" err="1">
                <a:cs typeface="Times New Roman" panose="02020603050405020304" pitchFamily="18" charset="0"/>
              </a:rPr>
              <a:t>bırakılmasına</a:t>
            </a:r>
            <a:r>
              <a:rPr lang="en-US" b="1" dirty="0">
                <a:cs typeface="Times New Roman" panose="02020603050405020304" pitchFamily="18" charset="0"/>
              </a:rPr>
              <a:t> </a:t>
            </a:r>
            <a:r>
              <a:rPr lang="en-US" b="1" dirty="0" err="1">
                <a:cs typeface="Times New Roman" panose="02020603050405020304" pitchFamily="18" charset="0"/>
              </a:rPr>
              <a:t>karşılık</a:t>
            </a:r>
            <a:r>
              <a:rPr lang="en-US" b="1" dirty="0">
                <a:cs typeface="Times New Roman" panose="02020603050405020304" pitchFamily="18" charset="0"/>
              </a:rPr>
              <a:t> </a:t>
            </a:r>
            <a:r>
              <a:rPr lang="en-US" b="1" dirty="0" err="1">
                <a:cs typeface="Times New Roman" panose="02020603050405020304" pitchFamily="18" charset="0"/>
              </a:rPr>
              <a:t>dün</a:t>
            </a:r>
            <a:r>
              <a:rPr lang="en-US" b="1" dirty="0">
                <a:cs typeface="Times New Roman" panose="02020603050405020304" pitchFamily="18" charset="0"/>
              </a:rPr>
              <a:t> </a:t>
            </a:r>
            <a:r>
              <a:rPr lang="en-US" b="1" dirty="0" err="1">
                <a:cs typeface="Times New Roman" panose="02020603050405020304" pitchFamily="18" charset="0"/>
              </a:rPr>
              <a:t>serbest</a:t>
            </a:r>
            <a:r>
              <a:rPr lang="en-US" b="1" dirty="0">
                <a:cs typeface="Times New Roman" panose="02020603050405020304" pitchFamily="18" charset="0"/>
              </a:rPr>
              <a:t> </a:t>
            </a:r>
            <a:r>
              <a:rPr lang="en-US" b="1" dirty="0" err="1">
                <a:cs typeface="Times New Roman" panose="02020603050405020304" pitchFamily="18" charset="0"/>
              </a:rPr>
              <a:t>bıraktıkları</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uyruklu</a:t>
            </a:r>
            <a:r>
              <a:rPr lang="en-US" b="1" dirty="0">
                <a:cs typeface="Times New Roman" panose="02020603050405020304" pitchFamily="18" charset="0"/>
              </a:rPr>
              <a:t> </a:t>
            </a:r>
            <a:r>
              <a:rPr lang="en-US" b="1" dirty="0" err="1">
                <a:cs typeface="Times New Roman" panose="02020603050405020304" pitchFamily="18" charset="0"/>
              </a:rPr>
              <a:t>yaşlı</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kadın</a:t>
            </a:r>
            <a:r>
              <a:rPr lang="en-US" b="1" dirty="0">
                <a:cs typeface="Times New Roman" panose="02020603050405020304" pitchFamily="18" charset="0"/>
              </a:rPr>
              <a:t> </a:t>
            </a:r>
            <a:r>
              <a:rPr lang="en-US" b="1" dirty="0" err="1">
                <a:cs typeface="Times New Roman" panose="02020603050405020304" pitchFamily="18" charset="0"/>
              </a:rPr>
              <a:t>yakın</a:t>
            </a:r>
            <a:r>
              <a:rPr lang="en-US" b="1" dirty="0">
                <a:cs typeface="Times New Roman" panose="02020603050405020304" pitchFamily="18" charset="0"/>
              </a:rPr>
              <a:t> </a:t>
            </a:r>
            <a:r>
              <a:rPr lang="en-US" b="1" dirty="0" err="1">
                <a:cs typeface="Times New Roman" panose="02020603050405020304" pitchFamily="18" charset="0"/>
              </a:rPr>
              <a:t>larının</a:t>
            </a:r>
            <a:r>
              <a:rPr lang="en-US" b="1" dirty="0">
                <a:cs typeface="Times New Roman" panose="02020603050405020304" pitchFamily="18" charset="0"/>
              </a:rPr>
              <a:t> </a:t>
            </a:r>
            <a:r>
              <a:rPr lang="en-US" b="1" dirty="0" err="1">
                <a:cs typeface="Times New Roman" panose="02020603050405020304" pitchFamily="18" charset="0"/>
              </a:rPr>
              <a:t>yardımı</a:t>
            </a:r>
            <a:r>
              <a:rPr lang="en-US" b="1" dirty="0">
                <a:cs typeface="Times New Roman" panose="02020603050405020304" pitchFamily="18" charset="0"/>
              </a:rPr>
              <a:t> </a:t>
            </a:r>
            <a:r>
              <a:rPr lang="en-US" b="1" dirty="0" err="1">
                <a:cs typeface="Times New Roman" panose="02020603050405020304" pitchFamily="18" charset="0"/>
              </a:rPr>
              <a:t>ile</a:t>
            </a:r>
            <a:r>
              <a:rPr lang="en-US" b="1" dirty="0">
                <a:cs typeface="Times New Roman" panose="02020603050405020304" pitchFamily="18" charset="0"/>
              </a:rPr>
              <a:t> </a:t>
            </a:r>
            <a:r>
              <a:rPr lang="en-US" b="1" dirty="0" err="1">
                <a:cs typeface="Times New Roman" panose="02020603050405020304" pitchFamily="18" charset="0"/>
              </a:rPr>
              <a:t>yürümeye</a:t>
            </a:r>
            <a:r>
              <a:rPr lang="en-US" b="1" dirty="0">
                <a:cs typeface="Times New Roman" panose="02020603050405020304" pitchFamily="18" charset="0"/>
              </a:rPr>
              <a:t> </a:t>
            </a:r>
            <a:r>
              <a:rPr lang="en-US" b="1" dirty="0" err="1">
                <a:cs typeface="Times New Roman" panose="02020603050405020304" pitchFamily="18" charset="0"/>
              </a:rPr>
              <a:t>çalışırken</a:t>
            </a:r>
            <a:r>
              <a:rPr lang="en-US" b="1" dirty="0">
                <a:cs typeface="Times New Roman" panose="02020603050405020304" pitchFamily="18" charset="0"/>
              </a:rPr>
              <a:t>.</a:t>
            </a:r>
            <a:endParaRPr lang="tr-TR" b="1" dirty="0">
              <a:cs typeface="Times New Roman" panose="02020603050405020304" pitchFamily="18" charset="0"/>
            </a:endParaRPr>
          </a:p>
          <a:p>
            <a:pPr algn="just"/>
            <a:r>
              <a:rPr lang="el-GR" b="1" dirty="0">
                <a:cs typeface="Times New Roman" panose="02020603050405020304" pitchFamily="18" charset="0"/>
              </a:rPr>
              <a:t>Μια ηλικιωμένη, την οποία άφησαν ελεύθερη χθες οι Ε/κ με αντάλλαγμα την απελευθέρωση Ε/κ. Προσπαθεί να περπατήσει με τη βοήθεια συγγενών της.</a:t>
            </a:r>
            <a:endParaRPr lang="el-CY" b="1" dirty="0">
              <a:cs typeface="Times New Roman" panose="02020603050405020304" pitchFamily="18" charset="0"/>
            </a:endParaRPr>
          </a:p>
        </p:txBody>
      </p:sp>
    </p:spTree>
    <p:extLst>
      <p:ext uri="{BB962C8B-B14F-4D97-AF65-F5344CB8AC3E}">
        <p14:creationId xmlns:p14="http://schemas.microsoft.com/office/powerpoint/2010/main" val="2010822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69C7CE32-BBE8-B019-4137-2AF1F9C3F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09" y="196644"/>
            <a:ext cx="11742781" cy="6287729"/>
          </a:xfrm>
          <a:prstGeom prst="rect">
            <a:avLst/>
          </a:prstGeom>
        </p:spPr>
      </p:pic>
      <p:sp>
        <p:nvSpPr>
          <p:cNvPr id="2" name="Ορθογώνιο 1">
            <a:extLst>
              <a:ext uri="{FF2B5EF4-FFF2-40B4-BE49-F238E27FC236}">
                <a16:creationId xmlns:a16="http://schemas.microsoft.com/office/drawing/2014/main" id="{E9D12D35-FDB3-8D9B-A730-2348418A37BD}"/>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26 Οκτωβρίου 1974 </a:t>
            </a:r>
            <a:endParaRPr lang="el-CY" sz="4000" dirty="0">
              <a:solidFill>
                <a:schemeClr val="tx1"/>
              </a:solidFill>
            </a:endParaRPr>
          </a:p>
        </p:txBody>
      </p:sp>
    </p:spTree>
    <p:extLst>
      <p:ext uri="{BB962C8B-B14F-4D97-AF65-F5344CB8AC3E}">
        <p14:creationId xmlns:p14="http://schemas.microsoft.com/office/powerpoint/2010/main" val="4215946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69C7CE32-BBE8-B019-4137-2AF1F9C3FCC9}"/>
              </a:ext>
            </a:extLst>
          </p:cNvPr>
          <p:cNvPicPr>
            <a:picLocks noChangeAspect="1"/>
          </p:cNvPicPr>
          <p:nvPr/>
        </p:nvPicPr>
        <p:blipFill rotWithShape="1">
          <a:blip r:embed="rId2">
            <a:extLst>
              <a:ext uri="{28A0092B-C50C-407E-A947-70E740481C1C}">
                <a14:useLocalDpi xmlns:a14="http://schemas.microsoft.com/office/drawing/2010/main" val="0"/>
              </a:ext>
            </a:extLst>
          </a:blip>
          <a:srcRect l="46979" t="54338" r="5298" b="3512"/>
          <a:stretch/>
        </p:blipFill>
        <p:spPr>
          <a:xfrm>
            <a:off x="230659" y="152401"/>
            <a:ext cx="5930067" cy="6323422"/>
          </a:xfrm>
          <a:prstGeom prst="rect">
            <a:avLst/>
          </a:prstGeom>
          <a:ln>
            <a:solidFill>
              <a:schemeClr val="tx1"/>
            </a:solidFill>
          </a:ln>
        </p:spPr>
      </p:pic>
      <p:sp>
        <p:nvSpPr>
          <p:cNvPr id="2" name="TextBox 1">
            <a:extLst>
              <a:ext uri="{FF2B5EF4-FFF2-40B4-BE49-F238E27FC236}">
                <a16:creationId xmlns:a16="http://schemas.microsoft.com/office/drawing/2014/main" id="{49F5812F-C409-2C98-D86B-2A16D70340E3}"/>
              </a:ext>
            </a:extLst>
          </p:cNvPr>
          <p:cNvSpPr txBox="1"/>
          <p:nvPr/>
        </p:nvSpPr>
        <p:spPr>
          <a:xfrm>
            <a:off x="6261933" y="152401"/>
            <a:ext cx="5930067" cy="5909310"/>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Rumların</a:t>
            </a:r>
            <a:r>
              <a:rPr lang="en-US" b="1" dirty="0">
                <a:cs typeface="Times New Roman" panose="02020603050405020304" pitchFamily="18" charset="0"/>
              </a:rPr>
              <a:t> </a:t>
            </a:r>
            <a:r>
              <a:rPr lang="en-US" b="1" dirty="0" err="1">
                <a:cs typeface="Times New Roman" panose="02020603050405020304" pitchFamily="18" charset="0"/>
              </a:rPr>
              <a:t>kontrolü</a:t>
            </a:r>
            <a:r>
              <a:rPr lang="en-US" b="1" dirty="0">
                <a:cs typeface="Times New Roman" panose="02020603050405020304" pitchFamily="18" charset="0"/>
              </a:rPr>
              <a:t> </a:t>
            </a:r>
            <a:r>
              <a:rPr lang="en-US" b="1" dirty="0" err="1">
                <a:cs typeface="Times New Roman" panose="02020603050405020304" pitchFamily="18" charset="0"/>
              </a:rPr>
              <a:t>altında</a:t>
            </a:r>
            <a:r>
              <a:rPr lang="en-US" b="1" dirty="0">
                <a:cs typeface="Times New Roman" panose="02020603050405020304" pitchFamily="18" charset="0"/>
              </a:rPr>
              <a:t> </a:t>
            </a:r>
            <a:r>
              <a:rPr lang="en-US" b="1" dirty="0" err="1">
                <a:cs typeface="Times New Roman" panose="02020603050405020304" pitchFamily="18" charset="0"/>
              </a:rPr>
              <a:t>bulunan</a:t>
            </a:r>
            <a:r>
              <a:rPr lang="en-US" b="1" dirty="0">
                <a:cs typeface="Times New Roman" panose="02020603050405020304" pitchFamily="18" charset="0"/>
              </a:rPr>
              <a:t> </a:t>
            </a:r>
            <a:r>
              <a:rPr lang="en-US" b="1" dirty="0" err="1">
                <a:cs typeface="Times New Roman" panose="02020603050405020304" pitchFamily="18" charset="0"/>
              </a:rPr>
              <a:t>Lârnaka</a:t>
            </a:r>
            <a:r>
              <a:rPr lang="en-US" b="1" dirty="0">
                <a:cs typeface="Times New Roman" panose="02020603050405020304" pitchFamily="18" charset="0"/>
              </a:rPr>
              <a:t> </a:t>
            </a:r>
            <a:r>
              <a:rPr lang="en-US" b="1" dirty="0" err="1">
                <a:cs typeface="Times New Roman" panose="02020603050405020304" pitchFamily="18" charset="0"/>
              </a:rPr>
              <a:t>kazasına</a:t>
            </a:r>
            <a:r>
              <a:rPr lang="en-US" b="1" dirty="0">
                <a:cs typeface="Times New Roman" panose="02020603050405020304" pitchFamily="18" charset="0"/>
              </a:rPr>
              <a:t> </a:t>
            </a:r>
            <a:r>
              <a:rPr lang="en-US" b="1" dirty="0" err="1">
                <a:cs typeface="Times New Roman" panose="02020603050405020304" pitchFamily="18" charset="0"/>
              </a:rPr>
              <a:t>bağlı</a:t>
            </a:r>
            <a:r>
              <a:rPr lang="en-US" b="1" dirty="0">
                <a:cs typeface="Times New Roman" panose="02020603050405020304" pitchFamily="18" charset="0"/>
              </a:rPr>
              <a:t> </a:t>
            </a:r>
            <a:r>
              <a:rPr lang="en-US" b="1" dirty="0" err="1">
                <a:cs typeface="Times New Roman" panose="02020603050405020304" pitchFamily="18" charset="0"/>
              </a:rPr>
              <a:t>Taşkent</a:t>
            </a:r>
            <a:r>
              <a:rPr lang="en-US" b="1" dirty="0">
                <a:cs typeface="Times New Roman" panose="02020603050405020304" pitchFamily="18" charset="0"/>
              </a:rPr>
              <a:t>, </a:t>
            </a:r>
            <a:r>
              <a:rPr lang="en-US" b="1" dirty="0" err="1">
                <a:cs typeface="Times New Roman" panose="02020603050405020304" pitchFamily="18" charset="0"/>
              </a:rPr>
              <a:t>eski</a:t>
            </a:r>
            <a:r>
              <a:rPr lang="en-US" b="1" dirty="0">
                <a:cs typeface="Times New Roman" panose="02020603050405020304" pitchFamily="18" charset="0"/>
              </a:rPr>
              <a:t> </a:t>
            </a:r>
            <a:r>
              <a:rPr lang="en-US" b="1" dirty="0" err="1">
                <a:cs typeface="Times New Roman" panose="02020603050405020304" pitchFamily="18" charset="0"/>
              </a:rPr>
              <a:t>adiyle</a:t>
            </a:r>
            <a:r>
              <a:rPr lang="en-US" b="1" dirty="0">
                <a:cs typeface="Times New Roman" panose="02020603050405020304" pitchFamily="18" charset="0"/>
              </a:rPr>
              <a:t> </a:t>
            </a:r>
            <a:r>
              <a:rPr lang="en-US" b="1" dirty="0" err="1">
                <a:cs typeface="Times New Roman" panose="02020603050405020304" pitchFamily="18" charset="0"/>
              </a:rPr>
              <a:t>Dohnl</a:t>
            </a:r>
            <a:r>
              <a:rPr lang="en-US" b="1" dirty="0">
                <a:cs typeface="Times New Roman" panose="02020603050405020304" pitchFamily="18" charset="0"/>
              </a:rPr>
              <a:t> </a:t>
            </a:r>
            <a:r>
              <a:rPr lang="en-US" b="1" dirty="0" err="1">
                <a:cs typeface="Times New Roman" panose="02020603050405020304" pitchFamily="18" charset="0"/>
              </a:rPr>
              <a:t>köyünde</a:t>
            </a:r>
            <a:r>
              <a:rPr lang="en-US" b="1" dirty="0">
                <a:cs typeface="Times New Roman" panose="02020603050405020304" pitchFamily="18" charset="0"/>
              </a:rPr>
              <a:t> </a:t>
            </a:r>
            <a:r>
              <a:rPr lang="en-US" b="1" dirty="0" err="1">
                <a:cs typeface="Times New Roman" panose="02020603050405020304" pitchFamily="18" charset="0"/>
              </a:rPr>
              <a:t>yaşayan</a:t>
            </a:r>
            <a:r>
              <a:rPr lang="en-US" b="1" dirty="0">
                <a:cs typeface="Times New Roman" panose="02020603050405020304" pitchFamily="18" charset="0"/>
              </a:rPr>
              <a:t> </a:t>
            </a:r>
            <a:r>
              <a:rPr lang="en-US" b="1" dirty="0" err="1">
                <a:cs typeface="Times New Roman" panose="02020603050405020304" pitchFamily="18" charset="0"/>
              </a:rPr>
              <a:t>Türklerin</a:t>
            </a:r>
            <a:r>
              <a:rPr lang="en-US" b="1" dirty="0">
                <a:cs typeface="Times New Roman" panose="02020603050405020304" pitchFamily="18" charset="0"/>
              </a:rPr>
              <a:t> </a:t>
            </a:r>
            <a:r>
              <a:rPr lang="en-US" b="1" dirty="0" err="1">
                <a:cs typeface="Times New Roman" panose="02020603050405020304" pitchFamily="18" charset="0"/>
              </a:rPr>
              <a:t>Birleşmiş</a:t>
            </a:r>
            <a:r>
              <a:rPr lang="en-US" b="1" dirty="0">
                <a:cs typeface="Times New Roman" panose="02020603050405020304" pitchFamily="18" charset="0"/>
              </a:rPr>
              <a:t> </a:t>
            </a:r>
            <a:r>
              <a:rPr lang="en-US" b="1" dirty="0" err="1">
                <a:cs typeface="Times New Roman" panose="02020603050405020304" pitchFamily="18" charset="0"/>
              </a:rPr>
              <a:t>Milletler</a:t>
            </a:r>
            <a:r>
              <a:rPr lang="en-US" b="1" dirty="0">
                <a:cs typeface="Times New Roman" panose="02020603050405020304" pitchFamily="18" charset="0"/>
              </a:rPr>
              <a:t> </a:t>
            </a:r>
            <a:r>
              <a:rPr lang="en-US" b="1" dirty="0" err="1">
                <a:cs typeface="Times New Roman" panose="02020603050405020304" pitchFamily="18" charset="0"/>
              </a:rPr>
              <a:t>Barış</a:t>
            </a:r>
            <a:r>
              <a:rPr lang="en-US" b="1" dirty="0">
                <a:cs typeface="Times New Roman" panose="02020603050405020304" pitchFamily="18" charset="0"/>
              </a:rPr>
              <a:t> </a:t>
            </a:r>
            <a:r>
              <a:rPr lang="en-US" b="1" dirty="0" err="1">
                <a:cs typeface="Times New Roman" panose="02020603050405020304" pitchFamily="18" charset="0"/>
              </a:rPr>
              <a:t>Gücü</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eşyalarıyla</a:t>
            </a:r>
            <a:r>
              <a:rPr lang="en-US" b="1" dirty="0">
                <a:cs typeface="Times New Roman" panose="02020603050405020304" pitchFamily="18" charset="0"/>
              </a:rPr>
              <a:t> </a:t>
            </a:r>
            <a:r>
              <a:rPr lang="en-US" b="1" dirty="0" err="1">
                <a:cs typeface="Times New Roman" panose="02020603050405020304" pitchFamily="18" charset="0"/>
              </a:rPr>
              <a:t>birlikte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Bölgesine</a:t>
            </a:r>
            <a:r>
              <a:rPr lang="en-US" b="1" dirty="0">
                <a:cs typeface="Times New Roman" panose="02020603050405020304" pitchFamily="18" charset="0"/>
              </a:rPr>
              <a:t> </a:t>
            </a:r>
            <a:r>
              <a:rPr lang="en-US" b="1" dirty="0" err="1">
                <a:cs typeface="Times New Roman" panose="02020603050405020304" pitchFamily="18" charset="0"/>
              </a:rPr>
              <a:t>taşınmasına</a:t>
            </a:r>
            <a:r>
              <a:rPr lang="en-US" b="1" dirty="0">
                <a:cs typeface="Times New Roman" panose="02020603050405020304" pitchFamily="18" charset="0"/>
              </a:rPr>
              <a:t> </a:t>
            </a:r>
            <a:r>
              <a:rPr lang="en-US" b="1" dirty="0" err="1">
                <a:cs typeface="Times New Roman" panose="02020603050405020304" pitchFamily="18" charset="0"/>
              </a:rPr>
              <a:t>dün</a:t>
            </a:r>
            <a:r>
              <a:rPr lang="en-US" b="1" dirty="0">
                <a:cs typeface="Times New Roman" panose="02020603050405020304" pitchFamily="18" charset="0"/>
              </a:rPr>
              <a:t> de </a:t>
            </a:r>
            <a:r>
              <a:rPr lang="en-US" b="1" dirty="0" err="1">
                <a:cs typeface="Times New Roman" panose="02020603050405020304" pitchFamily="18" charset="0"/>
              </a:rPr>
              <a:t>devam</a:t>
            </a:r>
            <a:r>
              <a:rPr lang="en-US" b="1" dirty="0">
                <a:cs typeface="Times New Roman" panose="02020603050405020304" pitchFamily="18" charset="0"/>
              </a:rPr>
              <a:t> </a:t>
            </a:r>
            <a:r>
              <a:rPr lang="en-US" b="1" dirty="0" err="1">
                <a:cs typeface="Times New Roman" panose="02020603050405020304" pitchFamily="18" charset="0"/>
              </a:rPr>
              <a:t>edilmiştir</a:t>
            </a:r>
            <a:r>
              <a:rPr lang="en-US" b="1" dirty="0">
                <a:cs typeface="Times New Roman" panose="02020603050405020304" pitchFamily="18" charset="0"/>
              </a:rPr>
              <a:t>. </a:t>
            </a:r>
            <a:r>
              <a:rPr lang="el-GR" b="1" dirty="0">
                <a:cs typeface="Times New Roman" panose="02020603050405020304" pitchFamily="18" charset="0"/>
              </a:rPr>
              <a:t>[…]</a:t>
            </a:r>
            <a:r>
              <a:rPr lang="en-US" b="1" dirty="0" err="1">
                <a:cs typeface="Times New Roman" panose="02020603050405020304" pitchFamily="18" charset="0"/>
              </a:rPr>
              <a:t>Taşkent</a:t>
            </a:r>
            <a:r>
              <a:rPr lang="en-US" b="1" dirty="0">
                <a:cs typeface="Times New Roman" panose="02020603050405020304" pitchFamily="18" charset="0"/>
              </a:rPr>
              <a:t> </a:t>
            </a:r>
            <a:r>
              <a:rPr lang="en-US" b="1" dirty="0" err="1">
                <a:cs typeface="Times New Roman" panose="02020603050405020304" pitchFamily="18" charset="0"/>
              </a:rPr>
              <a:t>köyü</a:t>
            </a:r>
            <a:r>
              <a:rPr lang="en-US" b="1" dirty="0">
                <a:cs typeface="Times New Roman" panose="02020603050405020304" pitchFamily="18" charset="0"/>
              </a:rPr>
              <a:t> </a:t>
            </a:r>
            <a:r>
              <a:rPr lang="en-US" b="1" dirty="0" err="1">
                <a:cs typeface="Times New Roman" panose="02020603050405020304" pitchFamily="18" charset="0"/>
              </a:rPr>
              <a:t>halkının</a:t>
            </a:r>
            <a:r>
              <a:rPr lang="en-US" b="1" dirty="0">
                <a:cs typeface="Times New Roman" panose="02020603050405020304" pitchFamily="18" charset="0"/>
              </a:rPr>
              <a:t> </a:t>
            </a:r>
            <a:r>
              <a:rPr lang="en-US" b="1" dirty="0" err="1">
                <a:cs typeface="Times New Roman" panose="02020603050405020304" pitchFamily="18" charset="0"/>
              </a:rPr>
              <a:t>kuzeye</a:t>
            </a:r>
            <a:r>
              <a:rPr lang="en-US" b="1" dirty="0">
                <a:cs typeface="Times New Roman" panose="02020603050405020304" pitchFamily="18" charset="0"/>
              </a:rPr>
              <a:t> </a:t>
            </a:r>
            <a:r>
              <a:rPr lang="en-US" b="1" dirty="0" err="1">
                <a:cs typeface="Times New Roman" panose="02020603050405020304" pitchFamily="18" charset="0"/>
              </a:rPr>
              <a:t>taşınması</a:t>
            </a:r>
            <a:r>
              <a:rPr lang="en-US" b="1" dirty="0">
                <a:cs typeface="Times New Roman" panose="02020603050405020304" pitchFamily="18" charset="0"/>
              </a:rPr>
              <a:t> </a:t>
            </a:r>
            <a:r>
              <a:rPr lang="en-US" b="1" dirty="0" err="1">
                <a:cs typeface="Times New Roman" panose="02020603050405020304" pitchFamily="18" charset="0"/>
              </a:rPr>
              <a:t>dün</a:t>
            </a:r>
            <a:r>
              <a:rPr lang="en-US" b="1" dirty="0">
                <a:cs typeface="Times New Roman" panose="02020603050405020304" pitchFamily="18" charset="0"/>
              </a:rPr>
              <a:t> </a:t>
            </a:r>
            <a:r>
              <a:rPr lang="en-US" b="1" dirty="0" err="1">
                <a:cs typeface="Times New Roman" panose="02020603050405020304" pitchFamily="18" charset="0"/>
              </a:rPr>
              <a:t>öğleden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da </a:t>
            </a:r>
            <a:r>
              <a:rPr lang="en-US" b="1" dirty="0" err="1">
                <a:cs typeface="Times New Roman" panose="02020603050405020304" pitchFamily="18" charset="0"/>
              </a:rPr>
              <a:t>devam</a:t>
            </a:r>
            <a:r>
              <a:rPr lang="en-US" b="1" dirty="0">
                <a:cs typeface="Times New Roman" panose="02020603050405020304" pitchFamily="18" charset="0"/>
              </a:rPr>
              <a:t> </a:t>
            </a:r>
            <a:r>
              <a:rPr lang="en-US" b="1" dirty="0" err="1">
                <a:cs typeface="Times New Roman" panose="02020603050405020304" pitchFamily="18" charset="0"/>
              </a:rPr>
              <a:t>etmiştir</a:t>
            </a:r>
            <a:r>
              <a:rPr lang="en-US" b="1" dirty="0">
                <a:cs typeface="Times New Roman" panose="02020603050405020304" pitchFamily="18" charset="0"/>
              </a:rPr>
              <a:t>, </a:t>
            </a:r>
            <a:r>
              <a:rPr lang="en-US" b="1" dirty="0" err="1">
                <a:cs typeface="Times New Roman" panose="02020603050405020304" pitchFamily="18" charset="0"/>
              </a:rPr>
              <a:t>önceki</a:t>
            </a:r>
            <a:r>
              <a:rPr lang="en-US" b="1" dirty="0">
                <a:cs typeface="Times New Roman" panose="02020603050405020304" pitchFamily="18" charset="0"/>
              </a:rPr>
              <a:t> </a:t>
            </a:r>
            <a:r>
              <a:rPr lang="en-US" b="1" dirty="0" err="1">
                <a:cs typeface="Times New Roman" panose="02020603050405020304" pitchFamily="18" charset="0"/>
              </a:rPr>
              <a:t>gün</a:t>
            </a:r>
            <a:r>
              <a:rPr lang="en-US" b="1" dirty="0">
                <a:cs typeface="Times New Roman" panose="02020603050405020304" pitchFamily="18" charset="0"/>
              </a:rPr>
              <a:t> 100 </a:t>
            </a:r>
            <a:r>
              <a:rPr lang="en-US" b="1" dirty="0" err="1">
                <a:cs typeface="Times New Roman" panose="02020603050405020304" pitchFamily="18" charset="0"/>
              </a:rPr>
              <a:t>kişilik</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kafilenin</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bölgesine</a:t>
            </a:r>
            <a:r>
              <a:rPr lang="en-US" b="1" dirty="0">
                <a:cs typeface="Times New Roman" panose="02020603050405020304" pitchFamily="18" charset="0"/>
              </a:rPr>
              <a:t> </a:t>
            </a:r>
            <a:r>
              <a:rPr lang="en-US" b="1" dirty="0" err="1">
                <a:cs typeface="Times New Roman" panose="02020603050405020304" pitchFamily="18" charset="0"/>
              </a:rPr>
              <a:t>getirilmesiyle</a:t>
            </a:r>
            <a:r>
              <a:rPr lang="en-US" b="1" dirty="0">
                <a:cs typeface="Times New Roman" panose="02020603050405020304" pitchFamily="18" charset="0"/>
              </a:rPr>
              <a:t> </a:t>
            </a:r>
            <a:r>
              <a:rPr lang="en-US" b="1" dirty="0" err="1">
                <a:cs typeface="Times New Roman" panose="02020603050405020304" pitchFamily="18" charset="0"/>
              </a:rPr>
              <a:t>başlayan</a:t>
            </a:r>
            <a:r>
              <a:rPr lang="en-US" b="1" dirty="0">
                <a:cs typeface="Times New Roman" panose="02020603050405020304" pitchFamily="18" charset="0"/>
              </a:rPr>
              <a:t> </a:t>
            </a:r>
            <a:r>
              <a:rPr lang="en-US" b="1" dirty="0" err="1">
                <a:cs typeface="Times New Roman" panose="02020603050405020304" pitchFamily="18" charset="0"/>
              </a:rPr>
              <a:t>nakil</a:t>
            </a:r>
            <a:r>
              <a:rPr lang="en-US" b="1" dirty="0">
                <a:cs typeface="Times New Roman" panose="02020603050405020304" pitchFamily="18" charset="0"/>
              </a:rPr>
              <a:t> </a:t>
            </a:r>
            <a:r>
              <a:rPr lang="en-US" b="1" dirty="0" err="1">
                <a:cs typeface="Times New Roman" panose="02020603050405020304" pitchFamily="18" charset="0"/>
              </a:rPr>
              <a:t>hareketi</a:t>
            </a:r>
            <a:r>
              <a:rPr lang="en-US" b="1" dirty="0">
                <a:cs typeface="Times New Roman" panose="02020603050405020304" pitchFamily="18" charset="0"/>
              </a:rPr>
              <a:t> </a:t>
            </a:r>
            <a:r>
              <a:rPr lang="en-US" b="1" dirty="0" err="1">
                <a:cs typeface="Times New Roman" panose="02020603050405020304" pitchFamily="18" charset="0"/>
              </a:rPr>
              <a:t>Türklyen</a:t>
            </a:r>
            <a:r>
              <a:rPr lang="tr-TR" b="1" dirty="0">
                <a:cs typeface="Times New Roman" panose="02020603050405020304" pitchFamily="18" charset="0"/>
              </a:rPr>
              <a:t>i</a:t>
            </a:r>
            <a:r>
              <a:rPr lang="en-US" b="1" dirty="0">
                <a:cs typeface="Times New Roman" panose="02020603050405020304" pitchFamily="18" charset="0"/>
              </a:rPr>
              <a:t>n </a:t>
            </a:r>
            <a:r>
              <a:rPr lang="en-US" b="1" dirty="0" err="1">
                <a:cs typeface="Times New Roman" panose="02020603050405020304" pitchFamily="18" charset="0"/>
              </a:rPr>
              <a:t>Kıbrıs'ta</a:t>
            </a:r>
            <a:r>
              <a:rPr lang="en-US" b="1" dirty="0">
                <a:cs typeface="Times New Roman" panose="02020603050405020304" pitchFamily="18" charset="0"/>
              </a:rPr>
              <a:t> </a:t>
            </a:r>
            <a:r>
              <a:rPr lang="en-US" b="1" dirty="0" err="1">
                <a:cs typeface="Times New Roman" panose="02020603050405020304" pitchFamily="18" charset="0"/>
              </a:rPr>
              <a:t>giriştiği</a:t>
            </a:r>
            <a:r>
              <a:rPr lang="en-US" b="1" dirty="0">
                <a:cs typeface="Times New Roman" panose="02020603050405020304" pitchFamily="18" charset="0"/>
              </a:rPr>
              <a:t> </a:t>
            </a:r>
            <a:r>
              <a:rPr lang="en-US" b="1" dirty="0" err="1">
                <a:cs typeface="Times New Roman" panose="02020603050405020304" pitchFamily="18" charset="0"/>
              </a:rPr>
              <a:t>barış</a:t>
            </a:r>
            <a:r>
              <a:rPr lang="en-US" b="1" dirty="0">
                <a:cs typeface="Times New Roman" panose="02020603050405020304" pitchFamily="18" charset="0"/>
              </a:rPr>
              <a:t> </a:t>
            </a:r>
            <a:r>
              <a:rPr lang="en-US" b="1" dirty="0" err="1">
                <a:cs typeface="Times New Roman" panose="02020603050405020304" pitchFamily="18" charset="0"/>
              </a:rPr>
              <a:t>harekâtından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Rum </a:t>
            </a:r>
            <a:r>
              <a:rPr lang="en-US" b="1" dirty="0" err="1">
                <a:cs typeface="Times New Roman" panose="02020603050405020304" pitchFamily="18" charset="0"/>
              </a:rPr>
              <a:t>Yönetiminin</a:t>
            </a:r>
            <a:r>
              <a:rPr lang="en-US" b="1" dirty="0">
                <a:cs typeface="Times New Roman" panose="02020603050405020304" pitchFamily="18" charset="0"/>
              </a:rPr>
              <a:t> </a:t>
            </a:r>
            <a:r>
              <a:rPr lang="en-US" b="1" dirty="0" err="1">
                <a:cs typeface="Times New Roman" panose="02020603050405020304" pitchFamily="18" charset="0"/>
              </a:rPr>
              <a:t>rızasıyla</a:t>
            </a:r>
            <a:r>
              <a:rPr lang="en-US" b="1" dirty="0">
                <a:cs typeface="Times New Roman" panose="02020603050405020304" pitchFamily="18" charset="0"/>
              </a:rPr>
              <a:t> </a:t>
            </a:r>
            <a:r>
              <a:rPr lang="en-US" b="1" dirty="0" err="1">
                <a:cs typeface="Times New Roman" panose="02020603050405020304" pitchFamily="18" charset="0"/>
              </a:rPr>
              <a:t>gerçekleştirilen</a:t>
            </a:r>
            <a:r>
              <a:rPr lang="en-US" b="1" dirty="0">
                <a:cs typeface="Times New Roman" panose="02020603050405020304" pitchFamily="18" charset="0"/>
              </a:rPr>
              <a:t> İlk </a:t>
            </a:r>
            <a:r>
              <a:rPr lang="en-US" b="1" dirty="0" err="1">
                <a:cs typeface="Times New Roman" panose="02020603050405020304" pitchFamily="18" charset="0"/>
              </a:rPr>
              <a:t>nüfus</a:t>
            </a:r>
            <a:r>
              <a:rPr lang="en-US" b="1" dirty="0">
                <a:cs typeface="Times New Roman" panose="02020603050405020304" pitchFamily="18" charset="0"/>
              </a:rPr>
              <a:t> </a:t>
            </a:r>
            <a:r>
              <a:rPr lang="en-US" b="1" dirty="0" err="1">
                <a:cs typeface="Times New Roman" panose="02020603050405020304" pitchFamily="18" charset="0"/>
              </a:rPr>
              <a:t>kaydırmasıdır</a:t>
            </a:r>
            <a:r>
              <a:rPr lang="en-US"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Συνεχίστηκε χθες από την Ειρηνευτική Δύναμη των Ηνωμένων Εθνών η μεταφορά των Τ/κ που κατοικούν στο χωριό </a:t>
            </a:r>
            <a:r>
              <a:rPr lang="en-US" b="1" dirty="0" err="1">
                <a:cs typeface="Times New Roman" panose="02020603050405020304" pitchFamily="18" charset="0"/>
              </a:rPr>
              <a:t>Taşkent</a:t>
            </a:r>
            <a:r>
              <a:rPr lang="tr-TR" b="1" dirty="0">
                <a:cs typeface="Times New Roman" panose="02020603050405020304" pitchFamily="18" charset="0"/>
              </a:rPr>
              <a:t> </a:t>
            </a:r>
            <a:r>
              <a:rPr lang="el-GR" b="1" dirty="0">
                <a:cs typeface="Times New Roman" panose="02020603050405020304" pitchFamily="18" charset="0"/>
              </a:rPr>
              <a:t>της επαρχίας Λάρνακας,  παλαιότερα γνωστό ως </a:t>
            </a:r>
            <a:r>
              <a:rPr lang="el-GR" b="1" dirty="0" err="1">
                <a:cs typeface="Times New Roman" panose="02020603050405020304" pitchFamily="18" charset="0"/>
              </a:rPr>
              <a:t>Τόχνη</a:t>
            </a:r>
            <a:r>
              <a:rPr lang="el-GR" b="1" dirty="0">
                <a:cs typeface="Times New Roman" panose="02020603050405020304" pitchFamily="18" charset="0"/>
              </a:rPr>
              <a:t>, που τελεί υπό τον έλεγχο των Ε/κ. […].</a:t>
            </a:r>
          </a:p>
          <a:p>
            <a:pPr algn="just"/>
            <a:r>
              <a:rPr lang="el-GR" b="1" dirty="0">
                <a:cs typeface="Times New Roman" panose="02020603050405020304" pitchFamily="18" charset="0"/>
              </a:rPr>
              <a:t>Η μετακίνηση μιας ομάδας 100 ατόμων στην τουρκική περιοχή, που ξεκίνησε προχθές, είναι η πρώτη πληθυσμιακή μετακίνηση που πραγματοποιήθηκε με τη συγκατάθεση των Ε/κ, μετά τις ειρηνευτικές επιχειρήσεις  των Τούρκων  στην Κύπρο.</a:t>
            </a:r>
          </a:p>
        </p:txBody>
      </p:sp>
    </p:spTree>
    <p:extLst>
      <p:ext uri="{BB962C8B-B14F-4D97-AF65-F5344CB8AC3E}">
        <p14:creationId xmlns:p14="http://schemas.microsoft.com/office/powerpoint/2010/main" val="3190039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2E647D62-B851-E294-BE07-753727018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54348" cy="6725265"/>
          </a:xfrm>
          <a:prstGeom prst="rect">
            <a:avLst/>
          </a:prstGeom>
        </p:spPr>
      </p:pic>
      <p:sp>
        <p:nvSpPr>
          <p:cNvPr id="2" name="Ορθογώνιο 1">
            <a:extLst>
              <a:ext uri="{FF2B5EF4-FFF2-40B4-BE49-F238E27FC236}">
                <a16:creationId xmlns:a16="http://schemas.microsoft.com/office/drawing/2014/main" id="{6477EB86-614F-3B13-0415-C33486C817A5}"/>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15 Νοεμβρίου  1974 </a:t>
            </a:r>
            <a:endParaRPr lang="el-CY" sz="4000" dirty="0">
              <a:solidFill>
                <a:schemeClr val="tx1"/>
              </a:solidFill>
            </a:endParaRPr>
          </a:p>
        </p:txBody>
      </p:sp>
    </p:spTree>
    <p:extLst>
      <p:ext uri="{BB962C8B-B14F-4D97-AF65-F5344CB8AC3E}">
        <p14:creationId xmlns:p14="http://schemas.microsoft.com/office/powerpoint/2010/main" val="3019610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2E647D62-B851-E294-BE07-753727018AAF}"/>
              </a:ext>
            </a:extLst>
          </p:cNvPr>
          <p:cNvPicPr>
            <a:picLocks noChangeAspect="1"/>
          </p:cNvPicPr>
          <p:nvPr/>
        </p:nvPicPr>
        <p:blipFill rotWithShape="1">
          <a:blip r:embed="rId2">
            <a:extLst>
              <a:ext uri="{28A0092B-C50C-407E-A947-70E740481C1C}">
                <a14:useLocalDpi xmlns:a14="http://schemas.microsoft.com/office/drawing/2010/main" val="0"/>
              </a:ext>
            </a:extLst>
          </a:blip>
          <a:srcRect l="34362" t="74028" r="18119" b="4259"/>
          <a:stretch/>
        </p:blipFill>
        <p:spPr>
          <a:xfrm>
            <a:off x="392066" y="1588185"/>
            <a:ext cx="11408047" cy="5095027"/>
          </a:xfrm>
          <a:prstGeom prst="rect">
            <a:avLst/>
          </a:prstGeom>
          <a:ln>
            <a:solidFill>
              <a:schemeClr val="tx1"/>
            </a:solidFill>
          </a:ln>
        </p:spPr>
      </p:pic>
      <p:sp>
        <p:nvSpPr>
          <p:cNvPr id="4" name="TextBox 3">
            <a:extLst>
              <a:ext uri="{FF2B5EF4-FFF2-40B4-BE49-F238E27FC236}">
                <a16:creationId xmlns:a16="http://schemas.microsoft.com/office/drawing/2014/main" id="{F3118E45-F502-FD69-4B13-65F37F5E7DBD}"/>
              </a:ext>
            </a:extLst>
          </p:cNvPr>
          <p:cNvSpPr txBox="1"/>
          <p:nvPr/>
        </p:nvSpPr>
        <p:spPr>
          <a:xfrm>
            <a:off x="392066" y="174787"/>
            <a:ext cx="11408047"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Yediği</a:t>
            </a:r>
            <a:r>
              <a:rPr lang="en-US" b="1" dirty="0">
                <a:cs typeface="Times New Roman" panose="02020603050405020304" pitchFamily="18" charset="0"/>
              </a:rPr>
              <a:t> </a:t>
            </a:r>
            <a:r>
              <a:rPr lang="en-US" b="1" dirty="0" err="1">
                <a:cs typeface="Times New Roman" panose="02020603050405020304" pitchFamily="18" charset="0"/>
              </a:rPr>
              <a:t>dayaktan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vücudunun</a:t>
            </a:r>
            <a:r>
              <a:rPr lang="en-US" b="1" dirty="0">
                <a:cs typeface="Times New Roman" panose="02020603050405020304" pitchFamily="18" charset="0"/>
              </a:rPr>
              <a:t> </a:t>
            </a:r>
            <a:r>
              <a:rPr lang="en-US" b="1" dirty="0" err="1">
                <a:cs typeface="Times New Roman" panose="02020603050405020304" pitchFamily="18" charset="0"/>
              </a:rPr>
              <a:t>heryanı</a:t>
            </a:r>
            <a:r>
              <a:rPr lang="en-US" b="1" dirty="0">
                <a:cs typeface="Times New Roman" panose="02020603050405020304" pitchFamily="18" charset="0"/>
              </a:rPr>
              <a:t> </a:t>
            </a:r>
            <a:r>
              <a:rPr lang="en-US" b="1" dirty="0" err="1">
                <a:cs typeface="Times New Roman" panose="02020603050405020304" pitchFamily="18" charset="0"/>
              </a:rPr>
              <a:t>yara</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bere</a:t>
            </a:r>
            <a:r>
              <a:rPr lang="en-US" b="1" dirty="0">
                <a:cs typeface="Times New Roman" panose="02020603050405020304" pitchFamily="18" charset="0"/>
              </a:rPr>
              <a:t> </a:t>
            </a:r>
            <a:r>
              <a:rPr lang="tr-TR" b="1" dirty="0">
                <a:cs typeface="Times New Roman" panose="02020603050405020304" pitchFamily="18" charset="0"/>
              </a:rPr>
              <a:t>i</a:t>
            </a:r>
            <a:r>
              <a:rPr lang="en-US" b="1" dirty="0" err="1">
                <a:cs typeface="Times New Roman" panose="02020603050405020304" pitchFamily="18" charset="0"/>
              </a:rPr>
              <a:t>çinde</a:t>
            </a:r>
            <a:r>
              <a:rPr lang="en-US" b="1" dirty="0">
                <a:cs typeface="Times New Roman" panose="02020603050405020304" pitchFamily="18" charset="0"/>
              </a:rPr>
              <a:t> </a:t>
            </a:r>
            <a:r>
              <a:rPr lang="en-US" b="1" dirty="0" err="1">
                <a:cs typeface="Times New Roman" panose="02020603050405020304" pitchFamily="18" charset="0"/>
              </a:rPr>
              <a:t>kalan</a:t>
            </a:r>
            <a:r>
              <a:rPr lang="en-US" b="1" dirty="0">
                <a:cs typeface="Times New Roman" panose="02020603050405020304" pitchFamily="18" charset="0"/>
              </a:rPr>
              <a:t> </a:t>
            </a:r>
            <a:r>
              <a:rPr lang="en-US" b="1" dirty="0" err="1">
                <a:cs typeface="Times New Roman" panose="02020603050405020304" pitchFamily="18" charset="0"/>
              </a:rPr>
              <a:t>Bilâl</a:t>
            </a:r>
            <a:r>
              <a:rPr lang="en-US" b="1" dirty="0">
                <a:cs typeface="Times New Roman" panose="02020603050405020304" pitchFamily="18" charset="0"/>
              </a:rPr>
              <a:t> </a:t>
            </a:r>
            <a:r>
              <a:rPr lang="en-US" b="1" dirty="0" err="1">
                <a:cs typeface="Times New Roman" panose="02020603050405020304" pitchFamily="18" charset="0"/>
              </a:rPr>
              <a:t>Nalm</a:t>
            </a:r>
            <a:r>
              <a:rPr lang="en-US" b="1" dirty="0">
                <a:cs typeface="Times New Roman" panose="02020603050405020304" pitchFamily="18" charset="0"/>
              </a:rPr>
              <a:t> </a:t>
            </a:r>
            <a:r>
              <a:rPr lang="en-US" b="1" dirty="0" err="1">
                <a:cs typeface="Times New Roman" panose="02020603050405020304" pitchFamily="18" charset="0"/>
              </a:rPr>
              <a:t>objektifimiz</a:t>
            </a:r>
            <a:r>
              <a:rPr lang="en-US" b="1" dirty="0">
                <a:cs typeface="Times New Roman" panose="02020603050405020304" pitchFamily="18" charset="0"/>
              </a:rPr>
              <a:t> </a:t>
            </a:r>
            <a:r>
              <a:rPr lang="en-US" b="1" dirty="0" err="1">
                <a:cs typeface="Times New Roman" panose="02020603050405020304" pitchFamily="18" charset="0"/>
              </a:rPr>
              <a:t>karşısında</a:t>
            </a:r>
            <a:r>
              <a:rPr lang="en-US" b="1" dirty="0">
                <a:cs typeface="Times New Roman" panose="02020603050405020304" pitchFamily="18" charset="0"/>
              </a:rPr>
              <a:t>. (Foto: BOZKURT)</a:t>
            </a:r>
            <a:endParaRPr lang="el-GR" b="1" dirty="0">
              <a:cs typeface="Times New Roman" panose="02020603050405020304" pitchFamily="18" charset="0"/>
            </a:endParaRPr>
          </a:p>
          <a:p>
            <a:pPr algn="just"/>
            <a:r>
              <a:rPr lang="el-GR" b="1" dirty="0">
                <a:cs typeface="Times New Roman" panose="02020603050405020304" pitchFamily="18" charset="0"/>
              </a:rPr>
              <a:t>Ο </a:t>
            </a:r>
            <a:r>
              <a:rPr lang="en-US" b="1" dirty="0" err="1">
                <a:cs typeface="Times New Roman" panose="02020603050405020304" pitchFamily="18" charset="0"/>
              </a:rPr>
              <a:t>Bilâl</a:t>
            </a:r>
            <a:r>
              <a:rPr lang="en-US" b="1" dirty="0">
                <a:cs typeface="Times New Roman" panose="02020603050405020304" pitchFamily="18" charset="0"/>
              </a:rPr>
              <a:t> </a:t>
            </a:r>
            <a:r>
              <a:rPr lang="en-US" b="1" dirty="0" err="1">
                <a:cs typeface="Times New Roman" panose="02020603050405020304" pitchFamily="18" charset="0"/>
              </a:rPr>
              <a:t>Nalm</a:t>
            </a:r>
            <a:r>
              <a:rPr lang="el-GR" b="1" dirty="0">
                <a:cs typeface="Times New Roman" panose="02020603050405020304" pitchFamily="18" charset="0"/>
              </a:rPr>
              <a:t>, του οποίου το σώμα είναι γεμάτο  με πληγές και μώλωπες μετά τον ξυλοδαρμό που δέχτηκε. (Φωτογραφία: BOZKURT)</a:t>
            </a:r>
            <a:endParaRPr lang="el-CY" b="1" dirty="0">
              <a:cs typeface="Times New Roman" panose="02020603050405020304" pitchFamily="18" charset="0"/>
            </a:endParaRPr>
          </a:p>
        </p:txBody>
      </p:sp>
    </p:spTree>
    <p:extLst>
      <p:ext uri="{BB962C8B-B14F-4D97-AF65-F5344CB8AC3E}">
        <p14:creationId xmlns:p14="http://schemas.microsoft.com/office/powerpoint/2010/main" val="4003767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BE4932E8-3296-6E3B-163F-C39666A29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0"/>
            <a:ext cx="12263119" cy="6858000"/>
          </a:xfrm>
          <a:prstGeom prst="rect">
            <a:avLst/>
          </a:prstGeom>
        </p:spPr>
      </p:pic>
      <p:sp>
        <p:nvSpPr>
          <p:cNvPr id="2" name="Ορθογώνιο 1">
            <a:extLst>
              <a:ext uri="{FF2B5EF4-FFF2-40B4-BE49-F238E27FC236}">
                <a16:creationId xmlns:a16="http://schemas.microsoft.com/office/drawing/2014/main" id="{40309940-B4EE-1C0A-103C-C3DEC0F7930C}"/>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15 Ιουλίου 1975 </a:t>
            </a:r>
            <a:endParaRPr lang="el-CY" sz="4000" dirty="0">
              <a:solidFill>
                <a:schemeClr val="tx1"/>
              </a:solidFill>
            </a:endParaRPr>
          </a:p>
        </p:txBody>
      </p:sp>
    </p:spTree>
    <p:extLst>
      <p:ext uri="{BB962C8B-B14F-4D97-AF65-F5344CB8AC3E}">
        <p14:creationId xmlns:p14="http://schemas.microsoft.com/office/powerpoint/2010/main" val="307334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24CF4258-AE85-1791-249F-DEB1751BEBB2}"/>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18  Ιουλίου  1974 </a:t>
            </a:r>
            <a:endParaRPr lang="el-CY" sz="4000" dirty="0">
              <a:solidFill>
                <a:schemeClr val="tx1"/>
              </a:solidFill>
            </a:endParaRPr>
          </a:p>
        </p:txBody>
      </p:sp>
    </p:spTree>
    <p:extLst>
      <p:ext uri="{BB962C8B-B14F-4D97-AF65-F5344CB8AC3E}">
        <p14:creationId xmlns:p14="http://schemas.microsoft.com/office/powerpoint/2010/main" val="2935599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BE4932E8-3296-6E3B-163F-C39666A29BA0}"/>
              </a:ext>
            </a:extLst>
          </p:cNvPr>
          <p:cNvPicPr>
            <a:picLocks noChangeAspect="1"/>
          </p:cNvPicPr>
          <p:nvPr/>
        </p:nvPicPr>
        <p:blipFill rotWithShape="1">
          <a:blip r:embed="rId2">
            <a:extLst>
              <a:ext uri="{28A0092B-C50C-407E-A947-70E740481C1C}">
                <a14:useLocalDpi xmlns:a14="http://schemas.microsoft.com/office/drawing/2010/main" val="0"/>
              </a:ext>
            </a:extLst>
          </a:blip>
          <a:srcRect l="35902" t="67852" r="27610"/>
          <a:stretch/>
        </p:blipFill>
        <p:spPr>
          <a:xfrm>
            <a:off x="304799" y="1014293"/>
            <a:ext cx="11103429" cy="5734850"/>
          </a:xfrm>
          <a:prstGeom prst="rect">
            <a:avLst/>
          </a:prstGeom>
        </p:spPr>
      </p:pic>
      <p:sp>
        <p:nvSpPr>
          <p:cNvPr id="2" name="Ορθογώνιο 1">
            <a:extLst>
              <a:ext uri="{FF2B5EF4-FFF2-40B4-BE49-F238E27FC236}">
                <a16:creationId xmlns:a16="http://schemas.microsoft.com/office/drawing/2014/main" id="{38D5222C-A98F-F9AC-A481-E736C560A8C8}"/>
              </a:ext>
            </a:extLst>
          </p:cNvPr>
          <p:cNvSpPr/>
          <p:nvPr/>
        </p:nvSpPr>
        <p:spPr>
          <a:xfrm>
            <a:off x="304800" y="226210"/>
            <a:ext cx="8321040" cy="62992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l-GR" b="1" dirty="0">
                <a:cs typeface="Times New Roman" panose="02020603050405020304" pitchFamily="18" charset="0"/>
              </a:rPr>
              <a:t>«</a:t>
            </a:r>
            <a:r>
              <a:rPr lang="tr-TR" b="1" dirty="0">
                <a:cs typeface="Times New Roman" panose="02020603050405020304" pitchFamily="18" charset="0"/>
              </a:rPr>
              <a:t>Türklerin  Barış Hareketini telkin ediyoruz</a:t>
            </a:r>
            <a:r>
              <a:rPr lang="el-GR" b="1" dirty="0">
                <a:cs typeface="Times New Roman" panose="02020603050405020304" pitchFamily="18" charset="0"/>
              </a:rPr>
              <a:t>»</a:t>
            </a:r>
            <a:endParaRPr lang="tr-TR" b="1" dirty="0">
              <a:cs typeface="Times New Roman" panose="02020603050405020304" pitchFamily="18" charset="0"/>
            </a:endParaRPr>
          </a:p>
          <a:p>
            <a:pPr algn="just"/>
            <a:r>
              <a:rPr lang="el-GR" b="1" dirty="0">
                <a:cs typeface="Times New Roman" panose="02020603050405020304" pitchFamily="18" charset="0"/>
              </a:rPr>
              <a:t>«Προτείνουμε την  ειρηνευτική  επιχείρηση  των Τούρκων» </a:t>
            </a:r>
            <a:r>
              <a:rPr lang="tr-TR" b="1" dirty="0">
                <a:cs typeface="Times New Roman" panose="02020603050405020304" pitchFamily="18" charset="0"/>
              </a:rPr>
              <a:t> </a:t>
            </a:r>
            <a:endParaRPr lang="el-CY" b="1" dirty="0">
              <a:cs typeface="Times New Roman" panose="02020603050405020304" pitchFamily="18" charset="0"/>
            </a:endParaRPr>
          </a:p>
        </p:txBody>
      </p:sp>
    </p:spTree>
    <p:extLst>
      <p:ext uri="{BB962C8B-B14F-4D97-AF65-F5344CB8AC3E}">
        <p14:creationId xmlns:p14="http://schemas.microsoft.com/office/powerpoint/2010/main" val="28739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C25AF7E-9CD6-BD2A-8452-277972BA7B59}"/>
              </a:ext>
            </a:extLst>
          </p:cNvPr>
          <p:cNvPicPr>
            <a:picLocks noChangeAspect="1"/>
          </p:cNvPicPr>
          <p:nvPr/>
        </p:nvPicPr>
        <p:blipFill rotWithShape="1">
          <a:blip r:embed="rId2">
            <a:extLst>
              <a:ext uri="{28A0092B-C50C-407E-A947-70E740481C1C}">
                <a14:useLocalDpi xmlns:a14="http://schemas.microsoft.com/office/drawing/2010/main" val="0"/>
              </a:ext>
            </a:extLst>
          </a:blip>
          <a:srcRect l="2335" t="5873" r="6149" b="2381"/>
          <a:stretch/>
        </p:blipFill>
        <p:spPr>
          <a:xfrm>
            <a:off x="108858" y="87084"/>
            <a:ext cx="12083142" cy="6770915"/>
          </a:xfrm>
          <a:prstGeom prst="rect">
            <a:avLst/>
          </a:prstGeom>
        </p:spPr>
      </p:pic>
      <p:sp>
        <p:nvSpPr>
          <p:cNvPr id="2" name="Ορθογώνιο 1">
            <a:extLst>
              <a:ext uri="{FF2B5EF4-FFF2-40B4-BE49-F238E27FC236}">
                <a16:creationId xmlns:a16="http://schemas.microsoft.com/office/drawing/2014/main" id="{43127437-6637-B11D-007E-CAED5AF62DD7}"/>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20 Ιουλίου 1975 </a:t>
            </a:r>
            <a:endParaRPr lang="el-CY" sz="4000" dirty="0">
              <a:solidFill>
                <a:schemeClr val="tx1"/>
              </a:solidFill>
            </a:endParaRPr>
          </a:p>
        </p:txBody>
      </p:sp>
    </p:spTree>
    <p:extLst>
      <p:ext uri="{BB962C8B-B14F-4D97-AF65-F5344CB8AC3E}">
        <p14:creationId xmlns:p14="http://schemas.microsoft.com/office/powerpoint/2010/main" val="3054032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C25AF7E-9CD6-BD2A-8452-277972BA7B59}"/>
              </a:ext>
            </a:extLst>
          </p:cNvPr>
          <p:cNvPicPr>
            <a:picLocks noChangeAspect="1"/>
          </p:cNvPicPr>
          <p:nvPr/>
        </p:nvPicPr>
        <p:blipFill rotWithShape="1">
          <a:blip r:embed="rId2">
            <a:extLst>
              <a:ext uri="{28A0092B-C50C-407E-A947-70E740481C1C}">
                <a14:useLocalDpi xmlns:a14="http://schemas.microsoft.com/office/drawing/2010/main" val="0"/>
              </a:ext>
            </a:extLst>
          </a:blip>
          <a:srcRect l="3442" t="17926" r="5603" b="42125"/>
          <a:stretch/>
        </p:blipFill>
        <p:spPr>
          <a:xfrm>
            <a:off x="141513" y="1628276"/>
            <a:ext cx="11919857" cy="5229723"/>
          </a:xfrm>
          <a:prstGeom prst="rect">
            <a:avLst/>
          </a:prstGeom>
          <a:ln>
            <a:solidFill>
              <a:schemeClr val="tx1"/>
            </a:solidFill>
          </a:ln>
        </p:spPr>
      </p:pic>
      <p:sp>
        <p:nvSpPr>
          <p:cNvPr id="4" name="TextBox 3">
            <a:extLst>
              <a:ext uri="{FF2B5EF4-FFF2-40B4-BE49-F238E27FC236}">
                <a16:creationId xmlns:a16="http://schemas.microsoft.com/office/drawing/2014/main" id="{838D1933-BF3C-CC6C-D173-E326B59A65FF}"/>
              </a:ext>
            </a:extLst>
          </p:cNvPr>
          <p:cNvSpPr txBox="1"/>
          <p:nvPr/>
        </p:nvSpPr>
        <p:spPr>
          <a:xfrm>
            <a:off x="141513" y="85635"/>
            <a:ext cx="11843657" cy="147732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t>Kıbrıs</a:t>
            </a:r>
            <a:r>
              <a:rPr lang="en-US" b="1" dirty="0"/>
              <a:t> </a:t>
            </a:r>
            <a:r>
              <a:rPr lang="en-US" b="1" dirty="0" err="1"/>
              <a:t>Türk</a:t>
            </a:r>
            <a:r>
              <a:rPr lang="en-US" b="1" dirty="0"/>
              <a:t> </a:t>
            </a:r>
            <a:r>
              <a:rPr lang="en-US" b="1" dirty="0" err="1"/>
              <a:t>Toplum</a:t>
            </a:r>
            <a:r>
              <a:rPr lang="en-US" b="1" dirty="0"/>
              <a:t> </a:t>
            </a:r>
            <a:r>
              <a:rPr lang="en-US" b="1" dirty="0" err="1"/>
              <a:t>una</a:t>
            </a:r>
            <a:r>
              <a:rPr lang="en-US" b="1" dirty="0"/>
              <a:t> </a:t>
            </a:r>
            <a:r>
              <a:rPr lang="en-US" b="1" dirty="0" err="1"/>
              <a:t>kurtuluşu</a:t>
            </a:r>
            <a:r>
              <a:rPr lang="en-US" b="1" dirty="0"/>
              <a:t> </a:t>
            </a:r>
            <a:r>
              <a:rPr lang="en-US" b="1" dirty="0" err="1"/>
              <a:t>ve</a:t>
            </a:r>
            <a:r>
              <a:rPr lang="en-US" b="1" dirty="0"/>
              <a:t> </a:t>
            </a:r>
            <a:r>
              <a:rPr lang="en-US" b="1" dirty="0" err="1"/>
              <a:t>özgürlüğü</a:t>
            </a:r>
            <a:r>
              <a:rPr lang="en-US" b="1" dirty="0"/>
              <a:t> </a:t>
            </a:r>
            <a:r>
              <a:rPr lang="en-US" b="1" dirty="0" err="1"/>
              <a:t>getiren</a:t>
            </a:r>
            <a:r>
              <a:rPr lang="en-US" b="1" dirty="0"/>
              <a:t> </a:t>
            </a:r>
            <a:r>
              <a:rPr lang="en-US" b="1" dirty="0" err="1"/>
              <a:t>Barış</a:t>
            </a:r>
            <a:r>
              <a:rPr lang="en-US" b="1" dirty="0"/>
              <a:t> </a:t>
            </a:r>
            <a:r>
              <a:rPr lang="en-US" b="1" dirty="0" err="1"/>
              <a:t>Kuvvetlerimizin</a:t>
            </a:r>
            <a:r>
              <a:rPr lang="en-US" b="1" dirty="0"/>
              <a:t> </a:t>
            </a:r>
            <a:r>
              <a:rPr lang="en-US" b="1" dirty="0" err="1"/>
              <a:t>üç</a:t>
            </a:r>
            <a:r>
              <a:rPr lang="en-US" b="1" dirty="0"/>
              <a:t> </a:t>
            </a:r>
            <a:r>
              <a:rPr lang="en-US" b="1" dirty="0" err="1"/>
              <a:t>Komutanı</a:t>
            </a:r>
            <a:r>
              <a:rPr lang="en-US" b="1" dirty="0"/>
              <a:t> </a:t>
            </a:r>
            <a:r>
              <a:rPr lang="en-US" b="1" dirty="0" err="1"/>
              <a:t>görülüyor</a:t>
            </a:r>
            <a:r>
              <a:rPr lang="en-US" b="1" dirty="0"/>
              <a:t>. Soldan Sa </a:t>
            </a:r>
            <a:r>
              <a:rPr lang="en-US" b="1" dirty="0" err="1"/>
              <a:t>ğa</a:t>
            </a:r>
            <a:r>
              <a:rPr lang="en-US" b="1" dirty="0"/>
              <a:t> </a:t>
            </a:r>
            <a:r>
              <a:rPr lang="en-US" b="1" dirty="0" err="1"/>
              <a:t>doğru</a:t>
            </a:r>
            <a:r>
              <a:rPr lang="en-US" b="1" dirty="0"/>
              <a:t>: </a:t>
            </a:r>
            <a:r>
              <a:rPr lang="en-US" b="1" dirty="0" err="1"/>
              <a:t>Korgeneral</a:t>
            </a:r>
            <a:r>
              <a:rPr lang="en-US" b="1" dirty="0"/>
              <a:t> NURETTİN ERSİN, </a:t>
            </a:r>
            <a:r>
              <a:rPr lang="en-US" b="1" dirty="0" err="1"/>
              <a:t>Korgeneral</a:t>
            </a:r>
            <a:r>
              <a:rPr lang="en-US" b="1" dirty="0"/>
              <a:t> BEDRETTİN DEM</a:t>
            </a:r>
            <a:r>
              <a:rPr lang="tr-TR" b="1" dirty="0"/>
              <a:t>İ</a:t>
            </a:r>
            <a:r>
              <a:rPr lang="en-US" b="1" dirty="0"/>
              <a:t>REL </a:t>
            </a:r>
            <a:r>
              <a:rPr lang="en-US" b="1" dirty="0" err="1"/>
              <a:t>ve</a:t>
            </a:r>
            <a:r>
              <a:rPr lang="en-US" b="1" dirty="0"/>
              <a:t> </a:t>
            </a:r>
            <a:r>
              <a:rPr lang="en-US" b="1" dirty="0" err="1"/>
              <a:t>Korgeneral</a:t>
            </a:r>
            <a:r>
              <a:rPr lang="en-US" b="1" dirty="0"/>
              <a:t> VAHİT GÜNERİ.</a:t>
            </a:r>
            <a:endParaRPr lang="el-GR" b="1" dirty="0"/>
          </a:p>
          <a:p>
            <a:pPr algn="just"/>
            <a:r>
              <a:rPr lang="el-GR" b="1" dirty="0"/>
              <a:t>Οι τρεις Διοικητές των Ειρηνευτικών μας Δυνάμεων που έφεραν σωτηρία και ελευθερία στην τουρκοκυπριακή κοινότητα. Από τα αριστερά προς τα δεξιά: </a:t>
            </a:r>
          </a:p>
          <a:p>
            <a:pPr algn="just"/>
            <a:r>
              <a:rPr lang="el-GR" b="1" dirty="0"/>
              <a:t>Αντιστράτηγος NURETTİN ERSİN, Αντιστράτηγος BEDRETTİN DEM</a:t>
            </a:r>
            <a:r>
              <a:rPr lang="tr-TR" b="1" dirty="0"/>
              <a:t>İ</a:t>
            </a:r>
            <a:r>
              <a:rPr lang="el-GR" b="1" dirty="0"/>
              <a:t>REL και Αντιστράτηγος VAHİT GÜNERİ.</a:t>
            </a:r>
            <a:endParaRPr lang="el-CY" b="1" dirty="0"/>
          </a:p>
        </p:txBody>
      </p:sp>
    </p:spTree>
    <p:extLst>
      <p:ext uri="{BB962C8B-B14F-4D97-AF65-F5344CB8AC3E}">
        <p14:creationId xmlns:p14="http://schemas.microsoft.com/office/powerpoint/2010/main" val="3170030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τέχνη, ανθρώπινο πρόσωπο, ζωγραφιά&#10;&#10;Περιγραφή που δημιουργήθηκε αυτόματα">
            <a:extLst>
              <a:ext uri="{FF2B5EF4-FFF2-40B4-BE49-F238E27FC236}">
                <a16:creationId xmlns:a16="http://schemas.microsoft.com/office/drawing/2014/main" id="{06ED2C35-6332-E738-C2B6-15A686C4AE47}"/>
              </a:ext>
            </a:extLst>
          </p:cNvPr>
          <p:cNvPicPr>
            <a:picLocks noChangeAspect="1"/>
          </p:cNvPicPr>
          <p:nvPr/>
        </p:nvPicPr>
        <p:blipFill rotWithShape="1">
          <a:blip r:embed="rId2">
            <a:extLst>
              <a:ext uri="{28A0092B-C50C-407E-A947-70E740481C1C}">
                <a14:useLocalDpi xmlns:a14="http://schemas.microsoft.com/office/drawing/2010/main" val="0"/>
              </a:ext>
            </a:extLst>
          </a:blip>
          <a:srcRect t="14815"/>
          <a:stretch/>
        </p:blipFill>
        <p:spPr>
          <a:xfrm rot="5400000">
            <a:off x="-105228" y="3265715"/>
            <a:ext cx="3853543" cy="3004457"/>
          </a:xfrm>
          <a:prstGeom prst="rect">
            <a:avLst/>
          </a:prstGeom>
          <a:ln>
            <a:solidFill>
              <a:schemeClr val="tx1"/>
            </a:solidFill>
          </a:ln>
        </p:spPr>
      </p:pic>
      <p:pic>
        <p:nvPicPr>
          <p:cNvPr id="5" name="Εικόνα 4" descr="Εικόνα που περιέχει κείμενο, βιβλίο, χαρτί, έγγραφο&#10;&#10;Περιγραφή που δημιουργήθηκε αυτόματα">
            <a:extLst>
              <a:ext uri="{FF2B5EF4-FFF2-40B4-BE49-F238E27FC236}">
                <a16:creationId xmlns:a16="http://schemas.microsoft.com/office/drawing/2014/main" id="{7FEEDE65-1DF4-D293-0491-946E6FBF7881}"/>
              </a:ext>
            </a:extLst>
          </p:cNvPr>
          <p:cNvPicPr>
            <a:picLocks noChangeAspect="1"/>
          </p:cNvPicPr>
          <p:nvPr/>
        </p:nvPicPr>
        <p:blipFill rotWithShape="1">
          <a:blip r:embed="rId3">
            <a:extLst>
              <a:ext uri="{28A0092B-C50C-407E-A947-70E740481C1C}">
                <a14:useLocalDpi xmlns:a14="http://schemas.microsoft.com/office/drawing/2010/main" val="0"/>
              </a:ext>
            </a:extLst>
          </a:blip>
          <a:srcRect l="10847" t="8972" r="11305" b="5981"/>
          <a:stretch/>
        </p:blipFill>
        <p:spPr>
          <a:xfrm rot="5400000">
            <a:off x="2979056" y="3305631"/>
            <a:ext cx="3853545" cy="2924627"/>
          </a:xfrm>
          <a:prstGeom prst="rect">
            <a:avLst/>
          </a:prstGeom>
          <a:solidFill>
            <a:schemeClr val="accent6">
              <a:lumMod val="20000"/>
              <a:lumOff val="80000"/>
            </a:schemeClr>
          </a:solidFill>
          <a:ln>
            <a:solidFill>
              <a:schemeClr val="tx1"/>
            </a:solidFill>
          </a:ln>
          <a:effectLst>
            <a:outerShdw blurRad="292100" dist="139700" dir="2700000" algn="tl" rotWithShape="0">
              <a:srgbClr val="333333">
                <a:alpha val="65000"/>
              </a:srgbClr>
            </a:outerShdw>
          </a:effectLst>
        </p:spPr>
      </p:pic>
      <p:graphicFrame>
        <p:nvGraphicFramePr>
          <p:cNvPr id="4" name="Πίνακας 3">
            <a:extLst>
              <a:ext uri="{FF2B5EF4-FFF2-40B4-BE49-F238E27FC236}">
                <a16:creationId xmlns:a16="http://schemas.microsoft.com/office/drawing/2014/main" id="{7FB009B6-1CD0-6377-4828-CEF6894A9433}"/>
              </a:ext>
            </a:extLst>
          </p:cNvPr>
          <p:cNvGraphicFramePr>
            <a:graphicFrameLocks noGrp="1"/>
          </p:cNvGraphicFramePr>
          <p:nvPr>
            <p:extLst>
              <p:ext uri="{D42A27DB-BD31-4B8C-83A1-F6EECF244321}">
                <p14:modId xmlns:p14="http://schemas.microsoft.com/office/powerpoint/2010/main" val="2297744836"/>
              </p:ext>
            </p:extLst>
          </p:nvPr>
        </p:nvGraphicFramePr>
        <p:xfrm>
          <a:off x="319315" y="252790"/>
          <a:ext cx="11208656" cy="2286000"/>
        </p:xfrm>
        <a:graphic>
          <a:graphicData uri="http://schemas.openxmlformats.org/drawingml/2006/table">
            <a:tbl>
              <a:tblPr firstRow="1" bandRow="1">
                <a:tableStyleId>{5940675A-B579-460E-94D1-54222C63F5DA}</a:tableStyleId>
              </a:tblPr>
              <a:tblGrid>
                <a:gridCol w="1915969">
                  <a:extLst>
                    <a:ext uri="{9D8B030D-6E8A-4147-A177-3AD203B41FA5}">
                      <a16:colId xmlns:a16="http://schemas.microsoft.com/office/drawing/2014/main" val="3165183696"/>
                    </a:ext>
                  </a:extLst>
                </a:gridCol>
                <a:gridCol w="9292687">
                  <a:extLst>
                    <a:ext uri="{9D8B030D-6E8A-4147-A177-3AD203B41FA5}">
                      <a16:colId xmlns:a16="http://schemas.microsoft.com/office/drawing/2014/main" val="2720384448"/>
                    </a:ext>
                  </a:extLst>
                </a:gridCol>
              </a:tblGrid>
              <a:tr h="370840">
                <a:tc>
                  <a:txBody>
                    <a:bodyPr/>
                    <a:lstStyle/>
                    <a:p>
                      <a:r>
                        <a:rPr lang="el-GR" dirty="0"/>
                        <a:t>1933</a:t>
                      </a:r>
                    </a:p>
                    <a:p>
                      <a:r>
                        <a:rPr lang="el-GR" dirty="0"/>
                        <a:t>1955</a:t>
                      </a:r>
                    </a:p>
                    <a:p>
                      <a:r>
                        <a:rPr lang="el-GR" dirty="0"/>
                        <a:t>1960</a:t>
                      </a:r>
                    </a:p>
                    <a:p>
                      <a:r>
                        <a:rPr lang="el-GR" dirty="0"/>
                        <a:t>1965</a:t>
                      </a:r>
                    </a:p>
                    <a:p>
                      <a:r>
                        <a:rPr lang="el-GR" dirty="0"/>
                        <a:t>1968</a:t>
                      </a:r>
                    </a:p>
                    <a:p>
                      <a:r>
                        <a:rPr lang="el-GR" dirty="0"/>
                        <a:t>1970-1971</a:t>
                      </a:r>
                    </a:p>
                    <a:p>
                      <a:r>
                        <a:rPr lang="el-GR" dirty="0"/>
                        <a:t>1974</a:t>
                      </a:r>
                    </a:p>
                    <a:p>
                      <a:r>
                        <a:rPr lang="el-GR" dirty="0"/>
                        <a:t>1976-1977</a:t>
                      </a:r>
                    </a:p>
                  </a:txBody>
                  <a:tcPr>
                    <a:solidFill>
                      <a:schemeClr val="accent6">
                        <a:lumMod val="20000"/>
                        <a:lumOff val="80000"/>
                      </a:schemeClr>
                    </a:solidFill>
                  </a:tcPr>
                </a:tc>
                <a:tc>
                  <a:txBody>
                    <a:bodyPr/>
                    <a:lstStyle/>
                    <a:p>
                      <a:r>
                        <a:rPr lang="el-GR" dirty="0"/>
                        <a:t>Γεννήθηκε  στη Σαμψούντα </a:t>
                      </a:r>
                    </a:p>
                    <a:p>
                      <a:r>
                        <a:rPr lang="el-GR" dirty="0"/>
                        <a:t>Σχολή  πολέμου  στρατού ξηράς &amp; Σχολή Πεζικού </a:t>
                      </a:r>
                    </a:p>
                    <a:p>
                      <a:r>
                        <a:rPr lang="el-GR" dirty="0"/>
                        <a:t>Σχολή  καταδρομέων</a:t>
                      </a:r>
                    </a:p>
                    <a:p>
                      <a:r>
                        <a:rPr lang="el-GR" dirty="0"/>
                        <a:t>Μαθήματα  Ειδικού Πολέμου </a:t>
                      </a:r>
                    </a:p>
                    <a:p>
                      <a:r>
                        <a:rPr lang="el-GR" dirty="0"/>
                        <a:t>Απόφοιτος   Ακαδημίας Πολέμου  Στρατού Ξηράς </a:t>
                      </a:r>
                    </a:p>
                    <a:p>
                      <a:r>
                        <a:rPr lang="tr-TR" dirty="0"/>
                        <a:t>Kıbrıs  Bayraktarlık</a:t>
                      </a:r>
                      <a:endParaRPr lang="el-GR" dirty="0"/>
                    </a:p>
                    <a:p>
                      <a:r>
                        <a:rPr lang="el-GR" dirty="0"/>
                        <a:t>Ειρηνευτική επιχείρηση Κύπρου -</a:t>
                      </a:r>
                      <a:r>
                        <a:rPr lang="tr-TR" dirty="0"/>
                        <a:t>6o  </a:t>
                      </a:r>
                      <a:r>
                        <a:rPr lang="el-GR" dirty="0"/>
                        <a:t>σώμα  στρατού</a:t>
                      </a:r>
                    </a:p>
                    <a:p>
                      <a:r>
                        <a:rPr lang="el-GR" dirty="0"/>
                        <a:t>Διοίκηση 14</a:t>
                      </a:r>
                      <a:r>
                        <a:rPr lang="el-GR" baseline="30000" dirty="0"/>
                        <a:t>ο</a:t>
                      </a:r>
                      <a:r>
                        <a:rPr lang="el-GR" dirty="0"/>
                        <a:t>  συντάγματος  πεζικού </a:t>
                      </a:r>
                      <a:endParaRPr lang="el-CY" dirty="0"/>
                    </a:p>
                  </a:txBody>
                  <a:tcPr>
                    <a:solidFill>
                      <a:schemeClr val="accent6">
                        <a:lumMod val="20000"/>
                        <a:lumOff val="80000"/>
                      </a:schemeClr>
                    </a:solidFill>
                  </a:tcPr>
                </a:tc>
                <a:extLst>
                  <a:ext uri="{0D108BD9-81ED-4DB2-BD59-A6C34878D82A}">
                    <a16:rowId xmlns:a16="http://schemas.microsoft.com/office/drawing/2014/main" val="2657818862"/>
                  </a:ext>
                </a:extLst>
              </a:tr>
            </a:tbl>
          </a:graphicData>
        </a:graphic>
      </p:graphicFrame>
      <p:pic>
        <p:nvPicPr>
          <p:cNvPr id="6" name="Εικόνα 5"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E2B4BB93-D397-0403-EE83-B1E1941A1A7D}"/>
              </a:ext>
            </a:extLst>
          </p:cNvPr>
          <p:cNvPicPr>
            <a:picLocks noChangeAspect="1"/>
          </p:cNvPicPr>
          <p:nvPr/>
        </p:nvPicPr>
        <p:blipFill rotWithShape="1">
          <a:blip r:embed="rId4">
            <a:extLst>
              <a:ext uri="{28A0092B-C50C-407E-A947-70E740481C1C}">
                <a14:useLocalDpi xmlns:a14="http://schemas.microsoft.com/office/drawing/2010/main" val="0"/>
              </a:ext>
            </a:extLst>
          </a:blip>
          <a:srcRect l="49949" t="18134" r="12818" b="49021"/>
          <a:stretch/>
        </p:blipFill>
        <p:spPr>
          <a:xfrm>
            <a:off x="6487885" y="2841172"/>
            <a:ext cx="5486399" cy="3853543"/>
          </a:xfrm>
          <a:prstGeom prst="rect">
            <a:avLst/>
          </a:prstGeom>
          <a:ln>
            <a:solidFill>
              <a:schemeClr val="tx1"/>
            </a:solidFill>
          </a:ln>
        </p:spPr>
      </p:pic>
      <p:sp>
        <p:nvSpPr>
          <p:cNvPr id="7" name="TextBox 6">
            <a:extLst>
              <a:ext uri="{FF2B5EF4-FFF2-40B4-BE49-F238E27FC236}">
                <a16:creationId xmlns:a16="http://schemas.microsoft.com/office/drawing/2014/main" id="{AD0A3B06-617C-6561-DC55-B719608E116E}"/>
              </a:ext>
            </a:extLst>
          </p:cNvPr>
          <p:cNvSpPr txBox="1"/>
          <p:nvPr/>
        </p:nvSpPr>
        <p:spPr>
          <a:xfrm>
            <a:off x="319315" y="6325383"/>
            <a:ext cx="7434945" cy="369332"/>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a:t>
            </a:r>
            <a:r>
              <a:rPr lang="el-GR" dirty="0" err="1"/>
              <a:t>σσ</a:t>
            </a:r>
            <a:r>
              <a:rPr lang="el-GR" dirty="0"/>
              <a:t>. 82-83.</a:t>
            </a:r>
            <a:endParaRPr lang="en-US" dirty="0"/>
          </a:p>
        </p:txBody>
      </p:sp>
    </p:spTree>
    <p:extLst>
      <p:ext uri="{BB962C8B-B14F-4D97-AF65-F5344CB8AC3E}">
        <p14:creationId xmlns:p14="http://schemas.microsoft.com/office/powerpoint/2010/main" val="217417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χαρτί, χάρτης&#10;&#10;Περιγραφή που δημιουργήθηκε αυτόματα">
            <a:extLst>
              <a:ext uri="{FF2B5EF4-FFF2-40B4-BE49-F238E27FC236}">
                <a16:creationId xmlns:a16="http://schemas.microsoft.com/office/drawing/2014/main" id="{E1771E6A-EF0E-1153-432F-84FDBF764712}"/>
              </a:ext>
            </a:extLst>
          </p:cNvPr>
          <p:cNvPicPr>
            <a:picLocks noChangeAspect="1"/>
          </p:cNvPicPr>
          <p:nvPr/>
        </p:nvPicPr>
        <p:blipFill rotWithShape="1">
          <a:blip r:embed="rId2">
            <a:extLst>
              <a:ext uri="{28A0092B-C50C-407E-A947-70E740481C1C}">
                <a14:useLocalDpi xmlns:a14="http://schemas.microsoft.com/office/drawing/2010/main" val="0"/>
              </a:ext>
            </a:extLst>
          </a:blip>
          <a:srcRect l="8888" t="11259" r="8667" b="10370"/>
          <a:stretch/>
        </p:blipFill>
        <p:spPr>
          <a:xfrm rot="10800000">
            <a:off x="172716" y="119727"/>
            <a:ext cx="11846564" cy="3640911"/>
          </a:xfrm>
          <a:prstGeom prst="rect">
            <a:avLst/>
          </a:prstGeom>
          <a:ln>
            <a:solidFill>
              <a:schemeClr val="tx1"/>
            </a:solidFill>
          </a:ln>
        </p:spPr>
      </p:pic>
      <p:pic>
        <p:nvPicPr>
          <p:cNvPr id="4" name="Εικόνα 3" descr="Εικόνα που περιέχει κείμενο, χαρτί, μελάνη, βιβλίο&#10;&#10;Περιγραφή που δημιουργήθηκε αυτόματα">
            <a:extLst>
              <a:ext uri="{FF2B5EF4-FFF2-40B4-BE49-F238E27FC236}">
                <a16:creationId xmlns:a16="http://schemas.microsoft.com/office/drawing/2014/main" id="{923A88D6-4C9B-AA5F-F7DA-0DE1D6BC06CE}"/>
              </a:ext>
            </a:extLst>
          </p:cNvPr>
          <p:cNvPicPr>
            <a:picLocks noChangeAspect="1"/>
          </p:cNvPicPr>
          <p:nvPr/>
        </p:nvPicPr>
        <p:blipFill rotWithShape="1">
          <a:blip r:embed="rId3">
            <a:extLst>
              <a:ext uri="{28A0092B-C50C-407E-A947-70E740481C1C}">
                <a14:useLocalDpi xmlns:a14="http://schemas.microsoft.com/office/drawing/2010/main" val="0"/>
              </a:ext>
            </a:extLst>
          </a:blip>
          <a:srcRect l="12333" t="31111" r="12666" b="3999"/>
          <a:stretch/>
        </p:blipFill>
        <p:spPr>
          <a:xfrm rot="10800000">
            <a:off x="172717" y="3923949"/>
            <a:ext cx="6260737" cy="2281681"/>
          </a:xfrm>
          <a:prstGeom prst="rect">
            <a:avLst/>
          </a:prstGeom>
          <a:ln>
            <a:solidFill>
              <a:schemeClr val="tx1"/>
            </a:solidFill>
          </a:ln>
        </p:spPr>
      </p:pic>
      <p:pic>
        <p:nvPicPr>
          <p:cNvPr id="5" name="Εικόνα 4" descr="Εικόνα που περιέχει κείμενο, σκίτσο/σχέδιο, ζωγραφιά, χαρτί&#10;&#10;Περιγραφή που δημιουργήθηκε αυτόματα">
            <a:extLst>
              <a:ext uri="{FF2B5EF4-FFF2-40B4-BE49-F238E27FC236}">
                <a16:creationId xmlns:a16="http://schemas.microsoft.com/office/drawing/2014/main" id="{02E6F1E2-06EA-4682-7CB4-66162F3FEB73}"/>
              </a:ext>
            </a:extLst>
          </p:cNvPr>
          <p:cNvPicPr>
            <a:picLocks noChangeAspect="1"/>
          </p:cNvPicPr>
          <p:nvPr/>
        </p:nvPicPr>
        <p:blipFill rotWithShape="1">
          <a:blip r:embed="rId4">
            <a:extLst>
              <a:ext uri="{28A0092B-C50C-407E-A947-70E740481C1C}">
                <a14:useLocalDpi xmlns:a14="http://schemas.microsoft.com/office/drawing/2010/main" val="0"/>
              </a:ext>
            </a:extLst>
          </a:blip>
          <a:srcRect l="47250" t="6472" r="5842" b="10151"/>
          <a:stretch/>
        </p:blipFill>
        <p:spPr>
          <a:xfrm>
            <a:off x="6634480" y="3923950"/>
            <a:ext cx="5366125" cy="2281681"/>
          </a:xfrm>
          <a:prstGeom prst="rect">
            <a:avLst/>
          </a:prstGeom>
          <a:ln>
            <a:solidFill>
              <a:schemeClr val="tx1"/>
            </a:solidFill>
          </a:ln>
        </p:spPr>
      </p:pic>
      <p:sp>
        <p:nvSpPr>
          <p:cNvPr id="6" name="TextBox 5">
            <a:extLst>
              <a:ext uri="{FF2B5EF4-FFF2-40B4-BE49-F238E27FC236}">
                <a16:creationId xmlns:a16="http://schemas.microsoft.com/office/drawing/2014/main" id="{0FB94FAA-8227-F0D5-999E-07CC00EDDD9D}"/>
              </a:ext>
            </a:extLst>
          </p:cNvPr>
          <p:cNvSpPr txBox="1"/>
          <p:nvPr/>
        </p:nvSpPr>
        <p:spPr>
          <a:xfrm>
            <a:off x="172716" y="6368937"/>
            <a:ext cx="9872812" cy="369332"/>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a:t>
            </a:r>
            <a:r>
              <a:rPr lang="el-GR" dirty="0" err="1"/>
              <a:t>σσ</a:t>
            </a:r>
            <a:r>
              <a:rPr lang="el-GR" dirty="0"/>
              <a:t>. 36, 53, 56, 59.</a:t>
            </a:r>
            <a:endParaRPr lang="en-US" dirty="0"/>
          </a:p>
        </p:txBody>
      </p:sp>
    </p:spTree>
    <p:extLst>
      <p:ext uri="{BB962C8B-B14F-4D97-AF65-F5344CB8AC3E}">
        <p14:creationId xmlns:p14="http://schemas.microsoft.com/office/powerpoint/2010/main" val="2002034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DDB5119A-C296-09C6-F871-8EBCDE02B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Ορθογώνιο 1">
            <a:extLst>
              <a:ext uri="{FF2B5EF4-FFF2-40B4-BE49-F238E27FC236}">
                <a16:creationId xmlns:a16="http://schemas.microsoft.com/office/drawing/2014/main" id="{A5E66666-1688-BD79-78D3-F90A3C0CE068}"/>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14 Αυγούστου  1975</a:t>
            </a:r>
            <a:endParaRPr lang="el-CY" sz="4000" dirty="0">
              <a:solidFill>
                <a:schemeClr val="tx1"/>
              </a:solidFill>
            </a:endParaRPr>
          </a:p>
        </p:txBody>
      </p:sp>
    </p:spTree>
    <p:extLst>
      <p:ext uri="{BB962C8B-B14F-4D97-AF65-F5344CB8AC3E}">
        <p14:creationId xmlns:p14="http://schemas.microsoft.com/office/powerpoint/2010/main" val="1170166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73C4328-C74E-5D36-7E71-B96187234B4F}"/>
              </a:ext>
            </a:extLst>
          </p:cNvPr>
          <p:cNvPicPr>
            <a:picLocks noChangeAspect="1"/>
          </p:cNvPicPr>
          <p:nvPr/>
        </p:nvPicPr>
        <p:blipFill rotWithShape="1">
          <a:blip r:embed="rId2">
            <a:extLst>
              <a:ext uri="{28A0092B-C50C-407E-A947-70E740481C1C}">
                <a14:useLocalDpi xmlns:a14="http://schemas.microsoft.com/office/drawing/2010/main" val="0"/>
              </a:ext>
            </a:extLst>
          </a:blip>
          <a:srcRect l="73613" t="58990" r="13860" b="19812"/>
          <a:stretch/>
        </p:blipFill>
        <p:spPr>
          <a:xfrm>
            <a:off x="316889" y="3606800"/>
            <a:ext cx="3035911" cy="2701403"/>
          </a:xfrm>
          <a:prstGeom prst="rect">
            <a:avLst/>
          </a:prstGeom>
        </p:spPr>
      </p:pic>
      <p:sp>
        <p:nvSpPr>
          <p:cNvPr id="4" name="TextBox 3">
            <a:extLst>
              <a:ext uri="{FF2B5EF4-FFF2-40B4-BE49-F238E27FC236}">
                <a16:creationId xmlns:a16="http://schemas.microsoft.com/office/drawing/2014/main" id="{FF0C71F0-8F6D-C8A4-25FA-F7BBEBD3FB7E}"/>
              </a:ext>
            </a:extLst>
          </p:cNvPr>
          <p:cNvSpPr txBox="1"/>
          <p:nvPr/>
        </p:nvSpPr>
        <p:spPr>
          <a:xfrm>
            <a:off x="316889" y="143373"/>
            <a:ext cx="3035911" cy="3139321"/>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14 </a:t>
            </a:r>
            <a:r>
              <a:rPr lang="en-US" b="1" dirty="0" err="1">
                <a:cs typeface="Times New Roman" panose="02020603050405020304" pitchFamily="18" charset="0"/>
              </a:rPr>
              <a:t>Ağustos</a:t>
            </a:r>
            <a:r>
              <a:rPr lang="en-US" b="1" dirty="0">
                <a:cs typeface="Times New Roman" panose="02020603050405020304" pitchFamily="18" charset="0"/>
              </a:rPr>
              <a:t> 1974 </a:t>
            </a:r>
            <a:r>
              <a:rPr lang="en-US" b="1" dirty="0" err="1">
                <a:cs typeface="Times New Roman" panose="02020603050405020304" pitchFamily="18" charset="0"/>
              </a:rPr>
              <a:t>tarihinde</a:t>
            </a:r>
            <a:r>
              <a:rPr lang="en-US" b="1" dirty="0">
                <a:cs typeface="Times New Roman" panose="02020603050405020304" pitchFamily="18" charset="0"/>
              </a:rPr>
              <a:t> </a:t>
            </a:r>
            <a:r>
              <a:rPr lang="en-US" b="1" dirty="0" err="1">
                <a:cs typeface="Times New Roman" panose="02020603050405020304" pitchFamily="18" charset="0"/>
              </a:rPr>
              <a:t>Atlılar</a:t>
            </a:r>
            <a:r>
              <a:rPr lang="en-US" b="1" dirty="0">
                <a:cs typeface="Times New Roman" panose="02020603050405020304" pitchFamily="18" charset="0"/>
              </a:rPr>
              <a:t> </a:t>
            </a:r>
            <a:r>
              <a:rPr lang="en-US" b="1" dirty="0" err="1">
                <a:cs typeface="Times New Roman" panose="02020603050405020304" pitchFamily="18" charset="0"/>
              </a:rPr>
              <a:t>köyünde</a:t>
            </a:r>
            <a:r>
              <a:rPr lang="en-US" b="1" dirty="0">
                <a:cs typeface="Times New Roman" panose="02020603050405020304" pitchFamily="18" charset="0"/>
              </a:rPr>
              <a:t> </a:t>
            </a:r>
            <a:r>
              <a:rPr lang="en-US" b="1" dirty="0" err="1">
                <a:cs typeface="Times New Roman" panose="02020603050405020304" pitchFamily="18" charset="0"/>
              </a:rPr>
              <a:t>barbar</a:t>
            </a:r>
            <a:r>
              <a:rPr lang="en-US" b="1" dirty="0">
                <a:cs typeface="Times New Roman" panose="02020603050405020304" pitchFamily="18" charset="0"/>
              </a:rPr>
              <a:t> Rum </a:t>
            </a:r>
            <a:r>
              <a:rPr lang="en-US" b="1" dirty="0" err="1">
                <a:cs typeface="Times New Roman" panose="02020603050405020304" pitchFamily="18" charset="0"/>
              </a:rPr>
              <a:t>sürüler</a:t>
            </a:r>
            <a:r>
              <a:rPr lang="tr-TR" b="1" dirty="0">
                <a:cs typeface="Times New Roman" panose="02020603050405020304" pitchFamily="18" charset="0"/>
              </a:rPr>
              <a:t>i</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hunarca</a:t>
            </a:r>
            <a:r>
              <a:rPr lang="en-US" b="1" dirty="0">
                <a:cs typeface="Times New Roman" panose="02020603050405020304" pitchFamily="18" charset="0"/>
              </a:rPr>
              <a:t> </a:t>
            </a:r>
            <a:r>
              <a:rPr lang="en-US" b="1" dirty="0" err="1">
                <a:cs typeface="Times New Roman" panose="02020603050405020304" pitchFamily="18" charset="0"/>
              </a:rPr>
              <a:t>katledilen</a:t>
            </a:r>
            <a:r>
              <a:rPr lang="en-US" b="1" dirty="0">
                <a:cs typeface="Times New Roman" panose="02020603050405020304" pitchFamily="18" charset="0"/>
              </a:rPr>
              <a:t> 16 </a:t>
            </a:r>
            <a:r>
              <a:rPr lang="en-US" b="1" dirty="0" err="1">
                <a:cs typeface="Times New Roman" panose="02020603050405020304" pitchFamily="18" charset="0"/>
              </a:rPr>
              <a:t>aylık</a:t>
            </a:r>
            <a:r>
              <a:rPr lang="en-US" b="1" dirty="0">
                <a:cs typeface="Times New Roman" panose="02020603050405020304" pitchFamily="18" charset="0"/>
              </a:rPr>
              <a:t> </a:t>
            </a:r>
            <a:r>
              <a:rPr lang="en-US" b="1" dirty="0" err="1">
                <a:cs typeface="Times New Roman" panose="02020603050405020304" pitchFamily="18" charset="0"/>
              </a:rPr>
              <a:t>masum</a:t>
            </a:r>
            <a:r>
              <a:rPr lang="en-US" b="1" dirty="0">
                <a:cs typeface="Times New Roman" panose="02020603050405020304" pitchFamily="18" charset="0"/>
              </a:rPr>
              <a:t> </a:t>
            </a:r>
            <a:r>
              <a:rPr lang="en-US" b="1" dirty="0" err="1">
                <a:cs typeface="Times New Roman" panose="02020603050405020304" pitchFamily="18" charset="0"/>
              </a:rPr>
              <a:t>yavrumuz</a:t>
            </a:r>
            <a:r>
              <a:rPr lang="en-US" b="1" dirty="0">
                <a:cs typeface="Times New Roman" panose="02020603050405020304" pitchFamily="18" charset="0"/>
              </a:rPr>
              <a:t> BET</a:t>
            </a:r>
            <a:r>
              <a:rPr lang="tr-TR" b="1" dirty="0">
                <a:cs typeface="Times New Roman" panose="02020603050405020304" pitchFamily="18" charset="0"/>
              </a:rPr>
              <a:t>Ü</a:t>
            </a:r>
            <a:r>
              <a:rPr lang="en-US" b="1" dirty="0">
                <a:cs typeface="Times New Roman" panose="02020603050405020304" pitchFamily="18" charset="0"/>
              </a:rPr>
              <a:t>L</a:t>
            </a:r>
            <a:endParaRPr lang="el-GR" b="1" dirty="0">
              <a:cs typeface="Times New Roman" panose="02020603050405020304" pitchFamily="18" charset="0"/>
            </a:endParaRPr>
          </a:p>
          <a:p>
            <a:pPr algn="just"/>
            <a:r>
              <a:rPr lang="el-GR" b="1" dirty="0">
                <a:cs typeface="Times New Roman" panose="02020603050405020304" pitchFamily="18" charset="0"/>
              </a:rPr>
              <a:t>Το 16 μηνών αθώο μωρό μας, η BETUL, το οποίο σφαγιάστηκε από βάρβαρες  ε/κ ορδές  στο χωριό </a:t>
            </a:r>
            <a:r>
              <a:rPr lang="el-GR" b="1" dirty="0" err="1">
                <a:cs typeface="Times New Roman" panose="02020603050405020304" pitchFamily="18" charset="0"/>
              </a:rPr>
              <a:t>Atlılar</a:t>
            </a:r>
            <a:r>
              <a:rPr lang="el-GR" b="1" dirty="0">
                <a:cs typeface="Times New Roman" panose="02020603050405020304" pitchFamily="18" charset="0"/>
              </a:rPr>
              <a:t> στις 14 Αυγούστου 1974.</a:t>
            </a:r>
            <a:endParaRPr lang="el-CY" b="1" dirty="0">
              <a:cs typeface="Times New Roman" panose="02020603050405020304" pitchFamily="18" charset="0"/>
            </a:endParaRPr>
          </a:p>
        </p:txBody>
      </p:sp>
      <p:pic>
        <p:nvPicPr>
          <p:cNvPr id="7" name="Εικόνα 6"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73C4328-C74E-5D36-7E71-B96187234B4F}"/>
              </a:ext>
            </a:extLst>
          </p:cNvPr>
          <p:cNvPicPr>
            <a:picLocks noChangeAspect="1"/>
          </p:cNvPicPr>
          <p:nvPr/>
        </p:nvPicPr>
        <p:blipFill rotWithShape="1">
          <a:blip r:embed="rId2">
            <a:extLst>
              <a:ext uri="{28A0092B-C50C-407E-A947-70E740481C1C}">
                <a14:useLocalDpi xmlns:a14="http://schemas.microsoft.com/office/drawing/2010/main" val="0"/>
              </a:ext>
            </a:extLst>
          </a:blip>
          <a:srcRect l="52450" t="9037" r="24727" b="69037"/>
          <a:stretch/>
        </p:blipFill>
        <p:spPr>
          <a:xfrm>
            <a:off x="3514717" y="3575307"/>
            <a:ext cx="4044323" cy="2732896"/>
          </a:xfrm>
          <a:prstGeom prst="rect">
            <a:avLst/>
          </a:prstGeom>
          <a:ln>
            <a:solidFill>
              <a:schemeClr val="tx1"/>
            </a:solidFill>
          </a:ln>
        </p:spPr>
      </p:pic>
      <p:sp>
        <p:nvSpPr>
          <p:cNvPr id="8" name="TextBox 7">
            <a:extLst>
              <a:ext uri="{FF2B5EF4-FFF2-40B4-BE49-F238E27FC236}">
                <a16:creationId xmlns:a16="http://schemas.microsoft.com/office/drawing/2014/main" id="{A8A58C2C-7616-934F-51FA-6B155E2EABE2}"/>
              </a:ext>
            </a:extLst>
          </p:cNvPr>
          <p:cNvSpPr txBox="1"/>
          <p:nvPr/>
        </p:nvSpPr>
        <p:spPr>
          <a:xfrm>
            <a:off x="3514717" y="143373"/>
            <a:ext cx="4044323" cy="3139321"/>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14 </a:t>
            </a:r>
            <a:r>
              <a:rPr lang="en-US" b="1" dirty="0" err="1">
                <a:cs typeface="Times New Roman" panose="02020603050405020304" pitchFamily="18" charset="0"/>
              </a:rPr>
              <a:t>Ağustos</a:t>
            </a:r>
            <a:r>
              <a:rPr lang="en-US" b="1" dirty="0">
                <a:cs typeface="Times New Roman" panose="02020603050405020304" pitchFamily="18" charset="0"/>
              </a:rPr>
              <a:t> 1974 </a:t>
            </a:r>
            <a:r>
              <a:rPr lang="en-US" b="1" dirty="0" err="1">
                <a:cs typeface="Times New Roman" panose="02020603050405020304" pitchFamily="18" charset="0"/>
              </a:rPr>
              <a:t>tarihinde</a:t>
            </a:r>
            <a:r>
              <a:rPr lang="en-US" b="1" dirty="0">
                <a:cs typeface="Times New Roman" panose="02020603050405020304" pitchFamily="18" charset="0"/>
              </a:rPr>
              <a:t> At</a:t>
            </a:r>
            <a:r>
              <a:rPr lang="tr-TR" b="1" dirty="0" err="1">
                <a:cs typeface="Times New Roman" panose="02020603050405020304" pitchFamily="18" charset="0"/>
              </a:rPr>
              <a:t>lı</a:t>
            </a:r>
            <a:r>
              <a:rPr lang="en-US" b="1" dirty="0">
                <a:cs typeface="Times New Roman" panose="02020603050405020304" pitchFamily="18" charset="0"/>
              </a:rPr>
              <a:t>lar </a:t>
            </a:r>
            <a:r>
              <a:rPr lang="en-US" b="1" dirty="0" err="1">
                <a:cs typeface="Times New Roman" panose="02020603050405020304" pitchFamily="18" charset="0"/>
              </a:rPr>
              <a:t>köyünde</a:t>
            </a:r>
            <a:r>
              <a:rPr lang="en-US" b="1" dirty="0">
                <a:cs typeface="Times New Roman" panose="02020603050405020304" pitchFamily="18" charset="0"/>
              </a:rPr>
              <a:t> </a:t>
            </a:r>
            <a:r>
              <a:rPr lang="en-US" b="1" dirty="0" err="1">
                <a:cs typeface="Times New Roman" panose="02020603050405020304" pitchFamily="18" charset="0"/>
              </a:rPr>
              <a:t>barbar</a:t>
            </a:r>
            <a:r>
              <a:rPr lang="en-US" b="1" dirty="0">
                <a:cs typeface="Times New Roman" panose="02020603050405020304" pitchFamily="18" charset="0"/>
              </a:rPr>
              <a:t> Rum </a:t>
            </a:r>
            <a:r>
              <a:rPr lang="en-US" b="1" dirty="0" err="1">
                <a:cs typeface="Times New Roman" panose="02020603050405020304" pitchFamily="18" charset="0"/>
              </a:rPr>
              <a:t>sürülerinin</a:t>
            </a:r>
            <a:r>
              <a:rPr lang="en-US" b="1" dirty="0">
                <a:cs typeface="Times New Roman" panose="02020603050405020304" pitchFamily="18" charset="0"/>
              </a:rPr>
              <a:t> </a:t>
            </a:r>
            <a:r>
              <a:rPr lang="en-US" b="1" dirty="0" err="1">
                <a:cs typeface="Times New Roman" panose="02020603050405020304" pitchFamily="18" charset="0"/>
              </a:rPr>
              <a:t>giriştikleri</a:t>
            </a:r>
            <a:r>
              <a:rPr lang="en-US" b="1" dirty="0">
                <a:cs typeface="Times New Roman" panose="02020603050405020304" pitchFamily="18" charset="0"/>
              </a:rPr>
              <a:t> </a:t>
            </a:r>
            <a:r>
              <a:rPr lang="en-US" b="1" dirty="0" err="1">
                <a:cs typeface="Times New Roman" panose="02020603050405020304" pitchFamily="18" charset="0"/>
              </a:rPr>
              <a:t>katliam</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katledilen</a:t>
            </a:r>
            <a:r>
              <a:rPr lang="en-US" b="1" dirty="0">
                <a:cs typeface="Times New Roman" panose="02020603050405020304" pitchFamily="18" charset="0"/>
              </a:rPr>
              <a:t> </a:t>
            </a:r>
            <a:r>
              <a:rPr lang="en-US" b="1" dirty="0" err="1">
                <a:cs typeface="Times New Roman" panose="02020603050405020304" pitchFamily="18" charset="0"/>
              </a:rPr>
              <a:t>değerli</a:t>
            </a:r>
            <a:r>
              <a:rPr lang="en-US" b="1" dirty="0">
                <a:cs typeface="Times New Roman" panose="02020603050405020304" pitchFamily="18" charset="0"/>
              </a:rPr>
              <a:t> </a:t>
            </a:r>
            <a:r>
              <a:rPr lang="en-US" b="1" dirty="0" err="1">
                <a:cs typeface="Times New Roman" panose="02020603050405020304" pitchFamily="18" charset="0"/>
              </a:rPr>
              <a:t>eşim</a:t>
            </a:r>
            <a:r>
              <a:rPr lang="en-US" b="1" dirty="0">
                <a:cs typeface="Times New Roman" panose="02020603050405020304" pitchFamily="18" charset="0"/>
              </a:rPr>
              <a:t> </a:t>
            </a:r>
            <a:r>
              <a:rPr lang="en-US" b="1" dirty="0" err="1">
                <a:cs typeface="Times New Roman" panose="02020603050405020304" pitchFamily="18" charset="0"/>
              </a:rPr>
              <a:t>Tülây</a:t>
            </a:r>
            <a:r>
              <a:rPr lang="en-US" b="1" dirty="0">
                <a:cs typeface="Times New Roman" panose="02020603050405020304" pitchFamily="18" charset="0"/>
              </a:rPr>
              <a:t>, </a:t>
            </a:r>
            <a:r>
              <a:rPr lang="en-US" b="1" dirty="0" err="1">
                <a:cs typeface="Times New Roman" panose="02020603050405020304" pitchFamily="18" charset="0"/>
              </a:rPr>
              <a:t>kıymetli</a:t>
            </a:r>
            <a:r>
              <a:rPr lang="en-US" b="1" dirty="0">
                <a:cs typeface="Times New Roman" panose="02020603050405020304" pitchFamily="18" charset="0"/>
              </a:rPr>
              <a:t> </a:t>
            </a:r>
            <a:r>
              <a:rPr lang="en-US" b="1" dirty="0" err="1">
                <a:cs typeface="Times New Roman" panose="02020603050405020304" pitchFamily="18" charset="0"/>
              </a:rPr>
              <a:t>çocukarım</a:t>
            </a:r>
            <a:r>
              <a:rPr lang="en-US" b="1" dirty="0">
                <a:cs typeface="Times New Roman" panose="02020603050405020304" pitchFamily="18" charset="0"/>
              </a:rPr>
              <a:t> (Hasan (9), Kemal (5) </a:t>
            </a:r>
            <a:r>
              <a:rPr lang="en-US" b="1" dirty="0" err="1">
                <a:cs typeface="Times New Roman" panose="02020603050405020304" pitchFamily="18" charset="0"/>
              </a:rPr>
              <a:t>ve</a:t>
            </a:r>
            <a:r>
              <a:rPr lang="en-US" b="1" dirty="0">
                <a:cs typeface="Times New Roman" panose="02020603050405020304" pitchFamily="18" charset="0"/>
              </a:rPr>
              <a:t> Okan (3) </a:t>
            </a:r>
            <a:endParaRPr lang="tr-TR" b="1" dirty="0">
              <a:cs typeface="Times New Roman" panose="02020603050405020304" pitchFamily="18" charset="0"/>
            </a:endParaRPr>
          </a:p>
          <a:p>
            <a:pPr algn="just"/>
            <a:r>
              <a:rPr lang="el-GR" b="1" dirty="0">
                <a:cs typeface="Times New Roman" panose="02020603050405020304" pitchFamily="18" charset="0"/>
              </a:rPr>
              <a:t>Η πολύτιμη σύζυγός μου </a:t>
            </a:r>
            <a:r>
              <a:rPr lang="el-GR" b="1" dirty="0" err="1">
                <a:cs typeface="Times New Roman" panose="02020603050405020304" pitchFamily="18" charset="0"/>
              </a:rPr>
              <a:t>Tülay</a:t>
            </a:r>
            <a:r>
              <a:rPr lang="el-GR" b="1" dirty="0">
                <a:cs typeface="Times New Roman" panose="02020603050405020304" pitchFamily="18" charset="0"/>
              </a:rPr>
              <a:t>, η οποία δολοφονήθηκε κατά τη σφαγή στο χωριό </a:t>
            </a:r>
            <a:r>
              <a:rPr lang="el-GR" b="1" dirty="0" err="1">
                <a:cs typeface="Times New Roman" panose="02020603050405020304" pitchFamily="18" charset="0"/>
              </a:rPr>
              <a:t>Atlılar</a:t>
            </a:r>
            <a:r>
              <a:rPr lang="el-GR" b="1" dirty="0">
                <a:cs typeface="Times New Roman" panose="02020603050405020304" pitchFamily="18" charset="0"/>
              </a:rPr>
              <a:t> στις 14 Αυγούστου 1974, και τα παιδιά μου (</a:t>
            </a:r>
            <a:r>
              <a:rPr lang="el-GR" b="1" dirty="0" err="1">
                <a:cs typeface="Times New Roman" panose="02020603050405020304" pitchFamily="18" charset="0"/>
              </a:rPr>
              <a:t>Hasan</a:t>
            </a:r>
            <a:r>
              <a:rPr lang="el-GR" b="1" dirty="0">
                <a:cs typeface="Times New Roman" panose="02020603050405020304" pitchFamily="18" charset="0"/>
              </a:rPr>
              <a:t> (9), </a:t>
            </a:r>
            <a:r>
              <a:rPr lang="el-GR" b="1" dirty="0" err="1">
                <a:cs typeface="Times New Roman" panose="02020603050405020304" pitchFamily="18" charset="0"/>
              </a:rPr>
              <a:t>Kemal</a:t>
            </a:r>
            <a:r>
              <a:rPr lang="el-GR" b="1" dirty="0">
                <a:cs typeface="Times New Roman" panose="02020603050405020304" pitchFamily="18" charset="0"/>
              </a:rPr>
              <a:t> (5) και </a:t>
            </a:r>
            <a:r>
              <a:rPr lang="el-GR" b="1" dirty="0" err="1">
                <a:cs typeface="Times New Roman" panose="02020603050405020304" pitchFamily="18" charset="0"/>
              </a:rPr>
              <a:t>Okan</a:t>
            </a:r>
            <a:r>
              <a:rPr lang="el-GR" b="1" dirty="0">
                <a:cs typeface="Times New Roman" panose="02020603050405020304" pitchFamily="18" charset="0"/>
              </a:rPr>
              <a:t> (3)</a:t>
            </a:r>
            <a:r>
              <a:rPr lang="tr-TR" b="1" dirty="0">
                <a:cs typeface="Times New Roman" panose="02020603050405020304" pitchFamily="18" charset="0"/>
              </a:rPr>
              <a:t>.</a:t>
            </a:r>
            <a:endParaRPr lang="el-CY" b="1" dirty="0">
              <a:cs typeface="Times New Roman" panose="02020603050405020304" pitchFamily="18" charset="0"/>
            </a:endParaRPr>
          </a:p>
        </p:txBody>
      </p:sp>
      <p:pic>
        <p:nvPicPr>
          <p:cNvPr id="2" name="Εικόνα 1"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73C4328-C74E-5D36-7E71-B96187234B4F}"/>
              </a:ext>
            </a:extLst>
          </p:cNvPr>
          <p:cNvPicPr>
            <a:picLocks noChangeAspect="1"/>
          </p:cNvPicPr>
          <p:nvPr/>
        </p:nvPicPr>
        <p:blipFill rotWithShape="1">
          <a:blip r:embed="rId2">
            <a:extLst>
              <a:ext uri="{28A0092B-C50C-407E-A947-70E740481C1C}">
                <a14:useLocalDpi xmlns:a14="http://schemas.microsoft.com/office/drawing/2010/main" val="0"/>
              </a:ext>
            </a:extLst>
          </a:blip>
          <a:srcRect l="52848" t="28593" r="24381" b="44429"/>
          <a:stretch/>
        </p:blipFill>
        <p:spPr>
          <a:xfrm>
            <a:off x="7720957" y="3575307"/>
            <a:ext cx="4227203" cy="2701403"/>
          </a:xfrm>
          <a:prstGeom prst="rect">
            <a:avLst/>
          </a:prstGeom>
          <a:ln>
            <a:solidFill>
              <a:schemeClr val="tx1"/>
            </a:solidFill>
          </a:ln>
        </p:spPr>
      </p:pic>
      <p:sp>
        <p:nvSpPr>
          <p:cNvPr id="5" name="TextBox 4">
            <a:extLst>
              <a:ext uri="{FF2B5EF4-FFF2-40B4-BE49-F238E27FC236}">
                <a16:creationId xmlns:a16="http://schemas.microsoft.com/office/drawing/2014/main" id="{BBD2D23D-3F10-0F47-3555-E817B62DC73A}"/>
              </a:ext>
            </a:extLst>
          </p:cNvPr>
          <p:cNvSpPr txBox="1"/>
          <p:nvPr/>
        </p:nvSpPr>
        <p:spPr>
          <a:xfrm>
            <a:off x="7645980" y="143373"/>
            <a:ext cx="4302180" cy="3139321"/>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14 </a:t>
            </a:r>
            <a:r>
              <a:rPr lang="en-US" b="1" dirty="0" err="1">
                <a:cs typeface="Times New Roman" panose="02020603050405020304" pitchFamily="18" charset="0"/>
              </a:rPr>
              <a:t>Ağustos</a:t>
            </a:r>
            <a:r>
              <a:rPr lang="en-US" b="1" dirty="0">
                <a:cs typeface="Times New Roman" panose="02020603050405020304" pitchFamily="18" charset="0"/>
              </a:rPr>
              <a:t> 1974 </a:t>
            </a:r>
            <a:r>
              <a:rPr lang="en-US" b="1" dirty="0" err="1">
                <a:cs typeface="Times New Roman" panose="02020603050405020304" pitchFamily="18" charset="0"/>
              </a:rPr>
              <a:t>tarihinde</a:t>
            </a:r>
            <a:r>
              <a:rPr lang="en-US" b="1" dirty="0">
                <a:cs typeface="Times New Roman" panose="02020603050405020304" pitchFamily="18" charset="0"/>
              </a:rPr>
              <a:t> </a:t>
            </a:r>
            <a:r>
              <a:rPr lang="en-US" b="1" dirty="0" err="1">
                <a:cs typeface="Times New Roman" panose="02020603050405020304" pitchFamily="18" charset="0"/>
              </a:rPr>
              <a:t>Atlılar</a:t>
            </a:r>
            <a:r>
              <a:rPr lang="en-US" b="1" dirty="0">
                <a:cs typeface="Times New Roman" panose="02020603050405020304" pitchFamily="18" charset="0"/>
              </a:rPr>
              <a:t> </a:t>
            </a:r>
            <a:r>
              <a:rPr lang="en-US" b="1" dirty="0" err="1">
                <a:cs typeface="Times New Roman" panose="02020603050405020304" pitchFamily="18" charset="0"/>
              </a:rPr>
              <a:t>köyünde</a:t>
            </a:r>
            <a:r>
              <a:rPr lang="en-US" b="1" dirty="0">
                <a:cs typeface="Times New Roman" panose="02020603050405020304" pitchFamily="18" charset="0"/>
              </a:rPr>
              <a:t> </a:t>
            </a:r>
            <a:r>
              <a:rPr lang="en-US" b="1" dirty="0" err="1">
                <a:cs typeface="Times New Roman" panose="02020603050405020304" pitchFamily="18" charset="0"/>
              </a:rPr>
              <a:t>barbar</a:t>
            </a:r>
            <a:r>
              <a:rPr lang="en-US" b="1" dirty="0">
                <a:cs typeface="Times New Roman" panose="02020603050405020304" pitchFamily="18" charset="0"/>
              </a:rPr>
              <a:t> Rum </a:t>
            </a:r>
            <a:r>
              <a:rPr lang="en-US" b="1" dirty="0" err="1">
                <a:cs typeface="Times New Roman" panose="02020603050405020304" pitchFamily="18" charset="0"/>
              </a:rPr>
              <a:t>sürüleri</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hunharca</a:t>
            </a:r>
            <a:r>
              <a:rPr lang="en-US" b="1" dirty="0">
                <a:cs typeface="Times New Roman" panose="02020603050405020304" pitchFamily="18" charset="0"/>
              </a:rPr>
              <a:t> </a:t>
            </a:r>
            <a:r>
              <a:rPr lang="en-US" b="1" dirty="0" err="1">
                <a:cs typeface="Times New Roman" panose="02020603050405020304" pitchFamily="18" charset="0"/>
              </a:rPr>
              <a:t>katledilen</a:t>
            </a:r>
            <a:r>
              <a:rPr lang="en-US" b="1" dirty="0">
                <a:cs typeface="Times New Roman" panose="02020603050405020304" pitchFamily="18" charset="0"/>
              </a:rPr>
              <a:t> </a:t>
            </a:r>
            <a:r>
              <a:rPr lang="en-US" b="1" dirty="0" err="1">
                <a:cs typeface="Times New Roman" panose="02020603050405020304" pitchFamily="18" charset="0"/>
              </a:rPr>
              <a:t>biricik</a:t>
            </a:r>
            <a:r>
              <a:rPr lang="en-US" b="1" dirty="0">
                <a:cs typeface="Times New Roman" panose="02020603050405020304" pitchFamily="18" charset="0"/>
              </a:rPr>
              <a:t> </a:t>
            </a:r>
            <a:r>
              <a:rPr lang="en-US" b="1" dirty="0" err="1">
                <a:cs typeface="Times New Roman" panose="02020603050405020304" pitchFamily="18" charset="0"/>
              </a:rPr>
              <a:t>eşim</a:t>
            </a:r>
            <a:r>
              <a:rPr lang="en-US" b="1" dirty="0">
                <a:cs typeface="Times New Roman" panose="02020603050405020304" pitchFamily="18" charset="0"/>
              </a:rPr>
              <a:t> </a:t>
            </a:r>
            <a:r>
              <a:rPr lang="en-US" b="1" dirty="0" err="1">
                <a:cs typeface="Times New Roman" panose="02020603050405020304" pitchFamily="18" charset="0"/>
              </a:rPr>
              <a:t>Mualla</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sevimli</a:t>
            </a:r>
            <a:r>
              <a:rPr lang="en-US" b="1" dirty="0">
                <a:cs typeface="Times New Roman" panose="02020603050405020304" pitchFamily="18" charset="0"/>
              </a:rPr>
              <a:t> </a:t>
            </a:r>
            <a:r>
              <a:rPr lang="en-US" b="1" dirty="0" err="1">
                <a:cs typeface="Times New Roman" panose="02020603050405020304" pitchFamily="18" charset="0"/>
              </a:rPr>
              <a:t>yavrularım</a:t>
            </a:r>
            <a:r>
              <a:rPr lang="en-US" b="1" dirty="0">
                <a:cs typeface="Times New Roman" panose="02020603050405020304" pitchFamily="18" charset="0"/>
              </a:rPr>
              <a:t> </a:t>
            </a:r>
            <a:r>
              <a:rPr lang="en-US" b="1" dirty="0" err="1">
                <a:cs typeface="Times New Roman" panose="02020603050405020304" pitchFamily="18" charset="0"/>
              </a:rPr>
              <a:t>Güldem</a:t>
            </a:r>
            <a:r>
              <a:rPr lang="en-US" b="1" dirty="0">
                <a:cs typeface="Times New Roman" panose="02020603050405020304" pitchFamily="18" charset="0"/>
              </a:rPr>
              <a:t> (4), </a:t>
            </a:r>
            <a:r>
              <a:rPr lang="tr-TR" b="1" dirty="0">
                <a:cs typeface="Times New Roman" panose="02020603050405020304" pitchFamily="18" charset="0"/>
              </a:rPr>
              <a:t>Ö</a:t>
            </a:r>
            <a:r>
              <a:rPr lang="en-US" b="1" dirty="0" err="1">
                <a:cs typeface="Times New Roman" panose="02020603050405020304" pitchFamily="18" charset="0"/>
              </a:rPr>
              <a:t>zlem</a:t>
            </a:r>
            <a:r>
              <a:rPr lang="en-US" b="1" dirty="0">
                <a:cs typeface="Times New Roman" panose="02020603050405020304" pitchFamily="18" charset="0"/>
              </a:rPr>
              <a:t> (2),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Seldem</a:t>
            </a:r>
            <a:r>
              <a:rPr lang="en-US" b="1" dirty="0">
                <a:cs typeface="Times New Roman" panose="02020603050405020304" pitchFamily="18" charset="0"/>
              </a:rPr>
              <a:t> (17 </a:t>
            </a:r>
            <a:r>
              <a:rPr lang="en-US" b="1" dirty="0" err="1">
                <a:cs typeface="Times New Roman" panose="02020603050405020304" pitchFamily="18" charset="0"/>
              </a:rPr>
              <a:t>günlük</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a:cs typeface="Times New Roman" panose="02020603050405020304" pitchFamily="18" charset="0"/>
              </a:rPr>
              <a:t>Η μοναδική μου γυναίκα, </a:t>
            </a:r>
            <a:r>
              <a:rPr lang="en-US" b="1" dirty="0" err="1">
                <a:cs typeface="Times New Roman" panose="02020603050405020304" pitchFamily="18" charset="0"/>
              </a:rPr>
              <a:t>Mualla</a:t>
            </a:r>
            <a:r>
              <a:rPr lang="en-US" b="1" dirty="0">
                <a:cs typeface="Times New Roman" panose="02020603050405020304" pitchFamily="18" charset="0"/>
              </a:rPr>
              <a:t>, </a:t>
            </a:r>
            <a:r>
              <a:rPr lang="el-GR" b="1" dirty="0">
                <a:cs typeface="Times New Roman" panose="02020603050405020304" pitchFamily="18" charset="0"/>
              </a:rPr>
              <a:t>που δολοφονήθηκε βάναυσα από βάρβαρες ε/κ ορδές στο χωριό </a:t>
            </a:r>
            <a:r>
              <a:rPr lang="en-US" b="1" dirty="0" err="1">
                <a:cs typeface="Times New Roman" panose="02020603050405020304" pitchFamily="18" charset="0"/>
              </a:rPr>
              <a:t>Atlılar</a:t>
            </a:r>
            <a:r>
              <a:rPr lang="el-GR" b="1" dirty="0">
                <a:cs typeface="Times New Roman" panose="02020603050405020304" pitchFamily="18" charset="0"/>
              </a:rPr>
              <a:t> (</a:t>
            </a:r>
            <a:r>
              <a:rPr lang="el-GR" b="1" dirty="0" err="1">
                <a:cs typeface="Times New Roman" panose="02020603050405020304" pitchFamily="18" charset="0"/>
              </a:rPr>
              <a:t>Αλόα</a:t>
            </a:r>
            <a:r>
              <a:rPr lang="el-GR" b="1" dirty="0">
                <a:cs typeface="Times New Roman" panose="02020603050405020304" pitchFamily="18" charset="0"/>
              </a:rPr>
              <a:t>)</a:t>
            </a:r>
            <a:r>
              <a:rPr lang="en-US" b="1" dirty="0">
                <a:cs typeface="Times New Roman" panose="02020603050405020304" pitchFamily="18" charset="0"/>
              </a:rPr>
              <a:t> </a:t>
            </a:r>
            <a:r>
              <a:rPr lang="el-GR" b="1" dirty="0">
                <a:cs typeface="Times New Roman" panose="02020603050405020304" pitchFamily="18" charset="0"/>
              </a:rPr>
              <a:t>στις 14 Αυγούστου 1974, και τα υπέροχα μωρά μου, </a:t>
            </a:r>
            <a:r>
              <a:rPr lang="en-US" b="1" dirty="0" err="1">
                <a:cs typeface="Times New Roman" panose="02020603050405020304" pitchFamily="18" charset="0"/>
              </a:rPr>
              <a:t>Güldem</a:t>
            </a:r>
            <a:r>
              <a:rPr lang="en-US" b="1" dirty="0">
                <a:cs typeface="Times New Roman" panose="02020603050405020304" pitchFamily="18" charset="0"/>
              </a:rPr>
              <a:t> (4), </a:t>
            </a:r>
            <a:r>
              <a:rPr lang="tr-TR" b="1" dirty="0">
                <a:cs typeface="Times New Roman" panose="02020603050405020304" pitchFamily="18" charset="0"/>
              </a:rPr>
              <a:t>Ö</a:t>
            </a:r>
            <a:r>
              <a:rPr lang="en-US" b="1" dirty="0" err="1">
                <a:cs typeface="Times New Roman" panose="02020603050405020304" pitchFamily="18" charset="0"/>
              </a:rPr>
              <a:t>zlem</a:t>
            </a:r>
            <a:r>
              <a:rPr lang="en-US" b="1" dirty="0">
                <a:cs typeface="Times New Roman" panose="02020603050405020304" pitchFamily="18" charset="0"/>
              </a:rPr>
              <a:t> (2) </a:t>
            </a:r>
            <a:r>
              <a:rPr lang="el-GR" b="1" dirty="0">
                <a:cs typeface="Times New Roman" panose="02020603050405020304" pitchFamily="18" charset="0"/>
              </a:rPr>
              <a:t>και </a:t>
            </a:r>
            <a:r>
              <a:rPr lang="en-US" b="1" dirty="0" err="1">
                <a:cs typeface="Times New Roman" panose="02020603050405020304" pitchFamily="18" charset="0"/>
              </a:rPr>
              <a:t>Seldem</a:t>
            </a:r>
            <a:r>
              <a:rPr lang="en-US" b="1" dirty="0">
                <a:cs typeface="Times New Roman" panose="02020603050405020304" pitchFamily="18" charset="0"/>
              </a:rPr>
              <a:t> (17 </a:t>
            </a:r>
            <a:r>
              <a:rPr lang="el-GR" b="1" dirty="0">
                <a:cs typeface="Times New Roman" panose="02020603050405020304" pitchFamily="18" charset="0"/>
              </a:rPr>
              <a:t>ημερών).</a:t>
            </a:r>
            <a:endParaRPr lang="el-CY" b="1" dirty="0">
              <a:cs typeface="Times New Roman" panose="02020603050405020304" pitchFamily="18" charset="0"/>
            </a:endParaRPr>
          </a:p>
        </p:txBody>
      </p:sp>
    </p:spTree>
    <p:extLst>
      <p:ext uri="{BB962C8B-B14F-4D97-AF65-F5344CB8AC3E}">
        <p14:creationId xmlns:p14="http://schemas.microsoft.com/office/powerpoint/2010/main" val="3681210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6C1E3800-5E90-A24A-BB21-B4E31569A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91128FF6-7931-51A0-77BE-0AD86949D242}"/>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15 Αυγούστου  1975 </a:t>
            </a:r>
            <a:endParaRPr lang="el-CY" sz="4000" dirty="0">
              <a:solidFill>
                <a:schemeClr val="tx1"/>
              </a:solidFill>
            </a:endParaRPr>
          </a:p>
        </p:txBody>
      </p:sp>
    </p:spTree>
    <p:extLst>
      <p:ext uri="{BB962C8B-B14F-4D97-AF65-F5344CB8AC3E}">
        <p14:creationId xmlns:p14="http://schemas.microsoft.com/office/powerpoint/2010/main" val="7493678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6C1E3800-5E90-A24A-BB21-B4E31569A1BF}"/>
              </a:ext>
            </a:extLst>
          </p:cNvPr>
          <p:cNvPicPr>
            <a:picLocks noChangeAspect="1"/>
          </p:cNvPicPr>
          <p:nvPr/>
        </p:nvPicPr>
        <p:blipFill rotWithShape="1">
          <a:blip r:embed="rId2">
            <a:extLst>
              <a:ext uri="{28A0092B-C50C-407E-A947-70E740481C1C}">
                <a14:useLocalDpi xmlns:a14="http://schemas.microsoft.com/office/drawing/2010/main" val="0"/>
              </a:ext>
            </a:extLst>
          </a:blip>
          <a:srcRect l="3964" t="45926" r="52915" b="31259"/>
          <a:stretch/>
        </p:blipFill>
        <p:spPr>
          <a:xfrm>
            <a:off x="257629" y="1555094"/>
            <a:ext cx="11520714" cy="4986746"/>
          </a:xfrm>
          <a:prstGeom prst="rect">
            <a:avLst/>
          </a:prstGeom>
        </p:spPr>
      </p:pic>
      <p:sp>
        <p:nvSpPr>
          <p:cNvPr id="4" name="TextBox 3">
            <a:extLst>
              <a:ext uri="{FF2B5EF4-FFF2-40B4-BE49-F238E27FC236}">
                <a16:creationId xmlns:a16="http://schemas.microsoft.com/office/drawing/2014/main" id="{8D23A4DF-81F9-AB1D-40D6-421C4B295193}"/>
              </a:ext>
            </a:extLst>
          </p:cNvPr>
          <p:cNvSpPr txBox="1"/>
          <p:nvPr/>
        </p:nvSpPr>
        <p:spPr>
          <a:xfrm>
            <a:off x="257629" y="229076"/>
            <a:ext cx="11520714"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Dün</a:t>
            </a:r>
            <a:r>
              <a:rPr lang="en-US" b="1" dirty="0">
                <a:cs typeface="Times New Roman" panose="02020603050405020304" pitchFamily="18" charset="0"/>
              </a:rPr>
              <a:t> </a:t>
            </a:r>
            <a:r>
              <a:rPr lang="en-US" b="1" dirty="0" err="1">
                <a:cs typeface="Times New Roman" panose="02020603050405020304" pitchFamily="18" charset="0"/>
              </a:rPr>
              <a:t>özgürlüğe</a:t>
            </a:r>
            <a:r>
              <a:rPr lang="en-US" b="1" dirty="0">
                <a:cs typeface="Times New Roman" panose="02020603050405020304" pitchFamily="18" charset="0"/>
              </a:rPr>
              <a:t> </a:t>
            </a:r>
            <a:r>
              <a:rPr lang="en-US" b="1" dirty="0" err="1">
                <a:cs typeface="Times New Roman" panose="02020603050405020304" pitchFamily="18" charset="0"/>
              </a:rPr>
              <a:t>kavuşan</a:t>
            </a:r>
            <a:r>
              <a:rPr lang="en-US" b="1" dirty="0">
                <a:cs typeface="Times New Roman" panose="02020603050405020304" pitchFamily="18" charset="0"/>
              </a:rPr>
              <a:t> </a:t>
            </a:r>
            <a:r>
              <a:rPr lang="en-US" b="1" dirty="0" err="1">
                <a:cs typeface="Times New Roman" panose="02020603050405020304" pitchFamily="18" charset="0"/>
              </a:rPr>
              <a:t>Baflı</a:t>
            </a:r>
            <a:r>
              <a:rPr lang="en-US" b="1" dirty="0">
                <a:cs typeface="Times New Roman" panose="02020603050405020304" pitchFamily="18" charset="0"/>
              </a:rPr>
              <a:t> </a:t>
            </a:r>
            <a:r>
              <a:rPr lang="en-US" b="1" dirty="0" err="1">
                <a:cs typeface="Times New Roman" panose="02020603050405020304" pitchFamily="18" charset="0"/>
              </a:rPr>
              <a:t>soydaşlarımız</a:t>
            </a:r>
            <a:r>
              <a:rPr lang="en-US" b="1" dirty="0">
                <a:cs typeface="Times New Roman" panose="02020603050405020304" pitchFamily="18" charset="0"/>
              </a:rPr>
              <a:t> </a:t>
            </a:r>
            <a:r>
              <a:rPr lang="en-US" b="1" dirty="0" err="1">
                <a:cs typeface="Times New Roman" panose="02020603050405020304" pitchFamily="18" charset="0"/>
              </a:rPr>
              <a:t>Göçmen</a:t>
            </a:r>
            <a:r>
              <a:rPr lang="en-US" b="1" dirty="0">
                <a:cs typeface="Times New Roman" panose="02020603050405020304" pitchFamily="18" charset="0"/>
              </a:rPr>
              <a:t> </a:t>
            </a:r>
            <a:r>
              <a:rPr lang="en-US" b="1" dirty="0" err="1">
                <a:cs typeface="Times New Roman" panose="02020603050405020304" pitchFamily="18" charset="0"/>
              </a:rPr>
              <a:t>Yurdunda</a:t>
            </a:r>
            <a:r>
              <a:rPr lang="en-US" b="1" dirty="0">
                <a:cs typeface="Times New Roman" panose="02020603050405020304" pitchFamily="18" charset="0"/>
              </a:rPr>
              <a:t> </a:t>
            </a:r>
            <a:r>
              <a:rPr lang="en-US" b="1" dirty="0" err="1">
                <a:cs typeface="Times New Roman" panose="02020603050405020304" pitchFamily="18" charset="0"/>
              </a:rPr>
              <a:t>kayıtlarını</a:t>
            </a:r>
            <a:r>
              <a:rPr lang="en-US" b="1" dirty="0">
                <a:cs typeface="Times New Roman" panose="02020603050405020304" pitchFamily="18" charset="0"/>
              </a:rPr>
              <a:t> </a:t>
            </a:r>
            <a:r>
              <a:rPr lang="en-US" b="1" dirty="0" err="1">
                <a:cs typeface="Times New Roman" panose="02020603050405020304" pitchFamily="18" charset="0"/>
              </a:rPr>
              <a:t>yaptırıyorlar</a:t>
            </a:r>
            <a:r>
              <a:rPr lang="en-US" b="1" dirty="0">
                <a:cs typeface="Times New Roman" panose="02020603050405020304" pitchFamily="18" charset="0"/>
              </a:rPr>
              <a:t>. (</a:t>
            </a:r>
            <a:r>
              <a:rPr lang="en-US" b="1" dirty="0" err="1">
                <a:cs typeface="Times New Roman" panose="02020603050405020304" pitchFamily="18" charset="0"/>
              </a:rPr>
              <a:t>Fotoğraf</a:t>
            </a:r>
            <a:r>
              <a:rPr lang="en-US" b="1" dirty="0">
                <a:cs typeface="Times New Roman" panose="02020603050405020304" pitchFamily="18" charset="0"/>
              </a:rPr>
              <a:t>: MUSTAFA BAĞDIKEN)</a:t>
            </a:r>
            <a:endParaRPr lang="el-GR" b="1" dirty="0">
              <a:cs typeface="Times New Roman" panose="02020603050405020304" pitchFamily="18" charset="0"/>
            </a:endParaRPr>
          </a:p>
          <a:p>
            <a:pPr algn="just"/>
            <a:r>
              <a:rPr lang="el-GR" b="1" dirty="0">
                <a:cs typeface="Times New Roman" panose="02020603050405020304" pitchFamily="18" charset="0"/>
              </a:rPr>
              <a:t>Στο Κοιτώνα Προσφύγων  εγγράφονται οι συμπατριώτες μας</a:t>
            </a:r>
            <a:r>
              <a:rPr lang="tr-TR" b="1" dirty="0">
                <a:cs typeface="Times New Roman" panose="02020603050405020304" pitchFamily="18" charset="0"/>
              </a:rPr>
              <a:t> </a:t>
            </a:r>
            <a:r>
              <a:rPr lang="el-GR" b="1" dirty="0">
                <a:cs typeface="Times New Roman" panose="02020603050405020304" pitchFamily="18" charset="0"/>
              </a:rPr>
              <a:t>από την Πάφο που απελευθερώθηκαν χθες. (Φωτογραφία: MUSTAFA BAĞDIKEN)</a:t>
            </a:r>
            <a:endParaRPr lang="el-CY" b="1" dirty="0">
              <a:cs typeface="Times New Roman" panose="02020603050405020304" pitchFamily="18" charset="0"/>
            </a:endParaRPr>
          </a:p>
        </p:txBody>
      </p:sp>
    </p:spTree>
    <p:extLst>
      <p:ext uri="{BB962C8B-B14F-4D97-AF65-F5344CB8AC3E}">
        <p14:creationId xmlns:p14="http://schemas.microsoft.com/office/powerpoint/2010/main" val="60248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12B680CB-7E52-E7C3-4C47-18C90A4854CB}"/>
              </a:ext>
            </a:extLst>
          </p:cNvPr>
          <p:cNvPicPr>
            <a:picLocks noChangeAspect="1"/>
          </p:cNvPicPr>
          <p:nvPr/>
        </p:nvPicPr>
        <p:blipFill rotWithShape="1">
          <a:blip r:embed="rId2">
            <a:extLst>
              <a:ext uri="{28A0092B-C50C-407E-A947-70E740481C1C}">
                <a14:useLocalDpi xmlns:a14="http://schemas.microsoft.com/office/drawing/2010/main" val="0"/>
              </a:ext>
            </a:extLst>
          </a:blip>
          <a:srcRect l="43905" t="51699" r="31643" b="18501"/>
          <a:stretch/>
        </p:blipFill>
        <p:spPr>
          <a:xfrm>
            <a:off x="250921" y="1476462"/>
            <a:ext cx="11614508" cy="5246836"/>
          </a:xfrm>
          <a:prstGeom prst="rect">
            <a:avLst/>
          </a:prstGeom>
          <a:ln>
            <a:solidFill>
              <a:schemeClr val="tx1"/>
            </a:solidFill>
          </a:ln>
        </p:spPr>
      </p:pic>
      <p:sp>
        <p:nvSpPr>
          <p:cNvPr id="4" name="TextBox 3">
            <a:extLst>
              <a:ext uri="{FF2B5EF4-FFF2-40B4-BE49-F238E27FC236}">
                <a16:creationId xmlns:a16="http://schemas.microsoft.com/office/drawing/2014/main" id="{139E4055-D246-1360-5E2F-4F4FFCCC8926}"/>
              </a:ext>
            </a:extLst>
          </p:cNvPr>
          <p:cNvSpPr txBox="1"/>
          <p:nvPr/>
        </p:nvSpPr>
        <p:spPr>
          <a:xfrm>
            <a:off x="250921" y="134702"/>
            <a:ext cx="11614508"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Atlılar</a:t>
            </a:r>
            <a:r>
              <a:rPr lang="en-US" b="1" dirty="0">
                <a:cs typeface="Times New Roman" panose="02020603050405020304" pitchFamily="18" charset="0"/>
              </a:rPr>
              <a:t> </a:t>
            </a:r>
            <a:r>
              <a:rPr lang="en-US" b="1" dirty="0" err="1">
                <a:cs typeface="Times New Roman" panose="02020603050405020304" pitchFamily="18" charset="0"/>
              </a:rPr>
              <a:t>kaltiamında</a:t>
            </a:r>
            <a:r>
              <a:rPr lang="en-US" b="1" dirty="0">
                <a:cs typeface="Times New Roman" panose="02020603050405020304" pitchFamily="18" charset="0"/>
              </a:rPr>
              <a:t> </a:t>
            </a:r>
            <a:r>
              <a:rPr lang="en-US" b="1" dirty="0" err="1">
                <a:cs typeface="Times New Roman" panose="02020603050405020304" pitchFamily="18" charset="0"/>
              </a:rPr>
              <a:t>kaybettiğim</a:t>
            </a:r>
            <a:r>
              <a:rPr lang="en-US" b="1" dirty="0">
                <a:cs typeface="Times New Roman" panose="02020603050405020304" pitchFamily="18" charset="0"/>
              </a:rPr>
              <a:t> </a:t>
            </a:r>
            <a:r>
              <a:rPr lang="en-US" b="1" dirty="0" err="1">
                <a:cs typeface="Times New Roman" panose="02020603050405020304" pitchFamily="18" charset="0"/>
              </a:rPr>
              <a:t>eşim</a:t>
            </a:r>
            <a:r>
              <a:rPr lang="en-US" b="1" dirty="0">
                <a:cs typeface="Times New Roman" panose="02020603050405020304" pitchFamily="18" charset="0"/>
              </a:rPr>
              <a:t> Fatma </a:t>
            </a:r>
            <a:r>
              <a:rPr lang="en-US" b="1" dirty="0" err="1">
                <a:cs typeface="Times New Roman" panose="02020603050405020304" pitchFamily="18" charset="0"/>
              </a:rPr>
              <a:t>Kâmil</a:t>
            </a:r>
            <a:r>
              <a:rPr lang="en-US" b="1" dirty="0">
                <a:cs typeface="Times New Roman" panose="02020603050405020304" pitchFamily="18" charset="0"/>
              </a:rPr>
              <a:t> </a:t>
            </a:r>
            <a:r>
              <a:rPr lang="en-US" b="1" dirty="0" err="1">
                <a:cs typeface="Times New Roman" panose="02020603050405020304" pitchFamily="18" charset="0"/>
              </a:rPr>
              <a:t>Meriç</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evlâtlarım</a:t>
            </a:r>
            <a:r>
              <a:rPr lang="en-US" b="1" dirty="0">
                <a:cs typeface="Times New Roman" panose="02020603050405020304" pitchFamily="18" charset="0"/>
              </a:rPr>
              <a:t> </a:t>
            </a:r>
            <a:r>
              <a:rPr lang="en-US" b="1" dirty="0" err="1">
                <a:cs typeface="Times New Roman" panose="02020603050405020304" pitchFamily="18" charset="0"/>
              </a:rPr>
              <a:t>Vedia</a:t>
            </a:r>
            <a:r>
              <a:rPr lang="en-US" b="1" dirty="0">
                <a:cs typeface="Times New Roman" panose="02020603050405020304" pitchFamily="18" charset="0"/>
              </a:rPr>
              <a:t> (7), </a:t>
            </a:r>
            <a:r>
              <a:rPr lang="en-US" b="1" dirty="0" err="1">
                <a:cs typeface="Times New Roman" panose="02020603050405020304" pitchFamily="18" charset="0"/>
              </a:rPr>
              <a:t>Yonca</a:t>
            </a:r>
            <a:r>
              <a:rPr lang="en-US" b="1" dirty="0">
                <a:cs typeface="Times New Roman" panose="02020603050405020304" pitchFamily="18" charset="0"/>
              </a:rPr>
              <a:t> (6), Ozan (5), </a:t>
            </a:r>
            <a:r>
              <a:rPr lang="en-US" b="1" dirty="0" err="1">
                <a:cs typeface="Times New Roman" panose="02020603050405020304" pitchFamily="18" charset="0"/>
              </a:rPr>
              <a:t>Hakan</a:t>
            </a:r>
            <a:r>
              <a:rPr lang="en-US" b="1" dirty="0">
                <a:cs typeface="Times New Roman" panose="02020603050405020304" pitchFamily="18" charset="0"/>
              </a:rPr>
              <a:t> (4)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Kaan</a:t>
            </a:r>
            <a:r>
              <a:rPr lang="en-US" b="1" dirty="0">
                <a:cs typeface="Times New Roman" panose="02020603050405020304" pitchFamily="18" charset="0"/>
              </a:rPr>
              <a:t>' (2) m </a:t>
            </a:r>
            <a:r>
              <a:rPr lang="en-US" b="1" dirty="0" err="1">
                <a:cs typeface="Times New Roman" panose="02020603050405020304" pitchFamily="18" charset="0"/>
              </a:rPr>
              <a:t>ruhlarının</a:t>
            </a:r>
            <a:r>
              <a:rPr lang="en-US" b="1" dirty="0">
                <a:cs typeface="Times New Roman" panose="02020603050405020304" pitchFamily="18" charset="0"/>
              </a:rPr>
              <a:t> </a:t>
            </a:r>
            <a:r>
              <a:rPr lang="en-US" b="1" dirty="0" err="1">
                <a:cs typeface="Times New Roman" panose="02020603050405020304" pitchFamily="18" charset="0"/>
              </a:rPr>
              <a:t>istirahatı</a:t>
            </a:r>
            <a:r>
              <a:rPr lang="en-US" b="1" dirty="0">
                <a:cs typeface="Times New Roman" panose="02020603050405020304" pitchFamily="18" charset="0"/>
              </a:rPr>
              <a:t> </a:t>
            </a:r>
            <a:r>
              <a:rPr lang="en-US" b="1" dirty="0" err="1">
                <a:cs typeface="Times New Roman" panose="02020603050405020304" pitchFamily="18" charset="0"/>
              </a:rPr>
              <a:t>için</a:t>
            </a:r>
            <a:r>
              <a:rPr lang="en-US"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Για την ανάπαυση των ψυχών της συζύγου μου </a:t>
            </a:r>
            <a:r>
              <a:rPr lang="el-GR" b="1" dirty="0" err="1">
                <a:cs typeface="Times New Roman" panose="02020603050405020304" pitchFamily="18" charset="0"/>
              </a:rPr>
              <a:t>Fatma</a:t>
            </a:r>
            <a:r>
              <a:rPr lang="el-GR" b="1" dirty="0">
                <a:cs typeface="Times New Roman" panose="02020603050405020304" pitchFamily="18" charset="0"/>
              </a:rPr>
              <a:t> </a:t>
            </a:r>
            <a:r>
              <a:rPr lang="el-GR" b="1" dirty="0" err="1">
                <a:cs typeface="Times New Roman" panose="02020603050405020304" pitchFamily="18" charset="0"/>
              </a:rPr>
              <a:t>Kâmil</a:t>
            </a:r>
            <a:r>
              <a:rPr lang="el-GR" b="1" dirty="0">
                <a:cs typeface="Times New Roman" panose="02020603050405020304" pitchFamily="18" charset="0"/>
              </a:rPr>
              <a:t> </a:t>
            </a:r>
            <a:r>
              <a:rPr lang="el-GR" b="1" dirty="0" err="1">
                <a:cs typeface="Times New Roman" panose="02020603050405020304" pitchFamily="18" charset="0"/>
              </a:rPr>
              <a:t>Meriç</a:t>
            </a:r>
            <a:r>
              <a:rPr lang="el-GR" b="1" dirty="0">
                <a:cs typeface="Times New Roman" panose="02020603050405020304" pitchFamily="18" charset="0"/>
              </a:rPr>
              <a:t> και των παιδιών μου </a:t>
            </a:r>
            <a:r>
              <a:rPr lang="el-GR" b="1" dirty="0" err="1">
                <a:cs typeface="Times New Roman" panose="02020603050405020304" pitchFamily="18" charset="0"/>
              </a:rPr>
              <a:t>Vedia</a:t>
            </a:r>
            <a:r>
              <a:rPr lang="el-GR" b="1" dirty="0">
                <a:cs typeface="Times New Roman" panose="02020603050405020304" pitchFamily="18" charset="0"/>
              </a:rPr>
              <a:t> (7), </a:t>
            </a:r>
            <a:r>
              <a:rPr lang="el-GR" b="1" dirty="0" err="1">
                <a:cs typeface="Times New Roman" panose="02020603050405020304" pitchFamily="18" charset="0"/>
              </a:rPr>
              <a:t>Yonca</a:t>
            </a:r>
            <a:r>
              <a:rPr lang="el-GR" b="1" dirty="0">
                <a:cs typeface="Times New Roman" panose="02020603050405020304" pitchFamily="18" charset="0"/>
              </a:rPr>
              <a:t> (6), </a:t>
            </a:r>
            <a:r>
              <a:rPr lang="el-GR" b="1" dirty="0" err="1">
                <a:cs typeface="Times New Roman" panose="02020603050405020304" pitchFamily="18" charset="0"/>
              </a:rPr>
              <a:t>Ozan</a:t>
            </a:r>
            <a:r>
              <a:rPr lang="el-GR" b="1" dirty="0">
                <a:cs typeface="Times New Roman" panose="02020603050405020304" pitchFamily="18" charset="0"/>
              </a:rPr>
              <a:t> (5), </a:t>
            </a:r>
            <a:r>
              <a:rPr lang="el-GR" b="1" dirty="0" err="1">
                <a:cs typeface="Times New Roman" panose="02020603050405020304" pitchFamily="18" charset="0"/>
              </a:rPr>
              <a:t>Hakan</a:t>
            </a:r>
            <a:r>
              <a:rPr lang="el-GR" b="1" dirty="0">
                <a:cs typeface="Times New Roman" panose="02020603050405020304" pitchFamily="18" charset="0"/>
              </a:rPr>
              <a:t> (4) και </a:t>
            </a:r>
            <a:r>
              <a:rPr lang="el-GR" b="1" dirty="0" err="1">
                <a:cs typeface="Times New Roman" panose="02020603050405020304" pitchFamily="18" charset="0"/>
              </a:rPr>
              <a:t>Kaan</a:t>
            </a:r>
            <a:r>
              <a:rPr lang="el-GR" b="1" dirty="0">
                <a:cs typeface="Times New Roman" panose="02020603050405020304" pitchFamily="18" charset="0"/>
              </a:rPr>
              <a:t> (2), τα οποία έχασαν τη ζωή τους στη  σφαγή  στο  χωριό </a:t>
            </a:r>
            <a:r>
              <a:rPr lang="el-GR" b="1" dirty="0" err="1">
                <a:cs typeface="Times New Roman" panose="02020603050405020304" pitchFamily="18" charset="0"/>
              </a:rPr>
              <a:t>Atliler</a:t>
            </a:r>
            <a:endParaRPr lang="el-CY" b="1" dirty="0">
              <a:cs typeface="Times New Roman" panose="02020603050405020304" pitchFamily="18" charset="0"/>
            </a:endParaRPr>
          </a:p>
        </p:txBody>
      </p:sp>
    </p:spTree>
    <p:extLst>
      <p:ext uri="{BB962C8B-B14F-4D97-AF65-F5344CB8AC3E}">
        <p14:creationId xmlns:p14="http://schemas.microsoft.com/office/powerpoint/2010/main" val="332305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403" t="22223" r="48350" b="56108"/>
          <a:stretch/>
        </p:blipFill>
        <p:spPr>
          <a:xfrm>
            <a:off x="233680" y="1463040"/>
            <a:ext cx="11369040" cy="4836160"/>
          </a:xfrm>
          <a:prstGeom prst="rect">
            <a:avLst/>
          </a:prstGeom>
          <a:ln>
            <a:solidFill>
              <a:schemeClr val="tx1"/>
            </a:solidFill>
          </a:ln>
        </p:spPr>
      </p:pic>
      <p:sp>
        <p:nvSpPr>
          <p:cNvPr id="4" name="TextBox 3">
            <a:extLst>
              <a:ext uri="{FF2B5EF4-FFF2-40B4-BE49-F238E27FC236}">
                <a16:creationId xmlns:a16="http://schemas.microsoft.com/office/drawing/2014/main" id="{2B90F2EF-4871-54F7-25DB-8E44728677A8}"/>
              </a:ext>
            </a:extLst>
          </p:cNvPr>
          <p:cNvSpPr txBox="1"/>
          <p:nvPr/>
        </p:nvSpPr>
        <p:spPr>
          <a:xfrm>
            <a:off x="233680" y="143301"/>
            <a:ext cx="1136904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Baf</a:t>
            </a:r>
            <a:r>
              <a:rPr lang="en-US" b="1" dirty="0">
                <a:cs typeface="Times New Roman" panose="02020603050405020304" pitchFamily="18" charset="0"/>
              </a:rPr>
              <a:t> </a:t>
            </a:r>
            <a:r>
              <a:rPr lang="en-US" b="1" dirty="0" err="1">
                <a:cs typeface="Times New Roman" panose="02020603050405020304" pitchFamily="18" charset="0"/>
              </a:rPr>
              <a:t>Kapısı</a:t>
            </a:r>
            <a:r>
              <a:rPr lang="en-US" b="1" dirty="0">
                <a:cs typeface="Times New Roman" panose="02020603050405020304" pitchFamily="18" charset="0"/>
              </a:rPr>
              <a:t> Polis </a:t>
            </a:r>
            <a:r>
              <a:rPr lang="tr-TR" b="1" dirty="0">
                <a:cs typeface="Times New Roman" panose="02020603050405020304" pitchFamily="18" charset="0"/>
              </a:rPr>
              <a:t>İstasyonu </a:t>
            </a:r>
            <a:r>
              <a:rPr lang="el-GR" b="1" dirty="0">
                <a:cs typeface="Times New Roman" panose="02020603050405020304" pitchFamily="18" charset="0"/>
              </a:rPr>
              <a:t> </a:t>
            </a:r>
            <a:r>
              <a:rPr lang="tr-TR" b="1" dirty="0">
                <a:cs typeface="Times New Roman" panose="02020603050405020304" pitchFamily="18" charset="0"/>
              </a:rPr>
              <a:t>civarında istisnasız her vasıtayı didik didik </a:t>
            </a:r>
            <a:r>
              <a:rPr lang="en-US" b="1" dirty="0" err="1">
                <a:cs typeface="Times New Roman" panose="02020603050405020304" pitchFamily="18" charset="0"/>
              </a:rPr>
              <a:t>yoklayan</a:t>
            </a:r>
            <a:r>
              <a:rPr lang="en-US" b="1" dirty="0">
                <a:cs typeface="Times New Roman" panose="02020603050405020304" pitchFamily="18" charset="0"/>
              </a:rPr>
              <a:t> </a:t>
            </a:r>
            <a:r>
              <a:rPr lang="en-US" b="1" dirty="0" err="1">
                <a:cs typeface="Times New Roman" panose="02020603050405020304" pitchFamily="18" charset="0"/>
              </a:rPr>
              <a:t>millî</a:t>
            </a:r>
            <a:r>
              <a:rPr lang="en-US" b="1" dirty="0">
                <a:cs typeface="Times New Roman" panose="02020603050405020304" pitchFamily="18" charset="0"/>
              </a:rPr>
              <a:t> </a:t>
            </a:r>
            <a:r>
              <a:rPr lang="en-US" b="1" dirty="0" err="1">
                <a:cs typeface="Times New Roman" panose="02020603050405020304" pitchFamily="18" charset="0"/>
              </a:rPr>
              <a:t>muhaf</a:t>
            </a:r>
            <a:r>
              <a:rPr lang="tr-TR" b="1" dirty="0">
                <a:cs typeface="Times New Roman" panose="02020603050405020304" pitchFamily="18" charset="0"/>
              </a:rPr>
              <a:t>ı</a:t>
            </a:r>
            <a:r>
              <a:rPr lang="en-US" b="1" dirty="0">
                <a:cs typeface="Times New Roman" panose="02020603050405020304" pitchFamily="18" charset="0"/>
              </a:rPr>
              <a:t>z </a:t>
            </a:r>
            <a:r>
              <a:rPr lang="tr-TR" b="1" dirty="0">
                <a:cs typeface="Times New Roman" panose="02020603050405020304" pitchFamily="18" charset="0"/>
              </a:rPr>
              <a:t> gücü </a:t>
            </a:r>
            <a:r>
              <a:rPr lang="en-US" b="1" dirty="0">
                <a:cs typeface="Times New Roman" panose="02020603050405020304" pitchFamily="18" charset="0"/>
              </a:rPr>
              <a:t> </a:t>
            </a:r>
            <a:r>
              <a:rPr lang="en-US" b="1" dirty="0" err="1">
                <a:cs typeface="Times New Roman" panose="02020603050405020304" pitchFamily="18" charset="0"/>
              </a:rPr>
              <a:t>askerlerinden</a:t>
            </a:r>
            <a:r>
              <a:rPr lang="en-US" b="1" dirty="0">
                <a:cs typeface="Times New Roman" panose="02020603050405020304" pitchFamily="18" charset="0"/>
              </a:rPr>
              <a:t> </a:t>
            </a:r>
            <a:r>
              <a:rPr lang="en-US" b="1" dirty="0" err="1">
                <a:cs typeface="Times New Roman" panose="02020603050405020304" pitchFamily="18" charset="0"/>
              </a:rPr>
              <a:t>ayrı</a:t>
            </a:r>
            <a:r>
              <a:rPr lang="en-US" b="1" dirty="0">
                <a:cs typeface="Times New Roman" panose="02020603050405020304" pitchFamily="18" charset="0"/>
              </a:rPr>
              <a:t> </a:t>
            </a:r>
            <a:r>
              <a:rPr lang="en-US" b="1" dirty="0" err="1">
                <a:cs typeface="Times New Roman" panose="02020603050405020304" pitchFamily="18" charset="0"/>
              </a:rPr>
              <a:t>olarak</a:t>
            </a:r>
            <a:r>
              <a:rPr lang="tr-TR" b="1" dirty="0">
                <a:cs typeface="Times New Roman" panose="02020603050405020304" pitchFamily="18" charset="0"/>
              </a:rPr>
              <a:t>  bir  asker  de yaya ve  bisikletlerin  önünü kesmekte ve  yoklamaktadır.</a:t>
            </a:r>
          </a:p>
          <a:p>
            <a:pPr algn="just"/>
            <a:r>
              <a:rPr lang="el-GR" b="1" dirty="0">
                <a:cs typeface="Times New Roman" panose="02020603050405020304" pitchFamily="18" charset="0"/>
              </a:rPr>
              <a:t>Εκτός από τους στρατιώτες της Εθνικής Φρουράς που επιθεωρούν κάθε όχημα, γύρω από το Αστυνομικό Τμήμα της Πύλης Πάφου ένας στρατιώτης μπλοκάρει και ελέγχει πεζούς και ποδήλατα.</a:t>
            </a:r>
            <a:endParaRPr lang="el-CY" b="1" dirty="0">
              <a:cs typeface="Times New Roman" panose="02020603050405020304" pitchFamily="18" charset="0"/>
            </a:endParaRPr>
          </a:p>
        </p:txBody>
      </p:sp>
    </p:spTree>
    <p:extLst>
      <p:ext uri="{BB962C8B-B14F-4D97-AF65-F5344CB8AC3E}">
        <p14:creationId xmlns:p14="http://schemas.microsoft.com/office/powerpoint/2010/main" val="2808407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72644DD-BE92-FC15-7AEC-BA23A2CE2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05C5BB87-F6B2-4988-6BEC-069EA70FD3AC}"/>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14 Αυγούστου  1978 </a:t>
            </a:r>
            <a:endParaRPr lang="el-CY" sz="4000" dirty="0">
              <a:solidFill>
                <a:schemeClr val="tx1"/>
              </a:solidFill>
            </a:endParaRPr>
          </a:p>
        </p:txBody>
      </p:sp>
    </p:spTree>
    <p:extLst>
      <p:ext uri="{BB962C8B-B14F-4D97-AF65-F5344CB8AC3E}">
        <p14:creationId xmlns:p14="http://schemas.microsoft.com/office/powerpoint/2010/main" val="1878795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72644DD-BE92-FC15-7AEC-BA23A2CE2DED}"/>
              </a:ext>
            </a:extLst>
          </p:cNvPr>
          <p:cNvPicPr>
            <a:picLocks noChangeAspect="1"/>
          </p:cNvPicPr>
          <p:nvPr/>
        </p:nvPicPr>
        <p:blipFill rotWithShape="1">
          <a:blip r:embed="rId2">
            <a:extLst>
              <a:ext uri="{28A0092B-C50C-407E-A947-70E740481C1C}">
                <a14:useLocalDpi xmlns:a14="http://schemas.microsoft.com/office/drawing/2010/main" val="0"/>
              </a:ext>
            </a:extLst>
          </a:blip>
          <a:srcRect t="14222" r="8168" b="51704"/>
          <a:stretch/>
        </p:blipFill>
        <p:spPr>
          <a:xfrm>
            <a:off x="187233" y="1496441"/>
            <a:ext cx="11863253" cy="5238074"/>
          </a:xfrm>
          <a:prstGeom prst="rect">
            <a:avLst/>
          </a:prstGeom>
          <a:ln>
            <a:solidFill>
              <a:schemeClr val="tx1"/>
            </a:solidFill>
          </a:ln>
        </p:spPr>
      </p:pic>
      <p:sp>
        <p:nvSpPr>
          <p:cNvPr id="4" name="TextBox 3">
            <a:extLst>
              <a:ext uri="{FF2B5EF4-FFF2-40B4-BE49-F238E27FC236}">
                <a16:creationId xmlns:a16="http://schemas.microsoft.com/office/drawing/2014/main" id="{E33DBD9A-44DA-813C-99D6-49A7D144620C}"/>
              </a:ext>
            </a:extLst>
          </p:cNvPr>
          <p:cNvSpPr txBox="1"/>
          <p:nvPr/>
        </p:nvSpPr>
        <p:spPr>
          <a:xfrm>
            <a:off x="187233" y="123485"/>
            <a:ext cx="11863253"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Muratağa</a:t>
            </a:r>
            <a:r>
              <a:rPr lang="en-US" b="1" dirty="0">
                <a:cs typeface="Times New Roman" panose="02020603050405020304" pitchFamily="18" charset="0"/>
              </a:rPr>
              <a:t>, </a:t>
            </a:r>
            <a:r>
              <a:rPr lang="en-US" b="1" dirty="0" err="1">
                <a:cs typeface="Times New Roman" panose="02020603050405020304" pitchFamily="18" charset="0"/>
              </a:rPr>
              <a:t>Atlılar</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Sandallardaki</a:t>
            </a:r>
            <a:r>
              <a:rPr lang="en-US" b="1" dirty="0">
                <a:cs typeface="Times New Roman" panose="02020603050405020304" pitchFamily="18" charset="0"/>
              </a:rPr>
              <a:t> </a:t>
            </a:r>
            <a:r>
              <a:rPr lang="en-US" b="1" dirty="0" err="1">
                <a:cs typeface="Times New Roman" panose="02020603050405020304" pitchFamily="18" charset="0"/>
              </a:rPr>
              <a:t>katliamdan</a:t>
            </a:r>
            <a:r>
              <a:rPr lang="en-US" b="1" dirty="0">
                <a:cs typeface="Times New Roman" panose="02020603050405020304" pitchFamily="18" charset="0"/>
              </a:rPr>
              <a:t> </a:t>
            </a:r>
            <a:r>
              <a:rPr lang="en-US" b="1" dirty="0" err="1">
                <a:cs typeface="Times New Roman" panose="02020603050405020304" pitchFamily="18" charset="0"/>
              </a:rPr>
              <a:t>köyde</a:t>
            </a:r>
            <a:r>
              <a:rPr lang="en-US" b="1" dirty="0">
                <a:cs typeface="Times New Roman" panose="02020603050405020304" pitchFamily="18" charset="0"/>
              </a:rPr>
              <a:t> </a:t>
            </a:r>
            <a:r>
              <a:rPr lang="en-US" b="1" dirty="0" err="1">
                <a:cs typeface="Times New Roman" panose="02020603050405020304" pitchFamily="18" charset="0"/>
              </a:rPr>
              <a:t>bulunmadığı</a:t>
            </a:r>
            <a:r>
              <a:rPr lang="en-US" b="1" dirty="0">
                <a:cs typeface="Times New Roman" panose="02020603050405020304" pitchFamily="18" charset="0"/>
              </a:rPr>
              <a:t> </a:t>
            </a:r>
            <a:r>
              <a:rPr lang="en-US" b="1" dirty="0" err="1">
                <a:cs typeface="Times New Roman" panose="02020603050405020304" pitchFamily="18" charset="0"/>
              </a:rPr>
              <a:t>için</a:t>
            </a:r>
            <a:r>
              <a:rPr lang="en-US" b="1" dirty="0">
                <a:cs typeface="Times New Roman" panose="02020603050405020304" pitchFamily="18" charset="0"/>
              </a:rPr>
              <a:t> </a:t>
            </a:r>
            <a:r>
              <a:rPr lang="en-US" b="1" dirty="0" err="1">
                <a:cs typeface="Times New Roman" panose="02020603050405020304" pitchFamily="18" charset="0"/>
              </a:rPr>
              <a:t>kurtulmuş</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k</a:t>
            </a:r>
            <a:r>
              <a:rPr lang="tr-TR" b="1" dirty="0">
                <a:cs typeface="Times New Roman" panose="02020603050405020304" pitchFamily="18" charset="0"/>
              </a:rPr>
              <a:t>a</a:t>
            </a:r>
            <a:r>
              <a:rPr lang="en-US" b="1" dirty="0">
                <a:cs typeface="Times New Roman" panose="02020603050405020304" pitchFamily="18" charset="0"/>
              </a:rPr>
              <a:t>din </a:t>
            </a:r>
            <a:r>
              <a:rPr lang="en-US" b="1" dirty="0" err="1">
                <a:cs typeface="Times New Roman" panose="02020603050405020304" pitchFamily="18" charset="0"/>
              </a:rPr>
              <a:t>yakınlarının</a:t>
            </a:r>
            <a:r>
              <a:rPr lang="en-US" b="1" dirty="0">
                <a:cs typeface="Times New Roman" panose="02020603050405020304" pitchFamily="18" charset="0"/>
              </a:rPr>
              <a:t> </a:t>
            </a:r>
            <a:r>
              <a:rPr lang="en-US" b="1" dirty="0" err="1">
                <a:cs typeface="Times New Roman" panose="02020603050405020304" pitchFamily="18" charset="0"/>
              </a:rPr>
              <a:t>yanmış</a:t>
            </a:r>
            <a:r>
              <a:rPr lang="en-US" b="1" dirty="0">
                <a:cs typeface="Times New Roman" panose="02020603050405020304" pitchFamily="18" charset="0"/>
              </a:rPr>
              <a:t>, </a:t>
            </a:r>
            <a:r>
              <a:rPr lang="en-US" b="1" dirty="0" err="1">
                <a:cs typeface="Times New Roman" panose="02020603050405020304" pitchFamily="18" charset="0"/>
              </a:rPr>
              <a:t>parçalanmış</a:t>
            </a:r>
            <a:r>
              <a:rPr lang="en-US" b="1" dirty="0">
                <a:cs typeface="Times New Roman" panose="02020603050405020304" pitchFamily="18" charset="0"/>
              </a:rPr>
              <a:t> </a:t>
            </a:r>
            <a:r>
              <a:rPr lang="en-US" b="1" dirty="0" err="1">
                <a:cs typeface="Times New Roman" panose="02020603050405020304" pitchFamily="18" charset="0"/>
              </a:rPr>
              <a:t>cesetleri</a:t>
            </a:r>
            <a:r>
              <a:rPr lang="en-US" b="1" dirty="0">
                <a:cs typeface="Times New Roman" panose="02020603050405020304" pitchFamily="18" charset="0"/>
              </a:rPr>
              <a:t> </a:t>
            </a:r>
            <a:r>
              <a:rPr lang="en-US" b="1" dirty="0" err="1">
                <a:cs typeface="Times New Roman" panose="02020603050405020304" pitchFamily="18" charset="0"/>
              </a:rPr>
              <a:t>başında</a:t>
            </a:r>
            <a:r>
              <a:rPr lang="en-US" b="1" dirty="0">
                <a:cs typeface="Times New Roman" panose="02020603050405020304" pitchFamily="18" charset="0"/>
              </a:rPr>
              <a:t> </a:t>
            </a:r>
            <a:r>
              <a:rPr lang="en-US" b="1" dirty="0" err="1">
                <a:cs typeface="Times New Roman" panose="02020603050405020304" pitchFamily="18" charset="0"/>
              </a:rPr>
              <a:t>dili</a:t>
            </a:r>
            <a:r>
              <a:rPr lang="en-US" b="1" dirty="0">
                <a:cs typeface="Times New Roman" panose="02020603050405020304" pitchFamily="18" charset="0"/>
              </a:rPr>
              <a:t> </a:t>
            </a:r>
            <a:r>
              <a:rPr lang="en-US" b="1" dirty="0" err="1">
                <a:cs typeface="Times New Roman" panose="02020603050405020304" pitchFamily="18" charset="0"/>
              </a:rPr>
              <a:t>tutulmuş</a:t>
            </a:r>
            <a:endParaRPr lang="tr-TR" b="1" dirty="0">
              <a:cs typeface="Times New Roman" panose="02020603050405020304" pitchFamily="18" charset="0"/>
            </a:endParaRPr>
          </a:p>
          <a:p>
            <a:pPr algn="just"/>
            <a:r>
              <a:rPr lang="el-GR" b="1" dirty="0">
                <a:cs typeface="Times New Roman" panose="02020603050405020304" pitchFamily="18" charset="0"/>
              </a:rPr>
              <a:t>Μια γυναίκα που επέζησε από τη σφαγή στα χωριά </a:t>
            </a:r>
            <a:r>
              <a:rPr lang="el-GR" b="1" dirty="0" err="1">
                <a:cs typeface="Times New Roman" panose="02020603050405020304" pitchFamily="18" charset="0"/>
              </a:rPr>
              <a:t>Muratağa</a:t>
            </a:r>
            <a:r>
              <a:rPr lang="el-GR" b="1" dirty="0">
                <a:cs typeface="Times New Roman" panose="02020603050405020304" pitchFamily="18" charset="0"/>
              </a:rPr>
              <a:t>, </a:t>
            </a:r>
            <a:r>
              <a:rPr lang="el-GR" b="1" dirty="0" err="1">
                <a:cs typeface="Times New Roman" panose="02020603050405020304" pitchFamily="18" charset="0"/>
              </a:rPr>
              <a:t>Atlılar</a:t>
            </a:r>
            <a:r>
              <a:rPr lang="el-GR" b="1" dirty="0">
                <a:cs typeface="Times New Roman" panose="02020603050405020304" pitchFamily="18" charset="0"/>
              </a:rPr>
              <a:t> και </a:t>
            </a:r>
            <a:r>
              <a:rPr lang="el-GR" b="1" dirty="0" err="1">
                <a:cs typeface="Times New Roman" panose="02020603050405020304" pitchFamily="18" charset="0"/>
              </a:rPr>
              <a:t>Sandal</a:t>
            </a:r>
            <a:r>
              <a:rPr lang="tr-TR" b="1" dirty="0">
                <a:cs typeface="Times New Roman" panose="02020603050405020304" pitchFamily="18" charset="0"/>
              </a:rPr>
              <a:t>lar</a:t>
            </a:r>
            <a:r>
              <a:rPr lang="el-GR" b="1" dirty="0">
                <a:cs typeface="Times New Roman" panose="02020603050405020304" pitchFamily="18" charset="0"/>
              </a:rPr>
              <a:t>, επειδή δεν ήταν στο χωριό.</a:t>
            </a:r>
          </a:p>
          <a:p>
            <a:pPr algn="just"/>
            <a:r>
              <a:rPr lang="el-GR" b="1" dirty="0">
                <a:cs typeface="Times New Roman" panose="02020603050405020304" pitchFamily="18" charset="0"/>
              </a:rPr>
              <a:t>Έμεινε άφωνη πάνω από τα καμένα και ακρωτηριασμένα πτώματα των συγγενών της.</a:t>
            </a:r>
            <a:endParaRPr lang="el-CY" b="1" dirty="0">
              <a:cs typeface="Times New Roman" panose="02020603050405020304" pitchFamily="18" charset="0"/>
            </a:endParaRPr>
          </a:p>
        </p:txBody>
      </p:sp>
    </p:spTree>
    <p:extLst>
      <p:ext uri="{BB962C8B-B14F-4D97-AF65-F5344CB8AC3E}">
        <p14:creationId xmlns:p14="http://schemas.microsoft.com/office/powerpoint/2010/main" val="377997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στατικό, χάρτινο προϊόν&#10;&#10;Περιγραφή που δημιουργήθηκε αυτόματα">
            <a:extLst>
              <a:ext uri="{FF2B5EF4-FFF2-40B4-BE49-F238E27FC236}">
                <a16:creationId xmlns:a16="http://schemas.microsoft.com/office/drawing/2014/main" id="{74CFA6A2-600A-8E72-8958-76A060896F71}"/>
              </a:ext>
            </a:extLst>
          </p:cNvPr>
          <p:cNvPicPr>
            <a:picLocks noChangeAspect="1"/>
          </p:cNvPicPr>
          <p:nvPr/>
        </p:nvPicPr>
        <p:blipFill>
          <a:blip r:embed="rId2">
            <a:extLst>
              <a:ext uri="{28A0092B-C50C-407E-A947-70E740481C1C}">
                <a14:useLocalDpi xmlns:a14="http://schemas.microsoft.com/office/drawing/2010/main" val="0"/>
              </a:ext>
            </a:extLst>
          </a:blip>
          <a:srcRect l="11588" t="21429" r="13016" b="10423"/>
          <a:stretch/>
        </p:blipFill>
        <p:spPr>
          <a:xfrm rot="5400000">
            <a:off x="8142510" y="-642257"/>
            <a:ext cx="2982693" cy="4746172"/>
          </a:xfrm>
          <a:prstGeom prst="rect">
            <a:avLst/>
          </a:prstGeom>
          <a:ln>
            <a:solidFill>
              <a:schemeClr val="tx1"/>
            </a:solidFill>
          </a:ln>
        </p:spPr>
      </p:pic>
      <p:pic>
        <p:nvPicPr>
          <p:cNvPr id="5" name="Εικόνα 4" descr="Εικόνα που περιέχει κείμενο, βιβλίο, τυπογραφία, τέχνη&#10;&#10;Περιγραφή που δημιουργήθηκε αυτόματα">
            <a:extLst>
              <a:ext uri="{FF2B5EF4-FFF2-40B4-BE49-F238E27FC236}">
                <a16:creationId xmlns:a16="http://schemas.microsoft.com/office/drawing/2014/main" id="{AED139BC-BF83-7D16-E573-5B8F37D4B9C7}"/>
              </a:ext>
            </a:extLst>
          </p:cNvPr>
          <p:cNvPicPr>
            <a:picLocks noChangeAspect="1"/>
          </p:cNvPicPr>
          <p:nvPr/>
        </p:nvPicPr>
        <p:blipFill>
          <a:blip r:embed="rId3">
            <a:extLst>
              <a:ext uri="{28A0092B-C50C-407E-A947-70E740481C1C}">
                <a14:useLocalDpi xmlns:a14="http://schemas.microsoft.com/office/drawing/2010/main" val="0"/>
              </a:ext>
            </a:extLst>
          </a:blip>
          <a:srcRect l="10317" t="14021" r="16032" b="8942"/>
          <a:stretch/>
        </p:blipFill>
        <p:spPr>
          <a:xfrm rot="5400000">
            <a:off x="7995554" y="2694217"/>
            <a:ext cx="3276603" cy="4746172"/>
          </a:xfrm>
          <a:prstGeom prst="rect">
            <a:avLst/>
          </a:prstGeom>
          <a:ln>
            <a:solidFill>
              <a:schemeClr val="tx1"/>
            </a:solidFill>
          </a:ln>
        </p:spPr>
      </p:pic>
      <p:pic>
        <p:nvPicPr>
          <p:cNvPr id="7" name="Εικόνα 6" descr="Εικόνα που περιέχει σκίτσο/σχέδιο, ζωγραφιά, κείμενο, χαρτί&#10;&#10;Περιγραφή που δημιουργήθηκε αυτόματα">
            <a:extLst>
              <a:ext uri="{FF2B5EF4-FFF2-40B4-BE49-F238E27FC236}">
                <a16:creationId xmlns:a16="http://schemas.microsoft.com/office/drawing/2014/main" id="{0C9A1533-FC82-5F4A-782D-DF4D5C2D15C0}"/>
              </a:ext>
            </a:extLst>
          </p:cNvPr>
          <p:cNvPicPr>
            <a:picLocks noChangeAspect="1"/>
          </p:cNvPicPr>
          <p:nvPr/>
        </p:nvPicPr>
        <p:blipFill>
          <a:blip r:embed="rId4">
            <a:extLst>
              <a:ext uri="{28A0092B-C50C-407E-A947-70E740481C1C}">
                <a14:useLocalDpi xmlns:a14="http://schemas.microsoft.com/office/drawing/2010/main" val="0"/>
              </a:ext>
            </a:extLst>
          </a:blip>
          <a:srcRect l="10794" t="21216" r="20000" b="14868"/>
          <a:stretch/>
        </p:blipFill>
        <p:spPr>
          <a:xfrm rot="5400000">
            <a:off x="1730822" y="1338945"/>
            <a:ext cx="3940635" cy="6792689"/>
          </a:xfrm>
          <a:prstGeom prst="rect">
            <a:avLst/>
          </a:prstGeom>
          <a:ln>
            <a:solidFill>
              <a:schemeClr val="tx1"/>
            </a:solidFill>
          </a:ln>
        </p:spPr>
      </p:pic>
      <p:sp>
        <p:nvSpPr>
          <p:cNvPr id="2" name="Ορθογώνιο 1">
            <a:extLst>
              <a:ext uri="{FF2B5EF4-FFF2-40B4-BE49-F238E27FC236}">
                <a16:creationId xmlns:a16="http://schemas.microsoft.com/office/drawing/2014/main" id="{0FF4FD23-BCBE-E64D-B6E8-4B02F86B2760}"/>
              </a:ext>
            </a:extLst>
          </p:cNvPr>
          <p:cNvSpPr/>
          <p:nvPr/>
        </p:nvSpPr>
        <p:spPr>
          <a:xfrm>
            <a:off x="3554184" y="865412"/>
            <a:ext cx="3543301" cy="1823359"/>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Αυτοί οι οποίοι κατηγορούν τους  Τούρκους ότι είναι βάρβαροι,  πρέπει να  κοιτάξουν αυτήν τη  γενοκτονία  </a:t>
            </a:r>
            <a:r>
              <a:rPr lang="el-GR"/>
              <a:t>και να </a:t>
            </a:r>
            <a:r>
              <a:rPr lang="el-GR" dirty="0"/>
              <a:t>μάθουν ποιοι είναι οι  πραγματικοί    βάρβαροι.</a:t>
            </a:r>
            <a:endParaRPr lang="el-CY" dirty="0"/>
          </a:p>
        </p:txBody>
      </p:sp>
      <p:pic>
        <p:nvPicPr>
          <p:cNvPr id="11" name="Εικόνα 10"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4EA6A47B-3603-5284-51C4-905CE1EEA8FF}"/>
              </a:ext>
            </a:extLst>
          </p:cNvPr>
          <p:cNvPicPr>
            <a:picLocks noChangeAspect="1"/>
          </p:cNvPicPr>
          <p:nvPr/>
        </p:nvPicPr>
        <p:blipFill rotWithShape="1">
          <a:blip r:embed="rId5">
            <a:extLst>
              <a:ext uri="{28A0092B-C50C-407E-A947-70E740481C1C}">
                <a14:useLocalDpi xmlns:a14="http://schemas.microsoft.com/office/drawing/2010/main" val="0"/>
              </a:ext>
            </a:extLst>
          </a:blip>
          <a:srcRect l="33278" t="68463" r="43311" b="1764"/>
          <a:stretch/>
        </p:blipFill>
        <p:spPr>
          <a:xfrm>
            <a:off x="304795" y="152394"/>
            <a:ext cx="3135091" cy="2536377"/>
          </a:xfrm>
          <a:prstGeom prst="rect">
            <a:avLst/>
          </a:prstGeom>
          <a:ln>
            <a:solidFill>
              <a:schemeClr val="tx1"/>
            </a:solidFill>
          </a:ln>
        </p:spPr>
      </p:pic>
      <p:sp>
        <p:nvSpPr>
          <p:cNvPr id="4" name="Ορθογώνιο 3">
            <a:extLst>
              <a:ext uri="{FF2B5EF4-FFF2-40B4-BE49-F238E27FC236}">
                <a16:creationId xmlns:a16="http://schemas.microsoft.com/office/drawing/2014/main" id="{A922FC79-6A65-23EB-CFBC-F28582030504}"/>
              </a:ext>
            </a:extLst>
          </p:cNvPr>
          <p:cNvSpPr/>
          <p:nvPr/>
        </p:nvSpPr>
        <p:spPr>
          <a:xfrm>
            <a:off x="3554183" y="152394"/>
            <a:ext cx="3543302" cy="6259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a:t>Εφημερίδα  </a:t>
            </a:r>
            <a:r>
              <a:rPr lang="en-US" i="1" dirty="0"/>
              <a:t>Bozkurt</a:t>
            </a:r>
            <a:r>
              <a:rPr lang="en-US" dirty="0"/>
              <a:t>, 14 </a:t>
            </a:r>
            <a:r>
              <a:rPr lang="el-GR" dirty="0"/>
              <a:t>Αυγούστου 1978.</a:t>
            </a:r>
            <a:r>
              <a:rPr lang="en-US" dirty="0"/>
              <a:t> </a:t>
            </a:r>
            <a:endParaRPr lang="el-CY" dirty="0"/>
          </a:p>
        </p:txBody>
      </p:sp>
    </p:spTree>
    <p:extLst>
      <p:ext uri="{BB962C8B-B14F-4D97-AF65-F5344CB8AC3E}">
        <p14:creationId xmlns:p14="http://schemas.microsoft.com/office/powerpoint/2010/main" val="180029950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5487</TotalTime>
  <Words>4155</Words>
  <Application>Microsoft Office PowerPoint</Application>
  <PresentationFormat>Ευρεία οθόνη</PresentationFormat>
  <Paragraphs>225</Paragraphs>
  <Slides>92</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92</vt:i4>
      </vt:variant>
    </vt:vector>
  </HeadingPairs>
  <TitlesOfParts>
    <vt:vector size="100" baseType="lpstr">
      <vt:lpstr>Aptos</vt:lpstr>
      <vt:lpstr>Aptos Display</vt:lpstr>
      <vt:lpstr>Arial</vt:lpstr>
      <vt:lpstr>Calibri</vt:lpstr>
      <vt:lpstr>Georgia</vt:lpstr>
      <vt:lpstr>NotoSans</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elenecharalampous72@gmail.com</dc:creator>
  <cp:lastModifiedBy>Eleni Charalambous</cp:lastModifiedBy>
  <cp:revision>747</cp:revision>
  <dcterms:created xsi:type="dcterms:W3CDTF">2024-06-24T18:08:56Z</dcterms:created>
  <dcterms:modified xsi:type="dcterms:W3CDTF">2024-10-12T11:48:53Z</dcterms:modified>
</cp:coreProperties>
</file>