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16" r:id="rId2"/>
    <p:sldId id="467" r:id="rId3"/>
    <p:sldId id="462" r:id="rId4"/>
    <p:sldId id="461" r:id="rId5"/>
    <p:sldId id="479" r:id="rId6"/>
    <p:sldId id="434" r:id="rId7"/>
    <p:sldId id="472" r:id="rId8"/>
    <p:sldId id="473" r:id="rId9"/>
    <p:sldId id="475" r:id="rId10"/>
    <p:sldId id="468" r:id="rId11"/>
    <p:sldId id="459" r:id="rId12"/>
    <p:sldId id="460" r:id="rId13"/>
    <p:sldId id="433" r:id="rId14"/>
    <p:sldId id="478" r:id="rId15"/>
    <p:sldId id="454" r:id="rId16"/>
    <p:sldId id="480" r:id="rId17"/>
    <p:sldId id="469" r:id="rId18"/>
    <p:sldId id="458" r:id="rId19"/>
    <p:sldId id="457" r:id="rId20"/>
    <p:sldId id="463" r:id="rId21"/>
    <p:sldId id="432" r:id="rId22"/>
    <p:sldId id="435" r:id="rId23"/>
    <p:sldId id="481" r:id="rId24"/>
    <p:sldId id="483" r:id="rId25"/>
    <p:sldId id="482" r:id="rId26"/>
  </p:sldIdLst>
  <p:sldSz cx="12192000" cy="6858000"/>
  <p:notesSz cx="6858000" cy="9144000"/>
  <p:defaultText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3447" autoAdjust="0"/>
  </p:normalViewPr>
  <p:slideViewPr>
    <p:cSldViewPr snapToGrid="0">
      <p:cViewPr varScale="1">
        <p:scale>
          <a:sx n="59" d="100"/>
          <a:sy n="59" d="100"/>
        </p:scale>
        <p:origin x="10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CY"/>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8505D-9F40-415D-9099-148C8BDF0EDA}" type="datetimeFigureOut">
              <a:rPr lang="el-CY" smtClean="0"/>
              <a:t>4/10/2024</a:t>
            </a:fld>
            <a:endParaRPr lang="el-CY"/>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CY"/>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CY"/>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2471-9DB2-49DA-8929-5C9EE49BAA0C}" type="slidenum">
              <a:rPr lang="el-CY" smtClean="0"/>
              <a:t>‹#›</a:t>
            </a:fld>
            <a:endParaRPr lang="el-CY"/>
          </a:p>
        </p:txBody>
      </p:sp>
    </p:spTree>
    <p:extLst>
      <p:ext uri="{BB962C8B-B14F-4D97-AF65-F5344CB8AC3E}">
        <p14:creationId xmlns:p14="http://schemas.microsoft.com/office/powerpoint/2010/main" val="422134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13</a:t>
            </a:fld>
            <a:endParaRPr lang="el-CY"/>
          </a:p>
        </p:txBody>
      </p:sp>
    </p:spTree>
    <p:extLst>
      <p:ext uri="{BB962C8B-B14F-4D97-AF65-F5344CB8AC3E}">
        <p14:creationId xmlns:p14="http://schemas.microsoft.com/office/powerpoint/2010/main" val="526069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22</a:t>
            </a:fld>
            <a:endParaRPr lang="el-CY"/>
          </a:p>
        </p:txBody>
      </p:sp>
    </p:spTree>
    <p:extLst>
      <p:ext uri="{BB962C8B-B14F-4D97-AF65-F5344CB8AC3E}">
        <p14:creationId xmlns:p14="http://schemas.microsoft.com/office/powerpoint/2010/main" val="199775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1D18C-4D40-26BA-C56B-68F91A323D3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CY"/>
          </a:p>
        </p:txBody>
      </p:sp>
      <p:sp>
        <p:nvSpPr>
          <p:cNvPr id="3" name="Υπότιτλος 2">
            <a:extLst>
              <a:ext uri="{FF2B5EF4-FFF2-40B4-BE49-F238E27FC236}">
                <a16:creationId xmlns:a16="http://schemas.microsoft.com/office/drawing/2014/main" id="{249C1381-87C5-6CF2-201A-AEF125B45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CY"/>
          </a:p>
        </p:txBody>
      </p:sp>
      <p:sp>
        <p:nvSpPr>
          <p:cNvPr id="4" name="Θέση ημερομηνίας 3">
            <a:extLst>
              <a:ext uri="{FF2B5EF4-FFF2-40B4-BE49-F238E27FC236}">
                <a16:creationId xmlns:a16="http://schemas.microsoft.com/office/drawing/2014/main" id="{77AA6799-FDBD-D257-16EB-5E71AC5A44DB}"/>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5" name="Θέση υποσέλιδου 4">
            <a:extLst>
              <a:ext uri="{FF2B5EF4-FFF2-40B4-BE49-F238E27FC236}">
                <a16:creationId xmlns:a16="http://schemas.microsoft.com/office/drawing/2014/main" id="{D9D5DE87-505B-94D2-7FA7-449AB2296C4D}"/>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A59F5E5-0F88-F775-80BA-95B0E32063B3}"/>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45257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2D3E6A-0E38-78FA-A00A-862AD5B10F09}"/>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879EE758-FEF5-8BE4-7D4B-C7627A49B1B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62553157-9214-4E93-3FDE-1572F2CFA916}"/>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5" name="Θέση υποσέλιδου 4">
            <a:extLst>
              <a:ext uri="{FF2B5EF4-FFF2-40B4-BE49-F238E27FC236}">
                <a16:creationId xmlns:a16="http://schemas.microsoft.com/office/drawing/2014/main" id="{EA8B592F-36C5-CA67-0527-CE039329A5FD}"/>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B2C2A8EB-E4FA-9A3D-9573-44D0EC51DCAB}"/>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81924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AFB3F2E-4D85-6088-3938-CA2513A5768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06F2C7DC-DB4A-1864-7BFB-D6BCFB61C379}"/>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489BCB73-3549-C1F7-ADF9-0A2BDDED14A9}"/>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5" name="Θέση υποσέλιδου 4">
            <a:extLst>
              <a:ext uri="{FF2B5EF4-FFF2-40B4-BE49-F238E27FC236}">
                <a16:creationId xmlns:a16="http://schemas.microsoft.com/office/drawing/2014/main" id="{9126F53C-DB50-42D5-B6E5-21648C318F4E}"/>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BCED1B9-65F2-45ED-2E74-442A7BE2408F}"/>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40756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5A5301-9D4D-5026-228A-43DEFA6AEDFA}"/>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18B2393E-F133-B280-EB9D-A198A15A1B4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B4CE9C67-8780-1C68-F66C-553F90C20232}"/>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5" name="Θέση υποσέλιδου 4">
            <a:extLst>
              <a:ext uri="{FF2B5EF4-FFF2-40B4-BE49-F238E27FC236}">
                <a16:creationId xmlns:a16="http://schemas.microsoft.com/office/drawing/2014/main" id="{21067B72-78F9-A977-DE1F-41B325A4DFD5}"/>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73EE4C27-57AB-13D5-16B7-05CAD8E43420}"/>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91963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88A4AA-74CB-9D50-0E69-97E78015EFE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4330873E-7315-9077-7A97-38553CC34B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9F0A6D7-C881-3F3A-42F4-14D08190A955}"/>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5" name="Θέση υποσέλιδου 4">
            <a:extLst>
              <a:ext uri="{FF2B5EF4-FFF2-40B4-BE49-F238E27FC236}">
                <a16:creationId xmlns:a16="http://schemas.microsoft.com/office/drawing/2014/main" id="{E8A2F48B-BB3E-88DA-1A34-E071F85D53FE}"/>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F14205A0-CEFA-7414-0DB0-12453D639D34}"/>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51149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B06D33-BA43-AE08-8AC7-5052319095CE}"/>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7E3FEF54-40B3-260F-9616-5C78372DB45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περιεχομένου 3">
            <a:extLst>
              <a:ext uri="{FF2B5EF4-FFF2-40B4-BE49-F238E27FC236}">
                <a16:creationId xmlns:a16="http://schemas.microsoft.com/office/drawing/2014/main" id="{7ABAA8A1-733F-1C69-0294-A07C32D9B31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ημερομηνίας 4">
            <a:extLst>
              <a:ext uri="{FF2B5EF4-FFF2-40B4-BE49-F238E27FC236}">
                <a16:creationId xmlns:a16="http://schemas.microsoft.com/office/drawing/2014/main" id="{2AA43749-5A45-E7E5-E73E-B92A9C2E3BAD}"/>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6" name="Θέση υποσέλιδου 5">
            <a:extLst>
              <a:ext uri="{FF2B5EF4-FFF2-40B4-BE49-F238E27FC236}">
                <a16:creationId xmlns:a16="http://schemas.microsoft.com/office/drawing/2014/main" id="{95E677B4-AD61-E589-EF7D-09D3C58E87AC}"/>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126A0D04-F9ED-9A4B-C8BA-EBDCDB543A91}"/>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2791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51A252-F955-10E7-7E84-3FA904B331CC}"/>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8B29B1FB-4498-4437-C655-8A8C37E063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D545D6B-5A49-EF87-C023-5440CF1718C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κειμένου 4">
            <a:extLst>
              <a:ext uri="{FF2B5EF4-FFF2-40B4-BE49-F238E27FC236}">
                <a16:creationId xmlns:a16="http://schemas.microsoft.com/office/drawing/2014/main" id="{8DE0D01F-5135-197F-114B-7C3AF4D5A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50C0B8F-B780-BAA4-6D82-0064B64DDF7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7" name="Θέση ημερομηνίας 6">
            <a:extLst>
              <a:ext uri="{FF2B5EF4-FFF2-40B4-BE49-F238E27FC236}">
                <a16:creationId xmlns:a16="http://schemas.microsoft.com/office/drawing/2014/main" id="{1ED451F9-F132-B105-5D70-588223392AD6}"/>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8" name="Θέση υποσέλιδου 7">
            <a:extLst>
              <a:ext uri="{FF2B5EF4-FFF2-40B4-BE49-F238E27FC236}">
                <a16:creationId xmlns:a16="http://schemas.microsoft.com/office/drawing/2014/main" id="{A27964BF-8010-3ABE-5853-572532E3EE4D}"/>
              </a:ext>
            </a:extLst>
          </p:cNvPr>
          <p:cNvSpPr>
            <a:spLocks noGrp="1"/>
          </p:cNvSpPr>
          <p:nvPr>
            <p:ph type="ftr" sz="quarter" idx="11"/>
          </p:nvPr>
        </p:nvSpPr>
        <p:spPr/>
        <p:txBody>
          <a:bodyPr/>
          <a:lstStyle/>
          <a:p>
            <a:endParaRPr lang="el-CY"/>
          </a:p>
        </p:txBody>
      </p:sp>
      <p:sp>
        <p:nvSpPr>
          <p:cNvPr id="9" name="Θέση αριθμού διαφάνειας 8">
            <a:extLst>
              <a:ext uri="{FF2B5EF4-FFF2-40B4-BE49-F238E27FC236}">
                <a16:creationId xmlns:a16="http://schemas.microsoft.com/office/drawing/2014/main" id="{83F8131A-7A34-5234-49B9-6EDB1980AE02}"/>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194795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4D7F50-A2BA-4D17-604A-1EB52802F37B}"/>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ημερομηνίας 2">
            <a:extLst>
              <a:ext uri="{FF2B5EF4-FFF2-40B4-BE49-F238E27FC236}">
                <a16:creationId xmlns:a16="http://schemas.microsoft.com/office/drawing/2014/main" id="{3F8E054C-8114-396A-CE83-C9289AE8D21A}"/>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4" name="Θέση υποσέλιδου 3">
            <a:extLst>
              <a:ext uri="{FF2B5EF4-FFF2-40B4-BE49-F238E27FC236}">
                <a16:creationId xmlns:a16="http://schemas.microsoft.com/office/drawing/2014/main" id="{0058F0B4-8EBB-0905-7305-F141052A96AF}"/>
              </a:ext>
            </a:extLst>
          </p:cNvPr>
          <p:cNvSpPr>
            <a:spLocks noGrp="1"/>
          </p:cNvSpPr>
          <p:nvPr>
            <p:ph type="ftr" sz="quarter" idx="11"/>
          </p:nvPr>
        </p:nvSpPr>
        <p:spPr/>
        <p:txBody>
          <a:bodyPr/>
          <a:lstStyle/>
          <a:p>
            <a:endParaRPr lang="el-CY"/>
          </a:p>
        </p:txBody>
      </p:sp>
      <p:sp>
        <p:nvSpPr>
          <p:cNvPr id="5" name="Θέση αριθμού διαφάνειας 4">
            <a:extLst>
              <a:ext uri="{FF2B5EF4-FFF2-40B4-BE49-F238E27FC236}">
                <a16:creationId xmlns:a16="http://schemas.microsoft.com/office/drawing/2014/main" id="{EC90FB68-D5DB-F51A-0EE5-F37DE46CDFE8}"/>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84255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FBB9405-1BB0-A4B7-0EC4-A8A99B79D571}"/>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3" name="Θέση υποσέλιδου 2">
            <a:extLst>
              <a:ext uri="{FF2B5EF4-FFF2-40B4-BE49-F238E27FC236}">
                <a16:creationId xmlns:a16="http://schemas.microsoft.com/office/drawing/2014/main" id="{AE3188B4-C5FF-FE6F-5C01-7BAF8CD95394}"/>
              </a:ext>
            </a:extLst>
          </p:cNvPr>
          <p:cNvSpPr>
            <a:spLocks noGrp="1"/>
          </p:cNvSpPr>
          <p:nvPr>
            <p:ph type="ftr" sz="quarter" idx="11"/>
          </p:nvPr>
        </p:nvSpPr>
        <p:spPr/>
        <p:txBody>
          <a:bodyPr/>
          <a:lstStyle/>
          <a:p>
            <a:endParaRPr lang="el-CY"/>
          </a:p>
        </p:txBody>
      </p:sp>
      <p:sp>
        <p:nvSpPr>
          <p:cNvPr id="4" name="Θέση αριθμού διαφάνειας 3">
            <a:extLst>
              <a:ext uri="{FF2B5EF4-FFF2-40B4-BE49-F238E27FC236}">
                <a16:creationId xmlns:a16="http://schemas.microsoft.com/office/drawing/2014/main" id="{92E04ACA-5BF9-5B51-C5CD-71854B25D185}"/>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157107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042566-C9E5-C9AD-76CD-67D3A00562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DCE72AE4-972C-ADB1-7E41-B8F66403D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κειμένου 3">
            <a:extLst>
              <a:ext uri="{FF2B5EF4-FFF2-40B4-BE49-F238E27FC236}">
                <a16:creationId xmlns:a16="http://schemas.microsoft.com/office/drawing/2014/main" id="{CA195BFD-17C6-792A-2D23-CC8D48814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39DA859-1A30-048B-6BFD-9AE9F9B399CE}"/>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6" name="Θέση υποσέλιδου 5">
            <a:extLst>
              <a:ext uri="{FF2B5EF4-FFF2-40B4-BE49-F238E27FC236}">
                <a16:creationId xmlns:a16="http://schemas.microsoft.com/office/drawing/2014/main" id="{254960A2-9E47-54BA-FF5D-2F3A626AAE30}"/>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37E8293D-0A63-E7CF-8958-AFDD23A4EDFA}"/>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92621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DAAD75-3EE2-5278-6AD2-DF8AD7CCC50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εικόνας 2">
            <a:extLst>
              <a:ext uri="{FF2B5EF4-FFF2-40B4-BE49-F238E27FC236}">
                <a16:creationId xmlns:a16="http://schemas.microsoft.com/office/drawing/2014/main" id="{375EAA30-A143-BE7E-91C4-543926DC7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CY"/>
          </a:p>
        </p:txBody>
      </p:sp>
      <p:sp>
        <p:nvSpPr>
          <p:cNvPr id="4" name="Θέση κειμένου 3">
            <a:extLst>
              <a:ext uri="{FF2B5EF4-FFF2-40B4-BE49-F238E27FC236}">
                <a16:creationId xmlns:a16="http://schemas.microsoft.com/office/drawing/2014/main" id="{4F8B44D0-A4F6-B25D-0A33-91B9F02E9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E400DF9-2DC2-91D0-DC02-F715DA8BEFFD}"/>
              </a:ext>
            </a:extLst>
          </p:cNvPr>
          <p:cNvSpPr>
            <a:spLocks noGrp="1"/>
          </p:cNvSpPr>
          <p:nvPr>
            <p:ph type="dt" sz="half" idx="10"/>
          </p:nvPr>
        </p:nvSpPr>
        <p:spPr/>
        <p:txBody>
          <a:bodyPr/>
          <a:lstStyle/>
          <a:p>
            <a:fld id="{68F7BF90-553E-49FF-BC09-A186315E8C19}" type="datetimeFigureOut">
              <a:rPr lang="el-CY" smtClean="0"/>
              <a:t>4/10/2024</a:t>
            </a:fld>
            <a:endParaRPr lang="el-CY"/>
          </a:p>
        </p:txBody>
      </p:sp>
      <p:sp>
        <p:nvSpPr>
          <p:cNvPr id="6" name="Θέση υποσέλιδου 5">
            <a:extLst>
              <a:ext uri="{FF2B5EF4-FFF2-40B4-BE49-F238E27FC236}">
                <a16:creationId xmlns:a16="http://schemas.microsoft.com/office/drawing/2014/main" id="{D75469C7-867A-1DCE-2BF3-96F2C33C3FF5}"/>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873D72C0-65C9-04CC-6205-A16F12492BBA}"/>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32400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DCA772F-FFF5-A285-54DD-09CAA8C05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B089783D-A5BE-2A7A-EC96-9ACFFC178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9AB519E6-860B-876D-E79F-7A6C97461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F7BF90-553E-49FF-BC09-A186315E8C19}" type="datetimeFigureOut">
              <a:rPr lang="el-CY" smtClean="0"/>
              <a:t>4/10/2024</a:t>
            </a:fld>
            <a:endParaRPr lang="el-CY"/>
          </a:p>
        </p:txBody>
      </p:sp>
      <p:sp>
        <p:nvSpPr>
          <p:cNvPr id="5" name="Θέση υποσέλιδου 4">
            <a:extLst>
              <a:ext uri="{FF2B5EF4-FFF2-40B4-BE49-F238E27FC236}">
                <a16:creationId xmlns:a16="http://schemas.microsoft.com/office/drawing/2014/main" id="{DB4F6595-A6ED-7FC4-1636-E4ACC1F9D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CY"/>
          </a:p>
        </p:txBody>
      </p:sp>
      <p:sp>
        <p:nvSpPr>
          <p:cNvPr id="6" name="Θέση αριθμού διαφάνειας 5">
            <a:extLst>
              <a:ext uri="{FF2B5EF4-FFF2-40B4-BE49-F238E27FC236}">
                <a16:creationId xmlns:a16="http://schemas.microsoft.com/office/drawing/2014/main" id="{B2DD84E4-8CB4-0267-F549-DEFFFB8AC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197BD4-B7BC-4A52-A802-B620A20A9739}" type="slidenum">
              <a:rPr lang="el-CY" smtClean="0"/>
              <a:t>‹#›</a:t>
            </a:fld>
            <a:endParaRPr lang="el-CY"/>
          </a:p>
        </p:txBody>
      </p:sp>
    </p:spTree>
    <p:extLst>
      <p:ext uri="{BB962C8B-B14F-4D97-AF65-F5344CB8AC3E}">
        <p14:creationId xmlns:p14="http://schemas.microsoft.com/office/powerpoint/2010/main" val="136784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kutuphane.mebnet.net/cgi-bin/koha/opac-authoritiesdetail.pl?authid=24120" TargetMode="External"/><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hyperlink" Target="https://www.yeniduzen.com/savasta-dahi-insan-yuregini-koruyan-bir-emekci-omer-kose-4-16641yy.ht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C91E109-AB18-EB77-9A91-35BE9321C145}"/>
              </a:ext>
            </a:extLst>
          </p:cNvPr>
          <p:cNvSpPr/>
          <p:nvPr/>
        </p:nvSpPr>
        <p:spPr>
          <a:xfrm>
            <a:off x="150585" y="979715"/>
            <a:ext cx="5631543" cy="40059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solidFill>
                  <a:schemeClr val="tx1"/>
                </a:solidFill>
              </a:rPr>
              <a:t>Serter</a:t>
            </a:r>
            <a:r>
              <a:rPr lang="en-US" dirty="0">
                <a:solidFill>
                  <a:schemeClr val="tx1"/>
                </a:solidFill>
              </a:rPr>
              <a:t> </a:t>
            </a:r>
            <a:r>
              <a:rPr lang="en-US" dirty="0" err="1">
                <a:solidFill>
                  <a:schemeClr val="tx1"/>
                </a:solidFill>
              </a:rPr>
              <a:t>Vehbi</a:t>
            </a:r>
            <a:r>
              <a:rPr lang="en-US" dirty="0">
                <a:solidFill>
                  <a:schemeClr val="tx1"/>
                </a:solidFill>
              </a:rPr>
              <a:t> Zeki</a:t>
            </a:r>
            <a:r>
              <a:rPr lang="el-GR" dirty="0">
                <a:solidFill>
                  <a:schemeClr val="tx1"/>
                </a:solidFill>
              </a:rPr>
              <a:t>, </a:t>
            </a:r>
            <a:r>
              <a:rPr lang="en-US" i="1" dirty="0" err="1">
                <a:solidFill>
                  <a:schemeClr val="tx1"/>
                </a:solidFill>
              </a:rPr>
              <a:t>Kıbrıs</a:t>
            </a:r>
            <a:r>
              <a:rPr lang="en-US" i="1" dirty="0">
                <a:solidFill>
                  <a:schemeClr val="tx1"/>
                </a:solidFill>
              </a:rPr>
              <a:t> </a:t>
            </a:r>
            <a:r>
              <a:rPr lang="en-US" i="1" dirty="0" err="1">
                <a:solidFill>
                  <a:schemeClr val="tx1"/>
                </a:solidFill>
              </a:rPr>
              <a:t>ve</a:t>
            </a:r>
            <a:r>
              <a:rPr lang="en-US" i="1" dirty="0">
                <a:solidFill>
                  <a:schemeClr val="tx1"/>
                </a:solidFill>
              </a:rPr>
              <a:t> 1974 </a:t>
            </a:r>
            <a:r>
              <a:rPr lang="en-US" i="1" dirty="0" err="1">
                <a:solidFill>
                  <a:schemeClr val="tx1"/>
                </a:solidFill>
              </a:rPr>
              <a:t>barış</a:t>
            </a:r>
            <a:r>
              <a:rPr lang="en-US" i="1" dirty="0">
                <a:solidFill>
                  <a:schemeClr val="tx1"/>
                </a:solidFill>
              </a:rPr>
              <a:t> </a:t>
            </a:r>
            <a:r>
              <a:rPr lang="en-US" i="1" dirty="0" err="1">
                <a:solidFill>
                  <a:schemeClr val="tx1"/>
                </a:solidFill>
              </a:rPr>
              <a:t>harekatı</a:t>
            </a:r>
            <a:r>
              <a:rPr lang="el-GR" dirty="0">
                <a:solidFill>
                  <a:schemeClr val="tx1"/>
                </a:solidFill>
              </a:rPr>
              <a:t>, </a:t>
            </a:r>
            <a:r>
              <a:rPr lang="en-US" dirty="0">
                <a:solidFill>
                  <a:schemeClr val="tx1"/>
                </a:solidFill>
              </a:rPr>
              <a:t> </a:t>
            </a:r>
            <a:r>
              <a:rPr lang="tr-TR" dirty="0">
                <a:solidFill>
                  <a:schemeClr val="tx1"/>
                </a:solidFill>
              </a:rPr>
              <a:t>L</a:t>
            </a:r>
            <a:r>
              <a:rPr lang="en-US" dirty="0" err="1">
                <a:solidFill>
                  <a:schemeClr val="tx1"/>
                </a:solidFill>
              </a:rPr>
              <a:t>efkoşa</a:t>
            </a:r>
            <a:r>
              <a:rPr lang="tr-TR" dirty="0">
                <a:solidFill>
                  <a:schemeClr val="tx1"/>
                </a:solidFill>
              </a:rPr>
              <a:t> </a:t>
            </a:r>
            <a:r>
              <a:rPr lang="en-US" dirty="0">
                <a:solidFill>
                  <a:schemeClr val="tx1"/>
                </a:solidFill>
              </a:rPr>
              <a:t>1976</a:t>
            </a:r>
            <a:r>
              <a:rPr lang="tr-TR" dirty="0">
                <a:solidFill>
                  <a:schemeClr val="tx1"/>
                </a:solidFill>
              </a:rPr>
              <a:t>.</a:t>
            </a:r>
            <a:endParaRPr lang="el-GR" dirty="0">
              <a:solidFill>
                <a:schemeClr val="tx1"/>
              </a:solidFill>
            </a:endParaRPr>
          </a:p>
          <a:p>
            <a:endParaRPr lang="el-GR" dirty="0">
              <a:solidFill>
                <a:schemeClr val="tx1"/>
              </a:solidFill>
            </a:endParaRPr>
          </a:p>
          <a:p>
            <a:r>
              <a:rPr lang="el-GR" dirty="0">
                <a:solidFill>
                  <a:schemeClr val="tx1"/>
                </a:solidFill>
              </a:rPr>
              <a:t>[Η Κύπρος  και η  Ειρηνευτική Επιχείρηση  του 1974]</a:t>
            </a:r>
            <a:r>
              <a:rPr lang="en-US" dirty="0">
                <a:solidFill>
                  <a:schemeClr val="tx1"/>
                </a:solidFill>
              </a:rPr>
              <a:t> </a:t>
            </a:r>
            <a:endParaRPr lang="tr-TR" dirty="0">
              <a:solidFill>
                <a:schemeClr val="tx1"/>
              </a:solidFill>
            </a:endParaRPr>
          </a:p>
          <a:p>
            <a:endParaRPr lang="tr-TR" dirty="0">
              <a:solidFill>
                <a:schemeClr val="tx1"/>
              </a:solidFill>
            </a:endParaRPr>
          </a:p>
          <a:p>
            <a:r>
              <a:rPr lang="en-US" dirty="0" err="1">
                <a:solidFill>
                  <a:schemeClr val="tx1"/>
                </a:solidFill>
              </a:rPr>
              <a:t>Serter</a:t>
            </a:r>
            <a:r>
              <a:rPr lang="en-US" dirty="0">
                <a:solidFill>
                  <a:schemeClr val="tx1"/>
                </a:solidFill>
              </a:rPr>
              <a:t> </a:t>
            </a:r>
            <a:r>
              <a:rPr lang="en-US" dirty="0" err="1">
                <a:solidFill>
                  <a:schemeClr val="tx1"/>
                </a:solidFill>
              </a:rPr>
              <a:t>Vehbi</a:t>
            </a:r>
            <a:r>
              <a:rPr lang="en-US" dirty="0">
                <a:solidFill>
                  <a:schemeClr val="tx1"/>
                </a:solidFill>
              </a:rPr>
              <a:t> Zeki</a:t>
            </a:r>
            <a:r>
              <a:rPr lang="tr-TR" dirty="0">
                <a:solidFill>
                  <a:schemeClr val="tx1"/>
                </a:solidFill>
              </a:rPr>
              <a:t>, </a:t>
            </a:r>
            <a:r>
              <a:rPr lang="en-US" i="1" dirty="0" err="1">
                <a:solidFill>
                  <a:schemeClr val="tx1"/>
                </a:solidFill>
              </a:rPr>
              <a:t>Kıbrıs'ta</a:t>
            </a:r>
            <a:r>
              <a:rPr lang="en-US" i="1" dirty="0">
                <a:solidFill>
                  <a:schemeClr val="tx1"/>
                </a:solidFill>
              </a:rPr>
              <a:t> Rum-</a:t>
            </a:r>
            <a:r>
              <a:rPr lang="en-US" i="1" dirty="0" err="1">
                <a:solidFill>
                  <a:schemeClr val="tx1"/>
                </a:solidFill>
              </a:rPr>
              <a:t>Yunan</a:t>
            </a:r>
            <a:r>
              <a:rPr lang="en-US" i="1" dirty="0">
                <a:solidFill>
                  <a:schemeClr val="tx1"/>
                </a:solidFill>
              </a:rPr>
              <a:t> </a:t>
            </a:r>
            <a:r>
              <a:rPr lang="en-US" i="1" dirty="0" err="1">
                <a:solidFill>
                  <a:schemeClr val="tx1"/>
                </a:solidFill>
              </a:rPr>
              <a:t>vahşeti</a:t>
            </a:r>
            <a:r>
              <a:rPr lang="en-US" i="1" dirty="0">
                <a:solidFill>
                  <a:schemeClr val="tx1"/>
                </a:solidFill>
              </a:rPr>
              <a:t> </a:t>
            </a:r>
            <a:r>
              <a:rPr lang="en-US" i="1" dirty="0" err="1">
                <a:solidFill>
                  <a:schemeClr val="tx1"/>
                </a:solidFill>
              </a:rPr>
              <a:t>ve</a:t>
            </a:r>
            <a:r>
              <a:rPr lang="en-US" i="1" dirty="0">
                <a:solidFill>
                  <a:schemeClr val="tx1"/>
                </a:solidFill>
              </a:rPr>
              <a:t> 20 </a:t>
            </a:r>
            <a:r>
              <a:rPr lang="en-US" i="1" dirty="0" err="1">
                <a:solidFill>
                  <a:schemeClr val="tx1"/>
                </a:solidFill>
              </a:rPr>
              <a:t>Temmuz'da</a:t>
            </a:r>
            <a:r>
              <a:rPr lang="en-US" i="1" dirty="0">
                <a:solidFill>
                  <a:schemeClr val="tx1"/>
                </a:solidFill>
              </a:rPr>
              <a:t> </a:t>
            </a:r>
            <a:r>
              <a:rPr lang="en-US" i="1" dirty="0" err="1">
                <a:solidFill>
                  <a:schemeClr val="tx1"/>
                </a:solidFill>
              </a:rPr>
              <a:t>doğan</a:t>
            </a:r>
            <a:r>
              <a:rPr lang="en-US" i="1" dirty="0">
                <a:solidFill>
                  <a:schemeClr val="tx1"/>
                </a:solidFill>
              </a:rPr>
              <a:t> </a:t>
            </a:r>
            <a:r>
              <a:rPr lang="en-US" i="1" dirty="0" err="1">
                <a:solidFill>
                  <a:schemeClr val="tx1"/>
                </a:solidFill>
              </a:rPr>
              <a:t>güneş</a:t>
            </a:r>
            <a:r>
              <a:rPr lang="en-US" i="1" dirty="0">
                <a:solidFill>
                  <a:schemeClr val="tx1"/>
                </a:solidFill>
              </a:rPr>
              <a:t> </a:t>
            </a:r>
            <a:r>
              <a:rPr lang="en-US" i="1" dirty="0" err="1">
                <a:solidFill>
                  <a:schemeClr val="tx1"/>
                </a:solidFill>
              </a:rPr>
              <a:t>Kıbrıs</a:t>
            </a:r>
            <a:r>
              <a:rPr lang="en-US" i="1" dirty="0">
                <a:solidFill>
                  <a:schemeClr val="tx1"/>
                </a:solidFill>
              </a:rPr>
              <a:t> </a:t>
            </a:r>
            <a:r>
              <a:rPr lang="en-US" i="1" dirty="0" err="1">
                <a:solidFill>
                  <a:schemeClr val="tx1"/>
                </a:solidFill>
              </a:rPr>
              <a:t>Türk</a:t>
            </a:r>
            <a:r>
              <a:rPr lang="en-US" i="1" dirty="0">
                <a:solidFill>
                  <a:schemeClr val="tx1"/>
                </a:solidFill>
              </a:rPr>
              <a:t> </a:t>
            </a:r>
            <a:r>
              <a:rPr lang="en-US" i="1" dirty="0" err="1">
                <a:solidFill>
                  <a:schemeClr val="tx1"/>
                </a:solidFill>
              </a:rPr>
              <a:t>Barış</a:t>
            </a:r>
            <a:r>
              <a:rPr lang="en-US" i="1" dirty="0">
                <a:solidFill>
                  <a:schemeClr val="tx1"/>
                </a:solidFill>
              </a:rPr>
              <a:t> </a:t>
            </a:r>
            <a:r>
              <a:rPr lang="en-US" i="1" dirty="0" err="1">
                <a:solidFill>
                  <a:schemeClr val="tx1"/>
                </a:solidFill>
              </a:rPr>
              <a:t>Harekatının</a:t>
            </a:r>
            <a:r>
              <a:rPr lang="en-US" i="1" dirty="0">
                <a:solidFill>
                  <a:schemeClr val="tx1"/>
                </a:solidFill>
              </a:rPr>
              <a:t> 4. </a:t>
            </a:r>
            <a:r>
              <a:rPr lang="en-US" i="1" dirty="0" err="1">
                <a:solidFill>
                  <a:schemeClr val="tx1"/>
                </a:solidFill>
              </a:rPr>
              <a:t>yıldönümü</a:t>
            </a:r>
            <a:r>
              <a:rPr lang="en-US" i="1" dirty="0">
                <a:solidFill>
                  <a:schemeClr val="tx1"/>
                </a:solidFill>
              </a:rPr>
              <a:t> </a:t>
            </a:r>
            <a:r>
              <a:rPr lang="en-US" i="1" dirty="0" err="1">
                <a:solidFill>
                  <a:schemeClr val="tx1"/>
                </a:solidFill>
              </a:rPr>
              <a:t>münasebetiyle</a:t>
            </a:r>
            <a:r>
              <a:rPr lang="el-GR" i="1" dirty="0">
                <a:solidFill>
                  <a:schemeClr val="tx1"/>
                </a:solidFill>
              </a:rPr>
              <a:t>,</a:t>
            </a:r>
            <a:r>
              <a:rPr lang="tr-TR" dirty="0">
                <a:solidFill>
                  <a:schemeClr val="tx1"/>
                </a:solidFill>
              </a:rPr>
              <a:t> L</a:t>
            </a:r>
            <a:r>
              <a:rPr lang="en-US" dirty="0" err="1">
                <a:solidFill>
                  <a:schemeClr val="tx1"/>
                </a:solidFill>
              </a:rPr>
              <a:t>efkoşa</a:t>
            </a:r>
            <a:r>
              <a:rPr lang="tr-TR" dirty="0">
                <a:solidFill>
                  <a:schemeClr val="tx1"/>
                </a:solidFill>
              </a:rPr>
              <a:t> </a:t>
            </a:r>
            <a:r>
              <a:rPr lang="en-US" dirty="0">
                <a:solidFill>
                  <a:schemeClr val="tx1"/>
                </a:solidFill>
              </a:rPr>
              <a:t>197</a:t>
            </a:r>
            <a:r>
              <a:rPr lang="el-GR" dirty="0">
                <a:solidFill>
                  <a:schemeClr val="tx1"/>
                </a:solidFill>
              </a:rPr>
              <a:t>8</a:t>
            </a:r>
            <a:r>
              <a:rPr lang="tr-TR" dirty="0">
                <a:solidFill>
                  <a:schemeClr val="tx1"/>
                </a:solidFill>
              </a:rPr>
              <a:t>. </a:t>
            </a:r>
            <a:r>
              <a:rPr lang="tr-TR" i="1" dirty="0">
                <a:solidFill>
                  <a:schemeClr val="tx1"/>
                </a:solidFill>
              </a:rPr>
              <a:t> </a:t>
            </a:r>
            <a:endParaRPr lang="tr-TR" dirty="0">
              <a:solidFill>
                <a:schemeClr val="tx1"/>
              </a:solidFill>
            </a:endParaRPr>
          </a:p>
          <a:p>
            <a:endParaRPr lang="el-GR" dirty="0">
              <a:solidFill>
                <a:schemeClr val="tx1"/>
              </a:solidFill>
            </a:endParaRPr>
          </a:p>
          <a:p>
            <a:r>
              <a:rPr lang="el-GR" dirty="0">
                <a:solidFill>
                  <a:schemeClr val="tx1"/>
                </a:solidFill>
              </a:rPr>
              <a:t> [Η  βαρβαρότητα  των Ε/κ  και των </a:t>
            </a:r>
            <a:r>
              <a:rPr lang="el-GR" dirty="0" err="1">
                <a:solidFill>
                  <a:schemeClr val="tx1"/>
                </a:solidFill>
              </a:rPr>
              <a:t>Ελλαδιτών</a:t>
            </a:r>
            <a:r>
              <a:rPr lang="el-GR" dirty="0">
                <a:solidFill>
                  <a:schemeClr val="tx1"/>
                </a:solidFill>
              </a:rPr>
              <a:t>  στην Κύπρο και  ο  ήλιος που  ανέτειλε  στις  20  Ιουλίου, με   αφορμή  την 4η επέτειο  της  Τουρκικής  Ειρηνευτικής Επιχείρησης]</a:t>
            </a:r>
            <a:endParaRPr lang="tr-TR" dirty="0">
              <a:solidFill>
                <a:srgbClr val="222222"/>
              </a:solidFill>
              <a:highlight>
                <a:srgbClr val="F0F3F3"/>
              </a:highlight>
              <a:latin typeface="NotoSans"/>
            </a:endParaRPr>
          </a:p>
          <a:p>
            <a:endParaRPr lang="el-CY" dirty="0"/>
          </a:p>
        </p:txBody>
      </p:sp>
      <p:sp>
        <p:nvSpPr>
          <p:cNvPr id="3" name="Ορθογώνιο 2">
            <a:extLst>
              <a:ext uri="{FF2B5EF4-FFF2-40B4-BE49-F238E27FC236}">
                <a16:creationId xmlns:a16="http://schemas.microsoft.com/office/drawing/2014/main" id="{E62AF5A9-BF92-B69D-8540-B00CABEBF518}"/>
              </a:ext>
            </a:extLst>
          </p:cNvPr>
          <p:cNvSpPr/>
          <p:nvPr/>
        </p:nvSpPr>
        <p:spPr>
          <a:xfrm>
            <a:off x="150585" y="139786"/>
            <a:ext cx="11890829"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pic>
        <p:nvPicPr>
          <p:cNvPr id="4" name="Εικόνα 3" descr="Εικόνα που περιέχει κείμενο, βιβλίο, τέχνη, χαρτί&#10;&#10;Περιγραφή που δημιουργήθηκε αυτόματα">
            <a:extLst>
              <a:ext uri="{FF2B5EF4-FFF2-40B4-BE49-F238E27FC236}">
                <a16:creationId xmlns:a16="http://schemas.microsoft.com/office/drawing/2014/main" id="{89A54A76-EB8A-1C6A-5BAE-4995F98FB4AD}"/>
              </a:ext>
            </a:extLst>
          </p:cNvPr>
          <p:cNvPicPr>
            <a:picLocks noChangeAspect="1"/>
          </p:cNvPicPr>
          <p:nvPr/>
        </p:nvPicPr>
        <p:blipFill rotWithShape="1">
          <a:blip r:embed="rId2">
            <a:extLst>
              <a:ext uri="{28A0092B-C50C-407E-A947-70E740481C1C}">
                <a14:useLocalDpi xmlns:a14="http://schemas.microsoft.com/office/drawing/2010/main" val="0"/>
              </a:ext>
            </a:extLst>
          </a:blip>
          <a:srcRect l="38389" t="9405" r="31135" b="35877"/>
          <a:stretch/>
        </p:blipFill>
        <p:spPr>
          <a:xfrm>
            <a:off x="5903685" y="979715"/>
            <a:ext cx="6137729" cy="3049451"/>
          </a:xfrm>
          <a:prstGeom prst="rect">
            <a:avLst/>
          </a:prstGeom>
          <a:ln>
            <a:solidFill>
              <a:schemeClr val="tx1"/>
            </a:solidFill>
          </a:ln>
        </p:spPr>
      </p:pic>
      <p:sp>
        <p:nvSpPr>
          <p:cNvPr id="5" name="TextBox 4">
            <a:extLst>
              <a:ext uri="{FF2B5EF4-FFF2-40B4-BE49-F238E27FC236}">
                <a16:creationId xmlns:a16="http://schemas.microsoft.com/office/drawing/2014/main" id="{02335820-2705-01C4-7A84-651A3BF2FB71}"/>
              </a:ext>
            </a:extLst>
          </p:cNvPr>
          <p:cNvSpPr txBox="1"/>
          <p:nvPr/>
        </p:nvSpPr>
        <p:spPr>
          <a:xfrm>
            <a:off x="150584" y="5179257"/>
            <a:ext cx="5631543" cy="646331"/>
          </a:xfrm>
          <a:prstGeom prst="rect">
            <a:avLst/>
          </a:prstGeom>
          <a:noFill/>
          <a:ln>
            <a:solidFill>
              <a:schemeClr val="tx1"/>
            </a:solidFill>
          </a:ln>
        </p:spPr>
        <p:txBody>
          <a:bodyPr wrap="square">
            <a:spAutoFit/>
          </a:bodyPr>
          <a:lstStyle/>
          <a:p>
            <a:r>
              <a:rPr lang="en-US" dirty="0" err="1">
                <a:solidFill>
                  <a:schemeClr val="tx1"/>
                </a:solidFill>
              </a:rPr>
              <a:t>Serter</a:t>
            </a:r>
            <a:r>
              <a:rPr lang="en-US" dirty="0">
                <a:solidFill>
                  <a:schemeClr val="tx1"/>
                </a:solidFill>
              </a:rPr>
              <a:t> </a:t>
            </a:r>
            <a:r>
              <a:rPr lang="en-US" dirty="0" err="1">
                <a:solidFill>
                  <a:schemeClr val="tx1"/>
                </a:solidFill>
              </a:rPr>
              <a:t>Vehbi</a:t>
            </a:r>
            <a:r>
              <a:rPr lang="en-US" dirty="0">
                <a:solidFill>
                  <a:schemeClr val="tx1"/>
                </a:solidFill>
              </a:rPr>
              <a:t> Zeki</a:t>
            </a:r>
            <a:r>
              <a:rPr lang="el-GR" dirty="0">
                <a:solidFill>
                  <a:schemeClr val="tx1"/>
                </a:solidFill>
              </a:rPr>
              <a:t>, </a:t>
            </a:r>
            <a:r>
              <a:rPr lang="en-US" i="1" dirty="0" err="1">
                <a:solidFill>
                  <a:schemeClr val="tx1"/>
                </a:solidFill>
              </a:rPr>
              <a:t>Kıbrıs</a:t>
            </a:r>
            <a:r>
              <a:rPr lang="en-US" i="1" dirty="0">
                <a:solidFill>
                  <a:schemeClr val="tx1"/>
                </a:solidFill>
              </a:rPr>
              <a:t> </a:t>
            </a:r>
            <a:r>
              <a:rPr lang="en-US" i="1" dirty="0" err="1">
                <a:solidFill>
                  <a:schemeClr val="tx1"/>
                </a:solidFill>
              </a:rPr>
              <a:t>ve</a:t>
            </a:r>
            <a:r>
              <a:rPr lang="en-US" i="1" dirty="0">
                <a:solidFill>
                  <a:schemeClr val="tx1"/>
                </a:solidFill>
              </a:rPr>
              <a:t> 1974 </a:t>
            </a:r>
            <a:r>
              <a:rPr lang="en-US" i="1" dirty="0" err="1">
                <a:solidFill>
                  <a:schemeClr val="tx1"/>
                </a:solidFill>
              </a:rPr>
              <a:t>barış</a:t>
            </a:r>
            <a:r>
              <a:rPr lang="en-US" i="1" dirty="0">
                <a:solidFill>
                  <a:schemeClr val="tx1"/>
                </a:solidFill>
              </a:rPr>
              <a:t> </a:t>
            </a:r>
            <a:r>
              <a:rPr lang="en-US" i="1" dirty="0" err="1">
                <a:solidFill>
                  <a:schemeClr val="tx1"/>
                </a:solidFill>
              </a:rPr>
              <a:t>harekatı</a:t>
            </a:r>
            <a:r>
              <a:rPr lang="el-GR" dirty="0">
                <a:solidFill>
                  <a:schemeClr val="tx1"/>
                </a:solidFill>
              </a:rPr>
              <a:t>, </a:t>
            </a:r>
            <a:r>
              <a:rPr lang="en-US" dirty="0">
                <a:solidFill>
                  <a:schemeClr val="tx1"/>
                </a:solidFill>
              </a:rPr>
              <a:t> </a:t>
            </a:r>
            <a:r>
              <a:rPr lang="tr-TR" dirty="0">
                <a:solidFill>
                  <a:schemeClr val="tx1"/>
                </a:solidFill>
              </a:rPr>
              <a:t>L</a:t>
            </a:r>
            <a:r>
              <a:rPr lang="en-US" dirty="0" err="1">
                <a:solidFill>
                  <a:schemeClr val="tx1"/>
                </a:solidFill>
              </a:rPr>
              <a:t>efkoşa</a:t>
            </a:r>
            <a:r>
              <a:rPr lang="tr-TR" dirty="0">
                <a:solidFill>
                  <a:schemeClr val="tx1"/>
                </a:solidFill>
              </a:rPr>
              <a:t> </a:t>
            </a:r>
            <a:r>
              <a:rPr lang="en-US" dirty="0">
                <a:solidFill>
                  <a:schemeClr val="tx1"/>
                </a:solidFill>
              </a:rPr>
              <a:t>1976</a:t>
            </a:r>
            <a:r>
              <a:rPr lang="tr-TR" dirty="0">
                <a:solidFill>
                  <a:schemeClr val="tx1"/>
                </a:solidFill>
              </a:rPr>
              <a:t>. </a:t>
            </a:r>
            <a:endParaRPr lang="el-GR" dirty="0">
              <a:solidFill>
                <a:schemeClr val="tx1"/>
              </a:solidFill>
            </a:endParaRPr>
          </a:p>
        </p:txBody>
      </p:sp>
      <p:sp>
        <p:nvSpPr>
          <p:cNvPr id="7" name="TextBox 6">
            <a:extLst>
              <a:ext uri="{FF2B5EF4-FFF2-40B4-BE49-F238E27FC236}">
                <a16:creationId xmlns:a16="http://schemas.microsoft.com/office/drawing/2014/main" id="{96F5E22D-A5AF-7BA4-7802-7AD4D8EA89B6}"/>
              </a:ext>
            </a:extLst>
          </p:cNvPr>
          <p:cNvSpPr txBox="1"/>
          <p:nvPr/>
        </p:nvSpPr>
        <p:spPr>
          <a:xfrm>
            <a:off x="5903685" y="4223939"/>
            <a:ext cx="6137729" cy="2031325"/>
          </a:xfrm>
          <a:prstGeom prst="rect">
            <a:avLst/>
          </a:prstGeom>
          <a:solidFill>
            <a:schemeClr val="accent6">
              <a:lumMod val="20000"/>
              <a:lumOff val="80000"/>
            </a:schemeClr>
          </a:solidFill>
          <a:ln>
            <a:solidFill>
              <a:schemeClr val="tx1"/>
            </a:solidFill>
          </a:ln>
        </p:spPr>
        <p:txBody>
          <a:bodyPr wrap="square">
            <a:spAutoFit/>
          </a:bodyPr>
          <a:lstStyle/>
          <a:p>
            <a:r>
              <a:rPr lang="tr-TR" dirty="0">
                <a:solidFill>
                  <a:schemeClr val="tx1"/>
                </a:solidFill>
              </a:rPr>
              <a:t> </a:t>
            </a:r>
            <a:r>
              <a:rPr lang="tr-TR" dirty="0" err="1">
                <a:solidFill>
                  <a:schemeClr val="tx1"/>
                </a:solidFill>
              </a:rPr>
              <a:t>Ayvasıl</a:t>
            </a:r>
            <a:r>
              <a:rPr lang="tr-TR" dirty="0">
                <a:solidFill>
                  <a:schemeClr val="tx1"/>
                </a:solidFill>
              </a:rPr>
              <a:t> Yunan  kampı bayrağı, Dr.  Vehbi Z. Serter ile  </a:t>
            </a:r>
            <a:r>
              <a:rPr lang="tr-TR" dirty="0" err="1">
                <a:solidFill>
                  <a:schemeClr val="tx1"/>
                </a:solidFill>
              </a:rPr>
              <a:t>Paraşütcü</a:t>
            </a:r>
            <a:r>
              <a:rPr lang="tr-TR" dirty="0">
                <a:solidFill>
                  <a:schemeClr val="tx1"/>
                </a:solidFill>
              </a:rPr>
              <a:t> Komando  Hayri</a:t>
            </a:r>
            <a:r>
              <a:rPr lang="en-US" dirty="0">
                <a:solidFill>
                  <a:schemeClr val="tx1"/>
                </a:solidFill>
              </a:rPr>
              <a:t>’</a:t>
            </a:r>
            <a:r>
              <a:rPr lang="tr-TR" dirty="0">
                <a:solidFill>
                  <a:schemeClr val="tx1"/>
                </a:solidFill>
              </a:rPr>
              <a:t> </a:t>
            </a:r>
            <a:r>
              <a:rPr lang="tr-TR" dirty="0" err="1">
                <a:solidFill>
                  <a:schemeClr val="tx1"/>
                </a:solidFill>
              </a:rPr>
              <a:t>nin</a:t>
            </a:r>
            <a:r>
              <a:rPr lang="tr-TR" dirty="0">
                <a:solidFill>
                  <a:schemeClr val="tx1"/>
                </a:solidFill>
              </a:rPr>
              <a:t>  tüfeklerinin ucunda takılı  vaziyette. II. Barış Hareketi</a:t>
            </a:r>
            <a:r>
              <a:rPr lang="en-US" dirty="0"/>
              <a:t>’</a:t>
            </a:r>
            <a:r>
              <a:rPr lang="tr-TR" dirty="0" err="1">
                <a:solidFill>
                  <a:schemeClr val="tx1"/>
                </a:solidFill>
              </a:rPr>
              <a:t>nden</a:t>
            </a:r>
            <a:r>
              <a:rPr lang="tr-TR" dirty="0">
                <a:solidFill>
                  <a:schemeClr val="tx1"/>
                </a:solidFill>
              </a:rPr>
              <a:t> hemen sonra çekilmiştir</a:t>
            </a:r>
            <a:r>
              <a:rPr lang="en-US" dirty="0">
                <a:solidFill>
                  <a:schemeClr val="tx1"/>
                </a:solidFill>
              </a:rPr>
              <a:t>.</a:t>
            </a:r>
          </a:p>
          <a:p>
            <a:r>
              <a:rPr lang="el-GR" dirty="0">
                <a:solidFill>
                  <a:schemeClr val="tx1"/>
                </a:solidFill>
              </a:rPr>
              <a:t>Αυτή η  φωτογραφία τραβήχτηκε μετά  τη  δεύτερη  ειρηνευτική  επιχείρηση. </a:t>
            </a:r>
            <a:r>
              <a:rPr lang="el-GR" dirty="0"/>
              <a:t> </a:t>
            </a:r>
            <a:r>
              <a:rPr lang="tr-TR" dirty="0"/>
              <a:t>H </a:t>
            </a:r>
            <a:r>
              <a:rPr lang="el-GR" dirty="0"/>
              <a:t>ελληνική σημαία    από το  στρατόπεδο  του  Αγίου Βασιλείου στο   ντουφέκι   του </a:t>
            </a:r>
            <a:r>
              <a:rPr lang="tr-TR" dirty="0">
                <a:solidFill>
                  <a:schemeClr val="tx1"/>
                </a:solidFill>
              </a:rPr>
              <a:t>  Vehbi Z. Serter </a:t>
            </a:r>
            <a:r>
              <a:rPr lang="el-GR" dirty="0">
                <a:solidFill>
                  <a:schemeClr val="tx1"/>
                </a:solidFill>
              </a:rPr>
              <a:t> και </a:t>
            </a:r>
            <a:r>
              <a:rPr lang="el-GR" dirty="0"/>
              <a:t>ενός </a:t>
            </a:r>
            <a:r>
              <a:rPr lang="el-GR" dirty="0">
                <a:solidFill>
                  <a:schemeClr val="tx1"/>
                </a:solidFill>
              </a:rPr>
              <a:t>  αλεξιπτωτιστή.  </a:t>
            </a:r>
          </a:p>
        </p:txBody>
      </p:sp>
    </p:spTree>
    <p:extLst>
      <p:ext uri="{BB962C8B-B14F-4D97-AF65-F5344CB8AC3E}">
        <p14:creationId xmlns:p14="http://schemas.microsoft.com/office/powerpoint/2010/main" val="2315767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 χαρτί, χάρτινο προϊόν, τυπογραφία&#10;&#10;Περιγραφή που δημιουργήθηκε αυτόματα">
            <a:extLst>
              <a:ext uri="{FF2B5EF4-FFF2-40B4-BE49-F238E27FC236}">
                <a16:creationId xmlns:a16="http://schemas.microsoft.com/office/drawing/2014/main" id="{89F0582B-77A1-2103-6A86-C46D5C701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8132" y="492128"/>
            <a:ext cx="4110448" cy="3526790"/>
          </a:xfrm>
          <a:prstGeom prst="rect">
            <a:avLst/>
          </a:prstGeom>
          <a:ln>
            <a:solidFill>
              <a:schemeClr val="tx1"/>
            </a:solidFill>
          </a:ln>
        </p:spPr>
      </p:pic>
      <p:sp>
        <p:nvSpPr>
          <p:cNvPr id="3" name="TextBox 2">
            <a:extLst>
              <a:ext uri="{FF2B5EF4-FFF2-40B4-BE49-F238E27FC236}">
                <a16:creationId xmlns:a16="http://schemas.microsoft.com/office/drawing/2014/main" id="{837F1537-7162-36F7-399C-000B4CD103E1}"/>
              </a:ext>
            </a:extLst>
          </p:cNvPr>
          <p:cNvSpPr txBox="1"/>
          <p:nvPr/>
        </p:nvSpPr>
        <p:spPr>
          <a:xfrm>
            <a:off x="183697" y="4505338"/>
            <a:ext cx="5487762" cy="2031325"/>
          </a:xfrm>
          <a:prstGeom prst="rect">
            <a:avLst/>
          </a:prstGeom>
          <a:noFill/>
          <a:ln>
            <a:solidFill>
              <a:schemeClr val="tx1"/>
            </a:solidFill>
          </a:ln>
        </p:spPr>
        <p:txBody>
          <a:bodyPr wrap="square">
            <a:spAutoFit/>
          </a:bodyPr>
          <a:lstStyle/>
          <a:p>
            <a:r>
              <a:rPr lang="en-US" dirty="0" err="1">
                <a:solidFill>
                  <a:schemeClr val="tx1"/>
                </a:solidFill>
              </a:rPr>
              <a:t>Serter</a:t>
            </a:r>
            <a:r>
              <a:rPr lang="en-US" dirty="0">
                <a:solidFill>
                  <a:schemeClr val="tx1"/>
                </a:solidFill>
              </a:rPr>
              <a:t> </a:t>
            </a:r>
            <a:r>
              <a:rPr lang="en-US" dirty="0" err="1">
                <a:solidFill>
                  <a:schemeClr val="tx1"/>
                </a:solidFill>
              </a:rPr>
              <a:t>Vehbi</a:t>
            </a:r>
            <a:r>
              <a:rPr lang="en-US" dirty="0">
                <a:solidFill>
                  <a:schemeClr val="tx1"/>
                </a:solidFill>
              </a:rPr>
              <a:t> Zeki</a:t>
            </a:r>
            <a:r>
              <a:rPr lang="tr-TR" dirty="0">
                <a:solidFill>
                  <a:schemeClr val="tx1"/>
                </a:solidFill>
              </a:rPr>
              <a:t>, </a:t>
            </a:r>
            <a:r>
              <a:rPr lang="en-US" i="1" dirty="0" err="1">
                <a:solidFill>
                  <a:schemeClr val="tx1"/>
                </a:solidFill>
              </a:rPr>
              <a:t>Kıbrıs'ta</a:t>
            </a:r>
            <a:r>
              <a:rPr lang="en-US" i="1" dirty="0">
                <a:solidFill>
                  <a:schemeClr val="tx1"/>
                </a:solidFill>
              </a:rPr>
              <a:t> Rum-</a:t>
            </a:r>
            <a:r>
              <a:rPr lang="en-US" i="1" dirty="0" err="1">
                <a:solidFill>
                  <a:schemeClr val="tx1"/>
                </a:solidFill>
              </a:rPr>
              <a:t>Yunan</a:t>
            </a:r>
            <a:r>
              <a:rPr lang="en-US" i="1" dirty="0">
                <a:solidFill>
                  <a:schemeClr val="tx1"/>
                </a:solidFill>
              </a:rPr>
              <a:t> </a:t>
            </a:r>
            <a:r>
              <a:rPr lang="en-US" i="1" dirty="0" err="1">
                <a:solidFill>
                  <a:schemeClr val="tx1"/>
                </a:solidFill>
              </a:rPr>
              <a:t>vahşeti</a:t>
            </a:r>
            <a:r>
              <a:rPr lang="en-US" i="1" dirty="0">
                <a:solidFill>
                  <a:schemeClr val="tx1"/>
                </a:solidFill>
              </a:rPr>
              <a:t> </a:t>
            </a:r>
            <a:r>
              <a:rPr lang="en-US" i="1" dirty="0" err="1">
                <a:solidFill>
                  <a:schemeClr val="tx1"/>
                </a:solidFill>
              </a:rPr>
              <a:t>ve</a:t>
            </a:r>
            <a:r>
              <a:rPr lang="en-US" i="1" dirty="0">
                <a:solidFill>
                  <a:schemeClr val="tx1"/>
                </a:solidFill>
              </a:rPr>
              <a:t> 20 </a:t>
            </a:r>
            <a:r>
              <a:rPr lang="en-US" i="1" dirty="0" err="1">
                <a:solidFill>
                  <a:schemeClr val="tx1"/>
                </a:solidFill>
              </a:rPr>
              <a:t>Temmuz'da</a:t>
            </a:r>
            <a:r>
              <a:rPr lang="en-US" i="1" dirty="0">
                <a:solidFill>
                  <a:schemeClr val="tx1"/>
                </a:solidFill>
              </a:rPr>
              <a:t> </a:t>
            </a:r>
            <a:r>
              <a:rPr lang="en-US" i="1" dirty="0" err="1">
                <a:solidFill>
                  <a:schemeClr val="tx1"/>
                </a:solidFill>
              </a:rPr>
              <a:t>doğan</a:t>
            </a:r>
            <a:r>
              <a:rPr lang="el-GR" i="1" dirty="0"/>
              <a:t> </a:t>
            </a:r>
            <a:r>
              <a:rPr lang="en-US" i="1" dirty="0" err="1">
                <a:solidFill>
                  <a:schemeClr val="tx1"/>
                </a:solidFill>
              </a:rPr>
              <a:t>güneş</a:t>
            </a:r>
            <a:r>
              <a:rPr lang="en-US" i="1" dirty="0">
                <a:solidFill>
                  <a:schemeClr val="tx1"/>
                </a:solidFill>
              </a:rPr>
              <a:t> </a:t>
            </a:r>
            <a:r>
              <a:rPr lang="en-US" i="1" dirty="0" err="1">
                <a:solidFill>
                  <a:schemeClr val="tx1"/>
                </a:solidFill>
              </a:rPr>
              <a:t>Kıbrıs</a:t>
            </a:r>
            <a:r>
              <a:rPr lang="en-US" i="1" dirty="0">
                <a:solidFill>
                  <a:schemeClr val="tx1"/>
                </a:solidFill>
              </a:rPr>
              <a:t> </a:t>
            </a:r>
            <a:r>
              <a:rPr lang="en-US" i="1" dirty="0" err="1">
                <a:solidFill>
                  <a:schemeClr val="tx1"/>
                </a:solidFill>
              </a:rPr>
              <a:t>Türk</a:t>
            </a:r>
            <a:r>
              <a:rPr lang="en-US" i="1" dirty="0">
                <a:solidFill>
                  <a:schemeClr val="tx1"/>
                </a:solidFill>
              </a:rPr>
              <a:t> </a:t>
            </a:r>
            <a:r>
              <a:rPr lang="en-US" i="1" dirty="0" err="1">
                <a:solidFill>
                  <a:schemeClr val="tx1"/>
                </a:solidFill>
              </a:rPr>
              <a:t>Barış</a:t>
            </a:r>
            <a:r>
              <a:rPr lang="en-US" i="1" dirty="0">
                <a:solidFill>
                  <a:schemeClr val="tx1"/>
                </a:solidFill>
              </a:rPr>
              <a:t> </a:t>
            </a:r>
            <a:r>
              <a:rPr lang="en-US" i="1" dirty="0" err="1">
                <a:solidFill>
                  <a:schemeClr val="tx1"/>
                </a:solidFill>
              </a:rPr>
              <a:t>Harekatının</a:t>
            </a:r>
            <a:r>
              <a:rPr lang="en-US" i="1" dirty="0">
                <a:solidFill>
                  <a:schemeClr val="tx1"/>
                </a:solidFill>
              </a:rPr>
              <a:t> 4. </a:t>
            </a:r>
            <a:r>
              <a:rPr lang="en-US" i="1" dirty="0" err="1">
                <a:solidFill>
                  <a:schemeClr val="tx1"/>
                </a:solidFill>
              </a:rPr>
              <a:t>yıldönümü</a:t>
            </a:r>
            <a:r>
              <a:rPr lang="en-US" i="1" dirty="0">
                <a:solidFill>
                  <a:schemeClr val="tx1"/>
                </a:solidFill>
              </a:rPr>
              <a:t> </a:t>
            </a:r>
            <a:r>
              <a:rPr lang="en-US" i="1" dirty="0" err="1">
                <a:solidFill>
                  <a:schemeClr val="tx1"/>
                </a:solidFill>
              </a:rPr>
              <a:t>münasebetiyle</a:t>
            </a:r>
            <a:r>
              <a:rPr lang="el-GR" i="1" dirty="0">
                <a:solidFill>
                  <a:schemeClr val="tx1"/>
                </a:solidFill>
              </a:rPr>
              <a:t>,</a:t>
            </a:r>
            <a:r>
              <a:rPr lang="tr-TR" dirty="0">
                <a:solidFill>
                  <a:schemeClr val="tx1"/>
                </a:solidFill>
              </a:rPr>
              <a:t> L</a:t>
            </a:r>
            <a:r>
              <a:rPr lang="en-US" dirty="0" err="1">
                <a:solidFill>
                  <a:schemeClr val="tx1"/>
                </a:solidFill>
              </a:rPr>
              <a:t>efkoşa</a:t>
            </a:r>
            <a:r>
              <a:rPr lang="tr-TR" dirty="0">
                <a:solidFill>
                  <a:schemeClr val="tx1"/>
                </a:solidFill>
              </a:rPr>
              <a:t> </a:t>
            </a:r>
            <a:r>
              <a:rPr lang="en-US" dirty="0">
                <a:solidFill>
                  <a:schemeClr val="tx1"/>
                </a:solidFill>
              </a:rPr>
              <a:t>197</a:t>
            </a:r>
            <a:r>
              <a:rPr lang="el-GR" dirty="0">
                <a:solidFill>
                  <a:schemeClr val="tx1"/>
                </a:solidFill>
              </a:rPr>
              <a:t>8</a:t>
            </a:r>
            <a:r>
              <a:rPr lang="en-US" dirty="0"/>
              <a:t>, </a:t>
            </a:r>
            <a:r>
              <a:rPr lang="el-GR" dirty="0"/>
              <a:t>σελ. 24.</a:t>
            </a:r>
          </a:p>
          <a:p>
            <a:r>
              <a:rPr lang="el-GR" dirty="0">
                <a:solidFill>
                  <a:schemeClr val="tx1"/>
                </a:solidFill>
              </a:rPr>
              <a:t>[Η  βαρβαρότητα  των Ε/κ  και των </a:t>
            </a:r>
            <a:r>
              <a:rPr lang="el-GR" dirty="0" err="1">
                <a:solidFill>
                  <a:schemeClr val="tx1"/>
                </a:solidFill>
              </a:rPr>
              <a:t>Ελλαδιτών</a:t>
            </a:r>
            <a:r>
              <a:rPr lang="el-GR" dirty="0">
                <a:solidFill>
                  <a:schemeClr val="tx1"/>
                </a:solidFill>
              </a:rPr>
              <a:t>  στην Κύπρο και  ο  ήλιος που  ανέτειλε  στις  20  Ιουλίου, με   αφορμή  την 4η επέτειο  της  Τουρκικής  Ειρηνευτικής Επιχείρησης]</a:t>
            </a:r>
            <a:endParaRPr lang="tr-TR" dirty="0">
              <a:solidFill>
                <a:srgbClr val="222222"/>
              </a:solidFill>
              <a:highlight>
                <a:srgbClr val="F0F3F3"/>
              </a:highlight>
              <a:latin typeface="NotoSans"/>
            </a:endParaRPr>
          </a:p>
        </p:txBody>
      </p:sp>
      <p:pic>
        <p:nvPicPr>
          <p:cNvPr id="5" name="Εικόνα 4" descr="Εικόνα που περιέχει κείμενο, εφημερίδα, Δημοσίευση, χαρτί&#10;&#10;Περιγραφή που δημιουργήθηκε αυτόματα">
            <a:extLst>
              <a:ext uri="{FF2B5EF4-FFF2-40B4-BE49-F238E27FC236}">
                <a16:creationId xmlns:a16="http://schemas.microsoft.com/office/drawing/2014/main" id="{F92D24E3-555F-1C7F-C1D7-C58FDDA447EC}"/>
              </a:ext>
            </a:extLst>
          </p:cNvPr>
          <p:cNvPicPr>
            <a:picLocks noChangeAspect="1"/>
          </p:cNvPicPr>
          <p:nvPr/>
        </p:nvPicPr>
        <p:blipFill rotWithShape="1">
          <a:blip r:embed="rId3">
            <a:extLst>
              <a:ext uri="{28A0092B-C50C-407E-A947-70E740481C1C}">
                <a14:useLocalDpi xmlns:a14="http://schemas.microsoft.com/office/drawing/2010/main" val="0"/>
              </a:ext>
            </a:extLst>
          </a:blip>
          <a:srcRect l="31016" t="12328" r="39143" b="46614"/>
          <a:stretch/>
        </p:blipFill>
        <p:spPr>
          <a:xfrm rot="5400000">
            <a:off x="5695404" y="-1598022"/>
            <a:ext cx="4110450" cy="7707089"/>
          </a:xfrm>
          <a:prstGeom prst="rect">
            <a:avLst/>
          </a:prstGeom>
          <a:ln>
            <a:solidFill>
              <a:schemeClr val="tx1"/>
            </a:solidFill>
          </a:ln>
        </p:spPr>
      </p:pic>
      <p:sp>
        <p:nvSpPr>
          <p:cNvPr id="6" name="TextBox 5">
            <a:extLst>
              <a:ext uri="{FF2B5EF4-FFF2-40B4-BE49-F238E27FC236}">
                <a16:creationId xmlns:a16="http://schemas.microsoft.com/office/drawing/2014/main" id="{B789DEAA-EC89-F482-2999-8A1C2ABB6644}"/>
              </a:ext>
            </a:extLst>
          </p:cNvPr>
          <p:cNvSpPr txBox="1"/>
          <p:nvPr/>
        </p:nvSpPr>
        <p:spPr>
          <a:xfrm>
            <a:off x="5789839" y="4505338"/>
            <a:ext cx="5814335" cy="1200329"/>
          </a:xfrm>
          <a:prstGeom prst="rect">
            <a:avLst/>
          </a:prstGeom>
          <a:solidFill>
            <a:schemeClr val="accent6">
              <a:lumMod val="20000"/>
              <a:lumOff val="80000"/>
            </a:schemeClr>
          </a:solidFill>
          <a:ln>
            <a:solidFill>
              <a:schemeClr val="tx1"/>
            </a:solidFill>
          </a:ln>
        </p:spPr>
        <p:txBody>
          <a:bodyPr wrap="square">
            <a:spAutoFit/>
          </a:bodyPr>
          <a:lstStyle/>
          <a:p>
            <a:r>
              <a:rPr lang="el-GR" dirty="0"/>
              <a:t>Η  μητέρα έχυσε πολλά δάκρυα  για  το  αγγελούδι  της, το  οποίο ήταν 4 μηνών. </a:t>
            </a:r>
            <a:r>
              <a:rPr lang="el-GR" dirty="0" err="1"/>
              <a:t>Πυροβολήθηκε</a:t>
            </a:r>
            <a:r>
              <a:rPr lang="el-GR" dirty="0"/>
              <a:t>  και ξεψύχησε στην αγκαλιά της  μαμάς του τη στιγμή που περνούσε από  τον ελληνικό  στον  τουρκικό τομέα.    </a:t>
            </a:r>
            <a:endParaRPr lang="el-CY" dirty="0"/>
          </a:p>
        </p:txBody>
      </p:sp>
      <p:sp>
        <p:nvSpPr>
          <p:cNvPr id="2" name="Ορθογώνιο 1">
            <a:extLst>
              <a:ext uri="{FF2B5EF4-FFF2-40B4-BE49-F238E27FC236}">
                <a16:creationId xmlns:a16="http://schemas.microsoft.com/office/drawing/2014/main" id="{C35DD185-7B19-2467-5912-3162D6777B44}"/>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2820083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φάκελος, χάρτινο προϊόν&#10;&#10;Περιγραφή που δημιουργήθηκε αυτόματα">
            <a:extLst>
              <a:ext uri="{FF2B5EF4-FFF2-40B4-BE49-F238E27FC236}">
                <a16:creationId xmlns:a16="http://schemas.microsoft.com/office/drawing/2014/main" id="{DFDEE60F-2635-CB05-857C-7998BC9871DF}"/>
              </a:ext>
            </a:extLst>
          </p:cNvPr>
          <p:cNvPicPr>
            <a:picLocks noChangeAspect="1"/>
          </p:cNvPicPr>
          <p:nvPr/>
        </p:nvPicPr>
        <p:blipFill rotWithShape="1">
          <a:blip r:embed="rId2">
            <a:extLst>
              <a:ext uri="{28A0092B-C50C-407E-A947-70E740481C1C}">
                <a14:useLocalDpi xmlns:a14="http://schemas.microsoft.com/office/drawing/2010/main" val="0"/>
              </a:ext>
            </a:extLst>
          </a:blip>
          <a:srcRect l="5037" t="8519" r="7112" b="12272"/>
          <a:stretch/>
        </p:blipFill>
        <p:spPr>
          <a:xfrm rot="5400000">
            <a:off x="-589280" y="1229360"/>
            <a:ext cx="6024880" cy="4074160"/>
          </a:xfrm>
          <a:prstGeom prst="rect">
            <a:avLst/>
          </a:prstGeom>
          <a:ln>
            <a:solidFill>
              <a:schemeClr val="tx1"/>
            </a:solidFill>
          </a:ln>
        </p:spPr>
      </p:pic>
      <p:sp>
        <p:nvSpPr>
          <p:cNvPr id="8" name="TextBox 7">
            <a:extLst>
              <a:ext uri="{FF2B5EF4-FFF2-40B4-BE49-F238E27FC236}">
                <a16:creationId xmlns:a16="http://schemas.microsoft.com/office/drawing/2014/main" id="{3A7527EB-8924-16C0-0D11-CAD40F0F4B20}"/>
              </a:ext>
            </a:extLst>
          </p:cNvPr>
          <p:cNvSpPr txBox="1"/>
          <p:nvPr/>
        </p:nvSpPr>
        <p:spPr>
          <a:xfrm>
            <a:off x="386080" y="6403945"/>
            <a:ext cx="6096000" cy="400110"/>
          </a:xfrm>
          <a:prstGeom prst="rect">
            <a:avLst/>
          </a:prstGeom>
          <a:noFill/>
          <a:ln>
            <a:solidFill>
              <a:schemeClr val="tx1"/>
            </a:solidFill>
          </a:ln>
        </p:spPr>
        <p:txBody>
          <a:bodyPr wrap="square">
            <a:spAutoFit/>
          </a:bodyPr>
          <a:lstStyle/>
          <a:p>
            <a:r>
              <a:rPr lang="en-US" sz="2000" dirty="0" err="1"/>
              <a:t>Vehbi</a:t>
            </a:r>
            <a:r>
              <a:rPr lang="en-US" sz="2000" dirty="0"/>
              <a:t> Z. </a:t>
            </a:r>
            <a:r>
              <a:rPr lang="en-US" sz="2000" dirty="0" err="1"/>
              <a:t>Serter</a:t>
            </a:r>
            <a:r>
              <a:rPr lang="en-US" sz="2000" dirty="0"/>
              <a:t>, </a:t>
            </a:r>
            <a:r>
              <a:rPr lang="en-US" sz="2000" i="1" dirty="0" err="1"/>
              <a:t>Kıbrıs</a:t>
            </a:r>
            <a:r>
              <a:rPr lang="en-US" sz="2000" i="1" dirty="0"/>
              <a:t> </a:t>
            </a:r>
            <a:r>
              <a:rPr lang="en-US" sz="2000" i="1" dirty="0" err="1"/>
              <a:t>ve</a:t>
            </a:r>
            <a:r>
              <a:rPr lang="en-US" sz="2000" i="1" dirty="0"/>
              <a:t> Enosis,</a:t>
            </a:r>
            <a:r>
              <a:rPr lang="en-US" sz="2000" dirty="0"/>
              <a:t> Lefkoşa,1980.</a:t>
            </a:r>
            <a:endParaRPr lang="el-CY" sz="2000" dirty="0"/>
          </a:p>
        </p:txBody>
      </p:sp>
      <p:pic>
        <p:nvPicPr>
          <p:cNvPr id="9" name="Εικόνα 8" descr="Εικόνα που περιέχει κείμενο, βιβλίο, χαρτί, Δημοσίευση&#10;&#10;Περιγραφή που δημιουργήθηκε αυτόματα">
            <a:extLst>
              <a:ext uri="{FF2B5EF4-FFF2-40B4-BE49-F238E27FC236}">
                <a16:creationId xmlns:a16="http://schemas.microsoft.com/office/drawing/2014/main" id="{677C3A0B-8559-E881-357B-21E393B4ADCA}"/>
              </a:ext>
            </a:extLst>
          </p:cNvPr>
          <p:cNvPicPr>
            <a:picLocks noChangeAspect="1"/>
          </p:cNvPicPr>
          <p:nvPr/>
        </p:nvPicPr>
        <p:blipFill rotWithShape="1">
          <a:blip r:embed="rId3">
            <a:extLst>
              <a:ext uri="{28A0092B-C50C-407E-A947-70E740481C1C}">
                <a14:useLocalDpi xmlns:a14="http://schemas.microsoft.com/office/drawing/2010/main" val="0"/>
              </a:ext>
            </a:extLst>
          </a:blip>
          <a:srcRect l="2556" t="2371" r="1000" b="5185"/>
          <a:stretch/>
        </p:blipFill>
        <p:spPr>
          <a:xfrm>
            <a:off x="4704080" y="254000"/>
            <a:ext cx="7233920" cy="6024880"/>
          </a:xfrm>
          <a:prstGeom prst="rect">
            <a:avLst/>
          </a:prstGeom>
          <a:ln>
            <a:solidFill>
              <a:schemeClr val="tx1"/>
            </a:solidFill>
          </a:ln>
        </p:spPr>
      </p:pic>
      <p:sp>
        <p:nvSpPr>
          <p:cNvPr id="2" name="Ορθογώνιο 1">
            <a:extLst>
              <a:ext uri="{FF2B5EF4-FFF2-40B4-BE49-F238E27FC236}">
                <a16:creationId xmlns:a16="http://schemas.microsoft.com/office/drawing/2014/main" id="{B68BC77A-5D8B-024E-B6E0-387B8BD4AB8C}"/>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1854058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 βιβλίο, χαρτί, χάρτινο προϊόν&#10;&#10;Περιγραφή που δημιουργήθηκε αυτόματα">
            <a:extLst>
              <a:ext uri="{FF2B5EF4-FFF2-40B4-BE49-F238E27FC236}">
                <a16:creationId xmlns:a16="http://schemas.microsoft.com/office/drawing/2014/main" id="{730CBA0A-96E6-5F4A-90E9-9512B40D7EBA}"/>
              </a:ext>
            </a:extLst>
          </p:cNvPr>
          <p:cNvPicPr>
            <a:picLocks noChangeAspect="1"/>
          </p:cNvPicPr>
          <p:nvPr/>
        </p:nvPicPr>
        <p:blipFill rotWithShape="1">
          <a:blip r:embed="rId2">
            <a:extLst>
              <a:ext uri="{28A0092B-C50C-407E-A947-70E740481C1C}">
                <a14:useLocalDpi xmlns:a14="http://schemas.microsoft.com/office/drawing/2010/main" val="0"/>
              </a:ext>
            </a:extLst>
          </a:blip>
          <a:srcRect l="5000" t="13185" r="5112" b="8296"/>
          <a:stretch/>
        </p:blipFill>
        <p:spPr>
          <a:xfrm>
            <a:off x="76200" y="416561"/>
            <a:ext cx="12009120" cy="6441439"/>
          </a:xfrm>
          <a:prstGeom prst="rect">
            <a:avLst/>
          </a:prstGeom>
          <a:ln>
            <a:solidFill>
              <a:schemeClr val="tx1"/>
            </a:solidFill>
          </a:ln>
        </p:spPr>
      </p:pic>
      <p:sp>
        <p:nvSpPr>
          <p:cNvPr id="5" name="Ορθογώνιο 4">
            <a:extLst>
              <a:ext uri="{FF2B5EF4-FFF2-40B4-BE49-F238E27FC236}">
                <a16:creationId xmlns:a16="http://schemas.microsoft.com/office/drawing/2014/main" id="{18AA6285-64E5-0D19-4E16-2C396A811688}"/>
              </a:ext>
            </a:extLst>
          </p:cNvPr>
          <p:cNvSpPr/>
          <p:nvPr/>
        </p:nvSpPr>
        <p:spPr>
          <a:xfrm>
            <a:off x="436880" y="1808480"/>
            <a:ext cx="205232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1956 </a:t>
            </a:r>
            <a:r>
              <a:rPr lang="el-GR" dirty="0"/>
              <a:t>: </a:t>
            </a:r>
            <a:r>
              <a:rPr lang="tr-TR" dirty="0"/>
              <a:t>Ali  Mustafa</a:t>
            </a:r>
            <a:endParaRPr lang="el-CY" dirty="0"/>
          </a:p>
        </p:txBody>
      </p:sp>
      <p:sp>
        <p:nvSpPr>
          <p:cNvPr id="7" name="Ορθογώνιο 6">
            <a:extLst>
              <a:ext uri="{FF2B5EF4-FFF2-40B4-BE49-F238E27FC236}">
                <a16:creationId xmlns:a16="http://schemas.microsoft.com/office/drawing/2014/main" id="{3ED94C18-7750-FC94-29F8-76ED11E81C55}"/>
              </a:ext>
            </a:extLst>
          </p:cNvPr>
          <p:cNvSpPr/>
          <p:nvPr/>
        </p:nvSpPr>
        <p:spPr>
          <a:xfrm>
            <a:off x="2794000" y="1808480"/>
            <a:ext cx="268224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a:t>
            </a:r>
            <a:r>
              <a:rPr lang="el-GR" dirty="0"/>
              <a:t>63</a:t>
            </a:r>
            <a:r>
              <a:rPr lang="en-US" dirty="0"/>
              <a:t> </a:t>
            </a:r>
            <a:r>
              <a:rPr lang="el-GR" dirty="0"/>
              <a:t>: Σφαγή  - Άγιος Βασίλειος</a:t>
            </a:r>
            <a:endParaRPr lang="el-CY" dirty="0"/>
          </a:p>
        </p:txBody>
      </p:sp>
      <p:sp>
        <p:nvSpPr>
          <p:cNvPr id="8" name="Ορθογώνιο 7">
            <a:extLst>
              <a:ext uri="{FF2B5EF4-FFF2-40B4-BE49-F238E27FC236}">
                <a16:creationId xmlns:a16="http://schemas.microsoft.com/office/drawing/2014/main" id="{307C0528-7777-8F52-49CE-90265E36DCF6}"/>
              </a:ext>
            </a:extLst>
          </p:cNvPr>
          <p:cNvSpPr/>
          <p:nvPr/>
        </p:nvSpPr>
        <p:spPr>
          <a:xfrm>
            <a:off x="518160" y="4099561"/>
            <a:ext cx="205232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a:t>
            </a:r>
            <a:r>
              <a:rPr lang="el-GR" dirty="0"/>
              <a:t>62</a:t>
            </a:r>
            <a:r>
              <a:rPr lang="en-US" dirty="0"/>
              <a:t> </a:t>
            </a:r>
            <a:r>
              <a:rPr lang="el-GR" dirty="0"/>
              <a:t>: Τζαμί </a:t>
            </a:r>
            <a:r>
              <a:rPr lang="tr-TR" dirty="0"/>
              <a:t>Bayraktar</a:t>
            </a:r>
            <a:endParaRPr lang="el-CY" dirty="0"/>
          </a:p>
        </p:txBody>
      </p:sp>
      <p:sp>
        <p:nvSpPr>
          <p:cNvPr id="9" name="Ορθογώνιο 8">
            <a:extLst>
              <a:ext uri="{FF2B5EF4-FFF2-40B4-BE49-F238E27FC236}">
                <a16:creationId xmlns:a16="http://schemas.microsoft.com/office/drawing/2014/main" id="{C602A780-87DA-55C7-5F62-2495F15A46F0}"/>
              </a:ext>
            </a:extLst>
          </p:cNvPr>
          <p:cNvSpPr/>
          <p:nvPr/>
        </p:nvSpPr>
        <p:spPr>
          <a:xfrm>
            <a:off x="3088640" y="4099561"/>
            <a:ext cx="205232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196</a:t>
            </a:r>
            <a:r>
              <a:rPr lang="tr-TR" dirty="0"/>
              <a:t>4</a:t>
            </a:r>
            <a:r>
              <a:rPr lang="en-US" dirty="0"/>
              <a:t> </a:t>
            </a:r>
            <a:r>
              <a:rPr lang="el-GR" dirty="0"/>
              <a:t>: Σφαγή Λεμεσού</a:t>
            </a:r>
            <a:endParaRPr lang="el-CY" dirty="0"/>
          </a:p>
        </p:txBody>
      </p:sp>
      <p:sp>
        <p:nvSpPr>
          <p:cNvPr id="10" name="Ορθογώνιο 9">
            <a:extLst>
              <a:ext uri="{FF2B5EF4-FFF2-40B4-BE49-F238E27FC236}">
                <a16:creationId xmlns:a16="http://schemas.microsoft.com/office/drawing/2014/main" id="{5F6F0A4A-1161-FFC6-587E-8A4A7D90C98A}"/>
              </a:ext>
            </a:extLst>
          </p:cNvPr>
          <p:cNvSpPr/>
          <p:nvPr/>
        </p:nvSpPr>
        <p:spPr>
          <a:xfrm>
            <a:off x="182880" y="5638800"/>
            <a:ext cx="2265680" cy="11074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196</a:t>
            </a:r>
            <a:r>
              <a:rPr lang="tr-TR" dirty="0"/>
              <a:t>4</a:t>
            </a:r>
            <a:r>
              <a:rPr lang="en-US" dirty="0"/>
              <a:t> </a:t>
            </a:r>
            <a:r>
              <a:rPr lang="el-GR" dirty="0"/>
              <a:t>: Σφαγή- Άγιος Σωζόμενος </a:t>
            </a:r>
          </a:p>
          <a:p>
            <a:pPr algn="ctr"/>
            <a:r>
              <a:rPr lang="el-GR" dirty="0"/>
              <a:t>Μαθητής </a:t>
            </a:r>
            <a:r>
              <a:rPr lang="tr-TR" dirty="0"/>
              <a:t>İsmail Musa</a:t>
            </a:r>
            <a:endParaRPr lang="el-CY" dirty="0"/>
          </a:p>
        </p:txBody>
      </p:sp>
      <p:sp>
        <p:nvSpPr>
          <p:cNvPr id="13" name="Ορθογώνιο 12">
            <a:extLst>
              <a:ext uri="{FF2B5EF4-FFF2-40B4-BE49-F238E27FC236}">
                <a16:creationId xmlns:a16="http://schemas.microsoft.com/office/drawing/2014/main" id="{75148E33-84F9-6E85-CCE8-06A204C9FC87}"/>
              </a:ext>
            </a:extLst>
          </p:cNvPr>
          <p:cNvSpPr/>
          <p:nvPr/>
        </p:nvSpPr>
        <p:spPr>
          <a:xfrm>
            <a:off x="2926080" y="6192520"/>
            <a:ext cx="23876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196</a:t>
            </a:r>
            <a:r>
              <a:rPr lang="tr-TR" dirty="0"/>
              <a:t>4</a:t>
            </a:r>
            <a:r>
              <a:rPr lang="en-US" dirty="0"/>
              <a:t> </a:t>
            </a:r>
            <a:r>
              <a:rPr lang="el-GR" dirty="0"/>
              <a:t>: Σφαγή Πάφου</a:t>
            </a:r>
            <a:endParaRPr lang="el-CY" dirty="0"/>
          </a:p>
        </p:txBody>
      </p:sp>
      <p:sp>
        <p:nvSpPr>
          <p:cNvPr id="2" name="Ορθογώνιο 1">
            <a:extLst>
              <a:ext uri="{FF2B5EF4-FFF2-40B4-BE49-F238E27FC236}">
                <a16:creationId xmlns:a16="http://schemas.microsoft.com/office/drawing/2014/main" id="{4E5F4B30-C102-F22C-5B06-8AF3E94712C3}"/>
              </a:ext>
            </a:extLst>
          </p:cNvPr>
          <p:cNvSpPr/>
          <p:nvPr/>
        </p:nvSpPr>
        <p:spPr>
          <a:xfrm>
            <a:off x="6512560" y="1351280"/>
            <a:ext cx="268224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a:t>
            </a:r>
            <a:r>
              <a:rPr lang="el-GR" dirty="0"/>
              <a:t>74</a:t>
            </a:r>
            <a:r>
              <a:rPr lang="en-US" dirty="0"/>
              <a:t> </a:t>
            </a:r>
            <a:r>
              <a:rPr lang="el-GR" dirty="0"/>
              <a:t>: </a:t>
            </a:r>
            <a:r>
              <a:rPr lang="tr-TR" dirty="0"/>
              <a:t>Ali Çakır</a:t>
            </a:r>
            <a:r>
              <a:rPr lang="el-GR" dirty="0"/>
              <a:t> </a:t>
            </a:r>
            <a:endParaRPr lang="el-CY" dirty="0"/>
          </a:p>
        </p:txBody>
      </p:sp>
      <p:sp>
        <p:nvSpPr>
          <p:cNvPr id="3" name="Ορθογώνιο 2">
            <a:extLst>
              <a:ext uri="{FF2B5EF4-FFF2-40B4-BE49-F238E27FC236}">
                <a16:creationId xmlns:a16="http://schemas.microsoft.com/office/drawing/2014/main" id="{0B21930D-275E-FB80-D04E-D3968A5E24A5}"/>
              </a:ext>
            </a:extLst>
          </p:cNvPr>
          <p:cNvSpPr/>
          <p:nvPr/>
        </p:nvSpPr>
        <p:spPr>
          <a:xfrm>
            <a:off x="9260840" y="1351280"/>
            <a:ext cx="268224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a:t>
            </a:r>
            <a:r>
              <a:rPr lang="el-GR" dirty="0"/>
              <a:t>74</a:t>
            </a:r>
            <a:r>
              <a:rPr lang="en-US" dirty="0"/>
              <a:t> </a:t>
            </a:r>
            <a:r>
              <a:rPr lang="el-GR" dirty="0"/>
              <a:t>: </a:t>
            </a:r>
            <a:r>
              <a:rPr lang="tr-TR" dirty="0" err="1"/>
              <a:t>Rasime</a:t>
            </a:r>
            <a:r>
              <a:rPr lang="tr-TR" dirty="0"/>
              <a:t> Osman </a:t>
            </a:r>
            <a:r>
              <a:rPr lang="el-GR" dirty="0"/>
              <a:t>Σφαγή  </a:t>
            </a:r>
            <a:r>
              <a:rPr lang="el-GR" dirty="0" err="1"/>
              <a:t>Αλόδας</a:t>
            </a:r>
            <a:endParaRPr lang="el-CY" dirty="0"/>
          </a:p>
        </p:txBody>
      </p:sp>
      <p:sp>
        <p:nvSpPr>
          <p:cNvPr id="12" name="Ορθογώνιο 11">
            <a:extLst>
              <a:ext uri="{FF2B5EF4-FFF2-40B4-BE49-F238E27FC236}">
                <a16:creationId xmlns:a16="http://schemas.microsoft.com/office/drawing/2014/main" id="{BF2BF770-948C-BF0F-8D88-E80D131D0EA3}"/>
              </a:ext>
            </a:extLst>
          </p:cNvPr>
          <p:cNvSpPr/>
          <p:nvPr/>
        </p:nvSpPr>
        <p:spPr>
          <a:xfrm>
            <a:off x="6705600" y="3627120"/>
            <a:ext cx="268224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a:t>
            </a:r>
            <a:r>
              <a:rPr lang="el-GR" dirty="0"/>
              <a:t>74</a:t>
            </a:r>
            <a:r>
              <a:rPr lang="en-US" dirty="0"/>
              <a:t> </a:t>
            </a:r>
            <a:r>
              <a:rPr lang="el-GR" dirty="0"/>
              <a:t>: </a:t>
            </a:r>
            <a:r>
              <a:rPr lang="tr-TR" dirty="0"/>
              <a:t>Erdoğan Çakır</a:t>
            </a:r>
            <a:r>
              <a:rPr lang="el-GR" dirty="0"/>
              <a:t> </a:t>
            </a:r>
            <a:endParaRPr lang="el-CY" dirty="0"/>
          </a:p>
        </p:txBody>
      </p:sp>
      <p:sp>
        <p:nvSpPr>
          <p:cNvPr id="14" name="Ορθογώνιο 13">
            <a:extLst>
              <a:ext uri="{FF2B5EF4-FFF2-40B4-BE49-F238E27FC236}">
                <a16:creationId xmlns:a16="http://schemas.microsoft.com/office/drawing/2014/main" id="{A75D71FB-3189-E3EE-296C-89FC48DCB457}"/>
              </a:ext>
            </a:extLst>
          </p:cNvPr>
          <p:cNvSpPr/>
          <p:nvPr/>
        </p:nvSpPr>
        <p:spPr>
          <a:xfrm>
            <a:off x="9403080" y="3637280"/>
            <a:ext cx="268224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a:t>
            </a:r>
            <a:r>
              <a:rPr lang="el-GR" dirty="0"/>
              <a:t>74</a:t>
            </a:r>
            <a:r>
              <a:rPr lang="en-US" dirty="0"/>
              <a:t> </a:t>
            </a:r>
            <a:r>
              <a:rPr lang="el-GR" dirty="0"/>
              <a:t>: </a:t>
            </a:r>
            <a:r>
              <a:rPr lang="tr-TR" dirty="0" err="1"/>
              <a:t>Sezay</a:t>
            </a:r>
            <a:r>
              <a:rPr lang="tr-TR" dirty="0"/>
              <a:t> Osman</a:t>
            </a:r>
          </a:p>
          <a:p>
            <a:pPr algn="ctr"/>
            <a:r>
              <a:rPr lang="tr-TR" dirty="0"/>
              <a:t> </a:t>
            </a:r>
            <a:r>
              <a:rPr lang="el-GR" dirty="0"/>
              <a:t>Σφαγή  </a:t>
            </a:r>
            <a:r>
              <a:rPr lang="el-GR" dirty="0" err="1"/>
              <a:t>Αλόδας</a:t>
            </a:r>
            <a:endParaRPr lang="el-CY" dirty="0"/>
          </a:p>
        </p:txBody>
      </p:sp>
      <p:sp>
        <p:nvSpPr>
          <p:cNvPr id="15" name="Ορθογώνιο 14">
            <a:extLst>
              <a:ext uri="{FF2B5EF4-FFF2-40B4-BE49-F238E27FC236}">
                <a16:creationId xmlns:a16="http://schemas.microsoft.com/office/drawing/2014/main" id="{914F36BE-ABEC-D0C4-4FB5-94E9A9A1B1B7}"/>
              </a:ext>
            </a:extLst>
          </p:cNvPr>
          <p:cNvSpPr/>
          <p:nvPr/>
        </p:nvSpPr>
        <p:spPr>
          <a:xfrm>
            <a:off x="6553200" y="6055361"/>
            <a:ext cx="268224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19</a:t>
            </a:r>
            <a:r>
              <a:rPr lang="el-GR" dirty="0"/>
              <a:t>74</a:t>
            </a:r>
            <a:r>
              <a:rPr lang="en-US" dirty="0"/>
              <a:t> </a:t>
            </a:r>
            <a:r>
              <a:rPr lang="el-GR" dirty="0"/>
              <a:t>: </a:t>
            </a:r>
            <a:r>
              <a:rPr lang="tr-TR" dirty="0"/>
              <a:t>Mustafa Çakır</a:t>
            </a:r>
            <a:endParaRPr lang="el-CY" dirty="0"/>
          </a:p>
        </p:txBody>
      </p:sp>
      <p:sp>
        <p:nvSpPr>
          <p:cNvPr id="16" name="Ορθογώνιο 15">
            <a:extLst>
              <a:ext uri="{FF2B5EF4-FFF2-40B4-BE49-F238E27FC236}">
                <a16:creationId xmlns:a16="http://schemas.microsoft.com/office/drawing/2014/main" id="{F1E4AEE1-34DE-AB95-9027-86CEDACEC248}"/>
              </a:ext>
            </a:extLst>
          </p:cNvPr>
          <p:cNvSpPr/>
          <p:nvPr/>
        </p:nvSpPr>
        <p:spPr>
          <a:xfrm>
            <a:off x="9326880" y="6055361"/>
            <a:ext cx="2682240" cy="54864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rPr>
              <a:t>19</a:t>
            </a:r>
            <a:r>
              <a:rPr lang="el-GR" dirty="0">
                <a:solidFill>
                  <a:schemeClr val="tx1"/>
                </a:solidFill>
              </a:rPr>
              <a:t>74</a:t>
            </a:r>
            <a:r>
              <a:rPr lang="en-US" dirty="0">
                <a:solidFill>
                  <a:schemeClr val="tx1"/>
                </a:solidFill>
              </a:rPr>
              <a:t> </a:t>
            </a:r>
            <a:r>
              <a:rPr lang="el-GR" dirty="0">
                <a:solidFill>
                  <a:schemeClr val="tx1"/>
                </a:solidFill>
              </a:rPr>
              <a:t>: </a:t>
            </a:r>
            <a:r>
              <a:rPr lang="el-GR" dirty="0">
                <a:solidFill>
                  <a:schemeClr val="tx1"/>
                </a:solidFill>
                <a:highlight>
                  <a:srgbClr val="FFFFFF"/>
                </a:highlight>
              </a:rPr>
              <a:t>ανθυπολοχαγός</a:t>
            </a:r>
            <a:r>
              <a:rPr lang="en-US" b="1" i="0" dirty="0">
                <a:solidFill>
                  <a:schemeClr val="tx1"/>
                </a:solidFill>
                <a:effectLst/>
                <a:highlight>
                  <a:srgbClr val="FFFFFF"/>
                </a:highlight>
              </a:rPr>
              <a:t> </a:t>
            </a:r>
            <a:r>
              <a:rPr lang="tr-TR" dirty="0">
                <a:solidFill>
                  <a:schemeClr val="tx1"/>
                </a:solidFill>
              </a:rPr>
              <a:t> İbrahim Latif</a:t>
            </a:r>
            <a:endParaRPr lang="el-CY" dirty="0">
              <a:solidFill>
                <a:schemeClr val="tx1"/>
              </a:solidFill>
            </a:endParaRPr>
          </a:p>
        </p:txBody>
      </p:sp>
      <p:sp>
        <p:nvSpPr>
          <p:cNvPr id="6" name="Ορθογώνιο 5">
            <a:extLst>
              <a:ext uri="{FF2B5EF4-FFF2-40B4-BE49-F238E27FC236}">
                <a16:creationId xmlns:a16="http://schemas.microsoft.com/office/drawing/2014/main" id="{6924DD85-4A87-7209-9278-72F72B032278}"/>
              </a:ext>
            </a:extLst>
          </p:cNvPr>
          <p:cNvSpPr/>
          <p:nvPr/>
        </p:nvSpPr>
        <p:spPr>
          <a:xfrm>
            <a:off x="-15240" y="20634"/>
            <a:ext cx="12192000" cy="354974"/>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sz="1600" dirty="0">
                <a:highlight>
                  <a:srgbClr val="FFFF00"/>
                </a:highlight>
                <a:cs typeface="Times New Roman" panose="02020603050405020304" pitchFamily="18" charset="0"/>
              </a:rPr>
              <a:t>IV. </a:t>
            </a:r>
            <a:r>
              <a:rPr lang="el-GR" sz="1600" dirty="0">
                <a:highlight>
                  <a:srgbClr val="FFFF00"/>
                </a:highlight>
              </a:rPr>
              <a:t>Η  συγκρότηση  του πιο πάνω αφηγήματος  στον τουρκοκυπριακό ιστοριογραφικό  λόγο : Η περίπτωση του</a:t>
            </a:r>
            <a:r>
              <a:rPr lang="en-US" sz="1600" dirty="0">
                <a:solidFill>
                  <a:schemeClr val="tx1"/>
                </a:solidFill>
                <a:highlight>
                  <a:srgbClr val="FFFF00"/>
                </a:highlight>
              </a:rPr>
              <a:t> </a:t>
            </a:r>
            <a:r>
              <a:rPr lang="el-GR" sz="1600" dirty="0">
                <a:highlight>
                  <a:srgbClr val="FFFF00"/>
                </a:highlight>
              </a:rPr>
              <a:t>ιστορικού </a:t>
            </a:r>
            <a:r>
              <a:rPr lang="en-US" sz="1600" dirty="0" err="1">
                <a:solidFill>
                  <a:schemeClr val="tx1"/>
                </a:solidFill>
                <a:highlight>
                  <a:srgbClr val="FFFF00"/>
                </a:highlight>
              </a:rPr>
              <a:t>Vehbi</a:t>
            </a:r>
            <a:r>
              <a:rPr lang="en-US" sz="1600" dirty="0">
                <a:solidFill>
                  <a:schemeClr val="tx1"/>
                </a:solidFill>
                <a:highlight>
                  <a:srgbClr val="FFFF00"/>
                </a:highlight>
              </a:rPr>
              <a:t> Zeki </a:t>
            </a:r>
            <a:r>
              <a:rPr lang="en-US" sz="1600" dirty="0" err="1">
                <a:solidFill>
                  <a:schemeClr val="tx1"/>
                </a:solidFill>
                <a:highlight>
                  <a:srgbClr val="FFFF00"/>
                </a:highlight>
              </a:rPr>
              <a:t>Serter</a:t>
            </a:r>
            <a:r>
              <a:rPr lang="el-GR" sz="1600" dirty="0">
                <a:highlight>
                  <a:srgbClr val="FFFF00"/>
                </a:highlight>
              </a:rPr>
              <a:t> </a:t>
            </a:r>
            <a:endParaRPr lang="tr-TR" sz="1600" dirty="0">
              <a:highlight>
                <a:srgbClr val="FFFF00"/>
              </a:highlight>
            </a:endParaRPr>
          </a:p>
        </p:txBody>
      </p:sp>
    </p:spTree>
    <p:extLst>
      <p:ext uri="{BB962C8B-B14F-4D97-AF65-F5344CB8AC3E}">
        <p14:creationId xmlns:p14="http://schemas.microsoft.com/office/powerpoint/2010/main" val="2943154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βιβλίο, τυπογραφία&#10;&#10;Περιγραφή που δημιουργήθηκε αυτόματα">
            <a:extLst>
              <a:ext uri="{FF2B5EF4-FFF2-40B4-BE49-F238E27FC236}">
                <a16:creationId xmlns:a16="http://schemas.microsoft.com/office/drawing/2014/main" id="{5AB7C390-FB05-3E6E-5568-485AE9EB076F}"/>
              </a:ext>
            </a:extLst>
          </p:cNvPr>
          <p:cNvPicPr>
            <a:picLocks noChangeAspect="1"/>
          </p:cNvPicPr>
          <p:nvPr/>
        </p:nvPicPr>
        <p:blipFill rotWithShape="1">
          <a:blip r:embed="rId3">
            <a:extLst>
              <a:ext uri="{28A0092B-C50C-407E-A947-70E740481C1C}">
                <a14:useLocalDpi xmlns:a14="http://schemas.microsoft.com/office/drawing/2010/main" val="0"/>
              </a:ext>
            </a:extLst>
          </a:blip>
          <a:srcRect l="5481" t="12691" r="19556" b="17185"/>
          <a:stretch/>
        </p:blipFill>
        <p:spPr>
          <a:xfrm rot="5400000">
            <a:off x="-1742179" y="1987802"/>
            <a:ext cx="6464139" cy="2746103"/>
          </a:xfrm>
          <a:prstGeom prst="rect">
            <a:avLst/>
          </a:prstGeom>
          <a:ln>
            <a:solidFill>
              <a:schemeClr val="tx1"/>
            </a:solidFill>
          </a:ln>
        </p:spPr>
      </p:pic>
      <p:pic>
        <p:nvPicPr>
          <p:cNvPr id="9" name="Εικόνα 8" descr="Εικόνα που περιέχει κείμενο, χαρτί, χάρτινο προϊόν, ζωγραφιά&#10;&#10;Περιγραφή που δημιουργήθηκε αυτόματα">
            <a:extLst>
              <a:ext uri="{FF2B5EF4-FFF2-40B4-BE49-F238E27FC236}">
                <a16:creationId xmlns:a16="http://schemas.microsoft.com/office/drawing/2014/main" id="{204F307C-872A-2877-EDC2-EB5102627A3F}"/>
              </a:ext>
            </a:extLst>
          </p:cNvPr>
          <p:cNvPicPr>
            <a:picLocks noChangeAspect="1"/>
          </p:cNvPicPr>
          <p:nvPr/>
        </p:nvPicPr>
        <p:blipFill rotWithShape="1">
          <a:blip r:embed="rId4">
            <a:extLst>
              <a:ext uri="{28A0092B-C50C-407E-A947-70E740481C1C}">
                <a14:useLocalDpi xmlns:a14="http://schemas.microsoft.com/office/drawing/2010/main" val="0"/>
              </a:ext>
            </a:extLst>
          </a:blip>
          <a:srcRect l="53630" t="11654" r="13185" b="15432"/>
          <a:stretch/>
        </p:blipFill>
        <p:spPr>
          <a:xfrm rot="5400000">
            <a:off x="3848790" y="-609596"/>
            <a:ext cx="5705962" cy="7182723"/>
          </a:xfrm>
          <a:prstGeom prst="rect">
            <a:avLst/>
          </a:prstGeom>
        </p:spPr>
      </p:pic>
      <p:sp>
        <p:nvSpPr>
          <p:cNvPr id="4" name="TextBox 3">
            <a:extLst>
              <a:ext uri="{FF2B5EF4-FFF2-40B4-BE49-F238E27FC236}">
                <a16:creationId xmlns:a16="http://schemas.microsoft.com/office/drawing/2014/main" id="{EFAB8102-92D7-6B7F-8D0E-B7400922B99B}"/>
              </a:ext>
            </a:extLst>
          </p:cNvPr>
          <p:cNvSpPr txBox="1"/>
          <p:nvPr/>
        </p:nvSpPr>
        <p:spPr>
          <a:xfrm rot="10800000" flipV="1">
            <a:off x="3110407" y="5946591"/>
            <a:ext cx="7182721" cy="646331"/>
          </a:xfrm>
          <a:prstGeom prst="rect">
            <a:avLst/>
          </a:prstGeom>
          <a:solidFill>
            <a:schemeClr val="bg1"/>
          </a:solidFill>
          <a:ln>
            <a:solidFill>
              <a:schemeClr val="tx1"/>
            </a:solidFill>
          </a:ln>
        </p:spPr>
        <p:txBody>
          <a:bodyPr wrap="square">
            <a:spAutoFit/>
          </a:bodyPr>
          <a:lstStyle/>
          <a:p>
            <a:pPr algn="l"/>
            <a:r>
              <a:rPr kumimoji="0" lang="el-CY" altLang="el-CY" i="0" u="none" strike="noStrike" cap="none" normalizeH="0" baseline="0" dirty="0" err="1">
                <a:ln>
                  <a:noFill/>
                </a:ln>
                <a:effectLst/>
                <a:latin typeface="+mn-lt"/>
                <a:cs typeface="Times New Roman" panose="02020603050405020304" pitchFamily="18" charset="0"/>
              </a:rPr>
              <a:t>Vehbi</a:t>
            </a:r>
            <a:r>
              <a:rPr kumimoji="0" lang="el-CY" altLang="el-CY" i="0" u="none" strike="noStrike" cap="none" normalizeH="0" baseline="0" dirty="0">
                <a:ln>
                  <a:noFill/>
                </a:ln>
                <a:effectLst/>
                <a:latin typeface="+mn-lt"/>
                <a:cs typeface="Times New Roman" panose="02020603050405020304" pitchFamily="18" charset="0"/>
              </a:rPr>
              <a:t> </a:t>
            </a:r>
            <a:r>
              <a:rPr kumimoji="0" lang="el-CY" altLang="el-CY" i="0" u="none" strike="noStrike" cap="none" normalizeH="0" baseline="0" dirty="0" err="1">
                <a:ln>
                  <a:noFill/>
                </a:ln>
                <a:effectLst/>
                <a:latin typeface="+mn-lt"/>
                <a:cs typeface="Times New Roman" panose="02020603050405020304" pitchFamily="18" charset="0"/>
              </a:rPr>
              <a:t>Zeki</a:t>
            </a:r>
            <a:r>
              <a:rPr kumimoji="0" lang="el-CY" altLang="el-CY" i="0" u="none" strike="noStrike" cap="none" normalizeH="0" baseline="0" dirty="0">
                <a:ln>
                  <a:noFill/>
                </a:ln>
                <a:effectLst/>
                <a:latin typeface="+mn-lt"/>
                <a:cs typeface="Times New Roman" panose="02020603050405020304" pitchFamily="18" charset="0"/>
              </a:rPr>
              <a:t> </a:t>
            </a:r>
            <a:r>
              <a:rPr kumimoji="0" lang="el-CY" altLang="el-CY" i="0" u="none" strike="noStrike" cap="none" normalizeH="0" baseline="0" dirty="0" err="1">
                <a:ln>
                  <a:noFill/>
                </a:ln>
                <a:effectLst/>
                <a:latin typeface="+mn-lt"/>
                <a:cs typeface="Times New Roman" panose="02020603050405020304" pitchFamily="18" charset="0"/>
              </a:rPr>
              <a:t>Serter</a:t>
            </a:r>
            <a:r>
              <a:rPr kumimoji="0" lang="tr-TR" altLang="el-CY" i="0" u="none" strike="noStrike" cap="none" normalizeH="0" baseline="0" dirty="0">
                <a:ln>
                  <a:noFill/>
                </a:ln>
                <a:effectLst/>
                <a:latin typeface="+mn-lt"/>
                <a:cs typeface="Times New Roman" panose="02020603050405020304" pitchFamily="18" charset="0"/>
              </a:rPr>
              <a:t>,</a:t>
            </a:r>
            <a:r>
              <a:rPr kumimoji="0" lang="tr-TR" altLang="el-CY" i="0" u="none" strike="noStrike" cap="none" normalizeH="0" baseline="0" dirty="0">
                <a:ln>
                  <a:noFill/>
                </a:ln>
                <a:effectLst/>
                <a:cs typeface="Times New Roman" panose="02020603050405020304" pitchFamily="18" charset="0"/>
              </a:rPr>
              <a:t> </a:t>
            </a:r>
            <a:r>
              <a:rPr lang="en-US" i="1" dirty="0" err="1"/>
              <a:t>Kıbrıs</a:t>
            </a:r>
            <a:r>
              <a:rPr lang="en-US" i="1" dirty="0"/>
              <a:t> </a:t>
            </a:r>
            <a:r>
              <a:rPr lang="en-US" i="1" dirty="0" err="1"/>
              <a:t>tarihi</a:t>
            </a:r>
            <a:r>
              <a:rPr lang="en-US" i="1" dirty="0"/>
              <a:t> : (</a:t>
            </a:r>
            <a:r>
              <a:rPr lang="en-US" i="1" dirty="0" err="1"/>
              <a:t>Başlangıçtan</a:t>
            </a:r>
            <a:r>
              <a:rPr lang="en-US" i="1" dirty="0"/>
              <a:t> </a:t>
            </a:r>
            <a:r>
              <a:rPr lang="en-US" i="1" dirty="0" err="1"/>
              <a:t>zamanımıza</a:t>
            </a:r>
            <a:r>
              <a:rPr lang="en-US" i="1" dirty="0"/>
              <a:t> </a:t>
            </a:r>
            <a:r>
              <a:rPr lang="en-US" i="1" dirty="0" err="1"/>
              <a:t>kadar</a:t>
            </a:r>
            <a:r>
              <a:rPr lang="en-US" i="1" dirty="0"/>
              <a:t>)</a:t>
            </a:r>
            <a:r>
              <a:rPr lang="tr-TR" dirty="0"/>
              <a:t>, </a:t>
            </a:r>
            <a:r>
              <a:rPr lang="en-US" dirty="0" err="1"/>
              <a:t>Lefkoşa</a:t>
            </a:r>
            <a:r>
              <a:rPr lang="tr-TR" dirty="0"/>
              <a:t>,</a:t>
            </a:r>
            <a:r>
              <a:rPr lang="en-US" dirty="0"/>
              <a:t> 198</a:t>
            </a:r>
            <a:r>
              <a:rPr lang="tr-TR" dirty="0"/>
              <a:t>1</a:t>
            </a:r>
            <a:r>
              <a:rPr lang="el-GR" dirty="0"/>
              <a:t>, σ. 139-140.</a:t>
            </a:r>
            <a:endParaRPr lang="el-CY" dirty="0"/>
          </a:p>
        </p:txBody>
      </p:sp>
      <p:sp>
        <p:nvSpPr>
          <p:cNvPr id="2" name="Ορθογώνιο 1">
            <a:extLst>
              <a:ext uri="{FF2B5EF4-FFF2-40B4-BE49-F238E27FC236}">
                <a16:creationId xmlns:a16="http://schemas.microsoft.com/office/drawing/2014/main" id="{C20FDEDB-4188-702E-9BC2-FD0F15E65C02}"/>
              </a:ext>
            </a:extLst>
          </p:cNvPr>
          <p:cNvSpPr/>
          <p:nvPr/>
        </p:nvSpPr>
        <p:spPr>
          <a:xfrm>
            <a:off x="3110411" y="4973277"/>
            <a:ext cx="7182722" cy="861468"/>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tr-TR" dirty="0"/>
              <a:t>Kıbrıs Türkü kendisini özgürlüğüne kavuşturan  MEHMETÇİĞİ işte  böyle karşıladı.</a:t>
            </a:r>
          </a:p>
          <a:p>
            <a:pPr algn="ctr"/>
            <a:r>
              <a:rPr lang="el-GR" dirty="0"/>
              <a:t>Ο Τούρκος  στρατιώτης </a:t>
            </a:r>
            <a:r>
              <a:rPr lang="tr-TR" dirty="0"/>
              <a:t> </a:t>
            </a:r>
            <a:r>
              <a:rPr lang="el-GR" dirty="0"/>
              <a:t> ως ελευθερωτής. </a:t>
            </a:r>
            <a:endParaRPr lang="el-CY" dirty="0"/>
          </a:p>
        </p:txBody>
      </p:sp>
      <p:sp>
        <p:nvSpPr>
          <p:cNvPr id="5" name="Ορθογώνιο 4">
            <a:extLst>
              <a:ext uri="{FF2B5EF4-FFF2-40B4-BE49-F238E27FC236}">
                <a16:creationId xmlns:a16="http://schemas.microsoft.com/office/drawing/2014/main" id="{15147CA4-5A06-1781-945C-0663FF6958EC}"/>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2965327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AB8102-92D7-6B7F-8D0E-B7400922B99B}"/>
              </a:ext>
            </a:extLst>
          </p:cNvPr>
          <p:cNvSpPr txBox="1"/>
          <p:nvPr/>
        </p:nvSpPr>
        <p:spPr>
          <a:xfrm rot="10800000" flipV="1">
            <a:off x="116839" y="6099992"/>
            <a:ext cx="9125131" cy="369332"/>
          </a:xfrm>
          <a:prstGeom prst="rect">
            <a:avLst/>
          </a:prstGeom>
          <a:solidFill>
            <a:schemeClr val="bg1"/>
          </a:solidFill>
          <a:ln>
            <a:solidFill>
              <a:schemeClr val="tx1"/>
            </a:solidFill>
          </a:ln>
        </p:spPr>
        <p:txBody>
          <a:bodyPr wrap="square">
            <a:spAutoFit/>
          </a:bodyPr>
          <a:lstStyle/>
          <a:p>
            <a:pPr algn="l"/>
            <a:r>
              <a:rPr kumimoji="0" lang="el-CY" altLang="el-CY" i="0" u="none" strike="noStrike" cap="none" normalizeH="0" baseline="0" dirty="0" err="1">
                <a:ln>
                  <a:noFill/>
                </a:ln>
                <a:effectLst/>
                <a:latin typeface="+mn-lt"/>
                <a:cs typeface="Times New Roman" panose="02020603050405020304" pitchFamily="18" charset="0"/>
              </a:rPr>
              <a:t>Vehbi</a:t>
            </a:r>
            <a:r>
              <a:rPr kumimoji="0" lang="el-CY" altLang="el-CY" i="0" u="none" strike="noStrike" cap="none" normalizeH="0" baseline="0" dirty="0">
                <a:ln>
                  <a:noFill/>
                </a:ln>
                <a:effectLst/>
                <a:latin typeface="+mn-lt"/>
                <a:cs typeface="Times New Roman" panose="02020603050405020304" pitchFamily="18" charset="0"/>
              </a:rPr>
              <a:t> </a:t>
            </a:r>
            <a:r>
              <a:rPr kumimoji="0" lang="el-CY" altLang="el-CY" i="0" u="none" strike="noStrike" cap="none" normalizeH="0" baseline="0" dirty="0" err="1">
                <a:ln>
                  <a:noFill/>
                </a:ln>
                <a:effectLst/>
                <a:latin typeface="+mn-lt"/>
                <a:cs typeface="Times New Roman" panose="02020603050405020304" pitchFamily="18" charset="0"/>
              </a:rPr>
              <a:t>Zeki</a:t>
            </a:r>
            <a:r>
              <a:rPr kumimoji="0" lang="el-CY" altLang="el-CY" i="0" u="none" strike="noStrike" cap="none" normalizeH="0" baseline="0" dirty="0">
                <a:ln>
                  <a:noFill/>
                </a:ln>
                <a:effectLst/>
                <a:latin typeface="+mn-lt"/>
                <a:cs typeface="Times New Roman" panose="02020603050405020304" pitchFamily="18" charset="0"/>
              </a:rPr>
              <a:t> </a:t>
            </a:r>
            <a:r>
              <a:rPr kumimoji="0" lang="el-CY" altLang="el-CY" i="0" u="none" strike="noStrike" cap="none" normalizeH="0" baseline="0" dirty="0" err="1">
                <a:ln>
                  <a:noFill/>
                </a:ln>
                <a:effectLst/>
                <a:latin typeface="+mn-lt"/>
                <a:cs typeface="Times New Roman" panose="02020603050405020304" pitchFamily="18" charset="0"/>
              </a:rPr>
              <a:t>Serter</a:t>
            </a:r>
            <a:r>
              <a:rPr kumimoji="0" lang="tr-TR" altLang="el-CY" i="0" u="none" strike="noStrike" cap="none" normalizeH="0" baseline="0" dirty="0">
                <a:ln>
                  <a:noFill/>
                </a:ln>
                <a:effectLst/>
                <a:latin typeface="+mn-lt"/>
                <a:cs typeface="Times New Roman" panose="02020603050405020304" pitchFamily="18" charset="0"/>
              </a:rPr>
              <a:t>,</a:t>
            </a:r>
            <a:r>
              <a:rPr kumimoji="0" lang="tr-TR" altLang="el-CY" i="0" u="none" strike="noStrike" cap="none" normalizeH="0" baseline="0" dirty="0">
                <a:ln>
                  <a:noFill/>
                </a:ln>
                <a:effectLst/>
                <a:cs typeface="Times New Roman" panose="02020603050405020304" pitchFamily="18" charset="0"/>
              </a:rPr>
              <a:t> </a:t>
            </a:r>
            <a:r>
              <a:rPr lang="en-US" i="1" dirty="0" err="1"/>
              <a:t>Kıbrıs</a:t>
            </a:r>
            <a:r>
              <a:rPr lang="en-US" i="1" dirty="0"/>
              <a:t> </a:t>
            </a:r>
            <a:r>
              <a:rPr lang="en-US" i="1" dirty="0" err="1"/>
              <a:t>tarihi</a:t>
            </a:r>
            <a:r>
              <a:rPr lang="en-US" i="1" dirty="0"/>
              <a:t> : (</a:t>
            </a:r>
            <a:r>
              <a:rPr lang="en-US" i="1" dirty="0" err="1"/>
              <a:t>Başlangıçtan</a:t>
            </a:r>
            <a:r>
              <a:rPr lang="en-US" i="1" dirty="0"/>
              <a:t> </a:t>
            </a:r>
            <a:r>
              <a:rPr lang="en-US" i="1" dirty="0" err="1"/>
              <a:t>zamanımıza</a:t>
            </a:r>
            <a:r>
              <a:rPr lang="en-US" i="1" dirty="0"/>
              <a:t> </a:t>
            </a:r>
            <a:r>
              <a:rPr lang="en-US" i="1" dirty="0" err="1"/>
              <a:t>kadar</a:t>
            </a:r>
            <a:r>
              <a:rPr lang="en-US" i="1" dirty="0"/>
              <a:t>)</a:t>
            </a:r>
            <a:r>
              <a:rPr lang="tr-TR" dirty="0"/>
              <a:t>, </a:t>
            </a:r>
            <a:r>
              <a:rPr lang="en-US" dirty="0" err="1"/>
              <a:t>Lefkoşa</a:t>
            </a:r>
            <a:r>
              <a:rPr lang="tr-TR" dirty="0"/>
              <a:t>,</a:t>
            </a:r>
            <a:r>
              <a:rPr lang="en-US" dirty="0"/>
              <a:t> 198</a:t>
            </a:r>
            <a:r>
              <a:rPr lang="tr-TR" dirty="0"/>
              <a:t>1</a:t>
            </a:r>
            <a:r>
              <a:rPr lang="el-GR" dirty="0"/>
              <a:t>, σ. 139-140.</a:t>
            </a:r>
            <a:endParaRPr lang="el-CY" dirty="0"/>
          </a:p>
        </p:txBody>
      </p:sp>
      <p:pic>
        <p:nvPicPr>
          <p:cNvPr id="13" name="Εικόνα 1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2134F703-21E2-EDB5-D169-FFE31B1D6511}"/>
              </a:ext>
            </a:extLst>
          </p:cNvPr>
          <p:cNvPicPr>
            <a:picLocks noChangeAspect="1"/>
          </p:cNvPicPr>
          <p:nvPr/>
        </p:nvPicPr>
        <p:blipFill rotWithShape="1">
          <a:blip r:embed="rId2">
            <a:extLst>
              <a:ext uri="{28A0092B-C50C-407E-A947-70E740481C1C}">
                <a14:useLocalDpi xmlns:a14="http://schemas.microsoft.com/office/drawing/2010/main" val="0"/>
              </a:ext>
            </a:extLst>
          </a:blip>
          <a:srcRect t="35121" r="52896" b="43491"/>
          <a:stretch/>
        </p:blipFill>
        <p:spPr>
          <a:xfrm>
            <a:off x="116840" y="0"/>
            <a:ext cx="12075159" cy="5802086"/>
          </a:xfrm>
          <a:prstGeom prst="rect">
            <a:avLst/>
          </a:prstGeom>
        </p:spPr>
      </p:pic>
      <p:sp>
        <p:nvSpPr>
          <p:cNvPr id="2" name="Ορθογώνιο 1">
            <a:extLst>
              <a:ext uri="{FF2B5EF4-FFF2-40B4-BE49-F238E27FC236}">
                <a16:creationId xmlns:a16="http://schemas.microsoft.com/office/drawing/2014/main" id="{66A7FE6E-8550-559D-DB05-8E58120B9B5E}"/>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320214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ζωγραφιά, σκίτσο/σχέδιο&#10;&#10;Περιγραφή που δημιουργήθηκε αυτόματα">
            <a:extLst>
              <a:ext uri="{FF2B5EF4-FFF2-40B4-BE49-F238E27FC236}">
                <a16:creationId xmlns:a16="http://schemas.microsoft.com/office/drawing/2014/main" id="{BA2F05A6-822D-35E1-F87B-D89E1B6E1E4B}"/>
              </a:ext>
            </a:extLst>
          </p:cNvPr>
          <p:cNvPicPr>
            <a:picLocks noChangeAspect="1"/>
          </p:cNvPicPr>
          <p:nvPr/>
        </p:nvPicPr>
        <p:blipFill rotWithShape="1">
          <a:blip r:embed="rId2">
            <a:extLst>
              <a:ext uri="{28A0092B-C50C-407E-A947-70E740481C1C}">
                <a14:useLocalDpi xmlns:a14="http://schemas.microsoft.com/office/drawing/2010/main" val="0"/>
              </a:ext>
            </a:extLst>
          </a:blip>
          <a:srcRect l="14815" t="19185" r="14222" b="16420"/>
          <a:stretch/>
        </p:blipFill>
        <p:spPr>
          <a:xfrm rot="5400000">
            <a:off x="7930229" y="2656840"/>
            <a:ext cx="6525524" cy="1550977"/>
          </a:xfrm>
          <a:prstGeom prst="rect">
            <a:avLst/>
          </a:prstGeom>
          <a:ln>
            <a:solidFill>
              <a:schemeClr val="tx1"/>
            </a:solidFill>
          </a:ln>
        </p:spPr>
      </p:pic>
      <p:pic>
        <p:nvPicPr>
          <p:cNvPr id="5" name="Εικόνα 4" descr="Εικόνα που περιέχει κείμενο, χαρτί, τυπογραφία, χάρτινο προϊόν&#10;&#10;Περιγραφή που δημιουργήθηκε αυτόματα">
            <a:extLst>
              <a:ext uri="{FF2B5EF4-FFF2-40B4-BE49-F238E27FC236}">
                <a16:creationId xmlns:a16="http://schemas.microsoft.com/office/drawing/2014/main" id="{7C3C7404-7F2A-D315-1EE8-C588A1E41AB4}"/>
              </a:ext>
            </a:extLst>
          </p:cNvPr>
          <p:cNvPicPr>
            <a:picLocks noChangeAspect="1"/>
          </p:cNvPicPr>
          <p:nvPr/>
        </p:nvPicPr>
        <p:blipFill rotWithShape="1">
          <a:blip r:embed="rId3">
            <a:extLst>
              <a:ext uri="{28A0092B-C50C-407E-A947-70E740481C1C}">
                <a14:useLocalDpi xmlns:a14="http://schemas.microsoft.com/office/drawing/2010/main" val="0"/>
              </a:ext>
            </a:extLst>
          </a:blip>
          <a:srcRect l="6519" t="20173" r="17185" b="11679"/>
          <a:stretch/>
        </p:blipFill>
        <p:spPr>
          <a:xfrm rot="5400000">
            <a:off x="2746529" y="1679728"/>
            <a:ext cx="6525523" cy="3505200"/>
          </a:xfrm>
          <a:prstGeom prst="rect">
            <a:avLst/>
          </a:prstGeom>
          <a:ln>
            <a:solidFill>
              <a:schemeClr val="tx1"/>
            </a:solidFill>
          </a:ln>
        </p:spPr>
      </p:pic>
      <p:pic>
        <p:nvPicPr>
          <p:cNvPr id="7" name="Εικόνα 6" descr="Εικόνα που περιέχει κείμενο, χαρτί, τυπογραφία, εσωτερικός χώρος&#10;&#10;Περιγραφή που δημιουργήθηκε αυτόματα">
            <a:extLst>
              <a:ext uri="{FF2B5EF4-FFF2-40B4-BE49-F238E27FC236}">
                <a16:creationId xmlns:a16="http://schemas.microsoft.com/office/drawing/2014/main" id="{6D8398DD-9EEF-3BA5-7087-B9BF09104901}"/>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18592" r="15853" b="19778"/>
          <a:stretch/>
        </p:blipFill>
        <p:spPr>
          <a:xfrm rot="5400000">
            <a:off x="5757915" y="2035503"/>
            <a:ext cx="6532180" cy="2786993"/>
          </a:xfrm>
          <a:prstGeom prst="rect">
            <a:avLst/>
          </a:prstGeom>
          <a:solidFill>
            <a:schemeClr val="accent6">
              <a:lumMod val="20000"/>
              <a:lumOff val="80000"/>
            </a:schemeClr>
          </a:solidFill>
        </p:spPr>
      </p:pic>
      <p:pic>
        <p:nvPicPr>
          <p:cNvPr id="11" name="Εικόνα 10" descr="Εικόνα που περιέχει κείμενο&#10;&#10;Περιγραφή που δημιουργήθηκε αυτόματα">
            <a:extLst>
              <a:ext uri="{FF2B5EF4-FFF2-40B4-BE49-F238E27FC236}">
                <a16:creationId xmlns:a16="http://schemas.microsoft.com/office/drawing/2014/main" id="{29622849-C935-5F55-F83E-92870F8A3F81}"/>
              </a:ext>
            </a:extLst>
          </p:cNvPr>
          <p:cNvPicPr>
            <a:picLocks noChangeAspect="1"/>
          </p:cNvPicPr>
          <p:nvPr/>
        </p:nvPicPr>
        <p:blipFill rotWithShape="1">
          <a:blip r:embed="rId5">
            <a:extLst>
              <a:ext uri="{28A0092B-C50C-407E-A947-70E740481C1C}">
                <a14:useLocalDpi xmlns:a14="http://schemas.microsoft.com/office/drawing/2010/main" val="0"/>
              </a:ext>
            </a:extLst>
          </a:blip>
          <a:srcRect l="3704" t="13629" r="11556" b="8914"/>
          <a:stretch/>
        </p:blipFill>
        <p:spPr>
          <a:xfrm rot="5400000">
            <a:off x="-751263" y="1571865"/>
            <a:ext cx="5608573" cy="3983990"/>
          </a:xfrm>
          <a:prstGeom prst="rect">
            <a:avLst/>
          </a:prstGeom>
        </p:spPr>
      </p:pic>
      <p:sp>
        <p:nvSpPr>
          <p:cNvPr id="12" name="Φυσαλίδα ομιλίας: Έλλειψη 11">
            <a:extLst>
              <a:ext uri="{FF2B5EF4-FFF2-40B4-BE49-F238E27FC236}">
                <a16:creationId xmlns:a16="http://schemas.microsoft.com/office/drawing/2014/main" id="{0A084EDC-4876-F6AB-A85E-7A63B76660EC}"/>
              </a:ext>
            </a:extLst>
          </p:cNvPr>
          <p:cNvSpPr/>
          <p:nvPr/>
        </p:nvSpPr>
        <p:spPr>
          <a:xfrm>
            <a:off x="2825086" y="631658"/>
            <a:ext cx="2857632" cy="1650124"/>
          </a:xfrm>
          <a:prstGeom prst="wedgeEllipse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dirty="0"/>
              <a:t>Εμείς δεν θέλουμε  έδαφος αλλά δικαιοσύνη….</a:t>
            </a:r>
            <a:endParaRPr lang="el-CY" dirty="0"/>
          </a:p>
        </p:txBody>
      </p:sp>
      <p:sp>
        <p:nvSpPr>
          <p:cNvPr id="13" name="Φυσαλίδα ομιλίας: Έλλειψη 12">
            <a:extLst>
              <a:ext uri="{FF2B5EF4-FFF2-40B4-BE49-F238E27FC236}">
                <a16:creationId xmlns:a16="http://schemas.microsoft.com/office/drawing/2014/main" id="{1F97C30B-8948-AA6E-0682-39635AAC81A5}"/>
              </a:ext>
            </a:extLst>
          </p:cNvPr>
          <p:cNvSpPr/>
          <p:nvPr/>
        </p:nvSpPr>
        <p:spPr>
          <a:xfrm>
            <a:off x="2998378" y="2389317"/>
            <a:ext cx="2857632" cy="1650124"/>
          </a:xfrm>
          <a:prstGeom prst="wedgeEllipse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dirty="0"/>
              <a:t>Έλληνα στρατιώτη μην εξυπηρετείς τη Χούντα….</a:t>
            </a:r>
            <a:endParaRPr lang="el-CY" dirty="0"/>
          </a:p>
        </p:txBody>
      </p:sp>
      <p:sp>
        <p:nvSpPr>
          <p:cNvPr id="14" name="Φυσαλίδα ομιλίας: Έλλειψη 13">
            <a:extLst>
              <a:ext uri="{FF2B5EF4-FFF2-40B4-BE49-F238E27FC236}">
                <a16:creationId xmlns:a16="http://schemas.microsoft.com/office/drawing/2014/main" id="{8221A38C-0E4B-37B2-0BBE-FF79669B9FC0}"/>
              </a:ext>
            </a:extLst>
          </p:cNvPr>
          <p:cNvSpPr/>
          <p:nvPr/>
        </p:nvSpPr>
        <p:spPr>
          <a:xfrm>
            <a:off x="2827874" y="4135903"/>
            <a:ext cx="2857632" cy="2108113"/>
          </a:xfrm>
          <a:prstGeom prst="wedgeEllipse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sz="1600" dirty="0"/>
              <a:t>Η τιμή, η περιουσία και η ζωή ευρίσκονται υπό τη διασφάλιση των Τουρκικών Δυνάμεων</a:t>
            </a:r>
            <a:r>
              <a:rPr lang="el-GR" dirty="0"/>
              <a:t>….</a:t>
            </a:r>
            <a:endParaRPr lang="el-CY" dirty="0"/>
          </a:p>
        </p:txBody>
      </p:sp>
      <p:sp>
        <p:nvSpPr>
          <p:cNvPr id="2" name="Ορθογώνιο 1">
            <a:extLst>
              <a:ext uri="{FF2B5EF4-FFF2-40B4-BE49-F238E27FC236}">
                <a16:creationId xmlns:a16="http://schemas.microsoft.com/office/drawing/2014/main" id="{E07E3C12-D80D-4F08-72B9-BB64CB30F5CF}"/>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3757484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 βιβλίο, χαρτί, notebook/σημειωματάριο&#10;&#10;Περιγραφή που δημιουργήθηκε αυτόματα">
            <a:extLst>
              <a:ext uri="{FF2B5EF4-FFF2-40B4-BE49-F238E27FC236}">
                <a16:creationId xmlns:a16="http://schemas.microsoft.com/office/drawing/2014/main" id="{292AFE5E-2E96-80C8-03DB-0333E401C8D4}"/>
              </a:ext>
            </a:extLst>
          </p:cNvPr>
          <p:cNvPicPr>
            <a:picLocks noChangeAspect="1"/>
          </p:cNvPicPr>
          <p:nvPr/>
        </p:nvPicPr>
        <p:blipFill rotWithShape="1">
          <a:blip r:embed="rId2">
            <a:extLst>
              <a:ext uri="{28A0092B-C50C-407E-A947-70E740481C1C}">
                <a14:useLocalDpi xmlns:a14="http://schemas.microsoft.com/office/drawing/2010/main" val="0"/>
              </a:ext>
            </a:extLst>
          </a:blip>
          <a:srcRect l="10284" t="40153" r="48452" b="13410"/>
          <a:stretch/>
        </p:blipFill>
        <p:spPr>
          <a:xfrm>
            <a:off x="4198184" y="-76199"/>
            <a:ext cx="7556936" cy="6934199"/>
          </a:xfrm>
          <a:prstGeom prst="rect">
            <a:avLst/>
          </a:prstGeom>
        </p:spPr>
      </p:pic>
      <p:pic>
        <p:nvPicPr>
          <p:cNvPr id="1026" name="Picture 2" descr="Bren Çantasında 18 Kulak&quot;ın geliştirilmiş baskısı yayımlandı">
            <a:extLst>
              <a:ext uri="{FF2B5EF4-FFF2-40B4-BE49-F238E27FC236}">
                <a16:creationId xmlns:a16="http://schemas.microsoft.com/office/drawing/2014/main" id="{968D824D-1D98-953B-CE6A-4EDE67FAD1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20" t="3124" r="32463" b="5393"/>
          <a:stretch/>
        </p:blipFill>
        <p:spPr bwMode="auto">
          <a:xfrm>
            <a:off x="436880" y="-76199"/>
            <a:ext cx="3516085"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Βέλος: Κάτω 2">
            <a:extLst>
              <a:ext uri="{FF2B5EF4-FFF2-40B4-BE49-F238E27FC236}">
                <a16:creationId xmlns:a16="http://schemas.microsoft.com/office/drawing/2014/main" id="{395C7538-03C0-1E57-B459-0C67D3F84F72}"/>
              </a:ext>
            </a:extLst>
          </p:cNvPr>
          <p:cNvSpPr/>
          <p:nvPr/>
        </p:nvSpPr>
        <p:spPr>
          <a:xfrm rot="17504590">
            <a:off x="3379334" y="2649216"/>
            <a:ext cx="1817915" cy="22074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2" name="Ορθογώνιο 1">
            <a:extLst>
              <a:ext uri="{FF2B5EF4-FFF2-40B4-BE49-F238E27FC236}">
                <a16:creationId xmlns:a16="http://schemas.microsoft.com/office/drawing/2014/main" id="{D9A75003-0171-6381-C8E6-57BE74AAE709}"/>
              </a:ext>
            </a:extLst>
          </p:cNvPr>
          <p:cNvSpPr/>
          <p:nvPr/>
        </p:nvSpPr>
        <p:spPr>
          <a:xfrm>
            <a:off x="0" y="-76199"/>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2062766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ζωγραφική, ζωγραφιά, μπογιά&#10;&#10;Περιγραφή που δημιουργήθηκε αυτόματα">
            <a:extLst>
              <a:ext uri="{FF2B5EF4-FFF2-40B4-BE49-F238E27FC236}">
                <a16:creationId xmlns:a16="http://schemas.microsoft.com/office/drawing/2014/main" id="{1EAE33E4-FEA2-ED88-B8CD-AC83FCB86DBB}"/>
              </a:ext>
            </a:extLst>
          </p:cNvPr>
          <p:cNvPicPr>
            <a:picLocks noChangeAspect="1"/>
          </p:cNvPicPr>
          <p:nvPr/>
        </p:nvPicPr>
        <p:blipFill rotWithShape="1">
          <a:blip r:embed="rId2">
            <a:extLst>
              <a:ext uri="{28A0092B-C50C-407E-A947-70E740481C1C}">
                <a14:useLocalDpi xmlns:a14="http://schemas.microsoft.com/office/drawing/2010/main" val="0"/>
              </a:ext>
            </a:extLst>
          </a:blip>
          <a:srcRect l="1270" t="2427" r="6508" b="1764"/>
          <a:stretch/>
        </p:blipFill>
        <p:spPr>
          <a:xfrm rot="5400000">
            <a:off x="-332016" y="889910"/>
            <a:ext cx="5513616" cy="4288972"/>
          </a:xfrm>
          <a:prstGeom prst="rect">
            <a:avLst/>
          </a:prstGeom>
        </p:spPr>
      </p:pic>
      <p:sp>
        <p:nvSpPr>
          <p:cNvPr id="5" name="TextBox 4">
            <a:extLst>
              <a:ext uri="{FF2B5EF4-FFF2-40B4-BE49-F238E27FC236}">
                <a16:creationId xmlns:a16="http://schemas.microsoft.com/office/drawing/2014/main" id="{9535ECC5-353D-797F-7CC8-96203DD2D26D}"/>
              </a:ext>
            </a:extLst>
          </p:cNvPr>
          <p:cNvSpPr txBox="1"/>
          <p:nvPr/>
        </p:nvSpPr>
        <p:spPr>
          <a:xfrm>
            <a:off x="280305" y="6042939"/>
            <a:ext cx="8715377" cy="646331"/>
          </a:xfrm>
          <a:prstGeom prst="rect">
            <a:avLst/>
          </a:prstGeom>
          <a:noFill/>
          <a:ln>
            <a:solidFill>
              <a:schemeClr val="tx1"/>
            </a:solidFill>
          </a:ln>
        </p:spPr>
        <p:txBody>
          <a:bodyPr wrap="square">
            <a:spAutoFit/>
          </a:bodyPr>
          <a:lstStyle/>
          <a:p>
            <a:r>
              <a:rPr lang="en-US" i="0" dirty="0" err="1">
                <a:effectLst/>
                <a:highlight>
                  <a:srgbClr val="FFFFFF"/>
                </a:highlight>
              </a:rPr>
              <a:t>Hüdaverdi</a:t>
            </a:r>
            <a:r>
              <a:rPr lang="en-US" i="0" dirty="0">
                <a:effectLst/>
                <a:highlight>
                  <a:srgbClr val="FFFFFF"/>
                </a:highlight>
              </a:rPr>
              <a:t> </a:t>
            </a:r>
            <a:r>
              <a:rPr lang="en-US" i="0" dirty="0" err="1">
                <a:effectLst/>
                <a:highlight>
                  <a:srgbClr val="FFFFFF"/>
                </a:highlight>
              </a:rPr>
              <a:t>Öncan</a:t>
            </a:r>
            <a:r>
              <a:rPr lang="en-US" i="0" dirty="0">
                <a:effectLst/>
                <a:highlight>
                  <a:srgbClr val="FFFFFF"/>
                </a:highlight>
              </a:rPr>
              <a:t>, </a:t>
            </a:r>
            <a:r>
              <a:rPr lang="en-US" i="0" dirty="0" err="1">
                <a:effectLst/>
                <a:highlight>
                  <a:srgbClr val="FFFFFF"/>
                </a:highlight>
              </a:rPr>
              <a:t>Zekeriya</a:t>
            </a:r>
            <a:r>
              <a:rPr lang="en-US" i="0" dirty="0">
                <a:effectLst/>
                <a:highlight>
                  <a:srgbClr val="FFFFFF"/>
                </a:highlight>
              </a:rPr>
              <a:t> </a:t>
            </a:r>
            <a:r>
              <a:rPr lang="en-US" i="0" dirty="0" err="1">
                <a:effectLst/>
                <a:highlight>
                  <a:srgbClr val="FFFFFF"/>
                </a:highlight>
              </a:rPr>
              <a:t>Özdemir</a:t>
            </a:r>
            <a:r>
              <a:rPr lang="en-US" dirty="0">
                <a:highlight>
                  <a:srgbClr val="FFFFFF"/>
                </a:highlight>
              </a:rPr>
              <a:t> &amp; </a:t>
            </a:r>
            <a:r>
              <a:rPr lang="en-US" i="0" dirty="0">
                <a:effectLst/>
                <a:highlight>
                  <a:srgbClr val="FFFFFF"/>
                </a:highlight>
              </a:rPr>
              <a:t> Nilgün </a:t>
            </a:r>
            <a:r>
              <a:rPr lang="en-US" i="0" dirty="0" err="1">
                <a:effectLst/>
                <a:highlight>
                  <a:srgbClr val="FFFFFF"/>
                </a:highlight>
              </a:rPr>
              <a:t>Orhon</a:t>
            </a:r>
            <a:r>
              <a:rPr lang="en-US" i="0" dirty="0">
                <a:effectLst/>
                <a:highlight>
                  <a:srgbClr val="FFFFFF"/>
                </a:highlight>
              </a:rPr>
              <a:t> </a:t>
            </a:r>
            <a:r>
              <a:rPr lang="en-US" i="0" dirty="0" err="1">
                <a:effectLst/>
                <a:highlight>
                  <a:srgbClr val="FFFFFF"/>
                </a:highlight>
              </a:rPr>
              <a:t>Sağduyu</a:t>
            </a:r>
            <a:r>
              <a:rPr lang="en-US" dirty="0">
                <a:highlight>
                  <a:srgbClr val="FFFFFF"/>
                </a:highlight>
              </a:rPr>
              <a:t>, </a:t>
            </a:r>
            <a:r>
              <a:rPr lang="en-US" i="1" dirty="0" err="1">
                <a:highlight>
                  <a:srgbClr val="FFFFFF"/>
                </a:highlight>
              </a:rPr>
              <a:t>Kıbrıs</a:t>
            </a:r>
            <a:r>
              <a:rPr lang="en-US" i="1" dirty="0">
                <a:highlight>
                  <a:srgbClr val="FFFFFF"/>
                </a:highlight>
              </a:rPr>
              <a:t> </a:t>
            </a:r>
            <a:r>
              <a:rPr lang="en-US" i="1" dirty="0" err="1">
                <a:highlight>
                  <a:srgbClr val="FFFFFF"/>
                </a:highlight>
              </a:rPr>
              <a:t>tarihi</a:t>
            </a:r>
            <a:r>
              <a:rPr lang="en-US" i="1" dirty="0">
                <a:highlight>
                  <a:srgbClr val="FFFFFF"/>
                </a:highlight>
              </a:rPr>
              <a:t> : M.Ö.7000- M.S.1983,  </a:t>
            </a:r>
            <a:r>
              <a:rPr lang="en-US" dirty="0" err="1">
                <a:highlight>
                  <a:srgbClr val="FFFFFF"/>
                </a:highlight>
              </a:rPr>
              <a:t>Lefko</a:t>
            </a:r>
            <a:r>
              <a:rPr lang="tr-TR" dirty="0" err="1">
                <a:highlight>
                  <a:srgbClr val="FFFFFF"/>
                </a:highlight>
              </a:rPr>
              <a:t>şa</a:t>
            </a:r>
            <a:r>
              <a:rPr lang="tr-TR" dirty="0">
                <a:highlight>
                  <a:srgbClr val="FFFFFF"/>
                </a:highlight>
              </a:rPr>
              <a:t>, 1995.</a:t>
            </a:r>
            <a:endParaRPr lang="en-US" dirty="0">
              <a:effectLst/>
              <a:highlight>
                <a:srgbClr val="FFFFFF"/>
              </a:highlight>
            </a:endParaRPr>
          </a:p>
        </p:txBody>
      </p:sp>
      <p:sp>
        <p:nvSpPr>
          <p:cNvPr id="6" name="Ορθογώνιο 5">
            <a:extLst>
              <a:ext uri="{FF2B5EF4-FFF2-40B4-BE49-F238E27FC236}">
                <a16:creationId xmlns:a16="http://schemas.microsoft.com/office/drawing/2014/main" id="{E6A82438-D2D1-4E86-94E2-373E291936E5}"/>
              </a:ext>
            </a:extLst>
          </p:cNvPr>
          <p:cNvSpPr/>
          <p:nvPr/>
        </p:nvSpPr>
        <p:spPr>
          <a:xfrm>
            <a:off x="8573862" y="892078"/>
            <a:ext cx="3537857" cy="2324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dirty="0"/>
              <a:t>Γυμνασιακός κύκλος</a:t>
            </a:r>
          </a:p>
          <a:p>
            <a:pPr algn="ctr"/>
            <a:r>
              <a:rPr lang="el-GR" dirty="0"/>
              <a:t>Επί της υπουργίας του </a:t>
            </a:r>
            <a:r>
              <a:rPr lang="tr-TR" dirty="0"/>
              <a:t>Mehmet Ali Talat</a:t>
            </a:r>
            <a:r>
              <a:rPr lang="el-GR" dirty="0"/>
              <a:t> </a:t>
            </a:r>
            <a:r>
              <a:rPr lang="tr-TR" dirty="0"/>
              <a:t> (1994-1995)</a:t>
            </a:r>
          </a:p>
          <a:p>
            <a:pPr algn="ctr"/>
            <a:r>
              <a:rPr lang="tr-TR" dirty="0"/>
              <a:t>Cumhuriyetçi Türk Partisi (CTP)</a:t>
            </a:r>
          </a:p>
          <a:p>
            <a:pPr algn="ctr"/>
            <a:r>
              <a:rPr lang="el-GR" dirty="0"/>
              <a:t>Ρεπουμπλικανικό Τουρκικό Κόμμα</a:t>
            </a:r>
            <a:endParaRPr lang="el-CY" dirty="0"/>
          </a:p>
        </p:txBody>
      </p:sp>
      <p:pic>
        <p:nvPicPr>
          <p:cNvPr id="4" name="Εικόνα 3" descr="Εικόνα που περιέχει κείμενο, βιβλίο, χαρτί, Δημοσίευση&#10;&#10;Περιγραφή που δημιουργήθηκε αυτόματα">
            <a:extLst>
              <a:ext uri="{FF2B5EF4-FFF2-40B4-BE49-F238E27FC236}">
                <a16:creationId xmlns:a16="http://schemas.microsoft.com/office/drawing/2014/main" id="{0DA40622-8469-89CE-4C16-C5BC971157C8}"/>
              </a:ext>
            </a:extLst>
          </p:cNvPr>
          <p:cNvPicPr>
            <a:picLocks noChangeAspect="1"/>
          </p:cNvPicPr>
          <p:nvPr/>
        </p:nvPicPr>
        <p:blipFill rotWithShape="1">
          <a:blip r:embed="rId3">
            <a:extLst>
              <a:ext uri="{28A0092B-C50C-407E-A947-70E740481C1C}">
                <a14:useLocalDpi xmlns:a14="http://schemas.microsoft.com/office/drawing/2010/main" val="0"/>
              </a:ext>
            </a:extLst>
          </a:blip>
          <a:srcRect l="9763" t="35080" r="43332" b="8412"/>
          <a:stretch/>
        </p:blipFill>
        <p:spPr>
          <a:xfrm>
            <a:off x="4706711" y="266703"/>
            <a:ext cx="3729718" cy="5513616"/>
          </a:xfrm>
          <a:prstGeom prst="rect">
            <a:avLst/>
          </a:prstGeom>
          <a:ln>
            <a:solidFill>
              <a:schemeClr val="tx1"/>
            </a:solidFill>
          </a:ln>
        </p:spPr>
      </p:pic>
      <p:sp>
        <p:nvSpPr>
          <p:cNvPr id="2" name="Ορθογώνιο 1">
            <a:extLst>
              <a:ext uri="{FF2B5EF4-FFF2-40B4-BE49-F238E27FC236}">
                <a16:creationId xmlns:a16="http://schemas.microsoft.com/office/drawing/2014/main" id="{F23FAABE-74AE-C5D6-7C03-A1EC6AB061FC}"/>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2882771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χάρτινο προϊόν, τέχνη&#10;&#10;Περιγραφή που δημιουργήθηκε αυτόματα">
            <a:extLst>
              <a:ext uri="{FF2B5EF4-FFF2-40B4-BE49-F238E27FC236}">
                <a16:creationId xmlns:a16="http://schemas.microsoft.com/office/drawing/2014/main" id="{BA5C9628-2EC1-DA03-D8CA-87E82152D058}"/>
              </a:ext>
            </a:extLst>
          </p:cNvPr>
          <p:cNvPicPr>
            <a:picLocks noChangeAspect="1"/>
          </p:cNvPicPr>
          <p:nvPr/>
        </p:nvPicPr>
        <p:blipFill rotWithShape="1">
          <a:blip r:embed="rId2">
            <a:extLst>
              <a:ext uri="{28A0092B-C50C-407E-A947-70E740481C1C}">
                <a14:useLocalDpi xmlns:a14="http://schemas.microsoft.com/office/drawing/2010/main" val="0"/>
              </a:ext>
            </a:extLst>
          </a:blip>
          <a:srcRect l="13481" t="17407" r="11852" b="18000"/>
          <a:stretch/>
        </p:blipFill>
        <p:spPr>
          <a:xfrm rot="5400000">
            <a:off x="7517236" y="2152757"/>
            <a:ext cx="6471919" cy="2389925"/>
          </a:xfrm>
          <a:prstGeom prst="rect">
            <a:avLst/>
          </a:prstGeom>
          <a:ln>
            <a:solidFill>
              <a:schemeClr val="tx1"/>
            </a:solidFill>
          </a:ln>
        </p:spPr>
      </p:pic>
      <p:pic>
        <p:nvPicPr>
          <p:cNvPr id="1028" name="Picture 4">
            <a:hlinkClick r:id="rId3"/>
            <a:extLst>
              <a:ext uri="{FF2B5EF4-FFF2-40B4-BE49-F238E27FC236}">
                <a16:creationId xmlns:a16="http://schemas.microsoft.com/office/drawing/2014/main" id="{A70B0292-B600-8E70-10A2-6EF3C024F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208" y="337851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3637D8-E9BF-931E-9C75-122D1C7BB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33" y="111760"/>
            <a:ext cx="3442390" cy="6471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0D4CFC4-1CC7-9FB4-22A5-E554A9026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4721" y="111760"/>
            <a:ext cx="2752144" cy="6471920"/>
          </a:xfrm>
          <a:prstGeom prst="rect">
            <a:avLst/>
          </a:prstGeom>
          <a:noFill/>
          <a:extLst>
            <a:ext uri="{909E8E84-426E-40DD-AFC4-6F175D3DCCD1}">
              <a14:hiddenFill xmlns:a14="http://schemas.microsoft.com/office/drawing/2010/main">
                <a:solidFill>
                  <a:srgbClr val="FFFFFF"/>
                </a:solidFill>
              </a14:hiddenFill>
            </a:ext>
          </a:extLst>
        </p:spPr>
      </p:pic>
      <p:pic>
        <p:nvPicPr>
          <p:cNvPr id="12" name="Εικόνα 11" descr="Εικόνα που περιέχει κείμενο, στατικό, χαρτί, χάρτινο προϊόν&#10;&#10;Περιγραφή που δημιουργήθηκε αυτόματα">
            <a:extLst>
              <a:ext uri="{FF2B5EF4-FFF2-40B4-BE49-F238E27FC236}">
                <a16:creationId xmlns:a16="http://schemas.microsoft.com/office/drawing/2014/main" id="{42AE8C34-7890-8FA1-1FC2-879B754A09E0}"/>
              </a:ext>
            </a:extLst>
          </p:cNvPr>
          <p:cNvPicPr>
            <a:picLocks noChangeAspect="1"/>
          </p:cNvPicPr>
          <p:nvPr/>
        </p:nvPicPr>
        <p:blipFill rotWithShape="1">
          <a:blip r:embed="rId7">
            <a:extLst>
              <a:ext uri="{28A0092B-C50C-407E-A947-70E740481C1C}">
                <a14:useLocalDpi xmlns:a14="http://schemas.microsoft.com/office/drawing/2010/main" val="0"/>
              </a:ext>
            </a:extLst>
          </a:blip>
          <a:srcRect l="4444" t="6963" r="12502" b="11481"/>
          <a:stretch/>
        </p:blipFill>
        <p:spPr>
          <a:xfrm rot="5400000">
            <a:off x="4766590" y="1971648"/>
            <a:ext cx="6471919" cy="2752144"/>
          </a:xfrm>
          <a:prstGeom prst="rect">
            <a:avLst/>
          </a:prstGeom>
          <a:ln>
            <a:solidFill>
              <a:schemeClr val="tx1"/>
            </a:solidFill>
          </a:ln>
        </p:spPr>
      </p:pic>
      <p:sp>
        <p:nvSpPr>
          <p:cNvPr id="2" name="Ορθογώνιο 1">
            <a:extLst>
              <a:ext uri="{FF2B5EF4-FFF2-40B4-BE49-F238E27FC236}">
                <a16:creationId xmlns:a16="http://schemas.microsoft.com/office/drawing/2014/main" id="{4CE4D3D4-1493-FA0E-B2C2-1C96873C6D1A}"/>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2259400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75F4E7C1-9AB3-57B0-6FC4-8699B40335CF}"/>
              </a:ext>
            </a:extLst>
          </p:cNvPr>
          <p:cNvSpPr/>
          <p:nvPr/>
        </p:nvSpPr>
        <p:spPr>
          <a:xfrm>
            <a:off x="256102" y="2248336"/>
            <a:ext cx="9111418" cy="413512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dirty="0"/>
              <a:t>[…]</a:t>
            </a:r>
            <a:r>
              <a:rPr lang="tr-TR" dirty="0"/>
              <a:t> </a:t>
            </a:r>
            <a:r>
              <a:rPr lang="tr-TR" dirty="0">
                <a:cs typeface="Times New Roman" panose="02020603050405020304" pitchFamily="18" charset="0"/>
              </a:rPr>
              <a:t>"</a:t>
            </a:r>
            <a:r>
              <a:rPr lang="tr-TR" dirty="0"/>
              <a:t>NBC (</a:t>
            </a:r>
            <a:r>
              <a:rPr lang="tr-TR" dirty="0" err="1"/>
              <a:t>National</a:t>
            </a:r>
            <a:r>
              <a:rPr lang="tr-TR" dirty="0"/>
              <a:t> </a:t>
            </a:r>
            <a:r>
              <a:rPr lang="tr-TR" dirty="0" err="1"/>
              <a:t>Boardcasting</a:t>
            </a:r>
            <a:r>
              <a:rPr lang="tr-TR" dirty="0"/>
              <a:t> </a:t>
            </a:r>
            <a:r>
              <a:rPr lang="tr-TR" dirty="0" err="1"/>
              <a:t>Corporatıon</a:t>
            </a:r>
            <a:r>
              <a:rPr lang="tr-TR" dirty="0"/>
              <a:t>) Radyo-Televizyon</a:t>
            </a:r>
            <a:r>
              <a:rPr lang="en-US" dirty="0"/>
              <a:t>’</a:t>
            </a:r>
            <a:r>
              <a:rPr lang="tr-TR" dirty="0"/>
              <a:t> </a:t>
            </a:r>
            <a:r>
              <a:rPr lang="tr-TR" dirty="0" err="1"/>
              <a:t>nun</a:t>
            </a:r>
            <a:r>
              <a:rPr lang="tr-TR" dirty="0"/>
              <a:t> muhabiri, Larnaka ilçesine bağlı </a:t>
            </a:r>
            <a:r>
              <a:rPr lang="tr-TR" dirty="0" err="1"/>
              <a:t>Alaminyo</a:t>
            </a:r>
            <a:r>
              <a:rPr lang="tr-TR" dirty="0"/>
              <a:t> köyünde 15 Türkün bir </a:t>
            </a:r>
            <a:r>
              <a:rPr lang="tr-TR" dirty="0" err="1"/>
              <a:t>du</a:t>
            </a:r>
            <a:r>
              <a:rPr lang="en-US" dirty="0"/>
              <a:t>v</a:t>
            </a:r>
            <a:r>
              <a:rPr lang="tr-TR" dirty="0"/>
              <a:t>ar dibine sıralanarak Kıbrıs Rum Ulusal Muhafız Gücü tarafından  kurşuna dizildiğini belirtmiştir.</a:t>
            </a:r>
            <a:r>
              <a:rPr lang="en-US" dirty="0"/>
              <a:t> </a:t>
            </a:r>
            <a:r>
              <a:rPr lang="tr-TR" dirty="0"/>
              <a:t>Köyün yaşlıları muhabire katliamın 20  Temmuz 1974</a:t>
            </a:r>
            <a:r>
              <a:rPr lang="en-US" dirty="0"/>
              <a:t>’</a:t>
            </a:r>
            <a:r>
              <a:rPr lang="tr-TR" dirty="0"/>
              <a:t>te olduğunu söylemişlerdir.</a:t>
            </a:r>
          </a:p>
          <a:p>
            <a:pPr algn="just"/>
            <a:r>
              <a:rPr lang="tr-TR" dirty="0"/>
              <a:t>NBC</a:t>
            </a:r>
            <a:r>
              <a:rPr lang="en-US" dirty="0"/>
              <a:t>’</a:t>
            </a:r>
            <a:r>
              <a:rPr lang="tr-TR" dirty="0"/>
              <a:t> </a:t>
            </a:r>
            <a:r>
              <a:rPr lang="tr-TR" dirty="0" err="1"/>
              <a:t>nin</a:t>
            </a:r>
            <a:r>
              <a:rPr lang="tr-TR" dirty="0"/>
              <a:t> muhabiri John </a:t>
            </a:r>
            <a:r>
              <a:rPr lang="tr-TR" dirty="0" err="1"/>
              <a:t>Palmer</a:t>
            </a:r>
            <a:r>
              <a:rPr lang="tr-TR" dirty="0"/>
              <a:t>, köylülerin kendisine ve diğer yabancı gazetecilere Türklerin kurşuna dizildikleri duvardaki kurşun deliklerini ve gömüldükleri yeri  de gösterdiklerini söylemiştir.</a:t>
            </a:r>
            <a:endParaRPr lang="en-US" dirty="0"/>
          </a:p>
          <a:p>
            <a:pPr algn="just"/>
            <a:endParaRPr lang="tr-TR" dirty="0"/>
          </a:p>
          <a:p>
            <a:pPr algn="just"/>
            <a:r>
              <a:rPr lang="en-US" dirty="0"/>
              <a:t>[…] </a:t>
            </a:r>
            <a:r>
              <a:rPr lang="el-GR" dirty="0"/>
              <a:t>ο ανταποκριτής της Ραδιοτηλεόρασης NBC (</a:t>
            </a:r>
            <a:r>
              <a:rPr lang="el-GR" dirty="0" err="1"/>
              <a:t>National</a:t>
            </a:r>
            <a:r>
              <a:rPr lang="el-GR" dirty="0"/>
              <a:t> </a:t>
            </a:r>
            <a:r>
              <a:rPr lang="el-GR" dirty="0" err="1"/>
              <a:t>Boardcasting</a:t>
            </a:r>
            <a:r>
              <a:rPr lang="el-GR" dirty="0"/>
              <a:t> </a:t>
            </a:r>
            <a:r>
              <a:rPr lang="el-GR" dirty="0" err="1"/>
              <a:t>Corporation</a:t>
            </a:r>
            <a:r>
              <a:rPr lang="el-GR" dirty="0"/>
              <a:t>) ανέφερε ότι 15 Τούρκοι παρατάχθηκαν σε έναν τοίχο και </a:t>
            </a:r>
            <a:r>
              <a:rPr lang="el-GR" dirty="0" err="1"/>
              <a:t>πυροβολήθηκαν</a:t>
            </a:r>
            <a:r>
              <a:rPr lang="el-GR" dirty="0"/>
              <a:t> από την Εθνική Φρουρά στο χωριό </a:t>
            </a:r>
            <a:r>
              <a:rPr lang="el-GR" dirty="0" err="1"/>
              <a:t>Αλαμινός</a:t>
            </a:r>
            <a:r>
              <a:rPr lang="el-GR" dirty="0"/>
              <a:t> της επαρχίας Λάρνακας. Οι γέροντες του χωριού είπαν στον δημοσιογράφο ότι η σφαγή έγινε στις 20 Ιουλίου 1974. Ο ανταποκριτής του NBC </a:t>
            </a:r>
            <a:r>
              <a:rPr lang="tr-TR" dirty="0"/>
              <a:t>John </a:t>
            </a:r>
            <a:r>
              <a:rPr lang="tr-TR" dirty="0" err="1"/>
              <a:t>Palmer</a:t>
            </a:r>
            <a:r>
              <a:rPr lang="tr-TR" dirty="0"/>
              <a:t> </a:t>
            </a:r>
            <a:r>
              <a:rPr lang="el-GR" dirty="0"/>
              <a:t>δήλωσε ότι οι κάτοικοι του χωριού έδειξαν σε αυτόν και σε άλλους ξένους δημοσιογράφους τις τρύπες από τις σφαίρες στον τοίχο όπου </a:t>
            </a:r>
            <a:r>
              <a:rPr lang="el-GR" dirty="0" err="1"/>
              <a:t>πυροβολήθηκαν</a:t>
            </a:r>
            <a:r>
              <a:rPr lang="el-GR" dirty="0"/>
              <a:t> οι Τούρκοι και το μέρος όπου έχουν ταφεί.</a:t>
            </a:r>
            <a:endParaRPr lang="el-CY" dirty="0"/>
          </a:p>
        </p:txBody>
      </p:sp>
      <p:sp>
        <p:nvSpPr>
          <p:cNvPr id="5" name="Rectangle 3">
            <a:extLst>
              <a:ext uri="{FF2B5EF4-FFF2-40B4-BE49-F238E27FC236}">
                <a16:creationId xmlns:a16="http://schemas.microsoft.com/office/drawing/2014/main" id="{B6E99766-8A21-0BAD-2723-A7A2700331C3}"/>
              </a:ext>
            </a:extLst>
          </p:cNvPr>
          <p:cNvSpPr>
            <a:spLocks noChangeArrowheads="1"/>
          </p:cNvSpPr>
          <p:nvPr/>
        </p:nvSpPr>
        <p:spPr bwMode="auto">
          <a:xfrm>
            <a:off x="310405" y="6410867"/>
            <a:ext cx="9490841" cy="31286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l-CY" altLang="el-CY" sz="1200" i="0" u="none" strike="noStrike" cap="none" normalizeH="0" baseline="0" dirty="0" err="1">
                <a:ln>
                  <a:noFill/>
                </a:ln>
                <a:effectLst/>
                <a:latin typeface="+mn-lt"/>
                <a:cs typeface="Times New Roman" panose="02020603050405020304" pitchFamily="18" charset="0"/>
              </a:rPr>
              <a:t>Vehbi</a:t>
            </a:r>
            <a:r>
              <a:rPr kumimoji="0" lang="el-CY" altLang="el-CY" sz="1200" i="0" u="none" strike="noStrike" cap="none" normalizeH="0" baseline="0" dirty="0">
                <a:ln>
                  <a:noFill/>
                </a:ln>
                <a:effectLst/>
                <a:latin typeface="+mn-lt"/>
                <a:cs typeface="Times New Roman" panose="02020603050405020304" pitchFamily="18" charset="0"/>
              </a:rPr>
              <a:t> </a:t>
            </a:r>
            <a:r>
              <a:rPr kumimoji="0" lang="el-CY" altLang="el-CY" sz="1200" i="0" u="none" strike="noStrike" cap="none" normalizeH="0" baseline="0" dirty="0" err="1">
                <a:ln>
                  <a:noFill/>
                </a:ln>
                <a:effectLst/>
                <a:latin typeface="+mn-lt"/>
                <a:cs typeface="Times New Roman" panose="02020603050405020304" pitchFamily="18" charset="0"/>
              </a:rPr>
              <a:t>Zeki</a:t>
            </a:r>
            <a:r>
              <a:rPr kumimoji="0" lang="el-CY" altLang="el-CY" sz="1200" i="0" u="none" strike="noStrike" cap="none" normalizeH="0" baseline="0" dirty="0">
                <a:ln>
                  <a:noFill/>
                </a:ln>
                <a:effectLst/>
                <a:latin typeface="+mn-lt"/>
                <a:cs typeface="Times New Roman" panose="02020603050405020304" pitchFamily="18" charset="0"/>
              </a:rPr>
              <a:t> </a:t>
            </a:r>
            <a:r>
              <a:rPr kumimoji="0" lang="el-CY" altLang="el-CY" sz="1200" i="0" u="none" strike="noStrike" cap="none" normalizeH="0" baseline="0" dirty="0" err="1">
                <a:ln>
                  <a:noFill/>
                </a:ln>
                <a:effectLst/>
                <a:latin typeface="+mn-lt"/>
                <a:cs typeface="Times New Roman" panose="02020603050405020304" pitchFamily="18" charset="0"/>
              </a:rPr>
              <a:t>Serter</a:t>
            </a:r>
            <a:r>
              <a:rPr lang="tr-TR" altLang="el-CY" sz="1200" dirty="0">
                <a:latin typeface="+mn-lt"/>
                <a:cs typeface="Times New Roman" panose="02020603050405020304" pitchFamily="18" charset="0"/>
              </a:rPr>
              <a:t> &amp; </a:t>
            </a:r>
            <a:r>
              <a:rPr kumimoji="0" lang="el-CY" altLang="el-CY" sz="1200" i="0" u="none" strike="noStrike" cap="none" normalizeH="0" baseline="0" dirty="0" err="1">
                <a:ln>
                  <a:noFill/>
                </a:ln>
                <a:effectLst/>
                <a:latin typeface="+mn-lt"/>
                <a:cs typeface="Times New Roman" panose="02020603050405020304" pitchFamily="18" charset="0"/>
              </a:rPr>
              <a:t>Ozan</a:t>
            </a:r>
            <a:r>
              <a:rPr kumimoji="0" lang="el-CY" altLang="el-CY" sz="1200" i="0" u="none" strike="noStrike" cap="none" normalizeH="0" baseline="0" dirty="0">
                <a:ln>
                  <a:noFill/>
                </a:ln>
                <a:effectLst/>
                <a:latin typeface="+mn-lt"/>
                <a:cs typeface="Times New Roman" panose="02020603050405020304" pitchFamily="18" charset="0"/>
              </a:rPr>
              <a:t> </a:t>
            </a:r>
            <a:r>
              <a:rPr kumimoji="0" lang="el-CY" altLang="el-CY" sz="1200" i="0" u="none" strike="noStrike" cap="none" normalizeH="0" baseline="0" dirty="0" err="1">
                <a:ln>
                  <a:noFill/>
                </a:ln>
                <a:effectLst/>
                <a:latin typeface="+mn-lt"/>
                <a:cs typeface="Times New Roman" panose="02020603050405020304" pitchFamily="18" charset="0"/>
              </a:rPr>
              <a:t>Zeki</a:t>
            </a:r>
            <a:r>
              <a:rPr kumimoji="0" lang="el-CY" altLang="el-CY" sz="1200" i="0" u="none" strike="noStrike" cap="none" normalizeH="0" baseline="0" dirty="0">
                <a:ln>
                  <a:noFill/>
                </a:ln>
                <a:effectLst/>
                <a:latin typeface="+mn-lt"/>
                <a:cs typeface="Times New Roman" panose="02020603050405020304" pitchFamily="18" charset="0"/>
              </a:rPr>
              <a:t> </a:t>
            </a:r>
            <a:r>
              <a:rPr kumimoji="0" lang="el-CY" altLang="el-CY" sz="1200" i="0" u="none" strike="noStrike" cap="none" normalizeH="0" baseline="0" dirty="0" err="1">
                <a:ln>
                  <a:noFill/>
                </a:ln>
                <a:effectLst/>
                <a:latin typeface="+mn-lt"/>
                <a:cs typeface="Times New Roman" panose="02020603050405020304" pitchFamily="18" charset="0"/>
              </a:rPr>
              <a:t>Fikretoğlu</a:t>
            </a:r>
            <a:r>
              <a:rPr lang="en-US" altLang="el-CY" sz="1200" dirty="0">
                <a:latin typeface="+mn-lt"/>
                <a:cs typeface="Times New Roman" panose="02020603050405020304" pitchFamily="18" charset="0"/>
              </a:rPr>
              <a:t>,</a:t>
            </a:r>
            <a:r>
              <a:rPr kumimoji="0" lang="el-CY" altLang="el-CY" sz="1200" i="1" u="none" strike="noStrike" cap="none" normalizeH="0" baseline="0" dirty="0" err="1">
                <a:ln>
                  <a:noFill/>
                </a:ln>
                <a:effectLst/>
                <a:latin typeface="+mn-lt"/>
                <a:cs typeface="Times New Roman" panose="02020603050405020304" pitchFamily="18" charset="0"/>
              </a:rPr>
              <a:t>Kıbrıs</a:t>
            </a:r>
            <a:r>
              <a:rPr kumimoji="0" lang="el-CY" altLang="el-CY" sz="1200" i="1" u="none" strike="noStrike" cap="none" normalizeH="0" baseline="0" dirty="0">
                <a:ln>
                  <a:noFill/>
                </a:ln>
                <a:effectLst/>
                <a:latin typeface="+mn-lt"/>
                <a:cs typeface="Times New Roman" panose="02020603050405020304" pitchFamily="18" charset="0"/>
              </a:rPr>
              <a:t> </a:t>
            </a:r>
            <a:r>
              <a:rPr kumimoji="0" lang="el-CY" altLang="el-CY" sz="1200" i="1" u="none" strike="noStrike" cap="none" normalizeH="0" baseline="0" dirty="0" err="1">
                <a:ln>
                  <a:noFill/>
                </a:ln>
                <a:effectLst/>
                <a:latin typeface="+mn-lt"/>
                <a:cs typeface="Times New Roman" panose="02020603050405020304" pitchFamily="18" charset="0"/>
              </a:rPr>
              <a:t>Türk</a:t>
            </a:r>
            <a:r>
              <a:rPr kumimoji="0" lang="el-CY" altLang="el-CY" sz="1200" i="1" u="none" strike="noStrike" cap="none" normalizeH="0" baseline="0" dirty="0">
                <a:ln>
                  <a:noFill/>
                </a:ln>
                <a:effectLst/>
                <a:latin typeface="+mn-lt"/>
                <a:cs typeface="Times New Roman" panose="02020603050405020304" pitchFamily="18" charset="0"/>
              </a:rPr>
              <a:t> </a:t>
            </a:r>
            <a:r>
              <a:rPr kumimoji="0" lang="el-CY" altLang="el-CY" sz="1200" i="1" u="none" strike="noStrike" cap="none" normalizeH="0" baseline="0" dirty="0" err="1">
                <a:ln>
                  <a:noFill/>
                </a:ln>
                <a:effectLst/>
                <a:latin typeface="+mn-lt"/>
                <a:cs typeface="Times New Roman" panose="02020603050405020304" pitchFamily="18" charset="0"/>
              </a:rPr>
              <a:t>mücadele</a:t>
            </a:r>
            <a:r>
              <a:rPr kumimoji="0" lang="el-CY" altLang="el-CY" sz="1200" i="1" u="none" strike="noStrike" cap="none" normalizeH="0" baseline="0" dirty="0">
                <a:ln>
                  <a:noFill/>
                </a:ln>
                <a:effectLst/>
                <a:latin typeface="+mn-lt"/>
                <a:cs typeface="Times New Roman" panose="02020603050405020304" pitchFamily="18" charset="0"/>
              </a:rPr>
              <a:t> </a:t>
            </a:r>
            <a:r>
              <a:rPr kumimoji="0" lang="el-CY" altLang="el-CY" sz="1200" i="1" u="none" strike="noStrike" cap="none" normalizeH="0" baseline="0" dirty="0" err="1">
                <a:ln>
                  <a:noFill/>
                </a:ln>
                <a:effectLst/>
                <a:latin typeface="+mn-lt"/>
                <a:cs typeface="Times New Roman" panose="02020603050405020304" pitchFamily="18" charset="0"/>
              </a:rPr>
              <a:t>tarihi</a:t>
            </a:r>
            <a:r>
              <a:rPr kumimoji="0" lang="el-CY" altLang="el-CY" sz="1200" i="1" u="none" strike="noStrike" cap="none" normalizeH="0" baseline="0" dirty="0">
                <a:ln>
                  <a:noFill/>
                </a:ln>
                <a:effectLst/>
                <a:latin typeface="+mn-lt"/>
                <a:cs typeface="Times New Roman" panose="02020603050405020304" pitchFamily="18" charset="0"/>
              </a:rPr>
              <a:t> </a:t>
            </a:r>
            <a:r>
              <a:rPr kumimoji="0" lang="el-CY" altLang="el-CY" sz="1200" i="1" u="none" strike="noStrike" cap="none" normalizeH="0" baseline="0" dirty="0" err="1">
                <a:ln>
                  <a:noFill/>
                </a:ln>
                <a:effectLst/>
                <a:latin typeface="+mn-lt"/>
                <a:cs typeface="Times New Roman" panose="02020603050405020304" pitchFamily="18" charset="0"/>
              </a:rPr>
              <a:t>lise</a:t>
            </a:r>
            <a:r>
              <a:rPr kumimoji="0" lang="el-CY" altLang="el-CY" sz="1200" i="1" u="none" strike="noStrike" cap="none" normalizeH="0" baseline="0" dirty="0">
                <a:ln>
                  <a:noFill/>
                </a:ln>
                <a:effectLst/>
                <a:latin typeface="+mn-lt"/>
                <a:cs typeface="Times New Roman" panose="02020603050405020304" pitchFamily="18" charset="0"/>
              </a:rPr>
              <a:t> 1,2,3. </a:t>
            </a:r>
            <a:r>
              <a:rPr lang="en-US" altLang="el-CY" sz="1200" i="1" dirty="0">
                <a:latin typeface="+mn-lt"/>
                <a:cs typeface="Times New Roman" panose="02020603050405020304" pitchFamily="18" charset="0"/>
              </a:rPr>
              <a:t>s</a:t>
            </a:r>
            <a:r>
              <a:rPr kumimoji="0" lang="el-CY" altLang="el-CY" sz="1200" i="1" u="none" strike="noStrike" cap="none" normalizeH="0" baseline="0" dirty="0" err="1">
                <a:ln>
                  <a:noFill/>
                </a:ln>
                <a:effectLst/>
                <a:latin typeface="+mn-lt"/>
                <a:cs typeface="Times New Roman" panose="02020603050405020304" pitchFamily="18" charset="0"/>
              </a:rPr>
              <a:t>ınıf</a:t>
            </a:r>
            <a:r>
              <a:rPr kumimoji="0" lang="en-US" altLang="el-CY" sz="1200" i="1" u="none" strike="noStrike" cap="none" normalizeH="0" baseline="0" dirty="0">
                <a:ln>
                  <a:noFill/>
                </a:ln>
                <a:effectLst/>
                <a:latin typeface="+mn-lt"/>
                <a:cs typeface="Times New Roman" panose="02020603050405020304" pitchFamily="18" charset="0"/>
              </a:rPr>
              <a:t>,</a:t>
            </a:r>
            <a:r>
              <a:rPr kumimoji="0" lang="el-CY" altLang="el-CY" sz="1200" i="0" u="none" strike="noStrike" cap="none" normalizeH="0" baseline="0" dirty="0">
                <a:ln>
                  <a:noFill/>
                </a:ln>
                <a:effectLst/>
                <a:latin typeface="+mn-lt"/>
                <a:cs typeface="Times New Roman" panose="02020603050405020304" pitchFamily="18" charset="0"/>
              </a:rPr>
              <a:t> </a:t>
            </a:r>
            <a:r>
              <a:rPr kumimoji="0" lang="el-CY" altLang="el-CY" sz="1200" i="0" u="none" strike="noStrike" cap="none" normalizeH="0" baseline="0" dirty="0" err="1">
                <a:ln>
                  <a:noFill/>
                </a:ln>
                <a:effectLst/>
                <a:latin typeface="+mn-lt"/>
                <a:cs typeface="Times New Roman" panose="02020603050405020304" pitchFamily="18" charset="0"/>
              </a:rPr>
              <a:t>Lefkoşa</a:t>
            </a:r>
            <a:r>
              <a:rPr lang="en-US" altLang="el-CY" sz="1200" dirty="0">
                <a:latin typeface="+mn-lt"/>
                <a:cs typeface="Times New Roman" panose="02020603050405020304" pitchFamily="18" charset="0"/>
              </a:rPr>
              <a:t>,</a:t>
            </a:r>
            <a:r>
              <a:rPr kumimoji="0" lang="el-CY" altLang="el-CY" sz="1200" i="0" u="none" strike="noStrike" cap="none" normalizeH="0" baseline="0" dirty="0">
                <a:ln>
                  <a:noFill/>
                </a:ln>
                <a:effectLst/>
                <a:latin typeface="+mn-lt"/>
                <a:cs typeface="Times New Roman" panose="02020603050405020304" pitchFamily="18" charset="0"/>
              </a:rPr>
              <a:t>2002</a:t>
            </a:r>
            <a:r>
              <a:rPr kumimoji="0" lang="en-US" altLang="el-CY" sz="1200" i="0" u="none" strike="noStrike" cap="none" normalizeH="0" baseline="0" dirty="0">
                <a:ln>
                  <a:noFill/>
                </a:ln>
                <a:effectLst/>
                <a:latin typeface="+mn-lt"/>
                <a:cs typeface="Times New Roman" panose="02020603050405020304" pitchFamily="18" charset="0"/>
              </a:rPr>
              <a:t>, </a:t>
            </a:r>
            <a:r>
              <a:rPr kumimoji="0" lang="el-GR" altLang="el-CY" sz="1200" i="0" u="none" strike="noStrike" cap="none" normalizeH="0" baseline="0" dirty="0" err="1">
                <a:ln>
                  <a:noFill/>
                </a:ln>
                <a:effectLst/>
                <a:latin typeface="+mn-lt"/>
                <a:cs typeface="Times New Roman" panose="02020603050405020304" pitchFamily="18" charset="0"/>
              </a:rPr>
              <a:t>σσ</a:t>
            </a:r>
            <a:r>
              <a:rPr kumimoji="0" lang="el-GR" altLang="el-CY" sz="1200" i="0" u="none" strike="noStrike" cap="none" normalizeH="0" baseline="0" dirty="0">
                <a:ln>
                  <a:noFill/>
                </a:ln>
                <a:effectLst/>
                <a:latin typeface="+mn-lt"/>
                <a:cs typeface="Times New Roman" panose="02020603050405020304" pitchFamily="18" charset="0"/>
              </a:rPr>
              <a:t>. 196</a:t>
            </a:r>
            <a:r>
              <a:rPr kumimoji="0" lang="en-US" altLang="el-CY" sz="1200" i="0" u="none" strike="noStrike" cap="none" normalizeH="0" baseline="0" dirty="0">
                <a:ln>
                  <a:noFill/>
                </a:ln>
                <a:effectLst/>
                <a:latin typeface="+mn-lt"/>
                <a:cs typeface="Times New Roman" panose="02020603050405020304" pitchFamily="18" charset="0"/>
              </a:rPr>
              <a:t>, </a:t>
            </a:r>
            <a:r>
              <a:rPr kumimoji="0" lang="el-GR" altLang="el-CY" sz="1200" i="0" u="none" strike="noStrike" cap="none" normalizeH="0" baseline="0" dirty="0">
                <a:ln>
                  <a:noFill/>
                </a:ln>
                <a:effectLst/>
                <a:latin typeface="+mn-lt"/>
                <a:cs typeface="Times New Roman" panose="02020603050405020304" pitchFamily="18" charset="0"/>
              </a:rPr>
              <a:t>201, 203.</a:t>
            </a:r>
            <a:r>
              <a:rPr kumimoji="0" lang="el-CY" altLang="el-CY" sz="1200" i="0" u="none" strike="noStrike" cap="none" normalizeH="0" baseline="0" dirty="0">
                <a:ln>
                  <a:noFill/>
                </a:ln>
                <a:effectLst/>
                <a:latin typeface="+mn-lt"/>
                <a:cs typeface="Times New Roman" panose="02020603050405020304" pitchFamily="18" charset="0"/>
              </a:rPr>
              <a:t> </a:t>
            </a:r>
          </a:p>
        </p:txBody>
      </p:sp>
      <p:pic>
        <p:nvPicPr>
          <p:cNvPr id="2" name="Εικόνα 1" descr="Εικόνα που περιέχει κείμενο, βιβλίο, τυπογραφία, χαρτί&#10;&#10;Περιγραφή που δημιουργήθηκε αυτόματα">
            <a:extLst>
              <a:ext uri="{FF2B5EF4-FFF2-40B4-BE49-F238E27FC236}">
                <a16:creationId xmlns:a16="http://schemas.microsoft.com/office/drawing/2014/main" id="{F928B480-69B7-292B-562C-453AF8FD51A0}"/>
              </a:ext>
            </a:extLst>
          </p:cNvPr>
          <p:cNvPicPr>
            <a:picLocks noChangeAspect="1"/>
          </p:cNvPicPr>
          <p:nvPr/>
        </p:nvPicPr>
        <p:blipFill rotWithShape="1">
          <a:blip r:embed="rId2">
            <a:extLst>
              <a:ext uri="{28A0092B-C50C-407E-A947-70E740481C1C}">
                <a14:useLocalDpi xmlns:a14="http://schemas.microsoft.com/office/drawing/2010/main" val="0"/>
              </a:ext>
            </a:extLst>
          </a:blip>
          <a:srcRect l="10371" t="14642" r="51852" b="15432"/>
          <a:stretch/>
        </p:blipFill>
        <p:spPr>
          <a:xfrm rot="5400000">
            <a:off x="9852659" y="1510203"/>
            <a:ext cx="2011680" cy="2667000"/>
          </a:xfrm>
          <a:prstGeom prst="rect">
            <a:avLst/>
          </a:prstGeom>
          <a:ln>
            <a:solidFill>
              <a:schemeClr val="tx1"/>
            </a:solidFill>
          </a:ln>
        </p:spPr>
      </p:pic>
      <p:pic>
        <p:nvPicPr>
          <p:cNvPr id="6" name="Εικόνα 5" descr="Εικόνα που περιέχει κείμενο, χαρτί, χάρτινο προϊόν, τέχνη&#10;&#10;Περιγραφή που δημιουργήθηκε αυτόματα">
            <a:extLst>
              <a:ext uri="{FF2B5EF4-FFF2-40B4-BE49-F238E27FC236}">
                <a16:creationId xmlns:a16="http://schemas.microsoft.com/office/drawing/2014/main" id="{BA5C9628-2EC1-DA03-D8CA-87E82152D058}"/>
              </a:ext>
            </a:extLst>
          </p:cNvPr>
          <p:cNvPicPr>
            <a:picLocks noChangeAspect="1"/>
          </p:cNvPicPr>
          <p:nvPr/>
        </p:nvPicPr>
        <p:blipFill rotWithShape="1">
          <a:blip r:embed="rId3">
            <a:extLst>
              <a:ext uri="{28A0092B-C50C-407E-A947-70E740481C1C}">
                <a14:useLocalDpi xmlns:a14="http://schemas.microsoft.com/office/drawing/2010/main" val="0"/>
              </a:ext>
            </a:extLst>
          </a:blip>
          <a:srcRect l="13481" t="17407" r="11852" b="18000"/>
          <a:stretch/>
        </p:blipFill>
        <p:spPr>
          <a:xfrm rot="5400000">
            <a:off x="9381271" y="3993269"/>
            <a:ext cx="2954455" cy="2667001"/>
          </a:xfrm>
          <a:prstGeom prst="rect">
            <a:avLst/>
          </a:prstGeom>
          <a:ln>
            <a:solidFill>
              <a:schemeClr val="tx1"/>
            </a:solidFill>
          </a:ln>
        </p:spPr>
      </p:pic>
      <p:sp>
        <p:nvSpPr>
          <p:cNvPr id="10" name="Ορθογώνιο 9">
            <a:extLst>
              <a:ext uri="{FF2B5EF4-FFF2-40B4-BE49-F238E27FC236}">
                <a16:creationId xmlns:a16="http://schemas.microsoft.com/office/drawing/2014/main" id="{DAB329FF-C9B2-CA45-D5A9-AA400D7C9531}"/>
              </a:ext>
            </a:extLst>
          </p:cNvPr>
          <p:cNvSpPr/>
          <p:nvPr/>
        </p:nvSpPr>
        <p:spPr>
          <a:xfrm>
            <a:off x="256102" y="842864"/>
            <a:ext cx="6178787" cy="123643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l-GR" dirty="0"/>
              <a:t>Τουρκοκύπριοι Αγνοούμενοι : 803</a:t>
            </a:r>
          </a:p>
          <a:p>
            <a:r>
              <a:rPr lang="el-GR" dirty="0"/>
              <a:t>Πολίτες : 99.40%</a:t>
            </a:r>
          </a:p>
          <a:p>
            <a:r>
              <a:rPr lang="el-GR" dirty="0"/>
              <a:t>Στρατιώτες : 0,60%</a:t>
            </a:r>
          </a:p>
        </p:txBody>
      </p:sp>
      <p:sp>
        <p:nvSpPr>
          <p:cNvPr id="3" name="Ορθογώνιο 2">
            <a:extLst>
              <a:ext uri="{FF2B5EF4-FFF2-40B4-BE49-F238E27FC236}">
                <a16:creationId xmlns:a16="http://schemas.microsoft.com/office/drawing/2014/main" id="{60C83F84-C53E-7179-F8D8-499C14728413}"/>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
        <p:nvSpPr>
          <p:cNvPr id="8" name="TextBox 7">
            <a:extLst>
              <a:ext uri="{FF2B5EF4-FFF2-40B4-BE49-F238E27FC236}">
                <a16:creationId xmlns:a16="http://schemas.microsoft.com/office/drawing/2014/main" id="{B9EA6A94-9C81-C720-2C64-BA12F0B57714}"/>
              </a:ext>
            </a:extLst>
          </p:cNvPr>
          <p:cNvSpPr txBox="1"/>
          <p:nvPr/>
        </p:nvSpPr>
        <p:spPr>
          <a:xfrm>
            <a:off x="6558642" y="842864"/>
            <a:ext cx="5633358" cy="923330"/>
          </a:xfrm>
          <a:prstGeom prst="rect">
            <a:avLst/>
          </a:prstGeom>
          <a:solidFill>
            <a:schemeClr val="accent6">
              <a:lumMod val="20000"/>
              <a:lumOff val="80000"/>
            </a:schemeClr>
          </a:solidFill>
          <a:ln>
            <a:solidFill>
              <a:schemeClr val="tx1"/>
            </a:solidFill>
          </a:ln>
        </p:spPr>
        <p:txBody>
          <a:bodyPr wrap="square">
            <a:spAutoFit/>
          </a:bodyPr>
          <a:lstStyle/>
          <a:p>
            <a:r>
              <a:rPr lang="el-GR" dirty="0"/>
              <a:t>Άντρες : 71%</a:t>
            </a:r>
          </a:p>
          <a:p>
            <a:r>
              <a:rPr lang="el-GR" dirty="0"/>
              <a:t>Γυναίκες :12%</a:t>
            </a:r>
          </a:p>
          <a:p>
            <a:r>
              <a:rPr lang="el-GR" dirty="0"/>
              <a:t>Παιδιά : 17% </a:t>
            </a:r>
            <a:endParaRPr lang="el-CY" dirty="0"/>
          </a:p>
        </p:txBody>
      </p:sp>
    </p:spTree>
    <p:extLst>
      <p:ext uri="{BB962C8B-B14F-4D97-AF65-F5344CB8AC3E}">
        <p14:creationId xmlns:p14="http://schemas.microsoft.com/office/powerpoint/2010/main" val="3272623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FB9A4E-9E25-42D4-B2BF-55C114039619}"/>
              </a:ext>
            </a:extLst>
          </p:cNvPr>
          <p:cNvSpPr txBox="1"/>
          <p:nvPr/>
        </p:nvSpPr>
        <p:spPr>
          <a:xfrm>
            <a:off x="304800" y="783771"/>
            <a:ext cx="2808514" cy="5262979"/>
          </a:xfrm>
          <a:prstGeom prst="rect">
            <a:avLst/>
          </a:prstGeom>
          <a:solidFill>
            <a:schemeClr val="bg1"/>
          </a:solidFill>
          <a:ln>
            <a:solidFill>
              <a:schemeClr val="tx1"/>
            </a:solidFill>
          </a:ln>
        </p:spPr>
        <p:txBody>
          <a:bodyPr wrap="square">
            <a:spAutoFit/>
          </a:bodyPr>
          <a:lstStyle/>
          <a:p>
            <a:pPr algn="just"/>
            <a:r>
              <a:rPr lang="en-US" sz="1200" dirty="0">
                <a:effectLst/>
                <a:latin typeface="Times New Roman" panose="02020603050405020304" pitchFamily="18" charset="0"/>
                <a:ea typeface="Arial Unicode MS"/>
                <a:cs typeface="Arial Unicode MS"/>
              </a:rPr>
              <a:t>1938 </a:t>
            </a:r>
            <a:r>
              <a:rPr lang="en-US" sz="1200" dirty="0" err="1">
                <a:effectLst/>
                <a:latin typeface="Times New Roman" panose="02020603050405020304" pitchFamily="18" charset="0"/>
                <a:ea typeface="Arial Unicode MS"/>
                <a:cs typeface="Arial Unicode MS"/>
              </a:rPr>
              <a:t>yılında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Lefkoşa’da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doğdu</a:t>
            </a:r>
            <a:r>
              <a:rPr lang="en-US" sz="1200" dirty="0">
                <a:effectLst/>
                <a:latin typeface="Times New Roman" panose="02020603050405020304" pitchFamily="18" charset="0"/>
                <a:ea typeface="Arial Unicode MS"/>
                <a:cs typeface="Arial Unicode MS"/>
              </a:rPr>
              <a:t>. </a:t>
            </a:r>
            <a:endParaRPr lang="el-CY" sz="1200" dirty="0">
              <a:effectLst/>
              <a:latin typeface="Arial Unicode MS"/>
              <a:ea typeface="Arial Unicode MS"/>
              <a:cs typeface="Arial Unicode MS"/>
            </a:endParaRPr>
          </a:p>
          <a:p>
            <a:pPr algn="just"/>
            <a:r>
              <a:rPr lang="en-US" sz="1200" dirty="0">
                <a:effectLst/>
                <a:latin typeface="Times New Roman" panose="02020603050405020304" pitchFamily="18" charset="0"/>
                <a:ea typeface="Arial Unicode MS"/>
                <a:cs typeface="Arial Unicode MS"/>
              </a:rPr>
              <a:t>1961 </a:t>
            </a:r>
            <a:r>
              <a:rPr lang="en-US" sz="1200" dirty="0" err="1">
                <a:effectLst/>
                <a:latin typeface="Times New Roman" panose="02020603050405020304" pitchFamily="18" charset="0"/>
                <a:ea typeface="Arial Unicode MS"/>
                <a:cs typeface="Arial Unicode MS"/>
              </a:rPr>
              <a:t>yılında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Anakara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Üniversitesi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Dil</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Tarih</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Coğrafya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Fakültesi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Tarih</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Bölümü’nden</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mezun</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oldu</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Mezuniyetini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müteakip</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tarih</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öğretmeni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Eğitim</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Bakanlığı’nda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Tarih</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Müfettişi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Baş</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Müfettiş</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ve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Teftiş</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Dairesi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Müdürü</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Olarak</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görev</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yaptı</a:t>
            </a:r>
            <a:r>
              <a:rPr lang="en-US" sz="1200" dirty="0">
                <a:effectLst/>
                <a:latin typeface="Times New Roman" panose="02020603050405020304" pitchFamily="18" charset="0"/>
                <a:ea typeface="Arial Unicode MS"/>
                <a:cs typeface="Arial Unicode MS"/>
              </a:rPr>
              <a:t>. 1972 </a:t>
            </a:r>
            <a:r>
              <a:rPr lang="en-US" sz="1200" dirty="0" err="1">
                <a:effectLst/>
                <a:latin typeface="Times New Roman" panose="02020603050405020304" pitchFamily="18" charset="0"/>
                <a:ea typeface="Arial Unicode MS"/>
                <a:cs typeface="Arial Unicode MS"/>
              </a:rPr>
              <a:t>yılında</a:t>
            </a:r>
            <a:r>
              <a:rPr lang="en-US" sz="1200" dirty="0">
                <a:effectLst/>
                <a:latin typeface="Times New Roman" panose="02020603050405020304" pitchFamily="18" charset="0"/>
                <a:ea typeface="Arial Unicode MS"/>
                <a:cs typeface="Arial Unicode MS"/>
              </a:rPr>
              <a:t> Ankara </a:t>
            </a:r>
            <a:r>
              <a:rPr lang="en-US" sz="1200" dirty="0" err="1">
                <a:effectLst/>
                <a:latin typeface="Times New Roman" panose="02020603050405020304" pitchFamily="18" charset="0"/>
                <a:ea typeface="Arial Unicode MS"/>
                <a:cs typeface="Arial Unicode MS"/>
              </a:rPr>
              <a:t>Üniversitesi’nden</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Tarih</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Doktoru</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ünvanını</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kazandı</a:t>
            </a:r>
            <a:r>
              <a:rPr lang="en-US" sz="1200" dirty="0">
                <a:effectLst/>
                <a:latin typeface="Times New Roman" panose="02020603050405020304" pitchFamily="18" charset="0"/>
                <a:ea typeface="Arial Unicode MS"/>
                <a:cs typeface="Arial Unicode MS"/>
              </a:rPr>
              <a:t>. </a:t>
            </a:r>
            <a:endParaRPr lang="el-CY" sz="1200" dirty="0">
              <a:effectLst/>
              <a:latin typeface="Arial Unicode MS"/>
              <a:ea typeface="Arial Unicode MS"/>
              <a:cs typeface="Arial Unicode MS"/>
            </a:endParaRPr>
          </a:p>
          <a:p>
            <a:pPr algn="just"/>
            <a:r>
              <a:rPr lang="en-US" sz="1200" dirty="0" err="1">
                <a:effectLst/>
                <a:latin typeface="Times New Roman" panose="02020603050405020304" pitchFamily="18" charset="0"/>
                <a:ea typeface="Arial Unicode MS"/>
                <a:cs typeface="Arial Unicode MS"/>
              </a:rPr>
              <a:t>Kıbrıs</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Türk</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Mücadele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Tarihi</a:t>
            </a:r>
            <a:r>
              <a:rPr lang="en-US" sz="1200" dirty="0">
                <a:effectLst/>
                <a:latin typeface="Times New Roman" panose="02020603050405020304" pitchFamily="18" charset="0"/>
                <a:ea typeface="Arial Unicode MS"/>
                <a:cs typeface="Arial Unicode MS"/>
              </a:rPr>
              <a:t>, </a:t>
            </a:r>
            <a:r>
              <a:rPr lang="en-US" sz="1200" dirty="0">
                <a:effectLst/>
                <a:latin typeface="Arial Unicode MS"/>
                <a:ea typeface="Arial Unicode MS"/>
                <a:cs typeface="Arial Unicode MS"/>
              </a:rPr>
              <a:t>T</a:t>
            </a:r>
            <a:r>
              <a:rPr lang="en-US" sz="1200" dirty="0">
                <a:effectLst/>
                <a:latin typeface="Times New Roman" panose="02020603050405020304" pitchFamily="18" charset="0"/>
                <a:ea typeface="Arial Unicode MS"/>
                <a:cs typeface="Arial Unicode MS"/>
              </a:rPr>
              <a:t>C </a:t>
            </a:r>
            <a:r>
              <a:rPr lang="en-US" sz="1200" dirty="0" err="1">
                <a:effectLst/>
                <a:latin typeface="Times New Roman" panose="02020603050405020304" pitchFamily="18" charset="0"/>
                <a:ea typeface="Arial Unicode MS"/>
                <a:cs typeface="Arial Unicode MS"/>
              </a:rPr>
              <a:t>İnkilâp</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Tarihi</a:t>
            </a:r>
            <a:r>
              <a:rPr lang="en-US" sz="1200" dirty="0">
                <a:effectLst/>
                <a:latin typeface="Times New Roman" panose="02020603050405020304" pitchFamily="18" charset="0"/>
                <a:ea typeface="Arial Unicode MS"/>
                <a:cs typeface="Arial Unicode MS"/>
              </a:rPr>
              <a:t>, Atatürk </a:t>
            </a:r>
            <a:r>
              <a:rPr lang="en-US" sz="1200" dirty="0" err="1">
                <a:effectLst/>
                <a:latin typeface="Times New Roman" panose="02020603050405020304" pitchFamily="18" charset="0"/>
                <a:ea typeface="Arial Unicode MS"/>
                <a:cs typeface="Arial Unicode MS"/>
              </a:rPr>
              <a:t>ve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Kıbrıs</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Sorunu</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hakkında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yayınlanmış</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eserleri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vardır</a:t>
            </a:r>
            <a:r>
              <a:rPr lang="en-US" sz="1200" dirty="0">
                <a:effectLst/>
                <a:latin typeface="Times New Roman" panose="02020603050405020304" pitchFamily="18" charset="0"/>
                <a:ea typeface="Arial Unicode MS"/>
                <a:cs typeface="Arial Unicode MS"/>
              </a:rPr>
              <a:t>. Halen </a:t>
            </a:r>
            <a:r>
              <a:rPr lang="en-US" sz="1200" dirty="0" err="1">
                <a:effectLst/>
                <a:latin typeface="Times New Roman" panose="02020603050405020304" pitchFamily="18" charset="0"/>
                <a:ea typeface="Arial Unicode MS"/>
                <a:cs typeface="Arial Unicode MS"/>
              </a:rPr>
              <a:t>Kıbrıs</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Türk</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Tarih</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Kurumu</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Başkanıdır</a:t>
            </a:r>
            <a:r>
              <a:rPr lang="en-US" sz="1200" dirty="0">
                <a:effectLst/>
                <a:latin typeface="Times New Roman" panose="02020603050405020304" pitchFamily="18" charset="0"/>
                <a:ea typeface="Arial Unicode MS"/>
                <a:cs typeface="Arial Unicode MS"/>
              </a:rPr>
              <a:t>. 1985, 1990 </a:t>
            </a:r>
            <a:r>
              <a:rPr lang="en-US" sz="1200" dirty="0" err="1">
                <a:effectLst/>
                <a:latin typeface="Times New Roman" panose="02020603050405020304" pitchFamily="18" charset="0"/>
                <a:ea typeface="Arial Unicode MS"/>
                <a:cs typeface="Arial Unicode MS"/>
              </a:rPr>
              <a:t>genel</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seçimlerinde</a:t>
            </a:r>
            <a:r>
              <a:rPr lang="en-US" sz="1200" dirty="0">
                <a:effectLst/>
                <a:latin typeface="Times New Roman" panose="02020603050405020304" pitchFamily="18" charset="0"/>
                <a:ea typeface="Arial Unicode MS"/>
                <a:cs typeface="Arial Unicode MS"/>
              </a:rPr>
              <a:t>, 1993 </a:t>
            </a:r>
            <a:r>
              <a:rPr lang="en-US" sz="1200" dirty="0" err="1">
                <a:effectLst/>
                <a:latin typeface="Times New Roman" panose="02020603050405020304" pitchFamily="18" charset="0"/>
                <a:ea typeface="Arial Unicode MS"/>
                <a:cs typeface="Arial Unicode MS"/>
              </a:rPr>
              <a:t>erken</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genel</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seçimlerinde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ve</a:t>
            </a:r>
            <a:r>
              <a:rPr lang="en-US" sz="1200" dirty="0">
                <a:effectLst/>
                <a:latin typeface="Times New Roman" panose="02020603050405020304" pitchFamily="18" charset="0"/>
                <a:ea typeface="Arial Unicode MS"/>
                <a:cs typeface="Arial Unicode MS"/>
              </a:rPr>
              <a:t> 6 </a:t>
            </a:r>
            <a:r>
              <a:rPr lang="en-US" sz="1200" dirty="0" err="1">
                <a:effectLst/>
                <a:latin typeface="Times New Roman" panose="02020603050405020304" pitchFamily="18" charset="0"/>
                <a:ea typeface="Arial Unicode MS"/>
                <a:cs typeface="Arial Unicode MS"/>
              </a:rPr>
              <a:t>Aralık</a:t>
            </a:r>
            <a:r>
              <a:rPr lang="en-US" sz="1200" dirty="0">
                <a:effectLst/>
                <a:latin typeface="Times New Roman" panose="02020603050405020304" pitchFamily="18" charset="0"/>
                <a:ea typeface="Arial Unicode MS"/>
                <a:cs typeface="Arial Unicode MS"/>
              </a:rPr>
              <a:t> 1998 </a:t>
            </a:r>
            <a:r>
              <a:rPr lang="en-US" sz="1200" dirty="0" err="1">
                <a:effectLst/>
                <a:latin typeface="Times New Roman" panose="02020603050405020304" pitchFamily="18" charset="0"/>
                <a:ea typeface="Arial Unicode MS"/>
                <a:cs typeface="Arial Unicode MS"/>
              </a:rPr>
              <a:t>genel</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seçimlerinde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Ulusal</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Birlik</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Partisi’nden</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Lefkoşa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milletvekili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seçildi</a:t>
            </a:r>
            <a:r>
              <a:rPr lang="en-US" sz="1200" dirty="0">
                <a:effectLst/>
                <a:latin typeface="Times New Roman" panose="02020603050405020304" pitchFamily="18" charset="0"/>
                <a:ea typeface="Arial Unicode MS"/>
                <a:cs typeface="Arial Unicode MS"/>
              </a:rPr>
              <a:t>. </a:t>
            </a:r>
            <a:r>
              <a:rPr lang="en-US" sz="1200" dirty="0">
                <a:solidFill>
                  <a:srgbClr val="000000"/>
                </a:solidFill>
                <a:effectLst/>
                <a:latin typeface="Times New Roman" panose="02020603050405020304" pitchFamily="18" charset="0"/>
                <a:ea typeface="Arial Unicode MS"/>
                <a:cs typeface="Arial Unicode MS"/>
              </a:rPr>
              <a:t>27.05.1990-01.10.1993 </a:t>
            </a:r>
            <a:r>
              <a:rPr lang="en-US" sz="1200" dirty="0" err="1">
                <a:solidFill>
                  <a:srgbClr val="000000"/>
                </a:solidFill>
                <a:effectLst/>
                <a:latin typeface="Times New Roman" panose="02020603050405020304" pitchFamily="18" charset="0"/>
                <a:ea typeface="Arial Unicode MS"/>
                <a:cs typeface="Arial Unicode MS"/>
              </a:rPr>
              <a:t>tarihleri</a:t>
            </a:r>
            <a:r>
              <a:rPr lang="en-US" sz="1200" dirty="0">
                <a:solidFill>
                  <a:srgbClr val="000000"/>
                </a:solidFill>
                <a:effectLst/>
                <a:latin typeface="Times New Roman" panose="02020603050405020304" pitchFamily="18" charset="0"/>
                <a:ea typeface="Arial Unicode MS"/>
                <a:cs typeface="Arial Unicode MS"/>
              </a:rPr>
              <a:t> </a:t>
            </a:r>
            <a:r>
              <a:rPr lang="en-US" sz="1200" dirty="0" err="1">
                <a:solidFill>
                  <a:srgbClr val="000000"/>
                </a:solidFill>
                <a:effectLst/>
                <a:latin typeface="Times New Roman" panose="02020603050405020304" pitchFamily="18" charset="0"/>
                <a:ea typeface="Arial Unicode MS"/>
                <a:cs typeface="Arial Unicode MS"/>
              </a:rPr>
              <a:t>arasında</a:t>
            </a:r>
            <a:r>
              <a:rPr lang="en-US" sz="1200" b="1" dirty="0">
                <a:solidFill>
                  <a:srgbClr val="000000"/>
                </a:solidFill>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Meclis</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Başkan</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Yardımcılığı</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ve</a:t>
            </a:r>
            <a:r>
              <a:rPr lang="en-US" sz="1200" dirty="0">
                <a:effectLst/>
                <a:latin typeface="Times New Roman" panose="02020603050405020304" pitchFamily="18" charset="0"/>
                <a:ea typeface="Arial Unicode MS"/>
                <a:cs typeface="Arial Unicode MS"/>
              </a:rPr>
              <a:t> 30.06.1993-25.12.1993 </a:t>
            </a:r>
            <a:r>
              <a:rPr lang="en-US" sz="1200" dirty="0" err="1">
                <a:effectLst/>
                <a:latin typeface="Times New Roman" panose="02020603050405020304" pitchFamily="18" charset="0"/>
                <a:ea typeface="Arial Unicode MS"/>
                <a:cs typeface="Arial Unicode MS"/>
              </a:rPr>
              <a:t>tarihleri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arasnda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Meclis</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Başkanlığı</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görevlerinde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bulundu</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Ulusal</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Birlik</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Partisi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Genel</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Sekreterliği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yaptı</a:t>
            </a:r>
            <a:r>
              <a:rPr lang="en-US" sz="1200" dirty="0">
                <a:effectLst/>
                <a:latin typeface="Times New Roman" panose="02020603050405020304" pitchFamily="18" charset="0"/>
                <a:ea typeface="Arial Unicode MS"/>
                <a:cs typeface="Arial Unicode MS"/>
              </a:rPr>
              <a:t>.</a:t>
            </a:r>
            <a:endParaRPr lang="el-CY" sz="1200" dirty="0">
              <a:effectLst/>
              <a:latin typeface="Arial Unicode MS"/>
              <a:ea typeface="Arial Unicode MS"/>
              <a:cs typeface="Arial Unicode MS"/>
            </a:endParaRPr>
          </a:p>
          <a:p>
            <a:pPr algn="just"/>
            <a:r>
              <a:rPr lang="en-US" sz="1200" dirty="0">
                <a:effectLst/>
                <a:latin typeface="Times New Roman" panose="02020603050405020304" pitchFamily="18" charset="0"/>
                <a:ea typeface="Arial Unicode MS"/>
                <a:cs typeface="Arial Unicode MS"/>
              </a:rPr>
              <a:t> </a:t>
            </a:r>
            <a:endParaRPr lang="el-CY" sz="1200" dirty="0">
              <a:effectLst/>
              <a:latin typeface="Arial Unicode MS"/>
              <a:ea typeface="Arial Unicode MS"/>
              <a:cs typeface="Arial Unicode MS"/>
            </a:endParaRPr>
          </a:p>
          <a:p>
            <a:pPr algn="just"/>
            <a:r>
              <a:rPr lang="en-US" sz="1200" dirty="0" err="1">
                <a:effectLst/>
                <a:latin typeface="Times New Roman" panose="02020603050405020304" pitchFamily="18" charset="0"/>
                <a:ea typeface="Arial Unicode MS"/>
                <a:cs typeface="Arial Unicode MS"/>
              </a:rPr>
              <a:t>İngilizce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ve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Rumca</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bilen</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Serter</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evli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olup</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iki</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çocuk</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babası</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idi</a:t>
            </a:r>
            <a:r>
              <a:rPr lang="en-US" sz="1200" dirty="0">
                <a:effectLst/>
                <a:latin typeface="Times New Roman" panose="02020603050405020304" pitchFamily="18" charset="0"/>
                <a:ea typeface="Arial Unicode MS"/>
                <a:cs typeface="Arial Unicode MS"/>
              </a:rPr>
              <a:t>.</a:t>
            </a:r>
            <a:endParaRPr lang="el-CY" sz="1200" dirty="0">
              <a:effectLst/>
              <a:latin typeface="Arial Unicode MS"/>
              <a:ea typeface="Arial Unicode MS"/>
              <a:cs typeface="Arial Unicode MS"/>
            </a:endParaRPr>
          </a:p>
          <a:p>
            <a:pPr algn="just"/>
            <a:r>
              <a:rPr lang="en-US" sz="1200" dirty="0">
                <a:effectLst/>
                <a:latin typeface="Times New Roman" panose="02020603050405020304" pitchFamily="18" charset="0"/>
                <a:ea typeface="Arial Unicode MS"/>
                <a:cs typeface="Arial Unicode MS"/>
              </a:rPr>
              <a:t> </a:t>
            </a:r>
            <a:endParaRPr lang="el-CY" sz="1200" dirty="0">
              <a:effectLst/>
              <a:latin typeface="Arial Unicode MS"/>
              <a:ea typeface="Arial Unicode MS"/>
              <a:cs typeface="Arial Unicode MS"/>
            </a:endParaRPr>
          </a:p>
          <a:p>
            <a:pPr algn="just"/>
            <a:r>
              <a:rPr lang="en-US" sz="1200" dirty="0">
                <a:effectLst/>
                <a:latin typeface="Times New Roman" panose="02020603050405020304" pitchFamily="18" charset="0"/>
                <a:ea typeface="Arial Unicode MS"/>
                <a:cs typeface="Arial Unicode MS"/>
              </a:rPr>
              <a:t>19 </a:t>
            </a:r>
            <a:r>
              <a:rPr lang="en-US" sz="1200" dirty="0" err="1">
                <a:effectLst/>
                <a:latin typeface="Times New Roman" panose="02020603050405020304" pitchFamily="18" charset="0"/>
                <a:ea typeface="Arial Unicode MS"/>
                <a:cs typeface="Arial Unicode MS"/>
              </a:rPr>
              <a:t>Haziran</a:t>
            </a:r>
            <a:r>
              <a:rPr lang="en-US" sz="1200" dirty="0">
                <a:effectLst/>
                <a:latin typeface="Times New Roman" panose="02020603050405020304" pitchFamily="18" charset="0"/>
                <a:ea typeface="Arial Unicode MS"/>
                <a:cs typeface="Arial Unicode MS"/>
              </a:rPr>
              <a:t> 2014 </a:t>
            </a:r>
            <a:r>
              <a:rPr lang="en-US" sz="1200" dirty="0" err="1">
                <a:effectLst/>
                <a:latin typeface="Times New Roman" panose="02020603050405020304" pitchFamily="18" charset="0"/>
                <a:ea typeface="Arial Unicode MS"/>
                <a:cs typeface="Arial Unicode MS"/>
              </a:rPr>
              <a:t>tarihinde</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vefat</a:t>
            </a:r>
            <a:r>
              <a:rPr lang="en-US" sz="1200" dirty="0">
                <a:effectLst/>
                <a:latin typeface="Times New Roman" panose="02020603050405020304" pitchFamily="18" charset="0"/>
                <a:ea typeface="Arial Unicode MS"/>
                <a:cs typeface="Arial Unicode MS"/>
              </a:rPr>
              <a:t> </a:t>
            </a:r>
            <a:r>
              <a:rPr lang="en-US" sz="1200" dirty="0" err="1">
                <a:effectLst/>
                <a:latin typeface="Times New Roman" panose="02020603050405020304" pitchFamily="18" charset="0"/>
                <a:ea typeface="Arial Unicode MS"/>
                <a:cs typeface="Arial Unicode MS"/>
              </a:rPr>
              <a:t>etmiştir</a:t>
            </a:r>
            <a:r>
              <a:rPr lang="en-US" sz="1200" dirty="0">
                <a:effectLst/>
                <a:latin typeface="Times New Roman" panose="02020603050405020304" pitchFamily="18" charset="0"/>
                <a:ea typeface="Arial Unicode MS"/>
                <a:cs typeface="Arial Unicode MS"/>
              </a:rPr>
              <a:t>.</a:t>
            </a:r>
            <a:endParaRPr lang="el-CY" sz="1200" dirty="0">
              <a:effectLst/>
              <a:latin typeface="Arial Unicode MS"/>
              <a:ea typeface="Arial Unicode MS"/>
              <a:cs typeface="Arial Unicode MS"/>
            </a:endParaRPr>
          </a:p>
        </p:txBody>
      </p:sp>
      <p:sp>
        <p:nvSpPr>
          <p:cNvPr id="10" name="TextBox 9">
            <a:extLst>
              <a:ext uri="{FF2B5EF4-FFF2-40B4-BE49-F238E27FC236}">
                <a16:creationId xmlns:a16="http://schemas.microsoft.com/office/drawing/2014/main" id="{D6C915C2-2AF5-1C52-D79E-F8472F7C6B99}"/>
              </a:ext>
            </a:extLst>
          </p:cNvPr>
          <p:cNvSpPr txBox="1"/>
          <p:nvPr/>
        </p:nvSpPr>
        <p:spPr>
          <a:xfrm>
            <a:off x="3265713" y="783771"/>
            <a:ext cx="8741229" cy="5355312"/>
          </a:xfrm>
          <a:prstGeom prst="rect">
            <a:avLst/>
          </a:prstGeom>
          <a:solidFill>
            <a:schemeClr val="accent6">
              <a:lumMod val="20000"/>
              <a:lumOff val="80000"/>
            </a:schemeClr>
          </a:solidFill>
          <a:ln>
            <a:solidFill>
              <a:schemeClr val="tx1"/>
            </a:solidFill>
          </a:ln>
        </p:spPr>
        <p:txBody>
          <a:bodyPr wrap="square">
            <a:spAutoFit/>
          </a:bodyPr>
          <a:lstStyle/>
          <a:p>
            <a:r>
              <a:rPr lang="el-GR" dirty="0"/>
              <a:t>1938 : </a:t>
            </a:r>
            <a:r>
              <a:rPr lang="el-CY" dirty="0"/>
              <a:t>Γεννήθηκε στη Λευκωσία.</a:t>
            </a:r>
            <a:endParaRPr lang="el-GR" dirty="0"/>
          </a:p>
          <a:p>
            <a:r>
              <a:rPr lang="el-GR" dirty="0"/>
              <a:t>1961 : Απόφοιτος Πανεπιστημίου   Άγκυρας</a:t>
            </a:r>
            <a:r>
              <a:rPr lang="el-CY" dirty="0"/>
              <a:t>, Σχολή</a:t>
            </a:r>
            <a:r>
              <a:rPr lang="el-GR" dirty="0"/>
              <a:t>ς</a:t>
            </a:r>
            <a:r>
              <a:rPr lang="el-CY" dirty="0"/>
              <a:t> Γλώσσας, Ιστορίας και Γεωγραφίας, Τμήμα</a:t>
            </a:r>
            <a:r>
              <a:rPr lang="el-GR" dirty="0"/>
              <a:t>τος</a:t>
            </a:r>
            <a:r>
              <a:rPr lang="el-CY" dirty="0"/>
              <a:t> Ιστορίας</a:t>
            </a:r>
            <a:r>
              <a:rPr lang="el-GR" dirty="0"/>
              <a:t>.</a:t>
            </a:r>
          </a:p>
          <a:p>
            <a:endParaRPr lang="el-GR" dirty="0"/>
          </a:p>
          <a:p>
            <a:r>
              <a:rPr lang="el-CY" dirty="0"/>
              <a:t>Μετά την απ</a:t>
            </a:r>
            <a:r>
              <a:rPr lang="el-CY" dirty="0" err="1"/>
              <a:t>οφοίτησ</a:t>
            </a:r>
            <a:r>
              <a:rPr lang="el-GR" dirty="0"/>
              <a:t>η</a:t>
            </a:r>
            <a:r>
              <a:rPr lang="el-CY" dirty="0"/>
              <a:t> του εργάστηκε ως </a:t>
            </a:r>
            <a:endParaRPr lang="el-GR" dirty="0"/>
          </a:p>
          <a:p>
            <a:r>
              <a:rPr lang="el-CY" dirty="0"/>
              <a:t>κα</a:t>
            </a:r>
            <a:r>
              <a:rPr lang="el-CY" dirty="0" err="1"/>
              <a:t>θηγητής</a:t>
            </a:r>
            <a:r>
              <a:rPr lang="el-GR" dirty="0"/>
              <a:t> </a:t>
            </a:r>
            <a:r>
              <a:rPr lang="el-CY" dirty="0"/>
              <a:t> </a:t>
            </a:r>
            <a:r>
              <a:rPr lang="el-CY" dirty="0" err="1"/>
              <a:t>Ιστορί</a:t>
            </a:r>
            <a:r>
              <a:rPr lang="el-CY" dirty="0"/>
              <a:t>ας, </a:t>
            </a:r>
            <a:endParaRPr lang="el-GR" dirty="0"/>
          </a:p>
          <a:p>
            <a:r>
              <a:rPr lang="el-CY" dirty="0"/>
              <a:t>Επ</a:t>
            </a:r>
            <a:r>
              <a:rPr lang="el-CY" dirty="0" err="1"/>
              <a:t>ιθεωρητής</a:t>
            </a:r>
            <a:r>
              <a:rPr lang="el-CY" dirty="0"/>
              <a:t> Ιστορίας, </a:t>
            </a:r>
            <a:endParaRPr lang="el-GR" dirty="0"/>
          </a:p>
          <a:p>
            <a:r>
              <a:rPr lang="el-CY" dirty="0" err="1"/>
              <a:t>Αρχιε</a:t>
            </a:r>
            <a:r>
              <a:rPr lang="el-CY" dirty="0"/>
              <a:t>πιθεωρητής και </a:t>
            </a:r>
            <a:endParaRPr lang="el-GR" dirty="0"/>
          </a:p>
          <a:p>
            <a:r>
              <a:rPr lang="el-CY" dirty="0"/>
              <a:t>Διευθυντής Τμήματος Επιθε</a:t>
            </a:r>
            <a:r>
              <a:rPr lang="el-GR" dirty="0" err="1"/>
              <a:t>ωρητών</a:t>
            </a:r>
            <a:r>
              <a:rPr lang="el-GR" dirty="0"/>
              <a:t> </a:t>
            </a:r>
            <a:r>
              <a:rPr lang="el-CY" dirty="0"/>
              <a:t> στο Υπουργείο Παιδείας.</a:t>
            </a:r>
            <a:endParaRPr lang="el-GR" dirty="0"/>
          </a:p>
          <a:p>
            <a:endParaRPr lang="el-GR" dirty="0"/>
          </a:p>
          <a:p>
            <a:r>
              <a:rPr lang="el-GR" dirty="0"/>
              <a:t>1972 : Απέκτησε</a:t>
            </a:r>
            <a:r>
              <a:rPr lang="el-CY" dirty="0"/>
              <a:t> τον τίτλο του «Διδάκτωρ</a:t>
            </a:r>
            <a:r>
              <a:rPr lang="el-GR" dirty="0"/>
              <a:t>α</a:t>
            </a:r>
            <a:r>
              <a:rPr lang="el-CY" dirty="0"/>
              <a:t> </a:t>
            </a:r>
            <a:r>
              <a:rPr lang="el-CY" dirty="0" err="1"/>
              <a:t>Ιστορί</a:t>
            </a:r>
            <a:r>
              <a:rPr lang="el-CY" dirty="0"/>
              <a:t>ας» από το Πανεπιστήμιο της Άγκυρας</a:t>
            </a:r>
            <a:r>
              <a:rPr lang="el-GR" dirty="0"/>
              <a:t>.</a:t>
            </a:r>
          </a:p>
          <a:p>
            <a:r>
              <a:rPr lang="el-GR" dirty="0"/>
              <a:t>Υπήρξε </a:t>
            </a:r>
            <a:r>
              <a:rPr lang="el-CY" dirty="0"/>
              <a:t> Πρόεδρος της Τουρκοκυπριακής Ιστορικής Εταιρείας. </a:t>
            </a:r>
            <a:endParaRPr lang="el-GR" dirty="0"/>
          </a:p>
          <a:p>
            <a:r>
              <a:rPr lang="el-CY" dirty="0"/>
              <a:t>Εξελέγη β</a:t>
            </a:r>
            <a:r>
              <a:rPr lang="el-CY" dirty="0" err="1"/>
              <a:t>ουλευτής</a:t>
            </a:r>
            <a:r>
              <a:rPr lang="el-CY" dirty="0"/>
              <a:t> Λευκωσίας </a:t>
            </a:r>
            <a:r>
              <a:rPr lang="el-GR" dirty="0"/>
              <a:t>με το </a:t>
            </a:r>
            <a:r>
              <a:rPr lang="el-CY" dirty="0" err="1"/>
              <a:t>Κόμμ</a:t>
            </a:r>
            <a:r>
              <a:rPr lang="el-CY" dirty="0"/>
              <a:t>α Εθνικής Ενότητας στις γενικές εκλογές του 1985 και του 1990, στις πρόωρες γενικές εκλογές του 1993 και στις γενικές εκλογές της 6ης Δεκεμβρίου 1998. </a:t>
            </a:r>
            <a:endParaRPr lang="el-GR" dirty="0"/>
          </a:p>
          <a:p>
            <a:r>
              <a:rPr lang="el-CY" dirty="0"/>
              <a:t>Διετέλεσε </a:t>
            </a:r>
            <a:r>
              <a:rPr lang="el-CY" dirty="0" err="1"/>
              <a:t>Αντι</a:t>
            </a:r>
            <a:r>
              <a:rPr lang="el-CY" dirty="0"/>
              <a:t>πρόεδρος της Βουλής </a:t>
            </a:r>
            <a:r>
              <a:rPr lang="el-GR" dirty="0"/>
              <a:t> (</a:t>
            </a:r>
            <a:r>
              <a:rPr lang="el-CY" dirty="0"/>
              <a:t>27.05.1990 </a:t>
            </a:r>
            <a:r>
              <a:rPr lang="el-GR" dirty="0"/>
              <a:t>-</a:t>
            </a:r>
            <a:r>
              <a:rPr lang="el-CY" dirty="0"/>
              <a:t> 01.10.1993</a:t>
            </a:r>
            <a:r>
              <a:rPr lang="el-GR" dirty="0"/>
              <a:t>),</a:t>
            </a:r>
            <a:r>
              <a:rPr lang="el-CY" dirty="0"/>
              <a:t>  </a:t>
            </a:r>
            <a:endParaRPr lang="el-GR" dirty="0"/>
          </a:p>
          <a:p>
            <a:r>
              <a:rPr lang="el-CY" dirty="0"/>
              <a:t>Πρόεδρος της Βουλής  </a:t>
            </a:r>
            <a:r>
              <a:rPr lang="el-GR" dirty="0"/>
              <a:t>(</a:t>
            </a:r>
            <a:r>
              <a:rPr lang="el-CY" dirty="0"/>
              <a:t>30.06.1993</a:t>
            </a:r>
            <a:r>
              <a:rPr lang="el-GR" dirty="0"/>
              <a:t>-</a:t>
            </a:r>
            <a:r>
              <a:rPr lang="el-CY" dirty="0"/>
              <a:t>25.12.1993</a:t>
            </a:r>
            <a:r>
              <a:rPr lang="el-GR" dirty="0"/>
              <a:t>) και</a:t>
            </a:r>
            <a:r>
              <a:rPr lang="el-CY" dirty="0"/>
              <a:t> </a:t>
            </a:r>
            <a:endParaRPr lang="el-GR" dirty="0"/>
          </a:p>
          <a:p>
            <a:r>
              <a:rPr lang="el-CY" dirty="0"/>
              <a:t>Γενικός </a:t>
            </a:r>
            <a:r>
              <a:rPr lang="el-CY" dirty="0" err="1"/>
              <a:t>Γρ</a:t>
            </a:r>
            <a:r>
              <a:rPr lang="el-CY" dirty="0"/>
              <a:t>αμματέας του Κόμματος Εθνικής Ενότητας.</a:t>
            </a:r>
            <a:endParaRPr lang="el-GR" dirty="0"/>
          </a:p>
          <a:p>
            <a:r>
              <a:rPr lang="el-CY" dirty="0" err="1"/>
              <a:t>Πέθ</a:t>
            </a:r>
            <a:r>
              <a:rPr lang="el-CY" dirty="0"/>
              <a:t>ανε στις 19 Ιουνίου 2014.</a:t>
            </a:r>
          </a:p>
        </p:txBody>
      </p:sp>
      <p:sp>
        <p:nvSpPr>
          <p:cNvPr id="11" name="Βέλος: Κάτω 10">
            <a:extLst>
              <a:ext uri="{FF2B5EF4-FFF2-40B4-BE49-F238E27FC236}">
                <a16:creationId xmlns:a16="http://schemas.microsoft.com/office/drawing/2014/main" id="{DA567534-CA82-E7CC-B10E-952A2D7D11FA}"/>
              </a:ext>
            </a:extLst>
          </p:cNvPr>
          <p:cNvSpPr/>
          <p:nvPr/>
        </p:nvSpPr>
        <p:spPr>
          <a:xfrm>
            <a:off x="7032171" y="1436914"/>
            <a:ext cx="533400" cy="45720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2" name="Ορθογώνιο 1">
            <a:extLst>
              <a:ext uri="{FF2B5EF4-FFF2-40B4-BE49-F238E27FC236}">
                <a16:creationId xmlns:a16="http://schemas.microsoft.com/office/drawing/2014/main" id="{045BF78B-7B75-6F71-3720-5B357BF7AF5F}"/>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
        <p:nvSpPr>
          <p:cNvPr id="3" name="TextBox 2">
            <a:extLst>
              <a:ext uri="{FF2B5EF4-FFF2-40B4-BE49-F238E27FC236}">
                <a16:creationId xmlns:a16="http://schemas.microsoft.com/office/drawing/2014/main" id="{414AB241-DA13-1D55-AB9D-23B3EA243FB1}"/>
              </a:ext>
            </a:extLst>
          </p:cNvPr>
          <p:cNvSpPr txBox="1"/>
          <p:nvPr/>
        </p:nvSpPr>
        <p:spPr>
          <a:xfrm>
            <a:off x="8893627" y="2200157"/>
            <a:ext cx="2569029" cy="369332"/>
          </a:xfrm>
          <a:prstGeom prst="rect">
            <a:avLst/>
          </a:prstGeom>
          <a:solidFill>
            <a:schemeClr val="bg1"/>
          </a:solidFill>
          <a:ln>
            <a:solidFill>
              <a:schemeClr val="tx1"/>
            </a:solidFill>
          </a:ln>
        </p:spPr>
        <p:txBody>
          <a:bodyPr wrap="square">
            <a:spAutoFit/>
          </a:bodyPr>
          <a:lstStyle/>
          <a:p>
            <a:r>
              <a:rPr lang="en-US" dirty="0"/>
              <a:t>Dr. VEHBİ ZEKİ SERTER</a:t>
            </a:r>
            <a:endParaRPr lang="el-CY" dirty="0"/>
          </a:p>
        </p:txBody>
      </p:sp>
    </p:spTree>
    <p:extLst>
      <p:ext uri="{BB962C8B-B14F-4D97-AF65-F5344CB8AC3E}">
        <p14:creationId xmlns:p14="http://schemas.microsoft.com/office/powerpoint/2010/main" val="3825810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ινο προϊόν, χαρτί, Δημοσίευση&#10;&#10;Περιγραφή που δημιουργήθηκε αυτόματα">
            <a:extLst>
              <a:ext uri="{FF2B5EF4-FFF2-40B4-BE49-F238E27FC236}">
                <a16:creationId xmlns:a16="http://schemas.microsoft.com/office/drawing/2014/main" id="{BFA27E2D-9B65-9DB2-5F1E-4CEAC957F7C3}"/>
              </a:ext>
            </a:extLst>
          </p:cNvPr>
          <p:cNvPicPr>
            <a:picLocks noChangeAspect="1"/>
          </p:cNvPicPr>
          <p:nvPr/>
        </p:nvPicPr>
        <p:blipFill rotWithShape="1">
          <a:blip r:embed="rId2">
            <a:extLst>
              <a:ext uri="{28A0092B-C50C-407E-A947-70E740481C1C}">
                <a14:useLocalDpi xmlns:a14="http://schemas.microsoft.com/office/drawing/2010/main" val="0"/>
              </a:ext>
            </a:extLst>
          </a:blip>
          <a:srcRect l="2963" t="17408" r="1778" b="10099"/>
          <a:stretch/>
        </p:blipFill>
        <p:spPr>
          <a:xfrm rot="5400000">
            <a:off x="63009" y="3285908"/>
            <a:ext cx="3707394" cy="3111674"/>
          </a:xfrm>
          <a:prstGeom prst="rect">
            <a:avLst/>
          </a:prstGeom>
          <a:ln>
            <a:solidFill>
              <a:schemeClr val="tx1"/>
            </a:solidFill>
          </a:ln>
        </p:spPr>
      </p:pic>
      <p:pic>
        <p:nvPicPr>
          <p:cNvPr id="2" name="Εικόνα 1" descr="Εικόνα που περιέχει κείμενο, ζωγραφική, εξωτερικός χώρος/ύπαιθρος, μπογιά&#10;&#10;Περιγραφή που δημιουργήθηκε αυτόματα">
            <a:extLst>
              <a:ext uri="{FF2B5EF4-FFF2-40B4-BE49-F238E27FC236}">
                <a16:creationId xmlns:a16="http://schemas.microsoft.com/office/drawing/2014/main" id="{E44F9AF7-E840-651B-E0CB-A92F110BDC90}"/>
              </a:ext>
            </a:extLst>
          </p:cNvPr>
          <p:cNvPicPr>
            <a:picLocks noChangeAspect="1"/>
          </p:cNvPicPr>
          <p:nvPr/>
        </p:nvPicPr>
        <p:blipFill rotWithShape="1">
          <a:blip r:embed="rId3">
            <a:extLst>
              <a:ext uri="{28A0092B-C50C-407E-A947-70E740481C1C}">
                <a14:useLocalDpi xmlns:a14="http://schemas.microsoft.com/office/drawing/2010/main" val="0"/>
              </a:ext>
            </a:extLst>
          </a:blip>
          <a:srcRect t="5979" b="7248"/>
          <a:stretch/>
        </p:blipFill>
        <p:spPr>
          <a:xfrm rot="5400000">
            <a:off x="3616374" y="3029275"/>
            <a:ext cx="3707394" cy="3624944"/>
          </a:xfrm>
          <a:prstGeom prst="rect">
            <a:avLst/>
          </a:prstGeom>
          <a:ln>
            <a:solidFill>
              <a:schemeClr val="tx1"/>
            </a:solidFill>
          </a:ln>
        </p:spPr>
      </p:pic>
      <p:sp>
        <p:nvSpPr>
          <p:cNvPr id="6" name="TextBox 5">
            <a:extLst>
              <a:ext uri="{FF2B5EF4-FFF2-40B4-BE49-F238E27FC236}">
                <a16:creationId xmlns:a16="http://schemas.microsoft.com/office/drawing/2014/main" id="{605A593F-4CF8-6EA0-5A42-1FA9BF31CF3C}"/>
              </a:ext>
            </a:extLst>
          </p:cNvPr>
          <p:cNvSpPr txBox="1"/>
          <p:nvPr/>
        </p:nvSpPr>
        <p:spPr>
          <a:xfrm>
            <a:off x="7467599" y="6110666"/>
            <a:ext cx="4363532" cy="584775"/>
          </a:xfrm>
          <a:prstGeom prst="rect">
            <a:avLst/>
          </a:prstGeom>
          <a:noFill/>
          <a:ln>
            <a:solidFill>
              <a:schemeClr val="tx1"/>
            </a:solidFill>
          </a:ln>
        </p:spPr>
        <p:txBody>
          <a:bodyPr wrap="square">
            <a:spAutoFit/>
          </a:bodyPr>
          <a:lstStyle/>
          <a:p>
            <a:r>
              <a:rPr lang="en-US" sz="1600" dirty="0" err="1"/>
              <a:t>Vehbi</a:t>
            </a:r>
            <a:r>
              <a:rPr lang="en-US" sz="1600" dirty="0"/>
              <a:t> Zeki, </a:t>
            </a:r>
            <a:r>
              <a:rPr lang="en-US" sz="1600" i="1" dirty="0" err="1"/>
              <a:t>Kıbrıs</a:t>
            </a:r>
            <a:r>
              <a:rPr lang="en-US" sz="1600" i="1" dirty="0"/>
              <a:t> </a:t>
            </a:r>
            <a:r>
              <a:rPr lang="en-US" sz="1600" i="1" dirty="0" err="1"/>
              <a:t>tarihi</a:t>
            </a:r>
            <a:r>
              <a:rPr lang="en-US" sz="1600" i="1" dirty="0"/>
              <a:t> : </a:t>
            </a:r>
            <a:r>
              <a:rPr lang="en-US" sz="1600" i="1" dirty="0" err="1"/>
              <a:t>ortaokul</a:t>
            </a:r>
            <a:r>
              <a:rPr lang="el-GR" sz="1600" i="1" dirty="0"/>
              <a:t> 1,2,3.  </a:t>
            </a:r>
            <a:r>
              <a:rPr lang="tr-TR" sz="1600" i="1" dirty="0"/>
              <a:t>sınıf</a:t>
            </a:r>
            <a:r>
              <a:rPr lang="en-US" sz="1600" i="1" dirty="0"/>
              <a:t>,</a:t>
            </a:r>
            <a:r>
              <a:rPr lang="en-US" sz="1600" dirty="0"/>
              <a:t> </a:t>
            </a:r>
            <a:r>
              <a:rPr lang="en-US" sz="1600" dirty="0" err="1"/>
              <a:t>Lefkoşa</a:t>
            </a:r>
            <a:r>
              <a:rPr lang="en-US" sz="1600" dirty="0"/>
              <a:t> ,</a:t>
            </a:r>
            <a:r>
              <a:rPr lang="tr-TR" sz="1600" dirty="0"/>
              <a:t> 2002</a:t>
            </a:r>
            <a:r>
              <a:rPr lang="en-US" sz="1600" dirty="0"/>
              <a:t>, </a:t>
            </a:r>
            <a:r>
              <a:rPr lang="el-GR" sz="1600" dirty="0"/>
              <a:t>σελ. 1</a:t>
            </a:r>
            <a:r>
              <a:rPr lang="tr-TR" sz="1600" dirty="0"/>
              <a:t>73</a:t>
            </a:r>
            <a:r>
              <a:rPr lang="el-GR" sz="1600" dirty="0"/>
              <a:t>.</a:t>
            </a:r>
            <a:endParaRPr lang="el-CY" sz="1600" dirty="0"/>
          </a:p>
        </p:txBody>
      </p:sp>
      <p:pic>
        <p:nvPicPr>
          <p:cNvPr id="11" name="Εικόνα 10" descr="Εικόνα που περιέχει κείμενο, χαρτί, Δημοσίευση, έγγραφο&#10;&#10;Περιγραφή που δημιουργήθηκε αυτόματα">
            <a:extLst>
              <a:ext uri="{FF2B5EF4-FFF2-40B4-BE49-F238E27FC236}">
                <a16:creationId xmlns:a16="http://schemas.microsoft.com/office/drawing/2014/main" id="{3E2FADE8-B47C-30BB-35A2-1C4553075094}"/>
              </a:ext>
            </a:extLst>
          </p:cNvPr>
          <p:cNvPicPr>
            <a:picLocks noChangeAspect="1"/>
          </p:cNvPicPr>
          <p:nvPr/>
        </p:nvPicPr>
        <p:blipFill rotWithShape="1">
          <a:blip r:embed="rId4">
            <a:extLst>
              <a:ext uri="{28A0092B-C50C-407E-A947-70E740481C1C}">
                <a14:useLocalDpi xmlns:a14="http://schemas.microsoft.com/office/drawing/2010/main" val="0"/>
              </a:ext>
            </a:extLst>
          </a:blip>
          <a:srcRect l="48211" t="58049" r="7276" b="17073"/>
          <a:stretch/>
        </p:blipFill>
        <p:spPr>
          <a:xfrm>
            <a:off x="7467598" y="652038"/>
            <a:ext cx="4352648" cy="2689498"/>
          </a:xfrm>
          <a:prstGeom prst="rect">
            <a:avLst/>
          </a:prstGeom>
          <a:ln>
            <a:solidFill>
              <a:schemeClr val="tx1"/>
            </a:solidFill>
          </a:ln>
        </p:spPr>
      </p:pic>
      <p:sp>
        <p:nvSpPr>
          <p:cNvPr id="12" name="Ορθογώνιο 11">
            <a:extLst>
              <a:ext uri="{FF2B5EF4-FFF2-40B4-BE49-F238E27FC236}">
                <a16:creationId xmlns:a16="http://schemas.microsoft.com/office/drawing/2014/main" id="{BE0522B2-C0B6-B23F-1470-35D9664807AC}"/>
              </a:ext>
            </a:extLst>
          </p:cNvPr>
          <p:cNvSpPr/>
          <p:nvPr/>
        </p:nvSpPr>
        <p:spPr>
          <a:xfrm>
            <a:off x="7467599" y="3394600"/>
            <a:ext cx="4352647" cy="268949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sz="1600" dirty="0"/>
              <a:t>Μάζεψαν τον κόσμο από τα σπίτια, παιδιά, γυναίκες, άντρες, ηλικιωμένους και αρρώστους και τους έθαψαν ζωντανούς στους βαθιούς λάκκους που έσκαψαν οι μπουλντόζες. Όλοι οι άνθρωποι που ζούσαν στα χωριά </a:t>
            </a:r>
            <a:r>
              <a:rPr lang="el-GR" sz="1600" dirty="0" err="1"/>
              <a:t>Αλόδα</a:t>
            </a:r>
            <a:r>
              <a:rPr lang="el-GR" sz="1600" dirty="0"/>
              <a:t>, </a:t>
            </a:r>
            <a:r>
              <a:rPr lang="el-GR" sz="1600" dirty="0" err="1"/>
              <a:t>Μαράθα</a:t>
            </a:r>
            <a:r>
              <a:rPr lang="el-GR" sz="1600" dirty="0"/>
              <a:t>, </a:t>
            </a:r>
            <a:r>
              <a:rPr lang="el-GR" sz="1600" dirty="0" err="1"/>
              <a:t>Σανταλάρης</a:t>
            </a:r>
            <a:r>
              <a:rPr lang="el-GR" sz="1600" dirty="0"/>
              <a:t> και </a:t>
            </a:r>
            <a:r>
              <a:rPr lang="el-GR" sz="1600" dirty="0" err="1"/>
              <a:t>Τόχνη</a:t>
            </a:r>
            <a:r>
              <a:rPr lang="el-GR" sz="1600" dirty="0"/>
              <a:t> σφαγιάστηκαν αδιακρίτως.  Αυτά τα χωριά ουσιαστικά διαγράφηκαν από τον χάρτη.</a:t>
            </a:r>
            <a:endParaRPr lang="tr-TR" sz="1600" dirty="0"/>
          </a:p>
          <a:p>
            <a:pPr algn="ctr"/>
            <a:endParaRPr lang="el-CY" sz="2400" dirty="0"/>
          </a:p>
        </p:txBody>
      </p:sp>
      <p:pic>
        <p:nvPicPr>
          <p:cNvPr id="4" name="Εικόνα 3" descr="Εικόνα που περιέχει κείμενο, ορθογώνιο παραλληλόγραμμο&#10;&#10;Περιγραφή που δημιουργήθηκε αυτόματα">
            <a:extLst>
              <a:ext uri="{FF2B5EF4-FFF2-40B4-BE49-F238E27FC236}">
                <a16:creationId xmlns:a16="http://schemas.microsoft.com/office/drawing/2014/main" id="{6E1110C9-05AE-9B9C-41ED-23626DB362E6}"/>
              </a:ext>
            </a:extLst>
          </p:cNvPr>
          <p:cNvPicPr>
            <a:picLocks noChangeAspect="1"/>
          </p:cNvPicPr>
          <p:nvPr/>
        </p:nvPicPr>
        <p:blipFill rotWithShape="1">
          <a:blip r:embed="rId5">
            <a:extLst>
              <a:ext uri="{28A0092B-C50C-407E-A947-70E740481C1C}">
                <a14:useLocalDpi xmlns:a14="http://schemas.microsoft.com/office/drawing/2010/main" val="0"/>
              </a:ext>
            </a:extLst>
          </a:blip>
          <a:srcRect t="17883" b="11005"/>
          <a:stretch/>
        </p:blipFill>
        <p:spPr>
          <a:xfrm rot="5400000">
            <a:off x="584560" y="-35922"/>
            <a:ext cx="2760621" cy="3015344"/>
          </a:xfrm>
          <a:prstGeom prst="rect">
            <a:avLst/>
          </a:prstGeom>
          <a:ln>
            <a:solidFill>
              <a:schemeClr val="tx1"/>
            </a:solidFill>
          </a:ln>
        </p:spPr>
      </p:pic>
      <p:pic>
        <p:nvPicPr>
          <p:cNvPr id="8" name="Εικόνα 7" descr="Εικόνα που περιέχει κείμενο, χαρτί, χάρτινο προϊόν, τυπογραφία&#10;&#10;Περιγραφή που δημιουργήθηκε αυτόματα">
            <a:extLst>
              <a:ext uri="{FF2B5EF4-FFF2-40B4-BE49-F238E27FC236}">
                <a16:creationId xmlns:a16="http://schemas.microsoft.com/office/drawing/2014/main" id="{C3F9FF42-FA8F-466B-EB05-266B287BA66F}"/>
              </a:ext>
            </a:extLst>
          </p:cNvPr>
          <p:cNvPicPr>
            <a:picLocks noChangeAspect="1"/>
          </p:cNvPicPr>
          <p:nvPr/>
        </p:nvPicPr>
        <p:blipFill rotWithShape="1">
          <a:blip r:embed="rId6">
            <a:extLst>
              <a:ext uri="{28A0092B-C50C-407E-A947-70E740481C1C}">
                <a14:useLocalDpi xmlns:a14="http://schemas.microsoft.com/office/drawing/2010/main" val="0"/>
              </a:ext>
            </a:extLst>
          </a:blip>
          <a:srcRect l="5735" t="9113" r="20642" b="25282"/>
          <a:stretch/>
        </p:blipFill>
        <p:spPr>
          <a:xfrm rot="5400000">
            <a:off x="4095203" y="-335281"/>
            <a:ext cx="2760620" cy="3614059"/>
          </a:xfrm>
          <a:prstGeom prst="rect">
            <a:avLst/>
          </a:prstGeom>
          <a:ln>
            <a:solidFill>
              <a:schemeClr val="tx1"/>
            </a:solidFill>
          </a:ln>
        </p:spPr>
      </p:pic>
      <p:sp>
        <p:nvSpPr>
          <p:cNvPr id="9" name="Ορθογώνιο 8">
            <a:extLst>
              <a:ext uri="{FF2B5EF4-FFF2-40B4-BE49-F238E27FC236}">
                <a16:creationId xmlns:a16="http://schemas.microsoft.com/office/drawing/2014/main" id="{8FA4479F-223D-43A5-9701-29FEA55564AD}"/>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261241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βιβλίο, compact disc&#10;&#10;Περιγραφή που δημιουργήθηκε αυτόματα">
            <a:extLst>
              <a:ext uri="{FF2B5EF4-FFF2-40B4-BE49-F238E27FC236}">
                <a16:creationId xmlns:a16="http://schemas.microsoft.com/office/drawing/2014/main" id="{83E2EA37-13FB-AD9B-4194-0D51EB2B2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5" name="Εικόνα 4" descr="Εικόνα που περιέχει κείμενο, εφημερίδα, Δημοσίευση, βιβλίο&#10;&#10;Περιγραφή που δημιουργήθηκε αυτόματα">
            <a:extLst>
              <a:ext uri="{FF2B5EF4-FFF2-40B4-BE49-F238E27FC236}">
                <a16:creationId xmlns:a16="http://schemas.microsoft.com/office/drawing/2014/main" id="{25E92453-9F40-48E4-1724-F2DDF4ADB1F4}"/>
              </a:ext>
            </a:extLst>
          </p:cNvPr>
          <p:cNvPicPr>
            <a:picLocks noChangeAspect="1"/>
          </p:cNvPicPr>
          <p:nvPr/>
        </p:nvPicPr>
        <p:blipFill rotWithShape="1">
          <a:blip r:embed="rId3">
            <a:extLst>
              <a:ext uri="{28A0092B-C50C-407E-A947-70E740481C1C}">
                <a14:useLocalDpi xmlns:a14="http://schemas.microsoft.com/office/drawing/2010/main" val="0"/>
              </a:ext>
            </a:extLst>
          </a:blip>
          <a:srcRect l="33630" r="11407" b="14049"/>
          <a:stretch/>
        </p:blipFill>
        <p:spPr>
          <a:xfrm rot="5400000">
            <a:off x="6795860" y="-763002"/>
            <a:ext cx="3538032" cy="6522722"/>
          </a:xfrm>
          <a:prstGeom prst="rect">
            <a:avLst/>
          </a:prstGeom>
        </p:spPr>
      </p:pic>
      <p:pic>
        <p:nvPicPr>
          <p:cNvPr id="7" name="Εικόνα 6" descr="Εικόνα που περιέχει κείμενο, τυπογραφία, Δημοσίευση, βιβλίο&#10;&#10;Περιγραφή που δημιουργήθηκε αυτόματα">
            <a:extLst>
              <a:ext uri="{FF2B5EF4-FFF2-40B4-BE49-F238E27FC236}">
                <a16:creationId xmlns:a16="http://schemas.microsoft.com/office/drawing/2014/main" id="{F2998788-9A3C-6003-EA2D-5B2F29A9FFFD}"/>
              </a:ext>
            </a:extLst>
          </p:cNvPr>
          <p:cNvPicPr>
            <a:picLocks noChangeAspect="1"/>
          </p:cNvPicPr>
          <p:nvPr/>
        </p:nvPicPr>
        <p:blipFill rotWithShape="1">
          <a:blip r:embed="rId4">
            <a:extLst>
              <a:ext uri="{28A0092B-C50C-407E-A947-70E740481C1C}">
                <a14:useLocalDpi xmlns:a14="http://schemas.microsoft.com/office/drawing/2010/main" val="0"/>
              </a:ext>
            </a:extLst>
          </a:blip>
          <a:srcRect l="34074" t="9505" r="24444" b="8036"/>
          <a:stretch/>
        </p:blipFill>
        <p:spPr>
          <a:xfrm rot="5400000">
            <a:off x="7406274" y="2305958"/>
            <a:ext cx="2317204" cy="6522721"/>
          </a:xfrm>
          <a:prstGeom prst="rect">
            <a:avLst/>
          </a:prstGeom>
        </p:spPr>
      </p:pic>
      <p:sp>
        <p:nvSpPr>
          <p:cNvPr id="8" name="Ορθογώνιο 7">
            <a:extLst>
              <a:ext uri="{FF2B5EF4-FFF2-40B4-BE49-F238E27FC236}">
                <a16:creationId xmlns:a16="http://schemas.microsoft.com/office/drawing/2014/main" id="{B8D719D6-90CB-69E0-2525-19F6F22E0158}"/>
              </a:ext>
            </a:extLst>
          </p:cNvPr>
          <p:cNvSpPr/>
          <p:nvPr/>
        </p:nvSpPr>
        <p:spPr>
          <a:xfrm>
            <a:off x="10464797" y="5953760"/>
            <a:ext cx="1361440" cy="3657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dirty="0"/>
              <a:t>78</a:t>
            </a:r>
            <a:endParaRPr lang="el-CY" dirty="0"/>
          </a:p>
        </p:txBody>
      </p:sp>
      <p:sp>
        <p:nvSpPr>
          <p:cNvPr id="2" name="Ορθογώνιο 1">
            <a:extLst>
              <a:ext uri="{FF2B5EF4-FFF2-40B4-BE49-F238E27FC236}">
                <a16:creationId xmlns:a16="http://schemas.microsoft.com/office/drawing/2014/main" id="{3F9EE42A-7E88-B1C5-D8AB-A0E6E70B871A}"/>
              </a:ext>
            </a:extLst>
          </p:cNvPr>
          <p:cNvSpPr/>
          <p:nvPr/>
        </p:nvSpPr>
        <p:spPr>
          <a:xfrm>
            <a:off x="0" y="6136640"/>
            <a:ext cx="1788160" cy="75184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sz="3600" dirty="0"/>
              <a:t>2009</a:t>
            </a:r>
            <a:endParaRPr lang="el-CY" sz="3600" dirty="0"/>
          </a:p>
        </p:txBody>
      </p:sp>
      <p:sp>
        <p:nvSpPr>
          <p:cNvPr id="4" name="Ορθογώνιο 3">
            <a:extLst>
              <a:ext uri="{FF2B5EF4-FFF2-40B4-BE49-F238E27FC236}">
                <a16:creationId xmlns:a16="http://schemas.microsoft.com/office/drawing/2014/main" id="{5AD24D75-8761-99E9-013B-68E277913607}"/>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152064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Δημοσίευση, μελάνη&#10;&#10;Περιγραφή που δημιουργήθηκε αυτόματα">
            <a:extLst>
              <a:ext uri="{FF2B5EF4-FFF2-40B4-BE49-F238E27FC236}">
                <a16:creationId xmlns:a16="http://schemas.microsoft.com/office/drawing/2014/main" id="{81A88154-FAB1-2F43-5910-FBF202E14712}"/>
              </a:ext>
            </a:extLst>
          </p:cNvPr>
          <p:cNvPicPr>
            <a:picLocks noChangeAspect="1"/>
          </p:cNvPicPr>
          <p:nvPr/>
        </p:nvPicPr>
        <p:blipFill rotWithShape="1">
          <a:blip r:embed="rId3">
            <a:extLst>
              <a:ext uri="{28A0092B-C50C-407E-A947-70E740481C1C}">
                <a14:useLocalDpi xmlns:a14="http://schemas.microsoft.com/office/drawing/2010/main" val="0"/>
              </a:ext>
            </a:extLst>
          </a:blip>
          <a:srcRect l="14444" t="32444" r="53000" b="24889"/>
          <a:stretch/>
        </p:blipFill>
        <p:spPr>
          <a:xfrm>
            <a:off x="84910" y="612232"/>
            <a:ext cx="3833586" cy="5233397"/>
          </a:xfrm>
          <a:prstGeom prst="rect">
            <a:avLst/>
          </a:prstGeom>
          <a:solidFill>
            <a:schemeClr val="accent6">
              <a:lumMod val="20000"/>
              <a:lumOff val="80000"/>
            </a:schemeClr>
          </a:solidFill>
          <a:ln>
            <a:solidFill>
              <a:schemeClr val="tx1"/>
            </a:solidFill>
          </a:ln>
        </p:spPr>
      </p:pic>
      <p:pic>
        <p:nvPicPr>
          <p:cNvPr id="4" name="Εικόνα 3" descr="Εικόνα που περιέχει κείμενο, χαρτί, Δημοσίευση, notebook/σημειωματάριο&#10;&#10;Περιγραφή που δημιουργήθηκε αυτόματα">
            <a:extLst>
              <a:ext uri="{FF2B5EF4-FFF2-40B4-BE49-F238E27FC236}">
                <a16:creationId xmlns:a16="http://schemas.microsoft.com/office/drawing/2014/main" id="{3D9E6B21-A3FE-6205-9ADC-9AED037450CE}"/>
              </a:ext>
            </a:extLst>
          </p:cNvPr>
          <p:cNvPicPr>
            <a:picLocks noChangeAspect="1"/>
          </p:cNvPicPr>
          <p:nvPr/>
        </p:nvPicPr>
        <p:blipFill rotWithShape="1">
          <a:blip r:embed="rId4">
            <a:extLst>
              <a:ext uri="{28A0092B-C50C-407E-A947-70E740481C1C}">
                <a14:useLocalDpi xmlns:a14="http://schemas.microsoft.com/office/drawing/2010/main" val="0"/>
              </a:ext>
            </a:extLst>
          </a:blip>
          <a:srcRect l="47444" t="14370" r="12222" b="11853"/>
          <a:stretch/>
        </p:blipFill>
        <p:spPr>
          <a:xfrm>
            <a:off x="8523874" y="579121"/>
            <a:ext cx="3461297" cy="3637280"/>
          </a:xfrm>
          <a:prstGeom prst="rect">
            <a:avLst/>
          </a:prstGeom>
        </p:spPr>
      </p:pic>
      <p:pic>
        <p:nvPicPr>
          <p:cNvPr id="5" name="Εικόνα 4" descr="Εικόνα που περιέχει κείμενο, χαρτί, Δημοσίευση, notebook/σημειωματάριο&#10;&#10;Περιγραφή που δημιουργήθηκε αυτόματα">
            <a:extLst>
              <a:ext uri="{FF2B5EF4-FFF2-40B4-BE49-F238E27FC236}">
                <a16:creationId xmlns:a16="http://schemas.microsoft.com/office/drawing/2014/main" id="{D5C55352-A55E-28E8-96BF-488AC90DCE18}"/>
              </a:ext>
            </a:extLst>
          </p:cNvPr>
          <p:cNvPicPr>
            <a:picLocks noChangeAspect="1"/>
          </p:cNvPicPr>
          <p:nvPr/>
        </p:nvPicPr>
        <p:blipFill rotWithShape="1">
          <a:blip r:embed="rId5">
            <a:extLst>
              <a:ext uri="{28A0092B-C50C-407E-A947-70E740481C1C}">
                <a14:useLocalDpi xmlns:a14="http://schemas.microsoft.com/office/drawing/2010/main" val="0"/>
              </a:ext>
            </a:extLst>
          </a:blip>
          <a:srcRect l="12667" t="16593" r="51000" b="8592"/>
          <a:stretch/>
        </p:blipFill>
        <p:spPr>
          <a:xfrm>
            <a:off x="8523873" y="4343399"/>
            <a:ext cx="3461297" cy="2514599"/>
          </a:xfrm>
          <a:prstGeom prst="rect">
            <a:avLst/>
          </a:prstGeom>
        </p:spPr>
      </p:pic>
      <p:sp>
        <p:nvSpPr>
          <p:cNvPr id="2" name="Ορθογώνιο 1">
            <a:extLst>
              <a:ext uri="{FF2B5EF4-FFF2-40B4-BE49-F238E27FC236}">
                <a16:creationId xmlns:a16="http://schemas.microsoft.com/office/drawing/2014/main" id="{9EA2EEAF-92EF-B5BC-D07E-D0D7E3BB0257}"/>
              </a:ext>
            </a:extLst>
          </p:cNvPr>
          <p:cNvSpPr/>
          <p:nvPr/>
        </p:nvSpPr>
        <p:spPr>
          <a:xfrm>
            <a:off x="0" y="-23949"/>
            <a:ext cx="12110720" cy="579120"/>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tr-TR" b="1" dirty="0"/>
              <a:t>V. </a:t>
            </a:r>
            <a:r>
              <a:rPr lang="el-GR" b="1" dirty="0"/>
              <a:t>Καταληκτικό σχόλιο : Η περίπτωση του</a:t>
            </a:r>
            <a:r>
              <a:rPr lang="en-US" b="1" dirty="0">
                <a:solidFill>
                  <a:schemeClr val="tx1"/>
                </a:solidFill>
              </a:rPr>
              <a:t> </a:t>
            </a:r>
            <a:r>
              <a:rPr lang="tr-TR" b="1" dirty="0">
                <a:solidFill>
                  <a:schemeClr val="tx1"/>
                </a:solidFill>
              </a:rPr>
              <a:t>Ö</a:t>
            </a:r>
            <a:r>
              <a:rPr lang="tr-TR" b="1" dirty="0"/>
              <a:t>mer Köse </a:t>
            </a:r>
          </a:p>
        </p:txBody>
      </p:sp>
      <p:pic>
        <p:nvPicPr>
          <p:cNvPr id="1026" name="Picture 2" descr="Bren Çantasında 18 Kulak&quot;ın geliştirilmiş baskısı yayımlandı">
            <a:extLst>
              <a:ext uri="{FF2B5EF4-FFF2-40B4-BE49-F238E27FC236}">
                <a16:creationId xmlns:a16="http://schemas.microsoft.com/office/drawing/2014/main" id="{968D824D-1D98-953B-CE6A-4EDE67FAD1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20" t="3124" r="32463" b="5393"/>
          <a:stretch/>
        </p:blipFill>
        <p:spPr bwMode="auto">
          <a:xfrm>
            <a:off x="4060371" y="612232"/>
            <a:ext cx="4321629" cy="60922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8FF4E2-FD38-14D7-7EBA-D951A59A80DF}"/>
              </a:ext>
            </a:extLst>
          </p:cNvPr>
          <p:cNvSpPr txBox="1"/>
          <p:nvPr/>
        </p:nvSpPr>
        <p:spPr>
          <a:xfrm>
            <a:off x="84910" y="5965825"/>
            <a:ext cx="3837215" cy="738664"/>
          </a:xfrm>
          <a:prstGeom prst="rect">
            <a:avLst/>
          </a:prstGeom>
          <a:solidFill>
            <a:schemeClr val="accent6">
              <a:lumMod val="20000"/>
              <a:lumOff val="80000"/>
            </a:schemeClr>
          </a:solidFill>
          <a:ln>
            <a:solidFill>
              <a:schemeClr val="tx1"/>
            </a:solidFill>
          </a:ln>
        </p:spPr>
        <p:txBody>
          <a:bodyPr wrap="square">
            <a:spAutoFit/>
          </a:bodyPr>
          <a:lstStyle/>
          <a:p>
            <a:r>
              <a:rPr lang="en-US" sz="1400" dirty="0" err="1"/>
              <a:t>Savaşta</a:t>
            </a:r>
            <a:r>
              <a:rPr lang="en-US" sz="1400" dirty="0"/>
              <a:t> </a:t>
            </a:r>
            <a:r>
              <a:rPr lang="en-US" sz="1400" dirty="0" err="1"/>
              <a:t>dahi</a:t>
            </a:r>
            <a:r>
              <a:rPr lang="en-US" sz="1400" dirty="0"/>
              <a:t> </a:t>
            </a:r>
            <a:r>
              <a:rPr lang="en-US" sz="1400" dirty="0" err="1"/>
              <a:t>insan</a:t>
            </a:r>
            <a:r>
              <a:rPr lang="en-US" sz="1400" dirty="0"/>
              <a:t> </a:t>
            </a:r>
            <a:r>
              <a:rPr lang="en-US" sz="1400" dirty="0" err="1"/>
              <a:t>yüreğini</a:t>
            </a:r>
            <a:r>
              <a:rPr lang="en-US" sz="1400" dirty="0"/>
              <a:t> </a:t>
            </a:r>
            <a:r>
              <a:rPr lang="en-US" sz="1400" dirty="0" err="1"/>
              <a:t>koruyan</a:t>
            </a:r>
            <a:r>
              <a:rPr lang="en-US" sz="1400" dirty="0"/>
              <a:t> </a:t>
            </a:r>
            <a:r>
              <a:rPr lang="en-US" sz="1400" dirty="0" err="1"/>
              <a:t>bir</a:t>
            </a:r>
            <a:r>
              <a:rPr lang="en-US" sz="1400" dirty="0"/>
              <a:t> </a:t>
            </a:r>
            <a:r>
              <a:rPr lang="en-US" sz="1400" dirty="0" err="1"/>
              <a:t>emekçi</a:t>
            </a:r>
            <a:r>
              <a:rPr lang="en-US" sz="1400" dirty="0"/>
              <a:t>: Ömer </a:t>
            </a:r>
            <a:r>
              <a:rPr lang="en-US" sz="1400" dirty="0" err="1"/>
              <a:t>Köse</a:t>
            </a:r>
            <a:r>
              <a:rPr lang="en-US" sz="1400" dirty="0"/>
              <a:t> </a:t>
            </a:r>
            <a:r>
              <a:rPr lang="en-US" sz="1400" dirty="0" err="1">
                <a:hlinkClick r:id="rId7">
                  <a:extLst>
                    <a:ext uri="{A12FA001-AC4F-418D-AE19-62706E023703}">
                      <ahyp:hlinkClr xmlns:ahyp="http://schemas.microsoft.com/office/drawing/2018/hyperlinkcolor" val="tx"/>
                    </a:ext>
                  </a:extLst>
                </a:hlinkClick>
              </a:rPr>
              <a:t>Sevgül</a:t>
            </a:r>
            <a:r>
              <a:rPr lang="en-US" sz="1400" dirty="0">
                <a:hlinkClick r:id="rId7">
                  <a:extLst>
                    <a:ext uri="{A12FA001-AC4F-418D-AE19-62706E023703}">
                      <ahyp:hlinkClr xmlns:ahyp="http://schemas.microsoft.com/office/drawing/2018/hyperlinkcolor" val="tx"/>
                    </a:ext>
                  </a:extLst>
                </a:hlinkClick>
              </a:rPr>
              <a:t> </a:t>
            </a:r>
            <a:r>
              <a:rPr lang="en-US" sz="1400" dirty="0" err="1">
                <a:hlinkClick r:id="rId7">
                  <a:extLst>
                    <a:ext uri="{A12FA001-AC4F-418D-AE19-62706E023703}">
                      <ahyp:hlinkClr xmlns:ahyp="http://schemas.microsoft.com/office/drawing/2018/hyperlinkcolor" val="tx"/>
                    </a:ext>
                  </a:extLst>
                </a:hlinkClick>
              </a:rPr>
              <a:t>Uludağ</a:t>
            </a:r>
            <a:r>
              <a:rPr lang="en-US" sz="1400" dirty="0"/>
              <a:t> </a:t>
            </a:r>
            <a:endParaRPr lang="tr-TR" sz="1400" dirty="0"/>
          </a:p>
          <a:p>
            <a:r>
              <a:rPr lang="el-GR" sz="1400" dirty="0"/>
              <a:t>Εφημερίδα  </a:t>
            </a:r>
            <a:r>
              <a:rPr lang="tr-TR" sz="1400" i="1" dirty="0"/>
              <a:t>Yeni Düzen</a:t>
            </a:r>
            <a:r>
              <a:rPr lang="en-US" sz="1400" i="1" dirty="0"/>
              <a:t>, </a:t>
            </a:r>
            <a:r>
              <a:rPr lang="en-US" sz="1400" dirty="0"/>
              <a:t>3 </a:t>
            </a:r>
            <a:r>
              <a:rPr lang="el-GR" sz="1400" dirty="0"/>
              <a:t>Δεκεμβρίου</a:t>
            </a:r>
            <a:r>
              <a:rPr lang="en-US" sz="1400" i="1" dirty="0"/>
              <a:t> </a:t>
            </a:r>
            <a:r>
              <a:rPr lang="tr-TR" sz="1400" i="1" dirty="0"/>
              <a:t> </a:t>
            </a:r>
            <a:r>
              <a:rPr lang="tr-TR" sz="1400" dirty="0"/>
              <a:t>2020</a:t>
            </a:r>
            <a:r>
              <a:rPr lang="el-GR" sz="1400" dirty="0"/>
              <a:t>.</a:t>
            </a:r>
            <a:endParaRPr lang="en-US" sz="1400" dirty="0"/>
          </a:p>
        </p:txBody>
      </p:sp>
    </p:spTree>
    <p:extLst>
      <p:ext uri="{BB962C8B-B14F-4D97-AF65-F5344CB8AC3E}">
        <p14:creationId xmlns:p14="http://schemas.microsoft.com/office/powerpoint/2010/main" val="421540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9740D1-1EF6-A247-5046-2A71FB0DD5B1}"/>
              </a:ext>
            </a:extLst>
          </p:cNvPr>
          <p:cNvSpPr txBox="1"/>
          <p:nvPr/>
        </p:nvSpPr>
        <p:spPr>
          <a:xfrm>
            <a:off x="380999" y="245239"/>
            <a:ext cx="11473543" cy="6494085"/>
          </a:xfrm>
          <a:prstGeom prst="rect">
            <a:avLst/>
          </a:prstGeom>
          <a:noFill/>
          <a:ln>
            <a:solidFill>
              <a:schemeClr val="tx1"/>
            </a:solidFill>
          </a:ln>
        </p:spPr>
        <p:txBody>
          <a:bodyPr wrap="square">
            <a:spAutoFit/>
          </a:bodyPr>
          <a:lstStyle/>
          <a:p>
            <a:r>
              <a:rPr lang="el-GR" sz="1600" b="1" dirty="0"/>
              <a:t>Βιβλιογραφία  :</a:t>
            </a:r>
          </a:p>
          <a:p>
            <a:endParaRPr lang="el-GR" sz="1600" b="1" dirty="0"/>
          </a:p>
          <a:p>
            <a:r>
              <a:rPr lang="el-GR" sz="1600" b="1" dirty="0"/>
              <a:t>Πρωτογενείς πηγές  : </a:t>
            </a:r>
          </a:p>
          <a:p>
            <a:endParaRPr lang="el-GR" sz="1600" dirty="0"/>
          </a:p>
          <a:p>
            <a:r>
              <a:rPr lang="el-GR" sz="1600" dirty="0"/>
              <a:t>Εφημερίδα  </a:t>
            </a:r>
            <a:r>
              <a:rPr lang="tr-TR" sz="1600" i="1" dirty="0"/>
              <a:t>Bozkurt</a:t>
            </a:r>
            <a:r>
              <a:rPr lang="el-GR" sz="1600" i="1" dirty="0"/>
              <a:t>, </a:t>
            </a:r>
            <a:r>
              <a:rPr lang="el-GR" sz="1600" dirty="0"/>
              <a:t>26 Οκτωβρίου 1951.</a:t>
            </a:r>
          </a:p>
          <a:p>
            <a:r>
              <a:rPr lang="el-GR" sz="1600" dirty="0"/>
              <a:t>Εφημερίδα  </a:t>
            </a:r>
            <a:r>
              <a:rPr lang="tr-TR" sz="1600" i="1" dirty="0"/>
              <a:t>Bozkurt</a:t>
            </a:r>
            <a:r>
              <a:rPr lang="el-GR" sz="1600" i="1" dirty="0"/>
              <a:t>, </a:t>
            </a:r>
            <a:r>
              <a:rPr lang="el-GR" sz="1600" dirty="0"/>
              <a:t>10 Νοεμβρίου  1951.</a:t>
            </a:r>
            <a:endParaRPr lang="el-GR" sz="1600" b="1" dirty="0"/>
          </a:p>
          <a:p>
            <a:r>
              <a:rPr lang="el-GR" sz="1600" dirty="0"/>
              <a:t>Εφημερίδα  </a:t>
            </a:r>
            <a:r>
              <a:rPr lang="tr-TR" sz="1600" i="1" dirty="0"/>
              <a:t>Bozkurt</a:t>
            </a:r>
            <a:r>
              <a:rPr lang="el-GR" sz="1600" i="1" dirty="0"/>
              <a:t>, </a:t>
            </a:r>
            <a:r>
              <a:rPr lang="el-GR" sz="1600" dirty="0"/>
              <a:t>10 Νοεμβρίου  1957. </a:t>
            </a:r>
          </a:p>
          <a:p>
            <a:r>
              <a:rPr lang="el-GR" sz="1600" dirty="0"/>
              <a:t>Εφημερίδα  </a:t>
            </a:r>
            <a:r>
              <a:rPr lang="tr-TR" sz="1600" i="1" dirty="0"/>
              <a:t>Bozkurt</a:t>
            </a:r>
            <a:r>
              <a:rPr lang="el-GR" sz="1600" i="1" dirty="0"/>
              <a:t>, </a:t>
            </a:r>
            <a:r>
              <a:rPr lang="el-GR" sz="1600" dirty="0"/>
              <a:t>2 Δεκεμβρίου 1958.</a:t>
            </a:r>
            <a:endParaRPr lang="tr-TR" sz="1600" dirty="0"/>
          </a:p>
          <a:p>
            <a:r>
              <a:rPr lang="el-GR" sz="1600" dirty="0"/>
              <a:t>Εφημερίδα  </a:t>
            </a:r>
            <a:r>
              <a:rPr lang="tr-TR" sz="1600" i="1" dirty="0"/>
              <a:t>Bozkurt</a:t>
            </a:r>
            <a:r>
              <a:rPr lang="el-GR" sz="1600" i="1" dirty="0"/>
              <a:t>, </a:t>
            </a:r>
            <a:r>
              <a:rPr lang="en-US" sz="1600" dirty="0"/>
              <a:t>16 </a:t>
            </a:r>
            <a:r>
              <a:rPr lang="el-GR" sz="1600" dirty="0"/>
              <a:t>Αυγούστου</a:t>
            </a:r>
            <a:r>
              <a:rPr lang="en-US" sz="1600" dirty="0"/>
              <a:t>  1960.</a:t>
            </a:r>
          </a:p>
          <a:p>
            <a:r>
              <a:rPr lang="el-GR" sz="1600" dirty="0"/>
              <a:t>Εφημερίδα  </a:t>
            </a:r>
            <a:r>
              <a:rPr lang="tr-TR" sz="1600" i="1" dirty="0"/>
              <a:t>Bozkurt</a:t>
            </a:r>
            <a:r>
              <a:rPr lang="el-GR" sz="1600" i="1" dirty="0"/>
              <a:t>, </a:t>
            </a:r>
            <a:r>
              <a:rPr lang="en-US" sz="1600" dirty="0"/>
              <a:t>15 -19 </a:t>
            </a:r>
            <a:r>
              <a:rPr lang="el-GR" sz="1600" dirty="0"/>
              <a:t>Ιουλίου </a:t>
            </a:r>
            <a:r>
              <a:rPr lang="en-US" sz="1600" dirty="0"/>
              <a:t> 19</a:t>
            </a:r>
            <a:r>
              <a:rPr lang="el-GR" sz="1600" dirty="0"/>
              <a:t>74.</a:t>
            </a:r>
          </a:p>
          <a:p>
            <a:r>
              <a:rPr lang="el-GR" sz="1600" dirty="0"/>
              <a:t>Εφημερίδα  </a:t>
            </a:r>
            <a:r>
              <a:rPr lang="tr-TR" sz="1600" i="1" dirty="0"/>
              <a:t>Bozkurt</a:t>
            </a:r>
            <a:r>
              <a:rPr lang="el-GR" sz="1600" i="1" dirty="0"/>
              <a:t>, </a:t>
            </a:r>
            <a:r>
              <a:rPr lang="el-GR" sz="1600" dirty="0"/>
              <a:t>25</a:t>
            </a:r>
            <a:r>
              <a:rPr lang="en-US" sz="1600" dirty="0"/>
              <a:t> </a:t>
            </a:r>
            <a:r>
              <a:rPr lang="el-GR" sz="1600" dirty="0"/>
              <a:t>Ιουλίου </a:t>
            </a:r>
            <a:r>
              <a:rPr lang="en-US" sz="1600" dirty="0"/>
              <a:t> 19</a:t>
            </a:r>
            <a:r>
              <a:rPr lang="el-GR" sz="1600" dirty="0"/>
              <a:t>74.</a:t>
            </a:r>
          </a:p>
          <a:p>
            <a:r>
              <a:rPr lang="el-GR" sz="1600" dirty="0"/>
              <a:t>Εφημερίδα  </a:t>
            </a:r>
            <a:r>
              <a:rPr lang="tr-TR" sz="1600" i="1" dirty="0"/>
              <a:t>Bozkurt</a:t>
            </a:r>
            <a:r>
              <a:rPr lang="el-GR" sz="1600" i="1" dirty="0"/>
              <a:t>, </a:t>
            </a:r>
            <a:r>
              <a:rPr lang="el-GR" sz="1600" dirty="0"/>
              <a:t>26-30</a:t>
            </a:r>
            <a:r>
              <a:rPr lang="en-US" sz="1600" dirty="0"/>
              <a:t> </a:t>
            </a:r>
            <a:r>
              <a:rPr lang="el-GR" sz="1600" dirty="0"/>
              <a:t>Ιουλίου </a:t>
            </a:r>
            <a:r>
              <a:rPr lang="en-US" sz="1600" dirty="0"/>
              <a:t> 19</a:t>
            </a:r>
            <a:r>
              <a:rPr lang="el-GR" sz="1600" dirty="0"/>
              <a:t>74.</a:t>
            </a:r>
          </a:p>
          <a:p>
            <a:r>
              <a:rPr lang="el-GR" sz="1600" dirty="0"/>
              <a:t>Εφημερίδα  </a:t>
            </a:r>
            <a:r>
              <a:rPr lang="tr-TR" sz="1600" i="1" dirty="0"/>
              <a:t>Bozkurt</a:t>
            </a:r>
            <a:r>
              <a:rPr lang="el-GR" sz="1600" i="1" dirty="0"/>
              <a:t>, </a:t>
            </a:r>
            <a:r>
              <a:rPr lang="el-GR" sz="1600" dirty="0"/>
              <a:t>1</a:t>
            </a:r>
            <a:r>
              <a:rPr lang="tr-TR" sz="1600" dirty="0"/>
              <a:t>0</a:t>
            </a:r>
            <a:r>
              <a:rPr lang="el-GR" sz="1600" dirty="0"/>
              <a:t>  Αυγούστου 1974.</a:t>
            </a:r>
          </a:p>
          <a:p>
            <a:r>
              <a:rPr lang="el-GR" sz="1600" dirty="0"/>
              <a:t>Εφημερίδα  </a:t>
            </a:r>
            <a:r>
              <a:rPr lang="tr-TR" sz="1600" i="1" dirty="0"/>
              <a:t>Bozkurt</a:t>
            </a:r>
            <a:r>
              <a:rPr lang="el-GR" sz="1600" i="1" dirty="0"/>
              <a:t>, </a:t>
            </a:r>
            <a:r>
              <a:rPr lang="el-GR" sz="1600" dirty="0"/>
              <a:t>15 Αυγούστου 1974.</a:t>
            </a:r>
            <a:endParaRPr lang="el-GR" sz="1600" b="1" dirty="0"/>
          </a:p>
          <a:p>
            <a:r>
              <a:rPr lang="el-GR" sz="1600" dirty="0"/>
              <a:t>Εφημερίδα  </a:t>
            </a:r>
            <a:r>
              <a:rPr lang="tr-TR" sz="1600" i="1" dirty="0"/>
              <a:t>Bozkurt</a:t>
            </a:r>
            <a:r>
              <a:rPr lang="el-GR" sz="1600" i="1" dirty="0"/>
              <a:t>, </a:t>
            </a:r>
            <a:r>
              <a:rPr lang="el-GR" sz="1600" dirty="0"/>
              <a:t>16-</a:t>
            </a:r>
            <a:r>
              <a:rPr lang="tr-TR" sz="1600" dirty="0"/>
              <a:t>18</a:t>
            </a:r>
            <a:r>
              <a:rPr lang="el-GR" sz="1600" dirty="0"/>
              <a:t> Αυγούστου 1974.</a:t>
            </a:r>
          </a:p>
          <a:p>
            <a:r>
              <a:rPr lang="el-GR" sz="1600" dirty="0"/>
              <a:t>Εφημερίδα  </a:t>
            </a:r>
            <a:r>
              <a:rPr lang="tr-TR" sz="1600" i="1" dirty="0"/>
              <a:t>Bozkurt</a:t>
            </a:r>
            <a:r>
              <a:rPr lang="el-GR" sz="1600" i="1" dirty="0"/>
              <a:t>, </a:t>
            </a:r>
            <a:r>
              <a:rPr lang="tr-TR" sz="1600" dirty="0"/>
              <a:t>22, 24,25,28, 29,31</a:t>
            </a:r>
            <a:r>
              <a:rPr lang="el-GR" sz="1600" dirty="0"/>
              <a:t> Αυγούστου 1974.</a:t>
            </a:r>
            <a:endParaRPr lang="tr-TR" sz="1600" dirty="0"/>
          </a:p>
          <a:p>
            <a:r>
              <a:rPr lang="el-GR" sz="1600" dirty="0"/>
              <a:t>Εφημερίδα  </a:t>
            </a:r>
            <a:r>
              <a:rPr lang="tr-TR" sz="1600" i="1" dirty="0"/>
              <a:t>Bozkurt</a:t>
            </a:r>
            <a:r>
              <a:rPr lang="el-GR" sz="1600" i="1" dirty="0"/>
              <a:t>,</a:t>
            </a:r>
            <a:r>
              <a:rPr lang="tr-TR" sz="1600" i="1" dirty="0"/>
              <a:t> </a:t>
            </a:r>
            <a:r>
              <a:rPr lang="tr-TR" sz="1600" dirty="0"/>
              <a:t>16 </a:t>
            </a:r>
            <a:r>
              <a:rPr lang="el-GR" sz="1600" dirty="0"/>
              <a:t>Οκτωβρίου 1974.</a:t>
            </a:r>
          </a:p>
          <a:p>
            <a:r>
              <a:rPr lang="el-GR" sz="1600" dirty="0"/>
              <a:t>Εφημερίδα  </a:t>
            </a:r>
            <a:r>
              <a:rPr lang="tr-TR" sz="1600" i="1" dirty="0"/>
              <a:t>Bozkurt</a:t>
            </a:r>
            <a:r>
              <a:rPr lang="el-GR" sz="1600" i="1" dirty="0"/>
              <a:t>,</a:t>
            </a:r>
            <a:r>
              <a:rPr lang="tr-TR" sz="1600" i="1" dirty="0"/>
              <a:t> </a:t>
            </a:r>
            <a:r>
              <a:rPr lang="el-GR" sz="1600" i="1" dirty="0"/>
              <a:t>2</a:t>
            </a:r>
            <a:r>
              <a:rPr lang="tr-TR" sz="1600" dirty="0"/>
              <a:t>6 </a:t>
            </a:r>
            <a:r>
              <a:rPr lang="el-GR" sz="1600" dirty="0"/>
              <a:t>Οκτωβρίου 1974.</a:t>
            </a:r>
          </a:p>
          <a:p>
            <a:r>
              <a:rPr lang="el-GR" sz="1600" dirty="0"/>
              <a:t>Εφημερίδα  </a:t>
            </a:r>
            <a:r>
              <a:rPr lang="tr-TR" sz="1600" i="1" dirty="0"/>
              <a:t>Bozkurt</a:t>
            </a:r>
            <a:r>
              <a:rPr lang="el-GR" sz="1600" i="1" dirty="0"/>
              <a:t>, </a:t>
            </a:r>
            <a:r>
              <a:rPr lang="el-GR" sz="1600" dirty="0"/>
              <a:t>15 Νοεμβρίου  1974.</a:t>
            </a:r>
          </a:p>
          <a:p>
            <a:r>
              <a:rPr lang="el-GR" sz="1600" dirty="0"/>
              <a:t>Εφημερίδα  </a:t>
            </a:r>
            <a:r>
              <a:rPr lang="tr-TR" sz="1600" i="1" dirty="0"/>
              <a:t>Bozkurt</a:t>
            </a:r>
            <a:r>
              <a:rPr lang="el-GR" sz="1600" i="1" dirty="0"/>
              <a:t>, </a:t>
            </a:r>
            <a:r>
              <a:rPr lang="el-GR" sz="1600" dirty="0"/>
              <a:t>15 Ιουλίου 1975.</a:t>
            </a:r>
          </a:p>
          <a:p>
            <a:r>
              <a:rPr lang="el-GR" sz="1600" dirty="0"/>
              <a:t>Εφημερίδα  </a:t>
            </a:r>
            <a:r>
              <a:rPr lang="tr-TR" sz="1600" i="1" dirty="0"/>
              <a:t>Bozkurt</a:t>
            </a:r>
            <a:r>
              <a:rPr lang="el-GR" sz="1600" i="1" dirty="0"/>
              <a:t>, </a:t>
            </a:r>
            <a:r>
              <a:rPr lang="el-GR" sz="1600" dirty="0"/>
              <a:t>20 Ιουλίου 1975.</a:t>
            </a:r>
          </a:p>
          <a:p>
            <a:r>
              <a:rPr lang="el-GR" sz="1600" dirty="0"/>
              <a:t>Εφημερίδα  </a:t>
            </a:r>
            <a:r>
              <a:rPr lang="tr-TR" sz="1600" i="1" dirty="0"/>
              <a:t>Bozkurt</a:t>
            </a:r>
            <a:r>
              <a:rPr lang="el-GR" sz="1600" i="1" dirty="0"/>
              <a:t>, </a:t>
            </a:r>
            <a:r>
              <a:rPr lang="el-GR" sz="1600" dirty="0"/>
              <a:t>14 -15 Αυγούστου 1975</a:t>
            </a:r>
          </a:p>
          <a:p>
            <a:r>
              <a:rPr lang="el-GR" sz="1600" dirty="0"/>
              <a:t>Εφημερίδα  </a:t>
            </a:r>
            <a:r>
              <a:rPr lang="tr-TR" sz="1600" i="1" dirty="0"/>
              <a:t>Bozkurt</a:t>
            </a:r>
            <a:r>
              <a:rPr lang="el-GR" sz="1600" i="1" dirty="0"/>
              <a:t>, </a:t>
            </a:r>
            <a:r>
              <a:rPr lang="el-GR" sz="1600" dirty="0"/>
              <a:t>1 Δεκεμβρίου1975.</a:t>
            </a:r>
          </a:p>
          <a:p>
            <a:r>
              <a:rPr lang="el-GR" sz="1600" dirty="0"/>
              <a:t>Εφημερίδα  </a:t>
            </a:r>
            <a:r>
              <a:rPr lang="tr-TR" sz="1600" i="1" dirty="0"/>
              <a:t>Bozkurt</a:t>
            </a:r>
            <a:r>
              <a:rPr lang="el-GR" sz="1600" i="1" dirty="0"/>
              <a:t>, </a:t>
            </a:r>
            <a:r>
              <a:rPr lang="el-GR" sz="1600" dirty="0"/>
              <a:t>14 Αυγούστου 1978.</a:t>
            </a:r>
          </a:p>
          <a:p>
            <a:r>
              <a:rPr lang="el-GR" sz="1600" dirty="0"/>
              <a:t>Εφημερίδα  </a:t>
            </a:r>
            <a:r>
              <a:rPr lang="tr-TR" sz="1600" i="1" dirty="0"/>
              <a:t>Bozkurt</a:t>
            </a:r>
            <a:r>
              <a:rPr lang="el-GR" sz="1600" i="1" dirty="0"/>
              <a:t>, </a:t>
            </a:r>
            <a:r>
              <a:rPr lang="el-GR" sz="1600" dirty="0"/>
              <a:t>20 Ιουλίου 1981.</a:t>
            </a:r>
          </a:p>
        </p:txBody>
      </p:sp>
    </p:spTree>
    <p:extLst>
      <p:ext uri="{BB962C8B-B14F-4D97-AF65-F5344CB8AC3E}">
        <p14:creationId xmlns:p14="http://schemas.microsoft.com/office/powerpoint/2010/main" val="1377011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9740D1-1EF6-A247-5046-2A71FB0DD5B1}"/>
              </a:ext>
            </a:extLst>
          </p:cNvPr>
          <p:cNvSpPr txBox="1"/>
          <p:nvPr/>
        </p:nvSpPr>
        <p:spPr>
          <a:xfrm>
            <a:off x="359228" y="332325"/>
            <a:ext cx="11473543" cy="6093976"/>
          </a:xfrm>
          <a:prstGeom prst="rect">
            <a:avLst/>
          </a:prstGeom>
          <a:noFill/>
          <a:ln>
            <a:solidFill>
              <a:schemeClr val="tx1"/>
            </a:solidFill>
          </a:ln>
        </p:spPr>
        <p:txBody>
          <a:bodyPr wrap="square">
            <a:spAutoFit/>
          </a:bodyPr>
          <a:lstStyle/>
          <a:p>
            <a:r>
              <a:rPr lang="el-GR" b="1" dirty="0"/>
              <a:t>Δευτερογενείς  πηγές   : </a:t>
            </a:r>
            <a:endParaRPr lang="tr-TR" b="1" dirty="0"/>
          </a:p>
          <a:p>
            <a:endParaRPr lang="tr-TR" dirty="0">
              <a:ea typeface="Times New Roman" panose="02020603050405020304" pitchFamily="18" charset="0"/>
              <a:cs typeface="Times New Roman" panose="02020603050405020304" pitchFamily="18" charset="0"/>
            </a:endParaRPr>
          </a:p>
          <a:p>
            <a:r>
              <a:rPr lang="tr-TR" sz="1400" dirty="0">
                <a:ea typeface="Times New Roman" panose="02020603050405020304" pitchFamily="18" charset="0"/>
                <a:cs typeface="Times New Roman" panose="02020603050405020304" pitchFamily="18" charset="0"/>
              </a:rPr>
              <a:t>Adalı Kutlu, </a:t>
            </a:r>
            <a:r>
              <a:rPr lang="tr-TR" sz="1400" i="1" dirty="0">
                <a:ea typeface="Times New Roman" panose="02020603050405020304" pitchFamily="18" charset="0"/>
                <a:cs typeface="Times New Roman" panose="02020603050405020304" pitchFamily="18" charset="0"/>
              </a:rPr>
              <a:t>Köy raporları 1963, </a:t>
            </a:r>
            <a:r>
              <a:rPr lang="tr-TR" sz="1400" dirty="0">
                <a:ea typeface="Times New Roman" panose="02020603050405020304" pitchFamily="18" charset="0"/>
                <a:cs typeface="Times New Roman" panose="02020603050405020304" pitchFamily="18" charset="0"/>
              </a:rPr>
              <a:t>Kıbrıs Türk Cemaat Meclisi, Lefkoşa, 1963.</a:t>
            </a:r>
            <a:endParaRPr lang="el-GR" sz="1400" dirty="0"/>
          </a:p>
          <a:p>
            <a:r>
              <a:rPr lang="tr-TR" sz="1400" dirty="0">
                <a:ea typeface="Times New Roman" panose="02020603050405020304" pitchFamily="18" charset="0"/>
                <a:cs typeface="Times New Roman" panose="02020603050405020304" pitchFamily="18" charset="0"/>
              </a:rPr>
              <a:t>Alasya </a:t>
            </a:r>
            <a:r>
              <a:rPr lang="tr-TR" sz="1400" dirty="0">
                <a:effectLst/>
                <a:ea typeface="Times New Roman" panose="02020603050405020304" pitchFamily="18" charset="0"/>
                <a:cs typeface="Times New Roman" panose="02020603050405020304" pitchFamily="18" charset="0"/>
              </a:rPr>
              <a:t>Halil Fikret, </a:t>
            </a:r>
            <a:r>
              <a:rPr lang="tr-TR" sz="1400" i="1" dirty="0">
                <a:effectLst/>
                <a:ea typeface="Times New Roman" panose="02020603050405020304" pitchFamily="18" charset="0"/>
                <a:cs typeface="Times New Roman" panose="02020603050405020304" pitchFamily="18" charset="0"/>
              </a:rPr>
              <a:t>Kıbrıs tarihi (M.E. 1450- M.S. 1878) Belli  başlı Antikiteleri</a:t>
            </a:r>
            <a:r>
              <a:rPr lang="tr-TR" sz="1400" dirty="0">
                <a:effectLst/>
                <a:ea typeface="Times New Roman" panose="02020603050405020304" pitchFamily="18" charset="0"/>
                <a:cs typeface="Times New Roman" panose="02020603050405020304" pitchFamily="18" charset="0"/>
              </a:rPr>
              <a:t>, M. F</a:t>
            </a:r>
            <a:r>
              <a:rPr lang="en-GB" sz="1400" dirty="0" err="1">
                <a:effectLst/>
                <a:ea typeface="Times New Roman" panose="02020603050405020304" pitchFamily="18" charset="0"/>
                <a:cs typeface="Times New Roman" panose="02020603050405020304" pitchFamily="18" charset="0"/>
              </a:rPr>
              <a:t>i</a:t>
            </a:r>
            <a:r>
              <a:rPr lang="tr-TR" sz="1400" dirty="0" err="1">
                <a:effectLst/>
                <a:ea typeface="Times New Roman" panose="02020603050405020304" pitchFamily="18" charset="0"/>
                <a:cs typeface="Times New Roman" panose="02020603050405020304" pitchFamily="18" charset="0"/>
              </a:rPr>
              <a:t>kri</a:t>
            </a:r>
            <a:r>
              <a:rPr lang="tr-TR" sz="1400" dirty="0">
                <a:effectLst/>
                <a:ea typeface="Times New Roman" panose="02020603050405020304" pitchFamily="18" charset="0"/>
                <a:cs typeface="Times New Roman" panose="02020603050405020304" pitchFamily="18" charset="0"/>
              </a:rPr>
              <a:t> Matbaasında, Lefkoşa, 1939.</a:t>
            </a:r>
            <a:endParaRPr lang="tr-TR" sz="1400" dirty="0"/>
          </a:p>
          <a:p>
            <a:r>
              <a:rPr lang="en-US" sz="1400" dirty="0"/>
              <a:t>Deniz</a:t>
            </a:r>
            <a:r>
              <a:rPr lang="tr-TR" sz="1400" dirty="0"/>
              <a:t> </a:t>
            </a:r>
            <a:r>
              <a:rPr lang="en-US" sz="1400" dirty="0"/>
              <a:t>Celal</a:t>
            </a:r>
            <a:r>
              <a:rPr lang="tr-TR" sz="1400" dirty="0"/>
              <a:t> (</a:t>
            </a:r>
            <a:r>
              <a:rPr lang="el-GR" sz="1400" dirty="0" err="1"/>
              <a:t>επιμ</a:t>
            </a:r>
            <a:r>
              <a:rPr lang="el-GR" sz="1400" dirty="0"/>
              <a:t>.</a:t>
            </a:r>
            <a:r>
              <a:rPr lang="tr-TR" sz="1400" dirty="0"/>
              <a:t>)</a:t>
            </a:r>
            <a:r>
              <a:rPr lang="el-GR" sz="1400" dirty="0"/>
              <a:t>, </a:t>
            </a:r>
            <a:r>
              <a:rPr lang="en-US" sz="1400" i="1" dirty="0" err="1"/>
              <a:t>Kıbrıs</a:t>
            </a:r>
            <a:r>
              <a:rPr lang="en-US" sz="1400" i="1" dirty="0"/>
              <a:t> </a:t>
            </a:r>
            <a:r>
              <a:rPr lang="en-US" sz="1400" i="1" dirty="0" err="1"/>
              <a:t>Türk</a:t>
            </a:r>
            <a:r>
              <a:rPr lang="en-US" sz="1400" i="1" dirty="0"/>
              <a:t> </a:t>
            </a:r>
            <a:r>
              <a:rPr lang="en-US" sz="1400" i="1" dirty="0" err="1"/>
              <a:t>tarihi</a:t>
            </a:r>
            <a:r>
              <a:rPr lang="en-US" sz="1400" i="1" dirty="0"/>
              <a:t> 8. </a:t>
            </a:r>
            <a:r>
              <a:rPr lang="en-US" sz="1400" i="1" dirty="0" err="1"/>
              <a:t>sınıf</a:t>
            </a:r>
            <a:r>
              <a:rPr lang="en-US" sz="1400" i="1" dirty="0"/>
              <a:t> : </a:t>
            </a:r>
            <a:r>
              <a:rPr lang="en-US" sz="1400" i="1" dirty="0" err="1"/>
              <a:t>Ortaokullar</a:t>
            </a:r>
            <a:r>
              <a:rPr lang="en-US" sz="1400" i="1" dirty="0"/>
              <a:t> </a:t>
            </a:r>
            <a:r>
              <a:rPr lang="en-US" sz="1400" i="1" dirty="0" err="1"/>
              <a:t>için</a:t>
            </a:r>
            <a:r>
              <a:rPr lang="en-US" sz="1400" i="1" dirty="0"/>
              <a:t> </a:t>
            </a:r>
            <a:r>
              <a:rPr lang="en-US" sz="1400" i="1" dirty="0" err="1"/>
              <a:t>tarih</a:t>
            </a:r>
            <a:r>
              <a:rPr lang="en-US" sz="1400" i="1" dirty="0"/>
              <a:t> </a:t>
            </a:r>
            <a:r>
              <a:rPr lang="en-US" sz="1400" i="1" dirty="0" err="1"/>
              <a:t>kitabı</a:t>
            </a:r>
            <a:r>
              <a:rPr lang="el-GR" sz="1400" i="1" dirty="0"/>
              <a:t>, </a:t>
            </a:r>
            <a:r>
              <a:rPr lang="en-US" sz="1400" dirty="0"/>
              <a:t>Milli </a:t>
            </a:r>
            <a:r>
              <a:rPr lang="en-US" sz="1400" dirty="0" err="1"/>
              <a:t>Eğitim</a:t>
            </a:r>
            <a:r>
              <a:rPr lang="en-US" sz="1400" dirty="0"/>
              <a:t> </a:t>
            </a:r>
            <a:r>
              <a:rPr lang="en-US" sz="1400" dirty="0" err="1"/>
              <a:t>Gençlik</a:t>
            </a:r>
            <a:r>
              <a:rPr lang="en-US" sz="1400" dirty="0"/>
              <a:t> </a:t>
            </a:r>
            <a:r>
              <a:rPr lang="en-US" sz="1400" dirty="0" err="1"/>
              <a:t>ve</a:t>
            </a:r>
            <a:r>
              <a:rPr lang="en-US" sz="1400" dirty="0"/>
              <a:t> </a:t>
            </a:r>
            <a:r>
              <a:rPr lang="en-US" sz="1400" dirty="0" err="1"/>
              <a:t>Spor</a:t>
            </a:r>
            <a:r>
              <a:rPr lang="en-US" sz="1400" dirty="0"/>
              <a:t> </a:t>
            </a:r>
            <a:r>
              <a:rPr lang="en-US" sz="1400" dirty="0" err="1"/>
              <a:t>Bakanlığı</a:t>
            </a:r>
            <a:r>
              <a:rPr lang="en-US" sz="1400" dirty="0"/>
              <a:t>, </a:t>
            </a:r>
            <a:r>
              <a:rPr lang="en-US" sz="1400" dirty="0" err="1"/>
              <a:t>Lefkoşa</a:t>
            </a:r>
            <a:r>
              <a:rPr lang="en-US" sz="1400" dirty="0"/>
              <a:t>, 2009.</a:t>
            </a:r>
          </a:p>
          <a:p>
            <a:r>
              <a:rPr lang="en-US" sz="1400" dirty="0" err="1"/>
              <a:t>Kıbrıs</a:t>
            </a:r>
            <a:r>
              <a:rPr lang="en-US" sz="1400" dirty="0"/>
              <a:t> </a:t>
            </a:r>
            <a:r>
              <a:rPr lang="en-US" sz="1400" dirty="0" err="1"/>
              <a:t>Türk</a:t>
            </a:r>
            <a:r>
              <a:rPr lang="en-US" sz="1400" dirty="0"/>
              <a:t> </a:t>
            </a:r>
            <a:r>
              <a:rPr lang="en-US" sz="1400" dirty="0" err="1"/>
              <a:t>Gazeteciler</a:t>
            </a:r>
            <a:r>
              <a:rPr lang="en-US" sz="1400" dirty="0"/>
              <a:t> </a:t>
            </a:r>
            <a:r>
              <a:rPr lang="en-US" sz="1400" dirty="0" err="1"/>
              <a:t>Birliği</a:t>
            </a:r>
            <a:r>
              <a:rPr lang="en-US" sz="1400" dirty="0"/>
              <a:t> (KTGB)</a:t>
            </a:r>
            <a:r>
              <a:rPr lang="el-GR" sz="1400" dirty="0"/>
              <a:t>, </a:t>
            </a:r>
            <a:r>
              <a:rPr lang="en-US" sz="1400" i="1" dirty="0" err="1"/>
              <a:t>Kıbrıs</a:t>
            </a:r>
            <a:r>
              <a:rPr lang="en-US" sz="1400" i="1" dirty="0"/>
              <a:t> </a:t>
            </a:r>
            <a:r>
              <a:rPr lang="en-US" sz="1400" i="1" dirty="0" err="1"/>
              <a:t>Türk</a:t>
            </a:r>
            <a:r>
              <a:rPr lang="en-US" sz="1400" i="1" dirty="0"/>
              <a:t> </a:t>
            </a:r>
            <a:r>
              <a:rPr lang="en-US" sz="1400" i="1" dirty="0" err="1"/>
              <a:t>Basın</a:t>
            </a:r>
            <a:r>
              <a:rPr lang="en-US" sz="1400" i="1" dirty="0"/>
              <a:t> </a:t>
            </a:r>
            <a:r>
              <a:rPr lang="en-US" sz="1400" i="1" dirty="0" err="1"/>
              <a:t>Tarihi</a:t>
            </a:r>
            <a:r>
              <a:rPr lang="el-GR" sz="1400" i="1" dirty="0"/>
              <a:t>,</a:t>
            </a:r>
            <a:r>
              <a:rPr lang="en-US" sz="1400" i="1" dirty="0"/>
              <a:t>  </a:t>
            </a:r>
            <a:r>
              <a:rPr lang="en-US" sz="1400" i="1" dirty="0" err="1"/>
              <a:t>Söylem</a:t>
            </a:r>
            <a:r>
              <a:rPr lang="en-US" sz="1400" i="1" dirty="0"/>
              <a:t> </a:t>
            </a:r>
            <a:r>
              <a:rPr lang="en-US" sz="1400" i="1" dirty="0" err="1"/>
              <a:t>Matbaacılık</a:t>
            </a:r>
            <a:r>
              <a:rPr lang="el-GR" sz="1400" i="1" dirty="0"/>
              <a:t>, </a:t>
            </a:r>
            <a:r>
              <a:rPr lang="en-US" sz="1400" i="1" dirty="0"/>
              <a:t> </a:t>
            </a:r>
            <a:r>
              <a:rPr lang="en-US" sz="1400" dirty="0" err="1"/>
              <a:t>Lefko</a:t>
            </a:r>
            <a:r>
              <a:rPr lang="tr-TR" sz="1400" dirty="0" err="1"/>
              <a:t>şa</a:t>
            </a:r>
            <a:r>
              <a:rPr lang="tr-TR" sz="1400" dirty="0"/>
              <a:t>, 2012.</a:t>
            </a:r>
            <a:endParaRPr lang="en-US" sz="1400" dirty="0"/>
          </a:p>
          <a:p>
            <a:r>
              <a:rPr lang="en-US" sz="1400" dirty="0" err="1"/>
              <a:t>Köse</a:t>
            </a:r>
            <a:r>
              <a:rPr lang="tr-TR" sz="1400" dirty="0"/>
              <a:t> </a:t>
            </a:r>
            <a:r>
              <a:rPr lang="en-US" sz="1400" dirty="0"/>
              <a:t>Ömer</a:t>
            </a:r>
            <a:r>
              <a:rPr lang="tr-TR" sz="1400" dirty="0"/>
              <a:t>, </a:t>
            </a:r>
            <a:r>
              <a:rPr lang="en-US" sz="1400" dirty="0"/>
              <a:t> </a:t>
            </a:r>
            <a:r>
              <a:rPr lang="en-US" sz="1400" i="1" dirty="0"/>
              <a:t>Bren </a:t>
            </a:r>
            <a:r>
              <a:rPr lang="en-US" sz="1400" i="1" dirty="0" err="1"/>
              <a:t>çantası'nda</a:t>
            </a:r>
            <a:r>
              <a:rPr lang="en-US" sz="1400" i="1" dirty="0"/>
              <a:t> 18 kulak</a:t>
            </a:r>
            <a:r>
              <a:rPr lang="en-US" sz="1400" dirty="0"/>
              <a:t>,  </a:t>
            </a:r>
            <a:r>
              <a:rPr lang="en-US" sz="1400" dirty="0" err="1"/>
              <a:t>Lefkoşa</a:t>
            </a:r>
            <a:r>
              <a:rPr lang="en-US" sz="1400" dirty="0"/>
              <a:t>, 2007.</a:t>
            </a:r>
            <a:endParaRPr lang="tr-TR" sz="1400" dirty="0"/>
          </a:p>
          <a:p>
            <a:r>
              <a:rPr lang="en-US" sz="1400" dirty="0" err="1"/>
              <a:t>Metin</a:t>
            </a:r>
            <a:r>
              <a:rPr lang="tr-TR" sz="1400" dirty="0"/>
              <a:t> </a:t>
            </a:r>
            <a:r>
              <a:rPr lang="en-US" sz="1400" dirty="0"/>
              <a:t>Sedat</a:t>
            </a:r>
            <a:r>
              <a:rPr lang="el-GR" sz="1400" dirty="0"/>
              <a:t>, </a:t>
            </a:r>
            <a:r>
              <a:rPr lang="en-US" sz="1400" i="1" dirty="0" err="1"/>
              <a:t>Kıbrıs</a:t>
            </a:r>
            <a:r>
              <a:rPr lang="en-US" sz="1400" i="1" dirty="0"/>
              <a:t> </a:t>
            </a:r>
            <a:r>
              <a:rPr lang="en-US" sz="1400" i="1" dirty="0" err="1"/>
              <a:t>Türk</a:t>
            </a:r>
            <a:r>
              <a:rPr lang="en-US" sz="1400" i="1" dirty="0"/>
              <a:t> </a:t>
            </a:r>
            <a:r>
              <a:rPr lang="en-US" sz="1400" i="1" dirty="0" err="1"/>
              <a:t>Kuvvetleri</a:t>
            </a:r>
            <a:r>
              <a:rPr lang="el-GR" sz="1400" i="1" dirty="0"/>
              <a:t> </a:t>
            </a:r>
            <a:r>
              <a:rPr lang="en-US" sz="1400" i="1" dirty="0" err="1"/>
              <a:t>Alayı</a:t>
            </a:r>
            <a:r>
              <a:rPr lang="en-US" sz="1400" i="1" dirty="0"/>
              <a:t> </a:t>
            </a:r>
            <a:r>
              <a:rPr lang="en-US" sz="1400" i="1" dirty="0" err="1"/>
              <a:t>sancak</a:t>
            </a:r>
            <a:r>
              <a:rPr lang="en-US" sz="1400" i="1" dirty="0"/>
              <a:t> </a:t>
            </a:r>
            <a:r>
              <a:rPr lang="en-US" sz="1400" i="1" dirty="0" err="1"/>
              <a:t>destanı</a:t>
            </a:r>
            <a:r>
              <a:rPr lang="en-US" sz="1400" i="1" dirty="0"/>
              <a:t> : 14 Mart 1974-30 </a:t>
            </a:r>
            <a:r>
              <a:rPr lang="en-US" sz="1400" i="1" dirty="0" err="1"/>
              <a:t>Ağustos</a:t>
            </a:r>
            <a:r>
              <a:rPr lang="en-US" sz="1400" i="1" dirty="0"/>
              <a:t> 1974 </a:t>
            </a:r>
            <a:r>
              <a:rPr lang="el-GR" sz="1400" dirty="0"/>
              <a:t>, </a:t>
            </a:r>
            <a:r>
              <a:rPr lang="tr-TR" sz="1400" dirty="0" err="1"/>
              <a:t>AjansTürk</a:t>
            </a:r>
            <a:r>
              <a:rPr lang="el-GR" sz="1400" dirty="0"/>
              <a:t>,</a:t>
            </a:r>
            <a:r>
              <a:rPr lang="tr-TR" sz="1400" dirty="0"/>
              <a:t> </a:t>
            </a:r>
            <a:r>
              <a:rPr lang="en-US" sz="1400" dirty="0"/>
              <a:t>Ankara</a:t>
            </a:r>
            <a:r>
              <a:rPr lang="el-GR" sz="1400" dirty="0"/>
              <a:t>,</a:t>
            </a:r>
            <a:r>
              <a:rPr lang="en-US" sz="1400" dirty="0"/>
              <a:t> 1996</a:t>
            </a:r>
            <a:r>
              <a:rPr lang="tr-TR" sz="1400" dirty="0"/>
              <a:t>.</a:t>
            </a:r>
          </a:p>
          <a:p>
            <a:r>
              <a:rPr lang="en-US" sz="1400" i="1" dirty="0">
                <a:effectLst/>
              </a:rPr>
              <a:t>Milli </a:t>
            </a:r>
            <a:r>
              <a:rPr lang="en-US" sz="1400" i="1" dirty="0" err="1">
                <a:effectLst/>
              </a:rPr>
              <a:t>Mücadele</a:t>
            </a:r>
            <a:r>
              <a:rPr lang="en-US" sz="1400" i="1" dirty="0">
                <a:effectLst/>
              </a:rPr>
              <a:t> </a:t>
            </a:r>
            <a:r>
              <a:rPr lang="en-US" sz="1400" i="1" dirty="0" err="1">
                <a:effectLst/>
              </a:rPr>
              <a:t>Müzesi</a:t>
            </a:r>
            <a:r>
              <a:rPr lang="en-US" sz="1400" i="1" dirty="0">
                <a:effectLst/>
              </a:rPr>
              <a:t> = The Museum of National Struggle</a:t>
            </a:r>
            <a:r>
              <a:rPr lang="tr-TR" sz="1400" dirty="0"/>
              <a:t>, </a:t>
            </a:r>
            <a:r>
              <a:rPr lang="en-US" sz="1400" dirty="0"/>
              <a:t>Public Relations Department</a:t>
            </a:r>
            <a:r>
              <a:rPr lang="tr-TR" sz="1400" dirty="0"/>
              <a:t>,</a:t>
            </a:r>
            <a:r>
              <a:rPr lang="en-US" sz="1400" dirty="0"/>
              <a:t> </a:t>
            </a:r>
            <a:r>
              <a:rPr lang="en-US" sz="1400" dirty="0" err="1"/>
              <a:t>Lefkoşa</a:t>
            </a:r>
            <a:r>
              <a:rPr lang="tr-TR" sz="1400" dirty="0"/>
              <a:t>, c2000.</a:t>
            </a:r>
            <a:endParaRPr lang="el-GR" sz="1400" dirty="0">
              <a:highlight>
                <a:srgbClr val="FFFFFF"/>
              </a:highlight>
            </a:endParaRPr>
          </a:p>
          <a:p>
            <a:r>
              <a:rPr lang="en-US" sz="1400" dirty="0" err="1">
                <a:highlight>
                  <a:srgbClr val="FFFFFF"/>
                </a:highlight>
              </a:rPr>
              <a:t>Öncan</a:t>
            </a:r>
            <a:r>
              <a:rPr lang="el-GR" sz="1400" dirty="0">
                <a:highlight>
                  <a:srgbClr val="FFFFFF"/>
                </a:highlight>
              </a:rPr>
              <a:t> </a:t>
            </a:r>
            <a:r>
              <a:rPr lang="en-US" sz="1400" dirty="0" err="1">
                <a:highlight>
                  <a:srgbClr val="FFFFFF"/>
                </a:highlight>
              </a:rPr>
              <a:t>Hüdaverdi</a:t>
            </a:r>
            <a:r>
              <a:rPr lang="en-US" sz="1400" dirty="0">
                <a:highlight>
                  <a:srgbClr val="FFFFFF"/>
                </a:highlight>
              </a:rPr>
              <a:t>, </a:t>
            </a:r>
            <a:r>
              <a:rPr lang="en-US" sz="1400" dirty="0" err="1">
                <a:highlight>
                  <a:srgbClr val="FFFFFF"/>
                </a:highlight>
              </a:rPr>
              <a:t>Özdemir</a:t>
            </a:r>
            <a:r>
              <a:rPr lang="el-GR" sz="1400" dirty="0">
                <a:highlight>
                  <a:srgbClr val="FFFFFF"/>
                </a:highlight>
              </a:rPr>
              <a:t> </a:t>
            </a:r>
            <a:r>
              <a:rPr lang="en-US" sz="1400" dirty="0" err="1">
                <a:highlight>
                  <a:srgbClr val="FFFFFF"/>
                </a:highlight>
              </a:rPr>
              <a:t>Zekeriya</a:t>
            </a:r>
            <a:r>
              <a:rPr lang="en-US" sz="1400" dirty="0">
                <a:highlight>
                  <a:srgbClr val="FFFFFF"/>
                </a:highlight>
              </a:rPr>
              <a:t> &amp; </a:t>
            </a:r>
            <a:r>
              <a:rPr lang="en-US" sz="1400" dirty="0" err="1">
                <a:highlight>
                  <a:srgbClr val="FFFFFF"/>
                </a:highlight>
              </a:rPr>
              <a:t>Sağduyu</a:t>
            </a:r>
            <a:r>
              <a:rPr lang="el-GR" sz="1400" dirty="0">
                <a:highlight>
                  <a:srgbClr val="FFFFFF"/>
                </a:highlight>
              </a:rPr>
              <a:t> </a:t>
            </a:r>
            <a:r>
              <a:rPr lang="en-US" sz="1400" dirty="0">
                <a:highlight>
                  <a:srgbClr val="FFFFFF"/>
                </a:highlight>
              </a:rPr>
              <a:t>Nilgün </a:t>
            </a:r>
            <a:r>
              <a:rPr lang="en-US" sz="1400" dirty="0" err="1">
                <a:highlight>
                  <a:srgbClr val="FFFFFF"/>
                </a:highlight>
              </a:rPr>
              <a:t>Orhon</a:t>
            </a:r>
            <a:r>
              <a:rPr lang="en-US" sz="1400" dirty="0">
                <a:highlight>
                  <a:srgbClr val="FFFFFF"/>
                </a:highlight>
              </a:rPr>
              <a:t>, </a:t>
            </a:r>
            <a:r>
              <a:rPr lang="en-US" sz="1400" i="1" dirty="0" err="1">
                <a:highlight>
                  <a:srgbClr val="FFFFFF"/>
                </a:highlight>
              </a:rPr>
              <a:t>Kıbrıs</a:t>
            </a:r>
            <a:r>
              <a:rPr lang="en-US" sz="1400" i="1" dirty="0">
                <a:highlight>
                  <a:srgbClr val="FFFFFF"/>
                </a:highlight>
              </a:rPr>
              <a:t> </a:t>
            </a:r>
            <a:r>
              <a:rPr lang="en-US" sz="1400" i="1" dirty="0" err="1">
                <a:highlight>
                  <a:srgbClr val="FFFFFF"/>
                </a:highlight>
              </a:rPr>
              <a:t>tarihi</a:t>
            </a:r>
            <a:r>
              <a:rPr lang="en-US" sz="1400" i="1" dirty="0">
                <a:highlight>
                  <a:srgbClr val="FFFFFF"/>
                </a:highlight>
              </a:rPr>
              <a:t> : M.Ö.7000- M.S.1983</a:t>
            </a:r>
            <a:r>
              <a:rPr lang="en-US" sz="1400" dirty="0">
                <a:highlight>
                  <a:srgbClr val="FFFFFF"/>
                </a:highlight>
              </a:rPr>
              <a:t>,  </a:t>
            </a:r>
            <a:r>
              <a:rPr lang="en-US" sz="1400" dirty="0" err="1">
                <a:highlight>
                  <a:srgbClr val="FFFFFF"/>
                </a:highlight>
              </a:rPr>
              <a:t>Lefko</a:t>
            </a:r>
            <a:r>
              <a:rPr lang="tr-TR" sz="1400" dirty="0" err="1">
                <a:highlight>
                  <a:srgbClr val="FFFFFF"/>
                </a:highlight>
              </a:rPr>
              <a:t>şa</a:t>
            </a:r>
            <a:r>
              <a:rPr lang="tr-TR" sz="1400" dirty="0">
                <a:highlight>
                  <a:srgbClr val="FFFFFF"/>
                </a:highlight>
              </a:rPr>
              <a:t>.</a:t>
            </a:r>
          </a:p>
          <a:p>
            <a:r>
              <a:rPr lang="en-US" sz="1400" dirty="0" err="1"/>
              <a:t>Polat</a:t>
            </a:r>
            <a:r>
              <a:rPr lang="tr-TR" sz="1400" dirty="0"/>
              <a:t> </a:t>
            </a:r>
            <a:r>
              <a:rPr lang="en-US" sz="1400" dirty="0" err="1"/>
              <a:t>Yılmaz</a:t>
            </a:r>
            <a:r>
              <a:rPr lang="tr-TR" sz="1400" dirty="0"/>
              <a:t>,</a:t>
            </a:r>
            <a:r>
              <a:rPr lang="en-US" sz="1400" dirty="0"/>
              <a:t> </a:t>
            </a:r>
            <a:r>
              <a:rPr lang="en-US" sz="1400" i="1" dirty="0" err="1">
                <a:effectLst/>
              </a:rPr>
              <a:t>Barış</a:t>
            </a:r>
            <a:r>
              <a:rPr lang="en-US" sz="1400" i="1" dirty="0">
                <a:effectLst/>
              </a:rPr>
              <a:t> </a:t>
            </a:r>
            <a:r>
              <a:rPr lang="en-US" sz="1400" i="1" dirty="0" err="1">
                <a:effectLst/>
              </a:rPr>
              <a:t>için</a:t>
            </a:r>
            <a:r>
              <a:rPr lang="en-US" sz="1400" i="1" dirty="0">
                <a:effectLst/>
              </a:rPr>
              <a:t> </a:t>
            </a:r>
            <a:r>
              <a:rPr lang="en-US" sz="1400" i="1" dirty="0" err="1">
                <a:effectLst/>
              </a:rPr>
              <a:t>oradaydılar</a:t>
            </a:r>
            <a:r>
              <a:rPr lang="en-US" sz="1400" i="1" dirty="0">
                <a:effectLst/>
              </a:rPr>
              <a:t> Parola : </a:t>
            </a:r>
            <a:r>
              <a:rPr lang="en-US" sz="1400" i="1" dirty="0" err="1">
                <a:effectLst/>
              </a:rPr>
              <a:t>Kıbrıs</a:t>
            </a:r>
            <a:r>
              <a:rPr lang="tr-TR" sz="1400" dirty="0">
                <a:effectLst/>
              </a:rPr>
              <a:t>,</a:t>
            </a:r>
            <a:r>
              <a:rPr lang="en-US" sz="1400" dirty="0">
                <a:effectLst/>
              </a:rPr>
              <a:t> </a:t>
            </a:r>
            <a:r>
              <a:rPr lang="tr-TR" sz="1400" dirty="0">
                <a:effectLst/>
              </a:rPr>
              <a:t>Ulus Dağı, </a:t>
            </a:r>
            <a:r>
              <a:rPr lang="en-US" sz="1400" dirty="0"/>
              <a:t>Ankara</a:t>
            </a:r>
            <a:r>
              <a:rPr lang="tr-TR" sz="1400" dirty="0"/>
              <a:t>, 2007.</a:t>
            </a:r>
          </a:p>
          <a:p>
            <a:r>
              <a:rPr lang="en-US" sz="1400" dirty="0" err="1"/>
              <a:t>Sadrazam</a:t>
            </a:r>
            <a:r>
              <a:rPr lang="tr-TR" sz="1400" dirty="0"/>
              <a:t> </a:t>
            </a:r>
            <a:r>
              <a:rPr lang="en-US" sz="1400" dirty="0"/>
              <a:t>Halil</a:t>
            </a:r>
            <a:r>
              <a:rPr lang="tr-TR" sz="1400" dirty="0"/>
              <a:t>, </a:t>
            </a:r>
            <a:r>
              <a:rPr lang="en-US" sz="1400" i="1" dirty="0" err="1"/>
              <a:t>İkinci</a:t>
            </a:r>
            <a:r>
              <a:rPr lang="en-US" sz="1400" i="1" dirty="0"/>
              <a:t> </a:t>
            </a:r>
            <a:r>
              <a:rPr lang="en-US" sz="1400" i="1" dirty="0" err="1"/>
              <a:t>harekat</a:t>
            </a:r>
            <a:r>
              <a:rPr lang="en-US" sz="1400" i="1" dirty="0"/>
              <a:t> </a:t>
            </a:r>
            <a:r>
              <a:rPr lang="en-US" sz="1400" i="1" dirty="0" err="1"/>
              <a:t>ve</a:t>
            </a:r>
            <a:r>
              <a:rPr lang="en-US" sz="1400" i="1" dirty="0"/>
              <a:t> </a:t>
            </a:r>
            <a:r>
              <a:rPr lang="en-US" sz="1400" i="1" dirty="0" err="1"/>
              <a:t>sonrası</a:t>
            </a:r>
            <a:r>
              <a:rPr lang="en-US" sz="1400" i="1" dirty="0"/>
              <a:t> </a:t>
            </a:r>
            <a:r>
              <a:rPr lang="en-US" sz="1400" i="1" dirty="0" err="1"/>
              <a:t>Ağustos</a:t>
            </a:r>
            <a:r>
              <a:rPr lang="en-US" sz="1400" i="1" dirty="0"/>
              <a:t> 1974 : </a:t>
            </a:r>
            <a:r>
              <a:rPr lang="en-US" sz="1400" i="1" dirty="0" err="1"/>
              <a:t>Kıbrıs'ta</a:t>
            </a:r>
            <a:r>
              <a:rPr lang="en-US" sz="1400" i="1" dirty="0"/>
              <a:t> </a:t>
            </a:r>
            <a:r>
              <a:rPr lang="en-US" sz="1400" i="1" dirty="0" err="1"/>
              <a:t>mitlerden</a:t>
            </a:r>
            <a:r>
              <a:rPr lang="en-US" sz="1400" i="1" dirty="0"/>
              <a:t> </a:t>
            </a:r>
            <a:r>
              <a:rPr lang="en-US" sz="1400" i="1" dirty="0" err="1"/>
              <a:t>gerçeğe</a:t>
            </a:r>
            <a:r>
              <a:rPr lang="tr-TR" sz="1400" dirty="0"/>
              <a:t>, Söylem,</a:t>
            </a:r>
            <a:r>
              <a:rPr lang="en-US" sz="1400" dirty="0" err="1"/>
              <a:t>Lefkoşa</a:t>
            </a:r>
            <a:r>
              <a:rPr lang="tr-TR" sz="1400" dirty="0"/>
              <a:t>,</a:t>
            </a:r>
            <a:r>
              <a:rPr lang="en-US" sz="1400" dirty="0"/>
              <a:t> 2014</a:t>
            </a:r>
            <a:r>
              <a:rPr lang="tr-TR" sz="1400"/>
              <a:t>.</a:t>
            </a:r>
            <a:endParaRPr lang="en-US" sz="1400" dirty="0">
              <a:highlight>
                <a:srgbClr val="FFFFFF"/>
              </a:highlight>
            </a:endParaRPr>
          </a:p>
          <a:p>
            <a:r>
              <a:rPr lang="en-US" sz="1400" dirty="0" err="1"/>
              <a:t>Sanver</a:t>
            </a:r>
            <a:r>
              <a:rPr lang="en-US" sz="1400" dirty="0"/>
              <a:t> Ahmet, </a:t>
            </a:r>
            <a:r>
              <a:rPr lang="en-US" sz="1400" i="1" dirty="0" err="1"/>
              <a:t>Kıbrıs</a:t>
            </a:r>
            <a:r>
              <a:rPr lang="en-US" sz="1400" i="1" dirty="0"/>
              <a:t> </a:t>
            </a:r>
            <a:r>
              <a:rPr lang="en-US" sz="1400" i="1" dirty="0" err="1"/>
              <a:t>barış</a:t>
            </a:r>
            <a:r>
              <a:rPr lang="en-US" sz="1400" i="1" dirty="0"/>
              <a:t> </a:t>
            </a:r>
            <a:r>
              <a:rPr lang="en-US" sz="1400" i="1" dirty="0" err="1"/>
              <a:t>harekatı</a:t>
            </a:r>
            <a:r>
              <a:rPr lang="en-US" sz="1400" i="1" dirty="0"/>
              <a:t> </a:t>
            </a:r>
            <a:r>
              <a:rPr lang="en-US" sz="1400" i="1" dirty="0" err="1"/>
              <a:t>anılarım</a:t>
            </a:r>
            <a:r>
              <a:rPr lang="en-US" sz="1400" i="1" dirty="0"/>
              <a:t> </a:t>
            </a:r>
            <a:r>
              <a:rPr lang="en-US" sz="1400" i="1" dirty="0" err="1"/>
              <a:t>Temmuz</a:t>
            </a:r>
            <a:r>
              <a:rPr lang="en-US" sz="1400" i="1" dirty="0"/>
              <a:t> 1974</a:t>
            </a:r>
            <a:r>
              <a:rPr lang="en-US" sz="1400" dirty="0"/>
              <a:t>,  </a:t>
            </a:r>
            <a:r>
              <a:rPr lang="en-US" sz="1400" dirty="0" err="1"/>
              <a:t>Lefkoşa</a:t>
            </a:r>
            <a:r>
              <a:rPr lang="en-US" sz="1400" dirty="0"/>
              <a:t>, 2014.</a:t>
            </a:r>
            <a:endParaRPr lang="el-GR" sz="1400" dirty="0">
              <a:highlight>
                <a:srgbClr val="FFFFFF"/>
              </a:highlight>
            </a:endParaRPr>
          </a:p>
          <a:p>
            <a:r>
              <a:rPr lang="en-US" sz="1400" dirty="0" err="1"/>
              <a:t>Serter</a:t>
            </a:r>
            <a:r>
              <a:rPr lang="en-US" sz="1400" dirty="0"/>
              <a:t> </a:t>
            </a:r>
            <a:r>
              <a:rPr lang="en-US" sz="1400" dirty="0" err="1"/>
              <a:t>Vehbi</a:t>
            </a:r>
            <a:r>
              <a:rPr lang="en-US" sz="1400" dirty="0"/>
              <a:t> Zeki, </a:t>
            </a:r>
            <a:r>
              <a:rPr lang="en-US" sz="1400" i="1" dirty="0" err="1"/>
              <a:t>Kıbrıs</a:t>
            </a:r>
            <a:r>
              <a:rPr lang="en-US" sz="1400" i="1" dirty="0"/>
              <a:t> </a:t>
            </a:r>
            <a:r>
              <a:rPr lang="en-US" sz="1400" i="1" dirty="0" err="1"/>
              <a:t>tarihi</a:t>
            </a:r>
            <a:r>
              <a:rPr lang="en-US" sz="1400" i="1" dirty="0"/>
              <a:t> : </a:t>
            </a:r>
            <a:r>
              <a:rPr lang="en-US" sz="1400" i="1" dirty="0" err="1"/>
              <a:t>orta</a:t>
            </a:r>
            <a:r>
              <a:rPr lang="en-US" sz="1400" i="1" dirty="0"/>
              <a:t> </a:t>
            </a:r>
            <a:r>
              <a:rPr lang="en-US" sz="1400" i="1" dirty="0" err="1"/>
              <a:t>dereceli</a:t>
            </a:r>
            <a:r>
              <a:rPr lang="en-US" sz="1400" i="1" dirty="0"/>
              <a:t> </a:t>
            </a:r>
            <a:r>
              <a:rPr lang="en-US" sz="1400" i="1" dirty="0" err="1"/>
              <a:t>okullar</a:t>
            </a:r>
            <a:r>
              <a:rPr lang="en-US" sz="1400" i="1" dirty="0"/>
              <a:t> </a:t>
            </a:r>
            <a:r>
              <a:rPr lang="en-US" sz="1400" i="1" dirty="0" err="1"/>
              <a:t>için</a:t>
            </a:r>
            <a:r>
              <a:rPr lang="en-US" sz="1400" dirty="0"/>
              <a:t>, Lefkoşa,1970</a:t>
            </a:r>
            <a:r>
              <a:rPr lang="el-GR" sz="1400" dirty="0"/>
              <a:t>.</a:t>
            </a:r>
            <a:endParaRPr lang="el-CY" sz="1400" dirty="0"/>
          </a:p>
          <a:p>
            <a:r>
              <a:rPr lang="en-US" sz="1400" dirty="0" err="1"/>
              <a:t>Serter</a:t>
            </a:r>
            <a:r>
              <a:rPr lang="en-US" sz="1400" dirty="0"/>
              <a:t> </a:t>
            </a:r>
            <a:r>
              <a:rPr lang="en-US" sz="1400" dirty="0" err="1"/>
              <a:t>Vehbi</a:t>
            </a:r>
            <a:r>
              <a:rPr lang="en-US" sz="1400" dirty="0"/>
              <a:t> Zeki</a:t>
            </a:r>
            <a:r>
              <a:rPr lang="tr-TR" altLang="el-CY" sz="1400" dirty="0"/>
              <a:t>, </a:t>
            </a:r>
            <a:r>
              <a:rPr lang="en-US" sz="1400" i="1" dirty="0" err="1"/>
              <a:t>Yunan</a:t>
            </a:r>
            <a:r>
              <a:rPr lang="el-GR" sz="1400" i="1" dirty="0"/>
              <a:t> </a:t>
            </a:r>
            <a:r>
              <a:rPr lang="en-US" sz="1400" i="1" dirty="0" err="1"/>
              <a:t>emperyalizmi</a:t>
            </a:r>
            <a:r>
              <a:rPr lang="en-US" sz="1400" i="1" dirty="0"/>
              <a:t> </a:t>
            </a:r>
            <a:r>
              <a:rPr lang="en-US" sz="1400" i="1" dirty="0" err="1"/>
              <a:t>ve</a:t>
            </a:r>
            <a:r>
              <a:rPr lang="en-US" sz="1400" i="1" dirty="0"/>
              <a:t> </a:t>
            </a:r>
            <a:r>
              <a:rPr lang="en-US" sz="1400" i="1" dirty="0" err="1"/>
              <a:t>Türk</a:t>
            </a:r>
            <a:r>
              <a:rPr lang="en-US" sz="1400" i="1" dirty="0"/>
              <a:t> </a:t>
            </a:r>
            <a:r>
              <a:rPr lang="en-US" sz="1400" i="1" dirty="0" err="1"/>
              <a:t>ulusu</a:t>
            </a:r>
            <a:r>
              <a:rPr lang="en-US" sz="1400" i="1" dirty="0"/>
              <a:t> : (1821-1974</a:t>
            </a:r>
            <a:r>
              <a:rPr lang="en-US" sz="1400" dirty="0"/>
              <a:t>)</a:t>
            </a:r>
            <a:r>
              <a:rPr lang="tr-TR" sz="1400" dirty="0"/>
              <a:t>, </a:t>
            </a:r>
            <a:r>
              <a:rPr lang="en-US" sz="1400" dirty="0" err="1"/>
              <a:t>Lefkoşa</a:t>
            </a:r>
            <a:r>
              <a:rPr lang="tr-TR" sz="1400" dirty="0"/>
              <a:t>,</a:t>
            </a:r>
            <a:r>
              <a:rPr lang="en-US" sz="1400" dirty="0"/>
              <a:t> </a:t>
            </a:r>
            <a:r>
              <a:rPr lang="tr-TR" sz="1400" dirty="0"/>
              <a:t>1974.</a:t>
            </a:r>
            <a:r>
              <a:rPr lang="en-US" sz="1400" dirty="0"/>
              <a:t> </a:t>
            </a:r>
            <a:endParaRPr lang="tr-TR" sz="1400" dirty="0"/>
          </a:p>
          <a:p>
            <a:r>
              <a:rPr lang="en-US" sz="1400" dirty="0" err="1"/>
              <a:t>Serter</a:t>
            </a:r>
            <a:r>
              <a:rPr lang="en-US" sz="1400" dirty="0"/>
              <a:t> </a:t>
            </a:r>
            <a:r>
              <a:rPr lang="en-US" sz="1400" dirty="0" err="1"/>
              <a:t>Vehbi</a:t>
            </a:r>
            <a:r>
              <a:rPr lang="en-US" sz="1400" dirty="0"/>
              <a:t> Zeki</a:t>
            </a:r>
            <a:r>
              <a:rPr lang="el-GR" sz="1400" dirty="0"/>
              <a:t>, </a:t>
            </a:r>
            <a:r>
              <a:rPr lang="en-US" sz="1400" i="1" dirty="0" err="1"/>
              <a:t>Kıbrıs</a:t>
            </a:r>
            <a:r>
              <a:rPr lang="en-US" sz="1400" i="1" dirty="0"/>
              <a:t> </a:t>
            </a:r>
            <a:r>
              <a:rPr lang="en-US" sz="1400" i="1" dirty="0" err="1"/>
              <a:t>ve</a:t>
            </a:r>
            <a:r>
              <a:rPr lang="en-US" sz="1400" i="1" dirty="0"/>
              <a:t> 1974 </a:t>
            </a:r>
            <a:r>
              <a:rPr lang="en-US" sz="1400" i="1" dirty="0" err="1"/>
              <a:t>barış</a:t>
            </a:r>
            <a:r>
              <a:rPr lang="en-US" sz="1400" i="1" dirty="0"/>
              <a:t> </a:t>
            </a:r>
            <a:r>
              <a:rPr lang="en-US" sz="1400" i="1" dirty="0" err="1"/>
              <a:t>harekatı</a:t>
            </a:r>
            <a:r>
              <a:rPr lang="el-GR" sz="1400" dirty="0"/>
              <a:t>, </a:t>
            </a:r>
            <a:r>
              <a:rPr lang="en-US" sz="1400" dirty="0"/>
              <a:t> </a:t>
            </a:r>
            <a:r>
              <a:rPr lang="tr-TR" sz="1400" dirty="0"/>
              <a:t>L</a:t>
            </a:r>
            <a:r>
              <a:rPr lang="en-US" sz="1400" dirty="0" err="1"/>
              <a:t>efkoşa</a:t>
            </a:r>
            <a:r>
              <a:rPr lang="tr-TR" sz="1400" dirty="0"/>
              <a:t> </a:t>
            </a:r>
            <a:r>
              <a:rPr lang="en-US" sz="1400" dirty="0"/>
              <a:t>1976</a:t>
            </a:r>
            <a:r>
              <a:rPr lang="el-GR" sz="1400" dirty="0"/>
              <a:t>.</a:t>
            </a:r>
            <a:r>
              <a:rPr lang="tr-TR" sz="1400" dirty="0"/>
              <a:t> </a:t>
            </a:r>
            <a:endParaRPr lang="el-GR" sz="1400" dirty="0"/>
          </a:p>
          <a:p>
            <a:r>
              <a:rPr lang="en-US" sz="1400" dirty="0" err="1"/>
              <a:t>Serter</a:t>
            </a:r>
            <a:r>
              <a:rPr lang="en-US" sz="1400" dirty="0"/>
              <a:t> </a:t>
            </a:r>
            <a:r>
              <a:rPr lang="en-US" sz="1400" dirty="0" err="1"/>
              <a:t>Vehbi</a:t>
            </a:r>
            <a:r>
              <a:rPr lang="en-US" sz="1400" dirty="0"/>
              <a:t> Zeki</a:t>
            </a:r>
            <a:r>
              <a:rPr lang="tr-TR" altLang="el-CY" sz="1400" dirty="0"/>
              <a:t>, </a:t>
            </a:r>
            <a:r>
              <a:rPr lang="en-US" sz="1400" i="1" dirty="0" err="1"/>
              <a:t>Yunan</a:t>
            </a:r>
            <a:r>
              <a:rPr lang="en-US" sz="1400" i="1" dirty="0"/>
              <a:t> </a:t>
            </a:r>
            <a:r>
              <a:rPr lang="en-US" sz="1400" i="1" dirty="0" err="1"/>
              <a:t>emperyalizmi</a:t>
            </a:r>
            <a:r>
              <a:rPr lang="en-US" sz="1400" i="1" dirty="0"/>
              <a:t> </a:t>
            </a:r>
            <a:r>
              <a:rPr lang="en-US" sz="1400" i="1" dirty="0" err="1"/>
              <a:t>ve</a:t>
            </a:r>
            <a:r>
              <a:rPr lang="en-US" sz="1400" i="1" dirty="0"/>
              <a:t> </a:t>
            </a:r>
            <a:r>
              <a:rPr lang="en-US" sz="1400" i="1" dirty="0" err="1"/>
              <a:t>Türk</a:t>
            </a:r>
            <a:r>
              <a:rPr lang="en-US" sz="1400" i="1" dirty="0"/>
              <a:t> </a:t>
            </a:r>
            <a:r>
              <a:rPr lang="en-US" sz="1400" i="1" dirty="0" err="1"/>
              <a:t>ulusu</a:t>
            </a:r>
            <a:r>
              <a:rPr lang="en-US" sz="1400" i="1" dirty="0"/>
              <a:t> : (1821-197</a:t>
            </a:r>
            <a:r>
              <a:rPr lang="tr-TR" sz="1400" i="1" dirty="0"/>
              <a:t>6</a:t>
            </a:r>
            <a:r>
              <a:rPr lang="en-US" sz="1400" dirty="0"/>
              <a:t>)</a:t>
            </a:r>
            <a:r>
              <a:rPr lang="tr-TR" sz="1400" dirty="0"/>
              <a:t>, </a:t>
            </a:r>
            <a:r>
              <a:rPr lang="en-US" sz="1400" dirty="0" err="1"/>
              <a:t>Lefkoşa</a:t>
            </a:r>
            <a:r>
              <a:rPr lang="tr-TR" sz="1400" dirty="0"/>
              <a:t>,</a:t>
            </a:r>
            <a:r>
              <a:rPr lang="en-US" sz="1400" dirty="0"/>
              <a:t> </a:t>
            </a:r>
            <a:r>
              <a:rPr lang="tr-TR" sz="1400" dirty="0"/>
              <a:t>1976.</a:t>
            </a:r>
            <a:r>
              <a:rPr lang="en-US" sz="1400" dirty="0"/>
              <a:t> </a:t>
            </a:r>
            <a:endParaRPr lang="tr-TR" sz="1400" dirty="0"/>
          </a:p>
          <a:p>
            <a:r>
              <a:rPr lang="en-US" sz="1400" dirty="0" err="1"/>
              <a:t>Serter</a:t>
            </a:r>
            <a:r>
              <a:rPr lang="en-US" sz="1400" dirty="0"/>
              <a:t> </a:t>
            </a:r>
            <a:r>
              <a:rPr lang="en-US" sz="1400" dirty="0" err="1"/>
              <a:t>Vehbi</a:t>
            </a:r>
            <a:r>
              <a:rPr lang="en-US" sz="1400" dirty="0"/>
              <a:t> Zeki</a:t>
            </a:r>
            <a:r>
              <a:rPr lang="tr-TR" sz="1400" dirty="0"/>
              <a:t>, </a:t>
            </a:r>
            <a:r>
              <a:rPr lang="en-US" sz="1400" i="1" dirty="0" err="1"/>
              <a:t>Kıbrıs'ta</a:t>
            </a:r>
            <a:r>
              <a:rPr lang="en-US" sz="1400" i="1" dirty="0"/>
              <a:t> Rum-</a:t>
            </a:r>
            <a:r>
              <a:rPr lang="en-US" sz="1400" i="1" dirty="0" err="1"/>
              <a:t>Yunan</a:t>
            </a:r>
            <a:r>
              <a:rPr lang="en-US" sz="1400" i="1" dirty="0"/>
              <a:t> </a:t>
            </a:r>
            <a:r>
              <a:rPr lang="en-US" sz="1400" i="1" dirty="0" err="1"/>
              <a:t>vahşeti</a:t>
            </a:r>
            <a:r>
              <a:rPr lang="en-US" sz="1400" i="1" dirty="0"/>
              <a:t> </a:t>
            </a:r>
            <a:r>
              <a:rPr lang="en-US" sz="1400" i="1" dirty="0" err="1"/>
              <a:t>ve</a:t>
            </a:r>
            <a:r>
              <a:rPr lang="en-US" sz="1400" i="1" dirty="0"/>
              <a:t> 20 </a:t>
            </a:r>
            <a:r>
              <a:rPr lang="en-US" sz="1400" i="1" dirty="0" err="1"/>
              <a:t>Temmuz'da</a:t>
            </a:r>
            <a:r>
              <a:rPr lang="en-US" sz="1400" i="1" dirty="0"/>
              <a:t> </a:t>
            </a:r>
            <a:r>
              <a:rPr lang="en-US" sz="1400" i="1" dirty="0" err="1"/>
              <a:t>doğan</a:t>
            </a:r>
            <a:r>
              <a:rPr lang="en-US" sz="1400" i="1" dirty="0"/>
              <a:t> </a:t>
            </a:r>
            <a:r>
              <a:rPr lang="en-US" sz="1400" i="1" dirty="0" err="1"/>
              <a:t>güneş</a:t>
            </a:r>
            <a:r>
              <a:rPr lang="en-US" sz="1400" i="1" dirty="0"/>
              <a:t> </a:t>
            </a:r>
            <a:r>
              <a:rPr lang="en-US" sz="1400" i="1" dirty="0" err="1"/>
              <a:t>Kıbrıs</a:t>
            </a:r>
            <a:r>
              <a:rPr lang="en-US" sz="1400" i="1" dirty="0"/>
              <a:t> </a:t>
            </a:r>
            <a:r>
              <a:rPr lang="en-US" sz="1400" i="1" dirty="0" err="1"/>
              <a:t>Türk</a:t>
            </a:r>
            <a:r>
              <a:rPr lang="en-US" sz="1400" i="1" dirty="0"/>
              <a:t> </a:t>
            </a:r>
            <a:r>
              <a:rPr lang="en-US" sz="1400" i="1" dirty="0" err="1"/>
              <a:t>Barış</a:t>
            </a:r>
            <a:r>
              <a:rPr lang="en-US" sz="1400" i="1" dirty="0"/>
              <a:t> </a:t>
            </a:r>
            <a:r>
              <a:rPr lang="en-US" sz="1400" i="1" dirty="0" err="1"/>
              <a:t>Harekatının</a:t>
            </a:r>
            <a:r>
              <a:rPr lang="en-US" sz="1400" i="1" dirty="0"/>
              <a:t> 4. </a:t>
            </a:r>
            <a:r>
              <a:rPr lang="en-US" sz="1400" i="1" dirty="0" err="1"/>
              <a:t>yıldönümü</a:t>
            </a:r>
            <a:r>
              <a:rPr lang="en-US" sz="1400" i="1" dirty="0"/>
              <a:t> </a:t>
            </a:r>
            <a:r>
              <a:rPr lang="en-US" sz="1400" i="1" dirty="0" err="1"/>
              <a:t>münasebetiyle</a:t>
            </a:r>
            <a:r>
              <a:rPr lang="el-GR" sz="1400" i="1" dirty="0"/>
              <a:t>,</a:t>
            </a:r>
            <a:r>
              <a:rPr lang="tr-TR" sz="1400" i="1" dirty="0"/>
              <a:t> </a:t>
            </a:r>
            <a:r>
              <a:rPr lang="tr-TR" sz="1400" dirty="0"/>
              <a:t>L</a:t>
            </a:r>
            <a:r>
              <a:rPr lang="en-US" sz="1400" dirty="0" err="1"/>
              <a:t>efkoşa</a:t>
            </a:r>
            <a:r>
              <a:rPr lang="tr-TR" sz="1400" dirty="0"/>
              <a:t> </a:t>
            </a:r>
            <a:r>
              <a:rPr lang="en-US" sz="1400" dirty="0"/>
              <a:t>197</a:t>
            </a:r>
            <a:r>
              <a:rPr lang="el-GR" sz="1400" dirty="0"/>
              <a:t>8</a:t>
            </a:r>
            <a:r>
              <a:rPr lang="tr-TR" sz="1400" dirty="0"/>
              <a:t>.  </a:t>
            </a:r>
            <a:endParaRPr lang="el-GR" sz="1400" dirty="0"/>
          </a:p>
          <a:p>
            <a:r>
              <a:rPr lang="en-US" sz="1400" dirty="0" err="1"/>
              <a:t>Serter</a:t>
            </a:r>
            <a:r>
              <a:rPr lang="en-US" sz="1400" dirty="0"/>
              <a:t> </a:t>
            </a:r>
            <a:r>
              <a:rPr lang="en-US" sz="1400" dirty="0" err="1"/>
              <a:t>Vehbi</a:t>
            </a:r>
            <a:r>
              <a:rPr lang="en-US" sz="1400" dirty="0"/>
              <a:t> Zeki, </a:t>
            </a:r>
            <a:r>
              <a:rPr lang="en-US" sz="1400" i="1" dirty="0" err="1"/>
              <a:t>Kıbrıs</a:t>
            </a:r>
            <a:r>
              <a:rPr lang="en-US" sz="1400" i="1" dirty="0"/>
              <a:t> </a:t>
            </a:r>
            <a:r>
              <a:rPr lang="en-US" sz="1400" i="1" dirty="0" err="1"/>
              <a:t>ve</a:t>
            </a:r>
            <a:r>
              <a:rPr lang="en-US" sz="1400" i="1" dirty="0"/>
              <a:t> Enosis</a:t>
            </a:r>
            <a:r>
              <a:rPr lang="en-US" sz="1400" dirty="0"/>
              <a:t>, Lefkoşa,1980.</a:t>
            </a:r>
            <a:endParaRPr lang="el-CY" sz="1400" dirty="0"/>
          </a:p>
          <a:p>
            <a:r>
              <a:rPr lang="en-US" sz="1400" dirty="0" err="1"/>
              <a:t>Serter</a:t>
            </a:r>
            <a:r>
              <a:rPr lang="en-US" sz="1400" dirty="0"/>
              <a:t> </a:t>
            </a:r>
            <a:r>
              <a:rPr lang="en-US" sz="1400" dirty="0" err="1"/>
              <a:t>Vehbi</a:t>
            </a:r>
            <a:r>
              <a:rPr lang="en-US" sz="1400" dirty="0"/>
              <a:t> Zeki</a:t>
            </a:r>
            <a:r>
              <a:rPr lang="tr-TR" altLang="el-CY" sz="1400" dirty="0">
                <a:cs typeface="Times New Roman" panose="02020603050405020304" pitchFamily="18" charset="0"/>
              </a:rPr>
              <a:t>, </a:t>
            </a:r>
            <a:r>
              <a:rPr lang="en-US" sz="1400" i="1" dirty="0" err="1"/>
              <a:t>Kıbrıs</a:t>
            </a:r>
            <a:r>
              <a:rPr lang="en-US" sz="1400" i="1" dirty="0"/>
              <a:t> </a:t>
            </a:r>
            <a:r>
              <a:rPr lang="en-US" sz="1400" i="1" dirty="0" err="1"/>
              <a:t>tarihi</a:t>
            </a:r>
            <a:r>
              <a:rPr lang="en-US" sz="1400" i="1" dirty="0"/>
              <a:t> : (</a:t>
            </a:r>
            <a:r>
              <a:rPr lang="en-US" sz="1400" i="1" dirty="0" err="1"/>
              <a:t>Başlangıçtan</a:t>
            </a:r>
            <a:r>
              <a:rPr lang="en-US" sz="1400" i="1" dirty="0"/>
              <a:t> </a:t>
            </a:r>
            <a:r>
              <a:rPr lang="en-US" sz="1400" i="1" dirty="0" err="1"/>
              <a:t>zamanımıza</a:t>
            </a:r>
            <a:r>
              <a:rPr lang="en-US" sz="1400" i="1" dirty="0"/>
              <a:t> </a:t>
            </a:r>
            <a:r>
              <a:rPr lang="en-US" sz="1400" i="1" dirty="0" err="1"/>
              <a:t>kadar</a:t>
            </a:r>
            <a:r>
              <a:rPr lang="en-US" sz="1400" dirty="0"/>
              <a:t>)</a:t>
            </a:r>
            <a:r>
              <a:rPr lang="tr-TR" sz="1400" dirty="0"/>
              <a:t>, </a:t>
            </a:r>
            <a:r>
              <a:rPr lang="en-US" sz="1400" dirty="0" err="1"/>
              <a:t>Lefkoşa</a:t>
            </a:r>
            <a:r>
              <a:rPr lang="tr-TR" sz="1400" dirty="0"/>
              <a:t>,</a:t>
            </a:r>
            <a:r>
              <a:rPr lang="en-US" sz="1400" dirty="0"/>
              <a:t> 198</a:t>
            </a:r>
            <a:r>
              <a:rPr lang="tr-TR" sz="1400" dirty="0"/>
              <a:t>1</a:t>
            </a:r>
            <a:r>
              <a:rPr lang="el-GR" sz="1400" dirty="0"/>
              <a:t>.</a:t>
            </a:r>
          </a:p>
          <a:p>
            <a:r>
              <a:rPr lang="en-US" sz="1400" dirty="0" err="1"/>
              <a:t>Serter</a:t>
            </a:r>
            <a:r>
              <a:rPr lang="en-US" sz="1400" dirty="0"/>
              <a:t> </a:t>
            </a:r>
            <a:r>
              <a:rPr lang="en-US" sz="1400" dirty="0" err="1"/>
              <a:t>Vehbi</a:t>
            </a:r>
            <a:r>
              <a:rPr lang="en-US" sz="1400" dirty="0"/>
              <a:t> Zeki, </a:t>
            </a:r>
            <a:r>
              <a:rPr lang="en-US" sz="1400" i="1" dirty="0" err="1"/>
              <a:t>Kıbrıs</a:t>
            </a:r>
            <a:r>
              <a:rPr lang="en-US" sz="1400" i="1" dirty="0"/>
              <a:t> </a:t>
            </a:r>
            <a:r>
              <a:rPr lang="en-US" sz="1400" i="1" dirty="0" err="1"/>
              <a:t>tarihi</a:t>
            </a:r>
            <a:r>
              <a:rPr lang="en-US" sz="1400" i="1" dirty="0"/>
              <a:t> : </a:t>
            </a:r>
            <a:r>
              <a:rPr lang="en-US" sz="1400" i="1" dirty="0" err="1"/>
              <a:t>ortaokul</a:t>
            </a:r>
            <a:r>
              <a:rPr lang="el-GR" sz="1400" i="1" dirty="0"/>
              <a:t> 1,2,3.  </a:t>
            </a:r>
            <a:r>
              <a:rPr lang="tr-TR" sz="1400" i="1" dirty="0"/>
              <a:t>sınıf</a:t>
            </a:r>
            <a:r>
              <a:rPr lang="en-US" sz="1400" i="1" dirty="0"/>
              <a:t>, </a:t>
            </a:r>
            <a:r>
              <a:rPr lang="en-US" sz="1400" i="1" dirty="0" err="1"/>
              <a:t>Lefkoşa</a:t>
            </a:r>
            <a:r>
              <a:rPr lang="en-US" sz="1400" dirty="0"/>
              <a:t>,</a:t>
            </a:r>
            <a:r>
              <a:rPr lang="tr-TR" sz="1400" dirty="0"/>
              <a:t> 2002</a:t>
            </a:r>
            <a:r>
              <a:rPr lang="el-GR" sz="1400" dirty="0"/>
              <a:t>.</a:t>
            </a:r>
          </a:p>
          <a:p>
            <a:r>
              <a:rPr lang="en-US" sz="1400" dirty="0" err="1"/>
              <a:t>Serter</a:t>
            </a:r>
            <a:r>
              <a:rPr lang="en-US" sz="1400" dirty="0"/>
              <a:t> </a:t>
            </a:r>
            <a:r>
              <a:rPr lang="en-US" sz="1400" dirty="0" err="1"/>
              <a:t>Vehbi</a:t>
            </a:r>
            <a:r>
              <a:rPr lang="en-US" sz="1400" dirty="0"/>
              <a:t> Zeki </a:t>
            </a:r>
            <a:r>
              <a:rPr lang="tr-TR" altLang="el-CY" sz="1400" dirty="0">
                <a:cs typeface="Times New Roman" panose="02020603050405020304" pitchFamily="18" charset="0"/>
              </a:rPr>
              <a:t>&amp; </a:t>
            </a:r>
            <a:r>
              <a:rPr lang="el-CY" altLang="el-CY" sz="1400" dirty="0" err="1">
                <a:cs typeface="Times New Roman" panose="02020603050405020304" pitchFamily="18" charset="0"/>
              </a:rPr>
              <a:t>Fikretoğlu</a:t>
            </a:r>
            <a:r>
              <a:rPr lang="el-GR" altLang="el-CY" sz="1400" dirty="0">
                <a:cs typeface="Times New Roman" panose="02020603050405020304" pitchFamily="18" charset="0"/>
              </a:rPr>
              <a:t> </a:t>
            </a:r>
            <a:r>
              <a:rPr lang="el-CY" altLang="el-CY" sz="1400" dirty="0" err="1">
                <a:cs typeface="Times New Roman" panose="02020603050405020304" pitchFamily="18" charset="0"/>
              </a:rPr>
              <a:t>Ozan</a:t>
            </a:r>
            <a:r>
              <a:rPr lang="el-CY" altLang="el-CY" sz="1400" dirty="0">
                <a:cs typeface="Times New Roman" panose="02020603050405020304" pitchFamily="18" charset="0"/>
              </a:rPr>
              <a:t> </a:t>
            </a:r>
            <a:r>
              <a:rPr lang="el-CY" altLang="el-CY" sz="1400" dirty="0" err="1">
                <a:cs typeface="Times New Roman" panose="02020603050405020304" pitchFamily="18" charset="0"/>
              </a:rPr>
              <a:t>Zeki</a:t>
            </a:r>
            <a:r>
              <a:rPr lang="en-US" altLang="el-CY" sz="1400" dirty="0">
                <a:cs typeface="Times New Roman" panose="02020603050405020304" pitchFamily="18" charset="0"/>
              </a:rPr>
              <a:t>,</a:t>
            </a:r>
            <a:r>
              <a:rPr lang="el-CY" altLang="el-CY" sz="1400" i="1" dirty="0" err="1">
                <a:cs typeface="Times New Roman" panose="02020603050405020304" pitchFamily="18" charset="0"/>
              </a:rPr>
              <a:t>Kıbrıs</a:t>
            </a:r>
            <a:r>
              <a:rPr lang="el-CY" altLang="el-CY" sz="1400" i="1" dirty="0">
                <a:cs typeface="Times New Roman" panose="02020603050405020304" pitchFamily="18" charset="0"/>
              </a:rPr>
              <a:t> </a:t>
            </a:r>
            <a:r>
              <a:rPr lang="el-CY" altLang="el-CY" sz="1400" i="1" dirty="0" err="1">
                <a:cs typeface="Times New Roman" panose="02020603050405020304" pitchFamily="18" charset="0"/>
              </a:rPr>
              <a:t>Türk</a:t>
            </a:r>
            <a:r>
              <a:rPr lang="el-CY" altLang="el-CY" sz="1400" i="1" dirty="0">
                <a:cs typeface="Times New Roman" panose="02020603050405020304" pitchFamily="18" charset="0"/>
              </a:rPr>
              <a:t> </a:t>
            </a:r>
            <a:r>
              <a:rPr lang="el-CY" altLang="el-CY" sz="1400" i="1" dirty="0" err="1">
                <a:cs typeface="Times New Roman" panose="02020603050405020304" pitchFamily="18" charset="0"/>
              </a:rPr>
              <a:t>mücadele</a:t>
            </a:r>
            <a:r>
              <a:rPr lang="el-CY" altLang="el-CY" sz="1400" i="1" dirty="0">
                <a:cs typeface="Times New Roman" panose="02020603050405020304" pitchFamily="18" charset="0"/>
              </a:rPr>
              <a:t> </a:t>
            </a:r>
            <a:r>
              <a:rPr lang="el-CY" altLang="el-CY" sz="1400" i="1" dirty="0" err="1">
                <a:cs typeface="Times New Roman" panose="02020603050405020304" pitchFamily="18" charset="0"/>
              </a:rPr>
              <a:t>tarihi</a:t>
            </a:r>
            <a:r>
              <a:rPr lang="el-CY" altLang="el-CY" sz="1400" i="1" dirty="0">
                <a:cs typeface="Times New Roman" panose="02020603050405020304" pitchFamily="18" charset="0"/>
              </a:rPr>
              <a:t> </a:t>
            </a:r>
            <a:r>
              <a:rPr lang="el-CY" altLang="el-CY" sz="1400" i="1" dirty="0" err="1">
                <a:cs typeface="Times New Roman" panose="02020603050405020304" pitchFamily="18" charset="0"/>
              </a:rPr>
              <a:t>lise</a:t>
            </a:r>
            <a:r>
              <a:rPr lang="el-CY" altLang="el-CY" sz="1400" i="1" dirty="0">
                <a:cs typeface="Times New Roman" panose="02020603050405020304" pitchFamily="18" charset="0"/>
              </a:rPr>
              <a:t> 1,2,3. </a:t>
            </a:r>
            <a:r>
              <a:rPr lang="en-US" altLang="el-CY" sz="1400" i="1" dirty="0">
                <a:cs typeface="Times New Roman" panose="02020603050405020304" pitchFamily="18" charset="0"/>
              </a:rPr>
              <a:t>s</a:t>
            </a:r>
            <a:r>
              <a:rPr lang="el-CY" altLang="el-CY" sz="1400" i="1" dirty="0" err="1">
                <a:cs typeface="Times New Roman" panose="02020603050405020304" pitchFamily="18" charset="0"/>
              </a:rPr>
              <a:t>ınıf</a:t>
            </a:r>
            <a:r>
              <a:rPr lang="en-US" altLang="el-CY" sz="1400" dirty="0">
                <a:cs typeface="Times New Roman" panose="02020603050405020304" pitchFamily="18" charset="0"/>
              </a:rPr>
              <a:t>,</a:t>
            </a:r>
            <a:r>
              <a:rPr lang="el-CY" altLang="el-CY" sz="1400" dirty="0">
                <a:cs typeface="Times New Roman" panose="02020603050405020304" pitchFamily="18" charset="0"/>
              </a:rPr>
              <a:t> </a:t>
            </a:r>
            <a:r>
              <a:rPr lang="el-CY" altLang="el-CY" sz="1400" dirty="0" err="1">
                <a:cs typeface="Times New Roman" panose="02020603050405020304" pitchFamily="18" charset="0"/>
              </a:rPr>
              <a:t>Lefkoşa</a:t>
            </a:r>
            <a:r>
              <a:rPr lang="en-US" altLang="el-CY" sz="1400" dirty="0">
                <a:cs typeface="Times New Roman" panose="02020603050405020304" pitchFamily="18" charset="0"/>
              </a:rPr>
              <a:t>,</a:t>
            </a:r>
            <a:r>
              <a:rPr lang="el-CY" altLang="el-CY" sz="1400" dirty="0">
                <a:cs typeface="Times New Roman" panose="02020603050405020304" pitchFamily="18" charset="0"/>
              </a:rPr>
              <a:t>2002</a:t>
            </a:r>
            <a:r>
              <a:rPr lang="el-GR" altLang="el-CY" sz="1400" dirty="0">
                <a:cs typeface="Times New Roman" panose="02020603050405020304" pitchFamily="18" charset="0"/>
              </a:rPr>
              <a:t>.</a:t>
            </a:r>
            <a:r>
              <a:rPr lang="el-CY" altLang="el-CY" sz="1400" dirty="0">
                <a:cs typeface="Times New Roman" panose="02020603050405020304" pitchFamily="18" charset="0"/>
              </a:rPr>
              <a:t> </a:t>
            </a:r>
            <a:endParaRPr lang="el-GR" sz="1400" dirty="0"/>
          </a:p>
          <a:p>
            <a:r>
              <a:rPr lang="en-US" sz="1400" dirty="0"/>
              <a:t>Sever</a:t>
            </a:r>
            <a:r>
              <a:rPr lang="el-GR" sz="1400" dirty="0"/>
              <a:t> </a:t>
            </a:r>
            <a:r>
              <a:rPr lang="en-US" sz="1400" dirty="0"/>
              <a:t>Muzaffer</a:t>
            </a:r>
            <a:r>
              <a:rPr lang="tr-TR" sz="1400" dirty="0"/>
              <a:t>, </a:t>
            </a:r>
            <a:r>
              <a:rPr lang="en-US" sz="1400" i="1" dirty="0" err="1"/>
              <a:t>Kıbrıs</a:t>
            </a:r>
            <a:r>
              <a:rPr lang="en-US" sz="1400" i="1" dirty="0"/>
              <a:t> </a:t>
            </a:r>
            <a:r>
              <a:rPr lang="en-US" sz="1400" i="1" dirty="0" err="1"/>
              <a:t>bitmeyen</a:t>
            </a:r>
            <a:r>
              <a:rPr lang="en-US" sz="1400" i="1" dirty="0"/>
              <a:t> </a:t>
            </a:r>
            <a:r>
              <a:rPr lang="en-US" sz="1400" i="1" dirty="0" err="1"/>
              <a:t>gece</a:t>
            </a:r>
            <a:r>
              <a:rPr lang="tr-TR" sz="1400" dirty="0"/>
              <a:t>, </a:t>
            </a:r>
            <a:r>
              <a:rPr lang="en-US" sz="1400" dirty="0"/>
              <a:t> </a:t>
            </a:r>
            <a:r>
              <a:rPr lang="tr-TR" sz="1400" dirty="0" err="1"/>
              <a:t>Kastaş</a:t>
            </a:r>
            <a:r>
              <a:rPr lang="tr-TR" sz="1400" dirty="0"/>
              <a:t>,  İstanbul, 2010</a:t>
            </a:r>
            <a:r>
              <a:rPr lang="el-GR" sz="1400" dirty="0"/>
              <a:t>.</a:t>
            </a:r>
            <a:endParaRPr lang="tr-TR" sz="1400" dirty="0"/>
          </a:p>
          <a:p>
            <a:r>
              <a:rPr lang="en-US" sz="1400" dirty="0" err="1"/>
              <a:t>Simtaş</a:t>
            </a:r>
            <a:r>
              <a:rPr lang="en-US" sz="1400" dirty="0"/>
              <a:t> Kamil </a:t>
            </a:r>
            <a:r>
              <a:rPr lang="en-US" sz="1400" dirty="0" err="1"/>
              <a:t>Göksen</a:t>
            </a:r>
            <a:r>
              <a:rPr lang="tr-TR" sz="1400" dirty="0"/>
              <a:t>, </a:t>
            </a:r>
            <a:r>
              <a:rPr lang="en-US" sz="1400" i="1" dirty="0" err="1"/>
              <a:t>Karanlık</a:t>
            </a:r>
            <a:r>
              <a:rPr lang="en-US" sz="1400" i="1" dirty="0"/>
              <a:t> </a:t>
            </a:r>
            <a:r>
              <a:rPr lang="en-US" sz="1400" i="1" dirty="0" err="1"/>
              <a:t>dünyam</a:t>
            </a:r>
            <a:r>
              <a:rPr lang="en-US" sz="1400" i="1" dirty="0"/>
              <a:t> </a:t>
            </a:r>
            <a:r>
              <a:rPr lang="tr-TR" sz="1400" dirty="0"/>
              <a:t>.</a:t>
            </a:r>
            <a:endParaRPr lang="el-CY" sz="1400" dirty="0"/>
          </a:p>
          <a:p>
            <a:endParaRPr lang="el-GR" dirty="0"/>
          </a:p>
        </p:txBody>
      </p:sp>
    </p:spTree>
    <p:extLst>
      <p:ext uri="{BB962C8B-B14F-4D97-AF65-F5344CB8AC3E}">
        <p14:creationId xmlns:p14="http://schemas.microsoft.com/office/powerpoint/2010/main" val="220670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9740D1-1EF6-A247-5046-2A71FB0DD5B1}"/>
              </a:ext>
            </a:extLst>
          </p:cNvPr>
          <p:cNvSpPr txBox="1"/>
          <p:nvPr/>
        </p:nvSpPr>
        <p:spPr>
          <a:xfrm>
            <a:off x="380999" y="245239"/>
            <a:ext cx="11473543" cy="3139321"/>
          </a:xfrm>
          <a:prstGeom prst="rect">
            <a:avLst/>
          </a:prstGeom>
          <a:noFill/>
          <a:ln>
            <a:solidFill>
              <a:schemeClr val="tx1"/>
            </a:solidFill>
          </a:ln>
        </p:spPr>
        <p:txBody>
          <a:bodyPr wrap="square">
            <a:spAutoFit/>
          </a:bodyPr>
          <a:lstStyle/>
          <a:p>
            <a:r>
              <a:rPr lang="el-GR" b="1" dirty="0"/>
              <a:t>Δευτερογενείς  πηγές  - Φωτογραφική Πρακτική : </a:t>
            </a:r>
          </a:p>
          <a:p>
            <a:endParaRPr lang="en-US" sz="1800" b="1" dirty="0"/>
          </a:p>
          <a:p>
            <a:r>
              <a:rPr lang="el-GR" sz="1800" dirty="0" err="1"/>
              <a:t>Ριβέλλης</a:t>
            </a:r>
            <a:r>
              <a:rPr lang="el-GR" sz="1800" dirty="0"/>
              <a:t> Πλάτων, </a:t>
            </a:r>
            <a:r>
              <a:rPr lang="el-GR" sz="1800" i="1" dirty="0"/>
              <a:t>Κείμενα για τη φωτογραφί</a:t>
            </a:r>
            <a:r>
              <a:rPr lang="el-GR" sz="1800" dirty="0"/>
              <a:t>α, Εκδόσεις </a:t>
            </a:r>
            <a:r>
              <a:rPr lang="el-GR" sz="1800" dirty="0" err="1"/>
              <a:t>Φωτοχώρος</a:t>
            </a:r>
            <a:r>
              <a:rPr lang="el-GR" sz="1800" dirty="0"/>
              <a:t>, Αθήνα, 2000.</a:t>
            </a:r>
          </a:p>
          <a:p>
            <a:r>
              <a:rPr lang="el-GR" sz="1800" dirty="0" err="1"/>
              <a:t>Susan</a:t>
            </a:r>
            <a:r>
              <a:rPr lang="el-GR" sz="1800" dirty="0"/>
              <a:t> </a:t>
            </a:r>
            <a:r>
              <a:rPr lang="el-GR" sz="1800" dirty="0" err="1"/>
              <a:t>Sontag</a:t>
            </a:r>
            <a:r>
              <a:rPr lang="en-US" sz="1800" dirty="0"/>
              <a:t>, </a:t>
            </a:r>
            <a:r>
              <a:rPr lang="el-GR" sz="1800" i="1" dirty="0"/>
              <a:t>Περί φωτογραφίας</a:t>
            </a:r>
            <a:r>
              <a:rPr lang="en-US" sz="1800" dirty="0"/>
              <a:t>, </a:t>
            </a:r>
            <a:r>
              <a:rPr lang="el-GR" sz="1800" dirty="0"/>
              <a:t>Περιοδικό φωτογράφος</a:t>
            </a:r>
            <a:r>
              <a:rPr lang="en-US" sz="1800" dirty="0"/>
              <a:t>,</a:t>
            </a:r>
            <a:r>
              <a:rPr lang="el-GR" sz="1800" dirty="0"/>
              <a:t> Αθήνα</a:t>
            </a:r>
            <a:r>
              <a:rPr lang="en-US" sz="1800" dirty="0"/>
              <a:t>, 1993</a:t>
            </a:r>
            <a:r>
              <a:rPr lang="el-GR" sz="1800" dirty="0"/>
              <a:t>.</a:t>
            </a:r>
          </a:p>
          <a:p>
            <a:r>
              <a:rPr lang="en-US" sz="1800" dirty="0"/>
              <a:t>Barthes Roland, </a:t>
            </a:r>
            <a:r>
              <a:rPr lang="el-GR" sz="1800" i="1" dirty="0"/>
              <a:t>Ο φωτεινός θάλαμος: δοκίμιο για τη φωτογραφία, </a:t>
            </a:r>
            <a:r>
              <a:rPr lang="el-GR" sz="1800" dirty="0">
                <a:solidFill>
                  <a:srgbClr val="000000"/>
                </a:solidFill>
              </a:rPr>
              <a:t>Εκδόσεις </a:t>
            </a:r>
            <a:r>
              <a:rPr lang="el-GR" sz="1800" dirty="0" err="1">
                <a:solidFill>
                  <a:srgbClr val="000000"/>
                </a:solidFill>
              </a:rPr>
              <a:t>Ράππα</a:t>
            </a:r>
            <a:r>
              <a:rPr lang="el-GR" sz="1800" dirty="0">
                <a:solidFill>
                  <a:srgbClr val="000000"/>
                </a:solidFill>
              </a:rPr>
              <a:t>, Αθήνα, 1983.</a:t>
            </a:r>
            <a:endParaRPr lang="el-GR" sz="1800" dirty="0"/>
          </a:p>
          <a:p>
            <a:r>
              <a:rPr lang="el-GR" sz="1800" dirty="0"/>
              <a:t>Γιάννης </a:t>
            </a:r>
            <a:r>
              <a:rPr lang="el-GR" sz="1800" dirty="0" err="1"/>
              <a:t>Σιγούρος</a:t>
            </a:r>
            <a:r>
              <a:rPr lang="el-GR" sz="1800" dirty="0"/>
              <a:t>, </a:t>
            </a:r>
            <a:r>
              <a:rPr lang="el-GR" sz="1800" i="1" dirty="0"/>
              <a:t>Η εικαστική</a:t>
            </a:r>
            <a:r>
              <a:rPr lang="en-US" sz="1800" i="1" dirty="0"/>
              <a:t> </a:t>
            </a:r>
            <a:r>
              <a:rPr lang="el-GR" sz="1800" i="1" dirty="0"/>
              <a:t>γλώσσα: έκφραση και επικοινωνία μέσα από τη φωτογραφία</a:t>
            </a:r>
            <a:r>
              <a:rPr lang="el-GR" sz="1800" dirty="0"/>
              <a:t>, Εκδοτικός Οίκος Αδελφών Κυριακίδη, Αθήνα, 2012.</a:t>
            </a:r>
            <a:endParaRPr lang="tr-TR" sz="1800" dirty="0"/>
          </a:p>
          <a:p>
            <a:endParaRPr lang="tr-TR" dirty="0"/>
          </a:p>
          <a:p>
            <a:pPr algn="l"/>
            <a:r>
              <a:rPr lang="en-US" b="1" i="0" dirty="0">
                <a:solidFill>
                  <a:srgbClr val="727272"/>
                </a:solidFill>
                <a:effectLst/>
                <a:latin typeface="NotoSans"/>
              </a:rPr>
              <a:t> </a:t>
            </a:r>
          </a:p>
          <a:p>
            <a:endParaRPr lang="el-GR" dirty="0"/>
          </a:p>
          <a:p>
            <a:endParaRPr lang="el-GR" sz="1800" dirty="0"/>
          </a:p>
        </p:txBody>
      </p:sp>
    </p:spTree>
    <p:extLst>
      <p:ext uri="{BB962C8B-B14F-4D97-AF65-F5344CB8AC3E}">
        <p14:creationId xmlns:p14="http://schemas.microsoft.com/office/powerpoint/2010/main" val="184225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αρτί, Δημοσίευση, άτομο&#10;&#10;Περιγραφή που δημιουργήθηκε αυτόματα">
            <a:extLst>
              <a:ext uri="{FF2B5EF4-FFF2-40B4-BE49-F238E27FC236}">
                <a16:creationId xmlns:a16="http://schemas.microsoft.com/office/drawing/2014/main" id="{52E64EB6-E375-FDEE-61B6-F08625897D18}"/>
              </a:ext>
            </a:extLst>
          </p:cNvPr>
          <p:cNvPicPr>
            <a:picLocks noChangeAspect="1"/>
          </p:cNvPicPr>
          <p:nvPr/>
        </p:nvPicPr>
        <p:blipFill rotWithShape="1">
          <a:blip r:embed="rId2">
            <a:extLst>
              <a:ext uri="{28A0092B-C50C-407E-A947-70E740481C1C}">
                <a14:useLocalDpi xmlns:a14="http://schemas.microsoft.com/office/drawing/2010/main" val="0"/>
              </a:ext>
            </a:extLst>
          </a:blip>
          <a:srcRect l="16666" t="11259" r="37555" b="41629"/>
          <a:stretch/>
        </p:blipFill>
        <p:spPr>
          <a:xfrm>
            <a:off x="4693920" y="162559"/>
            <a:ext cx="7284720" cy="5760721"/>
          </a:xfrm>
          <a:prstGeom prst="rect">
            <a:avLst/>
          </a:prstGeom>
          <a:ln>
            <a:solidFill>
              <a:schemeClr val="tx1"/>
            </a:solidFill>
          </a:ln>
        </p:spPr>
      </p:pic>
      <p:sp>
        <p:nvSpPr>
          <p:cNvPr id="6" name="TextBox 5">
            <a:extLst>
              <a:ext uri="{FF2B5EF4-FFF2-40B4-BE49-F238E27FC236}">
                <a16:creationId xmlns:a16="http://schemas.microsoft.com/office/drawing/2014/main" id="{036A85E9-1C4F-63D5-2CC6-D0D6D5EF8D63}"/>
              </a:ext>
            </a:extLst>
          </p:cNvPr>
          <p:cNvSpPr txBox="1"/>
          <p:nvPr/>
        </p:nvSpPr>
        <p:spPr>
          <a:xfrm rot="10800000" flipV="1">
            <a:off x="4693916" y="6233775"/>
            <a:ext cx="7284721" cy="338554"/>
          </a:xfrm>
          <a:prstGeom prst="rect">
            <a:avLst/>
          </a:prstGeom>
          <a:noFill/>
          <a:ln>
            <a:solidFill>
              <a:schemeClr val="tx1"/>
            </a:solidFill>
          </a:ln>
        </p:spPr>
        <p:txBody>
          <a:bodyPr wrap="square">
            <a:spAutoFit/>
          </a:bodyPr>
          <a:lstStyle/>
          <a:p>
            <a:r>
              <a:rPr lang="en-US" sz="1600" dirty="0" err="1"/>
              <a:t>Vehbi</a:t>
            </a:r>
            <a:r>
              <a:rPr lang="en-US" sz="1600" dirty="0"/>
              <a:t> Zeki, </a:t>
            </a:r>
            <a:r>
              <a:rPr lang="en-US" sz="1600" i="1" dirty="0" err="1"/>
              <a:t>Kıbrıs</a:t>
            </a:r>
            <a:r>
              <a:rPr lang="en-US" sz="1600" i="1" dirty="0"/>
              <a:t> </a:t>
            </a:r>
            <a:r>
              <a:rPr lang="en-US" sz="1600" i="1" dirty="0" err="1"/>
              <a:t>tarihi</a:t>
            </a:r>
            <a:r>
              <a:rPr lang="en-US" sz="1600" i="1" dirty="0"/>
              <a:t> : </a:t>
            </a:r>
            <a:r>
              <a:rPr lang="en-US" sz="1600" i="1" dirty="0" err="1"/>
              <a:t>orta</a:t>
            </a:r>
            <a:r>
              <a:rPr lang="en-US" sz="1600" i="1" dirty="0"/>
              <a:t> </a:t>
            </a:r>
            <a:r>
              <a:rPr lang="en-US" sz="1600" i="1" dirty="0" err="1"/>
              <a:t>dereceli</a:t>
            </a:r>
            <a:r>
              <a:rPr lang="en-US" sz="1600" i="1" dirty="0"/>
              <a:t> </a:t>
            </a:r>
            <a:r>
              <a:rPr lang="en-US" sz="1600" i="1" dirty="0" err="1"/>
              <a:t>okullar</a:t>
            </a:r>
            <a:r>
              <a:rPr lang="en-US" sz="1600" i="1" dirty="0"/>
              <a:t> </a:t>
            </a:r>
            <a:r>
              <a:rPr lang="en-US" sz="1600" i="1" dirty="0" err="1"/>
              <a:t>için</a:t>
            </a:r>
            <a:r>
              <a:rPr lang="en-US" sz="1600" i="1" dirty="0"/>
              <a:t>,</a:t>
            </a:r>
            <a:r>
              <a:rPr lang="en-US" sz="1600" dirty="0"/>
              <a:t> Lefkoşa</a:t>
            </a:r>
            <a:r>
              <a:rPr lang="en-US" sz="1600" dirty="0">
                <a:solidFill>
                  <a:srgbClr val="467886"/>
                </a:solidFill>
              </a:rPr>
              <a:t>,</a:t>
            </a:r>
            <a:r>
              <a:rPr lang="en-US" sz="1600" dirty="0"/>
              <a:t>1970, </a:t>
            </a:r>
            <a:r>
              <a:rPr lang="el-GR" sz="1600" dirty="0"/>
              <a:t>σελ. 144.</a:t>
            </a:r>
            <a:endParaRPr lang="el-CY" sz="1600" dirty="0"/>
          </a:p>
        </p:txBody>
      </p:sp>
      <p:pic>
        <p:nvPicPr>
          <p:cNvPr id="1026" name="Picture 2">
            <a:extLst>
              <a:ext uri="{FF2B5EF4-FFF2-40B4-BE49-F238E27FC236}">
                <a16:creationId xmlns:a16="http://schemas.microsoft.com/office/drawing/2014/main" id="{9EE6CCF3-55BE-112C-B705-AA7DA0510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26" y="652038"/>
            <a:ext cx="4050030" cy="5920292"/>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FDBEB547-0912-591E-5A77-0D66DFD5DB8F}"/>
              </a:ext>
            </a:extLst>
          </p:cNvPr>
          <p:cNvSpPr/>
          <p:nvPr/>
        </p:nvSpPr>
        <p:spPr>
          <a:xfrm>
            <a:off x="4659629" y="4978400"/>
            <a:ext cx="7319007" cy="94488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tr-TR" sz="1600" dirty="0" err="1"/>
              <a:t>Geçitkale</a:t>
            </a:r>
            <a:r>
              <a:rPr lang="tr-TR" sz="1600" dirty="0"/>
              <a:t> ve Boğaziçi çarpışmaları sırasında Rumların açtığı top ateşi ile, belinden ikiye bölünmüş bir TÜRK MÜCAHİDİ.</a:t>
            </a:r>
          </a:p>
          <a:p>
            <a:pPr algn="ctr"/>
            <a:r>
              <a:rPr lang="el-GR" sz="1600" dirty="0"/>
              <a:t>Το διαμελισμένο σώμα ενός Τούρκου μαχητή από  τα πυρά  Ε/κ κατά τη διάρκεια των μαχών στα χωριά</a:t>
            </a:r>
            <a:r>
              <a:rPr lang="tr-TR" sz="1600" dirty="0"/>
              <a:t> </a:t>
            </a:r>
            <a:r>
              <a:rPr lang="el-GR" sz="1600" dirty="0"/>
              <a:t>Κοφίνου  και   Άγιο  Θεόδωρο </a:t>
            </a:r>
            <a:r>
              <a:rPr lang="el-GR" sz="1600" dirty="0" err="1"/>
              <a:t>Σκαρίνου</a:t>
            </a:r>
            <a:r>
              <a:rPr lang="el-GR" sz="1600" dirty="0"/>
              <a:t>.</a:t>
            </a:r>
            <a:endParaRPr lang="el-CY" sz="1600" dirty="0"/>
          </a:p>
        </p:txBody>
      </p:sp>
      <p:sp>
        <p:nvSpPr>
          <p:cNvPr id="2" name="Ορθογώνιο 1">
            <a:extLst>
              <a:ext uri="{FF2B5EF4-FFF2-40B4-BE49-F238E27FC236}">
                <a16:creationId xmlns:a16="http://schemas.microsoft.com/office/drawing/2014/main" id="{D5C1A96C-46C9-C813-4E67-A01C49D9B96E}"/>
              </a:ext>
            </a:extLst>
          </p:cNvPr>
          <p:cNvSpPr/>
          <p:nvPr/>
        </p:nvSpPr>
        <p:spPr>
          <a:xfrm>
            <a:off x="4693917" y="162559"/>
            <a:ext cx="7284720" cy="425269"/>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dirty="0"/>
              <a:t>Επισύναψη ενδεικτικών  αποσπασμάτων </a:t>
            </a:r>
            <a:endParaRPr lang="el-CY" dirty="0"/>
          </a:p>
        </p:txBody>
      </p:sp>
      <p:sp>
        <p:nvSpPr>
          <p:cNvPr id="3" name="Ορθογώνιο 2">
            <a:extLst>
              <a:ext uri="{FF2B5EF4-FFF2-40B4-BE49-F238E27FC236}">
                <a16:creationId xmlns:a16="http://schemas.microsoft.com/office/drawing/2014/main" id="{1C450702-1220-3E00-278F-FB5F250C07BF}"/>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368499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ινο προϊόν, χαρτί, παιδική τέχνη&#10;&#10;Περιγραφή που δημιουργήθηκε αυτόματα">
            <a:extLst>
              <a:ext uri="{FF2B5EF4-FFF2-40B4-BE49-F238E27FC236}">
                <a16:creationId xmlns:a16="http://schemas.microsoft.com/office/drawing/2014/main" id="{39223206-264C-BA95-3D5A-907B45117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0383" y="-202749"/>
            <a:ext cx="4495800" cy="5521780"/>
          </a:xfrm>
          <a:prstGeom prst="rect">
            <a:avLst/>
          </a:prstGeom>
          <a:ln>
            <a:solidFill>
              <a:schemeClr val="tx1"/>
            </a:solidFill>
          </a:ln>
        </p:spPr>
      </p:pic>
      <p:pic>
        <p:nvPicPr>
          <p:cNvPr id="5" name="Εικόνα 4" descr="Εικόνα που περιέχει κείμενο, ζωγραφιά, εικονογράφηση, μελάνη&#10;&#10;Περιγραφή που δημιουργήθηκε αυτόματα">
            <a:extLst>
              <a:ext uri="{FF2B5EF4-FFF2-40B4-BE49-F238E27FC236}">
                <a16:creationId xmlns:a16="http://schemas.microsoft.com/office/drawing/2014/main" id="{C255C803-5C0A-A0C3-A848-B71041B5D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94045" y="-180977"/>
            <a:ext cx="4495801" cy="5478236"/>
          </a:xfrm>
          <a:prstGeom prst="rect">
            <a:avLst/>
          </a:prstGeom>
          <a:ln>
            <a:solidFill>
              <a:schemeClr val="tx1"/>
            </a:solidFill>
          </a:ln>
        </p:spPr>
      </p:pic>
      <p:sp>
        <p:nvSpPr>
          <p:cNvPr id="7" name="TextBox 6">
            <a:extLst>
              <a:ext uri="{FF2B5EF4-FFF2-40B4-BE49-F238E27FC236}">
                <a16:creationId xmlns:a16="http://schemas.microsoft.com/office/drawing/2014/main" id="{E2C1F90F-0384-F359-D12D-762301627502}"/>
              </a:ext>
            </a:extLst>
          </p:cNvPr>
          <p:cNvSpPr txBox="1"/>
          <p:nvPr/>
        </p:nvSpPr>
        <p:spPr>
          <a:xfrm>
            <a:off x="367393" y="4898571"/>
            <a:ext cx="5521780" cy="646331"/>
          </a:xfrm>
          <a:prstGeom prst="rect">
            <a:avLst/>
          </a:prstGeom>
          <a:solidFill>
            <a:schemeClr val="bg1"/>
          </a:solidFill>
          <a:ln>
            <a:solidFill>
              <a:schemeClr val="tx1"/>
            </a:solidFill>
          </a:ln>
        </p:spPr>
        <p:txBody>
          <a:bodyPr wrap="square">
            <a:spAutoFit/>
          </a:bodyPr>
          <a:lstStyle/>
          <a:p>
            <a:pPr algn="l"/>
            <a:r>
              <a:rPr lang="el-CY" altLang="el-CY" dirty="0" err="1"/>
              <a:t>Vehbi</a:t>
            </a:r>
            <a:r>
              <a:rPr lang="el-CY" altLang="el-CY" dirty="0"/>
              <a:t> </a:t>
            </a:r>
            <a:r>
              <a:rPr lang="el-CY" altLang="el-CY" dirty="0" err="1"/>
              <a:t>Zeki</a:t>
            </a:r>
            <a:r>
              <a:rPr lang="el-CY" altLang="el-CY" dirty="0"/>
              <a:t> </a:t>
            </a:r>
            <a:r>
              <a:rPr lang="el-CY" altLang="el-CY" dirty="0" err="1"/>
              <a:t>Serter</a:t>
            </a:r>
            <a:r>
              <a:rPr lang="tr-TR" altLang="el-CY" dirty="0"/>
              <a:t>, </a:t>
            </a:r>
            <a:r>
              <a:rPr lang="en-US" i="1" dirty="0" err="1"/>
              <a:t>Yunan</a:t>
            </a:r>
            <a:r>
              <a:rPr lang="el-GR" i="1" dirty="0"/>
              <a:t> </a:t>
            </a:r>
            <a:r>
              <a:rPr lang="en-US" i="1" dirty="0" err="1"/>
              <a:t>emperyalizmi</a:t>
            </a:r>
            <a:r>
              <a:rPr lang="en-US" i="1" dirty="0"/>
              <a:t> </a:t>
            </a:r>
            <a:r>
              <a:rPr lang="en-US" i="1" dirty="0" err="1"/>
              <a:t>ve</a:t>
            </a:r>
            <a:r>
              <a:rPr lang="en-US" i="1" dirty="0"/>
              <a:t> </a:t>
            </a:r>
            <a:r>
              <a:rPr lang="en-US" i="1" dirty="0" err="1"/>
              <a:t>Türk</a:t>
            </a:r>
            <a:r>
              <a:rPr lang="en-US" i="1" dirty="0"/>
              <a:t> </a:t>
            </a:r>
            <a:r>
              <a:rPr lang="en-US" i="1" dirty="0" err="1"/>
              <a:t>ulusu</a:t>
            </a:r>
            <a:r>
              <a:rPr lang="en-US" i="1" dirty="0"/>
              <a:t> : (1821-1974)</a:t>
            </a:r>
            <a:r>
              <a:rPr lang="tr-TR" dirty="0"/>
              <a:t>, </a:t>
            </a:r>
            <a:r>
              <a:rPr lang="en-US" dirty="0" err="1"/>
              <a:t>Lefkoşa</a:t>
            </a:r>
            <a:r>
              <a:rPr lang="tr-TR" dirty="0"/>
              <a:t>,</a:t>
            </a:r>
            <a:r>
              <a:rPr lang="en-US" dirty="0"/>
              <a:t> </a:t>
            </a:r>
            <a:r>
              <a:rPr lang="tr-TR" dirty="0"/>
              <a:t>1974.</a:t>
            </a:r>
            <a:r>
              <a:rPr lang="en-US" dirty="0"/>
              <a:t> </a:t>
            </a:r>
            <a:endParaRPr lang="tr-TR" dirty="0"/>
          </a:p>
        </p:txBody>
      </p:sp>
      <p:sp>
        <p:nvSpPr>
          <p:cNvPr id="11" name="TextBox 10">
            <a:extLst>
              <a:ext uri="{FF2B5EF4-FFF2-40B4-BE49-F238E27FC236}">
                <a16:creationId xmlns:a16="http://schemas.microsoft.com/office/drawing/2014/main" id="{FE39B8FE-B7E1-4364-4644-CDF2BD9485B1}"/>
              </a:ext>
            </a:extLst>
          </p:cNvPr>
          <p:cNvSpPr txBox="1"/>
          <p:nvPr/>
        </p:nvSpPr>
        <p:spPr>
          <a:xfrm>
            <a:off x="6302826" y="4898571"/>
            <a:ext cx="5521781" cy="646331"/>
          </a:xfrm>
          <a:prstGeom prst="rect">
            <a:avLst/>
          </a:prstGeom>
          <a:solidFill>
            <a:schemeClr val="bg1"/>
          </a:solidFill>
          <a:ln>
            <a:solidFill>
              <a:schemeClr val="tx1"/>
            </a:solidFill>
          </a:ln>
        </p:spPr>
        <p:txBody>
          <a:bodyPr wrap="square">
            <a:spAutoFit/>
          </a:bodyPr>
          <a:lstStyle/>
          <a:p>
            <a:r>
              <a:rPr lang="el-CY" altLang="el-CY" dirty="0" err="1"/>
              <a:t>Vehbi</a:t>
            </a:r>
            <a:r>
              <a:rPr lang="el-CY" altLang="el-CY" dirty="0"/>
              <a:t> </a:t>
            </a:r>
            <a:r>
              <a:rPr lang="el-CY" altLang="el-CY" dirty="0" err="1"/>
              <a:t>Zeki</a:t>
            </a:r>
            <a:r>
              <a:rPr lang="el-CY" altLang="el-CY" dirty="0"/>
              <a:t> </a:t>
            </a:r>
            <a:r>
              <a:rPr lang="el-CY" altLang="el-CY" dirty="0" err="1"/>
              <a:t>Serter</a:t>
            </a:r>
            <a:r>
              <a:rPr lang="tr-TR" altLang="el-CY" dirty="0"/>
              <a:t>, </a:t>
            </a:r>
            <a:r>
              <a:rPr lang="en-US" i="1" dirty="0" err="1"/>
              <a:t>Yunan</a:t>
            </a:r>
            <a:r>
              <a:rPr lang="en-US" i="1" dirty="0"/>
              <a:t> </a:t>
            </a:r>
            <a:r>
              <a:rPr lang="en-US" i="1" dirty="0" err="1"/>
              <a:t>emperyalizmi</a:t>
            </a:r>
            <a:r>
              <a:rPr lang="en-US" i="1" dirty="0"/>
              <a:t> </a:t>
            </a:r>
            <a:r>
              <a:rPr lang="en-US" i="1" dirty="0" err="1"/>
              <a:t>ve</a:t>
            </a:r>
            <a:r>
              <a:rPr lang="en-US" i="1" dirty="0"/>
              <a:t> </a:t>
            </a:r>
            <a:r>
              <a:rPr lang="en-US" i="1" dirty="0" err="1"/>
              <a:t>Türk</a:t>
            </a:r>
            <a:r>
              <a:rPr lang="en-US" i="1" dirty="0"/>
              <a:t> </a:t>
            </a:r>
            <a:r>
              <a:rPr lang="en-US" i="1" dirty="0" err="1"/>
              <a:t>ulusu</a:t>
            </a:r>
            <a:r>
              <a:rPr lang="en-US" i="1" dirty="0"/>
              <a:t> : (1821-197</a:t>
            </a:r>
            <a:r>
              <a:rPr lang="tr-TR" i="1" dirty="0"/>
              <a:t>6</a:t>
            </a:r>
            <a:r>
              <a:rPr lang="en-US" i="1" dirty="0"/>
              <a:t>)</a:t>
            </a:r>
            <a:r>
              <a:rPr lang="tr-TR" dirty="0"/>
              <a:t>, </a:t>
            </a:r>
            <a:r>
              <a:rPr lang="en-US" dirty="0" err="1"/>
              <a:t>Lefkoşa</a:t>
            </a:r>
            <a:r>
              <a:rPr lang="tr-TR" dirty="0"/>
              <a:t>,</a:t>
            </a:r>
            <a:r>
              <a:rPr lang="en-US" dirty="0"/>
              <a:t> </a:t>
            </a:r>
            <a:r>
              <a:rPr lang="tr-TR" dirty="0"/>
              <a:t>1976.</a:t>
            </a:r>
            <a:r>
              <a:rPr lang="en-US" dirty="0"/>
              <a:t> </a:t>
            </a:r>
            <a:endParaRPr lang="tr-TR" dirty="0"/>
          </a:p>
        </p:txBody>
      </p:sp>
      <p:pic>
        <p:nvPicPr>
          <p:cNvPr id="4" name="Εικόνα 3" descr="Εικόνα που περιέχει κείμενο, χαρτί, χάρτινο προϊόν, βιβλίο&#10;&#10;Περιγραφή που δημιουργήθηκε αυτόματα">
            <a:extLst>
              <a:ext uri="{FF2B5EF4-FFF2-40B4-BE49-F238E27FC236}">
                <a16:creationId xmlns:a16="http://schemas.microsoft.com/office/drawing/2014/main" id="{B296E3A2-8376-227D-4640-3C7A49E17873}"/>
              </a:ext>
            </a:extLst>
          </p:cNvPr>
          <p:cNvPicPr>
            <a:picLocks noChangeAspect="1"/>
          </p:cNvPicPr>
          <p:nvPr/>
        </p:nvPicPr>
        <p:blipFill rotWithShape="1">
          <a:blip r:embed="rId4">
            <a:extLst>
              <a:ext uri="{28A0092B-C50C-407E-A947-70E740481C1C}">
                <a14:useLocalDpi xmlns:a14="http://schemas.microsoft.com/office/drawing/2010/main" val="0"/>
              </a:ext>
            </a:extLst>
          </a:blip>
          <a:srcRect l="47460" t="17831" r="39682" b="7672"/>
          <a:stretch/>
        </p:blipFill>
        <p:spPr>
          <a:xfrm rot="5400000">
            <a:off x="1878761" y="4421344"/>
            <a:ext cx="809034" cy="3831773"/>
          </a:xfrm>
          <a:prstGeom prst="rect">
            <a:avLst/>
          </a:prstGeom>
          <a:ln>
            <a:solidFill>
              <a:schemeClr val="tx1"/>
            </a:solidFill>
          </a:ln>
        </p:spPr>
      </p:pic>
      <p:sp>
        <p:nvSpPr>
          <p:cNvPr id="2" name="Ορθογώνιο 1">
            <a:extLst>
              <a:ext uri="{FF2B5EF4-FFF2-40B4-BE49-F238E27FC236}">
                <a16:creationId xmlns:a16="http://schemas.microsoft.com/office/drawing/2014/main" id="{4D6203FC-840C-0E60-CF7E-EB01D2A5EBAA}"/>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162373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κείμενο, Δημοσίευση, χαρτί, βιβλίο&#10;&#10;Περιγραφή που δημιουργήθηκε αυτόματα">
            <a:extLst>
              <a:ext uri="{FF2B5EF4-FFF2-40B4-BE49-F238E27FC236}">
                <a16:creationId xmlns:a16="http://schemas.microsoft.com/office/drawing/2014/main" id="{100B6650-0BFA-30BE-42CE-E7B8413BA26D}"/>
              </a:ext>
            </a:extLst>
          </p:cNvPr>
          <p:cNvPicPr>
            <a:picLocks noChangeAspect="1"/>
          </p:cNvPicPr>
          <p:nvPr/>
        </p:nvPicPr>
        <p:blipFill rotWithShape="1">
          <a:blip r:embed="rId2">
            <a:extLst>
              <a:ext uri="{28A0092B-C50C-407E-A947-70E740481C1C}">
                <a14:useLocalDpi xmlns:a14="http://schemas.microsoft.com/office/drawing/2010/main" val="0"/>
              </a:ext>
            </a:extLst>
          </a:blip>
          <a:srcRect l="58234" t="43626" r="16770" b="22699"/>
          <a:stretch/>
        </p:blipFill>
        <p:spPr>
          <a:xfrm>
            <a:off x="361951" y="381000"/>
            <a:ext cx="7236278" cy="5540829"/>
          </a:xfrm>
          <a:prstGeom prst="rect">
            <a:avLst/>
          </a:prstGeom>
          <a:ln>
            <a:solidFill>
              <a:schemeClr val="tx1"/>
            </a:solidFill>
          </a:ln>
        </p:spPr>
      </p:pic>
      <p:sp>
        <p:nvSpPr>
          <p:cNvPr id="2" name="TextBox 1">
            <a:extLst>
              <a:ext uri="{FF2B5EF4-FFF2-40B4-BE49-F238E27FC236}">
                <a16:creationId xmlns:a16="http://schemas.microsoft.com/office/drawing/2014/main" id="{D20F868E-A7B4-000F-FA2A-14ED8AE5B453}"/>
              </a:ext>
            </a:extLst>
          </p:cNvPr>
          <p:cNvSpPr txBox="1"/>
          <p:nvPr/>
        </p:nvSpPr>
        <p:spPr>
          <a:xfrm>
            <a:off x="361951" y="6048384"/>
            <a:ext cx="10404020" cy="369332"/>
          </a:xfrm>
          <a:prstGeom prst="rect">
            <a:avLst/>
          </a:prstGeom>
          <a:solidFill>
            <a:schemeClr val="bg1"/>
          </a:solidFill>
          <a:ln>
            <a:solidFill>
              <a:schemeClr val="tx1"/>
            </a:solidFill>
          </a:ln>
        </p:spPr>
        <p:txBody>
          <a:bodyPr wrap="square">
            <a:spAutoFit/>
          </a:bodyPr>
          <a:lstStyle/>
          <a:p>
            <a:r>
              <a:rPr lang="el-CY" altLang="el-CY" dirty="0" err="1"/>
              <a:t>Vehbi</a:t>
            </a:r>
            <a:r>
              <a:rPr lang="el-CY" altLang="el-CY" dirty="0"/>
              <a:t> </a:t>
            </a:r>
            <a:r>
              <a:rPr lang="el-CY" altLang="el-CY" dirty="0" err="1"/>
              <a:t>Zeki</a:t>
            </a:r>
            <a:r>
              <a:rPr lang="el-CY" altLang="el-CY" dirty="0"/>
              <a:t> </a:t>
            </a:r>
            <a:r>
              <a:rPr lang="el-CY" altLang="el-CY" dirty="0" err="1"/>
              <a:t>Serter</a:t>
            </a:r>
            <a:r>
              <a:rPr lang="tr-TR" altLang="el-CY" dirty="0"/>
              <a:t>, </a:t>
            </a:r>
            <a:r>
              <a:rPr lang="en-US" i="1" dirty="0" err="1"/>
              <a:t>Yunan</a:t>
            </a:r>
            <a:r>
              <a:rPr lang="en-US" i="1" dirty="0"/>
              <a:t> </a:t>
            </a:r>
            <a:r>
              <a:rPr lang="en-US" i="1" dirty="0" err="1"/>
              <a:t>emperyalizmi</a:t>
            </a:r>
            <a:r>
              <a:rPr lang="en-US" i="1" dirty="0"/>
              <a:t> </a:t>
            </a:r>
            <a:r>
              <a:rPr lang="en-US" i="1" dirty="0" err="1"/>
              <a:t>ve</a:t>
            </a:r>
            <a:r>
              <a:rPr lang="en-US" i="1" dirty="0"/>
              <a:t> </a:t>
            </a:r>
            <a:r>
              <a:rPr lang="en-US" i="1" dirty="0" err="1"/>
              <a:t>Türk</a:t>
            </a:r>
            <a:r>
              <a:rPr lang="en-US" i="1" dirty="0"/>
              <a:t> </a:t>
            </a:r>
            <a:r>
              <a:rPr lang="en-US" i="1" dirty="0" err="1"/>
              <a:t>ulusu</a:t>
            </a:r>
            <a:r>
              <a:rPr lang="en-US" i="1" dirty="0"/>
              <a:t> : (1821-197</a:t>
            </a:r>
            <a:r>
              <a:rPr lang="tr-TR" i="1" dirty="0"/>
              <a:t>6</a:t>
            </a:r>
            <a:r>
              <a:rPr lang="en-US" i="1" dirty="0"/>
              <a:t>)</a:t>
            </a:r>
            <a:r>
              <a:rPr lang="tr-TR" dirty="0"/>
              <a:t>, </a:t>
            </a:r>
            <a:r>
              <a:rPr lang="en-US" dirty="0" err="1"/>
              <a:t>Lefkoşa</a:t>
            </a:r>
            <a:r>
              <a:rPr lang="tr-TR" dirty="0"/>
              <a:t>,</a:t>
            </a:r>
            <a:r>
              <a:rPr lang="en-US" dirty="0"/>
              <a:t> </a:t>
            </a:r>
            <a:r>
              <a:rPr lang="tr-TR" dirty="0"/>
              <a:t>1976, </a:t>
            </a:r>
            <a:r>
              <a:rPr lang="el-GR" dirty="0"/>
              <a:t>σελ. 63.</a:t>
            </a:r>
            <a:endParaRPr lang="tr-TR" dirty="0"/>
          </a:p>
        </p:txBody>
      </p:sp>
      <p:sp>
        <p:nvSpPr>
          <p:cNvPr id="3" name="Ορθογώνιο 2">
            <a:extLst>
              <a:ext uri="{FF2B5EF4-FFF2-40B4-BE49-F238E27FC236}">
                <a16:creationId xmlns:a16="http://schemas.microsoft.com/office/drawing/2014/main" id="{0AC85945-92F5-0756-FA4C-DB0E3B7DC25B}"/>
              </a:ext>
            </a:extLst>
          </p:cNvPr>
          <p:cNvSpPr/>
          <p:nvPr/>
        </p:nvSpPr>
        <p:spPr>
          <a:xfrm>
            <a:off x="7739743" y="381000"/>
            <a:ext cx="4169228" cy="5540829"/>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tr-TR" dirty="0"/>
              <a:t>Türk  Silahlı Kuvvetlerinin  başlattığı  II. hareketi  nedeniyle Mehmetçiğin keskin süngüsü önünde diz çöken Rum ve Yunan palikaryalarının geri kalan kısımları güneydeki masum  ve müdafaasız Türk köylerine saldırmışlar ve akla gelmedik   barbarlık örnekleri vermişlerdir.</a:t>
            </a:r>
          </a:p>
          <a:p>
            <a:pPr algn="ctr"/>
            <a:r>
              <a:rPr lang="el-GR" dirty="0"/>
              <a:t>Συνεπεία της  Β’ Επιχείρησης  την οποία ξεκίνησαν οι  Τουρκικές Ένοπλες Δυνάμεις,  τα εναπομείναντα τμήματα των  Ε/κ   και των </a:t>
            </a:r>
            <a:r>
              <a:rPr lang="el-GR" dirty="0" err="1"/>
              <a:t>Ελλαδιτών</a:t>
            </a:r>
            <a:r>
              <a:rPr lang="el-GR" dirty="0"/>
              <a:t>, που γονάτισαν μπροστά στις αιχμηρές ξιφολόγχες του τουρκικού στρατού, επιτέθηκαν στα αθώα και ανυπεράσπιστα τουρκικά χωριά στο νότο και έδωσαν αδιανόητα παραδείγματα βαρβαρότητας.</a:t>
            </a:r>
            <a:endParaRPr lang="el-CY" dirty="0"/>
          </a:p>
        </p:txBody>
      </p:sp>
      <p:sp>
        <p:nvSpPr>
          <p:cNvPr id="4" name="Ορθογώνιο 3">
            <a:extLst>
              <a:ext uri="{FF2B5EF4-FFF2-40B4-BE49-F238E27FC236}">
                <a16:creationId xmlns:a16="http://schemas.microsoft.com/office/drawing/2014/main" id="{CB8E8DF1-768B-8559-B112-D3BEF7B5F301}"/>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57508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χάρτινο προϊόν, ζωγραφιά&#10;&#10;Περιγραφή που δημιουργήθηκε αυτόματα">
            <a:extLst>
              <a:ext uri="{FF2B5EF4-FFF2-40B4-BE49-F238E27FC236}">
                <a16:creationId xmlns:a16="http://schemas.microsoft.com/office/drawing/2014/main" id="{25D815A3-930C-6877-D4C6-C54C29B0E851}"/>
              </a:ext>
            </a:extLst>
          </p:cNvPr>
          <p:cNvPicPr>
            <a:picLocks noChangeAspect="1"/>
          </p:cNvPicPr>
          <p:nvPr/>
        </p:nvPicPr>
        <p:blipFill rotWithShape="1">
          <a:blip r:embed="rId2">
            <a:extLst>
              <a:ext uri="{28A0092B-C50C-407E-A947-70E740481C1C}">
                <a14:useLocalDpi xmlns:a14="http://schemas.microsoft.com/office/drawing/2010/main" val="0"/>
              </a:ext>
            </a:extLst>
          </a:blip>
          <a:srcRect l="11407" t="21160" r="5185" b="10889"/>
          <a:stretch/>
        </p:blipFill>
        <p:spPr>
          <a:xfrm rot="5400000">
            <a:off x="-861060" y="1165860"/>
            <a:ext cx="5603240" cy="3495040"/>
          </a:xfrm>
          <a:prstGeom prst="rect">
            <a:avLst/>
          </a:prstGeom>
          <a:ln>
            <a:solidFill>
              <a:schemeClr val="tx1"/>
            </a:solidFill>
          </a:ln>
        </p:spPr>
      </p:pic>
      <p:sp>
        <p:nvSpPr>
          <p:cNvPr id="6" name="TextBox 5">
            <a:extLst>
              <a:ext uri="{FF2B5EF4-FFF2-40B4-BE49-F238E27FC236}">
                <a16:creationId xmlns:a16="http://schemas.microsoft.com/office/drawing/2014/main" id="{91FAD255-2CB8-C800-F62E-D752D280D73B}"/>
              </a:ext>
            </a:extLst>
          </p:cNvPr>
          <p:cNvSpPr txBox="1"/>
          <p:nvPr/>
        </p:nvSpPr>
        <p:spPr>
          <a:xfrm>
            <a:off x="193040" y="6030686"/>
            <a:ext cx="5902960" cy="646331"/>
          </a:xfrm>
          <a:prstGeom prst="rect">
            <a:avLst/>
          </a:prstGeom>
          <a:noFill/>
          <a:ln>
            <a:solidFill>
              <a:schemeClr val="tx1"/>
            </a:solidFill>
          </a:ln>
        </p:spPr>
        <p:txBody>
          <a:bodyPr wrap="square">
            <a:spAutoFit/>
          </a:bodyPr>
          <a:lstStyle/>
          <a:p>
            <a:r>
              <a:rPr lang="en-US" dirty="0" err="1">
                <a:solidFill>
                  <a:schemeClr val="tx1"/>
                </a:solidFill>
              </a:rPr>
              <a:t>Serter</a:t>
            </a:r>
            <a:r>
              <a:rPr lang="en-US" dirty="0">
                <a:solidFill>
                  <a:schemeClr val="tx1"/>
                </a:solidFill>
              </a:rPr>
              <a:t> </a:t>
            </a:r>
            <a:r>
              <a:rPr lang="en-US" dirty="0" err="1">
                <a:solidFill>
                  <a:schemeClr val="tx1"/>
                </a:solidFill>
              </a:rPr>
              <a:t>Vehbi</a:t>
            </a:r>
            <a:r>
              <a:rPr lang="en-US" dirty="0">
                <a:solidFill>
                  <a:schemeClr val="tx1"/>
                </a:solidFill>
              </a:rPr>
              <a:t> Zeki</a:t>
            </a:r>
            <a:r>
              <a:rPr lang="el-GR" dirty="0">
                <a:solidFill>
                  <a:schemeClr val="tx1"/>
                </a:solidFill>
              </a:rPr>
              <a:t>, </a:t>
            </a:r>
            <a:r>
              <a:rPr lang="en-US" i="1" dirty="0" err="1">
                <a:solidFill>
                  <a:schemeClr val="tx1"/>
                </a:solidFill>
              </a:rPr>
              <a:t>Kıbrıs</a:t>
            </a:r>
            <a:r>
              <a:rPr lang="en-US" i="1" dirty="0">
                <a:solidFill>
                  <a:schemeClr val="tx1"/>
                </a:solidFill>
              </a:rPr>
              <a:t> </a:t>
            </a:r>
            <a:r>
              <a:rPr lang="en-US" i="1" dirty="0" err="1">
                <a:solidFill>
                  <a:schemeClr val="tx1"/>
                </a:solidFill>
              </a:rPr>
              <a:t>ve</a:t>
            </a:r>
            <a:r>
              <a:rPr lang="en-US" i="1" dirty="0">
                <a:solidFill>
                  <a:schemeClr val="tx1"/>
                </a:solidFill>
              </a:rPr>
              <a:t> 1974 </a:t>
            </a:r>
            <a:r>
              <a:rPr lang="en-US" i="1" dirty="0" err="1">
                <a:solidFill>
                  <a:schemeClr val="tx1"/>
                </a:solidFill>
              </a:rPr>
              <a:t>barış</a:t>
            </a:r>
            <a:r>
              <a:rPr lang="en-US" i="1" dirty="0">
                <a:solidFill>
                  <a:schemeClr val="tx1"/>
                </a:solidFill>
              </a:rPr>
              <a:t> </a:t>
            </a:r>
            <a:r>
              <a:rPr lang="en-US" i="1" dirty="0" err="1">
                <a:solidFill>
                  <a:schemeClr val="tx1"/>
                </a:solidFill>
              </a:rPr>
              <a:t>harekatı</a:t>
            </a:r>
            <a:r>
              <a:rPr lang="el-GR" dirty="0">
                <a:solidFill>
                  <a:schemeClr val="tx1"/>
                </a:solidFill>
              </a:rPr>
              <a:t>, </a:t>
            </a:r>
            <a:r>
              <a:rPr lang="en-US" dirty="0">
                <a:solidFill>
                  <a:schemeClr val="tx1"/>
                </a:solidFill>
              </a:rPr>
              <a:t> </a:t>
            </a:r>
            <a:r>
              <a:rPr lang="tr-TR" dirty="0">
                <a:solidFill>
                  <a:schemeClr val="tx1"/>
                </a:solidFill>
              </a:rPr>
              <a:t>L</a:t>
            </a:r>
            <a:r>
              <a:rPr lang="en-US" dirty="0" err="1">
                <a:solidFill>
                  <a:schemeClr val="tx1"/>
                </a:solidFill>
              </a:rPr>
              <a:t>efkoşa</a:t>
            </a:r>
            <a:r>
              <a:rPr lang="tr-TR" dirty="0">
                <a:solidFill>
                  <a:schemeClr val="tx1"/>
                </a:solidFill>
              </a:rPr>
              <a:t> </a:t>
            </a:r>
            <a:r>
              <a:rPr lang="en-US" dirty="0">
                <a:solidFill>
                  <a:schemeClr val="tx1"/>
                </a:solidFill>
              </a:rPr>
              <a:t>1976</a:t>
            </a:r>
            <a:r>
              <a:rPr lang="en-US" dirty="0"/>
              <a:t>, </a:t>
            </a:r>
            <a:r>
              <a:rPr lang="el-GR" dirty="0"/>
              <a:t>σελ. 110.</a:t>
            </a:r>
            <a:r>
              <a:rPr lang="tr-TR" dirty="0">
                <a:solidFill>
                  <a:schemeClr val="tx1"/>
                </a:solidFill>
              </a:rPr>
              <a:t> </a:t>
            </a:r>
            <a:endParaRPr lang="el-GR" dirty="0">
              <a:solidFill>
                <a:schemeClr val="tx1"/>
              </a:solidFill>
            </a:endParaRPr>
          </a:p>
        </p:txBody>
      </p:sp>
      <p:pic>
        <p:nvPicPr>
          <p:cNvPr id="8" name="Εικόνα 7"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7F6F966A-EB72-AF6A-F358-180728A9DBB5}"/>
              </a:ext>
            </a:extLst>
          </p:cNvPr>
          <p:cNvPicPr>
            <a:picLocks noChangeAspect="1"/>
          </p:cNvPicPr>
          <p:nvPr/>
        </p:nvPicPr>
        <p:blipFill rotWithShape="1">
          <a:blip r:embed="rId3">
            <a:extLst>
              <a:ext uri="{28A0092B-C50C-407E-A947-70E740481C1C}">
                <a14:useLocalDpi xmlns:a14="http://schemas.microsoft.com/office/drawing/2010/main" val="0"/>
              </a:ext>
            </a:extLst>
          </a:blip>
          <a:srcRect l="13111" t="16593" r="51667" b="40296"/>
          <a:stretch/>
        </p:blipFill>
        <p:spPr>
          <a:xfrm>
            <a:off x="4077063" y="111759"/>
            <a:ext cx="8014062" cy="5603241"/>
          </a:xfrm>
          <a:prstGeom prst="rect">
            <a:avLst/>
          </a:prstGeom>
        </p:spPr>
      </p:pic>
      <p:sp>
        <p:nvSpPr>
          <p:cNvPr id="11" name="TextBox 10">
            <a:extLst>
              <a:ext uri="{FF2B5EF4-FFF2-40B4-BE49-F238E27FC236}">
                <a16:creationId xmlns:a16="http://schemas.microsoft.com/office/drawing/2014/main" id="{6A17B349-662C-1205-C49D-9EC790B3ED02}"/>
              </a:ext>
            </a:extLst>
          </p:cNvPr>
          <p:cNvSpPr txBox="1"/>
          <p:nvPr/>
        </p:nvSpPr>
        <p:spPr>
          <a:xfrm>
            <a:off x="6248399" y="5753687"/>
            <a:ext cx="5842726" cy="923330"/>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O </a:t>
            </a:r>
            <a:r>
              <a:rPr lang="el-GR" b="1" dirty="0">
                <a:cs typeface="Times New Roman" panose="02020603050405020304" pitchFamily="18" charset="0"/>
              </a:rPr>
              <a:t>διοικητής  των Τουρκοκυπριακών Δυνάμεων  </a:t>
            </a:r>
            <a:r>
              <a:rPr lang="el-GR" b="1" dirty="0" err="1">
                <a:cs typeface="Times New Roman" panose="02020603050405020304" pitchFamily="18" charset="0"/>
              </a:rPr>
              <a:t>Mustafa</a:t>
            </a:r>
            <a:r>
              <a:rPr lang="el-GR" b="1" dirty="0">
                <a:cs typeface="Times New Roman" panose="02020603050405020304" pitchFamily="18" charset="0"/>
              </a:rPr>
              <a:t> </a:t>
            </a:r>
            <a:r>
              <a:rPr lang="el-GR" b="1" dirty="0" err="1">
                <a:cs typeface="Times New Roman" panose="02020603050405020304" pitchFamily="18" charset="0"/>
              </a:rPr>
              <a:t>Katırcıoğlu</a:t>
            </a:r>
            <a:r>
              <a:rPr lang="el-GR" b="1" dirty="0">
                <a:cs typeface="Times New Roman" panose="02020603050405020304" pitchFamily="18" charset="0"/>
              </a:rPr>
              <a:t> δίπλα στο  αυτοκίνητο του   διοικητή της  ΕΛ.ΔΥ.Κ.</a:t>
            </a:r>
            <a:endParaRPr lang="el-CY" b="1" dirty="0">
              <a:cs typeface="Times New Roman" panose="02020603050405020304" pitchFamily="18" charset="0"/>
            </a:endParaRPr>
          </a:p>
        </p:txBody>
      </p:sp>
      <p:sp>
        <p:nvSpPr>
          <p:cNvPr id="2" name="Ορθογώνιο 1">
            <a:extLst>
              <a:ext uri="{FF2B5EF4-FFF2-40B4-BE49-F238E27FC236}">
                <a16:creationId xmlns:a16="http://schemas.microsoft.com/office/drawing/2014/main" id="{CD662730-A407-BE18-FAA3-E7BCEA8D798A}"/>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381273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χάρτινο προϊόν, ζωγραφιά&#10;&#10;Περιγραφή που δημιουργήθηκε αυτόματα">
            <a:extLst>
              <a:ext uri="{FF2B5EF4-FFF2-40B4-BE49-F238E27FC236}">
                <a16:creationId xmlns:a16="http://schemas.microsoft.com/office/drawing/2014/main" id="{25D815A3-930C-6877-D4C6-C54C29B0E851}"/>
              </a:ext>
            </a:extLst>
          </p:cNvPr>
          <p:cNvPicPr>
            <a:picLocks noChangeAspect="1"/>
          </p:cNvPicPr>
          <p:nvPr/>
        </p:nvPicPr>
        <p:blipFill rotWithShape="1">
          <a:blip r:embed="rId2">
            <a:extLst>
              <a:ext uri="{28A0092B-C50C-407E-A947-70E740481C1C}">
                <a14:useLocalDpi xmlns:a14="http://schemas.microsoft.com/office/drawing/2010/main" val="0"/>
              </a:ext>
            </a:extLst>
          </a:blip>
          <a:srcRect l="11407" t="21160" r="5185" b="10889"/>
          <a:stretch/>
        </p:blipFill>
        <p:spPr>
          <a:xfrm rot="5400000">
            <a:off x="-899160" y="1203960"/>
            <a:ext cx="5679440" cy="3495040"/>
          </a:xfrm>
          <a:prstGeom prst="rect">
            <a:avLst/>
          </a:prstGeom>
          <a:ln>
            <a:solidFill>
              <a:schemeClr val="tx1"/>
            </a:solidFill>
          </a:ln>
        </p:spPr>
      </p:pic>
      <p:pic>
        <p:nvPicPr>
          <p:cNvPr id="5" name="Εικόνα 4" descr="Εικόνα που περιέχει κείμενο, χαρτί, Δημοσίευση, βιβλίο&#10;&#10;Περιγραφή που δημιουργήθηκε αυτόματα">
            <a:extLst>
              <a:ext uri="{FF2B5EF4-FFF2-40B4-BE49-F238E27FC236}">
                <a16:creationId xmlns:a16="http://schemas.microsoft.com/office/drawing/2014/main" id="{ED7DBD7E-515D-2EDB-1CED-8481E63BF098}"/>
              </a:ext>
            </a:extLst>
          </p:cNvPr>
          <p:cNvPicPr>
            <a:picLocks noChangeAspect="1"/>
          </p:cNvPicPr>
          <p:nvPr/>
        </p:nvPicPr>
        <p:blipFill rotWithShape="1">
          <a:blip r:embed="rId3">
            <a:extLst>
              <a:ext uri="{28A0092B-C50C-407E-A947-70E740481C1C}">
                <a14:useLocalDpi xmlns:a14="http://schemas.microsoft.com/office/drawing/2010/main" val="0"/>
              </a:ext>
            </a:extLst>
          </a:blip>
          <a:srcRect l="20000" t="33185" r="31556" b="18667"/>
          <a:stretch/>
        </p:blipFill>
        <p:spPr>
          <a:xfrm>
            <a:off x="3810000" y="81280"/>
            <a:ext cx="8188960" cy="5601063"/>
          </a:xfrm>
          <a:prstGeom prst="rect">
            <a:avLst/>
          </a:prstGeom>
          <a:ln>
            <a:solidFill>
              <a:schemeClr val="tx1"/>
            </a:solidFill>
          </a:ln>
        </p:spPr>
      </p:pic>
      <p:sp>
        <p:nvSpPr>
          <p:cNvPr id="4" name="TextBox 3">
            <a:extLst>
              <a:ext uri="{FF2B5EF4-FFF2-40B4-BE49-F238E27FC236}">
                <a16:creationId xmlns:a16="http://schemas.microsoft.com/office/drawing/2014/main" id="{6F3EAA21-05B9-CA6B-1B1B-EF62F4EA12B8}"/>
              </a:ext>
            </a:extLst>
          </p:cNvPr>
          <p:cNvSpPr txBox="1"/>
          <p:nvPr/>
        </p:nvSpPr>
        <p:spPr>
          <a:xfrm>
            <a:off x="193040" y="6041570"/>
            <a:ext cx="6218646" cy="646331"/>
          </a:xfrm>
          <a:prstGeom prst="rect">
            <a:avLst/>
          </a:prstGeom>
          <a:noFill/>
          <a:ln>
            <a:solidFill>
              <a:schemeClr val="tx1"/>
            </a:solidFill>
          </a:ln>
        </p:spPr>
        <p:txBody>
          <a:bodyPr wrap="square">
            <a:spAutoFit/>
          </a:bodyPr>
          <a:lstStyle/>
          <a:p>
            <a:r>
              <a:rPr lang="en-US" dirty="0" err="1">
                <a:solidFill>
                  <a:schemeClr val="tx1"/>
                </a:solidFill>
              </a:rPr>
              <a:t>Serter</a:t>
            </a:r>
            <a:r>
              <a:rPr lang="en-US" dirty="0">
                <a:solidFill>
                  <a:schemeClr val="tx1"/>
                </a:solidFill>
              </a:rPr>
              <a:t> </a:t>
            </a:r>
            <a:r>
              <a:rPr lang="en-US" dirty="0" err="1">
                <a:solidFill>
                  <a:schemeClr val="tx1"/>
                </a:solidFill>
              </a:rPr>
              <a:t>Vehbi</a:t>
            </a:r>
            <a:r>
              <a:rPr lang="en-US" dirty="0">
                <a:solidFill>
                  <a:schemeClr val="tx1"/>
                </a:solidFill>
              </a:rPr>
              <a:t> Zeki</a:t>
            </a:r>
            <a:r>
              <a:rPr lang="el-GR" dirty="0">
                <a:solidFill>
                  <a:schemeClr val="tx1"/>
                </a:solidFill>
              </a:rPr>
              <a:t>, </a:t>
            </a:r>
            <a:r>
              <a:rPr lang="en-US" i="1" dirty="0" err="1">
                <a:solidFill>
                  <a:schemeClr val="tx1"/>
                </a:solidFill>
              </a:rPr>
              <a:t>Kıbrıs</a:t>
            </a:r>
            <a:r>
              <a:rPr lang="en-US" i="1" dirty="0">
                <a:solidFill>
                  <a:schemeClr val="tx1"/>
                </a:solidFill>
              </a:rPr>
              <a:t> </a:t>
            </a:r>
            <a:r>
              <a:rPr lang="en-US" i="1" dirty="0" err="1">
                <a:solidFill>
                  <a:schemeClr val="tx1"/>
                </a:solidFill>
              </a:rPr>
              <a:t>ve</a:t>
            </a:r>
            <a:r>
              <a:rPr lang="en-US" i="1" dirty="0">
                <a:solidFill>
                  <a:schemeClr val="tx1"/>
                </a:solidFill>
              </a:rPr>
              <a:t> 1974 </a:t>
            </a:r>
            <a:r>
              <a:rPr lang="en-US" i="1" dirty="0" err="1">
                <a:solidFill>
                  <a:schemeClr val="tx1"/>
                </a:solidFill>
              </a:rPr>
              <a:t>barış</a:t>
            </a:r>
            <a:r>
              <a:rPr lang="en-US" i="1" dirty="0">
                <a:solidFill>
                  <a:schemeClr val="tx1"/>
                </a:solidFill>
              </a:rPr>
              <a:t> </a:t>
            </a:r>
            <a:r>
              <a:rPr lang="en-US" i="1" dirty="0" err="1">
                <a:solidFill>
                  <a:schemeClr val="tx1"/>
                </a:solidFill>
              </a:rPr>
              <a:t>harekatı</a:t>
            </a:r>
            <a:r>
              <a:rPr lang="el-GR" dirty="0">
                <a:solidFill>
                  <a:schemeClr val="tx1"/>
                </a:solidFill>
              </a:rPr>
              <a:t>, </a:t>
            </a:r>
            <a:r>
              <a:rPr lang="en-US" dirty="0">
                <a:solidFill>
                  <a:schemeClr val="tx1"/>
                </a:solidFill>
              </a:rPr>
              <a:t> </a:t>
            </a:r>
            <a:r>
              <a:rPr lang="tr-TR" dirty="0">
                <a:solidFill>
                  <a:schemeClr val="tx1"/>
                </a:solidFill>
              </a:rPr>
              <a:t>L</a:t>
            </a:r>
            <a:r>
              <a:rPr lang="en-US" dirty="0" err="1">
                <a:solidFill>
                  <a:schemeClr val="tx1"/>
                </a:solidFill>
              </a:rPr>
              <a:t>efkoşa</a:t>
            </a:r>
            <a:r>
              <a:rPr lang="tr-TR" dirty="0">
                <a:solidFill>
                  <a:schemeClr val="tx1"/>
                </a:solidFill>
              </a:rPr>
              <a:t> </a:t>
            </a:r>
            <a:r>
              <a:rPr lang="en-US" dirty="0">
                <a:solidFill>
                  <a:schemeClr val="tx1"/>
                </a:solidFill>
              </a:rPr>
              <a:t>1976</a:t>
            </a:r>
            <a:r>
              <a:rPr lang="en-US" dirty="0"/>
              <a:t>, </a:t>
            </a:r>
            <a:r>
              <a:rPr lang="el-GR" dirty="0"/>
              <a:t>σελ. 120.</a:t>
            </a:r>
            <a:r>
              <a:rPr lang="tr-TR" dirty="0">
                <a:solidFill>
                  <a:schemeClr val="tx1"/>
                </a:solidFill>
              </a:rPr>
              <a:t> </a:t>
            </a:r>
            <a:endParaRPr lang="el-GR" dirty="0">
              <a:solidFill>
                <a:schemeClr val="tx1"/>
              </a:solidFill>
            </a:endParaRPr>
          </a:p>
        </p:txBody>
      </p:sp>
      <p:sp>
        <p:nvSpPr>
          <p:cNvPr id="6" name="TextBox 5">
            <a:extLst>
              <a:ext uri="{FF2B5EF4-FFF2-40B4-BE49-F238E27FC236}">
                <a16:creationId xmlns:a16="http://schemas.microsoft.com/office/drawing/2014/main" id="{F9945059-F631-B82D-2B60-5A40637A2AC7}"/>
              </a:ext>
            </a:extLst>
          </p:cNvPr>
          <p:cNvSpPr txBox="1"/>
          <p:nvPr/>
        </p:nvSpPr>
        <p:spPr>
          <a:xfrm>
            <a:off x="6487886" y="6041569"/>
            <a:ext cx="5511074" cy="646331"/>
          </a:xfrm>
          <a:prstGeom prst="rect">
            <a:avLst/>
          </a:prstGeom>
          <a:solidFill>
            <a:schemeClr val="accent6">
              <a:lumMod val="20000"/>
              <a:lumOff val="80000"/>
            </a:schemeClr>
          </a:solidFill>
          <a:ln>
            <a:solidFill>
              <a:schemeClr val="tx1"/>
            </a:solidFill>
          </a:ln>
        </p:spPr>
        <p:txBody>
          <a:bodyPr wrap="square">
            <a:spAutoFit/>
          </a:bodyPr>
          <a:lstStyle/>
          <a:p>
            <a:r>
              <a:rPr lang="el-GR" dirty="0"/>
              <a:t>Ελλαδίτες  και Ε/κ : Τα φοβισμένα παλικάρια τα οποία  παραδίδονται  </a:t>
            </a:r>
            <a:r>
              <a:rPr lang="el-GR" dirty="0" err="1"/>
              <a:t>στ</a:t>
            </a:r>
            <a:r>
              <a:rPr lang="tr-TR" dirty="0"/>
              <a:t>o</a:t>
            </a:r>
            <a:r>
              <a:rPr lang="el-GR" dirty="0" err="1"/>
              <a:t>υς</a:t>
            </a:r>
            <a:r>
              <a:rPr lang="el-GR" dirty="0"/>
              <a:t> Τούρκους  στρατιώτες.</a:t>
            </a:r>
            <a:r>
              <a:rPr lang="tr-TR" dirty="0">
                <a:solidFill>
                  <a:schemeClr val="tx1"/>
                </a:solidFill>
              </a:rPr>
              <a:t> </a:t>
            </a:r>
            <a:endParaRPr lang="el-GR" dirty="0">
              <a:solidFill>
                <a:schemeClr val="tx1"/>
              </a:solidFill>
            </a:endParaRPr>
          </a:p>
        </p:txBody>
      </p:sp>
      <p:sp>
        <p:nvSpPr>
          <p:cNvPr id="2" name="Ορθογώνιο 1">
            <a:extLst>
              <a:ext uri="{FF2B5EF4-FFF2-40B4-BE49-F238E27FC236}">
                <a16:creationId xmlns:a16="http://schemas.microsoft.com/office/drawing/2014/main" id="{D67F623D-8ED6-4E9A-2EC5-F7E5D29C466C}"/>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2098293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χάρτινο προϊόν, ζωγραφιά&#10;&#10;Περιγραφή που δημιουργήθηκε αυτόματα">
            <a:extLst>
              <a:ext uri="{FF2B5EF4-FFF2-40B4-BE49-F238E27FC236}">
                <a16:creationId xmlns:a16="http://schemas.microsoft.com/office/drawing/2014/main" id="{25D815A3-930C-6877-D4C6-C54C29B0E851}"/>
              </a:ext>
            </a:extLst>
          </p:cNvPr>
          <p:cNvPicPr>
            <a:picLocks noChangeAspect="1"/>
          </p:cNvPicPr>
          <p:nvPr/>
        </p:nvPicPr>
        <p:blipFill rotWithShape="1">
          <a:blip r:embed="rId2">
            <a:extLst>
              <a:ext uri="{28A0092B-C50C-407E-A947-70E740481C1C}">
                <a14:useLocalDpi xmlns:a14="http://schemas.microsoft.com/office/drawing/2010/main" val="0"/>
              </a:ext>
            </a:extLst>
          </a:blip>
          <a:srcRect l="11407" t="21160" r="5185" b="10889"/>
          <a:stretch/>
        </p:blipFill>
        <p:spPr>
          <a:xfrm rot="5400000">
            <a:off x="-621575" y="926375"/>
            <a:ext cx="5124269" cy="3495040"/>
          </a:xfrm>
          <a:prstGeom prst="rect">
            <a:avLst/>
          </a:prstGeom>
          <a:ln>
            <a:solidFill>
              <a:schemeClr val="tx1"/>
            </a:solidFill>
          </a:ln>
        </p:spPr>
      </p:pic>
      <p:pic>
        <p:nvPicPr>
          <p:cNvPr id="7" name="Εικόνα 6"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C159C292-7507-B1E4-A719-E7C98CFE87D4}"/>
              </a:ext>
            </a:extLst>
          </p:cNvPr>
          <p:cNvPicPr>
            <a:picLocks noChangeAspect="1"/>
          </p:cNvPicPr>
          <p:nvPr/>
        </p:nvPicPr>
        <p:blipFill rotWithShape="1">
          <a:blip r:embed="rId3">
            <a:extLst>
              <a:ext uri="{28A0092B-C50C-407E-A947-70E740481C1C}">
                <a14:useLocalDpi xmlns:a14="http://schemas.microsoft.com/office/drawing/2010/main" val="0"/>
              </a:ext>
            </a:extLst>
          </a:blip>
          <a:srcRect l="47112" t="9037" r="13777" b="45777"/>
          <a:stretch/>
        </p:blipFill>
        <p:spPr>
          <a:xfrm>
            <a:off x="4115525" y="111759"/>
            <a:ext cx="7455989" cy="5124270"/>
          </a:xfrm>
          <a:prstGeom prst="rect">
            <a:avLst/>
          </a:prstGeom>
        </p:spPr>
      </p:pic>
      <p:sp>
        <p:nvSpPr>
          <p:cNvPr id="4" name="TextBox 3">
            <a:extLst>
              <a:ext uri="{FF2B5EF4-FFF2-40B4-BE49-F238E27FC236}">
                <a16:creationId xmlns:a16="http://schemas.microsoft.com/office/drawing/2014/main" id="{6F3EAA21-05B9-CA6B-1B1B-EF62F4EA12B8}"/>
              </a:ext>
            </a:extLst>
          </p:cNvPr>
          <p:cNvSpPr txBox="1"/>
          <p:nvPr/>
        </p:nvSpPr>
        <p:spPr>
          <a:xfrm>
            <a:off x="136433" y="5649686"/>
            <a:ext cx="3662681" cy="923330"/>
          </a:xfrm>
          <a:prstGeom prst="rect">
            <a:avLst/>
          </a:prstGeom>
          <a:noFill/>
          <a:ln>
            <a:solidFill>
              <a:schemeClr val="tx1"/>
            </a:solidFill>
          </a:ln>
        </p:spPr>
        <p:txBody>
          <a:bodyPr wrap="square">
            <a:spAutoFit/>
          </a:bodyPr>
          <a:lstStyle/>
          <a:p>
            <a:r>
              <a:rPr lang="en-US" dirty="0" err="1">
                <a:solidFill>
                  <a:schemeClr val="tx1"/>
                </a:solidFill>
              </a:rPr>
              <a:t>Serter</a:t>
            </a:r>
            <a:r>
              <a:rPr lang="en-US" dirty="0">
                <a:solidFill>
                  <a:schemeClr val="tx1"/>
                </a:solidFill>
              </a:rPr>
              <a:t> </a:t>
            </a:r>
            <a:r>
              <a:rPr lang="en-US" dirty="0" err="1">
                <a:solidFill>
                  <a:schemeClr val="tx1"/>
                </a:solidFill>
              </a:rPr>
              <a:t>Vehbi</a:t>
            </a:r>
            <a:r>
              <a:rPr lang="en-US" dirty="0">
                <a:solidFill>
                  <a:schemeClr val="tx1"/>
                </a:solidFill>
              </a:rPr>
              <a:t> Zeki</a:t>
            </a:r>
            <a:r>
              <a:rPr lang="el-GR" dirty="0">
                <a:solidFill>
                  <a:schemeClr val="tx1"/>
                </a:solidFill>
              </a:rPr>
              <a:t>, </a:t>
            </a:r>
            <a:r>
              <a:rPr lang="en-US" i="1" dirty="0" err="1">
                <a:solidFill>
                  <a:schemeClr val="tx1"/>
                </a:solidFill>
              </a:rPr>
              <a:t>Kıbrıs</a:t>
            </a:r>
            <a:r>
              <a:rPr lang="en-US" i="1" dirty="0">
                <a:solidFill>
                  <a:schemeClr val="tx1"/>
                </a:solidFill>
              </a:rPr>
              <a:t> </a:t>
            </a:r>
            <a:r>
              <a:rPr lang="en-US" i="1" dirty="0" err="1">
                <a:solidFill>
                  <a:schemeClr val="tx1"/>
                </a:solidFill>
              </a:rPr>
              <a:t>ve</a:t>
            </a:r>
            <a:r>
              <a:rPr lang="en-US" i="1" dirty="0">
                <a:solidFill>
                  <a:schemeClr val="tx1"/>
                </a:solidFill>
              </a:rPr>
              <a:t> 1974 </a:t>
            </a:r>
            <a:r>
              <a:rPr lang="en-US" i="1" dirty="0" err="1">
                <a:solidFill>
                  <a:schemeClr val="tx1"/>
                </a:solidFill>
              </a:rPr>
              <a:t>barış</a:t>
            </a:r>
            <a:r>
              <a:rPr lang="en-US" i="1" dirty="0">
                <a:solidFill>
                  <a:schemeClr val="tx1"/>
                </a:solidFill>
              </a:rPr>
              <a:t> </a:t>
            </a:r>
            <a:r>
              <a:rPr lang="en-US" i="1" dirty="0" err="1">
                <a:solidFill>
                  <a:schemeClr val="tx1"/>
                </a:solidFill>
              </a:rPr>
              <a:t>harekatı</a:t>
            </a:r>
            <a:r>
              <a:rPr lang="el-GR" dirty="0">
                <a:solidFill>
                  <a:schemeClr val="tx1"/>
                </a:solidFill>
              </a:rPr>
              <a:t>, </a:t>
            </a:r>
            <a:r>
              <a:rPr lang="en-US" dirty="0">
                <a:solidFill>
                  <a:schemeClr val="tx1"/>
                </a:solidFill>
              </a:rPr>
              <a:t> </a:t>
            </a:r>
            <a:r>
              <a:rPr lang="tr-TR" dirty="0">
                <a:solidFill>
                  <a:schemeClr val="tx1"/>
                </a:solidFill>
              </a:rPr>
              <a:t>L</a:t>
            </a:r>
            <a:r>
              <a:rPr lang="en-US" dirty="0" err="1">
                <a:solidFill>
                  <a:schemeClr val="tx1"/>
                </a:solidFill>
              </a:rPr>
              <a:t>efkoşa</a:t>
            </a:r>
            <a:r>
              <a:rPr lang="tr-TR" dirty="0">
                <a:solidFill>
                  <a:schemeClr val="tx1"/>
                </a:solidFill>
              </a:rPr>
              <a:t> </a:t>
            </a:r>
            <a:r>
              <a:rPr lang="en-US" dirty="0">
                <a:solidFill>
                  <a:schemeClr val="tx1"/>
                </a:solidFill>
              </a:rPr>
              <a:t>1976</a:t>
            </a:r>
            <a:r>
              <a:rPr lang="en-US" dirty="0"/>
              <a:t>, </a:t>
            </a:r>
            <a:r>
              <a:rPr lang="el-GR" dirty="0"/>
              <a:t>σελ. 161.</a:t>
            </a:r>
            <a:r>
              <a:rPr lang="tr-TR" dirty="0">
                <a:solidFill>
                  <a:schemeClr val="tx1"/>
                </a:solidFill>
              </a:rPr>
              <a:t> </a:t>
            </a:r>
            <a:endParaRPr lang="el-GR" dirty="0">
              <a:solidFill>
                <a:schemeClr val="tx1"/>
              </a:solidFill>
            </a:endParaRPr>
          </a:p>
        </p:txBody>
      </p:sp>
      <p:sp>
        <p:nvSpPr>
          <p:cNvPr id="9" name="TextBox 8">
            <a:extLst>
              <a:ext uri="{FF2B5EF4-FFF2-40B4-BE49-F238E27FC236}">
                <a16:creationId xmlns:a16="http://schemas.microsoft.com/office/drawing/2014/main" id="{B1071824-E0E4-CBB8-B518-CCF1AB11E49A}"/>
              </a:ext>
            </a:extLst>
          </p:cNvPr>
          <p:cNvSpPr txBox="1"/>
          <p:nvPr/>
        </p:nvSpPr>
        <p:spPr>
          <a:xfrm>
            <a:off x="4246154" y="5633441"/>
            <a:ext cx="7325360" cy="939575"/>
          </a:xfrm>
          <a:prstGeom prst="rect">
            <a:avLst/>
          </a:prstGeom>
          <a:solidFill>
            <a:schemeClr val="accent6">
              <a:lumMod val="20000"/>
              <a:lumOff val="80000"/>
            </a:schemeClr>
          </a:solidFill>
          <a:ln>
            <a:solidFill>
              <a:schemeClr val="tx1"/>
            </a:solidFill>
          </a:ln>
        </p:spPr>
        <p:txBody>
          <a:bodyPr wrap="square">
            <a:spAutoFit/>
          </a:bodyPr>
          <a:lstStyle/>
          <a:p>
            <a:r>
              <a:rPr lang="el-GR" dirty="0">
                <a:solidFill>
                  <a:schemeClr val="tx1"/>
                </a:solidFill>
              </a:rPr>
              <a:t>14 Αυγούστου 1974 : </a:t>
            </a:r>
          </a:p>
          <a:p>
            <a:r>
              <a:rPr lang="tr-TR" dirty="0"/>
              <a:t>H  </a:t>
            </a:r>
            <a:r>
              <a:rPr lang="el-GR" dirty="0"/>
              <a:t>τρίχρονη </a:t>
            </a:r>
            <a:r>
              <a:rPr lang="tr-TR" dirty="0"/>
              <a:t>Rahme Salih Kral  </a:t>
            </a:r>
            <a:r>
              <a:rPr lang="el-GR" dirty="0"/>
              <a:t>χτυπήθηκε  με  40 σφαίρες  από   τις βάρβαρες ορδές  των  Ε/κ και των  </a:t>
            </a:r>
            <a:r>
              <a:rPr lang="el-GR" dirty="0" err="1"/>
              <a:t>Ελλαδιτών</a:t>
            </a:r>
            <a:r>
              <a:rPr lang="el-GR" dirty="0"/>
              <a:t>.</a:t>
            </a:r>
            <a:endParaRPr lang="el-GR" dirty="0">
              <a:solidFill>
                <a:schemeClr val="tx1"/>
              </a:solidFill>
            </a:endParaRPr>
          </a:p>
        </p:txBody>
      </p:sp>
      <p:sp>
        <p:nvSpPr>
          <p:cNvPr id="2" name="Ορθογώνιο 1">
            <a:extLst>
              <a:ext uri="{FF2B5EF4-FFF2-40B4-BE49-F238E27FC236}">
                <a16:creationId xmlns:a16="http://schemas.microsoft.com/office/drawing/2014/main" id="{3248A774-51AE-02BA-8ED8-35E6A4FF7225}"/>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267079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Δημοσίευση, βιβλίο&#10;&#10;Περιγραφή που δημιουργήθηκε αυτόματα">
            <a:extLst>
              <a:ext uri="{FF2B5EF4-FFF2-40B4-BE49-F238E27FC236}">
                <a16:creationId xmlns:a16="http://schemas.microsoft.com/office/drawing/2014/main" id="{FFBC5ECA-E58D-7911-4B18-75F8B3AEFAFB}"/>
              </a:ext>
            </a:extLst>
          </p:cNvPr>
          <p:cNvPicPr>
            <a:picLocks noChangeAspect="1"/>
          </p:cNvPicPr>
          <p:nvPr/>
        </p:nvPicPr>
        <p:blipFill rotWithShape="1">
          <a:blip r:embed="rId2">
            <a:extLst>
              <a:ext uri="{28A0092B-C50C-407E-A947-70E740481C1C}">
                <a14:useLocalDpi xmlns:a14="http://schemas.microsoft.com/office/drawing/2010/main" val="0"/>
              </a:ext>
            </a:extLst>
          </a:blip>
          <a:srcRect l="51228" t="8255" r="19048" b="49523"/>
          <a:stretch/>
        </p:blipFill>
        <p:spPr>
          <a:xfrm>
            <a:off x="558623" y="3886199"/>
            <a:ext cx="3828320" cy="1284513"/>
          </a:xfrm>
          <a:prstGeom prst="rect">
            <a:avLst/>
          </a:prstGeom>
          <a:ln>
            <a:solidFill>
              <a:schemeClr val="tx1"/>
            </a:solidFill>
          </a:ln>
        </p:spPr>
      </p:pic>
      <p:pic>
        <p:nvPicPr>
          <p:cNvPr id="5" name="Εικόνα 4"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1A8322C0-61DE-71C8-E20C-D2EBFCC648FA}"/>
              </a:ext>
            </a:extLst>
          </p:cNvPr>
          <p:cNvPicPr>
            <a:picLocks noChangeAspect="1"/>
          </p:cNvPicPr>
          <p:nvPr/>
        </p:nvPicPr>
        <p:blipFill rotWithShape="1">
          <a:blip r:embed="rId3">
            <a:extLst>
              <a:ext uri="{28A0092B-C50C-407E-A947-70E740481C1C}">
                <a14:useLocalDpi xmlns:a14="http://schemas.microsoft.com/office/drawing/2010/main" val="0"/>
              </a:ext>
            </a:extLst>
          </a:blip>
          <a:srcRect l="15927" t="45397" r="42435" b="17302"/>
          <a:stretch/>
        </p:blipFill>
        <p:spPr>
          <a:xfrm>
            <a:off x="4495800" y="5301342"/>
            <a:ext cx="7137577" cy="1360714"/>
          </a:xfrm>
          <a:prstGeom prst="rect">
            <a:avLst/>
          </a:prstGeom>
          <a:ln>
            <a:solidFill>
              <a:schemeClr val="tx1"/>
            </a:solidFill>
          </a:ln>
        </p:spPr>
      </p:pic>
      <p:pic>
        <p:nvPicPr>
          <p:cNvPr id="7" name="Εικόνα 6"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74E2AA68-1902-20BB-92C7-BA29613A2AF2}"/>
              </a:ext>
            </a:extLst>
          </p:cNvPr>
          <p:cNvPicPr>
            <a:picLocks noChangeAspect="1"/>
          </p:cNvPicPr>
          <p:nvPr/>
        </p:nvPicPr>
        <p:blipFill rotWithShape="1">
          <a:blip r:embed="rId4">
            <a:extLst>
              <a:ext uri="{28A0092B-C50C-407E-A947-70E740481C1C}">
                <a14:useLocalDpi xmlns:a14="http://schemas.microsoft.com/office/drawing/2010/main" val="0"/>
              </a:ext>
            </a:extLst>
          </a:blip>
          <a:srcRect l="11071" t="31905" r="52500" b="27301"/>
          <a:stretch/>
        </p:blipFill>
        <p:spPr>
          <a:xfrm>
            <a:off x="4521284" y="3886198"/>
            <a:ext cx="7112093" cy="1284513"/>
          </a:xfrm>
          <a:prstGeom prst="rect">
            <a:avLst/>
          </a:prstGeom>
          <a:ln>
            <a:solidFill>
              <a:schemeClr val="tx1"/>
            </a:solidFill>
          </a:ln>
        </p:spPr>
      </p:pic>
      <p:pic>
        <p:nvPicPr>
          <p:cNvPr id="8" name="Εικόνα 7"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C47497D3-B7EB-4225-DB7C-19ABA5DFA03C}"/>
              </a:ext>
            </a:extLst>
          </p:cNvPr>
          <p:cNvPicPr>
            <a:picLocks noChangeAspect="1"/>
          </p:cNvPicPr>
          <p:nvPr/>
        </p:nvPicPr>
        <p:blipFill rotWithShape="1">
          <a:blip r:embed="rId5">
            <a:extLst>
              <a:ext uri="{28A0092B-C50C-407E-A947-70E740481C1C}">
                <a14:useLocalDpi xmlns:a14="http://schemas.microsoft.com/office/drawing/2010/main" val="0"/>
              </a:ext>
            </a:extLst>
          </a:blip>
          <a:srcRect l="47500" t="8254" r="15238" b="46984"/>
          <a:stretch/>
        </p:blipFill>
        <p:spPr>
          <a:xfrm>
            <a:off x="558623" y="5301343"/>
            <a:ext cx="3828320" cy="1360714"/>
          </a:xfrm>
          <a:prstGeom prst="rect">
            <a:avLst/>
          </a:prstGeom>
          <a:ln>
            <a:solidFill>
              <a:schemeClr val="tx1"/>
            </a:solidFill>
          </a:ln>
        </p:spPr>
      </p:pic>
      <p:graphicFrame>
        <p:nvGraphicFramePr>
          <p:cNvPr id="2" name="Πίνακας 1">
            <a:extLst>
              <a:ext uri="{FF2B5EF4-FFF2-40B4-BE49-F238E27FC236}">
                <a16:creationId xmlns:a16="http://schemas.microsoft.com/office/drawing/2014/main" id="{F5710E34-A677-F3A5-754D-139A993ED891}"/>
              </a:ext>
            </a:extLst>
          </p:cNvPr>
          <p:cNvGraphicFramePr>
            <a:graphicFrameLocks noGrp="1"/>
          </p:cNvGraphicFramePr>
          <p:nvPr>
            <p:extLst>
              <p:ext uri="{D42A27DB-BD31-4B8C-83A1-F6EECF244321}">
                <p14:modId xmlns:p14="http://schemas.microsoft.com/office/powerpoint/2010/main" val="1618822808"/>
              </p:ext>
            </p:extLst>
          </p:nvPr>
        </p:nvGraphicFramePr>
        <p:xfrm>
          <a:off x="558623" y="721164"/>
          <a:ext cx="10384973" cy="3117669"/>
        </p:xfrm>
        <a:graphic>
          <a:graphicData uri="http://schemas.openxmlformats.org/drawingml/2006/table">
            <a:tbl>
              <a:tblPr firstRow="1" bandRow="1">
                <a:tableStyleId>{5940675A-B579-460E-94D1-54222C63F5DA}</a:tableStyleId>
              </a:tblPr>
              <a:tblGrid>
                <a:gridCol w="1417135">
                  <a:extLst>
                    <a:ext uri="{9D8B030D-6E8A-4147-A177-3AD203B41FA5}">
                      <a16:colId xmlns:a16="http://schemas.microsoft.com/office/drawing/2014/main" val="3572464790"/>
                    </a:ext>
                  </a:extLst>
                </a:gridCol>
                <a:gridCol w="3211285">
                  <a:extLst>
                    <a:ext uri="{9D8B030D-6E8A-4147-A177-3AD203B41FA5}">
                      <a16:colId xmlns:a16="http://schemas.microsoft.com/office/drawing/2014/main" val="1118202207"/>
                    </a:ext>
                  </a:extLst>
                </a:gridCol>
                <a:gridCol w="5756553">
                  <a:extLst>
                    <a:ext uri="{9D8B030D-6E8A-4147-A177-3AD203B41FA5}">
                      <a16:colId xmlns:a16="http://schemas.microsoft.com/office/drawing/2014/main" val="2715329343"/>
                    </a:ext>
                  </a:extLst>
                </a:gridCol>
              </a:tblGrid>
              <a:tr h="370840">
                <a:tc>
                  <a:txBody>
                    <a:bodyPr/>
                    <a:lstStyle/>
                    <a:p>
                      <a:r>
                        <a:rPr lang="el-GR" sz="1200" dirty="0"/>
                        <a:t>Περιοχή </a:t>
                      </a:r>
                      <a:endParaRPr lang="el-CY" sz="1200" dirty="0"/>
                    </a:p>
                  </a:txBody>
                  <a:tcPr>
                    <a:solidFill>
                      <a:schemeClr val="accent6">
                        <a:lumMod val="20000"/>
                        <a:lumOff val="80000"/>
                      </a:schemeClr>
                    </a:solidFill>
                  </a:tcPr>
                </a:tc>
                <a:tc>
                  <a:txBody>
                    <a:bodyPr/>
                    <a:lstStyle/>
                    <a:p>
                      <a:r>
                        <a:rPr lang="el-GR" sz="1200" dirty="0"/>
                        <a:t>Μαρτυρία</a:t>
                      </a:r>
                      <a:endParaRPr lang="el-CY" sz="1200" dirty="0"/>
                    </a:p>
                  </a:txBody>
                  <a:tcPr>
                    <a:solidFill>
                      <a:schemeClr val="accent6">
                        <a:lumMod val="20000"/>
                        <a:lumOff val="80000"/>
                      </a:schemeClr>
                    </a:solidFill>
                  </a:tcPr>
                </a:tc>
                <a:tc>
                  <a:txBody>
                    <a:bodyPr/>
                    <a:lstStyle/>
                    <a:p>
                      <a:r>
                        <a:rPr lang="el-GR" sz="1200" dirty="0"/>
                        <a:t>Γεγονότα</a:t>
                      </a:r>
                      <a:endParaRPr lang="el-CY" sz="1200" dirty="0"/>
                    </a:p>
                  </a:txBody>
                  <a:tcPr>
                    <a:solidFill>
                      <a:schemeClr val="accent6">
                        <a:lumMod val="20000"/>
                        <a:lumOff val="80000"/>
                      </a:schemeClr>
                    </a:solidFill>
                  </a:tcPr>
                </a:tc>
                <a:extLst>
                  <a:ext uri="{0D108BD9-81ED-4DB2-BD59-A6C34878D82A}">
                    <a16:rowId xmlns:a16="http://schemas.microsoft.com/office/drawing/2014/main" val="1345389764"/>
                  </a:ext>
                </a:extLst>
              </a:tr>
              <a:tr h="370840">
                <a:tc>
                  <a:txBody>
                    <a:bodyPr/>
                    <a:lstStyle/>
                    <a:p>
                      <a:r>
                        <a:rPr lang="el-GR" sz="1200" dirty="0"/>
                        <a:t>Λευκωσία </a:t>
                      </a:r>
                      <a:endParaRPr lang="el-CY" sz="1200" dirty="0"/>
                    </a:p>
                  </a:txBody>
                  <a:tcPr/>
                </a:tc>
                <a:tc>
                  <a:txBody>
                    <a:bodyPr/>
                    <a:lstStyle/>
                    <a:p>
                      <a:r>
                        <a:rPr lang="tr-TR" sz="1200" dirty="0"/>
                        <a:t>Metin Mehmet </a:t>
                      </a:r>
                      <a:r>
                        <a:rPr lang="el-GR" sz="1200" dirty="0"/>
                        <a:t>(πολεμιστής)</a:t>
                      </a:r>
                      <a:endParaRPr lang="el-CY" sz="1200" dirty="0"/>
                    </a:p>
                  </a:txBody>
                  <a:tcPr/>
                </a:tc>
                <a:tc>
                  <a:txBody>
                    <a:bodyPr/>
                    <a:lstStyle/>
                    <a:p>
                      <a:r>
                        <a:rPr lang="el-GR" sz="1200" dirty="0"/>
                        <a:t>Η περίπτωση  του αγνοούμενου </a:t>
                      </a:r>
                      <a:r>
                        <a:rPr lang="tr-TR" sz="1200" dirty="0"/>
                        <a:t>Ali Çakır</a:t>
                      </a:r>
                      <a:r>
                        <a:rPr lang="el-GR" sz="1200" dirty="0"/>
                        <a:t> στο  Ψυχιατρείο </a:t>
                      </a:r>
                      <a:r>
                        <a:rPr lang="el-GR" sz="1200" dirty="0" err="1"/>
                        <a:t>Αθαλάσσας</a:t>
                      </a:r>
                      <a:r>
                        <a:rPr lang="el-GR" sz="1200" dirty="0"/>
                        <a:t>.   </a:t>
                      </a:r>
                      <a:endParaRPr lang="el-CY" sz="1200" dirty="0"/>
                    </a:p>
                  </a:txBody>
                  <a:tcPr/>
                </a:tc>
                <a:extLst>
                  <a:ext uri="{0D108BD9-81ED-4DB2-BD59-A6C34878D82A}">
                    <a16:rowId xmlns:a16="http://schemas.microsoft.com/office/drawing/2014/main" val="192667168"/>
                  </a:ext>
                </a:extLst>
              </a:tr>
              <a:tr h="370840">
                <a:tc>
                  <a:txBody>
                    <a:bodyPr/>
                    <a:lstStyle/>
                    <a:p>
                      <a:r>
                        <a:rPr lang="el-GR" sz="1200" dirty="0"/>
                        <a:t>Αμμόχωστος </a:t>
                      </a:r>
                      <a:endParaRPr lang="el-CY" sz="1200" dirty="0"/>
                    </a:p>
                  </a:txBody>
                  <a:tcPr/>
                </a:tc>
                <a:tc>
                  <a:txBody>
                    <a:bodyPr/>
                    <a:lstStyle/>
                    <a:p>
                      <a:r>
                        <a:rPr lang="tr-TR" sz="1200" dirty="0"/>
                        <a:t>Eşref </a:t>
                      </a:r>
                      <a:r>
                        <a:rPr lang="tr-TR" sz="1200" dirty="0" err="1"/>
                        <a:t>Nidai</a:t>
                      </a:r>
                      <a:r>
                        <a:rPr lang="tr-TR" sz="1200" dirty="0"/>
                        <a:t>  </a:t>
                      </a:r>
                      <a:r>
                        <a:rPr lang="el-GR" sz="1200" dirty="0"/>
                        <a:t>(συντάκτης  εφημερίδας </a:t>
                      </a:r>
                      <a:r>
                        <a:rPr lang="tr-TR" sz="1200" i="1" dirty="0"/>
                        <a:t>Bozkurt</a:t>
                      </a:r>
                      <a:r>
                        <a:rPr lang="el-GR" sz="1200" dirty="0"/>
                        <a:t>)</a:t>
                      </a:r>
                      <a:endParaRPr lang="el-CY" sz="1200" dirty="0"/>
                    </a:p>
                  </a:txBody>
                  <a:tcPr/>
                </a:tc>
                <a:tc>
                  <a:txBody>
                    <a:bodyPr/>
                    <a:lstStyle/>
                    <a:p>
                      <a:r>
                        <a:rPr lang="el-GR" sz="1200" dirty="0"/>
                        <a:t>Ο βομβαρδισμός  του δημοτικού σχολείου στην Αμμόχωστο</a:t>
                      </a:r>
                    </a:p>
                    <a:p>
                      <a:r>
                        <a:rPr lang="en-US" sz="1200" b="0" i="0" kern="1200" dirty="0">
                          <a:solidFill>
                            <a:schemeClr val="tx1"/>
                          </a:solidFill>
                          <a:effectLst/>
                          <a:latin typeface="+mn-lt"/>
                          <a:ea typeface="+mn-ea"/>
                          <a:cs typeface="+mn-cs"/>
                        </a:rPr>
                        <a:t>Gazi </a:t>
                      </a:r>
                      <a:r>
                        <a:rPr lang="en-US" sz="1200" b="0" i="0" kern="1200" dirty="0" err="1">
                          <a:solidFill>
                            <a:schemeClr val="tx1"/>
                          </a:solidFill>
                          <a:effectLst/>
                          <a:latin typeface="+mn-lt"/>
                          <a:ea typeface="+mn-ea"/>
                          <a:cs typeface="+mn-cs"/>
                        </a:rPr>
                        <a:t>Mağusa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Sakarya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ilkokulu</a:t>
                      </a:r>
                      <a:r>
                        <a:rPr lang="en-US" sz="1200" b="0" i="0" kern="1200" dirty="0">
                          <a:solidFill>
                            <a:schemeClr val="tx1"/>
                          </a:solidFill>
                          <a:effectLst/>
                          <a:latin typeface="+mn-lt"/>
                          <a:ea typeface="+mn-ea"/>
                          <a:cs typeface="+mn-cs"/>
                        </a:rPr>
                        <a:t>.</a:t>
                      </a:r>
                      <a:endParaRPr lang="el-CY" sz="1200" dirty="0"/>
                    </a:p>
                  </a:txBody>
                  <a:tcPr/>
                </a:tc>
                <a:extLst>
                  <a:ext uri="{0D108BD9-81ED-4DB2-BD59-A6C34878D82A}">
                    <a16:rowId xmlns:a16="http://schemas.microsoft.com/office/drawing/2014/main" val="2714176974"/>
                  </a:ext>
                </a:extLst>
              </a:tr>
              <a:tr h="370840">
                <a:tc>
                  <a:txBody>
                    <a:bodyPr/>
                    <a:lstStyle/>
                    <a:p>
                      <a:r>
                        <a:rPr lang="el-GR" sz="1200" dirty="0"/>
                        <a:t>Πάφος</a:t>
                      </a:r>
                      <a:endParaRPr lang="el-CY" sz="1200" dirty="0"/>
                    </a:p>
                  </a:txBody>
                  <a:tcPr/>
                </a:tc>
                <a:tc>
                  <a:txBody>
                    <a:bodyPr/>
                    <a:lstStyle/>
                    <a:p>
                      <a:r>
                        <a:rPr lang="tr-TR" sz="1200" dirty="0"/>
                        <a:t>Akın Uçar </a:t>
                      </a:r>
                      <a:r>
                        <a:rPr lang="el-GR" sz="1200" dirty="0"/>
                        <a:t>(πολεμιστής)</a:t>
                      </a:r>
                      <a:endParaRPr lang="el-CY" sz="1200" dirty="0"/>
                    </a:p>
                  </a:txBody>
                  <a:tcPr/>
                </a:tc>
                <a:tc>
                  <a:txBody>
                    <a:bodyPr/>
                    <a:lstStyle/>
                    <a:p>
                      <a:r>
                        <a:rPr lang="el-GR" sz="1200" dirty="0"/>
                        <a:t>Η </a:t>
                      </a:r>
                      <a:r>
                        <a:rPr lang="tr-TR" sz="1200" dirty="0"/>
                        <a:t>Rahme Salih Kral </a:t>
                      </a:r>
                      <a:r>
                        <a:rPr lang="el-GR" sz="1200" dirty="0"/>
                        <a:t>  και οι 40 σφαίρες στο κορμί της.</a:t>
                      </a:r>
                      <a:endParaRPr lang="el-CY" sz="1200" dirty="0"/>
                    </a:p>
                  </a:txBody>
                  <a:tcPr/>
                </a:tc>
                <a:extLst>
                  <a:ext uri="{0D108BD9-81ED-4DB2-BD59-A6C34878D82A}">
                    <a16:rowId xmlns:a16="http://schemas.microsoft.com/office/drawing/2014/main" val="3410143615"/>
                  </a:ext>
                </a:extLst>
              </a:tr>
              <a:tr h="370840">
                <a:tc>
                  <a:txBody>
                    <a:bodyPr/>
                    <a:lstStyle/>
                    <a:p>
                      <a:r>
                        <a:rPr lang="el-GR" sz="1200" dirty="0"/>
                        <a:t>Λάρνακα</a:t>
                      </a:r>
                      <a:endParaRPr lang="el-CY" sz="1200" dirty="0"/>
                    </a:p>
                  </a:txBody>
                  <a:tcPr/>
                </a:tc>
                <a:tc>
                  <a:txBody>
                    <a:bodyPr/>
                    <a:lstStyle/>
                    <a:p>
                      <a:r>
                        <a:rPr lang="tr-TR" sz="1200" dirty="0"/>
                        <a:t>Ali Kılıç</a:t>
                      </a:r>
                      <a:r>
                        <a:rPr lang="el-GR" sz="1200" dirty="0"/>
                        <a:t> (πολεμιστής)</a:t>
                      </a:r>
                      <a:endParaRPr lang="el-CY" sz="1200" dirty="0"/>
                    </a:p>
                  </a:txBody>
                  <a:tcPr/>
                </a:tc>
                <a:tc>
                  <a:txBody>
                    <a:bodyPr/>
                    <a:lstStyle/>
                    <a:p>
                      <a:r>
                        <a:rPr lang="el-GR" sz="1200" b="0" i="0" kern="1200" dirty="0">
                          <a:solidFill>
                            <a:schemeClr val="tx1"/>
                          </a:solidFill>
                          <a:effectLst/>
                          <a:latin typeface="+mn-lt"/>
                          <a:ea typeface="+mn-ea"/>
                          <a:cs typeface="+mn-cs"/>
                        </a:rPr>
                        <a:t>Ο </a:t>
                      </a:r>
                      <a:r>
                        <a:rPr lang="en-US" sz="1200" b="0" i="0" kern="1200" dirty="0" err="1">
                          <a:solidFill>
                            <a:schemeClr val="tx1"/>
                          </a:solidFill>
                          <a:effectLst/>
                          <a:latin typeface="+mn-lt"/>
                          <a:ea typeface="+mn-ea"/>
                          <a:cs typeface="+mn-cs"/>
                        </a:rPr>
                        <a:t>Üsteğmen</a:t>
                      </a:r>
                      <a:r>
                        <a:rPr lang="en-US" sz="1200" b="0" i="0" kern="1200" dirty="0">
                          <a:solidFill>
                            <a:schemeClr val="tx1"/>
                          </a:solidFill>
                          <a:effectLst/>
                          <a:latin typeface="+mn-lt"/>
                          <a:ea typeface="+mn-ea"/>
                          <a:cs typeface="+mn-cs"/>
                        </a:rPr>
                        <a:t> Mustafa Orhan, </a:t>
                      </a:r>
                      <a:r>
                        <a:rPr lang="el-GR" sz="1200" b="0" i="0" kern="1200" dirty="0">
                          <a:solidFill>
                            <a:schemeClr val="tx1"/>
                          </a:solidFill>
                          <a:effectLst/>
                          <a:latin typeface="+mn-lt"/>
                          <a:ea typeface="+mn-ea"/>
                          <a:cs typeface="+mn-cs"/>
                        </a:rPr>
                        <a:t>ο </a:t>
                      </a:r>
                      <a:r>
                        <a:rPr lang="en-US" sz="1200" b="0" i="0" kern="1200" dirty="0" err="1">
                          <a:solidFill>
                            <a:schemeClr val="tx1"/>
                          </a:solidFill>
                          <a:effectLst/>
                          <a:latin typeface="+mn-lt"/>
                          <a:ea typeface="+mn-ea"/>
                          <a:cs typeface="+mn-cs"/>
                        </a:rPr>
                        <a:t>Davut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Sadık</a:t>
                      </a:r>
                      <a:r>
                        <a:rPr lang="el-GR" sz="1200" b="0" i="0" kern="1200" dirty="0">
                          <a:solidFill>
                            <a:schemeClr val="tx1"/>
                          </a:solidFill>
                          <a:effectLst/>
                          <a:latin typeface="+mn-lt"/>
                          <a:ea typeface="+mn-ea"/>
                          <a:cs typeface="+mn-cs"/>
                        </a:rPr>
                        <a:t>  και ο </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Şaban</a:t>
                      </a:r>
                      <a:r>
                        <a:rPr lang="en-US" sz="1200" b="0" i="0" kern="1200" dirty="0">
                          <a:solidFill>
                            <a:schemeClr val="tx1"/>
                          </a:solidFill>
                          <a:effectLst/>
                          <a:latin typeface="+mn-lt"/>
                          <a:ea typeface="+mn-ea"/>
                          <a:cs typeface="+mn-cs"/>
                        </a:rPr>
                        <a:t> Ömer</a:t>
                      </a:r>
                      <a:r>
                        <a:rPr lang="el-GR" sz="1200" b="0" i="0" kern="1200" dirty="0">
                          <a:solidFill>
                            <a:schemeClr val="tx1"/>
                          </a:solidFill>
                          <a:effectLst/>
                          <a:latin typeface="+mn-lt"/>
                          <a:ea typeface="+mn-ea"/>
                          <a:cs typeface="+mn-cs"/>
                        </a:rPr>
                        <a:t> έπεσαν νεκροί  στο  γήπεδο  της Λάρνακας.</a:t>
                      </a:r>
                      <a:endParaRPr lang="el-CY" sz="1200" dirty="0"/>
                    </a:p>
                  </a:txBody>
                  <a:tcPr/>
                </a:tc>
                <a:extLst>
                  <a:ext uri="{0D108BD9-81ED-4DB2-BD59-A6C34878D82A}">
                    <a16:rowId xmlns:a16="http://schemas.microsoft.com/office/drawing/2014/main" val="2963245256"/>
                  </a:ext>
                </a:extLst>
              </a:tr>
              <a:tr h="370840">
                <a:tc>
                  <a:txBody>
                    <a:bodyPr/>
                    <a:lstStyle/>
                    <a:p>
                      <a:r>
                        <a:rPr lang="el-GR" sz="1200" dirty="0"/>
                        <a:t>Λεμεσός</a:t>
                      </a:r>
                      <a:endParaRPr lang="el-CY" sz="1200" dirty="0"/>
                    </a:p>
                  </a:txBody>
                  <a:tcPr/>
                </a:tc>
                <a:tc>
                  <a:txBody>
                    <a:bodyPr/>
                    <a:lstStyle/>
                    <a:p>
                      <a:r>
                        <a:rPr lang="tr-TR" sz="1200" dirty="0"/>
                        <a:t>Çetin </a:t>
                      </a:r>
                      <a:r>
                        <a:rPr lang="tr-TR" sz="1200" dirty="0" err="1"/>
                        <a:t>Behcet</a:t>
                      </a:r>
                      <a:r>
                        <a:rPr lang="tr-TR" sz="1200" dirty="0"/>
                        <a:t> </a:t>
                      </a:r>
                      <a:r>
                        <a:rPr lang="el-GR" sz="1200" dirty="0"/>
                        <a:t>(πολεμιστής)</a:t>
                      </a:r>
                      <a:endParaRPr lang="el-CY" sz="1200" dirty="0"/>
                    </a:p>
                  </a:txBody>
                  <a:tcPr/>
                </a:tc>
                <a:tc>
                  <a:txBody>
                    <a:bodyPr/>
                    <a:lstStyle/>
                    <a:p>
                      <a:r>
                        <a:rPr lang="el-GR" sz="1200" dirty="0"/>
                        <a:t>Η αιχμαλωσία του </a:t>
                      </a:r>
                      <a:r>
                        <a:rPr lang="tr-TR" sz="1200" dirty="0"/>
                        <a:t>Hasan Cafer  </a:t>
                      </a:r>
                      <a:r>
                        <a:rPr lang="el-GR" sz="1200" dirty="0"/>
                        <a:t>και η εκτέλεση του</a:t>
                      </a:r>
                      <a:endParaRPr lang="el-CY" sz="1200" dirty="0"/>
                    </a:p>
                  </a:txBody>
                  <a:tcPr/>
                </a:tc>
                <a:extLst>
                  <a:ext uri="{0D108BD9-81ED-4DB2-BD59-A6C34878D82A}">
                    <a16:rowId xmlns:a16="http://schemas.microsoft.com/office/drawing/2014/main" val="2879111317"/>
                  </a:ext>
                </a:extLst>
              </a:tr>
              <a:tr h="719909">
                <a:tc>
                  <a:txBody>
                    <a:bodyPr/>
                    <a:lstStyle/>
                    <a:p>
                      <a:r>
                        <a:rPr lang="el-GR" sz="1200" dirty="0"/>
                        <a:t>Λεύκα</a:t>
                      </a:r>
                      <a:endParaRPr lang="el-CY" sz="1200" dirty="0"/>
                    </a:p>
                  </a:txBody>
                  <a:tcPr/>
                </a:tc>
                <a:tc>
                  <a:txBody>
                    <a:bodyPr/>
                    <a:lstStyle/>
                    <a:p>
                      <a:r>
                        <a:rPr lang="tr-TR" sz="1200" dirty="0"/>
                        <a:t>İsmet Hüseyin </a:t>
                      </a:r>
                      <a:r>
                        <a:rPr lang="el-GR" sz="1200" dirty="0"/>
                        <a:t>(πολεμιστής)</a:t>
                      </a:r>
                      <a:endParaRPr lang="tr-TR" sz="1200" dirty="0"/>
                    </a:p>
                    <a:p>
                      <a:r>
                        <a:rPr lang="tr-TR" sz="1200" dirty="0"/>
                        <a:t>Işık  Ozan  (</a:t>
                      </a:r>
                      <a:r>
                        <a:rPr lang="el-GR" sz="1200" dirty="0"/>
                        <a:t>οικοκυρά</a:t>
                      </a:r>
                      <a:r>
                        <a:rPr lang="tr-TR" sz="1200" dirty="0"/>
                        <a:t>)</a:t>
                      </a:r>
                      <a:endParaRPr lang="el-CY" sz="1200" dirty="0"/>
                    </a:p>
                  </a:txBody>
                  <a:tcPr/>
                </a:tc>
                <a:tc>
                  <a:txBody>
                    <a:bodyPr/>
                    <a:lstStyle/>
                    <a:p>
                      <a:r>
                        <a:rPr lang="el-GR" sz="1200" dirty="0"/>
                        <a:t>Η εκτέλεση  μιας εγκύου  και  της 1,5 κόρης  της  από το χωριό  </a:t>
                      </a:r>
                      <a:r>
                        <a:rPr lang="tr-TR" sz="1200" dirty="0" err="1"/>
                        <a:t>Gaziveren</a:t>
                      </a:r>
                      <a:r>
                        <a:rPr lang="tr-TR" sz="1200" dirty="0"/>
                        <a:t>.</a:t>
                      </a:r>
                      <a:r>
                        <a:rPr lang="el-GR" sz="1200" dirty="0"/>
                        <a:t>  </a:t>
                      </a:r>
                      <a:endParaRPr lang="el-CY" sz="1200" dirty="0"/>
                    </a:p>
                  </a:txBody>
                  <a:tcPr/>
                </a:tc>
                <a:extLst>
                  <a:ext uri="{0D108BD9-81ED-4DB2-BD59-A6C34878D82A}">
                    <a16:rowId xmlns:a16="http://schemas.microsoft.com/office/drawing/2014/main" val="4007539636"/>
                  </a:ext>
                </a:extLst>
              </a:tr>
            </a:tbl>
          </a:graphicData>
        </a:graphic>
      </p:graphicFrame>
      <p:sp>
        <p:nvSpPr>
          <p:cNvPr id="6" name="Ορθογώνιο 5">
            <a:extLst>
              <a:ext uri="{FF2B5EF4-FFF2-40B4-BE49-F238E27FC236}">
                <a16:creationId xmlns:a16="http://schemas.microsoft.com/office/drawing/2014/main" id="{772BCFE3-2D4B-4FFF-6FE2-E30CCF2E827D}"/>
              </a:ext>
            </a:extLst>
          </p:cNvPr>
          <p:cNvSpPr/>
          <p:nvPr/>
        </p:nvSpPr>
        <p:spPr>
          <a:xfrm>
            <a:off x="0" y="5707"/>
            <a:ext cx="121920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p:txBody>
      </p:sp>
    </p:spTree>
    <p:extLst>
      <p:ext uri="{BB962C8B-B14F-4D97-AF65-F5344CB8AC3E}">
        <p14:creationId xmlns:p14="http://schemas.microsoft.com/office/powerpoint/2010/main" val="11058735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4535</TotalTime>
  <Words>2606</Words>
  <Application>Microsoft Office PowerPoint</Application>
  <PresentationFormat>Ευρεία οθόνη</PresentationFormat>
  <Paragraphs>201</Paragraphs>
  <Slides>25</Slides>
  <Notes>2</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25</vt:i4>
      </vt:variant>
    </vt:vector>
  </HeadingPairs>
  <TitlesOfParts>
    <vt:vector size="32" baseType="lpstr">
      <vt:lpstr>Aptos</vt:lpstr>
      <vt:lpstr>Aptos Display</vt:lpstr>
      <vt:lpstr>Arial</vt:lpstr>
      <vt:lpstr>Arial Unicode MS</vt:lpstr>
      <vt:lpstr>NotoSans</vt:lpstr>
      <vt:lpstr>Times New Roman</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elenecharalampous72@gmail.com</dc:creator>
  <cp:lastModifiedBy>Eleni Charalambous</cp:lastModifiedBy>
  <cp:revision>656</cp:revision>
  <dcterms:created xsi:type="dcterms:W3CDTF">2024-06-24T18:08:56Z</dcterms:created>
  <dcterms:modified xsi:type="dcterms:W3CDTF">2024-10-04T17:57:13Z</dcterms:modified>
</cp:coreProperties>
</file>