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3"/>
  </p:notesMasterIdLst>
  <p:sldIdLst>
    <p:sldId id="256" r:id="rId2"/>
    <p:sldId id="257" r:id="rId3"/>
    <p:sldId id="258" r:id="rId4"/>
    <p:sldId id="260" r:id="rId5"/>
    <p:sldId id="263" r:id="rId6"/>
    <p:sldId id="259" r:id="rId7"/>
    <p:sldId id="261" r:id="rId8"/>
    <p:sldId id="264" r:id="rId9"/>
    <p:sldId id="262" r:id="rId10"/>
    <p:sldId id="265" r:id="rId11"/>
    <p:sldId id="266" r:id="rId12"/>
    <p:sldId id="267" r:id="rId13"/>
    <p:sldId id="269" r:id="rId14"/>
    <p:sldId id="268" r:id="rId15"/>
    <p:sldId id="287" r:id="rId16"/>
    <p:sldId id="270" r:id="rId17"/>
    <p:sldId id="289" r:id="rId18"/>
    <p:sldId id="272" r:id="rId19"/>
    <p:sldId id="273" r:id="rId20"/>
    <p:sldId id="274" r:id="rId21"/>
    <p:sldId id="288" r:id="rId22"/>
    <p:sldId id="275" r:id="rId23"/>
    <p:sldId id="276" r:id="rId24"/>
    <p:sldId id="277" r:id="rId25"/>
    <p:sldId id="278" r:id="rId26"/>
    <p:sldId id="279" r:id="rId27"/>
    <p:sldId id="280" r:id="rId28"/>
    <p:sldId id="281" r:id="rId29"/>
    <p:sldId id="282" r:id="rId30"/>
    <p:sldId id="283" r:id="rId31"/>
    <p:sldId id="285"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FFAE9-B742-4184-AD17-4B0501EDD060}" v="3338" dt="2025-03-18T23:54:56.107"/>
    <p1510:client id="{73E6DC3C-D2C6-42A4-B6F8-70C8D1E4EB20}" v="38" dt="2025-03-20T08:55:23.991"/>
    <p1510:client id="{849CD9B2-F053-4166-83F8-E68693734AAF}" v="179" dt="2025-03-20T11:52:51.158"/>
    <p1510:client id="{AF3B6AA2-BD9C-4814-9E02-C7AD5D3E3C30}" v="504" dt="2025-03-20T12:44:21.0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59" d="100"/>
          <a:sy n="59" d="100"/>
        </p:scale>
        <p:origin x="980" y="52"/>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Θεοδωρόπουλος" clId="Web-{64DC5662-4849-4106-85A7-F77E21390042}"/>
    <pc:docChg chg="modSld">
      <pc:chgData name="Νικόλαος Θεοδωρόπουλος" userId="" providerId="" clId="Web-{64DC5662-4849-4106-85A7-F77E21390042}" dt="2024-04-07T14:43:28.745" v="3" actId="1076"/>
      <pc:docMkLst>
        <pc:docMk/>
      </pc:docMkLst>
      <pc:sldChg chg="addSp delSp modSp">
        <pc:chgData name="Νικόλαος Θεοδωρόπουλος" userId="" providerId="" clId="Web-{64DC5662-4849-4106-85A7-F77E21390042}" dt="2024-04-07T14:43:28.745" v="3" actId="1076"/>
        <pc:sldMkLst>
          <pc:docMk/>
          <pc:sldMk cId="1523638209" sldId="256"/>
        </pc:sldMkLst>
        <pc:picChg chg="add del mod">
          <ac:chgData name="Νικόλαος Θεοδωρόπουλος" userId="" providerId="" clId="Web-{64DC5662-4849-4106-85A7-F77E21390042}" dt="2024-04-07T14:43:28.745" v="3" actId="1076"/>
          <ac:picMkLst>
            <pc:docMk/>
            <pc:sldMk cId="1523638209" sldId="256"/>
            <ac:picMk id="5" creationId="{159CC3BF-F961-6134-F7E0-D9102921FF26}"/>
          </ac:picMkLst>
        </pc:picChg>
      </pc:sldChg>
    </pc:docChg>
  </pc:docChgLst>
  <pc:docChgLst>
    <pc:chgData name="ΟΛΥΜΠΙΑ ΚΑΛΟΓΙΑΝΝΙΔΟΥ" userId="XppRaRH8as8CtOFaL6tun71VdfZwvUmLyLbnzO7mCvY=" providerId="None" clId="Web-{488FFAE9-B742-4184-AD17-4B0501EDD060}"/>
    <pc:docChg chg="addSld modSld">
      <pc:chgData name="ΟΛΥΜΠΙΑ ΚΑΛΟΓΙΑΝΝΙΔΟΥ" userId="XppRaRH8as8CtOFaL6tun71VdfZwvUmLyLbnzO7mCvY=" providerId="None" clId="Web-{488FFAE9-B742-4184-AD17-4B0501EDD060}" dt="2025-03-18T23:54:55.388" v="3312" actId="20577"/>
      <pc:docMkLst>
        <pc:docMk/>
      </pc:docMkLst>
      <pc:sldChg chg="modSp add">
        <pc:chgData name="ΟΛΥΜΠΙΑ ΚΑΛΟΓΙΑΝΝΙΔΟΥ" userId="XppRaRH8as8CtOFaL6tun71VdfZwvUmLyLbnzO7mCvY=" providerId="None" clId="Web-{488FFAE9-B742-4184-AD17-4B0501EDD060}" dt="2025-03-18T22:24:44.815" v="25" actId="20577"/>
        <pc:sldMkLst>
          <pc:docMk/>
          <pc:sldMk cId="1523638209" sldId="256"/>
        </pc:sldMkLst>
        <pc:spChg chg="mod">
          <ac:chgData name="ΟΛΥΜΠΙΑ ΚΑΛΟΓΙΑΝΝΙΔΟΥ" userId="XppRaRH8as8CtOFaL6tun71VdfZwvUmLyLbnzO7mCvY=" providerId="None" clId="Web-{488FFAE9-B742-4184-AD17-4B0501EDD060}" dt="2025-03-18T22:24:44.815" v="25" actId="20577"/>
          <ac:spMkLst>
            <pc:docMk/>
            <pc:sldMk cId="1523638209" sldId="256"/>
            <ac:spMk id="2" creationId="{3F372FE9-D118-4C70-AC2C-6BD7E312B87C}"/>
          </ac:spMkLst>
        </pc:spChg>
      </pc:sldChg>
      <pc:sldChg chg="modSp">
        <pc:chgData name="ΟΛΥΜΠΙΑ ΚΑΛΟΓΙΑΝΝΙΔΟΥ" userId="XppRaRH8as8CtOFaL6tun71VdfZwvUmLyLbnzO7mCvY=" providerId="None" clId="Web-{488FFAE9-B742-4184-AD17-4B0501EDD060}" dt="2025-03-18T22:33:04.648" v="245" actId="20577"/>
        <pc:sldMkLst>
          <pc:docMk/>
          <pc:sldMk cId="5334685" sldId="258"/>
        </pc:sldMkLst>
        <pc:spChg chg="mod">
          <ac:chgData name="ΟΛΥΜΠΙΑ ΚΑΛΟΓΙΑΝΝΙΔΟΥ" userId="XppRaRH8as8CtOFaL6tun71VdfZwvUmLyLbnzO7mCvY=" providerId="None" clId="Web-{488FFAE9-B742-4184-AD17-4B0501EDD060}" dt="2025-03-18T22:28:26.370" v="79" actId="20577"/>
          <ac:spMkLst>
            <pc:docMk/>
            <pc:sldMk cId="5334685" sldId="258"/>
            <ac:spMk id="2" creationId="{B660687B-6E6F-D3AE-A4B0-5410420BDCC9}"/>
          </ac:spMkLst>
        </pc:spChg>
        <pc:spChg chg="mod">
          <ac:chgData name="ΟΛΥΜΠΙΑ ΚΑΛΟΓΙΑΝΝΙΔΟΥ" userId="XppRaRH8as8CtOFaL6tun71VdfZwvUmLyLbnzO7mCvY=" providerId="None" clId="Web-{488FFAE9-B742-4184-AD17-4B0501EDD060}" dt="2025-03-18T22:33:04.648" v="245" actId="20577"/>
          <ac:spMkLst>
            <pc:docMk/>
            <pc:sldMk cId="5334685" sldId="258"/>
            <ac:spMk id="3" creationId="{7CA54F98-E0C1-9077-233C-E28374A25611}"/>
          </ac:spMkLst>
        </pc:spChg>
      </pc:sldChg>
      <pc:sldChg chg="modSp new">
        <pc:chgData name="ΟΛΥΜΠΙΑ ΚΑΛΟΓΙΑΝΝΙΔΟΥ" userId="XppRaRH8as8CtOFaL6tun71VdfZwvUmLyLbnzO7mCvY=" providerId="None" clId="Web-{488FFAE9-B742-4184-AD17-4B0501EDD060}" dt="2025-03-18T22:38:06.127" v="439" actId="20577"/>
        <pc:sldMkLst>
          <pc:docMk/>
          <pc:sldMk cId="3524008208" sldId="259"/>
        </pc:sldMkLst>
        <pc:spChg chg="mod">
          <ac:chgData name="ΟΛΥΜΠΙΑ ΚΑΛΟΓΙΑΝΝΙΔΟΥ" userId="XppRaRH8as8CtOFaL6tun71VdfZwvUmLyLbnzO7mCvY=" providerId="None" clId="Web-{488FFAE9-B742-4184-AD17-4B0501EDD060}" dt="2025-03-18T22:33:46.352" v="263" actId="20577"/>
          <ac:spMkLst>
            <pc:docMk/>
            <pc:sldMk cId="3524008208" sldId="259"/>
            <ac:spMk id="2" creationId="{E460EAF5-AF08-0BF6-86DC-1ED8979561DB}"/>
          </ac:spMkLst>
        </pc:spChg>
        <pc:spChg chg="mod">
          <ac:chgData name="ΟΛΥΜΠΙΑ ΚΑΛΟΓΙΑΝΝΙΔΟΥ" userId="XppRaRH8as8CtOFaL6tun71VdfZwvUmLyLbnzO7mCvY=" providerId="None" clId="Web-{488FFAE9-B742-4184-AD17-4B0501EDD060}" dt="2025-03-18T22:38:06.127" v="439" actId="20577"/>
          <ac:spMkLst>
            <pc:docMk/>
            <pc:sldMk cId="3524008208" sldId="259"/>
            <ac:spMk id="3" creationId="{329B4ABC-9975-81A3-FF2E-213EB47B0C63}"/>
          </ac:spMkLst>
        </pc:spChg>
      </pc:sldChg>
      <pc:sldChg chg="modSp new">
        <pc:chgData name="ΟΛΥΜΠΙΑ ΚΑΛΟΓΙΑΝΝΙΔΟΥ" userId="XppRaRH8as8CtOFaL6tun71VdfZwvUmLyLbnzO7mCvY=" providerId="None" clId="Web-{488FFAE9-B742-4184-AD17-4B0501EDD060}" dt="2025-03-18T22:39:07.222" v="460" actId="20577"/>
        <pc:sldMkLst>
          <pc:docMk/>
          <pc:sldMk cId="674807353" sldId="260"/>
        </pc:sldMkLst>
        <pc:spChg chg="mod">
          <ac:chgData name="ΟΛΥΜΠΙΑ ΚΑΛΟΓΙΑΝΝΙΔΟΥ" userId="XppRaRH8as8CtOFaL6tun71VdfZwvUmLyLbnzO7mCvY=" providerId="None" clId="Web-{488FFAE9-B742-4184-AD17-4B0501EDD060}" dt="2025-03-18T22:39:07.222" v="460" actId="20577"/>
          <ac:spMkLst>
            <pc:docMk/>
            <pc:sldMk cId="674807353" sldId="260"/>
            <ac:spMk id="2" creationId="{E8CEC487-5358-C950-34CF-DCE25040F8EA}"/>
          </ac:spMkLst>
        </pc:spChg>
        <pc:spChg chg="mod">
          <ac:chgData name="ΟΛΥΜΠΙΑ ΚΑΛΟΓΙΑΝΝΙΔΟΥ" userId="XppRaRH8as8CtOFaL6tun71VdfZwvUmLyLbnzO7mCvY=" providerId="None" clId="Web-{488FFAE9-B742-4184-AD17-4B0501EDD060}" dt="2025-03-18T22:38:55.909" v="447" actId="20577"/>
          <ac:spMkLst>
            <pc:docMk/>
            <pc:sldMk cId="674807353" sldId="260"/>
            <ac:spMk id="3" creationId="{F1EDBECC-C2B5-A831-D999-A66CA9245AE7}"/>
          </ac:spMkLst>
        </pc:spChg>
      </pc:sldChg>
      <pc:sldChg chg="modSp new">
        <pc:chgData name="ΟΛΥΜΠΙΑ ΚΑΛΟΓΙΑΝΝΙΔΟΥ" userId="XppRaRH8as8CtOFaL6tun71VdfZwvUmLyLbnzO7mCvY=" providerId="None" clId="Web-{488FFAE9-B742-4184-AD17-4B0501EDD060}" dt="2025-03-18T22:40:17.412" v="482" actId="20577"/>
        <pc:sldMkLst>
          <pc:docMk/>
          <pc:sldMk cId="4047520875" sldId="261"/>
        </pc:sldMkLst>
        <pc:spChg chg="mod">
          <ac:chgData name="ΟΛΥΜΠΙΑ ΚΑΛΟΓΙΑΝΝΙΔΟΥ" userId="XppRaRH8as8CtOFaL6tun71VdfZwvUmLyLbnzO7mCvY=" providerId="None" clId="Web-{488FFAE9-B742-4184-AD17-4B0501EDD060}" dt="2025-03-18T22:39:18.051" v="474" actId="20577"/>
          <ac:spMkLst>
            <pc:docMk/>
            <pc:sldMk cId="4047520875" sldId="261"/>
            <ac:spMk id="2" creationId="{4D062AF5-C57D-01A0-E2F7-B85CC36A6962}"/>
          </ac:spMkLst>
        </pc:spChg>
        <pc:spChg chg="mod">
          <ac:chgData name="ΟΛΥΜΠΙΑ ΚΑΛΟΓΙΑΝΝΙΔΟΥ" userId="XppRaRH8as8CtOFaL6tun71VdfZwvUmLyLbnzO7mCvY=" providerId="None" clId="Web-{488FFAE9-B742-4184-AD17-4B0501EDD060}" dt="2025-03-18T22:40:17.412" v="482" actId="20577"/>
          <ac:spMkLst>
            <pc:docMk/>
            <pc:sldMk cId="4047520875" sldId="261"/>
            <ac:spMk id="3" creationId="{C71FF135-A449-9F72-75D1-AA0787DADD45}"/>
          </ac:spMkLst>
        </pc:spChg>
      </pc:sldChg>
      <pc:sldChg chg="modSp new">
        <pc:chgData name="ΟΛΥΜΠΙΑ ΚΑΛΟΓΙΑΝΝΙΔΟΥ" userId="XppRaRH8as8CtOFaL6tun71VdfZwvUmLyLbnzO7mCvY=" providerId="None" clId="Web-{488FFAE9-B742-4184-AD17-4B0501EDD060}" dt="2025-03-18T22:49:12.727" v="830" actId="20577"/>
        <pc:sldMkLst>
          <pc:docMk/>
          <pc:sldMk cId="3588209033" sldId="262"/>
        </pc:sldMkLst>
        <pc:spChg chg="mod">
          <ac:chgData name="ΟΛΥΜΠΙΑ ΚΑΛΟΓΙΑΝΝΙΔΟΥ" userId="XppRaRH8as8CtOFaL6tun71VdfZwvUmLyLbnzO7mCvY=" providerId="None" clId="Web-{488FFAE9-B742-4184-AD17-4B0501EDD060}" dt="2025-03-18T22:46:25.034" v="758" actId="20577"/>
          <ac:spMkLst>
            <pc:docMk/>
            <pc:sldMk cId="3588209033" sldId="262"/>
            <ac:spMk id="2" creationId="{187FBB41-825A-8903-E2E0-F42BE3DF7870}"/>
          </ac:spMkLst>
        </pc:spChg>
        <pc:spChg chg="mod">
          <ac:chgData name="ΟΛΥΜΠΙΑ ΚΑΛΟΓΙΑΝΝΙΔΟΥ" userId="XppRaRH8as8CtOFaL6tun71VdfZwvUmLyLbnzO7mCvY=" providerId="None" clId="Web-{488FFAE9-B742-4184-AD17-4B0501EDD060}" dt="2025-03-18T22:49:12.727" v="830" actId="20577"/>
          <ac:spMkLst>
            <pc:docMk/>
            <pc:sldMk cId="3588209033" sldId="262"/>
            <ac:spMk id="3" creationId="{E0DFD33D-58D5-FB49-AA74-55804BE22A87}"/>
          </ac:spMkLst>
        </pc:spChg>
      </pc:sldChg>
      <pc:sldChg chg="modSp new">
        <pc:chgData name="ΟΛΥΜΠΙΑ ΚΑΛΟΓΙΑΝΝΙΔΟΥ" userId="XppRaRH8as8CtOFaL6tun71VdfZwvUmLyLbnzO7mCvY=" providerId="None" clId="Web-{488FFAE9-B742-4184-AD17-4B0501EDD060}" dt="2025-03-18T22:56:34.445" v="1211" actId="20577"/>
        <pc:sldMkLst>
          <pc:docMk/>
          <pc:sldMk cId="2641624144" sldId="263"/>
        </pc:sldMkLst>
        <pc:spChg chg="mod">
          <ac:chgData name="ΟΛΥΜΠΙΑ ΚΑΛΟΓΙΑΝΝΙΔΟΥ" userId="XppRaRH8as8CtOFaL6tun71VdfZwvUmLyLbnzO7mCvY=" providerId="None" clId="Web-{488FFAE9-B742-4184-AD17-4B0501EDD060}" dt="2025-03-18T22:50:05.338" v="851" actId="20577"/>
          <ac:spMkLst>
            <pc:docMk/>
            <pc:sldMk cId="2641624144" sldId="263"/>
            <ac:spMk id="2" creationId="{8EAC787A-974F-1705-7850-55FCAB33EB4D}"/>
          </ac:spMkLst>
        </pc:spChg>
        <pc:spChg chg="mod">
          <ac:chgData name="ΟΛΥΜΠΙΑ ΚΑΛΟΓΙΑΝΝΙΔΟΥ" userId="XppRaRH8as8CtOFaL6tun71VdfZwvUmLyLbnzO7mCvY=" providerId="None" clId="Web-{488FFAE9-B742-4184-AD17-4B0501EDD060}" dt="2025-03-18T22:56:34.445" v="1211" actId="20577"/>
          <ac:spMkLst>
            <pc:docMk/>
            <pc:sldMk cId="2641624144" sldId="263"/>
            <ac:spMk id="3" creationId="{1E912882-5AEC-C3A9-C521-E2C66B90D9E2}"/>
          </ac:spMkLst>
        </pc:spChg>
      </pc:sldChg>
      <pc:sldChg chg="modSp new">
        <pc:chgData name="ΟΛΥΜΠΙΑ ΚΑΛΟΓΙΑΝΝΙΔΟΥ" userId="XppRaRH8as8CtOFaL6tun71VdfZwvUmLyLbnzO7mCvY=" providerId="None" clId="Web-{488FFAE9-B742-4184-AD17-4B0501EDD060}" dt="2025-03-18T23:04:30.889" v="1488" actId="20577"/>
        <pc:sldMkLst>
          <pc:docMk/>
          <pc:sldMk cId="4105190623" sldId="264"/>
        </pc:sldMkLst>
        <pc:spChg chg="mod">
          <ac:chgData name="ΟΛΥΜΠΙΑ ΚΑΛΟΓΙΑΝΝΙΔΟΥ" userId="XppRaRH8as8CtOFaL6tun71VdfZwvUmLyLbnzO7mCvY=" providerId="None" clId="Web-{488FFAE9-B742-4184-AD17-4B0501EDD060}" dt="2025-03-18T22:56:47.930" v="1225" actId="20577"/>
          <ac:spMkLst>
            <pc:docMk/>
            <pc:sldMk cId="4105190623" sldId="264"/>
            <ac:spMk id="2" creationId="{73AA2B1E-7C6F-E77A-BD35-75D11D0BC7DB}"/>
          </ac:spMkLst>
        </pc:spChg>
        <pc:spChg chg="mod">
          <ac:chgData name="ΟΛΥΜΠΙΑ ΚΑΛΟΓΙΑΝΝΙΔΟΥ" userId="XppRaRH8as8CtOFaL6tun71VdfZwvUmLyLbnzO7mCvY=" providerId="None" clId="Web-{488FFAE9-B742-4184-AD17-4B0501EDD060}" dt="2025-03-18T23:04:30.889" v="1488" actId="20577"/>
          <ac:spMkLst>
            <pc:docMk/>
            <pc:sldMk cId="4105190623" sldId="264"/>
            <ac:spMk id="3" creationId="{01F9801E-2DD8-2AF1-7858-DBD48F81F499}"/>
          </ac:spMkLst>
        </pc:spChg>
      </pc:sldChg>
      <pc:sldChg chg="modSp new">
        <pc:chgData name="ΟΛΥΜΠΙΑ ΚΑΛΟΓΙΑΝΝΙΔΟΥ" userId="XppRaRH8as8CtOFaL6tun71VdfZwvUmLyLbnzO7mCvY=" providerId="None" clId="Web-{488FFAE9-B742-4184-AD17-4B0501EDD060}" dt="2025-03-18T23:15:49.133" v="1720" actId="20577"/>
        <pc:sldMkLst>
          <pc:docMk/>
          <pc:sldMk cId="2417954124" sldId="265"/>
        </pc:sldMkLst>
        <pc:spChg chg="mod">
          <ac:chgData name="ΟΛΥΜΠΙΑ ΚΑΛΟΓΙΑΝΝΙΔΟΥ" userId="XppRaRH8as8CtOFaL6tun71VdfZwvUmLyLbnzO7mCvY=" providerId="None" clId="Web-{488FFAE9-B742-4184-AD17-4B0501EDD060}" dt="2025-03-18T23:15:49.133" v="1720" actId="20577"/>
          <ac:spMkLst>
            <pc:docMk/>
            <pc:sldMk cId="2417954124" sldId="265"/>
            <ac:spMk id="2" creationId="{09FF20D7-A288-0BFF-DBD6-9E901F665671}"/>
          </ac:spMkLst>
        </pc:spChg>
        <pc:spChg chg="mod">
          <ac:chgData name="ΟΛΥΜΠΙΑ ΚΑΛΟΓΙΑΝΝΙΔΟΥ" userId="XppRaRH8as8CtOFaL6tun71VdfZwvUmLyLbnzO7mCvY=" providerId="None" clId="Web-{488FFAE9-B742-4184-AD17-4B0501EDD060}" dt="2025-03-18T23:15:43.757" v="1714" actId="20577"/>
          <ac:spMkLst>
            <pc:docMk/>
            <pc:sldMk cId="2417954124" sldId="265"/>
            <ac:spMk id="3" creationId="{AF2FDFDD-50DC-8E05-2D3A-27ACF0989BFA}"/>
          </ac:spMkLst>
        </pc:spChg>
      </pc:sldChg>
      <pc:sldChg chg="modSp new">
        <pc:chgData name="ΟΛΥΜΠΙΑ ΚΑΛΟΓΙΑΝΝΙΔΟΥ" userId="XppRaRH8as8CtOFaL6tun71VdfZwvUmLyLbnzO7mCvY=" providerId="None" clId="Web-{488FFAE9-B742-4184-AD17-4B0501EDD060}" dt="2025-03-18T23:26:07.106" v="2083" actId="20577"/>
        <pc:sldMkLst>
          <pc:docMk/>
          <pc:sldMk cId="952600838" sldId="266"/>
        </pc:sldMkLst>
        <pc:spChg chg="mod">
          <ac:chgData name="ΟΛΥΜΠΙΑ ΚΑΛΟΓΙΑΝΝΙΔΟΥ" userId="XppRaRH8as8CtOFaL6tun71VdfZwvUmLyLbnzO7mCvY=" providerId="None" clId="Web-{488FFAE9-B742-4184-AD17-4B0501EDD060}" dt="2025-03-18T23:16:12.149" v="1755" actId="20577"/>
          <ac:spMkLst>
            <pc:docMk/>
            <pc:sldMk cId="952600838" sldId="266"/>
            <ac:spMk id="2" creationId="{4ADC3D69-31D2-6971-30BC-94A694698549}"/>
          </ac:spMkLst>
        </pc:spChg>
        <pc:spChg chg="mod">
          <ac:chgData name="ΟΛΥΜΠΙΑ ΚΑΛΟΓΙΑΝΝΙΔΟΥ" userId="XppRaRH8as8CtOFaL6tun71VdfZwvUmLyLbnzO7mCvY=" providerId="None" clId="Web-{488FFAE9-B742-4184-AD17-4B0501EDD060}" dt="2025-03-18T23:26:07.106" v="2083" actId="20577"/>
          <ac:spMkLst>
            <pc:docMk/>
            <pc:sldMk cId="952600838" sldId="266"/>
            <ac:spMk id="3" creationId="{DC21D9B0-E830-B414-25FD-B2D1F78B8A0C}"/>
          </ac:spMkLst>
        </pc:spChg>
      </pc:sldChg>
      <pc:sldChg chg="modSp new">
        <pc:chgData name="ΟΛΥΜΠΙΑ ΚΑΛΟΓΙΑΝΝΙΔΟΥ" userId="XppRaRH8as8CtOFaL6tun71VdfZwvUmLyLbnzO7mCvY=" providerId="None" clId="Web-{488FFAE9-B742-4184-AD17-4B0501EDD060}" dt="2025-03-18T23:28:12.033" v="2146" actId="20577"/>
        <pc:sldMkLst>
          <pc:docMk/>
          <pc:sldMk cId="3695841571" sldId="267"/>
        </pc:sldMkLst>
        <pc:spChg chg="mod">
          <ac:chgData name="ΟΛΥΜΠΙΑ ΚΑΛΟΓΙΑΝΝΙΔΟΥ" userId="XppRaRH8as8CtOFaL6tun71VdfZwvUmLyLbnzO7mCvY=" providerId="None" clId="Web-{488FFAE9-B742-4184-AD17-4B0501EDD060}" dt="2025-03-18T23:24:57.526" v="2057" actId="20577"/>
          <ac:spMkLst>
            <pc:docMk/>
            <pc:sldMk cId="3695841571" sldId="267"/>
            <ac:spMk id="2" creationId="{04C6AE45-306A-3ADE-CFF8-D5906DC06392}"/>
          </ac:spMkLst>
        </pc:spChg>
        <pc:spChg chg="mod">
          <ac:chgData name="ΟΛΥΜΠΙΑ ΚΑΛΟΓΙΑΝΝΙΔΟΥ" userId="XppRaRH8as8CtOFaL6tun71VdfZwvUmLyLbnzO7mCvY=" providerId="None" clId="Web-{488FFAE9-B742-4184-AD17-4B0501EDD060}" dt="2025-03-18T23:28:12.033" v="2146" actId="20577"/>
          <ac:spMkLst>
            <pc:docMk/>
            <pc:sldMk cId="3695841571" sldId="267"/>
            <ac:spMk id="3" creationId="{CA361357-611B-AA4F-A42C-AB3FF20B9E1D}"/>
          </ac:spMkLst>
        </pc:spChg>
      </pc:sldChg>
      <pc:sldChg chg="modSp new">
        <pc:chgData name="ΟΛΥΜΠΙΑ ΚΑΛΟΓΙΑΝΝΙΔΟΥ" userId="XppRaRH8as8CtOFaL6tun71VdfZwvUmLyLbnzO7mCvY=" providerId="None" clId="Web-{488FFAE9-B742-4184-AD17-4B0501EDD060}" dt="2025-03-18T23:30:54.116" v="2341" actId="20577"/>
        <pc:sldMkLst>
          <pc:docMk/>
          <pc:sldMk cId="69885286" sldId="268"/>
        </pc:sldMkLst>
        <pc:spChg chg="mod">
          <ac:chgData name="ΟΛΥΜΠΙΑ ΚΑΛΟΓΙΑΝΝΙΔΟΥ" userId="XppRaRH8as8CtOFaL6tun71VdfZwvUmLyLbnzO7mCvY=" providerId="None" clId="Web-{488FFAE9-B742-4184-AD17-4B0501EDD060}" dt="2025-03-18T23:28:27.158" v="2164" actId="20577"/>
          <ac:spMkLst>
            <pc:docMk/>
            <pc:sldMk cId="69885286" sldId="268"/>
            <ac:spMk id="2" creationId="{7621B1FA-4401-315F-528B-449255D7D0D7}"/>
          </ac:spMkLst>
        </pc:spChg>
        <pc:spChg chg="mod">
          <ac:chgData name="ΟΛΥΜΠΙΑ ΚΑΛΟΓΙΑΝΝΙΔΟΥ" userId="XppRaRH8as8CtOFaL6tun71VdfZwvUmLyLbnzO7mCvY=" providerId="None" clId="Web-{488FFAE9-B742-4184-AD17-4B0501EDD060}" dt="2025-03-18T23:30:54.116" v="2341" actId="20577"/>
          <ac:spMkLst>
            <pc:docMk/>
            <pc:sldMk cId="69885286" sldId="268"/>
            <ac:spMk id="3" creationId="{AAF6A737-F0C5-D490-D7A4-522FC7680589}"/>
          </ac:spMkLst>
        </pc:spChg>
      </pc:sldChg>
      <pc:sldChg chg="modSp new">
        <pc:chgData name="ΟΛΥΜΠΙΑ ΚΑΛΟΓΙΑΝΝΙΔΟΥ" userId="XppRaRH8as8CtOFaL6tun71VdfZwvUmLyLbnzO7mCvY=" providerId="None" clId="Web-{488FFAE9-B742-4184-AD17-4B0501EDD060}" dt="2025-03-18T23:41:44.751" v="2757" actId="20577"/>
        <pc:sldMkLst>
          <pc:docMk/>
          <pc:sldMk cId="1578947312" sldId="269"/>
        </pc:sldMkLst>
        <pc:spChg chg="mod">
          <ac:chgData name="ΟΛΥΜΠΙΑ ΚΑΛΟΓΙΑΝΝΙΔΟΥ" userId="XppRaRH8as8CtOFaL6tun71VdfZwvUmLyLbnzO7mCvY=" providerId="None" clId="Web-{488FFAE9-B742-4184-AD17-4B0501EDD060}" dt="2025-03-18T23:31:03.476" v="2356" actId="20577"/>
          <ac:spMkLst>
            <pc:docMk/>
            <pc:sldMk cId="1578947312" sldId="269"/>
            <ac:spMk id="2" creationId="{CB5075B1-3FEA-2379-B14E-E4C268EFCE6C}"/>
          </ac:spMkLst>
        </pc:spChg>
        <pc:spChg chg="mod">
          <ac:chgData name="ΟΛΥΜΠΙΑ ΚΑΛΟΓΙΑΝΝΙΔΟΥ" userId="XppRaRH8as8CtOFaL6tun71VdfZwvUmLyLbnzO7mCvY=" providerId="None" clId="Web-{488FFAE9-B742-4184-AD17-4B0501EDD060}" dt="2025-03-18T23:41:44.751" v="2757" actId="20577"/>
          <ac:spMkLst>
            <pc:docMk/>
            <pc:sldMk cId="1578947312" sldId="269"/>
            <ac:spMk id="3" creationId="{8D79F560-A173-4BBB-45DF-A5B9FC07791E}"/>
          </ac:spMkLst>
        </pc:spChg>
      </pc:sldChg>
      <pc:sldChg chg="modSp new">
        <pc:chgData name="ΟΛΥΜΠΙΑ ΚΑΛΟΓΙΑΝΝΙΔΟΥ" userId="XppRaRH8as8CtOFaL6tun71VdfZwvUmLyLbnzO7mCvY=" providerId="None" clId="Web-{488FFAE9-B742-4184-AD17-4B0501EDD060}" dt="2025-03-18T23:38:22.022" v="2755" actId="20577"/>
        <pc:sldMkLst>
          <pc:docMk/>
          <pc:sldMk cId="676010515" sldId="270"/>
        </pc:sldMkLst>
        <pc:spChg chg="mod">
          <ac:chgData name="ΟΛΥΜΠΙΑ ΚΑΛΟΓΙΑΝΝΙΔΟΥ" userId="XppRaRH8as8CtOFaL6tun71VdfZwvUmLyLbnzO7mCvY=" providerId="None" clId="Web-{488FFAE9-B742-4184-AD17-4B0501EDD060}" dt="2025-03-18T23:33:05.386" v="2373" actId="20577"/>
          <ac:spMkLst>
            <pc:docMk/>
            <pc:sldMk cId="676010515" sldId="270"/>
            <ac:spMk id="2" creationId="{51DF27E3-D7FD-21AA-B53D-2C27CF342493}"/>
          </ac:spMkLst>
        </pc:spChg>
        <pc:spChg chg="mod">
          <ac:chgData name="ΟΛΥΜΠΙΑ ΚΑΛΟΓΙΑΝΝΙΔΟΥ" userId="XppRaRH8as8CtOFaL6tun71VdfZwvUmLyLbnzO7mCvY=" providerId="None" clId="Web-{488FFAE9-B742-4184-AD17-4B0501EDD060}" dt="2025-03-18T23:38:22.022" v="2755" actId="20577"/>
          <ac:spMkLst>
            <pc:docMk/>
            <pc:sldMk cId="676010515" sldId="270"/>
            <ac:spMk id="3" creationId="{6F1303B1-3CAF-E1FF-D913-FA002A91AACD}"/>
          </ac:spMkLst>
        </pc:spChg>
      </pc:sldChg>
      <pc:sldChg chg="modSp new">
        <pc:chgData name="ΟΛΥΜΠΙΑ ΚΑΛΟΓΙΑΝΝΙΔΟΥ" userId="XppRaRH8as8CtOFaL6tun71VdfZwvUmLyLbnzO7mCvY=" providerId="None" clId="Web-{488FFAE9-B742-4184-AD17-4B0501EDD060}" dt="2025-03-18T23:54:55.388" v="3312" actId="20577"/>
        <pc:sldMkLst>
          <pc:docMk/>
          <pc:sldMk cId="1856703699" sldId="271"/>
        </pc:sldMkLst>
        <pc:spChg chg="mod">
          <ac:chgData name="ΟΛΥΜΠΙΑ ΚΑΛΟΓΙΑΝΝΙΔΟΥ" userId="XppRaRH8as8CtOFaL6tun71VdfZwvUmLyLbnzO7mCvY=" providerId="None" clId="Web-{488FFAE9-B742-4184-AD17-4B0501EDD060}" dt="2025-03-18T23:42:28.331" v="2774" actId="20577"/>
          <ac:spMkLst>
            <pc:docMk/>
            <pc:sldMk cId="1856703699" sldId="271"/>
            <ac:spMk id="2" creationId="{2C7AFE79-59FB-F6CE-BA11-43EE8A04F39A}"/>
          </ac:spMkLst>
        </pc:spChg>
        <pc:spChg chg="mod">
          <ac:chgData name="ΟΛΥΜΠΙΑ ΚΑΛΟΓΙΑΝΝΙΔΟΥ" userId="XppRaRH8as8CtOFaL6tun71VdfZwvUmLyLbnzO7mCvY=" providerId="None" clId="Web-{488FFAE9-B742-4184-AD17-4B0501EDD060}" dt="2025-03-18T23:54:55.388" v="3312" actId="20577"/>
          <ac:spMkLst>
            <pc:docMk/>
            <pc:sldMk cId="1856703699" sldId="271"/>
            <ac:spMk id="3" creationId="{9DF1901D-B4E3-7652-FDE2-0D89B518906E}"/>
          </ac:spMkLst>
        </pc:spChg>
      </pc:sldChg>
    </pc:docChg>
  </pc:docChgLst>
  <pc:docChgLst>
    <pc:chgData name="Vasso Angelou" userId="nKI/pkaeI6w8uVmn8q2HqFf/3U08Rktvk9svYbO+N68=" providerId="None" clId="Web-{73E6DC3C-D2C6-42A4-B6F8-70C8D1E4EB20}"/>
    <pc:docChg chg="modSld">
      <pc:chgData name="Vasso Angelou" userId="nKI/pkaeI6w8uVmn8q2HqFf/3U08Rktvk9svYbO+N68=" providerId="None" clId="Web-{73E6DC3C-D2C6-42A4-B6F8-70C8D1E4EB20}" dt="2025-03-20T08:55:21.710" v="34" actId="20577"/>
      <pc:docMkLst>
        <pc:docMk/>
      </pc:docMkLst>
      <pc:sldChg chg="modSp">
        <pc:chgData name="Vasso Angelou" userId="nKI/pkaeI6w8uVmn8q2HqFf/3U08Rktvk9svYbO+N68=" providerId="None" clId="Web-{73E6DC3C-D2C6-42A4-B6F8-70C8D1E4EB20}" dt="2025-03-20T08:48:47.054" v="25" actId="20577"/>
        <pc:sldMkLst>
          <pc:docMk/>
          <pc:sldMk cId="1523638209" sldId="256"/>
        </pc:sldMkLst>
        <pc:spChg chg="mod">
          <ac:chgData name="Vasso Angelou" userId="nKI/pkaeI6w8uVmn8q2HqFf/3U08Rktvk9svYbO+N68=" providerId="None" clId="Web-{73E6DC3C-D2C6-42A4-B6F8-70C8D1E4EB20}" dt="2025-03-20T08:48:47.054" v="25" actId="20577"/>
          <ac:spMkLst>
            <pc:docMk/>
            <pc:sldMk cId="1523638209" sldId="256"/>
            <ac:spMk id="2" creationId="{3F372FE9-D118-4C70-AC2C-6BD7E312B87C}"/>
          </ac:spMkLst>
        </pc:spChg>
      </pc:sldChg>
      <pc:sldChg chg="modSp">
        <pc:chgData name="Vasso Angelou" userId="nKI/pkaeI6w8uVmn8q2HqFf/3U08Rktvk9svYbO+N68=" providerId="None" clId="Web-{73E6DC3C-D2C6-42A4-B6F8-70C8D1E4EB20}" dt="2025-03-20T08:55:21.710" v="34" actId="20577"/>
        <pc:sldMkLst>
          <pc:docMk/>
          <pc:sldMk cId="3524008208" sldId="259"/>
        </pc:sldMkLst>
        <pc:spChg chg="mod">
          <ac:chgData name="Vasso Angelou" userId="nKI/pkaeI6w8uVmn8q2HqFf/3U08Rktvk9svYbO+N68=" providerId="None" clId="Web-{73E6DC3C-D2C6-42A4-B6F8-70C8D1E4EB20}" dt="2025-03-20T08:55:21.710" v="34" actId="20577"/>
          <ac:spMkLst>
            <pc:docMk/>
            <pc:sldMk cId="3524008208" sldId="259"/>
            <ac:spMk id="3" creationId="{329B4ABC-9975-81A3-FF2E-213EB47B0C63}"/>
          </ac:spMkLst>
        </pc:spChg>
      </pc:sldChg>
    </pc:docChg>
  </pc:docChgLst>
  <pc:docChgLst>
    <pc:chgData name="ELENI BRINIA" userId="EyYmcxcJ1FpvrryTQ+IzCFgTp9V/XVJdaXlA4jKa3go=" providerId="None" clId="Web-{85E6629D-77A3-4277-AA34-4F246951E412}"/>
    <pc:docChg chg="addSld modSld">
      <pc:chgData name="ELENI BRINIA" userId="EyYmcxcJ1FpvrryTQ+IzCFgTp9V/XVJdaXlA4jKa3go=" providerId="None" clId="Web-{85E6629D-77A3-4277-AA34-4F246951E412}" dt="2025-03-02T23:51:10.482" v="1"/>
      <pc:docMkLst>
        <pc:docMk/>
      </pc:docMkLst>
      <pc:sldChg chg="modSp">
        <pc:chgData name="ELENI BRINIA" userId="EyYmcxcJ1FpvrryTQ+IzCFgTp9V/XVJdaXlA4jKa3go=" providerId="None" clId="Web-{85E6629D-77A3-4277-AA34-4F246951E412}" dt="2025-03-02T23:50:47.637" v="0"/>
        <pc:sldMkLst>
          <pc:docMk/>
          <pc:sldMk cId="1523638209" sldId="256"/>
        </pc:sldMkLst>
        <pc:picChg chg="mod">
          <ac:chgData name="ELENI BRINIA" userId="EyYmcxcJ1FpvrryTQ+IzCFgTp9V/XVJdaXlA4jKa3go=" providerId="None" clId="Web-{85E6629D-77A3-4277-AA34-4F246951E412}" dt="2025-03-02T23:50:47.637" v="0"/>
          <ac:picMkLst>
            <pc:docMk/>
            <pc:sldMk cId="1523638209" sldId="256"/>
            <ac:picMk id="4" creationId="{FE85D03E-3DDE-BAFC-06BF-82AB41C6C46E}"/>
          </ac:picMkLst>
        </pc:picChg>
      </pc:sldChg>
      <pc:sldChg chg="new">
        <pc:chgData name="ELENI BRINIA" userId="EyYmcxcJ1FpvrryTQ+IzCFgTp9V/XVJdaXlA4jKa3go=" providerId="None" clId="Web-{85E6629D-77A3-4277-AA34-4F246951E412}" dt="2025-03-02T23:51:10.482" v="1"/>
        <pc:sldMkLst>
          <pc:docMk/>
          <pc:sldMk cId="5334685" sldId="258"/>
        </pc:sldMkLst>
      </pc:sldChg>
    </pc:docChg>
  </pc:docChgLst>
  <pc:docChgLst>
    <pc:chgData name="Vasso Angelou" userId="nKI/pkaeI6w8uVmn8q2HqFf/3U08Rktvk9svYbO+N68=" providerId="None" clId="Web-{9B2A1617-52BA-4F05-91E8-EDCD6D5E788D}"/>
    <pc:docChg chg="modSld">
      <pc:chgData name="Vasso Angelou" userId="nKI/pkaeI6w8uVmn8q2HqFf/3U08Rktvk9svYbO+N68=" providerId="None" clId="Web-{9B2A1617-52BA-4F05-91E8-EDCD6D5E788D}" dt="2025-03-20T08:57:26.931" v="1" actId="20577"/>
      <pc:docMkLst>
        <pc:docMk/>
      </pc:docMkLst>
      <pc:sldChg chg="modSp">
        <pc:chgData name="Vasso Angelou" userId="nKI/pkaeI6w8uVmn8q2HqFf/3U08Rktvk9svYbO+N68=" providerId="None" clId="Web-{9B2A1617-52BA-4F05-91E8-EDCD6D5E788D}" dt="2025-03-20T08:57:26.931" v="1" actId="20577"/>
        <pc:sldMkLst>
          <pc:docMk/>
          <pc:sldMk cId="3524008208" sldId="259"/>
        </pc:sldMkLst>
        <pc:spChg chg="mod">
          <ac:chgData name="Vasso Angelou" userId="nKI/pkaeI6w8uVmn8q2HqFf/3U08Rktvk9svYbO+N68=" providerId="None" clId="Web-{9B2A1617-52BA-4F05-91E8-EDCD6D5E788D}" dt="2025-03-20T08:57:26.931" v="1" actId="20577"/>
          <ac:spMkLst>
            <pc:docMk/>
            <pc:sldMk cId="3524008208" sldId="259"/>
            <ac:spMk id="3" creationId="{329B4ABC-9975-81A3-FF2E-213EB47B0C63}"/>
          </ac:spMkLst>
        </pc:spChg>
      </pc:sldChg>
    </pc:docChg>
  </pc:docChgLst>
  <pc:docChgLst>
    <pc:chgData name="Vasso Angelou" userId="nKI/pkaeI6w8uVmn8q2HqFf/3U08Rktvk9svYbO+N68=" providerId="None" clId="Web-{849CD9B2-F053-4166-83F8-E68693734AAF}"/>
    <pc:docChg chg="addSld delSld modSld sldOrd">
      <pc:chgData name="Vasso Angelou" userId="nKI/pkaeI6w8uVmn8q2HqFf/3U08Rktvk9svYbO+N68=" providerId="None" clId="Web-{849CD9B2-F053-4166-83F8-E68693734AAF}" dt="2025-03-20T11:52:51.158" v="164" actId="20577"/>
      <pc:docMkLst>
        <pc:docMk/>
      </pc:docMkLst>
      <pc:sldChg chg="addSp modSp">
        <pc:chgData name="Vasso Angelou" userId="nKI/pkaeI6w8uVmn8q2HqFf/3U08Rktvk9svYbO+N68=" providerId="None" clId="Web-{849CD9B2-F053-4166-83F8-E68693734AAF}" dt="2025-03-20T11:34:49.324" v="24" actId="20577"/>
        <pc:sldMkLst>
          <pc:docMk/>
          <pc:sldMk cId="3931454599" sldId="257"/>
        </pc:sldMkLst>
        <pc:spChg chg="add mod">
          <ac:chgData name="Vasso Angelou" userId="nKI/pkaeI6w8uVmn8q2HqFf/3U08Rktvk9svYbO+N68=" providerId="None" clId="Web-{849CD9B2-F053-4166-83F8-E68693734AAF}" dt="2025-03-20T11:34:49.324" v="24" actId="20577"/>
          <ac:spMkLst>
            <pc:docMk/>
            <pc:sldMk cId="3931454599" sldId="257"/>
            <ac:spMk id="2" creationId="{D7252454-EADE-7068-1D95-5C7A1957E9EF}"/>
          </ac:spMkLst>
        </pc:spChg>
      </pc:sldChg>
      <pc:sldChg chg="del">
        <pc:chgData name="Vasso Angelou" userId="nKI/pkaeI6w8uVmn8q2HqFf/3U08Rktvk9svYbO+N68=" providerId="None" clId="Web-{849CD9B2-F053-4166-83F8-E68693734AAF}" dt="2025-03-20T11:48:36.857" v="125"/>
        <pc:sldMkLst>
          <pc:docMk/>
          <pc:sldMk cId="1578947312" sldId="269"/>
        </pc:sldMkLst>
      </pc:sldChg>
      <pc:sldChg chg="modSp add replId">
        <pc:chgData name="Vasso Angelou" userId="nKI/pkaeI6w8uVmn8q2HqFf/3U08Rktvk9svYbO+N68=" providerId="None" clId="Web-{849CD9B2-F053-4166-83F8-E68693734AAF}" dt="2025-03-20T11:37:24.268" v="94" actId="20577"/>
        <pc:sldMkLst>
          <pc:docMk/>
          <pc:sldMk cId="2752666455" sldId="272"/>
        </pc:sldMkLst>
        <pc:spChg chg="mod">
          <ac:chgData name="Vasso Angelou" userId="nKI/pkaeI6w8uVmn8q2HqFf/3U08Rktvk9svYbO+N68=" providerId="None" clId="Web-{849CD9B2-F053-4166-83F8-E68693734AAF}" dt="2025-03-20T11:37:24.268" v="94" actId="20577"/>
          <ac:spMkLst>
            <pc:docMk/>
            <pc:sldMk cId="2752666455" sldId="272"/>
            <ac:spMk id="2" creationId="{0AC1C9BA-19D8-2509-BD84-50E647E4AD7E}"/>
          </ac:spMkLst>
        </pc:spChg>
      </pc:sldChg>
      <pc:sldChg chg="add replId">
        <pc:chgData name="Vasso Angelou" userId="nKI/pkaeI6w8uVmn8q2HqFf/3U08Rktvk9svYbO+N68=" providerId="None" clId="Web-{849CD9B2-F053-4166-83F8-E68693734AAF}" dt="2025-03-20T11:37:47.034" v="95"/>
        <pc:sldMkLst>
          <pc:docMk/>
          <pc:sldMk cId="1014045211" sldId="273"/>
        </pc:sldMkLst>
      </pc:sldChg>
      <pc:sldChg chg="add replId">
        <pc:chgData name="Vasso Angelou" userId="nKI/pkaeI6w8uVmn8q2HqFf/3U08Rktvk9svYbO+N68=" providerId="None" clId="Web-{849CD9B2-F053-4166-83F8-E68693734AAF}" dt="2025-03-20T11:37:51.738" v="96"/>
        <pc:sldMkLst>
          <pc:docMk/>
          <pc:sldMk cId="3207465720" sldId="274"/>
        </pc:sldMkLst>
      </pc:sldChg>
      <pc:sldChg chg="add replId">
        <pc:chgData name="Vasso Angelou" userId="nKI/pkaeI6w8uVmn8q2HqFf/3U08Rktvk9svYbO+N68=" providerId="None" clId="Web-{849CD9B2-F053-4166-83F8-E68693734AAF}" dt="2025-03-20T11:37:55.878" v="97"/>
        <pc:sldMkLst>
          <pc:docMk/>
          <pc:sldMk cId="2462664266" sldId="275"/>
        </pc:sldMkLst>
      </pc:sldChg>
      <pc:sldChg chg="modSp add replId">
        <pc:chgData name="Vasso Angelou" userId="nKI/pkaeI6w8uVmn8q2HqFf/3U08Rktvk9svYbO+N68=" providerId="None" clId="Web-{849CD9B2-F053-4166-83F8-E68693734AAF}" dt="2025-03-20T11:43:34.899" v="117" actId="20577"/>
        <pc:sldMkLst>
          <pc:docMk/>
          <pc:sldMk cId="2569289540" sldId="276"/>
        </pc:sldMkLst>
        <pc:spChg chg="mod">
          <ac:chgData name="Vasso Angelou" userId="nKI/pkaeI6w8uVmn8q2HqFf/3U08Rktvk9svYbO+N68=" providerId="None" clId="Web-{849CD9B2-F053-4166-83F8-E68693734AAF}" dt="2025-03-20T11:43:34.899" v="117" actId="20577"/>
          <ac:spMkLst>
            <pc:docMk/>
            <pc:sldMk cId="2569289540" sldId="276"/>
            <ac:spMk id="3" creationId="{560C46F9-9CBA-FA5E-9A31-497EF320ED9E}"/>
          </ac:spMkLst>
        </pc:spChg>
      </pc:sldChg>
      <pc:sldChg chg="add replId">
        <pc:chgData name="Vasso Angelou" userId="nKI/pkaeI6w8uVmn8q2HqFf/3U08Rktvk9svYbO+N68=" providerId="None" clId="Web-{849CD9B2-F053-4166-83F8-E68693734AAF}" dt="2025-03-20T11:38:08.644" v="99"/>
        <pc:sldMkLst>
          <pc:docMk/>
          <pc:sldMk cId="4223583158" sldId="277"/>
        </pc:sldMkLst>
      </pc:sldChg>
      <pc:sldChg chg="add replId">
        <pc:chgData name="Vasso Angelou" userId="nKI/pkaeI6w8uVmn8q2HqFf/3U08Rktvk9svYbO+N68=" providerId="None" clId="Web-{849CD9B2-F053-4166-83F8-E68693734AAF}" dt="2025-03-20T11:38:22.347" v="100"/>
        <pc:sldMkLst>
          <pc:docMk/>
          <pc:sldMk cId="1094884164" sldId="278"/>
        </pc:sldMkLst>
      </pc:sldChg>
      <pc:sldChg chg="add replId">
        <pc:chgData name="Vasso Angelou" userId="nKI/pkaeI6w8uVmn8q2HqFf/3U08Rktvk9svYbO+N68=" providerId="None" clId="Web-{849CD9B2-F053-4166-83F8-E68693734AAF}" dt="2025-03-20T11:38:29.754" v="101"/>
        <pc:sldMkLst>
          <pc:docMk/>
          <pc:sldMk cId="1789048225" sldId="279"/>
        </pc:sldMkLst>
      </pc:sldChg>
      <pc:sldChg chg="modSp add replId">
        <pc:chgData name="Vasso Angelou" userId="nKI/pkaeI6w8uVmn8q2HqFf/3U08Rktvk9svYbO+N68=" providerId="None" clId="Web-{849CD9B2-F053-4166-83F8-E68693734AAF}" dt="2025-03-20T11:42:51.086" v="113" actId="20577"/>
        <pc:sldMkLst>
          <pc:docMk/>
          <pc:sldMk cId="692836514" sldId="280"/>
        </pc:sldMkLst>
        <pc:spChg chg="mod">
          <ac:chgData name="Vasso Angelou" userId="nKI/pkaeI6w8uVmn8q2HqFf/3U08Rktvk9svYbO+N68=" providerId="None" clId="Web-{849CD9B2-F053-4166-83F8-E68693734AAF}" dt="2025-03-20T11:42:51.086" v="113" actId="20577"/>
          <ac:spMkLst>
            <pc:docMk/>
            <pc:sldMk cId="692836514" sldId="280"/>
            <ac:spMk id="3" creationId="{0DF36AE1-17FE-B471-A5C6-E62BB3BF2217}"/>
          </ac:spMkLst>
        </pc:spChg>
      </pc:sldChg>
      <pc:sldChg chg="modSp add replId">
        <pc:chgData name="Vasso Angelou" userId="nKI/pkaeI6w8uVmn8q2HqFf/3U08Rktvk9svYbO+N68=" providerId="None" clId="Web-{849CD9B2-F053-4166-83F8-E68693734AAF}" dt="2025-03-20T11:48:14.576" v="124" actId="20577"/>
        <pc:sldMkLst>
          <pc:docMk/>
          <pc:sldMk cId="3508873515" sldId="281"/>
        </pc:sldMkLst>
        <pc:spChg chg="mod">
          <ac:chgData name="Vasso Angelou" userId="nKI/pkaeI6w8uVmn8q2HqFf/3U08Rktvk9svYbO+N68=" providerId="None" clId="Web-{849CD9B2-F053-4166-83F8-E68693734AAF}" dt="2025-03-20T11:48:14.576" v="124" actId="20577"/>
          <ac:spMkLst>
            <pc:docMk/>
            <pc:sldMk cId="3508873515" sldId="281"/>
            <ac:spMk id="3" creationId="{A11D09F7-8B9B-EF40-DB08-CF741FB0A3E0}"/>
          </ac:spMkLst>
        </pc:spChg>
      </pc:sldChg>
      <pc:sldChg chg="add del replId">
        <pc:chgData name="Vasso Angelou" userId="nKI/pkaeI6w8uVmn8q2HqFf/3U08Rktvk9svYbO+N68=" providerId="None" clId="Web-{849CD9B2-F053-4166-83F8-E68693734AAF}" dt="2025-03-20T11:48:46.857" v="126"/>
        <pc:sldMkLst>
          <pc:docMk/>
          <pc:sldMk cId="3358245396" sldId="282"/>
        </pc:sldMkLst>
      </pc:sldChg>
      <pc:sldChg chg="add replId">
        <pc:chgData name="Vasso Angelou" userId="nKI/pkaeI6w8uVmn8q2HqFf/3U08Rktvk9svYbO+N68=" providerId="None" clId="Web-{849CD9B2-F053-4166-83F8-E68693734AAF}" dt="2025-03-20T11:39:10.098" v="105"/>
        <pc:sldMkLst>
          <pc:docMk/>
          <pc:sldMk cId="1873503464" sldId="283"/>
        </pc:sldMkLst>
      </pc:sldChg>
      <pc:sldChg chg="modSp add ord replId">
        <pc:chgData name="Vasso Angelou" userId="nKI/pkaeI6w8uVmn8q2HqFf/3U08Rktvk9svYbO+N68=" providerId="None" clId="Web-{849CD9B2-F053-4166-83F8-E68693734AAF}" dt="2025-03-20T11:52:51.158" v="164" actId="20577"/>
        <pc:sldMkLst>
          <pc:docMk/>
          <pc:sldMk cId="152364800" sldId="284"/>
        </pc:sldMkLst>
        <pc:spChg chg="mod">
          <ac:chgData name="Vasso Angelou" userId="nKI/pkaeI6w8uVmn8q2HqFf/3U08Rktvk9svYbO+N68=" providerId="None" clId="Web-{849CD9B2-F053-4166-83F8-E68693734AAF}" dt="2025-03-20T11:52:51.158" v="164" actId="20577"/>
          <ac:spMkLst>
            <pc:docMk/>
            <pc:sldMk cId="152364800" sldId="284"/>
            <ac:spMk id="3" creationId="{63206CE0-4361-54B8-CCC0-0622C4F40788}"/>
          </ac:spMkLst>
        </pc:spChg>
      </pc:sldChg>
      <pc:sldChg chg="modSp new">
        <pc:chgData name="Vasso Angelou" userId="nKI/pkaeI6w8uVmn8q2HqFf/3U08Rktvk9svYbO+N68=" providerId="None" clId="Web-{849CD9B2-F053-4166-83F8-E68693734AAF}" dt="2025-03-20T11:51:26.563" v="151" actId="20577"/>
        <pc:sldMkLst>
          <pc:docMk/>
          <pc:sldMk cId="1179181348" sldId="285"/>
        </pc:sldMkLst>
        <pc:spChg chg="mod">
          <ac:chgData name="Vasso Angelou" userId="nKI/pkaeI6w8uVmn8q2HqFf/3U08Rktvk9svYbO+N68=" providerId="None" clId="Web-{849CD9B2-F053-4166-83F8-E68693734AAF}" dt="2025-03-20T11:51:07.547" v="149" actId="20577"/>
          <ac:spMkLst>
            <pc:docMk/>
            <pc:sldMk cId="1179181348" sldId="285"/>
            <ac:spMk id="2" creationId="{7193B6D0-F5B6-C4AD-FD09-293AA345803C}"/>
          </ac:spMkLst>
        </pc:spChg>
        <pc:spChg chg="mod">
          <ac:chgData name="Vasso Angelou" userId="nKI/pkaeI6w8uVmn8q2HqFf/3U08Rktvk9svYbO+N68=" providerId="None" clId="Web-{849CD9B2-F053-4166-83F8-E68693734AAF}" dt="2025-03-20T11:51:26.563" v="151" actId="20577"/>
          <ac:spMkLst>
            <pc:docMk/>
            <pc:sldMk cId="1179181348" sldId="285"/>
            <ac:spMk id="3" creationId="{87718B35-825A-7577-BCC4-07DAC2CB61A4}"/>
          </ac:spMkLst>
        </pc:spChg>
      </pc:sldChg>
      <pc:sldChg chg="new del">
        <pc:chgData name="Vasso Angelou" userId="nKI/pkaeI6w8uVmn8q2HqFf/3U08Rktvk9svYbO+N68=" providerId="None" clId="Web-{849CD9B2-F053-4166-83F8-E68693734AAF}" dt="2025-03-20T11:50:43.390" v="134"/>
        <pc:sldMkLst>
          <pc:docMk/>
          <pc:sldMk cId="2703087249" sldId="285"/>
        </pc:sldMkLst>
      </pc:sldChg>
      <pc:sldChg chg="modSp new">
        <pc:chgData name="Vasso Angelou" userId="nKI/pkaeI6w8uVmn8q2HqFf/3U08Rktvk9svYbO+N68=" providerId="None" clId="Web-{849CD9B2-F053-4166-83F8-E68693734AAF}" dt="2025-03-20T11:52:47.814" v="163" actId="20577"/>
        <pc:sldMkLst>
          <pc:docMk/>
          <pc:sldMk cId="3675344031" sldId="286"/>
        </pc:sldMkLst>
        <pc:spChg chg="mod">
          <ac:chgData name="Vasso Angelou" userId="nKI/pkaeI6w8uVmn8q2HqFf/3U08Rktvk9svYbO+N68=" providerId="None" clId="Web-{849CD9B2-F053-4166-83F8-E68693734AAF}" dt="2025-03-20T11:52:47.814" v="163" actId="20577"/>
          <ac:spMkLst>
            <pc:docMk/>
            <pc:sldMk cId="3675344031" sldId="286"/>
            <ac:spMk id="3" creationId="{4A0AAC33-DB34-EE7C-E3DD-616C997159D8}"/>
          </ac:spMkLst>
        </pc:spChg>
      </pc:sldChg>
    </pc:docChg>
  </pc:docChgLst>
  <pc:docChgLst>
    <pc:chgData name="Μουσείο Σχολικής Ζωής και Εκπαίδευσης ΕΚΕΔΙΣΥ" userId="3ny2A6XTmc3bSsnYyJ0qRa8j/tcRafxRTn3GGHGtLPw=" providerId="None" clId="Web-{758F3ABF-5863-41A6-8ADF-D9D966941AE8}"/>
    <pc:docChg chg="modSld">
      <pc:chgData name="Μουσείο Σχολικής Ζωής και Εκπαίδευσης ΕΚΕΔΙΣΥ" userId="3ny2A6XTmc3bSsnYyJ0qRa8j/tcRafxRTn3GGHGtLPw=" providerId="None" clId="Web-{758F3ABF-5863-41A6-8ADF-D9D966941AE8}" dt="2023-02-09T10:47:54.665" v="3" actId="14100"/>
      <pc:docMkLst>
        <pc:docMk/>
      </pc:docMkLst>
      <pc:sldChg chg="addSp delSp modSp">
        <pc:chgData name="Μουσείο Σχολικής Ζωής και Εκπαίδευσης ΕΚΕΔΙΣΥ" userId="3ny2A6XTmc3bSsnYyJ0qRa8j/tcRafxRTn3GGHGtLPw=" providerId="None" clId="Web-{758F3ABF-5863-41A6-8ADF-D9D966941AE8}" dt="2023-02-09T10:47:54.665" v="3" actId="14100"/>
        <pc:sldMkLst>
          <pc:docMk/>
          <pc:sldMk cId="1523638209" sldId="256"/>
        </pc:sldMkLst>
        <pc:picChg chg="add mod">
          <ac:chgData name="Μουσείο Σχολικής Ζωής και Εκπαίδευσης ΕΚΕΔΙΣΥ" userId="3ny2A6XTmc3bSsnYyJ0qRa8j/tcRafxRTn3GGHGtLPw=" providerId="None" clId="Web-{758F3ABF-5863-41A6-8ADF-D9D966941AE8}" dt="2023-02-09T10:47:54.665" v="3" actId="14100"/>
          <ac:picMkLst>
            <pc:docMk/>
            <pc:sldMk cId="1523638209" sldId="256"/>
            <ac:picMk id="3" creationId="{AB5CE0BA-1070-5332-CD83-DC39D8D206FB}"/>
          </ac:picMkLst>
        </pc:picChg>
        <pc:picChg chg="del">
          <ac:chgData name="Μουσείο Σχολικής Ζωής και Εκπαίδευσης ΕΚΕΔΙΣΥ" userId="3ny2A6XTmc3bSsnYyJ0qRa8j/tcRafxRTn3GGHGtLPw=" providerId="None" clId="Web-{758F3ABF-5863-41A6-8ADF-D9D966941AE8}" dt="2023-02-09T10:47:37.774" v="0"/>
          <ac:picMkLst>
            <pc:docMk/>
            <pc:sldMk cId="1523638209" sldId="256"/>
            <ac:picMk id="5" creationId="{10DB88D5-7D4A-47D3-9123-49DB64B2F979}"/>
          </ac:picMkLst>
        </pc:picChg>
      </pc:sldChg>
    </pc:docChg>
  </pc:docChgLst>
  <pc:docChgLst>
    <pc:chgData name="Vasso Angelou" userId="nKI/pkaeI6w8uVmn8q2HqFf/3U08Rktvk9svYbO+N68=" providerId="None" clId="Web-{AF3B6AA2-BD9C-4814-9E02-C7AD5D3E3C30}"/>
    <pc:docChg chg="addSld delSld modSld sldOrd">
      <pc:chgData name="Vasso Angelou" userId="nKI/pkaeI6w8uVmn8q2HqFf/3U08Rktvk9svYbO+N68=" providerId="None" clId="Web-{AF3B6AA2-BD9C-4814-9E02-C7AD5D3E3C30}" dt="2025-03-20T12:44:20.234" v="502" actId="20577"/>
      <pc:docMkLst>
        <pc:docMk/>
      </pc:docMkLst>
      <pc:sldChg chg="del">
        <pc:chgData name="Vasso Angelou" userId="nKI/pkaeI6w8uVmn8q2HqFf/3U08Rktvk9svYbO+N68=" providerId="None" clId="Web-{AF3B6AA2-BD9C-4814-9E02-C7AD5D3E3C30}" dt="2025-03-20T12:34:53.650" v="381"/>
        <pc:sldMkLst>
          <pc:docMk/>
          <pc:sldMk cId="4047520875" sldId="261"/>
        </pc:sldMkLst>
      </pc:sldChg>
      <pc:sldChg chg="del">
        <pc:chgData name="Vasso Angelou" userId="nKI/pkaeI6w8uVmn8q2HqFf/3U08Rktvk9svYbO+N68=" providerId="None" clId="Web-{AF3B6AA2-BD9C-4814-9E02-C7AD5D3E3C30}" dt="2025-03-20T12:04:23.049" v="15"/>
        <pc:sldMkLst>
          <pc:docMk/>
          <pc:sldMk cId="69885286" sldId="268"/>
        </pc:sldMkLst>
      </pc:sldChg>
      <pc:sldChg chg="modSp">
        <pc:chgData name="Vasso Angelou" userId="nKI/pkaeI6w8uVmn8q2HqFf/3U08Rktvk9svYbO+N68=" providerId="None" clId="Web-{AF3B6AA2-BD9C-4814-9E02-C7AD5D3E3C30}" dt="2025-03-20T12:30:21.592" v="359" actId="20577"/>
        <pc:sldMkLst>
          <pc:docMk/>
          <pc:sldMk cId="3207465720" sldId="274"/>
        </pc:sldMkLst>
        <pc:spChg chg="mod">
          <ac:chgData name="Vasso Angelou" userId="nKI/pkaeI6w8uVmn8q2HqFf/3U08Rktvk9svYbO+N68=" providerId="None" clId="Web-{AF3B6AA2-BD9C-4814-9E02-C7AD5D3E3C30}" dt="2025-03-20T12:30:21.592" v="359" actId="20577"/>
          <ac:spMkLst>
            <pc:docMk/>
            <pc:sldMk cId="3207465720" sldId="274"/>
            <ac:spMk id="3" creationId="{AC2988D0-8E5A-AFED-D48A-0E99AAEB6120}"/>
          </ac:spMkLst>
        </pc:spChg>
      </pc:sldChg>
      <pc:sldChg chg="modSp">
        <pc:chgData name="Vasso Angelou" userId="nKI/pkaeI6w8uVmn8q2HqFf/3U08Rktvk9svYbO+N68=" providerId="None" clId="Web-{AF3B6AA2-BD9C-4814-9E02-C7AD5D3E3C30}" dt="2025-03-20T11:58:44.364" v="2" actId="20577"/>
        <pc:sldMkLst>
          <pc:docMk/>
          <pc:sldMk cId="2569289540" sldId="276"/>
        </pc:sldMkLst>
        <pc:spChg chg="mod">
          <ac:chgData name="Vasso Angelou" userId="nKI/pkaeI6w8uVmn8q2HqFf/3U08Rktvk9svYbO+N68=" providerId="None" clId="Web-{AF3B6AA2-BD9C-4814-9E02-C7AD5D3E3C30}" dt="2025-03-20T11:58:44.364" v="2" actId="20577"/>
          <ac:spMkLst>
            <pc:docMk/>
            <pc:sldMk cId="2569289540" sldId="276"/>
            <ac:spMk id="3" creationId="{560C46F9-9CBA-FA5E-9A31-497EF320ED9E}"/>
          </ac:spMkLst>
        </pc:spChg>
      </pc:sldChg>
      <pc:sldChg chg="modSp">
        <pc:chgData name="Vasso Angelou" userId="nKI/pkaeI6w8uVmn8q2HqFf/3U08Rktvk9svYbO+N68=" providerId="None" clId="Web-{AF3B6AA2-BD9C-4814-9E02-C7AD5D3E3C30}" dt="2025-03-20T12:06:24.553" v="29" actId="20577"/>
        <pc:sldMkLst>
          <pc:docMk/>
          <pc:sldMk cId="692836514" sldId="280"/>
        </pc:sldMkLst>
        <pc:spChg chg="mod">
          <ac:chgData name="Vasso Angelou" userId="nKI/pkaeI6w8uVmn8q2HqFf/3U08Rktvk9svYbO+N68=" providerId="None" clId="Web-{AF3B6AA2-BD9C-4814-9E02-C7AD5D3E3C30}" dt="2025-03-20T12:06:24.553" v="29" actId="20577"/>
          <ac:spMkLst>
            <pc:docMk/>
            <pc:sldMk cId="692836514" sldId="280"/>
            <ac:spMk id="2" creationId="{EF485375-6E50-DED3-F469-4304DF23D5E7}"/>
          </ac:spMkLst>
        </pc:spChg>
      </pc:sldChg>
      <pc:sldChg chg="add replId">
        <pc:chgData name="Vasso Angelou" userId="nKI/pkaeI6w8uVmn8q2HqFf/3U08Rktvk9svYbO+N68=" providerId="None" clId="Web-{AF3B6AA2-BD9C-4814-9E02-C7AD5D3E3C30}" dt="2025-03-20T11:59:35.928" v="3"/>
        <pc:sldMkLst>
          <pc:docMk/>
          <pc:sldMk cId="763564453" sldId="287"/>
        </pc:sldMkLst>
      </pc:sldChg>
      <pc:sldChg chg="add replId">
        <pc:chgData name="Vasso Angelou" userId="nKI/pkaeI6w8uVmn8q2HqFf/3U08Rktvk9svYbO+N68=" providerId="None" clId="Web-{AF3B6AA2-BD9C-4814-9E02-C7AD5D3E3C30}" dt="2025-03-20T11:59:41.085" v="4"/>
        <pc:sldMkLst>
          <pc:docMk/>
          <pc:sldMk cId="2145561457" sldId="288"/>
        </pc:sldMkLst>
      </pc:sldChg>
      <pc:sldChg chg="add replId">
        <pc:chgData name="Vasso Angelou" userId="nKI/pkaeI6w8uVmn8q2HqFf/3U08Rktvk9svYbO+N68=" providerId="None" clId="Web-{AF3B6AA2-BD9C-4814-9E02-C7AD5D3E3C30}" dt="2025-03-20T11:59:54.710" v="5"/>
        <pc:sldMkLst>
          <pc:docMk/>
          <pc:sldMk cId="1706962325" sldId="289"/>
        </pc:sldMkLst>
      </pc:sldChg>
      <pc:sldChg chg="add del replId">
        <pc:chgData name="Vasso Angelou" userId="nKI/pkaeI6w8uVmn8q2HqFf/3U08Rktvk9svYbO+N68=" providerId="None" clId="Web-{AF3B6AA2-BD9C-4814-9E02-C7AD5D3E3C30}" dt="2025-03-20T12:35:14.072" v="382"/>
        <pc:sldMkLst>
          <pc:docMk/>
          <pc:sldMk cId="1271504160" sldId="290"/>
        </pc:sldMkLst>
      </pc:sldChg>
      <pc:sldChg chg="add replId">
        <pc:chgData name="Vasso Angelou" userId="nKI/pkaeI6w8uVmn8q2HqFf/3U08Rktvk9svYbO+N68=" providerId="None" clId="Web-{AF3B6AA2-BD9C-4814-9E02-C7AD5D3E3C30}" dt="2025-03-20T12:00:18.727" v="7"/>
        <pc:sldMkLst>
          <pc:docMk/>
          <pc:sldMk cId="3609662547" sldId="291"/>
        </pc:sldMkLst>
      </pc:sldChg>
      <pc:sldChg chg="add replId">
        <pc:chgData name="Vasso Angelou" userId="nKI/pkaeI6w8uVmn8q2HqFf/3U08Rktvk9svYbO+N68=" providerId="None" clId="Web-{AF3B6AA2-BD9C-4814-9E02-C7AD5D3E3C30}" dt="2025-03-20T12:00:42.931" v="8"/>
        <pc:sldMkLst>
          <pc:docMk/>
          <pc:sldMk cId="1514194942" sldId="292"/>
        </pc:sldMkLst>
      </pc:sldChg>
      <pc:sldChg chg="modSp add del replId">
        <pc:chgData name="Vasso Angelou" userId="nKI/pkaeI6w8uVmn8q2HqFf/3U08Rktvk9svYbO+N68=" providerId="None" clId="Web-{AF3B6AA2-BD9C-4814-9E02-C7AD5D3E3C30}" dt="2025-03-20T12:03:58.782" v="14"/>
        <pc:sldMkLst>
          <pc:docMk/>
          <pc:sldMk cId="3141856602" sldId="293"/>
        </pc:sldMkLst>
        <pc:spChg chg="mod">
          <ac:chgData name="Vasso Angelou" userId="nKI/pkaeI6w8uVmn8q2HqFf/3U08Rktvk9svYbO+N68=" providerId="None" clId="Web-{AF3B6AA2-BD9C-4814-9E02-C7AD5D3E3C30}" dt="2025-03-20T12:02:39.654" v="13" actId="20577"/>
          <ac:spMkLst>
            <pc:docMk/>
            <pc:sldMk cId="3141856602" sldId="293"/>
            <ac:spMk id="3" creationId="{0F73857F-9029-2DD2-BA01-82F6B4E7292A}"/>
          </ac:spMkLst>
        </pc:spChg>
      </pc:sldChg>
      <pc:sldChg chg="modSp add replId">
        <pc:chgData name="Vasso Angelou" userId="nKI/pkaeI6w8uVmn8q2HqFf/3U08Rktvk9svYbO+N68=" providerId="None" clId="Web-{AF3B6AA2-BD9C-4814-9E02-C7AD5D3E3C30}" dt="2025-03-20T12:27:40.524" v="308" actId="14100"/>
        <pc:sldMkLst>
          <pc:docMk/>
          <pc:sldMk cId="3537842252" sldId="293"/>
        </pc:sldMkLst>
        <pc:spChg chg="mod">
          <ac:chgData name="Vasso Angelou" userId="nKI/pkaeI6w8uVmn8q2HqFf/3U08Rktvk9svYbO+N68=" providerId="None" clId="Web-{AF3B6AA2-BD9C-4814-9E02-C7AD5D3E3C30}" dt="2025-03-20T12:27:40.524" v="308" actId="14100"/>
          <ac:spMkLst>
            <pc:docMk/>
            <pc:sldMk cId="3537842252" sldId="293"/>
            <ac:spMk id="3" creationId="{DA8EF9E5-94B9-EB32-87E6-D3AC3CCD44BA}"/>
          </ac:spMkLst>
        </pc:spChg>
      </pc:sldChg>
      <pc:sldChg chg="modSp add replId">
        <pc:chgData name="Vasso Angelou" userId="nKI/pkaeI6w8uVmn8q2HqFf/3U08Rktvk9svYbO+N68=" providerId="None" clId="Web-{AF3B6AA2-BD9C-4814-9E02-C7AD5D3E3C30}" dt="2025-03-20T12:28:12.556" v="312" actId="20577"/>
        <pc:sldMkLst>
          <pc:docMk/>
          <pc:sldMk cId="3539621111" sldId="294"/>
        </pc:sldMkLst>
        <pc:spChg chg="mod">
          <ac:chgData name="Vasso Angelou" userId="nKI/pkaeI6w8uVmn8q2HqFf/3U08Rktvk9svYbO+N68=" providerId="None" clId="Web-{AF3B6AA2-BD9C-4814-9E02-C7AD5D3E3C30}" dt="2025-03-20T12:28:12.556" v="312" actId="20577"/>
          <ac:spMkLst>
            <pc:docMk/>
            <pc:sldMk cId="3539621111" sldId="294"/>
            <ac:spMk id="3" creationId="{9FADAF25-80FE-A9A0-C5C2-9E50D7E5FA03}"/>
          </ac:spMkLst>
        </pc:spChg>
      </pc:sldChg>
      <pc:sldChg chg="modSp add ord replId">
        <pc:chgData name="Vasso Angelou" userId="nKI/pkaeI6w8uVmn8q2HqFf/3U08Rktvk9svYbO+N68=" providerId="None" clId="Web-{AF3B6AA2-BD9C-4814-9E02-C7AD5D3E3C30}" dt="2025-03-20T12:34:22.742" v="380" actId="20577"/>
        <pc:sldMkLst>
          <pc:docMk/>
          <pc:sldMk cId="1259515853" sldId="295"/>
        </pc:sldMkLst>
        <pc:spChg chg="mod">
          <ac:chgData name="Vasso Angelou" userId="nKI/pkaeI6w8uVmn8q2HqFf/3U08Rktvk9svYbO+N68=" providerId="None" clId="Web-{AF3B6AA2-BD9C-4814-9E02-C7AD5D3E3C30}" dt="2025-03-20T12:33:53.194" v="369" actId="20577"/>
          <ac:spMkLst>
            <pc:docMk/>
            <pc:sldMk cId="1259515853" sldId="295"/>
            <ac:spMk id="2" creationId="{3AE2879F-16A9-0D6A-87F8-90A294A84594}"/>
          </ac:spMkLst>
        </pc:spChg>
        <pc:spChg chg="mod">
          <ac:chgData name="Vasso Angelou" userId="nKI/pkaeI6w8uVmn8q2HqFf/3U08Rktvk9svYbO+N68=" providerId="None" clId="Web-{AF3B6AA2-BD9C-4814-9E02-C7AD5D3E3C30}" dt="2025-03-20T12:34:22.742" v="380" actId="20577"/>
          <ac:spMkLst>
            <pc:docMk/>
            <pc:sldMk cId="1259515853" sldId="295"/>
            <ac:spMk id="3" creationId="{44513AAC-B730-B422-2B63-B8AF44217131}"/>
          </ac:spMkLst>
        </pc:spChg>
      </pc:sldChg>
      <pc:sldChg chg="modSp add del ord replId">
        <pc:chgData name="Vasso Angelou" userId="nKI/pkaeI6w8uVmn8q2HqFf/3U08Rktvk9svYbO+N68=" providerId="None" clId="Web-{AF3B6AA2-BD9C-4814-9E02-C7AD5D3E3C30}" dt="2025-03-20T12:41:52.759" v="473" actId="20577"/>
        <pc:sldMkLst>
          <pc:docMk/>
          <pc:sldMk cId="3725584250" sldId="296"/>
        </pc:sldMkLst>
        <pc:spChg chg="mod">
          <ac:chgData name="Vasso Angelou" userId="nKI/pkaeI6w8uVmn8q2HqFf/3U08Rktvk9svYbO+N68=" providerId="None" clId="Web-{AF3B6AA2-BD9C-4814-9E02-C7AD5D3E3C30}" dt="2025-03-20T12:40:05.771" v="411" actId="20577"/>
          <ac:spMkLst>
            <pc:docMk/>
            <pc:sldMk cId="3725584250" sldId="296"/>
            <ac:spMk id="2" creationId="{DC439112-E19F-EF53-CBB5-155939A3F972}"/>
          </ac:spMkLst>
        </pc:spChg>
        <pc:spChg chg="mod">
          <ac:chgData name="Vasso Angelou" userId="nKI/pkaeI6w8uVmn8q2HqFf/3U08Rktvk9svYbO+N68=" providerId="None" clId="Web-{AF3B6AA2-BD9C-4814-9E02-C7AD5D3E3C30}" dt="2025-03-20T12:41:52.759" v="473" actId="20577"/>
          <ac:spMkLst>
            <pc:docMk/>
            <pc:sldMk cId="3725584250" sldId="296"/>
            <ac:spMk id="3" creationId="{27BA0B61-C125-9D8D-2403-D147F780A8FC}"/>
          </ac:spMkLst>
        </pc:spChg>
      </pc:sldChg>
      <pc:sldChg chg="modSp add ord replId">
        <pc:chgData name="Vasso Angelou" userId="nKI/pkaeI6w8uVmn8q2HqFf/3U08Rktvk9svYbO+N68=" providerId="None" clId="Web-{AF3B6AA2-BD9C-4814-9E02-C7AD5D3E3C30}" dt="2025-03-20T12:44:20.234" v="502" actId="20577"/>
        <pc:sldMkLst>
          <pc:docMk/>
          <pc:sldMk cId="3231867969" sldId="297"/>
        </pc:sldMkLst>
        <pc:spChg chg="mod">
          <ac:chgData name="Vasso Angelou" userId="nKI/pkaeI6w8uVmn8q2HqFf/3U08Rktvk9svYbO+N68=" providerId="None" clId="Web-{AF3B6AA2-BD9C-4814-9E02-C7AD5D3E3C30}" dt="2025-03-20T12:43:26.685" v="486" actId="20577"/>
          <ac:spMkLst>
            <pc:docMk/>
            <pc:sldMk cId="3231867969" sldId="297"/>
            <ac:spMk id="2" creationId="{06288F1C-CF6D-1CAB-61F5-367574C23A72}"/>
          </ac:spMkLst>
        </pc:spChg>
        <pc:spChg chg="mod">
          <ac:chgData name="Vasso Angelou" userId="nKI/pkaeI6w8uVmn8q2HqFf/3U08Rktvk9svYbO+N68=" providerId="None" clId="Web-{AF3B6AA2-BD9C-4814-9E02-C7AD5D3E3C30}" dt="2025-03-20T12:44:20.234" v="502" actId="20577"/>
          <ac:spMkLst>
            <pc:docMk/>
            <pc:sldMk cId="3231867969" sldId="297"/>
            <ac:spMk id="3" creationId="{9C2CE336-38C6-3408-BBE2-179B2C55DF80}"/>
          </ac:spMkLst>
        </pc:spChg>
      </pc:sldChg>
    </pc:docChg>
  </pc:docChgLst>
  <pc:docChgLst>
    <pc:chgData name="ΜΑΡΙΑ ΜΑΣΤΟΡΑΚΗ" clId="Web-{9732D0EA-5AD8-4946-9C09-10BB8682110C}"/>
    <pc:docChg chg="modSld">
      <pc:chgData name="ΜΑΡΙΑ ΜΑΣΤΟΡΑΚΗ" userId="" providerId="" clId="Web-{9732D0EA-5AD8-4946-9C09-10BB8682110C}" dt="2024-03-27T19:41:34.701" v="67" actId="20577"/>
      <pc:docMkLst>
        <pc:docMk/>
      </pc:docMkLst>
      <pc:sldChg chg="modSp">
        <pc:chgData name="ΜΑΡΙΑ ΜΑΣΤΟΡΑΚΗ" userId="" providerId="" clId="Web-{9732D0EA-5AD8-4946-9C09-10BB8682110C}" dt="2024-03-27T19:41:34.701" v="67" actId="20577"/>
        <pc:sldMkLst>
          <pc:docMk/>
          <pc:sldMk cId="1523638209" sldId="256"/>
        </pc:sldMkLst>
        <pc:spChg chg="mod">
          <ac:chgData name="ΜΑΡΙΑ ΜΑΣΤΟΡΑΚΗ" userId="" providerId="" clId="Web-{9732D0EA-5AD8-4946-9C09-10BB8682110C}" dt="2024-03-27T19:41:34.701" v="67" actId="20577"/>
          <ac:spMkLst>
            <pc:docMk/>
            <pc:sldMk cId="1523638209" sldId="256"/>
            <ac:spMk id="2" creationId="{3F372FE9-D118-4C70-AC2C-6BD7E312B87C}"/>
          </ac:spMkLst>
        </pc:spChg>
        <pc:picChg chg="mod">
          <ac:chgData name="ΜΑΡΙΑ ΜΑΣΤΟΡΑΚΗ" userId="" providerId="" clId="Web-{9732D0EA-5AD8-4946-9C09-10BB8682110C}" dt="2024-03-27T19:38:51.414" v="36" actId="14100"/>
          <ac:picMkLst>
            <pc:docMk/>
            <pc:sldMk cId="1523638209" sldId="256"/>
            <ac:picMk id="5" creationId="{159CC3BF-F961-6134-F7E0-D9102921FF26}"/>
          </ac:picMkLst>
        </pc:picChg>
      </pc:sldChg>
    </pc:docChg>
  </pc:docChgLst>
  <pc:docChgLst>
    <pc:chgData name="marina n" clId="Web-{7404C91E-1470-486B-AE55-54C6814FAE79}"/>
    <pc:docChg chg="addSld delSld">
      <pc:chgData name="marina n" userId="" providerId="" clId="Web-{7404C91E-1470-486B-AE55-54C6814FAE79}" dt="2024-04-12T14:14:53.031" v="2"/>
      <pc:docMkLst>
        <pc:docMk/>
      </pc:docMkLst>
      <pc:sldChg chg="new del">
        <pc:chgData name="marina n" userId="" providerId="" clId="Web-{7404C91E-1470-486B-AE55-54C6814FAE79}" dt="2024-04-12T14:14:47.952" v="1"/>
        <pc:sldMkLst>
          <pc:docMk/>
          <pc:sldMk cId="2487129389" sldId="257"/>
        </pc:sldMkLst>
      </pc:sldChg>
      <pc:sldChg chg="new">
        <pc:chgData name="marina n" userId="" providerId="" clId="Web-{7404C91E-1470-486B-AE55-54C6814FAE79}" dt="2024-04-12T14:14:53.031" v="2"/>
        <pc:sldMkLst>
          <pc:docMk/>
          <pc:sldMk cId="3931454599" sldId="257"/>
        </pc:sldMkLst>
      </pc:sldChg>
    </pc:docChg>
  </pc:docChgLst>
  <pc:docChgLst>
    <pc:chgData clId="Web-{488FFAE9-B742-4184-AD17-4B0501EDD060}"/>
    <pc:docChg chg="delSld">
      <pc:chgData name="" userId="" providerId="" clId="Web-{488FFAE9-B742-4184-AD17-4B0501EDD060}" dt="2025-03-18T22:23:50.233" v="0"/>
      <pc:docMkLst>
        <pc:docMk/>
      </pc:docMkLst>
      <pc:sldChg chg="del">
        <pc:chgData name="" userId="" providerId="" clId="Web-{488FFAE9-B742-4184-AD17-4B0501EDD060}" dt="2025-03-18T22:23:50.233" v="0"/>
        <pc:sldMkLst>
          <pc:docMk/>
          <pc:sldMk cId="1523638209"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9EB77-4E7A-42BE-81C9-E253D49BFCDE}" type="datetimeFigureOut">
              <a:rPr lang="el-GR" smtClean="0"/>
              <a:t>2/4/2026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B0F5B-320D-4D46-B2EC-EA2AABED367D}" type="slidenum">
              <a:rPr lang="el-GR" smtClean="0"/>
              <a:t>‹#›</a:t>
            </a:fld>
            <a:endParaRPr lang="el-GR"/>
          </a:p>
        </p:txBody>
      </p:sp>
    </p:spTree>
    <p:extLst>
      <p:ext uri="{BB962C8B-B14F-4D97-AF65-F5344CB8AC3E}">
        <p14:creationId xmlns:p14="http://schemas.microsoft.com/office/powerpoint/2010/main" val="386405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2</a:t>
            </a:fld>
            <a:endParaRPr lang="el-GR"/>
          </a:p>
        </p:txBody>
      </p:sp>
    </p:spTree>
    <p:extLst>
      <p:ext uri="{BB962C8B-B14F-4D97-AF65-F5344CB8AC3E}">
        <p14:creationId xmlns:p14="http://schemas.microsoft.com/office/powerpoint/2010/main" val="100149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DFE1-6001-201B-1FDC-4B99C2081EA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FBCBB97-6FA7-14EE-6E1E-D8324185679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B40FC06-BE04-A5BA-ADDC-BCF7AC509BB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7821EED-2FFD-CF94-C892-EB5608601F29}"/>
              </a:ext>
            </a:extLst>
          </p:cNvPr>
          <p:cNvSpPr>
            <a:spLocks noGrp="1"/>
          </p:cNvSpPr>
          <p:nvPr>
            <p:ph type="sldNum" sz="quarter" idx="5"/>
          </p:nvPr>
        </p:nvSpPr>
        <p:spPr/>
        <p:txBody>
          <a:bodyPr/>
          <a:lstStyle/>
          <a:p>
            <a:fld id="{0C3B0F5B-320D-4D46-B2EC-EA2AABED367D}" type="slidenum">
              <a:rPr lang="el-GR" smtClean="0"/>
              <a:t>11</a:t>
            </a:fld>
            <a:endParaRPr lang="el-GR"/>
          </a:p>
        </p:txBody>
      </p:sp>
    </p:spTree>
    <p:extLst>
      <p:ext uri="{BB962C8B-B14F-4D97-AF65-F5344CB8AC3E}">
        <p14:creationId xmlns:p14="http://schemas.microsoft.com/office/powerpoint/2010/main" val="247996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EE1C-0953-D051-ABFD-E0238E31F1D5}"/>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D85675A-F27E-6681-071C-64360D22E69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7F9375F6-11D2-3568-27EB-11F6E9261A6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3188D07-5F96-A4A5-17EF-0584A245D5F4}"/>
              </a:ext>
            </a:extLst>
          </p:cNvPr>
          <p:cNvSpPr>
            <a:spLocks noGrp="1"/>
          </p:cNvSpPr>
          <p:nvPr>
            <p:ph type="sldNum" sz="quarter" idx="5"/>
          </p:nvPr>
        </p:nvSpPr>
        <p:spPr/>
        <p:txBody>
          <a:bodyPr/>
          <a:lstStyle/>
          <a:p>
            <a:fld id="{0C3B0F5B-320D-4D46-B2EC-EA2AABED367D}" type="slidenum">
              <a:rPr lang="el-GR" smtClean="0"/>
              <a:t>12</a:t>
            </a:fld>
            <a:endParaRPr lang="el-GR"/>
          </a:p>
        </p:txBody>
      </p:sp>
    </p:spTree>
    <p:extLst>
      <p:ext uri="{BB962C8B-B14F-4D97-AF65-F5344CB8AC3E}">
        <p14:creationId xmlns:p14="http://schemas.microsoft.com/office/powerpoint/2010/main" val="46233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F219-4543-3944-3E75-A91D655C4314}"/>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4C5875E-9C06-F0EF-9C52-F7BA07128EA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44E157-2887-F36C-FF0A-4F45D115E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56BA31C-B589-34BC-6C44-0D2C7786C651}"/>
              </a:ext>
            </a:extLst>
          </p:cNvPr>
          <p:cNvSpPr>
            <a:spLocks noGrp="1"/>
          </p:cNvSpPr>
          <p:nvPr>
            <p:ph type="sldNum" sz="quarter" idx="5"/>
          </p:nvPr>
        </p:nvSpPr>
        <p:spPr/>
        <p:txBody>
          <a:bodyPr/>
          <a:lstStyle/>
          <a:p>
            <a:fld id="{0C3B0F5B-320D-4D46-B2EC-EA2AABED367D}" type="slidenum">
              <a:rPr lang="el-GR" smtClean="0"/>
              <a:t>13</a:t>
            </a:fld>
            <a:endParaRPr lang="el-GR"/>
          </a:p>
        </p:txBody>
      </p:sp>
    </p:spTree>
    <p:extLst>
      <p:ext uri="{BB962C8B-B14F-4D97-AF65-F5344CB8AC3E}">
        <p14:creationId xmlns:p14="http://schemas.microsoft.com/office/powerpoint/2010/main" val="317993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0C56-EDC6-AE03-C5EA-B15B11BBCBF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8CBCEA-BD72-8905-3A35-0B705922A29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7FA47B9-B42E-C7DA-02E2-46D29AD20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719CF2F-52E2-5716-8F24-DF42E213F3C9}"/>
              </a:ext>
            </a:extLst>
          </p:cNvPr>
          <p:cNvSpPr>
            <a:spLocks noGrp="1"/>
          </p:cNvSpPr>
          <p:nvPr>
            <p:ph type="sldNum" sz="quarter" idx="5"/>
          </p:nvPr>
        </p:nvSpPr>
        <p:spPr/>
        <p:txBody>
          <a:bodyPr/>
          <a:lstStyle/>
          <a:p>
            <a:fld id="{0C3B0F5B-320D-4D46-B2EC-EA2AABED367D}" type="slidenum">
              <a:rPr lang="el-GR" smtClean="0"/>
              <a:t>14</a:t>
            </a:fld>
            <a:endParaRPr lang="el-GR"/>
          </a:p>
        </p:txBody>
      </p:sp>
    </p:spTree>
    <p:extLst>
      <p:ext uri="{BB962C8B-B14F-4D97-AF65-F5344CB8AC3E}">
        <p14:creationId xmlns:p14="http://schemas.microsoft.com/office/powerpoint/2010/main" val="166428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98E76-3605-65FF-EE8B-C6BE5617506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351FE62-2487-6E8B-0300-DA2DACB8DEA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2947E1A-9AEB-470B-3525-56CAE228FF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14CFCA3-58D2-3686-C117-EE0C996624D1}"/>
              </a:ext>
            </a:extLst>
          </p:cNvPr>
          <p:cNvSpPr>
            <a:spLocks noGrp="1"/>
          </p:cNvSpPr>
          <p:nvPr>
            <p:ph type="sldNum" sz="quarter" idx="5"/>
          </p:nvPr>
        </p:nvSpPr>
        <p:spPr/>
        <p:txBody>
          <a:bodyPr/>
          <a:lstStyle/>
          <a:p>
            <a:fld id="{0C3B0F5B-320D-4D46-B2EC-EA2AABED367D}" type="slidenum">
              <a:rPr lang="el-GR" smtClean="0"/>
              <a:t>15</a:t>
            </a:fld>
            <a:endParaRPr lang="el-GR"/>
          </a:p>
        </p:txBody>
      </p:sp>
    </p:spTree>
    <p:extLst>
      <p:ext uri="{BB962C8B-B14F-4D97-AF65-F5344CB8AC3E}">
        <p14:creationId xmlns:p14="http://schemas.microsoft.com/office/powerpoint/2010/main" val="1871240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48C92-08B0-FB74-965E-8D8B536AF41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F89852C1-5E07-3F8B-23DE-5653F3E4D8C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62BBD7F-B588-CEB4-64B6-51C32BCA5F46}"/>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EFA6BE41-7CF0-A752-E72D-CD5806A8D76F}"/>
              </a:ext>
            </a:extLst>
          </p:cNvPr>
          <p:cNvSpPr>
            <a:spLocks noGrp="1"/>
          </p:cNvSpPr>
          <p:nvPr>
            <p:ph type="sldNum" sz="quarter" idx="5"/>
          </p:nvPr>
        </p:nvSpPr>
        <p:spPr/>
        <p:txBody>
          <a:bodyPr/>
          <a:lstStyle/>
          <a:p>
            <a:fld id="{0C3B0F5B-320D-4D46-B2EC-EA2AABED367D}" type="slidenum">
              <a:rPr lang="el-GR" smtClean="0"/>
              <a:t>16</a:t>
            </a:fld>
            <a:endParaRPr lang="el-GR"/>
          </a:p>
        </p:txBody>
      </p:sp>
    </p:spTree>
    <p:extLst>
      <p:ext uri="{BB962C8B-B14F-4D97-AF65-F5344CB8AC3E}">
        <p14:creationId xmlns:p14="http://schemas.microsoft.com/office/powerpoint/2010/main" val="46535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23DB-9447-27A2-9E75-61174A153F6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6CFA11D-18A1-E86D-5063-3153F1BE733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70B6C23-B072-BE10-215B-768C95F141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CF20349-B3D7-BC25-EBF8-64E778EB2548}"/>
              </a:ext>
            </a:extLst>
          </p:cNvPr>
          <p:cNvSpPr>
            <a:spLocks noGrp="1"/>
          </p:cNvSpPr>
          <p:nvPr>
            <p:ph type="sldNum" sz="quarter" idx="5"/>
          </p:nvPr>
        </p:nvSpPr>
        <p:spPr/>
        <p:txBody>
          <a:bodyPr/>
          <a:lstStyle/>
          <a:p>
            <a:fld id="{0C3B0F5B-320D-4D46-B2EC-EA2AABED367D}" type="slidenum">
              <a:rPr lang="el-GR" smtClean="0"/>
              <a:t>17</a:t>
            </a:fld>
            <a:endParaRPr lang="el-GR"/>
          </a:p>
        </p:txBody>
      </p:sp>
    </p:spTree>
    <p:extLst>
      <p:ext uri="{BB962C8B-B14F-4D97-AF65-F5344CB8AC3E}">
        <p14:creationId xmlns:p14="http://schemas.microsoft.com/office/powerpoint/2010/main" val="60142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08A5-06BF-0509-3190-109BA5AAAA8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8A76413-ECD6-1653-5762-114A7EFEA89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4DF15AF6-D868-1887-718E-6366E5A6748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294DB1C-250B-3D97-0807-D1565B1E7BA6}"/>
              </a:ext>
            </a:extLst>
          </p:cNvPr>
          <p:cNvSpPr>
            <a:spLocks noGrp="1"/>
          </p:cNvSpPr>
          <p:nvPr>
            <p:ph type="sldNum" sz="quarter" idx="5"/>
          </p:nvPr>
        </p:nvSpPr>
        <p:spPr/>
        <p:txBody>
          <a:bodyPr/>
          <a:lstStyle/>
          <a:p>
            <a:fld id="{0C3B0F5B-320D-4D46-B2EC-EA2AABED367D}" type="slidenum">
              <a:rPr lang="el-GR" smtClean="0"/>
              <a:t>18</a:t>
            </a:fld>
            <a:endParaRPr lang="el-GR"/>
          </a:p>
        </p:txBody>
      </p:sp>
    </p:spTree>
    <p:extLst>
      <p:ext uri="{BB962C8B-B14F-4D97-AF65-F5344CB8AC3E}">
        <p14:creationId xmlns:p14="http://schemas.microsoft.com/office/powerpoint/2010/main" val="410421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C6F57-0391-B613-0170-D2E3D5AD7A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8A6979C-8C24-49F3-60C2-A0EC4103485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F8866CE8-DD45-0004-E80B-6FBFCE9E47B9}"/>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4286C10-BC74-11FE-5948-DA2582524245}"/>
              </a:ext>
            </a:extLst>
          </p:cNvPr>
          <p:cNvSpPr>
            <a:spLocks noGrp="1"/>
          </p:cNvSpPr>
          <p:nvPr>
            <p:ph type="sldNum" sz="quarter" idx="5"/>
          </p:nvPr>
        </p:nvSpPr>
        <p:spPr/>
        <p:txBody>
          <a:bodyPr/>
          <a:lstStyle/>
          <a:p>
            <a:fld id="{0C3B0F5B-320D-4D46-B2EC-EA2AABED367D}" type="slidenum">
              <a:rPr lang="el-GR" smtClean="0"/>
              <a:t>19</a:t>
            </a:fld>
            <a:endParaRPr lang="el-GR"/>
          </a:p>
        </p:txBody>
      </p:sp>
    </p:spTree>
    <p:extLst>
      <p:ext uri="{BB962C8B-B14F-4D97-AF65-F5344CB8AC3E}">
        <p14:creationId xmlns:p14="http://schemas.microsoft.com/office/powerpoint/2010/main" val="1670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7C77-9141-2D51-10BA-523845A1A38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6BB7E7E-2D46-21F9-D179-19312014370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FCE9AF4-71D3-9A56-6126-8B425027B4CD}"/>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5E516DBC-344F-94EE-2B41-7BB393E4524A}"/>
              </a:ext>
            </a:extLst>
          </p:cNvPr>
          <p:cNvSpPr>
            <a:spLocks noGrp="1"/>
          </p:cNvSpPr>
          <p:nvPr>
            <p:ph type="sldNum" sz="quarter" idx="5"/>
          </p:nvPr>
        </p:nvSpPr>
        <p:spPr/>
        <p:txBody>
          <a:bodyPr/>
          <a:lstStyle/>
          <a:p>
            <a:fld id="{0C3B0F5B-320D-4D46-B2EC-EA2AABED367D}" type="slidenum">
              <a:rPr lang="el-GR" smtClean="0"/>
              <a:t>20</a:t>
            </a:fld>
            <a:endParaRPr lang="el-GR"/>
          </a:p>
        </p:txBody>
      </p:sp>
    </p:spTree>
    <p:extLst>
      <p:ext uri="{BB962C8B-B14F-4D97-AF65-F5344CB8AC3E}">
        <p14:creationId xmlns:p14="http://schemas.microsoft.com/office/powerpoint/2010/main" val="320146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3</a:t>
            </a:fld>
            <a:endParaRPr lang="el-GR"/>
          </a:p>
        </p:txBody>
      </p:sp>
    </p:spTree>
    <p:extLst>
      <p:ext uri="{BB962C8B-B14F-4D97-AF65-F5344CB8AC3E}">
        <p14:creationId xmlns:p14="http://schemas.microsoft.com/office/powerpoint/2010/main" val="357255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00573-4D9B-9858-4D0C-C055D881AB6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7308F63-A0E5-0EAF-C312-1E89DC87862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F7F8BB3-CF3E-C9FC-A0E2-B6A4C9B8B67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05883C0-0F1A-B9E1-96FC-742AA8115DA8}"/>
              </a:ext>
            </a:extLst>
          </p:cNvPr>
          <p:cNvSpPr>
            <a:spLocks noGrp="1"/>
          </p:cNvSpPr>
          <p:nvPr>
            <p:ph type="sldNum" sz="quarter" idx="5"/>
          </p:nvPr>
        </p:nvSpPr>
        <p:spPr/>
        <p:txBody>
          <a:bodyPr/>
          <a:lstStyle/>
          <a:p>
            <a:fld id="{0C3B0F5B-320D-4D46-B2EC-EA2AABED367D}" type="slidenum">
              <a:rPr lang="el-GR" smtClean="0"/>
              <a:t>21</a:t>
            </a:fld>
            <a:endParaRPr lang="el-GR"/>
          </a:p>
        </p:txBody>
      </p:sp>
    </p:spTree>
    <p:extLst>
      <p:ext uri="{BB962C8B-B14F-4D97-AF65-F5344CB8AC3E}">
        <p14:creationId xmlns:p14="http://schemas.microsoft.com/office/powerpoint/2010/main" val="223314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200F-0FA7-1897-32C7-66F839A1F3C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518DB6D-0D8B-E3D7-8B66-6E8575AD449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F944506-2007-4EAF-4F8E-5A1C32F9580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FFD325A-ED9A-A5CB-DC76-B32B5AD7E3FA}"/>
              </a:ext>
            </a:extLst>
          </p:cNvPr>
          <p:cNvSpPr>
            <a:spLocks noGrp="1"/>
          </p:cNvSpPr>
          <p:nvPr>
            <p:ph type="sldNum" sz="quarter" idx="5"/>
          </p:nvPr>
        </p:nvSpPr>
        <p:spPr/>
        <p:txBody>
          <a:bodyPr/>
          <a:lstStyle/>
          <a:p>
            <a:fld id="{0C3B0F5B-320D-4D46-B2EC-EA2AABED367D}" type="slidenum">
              <a:rPr lang="el-GR" smtClean="0"/>
              <a:t>22</a:t>
            </a:fld>
            <a:endParaRPr lang="el-GR"/>
          </a:p>
        </p:txBody>
      </p:sp>
    </p:spTree>
    <p:extLst>
      <p:ext uri="{BB962C8B-B14F-4D97-AF65-F5344CB8AC3E}">
        <p14:creationId xmlns:p14="http://schemas.microsoft.com/office/powerpoint/2010/main" val="4345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C488-43AE-1980-C83C-AF1F67E18F4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7BCCE6D-F260-50AE-131B-1F22C87C8D3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D7F629D-9DFA-F2C7-E5AC-7DE94557EB4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24BD803-BD26-7EEE-90BC-D9F475396AA3}"/>
              </a:ext>
            </a:extLst>
          </p:cNvPr>
          <p:cNvSpPr>
            <a:spLocks noGrp="1"/>
          </p:cNvSpPr>
          <p:nvPr>
            <p:ph type="sldNum" sz="quarter" idx="5"/>
          </p:nvPr>
        </p:nvSpPr>
        <p:spPr/>
        <p:txBody>
          <a:bodyPr/>
          <a:lstStyle/>
          <a:p>
            <a:fld id="{0C3B0F5B-320D-4D46-B2EC-EA2AABED367D}" type="slidenum">
              <a:rPr lang="el-GR" smtClean="0"/>
              <a:t>23</a:t>
            </a:fld>
            <a:endParaRPr lang="el-GR"/>
          </a:p>
        </p:txBody>
      </p:sp>
    </p:spTree>
    <p:extLst>
      <p:ext uri="{BB962C8B-B14F-4D97-AF65-F5344CB8AC3E}">
        <p14:creationId xmlns:p14="http://schemas.microsoft.com/office/powerpoint/2010/main" val="396510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978C-042F-4C41-7485-75559694F91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68BF678-760B-1C0E-7F07-551B3502236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9B03E36-7079-4BE7-3192-3D3A8F92CF45}"/>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1419E47-72EB-8EAE-A947-AFB84902346B}"/>
              </a:ext>
            </a:extLst>
          </p:cNvPr>
          <p:cNvSpPr>
            <a:spLocks noGrp="1"/>
          </p:cNvSpPr>
          <p:nvPr>
            <p:ph type="sldNum" sz="quarter" idx="5"/>
          </p:nvPr>
        </p:nvSpPr>
        <p:spPr/>
        <p:txBody>
          <a:bodyPr/>
          <a:lstStyle/>
          <a:p>
            <a:fld id="{0C3B0F5B-320D-4D46-B2EC-EA2AABED367D}" type="slidenum">
              <a:rPr lang="el-GR" smtClean="0"/>
              <a:t>24</a:t>
            </a:fld>
            <a:endParaRPr lang="el-GR"/>
          </a:p>
        </p:txBody>
      </p:sp>
    </p:spTree>
    <p:extLst>
      <p:ext uri="{BB962C8B-B14F-4D97-AF65-F5344CB8AC3E}">
        <p14:creationId xmlns:p14="http://schemas.microsoft.com/office/powerpoint/2010/main" val="284114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4250-E05C-5A49-816F-5EE0C1503DF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03F6CD9-9BE4-1784-E46F-2D205F9E1F2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0DCC69-277E-9122-0524-76F04D1C821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A7FA2A8-03A1-F856-44DC-C9FBE6D75793}"/>
              </a:ext>
            </a:extLst>
          </p:cNvPr>
          <p:cNvSpPr>
            <a:spLocks noGrp="1"/>
          </p:cNvSpPr>
          <p:nvPr>
            <p:ph type="sldNum" sz="quarter" idx="5"/>
          </p:nvPr>
        </p:nvSpPr>
        <p:spPr/>
        <p:txBody>
          <a:bodyPr/>
          <a:lstStyle/>
          <a:p>
            <a:fld id="{0C3B0F5B-320D-4D46-B2EC-EA2AABED367D}" type="slidenum">
              <a:rPr lang="el-GR" smtClean="0"/>
              <a:t>25</a:t>
            </a:fld>
            <a:endParaRPr lang="el-GR"/>
          </a:p>
        </p:txBody>
      </p:sp>
    </p:spTree>
    <p:extLst>
      <p:ext uri="{BB962C8B-B14F-4D97-AF65-F5344CB8AC3E}">
        <p14:creationId xmlns:p14="http://schemas.microsoft.com/office/powerpoint/2010/main" val="346906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281B-002C-615C-260B-E1C97E3471A1}"/>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310EB14-95FB-F9AE-B3B7-4086C036996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905AA68-92BC-EE03-C3BA-5AEAB3285D92}"/>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9316ABDE-30E3-59B5-2D57-0FCC378F957B}"/>
              </a:ext>
            </a:extLst>
          </p:cNvPr>
          <p:cNvSpPr>
            <a:spLocks noGrp="1"/>
          </p:cNvSpPr>
          <p:nvPr>
            <p:ph type="sldNum" sz="quarter" idx="5"/>
          </p:nvPr>
        </p:nvSpPr>
        <p:spPr/>
        <p:txBody>
          <a:bodyPr/>
          <a:lstStyle/>
          <a:p>
            <a:fld id="{0C3B0F5B-320D-4D46-B2EC-EA2AABED367D}" type="slidenum">
              <a:rPr lang="el-GR" smtClean="0"/>
              <a:t>26</a:t>
            </a:fld>
            <a:endParaRPr lang="el-GR"/>
          </a:p>
        </p:txBody>
      </p:sp>
    </p:spTree>
    <p:extLst>
      <p:ext uri="{BB962C8B-B14F-4D97-AF65-F5344CB8AC3E}">
        <p14:creationId xmlns:p14="http://schemas.microsoft.com/office/powerpoint/2010/main" val="2492248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39A4-4125-A8A2-3980-2976A0A65A9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CBE53E86-399E-0A38-D562-43C732D68EAA}"/>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EA889F-0C44-79D0-0C10-49D96C998B71}"/>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7810F25-C5DC-E9B6-7F12-1434B123FEAC}"/>
              </a:ext>
            </a:extLst>
          </p:cNvPr>
          <p:cNvSpPr>
            <a:spLocks noGrp="1"/>
          </p:cNvSpPr>
          <p:nvPr>
            <p:ph type="sldNum" sz="quarter" idx="5"/>
          </p:nvPr>
        </p:nvSpPr>
        <p:spPr/>
        <p:txBody>
          <a:bodyPr/>
          <a:lstStyle/>
          <a:p>
            <a:fld id="{0C3B0F5B-320D-4D46-B2EC-EA2AABED367D}" type="slidenum">
              <a:rPr lang="el-GR" smtClean="0"/>
              <a:t>27</a:t>
            </a:fld>
            <a:endParaRPr lang="el-GR"/>
          </a:p>
        </p:txBody>
      </p:sp>
    </p:spTree>
    <p:extLst>
      <p:ext uri="{BB962C8B-B14F-4D97-AF65-F5344CB8AC3E}">
        <p14:creationId xmlns:p14="http://schemas.microsoft.com/office/powerpoint/2010/main" val="359769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3973-C769-66BB-5361-9009F1C4AB3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B40CECB-B609-64B7-5EE5-1F3E6C41C6F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92668AD-F333-5F9D-84DF-F0714FF797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B42120C-F57F-ED22-098B-E1E377B39992}"/>
              </a:ext>
            </a:extLst>
          </p:cNvPr>
          <p:cNvSpPr>
            <a:spLocks noGrp="1"/>
          </p:cNvSpPr>
          <p:nvPr>
            <p:ph type="sldNum" sz="quarter" idx="5"/>
          </p:nvPr>
        </p:nvSpPr>
        <p:spPr/>
        <p:txBody>
          <a:bodyPr/>
          <a:lstStyle/>
          <a:p>
            <a:fld id="{0C3B0F5B-320D-4D46-B2EC-EA2AABED367D}" type="slidenum">
              <a:rPr lang="el-GR" smtClean="0"/>
              <a:t>28</a:t>
            </a:fld>
            <a:endParaRPr lang="el-GR"/>
          </a:p>
        </p:txBody>
      </p:sp>
    </p:spTree>
    <p:extLst>
      <p:ext uri="{BB962C8B-B14F-4D97-AF65-F5344CB8AC3E}">
        <p14:creationId xmlns:p14="http://schemas.microsoft.com/office/powerpoint/2010/main" val="418109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AC79-4A66-DCA9-35D7-92762393754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827C2F-F381-61F9-3CBB-89023C595E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9AC3333-851F-FB56-36EF-0F6447749C23}"/>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22B1A763-180E-F87B-1E36-29B352D7A789}"/>
              </a:ext>
            </a:extLst>
          </p:cNvPr>
          <p:cNvSpPr>
            <a:spLocks noGrp="1"/>
          </p:cNvSpPr>
          <p:nvPr>
            <p:ph type="sldNum" sz="quarter" idx="5"/>
          </p:nvPr>
        </p:nvSpPr>
        <p:spPr/>
        <p:txBody>
          <a:bodyPr/>
          <a:lstStyle/>
          <a:p>
            <a:fld id="{0C3B0F5B-320D-4D46-B2EC-EA2AABED367D}" type="slidenum">
              <a:rPr lang="el-GR" smtClean="0"/>
              <a:t>29</a:t>
            </a:fld>
            <a:endParaRPr lang="el-GR"/>
          </a:p>
        </p:txBody>
      </p:sp>
    </p:spTree>
    <p:extLst>
      <p:ext uri="{BB962C8B-B14F-4D97-AF65-F5344CB8AC3E}">
        <p14:creationId xmlns:p14="http://schemas.microsoft.com/office/powerpoint/2010/main" val="284829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CF4F-2238-48C6-31F7-A1ACD6AC97C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4230CFC-8BE5-1B01-B513-781ACB00A75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F1B0F3-FD48-8864-A89E-2B2B7BC816D4}"/>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B17641B1-E0B4-44BB-5F6D-3FEBBB0F0853}"/>
              </a:ext>
            </a:extLst>
          </p:cNvPr>
          <p:cNvSpPr>
            <a:spLocks noGrp="1"/>
          </p:cNvSpPr>
          <p:nvPr>
            <p:ph type="sldNum" sz="quarter" idx="5"/>
          </p:nvPr>
        </p:nvSpPr>
        <p:spPr/>
        <p:txBody>
          <a:bodyPr/>
          <a:lstStyle/>
          <a:p>
            <a:fld id="{0C3B0F5B-320D-4D46-B2EC-EA2AABED367D}" type="slidenum">
              <a:rPr lang="el-GR" smtClean="0"/>
              <a:t>30</a:t>
            </a:fld>
            <a:endParaRPr lang="el-GR"/>
          </a:p>
        </p:txBody>
      </p:sp>
    </p:spTree>
    <p:extLst>
      <p:ext uri="{BB962C8B-B14F-4D97-AF65-F5344CB8AC3E}">
        <p14:creationId xmlns:p14="http://schemas.microsoft.com/office/powerpoint/2010/main" val="315137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3BA8-FE23-310B-3301-F0E86F60021F}"/>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1205495-00D4-3DE3-B756-736D9C99EBB4}"/>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74EBB67-4974-F48F-C4ED-F96C74C3D3EF}"/>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A1DE01D5-40D2-F702-FF2E-ECBA7F53131B}"/>
              </a:ext>
            </a:extLst>
          </p:cNvPr>
          <p:cNvSpPr>
            <a:spLocks noGrp="1"/>
          </p:cNvSpPr>
          <p:nvPr>
            <p:ph type="sldNum" sz="quarter" idx="5"/>
          </p:nvPr>
        </p:nvSpPr>
        <p:spPr/>
        <p:txBody>
          <a:bodyPr/>
          <a:lstStyle/>
          <a:p>
            <a:fld id="{0C3B0F5B-320D-4D46-B2EC-EA2AABED367D}" type="slidenum">
              <a:rPr lang="el-GR" smtClean="0"/>
              <a:t>4</a:t>
            </a:fld>
            <a:endParaRPr lang="el-GR"/>
          </a:p>
        </p:txBody>
      </p:sp>
    </p:spTree>
    <p:extLst>
      <p:ext uri="{BB962C8B-B14F-4D97-AF65-F5344CB8AC3E}">
        <p14:creationId xmlns:p14="http://schemas.microsoft.com/office/powerpoint/2010/main" val="92786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B3BE-F5C2-F56D-2837-F958E5C1D75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8769873-4A9C-5C76-C996-596A4EFAF5B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6096D65-211A-5CF6-0719-0352C05280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7C9C8A2-51FA-E961-1330-948E04B77D89}"/>
              </a:ext>
            </a:extLst>
          </p:cNvPr>
          <p:cNvSpPr>
            <a:spLocks noGrp="1"/>
          </p:cNvSpPr>
          <p:nvPr>
            <p:ph type="sldNum" sz="quarter" idx="5"/>
          </p:nvPr>
        </p:nvSpPr>
        <p:spPr/>
        <p:txBody>
          <a:bodyPr/>
          <a:lstStyle/>
          <a:p>
            <a:fld id="{0C3B0F5B-320D-4D46-B2EC-EA2AABED367D}" type="slidenum">
              <a:rPr lang="el-GR" smtClean="0"/>
              <a:t>31</a:t>
            </a:fld>
            <a:endParaRPr lang="el-GR"/>
          </a:p>
        </p:txBody>
      </p:sp>
    </p:spTree>
    <p:extLst>
      <p:ext uri="{BB962C8B-B14F-4D97-AF65-F5344CB8AC3E}">
        <p14:creationId xmlns:p14="http://schemas.microsoft.com/office/powerpoint/2010/main" val="180443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4E3C-1954-4F10-7C19-999A5A269C9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5CC4C57-0DE9-6584-B4FB-7E096993678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0BAF53D-7A05-6134-A34D-F3CAEC160E2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939A057-015B-0E6A-4E29-FF53A28A765E}"/>
              </a:ext>
            </a:extLst>
          </p:cNvPr>
          <p:cNvSpPr>
            <a:spLocks noGrp="1"/>
          </p:cNvSpPr>
          <p:nvPr>
            <p:ph type="sldNum" sz="quarter" idx="5"/>
          </p:nvPr>
        </p:nvSpPr>
        <p:spPr/>
        <p:txBody>
          <a:bodyPr/>
          <a:lstStyle/>
          <a:p>
            <a:fld id="{0C3B0F5B-320D-4D46-B2EC-EA2AABED367D}" type="slidenum">
              <a:rPr lang="el-GR" smtClean="0"/>
              <a:t>5</a:t>
            </a:fld>
            <a:endParaRPr lang="el-GR"/>
          </a:p>
        </p:txBody>
      </p:sp>
    </p:spTree>
    <p:extLst>
      <p:ext uri="{BB962C8B-B14F-4D97-AF65-F5344CB8AC3E}">
        <p14:creationId xmlns:p14="http://schemas.microsoft.com/office/powerpoint/2010/main" val="227080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AD64-FBBF-7875-1D10-C61FEEC1880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302AD9-B3DD-1059-D8D1-7653254D3E87}"/>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898ACFB8-DA2C-C20A-A990-3B0F3043611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3BFFA61-B68C-4EE7-DB04-5A80D96C3E10}"/>
              </a:ext>
            </a:extLst>
          </p:cNvPr>
          <p:cNvSpPr>
            <a:spLocks noGrp="1"/>
          </p:cNvSpPr>
          <p:nvPr>
            <p:ph type="sldNum" sz="quarter" idx="5"/>
          </p:nvPr>
        </p:nvSpPr>
        <p:spPr/>
        <p:txBody>
          <a:bodyPr/>
          <a:lstStyle/>
          <a:p>
            <a:fld id="{0C3B0F5B-320D-4D46-B2EC-EA2AABED367D}" type="slidenum">
              <a:rPr lang="el-GR" smtClean="0"/>
              <a:t>6</a:t>
            </a:fld>
            <a:endParaRPr lang="el-GR"/>
          </a:p>
        </p:txBody>
      </p:sp>
    </p:spTree>
    <p:extLst>
      <p:ext uri="{BB962C8B-B14F-4D97-AF65-F5344CB8AC3E}">
        <p14:creationId xmlns:p14="http://schemas.microsoft.com/office/powerpoint/2010/main" val="182207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95A2-F5A8-A32D-CD09-678825E5FAB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3BF5CED-76CA-4B94-8BBC-EA57CB47524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CB45FA0-8E1E-144E-7C3D-2BF8185334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22A973D-9213-6E17-C02D-A30836020430}"/>
              </a:ext>
            </a:extLst>
          </p:cNvPr>
          <p:cNvSpPr>
            <a:spLocks noGrp="1"/>
          </p:cNvSpPr>
          <p:nvPr>
            <p:ph type="sldNum" sz="quarter" idx="5"/>
          </p:nvPr>
        </p:nvSpPr>
        <p:spPr/>
        <p:txBody>
          <a:bodyPr/>
          <a:lstStyle/>
          <a:p>
            <a:fld id="{0C3B0F5B-320D-4D46-B2EC-EA2AABED367D}" type="slidenum">
              <a:rPr lang="el-GR" smtClean="0"/>
              <a:t>7</a:t>
            </a:fld>
            <a:endParaRPr lang="el-GR"/>
          </a:p>
        </p:txBody>
      </p:sp>
    </p:spTree>
    <p:extLst>
      <p:ext uri="{BB962C8B-B14F-4D97-AF65-F5344CB8AC3E}">
        <p14:creationId xmlns:p14="http://schemas.microsoft.com/office/powerpoint/2010/main" val="138404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034B-8AF7-DDA5-CEBE-FDB42CB5AA9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82EED94-973B-F63E-7F75-D20CE1E299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6997AE1-0D4A-C00C-6D37-A91B4E43C708}"/>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8FF7753-8C17-11AB-0E0B-8739EAC5D272}"/>
              </a:ext>
            </a:extLst>
          </p:cNvPr>
          <p:cNvSpPr>
            <a:spLocks noGrp="1"/>
          </p:cNvSpPr>
          <p:nvPr>
            <p:ph type="sldNum" sz="quarter" idx="5"/>
          </p:nvPr>
        </p:nvSpPr>
        <p:spPr/>
        <p:txBody>
          <a:bodyPr/>
          <a:lstStyle/>
          <a:p>
            <a:fld id="{0C3B0F5B-320D-4D46-B2EC-EA2AABED367D}" type="slidenum">
              <a:rPr lang="el-GR" smtClean="0"/>
              <a:t>8</a:t>
            </a:fld>
            <a:endParaRPr lang="el-GR"/>
          </a:p>
        </p:txBody>
      </p:sp>
    </p:spTree>
    <p:extLst>
      <p:ext uri="{BB962C8B-B14F-4D97-AF65-F5344CB8AC3E}">
        <p14:creationId xmlns:p14="http://schemas.microsoft.com/office/powerpoint/2010/main" val="177392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B005-B534-0739-A967-5CEC0C08A3D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6E9B4A4-2C96-29DB-9957-366BF074B9C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8819486-CD4B-F13C-2EF5-8A9135D8DA8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EFB2AA-4CB3-6130-30D5-954B69BCF3FE}"/>
              </a:ext>
            </a:extLst>
          </p:cNvPr>
          <p:cNvSpPr>
            <a:spLocks noGrp="1"/>
          </p:cNvSpPr>
          <p:nvPr>
            <p:ph type="sldNum" sz="quarter" idx="5"/>
          </p:nvPr>
        </p:nvSpPr>
        <p:spPr/>
        <p:txBody>
          <a:bodyPr/>
          <a:lstStyle/>
          <a:p>
            <a:fld id="{0C3B0F5B-320D-4D46-B2EC-EA2AABED367D}" type="slidenum">
              <a:rPr lang="el-GR" smtClean="0"/>
              <a:t>9</a:t>
            </a:fld>
            <a:endParaRPr lang="el-GR"/>
          </a:p>
        </p:txBody>
      </p:sp>
    </p:spTree>
    <p:extLst>
      <p:ext uri="{BB962C8B-B14F-4D97-AF65-F5344CB8AC3E}">
        <p14:creationId xmlns:p14="http://schemas.microsoft.com/office/powerpoint/2010/main" val="294074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2048-59F8-AA08-BDC3-DA56CF933576}"/>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B133BFD-FAAF-6B1C-C5C5-995A1249C01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2889EB6-C997-8455-F9D1-0492FBCE780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B58E8FC-C177-E56A-4544-7D1BA5C84361}"/>
              </a:ext>
            </a:extLst>
          </p:cNvPr>
          <p:cNvSpPr>
            <a:spLocks noGrp="1"/>
          </p:cNvSpPr>
          <p:nvPr>
            <p:ph type="sldNum" sz="quarter" idx="5"/>
          </p:nvPr>
        </p:nvSpPr>
        <p:spPr/>
        <p:txBody>
          <a:bodyPr/>
          <a:lstStyle/>
          <a:p>
            <a:fld id="{0C3B0F5B-320D-4D46-B2EC-EA2AABED367D}" type="slidenum">
              <a:rPr lang="el-GR" smtClean="0"/>
              <a:t>10</a:t>
            </a:fld>
            <a:endParaRPr lang="el-GR"/>
          </a:p>
        </p:txBody>
      </p:sp>
    </p:spTree>
    <p:extLst>
      <p:ext uri="{BB962C8B-B14F-4D97-AF65-F5344CB8AC3E}">
        <p14:creationId xmlns:p14="http://schemas.microsoft.com/office/powerpoint/2010/main" val="329746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91B36F-14D4-4E04-AE59-A0E4B41EDFC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5808C76-32F2-4224-8A0D-33DD01D1C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1D66C2D-7956-413E-BBA2-0F6163155264}"/>
              </a:ext>
            </a:extLst>
          </p:cNvPr>
          <p:cNvSpPr>
            <a:spLocks noGrp="1"/>
          </p:cNvSpPr>
          <p:nvPr>
            <p:ph type="dt" sz="half" idx="10"/>
          </p:nvPr>
        </p:nvSpPr>
        <p:spPr/>
        <p:txBody>
          <a:bodyPr/>
          <a:lstStyle/>
          <a:p>
            <a:fld id="{A6140EBE-5FBF-4328-81A1-F56FC6E9CE4C}" type="datetime1">
              <a:rPr lang="el-GR" smtClean="0"/>
              <a:t>2/4/2026</a:t>
            </a:fld>
            <a:endParaRPr lang="el-GR"/>
          </a:p>
        </p:txBody>
      </p:sp>
      <p:sp>
        <p:nvSpPr>
          <p:cNvPr id="5" name="Θέση υποσέλιδου 4">
            <a:extLst>
              <a:ext uri="{FF2B5EF4-FFF2-40B4-BE49-F238E27FC236}">
                <a16:creationId xmlns:a16="http://schemas.microsoft.com/office/drawing/2014/main" id="{B1AE4AB5-1968-47C4-B231-8055E27AA8D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69225A-5ADC-4481-8743-4159C4D346A5}"/>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9094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F67FB5-5378-4EAB-90E8-E960B616E8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F1B75B2-83FF-4EF8-AD0F-578DD4A9450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3032315-945B-47EC-BF61-61051169BEB9}"/>
              </a:ext>
            </a:extLst>
          </p:cNvPr>
          <p:cNvSpPr>
            <a:spLocks noGrp="1"/>
          </p:cNvSpPr>
          <p:nvPr>
            <p:ph type="dt" sz="half" idx="10"/>
          </p:nvPr>
        </p:nvSpPr>
        <p:spPr/>
        <p:txBody>
          <a:bodyPr/>
          <a:lstStyle/>
          <a:p>
            <a:fld id="{15FD08BC-F11D-42DA-9610-269A27655F48}" type="datetime1">
              <a:rPr lang="el-GR" smtClean="0"/>
              <a:t>2/4/2026</a:t>
            </a:fld>
            <a:endParaRPr lang="el-GR"/>
          </a:p>
        </p:txBody>
      </p:sp>
      <p:sp>
        <p:nvSpPr>
          <p:cNvPr id="5" name="Θέση υποσέλιδου 4">
            <a:extLst>
              <a:ext uri="{FF2B5EF4-FFF2-40B4-BE49-F238E27FC236}">
                <a16:creationId xmlns:a16="http://schemas.microsoft.com/office/drawing/2014/main" id="{DC01B309-935A-48EB-9885-AA322EF421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E79675-7D0C-4CD2-8538-15BE938B7CE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81409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23B1D7A-0B2F-46AC-B4E1-1CE31068CEE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F8F699B-BB53-407D-BA41-9714FED671A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4166F32-4D3F-4937-BC51-747B399ACA1F}"/>
              </a:ext>
            </a:extLst>
          </p:cNvPr>
          <p:cNvSpPr>
            <a:spLocks noGrp="1"/>
          </p:cNvSpPr>
          <p:nvPr>
            <p:ph type="dt" sz="half" idx="10"/>
          </p:nvPr>
        </p:nvSpPr>
        <p:spPr/>
        <p:txBody>
          <a:bodyPr/>
          <a:lstStyle/>
          <a:p>
            <a:fld id="{5068534A-029E-4C6C-BFF4-650BE44FB042}" type="datetime1">
              <a:rPr lang="el-GR" smtClean="0"/>
              <a:t>2/4/2026</a:t>
            </a:fld>
            <a:endParaRPr lang="el-GR"/>
          </a:p>
        </p:txBody>
      </p:sp>
      <p:sp>
        <p:nvSpPr>
          <p:cNvPr id="5" name="Θέση υποσέλιδου 4">
            <a:extLst>
              <a:ext uri="{FF2B5EF4-FFF2-40B4-BE49-F238E27FC236}">
                <a16:creationId xmlns:a16="http://schemas.microsoft.com/office/drawing/2014/main" id="{71225C64-D70B-4868-B341-B7A990A03E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F5591E-965A-4E06-945A-A9E64EDE730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39060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14B861-DCDE-49DC-ACDB-872FB2BDB1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3ACB85F-B16D-41C4-A335-F2830179DA0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349213-B3E6-4713-9F90-37120AA103C7}"/>
              </a:ext>
            </a:extLst>
          </p:cNvPr>
          <p:cNvSpPr>
            <a:spLocks noGrp="1"/>
          </p:cNvSpPr>
          <p:nvPr>
            <p:ph type="dt" sz="half" idx="10"/>
          </p:nvPr>
        </p:nvSpPr>
        <p:spPr/>
        <p:txBody>
          <a:bodyPr/>
          <a:lstStyle/>
          <a:p>
            <a:fld id="{DE7C1A5C-00C5-4CFA-8699-2CE5F77D08FE}" type="datetime1">
              <a:rPr lang="el-GR" smtClean="0"/>
              <a:t>2/4/2026</a:t>
            </a:fld>
            <a:endParaRPr lang="el-GR"/>
          </a:p>
        </p:txBody>
      </p:sp>
      <p:sp>
        <p:nvSpPr>
          <p:cNvPr id="5" name="Θέση υποσέλιδου 4">
            <a:extLst>
              <a:ext uri="{FF2B5EF4-FFF2-40B4-BE49-F238E27FC236}">
                <a16:creationId xmlns:a16="http://schemas.microsoft.com/office/drawing/2014/main" id="{44F8BDD6-D364-4A42-8B64-197072969E5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89F2AE-2FC5-4A22-A652-E6D1EA5AC38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65658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F904B-BD72-4CCB-A278-980DF94656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6605F84-6E12-4402-973C-51D74C694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25862F6-6AF6-4024-9DBF-4665613E7F2A}"/>
              </a:ext>
            </a:extLst>
          </p:cNvPr>
          <p:cNvSpPr>
            <a:spLocks noGrp="1"/>
          </p:cNvSpPr>
          <p:nvPr>
            <p:ph type="dt" sz="half" idx="10"/>
          </p:nvPr>
        </p:nvSpPr>
        <p:spPr/>
        <p:txBody>
          <a:bodyPr/>
          <a:lstStyle/>
          <a:p>
            <a:fld id="{EC347032-3EDB-4148-9CDF-FEE23335702D}" type="datetime1">
              <a:rPr lang="el-GR" smtClean="0"/>
              <a:t>2/4/2026</a:t>
            </a:fld>
            <a:endParaRPr lang="el-GR"/>
          </a:p>
        </p:txBody>
      </p:sp>
      <p:sp>
        <p:nvSpPr>
          <p:cNvPr id="5" name="Θέση υποσέλιδου 4">
            <a:extLst>
              <a:ext uri="{FF2B5EF4-FFF2-40B4-BE49-F238E27FC236}">
                <a16:creationId xmlns:a16="http://schemas.microsoft.com/office/drawing/2014/main" id="{17A23D6E-75DE-4209-B247-838BC238181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9E0024-697E-47F7-A365-0BDFBC04F536}"/>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69406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8532E2-F824-4F1B-8D5D-F2F137DA871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F3DCDAE-74FE-47DC-BC87-566665555D7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C594A95-1176-478D-AFB6-56FD6FCB892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59D5B1B-6D27-4C0F-981E-32C10432A79C}"/>
              </a:ext>
            </a:extLst>
          </p:cNvPr>
          <p:cNvSpPr>
            <a:spLocks noGrp="1"/>
          </p:cNvSpPr>
          <p:nvPr>
            <p:ph type="dt" sz="half" idx="10"/>
          </p:nvPr>
        </p:nvSpPr>
        <p:spPr/>
        <p:txBody>
          <a:bodyPr/>
          <a:lstStyle/>
          <a:p>
            <a:fld id="{C2F404D8-19B6-40AD-ABF8-B9AF39A0E7ED}" type="datetime1">
              <a:rPr lang="el-GR" smtClean="0"/>
              <a:t>2/4/2026</a:t>
            </a:fld>
            <a:endParaRPr lang="el-GR"/>
          </a:p>
        </p:txBody>
      </p:sp>
      <p:sp>
        <p:nvSpPr>
          <p:cNvPr id="6" name="Θέση υποσέλιδου 5">
            <a:extLst>
              <a:ext uri="{FF2B5EF4-FFF2-40B4-BE49-F238E27FC236}">
                <a16:creationId xmlns:a16="http://schemas.microsoft.com/office/drawing/2014/main" id="{2572EF8D-0BB2-4C9E-883E-7C20E98D87F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B2580CB-8DE6-4255-AA6E-E22DBD3022F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84492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0975A3-D2F7-4E8E-98B0-E932F9A098C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B46D3C7-1710-4E20-9AE2-234813C55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E7DF740-21DA-4F81-A8EA-664FA421ED5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669C1C4-7B71-4234-8833-A43ADE688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4B6C95-0B67-4CDD-A33A-5D75F7005FE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FB87E23-7098-4770-9BA7-8984CA064863}"/>
              </a:ext>
            </a:extLst>
          </p:cNvPr>
          <p:cNvSpPr>
            <a:spLocks noGrp="1"/>
          </p:cNvSpPr>
          <p:nvPr>
            <p:ph type="dt" sz="half" idx="10"/>
          </p:nvPr>
        </p:nvSpPr>
        <p:spPr/>
        <p:txBody>
          <a:bodyPr/>
          <a:lstStyle/>
          <a:p>
            <a:fld id="{D855AB1A-FA0A-46BE-9552-A0C8D65D664C}" type="datetime1">
              <a:rPr lang="el-GR" smtClean="0"/>
              <a:t>2/4/2026</a:t>
            </a:fld>
            <a:endParaRPr lang="el-GR"/>
          </a:p>
        </p:txBody>
      </p:sp>
      <p:sp>
        <p:nvSpPr>
          <p:cNvPr id="8" name="Θέση υποσέλιδου 7">
            <a:extLst>
              <a:ext uri="{FF2B5EF4-FFF2-40B4-BE49-F238E27FC236}">
                <a16:creationId xmlns:a16="http://schemas.microsoft.com/office/drawing/2014/main" id="{74DC96CF-1EDE-46C3-8A88-61F7DD55D08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516438D3-8D07-44A7-B5FE-3626A0D2316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06452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9A932-4074-4F3C-8BA8-CD645E2E79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B99A2C2-4133-4819-BD81-421E183FCF16}"/>
              </a:ext>
            </a:extLst>
          </p:cNvPr>
          <p:cNvSpPr>
            <a:spLocks noGrp="1"/>
          </p:cNvSpPr>
          <p:nvPr>
            <p:ph type="dt" sz="half" idx="10"/>
          </p:nvPr>
        </p:nvSpPr>
        <p:spPr/>
        <p:txBody>
          <a:bodyPr/>
          <a:lstStyle/>
          <a:p>
            <a:fld id="{A90397E8-1DC2-4E29-BE1E-A1D59FC4DB73}" type="datetime1">
              <a:rPr lang="el-GR" smtClean="0"/>
              <a:t>2/4/2026</a:t>
            </a:fld>
            <a:endParaRPr lang="el-GR"/>
          </a:p>
        </p:txBody>
      </p:sp>
      <p:sp>
        <p:nvSpPr>
          <p:cNvPr id="4" name="Θέση υποσέλιδου 3">
            <a:extLst>
              <a:ext uri="{FF2B5EF4-FFF2-40B4-BE49-F238E27FC236}">
                <a16:creationId xmlns:a16="http://schemas.microsoft.com/office/drawing/2014/main" id="{631A975E-32AC-488E-90FF-9B110D4EB75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8261371-8CF3-4EC6-A208-293AACCADCFE}"/>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86711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45879B3-1511-4202-873D-AF85C6253ECB}"/>
              </a:ext>
            </a:extLst>
          </p:cNvPr>
          <p:cNvSpPr>
            <a:spLocks noGrp="1"/>
          </p:cNvSpPr>
          <p:nvPr>
            <p:ph type="dt" sz="half" idx="10"/>
          </p:nvPr>
        </p:nvSpPr>
        <p:spPr/>
        <p:txBody>
          <a:bodyPr/>
          <a:lstStyle/>
          <a:p>
            <a:fld id="{44A8485B-F57F-4056-9838-B48536D97336}" type="datetime1">
              <a:rPr lang="el-GR" smtClean="0"/>
              <a:t>2/4/2026</a:t>
            </a:fld>
            <a:endParaRPr lang="el-GR"/>
          </a:p>
        </p:txBody>
      </p:sp>
      <p:sp>
        <p:nvSpPr>
          <p:cNvPr id="3" name="Θέση υποσέλιδου 2">
            <a:extLst>
              <a:ext uri="{FF2B5EF4-FFF2-40B4-BE49-F238E27FC236}">
                <a16:creationId xmlns:a16="http://schemas.microsoft.com/office/drawing/2014/main" id="{A3E12CF8-6E20-42BE-A481-2FC3B4A8C86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B36EC4-075E-4F2B-AA70-6C601CA573CC}"/>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84545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DFAC0-35A5-4E46-939D-DBFFC1759F7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B0757B0-6512-4ED1-A2FC-2AF6700C3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4F9BC8E-5167-4926-8C9A-48E5A0C6D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F149C4E-6646-4FF0-9695-805495A31067}"/>
              </a:ext>
            </a:extLst>
          </p:cNvPr>
          <p:cNvSpPr>
            <a:spLocks noGrp="1"/>
          </p:cNvSpPr>
          <p:nvPr>
            <p:ph type="dt" sz="half" idx="10"/>
          </p:nvPr>
        </p:nvSpPr>
        <p:spPr/>
        <p:txBody>
          <a:bodyPr/>
          <a:lstStyle/>
          <a:p>
            <a:fld id="{E80514BD-C49F-48D6-A95C-7F718F529358}" type="datetime1">
              <a:rPr lang="el-GR" smtClean="0"/>
              <a:t>2/4/2026</a:t>
            </a:fld>
            <a:endParaRPr lang="el-GR"/>
          </a:p>
        </p:txBody>
      </p:sp>
      <p:sp>
        <p:nvSpPr>
          <p:cNvPr id="6" name="Θέση υποσέλιδου 5">
            <a:extLst>
              <a:ext uri="{FF2B5EF4-FFF2-40B4-BE49-F238E27FC236}">
                <a16:creationId xmlns:a16="http://schemas.microsoft.com/office/drawing/2014/main" id="{3AF84D64-4692-4243-B008-0FB56101546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F2EA566-525B-48A7-BF0E-423DC186267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400507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98E06-403E-47D3-86D7-028E735F500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F8AB2DA-A4DD-4957-A7B1-78A213B12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F54F909-28D1-4A2E-80DF-21EA99937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ECAA1B-CEE8-4C29-8A8E-82BDD65E5F03}"/>
              </a:ext>
            </a:extLst>
          </p:cNvPr>
          <p:cNvSpPr>
            <a:spLocks noGrp="1"/>
          </p:cNvSpPr>
          <p:nvPr>
            <p:ph type="dt" sz="half" idx="10"/>
          </p:nvPr>
        </p:nvSpPr>
        <p:spPr/>
        <p:txBody>
          <a:bodyPr/>
          <a:lstStyle/>
          <a:p>
            <a:fld id="{BF8FAE28-1948-4CF4-9C19-65726989E627}" type="datetime1">
              <a:rPr lang="el-GR" smtClean="0"/>
              <a:t>2/4/2026</a:t>
            </a:fld>
            <a:endParaRPr lang="el-GR"/>
          </a:p>
        </p:txBody>
      </p:sp>
      <p:sp>
        <p:nvSpPr>
          <p:cNvPr id="6" name="Θέση υποσέλιδου 5">
            <a:extLst>
              <a:ext uri="{FF2B5EF4-FFF2-40B4-BE49-F238E27FC236}">
                <a16:creationId xmlns:a16="http://schemas.microsoft.com/office/drawing/2014/main" id="{E8876B1A-22F0-4FCE-9633-9E293858237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0D4E46F-7BC2-43E0-B59F-66172B7D49EB}"/>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5282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28F9BE9-986B-462F-9207-BDC4F3606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502BD2-BA66-4FB4-B135-0954C18DC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A502BE-F8D4-4BA6-A39A-B9649123C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AF7F6-15CD-4912-9019-CC64036BEA62}" type="datetime1">
              <a:rPr lang="el-GR" smtClean="0"/>
              <a:t>2/4/2026</a:t>
            </a:fld>
            <a:endParaRPr lang="el-GR"/>
          </a:p>
        </p:txBody>
      </p:sp>
      <p:sp>
        <p:nvSpPr>
          <p:cNvPr id="5" name="Θέση υποσέλιδου 4">
            <a:extLst>
              <a:ext uri="{FF2B5EF4-FFF2-40B4-BE49-F238E27FC236}">
                <a16:creationId xmlns:a16="http://schemas.microsoft.com/office/drawing/2014/main" id="{B5094552-51EB-4F09-A91F-8D4827D33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B0F12DA-32CB-4D9C-8D0F-559C82E9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CE1AA-CF21-4938-812F-0237CDF6332C}" type="slidenum">
              <a:rPr lang="el-GR" smtClean="0"/>
              <a:t>‹#›</a:t>
            </a:fld>
            <a:endParaRPr lang="el-GR"/>
          </a:p>
        </p:txBody>
      </p:sp>
    </p:spTree>
    <p:extLst>
      <p:ext uri="{BB962C8B-B14F-4D97-AF65-F5344CB8AC3E}">
        <p14:creationId xmlns:p14="http://schemas.microsoft.com/office/powerpoint/2010/main" val="238411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elenecharalampous72@gmail.co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mailto:pittakoulines@yahoo.g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372FE9-D118-4C70-AC2C-6BD7E312B87C}"/>
              </a:ext>
            </a:extLst>
          </p:cNvPr>
          <p:cNvSpPr>
            <a:spLocks noGrp="1"/>
          </p:cNvSpPr>
          <p:nvPr>
            <p:ph type="ctrTitle"/>
          </p:nvPr>
        </p:nvSpPr>
        <p:spPr>
          <a:xfrm>
            <a:off x="1397604" y="5236476"/>
            <a:ext cx="9144000" cy="1608831"/>
          </a:xfrm>
        </p:spPr>
        <p:txBody>
          <a:bodyPr>
            <a:normAutofit/>
          </a:bodyPr>
          <a:lstStyle/>
          <a:p>
            <a:endParaRPr lang="el-GR" sz="1800" b="1">
              <a:latin typeface="Calibri"/>
              <a:ea typeface="Calibri"/>
              <a:cs typeface="Calibri"/>
            </a:endParaRPr>
          </a:p>
          <a:p>
            <a:br>
              <a:rPr lang="el-GR" sz="2000" b="1">
                <a:latin typeface="Calibri Light"/>
                <a:cs typeface="Calibri"/>
              </a:rPr>
            </a:br>
            <a:br>
              <a:rPr lang="el-GR" sz="1800">
                <a:cs typeface="Calibri Light"/>
              </a:rPr>
            </a:br>
            <a:endParaRPr lang="el-GR" sz="1800">
              <a:cs typeface="Calibri Light"/>
            </a:endParaRPr>
          </a:p>
        </p:txBody>
      </p:sp>
      <p:sp>
        <p:nvSpPr>
          <p:cNvPr id="3" name="Τίτλος 1">
            <a:extLst>
              <a:ext uri="{FF2B5EF4-FFF2-40B4-BE49-F238E27FC236}">
                <a16:creationId xmlns:a16="http://schemas.microsoft.com/office/drawing/2014/main" id="{613F792B-DCEC-FC63-96E2-69D8F5B63D12}"/>
              </a:ext>
            </a:extLst>
          </p:cNvPr>
          <p:cNvSpPr txBox="1">
            <a:spLocks/>
          </p:cNvSpPr>
          <p:nvPr/>
        </p:nvSpPr>
        <p:spPr>
          <a:xfrm>
            <a:off x="1422445" y="5530788"/>
            <a:ext cx="9144000" cy="11008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1200" b="1" dirty="0">
                <a:latin typeface="Times New Roman" panose="02020603050405020304" pitchFamily="18" charset="0"/>
                <a:cs typeface="Times New Roman" panose="02020603050405020304" pitchFamily="18" charset="0"/>
              </a:rPr>
              <a:t>1955-1964</a:t>
            </a:r>
          </a:p>
          <a:p>
            <a:r>
              <a:rPr lang="el-GR" sz="1200" b="1" dirty="0">
                <a:latin typeface="Times New Roman" panose="02020603050405020304" pitchFamily="18" charset="0"/>
                <a:cs typeface="Times New Roman" panose="02020603050405020304" pitchFamily="18" charset="0"/>
              </a:rPr>
              <a:t>Ρεπερτόρια λόγου :</a:t>
            </a:r>
          </a:p>
          <a:p>
            <a:r>
              <a:rPr lang="el-GR" sz="1200" b="1" dirty="0">
                <a:latin typeface="Times New Roman" panose="02020603050405020304" pitchFamily="18" charset="0"/>
                <a:cs typeface="Times New Roman" panose="02020603050405020304" pitchFamily="18" charset="0"/>
              </a:rPr>
              <a:t>  Η ονοματική φράση   «τρομοκρατική  οργάνωση»  και   «θρυλική </a:t>
            </a:r>
            <a:r>
              <a:rPr lang="el-GR" sz="1200" b="1" dirty="0" err="1">
                <a:latin typeface="Times New Roman" panose="02020603050405020304" pitchFamily="18" charset="0"/>
                <a:cs typeface="Times New Roman" panose="02020603050405020304" pitchFamily="18" charset="0"/>
              </a:rPr>
              <a:t>Ομορφίτα</a:t>
            </a:r>
            <a:r>
              <a:rPr lang="el-GR" sz="1200" b="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br>
              <a:rPr lang="en-US" sz="1200" dirty="0">
                <a:latin typeface="Times New Roman" panose="02020603050405020304" pitchFamily="18" charset="0"/>
                <a:cs typeface="Times New Roman" panose="02020603050405020304" pitchFamily="18" charset="0"/>
              </a:rPr>
            </a:br>
            <a:r>
              <a:rPr lang="el-GR" sz="1200" dirty="0" err="1">
                <a:latin typeface="Times New Roman" panose="02020603050405020304" pitchFamily="18" charset="0"/>
                <a:cs typeface="Times New Roman" panose="02020603050405020304" pitchFamily="18" charset="0"/>
              </a:rPr>
              <a:t>Δρ</a:t>
            </a:r>
            <a:r>
              <a:rPr lang="el-GR" sz="1200" dirty="0">
                <a:latin typeface="Times New Roman" panose="02020603050405020304" pitchFamily="18" charset="0"/>
                <a:cs typeface="Times New Roman" panose="02020603050405020304" pitchFamily="18" charset="0"/>
              </a:rPr>
              <a:t> Ελένη Χαραλάμπους</a:t>
            </a:r>
            <a:r>
              <a:rPr lang="en-US"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elenecharalampous72@gmail.com</a:t>
            </a:r>
            <a:endParaRPr lang="el-GR" sz="1200" dirty="0">
              <a:latin typeface="Times New Roman" panose="02020603050405020304" pitchFamily="18" charset="0"/>
              <a:cs typeface="Times New Roman" panose="02020603050405020304" pitchFamily="18" charset="0"/>
            </a:endParaRPr>
          </a:p>
        </p:txBody>
      </p:sp>
      <p:pic>
        <p:nvPicPr>
          <p:cNvPr id="6" name="Εικόνα 5" descr="Εικόνα που περιέχει κείμενο, στιγμιότυπο οθόνης, αφίσα, θηλαστικό&#10;&#10;Το περιεχόμενο που δημιουργείται από AI ενδέχεται να είναι εσφαλμένο.">
            <a:extLst>
              <a:ext uri="{FF2B5EF4-FFF2-40B4-BE49-F238E27FC236}">
                <a16:creationId xmlns:a16="http://schemas.microsoft.com/office/drawing/2014/main" id="{678652E8-36C7-B91E-1C0C-CE4380BA2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434" y="294312"/>
            <a:ext cx="3552340" cy="5022788"/>
          </a:xfrm>
          <a:prstGeom prst="rect">
            <a:avLst/>
          </a:prstGeom>
        </p:spPr>
      </p:pic>
    </p:spTree>
    <p:extLst>
      <p:ext uri="{BB962C8B-B14F-4D97-AF65-F5344CB8AC3E}">
        <p14:creationId xmlns:p14="http://schemas.microsoft.com/office/powerpoint/2010/main" val="152363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AAD77-7892-5F48-C644-41AC9D42CE8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7154C6FA-209D-7A93-C8CB-CB6AF2B016EF}"/>
              </a:ext>
            </a:extLst>
          </p:cNvPr>
          <p:cNvSpPr/>
          <p:nvPr/>
        </p:nvSpPr>
        <p:spPr>
          <a:xfrm>
            <a:off x="309033" y="295314"/>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C7177FE-5613-BF09-D843-1204A7BF2852}"/>
              </a:ext>
            </a:extLst>
          </p:cNvPr>
          <p:cNvSpPr txBox="1"/>
          <p:nvPr/>
        </p:nvSpPr>
        <p:spPr>
          <a:xfrm>
            <a:off x="309033" y="1132568"/>
            <a:ext cx="10773229" cy="1959511"/>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Άγκυρας     Απρίλιος-Μάιος 1958 </a:t>
            </a:r>
          </a:p>
          <a:p>
            <a:pPr algn="just">
              <a:spcAft>
                <a:spcPts val="800"/>
              </a:spcAft>
              <a:buNone/>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 Υπουργός Εξωτερικών της Τουρκίας,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σύμφωνα με τον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υποστήριξε αυτό το εγχείρημα με  μεγάλη ζέση. Τον χαρακτηρίζει  «ένθερμο υποστηρικτή του σχεδίου». Ο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ανέλαβε  να φέρει σε επαφή  την ηγεσία  της Τ.Μ.Τ.  και  με  άλλους  υπουργούς, οι οποίοι  θα  μπορούσαν να τους φανούν χρήσιμοι.  </a:t>
            </a:r>
          </a:p>
        </p:txBody>
      </p:sp>
      <p:sp>
        <p:nvSpPr>
          <p:cNvPr id="7" name="Θέση υποσέλιδου 6">
            <a:extLst>
              <a:ext uri="{FF2B5EF4-FFF2-40B4-BE49-F238E27FC236}">
                <a16:creationId xmlns:a16="http://schemas.microsoft.com/office/drawing/2014/main" id="{25D43891-6D43-059B-62EB-A40D59AF74E1}"/>
              </a:ext>
            </a:extLst>
          </p:cNvPr>
          <p:cNvSpPr>
            <a:spLocks noGrp="1"/>
          </p:cNvSpPr>
          <p:nvPr>
            <p:ph type="ftr" sz="quarter" idx="11"/>
          </p:nvPr>
        </p:nvSpPr>
        <p:spPr>
          <a:xfrm>
            <a:off x="309033" y="6209247"/>
            <a:ext cx="11262481" cy="512227"/>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 42, 43, 80, 83, 84, 150, 229.</a:t>
            </a:r>
          </a:p>
        </p:txBody>
      </p:sp>
      <p:sp>
        <p:nvSpPr>
          <p:cNvPr id="8" name="Θέση αριθμού διαφάνειας 7">
            <a:extLst>
              <a:ext uri="{FF2B5EF4-FFF2-40B4-BE49-F238E27FC236}">
                <a16:creationId xmlns:a16="http://schemas.microsoft.com/office/drawing/2014/main" id="{85AF431F-977B-F266-E5BB-9D101F04DE5D}"/>
              </a:ext>
            </a:extLst>
          </p:cNvPr>
          <p:cNvSpPr>
            <a:spLocks noGrp="1"/>
          </p:cNvSpPr>
          <p:nvPr>
            <p:ph type="sldNum" sz="quarter" idx="12"/>
          </p:nvPr>
        </p:nvSpPr>
        <p:spPr/>
        <p:txBody>
          <a:bodyPr/>
          <a:lstStyle/>
          <a:p>
            <a:fld id="{1B8CE1AA-CF21-4938-812F-0237CDF6332C}" type="slidenum">
              <a:rPr lang="el-GR" smtClean="0"/>
              <a:t>10</a:t>
            </a:fld>
            <a:endParaRPr lang="el-GR"/>
          </a:p>
        </p:txBody>
      </p:sp>
      <p:sp>
        <p:nvSpPr>
          <p:cNvPr id="5" name="TextBox 4">
            <a:extLst>
              <a:ext uri="{FF2B5EF4-FFF2-40B4-BE49-F238E27FC236}">
                <a16:creationId xmlns:a16="http://schemas.microsoft.com/office/drawing/2014/main" id="{DC0E5744-277C-906A-5A6F-25405B09B4FB}"/>
              </a:ext>
            </a:extLst>
          </p:cNvPr>
          <p:cNvSpPr txBox="1"/>
          <p:nvPr/>
        </p:nvSpPr>
        <p:spPr>
          <a:xfrm>
            <a:off x="751114" y="3258989"/>
            <a:ext cx="9960429" cy="116955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Υπουργός  Παιδείας </a:t>
            </a:r>
            <a:r>
              <a:rPr lang="el-GR" sz="1400" dirty="0" err="1">
                <a:latin typeface="Times New Roman" panose="02020603050405020304" pitchFamily="18" charset="0"/>
                <a:cs typeface="Times New Roman" panose="02020603050405020304" pitchFamily="18" charset="0"/>
              </a:rPr>
              <a:t>Celal</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Ya</a:t>
            </a:r>
            <a:r>
              <a:rPr lang="tr-TR" sz="1400" dirty="0">
                <a:latin typeface="Times New Roman" panose="02020603050405020304" pitchFamily="18" charset="0"/>
                <a:cs typeface="Times New Roman" panose="02020603050405020304" pitchFamily="18" charset="0"/>
              </a:rPr>
              <a:t>r</a:t>
            </a:r>
            <a:r>
              <a:rPr lang="el-GR" sz="1400" dirty="0" err="1">
                <a:latin typeface="Times New Roman" panose="02020603050405020304" pitchFamily="18" charset="0"/>
                <a:cs typeface="Times New Roman" panose="02020603050405020304" pitchFamily="18" charset="0"/>
              </a:rPr>
              <a:t>dımcı</a:t>
            </a:r>
            <a:r>
              <a:rPr lang="el-G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εφέδρων  αξιωματικών  ως  «εκπαιδευτικών» &amp;  «</a:t>
            </a:r>
            <a:r>
              <a:rPr lang="el-GR" sz="1400" dirty="0" err="1">
                <a:latin typeface="Times New Roman" panose="02020603050405020304" pitchFamily="18" charset="0"/>
                <a:cs typeface="Times New Roman" panose="02020603050405020304" pitchFamily="18" charset="0"/>
              </a:rPr>
              <a:t>ιμάμιδων</a:t>
            </a:r>
            <a:r>
              <a:rPr lang="el-GR" sz="1400" dirty="0">
                <a:latin typeface="Times New Roman" panose="02020603050405020304" pitchFamily="18" charset="0"/>
                <a:cs typeface="Times New Roman" panose="02020603050405020304" pitchFamily="18" charset="0"/>
              </a:rPr>
              <a:t>» στην Κύπρο</a:t>
            </a:r>
          </a:p>
          <a:p>
            <a:pPr algn="just"/>
            <a:r>
              <a:rPr lang="el-GR" sz="1400" dirty="0">
                <a:latin typeface="Times New Roman" panose="02020603050405020304" pitchFamily="18" charset="0"/>
                <a:cs typeface="Times New Roman" panose="02020603050405020304" pitchFamily="18" charset="0"/>
              </a:rPr>
              <a:t>Υπουργός  Τουρισμού </a:t>
            </a:r>
            <a:r>
              <a:rPr lang="tr-TR" sz="1400" dirty="0">
                <a:latin typeface="Times New Roman" panose="02020603050405020304" pitchFamily="18" charset="0"/>
                <a:cs typeface="Times New Roman" panose="02020603050405020304" pitchFamily="18" charset="0"/>
              </a:rPr>
              <a:t>Server Somuncuoğlu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αξιωματικών  σε ιδρύματα που συνδέονται με το υπουργείο του ως ακολούθων  τύπου</a:t>
            </a:r>
          </a:p>
          <a:p>
            <a:pPr algn="just"/>
            <a:r>
              <a:rPr lang="el-GR" sz="1400" dirty="0">
                <a:latin typeface="Times New Roman" panose="02020603050405020304" pitchFamily="18" charset="0"/>
                <a:cs typeface="Times New Roman" panose="02020603050405020304" pitchFamily="18" charset="0"/>
              </a:rPr>
              <a:t>Υπουργός  Εσωτερικών </a:t>
            </a:r>
            <a:r>
              <a:rPr lang="tr-TR" sz="1400" dirty="0">
                <a:latin typeface="Times New Roman" panose="02020603050405020304" pitchFamily="18" charset="0"/>
                <a:cs typeface="Times New Roman" panose="02020603050405020304" pitchFamily="18" charset="0"/>
              </a:rPr>
              <a:t>Namık Gedik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Εξασφάλιση  πλαστών διαβατηρίων  για  αυτούς  που θα μεταβούν στην Κύπρο</a:t>
            </a:r>
          </a:p>
          <a:p>
            <a:r>
              <a:rPr lang="el-GR" sz="1400" dirty="0">
                <a:latin typeface="Times New Roman" panose="02020603050405020304" pitchFamily="18" charset="0"/>
                <a:cs typeface="Times New Roman" panose="02020603050405020304" pitchFamily="18" charset="0"/>
              </a:rPr>
              <a:t>Υπουργός  Τελωνείων  και Μονοπωλίων  </a:t>
            </a:r>
            <a:r>
              <a:rPr lang="tr-TR" sz="1400" dirty="0">
                <a:latin typeface="Times New Roman" panose="02020603050405020304" pitchFamily="18" charset="0"/>
                <a:cs typeface="Times New Roman" panose="02020603050405020304" pitchFamily="18" charset="0"/>
              </a:rPr>
              <a:t>Hadi Hüsman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Διευκολύνσεις  στις  τελωνειακές  πύλες  στις ακτές της Μεσογείου</a:t>
            </a:r>
          </a:p>
        </p:txBody>
      </p:sp>
      <p:sp>
        <p:nvSpPr>
          <p:cNvPr id="9" name="TextBox 8">
            <a:extLst>
              <a:ext uri="{FF2B5EF4-FFF2-40B4-BE49-F238E27FC236}">
                <a16:creationId xmlns:a16="http://schemas.microsoft.com/office/drawing/2014/main" id="{55245EC9-988E-D219-7553-20A3DC90D8B2}"/>
              </a:ext>
            </a:extLst>
          </p:cNvPr>
          <p:cNvSpPr txBox="1"/>
          <p:nvPr/>
        </p:nvSpPr>
        <p:spPr>
          <a:xfrm>
            <a:off x="344713" y="4780284"/>
            <a:ext cx="11009087" cy="156966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Αρχές  Ιουνίου  το  </a:t>
            </a:r>
            <a:r>
              <a:rPr lang="tr-TR" sz="1600" dirty="0">
                <a:latin typeface="Times New Roman" panose="02020603050405020304" pitchFamily="18" charset="0"/>
                <a:cs typeface="Times New Roman" panose="02020603050405020304" pitchFamily="18" charset="0"/>
              </a:rPr>
              <a:t>Merkez Yönetim ve Destek Kolu</a:t>
            </a:r>
            <a:r>
              <a:rPr lang="el-GR" sz="1600" dirty="0">
                <a:latin typeface="Times New Roman" panose="02020603050405020304" pitchFamily="18" charset="0"/>
                <a:cs typeface="Times New Roman" panose="02020603050405020304" pitchFamily="18" charset="0"/>
              </a:rPr>
              <a:t>/Κεντρικό  Τμήμα Διοίκησης  και Υποστήριξης  της Τ.Μ.Τ. Άγκυρας /αρχηγείο  </a:t>
            </a:r>
            <a:r>
              <a:rPr lang="tr-TR" sz="1600" dirty="0">
                <a:latin typeface="Times New Roman" panose="02020603050405020304" pitchFamily="18" charset="0"/>
                <a:cs typeface="Times New Roman" panose="02020603050405020304" pitchFamily="18" charset="0"/>
              </a:rPr>
              <a:t>KİP </a:t>
            </a:r>
            <a:r>
              <a:rPr lang="el-GR" sz="1600" dirty="0">
                <a:latin typeface="Times New Roman" panose="02020603050405020304" pitchFamily="18" charset="0"/>
                <a:cs typeface="Times New Roman" panose="02020603050405020304" pitchFamily="18" charset="0"/>
              </a:rPr>
              <a:t>είχε  στηθεί.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αρχηγείο στεγάστηκε  σε ένα κτίριο  στη  λεωφόρο </a:t>
            </a:r>
            <a:r>
              <a:rPr lang="tr-TR" sz="1600" dirty="0">
                <a:latin typeface="Times New Roman" panose="02020603050405020304" pitchFamily="18" charset="0"/>
                <a:cs typeface="Times New Roman" panose="02020603050405020304" pitchFamily="18" charset="0"/>
              </a:rPr>
              <a:t>Yenişehir Tuna</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Τους το είχε παραχωρήσει ο πρόεδρος  του  Τουρκοκυπριακού Πολιτιστικού  Συνδέσμου/</a:t>
            </a:r>
            <a:r>
              <a:rPr lang="tr-TR" sz="1600" dirty="0">
                <a:latin typeface="Times New Roman" panose="02020603050405020304" pitchFamily="18" charset="0"/>
                <a:cs typeface="Times New Roman" panose="02020603050405020304" pitchFamily="18" charset="0"/>
              </a:rPr>
              <a:t>Kıbrıs  Türk Kültür Derneği</a:t>
            </a:r>
            <a:r>
              <a:rPr lang="el-G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Mehmet Ertuğruloğlu</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Εξοπλίστηκε με τηλέφωνο  και  ασύρματο. Μέσω  ασυρμάτου θα επικοινωνούσαν  με την Τ.Μ.Τ. Κύπρου.</a:t>
            </a:r>
          </a:p>
        </p:txBody>
      </p:sp>
    </p:spTree>
    <p:extLst>
      <p:ext uri="{BB962C8B-B14F-4D97-AF65-F5344CB8AC3E}">
        <p14:creationId xmlns:p14="http://schemas.microsoft.com/office/powerpoint/2010/main" val="75168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3B77C-78B0-534C-F7D9-600464827417}"/>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E3EACBD-F974-2614-07BF-5FDBB6C4C367}"/>
              </a:ext>
            </a:extLst>
          </p:cNvPr>
          <p:cNvSpPr/>
          <p:nvPr/>
        </p:nvSpPr>
        <p:spPr>
          <a:xfrm>
            <a:off x="168124"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C5224ED4-B724-03DA-4914-DA78B25D3EB5}"/>
              </a:ext>
            </a:extLst>
          </p:cNvPr>
          <p:cNvSpPr txBox="1"/>
          <p:nvPr/>
        </p:nvSpPr>
        <p:spPr>
          <a:xfrm>
            <a:off x="168124" y="852278"/>
            <a:ext cx="11737824" cy="5165517"/>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Η συνάντηση της  28</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ης</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Ιουνίου 1958</a:t>
            </a:r>
          </a:p>
          <a:p>
            <a:pPr algn="just"/>
            <a:r>
              <a:rPr lang="el-GR" sz="1400" dirty="0">
                <a:latin typeface="Times New Roman" panose="02020603050405020304" pitchFamily="18" charset="0"/>
                <a:cs typeface="Times New Roman" panose="02020603050405020304" pitchFamily="18" charset="0"/>
              </a:rPr>
              <a:t>Τον  Ιούνιο του  1958, κατόπιν πρόσκλησης του Υπουργού Εξωτερικών της Τουρκίας, πραγματοποιήθηκε στην  Άγκυρα  στο ξενοδοχείο  </a:t>
            </a:r>
            <a:r>
              <a:rPr lang="en-US" sz="1400" dirty="0">
                <a:latin typeface="Times New Roman" panose="02020603050405020304" pitchFamily="18" charset="0"/>
                <a:cs typeface="Times New Roman" panose="02020603050405020304" pitchFamily="18" charset="0"/>
              </a:rPr>
              <a:t>Modern Palas </a:t>
            </a:r>
            <a:r>
              <a:rPr lang="el-GR" sz="1400" dirty="0">
                <a:latin typeface="Times New Roman" panose="02020603050405020304" pitchFamily="18" charset="0"/>
                <a:cs typeface="Times New Roman" panose="02020603050405020304" pitchFamily="18" charset="0"/>
              </a:rPr>
              <a:t> στην περιοχή </a:t>
            </a:r>
            <a:r>
              <a:rPr lang="tr-TR" sz="1400" dirty="0">
                <a:latin typeface="Times New Roman" panose="02020603050405020304" pitchFamily="18" charset="0"/>
                <a:cs typeface="Times New Roman" panose="02020603050405020304" pitchFamily="18" charset="0"/>
              </a:rPr>
              <a:t>Kızılay </a:t>
            </a:r>
            <a:r>
              <a:rPr lang="el-GR" sz="1400" dirty="0">
                <a:latin typeface="Times New Roman" panose="02020603050405020304" pitchFamily="18" charset="0"/>
                <a:cs typeface="Times New Roman" panose="02020603050405020304" pitchFamily="18" charset="0"/>
              </a:rPr>
              <a:t> η  πρώτη συνάντηση μεταξύ  των    </a:t>
            </a:r>
            <a:r>
              <a:rPr lang="tr-TR" sz="1400" dirty="0">
                <a:latin typeface="Times New Roman" panose="02020603050405020304" pitchFamily="18" charset="0"/>
                <a:cs typeface="Times New Roman" panose="02020603050405020304" pitchFamily="18" charset="0"/>
              </a:rPr>
              <a:t>Daniş  Karabelen</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İsmail Tansu</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(ενδεδυμένοι  με  πολιτικά ρούχα)  και των </a:t>
            </a:r>
            <a:r>
              <a:rPr lang="tr-TR" sz="1400" dirty="0">
                <a:latin typeface="Times New Roman" panose="02020603050405020304" pitchFamily="18" charset="0"/>
                <a:cs typeface="Times New Roman" panose="02020603050405020304" pitchFamily="18" charset="0"/>
              </a:rPr>
              <a:t>Fazıl Küçük</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Rauf Denktaş</a:t>
            </a:r>
            <a:r>
              <a:rPr lang="el-GR" sz="1400" dirty="0">
                <a:latin typeface="Times New Roman" panose="02020603050405020304" pitchFamily="18" charset="0"/>
                <a:cs typeface="Times New Roman" panose="02020603050405020304" pitchFamily="18" charset="0"/>
              </a:rPr>
              <a:t>. Στην εν λόγω συνάντηση  αποφασίστηκε η μη  αξιοποίηση  των  παρακρατικών οργανώσεων  που δρούσαν προηγουμένως στο νησί π.χ. της </a:t>
            </a:r>
            <a:r>
              <a:rPr lang="tr-TR" sz="1400" dirty="0">
                <a:latin typeface="Times New Roman" panose="02020603050405020304" pitchFamily="18" charset="0"/>
                <a:cs typeface="Times New Roman" panose="02020603050405020304" pitchFamily="18" charset="0"/>
              </a:rPr>
              <a:t>VOLKAN</a:t>
            </a:r>
            <a:r>
              <a:rPr lang="el-GR" sz="1400" dirty="0">
                <a:latin typeface="Times New Roman" panose="02020603050405020304" pitchFamily="18" charset="0"/>
                <a:cs typeface="Times New Roman" panose="02020603050405020304" pitchFamily="18" charset="0"/>
              </a:rPr>
              <a:t>, χωρίς  να απορρίπτεται   η μύηση τους στην Τ.Μ.Τ., αν  μπορούσαν να υπηρετήσουν   τους  σκοπούς και το πλαίσιο  δράσης της.  Το πρώτο άτομο  το οποίο  πρότειναν οι  δύο ηγέτες ήταν ο γιατρός  </a:t>
            </a:r>
            <a:r>
              <a:rPr lang="tr-TR" sz="1400" dirty="0">
                <a:latin typeface="Times New Roman" panose="02020603050405020304" pitchFamily="18" charset="0"/>
                <a:cs typeface="Times New Roman" panose="02020603050405020304" pitchFamily="18" charset="0"/>
              </a:rPr>
              <a:t>Burhan Nalbantoğlu</a:t>
            </a:r>
            <a:r>
              <a:rPr lang="el-GR" sz="1400" dirty="0">
                <a:latin typeface="Times New Roman" panose="02020603050405020304" pitchFamily="18" charset="0"/>
                <a:cs typeface="Times New Roman" panose="02020603050405020304" pitchFamily="18" charset="0"/>
              </a:rPr>
              <a:t>, ο οποίος  την  επόμενη  μέρα  είχε  ήδη προτείνει τους πρώτους  8  Τουρκοκυπρίους.  </a:t>
            </a:r>
          </a:p>
          <a:p>
            <a:pPr algn="just"/>
            <a:endParaRPr lang="el-GR"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l-GR" sz="1400" b="1" dirty="0">
                <a:latin typeface="Times New Roman" panose="02020603050405020304" pitchFamily="18" charset="0"/>
                <a:ea typeface="Calibri" panose="020F0502020204030204" pitchFamily="34" charset="0"/>
                <a:cs typeface="Times New Roman" panose="02020603050405020304" pitchFamily="18" charset="0"/>
              </a:rPr>
              <a:t>Συνάντηση της  28</a:t>
            </a:r>
            <a:r>
              <a:rPr lang="el-GR" sz="1400" b="1" baseline="30000" dirty="0">
                <a:latin typeface="Times New Roman" panose="02020603050405020304" pitchFamily="18" charset="0"/>
                <a:ea typeface="Calibri" panose="020F0502020204030204" pitchFamily="34" charset="0"/>
                <a:cs typeface="Times New Roman" panose="02020603050405020304" pitchFamily="18" charset="0"/>
              </a:rPr>
              <a:t>ης</a:t>
            </a:r>
            <a:r>
              <a:rPr lang="el-GR" sz="1400" b="1" dirty="0">
                <a:latin typeface="Times New Roman" panose="02020603050405020304" pitchFamily="18" charset="0"/>
                <a:ea typeface="Calibri" panose="020F0502020204030204" pitchFamily="34" charset="0"/>
                <a:cs typeface="Times New Roman" panose="02020603050405020304" pitchFamily="18" charset="0"/>
              </a:rPr>
              <a:t> Ιουνίου 1958 : </a:t>
            </a: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Fatin</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Rüştü</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Zorlu</a:t>
            </a:r>
            <a:r>
              <a:rPr lang="el-GR" sz="1400" dirty="0">
                <a:latin typeface="Times New Roman" panose="02020603050405020304" pitchFamily="18" charset="0"/>
                <a:cs typeface="Times New Roman" panose="02020603050405020304" pitchFamily="18" charset="0"/>
              </a:rPr>
              <a:t>  έτυχε της ακόλουθης  ενημέρωσης  :</a:t>
            </a:r>
          </a:p>
          <a:p>
            <a:pPr algn="just"/>
            <a:endParaRPr lang="el-GR" sz="14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(α) ο  αρχηγός της  Τ.Μ.Τ. Κύπρου και τέσσερις  άλλοι αξιωματικοί  βρίσκονται σε συνεννόηση με τον </a:t>
            </a:r>
            <a:r>
              <a:rPr lang="tr-TR" sz="1400" dirty="0">
                <a:latin typeface="Times New Roman" panose="02020603050405020304" pitchFamily="18" charset="0"/>
                <a:cs typeface="Times New Roman" panose="02020603050405020304" pitchFamily="18" charset="0"/>
              </a:rPr>
              <a:t>Bülent Osman</a:t>
            </a:r>
            <a:r>
              <a:rPr lang="el-GR" sz="1400" dirty="0">
                <a:latin typeface="Times New Roman" panose="02020603050405020304" pitchFamily="18" charset="0"/>
                <a:cs typeface="Times New Roman" panose="02020603050405020304" pitchFamily="18" charset="0"/>
              </a:rPr>
              <a:t>, τον αναπληρωτή γενικό διευθυντή της τράπεζας </a:t>
            </a:r>
            <a:r>
              <a:rPr lang="tr-TR" sz="1400" dirty="0">
                <a:latin typeface="Times New Roman" panose="02020603050405020304" pitchFamily="18" charset="0"/>
                <a:cs typeface="Times New Roman" panose="02020603050405020304" pitchFamily="18" charset="0"/>
              </a:rPr>
              <a:t>Türk İş Bankası</a:t>
            </a:r>
            <a:r>
              <a:rPr lang="el-GR" sz="1400" dirty="0">
                <a:latin typeface="Times New Roman" panose="02020603050405020304" pitchFamily="18" charset="0"/>
                <a:cs typeface="Times New Roman" panose="02020603050405020304" pitchFamily="18" charset="0"/>
              </a:rPr>
              <a:t> στην Κύπρο, για να τους τοποθετήσει σε θέσεις εργασίας με σκοπό την απόκρυψη της πραγματικής τους ιδιότητας, </a:t>
            </a:r>
          </a:p>
          <a:p>
            <a:pPr algn="just"/>
            <a:r>
              <a:rPr lang="el-GR" sz="1400" dirty="0">
                <a:latin typeface="Times New Roman" panose="02020603050405020304" pitchFamily="18" charset="0"/>
                <a:cs typeface="Times New Roman" panose="02020603050405020304" pitchFamily="18" charset="0"/>
              </a:rPr>
              <a:t>(β) ήδη  οι  πρώτοι οκτώ Τουρκοκύπριοι  έχουν μυηθεί  και εκπαιδεύονται, </a:t>
            </a:r>
          </a:p>
          <a:p>
            <a:pPr algn="just"/>
            <a:r>
              <a:rPr lang="el-GR" sz="1400" dirty="0">
                <a:latin typeface="Times New Roman" panose="02020603050405020304" pitchFamily="18" charset="0"/>
                <a:cs typeface="Times New Roman" panose="02020603050405020304" pitchFamily="18" charset="0"/>
              </a:rPr>
              <a:t>(γ) συνεχίζονται οι  προσπάθειες δημιουργίας των μυστικών ειδικών στρατοπέδων εκπαίδευσης για να υποδεχτούν τους  «τουρίστες» από την Κύπρο, </a:t>
            </a:r>
          </a:p>
          <a:p>
            <a:pPr algn="just"/>
            <a:r>
              <a:rPr lang="el-GR" sz="1400" dirty="0">
                <a:latin typeface="Times New Roman" panose="02020603050405020304" pitchFamily="18" charset="0"/>
                <a:cs typeface="Times New Roman" panose="02020603050405020304" pitchFamily="18" charset="0"/>
              </a:rPr>
              <a:t>(δ) η λειτουργία  ειδικού μυστικού συστήματος ασύρματης επικοινωνίας  μεταξύ  αρχηγού Τ.Μ.Τ. Κύπρου–Αρχηγείου Άγκυρας σύντομα θα τεθεί σε ισχύ,          </a:t>
            </a:r>
          </a:p>
          <a:p>
            <a:pPr algn="just"/>
            <a:r>
              <a:rPr lang="el-GR" sz="1400" dirty="0">
                <a:latin typeface="Times New Roman" panose="02020603050405020304" pitchFamily="18" charset="0"/>
                <a:cs typeface="Times New Roman" panose="02020603050405020304" pitchFamily="18" charset="0"/>
              </a:rPr>
              <a:t>(ε) έχει ήδη πραγματοποιηθεί συνάντηση με τους ηγέτες των Τουρκοκυπρίων,</a:t>
            </a:r>
            <a:r>
              <a:rPr lang="el-GR" sz="1400" baseline="30000" dirty="0">
                <a:latin typeface="Times New Roman" panose="02020603050405020304" pitchFamily="18" charset="0"/>
                <a:cs typeface="Times New Roman" panose="02020603050405020304" pitchFamily="18" charset="0"/>
              </a:rPr>
              <a:t> </a:t>
            </a:r>
          </a:p>
          <a:p>
            <a:pPr algn="just"/>
            <a:r>
              <a:rPr lang="el-GR" sz="1400" dirty="0">
                <a:latin typeface="Times New Roman" panose="02020603050405020304" pitchFamily="18" charset="0"/>
                <a:cs typeface="Times New Roman" panose="02020603050405020304" pitchFamily="18" charset="0"/>
              </a:rPr>
              <a:t>(</a:t>
            </a:r>
            <a:r>
              <a:rPr lang="el-GR" sz="1400" dirty="0" err="1">
                <a:latin typeface="Times New Roman" panose="02020603050405020304" pitchFamily="18" charset="0"/>
                <a:cs typeface="Times New Roman" panose="02020603050405020304" pitchFamily="18" charset="0"/>
              </a:rPr>
              <a:t>στ</a:t>
            </a:r>
            <a:r>
              <a:rPr lang="el-GR" sz="1400" dirty="0">
                <a:latin typeface="Times New Roman" panose="02020603050405020304" pitchFamily="18" charset="0"/>
                <a:cs typeface="Times New Roman" panose="02020603050405020304" pitchFamily="18" charset="0"/>
              </a:rPr>
              <a:t>) το πλήρωμα των σκαφών  που  θα  μεταφέρει τον οπλισμό στην Κύπρο θα  φέρει μόνο πολιτικές  ταυτότητες, </a:t>
            </a:r>
          </a:p>
          <a:p>
            <a:pPr algn="just"/>
            <a:r>
              <a:rPr lang="el-GR" sz="1400" dirty="0">
                <a:latin typeface="Times New Roman" panose="02020603050405020304" pitchFamily="18" charset="0"/>
                <a:cs typeface="Times New Roman" panose="02020603050405020304" pitchFamily="18" charset="0"/>
              </a:rPr>
              <a:t>(ζ) κατόπιν  υπόδειξης  του αρχηγού της Τ.Μ.Τ. Κύπρου θα αρχίσει η  αποστολή  οπλισμού  στην Κύπρο,  </a:t>
            </a:r>
          </a:p>
          <a:p>
            <a:pPr algn="just"/>
            <a:r>
              <a:rPr lang="el-GR" sz="1400" dirty="0">
                <a:latin typeface="Times New Roman" panose="02020603050405020304" pitchFamily="18" charset="0"/>
                <a:cs typeface="Times New Roman" panose="02020603050405020304" pitchFamily="18" charset="0"/>
              </a:rPr>
              <a:t>(η) έχει  καθοριστεί χρονοδιάγραμμα  στρατολόγησης (1959-5000 μέλη,  1960 -10.000 μέλη).</a:t>
            </a:r>
            <a:r>
              <a:rPr lang="el-GR" sz="1400" baseline="300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3CE88A90-E79D-1AD6-CF10-8FA7A6E5D9F5}"/>
              </a:ext>
            </a:extLst>
          </p:cNvPr>
          <p:cNvSpPr>
            <a:spLocks noGrp="1"/>
          </p:cNvSpPr>
          <p:nvPr>
            <p:ph type="ftr" sz="quarter" idx="11"/>
          </p:nvPr>
        </p:nvSpPr>
        <p:spPr>
          <a:xfrm>
            <a:off x="168124" y="6417893"/>
            <a:ext cx="11737824" cy="242038"/>
          </a:xfrm>
        </p:spPr>
        <p:txBody>
          <a:bodyPr/>
          <a:lstStyle/>
          <a:p>
            <a:pPr algn="l"/>
            <a:endParaRPr lang="en-US"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İsmail Tansu, </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Aslında hiç kimse uyumuyordu : Yeraltında silahlı bir gizli örgüt, hem de devlet eliyle... TMT,</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MİNPA MATBAACILIK,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Άγκυρα</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45, 46, 49, 50, 51,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85-87</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183</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el-GR" sz="10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el-GR" sz="10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32CA9176-A6D8-CFDE-B10A-9C8A7269F84C}"/>
              </a:ext>
            </a:extLst>
          </p:cNvPr>
          <p:cNvSpPr>
            <a:spLocks noGrp="1"/>
          </p:cNvSpPr>
          <p:nvPr>
            <p:ph type="sldNum" sz="quarter" idx="12"/>
          </p:nvPr>
        </p:nvSpPr>
        <p:spPr/>
        <p:txBody>
          <a:bodyPr/>
          <a:lstStyle/>
          <a:p>
            <a:fld id="{1B8CE1AA-CF21-4938-812F-0237CDF6332C}" type="slidenum">
              <a:rPr lang="el-GR" smtClean="0"/>
              <a:t>11</a:t>
            </a:fld>
            <a:endParaRPr lang="el-GR" dirty="0"/>
          </a:p>
        </p:txBody>
      </p:sp>
    </p:spTree>
    <p:extLst>
      <p:ext uri="{BB962C8B-B14F-4D97-AF65-F5344CB8AC3E}">
        <p14:creationId xmlns:p14="http://schemas.microsoft.com/office/powerpoint/2010/main" val="9451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4912-83A6-4E3E-F8A7-DF7CF95AD62A}"/>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5E84267-4E11-062C-5EA6-8C73E9E1F663}"/>
              </a:ext>
            </a:extLst>
          </p:cNvPr>
          <p:cNvSpPr/>
          <p:nvPr/>
        </p:nvSpPr>
        <p:spPr>
          <a:xfrm>
            <a:off x="156633" y="160573"/>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1712A658-8886-69C0-86A7-E6D07C374838}"/>
              </a:ext>
            </a:extLst>
          </p:cNvPr>
          <p:cNvSpPr txBox="1"/>
          <p:nvPr/>
        </p:nvSpPr>
        <p:spPr>
          <a:xfrm>
            <a:off x="156633" y="1082586"/>
            <a:ext cx="11686419" cy="5119350"/>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 Η  άφιξη  του </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 Τ.Μ.Τ. Κύπρου  ιδρύθηκε  την 1</a:t>
            </a:r>
            <a:r>
              <a:rPr lang="el-GR" sz="1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Κάτω  από την καθοδήγηση του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κατόπιν  εισήγησης  των ηγετών των Τουρκοκυπρίων, σχηματίστηκε  ο πρώτος  πυρήνας  ηγετικών στελεχών  :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Osman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Örek</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ά</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μυνας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Şemsi Kâzım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(μέλος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Önel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αντιπρόεδρος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Niyazi Manyera</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υ</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γείας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Orfan Müderrisoğlu</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Burhan Nalbantoğlu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ουλευτής στην Εκλογική Περιφέρεια Αμμοχώστου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Kemal Şemi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π</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ρόεδρος  ποδοσφαιρικής  ομάδας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Çetinkaya),   Nevzat Uzunoğlu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(μέλος  Τουρκικής Κοινοτικής  Συνέλευσης εντός  των θυλάκων 1970-1974)</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Halit Kazım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Πάφου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Hüseyin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επαρχίας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latin typeface="Times New Roman" panose="02020603050405020304" pitchFamily="18" charset="0"/>
                <a:cs typeface="Times New Roman" panose="02020603050405020304" pitchFamily="18" charset="0"/>
              </a:rPr>
              <a:t>Η τήρηση της  μυστικότητας  ήταν σε τέτοιο  βαθμό ώστε  </a:t>
            </a:r>
            <a:r>
              <a:rPr lang="tr-TR" sz="1400" dirty="0">
                <a:latin typeface="Times New Roman" panose="02020603050405020304" pitchFamily="18" charset="0"/>
                <a:cs typeface="Times New Roman" panose="02020603050405020304" pitchFamily="18" charset="0"/>
              </a:rPr>
              <a:t>mücahit</a:t>
            </a:r>
            <a:r>
              <a:rPr lang="el-GR" sz="1400" dirty="0">
                <a:latin typeface="Times New Roman" panose="02020603050405020304" pitchFamily="18" charset="0"/>
                <a:cs typeface="Times New Roman" panose="02020603050405020304" pitchFamily="18" charset="0"/>
              </a:rPr>
              <a:t>/μαχητής</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της μίας ομάδας δεν γνώρισε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άλλης ομάδας. Ο  κάθε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είχε  ένα  ψευδώνυμο και ανήκε σε μία ομάδα «λύκων/</a:t>
            </a:r>
            <a:r>
              <a:rPr lang="tr-TR" sz="1400" dirty="0">
                <a:latin typeface="Times New Roman" panose="02020603050405020304" pitchFamily="18" charset="0"/>
                <a:cs typeface="Times New Roman" panose="02020603050405020304" pitchFamily="18" charset="0"/>
              </a:rPr>
              <a:t>kurt</a:t>
            </a:r>
            <a:r>
              <a:rPr lang="el-GR" sz="1400" dirty="0">
                <a:latin typeface="Times New Roman" panose="02020603050405020304" pitchFamily="18" charset="0"/>
                <a:cs typeface="Times New Roman" panose="02020603050405020304" pitchFamily="18" charset="0"/>
              </a:rPr>
              <a:t>» : </a:t>
            </a:r>
          </a:p>
          <a:p>
            <a:pPr algn="just">
              <a:spcAft>
                <a:spcPts val="800"/>
              </a:spcAft>
              <a:buNone/>
            </a:pPr>
            <a:r>
              <a:rPr lang="tr-TR" sz="1400" dirty="0">
                <a:latin typeface="Times New Roman" panose="02020603050405020304" pitchFamily="18" charset="0"/>
                <a:cs typeface="Times New Roman" panose="02020603050405020304" pitchFamily="18" charset="0"/>
              </a:rPr>
              <a:t>Fazıl Küçük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AĞRI</a:t>
            </a:r>
            <a:r>
              <a:rPr lang="el-GR" sz="1400" dirty="0">
                <a:latin typeface="Times New Roman" panose="02020603050405020304" pitchFamily="18" charset="0"/>
                <a:cs typeface="Times New Roman" panose="02020603050405020304" pitchFamily="18" charset="0"/>
              </a:rPr>
              <a:t>/ΠΟΝΟΣ»,</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Rauf  Denktaş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Toros</a:t>
            </a:r>
            <a:r>
              <a:rPr lang="el-GR" sz="1400" dirty="0">
                <a:latin typeface="Times New Roman" panose="02020603050405020304" pitchFamily="18" charset="0"/>
                <a:cs typeface="Times New Roman" panose="02020603050405020304" pitchFamily="18" charset="0"/>
              </a:rPr>
              <a:t>/Οροσειρά του Ταύρου», </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Daniş  Karabelen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CANKURT</a:t>
            </a:r>
            <a:r>
              <a:rPr lang="el-GR" sz="1400" dirty="0">
                <a:latin typeface="Times New Roman" panose="02020603050405020304" pitchFamily="18" charset="0"/>
                <a:cs typeface="Times New Roman" panose="02020603050405020304" pitchFamily="18" charset="0"/>
              </a:rPr>
              <a:t>/ΨΥΧΗ ΛΥΚΟΣ»,</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/ΓΚΡΙΖΟΣ ΛΥΚΟΣ». </a:t>
            </a:r>
          </a:p>
          <a:p>
            <a:pPr algn="just">
              <a:spcAft>
                <a:spcPts val="800"/>
              </a:spcAft>
              <a:buNone/>
            </a:pPr>
            <a:r>
              <a:rPr lang="el-GR" sz="1400" dirty="0">
                <a:latin typeface="Times New Roman" panose="02020603050405020304" pitchFamily="18" charset="0"/>
                <a:cs typeface="Times New Roman" panose="02020603050405020304" pitchFamily="18" charset="0"/>
              </a:rPr>
              <a:t>Όσοι αναλάμβαναν την εκπαίδευση έφεραν το προσωνύμιο «TEMİZLİK KURTU/Λύκοι της Αγνότητας», </a:t>
            </a:r>
          </a:p>
          <a:p>
            <a:pPr algn="just">
              <a:spcAft>
                <a:spcPts val="800"/>
              </a:spcAft>
              <a:buNone/>
            </a:pPr>
            <a:r>
              <a:rPr lang="el-GR" sz="1400" dirty="0">
                <a:latin typeface="Times New Roman" panose="02020603050405020304" pitchFamily="18" charset="0"/>
                <a:cs typeface="Times New Roman" panose="02020603050405020304" pitchFamily="18" charset="0"/>
              </a:rPr>
              <a:t>εκείνοι του δικτύου εφοδιασμού ονομάζονταν «BEREKET KURTU/Λύκοι της Αφθονίας», </a:t>
            </a:r>
          </a:p>
          <a:p>
            <a:pPr algn="just">
              <a:spcAft>
                <a:spcPts val="800"/>
              </a:spcAft>
              <a:buNone/>
            </a:pPr>
            <a:r>
              <a:rPr lang="el-GR" sz="1400" dirty="0">
                <a:latin typeface="Times New Roman" panose="02020603050405020304" pitchFamily="18" charset="0"/>
                <a:cs typeface="Times New Roman" panose="02020603050405020304" pitchFamily="18" charset="0"/>
              </a:rPr>
              <a:t>ενώ τα στελέχη των μυστικών υπηρεσιών αποκτούσαν το όνομα «FAL KURTU/Λύκοι του Πεπρωμένου».</a:t>
            </a:r>
          </a:p>
        </p:txBody>
      </p:sp>
      <p:sp>
        <p:nvSpPr>
          <p:cNvPr id="2" name="Θέση υποσέλιδου 1">
            <a:extLst>
              <a:ext uri="{FF2B5EF4-FFF2-40B4-BE49-F238E27FC236}">
                <a16:creationId xmlns:a16="http://schemas.microsoft.com/office/drawing/2014/main" id="{A08B2689-95CE-4357-7462-0A6EB9B7242D}"/>
              </a:ext>
            </a:extLst>
          </p:cNvPr>
          <p:cNvSpPr>
            <a:spLocks noGrp="1"/>
          </p:cNvSpPr>
          <p:nvPr>
            <p:ph type="ftr" sz="quarter" idx="11"/>
          </p:nvPr>
        </p:nvSpPr>
        <p:spPr>
          <a:xfrm>
            <a:off x="156633" y="6163528"/>
            <a:ext cx="11547322" cy="533899"/>
          </a:xfrm>
        </p:spPr>
        <p:txBody>
          <a:bodyPr/>
          <a:lstStyle/>
          <a:p>
            <a:pPr algn="l"/>
            <a:r>
              <a:rPr lang="tr-TR" sz="1000">
                <a:solidFill>
                  <a:schemeClr val="tx1"/>
                </a:solidFill>
                <a:latin typeface="Times New Roman" panose="02020603050405020304" pitchFamily="18" charset="0"/>
                <a:cs typeface="Times New Roman" panose="02020603050405020304" pitchFamily="18" charset="0"/>
              </a:rPr>
              <a:t>İsmail Tansu, </a:t>
            </a:r>
            <a:r>
              <a:rPr lang="tr-TR" sz="1000" i="1">
                <a:solidFill>
                  <a:schemeClr val="tx1"/>
                </a:solidFill>
                <a:latin typeface="Times New Roman" panose="02020603050405020304" pitchFamily="18" charset="0"/>
                <a:cs typeface="Times New Roman" panose="02020603050405020304" pitchFamily="18" charset="0"/>
              </a:rPr>
              <a:t>Aslında hiç kimse uyumuyordu : Yeraltında silahlı bir gizli örgüt, hem de devlet eliyle... TMT,</a:t>
            </a:r>
            <a:r>
              <a:rPr lang="tr-TR" sz="1000">
                <a:solidFill>
                  <a:schemeClr val="tx1"/>
                </a:solidFill>
                <a:latin typeface="Times New Roman" panose="02020603050405020304" pitchFamily="18" charset="0"/>
                <a:cs typeface="Times New Roman" panose="02020603050405020304" pitchFamily="18" charset="0"/>
              </a:rPr>
              <a:t> MİNPA</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MATBAACILIK, </a:t>
            </a:r>
            <a:r>
              <a:rPr lang="el-GR" sz="1000">
                <a:solidFill>
                  <a:schemeClr val="tx1"/>
                </a:solidFill>
                <a:latin typeface="Times New Roman" panose="02020603050405020304" pitchFamily="18" charset="0"/>
                <a:cs typeface="Times New Roman" panose="02020603050405020304" pitchFamily="18" charset="0"/>
              </a:rPr>
              <a:t>Άγκυρα</a:t>
            </a:r>
            <a:r>
              <a:rPr lang="tr-TR" sz="1000">
                <a:solidFill>
                  <a:schemeClr val="tx1"/>
                </a:solidFill>
                <a:latin typeface="Times New Roman" panose="02020603050405020304" pitchFamily="18" charset="0"/>
                <a:cs typeface="Times New Roman" panose="02020603050405020304" pitchFamily="18" charset="0"/>
              </a:rPr>
              <a:t>,</a:t>
            </a:r>
            <a:r>
              <a:rPr lang="tr-TR" sz="1000" i="1">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 </a:t>
            </a:r>
            <a:r>
              <a:rPr lang="el-GR" sz="1000">
                <a:solidFill>
                  <a:schemeClr val="tx1"/>
                </a:solidFill>
                <a:latin typeface="Times New Roman" panose="02020603050405020304" pitchFamily="18" charset="0"/>
                <a:cs typeface="Times New Roman" panose="02020603050405020304" pitchFamily="18" charset="0"/>
              </a:rPr>
              <a:t>σ</a:t>
            </a:r>
            <a:r>
              <a:rPr lang="tr-TR" sz="1000">
                <a:solidFill>
                  <a:schemeClr val="tx1"/>
                </a:solidFill>
                <a:latin typeface="Times New Roman" panose="02020603050405020304" pitchFamily="18" charset="0"/>
                <a:cs typeface="Times New Roman" panose="02020603050405020304" pitchFamily="18" charset="0"/>
              </a:rPr>
              <a:t>. 57, 209</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52.      </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E10AB3DC-9B3F-430B-B0D6-AFA94E4FF755}"/>
              </a:ext>
            </a:extLst>
          </p:cNvPr>
          <p:cNvSpPr>
            <a:spLocks noGrp="1"/>
          </p:cNvSpPr>
          <p:nvPr>
            <p:ph type="sldNum" sz="quarter" idx="12"/>
          </p:nvPr>
        </p:nvSpPr>
        <p:spPr/>
        <p:txBody>
          <a:bodyPr/>
          <a:lstStyle/>
          <a:p>
            <a:fld id="{1B8CE1AA-CF21-4938-812F-0237CDF6332C}" type="slidenum">
              <a:rPr lang="el-GR" smtClean="0"/>
              <a:t>12</a:t>
            </a:fld>
            <a:endParaRPr lang="el-GR"/>
          </a:p>
        </p:txBody>
      </p:sp>
    </p:spTree>
    <p:extLst>
      <p:ext uri="{BB962C8B-B14F-4D97-AF65-F5344CB8AC3E}">
        <p14:creationId xmlns:p14="http://schemas.microsoft.com/office/powerpoint/2010/main" val="121902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F92A-669E-AC02-A6BE-EDB852655492}"/>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3B30AF14-B36C-A81F-AFD3-6FEA3BC252F8}"/>
              </a:ext>
            </a:extLst>
          </p:cNvPr>
          <p:cNvSpPr/>
          <p:nvPr/>
        </p:nvSpPr>
        <p:spPr>
          <a:xfrm>
            <a:off x="309033"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B813F711-C7EC-5B93-AF90-B85D646A0D50}"/>
              </a:ext>
            </a:extLst>
          </p:cNvPr>
          <p:cNvSpPr txBox="1"/>
          <p:nvPr/>
        </p:nvSpPr>
        <p:spPr>
          <a:xfrm>
            <a:off x="309032" y="979846"/>
            <a:ext cx="11573933" cy="2857192"/>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Μεταφορά οπλισμού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χρήση  γεωγραφικών όρων  ή  λέξεων που σχετίζονταν  με  τον  πόλεμο απαγορευόταν. </a:t>
            </a: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Χρησιμοποιούσαν  τη λέξη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/σπουργίτι αντί του  όπλου, τη  φράση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 GAGASI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/ράμφος  σπουργιτιού αντί των σφαιρών.  </a:t>
            </a:r>
          </a:p>
          <a:p>
            <a:pPr marL="285750" indent="-285750" algn="just">
              <a:buFont typeface="Wingdings" panose="05000000000000000000" pitchFamily="2" charset="2"/>
              <a:buChar char="q"/>
            </a:pP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Στις  νότιες ακτές της </a:t>
            </a:r>
            <a:r>
              <a:rPr lang="el-G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Τουρκίας</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Mersin</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/Μερσίνη και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Anamur</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/Ανεμούριο</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υπήρχαν μυστικά κέντρα αποθήκευσης οπλισμού.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Πριν από  τη μεταφορά  οπλισμού  αξιωματικοί του τουρκικού στρατού (</a:t>
            </a:r>
            <a:r>
              <a:rPr lang="en-US" sz="1600" dirty="0">
                <a:latin typeface="Times New Roman" panose="02020603050405020304" pitchFamily="18" charset="0"/>
                <a:cs typeface="Times New Roman" panose="02020603050405020304" pitchFamily="18" charset="0"/>
              </a:rPr>
              <a:t>Cemal B</a:t>
            </a:r>
            <a:r>
              <a:rPr lang="tr-TR" sz="1600" dirty="0">
                <a:latin typeface="Times New Roman" panose="02020603050405020304" pitchFamily="18" charset="0"/>
                <a:cs typeface="Times New Roman" panose="02020603050405020304" pitchFamily="18" charset="0"/>
              </a:rPr>
              <a:t>iber </a:t>
            </a:r>
            <a:r>
              <a:rPr lang="el-GR" sz="1600" dirty="0">
                <a:latin typeface="Times New Roman" panose="02020603050405020304" pitchFamily="18" charset="0"/>
                <a:cs typeface="Times New Roman" panose="02020603050405020304" pitchFamily="18" charset="0"/>
              </a:rPr>
              <a:t>&amp; </a:t>
            </a:r>
            <a:r>
              <a:rPr lang="tr-TR" sz="1600" dirty="0">
                <a:latin typeface="Times New Roman" panose="02020603050405020304" pitchFamily="18" charset="0"/>
                <a:cs typeface="Times New Roman" panose="02020603050405020304" pitchFamily="18" charset="0"/>
              </a:rPr>
              <a:t>Recep Atasü</a:t>
            </a:r>
            <a:r>
              <a:rPr lang="el-GR" sz="1600" dirty="0">
                <a:latin typeface="Times New Roman" panose="02020603050405020304" pitchFamily="18" charset="0"/>
                <a:cs typeface="Times New Roman" panose="02020603050405020304" pitchFamily="18" charset="0"/>
              </a:rPr>
              <a:t>) είχαν  σταλεί στο νησί.</a:t>
            </a:r>
            <a:r>
              <a:rPr lang="tr-TR" sz="1600" dirty="0">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Η μεταφορά οπλισμού αποφασίστηκε να πραγματοποιηθεί μέσω της  χρήσης  μικρών αλιευτικών σκαφών και  μηχανοκίνητων σκαφών.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Για τη  μεταφορά εκτός  από τα ψαροκάικα,  υπήρξε  βοηθητική και  η  συνεργασία με έναν  λαθρέμπορα.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αναφέρεται και στην προσπάθεια  που  κατέβαλε  για να εξασφαλιστεί  η παραχώρηση   σκάφους από το ναυτικό ή την ακτοφυλακή. Τόσο ο Διοικητής των Ναυτικών Δυνάμεων όσο και η  Γενική Διοίκηση Χωροφυλακής αρνήθηκαν.  </a:t>
            </a:r>
          </a:p>
          <a:p>
            <a:pPr algn="just">
              <a:spcAft>
                <a:spcPts val="800"/>
              </a:spcAft>
              <a:buNone/>
            </a:pP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Θέση υποσέλιδου 2">
            <a:extLst>
              <a:ext uri="{FF2B5EF4-FFF2-40B4-BE49-F238E27FC236}">
                <a16:creationId xmlns:a16="http://schemas.microsoft.com/office/drawing/2014/main" id="{6882B333-731E-D375-100F-C556314E1E95}"/>
              </a:ext>
            </a:extLst>
          </p:cNvPr>
          <p:cNvSpPr>
            <a:spLocks noGrp="1"/>
          </p:cNvSpPr>
          <p:nvPr>
            <p:ph type="ftr" sz="quarter" idx="11"/>
          </p:nvPr>
        </p:nvSpPr>
        <p:spPr>
          <a:xfrm>
            <a:off x="309032" y="6039781"/>
            <a:ext cx="11458424" cy="36512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40, </a:t>
            </a:r>
            <a:r>
              <a:rPr lang="el-GR" sz="1000" dirty="0">
                <a:solidFill>
                  <a:schemeClr val="tx1"/>
                </a:solidFill>
                <a:latin typeface="Times New Roman" panose="02020603050405020304" pitchFamily="18" charset="0"/>
                <a:cs typeface="Times New Roman" panose="02020603050405020304" pitchFamily="18" charset="0"/>
              </a:rPr>
              <a:t>52-53, 80, 86-87, 88, 98, 102, 113, 115,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126-128, </a:t>
            </a:r>
            <a:r>
              <a:rPr lang="tr-TR" sz="1000" dirty="0">
                <a:solidFill>
                  <a:schemeClr val="tx1"/>
                </a:solidFill>
                <a:latin typeface="Times New Roman" panose="02020603050405020304" pitchFamily="18" charset="0"/>
                <a:cs typeface="Times New Roman" panose="02020603050405020304" pitchFamily="18" charset="0"/>
              </a:rPr>
              <a:t>163</a:t>
            </a:r>
            <a:r>
              <a:rPr lang="el-GR" sz="1000" dirty="0">
                <a:solidFill>
                  <a:schemeClr val="tx1"/>
                </a:solidFill>
                <a:latin typeface="Times New Roman" panose="02020603050405020304" pitchFamily="18" charset="0"/>
                <a:cs typeface="Times New Roman" panose="02020603050405020304" pitchFamily="18" charset="0"/>
              </a:rPr>
              <a:t>-165, 170, 172. </a:t>
            </a:r>
          </a:p>
        </p:txBody>
      </p:sp>
      <p:sp>
        <p:nvSpPr>
          <p:cNvPr id="5" name="Θέση αριθμού διαφάνειας 4">
            <a:extLst>
              <a:ext uri="{FF2B5EF4-FFF2-40B4-BE49-F238E27FC236}">
                <a16:creationId xmlns:a16="http://schemas.microsoft.com/office/drawing/2014/main" id="{C29709C4-3577-A71F-B5B7-622B4EE60919}"/>
              </a:ext>
            </a:extLst>
          </p:cNvPr>
          <p:cNvSpPr>
            <a:spLocks noGrp="1"/>
          </p:cNvSpPr>
          <p:nvPr>
            <p:ph type="sldNum" sz="quarter" idx="12"/>
          </p:nvPr>
        </p:nvSpPr>
        <p:spPr>
          <a:xfrm>
            <a:off x="8784771" y="6315500"/>
            <a:ext cx="2743200" cy="365125"/>
          </a:xfrm>
        </p:spPr>
        <p:txBody>
          <a:bodyPr/>
          <a:lstStyle/>
          <a:p>
            <a:r>
              <a:rPr lang="el-GR" dirty="0"/>
              <a:t> </a:t>
            </a:r>
            <a:fld id="{1B8CE1AA-CF21-4938-812F-0237CDF6332C}" type="slidenum">
              <a:rPr lang="el-GR" smtClean="0"/>
              <a:t>13</a:t>
            </a:fld>
            <a:endParaRPr lang="el-GR" dirty="0"/>
          </a:p>
        </p:txBody>
      </p:sp>
      <p:sp>
        <p:nvSpPr>
          <p:cNvPr id="11" name="TextBox 10">
            <a:extLst>
              <a:ext uri="{FF2B5EF4-FFF2-40B4-BE49-F238E27FC236}">
                <a16:creationId xmlns:a16="http://schemas.microsoft.com/office/drawing/2014/main" id="{7A62517E-A66B-702E-B89F-65DD79B87034}"/>
              </a:ext>
            </a:extLst>
          </p:cNvPr>
          <p:cNvSpPr txBox="1"/>
          <p:nvPr/>
        </p:nvSpPr>
        <p:spPr>
          <a:xfrm>
            <a:off x="3886200" y="3788139"/>
            <a:ext cx="6096000" cy="369332"/>
          </a:xfrm>
          <a:prstGeom prst="rect">
            <a:avLst/>
          </a:prstGeom>
          <a:noFill/>
        </p:spPr>
        <p:txBody>
          <a:bodyPr wrap="square">
            <a:spAutoFit/>
          </a:bodyPr>
          <a:lstStyle/>
          <a:p>
            <a:r>
              <a:rPr lang="el-GR" sz="1800" b="1" dirty="0">
                <a:solidFill>
                  <a:srgbClr val="000000"/>
                </a:solidFill>
                <a:effectLst/>
                <a:latin typeface="Times New Roman" panose="02020603050405020304" pitchFamily="18" charset="0"/>
                <a:ea typeface="Calibri" panose="020F0502020204030204" pitchFamily="34" charset="0"/>
              </a:rPr>
              <a:t>ΑΠΟΣΤΟΛΕΣ  ΟΠΛΙΣΜΟΥ</a:t>
            </a:r>
            <a:endParaRPr lang="el-GR" dirty="0"/>
          </a:p>
        </p:txBody>
      </p:sp>
      <p:graphicFrame>
        <p:nvGraphicFramePr>
          <p:cNvPr id="12" name="Πίνακας 11">
            <a:extLst>
              <a:ext uri="{FF2B5EF4-FFF2-40B4-BE49-F238E27FC236}">
                <a16:creationId xmlns:a16="http://schemas.microsoft.com/office/drawing/2014/main" id="{24C79B4C-65D5-172C-EBB6-793E088C113B}"/>
              </a:ext>
            </a:extLst>
          </p:cNvPr>
          <p:cNvGraphicFramePr>
            <a:graphicFrameLocks noGrp="1"/>
          </p:cNvGraphicFramePr>
          <p:nvPr>
            <p:extLst>
              <p:ext uri="{D42A27DB-BD31-4B8C-83A1-F6EECF244321}">
                <p14:modId xmlns:p14="http://schemas.microsoft.com/office/powerpoint/2010/main" val="1799259973"/>
              </p:ext>
            </p:extLst>
          </p:nvPr>
        </p:nvGraphicFramePr>
        <p:xfrm>
          <a:off x="1215874" y="4272874"/>
          <a:ext cx="9644740" cy="1605280"/>
        </p:xfrm>
        <a:graphic>
          <a:graphicData uri="http://schemas.openxmlformats.org/drawingml/2006/table">
            <a:tbl>
              <a:tblPr firstRow="1" firstCol="1" bandRow="1">
                <a:tableStyleId>{5940675A-B579-460E-94D1-54222C63F5DA}</a:tableStyleId>
              </a:tblPr>
              <a:tblGrid>
                <a:gridCol w="946537">
                  <a:extLst>
                    <a:ext uri="{9D8B030D-6E8A-4147-A177-3AD203B41FA5}">
                      <a16:colId xmlns:a16="http://schemas.microsoft.com/office/drawing/2014/main" val="3910768718"/>
                    </a:ext>
                  </a:extLst>
                </a:gridCol>
                <a:gridCol w="1121661">
                  <a:extLst>
                    <a:ext uri="{9D8B030D-6E8A-4147-A177-3AD203B41FA5}">
                      <a16:colId xmlns:a16="http://schemas.microsoft.com/office/drawing/2014/main" val="330114645"/>
                    </a:ext>
                  </a:extLst>
                </a:gridCol>
                <a:gridCol w="1037087">
                  <a:extLst>
                    <a:ext uri="{9D8B030D-6E8A-4147-A177-3AD203B41FA5}">
                      <a16:colId xmlns:a16="http://schemas.microsoft.com/office/drawing/2014/main" val="2729037625"/>
                    </a:ext>
                  </a:extLst>
                </a:gridCol>
                <a:gridCol w="941408">
                  <a:extLst>
                    <a:ext uri="{9D8B030D-6E8A-4147-A177-3AD203B41FA5}">
                      <a16:colId xmlns:a16="http://schemas.microsoft.com/office/drawing/2014/main" val="3672153659"/>
                    </a:ext>
                  </a:extLst>
                </a:gridCol>
                <a:gridCol w="941408">
                  <a:extLst>
                    <a:ext uri="{9D8B030D-6E8A-4147-A177-3AD203B41FA5}">
                      <a16:colId xmlns:a16="http://schemas.microsoft.com/office/drawing/2014/main" val="289577357"/>
                    </a:ext>
                  </a:extLst>
                </a:gridCol>
                <a:gridCol w="820101">
                  <a:extLst>
                    <a:ext uri="{9D8B030D-6E8A-4147-A177-3AD203B41FA5}">
                      <a16:colId xmlns:a16="http://schemas.microsoft.com/office/drawing/2014/main" val="1279564118"/>
                    </a:ext>
                  </a:extLst>
                </a:gridCol>
                <a:gridCol w="1278846">
                  <a:extLst>
                    <a:ext uri="{9D8B030D-6E8A-4147-A177-3AD203B41FA5}">
                      <a16:colId xmlns:a16="http://schemas.microsoft.com/office/drawing/2014/main" val="2692401830"/>
                    </a:ext>
                  </a:extLst>
                </a:gridCol>
                <a:gridCol w="1278846">
                  <a:extLst>
                    <a:ext uri="{9D8B030D-6E8A-4147-A177-3AD203B41FA5}">
                      <a16:colId xmlns:a16="http://schemas.microsoft.com/office/drawing/2014/main" val="3839725382"/>
                    </a:ext>
                  </a:extLst>
                </a:gridCol>
                <a:gridCol w="1278846">
                  <a:extLst>
                    <a:ext uri="{9D8B030D-6E8A-4147-A177-3AD203B41FA5}">
                      <a16:colId xmlns:a16="http://schemas.microsoft.com/office/drawing/2014/main" val="2083997827"/>
                    </a:ext>
                  </a:extLst>
                </a:gridCol>
              </a:tblGrid>
              <a:tr h="0">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3η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4η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5η -6η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7η -8η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9η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3983218"/>
                  </a:ext>
                </a:extLst>
              </a:tr>
              <a:tr h="0">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16 Αυγούστου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27 Αυγούστου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20 Σεπτεμβρίου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8 Οκτωβρίου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21 Οκτωβρίου 1958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 Νοεμβρίου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 Ιανουαρίου 1959</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kern="1200" dirty="0">
                          <a:solidFill>
                            <a:schemeClr val="dk1"/>
                          </a:solidFill>
                          <a:effectLst/>
                          <a:latin typeface="Times New Roman" panose="02020603050405020304" pitchFamily="18" charset="0"/>
                          <a:cs typeface="Times New Roman" panose="02020603050405020304" pitchFamily="18" charset="0"/>
                        </a:rPr>
                        <a:t>17/18ης Οκτωβρίου  του 1959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dirty="0">
                          <a:solidFill>
                            <a:srgbClr val="000000"/>
                          </a:solidFill>
                          <a:effectLst/>
                          <a:latin typeface="Times New Roman" panose="02020603050405020304" pitchFamily="18" charset="0"/>
                          <a:cs typeface="Times New Roman" panose="02020603050405020304" pitchFamily="18" charset="0"/>
                        </a:rPr>
                        <a:t>Σεπτέμβριος  1959</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3216566"/>
                  </a:ext>
                </a:extLst>
              </a:tr>
              <a:tr h="0">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8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tr-T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πλαστικά  καλούπια με πυροκροτητές  και φυτίλια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40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6750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24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59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15150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166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0000"/>
                        </a:lnSpc>
                        <a:spcAft>
                          <a:spcPts val="800"/>
                        </a:spcAft>
                        <a:buFont typeface="Times New Roman" panose="02020603050405020304" pitchFamily="18" charset="0"/>
                        <a:buChar char="-"/>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100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a:t>
                      </a:r>
                      <a:r>
                        <a:rPr lang="en-US" sz="800" b="1" baseline="30000" dirty="0">
                          <a:effectLst/>
                          <a:latin typeface="Times New Roman" panose="02020603050405020304" pitchFamily="18" charset="0"/>
                          <a:cs typeface="Times New Roman" panose="02020603050405020304" pitchFamily="18" charset="0"/>
                        </a:rPr>
                        <a:t>Bren</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εφόδου</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9400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ασύρματος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dirty="0" err="1">
                          <a:effectLst/>
                          <a:latin typeface="Times New Roman" panose="02020603050405020304" pitchFamily="18" charset="0"/>
                          <a:cs typeface="Times New Roman" panose="02020603050405020304" pitchFamily="18" charset="0"/>
                        </a:rPr>
                        <a:t>αυτόβύθιση</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dirty="0">
                          <a:solidFill>
                            <a:srgbClr val="000000"/>
                          </a:solidFill>
                          <a:effectLst/>
                          <a:latin typeface="Times New Roman" panose="02020603050405020304" pitchFamily="18" charset="0"/>
                          <a:cs typeface="Times New Roman" panose="02020603050405020304" pitchFamily="18" charset="0"/>
                        </a:rPr>
                        <a:t>λίγο πριν από την  έναρξη των εργασιών   της συνεδρίας της Γενικής Συνέλευσης των Ηνωμένων Εθνών είχε  πραγματοποιηθεί επιτυχής αποστολή οπλισμού στην Κύπρο</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5489029"/>
                  </a:ext>
                </a:extLst>
              </a:tr>
            </a:tbl>
          </a:graphicData>
        </a:graphic>
      </p:graphicFrame>
    </p:spTree>
    <p:extLst>
      <p:ext uri="{BB962C8B-B14F-4D97-AF65-F5344CB8AC3E}">
        <p14:creationId xmlns:p14="http://schemas.microsoft.com/office/powerpoint/2010/main" val="334795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7CA7-F71F-35EA-4EA6-EA5EB2197A64}"/>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8C0BF2C-A6B0-E5A6-90E5-DBD66B3A752F}"/>
              </a:ext>
            </a:extLst>
          </p:cNvPr>
          <p:cNvSpPr/>
          <p:nvPr/>
        </p:nvSpPr>
        <p:spPr>
          <a:xfrm>
            <a:off x="135467" y="177800"/>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5" name="TextBox 4">
            <a:extLst>
              <a:ext uri="{FF2B5EF4-FFF2-40B4-BE49-F238E27FC236}">
                <a16:creationId xmlns:a16="http://schemas.microsoft.com/office/drawing/2014/main" id="{8B32CFCB-0BC3-40F1-9E08-1B3E071E03F7}"/>
              </a:ext>
            </a:extLst>
          </p:cNvPr>
          <p:cNvSpPr txBox="1"/>
          <p:nvPr/>
        </p:nvSpPr>
        <p:spPr>
          <a:xfrm>
            <a:off x="135468" y="997565"/>
            <a:ext cx="9019166" cy="513986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IX</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Στρατόπεδα  εκπαίδευσης </a:t>
            </a: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Για  την εκπαίδευση των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(αντρών και γυναικών) συστήνονται  ειδικά στρατόπεδα  εκπαίδευσης, πρώτα στην Άγκυρα και αργότερα το 1959  στην Αττάλεια.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  πρώτο στρατόπεδο  εκπαίδευσης (1958-1961)  βρισκόταν   40 χιλιόμετρα  από την Άγκυρα «στρατόπεδο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ZİR EĞİTİM KAMPI</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  μυστικά στρατόπεδα  σκηνών υπό την καθοδήγηση  αξιωματικών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Şadi Demirbilek</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Naim Tan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λαμβάνουν εκπαίδευση. Η  εκπαίδευση  περιλαμβάνει  σκοποβολή,  χρήση  όπλων,  συντήρηση όπλων,   σαμποτάζ,  εμπρησμούς,  ασκήσεις  πεδίου ημέρας και  νύχτας, «τεχνικές  μυστικών επιχειρήσεων» με  μοναδικό  σκοπό  την  ετοιμότητα  σε περίπτωση  μεγάλης οργανωμένης  επίθεσης  από  τους Ελληνοκυπρίους.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Κάθε  μήνα  20-25 άτομα μεταβαίνουν από την  Κύπρο στην Τουρκία για εκπαίδευση. Η εκπαίδευση  διαρκεί έναν μήνα. Μετά την  εκπαίδευση  επιστρέφουν στην Κύπρο και εκπαιδεύουν άλλους. Τα θεωρητικά  μαθήματα προσφέρονται σε  κτίριο του  Τουρκοκυπριακού Πολιτιστικού  Συνδέσμου. </a:t>
            </a:r>
          </a:p>
          <a:p>
            <a:pPr marL="285750" indent="-285750">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Πηγή στρατολόγησης αποτελούν και οι φοιτητές  σε Άγκυρα  και Κωνσταντινούπολη. </a:t>
            </a:r>
          </a:p>
        </p:txBody>
      </p:sp>
      <p:sp>
        <p:nvSpPr>
          <p:cNvPr id="6" name="Θέση υποσέλιδου 5">
            <a:extLst>
              <a:ext uri="{FF2B5EF4-FFF2-40B4-BE49-F238E27FC236}">
                <a16:creationId xmlns:a16="http://schemas.microsoft.com/office/drawing/2014/main" id="{95A478AD-2045-DFFA-24BA-75814982055D}"/>
              </a:ext>
            </a:extLst>
          </p:cNvPr>
          <p:cNvSpPr>
            <a:spLocks noGrp="1"/>
          </p:cNvSpPr>
          <p:nvPr>
            <p:ph type="ftr" sz="quarter" idx="11"/>
          </p:nvPr>
        </p:nvSpPr>
        <p:spPr>
          <a:xfrm>
            <a:off x="135467" y="6116696"/>
            <a:ext cx="11686419" cy="52466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95, 103-110, 112, 223, 227, 239.</a:t>
            </a:r>
            <a:endParaRPr lang="el-GR" sz="1000" dirty="0"/>
          </a:p>
        </p:txBody>
      </p:sp>
      <p:sp>
        <p:nvSpPr>
          <p:cNvPr id="7" name="Θέση αριθμού διαφάνειας 6">
            <a:extLst>
              <a:ext uri="{FF2B5EF4-FFF2-40B4-BE49-F238E27FC236}">
                <a16:creationId xmlns:a16="http://schemas.microsoft.com/office/drawing/2014/main" id="{3F224B36-CD56-6849-DAD5-669E92FC1720}"/>
              </a:ext>
            </a:extLst>
          </p:cNvPr>
          <p:cNvSpPr>
            <a:spLocks noGrp="1"/>
          </p:cNvSpPr>
          <p:nvPr>
            <p:ph type="sldNum" sz="quarter" idx="12"/>
          </p:nvPr>
        </p:nvSpPr>
        <p:spPr>
          <a:xfrm>
            <a:off x="10287000" y="6379029"/>
            <a:ext cx="1066800" cy="342446"/>
          </a:xfrm>
        </p:spPr>
        <p:txBody>
          <a:bodyPr/>
          <a:lstStyle/>
          <a:p>
            <a:r>
              <a:rPr lang="el-GR" dirty="0"/>
              <a:t> </a:t>
            </a:r>
            <a:fld id="{1B8CE1AA-CF21-4938-812F-0237CDF6332C}" type="slidenum">
              <a:rPr lang="el-GR" smtClean="0"/>
              <a:t>14</a:t>
            </a:fld>
            <a:endParaRPr lang="el-GR" dirty="0"/>
          </a:p>
        </p:txBody>
      </p:sp>
      <p:pic>
        <p:nvPicPr>
          <p:cNvPr id="4" name="Εικόνα 3">
            <a:extLst>
              <a:ext uri="{FF2B5EF4-FFF2-40B4-BE49-F238E27FC236}">
                <a16:creationId xmlns:a16="http://schemas.microsoft.com/office/drawing/2014/main" id="{80E2106F-7AC7-8887-28C4-0143BD810A02}"/>
              </a:ext>
            </a:extLst>
          </p:cNvPr>
          <p:cNvPicPr>
            <a:picLocks noChangeAspect="1"/>
          </p:cNvPicPr>
          <p:nvPr/>
        </p:nvPicPr>
        <p:blipFill>
          <a:blip r:embed="rId3">
            <a:extLst>
              <a:ext uri="{28A0092B-C50C-407E-A947-70E740481C1C}">
                <a14:useLocalDpi xmlns:a14="http://schemas.microsoft.com/office/drawing/2010/main" val="0"/>
              </a:ext>
            </a:extLst>
          </a:blip>
          <a:srcRect l="7500" t="9365" r="52619" b="60635"/>
          <a:stretch>
            <a:fillRect/>
          </a:stretch>
        </p:blipFill>
        <p:spPr>
          <a:xfrm>
            <a:off x="9269324" y="1432964"/>
            <a:ext cx="2514200" cy="2426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6F01916-D496-F4A6-CE52-1CEF840BC340}"/>
              </a:ext>
            </a:extLst>
          </p:cNvPr>
          <p:cNvSpPr txBox="1"/>
          <p:nvPr/>
        </p:nvSpPr>
        <p:spPr>
          <a:xfrm>
            <a:off x="9476016" y="4060382"/>
            <a:ext cx="2100816" cy="461665"/>
          </a:xfrm>
          <a:prstGeom prst="rect">
            <a:avLst/>
          </a:prstGeom>
          <a:noFill/>
        </p:spPr>
        <p:txBody>
          <a:bodyPr wrap="square">
            <a:spAutoFit/>
          </a:bodyPr>
          <a:lstStyle/>
          <a:p>
            <a:pPr algn="ctr"/>
            <a:r>
              <a:rPr lang="el-GR" sz="1200" dirty="0">
                <a:latin typeface="Times New Roman" panose="02020603050405020304" pitchFamily="18" charset="0"/>
                <a:ea typeface="Calibri" panose="020F0502020204030204" pitchFamily="34" charset="0"/>
                <a:cs typeface="Times New Roman" panose="02020603050405020304" pitchFamily="18" charset="0"/>
              </a:rPr>
              <a:t>Στρατόπεδο  εκπαίδευσης</a:t>
            </a:r>
            <a:endParaRPr lang="el-G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Άγκυρα </a:t>
            </a:r>
            <a:endParaRPr lang="el-GR" sz="1200" dirty="0"/>
          </a:p>
        </p:txBody>
      </p:sp>
      <p:sp>
        <p:nvSpPr>
          <p:cNvPr id="8" name="TextBox 7">
            <a:extLst>
              <a:ext uri="{FF2B5EF4-FFF2-40B4-BE49-F238E27FC236}">
                <a16:creationId xmlns:a16="http://schemas.microsoft.com/office/drawing/2014/main" id="{EA5C1B32-AEF4-8686-EB39-C8D64654AE7D}"/>
              </a:ext>
            </a:extLst>
          </p:cNvPr>
          <p:cNvSpPr txBox="1"/>
          <p:nvPr/>
        </p:nvSpPr>
        <p:spPr>
          <a:xfrm>
            <a:off x="9514378" y="4660547"/>
            <a:ext cx="2307508" cy="1200329"/>
          </a:xfrm>
          <a:prstGeom prst="rect">
            <a:avLst/>
          </a:prstGeom>
          <a:solidFill>
            <a:schemeClr val="bg1"/>
          </a:solidFill>
        </p:spPr>
        <p:txBody>
          <a:bodyPr wrap="square">
            <a:spAutoFit/>
          </a:bodyPr>
          <a:lstStyle/>
          <a:p>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MİNPA</a:t>
            </a:r>
            <a:r>
              <a:rPr lang="el-GR" sz="1200" dirty="0">
                <a:solidFill>
                  <a:schemeClr val="tx1"/>
                </a:solidFill>
                <a:latin typeface="Times New Roman" panose="02020603050405020304" pitchFamily="18"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MATBAACILIK</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a:t>
            </a:r>
            <a:r>
              <a:rPr lang="el-GR" sz="1200" dirty="0">
                <a:latin typeface="Times New Roman" panose="02020603050405020304" pitchFamily="18" charset="0"/>
                <a:ea typeface="Calibri" panose="020F0502020204030204" pitchFamily="34" charset="0"/>
                <a:cs typeface="Times New Roman" panose="02020603050405020304" pitchFamily="18" charset="0"/>
              </a:rPr>
              <a:t>ελ</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104</a:t>
            </a:r>
            <a:r>
              <a:rPr lang="el-GR" sz="1200" dirty="0">
                <a:latin typeface="Times New Roman" panose="02020603050405020304" pitchFamily="18" charset="0"/>
                <a:ea typeface="Calibri" panose="020F0502020204030204" pitchFamily="34" charset="0"/>
                <a:cs typeface="Times New Roman" panose="02020603050405020304" pitchFamily="18" charset="0"/>
              </a:rPr>
              <a:t>.</a:t>
            </a:r>
            <a:endParaRPr lang="el-GR" sz="1200" dirty="0"/>
          </a:p>
        </p:txBody>
      </p:sp>
    </p:spTree>
    <p:extLst>
      <p:ext uri="{BB962C8B-B14F-4D97-AF65-F5344CB8AC3E}">
        <p14:creationId xmlns:p14="http://schemas.microsoft.com/office/powerpoint/2010/main" val="399425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F8DB-6DE9-6CC9-32AA-6B5BEBA122EF}"/>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6E10CF55-BCB1-D09A-26C3-2D29481B895F}"/>
              </a:ext>
            </a:extLst>
          </p:cNvPr>
          <p:cNvSpPr/>
          <p:nvPr/>
        </p:nvSpPr>
        <p:spPr>
          <a:xfrm>
            <a:off x="287866" y="212821"/>
            <a:ext cx="11573933" cy="592667"/>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ΙΙΙ. </a:t>
            </a:r>
            <a:r>
              <a:rPr lang="el-GR" b="1" dirty="0">
                <a:solidFill>
                  <a:schemeClr val="tx1"/>
                </a:solidFill>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solidFill>
                  <a:schemeClr val="tx1"/>
                </a:solidFill>
                <a:latin typeface="Times New Roman" panose="02020603050405020304" pitchFamily="18" charset="0"/>
                <a:cs typeface="Times New Roman" panose="02020603050405020304" pitchFamily="18" charset="0"/>
              </a:rPr>
              <a:t>Ομορφίτας</a:t>
            </a:r>
            <a:r>
              <a:rPr lang="el-GR" b="1" dirty="0">
                <a:solidFill>
                  <a:schemeClr val="tx1"/>
                </a:solidFill>
                <a:latin typeface="Times New Roman" panose="02020603050405020304" pitchFamily="18" charset="0"/>
                <a:cs typeface="Times New Roman" panose="02020603050405020304" pitchFamily="18" charset="0"/>
              </a:rPr>
              <a:t> </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10" name="Θέση υποσέλιδου 9">
            <a:extLst>
              <a:ext uri="{FF2B5EF4-FFF2-40B4-BE49-F238E27FC236}">
                <a16:creationId xmlns:a16="http://schemas.microsoft.com/office/drawing/2014/main" id="{15E4A8AD-B515-214B-5137-B91BAFB072B2}"/>
              </a:ext>
            </a:extLst>
          </p:cNvPr>
          <p:cNvSpPr>
            <a:spLocks noGrp="1"/>
          </p:cNvSpPr>
          <p:nvPr>
            <p:ph type="ftr" sz="quarter" idx="11"/>
          </p:nvPr>
        </p:nvSpPr>
        <p:spPr>
          <a:xfrm>
            <a:off x="287863" y="4887642"/>
            <a:ext cx="11573933" cy="17640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46-47.</a:t>
            </a:r>
          </a:p>
          <a:p>
            <a:pPr algn="l"/>
            <a:r>
              <a:rPr lang="el-GR" sz="1000" dirty="0">
                <a:solidFill>
                  <a:schemeClr val="tx1"/>
                </a:solidFill>
                <a:latin typeface="Times New Roman" panose="02020603050405020304" pitchFamily="18" charset="0"/>
                <a:cs typeface="Times New Roman" panose="02020603050405020304" pitchFamily="18" charset="0"/>
              </a:rPr>
              <a:t>2.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Ποιήματα  Βλ. Εφημερίδα </a:t>
            </a:r>
            <a:r>
              <a:rPr lang="el-GR" sz="1000" i="1" dirty="0">
                <a:solidFill>
                  <a:schemeClr val="tx1"/>
                </a:solidFill>
                <a:latin typeface="Times New Roman" panose="02020603050405020304" pitchFamily="18" charset="0"/>
                <a:cs typeface="Times New Roman" panose="02020603050405020304" pitchFamily="18" charset="0"/>
              </a:rPr>
              <a:t>ΚΥΠΡΟΣ</a:t>
            </a:r>
            <a:r>
              <a:rPr lang="el-GR" sz="1000" dirty="0">
                <a:solidFill>
                  <a:schemeClr val="tx1"/>
                </a:solidFill>
                <a:latin typeface="Times New Roman" panose="02020603050405020304" pitchFamily="18" charset="0"/>
                <a:cs typeface="Times New Roman" panose="02020603050405020304" pitchFamily="18" charset="0"/>
              </a:rPr>
              <a:t>,  13 Ιανουαρίου 1964.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4 Ιουνίου 1964. 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15 Ιουνίου 1964.</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[Οι θηριωδίες των συμμοριών  των Ελληνοκυπρίων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έρχονται στο φως: Ένας εκατονταετής ιμάμης και 17χρονος ανάπηρος γιος του αποκεφαλίστηκαν] </a:t>
            </a: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l"/>
            <a:r>
              <a:rPr lang="el-GR" sz="1000" dirty="0">
                <a:solidFill>
                  <a:schemeClr val="tx1"/>
                </a:solidFill>
                <a:latin typeface="Times New Roman" panose="02020603050405020304" pitchFamily="18" charset="0"/>
                <a:cs typeface="Times New Roman" panose="02020603050405020304" pitchFamily="18" charset="0"/>
              </a:rPr>
              <a:t>5. Μακάριος </a:t>
            </a:r>
            <a:r>
              <a:rPr lang="el-GR" sz="1000" dirty="0" err="1">
                <a:solidFill>
                  <a:schemeClr val="tx1"/>
                </a:solidFill>
                <a:latin typeface="Times New Roman" panose="02020603050405020304" pitchFamily="18" charset="0"/>
                <a:cs typeface="Times New Roman" panose="02020603050405020304" pitchFamily="18" charset="0"/>
              </a:rPr>
              <a:t>Δρουσιώτης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a:t>
            </a:r>
            <a:r>
              <a:rPr lang="el-GR" sz="1000" dirty="0">
                <a:solidFill>
                  <a:schemeClr val="tx1"/>
                </a:solidFill>
                <a:latin typeface="Times New Roman" panose="02020603050405020304" pitchFamily="18" charset="0"/>
                <a:cs typeface="Times New Roman" panose="02020603050405020304" pitchFamily="18" charset="0"/>
              </a:rPr>
              <a:t>, Αλφάδι, Λευκωσία  2023,  σελ. 143.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ΣΑΛΠΙΣΜΑ ΤΟΥ 1964»,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«ΤΟΥΡΚΙΚΗ ΕΠΙΘΕΣΙΣ»,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«ΑΝΑΚΑΤΕΛΗΦΘΗ ∆Ι’ ΑΝΤΕΠΙΘΕΣΕΙΣ Ο ΑΣΤΥΝΟΜ. ΣΤΑΘΜΟΣ ΟΜΟΡΦΙΤΑΣ», 25 Δεκεμβρίου 1963.  </a:t>
            </a:r>
          </a:p>
          <a:p>
            <a:pPr algn="l"/>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p:txBody>
      </p:sp>
      <p:sp>
        <p:nvSpPr>
          <p:cNvPr id="11" name="Θέση αριθμού διαφάνειας 10">
            <a:extLst>
              <a:ext uri="{FF2B5EF4-FFF2-40B4-BE49-F238E27FC236}">
                <a16:creationId xmlns:a16="http://schemas.microsoft.com/office/drawing/2014/main" id="{B815A1A5-C42B-EA4C-37CE-5474DA4BE40C}"/>
              </a:ext>
            </a:extLst>
          </p:cNvPr>
          <p:cNvSpPr>
            <a:spLocks noGrp="1"/>
          </p:cNvSpPr>
          <p:nvPr>
            <p:ph type="sldNum" sz="quarter" idx="12"/>
          </p:nvPr>
        </p:nvSpPr>
        <p:spPr/>
        <p:txBody>
          <a:bodyPr/>
          <a:lstStyle/>
          <a:p>
            <a:fld id="{1B8CE1AA-CF21-4938-812F-0237CDF6332C}" type="slidenum">
              <a:rPr lang="el-GR" smtClean="0"/>
              <a:t>15</a:t>
            </a:fld>
            <a:endParaRPr lang="el-GR" dirty="0"/>
          </a:p>
        </p:txBody>
      </p:sp>
      <p:sp>
        <p:nvSpPr>
          <p:cNvPr id="3" name="TextBox 2">
            <a:extLst>
              <a:ext uri="{FF2B5EF4-FFF2-40B4-BE49-F238E27FC236}">
                <a16:creationId xmlns:a16="http://schemas.microsoft.com/office/drawing/2014/main" id="{05247BAF-5455-C7E8-02BB-74ADDFA4681E}"/>
              </a:ext>
            </a:extLst>
          </p:cNvPr>
          <p:cNvSpPr txBox="1"/>
          <p:nvPr/>
        </p:nvSpPr>
        <p:spPr>
          <a:xfrm>
            <a:off x="287862" y="984517"/>
            <a:ext cx="11573933" cy="366254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Η </a:t>
            </a:r>
            <a:r>
              <a:rPr lang="el-GR" sz="1400" dirty="0" err="1">
                <a:latin typeface="Times New Roman" panose="02020603050405020304" pitchFamily="18" charset="0"/>
                <a:cs typeface="Times New Roman" panose="02020603050405020304" pitchFamily="18" charset="0"/>
              </a:rPr>
              <a:t>Ομορφίτα</a:t>
            </a:r>
            <a:r>
              <a:rPr lang="el-GR" sz="1400" dirty="0">
                <a:latin typeface="Times New Roman" panose="02020603050405020304" pitchFamily="18" charset="0"/>
                <a:cs typeface="Times New Roman" panose="02020603050405020304" pitchFamily="18" charset="0"/>
              </a:rPr>
              <a:t>  μαζί  με το </a:t>
            </a:r>
            <a:r>
              <a:rPr lang="el-GR" sz="1400" dirty="0" err="1">
                <a:latin typeface="Times New Roman" panose="02020603050405020304" pitchFamily="18" charset="0"/>
                <a:cs typeface="Times New Roman" panose="02020603050405020304" pitchFamily="18" charset="0"/>
              </a:rPr>
              <a:t>Καϊμακλί</a:t>
            </a:r>
            <a:r>
              <a:rPr lang="el-GR" sz="1400" dirty="0">
                <a:latin typeface="Times New Roman" panose="02020603050405020304" pitchFamily="18" charset="0"/>
                <a:cs typeface="Times New Roman" panose="02020603050405020304" pitchFamily="18" charset="0"/>
              </a:rPr>
              <a:t>,  τον Τράχωνα, τη Νεάπολη και τον  Βόρειο Πόλο  αποτελούν τα βόρεια προάστια της  Λευκωσίας. Οι </a:t>
            </a:r>
            <a:r>
              <a:rPr lang="el-GR" sz="1400" dirty="0" err="1">
                <a:latin typeface="Times New Roman" panose="02020603050405020304" pitchFamily="18" charset="0"/>
                <a:cs typeface="Times New Roman" panose="02020603050405020304" pitchFamily="18" charset="0"/>
              </a:rPr>
              <a:t>εθνοτικές</a:t>
            </a:r>
            <a:r>
              <a:rPr lang="el-GR" sz="1400" dirty="0">
                <a:latin typeface="Times New Roman" panose="02020603050405020304" pitchFamily="18" charset="0"/>
                <a:cs typeface="Times New Roman" panose="02020603050405020304" pitchFamily="18" charset="0"/>
              </a:rPr>
              <a:t>  ταραχές του 1958 επέφεραν  δομικές αλλαγές στη δημογραφική μεταβολή της Ομορφίτας.¹</a:t>
            </a: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r>
              <a:rPr lang="el-GR" sz="1100" dirty="0">
                <a:latin typeface="Times New Roman" panose="02020603050405020304" pitchFamily="18" charset="0"/>
                <a:cs typeface="Times New Roman" panose="02020603050405020304" pitchFamily="18" charset="0"/>
              </a:rPr>
              <a:t>Η μονοπώληση του  πόνου  είναι μια συνήθης  πρακτική στην παραδοσιακή ιστοριογραφία, στον δημοσιογραφικό,</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λογοτεχνικό, σχολικό  και πολιτικό λόγο. Σε επιστολή  του  Ζήνωνα Ρωσσίδη, του  μόνιμου  αντιπροσώπου  της Κύπρου  στα Ηνωμένα Έθνη  προς το Συμβούλιο Ασφαλείας  απαντά  η ακόλουθη αναφορά  : «στην περιοχή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a:t>
            </a:r>
            <a:r>
              <a:rPr lang="el-GR" sz="1100" dirty="0">
                <a:latin typeface="Times New Roman" panose="02020603050405020304" pitchFamily="18" charset="0"/>
                <a:ea typeface="Aptos" panose="020B0004020202020204" pitchFamily="34" charset="0"/>
                <a:cs typeface="Times New Roman" panose="02020603050405020304" pitchFamily="18" charset="0"/>
              </a:rPr>
              <a:t>² </a:t>
            </a:r>
            <a:r>
              <a:rPr lang="el-GR" sz="1100" dirty="0">
                <a:latin typeface="Times New Roman" panose="02020603050405020304" pitchFamily="18" charset="0"/>
                <a:cs typeface="Times New Roman" panose="02020603050405020304" pitchFamily="18" charset="0"/>
              </a:rPr>
              <a:t>ενώ  σε άρθρο της  τουρκοκυπριακής εφημερίδας </a:t>
            </a:r>
            <a:r>
              <a:rPr lang="tr-TR" sz="1100" i="1" dirty="0">
                <a:latin typeface="Times New Roman" panose="02020603050405020304" pitchFamily="18" charset="0"/>
                <a:cs typeface="Times New Roman" panose="02020603050405020304" pitchFamily="18" charset="0"/>
              </a:rPr>
              <a:t>Bozkurt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απαντά  η ακόλουθη αναφορά : «Οι θηριωδίες των συμμοριών  των Ελληνοκυπρίων στην </a:t>
            </a:r>
            <a:r>
              <a:rPr lang="el-GR" sz="1100" dirty="0" err="1">
                <a:latin typeface="Times New Roman" panose="02020603050405020304" pitchFamily="18" charset="0"/>
                <a:cs typeface="Times New Roman" panose="02020603050405020304" pitchFamily="18" charset="0"/>
              </a:rPr>
              <a:t>Ομορφίτα</a:t>
            </a:r>
            <a:r>
              <a:rPr lang="el-GR" sz="1100" dirty="0">
                <a:latin typeface="Times New Roman" panose="02020603050405020304" pitchFamily="18" charset="0"/>
                <a:cs typeface="Times New Roman" panose="02020603050405020304" pitchFamily="18" charset="0"/>
              </a:rPr>
              <a:t> έρχονται στο φως: Ένας εκατονταετής ιμάμης και ο 17χρονος ανάπηρος γιος του αποκεφαλίστηκαν».³</a:t>
            </a:r>
          </a:p>
          <a:p>
            <a:pPr algn="just"/>
            <a:r>
              <a:rPr lang="el-GR" sz="1100" dirty="0">
                <a:latin typeface="Times New Roman" panose="02020603050405020304" pitchFamily="18" charset="0"/>
                <a:cs typeface="Times New Roman" panose="02020603050405020304" pitchFamily="18" charset="0"/>
              </a:rPr>
              <a:t>Η  αξιοποίηση του τουρκοκυπριακού τύπου της περιόδου 1963-1964  (η παρούσα εισήγηση θα αξιοποιήσει την τουρκοκυπριακή εφημερίδα </a:t>
            </a:r>
            <a:r>
              <a:rPr lang="tr-TR" sz="1100" i="1" dirty="0">
                <a:latin typeface="Times New Roman" panose="02020603050405020304" pitchFamily="18" charset="0"/>
                <a:cs typeface="Times New Roman" panose="02020603050405020304" pitchFamily="18" charset="0"/>
              </a:rPr>
              <a:t>Bozkurt</a:t>
            </a:r>
            <a:r>
              <a:rPr lang="el-GR" sz="1100" dirty="0">
                <a:latin typeface="Times New Roman" panose="02020603050405020304" pitchFamily="18" charset="0"/>
                <a:cs typeface="Times New Roman" panose="02020603050405020304" pitchFamily="18" charset="0"/>
              </a:rPr>
              <a: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θα αποτελέσει  τη βάση  για την ανάδειξη   άλλων ρεπερτορίων λόγου, της  συγκρότησης  μιας άλλης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της  προσφυγικής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του  αφηγήματος  των θηριωδιών,   των «χρήσιμων νεκρών», του αφηγήματος  «του  οργανωμένου σχεδίου εξόντωσης».⁴</a:t>
            </a:r>
          </a:p>
          <a:p>
            <a:pPr algn="just"/>
            <a:r>
              <a:rPr lang="el-GR" sz="1100" dirty="0">
                <a:latin typeface="Times New Roman" panose="02020603050405020304" pitchFamily="18" charset="0"/>
                <a:ea typeface="Aptos" panose="020B0004020202020204" pitchFamily="34" charset="0"/>
                <a:cs typeface="Times New Roman" panose="02020603050405020304" pitchFamily="18" charset="0"/>
              </a:rPr>
              <a:t>Στον  ελληνοκυπριακό  ιστοριογραφικό λόγο,  «οι ελληνοκυπριακές  παραστρατιωτικές  δυνάμεις, παρότι φτωχότερα εξοπλισμένες και οργανωμένες», κατάφεραν  να εξουδετερώσουν   την  «εξτρεμιστική ένοπλη οργάνωση Τ.Μ.Τ.»,  «την τουρκική ανταρσία», γιατί ήταν  πάνοπλοι «με το όπλο  του δικαίου». Απέναντι στο αφήγημα «ένοπλοι µε </a:t>
            </a:r>
            <a:r>
              <a:rPr lang="el-GR" sz="1100" dirty="0" err="1">
                <a:latin typeface="Times New Roman" panose="02020603050405020304" pitchFamily="18" charset="0"/>
                <a:ea typeface="Aptos" panose="020B0004020202020204" pitchFamily="34" charset="0"/>
                <a:cs typeface="Times New Roman" panose="02020603050405020304" pitchFamily="18" charset="0"/>
              </a:rPr>
              <a:t>βαρυ</a:t>
            </a:r>
            <a:r>
              <a:rPr lang="el-GR" sz="1100" dirty="0">
                <a:latin typeface="Times New Roman" panose="02020603050405020304" pitchFamily="18" charset="0"/>
                <a:ea typeface="Aptos" panose="020B0004020202020204" pitchFamily="34" charset="0"/>
                <a:cs typeface="Times New Roman" panose="02020603050405020304" pitchFamily="18" charset="0"/>
              </a:rPr>
              <a:t>  </a:t>
            </a:r>
            <a:r>
              <a:rPr lang="el-GR" sz="1100" dirty="0" err="1">
                <a:latin typeface="Times New Roman" panose="02020603050405020304" pitchFamily="18" charset="0"/>
                <a:ea typeface="Aptos" panose="020B0004020202020204" pitchFamily="34" charset="0"/>
                <a:cs typeface="Times New Roman" panose="02020603050405020304" pitchFamily="18" charset="0"/>
              </a:rPr>
              <a:t>όπλισµο</a:t>
            </a:r>
            <a:r>
              <a:rPr lang="el-GR" sz="1100" dirty="0">
                <a:latin typeface="Times New Roman" panose="02020603050405020304" pitchFamily="18" charset="0"/>
                <a:ea typeface="Aptos" panose="020B0004020202020204" pitchFamily="34" charset="0"/>
                <a:cs typeface="Times New Roman" panose="02020603050405020304" pitchFamily="18" charset="0"/>
              </a:rPr>
              <a:t>  έχουν  εξαπολύσει  επίθεση εναντίον του  άμαχου  πληθυσμού  της </a:t>
            </a:r>
            <a:r>
              <a:rPr lang="el-GR" sz="1100" dirty="0" err="1">
                <a:latin typeface="Times New Roman" panose="02020603050405020304" pitchFamily="18" charset="0"/>
                <a:ea typeface="Aptos" panose="020B0004020202020204" pitchFamily="34" charset="0"/>
                <a:cs typeface="Times New Roman" panose="02020603050405020304" pitchFamily="18" charset="0"/>
              </a:rPr>
              <a:t>Ομορφίτας</a:t>
            </a:r>
            <a:r>
              <a:rPr lang="el-GR" sz="1100" dirty="0">
                <a:latin typeface="Times New Roman" panose="02020603050405020304" pitchFamily="18" charset="0"/>
                <a:ea typeface="Aptos" panose="020B0004020202020204" pitchFamily="34" charset="0"/>
                <a:cs typeface="Times New Roman" panose="02020603050405020304" pitchFamily="18" charset="0"/>
              </a:rPr>
              <a:t>», «βάλλουν εναντίον μας με καταιγιστικά πυρά», στα έγγραφα της  Ερυθράς Ημισελήνου  απαντά η ακόλουθη αναφορά  «</a:t>
            </a:r>
            <a:r>
              <a:rPr lang="el-GR" sz="1100" dirty="0">
                <a:latin typeface="Times New Roman" panose="02020603050405020304" pitchFamily="18" charset="0"/>
                <a:cs typeface="Times New Roman" panose="02020603050405020304" pitchFamily="18" charset="0"/>
              </a:rPr>
              <a:t>Οι Τουρκοκύπριοι κατέλαβαν το αρχηγείο της χωροφυλακής στη θέση «</a:t>
            </a:r>
            <a:r>
              <a:rPr lang="el-GR" sz="1100" dirty="0" err="1">
                <a:latin typeface="Times New Roman" panose="02020603050405020304" pitchFamily="18" charset="0"/>
                <a:cs typeface="Times New Roman" panose="02020603050405020304" pitchFamily="18" charset="0"/>
              </a:rPr>
              <a:t>Ασπαβά</a:t>
            </a:r>
            <a:r>
              <a:rPr lang="el-GR" sz="1100" dirty="0">
                <a:latin typeface="Times New Roman" panose="02020603050405020304" pitchFamily="18" charset="0"/>
                <a:cs typeface="Times New Roman" panose="02020603050405020304" pitchFamily="18" charset="0"/>
              </a:rPr>
              <a:t>», το  οποίο  κατείχαν οι Ελληνοκύπριοι. Το σημείο αυτό απέχει περίπου ένα χιλιόμετρο από την πόλη, στον δρόμο προς την Κερύνεια. Ωστόσο, κατάφεραν να περιέλθει στην κατοχή τους μόνο ένα όπλο</a:t>
            </a:r>
            <a:r>
              <a:rPr lang="el-GR" sz="1100" dirty="0">
                <a:latin typeface="Times New Roman" panose="02020603050405020304" pitchFamily="18" charset="0"/>
                <a:ea typeface="Aptos" panose="020B0004020202020204" pitchFamily="34" charset="0"/>
                <a:cs typeface="Times New Roman" panose="02020603050405020304" pitchFamily="18" charset="0"/>
              </a:rPr>
              <a:t>».</a:t>
            </a:r>
            <a:r>
              <a:rPr lang="el-GR" sz="1100" dirty="0">
                <a:latin typeface="Times New Roman" panose="02020603050405020304" pitchFamily="18" charset="0"/>
                <a:cs typeface="Times New Roman" panose="02020603050405020304" pitchFamily="18" charset="0"/>
              </a:rPr>
              <a:t>⁵</a:t>
            </a:r>
            <a:endParaRPr lang="el-GR" sz="1100" dirty="0">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2" name="Πίνακας 1">
            <a:extLst>
              <a:ext uri="{FF2B5EF4-FFF2-40B4-BE49-F238E27FC236}">
                <a16:creationId xmlns:a16="http://schemas.microsoft.com/office/drawing/2014/main" id="{4920EEA1-4F6D-809A-D8C8-456A54E8B2C4}"/>
              </a:ext>
            </a:extLst>
          </p:cNvPr>
          <p:cNvGraphicFramePr>
            <a:graphicFrameLocks noGrp="1"/>
          </p:cNvGraphicFramePr>
          <p:nvPr>
            <p:extLst>
              <p:ext uri="{D42A27DB-BD31-4B8C-83A1-F6EECF244321}">
                <p14:modId xmlns:p14="http://schemas.microsoft.com/office/powerpoint/2010/main" val="3654927163"/>
              </p:ext>
            </p:extLst>
          </p:nvPr>
        </p:nvGraphicFramePr>
        <p:xfrm>
          <a:off x="1854201" y="1624874"/>
          <a:ext cx="8127999" cy="748751"/>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434531989"/>
                    </a:ext>
                  </a:extLst>
                </a:gridCol>
                <a:gridCol w="2709333">
                  <a:extLst>
                    <a:ext uri="{9D8B030D-6E8A-4147-A177-3AD203B41FA5}">
                      <a16:colId xmlns:a16="http://schemas.microsoft.com/office/drawing/2014/main" val="3500494581"/>
                    </a:ext>
                  </a:extLst>
                </a:gridCol>
                <a:gridCol w="2709333">
                  <a:extLst>
                    <a:ext uri="{9D8B030D-6E8A-4147-A177-3AD203B41FA5}">
                      <a16:colId xmlns:a16="http://schemas.microsoft.com/office/drawing/2014/main" val="318687888"/>
                    </a:ext>
                  </a:extLst>
                </a:gridCol>
              </a:tblGrid>
              <a:tr h="193122">
                <a:tc>
                  <a:txBody>
                    <a:bodyPr/>
                    <a:lstStyle/>
                    <a:p>
                      <a:r>
                        <a:rPr lang="el-GR" sz="1000" dirty="0">
                          <a:latin typeface="Times New Roman" panose="02020603050405020304" pitchFamily="18" charset="0"/>
                          <a:cs typeface="Times New Roman" panose="02020603050405020304" pitchFamily="18" charset="0"/>
                        </a:rPr>
                        <a:t>Έτος  απογραφής : 1946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:1226</a:t>
                      </a:r>
                    </a:p>
                  </a:txBody>
                  <a:tcPr/>
                </a:tc>
                <a:tc>
                  <a:txBody>
                    <a:bodyPr/>
                    <a:lstStyle/>
                    <a:p>
                      <a:r>
                        <a:rPr lang="el-GR" sz="1000" dirty="0">
                          <a:latin typeface="Times New Roman" panose="02020603050405020304" pitchFamily="18" charset="0"/>
                          <a:cs typeface="Times New Roman" panose="02020603050405020304" pitchFamily="18" charset="0"/>
                        </a:rPr>
                        <a:t>Τούρκοι : 995</a:t>
                      </a:r>
                    </a:p>
                  </a:txBody>
                  <a:tcPr/>
                </a:tc>
                <a:extLst>
                  <a:ext uri="{0D108BD9-81ED-4DB2-BD59-A6C34878D82A}">
                    <a16:rowId xmlns:a16="http://schemas.microsoft.com/office/drawing/2014/main" val="3309606399"/>
                  </a:ext>
                </a:extLst>
              </a:tr>
              <a:tr h="217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1956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1025</a:t>
                      </a:r>
                    </a:p>
                  </a:txBody>
                  <a:tcPr/>
                </a:tc>
                <a:tc>
                  <a:txBody>
                    <a:bodyPr/>
                    <a:lstStyle/>
                    <a:p>
                      <a:r>
                        <a:rPr lang="el-GR" sz="1000" dirty="0">
                          <a:latin typeface="Times New Roman" panose="02020603050405020304" pitchFamily="18" charset="0"/>
                          <a:cs typeface="Times New Roman" panose="02020603050405020304" pitchFamily="18" charset="0"/>
                        </a:rPr>
                        <a:t>Τούρκοι : 1881</a:t>
                      </a:r>
                    </a:p>
                  </a:txBody>
                  <a:tcPr/>
                </a:tc>
                <a:extLst>
                  <a:ext uri="{0D108BD9-81ED-4DB2-BD59-A6C34878D82A}">
                    <a16:rowId xmlns:a16="http://schemas.microsoft.com/office/drawing/2014/main" val="1073660065"/>
                  </a:ext>
                </a:extLst>
              </a:tr>
              <a:tr h="261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1960</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1133</a:t>
                      </a:r>
                    </a:p>
                  </a:txBody>
                  <a:tcPr/>
                </a:tc>
                <a:tc>
                  <a:txBody>
                    <a:bodyPr/>
                    <a:lstStyle/>
                    <a:p>
                      <a:r>
                        <a:rPr lang="el-GR" sz="1000" dirty="0">
                          <a:latin typeface="Times New Roman" panose="02020603050405020304" pitchFamily="18" charset="0"/>
                          <a:cs typeface="Times New Roman" panose="02020603050405020304" pitchFamily="18" charset="0"/>
                        </a:rPr>
                        <a:t>Τούρκοι : 5126</a:t>
                      </a:r>
                    </a:p>
                  </a:txBody>
                  <a:tcPr/>
                </a:tc>
                <a:extLst>
                  <a:ext uri="{0D108BD9-81ED-4DB2-BD59-A6C34878D82A}">
                    <a16:rowId xmlns:a16="http://schemas.microsoft.com/office/drawing/2014/main" val="720711971"/>
                  </a:ext>
                </a:extLst>
              </a:tr>
            </a:tbl>
          </a:graphicData>
        </a:graphic>
      </p:graphicFrame>
    </p:spTree>
    <p:extLst>
      <p:ext uri="{BB962C8B-B14F-4D97-AF65-F5344CB8AC3E}">
        <p14:creationId xmlns:p14="http://schemas.microsoft.com/office/powerpoint/2010/main" val="418898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042F5-CE7D-BB02-F874-B2F18161569B}"/>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2F46E73-FFDD-F938-E52D-832BA65EA3C9}"/>
              </a:ext>
            </a:extLst>
          </p:cNvPr>
          <p:cNvSpPr/>
          <p:nvPr/>
        </p:nvSpPr>
        <p:spPr>
          <a:xfrm>
            <a:off x="198965" y="86061"/>
            <a:ext cx="11573933" cy="68945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4" name="TextBox 3">
            <a:extLst>
              <a:ext uri="{FF2B5EF4-FFF2-40B4-BE49-F238E27FC236}">
                <a16:creationId xmlns:a16="http://schemas.microsoft.com/office/drawing/2014/main" id="{3E2EF267-21EF-0E25-2343-2F91AA242018}"/>
              </a:ext>
            </a:extLst>
          </p:cNvPr>
          <p:cNvSpPr txBox="1"/>
          <p:nvPr/>
        </p:nvSpPr>
        <p:spPr>
          <a:xfrm>
            <a:off x="221946" y="834340"/>
            <a:ext cx="11573932" cy="3416320"/>
          </a:xfrm>
          <a:prstGeom prst="rect">
            <a:avLst/>
          </a:prstGeom>
          <a:noFill/>
          <a:ln>
            <a:solidFill>
              <a:schemeClr val="tx1">
                <a:lumMod val="95000"/>
                <a:lumOff val="5000"/>
              </a:schemeClr>
            </a:solidFill>
          </a:ln>
        </p:spPr>
        <p:txBody>
          <a:bodyPr wrap="square">
            <a:spAutoFit/>
          </a:bodyPr>
          <a:lstStyle/>
          <a:p>
            <a:pPr algn="jus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  Αγνοούμενοι</a:t>
            </a:r>
          </a:p>
          <a:p>
            <a:pPr algn="just">
              <a:buNone/>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41  Ελληνοκύπριοι αγνοούμενοι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173 Τουρκοκύπριοι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αγνοούμενοι (21.12.1963-10.8.1964)¹</a:t>
            </a:r>
          </a:p>
          <a:p>
            <a:pPr algn="r">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Υπήρχαν  και  πολλές  περιπτώσεις  Ελλήνων  αμάχων  που σφαγιάστηκαν  ή απήχθησαν  και έκτοτε  αγνοείται η τύχη τους.² </a:t>
            </a:r>
          </a:p>
          <a:p>
            <a:pPr algn="just">
              <a:buNone/>
            </a:pPr>
            <a:endParaRPr lang="el-G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διάφορες  πρωτογενείς και δευτερογενείς  πηγές και των δύο κοινοτήτων  απαντούν διάφοροι αριθμοί όσον αφορά τον συνολικό αριθμό των αγνοουμένων, κυρίως των Τουρκοκύπριων αγνοουμένων.³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άρθρο  της  τουρκοκυπριακής εφημερίδας </a:t>
            </a:r>
            <a:r>
              <a:rPr lang="tr-TR" sz="1400" i="1" dirty="0">
                <a:effectLst/>
                <a:latin typeface="Times New Roman" panose="02020603050405020304" pitchFamily="18" charset="0"/>
                <a:ea typeface="Times New Roman" panose="02020603050405020304" pitchFamily="18" charset="0"/>
                <a:cs typeface="Times New Roman" panose="02020603050405020304" pitchFamily="18" charset="0"/>
              </a:rPr>
              <a:t>Bozkurt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με  τίτλο  «Απήχθησαν Τούρκοι/</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Kaçırılan Türkler</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αναφέρεται ότι Τουρκοκύπριοι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Küçük Kaymaklı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είχαν επιστρέψει την προηγούμενη μέρα (27 Δεκεμβρίου 1963) στα σπίτια τους για να φροντίσουν τα πουλερικά τους και  οδηγήθηκαν  από  Ελληνοκυπρίους σε άγνωστη τοποθεσία.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Στις 14 Μαΐου 1964  δημοσιοποιείται ο πλήρης κατάλογος των Τουρκοκύπριων αγνοουμένων. Ο κατάλογος  φέρει τα  ονόματα 221  αγνοουμένων.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29</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εξ  αυτών  είναι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Από τον Ιούνιο του 1964, η εφημερίδα </a:t>
            </a:r>
            <a:r>
              <a:rPr lang="el-GR" sz="1400" i="1" dirty="0" err="1">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τη στήλη "Ο κόσμος εκείνων που ζουν με την ελπίδα" (</a:t>
            </a:r>
            <a:r>
              <a:rPr lang="el-GR" sz="1400" i="1" dirty="0" err="1">
                <a:latin typeface="Times New Roman" panose="02020603050405020304" pitchFamily="18" charset="0"/>
                <a:cs typeface="Times New Roman" panose="02020603050405020304" pitchFamily="18" charset="0"/>
              </a:rPr>
              <a:t>Ümitle</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yaşayanların</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dünyası</a:t>
            </a:r>
            <a:r>
              <a:rPr lang="el-GR" sz="1400" dirty="0">
                <a:latin typeface="Times New Roman" panose="02020603050405020304" pitchFamily="18" charset="0"/>
                <a:cs typeface="Times New Roman" panose="02020603050405020304" pitchFamily="18" charset="0"/>
              </a:rPr>
              <a:t>). Η στήλη αυτή φιλοξενούσε μαρτυρίες και συνεντεύξεις από συγγενείς και φίλους αγνοουμένων, καταγράφοντας την προσμονή και την αβεβαιότητα που βίωναν οι οικογένειές τους μετά τις συγκρούσεις.</a:t>
            </a:r>
          </a:p>
        </p:txBody>
      </p:sp>
      <p:sp>
        <p:nvSpPr>
          <p:cNvPr id="2" name="Θέση υποσέλιδου 1">
            <a:extLst>
              <a:ext uri="{FF2B5EF4-FFF2-40B4-BE49-F238E27FC236}">
                <a16:creationId xmlns:a16="http://schemas.microsoft.com/office/drawing/2014/main" id="{1483B995-EF06-75D4-6A0B-9DEE2B65D1E9}"/>
              </a:ext>
            </a:extLst>
          </p:cNvPr>
          <p:cNvSpPr>
            <a:spLocks noGrp="1"/>
          </p:cNvSpPr>
          <p:nvPr>
            <p:ph type="ftr" sz="quarter" idx="11"/>
          </p:nvPr>
        </p:nvSpPr>
        <p:spPr>
          <a:xfrm>
            <a:off x="325367" y="6023660"/>
            <a:ext cx="11353800" cy="9213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Richard A. Patrick, </a:t>
            </a:r>
            <a:r>
              <a:rPr lang="en-US" sz="1000" i="1" dirty="0">
                <a:solidFill>
                  <a:schemeClr val="tx1"/>
                </a:solidFill>
                <a:latin typeface="Times New Roman" panose="02020603050405020304" pitchFamily="18" charset="0"/>
                <a:cs typeface="Times New Roman" panose="02020603050405020304" pitchFamily="18" charset="0"/>
              </a:rPr>
              <a:t>Political Geography and the Cyprus Conflict, 1963-1971</a:t>
            </a:r>
            <a:r>
              <a:rPr lang="en-US" sz="1000" dirty="0">
                <a:solidFill>
                  <a:schemeClr val="tx1"/>
                </a:solidFill>
                <a:latin typeface="Times New Roman" panose="02020603050405020304" pitchFamily="18" charset="0"/>
                <a:cs typeface="Times New Roman" panose="02020603050405020304" pitchFamily="18" charset="0"/>
              </a:rPr>
              <a:t>, University  of Waterloo Department  of Geography Publication Series No. 4, </a:t>
            </a:r>
            <a:r>
              <a:rPr lang="el-GR" sz="1000" dirty="0">
                <a:solidFill>
                  <a:schemeClr val="tx1"/>
                </a:solidFill>
                <a:latin typeface="Times New Roman" panose="02020603050405020304" pitchFamily="18" charset="0"/>
                <a:cs typeface="Times New Roman" panose="02020603050405020304" pitchFamily="18" charset="0"/>
              </a:rPr>
              <a:t>Καναδάς</a:t>
            </a:r>
            <a:r>
              <a:rPr lang="en-US" sz="1000" dirty="0">
                <a:solidFill>
                  <a:schemeClr val="tx1"/>
                </a:solidFill>
                <a:latin typeface="Times New Roman" panose="02020603050405020304" pitchFamily="18" charset="0"/>
                <a:cs typeface="Times New Roman" panose="02020603050405020304" pitchFamily="18" charset="0"/>
              </a:rPr>
              <a:t> 1976,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46-47</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114.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Kay</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a:solidFill>
                  <a:schemeClr val="tx1"/>
                </a:solidFill>
                <a:latin typeface="Times New Roman" panose="02020603050405020304" pitchFamily="18" charset="0"/>
                <a:cs typeface="Times New Roman" panose="02020603050405020304" pitchFamily="18" charset="0"/>
              </a:rPr>
              <a:t>p</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a:solidFill>
                  <a:schemeClr val="tx1"/>
                </a:solidFill>
                <a:latin typeface="Times New Roman" panose="02020603050405020304" pitchFamily="18" charset="0"/>
                <a:cs typeface="Times New Roman" panose="02020603050405020304" pitchFamily="18" charset="0"/>
              </a:rPr>
              <a:t>ah</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err="1">
                <a:solidFill>
                  <a:schemeClr val="tx1"/>
                </a:solidFill>
                <a:latin typeface="Times New Roman" panose="02020603050405020304" pitchFamily="18" charset="0"/>
                <a:cs typeface="Times New Roman" panose="02020603050405020304" pitchFamily="18" charset="0"/>
              </a:rPr>
              <a:t>slar</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Konusunu</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stismar</a:t>
            </a:r>
            <a:r>
              <a:rPr lang="en-US" sz="1000" dirty="0">
                <a:solidFill>
                  <a:schemeClr val="tx1"/>
                </a:solidFill>
                <a:latin typeface="Times New Roman" panose="02020603050405020304" pitchFamily="18" charset="0"/>
                <a:cs typeface="Times New Roman" panose="02020603050405020304" pitchFamily="18" charset="0"/>
              </a:rPr>
              <a:t> Etti</a:t>
            </a:r>
            <a:r>
              <a:rPr lang="el-GR" sz="1000" dirty="0">
                <a:solidFill>
                  <a:schemeClr val="tx1"/>
                </a:solidFill>
                <a:latin typeface="Times New Roman" panose="02020603050405020304" pitchFamily="18" charset="0"/>
                <a:cs typeface="Times New Roman" panose="02020603050405020304" pitchFamily="18" charset="0"/>
              </a:rPr>
              <a:t>ğ</a:t>
            </a:r>
            <a:r>
              <a:rPr lang="en-US" sz="1000" dirty="0" err="1">
                <a:solidFill>
                  <a:schemeClr val="tx1"/>
                </a:solidFill>
                <a:latin typeface="Times New Roman" panose="02020603050405020304" pitchFamily="18" charset="0"/>
                <a:cs typeface="Times New Roman" panose="02020603050405020304" pitchFamily="18" charset="0"/>
              </a:rPr>
              <a:t>i</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err="1">
                <a:solidFill>
                  <a:schemeClr val="tx1"/>
                </a:solidFill>
                <a:latin typeface="Times New Roman" panose="02020603050405020304" pitchFamily="18" charset="0"/>
                <a:cs typeface="Times New Roman" panose="02020603050405020304" pitchFamily="18" charset="0"/>
              </a:rPr>
              <a:t>eklindeki</a:t>
            </a:r>
            <a:r>
              <a:rPr lang="en-US" sz="1000" dirty="0">
                <a:solidFill>
                  <a:schemeClr val="tx1"/>
                </a:solidFill>
                <a:latin typeface="Times New Roman" panose="02020603050405020304" pitchFamily="18" charset="0"/>
                <a:cs typeface="Times New Roman" panose="02020603050405020304" pitchFamily="18" charset="0"/>
              </a:rPr>
              <a:t> Rum</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ddialar</a:t>
            </a:r>
            <a:r>
              <a:rPr lang="el-GR" sz="1000" dirty="0">
                <a:solidFill>
                  <a:schemeClr val="tx1"/>
                </a:solidFill>
                <a:latin typeface="Times New Roman" panose="02020603050405020304" pitchFamily="18" charset="0"/>
                <a:cs typeface="Times New Roman" panose="02020603050405020304" pitchFamily="18" charset="0"/>
              </a:rPr>
              <a:t>ı </a:t>
            </a:r>
            <a:r>
              <a:rPr lang="en-US" sz="1000" dirty="0">
                <a:solidFill>
                  <a:schemeClr val="tx1"/>
                </a:solidFill>
                <a:latin typeface="Times New Roman" panose="02020603050405020304" pitchFamily="18" charset="0"/>
                <a:cs typeface="Times New Roman" panose="02020603050405020304" pitchFamily="18" charset="0"/>
              </a:rPr>
              <a:t>D</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Çü</a:t>
            </a:r>
            <a:r>
              <a:rPr lang="en-US" sz="1000" dirty="0">
                <a:solidFill>
                  <a:schemeClr val="tx1"/>
                </a:solidFill>
                <a:latin typeface="Times New Roman" panose="02020603050405020304" pitchFamily="18" charset="0"/>
                <a:cs typeface="Times New Roman" panose="02020603050405020304" pitchFamily="18" charset="0"/>
              </a:rPr>
              <a:t>r</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ld</a:t>
            </a:r>
            <a:r>
              <a:rPr lang="el-GR" sz="1000" dirty="0">
                <a:solidFill>
                  <a:schemeClr val="tx1"/>
                </a:solidFill>
                <a:latin typeface="Times New Roman" panose="02020603050405020304" pitchFamily="18" charset="0"/>
                <a:cs typeface="Times New Roman" panose="02020603050405020304" pitchFamily="18" charset="0"/>
              </a:rPr>
              <a:t>ü», 14 Οκτωβρίου 1964. [Καταρρίφθηκαν χθες οι ισχυρισμοί των Ελληνοκυπρίων ότι οι Τούρκοι εκμεταλλεύονται το ζήτημα των αγνοουμένων]</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err="1">
                <a:solidFill>
                  <a:schemeClr val="tx1"/>
                </a:solidFill>
                <a:latin typeface="Times New Roman" panose="02020603050405020304" pitchFamily="18" charset="0"/>
                <a:cs typeface="Times New Roman" panose="02020603050405020304" pitchFamily="18" charset="0"/>
              </a:rPr>
              <a:t>σελ</a:t>
            </a:r>
            <a:r>
              <a:rPr lang="tr-TR" sz="1000" dirty="0">
                <a:solidFill>
                  <a:schemeClr val="tx1"/>
                </a:solidFill>
                <a:latin typeface="Times New Roman" panose="02020603050405020304" pitchFamily="18" charset="0"/>
                <a:cs typeface="Times New Roman" panose="02020603050405020304" pitchFamily="18" charset="0"/>
              </a:rPr>
              <a:t>. 206.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1B9B24BC-7062-E556-F777-F5BA94488F44}"/>
              </a:ext>
            </a:extLst>
          </p:cNvPr>
          <p:cNvSpPr>
            <a:spLocks noGrp="1"/>
          </p:cNvSpPr>
          <p:nvPr>
            <p:ph type="sldNum" sz="quarter" idx="12"/>
          </p:nvPr>
        </p:nvSpPr>
        <p:spPr>
          <a:xfrm>
            <a:off x="8903301" y="6406814"/>
            <a:ext cx="2743200" cy="365125"/>
          </a:xfrm>
        </p:spPr>
        <p:txBody>
          <a:bodyPr/>
          <a:lstStyle/>
          <a:p>
            <a:fld id="{1B8CE1AA-CF21-4938-812F-0237CDF6332C}" type="slidenum">
              <a:rPr lang="el-GR" smtClean="0"/>
              <a:t>16</a:t>
            </a:fld>
            <a:endParaRPr lang="el-GR" dirty="0"/>
          </a:p>
        </p:txBody>
      </p:sp>
      <p:graphicFrame>
        <p:nvGraphicFramePr>
          <p:cNvPr id="6" name="Πίνακας 5">
            <a:extLst>
              <a:ext uri="{FF2B5EF4-FFF2-40B4-BE49-F238E27FC236}">
                <a16:creationId xmlns:a16="http://schemas.microsoft.com/office/drawing/2014/main" id="{79369619-9A1F-DF18-1904-6EF846393279}"/>
              </a:ext>
            </a:extLst>
          </p:cNvPr>
          <p:cNvGraphicFramePr>
            <a:graphicFrameLocks noGrp="1"/>
          </p:cNvGraphicFramePr>
          <p:nvPr>
            <p:extLst>
              <p:ext uri="{D42A27DB-BD31-4B8C-83A1-F6EECF244321}">
                <p14:modId xmlns:p14="http://schemas.microsoft.com/office/powerpoint/2010/main" val="2651947018"/>
              </p:ext>
            </p:extLst>
          </p:nvPr>
        </p:nvGraphicFramePr>
        <p:xfrm>
          <a:off x="309033" y="4274109"/>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graphicFrame>
        <p:nvGraphicFramePr>
          <p:cNvPr id="7" name="Πίνακας 6">
            <a:extLst>
              <a:ext uri="{FF2B5EF4-FFF2-40B4-BE49-F238E27FC236}">
                <a16:creationId xmlns:a16="http://schemas.microsoft.com/office/drawing/2014/main" id="{CD2C62AC-69FB-A188-1551-58C5FB78E48E}"/>
              </a:ext>
            </a:extLst>
          </p:cNvPr>
          <p:cNvGraphicFramePr>
            <a:graphicFrameLocks noGrp="1"/>
          </p:cNvGraphicFramePr>
          <p:nvPr>
            <p:extLst>
              <p:ext uri="{D42A27DB-BD31-4B8C-83A1-F6EECF244321}">
                <p14:modId xmlns:p14="http://schemas.microsoft.com/office/powerpoint/2010/main" val="1703627181"/>
              </p:ext>
            </p:extLst>
          </p:nvPr>
        </p:nvGraphicFramePr>
        <p:xfrm>
          <a:off x="309033" y="4794651"/>
          <a:ext cx="5127625" cy="1170623"/>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1170623">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Sezai Nidai</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err="1">
                          <a:effectLst/>
                          <a:latin typeface="Times New Roman" panose="02020603050405020304" pitchFamily="18" charset="0"/>
                          <a:cs typeface="Times New Roman" panose="02020603050405020304" pitchFamily="18" charset="0"/>
                        </a:rPr>
                        <a:t>Ομορφίτα</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 </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n-US" sz="1000" dirty="0">
                          <a:effectLst/>
                          <a:latin typeface="Times New Roman" panose="02020603050405020304" pitchFamily="18" charset="0"/>
                          <a:cs typeface="Times New Roman" panose="02020603050405020304" pitchFamily="18" charset="0"/>
                        </a:rPr>
                        <a:t>7</a:t>
                      </a:r>
                      <a:r>
                        <a:rPr lang="el-GR" sz="1000" baseline="30000" dirty="0">
                          <a:effectLst/>
                          <a:latin typeface="Times New Roman" panose="02020603050405020304" pitchFamily="18" charset="0"/>
                          <a:cs typeface="Times New Roman" panose="02020603050405020304" pitchFamily="18" charset="0"/>
                        </a:rPr>
                        <a:t>ο</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n-US" sz="1000" dirty="0" err="1">
                          <a:effectLst/>
                          <a:latin typeface="Times New Roman" panose="02020603050405020304" pitchFamily="18" charset="0"/>
                          <a:cs typeface="Times New Roman" panose="02020603050405020304" pitchFamily="18" charset="0"/>
                        </a:rPr>
                        <a:t>Annelerini</a:t>
                      </a:r>
                      <a:r>
                        <a:rPr lang="en-US" sz="1000" dirty="0">
                          <a:effectLst/>
                          <a:latin typeface="Times New Roman" panose="02020603050405020304" pitchFamily="18" charset="0"/>
                          <a:cs typeface="Times New Roman" panose="02020603050405020304" pitchFamily="18" charset="0"/>
                        </a:rPr>
                        <a:t> Kader </a:t>
                      </a:r>
                      <a:r>
                        <a:rPr lang="en-US" sz="1000" dirty="0" err="1">
                          <a:effectLst/>
                          <a:latin typeface="Times New Roman" panose="02020603050405020304" pitchFamily="18" charset="0"/>
                          <a:cs typeface="Times New Roman" panose="02020603050405020304" pitchFamily="18" charset="0"/>
                        </a:rPr>
                        <a:t>Aldı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Babalarını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ise</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Rumlar</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a:effectLst/>
                          <a:latin typeface="Times New Roman" panose="02020603050405020304" pitchFamily="18" charset="0"/>
                          <a:cs typeface="Times New Roman" panose="02020603050405020304" pitchFamily="18" charset="0"/>
                        </a:rPr>
                        <a:t>[Η μοίρα τους πήρε  τη μαμά τους, οι Ελληνοκύπριοι τους πήραν τον μπαμπά τους]</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3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4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5</a:t>
                      </a:r>
                      <a:r>
                        <a:rPr lang="el-GR" sz="1000" dirty="0">
                          <a:effectLst/>
                          <a:latin typeface="Times New Roman" panose="02020603050405020304" pitchFamily="18" charset="0"/>
                          <a:cs typeface="Times New Roman" panose="02020603050405020304" pitchFamily="18" charset="0"/>
                        </a:rPr>
                        <a:t> 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8" name="Πίνακας 17">
            <a:extLst>
              <a:ext uri="{FF2B5EF4-FFF2-40B4-BE49-F238E27FC236}">
                <a16:creationId xmlns:a16="http://schemas.microsoft.com/office/drawing/2014/main" id="{4D9F949F-8DE0-0CF8-482F-4F426A35CEA2}"/>
              </a:ext>
            </a:extLst>
          </p:cNvPr>
          <p:cNvGraphicFramePr>
            <a:graphicFrameLocks noGrp="1"/>
          </p:cNvGraphicFramePr>
          <p:nvPr>
            <p:extLst>
              <p:ext uri="{D42A27DB-BD31-4B8C-83A1-F6EECF244321}">
                <p14:modId xmlns:p14="http://schemas.microsoft.com/office/powerpoint/2010/main" val="1515584373"/>
              </p:ext>
            </p:extLst>
          </p:nvPr>
        </p:nvGraphicFramePr>
        <p:xfrm>
          <a:off x="5985933" y="4779235"/>
          <a:ext cx="5127625" cy="1066800"/>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0">
                <a:tc>
                  <a:txBody>
                    <a:bodyPr/>
                    <a:lstStyle/>
                    <a:p>
                      <a:r>
                        <a:rPr lang="tr-TR" sz="1000" dirty="0">
                          <a:effectLst/>
                          <a:latin typeface="Times New Roman" panose="02020603050405020304" pitchFamily="18" charset="0"/>
                          <a:cs typeface="Times New Roman" panose="02020603050405020304" pitchFamily="18" charset="0"/>
                        </a:rPr>
                        <a:t>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 </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Στον  κατάλογο  αγνοουμένων είναι ο αριθμός 11 :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tr-TR" sz="1000" kern="1200" dirty="0">
                          <a:solidFill>
                            <a:schemeClr val="tx1"/>
                          </a:solidFill>
                          <a:effectLst/>
                          <a:latin typeface="Times New Roman" panose="02020603050405020304" pitchFamily="18" charset="0"/>
                          <a:ea typeface="+mn-ea"/>
                          <a:cs typeface="Times New Roman" panose="02020603050405020304" pitchFamily="18" charset="0"/>
                        </a:rPr>
                        <a:t>10</a:t>
                      </a:r>
                      <a:r>
                        <a:rPr lang="el-GR" sz="1000" kern="1200" baseline="30000" dirty="0">
                          <a:solidFill>
                            <a:schemeClr val="tx1"/>
                          </a:solidFill>
                          <a:effectLst/>
                          <a:latin typeface="Times New Roman" panose="02020603050405020304" pitchFamily="18" charset="0"/>
                          <a:ea typeface="+mn-ea"/>
                          <a:cs typeface="Times New Roman" panose="02020603050405020304" pitchFamily="18" charset="0"/>
                        </a:rPr>
                        <a:t>ο</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Kaymaklı Düştükten Sonra, Katiller Evlerde Kalanları Toplayıp Götürdüler</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l-GR" sz="1000" kern="1200" dirty="0">
                          <a:solidFill>
                            <a:schemeClr val="tx1"/>
                          </a:solidFill>
                          <a:effectLst/>
                          <a:latin typeface="Times New Roman" panose="02020603050405020304" pitchFamily="18" charset="0"/>
                          <a:ea typeface="+mn-ea"/>
                          <a:cs typeface="Times New Roman" panose="02020603050405020304" pitchFamily="18" charset="0"/>
                        </a:rPr>
                        <a:t>[Μετά την πτώση της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Ομορφίτας</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οι φονιάδες συγκέντρωσαν όσους είχαν απομείνει στο σπίτι τους και τους πήραν μακριά]</a:t>
                      </a:r>
                      <a:endParaRPr lang="el-GR" sz="10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10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9" name="Πίνακας 18">
            <a:extLst>
              <a:ext uri="{FF2B5EF4-FFF2-40B4-BE49-F238E27FC236}">
                <a16:creationId xmlns:a16="http://schemas.microsoft.com/office/drawing/2014/main" id="{918BD80E-1F19-E755-033F-B0FC3468A391}"/>
              </a:ext>
            </a:extLst>
          </p:cNvPr>
          <p:cNvGraphicFramePr>
            <a:graphicFrameLocks noGrp="1"/>
          </p:cNvGraphicFramePr>
          <p:nvPr>
            <p:extLst>
              <p:ext uri="{D42A27DB-BD31-4B8C-83A1-F6EECF244321}">
                <p14:modId xmlns:p14="http://schemas.microsoft.com/office/powerpoint/2010/main" val="261414583"/>
              </p:ext>
            </p:extLst>
          </p:nvPr>
        </p:nvGraphicFramePr>
        <p:xfrm>
          <a:off x="5985932" y="4303241"/>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spTree>
    <p:extLst>
      <p:ext uri="{BB962C8B-B14F-4D97-AF65-F5344CB8AC3E}">
        <p14:creationId xmlns:p14="http://schemas.microsoft.com/office/powerpoint/2010/main" val="231367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1C2B-1707-2463-554B-7293195864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B472A2-F8BC-09F7-D2AE-44C0F97A0DAE}"/>
              </a:ext>
            </a:extLst>
          </p:cNvPr>
          <p:cNvSpPr txBox="1"/>
          <p:nvPr/>
        </p:nvSpPr>
        <p:spPr>
          <a:xfrm>
            <a:off x="313548" y="1082134"/>
            <a:ext cx="8863110" cy="4914166"/>
          </a:xfrm>
          <a:prstGeom prst="rect">
            <a:avLst/>
          </a:prstGeom>
          <a:noFill/>
        </p:spPr>
        <p:txBody>
          <a:bodyPr wrap="square">
            <a:spAutoFit/>
          </a:bodyPr>
          <a:lstStyle/>
          <a:p>
            <a:pPr algn="just">
              <a:spcAft>
                <a:spcPts val="800"/>
              </a:spcAft>
            </a:pPr>
            <a:r>
              <a:rPr lang="el-GR" b="1" dirty="0">
                <a:solidFill>
                  <a:srgbClr val="FF0000"/>
                </a:solidFill>
                <a:latin typeface="Times New Roman" panose="02020603050405020304" pitchFamily="18" charset="0"/>
                <a:cs typeface="Times New Roman" panose="02020603050405020304" pitchFamily="18" charset="0"/>
              </a:rPr>
              <a:t>ΙΙΙ.ΙΙ. Αιχμάλωτοι </a:t>
            </a:r>
          </a:p>
          <a:p>
            <a:pPr algn="just">
              <a:spcAft>
                <a:spcPts val="800"/>
              </a:spcAft>
            </a:pPr>
            <a:r>
              <a:rPr lang="el-GR" sz="14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«εκατοντάδες άοπλοι  Τούρκοι  πιάστηκαν αιχμάλωτοι»¹</a:t>
            </a:r>
          </a:p>
          <a:p>
            <a:pPr algn="just">
              <a:spcAft>
                <a:spcPts val="800"/>
              </a:spcAft>
            </a:pPr>
            <a:r>
              <a:rPr lang="el-GR" sz="1200" dirty="0">
                <a:latin typeface="Times New Roman" panose="02020603050405020304" pitchFamily="18" charset="0"/>
                <a:cs typeface="Times New Roman" panose="02020603050405020304" pitchFamily="18" charset="0"/>
              </a:rPr>
              <a:t>				                                       «δεν κρατούνται ως  αιχμάλωτοι οι Τουρκοκύπριοι»²</a:t>
            </a:r>
            <a:endParaRPr lang="el-GR" sz="1200" b="1" dirty="0">
              <a:solidFill>
                <a:srgbClr val="FF0000"/>
              </a:solidFill>
              <a:latin typeface="Times New Roman" panose="02020603050405020304" pitchFamily="18" charset="0"/>
              <a:cs typeface="Times New Roman" panose="02020603050405020304" pitchFamily="18" charset="0"/>
            </a:endParaRPr>
          </a:p>
          <a:p>
            <a:r>
              <a:rPr lang="el-GR" sz="1400" b="1" dirty="0">
                <a:solidFill>
                  <a:srgbClr val="0070C0"/>
                </a:solidFill>
                <a:latin typeface="Times New Roman" panose="02020603050405020304" pitchFamily="18" charset="0"/>
                <a:cs typeface="Times New Roman" panose="02020603050405020304" pitchFamily="18" charset="0"/>
              </a:rPr>
              <a:t>    </a:t>
            </a:r>
            <a:r>
              <a:rPr lang="el-GR" sz="1200" b="1" dirty="0">
                <a:solidFill>
                  <a:srgbClr val="0070C0"/>
                </a:solidFill>
                <a:latin typeface="Times New Roman" panose="02020603050405020304" pitchFamily="18" charset="0"/>
                <a:cs typeface="Times New Roman" panose="02020603050405020304" pitchFamily="18" charset="0"/>
              </a:rPr>
              <a:t>Ελληνοκυπριακή οπτική : Στο έλεος της ανταρσίας: Οι αιχμάλωτοι ως πιόνια στην πολιτική κρίση</a:t>
            </a:r>
          </a:p>
          <a:p>
            <a:endParaRPr lang="el-GR" sz="1200" dirty="0">
              <a:latin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[…]Οι Τουρκοκύπριοι   που «αιχμαλωτίστηκαν» ήταν  γυναικόπαιδα  και γέροι. Πλείστοι εξ αυτών βρίσκονται  πίσω από  το Θ.Ο.Ι.  και νότια  του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PASS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Η αιχμαλωσία  τους  οφείλεται  στο γεγονός  ότι  στη  βιασύνη  τους  να εγκαταλείψουν  την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προκλήθηκε πανικός  και δεν  πρόλαβαν  να μετακινηθούν  όλοι  είτε  εντός  της  τουρκοκυπριακής  συνοικίας Λευκωσίας, είτε  στις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Χαμίτ</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Μάντρες. Οι Τουρκοκύπριοι αιχμάλωτοι συγκεντρώθηκαν  στο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REGIS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Καϊμακλί</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παραδόθηκαν  στον Ν. Σαμψών από τους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Κορ</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Κυριακίδη και Χαράλαμπο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Συμεού</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Δεν ήταν οι μόνοι. Κάποιοι  άλλοι,  όπως  καταγράφεται  στο επόμενο κεφάλαιο  αιχμαλωτίστηκαν  το απόγευμα της  25</a:t>
            </a:r>
            <a:r>
              <a:rPr lang="el-GR"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ης</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Δεκεμβρίου από διμοιρία  του Κυπριακού  Στρατού. Ακολούθως  μεταφέρθηκαν  στον ελληνικό  τομέα  της Λευκωσίας. Συγκεκριμένα, οδηγήθηκαν  στον  κινηματοθέατρο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Πάνθεον</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ακολούθως  μεταφέρθηκαν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όπου ο  λοχαγός  του Κυπριακού  Στρατού  Τ. Μάρκου  διασφάλισε τη σωματική  τους ακεραιότητα.[…]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οι  Τουρκοκύπριοι αιχμάλωτοι έτυχαν άριστης  φιλοξενίας,  με  την  κυβέρνηση να μεριμνά για την ασφάλειά τους,  τις υγειονομικές  συνθήκες  διαβίωσής τους, αλλά   και για  «[τας]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φαρμακοθεραπευτικ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[ά]ς διευκολύνσεις» τους. Κάποιοι εκ των  Τουρκοκυπρίων  αιχμαλώτων,  οκτακόσιοι περίπου, διέμεναν  για χρόνια σε  αντίσκηνα στην  περιοχή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Κέρμια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δυτικά  της Λευκωσίας.</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³</a:t>
            </a:r>
            <a:endParaRPr lang="el-GR" sz="1200" b="1" dirty="0">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b="1" dirty="0">
                <a:solidFill>
                  <a:srgbClr val="0070C0"/>
                </a:solidFill>
                <a:latin typeface="Times New Roman" panose="02020603050405020304" pitchFamily="18" charset="0"/>
                <a:cs typeface="Times New Roman" panose="02020603050405020304" pitchFamily="18" charset="0"/>
              </a:rPr>
              <a:t>Τουρκοκυπριακή οπτική : Ματωμένα Χριστούγεννα στην </a:t>
            </a:r>
            <a:r>
              <a:rPr lang="el-GR" sz="1200" b="1" dirty="0" err="1">
                <a:solidFill>
                  <a:srgbClr val="0070C0"/>
                </a:solidFill>
                <a:latin typeface="Times New Roman" panose="02020603050405020304" pitchFamily="18" charset="0"/>
                <a:cs typeface="Times New Roman" panose="02020603050405020304" pitchFamily="18" charset="0"/>
              </a:rPr>
              <a:t>Ομορφίτα</a:t>
            </a:r>
            <a:r>
              <a:rPr lang="el-GR" sz="1200" b="1" dirty="0">
                <a:solidFill>
                  <a:srgbClr val="0070C0"/>
                </a:solidFill>
                <a:latin typeface="Times New Roman" panose="02020603050405020304" pitchFamily="18" charset="0"/>
                <a:cs typeface="Times New Roman" panose="02020603050405020304" pitchFamily="18" charset="0"/>
              </a:rPr>
              <a:t>: Η τραγωδία των αμάχων στον τουρκοκυπριακό τύπο</a:t>
            </a:r>
            <a:endParaRPr lang="el-GR"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Την Τετάρτη, στις 3:30, ενώ καθόμουν στο σπίτι μου στ</a:t>
            </a:r>
            <a:r>
              <a:rPr lang="el-GR" sz="1200" dirty="0">
                <a:latin typeface="Times New Roman" panose="02020603050405020304" pitchFamily="18" charset="0"/>
                <a:cs typeface="Times New Roman" panose="02020603050405020304" pitchFamily="18" charset="0"/>
              </a:rPr>
              <a:t>ην </a:t>
            </a:r>
            <a:r>
              <a:rPr lang="el-GR" sz="1200" dirty="0" err="1">
                <a:latin typeface="Times New Roman" panose="02020603050405020304" pitchFamily="18" charset="0"/>
                <a:cs typeface="Times New Roman" panose="02020603050405020304" pitchFamily="18" charset="0"/>
              </a:rPr>
              <a:t>Ομορφίτα</a:t>
            </a:r>
            <a:r>
              <a:rPr lang="tr-TR" sz="1200" dirty="0">
                <a:latin typeface="Times New Roman" panose="02020603050405020304" pitchFamily="18" charset="0"/>
                <a:cs typeface="Times New Roman" panose="02020603050405020304" pitchFamily="18" charset="0"/>
              </a:rPr>
              <a:t> με τη γυναίκα και τα παιδιά μου, δέκα ένοπλοι</a:t>
            </a:r>
            <a:r>
              <a:rPr lang="el-GR" sz="1200" dirty="0">
                <a:latin typeface="Times New Roman" panose="02020603050405020304" pitchFamily="18" charset="0"/>
                <a:cs typeface="Times New Roman" panose="02020603050405020304" pitchFamily="18" charset="0"/>
              </a:rPr>
              <a:t> Ελληνοκύπριοι</a:t>
            </a:r>
            <a:r>
              <a:rPr lang="tr-TR" sz="1200" dirty="0">
                <a:latin typeface="Times New Roman" panose="02020603050405020304" pitchFamily="18" charset="0"/>
                <a:cs typeface="Times New Roman" panose="02020603050405020304" pitchFamily="18" charset="0"/>
              </a:rPr>
              <a:t> έσπασαν τις πόρτες  και μας πήραν αιχμαλώτους. Υπήρχαν μερικοί ανάμεσά </a:t>
            </a:r>
            <a:r>
              <a:rPr lang="el-GR" sz="1200" dirty="0">
                <a:latin typeface="Times New Roman" panose="02020603050405020304" pitchFamily="18" charset="0"/>
                <a:cs typeface="Times New Roman" panose="02020603050405020304" pitchFamily="18" charset="0"/>
              </a:rPr>
              <a:t>τους </a:t>
            </a:r>
            <a:r>
              <a:rPr lang="tr-TR" sz="1200" dirty="0">
                <a:latin typeface="Times New Roman" panose="02020603050405020304" pitchFamily="18" charset="0"/>
                <a:cs typeface="Times New Roman" panose="02020603050405020304" pitchFamily="18" charset="0"/>
              </a:rPr>
              <a:t> που μιλούσαν </a:t>
            </a:r>
            <a:r>
              <a:rPr lang="el-GR" sz="1200" dirty="0">
                <a:latin typeface="Times New Roman" panose="02020603050405020304" pitchFamily="18" charset="0"/>
                <a:cs typeface="Times New Roman" panose="02020603050405020304" pitchFamily="18" charset="0"/>
              </a:rPr>
              <a:t>τ</a:t>
            </a:r>
            <a:r>
              <a:rPr lang="tr-TR" sz="1200" dirty="0">
                <a:latin typeface="Times New Roman" panose="02020603050405020304" pitchFamily="18" charset="0"/>
                <a:cs typeface="Times New Roman" panose="02020603050405020304" pitchFamily="18" charset="0"/>
              </a:rPr>
              <a:t>ουρκικά. Δεν μας φέρθηκαν καθόλου καλά. Περνούσαμε τις νύχτες μας καθισμένοι σε καρέκλες. Δεν τρώγαμε τίποτα άλλο παρά ελιές και ψωμί. Κάθε μέρα φοβόμασταν ότι θα μας σκότωναν.</a:t>
            </a:r>
            <a:r>
              <a:rPr lang="en-US" sz="1200" dirty="0">
                <a:latin typeface="Times New Roman" panose="02020603050405020304" pitchFamily="18" charset="0"/>
                <a:cs typeface="Times New Roman" panose="02020603050405020304" pitchFamily="18" charset="0"/>
              </a:rPr>
              <a:t>⁴</a:t>
            </a:r>
            <a:endParaRPr lang="el-GR" sz="12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900FC984-5110-C14A-1B60-387B3C79F05A}"/>
              </a:ext>
            </a:extLst>
          </p:cNvPr>
          <p:cNvSpPr>
            <a:spLocks noGrp="1"/>
          </p:cNvSpPr>
          <p:nvPr>
            <p:ph type="sldNum" sz="quarter" idx="12"/>
          </p:nvPr>
        </p:nvSpPr>
        <p:spPr/>
        <p:txBody>
          <a:bodyPr/>
          <a:lstStyle/>
          <a:p>
            <a:fld id="{1B8CE1AA-CF21-4938-812F-0237CDF6332C}" type="slidenum">
              <a:rPr lang="el-GR" smtClean="0"/>
              <a:t>17</a:t>
            </a:fld>
            <a:endParaRPr lang="el-GR" dirty="0"/>
          </a:p>
        </p:txBody>
      </p:sp>
      <p:sp>
        <p:nvSpPr>
          <p:cNvPr id="2" name="Θέση υποσέλιδου 4">
            <a:extLst>
              <a:ext uri="{FF2B5EF4-FFF2-40B4-BE49-F238E27FC236}">
                <a16:creationId xmlns:a16="http://schemas.microsoft.com/office/drawing/2014/main" id="{6AE4A32A-46B2-927F-439A-A4CC41FFFFC1}"/>
              </a:ext>
            </a:extLst>
          </p:cNvPr>
          <p:cNvSpPr>
            <a:spLocks noGrp="1"/>
          </p:cNvSpPr>
          <p:nvPr>
            <p:ph type="ftr" sz="quarter" idx="11"/>
          </p:nvPr>
        </p:nvSpPr>
        <p:spPr>
          <a:xfrm>
            <a:off x="304519" y="5883135"/>
            <a:ext cx="11573933" cy="838340"/>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err="1">
                <a:solidFill>
                  <a:schemeClr val="tx1"/>
                </a:solidFill>
                <a:latin typeface="Times New Roman" panose="02020603050405020304" pitchFamily="18" charset="0"/>
                <a:cs typeface="Times New Roman" panose="02020603050405020304" pitchFamily="18" charset="0"/>
              </a:rPr>
              <a:t>Vehbi</a:t>
            </a:r>
            <a:r>
              <a:rPr lang="en-US" sz="1000" dirty="0">
                <a:solidFill>
                  <a:schemeClr val="tx1"/>
                </a:solidFill>
                <a:latin typeface="Times New Roman" panose="02020603050405020304" pitchFamily="18" charset="0"/>
                <a:cs typeface="Times New Roman" panose="02020603050405020304" pitchFamily="18" charset="0"/>
              </a:rPr>
              <a:t> Zeki</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Serter</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Αναφορά  στο σχόλιο του Ραδιοφωνικού Ιδρύματος Κύπρου  Βλ.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Rumlar 700 Türk</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ü kacırdı</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2</a:t>
            </a:r>
            <a:r>
              <a:rPr lang="el-GR" sz="1000" dirty="0">
                <a:solidFill>
                  <a:schemeClr val="tx1"/>
                </a:solidFill>
                <a:latin typeface="Times New Roman" panose="02020603050405020304" pitchFamily="18" charset="0"/>
                <a:cs typeface="Times New Roman" panose="02020603050405020304" pitchFamily="18" charset="0"/>
              </a:rPr>
              <a:t>8 Δεκεμβρίου 1963. [Απήχθησαν 700 Τουρκοκύπριοι]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«Ζητούνται πληροφορίες περί  της τύχης δύο ομήρων», 25 Φεβρουαρίου 1964.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Ρίζες, Λευκωσία 2024, σ.  151,152, 161. </a:t>
            </a:r>
          </a:p>
          <a:p>
            <a:pPr algn="just">
              <a:buNone/>
            </a:pP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p>
        </p:txBody>
      </p:sp>
      <p:sp>
        <p:nvSpPr>
          <p:cNvPr id="5" name="Ορθογώνιο: Στρογγύλεμα γωνιών 4">
            <a:extLst>
              <a:ext uri="{FF2B5EF4-FFF2-40B4-BE49-F238E27FC236}">
                <a16:creationId xmlns:a16="http://schemas.microsoft.com/office/drawing/2014/main" id="{51272A3F-1FEB-81C8-381A-829A586C71BA}"/>
              </a:ext>
            </a:extLst>
          </p:cNvPr>
          <p:cNvSpPr/>
          <p:nvPr/>
        </p:nvSpPr>
        <p:spPr>
          <a:xfrm>
            <a:off x="309031" y="136525"/>
            <a:ext cx="11573933" cy="7562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7" name="Εικόνα 6" descr="Εικόνα που περιέχει κείμενο, εφημερίδα, χαρτί εφημερίδας, ειδήσεις&#10;&#10;Το περιεχόμενο που δημιουργείται από AI ενδέχεται να είναι εσφαλμένο.">
            <a:extLst>
              <a:ext uri="{FF2B5EF4-FFF2-40B4-BE49-F238E27FC236}">
                <a16:creationId xmlns:a16="http://schemas.microsoft.com/office/drawing/2014/main" id="{B8BE1BC4-94C7-A980-6374-C38B47705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38" t="33050" r="48049" b="34155"/>
          <a:stretch>
            <a:fillRect/>
          </a:stretch>
        </p:blipFill>
        <p:spPr bwMode="auto">
          <a:xfrm>
            <a:off x="9339943" y="1082133"/>
            <a:ext cx="2538509" cy="4382285"/>
          </a:xfrm>
          <a:prstGeom prst="rect">
            <a:avLst/>
          </a:prstGeom>
          <a:noFill/>
          <a:ln w="38100">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C5DDC2A-5E37-2050-7326-B6E0C0EF3E0D}"/>
              </a:ext>
            </a:extLst>
          </p:cNvPr>
          <p:cNvSpPr txBox="1"/>
          <p:nvPr/>
        </p:nvSpPr>
        <p:spPr>
          <a:xfrm>
            <a:off x="9339943" y="5537523"/>
            <a:ext cx="2538508" cy="246221"/>
          </a:xfrm>
          <a:prstGeom prst="rect">
            <a:avLst/>
          </a:prstGeom>
          <a:noFill/>
        </p:spPr>
        <p:txBody>
          <a:bodyPr wrap="square">
            <a:spAutoFit/>
          </a:bodyPr>
          <a:lstStyle/>
          <a:p>
            <a:pPr>
              <a:buNone/>
            </a:pP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el-GR" sz="1000" i="1" kern="100" dirty="0">
                <a:effectLst/>
                <a:latin typeface="Times New Roman" panose="02020603050405020304" pitchFamily="18" charset="0"/>
                <a:ea typeface="Calibri" panose="020F0502020204030204" pitchFamily="34" charset="0"/>
                <a:cs typeface="Times New Roman" panose="02020603050405020304" pitchFamily="18" charset="0"/>
              </a:rPr>
              <a:t>ΚΥΠΡΟΣ</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  13 Ιανουαρίου 1964.</a:t>
            </a:r>
            <a:endParaRPr lang="el-G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59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038E-8583-6AB9-314C-89B4152BBF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8213B2-0818-607E-CCE6-5394687B53D2}"/>
              </a:ext>
            </a:extLst>
          </p:cNvPr>
          <p:cNvSpPr txBox="1"/>
          <p:nvPr/>
        </p:nvSpPr>
        <p:spPr>
          <a:xfrm>
            <a:off x="157236" y="1078047"/>
            <a:ext cx="11573933" cy="4185761"/>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ΙΙΙ.ΙΙΙ. Νεκροί &amp; Τραυματίες</a:t>
            </a:r>
          </a:p>
          <a:p>
            <a:pPr algn="r">
              <a:spcAft>
                <a:spcPts val="800"/>
              </a:spcAft>
              <a:buNone/>
            </a:pPr>
            <a:r>
              <a:rPr lang="el-GR" sz="1000" dirty="0">
                <a:latin typeface="Times New Roman" panose="02020603050405020304" pitchFamily="18" charset="0"/>
                <a:cs typeface="Times New Roman" panose="02020603050405020304" pitchFamily="18" charset="0"/>
              </a:rPr>
              <a:t>[…]Το πλέον αποτρόπαιο θέαμα παρουσίαζε η σορός του Χαράλαμπου Σ. </a:t>
            </a:r>
            <a:r>
              <a:rPr lang="el-GR" sz="1000" dirty="0" err="1">
                <a:latin typeface="Times New Roman" panose="02020603050405020304" pitchFamily="18" charset="0"/>
                <a:cs typeface="Times New Roman" panose="02020603050405020304" pitchFamily="18" charset="0"/>
              </a:rPr>
              <a:t>Παφίτη</a:t>
            </a:r>
            <a:r>
              <a:rPr lang="el-GR" sz="1000" dirty="0">
                <a:latin typeface="Times New Roman" panose="02020603050405020304" pitchFamily="18" charset="0"/>
                <a:cs typeface="Times New Roman" panose="02020603050405020304" pitchFamily="18" charset="0"/>
              </a:rPr>
              <a:t>, του οποίου η κεφαλή μεταμορφώθηκε από τις κακώσεις σε άμορφη μάζα.¹</a:t>
            </a:r>
          </a:p>
          <a:p>
            <a:pPr algn="r">
              <a:spcAft>
                <a:spcPts val="800"/>
              </a:spcAft>
              <a:buNone/>
            </a:pPr>
            <a:r>
              <a:rPr lang="el-GR" sz="1000" dirty="0">
                <a:latin typeface="Times New Roman" panose="02020603050405020304" pitchFamily="18" charset="0"/>
                <a:cs typeface="Times New Roman" panose="02020603050405020304" pitchFamily="18" charset="0"/>
              </a:rPr>
              <a:t>[…]Για την επέτειο του μαρτυρικού  θανάτου  του </a:t>
            </a:r>
            <a:r>
              <a:rPr lang="el-GR" sz="1000" dirty="0" err="1">
                <a:latin typeface="Times New Roman" panose="02020603050405020304" pitchFamily="18" charset="0"/>
                <a:cs typeface="Times New Roman" panose="02020603050405020304" pitchFamily="18" charset="0"/>
              </a:rPr>
              <a:t>Zeki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Halil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Karabülük</a:t>
            </a:r>
            <a:r>
              <a:rPr lang="el-GR" sz="1000" dirty="0">
                <a:latin typeface="Times New Roman" panose="02020603050405020304" pitchFamily="18" charset="0"/>
                <a:cs typeface="Times New Roman" panose="02020603050405020304" pitchFamily="18" charset="0"/>
              </a:rPr>
              <a:t>, του πρώτου μάρτυρα που έπεσε στο </a:t>
            </a:r>
            <a:r>
              <a:rPr lang="el-GR" sz="1000" dirty="0" err="1">
                <a:latin typeface="Times New Roman" panose="02020603050405020304" pitchFamily="18" charset="0"/>
                <a:cs typeface="Times New Roman" panose="02020603050405020304" pitchFamily="18" charset="0"/>
              </a:rPr>
              <a:t>Tahtakale</a:t>
            </a:r>
            <a:r>
              <a:rPr lang="el-GR" sz="1000" dirty="0">
                <a:latin typeface="Times New Roman" panose="02020603050405020304" pitchFamily="18" charset="0"/>
                <a:cs typeface="Times New Roman" panose="02020603050405020304" pitchFamily="18" charset="0"/>
              </a:rPr>
              <a:t> στις 21 Δεκεμβρίου 1963²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a:t>
            </a:r>
            <a:r>
              <a:rPr lang="el-GR" sz="1200" dirty="0" err="1">
                <a:latin typeface="Times New Roman" panose="02020603050405020304" pitchFamily="18" charset="0"/>
                <a:cs typeface="Times New Roman" panose="02020603050405020304" pitchFamily="18" charset="0"/>
              </a:rPr>
              <a:t>Ulvi</a:t>
            </a:r>
            <a:r>
              <a:rPr lang="tr-TR" sz="1200" dirty="0">
                <a:latin typeface="Times New Roman" panose="02020603050405020304" pitchFamily="18" charset="0"/>
                <a:cs typeface="Times New Roman" panose="02020603050405020304" pitchFamily="18" charset="0"/>
              </a:rPr>
              <a:t> Keser</a:t>
            </a:r>
            <a:r>
              <a:rPr lang="el-GR" sz="1200" dirty="0">
                <a:latin typeface="Times New Roman" panose="02020603050405020304" pitchFamily="18" charset="0"/>
                <a:cs typeface="Times New Roman" panose="02020603050405020304" pitchFamily="18" charset="0"/>
              </a:rPr>
              <a:t> στο βιβλίο  του  </a:t>
            </a:r>
            <a:r>
              <a:rPr lang="el-GR" sz="1200" i="1" dirty="0">
                <a:latin typeface="Times New Roman" panose="02020603050405020304" pitchFamily="18" charset="0"/>
                <a:cs typeface="Times New Roman" panose="02020603050405020304" pitchFamily="18" charset="0"/>
              </a:rPr>
              <a:t>KIZILAY BELGELERİ IŞIĞINDA KIBRIS 1963-1974</a:t>
            </a:r>
            <a:r>
              <a:rPr lang="el-GR" sz="1200" dirty="0">
                <a:latin typeface="Times New Roman" panose="02020603050405020304" pitchFamily="18" charset="0"/>
                <a:cs typeface="Times New Roman" panose="02020603050405020304" pitchFamily="18" charset="0"/>
              </a:rPr>
              <a:t>/</a:t>
            </a:r>
            <a:r>
              <a:rPr lang="el-GR" sz="1200" i="1" dirty="0">
                <a:latin typeface="Times New Roman" panose="02020603050405020304" pitchFamily="18" charset="0"/>
                <a:cs typeface="Times New Roman" panose="02020603050405020304" pitchFamily="18" charset="0"/>
              </a:rPr>
              <a:t>Κύπρος  1963-1974 μέσα  από τα έγραφα της  Ερυθράς Ημισελήνου </a:t>
            </a:r>
            <a:r>
              <a:rPr lang="el-GR" sz="1200" dirty="0">
                <a:latin typeface="Times New Roman" panose="02020603050405020304" pitchFamily="18" charset="0"/>
                <a:cs typeface="Times New Roman" panose="02020603050405020304" pitchFamily="18" charset="0"/>
              </a:rPr>
              <a:t> αναφέρει την περίπτωση του ταγματάρχη </a:t>
            </a:r>
            <a:r>
              <a:rPr lang="el-GR" sz="1200" dirty="0" err="1">
                <a:latin typeface="Times New Roman" panose="02020603050405020304" pitchFamily="18" charset="0"/>
                <a:cs typeface="Times New Roman" panose="02020603050405020304" pitchFamily="18" charset="0"/>
              </a:rPr>
              <a:t>Nihat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Ilhan</a:t>
            </a:r>
            <a:r>
              <a:rPr lang="el-GR" sz="1200" dirty="0">
                <a:latin typeface="Times New Roman" panose="02020603050405020304" pitchFamily="18" charset="0"/>
                <a:cs typeface="Times New Roman" panose="02020603050405020304" pitchFamily="18" charset="0"/>
              </a:rPr>
              <a:t>, ο οποίος οδήγησε  λεωφορείο για να μεταφέρει το προσωπικό του νοσοκομείου και τα χειρουργικά εργαλεία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err="1">
                <a:latin typeface="Times New Roman" panose="02020603050405020304" pitchFamily="18" charset="0"/>
                <a:cs typeface="Times New Roman" panose="02020603050405020304" pitchFamily="18" charset="0"/>
              </a:rPr>
              <a:t>ιόνελι</a:t>
            </a:r>
            <a:r>
              <a:rPr lang="el-GR" sz="1200" dirty="0">
                <a:latin typeface="Times New Roman" panose="02020603050405020304" pitchFamily="18" charset="0"/>
                <a:cs typeface="Times New Roman" panose="02020603050405020304" pitchFamily="18" charset="0"/>
              </a:rPr>
              <a:t>, και συγκεκριμένα στο σχολείο του χωριού,   το οποίο είχε μετατραπεί σε νοσοκομείο, και στην  περίπτωση  μιας Τουρκοκύπριας νοσοκόμας, η οποία μετέφερε στην πλάτη της έναν τραυματία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a:latin typeface="Times New Roman" panose="02020603050405020304" pitchFamily="18" charset="0"/>
                <a:cs typeface="Times New Roman" panose="02020603050405020304" pitchFamily="18" charset="0"/>
              </a:rPr>
              <a:t>ιόνελι.³</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φύλλο</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γίνεται αναφορά  στη  μεταφορά  με απορριμματοφόρο  σε άγνωστο σημείο  σορών  Τουρκοκυπρίων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στη  δολοφονία  με αποκεφαλισμό του  ιμάμη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İ</a:t>
            </a:r>
            <a:r>
              <a:rPr lang="el-GR" sz="1200" dirty="0" err="1">
                <a:latin typeface="Times New Roman" panose="02020603050405020304" pitchFamily="18" charset="0"/>
                <a:cs typeface="Times New Roman" panose="02020603050405020304" pitchFamily="18" charset="0"/>
              </a:rPr>
              <a:t>ğneci</a:t>
            </a:r>
            <a:r>
              <a:rPr lang="el-GR" sz="1200" dirty="0">
                <a:latin typeface="Times New Roman" panose="02020603050405020304" pitchFamily="18" charset="0"/>
                <a:cs typeface="Times New Roman" panose="02020603050405020304" pitchFamily="18" charset="0"/>
              </a:rPr>
              <a:t> και του  παραπληγικού  17χρονου  γιού του.</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 2  Ιανουαρίου  1964  ο  </a:t>
            </a:r>
            <a:r>
              <a:rPr lang="tr-TR" sz="1200" dirty="0">
                <a:latin typeface="Times New Roman" panose="02020603050405020304" pitchFamily="18" charset="0"/>
                <a:cs typeface="Times New Roman" panose="02020603050405020304" pitchFamily="18" charset="0"/>
              </a:rPr>
              <a:t>Fazıl Küçük  </a:t>
            </a:r>
            <a:r>
              <a:rPr lang="el-GR" sz="1200" dirty="0">
                <a:latin typeface="Times New Roman" panose="02020603050405020304" pitchFamily="18" charset="0"/>
                <a:cs typeface="Times New Roman" panose="02020603050405020304" pitchFamily="18" charset="0"/>
              </a:rPr>
              <a:t> ανακοινώνει ότι εντοπίστηκαν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κάτω από τα ερείπια  τα πτώματα ακόμα  δύο  Τουρκοκυπρίων. </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Τον Απρίλιο  του 1964 καταγράφεται στον τύπο η  δολοφονική  επίθεση  στον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στον 7χρονο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και  στον 53χρονο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İbrahim</a:t>
            </a:r>
            <a:r>
              <a:rPr lang="el-GR" sz="1200" dirty="0">
                <a:latin typeface="Times New Roman" panose="02020603050405020304" pitchFamily="18" charset="0"/>
                <a:cs typeface="Times New Roman" panose="02020603050405020304" pitchFamily="18" charset="0"/>
              </a:rPr>
              <a:t>. Ο πρώτος  περνούσε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με τη μοτοσικλέτα του, ο δεύτερος έπαιζε στην αυλή  του σπιτιού του και  ο τρίτος τάιζε  τα ζώα του. Η περίπτωση  του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θυμίζει  την περίπτωση του  16χρονου Γεώργιου Ψαρά.⁴</a:t>
            </a:r>
          </a:p>
          <a:p>
            <a:pPr algn="just"/>
            <a:endParaRPr lang="el-GR" sz="1200" dirty="0">
              <a:latin typeface="Times New Roman" panose="02020603050405020304" pitchFamily="18" charset="0"/>
              <a:cs typeface="Times New Roman" panose="02020603050405020304" pitchFamily="18" charset="0"/>
            </a:endParaRPr>
          </a:p>
          <a:p>
            <a:pPr algn="just"/>
            <a:r>
              <a:rPr lang="el-GR" sz="1200" b="1" dirty="0">
                <a:latin typeface="Times New Roman" panose="02020603050405020304" pitchFamily="18" charset="0"/>
                <a:cs typeface="Times New Roman" panose="02020603050405020304" pitchFamily="18" charset="0"/>
              </a:rPr>
              <a:t>Στον ελληνοκυπριακό λόγο  η «τουρκική ανταρσία» συνδέεται άρρηκτα με το  «εγκληματικό όργιο» :</a:t>
            </a: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«ΕΓΚΛΗΜΑΤΙΚΟΝ ΟΡΓΙΟΝ», 28 Δεκεμβρίου 1963.</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υποσέλιδου 4">
            <a:extLst>
              <a:ext uri="{FF2B5EF4-FFF2-40B4-BE49-F238E27FC236}">
                <a16:creationId xmlns:a16="http://schemas.microsoft.com/office/drawing/2014/main" id="{201F9FFC-2EC3-AB1A-DB01-A5A21EFB6AFB}"/>
              </a:ext>
            </a:extLst>
          </p:cNvPr>
          <p:cNvSpPr>
            <a:spLocks noGrp="1"/>
          </p:cNvSpPr>
          <p:nvPr>
            <p:ph type="ftr" sz="quarter" idx="11"/>
          </p:nvPr>
        </p:nvSpPr>
        <p:spPr>
          <a:xfrm>
            <a:off x="157235" y="5062618"/>
            <a:ext cx="11573933" cy="1795382"/>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«Μνημόσυνο/</a:t>
            </a:r>
            <a:r>
              <a:rPr lang="en-US" sz="1000" dirty="0">
                <a:solidFill>
                  <a:schemeClr val="tx1"/>
                </a:solidFill>
                <a:latin typeface="Times New Roman" panose="02020603050405020304" pitchFamily="18" charset="0"/>
                <a:cs typeface="Times New Roman" panose="02020603050405020304" pitchFamily="18" charset="0"/>
              </a:rPr>
              <a:t>Mevlid</a:t>
            </a:r>
            <a:r>
              <a:rPr lang="el-GR" sz="1000" dirty="0">
                <a:solidFill>
                  <a:schemeClr val="tx1"/>
                </a:solidFill>
                <a:latin typeface="Times New Roman" panose="02020603050405020304" pitchFamily="18" charset="0"/>
                <a:cs typeface="Times New Roman" panose="02020603050405020304" pitchFamily="18" charset="0"/>
              </a:rPr>
              <a:t>»,  21 Δεκεμβρίου 1964. </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yanmış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ceset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bulundu</a:t>
            </a:r>
            <a:r>
              <a:rPr lang="el-GR" sz="1000" dirty="0">
                <a:solidFill>
                  <a:schemeClr val="tx1"/>
                </a:solidFill>
                <a:latin typeface="Times New Roman" panose="02020603050405020304" pitchFamily="18" charset="0"/>
                <a:cs typeface="Times New Roman" panose="02020603050405020304" pitchFamily="18" charset="0"/>
              </a:rPr>
              <a:t>», 3 Ιανουαρίου  1964.[Δύο απανθρακωμένα πτώματα βρέθηκαν χθες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just"/>
            <a:r>
              <a:rPr lang="el-GR" sz="1000" dirty="0">
                <a:solidFill>
                  <a:schemeClr val="tx1"/>
                </a:solidFill>
                <a:latin typeface="Times New Roman" panose="02020603050405020304" pitchFamily="18" charset="0"/>
                <a:cs typeface="Times New Roman" panose="02020603050405020304" pitchFamily="18" charset="0"/>
              </a:rPr>
              <a:t>Έχασε τη ζωή  του όταν </a:t>
            </a:r>
            <a:r>
              <a:rPr lang="el-GR" sz="1000" dirty="0" err="1">
                <a:solidFill>
                  <a:schemeClr val="tx1"/>
                </a:solidFill>
                <a:latin typeface="Times New Roman" panose="02020603050405020304" pitchFamily="18" charset="0"/>
                <a:cs typeface="Times New Roman" panose="02020603050405020304" pitchFamily="18" charset="0"/>
              </a:rPr>
              <a:t>πυροβολήθηκε</a:t>
            </a:r>
            <a:r>
              <a:rPr lang="el-GR" sz="1000" dirty="0">
                <a:solidFill>
                  <a:schemeClr val="tx1"/>
                </a:solidFill>
                <a:latin typeface="Times New Roman" panose="02020603050405020304" pitchFamily="18" charset="0"/>
                <a:cs typeface="Times New Roman" panose="02020603050405020304" pitchFamily="18" charset="0"/>
              </a:rPr>
              <a:t>  από Τουρκοκύπριο στις 23 Δεκεμβρίου  1963,  έξω  από την οικία του.  Ο Γ. Ψαράς παρέμεινε  νεκρός στην  αυλή  του σπιτιού  περισσότερο  από 48  ώρες, αφού ο  φόβος  τυχόν  πυροβολισμών από τα  γύρω  τουρκοκυπριακά σπίτια καθήλωσαν  την οικογένεια  εντός  της  οικίας.  Βλ.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80, 267.</a:t>
            </a: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327797B-C12E-CAF3-8F2D-09063BF468F2}"/>
              </a:ext>
            </a:extLst>
          </p:cNvPr>
          <p:cNvSpPr>
            <a:spLocks noGrp="1"/>
          </p:cNvSpPr>
          <p:nvPr>
            <p:ph type="sldNum" sz="quarter" idx="12"/>
          </p:nvPr>
        </p:nvSpPr>
        <p:spPr>
          <a:xfrm>
            <a:off x="11731169" y="6412572"/>
            <a:ext cx="457200" cy="364218"/>
          </a:xfrm>
        </p:spPr>
        <p:txBody>
          <a:bodyPr/>
          <a:lstStyle/>
          <a:p>
            <a:fld id="{1B8CE1AA-CF21-4938-812F-0237CDF6332C}" type="slidenum">
              <a:rPr lang="el-GR" smtClean="0"/>
              <a:t>18</a:t>
            </a:fld>
            <a:endParaRPr lang="el-GR" dirty="0"/>
          </a:p>
        </p:txBody>
      </p:sp>
      <p:sp>
        <p:nvSpPr>
          <p:cNvPr id="2" name="Ορθογώνιο: Στρογγύλεμα γωνιών 1">
            <a:extLst>
              <a:ext uri="{FF2B5EF4-FFF2-40B4-BE49-F238E27FC236}">
                <a16:creationId xmlns:a16="http://schemas.microsoft.com/office/drawing/2014/main" id="{6E891B08-2196-4F18-4641-6D5C277FD101}"/>
              </a:ext>
            </a:extLst>
          </p:cNvPr>
          <p:cNvSpPr/>
          <p:nvPr/>
        </p:nvSpPr>
        <p:spPr>
          <a:xfrm>
            <a:off x="157237" y="81210"/>
            <a:ext cx="11573933" cy="83643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244474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9289-21E7-7854-E770-258D31E37C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34CB24-22E4-8986-A2EC-E0CFE7A99F61}"/>
              </a:ext>
            </a:extLst>
          </p:cNvPr>
          <p:cNvSpPr txBox="1"/>
          <p:nvPr/>
        </p:nvSpPr>
        <p:spPr>
          <a:xfrm>
            <a:off x="211862" y="746890"/>
            <a:ext cx="11654971" cy="2421176"/>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Η αφήγηση  του δράματος  της προσφυγιάς  &amp; των  θυλάκων</a:t>
            </a:r>
            <a:r>
              <a:rPr lang="el-GR"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r">
              <a:lnSpc>
                <a:spcPct val="150000"/>
              </a:lnSpc>
              <a:spcAft>
                <a:spcPts val="800"/>
              </a:spcAft>
              <a:buNone/>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«Είμαστε  οι άνθρωποι  οι οποίοι πεθαίνουμε κάθε  μέρα»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Biz hergün  ölen  insanlarız</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»¹</a:t>
            </a:r>
          </a:p>
          <a:p>
            <a:pPr algn="just">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τραγωδία,  πρόσφυγες, αγνοούμενοι:  αυτές οι λέξεις ήταν άρρηκτα συνυφασμένες με το 1974. Για τους Τουρκοκύπριους τα πράγματα ήταν διαφορετικά. Πόλεμος, καταστροφή, τραγωδία, πρόσφυγες, αγνοούμενοι : όλα ξεκίνησαν το 1963.²</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Στις αναφορές  του Γενικού Γραμματέα  των Ηνωμένων Εθνών  </a:t>
            </a:r>
          </a:p>
          <a:p>
            <a:pPr eaLnBrk="0" fontAlgn="base" hangingPunct="0">
              <a:spcBef>
                <a:spcPct val="0"/>
              </a:spcBef>
              <a:spcAft>
                <a:spcPct val="0"/>
              </a:spcAft>
            </a:pPr>
            <a:endPar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15 Ιουνίου  1964³ :</a:t>
            </a:r>
            <a:endParaRPr lang="en-US" altLang="el-GR" sz="1600" b="1"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099D0279-7B22-7188-1C49-CAA7BCFAE167}"/>
              </a:ext>
            </a:extLst>
          </p:cNvPr>
          <p:cNvSpPr>
            <a:spLocks noGrp="1"/>
          </p:cNvSpPr>
          <p:nvPr>
            <p:ph type="ftr" sz="quarter" idx="11"/>
          </p:nvPr>
        </p:nvSpPr>
        <p:spPr>
          <a:xfrm>
            <a:off x="264472" y="5936513"/>
            <a:ext cx="11468705" cy="732915"/>
          </a:xfrm>
        </p:spPr>
        <p:txBody>
          <a:bodyPr/>
          <a:lstStyle/>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Δήλωση ενός Τουρκοκύπριου πρόσφυγα από την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«Adım adım Hamitköy», 6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1964.    </a:t>
            </a:r>
            <a:endPar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Ακούγοντας τον Τουρκοκύπριο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Ahmet Bey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να μιλάει  για τον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Ταχτακαλά</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Tahtakale</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Ματωμένα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Χριστούγενα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Kanlı Noel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του 1963 ο Ελληνοκύπριος ακαδημαϊκός Γιάννης  Παπαδάκης  συνειδητοποιεί  μια  μεγάλη αλήθεια, «τον «πόλεμο» και τους «πρόσφυγες» εγώ τους  συσχέτιζα με το 1974 Βλ</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Γιάννης Παπαδάκης,</a:t>
            </a:r>
            <a:r>
              <a:rPr lang="el-GR" sz="1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Scripta</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Αθήνα 2009, σ. 133-134. </a:t>
            </a:r>
          </a:p>
          <a:p>
            <a:pPr algn="l"/>
            <a:r>
              <a:rPr lang="el-GR" sz="1000" dirty="0">
                <a:solidFill>
                  <a:schemeClr val="tx1"/>
                </a:solidFill>
                <a:latin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207.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Muhabirimiz</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a:t>
            </a:r>
            <a:r>
              <a:rPr lang="tr-TR" sz="1000" dirty="0">
                <a:solidFill>
                  <a:schemeClr val="tx1"/>
                </a:solidFill>
                <a:latin typeface="Times New Roman" panose="02020603050405020304" pitchFamily="18" charset="0"/>
                <a:cs typeface="Times New Roman" panose="02020603050405020304" pitchFamily="18" charset="0"/>
              </a:rPr>
              <a:t>di</a:t>
            </a:r>
            <a:r>
              <a:rPr lang="el-GR" sz="1000" dirty="0">
                <a:solidFill>
                  <a:schemeClr val="tx1"/>
                </a:solidFill>
                <a:latin typeface="Times New Roman" panose="02020603050405020304" pitchFamily="18" charset="0"/>
                <a:cs typeface="Times New Roman" panose="02020603050405020304" pitchFamily="18" charset="0"/>
              </a:rPr>
              <a:t>», 5 Ιανουαρίου  1964.  [Ένας από τους δημοσιογράφους μας επισκέφθηκε χθες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847276B4-2B33-8E08-D78F-B7B13305DD13}"/>
              </a:ext>
            </a:extLst>
          </p:cNvPr>
          <p:cNvSpPr>
            <a:spLocks noGrp="1"/>
          </p:cNvSpPr>
          <p:nvPr>
            <p:ph type="sldNum" sz="quarter" idx="12"/>
          </p:nvPr>
        </p:nvSpPr>
        <p:spPr/>
        <p:txBody>
          <a:bodyPr/>
          <a:lstStyle/>
          <a:p>
            <a:fld id="{1B8CE1AA-CF21-4938-812F-0237CDF6332C}" type="slidenum">
              <a:rPr lang="el-GR" smtClean="0"/>
              <a:t>19</a:t>
            </a:fld>
            <a:endParaRPr lang="el-GR" dirty="0"/>
          </a:p>
        </p:txBody>
      </p:sp>
      <p:graphicFrame>
        <p:nvGraphicFramePr>
          <p:cNvPr id="7" name="Πίνακας 6">
            <a:extLst>
              <a:ext uri="{FF2B5EF4-FFF2-40B4-BE49-F238E27FC236}">
                <a16:creationId xmlns:a16="http://schemas.microsoft.com/office/drawing/2014/main" id="{240C7B23-4A50-4DE8-64D2-0D0DEBA183ED}"/>
              </a:ext>
            </a:extLst>
          </p:cNvPr>
          <p:cNvGraphicFramePr>
            <a:graphicFrameLocks noGrp="1"/>
          </p:cNvGraphicFramePr>
          <p:nvPr>
            <p:extLst>
              <p:ext uri="{D42A27DB-BD31-4B8C-83A1-F6EECF244321}">
                <p14:modId xmlns:p14="http://schemas.microsoft.com/office/powerpoint/2010/main" val="1875887277"/>
              </p:ext>
            </p:extLst>
          </p:nvPr>
        </p:nvGraphicFramePr>
        <p:xfrm>
          <a:off x="264472" y="3370631"/>
          <a:ext cx="6332285" cy="853440"/>
        </p:xfrm>
        <a:graphic>
          <a:graphicData uri="http://schemas.openxmlformats.org/drawingml/2006/table">
            <a:tbl>
              <a:tblPr firstRow="1" firstCol="1" bandRow="1">
                <a:tableStyleId>{5940675A-B579-460E-94D1-54222C63F5DA}</a:tableStyleId>
              </a:tblPr>
              <a:tblGrid>
                <a:gridCol w="3330101">
                  <a:extLst>
                    <a:ext uri="{9D8B030D-6E8A-4147-A177-3AD203B41FA5}">
                      <a16:colId xmlns:a16="http://schemas.microsoft.com/office/drawing/2014/main" val="2081405096"/>
                    </a:ext>
                  </a:extLst>
                </a:gridCol>
                <a:gridCol w="3002184">
                  <a:extLst>
                    <a:ext uri="{9D8B030D-6E8A-4147-A177-3AD203B41FA5}">
                      <a16:colId xmlns:a16="http://schemas.microsoft.com/office/drawing/2014/main" val="2162616990"/>
                    </a:ext>
                  </a:extLst>
                </a:gridCol>
              </a:tblGrid>
              <a:tr h="0">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ολοσχερώς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μερικώς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95272219"/>
                  </a:ext>
                </a:extLst>
              </a:tr>
              <a:tr h="0">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 40  (Ελληνοκυπρίων)  </a:t>
                      </a:r>
                    </a:p>
                    <a:p>
                      <a:pPr marL="179705" marR="179705">
                        <a:buNone/>
                      </a:pPr>
                      <a:r>
                        <a:rPr lang="el-GR" sz="1400" dirty="0">
                          <a:effectLst/>
                          <a:latin typeface="Times New Roman" panose="02020603050405020304" pitchFamily="18" charset="0"/>
                          <a:cs typeface="Times New Roman" panose="02020603050405020304" pitchFamily="18" charset="0"/>
                        </a:rPr>
                        <a:t>120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100 (Ελληνοκυπρίων)</a:t>
                      </a:r>
                    </a:p>
                    <a:p>
                      <a:pPr marL="179705" marR="179705">
                        <a:buNone/>
                      </a:pPr>
                      <a:r>
                        <a:rPr lang="el-GR" sz="1400" dirty="0">
                          <a:effectLst/>
                          <a:latin typeface="Times New Roman" panose="02020603050405020304" pitchFamily="18" charset="0"/>
                          <a:cs typeface="Times New Roman" panose="02020603050405020304" pitchFamily="18" charset="0"/>
                        </a:rPr>
                        <a:t>500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0547843"/>
                  </a:ext>
                </a:extLst>
              </a:tr>
            </a:tbl>
          </a:graphicData>
        </a:graphic>
      </p:graphicFrame>
      <p:sp>
        <p:nvSpPr>
          <p:cNvPr id="8" name="Rectangle 1">
            <a:extLst>
              <a:ext uri="{FF2B5EF4-FFF2-40B4-BE49-F238E27FC236}">
                <a16:creationId xmlns:a16="http://schemas.microsoft.com/office/drawing/2014/main" id="{9E8558B7-4F2F-D1A1-8E66-C34170361882}"/>
              </a:ext>
            </a:extLst>
          </p:cNvPr>
          <p:cNvSpPr>
            <a:spLocks noChangeArrowheads="1"/>
          </p:cNvSpPr>
          <p:nvPr/>
        </p:nvSpPr>
        <p:spPr bwMode="auto">
          <a:xfrm>
            <a:off x="6711452" y="2407574"/>
            <a:ext cx="5268686" cy="17235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l-GR" sz="1400" b="1" dirty="0">
                <a:latin typeface="Times New Roman" panose="02020603050405020304" pitchFamily="18" charset="0"/>
                <a:cs typeface="Times New Roman" panose="02020603050405020304" pitchFamily="18" charset="0"/>
              </a:rPr>
              <a:t>Τουρκοκύπριοι δημοσιογράφοι  επισκέπτονται την  </a:t>
            </a:r>
            <a:r>
              <a:rPr lang="el-GR" sz="1400" b="1" dirty="0" err="1">
                <a:latin typeface="Times New Roman" panose="02020603050405020304" pitchFamily="18" charset="0"/>
                <a:cs typeface="Times New Roman" panose="02020603050405020304" pitchFamily="18" charset="0"/>
              </a:rPr>
              <a:t>Ομορφίτα</a:t>
            </a:r>
            <a:r>
              <a:rPr lang="el-GR" sz="1400" b="1" dirty="0">
                <a:latin typeface="Times New Roman" panose="02020603050405020304" pitchFamily="18" charset="0"/>
                <a:cs typeface="Times New Roman" panose="02020603050405020304" pitchFamily="18" charset="0"/>
              </a:rPr>
              <a:t>  - Ιανουάριος 1964</a:t>
            </a:r>
            <a:r>
              <a:rPr lang="el-GR" sz="1400" dirty="0">
                <a:latin typeface="Times New Roman" panose="02020603050405020304" pitchFamily="18" charset="0"/>
                <a:cs typeface="Times New Roman" panose="02020603050405020304" pitchFamily="18" charset="0"/>
              </a:rPr>
              <a:t>⁴</a:t>
            </a:r>
            <a:r>
              <a:rPr lang="el-GR" sz="1400" b="1"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Συνθήματα της Ε.Ο.Κ.Α. κάλυπταν τις  φωτογραφίες  του  </a:t>
            </a:r>
            <a:r>
              <a:rPr lang="en-US" sz="1400" dirty="0">
                <a:latin typeface="Times New Roman" panose="02020603050405020304" pitchFamily="18" charset="0"/>
                <a:cs typeface="Times New Roman" panose="02020603050405020304" pitchFamily="18" charset="0"/>
              </a:rPr>
              <a:t>Kemal</a:t>
            </a:r>
            <a:r>
              <a:rPr lang="el-GR" sz="1400" dirty="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Atatürk  </a:t>
            </a:r>
            <a:r>
              <a:rPr lang="el-GR" sz="1400" dirty="0">
                <a:latin typeface="Times New Roman" panose="02020603050405020304" pitchFamily="18" charset="0"/>
                <a:cs typeface="Times New Roman" panose="02020603050405020304" pitchFamily="18" charset="0"/>
              </a:rPr>
              <a:t>και του </a:t>
            </a:r>
            <a:r>
              <a:rPr lang="tr-TR" sz="1400" dirty="0">
                <a:latin typeface="Times New Roman" panose="02020603050405020304" pitchFamily="18" charset="0"/>
                <a:cs typeface="Times New Roman" panose="02020603050405020304" pitchFamily="18" charset="0"/>
              </a:rPr>
              <a:t>İ</a:t>
            </a:r>
            <a:r>
              <a:rPr lang="el-GR" sz="1400" dirty="0" err="1">
                <a:latin typeface="Times New Roman" panose="02020603050405020304" pitchFamily="18" charset="0"/>
                <a:cs typeface="Times New Roman" panose="02020603050405020304" pitchFamily="18" charset="0"/>
              </a:rPr>
              <a:t>smet</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İnönü</a:t>
            </a:r>
            <a:r>
              <a:rPr lang="el-GR" sz="1400" dirty="0">
                <a:latin typeface="Times New Roman" panose="02020603050405020304" pitchFamily="18" charset="0"/>
                <a:cs typeface="Times New Roman" panose="02020603050405020304" pitchFamily="18" charset="0"/>
              </a:rPr>
              <a:t> οι  οποίες  κοσμούσαν  τους τοίχους καφενείων και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σπάσει τα τζάμια  των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τρυπήσει  τα  λάστιχα  των αυτοκινήτων</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
        <p:nvSpPr>
          <p:cNvPr id="2" name="Ορθογώνιο: Στρογγύλεμα γωνιών 1">
            <a:extLst>
              <a:ext uri="{FF2B5EF4-FFF2-40B4-BE49-F238E27FC236}">
                <a16:creationId xmlns:a16="http://schemas.microsoft.com/office/drawing/2014/main" id="{AF0205AB-951D-35CC-8F2F-F23D32F57A8A}"/>
              </a:ext>
            </a:extLst>
          </p:cNvPr>
          <p:cNvSpPr/>
          <p:nvPr/>
        </p:nvSpPr>
        <p:spPr>
          <a:xfrm>
            <a:off x="211859" y="117605"/>
            <a:ext cx="11573933" cy="66568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9" name="Rectangle 1">
            <a:extLst>
              <a:ext uri="{FF2B5EF4-FFF2-40B4-BE49-F238E27FC236}">
                <a16:creationId xmlns:a16="http://schemas.microsoft.com/office/drawing/2014/main" id="{98A9619A-C20D-75FF-C329-B581958C5691}"/>
              </a:ext>
            </a:extLst>
          </p:cNvPr>
          <p:cNvSpPr>
            <a:spLocks noChangeArrowheads="1"/>
          </p:cNvSpPr>
          <p:nvPr/>
        </p:nvSpPr>
        <p:spPr bwMode="auto">
          <a:xfrm>
            <a:off x="264472" y="4630377"/>
            <a:ext cx="987474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Το διάστημα Σεπτέμβριος-Οκτώβριος  1964 (30/9/1964-7/10/1964) η  εφημερίδα </a:t>
            </a:r>
            <a:r>
              <a:rPr lang="tr-TR" sz="1400" i="1"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μια  νέα  στήλη με τίτλο «</a:t>
            </a:r>
            <a:r>
              <a:rPr lang="tr-TR" sz="1400" dirty="0">
                <a:latin typeface="Times New Roman" panose="02020603050405020304" pitchFamily="18" charset="0"/>
                <a:cs typeface="Times New Roman" panose="02020603050405020304" pitchFamily="18" charset="0"/>
              </a:rPr>
              <a:t>Adım Adım Hamitköy</a:t>
            </a:r>
            <a:r>
              <a:rPr lang="el-GR" sz="1400" dirty="0">
                <a:latin typeface="Times New Roman" panose="02020603050405020304" pitchFamily="18" charset="0"/>
                <a:cs typeface="Times New Roman" panose="02020603050405020304" pitchFamily="18" charset="0"/>
              </a:rPr>
              <a:t>» «Σπιθαμή προς σπιθαμή: Το χωριό </a:t>
            </a:r>
            <a:r>
              <a:rPr lang="tr-TR" sz="1400" dirty="0">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ο  χώρος  στέγασης  των προσφύγων. Μεταξύ άλλων στον τύπο  απαντούν οι ακόλουθες αναφορές, η εξαθλίωση  και η φτώχεια  κυριαρχούν στο χωριό </a:t>
            </a:r>
            <a:r>
              <a:rPr lang="el-GR" sz="1400" dirty="0" err="1">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ξυπόλητοι, σε μάντρες  προβάτων  και σε φθαρμένες σκηνές.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3194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FC10337-A02F-2918-F113-61E49A6B1C06}"/>
              </a:ext>
            </a:extLst>
          </p:cNvPr>
          <p:cNvSpPr/>
          <p:nvPr/>
        </p:nvSpPr>
        <p:spPr>
          <a:xfrm>
            <a:off x="364067" y="1016000"/>
            <a:ext cx="11573933" cy="592667"/>
          </a:xfrm>
          <a:prstGeom prst="roundRect">
            <a:avLst/>
          </a:prstGeom>
          <a:solidFill>
            <a:schemeClr val="bg2">
              <a:lumMod val="9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ΠΕΡΙΕΧΟΜΕΝΑ</a:t>
            </a:r>
          </a:p>
        </p:txBody>
      </p:sp>
      <p:sp>
        <p:nvSpPr>
          <p:cNvPr id="5" name="TextBox 4">
            <a:extLst>
              <a:ext uri="{FF2B5EF4-FFF2-40B4-BE49-F238E27FC236}">
                <a16:creationId xmlns:a16="http://schemas.microsoft.com/office/drawing/2014/main" id="{CF5959FD-84D5-16D4-479F-9549E5D1DF75}"/>
              </a:ext>
            </a:extLst>
          </p:cNvPr>
          <p:cNvSpPr txBox="1"/>
          <p:nvPr/>
        </p:nvSpPr>
        <p:spPr>
          <a:xfrm>
            <a:off x="872067" y="1998135"/>
            <a:ext cx="10287000" cy="3303468"/>
          </a:xfrm>
          <a:prstGeom prst="rect">
            <a:avLst/>
          </a:prstGeom>
          <a:noFill/>
          <a:ln w="57150">
            <a:solidFill>
              <a:schemeClr val="tx1"/>
            </a:solidFill>
          </a:ln>
        </p:spPr>
        <p:txBody>
          <a:bodyPr wrap="square">
            <a:spAutoFit/>
          </a:bodyPr>
          <a:lstStyle/>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 Εισαγωγή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 </a:t>
            </a:r>
            <a:r>
              <a:rPr lang="tr-TR" dirty="0">
                <a:effectLst/>
                <a:latin typeface="Times New Roman" panose="02020603050405020304" pitchFamily="18" charset="0"/>
                <a:ea typeface="Calibri" panose="020F0502020204030204" pitchFamily="34" charset="0"/>
                <a:cs typeface="Times New Roman" panose="02020603050405020304" pitchFamily="18" charset="0"/>
              </a:rPr>
              <a:t>H T</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M</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T</a:t>
            </a:r>
            <a:r>
              <a:rPr lang="el-GR" dirty="0">
                <a:effectLst/>
                <a:latin typeface="Times New Roman" panose="02020603050405020304" pitchFamily="18" charset="0"/>
                <a:ea typeface="Calibri" panose="020F0502020204030204" pitchFamily="34" charset="0"/>
                <a:cs typeface="Times New Roman" panose="02020603050405020304" pitchFamily="18" charset="0"/>
              </a:rPr>
              <a:t>.  μέσα  από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o </a:t>
            </a:r>
            <a:r>
              <a:rPr lang="el-GR" dirty="0">
                <a:effectLst/>
                <a:latin typeface="Times New Roman" panose="02020603050405020304" pitchFamily="18" charset="0"/>
                <a:ea typeface="Calibri" panose="020F0502020204030204" pitchFamily="34" charset="0"/>
                <a:cs typeface="Times New Roman" panose="02020603050405020304" pitchFamily="18" charset="0"/>
              </a:rPr>
              <a:t>αφήγημα   του  αναπληρωτή  γενικού  προέδρου  της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 :</a:t>
            </a:r>
          </a:p>
          <a:p>
            <a:pPr>
              <a:spcAft>
                <a:spcPts val="800"/>
              </a:spcAft>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ΙΙΙ. </a:t>
            </a:r>
            <a:r>
              <a:rPr lang="el-GR"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dirty="0" err="1">
                <a:latin typeface="Times New Roman" panose="02020603050405020304" pitchFamily="18" charset="0"/>
                <a:cs typeface="Times New Roman" panose="02020603050405020304" pitchFamily="18" charset="0"/>
              </a:rPr>
              <a:t>Ομορφίτας</a:t>
            </a:r>
            <a:r>
              <a:rPr lang="el-GR" dirty="0">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μετά την 21</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η</a:t>
            </a:r>
            <a:r>
              <a:rPr lang="el-GR" dirty="0">
                <a:effectLst/>
                <a:latin typeface="Times New Roman" panose="02020603050405020304" pitchFamily="18" charset="0"/>
                <a:ea typeface="Calibri" panose="020F0502020204030204" pitchFamily="34" charset="0"/>
                <a:cs typeface="Times New Roman" panose="02020603050405020304" pitchFamily="18" charset="0"/>
              </a:rPr>
              <a:t> Δεκεμβρίου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ΙΙΙ :</a:t>
            </a:r>
          </a:p>
          <a:p>
            <a:pPr>
              <a:spcAft>
                <a:spcPts val="800"/>
              </a:spcAft>
              <a:buNone/>
            </a:pPr>
            <a:r>
              <a:rPr lang="tr-TR" dirty="0">
                <a:effectLst/>
                <a:latin typeface="Times New Roman" panose="02020603050405020304" pitchFamily="18" charset="0"/>
                <a:ea typeface="Calibri" panose="020F0502020204030204" pitchFamily="34" charset="0"/>
                <a:cs typeface="Times New Roman" panose="02020603050405020304" pitchFamily="18" charset="0"/>
              </a:rPr>
              <a:t>IV. </a:t>
            </a:r>
            <a:r>
              <a:rPr lang="el-GR" dirty="0">
                <a:effectLst/>
                <a:latin typeface="Times New Roman" panose="02020603050405020304" pitchFamily="18" charset="0"/>
                <a:ea typeface="Calibri" panose="020F0502020204030204" pitchFamily="34" charset="0"/>
                <a:cs typeface="Times New Roman" panose="02020603050405020304" pitchFamily="18" charset="0"/>
              </a:rPr>
              <a:t>Συμπεράσματα</a:t>
            </a:r>
          </a:p>
          <a:p>
            <a:pPr>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V.</a:t>
            </a:r>
            <a:r>
              <a:rPr lang="el-GR" dirty="0">
                <a:latin typeface="Times New Roman" panose="02020603050405020304" pitchFamily="18" charset="0"/>
                <a:ea typeface="Calibri" panose="020F0502020204030204" pitchFamily="34" charset="0"/>
                <a:cs typeface="Times New Roman" panose="02020603050405020304" pitchFamily="18" charset="0"/>
              </a:rPr>
              <a:t> Βιβλιογραφία  </a:t>
            </a:r>
          </a:p>
        </p:txBody>
      </p:sp>
    </p:spTree>
    <p:extLst>
      <p:ext uri="{BB962C8B-B14F-4D97-AF65-F5344CB8AC3E}">
        <p14:creationId xmlns:p14="http://schemas.microsoft.com/office/powerpoint/2010/main" val="382082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DB17-8E91-2428-B8A9-1B3736EFB7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6571C7-4A22-FCAE-2254-30A489FFF83C}"/>
              </a:ext>
            </a:extLst>
          </p:cNvPr>
          <p:cNvSpPr txBox="1"/>
          <p:nvPr/>
        </p:nvSpPr>
        <p:spPr>
          <a:xfrm>
            <a:off x="306009" y="845420"/>
            <a:ext cx="11573933" cy="3688189"/>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Λαφυραγωγία</a:t>
            </a:r>
            <a:endPar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Το  φαινόμενου  του πλιάτσικου &amp; ο  Υπουργός  Εσωτερικών </a:t>
            </a:r>
          </a:p>
          <a:p>
            <a:pPr algn="just"/>
            <a:endParaRPr lang="el-GR" sz="1400" b="1"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Δρ</a:t>
            </a:r>
            <a:r>
              <a:rPr lang="el-GR" sz="1400" dirty="0">
                <a:latin typeface="Times New Roman" panose="02020603050405020304" pitchFamily="18" charset="0"/>
                <a:cs typeface="Times New Roman" panose="02020603050405020304" pitchFamily="18" charset="0"/>
              </a:rPr>
              <a:t> Άγγελος  Χρυσοστόμου  στο βιβλίο του  </a:t>
            </a:r>
            <a:r>
              <a:rPr lang="el-GR" sz="1400" i="1" dirty="0">
                <a:latin typeface="Times New Roman" panose="02020603050405020304" pitchFamily="18" charset="0"/>
                <a:cs typeface="Times New Roman" panose="02020603050405020304" pitchFamily="18" charset="0"/>
              </a:rPr>
              <a:t>Το  χρονικό  της «διμοιρίας» </a:t>
            </a:r>
            <a:r>
              <a:rPr lang="el-GR" sz="1400" i="1" dirty="0" err="1">
                <a:latin typeface="Times New Roman" panose="02020603050405020304" pitchFamily="18" charset="0"/>
                <a:cs typeface="Times New Roman" panose="02020603050405020304" pitchFamily="18" charset="0"/>
              </a:rPr>
              <a:t>Ομορφίτας</a:t>
            </a:r>
            <a:r>
              <a:rPr lang="el-GR" sz="1400" i="1" dirty="0">
                <a:latin typeface="Times New Roman" panose="02020603050405020304" pitchFamily="18" charset="0"/>
                <a:cs typeface="Times New Roman" panose="02020603050405020304" pitchFamily="18" charset="0"/>
              </a:rPr>
              <a:t> (1961-1963)</a:t>
            </a:r>
            <a:r>
              <a:rPr lang="el-GR" sz="1400" dirty="0">
                <a:latin typeface="Times New Roman" panose="02020603050405020304" pitchFamily="18" charset="0"/>
                <a:cs typeface="Times New Roman" panose="02020603050405020304" pitchFamily="18" charset="0"/>
              </a:rPr>
              <a:t> αναφέρεται στο φαινόμενο του  πλιάτσικου  όπως  και στην  πρακτική   πολλών  Ελληνοκυπρίων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να γράφουν στα σπίτια  τους  τη λέξη  «ελληνικό» ευελπιστώντας ότι  θα  εμπόδιζαν  τους  επίδοξους  κλέφτες. Αναφέρεται στον περιορισμό  του φαινομένου μετά την ανάληψη  δράσης  από την  αστυνομία. Συγκεκριμένα αναφέρει,  μεγάλη  δύναμη  της Αστυνομίας έστηνε μπλόκα  στους δρόμους  εντός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και επέβαλε  την τάξη  σύμφωνα με τις οδηγίες  του  Υπουργού Εσωτερικών για να μπορέσει  να αποτραπεί  η λαφυραγωγία.¹</a:t>
            </a:r>
          </a:p>
          <a:p>
            <a:pPr algn="just"/>
            <a:endParaRPr lang="el-GR" sz="1400" dirty="0">
              <a:latin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Από  την  άλλη, στον τουρκοκυπριακό τύπο αποτυπώνεται  μια άλλη εικόνα:</a:t>
            </a:r>
          </a:p>
          <a:p>
            <a:pPr algn="just"/>
            <a:endParaRPr lang="el-GR" sz="14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αναφορά της </a:t>
            </a:r>
            <a:r>
              <a:rPr lang="tr-TR" sz="1200" dirty="0">
                <a:latin typeface="Times New Roman" panose="02020603050405020304" pitchFamily="18" charset="0"/>
                <a:cs typeface="Times New Roman" panose="02020603050405020304" pitchFamily="18" charset="0"/>
              </a:rPr>
              <a:t>Cemaliye Ali Keçeci</a:t>
            </a:r>
            <a:r>
              <a:rPr lang="el-GR" sz="1200" dirty="0">
                <a:latin typeface="Times New Roman" panose="02020603050405020304" pitchFamily="18" charset="0"/>
                <a:cs typeface="Times New Roman" panose="02020603050405020304" pitchFamily="18" charset="0"/>
              </a:rPr>
              <a:t> στον συντάκτη της  εφημερίδας  </a:t>
            </a:r>
            <a:r>
              <a:rPr lang="tr-TR" sz="1200" i="1" dirty="0">
                <a:latin typeface="Times New Roman" panose="02020603050405020304" pitchFamily="18" charset="0"/>
                <a:cs typeface="Times New Roman" panose="02020603050405020304" pitchFamily="18" charset="0"/>
              </a:rPr>
              <a:t>Bozkurt</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λεηλασία  εργοστασίων που βρίσκονται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σε  δύο  εργοστάσια οικοδομικών υλικών,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στο  παλιό εργοστάσιο </a:t>
            </a:r>
            <a:r>
              <a:rPr lang="en-US" sz="1200" dirty="0">
                <a:latin typeface="Times New Roman" panose="02020603050405020304" pitchFamily="18" charset="0"/>
                <a:cs typeface="Times New Roman" panose="02020603050405020304" pitchFamily="18" charset="0"/>
              </a:rPr>
              <a:t>Bel Kola</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σύλληψη  από  δυνάμεις </a:t>
            </a:r>
            <a:r>
              <a:rPr lang="tr-TR" sz="1200" dirty="0">
                <a:latin typeface="Times New Roman" panose="02020603050405020304" pitchFamily="18" charset="0"/>
                <a:cs typeface="Times New Roman" panose="02020603050405020304" pitchFamily="18" charset="0"/>
              </a:rPr>
              <a:t>των Ηνωμένων Εθνών</a:t>
            </a:r>
            <a:r>
              <a:rPr lang="el-GR" sz="1200" dirty="0">
                <a:latin typeface="Times New Roman" panose="02020603050405020304" pitchFamily="18" charset="0"/>
                <a:cs typeface="Times New Roman" panose="02020603050405020304" pitchFamily="18" charset="0"/>
              </a:rPr>
              <a:t>  Ελληνοκυπρίων οι οποίοι επιχείρησαν </a:t>
            </a:r>
            <a:r>
              <a:rPr lang="tr-TR" sz="1200" dirty="0">
                <a:latin typeface="Times New Roman" panose="02020603050405020304" pitchFamily="18" charset="0"/>
                <a:cs typeface="Times New Roman" panose="02020603050405020304" pitchFamily="18" charset="0"/>
              </a:rPr>
              <a:t>να </a:t>
            </a:r>
            <a:r>
              <a:rPr lang="el-GR" sz="1200" dirty="0">
                <a:latin typeface="Times New Roman" panose="02020603050405020304" pitchFamily="18" charset="0"/>
                <a:cs typeface="Times New Roman" panose="02020603050405020304" pitchFamily="18" charset="0"/>
              </a:rPr>
              <a:t>εισέλθουν σε</a:t>
            </a:r>
            <a:r>
              <a:rPr lang="tr-TR" sz="1200" dirty="0">
                <a:latin typeface="Times New Roman" panose="02020603050405020304" pitchFamily="18" charset="0"/>
                <a:cs typeface="Times New Roman" panose="02020603050405020304" pitchFamily="18" charset="0"/>
              </a:rPr>
              <a:t> τουρκικά σπίτια </a:t>
            </a:r>
            <a:r>
              <a:rPr lang="el-GR" sz="1200" dirty="0">
                <a:latin typeface="Times New Roman" panose="02020603050405020304" pitchFamily="18" charset="0"/>
                <a:cs typeface="Times New Roman" panose="02020603050405020304" pitchFamily="18" charset="0"/>
              </a:rPr>
              <a:t> στην Ομορφίτα.²</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E6629FDE-170C-45BE-5F06-A3811120FBB2}"/>
              </a:ext>
            </a:extLst>
          </p:cNvPr>
          <p:cNvSpPr>
            <a:spLocks noGrp="1"/>
          </p:cNvSpPr>
          <p:nvPr>
            <p:ph type="ftr" sz="quarter" idx="11"/>
          </p:nvPr>
        </p:nvSpPr>
        <p:spPr>
          <a:xfrm>
            <a:off x="306009" y="4472054"/>
            <a:ext cx="11784391" cy="2247447"/>
          </a:xfrm>
        </p:spPr>
        <p:txBody>
          <a:bodyPr/>
          <a:lstStyle/>
          <a:p>
            <a:pPr marL="228600" indent="-228600" algn="l">
              <a:buAutoNum type="arabicPeriod"/>
            </a:pPr>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189-191, 220.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ΕΜΠΟΡΙΚΟΝ ΕΠΙΜΕΛΗΤΗΡΙΟΝ ΛΕΥΚΩΣΙΑΣ ΚΑΤΑΓΓΕΛΛΕΙ ΚΛΟΠΑΣ ΚΑΙ ΛΕΗΛΑΣΙΑΣ ΥΠΟ ΤΟΥΡΚΩΝ», 5 Φεβρουαρίου 1964.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Yağmacılık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Yangınlar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7 Ιανουαρίου  1964.</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Συνεχίζονται οι λεηλασίες και οι πυρκαγιές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διάρρηξη  στο σπίτι του </a:t>
            </a:r>
            <a:r>
              <a:rPr lang="tr-TR" sz="1000" dirty="0">
                <a:solidFill>
                  <a:schemeClr val="tx1"/>
                </a:solidFill>
                <a:latin typeface="Times New Roman" panose="02020603050405020304" pitchFamily="18" charset="0"/>
                <a:cs typeface="Times New Roman" panose="02020603050405020304" pitchFamily="18" charset="0"/>
              </a:rPr>
              <a:t>İsmail </a:t>
            </a:r>
            <a:r>
              <a:rPr lang="el-GR" sz="1000" dirty="0" err="1">
                <a:solidFill>
                  <a:schemeClr val="tx1"/>
                </a:solidFill>
                <a:latin typeface="Times New Roman" panose="02020603050405020304" pitchFamily="18" charset="0"/>
                <a:cs typeface="Times New Roman" panose="02020603050405020304" pitchFamily="18" charset="0"/>
              </a:rPr>
              <a:t>Abdürrahim</a:t>
            </a:r>
            <a:r>
              <a:rPr lang="el-GR" sz="1000" dirty="0">
                <a:solidFill>
                  <a:schemeClr val="tx1"/>
                </a:solidFill>
                <a:latin typeface="Times New Roman" panose="02020603050405020304" pitchFamily="18" charset="0"/>
                <a:cs typeface="Times New Roman" panose="02020603050405020304" pitchFamily="18" charset="0"/>
              </a:rPr>
              <a:t>  από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«Rumlar, Bir Türk Evini Açtılar», 22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του</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άνοιξαν</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το σπίτι</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Rum  yağmacılığı devam ediyor», 10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 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«Kaymaklı’daki   Rum   çapulculuğu devam ediyor», 27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Το φαινόμενο των  λεηλασιών σε 102 χωριά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25 </a:t>
            </a:r>
            <a:r>
              <a:rPr lang="el-GR" sz="1000" dirty="0">
                <a:solidFill>
                  <a:schemeClr val="tx1"/>
                </a:solidFill>
                <a:latin typeface="Times New Roman" panose="02020603050405020304" pitchFamily="18" charset="0"/>
                <a:cs typeface="Times New Roman" panose="02020603050405020304" pitchFamily="18" charset="0"/>
              </a:rPr>
              <a:t>Σεπτεμβρίου 1965.</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Daha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Soy</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err="1">
                <a:solidFill>
                  <a:schemeClr val="tx1"/>
                </a:solidFill>
                <a:latin typeface="Times New Roman" panose="02020603050405020304" pitchFamily="18" charset="0"/>
                <a:cs typeface="Times New Roman" panose="02020603050405020304" pitchFamily="18" charset="0"/>
              </a:rPr>
              <a:t>ld</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 23 Νοεμβρίου 1964. [Λεηλατήθηκε άλλο ένα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«3 TÜRK EVİ DAHA YAĞMA EDİLDİ»,</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Νοεμβρίου  1964. [Ακόμη τρία σπίτια λεηλατήθηκαν]</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a:t>
            </a:r>
            <a:r>
              <a:rPr lang="tr-TR" sz="1000" dirty="0">
                <a:solidFill>
                  <a:schemeClr val="tx1"/>
                </a:solidFill>
                <a:latin typeface="Times New Roman" panose="02020603050405020304" pitchFamily="18" charset="0"/>
                <a:cs typeface="Times New Roman" panose="02020603050405020304" pitchFamily="18" charset="0"/>
              </a:rPr>
              <a:t>Cemaliye Ali Keçeci</a:t>
            </a:r>
            <a:r>
              <a:rPr lang="el-GR" sz="1000" dirty="0">
                <a:solidFill>
                  <a:schemeClr val="tx1"/>
                </a:solidFill>
                <a:latin typeface="Times New Roman" panose="02020603050405020304" pitchFamily="18" charset="0"/>
                <a:cs typeface="Times New Roman" panose="02020603050405020304" pitchFamily="18" charset="0"/>
              </a:rPr>
              <a:t> ανέφερε  ότι Ελληνοκύπριοι  μπήκαν στο σπίτι της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το οποίο  βρίσκεται στην οδό </a:t>
            </a:r>
            <a:r>
              <a:rPr lang="el-GR" sz="1000" dirty="0" err="1">
                <a:solidFill>
                  <a:schemeClr val="tx1"/>
                </a:solidFill>
                <a:latin typeface="Times New Roman" panose="02020603050405020304" pitchFamily="18" charset="0"/>
                <a:cs typeface="Times New Roman" panose="02020603050405020304" pitchFamily="18" charset="0"/>
              </a:rPr>
              <a:t>Cumhuriyet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sokağı</a:t>
            </a:r>
            <a:r>
              <a:rPr lang="el-GR" sz="1000" dirty="0">
                <a:solidFill>
                  <a:schemeClr val="tx1"/>
                </a:solidFill>
                <a:latin typeface="Times New Roman" panose="02020603050405020304" pitchFamily="18" charset="0"/>
                <a:cs typeface="Times New Roman" panose="02020603050405020304" pitchFamily="18" charset="0"/>
              </a:rPr>
              <a:t>, πήραν ένα ραδιόφωνο, ένα ψυγείο, μία τηλεόραση και διάφορα είδη ένδυσης και στη συνέχεια κατέστρεψαν τα υπάρχοντα που δεν μπορούσαν να μεταφέρουν.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Bir Türk Evi Tamamen Talan Edildi», 6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Ένα τουρκικό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λεηλατήθηκε</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και καταστράφηκε ολοσχερώς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E23E7E89-F528-3A82-DDE7-467521A07DFE}"/>
              </a:ext>
            </a:extLst>
          </p:cNvPr>
          <p:cNvSpPr>
            <a:spLocks noGrp="1"/>
          </p:cNvSpPr>
          <p:nvPr>
            <p:ph type="sldNum" sz="quarter" idx="12"/>
          </p:nvPr>
        </p:nvSpPr>
        <p:spPr>
          <a:xfrm>
            <a:off x="8697686" y="6492875"/>
            <a:ext cx="2743200" cy="365125"/>
          </a:xfrm>
        </p:spPr>
        <p:txBody>
          <a:bodyPr/>
          <a:lstStyle/>
          <a:p>
            <a:fld id="{1B8CE1AA-CF21-4938-812F-0237CDF6332C}" type="slidenum">
              <a:rPr lang="el-GR" smtClean="0"/>
              <a:t>20</a:t>
            </a:fld>
            <a:endParaRPr lang="el-GR" dirty="0"/>
          </a:p>
        </p:txBody>
      </p:sp>
      <p:sp>
        <p:nvSpPr>
          <p:cNvPr id="2" name="Ορθογώνιο: Στρογγύλεμα γωνιών 1">
            <a:extLst>
              <a:ext uri="{FF2B5EF4-FFF2-40B4-BE49-F238E27FC236}">
                <a16:creationId xmlns:a16="http://schemas.microsoft.com/office/drawing/2014/main" id="{34CF9C1F-AE63-D733-D472-C0CD56B9497D}"/>
              </a:ext>
            </a:extLst>
          </p:cNvPr>
          <p:cNvSpPr/>
          <p:nvPr/>
        </p:nvSpPr>
        <p:spPr>
          <a:xfrm>
            <a:off x="200781" y="0"/>
            <a:ext cx="11573933" cy="73032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9153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1D6C-EB40-A820-F31A-9082694FFF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5CD9E7-5BDB-2885-C7F3-BB9F8E45334C}"/>
              </a:ext>
            </a:extLst>
          </p:cNvPr>
          <p:cNvSpPr txBox="1"/>
          <p:nvPr/>
        </p:nvSpPr>
        <p:spPr>
          <a:xfrm>
            <a:off x="309033" y="1366897"/>
            <a:ext cx="11653762" cy="4124206"/>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Κοινότητες</a:t>
            </a:r>
            <a:r>
              <a:rPr lang="el-G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Ήρωες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&amp; Μνημεία : Ένας απευθείας διάλογος  με το παρελθόν </a:t>
            </a:r>
            <a:endParaRPr lang="el-GR"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l-GR" sz="1400" b="1" dirty="0">
                <a:latin typeface="Times New Roman" panose="02020603050405020304" pitchFamily="18" charset="0"/>
                <a:cs typeface="Times New Roman" panose="02020603050405020304" pitchFamily="18" charset="0"/>
              </a:rPr>
              <a:t>Ήρωες μεταξύ «Απελευθέρωσης» και «Σφαγής»: Η περίπτωση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στον ε/κ και τ/κ τύπο</a:t>
            </a:r>
            <a:endParaRPr lang="el-GR" sz="1400" dirty="0">
              <a:latin typeface="Times New Roman" panose="02020603050405020304" pitchFamily="18" charset="0"/>
              <a:cs typeface="Times New Roman" panose="02020603050405020304" pitchFamily="18" charset="0"/>
            </a:endParaRPr>
          </a:p>
          <a:p>
            <a:pPr algn="r">
              <a:spcAft>
                <a:spcPts val="800"/>
              </a:spcAft>
              <a:buNone/>
            </a:pP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[…]Η μνήμη είναι  μια ενεργητική  διαδικασία ανακατασκευής  με  βάση  τα ίχνη  ή τα σύμβολα  του παρελθόντος,  όπως  τα μουσεία, τα  μνημεία, τα σύμβολα ή ακόμη  και τα σχολικά εγχειρίδια, τα  λεξικά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¹</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1200" dirty="0">
                <a:latin typeface="Times New Roman" panose="02020603050405020304" pitchFamily="18" charset="0"/>
                <a:cs typeface="Times New Roman" panose="02020603050405020304" pitchFamily="18" charset="0"/>
              </a:rPr>
              <a:t>Μέσω της υλικής και άυλης αποτύπωσης της μνήμης, οι δύο κοινότητες τιμούν τους ήρωές τους και συγκροτούν το δικό τους αφήγημα. Ο εορτασμός γεγονότων μέσα από αναμνηστικά μνημεία (π.χ. το Μνημείο του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a:t>
            </a:r>
            <a:r>
              <a:rPr lang="el-GR" sz="1200" dirty="0">
                <a:latin typeface="Times New Roman" panose="02020603050405020304" pitchFamily="18" charset="0"/>
                <a:cs typeface="Times New Roman" panose="02020603050405020304" pitchFamily="18" charset="0"/>
              </a:rPr>
              <a:t>), η </a:t>
            </a:r>
            <a:r>
              <a:rPr lang="el-GR" sz="1200" dirty="0" err="1">
                <a:latin typeface="Times New Roman" panose="02020603050405020304" pitchFamily="18" charset="0"/>
                <a:cs typeface="Times New Roman" panose="02020603050405020304" pitchFamily="18" charset="0"/>
              </a:rPr>
              <a:t>ονοματοδοσία</a:t>
            </a:r>
            <a:r>
              <a:rPr lang="el-GR" sz="1200" dirty="0">
                <a:latin typeface="Times New Roman" panose="02020603050405020304" pitchFamily="18" charset="0"/>
                <a:cs typeface="Times New Roman" panose="02020603050405020304" pitchFamily="18" charset="0"/>
              </a:rPr>
              <a:t> κτιρίων ή χώρων (π.χ.  το γήπεδο προς τιμήν του 18χρονου μαθητή Δημητράκη </a:t>
            </a:r>
            <a:r>
              <a:rPr lang="el-GR" sz="1200" dirty="0" err="1">
                <a:latin typeface="Times New Roman" panose="02020603050405020304" pitchFamily="18" charset="0"/>
                <a:cs typeface="Times New Roman" panose="02020603050405020304" pitchFamily="18" charset="0"/>
              </a:rPr>
              <a:t>Χάματσου</a:t>
            </a:r>
            <a:r>
              <a:rPr lang="el-GR" sz="1200" dirty="0">
                <a:latin typeface="Times New Roman" panose="02020603050405020304" pitchFamily="18" charset="0"/>
                <a:cs typeface="Times New Roman" panose="02020603050405020304" pitchFamily="18" charset="0"/>
              </a:rPr>
              <a:t>, ο οποίος έχασε τη ζωή του στον Άγιο Σωζόμενο τον Ιανουάριο του 1964) και η τέλεση εθνικών </a:t>
            </a:r>
            <a:r>
              <a:rPr lang="el-GR" sz="1200" dirty="0" err="1">
                <a:latin typeface="Times New Roman" panose="02020603050405020304" pitchFamily="18" charset="0"/>
                <a:cs typeface="Times New Roman" panose="02020603050405020304" pitchFamily="18" charset="0"/>
              </a:rPr>
              <a:t>μνημοσύνων</a:t>
            </a:r>
            <a:r>
              <a:rPr lang="el-GR" sz="1200" dirty="0">
                <a:latin typeface="Times New Roman" panose="02020603050405020304" pitchFamily="18" charset="0"/>
                <a:cs typeface="Times New Roman" panose="02020603050405020304" pitchFamily="18" charset="0"/>
              </a:rPr>
              <a:t> (π.χ. του Αντρέα Νικολάου) αποτελούν εκφάνσεις της επιλεκτικής μνημοσύνης που μετατρέπουν χώρους σε μνημονικούς τόπους ενός συγκεκριμένου αφηγήματος. Η δημόσια τοποθέτηση ενός μνημείου, η εστίαση στην ενθύμηση ενός γεγονότος, οδηγεί στη διαγραφή ή στον αποκλεισμό του Άλλου, δημιουργώντας εν τέλει μια συγκεκριμένη ταυτότητα μέσα στον χώρο τοποθέτησής τους.² </a:t>
            </a:r>
          </a:p>
          <a:p>
            <a:pPr algn="just">
              <a:spcAft>
                <a:spcPts val="800"/>
              </a:spcAft>
            </a:pP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που χυνόταν δημιουργούσε ήρωες (Γιαννάκης Αεροπόρος, Ανδρέας Νικολάου, Χαράλαμπος Σπύρου, </a:t>
            </a:r>
            <a:r>
              <a:rPr lang="el-GR" sz="1200" dirty="0" err="1">
                <a:latin typeface="Times New Roman" panose="02020603050405020304" pitchFamily="18" charset="0"/>
                <a:cs typeface="Times New Roman" panose="02020603050405020304" pitchFamily="18" charset="0"/>
              </a:rPr>
              <a:t>Χριστάκης</a:t>
            </a:r>
            <a:r>
              <a:rPr lang="el-GR" sz="1200" dirty="0">
                <a:latin typeface="Times New Roman" panose="02020603050405020304" pitchFamily="18" charset="0"/>
                <a:cs typeface="Times New Roman" panose="02020603050405020304" pitchFamily="18" charset="0"/>
              </a:rPr>
              <a:t> Ιωαννίδης, Μιχαλάκης </a:t>
            </a:r>
            <a:r>
              <a:rPr lang="el-GR" sz="1200" dirty="0" err="1">
                <a:latin typeface="Times New Roman" panose="02020603050405020304" pitchFamily="18" charset="0"/>
                <a:cs typeface="Times New Roman" panose="02020603050405020304" pitchFamily="18" charset="0"/>
              </a:rPr>
              <a:t>Κυθραιώτης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Hüseyin Ruso</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Tuncay Mehmet Salih</a:t>
            </a:r>
            <a:r>
              <a:rPr lang="el-GR" sz="1200" dirty="0">
                <a:latin typeface="Times New Roman" panose="02020603050405020304" pitchFamily="18" charset="0"/>
                <a:cs typeface="Times New Roman" panose="02020603050405020304" pitchFamily="18" charset="0"/>
              </a:rPr>
              <a:t>).</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Οι ήρωες,  οι τελετές,  τα  σύμβολα,  οι εθνικοί  επέτειοι, οι συμβολικές  χρονολογίες συνέβαλαν   στη  διαμόρφωση  και αναπαραγωγή  της κοινοτικής ταυτότητας. </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νομιμοποιούσε την παρουσία εκάστης  της  κοινότητας στο νησί «Το χώμα γίνεται πατρίδα αν υπάρχει κάποιος να πεθάνει γι' αυτό».³</a:t>
            </a:r>
          </a:p>
          <a:p>
            <a:pPr marL="285750" indent="-285750" algn="just">
              <a:spcAft>
                <a:spcPts val="800"/>
              </a:spcAft>
              <a:buFont typeface="Wingdings" panose="05000000000000000000" pitchFamily="2" charset="2"/>
              <a:buChar char="q"/>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2C80A607-5D6E-6A8F-6AB3-86B09BB96269}"/>
              </a:ext>
            </a:extLst>
          </p:cNvPr>
          <p:cNvSpPr>
            <a:spLocks noGrp="1"/>
          </p:cNvSpPr>
          <p:nvPr>
            <p:ph type="sldNum" sz="quarter" idx="12"/>
          </p:nvPr>
        </p:nvSpPr>
        <p:spPr>
          <a:xfrm>
            <a:off x="10080171" y="6378683"/>
            <a:ext cx="1533677" cy="263594"/>
          </a:xfrm>
        </p:spPr>
        <p:txBody>
          <a:bodyPr/>
          <a:lstStyle/>
          <a:p>
            <a:fld id="{1B8CE1AA-CF21-4938-812F-0237CDF6332C}" type="slidenum">
              <a:rPr lang="el-GR" smtClean="0"/>
              <a:t>21</a:t>
            </a:fld>
            <a:endParaRPr lang="el-GR" dirty="0"/>
          </a:p>
        </p:txBody>
      </p:sp>
      <p:sp>
        <p:nvSpPr>
          <p:cNvPr id="2" name="Ορθογώνιο: Στρογγύλεμα γωνιών 1">
            <a:extLst>
              <a:ext uri="{FF2B5EF4-FFF2-40B4-BE49-F238E27FC236}">
                <a16:creationId xmlns:a16="http://schemas.microsoft.com/office/drawing/2014/main" id="{236A540B-F89B-3711-14FA-0E2D2FFAD32F}"/>
              </a:ext>
            </a:extLst>
          </p:cNvPr>
          <p:cNvSpPr/>
          <p:nvPr/>
        </p:nvSpPr>
        <p:spPr>
          <a:xfrm>
            <a:off x="309033" y="215723"/>
            <a:ext cx="11573933" cy="9836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5" name="TextBox 4">
            <a:extLst>
              <a:ext uri="{FF2B5EF4-FFF2-40B4-BE49-F238E27FC236}">
                <a16:creationId xmlns:a16="http://schemas.microsoft.com/office/drawing/2014/main" id="{0FE33F1B-6D7B-7321-70A7-50F35A5B6F68}"/>
              </a:ext>
            </a:extLst>
          </p:cNvPr>
          <p:cNvSpPr txBox="1"/>
          <p:nvPr/>
        </p:nvSpPr>
        <p:spPr>
          <a:xfrm>
            <a:off x="309033" y="5295075"/>
            <a:ext cx="11447538" cy="1477328"/>
          </a:xfrm>
          <a:prstGeom prst="rect">
            <a:avLst/>
          </a:prstGeom>
          <a:noFill/>
        </p:spPr>
        <p:txBody>
          <a:bodyPr wrap="square">
            <a:spAutoFit/>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l-GR" sz="1000" dirty="0">
                <a:latin typeface="Times New Roman" panose="02020603050405020304" pitchFamily="18" charset="0"/>
                <a:cs typeface="Times New Roman" panose="02020603050405020304" pitchFamily="18" charset="0"/>
              </a:rPr>
              <a:t>Ρίκα </a:t>
            </a:r>
            <a:r>
              <a:rPr lang="el-GR" sz="1000" dirty="0" err="1">
                <a:latin typeface="Times New Roman" panose="02020603050405020304" pitchFamily="18" charset="0"/>
                <a:cs typeface="Times New Roman" panose="02020603050405020304" pitchFamily="18" charset="0"/>
              </a:rPr>
              <a:t>Μπενβενίτσε</a:t>
            </a:r>
            <a:r>
              <a:rPr lang="el-GR" sz="1000" dirty="0">
                <a:latin typeface="Times New Roman" panose="02020603050405020304" pitchFamily="18" charset="0"/>
                <a:cs typeface="Times New Roman" panose="02020603050405020304" pitchFamily="18" charset="0"/>
              </a:rPr>
              <a:t>,  «Μνήμη  και ιστοριογραφία», στο Ρίκα </a:t>
            </a:r>
            <a:r>
              <a:rPr lang="el-GR" sz="1000" dirty="0" err="1">
                <a:latin typeface="Times New Roman" panose="02020603050405020304" pitchFamily="18" charset="0"/>
                <a:cs typeface="Times New Roman" panose="02020603050405020304" pitchFamily="18" charset="0"/>
              </a:rPr>
              <a:t>Μπενβενίστε</a:t>
            </a:r>
            <a:r>
              <a:rPr lang="el-GR" sz="1000" dirty="0">
                <a:latin typeface="Times New Roman" panose="02020603050405020304" pitchFamily="18" charset="0"/>
                <a:cs typeface="Times New Roman" panose="02020603050405020304" pitchFamily="18" charset="0"/>
              </a:rPr>
              <a:t> &amp;  Θεόδωρος </a:t>
            </a:r>
            <a:r>
              <a:rPr lang="el-GR" sz="1000" dirty="0" err="1">
                <a:latin typeface="Times New Roman" panose="02020603050405020304" pitchFamily="18" charset="0"/>
                <a:cs typeface="Times New Roman" panose="02020603050405020304" pitchFamily="18" charset="0"/>
              </a:rPr>
              <a:t>Παραδέλλης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επιμ</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latin typeface="Times New Roman" panose="02020603050405020304" pitchFamily="18" charset="0"/>
                <a:cs typeface="Times New Roman" panose="02020603050405020304" pitchFamily="18" charset="0"/>
              </a:rPr>
              <a:t>, Πανεπιστήμιο Αιγαίου, Αθήνα 1999, σελ. 23. </a:t>
            </a:r>
          </a:p>
          <a:p>
            <a:pPr algn="l"/>
            <a:r>
              <a:rPr lang="el-GR" sz="1000" dirty="0">
                <a:latin typeface="Times New Roman" panose="02020603050405020304" pitchFamily="18" charset="0"/>
                <a:cs typeface="Times New Roman" panose="02020603050405020304" pitchFamily="18" charset="0"/>
              </a:rPr>
              <a:t>Μαρία </a:t>
            </a:r>
            <a:r>
              <a:rPr lang="el-GR" sz="1000" dirty="0" err="1">
                <a:latin typeface="Times New Roman" panose="02020603050405020304" pitchFamily="18" charset="0"/>
                <a:cs typeface="Times New Roman" panose="02020603050405020304" pitchFamily="18" charset="0"/>
              </a:rPr>
              <a:t>Ρεπούση</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Μαθήματα ιστορίας : από την ιστορία στην ιστορική εκπαίδευση, </a:t>
            </a:r>
            <a:r>
              <a:rPr lang="el-GR" sz="1000" dirty="0" err="1">
                <a:latin typeface="Times New Roman" panose="02020603050405020304" pitchFamily="18" charset="0"/>
                <a:cs typeface="Times New Roman" panose="02020603050405020304" pitchFamily="18" charset="0"/>
              </a:rPr>
              <a:t>Κατανιώτης</a:t>
            </a:r>
            <a:r>
              <a:rPr lang="el-GR" sz="1000" dirty="0">
                <a:latin typeface="Times New Roman" panose="02020603050405020304" pitchFamily="18" charset="0"/>
                <a:cs typeface="Times New Roman" panose="02020603050405020304" pitchFamily="18" charset="0"/>
              </a:rPr>
              <a:t>, Αθήνα 2004,  σελ. 230.</a:t>
            </a:r>
          </a:p>
          <a:p>
            <a:r>
              <a:rPr lang="el-GR" sz="1000" dirty="0">
                <a:latin typeface="Times New Roman" panose="02020603050405020304" pitchFamily="18" charset="0"/>
                <a:cs typeface="Times New Roman" panose="02020603050405020304" pitchFamily="18" charset="0"/>
              </a:rPr>
              <a:t>2. </a:t>
            </a:r>
            <a:r>
              <a:rPr lang="el-GR" sz="1000" dirty="0" err="1">
                <a:latin typeface="Times New Roman" panose="02020603050405020304" pitchFamily="18" charset="0"/>
                <a:cs typeface="Times New Roman" panose="02020603050405020304" pitchFamily="18" charset="0"/>
              </a:rPr>
              <a:t>Jacques</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Le</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Goff</a:t>
            </a:r>
            <a:r>
              <a:rPr lang="el-GR" sz="1000" dirty="0">
                <a:latin typeface="Times New Roman" panose="02020603050405020304" pitchFamily="18" charset="0"/>
                <a:cs typeface="Times New Roman" panose="02020603050405020304" pitchFamily="18" charset="0"/>
              </a:rPr>
              <a:t>,</a:t>
            </a:r>
            <a:r>
              <a:rPr lang="el-GR" sz="1000" i="1" dirty="0">
                <a:latin typeface="Times New Roman" panose="02020603050405020304" pitchFamily="18" charset="0"/>
                <a:cs typeface="Times New Roman" panose="02020603050405020304" pitchFamily="18" charset="0"/>
              </a:rPr>
              <a:t> Ιστορία και μνήμη</a:t>
            </a:r>
            <a:r>
              <a:rPr lang="el-GR" sz="1000" dirty="0">
                <a:latin typeface="Times New Roman" panose="02020603050405020304" pitchFamily="18" charset="0"/>
                <a:cs typeface="Times New Roman" panose="02020603050405020304" pitchFamily="18" charset="0"/>
              </a:rPr>
              <a:t>, Νεφέλη, Αθήνα 1998, σελ. 95.</a:t>
            </a:r>
          </a:p>
          <a:p>
            <a:r>
              <a:rPr lang="el-GR" sz="1000" dirty="0">
                <a:latin typeface="Times New Roman" panose="02020603050405020304" pitchFamily="18" charset="0"/>
                <a:cs typeface="Times New Roman" panose="02020603050405020304" pitchFamily="18" charset="0"/>
              </a:rPr>
              <a:t>Εφημερίδα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«Mevlid», 26 </a:t>
            </a:r>
            <a:r>
              <a:rPr lang="el-GR" sz="1000" dirty="0">
                <a:latin typeface="Times New Roman" panose="02020603050405020304" pitchFamily="18" charset="0"/>
                <a:cs typeface="Times New Roman" panose="02020603050405020304" pitchFamily="18" charset="0"/>
              </a:rPr>
              <a:t>Οκτωβρίου</a:t>
            </a:r>
            <a:r>
              <a:rPr lang="tr-TR" sz="1000" dirty="0">
                <a:latin typeface="Times New Roman" panose="02020603050405020304" pitchFamily="18" charset="0"/>
                <a:cs typeface="Times New Roman" panose="02020603050405020304" pitchFamily="18" charset="0"/>
              </a:rPr>
              <a:t> 1964.[</a:t>
            </a:r>
            <a:r>
              <a:rPr lang="el-GR" sz="1000" dirty="0">
                <a:latin typeface="Times New Roman" panose="02020603050405020304" pitchFamily="18" charset="0"/>
                <a:cs typeface="Times New Roman" panose="02020603050405020304" pitchFamily="18" charset="0"/>
              </a:rPr>
              <a:t>Μνημόσυνο]</a:t>
            </a:r>
          </a:p>
          <a:p>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Το θάρρος,</a:t>
            </a:r>
            <a:r>
              <a:rPr lang="el-GR" sz="1000" dirty="0">
                <a:latin typeface="Times New Roman" panose="02020603050405020304" pitchFamily="18" charset="0"/>
                <a:cs typeface="Times New Roman" panose="02020603050405020304" pitchFamily="18" charset="0"/>
              </a:rPr>
              <a:t> «40ΝΘΗΜΕΡΟΝ ΜΝΗΜΟΣΥΝΟΝ ΤΟΥ ΗΡΩΟΣ Χ. ΣΠΥΡΟΥ», 10 Φεβρουαρίου 1964.</a:t>
            </a:r>
          </a:p>
          <a:p>
            <a:r>
              <a:rPr lang="el-GR" sz="1000" dirty="0">
                <a:latin typeface="Times New Roman" panose="02020603050405020304" pitchFamily="18" charset="0"/>
                <a:cs typeface="Times New Roman" panose="02020603050405020304" pitchFamily="18" charset="0"/>
              </a:rPr>
              <a:t>Κωστάκης Παντελίδης Βλ.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«ΑΝΑΛΗΨΙΣ ΔΡΑΣΕΩΣ», 13 Μαΐου 1964.</a:t>
            </a:r>
          </a:p>
          <a:p>
            <a:r>
              <a:rPr lang="el-GR" sz="1000" dirty="0">
                <a:latin typeface="Times New Roman" panose="02020603050405020304" pitchFamily="18" charset="0"/>
                <a:cs typeface="Times New Roman" panose="02020603050405020304" pitchFamily="18" charset="0"/>
              </a:rPr>
              <a:t>3. Πρόκειται για έναν πολύ γνωστό στίχο του Τούρκου ποιητή </a:t>
            </a:r>
            <a:r>
              <a:rPr lang="el-GR" sz="1000" dirty="0" err="1">
                <a:latin typeface="Times New Roman" panose="02020603050405020304" pitchFamily="18" charset="0"/>
                <a:cs typeface="Times New Roman" panose="02020603050405020304" pitchFamily="18" charset="0"/>
              </a:rPr>
              <a:t>Mithat</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Cemal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Kuntay</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Bayrakları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yapan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üstündeki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kandır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Toprak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eğer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uğrunda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ölen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varsa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vatandır</a:t>
            </a:r>
            <a:r>
              <a:rPr lang="el-GR" sz="1000" dirty="0">
                <a:latin typeface="Times New Roman" panose="02020603050405020304" pitchFamily="18" charset="0"/>
                <a:cs typeface="Times New Roman" panose="02020603050405020304" pitchFamily="18" charset="0"/>
              </a:rPr>
              <a:t>».</a:t>
            </a:r>
          </a:p>
          <a:p>
            <a:endParaRPr lang="el-G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20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DA88-F477-D679-A718-0FEE165EE5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BB3206-6632-8E1E-E4C8-A243FAFF8923}"/>
              </a:ext>
            </a:extLst>
          </p:cNvPr>
          <p:cNvSpPr txBox="1"/>
          <p:nvPr/>
        </p:nvSpPr>
        <p:spPr>
          <a:xfrm>
            <a:off x="269118" y="987499"/>
            <a:ext cx="9201454" cy="4473019"/>
          </a:xfrm>
          <a:prstGeom prst="rect">
            <a:avLst/>
          </a:prstGeom>
          <a:noFill/>
        </p:spPr>
        <p:txBody>
          <a:bodyPr wrap="square">
            <a:spAutoFit/>
          </a:bodyPr>
          <a:lstStyle/>
          <a:p>
            <a:pPr algn="just">
              <a:spcAft>
                <a:spcPts val="800"/>
              </a:spcAft>
            </a:pPr>
            <a:r>
              <a:rPr lang="el-GR" sz="1400" b="1" dirty="0">
                <a:latin typeface="Times New Roman" panose="02020603050405020304" pitchFamily="18" charset="0"/>
                <a:cs typeface="Times New Roman" panose="02020603050405020304" pitchFamily="18" charset="0"/>
              </a:rPr>
              <a:t>Τα αφηγήματα  για  τις μάχες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μεταμόρφωσαν ιστορικές μονάδες σε διαχρονικά σύμβολα.</a:t>
            </a:r>
          </a:p>
          <a:p>
            <a:pPr marL="285750" indent="-285750" algn="just">
              <a:spcAft>
                <a:spcPts val="800"/>
              </a:spcAf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  φύλλο  της  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παρατίθεται  η φωτογραφία του  τραυματισμένου εκπαιδευτικού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ο οποίος  τελικά θα καταλήξει.¹ </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αρθρογράφος που  ανέλαβε  να καλύψει  τον  τρόπο  διαβίωσης των προσφύγων στο χωριό </a:t>
            </a:r>
            <a:r>
              <a:rPr lang="tr-TR" sz="1200" dirty="0">
                <a:latin typeface="Times New Roman" panose="02020603050405020304" pitchFamily="18" charset="0"/>
                <a:cs typeface="Times New Roman" panose="02020603050405020304" pitchFamily="18" charset="0"/>
              </a:rPr>
              <a:t>Hamitköy </a:t>
            </a:r>
            <a:r>
              <a:rPr lang="el-GR" sz="1200" dirty="0">
                <a:latin typeface="Times New Roman" panose="02020603050405020304" pitchFamily="18" charset="0"/>
                <a:cs typeface="Times New Roman" panose="02020603050405020304" pitchFamily="18" charset="0"/>
              </a:rPr>
              <a:t>αναφέρει ότι κάποτε  οι κάτοικοι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θα επιστρέψουν στο  σπίτι τους και θα κτίσουν  ένα μνημείο  προς τιμήν  του  </a:t>
            </a:r>
            <a:r>
              <a:rPr lang="tr-TR" sz="1200" dirty="0">
                <a:latin typeface="Times New Roman" panose="02020603050405020304" pitchFamily="18" charset="0"/>
                <a:cs typeface="Times New Roman" panose="02020603050405020304" pitchFamily="18" charset="0"/>
              </a:rPr>
              <a:t>Hüseyin Ruso</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Ruso’nun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temiz</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al</a:t>
            </a:r>
            <a:r>
              <a:rPr lang="en-US" sz="1200" dirty="0">
                <a:latin typeface="Times New Roman" panose="02020603050405020304" pitchFamily="18" charset="0"/>
                <a:cs typeface="Times New Roman" panose="02020603050405020304" pitchFamily="18" charset="0"/>
              </a:rPr>
              <a:t>n</a:t>
            </a:r>
            <a:r>
              <a:rPr lang="el-GR" sz="1200" dirty="0">
                <a:latin typeface="Times New Roman" panose="02020603050405020304" pitchFamily="18" charset="0"/>
                <a:cs typeface="Times New Roman" panose="02020603050405020304" pitchFamily="18" charset="0"/>
              </a:rPr>
              <a:t>ı</a:t>
            </a:r>
            <a:r>
              <a:rPr lang="en-US" sz="1200" dirty="0" err="1">
                <a:latin typeface="Times New Roman" panose="02020603050405020304" pitchFamily="18" charset="0"/>
                <a:cs typeface="Times New Roman" panose="02020603050405020304" pitchFamily="18" charset="0"/>
              </a:rPr>
              <a:t>ndan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vurulup</a:t>
            </a:r>
            <a:r>
              <a:rPr lang="en-US" sz="1200" dirty="0">
                <a:latin typeface="Times New Roman" panose="02020603050405020304" pitchFamily="18" charset="0"/>
                <a:cs typeface="Times New Roman" panose="02020603050405020304" pitchFamily="18" charset="0"/>
              </a:rPr>
              <a:t> d</a:t>
            </a:r>
            <a:r>
              <a:rPr lang="el-GR" sz="1200" dirty="0" err="1">
                <a:latin typeface="Times New Roman" panose="02020603050405020304" pitchFamily="18" charset="0"/>
                <a:cs typeface="Times New Roman" panose="02020603050405020304" pitchFamily="18" charset="0"/>
              </a:rPr>
              <a:t>üş</a:t>
            </a:r>
            <a:r>
              <a:rPr lang="en-US" sz="1200" dirty="0">
                <a:latin typeface="Times New Roman" panose="02020603050405020304" pitchFamily="18" charset="0"/>
                <a:cs typeface="Times New Roman" panose="02020603050405020304" pitchFamily="18" charset="0"/>
              </a:rPr>
              <a:t>t</a:t>
            </a:r>
            <a:r>
              <a:rPr lang="el-GR" sz="1200" dirty="0" err="1">
                <a:latin typeface="Times New Roman" panose="02020603050405020304" pitchFamily="18" charset="0"/>
                <a:cs typeface="Times New Roman" panose="02020603050405020304" pitchFamily="18" charset="0"/>
              </a:rPr>
              <a:t>üğü</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yere </a:t>
            </a:r>
            <a:r>
              <a:rPr lang="en-US" sz="1200" dirty="0" err="1">
                <a:latin typeface="Times New Roman" panose="02020603050405020304" pitchFamily="18" charset="0"/>
                <a:cs typeface="Times New Roman" panose="02020603050405020304" pitchFamily="18" charset="0"/>
              </a:rPr>
              <a:t>belki</a:t>
            </a:r>
            <a:r>
              <a:rPr lang="en-US" sz="1200" dirty="0">
                <a:latin typeface="Times New Roman" panose="02020603050405020304" pitchFamily="18" charset="0"/>
                <a:cs typeface="Times New Roman" panose="02020603050405020304" pitchFamily="18" charset="0"/>
              </a:rPr>
              <a:t> de an</a:t>
            </a:r>
            <a:r>
              <a:rPr lang="el-GR" sz="1200" dirty="0">
                <a:latin typeface="Times New Roman" panose="02020603050405020304" pitchFamily="18" charset="0"/>
                <a:cs typeface="Times New Roman" panose="02020603050405020304" pitchFamily="18" charset="0"/>
              </a:rPr>
              <a:t>ı</a:t>
            </a:r>
            <a:r>
              <a:rPr lang="en-US" sz="1200" dirty="0">
                <a:latin typeface="Times New Roman" panose="02020603050405020304" pitchFamily="18" charset="0"/>
                <a:cs typeface="Times New Roman" panose="02020603050405020304" pitchFamily="18" charset="0"/>
              </a:rPr>
              <a:t>t </a:t>
            </a:r>
            <a:r>
              <a:rPr lang="en-US" sz="1200" dirty="0" err="1">
                <a:latin typeface="Times New Roman" panose="02020603050405020304" pitchFamily="18" charset="0"/>
                <a:cs typeface="Times New Roman" panose="02020603050405020304" pitchFamily="18" charset="0"/>
              </a:rPr>
              <a:t>diker</a:t>
            </a:r>
            <a:r>
              <a:rPr lang="el-GR" sz="1200" dirty="0">
                <a:latin typeface="Times New Roman" panose="02020603050405020304" pitchFamily="18" charset="0"/>
                <a:cs typeface="Times New Roman" panose="02020603050405020304" pitchFamily="18" charset="0"/>
              </a:rPr>
              <a:t>» «ίσως  στήσουν  ένα μνημείο  στον τόπο όπου κτυπήθηκε  στο καθαρό  του  μέτωπο».²</a:t>
            </a:r>
          </a:p>
          <a:p>
            <a:pPr algn="just">
              <a:spcAft>
                <a:spcPts val="800"/>
              </a:spcAft>
            </a:pPr>
            <a:r>
              <a:rPr lang="el-GR" sz="1200" b="1" dirty="0">
                <a:latin typeface="Times New Roman" panose="02020603050405020304" pitchFamily="18" charset="0"/>
                <a:cs typeface="Times New Roman" panose="02020603050405020304" pitchFamily="18" charset="0"/>
              </a:rPr>
              <a:t> Τα ίδια πρόσωπα που απολαμβάνουν τιμές ηρώα στη μία κοινότητα,  </a:t>
            </a:r>
            <a:r>
              <a:rPr lang="el-GR" sz="1200" b="1" dirty="0" err="1">
                <a:latin typeface="Times New Roman" panose="02020603050405020304" pitchFamily="18" charset="0"/>
                <a:cs typeface="Times New Roman" panose="02020603050405020304" pitchFamily="18" charset="0"/>
              </a:rPr>
              <a:t>στοχοποιούνται</a:t>
            </a:r>
            <a:r>
              <a:rPr lang="el-GR" sz="1200" b="1" dirty="0">
                <a:latin typeface="Times New Roman" panose="02020603050405020304" pitchFamily="18" charset="0"/>
                <a:cs typeface="Times New Roman" panose="02020603050405020304" pitchFamily="18" charset="0"/>
              </a:rPr>
              <a:t>  ως εγκληματίες στην άλλη. </a:t>
            </a:r>
          </a:p>
          <a:p>
            <a:pPr marL="171450" indent="-1714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Επικήρυξη Νίκου Σαμψων³</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a:t>
            </a:r>
            <a:r>
              <a:rPr lang="tr-TR" sz="1200" dirty="0">
                <a:latin typeface="Times New Roman" panose="02020603050405020304" pitchFamily="18" charset="0"/>
                <a:cs typeface="Times New Roman" panose="02020603050405020304" pitchFamily="18" charset="0"/>
              </a:rPr>
              <a:t> 22 </a:t>
            </a:r>
            <a:r>
              <a:rPr lang="el-GR" sz="1200" dirty="0">
                <a:latin typeface="Times New Roman" panose="02020603050405020304" pitchFamily="18" charset="0"/>
                <a:cs typeface="Times New Roman" panose="02020603050405020304" pitchFamily="18" charset="0"/>
              </a:rPr>
              <a:t>Νοεμβρίου 1964 ο</a:t>
            </a:r>
            <a:r>
              <a:rPr lang="tr-TR" sz="1200" dirty="0">
                <a:latin typeface="Times New Roman" panose="02020603050405020304" pitchFamily="18" charset="0"/>
                <a:cs typeface="Times New Roman" panose="02020603050405020304" pitchFamily="18" charset="0"/>
              </a:rPr>
              <a:t> 28χρονος Mustafa Ali Riza και ο 27χρονος Tuncay Mehmet Salih, «μαρτύρησαν σε ένα τραγικό </a:t>
            </a:r>
            <a:r>
              <a:rPr lang="el-GR" sz="1200" dirty="0">
                <a:latin typeface="Times New Roman" panose="02020603050405020304" pitchFamily="18" charset="0"/>
                <a:cs typeface="Times New Roman" panose="02020603050405020304" pitchFamily="18" charset="0"/>
              </a:rPr>
              <a:t>δυστύχημα </a:t>
            </a:r>
            <a:r>
              <a:rPr lang="tr-TR" sz="1200" dirty="0">
                <a:latin typeface="Times New Roman" panose="02020603050405020304" pitchFamily="18" charset="0"/>
                <a:cs typeface="Times New Roman" panose="02020603050405020304" pitchFamily="18" charset="0"/>
              </a:rPr>
              <a:t>που συνέβη κατά τη διάρκεια άσκησης </a:t>
            </a:r>
            <a:r>
              <a:rPr lang="el-GR" sz="1200" dirty="0">
                <a:latin typeface="Times New Roman" panose="02020603050405020304" pitchFamily="18" charset="0"/>
                <a:cs typeface="Times New Roman" panose="02020603050405020304" pitchFamily="18" charset="0"/>
              </a:rPr>
              <a:t>βολής</a:t>
            </a:r>
            <a:r>
              <a:rPr lang="tr-TR" sz="1200" dirty="0">
                <a:latin typeface="Times New Roman" panose="02020603050405020304" pitchFamily="18" charset="0"/>
                <a:cs typeface="Times New Roman" panose="02020603050405020304" pitchFamily="18" charset="0"/>
              </a:rPr>
              <a:t>» «dün öğleden sonra atış tatbikatı yapıldığı esnada vuku bulan müessif bir kaza sonucunda». </a:t>
            </a:r>
            <a:r>
              <a:rPr lang="el-GR" sz="1200" dirty="0">
                <a:latin typeface="Times New Roman" panose="02020603050405020304" pitchFamily="18" charset="0"/>
                <a:cs typeface="Times New Roman" panose="02020603050405020304" pitchFamily="18" charset="0"/>
              </a:rPr>
              <a:t>Ο </a:t>
            </a:r>
            <a:r>
              <a:rPr lang="tr-TR" sz="1200" dirty="0">
                <a:latin typeface="Times New Roman" panose="02020603050405020304" pitchFamily="18" charset="0"/>
                <a:cs typeface="Times New Roman" panose="02020603050405020304" pitchFamily="18" charset="0"/>
              </a:rPr>
              <a:t>Tuncay Mehmet Salih</a:t>
            </a:r>
            <a:r>
              <a:rPr lang="el-GR" sz="1200" dirty="0">
                <a:latin typeface="Times New Roman" panose="02020603050405020304" pitchFamily="18" charset="0"/>
                <a:cs typeface="Times New Roman" panose="02020603050405020304" pitchFamily="18" charset="0"/>
              </a:rPr>
              <a:t> είχε  διακριθεί στο  μέτωπο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το 1964 «</a:t>
            </a:r>
            <a:r>
              <a:rPr lang="tr-TR" sz="1200" dirty="0">
                <a:latin typeface="Times New Roman" panose="02020603050405020304" pitchFamily="18" charset="0"/>
                <a:cs typeface="Times New Roman" panose="02020603050405020304" pitchFamily="18" charset="0"/>
              </a:rPr>
              <a:t>αγωνίστηκε ανιδιοτελώς για την εθνική τιμή και αξιοπρέπεια των Τουρκοκυπρίων, υπερασπιζόμενος το τεράστιο μέτωπο 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για 48 ώρες με 53 σφαίρες</a:t>
            </a:r>
            <a:r>
              <a:rPr lang="el-GR" sz="1200" dirty="0">
                <a:latin typeface="Times New Roman" panose="02020603050405020304" pitchFamily="18" charset="0"/>
                <a:cs typeface="Times New Roman" panose="02020603050405020304" pitchFamily="18" charset="0"/>
              </a:rPr>
              <a:t>».⁴</a:t>
            </a:r>
          </a:p>
          <a:p>
            <a:r>
              <a:rPr lang="el-GR" sz="1200" dirty="0">
                <a:latin typeface="Times New Roman" panose="02020603050405020304" pitchFamily="18" charset="0"/>
                <a:cs typeface="Times New Roman" panose="02020603050405020304" pitchFamily="18" charset="0"/>
              </a:rPr>
              <a:t>Από την  άλλη,  στον ελληνοκυπριακό τύπο  υπάρχει ένα άλλο  αφήγημα. Ενδεικτικό το απόσπασμα  από την  εφημερίδα  </a:t>
            </a:r>
            <a:r>
              <a:rPr lang="el-GR" sz="1200" i="1" dirty="0">
                <a:latin typeface="Times New Roman" panose="02020603050405020304" pitchFamily="18" charset="0"/>
                <a:cs typeface="Times New Roman" panose="02020603050405020304" pitchFamily="18" charset="0"/>
              </a:rPr>
              <a:t>Η ΤΕΛΕΥΤΑΙΑ  ΩΡΑ. </a:t>
            </a:r>
          </a:p>
          <a:p>
            <a:endParaRPr lang="el-GR" sz="1200" dirty="0">
              <a:latin typeface="Times New Roman" panose="02020603050405020304" pitchFamily="18" charset="0"/>
              <a:cs typeface="Times New Roman" panose="02020603050405020304" pitchFamily="18" charset="0"/>
            </a:endParaRPr>
          </a:p>
          <a:p>
            <a:r>
              <a:rPr lang="el-GR" sz="1200" i="1"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τῷ</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μεταξὺ</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σοβαρὰ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ἀναταραχὴ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ἐσημειώθει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χθὲς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διάρκειαν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ταφῆς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a:t>
            </a:r>
            <a:r>
              <a:rPr lang="el-GR" sz="1200" dirty="0" err="1">
                <a:latin typeface="Times New Roman" panose="02020603050405020304" pitchFamily="18" charset="0"/>
                <a:cs typeface="Times New Roman" panose="02020603050405020304" pitchFamily="18" charset="0"/>
              </a:rPr>
              <a:t>ἀρχιτρομοκρατῶν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Μουσταφᾶ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Ἀλῆ</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Ριζὰ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Τουντζάϊ</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Μεχμὲτ</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Σαλὶχ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ἐφονεύθησαν</a:t>
            </a:r>
            <a:r>
              <a:rPr lang="el-GR" sz="1200" dirty="0">
                <a:latin typeface="Times New Roman" panose="02020603050405020304" pitchFamily="18" charset="0"/>
                <a:cs typeface="Times New Roman" panose="02020603050405020304" pitchFamily="18" charset="0"/>
              </a:rPr>
              <a:t> κατόπιν  </a:t>
            </a:r>
            <a:r>
              <a:rPr lang="el-GR" sz="1200" dirty="0" err="1">
                <a:latin typeface="Times New Roman" panose="02020603050405020304" pitchFamily="18" charset="0"/>
                <a:cs typeface="Times New Roman" panose="02020603050405020304" pitchFamily="18" charset="0"/>
              </a:rPr>
              <a:t>ἐνόπλου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συμπλοκῆς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μὲ</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ἄνδρας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ΤΟΥΡΔΥΚ. </a:t>
            </a:r>
            <a:r>
              <a:rPr lang="el-GR" sz="1200" dirty="0" err="1">
                <a:latin typeface="Times New Roman" panose="02020603050405020304" pitchFamily="18" charset="0"/>
                <a:cs typeface="Times New Roman" panose="02020603050405020304" pitchFamily="18" charset="0"/>
              </a:rPr>
              <a:t>Οὕτω</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συγγενεῖς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φονευθέντων Τουρκοκυπρίων </a:t>
            </a:r>
            <a:r>
              <a:rPr lang="el-GR" sz="1200" dirty="0" err="1">
                <a:latin typeface="Times New Roman" panose="02020603050405020304" pitchFamily="18" charset="0"/>
                <a:cs typeface="Times New Roman" panose="02020603050405020304" pitchFamily="18" charset="0"/>
              </a:rPr>
              <a:t>ἐφώναζαν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κηδείαν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τιμωρηθοῦν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ἔνοχοι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φύγη</a:t>
            </a:r>
            <a:r>
              <a:rPr lang="el-GR" sz="1200" dirty="0">
                <a:latin typeface="Times New Roman" panose="02020603050405020304" pitchFamily="18" charset="0"/>
                <a:cs typeface="Times New Roman" panose="02020603050405020304" pitchFamily="18" charset="0"/>
              </a:rPr>
              <a:t> ἡ ΤΟΥΡΔΥΚ»[…]⁵</a:t>
            </a:r>
          </a:p>
          <a:p>
            <a:pPr algn="just">
              <a:spcAft>
                <a:spcPts val="800"/>
              </a:spcAft>
              <a:buNone/>
            </a:pPr>
            <a:endParaRPr lang="el-GR"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80F25B1-1D3A-C136-D89D-7F521966CBD0}"/>
              </a:ext>
            </a:extLst>
          </p:cNvPr>
          <p:cNvSpPr>
            <a:spLocks noGrp="1"/>
          </p:cNvSpPr>
          <p:nvPr>
            <p:ph type="sldNum" sz="quarter" idx="12"/>
          </p:nvPr>
        </p:nvSpPr>
        <p:spPr/>
        <p:txBody>
          <a:bodyPr/>
          <a:lstStyle/>
          <a:p>
            <a:fld id="{1B8CE1AA-CF21-4938-812F-0237CDF6332C}" type="slidenum">
              <a:rPr lang="el-GR" smtClean="0"/>
              <a:t>22</a:t>
            </a:fld>
            <a:endParaRPr lang="el-GR"/>
          </a:p>
        </p:txBody>
      </p:sp>
      <p:sp>
        <p:nvSpPr>
          <p:cNvPr id="7" name="Θέση υποσέλιδου 4">
            <a:extLst>
              <a:ext uri="{FF2B5EF4-FFF2-40B4-BE49-F238E27FC236}">
                <a16:creationId xmlns:a16="http://schemas.microsoft.com/office/drawing/2014/main" id="{D952654B-BEFB-D274-9D14-B6401220C862}"/>
              </a:ext>
            </a:extLst>
          </p:cNvPr>
          <p:cNvSpPr>
            <a:spLocks noGrp="1"/>
          </p:cNvSpPr>
          <p:nvPr>
            <p:ph type="ftr" sz="quarter" idx="11"/>
          </p:nvPr>
        </p:nvSpPr>
        <p:spPr>
          <a:xfrm>
            <a:off x="269117" y="5453743"/>
            <a:ext cx="11770481" cy="126773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Δημοτικό  Σχολείο </a:t>
            </a:r>
            <a:r>
              <a:rPr lang="en-US" sz="1000" dirty="0" err="1">
                <a:solidFill>
                  <a:schemeClr val="tx1"/>
                </a:solidFill>
                <a:latin typeface="Times New Roman" panose="02020603050405020304" pitchFamily="18" charset="0"/>
                <a:cs typeface="Times New Roman" panose="02020603050405020304" pitchFamily="18" charset="0"/>
              </a:rPr>
              <a:t>Şehit</a:t>
            </a:r>
            <a:r>
              <a:rPr lang="en-US" sz="1000" dirty="0">
                <a:solidFill>
                  <a:schemeClr val="tx1"/>
                </a:solidFill>
                <a:latin typeface="Times New Roman" panose="02020603050405020304" pitchFamily="18" charset="0"/>
                <a:cs typeface="Times New Roman" panose="02020603050405020304" pitchFamily="18" charset="0"/>
              </a:rPr>
              <a:t> Ertuğrul </a:t>
            </a:r>
            <a:r>
              <a:rPr lang="en-US" sz="1000" dirty="0" err="1">
                <a:solidFill>
                  <a:schemeClr val="tx1"/>
                </a:solidFill>
                <a:latin typeface="Times New Roman" panose="02020603050405020304" pitchFamily="18" charset="0"/>
                <a:cs typeface="Times New Roman" panose="02020603050405020304" pitchFamily="18" charset="0"/>
              </a:rPr>
              <a:t>İlkokulu</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Kıbrıs Postası</a:t>
            </a:r>
            <a:r>
              <a:rPr lang="el-GR" sz="1000" i="1"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Νοεμβρίου  2016.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«Adım adım Hamitköy», 7 </a:t>
            </a:r>
            <a:r>
              <a:rPr lang="el-GR" sz="1000" dirty="0">
                <a:solidFill>
                  <a:schemeClr val="tx1"/>
                </a:solidFill>
                <a:latin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cs typeface="Times New Roman" panose="02020603050405020304" pitchFamily="18" charset="0"/>
              </a:rPr>
              <a:t> 1964.</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ΕΠΙΚΗΡΥΞΗ ΤΟΥ ΔΙΕΥΘΥΝΤΟΥ ΜΑΣ», 9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χθες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μαρτύρησαν</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 Basını iki Mücahidimizin Şahadetini Tahrife Kalkıştı», 25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 Ελληνοκυπριακός Τύπος  επιχείρησε να παραποιήσει τον τρόπο θανάτου των δύο αγωνιστών μας]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  χθες  μαρτύρησαν]</a:t>
            </a:r>
          </a:p>
          <a:p>
            <a:pPr algn="l"/>
            <a:r>
              <a:rPr lang="el-GR" sz="1000" dirty="0">
                <a:solidFill>
                  <a:schemeClr val="tx1"/>
                </a:solidFill>
                <a:latin typeface="Times New Roman" panose="02020603050405020304" pitchFamily="18" charset="0"/>
                <a:cs typeface="Times New Roman" panose="02020603050405020304" pitchFamily="18" charset="0"/>
              </a:rPr>
              <a:t>5.Εφημερίδα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«ΣΥΛΛΗΨΕΙΣ  ΤΟΥΡΚΩΝ ΜΕΤΑ ΤΗΝ ΡΙΨΙΝ  ΦΥΛΛΑΔΙΩΝ  ΤΟΥ ΝΤΕΡΒΙΣ ΚΑΒΑΖΟΓΛΟΥ» 24 Νοεμβρίου 1964.</a:t>
            </a:r>
          </a:p>
        </p:txBody>
      </p:sp>
      <p:sp>
        <p:nvSpPr>
          <p:cNvPr id="2" name="Ορθογώνιο: Στρογγύλεμα γωνιών 1">
            <a:extLst>
              <a:ext uri="{FF2B5EF4-FFF2-40B4-BE49-F238E27FC236}">
                <a16:creationId xmlns:a16="http://schemas.microsoft.com/office/drawing/2014/main" id="{A195E697-3341-9D6C-7A33-26888C18BAD0}"/>
              </a:ext>
            </a:extLst>
          </p:cNvPr>
          <p:cNvSpPr/>
          <p:nvPr/>
        </p:nvSpPr>
        <p:spPr>
          <a:xfrm>
            <a:off x="309033" y="81211"/>
            <a:ext cx="11573933" cy="728398"/>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3" name="Εικόνα 2" descr="Εικόνα που περιέχει κείμενο, ζωγραφιά, γραφικός χαρακτήρας, τέχνη&#10;&#10;Περιγραφή που δημιουργήθηκε αυτόματα">
            <a:extLst>
              <a:ext uri="{FF2B5EF4-FFF2-40B4-BE49-F238E27FC236}">
                <a16:creationId xmlns:a16="http://schemas.microsoft.com/office/drawing/2014/main" id="{BF86F56E-6C1D-4B88-C9BB-7936EE354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5" t="23282" r="6036" b="4685"/>
          <a:stretch/>
        </p:blipFill>
        <p:spPr bwMode="auto">
          <a:xfrm rot="10800000">
            <a:off x="9982200" y="1224413"/>
            <a:ext cx="1584469" cy="220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43C6AB1-FACC-61A3-C718-63D1B30E6E54}"/>
              </a:ext>
            </a:extLst>
          </p:cNvPr>
          <p:cNvSpPr txBox="1"/>
          <p:nvPr/>
        </p:nvSpPr>
        <p:spPr>
          <a:xfrm>
            <a:off x="9602707" y="3843803"/>
            <a:ext cx="2343453" cy="1733808"/>
          </a:xfrm>
          <a:prstGeom prst="rect">
            <a:avLst/>
          </a:prstGeom>
          <a:solidFill>
            <a:schemeClr val="bg1"/>
          </a:solidFill>
        </p:spPr>
        <p:txBody>
          <a:bodyPr wrap="square">
            <a:spAutoFit/>
          </a:bodyPr>
          <a:lstStyle/>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K.K.T.S.K. İlk Şampiyonluğu 1962</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1963 sezonunda tattı. Resmimiz bu ilk şampiyonluğu kazandıran  futbolcularımızı yansıtıyor. </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Τουρκικός Αθλητικός Όμιλος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 - Πρωταθλητές  1962-1963 </a:t>
            </a:r>
          </a:p>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Ahmet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800" u="sng" dirty="0">
                <a:effectLst/>
                <a:latin typeface="Times New Roman" panose="02020603050405020304" pitchFamily="18" charset="0"/>
                <a:ea typeface="Times New Roman" panose="02020603050405020304" pitchFamily="18" charset="0"/>
                <a:cs typeface="Times New Roman" panose="02020603050405020304" pitchFamily="18" charset="0"/>
              </a:rPr>
              <a:t>Hüseyin Ruso</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Vedat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Ali ve Eray</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Υπήρξε  εκ των ιδρυτών  της  τουρκικής ομάδας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800" dirty="0">
                <a:latin typeface="Times New Roman" panose="02020603050405020304" pitchFamily="18" charset="0"/>
                <a:cs typeface="Times New Roman" panose="02020603050405020304" pitchFamily="18" charset="0"/>
              </a:rPr>
              <a:t>Περιοδικό </a:t>
            </a:r>
            <a:r>
              <a:rPr lang="tr-TR" sz="800" i="1" dirty="0">
                <a:latin typeface="Times New Roman" panose="02020603050405020304" pitchFamily="18" charset="0"/>
                <a:cs typeface="Times New Roman" panose="02020603050405020304" pitchFamily="18" charset="0"/>
              </a:rPr>
              <a:t>Küçük Kaymaklı Türk Spor Kulübü  1951-1985</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Μάιος</a:t>
            </a:r>
            <a:r>
              <a:rPr lang="tr-TR" sz="800" dirty="0">
                <a:latin typeface="Times New Roman" panose="02020603050405020304" pitchFamily="18" charset="0"/>
                <a:cs typeface="Times New Roman" panose="02020603050405020304" pitchFamily="18" charset="0"/>
              </a:rPr>
              <a:t> 1985,  </a:t>
            </a:r>
            <a:r>
              <a:rPr lang="el-GR" sz="800" dirty="0" err="1">
                <a:latin typeface="Times New Roman" panose="02020603050405020304" pitchFamily="18" charset="0"/>
                <a:cs typeface="Times New Roman" panose="02020603050405020304" pitchFamily="18" charset="0"/>
              </a:rPr>
              <a:t>σελ</a:t>
            </a:r>
            <a:r>
              <a:rPr lang="tr-TR" sz="800" dirty="0">
                <a:latin typeface="Times New Roman" panose="02020603050405020304" pitchFamily="18" charset="0"/>
                <a:cs typeface="Times New Roman" panose="02020603050405020304" pitchFamily="18" charset="0"/>
              </a:rPr>
              <a:t>. 3.</a:t>
            </a:r>
            <a:endParaRPr lang="el-GR" sz="800" dirty="0">
              <a:latin typeface="Times New Roman" panose="02020603050405020304" pitchFamily="18" charset="0"/>
              <a:cs typeface="Times New Roman" panose="02020603050405020304" pitchFamily="18" charset="0"/>
            </a:endParaRPr>
          </a:p>
        </p:txBody>
      </p:sp>
      <p:sp>
        <p:nvSpPr>
          <p:cNvPr id="9" name="Βέλος: Δεξιό 8">
            <a:extLst>
              <a:ext uri="{FF2B5EF4-FFF2-40B4-BE49-F238E27FC236}">
                <a16:creationId xmlns:a16="http://schemas.microsoft.com/office/drawing/2014/main" id="{76F6107C-2C47-E72E-59FB-1753F18E6B54}"/>
              </a:ext>
            </a:extLst>
          </p:cNvPr>
          <p:cNvSpPr/>
          <p:nvPr/>
        </p:nvSpPr>
        <p:spPr>
          <a:xfrm>
            <a:off x="9433310" y="1924408"/>
            <a:ext cx="881183" cy="74295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7170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97D6-A29C-DA0E-3442-29D0B6CBE0BE}"/>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D57824E-8C3A-C4EA-1E30-546890B51A7C}"/>
              </a:ext>
            </a:extLst>
          </p:cNvPr>
          <p:cNvSpPr/>
          <p:nvPr/>
        </p:nvSpPr>
        <p:spPr>
          <a:xfrm>
            <a:off x="309033" y="275771"/>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buNone/>
            </a:pPr>
            <a:r>
              <a:rPr lang="en-US" b="1" dirty="0"/>
              <a:t>IV. </a:t>
            </a:r>
            <a:r>
              <a:rPr lang="el-GR" b="1" dirty="0"/>
              <a:t>Συμπεράσματα</a:t>
            </a:r>
            <a:r>
              <a:rPr lang="el-GR" b="1" dirty="0">
                <a:latin typeface="Times New Roman" panose="02020603050405020304" pitchFamily="18" charset="0"/>
                <a:ea typeface="Calibri" panose="020F0502020204030204" pitchFamily="34" charset="0"/>
                <a:cs typeface="Times New Roman" panose="02020603050405020304" pitchFamily="18" charset="0"/>
              </a:rPr>
              <a:t>: Εθνική  </a:t>
            </a:r>
            <a:r>
              <a:rPr lang="el-GR" b="1" dirty="0" err="1">
                <a:latin typeface="Times New Roman" panose="02020603050405020304" pitchFamily="18" charset="0"/>
                <a:ea typeface="Calibri" panose="020F0502020204030204" pitchFamily="34" charset="0"/>
                <a:cs typeface="Times New Roman" panose="02020603050405020304" pitchFamily="18" charset="0"/>
              </a:rPr>
              <a:t>ομογενοποίηση</a:t>
            </a:r>
            <a:r>
              <a:rPr lang="el-GR" b="1" dirty="0">
                <a:latin typeface="Times New Roman" panose="02020603050405020304" pitchFamily="18" charset="0"/>
                <a:ea typeface="Calibri" panose="020F0502020204030204" pitchFamily="34" charset="0"/>
                <a:cs typeface="Times New Roman" panose="02020603050405020304" pitchFamily="18" charset="0"/>
              </a:rPr>
              <a:t> &amp; αποσιωπημένες  μνήμες </a:t>
            </a:r>
            <a:endParaRPr lang="el-GR"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15D52EE-58D4-5283-1FC3-4E3B95AE8327}"/>
              </a:ext>
            </a:extLst>
          </p:cNvPr>
          <p:cNvSpPr txBox="1"/>
          <p:nvPr/>
        </p:nvSpPr>
        <p:spPr>
          <a:xfrm>
            <a:off x="309033" y="1022326"/>
            <a:ext cx="11403994" cy="2534027"/>
          </a:xfrm>
          <a:prstGeom prst="rect">
            <a:avLst/>
          </a:prstGeom>
          <a:noFill/>
        </p:spPr>
        <p:txBody>
          <a:bodyPr wrap="square">
            <a:spAutoFit/>
          </a:bodyPr>
          <a:lstStyle/>
          <a:p>
            <a:pPr algn="just">
              <a:spcAft>
                <a:spcPts val="800"/>
              </a:spcAft>
              <a:buNone/>
            </a:pP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Η αντίληψη ότι η αγριότητα αποτελεί ίδιον του Άλλου  </a:t>
            </a:r>
          </a:p>
          <a:p>
            <a:pPr algn="r">
              <a:spcAft>
                <a:spcPts val="800"/>
              </a:spcAft>
              <a:buNone/>
            </a:pPr>
            <a:r>
              <a:rPr lang="el-GR" sz="1600" dirty="0">
                <a:latin typeface="Times New Roman" panose="02020603050405020304" pitchFamily="18" charset="0"/>
                <a:cs typeface="Times New Roman" panose="02020603050405020304" pitchFamily="18" charset="0"/>
              </a:rPr>
              <a:t>[…]Οι βάρβαροι που έμπαιναν στα σπίτια, εκτελούσαν τα παιδιά και τις γυναίκες μας.¹</a:t>
            </a:r>
          </a:p>
          <a:p>
            <a:pPr algn="r">
              <a:spcAft>
                <a:spcPts val="800"/>
              </a:spcAft>
              <a:buNone/>
            </a:pP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ἀδιάκριτος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ἐπίθεσις</a:t>
            </a:r>
            <a:r>
              <a:rPr lang="el-GR" sz="1600" dirty="0">
                <a:latin typeface="Times New Roman" panose="02020603050405020304" pitchFamily="18" charset="0"/>
                <a:cs typeface="Times New Roman" panose="02020603050405020304" pitchFamily="18" charset="0"/>
              </a:rPr>
              <a:t>, φόνοι,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σφαγιασµὸς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ἀθώων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πολιτῶν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γυναικόπαιδων, </a:t>
            </a:r>
            <a:r>
              <a:rPr lang="el-GR" sz="1600" dirty="0" err="1">
                <a:latin typeface="Times New Roman" panose="02020603050405020304" pitchFamily="18" charset="0"/>
                <a:cs typeface="Times New Roman" panose="02020603050405020304" pitchFamily="18" charset="0"/>
              </a:rPr>
              <a:t>ἀποτελοῦν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καταφώρους</a:t>
            </a:r>
            <a:r>
              <a:rPr lang="el-GR" sz="1600" dirty="0">
                <a:latin typeface="Times New Roman" panose="02020603050405020304" pitchFamily="18" charset="0"/>
                <a:cs typeface="Times New Roman" panose="02020603050405020304" pitchFamily="18" charset="0"/>
              </a:rPr>
              <a:t> πράξεις γενοκτονίας.[…]²</a:t>
            </a:r>
            <a:endParaRPr lang="el-G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Απέναντι στο αφήγημα της «γενοκτονίας των Τουρκοκυπρίων», της  «ελληνοκυπριακής  βαρβαρότητας»  και των λεηλασιών  «Το  90%  των σπιτιών υπέστη  λεηλασία», στον ελληνοκυπριακό λόγο συγκροτείται το αφήγημα  των τουρκικών θηριωδιών «κανίβαλοι  Τούρκοι  δολοφόνησαν  μητέρα με τρία τέκνα»,  «ενταφιασμός  αθώων  παιδιών και  κορασίδων που φόνευσε η τουρκική θηριωδία», «λεηλατούν ελληνικές περιουσίες».³</a:t>
            </a:r>
          </a:p>
          <a:p>
            <a:pPr algn="just">
              <a:spcAft>
                <a:spcPts val="800"/>
              </a:spcAft>
              <a:buNone/>
            </a:pPr>
            <a:r>
              <a:rPr lang="el-GR" b="1" dirty="0">
                <a:solidFill>
                  <a:srgbClr val="FF0000"/>
                </a:solidFill>
              </a:rPr>
              <a:t>Προπαγάνδα και Γενοκτονία: Η παγίδα των εθνικών αφηγημάτων</a:t>
            </a:r>
            <a:endParaRPr lang="el-GR" sz="1600" dirty="0">
              <a:solidFill>
                <a:srgbClr val="FF0000"/>
              </a:solidFill>
              <a:latin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CE17B8DE-8DEA-6057-BC38-BBCC09AA5347}"/>
              </a:ext>
            </a:extLst>
          </p:cNvPr>
          <p:cNvSpPr>
            <a:spLocks noGrp="1"/>
          </p:cNvSpPr>
          <p:nvPr>
            <p:ph type="ftr" sz="quarter" idx="11"/>
          </p:nvPr>
        </p:nvSpPr>
        <p:spPr>
          <a:xfrm>
            <a:off x="309033" y="5030278"/>
            <a:ext cx="11687024" cy="17707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i="1"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EVLERE GİREN BARBARLAR, ÇOCUK VE KADINLARIMIZI KURSUNA DİZDİLER</a:t>
            </a:r>
            <a:r>
              <a:rPr lang="el-GR" sz="1000" dirty="0">
                <a:solidFill>
                  <a:schemeClr val="tx1"/>
                </a:solidFill>
                <a:latin typeface="Times New Roman" panose="02020603050405020304" pitchFamily="18" charset="0"/>
                <a:cs typeface="Times New Roman" panose="02020603050405020304" pitchFamily="18" charset="0"/>
              </a:rPr>
              <a:t>», 27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«ΑΣΥΣΤΟΛΟΝ ΨΕΥΔΟΣ ΟΙ ΙΣΧΥΡΙΣΜΟΙ ΠΕΡΙ ΓΕΝΟΚΤΟΝΙΑΣ ΤΩΝ ΤΟΥΡΚΩΝ ΕΙΣ ΤΗΝ ΚΥΠΡΟΝ», 28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«Gazeteciler Küçük Kaymaklıyı Gezdi Evlerin Yüzde Doksanı Yağma Edildi», 2 </a:t>
            </a:r>
            <a:r>
              <a:rPr lang="el-GR" sz="1000" dirty="0">
                <a:solidFill>
                  <a:schemeClr val="tx1"/>
                </a:solidFill>
                <a:latin typeface="Times New Roman" panose="02020603050405020304" pitchFamily="18" charset="0"/>
                <a:cs typeface="Times New Roman" panose="02020603050405020304" pitchFamily="18" charset="0"/>
              </a:rPr>
              <a:t>Ιανουαρίου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Tahribatı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21 Νοεμβρίου 1964.[Συνεχίζονται οι εμπρησμοί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«ΕΓΚΛΗΜΑΤΙΚΟΝ ΟΡΓΙΟΝ»,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αριθμού διαφάνειας 4">
            <a:extLst>
              <a:ext uri="{FF2B5EF4-FFF2-40B4-BE49-F238E27FC236}">
                <a16:creationId xmlns:a16="http://schemas.microsoft.com/office/drawing/2014/main" id="{FC0A1685-36B0-E0FE-7C07-3304DE9CDABD}"/>
              </a:ext>
            </a:extLst>
          </p:cNvPr>
          <p:cNvSpPr>
            <a:spLocks noGrp="1"/>
          </p:cNvSpPr>
          <p:nvPr>
            <p:ph type="sldNum" sz="quarter" idx="12"/>
          </p:nvPr>
        </p:nvSpPr>
        <p:spPr/>
        <p:txBody>
          <a:bodyPr/>
          <a:lstStyle/>
          <a:p>
            <a:fld id="{1B8CE1AA-CF21-4938-812F-0237CDF6332C}" type="slidenum">
              <a:rPr lang="el-GR" smtClean="0"/>
              <a:t>23</a:t>
            </a:fld>
            <a:endParaRPr lang="el-GR"/>
          </a:p>
        </p:txBody>
      </p:sp>
      <p:sp>
        <p:nvSpPr>
          <p:cNvPr id="7" name="TextBox 6">
            <a:extLst>
              <a:ext uri="{FF2B5EF4-FFF2-40B4-BE49-F238E27FC236}">
                <a16:creationId xmlns:a16="http://schemas.microsoft.com/office/drawing/2014/main" id="{4CBFCCD7-FC38-7156-F8F4-61F0659BC592}"/>
              </a:ext>
            </a:extLst>
          </p:cNvPr>
          <p:cNvSpPr txBox="1"/>
          <p:nvPr/>
        </p:nvSpPr>
        <p:spPr>
          <a:xfrm>
            <a:off x="472320" y="3556353"/>
            <a:ext cx="11360450" cy="1200329"/>
          </a:xfrm>
          <a:prstGeom prst="rect">
            <a:avLst/>
          </a:prstGeom>
          <a:noFill/>
        </p:spPr>
        <p:txBody>
          <a:bodyPr wrap="square">
            <a:spAutoFit/>
          </a:bodyPr>
          <a:lstStyle/>
          <a:p>
            <a:r>
              <a:rPr lang="el-GR" sz="1200" dirty="0">
                <a:latin typeface="Times New Roman" panose="02020603050405020304" pitchFamily="18" charset="0"/>
                <a:cs typeface="Times New Roman" panose="02020603050405020304" pitchFamily="18" charset="0"/>
              </a:rPr>
              <a:t>[…]Τουναντίον µ</a:t>
            </a:r>
            <a:r>
              <a:rPr lang="el-GR" sz="1200" dirty="0" err="1">
                <a:latin typeface="Times New Roman" panose="02020603050405020304" pitchFamily="18" charset="0"/>
                <a:cs typeface="Times New Roman" panose="02020603050405020304" pitchFamily="18" charset="0"/>
              </a:rPr>
              <a:t>άλιστα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ἂν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ὑπάρχῃ</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πρόθεσις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διάπραξις</a:t>
            </a:r>
            <a:r>
              <a:rPr lang="el-GR" sz="1200" dirty="0">
                <a:latin typeface="Times New Roman" panose="02020603050405020304" pitchFamily="18" charset="0"/>
                <a:cs typeface="Times New Roman" panose="02020603050405020304" pitchFamily="18" charset="0"/>
              </a:rPr>
              <a:t> γενοκτονίας, </a:t>
            </a:r>
            <a:r>
              <a:rPr lang="el-GR" sz="1200" dirty="0" err="1">
                <a:latin typeface="Times New Roman" panose="02020603050405020304" pitchFamily="18" charset="0"/>
                <a:cs typeface="Times New Roman" panose="02020603050405020304" pitchFamily="18" charset="0"/>
              </a:rPr>
              <a:t>ὑφίσταται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έρους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ἐξηνάγκασαν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πρόσφατον</a:t>
            </a:r>
            <a:r>
              <a:rPr lang="el-GR" sz="1200" dirty="0">
                <a:latin typeface="Times New Roman" panose="02020603050405020304" pitchFamily="18" charset="0"/>
                <a:cs typeface="Times New Roman" panose="02020603050405020304" pitchFamily="18" charset="0"/>
              </a:rPr>
              <a:t> παρελθόν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κατοίκους </a:t>
            </a:r>
            <a:r>
              <a:rPr lang="el-GR" sz="1200" dirty="0" err="1">
                <a:latin typeface="Times New Roman" panose="02020603050405020304" pitchFamily="18" charset="0"/>
                <a:cs typeface="Times New Roman" panose="02020603050405020304" pitchFamily="18" charset="0"/>
              </a:rPr>
              <a:t>ὁλοκλήρων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ἐγκαταλείψουν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μόνας</a:t>
            </a:r>
            <a:r>
              <a:rPr lang="el-GR" sz="1200" dirty="0">
                <a:latin typeface="Times New Roman" panose="02020603050405020304" pitchFamily="18" charset="0"/>
                <a:cs typeface="Times New Roman" panose="02020603050405020304" pitchFamily="18" charset="0"/>
              </a:rPr>
              <a:t> κατοικίας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τόπον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ἐργασίας</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στερηθοῦν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έσων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ζωῆς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καταδικάζοντες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αὐτοὺς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συνθήκας</a:t>
            </a:r>
            <a:r>
              <a:rPr lang="el-GR" sz="1200" dirty="0">
                <a:latin typeface="Times New Roman" panose="02020603050405020304" pitchFamily="18" charset="0"/>
                <a:cs typeface="Times New Roman" panose="02020603050405020304" pitchFamily="18" charset="0"/>
              </a:rPr>
              <a:t> διαβιώσεως </a:t>
            </a:r>
            <a:r>
              <a:rPr lang="el-GR" sz="1200" dirty="0" err="1">
                <a:latin typeface="Times New Roman" panose="02020603050405020304" pitchFamily="18" charset="0"/>
                <a:cs typeface="Times New Roman" panose="02020603050405020304" pitchFamily="18" charset="0"/>
              </a:rPr>
              <a:t>συντελούσας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φυσικήν</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καταστροφήν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Ἐπιπλέον</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στασιαστικὴ</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ἐνέργεια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πρόσφατα γεγονότα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συνεχὴς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ἀδιάκριτος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ἐπίθεσις</a:t>
            </a:r>
            <a:r>
              <a:rPr lang="el-GR" sz="1200" dirty="0">
                <a:latin typeface="Times New Roman" panose="02020603050405020304" pitchFamily="18" charset="0"/>
                <a:cs typeface="Times New Roman" panose="02020603050405020304" pitchFamily="18" charset="0"/>
              </a:rPr>
              <a:t>, φόνοι,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σφαγιασµὸς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ἀθώων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πολιτῶν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γυναικόπαιδων, </a:t>
            </a:r>
            <a:r>
              <a:rPr lang="el-GR" sz="1200" dirty="0" err="1">
                <a:latin typeface="Times New Roman" panose="02020603050405020304" pitchFamily="18" charset="0"/>
                <a:cs typeface="Times New Roman" panose="02020603050405020304" pitchFamily="18" charset="0"/>
              </a:rPr>
              <a:t>ἀποτελοῦν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καταφώρους</a:t>
            </a:r>
            <a:r>
              <a:rPr lang="el-GR" sz="1200" dirty="0">
                <a:latin typeface="Times New Roman" panose="02020603050405020304" pitchFamily="18" charset="0"/>
                <a:cs typeface="Times New Roman" panose="02020603050405020304" pitchFamily="18" charset="0"/>
              </a:rPr>
              <a:t> πράξεις γενοκτονίας.[…]</a:t>
            </a:r>
            <a:r>
              <a:rPr lang="el-GR" sz="1200" dirty="0" err="1">
                <a:latin typeface="Times New Roman" panose="02020603050405020304" pitchFamily="18" charset="0"/>
                <a:cs typeface="Times New Roman" panose="02020603050405020304" pitchFamily="18" charset="0"/>
              </a:rPr>
              <a:t>Ἀπέναντι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ἐγκληµατικῶν</a:t>
            </a:r>
            <a:r>
              <a:rPr lang="el-GR" sz="1200" dirty="0">
                <a:latin typeface="Times New Roman" panose="02020603050405020304" pitchFamily="18" charset="0"/>
                <a:cs typeface="Times New Roman" panose="02020603050405020304" pitchFamily="18" charset="0"/>
              </a:rPr>
              <a:t> πράξεων ὁ </a:t>
            </a:r>
            <a:r>
              <a:rPr lang="el-GR" sz="1200" dirty="0" err="1">
                <a:latin typeface="Times New Roman" panose="02020603050405020304" pitchFamily="18" charset="0"/>
                <a:cs typeface="Times New Roman" panose="02020603050405020304" pitchFamily="18" charset="0"/>
              </a:rPr>
              <a:t>Ἕλληνισµὸς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Κύπρου, </a:t>
            </a:r>
            <a:r>
              <a:rPr lang="el-GR" sz="1200" dirty="0" err="1">
                <a:latin typeface="Times New Roman" panose="02020603050405020304" pitchFamily="18" charset="0"/>
                <a:cs typeface="Times New Roman" panose="02020603050405020304" pitchFamily="18" charset="0"/>
              </a:rPr>
              <a:t>ἀπήντησε</a:t>
            </a:r>
            <a:r>
              <a:rPr lang="el-GR" sz="1200" dirty="0">
                <a:latin typeface="Times New Roman" panose="02020603050405020304" pitchFamily="18" charset="0"/>
                <a:cs typeface="Times New Roman" panose="02020603050405020304" pitchFamily="18" charset="0"/>
              </a:rPr>
              <a:t> µὲ µ</a:t>
            </a:r>
            <a:r>
              <a:rPr lang="el-GR" sz="1200" dirty="0" err="1">
                <a:latin typeface="Times New Roman" panose="02020603050405020304" pitchFamily="18" charset="0"/>
                <a:cs typeface="Times New Roman" panose="02020603050405020304" pitchFamily="18" charset="0"/>
              </a:rPr>
              <a:t>εγαλοψυχίαν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δείγµατα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ἀνωτέρου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ἀνθρωπισµοῦ</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δυστυχῶς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ἐξετιµήθησαν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ὡς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ἔπρεπεν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ἀπὸ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Τούρκους,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ὄχι</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όνον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εἰσήκουσαν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ἐκκλήσεις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καταπαύσεως </a:t>
            </a:r>
            <a:r>
              <a:rPr lang="el-GR" sz="1200" dirty="0" err="1">
                <a:latin typeface="Times New Roman" panose="02020603050405020304" pitchFamily="18" charset="0"/>
                <a:cs typeface="Times New Roman" panose="02020603050405020304" pitchFamily="18" charset="0"/>
              </a:rPr>
              <a:t>τοῦ</a:t>
            </a:r>
            <a:r>
              <a:rPr lang="el-GR" sz="1200" dirty="0">
                <a:latin typeface="Times New Roman" panose="02020603050405020304" pitchFamily="18" charset="0"/>
                <a:cs typeface="Times New Roman" panose="02020603050405020304" pitchFamily="18" charset="0"/>
              </a:rPr>
              <a:t> πυρός, </a:t>
            </a:r>
            <a:r>
              <a:rPr lang="el-GR" sz="1200" dirty="0" err="1">
                <a:latin typeface="Times New Roman" panose="02020603050405020304" pitchFamily="18" charset="0"/>
                <a:cs typeface="Times New Roman" panose="02020603050405020304" pitchFamily="18" charset="0"/>
              </a:rPr>
              <a:t>ἀλλὰ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παρεβίασαν</a:t>
            </a:r>
            <a:r>
              <a:rPr lang="el-GR" sz="1200" dirty="0">
                <a:latin typeface="Times New Roman" panose="02020603050405020304" pitchFamily="18" charset="0"/>
                <a:cs typeface="Times New Roman" panose="02020603050405020304" pitchFamily="18" charset="0"/>
              </a:rPr>
              <a:t> καταφώρως </a:t>
            </a:r>
            <a:r>
              <a:rPr lang="el-GR" sz="1200" dirty="0" err="1">
                <a:latin typeface="Times New Roman" panose="02020603050405020304" pitchFamily="18" charset="0"/>
                <a:cs typeface="Times New Roman" panose="02020603050405020304" pitchFamily="18" charset="0"/>
              </a:rPr>
              <a:t>τὰσυµφωνίας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ἐκεχειρίας</a:t>
            </a:r>
            <a:r>
              <a:rPr lang="el-GR" sz="1200" dirty="0">
                <a:latin typeface="Times New Roman" panose="02020603050405020304" pitchFamily="18" charset="0"/>
                <a:cs typeface="Times New Roman" panose="02020603050405020304" pitchFamily="18" charset="0"/>
              </a:rPr>
              <a:t>.⁴</a:t>
            </a:r>
          </a:p>
        </p:txBody>
      </p:sp>
    </p:spTree>
    <p:extLst>
      <p:ext uri="{BB962C8B-B14F-4D97-AF65-F5344CB8AC3E}">
        <p14:creationId xmlns:p14="http://schemas.microsoft.com/office/powerpoint/2010/main" val="109057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AC12-63C9-F6D3-557D-A1F607CE0CC8}"/>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D56006F2-621E-32F7-2D16-68C13A51A0DC}"/>
              </a:ext>
            </a:extLst>
          </p:cNvPr>
          <p:cNvSpPr/>
          <p:nvPr/>
        </p:nvSpPr>
        <p:spPr>
          <a:xfrm>
            <a:off x="142119" y="13047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CBD1F070-7B0E-8261-8820-37E36EFD12C3}"/>
              </a:ext>
            </a:extLst>
          </p:cNvPr>
          <p:cNvSpPr txBox="1"/>
          <p:nvPr/>
        </p:nvSpPr>
        <p:spPr>
          <a:xfrm>
            <a:off x="142119" y="842007"/>
            <a:ext cx="12023876" cy="4083169"/>
          </a:xfrm>
          <a:prstGeom prst="rect">
            <a:avLst/>
          </a:prstGeom>
          <a:noFill/>
        </p:spPr>
        <p:txBody>
          <a:bodyPr wrap="square">
            <a:spAutoFit/>
          </a:bodyPr>
          <a:lstStyle/>
          <a:p>
            <a:pPr algn="just">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του  Άλλου  ως αναξιόπιστου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Ο Άλλος ετοιμάζει το επόμενο βήμα :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νέα πολυβολεία,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ακούγονται εκρήξεις στη  δική του πλευρά,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νέες  οχυρώσεις,</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προκαλεί</a:t>
            </a:r>
            <a:r>
              <a:rPr lang="el-GR" sz="1200" dirty="0">
                <a:latin typeface="Times New Roman" panose="02020603050405020304" pitchFamily="18" charset="0"/>
                <a:ea typeface="Calibri" panose="020F0502020204030204" pitchFamily="34" charset="0"/>
                <a:cs typeface="Times New Roman" panose="02020603050405020304" pitchFamily="18" charset="0"/>
              </a:rPr>
              <a:t>   «απόπειρα επίθεσης κατά του Αστυνομικού Σταθμού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Ομορφίτας</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«επιθέσεις  από το Τουρκικό Λύκειο»,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«πυροβολισμοί κατά λεωφορείου και ιδιωτικών οχημάτων»,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«επίθεση  κατά μοτοσικλετιστών από την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«Ελληνοκύπριοι  τρομοκράτες συνεχίζουν να χτυπούν πισώπλατα Τουρκοκυπρίους».¹</a:t>
            </a:r>
          </a:p>
          <a:p>
            <a:pPr algn="just">
              <a:spcAft>
                <a:spcPts val="800"/>
              </a:spcAft>
            </a:pPr>
            <a:r>
              <a:rPr lang="el-GR" sz="1200" b="1" dirty="0">
                <a:latin typeface="Times New Roman" panose="02020603050405020304" pitchFamily="18" charset="0"/>
                <a:cs typeface="Times New Roman" panose="02020603050405020304" pitchFamily="18" charset="0"/>
              </a:rPr>
              <a:t>Οπλισμός</a:t>
            </a:r>
          </a:p>
          <a:p>
            <a:pPr algn="just">
              <a:spcAft>
                <a:spcPts val="800"/>
              </a:spcAft>
            </a:pPr>
            <a:r>
              <a:rPr lang="el-GR" sz="1200" dirty="0">
                <a:latin typeface="Times New Roman" panose="02020603050405020304" pitchFamily="18" charset="0"/>
                <a:cs typeface="Times New Roman" panose="02020603050405020304" pitchFamily="18" charset="0"/>
              </a:rPr>
              <a:t>Η ύπαρξη  οπλισμού στα  χέρια  των Τουρκοκυπρίων συνδέεται με τη «βουλιμία της Άγκυρας επί της Κύπρου», αλλά και με ένα «οργανωμένο σχέδιο προς ανάληψη  έκνομου δράσης με σκοπό  τη δημιουργία ανώμαλης και τεταμένης  κατάστασης». Από την άλλη, στον τουρκικό λόγο  η  ύπαρξη  οπλισμού  συνδέεται  με  την   </a:t>
            </a:r>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προστασία της ζωής και 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περιουσίας του</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τουρκικού λαού</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από την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τρομοκρατική οργάνωση των Ελληνοκυπρίων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την ΕΟΚΑ</a:t>
            </a:r>
            <a:r>
              <a:rPr lang="tr-TR" sz="1200" dirty="0">
                <a:latin typeface="Times New Roman" panose="02020603050405020304" pitchFamily="18" charset="0"/>
                <a:cs typeface="Times New Roman" panose="02020603050405020304" pitchFamily="18" charset="0"/>
              </a:rPr>
              <a:t>» «Rumların terör  örgütü EOKA’ ya karşı Türk Halkının mal  ve can güvenliğini korumak»</a:t>
            </a:r>
            <a:r>
              <a:rPr lang="el-GR" sz="1200" dirty="0">
                <a:latin typeface="Times New Roman" panose="02020603050405020304" pitchFamily="18" charset="0"/>
                <a:cs typeface="Times New Roman" panose="02020603050405020304" pitchFamily="18" charset="0"/>
              </a:rPr>
              <a:t>, με τη   ματαίωση  μιας «δεύτερης Κρήτης» και την «εθνική  υπόθεση μας, την  Κύπρο» «</a:t>
            </a:r>
            <a:r>
              <a:rPr lang="tr-TR" sz="1200" dirty="0">
                <a:latin typeface="Times New Roman" panose="02020603050405020304" pitchFamily="18" charset="0"/>
                <a:cs typeface="Times New Roman" panose="02020603050405020304" pitchFamily="18" charset="0"/>
              </a:rPr>
              <a:t>Kıbrıs Milli davamız</a:t>
            </a:r>
            <a:r>
              <a:rPr lang="el-GR" sz="1200" dirty="0">
                <a:latin typeface="Times New Roman" panose="02020603050405020304" pitchFamily="18" charset="0"/>
                <a:cs typeface="Times New Roman" panose="02020603050405020304" pitchFamily="18" charset="0"/>
              </a:rPr>
              <a:t>».²   </a:t>
            </a:r>
          </a:p>
        </p:txBody>
      </p:sp>
      <p:sp>
        <p:nvSpPr>
          <p:cNvPr id="4" name="Θέση υποσέλιδου 3">
            <a:extLst>
              <a:ext uri="{FF2B5EF4-FFF2-40B4-BE49-F238E27FC236}">
                <a16:creationId xmlns:a16="http://schemas.microsoft.com/office/drawing/2014/main" id="{B741954C-D2E5-072F-6A6D-6EFE183ED6E0}"/>
              </a:ext>
            </a:extLst>
          </p:cNvPr>
          <p:cNvSpPr>
            <a:spLocks noGrp="1"/>
          </p:cNvSpPr>
          <p:nvPr>
            <p:ph type="ftr" sz="quarter" idx="11"/>
          </p:nvPr>
        </p:nvSpPr>
        <p:spPr>
          <a:xfrm>
            <a:off x="142119" y="4925176"/>
            <a:ext cx="11858172" cy="18988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Το θάρρος,</a:t>
            </a:r>
            <a:r>
              <a:rPr lang="el-GR" sz="1000" dirty="0">
                <a:solidFill>
                  <a:schemeClr val="tx1"/>
                </a:solidFill>
                <a:latin typeface="Times New Roman" panose="02020603050405020304" pitchFamily="18" charset="0"/>
                <a:cs typeface="Times New Roman" panose="02020603050405020304" pitchFamily="18" charset="0"/>
              </a:rPr>
              <a:t> «ΨΕΣΙΝΑΙ ΠΡΟΚΛΗΣΕΙΣ ΤΟΥΡΚΩΝ ΕΝ ΛΕΥΚΩΣΙΑ», 9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«ΣΤΑΣΙΑΣΤΑΙ ΗΝΟΙΞΑΝ  ΕΠΙΣΗΣ ΧΘΕΣ ΠΥΡ  ΕΙΣ  ΤΗΝ ΟΜΟΡΦΙΤΑΝ», 31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«Και άλλες τουρκικές οχυρώσεις στη Λευκωσία»,  15 Μαρτίου 1964. &amp; Εφημερίδα </a:t>
            </a:r>
            <a:r>
              <a:rPr lang="el-GR" sz="1000" i="1" dirty="0">
                <a:solidFill>
                  <a:schemeClr val="tx1"/>
                </a:solidFill>
                <a:latin typeface="Times New Roman" panose="02020603050405020304" pitchFamily="18" charset="0"/>
                <a:cs typeface="Times New Roman" panose="02020603050405020304" pitchFamily="18" charset="0"/>
              </a:rPr>
              <a:t>Χαραυγή</a:t>
            </a:r>
            <a:r>
              <a:rPr lang="el-GR" sz="1000" dirty="0">
                <a:solidFill>
                  <a:schemeClr val="tx1"/>
                </a:solidFill>
                <a:latin typeface="Times New Roman" panose="02020603050405020304" pitchFamily="18" charset="0"/>
                <a:cs typeface="Times New Roman" panose="02020603050405020304" pitchFamily="18" charset="0"/>
              </a:rPr>
              <a:t>, 11 Απριλίου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Tar</a:t>
            </a:r>
            <a:r>
              <a:rPr lang="tr-TR" sz="1000" dirty="0">
                <a:solidFill>
                  <a:schemeClr val="tx1"/>
                </a:solidFill>
                <a:latin typeface="Times New Roman" panose="02020603050405020304" pitchFamily="18" charset="0"/>
                <a:cs typeface="Times New Roman" panose="02020603050405020304" pitchFamily="18" charset="0"/>
              </a:rPr>
              <a:t>l</a:t>
            </a:r>
            <a:r>
              <a:rPr lang="el-GR" sz="1000" dirty="0" err="1">
                <a:solidFill>
                  <a:schemeClr val="tx1"/>
                </a:solidFill>
                <a:latin typeface="Times New Roman" panose="02020603050405020304" pitchFamily="18" charset="0"/>
                <a:cs typeface="Times New Roman" panose="02020603050405020304" pitchFamily="18" charset="0"/>
              </a:rPr>
              <a:t>asını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Sürmek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için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Ovaya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Çıkan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Türklere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Ateş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Açılıyor</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 20 Απριλίου </a:t>
            </a:r>
            <a:r>
              <a:rPr lang="tr-TR" sz="1000" dirty="0">
                <a:solidFill>
                  <a:schemeClr val="tx1"/>
                </a:solidFill>
                <a:latin typeface="Times New Roman" panose="02020603050405020304" pitchFamily="18" charset="0"/>
                <a:cs typeface="Times New Roman" panose="02020603050405020304" pitchFamily="18" charset="0"/>
              </a:rPr>
              <a:t>1964.</a:t>
            </a:r>
            <a:r>
              <a:rPr lang="el-GR" sz="1000" dirty="0">
                <a:solidFill>
                  <a:schemeClr val="tx1"/>
                </a:solidFill>
                <a:latin typeface="Times New Roman" panose="02020603050405020304" pitchFamily="18" charset="0"/>
                <a:cs typeface="Times New Roman" panose="02020603050405020304" pitchFamily="18" charset="0"/>
              </a:rPr>
              <a:t>   [Οι Τουρκοκύπριοι οι οποίοι πήγαν να οργώσουν τα χωράφια τους  δέχτηκαν  πυροβολισμούς]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R</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m </a:t>
            </a:r>
            <a:r>
              <a:rPr lang="el-GR" sz="1000" dirty="0" err="1">
                <a:solidFill>
                  <a:schemeClr val="tx1"/>
                </a:solidFill>
                <a:latin typeface="Times New Roman" panose="02020603050405020304" pitchFamily="18" charset="0"/>
                <a:cs typeface="Times New Roman" panose="02020603050405020304" pitchFamily="18" charset="0"/>
              </a:rPr>
              <a:t>Mevzilerinde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Hazırlık</a:t>
            </a:r>
            <a:r>
              <a:rPr lang="tr-TR" sz="1000" dirty="0">
                <a:solidFill>
                  <a:schemeClr val="tx1"/>
                </a:solidFill>
                <a:latin typeface="Times New Roman" panose="02020603050405020304" pitchFamily="18" charset="0"/>
                <a:cs typeface="Times New Roman" panose="02020603050405020304" pitchFamily="18" charset="0"/>
              </a:rPr>
              <a:t>», 20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[Κινητικότητα  στις  ελληνοκυπριακές  θέσεις]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kuvvet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sevkedild</a:t>
            </a:r>
            <a:r>
              <a:rPr lang="tr-TR" sz="1000" dirty="0">
                <a:solidFill>
                  <a:schemeClr val="tx1"/>
                </a:solidFill>
                <a:latin typeface="Times New Roman" panose="02020603050405020304" pitchFamily="18" charset="0"/>
                <a:cs typeface="Times New Roman" panose="02020603050405020304" pitchFamily="18" charset="0"/>
              </a:rPr>
              <a:t>i», </a:t>
            </a:r>
            <a:r>
              <a:rPr lang="el-GR" sz="1000" dirty="0">
                <a:solidFill>
                  <a:schemeClr val="tx1"/>
                </a:solidFill>
                <a:latin typeface="Times New Roman" panose="02020603050405020304" pitchFamily="18" charset="0"/>
                <a:cs typeface="Times New Roman" panose="02020603050405020304" pitchFamily="18" charset="0"/>
              </a:rPr>
              <a:t>31 Ιουλίου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[Έχουν  σταλεί δυνάμεις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 </a:t>
            </a:r>
            <a:r>
              <a:rPr lang="tr-TR" sz="1000" dirty="0">
                <a:solidFill>
                  <a:schemeClr val="tx1"/>
                </a:solidFill>
                <a:latin typeface="Times New Roman" panose="02020603050405020304" pitchFamily="18" charset="0"/>
                <a:cs typeface="Times New Roman" panose="02020603050405020304" pitchFamily="18" charset="0"/>
              </a:rPr>
              <a:t>32, 33</a:t>
            </a:r>
            <a:r>
              <a:rPr lang="el-GR" sz="1000" dirty="0">
                <a:solidFill>
                  <a:schemeClr val="tx1"/>
                </a:solidFill>
                <a:latin typeface="Times New Roman" panose="02020603050405020304" pitchFamily="18" charset="0"/>
                <a:cs typeface="Times New Roman" panose="02020603050405020304" pitchFamily="18" charset="0"/>
              </a:rPr>
              <a:t>,144. </a:t>
            </a:r>
          </a:p>
          <a:p>
            <a:pPr algn="l"/>
            <a:r>
              <a:rPr lang="tr-TR" sz="1000" dirty="0">
                <a:solidFill>
                  <a:schemeClr val="tx1"/>
                </a:solidFill>
                <a:latin typeface="Times New Roman" panose="02020603050405020304" pitchFamily="18" charset="0"/>
                <a:cs typeface="Times New Roman" panose="02020603050405020304" pitchFamily="18" charset="0"/>
              </a:rPr>
              <a:t>Εφημερ</a:t>
            </a:r>
            <a:r>
              <a:rPr lang="el-GR" sz="1000" dirty="0" err="1">
                <a:solidFill>
                  <a:schemeClr val="tx1"/>
                </a:solidFill>
                <a:latin typeface="Times New Roman" panose="02020603050405020304" pitchFamily="18" charset="0"/>
                <a:cs typeface="Times New Roman" panose="02020603050405020304" pitchFamily="18" charset="0"/>
              </a:rPr>
              <a:t>ίδα</a:t>
            </a:r>
            <a:r>
              <a:rPr lang="el-G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Halkın Sesi</a:t>
            </a:r>
            <a:r>
              <a:rPr lang="tr-TR" sz="1000" dirty="0">
                <a:solidFill>
                  <a:schemeClr val="tx1"/>
                </a:solidFill>
                <a:latin typeface="Times New Roman" panose="02020603050405020304" pitchFamily="18" charset="0"/>
                <a:cs typeface="Times New Roman" panose="02020603050405020304" pitchFamily="18" charset="0"/>
              </a:rPr>
              <a:t>, «Girit</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 Türklerden nasıl almışlardı», 12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1963-18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 [</a:t>
            </a:r>
            <a:r>
              <a:rPr lang="el-GR" sz="1000" dirty="0">
                <a:solidFill>
                  <a:schemeClr val="tx1"/>
                </a:solidFill>
                <a:latin typeface="Times New Roman" panose="02020603050405020304" pitchFamily="18" charset="0"/>
                <a:cs typeface="Times New Roman" panose="02020603050405020304" pitchFamily="18" charset="0"/>
              </a:rPr>
              <a:t>Πώς πήραν την Κρήτη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από τους Τούρκους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Σώτος </a:t>
            </a:r>
            <a:r>
              <a:rPr lang="el-GR" sz="1000" dirty="0" err="1">
                <a:solidFill>
                  <a:schemeClr val="tx1"/>
                </a:solidFill>
                <a:latin typeface="Times New Roman" panose="02020603050405020304" pitchFamily="18" charset="0"/>
                <a:cs typeface="Times New Roman" panose="02020603050405020304" pitchFamily="18" charset="0"/>
              </a:rPr>
              <a:t>Κτωρής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Τουρκοκύπριοι: Από το Περιθώριο στο Συνεταιρισμό (1923-1960)</a:t>
            </a:r>
            <a:r>
              <a:rPr lang="el-GR" sz="1000" dirty="0">
                <a:solidFill>
                  <a:schemeClr val="tx1"/>
                </a:solidFill>
                <a:latin typeface="Times New Roman" panose="02020603050405020304" pitchFamily="18" charset="0"/>
                <a:cs typeface="Times New Roman" panose="02020603050405020304" pitchFamily="18" charset="0"/>
              </a:rPr>
              <a:t>, Εκδόσεις </a:t>
            </a:r>
            <a:r>
              <a:rPr lang="el-GR" sz="1000" dirty="0" err="1">
                <a:solidFill>
                  <a:schemeClr val="tx1"/>
                </a:solidFill>
                <a:latin typeface="Times New Roman" panose="02020603050405020304" pitchFamily="18" charset="0"/>
                <a:cs typeface="Times New Roman" panose="02020603050405020304" pitchFamily="18" charset="0"/>
              </a:rPr>
              <a:t>Παπαζήση</a:t>
            </a:r>
            <a:r>
              <a:rPr lang="el-GR" sz="1000" dirty="0">
                <a:solidFill>
                  <a:schemeClr val="tx1"/>
                </a:solidFill>
                <a:latin typeface="Times New Roman" panose="02020603050405020304" pitchFamily="18" charset="0"/>
                <a:cs typeface="Times New Roman" panose="02020603050405020304" pitchFamily="18" charset="0"/>
              </a:rPr>
              <a:t>, Αθήνα, 2013,  σ. 18, 81, 83, 86, 108.</a:t>
            </a:r>
          </a:p>
        </p:txBody>
      </p:sp>
      <p:sp>
        <p:nvSpPr>
          <p:cNvPr id="5" name="Θέση αριθμού διαφάνειας 4">
            <a:extLst>
              <a:ext uri="{FF2B5EF4-FFF2-40B4-BE49-F238E27FC236}">
                <a16:creationId xmlns:a16="http://schemas.microsoft.com/office/drawing/2014/main" id="{00E46B54-68A0-78A5-48EB-E8726D3BAAC1}"/>
              </a:ext>
            </a:extLst>
          </p:cNvPr>
          <p:cNvSpPr>
            <a:spLocks noGrp="1"/>
          </p:cNvSpPr>
          <p:nvPr>
            <p:ph type="sldNum" sz="quarter" idx="12"/>
          </p:nvPr>
        </p:nvSpPr>
        <p:spPr/>
        <p:txBody>
          <a:bodyPr/>
          <a:lstStyle/>
          <a:p>
            <a:fld id="{1B8CE1AA-CF21-4938-812F-0237CDF6332C}" type="slidenum">
              <a:rPr lang="el-GR" smtClean="0"/>
              <a:t>24</a:t>
            </a:fld>
            <a:endParaRPr lang="el-GR"/>
          </a:p>
        </p:txBody>
      </p:sp>
    </p:spTree>
    <p:extLst>
      <p:ext uri="{BB962C8B-B14F-4D97-AF65-F5344CB8AC3E}">
        <p14:creationId xmlns:p14="http://schemas.microsoft.com/office/powerpoint/2010/main" val="218038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F636-7992-D379-185C-9BFCF4BE0847}"/>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0C23D71-07BE-FAE9-DD0B-E808922512EC}"/>
              </a:ext>
            </a:extLst>
          </p:cNvPr>
          <p:cNvSpPr/>
          <p:nvPr/>
        </p:nvSpPr>
        <p:spPr>
          <a:xfrm>
            <a:off x="168122" y="136524"/>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6DFB81A-4AE2-ABAC-C8D2-09283E62F164}"/>
              </a:ext>
            </a:extLst>
          </p:cNvPr>
          <p:cNvSpPr txBox="1"/>
          <p:nvPr/>
        </p:nvSpPr>
        <p:spPr>
          <a:xfrm>
            <a:off x="186265" y="866763"/>
            <a:ext cx="11573933" cy="4057521"/>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.ΙΙΙ.  Οι  τροπισμοί  υπονόμευσης  του  Άλλου  ως  αιχμάλωτου  ή  αγνοουμένου</a:t>
            </a:r>
          </a:p>
          <a:p>
            <a:pPr algn="just"/>
            <a:r>
              <a:rPr lang="el-GR" sz="1600" dirty="0">
                <a:latin typeface="Times New Roman" panose="02020603050405020304" pitchFamily="18" charset="0"/>
                <a:cs typeface="Times New Roman" panose="02020603050405020304" pitchFamily="18" charset="0"/>
              </a:rPr>
              <a:t>Απαγωγές  πολιτών  απαντούν  στον ημερήσιο τύπο και των  δύο κοινοτήτων, αλλά  και  δηλώσεις  αιχμαλώτων  κατά την απελευθέρωσή  τους. Κυρίαρχο αφήγημα στον τύπο και των δύο κοινοτήτων αποτελούσε η διακήρυξη περί  «σεβασμού προς τους αιχμαλώτους και τα μέλη της άλλης κοινότητας», ένας ισχυρισμός που συχνά χρησιμοποιείτο ως επικοινωνιακό αντίβαρο στις αναφορές για βιαιότητες.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Πολύ σκωπτικά η εφημερίδα </a:t>
            </a:r>
            <a:r>
              <a:rPr lang="el-GR" sz="1600" i="1" dirty="0">
                <a:latin typeface="Times New Roman" panose="02020603050405020304" pitchFamily="18" charset="0"/>
                <a:cs typeface="Times New Roman" panose="02020603050405020304" pitchFamily="18" charset="0"/>
              </a:rPr>
              <a:t>Χαραυγή</a:t>
            </a:r>
            <a:r>
              <a:rPr lang="el-GR" sz="1600" dirty="0">
                <a:latin typeface="Times New Roman" panose="02020603050405020304" pitchFamily="18" charset="0"/>
                <a:cs typeface="Times New Roman" panose="02020603050405020304" pitchFamily="18" charset="0"/>
              </a:rPr>
              <a:t>  αναφέρεται σε δημοσίευμα της εφημερίδας   </a:t>
            </a:r>
            <a:r>
              <a:rPr lang="tr-TR" sz="1600" i="1" dirty="0">
                <a:latin typeface="Times New Roman" panose="02020603050405020304" pitchFamily="18" charset="0"/>
                <a:cs typeface="Times New Roman" panose="02020603050405020304" pitchFamily="18" charset="0"/>
              </a:rPr>
              <a:t>Halkın Sesi</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 το οποίο  έκανε λόγο περί της  κακομεταχείρισης  Τουρκοκυπρίων ομήρων σε φυλακή απέναντι από τον Αστυνομικό Σταθμό Ομορφίτας.¹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ελληνοκυπριακές  εφημερίδες απαντούν μεταξύ  άλλων  φράσεις όπως «είχαν ζητήσει τη  βοήθεια των  νόμιμων δυνάμεων», «καλοταϊσμένοι με το χαμόγελο στα χείλη»,  «καμία κάκωση δεν έφεραν».²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Σε φύλλο της εφημερίδας </a:t>
            </a:r>
            <a:r>
              <a:rPr lang="el-GR" sz="1600" i="1" dirty="0">
                <a:latin typeface="Times New Roman" panose="02020603050405020304" pitchFamily="18" charset="0"/>
                <a:cs typeface="Times New Roman" panose="02020603050405020304" pitchFamily="18" charset="0"/>
              </a:rPr>
              <a:t>Ο φιλελεύθερος</a:t>
            </a:r>
            <a:r>
              <a:rPr lang="el-GR" sz="1600" dirty="0">
                <a:latin typeface="Times New Roman" panose="02020603050405020304" pitchFamily="18" charset="0"/>
                <a:cs typeface="Times New Roman" panose="02020603050405020304" pitchFamily="18" charset="0"/>
              </a:rPr>
              <a:t> παρουσιάζεται η περίπτωση του </a:t>
            </a:r>
            <a:r>
              <a:rPr lang="tr-TR" sz="1600" dirty="0">
                <a:latin typeface="Times New Roman" panose="02020603050405020304" pitchFamily="18" charset="0"/>
                <a:cs typeface="Times New Roman" panose="02020603050405020304" pitchFamily="18" charset="0"/>
              </a:rPr>
              <a:t>Kamil Osman </a:t>
            </a:r>
            <a:r>
              <a:rPr lang="el-GR" sz="1600" dirty="0">
                <a:latin typeface="Times New Roman" panose="02020603050405020304" pitchFamily="18" charset="0"/>
                <a:cs typeface="Times New Roman" panose="02020603050405020304" pitchFamily="18" charset="0"/>
              </a:rPr>
              <a:t> από την Πάφο τέως κατοίκου  </a:t>
            </a:r>
            <a:r>
              <a:rPr lang="el-GR" sz="1600" dirty="0" err="1">
                <a:latin typeface="Times New Roman" panose="02020603050405020304" pitchFamily="18" charset="0"/>
                <a:cs typeface="Times New Roman" panose="02020603050405020304" pitchFamily="18" charset="0"/>
              </a:rPr>
              <a:t>Ομορφίτας</a:t>
            </a:r>
            <a:r>
              <a:rPr lang="el-GR" sz="1600" dirty="0">
                <a:latin typeface="Times New Roman" panose="02020603050405020304" pitchFamily="18" charset="0"/>
                <a:cs typeface="Times New Roman" panose="02020603050405020304" pitchFamily="18" charset="0"/>
              </a:rPr>
              <a:t> ο οποίος  κατόρθωσε να διαφύγει από την τουρκική συνοικία και τώρα παίζει  τάβλι  σε ελληνικό καφενείο, όπως  αποτυπώνεται στη  φωτογραφία  η οποία δημοσιεύτηκε  στην  προαναφερθείσα  εφημερίδα.³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14 Μαΐου 1964 δημοσιοποιήθηκε ο πλήρης κατάλογος των Τουρκοκυπρίων αγνοουμένων, ο οποίος περιλάμβανε 221 ονόματα. Τη δημοσίευση ακολούθησε σειρά αναφορών στον τουρκοκυπριακό τύπο, ενώ την ίδια στιγμή, ο ελληνοκυπριακός τύπος υποστήριζε ότι η κίνηση αυτή αποσκοπούσε στον αποπροσανατολισμό της κοινής γνώμης και στην ηθική «δικαιολόγηση» εγκληματικών ενεργειών από την πλευρά της τουρκοκυπριακής πολιτικής ελίτ.⁴</a:t>
            </a:r>
          </a:p>
        </p:txBody>
      </p:sp>
      <p:sp>
        <p:nvSpPr>
          <p:cNvPr id="4" name="Θέση υποσέλιδου 3">
            <a:extLst>
              <a:ext uri="{FF2B5EF4-FFF2-40B4-BE49-F238E27FC236}">
                <a16:creationId xmlns:a16="http://schemas.microsoft.com/office/drawing/2014/main" id="{0BBDE7D8-E2B6-D8A0-BE53-59DDED55212E}"/>
              </a:ext>
            </a:extLst>
          </p:cNvPr>
          <p:cNvSpPr>
            <a:spLocks noGrp="1"/>
          </p:cNvSpPr>
          <p:nvPr>
            <p:ph type="ftr" sz="quarter" idx="11"/>
          </p:nvPr>
        </p:nvSpPr>
        <p:spPr>
          <a:xfrm>
            <a:off x="186265" y="5061857"/>
            <a:ext cx="11702143" cy="1659618"/>
          </a:xfrm>
        </p:spPr>
        <p:txBody>
          <a:bodyPr/>
          <a:lstStyle/>
          <a:p>
            <a:pPr algn="l"/>
            <a:endParaRPr lang="el-GR" dirty="0">
              <a:solidFill>
                <a:schemeClr val="tx1"/>
              </a:solidFill>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l-GR" dirty="0"/>
              <a:t> </a:t>
            </a:r>
            <a:r>
              <a:rPr lang="el-GR" sz="1000" dirty="0">
                <a:solidFill>
                  <a:schemeClr val="tx1"/>
                </a:solidFill>
                <a:latin typeface="Times New Roman" panose="02020603050405020304" pitchFamily="18" charset="0"/>
                <a:cs typeface="Times New Roman" panose="02020603050405020304" pitchFamily="18" charset="0"/>
              </a:rPr>
              <a:t>Η εφημερίδα φιλοξενεί συνεντεύξεις Ελληνοκυπρίων αιχμαλώτων, οι οποίοι ανακρίθηκαν και βασανίστηκαν στον Αστυνομικό Σταθμό </a:t>
            </a:r>
            <a:r>
              <a:rPr lang="el-GR" sz="1000" dirty="0" err="1">
                <a:solidFill>
                  <a:schemeClr val="tx1"/>
                </a:solidFill>
                <a:latin typeface="Times New Roman" panose="02020603050405020304" pitchFamily="18" charset="0"/>
                <a:cs typeface="Times New Roman" panose="02020603050405020304" pitchFamily="18" charset="0"/>
              </a:rPr>
              <a:t>Σεραγίου</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«ΟΙ 500 ΠΡΟΣΦΥΓΕΣ ΠΑΡΕ∆ΟΘΗΣΑΝ», 1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«όμηροι», «είχαν κακοποιηθεί», «φρικτούς πόνους  στο  στομάχι» Βλ.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«ΑΦΕΘΗΣΑΝ ΧΘΕΣ ΕΛΕΥΘΕΡΟΙ ΤΕΣΣΕΡΙΣ ΕΛΛΗΝΕΣ ΟΜΗΡΟΙ», 22 Μαρτίου  1964.</a:t>
            </a: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«Γκανγκστερική  απαγωγή  τριών Ελλήνων  υπό Τούρκων  στη Λευκωσία», 14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Berber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İsmail’i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Evinden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Aldılar</a:t>
            </a:r>
            <a:r>
              <a:rPr lang="el-GR" sz="1000" dirty="0">
                <a:solidFill>
                  <a:schemeClr val="tx1"/>
                </a:solidFill>
                <a:latin typeface="Times New Roman" panose="02020603050405020304" pitchFamily="18" charset="0"/>
                <a:cs typeface="Times New Roman" panose="02020603050405020304" pitchFamily="18" charset="0"/>
              </a:rPr>
              <a:t>», 26 &amp; 27  Ιουλίου  1963.  [Πήραν από το σπίτι του τον κουρέα </a:t>
            </a:r>
            <a:r>
              <a:rPr lang="el-GR" sz="1000" dirty="0" err="1">
                <a:solidFill>
                  <a:schemeClr val="tx1"/>
                </a:solidFill>
                <a:latin typeface="Times New Roman" panose="02020603050405020304" pitchFamily="18" charset="0"/>
                <a:cs typeface="Times New Roman" panose="02020603050405020304" pitchFamily="18" charset="0"/>
              </a:rPr>
              <a:t>İsmail</a:t>
            </a:r>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2.Εφημερίδα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«ΑΠΕΛΥΘΗΣΑΝ 49 ΤΟΥΡΚΟΙ», 8 Μαρτίου   1964. </a:t>
            </a:r>
          </a:p>
          <a:p>
            <a:pPr algn="l"/>
            <a:r>
              <a:rPr lang="el-GR" sz="1000" dirty="0">
                <a:solidFill>
                  <a:schemeClr val="tx1"/>
                </a:solidFill>
                <a:latin typeface="Times New Roman" panose="02020603050405020304" pitchFamily="18" charset="0"/>
                <a:cs typeface="Times New Roman" panose="02020603050405020304" pitchFamily="18" charset="0"/>
              </a:rPr>
              <a:t>3.Εφημερίδα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Rumlara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Sığındı</a:t>
            </a:r>
            <a:r>
              <a:rPr lang="el-GR" sz="1000" dirty="0">
                <a:solidFill>
                  <a:schemeClr val="tx1"/>
                </a:solidFill>
                <a:latin typeface="Times New Roman" panose="02020603050405020304" pitchFamily="18" charset="0"/>
                <a:cs typeface="Times New Roman" panose="02020603050405020304" pitchFamily="18" charset="0"/>
              </a:rPr>
              <a:t>», 15 Οκτωβρίου 1964. [Ένας Τουρκοκύπριος  βρήκε καταφύγιο στους Ελληνοκυπρίους]</a:t>
            </a:r>
          </a:p>
          <a:p>
            <a:pPr algn="l"/>
            <a:r>
              <a:rPr lang="el-GR" sz="1000" dirty="0">
                <a:solidFill>
                  <a:schemeClr val="tx1"/>
                </a:solidFill>
                <a:latin typeface="Times New Roman" panose="02020603050405020304" pitchFamily="18" charset="0"/>
                <a:cs typeface="Times New Roman" panose="02020603050405020304" pitchFamily="18" charset="0"/>
              </a:rPr>
              <a:t>4.Εφημερίδα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«Kayıpta  olan  Türklerin  tam listesi yayınlandı», 14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[Δημοσιοποιήθηκε  ο πλήρης κατάλογος  των Τουρκοκύπριων  αγνοουμένων]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K</a:t>
            </a:r>
            <a:r>
              <a:rPr lang="el-GR" sz="1000" dirty="0" err="1">
                <a:solidFill>
                  <a:schemeClr val="tx1"/>
                </a:solidFill>
                <a:latin typeface="Times New Roman" panose="02020603050405020304" pitchFamily="18" charset="0"/>
                <a:cs typeface="Times New Roman" panose="02020603050405020304" pitchFamily="18" charset="0"/>
              </a:rPr>
              <a:t>ayıp</a:t>
            </a:r>
            <a:r>
              <a:rPr lang="el-GR" sz="1000" dirty="0">
                <a:solidFill>
                  <a:schemeClr val="tx1"/>
                </a:solidFill>
                <a:latin typeface="Times New Roman" panose="02020603050405020304" pitchFamily="18" charset="0"/>
                <a:cs typeface="Times New Roman" panose="02020603050405020304" pitchFamily="18" charset="0"/>
              </a:rPr>
              <a:t> T</a:t>
            </a:r>
            <a:r>
              <a:rPr lang="tr-TR" sz="1000" dirty="0">
                <a:solidFill>
                  <a:schemeClr val="tx1"/>
                </a:solidFill>
                <a:latin typeface="Times New Roman" panose="02020603050405020304" pitchFamily="18" charset="0"/>
                <a:cs typeface="Times New Roman" panose="02020603050405020304" pitchFamily="18" charset="0"/>
              </a:rPr>
              <a:t>ü</a:t>
            </a:r>
            <a:r>
              <a:rPr lang="el-GR"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Sayısı</a:t>
            </a:r>
            <a:r>
              <a:rPr lang="el-GR" sz="1000" dirty="0">
                <a:solidFill>
                  <a:schemeClr val="tx1"/>
                </a:solidFill>
                <a:latin typeface="Times New Roman" panose="02020603050405020304" pitchFamily="18" charset="0"/>
                <a:cs typeface="Times New Roman" panose="02020603050405020304" pitchFamily="18" charset="0"/>
              </a:rPr>
              <a:t> 232» 31 Αυγούστου 1964. [Ο αριθμός  των Τουρκοκύπριων αιχμαλώτων  έχει ανέλθει  στους  232]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ΤΟΥΡΚΟΙ ΑΜΜΟΧΩΣΤΟΥ ΑΥΞΑΝΟΥΝ ΤΟΝ ΑΡΙΘΜΟ ΤΩΝ ΔΗΘΕΝ ΕΛΛΕΙΠΟΝΤΩΝ», 15 Μαΐου 1964. </a:t>
            </a:r>
          </a:p>
          <a:p>
            <a:endParaRPr lang="el-GR" dirty="0">
              <a:solidFill>
                <a:schemeClr val="tx1"/>
              </a:solidFill>
            </a:endParaRPr>
          </a:p>
        </p:txBody>
      </p:sp>
      <p:sp>
        <p:nvSpPr>
          <p:cNvPr id="5" name="Θέση αριθμού διαφάνειας 4">
            <a:extLst>
              <a:ext uri="{FF2B5EF4-FFF2-40B4-BE49-F238E27FC236}">
                <a16:creationId xmlns:a16="http://schemas.microsoft.com/office/drawing/2014/main" id="{4965879E-D230-17E2-3990-C827E5CFD6EE}"/>
              </a:ext>
            </a:extLst>
          </p:cNvPr>
          <p:cNvSpPr>
            <a:spLocks noGrp="1"/>
          </p:cNvSpPr>
          <p:nvPr>
            <p:ph type="sldNum" sz="quarter" idx="12"/>
          </p:nvPr>
        </p:nvSpPr>
        <p:spPr/>
        <p:txBody>
          <a:bodyPr/>
          <a:lstStyle/>
          <a:p>
            <a:endParaRPr lang="el-GR" dirty="0"/>
          </a:p>
          <a:p>
            <a:fld id="{1B8CE1AA-CF21-4938-812F-0237CDF6332C}" type="slidenum">
              <a:rPr lang="el-GR" smtClean="0"/>
              <a:t>25</a:t>
            </a:fld>
            <a:endParaRPr lang="el-GR" dirty="0"/>
          </a:p>
        </p:txBody>
      </p:sp>
    </p:spTree>
    <p:extLst>
      <p:ext uri="{BB962C8B-B14F-4D97-AF65-F5344CB8AC3E}">
        <p14:creationId xmlns:p14="http://schemas.microsoft.com/office/powerpoint/2010/main" val="265383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13D0-3DCF-369D-6938-0EAC9EF3EF00}"/>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29F4D3DD-060A-4170-E116-1BBAC5770251}"/>
              </a:ext>
            </a:extLst>
          </p:cNvPr>
          <p:cNvSpPr/>
          <p:nvPr/>
        </p:nvSpPr>
        <p:spPr>
          <a:xfrm>
            <a:off x="179008" y="116362"/>
            <a:ext cx="11573933" cy="439260"/>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61086C94-24C9-D152-4591-3E315A55526C}"/>
              </a:ext>
            </a:extLst>
          </p:cNvPr>
          <p:cNvSpPr txBox="1"/>
          <p:nvPr/>
        </p:nvSpPr>
        <p:spPr>
          <a:xfrm>
            <a:off x="179008" y="640750"/>
            <a:ext cx="11469913" cy="2970044"/>
          </a:xfrm>
          <a:prstGeom prst="rect">
            <a:avLst/>
          </a:prstGeom>
          <a:noFill/>
        </p:spPr>
        <p:txBody>
          <a:bodyPr wrap="square">
            <a:spAutoFit/>
          </a:bodyPr>
          <a:lstStyle/>
          <a:p>
            <a:pPr algn="just">
              <a:lnSpc>
                <a:spcPct val="150000"/>
              </a:lnSpc>
              <a:buNone/>
            </a:pP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τροπισμοί υπονόμευσης  του  Άλλου ως ξεριζωμένου</a:t>
            </a:r>
          </a:p>
          <a:p>
            <a:pPr algn="just"/>
            <a:r>
              <a:rPr lang="en-US" sz="1600" dirty="0">
                <a:latin typeface="Times New Roman" panose="02020603050405020304" pitchFamily="18" charset="0"/>
                <a:cs typeface="Times New Roman" panose="02020603050405020304" pitchFamily="18" charset="0"/>
              </a:rPr>
              <a:t>H </a:t>
            </a:r>
            <a:r>
              <a:rPr lang="el-GR" sz="1600" dirty="0">
                <a:latin typeface="Times New Roman" panose="02020603050405020304" pitchFamily="18" charset="0"/>
                <a:cs typeface="Times New Roman" panose="02020603050405020304" pitchFamily="18" charset="0"/>
              </a:rPr>
              <a:t>μελέτη  του  ημερήσιου  τύπου αναδεικνύει ένα ακόμη  ενδιαφέρον  συμπέρασμα όσον  αφορά  στη σχέση  της    επιλεκτικότητας  της  μνήμης με την εξουσία. </a:t>
            </a:r>
          </a:p>
          <a:p>
            <a:pPr algn="just"/>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η Ελληνική Κοινότητα  κυρίως το βίωσε το 1974.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υποβαθμιζόταν κατά την περίοδο 1963-1964 από την ελληνοκυπριακή πολιτική ελίτ.</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 Οι όποιες φωνές από την Τουρκική  Κοινότητα εκλαμβάνονταν κυρίως μέσω του ερμηνευτικού πλαισίου περί επιδίωξης στρατιωτικών πλεονεκτημάτων.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Στον ελληνοκυπριακό λόγο η  τουρκοκυπριακή ελίτ  δημιουργεί τεχνηέντως  προσφυγικό  θέμα μέσω εκβιασμών και τρομοκρατίας «Δια των εκβιασμών και τρομοκρατίας οι Τούρκοι στασιαστές προσπαθούν να δημιουργήσουν  προσφυγικό  θέμα», «διαμένουν τώρα σε χώρους οι οποίοι χρησιμοποιούνταν προηγουμένως ως στάβλοι». Ενδεικτικό το πιο  κάτω  ρεπερτόριο λόγου.¹ </a:t>
            </a:r>
          </a:p>
        </p:txBody>
      </p:sp>
      <p:sp>
        <p:nvSpPr>
          <p:cNvPr id="4" name="Θέση υποσέλιδου 3">
            <a:extLst>
              <a:ext uri="{FF2B5EF4-FFF2-40B4-BE49-F238E27FC236}">
                <a16:creationId xmlns:a16="http://schemas.microsoft.com/office/drawing/2014/main" id="{B28BA465-86F7-555E-21D2-786777E49715}"/>
              </a:ext>
            </a:extLst>
          </p:cNvPr>
          <p:cNvSpPr>
            <a:spLocks noGrp="1"/>
          </p:cNvSpPr>
          <p:nvPr>
            <p:ph type="ftr" sz="quarter" idx="11"/>
          </p:nvPr>
        </p:nvSpPr>
        <p:spPr>
          <a:xfrm>
            <a:off x="83455" y="5691594"/>
            <a:ext cx="11669486" cy="105131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37.</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Κύπρος</a:t>
            </a:r>
            <a:r>
              <a:rPr lang="el-GR" sz="1000" dirty="0">
                <a:solidFill>
                  <a:schemeClr val="tx1"/>
                </a:solidFill>
                <a:latin typeface="Times New Roman" panose="02020603050405020304" pitchFamily="18" charset="0"/>
                <a:cs typeface="Times New Roman" panose="02020603050405020304" pitchFamily="18" charset="0"/>
              </a:rPr>
              <a:t>, «ΟΠΛΟΦΟΡΟΙ ∆ΙΕΤΑΞΑΝ ΧΘΕΣ ΦΙΛΗΣΥΧΟΥΣ ΤΟΥΡΚΟΥΣ ΝΑ ΜΕΤΟΙΚΗΣΟΥΝ»,  13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2.12 Νοεμβρίου 1964 απάντηση Προέδρου Κυπριακής Δημοκρατίας στο  υπόμνημα  ειδικού αντιπροσώπου του Γ.Γ. Ο.Η.Ε. </a:t>
            </a:r>
            <a:r>
              <a:rPr lang="el-GR" sz="1000" dirty="0" err="1">
                <a:solidFill>
                  <a:schemeClr val="tx1"/>
                </a:solidFill>
                <a:latin typeface="Times New Roman" panose="02020603050405020304" pitchFamily="18" charset="0"/>
                <a:cs typeface="Times New Roman" panose="02020603050405020304" pitchFamily="18" charset="0"/>
              </a:rPr>
              <a:t>Carlos</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Bernardes</a:t>
            </a:r>
            <a:r>
              <a:rPr lang="el-GR" sz="1000" dirty="0">
                <a:solidFill>
                  <a:schemeClr val="tx1"/>
                </a:solidFill>
                <a:latin typeface="Times New Roman" panose="02020603050405020304" pitchFamily="18" charset="0"/>
                <a:cs typeface="Times New Roman" panose="02020603050405020304" pitchFamily="18" charset="0"/>
              </a:rPr>
              <a:t> Βλ.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Ζ΄, 5 Μαρτίου 1964-31 Δεκεμβρίου 1964, Ίδρυμα Αρχιεπισκόπου Μακαρίου Γ', Λευκωσία 1997, σ. 193, 194.</a:t>
            </a:r>
          </a:p>
        </p:txBody>
      </p:sp>
      <p:sp>
        <p:nvSpPr>
          <p:cNvPr id="5" name="Θέση αριθμού διαφάνειας 4">
            <a:extLst>
              <a:ext uri="{FF2B5EF4-FFF2-40B4-BE49-F238E27FC236}">
                <a16:creationId xmlns:a16="http://schemas.microsoft.com/office/drawing/2014/main" id="{694A93CE-905B-F148-80BE-CEF7E8014E16}"/>
              </a:ext>
            </a:extLst>
          </p:cNvPr>
          <p:cNvSpPr>
            <a:spLocks noGrp="1"/>
          </p:cNvSpPr>
          <p:nvPr>
            <p:ph type="sldNum" sz="quarter" idx="12"/>
          </p:nvPr>
        </p:nvSpPr>
        <p:spPr>
          <a:xfrm>
            <a:off x="9009741" y="6376513"/>
            <a:ext cx="2743200" cy="365125"/>
          </a:xfrm>
        </p:spPr>
        <p:txBody>
          <a:bodyPr/>
          <a:lstStyle/>
          <a:p>
            <a:fld id="{1B8CE1AA-CF21-4938-812F-0237CDF6332C}" type="slidenum">
              <a:rPr lang="el-GR" smtClean="0"/>
              <a:t>26</a:t>
            </a:fld>
            <a:endParaRPr lang="el-GR" dirty="0"/>
          </a:p>
        </p:txBody>
      </p:sp>
      <p:sp>
        <p:nvSpPr>
          <p:cNvPr id="7" name="TextBox 6">
            <a:extLst>
              <a:ext uri="{FF2B5EF4-FFF2-40B4-BE49-F238E27FC236}">
                <a16:creationId xmlns:a16="http://schemas.microsoft.com/office/drawing/2014/main" id="{7A799E87-D845-960E-DDDC-3E42FD135266}"/>
              </a:ext>
            </a:extLst>
          </p:cNvPr>
          <p:cNvSpPr txBox="1"/>
          <p:nvPr/>
        </p:nvSpPr>
        <p:spPr>
          <a:xfrm>
            <a:off x="2865136" y="3752602"/>
            <a:ext cx="6097656" cy="1938992"/>
          </a:xfrm>
          <a:prstGeom prst="rect">
            <a:avLst/>
          </a:prstGeom>
          <a:solidFill>
            <a:schemeClr val="bg1"/>
          </a:solidFill>
        </p:spPr>
        <p:txBody>
          <a:bodyPr wrap="square">
            <a:spAutoFit/>
          </a:bodyPr>
          <a:lstStyle/>
          <a:p>
            <a:pPr algn="just"/>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ἐπιθυμεῖ</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πραγματικότητι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ἐπάνοδον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χωρία 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a:t>
            </a:r>
            <a:r>
              <a:rPr lang="el-GR" sz="1200" dirty="0">
                <a:latin typeface="Times New Roman" panose="02020603050405020304" pitchFamily="18" charset="0"/>
                <a:cs typeface="Times New Roman" panose="02020603050405020304" pitchFamily="18" charset="0"/>
              </a:rPr>
              <a:t> γνωστόν</a:t>
            </a:r>
            <a:r>
              <a:rPr lang="tr-TR" sz="1200" dirty="0">
                <a:latin typeface="Times New Roman" panose="02020603050405020304" pitchFamily="18" charset="0"/>
                <a:cs typeface="Times New Roman" panose="02020603050405020304" pitchFamily="18" charset="0"/>
              </a:rPr>
              <a:t>, ὅ</a:t>
            </a:r>
            <a:r>
              <a:rPr lang="el-GR" sz="1200" dirty="0">
                <a:latin typeface="Times New Roman" panose="02020603050405020304" pitchFamily="18" charset="0"/>
                <a:cs typeface="Times New Roman" panose="02020603050405020304" pitchFamily="18" charset="0"/>
              </a:rPr>
              <a:t>τι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σκεῖται</a:t>
            </a:r>
            <a:r>
              <a:rPr lang="el-GR" sz="1200" dirty="0">
                <a:latin typeface="Times New Roman" panose="02020603050405020304" pitchFamily="18" charset="0"/>
                <a:cs typeface="Times New Roman" panose="02020603050405020304" pitchFamily="18" charset="0"/>
              </a:rPr>
              <a:t> τρομοκρατία</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παρεμπόδισιν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πανόδου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ἑ</a:t>
            </a:r>
            <a:r>
              <a:rPr lang="el-GR" sz="1200" dirty="0" err="1">
                <a:latin typeface="Times New Roman" panose="02020603050405020304" pitchFamily="18" charset="0"/>
                <a:cs typeface="Times New Roman" panose="02020603050405020304" pitchFamily="18" charset="0"/>
              </a:rPr>
              <a:t>στίας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πιθυμούντων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πιστρέψουν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ἀληθές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ὅτι</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ὁμιλεῖ</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ἐπιστροφῆς</a:t>
            </a:r>
            <a:r>
              <a:rPr lang="el-GR" sz="1200" dirty="0">
                <a:latin typeface="Times New Roman" panose="02020603050405020304" pitchFamily="18" charset="0"/>
                <a:cs typeface="Times New Roman" panose="02020603050405020304" pitchFamily="18" charset="0"/>
              </a:rPr>
              <a:t> προσφύγων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ἀλλ</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νδιαφέρεται</a:t>
            </a:r>
            <a:r>
              <a:rPr lang="el-GR" sz="1200" dirty="0">
                <a:latin typeface="Times New Roman" panose="02020603050405020304" pitchFamily="18" charset="0"/>
                <a:cs typeface="Times New Roman" panose="02020603050405020304" pitchFamily="18" charset="0"/>
              </a:rPr>
              <a:t> μόνον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ἐπανεγκατάστασιν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περιοχάς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δυνατὸν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χρησιμοποιηθοῦν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ξασφάλισιν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στρατιωτικῶν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πλεονεκτημάτων</a:t>
            </a:r>
            <a:r>
              <a:rPr lang="tr-TR" sz="1200" dirty="0">
                <a:latin typeface="Times New Roman" panose="02020603050405020304" pitchFamily="18" charset="0"/>
                <a:cs typeface="Times New Roman" panose="02020603050405020304" pitchFamily="18" charset="0"/>
              </a:rPr>
              <a:t>  ἢ </a:t>
            </a:r>
            <a:r>
              <a:rPr lang="el-GR" sz="1200" dirty="0">
                <a:latin typeface="Times New Roman" panose="02020603050405020304" pitchFamily="18" charset="0"/>
                <a:cs typeface="Times New Roman" panose="02020603050405020304" pitchFamily="18" charset="0"/>
              </a:rPr>
              <a:t>διά την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πέκτασιν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λεγχομένων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ὑ</a:t>
            </a:r>
            <a:r>
              <a:rPr lang="el-GR" sz="1200" dirty="0" err="1">
                <a:latin typeface="Times New Roman" panose="02020603050405020304" pitchFamily="18" charset="0"/>
                <a:cs typeface="Times New Roman" panose="02020603050405020304" pitchFamily="18" charset="0"/>
              </a:rPr>
              <a:t>πὸ</a:t>
            </a:r>
            <a:r>
              <a:rPr lang="el-GR" sz="1200" dirty="0">
                <a:latin typeface="Times New Roman" panose="02020603050405020304" pitchFamily="18" charset="0"/>
                <a:cs typeface="Times New Roman" panose="02020603050405020304" pitchFamily="18" charset="0"/>
              </a:rPr>
              <a:t> Τούρκων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Τοιαῦται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περιοχαὶ</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el-GR" sz="1200" dirty="0">
                <a:latin typeface="Times New Roman" panose="02020603050405020304" pitchFamily="18" charset="0"/>
                <a:cs typeface="Times New Roman" panose="02020603050405020304" pitchFamily="18" charset="0"/>
              </a:rPr>
              <a:t> ἡ </a:t>
            </a:r>
            <a:r>
              <a:rPr lang="tr-TR" sz="1200" dirty="0">
                <a:latin typeface="Times New Roman" panose="02020603050405020304" pitchFamily="18" charset="0"/>
                <a:cs typeface="Times New Roman" panose="02020603050405020304" pitchFamily="18" charset="0"/>
              </a:rPr>
              <a:t>Ὀ</a:t>
            </a:r>
            <a:r>
              <a:rPr lang="el-GR" sz="1200" dirty="0" err="1">
                <a:latin typeface="Times New Roman" panose="02020603050405020304" pitchFamily="18" charset="0"/>
                <a:cs typeface="Times New Roman" panose="02020603050405020304" pitchFamily="18" charset="0"/>
              </a:rPr>
              <a:t>μορφίτα</a:t>
            </a:r>
            <a:r>
              <a:rPr lang="tr-TR" sz="1200" dirty="0">
                <a:latin typeface="Times New Roman" panose="02020603050405020304" pitchFamily="18" charset="0"/>
                <a:cs typeface="Times New Roman" panose="02020603050405020304" pitchFamily="18" charset="0"/>
              </a:rPr>
              <a:t>, ὁ </a:t>
            </a:r>
            <a:r>
              <a:rPr lang="el-GR" sz="1200" dirty="0" err="1">
                <a:latin typeface="Times New Roman" panose="02020603050405020304" pitchFamily="18" charset="0"/>
                <a:cs typeface="Times New Roman" panose="02020603050405020304" pitchFamily="18" charset="0"/>
              </a:rPr>
              <a:t>Τράχωνας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Καϊμακλί</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 </a:t>
            </a:r>
            <a:r>
              <a:rPr lang="el-GR" sz="1200" dirty="0" err="1">
                <a:latin typeface="Times New Roman" panose="02020603050405020304" pitchFamily="18" charset="0"/>
                <a:cs typeface="Times New Roman" panose="02020603050405020304" pitchFamily="18" charset="0"/>
              </a:rPr>
              <a:t>Λευκωσίᾳ</a:t>
            </a:r>
            <a:r>
              <a:rPr lang="tr-TR" sz="1200" dirty="0">
                <a:latin typeface="Times New Roman" panose="02020603050405020304" pitchFamily="18" charset="0"/>
                <a:cs typeface="Times New Roman" panose="02020603050405020304" pitchFamily="18" charset="0"/>
              </a:rPr>
              <a:t>). Ἠ </a:t>
            </a:r>
            <a:r>
              <a:rPr lang="el-GR" sz="1200" dirty="0" err="1">
                <a:latin typeface="Times New Roman" panose="02020603050405020304" pitchFamily="18" charset="0"/>
                <a:cs typeface="Times New Roman" panose="02020603050405020304" pitchFamily="18" charset="0"/>
              </a:rPr>
              <a:t>ἀποκατάστασις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τοιαύτας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στρατηγικὰς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θὰ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ἐξετασθῇ</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μεμονωμένως</a:t>
            </a:r>
            <a:r>
              <a:rPr lang="tr-TR" sz="1200" dirty="0">
                <a:latin typeface="Times New Roman" panose="02020603050405020304" pitchFamily="18" charset="0"/>
                <a:cs typeface="Times New Roman" panose="02020603050405020304" pitchFamily="18" charset="0"/>
              </a:rPr>
              <a:t>, ἀ</a:t>
            </a:r>
            <a:r>
              <a:rPr lang="el-GR" sz="1200" dirty="0" err="1">
                <a:latin typeface="Times New Roman" panose="02020603050405020304" pitchFamily="18" charset="0"/>
                <a:cs typeface="Times New Roman" panose="02020603050405020304" pitchFamily="18" charset="0"/>
              </a:rPr>
              <a:t>λλ</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συναρτήσει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ἄ</a:t>
            </a:r>
            <a:r>
              <a:rPr lang="el-GR" sz="1200" dirty="0" err="1">
                <a:latin typeface="Times New Roman" panose="02020603050405020304" pitchFamily="18" charset="0"/>
                <a:cs typeface="Times New Roman" panose="02020603050405020304" pitchFamily="18" charset="0"/>
              </a:rPr>
              <a:t>λλους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παράγοντας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ναφερομένους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τήν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ποκατάστασιν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ὁ</a:t>
            </a:r>
            <a:r>
              <a:rPr lang="el-GR" sz="1200" dirty="0" err="1">
                <a:latin typeface="Times New Roman" panose="02020603050405020304" pitchFamily="18" charset="0"/>
                <a:cs typeface="Times New Roman" panose="02020603050405020304" pitchFamily="18" charset="0"/>
              </a:rPr>
              <a:t>μαλῶν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συνθηκῶν</a:t>
            </a:r>
            <a:r>
              <a:rPr lang="tr-TR" sz="1200" dirty="0">
                <a:latin typeface="Times New Roman" panose="02020603050405020304" pitchFamily="18" charset="0"/>
                <a:cs typeface="Times New Roman" panose="02020603050405020304" pitchFamily="18" charset="0"/>
              </a:rPr>
              <a:t>.²</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89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1110D-BC45-FE15-3ED6-6CD486291B9F}"/>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7314ACC5-98B1-B9B7-EB58-7380996585F1}"/>
              </a:ext>
            </a:extLst>
          </p:cNvPr>
          <p:cNvSpPr/>
          <p:nvPr/>
        </p:nvSpPr>
        <p:spPr>
          <a:xfrm>
            <a:off x="309031" y="54880"/>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BF378FB-8573-2CD3-E1A4-6CC67454E281}"/>
              </a:ext>
            </a:extLst>
          </p:cNvPr>
          <p:cNvSpPr txBox="1"/>
          <p:nvPr/>
        </p:nvSpPr>
        <p:spPr>
          <a:xfrm>
            <a:off x="309030" y="757982"/>
            <a:ext cx="11573933" cy="4519186"/>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αναφορές  στην  εμπλοκή  της  ΕΛ.ΔΥ.Κ. &amp;  της ΤΟΥΡ.ΔΥ.Κ.</a:t>
            </a:r>
          </a:p>
          <a:p>
            <a:pPr marL="285750" indent="-285750" algn="just">
              <a:buFont typeface="Wingdings" panose="05000000000000000000" pitchFamily="2" charset="2"/>
              <a:buChar char="q"/>
            </a:pPr>
            <a:endParaRPr lang="el-GR" sz="16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Με την προβολή ρεπορτάζ και ευρημάτων, εφημερίδες επιδιώκουν να στοιχειοθετήσουν την άμεση εμπλοκή της </a:t>
            </a:r>
            <a:r>
              <a:rPr lang="el-GR" sz="1600" b="1" dirty="0">
                <a:latin typeface="Times New Roman" panose="02020603050405020304" pitchFamily="18" charset="0"/>
                <a:ea typeface="Calibri" panose="020F0502020204030204" pitchFamily="34" charset="0"/>
                <a:cs typeface="Times New Roman" panose="02020603050405020304" pitchFamily="18" charset="0"/>
              </a:rPr>
              <a:t>ΕΛ.ΔΥ.Κ. ή της ΤΟΥΡ.ΔΥ.Κ στην </a:t>
            </a:r>
            <a:r>
              <a:rPr lang="el-GR" sz="1600" b="1" dirty="0">
                <a:latin typeface="Times New Roman" panose="02020603050405020304" pitchFamily="18" charset="0"/>
                <a:cs typeface="Times New Roman" panose="02020603050405020304" pitchFamily="18" charset="0"/>
              </a:rPr>
              <a:t> εν εξελίξει  «ανταρσία» ή  «γενοκτονία» αντίστοιχα</a:t>
            </a:r>
          </a:p>
          <a:p>
            <a:pPr algn="just"/>
            <a:endParaRPr lang="el-GR" sz="16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Αναφορά στη μετακίνηση της  ΤΟΥΡ.ΔΥ.Κ. </a:t>
            </a:r>
            <a:r>
              <a:rPr lang="el-GR" sz="1000" dirty="0">
                <a:latin typeface="Times New Roman" panose="02020603050405020304" pitchFamily="18" charset="0"/>
                <a:cs typeface="Times New Roman" panose="02020603050405020304" pitchFamily="18" charset="0"/>
                <a:sym typeface="Wingdings" panose="05000000000000000000" pitchFamily="2" charset="2"/>
              </a:rPr>
              <a:t> </a:t>
            </a:r>
            <a:r>
              <a:rPr lang="el-GR" sz="1000" dirty="0">
                <a:latin typeface="Times New Roman" panose="02020603050405020304" pitchFamily="18" charset="0"/>
                <a:cs typeface="Times New Roman" panose="02020603050405020304" pitchFamily="18" charset="0"/>
              </a:rPr>
              <a:t>στρατιωτική εμπλοκή της ΤΟΥΡ.ΔΥ.Κ. στις διακοινοτικές ταραχές, παράνομη έξοδο των τουρκικών στρατευμάτων από το στρατόπεδο και  στρατοπέδευσή τους στο </a:t>
            </a:r>
            <a:r>
              <a:rPr lang="el-GR" sz="1000" dirty="0" err="1">
                <a:latin typeface="Times New Roman" panose="02020603050405020304" pitchFamily="18" charset="0"/>
                <a:cs typeface="Times New Roman" panose="02020603050405020304" pitchFamily="18" charset="0"/>
              </a:rPr>
              <a:t>Κιόνελι</a:t>
            </a:r>
            <a:endParaRPr lang="el-GR" sz="1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Η εφημερίδα </a:t>
            </a:r>
            <a:r>
              <a:rPr lang="el-GR" sz="1000" i="1" dirty="0">
                <a:latin typeface="Times New Roman" panose="02020603050405020304" pitchFamily="18" charset="0"/>
                <a:cs typeface="Times New Roman" panose="02020603050405020304" pitchFamily="18" charset="0"/>
              </a:rPr>
              <a:t>ΜΑΧΗ</a:t>
            </a:r>
            <a:r>
              <a:rPr lang="el-GR" sz="1000" dirty="0">
                <a:latin typeface="Times New Roman" panose="02020603050405020304" pitchFamily="18" charset="0"/>
                <a:cs typeface="Times New Roman" panose="02020603050405020304" pitchFamily="18" charset="0"/>
              </a:rPr>
              <a:t> δημοσίευσε φωτογραφίες αντικειμένων που εντοπίστηκαν σε τουρκοκυπριακά πολυβολεία στην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όπως σήματα με το σύνθημα "Ένας Τούρκος αξίζει όσο όλος ο κόσμος" και πηλήκια αξιωματικών της ΤΟΥΡ.ΔΥ.Κ.</a:t>
            </a: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Σύμφωνα με τα στοιχεία που συνέλεξε  αρθρογράφος  της  εφημερίδας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ένας από  αυτούς  που  είχε ηγηθεί  της  επιδρομής  στην περιοχή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της μεταφοράς αιχμαλώτων από  τις  περιοχές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ήταν ο   </a:t>
            </a:r>
            <a:r>
              <a:rPr lang="el-GR" sz="1000" dirty="0" err="1">
                <a:latin typeface="Times New Roman" panose="02020603050405020304" pitchFamily="18" charset="0"/>
                <a:cs typeface="Times New Roman" panose="02020603050405020304" pitchFamily="18" charset="0"/>
              </a:rPr>
              <a:t>Ελλαδίτης</a:t>
            </a:r>
            <a:r>
              <a:rPr lang="el-GR" sz="1000" dirty="0">
                <a:latin typeface="Times New Roman" panose="02020603050405020304" pitchFamily="18" charset="0"/>
                <a:cs typeface="Times New Roman" panose="02020603050405020304" pitchFamily="18" charset="0"/>
              </a:rPr>
              <a:t>  αξιωματικός  Τερεζόπουλος.¹</a:t>
            </a:r>
          </a:p>
          <a:p>
            <a:pPr marL="285750" indent="-285750" algn="jus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Απροθυμία και μητροπολιτικό κέντρο :</a:t>
            </a:r>
          </a:p>
          <a:p>
            <a:pPr algn="just"/>
            <a:endParaRPr lang="el-GR" sz="16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Όπως  επισημάνει  ο  </a:t>
            </a:r>
            <a:r>
              <a:rPr lang="tr-TR" sz="1200" dirty="0">
                <a:latin typeface="Times New Roman" panose="02020603050405020304" pitchFamily="18" charset="0"/>
                <a:cs typeface="Times New Roman" panose="02020603050405020304" pitchFamily="18" charset="0"/>
              </a:rPr>
              <a:t>İsmail Tansu</a:t>
            </a:r>
            <a:r>
              <a:rPr lang="el-GR" sz="1200" dirty="0">
                <a:latin typeface="Times New Roman" panose="02020603050405020304" pitchFamily="18" charset="0"/>
                <a:cs typeface="Times New Roman" panose="02020603050405020304" pitchFamily="18" charset="0"/>
              </a:rPr>
              <a:t> ενώ το 1958  τέθηκαν περιορισμοί στη  μεταφορά οπλισμού για να μην  διαταραχθούν οι νατοϊκές σχέσεις, το  1963-1964  κάτω  από τα  βλέμματα του ΝΑΤΟ  έγινε  μεταφορά οπλισμού   όπως  και η μεταφορά  των </a:t>
            </a:r>
            <a:r>
              <a:rPr lang="tr-TR" sz="1200" dirty="0">
                <a:latin typeface="Times New Roman" panose="02020603050405020304" pitchFamily="18" charset="0"/>
                <a:cs typeface="Times New Roman" panose="02020603050405020304" pitchFamily="18" charset="0"/>
              </a:rPr>
              <a:t>Rauf  Denktaş </a:t>
            </a:r>
            <a:r>
              <a:rPr lang="el-GR" sz="1200" dirty="0">
                <a:latin typeface="Times New Roman" panose="02020603050405020304" pitchFamily="18" charset="0"/>
                <a:cs typeface="Times New Roman" panose="02020603050405020304" pitchFamily="18" charset="0"/>
              </a:rPr>
              <a:t>και </a:t>
            </a:r>
            <a:r>
              <a:rPr lang="tr-TR" sz="1200" dirty="0">
                <a:latin typeface="Times New Roman" panose="02020603050405020304" pitchFamily="18" charset="0"/>
                <a:cs typeface="Times New Roman" panose="02020603050405020304" pitchFamily="18" charset="0"/>
              </a:rPr>
              <a:t>Rıza Vuruşkan.² </a:t>
            </a:r>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Νίκος Σαμψών αναφέρει στην εφημερίδα του πως περιήλθαν εις γνώση του πληροφορίες, σύμφωνα με τις οποίες η Τ.Μ.Τ. σχεδίασε και εκτέλεσε τη δολοφονία της συζύγου και των τριών τέκνων ενός ιατρού αξιωματικού της ΤΟΥΡ.ΔΥ.Κ. Σκοπός της ενέργειας ήταν να διεγείρει τα πατριωτικά αισθήματα του διοικητή και των ανδρών της μονάδας, καθώς ο επικεφαλής της ΤΟΥΡ.ΔΥ.Κ. δίσταζε να αποφασίσει την εμπλοκή των στρατευμάτων του στις συγκρούσεις.</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Εξίσου ενδιαφέρουσα και  η αντίδραση  του  Υπουργού Εσωτερικών : ³</a:t>
            </a:r>
          </a:p>
          <a:p>
            <a:pPr algn="just"/>
            <a:endParaRPr lang="el-G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16A4F6-9FE4-34BA-F99A-20A37A3E82FD}"/>
              </a:ext>
            </a:extLst>
          </p:cNvPr>
          <p:cNvSpPr txBox="1"/>
          <p:nvPr/>
        </p:nvSpPr>
        <p:spPr>
          <a:xfrm>
            <a:off x="979714" y="5064437"/>
            <a:ext cx="9829800" cy="646331"/>
          </a:xfrm>
          <a:prstGeom prst="rect">
            <a:avLst/>
          </a:prstGeom>
          <a:solidFill>
            <a:schemeClr val="bg1"/>
          </a:solidFill>
        </p:spPr>
        <p:txBody>
          <a:bodyPr wrap="square">
            <a:spAutoFit/>
          </a:bodyPr>
          <a:lstStyle/>
          <a:p>
            <a:r>
              <a:rPr lang="el-GR" sz="1200" dirty="0">
                <a:latin typeface="Times New Roman" panose="02020603050405020304" pitchFamily="18" charset="0"/>
                <a:cs typeface="Times New Roman" panose="02020603050405020304" pitchFamily="18" charset="0"/>
              </a:rPr>
              <a:t>[…] το ελληνικό  στρατιωτικό  απόσπασμα παρέμενε κλειδαμπαρωμένο στο στρατόπεδό του,  με το φόβο  πρόκλησης  τουρκικής  επέμβασης. Ο υπουργός  Εσωτερικών Πολύκαρπος </a:t>
            </a:r>
            <a:r>
              <a:rPr lang="el-GR" sz="1200" dirty="0" err="1">
                <a:latin typeface="Times New Roman" panose="02020603050405020304" pitchFamily="18" charset="0"/>
                <a:cs typeface="Times New Roman" panose="02020603050405020304" pitchFamily="18" charset="0"/>
              </a:rPr>
              <a:t>Γιωρκάτζης</a:t>
            </a:r>
            <a:r>
              <a:rPr lang="el-GR" sz="1200" dirty="0">
                <a:latin typeface="Times New Roman" panose="02020603050405020304" pitchFamily="18" charset="0"/>
                <a:cs typeface="Times New Roman" panose="02020603050405020304" pitchFamily="18" charset="0"/>
              </a:rPr>
              <a:t>, σε μια  αλλόκοτη  πράξη απελπισίας για την απουσία βοήθειας από τον ελληνικό  στρατό κατά τη διάρκεια των εχθροπραξιών, τοποθέτησε  άντρες  με μικρόφωνα έξω από το  στρατόπεδο  του ελληνικού αποσπάσματος, που φώναζαν  κατηγορίες  ανανδρίας…</a:t>
            </a:r>
          </a:p>
        </p:txBody>
      </p:sp>
      <p:sp>
        <p:nvSpPr>
          <p:cNvPr id="7" name="Θέση υποσέλιδου 6">
            <a:extLst>
              <a:ext uri="{FF2B5EF4-FFF2-40B4-BE49-F238E27FC236}">
                <a16:creationId xmlns:a16="http://schemas.microsoft.com/office/drawing/2014/main" id="{D95081E8-058C-D74F-6FC6-95134F35A42F}"/>
              </a:ext>
            </a:extLst>
          </p:cNvPr>
          <p:cNvSpPr>
            <a:spLocks noGrp="1"/>
          </p:cNvSpPr>
          <p:nvPr>
            <p:ph type="ftr" sz="quarter" idx="11"/>
          </p:nvPr>
        </p:nvSpPr>
        <p:spPr>
          <a:xfrm>
            <a:off x="119743" y="5747657"/>
            <a:ext cx="11985171" cy="1055463"/>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ΣΤΡΑΤΙΩΤΑΙ ΤΗΣ ΤΟΥΡΚΙΚΗΣ ∆ΥΝΑΜΕΩΣ ΚΥΠΡΟΥ ΕΓΚΑΤΈΛΕΙΨΑΝ ΤΗΝ ΚΟΛΟΚΟΣΙΗΝ ΚΑΙ ΕΣΤΡΑΤΟΠΕ∆ΕΥΣΑΝ ΠΑΡΑ ΤΟ ΧΩΡΙΟΝ ΚΙΟΝΕΛΙ», 24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27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cs typeface="Times New Roman" panose="02020603050405020304" pitchFamily="18" charset="0"/>
              </a:rPr>
              <a:t>.   [Εκατοντάδες  Τουρκοκύπριοι απελευθερώθηκαν χθες]</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σελ.  100.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ΤΜΤ ΕΣΚΟΤΩΣΕ ΤΗΝ ΣΥΖΥΓΟΝ ΚΑΙ ΤΑ ΤΕΚΝΑ ΤΟΥ ΙΑΤΡΟΥ ΑΞΙΩΜΑΤΙΚΟΥ ΤΗΣ ΤΟΥΡΔΥΚ»,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ΤΟΥΡΚΟΣ ΙΑΤΡΟΣ ΕΙΝΑΙ ΠΟΥ ΕΦΟΝΕΥΣΕ ΤΗΝ ΣΥΖΥΓΟΝ ΚΑΙ ΤΑ ΤΕΚΝΑ ΤΟΥ ΚΑΙ ΟΧΙ ΕΛΛΗΝΕΣ, ΩΣ ΘΕΛΟΥΝ ΝΑ ΛΕΓΟΥΝ ΟΙ ΤΟΥΡΚΟΙ»,  10 Ιανουαρίου 1964.</a:t>
            </a:r>
          </a:p>
          <a:p>
            <a:pPr algn="l"/>
            <a:r>
              <a:rPr lang="en-US" sz="1000" dirty="0">
                <a:solidFill>
                  <a:schemeClr val="tx1"/>
                </a:solidFill>
                <a:latin typeface="Times New Roman" panose="02020603050405020304" pitchFamily="18" charset="0"/>
                <a:cs typeface="Times New Roman" panose="02020603050405020304" pitchFamily="18" charset="0"/>
              </a:rPr>
              <a:t>Diana Markides</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Κύπρος 1957-1963</a:t>
            </a:r>
            <a:r>
              <a:rPr lang="el-GR" sz="1000" dirty="0">
                <a:solidFill>
                  <a:schemeClr val="tx1"/>
                </a:solidFill>
                <a:latin typeface="Times New Roman" panose="02020603050405020304" pitchFamily="18" charset="0"/>
                <a:cs typeface="Times New Roman" panose="02020603050405020304" pitchFamily="18" charset="0"/>
              </a:rPr>
              <a:t>, Εκδόσεις Μεσόγειος, σελ.  473.</a:t>
            </a:r>
          </a:p>
        </p:txBody>
      </p:sp>
      <p:sp>
        <p:nvSpPr>
          <p:cNvPr id="8" name="Θέση αριθμού διαφάνειας 7">
            <a:extLst>
              <a:ext uri="{FF2B5EF4-FFF2-40B4-BE49-F238E27FC236}">
                <a16:creationId xmlns:a16="http://schemas.microsoft.com/office/drawing/2014/main" id="{18D5196A-8F58-2FF2-E916-20C14C270E3B}"/>
              </a:ext>
            </a:extLst>
          </p:cNvPr>
          <p:cNvSpPr>
            <a:spLocks noGrp="1"/>
          </p:cNvSpPr>
          <p:nvPr>
            <p:ph type="sldNum" sz="quarter" idx="12"/>
          </p:nvPr>
        </p:nvSpPr>
        <p:spPr/>
        <p:txBody>
          <a:bodyPr/>
          <a:lstStyle/>
          <a:p>
            <a:fld id="{1B8CE1AA-CF21-4938-812F-0237CDF6332C}" type="slidenum">
              <a:rPr lang="el-GR" smtClean="0"/>
              <a:t>27</a:t>
            </a:fld>
            <a:endParaRPr lang="el-GR"/>
          </a:p>
        </p:txBody>
      </p:sp>
    </p:spTree>
    <p:extLst>
      <p:ext uri="{BB962C8B-B14F-4D97-AF65-F5344CB8AC3E}">
        <p14:creationId xmlns:p14="http://schemas.microsoft.com/office/powerpoint/2010/main" val="598144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942B-3E45-5216-06A2-883A36E5D53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BC61A28-F019-EC8B-3BC7-8187A5194BA3}"/>
              </a:ext>
            </a:extLst>
          </p:cNvPr>
          <p:cNvSpPr/>
          <p:nvPr/>
        </p:nvSpPr>
        <p:spPr>
          <a:xfrm>
            <a:off x="309033" y="264885"/>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4" name="TextBox 3">
            <a:extLst>
              <a:ext uri="{FF2B5EF4-FFF2-40B4-BE49-F238E27FC236}">
                <a16:creationId xmlns:a16="http://schemas.microsoft.com/office/drawing/2014/main" id="{48291A3C-0751-DEBE-D6FF-0D61D20E73A2}"/>
              </a:ext>
            </a:extLst>
          </p:cNvPr>
          <p:cNvSpPr txBox="1"/>
          <p:nvPr/>
        </p:nvSpPr>
        <p:spPr>
          <a:xfrm>
            <a:off x="309034" y="1033265"/>
            <a:ext cx="7496024" cy="3065263"/>
          </a:xfrm>
          <a:prstGeom prst="rect">
            <a:avLst/>
          </a:prstGeom>
          <a:noFill/>
        </p:spPr>
        <p:txBody>
          <a:bodyPr wrap="square">
            <a:spAutoFit/>
          </a:bodyPr>
          <a:lstStyle/>
          <a:p>
            <a:pPr algn="just">
              <a:lnSpc>
                <a:spcPct val="150000"/>
              </a:lnSpc>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των Ειρηνευτικών Δυνάμεων </a:t>
            </a:r>
          </a:p>
          <a:p>
            <a:pPr algn="r">
              <a:lnSpc>
                <a:spcPct val="107000"/>
              </a:lnSpc>
              <a:spcAft>
                <a:spcPts val="800"/>
              </a:spcAft>
            </a:pPr>
            <a:r>
              <a:rPr lang="el-GR" sz="1400" dirty="0">
                <a:latin typeface="Times New Roman" panose="02020603050405020304" pitchFamily="18" charset="0"/>
                <a:ea typeface="Calibri" panose="020F0502020204030204" pitchFamily="34" charset="0"/>
                <a:cs typeface="Times New Roman" panose="02020603050405020304" pitchFamily="18" charset="0"/>
              </a:rPr>
              <a:t>[…]Ο </a:t>
            </a:r>
            <a:r>
              <a:rPr lang="el-GR" sz="1400" dirty="0" err="1">
                <a:latin typeface="Times New Roman" panose="02020603050405020304" pitchFamily="18" charset="0"/>
                <a:ea typeface="Calibri" panose="020F0502020204030204" pitchFamily="34" charset="0"/>
                <a:cs typeface="Times New Roman" panose="02020603050405020304" pitchFamily="18" charset="0"/>
              </a:rPr>
              <a:t>Ζορλού</a:t>
            </a:r>
            <a:r>
              <a:rPr lang="el-GR" sz="1400" dirty="0">
                <a:latin typeface="Times New Roman" panose="02020603050405020304" pitchFamily="18" charset="0"/>
                <a:ea typeface="Calibri" panose="020F0502020204030204" pitchFamily="34" charset="0"/>
                <a:cs typeface="Times New Roman" panose="02020603050405020304" pitchFamily="18" charset="0"/>
              </a:rPr>
              <a:t>  ενίσχυσε επίσης  με κάθε  τρόπο  την αποστολή  στους  Τουρκοκυπρίους μεγάλων  ποσοτήτων  όπλων  και πυρομαχικών  με πλοιάρια, τα  οποία οι Άγγλοι  δεν  έδειχνε κανένα ζήλο  να τα συλλάβουν. Οι αποστολές  αυτές συνεχίστηκαν  ακόμη  και μετά  την υπογραφή των Συμφωνιών.¹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Έθνη της Ευρώπης, της Ασίας και της  Αφρικής, ας μιμηθούν  το παράδειγμα των Φιλελλήνων του 21, και ιδιαιτέρως οι Άγγλοι ας εμπνευσθούν  από το πνεύμα του Βύρωνος.</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Ηνωμένα Έθνη να πράξουν  το καθήκον τους!²</a:t>
            </a:r>
          </a:p>
          <a:p>
            <a:r>
              <a:rPr lang="el-GR" sz="1400" dirty="0">
                <a:latin typeface="Times New Roman" panose="02020603050405020304" pitchFamily="18" charset="0"/>
                <a:cs typeface="Times New Roman" panose="02020603050405020304" pitchFamily="18" charset="0"/>
              </a:rPr>
              <a:t>Και  στον ελληνοκυπριακό και στον τουρκοκυπριακό  τύπο οι  Ειρηνευτικές Δυνάμεις παρουσιάζονται παθητικοί παρατηρητές, μεροληπτούν και  στηρίζουν τον Άλλο.</a:t>
            </a:r>
          </a:p>
        </p:txBody>
      </p:sp>
      <p:sp>
        <p:nvSpPr>
          <p:cNvPr id="5" name="Θέση υποσέλιδου 4">
            <a:extLst>
              <a:ext uri="{FF2B5EF4-FFF2-40B4-BE49-F238E27FC236}">
                <a16:creationId xmlns:a16="http://schemas.microsoft.com/office/drawing/2014/main" id="{B6709BA0-D23B-E165-FC48-7935677DDF2E}"/>
              </a:ext>
            </a:extLst>
          </p:cNvPr>
          <p:cNvSpPr>
            <a:spLocks noGrp="1"/>
          </p:cNvSpPr>
          <p:nvPr>
            <p:ph type="ftr" sz="quarter" idx="11"/>
          </p:nvPr>
        </p:nvSpPr>
        <p:spPr>
          <a:xfrm>
            <a:off x="152400" y="6196286"/>
            <a:ext cx="11730566" cy="540838"/>
          </a:xfrm>
        </p:spPr>
        <p:txBody>
          <a:bodyPr/>
          <a:lstStyle/>
          <a:p>
            <a:pPr algn="l">
              <a:buNone/>
            </a:pPr>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56.</a:t>
            </a:r>
          </a:p>
          <a:p>
            <a:pPr algn="l">
              <a:buNone/>
            </a:pPr>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«ΠΕΝΤΕ ΧΙΛΙΑΔΕΣ ΚΥΠΡΙΩΝ ΑΠΟΣΤΡΑΤΩΝ ΩΡΚΙΣΘΗΣΑΝ ΧΘΕΣ ΝΑ ΑΓΩΝΙΣΘΟΥΝ  ΜΕΧΡΙΣ ΕΣΧΑΤΩΝ ΔΙΑ  ΤΗΝ  ΥΠΕΡΑΣΠΙΣΙΝ ΤΗΣ ΚΥΠΡΟΥ»,  30 Ιανουαρίου 1964.</a:t>
            </a:r>
          </a:p>
        </p:txBody>
      </p:sp>
      <p:sp>
        <p:nvSpPr>
          <p:cNvPr id="6" name="Θέση αριθμού διαφάνειας 5">
            <a:extLst>
              <a:ext uri="{FF2B5EF4-FFF2-40B4-BE49-F238E27FC236}">
                <a16:creationId xmlns:a16="http://schemas.microsoft.com/office/drawing/2014/main" id="{4DED3808-3198-2D54-382A-323948E76629}"/>
              </a:ext>
            </a:extLst>
          </p:cNvPr>
          <p:cNvSpPr>
            <a:spLocks noGrp="1"/>
          </p:cNvSpPr>
          <p:nvPr>
            <p:ph type="sldNum" sz="quarter" idx="12"/>
          </p:nvPr>
        </p:nvSpPr>
        <p:spPr>
          <a:xfrm>
            <a:off x="8969829" y="6371999"/>
            <a:ext cx="2743200" cy="365125"/>
          </a:xfrm>
        </p:spPr>
        <p:txBody>
          <a:bodyPr/>
          <a:lstStyle/>
          <a:p>
            <a:fld id="{1B8CE1AA-CF21-4938-812F-0237CDF6332C}" type="slidenum">
              <a:rPr lang="el-GR" smtClean="0"/>
              <a:t>28</a:t>
            </a:fld>
            <a:endParaRPr lang="el-GR"/>
          </a:p>
        </p:txBody>
      </p:sp>
      <p:graphicFrame>
        <p:nvGraphicFramePr>
          <p:cNvPr id="2" name="Πίνακας 1">
            <a:extLst>
              <a:ext uri="{FF2B5EF4-FFF2-40B4-BE49-F238E27FC236}">
                <a16:creationId xmlns:a16="http://schemas.microsoft.com/office/drawing/2014/main" id="{3AFE6B6B-A46D-45BC-2650-CB24685277FE}"/>
              </a:ext>
            </a:extLst>
          </p:cNvPr>
          <p:cNvGraphicFramePr>
            <a:graphicFrameLocks noGrp="1"/>
          </p:cNvGraphicFramePr>
          <p:nvPr>
            <p:extLst>
              <p:ext uri="{D42A27DB-BD31-4B8C-83A1-F6EECF244321}">
                <p14:modId xmlns:p14="http://schemas.microsoft.com/office/powerpoint/2010/main" val="340863961"/>
              </p:ext>
            </p:extLst>
          </p:nvPr>
        </p:nvGraphicFramePr>
        <p:xfrm>
          <a:off x="309033" y="4225246"/>
          <a:ext cx="11573933" cy="1971040"/>
        </p:xfrm>
        <a:graphic>
          <a:graphicData uri="http://schemas.openxmlformats.org/drawingml/2006/table">
            <a:tbl>
              <a:tblPr firstRow="1" bandRow="1">
                <a:tableStyleId>{5940675A-B579-460E-94D1-54222C63F5DA}</a:tableStyleId>
              </a:tblPr>
              <a:tblGrid>
                <a:gridCol w="5829940">
                  <a:extLst>
                    <a:ext uri="{9D8B030D-6E8A-4147-A177-3AD203B41FA5}">
                      <a16:colId xmlns:a16="http://schemas.microsoft.com/office/drawing/2014/main" val="3471913763"/>
                    </a:ext>
                  </a:extLst>
                </a:gridCol>
                <a:gridCol w="5743993">
                  <a:extLst>
                    <a:ext uri="{9D8B030D-6E8A-4147-A177-3AD203B41FA5}">
                      <a16:colId xmlns:a16="http://schemas.microsoft.com/office/drawing/2014/main" val="1479450065"/>
                    </a:ext>
                  </a:extLst>
                </a:gridCol>
              </a:tblGrid>
              <a:tr h="370840">
                <a:tc>
                  <a:txBody>
                    <a:bodyPr/>
                    <a:lstStyle/>
                    <a:p>
                      <a:r>
                        <a:rPr lang="el-GR" sz="1100" dirty="0">
                          <a:latin typeface="Times New Roman" panose="02020603050405020304" pitchFamily="18" charset="0"/>
                          <a:cs typeface="Times New Roman" panose="02020603050405020304" pitchFamily="18" charset="0"/>
                        </a:rPr>
                        <a:t>Ελληνοκυπριακός Τύπος </a:t>
                      </a:r>
                      <a:endParaRPr lang="el-GR" sz="1100" dirty="0"/>
                    </a:p>
                  </a:txBody>
                  <a:tcPr>
                    <a:solidFill>
                      <a:schemeClr val="bg1">
                        <a:lumMod val="95000"/>
                      </a:schemeClr>
                    </a:solidFill>
                  </a:tcPr>
                </a:tc>
                <a:tc>
                  <a:txBody>
                    <a:bodyPr/>
                    <a:lstStyle/>
                    <a:p>
                      <a:r>
                        <a:rPr lang="el-GR" sz="1100" dirty="0">
                          <a:latin typeface="Times New Roman" panose="02020603050405020304" pitchFamily="18" charset="0"/>
                          <a:cs typeface="Times New Roman" panose="02020603050405020304" pitchFamily="18" charset="0"/>
                        </a:rPr>
                        <a:t>Τουρκοκυπριακός  Τύπος </a:t>
                      </a:r>
                      <a:endParaRPr lang="el-GR" sz="1100" dirty="0"/>
                    </a:p>
                  </a:txBody>
                  <a:tcPr>
                    <a:solidFill>
                      <a:schemeClr val="bg1">
                        <a:lumMod val="95000"/>
                      </a:schemeClr>
                    </a:solidFill>
                  </a:tcPr>
                </a:tc>
                <a:extLst>
                  <a:ext uri="{0D108BD9-81ED-4DB2-BD59-A6C34878D82A}">
                    <a16:rowId xmlns:a16="http://schemas.microsoft.com/office/drawing/2014/main" val="2992248549"/>
                  </a:ext>
                </a:extLst>
              </a:tr>
              <a:tr h="370840">
                <a:tc>
                  <a:txBody>
                    <a:bodyPr/>
                    <a:lstStyle/>
                    <a:p>
                      <a:pPr algn="l"/>
                      <a:endParaRPr lang="el-GR" sz="11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«ΟΙ ΑΓΓΛΟΙ ΔΙΧΟΤΟΜΟΥΝ ΤΗΝ ΝΕΑΠΟΛΙΝ ΚΑΙ ΤΗΝ ΟΜΟΡΦΙΤΑΝ», 19 Φεβρουαρίου 1964. </a:t>
                      </a:r>
                      <a:endParaRPr lang="el-GR" sz="1100" dirty="0">
                        <a:solidFill>
                          <a:schemeClr val="tx1"/>
                        </a:solidFill>
                        <a:latin typeface="Times New Roman" panose="02020603050405020304" pitchFamily="18" charset="0"/>
                        <a:cs typeface="Times New Roman" panose="02020603050405020304" pitchFamily="18" charset="0"/>
                      </a:endParaRP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«ΜΥΣΤΗΡΙΕΣ ΜΕΤΑΦΟΡΑΙ ΒΡΕΤΤΑΝΩΝ ΠΡΟΣ ΤΟΥΡΚΟΥΣ», 6 Μαρτίου 1964. </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«ΒΡΕΤΑΝΟΙ ΣΤΡΑΤΙΩΤΑΙ ΗΜΠΟ∆ΙΣΑΝ ΑΣΤΥΝΟΜΙΚΟΥΣ ΝΑ ΕΚΤΕΛΕΣΟΥΝ ΤΟ ΚΑΘΗΚΟΝ ΤΩΝ»,  6 Μαρτίου  1964.</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«ΝΕΑ ΣΤΟΙΧΕΙΑ ΠΕΡΙ ΣΥΜΠΑΙΓΝΙΑΣ ΑΓΓΛΟ-ΤΟΥΡΚΩΝ», 19 Μαρτίου  1964.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solidFill>
                            <a:schemeClr val="tx1"/>
                          </a:solidFill>
                          <a:latin typeface="Times New Roman" panose="02020603050405020304" pitchFamily="18" charset="0"/>
                          <a:cs typeface="Times New Roman" panose="02020603050405020304" pitchFamily="18" charset="0"/>
                        </a:rPr>
                        <a:t>Τουρκοκύπριες  διαδήλωσαν στις 26 Απριλίου  1964 στην Πλατεία  </a:t>
                      </a:r>
                      <a:r>
                        <a:rPr lang="tr-TR" sz="1100" dirty="0">
                          <a:solidFill>
                            <a:schemeClr val="tx1"/>
                          </a:solidFill>
                          <a:latin typeface="Times New Roman" panose="02020603050405020304" pitchFamily="18" charset="0"/>
                          <a:cs typeface="Times New Roman" panose="02020603050405020304" pitchFamily="18" charset="0"/>
                        </a:rPr>
                        <a:t>Atatürk </a:t>
                      </a:r>
                      <a:r>
                        <a:rPr lang="el-GR" sz="1100" dirty="0">
                          <a:solidFill>
                            <a:schemeClr val="tx1"/>
                          </a:solidFill>
                          <a:latin typeface="Times New Roman" panose="02020603050405020304" pitchFamily="18" charset="0"/>
                          <a:cs typeface="Times New Roman" panose="02020603050405020304" pitchFamily="18" charset="0"/>
                        </a:rPr>
                        <a:t> με  σύνθημα  «Τα Ηνωμένα Έθνη να πράξουν  το καθήκον τους» «</a:t>
                      </a:r>
                      <a:r>
                        <a:rPr lang="el-GR" sz="1100" dirty="0" err="1">
                          <a:solidFill>
                            <a:schemeClr val="tx1"/>
                          </a:solidFill>
                          <a:latin typeface="Times New Roman" panose="02020603050405020304" pitchFamily="18" charset="0"/>
                          <a:cs typeface="Times New Roman" panose="02020603050405020304" pitchFamily="18" charset="0"/>
                        </a:rPr>
                        <a:t>Birleşmiş</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Milletler</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vazifesini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yapsın</a:t>
                      </a:r>
                      <a:r>
                        <a:rPr lang="el-GR" sz="1100" dirty="0">
                          <a:solidFill>
                            <a:schemeClr val="tx1"/>
                          </a:solidFill>
                          <a:latin typeface="Times New Roman" panose="02020603050405020304" pitchFamily="18" charset="0"/>
                          <a:cs typeface="Times New Roman" panose="02020603050405020304" pitchFamily="18" charset="0"/>
                        </a:rPr>
                        <a:t>»                 Βλ. Εφημερίδα </a:t>
                      </a:r>
                      <a:r>
                        <a:rPr lang="tr-TR" sz="1100" i="1" dirty="0">
                          <a:solidFill>
                            <a:schemeClr val="tx1"/>
                          </a:solidFill>
                          <a:latin typeface="Times New Roman" panose="02020603050405020304" pitchFamily="18" charset="0"/>
                          <a:cs typeface="Times New Roman" panose="02020603050405020304" pitchFamily="18" charset="0"/>
                        </a:rPr>
                        <a:t>Bozkurt</a:t>
                      </a:r>
                      <a:r>
                        <a:rPr lang="tr-TR" sz="1100" dirty="0">
                          <a:solidFill>
                            <a:schemeClr val="tx1"/>
                          </a:solidFill>
                          <a:latin typeface="Times New Roman" panose="02020603050405020304" pitchFamily="18" charset="0"/>
                          <a:cs typeface="Times New Roman" panose="02020603050405020304" pitchFamily="18" charset="0"/>
                        </a:rPr>
                        <a:t>,  «T</a:t>
                      </a:r>
                      <a:r>
                        <a:rPr lang="el-GR" sz="1100" dirty="0" err="1">
                          <a:solidFill>
                            <a:schemeClr val="tx1"/>
                          </a:solidFill>
                          <a:latin typeface="Times New Roman" panose="02020603050405020304" pitchFamily="18" charset="0"/>
                          <a:cs typeface="Times New Roman" panose="02020603050405020304" pitchFamily="18" charset="0"/>
                        </a:rPr>
                        <a:t>ürk</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Kadınları</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Gyani'yi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Protesto</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Etti</a:t>
                      </a:r>
                      <a:r>
                        <a:rPr lang="tr-TR" sz="1100" dirty="0">
                          <a:solidFill>
                            <a:schemeClr val="tx1"/>
                          </a:solidFill>
                          <a:latin typeface="Times New Roman" panose="02020603050405020304" pitchFamily="18" charset="0"/>
                          <a:cs typeface="Times New Roman" panose="02020603050405020304" pitchFamily="18" charset="0"/>
                        </a:rPr>
                        <a:t>», </a:t>
                      </a:r>
                      <a:r>
                        <a:rPr lang="el-GR" sz="1100" dirty="0">
                          <a:solidFill>
                            <a:schemeClr val="tx1"/>
                          </a:solidFill>
                          <a:latin typeface="Times New Roman" panose="02020603050405020304" pitchFamily="18" charset="0"/>
                          <a:cs typeface="Times New Roman" panose="02020603050405020304" pitchFamily="18" charset="0"/>
                        </a:rPr>
                        <a:t> 27 Απριλίου </a:t>
                      </a:r>
                      <a:r>
                        <a:rPr lang="tr-TR" sz="1100" dirty="0">
                          <a:solidFill>
                            <a:schemeClr val="tx1"/>
                          </a:solidFill>
                          <a:latin typeface="Times New Roman" panose="02020603050405020304" pitchFamily="18" charset="0"/>
                          <a:cs typeface="Times New Roman" panose="02020603050405020304" pitchFamily="18" charset="0"/>
                        </a:rPr>
                        <a:t>1964</a:t>
                      </a:r>
                      <a:r>
                        <a:rPr lang="el-GR" sz="1100" dirty="0">
                          <a:solidFill>
                            <a:schemeClr val="tx1"/>
                          </a:solidFill>
                          <a:latin typeface="Times New Roman" panose="02020603050405020304" pitchFamily="18" charset="0"/>
                          <a:cs typeface="Times New Roman" panose="02020603050405020304" pitchFamily="18" charset="0"/>
                        </a:rPr>
                        <a:t>.</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n-US" sz="1100" i="1" dirty="0">
                          <a:solidFill>
                            <a:schemeClr val="tx1"/>
                          </a:solidFill>
                          <a:latin typeface="Times New Roman" panose="02020603050405020304" pitchFamily="18" charset="0"/>
                          <a:cs typeface="Times New Roman" panose="02020603050405020304" pitchFamily="18" charset="0"/>
                        </a:rPr>
                        <a:t>Bozkurt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Fuat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B</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M</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Askerleri</a:t>
                      </a:r>
                      <a:r>
                        <a:rPr lang="el-GR" sz="1100" dirty="0">
                          <a:solidFill>
                            <a:schemeClr val="tx1"/>
                          </a:solidFill>
                          <a:latin typeface="Times New Roman" panose="02020603050405020304" pitchFamily="18" charset="0"/>
                          <a:cs typeface="Times New Roman" panose="02020603050405020304" pitchFamily="18" charset="0"/>
                        </a:rPr>
                        <a:t>’</a:t>
                      </a:r>
                      <a:r>
                        <a:rPr lang="en-US" sz="1100" dirty="0" err="1">
                          <a:solidFill>
                            <a:schemeClr val="tx1"/>
                          </a:solidFill>
                          <a:latin typeface="Times New Roman" panose="02020603050405020304" pitchFamily="18" charset="0"/>
                          <a:cs typeface="Times New Roman" panose="02020603050405020304" pitchFamily="18" charset="0"/>
                        </a:rPr>
                        <a:t>ninn</a:t>
                      </a:r>
                      <a:r>
                        <a:rPr lang="en-US" sz="1100" dirty="0">
                          <a:solidFill>
                            <a:schemeClr val="tx1"/>
                          </a:solidFill>
                          <a:latin typeface="Times New Roman" panose="02020603050405020304" pitchFamily="18" charset="0"/>
                          <a:cs typeface="Times New Roman" panose="02020603050405020304" pitchFamily="18" charset="0"/>
                        </a:rPr>
                        <a:t> G</a:t>
                      </a:r>
                      <a:r>
                        <a:rPr lang="el-GR" sz="1100" dirty="0">
                          <a:solidFill>
                            <a:schemeClr val="tx1"/>
                          </a:solidFill>
                          <a:latin typeface="Times New Roman" panose="02020603050405020304" pitchFamily="18" charset="0"/>
                          <a:cs typeface="Times New Roman" panose="02020603050405020304" pitchFamily="18" charset="0"/>
                        </a:rPr>
                        <a:t>ö</a:t>
                      </a:r>
                      <a:r>
                        <a:rPr lang="en-US" sz="1100" dirty="0">
                          <a:solidFill>
                            <a:schemeClr val="tx1"/>
                          </a:solidFill>
                          <a:latin typeface="Times New Roman" panose="02020603050405020304" pitchFamily="18" charset="0"/>
                          <a:cs typeface="Times New Roman" panose="02020603050405020304" pitchFamily="18" charset="0"/>
                        </a:rPr>
                        <a:t>z</a:t>
                      </a:r>
                      <a:r>
                        <a:rPr lang="el-GR" sz="1100" dirty="0">
                          <a:solidFill>
                            <a:schemeClr val="tx1"/>
                          </a:solidFill>
                          <a:latin typeface="Times New Roman" panose="02020603050405020304" pitchFamily="18" charset="0"/>
                          <a:cs typeface="Times New Roman" panose="02020603050405020304" pitchFamily="18" charset="0"/>
                        </a:rPr>
                        <a:t>ü Ö</a:t>
                      </a:r>
                      <a:r>
                        <a:rPr lang="en-US" sz="1100" dirty="0">
                          <a:solidFill>
                            <a:schemeClr val="tx1"/>
                          </a:solidFill>
                          <a:latin typeface="Times New Roman" panose="02020603050405020304" pitchFamily="18" charset="0"/>
                          <a:cs typeface="Times New Roman" panose="02020603050405020304" pitchFamily="18" charset="0"/>
                        </a:rPr>
                        <a:t>n</a:t>
                      </a:r>
                      <a:r>
                        <a:rPr lang="el-GR" sz="1100" dirty="0">
                          <a:solidFill>
                            <a:schemeClr val="tx1"/>
                          </a:solidFill>
                          <a:latin typeface="Times New Roman" panose="02020603050405020304" pitchFamily="18" charset="0"/>
                          <a:cs typeface="Times New Roman" panose="02020603050405020304" pitchFamily="18" charset="0"/>
                        </a:rPr>
                        <a:t>ü</a:t>
                      </a:r>
                      <a:r>
                        <a:rPr lang="en-US" sz="1100" dirty="0" err="1">
                          <a:solidFill>
                            <a:schemeClr val="tx1"/>
                          </a:solidFill>
                          <a:latin typeface="Times New Roman" panose="02020603050405020304" pitchFamily="18" charset="0"/>
                          <a:cs typeface="Times New Roman" panose="02020603050405020304" pitchFamily="18" charset="0"/>
                        </a:rPr>
                        <a:t>nde</a:t>
                      </a:r>
                      <a:r>
                        <a:rPr lang="en-US" sz="1100" dirty="0">
                          <a:solidFill>
                            <a:schemeClr val="tx1"/>
                          </a:solidFill>
                          <a:latin typeface="Times New Roman" panose="02020603050405020304" pitchFamily="18" charset="0"/>
                          <a:cs typeface="Times New Roman" panose="02020603050405020304" pitchFamily="18" charset="0"/>
                        </a:rPr>
                        <a:t> Ka</a:t>
                      </a:r>
                      <a:r>
                        <a:rPr lang="el-GR" sz="1100" dirty="0" err="1">
                          <a:solidFill>
                            <a:schemeClr val="tx1"/>
                          </a:solidFill>
                          <a:latin typeface="Times New Roman" panose="02020603050405020304" pitchFamily="18" charset="0"/>
                          <a:cs typeface="Times New Roman" panose="02020603050405020304" pitchFamily="18" charset="0"/>
                        </a:rPr>
                        <a:t>çı</a:t>
                      </a:r>
                      <a:r>
                        <a:rPr lang="en-US" sz="1100" dirty="0">
                          <a:solidFill>
                            <a:schemeClr val="tx1"/>
                          </a:solidFill>
                          <a:latin typeface="Times New Roman" panose="02020603050405020304" pitchFamily="18" charset="0"/>
                          <a:cs typeface="Times New Roman" panose="02020603050405020304" pitchFamily="18" charset="0"/>
                        </a:rPr>
                        <a:t>r</a:t>
                      </a:r>
                      <a:r>
                        <a:rPr lang="el-GR" sz="1100" dirty="0">
                          <a:solidFill>
                            <a:schemeClr val="tx1"/>
                          </a:solidFill>
                          <a:latin typeface="Times New Roman" panose="02020603050405020304" pitchFamily="18" charset="0"/>
                          <a:cs typeface="Times New Roman" panose="02020603050405020304" pitchFamily="18" charset="0"/>
                        </a:rPr>
                        <a:t>ı</a:t>
                      </a:r>
                      <a:r>
                        <a:rPr lang="en-US" sz="1100" dirty="0" err="1">
                          <a:solidFill>
                            <a:schemeClr val="tx1"/>
                          </a:solidFill>
                          <a:latin typeface="Times New Roman" panose="02020603050405020304" pitchFamily="18" charset="0"/>
                          <a:cs typeface="Times New Roman" panose="02020603050405020304" pitchFamily="18" charset="0"/>
                        </a:rPr>
                        <a:t>ld</a:t>
                      </a:r>
                      <a:r>
                        <a:rPr lang="el-GR" sz="1100" dirty="0">
                          <a:solidFill>
                            <a:schemeClr val="tx1"/>
                          </a:solidFill>
                          <a:latin typeface="Times New Roman" panose="02020603050405020304" pitchFamily="18" charset="0"/>
                          <a:cs typeface="Times New Roman" panose="02020603050405020304" pitchFamily="18" charset="0"/>
                        </a:rPr>
                        <a:t>ı», 1 &amp; 2 Ιουλίου 1964.  </a:t>
                      </a:r>
                    </a:p>
                    <a:p>
                      <a:pPr algn="l"/>
                      <a:r>
                        <a:rPr lang="el-GR" sz="1100" dirty="0">
                          <a:solidFill>
                            <a:schemeClr val="tx1"/>
                          </a:solidFill>
                          <a:latin typeface="Times New Roman" panose="02020603050405020304" pitchFamily="18" charset="0"/>
                          <a:cs typeface="Times New Roman" panose="02020603050405020304" pitchFamily="18" charset="0"/>
                        </a:rPr>
                        <a:t>[</a:t>
                      </a:r>
                      <a:r>
                        <a:rPr lang="en-US" sz="1100" dirty="0">
                          <a:solidFill>
                            <a:schemeClr val="tx1"/>
                          </a:solidFill>
                          <a:latin typeface="Times New Roman" panose="02020603050405020304" pitchFamily="18" charset="0"/>
                          <a:cs typeface="Times New Roman" panose="02020603050405020304" pitchFamily="18" charset="0"/>
                        </a:rPr>
                        <a:t>Fuat </a:t>
                      </a:r>
                      <a:r>
                        <a:rPr lang="el-GR" sz="1100" dirty="0">
                          <a:solidFill>
                            <a:schemeClr val="tx1"/>
                          </a:solidFill>
                          <a:latin typeface="Times New Roman" panose="02020603050405020304" pitchFamily="18" charset="0"/>
                          <a:cs typeface="Times New Roman" panose="02020603050405020304" pitchFamily="18" charset="0"/>
                        </a:rPr>
                        <a:t>: Τον απήγαγαν  μπροστά στα μάτια των  Ειρηνευτικών Δυνάμεων]</a:t>
                      </a:r>
                    </a:p>
                    <a:p>
                      <a:endParaRPr lang="el-GR" sz="1100" dirty="0"/>
                    </a:p>
                  </a:txBody>
                  <a:tcPr/>
                </a:tc>
                <a:extLst>
                  <a:ext uri="{0D108BD9-81ED-4DB2-BD59-A6C34878D82A}">
                    <a16:rowId xmlns:a16="http://schemas.microsoft.com/office/drawing/2014/main" val="1042698947"/>
                  </a:ext>
                </a:extLst>
              </a:tr>
            </a:tbl>
          </a:graphicData>
        </a:graphic>
      </p:graphicFrame>
      <p:pic>
        <p:nvPicPr>
          <p:cNvPr id="7" name="Εικόνα 6" descr="Εικόνα που περιέχει κείμενο, εφημερίδα, χαρτί εφημερίδας, Δημοσίευση&#10;&#10;Το περιεχόμενο που δημιουργείται από AI ενδέχεται να είναι εσφαλμένο.">
            <a:extLst>
              <a:ext uri="{FF2B5EF4-FFF2-40B4-BE49-F238E27FC236}">
                <a16:creationId xmlns:a16="http://schemas.microsoft.com/office/drawing/2014/main" id="{7371E417-2028-D33E-CF70-77504C9C9B99}"/>
              </a:ext>
            </a:extLst>
          </p:cNvPr>
          <p:cNvPicPr>
            <a:picLocks noChangeAspect="1"/>
          </p:cNvPicPr>
          <p:nvPr/>
        </p:nvPicPr>
        <p:blipFill rotWithShape="1">
          <a:blip r:embed="rId3">
            <a:extLst>
              <a:ext uri="{28A0092B-C50C-407E-A947-70E740481C1C}">
                <a14:useLocalDpi xmlns:a14="http://schemas.microsoft.com/office/drawing/2010/main" val="0"/>
              </a:ext>
            </a:extLst>
          </a:blip>
          <a:srcRect l="59487" t="49763" r="7854" b="31855"/>
          <a:stretch>
            <a:fillRect/>
          </a:stretch>
        </p:blipFill>
        <p:spPr bwMode="auto">
          <a:xfrm>
            <a:off x="7856119" y="1079344"/>
            <a:ext cx="2227420" cy="2973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2D34F7-4C8A-CAA1-25C6-4C92BC893DA6}"/>
              </a:ext>
            </a:extLst>
          </p:cNvPr>
          <p:cNvSpPr txBox="1"/>
          <p:nvPr/>
        </p:nvSpPr>
        <p:spPr>
          <a:xfrm>
            <a:off x="9901765" y="1076430"/>
            <a:ext cx="2133601" cy="3112647"/>
          </a:xfrm>
          <a:prstGeom prst="rect">
            <a:avLst/>
          </a:prstGeom>
          <a:solidFill>
            <a:schemeClr val="bg1"/>
          </a:solidFill>
        </p:spPr>
        <p:txBody>
          <a:bodyPr wrap="square">
            <a:spAutoFit/>
          </a:bodyPr>
          <a:lstStyle/>
          <a:p>
            <a:pPr marL="179705" marR="179705" algn="just">
              <a:lnSpc>
                <a:spcPct val="107000"/>
              </a:lnSpc>
              <a:spcAft>
                <a:spcPts val="800"/>
              </a:spcAft>
            </a:pPr>
            <a:r>
              <a:rPr lang="el-GR" sz="800" dirty="0">
                <a:effectLst/>
                <a:latin typeface="Times New Roman" panose="02020603050405020304" pitchFamily="18" charset="0"/>
                <a:ea typeface="Calibri" panose="020F0502020204030204" pitchFamily="34" charset="0"/>
                <a:cs typeface="Times New Roman" panose="02020603050405020304" pitchFamily="18" charset="0"/>
              </a:rPr>
              <a:t>«385 από τους βετεράνους της Κορέας επέστρεψαν τα μετάλλια που τους είχε δώσει ο Οργανισμός Ηνωμένων Εθνών. Η Εθνική Ένωση Τούρκων Φοιτητών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Milli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Türk</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Talebe</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Birliği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θα απονείμει σε μια μεγάλη τελετή στις 24 Μαΐου στους βετεράνους της Κορέας τα μετάλλια που θα αντικαταστήσουν εκείνα των Ηνωμένων Εθνών. Η παραπάνω εικόνα αποτυπώνει τις δύο όψεις του μεταλλίου που θα δοθεί στους βετεράνους της Κορέας.»</a:t>
            </a:r>
            <a:r>
              <a:rPr lang="el-GR" sz="800" dirty="0">
                <a:latin typeface="Times New Roman" panose="02020603050405020304" pitchFamily="18" charset="0"/>
                <a:cs typeface="Times New Roman" panose="02020603050405020304" pitchFamily="18" charset="0"/>
              </a:rPr>
              <a:t> Στις 14 Μαΐου 1964, η τουρκοκυπριακή εφημερίδα </a:t>
            </a:r>
            <a:r>
              <a:rPr lang="el-GR" sz="800" i="1" dirty="0" err="1">
                <a:latin typeface="Times New Roman" panose="02020603050405020304" pitchFamily="18" charset="0"/>
                <a:cs typeface="Times New Roman" panose="02020603050405020304" pitchFamily="18" charset="0"/>
              </a:rPr>
              <a:t>Bozkurt</a:t>
            </a:r>
            <a:r>
              <a:rPr lang="el-GR" sz="800" dirty="0">
                <a:latin typeface="Times New Roman" panose="02020603050405020304" pitchFamily="18" charset="0"/>
                <a:cs typeface="Times New Roman" panose="02020603050405020304" pitchFamily="18" charset="0"/>
              </a:rPr>
              <a:t> δημοσίευσε ρεπορτάζ σχετικά με την επιστροφή μεταλλίων από βετεράνους του Πολέμου της Κορέας. Η κίνηση αυτή αποτέλεσε συμβολική διαμαρτυρία κατά της βρετανικής στάσης στο Κυπριακό Ζήτημα μετά τα γεγονότα του 1963. Βλ. Εφημερίδα </a:t>
            </a:r>
            <a:r>
              <a:rPr lang="tr-TR" sz="800" i="1" dirty="0">
                <a:latin typeface="Times New Roman" panose="02020603050405020304" pitchFamily="18" charset="0"/>
                <a:cs typeface="Times New Roman" panose="02020603050405020304" pitchFamily="18" charset="0"/>
              </a:rPr>
              <a:t>Bozkurt</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 14 Μαΐου 1964.</a:t>
            </a:r>
          </a:p>
        </p:txBody>
      </p:sp>
    </p:spTree>
    <p:extLst>
      <p:ext uri="{BB962C8B-B14F-4D97-AF65-F5344CB8AC3E}">
        <p14:creationId xmlns:p14="http://schemas.microsoft.com/office/powerpoint/2010/main" val="217110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7698-5B65-2B36-E141-F3EC004D759D}"/>
            </a:ext>
          </a:extLst>
        </p:cNvPr>
        <p:cNvGrpSpPr/>
        <p:nvPr/>
      </p:nvGrpSpPr>
      <p:grpSpPr>
        <a:xfrm>
          <a:off x="0" y="0"/>
          <a:ext cx="0" cy="0"/>
          <a:chOff x="0" y="0"/>
          <a:chExt cx="0" cy="0"/>
        </a:xfrm>
      </p:grpSpPr>
      <p:sp>
        <p:nvSpPr>
          <p:cNvPr id="17" name="Θέση αριθμού διαφάνειας 16">
            <a:extLst>
              <a:ext uri="{FF2B5EF4-FFF2-40B4-BE49-F238E27FC236}">
                <a16:creationId xmlns:a16="http://schemas.microsoft.com/office/drawing/2014/main" id="{6F4F1F98-D898-DFEB-01DC-47ABBA636D2F}"/>
              </a:ext>
            </a:extLst>
          </p:cNvPr>
          <p:cNvSpPr>
            <a:spLocks noGrp="1"/>
          </p:cNvSpPr>
          <p:nvPr>
            <p:ph type="sldNum" sz="quarter" idx="12"/>
          </p:nvPr>
        </p:nvSpPr>
        <p:spPr/>
        <p:txBody>
          <a:bodyPr/>
          <a:lstStyle/>
          <a:p>
            <a:fld id="{1B8CE1AA-CF21-4938-812F-0237CDF6332C}" type="slidenum">
              <a:rPr lang="el-GR" smtClean="0"/>
              <a:t>29</a:t>
            </a:fld>
            <a:endParaRPr lang="el-GR"/>
          </a:p>
        </p:txBody>
      </p:sp>
      <p:sp>
        <p:nvSpPr>
          <p:cNvPr id="2" name="Ορθογώνιο: Στρογγύλεμα γωνιών 1">
            <a:extLst>
              <a:ext uri="{FF2B5EF4-FFF2-40B4-BE49-F238E27FC236}">
                <a16:creationId xmlns:a16="http://schemas.microsoft.com/office/drawing/2014/main" id="{329839EF-659C-A15D-00C2-FFB404D05852}"/>
              </a:ext>
            </a:extLst>
          </p:cNvPr>
          <p:cNvSpPr/>
          <p:nvPr/>
        </p:nvSpPr>
        <p:spPr>
          <a:xfrm>
            <a:off x="124582" y="10354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5" name="TextBox 4">
            <a:extLst>
              <a:ext uri="{FF2B5EF4-FFF2-40B4-BE49-F238E27FC236}">
                <a16:creationId xmlns:a16="http://schemas.microsoft.com/office/drawing/2014/main" id="{A521AEF8-EBF5-AC20-0B2F-6CB349909C9F}"/>
              </a:ext>
            </a:extLst>
          </p:cNvPr>
          <p:cNvSpPr txBox="1"/>
          <p:nvPr/>
        </p:nvSpPr>
        <p:spPr>
          <a:xfrm>
            <a:off x="240090" y="780789"/>
            <a:ext cx="10449681" cy="5324535"/>
          </a:xfrm>
          <a:prstGeom prst="rect">
            <a:avLst/>
          </a:prstGeom>
          <a:noFill/>
        </p:spPr>
        <p:txBody>
          <a:bodyPr wrap="square">
            <a:spAutoFit/>
          </a:bodyPr>
          <a:lstStyle/>
          <a:p>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a:t>
            </a:r>
            <a:r>
              <a:rPr lang="el-GR" b="1" dirty="0">
                <a:solidFill>
                  <a:srgbClr val="0070C0"/>
                </a:solidFill>
                <a:latin typeface="Times New Roman" panose="02020603050405020304" pitchFamily="18" charset="0"/>
                <a:cs typeface="Times New Roman" panose="02020603050405020304" pitchFamily="18" charset="0"/>
              </a:rPr>
              <a:t>Φύλο, Ορατότητα και ο </a:t>
            </a:r>
            <a:r>
              <a:rPr lang="el-GR" b="1" dirty="0" err="1">
                <a:solidFill>
                  <a:srgbClr val="0070C0"/>
                </a:solidFill>
                <a:latin typeface="Times New Roman" panose="02020603050405020304" pitchFamily="18" charset="0"/>
                <a:cs typeface="Times New Roman" panose="02020603050405020304" pitchFamily="18" charset="0"/>
              </a:rPr>
              <a:t>Έμφυλος</a:t>
            </a:r>
            <a:r>
              <a:rPr lang="el-GR" b="1" dirty="0">
                <a:solidFill>
                  <a:srgbClr val="0070C0"/>
                </a:solidFill>
                <a:latin typeface="Times New Roman" panose="02020603050405020304" pitchFamily="18" charset="0"/>
                <a:cs typeface="Times New Roman" panose="02020603050405020304" pitchFamily="18" charset="0"/>
              </a:rPr>
              <a:t>  Άλλος </a:t>
            </a:r>
          </a:p>
          <a:p>
            <a:endParaRPr lang="el-GR" sz="1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Οι αφανείς αγωνίστριες: Η γυναικεία συμβολή στα δίκτυα της Ε.Ο.Κ.Α. και της Τ.Μ.Τ.</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Γυναικείο Τμήμα Ε.Ο.Κ.Α.:</a:t>
            </a:r>
          </a:p>
          <a:p>
            <a:endParaRPr lang="el-GR" sz="10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Έλενα Σεραφείμ </a:t>
            </a:r>
            <a:r>
              <a:rPr lang="el-GR" sz="1000" dirty="0" err="1">
                <a:latin typeface="Times New Roman" panose="02020603050405020304" pitchFamily="18" charset="0"/>
                <a:cs typeface="Times New Roman" panose="02020603050405020304" pitchFamily="18" charset="0"/>
              </a:rPr>
              <a:t>Λοΐζου</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Ο απελευθερωτικός αγώνας της Κύπρου 1955-1959 : όπως τον έζησε </a:t>
            </a:r>
            <a:r>
              <a:rPr lang="el-GR" sz="1000" i="1" dirty="0" err="1">
                <a:latin typeface="Times New Roman" panose="02020603050405020304" pitchFamily="18" charset="0"/>
                <a:cs typeface="Times New Roman" panose="02020603050405020304" pitchFamily="18" charset="0"/>
              </a:rPr>
              <a:t>μιά</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τομεάρχις</a:t>
            </a:r>
            <a:r>
              <a:rPr lang="el-GR" sz="1000" dirty="0">
                <a:latin typeface="Times New Roman" panose="02020603050405020304" pitchFamily="18" charset="0"/>
                <a:cs typeface="Times New Roman" panose="02020603050405020304" pitchFamily="18" charset="0"/>
              </a:rPr>
              <a:t>, Εκδόσεις </a:t>
            </a:r>
            <a:r>
              <a:rPr lang="el-GR" sz="1000" dirty="0" err="1">
                <a:latin typeface="Times New Roman" panose="02020603050405020304" pitchFamily="18" charset="0"/>
                <a:cs typeface="Times New Roman" panose="02020603050405020304" pitchFamily="18" charset="0"/>
              </a:rPr>
              <a:t>Επιφανίου</a:t>
            </a:r>
            <a:r>
              <a:rPr lang="el-GR" sz="1000" dirty="0">
                <a:latin typeface="Times New Roman" panose="02020603050405020304" pitchFamily="18" charset="0"/>
                <a:cs typeface="Times New Roman" panose="02020603050405020304" pitchFamily="18" charset="0"/>
              </a:rPr>
              <a:t>, Λευκωσία, 2005, σ. 37, 225.</a:t>
            </a:r>
          </a:p>
          <a:p>
            <a:pPr marL="171450" indent="-171450">
              <a:buFont typeface="Wingdings" panose="05000000000000000000" pitchFamily="2" charset="2"/>
              <a:buChar char="q"/>
            </a:pPr>
            <a:r>
              <a:rPr lang="el-GR" sz="1000" dirty="0" err="1">
                <a:latin typeface="Times New Roman" panose="02020603050405020304" pitchFamily="18" charset="0"/>
                <a:cs typeface="Times New Roman" panose="02020603050405020304" pitchFamily="18" charset="0"/>
              </a:rPr>
              <a:t>Μαρούοα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Βιολάρη</a:t>
            </a:r>
            <a:r>
              <a:rPr lang="el-GR" sz="1000" dirty="0">
                <a:latin typeface="Times New Roman" panose="02020603050405020304" pitchFamily="18" charset="0"/>
                <a:cs typeface="Times New Roman" panose="02020603050405020304" pitchFamily="18" charset="0"/>
              </a:rPr>
              <a:t>-Ιακωβίδου, </a:t>
            </a:r>
            <a:r>
              <a:rPr lang="el-GR" sz="1000" i="1" dirty="0">
                <a:latin typeface="Times New Roman" panose="02020603050405020304" pitchFamily="18" charset="0"/>
                <a:cs typeface="Times New Roman" panose="02020603050405020304" pitchFamily="18" charset="0"/>
              </a:rPr>
              <a:t>Σελίδες του απελευθερωτικού μας αγώνα όπως γράφτηκαν τότε..., </a:t>
            </a:r>
            <a:r>
              <a:rPr lang="el-GR" sz="1000" dirty="0">
                <a:latin typeface="Times New Roman" panose="02020603050405020304" pitchFamily="18" charset="0"/>
                <a:cs typeface="Times New Roman" panose="02020603050405020304" pitchFamily="18" charset="0"/>
              </a:rPr>
              <a:t>Ελληνικός Πνευματικός Όμιλος Κύπρου, Λευκωσία, 1992, σελ. 50.</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Εμπλοκή  Τουρκοκυπρίων γυναικών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Κέντρο Εκπαίδευσης Θηλέων</a:t>
            </a:r>
            <a:r>
              <a:rPr lang="tr-TR" sz="1000" dirty="0">
                <a:latin typeface="Times New Roman" panose="02020603050405020304" pitchFamily="18" charset="0"/>
                <a:cs typeface="Times New Roman" panose="02020603050405020304" pitchFamily="18" charset="0"/>
              </a:rPr>
              <a:t> Mücahit </a:t>
            </a:r>
            <a:r>
              <a:rPr lang="el-GR" sz="1000" dirty="0">
                <a:latin typeface="Times New Roman" panose="02020603050405020304" pitchFamily="18" charset="0"/>
                <a:cs typeface="Times New Roman" panose="02020603050405020304" pitchFamily="18" charset="0"/>
              </a:rPr>
              <a:t> Άγκυρας  Β</a:t>
            </a:r>
            <a:r>
              <a:rPr lang="el-GR" sz="1000" b="1" dirty="0">
                <a:latin typeface="Times New Roman" panose="02020603050405020304" pitchFamily="18" charset="0"/>
                <a:cs typeface="Times New Roman" panose="02020603050405020304" pitchFamily="18" charset="0"/>
              </a:rPr>
              <a:t>λ.</a:t>
            </a:r>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 32, 33, </a:t>
            </a:r>
            <a:r>
              <a:rPr lang="tr-TR" sz="1000" dirty="0">
                <a:latin typeface="Times New Roman" panose="02020603050405020304" pitchFamily="18" charset="0"/>
                <a:cs typeface="Times New Roman" panose="02020603050405020304" pitchFamily="18" charset="0"/>
              </a:rPr>
              <a:t>106. </a:t>
            </a:r>
            <a:endParaRPr lang="el-GR"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Μια Τουρκοκύπρια  νοσοκόμα  μετέφερε στην πλάτη της έναν τραυματία από το </a:t>
            </a:r>
            <a:r>
              <a:rPr lang="el-GR" sz="1000" dirty="0" err="1">
                <a:latin typeface="Times New Roman" panose="02020603050405020304" pitchFamily="18" charset="0"/>
                <a:cs typeface="Times New Roman" panose="02020603050405020304" pitchFamily="18" charset="0"/>
              </a:rPr>
              <a:t>Καϊμακλί</a:t>
            </a:r>
            <a:r>
              <a:rPr lang="el-GR" sz="1000" dirty="0">
                <a:latin typeface="Times New Roman" panose="02020603050405020304" pitchFamily="18" charset="0"/>
                <a:cs typeface="Times New Roman" panose="02020603050405020304" pitchFamily="18" charset="0"/>
              </a:rPr>
              <a:t> στο </a:t>
            </a:r>
            <a:r>
              <a:rPr lang="tr-TR" sz="1000" dirty="0">
                <a:latin typeface="Times New Roman" panose="02020603050405020304" pitchFamily="18" charset="0"/>
                <a:cs typeface="Times New Roman" panose="02020603050405020304" pitchFamily="18" charset="0"/>
              </a:rPr>
              <a:t>Gönyeli</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a:t>
            </a:r>
            <a:r>
              <a:rPr lang="el-GR" sz="1000" dirty="0" err="1">
                <a:latin typeface="Times New Roman" panose="02020603050405020304" pitchFamily="18" charset="0"/>
                <a:cs typeface="Times New Roman" panose="02020603050405020304" pitchFamily="18" charset="0"/>
              </a:rPr>
              <a:t>ιόνελι</a:t>
            </a:r>
            <a:r>
              <a:rPr lang="el-GR" sz="1000" dirty="0">
                <a:latin typeface="Times New Roman" panose="02020603050405020304" pitchFamily="18" charset="0"/>
                <a:cs typeface="Times New Roman" panose="02020603050405020304" pitchFamily="18" charset="0"/>
              </a:rPr>
              <a:t>. Βλ. </a:t>
            </a:r>
            <a:r>
              <a:rPr lang="el-GR" sz="1000" dirty="0" err="1">
                <a:latin typeface="Times New Roman" panose="02020603050405020304" pitchFamily="18" charset="0"/>
                <a:cs typeface="Times New Roman" panose="02020603050405020304" pitchFamily="18" charset="0"/>
              </a:rPr>
              <a:t>Ulvi</a:t>
            </a:r>
            <a:r>
              <a:rPr lang="tr-TR" sz="1000" dirty="0">
                <a:latin typeface="Times New Roman" panose="02020603050405020304" pitchFamily="18" charset="0"/>
                <a:cs typeface="Times New Roman" panose="02020603050405020304" pitchFamily="18" charset="0"/>
              </a:rPr>
              <a:t> Keser, </a:t>
            </a:r>
            <a:r>
              <a:rPr lang="el-GR" sz="1000" i="1" dirty="0">
                <a:latin typeface="Times New Roman" panose="02020603050405020304" pitchFamily="18" charset="0"/>
                <a:cs typeface="Times New Roman" panose="02020603050405020304" pitchFamily="18" charset="0"/>
              </a:rPr>
              <a:t>KIZILAY BELGELERİ IŞIĞINDA KIBRIS 1963-1974</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Türk Kızılay, </a:t>
            </a:r>
            <a:r>
              <a:rPr lang="el-GR" sz="1000" dirty="0">
                <a:latin typeface="Times New Roman" panose="02020603050405020304" pitchFamily="18" charset="0"/>
                <a:cs typeface="Times New Roman" panose="02020603050405020304" pitchFamily="18" charset="0"/>
              </a:rPr>
              <a:t>Άγκυρα</a:t>
            </a:r>
            <a:r>
              <a:rPr lang="tr-TR" sz="1000" dirty="0">
                <a:latin typeface="Times New Roman" panose="02020603050405020304" pitchFamily="18" charset="0"/>
                <a:cs typeface="Times New Roman" panose="02020603050405020304" pitchFamily="18" charset="0"/>
              </a:rPr>
              <a:t> 2010</a:t>
            </a:r>
            <a:r>
              <a:rPr lang="el-GR" sz="1000" dirty="0">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p>
          <a:p>
            <a:endParaRPr lang="el-CY" sz="1000"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Από τον  ιπποτισμό του Ν. Σαμψών  απέναντι στα  γυναικόπαιδα από την Ομορφίτα¹ στη φωτογραφία με τη νεκρή </a:t>
            </a:r>
            <a:r>
              <a:rPr lang="el-GR" sz="1000" b="1" dirty="0" err="1">
                <a:latin typeface="Times New Roman" panose="02020603050405020304" pitchFamily="18" charset="0"/>
                <a:cs typeface="Times New Roman" panose="02020603050405020304" pitchFamily="18" charset="0"/>
              </a:rPr>
              <a:t>Mürüvet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İlhan</a:t>
            </a:r>
            <a:r>
              <a:rPr lang="el-GR" sz="1000" b="1" dirty="0">
                <a:latin typeface="Times New Roman" panose="02020603050405020304" pitchFamily="18" charset="0"/>
                <a:cs typeface="Times New Roman" panose="02020603050405020304" pitchFamily="18" charset="0"/>
              </a:rPr>
              <a:t> και τα τρία της παιδιά (</a:t>
            </a:r>
            <a:r>
              <a:rPr lang="el-GR" sz="1000" b="1" dirty="0" err="1">
                <a:latin typeface="Times New Roman" panose="02020603050405020304" pitchFamily="18" charset="0"/>
                <a:cs typeface="Times New Roman" panose="02020603050405020304" pitchFamily="18" charset="0"/>
              </a:rPr>
              <a:t>Murat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Kutsi</a:t>
            </a:r>
            <a:r>
              <a:rPr lang="el-GR" sz="1000" b="1" dirty="0">
                <a:latin typeface="Times New Roman" panose="02020603050405020304" pitchFamily="18" charset="0"/>
                <a:cs typeface="Times New Roman" panose="02020603050405020304" pitchFamily="18" charset="0"/>
              </a:rPr>
              <a:t> και </a:t>
            </a:r>
            <a:r>
              <a:rPr lang="el-GR" sz="1000" b="1" dirty="0" err="1">
                <a:latin typeface="Times New Roman" panose="02020603050405020304" pitchFamily="18" charset="0"/>
                <a:cs typeface="Times New Roman" panose="02020603050405020304" pitchFamily="18" charset="0"/>
              </a:rPr>
              <a:t>Hakan</a:t>
            </a:r>
            <a:r>
              <a:rPr lang="el-GR" sz="1000" b="1" dirty="0">
                <a:latin typeface="Times New Roman" panose="02020603050405020304" pitchFamily="18" charset="0"/>
                <a:cs typeface="Times New Roman" panose="02020603050405020304" pitchFamily="18" charset="0"/>
              </a:rPr>
              <a:t>) μέσα στην μπανιέρα του σπιτιού τους²</a:t>
            </a:r>
          </a:p>
          <a:p>
            <a:endParaRPr lang="el-GR"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«Απήγαγαν εκατοντάδες γυναίκες, παιδιά και ηλικιωμένους»³</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«στην περιοχή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εκεί»⁴</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«ἡ </a:t>
            </a:r>
            <a:r>
              <a:rPr lang="el-GR" sz="1000" dirty="0" err="1">
                <a:latin typeface="Times New Roman" panose="02020603050405020304" pitchFamily="18" charset="0"/>
                <a:cs typeface="Times New Roman" panose="02020603050405020304" pitchFamily="18" charset="0"/>
              </a:rPr>
              <a:t>συνεχὴς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ἀδιάκριτος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ἐπίθεσις</a:t>
            </a:r>
            <a:r>
              <a:rPr lang="en-US"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φόνοι</a:t>
            </a:r>
            <a:r>
              <a:rPr lang="en-US"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σφαγιασ</a:t>
            </a:r>
            <a:r>
              <a:rPr lang="en-US" sz="1000" dirty="0">
                <a:latin typeface="Times New Roman" panose="02020603050405020304" pitchFamily="18" charset="0"/>
                <a:cs typeface="Times New Roman" panose="02020603050405020304" pitchFamily="18" charset="0"/>
              </a:rPr>
              <a:t>µ</a:t>
            </a:r>
            <a:r>
              <a:rPr lang="el-GR" sz="1000" dirty="0" err="1">
                <a:latin typeface="Times New Roman" panose="02020603050405020304" pitchFamily="18" charset="0"/>
                <a:cs typeface="Times New Roman" panose="02020603050405020304" pitchFamily="18" charset="0"/>
              </a:rPr>
              <a:t>ὸς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ἀθώων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πολιτῶν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γυναικόπαιδων»⁵</a:t>
            </a:r>
          </a:p>
          <a:p>
            <a:pPr marL="285750" indent="-285750">
              <a:buFont typeface="Wingdings" panose="05000000000000000000" pitchFamily="2" charset="2"/>
              <a:buChar char="q"/>
            </a:pP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«Γυναικόπαιδα Τουρκοκυπριακής  μειονότητας </a:t>
            </a:r>
            <a:r>
              <a:rPr lang="el-GR" sz="1000" dirty="0">
                <a:latin typeface="Times New Roman" panose="02020603050405020304" pitchFamily="18" charset="0"/>
                <a:ea typeface="Calibri" panose="020F0502020204030204" pitchFamily="34" charset="0"/>
                <a:cs typeface="Times New Roman" panose="02020603050405020304" pitchFamily="18" charset="0"/>
              </a:rPr>
              <a:t>τα οποία </a:t>
            </a:r>
            <a:r>
              <a:rPr lang="el-GR" sz="1000" dirty="0" err="1">
                <a:latin typeface="Times New Roman" panose="02020603050405020304" pitchFamily="18" charset="0"/>
                <a:ea typeface="Calibri" panose="020F0502020204030204" pitchFamily="34" charset="0"/>
                <a:cs typeface="Times New Roman" panose="02020603050405020304" pitchFamily="18" charset="0"/>
              </a:rPr>
              <a:t>μεταφέρθησαν</a:t>
            </a:r>
            <a:r>
              <a:rPr lang="el-GR" sz="1000" dirty="0">
                <a:latin typeface="Times New Roman" panose="02020603050405020304" pitchFamily="18" charset="0"/>
                <a:ea typeface="Calibri" panose="020F0502020204030204" pitchFamily="34" charset="0"/>
                <a:cs typeface="Times New Roman" panose="02020603050405020304" pitchFamily="18" charset="0"/>
              </a:rPr>
              <a:t> εις ασφαλές μέρος και τυγχάνουν των  περιποιήσεων των Ελλήνων</a:t>
            </a: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  Βλ. Εφημερίδα Ο Φιλελεύθερος, 27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«ΜΑΤΩΜΕΝΑ ΧΡΙΣΤΟΥΓΕΝΝΑ», 25 ΔΕΚΕΜΒΡΙΟΥ 1963.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Η αόρατη τραγωδία: Οι γυναίκες-θύματα </a:t>
            </a:r>
            <a:r>
              <a:rPr lang="el-GR" sz="1000" b="1">
                <a:latin typeface="Times New Roman" panose="02020603050405020304" pitchFamily="18" charset="0"/>
                <a:cs typeface="Times New Roman" panose="02020603050405020304" pitchFamily="18" charset="0"/>
              </a:rPr>
              <a:t>των διακοινοτικών </a:t>
            </a:r>
            <a:r>
              <a:rPr lang="el-GR" sz="1000" b="1" dirty="0">
                <a:latin typeface="Times New Roman" panose="02020603050405020304" pitchFamily="18" charset="0"/>
                <a:cs typeface="Times New Roman" panose="02020603050405020304" pitchFamily="18" charset="0"/>
              </a:rPr>
              <a:t>τ</a:t>
            </a:r>
            <a:r>
              <a:rPr lang="el-GR" sz="1000" b="1">
                <a:latin typeface="Times New Roman" panose="02020603050405020304" pitchFamily="18" charset="0"/>
                <a:cs typeface="Times New Roman" panose="02020603050405020304" pitchFamily="18" charset="0"/>
              </a:rPr>
              <a:t>αραχών</a:t>
            </a:r>
            <a:r>
              <a:rPr lang="el-GR" sz="1000" b="1" dirty="0">
                <a:latin typeface="Times New Roman" panose="02020603050405020304" pitchFamily="18" charset="0"/>
                <a:cs typeface="Times New Roman" panose="02020603050405020304" pitchFamily="18" charset="0"/>
              </a:rPr>
              <a:t>».</a:t>
            </a:r>
            <a:endParaRPr lang="el-GR" sz="1000" b="1" dirty="0">
              <a:latin typeface="Times New Roman" panose="02020603050405020304" pitchFamily="18" charset="0"/>
              <a:ea typeface="Calibri" panose="020F0502020204030204" pitchFamily="34" charset="0"/>
              <a:cs typeface="Times New Roman" panose="02020603050405020304" pitchFamily="18" charset="0"/>
            </a:endParaRPr>
          </a:p>
          <a:p>
            <a:r>
              <a:rPr lang="el-GR" sz="1000" dirty="0">
                <a:latin typeface="Times New Roman" panose="02020603050405020304" pitchFamily="18" charset="0"/>
                <a:cs typeface="Times New Roman" panose="02020603050405020304" pitchFamily="18" charset="0"/>
              </a:rPr>
              <a:t>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Όταν  χάθηκαν τα  ίχνη του κτηνοτρόφου </a:t>
            </a:r>
            <a:r>
              <a:rPr lang="tr-TR" sz="1000" dirty="0">
                <a:latin typeface="Times New Roman" panose="02020603050405020304" pitchFamily="18" charset="0"/>
                <a:cs typeface="Times New Roman" panose="02020603050405020304" pitchFamily="18" charset="0"/>
              </a:rPr>
              <a:t>Mehmet Ahmet Koççino </a:t>
            </a:r>
            <a:r>
              <a:rPr lang="el-GR" sz="1000" dirty="0">
                <a:latin typeface="Times New Roman" panose="02020603050405020304" pitchFamily="18" charset="0"/>
                <a:cs typeface="Times New Roman" panose="02020603050405020304" pitchFamily="18" charset="0"/>
              </a:rPr>
              <a:t> από  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(26 Δεκεμβρίου  1963),  η  γυναίκα του  ήταν στον 7</a:t>
            </a:r>
            <a:r>
              <a:rPr lang="el-GR" sz="1000" baseline="30000" dirty="0">
                <a:latin typeface="Times New Roman" panose="02020603050405020304" pitchFamily="18" charset="0"/>
                <a:cs typeface="Times New Roman" panose="02020603050405020304" pitchFamily="18" charset="0"/>
              </a:rPr>
              <a:t>ο</a:t>
            </a:r>
            <a:r>
              <a:rPr lang="el-GR" sz="1000" dirty="0">
                <a:latin typeface="Times New Roman" panose="02020603050405020304" pitchFamily="18" charset="0"/>
                <a:cs typeface="Times New Roman" panose="02020603050405020304" pitchFamily="18" charset="0"/>
              </a:rPr>
              <a:t>  μήνα. Βλ. Εφημερίδα </a:t>
            </a:r>
            <a:r>
              <a:rPr lang="en-US" sz="1000" i="1" dirty="0">
                <a:latin typeface="Times New Roman" panose="02020603050405020304" pitchFamily="18" charset="0"/>
                <a:cs typeface="Times New Roman" panose="02020603050405020304" pitchFamily="18" charset="0"/>
              </a:rPr>
              <a:t>Bozkurt</a:t>
            </a:r>
            <a:r>
              <a:rPr lang="el-GR" sz="1000" i="1"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Koççino son çocuğunu  göremed</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[Ο </a:t>
            </a:r>
            <a:r>
              <a:rPr lang="tr-TR" sz="1000" dirty="0">
                <a:latin typeface="Times New Roman" panose="02020603050405020304" pitchFamily="18" charset="0"/>
                <a:cs typeface="Times New Roman" panose="02020603050405020304" pitchFamily="18" charset="0"/>
              </a:rPr>
              <a:t>Koççino </a:t>
            </a:r>
            <a:r>
              <a:rPr lang="el-GR" sz="1000" dirty="0">
                <a:latin typeface="Times New Roman" panose="02020603050405020304" pitchFamily="18" charset="0"/>
                <a:cs typeface="Times New Roman" panose="02020603050405020304" pitchFamily="18" charset="0"/>
              </a:rPr>
              <a:t>  δεν μπόρεσε να δει  το τελευταίο του παιδί]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«Η επίτοκος  σύζυγος του  απαχθέντος Κ. Ιακωβίδη» Βλ.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28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Χαρίτα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Τερκουράφη</a:t>
            </a:r>
            <a:r>
              <a:rPr lang="el-GR" sz="1000" dirty="0">
                <a:latin typeface="Times New Roman" panose="02020603050405020304" pitchFamily="18" charset="0"/>
                <a:cs typeface="Times New Roman" panose="02020603050405020304" pitchFamily="18" charset="0"/>
              </a:rPr>
              <a:t> η οποία </a:t>
            </a:r>
            <a:r>
              <a:rPr lang="el-GR" sz="1000" dirty="0" err="1">
                <a:latin typeface="Times New Roman" panose="02020603050405020304" pitchFamily="18" charset="0"/>
                <a:cs typeface="Times New Roman" panose="02020603050405020304" pitchFamily="18" charset="0"/>
              </a:rPr>
              <a:t>τραυματίσθη</a:t>
            </a:r>
            <a:r>
              <a:rPr lang="el-GR" sz="1000" dirty="0">
                <a:latin typeface="Times New Roman" panose="02020603050405020304" pitchFamily="18" charset="0"/>
                <a:cs typeface="Times New Roman" panose="02020603050405020304" pitchFamily="18" charset="0"/>
              </a:rPr>
              <a:t> σε διάρκεια μάχης στη Νεάπολη» Βλ. Εφημερίδα </a:t>
            </a:r>
            <a:r>
              <a:rPr lang="el-GR" sz="1000" i="1" dirty="0">
                <a:latin typeface="Times New Roman" panose="02020603050405020304" pitchFamily="18" charset="0"/>
                <a:cs typeface="Times New Roman" panose="02020603050405020304" pitchFamily="18" charset="0"/>
              </a:rPr>
              <a:t>Χαραυγή</a:t>
            </a:r>
            <a:r>
              <a:rPr lang="el-GR" sz="1000" dirty="0">
                <a:latin typeface="Times New Roman" panose="02020603050405020304" pitchFamily="18" charset="0"/>
                <a:cs typeface="Times New Roman" panose="02020603050405020304" pitchFamily="18" charset="0"/>
              </a:rPr>
              <a:t>, 25 Δεκεμβρίου 1963.</a:t>
            </a:r>
          </a:p>
        </p:txBody>
      </p:sp>
      <p:sp>
        <p:nvSpPr>
          <p:cNvPr id="6" name="Θέση υποσέλιδου 5">
            <a:extLst>
              <a:ext uri="{FF2B5EF4-FFF2-40B4-BE49-F238E27FC236}">
                <a16:creationId xmlns:a16="http://schemas.microsoft.com/office/drawing/2014/main" id="{8ABC526A-3F95-08CB-6748-5B107BD152CF}"/>
              </a:ext>
            </a:extLst>
          </p:cNvPr>
          <p:cNvSpPr>
            <a:spLocks noGrp="1"/>
          </p:cNvSpPr>
          <p:nvPr>
            <p:ph type="ftr" sz="quarter" idx="11"/>
          </p:nvPr>
        </p:nvSpPr>
        <p:spPr>
          <a:xfrm>
            <a:off x="207432" y="5851797"/>
            <a:ext cx="11573933" cy="97241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«ΒΡΟΜΕΡΑ ΕΠΙΘΕΣΙΣ Τ ΟΥ ΤΟΥΡΚΙΚΟΥ «ΡΑΔΙΟΦΩΝΟΥ» ΚΑΤΑ ΤΟΥ ∆ΙΕΥΘΥΝΤΟΥ ΜΑΣ», 15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SerterVehbi</a:t>
            </a:r>
            <a:r>
              <a:rPr lang="en-US" sz="1000" dirty="0">
                <a:solidFill>
                  <a:schemeClr val="tx1"/>
                </a:solidFill>
                <a:latin typeface="Times New Roman" panose="02020603050405020304" pitchFamily="18" charset="0"/>
                <a:cs typeface="Times New Roman" panose="02020603050405020304" pitchFamily="18" charset="0"/>
              </a:rPr>
              <a:t> Zeki,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135.  [Η Ιστορία της  Κύπρου  για το γυμνάσιο ]</a:t>
            </a:r>
          </a:p>
          <a:p>
            <a:pPr algn="l"/>
            <a:r>
              <a:rPr lang="el-GR" sz="1000" dirty="0">
                <a:solidFill>
                  <a:schemeClr val="tx1"/>
                </a:solidFill>
                <a:latin typeface="Times New Roman" panose="02020603050405020304" pitchFamily="18" charset="0"/>
                <a:cs typeface="Times New Roman" panose="02020603050405020304" pitchFamily="18" charset="0"/>
              </a:rPr>
              <a:t>3.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a:p>
            <a:pPr algn="l"/>
            <a:r>
              <a:rPr lang="el-GR" sz="1000" dirty="0">
                <a:solidFill>
                  <a:schemeClr val="tx1"/>
                </a:solidFill>
                <a:latin typeface="Times New Roman" panose="02020603050405020304" pitchFamily="18" charset="0"/>
                <a:cs typeface="Times New Roman" panose="02020603050405020304" pitchFamily="18" charset="0"/>
              </a:rPr>
              <a:t>4.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5.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pic>
        <p:nvPicPr>
          <p:cNvPr id="4" name="Εικόνα 3">
            <a:extLst>
              <a:ext uri="{FF2B5EF4-FFF2-40B4-BE49-F238E27FC236}">
                <a16:creationId xmlns:a16="http://schemas.microsoft.com/office/drawing/2014/main" id="{03AEBA82-CEF7-CF0C-886E-96463BE0A338}"/>
              </a:ext>
            </a:extLst>
          </p:cNvPr>
          <p:cNvPicPr>
            <a:picLocks noChangeAspect="1"/>
          </p:cNvPicPr>
          <p:nvPr/>
        </p:nvPicPr>
        <p:blipFill>
          <a:blip r:embed="rId3">
            <a:extLst>
              <a:ext uri="{28A0092B-C50C-407E-A947-70E740481C1C}">
                <a14:useLocalDpi xmlns:a14="http://schemas.microsoft.com/office/drawing/2010/main" val="0"/>
              </a:ext>
            </a:extLst>
          </a:blip>
          <a:srcRect l="53333" t="14762" r="9286" b="51476"/>
          <a:stretch>
            <a:fillRect/>
          </a:stretch>
        </p:blipFill>
        <p:spPr>
          <a:xfrm>
            <a:off x="10657113" y="1200768"/>
            <a:ext cx="1410758" cy="2707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ABBB7B6-B35F-B315-DD22-E6F1D31B8CC2}"/>
              </a:ext>
            </a:extLst>
          </p:cNvPr>
          <p:cNvSpPr txBox="1"/>
          <p:nvPr/>
        </p:nvSpPr>
        <p:spPr>
          <a:xfrm>
            <a:off x="10304991" y="5147564"/>
            <a:ext cx="1820939" cy="1015663"/>
          </a:xfrm>
          <a:prstGeom prst="rect">
            <a:avLst/>
          </a:prstGeom>
          <a:solidFill>
            <a:schemeClr val="bg1"/>
          </a:solidFill>
        </p:spPr>
        <p:txBody>
          <a:bodyPr wrap="square">
            <a:spAutoFit/>
          </a:bodyPr>
          <a:lstStyle/>
          <a:p>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i="1"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σελ. 107</a:t>
            </a:r>
            <a:endParaRPr lang="el-GR" sz="1000" dirty="0"/>
          </a:p>
        </p:txBody>
      </p:sp>
      <p:sp>
        <p:nvSpPr>
          <p:cNvPr id="8" name="Ορθογώνιο: Στρογγύλεμα γωνιών 7">
            <a:extLst>
              <a:ext uri="{FF2B5EF4-FFF2-40B4-BE49-F238E27FC236}">
                <a16:creationId xmlns:a16="http://schemas.microsoft.com/office/drawing/2014/main" id="{E9186457-4E5C-3D36-63FF-E53F42EBB7D9}"/>
              </a:ext>
            </a:extLst>
          </p:cNvPr>
          <p:cNvSpPr/>
          <p:nvPr/>
        </p:nvSpPr>
        <p:spPr>
          <a:xfrm>
            <a:off x="10584692" y="4278086"/>
            <a:ext cx="1541238" cy="676355"/>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l-GR" sz="1200" dirty="0"/>
          </a:p>
          <a:p>
            <a:pPr algn="ctr"/>
            <a:r>
              <a:rPr lang="el-GR" sz="1000" dirty="0"/>
              <a:t>Κέντρο Εκπαίδευσης Θηλέων</a:t>
            </a:r>
          </a:p>
          <a:p>
            <a:pPr algn="ctr"/>
            <a:r>
              <a:rPr lang="el-GR" sz="1000" dirty="0"/>
              <a:t>Άγκυρα</a:t>
            </a:r>
          </a:p>
          <a:p>
            <a:pPr algn="ctr"/>
            <a:r>
              <a:rPr lang="el-GR" sz="1000" dirty="0"/>
              <a:t>1959 </a:t>
            </a:r>
          </a:p>
          <a:p>
            <a:pPr algn="ctr"/>
            <a:r>
              <a:rPr lang="el-GR" sz="1000" dirty="0"/>
              <a:t> </a:t>
            </a:r>
          </a:p>
        </p:txBody>
      </p:sp>
    </p:spTree>
    <p:extLst>
      <p:ext uri="{BB962C8B-B14F-4D97-AF65-F5344CB8AC3E}">
        <p14:creationId xmlns:p14="http://schemas.microsoft.com/office/powerpoint/2010/main" val="237993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04B3-AA9F-C6CC-D651-C6E5EDEBE663}"/>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239CAEFB-B9EC-3575-4C9C-982959791B16}"/>
              </a:ext>
            </a:extLst>
          </p:cNvPr>
          <p:cNvSpPr/>
          <p:nvPr/>
        </p:nvSpPr>
        <p:spPr>
          <a:xfrm>
            <a:off x="145748" y="136525"/>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6" name="TextBox 5">
            <a:extLst>
              <a:ext uri="{FF2B5EF4-FFF2-40B4-BE49-F238E27FC236}">
                <a16:creationId xmlns:a16="http://schemas.microsoft.com/office/drawing/2014/main" id="{6C5C73BA-BDE7-D6CB-8B52-118FDA216B94}"/>
              </a:ext>
            </a:extLst>
          </p:cNvPr>
          <p:cNvSpPr txBox="1"/>
          <p:nvPr/>
        </p:nvSpPr>
        <p:spPr>
          <a:xfrm>
            <a:off x="145748" y="939730"/>
            <a:ext cx="11573933" cy="4524315"/>
          </a:xfrm>
          <a:prstGeom prst="rect">
            <a:avLst/>
          </a:prstGeom>
          <a:noFill/>
        </p:spPr>
        <p:txBody>
          <a:bodyPr wrap="square">
            <a:spAutoFit/>
          </a:bodyPr>
          <a:lstStyle/>
          <a:p>
            <a:pPr algn="just"/>
            <a:r>
              <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Θεωρητικό πλαίσιο  : </a:t>
            </a:r>
          </a:p>
          <a:p>
            <a:pPr algn="just"/>
            <a:endPar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effectLst/>
                <a:latin typeface="Times New Roman" panose="02020603050405020304" pitchFamily="18" charset="0"/>
                <a:ea typeface="Aptos" panose="020B0004020202020204" pitchFamily="34" charset="0"/>
                <a:cs typeface="Times New Roman" panose="02020603050405020304" pitchFamily="18" charset="0"/>
              </a:rPr>
              <a:t>Η μελέτη  πτυχών   της  περιόδου   1955-1964  δύναται  να  αναδείξει  μύθους,    «κοινές αλήθειες»,  τις οποίες  η κάθε  κοινότητα  της Κύπρου συγκροτεί  για να  νομιμοποιήσει  το  δικό της  αφήγημα  και για  να ενισχύσει το δικό της πλαίσιο προτάσεων για τη λύση του Κυπριακού Προβλήματος.</a:t>
            </a:r>
            <a:r>
              <a:rPr lang="en-US" dirty="0">
                <a:effectLst/>
                <a:latin typeface="Times New Roman" panose="02020603050405020304" pitchFamily="18" charset="0"/>
                <a:ea typeface="Aptos" panose="020B0004020202020204" pitchFamily="34" charset="0"/>
                <a:cs typeface="Times New Roman" panose="02020603050405020304" pitchFamily="18" charset="0"/>
              </a:rPr>
              <a:t> </a:t>
            </a:r>
            <a:r>
              <a:rPr lang="el-GR" dirty="0">
                <a:effectLst/>
                <a:latin typeface="Times New Roman" panose="02020603050405020304" pitchFamily="18" charset="0"/>
                <a:ea typeface="Aptos" panose="020B0004020202020204" pitchFamily="34" charset="0"/>
                <a:cs typeface="Times New Roman" panose="02020603050405020304" pitchFamily="18" charset="0"/>
              </a:rPr>
              <a:t> Με τη μνήμη  να λειτουργεί ως  μηχανισμό διαχείρισης  του παρελθόντος, τα  θύματα  της </a:t>
            </a:r>
            <a:r>
              <a:rPr lang="el-GR" dirty="0" err="1">
                <a:effectLst/>
                <a:latin typeface="Times New Roman" panose="02020603050405020304" pitchFamily="18" charset="0"/>
                <a:ea typeface="Aptos" panose="020B0004020202020204" pitchFamily="34" charset="0"/>
                <a:cs typeface="Times New Roman" panose="02020603050405020304" pitchFamily="18" charset="0"/>
              </a:rPr>
              <a:t>εθνοτικής</a:t>
            </a:r>
            <a:r>
              <a:rPr lang="el-GR" dirty="0">
                <a:effectLst/>
                <a:latin typeface="Times New Roman" panose="02020603050405020304" pitchFamily="18" charset="0"/>
                <a:ea typeface="Aptos" panose="020B0004020202020204" pitchFamily="34" charset="0"/>
                <a:cs typeface="Times New Roman" panose="02020603050405020304" pitchFamily="18" charset="0"/>
              </a:rPr>
              <a:t> βίας, οι βιαιοπραγίες, το  φαινόμενο της  προσφυγιάς και των αγνοουμένων επιστρατεύονται από  τη  μία  ή την  άλλη κοινότητα  για να  καταδείξουν τη βαρβαρότητα  και την αδιαλλαξία  που διέπει τον Άλλο.</a:t>
            </a:r>
            <a:endParaRPr lang="en-US"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Βασικό ζητούμενο αυτής της εισήγησης   είναι  η αποτύπωση  ρεπερτορίων λόγου/αφηγημάτων για την περίοδο 1955-1964. Πρωτογενές υλικό θα αναδείξει ρεπερτόρια λόγου/</a:t>
            </a:r>
            <a:r>
              <a:rPr lang="en-US" dirty="0" err="1">
                <a:latin typeface="Times New Roman" panose="02020603050405020304" pitchFamily="18" charset="0"/>
                <a:cs typeface="Times New Roman" panose="02020603050405020304" pitchFamily="18" charset="0"/>
              </a:rPr>
              <a:t>i</a:t>
            </a:r>
            <a:r>
              <a:rPr lang="en-GB" dirty="0" err="1">
                <a:latin typeface="Times New Roman" panose="02020603050405020304" pitchFamily="18" charset="0"/>
                <a:cs typeface="Times New Roman" panose="02020603050405020304" pitchFamily="18" charset="0"/>
              </a:rPr>
              <a:t>nterpretative</a:t>
            </a:r>
            <a:r>
              <a:rPr lang="en-GB" dirty="0">
                <a:latin typeface="Times New Roman" panose="02020603050405020304" pitchFamily="18" charset="0"/>
                <a:cs typeface="Times New Roman" panose="02020603050405020304" pitchFamily="18" charset="0"/>
              </a:rPr>
              <a:t> repertoires</a:t>
            </a:r>
            <a:r>
              <a:rPr lang="el-GR" dirty="0">
                <a:latin typeface="Times New Roman" panose="02020603050405020304" pitchFamily="18" charset="0"/>
                <a:cs typeface="Times New Roman" panose="02020603050405020304" pitchFamily="18" charset="0"/>
              </a:rPr>
              <a:t> της κρατούσας ελληνοκυπριακής  και τουρκοκυπριακής  ιστοριογραφικής προσέγγισης. Η  παρούσα  εισήγηση  στηριζόμενη στον κοινωνικό  </a:t>
            </a:r>
            <a:r>
              <a:rPr lang="el-GR" dirty="0" err="1">
                <a:latin typeface="Times New Roman" panose="02020603050405020304" pitchFamily="18" charset="0"/>
                <a:cs typeface="Times New Roman" panose="02020603050405020304" pitchFamily="18" charset="0"/>
              </a:rPr>
              <a:t>κονστρουξιονισμό</a:t>
            </a:r>
            <a:r>
              <a:rPr lang="el-GR" dirty="0">
                <a:latin typeface="Times New Roman" panose="02020603050405020304" pitchFamily="18" charset="0"/>
                <a:cs typeface="Times New Roman" panose="02020603050405020304" pitchFamily="18" charset="0"/>
              </a:rPr>
              <a:t> θα αναδείξει ρεπερτόρια λόγου που επιτρέπουν την κατασκευή διαφορετικών εκδοχών της πραγματικότητας, θα </a:t>
            </a:r>
            <a:r>
              <a:rPr lang="el-GR" dirty="0" err="1">
                <a:latin typeface="Times New Roman" panose="02020603050405020304" pitchFamily="18" charset="0"/>
                <a:cs typeface="Times New Roman" panose="02020603050405020304" pitchFamily="18" charset="0"/>
              </a:rPr>
              <a:t>αποδομήσει</a:t>
            </a:r>
            <a:r>
              <a:rPr lang="el-GR" dirty="0">
                <a:latin typeface="Times New Roman" panose="02020603050405020304" pitchFamily="18" charset="0"/>
                <a:cs typeface="Times New Roman" panose="02020603050405020304" pitchFamily="18" charset="0"/>
              </a:rPr>
              <a:t> γνώσεις και  παραστάσεις  για  την Ε.Ο.Κ.Α., την Τ.Μ.Τ., την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και  την περίοδο  1963-1964. Η  σύγκρουση  ανάμεσα  σε διαφορετικές  γνωστικές  προτάσεις  δύναται να αποτυπώσει  πώς η εξουσία και  η ιδεολογία  συνυφαίνονται  στενά  με την έννοια  του λόγου και  πώς  τα σημαίνοντα  «Ε.Ο.Κ.Α.» «Τ.Μ.Τ.»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αποτελούν προϊόντα του λόγου.¹ </a:t>
            </a:r>
          </a:p>
        </p:txBody>
      </p:sp>
      <p:sp>
        <p:nvSpPr>
          <p:cNvPr id="8" name="Θέση υποσέλιδου 7">
            <a:extLst>
              <a:ext uri="{FF2B5EF4-FFF2-40B4-BE49-F238E27FC236}">
                <a16:creationId xmlns:a16="http://schemas.microsoft.com/office/drawing/2014/main" id="{90CC7089-5834-F693-EE39-B063CDD9576C}"/>
              </a:ext>
            </a:extLst>
          </p:cNvPr>
          <p:cNvSpPr>
            <a:spLocks noGrp="1"/>
          </p:cNvSpPr>
          <p:nvPr>
            <p:ph type="ftr" sz="quarter" idx="11"/>
          </p:nvPr>
        </p:nvSpPr>
        <p:spPr>
          <a:xfrm>
            <a:off x="232833" y="5663066"/>
            <a:ext cx="11573933" cy="875846"/>
          </a:xfrm>
        </p:spPr>
        <p:txBody>
          <a:bodyPr/>
          <a:lstStyle/>
          <a:p>
            <a:pPr algn="l"/>
            <a:r>
              <a:rPr lang="el-GR" baseline="30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Marianne W. Jorgensen  &amp;  Louise </a:t>
            </a:r>
            <a:r>
              <a:rPr lang="en-GB" sz="1000" dirty="0">
                <a:solidFill>
                  <a:schemeClr val="tx1"/>
                </a:solidFill>
                <a:latin typeface="Times New Roman" panose="02020603050405020304" pitchFamily="18" charset="0"/>
                <a:cs typeface="Times New Roman" panose="02020603050405020304" pitchFamily="18" charset="0"/>
              </a:rPr>
              <a:t>J</a:t>
            </a:r>
            <a:r>
              <a:rPr lang="en-US" sz="1000" dirty="0">
                <a:solidFill>
                  <a:schemeClr val="tx1"/>
                </a:solidFill>
                <a:latin typeface="Times New Roman" panose="02020603050405020304" pitchFamily="18" charset="0"/>
                <a:cs typeface="Times New Roman" panose="02020603050405020304" pitchFamily="18" charset="0"/>
              </a:rPr>
              <a:t>. Phillips, </a:t>
            </a:r>
            <a:r>
              <a:rPr lang="en-US" sz="1000" i="1" dirty="0">
                <a:solidFill>
                  <a:schemeClr val="tx1"/>
                </a:solidFill>
                <a:latin typeface="Times New Roman" panose="02020603050405020304" pitchFamily="18" charset="0"/>
                <a:cs typeface="Times New Roman" panose="02020603050405020304" pitchFamily="18" charset="0"/>
              </a:rPr>
              <a:t>Discourse Analysis as Theory and Method</a:t>
            </a:r>
            <a:r>
              <a:rPr lang="en-US" sz="1000" dirty="0">
                <a:solidFill>
                  <a:schemeClr val="tx1"/>
                </a:solidFill>
                <a:latin typeface="Times New Roman" panose="02020603050405020304" pitchFamily="18" charset="0"/>
                <a:cs typeface="Times New Roman" panose="02020603050405020304" pitchFamily="18" charset="0"/>
              </a:rPr>
              <a:t>, SAGE Publications, </a:t>
            </a:r>
            <a:r>
              <a:rPr lang="el-GR" sz="1000" dirty="0">
                <a:solidFill>
                  <a:schemeClr val="tx1"/>
                </a:solidFill>
                <a:latin typeface="Times New Roman" panose="02020603050405020304" pitchFamily="18" charset="0"/>
                <a:cs typeface="Times New Roman" panose="02020603050405020304" pitchFamily="18" charset="0"/>
              </a:rPr>
              <a:t>Λονδίνο</a:t>
            </a:r>
            <a:r>
              <a:rPr lang="en-US" sz="1000" dirty="0">
                <a:solidFill>
                  <a:schemeClr val="tx1"/>
                </a:solidFill>
                <a:latin typeface="Times New Roman" panose="02020603050405020304" pitchFamily="18" charset="0"/>
                <a:cs typeface="Times New Roman" panose="02020603050405020304" pitchFamily="18" charset="0"/>
              </a:rPr>
              <a:t> 2002,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5, 106-107.</a:t>
            </a:r>
          </a:p>
          <a:p>
            <a:pPr algn="l"/>
            <a:r>
              <a:rPr lang="el-GR" sz="1000" dirty="0">
                <a:solidFill>
                  <a:schemeClr val="tx1"/>
                </a:solidFill>
                <a:latin typeface="Times New Roman" panose="02020603050405020304" pitchFamily="18" charset="0"/>
                <a:cs typeface="Times New Roman" panose="02020603050405020304" pitchFamily="18" charset="0"/>
              </a:rPr>
              <a:t>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«Ταξιδιωτική αφήγηση, μνήμη και εξουσία : Εβραίοι ταξιδιώτες  τον Μεσαίωνα»,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127.    </a:t>
            </a:r>
          </a:p>
          <a:p>
            <a:pPr algn="l"/>
            <a:r>
              <a:rPr lang="el-GR" sz="1000" dirty="0">
                <a:solidFill>
                  <a:schemeClr val="tx1"/>
                </a:solidFill>
                <a:latin typeface="Times New Roman" panose="02020603050405020304" pitchFamily="18" charset="0"/>
                <a:cs typeface="Times New Roman" panose="02020603050405020304" pitchFamily="18" charset="0"/>
              </a:rPr>
              <a:t>Κύρκος Δοξιάδης, </a:t>
            </a:r>
            <a:r>
              <a:rPr lang="el-GR" sz="1000" i="1" dirty="0">
                <a:solidFill>
                  <a:schemeClr val="tx1"/>
                </a:solidFill>
                <a:latin typeface="Times New Roman" panose="02020603050405020304" pitchFamily="18" charset="0"/>
                <a:cs typeface="Times New Roman" panose="02020603050405020304" pitchFamily="18" charset="0"/>
              </a:rPr>
              <a:t>Ανάλυση λόγου: </a:t>
            </a:r>
            <a:r>
              <a:rPr lang="el-GR" sz="1000" i="1" dirty="0" err="1">
                <a:solidFill>
                  <a:schemeClr val="tx1"/>
                </a:solidFill>
                <a:latin typeface="Times New Roman" panose="02020603050405020304" pitchFamily="18" charset="0"/>
                <a:cs typeface="Times New Roman" panose="02020603050405020304" pitchFamily="18" charset="0"/>
              </a:rPr>
              <a:t>κοινωνικο</a:t>
            </a:r>
            <a:r>
              <a:rPr lang="el-GR" sz="1000" i="1" dirty="0">
                <a:solidFill>
                  <a:schemeClr val="tx1"/>
                </a:solidFill>
                <a:latin typeface="Times New Roman" panose="02020603050405020304" pitchFamily="18" charset="0"/>
                <a:cs typeface="Times New Roman" panose="02020603050405020304" pitchFamily="18" charset="0"/>
              </a:rPr>
              <a:t>-φιλοσοφική θεμελίωση</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Πλέθρον</a:t>
            </a:r>
            <a:r>
              <a:rPr lang="el-GR" sz="1000" dirty="0">
                <a:solidFill>
                  <a:schemeClr val="tx1"/>
                </a:solidFill>
                <a:latin typeface="Times New Roman" panose="02020603050405020304" pitchFamily="18" charset="0"/>
                <a:cs typeface="Times New Roman" panose="02020603050405020304" pitchFamily="18" charset="0"/>
              </a:rPr>
              <a:t>, Αθήνα 2008, σελ. 20.</a:t>
            </a:r>
          </a:p>
        </p:txBody>
      </p:sp>
      <p:sp>
        <p:nvSpPr>
          <p:cNvPr id="9" name="Θέση αριθμού διαφάνειας 8">
            <a:extLst>
              <a:ext uri="{FF2B5EF4-FFF2-40B4-BE49-F238E27FC236}">
                <a16:creationId xmlns:a16="http://schemas.microsoft.com/office/drawing/2014/main" id="{47F13D25-8B65-E4E9-B995-45F8A16862E6}"/>
              </a:ext>
            </a:extLst>
          </p:cNvPr>
          <p:cNvSpPr>
            <a:spLocks noGrp="1"/>
          </p:cNvSpPr>
          <p:nvPr>
            <p:ph type="sldNum" sz="quarter" idx="12"/>
          </p:nvPr>
        </p:nvSpPr>
        <p:spPr/>
        <p:txBody>
          <a:bodyPr/>
          <a:lstStyle/>
          <a:p>
            <a:fld id="{1B8CE1AA-CF21-4938-812F-0237CDF6332C}" type="slidenum">
              <a:rPr lang="el-GR" smtClean="0"/>
              <a:t>3</a:t>
            </a:fld>
            <a:endParaRPr lang="el-GR"/>
          </a:p>
        </p:txBody>
      </p:sp>
    </p:spTree>
    <p:extLst>
      <p:ext uri="{BB962C8B-B14F-4D97-AF65-F5344CB8AC3E}">
        <p14:creationId xmlns:p14="http://schemas.microsoft.com/office/powerpoint/2010/main" val="148347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F4E5-1732-58C1-EDFB-F1D6B6536848}"/>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F384387B-E3C9-2A78-0DC8-C76413C5B85E}"/>
              </a:ext>
            </a:extLst>
          </p:cNvPr>
          <p:cNvSpPr/>
          <p:nvPr/>
        </p:nvSpPr>
        <p:spPr>
          <a:xfrm>
            <a:off x="179009" y="136525"/>
            <a:ext cx="11573933" cy="592667"/>
          </a:xfrm>
          <a:prstGeom prst="roundRect">
            <a:avLst/>
          </a:prstGeom>
          <a:solidFill>
            <a:schemeClr val="tx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 </a:t>
            </a:r>
            <a:r>
              <a:rPr lang="el-GR" b="1" dirty="0"/>
              <a:t>Βιβλιογραφία</a:t>
            </a:r>
          </a:p>
        </p:txBody>
      </p:sp>
      <p:sp>
        <p:nvSpPr>
          <p:cNvPr id="4" name="TextBox 3">
            <a:extLst>
              <a:ext uri="{FF2B5EF4-FFF2-40B4-BE49-F238E27FC236}">
                <a16:creationId xmlns:a16="http://schemas.microsoft.com/office/drawing/2014/main" id="{ED97E250-C967-23D8-F6A9-A331225B0E3A}"/>
              </a:ext>
            </a:extLst>
          </p:cNvPr>
          <p:cNvSpPr txBox="1"/>
          <p:nvPr/>
        </p:nvSpPr>
        <p:spPr>
          <a:xfrm>
            <a:off x="179615" y="906601"/>
            <a:ext cx="7821385" cy="5632311"/>
          </a:xfrm>
          <a:prstGeom prst="rect">
            <a:avLst/>
          </a:prstGeom>
          <a:noFill/>
        </p:spPr>
        <p:txBody>
          <a:bodyPr wrap="square">
            <a:spAutoFit/>
          </a:bodyPr>
          <a:lstStyle/>
          <a:p>
            <a:r>
              <a:rPr lang="el-GR" sz="900" b="1" dirty="0">
                <a:solidFill>
                  <a:srgbClr val="FF0000"/>
                </a:solidFill>
                <a:latin typeface="Times New Roman" panose="02020603050405020304" pitchFamily="18" charset="0"/>
                <a:cs typeface="Times New Roman" panose="02020603050405020304" pitchFamily="18" charset="0"/>
              </a:rPr>
              <a:t>Πρωτογενείς  πηγές  : </a:t>
            </a:r>
          </a:p>
          <a:p>
            <a:endParaRPr lang="el-GR" sz="900" b="1" dirty="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sz="900" b="1" dirty="0">
                <a:latin typeface="Times New Roman" panose="02020603050405020304" pitchFamily="18" charset="0"/>
                <a:cs typeface="Times New Roman" panose="02020603050405020304" pitchFamily="18" charset="0"/>
              </a:rPr>
              <a:t>Ελληνοκυπριακές  εφημερίδες  : Δεκέμβριος 1963-Ιούνιος 1964 </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Αλήθεια</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Ελευθερία</a:t>
            </a:r>
            <a:r>
              <a:rPr lang="el-GR" altLang="el-GR" sz="900" b="1"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Φιλελεύθερος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Μάχη</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Τελευταία Ώρα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Κύπρος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Χαραυγή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Εθνική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Αγών</a:t>
            </a:r>
          </a:p>
          <a:p>
            <a:pPr eaLnBrk="0" fontAlgn="base" hangingPunct="0">
              <a:spcBef>
                <a:spcPct val="0"/>
              </a:spcBef>
              <a:spcAft>
                <a:spcPct val="0"/>
              </a:spcAft>
            </a:pPr>
            <a:r>
              <a:rPr lang="el-GR" altLang="el-GR" sz="900" b="1" dirty="0">
                <a:solidFill>
                  <a:srgbClr val="0A0A0A"/>
                </a:solidFill>
                <a:latin typeface="Times New Roman" panose="02020603050405020304" pitchFamily="18" charset="0"/>
                <a:cs typeface="Times New Roman" panose="02020603050405020304" pitchFamily="18" charset="0"/>
              </a:rPr>
              <a:t>Τουρκοκυπριακές εφημερίδες  : </a:t>
            </a:r>
            <a:r>
              <a:rPr lang="el-GR" altLang="el-GR" sz="900" b="1" dirty="0">
                <a:latin typeface="Times New Roman" panose="02020603050405020304" pitchFamily="18" charset="0"/>
                <a:cs typeface="Times New Roman" panose="02020603050405020304" pitchFamily="18" charset="0"/>
              </a:rPr>
              <a:t>Δεκέμβριος 1963-Ιούνιος 1964 </a:t>
            </a:r>
          </a:p>
          <a:p>
            <a:pPr lvl="0" eaLnBrk="0" fontAlgn="base" hangingPunct="0">
              <a:spcBef>
                <a:spcPct val="0"/>
              </a:spcBef>
              <a:spcAft>
                <a:spcPct val="0"/>
              </a:spcAft>
            </a:pPr>
            <a:r>
              <a:rPr lang="el-GR" altLang="el-GR" sz="900" b="1" i="1" dirty="0" err="1">
                <a:solidFill>
                  <a:srgbClr val="0A0A0A"/>
                </a:solidFill>
                <a:latin typeface="Times New Roman" panose="02020603050405020304" pitchFamily="18" charset="0"/>
                <a:cs typeface="Times New Roman" panose="02020603050405020304" pitchFamily="18" charset="0"/>
              </a:rPr>
              <a:t>Bozkurt</a:t>
            </a:r>
            <a:r>
              <a:rPr lang="el-GR" altLang="el-GR" sz="900" b="1" dirty="0">
                <a:solidFill>
                  <a:srgbClr val="0A0A0A"/>
                </a:solidFill>
                <a:latin typeface="Times New Roman" panose="02020603050405020304" pitchFamily="18" charset="0"/>
                <a:cs typeface="Times New Roman" panose="02020603050405020304" pitchFamily="18" charset="0"/>
              </a:rPr>
              <a:t> </a:t>
            </a:r>
            <a:endParaRPr lang="el-GR" sz="900" b="1" dirty="0">
              <a:solidFill>
                <a:srgbClr val="FF0000"/>
              </a:solidFill>
              <a:latin typeface="Times New Roman" panose="02020603050405020304" pitchFamily="18" charset="0"/>
              <a:cs typeface="Times New Roman" panose="02020603050405020304" pitchFamily="18" charset="0"/>
            </a:endParaRPr>
          </a:p>
          <a:p>
            <a:r>
              <a:rPr lang="el-GR" sz="900" kern="100" dirty="0">
                <a:latin typeface="Times New Roman" panose="02020603050405020304" pitchFamily="18" charset="0"/>
                <a:ea typeface="Calibri" panose="020F0502020204030204" pitchFamily="34" charset="0"/>
                <a:cs typeface="Times New Roman" panose="02020603050405020304" pitchFamily="18" charset="0"/>
              </a:rPr>
              <a:t>Περιοδικού  </a:t>
            </a:r>
            <a:r>
              <a:rPr lang="tr-TR" sz="900" i="1" kern="100" dirty="0">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900" kern="100" dirty="0">
                <a:latin typeface="Times New Roman" panose="02020603050405020304" pitchFamily="18" charset="0"/>
                <a:ea typeface="Calibri" panose="020F0502020204030204" pitchFamily="34" charset="0"/>
                <a:cs typeface="Times New Roman" panose="02020603050405020304" pitchFamily="18" charset="0"/>
              </a:rPr>
              <a:t> </a:t>
            </a:r>
            <a:r>
              <a:rPr lang="el-GR" sz="900" kern="100" dirty="0">
                <a:latin typeface="Times New Roman" panose="02020603050405020304" pitchFamily="18" charset="0"/>
                <a:ea typeface="Calibri" panose="020F0502020204030204" pitchFamily="34" charset="0"/>
                <a:cs typeface="Times New Roman" panose="02020603050405020304" pitchFamily="18" charset="0"/>
              </a:rPr>
              <a:t>τεύχος  53, Δεκέμβριος  2002. [Ένοπλες  Δυνάμεις]</a:t>
            </a:r>
          </a:p>
          <a:p>
            <a:r>
              <a:rPr lang="el-GR" sz="900" dirty="0">
                <a:latin typeface="Times New Roman" panose="02020603050405020304" pitchFamily="18" charset="0"/>
                <a:cs typeface="Times New Roman" panose="02020603050405020304" pitchFamily="18" charset="0"/>
              </a:rPr>
              <a:t>Περιοδικό </a:t>
            </a:r>
            <a:r>
              <a:rPr lang="tr-TR" sz="900" i="1" dirty="0">
                <a:latin typeface="Times New Roman" panose="02020603050405020304" pitchFamily="18" charset="0"/>
                <a:cs typeface="Times New Roman" panose="02020603050405020304" pitchFamily="18" charset="0"/>
              </a:rPr>
              <a:t>Küçük Kaymaklı Türk Spor Kulübü  1951-1985</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Μάιος</a:t>
            </a:r>
            <a:r>
              <a:rPr lang="tr-TR" sz="900" dirty="0">
                <a:latin typeface="Times New Roman" panose="02020603050405020304" pitchFamily="18" charset="0"/>
                <a:cs typeface="Times New Roman" panose="02020603050405020304" pitchFamily="18" charset="0"/>
              </a:rPr>
              <a:t> 1985</a:t>
            </a:r>
            <a:r>
              <a:rPr lang="el-GR" sz="900" dirty="0">
                <a:latin typeface="Times New Roman" panose="02020603050405020304" pitchFamily="18" charset="0"/>
                <a:cs typeface="Times New Roman" panose="02020603050405020304" pitchFamily="18" charset="0"/>
              </a:rPr>
              <a:t>.</a:t>
            </a:r>
          </a:p>
          <a:p>
            <a:endParaRPr lang="el-GR" sz="900" dirty="0">
              <a:latin typeface="Times New Roman" panose="02020603050405020304" pitchFamily="18" charset="0"/>
              <a:ea typeface="Aptos" panose="020B0004020202020204" pitchFamily="34" charset="0"/>
              <a:cs typeface="Times New Roman" panose="02020603050405020304" pitchFamily="18" charset="0"/>
            </a:endParaRPr>
          </a:p>
          <a:p>
            <a:r>
              <a:rPr lang="tr-TR" sz="900" dirty="0">
                <a:latin typeface="Times New Roman" panose="02020603050405020304" pitchFamily="18" charset="0"/>
                <a:ea typeface="Aptos" panose="020B0004020202020204" pitchFamily="34" charset="0"/>
                <a:cs typeface="Times New Roman" panose="02020603050405020304" pitchFamily="18" charset="0"/>
              </a:rPr>
              <a:t>Keser</a:t>
            </a:r>
            <a:r>
              <a:rPr lang="el-GR" sz="900" dirty="0">
                <a:latin typeface="Times New Roman" panose="02020603050405020304" pitchFamily="18" charset="0"/>
                <a:ea typeface="Aptos" panose="020B0004020202020204" pitchFamily="34" charset="0"/>
                <a:cs typeface="Times New Roman" panose="02020603050405020304" pitchFamily="18" charset="0"/>
              </a:rPr>
              <a:t> </a:t>
            </a:r>
            <a:r>
              <a:rPr lang="el-GR" sz="900" dirty="0" err="1">
                <a:latin typeface="Times New Roman" panose="02020603050405020304" pitchFamily="18" charset="0"/>
                <a:ea typeface="Aptos" panose="020B0004020202020204" pitchFamily="34" charset="0"/>
                <a:cs typeface="Times New Roman" panose="02020603050405020304" pitchFamily="18" charset="0"/>
              </a:rPr>
              <a:t>Ulvi</a:t>
            </a:r>
            <a:r>
              <a:rPr lang="tr-TR" sz="900" dirty="0">
                <a:latin typeface="Times New Roman" panose="02020603050405020304" pitchFamily="18" charset="0"/>
                <a:ea typeface="Aptos" panose="020B0004020202020204" pitchFamily="34" charset="0"/>
                <a:cs typeface="Times New Roman" panose="02020603050405020304" pitchFamily="18" charset="0"/>
              </a:rPr>
              <a:t>, </a:t>
            </a:r>
            <a:r>
              <a:rPr lang="el-GR" sz="900" i="1" dirty="0">
                <a:latin typeface="Times New Roman" panose="02020603050405020304" pitchFamily="18" charset="0"/>
                <a:ea typeface="Aptos" panose="020B0004020202020204" pitchFamily="34" charset="0"/>
                <a:cs typeface="Times New Roman" panose="02020603050405020304" pitchFamily="18" charset="0"/>
              </a:rPr>
              <a:t>KIZILAY BELGELERİ IŞIĞINDA KIBRIS 1963-1974</a:t>
            </a:r>
            <a:r>
              <a:rPr lang="tr-TR" sz="900" i="1" dirty="0">
                <a:latin typeface="Times New Roman" panose="02020603050405020304" pitchFamily="18" charset="0"/>
                <a:ea typeface="Aptos" panose="020B0004020202020204" pitchFamily="34" charset="0"/>
                <a:cs typeface="Times New Roman" panose="02020603050405020304" pitchFamily="18" charset="0"/>
              </a:rPr>
              <a:t>, </a:t>
            </a:r>
            <a:r>
              <a:rPr lang="tr-TR" sz="900" dirty="0">
                <a:latin typeface="Times New Roman" panose="02020603050405020304" pitchFamily="18" charset="0"/>
                <a:ea typeface="Aptos" panose="020B0004020202020204" pitchFamily="34" charset="0"/>
                <a:cs typeface="Times New Roman" panose="02020603050405020304" pitchFamily="18" charset="0"/>
              </a:rPr>
              <a:t>Türk Kızılay, </a:t>
            </a:r>
            <a:r>
              <a:rPr lang="el-GR" sz="900" dirty="0">
                <a:latin typeface="Times New Roman" panose="02020603050405020304" pitchFamily="18" charset="0"/>
                <a:ea typeface="Aptos" panose="020B0004020202020204" pitchFamily="34" charset="0"/>
                <a:cs typeface="Times New Roman" panose="02020603050405020304" pitchFamily="18" charset="0"/>
              </a:rPr>
              <a:t>Άγκυρα</a:t>
            </a:r>
            <a:r>
              <a:rPr lang="tr-TR" sz="900" dirty="0">
                <a:latin typeface="Times New Roman" panose="02020603050405020304" pitchFamily="18" charset="0"/>
                <a:ea typeface="Aptos" panose="020B0004020202020204" pitchFamily="34" charset="0"/>
                <a:cs typeface="Times New Roman" panose="02020603050405020304" pitchFamily="18" charset="0"/>
              </a:rPr>
              <a:t> 2010</a:t>
            </a:r>
            <a:r>
              <a:rPr lang="el-GR" sz="900" dirty="0">
                <a:latin typeface="Times New Roman" panose="02020603050405020304" pitchFamily="18" charset="0"/>
                <a:ea typeface="Aptos" panose="020B0004020202020204" pitchFamily="34" charset="0"/>
                <a:cs typeface="Times New Roman" panose="02020603050405020304" pitchFamily="18" charset="0"/>
              </a:rPr>
              <a:t>.[Κύπρος  1963-1974 μέσα  από τα έγραφα της  Ερυθράς Ημισελήνου]</a:t>
            </a:r>
          </a:p>
          <a:p>
            <a:r>
              <a:rPr lang="en-US" sz="900" dirty="0" err="1">
                <a:latin typeface="Times New Roman" panose="02020603050405020304" pitchFamily="18" charset="0"/>
                <a:cs typeface="Times New Roman" panose="02020603050405020304" pitchFamily="18" charset="0"/>
              </a:rPr>
              <a:t>SerterVehbi</a:t>
            </a:r>
            <a:r>
              <a:rPr lang="en-US" sz="900" dirty="0">
                <a:latin typeface="Times New Roman" panose="02020603050405020304" pitchFamily="18" charset="0"/>
                <a:cs typeface="Times New Roman" panose="02020603050405020304" pitchFamily="18" charset="0"/>
              </a:rPr>
              <a:t> Zeki, </a:t>
            </a:r>
            <a:r>
              <a:rPr lang="en-US" sz="900" i="1" dirty="0" err="1">
                <a:latin typeface="Times New Roman" panose="02020603050405020304" pitchFamily="18" charset="0"/>
                <a:cs typeface="Times New Roman" panose="02020603050405020304" pitchFamily="18" charset="0"/>
              </a:rPr>
              <a:t>Kıbrıs</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tarihi</a:t>
            </a:r>
            <a:r>
              <a:rPr lang="en-US" sz="900" i="1" dirty="0">
                <a:latin typeface="Times New Roman" panose="02020603050405020304" pitchFamily="18" charset="0"/>
                <a:cs typeface="Times New Roman" panose="02020603050405020304" pitchFamily="18" charset="0"/>
              </a:rPr>
              <a:t> : </a:t>
            </a:r>
            <a:r>
              <a:rPr lang="en-US" sz="900" i="1" dirty="0" err="1">
                <a:latin typeface="Times New Roman" panose="02020603050405020304" pitchFamily="18" charset="0"/>
                <a:cs typeface="Times New Roman" panose="02020603050405020304" pitchFamily="18" charset="0"/>
              </a:rPr>
              <a:t>orta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dereceli</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okullar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için</a:t>
            </a:r>
            <a:r>
              <a:rPr lang="en-US"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Λευκωσία </a:t>
            </a:r>
            <a:r>
              <a:rPr lang="en-US" sz="900" dirty="0">
                <a:latin typeface="Times New Roman" panose="02020603050405020304" pitchFamily="18" charset="0"/>
                <a:cs typeface="Times New Roman" panose="02020603050405020304" pitchFamily="18" charset="0"/>
              </a:rPr>
              <a:t>1970</a:t>
            </a:r>
            <a:r>
              <a:rPr lang="el-GR" sz="900" dirty="0">
                <a:latin typeface="Times New Roman" panose="02020603050405020304" pitchFamily="18" charset="0"/>
                <a:cs typeface="Times New Roman" panose="02020603050405020304" pitchFamily="18" charset="0"/>
              </a:rPr>
              <a:t>. [Η Ιστορία της  Κύπρου  για το γυμνάσιο ]</a:t>
            </a:r>
          </a:p>
          <a:p>
            <a:r>
              <a:rPr lang="tr-TR" sz="900" dirty="0">
                <a:latin typeface="Times New Roman" panose="02020603050405020304" pitchFamily="18" charset="0"/>
                <a:cs typeface="Times New Roman" panose="02020603050405020304" pitchFamily="18" charset="0"/>
              </a:rPr>
              <a:t>Tansu İsmail, </a:t>
            </a:r>
            <a:r>
              <a:rPr lang="en-US" sz="900" i="1" dirty="0">
                <a:latin typeface="Times New Roman" panose="02020603050405020304" pitchFamily="18" charset="0"/>
                <a:cs typeface="Times New Roman" panose="02020603050405020304" pitchFamily="18" charset="0"/>
              </a:rPr>
              <a:t>Asl</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hi</a:t>
            </a:r>
            <a:r>
              <a:rPr lang="el-GR" sz="900" i="1" dirty="0">
                <a:latin typeface="Times New Roman" panose="02020603050405020304" pitchFamily="18" charset="0"/>
                <a:cs typeface="Times New Roman" panose="02020603050405020304" pitchFamily="18" charset="0"/>
              </a:rPr>
              <a:t>ç </a:t>
            </a:r>
            <a:r>
              <a:rPr lang="en-US" sz="900" i="1" dirty="0" err="1">
                <a:latin typeface="Times New Roman" panose="02020603050405020304" pitchFamily="18" charset="0"/>
                <a:cs typeface="Times New Roman" panose="02020603050405020304" pitchFamily="18" charset="0"/>
              </a:rPr>
              <a:t>kimse</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uyumuyordu</a:t>
            </a:r>
            <a:r>
              <a:rPr lang="en-US" sz="900" i="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 </a:t>
            </a:r>
            <a:r>
              <a:rPr lang="tr-TR" sz="900" i="1" dirty="0">
                <a:latin typeface="Times New Roman" panose="02020603050405020304" pitchFamily="18" charset="0"/>
                <a:cs typeface="Times New Roman" panose="02020603050405020304" pitchFamily="18" charset="0"/>
              </a:rPr>
              <a:t>Y</a:t>
            </a:r>
            <a:r>
              <a:rPr lang="en-US" sz="900" i="1" dirty="0" err="1">
                <a:latin typeface="Times New Roman" panose="02020603050405020304" pitchFamily="18" charset="0"/>
                <a:cs typeface="Times New Roman" panose="02020603050405020304" pitchFamily="18" charset="0"/>
              </a:rPr>
              <a:t>eralt</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silahl</a:t>
            </a:r>
            <a:r>
              <a:rPr lang="el-GR" sz="900" i="1" dirty="0">
                <a:latin typeface="Times New Roman" panose="02020603050405020304" pitchFamily="18" charset="0"/>
                <a:cs typeface="Times New Roman" panose="02020603050405020304" pitchFamily="18" charset="0"/>
              </a:rPr>
              <a:t>ı </a:t>
            </a:r>
            <a:r>
              <a:rPr lang="en-US" sz="900" i="1" dirty="0" err="1">
                <a:latin typeface="Times New Roman" panose="02020603050405020304" pitchFamily="18" charset="0"/>
                <a:cs typeface="Times New Roman" panose="02020603050405020304" pitchFamily="18" charset="0"/>
              </a:rPr>
              <a:t>bir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gizli</a:t>
            </a:r>
            <a:r>
              <a:rPr lang="el-GR" sz="900" i="1" dirty="0">
                <a:latin typeface="Times New Roman" panose="02020603050405020304" pitchFamily="18" charset="0"/>
                <a:cs typeface="Times New Roman" panose="02020603050405020304" pitchFamily="18" charset="0"/>
              </a:rPr>
              <a:t> ö</a:t>
            </a:r>
            <a:r>
              <a:rPr lang="en-US" sz="900" i="1" dirty="0" err="1">
                <a:latin typeface="Times New Roman" panose="02020603050405020304" pitchFamily="18" charset="0"/>
                <a:cs typeface="Times New Roman" panose="02020603050405020304" pitchFamily="18" charset="0"/>
              </a:rPr>
              <a:t>rg</a:t>
            </a:r>
            <a:r>
              <a:rPr lang="el-GR" sz="900" i="1" dirty="0">
                <a:latin typeface="Times New Roman" panose="02020603050405020304" pitchFamily="18" charset="0"/>
                <a:cs typeface="Times New Roman" panose="02020603050405020304" pitchFamily="18" charset="0"/>
              </a:rPr>
              <a:t>ü</a:t>
            </a:r>
            <a:r>
              <a:rPr lang="en-US" sz="900" i="1" dirty="0">
                <a:latin typeface="Times New Roman" panose="02020603050405020304" pitchFamily="18" charset="0"/>
                <a:cs typeface="Times New Roman" panose="02020603050405020304" pitchFamily="18" charset="0"/>
              </a:rPr>
              <a:t>t</a:t>
            </a:r>
            <a:r>
              <a:rPr lang="el-GR" sz="900" i="1"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hem de </a:t>
            </a:r>
            <a:r>
              <a:rPr lang="en-US" sz="900" i="1" dirty="0" err="1">
                <a:latin typeface="Times New Roman" panose="02020603050405020304" pitchFamily="18" charset="0"/>
                <a:cs typeface="Times New Roman" panose="02020603050405020304" pitchFamily="18" charset="0"/>
              </a:rPr>
              <a:t>devlet</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eliyle</a:t>
            </a:r>
            <a:r>
              <a:rPr lang="el-GR" sz="900" i="1" dirty="0">
                <a:latin typeface="Times New Roman" panose="02020603050405020304" pitchFamily="18" charset="0"/>
                <a:cs typeface="Times New Roman" panose="02020603050405020304" pitchFamily="18" charset="0"/>
              </a:rPr>
              <a:t>...</a:t>
            </a:r>
            <a:r>
              <a:rPr lang="en-US" sz="900" i="1" dirty="0">
                <a:latin typeface="Times New Roman" panose="02020603050405020304" pitchFamily="18" charset="0"/>
                <a:cs typeface="Times New Roman" panose="02020603050405020304" pitchFamily="18" charset="0"/>
              </a:rPr>
              <a:t> TMT</a:t>
            </a:r>
            <a:r>
              <a:rPr lang="tr-TR" sz="900" i="1" dirty="0">
                <a:latin typeface="Times New Roman" panose="02020603050405020304" pitchFamily="18" charset="0"/>
                <a:cs typeface="Times New Roman" panose="02020603050405020304" pitchFamily="18" charset="0"/>
              </a:rPr>
              <a:t>,</a:t>
            </a:r>
            <a:r>
              <a:rPr lang="tr-T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MİNPA MATBAACILIK, </a:t>
            </a:r>
            <a:r>
              <a:rPr lang="el-GR" sz="900" dirty="0">
                <a:latin typeface="Times New Roman" panose="02020603050405020304" pitchFamily="18" charset="0"/>
                <a:cs typeface="Times New Roman" panose="02020603050405020304" pitchFamily="18" charset="0"/>
              </a:rPr>
              <a:t>Άγκυρα</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 [Στην πραγματικότητα κανείς δεν κοιμόταν: Μια ένοπλη  μυστική οργάνωση  με τις ευλογίες του κράτους]</a:t>
            </a:r>
            <a:endParaRPr lang="tr-TR" sz="900" dirty="0">
              <a:latin typeface="Times New Roman" panose="02020603050405020304" pitchFamily="18" charset="0"/>
              <a:ea typeface="Aptos" panose="020B0004020202020204" pitchFamily="34" charset="0"/>
              <a:cs typeface="Times New Roman" panose="02020603050405020304" pitchFamily="18" charset="0"/>
            </a:endParaRPr>
          </a:p>
          <a:p>
            <a:endParaRPr lang="el-GR" sz="900" dirty="0">
              <a:latin typeface="Times New Roman" panose="02020603050405020304" pitchFamily="18" charset="0"/>
              <a:cs typeface="Times New Roman" panose="02020603050405020304" pitchFamily="18" charset="0"/>
            </a:endParaRPr>
          </a:p>
          <a:p>
            <a:r>
              <a:rPr lang="el-GR" sz="900" b="1" dirty="0">
                <a:solidFill>
                  <a:srgbClr val="FF0000"/>
                </a:solidFill>
                <a:latin typeface="Times New Roman" panose="02020603050405020304" pitchFamily="18" charset="0"/>
                <a:cs typeface="Times New Roman" panose="02020603050405020304" pitchFamily="18" charset="0"/>
              </a:rPr>
              <a:t>Δευτερογενείς πηγές  :</a:t>
            </a:r>
          </a:p>
          <a:p>
            <a:endParaRPr lang="el-GR" sz="900" b="1" dirty="0">
              <a:solidFill>
                <a:srgbClr val="FF0000"/>
              </a:solidFill>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Ιστορικό πλαίσιο </a:t>
            </a:r>
          </a:p>
          <a:p>
            <a:r>
              <a:rPr lang="el-GR" sz="900" dirty="0" err="1">
                <a:latin typeface="Times New Roman" panose="02020603050405020304" pitchFamily="18" charset="0"/>
                <a:cs typeface="Times New Roman" panose="02020603050405020304" pitchFamily="18" charset="0"/>
              </a:rPr>
              <a:t>Δρουσιώτης</a:t>
            </a:r>
            <a:r>
              <a:rPr lang="el-GR" sz="900" dirty="0">
                <a:latin typeface="Times New Roman" panose="02020603050405020304" pitchFamily="18" charset="0"/>
                <a:cs typeface="Times New Roman" panose="02020603050405020304" pitchFamily="18" charset="0"/>
              </a:rPr>
              <a:t> Μακάριος,  </a:t>
            </a:r>
            <a:r>
              <a:rPr lang="el-GR" sz="900" i="1" dirty="0">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 </a:t>
            </a:r>
            <a:r>
              <a:rPr lang="el-GR" sz="900" dirty="0">
                <a:latin typeface="Times New Roman" panose="02020603050405020304" pitchFamily="18" charset="0"/>
                <a:cs typeface="Times New Roman" panose="02020603050405020304" pitchFamily="18" charset="0"/>
              </a:rPr>
              <a:t>Αλφάδι, Λευκωσία  2023.</a:t>
            </a:r>
          </a:p>
          <a:p>
            <a:r>
              <a:rPr lang="el-GR" sz="900" dirty="0">
                <a:latin typeface="Times New Roman" panose="02020603050405020304" pitchFamily="18" charset="0"/>
                <a:cs typeface="Times New Roman" panose="02020603050405020304" pitchFamily="18" charset="0"/>
              </a:rPr>
              <a:t>Λάμπρου Γιάννης Κ.,</a:t>
            </a:r>
            <a:r>
              <a:rPr lang="el-GR" sz="900" b="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900" dirty="0">
                <a:latin typeface="Times New Roman" panose="02020603050405020304" pitchFamily="18" charset="0"/>
                <a:cs typeface="Times New Roman" panose="02020603050405020304" pitchFamily="18" charset="0"/>
              </a:rPr>
              <a:t>, Εκδόσεις Πάργα, Λευκωσία 2008.</a:t>
            </a:r>
          </a:p>
          <a:p>
            <a:r>
              <a:rPr lang="en-US" sz="900" dirty="0">
                <a:latin typeface="Times New Roman" panose="02020603050405020304" pitchFamily="18" charset="0"/>
                <a:cs typeface="Times New Roman" panose="02020603050405020304" pitchFamily="18" charset="0"/>
              </a:rPr>
              <a:t>Markides Diana</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Κύπρος 1957-1963</a:t>
            </a:r>
            <a:r>
              <a:rPr lang="el-GR" sz="900" dirty="0">
                <a:latin typeface="Times New Roman" panose="02020603050405020304" pitchFamily="18" charset="0"/>
                <a:cs typeface="Times New Roman" panose="02020603050405020304" pitchFamily="18" charset="0"/>
              </a:rPr>
              <a:t>, Εκδόσεις Μεσόγειος.</a:t>
            </a:r>
            <a:endParaRPr lang="tr-TR" sz="900" kern="0" dirty="0">
              <a:latin typeface="Times New Roman" panose="02020603050405020304" pitchFamily="18" charset="0"/>
              <a:ea typeface="Aptos" panose="020B0004020202020204" pitchFamily="34" charset="0"/>
              <a:cs typeface="Times New Roman" panose="02020603050405020304" pitchFamily="18" charset="0"/>
            </a:endParaRPr>
          </a:p>
          <a:p>
            <a:r>
              <a:rPr lang="el-GR" sz="900" dirty="0" err="1">
                <a:latin typeface="Times New Roman" panose="02020603050405020304" pitchFamily="18" charset="0"/>
                <a:cs typeface="Times New Roman" panose="02020603050405020304" pitchFamily="18" charset="0"/>
              </a:rPr>
              <a:t>Μούδουρος</a:t>
            </a:r>
            <a:r>
              <a:rPr lang="el-GR" sz="900" dirty="0">
                <a:latin typeface="Times New Roman" panose="02020603050405020304" pitchFamily="18" charset="0"/>
                <a:cs typeface="Times New Roman" panose="02020603050405020304" pitchFamily="18" charset="0"/>
              </a:rPr>
              <a:t> Νίκος, </a:t>
            </a:r>
            <a:r>
              <a:rPr lang="el-GR" sz="900" i="1" dirty="0">
                <a:latin typeface="Times New Roman" panose="02020603050405020304" pitchFamily="18" charset="0"/>
                <a:cs typeface="Times New Roman" panose="02020603050405020304" pitchFamily="18" charset="0"/>
              </a:rPr>
              <a:t>Διεκδικώντας την πατρίδα : η τουρκοκυπριακή αντιπολίτευση την περίοδο 1964-2004</a:t>
            </a:r>
            <a:r>
              <a:rPr lang="el-GR" sz="900" dirty="0">
                <a:latin typeface="Times New Roman" panose="02020603050405020304" pitchFamily="18" charset="0"/>
                <a:cs typeface="Times New Roman" panose="02020603050405020304" pitchFamily="18" charset="0"/>
              </a:rPr>
              <a:t>, Ψηφίδες, Θεσσαλονίκη  2022. </a:t>
            </a:r>
          </a:p>
          <a:p>
            <a:r>
              <a:rPr lang="en-US" sz="900" dirty="0">
                <a:latin typeface="Times New Roman" panose="02020603050405020304" pitchFamily="18" charset="0"/>
                <a:ea typeface="Times New Roman" panose="02020603050405020304" pitchFamily="18" charset="0"/>
                <a:cs typeface="Times New Roman" panose="02020603050405020304" pitchFamily="18" charset="0"/>
              </a:rPr>
              <a:t>Patrick</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Richard A., </a:t>
            </a:r>
            <a:r>
              <a:rPr lang="en-US" sz="900" i="1" dirty="0">
                <a:latin typeface="Times New Roman" panose="02020603050405020304" pitchFamily="18" charset="0"/>
                <a:ea typeface="Times New Roman" panose="02020603050405020304" pitchFamily="18" charset="0"/>
                <a:cs typeface="Times New Roman" panose="02020603050405020304" pitchFamily="18" charset="0"/>
              </a:rPr>
              <a:t>Political Geography and the Cyprus Conflict, 1963-1971</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University  of Waterloo Department  of Geography Publication Series No. 4, </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Καναδάς</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1976. </a:t>
            </a:r>
            <a:endParaRPr lang="el-GR" sz="900" dirty="0">
              <a:solidFill>
                <a:srgbClr val="FF0000"/>
              </a:solidFill>
              <a:latin typeface="Times New Roman" panose="02020603050405020304" pitchFamily="18" charset="0"/>
              <a:cs typeface="Times New Roman" panose="02020603050405020304" pitchFamily="18" charset="0"/>
            </a:endParaRPr>
          </a:p>
          <a:p>
            <a:r>
              <a:rPr lang="el-GR" sz="900" dirty="0">
                <a:latin typeface="Times New Roman" panose="02020603050405020304" pitchFamily="18" charset="0"/>
                <a:cs typeface="Times New Roman" panose="02020603050405020304" pitchFamily="18" charset="0"/>
              </a:rPr>
              <a:t>Χρυσοστόμου Άγγελος, </a:t>
            </a:r>
            <a:r>
              <a:rPr lang="el-GR" sz="900" i="1" dirty="0">
                <a:latin typeface="Times New Roman" panose="02020603050405020304" pitchFamily="18" charset="0"/>
                <a:cs typeface="Times New Roman" panose="02020603050405020304" pitchFamily="18" charset="0"/>
              </a:rPr>
              <a:t>Το  χρονικό  της «διμοιρίας» </a:t>
            </a:r>
            <a:r>
              <a:rPr lang="el-GR" sz="900" i="1" dirty="0" err="1">
                <a:latin typeface="Times New Roman" panose="02020603050405020304" pitchFamily="18" charset="0"/>
                <a:cs typeface="Times New Roman" panose="02020603050405020304" pitchFamily="18" charset="0"/>
              </a:rPr>
              <a:t>Ομορφίτας</a:t>
            </a:r>
            <a:r>
              <a:rPr lang="el-GR" sz="900" i="1" dirty="0">
                <a:latin typeface="Times New Roman" panose="02020603050405020304" pitchFamily="18" charset="0"/>
                <a:cs typeface="Times New Roman" panose="02020603050405020304" pitchFamily="18" charset="0"/>
              </a:rPr>
              <a:t> (1961-1963),</a:t>
            </a:r>
            <a:r>
              <a:rPr lang="el-GR" sz="900" dirty="0">
                <a:latin typeface="Times New Roman" panose="02020603050405020304" pitchFamily="18" charset="0"/>
                <a:cs typeface="Times New Roman" panose="02020603050405020304" pitchFamily="18" charset="0"/>
              </a:rPr>
              <a:t> Ρίζες, Λευκωσία 2024.</a:t>
            </a:r>
          </a:p>
          <a:p>
            <a:endParaRPr lang="en-US" sz="900" dirty="0">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Θεωρητικό πλαίσιο : </a:t>
            </a:r>
          </a:p>
          <a:p>
            <a:r>
              <a:rPr lang="el-GR" sz="900" dirty="0" err="1">
                <a:latin typeface="Times New Roman" panose="02020603050405020304" pitchFamily="18" charset="0"/>
                <a:cs typeface="Times New Roman" panose="02020603050405020304" pitchFamily="18" charset="0"/>
              </a:rPr>
              <a:t>Debord</a:t>
            </a:r>
            <a:r>
              <a:rPr lang="el-G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G</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Η κοινωνία του θεάματος</a:t>
            </a:r>
            <a:r>
              <a:rPr lang="el-GR" sz="900" dirty="0">
                <a:latin typeface="Times New Roman" panose="02020603050405020304" pitchFamily="18" charset="0"/>
                <a:cs typeface="Times New Roman" panose="02020603050405020304" pitchFamily="18" charset="0"/>
              </a:rPr>
              <a:t>, Μεταίχμιο, Αθήνα 2016.</a:t>
            </a:r>
          </a:p>
          <a:p>
            <a:r>
              <a:rPr lang="el-GR" sz="900" dirty="0" err="1">
                <a:latin typeface="Times New Roman" panose="02020603050405020304" pitchFamily="18" charset="0"/>
                <a:cs typeface="Times New Roman" panose="02020603050405020304" pitchFamily="18" charset="0"/>
              </a:rPr>
              <a:t>Le</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Goff</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Jacques</a:t>
            </a:r>
            <a:r>
              <a:rPr lang="el-GR" sz="900" dirty="0">
                <a:latin typeface="Times New Roman" panose="02020603050405020304" pitchFamily="18" charset="0"/>
                <a:cs typeface="Times New Roman" panose="02020603050405020304" pitchFamily="18" charset="0"/>
              </a:rPr>
              <a:t>,</a:t>
            </a:r>
            <a:r>
              <a:rPr lang="el-GR" sz="900" i="1" dirty="0">
                <a:latin typeface="Times New Roman" panose="02020603050405020304" pitchFamily="18" charset="0"/>
                <a:cs typeface="Times New Roman" panose="02020603050405020304" pitchFamily="18" charset="0"/>
              </a:rPr>
              <a:t> Ιστορία και μνήμη</a:t>
            </a:r>
            <a:r>
              <a:rPr lang="el-GR" sz="900" dirty="0">
                <a:latin typeface="Times New Roman" panose="02020603050405020304" pitchFamily="18" charset="0"/>
                <a:cs typeface="Times New Roman" panose="02020603050405020304" pitchFamily="18" charset="0"/>
              </a:rPr>
              <a:t>, Νεφέλη, Αθήνα 1998.</a:t>
            </a:r>
          </a:p>
          <a:p>
            <a:r>
              <a:rPr lang="el-GR" sz="900" kern="0" dirty="0" err="1">
                <a:latin typeface="Times New Roman" panose="02020603050405020304" pitchFamily="18" charset="0"/>
                <a:ea typeface="Aptos" panose="020B0004020202020204" pitchFamily="34" charset="0"/>
                <a:cs typeface="Times New Roman" panose="02020603050405020304" pitchFamily="18" charset="0"/>
              </a:rPr>
              <a:t>Μπενβενίστε</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Ρίκα &amp;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Παραδέλλης</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Θεόδωρος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επιμ</a:t>
            </a:r>
            <a:r>
              <a:rPr lang="el-G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i="1" kern="0" dirty="0">
                <a:latin typeface="Times New Roman" panose="02020603050405020304" pitchFamily="18" charset="0"/>
                <a:ea typeface="Aptos" panose="020B0004020202020204" pitchFamily="34" charset="0"/>
                <a:cs typeface="Times New Roman" panose="02020603050405020304" pitchFamily="18" charset="0"/>
              </a:rPr>
              <a:t>Διαδρομές και τόποι της μνήμης : ιστορικές και ανθρωπολογικές προσεγγίσεις</a:t>
            </a:r>
            <a:r>
              <a:rPr lang="el-GR" sz="900" kern="0" dirty="0">
                <a:latin typeface="Times New Roman" panose="02020603050405020304" pitchFamily="18" charset="0"/>
                <a:ea typeface="Aptos" panose="020B0004020202020204" pitchFamily="34" charset="0"/>
                <a:cs typeface="Times New Roman" panose="02020603050405020304" pitchFamily="18" charset="0"/>
              </a:rPr>
              <a:t>, Πανεπιστήμιο Αιγαίου, Αθήνα 1999.</a:t>
            </a:r>
          </a:p>
          <a:p>
            <a:r>
              <a:rPr lang="el-GR" sz="900" dirty="0">
                <a:latin typeface="Times New Roman" panose="02020603050405020304" pitchFamily="18" charset="0"/>
                <a:cs typeface="Times New Roman" panose="02020603050405020304" pitchFamily="18" charset="0"/>
              </a:rPr>
              <a:t>Παπαδάκης Γιάννης,  </a:t>
            </a:r>
            <a:r>
              <a:rPr lang="el-GR" sz="900" i="1" dirty="0">
                <a:latin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Scripta</a:t>
            </a:r>
            <a:r>
              <a:rPr lang="el-GR" sz="900" dirty="0">
                <a:latin typeface="Times New Roman" panose="02020603050405020304" pitchFamily="18" charset="0"/>
                <a:cs typeface="Times New Roman" panose="02020603050405020304" pitchFamily="18" charset="0"/>
              </a:rPr>
              <a:t>, Αθήνα 2009. </a:t>
            </a:r>
          </a:p>
        </p:txBody>
      </p:sp>
      <p:sp>
        <p:nvSpPr>
          <p:cNvPr id="6" name="Θέση αριθμού διαφάνειας 5">
            <a:extLst>
              <a:ext uri="{FF2B5EF4-FFF2-40B4-BE49-F238E27FC236}">
                <a16:creationId xmlns:a16="http://schemas.microsoft.com/office/drawing/2014/main" id="{488F3679-9BEB-1F0F-9820-CCD8380F9B96}"/>
              </a:ext>
            </a:extLst>
          </p:cNvPr>
          <p:cNvSpPr>
            <a:spLocks noGrp="1"/>
          </p:cNvSpPr>
          <p:nvPr>
            <p:ph type="sldNum" sz="quarter" idx="12"/>
          </p:nvPr>
        </p:nvSpPr>
        <p:spPr/>
        <p:txBody>
          <a:bodyPr/>
          <a:lstStyle/>
          <a:p>
            <a:fld id="{1B8CE1AA-CF21-4938-812F-0237CDF6332C}" type="slidenum">
              <a:rPr lang="el-GR" smtClean="0"/>
              <a:t>30</a:t>
            </a:fld>
            <a:endParaRPr lang="el-GR" dirty="0"/>
          </a:p>
        </p:txBody>
      </p:sp>
      <p:pic>
        <p:nvPicPr>
          <p:cNvPr id="1026" name="Picture 2">
            <a:extLst>
              <a:ext uri="{FF2B5EF4-FFF2-40B4-BE49-F238E27FC236}">
                <a16:creationId xmlns:a16="http://schemas.microsoft.com/office/drawing/2014/main" id="{8A9B0ACB-4AC8-86EE-3C5B-267A582694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6" t="12381" r="69684" b="50000"/>
          <a:stretch>
            <a:fillRect/>
          </a:stretch>
        </p:blipFill>
        <p:spPr bwMode="auto">
          <a:xfrm>
            <a:off x="8360228" y="906601"/>
            <a:ext cx="3243943" cy="4720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956173E-F2F7-13D8-3A41-3EE7A44EE071}"/>
              </a:ext>
            </a:extLst>
          </p:cNvPr>
          <p:cNvSpPr/>
          <p:nvPr/>
        </p:nvSpPr>
        <p:spPr>
          <a:xfrm>
            <a:off x="8360228" y="5822238"/>
            <a:ext cx="3243943" cy="4454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t>Εφημερίδα </a:t>
            </a:r>
            <a:r>
              <a:rPr lang="el-GR" sz="1200" i="1" dirty="0"/>
              <a:t>Ο ΑΓΩΝ</a:t>
            </a:r>
            <a:r>
              <a:rPr lang="el-GR" sz="1200" dirty="0"/>
              <a:t>, 1 Ιουλίου 1964.</a:t>
            </a:r>
          </a:p>
        </p:txBody>
      </p:sp>
    </p:spTree>
    <p:extLst>
      <p:ext uri="{BB962C8B-B14F-4D97-AF65-F5344CB8AC3E}">
        <p14:creationId xmlns:p14="http://schemas.microsoft.com/office/powerpoint/2010/main" val="380715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AA00-08D7-17BB-C997-EF7E7A084F1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4D6CC8A-02CA-26D4-A176-7DD962498F89}"/>
              </a:ext>
            </a:extLst>
          </p:cNvPr>
          <p:cNvSpPr/>
          <p:nvPr/>
        </p:nvSpPr>
        <p:spPr>
          <a:xfrm>
            <a:off x="3744686" y="3287413"/>
            <a:ext cx="4963885" cy="938164"/>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1200" b="1" dirty="0">
              <a:solidFill>
                <a:schemeClr val="tx1"/>
              </a:solidFill>
            </a:endParaRPr>
          </a:p>
          <a:p>
            <a:pPr algn="ctr"/>
            <a:r>
              <a:rPr lang="el-GR" sz="1100" b="1" u="sng" dirty="0">
                <a:solidFill>
                  <a:schemeClr val="tx1"/>
                </a:solidFill>
                <a:hlinkClick r:id="rId3">
                  <a:extLst>
                    <a:ext uri="{A12FA001-AC4F-418D-AE19-62706E023703}">
                      <ahyp:hlinkClr xmlns:ahyp="http://schemas.microsoft.com/office/drawing/2018/hyperlinkcolor" val="tx"/>
                    </a:ext>
                  </a:extLst>
                </a:hlinkClick>
              </a:rPr>
              <a:t>elenecharalampous72@gmail.com</a:t>
            </a:r>
            <a:endParaRPr lang="el-GR" sz="1100" b="1" u="sng" dirty="0">
              <a:solidFill>
                <a:schemeClr val="tx1"/>
              </a:solidFill>
            </a:endParaRPr>
          </a:p>
          <a:p>
            <a:pPr algn="ctr"/>
            <a:r>
              <a:rPr lang="el-GR" sz="1100" b="1" u="sng" dirty="0">
                <a:solidFill>
                  <a:schemeClr val="tx1"/>
                </a:solidFill>
                <a:hlinkClick r:id="rId4">
                  <a:extLst>
                    <a:ext uri="{A12FA001-AC4F-418D-AE19-62706E023703}">
                      <ahyp:hlinkClr xmlns:ahyp="http://schemas.microsoft.com/office/drawing/2018/hyperlinkcolor" val="tx"/>
                    </a:ext>
                  </a:extLst>
                </a:hlinkClick>
              </a:rPr>
              <a:t>pittakoulines@yahoo.gr</a:t>
            </a:r>
            <a:endParaRPr lang="el-GR" sz="1100" b="1" u="sng" dirty="0">
              <a:solidFill>
                <a:schemeClr val="tx1"/>
              </a:solidFill>
            </a:endParaRPr>
          </a:p>
          <a:p>
            <a:pPr algn="ctr"/>
            <a:r>
              <a:rPr lang="el-GR" sz="1100" b="1" u="sng" dirty="0">
                <a:solidFill>
                  <a:schemeClr val="tx1"/>
                </a:solidFill>
              </a:rPr>
              <a:t>https://www.e-charalambous.com/</a:t>
            </a:r>
          </a:p>
          <a:p>
            <a:endParaRPr lang="el-GR" dirty="0"/>
          </a:p>
        </p:txBody>
      </p:sp>
      <p:sp>
        <p:nvSpPr>
          <p:cNvPr id="6" name="TextBox 5">
            <a:extLst>
              <a:ext uri="{FF2B5EF4-FFF2-40B4-BE49-F238E27FC236}">
                <a16:creationId xmlns:a16="http://schemas.microsoft.com/office/drawing/2014/main" id="{6C7CFA18-940E-9928-2DA0-92D4430CBDA3}"/>
              </a:ext>
            </a:extLst>
          </p:cNvPr>
          <p:cNvSpPr txBox="1"/>
          <p:nvPr/>
        </p:nvSpPr>
        <p:spPr>
          <a:xfrm>
            <a:off x="2721428" y="878098"/>
            <a:ext cx="6569528" cy="1754326"/>
          </a:xfrm>
          <a:prstGeom prst="rect">
            <a:avLst/>
          </a:prstGeom>
          <a:noFill/>
          <a:ln w="57150">
            <a:solidFill>
              <a:schemeClr val="tx1"/>
            </a:solidFill>
          </a:ln>
        </p:spPr>
        <p:txBody>
          <a:bodyPr wrap="square">
            <a:spAutoFit/>
          </a:bodyPr>
          <a:lstStyle/>
          <a:p>
            <a:r>
              <a:rPr lang="el-GR" dirty="0">
                <a:latin typeface="Times New Roman" panose="02020603050405020304" pitchFamily="18" charset="0"/>
                <a:cs typeface="Times New Roman" panose="02020603050405020304" pitchFamily="18" charset="0"/>
              </a:rPr>
              <a:t>Η παρούσα εισήγηση αποτελεί προδημοσίευση τμήματος του βιβλίου  </a:t>
            </a:r>
            <a:r>
              <a:rPr lang="el-GR" i="1" dirty="0">
                <a:latin typeface="Times New Roman" panose="02020603050405020304" pitchFamily="18" charset="0"/>
                <a:cs typeface="Times New Roman" panose="02020603050405020304" pitchFamily="18" charset="0"/>
              </a:rPr>
              <a:t>Η ονοματική φράση   «τρομοκρατική  οργάνωση»  και   «θρυλική </a:t>
            </a:r>
            <a:r>
              <a:rPr lang="el-GR" i="1" dirty="0" err="1">
                <a:latin typeface="Times New Roman" panose="02020603050405020304" pitchFamily="18" charset="0"/>
                <a:cs typeface="Times New Roman" panose="02020603050405020304" pitchFamily="18" charset="0"/>
              </a:rPr>
              <a:t>Ομορφίτα</a:t>
            </a:r>
            <a:r>
              <a:rPr lang="el-GR" i="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r>
              <a:rPr lang="el-GR" i="0" dirty="0">
                <a:effectLst/>
                <a:latin typeface="Times New Roman" panose="02020603050405020304" pitchFamily="18" charset="0"/>
                <a:cs typeface="Times New Roman" panose="02020603050405020304" pitchFamily="18" charset="0"/>
              </a:rPr>
              <a:t>Το πλήρες έργο θα αναρτηθεί τους επόμενους μήνες στον  </a:t>
            </a:r>
            <a:r>
              <a:rPr lang="el-GR" i="0" dirty="0" err="1">
                <a:effectLst/>
                <a:latin typeface="Times New Roman" panose="02020603050405020304" pitchFamily="18" charset="0"/>
                <a:cs typeface="Times New Roman" panose="02020603050405020304" pitchFamily="18" charset="0"/>
              </a:rPr>
              <a:t>ιστότοπο</a:t>
            </a:r>
            <a:r>
              <a:rPr lang="el-GR" i="0" dirty="0">
                <a:effectLst/>
                <a:latin typeface="Times New Roman" panose="02020603050405020304" pitchFamily="18" charset="0"/>
                <a:cs typeface="Times New Roman" panose="02020603050405020304" pitchFamily="18" charset="0"/>
              </a:rPr>
              <a:t>  </a:t>
            </a:r>
          </a:p>
          <a:p>
            <a:r>
              <a:rPr lang="el-GR" dirty="0">
                <a:latin typeface="Times New Roman" panose="02020603050405020304" pitchFamily="18" charset="0"/>
                <a:cs typeface="Times New Roman" panose="02020603050405020304" pitchFamily="18" charset="0"/>
              </a:rPr>
              <a:t>https://www.e-charalambous.com</a:t>
            </a:r>
            <a:r>
              <a:rPr lang="el-GR" i="0" dirty="0">
                <a:effectLst/>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2" name="Ορθογώνιο: Στρογγύλεμα γωνιών 1">
            <a:extLst>
              <a:ext uri="{FF2B5EF4-FFF2-40B4-BE49-F238E27FC236}">
                <a16:creationId xmlns:a16="http://schemas.microsoft.com/office/drawing/2014/main" id="{24A278BB-C012-2A98-E375-D47104D6C2DF}"/>
              </a:ext>
            </a:extLst>
          </p:cNvPr>
          <p:cNvSpPr/>
          <p:nvPr/>
        </p:nvSpPr>
        <p:spPr>
          <a:xfrm>
            <a:off x="4433205" y="5334000"/>
            <a:ext cx="3145974" cy="361220"/>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solidFill>
                  <a:schemeClr val="tx1"/>
                </a:solidFill>
              </a:rPr>
              <a:t>ΕΥΧΑΡΙΣΤΩ</a:t>
            </a:r>
          </a:p>
        </p:txBody>
      </p:sp>
    </p:spTree>
    <p:extLst>
      <p:ext uri="{BB962C8B-B14F-4D97-AF65-F5344CB8AC3E}">
        <p14:creationId xmlns:p14="http://schemas.microsoft.com/office/powerpoint/2010/main" val="223252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9B56-8630-CD52-FCA5-C64475739A4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150C7EE2-623B-4F1A-D951-2C16FF274CDD}"/>
              </a:ext>
            </a:extLst>
          </p:cNvPr>
          <p:cNvSpPr/>
          <p:nvPr/>
        </p:nvSpPr>
        <p:spPr>
          <a:xfrm>
            <a:off x="330200" y="322282"/>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5" name="TextBox 4">
            <a:extLst>
              <a:ext uri="{FF2B5EF4-FFF2-40B4-BE49-F238E27FC236}">
                <a16:creationId xmlns:a16="http://schemas.microsoft.com/office/drawing/2014/main" id="{D37603DB-DEA2-9832-5BB6-4C8D4767EDDE}"/>
              </a:ext>
            </a:extLst>
          </p:cNvPr>
          <p:cNvSpPr txBox="1"/>
          <p:nvPr/>
        </p:nvSpPr>
        <p:spPr>
          <a:xfrm>
            <a:off x="330200" y="1126116"/>
            <a:ext cx="8155432" cy="353943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Κύριος  στόχος  αυτής  της  εισήγησης   είναι η  κατάδειξη  μιας θεμελιώδους  πλάνης  στην οποία έχει  περιπέσει  η  κρατούσα  ιστοριογραφική  προσέγγιση  και των δύο  κοινοτήτων. Οι ήρωες της μίας κοινότητας συγκροτούνται  ως τρομοκράτες  στον λόγο  της  άλλης, μιας και οι προσδοκίες  του παρόντος  διαμορφώνουν  τον τρόπο  με τον οποίο  οι άνθρωποι  προσλαμβάνουν  το παρελθόν και τους πρωταγωνιστές του.¹ Στο  πλαίσιο  της  πειθαρχίας του  Υποκειμένου,  δηλαδή   της  καθυπόταξής του μέσω της εξουσίας-γνώσης, ο  Τουρκοκύπριος ο οποίος  είναι μέλος  της Τ.Μ.Τ. δεν γίνεται  παρά να είναι μόνο τρομοκράτης.² Στον ελληνοκυπριακό λόγο είναι αδιανόητο  ένα μέλος  της Τ.Μ.Τ.  να  συγκροτείται  ως  αγωνιστής. Από την άλλη, στον τουρκικό ιστοριογραφικό λόγο  τα μέλη της Τ.Μ.Τ. συγκροτούνται  ως  «</a:t>
            </a:r>
            <a:r>
              <a:rPr lang="tr-TR" sz="1600" dirty="0">
                <a:latin typeface="Times New Roman" panose="02020603050405020304" pitchFamily="18" charset="0"/>
                <a:cs typeface="Times New Roman" panose="02020603050405020304" pitchFamily="18" charset="0"/>
              </a:rPr>
              <a:t>milli mefahirmiz</a:t>
            </a:r>
            <a:r>
              <a:rPr lang="el-GR" sz="1600" dirty="0">
                <a:latin typeface="Times New Roman" panose="02020603050405020304" pitchFamily="18" charset="0"/>
                <a:cs typeface="Times New Roman" panose="02020603050405020304" pitchFamily="18" charset="0"/>
              </a:rPr>
              <a:t>» «το εθνικό καμάρι»</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και τα «παλικάρια της Ε.Ο.Κ.Α.» ως οι  τρομοκράτες  της Ε.Ο.Κ.Α.³ Η κυρίαρχη  ελληνοκυπριακή και τουρκοκυπριακή  ιστοριογραφική  αφήγηση τείνει να ισοπεδώνει τις ατομικές διαδρομές εντός της Ε.Ο.Κ.Α. ή της Τ.Μ.Τ., κατατάσσοντας το σύνολο του έμψυχου δυναμικού της στην κατηγορία του τρομοκράτη και αποδίδοντας σε κάθε μέλος της, ανεξαιρέτως, τις ίδιες σκοτεινές προθέσεις και εγκληματικά κίνητρα. </a:t>
            </a:r>
          </a:p>
        </p:txBody>
      </p:sp>
      <p:sp>
        <p:nvSpPr>
          <p:cNvPr id="7" name="Θέση υποσέλιδου 6">
            <a:extLst>
              <a:ext uri="{FF2B5EF4-FFF2-40B4-BE49-F238E27FC236}">
                <a16:creationId xmlns:a16="http://schemas.microsoft.com/office/drawing/2014/main" id="{F6AFD0DB-A26D-6C43-7E52-733CE3961AF7}"/>
              </a:ext>
            </a:extLst>
          </p:cNvPr>
          <p:cNvSpPr>
            <a:spLocks noGrp="1"/>
          </p:cNvSpPr>
          <p:nvPr>
            <p:ph type="ftr" sz="quarter" idx="11"/>
          </p:nvPr>
        </p:nvSpPr>
        <p:spPr>
          <a:xfrm>
            <a:off x="254000" y="4934701"/>
            <a:ext cx="11410696" cy="1809849"/>
          </a:xfrm>
        </p:spPr>
        <p:txBody>
          <a:bodyPr/>
          <a:lstStyle/>
          <a:p>
            <a:pPr algn="l"/>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29. </a:t>
            </a:r>
            <a:endParaRPr lang="tr-T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Νίκος Χριστοδουλίδης,  </a:t>
            </a:r>
            <a:r>
              <a:rPr lang="el-GR" sz="1000" i="1" dirty="0">
                <a:solidFill>
                  <a:schemeClr val="tx1"/>
                </a:solidFill>
                <a:latin typeface="Times New Roman" panose="02020603050405020304" pitchFamily="18" charset="0"/>
                <a:cs typeface="Times New Roman" panose="02020603050405020304" pitchFamily="18" charset="0"/>
              </a:rPr>
              <a:t>Τα σχέδια λύσης του Κυπριακού, 1948-1978</a:t>
            </a:r>
            <a:r>
              <a:rPr lang="el-GR" sz="1000" dirty="0">
                <a:solidFill>
                  <a:schemeClr val="tx1"/>
                </a:solidFill>
                <a:latin typeface="Times New Roman" panose="02020603050405020304" pitchFamily="18" charset="0"/>
                <a:cs typeface="Times New Roman" panose="02020603050405020304" pitchFamily="18" charset="0"/>
              </a:rPr>
              <a:t>, Καστανιώτης, Αθήνα  2009,  σελ. 111.</a:t>
            </a:r>
          </a:p>
          <a:p>
            <a:pPr algn="l"/>
            <a:r>
              <a:rPr lang="el-GR" sz="1000" dirty="0">
                <a:solidFill>
                  <a:schemeClr val="tx1"/>
                </a:solidFill>
                <a:latin typeface="Times New Roman" panose="02020603050405020304" pitchFamily="18" charset="0"/>
                <a:cs typeface="Times New Roman" panose="02020603050405020304" pitchFamily="18" charset="0"/>
              </a:rPr>
              <a:t>Κώστας Χατζηαντωνίου, </a:t>
            </a:r>
            <a:r>
              <a:rPr lang="el-GR" sz="1000" i="1" dirty="0">
                <a:solidFill>
                  <a:schemeClr val="tx1"/>
                </a:solidFill>
                <a:latin typeface="Times New Roman" panose="02020603050405020304" pitchFamily="18" charset="0"/>
                <a:cs typeface="Times New Roman" panose="02020603050405020304" pitchFamily="18" charset="0"/>
              </a:rPr>
              <a:t>Κύπρος 1954-1974: από το έπος στην τραγωδία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Ιωλκός</a:t>
            </a:r>
            <a:r>
              <a:rPr lang="el-GR" sz="1000" dirty="0">
                <a:solidFill>
                  <a:schemeClr val="tx1"/>
                </a:solidFill>
                <a:latin typeface="Times New Roman" panose="02020603050405020304" pitchFamily="18" charset="0"/>
                <a:cs typeface="Times New Roman" panose="02020603050405020304" pitchFamily="18" charset="0"/>
              </a:rPr>
              <a:t>, Αθήνα 2007, σελ. 38.</a:t>
            </a:r>
          </a:p>
          <a:p>
            <a:pPr algn="l"/>
            <a:r>
              <a:rPr lang="el-GR" sz="1000" dirty="0">
                <a:solidFill>
                  <a:schemeClr val="tx1"/>
                </a:solidFill>
                <a:latin typeface="Times New Roman" panose="02020603050405020304" pitchFamily="18" charset="0"/>
                <a:cs typeface="Times New Roman" panose="02020603050405020304" pitchFamily="18" charset="0"/>
              </a:rPr>
              <a:t>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a:solidFill>
                  <a:schemeClr val="tx1"/>
                </a:solidFill>
                <a:latin typeface="Times New Roman" panose="02020603050405020304" pitchFamily="18" charset="0"/>
                <a:cs typeface="Times New Roman" panose="02020603050405020304" pitchFamily="18" charset="0"/>
              </a:rPr>
              <a:t>σ</a:t>
            </a:r>
            <a:r>
              <a:rPr lang="tr-TR" sz="1000" dirty="0">
                <a:solidFill>
                  <a:schemeClr val="tx1"/>
                </a:solidFill>
                <a:latin typeface="Times New Roman" panose="02020603050405020304" pitchFamily="18" charset="0"/>
                <a:cs typeface="Times New Roman" panose="02020603050405020304" pitchFamily="18" charset="0"/>
              </a:rPr>
              <a:t>. 188, 192.</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Norman Fairclough,  </a:t>
            </a:r>
            <a:r>
              <a:rPr lang="en-US" sz="1000" i="1" dirty="0">
                <a:solidFill>
                  <a:schemeClr val="tx1"/>
                </a:solidFill>
                <a:latin typeface="Times New Roman" panose="02020603050405020304" pitchFamily="18" charset="0"/>
                <a:cs typeface="Times New Roman" panose="02020603050405020304" pitchFamily="18" charset="0"/>
              </a:rPr>
              <a:t>Language and power,</a:t>
            </a:r>
            <a:r>
              <a:rPr lang="en-US" sz="1000" dirty="0">
                <a:solidFill>
                  <a:schemeClr val="tx1"/>
                </a:solidFill>
                <a:latin typeface="Times New Roman" panose="02020603050405020304" pitchFamily="18" charset="0"/>
                <a:cs typeface="Times New Roman" panose="02020603050405020304" pitchFamily="18" charset="0"/>
              </a:rPr>
              <a:t> Longman,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1989,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169.</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Chris Barker  &amp; Dariusz </a:t>
            </a:r>
            <a:r>
              <a:rPr lang="en-US" sz="1000" dirty="0" err="1">
                <a:solidFill>
                  <a:schemeClr val="tx1"/>
                </a:solidFill>
                <a:latin typeface="Times New Roman" panose="02020603050405020304" pitchFamily="18" charset="0"/>
                <a:cs typeface="Times New Roman" panose="02020603050405020304" pitchFamily="18" charset="0"/>
              </a:rPr>
              <a:t>Galasinski</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Cultural Studies and Discourse Analysis : A Dialogue on Language and Identity, </a:t>
            </a:r>
            <a:r>
              <a:rPr lang="en-US" sz="1000" dirty="0">
                <a:solidFill>
                  <a:schemeClr val="tx1"/>
                </a:solidFill>
                <a:latin typeface="Times New Roman" panose="02020603050405020304" pitchFamily="18" charset="0"/>
                <a:cs typeface="Times New Roman" panose="02020603050405020304" pitchFamily="18" charset="0"/>
              </a:rPr>
              <a:t>SAGE,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2001,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13, 31.</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Rusla Anne Springer &amp; Michael E. Clinton, «Doing Foucault: </a:t>
            </a:r>
            <a:r>
              <a:rPr lang="en-GB" sz="1000" dirty="0">
                <a:solidFill>
                  <a:schemeClr val="tx1"/>
                </a:solidFill>
                <a:latin typeface="Times New Roman" panose="02020603050405020304" pitchFamily="18" charset="0"/>
                <a:cs typeface="Times New Roman" panose="02020603050405020304" pitchFamily="18" charset="0"/>
              </a:rPr>
              <a:t>I</a:t>
            </a:r>
            <a:r>
              <a:rPr lang="en-US" sz="1000" dirty="0" err="1">
                <a:solidFill>
                  <a:schemeClr val="tx1"/>
                </a:solidFill>
                <a:latin typeface="Times New Roman" panose="02020603050405020304" pitchFamily="18" charset="0"/>
                <a:cs typeface="Times New Roman" panose="02020603050405020304" pitchFamily="18" charset="0"/>
              </a:rPr>
              <a:t>nquiring</a:t>
            </a:r>
            <a:r>
              <a:rPr lang="en-US" sz="1000" dirty="0">
                <a:solidFill>
                  <a:schemeClr val="tx1"/>
                </a:solidFill>
                <a:latin typeface="Times New Roman" panose="02020603050405020304" pitchFamily="18" charset="0"/>
                <a:cs typeface="Times New Roman" panose="02020603050405020304" pitchFamily="18" charset="0"/>
              </a:rPr>
              <a:t> into nursing knowledge with Foucauldian discourse analysis», </a:t>
            </a:r>
            <a:r>
              <a:rPr lang="en-US" sz="1000" i="1" dirty="0">
                <a:solidFill>
                  <a:schemeClr val="tx1"/>
                </a:solidFill>
                <a:latin typeface="Times New Roman" panose="02020603050405020304" pitchFamily="18" charset="0"/>
                <a:cs typeface="Times New Roman" panose="02020603050405020304" pitchFamily="18" charset="0"/>
              </a:rPr>
              <a:t>Nursing Philosophy, </a:t>
            </a:r>
            <a:r>
              <a:rPr lang="en-GB" sz="1000" dirty="0">
                <a:solidFill>
                  <a:schemeClr val="tx1"/>
                </a:solidFill>
                <a:latin typeface="Times New Roman" panose="02020603050405020304" pitchFamily="18" charset="0"/>
                <a:cs typeface="Times New Roman" panose="02020603050405020304" pitchFamily="18" charset="0"/>
              </a:rPr>
              <a:t>Volume </a:t>
            </a:r>
            <a:r>
              <a:rPr lang="en-US" sz="1000" dirty="0">
                <a:solidFill>
                  <a:schemeClr val="tx1"/>
                </a:solidFill>
                <a:latin typeface="Times New Roman" panose="02020603050405020304" pitchFamily="18" charset="0"/>
                <a:cs typeface="Times New Roman" panose="02020603050405020304" pitchFamily="18" charset="0"/>
              </a:rPr>
              <a:t>16, 2015,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90.</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İsmail Tansu, </a:t>
            </a:r>
            <a:r>
              <a:rPr lang="en-US" sz="1000" i="1" dirty="0">
                <a:solidFill>
                  <a:schemeClr val="tx1"/>
                </a:solidFill>
                <a:latin typeface="Times New Roman" panose="02020603050405020304" pitchFamily="18" charset="0"/>
                <a:cs typeface="Times New Roman" panose="02020603050405020304" pitchFamily="18" charset="0"/>
              </a:rPr>
              <a:t>Asl</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hi</a:t>
            </a:r>
            <a:r>
              <a:rPr lang="el-GR" sz="1000" i="1" dirty="0">
                <a:solidFill>
                  <a:schemeClr val="tx1"/>
                </a:solidFill>
                <a:latin typeface="Times New Roman" panose="02020603050405020304" pitchFamily="18" charset="0"/>
                <a:cs typeface="Times New Roman" panose="02020603050405020304" pitchFamily="18" charset="0"/>
              </a:rPr>
              <a:t>ç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Y</a:t>
            </a:r>
            <a:r>
              <a:rPr lang="en-US" sz="1000" i="1" dirty="0" err="1">
                <a:solidFill>
                  <a:schemeClr val="tx1"/>
                </a:solidFill>
                <a:latin typeface="Times New Roman" panose="02020603050405020304" pitchFamily="18" charset="0"/>
                <a:cs typeface="Times New Roman" panose="02020603050405020304" pitchFamily="18" charset="0"/>
              </a:rPr>
              <a:t>eralt</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a:t>
            </a:r>
            <a:r>
              <a:rPr lang="el-GR" sz="1000" i="1" dirty="0">
                <a:solidFill>
                  <a:schemeClr val="tx1"/>
                </a:solidFill>
                <a:latin typeface="Times New Roman" panose="02020603050405020304" pitchFamily="18" charset="0"/>
                <a:cs typeface="Times New Roman" panose="02020603050405020304" pitchFamily="18" charset="0"/>
              </a:rPr>
              <a:t>ı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ö</a:t>
            </a:r>
            <a:r>
              <a:rPr lang="en-US" sz="1000" i="1" dirty="0" err="1">
                <a:solidFill>
                  <a:schemeClr val="tx1"/>
                </a:solidFill>
                <a:latin typeface="Times New Roman" panose="02020603050405020304" pitchFamily="18" charset="0"/>
                <a:cs typeface="Times New Roman" panose="02020603050405020304" pitchFamily="18" charset="0"/>
              </a:rPr>
              <a:t>rg</a:t>
            </a:r>
            <a:r>
              <a:rPr lang="el-GR" sz="1000" i="1" dirty="0">
                <a:solidFill>
                  <a:schemeClr val="tx1"/>
                </a:solidFill>
                <a:latin typeface="Times New Roman" panose="02020603050405020304" pitchFamily="18" charset="0"/>
                <a:cs typeface="Times New Roman" panose="02020603050405020304" pitchFamily="18" charset="0"/>
              </a:rPr>
              <a:t>ü</a:t>
            </a:r>
            <a:r>
              <a:rPr lang="en-US" sz="1000" i="1" dirty="0">
                <a:solidFill>
                  <a:schemeClr val="tx1"/>
                </a:solidFill>
                <a:latin typeface="Times New Roman" panose="02020603050405020304" pitchFamily="18" charset="0"/>
                <a:cs typeface="Times New Roman" panose="02020603050405020304" pitchFamily="18" charset="0"/>
              </a:rPr>
              <a:t>t</a:t>
            </a:r>
            <a:r>
              <a:rPr lang="el-GR" sz="1000" i="1"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a:t>
            </a:r>
            <a:r>
              <a:rPr lang="en-US"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106.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8" name="Θέση αριθμού διαφάνειας 7">
            <a:extLst>
              <a:ext uri="{FF2B5EF4-FFF2-40B4-BE49-F238E27FC236}">
                <a16:creationId xmlns:a16="http://schemas.microsoft.com/office/drawing/2014/main" id="{45F1ED9B-7FE8-1DCC-3D38-D4DD847E504C}"/>
              </a:ext>
            </a:extLst>
          </p:cNvPr>
          <p:cNvSpPr>
            <a:spLocks noGrp="1"/>
          </p:cNvSpPr>
          <p:nvPr>
            <p:ph type="sldNum" sz="quarter" idx="12"/>
          </p:nvPr>
        </p:nvSpPr>
        <p:spPr/>
        <p:txBody>
          <a:bodyPr/>
          <a:lstStyle/>
          <a:p>
            <a:fld id="{1B8CE1AA-CF21-4938-812F-0237CDF6332C}" type="slidenum">
              <a:rPr lang="el-GR" smtClean="0"/>
              <a:t>4</a:t>
            </a:fld>
            <a:endParaRPr lang="el-GR" dirty="0"/>
          </a:p>
        </p:txBody>
      </p:sp>
      <p:pic>
        <p:nvPicPr>
          <p:cNvPr id="2" name="Εικόνα 1" descr="Εικόνα που περιέχει κείμενο, αφίσα, Διαφήμιση, άνδρας&#10;&#10;Περιγραφή που δημιουργήθηκε αυτόματα">
            <a:extLst>
              <a:ext uri="{FF2B5EF4-FFF2-40B4-BE49-F238E27FC236}">
                <a16:creationId xmlns:a16="http://schemas.microsoft.com/office/drawing/2014/main" id="{5819F128-3173-2BDA-A977-22A081AF0E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53" t="8050" r="38111" b="5097"/>
          <a:stretch/>
        </p:blipFill>
        <p:spPr bwMode="auto">
          <a:xfrm rot="5400000">
            <a:off x="8737016" y="1550924"/>
            <a:ext cx="2813222" cy="2493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30BC6BA-5CBE-3104-FF18-5A0108608FA2}"/>
              </a:ext>
            </a:extLst>
          </p:cNvPr>
          <p:cNvSpPr txBox="1"/>
          <p:nvPr/>
        </p:nvSpPr>
        <p:spPr>
          <a:xfrm>
            <a:off x="8610600" y="1054423"/>
            <a:ext cx="3447607" cy="276999"/>
          </a:xfrm>
          <a:prstGeom prst="rect">
            <a:avLst/>
          </a:prstGeom>
          <a:noFill/>
        </p:spPr>
        <p:txBody>
          <a:bodyPr wrap="square">
            <a:spAutoFit/>
          </a:bodyPr>
          <a:lstStyle/>
          <a:p>
            <a:pPr algn="just">
              <a:spcAft>
                <a:spcPts val="800"/>
              </a:spcAft>
              <a:buNone/>
            </a:pP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Τα αιματοβαμμένα Χριστούγεννα/ </a:t>
            </a:r>
            <a:r>
              <a:rPr lang="tr-TR" sz="1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tr-T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anlı Noel</a:t>
            </a: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E86A38D-C971-241C-32D8-B5FA4ABEC0F6}"/>
              </a:ext>
            </a:extLst>
          </p:cNvPr>
          <p:cNvSpPr txBox="1"/>
          <p:nvPr/>
        </p:nvSpPr>
        <p:spPr>
          <a:xfrm>
            <a:off x="8709596" y="4413151"/>
            <a:ext cx="3194537" cy="461665"/>
          </a:xfrm>
          <a:prstGeom prst="rect">
            <a:avLst/>
          </a:prstGeom>
          <a:solidFill>
            <a:schemeClr val="bg1"/>
          </a:solidFill>
        </p:spPr>
        <p:txBody>
          <a:bodyPr wrap="square">
            <a:spAutoFit/>
          </a:bodyPr>
          <a:lstStyle/>
          <a:p>
            <a:pPr algn="just">
              <a:spcAft>
                <a:spcPts val="800"/>
              </a:spcAft>
              <a:buNone/>
            </a:pP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Εξώφυλλο  περιοδικού  </a:t>
            </a:r>
            <a:r>
              <a:rPr lang="tr-TR" sz="1200" i="1" kern="100" dirty="0">
                <a:effectLst/>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endParaRPr lang="el-G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7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863F8-2175-2F7C-7C42-CB27ACB76BB1}"/>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C16DF85F-55BD-A136-9CB2-07A86455D60D}"/>
              </a:ext>
            </a:extLst>
          </p:cNvPr>
          <p:cNvSpPr/>
          <p:nvPr/>
        </p:nvSpPr>
        <p:spPr>
          <a:xfrm>
            <a:off x="330199" y="136525"/>
            <a:ext cx="11338682"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9" name="TextBox 8">
            <a:extLst>
              <a:ext uri="{FF2B5EF4-FFF2-40B4-BE49-F238E27FC236}">
                <a16:creationId xmlns:a16="http://schemas.microsoft.com/office/drawing/2014/main" id="{81C1940C-E8EE-7444-1465-6917E86F5719}"/>
              </a:ext>
            </a:extLst>
          </p:cNvPr>
          <p:cNvSpPr txBox="1"/>
          <p:nvPr/>
        </p:nvSpPr>
        <p:spPr>
          <a:xfrm>
            <a:off x="330199" y="984438"/>
            <a:ext cx="11573933" cy="2811026"/>
          </a:xfrm>
          <a:prstGeom prst="rect">
            <a:avLst/>
          </a:prstGeom>
          <a:noFill/>
        </p:spPr>
        <p:txBody>
          <a:bodyPr wrap="square">
            <a:spAutoFit/>
          </a:bodyPr>
          <a:lstStyle/>
          <a:p>
            <a:pPr algn="just">
              <a:spcAft>
                <a:spcPts val="800"/>
              </a:spcAft>
              <a:buNone/>
            </a:pPr>
            <a:r>
              <a:rPr lang="el-GR" sz="1600"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Συλλογή δεδομένων :</a:t>
            </a:r>
          </a:p>
          <a:p>
            <a:r>
              <a:rPr lang="el-GR" sz="1400" dirty="0">
                <a:effectLst/>
                <a:latin typeface="Times New Roman" panose="02020603050405020304" pitchFamily="18" charset="0"/>
                <a:ea typeface="Aptos" panose="020B0004020202020204" pitchFamily="34" charset="0"/>
                <a:cs typeface="Times New Roman" panose="02020603050405020304" pitchFamily="18" charset="0"/>
              </a:rPr>
              <a:t>Η αξιοποίηση του  βιβλίου του Τούρκου  αξιωματικού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για  την Τ.Μ.Τ. θα  αποτελέσει  τη  βάση  για την ανάδειξη  ενός ρεπερτορίου λόγου, που  πόρρω απέχει  από  το ρεπερτόριο  που συγκροτεί  η  κρατούσα ελληνοκυπριακή ιστοριογραφική προσέγγιση.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H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Τ.Μ.Τ., η οποία συγκροτείται ως μια «μυστική  κυβερνητική  αποστολή»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gizli bir devlet görevi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 μια</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οργάνωση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για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απελευθέρωση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και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 ελευθερία</a:t>
            </a:r>
            <a:r>
              <a:rPr lang="tr-TR" sz="1400" dirty="0">
                <a:latin typeface="Times New Roman" panose="02020603050405020304" pitchFamily="18" charset="0"/>
                <a:cs typeface="Times New Roman" panose="02020603050405020304" pitchFamily="18" charset="0"/>
              </a:rPr>
              <a:t>» «Milli özgürlük ve kurtuluş örgütü»,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αποτέλεσε μέρος ενός σχεδίου  με την  ονομασία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KIBRIS İSTİRDAT PROJESİ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/Σχέδιο ανάκτησης  της Κύπρου», το οποίο  συνέταξε ο  συνταγματάρχης   και αργότερα  αναπληρωτής  πρόεδρος της  Τ.Μ.Τ.</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 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ea typeface="Aptos" panose="020B0004020202020204" pitchFamily="34" charset="0"/>
                <a:cs typeface="Times New Roman" panose="02020603050405020304" pitchFamily="18" charset="0"/>
              </a:rPr>
              <a:t>¹</a:t>
            </a:r>
            <a:endParaRPr lang="el-GR" sz="14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Διάφορα  ρεπερτόρια  λόγου   συγκροτούνται σε σχέση με  τις συγκρούσεις του 1963-1964, με βασική  στόχευση   και  των δύο πλευρών  τη διεκδίκηση  της  ηθικής υπεροχής.²  Στην κρατούσα ελληνοκυπριακή ιστοριογραφική  προσέγγιση, στον σχολικό και στον δημοσιογραφικό λόγο   δεσπόζει το  αφήγημα :  «</a:t>
            </a:r>
            <a:r>
              <a:rPr lang="el-GR" sz="1400" dirty="0" err="1">
                <a:latin typeface="Times New Roman" panose="02020603050405020304" pitchFamily="18" charset="0"/>
                <a:cs typeface="Times New Roman" panose="02020603050405020304" pitchFamily="18" charset="0"/>
              </a:rPr>
              <a:t>Οἱ</a:t>
            </a:r>
            <a:r>
              <a:rPr lang="el-GR" sz="1400" dirty="0">
                <a:latin typeface="Times New Roman" panose="02020603050405020304" pitchFamily="18" charset="0"/>
                <a:cs typeface="Times New Roman" panose="02020603050405020304" pitchFamily="18" charset="0"/>
              </a:rPr>
              <a:t>  νόμιμες δυνάμεις </a:t>
            </a:r>
            <a:r>
              <a:rPr lang="el-GR" sz="1400" dirty="0" err="1">
                <a:latin typeface="Times New Roman" panose="02020603050405020304" pitchFamily="18" charset="0"/>
                <a:cs typeface="Times New Roman" panose="02020603050405020304" pitchFamily="18" charset="0"/>
              </a:rPr>
              <a:t>τοῦ</a:t>
            </a:r>
            <a:r>
              <a:rPr lang="el-GR" sz="1400" dirty="0">
                <a:latin typeface="Times New Roman" panose="02020603050405020304" pitchFamily="18" charset="0"/>
                <a:cs typeface="Times New Roman" panose="02020603050405020304" pitchFamily="18" charset="0"/>
              </a:rPr>
              <a:t> κράτους κλήθηκαν τότε ν’ </a:t>
            </a:r>
            <a:r>
              <a:rPr lang="el-GR" sz="1400" dirty="0" err="1">
                <a:latin typeface="Times New Roman" panose="02020603050405020304" pitchFamily="18" charset="0"/>
                <a:cs typeface="Times New Roman" panose="02020603050405020304" pitchFamily="18" charset="0"/>
              </a:rPr>
              <a:t>ἀντιμετωπίσουν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τοὺς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ἄναδρους</a:t>
            </a:r>
            <a:r>
              <a:rPr lang="el-GR" sz="1400" dirty="0">
                <a:latin typeface="Times New Roman" panose="02020603050405020304" pitchFamily="18" charset="0"/>
                <a:cs typeface="Times New Roman" panose="02020603050405020304" pitchFamily="18" charset="0"/>
              </a:rPr>
              <a:t> δολοφόνους </a:t>
            </a:r>
            <a:r>
              <a:rPr lang="el-GR" sz="1400" dirty="0" err="1">
                <a:latin typeface="Times New Roman" panose="02020603050405020304" pitchFamily="18" charset="0"/>
                <a:cs typeface="Times New Roman" panose="02020603050405020304" pitchFamily="18" charset="0"/>
              </a:rPr>
              <a:t>καὶ</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νὰ</a:t>
            </a:r>
            <a:r>
              <a:rPr lang="el-GR" sz="1400" dirty="0">
                <a:latin typeface="Times New Roman" panose="02020603050405020304" pitchFamily="18" charset="0"/>
                <a:cs typeface="Times New Roman" panose="02020603050405020304" pitchFamily="18" charset="0"/>
              </a:rPr>
              <a:t> προστατέψουν </a:t>
            </a:r>
            <a:r>
              <a:rPr lang="el-GR" sz="1400" dirty="0" err="1">
                <a:latin typeface="Times New Roman" panose="02020603050405020304" pitchFamily="18" charset="0"/>
                <a:cs typeface="Times New Roman" panose="02020603050405020304" pitchFamily="18" charset="0"/>
              </a:rPr>
              <a:t>τὸν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πληθυσμὸ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ἀπὸ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τὶς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ἐγκληματικὲς</a:t>
            </a:r>
            <a:r>
              <a:rPr lang="el-GR" sz="1400" dirty="0">
                <a:latin typeface="Times New Roman" panose="02020603050405020304" pitchFamily="18" charset="0"/>
                <a:cs typeface="Times New Roman" panose="02020603050405020304" pitchFamily="18" charset="0"/>
              </a:rPr>
              <a:t> διαθέσεις τους».³ Στον αντίστοιχο  τουρκοκυπριακό λόγο κυριαρχεί  το  αφήγημα : «τις μέρες που ο πολιτισμένος κόσμος ετοιμαζόταν να γιορτάσει τα Χριστούγεννα, δεν πίστευαν ότι οι Ρωμιοί (Ελληνοκύπριοι) είχαν θέσει σε εφαρμογή τα σχέδια επίθεσης που είχαν προετοιμάσει κατά της Τουρκικής Κοινότητας».⁴</a:t>
            </a:r>
          </a:p>
        </p:txBody>
      </p:sp>
      <p:sp>
        <p:nvSpPr>
          <p:cNvPr id="10" name="Θέση υποσέλιδου 9">
            <a:extLst>
              <a:ext uri="{FF2B5EF4-FFF2-40B4-BE49-F238E27FC236}">
                <a16:creationId xmlns:a16="http://schemas.microsoft.com/office/drawing/2014/main" id="{70103D06-9263-3913-C452-D46430B668CA}"/>
              </a:ext>
            </a:extLst>
          </p:cNvPr>
          <p:cNvSpPr>
            <a:spLocks noGrp="1"/>
          </p:cNvSpPr>
          <p:nvPr>
            <p:ph type="ftr" sz="quarter" idx="11"/>
          </p:nvPr>
        </p:nvSpPr>
        <p:spPr>
          <a:xfrm>
            <a:off x="330199" y="3818117"/>
            <a:ext cx="11573933" cy="2903358"/>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 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32, 33, 57.</a:t>
            </a:r>
          </a:p>
          <a:p>
            <a:pPr algn="just"/>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Αλέξης Ηρακλείδης, </a:t>
            </a:r>
            <a:r>
              <a:rPr lang="el-GR" sz="1000" i="1" dirty="0">
                <a:solidFill>
                  <a:schemeClr val="tx1"/>
                </a:solidFill>
                <a:latin typeface="Times New Roman" panose="02020603050405020304" pitchFamily="18" charset="0"/>
                <a:cs typeface="Times New Roman" panose="02020603050405020304" pitchFamily="18" charset="0"/>
              </a:rPr>
              <a:t>Κυπριακό Πρόβλημα 1947-2004 : Από  την Ένωση  στη Διχοτόμηση</a:t>
            </a:r>
            <a:r>
              <a:rPr lang="el-GR" sz="1000" dirty="0">
                <a:solidFill>
                  <a:schemeClr val="tx1"/>
                </a:solidFill>
                <a:latin typeface="Times New Roman" panose="02020603050405020304" pitchFamily="18" charset="0"/>
                <a:cs typeface="Times New Roman" panose="02020603050405020304" pitchFamily="18" charset="0"/>
              </a:rPr>
              <a:t>, Ι. Σιδέρης, Αθήνα 2006, σελ. 102.  </a:t>
            </a:r>
          </a:p>
          <a:p>
            <a:pPr algn="just"/>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185.</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Περιοδικό </a:t>
            </a:r>
            <a:r>
              <a:rPr lang="el-GR" sz="1000" i="1" dirty="0">
                <a:solidFill>
                  <a:schemeClr val="tx1"/>
                </a:solidFill>
                <a:latin typeface="Times New Roman" panose="02020603050405020304" pitchFamily="18" charset="0"/>
                <a:cs typeface="Times New Roman" panose="02020603050405020304" pitchFamily="18" charset="0"/>
              </a:rPr>
              <a:t>ΝΕΑ  ΕΠΟΧΗ</a:t>
            </a:r>
            <a:r>
              <a:rPr lang="el-GR" sz="1000" dirty="0">
                <a:solidFill>
                  <a:schemeClr val="tx1"/>
                </a:solidFill>
                <a:latin typeface="Times New Roman" panose="02020603050405020304" pitchFamily="18" charset="0"/>
                <a:cs typeface="Times New Roman" panose="02020603050405020304" pitchFamily="18" charset="0"/>
              </a:rPr>
              <a:t>, «ΤΑ ΓΕΓΟΝΟΤΑ ΣΕ ΦΩΤΟΓΡΑΦΙΕΣ», Απρίλιος  1964, σελ. 7.</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«ΑΠΟΜΟΝΩΘΕΝΤΕΣ  ΧΘΕΣ ΕΙΣ ΤΟΝ  ΤΟΜΕΑ ΤΩΝ  ΟΙ ΤΟΥΡΚΟΙ ΤΗΣ  ΠΡΩΤΕΥΟΥΣΗΣ  ΠΡΟΕΒΗΣΑΝ ΕΙΣ ΕΠΙΘΕΣΕΙΣ ΕΝΑΝΤΙΟΝ  ΑΝΥΠΟΠΤΩΝ ΔΙΕΡΧΟΜΕΝΩΝ ΕΛΛΗΝΩΝ», 22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ΣΤΑΣΙΑΣΤΑΙ ΠΡΟΕΒΑΛΑΝ  ΚΑΙ ΧΘΕΣ ΒΙΑΝ ΕΝΑΝΤΙΟΝ ΤΩΝ ΟΡΓΑΝΩΝ ΤΟΥ   ΚΡΑΤΟΥΣ», 24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«ΑΙ ΔΥΝΑΜΕΙΣ ΑΣΦΑΛΕΙΑΣ ΑΝΤΕΠΙΤΕΘΕΙΣΑΙ ΑΝΑΚΑΤΕΛΑΒΟΝ  ΤΟΝ ΑΣΤΥΝΟΜΙΚΟΝ ΣΤΑΘΜΟΝ  ΟΜΟΡΦΙΤΑΣ ΚΑΤΟΠΙΝ  ΣΦΟΔΡΑΣ ΜΑΧΗΣ ΚΑΙ  ΠΡΟΗΛΑΥΝΟΝ ΕΙΣ ΟΛΑ ΤΑ ΜΕΤΩΠΑ», 25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«ΕΝΔΕΚΑΕΤΙΣ ΝΕΑΝΙΣ ΕΦΟΝΕΥΘΗ ΧΘΕΣ ΥΠΟ ΒΑΡΒΑΡΩΝ ΤΟΥΡΚΩΝ», 27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«ΚΗΔΕΥΟΝΤΑΙ ΣΗΜΕΡΟΝ  ΕΝ ΛΕΥΚΩΣΙΑ ΤΑ ΘΥΜΑΤΑ ΤΗΣ ΤΟΥΡΚΙΚΗΣ ΘΗΡΙΩΔΙΑΣ»,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4. Εφημερίδα </a:t>
            </a:r>
            <a:r>
              <a:rPr lang="en-US" sz="1000" i="1" dirty="0">
                <a:solidFill>
                  <a:schemeClr val="tx1"/>
                </a:solidFill>
                <a:latin typeface="Times New Roman" panose="02020603050405020304" pitchFamily="18" charset="0"/>
                <a:cs typeface="Times New Roman" panose="02020603050405020304" pitchFamily="18" charset="0"/>
              </a:rPr>
              <a:t>Bozkurt</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BARBARLIĞIN DİRİLİSİ</a:t>
            </a:r>
            <a:r>
              <a:rPr lang="el-GR" sz="1000" dirty="0">
                <a:solidFill>
                  <a:schemeClr val="tx1"/>
                </a:solidFill>
                <a:latin typeface="Times New Roman" panose="02020603050405020304" pitchFamily="18" charset="0"/>
                <a:cs typeface="Times New Roman" panose="02020603050405020304" pitchFamily="18" charset="0"/>
              </a:rPr>
              <a:t>», 21 Δεκεμβρίου 1964. [Η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αναβίωση της  βαρβαρότητας]</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Περιοδικό  </a:t>
            </a:r>
            <a:r>
              <a:rPr lang="tr-TR" sz="1000"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p>
        </p:txBody>
      </p:sp>
      <p:sp>
        <p:nvSpPr>
          <p:cNvPr id="11" name="Θέση αριθμού διαφάνειας 10">
            <a:extLst>
              <a:ext uri="{FF2B5EF4-FFF2-40B4-BE49-F238E27FC236}">
                <a16:creationId xmlns:a16="http://schemas.microsoft.com/office/drawing/2014/main" id="{2EAD9092-F3B9-BBC5-B0FD-220FBA5309B7}"/>
              </a:ext>
            </a:extLst>
          </p:cNvPr>
          <p:cNvSpPr>
            <a:spLocks noGrp="1"/>
          </p:cNvSpPr>
          <p:nvPr>
            <p:ph type="sldNum" sz="quarter" idx="12"/>
          </p:nvPr>
        </p:nvSpPr>
        <p:spPr/>
        <p:txBody>
          <a:bodyPr/>
          <a:lstStyle/>
          <a:p>
            <a:fld id="{1B8CE1AA-CF21-4938-812F-0237CDF6332C}" type="slidenum">
              <a:rPr lang="el-GR" smtClean="0"/>
              <a:t>5</a:t>
            </a:fld>
            <a:endParaRPr lang="el-GR"/>
          </a:p>
        </p:txBody>
      </p:sp>
    </p:spTree>
    <p:extLst>
      <p:ext uri="{BB962C8B-B14F-4D97-AF65-F5344CB8AC3E}">
        <p14:creationId xmlns:p14="http://schemas.microsoft.com/office/powerpoint/2010/main" val="34384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B7B4-0236-E0C9-5A60-377CA0E11C5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5B6B4908-9950-5D59-8558-298DAFA4FC4E}"/>
              </a:ext>
            </a:extLst>
          </p:cNvPr>
          <p:cNvSpPr/>
          <p:nvPr/>
        </p:nvSpPr>
        <p:spPr>
          <a:xfrm>
            <a:off x="309032" y="194658"/>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5607C8A-F7A3-B633-664D-97EA0C1405AD}"/>
              </a:ext>
            </a:extLst>
          </p:cNvPr>
          <p:cNvSpPr txBox="1"/>
          <p:nvPr/>
        </p:nvSpPr>
        <p:spPr>
          <a:xfrm>
            <a:off x="309032" y="832644"/>
            <a:ext cx="9058251" cy="535954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 Εισαγωγή </a:t>
            </a:r>
          </a:p>
          <a:p>
            <a:pPr algn="r">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τρομοκρατική  οργάνωση Τ.Μ.Τ. πο</a:t>
            </a:r>
            <a:r>
              <a:rPr lang="el-GR" sz="1600" dirty="0">
                <a:latin typeface="Times New Roman" panose="02020603050405020304" pitchFamily="18" charset="0"/>
                <a:ea typeface="Calibri" panose="020F0502020204030204" pitchFamily="34" charset="0"/>
                <a:cs typeface="Times New Roman" panose="02020603050405020304" pitchFamily="18" charset="0"/>
              </a:rPr>
              <a:t>υ  ήταν  υπεύθυνη  για τις διακοινοτικές  συγκρούσεις  και για  φρικτά  εγκλήματα  εναντίον Ελληνοκυπρίων  κατά την  περίοδο  1957-1959, όχι μόνο  δεν είχε διαλυθεί, αλλά  και εξακολουθούσε να εξοπλίζεται.¹</a:t>
            </a:r>
          </a:p>
          <a:p>
            <a:pPr algn="r">
              <a:spcAft>
                <a:spcPts val="800"/>
              </a:spcAft>
              <a:buNone/>
            </a:pPr>
            <a:r>
              <a:rPr lang="el-GR" sz="1600" dirty="0">
                <a:latin typeface="Times New Roman" panose="02020603050405020304" pitchFamily="18" charset="0"/>
                <a:ea typeface="Calibri" panose="020F0502020204030204" pitchFamily="34" charset="0"/>
                <a:cs typeface="Times New Roman" panose="02020603050405020304" pitchFamily="18" charset="0"/>
              </a:rPr>
              <a:t>[…]Η Τ</a:t>
            </a:r>
            <a:r>
              <a:rPr lang="tr-TR" sz="1600" dirty="0">
                <a:latin typeface="Times New Roman" panose="02020603050405020304" pitchFamily="18" charset="0"/>
                <a:ea typeface="Calibri" panose="020F0502020204030204" pitchFamily="34" charset="0"/>
                <a:cs typeface="Times New Roman" panose="02020603050405020304" pitchFamily="18" charset="0"/>
              </a:rPr>
              <a:t>ουρκική </a:t>
            </a:r>
            <a:r>
              <a:rPr lang="el-GR" sz="1600" dirty="0">
                <a:latin typeface="Times New Roman" panose="02020603050405020304" pitchFamily="18" charset="0"/>
                <a:ea typeface="Calibri" panose="020F0502020204030204" pitchFamily="34" charset="0"/>
                <a:cs typeface="Times New Roman" panose="02020603050405020304" pitchFamily="18" charset="0"/>
              </a:rPr>
              <a:t>Κ</a:t>
            </a:r>
            <a:r>
              <a:rPr lang="tr-TR" sz="1600" dirty="0">
                <a:latin typeface="Times New Roman" panose="02020603050405020304" pitchFamily="18" charset="0"/>
                <a:ea typeface="Calibri" panose="020F0502020204030204" pitchFamily="34" charset="0"/>
                <a:cs typeface="Times New Roman" panose="02020603050405020304" pitchFamily="18" charset="0"/>
              </a:rPr>
              <a:t>υβέρνηση </a:t>
            </a:r>
            <a:r>
              <a:rPr lang="el-GR" sz="1600" dirty="0">
                <a:latin typeface="Times New Roman" panose="02020603050405020304" pitchFamily="18" charset="0"/>
                <a:ea typeface="Calibri" panose="020F0502020204030204" pitchFamily="34" charset="0"/>
                <a:cs typeface="Times New Roman" panose="02020603050405020304" pitchFamily="18" charset="0"/>
              </a:rPr>
              <a:t>α</a:t>
            </a:r>
            <a:r>
              <a:rPr lang="tr-TR" sz="1600" dirty="0">
                <a:latin typeface="Times New Roman" panose="02020603050405020304" pitchFamily="18" charset="0"/>
                <a:ea typeface="Calibri" panose="020F0502020204030204" pitchFamily="34" charset="0"/>
                <a:cs typeface="Times New Roman" panose="02020603050405020304" pitchFamily="18" charset="0"/>
              </a:rPr>
              <a:t>πό το 1959 </a:t>
            </a:r>
            <a:r>
              <a:rPr lang="el-GR" sz="1600" dirty="0">
                <a:latin typeface="Times New Roman" panose="02020603050405020304" pitchFamily="18" charset="0"/>
                <a:ea typeface="Calibri" panose="020F0502020204030204" pitchFamily="34" charset="0"/>
                <a:cs typeface="Times New Roman" panose="02020603050405020304" pitchFamily="18" charset="0"/>
              </a:rPr>
              <a:t>εφάρμοσε</a:t>
            </a:r>
            <a:r>
              <a:rPr lang="tr-TR" sz="1600" dirty="0">
                <a:latin typeface="Times New Roman" panose="02020603050405020304" pitchFamily="18" charset="0"/>
                <a:ea typeface="Calibri" panose="020F0502020204030204" pitchFamily="34" charset="0"/>
                <a:cs typeface="Times New Roman" panose="02020603050405020304" pitchFamily="18" charset="0"/>
              </a:rPr>
              <a:t> την πολιτική της για την Κύπρο, βασισμένη στην ισχύ της Τ.Μ.Τ., και εξασφάλισε την υπογραφή των Συμφωνιών της Ζυρίχης και του Λονδίνου</a:t>
            </a:r>
            <a:r>
              <a:rPr lang="el-GR" sz="1600" dirty="0">
                <a:latin typeface="Times New Roman" panose="02020603050405020304" pitchFamily="18" charset="0"/>
                <a:ea typeface="Calibri" panose="020F0502020204030204" pitchFamily="34" charset="0"/>
                <a:cs typeface="Times New Roman" panose="02020603050405020304" pitchFamily="18" charset="0"/>
              </a:rPr>
              <a:t>.²</a:t>
            </a: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ürk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M</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ukavemet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eşkilatı/</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Τουρκικής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Αντίστασης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ιδρύθηκε και διοικείτο από Τούρκους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αξιωματικούς του Τμήματος Ειδικού Πολέμου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Özel</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Harp</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Dairesi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(ÖHD). Η ένοπλη  αυτή  παρακρατική οργάνωση ήταν εν γνώσει της τουρκικής  κυβέρνησης. Η τουρκική κυβέρνηση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ήταν διατεθειμένη να δαπανήσει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οποιοδήποτε ποσό για να δημιουργηθεί μια τουρκική  δύναμη στην Κύπρο</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Ο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συνδέει την  ίδρυση της Τ.Μ.Τ. με  μια στόχευση της Τουρκίας, τη δημιουργία  ενός τουρκικού  κράτους στην Κύπρο, του 17</a:t>
            </a:r>
            <a:r>
              <a:rPr lang="el-GR" sz="1600" baseline="30000" dirty="0">
                <a:effectLst/>
                <a:latin typeface="Times New Roman" panose="02020603050405020304" pitchFamily="18" charset="0"/>
                <a:ea typeface="Calibri" panose="020F0502020204030204" pitchFamily="34" charset="0"/>
                <a:cs typeface="Times New Roman" panose="02020603050405020304" pitchFamily="18" charset="0"/>
              </a:rPr>
              <a:t>ου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τουρκικού κράτους</a:t>
            </a:r>
            <a:r>
              <a:rPr lang="el-GR" sz="1600" dirty="0">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buNone/>
            </a:pPr>
            <a:r>
              <a:rPr lang="el-GR" sz="1600" dirty="0">
                <a:latin typeface="Times New Roman" panose="02020603050405020304" pitchFamily="18" charset="0"/>
                <a:cs typeface="Times New Roman" panose="02020603050405020304" pitchFamily="18" charset="0"/>
              </a:rPr>
              <a:t>Ο </a:t>
            </a:r>
            <a:r>
              <a:rPr lang="el-GR" sz="1600" dirty="0" err="1">
                <a:latin typeface="Times New Roman" panose="02020603050405020304" pitchFamily="18" charset="0"/>
                <a:cs typeface="Times New Roman" panose="02020603050405020304" pitchFamily="18" charset="0"/>
              </a:rPr>
              <a:t>İsmail</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Tansu</a:t>
            </a:r>
            <a:r>
              <a:rPr lang="el-GR" sz="1600" dirty="0">
                <a:latin typeface="Times New Roman" panose="02020603050405020304" pitchFamily="18" charset="0"/>
                <a:cs typeface="Times New Roman" panose="02020603050405020304" pitchFamily="18" charset="0"/>
              </a:rPr>
              <a:t> παρουσιάζει την ίδρυση της Τ.Μ.Τ. ως την πρώτη συστηματική στρατιωτική επέμβαση της Τουρκίας στο νησί</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Αποτελεί  «αμυντικό μηχανισμό της Τουρκίας», μια «μυστική  κυβερνητική  αποστολή», μια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για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απελευθέρωση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και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 ελευθερία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σωτήρια λύση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οποία συνέβαλε στις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Συμφωνίες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Ζυρίχης-Λονδίνου</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Συνδέει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την 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 την προστασία των υψηλών συμφερόντων του κράτους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τα «ζωτικά  συμφέροντα»  και την «εξωτερική πολιτική της Τουρκίας».³</a:t>
            </a:r>
          </a:p>
          <a:p>
            <a:pPr algn="just">
              <a:lnSpc>
                <a:spcPct val="107000"/>
              </a:lnSpc>
              <a:spcAft>
                <a:spcPts val="800"/>
              </a:spcAft>
              <a:buNone/>
            </a:pP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D2E4F675-198D-AD2E-6384-F553D1F21E7A}"/>
              </a:ext>
            </a:extLst>
          </p:cNvPr>
          <p:cNvSpPr>
            <a:spLocks noGrp="1"/>
          </p:cNvSpPr>
          <p:nvPr>
            <p:ph type="ftr" sz="quarter" idx="11"/>
          </p:nvPr>
        </p:nvSpPr>
        <p:spPr>
          <a:xfrm>
            <a:off x="309032" y="6167416"/>
            <a:ext cx="11384643" cy="592667"/>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64.</a:t>
            </a:r>
          </a:p>
          <a:p>
            <a:pPr algn="just"/>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15, 16, 18, 32, 33, 57, 64, 150, 152, 182, 260.</a:t>
            </a:r>
          </a:p>
        </p:txBody>
      </p:sp>
      <p:sp>
        <p:nvSpPr>
          <p:cNvPr id="6" name="Θέση αριθμού διαφάνειας 5">
            <a:extLst>
              <a:ext uri="{FF2B5EF4-FFF2-40B4-BE49-F238E27FC236}">
                <a16:creationId xmlns:a16="http://schemas.microsoft.com/office/drawing/2014/main" id="{45EEA616-5FCC-F561-034A-680E717F49E0}"/>
              </a:ext>
            </a:extLst>
          </p:cNvPr>
          <p:cNvSpPr>
            <a:spLocks noGrp="1"/>
          </p:cNvSpPr>
          <p:nvPr>
            <p:ph type="sldNum" sz="quarter" idx="12"/>
          </p:nvPr>
        </p:nvSpPr>
        <p:spPr/>
        <p:txBody>
          <a:bodyPr/>
          <a:lstStyle/>
          <a:p>
            <a:fld id="{1B8CE1AA-CF21-4938-812F-0237CDF6332C}" type="slidenum">
              <a:rPr lang="el-GR" smtClean="0"/>
              <a:t>6</a:t>
            </a:fld>
            <a:endParaRPr lang="el-GR" dirty="0"/>
          </a:p>
        </p:txBody>
      </p:sp>
      <p:pic>
        <p:nvPicPr>
          <p:cNvPr id="2" name="Εικόνα 1"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96F58B56-6ACB-855C-CC9D-E817EEE36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4" t="10600" r="53932" b="61283"/>
          <a:stretch>
            <a:fillRect/>
          </a:stretch>
        </p:blipFill>
        <p:spPr bwMode="auto">
          <a:xfrm>
            <a:off x="9745662" y="1404257"/>
            <a:ext cx="1858509" cy="2623757"/>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B6EB6EF-8399-AAB7-B0A8-FBB16AD036AA}"/>
              </a:ext>
            </a:extLst>
          </p:cNvPr>
          <p:cNvSpPr txBox="1"/>
          <p:nvPr/>
        </p:nvSpPr>
        <p:spPr>
          <a:xfrm>
            <a:off x="9462977" y="4216947"/>
            <a:ext cx="2516728" cy="1950470"/>
          </a:xfrm>
          <a:prstGeom prst="rect">
            <a:avLst/>
          </a:prstGeom>
          <a:solidFill>
            <a:schemeClr val="bg1"/>
          </a:solidFill>
        </p:spPr>
        <p:txBody>
          <a:bodyPr wrap="square">
            <a:spAutoFit/>
          </a:bodyPr>
          <a:lstStyle/>
          <a:p>
            <a:pPr marL="179705" marR="179705">
              <a:lnSpc>
                <a:spcPct val="115000"/>
              </a:lnSpc>
              <a:spcAft>
                <a:spcPts val="800"/>
              </a:spcAft>
              <a:buNone/>
            </a:pP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Οι</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Vehbi Mahmut, Asaf Elmas, Cevdet Remzi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φορτώνουν όπλα στο καΐκι τους</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Μέσα  στη βάρκα  βρίσκεται ο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ενώ έξω βρίσκεται ο αξιωματικός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Berdi Erkan.  </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79705" marR="179705">
              <a:lnSpc>
                <a:spcPct val="115000"/>
              </a:lnSpc>
              <a:spcAft>
                <a:spcPts val="800"/>
              </a:spcAft>
              <a:buNone/>
            </a:pP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Aslında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hiç</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kimse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uyumuyordu</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silahlı</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gizli</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örgüt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devlet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eliyle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TMT,</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MİNPA MATBAACILIK</a:t>
            </a:r>
            <a:r>
              <a:rPr lang="el-GR" sz="1000" kern="100" dirty="0">
                <a:latin typeface="Times New Roman" panose="02020603050405020304" pitchFamily="18" charset="0"/>
                <a:ea typeface="Calibri" panose="020F0502020204030204" pitchFamily="34" charset="0"/>
                <a:cs typeface="Times New Roman" panose="02020603050405020304" pitchFamily="18" charset="0"/>
              </a:rPr>
              <a:t>,</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Άγκυρα</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err="1">
                <a:effectLst/>
                <a:latin typeface="Times New Roman" panose="02020603050405020304" pitchFamily="18" charset="0"/>
                <a:ea typeface="Calibri" panose="020F0502020204030204" pitchFamily="34" charset="0"/>
                <a:cs typeface="Times New Roman" panose="02020603050405020304" pitchFamily="18" charset="0"/>
              </a:rPr>
              <a:t>σελ</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118.</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81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13E-6743-613F-1CBC-8AB3271DAD57}"/>
            </a:ext>
          </a:extLst>
        </p:cNvPr>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47DEDF64-EBFA-D5FF-306B-E0B037AF86A1}"/>
              </a:ext>
            </a:extLst>
          </p:cNvPr>
          <p:cNvSpPr/>
          <p:nvPr/>
        </p:nvSpPr>
        <p:spPr>
          <a:xfrm>
            <a:off x="196162" y="315356"/>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3" name="TextBox 2">
            <a:extLst>
              <a:ext uri="{FF2B5EF4-FFF2-40B4-BE49-F238E27FC236}">
                <a16:creationId xmlns:a16="http://schemas.microsoft.com/office/drawing/2014/main" id="{7367E972-5CB6-6576-FFA2-C02C1C921291}"/>
              </a:ext>
            </a:extLst>
          </p:cNvPr>
          <p:cNvSpPr txBox="1"/>
          <p:nvPr/>
        </p:nvSpPr>
        <p:spPr>
          <a:xfrm>
            <a:off x="196162" y="1285331"/>
            <a:ext cx="11465405" cy="448327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ΙΙ.ΙΙ. Χαρακτηριστικά </a:t>
            </a:r>
          </a:p>
          <a:p>
            <a:pPr algn="just">
              <a:spcAft>
                <a:spcPts val="800"/>
              </a:spcAft>
              <a:buNone/>
            </a:pP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Μια πολύ χαρακτηριστική πρακτική των δύο εθνικών ιστοριογραφιών είναι η συγκρότηση της ένοπλης οργάνωσης του Άλλου ως τρομοκρατικής. Την ίδια στιγμή που ο </a:t>
            </a:r>
            <a:r>
              <a:rPr lang="el-GR" dirty="0" err="1">
                <a:latin typeface="Times New Roman" panose="02020603050405020304" pitchFamily="18" charset="0"/>
                <a:cs typeface="Times New Roman" panose="02020603050405020304" pitchFamily="18" charset="0"/>
              </a:rPr>
              <a:t>İsmail</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Tansu</a:t>
            </a:r>
            <a:r>
              <a:rPr lang="el-GR" dirty="0">
                <a:latin typeface="Times New Roman" panose="02020603050405020304" pitchFamily="18" charset="0"/>
                <a:cs typeface="Times New Roman" panose="02020603050405020304" pitchFamily="18" charset="0"/>
              </a:rPr>
              <a:t> χαρακτηρίζει την Ε.Ο.Κ.Α. «τρομοκρατική οργάνωση» (αφήνοντας ασχολίαστο τον αντίστοιχο χαρακτηρισμό της Τ.Μ.Τ. ως «τρομοκρατικής» από τον Σπύρο Αθανασιάδη), ο ίδιος παρουσιάζει την Τ.Μ.Τ. ως μια ιστορία εθνικού ηρωισμού.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μη  διανομή  φυλλαδίων και η αυστηρή  προσήλωση στην  αρχή της  μυστικότητας, σύμφωνα με  τον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effectLst/>
                <a:latin typeface="Times New Roman" panose="02020603050405020304" pitchFamily="18" charset="0"/>
                <a:ea typeface="Calibri" panose="020F0502020204030204" pitchFamily="34" charset="0"/>
                <a:cs typeface="Times New Roman" panose="02020603050405020304" pitchFamily="18" charset="0"/>
              </a:rPr>
              <a:t>, επέτρεψαν  στην οργάνωση  να δρα  χωρίς να είναι στο επίκεντρο του ενδιαφέροντος των Βρετανών και των  Ελληνοκυπρίων.</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οργάνωση  αποτελείτο  από μέλη της  Τουρκικής Κοινότητας της Κύπρου. </a:t>
            </a:r>
            <a:r>
              <a:rPr lang="el-GR" dirty="0">
                <a:latin typeface="Times New Roman" panose="02020603050405020304" pitchFamily="18" charset="0"/>
                <a:cs typeface="Times New Roman" panose="02020603050405020304" pitchFamily="18" charset="0"/>
              </a:rPr>
              <a:t>Την ηγεσία της Τ.Μ.Τ. ασκούσε ένας Τούρκος συνταγματάρχης με τον τίτλο του </a:t>
            </a:r>
            <a:r>
              <a:rPr lang="el-GR" dirty="0" err="1">
                <a:latin typeface="Times New Roman" panose="02020603050405020304" pitchFamily="18" charset="0"/>
                <a:cs typeface="Times New Roman" panose="02020603050405020304" pitchFamily="18" charset="0"/>
              </a:rPr>
              <a:t>Bayraktar</a:t>
            </a:r>
            <a:r>
              <a:rPr lang="el-G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Οι έξι διοικητές των μονάδων της  ήταν  Τούρκοι αξιωματικοί.  Στην ηγεσία</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της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Μ</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Τ</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δεν μπορούσε να αναμειχθεί η</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πολιτική ηγεσία των Τουρκοκυπρίων.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Ο  αρχηγός  της  Τ.Μ.Τ.  θα μπορούσε «να  καταφύγει σε σκληρά  μέτρα», εάν  χρειαζόταν, και θα έπρεπε  να  είναι σε θέση να  αποτρέπει τις ιδεολογικές  διαιρέσεις και  τις αποσχιστικές τάσεις εντός της  Τουρκικής Κοινότητας.</a:t>
            </a:r>
          </a:p>
        </p:txBody>
      </p:sp>
      <p:sp>
        <p:nvSpPr>
          <p:cNvPr id="4" name="Θέση υποσέλιδου 3">
            <a:extLst>
              <a:ext uri="{FF2B5EF4-FFF2-40B4-BE49-F238E27FC236}">
                <a16:creationId xmlns:a16="http://schemas.microsoft.com/office/drawing/2014/main" id="{78EA1106-86FD-F785-584D-B7855B202B28}"/>
              </a:ext>
            </a:extLst>
          </p:cNvPr>
          <p:cNvSpPr>
            <a:spLocks noGrp="1"/>
          </p:cNvSpPr>
          <p:nvPr>
            <p:ph type="ftr" sz="quarter" idx="11"/>
          </p:nvPr>
        </p:nvSpPr>
        <p:spPr>
          <a:xfrm>
            <a:off x="196161" y="5871244"/>
            <a:ext cx="11465405" cy="850231"/>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16, 17, 19, 24, 26, 71, 182, 184, 186, 207-208, 212, 217.</a:t>
            </a:r>
          </a:p>
        </p:txBody>
      </p:sp>
      <p:sp>
        <p:nvSpPr>
          <p:cNvPr id="6" name="Θέση αριθμού διαφάνειας 5">
            <a:extLst>
              <a:ext uri="{FF2B5EF4-FFF2-40B4-BE49-F238E27FC236}">
                <a16:creationId xmlns:a16="http://schemas.microsoft.com/office/drawing/2014/main" id="{3E96CA55-0336-D6F8-C663-F30AD55BD042}"/>
              </a:ext>
            </a:extLst>
          </p:cNvPr>
          <p:cNvSpPr>
            <a:spLocks noGrp="1"/>
          </p:cNvSpPr>
          <p:nvPr>
            <p:ph type="sldNum" sz="quarter" idx="12"/>
          </p:nvPr>
        </p:nvSpPr>
        <p:spPr/>
        <p:txBody>
          <a:bodyPr/>
          <a:lstStyle/>
          <a:p>
            <a:fld id="{1B8CE1AA-CF21-4938-812F-0237CDF6332C}" type="slidenum">
              <a:rPr lang="el-GR" smtClean="0"/>
              <a:t>7</a:t>
            </a:fld>
            <a:endParaRPr lang="el-GR"/>
          </a:p>
        </p:txBody>
      </p:sp>
    </p:spTree>
    <p:extLst>
      <p:ext uri="{BB962C8B-B14F-4D97-AF65-F5344CB8AC3E}">
        <p14:creationId xmlns:p14="http://schemas.microsoft.com/office/powerpoint/2010/main" val="110310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83F7-60DE-0AA1-A689-B54A448494C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42AA60EE-AE51-6372-9F3F-01935E80BFA5}"/>
              </a:ext>
            </a:extLst>
          </p:cNvPr>
          <p:cNvSpPr/>
          <p:nvPr/>
        </p:nvSpPr>
        <p:spPr>
          <a:xfrm>
            <a:off x="238099" y="19284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646FEBB5-23F6-DE05-C20C-23E40CD3E0AE}"/>
              </a:ext>
            </a:extLst>
          </p:cNvPr>
          <p:cNvSpPr txBox="1"/>
          <p:nvPr/>
        </p:nvSpPr>
        <p:spPr>
          <a:xfrm>
            <a:off x="309031" y="920721"/>
            <a:ext cx="11573933" cy="480131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Ίδρυση</a:t>
            </a:r>
          </a:p>
          <a:p>
            <a:pPr algn="r">
              <a:spcAft>
                <a:spcPts val="800"/>
              </a:spcAft>
            </a:pPr>
            <a:r>
              <a:rPr lang="el-GR" sz="1600" dirty="0">
                <a:latin typeface="Times New Roman" panose="02020603050405020304" pitchFamily="18" charset="0"/>
                <a:cs typeface="Times New Roman" panose="02020603050405020304" pitchFamily="18" charset="0"/>
              </a:rPr>
              <a:t>[…]το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αξιωματικών.¹  </a:t>
            </a:r>
          </a:p>
          <a:p>
            <a:pPr algn="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Ὁρκίζομαι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εἰς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ὄνομα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Ἁγίας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Ὁμοουσίου</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Ἀδιαιρέτου</a:t>
            </a:r>
            <a:r>
              <a:rPr lang="el-GR" sz="1600" dirty="0">
                <a:latin typeface="Times New Roman" panose="02020603050405020304" pitchFamily="18" charset="0"/>
                <a:cs typeface="Times New Roman" panose="02020603050405020304" pitchFamily="18" charset="0"/>
              </a:rPr>
              <a:t>  Τριάδος  </a:t>
            </a:r>
            <a:r>
              <a:rPr lang="el-GR" sz="1600" dirty="0" err="1">
                <a:latin typeface="Times New Roman" panose="02020603050405020304" pitchFamily="18" charset="0"/>
                <a:cs typeface="Times New Roman" panose="02020603050405020304" pitchFamily="18" charset="0"/>
              </a:rPr>
              <a:t>νὰ</a:t>
            </a:r>
            <a:r>
              <a:rPr lang="el-GR" sz="1600" dirty="0">
                <a:latin typeface="Times New Roman" panose="02020603050405020304" pitchFamily="18" charset="0"/>
                <a:cs typeface="Times New Roman" panose="02020603050405020304" pitchFamily="18" charset="0"/>
              </a:rPr>
              <a:t> φυλάξω  </a:t>
            </a:r>
            <a:r>
              <a:rPr lang="el-GR" sz="1600" dirty="0" err="1">
                <a:latin typeface="Times New Roman" panose="02020603050405020304" pitchFamily="18" charset="0"/>
                <a:cs typeface="Times New Roman" panose="02020603050405020304" pitchFamily="18" charset="0"/>
              </a:rPr>
              <a:t>θυσιάζων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ἰδίαν</a:t>
            </a:r>
            <a:r>
              <a:rPr lang="el-GR" sz="1600" dirty="0">
                <a:latin typeface="Times New Roman" panose="02020603050405020304" pitchFamily="18" charset="0"/>
                <a:cs typeface="Times New Roman" panose="02020603050405020304" pitchFamily="18" charset="0"/>
              </a:rPr>
              <a:t>  μου  </a:t>
            </a:r>
            <a:r>
              <a:rPr lang="el-GR" sz="1600" dirty="0" err="1">
                <a:latin typeface="Times New Roman" panose="02020603050405020304" pitchFamily="18" charset="0"/>
                <a:cs typeface="Times New Roman" panose="02020603050405020304" pitchFamily="18" charset="0"/>
              </a:rPr>
              <a:t>ζωήν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ὑποφέρων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τὰ</a:t>
            </a:r>
            <a:r>
              <a:rPr lang="el-GR" sz="1600" dirty="0">
                <a:latin typeface="Times New Roman" panose="02020603050405020304" pitchFamily="18" charset="0"/>
                <a:cs typeface="Times New Roman" panose="02020603050405020304" pitchFamily="18" charset="0"/>
              </a:rPr>
              <a:t> πλέον </a:t>
            </a:r>
            <a:r>
              <a:rPr lang="el-GR" sz="1600" dirty="0" err="1">
                <a:latin typeface="Times New Roman" panose="02020603050405020304" pitchFamily="18" charset="0"/>
                <a:cs typeface="Times New Roman" panose="02020603050405020304" pitchFamily="18" charset="0"/>
              </a:rPr>
              <a:t>σκληρὰ</a:t>
            </a:r>
            <a:r>
              <a:rPr lang="el-GR" sz="1600" dirty="0">
                <a:latin typeface="Times New Roman" panose="02020603050405020304" pitchFamily="18" charset="0"/>
                <a:cs typeface="Times New Roman" panose="02020603050405020304" pitchFamily="18" charset="0"/>
              </a:rPr>
              <a:t> βάσανα, </a:t>
            </a:r>
            <a:r>
              <a:rPr lang="el-GR" sz="1600" dirty="0" err="1">
                <a:latin typeface="Times New Roman" panose="02020603050405020304" pitchFamily="18" charset="0"/>
                <a:cs typeface="Times New Roman" panose="02020603050405020304" pitchFamily="18" charset="0"/>
              </a:rPr>
              <a:t>μυστικὸν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ὅ,τι</a:t>
            </a:r>
            <a:r>
              <a:rPr lang="el-GR" sz="1600" dirty="0">
                <a:latin typeface="Times New Roman" panose="02020603050405020304" pitchFamily="18" charset="0"/>
                <a:cs typeface="Times New Roman" panose="02020603050405020304" pitchFamily="18" charset="0"/>
              </a:rPr>
              <a:t>  γνωρίζω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θέλω </a:t>
            </a:r>
            <a:r>
              <a:rPr lang="el-GR" sz="1600" dirty="0" err="1">
                <a:latin typeface="Times New Roman" panose="02020603050405020304" pitchFamily="18" charset="0"/>
                <a:cs typeface="Times New Roman" panose="02020603050405020304" pitchFamily="18" charset="0"/>
              </a:rPr>
              <a:t>ἀκούσῃ</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διὰ</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ὑπόθεσιν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Ἑνώσεως.²</a:t>
            </a:r>
          </a:p>
          <a:p>
            <a:pPr algn="r">
              <a:spcAft>
                <a:spcPts val="800"/>
              </a:spcAft>
              <a:buNone/>
            </a:pPr>
            <a:endParaRPr lang="el-GR" sz="1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χαρακτηρίζει την ίδρυση  της Τ.Μ.Τ.  ως  ένα  αποτέλεσμα  μακρών  διεργασιών. Αρχικά,  αναφέρεται  σε μια  συνάντηση   η  οποία  έλαβε χώρα  στις αρχές  Ιανουαρίου  του 1958  στην Προεδρία  του Γενικού Επιτελείου/</a:t>
            </a:r>
            <a:r>
              <a:rPr lang="tr-TR" sz="1600" dirty="0">
                <a:latin typeface="Times New Roman" panose="02020603050405020304" pitchFamily="18" charset="0"/>
                <a:cs typeface="Times New Roman" panose="02020603050405020304" pitchFamily="18" charset="0"/>
              </a:rPr>
              <a:t>Genel Kurmay Başkanlığı</a:t>
            </a:r>
            <a:r>
              <a:rPr lang="el-GR" sz="1600" dirty="0">
                <a:latin typeface="Times New Roman" panose="02020603050405020304" pitchFamily="18" charset="0"/>
                <a:cs typeface="Times New Roman" panose="02020603050405020304" pitchFamily="18" charset="0"/>
              </a:rPr>
              <a:t>. Εκεί ο   στρατηγός </a:t>
            </a:r>
            <a:r>
              <a:rPr lang="tr-TR" sz="1600" dirty="0">
                <a:latin typeface="Times New Roman" panose="02020603050405020304" pitchFamily="18" charset="0"/>
                <a:cs typeface="Times New Roman" panose="02020603050405020304" pitchFamily="18" charset="0"/>
              </a:rPr>
              <a:t>Salih  Coşkun</a:t>
            </a:r>
            <a:r>
              <a:rPr lang="el-GR" sz="1600" dirty="0">
                <a:latin typeface="Times New Roman" panose="02020603050405020304" pitchFamily="18" charset="0"/>
                <a:cs typeface="Times New Roman" panose="02020603050405020304" pitchFamily="18" charset="0"/>
              </a:rPr>
              <a:t> ζητά από το  τμήμα  του υποστράτηγου/</a:t>
            </a:r>
            <a:r>
              <a:rPr lang="tr-TR" sz="1600" dirty="0">
                <a:latin typeface="Times New Roman" panose="02020603050405020304" pitchFamily="18" charset="0"/>
                <a:cs typeface="Times New Roman" panose="02020603050405020304" pitchFamily="18" charset="0"/>
              </a:rPr>
              <a:t>Tümgeneral  Daniş  Karabelen  (</a:t>
            </a:r>
            <a:r>
              <a:rPr lang="el-GR" sz="1600" dirty="0">
                <a:latin typeface="Times New Roman" panose="02020603050405020304" pitchFamily="18" charset="0"/>
                <a:cs typeface="Times New Roman" panose="02020603050405020304" pitchFamily="18" charset="0"/>
              </a:rPr>
              <a:t>προέδρου του Τμήματος  Ειδικού Πολέμου του Γενικού Επιτελείου</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να  εξεταστεί   αν υπάρχει η δυνατότητα  ίδρυσης   μιας  ένοπλης  οργάνωσης  στην Κύπρο ως  αντίβαρο  στη  δράση της Ε.Ο.Κ.Α.  Με τη σειρά του  ο   </a:t>
            </a:r>
            <a:r>
              <a:rPr lang="tr-TR" sz="1600" dirty="0">
                <a:latin typeface="Times New Roman" panose="02020603050405020304" pitchFamily="18" charset="0"/>
                <a:cs typeface="Times New Roman" panose="02020603050405020304" pitchFamily="18" charset="0"/>
              </a:rPr>
              <a:t>Daniş  Karabelen </a:t>
            </a:r>
            <a:r>
              <a:rPr lang="el-GR" sz="1600" dirty="0">
                <a:latin typeface="Times New Roman" panose="02020603050405020304" pitchFamily="18" charset="0"/>
                <a:cs typeface="Times New Roman" panose="02020603050405020304" pitchFamily="18" charset="0"/>
              </a:rPr>
              <a:t>ενημερώνει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Του </a:t>
            </a:r>
            <a:r>
              <a:rPr lang="el-GR" sz="1600" dirty="0" err="1">
                <a:latin typeface="Times New Roman" panose="02020603050405020304" pitchFamily="18" charset="0"/>
                <a:cs typeface="Times New Roman" panose="02020603050405020304" pitchFamily="18" charset="0"/>
              </a:rPr>
              <a:t>εφιστά</a:t>
            </a:r>
            <a:r>
              <a:rPr lang="el-GR" sz="1600" dirty="0">
                <a:latin typeface="Times New Roman" panose="02020603050405020304" pitchFamily="18" charset="0"/>
                <a:cs typeface="Times New Roman" panose="02020603050405020304" pitchFamily="18" charset="0"/>
              </a:rPr>
              <a:t> την προσοχή. Βασιζόταν  στην  εχεμύθειά του. 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ισχυρίζεται ότι  εδώ και πολλά χρόνια  περιμένει μαζί με  άλλους  αξιωματικούς  να τους δοθεί  η εντολή  να δράσουν  και πως  επέκριναν  την τουρκική κυβέρνηση για  τη  μη ίδρυση  μιας ένοπλης  οργάνωσης στην Κύπρο.   Μετά την προαναφερθείσα   στιχομυθία ακολουθούν  τέσσερις  μήνες  αναμονής.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Σύμφωνα με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Γενικό Επιτελείο ενέκρινε το σχέδιο  τον Απρίλιο  του 1958.³ </a:t>
            </a:r>
          </a:p>
        </p:txBody>
      </p:sp>
      <p:sp>
        <p:nvSpPr>
          <p:cNvPr id="5" name="Θέση υποσέλιδου 4">
            <a:extLst>
              <a:ext uri="{FF2B5EF4-FFF2-40B4-BE49-F238E27FC236}">
                <a16:creationId xmlns:a16="http://schemas.microsoft.com/office/drawing/2014/main" id="{FDB9C4B0-0AB0-70F6-A126-4DA9EE29F653}"/>
              </a:ext>
            </a:extLst>
          </p:cNvPr>
          <p:cNvSpPr>
            <a:spLocks noGrp="1"/>
          </p:cNvSpPr>
          <p:nvPr>
            <p:ph type="ftr" sz="quarter" idx="11"/>
          </p:nvPr>
        </p:nvSpPr>
        <p:spPr>
          <a:xfrm>
            <a:off x="238099" y="5937279"/>
            <a:ext cx="11573932" cy="763744"/>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34.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Γεώργιος</a:t>
            </a:r>
            <a:r>
              <a:rPr lang="en-US"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Γρί</a:t>
            </a:r>
            <a:r>
              <a:rPr lang="en-US" sz="1000" dirty="0">
                <a:solidFill>
                  <a:schemeClr val="tx1"/>
                </a:solidFill>
                <a:latin typeface="Times New Roman" panose="02020603050405020304" pitchFamily="18" charset="0"/>
                <a:cs typeface="Times New Roman" panose="02020603050405020304" pitchFamily="18" charset="0"/>
              </a:rPr>
              <a:t>βας  Διγενής, </a:t>
            </a:r>
            <a:r>
              <a:rPr lang="en-US" sz="1000" i="1" dirty="0">
                <a:solidFill>
                  <a:schemeClr val="tx1"/>
                </a:solidFill>
                <a:latin typeface="Times New Roman" panose="02020603050405020304" pitchFamily="18" charset="0"/>
                <a:cs typeface="Times New Roman" panose="02020603050405020304" pitchFamily="18" charset="0"/>
              </a:rPr>
              <a:t>Χρονικόν αγώνος ΕΟΚΑ 1955-1959,</a:t>
            </a:r>
            <a:r>
              <a:rPr lang="en-US" sz="1000" dirty="0">
                <a:solidFill>
                  <a:schemeClr val="tx1"/>
                </a:solidFill>
                <a:latin typeface="Times New Roman" panose="02020603050405020304" pitchFamily="18" charset="0"/>
                <a:cs typeface="Times New Roman" panose="02020603050405020304" pitchFamily="18" charset="0"/>
              </a:rPr>
              <a:t> Λευκωσία, 1972, σελ. 1.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a:t>
            </a:r>
            <a:r>
              <a:rPr lang="en-US"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28, 29, </a:t>
            </a:r>
            <a:r>
              <a:rPr lang="en-US" sz="1000" dirty="0">
                <a:solidFill>
                  <a:schemeClr val="tx1"/>
                </a:solidFill>
                <a:latin typeface="Times New Roman" panose="02020603050405020304" pitchFamily="18" charset="0"/>
                <a:cs typeface="Times New Roman" panose="02020603050405020304" pitchFamily="18" charset="0"/>
              </a:rPr>
              <a:t>33, 34,</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35,</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36,</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66, 69,  </a:t>
            </a:r>
            <a:r>
              <a:rPr lang="el-GR" sz="1000" dirty="0">
                <a:solidFill>
                  <a:schemeClr val="tx1"/>
                </a:solidFill>
                <a:latin typeface="Times New Roman" panose="02020603050405020304" pitchFamily="18" charset="0"/>
                <a:cs typeface="Times New Roman" panose="02020603050405020304" pitchFamily="18" charset="0"/>
              </a:rPr>
              <a:t>71, </a:t>
            </a:r>
            <a:r>
              <a:rPr lang="en-US" sz="1000" dirty="0">
                <a:solidFill>
                  <a:schemeClr val="tx1"/>
                </a:solidFill>
                <a:latin typeface="Times New Roman" panose="02020603050405020304" pitchFamily="18" charset="0"/>
                <a:cs typeface="Times New Roman" panose="02020603050405020304" pitchFamily="18" charset="0"/>
              </a:rPr>
              <a:t>80, </a:t>
            </a:r>
            <a:r>
              <a:rPr lang="el-GR" sz="1000" dirty="0">
                <a:solidFill>
                  <a:schemeClr val="tx1"/>
                </a:solidFill>
                <a:latin typeface="Times New Roman" panose="02020603050405020304" pitchFamily="18" charset="0"/>
                <a:cs typeface="Times New Roman" panose="02020603050405020304" pitchFamily="18" charset="0"/>
              </a:rPr>
              <a:t>88, 89, 95</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96,</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174-175</a:t>
            </a:r>
            <a:r>
              <a:rPr lang="el-GR" sz="1000" dirty="0">
                <a:solidFill>
                  <a:schemeClr val="tx1"/>
                </a:solidFill>
                <a:latin typeface="Times New Roman" panose="02020603050405020304" pitchFamily="18" charset="0"/>
                <a:cs typeface="Times New Roman" panose="02020603050405020304" pitchFamily="18" charset="0"/>
              </a:rPr>
              <a:t>, 182, 184, 186,</a:t>
            </a:r>
            <a:r>
              <a:rPr lang="en-US" sz="1000" dirty="0">
                <a:solidFill>
                  <a:schemeClr val="tx1"/>
                </a:solidFill>
                <a:latin typeface="Times New Roman" panose="02020603050405020304" pitchFamily="18" charset="0"/>
                <a:cs typeface="Times New Roman" panose="02020603050405020304" pitchFamily="18" charset="0"/>
              </a:rPr>
              <a:t>  188,</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191-194, 204, </a:t>
            </a:r>
            <a:r>
              <a:rPr lang="el-GR" sz="1000" dirty="0">
                <a:solidFill>
                  <a:schemeClr val="tx1"/>
                </a:solidFill>
                <a:latin typeface="Times New Roman" panose="02020603050405020304" pitchFamily="18" charset="0"/>
                <a:cs typeface="Times New Roman" panose="02020603050405020304" pitchFamily="18" charset="0"/>
              </a:rPr>
              <a:t>207-208, 212, 217</a:t>
            </a:r>
            <a:r>
              <a:rPr lang="en-US" sz="1000" dirty="0">
                <a:solidFill>
                  <a:schemeClr val="tx1"/>
                </a:solidFill>
                <a:latin typeface="Times New Roman" panose="02020603050405020304" pitchFamily="18" charset="0"/>
                <a:cs typeface="Times New Roman" panose="02020603050405020304" pitchFamily="18" charset="0"/>
              </a:rPr>
              <a:t>, 232, 244.</a:t>
            </a:r>
            <a:endParaRPr lang="el-GR" sz="1000" dirty="0">
              <a:solidFill>
                <a:schemeClr val="tx1"/>
              </a:solidFill>
              <a:latin typeface="Times New Roman" panose="02020603050405020304" pitchFamily="18" charset="0"/>
              <a:cs typeface="Times New Roman" panose="02020603050405020304" pitchFamily="18" charset="0"/>
            </a:endParaRPr>
          </a:p>
          <a:p>
            <a:endParaRPr lang="el-GR" dirty="0"/>
          </a:p>
        </p:txBody>
      </p:sp>
      <p:sp>
        <p:nvSpPr>
          <p:cNvPr id="6" name="Θέση αριθμού διαφάνειας 5">
            <a:extLst>
              <a:ext uri="{FF2B5EF4-FFF2-40B4-BE49-F238E27FC236}">
                <a16:creationId xmlns:a16="http://schemas.microsoft.com/office/drawing/2014/main" id="{4BC93B4A-284B-948B-17F7-7F8ADF66B8E1}"/>
              </a:ext>
            </a:extLst>
          </p:cNvPr>
          <p:cNvSpPr>
            <a:spLocks noGrp="1"/>
          </p:cNvSpPr>
          <p:nvPr>
            <p:ph type="sldNum" sz="quarter" idx="12"/>
          </p:nvPr>
        </p:nvSpPr>
        <p:spPr/>
        <p:txBody>
          <a:bodyPr/>
          <a:lstStyle/>
          <a:p>
            <a:fld id="{1B8CE1AA-CF21-4938-812F-0237CDF6332C}" type="slidenum">
              <a:rPr lang="el-GR" smtClean="0"/>
              <a:t>8</a:t>
            </a:fld>
            <a:endParaRPr lang="el-GR" dirty="0"/>
          </a:p>
        </p:txBody>
      </p:sp>
    </p:spTree>
    <p:extLst>
      <p:ext uri="{BB962C8B-B14F-4D97-AF65-F5344CB8AC3E}">
        <p14:creationId xmlns:p14="http://schemas.microsoft.com/office/powerpoint/2010/main" val="378407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CDF8-D266-2AD2-89AD-3E0E3625E969}"/>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D49FB92-10FC-89F2-0CDA-7E5CB824FE0B}"/>
              </a:ext>
            </a:extLst>
          </p:cNvPr>
          <p:cNvSpPr/>
          <p:nvPr/>
        </p:nvSpPr>
        <p:spPr>
          <a:xfrm>
            <a:off x="220635" y="8861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F110B8C5-9878-E120-9876-66055DBF6578}"/>
              </a:ext>
            </a:extLst>
          </p:cNvPr>
          <p:cNvSpPr txBox="1"/>
          <p:nvPr/>
        </p:nvSpPr>
        <p:spPr>
          <a:xfrm>
            <a:off x="220636" y="787132"/>
            <a:ext cx="11573932" cy="5355312"/>
          </a:xfrm>
          <a:prstGeom prst="rect">
            <a:avLst/>
          </a:prstGeom>
          <a:noFill/>
        </p:spPr>
        <p:txBody>
          <a:bodyPr wrap="square">
            <a:spAutoFit/>
          </a:bodyPr>
          <a:lstStyle/>
          <a:p>
            <a:pPr algn="just"/>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a:t>
            </a:r>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latin typeface="Times New Roman" panose="02020603050405020304" pitchFamily="18" charset="0"/>
                <a:cs typeface="Times New Roman" panose="02020603050405020304" pitchFamily="18" charset="0"/>
              </a:rPr>
              <a:t>Βασικές αρχές  Τ.Μ.Τ. </a:t>
            </a:r>
          </a:p>
          <a:p>
            <a:pPr algn="just"/>
            <a:r>
              <a:rPr lang="el-GR" dirty="0">
                <a:latin typeface="Times New Roman" panose="02020603050405020304" pitchFamily="18" charset="0"/>
                <a:cs typeface="Times New Roman" panose="02020603050405020304" pitchFamily="18" charset="0"/>
              </a:rPr>
              <a:t> </a:t>
            </a:r>
          </a:p>
          <a:p>
            <a:pPr lvl="0" algn="just"/>
            <a:r>
              <a:rPr lang="el-GR" dirty="0">
                <a:latin typeface="Times New Roman" panose="02020603050405020304" pitchFamily="18" charset="0"/>
                <a:cs typeface="Times New Roman" panose="02020603050405020304" pitchFamily="18" charset="0"/>
              </a:rPr>
              <a:t>1. Προετοιμασία  οργάνωσης  για  άτακτο πόλεμο. </a:t>
            </a:r>
          </a:p>
          <a:p>
            <a:pPr lvl="0" algn="just"/>
            <a:r>
              <a:rPr lang="el-GR" dirty="0">
                <a:latin typeface="Times New Roman" panose="02020603050405020304" pitchFamily="18" charset="0"/>
                <a:cs typeface="Times New Roman" panose="02020603050405020304" pitchFamily="18" charset="0"/>
              </a:rPr>
              <a:t>2. Ένας υψηλόβαθμος  αξιωματικός  από  το Τμήμα  Ειδικού Πολέμου  θα επιλεγεί  για να ηγηθεί  της οργάνωσης  στην Κύπρο.  </a:t>
            </a:r>
          </a:p>
          <a:p>
            <a:pPr lvl="0" algn="just"/>
            <a:r>
              <a:rPr lang="el-GR" dirty="0">
                <a:latin typeface="Times New Roman" panose="02020603050405020304" pitchFamily="18" charset="0"/>
                <a:cs typeface="Times New Roman" panose="02020603050405020304" pitchFamily="18" charset="0"/>
              </a:rPr>
              <a:t>3. Ο αρχηγός της Τ.Μ.Τ. θα λαμβάνει εντολές από τον  Αρχηγό  του Τμήματος  Ειδικού  Πολέμου.</a:t>
            </a:r>
          </a:p>
          <a:p>
            <a:pPr lvl="0" algn="just"/>
            <a:r>
              <a:rPr lang="el-GR" dirty="0">
                <a:latin typeface="Times New Roman" panose="02020603050405020304" pitchFamily="18" charset="0"/>
                <a:cs typeface="Times New Roman" panose="02020603050405020304" pitchFamily="18" charset="0"/>
              </a:rPr>
              <a:t>4. Ο αρχηγός  της Τ.Μ.Τ. θα έχει αγαστές  σχέσεις  με τους  ηγέτες  των Τουρκοκυπρίων.</a:t>
            </a:r>
          </a:p>
          <a:p>
            <a:pPr lvl="0" algn="just"/>
            <a:r>
              <a:rPr lang="el-GR" dirty="0">
                <a:latin typeface="Times New Roman" panose="02020603050405020304" pitchFamily="18" charset="0"/>
                <a:cs typeface="Times New Roman" panose="02020603050405020304" pitchFamily="18" charset="0"/>
              </a:rPr>
              <a:t>5. Το Τμήμα  Ειδικού  Πολέμου  δεν θα έχει καμία  επίσημη επαφή  με αρχή ή  κυβερνητικό τμήμα.</a:t>
            </a:r>
          </a:p>
          <a:p>
            <a:pPr lvl="0" algn="just"/>
            <a:r>
              <a:rPr lang="el-GR" dirty="0">
                <a:latin typeface="Times New Roman" panose="02020603050405020304" pitchFamily="18" charset="0"/>
                <a:cs typeface="Times New Roman" panose="02020603050405020304" pitchFamily="18" charset="0"/>
              </a:rPr>
              <a:t>6. Αυστηρή τήρηση προφορικής  επικοινωνίας  με άλλους κυβερνητικούς φορείς. </a:t>
            </a:r>
          </a:p>
          <a:p>
            <a:pPr lvl="0" algn="just"/>
            <a:r>
              <a:rPr lang="el-GR" dirty="0">
                <a:latin typeface="Times New Roman" panose="02020603050405020304" pitchFamily="18" charset="0"/>
                <a:cs typeface="Times New Roman" panose="02020603050405020304" pitchFamily="18" charset="0"/>
              </a:rPr>
              <a:t>7. Εξασφάλιση όπλων  από τον   Υπουργό Εθνικής Άμυνας και  χρηματοδότησης από  τον Υπουργό Εξωτερικών.</a:t>
            </a:r>
          </a:p>
          <a:p>
            <a:pPr lvl="0" algn="just"/>
            <a:r>
              <a:rPr lang="el-GR" dirty="0">
                <a:latin typeface="Times New Roman" panose="02020603050405020304" pitchFamily="18" charset="0"/>
                <a:cs typeface="Times New Roman" panose="02020603050405020304" pitchFamily="18" charset="0"/>
              </a:rPr>
              <a:t>8. Οι  αξιωματικοί που θα μεταβούν στην  Κύπρο   θα  τεθούν σε άδεια μετ’ απολαβών.</a:t>
            </a:r>
          </a:p>
          <a:p>
            <a:pPr lvl="0" algn="just"/>
            <a:r>
              <a:rPr lang="el-GR" dirty="0">
                <a:latin typeface="Times New Roman" panose="02020603050405020304" pitchFamily="18" charset="0"/>
                <a:cs typeface="Times New Roman" panose="02020603050405020304" pitchFamily="18" charset="0"/>
              </a:rPr>
              <a:t>9. Ο τρόπος δράσης της Ε.Ο.Κ.Α. θα καθόριζε τον τρόπο δράσης της Τ.Μ.Τ.· αν τα πράγματα έφταναν στα άκρα, τότε η οργάνωση θα εγκατέλειπε την άκρα μυστικότητα και θα περνούσε σε ανοικτή ένοπλη αντιπαράθεση. Διαδηλώσεις ή συναντήσεις μπορούν να πραγματοποιούνται χωρίς να τελούν υπό την επίσημη αιγίδα της Τ.Μ.Τ. </a:t>
            </a:r>
          </a:p>
          <a:p>
            <a:pPr lvl="0" algn="just"/>
            <a:r>
              <a:rPr lang="el-GR" dirty="0">
                <a:latin typeface="Times New Roman" panose="02020603050405020304" pitchFamily="18" charset="0"/>
                <a:cs typeface="Times New Roman" panose="02020603050405020304" pitchFamily="18" charset="0"/>
              </a:rPr>
              <a:t>10. Η οργάνωση θα αποτελείται από  νέους και νέες άνω των 18 ετών. Όσοι </a:t>
            </a:r>
            <a:r>
              <a:rPr lang="el-GR" dirty="0" err="1">
                <a:latin typeface="Times New Roman" panose="02020603050405020304" pitchFamily="18" charset="0"/>
                <a:cs typeface="Times New Roman" panose="02020603050405020304" pitchFamily="18" charset="0"/>
              </a:rPr>
              <a:t>στρατολογηθούν</a:t>
            </a:r>
            <a:r>
              <a:rPr lang="el-GR" dirty="0">
                <a:latin typeface="Times New Roman" panose="02020603050405020304" pitchFamily="18" charset="0"/>
                <a:cs typeface="Times New Roman" panose="02020603050405020304" pitchFamily="18" charset="0"/>
              </a:rPr>
              <a:t> στην οργάνωση  θα εκπαιδευτούν στην Τουρκία  ή την Κύπρο.</a:t>
            </a:r>
          </a:p>
          <a:p>
            <a:pPr lvl="0" algn="just"/>
            <a:r>
              <a:rPr lang="el-GR" dirty="0">
                <a:latin typeface="Times New Roman" panose="02020603050405020304" pitchFamily="18" charset="0"/>
                <a:cs typeface="Times New Roman" panose="02020603050405020304" pitchFamily="18" charset="0"/>
              </a:rPr>
              <a:t>11. Αρχικός  αριθμός μελών της οργάνωσης 5000.</a:t>
            </a:r>
          </a:p>
          <a:p>
            <a:pPr lvl="0" algn="just"/>
            <a:r>
              <a:rPr lang="el-GR" dirty="0">
                <a:latin typeface="Times New Roman" panose="02020603050405020304" pitchFamily="18" charset="0"/>
                <a:cs typeface="Times New Roman" panose="02020603050405020304" pitchFamily="18" charset="0"/>
              </a:rPr>
              <a:t>12. Η οργάνωση θα ιδρυθεί και θα δραστηριοποιηθεί  σύμφωνα με τους στόχους του  σχεδίου  «</a:t>
            </a:r>
            <a:r>
              <a:rPr lang="tr-TR" dirty="0">
                <a:latin typeface="Times New Roman" panose="02020603050405020304" pitchFamily="18" charset="0"/>
                <a:cs typeface="Times New Roman" panose="02020603050405020304" pitchFamily="18" charset="0"/>
              </a:rPr>
              <a:t>KIBRIS İSTİRDAT PROJESİ</a:t>
            </a:r>
            <a:r>
              <a:rPr lang="el-GR" dirty="0">
                <a:latin typeface="Times New Roman" panose="02020603050405020304" pitchFamily="18" charset="0"/>
                <a:cs typeface="Times New Roman" panose="02020603050405020304" pitchFamily="18" charset="0"/>
              </a:rPr>
              <a:t>/Σχέδιο ανάκτησης  της Κύπρου», το  οποίο συνέταξε ο </a:t>
            </a:r>
            <a:r>
              <a:rPr lang="tr-TR" dirty="0">
                <a:latin typeface="Times New Roman" panose="02020603050405020304" pitchFamily="18" charset="0"/>
                <a:cs typeface="Times New Roman" panose="02020603050405020304" pitchFamily="18" charset="0"/>
              </a:rPr>
              <a:t>İsmail Tansu</a:t>
            </a:r>
            <a:r>
              <a:rPr lang="el-GR" dirty="0">
                <a:latin typeface="Times New Roman" panose="02020603050405020304" pitchFamily="18" charset="0"/>
                <a:cs typeface="Times New Roman" panose="02020603050405020304" pitchFamily="18" charset="0"/>
              </a:rPr>
              <a:t>. </a:t>
            </a:r>
          </a:p>
        </p:txBody>
      </p:sp>
      <p:sp>
        <p:nvSpPr>
          <p:cNvPr id="5" name="Θέση υποσέλιδου 4">
            <a:extLst>
              <a:ext uri="{FF2B5EF4-FFF2-40B4-BE49-F238E27FC236}">
                <a16:creationId xmlns:a16="http://schemas.microsoft.com/office/drawing/2014/main" id="{247D0DA6-A783-FC8D-A55F-B5584B1826B5}"/>
              </a:ext>
            </a:extLst>
          </p:cNvPr>
          <p:cNvSpPr>
            <a:spLocks noGrp="1"/>
          </p:cNvSpPr>
          <p:nvPr>
            <p:ph type="ftr" sz="quarter" idx="11"/>
          </p:nvPr>
        </p:nvSpPr>
        <p:spPr>
          <a:xfrm>
            <a:off x="220635" y="6404258"/>
            <a:ext cx="11436171" cy="365125"/>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37-38, 58, 82, 181. </a:t>
            </a:r>
            <a:endParaRPr lang="el-GR" sz="1000" dirty="0"/>
          </a:p>
        </p:txBody>
      </p:sp>
      <p:sp>
        <p:nvSpPr>
          <p:cNvPr id="6" name="Θέση αριθμού διαφάνειας 5">
            <a:extLst>
              <a:ext uri="{FF2B5EF4-FFF2-40B4-BE49-F238E27FC236}">
                <a16:creationId xmlns:a16="http://schemas.microsoft.com/office/drawing/2014/main" id="{ED0CA855-03A4-7B4E-BEDD-EF1D4F12EE07}"/>
              </a:ext>
            </a:extLst>
          </p:cNvPr>
          <p:cNvSpPr>
            <a:spLocks noGrp="1"/>
          </p:cNvSpPr>
          <p:nvPr>
            <p:ph type="sldNum" sz="quarter" idx="12"/>
          </p:nvPr>
        </p:nvSpPr>
        <p:spPr/>
        <p:txBody>
          <a:bodyPr/>
          <a:lstStyle/>
          <a:p>
            <a:fld id="{1B8CE1AA-CF21-4938-812F-0237CDF6332C}" type="slidenum">
              <a:rPr lang="el-GR" smtClean="0"/>
              <a:t>9</a:t>
            </a:fld>
            <a:endParaRPr lang="el-GR"/>
          </a:p>
        </p:txBody>
      </p:sp>
    </p:spTree>
    <p:extLst>
      <p:ext uri="{BB962C8B-B14F-4D97-AF65-F5344CB8AC3E}">
        <p14:creationId xmlns:p14="http://schemas.microsoft.com/office/powerpoint/2010/main" val="34405529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3132</TotalTime>
  <Words>12860</Words>
  <Application>Microsoft Office PowerPoint</Application>
  <PresentationFormat>Ευρεία οθόνη</PresentationFormat>
  <Paragraphs>672</Paragraphs>
  <Slides>31</Slides>
  <Notes>30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31</vt:i4>
      </vt:variant>
    </vt:vector>
  </HeadingPairs>
  <TitlesOfParts>
    <vt:vector size="38" baseType="lpstr">
      <vt:lpstr>Aptos</vt:lpstr>
      <vt:lpstr>Arial</vt:lpstr>
      <vt:lpstr>Calibri</vt:lpstr>
      <vt:lpstr>Calibri Light</vt:lpstr>
      <vt:lpstr>Times New Roman</vt:lpstr>
      <vt:lpstr>Wingdings</vt:lpstr>
      <vt:lpstr>Θέμα του Office</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Εργασίας</dc:title>
  <dc:creator>lia kan</dc:creator>
  <cp:lastModifiedBy>Ελένη Χαραλάμπους</cp:lastModifiedBy>
  <cp:revision>594</cp:revision>
  <dcterms:created xsi:type="dcterms:W3CDTF">2020-04-05T13:41:56Z</dcterms:created>
  <dcterms:modified xsi:type="dcterms:W3CDTF">2026-04-02T18:15:47Z</dcterms:modified>
</cp:coreProperties>
</file>