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56" r:id="rId2"/>
    <p:sldId id="450" r:id="rId3"/>
    <p:sldId id="451" r:id="rId4"/>
    <p:sldId id="487" r:id="rId5"/>
    <p:sldId id="452" r:id="rId6"/>
    <p:sldId id="277" r:id="rId7"/>
    <p:sldId id="488" r:id="rId8"/>
    <p:sldId id="338" r:id="rId9"/>
    <p:sldId id="342" r:id="rId10"/>
    <p:sldId id="511" r:id="rId11"/>
    <p:sldId id="325" r:id="rId12"/>
    <p:sldId id="512" r:id="rId13"/>
    <p:sldId id="513" r:id="rId14"/>
    <p:sldId id="514" r:id="rId15"/>
    <p:sldId id="519" r:id="rId16"/>
    <p:sldId id="523" r:id="rId17"/>
    <p:sldId id="524" r:id="rId18"/>
    <p:sldId id="525" r:id="rId19"/>
    <p:sldId id="522" r:id="rId20"/>
    <p:sldId id="520" r:id="rId21"/>
    <p:sldId id="521" r:id="rId22"/>
    <p:sldId id="440" r:id="rId23"/>
    <p:sldId id="442" r:id="rId24"/>
    <p:sldId id="526" r:id="rId25"/>
    <p:sldId id="515" r:id="rId26"/>
    <p:sldId id="527" r:id="rId27"/>
    <p:sldId id="516" r:id="rId28"/>
    <p:sldId id="528" r:id="rId29"/>
    <p:sldId id="517" r:id="rId30"/>
    <p:sldId id="529" r:id="rId31"/>
    <p:sldId id="518" r:id="rId32"/>
    <p:sldId id="530" r:id="rId33"/>
    <p:sldId id="510" r:id="rId34"/>
    <p:sldId id="396" r:id="rId35"/>
    <p:sldId id="50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D3458-9424-4C00-9619-68DCEEFD83EB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F87A8-2310-4B92-A5B4-16F702A35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F87A8-2310-4B92-A5B4-16F702A350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9FBF-9BE0-41F3-B1F0-2331DF04899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28. </a:t>
            </a:r>
            <a:r>
              <a:rPr lang="el-GR" sz="1400" dirty="0">
                <a:solidFill>
                  <a:schemeClr val="tx1"/>
                </a:solidFill>
              </a:rPr>
              <a:t>Αγορές ενδυμάτων, υποδημάτων και αξεσουάρ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819CD-7AD2-69B4-85E4-3749B45AD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16509FF-857C-626E-7C94-BD63C21B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D9CCBE5-96A9-0B0E-3D29-13982050670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9CAC978-73B2-6B7C-AA7B-F1FA7B99ACF8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71902D9-CA6C-AA20-F312-7C30857B617A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32066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897" y="2013228"/>
            <a:ext cx="562890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/>
              <a:t>-Καλημέρα, μπορώ να σας  βοηθήσω;</a:t>
            </a:r>
          </a:p>
          <a:p>
            <a:r>
              <a:rPr lang="el-GR" sz="4000" dirty="0"/>
              <a:t>-Θα ήθελα να  δοκιμάσω αυτό το παντελόνι, σας παρακαλώ.</a:t>
            </a:r>
          </a:p>
          <a:p>
            <a:endParaRPr lang="en-US" dirty="0"/>
          </a:p>
        </p:txBody>
      </p:sp>
      <p:pic>
        <p:nvPicPr>
          <p:cNvPr id="4" name="Picture 2" descr="Αγορέ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4"/>
          <a:stretch>
            <a:fillRect/>
          </a:stretch>
        </p:blipFill>
        <p:spPr bwMode="auto">
          <a:xfrm>
            <a:off x="6248400" y="1034144"/>
            <a:ext cx="5628903" cy="524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77191-4E66-7A97-B125-728710B58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E365A5-DDD8-9EC2-4C13-D0B9D9566691}"/>
              </a:ext>
            </a:extLst>
          </p:cNvPr>
          <p:cNvSpPr/>
          <p:nvPr/>
        </p:nvSpPr>
        <p:spPr>
          <a:xfrm>
            <a:off x="824061" y="779383"/>
            <a:ext cx="615739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/>
              <a:t>-Ποιο είναι το  νούμερό σας;</a:t>
            </a:r>
          </a:p>
          <a:p>
            <a:r>
              <a:rPr lang="el-GR" sz="4000" dirty="0"/>
              <a:t>-Φοράω νούμερο 38.</a:t>
            </a:r>
          </a:p>
          <a:p>
            <a:endParaRPr lang="en-US" dirty="0"/>
          </a:p>
        </p:txBody>
      </p:sp>
      <p:pic>
        <p:nvPicPr>
          <p:cNvPr id="4" name="Picture 2" descr="Αγορές">
            <a:extLst>
              <a:ext uri="{FF2B5EF4-FFF2-40B4-BE49-F238E27FC236}">
                <a16:creationId xmlns:a16="http://schemas.microsoft.com/office/drawing/2014/main" id="{6112B68F-6E25-B818-01E6-A4DCF8D30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b="20049"/>
          <a:stretch>
            <a:fillRect/>
          </a:stretch>
        </p:blipFill>
        <p:spPr bwMode="auto">
          <a:xfrm>
            <a:off x="7448094" y="779383"/>
            <a:ext cx="4551217" cy="51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FCA6EE3-F5DC-8FBB-51F6-FCD1A742F846}"/>
              </a:ext>
            </a:extLst>
          </p:cNvPr>
          <p:cNvSpPr/>
          <p:nvPr/>
        </p:nvSpPr>
        <p:spPr>
          <a:xfrm>
            <a:off x="685465" y="2588352"/>
            <a:ext cx="676076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/>
              <a:t>-Πόσο κάνει αυτό το  καπέλο; /</a:t>
            </a:r>
          </a:p>
          <a:p>
            <a:r>
              <a:rPr lang="el-GR" sz="4000" dirty="0"/>
              <a:t>Ποια  είναι η  τιμή του;</a:t>
            </a:r>
          </a:p>
          <a:p>
            <a:r>
              <a:rPr lang="el-GR" sz="4000" dirty="0"/>
              <a:t>-15 ευρώ.</a:t>
            </a:r>
          </a:p>
          <a:p>
            <a:endParaRPr lang="el-GR" sz="4000" dirty="0"/>
          </a:p>
          <a:p>
            <a:r>
              <a:rPr lang="el-GR" sz="4000" dirty="0"/>
              <a:t> -Τι νούμερο παπούτσι φοράτε;</a:t>
            </a:r>
          </a:p>
          <a:p>
            <a:r>
              <a:rPr lang="el-GR" sz="4000" dirty="0"/>
              <a:t>-Φοράω νούμερο 39.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AF499BB-8A9F-591E-90A3-66E12B29D21E}"/>
              </a:ext>
            </a:extLst>
          </p:cNvPr>
          <p:cNvSpPr/>
          <p:nvPr/>
        </p:nvSpPr>
        <p:spPr>
          <a:xfrm>
            <a:off x="2601351" y="4279312"/>
            <a:ext cx="64229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5197F-7989-A2FC-1996-7C64251C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E8A89BF-D2D4-9F2C-22AC-D58A44F9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2D808A1-7EBC-E481-C682-C2FAB44705BE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Κατανόηση 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8EB7800-757D-76AF-C8F0-661ADE9694C4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82572D6-9DE9-F3E1-6486-1D75354486DD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96238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8B57C-62F3-CD04-6CAB-80F58E80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C5D33FF-59AE-9B27-3188-642EC6C52E45}"/>
              </a:ext>
            </a:extLst>
          </p:cNvPr>
          <p:cNvSpPr/>
          <p:nvPr/>
        </p:nvSpPr>
        <p:spPr>
          <a:xfrm>
            <a:off x="6386002" y="915774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04FC725-118B-C7AF-8EE2-0308BDFFD09D}"/>
              </a:ext>
            </a:extLst>
          </p:cNvPr>
          <p:cNvSpPr/>
          <p:nvPr/>
        </p:nvSpPr>
        <p:spPr>
          <a:xfrm>
            <a:off x="9274632" y="915773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1824FCC-05D9-D3F5-62C1-FB9A5B0BA666}"/>
              </a:ext>
            </a:extLst>
          </p:cNvPr>
          <p:cNvSpPr/>
          <p:nvPr/>
        </p:nvSpPr>
        <p:spPr>
          <a:xfrm>
            <a:off x="3363685" y="926661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6EDC09E-CA4D-A192-3C50-93311AF2392E}"/>
              </a:ext>
            </a:extLst>
          </p:cNvPr>
          <p:cNvSpPr/>
          <p:nvPr/>
        </p:nvSpPr>
        <p:spPr>
          <a:xfrm>
            <a:off x="3363685" y="3594324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C33A2BA-ECD6-C8AC-6A9B-C2D6E0AD2EFD}"/>
              </a:ext>
            </a:extLst>
          </p:cNvPr>
          <p:cNvSpPr/>
          <p:nvPr/>
        </p:nvSpPr>
        <p:spPr>
          <a:xfrm>
            <a:off x="6609163" y="3594324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9E3686EE-6805-473C-2BE2-3883B2043561}"/>
              </a:ext>
            </a:extLst>
          </p:cNvPr>
          <p:cNvSpPr/>
          <p:nvPr/>
        </p:nvSpPr>
        <p:spPr>
          <a:xfrm>
            <a:off x="304798" y="926662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8B4CEE7-2A0F-CF9A-7077-9F4A710F5035}"/>
              </a:ext>
            </a:extLst>
          </p:cNvPr>
          <p:cNvSpPr/>
          <p:nvPr/>
        </p:nvSpPr>
        <p:spPr>
          <a:xfrm>
            <a:off x="185056" y="3594326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8BDCE049-8527-8E79-D7E9-4C01EEFE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3" y="4773896"/>
            <a:ext cx="2524125" cy="1568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άτομο που κατέχει την επιτυχία εγκεκριμένο δελτίο παραλαβής απόδειξη  τιμολογίου διανυσματικό οριζόντιο καρτούν επικυρωμένο ή επαλη Απεικόνιση  αποθεμάτων - εικονογραφία από : 207224786">
            <a:extLst>
              <a:ext uri="{FF2B5EF4-FFF2-40B4-BE49-F238E27FC236}">
                <a16:creationId xmlns:a16="http://schemas.microsoft.com/office/drawing/2014/main" id="{E86B26D7-54D1-3984-6B56-BD4D6B09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02" y="4700569"/>
            <a:ext cx="1572305" cy="1572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849553BA-1304-E6AD-95F5-085D3A4A8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3" t="27754" r="4353" b="42971"/>
          <a:stretch>
            <a:fillRect/>
          </a:stretch>
        </p:blipFill>
        <p:spPr bwMode="auto">
          <a:xfrm>
            <a:off x="1311240" y="4972525"/>
            <a:ext cx="1811629" cy="1032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043867AB-5AB0-61D3-D274-08E3047AC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8" t="25882" r="7328" b="38457"/>
          <a:stretch>
            <a:fillRect/>
          </a:stretch>
        </p:blipFill>
        <p:spPr bwMode="auto">
          <a:xfrm>
            <a:off x="635162" y="5218116"/>
            <a:ext cx="668558" cy="713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Παιδί αγόρι ντύνομαι ή αλλάζει παντελόνι.: Vector στοκ (χωρίς δικαιώματα)  1391485439 | Shutterstock">
            <a:extLst>
              <a:ext uri="{FF2B5EF4-FFF2-40B4-BE49-F238E27FC236}">
                <a16:creationId xmlns:a16="http://schemas.microsoft.com/office/drawing/2014/main" id="{FCA6BC8B-7E5A-3050-8BF3-97A853304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2"/>
          <a:stretch>
            <a:fillRect/>
          </a:stretch>
        </p:blipFill>
        <p:spPr bwMode="auto">
          <a:xfrm>
            <a:off x="6609163" y="1911463"/>
            <a:ext cx="2088523" cy="1541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ΚΟΡΙΝΘΟΣ: &quot;Εδώ ο κόσμος καίγεται και ο ΣΥΡΙΖΑ ...χτενίζεται&quot; - Korinthian  News">
            <a:extLst>
              <a:ext uri="{FF2B5EF4-FFF2-40B4-BE49-F238E27FC236}">
                <a16:creationId xmlns:a16="http://schemas.microsoft.com/office/drawing/2014/main" id="{7C559A42-8C09-E39D-6172-A6CBF3DE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4" y="1864881"/>
            <a:ext cx="2228464" cy="1236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Πως να βάφομαι το καλοκαίρι">
            <a:extLst>
              <a:ext uri="{FF2B5EF4-FFF2-40B4-BE49-F238E27FC236}">
                <a16:creationId xmlns:a16="http://schemas.microsoft.com/office/drawing/2014/main" id="{D33FF5E2-E76F-6894-6CFF-C2484443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60" y="2181060"/>
            <a:ext cx="2228464" cy="1247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Ρωτήστε τον ειδικό: Πρέπει να φοράω αντηλιακό κάτω από τη μάσκα μου;">
            <a:extLst>
              <a:ext uri="{FF2B5EF4-FFF2-40B4-BE49-F238E27FC236}">
                <a16:creationId xmlns:a16="http://schemas.microsoft.com/office/drawing/2014/main" id="{035C4D7C-966E-4672-0A40-44BF3823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64" y="2081477"/>
            <a:ext cx="1702250" cy="1201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levenLabs_2026-04-06T05_12_34_Elizabeth - Precise, Clear and Natural_pvc_sp100_s34_sb75_v3">
            <a:hlinkClick r:id="" action="ppaction://media"/>
            <a:extLst>
              <a:ext uri="{FF2B5EF4-FFF2-40B4-BE49-F238E27FC236}">
                <a16:creationId xmlns:a16="http://schemas.microsoft.com/office/drawing/2014/main" id="{EDDC4F55-CAB3-64BE-4286-D03C59BAF5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17055" y="1759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0D46-0ADE-4583-6D2F-5E06F9E5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80A43463-FF07-D4FA-AC35-E1FA57DB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1D47B2F-3C18-4E06-E06C-F0E8EC01F9F2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FEB1388-D442-F421-6D1A-D0B07BAC24CF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D98DC10-C19A-0CFC-2E1F-752CE768735E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59632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4E9CF-AC63-AE11-A1A9-4290865F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τάστημα ειδών ένδυσης, Shopper και Πωλητής, Sale Vector Διάνυσμα από  ©robuart 312337964">
            <a:extLst>
              <a:ext uri="{FF2B5EF4-FFF2-40B4-BE49-F238E27FC236}">
                <a16:creationId xmlns:a16="http://schemas.microsoft.com/office/drawing/2014/main" id="{CED05DA6-98FC-646A-52A8-0533814C6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>
            <a:fillRect/>
          </a:stretch>
        </p:blipFill>
        <p:spPr bwMode="auto">
          <a:xfrm>
            <a:off x="1756087" y="3831771"/>
            <a:ext cx="6553200" cy="26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7C7D0FC3-840A-8BEE-B1D3-8322D611F78A}"/>
              </a:ext>
            </a:extLst>
          </p:cNvPr>
          <p:cNvSpPr/>
          <p:nvPr/>
        </p:nvSpPr>
        <p:spPr>
          <a:xfrm>
            <a:off x="7549241" y="206829"/>
            <a:ext cx="4207329" cy="362494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Πού  μπορώ να  δω  _______;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B463A7A4-E801-4A8C-4A54-CDEEC3FB15F3}"/>
              </a:ext>
            </a:extLst>
          </p:cNvPr>
          <p:cNvSpPr/>
          <p:nvPr/>
        </p:nvSpPr>
        <p:spPr>
          <a:xfrm rot="20485870">
            <a:off x="3677254" y="589706"/>
            <a:ext cx="3570836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Στον επάνω  όροφο.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D594B-52AB-A09C-9CBB-B1D69AD8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τάστημα ειδών ένδυσης, Shopper και Πωλητής, Sale Vector Διάνυσμα από  ©robuart 312337964">
            <a:extLst>
              <a:ext uri="{FF2B5EF4-FFF2-40B4-BE49-F238E27FC236}">
                <a16:creationId xmlns:a16="http://schemas.microsoft.com/office/drawing/2014/main" id="{C9F55F40-5E97-7BE5-3808-EED11C594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>
            <a:fillRect/>
          </a:stretch>
        </p:blipFill>
        <p:spPr bwMode="auto">
          <a:xfrm>
            <a:off x="2220686" y="3831771"/>
            <a:ext cx="5998029" cy="27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5F9EE23A-B9A5-ABF7-AF22-61EC46FCB74C}"/>
              </a:ext>
            </a:extLst>
          </p:cNvPr>
          <p:cNvSpPr/>
          <p:nvPr/>
        </p:nvSpPr>
        <p:spPr>
          <a:xfrm>
            <a:off x="7549241" y="206829"/>
            <a:ext cx="4207329" cy="362494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Σε _______.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B58157B0-4CE1-E3B3-C800-6E832342A32E}"/>
              </a:ext>
            </a:extLst>
          </p:cNvPr>
          <p:cNvSpPr/>
          <p:nvPr/>
        </p:nvSpPr>
        <p:spPr>
          <a:xfrm rot="20485870">
            <a:off x="3555978" y="383146"/>
            <a:ext cx="3570836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Σε τι χρώμα το θέλετε;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9B7F4-46C3-84C7-9C6B-4B04ACFD0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τάστημα ειδών ένδυσης, Shopper και Πωλητής, Sale Vector Διάνυσμα από  ©robuart 312337964">
            <a:extLst>
              <a:ext uri="{FF2B5EF4-FFF2-40B4-BE49-F238E27FC236}">
                <a16:creationId xmlns:a16="http://schemas.microsoft.com/office/drawing/2014/main" id="{45706C6E-5159-0E96-0384-D8086D170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>
            <a:fillRect/>
          </a:stretch>
        </p:blipFill>
        <p:spPr bwMode="auto">
          <a:xfrm>
            <a:off x="6096000" y="4365170"/>
            <a:ext cx="3853542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9F99181F-D525-9BBB-5531-225658CA4C15}"/>
              </a:ext>
            </a:extLst>
          </p:cNvPr>
          <p:cNvSpPr/>
          <p:nvPr/>
        </p:nvSpPr>
        <p:spPr>
          <a:xfrm>
            <a:off x="6525984" y="66817"/>
            <a:ext cx="4207329" cy="362494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Δεν είναι  λίγο ακριβό;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D6FB8F39-4FD9-961F-6A06-DDC41EA7B832}"/>
              </a:ext>
            </a:extLst>
          </p:cNvPr>
          <p:cNvSpPr/>
          <p:nvPr/>
        </p:nvSpPr>
        <p:spPr>
          <a:xfrm>
            <a:off x="1218878" y="856406"/>
            <a:ext cx="3570836" cy="283535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Μπορούμε  να κάνουμε  μια έκπτωση.</a:t>
            </a:r>
            <a:endParaRPr lang="el-CY" sz="3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artoon clothing store - 39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7B8B8128-D28D-DE97-01C5-B108666B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72" y="4365171"/>
            <a:ext cx="4207328" cy="22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93F24-67E2-74AE-C065-A4C3A2ADA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τάστημα ειδών ένδυσης, Shopper και Πωλητής, Sale Vector Διάνυσμα από  ©robuart 312337964">
            <a:extLst>
              <a:ext uri="{FF2B5EF4-FFF2-40B4-BE49-F238E27FC236}">
                <a16:creationId xmlns:a16="http://schemas.microsoft.com/office/drawing/2014/main" id="{895E26BE-121F-C700-20A6-7319E48A2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>
            <a:fillRect/>
          </a:stretch>
        </p:blipFill>
        <p:spPr bwMode="auto">
          <a:xfrm>
            <a:off x="4223656" y="3875314"/>
            <a:ext cx="3951515" cy="22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C8009B64-1652-0571-D87B-25B063806DF0}"/>
              </a:ext>
            </a:extLst>
          </p:cNvPr>
          <p:cNvSpPr/>
          <p:nvPr/>
        </p:nvSpPr>
        <p:spPr>
          <a:xfrm>
            <a:off x="7516584" y="66816"/>
            <a:ext cx="4207329" cy="362494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Πού  θα  πληρώσω;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A315BFBE-B106-2B20-09B6-AB32B4384EA7}"/>
              </a:ext>
            </a:extLst>
          </p:cNvPr>
          <p:cNvSpPr/>
          <p:nvPr/>
        </p:nvSpPr>
        <p:spPr>
          <a:xfrm>
            <a:off x="3505200" y="607535"/>
            <a:ext cx="4065813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Στο ταμείο.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35409" y="509502"/>
            <a:ext cx="1085849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869704" y="5419969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8EE8E717-6A2A-5C14-4D96-7F84067CF5C7}"/>
              </a:ext>
            </a:extLst>
          </p:cNvPr>
          <p:cNvSpPr/>
          <p:nvPr/>
        </p:nvSpPr>
        <p:spPr>
          <a:xfrm>
            <a:off x="335409" y="1858917"/>
            <a:ext cx="3064636" cy="233947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Αγορές </a:t>
            </a:r>
            <a:r>
              <a:rPr lang="el-GR" dirty="0">
                <a:solidFill>
                  <a:schemeClr val="tx1"/>
                </a:solidFill>
              </a:rPr>
              <a:t>ενδυμάτων, υποδημάτων και αξεσουάρ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Σύννεφο 4">
            <a:extLst>
              <a:ext uri="{FF2B5EF4-FFF2-40B4-BE49-F238E27FC236}">
                <a16:creationId xmlns:a16="http://schemas.microsoft.com/office/drawing/2014/main" id="{37432A44-4D73-1950-5A34-F0A4D731DEE4}"/>
              </a:ext>
            </a:extLst>
          </p:cNvPr>
          <p:cNvSpPr/>
          <p:nvPr/>
        </p:nvSpPr>
        <p:spPr>
          <a:xfrm rot="20851306">
            <a:off x="6397587" y="4579869"/>
            <a:ext cx="3839083" cy="1745418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αξεσουάρ</a:t>
            </a:r>
            <a:endParaRPr lang="el-CY" sz="4400" dirty="0"/>
          </a:p>
        </p:txBody>
      </p:sp>
      <p:sp>
        <p:nvSpPr>
          <p:cNvPr id="6" name="Σύννεφο 5">
            <a:extLst>
              <a:ext uri="{FF2B5EF4-FFF2-40B4-BE49-F238E27FC236}">
                <a16:creationId xmlns:a16="http://schemas.microsoft.com/office/drawing/2014/main" id="{B79855FE-D92F-1594-4E73-9EEC2123EC89}"/>
              </a:ext>
            </a:extLst>
          </p:cNvPr>
          <p:cNvSpPr/>
          <p:nvPr/>
        </p:nvSpPr>
        <p:spPr>
          <a:xfrm rot="1235111">
            <a:off x="8680591" y="638936"/>
            <a:ext cx="3484264" cy="1923244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>
                <a:solidFill>
                  <a:schemeClr val="tx1"/>
                </a:solidFill>
              </a:rPr>
              <a:t>ενδύματα</a:t>
            </a:r>
            <a:endParaRPr lang="el-CY" sz="4000" dirty="0"/>
          </a:p>
        </p:txBody>
      </p:sp>
      <p:sp>
        <p:nvSpPr>
          <p:cNvPr id="11" name="Σύννεφο 10">
            <a:extLst>
              <a:ext uri="{FF2B5EF4-FFF2-40B4-BE49-F238E27FC236}">
                <a16:creationId xmlns:a16="http://schemas.microsoft.com/office/drawing/2014/main" id="{11589125-441F-00CF-6AC1-C8F818F26F0C}"/>
              </a:ext>
            </a:extLst>
          </p:cNvPr>
          <p:cNvSpPr/>
          <p:nvPr/>
        </p:nvSpPr>
        <p:spPr>
          <a:xfrm rot="257924">
            <a:off x="840815" y="4574519"/>
            <a:ext cx="5118459" cy="1908739"/>
          </a:xfrm>
          <a:prstGeom prst="cloud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υποδήματα</a:t>
            </a:r>
            <a:endParaRPr lang="el-CY" sz="4800" dirty="0"/>
          </a:p>
        </p:txBody>
      </p:sp>
      <p:pic>
        <p:nvPicPr>
          <p:cNvPr id="10" name="Picture 2" descr="Cartoon Color Different Summer Fashion Clothes Set. Vector 21677379 Vector  Art at Vecteezy">
            <a:extLst>
              <a:ext uri="{FF2B5EF4-FFF2-40B4-BE49-F238E27FC236}">
                <a16:creationId xmlns:a16="http://schemas.microsoft.com/office/drawing/2014/main" id="{AB719B12-C349-AF21-2AEB-9E441A4B0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12" y="1030859"/>
            <a:ext cx="4365471" cy="32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554B7459-5FA9-2D6B-C277-2F5183C380E0}"/>
              </a:ext>
            </a:extLst>
          </p:cNvPr>
          <p:cNvCxnSpPr>
            <a:cxnSpLocks/>
          </p:cNvCxnSpPr>
          <p:nvPr/>
        </p:nvCxnSpPr>
        <p:spPr>
          <a:xfrm>
            <a:off x="8002920" y="1464302"/>
            <a:ext cx="836280" cy="29798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2D08904C-F423-08C4-3DD0-4FC5A8375026}"/>
              </a:ext>
            </a:extLst>
          </p:cNvPr>
          <p:cNvCxnSpPr>
            <a:cxnSpLocks/>
          </p:cNvCxnSpPr>
          <p:nvPr/>
        </p:nvCxnSpPr>
        <p:spPr>
          <a:xfrm>
            <a:off x="5382626" y="3924473"/>
            <a:ext cx="2242447" cy="10394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1041B245-C407-D52B-7A2F-5052876ACFAB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7354025" y="3924473"/>
            <a:ext cx="796102" cy="7734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111A2032-9D16-D172-77B3-F031E0B9092F}"/>
              </a:ext>
            </a:extLst>
          </p:cNvPr>
          <p:cNvCxnSpPr>
            <a:cxnSpLocks/>
          </p:cNvCxnSpPr>
          <p:nvPr/>
        </p:nvCxnSpPr>
        <p:spPr>
          <a:xfrm>
            <a:off x="6941696" y="1608182"/>
            <a:ext cx="2802910" cy="6001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F7BCA3B6-9F59-B1D1-F82E-2E6107704804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031521" y="991825"/>
            <a:ext cx="2770422" cy="11976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29B0CD36-6B05-4C5D-0A15-417C7A0B237C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463401" y="3852840"/>
            <a:ext cx="1062520" cy="833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83A6B87E-73B6-0540-BCFB-EF489E13C154}"/>
              </a:ext>
            </a:extLst>
          </p:cNvPr>
          <p:cNvCxnSpPr>
            <a:cxnSpLocks/>
          </p:cNvCxnSpPr>
          <p:nvPr/>
        </p:nvCxnSpPr>
        <p:spPr>
          <a:xfrm>
            <a:off x="4825090" y="3995058"/>
            <a:ext cx="634822" cy="9688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ατάστημα ειδών ένδυσης, Shopper και Πωλητής, Sale Vector Διάνυσμα από  ©robuart 312337964">
            <a:extLst>
              <a:ext uri="{FF2B5EF4-FFF2-40B4-BE49-F238E27FC236}">
                <a16:creationId xmlns:a16="http://schemas.microsoft.com/office/drawing/2014/main" id="{33C13823-7401-DC30-2DB1-74AD3E765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>
            <a:fillRect/>
          </a:stretch>
        </p:blipFill>
        <p:spPr bwMode="auto">
          <a:xfrm>
            <a:off x="4332516" y="4659086"/>
            <a:ext cx="4484914" cy="19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1FB80DC9-8A4C-5E6A-1DDB-1C196B8A86AE}"/>
              </a:ext>
            </a:extLst>
          </p:cNvPr>
          <p:cNvSpPr/>
          <p:nvPr/>
        </p:nvSpPr>
        <p:spPr>
          <a:xfrm>
            <a:off x="6525984" y="66817"/>
            <a:ext cx="4207329" cy="362494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Πού μπορώ  να πληρώσω;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A47985E3-CDE0-D6D6-314E-40B49631E651}"/>
              </a:ext>
            </a:extLst>
          </p:cNvPr>
          <p:cNvSpPr/>
          <p:nvPr/>
        </p:nvSpPr>
        <p:spPr>
          <a:xfrm>
            <a:off x="315364" y="607536"/>
            <a:ext cx="3570836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Εδώ,  στο ταμείο  παρακαλώ.</a:t>
            </a:r>
            <a:endParaRPr lang="el-CY" sz="3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artoon clothing store - 39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EEF705DF-730B-DB72-ADFC-0E59E836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59082"/>
            <a:ext cx="2998692" cy="19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5B775-8938-67EE-B6CB-FD2DB2E86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1FD0B01B-C55B-EA21-7B5E-A655F6C41B4F}"/>
              </a:ext>
            </a:extLst>
          </p:cNvPr>
          <p:cNvSpPr/>
          <p:nvPr/>
        </p:nvSpPr>
        <p:spPr>
          <a:xfrm rot="19794784">
            <a:off x="1692729" y="433365"/>
            <a:ext cx="4550550" cy="2734378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Ορίστε  τα ρέστα σας. Σας  ευχαριστούμε  πολύ.</a:t>
            </a:r>
            <a:endParaRPr lang="el-CY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565.195 Vector για «Ταμείο», εικόνες και γραφικά vector στοκ | Shutterstock">
            <a:extLst>
              <a:ext uri="{FF2B5EF4-FFF2-40B4-BE49-F238E27FC236}">
                <a16:creationId xmlns:a16="http://schemas.microsoft.com/office/drawing/2014/main" id="{4ED06CBE-FAEE-0BEE-1F40-7365660A0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>
            <a:fillRect/>
          </a:stretch>
        </p:blipFill>
        <p:spPr bwMode="auto">
          <a:xfrm>
            <a:off x="3060928" y="4016829"/>
            <a:ext cx="6529386" cy="24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1787528C-CBD0-27D2-7E9D-924B32D68268}"/>
              </a:ext>
            </a:extLst>
          </p:cNvPr>
          <p:cNvSpPr/>
          <p:nvPr/>
        </p:nvSpPr>
        <p:spPr>
          <a:xfrm>
            <a:off x="7102929" y="793954"/>
            <a:ext cx="4550550" cy="2734378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Κι εγώ,  ευχαριστώ. Γεια σας!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ACEEC74-5FE2-65DE-C195-FCD21746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64D49-0CF9-6FF4-6266-D5424D5D30B7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_ _ _  _ _ α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0392C5C5-D6C7-BEB3-99A0-6FBE7A22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1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EEC7-5775-533E-B010-AE691AB99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2D8ACD0-2ABA-4664-1050-193AEA38C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64D25F-AC55-0AB9-2F87-80CDFDD4F237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φανέλα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C89BF76B-7FDB-98E3-8CCB-711CCFBF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33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E990-C9FC-7541-4288-8B2790010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B0A425E-396A-1A51-35DD-76F7A3E5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8EE47-FDB5-9B34-6CD3-CC058F1BEAAD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_ _ _  _ _ ο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7CECC152-CED1-49D1-8B91-450EA2FE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2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DD7C5-4A8A-D455-4E76-8AC2B3231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39B52403-ECDA-1E77-FCEC-EEC1A5B6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4F5773-8E96-E6E1-CB45-00BA927862A2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καπέλο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2F3FDD1A-5D0F-34BB-1609-F6CA3FCF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724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562C9-B66A-AADA-C359-2CF8771A2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35DDA787-B35B-2823-BDD5-AE71F1B0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C6B7F-60D3-C31E-FBFC-539CEFC12123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_ _ _  _ _ _ __ _ο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CECE2ECC-898C-1539-4E9C-369802ACC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57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CC184-0005-0349-A333-DCD868D1E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4BACDD4-8A41-62AF-95E7-C58C6C6A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73FD4-B22B-5F27-A206-8433DC00358E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πουκάμισο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56C0E7DA-5C78-9F4B-DF65-038B97A8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10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E4AA6-6244-8738-408B-B574FF0A5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A4E8E97-A3BA-43D3-D736-038B43A5F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B96F32-9AEC-4C82-0F79-D5B87F0BB11C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_ _ _  _ _ α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AC861DBF-E783-D93C-C5E9-F995D194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1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Δεκεμβρίου 2025 (__/12/2025).Τώρα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8A584-B3CD-8794-B2C1-0A09ECA22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8E5DFCA-1BA0-3D21-E57B-A3AF2F6E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55816-243F-8F6F-3A6D-6C14AABD0CEF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φούστα 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4E0548EA-DF80-60FE-3376-5CA42E5F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53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E647A-AF79-7775-68E2-BE728DDB6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A092591-13AC-4794-EC12-37C338C5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89B31F-B533-E0CD-2A02-962BFE7E41B1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_ _ _ η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2E0C6BE6-E97E-1B3F-7D55-DCFB9649B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10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9486-D6B1-373B-5678-E7AE1425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3454792E-5768-53EB-A762-88DC2E6F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4C4A50-4774-EB98-9B94-69800AA00F38}"/>
              </a:ext>
            </a:extLst>
          </p:cNvPr>
          <p:cNvSpPr txBox="1"/>
          <p:nvPr/>
        </p:nvSpPr>
        <p:spPr>
          <a:xfrm>
            <a:off x="6228524" y="4386091"/>
            <a:ext cx="5552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333333"/>
                </a:solidFill>
              </a:rPr>
              <a:t> ζώνη</a:t>
            </a:r>
          </a:p>
        </p:txBody>
      </p:sp>
      <p:pic>
        <p:nvPicPr>
          <p:cNvPr id="2050" name="Picture 2" descr="Clothes Cartoon">
            <a:extLst>
              <a:ext uri="{FF2B5EF4-FFF2-40B4-BE49-F238E27FC236}">
                <a16:creationId xmlns:a16="http://schemas.microsoft.com/office/drawing/2014/main" id="{EA1228FB-32B7-CB45-EF67-FA167322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7" y="171805"/>
            <a:ext cx="5207249" cy="38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8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539DBD5-286B-0DC8-BB21-DBF54E6FE360}"/>
              </a:ext>
            </a:extLst>
          </p:cNvPr>
          <p:cNvSpPr/>
          <p:nvPr/>
        </p:nvSpPr>
        <p:spPr>
          <a:xfrm>
            <a:off x="631372" y="549726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νούμερο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E995466-E0B1-0281-C27F-10DD0F4E8C8B}"/>
              </a:ext>
            </a:extLst>
          </p:cNvPr>
          <p:cNvSpPr/>
          <p:nvPr/>
        </p:nvSpPr>
        <p:spPr>
          <a:xfrm>
            <a:off x="8828315" y="549727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απόδειξη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FBA4804-A829-1C0A-2D4D-D7A3F9440C0C}"/>
              </a:ext>
            </a:extLst>
          </p:cNvPr>
          <p:cNvSpPr/>
          <p:nvPr/>
        </p:nvSpPr>
        <p:spPr>
          <a:xfrm>
            <a:off x="4593772" y="549726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τιμή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063A615A-8F86-BDAE-6C28-F9306025BCE4}"/>
              </a:ext>
            </a:extLst>
          </p:cNvPr>
          <p:cNvSpPr/>
          <p:nvPr/>
        </p:nvSpPr>
        <p:spPr>
          <a:xfrm>
            <a:off x="9231086" y="3145974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φοράω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78C66D7-516E-B870-3BFD-0B40F6C69175}"/>
              </a:ext>
            </a:extLst>
          </p:cNvPr>
          <p:cNvSpPr/>
          <p:nvPr/>
        </p:nvSpPr>
        <p:spPr>
          <a:xfrm>
            <a:off x="6319159" y="3169778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βάφομαι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B94D2FB-FD3D-911D-A52C-3931074A8226}"/>
              </a:ext>
            </a:extLst>
          </p:cNvPr>
          <p:cNvSpPr/>
          <p:nvPr/>
        </p:nvSpPr>
        <p:spPr>
          <a:xfrm>
            <a:off x="3140528" y="3171811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χτενίζομαι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392DA18A-4226-3A57-C2F1-D7AE4DB88700}"/>
              </a:ext>
            </a:extLst>
          </p:cNvPr>
          <p:cNvSpPr/>
          <p:nvPr/>
        </p:nvSpPr>
        <p:spPr>
          <a:xfrm>
            <a:off x="185056" y="3180665"/>
            <a:ext cx="2732314" cy="79465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ντύνομαι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A1E21BE7-BD0F-4E99-E92F-0F5B16CEF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79" y="1491342"/>
            <a:ext cx="2524125" cy="15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άτομο που κατέχει την επιτυχία εγκεκριμένο δελτίο παραλαβής απόδειξη  τιμολογίου διανυσματικό οριζόντιο καρτούν επικυρωμένο ή επαλη Απεικόνιση  αποθεμάτων - εικονογραφία από : 207224786">
            <a:extLst>
              <a:ext uri="{FF2B5EF4-FFF2-40B4-BE49-F238E27FC236}">
                <a16:creationId xmlns:a16="http://schemas.microsoft.com/office/drawing/2014/main" id="{98893D20-E3DE-5394-3752-11861833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19" y="1491342"/>
            <a:ext cx="1572305" cy="157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F749D311-B290-326D-51A8-E9CD6F211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3" t="27754" r="4353" b="31309"/>
          <a:stretch>
            <a:fillRect/>
          </a:stretch>
        </p:blipFill>
        <p:spPr bwMode="auto">
          <a:xfrm>
            <a:off x="631372" y="1615839"/>
            <a:ext cx="1811629" cy="14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Γυναικεία μεγεθη ρουχων στο pret - a - porter | Sxedio Modas">
            <a:extLst>
              <a:ext uri="{FF2B5EF4-FFF2-40B4-BE49-F238E27FC236}">
                <a16:creationId xmlns:a16="http://schemas.microsoft.com/office/drawing/2014/main" id="{4C51A8F6-2E9F-09D4-B408-8D6603152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8" t="25882" r="7328" b="38457"/>
          <a:stretch>
            <a:fillRect/>
          </a:stretch>
        </p:blipFill>
        <p:spPr bwMode="auto">
          <a:xfrm>
            <a:off x="2197860" y="1878464"/>
            <a:ext cx="942668" cy="10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Παιδί αγόρι ντύνομαι ή αλλάζει παντελόνι.: Vector στοκ (χωρίς δικαιώματα)  1391485439 | Shutterstock">
            <a:extLst>
              <a:ext uri="{FF2B5EF4-FFF2-40B4-BE49-F238E27FC236}">
                <a16:creationId xmlns:a16="http://schemas.microsoft.com/office/drawing/2014/main" id="{6C9F192E-49FA-8338-8177-782D1DF4B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2"/>
          <a:stretch>
            <a:fillRect/>
          </a:stretch>
        </p:blipFill>
        <p:spPr bwMode="auto">
          <a:xfrm>
            <a:off x="304798" y="4532545"/>
            <a:ext cx="2362200" cy="17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ΚΟΡΙΝΘΟΣ: &quot;Εδώ ο κόσμος καίγεται και ο ΣΥΡΙΖΑ ...χτενίζεται&quot; - Korinthian  News">
            <a:extLst>
              <a:ext uri="{FF2B5EF4-FFF2-40B4-BE49-F238E27FC236}">
                <a16:creationId xmlns:a16="http://schemas.microsoft.com/office/drawing/2014/main" id="{8068C668-4A1D-3AD9-3F64-682DE244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28" y="434748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Πως να βάφομαι το καλοκαίρι">
            <a:extLst>
              <a:ext uri="{FF2B5EF4-FFF2-40B4-BE49-F238E27FC236}">
                <a16:creationId xmlns:a16="http://schemas.microsoft.com/office/drawing/2014/main" id="{1537BD04-C960-7C06-2BD1-912F4B08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62" y="449036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Ρωτήστε τον ειδικό: Πρέπει να φοράω αντηλιακό κάτω από τη μάσκα μου;">
            <a:extLst>
              <a:ext uri="{FF2B5EF4-FFF2-40B4-BE49-F238E27FC236}">
                <a16:creationId xmlns:a16="http://schemas.microsoft.com/office/drawing/2014/main" id="{BB0370B8-314D-CA40-7E19-7220E1FE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21" y="4466557"/>
            <a:ext cx="2213881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" y="234056"/>
            <a:ext cx="11353800" cy="6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1012373" y="2242457"/>
            <a:ext cx="7151914" cy="11865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www.e-charalambous.com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28" y="169164"/>
            <a:ext cx="9029744" cy="65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116788" y="905113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7216996" y="1268705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908158" y="3381729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1382252" y="5225703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359151" y="4672753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προφορικού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CF3396B-308A-0B62-F7FF-20E97792EBE3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EBB32C6-42EB-7BA4-9DBF-71768EC3469A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7CB3D9E6-AA4C-4549-A97A-542B0B284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11265"/>
          <a:stretch/>
        </p:blipFill>
        <p:spPr bwMode="auto">
          <a:xfrm>
            <a:off x="484736" y="3752193"/>
            <a:ext cx="5737388" cy="29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,900+ Clip Art Of Teacher Blackboard Stock Illustrations, Royalty-Free  Vector Graphics &amp; Clip Art - iStock">
            <a:extLst>
              <a:ext uri="{FF2B5EF4-FFF2-40B4-BE49-F238E27FC236}">
                <a16:creationId xmlns:a16="http://schemas.microsoft.com/office/drawing/2014/main" id="{956CA234-DCF5-46E0-BCA0-15E68422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64" y="1000125"/>
            <a:ext cx="58293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0C8A95A4-B948-4987-92C7-E1C2ABFF4591}"/>
              </a:ext>
            </a:extLst>
          </p:cNvPr>
          <p:cNvSpPr/>
          <p:nvPr/>
        </p:nvSpPr>
        <p:spPr>
          <a:xfrm>
            <a:off x="0" y="1834055"/>
            <a:ext cx="3352800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Αντρέα, τι θα  φορέσεις;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5A144BA0-4709-1811-BB14-DED2A1B95589}"/>
              </a:ext>
            </a:extLst>
          </p:cNvPr>
          <p:cNvSpPr/>
          <p:nvPr/>
        </p:nvSpPr>
        <p:spPr>
          <a:xfrm>
            <a:off x="3266036" y="3630198"/>
            <a:ext cx="2829964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Θα φορέσω  ______.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DE5159F7-89A6-400B-A521-934290518F9D}"/>
              </a:ext>
            </a:extLst>
          </p:cNvPr>
          <p:cNvSpPr/>
          <p:nvPr/>
        </p:nvSpPr>
        <p:spPr>
          <a:xfrm>
            <a:off x="6096000" y="1000125"/>
            <a:ext cx="3304377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Αύριο θα πάμε εκδρομή!</a:t>
            </a:r>
            <a:r>
              <a:rPr lang="el-GR" dirty="0"/>
              <a:t>.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6555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ζλ Καρτελα Ρουχισμος - Puzzle (EPI.03089) : e-shop.c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6662" r="6725" b="9700"/>
          <a:stretch>
            <a:fillRect/>
          </a:stretch>
        </p:blipFill>
        <p:spPr bwMode="auto">
          <a:xfrm>
            <a:off x="1583772" y="785199"/>
            <a:ext cx="9266663" cy="51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7651" y="174108"/>
            <a:ext cx="43189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Ενδύματα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8575" y="884636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83746-3D84-FF9D-A145-2E0A4B27E45B}"/>
              </a:ext>
            </a:extLst>
          </p:cNvPr>
          <p:cNvSpPr txBox="1"/>
          <p:nvPr/>
        </p:nvSpPr>
        <p:spPr>
          <a:xfrm>
            <a:off x="3976008" y="3639164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83342-3D13-E635-FF4B-4B0A4497E52A}"/>
              </a:ext>
            </a:extLst>
          </p:cNvPr>
          <p:cNvSpPr txBox="1"/>
          <p:nvPr/>
        </p:nvSpPr>
        <p:spPr>
          <a:xfrm>
            <a:off x="3046641" y="5993582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7B7CE-9EB1-9C49-AAB7-E8372A2EDC5F}"/>
              </a:ext>
            </a:extLst>
          </p:cNvPr>
          <p:cNvSpPr txBox="1"/>
          <p:nvPr/>
        </p:nvSpPr>
        <p:spPr>
          <a:xfrm>
            <a:off x="28575" y="2167634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8E221-06E9-C755-B15F-E2CA8B283924}"/>
              </a:ext>
            </a:extLst>
          </p:cNvPr>
          <p:cNvSpPr txBox="1"/>
          <p:nvPr/>
        </p:nvSpPr>
        <p:spPr>
          <a:xfrm>
            <a:off x="5094315" y="874241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BF2164-1CDD-7D83-68CF-606ACAA748BD}"/>
              </a:ext>
            </a:extLst>
          </p:cNvPr>
          <p:cNvSpPr txBox="1"/>
          <p:nvPr/>
        </p:nvSpPr>
        <p:spPr>
          <a:xfrm>
            <a:off x="9701894" y="2199538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C2265-F427-1DEE-1524-A317269E9354}"/>
              </a:ext>
            </a:extLst>
          </p:cNvPr>
          <p:cNvSpPr txBox="1"/>
          <p:nvPr/>
        </p:nvSpPr>
        <p:spPr>
          <a:xfrm>
            <a:off x="6514935" y="2188352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BC9CB-13AB-5541-178F-B86C0CE7C36B}"/>
              </a:ext>
            </a:extLst>
          </p:cNvPr>
          <p:cNvSpPr txBox="1"/>
          <p:nvPr/>
        </p:nvSpPr>
        <p:spPr>
          <a:xfrm>
            <a:off x="9701894" y="3028890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1C5A2F-368A-1C08-ACF6-D3B624B0BCE8}"/>
              </a:ext>
            </a:extLst>
          </p:cNvPr>
          <p:cNvSpPr txBox="1"/>
          <p:nvPr/>
        </p:nvSpPr>
        <p:spPr>
          <a:xfrm>
            <a:off x="8376558" y="5872746"/>
            <a:ext cx="2490106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786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B915B-8B7D-ABF8-1879-4C3AF710D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140DB6B-38E5-9DFF-03E1-395F198C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B4956BB-E678-A7C1-48FB-E180B400BB75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Παραγωγή γραπτού λόγου  </a:t>
            </a:r>
            <a:endParaRPr lang="el-CY" sz="48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BE4AD66-B227-88D0-6C05-538666E9AD04}"/>
              </a:ext>
            </a:extLst>
          </p:cNvPr>
          <p:cNvSpPr/>
          <p:nvPr/>
        </p:nvSpPr>
        <p:spPr>
          <a:xfrm>
            <a:off x="8599714" y="674914"/>
            <a:ext cx="1524000" cy="20900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145CD66-E03F-9CDF-D8CF-FBDCA7F67BED}"/>
              </a:ext>
            </a:extLst>
          </p:cNvPr>
          <p:cNvSpPr/>
          <p:nvPr/>
        </p:nvSpPr>
        <p:spPr>
          <a:xfrm rot="1695959">
            <a:off x="6732475" y="266342"/>
            <a:ext cx="2226264" cy="10878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 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641496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73187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/>
              <a:t>έναν,  μία,  ένα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  -&gt; έναν</a:t>
            </a:r>
          </a:p>
          <a:p>
            <a:pPr marL="0" indent="0">
              <a:buNone/>
            </a:pPr>
            <a:r>
              <a:rPr lang="el-GR" dirty="0"/>
              <a:t>Η-&gt; μία</a:t>
            </a:r>
          </a:p>
          <a:p>
            <a:pPr marL="0" indent="0">
              <a:buNone/>
            </a:pPr>
            <a:r>
              <a:rPr lang="el-GR" dirty="0"/>
              <a:t>ΤΟ -&gt;ένα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Θα αγοράσω ………………. μαύρο  πουκάμισο.  (έναν, μία, ένα)</a:t>
            </a:r>
          </a:p>
          <a:p>
            <a:pPr marL="0" indent="0">
              <a:buNone/>
            </a:pPr>
            <a:r>
              <a:rPr lang="el-GR" dirty="0"/>
              <a:t>Θα αγοράσω ………………μαύρη φούστα. (έναν, μία, ένα) </a:t>
            </a:r>
          </a:p>
          <a:p>
            <a:pPr marL="0" indent="0">
              <a:buNone/>
            </a:pPr>
            <a:r>
              <a:rPr lang="el-GR" dirty="0"/>
              <a:t>Πού είναι  το…………………….. φόρεμα; (μαύρος, μαύρη, μαύρο)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Παιδιά στεγνώστε τα ρούχα σε διανυσματικά κινούμενα σχέδια κινούμενο σχήμα  Διάνυσμα από ©ideyweb 301179012">
            <a:extLst>
              <a:ext uri="{FF2B5EF4-FFF2-40B4-BE49-F238E27FC236}">
                <a16:creationId xmlns:a16="http://schemas.microsoft.com/office/drawing/2014/main" id="{BDDA7C8B-9FB4-6678-8EB8-C85249D58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1"/>
          <a:stretch>
            <a:fillRect/>
          </a:stretch>
        </p:blipFill>
        <p:spPr bwMode="auto">
          <a:xfrm>
            <a:off x="5377542" y="365125"/>
            <a:ext cx="5976257" cy="37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2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260" y="368135"/>
            <a:ext cx="2541319" cy="1163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Ο</a:t>
            </a:r>
            <a:r>
              <a:rPr lang="el-GR" sz="4400" dirty="0"/>
              <a:t> άσπρ</a:t>
            </a:r>
            <a:r>
              <a:rPr lang="el-GR" sz="4400" dirty="0">
                <a:solidFill>
                  <a:srgbClr val="FF0000"/>
                </a:solidFill>
              </a:rPr>
              <a:t>ος</a:t>
            </a:r>
            <a:r>
              <a:rPr lang="el-GR" sz="4400" dirty="0"/>
              <a:t> σκύλ</a:t>
            </a:r>
            <a:r>
              <a:rPr lang="el-GR" sz="4400" dirty="0">
                <a:solidFill>
                  <a:srgbClr val="FF0000"/>
                </a:solidFill>
              </a:rPr>
              <a:t>ος</a:t>
            </a:r>
            <a:r>
              <a:rPr lang="el-GR" sz="4400" dirty="0"/>
              <a:t>  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643746" y="368135"/>
            <a:ext cx="2541319" cy="1163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Η</a:t>
            </a:r>
            <a:r>
              <a:rPr lang="el-GR" sz="4400" dirty="0"/>
              <a:t> άσπρ</a:t>
            </a:r>
            <a:r>
              <a:rPr lang="el-GR" sz="4400" dirty="0">
                <a:solidFill>
                  <a:srgbClr val="FF0000"/>
                </a:solidFill>
              </a:rPr>
              <a:t>η</a:t>
            </a:r>
            <a:r>
              <a:rPr lang="el-GR" sz="4400" dirty="0"/>
              <a:t> γάτ</a:t>
            </a:r>
            <a:r>
              <a:rPr lang="el-GR" sz="4400" dirty="0">
                <a:solidFill>
                  <a:srgbClr val="FF0000"/>
                </a:solidFill>
              </a:rPr>
              <a:t>α</a:t>
            </a:r>
            <a:r>
              <a:rPr lang="el-GR" sz="4400" dirty="0"/>
              <a:t>  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7431974" y="368135"/>
            <a:ext cx="2541319" cy="1163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Το</a:t>
            </a:r>
            <a:r>
              <a:rPr lang="el-GR" sz="4400" dirty="0"/>
              <a:t> άσπρ</a:t>
            </a:r>
            <a:r>
              <a:rPr lang="el-GR" sz="4400" dirty="0">
                <a:solidFill>
                  <a:srgbClr val="FF0000"/>
                </a:solidFill>
              </a:rPr>
              <a:t>ο</a:t>
            </a:r>
            <a:r>
              <a:rPr lang="el-GR" sz="4400" dirty="0"/>
              <a:t> </a:t>
            </a:r>
          </a:p>
          <a:p>
            <a:pPr algn="ctr"/>
            <a:r>
              <a:rPr lang="el-GR" sz="4400" dirty="0"/>
              <a:t>πρόβατ</a:t>
            </a:r>
            <a:r>
              <a:rPr lang="el-GR" sz="4400" dirty="0">
                <a:solidFill>
                  <a:srgbClr val="FF0000"/>
                </a:solidFill>
              </a:rPr>
              <a:t>ο</a:t>
            </a:r>
            <a:r>
              <a:rPr lang="el-GR" sz="4400" dirty="0"/>
              <a:t>   </a:t>
            </a:r>
            <a:endParaRPr lang="en-US" sz="4400" dirty="0"/>
          </a:p>
        </p:txBody>
      </p:sp>
      <p:pic>
        <p:nvPicPr>
          <p:cNvPr id="1026" name="Picture 2" descr="Σκύλος με λευκό τρίχωμα. Λευκαντικά Σαμπουάν πως λειτουργού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9" y="2385384"/>
            <a:ext cx="2159330" cy="24492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Λευκή γάτα: Το σπάνιο παράδοξο της φύσης | Pawfinder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097583"/>
            <a:ext cx="2035340" cy="27370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Ένα άσπρο πρόβατο διανυσματική απεικόνιση. εικονογραφία από - 505103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88" y="2015712"/>
            <a:ext cx="3484690" cy="2900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4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332</Words>
  <Application>Microsoft Office PowerPoint</Application>
  <PresentationFormat>Ευρεία οθόνη</PresentationFormat>
  <Paragraphs>88</Paragraphs>
  <Slides>35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έναν,  μία,  ένα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-Κυρία, μπορώ να πάω τουαλέτα; -Ναι, πήγαινε.</dc:title>
  <dc:creator>Teacher</dc:creator>
  <cp:lastModifiedBy>Ελένη Χαραλάμπους</cp:lastModifiedBy>
  <cp:revision>241</cp:revision>
  <dcterms:created xsi:type="dcterms:W3CDTF">2022-11-30T08:39:44Z</dcterms:created>
  <dcterms:modified xsi:type="dcterms:W3CDTF">2026-04-06T05:18:28Z</dcterms:modified>
</cp:coreProperties>
</file>