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56" r:id="rId2"/>
    <p:sldId id="551" r:id="rId3"/>
    <p:sldId id="559" r:id="rId4"/>
    <p:sldId id="361" r:id="rId5"/>
    <p:sldId id="487" r:id="rId6"/>
    <p:sldId id="558" r:id="rId7"/>
    <p:sldId id="505" r:id="rId8"/>
    <p:sldId id="556" r:id="rId9"/>
    <p:sldId id="538" r:id="rId10"/>
    <p:sldId id="565" r:id="rId11"/>
    <p:sldId id="506" r:id="rId12"/>
    <p:sldId id="555" r:id="rId13"/>
    <p:sldId id="491" r:id="rId14"/>
    <p:sldId id="288" r:id="rId15"/>
    <p:sldId id="290" r:id="rId16"/>
    <p:sldId id="490" r:id="rId17"/>
    <p:sldId id="554" r:id="rId18"/>
    <p:sldId id="561" r:id="rId19"/>
    <p:sldId id="560" r:id="rId20"/>
    <p:sldId id="564" r:id="rId21"/>
    <p:sldId id="563" r:id="rId22"/>
    <p:sldId id="562" r:id="rId23"/>
    <p:sldId id="519" r:id="rId24"/>
    <p:sldId id="552" r:id="rId25"/>
    <p:sldId id="539" r:id="rId26"/>
    <p:sldId id="272" r:id="rId27"/>
    <p:sldId id="396" r:id="rId28"/>
  </p:sldIdLst>
  <p:sldSz cx="9144000" cy="6858000" type="screen4x3"/>
  <p:notesSz cx="6797675" cy="99822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9770" autoAdjust="0"/>
  </p:normalViewPr>
  <p:slideViewPr>
    <p:cSldViewPr>
      <p:cViewPr varScale="1">
        <p:scale>
          <a:sx n="63" d="100"/>
          <a:sy n="63" d="100"/>
        </p:scale>
        <p:origin x="144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>
            <a:extLst>
              <a:ext uri="{FF2B5EF4-FFF2-40B4-BE49-F238E27FC236}">
                <a16:creationId xmlns:a16="http://schemas.microsoft.com/office/drawing/2014/main" id="{D9E11586-0F35-3246-C9AA-2FE2D88253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- Θέση ημερομηνίας">
            <a:extLst>
              <a:ext uri="{FF2B5EF4-FFF2-40B4-BE49-F238E27FC236}">
                <a16:creationId xmlns:a16="http://schemas.microsoft.com/office/drawing/2014/main" id="{1C86D530-84A3-9F63-6EAD-D4E567184D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A9D61D-19F8-49B6-9E15-5A534498F100}" type="datetimeFigureOut">
              <a:rPr lang="en-US"/>
              <a:pPr>
                <a:defRPr/>
              </a:pPr>
              <a:t>4/6/2026</a:t>
            </a:fld>
            <a:endParaRPr lang="en-US"/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8A5EE469-149E-3DDD-5EF8-9AC2CDAC16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821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αριθμού διαφάνειας">
            <a:extLst>
              <a:ext uri="{FF2B5EF4-FFF2-40B4-BE49-F238E27FC236}">
                <a16:creationId xmlns:a16="http://schemas.microsoft.com/office/drawing/2014/main" id="{6BD0891F-2541-2EB1-79E2-7997FFBEC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82138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EB59D0-C990-4AA1-A485-ACA29D51F4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0971F9-130C-67A8-9227-73AE87E111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BCF7E-ADA3-9E6B-9E57-747D828600A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64285D-B5AB-4595-9703-41385CAC2570}" type="datetimeFigureOut">
              <a:rPr lang="el-GR"/>
              <a:pPr>
                <a:defRPr/>
              </a:pPr>
              <a:t>6/4/2026</a:t>
            </a:fld>
            <a:endParaRPr lang="el-G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41158A6-6063-A50F-D7CF-844F07D365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BC12DF3-EBF9-4034-F008-E00390844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41863"/>
            <a:ext cx="5438775" cy="449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l-G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22187-0CB1-75CE-922B-CA125A8B0C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821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33302-B0F1-98F4-9BA2-A0A6D955D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82138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B13491-179E-41A9-A446-6E161CADD67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B1274CC5-677C-D864-3835-941B26AD3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32FB0-9199-463E-8D49-FD5BB52DF63E}" type="datetime1">
              <a:rPr lang="el-GR"/>
              <a:pPr>
                <a:defRPr/>
              </a:pPr>
              <a:t>6/4/2026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3BA9B1D9-79DC-9166-2DB3-B5D4357D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9C767C87-7AFE-524A-CFFA-304B70971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A4BA9-7375-4611-BF5A-15A58FC23B0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50527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8E7673E5-DE78-47DF-66EC-A94B84D7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0CED7-A2B1-4746-BC29-59F25BBFD1B0}" type="datetime1">
              <a:rPr lang="el-GR"/>
              <a:pPr>
                <a:defRPr/>
              </a:pPr>
              <a:t>6/4/2026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E655A8F2-C81C-BA28-1FD3-F2FFDCB1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CB66AF1F-074A-644E-DC05-5A610BFF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2FCE8-731C-43FC-8E26-C42141D1440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28096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F124A44F-9F4C-EE91-19F2-63714F3C1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EB6FC-C9E9-4531-BA74-2A40C75CB52A}" type="datetime1">
              <a:rPr lang="el-GR"/>
              <a:pPr>
                <a:defRPr/>
              </a:pPr>
              <a:t>6/4/2026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032103D8-CD7F-B108-20C2-55348ABA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2A42804D-8931-0E49-D71E-0D996844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B2D8B-07C7-4BFE-99B3-D860CF94D88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2541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0F77D724-3078-8D52-6D57-F5AD5CAA3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13B7A-C333-4B65-A2FA-7674269392FF}" type="datetime1">
              <a:rPr lang="el-GR"/>
              <a:pPr>
                <a:defRPr/>
              </a:pPr>
              <a:t>6/4/2026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82ABC59E-B4BB-21AB-09DE-80A350B2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A155790B-5E4E-60D6-F793-EF113154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377B4-7590-49B0-868A-0F25973B1CC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8400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19FA2D66-4D35-6A7C-4849-550316E9F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B3069-7413-4409-859D-9C09B6004D87}" type="datetime1">
              <a:rPr lang="el-GR"/>
              <a:pPr>
                <a:defRPr/>
              </a:pPr>
              <a:t>6/4/2026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62DB1065-F046-F6FF-C2DB-D48316AC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61F9EEC2-FA1E-9368-A31D-73F86F247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F7A7-9A66-4D4B-A200-89A2669D3C3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6671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DCB3B210-347B-0EBF-FE1D-A9BCEF7C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0E250-41FB-426A-AEC0-A4B6C6B883E2}" type="datetime1">
              <a:rPr lang="el-GR"/>
              <a:pPr>
                <a:defRPr/>
              </a:pPr>
              <a:t>6/4/2026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CCB80FA6-D567-302E-4A15-DB2165798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AFAE1394-1C41-AB31-4FA9-5C7E0321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F90C6-89C4-4A85-8208-60094057999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1038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>
            <a:extLst>
              <a:ext uri="{FF2B5EF4-FFF2-40B4-BE49-F238E27FC236}">
                <a16:creationId xmlns:a16="http://schemas.microsoft.com/office/drawing/2014/main" id="{842C9EDB-3212-D456-8C2E-024415053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A389D-DA22-409B-904A-B395C5DAED39}" type="datetime1">
              <a:rPr lang="el-GR"/>
              <a:pPr>
                <a:defRPr/>
              </a:pPr>
              <a:t>6/4/2026</a:t>
            </a:fld>
            <a:endParaRPr lang="el-GR"/>
          </a:p>
        </p:txBody>
      </p:sp>
      <p:sp>
        <p:nvSpPr>
          <p:cNvPr id="8" name="4 - Θέση υποσέλιδου">
            <a:extLst>
              <a:ext uri="{FF2B5EF4-FFF2-40B4-BE49-F238E27FC236}">
                <a16:creationId xmlns:a16="http://schemas.microsoft.com/office/drawing/2014/main" id="{0A2414D5-F02F-3BC7-2D95-0180CF27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>
            <a:extLst>
              <a:ext uri="{FF2B5EF4-FFF2-40B4-BE49-F238E27FC236}">
                <a16:creationId xmlns:a16="http://schemas.microsoft.com/office/drawing/2014/main" id="{B5D551FC-72E7-305D-9DE2-17385FF0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5869F-569C-4CB6-920F-2C43D45CF67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93060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3 - Θέση ημερομηνίας">
            <a:extLst>
              <a:ext uri="{FF2B5EF4-FFF2-40B4-BE49-F238E27FC236}">
                <a16:creationId xmlns:a16="http://schemas.microsoft.com/office/drawing/2014/main" id="{F14C665A-AD36-2891-53D1-6B60D9652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FAE6D-BBAF-4166-827A-2301189EEB8B}" type="datetime1">
              <a:rPr lang="el-GR"/>
              <a:pPr>
                <a:defRPr/>
              </a:pPr>
              <a:t>6/4/2026</a:t>
            </a:fld>
            <a:endParaRPr lang="el-GR"/>
          </a:p>
        </p:txBody>
      </p:sp>
      <p:sp>
        <p:nvSpPr>
          <p:cNvPr id="4" name="4 - Θέση υποσέλιδου">
            <a:extLst>
              <a:ext uri="{FF2B5EF4-FFF2-40B4-BE49-F238E27FC236}">
                <a16:creationId xmlns:a16="http://schemas.microsoft.com/office/drawing/2014/main" id="{32A82B38-C91D-80C6-BA28-383E6311F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>
            <a:extLst>
              <a:ext uri="{FF2B5EF4-FFF2-40B4-BE49-F238E27FC236}">
                <a16:creationId xmlns:a16="http://schemas.microsoft.com/office/drawing/2014/main" id="{31B637B6-BFC6-172A-C3B8-B6196066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A78E8-F24D-495D-8A6C-ED4BD107B5D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03617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>
            <a:extLst>
              <a:ext uri="{FF2B5EF4-FFF2-40B4-BE49-F238E27FC236}">
                <a16:creationId xmlns:a16="http://schemas.microsoft.com/office/drawing/2014/main" id="{28138F0A-F022-3EC5-1CD1-369BF2371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12B7E-A924-40C1-894A-C968C4D1D71F}" type="datetime1">
              <a:rPr lang="el-GR"/>
              <a:pPr>
                <a:defRPr/>
              </a:pPr>
              <a:t>6/4/2026</a:t>
            </a:fld>
            <a:endParaRPr lang="el-GR"/>
          </a:p>
        </p:txBody>
      </p:sp>
      <p:sp>
        <p:nvSpPr>
          <p:cNvPr id="3" name="4 - Θέση υποσέλιδου">
            <a:extLst>
              <a:ext uri="{FF2B5EF4-FFF2-40B4-BE49-F238E27FC236}">
                <a16:creationId xmlns:a16="http://schemas.microsoft.com/office/drawing/2014/main" id="{D7B99DF6-BD89-C60F-F0E5-A52975E3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>
            <a:extLst>
              <a:ext uri="{FF2B5EF4-FFF2-40B4-BE49-F238E27FC236}">
                <a16:creationId xmlns:a16="http://schemas.microsoft.com/office/drawing/2014/main" id="{1101EF6F-68FC-F92C-0A86-2D0C85538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26B05-3CF1-4786-8F03-D3D93FB7D77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6125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65C702D3-6B5D-3659-3CC0-A8C666D2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44F33-7936-4516-B1ED-7FB9264E5DCE}" type="datetime1">
              <a:rPr lang="el-GR"/>
              <a:pPr>
                <a:defRPr/>
              </a:pPr>
              <a:t>6/4/2026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AD9322CE-8402-B604-1E0F-4812BF12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EC2C8BD8-76AC-C861-C734-51FE2FCFE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F527-E7CE-49A9-8194-432063E9390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63950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7CA7D0D1-45D2-898D-9EAB-57CC57D0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DA420-7AAF-4410-B695-91F4E8F9620C}" type="datetime1">
              <a:rPr lang="el-GR"/>
              <a:pPr>
                <a:defRPr/>
              </a:pPr>
              <a:t>6/4/2026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1DC95ABD-F3C4-F491-2387-8FF598B20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310AE530-62C9-3719-F847-611C97E74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16285-B3D2-4438-9C0E-DAEE713004A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7030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>
            <a:extLst>
              <a:ext uri="{FF2B5EF4-FFF2-40B4-BE49-F238E27FC236}">
                <a16:creationId xmlns:a16="http://schemas.microsoft.com/office/drawing/2014/main" id="{2ECF0381-A16E-BD09-D17E-F416CC0550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Κάντε κλικ για επεξεργασία του τίτλου</a:t>
            </a:r>
          </a:p>
        </p:txBody>
      </p:sp>
      <p:sp>
        <p:nvSpPr>
          <p:cNvPr id="1027" name="2 - Θέση κειμένου">
            <a:extLst>
              <a:ext uri="{FF2B5EF4-FFF2-40B4-BE49-F238E27FC236}">
                <a16:creationId xmlns:a16="http://schemas.microsoft.com/office/drawing/2014/main" id="{CDB590D0-589A-24D6-9D1F-1AEE475C07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/>
              <a:t>Δεύτερου επιπέδου</a:t>
            </a:r>
          </a:p>
          <a:p>
            <a:pPr lvl="2"/>
            <a:r>
              <a:rPr lang="el-GR" altLang="en-US"/>
              <a:t>Τρίτου επιπέδου</a:t>
            </a:r>
          </a:p>
          <a:p>
            <a:pPr lvl="3"/>
            <a:r>
              <a:rPr lang="el-GR" altLang="en-US"/>
              <a:t>Τέταρτου επιπέδου</a:t>
            </a:r>
          </a:p>
          <a:p>
            <a:pPr lvl="4"/>
            <a:r>
              <a:rPr lang="el-GR" altLang="en-US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CF5A53A9-107B-9588-983B-6D92319DBA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EBDBA0-B0D9-4EF3-B3E0-51C58C87A983}" type="datetime1">
              <a:rPr lang="el-GR"/>
              <a:pPr>
                <a:defRPr/>
              </a:pPr>
              <a:t>6/4/2026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B2E414B3-E8CE-5FD5-C30F-8AB399F5F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29640C6F-47BE-F81A-85E0-F1FC6E90A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4E1498A-887C-4565-9799-F916369020E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https://www.youtube.com/embed/DHTuFFxyotM?feature=oembed" TargetMode="External"/><Relationship Id="rId1" Type="http://schemas.openxmlformats.org/officeDocument/2006/relationships/video" Target="https://www.youtube.com/embed/9w-v0u5xiMI?feature=oembed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rtoon παιδάκια">
            <a:extLst>
              <a:ext uri="{FF2B5EF4-FFF2-40B4-BE49-F238E27FC236}">
                <a16:creationId xmlns:a16="http://schemas.microsoft.com/office/drawing/2014/main" id="{0F475A35-6058-C358-55EF-5A6D1749E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25525"/>
            <a:ext cx="83216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D2D2513-728F-E32A-1B3A-5A24DF7439C9}"/>
              </a:ext>
            </a:extLst>
          </p:cNvPr>
          <p:cNvSpPr/>
          <p:nvPr/>
        </p:nvSpPr>
        <p:spPr>
          <a:xfrm>
            <a:off x="3046413" y="3060700"/>
            <a:ext cx="2867025" cy="45243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Türkçe Öğreniyoruz</a:t>
            </a:r>
            <a:endParaRPr lang="el-CY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31BAC2F-0C7F-172B-C3C2-4D001DC42EB3}"/>
              </a:ext>
            </a:extLst>
          </p:cNvPr>
          <p:cNvSpPr/>
          <p:nvPr/>
        </p:nvSpPr>
        <p:spPr>
          <a:xfrm>
            <a:off x="5913438" y="5706200"/>
            <a:ext cx="2867025" cy="450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 err="1">
                <a:solidFill>
                  <a:schemeClr val="tx1"/>
                </a:solidFill>
              </a:rPr>
              <a:t>Δρ</a:t>
            </a:r>
            <a:r>
              <a:rPr lang="el-GR" b="1" dirty="0">
                <a:solidFill>
                  <a:schemeClr val="tx1"/>
                </a:solidFill>
              </a:rPr>
              <a:t> Ελένη Χαραλάμπους 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8059F9-6027-419E-9D11-6F554D2F3AFE}"/>
              </a:ext>
            </a:extLst>
          </p:cNvPr>
          <p:cNvSpPr/>
          <p:nvPr/>
        </p:nvSpPr>
        <p:spPr>
          <a:xfrm>
            <a:off x="511175" y="4929461"/>
            <a:ext cx="4276849" cy="123770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Affedersiniz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okul nerede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CY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59E52-D92C-E964-5F28-8D6F4C5FB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DF11148-EA8D-FB57-9A5C-DFA8C68180F4}"/>
              </a:ext>
            </a:extLst>
          </p:cNvPr>
          <p:cNvSpPr/>
          <p:nvPr/>
        </p:nvSpPr>
        <p:spPr>
          <a:xfrm>
            <a:off x="2987824" y="1033526"/>
            <a:ext cx="4896544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22B17FA-14B6-84DD-B567-741546CBB74B}"/>
              </a:ext>
            </a:extLst>
          </p:cNvPr>
          <p:cNvSpPr/>
          <p:nvPr/>
        </p:nvSpPr>
        <p:spPr>
          <a:xfrm>
            <a:off x="3002424" y="2319746"/>
            <a:ext cx="4896544" cy="131325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FBE83648-1094-55AC-8E3B-31F17FF2BE0C}"/>
              </a:ext>
            </a:extLst>
          </p:cNvPr>
          <p:cNvSpPr/>
          <p:nvPr/>
        </p:nvSpPr>
        <p:spPr>
          <a:xfrm>
            <a:off x="3002424" y="3772673"/>
            <a:ext cx="4896544" cy="131325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D5E01816-65E8-8787-8393-9422E902259A}"/>
              </a:ext>
            </a:extLst>
          </p:cNvPr>
          <p:cNvSpPr/>
          <p:nvPr/>
        </p:nvSpPr>
        <p:spPr>
          <a:xfrm>
            <a:off x="3007360" y="5301208"/>
            <a:ext cx="4896544" cy="131325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AA5333F7-61C3-410E-E3EA-763D50FFF7CD}"/>
              </a:ext>
            </a:extLst>
          </p:cNvPr>
          <p:cNvSpPr/>
          <p:nvPr/>
        </p:nvSpPr>
        <p:spPr>
          <a:xfrm>
            <a:off x="174864" y="43795"/>
            <a:ext cx="2448272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resim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89EA456E-2410-EBFE-EB27-E76256AB76E7}"/>
              </a:ext>
            </a:extLst>
          </p:cNvPr>
          <p:cNvSpPr/>
          <p:nvPr/>
        </p:nvSpPr>
        <p:spPr>
          <a:xfrm>
            <a:off x="3779912" y="46499"/>
            <a:ext cx="2448272" cy="6637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kelime</a:t>
            </a:r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1.300+ Otogar Illüstrasyon Stock İllüstrasyonlar, Royalty-Free Vektör  Grafik ve Clip Art - iStock">
            <a:extLst>
              <a:ext uri="{FF2B5EF4-FFF2-40B4-BE49-F238E27FC236}">
                <a16:creationId xmlns:a16="http://schemas.microsoft.com/office/drawing/2014/main" id="{14F7A528-6AFE-1DFB-7F20-02B420BDB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64" y="980374"/>
            <a:ext cx="2448272" cy="1584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vaalanı Clipart PNG Resimleri | çizimi Ve Resmi Dosyaları | Pngtree'de  Ücretsiz İndir">
            <a:extLst>
              <a:ext uri="{FF2B5EF4-FFF2-40B4-BE49-F238E27FC236}">
                <a16:creationId xmlns:a16="http://schemas.microsoft.com/office/drawing/2014/main" id="{B5742EE8-A6A2-DB1C-A196-B633D3795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" t="23885" r="341" b="25716"/>
          <a:stretch>
            <a:fillRect/>
          </a:stretch>
        </p:blipFill>
        <p:spPr bwMode="auto">
          <a:xfrm>
            <a:off x="174864" y="2717951"/>
            <a:ext cx="2448272" cy="1080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lorful Cartoon Aquarium Exhibit | Stable Diffusion Online">
            <a:extLst>
              <a:ext uri="{FF2B5EF4-FFF2-40B4-BE49-F238E27FC236}">
                <a16:creationId xmlns:a16="http://schemas.microsoft.com/office/drawing/2014/main" id="{6B52A71D-E0FD-2F1D-FB4F-176634A7A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64" y="3951121"/>
            <a:ext cx="2448272" cy="1152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Yolcular otobüs durağında. Çizgi film insanları Stok Vektör (Telifsiz)  714100483 | Shutterstock">
            <a:extLst>
              <a:ext uri="{FF2B5EF4-FFF2-40B4-BE49-F238E27FC236}">
                <a16:creationId xmlns:a16="http://schemas.microsoft.com/office/drawing/2014/main" id="{06A43FF3-8526-14D1-38CA-CA09E14AD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1"/>
          <a:stretch>
            <a:fillRect/>
          </a:stretch>
        </p:blipFill>
        <p:spPr bwMode="auto">
          <a:xfrm>
            <a:off x="174864" y="5256298"/>
            <a:ext cx="2448272" cy="1482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580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ABD88EF6-A8DC-C610-10B0-D768CB7DF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52E81F5C-3085-C034-28B8-20C0F5F97E58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OKUMA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7664381-C6ED-4C0B-E1F7-E414EBD42D24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7AE217F5-5A17-8EC1-B7B6-C554BBE077CF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3743A-FC0E-462A-6D6A-F61C5D2CE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7D650C-7BBA-5B90-7B28-4B6C943B4D80}"/>
              </a:ext>
            </a:extLst>
          </p:cNvPr>
          <p:cNvSpPr txBox="1"/>
          <p:nvPr/>
        </p:nvSpPr>
        <p:spPr>
          <a:xfrm>
            <a:off x="467544" y="620688"/>
            <a:ext cx="8280920" cy="54490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Ali: 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Merhaba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Can! </a:t>
            </a:r>
            <a:r>
              <a:rPr lang="tr-TR" dirty="0">
                <a:solidFill>
                  <a:srgbClr val="0A0A0A"/>
                </a:solidFill>
                <a:latin typeface="Aptos" panose="020B0004020202020204" pitchFamily="34" charset="0"/>
              </a:rPr>
              <a:t>Ü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niversite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tr-TR" dirty="0">
                <a:solidFill>
                  <a:srgbClr val="0A0A0A"/>
                </a:solidFill>
                <a:latin typeface="Aptos" panose="020B0004020202020204" pitchFamily="34" charset="0"/>
              </a:rPr>
              <a:t>kampüsü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nerede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?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Can: 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Merhaba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Ali!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Çok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yakın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. Bak,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karşıda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büyük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bir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okul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 var.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Ali: Evet,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okulu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görüyorum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.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Can: 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Okulun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yanında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bir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pastane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l-GR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var.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Pastaneden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sağa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dön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.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Ali: Tamam,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sonra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ne var?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Can: 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Orada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bir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otobüs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durağı</a:t>
            </a:r>
            <a:r>
              <a:rPr lang="el-GR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var.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Durağın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arkasında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bir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benzin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istasyonu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l-GR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göreceksin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.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Ali: Peki, </a:t>
            </a:r>
            <a:r>
              <a:rPr lang="tr-TR" dirty="0">
                <a:solidFill>
                  <a:srgbClr val="0A0A0A"/>
                </a:solidFill>
                <a:latin typeface="Aptos" panose="020B0004020202020204" pitchFamily="34" charset="0"/>
              </a:rPr>
              <a:t>ü</a:t>
            </a:r>
            <a:r>
              <a:rPr lang="en-US" dirty="0" err="1">
                <a:solidFill>
                  <a:srgbClr val="0A0A0A"/>
                </a:solidFill>
                <a:latin typeface="Aptos" panose="020B0004020202020204" pitchFamily="34" charset="0"/>
              </a:rPr>
              <a:t>niversite</a:t>
            </a:r>
            <a:r>
              <a:rPr lang="en-US" dirty="0">
                <a:solidFill>
                  <a:srgbClr val="0A0A0A"/>
                </a:solidFill>
                <a:latin typeface="Aptos" panose="020B0004020202020204" pitchFamily="34" charset="0"/>
              </a:rPr>
              <a:t> </a:t>
            </a:r>
            <a:r>
              <a:rPr lang="tr-TR" dirty="0">
                <a:solidFill>
                  <a:srgbClr val="0A0A0A"/>
                </a:solidFill>
                <a:latin typeface="Aptos" panose="020B0004020202020204" pitchFamily="34" charset="0"/>
              </a:rPr>
              <a:t>kampüsü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benzin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istasyonuna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yakın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mı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?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Can: Evet. Benzin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istasyonunun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yanında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bir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eczane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l-GR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var.</a:t>
            </a:r>
            <a:r>
              <a:rPr lang="tr-TR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Ali: </a:t>
            </a:r>
            <a:r>
              <a:rPr lang="en-US" dirty="0">
                <a:solidFill>
                  <a:srgbClr val="0A0A0A"/>
                </a:solidFill>
                <a:latin typeface="Aptos" panose="020B0004020202020204" pitchFamily="34" charset="0"/>
              </a:rPr>
              <a:t> </a:t>
            </a:r>
            <a:r>
              <a:rPr lang="tr-TR" dirty="0">
                <a:solidFill>
                  <a:srgbClr val="0A0A0A"/>
                </a:solidFill>
                <a:latin typeface="Aptos" panose="020B0004020202020204" pitchFamily="34" charset="0"/>
              </a:rPr>
              <a:t>Ü</a:t>
            </a:r>
            <a:r>
              <a:rPr lang="en-US" dirty="0" err="1">
                <a:solidFill>
                  <a:srgbClr val="0A0A0A"/>
                </a:solidFill>
                <a:latin typeface="Aptos" panose="020B0004020202020204" pitchFamily="34" charset="0"/>
              </a:rPr>
              <a:t>niversite</a:t>
            </a:r>
            <a:r>
              <a:rPr lang="en-US" dirty="0">
                <a:solidFill>
                  <a:srgbClr val="0A0A0A"/>
                </a:solidFill>
                <a:latin typeface="Aptos" panose="020B0004020202020204" pitchFamily="34" charset="0"/>
              </a:rPr>
              <a:t> </a:t>
            </a:r>
            <a:r>
              <a:rPr lang="tr-TR" dirty="0">
                <a:solidFill>
                  <a:srgbClr val="0A0A0A"/>
                </a:solidFill>
                <a:latin typeface="Aptos" panose="020B0004020202020204" pitchFamily="34" charset="0"/>
              </a:rPr>
              <a:t>kampüsü</a:t>
            </a:r>
            <a:r>
              <a:rPr lang="en-US" dirty="0">
                <a:solidFill>
                  <a:srgbClr val="0A0A0A"/>
                </a:solidFill>
                <a:latin typeface="Aptos" panose="020B0004020202020204" pitchFamily="34" charset="0"/>
              </a:rPr>
              <a:t>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nerede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?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Can:</a:t>
            </a:r>
            <a:r>
              <a:rPr lang="tr-TR" dirty="0">
                <a:solidFill>
                  <a:srgbClr val="0A0A0A"/>
                </a:solidFill>
                <a:latin typeface="Aptos" panose="020B0004020202020204" pitchFamily="34" charset="0"/>
              </a:rPr>
              <a:t> Ü</a:t>
            </a:r>
            <a:r>
              <a:rPr lang="en-US" dirty="0" err="1">
                <a:solidFill>
                  <a:srgbClr val="0A0A0A"/>
                </a:solidFill>
                <a:latin typeface="Aptos" panose="020B0004020202020204" pitchFamily="34" charset="0"/>
              </a:rPr>
              <a:t>niversite</a:t>
            </a:r>
            <a:r>
              <a:rPr lang="en-US" dirty="0">
                <a:solidFill>
                  <a:srgbClr val="0A0A0A"/>
                </a:solidFill>
                <a:latin typeface="Aptos" panose="020B0004020202020204" pitchFamily="34" charset="0"/>
              </a:rPr>
              <a:t> </a:t>
            </a:r>
            <a:r>
              <a:rPr lang="tr-TR" dirty="0">
                <a:solidFill>
                  <a:srgbClr val="0A0A0A"/>
                </a:solidFill>
                <a:latin typeface="Aptos" panose="020B0004020202020204" pitchFamily="34" charset="0"/>
              </a:rPr>
              <a:t>kampüsü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,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eczanenin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tam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karşısında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!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Ali: 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Çok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teşekkür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ederim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!</a:t>
            </a:r>
            <a:r>
              <a:rPr lang="tr-TR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Can: Rica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ederim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, iyi </a:t>
            </a:r>
            <a:r>
              <a:rPr lang="en-US" i="0" dirty="0" err="1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günler</a:t>
            </a:r>
            <a:r>
              <a:rPr lang="en-US" i="0" dirty="0"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.</a:t>
            </a:r>
            <a:endParaRPr lang="el-GR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04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E963F915-3AA6-9935-46A6-ECACC0513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E1EF34F1-C86C-DEF1-F584-5F7C230911E4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YAZMA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1E59D395-62C1-5399-A569-C19134E5DCBA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A04F159-3C2B-8D08-DC6E-162653ABAE61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0B9C4269-143A-6D6D-FEB2-4CC7B06B8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"/>
          <a:stretch>
            <a:fillRect/>
          </a:stretch>
        </p:blipFill>
        <p:spPr bwMode="auto">
          <a:xfrm>
            <a:off x="285750" y="285750"/>
            <a:ext cx="8215313" cy="6072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FFB43B-6A32-8201-53D6-D3658D5E4D77}"/>
              </a:ext>
            </a:extLst>
          </p:cNvPr>
          <p:cNvSpPr txBox="1"/>
          <p:nvPr/>
        </p:nvSpPr>
        <p:spPr>
          <a:xfrm>
            <a:off x="1300263" y="6460812"/>
            <a:ext cx="72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A0A0A"/>
                </a:solidFill>
                <a:latin typeface="Google Sans"/>
              </a:rPr>
              <a:t>(</a:t>
            </a:r>
            <a:r>
              <a:rPr lang="en-US" dirty="0"/>
              <a:t>T. Öztürk, </a:t>
            </a:r>
            <a:r>
              <a:rPr lang="tr-TR" dirty="0"/>
              <a:t>S. </a:t>
            </a:r>
            <a:r>
              <a:rPr lang="en-US" dirty="0"/>
              <a:t>Akçay, </a:t>
            </a:r>
            <a:r>
              <a:rPr lang="tr-TR" dirty="0"/>
              <a:t>A.</a:t>
            </a:r>
            <a:r>
              <a:rPr lang="en-US" dirty="0"/>
              <a:t> Yiğit, </a:t>
            </a:r>
            <a:r>
              <a:rPr lang="tr-TR" dirty="0"/>
              <a:t>E.</a:t>
            </a:r>
            <a:r>
              <a:rPr lang="en-US" dirty="0"/>
              <a:t> Taşdemir</a:t>
            </a:r>
            <a:r>
              <a:rPr lang="tr-TR" dirty="0"/>
              <a:t> &amp;</a:t>
            </a:r>
            <a:r>
              <a:rPr lang="en-US" dirty="0"/>
              <a:t> </a:t>
            </a:r>
            <a:r>
              <a:rPr lang="tr-TR" dirty="0"/>
              <a:t>S. S.</a:t>
            </a:r>
            <a:r>
              <a:rPr lang="en-US" dirty="0"/>
              <a:t> Başak,</a:t>
            </a:r>
            <a:r>
              <a:rPr lang="tr-TR" dirty="0"/>
              <a:t> 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2004</a:t>
            </a:r>
            <a:r>
              <a:rPr lang="tr-TR" dirty="0">
                <a:solidFill>
                  <a:srgbClr val="0A0A0A"/>
                </a:solidFill>
                <a:latin typeface="Google Sans"/>
              </a:rPr>
              <a:t>b</a:t>
            </a:r>
            <a:r>
              <a:rPr lang="el-GR" dirty="0">
                <a:solidFill>
                  <a:srgbClr val="0A0A0A"/>
                </a:solidFill>
                <a:latin typeface="Google Sans"/>
              </a:rPr>
              <a:t>:</a:t>
            </a:r>
            <a:r>
              <a:rPr lang="tr-TR" dirty="0">
                <a:solidFill>
                  <a:srgbClr val="0A0A0A"/>
                </a:solidFill>
                <a:latin typeface="Google Sans"/>
              </a:rPr>
              <a:t>52</a:t>
            </a:r>
            <a:r>
              <a:rPr lang="el-GR" dirty="0">
                <a:solidFill>
                  <a:srgbClr val="0A0A0A"/>
                </a:solidFill>
                <a:latin typeface="Google Sans"/>
              </a:rPr>
              <a:t>)</a:t>
            </a:r>
            <a:endParaRPr lang="tr-TR" dirty="0">
              <a:solidFill>
                <a:srgbClr val="0A0A0A"/>
              </a:solidFill>
              <a:latin typeface="Google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30186062-8ACC-E49D-1B22-024C7E5BA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505126" cy="34432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29,027,518 Akdeniz haritası Stok İlüstrasyon | DepositPhotos">
            <a:extLst>
              <a:ext uri="{FF2B5EF4-FFF2-40B4-BE49-F238E27FC236}">
                <a16:creationId xmlns:a16="http://schemas.microsoft.com/office/drawing/2014/main" id="{CFD15894-F2C0-AC1D-D4F1-469D2BC67B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85E615-545B-CBC2-F2D7-F99ADC2854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320"/>
          <a:stretch>
            <a:fillRect/>
          </a:stretch>
        </p:blipFill>
        <p:spPr>
          <a:xfrm>
            <a:off x="189756" y="1452562"/>
            <a:ext cx="4153644" cy="4257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61A214-C498-AEE2-9F70-35E45EF1093E}"/>
              </a:ext>
            </a:extLst>
          </p:cNvPr>
          <p:cNvSpPr txBox="1"/>
          <p:nvPr/>
        </p:nvSpPr>
        <p:spPr>
          <a:xfrm>
            <a:off x="2030586" y="6100772"/>
            <a:ext cx="7046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A0A0A"/>
                </a:solidFill>
                <a:latin typeface="Google Sans"/>
              </a:rPr>
              <a:t>(</a:t>
            </a:r>
            <a:r>
              <a:rPr lang="en-US" dirty="0"/>
              <a:t>T. Öztürk, </a:t>
            </a:r>
            <a:r>
              <a:rPr lang="tr-TR" dirty="0"/>
              <a:t>S. </a:t>
            </a:r>
            <a:r>
              <a:rPr lang="en-US" dirty="0"/>
              <a:t>Akçay, </a:t>
            </a:r>
            <a:r>
              <a:rPr lang="tr-TR" dirty="0"/>
              <a:t>A.</a:t>
            </a:r>
            <a:r>
              <a:rPr lang="en-US" dirty="0"/>
              <a:t> Yiğit, </a:t>
            </a:r>
            <a:r>
              <a:rPr lang="tr-TR" dirty="0"/>
              <a:t>E.</a:t>
            </a:r>
            <a:r>
              <a:rPr lang="en-US" dirty="0"/>
              <a:t> Taşdemir</a:t>
            </a:r>
            <a:r>
              <a:rPr lang="tr-TR" dirty="0"/>
              <a:t> &amp;</a:t>
            </a:r>
            <a:r>
              <a:rPr lang="en-US" dirty="0"/>
              <a:t> </a:t>
            </a:r>
            <a:r>
              <a:rPr lang="tr-TR" dirty="0"/>
              <a:t>S. S.</a:t>
            </a:r>
            <a:r>
              <a:rPr lang="en-US" dirty="0"/>
              <a:t> Başak,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 2004</a:t>
            </a:r>
            <a:r>
              <a:rPr lang="tr-TR" dirty="0">
                <a:solidFill>
                  <a:srgbClr val="0A0A0A"/>
                </a:solidFill>
                <a:latin typeface="Google Sans"/>
              </a:rPr>
              <a:t>b</a:t>
            </a:r>
            <a:r>
              <a:rPr lang="el-GR" dirty="0">
                <a:solidFill>
                  <a:srgbClr val="0A0A0A"/>
                </a:solidFill>
                <a:latin typeface="Google Sans"/>
              </a:rPr>
              <a:t>:</a:t>
            </a:r>
            <a:r>
              <a:rPr lang="tr-TR" dirty="0">
                <a:solidFill>
                  <a:srgbClr val="0A0A0A"/>
                </a:solidFill>
                <a:latin typeface="Google Sans"/>
              </a:rPr>
              <a:t>55</a:t>
            </a:r>
            <a:r>
              <a:rPr lang="el-GR" dirty="0">
                <a:solidFill>
                  <a:srgbClr val="0A0A0A"/>
                </a:solidFill>
                <a:latin typeface="Google Sans"/>
              </a:rPr>
              <a:t>)</a:t>
            </a:r>
            <a:endParaRPr lang="tr-TR" dirty="0">
              <a:solidFill>
                <a:srgbClr val="0A0A0A"/>
              </a:solidFill>
              <a:latin typeface="Google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785C92BB-C8ED-87FD-45C6-2B62276D1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BBD625B-9A0D-ADE4-9E90-260FDA9EA69A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KONUŞMA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0706009D-263C-BB7D-7BBF-6E81CF28462C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272B16C-79A8-677B-C9F5-A7E0620F4F81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5229E4-DC2A-422A-82CF-916911A677FF}"/>
              </a:ext>
            </a:extLst>
          </p:cNvPr>
          <p:cNvSpPr txBox="1"/>
          <p:nvPr/>
        </p:nvSpPr>
        <p:spPr>
          <a:xfrm>
            <a:off x="107504" y="548680"/>
            <a:ext cx="6192688" cy="54490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Ali: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Merhaba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 Can! </a:t>
            </a:r>
            <a:r>
              <a:rPr lang="tr-TR" b="1" dirty="0">
                <a:solidFill>
                  <a:srgbClr val="0A0A0A"/>
                </a:solidFill>
                <a:latin typeface="Google Sans"/>
              </a:rPr>
              <a:t>Ü</a:t>
            </a:r>
            <a:r>
              <a:rPr lang="en-US" b="1" i="0" dirty="0" err="1">
                <a:solidFill>
                  <a:srgbClr val="0A0A0A"/>
                </a:solidFill>
                <a:effectLst/>
                <a:latin typeface="Google Sans"/>
              </a:rPr>
              <a:t>niversite</a:t>
            </a:r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tr-TR" b="1" dirty="0">
                <a:solidFill>
                  <a:srgbClr val="0A0A0A"/>
                </a:solidFill>
                <a:latin typeface="Google Sans"/>
              </a:rPr>
              <a:t>kampüsü</a:t>
            </a:r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nerede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?</a:t>
            </a:r>
            <a:br>
              <a:rPr lang="en-US" dirty="0"/>
            </a:br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Can: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Merhaba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 Ali!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Çok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yakın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. Bak,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karşıda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büyük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bir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lang="en-US" b="1" i="0" dirty="0" err="1">
                <a:solidFill>
                  <a:srgbClr val="0A0A0A"/>
                </a:solidFill>
                <a:effectLst/>
                <a:latin typeface="Google Sans"/>
              </a:rPr>
              <a:t>okul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 var.</a:t>
            </a:r>
            <a:br>
              <a:rPr lang="en-US" dirty="0"/>
            </a:br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Ali: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 Evet,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okulu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görüyorum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.</a:t>
            </a:r>
            <a:br>
              <a:rPr lang="en-US" dirty="0"/>
            </a:br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Can: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Okulun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yanında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bir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lang="en-US" b="1" i="0" dirty="0" err="1">
                <a:solidFill>
                  <a:srgbClr val="0A0A0A"/>
                </a:solidFill>
                <a:effectLst/>
                <a:latin typeface="Google Sans"/>
              </a:rPr>
              <a:t>pastane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var.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Pastaneden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sağa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dön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.</a:t>
            </a:r>
            <a:br>
              <a:rPr lang="en-US" dirty="0"/>
            </a:br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Ali: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 Tamam,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sonra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 ne var?</a:t>
            </a:r>
            <a:br>
              <a:rPr lang="en-US" dirty="0"/>
            </a:br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Can: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Orada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bir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lang="en-US" b="1" i="0" dirty="0" err="1">
                <a:solidFill>
                  <a:srgbClr val="0A0A0A"/>
                </a:solidFill>
                <a:effectLst/>
                <a:latin typeface="Google Sans"/>
              </a:rPr>
              <a:t>otobüs</a:t>
            </a:r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n-US" b="1" i="0" dirty="0" err="1">
                <a:solidFill>
                  <a:srgbClr val="0A0A0A"/>
                </a:solidFill>
                <a:effectLst/>
                <a:latin typeface="Google Sans"/>
              </a:rPr>
              <a:t>durağı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var.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Durağın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arkasında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bir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lang="en-US" b="1" i="0" dirty="0" err="1">
                <a:solidFill>
                  <a:srgbClr val="0A0A0A"/>
                </a:solidFill>
                <a:effectLst/>
                <a:latin typeface="Google Sans"/>
              </a:rPr>
              <a:t>benzin</a:t>
            </a:r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n-US" b="1" i="0" dirty="0" err="1">
                <a:solidFill>
                  <a:srgbClr val="0A0A0A"/>
                </a:solidFill>
                <a:effectLst/>
                <a:latin typeface="Google Sans"/>
              </a:rPr>
              <a:t>istasyonu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göreceksin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.</a:t>
            </a:r>
            <a:br>
              <a:rPr lang="en-US" dirty="0"/>
            </a:br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Ali: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 Peki, </a:t>
            </a:r>
            <a:r>
              <a:rPr lang="tr-TR" b="1" dirty="0">
                <a:solidFill>
                  <a:srgbClr val="0A0A0A"/>
                </a:solidFill>
                <a:latin typeface="Google Sans"/>
              </a:rPr>
              <a:t>ü</a:t>
            </a:r>
            <a:r>
              <a:rPr lang="en-US" b="1" dirty="0" err="1">
                <a:solidFill>
                  <a:srgbClr val="0A0A0A"/>
                </a:solidFill>
                <a:latin typeface="Google Sans"/>
              </a:rPr>
              <a:t>niversite</a:t>
            </a:r>
            <a:r>
              <a:rPr lang="en-US" b="1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tr-TR" b="1" dirty="0">
                <a:solidFill>
                  <a:srgbClr val="0A0A0A"/>
                </a:solidFill>
                <a:latin typeface="Google Sans"/>
              </a:rPr>
              <a:t>kampüsü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benzin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istasyonuna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yakın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mı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?</a:t>
            </a:r>
            <a:br>
              <a:rPr lang="en-US" dirty="0"/>
            </a:br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Can: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 Evet. Benzin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istasyonunun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yanında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bir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lang="en-US" b="1" i="0" dirty="0" err="1">
                <a:solidFill>
                  <a:srgbClr val="0A0A0A"/>
                </a:solidFill>
                <a:effectLst/>
                <a:latin typeface="Google Sans"/>
              </a:rPr>
              <a:t>eczane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var.</a:t>
            </a:r>
            <a:r>
              <a:rPr lang="tr-TR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br>
              <a:rPr lang="en-US" dirty="0"/>
            </a:br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Ali: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tr-TR" b="1" dirty="0">
                <a:solidFill>
                  <a:srgbClr val="0A0A0A"/>
                </a:solidFill>
                <a:latin typeface="Google Sans"/>
              </a:rPr>
              <a:t>Ü</a:t>
            </a:r>
            <a:r>
              <a:rPr lang="en-US" b="1" dirty="0" err="1">
                <a:solidFill>
                  <a:srgbClr val="0A0A0A"/>
                </a:solidFill>
                <a:latin typeface="Google Sans"/>
              </a:rPr>
              <a:t>niversite</a:t>
            </a:r>
            <a:r>
              <a:rPr lang="en-US" b="1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tr-TR" b="1" dirty="0">
                <a:solidFill>
                  <a:srgbClr val="0A0A0A"/>
                </a:solidFill>
                <a:latin typeface="Google Sans"/>
              </a:rPr>
              <a:t>kampüsü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nerede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?</a:t>
            </a:r>
            <a:br>
              <a:rPr lang="en-US" dirty="0"/>
            </a:br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Can:</a:t>
            </a:r>
            <a:r>
              <a:rPr lang="tr-TR" b="1" dirty="0">
                <a:solidFill>
                  <a:srgbClr val="0A0A0A"/>
                </a:solidFill>
                <a:latin typeface="Google Sans"/>
              </a:rPr>
              <a:t> Ü</a:t>
            </a:r>
            <a:r>
              <a:rPr lang="en-US" b="1" dirty="0" err="1">
                <a:solidFill>
                  <a:srgbClr val="0A0A0A"/>
                </a:solidFill>
                <a:latin typeface="Google Sans"/>
              </a:rPr>
              <a:t>niversite</a:t>
            </a:r>
            <a:r>
              <a:rPr lang="en-US" b="1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tr-TR" b="1" dirty="0">
                <a:solidFill>
                  <a:srgbClr val="0A0A0A"/>
                </a:solidFill>
                <a:latin typeface="Google Sans"/>
              </a:rPr>
              <a:t>kampüsü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eczanenin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 tam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karşısında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!</a:t>
            </a:r>
            <a:br>
              <a:rPr lang="en-US" dirty="0"/>
            </a:br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Ali: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Çok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teşekkür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ederim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!</a:t>
            </a:r>
            <a:r>
              <a:rPr lang="tr-TR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br>
              <a:rPr lang="en-US" dirty="0"/>
            </a:br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Can: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 Rica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ederim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, iyi </a:t>
            </a:r>
            <a:r>
              <a:rPr lang="en-US" b="0" i="0" dirty="0" err="1">
                <a:solidFill>
                  <a:srgbClr val="0A0A0A"/>
                </a:solidFill>
                <a:effectLst/>
                <a:latin typeface="Google Sans"/>
              </a:rPr>
              <a:t>günler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.</a:t>
            </a:r>
            <a:endParaRPr lang="el-GR" dirty="0"/>
          </a:p>
        </p:txBody>
      </p:sp>
      <p:pic>
        <p:nvPicPr>
          <p:cNvPr id="6148" name="Picture 6">
            <a:extLst>
              <a:ext uri="{FF2B5EF4-FFF2-40B4-BE49-F238E27FC236}">
                <a16:creationId xmlns:a16="http://schemas.microsoft.com/office/drawing/2014/main" id="{BF010AFB-E1DD-7C41-7096-8997AA996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24"/>
          <a:stretch>
            <a:fillRect/>
          </a:stretch>
        </p:blipFill>
        <p:spPr bwMode="auto">
          <a:xfrm>
            <a:off x="6606792" y="1149133"/>
            <a:ext cx="2376264" cy="2124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5A4580AB-AB6D-0B83-4DD1-16C5C116D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52"/>
          <a:stretch>
            <a:fillRect/>
          </a:stretch>
        </p:blipFill>
        <p:spPr bwMode="auto">
          <a:xfrm>
            <a:off x="6606792" y="3573016"/>
            <a:ext cx="1395184" cy="2124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808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C4B7A-3174-3322-4FF6-C2EDC94B3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6,751,476 Üniversite öğrenci çizim Stok İlüstrasyon | DepositPhotos">
            <a:extLst>
              <a:ext uri="{FF2B5EF4-FFF2-40B4-BE49-F238E27FC236}">
                <a16:creationId xmlns:a16="http://schemas.microsoft.com/office/drawing/2014/main" id="{C56C2F60-3A4F-522B-7335-8B1BF7856C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2F01CCEB-1F4D-56B9-EED0-EC9713EC5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50" y="3276600"/>
            <a:ext cx="4657700" cy="3105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B84234-1C3A-1172-80CA-F000EFE08E09}"/>
              </a:ext>
            </a:extLst>
          </p:cNvPr>
          <p:cNvSpPr txBox="1"/>
          <p:nvPr/>
        </p:nvSpPr>
        <p:spPr>
          <a:xfrm>
            <a:off x="323528" y="252363"/>
            <a:ext cx="4096072" cy="1114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el-GR" b="1" dirty="0"/>
              <a:t>Bir şey soruyor muyum</a:t>
            </a:r>
            <a:r>
              <a:rPr lang="el-GR" altLang="el-GR" b="1" dirty="0"/>
              <a:t>?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altLang="el-GR" b="1" dirty="0"/>
              <a:t>Bu </a:t>
            </a:r>
            <a:r>
              <a:rPr lang="en-GB" altLang="el-GR" b="1" dirty="0" err="1"/>
              <a:t>mahalleye</a:t>
            </a:r>
            <a:r>
              <a:rPr lang="en-GB" altLang="el-GR" b="1" dirty="0"/>
              <a:t> yeni ta</a:t>
            </a:r>
            <a:r>
              <a:rPr lang="tr-TR" altLang="el-GR" b="1" dirty="0"/>
              <a:t>şındım</a:t>
            </a:r>
            <a:r>
              <a:rPr lang="en-GB" altLang="el-GR" b="1" dirty="0"/>
              <a:t>.</a:t>
            </a:r>
            <a:endParaRPr lang="tr-TR" altLang="el-GR" sz="1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97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6,751,476 Üniversite öğrenci çizim Stok İlüstrasyon | DepositPhotos">
            <a:extLst>
              <a:ext uri="{FF2B5EF4-FFF2-40B4-BE49-F238E27FC236}">
                <a16:creationId xmlns:a16="http://schemas.microsoft.com/office/drawing/2014/main" id="{B5F6607A-5ED7-33B1-57E0-7ADCCDE571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EB874A08-BB2F-6444-A14C-F362FE2B2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50" y="3806666"/>
            <a:ext cx="4657700" cy="2575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5A073A-EB9B-1B36-65C0-43E0B902ECB9}"/>
              </a:ext>
            </a:extLst>
          </p:cNvPr>
          <p:cNvSpPr txBox="1"/>
          <p:nvPr/>
        </p:nvSpPr>
        <p:spPr>
          <a:xfrm>
            <a:off x="323528" y="476267"/>
            <a:ext cx="4572000" cy="3330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tr-TR" altLang="el-GR" sz="1800" b="1" dirty="0">
                <a:latin typeface="Arial" panose="020B0604020202020204" pitchFamily="34" charset="0"/>
              </a:rPr>
              <a:t>Solda </a:t>
            </a:r>
            <a:r>
              <a:rPr lang="el-GR" altLang="el-GR" sz="1800" b="1" dirty="0">
                <a:latin typeface="Arial" panose="020B0604020202020204" pitchFamily="34" charset="0"/>
              </a:rPr>
              <a:t>__________________</a:t>
            </a:r>
            <a:r>
              <a:rPr lang="tr-TR" altLang="el-GR" sz="1800" b="1" dirty="0">
                <a:latin typeface="Arial" panose="020B0604020202020204" pitchFamily="34" charset="0"/>
              </a:rPr>
              <a:t>var</a:t>
            </a:r>
            <a:r>
              <a:rPr lang="el-GR" altLang="el-GR" sz="1800" b="1" dirty="0">
                <a:latin typeface="Arial" panose="020B0604020202020204" pitchFamily="34" charset="0"/>
              </a:rPr>
              <a:t>! </a:t>
            </a:r>
            <a:endParaRPr lang="tr-TR" altLang="el-GR" sz="1800" b="1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tr-TR" altLang="el-GR" sz="1800" b="1" dirty="0">
                <a:latin typeface="Arial" panose="020B0604020202020204" pitchFamily="34" charset="0"/>
              </a:rPr>
              <a:t>Sağda </a:t>
            </a:r>
            <a:r>
              <a:rPr lang="el-GR" altLang="el-GR" sz="1800" b="1" dirty="0">
                <a:latin typeface="Arial" panose="020B0604020202020204" pitchFamily="34" charset="0"/>
              </a:rPr>
              <a:t>__________________</a:t>
            </a:r>
            <a:r>
              <a:rPr lang="tr-TR" altLang="el-GR" sz="1800" b="1" dirty="0">
                <a:latin typeface="Arial" panose="020B0604020202020204" pitchFamily="34" charset="0"/>
              </a:rPr>
              <a:t>var</a:t>
            </a:r>
            <a:r>
              <a:rPr lang="el-GR" altLang="el-GR" sz="1800" b="1" dirty="0">
                <a:latin typeface="Arial" panose="020B0604020202020204" pitchFamily="34" charset="0"/>
              </a:rPr>
              <a:t>!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l-GR" altLang="el-GR" b="1" dirty="0"/>
              <a:t>_____________</a:t>
            </a:r>
            <a:r>
              <a:rPr lang="tr-TR" altLang="el-GR" b="1" dirty="0"/>
              <a:t>caddenin sonunda.</a:t>
            </a:r>
            <a:endParaRPr lang="el-GR" altLang="el-GR" b="1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l-GR" altLang="el-GR" b="1" dirty="0"/>
              <a:t>_________</a:t>
            </a:r>
            <a:r>
              <a:rPr lang="en-US" altLang="el-GR" b="1" dirty="0"/>
              <a:t>DA</a:t>
            </a:r>
            <a:r>
              <a:rPr lang="tr-TR" altLang="el-GR" b="1" dirty="0"/>
              <a:t>n sağa dön</a:t>
            </a:r>
            <a:r>
              <a:rPr lang="el-GR" altLang="el-GR" b="1" dirty="0"/>
              <a:t>!</a:t>
            </a:r>
            <a:endParaRPr lang="tr-TR" altLang="el-GR" b="1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l-GR" altLang="el-GR" b="1" dirty="0"/>
              <a:t>____________</a:t>
            </a:r>
            <a:r>
              <a:rPr lang="en-GB" altLang="el-GR" b="1" dirty="0" err="1"/>
              <a:t>DAn</a:t>
            </a:r>
            <a:r>
              <a:rPr lang="tr-TR" altLang="el-GR" b="1" dirty="0"/>
              <a:t> karşıya  geç</a:t>
            </a:r>
            <a:r>
              <a:rPr lang="el-GR" altLang="el-GR" b="1" dirty="0"/>
              <a:t>!</a:t>
            </a:r>
            <a:endParaRPr lang="tr-TR" altLang="el-GR" b="1" dirty="0"/>
          </a:p>
          <a:p>
            <a:pPr>
              <a:lnSpc>
                <a:spcPct val="200000"/>
              </a:lnSpc>
            </a:pPr>
            <a:endParaRPr lang="el-GR" altLang="el-GR" sz="1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5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3F9806FF-3C9C-3EB4-997E-CF3F68D9F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" y="61651"/>
            <a:ext cx="21653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F9F917D-7073-AB46-96BC-25F9B274D807}"/>
              </a:ext>
            </a:extLst>
          </p:cNvPr>
          <p:cNvSpPr/>
          <p:nvPr/>
        </p:nvSpPr>
        <p:spPr>
          <a:xfrm>
            <a:off x="627062" y="548680"/>
            <a:ext cx="1042987" cy="7381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l-GR" sz="1013" dirty="0">
                <a:solidFill>
                  <a:schemeClr val="tx1"/>
                </a:solidFill>
              </a:rPr>
              <a:t> </a:t>
            </a:r>
            <a:endParaRPr lang="el-CY" sz="1013" dirty="0">
              <a:solidFill>
                <a:schemeClr val="tx1"/>
              </a:solidFill>
            </a:endParaRPr>
          </a:p>
        </p:txBody>
      </p:sp>
      <p:pic>
        <p:nvPicPr>
          <p:cNvPr id="6147" name="Picture 5">
            <a:extLst>
              <a:ext uri="{FF2B5EF4-FFF2-40B4-BE49-F238E27FC236}">
                <a16:creationId xmlns:a16="http://schemas.microsoft.com/office/drawing/2014/main" id="{7F8EB3E1-6111-CB34-3B01-FB3F82BA0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43302" y="2955296"/>
            <a:ext cx="6386187" cy="122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Cartoon park scene with children on swings and a slide under ...">
            <a:extLst>
              <a:ext uri="{FF2B5EF4-FFF2-40B4-BE49-F238E27FC236}">
                <a16:creationId xmlns:a16="http://schemas.microsoft.com/office/drawing/2014/main" id="{ED7E974F-0148-1954-4A94-5A6B195FC9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0312861-FC9D-643C-9167-C1F14184C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43" y="2124075"/>
            <a:ext cx="2126105" cy="21261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Karikatür okul Resim - Freepik'te Ücretsiz İndirin">
            <a:extLst>
              <a:ext uri="{FF2B5EF4-FFF2-40B4-BE49-F238E27FC236}">
                <a16:creationId xmlns:a16="http://schemas.microsoft.com/office/drawing/2014/main" id="{359C8212-CBE4-E0E0-7174-2FF018FAD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936" y="4588419"/>
            <a:ext cx="2428875" cy="2172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nk Teller Stok Vektör Sanatı &amp; Animasyon karakter'nin Daha Fazla Görseli  - Animasyon karakter, Ayakta durmak, Banka - iStock">
            <a:extLst>
              <a:ext uri="{FF2B5EF4-FFF2-40B4-BE49-F238E27FC236}">
                <a16:creationId xmlns:a16="http://schemas.microsoft.com/office/drawing/2014/main" id="{8C6F4D90-46B5-9609-60B9-117413A4B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307" y="2124075"/>
            <a:ext cx="1990725" cy="230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inop'ta Nerede Kalınır? Sinop Konaklama Rehberi">
            <a:extLst>
              <a:ext uri="{FF2B5EF4-FFF2-40B4-BE49-F238E27FC236}">
                <a16:creationId xmlns:a16="http://schemas.microsoft.com/office/drawing/2014/main" id="{996D96B6-F07B-85A9-35E3-9DD1EE0E6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307" y="154808"/>
            <a:ext cx="1990725" cy="165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arket Adventures | Story.com">
            <a:extLst>
              <a:ext uri="{FF2B5EF4-FFF2-40B4-BE49-F238E27FC236}">
                <a16:creationId xmlns:a16="http://schemas.microsoft.com/office/drawing/2014/main" id="{C5DD7317-BC82-BEEA-59CD-A5CB78CBE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935" y="2106735"/>
            <a:ext cx="2428875" cy="2322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embe çizgi Film Alışveriş Merkezi Binası, Alışveriş Merkezleri, Karikatür,  Bina PNG Resim Şeffaf ve çizimi Ücretsiz İndirilebilir">
            <a:extLst>
              <a:ext uri="{FF2B5EF4-FFF2-40B4-BE49-F238E27FC236}">
                <a16:creationId xmlns:a16="http://schemas.microsoft.com/office/drawing/2014/main" id="{557E6B5C-7900-4698-3951-22A04B746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4588419"/>
            <a:ext cx="19907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D14CC6F1-EA2C-D52E-32F4-C3C2BD393507}"/>
              </a:ext>
            </a:extLst>
          </p:cNvPr>
          <p:cNvSpPr/>
          <p:nvPr/>
        </p:nvSpPr>
        <p:spPr>
          <a:xfrm>
            <a:off x="3919030" y="1254201"/>
            <a:ext cx="728602" cy="5579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DAE12887-E62A-FD06-299C-F0A979E58760}"/>
              </a:ext>
            </a:extLst>
          </p:cNvPr>
          <p:cNvSpPr/>
          <p:nvPr/>
        </p:nvSpPr>
        <p:spPr>
          <a:xfrm>
            <a:off x="3839575" y="6173587"/>
            <a:ext cx="728602" cy="5579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D583336D-1B68-F71F-C86D-1BA086F75748}"/>
              </a:ext>
            </a:extLst>
          </p:cNvPr>
          <p:cNvSpPr/>
          <p:nvPr/>
        </p:nvSpPr>
        <p:spPr>
          <a:xfrm>
            <a:off x="6451342" y="3871168"/>
            <a:ext cx="728602" cy="5579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0B277764-DD89-C4C9-0668-09B0EAD00488}"/>
              </a:ext>
            </a:extLst>
          </p:cNvPr>
          <p:cNvSpPr/>
          <p:nvPr/>
        </p:nvSpPr>
        <p:spPr>
          <a:xfrm>
            <a:off x="3839575" y="3805931"/>
            <a:ext cx="728602" cy="5579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9DE7D31B-E446-7648-71C7-311DCCD98A6B}"/>
              </a:ext>
            </a:extLst>
          </p:cNvPr>
          <p:cNvSpPr/>
          <p:nvPr/>
        </p:nvSpPr>
        <p:spPr>
          <a:xfrm>
            <a:off x="1618709" y="3678430"/>
            <a:ext cx="728602" cy="5579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70C848DB-30D3-3D0C-A450-C2DCBFB68BDF}"/>
              </a:ext>
            </a:extLst>
          </p:cNvPr>
          <p:cNvSpPr/>
          <p:nvPr/>
        </p:nvSpPr>
        <p:spPr>
          <a:xfrm>
            <a:off x="6444208" y="6173586"/>
            <a:ext cx="728602" cy="5579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40" name="Picture 16" descr="Büfe Clipart Karikatür Tarzı Ile şenlikli Yemek Büfesi Vektör, Büfe, Küçük  Resim, Karikatür PNG Resim ve çizimi ücretsiz Indirmek Için Arka Plan Ile">
            <a:extLst>
              <a:ext uri="{FF2B5EF4-FFF2-40B4-BE49-F238E27FC236}">
                <a16:creationId xmlns:a16="http://schemas.microsoft.com/office/drawing/2014/main" id="{5B9E29AB-AD8E-3235-5276-FF7B47F43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508" y="126458"/>
            <a:ext cx="2143125" cy="165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20AC109C-83D4-ED03-A3C4-9FE5E5205DC6}"/>
              </a:ext>
            </a:extLst>
          </p:cNvPr>
          <p:cNvSpPr/>
          <p:nvPr/>
        </p:nvSpPr>
        <p:spPr>
          <a:xfrm>
            <a:off x="6234543" y="1240306"/>
            <a:ext cx="728602" cy="5579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3232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B6511-DE5A-1839-B63C-06AB398C0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6,751,476 Üniversite öğrenci çizim Stok İlüstrasyon | DepositPhotos">
            <a:extLst>
              <a:ext uri="{FF2B5EF4-FFF2-40B4-BE49-F238E27FC236}">
                <a16:creationId xmlns:a16="http://schemas.microsoft.com/office/drawing/2014/main" id="{3256D834-774F-75D1-E1E1-5838728DEC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F1A76B71-6A0F-3DB7-235D-848760050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50" y="3276600"/>
            <a:ext cx="4657700" cy="3105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763338-B24A-119F-399C-9182E32B7F12}"/>
              </a:ext>
            </a:extLst>
          </p:cNvPr>
          <p:cNvSpPr txBox="1"/>
          <p:nvPr/>
        </p:nvSpPr>
        <p:spPr>
          <a:xfrm>
            <a:off x="323528" y="476267"/>
            <a:ext cx="4572000" cy="1668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el-GR" b="1" dirty="0"/>
              <a:t>Düz / Direkt</a:t>
            </a:r>
            <a:r>
              <a:rPr lang="el-GR" altLang="el-GR" b="1" dirty="0"/>
              <a:t> /  </a:t>
            </a:r>
            <a:r>
              <a:rPr lang="tr-TR" altLang="el-GR" b="1" dirty="0"/>
              <a:t>İleri</a:t>
            </a:r>
            <a:r>
              <a:rPr lang="el-GR" altLang="el-GR" b="1" dirty="0"/>
              <a:t> </a:t>
            </a:r>
            <a:r>
              <a:rPr lang="tr-TR" altLang="el-GR" b="1" dirty="0"/>
              <a:t>/ doğru</a:t>
            </a:r>
            <a:r>
              <a:rPr lang="el-GR" altLang="el-GR" b="1" dirty="0"/>
              <a:t> </a:t>
            </a:r>
            <a:r>
              <a:rPr lang="tr-TR" altLang="el-GR" b="1" dirty="0"/>
              <a:t>git</a:t>
            </a:r>
            <a:r>
              <a:rPr lang="el-GR" altLang="el-GR" b="1" dirty="0"/>
              <a:t>!</a:t>
            </a:r>
            <a:endParaRPr lang="tr-TR" altLang="el-GR" b="1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el-GR" b="1" dirty="0"/>
              <a:t>Sokağa gir</a:t>
            </a:r>
            <a:r>
              <a:rPr lang="el-GR" altLang="el-GR" b="1" dirty="0"/>
              <a:t>!</a:t>
            </a:r>
            <a:endParaRPr lang="tr-TR" altLang="el-GR" b="1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tr-TR" altLang="el-GR" b="1" dirty="0"/>
              <a:t>Bu yolun sonunda kavşak var.</a:t>
            </a:r>
            <a:r>
              <a:rPr lang="el-GR" altLang="el-GR" b="1" dirty="0"/>
              <a:t> </a:t>
            </a:r>
            <a:endParaRPr lang="tr-TR" altLang="el-GR" b="1" dirty="0"/>
          </a:p>
        </p:txBody>
      </p:sp>
    </p:spTree>
    <p:extLst>
      <p:ext uri="{BB962C8B-B14F-4D97-AF65-F5344CB8AC3E}">
        <p14:creationId xmlns:p14="http://schemas.microsoft.com/office/powerpoint/2010/main" val="2825508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5A335-ACC4-93B1-1FD2-7306DA438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6,751,476 Üniversite öğrenci çizim Stok İlüstrasyon | DepositPhotos">
            <a:extLst>
              <a:ext uri="{FF2B5EF4-FFF2-40B4-BE49-F238E27FC236}">
                <a16:creationId xmlns:a16="http://schemas.microsoft.com/office/drawing/2014/main" id="{382826C5-F8E7-7AF3-CC71-4C6B7F6848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9A287BEC-4C07-D945-4A6B-58595FC3C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50" y="3276600"/>
            <a:ext cx="4657700" cy="3105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F345A0-EDBC-2721-42C0-7AD405289D80}"/>
              </a:ext>
            </a:extLst>
          </p:cNvPr>
          <p:cNvSpPr txBox="1"/>
          <p:nvPr/>
        </p:nvSpPr>
        <p:spPr>
          <a:xfrm>
            <a:off x="109550" y="260648"/>
            <a:ext cx="6694698" cy="1668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GB" altLang="el-GR" sz="1800" b="1" dirty="0">
                <a:latin typeface="Arial" panose="020B0604020202020204" pitchFamily="34" charset="0"/>
              </a:rPr>
              <a:t>Bu </a:t>
            </a:r>
            <a:r>
              <a:rPr lang="en-GB" altLang="el-GR" sz="1800" b="1" dirty="0" err="1">
                <a:latin typeface="Arial" panose="020B0604020202020204" pitchFamily="34" charset="0"/>
              </a:rPr>
              <a:t>duraktan</a:t>
            </a:r>
            <a:r>
              <a:rPr lang="en-GB" altLang="el-GR" sz="1800" b="1" dirty="0">
                <a:latin typeface="Arial" panose="020B0604020202020204" pitchFamily="34" charset="0"/>
              </a:rPr>
              <a:t> </a:t>
            </a:r>
            <a:r>
              <a:rPr lang="tr-TR" altLang="el-GR" sz="1800" b="1" dirty="0"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latin typeface="Arial" panose="020B0604020202020204" pitchFamily="34" charset="0"/>
              </a:rPr>
              <a:t>_____________</a:t>
            </a:r>
            <a:r>
              <a:rPr lang="tr-TR" altLang="el-GR" sz="1800" b="1" dirty="0">
                <a:latin typeface="Arial" panose="020B0604020202020204" pitchFamily="34" charset="0"/>
              </a:rPr>
              <a:t>n</a:t>
            </a:r>
            <a:r>
              <a:rPr lang="en-GB" altLang="el-GR" sz="1800" b="1" dirty="0" err="1">
                <a:latin typeface="Arial" panose="020B0604020202020204" pitchFamily="34" charset="0"/>
              </a:rPr>
              <a:t>umaral</a:t>
            </a:r>
            <a:r>
              <a:rPr lang="tr-TR" altLang="el-GR" sz="1800" b="1" dirty="0">
                <a:latin typeface="Arial" panose="020B0604020202020204" pitchFamily="34" charset="0"/>
              </a:rPr>
              <a:t>ı otobüse bin</a:t>
            </a:r>
            <a:r>
              <a:rPr lang="el-GR" altLang="el-GR" sz="1800" b="1" dirty="0">
                <a:latin typeface="Arial" panose="020B0604020202020204" pitchFamily="34" charset="0"/>
              </a:rPr>
              <a:t>! </a:t>
            </a:r>
            <a:r>
              <a:rPr lang="en-GB" altLang="el-GR" sz="1800" b="1" dirty="0">
                <a:latin typeface="Arial" panose="020B0604020202020204" pitchFamily="34" charset="0"/>
              </a:rPr>
              <a:t>  </a:t>
            </a:r>
            <a:endParaRPr lang="el-GR" altLang="el-GR" sz="1800" b="1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l-GR" altLang="el-GR" b="1" dirty="0"/>
              <a:t>_________________</a:t>
            </a:r>
            <a:r>
              <a:rPr lang="tr-TR" altLang="el-GR" sz="1800" b="1" dirty="0">
                <a:latin typeface="Arial" panose="020B0604020202020204" pitchFamily="34" charset="0"/>
              </a:rPr>
              <a:t>durağında in</a:t>
            </a:r>
            <a:r>
              <a:rPr lang="el-GR" altLang="el-GR" sz="1800" b="1" dirty="0">
                <a:latin typeface="Arial" panose="020B0604020202020204" pitchFamily="34" charset="0"/>
              </a:rPr>
              <a:t>!  </a:t>
            </a:r>
            <a:endParaRPr lang="en-US" altLang="el-GR" sz="1800" b="1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altLang="el-GR" b="1" dirty="0"/>
              <a:t>__________</a:t>
            </a:r>
            <a:r>
              <a:rPr lang="tr-TR" altLang="el-GR" b="1" dirty="0"/>
              <a:t> metre yürü</a:t>
            </a:r>
            <a:r>
              <a:rPr lang="el-GR" altLang="el-GR" b="1" dirty="0"/>
              <a:t>!</a:t>
            </a:r>
            <a:endParaRPr lang="tr-TR" altLang="el-GR" b="1" dirty="0"/>
          </a:p>
        </p:txBody>
      </p:sp>
    </p:spTree>
    <p:extLst>
      <p:ext uri="{BB962C8B-B14F-4D97-AF65-F5344CB8AC3E}">
        <p14:creationId xmlns:p14="http://schemas.microsoft.com/office/powerpoint/2010/main" val="2383300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D142C-797A-2754-80E9-2ACBC85C3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6,751,476 Üniversite öğrenci çizim Stok İlüstrasyon | DepositPhotos">
            <a:extLst>
              <a:ext uri="{FF2B5EF4-FFF2-40B4-BE49-F238E27FC236}">
                <a16:creationId xmlns:a16="http://schemas.microsoft.com/office/drawing/2014/main" id="{1A51CEFB-E8BE-6E3A-74C5-E1DA96B455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FBDC15C3-CA0D-D52A-2D55-ED50ACD1B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50" y="3276600"/>
            <a:ext cx="4657700" cy="3105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4DBE81-5C2E-00AC-36B0-597CB8074C33}"/>
              </a:ext>
            </a:extLst>
          </p:cNvPr>
          <p:cNvSpPr txBox="1"/>
          <p:nvPr/>
        </p:nvSpPr>
        <p:spPr>
          <a:xfrm>
            <a:off x="323528" y="252363"/>
            <a:ext cx="4096072" cy="2222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tr-TR" altLang="el-GR" sz="1800" b="1" dirty="0">
                <a:latin typeface="Arial" panose="020B0604020202020204" pitchFamily="34" charset="0"/>
              </a:rPr>
              <a:t>Elbette</a:t>
            </a:r>
            <a:r>
              <a:rPr lang="el-GR" altLang="el-GR" sz="1800" b="1" dirty="0">
                <a:latin typeface="Arial" panose="020B0604020202020204" pitchFamily="34" charset="0"/>
              </a:rPr>
              <a:t>!  </a:t>
            </a:r>
            <a:endParaRPr lang="tr-TR" altLang="el-GR" sz="1800" b="1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tr-TR" altLang="el-GR" sz="1800" b="1" dirty="0">
                <a:latin typeface="Arial" panose="020B0604020202020204" pitchFamily="34" charset="0"/>
              </a:rPr>
              <a:t>Affedersiniz</a:t>
            </a:r>
            <a:r>
              <a:rPr lang="tr-TR" altLang="el-GR" b="1" dirty="0"/>
              <a:t>!</a:t>
            </a:r>
            <a:endParaRPr lang="tr-TR" altLang="el-GR" sz="1800" b="1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tr-TR" altLang="el-GR" sz="1800" b="1" dirty="0">
                <a:latin typeface="Arial" panose="020B0604020202020204" pitchFamily="34" charset="0"/>
              </a:rPr>
              <a:t>Yardımınız  için teşekkürler!</a:t>
            </a:r>
            <a:r>
              <a:rPr lang="el-GR" altLang="el-GR" sz="1800" b="1" dirty="0">
                <a:latin typeface="Arial" panose="020B0604020202020204" pitchFamily="34" charset="0"/>
              </a:rPr>
              <a:t> </a:t>
            </a:r>
            <a:endParaRPr lang="tr-TR" altLang="el-GR" sz="1800" b="1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tr-TR" altLang="el-GR" sz="1800" b="1" dirty="0">
                <a:latin typeface="Arial" panose="020B0604020202020204" pitchFamily="34" charset="0"/>
              </a:rPr>
              <a:t>Bir şey değil</a:t>
            </a:r>
            <a:r>
              <a:rPr lang="tr-TR" altLang="el-GR" b="1" dirty="0"/>
              <a:t>!</a:t>
            </a:r>
            <a:endParaRPr lang="tr-TR" altLang="el-GR" sz="1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097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B7F4A019-8BB1-0928-A1B9-45E8A27CC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9C83ADF-E504-C3AD-4562-32EA6B21751B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TEKRAR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44327AA-E86F-AE2A-8268-57A9B7120201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02D716B9-7060-A0FC-F66B-D7D62BC068FF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96AE3-59F7-5397-7EB5-D06326244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8">
            <a:extLst>
              <a:ext uri="{FF2B5EF4-FFF2-40B4-BE49-F238E27FC236}">
                <a16:creationId xmlns:a16="http://schemas.microsoft.com/office/drawing/2014/main" id="{2BE142E9-E403-7A57-DC64-A4E69B108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82" y="915969"/>
            <a:ext cx="4214812" cy="4608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9">
            <a:extLst>
              <a:ext uri="{FF2B5EF4-FFF2-40B4-BE49-F238E27FC236}">
                <a16:creationId xmlns:a16="http://schemas.microsoft.com/office/drawing/2014/main" id="{E773BC00-FDAF-90B9-2C9F-E39095CC3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903" y="980728"/>
            <a:ext cx="4429125" cy="200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10">
            <a:extLst>
              <a:ext uri="{FF2B5EF4-FFF2-40B4-BE49-F238E27FC236}">
                <a16:creationId xmlns:a16="http://schemas.microsoft.com/office/drawing/2014/main" id="{9EFCDE86-1A04-83A4-7CE7-DA59D7C15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379" y="3429000"/>
            <a:ext cx="4448175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EB1C69-140D-F33C-DCE0-280D64889899}"/>
              </a:ext>
            </a:extLst>
          </p:cNvPr>
          <p:cNvSpPr txBox="1"/>
          <p:nvPr/>
        </p:nvSpPr>
        <p:spPr>
          <a:xfrm>
            <a:off x="1799184" y="6237312"/>
            <a:ext cx="7344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T. Öztürk, </a:t>
            </a:r>
            <a:r>
              <a:rPr lang="tr-TR" dirty="0"/>
              <a:t>S. </a:t>
            </a:r>
            <a:r>
              <a:rPr lang="en-US" dirty="0"/>
              <a:t>Akçay, </a:t>
            </a:r>
            <a:r>
              <a:rPr lang="tr-TR" dirty="0"/>
              <a:t>A.</a:t>
            </a:r>
            <a:r>
              <a:rPr lang="en-US" dirty="0"/>
              <a:t> Yiğit, </a:t>
            </a:r>
            <a:r>
              <a:rPr lang="tr-TR" dirty="0"/>
              <a:t>E.</a:t>
            </a:r>
            <a:r>
              <a:rPr lang="en-US" dirty="0"/>
              <a:t> Taşdemir</a:t>
            </a:r>
            <a:r>
              <a:rPr lang="tr-TR" dirty="0"/>
              <a:t> &amp;</a:t>
            </a:r>
            <a:r>
              <a:rPr lang="en-US" dirty="0"/>
              <a:t> </a:t>
            </a:r>
            <a:r>
              <a:rPr lang="tr-TR" dirty="0"/>
              <a:t>S. S.</a:t>
            </a:r>
            <a:r>
              <a:rPr lang="en-US" dirty="0"/>
              <a:t> Başak, 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2004</a:t>
            </a:r>
            <a:r>
              <a:rPr lang="tr-TR" dirty="0">
                <a:solidFill>
                  <a:srgbClr val="0A0A0A"/>
                </a:solidFill>
                <a:latin typeface="Google Sans"/>
              </a:rPr>
              <a:t>a</a:t>
            </a:r>
            <a:r>
              <a:rPr lang="el-GR" dirty="0">
                <a:solidFill>
                  <a:srgbClr val="0A0A0A"/>
                </a:solidFill>
                <a:latin typeface="Google Sans"/>
              </a:rPr>
              <a:t>:76-77)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1222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3A755589-1CAB-7942-2AC3-ED85A5834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561092" cy="3816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56D936-E422-9020-EAEB-D1664746D74C}"/>
              </a:ext>
            </a:extLst>
          </p:cNvPr>
          <p:cNvSpPr txBox="1"/>
          <p:nvPr/>
        </p:nvSpPr>
        <p:spPr>
          <a:xfrm>
            <a:off x="5148064" y="1443841"/>
            <a:ext cx="31980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b="0" i="0" dirty="0">
              <a:solidFill>
                <a:srgbClr val="0A0A0A"/>
              </a:solidFill>
              <a:effectLst/>
              <a:latin typeface="Google Sans"/>
            </a:endParaRPr>
          </a:p>
          <a:p>
            <a:r>
              <a:rPr lang="en-US" dirty="0"/>
              <a:t>Öztürk, T., Akçay, S., Yiğit, A., Taşdemir, E., &amp; Başak, S. S. (2004</a:t>
            </a:r>
            <a:r>
              <a:rPr lang="el-GR" dirty="0"/>
              <a:t>α</a:t>
            </a:r>
            <a:r>
              <a:rPr lang="en-US" dirty="0"/>
              <a:t>). </a:t>
            </a:r>
            <a:r>
              <a:rPr lang="en-US" i="1" dirty="0" err="1"/>
              <a:t>Gökkuşağı</a:t>
            </a:r>
            <a:r>
              <a:rPr lang="en-US" i="1" dirty="0"/>
              <a:t> </a:t>
            </a:r>
            <a:r>
              <a:rPr lang="en-US" i="1" dirty="0" err="1"/>
              <a:t>Türkçe</a:t>
            </a:r>
            <a:r>
              <a:rPr lang="en-US" i="1" dirty="0"/>
              <a:t>: Ders Kitab</a:t>
            </a:r>
            <a:r>
              <a:rPr lang="tr-TR" i="1" dirty="0"/>
              <a:t>i</a:t>
            </a:r>
            <a:r>
              <a:rPr lang="en-US" i="1" dirty="0"/>
              <a:t> 1</a:t>
            </a:r>
            <a:r>
              <a:rPr lang="en-US" dirty="0"/>
              <a:t>. </a:t>
            </a:r>
            <a:r>
              <a:rPr lang="en-US" dirty="0" err="1"/>
              <a:t>Dilset</a:t>
            </a:r>
            <a:r>
              <a:rPr lang="en-US" dirty="0"/>
              <a:t> </a:t>
            </a:r>
            <a:r>
              <a:rPr lang="en-US" dirty="0" err="1"/>
              <a:t>Yayınları</a:t>
            </a:r>
            <a:r>
              <a:rPr lang="en-US" dirty="0"/>
              <a:t>.</a:t>
            </a:r>
            <a:endParaRPr lang="el-GR" dirty="0">
              <a:solidFill>
                <a:srgbClr val="0A0A0A"/>
              </a:solidFill>
              <a:latin typeface="Google Sans"/>
            </a:endParaRPr>
          </a:p>
          <a:p>
            <a:endParaRPr lang="tr-TR" b="0" i="0" dirty="0">
              <a:solidFill>
                <a:srgbClr val="0A0A0A"/>
              </a:solidFill>
              <a:effectLst/>
              <a:latin typeface="Google Sans"/>
            </a:endParaRPr>
          </a:p>
          <a:p>
            <a:r>
              <a:rPr lang="en-US" dirty="0"/>
              <a:t>Öztürk, T., Akçay, S., Yiğit, A., Taşdemir, E., &amp; Başak, S. S. (2004b). </a:t>
            </a:r>
            <a:r>
              <a:rPr lang="en-US" i="1" dirty="0" err="1"/>
              <a:t>Gökkuşağı</a:t>
            </a:r>
            <a:r>
              <a:rPr lang="en-US" i="1" dirty="0"/>
              <a:t> </a:t>
            </a:r>
            <a:r>
              <a:rPr lang="en-US" i="1" dirty="0" err="1"/>
              <a:t>Türkçe</a:t>
            </a:r>
            <a:r>
              <a:rPr lang="en-US" i="1" dirty="0"/>
              <a:t>: </a:t>
            </a:r>
            <a:r>
              <a:rPr lang="tr-TR" i="1">
                <a:solidFill>
                  <a:srgbClr val="0A0A0A"/>
                </a:solidFill>
                <a:latin typeface="Google Sans"/>
              </a:rPr>
              <a:t>Çalışma Kitabi</a:t>
            </a:r>
            <a:r>
              <a:rPr lang="en-US" i="1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i="1" dirty="0"/>
              <a:t>1</a:t>
            </a:r>
            <a:r>
              <a:rPr lang="en-US" dirty="0"/>
              <a:t>. </a:t>
            </a:r>
            <a:r>
              <a:rPr lang="en-US" dirty="0" err="1"/>
              <a:t>Dilset</a:t>
            </a:r>
            <a:r>
              <a:rPr lang="en-US" dirty="0"/>
              <a:t> </a:t>
            </a:r>
            <a:r>
              <a:rPr lang="en-US" dirty="0" err="1"/>
              <a:t>Yayınları</a:t>
            </a:r>
            <a:r>
              <a:rPr lang="en-US" dirty="0"/>
              <a:t>.</a:t>
            </a:r>
            <a:endParaRPr lang="tr-TR" dirty="0">
              <a:solidFill>
                <a:srgbClr val="0A0A0A"/>
              </a:solidFill>
              <a:latin typeface="Google Sans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748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5ABD92A8-2629-D35B-2D30-806956D2B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285875"/>
            <a:ext cx="5937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29C18010-C743-1467-F938-848CC2942A16}"/>
              </a:ext>
            </a:extLst>
          </p:cNvPr>
          <p:cNvSpPr/>
          <p:nvPr/>
        </p:nvSpPr>
        <p:spPr>
          <a:xfrm>
            <a:off x="1065213" y="1284288"/>
            <a:ext cx="2528887" cy="96837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65F17E03-32C6-FDB1-0950-566F68091798}"/>
              </a:ext>
            </a:extLst>
          </p:cNvPr>
          <p:cNvSpPr/>
          <p:nvPr/>
        </p:nvSpPr>
        <p:spPr>
          <a:xfrm>
            <a:off x="4489450" y="987425"/>
            <a:ext cx="2530475" cy="969963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B5B98EB1-E466-69E0-0C99-6892F787F8EC}"/>
              </a:ext>
            </a:extLst>
          </p:cNvPr>
          <p:cNvSpPr/>
          <p:nvPr/>
        </p:nvSpPr>
        <p:spPr>
          <a:xfrm>
            <a:off x="587375" y="3636963"/>
            <a:ext cx="2530475" cy="968375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1D41731F-E56B-4031-4ADD-8204F6E8CEE9}"/>
              </a:ext>
            </a:extLst>
          </p:cNvPr>
          <p:cNvSpPr/>
          <p:nvPr/>
        </p:nvSpPr>
        <p:spPr>
          <a:xfrm>
            <a:off x="3425825" y="4603750"/>
            <a:ext cx="2530475" cy="968375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8095E8CF-4873-21CC-9FF5-CA571FFCAE2C}"/>
              </a:ext>
            </a:extLst>
          </p:cNvPr>
          <p:cNvSpPr/>
          <p:nvPr/>
        </p:nvSpPr>
        <p:spPr>
          <a:xfrm>
            <a:off x="6427788" y="3351213"/>
            <a:ext cx="2530475" cy="971550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CBAD756F-1B05-FDBD-B16E-259C730CE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1727200"/>
            <a:ext cx="4375150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D23251C-BECE-2EDE-CEF2-A8EDF7794232}"/>
              </a:ext>
            </a:extLst>
          </p:cNvPr>
          <p:cNvSpPr/>
          <p:nvPr/>
        </p:nvSpPr>
        <p:spPr>
          <a:xfrm>
            <a:off x="2911475" y="2862263"/>
            <a:ext cx="2511425" cy="485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75" dirty="0"/>
              <a:t>www.e-charalambous.com</a:t>
            </a:r>
            <a:endParaRPr lang="el-CY" sz="15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5BE86-30CC-836C-272F-45811073A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5">
            <a:extLst>
              <a:ext uri="{FF2B5EF4-FFF2-40B4-BE49-F238E27FC236}">
                <a16:creationId xmlns:a16="http://schemas.microsoft.com/office/drawing/2014/main" id="{09646F67-5520-9939-CD62-130FAD593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43302" y="2955296"/>
            <a:ext cx="6386187" cy="122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4">
            <a:extLst>
              <a:ext uri="{FF2B5EF4-FFF2-40B4-BE49-F238E27FC236}">
                <a16:creationId xmlns:a16="http://schemas.microsoft.com/office/drawing/2014/main" id="{AB5647DF-C96C-EB20-85E0-FAE32914D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44"/>
          <a:stretch>
            <a:fillRect/>
          </a:stretch>
        </p:blipFill>
        <p:spPr bwMode="auto">
          <a:xfrm>
            <a:off x="179512" y="4558491"/>
            <a:ext cx="2286000" cy="2309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Cartoon park scene with children on swings and a slide under ...">
            <a:extLst>
              <a:ext uri="{FF2B5EF4-FFF2-40B4-BE49-F238E27FC236}">
                <a16:creationId xmlns:a16="http://schemas.microsoft.com/office/drawing/2014/main" id="{FE379506-E25C-69DC-1D7A-2CF42CF91D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C22B9CD-0AE3-6180-F2C4-4972B8131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71" y="2109647"/>
            <a:ext cx="2126105" cy="21261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Karikatür okul Resim - Freepik'te Ücretsiz İndirin">
            <a:extLst>
              <a:ext uri="{FF2B5EF4-FFF2-40B4-BE49-F238E27FC236}">
                <a16:creationId xmlns:a16="http://schemas.microsoft.com/office/drawing/2014/main" id="{D1ACC2C5-BEBF-06CA-A2F7-FCA9F14AE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936" y="4588419"/>
            <a:ext cx="2428875" cy="2172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nk Teller Stok Vektör Sanatı &amp; Animasyon karakter'nin Daha Fazla Görseli  - Animasyon karakter, Ayakta durmak, Banka - iStock">
            <a:extLst>
              <a:ext uri="{FF2B5EF4-FFF2-40B4-BE49-F238E27FC236}">
                <a16:creationId xmlns:a16="http://schemas.microsoft.com/office/drawing/2014/main" id="{AFECCDE8-9717-A782-8E61-95D59BAE5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307" y="2124075"/>
            <a:ext cx="1990725" cy="230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inop'ta Nerede Kalınır? Sinop Konaklama Rehberi">
            <a:extLst>
              <a:ext uri="{FF2B5EF4-FFF2-40B4-BE49-F238E27FC236}">
                <a16:creationId xmlns:a16="http://schemas.microsoft.com/office/drawing/2014/main" id="{E738E241-1536-C107-4E04-6BCBDF0FB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307" y="154808"/>
            <a:ext cx="1990725" cy="165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arket Adventures | Story.com">
            <a:extLst>
              <a:ext uri="{FF2B5EF4-FFF2-40B4-BE49-F238E27FC236}">
                <a16:creationId xmlns:a16="http://schemas.microsoft.com/office/drawing/2014/main" id="{A9D73645-5195-638C-1DF0-05F8B2CA6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935" y="2106735"/>
            <a:ext cx="2428875" cy="2322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embe çizgi Film Alışveriş Merkezi Binası, Alışveriş Merkezleri, Karikatür,  Bina PNG Resim Şeffaf ve çizimi Ücretsiz İndirilebilir">
            <a:extLst>
              <a:ext uri="{FF2B5EF4-FFF2-40B4-BE49-F238E27FC236}">
                <a16:creationId xmlns:a16="http://schemas.microsoft.com/office/drawing/2014/main" id="{86BDF983-04C5-A38A-9572-CE89DFF65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4588419"/>
            <a:ext cx="19907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6AAD1145-6530-56C5-EE1B-94F2720C23DE}"/>
              </a:ext>
            </a:extLst>
          </p:cNvPr>
          <p:cNvSpPr/>
          <p:nvPr/>
        </p:nvSpPr>
        <p:spPr>
          <a:xfrm>
            <a:off x="3919030" y="1254201"/>
            <a:ext cx="728602" cy="5579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9B8B58DB-9238-BAB6-B1BD-5F53567EA593}"/>
              </a:ext>
            </a:extLst>
          </p:cNvPr>
          <p:cNvSpPr/>
          <p:nvPr/>
        </p:nvSpPr>
        <p:spPr>
          <a:xfrm>
            <a:off x="3839575" y="6173587"/>
            <a:ext cx="728602" cy="5579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D3DE7514-F372-F2B2-BC1B-EB2028031105}"/>
              </a:ext>
            </a:extLst>
          </p:cNvPr>
          <p:cNvSpPr/>
          <p:nvPr/>
        </p:nvSpPr>
        <p:spPr>
          <a:xfrm>
            <a:off x="6451342" y="3871168"/>
            <a:ext cx="728602" cy="5579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3CBBF096-A69E-3647-B48D-7429F18E1EFA}"/>
              </a:ext>
            </a:extLst>
          </p:cNvPr>
          <p:cNvSpPr/>
          <p:nvPr/>
        </p:nvSpPr>
        <p:spPr>
          <a:xfrm>
            <a:off x="3839575" y="3805931"/>
            <a:ext cx="728602" cy="5579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53D6948A-354F-5AC8-EEC3-4F81716B6033}"/>
              </a:ext>
            </a:extLst>
          </p:cNvPr>
          <p:cNvSpPr/>
          <p:nvPr/>
        </p:nvSpPr>
        <p:spPr>
          <a:xfrm>
            <a:off x="1618709" y="3678430"/>
            <a:ext cx="728602" cy="5579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ED472498-2B45-D6D2-EC81-30E4BC1CA440}"/>
              </a:ext>
            </a:extLst>
          </p:cNvPr>
          <p:cNvSpPr/>
          <p:nvPr/>
        </p:nvSpPr>
        <p:spPr>
          <a:xfrm>
            <a:off x="6444208" y="6173586"/>
            <a:ext cx="728602" cy="5579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40" name="Picture 16" descr="Büfe Clipart Karikatür Tarzı Ile şenlikli Yemek Büfesi Vektör, Büfe, Küçük  Resim, Karikatür PNG Resim ve çizimi ücretsiz Indirmek Için Arka Plan Ile">
            <a:extLst>
              <a:ext uri="{FF2B5EF4-FFF2-40B4-BE49-F238E27FC236}">
                <a16:creationId xmlns:a16="http://schemas.microsoft.com/office/drawing/2014/main" id="{C580F682-1625-41E6-5BDA-845AA0686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508" y="126458"/>
            <a:ext cx="2143125" cy="165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12E69607-1D8A-5C97-59AE-87DDED81945E}"/>
              </a:ext>
            </a:extLst>
          </p:cNvPr>
          <p:cNvSpPr/>
          <p:nvPr/>
        </p:nvSpPr>
        <p:spPr>
          <a:xfrm>
            <a:off x="6234543" y="1240306"/>
            <a:ext cx="728602" cy="5579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6418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Σκέψου Διανύσματα Αρχείου, Royalty Free Σκέψου Εικονογραφήσεις |  Depositphotos">
            <a:extLst>
              <a:ext uri="{FF2B5EF4-FFF2-40B4-BE49-F238E27FC236}">
                <a16:creationId xmlns:a16="http://schemas.microsoft.com/office/drawing/2014/main" id="{9FA19D81-5759-104C-A66F-E7F461DFCF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l-CY" altLang="el-CY" sz="1350"/>
          </a:p>
        </p:txBody>
      </p:sp>
      <p:pic>
        <p:nvPicPr>
          <p:cNvPr id="8195" name="Εικόνα 2">
            <a:extLst>
              <a:ext uri="{FF2B5EF4-FFF2-40B4-BE49-F238E27FC236}">
                <a16:creationId xmlns:a16="http://schemas.microsoft.com/office/drawing/2014/main" id="{D642B294-BC2D-D312-C73D-C85D57F61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977900"/>
            <a:ext cx="84867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49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F3B921B9-0626-BF17-03FF-C368C348D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8DF9238-95A4-692B-6C3E-46099424BEE9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Dinleme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9BCFA0A7-E515-76B4-FCB0-68AF80BEBD5C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451AFDD-9B64-064F-26B2-1D4259D94952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8C36558-5A33-FAEF-B24C-F112B6C6D4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Nerede</a:t>
            </a:r>
            <a:r>
              <a:rPr lang="el-GR" dirty="0"/>
              <a:t>?</a:t>
            </a:r>
            <a:r>
              <a:rPr lang="tr-TR" dirty="0"/>
              <a:t> </a:t>
            </a:r>
            <a:endParaRPr lang="el-GR" dirty="0"/>
          </a:p>
        </p:txBody>
      </p:sp>
      <p:pic>
        <p:nvPicPr>
          <p:cNvPr id="7" name="Ηλεκτρονικά πολυμέσα 6" title="Ders 5. Çanta nerede? Türkçe Öğreniyorum (A1 Seviyesi)">
            <a:hlinkClick r:id="" action="ppaction://media"/>
            <a:extLst>
              <a:ext uri="{FF2B5EF4-FFF2-40B4-BE49-F238E27FC236}">
                <a16:creationId xmlns:a16="http://schemas.microsoft.com/office/drawing/2014/main" id="{91E2E464-DA73-82D3-237D-1A9FBE25FEB9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3008313"/>
            <a:ext cx="4040188" cy="2282825"/>
          </a:xfrm>
          <a:prstGeom prst="rect">
            <a:avLst/>
          </a:prstGeom>
        </p:spPr>
      </p:pic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93B836F-230E-E3CF-6D7D-D4D1249E7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/>
              <a:t>Burası neresi</a:t>
            </a:r>
            <a:r>
              <a:rPr lang="el-GR" dirty="0"/>
              <a:t>?</a:t>
            </a:r>
          </a:p>
        </p:txBody>
      </p:sp>
      <p:pic>
        <p:nvPicPr>
          <p:cNvPr id="8" name="Ηλεκτρονικά πολυμέσα 7" title="Ders 4. Burası neresi? Türkçe Öğreniyorum (A1 Seviyesi)">
            <a:hlinkClick r:id="" action="ppaction://media"/>
            <a:extLst>
              <a:ext uri="{FF2B5EF4-FFF2-40B4-BE49-F238E27FC236}">
                <a16:creationId xmlns:a16="http://schemas.microsoft.com/office/drawing/2014/main" id="{91E98494-DBE6-41D9-D656-35A8F2EE2004}"/>
              </a:ext>
            </a:extLst>
          </p:cNvPr>
          <p:cNvPicPr>
            <a:picLocks noGrp="1" noRot="1" noChangeAspect="1"/>
          </p:cNvPicPr>
          <p:nvPr>
            <p:ph sz="quarter" idx="4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645025" y="3008313"/>
            <a:ext cx="4041775" cy="228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7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DB18BB75-5C84-C66B-6E16-C0F1551BE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E392B3B-8BC5-A136-823A-FCB5E1883A4C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B8B5A826-D8B9-6F66-B4CD-9827F35C6265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8BB48C77-BE9B-FA73-1E52-265D5975BADC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kendi sözlüğünü oluşturma 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77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B1C59-3FEA-96DF-1247-113836EDD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BCFD8AF2-8F63-744C-A841-237649001C56}"/>
              </a:ext>
            </a:extLst>
          </p:cNvPr>
          <p:cNvSpPr/>
          <p:nvPr/>
        </p:nvSpPr>
        <p:spPr>
          <a:xfrm>
            <a:off x="3002424" y="493624"/>
            <a:ext cx="4896544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E5E8E59-6B96-2B45-0793-E7E257119599}"/>
              </a:ext>
            </a:extLst>
          </p:cNvPr>
          <p:cNvSpPr/>
          <p:nvPr/>
        </p:nvSpPr>
        <p:spPr>
          <a:xfrm>
            <a:off x="2987824" y="1916832"/>
            <a:ext cx="4896544" cy="131325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43DEF220-C9F5-CBCE-E282-2BDB6F9093FC}"/>
              </a:ext>
            </a:extLst>
          </p:cNvPr>
          <p:cNvSpPr/>
          <p:nvPr/>
        </p:nvSpPr>
        <p:spPr>
          <a:xfrm>
            <a:off x="2987824" y="3553395"/>
            <a:ext cx="4896544" cy="131325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7E5FAEF7-EC3D-A5B0-9627-58883353027F}"/>
              </a:ext>
            </a:extLst>
          </p:cNvPr>
          <p:cNvSpPr/>
          <p:nvPr/>
        </p:nvSpPr>
        <p:spPr>
          <a:xfrm>
            <a:off x="3002424" y="5080357"/>
            <a:ext cx="4896544" cy="131325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8409ACF9-782C-CDD7-5A7D-E7B16CAFCA53}"/>
              </a:ext>
            </a:extLst>
          </p:cNvPr>
          <p:cNvSpPr/>
          <p:nvPr/>
        </p:nvSpPr>
        <p:spPr>
          <a:xfrm>
            <a:off x="174864" y="43795"/>
            <a:ext cx="2448272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resim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92240336-1729-3F1C-BD11-8D7C6E3D5DAF}"/>
              </a:ext>
            </a:extLst>
          </p:cNvPr>
          <p:cNvSpPr/>
          <p:nvPr/>
        </p:nvSpPr>
        <p:spPr>
          <a:xfrm>
            <a:off x="3779912" y="46499"/>
            <a:ext cx="2448272" cy="6637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kelime</a:t>
            </a:r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People Street Cafe Vector Cartoon Illustration Stock Vector (Royalty Free)  1091505905 | Shutterstock">
            <a:extLst>
              <a:ext uri="{FF2B5EF4-FFF2-40B4-BE49-F238E27FC236}">
                <a16:creationId xmlns:a16="http://schemas.microsoft.com/office/drawing/2014/main" id="{DBB9110A-899B-6637-995E-10E3590D7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8"/>
          <a:stretch>
            <a:fillRect/>
          </a:stretch>
        </p:blipFill>
        <p:spPr bwMode="auto">
          <a:xfrm>
            <a:off x="467544" y="625250"/>
            <a:ext cx="2066925" cy="1152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EF2D06DA-43FE-54A1-43EC-1AEF1A349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973781"/>
            <a:ext cx="2066925" cy="1313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Elle çizilmiş Spor Salonu odası çizgi film vektör illüstrasyon küçük resim  beyaz arka plan | Premium AI ile oluşturulan vektör">
            <a:extLst>
              <a:ext uri="{FF2B5EF4-FFF2-40B4-BE49-F238E27FC236}">
                <a16:creationId xmlns:a16="http://schemas.microsoft.com/office/drawing/2014/main" id="{70032474-97FD-C890-823E-0AC451D6E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t="20093" r="4109" b="16186"/>
          <a:stretch>
            <a:fillRect/>
          </a:stretch>
        </p:blipFill>
        <p:spPr bwMode="auto">
          <a:xfrm>
            <a:off x="467544" y="3483444"/>
            <a:ext cx="2155592" cy="1596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2d Otopark Illüstrasyonu Izometrik 3d Görünüm, Araba Clipart, Park Clipart,  3 Boyutlu Küçük Resim PNG Resim Şeffaf ve çizimi Ücretsiz İndirilebilir">
            <a:extLst>
              <a:ext uri="{FF2B5EF4-FFF2-40B4-BE49-F238E27FC236}">
                <a16:creationId xmlns:a16="http://schemas.microsoft.com/office/drawing/2014/main" id="{02662FAD-2FAA-E1F1-C4D5-8B64387B4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61087"/>
            <a:ext cx="2143125" cy="1408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58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94D27-E586-C5F7-7149-752F6AB5C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C57E0C04-E9AE-B5FC-1250-D16EE7CEA9EB}"/>
              </a:ext>
            </a:extLst>
          </p:cNvPr>
          <p:cNvSpPr/>
          <p:nvPr/>
        </p:nvSpPr>
        <p:spPr>
          <a:xfrm>
            <a:off x="3002424" y="493624"/>
            <a:ext cx="4896544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kafe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88B3FC3-6C7E-F384-F882-C4DAEBE05CD6}"/>
              </a:ext>
            </a:extLst>
          </p:cNvPr>
          <p:cNvSpPr/>
          <p:nvPr/>
        </p:nvSpPr>
        <p:spPr>
          <a:xfrm>
            <a:off x="2987824" y="1916832"/>
            <a:ext cx="4896544" cy="131325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hastane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5E706C0-9F9E-B153-DD8E-E9C118EFCD6A}"/>
              </a:ext>
            </a:extLst>
          </p:cNvPr>
          <p:cNvSpPr/>
          <p:nvPr/>
        </p:nvSpPr>
        <p:spPr>
          <a:xfrm>
            <a:off x="2987824" y="3553395"/>
            <a:ext cx="4896544" cy="131325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spor salonu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09C794CC-DA9A-F9CB-07E0-9D37D191A2E6}"/>
              </a:ext>
            </a:extLst>
          </p:cNvPr>
          <p:cNvSpPr/>
          <p:nvPr/>
        </p:nvSpPr>
        <p:spPr>
          <a:xfrm>
            <a:off x="3002424" y="5080357"/>
            <a:ext cx="4896544" cy="131325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otopark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3C73FA93-914A-BACB-BAAF-6F8AAD95F968}"/>
              </a:ext>
            </a:extLst>
          </p:cNvPr>
          <p:cNvSpPr/>
          <p:nvPr/>
        </p:nvSpPr>
        <p:spPr>
          <a:xfrm>
            <a:off x="174864" y="43795"/>
            <a:ext cx="2448272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resim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46E54FAD-6155-FBDD-03B0-6E04929649F8}"/>
              </a:ext>
            </a:extLst>
          </p:cNvPr>
          <p:cNvSpPr/>
          <p:nvPr/>
        </p:nvSpPr>
        <p:spPr>
          <a:xfrm>
            <a:off x="3779912" y="46499"/>
            <a:ext cx="2448272" cy="6637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kelime</a:t>
            </a:r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People Street Cafe Vector Cartoon Illustration Stock Vector (Royalty Free)  1091505905 | Shutterstock">
            <a:extLst>
              <a:ext uri="{FF2B5EF4-FFF2-40B4-BE49-F238E27FC236}">
                <a16:creationId xmlns:a16="http://schemas.microsoft.com/office/drawing/2014/main" id="{29012845-EF4E-158E-7A6F-FD995C094C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8"/>
          <a:stretch>
            <a:fillRect/>
          </a:stretch>
        </p:blipFill>
        <p:spPr bwMode="auto">
          <a:xfrm>
            <a:off x="467544" y="625250"/>
            <a:ext cx="2066925" cy="1152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B2FD3239-C6DB-EDA7-4AA9-16FE3BB48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973781"/>
            <a:ext cx="2066925" cy="1313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Elle çizilmiş Spor Salonu odası çizgi film vektör illüstrasyon küçük resim  beyaz arka plan | Premium AI ile oluşturulan vektör">
            <a:extLst>
              <a:ext uri="{FF2B5EF4-FFF2-40B4-BE49-F238E27FC236}">
                <a16:creationId xmlns:a16="http://schemas.microsoft.com/office/drawing/2014/main" id="{7ACE78BD-C455-2786-6642-44976808D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t="20093" r="4109" b="16186"/>
          <a:stretch>
            <a:fillRect/>
          </a:stretch>
        </p:blipFill>
        <p:spPr bwMode="auto">
          <a:xfrm>
            <a:off x="467544" y="3483444"/>
            <a:ext cx="2155592" cy="1596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2d Otopark Illüstrasyonu Izometrik 3d Görünüm, Araba Clipart, Park Clipart,  3 Boyutlu Küçük Resim PNG Resim Şeffaf ve çizimi Ücretsiz İndirilebilir">
            <a:extLst>
              <a:ext uri="{FF2B5EF4-FFF2-40B4-BE49-F238E27FC236}">
                <a16:creationId xmlns:a16="http://schemas.microsoft.com/office/drawing/2014/main" id="{E32D6780-90DB-1DA9-1DF9-A4B4BD532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61087"/>
            <a:ext cx="2143125" cy="1408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55899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2767</TotalTime>
  <Words>565</Words>
  <Application>Microsoft Office PowerPoint</Application>
  <PresentationFormat>Προβολή στην οθόνη (4:3)</PresentationFormat>
  <Paragraphs>55</Paragraphs>
  <Slides>27</Slides>
  <Notes>0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4" baseType="lpstr">
      <vt:lpstr>Aptos</vt:lpstr>
      <vt:lpstr>Arial</vt:lpstr>
      <vt:lpstr>Calibri</vt:lpstr>
      <vt:lpstr>Google Sans</vt:lpstr>
      <vt:lpstr>Times New Roman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Ελένη Χαραλάμπους</cp:lastModifiedBy>
  <cp:revision>417</cp:revision>
  <cp:lastPrinted>2018-10-09T14:44:47Z</cp:lastPrinted>
  <dcterms:created xsi:type="dcterms:W3CDTF">2018-09-28T12:04:20Z</dcterms:created>
  <dcterms:modified xsi:type="dcterms:W3CDTF">2026-04-06T10:58:39Z</dcterms:modified>
</cp:coreProperties>
</file>