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6" r:id="rId2"/>
    <p:sldId id="450" r:id="rId3"/>
    <p:sldId id="451" r:id="rId4"/>
    <p:sldId id="487" r:id="rId5"/>
    <p:sldId id="524" r:id="rId6"/>
    <p:sldId id="525" r:id="rId7"/>
    <p:sldId id="517" r:id="rId8"/>
    <p:sldId id="521" r:id="rId9"/>
    <p:sldId id="488" r:id="rId10"/>
    <p:sldId id="511" r:id="rId11"/>
    <p:sldId id="311" r:id="rId12"/>
    <p:sldId id="312" r:id="rId13"/>
    <p:sldId id="518" r:id="rId14"/>
    <p:sldId id="519" r:id="rId15"/>
    <p:sldId id="520" r:id="rId16"/>
    <p:sldId id="523" r:id="rId17"/>
    <p:sldId id="512" r:id="rId18"/>
    <p:sldId id="526" r:id="rId19"/>
    <p:sldId id="531" r:id="rId20"/>
    <p:sldId id="535" r:id="rId21"/>
    <p:sldId id="534" r:id="rId22"/>
    <p:sldId id="522" r:id="rId23"/>
    <p:sldId id="343" r:id="rId24"/>
    <p:sldId id="324" r:id="rId25"/>
    <p:sldId id="440" r:id="rId26"/>
    <p:sldId id="442" r:id="rId27"/>
    <p:sldId id="527" r:id="rId28"/>
    <p:sldId id="513" r:id="rId29"/>
    <p:sldId id="528" r:id="rId30"/>
    <p:sldId id="515" r:id="rId31"/>
    <p:sldId id="529" r:id="rId32"/>
    <p:sldId id="516" r:id="rId33"/>
    <p:sldId id="530" r:id="rId34"/>
    <p:sldId id="514" r:id="rId35"/>
    <p:sldId id="396" r:id="rId36"/>
    <p:sldId id="509" r:id="rId3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CDBA-9A3B-4FE0-8087-FDB99ED62D75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AA0-A017-4A5F-80B6-65CAAE573C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0763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8CBAA-455C-DDC1-F6CF-BC154DF8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EA3574A-AA48-7BB3-3F69-7DB98C1EC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820A7F0-5BFE-3064-A787-92771E276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CE4170-F61D-BB23-2F90-13BF518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DBBD-6171-C0B6-2A81-29EB1A4E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94CC1B7-38C2-DC1A-CC55-328E9C647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940AD89-C5C2-A661-7A53-35ACAECBC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A1C3579-167E-D973-5C6E-4EAD8199C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4F9EE-F8F0-D1CE-F6DA-BBAA36DF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6E13803-0622-2BC0-4C5F-C1FD1915B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17A3F4A-21B6-F824-19F8-BDC6C1260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812FED-5BA7-DB24-1168-861BD588E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52F46E-02D9-782F-DBCB-5221E3CA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C2FC2F-CF7F-994D-BC9C-BDB0643D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923DC7-2201-628E-FE7F-1ACB74F5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C37BFF-E62E-407B-7F9F-FFE8B3E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29CD99D-3A53-38BE-838E-748E8666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33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0FB926-2AA0-A5E7-B7BA-7204AB33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C617845-043E-44E5-75C3-08CC7EB11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C03913-3171-534B-37E1-05525A4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A7FFE3-C3A4-5968-0A4C-85644B8F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DF2E2E-AE44-6793-0E51-6AC5C2F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015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BACCEA9-F8B6-AE91-2014-0504E8A6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A084299-931F-2206-5175-0D6A0B667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78E9EF-3A9F-1F78-AB08-C398094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252B65-E478-89B9-92D1-EA0E26E4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6CD218-BEDD-1D3C-F4F6-1FBED30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9072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65AF58-7B64-EF05-F654-EDA28E8D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A53273-8249-7658-9277-94205242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B729C06-8C52-EFBF-1217-4630A810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EDA6E2-0132-FA3C-C759-DADDE40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E5203D-7C3C-1C1B-6A19-A8497908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66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7DCC37-3003-C568-27AA-640431B5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AC96ED-7CB8-AE40-380E-5C23FBC7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ACA7B9-D6FB-0CFE-D8AC-C69E72C1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2CAEF5-EEE6-7EC7-C317-94A4DF16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E79941-EB7E-6A64-6D33-49AAF20E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2763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835823-0C54-DDC4-FBF4-328310CA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52BC3F-D735-3D05-8827-156DD7276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7F070F-E963-E916-CF27-22853084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FF9503A-E21E-1D40-62DD-83B5E104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B46A3C-CE2D-7613-4FBA-9E8697BD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F80A03-5DB7-D402-E155-CDD841E6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949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E27B62-02F4-D302-9997-6EE835A4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2A6265-0BDD-8990-7F75-69BEA0E7F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737336-1C43-43BA-0335-0E1B6D337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4CEB0BD-E54B-247F-2DE8-0119EE25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298F6FA-D05C-CF59-2EBF-0EEB9BA7F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079F37C-B2C3-CE5C-492B-886F37CF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4BA0F6-22A7-BFE5-4DF3-CC8C9EBC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CF76BE2-6D89-C92C-9920-9E385B62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049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63BB12-B261-2450-FDF4-FA6F6545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E15E625-A830-C53B-69EA-DC97F4BE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AA725D0-5306-AE45-9210-A8468121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35112B-89D0-9E85-B6C4-F54119AC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4741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43FD3EC-D23B-F2AC-06A0-4AC7681F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73D5690-DE7B-B652-6CBD-65846CB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0623B8-1BF5-A2FF-3DE4-D6D10E82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441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9232A0-7CBA-03D2-2FDC-524CF7FB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02642-59AA-FE31-39E7-03FB3F41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DFB0B55-B369-D2BB-0035-52FC5044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6BD437-D170-25B5-7B30-881F13A2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A40728-4C5D-1792-EF83-9223DB56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0773AD-FE61-CBB3-7530-92596A2B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81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77C956-E8AE-CF6E-69D8-38E888EE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8B50D-8E23-5DE8-0356-50117C949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ECCB30C-BBF7-0E1B-C411-510E89779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E6FD01-4867-AE32-E54D-6E69B5C9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0A969A-1DE3-1D5A-49C5-6CA1D995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8B569C-CDEB-82ED-9E6E-ED527A20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8358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6410CFD-2CE8-A039-90AB-7C126F3B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589BB3-FC5A-7F05-0E3F-78DDD0D0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566D50-CD74-B52D-394A-83703B8D6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13397-7748-4320-9E4B-11F0A7E87613}" type="datetimeFigureOut">
              <a:rPr lang="el-CY" smtClean="0"/>
              <a:t>04/07/2026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D1EFF7-5A9A-9239-6F36-26723C240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5205B9-71C3-A4B4-B35E-4D667885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06D04-6249-47A8-B114-E2FF07148BF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3465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ec.gov.cy/dde/kat_oikon_ergasi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29. </a:t>
            </a:r>
            <a:r>
              <a:rPr lang="el-GR" sz="1400" dirty="0">
                <a:solidFill>
                  <a:schemeClr val="tx1"/>
                </a:solidFill>
              </a:rPr>
              <a:t>Αγορές ενδυμάτων, υποδημάτων και αξεσουάρ - Καιρός – Γιορτές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F1D2A02E-761E-52EA-4D45-F2AC2736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315"/>
            <a:ext cx="7350842" cy="64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FC44F-16EC-D7AA-CB19-84D863FAA486}"/>
              </a:ext>
            </a:extLst>
          </p:cNvPr>
          <p:cNvSpPr txBox="1"/>
          <p:nvPr/>
        </p:nvSpPr>
        <p:spPr>
          <a:xfrm>
            <a:off x="230638" y="674400"/>
            <a:ext cx="406786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Καιρικές συνθήκες: </a:t>
            </a:r>
          </a:p>
          <a:p>
            <a:r>
              <a:rPr lang="el-GR" sz="3200" dirty="0"/>
              <a:t>άνεμος  ____</a:t>
            </a:r>
          </a:p>
          <a:p>
            <a:r>
              <a:rPr lang="el-GR" sz="3200" dirty="0"/>
              <a:t>σύννεφο ____</a:t>
            </a:r>
          </a:p>
          <a:p>
            <a:r>
              <a:rPr lang="el-GR" sz="3200" dirty="0"/>
              <a:t>ήλιος ____</a:t>
            </a:r>
          </a:p>
          <a:p>
            <a:r>
              <a:rPr lang="el-GR" sz="3200" dirty="0"/>
              <a:t>ομίχλη ____</a:t>
            </a:r>
          </a:p>
          <a:p>
            <a:r>
              <a:rPr lang="el-GR" sz="3200" dirty="0"/>
              <a:t>βροχή ____</a:t>
            </a:r>
          </a:p>
          <a:p>
            <a:r>
              <a:rPr lang="el-GR" sz="3200" dirty="0"/>
              <a:t>χιόνι ____</a:t>
            </a:r>
          </a:p>
          <a:p>
            <a:r>
              <a:rPr lang="el-GR" sz="3200" dirty="0"/>
              <a:t>χαλάζι ____</a:t>
            </a:r>
          </a:p>
          <a:p>
            <a:r>
              <a:rPr lang="el-GR" sz="3200" dirty="0"/>
              <a:t>αστραπή ____</a:t>
            </a:r>
          </a:p>
          <a:p>
            <a:r>
              <a:rPr lang="el-GR" sz="3200" dirty="0"/>
              <a:t>βροντή ____</a:t>
            </a:r>
          </a:p>
          <a:p>
            <a:r>
              <a:rPr lang="el-GR" sz="3200" dirty="0"/>
              <a:t>ζέστη ____ </a:t>
            </a:r>
          </a:p>
          <a:p>
            <a:r>
              <a:rPr lang="el-GR" sz="3200" dirty="0"/>
              <a:t>κρύο ____________ 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8ED359F6-E54F-BC06-29FB-AC40583F6CEA}"/>
              </a:ext>
            </a:extLst>
          </p:cNvPr>
          <p:cNvSpPr/>
          <p:nvPr/>
        </p:nvSpPr>
        <p:spPr>
          <a:xfrm>
            <a:off x="4438650" y="446314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1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CE429AD0-CE77-78C7-3F2B-0B8ABE71E42F}"/>
              </a:ext>
            </a:extLst>
          </p:cNvPr>
          <p:cNvSpPr/>
          <p:nvPr/>
        </p:nvSpPr>
        <p:spPr>
          <a:xfrm>
            <a:off x="4250871" y="2182585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4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93BC6EB3-4D82-3950-0B50-A408E1A7ED82}"/>
              </a:ext>
            </a:extLst>
          </p:cNvPr>
          <p:cNvSpPr/>
          <p:nvPr/>
        </p:nvSpPr>
        <p:spPr>
          <a:xfrm>
            <a:off x="4382996" y="4180114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7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isty morning.. time-lapse included 🎃 #art #illustration #autumn #halloween">
            <a:extLst>
              <a:ext uri="{FF2B5EF4-FFF2-40B4-BE49-F238E27FC236}">
                <a16:creationId xmlns:a16="http://schemas.microsoft.com/office/drawing/2014/main" id="{9C35D887-AC47-2A43-DA83-A22418A4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84" y="310240"/>
            <a:ext cx="1785256" cy="18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0C92879A-975C-2435-67F9-0AC62118AF43}"/>
              </a:ext>
            </a:extLst>
          </p:cNvPr>
          <p:cNvSpPr/>
          <p:nvPr/>
        </p:nvSpPr>
        <p:spPr>
          <a:xfrm>
            <a:off x="9168312" y="359835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3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21C28D4-7E6F-4D3D-892D-7203F610DAD1}"/>
              </a:ext>
            </a:extLst>
          </p:cNvPr>
          <p:cNvSpPr/>
          <p:nvPr/>
        </p:nvSpPr>
        <p:spPr>
          <a:xfrm>
            <a:off x="9020170" y="2127156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6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χαλάζι Στοκ Εικονογραφήσεις, Vectors, &amp; Clipart – (8,151 Στοκ  Εικονογραφήσεις)">
            <a:extLst>
              <a:ext uri="{FF2B5EF4-FFF2-40B4-BE49-F238E27FC236}">
                <a16:creationId xmlns:a16="http://schemas.microsoft.com/office/drawing/2014/main" id="{CAED4CC9-F1ED-1753-2319-1802B346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3" y="4486363"/>
            <a:ext cx="2197556" cy="17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793D1435-019A-8870-3ADC-CFDF7401C050}"/>
              </a:ext>
            </a:extLst>
          </p:cNvPr>
          <p:cNvSpPr/>
          <p:nvPr/>
        </p:nvSpPr>
        <p:spPr>
          <a:xfrm>
            <a:off x="6565445" y="4180114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8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DF4C15C6-7F66-F3CA-5A59-CDA491905261}"/>
              </a:ext>
            </a:extLst>
          </p:cNvPr>
          <p:cNvSpPr/>
          <p:nvPr/>
        </p:nvSpPr>
        <p:spPr>
          <a:xfrm>
            <a:off x="8746669" y="4158343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9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καρτούν μάτια πετάγονται έξω, σοκ έκπληξη: Vector στοκ (χωρίς δικαιώματα)  683771245 | Shutterstock">
            <a:extLst>
              <a:ext uri="{FF2B5EF4-FFF2-40B4-BE49-F238E27FC236}">
                <a16:creationId xmlns:a16="http://schemas.microsoft.com/office/drawing/2014/main" id="{976C3B34-B32A-2016-FF56-800D1B453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5755" r="-702" b="13341"/>
          <a:stretch>
            <a:fillRect/>
          </a:stretch>
        </p:blipFill>
        <p:spPr bwMode="auto">
          <a:xfrm>
            <a:off x="10999966" y="3722914"/>
            <a:ext cx="1032149" cy="5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C69755FE-12B4-B2F3-8857-14D43AA19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34127" b="34188"/>
          <a:stretch>
            <a:fillRect/>
          </a:stretch>
        </p:blipFill>
        <p:spPr bwMode="auto">
          <a:xfrm>
            <a:off x="6976365" y="217714"/>
            <a:ext cx="1903654" cy="20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23DDB544-7866-61AA-943D-65D4C948F88C}"/>
              </a:ext>
            </a:extLst>
          </p:cNvPr>
          <p:cNvSpPr/>
          <p:nvPr/>
        </p:nvSpPr>
        <p:spPr>
          <a:xfrm>
            <a:off x="6565445" y="2117270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5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906B91B-DBE1-9353-20F6-6B256A5A781A}"/>
              </a:ext>
            </a:extLst>
          </p:cNvPr>
          <p:cNvSpPr/>
          <p:nvPr/>
        </p:nvSpPr>
        <p:spPr>
          <a:xfrm>
            <a:off x="6565446" y="408214"/>
            <a:ext cx="718457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2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ακούστε Στοκ Εικονογραφήσεις, Vectors, &amp; Clipart – (127,285 Στοκ  Εικονογραφήσεις)">
            <a:extLst>
              <a:ext uri="{FF2B5EF4-FFF2-40B4-BE49-F238E27FC236}">
                <a16:creationId xmlns:a16="http://schemas.microsoft.com/office/drawing/2014/main" id="{BB102263-C618-7C7F-E1EA-F36F4636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19" y="1055521"/>
            <a:ext cx="817577" cy="9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9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εποχέ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406750"/>
            <a:ext cx="11125984" cy="62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εποχ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8" r="48885" b="41894"/>
          <a:stretch/>
        </p:blipFill>
        <p:spPr bwMode="auto">
          <a:xfrm>
            <a:off x="274328" y="344384"/>
            <a:ext cx="5687085" cy="2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839630" y="2262250"/>
            <a:ext cx="6716752" cy="425136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  <a:p>
            <a:pPr algn="ctr"/>
            <a:endParaRPr lang="en-US" sz="44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CAD71F6-C7CE-E1B8-49DC-62CFBB2E4E6C}"/>
              </a:ext>
            </a:extLst>
          </p:cNvPr>
          <p:cNvSpPr/>
          <p:nvPr/>
        </p:nvSpPr>
        <p:spPr>
          <a:xfrm>
            <a:off x="501805" y="2807030"/>
            <a:ext cx="3994984" cy="385024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0A66532-156E-AC85-897F-6B61E5109398}"/>
              </a:ext>
            </a:extLst>
          </p:cNvPr>
          <p:cNvSpPr/>
          <p:nvPr/>
        </p:nvSpPr>
        <p:spPr>
          <a:xfrm>
            <a:off x="1240971" y="2576946"/>
            <a:ext cx="2536372" cy="76496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καιρός </a:t>
            </a:r>
            <a:endParaRPr lang="el-CY" sz="44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8233407-B1EE-2C33-D5BB-93A70B193B49}"/>
              </a:ext>
            </a:extLst>
          </p:cNvPr>
          <p:cNvSpPr/>
          <p:nvPr/>
        </p:nvSpPr>
        <p:spPr>
          <a:xfrm>
            <a:off x="6163292" y="1197429"/>
            <a:ext cx="5288479" cy="149926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ενδύματα - υποδήματα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282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9D73-997B-9600-F182-E20460B6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912EC7-E26F-2ADE-F109-4C1FD50100F3}"/>
              </a:ext>
            </a:extLst>
          </p:cNvPr>
          <p:cNvSpPr/>
          <p:nvPr/>
        </p:nvSpPr>
        <p:spPr>
          <a:xfrm>
            <a:off x="4839630" y="2262250"/>
            <a:ext cx="6716752" cy="425136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  <a:p>
            <a:pPr algn="ctr"/>
            <a:endParaRPr lang="en-US" sz="44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C185C7E-5250-E53F-406B-C5656161D8F2}"/>
              </a:ext>
            </a:extLst>
          </p:cNvPr>
          <p:cNvSpPr/>
          <p:nvPr/>
        </p:nvSpPr>
        <p:spPr>
          <a:xfrm>
            <a:off x="501805" y="2807030"/>
            <a:ext cx="3994984" cy="385024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" name="Picture 2" descr="4εποχ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4" t="19464" b="43042"/>
          <a:stretch/>
        </p:blipFill>
        <p:spPr bwMode="auto">
          <a:xfrm>
            <a:off x="475011" y="249382"/>
            <a:ext cx="5688281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A138689-F710-2B96-9F68-89209216E16E}"/>
              </a:ext>
            </a:extLst>
          </p:cNvPr>
          <p:cNvSpPr/>
          <p:nvPr/>
        </p:nvSpPr>
        <p:spPr>
          <a:xfrm>
            <a:off x="1240971" y="2576946"/>
            <a:ext cx="2536372" cy="76496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καιρός </a:t>
            </a:r>
            <a:endParaRPr lang="el-CY" sz="4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C79EEF8-7F74-DFE3-229D-E76547722E97}"/>
              </a:ext>
            </a:extLst>
          </p:cNvPr>
          <p:cNvSpPr/>
          <p:nvPr/>
        </p:nvSpPr>
        <p:spPr>
          <a:xfrm>
            <a:off x="6163292" y="1197429"/>
            <a:ext cx="5288479" cy="149926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ενδύματα - υποδήματα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71660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1716-53BB-289F-98EB-AAE371FD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26C43B-4902-A918-A9EE-89C7871607F6}"/>
              </a:ext>
            </a:extLst>
          </p:cNvPr>
          <p:cNvSpPr/>
          <p:nvPr/>
        </p:nvSpPr>
        <p:spPr>
          <a:xfrm>
            <a:off x="4839630" y="2262250"/>
            <a:ext cx="6716752" cy="425136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  <a:p>
            <a:pPr algn="ctr"/>
            <a:endParaRPr lang="en-US" sz="44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2FCB130-8D46-43E3-D418-53360ACBCEB8}"/>
              </a:ext>
            </a:extLst>
          </p:cNvPr>
          <p:cNvSpPr/>
          <p:nvPr/>
        </p:nvSpPr>
        <p:spPr>
          <a:xfrm>
            <a:off x="501805" y="2807030"/>
            <a:ext cx="3994984" cy="385024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Picture 2" descr="4εποχ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56128" r="48885" b="7945"/>
          <a:stretch>
            <a:fillRect/>
          </a:stretch>
        </p:blipFill>
        <p:spPr bwMode="auto">
          <a:xfrm>
            <a:off x="501805" y="446049"/>
            <a:ext cx="5388357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3C6AEF1-D263-5D94-5618-5C630421DE00}"/>
              </a:ext>
            </a:extLst>
          </p:cNvPr>
          <p:cNvSpPr/>
          <p:nvPr/>
        </p:nvSpPr>
        <p:spPr>
          <a:xfrm>
            <a:off x="6163292" y="1197429"/>
            <a:ext cx="5288479" cy="149926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ενδύματα - υποδήματα </a:t>
            </a:r>
            <a:endParaRPr lang="el-CY" sz="4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FDC5DF4-1A32-DEC1-6154-548819C619C5}"/>
              </a:ext>
            </a:extLst>
          </p:cNvPr>
          <p:cNvSpPr/>
          <p:nvPr/>
        </p:nvSpPr>
        <p:spPr>
          <a:xfrm>
            <a:off x="1240971" y="2576946"/>
            <a:ext cx="2536372" cy="76496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καιρός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91645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659D7-27FE-F41F-8E23-6996251AD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A49769-2A8B-BE75-82BF-BA46E4781B34}"/>
              </a:ext>
            </a:extLst>
          </p:cNvPr>
          <p:cNvSpPr/>
          <p:nvPr/>
        </p:nvSpPr>
        <p:spPr>
          <a:xfrm>
            <a:off x="4839630" y="2262250"/>
            <a:ext cx="6716752" cy="425136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  <a:p>
            <a:pPr algn="ctr"/>
            <a:endParaRPr lang="en-US" sz="44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AB2A6B4-6D70-E3EC-FD92-ECFE0727B031}"/>
              </a:ext>
            </a:extLst>
          </p:cNvPr>
          <p:cNvSpPr/>
          <p:nvPr/>
        </p:nvSpPr>
        <p:spPr>
          <a:xfrm>
            <a:off x="501805" y="2807030"/>
            <a:ext cx="3994984" cy="385024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" name="Picture 2" descr="4εποχ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5" t="58683" r="3410" b="8877"/>
          <a:stretch>
            <a:fillRect/>
          </a:stretch>
        </p:blipFill>
        <p:spPr bwMode="auto">
          <a:xfrm>
            <a:off x="635619" y="533400"/>
            <a:ext cx="5166468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C1AC311-1486-1703-CAB2-3CA95323F9D9}"/>
              </a:ext>
            </a:extLst>
          </p:cNvPr>
          <p:cNvSpPr/>
          <p:nvPr/>
        </p:nvSpPr>
        <p:spPr>
          <a:xfrm>
            <a:off x="6163292" y="1197429"/>
            <a:ext cx="5288479" cy="149926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ενδύματα - υποδήματα </a:t>
            </a:r>
            <a:endParaRPr lang="el-CY" sz="4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7707CC6-F19D-B752-668C-37133E12B30C}"/>
              </a:ext>
            </a:extLst>
          </p:cNvPr>
          <p:cNvSpPr/>
          <p:nvPr/>
        </p:nvSpPr>
        <p:spPr>
          <a:xfrm>
            <a:off x="1240971" y="2576946"/>
            <a:ext cx="2536372" cy="76496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καιρός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04140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F773-8F63-90B1-2784-06DD9BF3C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19D583D-2807-856B-9BB7-2D301E62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0B0218C-72D7-5CA3-6838-DAD8E71858D1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926FB91-568F-8B6D-1337-21C6FF863348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9C249F3-55FD-D0A1-3103-D34EDAEE7AA7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13003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3BBE-015B-7422-4E4C-E57D15D1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229DBC29-7AD7-038F-1801-6657590DC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A70E0893-A00D-EBC2-7DAA-D247D6EA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66C5C4EA-5B88-74FC-63EB-980F6C4AE771}"/>
              </a:ext>
            </a:extLst>
          </p:cNvPr>
          <p:cNvSpPr/>
          <p:nvPr/>
        </p:nvSpPr>
        <p:spPr>
          <a:xfrm>
            <a:off x="-1" y="684299"/>
            <a:ext cx="3995057" cy="36932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Ζεσταίνομαι. Μπορούμε  να  ανοίξουμε την πόρτα;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CF868DE-929E-9CDD-7B37-9FE9EE3EE408}"/>
              </a:ext>
            </a:extLst>
          </p:cNvPr>
          <p:cNvSpPr/>
          <p:nvPr/>
        </p:nvSpPr>
        <p:spPr>
          <a:xfrm>
            <a:off x="3266036" y="3630198"/>
            <a:ext cx="282996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κρυώνω.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5FA222FC-D0D0-B5D6-5C41-827593F5F7B8}"/>
              </a:ext>
            </a:extLst>
          </p:cNvPr>
          <p:cNvSpPr/>
          <p:nvPr/>
        </p:nvSpPr>
        <p:spPr>
          <a:xfrm>
            <a:off x="6096000" y="555171"/>
            <a:ext cx="3304377" cy="2988457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Τι συμβαίνει;</a:t>
            </a:r>
            <a:endParaRPr lang="el-C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0EDD-2B51-62AF-56F2-127A57AC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7075967-1B8F-874C-3BC2-1B922A8E9D57}"/>
              </a:ext>
            </a:extLst>
          </p:cNvPr>
          <p:cNvSpPr/>
          <p:nvPr/>
        </p:nvSpPr>
        <p:spPr>
          <a:xfrm>
            <a:off x="219922" y="1469571"/>
            <a:ext cx="3026229" cy="3374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</a:rPr>
              <a:t>Ευχές: </a:t>
            </a:r>
          </a:p>
          <a:p>
            <a:r>
              <a:rPr lang="el-GR" sz="3200" dirty="0">
                <a:solidFill>
                  <a:schemeClr val="tx1"/>
                </a:solidFill>
              </a:rPr>
              <a:t>Χρόνια Πολλά!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Καλή Χρονιά!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Καλά Χριστούγεννα!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Καλό Πάσχα!</a:t>
            </a:r>
          </a:p>
          <a:p>
            <a:r>
              <a:rPr lang="el-GR" sz="3200" dirty="0">
                <a:solidFill>
                  <a:schemeClr val="tx1"/>
                </a:solidFill>
              </a:rPr>
              <a:t> Με γεια! </a:t>
            </a:r>
            <a:endParaRPr lang="el-CY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irthday clipart for kids #2949472">
            <a:extLst>
              <a:ext uri="{FF2B5EF4-FFF2-40B4-BE49-F238E27FC236}">
                <a16:creationId xmlns:a16="http://schemas.microsoft.com/office/drawing/2014/main" id="{EF1809D7-1FDA-4DC4-4207-AF181688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6" y="4110367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αραμονή Πρωτοχρονιάς, Με αναδιπλούμενες εικόνες | Skroutz Βιβλία">
            <a:extLst>
              <a:ext uri="{FF2B5EF4-FFF2-40B4-BE49-F238E27FC236}">
                <a16:creationId xmlns:a16="http://schemas.microsoft.com/office/drawing/2014/main" id="{41CBD4D6-1FB4-A295-7416-C8D578C93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3"/>
          <a:stretch>
            <a:fillRect/>
          </a:stretch>
        </p:blipFill>
        <p:spPr bwMode="auto">
          <a:xfrm>
            <a:off x="6459823" y="1681492"/>
            <a:ext cx="2486025" cy="17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Χριστουγεννιάτικη Σκηνή Γέννησης Κινουμένων Σχεδίων Διανυσματική απεικόνιση  - εικονογραφία από babylonia, arroyos: 156993146">
            <a:extLst>
              <a:ext uri="{FF2B5EF4-FFF2-40B4-BE49-F238E27FC236}">
                <a16:creationId xmlns:a16="http://schemas.microsoft.com/office/drawing/2014/main" id="{7AEC14C1-9899-EC65-57BF-18F71EB5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40" y="1563766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30 EASTER ιδέες | πάσχα, πασχαλινές ιδέες, πασχαλινές κάρτες">
            <a:extLst>
              <a:ext uri="{FF2B5EF4-FFF2-40B4-BE49-F238E27FC236}">
                <a16:creationId xmlns:a16="http://schemas.microsoft.com/office/drawing/2014/main" id="{DAF7D572-4F0E-51BF-0A2C-9D3193FF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28" y="1681492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Άνθρωποι Ψωνίζουν Υπαίθρια Αγορά Μεταχειρισμένο Κατάστημα Οικολογικά  Βιώσιμη Έννοια Μόδας Διάνυσμα από ©Nataliia2910@gmail.com 659605552">
            <a:extLst>
              <a:ext uri="{FF2B5EF4-FFF2-40B4-BE49-F238E27FC236}">
                <a16:creationId xmlns:a16="http://schemas.microsoft.com/office/drawing/2014/main" id="{5FA558AF-EB4A-5112-87BD-173723246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>
            <a:fillRect/>
          </a:stretch>
        </p:blipFill>
        <p:spPr bwMode="auto">
          <a:xfrm>
            <a:off x="7559960" y="4435019"/>
            <a:ext cx="2771775" cy="15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B9D2CDEF-0D50-F3C7-E21B-D80C36739F78}"/>
              </a:ext>
            </a:extLst>
          </p:cNvPr>
          <p:cNvSpPr/>
          <p:nvPr/>
        </p:nvSpPr>
        <p:spPr>
          <a:xfrm>
            <a:off x="4022376" y="187109"/>
            <a:ext cx="2067964" cy="1329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Φυσαλίδα ομιλίας: Έλλειψη 11">
            <a:extLst>
              <a:ext uri="{FF2B5EF4-FFF2-40B4-BE49-F238E27FC236}">
                <a16:creationId xmlns:a16="http://schemas.microsoft.com/office/drawing/2014/main" id="{BC1CD495-1FF1-2B92-EC47-16509D2C65B5}"/>
              </a:ext>
            </a:extLst>
          </p:cNvPr>
          <p:cNvSpPr/>
          <p:nvPr/>
        </p:nvSpPr>
        <p:spPr>
          <a:xfrm>
            <a:off x="9365428" y="27281"/>
            <a:ext cx="2067964" cy="1329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93C9B690-0C59-6F42-655A-3170355DCABB}"/>
              </a:ext>
            </a:extLst>
          </p:cNvPr>
          <p:cNvSpPr/>
          <p:nvPr/>
        </p:nvSpPr>
        <p:spPr>
          <a:xfrm>
            <a:off x="6599268" y="27281"/>
            <a:ext cx="2067964" cy="1329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4" name="Φυσαλίδα ομιλίας: Έλλειψη 13">
            <a:extLst>
              <a:ext uri="{FF2B5EF4-FFF2-40B4-BE49-F238E27FC236}">
                <a16:creationId xmlns:a16="http://schemas.microsoft.com/office/drawing/2014/main" id="{D8A09FB9-E147-F4D2-B366-372AD99FC7EB}"/>
              </a:ext>
            </a:extLst>
          </p:cNvPr>
          <p:cNvSpPr/>
          <p:nvPr/>
        </p:nvSpPr>
        <p:spPr>
          <a:xfrm>
            <a:off x="7702835" y="3156856"/>
            <a:ext cx="2067964" cy="1329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5" name="Φυσαλίδα ομιλίας: Έλλειψη 14">
            <a:extLst>
              <a:ext uri="{FF2B5EF4-FFF2-40B4-BE49-F238E27FC236}">
                <a16:creationId xmlns:a16="http://schemas.microsoft.com/office/drawing/2014/main" id="{DE7C21FD-1544-4534-2BAA-EE128AC4C150}"/>
              </a:ext>
            </a:extLst>
          </p:cNvPr>
          <p:cNvSpPr/>
          <p:nvPr/>
        </p:nvSpPr>
        <p:spPr>
          <a:xfrm>
            <a:off x="4938488" y="2780808"/>
            <a:ext cx="2067964" cy="1329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79F2-6754-8C6B-0313-58B75B251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D9217DD-B5D7-DA88-C7B6-CD8F18E3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78A0EF3-3C1D-BA65-897B-23C71CEE645D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CF60051-B047-8466-AFA9-5017B348375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2A165D4-0558-B9F8-A7D6-FCCF01968820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1502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3488281" y="2467687"/>
            <a:ext cx="5063905" cy="366433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Αγορές ενδυμάτων, υποδημάτων και αξεσουάρ - Καιρός – Γιορτές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5ADE88A-67C4-DA7E-7F14-EBD0AF6062CE}"/>
              </a:ext>
            </a:extLst>
          </p:cNvPr>
          <p:cNvSpPr/>
          <p:nvPr/>
        </p:nvSpPr>
        <p:spPr>
          <a:xfrm>
            <a:off x="328779" y="2612571"/>
            <a:ext cx="3026229" cy="3374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</a:rPr>
              <a:t>Ευχές: </a:t>
            </a:r>
          </a:p>
          <a:p>
            <a:r>
              <a:rPr lang="el-GR" sz="3200" dirty="0">
                <a:solidFill>
                  <a:schemeClr val="tx1"/>
                </a:solidFill>
              </a:rPr>
              <a:t>Χρόνια Πολλά!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Καλή Χρονιά!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Καλά Χριστούγεννα!</a:t>
            </a:r>
          </a:p>
          <a:p>
            <a:r>
              <a:rPr lang="el-GR" sz="3200" dirty="0">
                <a:solidFill>
                  <a:schemeClr val="tx1"/>
                </a:solidFill>
              </a:rPr>
              <a:t>Καλό Πάσχα!</a:t>
            </a:r>
          </a:p>
          <a:p>
            <a:r>
              <a:rPr lang="el-GR" sz="3200" dirty="0">
                <a:solidFill>
                  <a:schemeClr val="tx1"/>
                </a:solidFill>
              </a:rPr>
              <a:t> Με γεια!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1B814BE0-CBE7-2FF4-A54F-643BC8321843}"/>
              </a:ext>
            </a:extLst>
          </p:cNvPr>
          <p:cNvSpPr/>
          <p:nvPr/>
        </p:nvSpPr>
        <p:spPr>
          <a:xfrm>
            <a:off x="3488281" y="216063"/>
            <a:ext cx="3409990" cy="1990123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Πότε είναι τα γενέθλιά σου; </a:t>
            </a:r>
            <a:endParaRPr lang="el-CY" sz="3600" dirty="0"/>
          </a:p>
        </p:txBody>
      </p:sp>
      <p:sp>
        <p:nvSpPr>
          <p:cNvPr id="6" name="Φυσαλίδα ομιλίας: Ορθογώνιο 5">
            <a:extLst>
              <a:ext uri="{FF2B5EF4-FFF2-40B4-BE49-F238E27FC236}">
                <a16:creationId xmlns:a16="http://schemas.microsoft.com/office/drawing/2014/main" id="{8C48D7CA-93EF-8394-1D9B-2CF16E9B9549}"/>
              </a:ext>
            </a:extLst>
          </p:cNvPr>
          <p:cNvSpPr/>
          <p:nvPr/>
        </p:nvSpPr>
        <p:spPr>
          <a:xfrm>
            <a:off x="7620000" y="509502"/>
            <a:ext cx="3878547" cy="1295400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Τα γενέθλιά μου είναι _____.</a:t>
            </a:r>
            <a:endParaRPr lang="el-CY" sz="4000" dirty="0"/>
          </a:p>
        </p:txBody>
      </p:sp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6B0CBE5-9D8E-7926-2278-55962653C696}"/>
              </a:ext>
            </a:extLst>
          </p:cNvPr>
          <p:cNvSpPr/>
          <p:nvPr/>
        </p:nvSpPr>
        <p:spPr>
          <a:xfrm>
            <a:off x="8717250" y="3189514"/>
            <a:ext cx="3145971" cy="1295400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Τι καιρό θα κάνει αύριο;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venLabs_2026-04-07T05_27_53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C75F60D6-8426-08F5-B423-8BE37725F65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3714" y="5081814"/>
            <a:ext cx="406400" cy="406400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DAC73DC-6366-C952-EE35-219673A3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53" y="843677"/>
            <a:ext cx="5759604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 είναι 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7 Απριλίου.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καιρός είναι καλός και ο 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είναι γαλάζιος. Έχει 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αλλά το μεσημέρι θα έχει λίγα 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Ίσως 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λίγο το μεσημέρι στη Λεμεσό. 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λίγο στη Λευκωσία.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 ελαφρύ σακάκι ή μια ζακέτα είναι αρκετά για</a:t>
            </a:r>
            <a:r>
              <a:rPr kumimoji="0" lang="en-US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</a:t>
            </a:r>
            <a:r>
              <a:rPr kumimoji="0" lang="el-GR" altLang="el-GR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!</a:t>
            </a:r>
            <a:endParaRPr kumimoji="0" lang="el-GR" altLang="el-G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48,674,256 Meteo Εικονογραφήσεις | DepositPhotos">
            <a:extLst>
              <a:ext uri="{FF2B5EF4-FFF2-40B4-BE49-F238E27FC236}">
                <a16:creationId xmlns:a16="http://schemas.microsoft.com/office/drawing/2014/main" id="{92646244-5DB8-A8E6-5A58-0771A72C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24" y="583066"/>
            <a:ext cx="4043362" cy="404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venLabs_2026-04-07T05_27_53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C75F60D6-8426-08F5-B423-8BE37725F65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9914" y="5114471"/>
            <a:ext cx="406400" cy="406400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DAC73DC-6366-C952-EE35-219673A3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53" y="843677"/>
            <a:ext cx="5759604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 είναι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Τρίτη 7 Απριλίου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καιρός είναι καλός και ο ουρανός είναι γαλάζιος. Έχει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ήλιο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αλλά το μεσημέρι θα έχει λίγα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σύννεφα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Ίσως βρέξει λίγο το μεσημέρι στη Λεμεσό. Φυσάει λίγο στη Λευκωσία.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 ελαφρύ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σακάκι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ή μια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ζακέτα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είναι αρκετά για σήμερα!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48,674,256 Meteo Εικονογραφήσεις | DepositPhotos">
            <a:extLst>
              <a:ext uri="{FF2B5EF4-FFF2-40B4-BE49-F238E27FC236}">
                <a16:creationId xmlns:a16="http://schemas.microsoft.com/office/drawing/2014/main" id="{377D2771-E0DF-2009-6E30-1B4EF799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33" y="365352"/>
            <a:ext cx="4043362" cy="404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8EB5-0082-E3CA-FFAC-F71D2BBF2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8CB114C-1901-57D9-11D9-15870F99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5D3897F-6A23-BE62-3CF4-24BDA1D98627}"/>
              </a:ext>
            </a:extLst>
          </p:cNvPr>
          <p:cNvSpPr/>
          <p:nvPr/>
        </p:nvSpPr>
        <p:spPr>
          <a:xfrm>
            <a:off x="1395821" y="478971"/>
            <a:ext cx="5725886" cy="2481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Κατ' </a:t>
            </a:r>
            <a:r>
              <a:rPr lang="el-GR" sz="4800" b="1" dirty="0" err="1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οίκον</a:t>
            </a:r>
            <a:r>
              <a:rPr lang="el-GR" sz="48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εργασία</a:t>
            </a:r>
            <a:endParaRPr lang="el-GR" sz="4800" b="1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D7C9DDA-4E4B-6525-1683-695240F4878A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C2028A8-5F95-EB39-0902-9B842D18C3CF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03375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l-GR" dirty="0"/>
          </a:p>
          <a:p>
            <a:r>
              <a:rPr lang="el-GR" dirty="0"/>
              <a:t>Όταν  βρέχει</a:t>
            </a:r>
          </a:p>
          <a:p>
            <a:r>
              <a:rPr lang="el-GR" dirty="0"/>
              <a:t>Όταν χιονίζει </a:t>
            </a:r>
          </a:p>
          <a:p>
            <a:r>
              <a:rPr lang="el-GR" dirty="0"/>
              <a:t>Όταν φυσά</a:t>
            </a:r>
          </a:p>
          <a:p>
            <a:r>
              <a:rPr lang="el-GR" dirty="0"/>
              <a:t>Όταν κάνει ζέστη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l-GR" dirty="0"/>
          </a:p>
          <a:p>
            <a:r>
              <a:rPr lang="el-GR" dirty="0"/>
              <a:t>φοράω σακάκι.</a:t>
            </a:r>
          </a:p>
          <a:p>
            <a:r>
              <a:rPr lang="el-GR" dirty="0"/>
              <a:t>φοράω γάντια, κασκόλ,  μπότες και σκούφο.</a:t>
            </a:r>
          </a:p>
          <a:p>
            <a:r>
              <a:rPr lang="el-GR" dirty="0"/>
              <a:t>φοράω φανέλα και παντελονάκι.</a:t>
            </a:r>
          </a:p>
          <a:p>
            <a:r>
              <a:rPr lang="el-GR" dirty="0"/>
              <a:t>φοράω αδιάβροχο.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086100" y="3286497"/>
            <a:ext cx="3108327" cy="2221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7E5F42EC-9BE2-AB42-5063-46BDCFDC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1C825080-98D7-7A2E-FBD1-1D1BB648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-55749"/>
            <a:ext cx="2343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3F880650-E41F-C005-EC6A-329B96DE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0"/>
            <a:ext cx="2343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00+ Partly Cloudy Cartoon Stock Illustrations, Royalty-Free Vector  Graphics &amp; Clip Art - iStock">
            <a:extLst>
              <a:ext uri="{FF2B5EF4-FFF2-40B4-BE49-F238E27FC236}">
                <a16:creationId xmlns:a16="http://schemas.microsoft.com/office/drawing/2014/main" id="{10DEDF95-47B5-5501-F888-09E032B3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-1"/>
            <a:ext cx="23431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1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94" y="839972"/>
            <a:ext cx="10515600" cy="5230847"/>
          </a:xfrm>
        </p:spPr>
        <p:txBody>
          <a:bodyPr>
            <a:normAutofit/>
          </a:bodyPr>
          <a:lstStyle/>
          <a:p>
            <a:r>
              <a:rPr lang="el-GR" dirty="0"/>
              <a:t>Αύριο  θα βρέξει. Θα φορέσω  _______ ,______ και  ______ . 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Αύριο θα χιονίσει. Θα φορέσω _______ , ______ και  ______ 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Αύριο ο καιρός θα είναι ηλιόλουστος. Θα φορέσω  _________και______________.</a:t>
            </a:r>
          </a:p>
          <a:p>
            <a:endParaRPr lang="en-US" dirty="0"/>
          </a:p>
        </p:txBody>
      </p:sp>
      <p:pic>
        <p:nvPicPr>
          <p:cNvPr id="6" name="Picture 2" descr="Maro's kindergarten: ΩΧ! ΒΡΕΧΕΙ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4" y="153265"/>
            <a:ext cx="1990107" cy="24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Γιατί όταν χιονίζει επικρατεί απόλυτη ησυχία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84" y="2042367"/>
            <a:ext cx="1465819" cy="19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828" y="4473839"/>
            <a:ext cx="2097478" cy="19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388248"/>
            <a:ext cx="4503078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5301343" y="5035011"/>
            <a:ext cx="6770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 </a:t>
            </a:r>
            <a:r>
              <a:rPr lang="el-GR" sz="4400" b="1" dirty="0" err="1"/>
              <a:t>Εκατόν</a:t>
            </a:r>
            <a:r>
              <a:rPr lang="el-GR" sz="4400" b="1" dirty="0"/>
              <a:t> τριάντα τέσσερα</a:t>
            </a:r>
            <a:r>
              <a:rPr lang="el-GR" sz="44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D744BDA6-319D-FA30-6239-03A668C2CBC4}"/>
              </a:ext>
            </a:extLst>
          </p:cNvPr>
          <p:cNvSpPr/>
          <p:nvPr/>
        </p:nvSpPr>
        <p:spPr>
          <a:xfrm>
            <a:off x="9070640" y="207681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134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16040-FF67-5D6E-9743-BF1B6F07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398B9CF-35E2-B92A-0354-83DA8414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43BF-F358-3221-944E-587B2CCC46B2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στολίζουμε  δέντρο </a:t>
            </a:r>
          </a:p>
        </p:txBody>
      </p:sp>
      <p:pic>
        <p:nvPicPr>
          <p:cNvPr id="2050" name="Picture 2" descr="Τα παιδιά στολίζουν το χριστουγεννιάτικο δέντρο μαζί ετοιμάζονται για τα  Χριστούγεννα Διάνυσμα από ©ideyweb 322538014">
            <a:extLst>
              <a:ext uri="{FF2B5EF4-FFF2-40B4-BE49-F238E27FC236}">
                <a16:creationId xmlns:a16="http://schemas.microsoft.com/office/drawing/2014/main" id="{38D331E6-252E-7C0C-5800-4AA7D54C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03" y="305479"/>
            <a:ext cx="3848100" cy="39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48CEF-C05F-2EAD-7D41-D078A19D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9BBF2A7-5FA6-19EC-8335-1163B22D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E0DBA-30D2-7675-3F49-771AC4E66BC3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</a:t>
            </a:r>
            <a:r>
              <a:rPr lang="el-GR" sz="4800" dirty="0"/>
              <a:t>διακόσια</a:t>
            </a:r>
            <a:r>
              <a:rPr lang="el-GR" dirty="0"/>
              <a:t> </a:t>
            </a:r>
            <a:r>
              <a:rPr lang="el-GR" sz="48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E41750AF-9DE5-E143-FE12-2CCC9F3C8C8B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200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A728-6EBF-6F06-AA60-569F2989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7B3A40E-4783-AB34-0B41-EDE74B18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152BA-20EF-F27E-51BD-AABAE10E9756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αγοράζουμε  δώρα</a:t>
            </a:r>
          </a:p>
        </p:txBody>
      </p:sp>
      <p:pic>
        <p:nvPicPr>
          <p:cNvPr id="3074" name="Picture 2" descr="δώρο Στοκ Εικονογραφήσεις, Vectors, &amp; Clipart – (4,111,716 Στοκ  Εικονογραφήσεις)">
            <a:extLst>
              <a:ext uri="{FF2B5EF4-FFF2-40B4-BE49-F238E27FC236}">
                <a16:creationId xmlns:a16="http://schemas.microsoft.com/office/drawing/2014/main" id="{D66FD5BD-6852-42C6-BA33-77E77FD0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62" y="537876"/>
            <a:ext cx="5223782" cy="38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AF6D-03E8-6A4B-3FCA-3719CAFE3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2DA00F4-3099-4A78-35E1-6F56F0BF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3632221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7131D4-A58F-49BC-E28D-70CABBDD0CC4}"/>
              </a:ext>
            </a:extLst>
          </p:cNvPr>
          <p:cNvSpPr txBox="1"/>
          <p:nvPr/>
        </p:nvSpPr>
        <p:spPr>
          <a:xfrm>
            <a:off x="4996543" y="4386091"/>
            <a:ext cx="703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πεντακόσια εβδομήντα</a:t>
            </a:r>
            <a:endParaRPr lang="el-GR" sz="4800" dirty="0">
              <a:solidFill>
                <a:srgbClr val="333333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65C57F4E-90A5-A158-6041-89094855A8E5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570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9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27FFA-83F1-161C-8C75-0F8D431D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64525A7-451A-C0F3-EA79-E6A29948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41A58-633A-30EF-44D5-F4FCCF1352E5}"/>
              </a:ext>
            </a:extLst>
          </p:cNvPr>
          <p:cNvSpPr txBox="1"/>
          <p:nvPr/>
        </p:nvSpPr>
        <p:spPr>
          <a:xfrm>
            <a:off x="6365598" y="4973455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στολίδια</a:t>
            </a:r>
          </a:p>
        </p:txBody>
      </p:sp>
      <p:pic>
        <p:nvPicPr>
          <p:cNvPr id="4098" name="Picture 2" descr="Χριστουγεννιάτικο στολίδι, Χριστουγεννιάτικες μπάλες Κίτρινο Πράσινο, τέχνη  - Χριστούγεννα, μπάλα png | PNGEgg">
            <a:extLst>
              <a:ext uri="{FF2B5EF4-FFF2-40B4-BE49-F238E27FC236}">
                <a16:creationId xmlns:a16="http://schemas.microsoft.com/office/drawing/2014/main" id="{6CB3E124-C6FE-45D9-2BF8-5A267E47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696050"/>
            <a:ext cx="3238500" cy="40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3CA22-F1A1-CBF6-E8CB-984591676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97810D0-07EC-9204-4DA3-1D9A33DB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D632C-BCBF-4BC7-3F0B-F0BD3928728B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</a:t>
            </a:r>
            <a:r>
              <a:rPr lang="el-GR" sz="4800" dirty="0"/>
              <a:t>χίλια</a:t>
            </a:r>
            <a:r>
              <a:rPr lang="el-GR" sz="48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901280B2-6B2D-2C5C-20FC-67BE69A2EF80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1000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7BA44-0BB9-4885-59AE-6EDF18E5B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5449574-81FD-F10E-D1B0-3527EEC3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3909C-18D7-572B-AACC-95F8F9769F9C}"/>
              </a:ext>
            </a:extLst>
          </p:cNvPr>
          <p:cNvSpPr txBox="1"/>
          <p:nvPr/>
        </p:nvSpPr>
        <p:spPr>
          <a:xfrm>
            <a:off x="6365598" y="4973455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γράμμα</a:t>
            </a:r>
          </a:p>
        </p:txBody>
      </p:sp>
      <p:pic>
        <p:nvPicPr>
          <p:cNvPr id="5122" name="Picture 2" descr="ΓΡΑΜΜΑ ΣΤΟ ΑΓΙΟ ΒΑΣΙΛΗ - 108.018 | mikedis.com">
            <a:extLst>
              <a:ext uri="{FF2B5EF4-FFF2-40B4-BE49-F238E27FC236}">
                <a16:creationId xmlns:a16="http://schemas.microsoft.com/office/drawing/2014/main" id="{1AA836E3-B43F-1A37-2F77-C8E899D5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491899"/>
            <a:ext cx="3492419" cy="43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D087A-C293-FED1-FBA3-65FA1D06CC8C}"/>
              </a:ext>
            </a:extLst>
          </p:cNvPr>
          <p:cNvSpPr txBox="1"/>
          <p:nvPr/>
        </p:nvSpPr>
        <p:spPr>
          <a:xfrm>
            <a:off x="6228524" y="4386091"/>
            <a:ext cx="5552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333333"/>
                </a:solidFill>
              </a:rPr>
              <a:t> </a:t>
            </a:r>
            <a:r>
              <a:rPr lang="el-GR" sz="4400" dirty="0"/>
              <a:t>εξακόσια σαράντα έξι</a:t>
            </a:r>
            <a:r>
              <a:rPr lang="el-GR" sz="44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C70CFF92-0702-3D7B-FCBC-3E3F2F0555C3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chemeClr val="tx1"/>
                </a:solidFill>
              </a:rPr>
              <a:t>646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Προϋπάρχουσες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thday clipart for kids #2949472">
            <a:extLst>
              <a:ext uri="{FF2B5EF4-FFF2-40B4-BE49-F238E27FC236}">
                <a16:creationId xmlns:a16="http://schemas.microsoft.com/office/drawing/2014/main" id="{5AF5E97D-4110-50EA-3081-71A44BBE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2" y="609600"/>
            <a:ext cx="5641522" cy="53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93D4C058-227E-0BB6-154E-DC8F54F5B077}"/>
              </a:ext>
            </a:extLst>
          </p:cNvPr>
          <p:cNvSpPr/>
          <p:nvPr/>
        </p:nvSpPr>
        <p:spPr>
          <a:xfrm>
            <a:off x="6808423" y="609600"/>
            <a:ext cx="3409990" cy="1990123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Πότε είναι τα γενέθλιά σου; </a:t>
            </a:r>
            <a:endParaRPr lang="el-CY" sz="3600" dirty="0"/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4E586D55-84A4-9C84-807C-633BACC63316}"/>
              </a:ext>
            </a:extLst>
          </p:cNvPr>
          <p:cNvSpPr/>
          <p:nvPr/>
        </p:nvSpPr>
        <p:spPr>
          <a:xfrm>
            <a:off x="7641771" y="4014702"/>
            <a:ext cx="3878547" cy="1295400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Τα γενέθλιά μου είναι τον _____.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103137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4DCB-569A-6036-7D6C-D2688789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0932BEC-4D58-8BE0-4480-F65ABE83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25B5B40-4EB3-7BD2-8455-BD46925984E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FFD9037-011C-CA4A-B393-A72577B2E77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E23CCB7-A0E3-2FF1-5988-173EAAD938E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62988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424D-D21F-B3B8-8E0C-33D6445B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C9AE98B2-8C7A-8117-C085-DA862E1CC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058C18A4-7C32-BBCF-2100-41A94BDD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A2CE3CBF-E994-7013-0C16-F2620943C633}"/>
              </a:ext>
            </a:extLst>
          </p:cNvPr>
          <p:cNvSpPr/>
          <p:nvPr/>
        </p:nvSpPr>
        <p:spPr>
          <a:xfrm>
            <a:off x="0" y="1834055"/>
            <a:ext cx="3352800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Θα κάνει κρύο.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24F11A8-150F-30CB-011A-6D6842045830}"/>
              </a:ext>
            </a:extLst>
          </p:cNvPr>
          <p:cNvSpPr/>
          <p:nvPr/>
        </p:nvSpPr>
        <p:spPr>
          <a:xfrm>
            <a:off x="3266036" y="3630198"/>
            <a:ext cx="282996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Θα κάνει ζέστη.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B05B1DD0-FFD8-D66E-2D4A-DB48D8B7043E}"/>
              </a:ext>
            </a:extLst>
          </p:cNvPr>
          <p:cNvSpPr/>
          <p:nvPr/>
        </p:nvSpPr>
        <p:spPr>
          <a:xfrm>
            <a:off x="6096000" y="1000125"/>
            <a:ext cx="3304377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Τι καιρό  θα κάνει αύριο;</a:t>
            </a:r>
            <a:endParaRPr lang="el-CY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331BF-4B41-7F2C-9C29-C1A496A5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87833D1-9B3F-6453-459D-2FF740558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87E83BF4-3A31-F176-C3A5-D59F77EE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BC00D5D3-9F48-DBB6-E2EF-879B1FC19E86}"/>
              </a:ext>
            </a:extLst>
          </p:cNvPr>
          <p:cNvSpPr/>
          <p:nvPr/>
        </p:nvSpPr>
        <p:spPr>
          <a:xfrm>
            <a:off x="0" y="1834055"/>
            <a:ext cx="3352800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Θα έχει βροχή.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45EC199E-BB96-26F7-CACE-BA2D9117727A}"/>
              </a:ext>
            </a:extLst>
          </p:cNvPr>
          <p:cNvSpPr/>
          <p:nvPr/>
        </p:nvSpPr>
        <p:spPr>
          <a:xfrm>
            <a:off x="3266036" y="3630198"/>
            <a:ext cx="282996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Θα έχει κρύο.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B8DFB2B0-BEDB-F276-53B8-1C168633499F}"/>
              </a:ext>
            </a:extLst>
          </p:cNvPr>
          <p:cNvSpPr/>
          <p:nvPr/>
        </p:nvSpPr>
        <p:spPr>
          <a:xfrm>
            <a:off x="6920391" y="352941"/>
            <a:ext cx="3304377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Τι καιρό  θα κάνει αύριο;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CED1C94A-929A-31F0-D2D2-79B0475C6EB0}"/>
              </a:ext>
            </a:extLst>
          </p:cNvPr>
          <p:cNvSpPr/>
          <p:nvPr/>
        </p:nvSpPr>
        <p:spPr>
          <a:xfrm>
            <a:off x="2895600" y="77700"/>
            <a:ext cx="3352800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Ο καιρός θα είναι βροχερός.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0A65EB89-34B3-9AE2-5FF7-B72DADD0858E}"/>
              </a:ext>
            </a:extLst>
          </p:cNvPr>
          <p:cNvSpPr/>
          <p:nvPr/>
        </p:nvSpPr>
        <p:spPr>
          <a:xfrm>
            <a:off x="6651330" y="3357657"/>
            <a:ext cx="4081983" cy="290611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Ο καιρός θα είναι ηλιόλουστος.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915B-8B7D-ABF8-1879-4C3AF710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140DB6B-38E5-9DFF-03E1-395F198C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B4956BB-E678-A7C1-48FB-E180B400BB75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BE4AD66-B227-88D0-6C05-538666E9AD0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145CD66-E03F-9CDF-D8CF-FBDCA7F67BE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6414969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460</Words>
  <Application>Microsoft Office PowerPoint</Application>
  <PresentationFormat>Ευρεία οθόνη</PresentationFormat>
  <Paragraphs>139</Paragraphs>
  <Slides>36</Slides>
  <Notes>3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Ελένη Χαραλάμπους</cp:lastModifiedBy>
  <cp:revision>44</cp:revision>
  <dcterms:created xsi:type="dcterms:W3CDTF">2025-12-02T18:13:16Z</dcterms:created>
  <dcterms:modified xsi:type="dcterms:W3CDTF">2026-04-07T05:59:54Z</dcterms:modified>
</cp:coreProperties>
</file>