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32" r:id="rId2"/>
    <p:sldId id="424" r:id="rId3"/>
    <p:sldId id="439" r:id="rId4"/>
    <p:sldId id="452" r:id="rId5"/>
    <p:sldId id="495" r:id="rId6"/>
    <p:sldId id="496" r:id="rId7"/>
    <p:sldId id="426" r:id="rId8"/>
    <p:sldId id="427" r:id="rId9"/>
    <p:sldId id="378" r:id="rId10"/>
    <p:sldId id="421" r:id="rId11"/>
    <p:sldId id="422" r:id="rId12"/>
    <p:sldId id="453" r:id="rId13"/>
    <p:sldId id="454" r:id="rId14"/>
    <p:sldId id="425" r:id="rId15"/>
    <p:sldId id="455" r:id="rId16"/>
    <p:sldId id="438" r:id="rId17"/>
    <p:sldId id="456" r:id="rId18"/>
    <p:sldId id="437" r:id="rId19"/>
    <p:sldId id="443" r:id="rId20"/>
    <p:sldId id="444" r:id="rId21"/>
    <p:sldId id="446" r:id="rId22"/>
    <p:sldId id="445" r:id="rId23"/>
    <p:sldId id="447" r:id="rId24"/>
    <p:sldId id="448" r:id="rId25"/>
    <p:sldId id="449" r:id="rId26"/>
    <p:sldId id="451" r:id="rId27"/>
    <p:sldId id="467" r:id="rId28"/>
    <p:sldId id="494" r:id="rId29"/>
    <p:sldId id="491" r:id="rId30"/>
    <p:sldId id="433" r:id="rId31"/>
    <p:sldId id="440" r:id="rId32"/>
    <p:sldId id="441" r:id="rId33"/>
    <p:sldId id="442" r:id="rId34"/>
    <p:sldId id="492" r:id="rId35"/>
    <p:sldId id="468" r:id="rId36"/>
    <p:sldId id="464" r:id="rId37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04/09/2026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33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566603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35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8440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04/09/2026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04/09/2026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04/09/2026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04/09/2026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04/09/2026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04/09/2026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04/09/2026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04/09/2026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04/09/2026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04/09/2026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04/09/2026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04/09/2026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5.pn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76305" y="228600"/>
            <a:ext cx="12030650" cy="639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400" b="1" dirty="0"/>
              <a:t>36</a:t>
            </a:r>
            <a:r>
              <a:rPr lang="el-GR" sz="2400" b="1" baseline="30000" dirty="0"/>
              <a:t>Ο</a:t>
            </a:r>
            <a:r>
              <a:rPr lang="el-GR" sz="2400" b="1" dirty="0"/>
              <a:t> ΜΑΘΗΜΑ :</a:t>
            </a:r>
            <a:endParaRPr lang="el-GR" sz="2400" dirty="0"/>
          </a:p>
          <a:p>
            <a:pPr algn="ctr"/>
            <a:r>
              <a:rPr lang="el-GR" sz="2400" b="1" dirty="0"/>
              <a:t>ΚΛΑΣΙΚΗ ΕΠΟΧΗ (479 – 323 π.Χ.) </a:t>
            </a:r>
          </a:p>
          <a:p>
            <a:pPr algn="ctr"/>
            <a:r>
              <a:rPr lang="el-GR" sz="2400" b="1" dirty="0"/>
              <a:t>Ο ΠΕΡΙΚΛΗΣ ΚΑΙ ΤΟ ΔΗΜΟΚΡΑΤΙΚΟ ΠΟΛΙΤΕΥΜΑ </a:t>
            </a:r>
          </a:p>
          <a:p>
            <a:pPr algn="ctr"/>
            <a:endParaRPr lang="el-GR" sz="2400" b="1" dirty="0"/>
          </a:p>
          <a:p>
            <a:pPr algn="ctr"/>
            <a:r>
              <a:rPr lang="el-GR" sz="2400" dirty="0"/>
              <a:t>Διεύρυνση της λαϊκής συμμετοχής</a:t>
            </a:r>
          </a:p>
          <a:p>
            <a:pPr algn="ctr"/>
            <a:r>
              <a:rPr lang="el-GR" sz="2400" dirty="0"/>
              <a:t> Η εξουσία στα χέρια του Δήμου </a:t>
            </a:r>
          </a:p>
          <a:p>
            <a:pPr algn="ctr"/>
            <a:endParaRPr lang="el-GR" sz="2400" dirty="0"/>
          </a:p>
          <a:p>
            <a:pPr algn="ctr"/>
            <a:r>
              <a:rPr lang="el-GR" sz="2400" dirty="0"/>
              <a:t>Καθιερώνει τη </a:t>
            </a:r>
            <a:r>
              <a:rPr lang="el-GR" sz="2400" b="1" dirty="0" err="1"/>
              <a:t>μισθοφορία</a:t>
            </a:r>
            <a:r>
              <a:rPr lang="el-GR" sz="2400" dirty="0"/>
              <a:t>, ένα είδος οικονομικής ενίσχυσης για τους </a:t>
            </a:r>
            <a:r>
              <a:rPr lang="el-GR" sz="2400" dirty="0" err="1"/>
              <a:t>απορότερους</a:t>
            </a:r>
            <a:r>
              <a:rPr lang="el-GR" sz="2400" dirty="0"/>
              <a:t>, ώστε να μπορούν, απερίσπαστοι, να παρακολουθούν τις συνεδριάσεις της Εκκλησίας του Δήμου και να ασκούν τα πολιτικά τους δικαιώματα. </a:t>
            </a:r>
          </a:p>
          <a:p>
            <a:pPr algn="ctr"/>
            <a:r>
              <a:rPr lang="el-GR" sz="2400" dirty="0"/>
              <a:t>Η Πολιτεία αναπτύσσει θεσμούς κοινωνικής προστασίας και πληρώνει, για τους απόρους, το αντίτιμο του εισιτηρίου τους για την είσοδό τους στο θέατρο (</a:t>
            </a:r>
            <a:r>
              <a:rPr lang="el-GR" sz="2400" b="1" dirty="0"/>
              <a:t>θεωρικά χρήματα</a:t>
            </a:r>
            <a:r>
              <a:rPr lang="el-GR" sz="2400" dirty="0"/>
              <a:t>). </a:t>
            </a:r>
          </a:p>
          <a:p>
            <a:endParaRPr lang="el-GR" sz="2400" b="1" dirty="0">
              <a:effectLst/>
              <a:ea typeface="Aptos" panose="020B0004020202020204" pitchFamily="34" charset="0"/>
            </a:endParaRPr>
          </a:p>
          <a:p>
            <a:pPr marL="457200" indent="-457200">
              <a:buAutoNum type="arabicPeriod"/>
            </a:pPr>
            <a:endParaRPr lang="el-GR" sz="2400" b="1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2385ACF-6D13-1E5C-BF97-CE1C76292062}"/>
              </a:ext>
            </a:extLst>
          </p:cNvPr>
          <p:cNvSpPr/>
          <p:nvPr/>
        </p:nvSpPr>
        <p:spPr>
          <a:xfrm>
            <a:off x="8088895" y="6001920"/>
            <a:ext cx="3941898" cy="6506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200" dirty="0" err="1"/>
              <a:t>Δρ</a:t>
            </a:r>
            <a:r>
              <a:rPr lang="el-GR" sz="1200" dirty="0"/>
              <a:t> Ελένη  Χαραλάμπους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/>
              <a:t>https://www.e-charalambous.com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FA38F-C341-8B10-69A5-FA6DE68ED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552D53A-3320-52F0-AA50-7A31C56EF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4DD450B-10DC-E7E5-0B78-D3F410B935F1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Ποιοι νόμοι έμειναν σε ισχύ μέχρι την εποχή του Σόλωνα;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A26E1D1-E8C5-51E3-8158-D4C6587D9FF8}"/>
              </a:ext>
            </a:extLst>
          </p:cNvPr>
          <p:cNvSpPr/>
          <p:nvPr/>
        </p:nvSpPr>
        <p:spPr>
          <a:xfrm>
            <a:off x="2009772" y="4471987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Νομοθεσία του Δράκοντα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7170D396-0D7A-5CCA-150B-2996AC617710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267019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48E22-B1F7-A713-0546-4B725BB64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0767DEE9-A1B3-ECAE-6658-B8000AA5B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8536D45-C576-6D21-A33B-255E56EA12CA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Τι ήταν η Εκκλησία του Δήμου;</a:t>
            </a:r>
            <a:endParaRPr lang="el-CY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86C05DF-9F80-23B2-2721-3D34200647F1}"/>
              </a:ext>
            </a:extLst>
          </p:cNvPr>
          <p:cNvSpPr/>
          <p:nvPr/>
        </p:nvSpPr>
        <p:spPr>
          <a:xfrm>
            <a:off x="2214563" y="2971800"/>
            <a:ext cx="9415462" cy="2343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>
                <a:effectLst/>
                <a:ea typeface="Calibri" panose="020F0502020204030204" pitchFamily="34" charset="0"/>
              </a:rPr>
              <a:t>(</a:t>
            </a:r>
            <a:r>
              <a:rPr lang="el-GR" sz="3600" dirty="0">
                <a:effectLst/>
                <a:ea typeface="Calibri" panose="020F0502020204030204" pitchFamily="34" charset="0"/>
              </a:rPr>
              <a:t>1) συνέλευση όλων των Αθηναίων</a:t>
            </a:r>
          </a:p>
          <a:p>
            <a:pPr algn="ctr"/>
            <a:r>
              <a:rPr lang="el-GR" sz="3600" dirty="0">
                <a:ea typeface="Calibri" panose="020F0502020204030204" pitchFamily="34" charset="0"/>
              </a:rPr>
              <a:t>(2) εκκλησία </a:t>
            </a:r>
            <a:r>
              <a:rPr lang="el-GR" sz="3600" dirty="0">
                <a:effectLst/>
                <a:ea typeface="Calibri" panose="020F0502020204030204" pitchFamily="34" charset="0"/>
              </a:rPr>
              <a:t>όλων </a:t>
            </a:r>
            <a:r>
              <a:rPr lang="el-GR" sz="3600" dirty="0">
                <a:ea typeface="Calibri" panose="020F0502020204030204" pitchFamily="34" charset="0"/>
              </a:rPr>
              <a:t>των  Αθηναίων</a:t>
            </a:r>
          </a:p>
          <a:p>
            <a:pPr algn="ctr"/>
            <a:r>
              <a:rPr lang="el-GR" sz="3600" dirty="0">
                <a:ea typeface="Calibri" panose="020F0502020204030204" pitchFamily="34" charset="0"/>
              </a:rPr>
              <a:t>(3) δικαστήριο </a:t>
            </a:r>
            <a:r>
              <a:rPr lang="el-GR" sz="3600" dirty="0">
                <a:effectLst/>
                <a:ea typeface="Calibri" panose="020F0502020204030204" pitchFamily="34" charset="0"/>
              </a:rPr>
              <a:t>όλων </a:t>
            </a:r>
            <a:r>
              <a:rPr lang="el-GR" sz="3600" dirty="0">
                <a:ea typeface="Calibri" panose="020F0502020204030204" pitchFamily="34" charset="0"/>
              </a:rPr>
              <a:t>των Αθηναίων  </a:t>
            </a:r>
          </a:p>
          <a:p>
            <a:pPr algn="ctr"/>
            <a:endParaRPr lang="el-CY" dirty="0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973B8561-3864-EEDB-B661-DAE5850CE5AB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499518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207B2-3265-664E-4588-F98436789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3AAFD34-D467-C8FD-2434-A4444BB8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578B5A5-64F0-8102-A48C-A42E0BFFA4A6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Τι ήταν η Εκκλησία του Δήμου;</a:t>
            </a:r>
            <a:endParaRPr lang="el-CY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0967308-8065-C2E5-F985-B58C22FB3F17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>
                <a:effectLst/>
                <a:ea typeface="Calibri" panose="020F0502020204030204" pitchFamily="34" charset="0"/>
              </a:rPr>
              <a:t>συνέλευση όλων των Αθηναίων</a:t>
            </a:r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4EA99B77-4B14-27E9-AE1B-65BC283306D0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717488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A1270-2729-B186-60BB-4081C3854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DE62F0F-01AA-7C28-F190-451951483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CB5938F-123A-F942-E0CD-932B3E0AD08B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Η νομοθετική ρύθμιση  των χρεών,  η σεισάχθεια, σε ποια  νομοθεσία ανήκει; 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BD5DBC3-6A3A-5D48-7397-D795E14DE37A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4000" dirty="0"/>
          </a:p>
          <a:p>
            <a:pPr algn="ctr"/>
            <a:r>
              <a:rPr lang="el-GR" dirty="0"/>
              <a:t>  </a:t>
            </a:r>
            <a:endParaRPr lang="el-CY" dirty="0"/>
          </a:p>
          <a:p>
            <a:pPr algn="ctr"/>
            <a:r>
              <a:rPr lang="el-GR" dirty="0"/>
              <a:t>  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95FE5689-0A3F-AC3A-330A-EBDE23017E8C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ECC7802B-5B35-6100-FAA6-458AE7415AB0}"/>
              </a:ext>
            </a:extLst>
          </p:cNvPr>
          <p:cNvSpPr/>
          <p:nvPr/>
        </p:nvSpPr>
        <p:spPr>
          <a:xfrm>
            <a:off x="2100264" y="3378994"/>
            <a:ext cx="9415462" cy="278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(1)Νομοθεσία του Δράκοντα </a:t>
            </a:r>
          </a:p>
          <a:p>
            <a:pPr algn="ctr"/>
            <a:r>
              <a:rPr lang="el-GR" sz="4000" dirty="0"/>
              <a:t>(2) Νομοθεσία του Σόλωνα </a:t>
            </a:r>
          </a:p>
          <a:p>
            <a:pPr algn="ctr"/>
            <a:r>
              <a:rPr lang="el-GR" sz="4000" dirty="0"/>
              <a:t>(3) Τυραννίδα του Πεισίστρατου</a:t>
            </a:r>
          </a:p>
          <a:p>
            <a:pPr algn="ctr"/>
            <a:r>
              <a:rPr lang="el-GR" sz="4000" dirty="0"/>
              <a:t>(4) Νομοθεσία του Κλεισθένη  </a:t>
            </a:r>
          </a:p>
        </p:txBody>
      </p:sp>
    </p:spTree>
    <p:extLst>
      <p:ext uri="{BB962C8B-B14F-4D97-AF65-F5344CB8AC3E}">
        <p14:creationId xmlns:p14="http://schemas.microsoft.com/office/powerpoint/2010/main" val="375618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4508F-B3FF-02F5-A16C-5B96DD4E3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8B81532-AE06-540A-2E79-C0A973064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FB0C637-5421-4E2C-C2AD-D6042BAA9E5F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solidFill>
                  <a:schemeClr val="tx1"/>
                </a:solidFill>
              </a:rPr>
              <a:t>Η νομοθετική ρύθμιση  των χρεών,  η σεισάχθεια, σε ποια  νομοθεσία ανήκει; </a:t>
            </a:r>
            <a:endParaRPr lang="el-CY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FD095B9-711E-C5A4-DD37-C4DE3B586CC2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Νομοθεσία του Σόλωνα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FCC474E9-5E1E-4799-4497-CB3DE28FB73A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385027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988D2-A92D-0F5C-6F99-C3A13E63A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F784189-935E-049C-40B9-6E5C5F07F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DD4EDCE-F7FA-2EDB-AFD1-2E6791CD98D4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Ποια νομοθεσία ενισχύει  την Εκκλησία του Δήμου;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3CCAB26-EC8F-8819-C429-B62F02B892C7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  </a:t>
            </a:r>
            <a:endParaRPr lang="el-CY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D7A3534F-25F6-634E-56DD-56753C2D02A4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19C1B46-EEE8-13A8-81F7-124F2440A42C}"/>
              </a:ext>
            </a:extLst>
          </p:cNvPr>
          <p:cNvSpPr/>
          <p:nvPr/>
        </p:nvSpPr>
        <p:spPr>
          <a:xfrm>
            <a:off x="2214563" y="3378994"/>
            <a:ext cx="9415462" cy="278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(1)Νομοθεσία του Δράκοντα </a:t>
            </a:r>
          </a:p>
          <a:p>
            <a:pPr algn="ctr"/>
            <a:r>
              <a:rPr lang="el-GR" sz="4000" dirty="0"/>
              <a:t>(2) Νομοθεσία του Σόλωνα </a:t>
            </a:r>
          </a:p>
          <a:p>
            <a:pPr algn="ctr"/>
            <a:r>
              <a:rPr lang="el-GR" sz="4000" dirty="0"/>
              <a:t>(3) Τυραννίδα του Πεισίστρατου</a:t>
            </a:r>
          </a:p>
          <a:p>
            <a:pPr algn="ctr"/>
            <a:r>
              <a:rPr lang="el-GR" sz="4000" dirty="0"/>
              <a:t>(4) Νομοθεσία του Κλεισθένη  </a:t>
            </a:r>
          </a:p>
        </p:txBody>
      </p:sp>
    </p:spTree>
    <p:extLst>
      <p:ext uri="{BB962C8B-B14F-4D97-AF65-F5344CB8AC3E}">
        <p14:creationId xmlns:p14="http://schemas.microsoft.com/office/powerpoint/2010/main" val="3474444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FE99A-9BDB-ECD8-4599-11FD9D8FF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A8B733A-1ACC-6F30-BC80-BAA7CEA7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199272B-98AA-D159-B887-1374580CA323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sz="2800" b="1" dirty="0"/>
              <a:t>Ποια νομοθεσία ενισχύει  την Εκκλησία του Δήμου;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1E83ADA-0D62-4BFC-D259-77507C60FD26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Νομοθεσία του Κλεισθένη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A271C4A5-845B-733C-2D6A-E3AF4EE977F3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39833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4E027-4DFE-4155-FA8F-C51F88B40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B212204-3DA2-80E2-C151-8A415395C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E7F742E-55ED-EE97-0484-07D743667DF1}"/>
              </a:ext>
            </a:extLst>
          </p:cNvPr>
          <p:cNvSpPr/>
          <p:nvPr/>
        </p:nvSpPr>
        <p:spPr>
          <a:xfrm>
            <a:off x="-1" y="-1"/>
            <a:ext cx="11868148" cy="19716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Το μέτρο του οστρακισμού </a:t>
            </a:r>
            <a:r>
              <a:rPr lang="el-GR" sz="2800" b="1" dirty="0">
                <a:ea typeface="Calibri" panose="020F0502020204030204" pitchFamily="34" charset="0"/>
              </a:rPr>
              <a:t>/της δεκάχρονης απομάκρυνσης από την Αθήνα των πολιτών που θεωρούνταν επικίνδυνοι  σε ποια  νομοθεσία   ανήκει;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011092A-679B-9179-67AF-8A8D670CA5E7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  </a:t>
            </a:r>
            <a:endParaRPr lang="el-CY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3489F5DD-D027-9352-441C-9EC0735C2B39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E3832CA1-8A3F-E1EE-5EDC-2BD59A5EDAF8}"/>
              </a:ext>
            </a:extLst>
          </p:cNvPr>
          <p:cNvSpPr/>
          <p:nvPr/>
        </p:nvSpPr>
        <p:spPr>
          <a:xfrm>
            <a:off x="2014538" y="3378994"/>
            <a:ext cx="9415462" cy="278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(1)Νομοθεσία του Δράκοντα </a:t>
            </a:r>
          </a:p>
          <a:p>
            <a:pPr algn="ctr"/>
            <a:r>
              <a:rPr lang="el-GR" sz="4000" dirty="0"/>
              <a:t>(2) Νομοθεσία του Σόλωνα </a:t>
            </a:r>
          </a:p>
          <a:p>
            <a:pPr algn="ctr"/>
            <a:r>
              <a:rPr lang="el-GR" sz="4000" dirty="0"/>
              <a:t>(3) Τυραννίδα του Πεισίστρατου</a:t>
            </a:r>
          </a:p>
          <a:p>
            <a:pPr algn="ctr"/>
            <a:r>
              <a:rPr lang="el-GR" sz="4000" dirty="0"/>
              <a:t>(4) Νομοθεσία του Κλεισθένη  </a:t>
            </a:r>
          </a:p>
        </p:txBody>
      </p:sp>
    </p:spTree>
    <p:extLst>
      <p:ext uri="{BB962C8B-B14F-4D97-AF65-F5344CB8AC3E}">
        <p14:creationId xmlns:p14="http://schemas.microsoft.com/office/powerpoint/2010/main" val="1565897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E514B-55BF-4875-69A6-13D273958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FDBE68E-9C3B-70D4-AE6F-05700E454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687BD61-7DF4-0D50-88CA-CB48E16EBDB8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Το μέτρο του οστρακισμού </a:t>
            </a:r>
            <a:r>
              <a:rPr lang="el-GR" sz="2800" b="1" dirty="0">
                <a:ea typeface="Calibri" panose="020F0502020204030204" pitchFamily="34" charset="0"/>
              </a:rPr>
              <a:t>/της δεκάχρονης απομάκρυνσης από την Αθήνα των πολιτών που θεωρούνταν επικίνδυνοι  σε ποια  νομοθεσία   ανήκει;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F48125C-1BB2-2B40-A117-FBC17C9EDE00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/>
              <a:t>Νομοθεσία του Κλεισθένη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CE7603CD-6184-ABDE-0B0D-DED9325A91C4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44689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17826" r="8206"/>
          <a:stretch>
            <a:fillRect/>
          </a:stretch>
        </p:blipFill>
        <p:spPr>
          <a:xfrm rot="5400000">
            <a:off x="3087553" y="-719491"/>
            <a:ext cx="5238776" cy="7217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981" y="269630"/>
            <a:ext cx="1664352" cy="1875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85284B7-AB37-8D8F-5C01-3E6A734363A5}"/>
              </a:ext>
            </a:extLst>
          </p:cNvPr>
          <p:cNvSpPr/>
          <p:nvPr/>
        </p:nvSpPr>
        <p:spPr>
          <a:xfrm>
            <a:off x="246051" y="6063379"/>
            <a:ext cx="11237976" cy="5249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 2005, σελ.</a:t>
            </a:r>
            <a:r>
              <a:rPr lang="en-US" dirty="0">
                <a:solidFill>
                  <a:schemeClr val="tx1"/>
                </a:solidFill>
              </a:rPr>
              <a:t> 112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96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1416-A0A7-953F-532F-23596CF9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EBD92EF6-B1DB-4D88-0CED-794A9481380B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32C5D37-241B-4E0A-DDE8-E9CCB8F94495}"/>
              </a:ext>
            </a:extLst>
          </p:cNvPr>
          <p:cNvSpPr/>
          <p:nvPr/>
        </p:nvSpPr>
        <p:spPr>
          <a:xfrm>
            <a:off x="0" y="717944"/>
            <a:ext cx="2671763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Εποχή  του Χαλκού 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8A24A5-A6F7-32A3-18E0-2DB3B9C6FCAC}"/>
              </a:ext>
            </a:extLst>
          </p:cNvPr>
          <p:cNvSpPr/>
          <p:nvPr/>
        </p:nvSpPr>
        <p:spPr>
          <a:xfrm>
            <a:off x="2828926" y="728660"/>
            <a:ext cx="255746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Γεωμετρική </a:t>
            </a:r>
          </a:p>
          <a:p>
            <a:pPr algn="ctr"/>
            <a:r>
              <a:rPr lang="el-GR" sz="3200" b="1" dirty="0"/>
              <a:t>Εποχή</a:t>
            </a:r>
            <a:endParaRPr lang="el-CY" sz="32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23F5A93-6B34-5715-D100-3ED8C0721E02}"/>
              </a:ext>
            </a:extLst>
          </p:cNvPr>
          <p:cNvSpPr/>
          <p:nvPr/>
        </p:nvSpPr>
        <p:spPr>
          <a:xfrm>
            <a:off x="5700712" y="706868"/>
            <a:ext cx="211455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Αρχαϊκή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CFB586FE-EDF8-8883-1400-3C22E18240FB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CE1CFA1B-F820-D757-453A-EF7A9A06CE2D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A3D186D2-0906-7478-2883-1532419886C6}"/>
              </a:ext>
            </a:extLst>
          </p:cNvPr>
          <p:cNvSpPr/>
          <p:nvPr/>
        </p:nvSpPr>
        <p:spPr>
          <a:xfrm rot="10800000">
            <a:off x="5618564" y="2700336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263A7871-C583-3F11-88B1-9838CF21C5C3}"/>
              </a:ext>
            </a:extLst>
          </p:cNvPr>
          <p:cNvSpPr/>
          <p:nvPr/>
        </p:nvSpPr>
        <p:spPr>
          <a:xfrm>
            <a:off x="4086225" y="0"/>
            <a:ext cx="4414836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Ιστορική γραμμή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03F3E-CD0F-B413-5490-63108FF97D45}"/>
              </a:ext>
            </a:extLst>
          </p:cNvPr>
          <p:cNvSpPr txBox="1"/>
          <p:nvPr/>
        </p:nvSpPr>
        <p:spPr>
          <a:xfrm>
            <a:off x="9857180" y="4547951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323  π.Χ. </a:t>
            </a:r>
            <a:endParaRPr lang="el-CY" sz="3600" dirty="0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A9BFDC32-0D0E-7DC4-ABCA-F6F75F085E70}"/>
              </a:ext>
            </a:extLst>
          </p:cNvPr>
          <p:cNvSpPr/>
          <p:nvPr/>
        </p:nvSpPr>
        <p:spPr>
          <a:xfrm rot="10800000">
            <a:off x="7755735" y="2689354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3BD07862-DBB2-473F-06FE-0BCDDE2A5D35}"/>
              </a:ext>
            </a:extLst>
          </p:cNvPr>
          <p:cNvSpPr/>
          <p:nvPr/>
        </p:nvSpPr>
        <p:spPr>
          <a:xfrm>
            <a:off x="7914081" y="686959"/>
            <a:ext cx="1943099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Κλασική 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69C39-815E-7B39-B11E-10022A89E476}"/>
              </a:ext>
            </a:extLst>
          </p:cNvPr>
          <p:cNvSpPr txBox="1"/>
          <p:nvPr/>
        </p:nvSpPr>
        <p:spPr>
          <a:xfrm>
            <a:off x="7379492" y="4556018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479 π.Χ. </a:t>
            </a:r>
            <a:endParaRPr lang="el-CY" sz="360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D1177A6D-9F63-E992-EDE3-2777D9B375C3}"/>
              </a:ext>
            </a:extLst>
          </p:cNvPr>
          <p:cNvSpPr/>
          <p:nvPr/>
        </p:nvSpPr>
        <p:spPr>
          <a:xfrm>
            <a:off x="11621696" y="3721894"/>
            <a:ext cx="542925" cy="571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9D9D3CDE-1006-ACCC-2B86-AA5715B4A54F}"/>
              </a:ext>
            </a:extLst>
          </p:cNvPr>
          <p:cNvSpPr/>
          <p:nvPr/>
        </p:nvSpPr>
        <p:spPr>
          <a:xfrm rot="10800000">
            <a:off x="9688715" y="2683432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27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32864" b="52165"/>
          <a:stretch>
            <a:fillRect/>
          </a:stretch>
        </p:blipFill>
        <p:spPr>
          <a:xfrm>
            <a:off x="477012" y="529004"/>
            <a:ext cx="11237976" cy="5754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8" t="47282" r="23260" b="11477"/>
          <a:stretch/>
        </p:blipFill>
        <p:spPr>
          <a:xfrm rot="906528">
            <a:off x="9364355" y="1626916"/>
            <a:ext cx="2003648" cy="4519057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ACEA9C0-68BF-E876-2D11-F50653DEF1BD}"/>
              </a:ext>
            </a:extLst>
          </p:cNvPr>
          <p:cNvSpPr/>
          <p:nvPr/>
        </p:nvSpPr>
        <p:spPr>
          <a:xfrm>
            <a:off x="477012" y="163864"/>
            <a:ext cx="11237976" cy="5249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</a:t>
            </a:r>
            <a:r>
              <a:rPr lang="en-US" dirty="0">
                <a:solidFill>
                  <a:schemeClr val="tx1"/>
                </a:solidFill>
              </a:rPr>
              <a:t> 113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26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4871" r="34936" b="7607"/>
          <a:stretch/>
        </p:blipFill>
        <p:spPr>
          <a:xfrm rot="5400000">
            <a:off x="2666996" y="-2667000"/>
            <a:ext cx="6858003" cy="12192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A1CF52-CAE3-E704-FE3E-A5FBD1866E52}"/>
              </a:ext>
            </a:extLst>
          </p:cNvPr>
          <p:cNvSpPr txBox="1"/>
          <p:nvPr/>
        </p:nvSpPr>
        <p:spPr>
          <a:xfrm>
            <a:off x="-4" y="0"/>
            <a:ext cx="75496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Μανόλης Ανδρονίκου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Β’, Αθήνα 1971, σελ.</a:t>
            </a:r>
            <a:r>
              <a:rPr lang="en-US" dirty="0"/>
              <a:t>83.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827634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12070" r="15260" b="25732"/>
          <a:stretch/>
        </p:blipFill>
        <p:spPr>
          <a:xfrm>
            <a:off x="167053" y="839665"/>
            <a:ext cx="10222524" cy="5832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44773" r="59472" b="33018"/>
          <a:stretch/>
        </p:blipFill>
        <p:spPr>
          <a:xfrm rot="5400000">
            <a:off x="9088314" y="317304"/>
            <a:ext cx="2930772" cy="2942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87DAC6-15BA-7C18-D9FC-A2635A6F4944}"/>
              </a:ext>
            </a:extLst>
          </p:cNvPr>
          <p:cNvSpPr txBox="1"/>
          <p:nvPr/>
        </p:nvSpPr>
        <p:spPr>
          <a:xfrm>
            <a:off x="-1" y="0"/>
            <a:ext cx="845233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Μανόλης Ανδρονίκου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Β’, Αθήνα 1971, σ. </a:t>
            </a:r>
            <a:r>
              <a:rPr lang="en-US" dirty="0"/>
              <a:t>84-85.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328625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t="7722" r="18889" b="31196"/>
          <a:stretch/>
        </p:blipFill>
        <p:spPr>
          <a:xfrm>
            <a:off x="167052" y="571500"/>
            <a:ext cx="11648711" cy="6015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89AE14-B9E1-F922-EE18-90FEA27EB23A}"/>
              </a:ext>
            </a:extLst>
          </p:cNvPr>
          <p:cNvSpPr txBox="1"/>
          <p:nvPr/>
        </p:nvSpPr>
        <p:spPr>
          <a:xfrm>
            <a:off x="2382" y="-6642"/>
            <a:ext cx="1218961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 1971, σελ. </a:t>
            </a:r>
            <a:r>
              <a:rPr lang="en-US" sz="1600" dirty="0"/>
              <a:t>89.</a:t>
            </a:r>
            <a:endParaRPr lang="el-CY" sz="1600" dirty="0"/>
          </a:p>
        </p:txBody>
      </p:sp>
    </p:spTree>
    <p:extLst>
      <p:ext uri="{BB962C8B-B14F-4D97-AF65-F5344CB8AC3E}">
        <p14:creationId xmlns:p14="http://schemas.microsoft.com/office/powerpoint/2010/main" val="3490301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7948" r="15641" b="20684"/>
          <a:stretch/>
        </p:blipFill>
        <p:spPr>
          <a:xfrm>
            <a:off x="334108" y="735806"/>
            <a:ext cx="11523785" cy="5888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ACEF50-7619-3905-F8BB-C1641F0951FC}"/>
              </a:ext>
            </a:extLst>
          </p:cNvPr>
          <p:cNvSpPr txBox="1"/>
          <p:nvPr/>
        </p:nvSpPr>
        <p:spPr>
          <a:xfrm>
            <a:off x="105508" y="234048"/>
            <a:ext cx="1175238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 1971, σελ. </a:t>
            </a:r>
            <a:r>
              <a:rPr lang="en-US" sz="1600" dirty="0"/>
              <a:t>91.</a:t>
            </a:r>
            <a:endParaRPr lang="el-CY" sz="1600" dirty="0"/>
          </a:p>
        </p:txBody>
      </p:sp>
    </p:spTree>
    <p:extLst>
      <p:ext uri="{BB962C8B-B14F-4D97-AF65-F5344CB8AC3E}">
        <p14:creationId xmlns:p14="http://schemas.microsoft.com/office/powerpoint/2010/main" val="3059482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44463" y="-7835567"/>
            <a:ext cx="2862000" cy="2146500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t="16777" r="29097" b="29071"/>
          <a:stretch/>
        </p:blipFill>
        <p:spPr>
          <a:xfrm>
            <a:off x="588285" y="891224"/>
            <a:ext cx="11119032" cy="5839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9DAD85-001B-48F9-102A-9A22256D2EC3}"/>
              </a:ext>
            </a:extLst>
          </p:cNvPr>
          <p:cNvSpPr txBox="1"/>
          <p:nvPr/>
        </p:nvSpPr>
        <p:spPr>
          <a:xfrm>
            <a:off x="409242" y="332655"/>
            <a:ext cx="112980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 1971, σελ. </a:t>
            </a:r>
            <a:r>
              <a:rPr lang="en-US" sz="1600" dirty="0"/>
              <a:t>90.</a:t>
            </a:r>
            <a:endParaRPr lang="el-CY" sz="1600" dirty="0"/>
          </a:p>
        </p:txBody>
      </p:sp>
    </p:spTree>
    <p:extLst>
      <p:ext uri="{BB962C8B-B14F-4D97-AF65-F5344CB8AC3E}">
        <p14:creationId xmlns:p14="http://schemas.microsoft.com/office/powerpoint/2010/main" val="4045878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24086" b="38770"/>
          <a:stretch/>
        </p:blipFill>
        <p:spPr>
          <a:xfrm>
            <a:off x="386706" y="631426"/>
            <a:ext cx="11213432" cy="6144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70626B-C4FC-6010-9BA4-C2FC1B7E040B}"/>
              </a:ext>
            </a:extLst>
          </p:cNvPr>
          <p:cNvSpPr txBox="1"/>
          <p:nvPr/>
        </p:nvSpPr>
        <p:spPr>
          <a:xfrm>
            <a:off x="187569" y="105304"/>
            <a:ext cx="1161170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 1971, σελ. </a:t>
            </a:r>
            <a:r>
              <a:rPr lang="en-US" sz="1600" dirty="0"/>
              <a:t>100.</a:t>
            </a:r>
            <a:endParaRPr lang="el-CY" sz="1600" dirty="0"/>
          </a:p>
        </p:txBody>
      </p:sp>
    </p:spTree>
    <p:extLst>
      <p:ext uri="{BB962C8B-B14F-4D97-AF65-F5344CB8AC3E}">
        <p14:creationId xmlns:p14="http://schemas.microsoft.com/office/powerpoint/2010/main" val="1564037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7103C1F8-2CC9-BAF9-3A37-5CC80EF16DE1}"/>
              </a:ext>
            </a:extLst>
          </p:cNvPr>
          <p:cNvSpPr/>
          <p:nvPr/>
        </p:nvSpPr>
        <p:spPr>
          <a:xfrm>
            <a:off x="514349" y="2409825"/>
            <a:ext cx="4157664" cy="3919537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/>
              <a:t>μισθοφορία</a:t>
            </a:r>
            <a:endParaRPr lang="el-GR" sz="3600" dirty="0"/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C179A72A-B9BF-6CF7-3261-11356894DEB6}"/>
              </a:ext>
            </a:extLst>
          </p:cNvPr>
          <p:cNvSpPr/>
          <p:nvPr/>
        </p:nvSpPr>
        <p:spPr>
          <a:xfrm>
            <a:off x="8043866" y="3030140"/>
            <a:ext cx="3983834" cy="343376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 dirty="0"/>
              <a:t> Η εξουσία στα χέρια του Δήμου </a:t>
            </a: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414E565-BCCB-DB1B-448D-FEC4A07FF0ED}"/>
              </a:ext>
            </a:extLst>
          </p:cNvPr>
          <p:cNvSpPr/>
          <p:nvPr/>
        </p:nvSpPr>
        <p:spPr>
          <a:xfrm>
            <a:off x="3886202" y="72629"/>
            <a:ext cx="5014912" cy="467439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/>
              <a:t>θεωρικά χρήματα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257983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Κίμων ο Μιλτιάδου «Και νεκρός ενίκα» | Βυθοσκόπιο">
            <a:extLst>
              <a:ext uri="{FF2B5EF4-FFF2-40B4-BE49-F238E27FC236}">
                <a16:creationId xmlns:a16="http://schemas.microsoft.com/office/drawing/2014/main" id="{45019E98-F5A9-EF94-6D84-1DD74014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7179" y="643466"/>
            <a:ext cx="370729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Περικλής - Βικιπαίδεια">
            <a:extLst>
              <a:ext uri="{FF2B5EF4-FFF2-40B4-BE49-F238E27FC236}">
                <a16:creationId xmlns:a16="http://schemas.microsoft.com/office/drawing/2014/main" id="{29FA94F6-4C3F-94C5-8D4E-835CF98E5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2723" y="643467"/>
            <a:ext cx="367690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B4A94-BEB5-D562-3392-1EBF3B696310}"/>
              </a:ext>
            </a:extLst>
          </p:cNvPr>
          <p:cNvSpPr txBox="1"/>
          <p:nvPr/>
        </p:nvSpPr>
        <p:spPr>
          <a:xfrm>
            <a:off x="6307889" y="5148017"/>
            <a:ext cx="5186569" cy="11339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Η</a:t>
            </a:r>
            <a:r>
              <a:rPr lang="el-GR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γέτη του δημοκρατικού κόμματος </a:t>
            </a:r>
            <a:r>
              <a:rPr lang="el-GR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Περικλής</a:t>
            </a:r>
            <a:endParaRPr lang="el-CY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F07FE-52A2-9565-B56C-D311A4621337}"/>
              </a:ext>
            </a:extLst>
          </p:cNvPr>
          <p:cNvSpPr txBox="1"/>
          <p:nvPr/>
        </p:nvSpPr>
        <p:spPr>
          <a:xfrm>
            <a:off x="531429" y="5342129"/>
            <a:ext cx="539569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Η</a:t>
            </a:r>
            <a:r>
              <a:rPr lang="el-GR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γέτης του αριστοκρατικού πολιτεύματος </a:t>
            </a:r>
            <a:r>
              <a:rPr lang="el-GR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Κίμωνας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41277"/>
          <a:stretch/>
        </p:blipFill>
        <p:spPr>
          <a:xfrm>
            <a:off x="10050636" y="1915787"/>
            <a:ext cx="1664352" cy="1775708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7A491D4-42A1-64B4-1C2F-27DDCDDBD4F8}"/>
              </a:ext>
            </a:extLst>
          </p:cNvPr>
          <p:cNvSpPr/>
          <p:nvPr/>
        </p:nvSpPr>
        <p:spPr>
          <a:xfrm>
            <a:off x="477013" y="480060"/>
            <a:ext cx="11237976" cy="5249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112</a:t>
            </a:r>
            <a:r>
              <a:rPr lang="el-GR" dirty="0">
                <a:solidFill>
                  <a:schemeClr val="tx1"/>
                </a:solidFill>
              </a:rPr>
              <a:t> 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80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11EF5-44F5-6E88-061A-B040CCFB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4CE96BE-D5E5-6CFC-4A15-A6E8B4F9F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83B5DDC-8BD5-D7BC-10A3-C2E1C31749AF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>
                <a:solidFill>
                  <a:srgbClr val="FF0000"/>
                </a:solidFill>
              </a:rPr>
              <a:t>Προπύργιο του συντηρητισμού,  του αφαιρέθηκε κάθε πολιτική εξουσία.</a:t>
            </a:r>
            <a:endParaRPr lang="el-GR" sz="4000" b="1" dirty="0">
              <a:solidFill>
                <a:srgbClr val="FF0000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C899DA5-4E75-74F2-4BEE-623C2D950A27}"/>
              </a:ext>
            </a:extLst>
          </p:cNvPr>
          <p:cNvSpPr/>
          <p:nvPr/>
        </p:nvSpPr>
        <p:spPr>
          <a:xfrm>
            <a:off x="1271588" y="3857625"/>
            <a:ext cx="10010771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800" b="1" dirty="0"/>
              <a:t>Άρειος Πάγος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6023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42CD1-F853-5175-A0F7-6525483CD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039C94D-35A9-99C9-8B55-40B7690AE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28F79A5-0A3C-EA6A-ABBC-785BF49857B4}"/>
              </a:ext>
            </a:extLst>
          </p:cNvPr>
          <p:cNvSpPr/>
          <p:nvPr/>
        </p:nvSpPr>
        <p:spPr>
          <a:xfrm>
            <a:off x="-1" y="128588"/>
            <a:ext cx="11868148" cy="1885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Ένα είδος οικονομικής ενίσχυσης για τους </a:t>
            </a:r>
            <a:r>
              <a:rPr lang="el-GR" sz="2800" b="1" dirty="0" err="1">
                <a:solidFill>
                  <a:srgbClr val="FF0000"/>
                </a:solidFill>
              </a:rPr>
              <a:t>απορότερους</a:t>
            </a:r>
            <a:r>
              <a:rPr lang="el-GR" sz="2800" b="1" dirty="0">
                <a:solidFill>
                  <a:srgbClr val="FF0000"/>
                </a:solidFill>
              </a:rPr>
              <a:t>, ώστε να μπορούν, απερίσπαστοι, να παρακολουθούν τις συνεδριάσεις της Εκκλησίας του Δήμου και να ασκούν τα πολιτικά τους δικαιώματα</a:t>
            </a:r>
            <a:r>
              <a:rPr lang="el-GR" sz="32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E0B8C68-C068-1B29-A60F-BA9FE6BC0F1F}"/>
              </a:ext>
            </a:extLst>
          </p:cNvPr>
          <p:cNvSpPr/>
          <p:nvPr/>
        </p:nvSpPr>
        <p:spPr>
          <a:xfrm>
            <a:off x="1271588" y="3857625"/>
            <a:ext cx="10010771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800" b="1" dirty="0" err="1"/>
              <a:t>Μισθοφορία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4603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F5CC2-3728-6E47-1A27-40BDCD69E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D08CBF6-69CA-0B58-0029-62F91F891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1946824-0F88-DF3E-2489-DF5510D73C0D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Η Πολιτεία αναπτύσσει θεσμούς κοινωνικής προστασίας και πληρώνει, για τους απόρους, το αντίτιμο του εισιτηρίου τους για την είσοδό τους στο θέατρο.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AAAC689-21F9-F0A4-4225-F173D76AD602}"/>
              </a:ext>
            </a:extLst>
          </p:cNvPr>
          <p:cNvSpPr/>
          <p:nvPr/>
        </p:nvSpPr>
        <p:spPr>
          <a:xfrm>
            <a:off x="1271588" y="3857625"/>
            <a:ext cx="10010771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4800" b="1" dirty="0"/>
              <a:t>Θεωρικά χρήματα</a:t>
            </a:r>
            <a:r>
              <a:rPr lang="el-GR" sz="4800" dirty="0"/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458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3AB20-1ACF-4962-2ED0-7C9A80715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4FAB4AE-8ABF-82AF-ABB8-2389480E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84D7A1-F528-4C5D-C0FE-6136DBCCF763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rgbClr val="FF0000"/>
                </a:solidFill>
              </a:rPr>
              <a:t> </a:t>
            </a:r>
            <a:r>
              <a:rPr lang="el-GR" sz="3200" b="1" dirty="0">
                <a:solidFill>
                  <a:srgbClr val="FF0000"/>
                </a:solidFill>
              </a:rPr>
              <a:t>Διεύρυνση της λαϊκής συμμετοχής &amp; </a:t>
            </a:r>
          </a:p>
          <a:p>
            <a:pPr algn="ctr"/>
            <a:r>
              <a:rPr lang="el-GR" sz="3200" b="1" dirty="0">
                <a:solidFill>
                  <a:srgbClr val="FF0000"/>
                </a:solidFill>
              </a:rPr>
              <a:t> Η εξουσία στα χέρια του Δήμου 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9293FB2-23C1-FA33-C0CD-B7A5E407433A}"/>
              </a:ext>
            </a:extLst>
          </p:cNvPr>
          <p:cNvSpPr/>
          <p:nvPr/>
        </p:nvSpPr>
        <p:spPr>
          <a:xfrm>
            <a:off x="1271589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l-GR" sz="4800" b="1" dirty="0"/>
              <a:t>Το πολιτικό έργο του Περικλή</a:t>
            </a:r>
            <a:endParaRPr lang="el-CY" sz="4800" dirty="0"/>
          </a:p>
        </p:txBody>
      </p:sp>
    </p:spTree>
    <p:extLst>
      <p:ext uri="{BB962C8B-B14F-4D97-AF65-F5344CB8AC3E}">
        <p14:creationId xmlns:p14="http://schemas.microsoft.com/office/powerpoint/2010/main" val="367162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: 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Θεόδωρος Κατσουλάκος, Γεωργία Κοκκορού - Αλευρά, Βασίλειος Σκουλάτος, </a:t>
            </a:r>
            <a:r>
              <a:rPr lang="el-CY" i="1" dirty="0">
                <a:solidFill>
                  <a:schemeClr val="tx1"/>
                </a:solidFill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r>
              <a:rPr lang="el-GR" dirty="0" err="1">
                <a:solidFill>
                  <a:schemeClr val="tx1"/>
                </a:solidFill>
                <a:ea typeface="Aptos" panose="020B0004020202020204" pitchFamily="34" charset="0"/>
              </a:rPr>
              <a:t>σσ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. 71-72. </a:t>
            </a:r>
            <a:endParaRPr lang="el-CY" kern="100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132542" y="842148"/>
            <a:ext cx="12030650" cy="577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endParaRPr lang="el-GR" sz="2400" b="1" baseline="30000" dirty="0"/>
          </a:p>
          <a:p>
            <a:pPr algn="ctr"/>
            <a:endParaRPr lang="el-GR" sz="2400" b="1" baseline="30000" dirty="0"/>
          </a:p>
          <a:p>
            <a:pPr algn="ctr"/>
            <a:r>
              <a:rPr lang="el-GR" sz="2000" b="1" dirty="0"/>
              <a:t>Εξέλιξη των πολιτευμάτων της Αθήνας κατά σειράν :</a:t>
            </a:r>
          </a:p>
          <a:p>
            <a:pPr algn="ctr"/>
            <a:r>
              <a:rPr lang="el-GR" sz="2000" dirty="0"/>
              <a:t>Βασιλεία </a:t>
            </a:r>
            <a:r>
              <a:rPr lang="el-GR" sz="2000" dirty="0">
                <a:sym typeface="Wingdings" panose="05000000000000000000" pitchFamily="2" charset="2"/>
              </a:rPr>
              <a:t></a:t>
            </a:r>
            <a:r>
              <a:rPr lang="el-GR" sz="2000" dirty="0"/>
              <a:t> Αριστοκρατία  </a:t>
            </a:r>
            <a:r>
              <a:rPr lang="el-GR" sz="2000" dirty="0">
                <a:sym typeface="Wingdings" panose="05000000000000000000" pitchFamily="2" charset="2"/>
              </a:rPr>
              <a:t> </a:t>
            </a:r>
            <a:r>
              <a:rPr lang="el-GR" sz="2000" dirty="0"/>
              <a:t>Τυραννίδα </a:t>
            </a:r>
            <a:r>
              <a:rPr lang="el-GR" sz="2000" dirty="0">
                <a:sym typeface="Wingdings" panose="05000000000000000000" pitchFamily="2" charset="2"/>
              </a:rPr>
              <a:t> </a:t>
            </a:r>
            <a:r>
              <a:rPr lang="el-GR" sz="2000" dirty="0"/>
              <a:t>Δημοκρατία </a:t>
            </a:r>
          </a:p>
          <a:p>
            <a:pPr algn="ctr"/>
            <a:endParaRPr lang="el-GR" sz="2000" dirty="0"/>
          </a:p>
          <a:p>
            <a:pPr algn="ctr"/>
            <a:r>
              <a:rPr lang="el-GR" sz="2000" dirty="0"/>
              <a:t>(1)Νομοθεσία του Δράκοντα (δρακόντεια μέτρα/ αυστηροί νόμοι)</a:t>
            </a:r>
          </a:p>
          <a:p>
            <a:pPr algn="ctr"/>
            <a:endParaRPr lang="el-GR" sz="2000" dirty="0"/>
          </a:p>
          <a:p>
            <a:pPr algn="ctr"/>
            <a:r>
              <a:rPr lang="el-GR" sz="2000" dirty="0"/>
              <a:t>(2) Νομοθεσία του Σόλωνα (Σεισάχθεια/</a:t>
            </a:r>
            <a:r>
              <a:rPr lang="el-GR" sz="2000" b="1" dirty="0">
                <a:effectLst/>
                <a:ea typeface="Calibri" panose="020F0502020204030204" pitchFamily="34" charset="0"/>
              </a:rPr>
              <a:t> </a:t>
            </a:r>
            <a:r>
              <a:rPr lang="el-GR" sz="2000" dirty="0">
                <a:effectLst/>
                <a:ea typeface="Calibri" panose="020F0502020204030204" pitchFamily="34" charset="0"/>
              </a:rPr>
              <a:t>Κατάργησε τα χρέη, απελευθέρωσε αυτούς που είχαν γίνει δούλοι λόγω χρεών</a:t>
            </a:r>
            <a:r>
              <a:rPr lang="el-GR" sz="2000" dirty="0"/>
              <a:t>)</a:t>
            </a:r>
          </a:p>
          <a:p>
            <a:pPr algn="ctr"/>
            <a:endParaRPr lang="el-GR" sz="2000" dirty="0"/>
          </a:p>
          <a:p>
            <a:pPr algn="ctr"/>
            <a:r>
              <a:rPr lang="el-GR" sz="2000" dirty="0"/>
              <a:t>(3) Τυραννίδα του Πεισίστρατου</a:t>
            </a:r>
          </a:p>
          <a:p>
            <a:pPr algn="ctr"/>
            <a:endParaRPr lang="el-GR" sz="2000" dirty="0"/>
          </a:p>
          <a:p>
            <a:pPr algn="ctr"/>
            <a:r>
              <a:rPr lang="el-GR" sz="2000" dirty="0"/>
              <a:t>(4) Νομοθεσία του Κλεισθένη  :  α. ενίσχυση της Εκκλησίας του Δήμου /</a:t>
            </a:r>
            <a:r>
              <a:rPr lang="el-GR" sz="2000" b="1" dirty="0">
                <a:effectLst/>
                <a:ea typeface="Calibri" panose="020F0502020204030204" pitchFamily="34" charset="0"/>
              </a:rPr>
              <a:t> </a:t>
            </a:r>
            <a:r>
              <a:rPr lang="el-GR" sz="2000" dirty="0">
                <a:effectLst/>
                <a:ea typeface="Calibri" panose="020F0502020204030204" pitchFamily="34" charset="0"/>
              </a:rPr>
              <a:t>συνέλευση όλων των Αθηναίων </a:t>
            </a:r>
            <a:r>
              <a:rPr lang="el-GR" sz="2000" dirty="0"/>
              <a:t>                                                                         </a:t>
            </a:r>
          </a:p>
          <a:p>
            <a:pPr algn="ctr"/>
            <a:r>
              <a:rPr lang="el-GR" sz="2000" dirty="0"/>
              <a:t> β. ενίσχυση δημοκρατικού πολιτεύματος </a:t>
            </a:r>
          </a:p>
          <a:p>
            <a:pPr algn="ctr"/>
            <a:r>
              <a:rPr lang="el-GR" sz="2000" dirty="0"/>
              <a:t>                      γ. οστρακισμός</a:t>
            </a:r>
            <a:r>
              <a:rPr lang="el-GR" sz="2000" b="1" dirty="0">
                <a:effectLst/>
                <a:ea typeface="Calibri" panose="020F0502020204030204" pitchFamily="34" charset="0"/>
              </a:rPr>
              <a:t> </a:t>
            </a:r>
            <a:r>
              <a:rPr lang="el-GR" sz="2000" dirty="0">
                <a:effectLst/>
                <a:ea typeface="Calibri" panose="020F0502020204030204" pitchFamily="34" charset="0"/>
              </a:rPr>
              <a:t>/δεκάχρονη απομάκρυνση από την Αθήνα των πολιτών που θεωρούνταν επικίνδυνοι </a:t>
            </a:r>
            <a:endParaRPr lang="en-US" sz="2000" u="sng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49476">
            <a:off x="130498" y="272819"/>
            <a:ext cx="2533650" cy="1800225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 rot="19697436">
            <a:off x="552859" y="873634"/>
            <a:ext cx="1887415" cy="6447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/>
              <a:t>υπενθύμιση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09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46675-5EC4-316D-DF43-8BC37BC6C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FB0CF7E-B8AC-8476-CC04-632022EA7EC0}"/>
              </a:ext>
            </a:extLst>
          </p:cNvPr>
          <p:cNvSpPr/>
          <p:nvPr/>
        </p:nvSpPr>
        <p:spPr>
          <a:xfrm>
            <a:off x="2850357" y="30958"/>
            <a:ext cx="3236120" cy="1714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Αριστοκρατία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929B8C3-FFF3-FD1D-3473-DE1ACBD10BCA}"/>
              </a:ext>
            </a:extLst>
          </p:cNvPr>
          <p:cNvSpPr/>
          <p:nvPr/>
        </p:nvSpPr>
        <p:spPr>
          <a:xfrm>
            <a:off x="3078954" y="5741192"/>
            <a:ext cx="3000376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Σόλων ο νομοθέτης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50238C8-9579-DEEF-5E76-EAE100A0976D}"/>
              </a:ext>
            </a:extLst>
          </p:cNvPr>
          <p:cNvSpPr/>
          <p:nvPr/>
        </p:nvSpPr>
        <p:spPr>
          <a:xfrm>
            <a:off x="9213058" y="11910"/>
            <a:ext cx="3000376" cy="1714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Δημοκρατία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A5F931F-E075-7924-DB2E-F4A40C003156}"/>
              </a:ext>
            </a:extLst>
          </p:cNvPr>
          <p:cNvSpPr/>
          <p:nvPr/>
        </p:nvSpPr>
        <p:spPr>
          <a:xfrm>
            <a:off x="6086477" y="28575"/>
            <a:ext cx="3143251" cy="1714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Τυραννίδα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6F2A3B5A-753C-DD7D-89E4-38C95A44B412}"/>
              </a:ext>
            </a:extLst>
          </p:cNvPr>
          <p:cNvSpPr/>
          <p:nvPr/>
        </p:nvSpPr>
        <p:spPr>
          <a:xfrm>
            <a:off x="0" y="0"/>
            <a:ext cx="2833686" cy="171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l-GR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l-GR" sz="2800" dirty="0"/>
              <a:t>Βασιλεία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55B90C2-D8EA-A860-4970-4A16FBAFDFA0}"/>
              </a:ext>
            </a:extLst>
          </p:cNvPr>
          <p:cNvSpPr/>
          <p:nvPr/>
        </p:nvSpPr>
        <p:spPr>
          <a:xfrm>
            <a:off x="47624" y="5741192"/>
            <a:ext cx="3000376" cy="1085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Κροίσος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DD434671-824A-FEA6-F5A2-57D60ED3FD3E}"/>
              </a:ext>
            </a:extLst>
          </p:cNvPr>
          <p:cNvSpPr/>
          <p:nvPr/>
        </p:nvSpPr>
        <p:spPr>
          <a:xfrm>
            <a:off x="6112670" y="5741192"/>
            <a:ext cx="3000376" cy="10858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Πεισίστρατος</a:t>
            </a:r>
            <a:r>
              <a:rPr lang="el-GR" sz="1800" dirty="0"/>
              <a:t> </a:t>
            </a: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3E2C67F3-3759-215B-3EF4-E5CE91E68213}"/>
              </a:ext>
            </a:extLst>
          </p:cNvPr>
          <p:cNvSpPr/>
          <p:nvPr/>
        </p:nvSpPr>
        <p:spPr>
          <a:xfrm>
            <a:off x="9167815" y="5760240"/>
            <a:ext cx="3000376" cy="1085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Κλεισθένης</a:t>
            </a:r>
            <a:r>
              <a:rPr lang="el-GR" sz="1800" dirty="0"/>
              <a:t> </a:t>
            </a:r>
          </a:p>
        </p:txBody>
      </p:sp>
      <p:pic>
        <p:nvPicPr>
          <p:cNvPr id="1026" name="Picture 2" descr="Κλεισθένης - Βικιπαίδεια">
            <a:extLst>
              <a:ext uri="{FF2B5EF4-FFF2-40B4-BE49-F238E27FC236}">
                <a16:creationId xmlns:a16="http://schemas.microsoft.com/office/drawing/2014/main" id="{E89122A7-2574-31D8-DEBB-B453840E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399" y="1714500"/>
            <a:ext cx="2833686" cy="399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Πεισίστρατος περίπου 600-527 π.X. - ΤΟ ΒΗΜΑ">
            <a:extLst>
              <a:ext uri="{FF2B5EF4-FFF2-40B4-BE49-F238E27FC236}">
                <a16:creationId xmlns:a16="http://schemas.microsoft.com/office/drawing/2014/main" id="{F6AF8975-04A5-5588-7857-ED97428F4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71" y="2414588"/>
            <a:ext cx="3093244" cy="330338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Κροίσος, ο Τελευταίος Βασιλιάς της Λυδίας / TIM LEACH | Skroutz Βιβλία">
            <a:extLst>
              <a:ext uri="{FF2B5EF4-FFF2-40B4-BE49-F238E27FC236}">
                <a16:creationId xmlns:a16="http://schemas.microsoft.com/office/drawing/2014/main" id="{30C51E25-D9E4-430E-3166-6CEA7A483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4"/>
          <a:stretch>
            <a:fillRect/>
          </a:stretch>
        </p:blipFill>
        <p:spPr bwMode="auto">
          <a:xfrm>
            <a:off x="42265" y="4241002"/>
            <a:ext cx="2996805" cy="1469232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Σόλων ο Αθηναίος - Βικιπαίδεια">
            <a:extLst>
              <a:ext uri="{FF2B5EF4-FFF2-40B4-BE49-F238E27FC236}">
                <a16:creationId xmlns:a16="http://schemas.microsoft.com/office/drawing/2014/main" id="{E39E5F71-AFD8-F9C7-9703-4C599616D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66" y="2976559"/>
            <a:ext cx="2846788" cy="273367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5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0B65257-151E-C5CB-FC5C-88A1439B7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083"/>
            <a:ext cx="12187580" cy="501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43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CC6C0-EBDC-3BF3-B119-CF92BFA2B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4AC3DF7-E5A7-CCF8-1121-316E0607C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A7CEF37-DFED-C737-6A98-613DCF8716BA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Ποια  νομοθεσία  ενίσχυσε  το δημοκρατικό πολίτευμα;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B805AA6-7F13-1299-0A9B-4CA927E7BBBD}"/>
              </a:ext>
            </a:extLst>
          </p:cNvPr>
          <p:cNvSpPr/>
          <p:nvPr/>
        </p:nvSpPr>
        <p:spPr>
          <a:xfrm>
            <a:off x="2214563" y="3157538"/>
            <a:ext cx="9415462" cy="21574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(1)Νομοθεσία του Δράκοντα </a:t>
            </a:r>
          </a:p>
          <a:p>
            <a:pPr algn="ctr"/>
            <a:r>
              <a:rPr lang="el-GR" sz="3600" dirty="0"/>
              <a:t>(2) Νομοθεσία του Σόλωνα </a:t>
            </a:r>
          </a:p>
          <a:p>
            <a:pPr algn="ctr"/>
            <a:r>
              <a:rPr lang="el-GR" sz="3600" dirty="0"/>
              <a:t>(3) Τυραννίδα του Πεισίστρατου</a:t>
            </a:r>
          </a:p>
          <a:p>
            <a:pPr algn="ctr"/>
            <a:r>
              <a:rPr lang="el-GR" sz="3600" dirty="0"/>
              <a:t>(4) Νομοθεσία του Κλεισθένη  </a:t>
            </a:r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97D60B1D-7927-2C65-70B6-6AB594C4FBB3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5144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F88E5-E794-7D9D-2EF3-ECD7CCF91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1A56559-D0B5-72F2-C18A-0B10CFEE0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EA76CAF-CF2E-9252-BE4B-3A92C389F36B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/>
              <a:t>Ποια  νομοθεσία  ενίσχυσε  το δημοκρατικό πολίτευμα;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2BCE049-9F4F-90C4-5CE9-F1E543BD660D}"/>
              </a:ext>
            </a:extLst>
          </p:cNvPr>
          <p:cNvSpPr/>
          <p:nvPr/>
        </p:nvSpPr>
        <p:spPr>
          <a:xfrm>
            <a:off x="2214563" y="4229100"/>
            <a:ext cx="9415462" cy="1085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Νομοθεσία του Κλεισθένη</a:t>
            </a:r>
            <a:endParaRPr lang="el-CY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AD1A4538-47FD-9E5B-682F-F6128A7FD467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98989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7E858B1E-9ECB-023A-9615-438BAD456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3E28990-FCC9-4F95-C7BD-9921BC040BA6}"/>
              </a:ext>
            </a:extLst>
          </p:cNvPr>
          <p:cNvSpPr/>
          <p:nvPr/>
        </p:nvSpPr>
        <p:spPr>
          <a:xfrm>
            <a:off x="-1" y="0"/>
            <a:ext cx="11868148" cy="13144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Ποιοι νόμοι έμειναν σε ισχύ μέχρι την εποχή του Σόλωνα;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4EE4C35-1E59-B526-033C-029544173DA7}"/>
              </a:ext>
            </a:extLst>
          </p:cNvPr>
          <p:cNvSpPr/>
          <p:nvPr/>
        </p:nvSpPr>
        <p:spPr>
          <a:xfrm>
            <a:off x="1714500" y="3286125"/>
            <a:ext cx="9415462" cy="2786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(1)Νομοθεσία του Δράκοντα </a:t>
            </a:r>
          </a:p>
          <a:p>
            <a:pPr algn="ctr"/>
            <a:r>
              <a:rPr lang="el-GR" sz="4000" dirty="0"/>
              <a:t>(2) Νομοθεσία του Σόλωνα </a:t>
            </a:r>
          </a:p>
          <a:p>
            <a:pPr algn="ctr"/>
            <a:r>
              <a:rPr lang="el-GR" sz="4000" dirty="0"/>
              <a:t>(3) Τυραννίδα του Πεισίστρατου</a:t>
            </a:r>
          </a:p>
          <a:p>
            <a:pPr algn="ctr"/>
            <a:r>
              <a:rPr lang="el-GR" sz="4000" dirty="0"/>
              <a:t>(4) Νομοθεσία του Κλεισθένη  </a:t>
            </a:r>
          </a:p>
        </p:txBody>
      </p:sp>
    </p:spTree>
    <p:extLst>
      <p:ext uri="{BB962C8B-B14F-4D97-AF65-F5344CB8AC3E}">
        <p14:creationId xmlns:p14="http://schemas.microsoft.com/office/powerpoint/2010/main" val="330989429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2593</TotalTime>
  <Words>887</Words>
  <Application>Microsoft Office PowerPoint</Application>
  <PresentationFormat>Ευρεία οθόνη</PresentationFormat>
  <Paragraphs>136</Paragraphs>
  <Slides>36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Ελένη Χαραλάμπους</cp:lastModifiedBy>
  <cp:revision>589</cp:revision>
  <cp:lastPrinted>2024-12-16T05:00:07Z</cp:lastPrinted>
  <dcterms:created xsi:type="dcterms:W3CDTF">2024-09-11T17:26:53Z</dcterms:created>
  <dcterms:modified xsi:type="dcterms:W3CDTF">2026-04-09T14:13:39Z</dcterms:modified>
</cp:coreProperties>
</file>