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1" r:id="rId15"/>
    <p:sldId id="272" r:id="rId16"/>
    <p:sldId id="275" r:id="rId17"/>
    <p:sldId id="276" r:id="rId18"/>
    <p:sldId id="277" r:id="rId19"/>
    <p:sldId id="278" r:id="rId20"/>
    <p:sldId id="279" r:id="rId21"/>
    <p:sldId id="280" r:id="rId22"/>
    <p:sldId id="281" r:id="rId23"/>
    <p:sldId id="282" r:id="rId24"/>
    <p:sldId id="284" r:id="rId25"/>
  </p:sldIdLst>
  <p:sldSz cx="12192000" cy="6858000"/>
  <p:notesSz cx="6858000" cy="9144000"/>
  <p:defaultText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96" autoAdjust="0"/>
    <p:restoredTop sz="94660"/>
  </p:normalViewPr>
  <p:slideViewPr>
    <p:cSldViewPr snapToGrid="0">
      <p:cViewPr varScale="1">
        <p:scale>
          <a:sx n="59" d="100"/>
          <a:sy n="59" d="100"/>
        </p:scale>
        <p:origin x="9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71E794-5B9E-47A7-A064-FB6CD0ED47E9}" type="datetimeFigureOut">
              <a:rPr lang="el-GR" smtClean="0"/>
              <a:t>13/4/2026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52DB01-3C0D-40CB-AFFA-3137A98D94CC}" type="slidenum">
              <a:rPr lang="el-GR" smtClean="0"/>
              <a:t>‹#›</a:t>
            </a:fld>
            <a:endParaRPr lang="el-GR"/>
          </a:p>
        </p:txBody>
      </p:sp>
    </p:spTree>
    <p:extLst>
      <p:ext uri="{BB962C8B-B14F-4D97-AF65-F5344CB8AC3E}">
        <p14:creationId xmlns:p14="http://schemas.microsoft.com/office/powerpoint/2010/main" val="2626528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E088A8-80E8-4C8A-F0BE-B99D5A2A947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l-CY"/>
          </a:p>
        </p:txBody>
      </p:sp>
      <p:sp>
        <p:nvSpPr>
          <p:cNvPr id="3" name="Υπότιτλος 2">
            <a:extLst>
              <a:ext uri="{FF2B5EF4-FFF2-40B4-BE49-F238E27FC236}">
                <a16:creationId xmlns:a16="http://schemas.microsoft.com/office/drawing/2014/main" id="{049A72ED-57EB-C20D-51DA-14EF533ED5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l-CY"/>
          </a:p>
        </p:txBody>
      </p:sp>
      <p:sp>
        <p:nvSpPr>
          <p:cNvPr id="4" name="Θέση ημερομηνίας 3">
            <a:extLst>
              <a:ext uri="{FF2B5EF4-FFF2-40B4-BE49-F238E27FC236}">
                <a16:creationId xmlns:a16="http://schemas.microsoft.com/office/drawing/2014/main" id="{795C845F-C447-0A6B-108D-DDBEC38BC39A}"/>
              </a:ext>
            </a:extLst>
          </p:cNvPr>
          <p:cNvSpPr>
            <a:spLocks noGrp="1"/>
          </p:cNvSpPr>
          <p:nvPr>
            <p:ph type="dt" sz="half" idx="10"/>
          </p:nvPr>
        </p:nvSpPr>
        <p:spPr/>
        <p:txBody>
          <a:bodyPr/>
          <a:lstStyle/>
          <a:p>
            <a:fld id="{ED910B79-5C77-4722-912C-D1A1CDB4D6DD}" type="datetimeFigureOut">
              <a:rPr lang="el-CY" smtClean="0"/>
              <a:t>04/13/2026</a:t>
            </a:fld>
            <a:endParaRPr lang="el-CY"/>
          </a:p>
        </p:txBody>
      </p:sp>
      <p:sp>
        <p:nvSpPr>
          <p:cNvPr id="5" name="Θέση υποσέλιδου 4">
            <a:extLst>
              <a:ext uri="{FF2B5EF4-FFF2-40B4-BE49-F238E27FC236}">
                <a16:creationId xmlns:a16="http://schemas.microsoft.com/office/drawing/2014/main" id="{B69A8E51-A195-F4DA-1988-41126AD360FD}"/>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8010CC0C-A43B-89AB-6C3E-81AAA0B55742}"/>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76648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3AF68B-4464-DCEA-500F-73FF6DC1A60D}"/>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AB0E50FC-386E-D42B-F462-83981F64265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6442E12A-D74D-AC57-BB99-54C0D2D4B563}"/>
              </a:ext>
            </a:extLst>
          </p:cNvPr>
          <p:cNvSpPr>
            <a:spLocks noGrp="1"/>
          </p:cNvSpPr>
          <p:nvPr>
            <p:ph type="dt" sz="half" idx="10"/>
          </p:nvPr>
        </p:nvSpPr>
        <p:spPr/>
        <p:txBody>
          <a:bodyPr/>
          <a:lstStyle/>
          <a:p>
            <a:fld id="{ED910B79-5C77-4722-912C-D1A1CDB4D6DD}" type="datetimeFigureOut">
              <a:rPr lang="el-CY" smtClean="0"/>
              <a:t>04/13/2026</a:t>
            </a:fld>
            <a:endParaRPr lang="el-CY"/>
          </a:p>
        </p:txBody>
      </p:sp>
      <p:sp>
        <p:nvSpPr>
          <p:cNvPr id="5" name="Θέση υποσέλιδου 4">
            <a:extLst>
              <a:ext uri="{FF2B5EF4-FFF2-40B4-BE49-F238E27FC236}">
                <a16:creationId xmlns:a16="http://schemas.microsoft.com/office/drawing/2014/main" id="{7586AA6C-36BD-3106-DF46-075DD241BEEE}"/>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217A8B97-4977-6FB6-72E3-27753BAB182A}"/>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3079598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711C494A-B99D-E3DD-5FCC-C0AE1FF66C85}"/>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E7ADF395-0D12-9422-E704-36F619724F9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24D54267-FD3F-FF78-ED27-B737E4346282}"/>
              </a:ext>
            </a:extLst>
          </p:cNvPr>
          <p:cNvSpPr>
            <a:spLocks noGrp="1"/>
          </p:cNvSpPr>
          <p:nvPr>
            <p:ph type="dt" sz="half" idx="10"/>
          </p:nvPr>
        </p:nvSpPr>
        <p:spPr/>
        <p:txBody>
          <a:bodyPr/>
          <a:lstStyle/>
          <a:p>
            <a:fld id="{ED910B79-5C77-4722-912C-D1A1CDB4D6DD}" type="datetimeFigureOut">
              <a:rPr lang="el-CY" smtClean="0"/>
              <a:t>04/13/2026</a:t>
            </a:fld>
            <a:endParaRPr lang="el-CY"/>
          </a:p>
        </p:txBody>
      </p:sp>
      <p:sp>
        <p:nvSpPr>
          <p:cNvPr id="5" name="Θέση υποσέλιδου 4">
            <a:extLst>
              <a:ext uri="{FF2B5EF4-FFF2-40B4-BE49-F238E27FC236}">
                <a16:creationId xmlns:a16="http://schemas.microsoft.com/office/drawing/2014/main" id="{39AB4E86-009A-3747-0E82-F6221D6A8D69}"/>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E4210B9A-1740-8BFE-F315-81DBA40DC513}"/>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23954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5C7262-E5E4-BF22-72C5-26BA3F43B777}"/>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8D8480D5-C18F-1AD8-AA8A-0E194A10517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0E2F0609-AAAD-652A-8D83-3E7C366CF9CB}"/>
              </a:ext>
            </a:extLst>
          </p:cNvPr>
          <p:cNvSpPr>
            <a:spLocks noGrp="1"/>
          </p:cNvSpPr>
          <p:nvPr>
            <p:ph type="dt" sz="half" idx="10"/>
          </p:nvPr>
        </p:nvSpPr>
        <p:spPr/>
        <p:txBody>
          <a:bodyPr/>
          <a:lstStyle/>
          <a:p>
            <a:fld id="{ED910B79-5C77-4722-912C-D1A1CDB4D6DD}" type="datetimeFigureOut">
              <a:rPr lang="el-CY" smtClean="0"/>
              <a:t>04/13/2026</a:t>
            </a:fld>
            <a:endParaRPr lang="el-CY"/>
          </a:p>
        </p:txBody>
      </p:sp>
      <p:sp>
        <p:nvSpPr>
          <p:cNvPr id="5" name="Θέση υποσέλιδου 4">
            <a:extLst>
              <a:ext uri="{FF2B5EF4-FFF2-40B4-BE49-F238E27FC236}">
                <a16:creationId xmlns:a16="http://schemas.microsoft.com/office/drawing/2014/main" id="{8FE043C5-5FF6-7985-82C0-7F4D377ADCA2}"/>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4B773470-8FA7-C4FD-69D9-CA85DFE26619}"/>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921010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C66CF5-5A72-338A-029E-D039484FB11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F510BB30-F75C-BCD4-A1C9-E7B1BA3581F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4F0334B-1E15-0FFD-4DD9-A389C5696661}"/>
              </a:ext>
            </a:extLst>
          </p:cNvPr>
          <p:cNvSpPr>
            <a:spLocks noGrp="1"/>
          </p:cNvSpPr>
          <p:nvPr>
            <p:ph type="dt" sz="half" idx="10"/>
          </p:nvPr>
        </p:nvSpPr>
        <p:spPr/>
        <p:txBody>
          <a:bodyPr/>
          <a:lstStyle/>
          <a:p>
            <a:fld id="{ED910B79-5C77-4722-912C-D1A1CDB4D6DD}" type="datetimeFigureOut">
              <a:rPr lang="el-CY" smtClean="0"/>
              <a:t>04/13/2026</a:t>
            </a:fld>
            <a:endParaRPr lang="el-CY"/>
          </a:p>
        </p:txBody>
      </p:sp>
      <p:sp>
        <p:nvSpPr>
          <p:cNvPr id="5" name="Θέση υποσέλιδου 4">
            <a:extLst>
              <a:ext uri="{FF2B5EF4-FFF2-40B4-BE49-F238E27FC236}">
                <a16:creationId xmlns:a16="http://schemas.microsoft.com/office/drawing/2014/main" id="{835B3807-80E7-0359-F22F-8B0B70895F43}"/>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A2DBFA86-941D-E14E-2034-EEBC305AF7DE}"/>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57512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450957-EB4A-E748-9261-63EDB0694CF0}"/>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9FB3DE58-BE6E-004A-FEC4-C49367E7583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περιεχομένου 3">
            <a:extLst>
              <a:ext uri="{FF2B5EF4-FFF2-40B4-BE49-F238E27FC236}">
                <a16:creationId xmlns:a16="http://schemas.microsoft.com/office/drawing/2014/main" id="{E96E5273-A3BE-EF98-4677-CC3AC5A4DC8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ημερομηνίας 4">
            <a:extLst>
              <a:ext uri="{FF2B5EF4-FFF2-40B4-BE49-F238E27FC236}">
                <a16:creationId xmlns:a16="http://schemas.microsoft.com/office/drawing/2014/main" id="{B9E50EF4-5B0C-9486-32DA-8848D3EC4A42}"/>
              </a:ext>
            </a:extLst>
          </p:cNvPr>
          <p:cNvSpPr>
            <a:spLocks noGrp="1"/>
          </p:cNvSpPr>
          <p:nvPr>
            <p:ph type="dt" sz="half" idx="10"/>
          </p:nvPr>
        </p:nvSpPr>
        <p:spPr/>
        <p:txBody>
          <a:bodyPr/>
          <a:lstStyle/>
          <a:p>
            <a:fld id="{ED910B79-5C77-4722-912C-D1A1CDB4D6DD}" type="datetimeFigureOut">
              <a:rPr lang="el-CY" smtClean="0"/>
              <a:t>04/13/2026</a:t>
            </a:fld>
            <a:endParaRPr lang="el-CY"/>
          </a:p>
        </p:txBody>
      </p:sp>
      <p:sp>
        <p:nvSpPr>
          <p:cNvPr id="6" name="Θέση υποσέλιδου 5">
            <a:extLst>
              <a:ext uri="{FF2B5EF4-FFF2-40B4-BE49-F238E27FC236}">
                <a16:creationId xmlns:a16="http://schemas.microsoft.com/office/drawing/2014/main" id="{279BA4A1-FF88-41CC-BFA2-255C5F9AC3FD}"/>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CD306982-94A3-2B75-8458-85FB9F3601D0}"/>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3406887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CAB65A-6A2A-5425-B46A-F7282367AECA}"/>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410C6C0B-41A5-265E-7763-D0F4A03213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39BB13E-CFCC-B915-C419-3D6CBA12076D}"/>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κειμένου 4">
            <a:extLst>
              <a:ext uri="{FF2B5EF4-FFF2-40B4-BE49-F238E27FC236}">
                <a16:creationId xmlns:a16="http://schemas.microsoft.com/office/drawing/2014/main" id="{494EF1BE-67AB-D0C9-C010-3D27DE678E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5960E7DD-588F-1E03-FEA0-D06149BEDB4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7" name="Θέση ημερομηνίας 6">
            <a:extLst>
              <a:ext uri="{FF2B5EF4-FFF2-40B4-BE49-F238E27FC236}">
                <a16:creationId xmlns:a16="http://schemas.microsoft.com/office/drawing/2014/main" id="{F0ABDACF-E752-5F89-602F-3338793E40ED}"/>
              </a:ext>
            </a:extLst>
          </p:cNvPr>
          <p:cNvSpPr>
            <a:spLocks noGrp="1"/>
          </p:cNvSpPr>
          <p:nvPr>
            <p:ph type="dt" sz="half" idx="10"/>
          </p:nvPr>
        </p:nvSpPr>
        <p:spPr/>
        <p:txBody>
          <a:bodyPr/>
          <a:lstStyle/>
          <a:p>
            <a:fld id="{ED910B79-5C77-4722-912C-D1A1CDB4D6DD}" type="datetimeFigureOut">
              <a:rPr lang="el-CY" smtClean="0"/>
              <a:t>04/13/2026</a:t>
            </a:fld>
            <a:endParaRPr lang="el-CY"/>
          </a:p>
        </p:txBody>
      </p:sp>
      <p:sp>
        <p:nvSpPr>
          <p:cNvPr id="8" name="Θέση υποσέλιδου 7">
            <a:extLst>
              <a:ext uri="{FF2B5EF4-FFF2-40B4-BE49-F238E27FC236}">
                <a16:creationId xmlns:a16="http://schemas.microsoft.com/office/drawing/2014/main" id="{CF694538-F567-E502-1E78-379003B1B925}"/>
              </a:ext>
            </a:extLst>
          </p:cNvPr>
          <p:cNvSpPr>
            <a:spLocks noGrp="1"/>
          </p:cNvSpPr>
          <p:nvPr>
            <p:ph type="ftr" sz="quarter" idx="11"/>
          </p:nvPr>
        </p:nvSpPr>
        <p:spPr/>
        <p:txBody>
          <a:bodyPr/>
          <a:lstStyle/>
          <a:p>
            <a:endParaRPr lang="el-CY"/>
          </a:p>
        </p:txBody>
      </p:sp>
      <p:sp>
        <p:nvSpPr>
          <p:cNvPr id="9" name="Θέση αριθμού διαφάνειας 8">
            <a:extLst>
              <a:ext uri="{FF2B5EF4-FFF2-40B4-BE49-F238E27FC236}">
                <a16:creationId xmlns:a16="http://schemas.microsoft.com/office/drawing/2014/main" id="{6C86444A-4C90-D929-1B27-4DFDA838693C}"/>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30794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13E6F3-729F-71DC-977D-8825ECD3E97A}"/>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ημερομηνίας 2">
            <a:extLst>
              <a:ext uri="{FF2B5EF4-FFF2-40B4-BE49-F238E27FC236}">
                <a16:creationId xmlns:a16="http://schemas.microsoft.com/office/drawing/2014/main" id="{84B3D0D9-8881-7FF7-0AD0-E27E959FDFF1}"/>
              </a:ext>
            </a:extLst>
          </p:cNvPr>
          <p:cNvSpPr>
            <a:spLocks noGrp="1"/>
          </p:cNvSpPr>
          <p:nvPr>
            <p:ph type="dt" sz="half" idx="10"/>
          </p:nvPr>
        </p:nvSpPr>
        <p:spPr/>
        <p:txBody>
          <a:bodyPr/>
          <a:lstStyle/>
          <a:p>
            <a:fld id="{ED910B79-5C77-4722-912C-D1A1CDB4D6DD}" type="datetimeFigureOut">
              <a:rPr lang="el-CY" smtClean="0"/>
              <a:t>04/13/2026</a:t>
            </a:fld>
            <a:endParaRPr lang="el-CY"/>
          </a:p>
        </p:txBody>
      </p:sp>
      <p:sp>
        <p:nvSpPr>
          <p:cNvPr id="4" name="Θέση υποσέλιδου 3">
            <a:extLst>
              <a:ext uri="{FF2B5EF4-FFF2-40B4-BE49-F238E27FC236}">
                <a16:creationId xmlns:a16="http://schemas.microsoft.com/office/drawing/2014/main" id="{B89CFA16-E18D-EA94-10A4-E8241C94A6D2}"/>
              </a:ext>
            </a:extLst>
          </p:cNvPr>
          <p:cNvSpPr>
            <a:spLocks noGrp="1"/>
          </p:cNvSpPr>
          <p:nvPr>
            <p:ph type="ftr" sz="quarter" idx="11"/>
          </p:nvPr>
        </p:nvSpPr>
        <p:spPr/>
        <p:txBody>
          <a:bodyPr/>
          <a:lstStyle/>
          <a:p>
            <a:endParaRPr lang="el-CY"/>
          </a:p>
        </p:txBody>
      </p:sp>
      <p:sp>
        <p:nvSpPr>
          <p:cNvPr id="5" name="Θέση αριθμού διαφάνειας 4">
            <a:extLst>
              <a:ext uri="{FF2B5EF4-FFF2-40B4-BE49-F238E27FC236}">
                <a16:creationId xmlns:a16="http://schemas.microsoft.com/office/drawing/2014/main" id="{F62452B1-D73F-9746-95EE-0A9DC556380E}"/>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896732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38D69044-DB8A-47CD-4032-DD7D11A7AA18}"/>
              </a:ext>
            </a:extLst>
          </p:cNvPr>
          <p:cNvSpPr>
            <a:spLocks noGrp="1"/>
          </p:cNvSpPr>
          <p:nvPr>
            <p:ph type="dt" sz="half" idx="10"/>
          </p:nvPr>
        </p:nvSpPr>
        <p:spPr/>
        <p:txBody>
          <a:bodyPr/>
          <a:lstStyle/>
          <a:p>
            <a:fld id="{ED910B79-5C77-4722-912C-D1A1CDB4D6DD}" type="datetimeFigureOut">
              <a:rPr lang="el-CY" smtClean="0"/>
              <a:t>04/13/2026</a:t>
            </a:fld>
            <a:endParaRPr lang="el-CY"/>
          </a:p>
        </p:txBody>
      </p:sp>
      <p:sp>
        <p:nvSpPr>
          <p:cNvPr id="3" name="Θέση υποσέλιδου 2">
            <a:extLst>
              <a:ext uri="{FF2B5EF4-FFF2-40B4-BE49-F238E27FC236}">
                <a16:creationId xmlns:a16="http://schemas.microsoft.com/office/drawing/2014/main" id="{225A1F31-0BE1-3FB6-A343-952553FF39C5}"/>
              </a:ext>
            </a:extLst>
          </p:cNvPr>
          <p:cNvSpPr>
            <a:spLocks noGrp="1"/>
          </p:cNvSpPr>
          <p:nvPr>
            <p:ph type="ftr" sz="quarter" idx="11"/>
          </p:nvPr>
        </p:nvSpPr>
        <p:spPr/>
        <p:txBody>
          <a:bodyPr/>
          <a:lstStyle/>
          <a:p>
            <a:endParaRPr lang="el-CY"/>
          </a:p>
        </p:txBody>
      </p:sp>
      <p:sp>
        <p:nvSpPr>
          <p:cNvPr id="4" name="Θέση αριθμού διαφάνειας 3">
            <a:extLst>
              <a:ext uri="{FF2B5EF4-FFF2-40B4-BE49-F238E27FC236}">
                <a16:creationId xmlns:a16="http://schemas.microsoft.com/office/drawing/2014/main" id="{A28A0CC0-0C54-661E-EBBF-D5C7792B6969}"/>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29493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F410B7-EBC4-B02D-8E78-7780CE904A0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B6B41ED7-3B59-41AC-6577-E4CC07CD23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κειμένου 3">
            <a:extLst>
              <a:ext uri="{FF2B5EF4-FFF2-40B4-BE49-F238E27FC236}">
                <a16:creationId xmlns:a16="http://schemas.microsoft.com/office/drawing/2014/main" id="{443F2F89-FE19-B56B-4899-8F3A52FB3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55678D2-C310-3D82-D749-0D648661714E}"/>
              </a:ext>
            </a:extLst>
          </p:cNvPr>
          <p:cNvSpPr>
            <a:spLocks noGrp="1"/>
          </p:cNvSpPr>
          <p:nvPr>
            <p:ph type="dt" sz="half" idx="10"/>
          </p:nvPr>
        </p:nvSpPr>
        <p:spPr/>
        <p:txBody>
          <a:bodyPr/>
          <a:lstStyle/>
          <a:p>
            <a:fld id="{ED910B79-5C77-4722-912C-D1A1CDB4D6DD}" type="datetimeFigureOut">
              <a:rPr lang="el-CY" smtClean="0"/>
              <a:t>04/13/2026</a:t>
            </a:fld>
            <a:endParaRPr lang="el-CY"/>
          </a:p>
        </p:txBody>
      </p:sp>
      <p:sp>
        <p:nvSpPr>
          <p:cNvPr id="6" name="Θέση υποσέλιδου 5">
            <a:extLst>
              <a:ext uri="{FF2B5EF4-FFF2-40B4-BE49-F238E27FC236}">
                <a16:creationId xmlns:a16="http://schemas.microsoft.com/office/drawing/2014/main" id="{63DBD8AC-74BD-6B8F-0DAC-3CD67D2FFA73}"/>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A932E708-54F6-BFC4-CE51-60D313E5A46D}"/>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514993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F07F36-128B-8BA0-57C4-DF2ECBD2F8D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εικόνας 2">
            <a:extLst>
              <a:ext uri="{FF2B5EF4-FFF2-40B4-BE49-F238E27FC236}">
                <a16:creationId xmlns:a16="http://schemas.microsoft.com/office/drawing/2014/main" id="{D3D37352-C8D8-7FBE-7F68-1655AC37C9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CY"/>
          </a:p>
        </p:txBody>
      </p:sp>
      <p:sp>
        <p:nvSpPr>
          <p:cNvPr id="4" name="Θέση κειμένου 3">
            <a:extLst>
              <a:ext uri="{FF2B5EF4-FFF2-40B4-BE49-F238E27FC236}">
                <a16:creationId xmlns:a16="http://schemas.microsoft.com/office/drawing/2014/main" id="{DF48FA6A-5186-CEC3-3B17-F5065C401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46C93A9-E02C-49E7-D51E-5B08AD163A41}"/>
              </a:ext>
            </a:extLst>
          </p:cNvPr>
          <p:cNvSpPr>
            <a:spLocks noGrp="1"/>
          </p:cNvSpPr>
          <p:nvPr>
            <p:ph type="dt" sz="half" idx="10"/>
          </p:nvPr>
        </p:nvSpPr>
        <p:spPr/>
        <p:txBody>
          <a:bodyPr/>
          <a:lstStyle/>
          <a:p>
            <a:fld id="{ED910B79-5C77-4722-912C-D1A1CDB4D6DD}" type="datetimeFigureOut">
              <a:rPr lang="el-CY" smtClean="0"/>
              <a:t>04/13/2026</a:t>
            </a:fld>
            <a:endParaRPr lang="el-CY"/>
          </a:p>
        </p:txBody>
      </p:sp>
      <p:sp>
        <p:nvSpPr>
          <p:cNvPr id="6" name="Θέση υποσέλιδου 5">
            <a:extLst>
              <a:ext uri="{FF2B5EF4-FFF2-40B4-BE49-F238E27FC236}">
                <a16:creationId xmlns:a16="http://schemas.microsoft.com/office/drawing/2014/main" id="{1A1BCEAB-E71B-67A8-91C2-ED5475064D09}"/>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30DCA370-87ED-1777-C33C-B552A7B8A8D1}"/>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07091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6CF355F9-E15E-1A89-87B5-8003C66FE8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F4C3E5CE-07E8-2188-4571-CE92E89A0D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DCB2A7BF-2466-F79A-663A-359472C48A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910B79-5C77-4722-912C-D1A1CDB4D6DD}" type="datetimeFigureOut">
              <a:rPr lang="el-CY" smtClean="0"/>
              <a:t>04/13/2026</a:t>
            </a:fld>
            <a:endParaRPr lang="el-CY"/>
          </a:p>
        </p:txBody>
      </p:sp>
      <p:sp>
        <p:nvSpPr>
          <p:cNvPr id="5" name="Θέση υποσέλιδου 4">
            <a:extLst>
              <a:ext uri="{FF2B5EF4-FFF2-40B4-BE49-F238E27FC236}">
                <a16:creationId xmlns:a16="http://schemas.microsoft.com/office/drawing/2014/main" id="{CB6E394B-FCB9-C120-10FB-6FEDF184E3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CY"/>
          </a:p>
        </p:txBody>
      </p:sp>
      <p:sp>
        <p:nvSpPr>
          <p:cNvPr id="6" name="Θέση αριθμού διαφάνειας 5">
            <a:extLst>
              <a:ext uri="{FF2B5EF4-FFF2-40B4-BE49-F238E27FC236}">
                <a16:creationId xmlns:a16="http://schemas.microsoft.com/office/drawing/2014/main" id="{1FE213B3-F316-8E89-E79D-72030D1DF4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73D3C6-2EE1-45B9-9F4C-0F55A1826E70}" type="slidenum">
              <a:rPr lang="el-CY" smtClean="0"/>
              <a:t>‹#›</a:t>
            </a:fld>
            <a:endParaRPr lang="el-CY"/>
          </a:p>
        </p:txBody>
      </p:sp>
    </p:spTree>
    <p:extLst>
      <p:ext uri="{BB962C8B-B14F-4D97-AF65-F5344CB8AC3E}">
        <p14:creationId xmlns:p14="http://schemas.microsoft.com/office/powerpoint/2010/main" val="3274895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hyperlink" Target="http://ucy.cypruslibraries.ac.cy/search~S2*gre?/cPL248.P34G59+1998/cpl++248+p34+g59+1998/-3,-1,,E/browse" TargetMode="External"/><Relationship Id="rId3" Type="http://schemas.openxmlformats.org/officeDocument/2006/relationships/hyperlink" Target="http://ucy.cypruslibraries.ac.cy/search~S2*gre?/cPL248.P34K53+1991/cpl++248+p34+k53+1991/-3,-1,,E/browse" TargetMode="External"/><Relationship Id="rId7" Type="http://schemas.openxmlformats.org/officeDocument/2006/relationships/hyperlink" Target="http://ucy.cypruslibraries.ac.cy/search~S2*gre?/cPL248.P34C49+1995/cpl++248+p34+c49+1995/-3,-1,,E/browse" TargetMode="External"/><Relationship Id="rId2" Type="http://schemas.openxmlformats.org/officeDocument/2006/relationships/hyperlink" Target="http://ucy.cypruslibraries.ac.cy/search~S2*gre?/cPL223.F46+1994/cpl++223+f46+1994/-3,-1,,E/browse" TargetMode="External"/><Relationship Id="rId1" Type="http://schemas.openxmlformats.org/officeDocument/2006/relationships/slideLayout" Target="../slideLayouts/slideLayout7.xml"/><Relationship Id="rId6" Type="http://schemas.openxmlformats.org/officeDocument/2006/relationships/hyperlink" Target="http://ucy.cypruslibraries.ac.cy/search~S2*gre?/cPL248.P34A53A6+1994/cpl++248+p34+a53+a6+1994/-3,-1,,E/browse" TargetMode="External"/><Relationship Id="rId5" Type="http://schemas.openxmlformats.org/officeDocument/2006/relationships/hyperlink" Target="http://ucy.cypruslibraries.ac.cy/search~S2*gre?/cPL248.P34K37A53B73+1994/cpl++248+p34+k37+a53+b73+1994/-3,-1,,E/browse" TargetMode="External"/><Relationship Id="rId4" Type="http://schemas.openxmlformats.org/officeDocument/2006/relationships/hyperlink" Target="http://ucy.cypruslibraries.ac.cy/search~S2*gre?/cPL248.P34B48115+1991/cpl++248+p34+b48115+1991/-3,-1,,E/browse"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ucy.cypruslibraries.ac.cy/search~S2*gre?/cPL248.P34B46G7+2002/cpl++248+p34+b46+g7+2002/-3,-1,,E/browse" TargetMode="External"/><Relationship Id="rId13" Type="http://schemas.openxmlformats.org/officeDocument/2006/relationships/hyperlink" Target="http://ucy.cypruslibraries.ac.cy/search~S2*gre?/cPL248.P34A53V74+2007/cpl++248+p34+a53+v74+2007/-3,-1,,E/browse" TargetMode="External"/><Relationship Id="rId18" Type="http://schemas.openxmlformats.org/officeDocument/2006/relationships/hyperlink" Target="http://ucy.cypruslibraries.ac.cy/search~S2*gre?/cPL248.P34K47+2019/cpl++248+p34+k47+2019/-3,-1,,E/browse" TargetMode="External"/><Relationship Id="rId3" Type="http://schemas.openxmlformats.org/officeDocument/2006/relationships/hyperlink" Target="http://ucy.cypruslibraries.ac.cy/search~S2*gre?/cPL248.P34B481+1999/cpl++248+p34+b481+1999/-3,-1,,E/browse" TargetMode="External"/><Relationship Id="rId7" Type="http://schemas.openxmlformats.org/officeDocument/2006/relationships/hyperlink" Target="http://ucy.cypruslibraries.ac.cy/search~S2*gre?/cPL248.P34K365+2002/cpl++248+p34+k365+2002/-3,-1,,E/browse" TargetMode="External"/><Relationship Id="rId12" Type="http://schemas.openxmlformats.org/officeDocument/2006/relationships/hyperlink" Target="http://ucy.cypruslibraries.ac.cy/search~S2*gre?/cPL248.P34I8+2006/cpl++248+p34+i8+2006/-3,-1,,E/browse" TargetMode="External"/><Relationship Id="rId17" Type="http://schemas.openxmlformats.org/officeDocument/2006/relationships/hyperlink" Target="http://ucy.cypruslibraries.ac.cy/search~S2*gre?/cPL248.P34A53V72+2018/cpl++248+p34+a53+v72+2018/-3,-1,,E/browse" TargetMode="External"/><Relationship Id="rId2" Type="http://schemas.openxmlformats.org/officeDocument/2006/relationships/hyperlink" Target="http://ucy.cypruslibraries.ac.cy/search~S2*gre?/cPL248.P34B4+1999/cpl++248+p34+b4+1999/-3,-1,,E/browse" TargetMode="External"/><Relationship Id="rId16" Type="http://schemas.openxmlformats.org/officeDocument/2006/relationships/hyperlink" Target="http://ucy.cypruslibraries.ac.cy/search~S2*gre?/cPL248.P34A53V73+2015/cpl++248+p34+a53+v73+2015/-3,-1,,E/browse" TargetMode="External"/><Relationship Id="rId1" Type="http://schemas.openxmlformats.org/officeDocument/2006/relationships/slideLayout" Target="../slideLayouts/slideLayout7.xml"/><Relationship Id="rId6" Type="http://schemas.openxmlformats.org/officeDocument/2006/relationships/hyperlink" Target="http://ucy.cypruslibraries.ac.cy/search~S2*gre?/cPL248.P34Y46+1999/cpl++248+p34+y46+1999/-3,-1,,E/browse" TargetMode="External"/><Relationship Id="rId11" Type="http://schemas.openxmlformats.org/officeDocument/2006/relationships/hyperlink" Target="http://ucy.cypruslibraries.ac.cy/search~S2*gre?/cPL248.P34A53B49+2005/cpl++248+p34+a53+b49+2005/-3,-1,,E/browse" TargetMode="External"/><Relationship Id="rId5" Type="http://schemas.openxmlformats.org/officeDocument/2006/relationships/hyperlink" Target="http://ucy.cypruslibraries.ac.cy/search~S2*gre?/cPL248.P34S471+1999/cpl++248+p34+s471+1999/-3,-1,,E/browse" TargetMode="External"/><Relationship Id="rId15" Type="http://schemas.openxmlformats.org/officeDocument/2006/relationships/hyperlink" Target="http://ucy.cypruslibraries.ac.cy/search~S2*gre?/cPL248.P34A53V748+2012/cpl++248+p34+a53+v748+2012/-3,-1,,E/browse" TargetMode="External"/><Relationship Id="rId10" Type="http://schemas.openxmlformats.org/officeDocument/2006/relationships/hyperlink" Target="http://ucy.cypruslibraries.ac.cy/search~S2*gre?/cPL248.P34A53V7+2005/cpl++248+p34+a53+v7+2005/-3,-1,,E/browse" TargetMode="External"/><Relationship Id="rId19" Type="http://schemas.openxmlformats.org/officeDocument/2006/relationships/hyperlink" Target="https://dergi.tplondon.com/goc/article/view/540" TargetMode="External"/><Relationship Id="rId4" Type="http://schemas.openxmlformats.org/officeDocument/2006/relationships/hyperlink" Target="http://ucy.cypruslibraries.ac.cy/search~S2*gre?/cPL248.P34Y4615+1999/cpl++248+p34+y4615+1999/-3,-1,,E/browse" TargetMode="External"/><Relationship Id="rId9" Type="http://schemas.openxmlformats.org/officeDocument/2006/relationships/hyperlink" Target="http://ucy.cypruslibraries.ac.cy/search~S2*gre?/cDR723.P3613+2005/cdr++723+p3613+2005/-3,-1,,E/browse" TargetMode="External"/><Relationship Id="rId14" Type="http://schemas.openxmlformats.org/officeDocument/2006/relationships/hyperlink" Target="http://ucy.cypruslibraries.ac.cy/search~S2*gre?/cPL248.P34M3715+2009/cpl++248+p34+m3715+2009/-3,-1,,E/browse"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ürk Dili ve Edebiyatı Bölümü – Kariyer Kapadokya">
            <a:extLst>
              <a:ext uri="{FF2B5EF4-FFF2-40B4-BE49-F238E27FC236}">
                <a16:creationId xmlns:a16="http://schemas.microsoft.com/office/drawing/2014/main" id="{6A592B0A-B7D7-08F5-3FD7-E37207BC509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8203" t="50000" r="18203" b="22166"/>
          <a:stretch>
            <a:fillRect/>
          </a:stretch>
        </p:blipFill>
        <p:spPr bwMode="auto">
          <a:xfrm>
            <a:off x="6096000" y="16328"/>
            <a:ext cx="6096000" cy="221524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Türk Dili ve Edebiyatı Bölümü – Kariyer Kapadokya">
            <a:extLst>
              <a:ext uri="{FF2B5EF4-FFF2-40B4-BE49-F238E27FC236}">
                <a16:creationId xmlns:a16="http://schemas.microsoft.com/office/drawing/2014/main" id="{58BBBC4D-9B92-3299-DE94-D13FA14CD53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9032" t="19032" r="19493" b="52760"/>
          <a:stretch>
            <a:fillRect/>
          </a:stretch>
        </p:blipFill>
        <p:spPr bwMode="auto">
          <a:xfrm>
            <a:off x="0" y="16330"/>
            <a:ext cx="6096000" cy="2215240"/>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1030" name="Picture 6" descr="Tedev Yayınları | Türk Edebiyatı">
            <a:extLst>
              <a:ext uri="{FF2B5EF4-FFF2-40B4-BE49-F238E27FC236}">
                <a16:creationId xmlns:a16="http://schemas.microsoft.com/office/drawing/2014/main" id="{4CB62041-850D-D58D-3661-EC8236943BC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733" t="42109" r="6735" b="35034"/>
          <a:stretch>
            <a:fillRect/>
          </a:stretch>
        </p:blipFill>
        <p:spPr bwMode="auto">
          <a:xfrm>
            <a:off x="-76200" y="4152900"/>
            <a:ext cx="6623957" cy="268876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mhuriyet Dönemi Edebiyatında Şiir">
            <a:extLst>
              <a:ext uri="{FF2B5EF4-FFF2-40B4-BE49-F238E27FC236}">
                <a16:creationId xmlns:a16="http://schemas.microsoft.com/office/drawing/2014/main" id="{895BC037-B40D-F553-70F9-F9812D4E01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71122" y="4106464"/>
            <a:ext cx="5620878" cy="2735206"/>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Elif Şafak | Kitapx">
            <a:extLst>
              <a:ext uri="{FF2B5EF4-FFF2-40B4-BE49-F238E27FC236}">
                <a16:creationId xmlns:a16="http://schemas.microsoft.com/office/drawing/2014/main" id="{EEC81231-00B0-4F3A-1E71-690FF983AA2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242455"/>
            <a:ext cx="2306178" cy="186400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Türk Edebiyatında Sürgüne Gönderilen Şair Ve Yazarlar">
            <a:extLst>
              <a:ext uri="{FF2B5EF4-FFF2-40B4-BE49-F238E27FC236}">
                <a16:creationId xmlns:a16="http://schemas.microsoft.com/office/drawing/2014/main" id="{52BC864E-8FA2-E483-EA9E-BEE2B789893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297126" y="2231569"/>
            <a:ext cx="2959956" cy="1864009"/>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58DCAF81-8DA1-4F0E-B048-B44BF50162D8}"/>
              </a:ext>
            </a:extLst>
          </p:cNvPr>
          <p:cNvSpPr/>
          <p:nvPr/>
        </p:nvSpPr>
        <p:spPr>
          <a:xfrm>
            <a:off x="1962099" y="1790695"/>
            <a:ext cx="7850193" cy="3430629"/>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r"/>
            <a:endParaRPr lang="el-GR" sz="1100" b="1" dirty="0"/>
          </a:p>
          <a:p>
            <a:pPr algn="r"/>
            <a:endParaRPr lang="el-GR" sz="2000" b="1" dirty="0"/>
          </a:p>
          <a:p>
            <a:pPr algn="r"/>
            <a:endParaRPr lang="en-US" sz="2000" b="1" dirty="0"/>
          </a:p>
          <a:p>
            <a:pPr algn="r"/>
            <a:endParaRPr lang="en-US" sz="2000" b="1" dirty="0"/>
          </a:p>
          <a:p>
            <a:pPr algn="r"/>
            <a:endParaRPr lang="en-US" sz="2000" b="1" dirty="0"/>
          </a:p>
          <a:p>
            <a:pPr algn="r"/>
            <a:endParaRPr lang="en-US" sz="2000" b="1" dirty="0"/>
          </a:p>
          <a:p>
            <a:pPr algn="r"/>
            <a:endParaRPr lang="en-US" b="1" u="sng" dirty="0">
              <a:solidFill>
                <a:schemeClr val="tx1"/>
              </a:solidFill>
            </a:endParaRPr>
          </a:p>
          <a:p>
            <a:pPr algn="r"/>
            <a:r>
              <a:rPr lang="el-GR" b="1" dirty="0"/>
              <a:t>ΤΟΜ 417_Σεμινάριο Τουρκικής Λογοτεχνίας_</a:t>
            </a:r>
            <a:r>
              <a:rPr lang="en-US" b="1" dirty="0"/>
              <a:t>Orhan Pamuk </a:t>
            </a:r>
            <a:endParaRPr lang="en-US" dirty="0"/>
          </a:p>
          <a:p>
            <a:pPr algn="r"/>
            <a:r>
              <a:rPr lang="el-GR" b="1" dirty="0" err="1"/>
              <a:t>Δρ</a:t>
            </a:r>
            <a:r>
              <a:rPr lang="el-GR" b="1" dirty="0"/>
              <a:t> Ελένη Χαραλάμπους</a:t>
            </a:r>
          </a:p>
          <a:p>
            <a:pPr algn="r"/>
            <a:r>
              <a:rPr lang="el-GR" b="1" dirty="0"/>
              <a:t>Εαρινό Εξάμηνο 2023</a:t>
            </a:r>
          </a:p>
          <a:p>
            <a:pPr algn="r"/>
            <a:endParaRPr lang="en-US" sz="2000" dirty="0">
              <a:solidFill>
                <a:schemeClr val="tx1"/>
              </a:solidFill>
            </a:endParaRPr>
          </a:p>
          <a:p>
            <a:pPr algn="r"/>
            <a:r>
              <a:rPr lang="en-US" sz="2000" dirty="0">
                <a:solidFill>
                  <a:schemeClr val="tx1"/>
                </a:solidFill>
              </a:rPr>
              <a:t>https://www.e-charalambous.com</a:t>
            </a:r>
            <a:endParaRPr lang="el-GR" sz="2000" dirty="0">
              <a:solidFill>
                <a:schemeClr val="tx1"/>
              </a:solidFill>
            </a:endParaRPr>
          </a:p>
          <a:p>
            <a:pPr algn="r"/>
            <a:endParaRPr lang="el-GR" sz="2000" b="1" dirty="0"/>
          </a:p>
          <a:p>
            <a:pPr algn="r"/>
            <a:endParaRPr lang="el-CY" b="1" dirty="0"/>
          </a:p>
        </p:txBody>
      </p:sp>
      <p:pic>
        <p:nvPicPr>
          <p:cNvPr id="1038" name="Picture 14" descr="Πτυχίο Τουρκικών Σπουδών με κατεύθυνση Ιστορία και Πολιτική - Department of  Turkish and Middle Eastern Studies">
            <a:extLst>
              <a:ext uri="{FF2B5EF4-FFF2-40B4-BE49-F238E27FC236}">
                <a16:creationId xmlns:a16="http://schemas.microsoft.com/office/drawing/2014/main" id="{E8357100-D8E9-A528-B4C1-CF048AE8E3E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4477" y="2016747"/>
            <a:ext cx="3086100" cy="764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8611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300440-F9CF-2EAB-FBDF-7AE39601EAA0}"/>
              </a:ext>
            </a:extLst>
          </p:cNvPr>
          <p:cNvSpPr txBox="1"/>
          <p:nvPr/>
        </p:nvSpPr>
        <p:spPr>
          <a:xfrm>
            <a:off x="413657" y="881743"/>
            <a:ext cx="4256314" cy="5030993"/>
          </a:xfrm>
          <a:prstGeom prst="rect">
            <a:avLst/>
          </a:prstGeom>
          <a:noFill/>
        </p:spPr>
        <p:txBody>
          <a:bodyPr wrap="square">
            <a:spAutoFit/>
          </a:bodyPr>
          <a:lstStyle/>
          <a:p>
            <a:pPr algn="just">
              <a:lnSpc>
                <a:spcPct val="107000"/>
              </a:lnSpc>
              <a:spcAft>
                <a:spcPts val="800"/>
              </a:spcAft>
              <a:buNone/>
            </a:pPr>
            <a:r>
              <a:rPr lang="tr-TR" sz="1600" b="1" i="1" dirty="0">
                <a:effectLst/>
                <a:ea typeface="Calibri" panose="020F0502020204030204" pitchFamily="34" charset="0"/>
                <a:cs typeface="Times New Roman" panose="02020603050405020304" pitchFamily="18" charset="0"/>
              </a:rPr>
              <a:t>Benim Adım Kırmızı</a:t>
            </a:r>
            <a:endParaRPr lang="el-GR" sz="1600" i="1"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[…]Ayrıca Pamuk’un uluslararası bir yazar haline gelmesinin ve okur kitlesinin hem nitelik hem de nicelik olarak farklılaşmasının izleri Benim Adım Kırmızı’da kendini net bir biçimde gösterir.  Nitekim Pamuk, Kara Kitap ve Yeni Hayat’ın çok katmanlı ve muğlak anlam dünyasına ek olarak popüler  okura hitap eden polisiye ve cinsellik ağırlıklı bir boyutu Benim Adım Kırmızı’da daha belirgin bir biçimde kullanır. Böylece cinsellik ve aşkı yeterince işlemediğine dair eleştirileri dikkate aldığını gösteren yazar, romancılığının üçüncü evresini oluşturan tematik romanların da ilk işaretlerini verir.(Fethi Demir, 2016:98)</a:t>
            </a:r>
            <a:endParaRPr lang="el-GR" sz="1600" dirty="0">
              <a:effectLst/>
              <a:ea typeface="Calibri" panose="020F0502020204030204" pitchFamily="34" charset="0"/>
              <a:cs typeface="Times New Roman" panose="02020603050405020304" pitchFamily="18" charset="0"/>
            </a:endParaRPr>
          </a:p>
        </p:txBody>
      </p:sp>
      <p:pic>
        <p:nvPicPr>
          <p:cNvPr id="8194" name="Picture 2" descr="Benim Adım Kırmızı (Orhan Pamuk) Fiyatı, Yorumları, Satın Al -  Kitapyurdu.com">
            <a:extLst>
              <a:ext uri="{FF2B5EF4-FFF2-40B4-BE49-F238E27FC236}">
                <a16:creationId xmlns:a16="http://schemas.microsoft.com/office/drawing/2014/main" id="{D6682929-2275-32ED-E2C8-09C7DF3E0E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7460" y="2061131"/>
            <a:ext cx="2768292" cy="367191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8E3A26B3-7B42-7FDC-709B-22179C19AFF4}"/>
              </a:ext>
            </a:extLst>
          </p:cNvPr>
          <p:cNvSpPr txBox="1"/>
          <p:nvPr/>
        </p:nvSpPr>
        <p:spPr>
          <a:xfrm rot="16200000">
            <a:off x="6901709" y="3212573"/>
            <a:ext cx="6097836" cy="369332"/>
          </a:xfrm>
          <a:prstGeom prst="rect">
            <a:avLst/>
          </a:prstGeom>
          <a:noFill/>
        </p:spPr>
        <p:txBody>
          <a:bodyPr wrap="square">
            <a:spAutoFit/>
          </a:bodyPr>
          <a:lstStyle/>
          <a:p>
            <a:r>
              <a:rPr lang="el-GR" dirty="0">
                <a:solidFill>
                  <a:schemeClr val="bg2"/>
                </a:solidFill>
              </a:rPr>
              <a:t>https://share.google/7eSzo4gezHLxDU2bH</a:t>
            </a:r>
          </a:p>
        </p:txBody>
      </p:sp>
    </p:spTree>
    <p:extLst>
      <p:ext uri="{BB962C8B-B14F-4D97-AF65-F5344CB8AC3E}">
        <p14:creationId xmlns:p14="http://schemas.microsoft.com/office/powerpoint/2010/main" val="2544678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601BB2B-650A-DAC7-D8C0-8815477DD205}"/>
              </a:ext>
            </a:extLst>
          </p:cNvPr>
          <p:cNvSpPr txBox="1"/>
          <p:nvPr/>
        </p:nvSpPr>
        <p:spPr>
          <a:xfrm>
            <a:off x="283028" y="359229"/>
            <a:ext cx="7130143" cy="5932330"/>
          </a:xfrm>
          <a:prstGeom prst="rect">
            <a:avLst/>
          </a:prstGeom>
          <a:noFill/>
        </p:spPr>
        <p:txBody>
          <a:bodyPr wrap="square">
            <a:spAutoFit/>
          </a:bodyPr>
          <a:lstStyle/>
          <a:p>
            <a:pPr algn="just">
              <a:lnSpc>
                <a:spcPct val="107000"/>
              </a:lnSpc>
              <a:spcAft>
                <a:spcPts val="800"/>
              </a:spcAft>
              <a:buNone/>
            </a:pPr>
            <a:r>
              <a:rPr lang="ka-GE"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ka-GE" sz="1800" b="1" i="1" dirty="0">
                <a:effectLst/>
                <a:latin typeface="Times New Roman" panose="02020603050405020304" pitchFamily="18" charset="0"/>
                <a:ea typeface="Calibri" panose="020F0502020204030204" pitchFamily="34" charset="0"/>
                <a:cs typeface="Times New Roman" panose="02020603050405020304" pitchFamily="18" charset="0"/>
              </a:rPr>
              <a:t>Veba Geceleri</a:t>
            </a:r>
            <a:endParaRPr lang="el-GR" sz="1600" i="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ka-GE" sz="1600" b="1" dirty="0">
                <a:effectLst/>
                <a:latin typeface="Calibri" panose="020F0502020204030204" pitchFamily="34"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ka-GE" sz="1600" dirty="0"/>
              <a:t>[.....]Orhan Pamuk’un, veba salgınını romanının merkezine yerleştirmesiyle Türk Edebiyatı için bir ilk olma özelliği taşıyan Veba Geceleri adlı romanı, bu makalede bir salgın romanı örneği olarak ele alınarak incelenmektedir. (Gülsün N</a:t>
            </a:r>
            <a:r>
              <a:rPr lang="tr-TR" sz="1600" dirty="0">
                <a:latin typeface="Aptos Display" panose="020B0004020202020204" pitchFamily="34" charset="0"/>
              </a:rPr>
              <a:t>akıboğlu</a:t>
            </a:r>
            <a:r>
              <a:rPr lang="ka-GE" sz="1600" dirty="0"/>
              <a:t>, 2021:315 )</a:t>
            </a:r>
            <a:endParaRPr lang="el-GR" sz="1600" dirty="0">
              <a:latin typeface="Aptos Display" panose="020B0004020202020204" pitchFamily="34" charset="0"/>
            </a:endParaRPr>
          </a:p>
          <a:p>
            <a:pPr marL="179705" marR="179705" algn="just">
              <a:lnSpc>
                <a:spcPct val="107000"/>
              </a:lnSpc>
              <a:spcAft>
                <a:spcPts val="800"/>
              </a:spcAft>
              <a:buNone/>
            </a:pPr>
            <a:r>
              <a:rPr lang="ka-GE" sz="1600" dirty="0"/>
              <a:t> </a:t>
            </a:r>
            <a:endParaRPr lang="el-GR" sz="1600" dirty="0">
              <a:latin typeface="Aptos Display" panose="020B0004020202020204" pitchFamily="34" charset="0"/>
            </a:endParaRPr>
          </a:p>
          <a:p>
            <a:pPr marL="179705" marR="179705" algn="just">
              <a:lnSpc>
                <a:spcPct val="107000"/>
              </a:lnSpc>
              <a:spcAft>
                <a:spcPts val="800"/>
              </a:spcAft>
              <a:buNone/>
            </a:pPr>
            <a:r>
              <a:rPr lang="ka-GE" sz="1600" dirty="0"/>
              <a:t>[...]23 Mart 2021’de yayımlanan Veba Geceleri, Türk Edebiyatı’nda veba salgınını romanın merkezine taşımasıyla bir ilk örnek olma özelliği arz etmektedir. Kurmaca bir veba salgınının anlatıldığı romanda olaylar 1901’de Akdeniz’deki Osmanlı’nın 29. vilayeti olarak tanıtılan kurmaca bir adada geçmektedir. Sultan II. Abdülhamit tarafından Minger Adası’na gönderilen karantina heyeti salgını modern yöntemlerle kontrol altına almaya çalışırken kendilerini iktidar oyunlarının arasında bir cinayeti çözmekle uğraşırken bulur. Salgın-iktidar ilişkisi temelinde sorunsallaştırılan çeşitli kavramlar bu temel kavramlarla ilişkileri dolayısıyla romana çekilmektedir. Romanda salgın, tüm insani ilişkiler ağını ele geçirmekte, ben’in tüm ilişkileri veba ve salgın metaforları üzerinden okunmaktadır. Salgın, romanda örtük ilişkiler yumağının düğüm noktasını teşkil etmektedir. (Gülsün N</a:t>
            </a:r>
            <a:r>
              <a:rPr lang="tr-TR" sz="1600" dirty="0">
                <a:latin typeface="Aptos Display" panose="020B0004020202020204" pitchFamily="34" charset="0"/>
              </a:rPr>
              <a:t>akıboğlu</a:t>
            </a:r>
            <a:r>
              <a:rPr lang="ka-GE" sz="1600" dirty="0"/>
              <a:t>, 2021:317)</a:t>
            </a:r>
            <a:endParaRPr lang="el-GR" sz="1600" dirty="0">
              <a:latin typeface="Aptos Display" panose="020B0004020202020204" pitchFamily="34" charset="0"/>
            </a:endParaRPr>
          </a:p>
        </p:txBody>
      </p:sp>
      <p:pic>
        <p:nvPicPr>
          <p:cNvPr id="10242" name="Picture 2" descr="Veba Geceleri (Orhan Pamuk) - Fiyat &amp; Satın Al | D&amp;R">
            <a:extLst>
              <a:ext uri="{FF2B5EF4-FFF2-40B4-BE49-F238E27FC236}">
                <a16:creationId xmlns:a16="http://schemas.microsoft.com/office/drawing/2014/main" id="{2A6BF1FA-5B62-C7A5-A17F-A957363E2B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2487" y="1796144"/>
            <a:ext cx="2702969" cy="352217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34130371-D79F-37B9-58FF-9D78EBCFEEF0}"/>
              </a:ext>
            </a:extLst>
          </p:cNvPr>
          <p:cNvSpPr txBox="1"/>
          <p:nvPr/>
        </p:nvSpPr>
        <p:spPr>
          <a:xfrm>
            <a:off x="8084773" y="5878286"/>
            <a:ext cx="3460903" cy="646331"/>
          </a:xfrm>
          <a:prstGeom prst="rect">
            <a:avLst/>
          </a:prstGeom>
          <a:noFill/>
        </p:spPr>
        <p:txBody>
          <a:bodyPr wrap="square">
            <a:spAutoFit/>
          </a:bodyPr>
          <a:lstStyle/>
          <a:p>
            <a:r>
              <a:rPr lang="el-GR" dirty="0">
                <a:solidFill>
                  <a:schemeClr val="bg2"/>
                </a:solidFill>
              </a:rPr>
              <a:t>https://share.google/8K6srXJM9ldecJwIq</a:t>
            </a:r>
          </a:p>
        </p:txBody>
      </p:sp>
    </p:spTree>
    <p:extLst>
      <p:ext uri="{BB962C8B-B14F-4D97-AF65-F5344CB8AC3E}">
        <p14:creationId xmlns:p14="http://schemas.microsoft.com/office/powerpoint/2010/main" val="1536669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59ACB5-2CD8-1001-8033-88970C8B1288}"/>
              </a:ext>
            </a:extLst>
          </p:cNvPr>
          <p:cNvSpPr txBox="1"/>
          <p:nvPr/>
        </p:nvSpPr>
        <p:spPr>
          <a:xfrm>
            <a:off x="174171" y="756822"/>
            <a:ext cx="6096000" cy="5115888"/>
          </a:xfrm>
          <a:prstGeom prst="rect">
            <a:avLst/>
          </a:prstGeom>
          <a:noFill/>
        </p:spPr>
        <p:txBody>
          <a:bodyPr wrap="square">
            <a:spAutoFit/>
          </a:bodyPr>
          <a:lstStyle/>
          <a:p>
            <a:pPr marL="179705" marR="179705" algn="just">
              <a:lnSpc>
                <a:spcPct val="107000"/>
              </a:lnSpc>
              <a:spcAft>
                <a:spcPts val="800"/>
              </a:spcAft>
              <a:buNone/>
            </a:pPr>
            <a:r>
              <a:rPr lang="ka-GE" sz="1800" dirty="0">
                <a:effectLst/>
                <a:latin typeface="Times New Roman" panose="02020603050405020304" pitchFamily="18" charset="0"/>
                <a:ea typeface="Calibri" panose="020F0502020204030204" pitchFamily="34" charset="0"/>
                <a:cs typeface="Times New Roman" panose="02020603050405020304" pitchFamily="18" charset="0"/>
              </a:rPr>
              <a:t>[…]Türk Edebiyatı’nın önemli roman yazarlarından olan Orhan Pamuk’un Veba Geceleri adlı eseri, 2021 yılında Yapı Kredi Yayınları’ndan çıkmıştır. Romanın ön kapağında kurgusal olmakla birlikte Osmanlı Devleti’ne bağlı Minger Adası’nı resmeden bir fotoğraf yer alır.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Ayrıca</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romanın</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iç</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sayfalarında</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Minger</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Adası’na</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ait</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bir</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haritaya</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yer</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verilmiştir</a:t>
            </a:r>
            <a:r>
              <a:rPr lang="en-US" sz="1800" dirty="0">
                <a:effectLst/>
                <a:latin typeface="Aptos" panose="020B0004020202020204" pitchFamily="34" charset="0"/>
                <a:ea typeface="Calibri" panose="020F0502020204030204" pitchFamily="34" charset="0"/>
                <a:cs typeface="Times New Roman" panose="02020603050405020304" pitchFamily="18" charset="0"/>
              </a:rPr>
              <a:t>. Haritaya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göre</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Akdeniz’de</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konumlanmış</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olan</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Minger</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Adası</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iki</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bölüme</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ayrılmıştır</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Adanın</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bir</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bölümünde</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Müslüman</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nüfusun</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sayıca</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fazla</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olduğu</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semtler</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ve</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bu</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semtlerde</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bireylerin</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dini</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vecibelerini</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yerine</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getirdiği</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cami</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ve</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tekkelerin</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yoğunlukta</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olduğu</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görülür</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Diğer</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bölümde</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ise</a:t>
            </a:r>
            <a:r>
              <a:rPr lang="en-US" sz="1800" dirty="0">
                <a:effectLst/>
                <a:latin typeface="Aptos" panose="020B0004020202020204" pitchFamily="34" charset="0"/>
                <a:ea typeface="Calibri" panose="020F0502020204030204" pitchFamily="34" charset="0"/>
                <a:cs typeface="Times New Roman" panose="02020603050405020304" pitchFamily="18" charset="0"/>
              </a:rPr>
              <a:t> Hristiyan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nüfusun</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çoğunlukta</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olduğu</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kiliseler</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vardır</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Adanın</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merkezi</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ve</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vilayetin</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bulunduğu</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yer</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kiliselerin</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yoğun</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olduğu</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bölümdür</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Minger</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Adası’nın</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güney</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tarafında</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tarihi</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Arkaz</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kalesi</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bulunur</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Adanın</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çevresinde</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ise</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Girit</a:t>
            </a:r>
            <a:r>
              <a:rPr lang="en-US" sz="1800" dirty="0">
                <a:effectLst/>
                <a:latin typeface="Aptos" panose="020B0004020202020204" pitchFamily="34" charset="0"/>
                <a:ea typeface="Calibri" panose="020F0502020204030204" pitchFamily="34" charset="0"/>
                <a:cs typeface="Times New Roman" panose="02020603050405020304" pitchFamily="18" charset="0"/>
              </a:rPr>
              <a:t>, Rodos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ve</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Kıbrıs</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gibi</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adalar</a:t>
            </a:r>
            <a:r>
              <a:rPr lang="en-US" sz="1800" dirty="0">
                <a:effectLst/>
                <a:latin typeface="Aptos" panose="020B0004020202020204" pitchFamily="34" charset="0"/>
                <a:ea typeface="Calibri" panose="020F0502020204030204" pitchFamily="34" charset="0"/>
                <a:cs typeface="Times New Roman" panose="02020603050405020304" pitchFamily="18" charset="0"/>
              </a:rPr>
              <a:t> </a:t>
            </a:r>
            <a:r>
              <a:rPr lang="en-US" sz="1800" dirty="0" err="1">
                <a:effectLst/>
                <a:latin typeface="Aptos" panose="020B0004020202020204" pitchFamily="34" charset="0"/>
                <a:ea typeface="Calibri" panose="020F0502020204030204" pitchFamily="34" charset="0"/>
                <a:cs typeface="Times New Roman" panose="02020603050405020304" pitchFamily="18" charset="0"/>
              </a:rPr>
              <a:t>vardır</a:t>
            </a:r>
            <a:r>
              <a:rPr lang="en-US" sz="1800" dirty="0">
                <a:effectLst/>
                <a:latin typeface="Aptos" panose="020B0004020202020204" pitchFamily="34" charset="0"/>
                <a:ea typeface="Calibri" panose="020F0502020204030204" pitchFamily="34" charset="0"/>
                <a:cs typeface="Times New Roman" panose="02020603050405020304" pitchFamily="18" charset="0"/>
              </a:rPr>
              <a:t>.(Mustafa K</a:t>
            </a:r>
            <a:r>
              <a:rPr lang="tr-TR" sz="1800" dirty="0">
                <a:effectLst/>
                <a:latin typeface="Aptos" panose="020B0004020202020204" pitchFamily="34" charset="0"/>
                <a:ea typeface="Calibri" panose="020F0502020204030204" pitchFamily="34" charset="0"/>
                <a:cs typeface="Times New Roman" panose="02020603050405020304" pitchFamily="18" charset="0"/>
              </a:rPr>
              <a:t>arabulut </a:t>
            </a:r>
            <a:r>
              <a:rPr lang="en-US" sz="1800" dirty="0">
                <a:effectLst/>
                <a:latin typeface="Aptos" panose="020B0004020202020204" pitchFamily="34" charset="0"/>
                <a:ea typeface="Calibri" panose="020F0502020204030204" pitchFamily="34" charset="0"/>
                <a:cs typeface="Times New Roman" panose="02020603050405020304" pitchFamily="18" charset="0"/>
              </a:rPr>
              <a:t>&amp; </a:t>
            </a:r>
            <a:r>
              <a:rPr lang="tr-TR" sz="1800" dirty="0">
                <a:effectLst/>
                <a:latin typeface="Aptos" panose="020B0004020202020204" pitchFamily="34" charset="0"/>
                <a:ea typeface="Calibri" panose="020F0502020204030204" pitchFamily="34" charset="0"/>
                <a:cs typeface="Times New Roman" panose="02020603050405020304" pitchFamily="18" charset="0"/>
              </a:rPr>
              <a:t>F</a:t>
            </a:r>
            <a:r>
              <a:rPr lang="en-US" sz="1800" dirty="0" err="1">
                <a:effectLst/>
                <a:latin typeface="Aptos" panose="020B0004020202020204" pitchFamily="34" charset="0"/>
                <a:ea typeface="Calibri" panose="020F0502020204030204" pitchFamily="34" charset="0"/>
                <a:cs typeface="Times New Roman" panose="02020603050405020304" pitchFamily="18" charset="0"/>
              </a:rPr>
              <a:t>erhat</a:t>
            </a:r>
            <a:r>
              <a:rPr lang="en-US" sz="1800" dirty="0">
                <a:effectLst/>
                <a:latin typeface="Aptos" panose="020B0004020202020204" pitchFamily="34" charset="0"/>
                <a:ea typeface="Calibri" panose="020F0502020204030204" pitchFamily="34" charset="0"/>
                <a:cs typeface="Times New Roman" panose="02020603050405020304" pitchFamily="18" charset="0"/>
              </a:rPr>
              <a:t> Karasu, 2022:18)</a:t>
            </a: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p:txBody>
      </p:sp>
      <p:pic>
        <p:nvPicPr>
          <p:cNvPr id="2" name="Picture 2" descr="Veba Geceleri (Orhan Pamuk) - Fiyat &amp; Satın Al | D&amp;R">
            <a:extLst>
              <a:ext uri="{FF2B5EF4-FFF2-40B4-BE49-F238E27FC236}">
                <a16:creationId xmlns:a16="http://schemas.microsoft.com/office/drawing/2014/main" id="{B6D4B750-C76D-2A1B-42ED-D7CB76B136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11142" y="1584297"/>
            <a:ext cx="2960915" cy="331793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2108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F21020-1020-3B34-A94B-6C47A6816FA8}"/>
              </a:ext>
            </a:extLst>
          </p:cNvPr>
          <p:cNvSpPr txBox="1"/>
          <p:nvPr/>
        </p:nvSpPr>
        <p:spPr>
          <a:xfrm>
            <a:off x="322899" y="195287"/>
            <a:ext cx="7101158" cy="6290055"/>
          </a:xfrm>
          <a:prstGeom prst="rect">
            <a:avLst/>
          </a:prstGeom>
          <a:noFill/>
        </p:spPr>
        <p:txBody>
          <a:bodyPr wrap="square">
            <a:spAutoFit/>
          </a:bodyPr>
          <a:lstStyle/>
          <a:p>
            <a:pPr marL="179705" marR="179705" algn="just">
              <a:lnSpc>
                <a:spcPct val="107000"/>
              </a:lnSpc>
              <a:spcAft>
                <a:spcPts val="800"/>
              </a:spcAft>
              <a:buNone/>
            </a:pPr>
            <a:r>
              <a:rPr lang="ka-GE" sz="1600" dirty="0">
                <a:effectLst/>
                <a:latin typeface="Times New Roman" panose="02020603050405020304" pitchFamily="18" charset="0"/>
                <a:ea typeface="Calibri" panose="020F0502020204030204" pitchFamily="34" charset="0"/>
                <a:cs typeface="Times New Roman" panose="02020603050405020304" pitchFamily="18" charset="0"/>
              </a:rPr>
              <a:t>[...] Hastalıkla ilgili verilen detaylı bilgiler genellikle kitabın ilk kısmında yer almakta ancak hastalıkla mücadelede faydalanılan yöntemler ile hastalıktan ölüm tablosu roman boyunca sık sık tekrarlanarak hatırlatılmakta, bu tekrarların okur üzerinde kurmaca salgının etkisini arttırma amacına hizmet ettiği de görülmektedir. (Gülsün N</a:t>
            </a:r>
            <a:r>
              <a:rPr lang="tr-TR" sz="1600" dirty="0">
                <a:effectLst/>
                <a:latin typeface="Aptos" panose="020B0004020202020204" pitchFamily="34" charset="0"/>
                <a:ea typeface="Calibri" panose="020F0502020204030204" pitchFamily="34" charset="0"/>
                <a:cs typeface="Times New Roman" panose="02020603050405020304" pitchFamily="18" charset="0"/>
              </a:rPr>
              <a:t>akıboğlu</a:t>
            </a:r>
            <a:r>
              <a:rPr lang="ka-GE" sz="1600" dirty="0">
                <a:effectLst/>
                <a:latin typeface="Times New Roman" panose="02020603050405020304" pitchFamily="18" charset="0"/>
                <a:ea typeface="Calibri" panose="020F0502020204030204" pitchFamily="34" charset="0"/>
                <a:cs typeface="Times New Roman" panose="02020603050405020304" pitchFamily="18" charset="0"/>
              </a:rPr>
              <a:t>, 2021:318)</a:t>
            </a: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a:p>
            <a:pPr marR="179705" algn="just">
              <a:lnSpc>
                <a:spcPct val="107000"/>
              </a:lnSpc>
              <a:spcAft>
                <a:spcPts val="800"/>
              </a:spcAft>
              <a:buNone/>
            </a:pPr>
            <a:r>
              <a:rPr lang="ka-GE" sz="1600" dirty="0">
                <a:effectLst/>
                <a:latin typeface="Calibri" panose="020F0502020204030204" pitchFamily="34" charset="0"/>
                <a:ea typeface="Calibri" panose="020F0502020204030204" pitchFamily="34" charset="0"/>
                <a:cs typeface="Times New Roman" panose="02020603050405020304" pitchFamily="18" charset="0"/>
              </a:rPr>
              <a:t> </a:t>
            </a: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ka-GE" sz="1600" dirty="0">
                <a:effectLst/>
                <a:latin typeface="Times New Roman" panose="02020603050405020304" pitchFamily="18" charset="0"/>
                <a:ea typeface="Calibri" panose="020F0502020204030204" pitchFamily="34" charset="0"/>
                <a:cs typeface="Times New Roman" panose="02020603050405020304" pitchFamily="18" charset="0"/>
              </a:rPr>
              <a:t>[..] Toplum tarafından salgına karşı ortak bir tutum sergilenememesine önemli bir sorun olarak işaret edilmektedir (Pamuk, 2021, s. 167). Salgın döneminde farklı insan profilleriyle karşılaşılmaya başlanmaktadır, veba meczupları da (Pamuk, 2021, s. 218) bunlar arasındadır. Yakınları hasta olanların ya da ölenlerin, heyete haber verirken içinde bulundukları psikolojik durum, tecride gönderilenlerin ve tecritten dönenlerin psikolojileri, salgında kendilerine yalan söyleyerek avunanların, sevdiklerinden ayrılanların, tüm dünyanın adadakileri ötekileştirdiğine inananların, adada salgın varken kendi mutluluklarını yaşamaya utananların psikolojileri ayrı ayrı verilmektedir (Pamuk, 2021, s. 226, 237, 241-244, 255, 257). (Gülsün N</a:t>
            </a:r>
            <a:r>
              <a:rPr lang="tr-TR" sz="1600" dirty="0">
                <a:effectLst/>
                <a:latin typeface="Aptos" panose="020B0004020202020204" pitchFamily="34" charset="0"/>
                <a:ea typeface="Calibri" panose="020F0502020204030204" pitchFamily="34" charset="0"/>
                <a:cs typeface="Times New Roman" panose="02020603050405020304" pitchFamily="18" charset="0"/>
              </a:rPr>
              <a:t>akıboğlu</a:t>
            </a:r>
            <a:r>
              <a:rPr lang="ka-GE" sz="1600" dirty="0">
                <a:effectLst/>
                <a:latin typeface="Times New Roman" panose="02020603050405020304" pitchFamily="18" charset="0"/>
                <a:ea typeface="Calibri" panose="020F0502020204030204" pitchFamily="34" charset="0"/>
                <a:cs typeface="Times New Roman" panose="02020603050405020304" pitchFamily="18" charset="0"/>
              </a:rPr>
              <a:t>, 2021:321)</a:t>
            </a:r>
            <a:endParaRPr lang="en-US" sz="1600" dirty="0">
              <a:effectLst/>
              <a:latin typeface="Aptos" panose="020B000402020202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pPr>
            <a:r>
              <a:rPr lang="ka-GE" sz="1600" dirty="0">
                <a:latin typeface="Times New Roman" panose="02020603050405020304" pitchFamily="18" charset="0"/>
                <a:ea typeface="Calibri" panose="020F0502020204030204" pitchFamily="34" charset="0"/>
                <a:cs typeface="Times New Roman" panose="02020603050405020304" pitchFamily="18" charset="0"/>
              </a:rPr>
              <a:t>[..]Salgın karşısında anlatıcıya göre ise genel olarak üç tür insan ortaya çıkmaktadır: Soğukkanlılığını ve insanlığını koruyanlar, yalnızca kendilerini düşünenler ve hayatlarını tehlikeye atanlar (Pamuk, 2021, s. 377). Vaka sayıları arttıkça ölümün halk nezdinde normalleşmeye başladığı görülmektedir (Pamuk, 2021, s. 419). (</a:t>
            </a:r>
            <a:r>
              <a:rPr lang="en-US" sz="1600" dirty="0" err="1">
                <a:latin typeface="Aptos" panose="020B0004020202020204" pitchFamily="34" charset="0"/>
                <a:ea typeface="Calibri" panose="020F0502020204030204" pitchFamily="34" charset="0"/>
                <a:cs typeface="Times New Roman" panose="02020603050405020304" pitchFamily="18" charset="0"/>
              </a:rPr>
              <a:t>Gülsün</a:t>
            </a:r>
            <a:r>
              <a:rPr lang="en-US" sz="1600" dirty="0">
                <a:latin typeface="Aptos" panose="020B0004020202020204" pitchFamily="34" charset="0"/>
                <a:ea typeface="Calibri" panose="020F0502020204030204" pitchFamily="34" charset="0"/>
                <a:cs typeface="Times New Roman" panose="02020603050405020304" pitchFamily="18" charset="0"/>
              </a:rPr>
              <a:t> N</a:t>
            </a:r>
            <a:r>
              <a:rPr lang="tr-TR" sz="1600" dirty="0">
                <a:latin typeface="Aptos" panose="020B0004020202020204" pitchFamily="34" charset="0"/>
                <a:ea typeface="Calibri" panose="020F0502020204030204" pitchFamily="34" charset="0"/>
                <a:cs typeface="Times New Roman" panose="02020603050405020304" pitchFamily="18" charset="0"/>
              </a:rPr>
              <a:t>akıboğlu</a:t>
            </a:r>
            <a:r>
              <a:rPr lang="en-US" sz="1600" dirty="0">
                <a:latin typeface="Aptos" panose="020B0004020202020204" pitchFamily="34" charset="0"/>
                <a:ea typeface="Calibri" panose="020F0502020204030204" pitchFamily="34" charset="0"/>
                <a:cs typeface="Times New Roman" panose="02020603050405020304" pitchFamily="18" charset="0"/>
              </a:rPr>
              <a:t>, 2021:</a:t>
            </a:r>
            <a:r>
              <a:rPr lang="ka-GE" sz="1600" dirty="0">
                <a:latin typeface="Times New Roman" panose="02020603050405020304" pitchFamily="18" charset="0"/>
                <a:ea typeface="Calibri" panose="020F0502020204030204" pitchFamily="34" charset="0"/>
                <a:cs typeface="Times New Roman" panose="02020603050405020304" pitchFamily="18" charset="0"/>
              </a:rPr>
              <a:t>322)</a:t>
            </a:r>
            <a:endParaRPr lang="el-GR" sz="1600" dirty="0">
              <a:latin typeface="Aptos" panose="020B000402020202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p:txBody>
      </p:sp>
      <p:pic>
        <p:nvPicPr>
          <p:cNvPr id="2" name="Picture 2" descr="Veba Geceleri (Orhan Pamuk) - Fiyat &amp; Satın Al | D&amp;R">
            <a:extLst>
              <a:ext uri="{FF2B5EF4-FFF2-40B4-BE49-F238E27FC236}">
                <a16:creationId xmlns:a16="http://schemas.microsoft.com/office/drawing/2014/main" id="{0A98D5E3-0007-EB86-D61B-2829DE87B4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3752" y="1603651"/>
            <a:ext cx="1805905" cy="259823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07718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205291-4889-875C-5C47-561CD22F89EB}"/>
              </a:ext>
            </a:extLst>
          </p:cNvPr>
          <p:cNvSpPr txBox="1"/>
          <p:nvPr/>
        </p:nvSpPr>
        <p:spPr>
          <a:xfrm>
            <a:off x="185057" y="54585"/>
            <a:ext cx="6096000" cy="5931496"/>
          </a:xfrm>
          <a:prstGeom prst="rect">
            <a:avLst/>
          </a:prstGeom>
          <a:noFill/>
        </p:spPr>
        <p:txBody>
          <a:bodyPr wrap="square">
            <a:spAutoFit/>
          </a:bodyPr>
          <a:lstStyle/>
          <a:p>
            <a:pPr algn="just">
              <a:lnSpc>
                <a:spcPct val="107000"/>
              </a:lnSpc>
              <a:spcAft>
                <a:spcPts val="800"/>
              </a:spcAft>
              <a:buNone/>
            </a:pP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Kar</a:t>
            </a:r>
            <a:endParaRPr lang="el-GR" sz="1600" i="1"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latin typeface="Aptos" panose="020B0004020202020204" pitchFamily="34" charset="0"/>
                <a:ea typeface="Calibri" panose="020F0502020204030204" pitchFamily="34" charset="0"/>
                <a:cs typeface="Times New Roman" panose="02020603050405020304" pitchFamily="18" charset="0"/>
              </a:rPr>
              <a:t>[…]Thus, the novel inspired by the military intervention on February 28, 1997, shed light on the religious and political culture of Turkey, and finally attracted significant photographs of the society, which are reflected on the meaning networks of religious and political institutions.(</a:t>
            </a:r>
            <a:r>
              <a:rPr lang="tr-TR" sz="16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Şaban </a:t>
            </a:r>
            <a:r>
              <a:rPr lang="en-US" sz="1600"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Erdiç</a:t>
            </a:r>
            <a:r>
              <a:rPr lang="en-US" sz="16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2018:600</a:t>
            </a:r>
            <a:r>
              <a:rPr lang="en-US" sz="1600" dirty="0">
                <a:effectLst/>
                <a:latin typeface="Aptos" panose="020B0004020202020204" pitchFamily="34" charset="0"/>
                <a:ea typeface="Calibri" panose="020F0502020204030204" pitchFamily="34" charset="0"/>
                <a:cs typeface="Times New Roman" panose="02020603050405020304" pitchFamily="18" charset="0"/>
              </a:rPr>
              <a:t>)</a:t>
            </a: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latin typeface="Aptos" panose="020B0004020202020204" pitchFamily="34" charset="0"/>
                <a:ea typeface="Calibri" panose="020F0502020204030204" pitchFamily="34" charset="0"/>
                <a:cs typeface="Times New Roman" panose="02020603050405020304" pitchFamily="18" charset="0"/>
              </a:rPr>
              <a:t> </a:t>
            </a: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latin typeface="Aptos" panose="020B0004020202020204" pitchFamily="34" charset="0"/>
                <a:ea typeface="Calibri" panose="020F0502020204030204" pitchFamily="34" charset="0"/>
                <a:cs typeface="Times New Roman" panose="02020603050405020304" pitchFamily="18" charset="0"/>
              </a:rPr>
              <a:t>[…] In Snow, the problem of women with headscarf is dealt with as one of the symbolic matters of political Islamists from different social perspectives. In the novel, secular director of the institute holds the banning of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headscarved</a:t>
            </a:r>
            <a:r>
              <a:rPr lang="en-US" sz="1600" dirty="0">
                <a:effectLst/>
                <a:latin typeface="Aptos" panose="020B0004020202020204" pitchFamily="34" charset="0"/>
                <a:ea typeface="Calibri" panose="020F0502020204030204" pitchFamily="34" charset="0"/>
                <a:cs typeface="Times New Roman" panose="02020603050405020304" pitchFamily="18" charset="0"/>
              </a:rPr>
              <a:t> girls from schools as an order of the secular state adopting the idea that women would gain a more respectful and peaceful place in society only if they took out their headscarf. On the other hand, the Islamist militant who kills the director believes that women wearing headscarf would be protected from abuse, rape and humiliation and go out in public more freely. (</a:t>
            </a:r>
            <a:r>
              <a:rPr lang="tr-TR" sz="16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Şaban </a:t>
            </a:r>
            <a:r>
              <a:rPr lang="en-US" sz="1600"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Erdiç</a:t>
            </a:r>
            <a:r>
              <a:rPr lang="en-US" sz="16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2018:617</a:t>
            </a:r>
            <a:r>
              <a:rPr lang="en-US" sz="1600" dirty="0">
                <a:effectLst/>
                <a:latin typeface="Aptos" panose="020B0004020202020204" pitchFamily="34" charset="0"/>
                <a:ea typeface="Calibri" panose="020F0502020204030204" pitchFamily="34" charset="0"/>
                <a:cs typeface="Times New Roman" panose="02020603050405020304" pitchFamily="18" charset="0"/>
              </a:rPr>
              <a:t>)</a:t>
            </a: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latin typeface="Aptos" panose="020B0004020202020204" pitchFamily="34" charset="0"/>
                <a:ea typeface="Calibri" panose="020F0502020204030204" pitchFamily="34" charset="0"/>
                <a:cs typeface="Times New Roman" panose="02020603050405020304" pitchFamily="18" charset="0"/>
              </a:rPr>
              <a:t> </a:t>
            </a: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p:txBody>
      </p:sp>
      <p:pic>
        <p:nvPicPr>
          <p:cNvPr id="11266" name="Picture 2" descr="Kar by Orhan Pamuk | Goodreads">
            <a:extLst>
              <a:ext uri="{FF2B5EF4-FFF2-40B4-BE49-F238E27FC236}">
                <a16:creationId xmlns:a16="http://schemas.microsoft.com/office/drawing/2014/main" id="{0D73DFBA-7711-1B56-8DD1-1DC380F732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8229" y="1737814"/>
            <a:ext cx="2351315" cy="33823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87C2D3F8-EA73-70BA-AFB6-2D36E2DCC353}"/>
              </a:ext>
            </a:extLst>
          </p:cNvPr>
          <p:cNvSpPr txBox="1"/>
          <p:nvPr/>
        </p:nvSpPr>
        <p:spPr>
          <a:xfrm>
            <a:off x="6717404" y="6379029"/>
            <a:ext cx="4549310" cy="369332"/>
          </a:xfrm>
          <a:prstGeom prst="rect">
            <a:avLst/>
          </a:prstGeom>
          <a:noFill/>
        </p:spPr>
        <p:txBody>
          <a:bodyPr wrap="square">
            <a:spAutoFit/>
          </a:bodyPr>
          <a:lstStyle/>
          <a:p>
            <a:r>
              <a:rPr lang="el-GR" dirty="0">
                <a:solidFill>
                  <a:schemeClr val="bg2"/>
                </a:solidFill>
              </a:rPr>
              <a:t>https://share.google/A0EA2aLbyrXUNbqgP</a:t>
            </a:r>
          </a:p>
        </p:txBody>
      </p:sp>
    </p:spTree>
    <p:extLst>
      <p:ext uri="{BB962C8B-B14F-4D97-AF65-F5344CB8AC3E}">
        <p14:creationId xmlns:p14="http://schemas.microsoft.com/office/powerpoint/2010/main" val="2390250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6C557D-9135-BD92-01BC-5947BCA71B0C}"/>
              </a:ext>
            </a:extLst>
          </p:cNvPr>
          <p:cNvSpPr txBox="1"/>
          <p:nvPr/>
        </p:nvSpPr>
        <p:spPr>
          <a:xfrm>
            <a:off x="119742" y="296840"/>
            <a:ext cx="6096000" cy="5763116"/>
          </a:xfrm>
          <a:prstGeom prst="rect">
            <a:avLst/>
          </a:prstGeom>
          <a:noFill/>
        </p:spPr>
        <p:txBody>
          <a:bodyPr wrap="square">
            <a:spAutoFit/>
          </a:bodyPr>
          <a:lstStyle/>
          <a:p>
            <a:pPr marL="179705" marR="179705" algn="just">
              <a:lnSpc>
                <a:spcPct val="107000"/>
              </a:lnSpc>
              <a:spcAft>
                <a:spcPts val="800"/>
              </a:spcAft>
              <a:buNone/>
            </a:pPr>
            <a:r>
              <a:rPr lang="tr-TR" sz="1600" dirty="0">
                <a:effectLst/>
                <a:latin typeface="Aptos" panose="020B0004020202020204" pitchFamily="34" charset="0"/>
                <a:ea typeface="Calibri" panose="020F0502020204030204" pitchFamily="34" charset="0"/>
                <a:cs typeface="Times New Roman" panose="02020603050405020304" pitchFamily="18" charset="0"/>
              </a:rPr>
              <a:t>[...] Başörtülü genç kızlar ve onları destekleyenler ile laik olduğunu söyleyen bir tiyatro grubu, askerler, milliyetçi olduğunu söyleyen, cinayetler işleyen gruplar ve bütün bunlar arasında kimliğini arayan ancak bulamayan bir şair Ka vardır.  (Semran Cengiz, 2010:84)</a:t>
            </a: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latin typeface="Aptos" panose="020B0004020202020204" pitchFamily="34" charset="0"/>
                <a:ea typeface="Calibri" panose="020F0502020204030204" pitchFamily="34" charset="0"/>
                <a:cs typeface="Times New Roman" panose="02020603050405020304" pitchFamily="18" charset="0"/>
              </a:rPr>
              <a:t> </a:t>
            </a: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latin typeface="Aptos" panose="020B0004020202020204" pitchFamily="34" charset="0"/>
                <a:ea typeface="Calibri" panose="020F0502020204030204" pitchFamily="34" charset="0"/>
                <a:cs typeface="Times New Roman" panose="02020603050405020304" pitchFamily="18" charset="0"/>
              </a:rPr>
              <a:t>[…] Muhtar Bey, karısından ayrılmıştır ve yalnızdır; bunun için dine ve cemaate sığınmıştır. Ka’nın bu sözleri yıllardır Türkiye’de yaşanan laik-dindar çatışmasına aslında bir anlamda parmak basmıştır. Yalnızlığını dinle bağdaştıran bu adama Ka, hınç ve acıma duyar.  (Semran Cengiz, 2010:84)</a:t>
            </a:r>
            <a:endParaRPr lang="en-US" sz="1600" dirty="0">
              <a:effectLst/>
              <a:latin typeface="Aptos" panose="020B000402020202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latin typeface="Aptos" panose="020B0004020202020204" pitchFamily="34" charset="0"/>
                <a:ea typeface="Calibri" panose="020F0502020204030204" pitchFamily="34" charset="0"/>
                <a:cs typeface="Times New Roman" panose="02020603050405020304" pitchFamily="18" charset="0"/>
              </a:rPr>
              <a:t>[...]Anadolu’nun doğusunda yer alan Kars taşradır ve dindardır. Bir zamanlar modern olan bu şehir yavaş yavaş gerilemiş ve siyasal İslamcıların örgütlendiği bir yer haline gelmiştir. Ka ise, Almanya’dan gelmiş bir İstanbulludur ve moderndir. Birbirlerini bu çerçevede görüp “öteki”leştiren iki tarafın da yanılgıları onların kaybetmelerine yol açar. Ama en önemlisi, zengin bir tarihî ve kültürel yapıya sahip Kars’ın daha doğrusu Türkiye’nin kaybettikleridir.  (Semran Cengiz, 2010:85)</a:t>
            </a:r>
            <a:endParaRPr lang="el-GR" sz="1600" dirty="0">
              <a:latin typeface="Aptos" panose="020B000402020202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b="1" dirty="0">
                <a:latin typeface="Aptos" panose="020B0004020202020204" pitchFamily="34" charset="0"/>
                <a:ea typeface="Calibri" panose="020F0502020204030204" pitchFamily="34" charset="0"/>
                <a:cs typeface="Times New Roman" panose="02020603050405020304" pitchFamily="18" charset="0"/>
              </a:rPr>
              <a:t> </a:t>
            </a: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p:txBody>
      </p:sp>
      <p:pic>
        <p:nvPicPr>
          <p:cNvPr id="2" name="Picture 2" descr="Kar by Orhan Pamuk | Goodreads">
            <a:extLst>
              <a:ext uri="{FF2B5EF4-FFF2-40B4-BE49-F238E27FC236}">
                <a16:creationId xmlns:a16="http://schemas.microsoft.com/office/drawing/2014/main" id="{455567F4-984B-393A-5532-9984DA17D3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3544" y="1161549"/>
            <a:ext cx="2786742" cy="400873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102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FED49F-3E42-1720-FF0F-E0F2F79825FB}"/>
              </a:ext>
            </a:extLst>
          </p:cNvPr>
          <p:cNvSpPr txBox="1"/>
          <p:nvPr/>
        </p:nvSpPr>
        <p:spPr>
          <a:xfrm>
            <a:off x="337457" y="142682"/>
            <a:ext cx="7286215" cy="6322949"/>
          </a:xfrm>
          <a:prstGeom prst="rect">
            <a:avLst/>
          </a:prstGeom>
          <a:noFill/>
        </p:spPr>
        <p:txBody>
          <a:bodyPr wrap="square">
            <a:spAutoFit/>
          </a:bodyPr>
          <a:lstStyle/>
          <a:p>
            <a:pPr algn="just">
              <a:lnSpc>
                <a:spcPct val="107000"/>
              </a:lnSpc>
              <a:spcAft>
                <a:spcPts val="800"/>
              </a:spcAft>
              <a:buNone/>
            </a:pPr>
            <a:r>
              <a:rPr lang="tr-TR" sz="1800" b="1" i="1" dirty="0">
                <a:effectLst/>
                <a:latin typeface="Times New Roman" panose="02020603050405020304" pitchFamily="18" charset="0"/>
                <a:ea typeface="Calibri" panose="020F0502020204030204" pitchFamily="34" charset="0"/>
                <a:cs typeface="Times New Roman" panose="02020603050405020304" pitchFamily="18" charset="0"/>
              </a:rPr>
              <a:t>Cevdet Bey ve Oğulları</a:t>
            </a:r>
            <a:endParaRPr lang="el-GR" sz="1600" i="1"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 Cevdet Bey ve Oğulları, değişen bir toplumun Batılılaşma yolunda yaşamış olduğu sıkıntıları ve buhranları üzerine kurgulanmış bir roman olduğu için, romanın pek çok kişisinde bu mesele farklı bakış açılarıyla sunulur. Modernleşmek isteyen bir toplumun bu uğurda yaşadığı kimlik bunalımlarını, toplumsal yıkımları, buhranları aile kavramı üzerinden irdeleyen Orhan Pamuk, toplumun küçük bir aynası olan ailede değişimin sancılarının yansımalarını kurarak göstermeye çalışır. (Semran Cengiz, 2010:68)</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[...]“Cevdet Bey ve Oğulları” dönem romanı ve süreç romanıdır. İlk dönemde (bölümde) kadın mesleklerin az sayıda olması normal karşılanır. Çünkü o dönemlerde kadının sosyal hayatta pek göründüğü söylenemez. İkinci ve üçüncü bölümde kadının artık statü edindiği zaman dilimi olmasına rağmen erkek meslek sayısı fazladır. “Sessiz Ev”de de kadın ve çocuk meslek sayısı azdır. Erkek meslek çoğunlukta kullanılmıştır. “Beyaz Kale” ve “Benim Adım Kırmızı” dönem romanı olduğu için kadın arka plândadır ve onlara az da olsa yüklenen meslekler hizmet amaçlı mesleklerdir. Yine erkek odaklı meslekler ağırlıktadır. Güç dengesi, statü ibresi erkeğe dönüktür. “Kara Kitap”ta yine erkek meslekler yoğunlukta kullanılmıştır. Kadın ve çocuk meslekler karanlığın ve arka sokakların betimlenmesi için araç olarak kullanılmıştır. (Sibel Yanaray &amp; Yakup Çelik,2019:157)</a:t>
            </a:r>
            <a:endParaRPr lang="el-GR" sz="1600" dirty="0">
              <a:effectLst/>
              <a:ea typeface="Calibri" panose="020F0502020204030204" pitchFamily="34" charset="0"/>
              <a:cs typeface="Times New Roman" panose="02020603050405020304" pitchFamily="18" charset="0"/>
            </a:endParaRPr>
          </a:p>
        </p:txBody>
      </p:sp>
      <p:pic>
        <p:nvPicPr>
          <p:cNvPr id="14338" name="Picture 2" descr="Cevdet Bey ve Oğulları (Orhan Pamuk) - Fiyat &amp; Satın Al | D&amp;R">
            <a:extLst>
              <a:ext uri="{FF2B5EF4-FFF2-40B4-BE49-F238E27FC236}">
                <a16:creationId xmlns:a16="http://schemas.microsoft.com/office/drawing/2014/main" id="{97236CAC-7D23-A665-C44D-09D4E2B4C5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33793" y="1329764"/>
            <a:ext cx="2390665" cy="373209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50B7139-B716-BDFE-A151-84118FBD686C}"/>
              </a:ext>
            </a:extLst>
          </p:cNvPr>
          <p:cNvSpPr txBox="1"/>
          <p:nvPr/>
        </p:nvSpPr>
        <p:spPr>
          <a:xfrm>
            <a:off x="7435861" y="6139543"/>
            <a:ext cx="3743768" cy="646331"/>
          </a:xfrm>
          <a:prstGeom prst="rect">
            <a:avLst/>
          </a:prstGeom>
          <a:noFill/>
        </p:spPr>
        <p:txBody>
          <a:bodyPr wrap="square">
            <a:spAutoFit/>
          </a:bodyPr>
          <a:lstStyle/>
          <a:p>
            <a:r>
              <a:rPr lang="el-GR" dirty="0">
                <a:solidFill>
                  <a:schemeClr val="bg2"/>
                </a:solidFill>
              </a:rPr>
              <a:t>https://share.google/AIEnZxeyembc0VbO4</a:t>
            </a:r>
          </a:p>
        </p:txBody>
      </p:sp>
    </p:spTree>
    <p:extLst>
      <p:ext uri="{BB962C8B-B14F-4D97-AF65-F5344CB8AC3E}">
        <p14:creationId xmlns:p14="http://schemas.microsoft.com/office/powerpoint/2010/main" val="1397509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307A766-7EB5-7DAB-FAA8-0998F6B690CC}"/>
              </a:ext>
            </a:extLst>
          </p:cNvPr>
          <p:cNvSpPr txBox="1"/>
          <p:nvPr/>
        </p:nvSpPr>
        <p:spPr>
          <a:xfrm>
            <a:off x="217715" y="293914"/>
            <a:ext cx="7282542" cy="5565434"/>
          </a:xfrm>
          <a:prstGeom prst="rect">
            <a:avLst/>
          </a:prstGeom>
          <a:noFill/>
        </p:spPr>
        <p:txBody>
          <a:bodyPr wrap="square">
            <a:spAutoFit/>
          </a:bodyPr>
          <a:lstStyle/>
          <a:p>
            <a:pPr algn="just">
              <a:lnSpc>
                <a:spcPct val="107000"/>
              </a:lnSpc>
              <a:spcAft>
                <a:spcPts val="800"/>
              </a:spcAft>
              <a:buNone/>
            </a:pPr>
            <a:r>
              <a:rPr lang="tr-TR" sz="1800" b="1" i="1" dirty="0">
                <a:effectLst/>
                <a:latin typeface="Times New Roman" panose="02020603050405020304" pitchFamily="18" charset="0"/>
                <a:ea typeface="Calibri" panose="020F0502020204030204" pitchFamily="34" charset="0"/>
                <a:cs typeface="Times New Roman" panose="02020603050405020304" pitchFamily="18" charset="0"/>
              </a:rPr>
              <a:t>Sessiz Ev </a:t>
            </a:r>
            <a:endParaRPr lang="el-GR" sz="1600" i="1"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latin typeface="Aptos" panose="020B0004020202020204" pitchFamily="34" charset="0"/>
                <a:ea typeface="Calibri" panose="020F0502020204030204" pitchFamily="34" charset="0"/>
                <a:cs typeface="Times New Roman" panose="02020603050405020304" pitchFamily="18" charset="0"/>
              </a:rPr>
              <a:t>[…] Sessiz Ev, İttihat ve Terakki döneminde İstanbul’dan Gebze’ye sürgün edilmiş Selahattin Bey adındaki bir doktorun hikâyesi olarak başlar. Selahattin Bey doktordur ve Batı pozitivizmine gönül vermiş, o yolda bir ansiklopedi yazmayı düşünen, kimlik bunalımları olan bir kişidir.(Semran Cengiz, 2010:68)</a:t>
            </a: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latin typeface="Aptos" panose="020B0004020202020204" pitchFamily="34" charset="0"/>
                <a:ea typeface="Calibri" panose="020F0502020204030204" pitchFamily="34" charset="0"/>
                <a:cs typeface="Times New Roman" panose="02020603050405020304" pitchFamily="18" charset="0"/>
              </a:rPr>
              <a:t> </a:t>
            </a: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latin typeface="Aptos" panose="020B0004020202020204" pitchFamily="34" charset="0"/>
                <a:ea typeface="Calibri" panose="020F0502020204030204" pitchFamily="34" charset="0"/>
                <a:cs typeface="Times New Roman" panose="02020603050405020304" pitchFamily="18" charset="0"/>
              </a:rPr>
              <a:t>[…] Romanın ana kişilerinden olan Selahattin Bey, yüzünü Batı’ya dönmüş bir toplumun, ihtilalci ve idealist bir doktoru olarak anlatılır. Selahattin Bey, ülkenin ilerlemesi için Batı pozitivizminin ve Batı bilimsel düşünüşünün ülkeye getirilmesi gerektiğini düşünür. </a:t>
            </a:r>
            <a:r>
              <a:rPr lang="en-US" sz="1600" dirty="0">
                <a:effectLst/>
                <a:latin typeface="Aptos" panose="020B0004020202020204" pitchFamily="34" charset="0"/>
                <a:ea typeface="Calibri" panose="020F0502020204030204" pitchFamily="34" charset="0"/>
                <a:cs typeface="Times New Roman" panose="02020603050405020304" pitchFamily="18" charset="0"/>
              </a:rPr>
              <a:t>Buna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katkıda</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bulunmak</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için</a:t>
            </a:r>
            <a:r>
              <a:rPr lang="en-US" sz="1600" dirty="0">
                <a:effectLst/>
                <a:latin typeface="Aptos" panose="020B0004020202020204" pitchFamily="34" charset="0"/>
                <a:ea typeface="Calibri" panose="020F0502020204030204" pitchFamily="34" charset="0"/>
                <a:cs typeface="Times New Roman" panose="02020603050405020304" pitchFamily="18" charset="0"/>
              </a:rPr>
              <a:t> de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bir</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ansiklopedi</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yazmaya</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karar</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verir</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Eşi</a:t>
            </a:r>
            <a:r>
              <a:rPr lang="en-US" sz="1600" dirty="0">
                <a:effectLst/>
                <a:latin typeface="Aptos" panose="020B0004020202020204" pitchFamily="34" charset="0"/>
                <a:ea typeface="Calibri" panose="020F0502020204030204" pitchFamily="34" charset="0"/>
                <a:cs typeface="Times New Roman" panose="02020603050405020304" pitchFamily="18" charset="0"/>
              </a:rPr>
              <a:t> Fatma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Hanım</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ise</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geleneksel</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yapının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özelliklerini</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taşıyan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ve</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kocasının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bütün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zorlamalarına</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karşın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onun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bilimsel</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çalışmalarına</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ilgisiz</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kalan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bir</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kadındır</a:t>
            </a:r>
            <a:r>
              <a:rPr lang="en-US" sz="1600" dirty="0">
                <a:effectLst/>
                <a:latin typeface="Aptos" panose="020B0004020202020204" pitchFamily="34" charset="0"/>
                <a:ea typeface="Calibri" panose="020F0502020204030204" pitchFamily="34" charset="0"/>
                <a:cs typeface="Times New Roman" panose="02020603050405020304" pitchFamily="18" charset="0"/>
              </a:rPr>
              <a:t>. Fatma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Hanım’la</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yaşadığı</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çatışma</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yüzünden</a:t>
            </a:r>
            <a:r>
              <a:rPr lang="en-US" sz="1600" dirty="0">
                <a:effectLst/>
                <a:latin typeface="Aptos" panose="020B0004020202020204" pitchFamily="34" charset="0"/>
                <a:ea typeface="Calibri" panose="020F0502020204030204" pitchFamily="34" charset="0"/>
                <a:cs typeface="Times New Roman" panose="02020603050405020304" pitchFamily="18" charset="0"/>
              </a:rPr>
              <a:t>, Selahattin Bey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eşini</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hizmetçisiyle</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aldatır</a:t>
            </a:r>
            <a:r>
              <a:rPr lang="en-US" sz="1600" dirty="0">
                <a:effectLst/>
                <a:latin typeface="Aptos" panose="020B0004020202020204" pitchFamily="34" charset="0"/>
                <a:ea typeface="Calibri" panose="020F0502020204030204" pitchFamily="34" charset="0"/>
                <a:cs typeface="Times New Roman" panose="02020603050405020304" pitchFamily="18" charset="0"/>
              </a:rPr>
              <a:t>.  Selahattin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Bey’in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bu</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birliktelikten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biri</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cüce</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diğeri</a:t>
            </a:r>
            <a:r>
              <a:rPr lang="en-US" sz="1600" dirty="0">
                <a:effectLst/>
                <a:latin typeface="Aptos" panose="020B0004020202020204" pitchFamily="34" charset="0"/>
                <a:ea typeface="Calibri" panose="020F0502020204030204" pitchFamily="34" charset="0"/>
                <a:cs typeface="Times New Roman" panose="02020603050405020304" pitchFamily="18" charset="0"/>
              </a:rPr>
              <a:t> de Fatma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Hanım</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tarafından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dövülüp</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sakat</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bırakılmış</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iki</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oğlunun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olması</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âdeta</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gelenekle</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modernin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çatışmasının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birer</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vahameti</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olarak</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sergilenir</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Semran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tr-TR" sz="1600" dirty="0">
                <a:effectLst/>
                <a:latin typeface="Aptos" panose="020B0004020202020204" pitchFamily="34" charset="0"/>
                <a:ea typeface="Calibri" panose="020F0502020204030204" pitchFamily="34" charset="0"/>
                <a:cs typeface="Times New Roman" panose="02020603050405020304" pitchFamily="18" charset="0"/>
              </a:rPr>
              <a:t>Cengiz, 2010</a:t>
            </a:r>
            <a:r>
              <a:rPr lang="en-US" sz="1600" dirty="0">
                <a:effectLst/>
                <a:latin typeface="Aptos" panose="020B0004020202020204" pitchFamily="34" charset="0"/>
                <a:ea typeface="Calibri" panose="020F0502020204030204" pitchFamily="34" charset="0"/>
                <a:cs typeface="Times New Roman" panose="02020603050405020304" pitchFamily="18" charset="0"/>
              </a:rPr>
              <a:t>:69)</a:t>
            </a: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p:txBody>
      </p:sp>
      <p:pic>
        <p:nvPicPr>
          <p:cNvPr id="16386" name="Picture 2" descr="Sessiz Ev (Orhan Pamuk) Fiyatı, Yorumları, Satın Al - Kitapyurdu.com">
            <a:extLst>
              <a:ext uri="{FF2B5EF4-FFF2-40B4-BE49-F238E27FC236}">
                <a16:creationId xmlns:a16="http://schemas.microsoft.com/office/drawing/2014/main" id="{6EA7225C-A0EF-BCCC-F1C1-B02875EFA2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7052" y="1224642"/>
            <a:ext cx="2291832" cy="35650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3480AE4B-308A-77CC-4991-628026CC7A0E}"/>
              </a:ext>
            </a:extLst>
          </p:cNvPr>
          <p:cNvSpPr txBox="1"/>
          <p:nvPr/>
        </p:nvSpPr>
        <p:spPr>
          <a:xfrm>
            <a:off x="8196943" y="5769429"/>
            <a:ext cx="2296886" cy="923330"/>
          </a:xfrm>
          <a:prstGeom prst="rect">
            <a:avLst/>
          </a:prstGeom>
          <a:noFill/>
        </p:spPr>
        <p:txBody>
          <a:bodyPr wrap="square">
            <a:spAutoFit/>
          </a:bodyPr>
          <a:lstStyle/>
          <a:p>
            <a:r>
              <a:rPr lang="el-GR" dirty="0">
                <a:solidFill>
                  <a:schemeClr val="bg2"/>
                </a:solidFill>
              </a:rPr>
              <a:t>https://share.google/8fEH6m4weqnqmxasR</a:t>
            </a:r>
          </a:p>
        </p:txBody>
      </p:sp>
    </p:spTree>
    <p:extLst>
      <p:ext uri="{BB962C8B-B14F-4D97-AF65-F5344CB8AC3E}">
        <p14:creationId xmlns:p14="http://schemas.microsoft.com/office/powerpoint/2010/main" val="16890937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D516B6-8FBC-6A55-4806-E5D8CD2B76CB}"/>
              </a:ext>
            </a:extLst>
          </p:cNvPr>
          <p:cNvSpPr txBox="1"/>
          <p:nvPr/>
        </p:nvSpPr>
        <p:spPr>
          <a:xfrm>
            <a:off x="304798" y="566057"/>
            <a:ext cx="7424059" cy="6129178"/>
          </a:xfrm>
          <a:prstGeom prst="rect">
            <a:avLst/>
          </a:prstGeom>
          <a:noFill/>
        </p:spPr>
        <p:txBody>
          <a:bodyPr wrap="square">
            <a:spAutoFit/>
          </a:bodyPr>
          <a:lstStyle/>
          <a:p>
            <a:pPr algn="just">
              <a:lnSpc>
                <a:spcPct val="107000"/>
              </a:lnSpc>
              <a:spcAft>
                <a:spcPts val="800"/>
              </a:spcAft>
              <a:buNone/>
            </a:pPr>
            <a:r>
              <a:rPr lang="en-US" sz="1600" b="1" i="1" dirty="0" err="1">
                <a:effectLst/>
                <a:ea typeface="Calibri" panose="020F0502020204030204" pitchFamily="34" charset="0"/>
                <a:cs typeface="Times New Roman" panose="02020603050405020304" pitchFamily="18" charset="0"/>
              </a:rPr>
              <a:t>Kafamda</a:t>
            </a:r>
            <a:r>
              <a:rPr lang="en-US" sz="1600" b="1" i="1" dirty="0">
                <a:effectLst/>
                <a:ea typeface="Calibri" panose="020F0502020204030204" pitchFamily="34" charset="0"/>
                <a:cs typeface="Times New Roman" panose="02020603050405020304" pitchFamily="18" charset="0"/>
              </a:rPr>
              <a:t> Bir </a:t>
            </a:r>
            <a:r>
              <a:rPr lang="en-US" sz="1600" b="1" i="1" dirty="0" err="1">
                <a:effectLst/>
                <a:ea typeface="Calibri" panose="020F0502020204030204" pitchFamily="34" charset="0"/>
                <a:cs typeface="Times New Roman" panose="02020603050405020304" pitchFamily="18" charset="0"/>
              </a:rPr>
              <a:t>Tuhaflık</a:t>
            </a:r>
            <a:endParaRPr lang="el-GR" sz="1600" i="1"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600" b="1" dirty="0">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ea typeface="Calibri" panose="020F0502020204030204" pitchFamily="34" charset="0"/>
                <a:cs typeface="Times New Roman" panose="02020603050405020304" pitchFamily="18" charset="0"/>
              </a:rPr>
              <a:t>[…] Bu </a:t>
            </a:r>
            <a:r>
              <a:rPr lang="en-US" sz="1600" dirty="0" err="1">
                <a:effectLst/>
                <a:ea typeface="Calibri" panose="020F0502020204030204" pitchFamily="34" charset="0"/>
                <a:cs typeface="Times New Roman" panose="02020603050405020304" pitchFamily="18" charset="0"/>
              </a:rPr>
              <a:t>çalışmada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yazar</a:t>
            </a:r>
            <a:r>
              <a:rPr lang="en-US" sz="1600" dirty="0">
                <a:effectLst/>
                <a:ea typeface="Calibri" panose="020F0502020204030204" pitchFamily="34" charset="0"/>
                <a:cs typeface="Times New Roman" panose="02020603050405020304" pitchFamily="18" charset="0"/>
              </a:rPr>
              <a:t> Orhan </a:t>
            </a:r>
            <a:r>
              <a:rPr lang="en-US" sz="1600" dirty="0" err="1">
                <a:effectLst/>
                <a:ea typeface="Calibri" panose="020F0502020204030204" pitchFamily="34" charset="0"/>
                <a:cs typeface="Times New Roman" panose="02020603050405020304" pitchFamily="18" charset="0"/>
              </a:rPr>
              <a:t>Pamuk’un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Kafamda</a:t>
            </a:r>
            <a:r>
              <a:rPr lang="en-US" sz="1600" dirty="0">
                <a:effectLst/>
                <a:ea typeface="Calibri" panose="020F0502020204030204" pitchFamily="34" charset="0"/>
                <a:cs typeface="Times New Roman" panose="02020603050405020304" pitchFamily="18" charset="0"/>
              </a:rPr>
              <a:t> Bir </a:t>
            </a:r>
            <a:r>
              <a:rPr lang="en-US" sz="1600" dirty="0" err="1">
                <a:effectLst/>
                <a:ea typeface="Calibri" panose="020F0502020204030204" pitchFamily="34" charset="0"/>
                <a:cs typeface="Times New Roman" panose="02020603050405020304" pitchFamily="18" charset="0"/>
              </a:rPr>
              <a:t>Tuhaflık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adlı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eserinde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işlenen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göç</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göç</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olgusuna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dair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kavramlarla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ele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alınarak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esere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yansıtılan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göçmenlik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psikolojisi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üzerinde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durulacaktır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Göç</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aynı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zamanda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uzam</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değişimi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anlamına</a:t>
            </a:r>
            <a:r>
              <a:rPr lang="en-US" sz="1600" dirty="0">
                <a:effectLst/>
                <a:ea typeface="Calibri" panose="020F0502020204030204" pitchFamily="34" charset="0"/>
                <a:cs typeface="Times New Roman" panose="02020603050405020304" pitchFamily="18" charset="0"/>
              </a:rPr>
              <a:t> da </a:t>
            </a:r>
            <a:r>
              <a:rPr lang="en-US" sz="1600" dirty="0" err="1">
                <a:effectLst/>
                <a:ea typeface="Calibri" panose="020F0502020204030204" pitchFamily="34" charset="0"/>
                <a:cs typeface="Times New Roman" panose="02020603050405020304" pitchFamily="18" charset="0"/>
              </a:rPr>
              <a:t>geldiği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için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değişen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uzamların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bireylerin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üzerindeki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etkisi</a:t>
            </a:r>
            <a:r>
              <a:rPr lang="en-US" sz="1600" dirty="0">
                <a:effectLst/>
                <a:ea typeface="Calibri" panose="020F0502020204030204" pitchFamily="34" charset="0"/>
                <a:cs typeface="Times New Roman" panose="02020603050405020304" pitchFamily="18" charset="0"/>
              </a:rPr>
              <a:t> de </a:t>
            </a:r>
            <a:r>
              <a:rPr lang="en-US" sz="1600" dirty="0" err="1">
                <a:effectLst/>
                <a:ea typeface="Calibri" panose="020F0502020204030204" pitchFamily="34" charset="0"/>
                <a:cs typeface="Times New Roman" panose="02020603050405020304" pitchFamily="18" charset="0"/>
              </a:rPr>
              <a:t>yine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irdelenmeye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çalışılacaktır</a:t>
            </a:r>
            <a:r>
              <a:rPr lang="en-US" sz="1600" dirty="0">
                <a:effectLst/>
                <a:ea typeface="Calibri" panose="020F0502020204030204" pitchFamily="34" charset="0"/>
                <a:cs typeface="Times New Roman" panose="02020603050405020304" pitchFamily="18" charset="0"/>
              </a:rPr>
              <a:t>. Pamuk </a:t>
            </a:r>
            <a:r>
              <a:rPr lang="en-US" sz="1600" dirty="0" err="1">
                <a:effectLst/>
                <a:ea typeface="Calibri" panose="020F0502020204030204" pitchFamily="34" charset="0"/>
                <a:cs typeface="Times New Roman" panose="02020603050405020304" pitchFamily="18" charset="0"/>
              </a:rPr>
              <a:t>bu</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eserinde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kırdan</a:t>
            </a:r>
            <a:r>
              <a:rPr lang="en-US" sz="1600" dirty="0">
                <a:effectLst/>
                <a:ea typeface="Calibri" panose="020F0502020204030204" pitchFamily="34" charset="0"/>
                <a:cs typeface="Times New Roman" panose="02020603050405020304" pitchFamily="18" charset="0"/>
              </a:rPr>
              <a:t> kente </a:t>
            </a:r>
            <a:r>
              <a:rPr lang="en-US" sz="1600" dirty="0" err="1">
                <a:effectLst/>
                <a:ea typeface="Calibri" panose="020F0502020204030204" pitchFamily="34" charset="0"/>
                <a:cs typeface="Times New Roman" panose="02020603050405020304" pitchFamily="18" charset="0"/>
              </a:rPr>
              <a:t>göç</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eden</a:t>
            </a:r>
            <a:r>
              <a:rPr lang="en-US" sz="1600" dirty="0">
                <a:effectLst/>
                <a:ea typeface="Calibri" panose="020F0502020204030204" pitchFamily="34" charset="0"/>
                <a:cs typeface="Times New Roman" panose="02020603050405020304" pitchFamily="18" charset="0"/>
              </a:rPr>
              <a:t> Mevlut Karataş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onun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çevresindeki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insanların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hayatlarını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İstanbul’la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imtihanlarını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işlemiş</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bununla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birlikte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Türkiye’nin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yaşadığı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siyasi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sosyal</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anlamdaki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pek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çok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değişimi</a:t>
            </a:r>
            <a:r>
              <a:rPr lang="en-US" sz="1600" dirty="0">
                <a:effectLst/>
                <a:ea typeface="Calibri" panose="020F0502020204030204" pitchFamily="34" charset="0"/>
                <a:cs typeface="Times New Roman" panose="02020603050405020304" pitchFamily="18" charset="0"/>
              </a:rPr>
              <a:t> İstanbul </a:t>
            </a:r>
            <a:r>
              <a:rPr lang="en-US" sz="1600" dirty="0" err="1">
                <a:effectLst/>
                <a:ea typeface="Calibri" panose="020F0502020204030204" pitchFamily="34" charset="0"/>
                <a:cs typeface="Times New Roman" panose="02020603050405020304" pitchFamily="18" charset="0"/>
              </a:rPr>
              <a:t>üzerinden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eserinde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göstermiştir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Göçün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ekonomik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sosyal</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imkanlar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açısından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daha</a:t>
            </a:r>
            <a:r>
              <a:rPr lang="en-US" sz="1600" dirty="0">
                <a:effectLst/>
                <a:ea typeface="Calibri" panose="020F0502020204030204" pitchFamily="34" charset="0"/>
                <a:cs typeface="Times New Roman" panose="02020603050405020304" pitchFamily="18" charset="0"/>
              </a:rPr>
              <a:t> iyi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yaşam</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sağlaması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gibi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beklentilerle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beraberinde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getirdiği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sıkıntıları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uyumsuzlukları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hayal</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kırıklıklarını</a:t>
            </a:r>
            <a:r>
              <a:rPr lang="en-US" sz="1600" dirty="0">
                <a:effectLst/>
                <a:ea typeface="Calibri" panose="020F0502020204030204" pitchFamily="34" charset="0"/>
                <a:cs typeface="Times New Roman" panose="02020603050405020304" pitchFamily="18" charset="0"/>
              </a:rPr>
              <a:t> da </a:t>
            </a:r>
            <a:r>
              <a:rPr lang="en-US" sz="1600" dirty="0" err="1">
                <a:effectLst/>
                <a:ea typeface="Calibri" panose="020F0502020204030204" pitchFamily="34" charset="0"/>
                <a:cs typeface="Times New Roman" panose="02020603050405020304" pitchFamily="18" charset="0"/>
              </a:rPr>
              <a:t>işlediği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iddia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edilebilir</a:t>
            </a:r>
            <a:r>
              <a:rPr lang="en-US" sz="1600" dirty="0">
                <a:effectLst/>
                <a:ea typeface="Calibri" panose="020F0502020204030204" pitchFamily="34" charset="0"/>
                <a:cs typeface="Times New Roman" panose="02020603050405020304" pitchFamily="18" charset="0"/>
              </a:rPr>
              <a:t>.(Veysel Lidar, 2015:105)</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ea typeface="Calibri" panose="020F0502020204030204" pitchFamily="34" charset="0"/>
                <a:cs typeface="Times New Roman" panose="02020603050405020304" pitchFamily="18" charset="0"/>
              </a:rPr>
              <a:t>[…]</a:t>
            </a:r>
            <a:r>
              <a:rPr lang="en-US" sz="1600" dirty="0" err="1">
                <a:effectLst/>
                <a:ea typeface="Calibri" panose="020F0502020204030204" pitchFamily="34" charset="0"/>
                <a:cs typeface="Times New Roman" panose="02020603050405020304" pitchFamily="18" charset="0"/>
              </a:rPr>
              <a:t>Kafamda</a:t>
            </a:r>
            <a:r>
              <a:rPr lang="en-US" sz="1600" dirty="0">
                <a:effectLst/>
                <a:ea typeface="Calibri" panose="020F0502020204030204" pitchFamily="34" charset="0"/>
                <a:cs typeface="Times New Roman" panose="02020603050405020304" pitchFamily="18" charset="0"/>
              </a:rPr>
              <a:t> Bir </a:t>
            </a:r>
            <a:r>
              <a:rPr lang="en-US" sz="1600" dirty="0" err="1">
                <a:effectLst/>
                <a:ea typeface="Calibri" panose="020F0502020204030204" pitchFamily="34" charset="0"/>
                <a:cs typeface="Times New Roman" panose="02020603050405020304" pitchFamily="18" charset="0"/>
              </a:rPr>
              <a:t>Tuhaflık</a:t>
            </a:r>
            <a:r>
              <a:rPr lang="en-US" sz="1600" dirty="0">
                <a:effectLst/>
                <a:ea typeface="Calibri" panose="020F0502020204030204" pitchFamily="34" charset="0"/>
                <a:cs typeface="Times New Roman" panose="02020603050405020304" pitchFamily="18" charset="0"/>
              </a:rPr>
              <a:t>, 1968’den 2012’ye </a:t>
            </a:r>
            <a:r>
              <a:rPr lang="en-US" sz="1600" dirty="0" err="1">
                <a:effectLst/>
                <a:ea typeface="Calibri" panose="020F0502020204030204" pitchFamily="34" charset="0"/>
                <a:cs typeface="Times New Roman" panose="02020603050405020304" pitchFamily="18" charset="0"/>
              </a:rPr>
              <a:t>dek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uzanan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geniş</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zaman </a:t>
            </a:r>
            <a:r>
              <a:rPr lang="en-US" sz="1600" dirty="0" err="1">
                <a:effectLst/>
                <a:ea typeface="Calibri" panose="020F0502020204030204" pitchFamily="34" charset="0"/>
                <a:cs typeface="Times New Roman" panose="02020603050405020304" pitchFamily="18" charset="0"/>
              </a:rPr>
              <a:t>kesitinin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anlatıldığı</a:t>
            </a:r>
            <a:r>
              <a:rPr lang="en-US" sz="1600" dirty="0">
                <a:effectLst/>
                <a:ea typeface="Calibri" panose="020F0502020204030204" pitchFamily="34" charset="0"/>
                <a:cs typeface="Times New Roman" panose="02020603050405020304" pitchFamily="18" charset="0"/>
              </a:rPr>
              <a:t> 480 </a:t>
            </a:r>
            <a:r>
              <a:rPr lang="en-US" sz="1600" dirty="0" err="1">
                <a:effectLst/>
                <a:ea typeface="Calibri" panose="020F0502020204030204" pitchFamily="34" charset="0"/>
                <a:cs typeface="Times New Roman" panose="02020603050405020304" pitchFamily="18" charset="0"/>
              </a:rPr>
              <a:t>sayfalık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roman </a:t>
            </a:r>
            <a:r>
              <a:rPr lang="en-US" sz="1600" dirty="0" err="1">
                <a:effectLst/>
                <a:ea typeface="Calibri" panose="020F0502020204030204" pitchFamily="34" charset="0"/>
                <a:cs typeface="Times New Roman" panose="02020603050405020304" pitchFamily="18" charset="0"/>
              </a:rPr>
              <a:t>olup</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yedi</a:t>
            </a:r>
            <a:r>
              <a:rPr lang="en-US" sz="1600" dirty="0">
                <a:effectLst/>
                <a:ea typeface="Calibri" panose="020F0502020204030204" pitchFamily="34" charset="0"/>
                <a:cs typeface="Times New Roman" panose="02020603050405020304" pitchFamily="18" charset="0"/>
              </a:rPr>
              <a:t> ana </a:t>
            </a:r>
            <a:r>
              <a:rPr lang="en-US" sz="1600" dirty="0" err="1">
                <a:effectLst/>
                <a:ea typeface="Calibri" panose="020F0502020204030204" pitchFamily="34" charset="0"/>
                <a:cs typeface="Times New Roman" panose="02020603050405020304" pitchFamily="18" charset="0"/>
              </a:rPr>
              <a:t>bölümden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bu</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bölümlere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ait</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toplam</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elli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yedi</a:t>
            </a:r>
            <a:r>
              <a:rPr lang="en-US" sz="1600" dirty="0">
                <a:effectLst/>
                <a:ea typeface="Calibri" panose="020F0502020204030204" pitchFamily="34" charset="0"/>
                <a:cs typeface="Times New Roman" panose="02020603050405020304" pitchFamily="18" charset="0"/>
              </a:rPr>
              <a:t> alt </a:t>
            </a:r>
            <a:r>
              <a:rPr lang="en-US" sz="1600" dirty="0" err="1">
                <a:effectLst/>
                <a:ea typeface="Calibri" panose="020F0502020204030204" pitchFamily="34" charset="0"/>
                <a:cs typeface="Times New Roman" panose="02020603050405020304" pitchFamily="18" charset="0"/>
              </a:rPr>
              <a:t>bölümünden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oluşmuştur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Tarihlerle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sunulan</a:t>
            </a:r>
            <a:r>
              <a:rPr lang="en-US" sz="1600" dirty="0">
                <a:effectLst/>
                <a:ea typeface="Calibri" panose="020F0502020204030204" pitchFamily="34" charset="0"/>
                <a:cs typeface="Times New Roman" panose="02020603050405020304" pitchFamily="18" charset="0"/>
              </a:rPr>
              <a:t> ana </a:t>
            </a:r>
            <a:r>
              <a:rPr lang="en-US" sz="1600" dirty="0" err="1">
                <a:effectLst/>
                <a:ea typeface="Calibri" panose="020F0502020204030204" pitchFamily="34" charset="0"/>
                <a:cs typeface="Times New Roman" panose="02020603050405020304" pitchFamily="18" charset="0"/>
              </a:rPr>
              <a:t>bölümlerde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sırasıyla</a:t>
            </a:r>
            <a:r>
              <a:rPr lang="en-US" sz="1600" dirty="0">
                <a:effectLst/>
                <a:ea typeface="Calibri" panose="020F0502020204030204" pitchFamily="34" charset="0"/>
                <a:cs typeface="Times New Roman" panose="02020603050405020304" pitchFamily="18" charset="0"/>
              </a:rPr>
              <a:t> 1982, 1994, 1968-1982, 1982-1994, 1994-2002, 2009, 2012 </a:t>
            </a:r>
            <a:r>
              <a:rPr lang="en-US" sz="1600" dirty="0" err="1">
                <a:effectLst/>
                <a:ea typeface="Calibri" panose="020F0502020204030204" pitchFamily="34" charset="0"/>
                <a:cs typeface="Times New Roman" panose="02020603050405020304" pitchFamily="18" charset="0"/>
              </a:rPr>
              <a:t>yılları</a:t>
            </a:r>
            <a:r>
              <a:rPr lang="en-US" sz="1600" dirty="0">
                <a:effectLst/>
                <a:ea typeface="Calibri" panose="020F0502020204030204" pitchFamily="34" charset="0"/>
                <a:cs typeface="Times New Roman" panose="02020603050405020304" pitchFamily="18" charset="0"/>
              </a:rPr>
              <a:t>/</a:t>
            </a:r>
            <a:r>
              <a:rPr lang="en-US" sz="1600" dirty="0" err="1">
                <a:effectLst/>
                <a:ea typeface="Calibri" panose="020F0502020204030204" pitchFamily="34" charset="0"/>
                <a:cs typeface="Times New Roman" panose="02020603050405020304" pitchFamily="18" charset="0"/>
              </a:rPr>
              <a:t>yılları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arası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anlatılmış</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geriye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dönüşlerle</a:t>
            </a:r>
            <a:r>
              <a:rPr lang="en-US" sz="1600" dirty="0">
                <a:effectLst/>
                <a:ea typeface="Calibri" panose="020F0502020204030204" pitchFamily="34" charset="0"/>
                <a:cs typeface="Times New Roman" panose="02020603050405020304" pitchFamily="18" charset="0"/>
              </a:rPr>
              <a:t> 1950’li </a:t>
            </a:r>
            <a:r>
              <a:rPr lang="en-US" sz="1600" dirty="0" err="1">
                <a:effectLst/>
                <a:ea typeface="Calibri" panose="020F0502020204030204" pitchFamily="34" charset="0"/>
                <a:cs typeface="Times New Roman" panose="02020603050405020304" pitchFamily="18" charset="0"/>
              </a:rPr>
              <a:t>yıllara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kadar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gidilmiştir</a:t>
            </a:r>
            <a:r>
              <a:rPr lang="en-US" sz="1600" dirty="0">
                <a:effectLst/>
                <a:ea typeface="Calibri" panose="020F0502020204030204" pitchFamily="34" charset="0"/>
                <a:cs typeface="Times New Roman" panose="02020603050405020304" pitchFamily="18" charset="0"/>
              </a:rPr>
              <a:t>. (</a:t>
            </a:r>
            <a:r>
              <a:rPr lang="tr-TR" sz="1600" dirty="0">
                <a:effectLst/>
                <a:ea typeface="Calibri" panose="020F0502020204030204" pitchFamily="34" charset="0"/>
                <a:cs typeface="Times New Roman" panose="02020603050405020304" pitchFamily="18" charset="0"/>
              </a:rPr>
              <a:t>Yaşar </a:t>
            </a:r>
            <a:r>
              <a:rPr lang="en-US" sz="1600" dirty="0">
                <a:solidFill>
                  <a:srgbClr val="000000"/>
                </a:solidFill>
                <a:effectLst/>
                <a:ea typeface="Calibri" panose="020F0502020204030204" pitchFamily="34" charset="0"/>
                <a:cs typeface="Times New Roman" panose="02020603050405020304" pitchFamily="18" charset="0"/>
              </a:rPr>
              <a:t>Şimşek, 2020:</a:t>
            </a:r>
            <a:r>
              <a:rPr lang="en-US" sz="1600" dirty="0">
                <a:effectLst/>
                <a:ea typeface="Calibri" panose="020F0502020204030204" pitchFamily="34" charset="0"/>
                <a:cs typeface="Times New Roman" panose="02020603050405020304" pitchFamily="18" charset="0"/>
              </a:rPr>
              <a:t>308-309)</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p:txBody>
      </p:sp>
      <p:pic>
        <p:nvPicPr>
          <p:cNvPr id="17410" name="Picture 2" descr="Kafamda Bir Tuhaflık by Orhan Pamuk | Goodreads">
            <a:extLst>
              <a:ext uri="{FF2B5EF4-FFF2-40B4-BE49-F238E27FC236}">
                <a16:creationId xmlns:a16="http://schemas.microsoft.com/office/drawing/2014/main" id="{F67EB952-AC37-4B95-BD09-84B487E8F8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6131" y="1400363"/>
            <a:ext cx="2087439" cy="325872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CB7CD6B-BEB8-5F25-80C2-165AA35016B5}"/>
              </a:ext>
            </a:extLst>
          </p:cNvPr>
          <p:cNvSpPr txBox="1"/>
          <p:nvPr/>
        </p:nvSpPr>
        <p:spPr>
          <a:xfrm>
            <a:off x="8164285" y="5682343"/>
            <a:ext cx="2786743" cy="646331"/>
          </a:xfrm>
          <a:prstGeom prst="rect">
            <a:avLst/>
          </a:prstGeom>
          <a:noFill/>
        </p:spPr>
        <p:txBody>
          <a:bodyPr wrap="square">
            <a:spAutoFit/>
          </a:bodyPr>
          <a:lstStyle/>
          <a:p>
            <a:r>
              <a:rPr lang="el-GR" dirty="0">
                <a:solidFill>
                  <a:schemeClr val="bg2"/>
                </a:solidFill>
              </a:rPr>
              <a:t>https://share.google/liZQ6X4JZ4gMFyqx8</a:t>
            </a:r>
          </a:p>
        </p:txBody>
      </p:sp>
    </p:spTree>
    <p:extLst>
      <p:ext uri="{BB962C8B-B14F-4D97-AF65-F5344CB8AC3E}">
        <p14:creationId xmlns:p14="http://schemas.microsoft.com/office/powerpoint/2010/main" val="3983154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BDD702-2BE1-61AE-0AD1-51F5F71033C8}"/>
              </a:ext>
            </a:extLst>
          </p:cNvPr>
          <p:cNvSpPr txBox="1"/>
          <p:nvPr/>
        </p:nvSpPr>
        <p:spPr>
          <a:xfrm>
            <a:off x="195943" y="468086"/>
            <a:ext cx="6847114" cy="6305829"/>
          </a:xfrm>
          <a:prstGeom prst="rect">
            <a:avLst/>
          </a:prstGeom>
          <a:noFill/>
        </p:spPr>
        <p:txBody>
          <a:bodyPr wrap="square">
            <a:spAutoFit/>
          </a:bodyPr>
          <a:lstStyle/>
          <a:p>
            <a:pPr marL="179705" marR="179705" algn="just">
              <a:lnSpc>
                <a:spcPct val="107000"/>
              </a:lnSpc>
              <a:spcAft>
                <a:spcPts val="800"/>
              </a:spcAft>
              <a:buNone/>
            </a:pPr>
            <a:r>
              <a:rPr lang="en-US" sz="1800" dirty="0">
                <a:effectLst/>
                <a:ea typeface="Calibri" panose="020F0502020204030204" pitchFamily="34" charset="0"/>
                <a:cs typeface="Times New Roman" panose="02020603050405020304" pitchFamily="18" charset="0"/>
              </a:rPr>
              <a:t>[…]Orhan Pamuk </a:t>
            </a:r>
            <a:r>
              <a:rPr lang="en-US" sz="1800" dirty="0" err="1">
                <a:effectLst/>
                <a:ea typeface="Calibri" panose="020F0502020204030204" pitchFamily="34" charset="0"/>
                <a:cs typeface="Times New Roman" panose="02020603050405020304" pitchFamily="18" charset="0"/>
              </a:rPr>
              <a:t>üzerine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altı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yıl</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çalıştığı</a:t>
            </a:r>
            <a:r>
              <a:rPr lang="en-US" sz="1800" dirty="0">
                <a:effectLst/>
                <a:ea typeface="Calibri" panose="020F0502020204030204" pitchFamily="34" charset="0"/>
                <a:cs typeface="Times New Roman" panose="02020603050405020304" pitchFamily="18" charset="0"/>
              </a:rPr>
              <a:t> </a:t>
            </a:r>
            <a:r>
              <a:rPr lang="en-US" sz="1800" i="1" dirty="0" err="1">
                <a:effectLst/>
                <a:ea typeface="Calibri" panose="020F0502020204030204" pitchFamily="34" charset="0"/>
                <a:cs typeface="Times New Roman" panose="02020603050405020304" pitchFamily="18" charset="0"/>
              </a:rPr>
              <a:t>Kafamda</a:t>
            </a:r>
            <a:r>
              <a:rPr lang="en-US" sz="1800" i="1" dirty="0">
                <a:effectLst/>
                <a:ea typeface="Calibri" panose="020F0502020204030204" pitchFamily="34" charset="0"/>
                <a:cs typeface="Times New Roman" panose="02020603050405020304" pitchFamily="18" charset="0"/>
              </a:rPr>
              <a:t> Bir </a:t>
            </a:r>
            <a:r>
              <a:rPr lang="en-US" sz="1800" i="1" dirty="0" err="1">
                <a:effectLst/>
                <a:ea typeface="Calibri" panose="020F0502020204030204" pitchFamily="34" charset="0"/>
                <a:cs typeface="Times New Roman" panose="02020603050405020304" pitchFamily="18" charset="0"/>
              </a:rPr>
              <a:t>Tuhaflık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romanıyla</a:t>
            </a:r>
            <a:r>
              <a:rPr lang="en-US" sz="1800" dirty="0">
                <a:effectLst/>
                <a:ea typeface="Calibri" panose="020F0502020204030204" pitchFamily="34" charset="0"/>
                <a:cs typeface="Times New Roman" panose="02020603050405020304" pitchFamily="18" charset="0"/>
              </a:rPr>
              <a:t> İstanbul’u </a:t>
            </a:r>
            <a:r>
              <a:rPr lang="en-US" sz="1800" dirty="0" err="1">
                <a:effectLst/>
                <a:ea typeface="Calibri" panose="020F0502020204030204" pitchFamily="34" charset="0"/>
                <a:cs typeface="Times New Roman" panose="02020603050405020304" pitchFamily="18" charset="0"/>
              </a:rPr>
              <a:t>merkeze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alarak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Türkiye’nin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yakın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tarihine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ve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toplumsal</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değişim</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sürecine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ayna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tutar</a:t>
            </a:r>
            <a:r>
              <a:rPr lang="en-US" sz="1800" dirty="0">
                <a:effectLst/>
                <a:ea typeface="Calibri" panose="020F0502020204030204" pitchFamily="34" charset="0"/>
                <a:cs typeface="Times New Roman" panose="02020603050405020304" pitchFamily="18" charset="0"/>
              </a:rPr>
              <a:t>. Romanda, </a:t>
            </a:r>
            <a:r>
              <a:rPr lang="en-US" sz="1800" dirty="0" err="1">
                <a:effectLst/>
                <a:ea typeface="Calibri" panose="020F0502020204030204" pitchFamily="34" charset="0"/>
                <a:cs typeface="Times New Roman" panose="02020603050405020304" pitchFamily="18" charset="0"/>
              </a:rPr>
              <a:t>ülkenin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yaklaşık</a:t>
            </a:r>
            <a:r>
              <a:rPr lang="en-US" sz="1800" dirty="0">
                <a:effectLst/>
                <a:ea typeface="Calibri" panose="020F0502020204030204" pitchFamily="34" charset="0"/>
                <a:cs typeface="Times New Roman" panose="02020603050405020304" pitchFamily="18" charset="0"/>
              </a:rPr>
              <a:t> 50-60 </a:t>
            </a:r>
            <a:r>
              <a:rPr lang="en-US" sz="1800" dirty="0" err="1">
                <a:effectLst/>
                <a:ea typeface="Calibri" panose="020F0502020204030204" pitchFamily="34" charset="0"/>
                <a:cs typeface="Times New Roman" panose="02020603050405020304" pitchFamily="18" charset="0"/>
              </a:rPr>
              <a:t>yıllık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tarihini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kapsayan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süreçte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içgöçle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birlikte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İstanbul’un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değişen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yüzü</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siyasi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olaylar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sosyolojik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değişimler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ve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toplumsal</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çözülmeler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bağlamında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anlatılır</a:t>
            </a:r>
            <a:r>
              <a:rPr lang="en-US" sz="1800" dirty="0">
                <a:effectLst/>
                <a:ea typeface="Calibri" panose="020F0502020204030204" pitchFamily="34" charset="0"/>
                <a:cs typeface="Times New Roman" panose="02020603050405020304" pitchFamily="18" charset="0"/>
              </a:rPr>
              <a:t>. Bu </a:t>
            </a:r>
            <a:r>
              <a:rPr lang="en-US" sz="1800" dirty="0" err="1">
                <a:effectLst/>
                <a:ea typeface="Calibri" panose="020F0502020204030204" pitchFamily="34" charset="0"/>
                <a:cs typeface="Times New Roman" panose="02020603050405020304" pitchFamily="18" charset="0"/>
              </a:rPr>
              <a:t>anlatımda</a:t>
            </a:r>
            <a:r>
              <a:rPr lang="en-US" sz="1800" dirty="0">
                <a:effectLst/>
                <a:ea typeface="Calibri" panose="020F0502020204030204" pitchFamily="34" charset="0"/>
                <a:cs typeface="Times New Roman" panose="02020603050405020304" pitchFamily="18" charset="0"/>
              </a:rPr>
              <a:t> Pamuk, </a:t>
            </a:r>
            <a:r>
              <a:rPr lang="en-US" sz="1800" dirty="0" err="1">
                <a:effectLst/>
                <a:ea typeface="Calibri" panose="020F0502020204030204" pitchFamily="34" charset="0"/>
                <a:cs typeface="Times New Roman" panose="02020603050405020304" pitchFamily="18" charset="0"/>
              </a:rPr>
              <a:t>sözü</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daha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çok</a:t>
            </a:r>
            <a:r>
              <a:rPr lang="en-US" sz="1800" dirty="0">
                <a:effectLst/>
                <a:ea typeface="Calibri" panose="020F0502020204030204" pitchFamily="34" charset="0"/>
                <a:cs typeface="Times New Roman" panose="02020603050405020304" pitchFamily="18" charset="0"/>
              </a:rPr>
              <a:t> roman </a:t>
            </a:r>
            <a:r>
              <a:rPr lang="en-US" sz="1800" dirty="0" err="1">
                <a:effectLst/>
                <a:ea typeface="Calibri" panose="020F0502020204030204" pitchFamily="34" charset="0"/>
                <a:cs typeface="Times New Roman" panose="02020603050405020304" pitchFamily="18" charset="0"/>
              </a:rPr>
              <a:t>kişilerine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emanet</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ederek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yitirilen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değerleri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farklı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bakış</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açılarıyla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işler</a:t>
            </a:r>
            <a:r>
              <a:rPr lang="en-US" sz="1800" dirty="0">
                <a:effectLst/>
                <a:ea typeface="Calibri" panose="020F0502020204030204" pitchFamily="34" charset="0"/>
                <a:cs typeface="Times New Roman" panose="02020603050405020304" pitchFamily="18" charset="0"/>
              </a:rPr>
              <a:t>. Bir </a:t>
            </a:r>
            <a:r>
              <a:rPr lang="en-US" sz="1800" dirty="0" err="1">
                <a:effectLst/>
                <a:ea typeface="Calibri" panose="020F0502020204030204" pitchFamily="34" charset="0"/>
                <a:cs typeface="Times New Roman" panose="02020603050405020304" pitchFamily="18" charset="0"/>
              </a:rPr>
              <a:t>taraftan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kaybolan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değerleri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aşk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sevgi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ve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aile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bağları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çevresinde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anlatarak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okurlarını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duygulandırır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Diğer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taraftan</a:t>
            </a:r>
            <a:r>
              <a:rPr lang="en-US" sz="1800" dirty="0">
                <a:effectLst/>
                <a:ea typeface="Calibri" panose="020F0502020204030204" pitchFamily="34" charset="0"/>
                <a:cs typeface="Times New Roman" panose="02020603050405020304" pitchFamily="18" charset="0"/>
              </a:rPr>
              <a:t> zaman </a:t>
            </a:r>
            <a:r>
              <a:rPr lang="en-US" sz="1800" dirty="0" err="1">
                <a:effectLst/>
                <a:ea typeface="Calibri" panose="020F0502020204030204" pitchFamily="34" charset="0"/>
                <a:cs typeface="Times New Roman" panose="02020603050405020304" pitchFamily="18" charset="0"/>
              </a:rPr>
              <a:t>içinde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toplumsal</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değişimlere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bağlı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olarak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anlamını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yitiren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değerler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hakkında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onları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düşündürür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İnsan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mekân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ve</a:t>
            </a:r>
            <a:r>
              <a:rPr lang="en-US" sz="1800" dirty="0">
                <a:effectLst/>
                <a:ea typeface="Calibri" panose="020F0502020204030204" pitchFamily="34" charset="0"/>
                <a:cs typeface="Times New Roman" panose="02020603050405020304" pitchFamily="18" charset="0"/>
              </a:rPr>
              <a:t> zaman </a:t>
            </a:r>
            <a:r>
              <a:rPr lang="en-US" sz="1800" dirty="0" err="1">
                <a:effectLst/>
                <a:ea typeface="Calibri" panose="020F0502020204030204" pitchFamily="34" charset="0"/>
                <a:cs typeface="Times New Roman" panose="02020603050405020304" pitchFamily="18" charset="0"/>
              </a:rPr>
              <a:t>unsurlarını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temel</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alarak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sosyal</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iktisadi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ahlaki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estetik</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siyasi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dinî</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hukuki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millî</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ve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ilmî</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değerlerin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yitirilişini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sorgular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Kurgunun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merkezine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yerleştirdiği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Mevlut’un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hayat</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hikâyesi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aile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çevresi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ilgi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kurduğu</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kişiler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ve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yaşadığı</a:t>
            </a:r>
            <a:r>
              <a:rPr lang="en-US" sz="1800" dirty="0">
                <a:effectLst/>
                <a:ea typeface="Calibri" panose="020F0502020204030204" pitchFamily="34" charset="0"/>
                <a:cs typeface="Times New Roman" panose="02020603050405020304" pitchFamily="18" charset="0"/>
              </a:rPr>
              <a:t>/</a:t>
            </a:r>
            <a:r>
              <a:rPr lang="en-US" sz="1800" dirty="0" err="1">
                <a:effectLst/>
                <a:ea typeface="Calibri" panose="020F0502020204030204" pitchFamily="34" charset="0"/>
                <a:cs typeface="Times New Roman" panose="02020603050405020304" pitchFamily="18" charset="0"/>
              </a:rPr>
              <a:t>dolaştığı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mekânlar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etrafında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birtakım</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değerlerin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çözülüşünü</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somutlaştırır</a:t>
            </a:r>
            <a:r>
              <a:rPr lang="en-US" sz="1800" dirty="0">
                <a:effectLst/>
                <a:ea typeface="Calibri" panose="020F0502020204030204" pitchFamily="34" charset="0"/>
                <a:cs typeface="Times New Roman" panose="02020603050405020304" pitchFamily="18" charset="0"/>
              </a:rPr>
              <a:t>. Yazar, </a:t>
            </a:r>
            <a:r>
              <a:rPr lang="en-US" sz="1800" dirty="0" err="1">
                <a:effectLst/>
                <a:ea typeface="Calibri" panose="020F0502020204030204" pitchFamily="34" charset="0"/>
                <a:cs typeface="Times New Roman" panose="02020603050405020304" pitchFamily="18" charset="0"/>
              </a:rPr>
              <a:t>İstanbul’un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içgöçle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birlikte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kalabalıklaşan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ve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değişen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yüzünü</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kaybolan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değerler</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bağlamında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anlatırken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geçmiş</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yaşantılara</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duyulan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özlemi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geleneklerin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ve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birtakım</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değerlerin</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korunması</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gerekliliğini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çeşitli</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vesilelerle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dile</a:t>
            </a:r>
            <a:r>
              <a:rPr lang="en-US" sz="1800" dirty="0">
                <a:effectLst/>
                <a:ea typeface="Calibri" panose="020F0502020204030204" pitchFamily="34" charset="0"/>
                <a:cs typeface="Times New Roman" panose="02020603050405020304" pitchFamily="18" charset="0"/>
              </a:rPr>
              <a:t> </a:t>
            </a:r>
            <a:r>
              <a:rPr lang="en-US" sz="1800" dirty="0" err="1">
                <a:effectLst/>
                <a:ea typeface="Calibri" panose="020F0502020204030204" pitchFamily="34" charset="0"/>
                <a:cs typeface="Times New Roman" panose="02020603050405020304" pitchFamily="18" charset="0"/>
              </a:rPr>
              <a:t>getirir</a:t>
            </a:r>
            <a:r>
              <a:rPr lang="en-US" sz="1800" dirty="0">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p:txBody>
      </p:sp>
      <p:pic>
        <p:nvPicPr>
          <p:cNvPr id="2" name="Picture 2" descr="Kafamda Bir Tuhaflık by Orhan Pamuk | Goodreads">
            <a:extLst>
              <a:ext uri="{FF2B5EF4-FFF2-40B4-BE49-F238E27FC236}">
                <a16:creationId xmlns:a16="http://schemas.microsoft.com/office/drawing/2014/main" id="{8F7D067D-4C56-75A1-8E8C-B71998885D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47209" y="1169603"/>
            <a:ext cx="2451420" cy="382694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767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059B3DD-4C38-4145-F1E9-C91493C6A538}"/>
              </a:ext>
            </a:extLst>
          </p:cNvPr>
          <p:cNvSpPr txBox="1"/>
          <p:nvPr/>
        </p:nvSpPr>
        <p:spPr>
          <a:xfrm>
            <a:off x="283029" y="393719"/>
            <a:ext cx="11364686" cy="707886"/>
          </a:xfrm>
          <a:prstGeom prst="rect">
            <a:avLst/>
          </a:prstGeom>
          <a:noFill/>
        </p:spPr>
        <p:txBody>
          <a:bodyPr wrap="square">
            <a:spAutoFit/>
          </a:bodyPr>
          <a:lstStyle/>
          <a:p>
            <a:pPr algn="just">
              <a:lnSpc>
                <a:spcPct val="107000"/>
              </a:lnSpc>
              <a:spcAft>
                <a:spcPts val="800"/>
              </a:spcAft>
              <a:buNone/>
            </a:pPr>
            <a:r>
              <a:rPr lang="tr-TR" sz="2000" b="1" dirty="0">
                <a:solidFill>
                  <a:srgbClr val="000000"/>
                </a:solidFill>
                <a:effectLst/>
                <a:ea typeface="Calibri" panose="020F0502020204030204" pitchFamily="34" charset="0"/>
                <a:cs typeface="Times New Roman" panose="02020603050405020304" pitchFamily="18" charset="0"/>
              </a:rPr>
              <a:t>III.</a:t>
            </a:r>
            <a:r>
              <a:rPr lang="tr-TR" sz="2000" b="1" kern="1800" dirty="0">
                <a:solidFill>
                  <a:srgbClr val="000000"/>
                </a:solidFill>
                <a:effectLst/>
                <a:ea typeface="Calibri" panose="020F0502020204030204" pitchFamily="34" charset="0"/>
                <a:cs typeface="Times New Roman" panose="02020603050405020304" pitchFamily="18" charset="0"/>
              </a:rPr>
              <a:t> </a:t>
            </a:r>
            <a:r>
              <a:rPr lang="tr-TR" sz="2000" b="1" dirty="0">
                <a:solidFill>
                  <a:srgbClr val="000000"/>
                </a:solidFill>
                <a:effectLst/>
                <a:ea typeface="Calibri" panose="020F0502020204030204" pitchFamily="34" charset="0"/>
                <a:cs typeface="Times New Roman" panose="02020603050405020304" pitchFamily="18" charset="0"/>
              </a:rPr>
              <a:t>Üçüncü </a:t>
            </a:r>
            <a:r>
              <a:rPr lang="en-US" sz="2000" b="1" dirty="0">
                <a:solidFill>
                  <a:srgbClr val="000000"/>
                </a:solidFill>
                <a:effectLst/>
                <a:ea typeface="Calibri" panose="020F0502020204030204" pitchFamily="34" charset="0"/>
                <a:cs typeface="Times New Roman" panose="02020603050405020304" pitchFamily="18" charset="0"/>
              </a:rPr>
              <a:t> </a:t>
            </a:r>
            <a:r>
              <a:rPr lang="en-US" sz="2000" b="1" dirty="0" err="1">
                <a:solidFill>
                  <a:srgbClr val="000000"/>
                </a:solidFill>
                <a:effectLst/>
                <a:ea typeface="Calibri" panose="020F0502020204030204" pitchFamily="34" charset="0"/>
                <a:cs typeface="Times New Roman" panose="02020603050405020304" pitchFamily="18" charset="0"/>
              </a:rPr>
              <a:t>bölümde</a:t>
            </a:r>
            <a:r>
              <a:rPr lang="en-US" sz="2000" b="1" dirty="0">
                <a:solidFill>
                  <a:srgbClr val="000000"/>
                </a:solidFill>
                <a:effectLst/>
                <a:ea typeface="Calibri" panose="020F0502020204030204" pitchFamily="34" charset="0"/>
                <a:cs typeface="Times New Roman" panose="02020603050405020304" pitchFamily="18" charset="0"/>
              </a:rPr>
              <a:t> : </a:t>
            </a:r>
            <a:r>
              <a:rPr lang="en-US" sz="2000" b="1" dirty="0" err="1">
                <a:solidFill>
                  <a:srgbClr val="000000"/>
                </a:solidFill>
                <a:effectLst/>
                <a:ea typeface="Calibri" panose="020F0502020204030204" pitchFamily="34" charset="0"/>
                <a:cs typeface="Times New Roman" panose="02020603050405020304" pitchFamily="18" charset="0"/>
              </a:rPr>
              <a:t>Dünyada</a:t>
            </a:r>
            <a:r>
              <a:rPr lang="en-US" sz="2000" b="1" dirty="0">
                <a:solidFill>
                  <a:srgbClr val="000000"/>
                </a:solidFill>
                <a:effectLst/>
                <a:ea typeface="Calibri" panose="020F0502020204030204" pitchFamily="34" charset="0"/>
                <a:cs typeface="Times New Roman" panose="02020603050405020304" pitchFamily="18" charset="0"/>
              </a:rPr>
              <a:t> </a:t>
            </a:r>
            <a:r>
              <a:rPr lang="en-US" sz="2000" b="1" dirty="0" err="1">
                <a:solidFill>
                  <a:srgbClr val="000000"/>
                </a:solidFill>
                <a:effectLst/>
                <a:ea typeface="Calibri" panose="020F0502020204030204" pitchFamily="34" charset="0"/>
                <a:cs typeface="Times New Roman" panose="02020603050405020304" pitchFamily="18" charset="0"/>
              </a:rPr>
              <a:t>tanınmış</a:t>
            </a:r>
            <a:r>
              <a:rPr lang="en-US" sz="2000" b="1" dirty="0">
                <a:solidFill>
                  <a:srgbClr val="000000"/>
                </a:solidFill>
                <a:effectLst/>
                <a:ea typeface="Calibri" panose="020F0502020204030204" pitchFamily="34" charset="0"/>
                <a:cs typeface="Times New Roman" panose="02020603050405020304" pitchFamily="18" charset="0"/>
              </a:rPr>
              <a:t> Türk </a:t>
            </a:r>
            <a:r>
              <a:rPr lang="en-US" sz="2000" b="1" dirty="0" err="1">
                <a:solidFill>
                  <a:srgbClr val="000000"/>
                </a:solidFill>
                <a:effectLst/>
                <a:ea typeface="Calibri" panose="020F0502020204030204" pitchFamily="34" charset="0"/>
                <a:cs typeface="Times New Roman" panose="02020603050405020304" pitchFamily="18" charset="0"/>
              </a:rPr>
              <a:t>edebiyatçılar_</a:t>
            </a:r>
            <a:r>
              <a:rPr lang="en-US" b="1" dirty="0" err="1"/>
              <a:t>Orhan</a:t>
            </a:r>
            <a:r>
              <a:rPr lang="en-US" b="1" dirty="0"/>
              <a:t> Pamuk  : Nobel </a:t>
            </a:r>
            <a:r>
              <a:rPr lang="en-US" b="1" dirty="0" err="1"/>
              <a:t>Edebiyat</a:t>
            </a:r>
            <a:r>
              <a:rPr lang="en-US" b="1" dirty="0"/>
              <a:t> </a:t>
            </a:r>
            <a:r>
              <a:rPr lang="en-US" b="1" dirty="0" err="1"/>
              <a:t>Ödülü</a:t>
            </a:r>
            <a:r>
              <a:rPr lang="en-US" b="1" dirty="0"/>
              <a:t> 2006</a:t>
            </a:r>
            <a:endParaRPr lang="el-GR" sz="2000" dirty="0">
              <a:effectLst/>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447159EC-C51B-556A-31FE-C56BF2F9F41F}"/>
              </a:ext>
            </a:extLst>
          </p:cNvPr>
          <p:cNvSpPr txBox="1"/>
          <p:nvPr/>
        </p:nvSpPr>
        <p:spPr>
          <a:xfrm>
            <a:off x="283029" y="1489880"/>
            <a:ext cx="8675914" cy="4011355"/>
          </a:xfrm>
          <a:prstGeom prst="rect">
            <a:avLst/>
          </a:prstGeom>
          <a:noFill/>
        </p:spPr>
        <p:txBody>
          <a:bodyPr wrap="square">
            <a:spAutoFit/>
          </a:bodyPr>
          <a:lstStyle/>
          <a:p>
            <a:pPr algn="just">
              <a:lnSpc>
                <a:spcPct val="107000"/>
              </a:lnSpc>
              <a:spcAft>
                <a:spcPts val="800"/>
              </a:spcAft>
              <a:buNone/>
            </a:pPr>
            <a:r>
              <a:rPr lang="tr-TR" sz="2000" b="1" dirty="0">
                <a:solidFill>
                  <a:srgbClr val="000000"/>
                </a:solidFill>
                <a:effectLst/>
                <a:ea typeface="Calibri" panose="020F0502020204030204" pitchFamily="34" charset="0"/>
                <a:cs typeface="Times New Roman" panose="02020603050405020304" pitchFamily="18" charset="0"/>
              </a:rPr>
              <a:t>III.</a:t>
            </a:r>
            <a:r>
              <a:rPr lang="tr-TR" sz="2000" b="1" i="1" kern="1800" dirty="0">
                <a:solidFill>
                  <a:srgbClr val="000000"/>
                </a:solidFill>
                <a:effectLst/>
                <a:ea typeface="Calibri" panose="020F0502020204030204" pitchFamily="34" charset="0"/>
                <a:cs typeface="Times New Roman" panose="02020603050405020304" pitchFamily="18" charset="0"/>
              </a:rPr>
              <a:t> </a:t>
            </a:r>
            <a:r>
              <a:rPr lang="tr-TR" sz="2000" b="1" dirty="0">
                <a:solidFill>
                  <a:srgbClr val="000000"/>
                </a:solidFill>
                <a:effectLst/>
                <a:ea typeface="Calibri" panose="020F0502020204030204" pitchFamily="34" charset="0"/>
                <a:cs typeface="Times New Roman" panose="02020603050405020304" pitchFamily="18" charset="0"/>
              </a:rPr>
              <a:t>Üçüncü </a:t>
            </a:r>
            <a:r>
              <a:rPr lang="en-US" sz="2000" b="1" dirty="0">
                <a:solidFill>
                  <a:srgbClr val="000000"/>
                </a:solidFill>
                <a:effectLst/>
                <a:ea typeface="Calibri" panose="020F0502020204030204" pitchFamily="34" charset="0"/>
                <a:cs typeface="Times New Roman" panose="02020603050405020304" pitchFamily="18" charset="0"/>
              </a:rPr>
              <a:t> </a:t>
            </a:r>
            <a:r>
              <a:rPr lang="en-US" sz="2000" b="1" dirty="0" err="1">
                <a:solidFill>
                  <a:srgbClr val="000000"/>
                </a:solidFill>
                <a:effectLst/>
                <a:ea typeface="Calibri" panose="020F0502020204030204" pitchFamily="34" charset="0"/>
                <a:cs typeface="Times New Roman" panose="02020603050405020304" pitchFamily="18" charset="0"/>
              </a:rPr>
              <a:t>bölümde</a:t>
            </a:r>
            <a:r>
              <a:rPr lang="en-US" sz="2000" b="1" dirty="0">
                <a:solidFill>
                  <a:srgbClr val="000000"/>
                </a:solidFill>
                <a:effectLst/>
                <a:ea typeface="Calibri" panose="020F0502020204030204" pitchFamily="34" charset="0"/>
                <a:cs typeface="Times New Roman" panose="02020603050405020304" pitchFamily="18" charset="0"/>
              </a:rPr>
              <a:t> : </a:t>
            </a:r>
            <a:r>
              <a:rPr lang="en-US" sz="2000" b="1" dirty="0" err="1">
                <a:solidFill>
                  <a:srgbClr val="000000"/>
                </a:solidFill>
                <a:effectLst/>
                <a:ea typeface="Calibri" panose="020F0502020204030204" pitchFamily="34" charset="0"/>
                <a:cs typeface="Times New Roman" panose="02020603050405020304" pitchFamily="18" charset="0"/>
              </a:rPr>
              <a:t>Dünyada</a:t>
            </a:r>
            <a:r>
              <a:rPr lang="en-US" sz="2000" b="1" dirty="0">
                <a:solidFill>
                  <a:srgbClr val="000000"/>
                </a:solidFill>
                <a:effectLst/>
                <a:ea typeface="Calibri" panose="020F0502020204030204" pitchFamily="34" charset="0"/>
                <a:cs typeface="Times New Roman" panose="02020603050405020304" pitchFamily="18" charset="0"/>
              </a:rPr>
              <a:t> </a:t>
            </a:r>
            <a:r>
              <a:rPr lang="en-US" sz="2000" b="1" dirty="0" err="1">
                <a:solidFill>
                  <a:srgbClr val="000000"/>
                </a:solidFill>
                <a:effectLst/>
                <a:ea typeface="Calibri" panose="020F0502020204030204" pitchFamily="34" charset="0"/>
                <a:cs typeface="Times New Roman" panose="02020603050405020304" pitchFamily="18" charset="0"/>
              </a:rPr>
              <a:t>tanınmış</a:t>
            </a:r>
            <a:r>
              <a:rPr lang="en-US" sz="2000" b="1" dirty="0">
                <a:solidFill>
                  <a:srgbClr val="000000"/>
                </a:solidFill>
                <a:effectLst/>
                <a:ea typeface="Calibri" panose="020F0502020204030204" pitchFamily="34" charset="0"/>
                <a:cs typeface="Times New Roman" panose="02020603050405020304" pitchFamily="18" charset="0"/>
              </a:rPr>
              <a:t> Türk </a:t>
            </a:r>
            <a:r>
              <a:rPr lang="en-US" sz="2000" b="1" dirty="0" err="1">
                <a:solidFill>
                  <a:srgbClr val="000000"/>
                </a:solidFill>
                <a:effectLst/>
                <a:ea typeface="Calibri" panose="020F0502020204030204" pitchFamily="34" charset="0"/>
                <a:cs typeface="Times New Roman" panose="02020603050405020304" pitchFamily="18" charset="0"/>
              </a:rPr>
              <a:t>edebiyatçılar</a:t>
            </a:r>
            <a:endParaRPr lang="el-GR" sz="2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2000" b="1" i="0" dirty="0">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a:p>
            <a:pPr>
              <a:lnSpc>
                <a:spcPct val="107000"/>
              </a:lnSpc>
              <a:spcAft>
                <a:spcPts val="800"/>
              </a:spcAft>
              <a:buNone/>
            </a:pPr>
            <a:r>
              <a:rPr lang="en-US" sz="2000" b="1" dirty="0">
                <a:solidFill>
                  <a:srgbClr val="000000"/>
                </a:solidFill>
                <a:effectLst/>
                <a:ea typeface="Calibri" panose="020F0502020204030204" pitchFamily="34" charset="0"/>
                <a:cs typeface="Times New Roman" panose="02020603050405020304" pitchFamily="18" charset="0"/>
              </a:rPr>
              <a:t>III.III.I. Orhan Pamuk</a:t>
            </a:r>
          </a:p>
          <a:p>
            <a:pPr>
              <a:lnSpc>
                <a:spcPct val="107000"/>
              </a:lnSpc>
              <a:spcAft>
                <a:spcPts val="800"/>
              </a:spcAft>
            </a:pPr>
            <a:r>
              <a:rPr lang="en-US" sz="2000" dirty="0"/>
              <a:t>[…]Although the case did not turn into a second Rushdie affair, the international intelligentsia was outraged by the event and the international community for a long time focused on Pamuk, the so-called "oppressed Turkish writer." The small committee of the Nobel in Sweden was not immune to this attention to the writer, and the following year Pamuk not only became the first Turkish writer to receive the prize but also the second Muslim author (after Egyptian Nagib Mahfouz) and one of the youngest to receive a Nobel.(</a:t>
            </a:r>
            <a:r>
              <a:rPr lang="en-US" sz="2000" dirty="0" err="1"/>
              <a:t>Beyazıt</a:t>
            </a:r>
            <a:r>
              <a:rPr lang="en-US" sz="2000" dirty="0"/>
              <a:t> H. </a:t>
            </a:r>
            <a:r>
              <a:rPr lang="en-US" sz="2000" dirty="0" err="1"/>
              <a:t>Akm</a:t>
            </a:r>
            <a:r>
              <a:rPr lang="tr-TR" sz="2000" dirty="0"/>
              <a:t>an</a:t>
            </a:r>
            <a:r>
              <a:rPr lang="en-US" sz="2000" dirty="0"/>
              <a:t>,2018:73)</a:t>
            </a:r>
            <a:endParaRPr lang="el-GR" sz="2000" dirty="0"/>
          </a:p>
        </p:txBody>
      </p:sp>
      <p:sp>
        <p:nvSpPr>
          <p:cNvPr id="5" name="TextBox 4">
            <a:extLst>
              <a:ext uri="{FF2B5EF4-FFF2-40B4-BE49-F238E27FC236}">
                <a16:creationId xmlns:a16="http://schemas.microsoft.com/office/drawing/2014/main" id="{F8E6250B-AC28-8EC9-3B24-03A2210A7D86}"/>
              </a:ext>
            </a:extLst>
          </p:cNvPr>
          <p:cNvSpPr txBox="1"/>
          <p:nvPr/>
        </p:nvSpPr>
        <p:spPr>
          <a:xfrm>
            <a:off x="8490857" y="5853729"/>
            <a:ext cx="3701143" cy="369332"/>
          </a:xfrm>
          <a:prstGeom prst="rect">
            <a:avLst/>
          </a:prstGeom>
          <a:noFill/>
        </p:spPr>
        <p:txBody>
          <a:bodyPr wrap="square">
            <a:spAutoFit/>
          </a:bodyPr>
          <a:lstStyle/>
          <a:p>
            <a:r>
              <a:rPr lang="el-GR" dirty="0">
                <a:solidFill>
                  <a:schemeClr val="bg2"/>
                </a:solidFill>
              </a:rPr>
              <a:t>https://sl.bing.net/cDOnYdtH0bQ</a:t>
            </a:r>
          </a:p>
        </p:txBody>
      </p:sp>
      <p:pic>
        <p:nvPicPr>
          <p:cNvPr id="1026" name="Picture 2" descr="Προεπισκόπηση στιγμιότυπου οθόνης">
            <a:extLst>
              <a:ext uri="{FF2B5EF4-FFF2-40B4-BE49-F238E27FC236}">
                <a16:creationId xmlns:a16="http://schemas.microsoft.com/office/drawing/2014/main" id="{F4D61438-FDB9-A156-A3EF-B18F7CBF5A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10658" y="1889325"/>
            <a:ext cx="2698313" cy="361191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9750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86CDD4A-1587-732B-F91D-DB4B38EF15FB}"/>
              </a:ext>
            </a:extLst>
          </p:cNvPr>
          <p:cNvSpPr txBox="1"/>
          <p:nvPr/>
        </p:nvSpPr>
        <p:spPr>
          <a:xfrm>
            <a:off x="326571" y="418640"/>
            <a:ext cx="7286084" cy="5879687"/>
          </a:xfrm>
          <a:prstGeom prst="rect">
            <a:avLst/>
          </a:prstGeom>
          <a:noFill/>
        </p:spPr>
        <p:txBody>
          <a:bodyPr wrap="square">
            <a:spAutoFit/>
          </a:bodyPr>
          <a:lstStyle/>
          <a:p>
            <a:pPr marL="179705" marR="179705" algn="just">
              <a:lnSpc>
                <a:spcPct val="107000"/>
              </a:lnSpc>
              <a:spcAft>
                <a:spcPts val="800"/>
              </a:spcAft>
              <a:buNone/>
            </a:pPr>
            <a:r>
              <a:rPr lang="en-US" sz="1600" dirty="0">
                <a:effectLst/>
                <a:ea typeface="Calibri" panose="020F0502020204030204" pitchFamily="34" charset="0"/>
                <a:cs typeface="Times New Roman" panose="02020603050405020304" pitchFamily="18" charset="0"/>
              </a:rPr>
              <a:t>Romanda </a:t>
            </a:r>
            <a:r>
              <a:rPr lang="en-US" sz="1600" dirty="0" err="1">
                <a:effectLst/>
                <a:ea typeface="Calibri" panose="020F0502020204030204" pitchFamily="34" charset="0"/>
                <a:cs typeface="Times New Roman" panose="02020603050405020304" pitchFamily="18" charset="0"/>
              </a:rPr>
              <a:t>yitirilen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değerlerin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sosyal</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ruhsal</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bireysel</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anlamda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karmaşaya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tahribata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yol</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açtığı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birtakım</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olaylar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üzerinden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yansıtılır</a:t>
            </a:r>
            <a:r>
              <a:rPr lang="en-US" sz="1600" dirty="0">
                <a:effectLst/>
                <a:ea typeface="Calibri" panose="020F0502020204030204" pitchFamily="34" charset="0"/>
                <a:cs typeface="Times New Roman" panose="02020603050405020304" pitchFamily="18" charset="0"/>
              </a:rPr>
              <a:t>. Mevlut, </a:t>
            </a:r>
            <a:r>
              <a:rPr lang="en-US" sz="1600" dirty="0" err="1">
                <a:effectLst/>
                <a:ea typeface="Calibri" panose="020F0502020204030204" pitchFamily="34" charset="0"/>
                <a:cs typeface="Times New Roman" panose="02020603050405020304" pitchFamily="18" charset="0"/>
              </a:rPr>
              <a:t>bu</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değişim</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hengâme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içinde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kendini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ancak</a:t>
            </a:r>
            <a:r>
              <a:rPr lang="en-US" sz="1600" dirty="0">
                <a:effectLst/>
                <a:ea typeface="Calibri" panose="020F0502020204030204" pitchFamily="34" charset="0"/>
                <a:cs typeface="Times New Roman" panose="02020603050405020304" pitchFamily="18" charset="0"/>
              </a:rPr>
              <a:t> boza </a:t>
            </a:r>
            <a:r>
              <a:rPr lang="en-US" sz="1600" dirty="0" err="1">
                <a:effectLst/>
                <a:ea typeface="Calibri" panose="020F0502020204030204" pitchFamily="34" charset="0"/>
                <a:cs typeface="Times New Roman" panose="02020603050405020304" pitchFamily="18" charset="0"/>
              </a:rPr>
              <a:t>satarak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karısı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Rayiha’nın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yanında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olduğunu</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bilerek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mutlu</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hissetmekte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nevi </a:t>
            </a:r>
            <a:r>
              <a:rPr lang="en-US" sz="1600" dirty="0" err="1">
                <a:effectLst/>
                <a:ea typeface="Calibri" panose="020F0502020204030204" pitchFamily="34" charset="0"/>
                <a:cs typeface="Times New Roman" panose="02020603050405020304" pitchFamily="18" charset="0"/>
              </a:rPr>
              <a:t>yitirilen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değerlerin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arasında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yaşama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tutunmaya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çalışmaktadır</a:t>
            </a:r>
            <a:r>
              <a:rPr lang="en-US" sz="1600" dirty="0">
                <a:effectLst/>
                <a:ea typeface="Calibri" panose="020F0502020204030204" pitchFamily="34" charset="0"/>
                <a:cs typeface="Times New Roman" panose="02020603050405020304" pitchFamily="18" charset="0"/>
              </a:rPr>
              <a:t>. Romanda </a:t>
            </a:r>
            <a:r>
              <a:rPr lang="en-US" sz="1600" dirty="0" err="1">
                <a:effectLst/>
                <a:ea typeface="Calibri" panose="020F0502020204030204" pitchFamily="34" charset="0"/>
                <a:cs typeface="Times New Roman" panose="02020603050405020304" pitchFamily="18" charset="0"/>
              </a:rPr>
              <a:t>sürekli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olarak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tuhaflık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hissi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içinde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olan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Mevlut’un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İstanbul’a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gelişi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kentteki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savruluşu</a:t>
            </a:r>
            <a:r>
              <a:rPr lang="en-US" sz="1600" dirty="0">
                <a:effectLst/>
                <a:ea typeface="Calibri" panose="020F0502020204030204" pitchFamily="34" charset="0"/>
                <a:cs typeface="Times New Roman" panose="02020603050405020304" pitchFamily="18" charset="0"/>
              </a:rPr>
              <a:t>, var </a:t>
            </a:r>
            <a:r>
              <a:rPr lang="en-US" sz="1600" dirty="0" err="1">
                <a:effectLst/>
                <a:ea typeface="Calibri" panose="020F0502020204030204" pitchFamily="34" charset="0"/>
                <a:cs typeface="Times New Roman" panose="02020603050405020304" pitchFamily="18" charset="0"/>
              </a:rPr>
              <a:t>olma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yaşam</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mücadelesi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kendilik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değerini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koruma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yazarının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deyimiyle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onuruyla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şehirde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ayakta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kalma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uğraşısı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bağlamında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ele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alınır</a:t>
            </a:r>
            <a:r>
              <a:rPr lang="en-US" sz="1600" dirty="0">
                <a:effectLst/>
                <a:ea typeface="Calibri" panose="020F0502020204030204" pitchFamily="34" charset="0"/>
                <a:cs typeface="Times New Roman" panose="02020603050405020304" pitchFamily="18" charset="0"/>
              </a:rPr>
              <a:t>. Büyük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umutla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geldiği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şehirde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yuvasını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kuran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babalık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duygusunu</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tadan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iş</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ev</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sahibi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olan</a:t>
            </a:r>
            <a:r>
              <a:rPr lang="en-US" sz="1600" dirty="0">
                <a:effectLst/>
                <a:ea typeface="Calibri" panose="020F0502020204030204" pitchFamily="34" charset="0"/>
                <a:cs typeface="Times New Roman" panose="02020603050405020304" pitchFamily="18" charset="0"/>
              </a:rPr>
              <a:t> Mevlut, </a:t>
            </a:r>
            <a:r>
              <a:rPr lang="en-US" sz="1600" dirty="0" err="1">
                <a:effectLst/>
                <a:ea typeface="Calibri" panose="020F0502020204030204" pitchFamily="34" charset="0"/>
                <a:cs typeface="Times New Roman" panose="02020603050405020304" pitchFamily="18" charset="0"/>
              </a:rPr>
              <a:t>aile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sosyal</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çevresiyle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kurduğu</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ilişkiler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neticesinde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yalan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ihanet</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kandırılmışlık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sadakatsizlik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adaletsizlik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hoşgörüsüzlük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vefasızlık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merhametsizlik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gibi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pek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çok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duyguyu</a:t>
            </a:r>
            <a:r>
              <a:rPr lang="en-US" sz="1600" dirty="0">
                <a:effectLst/>
                <a:ea typeface="Calibri" panose="020F0502020204030204" pitchFamily="34" charset="0"/>
                <a:cs typeface="Times New Roman" panose="02020603050405020304" pitchFamily="18" charset="0"/>
              </a:rPr>
              <a:t>/</a:t>
            </a:r>
            <a:r>
              <a:rPr lang="en-US" sz="1600" dirty="0" err="1">
                <a:effectLst/>
                <a:ea typeface="Calibri" panose="020F0502020204030204" pitchFamily="34" charset="0"/>
                <a:cs typeface="Times New Roman" panose="02020603050405020304" pitchFamily="18" charset="0"/>
              </a:rPr>
              <a:t>durumu</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tecrübe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eder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İnandığı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savunduğu</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şeylerin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yerini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başka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önceliklerin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aldığını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görünce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derin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hayal</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kırıklığı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yaşar</a:t>
            </a:r>
            <a:r>
              <a:rPr lang="en-US" sz="1600" dirty="0">
                <a:effectLst/>
                <a:ea typeface="Calibri" panose="020F0502020204030204" pitchFamily="34" charset="0"/>
                <a:cs typeface="Times New Roman" panose="02020603050405020304" pitchFamily="18" charset="0"/>
              </a:rPr>
              <a:t>. Bir </a:t>
            </a:r>
            <a:r>
              <a:rPr lang="en-US" sz="1600" dirty="0" err="1">
                <a:effectLst/>
                <a:ea typeface="Calibri" panose="020F0502020204030204" pitchFamily="34" charset="0"/>
                <a:cs typeface="Times New Roman" panose="02020603050405020304" pitchFamily="18" charset="0"/>
              </a:rPr>
              <a:t>birey</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olarak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yozlaşmaya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direnmesine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karşın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kendisi</a:t>
            </a:r>
            <a:r>
              <a:rPr lang="en-US" sz="1600" dirty="0">
                <a:effectLst/>
                <a:ea typeface="Calibri" panose="020F0502020204030204" pitchFamily="34" charset="0"/>
                <a:cs typeface="Times New Roman" panose="02020603050405020304" pitchFamily="18" charset="0"/>
              </a:rPr>
              <a:t> de </a:t>
            </a:r>
            <a:r>
              <a:rPr lang="en-US" sz="1600" dirty="0" err="1">
                <a:effectLst/>
                <a:ea typeface="Calibri" panose="020F0502020204030204" pitchFamily="34" charset="0"/>
                <a:cs typeface="Times New Roman" panose="02020603050405020304" pitchFamily="18" charset="0"/>
              </a:rPr>
              <a:t>şehrin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ekonomik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koşulları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içinde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kısmen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çözülmeye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uğrar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Ancak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bütün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bu</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olumsuzluklara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rağmen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saflığını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masumiyetini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korumayı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başarır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Mevlut’un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hayalleri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süsleyen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hayata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açılan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penceresi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olan</a:t>
            </a:r>
            <a:r>
              <a:rPr lang="en-US" sz="1600" dirty="0">
                <a:effectLst/>
                <a:ea typeface="Calibri" panose="020F0502020204030204" pitchFamily="34" charset="0"/>
                <a:cs typeface="Times New Roman" panose="02020603050405020304" pitchFamily="18" charset="0"/>
              </a:rPr>
              <a:t> İstanbul, </a:t>
            </a:r>
            <a:r>
              <a:rPr lang="en-US" sz="1600" dirty="0" err="1">
                <a:effectLst/>
                <a:ea typeface="Calibri" panose="020F0502020204030204" pitchFamily="34" charset="0"/>
                <a:cs typeface="Times New Roman" panose="02020603050405020304" pitchFamily="18" charset="0"/>
              </a:rPr>
              <a:t>artık</a:t>
            </a:r>
            <a:r>
              <a:rPr lang="en-US" sz="1600" dirty="0">
                <a:effectLst/>
                <a:ea typeface="Calibri" panose="020F0502020204030204" pitchFamily="34" charset="0"/>
                <a:cs typeface="Times New Roman" panose="02020603050405020304" pitchFamily="18" charset="0"/>
              </a:rPr>
              <a:t> ilk </a:t>
            </a:r>
            <a:r>
              <a:rPr lang="en-US" sz="1600" dirty="0" err="1">
                <a:effectLst/>
                <a:ea typeface="Calibri" panose="020F0502020204030204" pitchFamily="34" charset="0"/>
                <a:cs typeface="Times New Roman" panose="02020603050405020304" pitchFamily="18" charset="0"/>
              </a:rPr>
              <a:t>geldiği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gün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gibi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değildir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Şehrin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dokusu</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estetiği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görüntüsü</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geleneği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zamanla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insanı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çözülmeye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yozlaşmaya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sürüklemiştir</a:t>
            </a:r>
            <a:r>
              <a:rPr lang="en-US" sz="1600" dirty="0">
                <a:effectLst/>
                <a:ea typeface="Calibri" panose="020F0502020204030204" pitchFamily="34" charset="0"/>
                <a:cs typeface="Times New Roman" panose="02020603050405020304" pitchFamily="18" charset="0"/>
              </a:rPr>
              <a:t>. Romanda </a:t>
            </a:r>
            <a:r>
              <a:rPr lang="en-US" sz="1600" dirty="0" err="1">
                <a:effectLst/>
                <a:ea typeface="Calibri" panose="020F0502020204030204" pitchFamily="34" charset="0"/>
                <a:cs typeface="Times New Roman" panose="02020603050405020304" pitchFamily="18" charset="0"/>
              </a:rPr>
              <a:t>geleneğin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sürdürülmesi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değerlerin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korunması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noktasında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Mevlut’un</a:t>
            </a:r>
            <a:r>
              <a:rPr lang="en-US" sz="1600" dirty="0">
                <a:effectLst/>
                <a:ea typeface="Calibri" panose="020F0502020204030204" pitchFamily="34" charset="0"/>
                <a:cs typeface="Times New Roman" panose="02020603050405020304" pitchFamily="18" charset="0"/>
              </a:rPr>
              <a:t> boza </a:t>
            </a:r>
            <a:r>
              <a:rPr lang="en-US" sz="1600" dirty="0" err="1">
                <a:effectLst/>
                <a:ea typeface="Calibri" panose="020F0502020204030204" pitchFamily="34" charset="0"/>
                <a:cs typeface="Times New Roman" panose="02020603050405020304" pitchFamily="18" charset="0"/>
              </a:rPr>
              <a:t>satmaktan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vazgeç</a:t>
            </a:r>
            <a:r>
              <a:rPr lang="en-US" sz="1600" dirty="0">
                <a:effectLst/>
                <a:ea typeface="Calibri" panose="020F0502020204030204" pitchFamily="34" charset="0"/>
                <a:cs typeface="Times New Roman" panose="02020603050405020304" pitchFamily="18" charset="0"/>
              </a:rPr>
              <a:t>(e)</a:t>
            </a:r>
            <a:r>
              <a:rPr lang="en-US" sz="1600" dirty="0" err="1">
                <a:effectLst/>
                <a:ea typeface="Calibri" panose="020F0502020204030204" pitchFamily="34" charset="0"/>
                <a:cs typeface="Times New Roman" panose="02020603050405020304" pitchFamily="18" charset="0"/>
              </a:rPr>
              <a:t>meyişini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dünya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üzerinde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çok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ölen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eşi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Rayiha’yı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sevmesini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çözülmeye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yitirilen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değerlere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karşı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tavır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olarak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görmek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mümkündür</a:t>
            </a:r>
            <a:r>
              <a:rPr lang="en-US" sz="1600" dirty="0">
                <a:effectLst/>
                <a:ea typeface="Calibri" panose="020F0502020204030204" pitchFamily="34" charset="0"/>
                <a:cs typeface="Times New Roman" panose="02020603050405020304" pitchFamily="18" charset="0"/>
              </a:rPr>
              <a:t>.</a:t>
            </a:r>
            <a:endParaRPr lang="el-GR" sz="1600" dirty="0">
              <a:effectLst/>
              <a:ea typeface="Calibri" panose="020F0502020204030204" pitchFamily="34" charset="0"/>
              <a:cs typeface="Times New Roman" panose="02020603050405020304" pitchFamily="18" charset="0"/>
            </a:endParaRPr>
          </a:p>
        </p:txBody>
      </p:sp>
      <p:pic>
        <p:nvPicPr>
          <p:cNvPr id="2" name="Picture 2" descr="Kafamda Bir Tuhaflık by Orhan Pamuk | Goodreads">
            <a:extLst>
              <a:ext uri="{FF2B5EF4-FFF2-40B4-BE49-F238E27FC236}">
                <a16:creationId xmlns:a16="http://schemas.microsoft.com/office/drawing/2014/main" id="{AF48344B-CD28-5F83-52BB-E4A877D4CC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88734" y="1370660"/>
            <a:ext cx="2357494" cy="368031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90647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B0BFD7-A8E0-657F-C5C9-2EDD6FBA003F}"/>
              </a:ext>
            </a:extLst>
          </p:cNvPr>
          <p:cNvSpPr txBox="1"/>
          <p:nvPr/>
        </p:nvSpPr>
        <p:spPr>
          <a:xfrm>
            <a:off x="304801" y="1755208"/>
            <a:ext cx="6096000" cy="3347583"/>
          </a:xfrm>
          <a:prstGeom prst="rect">
            <a:avLst/>
          </a:prstGeom>
          <a:noFill/>
        </p:spPr>
        <p:txBody>
          <a:bodyPr wrap="square">
            <a:spAutoFit/>
          </a:bodyPr>
          <a:lstStyle/>
          <a:p>
            <a:pPr marL="179705" marR="179705" algn="just">
              <a:lnSpc>
                <a:spcPct val="107000"/>
              </a:lnSpc>
              <a:spcAft>
                <a:spcPts val="800"/>
              </a:spcAft>
              <a:buNone/>
            </a:pPr>
            <a:r>
              <a:rPr lang="en-US" sz="1600" dirty="0" err="1">
                <a:effectLst/>
                <a:ea typeface="Calibri" panose="020F0502020204030204" pitchFamily="34" charset="0"/>
                <a:cs typeface="Times New Roman" panose="02020603050405020304" pitchFamily="18" charset="0"/>
              </a:rPr>
              <a:t>Sonuç</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olarak</a:t>
            </a:r>
            <a:r>
              <a:rPr lang="en-US" sz="1600" dirty="0">
                <a:effectLst/>
                <a:ea typeface="Calibri" panose="020F0502020204030204" pitchFamily="34" charset="0"/>
                <a:cs typeface="Times New Roman" panose="02020603050405020304" pitchFamily="18" charset="0"/>
              </a:rPr>
              <a:t> Orhan Pamuk, </a:t>
            </a:r>
            <a:r>
              <a:rPr lang="en-US" sz="1600" i="1" dirty="0" err="1">
                <a:effectLst/>
                <a:ea typeface="Calibri" panose="020F0502020204030204" pitchFamily="34" charset="0"/>
                <a:cs typeface="Times New Roman" panose="02020603050405020304" pitchFamily="18" charset="0"/>
              </a:rPr>
              <a:t>Kafamda</a:t>
            </a:r>
            <a:r>
              <a:rPr lang="en-US" sz="1600" i="1" dirty="0">
                <a:effectLst/>
                <a:ea typeface="Calibri" panose="020F0502020204030204" pitchFamily="34" charset="0"/>
                <a:cs typeface="Times New Roman" panose="02020603050405020304" pitchFamily="18" charset="0"/>
              </a:rPr>
              <a:t> Bir </a:t>
            </a:r>
            <a:r>
              <a:rPr lang="en-US" sz="1600" i="1" dirty="0" err="1">
                <a:effectLst/>
                <a:ea typeface="Calibri" panose="020F0502020204030204" pitchFamily="34" charset="0"/>
                <a:cs typeface="Times New Roman" panose="02020603050405020304" pitchFamily="18" charset="0"/>
              </a:rPr>
              <a:t>Tuhaflık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romanıyla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Türkiye’de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içgöçten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kaynaklanan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değerler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çatışmasını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insanın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özüne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topluma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yabancılaşmasını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estetik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yapıya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oturtarak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birey</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toplum</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merkezli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ele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almıştır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Ayrıca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yazar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ülkenin</a:t>
            </a:r>
            <a:r>
              <a:rPr lang="en-US" sz="1600" dirty="0">
                <a:effectLst/>
                <a:ea typeface="Calibri" panose="020F0502020204030204" pitchFamily="34" charset="0"/>
                <a:cs typeface="Times New Roman" panose="02020603050405020304" pitchFamily="18" charset="0"/>
              </a:rPr>
              <a:t> 1969-2012 </a:t>
            </a:r>
            <a:r>
              <a:rPr lang="en-US" sz="1600" dirty="0" err="1">
                <a:effectLst/>
                <a:ea typeface="Calibri" panose="020F0502020204030204" pitchFamily="34" charset="0"/>
                <a:cs typeface="Times New Roman" panose="02020603050405020304" pitchFamily="18" charset="0"/>
              </a:rPr>
              <a:t>yılları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arasındaki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sosyolojik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durumunu</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kimlik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arayışını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kültürel</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değişimini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yitirilen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değerler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bağlamında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ortaya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koymuştur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Bazı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eserlerinin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aksine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Pamuk’un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bu</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romanıyla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yerli</a:t>
            </a:r>
            <a:r>
              <a:rPr lang="en-US" sz="1600" dirty="0">
                <a:effectLst/>
                <a:ea typeface="Calibri" panose="020F0502020204030204" pitchFamily="34" charset="0"/>
                <a:cs typeface="Times New Roman" panose="02020603050405020304" pitchFamily="18" charset="0"/>
              </a:rPr>
              <a:t>/</a:t>
            </a:r>
            <a:r>
              <a:rPr lang="en-US" sz="1600" dirty="0" err="1">
                <a:effectLst/>
                <a:ea typeface="Calibri" panose="020F0502020204030204" pitchFamily="34" charset="0"/>
                <a:cs typeface="Times New Roman" panose="02020603050405020304" pitchFamily="18" charset="0"/>
              </a:rPr>
              <a:t>yerel</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olandan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hareketle</a:t>
            </a:r>
            <a:r>
              <a:rPr lang="en-US" sz="1600" dirty="0">
                <a:effectLst/>
                <a:ea typeface="Calibri" panose="020F0502020204030204" pitchFamily="34" charset="0"/>
                <a:cs typeface="Times New Roman" panose="02020603050405020304" pitchFamily="18" charset="0"/>
              </a:rPr>
              <a:t> Türk </a:t>
            </a:r>
            <a:r>
              <a:rPr lang="en-US" sz="1600" dirty="0" err="1">
                <a:effectLst/>
                <a:ea typeface="Calibri" panose="020F0502020204030204" pitchFamily="34" charset="0"/>
                <a:cs typeface="Times New Roman" panose="02020603050405020304" pitchFamily="18" charset="0"/>
              </a:rPr>
              <a:t>toplumunun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yaklaşık</a:t>
            </a:r>
            <a:r>
              <a:rPr lang="en-US" sz="1600" dirty="0">
                <a:effectLst/>
                <a:ea typeface="Calibri" panose="020F0502020204030204" pitchFamily="34" charset="0"/>
                <a:cs typeface="Times New Roman" panose="02020603050405020304" pitchFamily="18" charset="0"/>
              </a:rPr>
              <a:t> 50-60 </a:t>
            </a:r>
            <a:r>
              <a:rPr lang="en-US" sz="1600" dirty="0" err="1">
                <a:effectLst/>
                <a:ea typeface="Calibri" panose="020F0502020204030204" pitchFamily="34" charset="0"/>
                <a:cs typeface="Times New Roman" panose="02020603050405020304" pitchFamily="18" charset="0"/>
              </a:rPr>
              <a:t>yıllık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hayat</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macerasını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ortaya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koyarak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kültürel</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sosyal</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açıdan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belirgin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farkındalık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yarattığı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söylenebilir</a:t>
            </a:r>
            <a:r>
              <a:rPr lang="en-US" sz="1600" dirty="0">
                <a:effectLst/>
                <a:ea typeface="Calibri" panose="020F0502020204030204" pitchFamily="34" charset="0"/>
                <a:cs typeface="Times New Roman" panose="02020603050405020304" pitchFamily="18" charset="0"/>
              </a:rPr>
              <a:t>. (</a:t>
            </a:r>
            <a:r>
              <a:rPr lang="tr-TR" sz="1600" dirty="0">
                <a:effectLst/>
                <a:ea typeface="Calibri" panose="020F0502020204030204" pitchFamily="34" charset="0"/>
                <a:cs typeface="Times New Roman" panose="02020603050405020304" pitchFamily="18" charset="0"/>
              </a:rPr>
              <a:t>Yaşar </a:t>
            </a:r>
            <a:r>
              <a:rPr lang="en-US" sz="1600" dirty="0">
                <a:solidFill>
                  <a:srgbClr val="000000"/>
                </a:solidFill>
                <a:effectLst/>
                <a:ea typeface="Calibri" panose="020F0502020204030204" pitchFamily="34" charset="0"/>
                <a:cs typeface="Times New Roman" panose="02020603050405020304" pitchFamily="18" charset="0"/>
              </a:rPr>
              <a:t>Şimşek, 2020:</a:t>
            </a:r>
            <a:r>
              <a:rPr lang="en-US" sz="1600" dirty="0">
                <a:effectLst/>
                <a:ea typeface="Calibri" panose="020F0502020204030204" pitchFamily="34" charset="0"/>
                <a:cs typeface="Times New Roman" panose="02020603050405020304" pitchFamily="18" charset="0"/>
              </a:rPr>
              <a:t>326)</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p:txBody>
      </p:sp>
      <p:pic>
        <p:nvPicPr>
          <p:cNvPr id="2" name="Picture 2" descr="Kafamda Bir Tuhaflık by Orhan Pamuk | Goodreads">
            <a:extLst>
              <a:ext uri="{FF2B5EF4-FFF2-40B4-BE49-F238E27FC236}">
                <a16:creationId xmlns:a16="http://schemas.microsoft.com/office/drawing/2014/main" id="{16E81102-437D-FDF0-BEC9-CEEBBE0F97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6163" y="1755208"/>
            <a:ext cx="1968386" cy="307286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63135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8F7097-778A-59C1-495C-2B15B7FFC5AE}"/>
              </a:ext>
            </a:extLst>
          </p:cNvPr>
          <p:cNvSpPr txBox="1"/>
          <p:nvPr/>
        </p:nvSpPr>
        <p:spPr>
          <a:xfrm>
            <a:off x="448019" y="1057004"/>
            <a:ext cx="4068896" cy="4743991"/>
          </a:xfrm>
          <a:prstGeom prst="rect">
            <a:avLst/>
          </a:prstGeom>
          <a:noFill/>
        </p:spPr>
        <p:txBody>
          <a:bodyPr wrap="square">
            <a:spAutoFit/>
          </a:bodyPr>
          <a:lstStyle/>
          <a:p>
            <a:pPr algn="just">
              <a:lnSpc>
                <a:spcPct val="107000"/>
              </a:lnSpc>
              <a:spcAft>
                <a:spcPts val="800"/>
              </a:spcAft>
              <a:buNone/>
            </a:pPr>
            <a:r>
              <a:rPr lang="en-US" sz="1600" b="1" i="1" dirty="0" err="1">
                <a:effectLst/>
                <a:latin typeface="Aptos" panose="020B0004020202020204" pitchFamily="34" charset="0"/>
                <a:ea typeface="Calibri" panose="020F0502020204030204" pitchFamily="34" charset="0"/>
                <a:cs typeface="Times New Roman" panose="02020603050405020304" pitchFamily="18" charset="0"/>
              </a:rPr>
              <a:t>Masumiyet</a:t>
            </a:r>
            <a:r>
              <a:rPr lang="en-US" sz="1600" b="1" i="1" dirty="0">
                <a:effectLst/>
                <a:latin typeface="Aptos" panose="020B0004020202020204" pitchFamily="34" charset="0"/>
                <a:ea typeface="Calibri" panose="020F0502020204030204" pitchFamily="34" charset="0"/>
                <a:cs typeface="Times New Roman" panose="02020603050405020304" pitchFamily="18" charset="0"/>
              </a:rPr>
              <a:t> </a:t>
            </a:r>
            <a:r>
              <a:rPr lang="en-US" sz="1600" b="1" i="1" dirty="0" err="1">
                <a:effectLst/>
                <a:latin typeface="Aptos" panose="020B0004020202020204" pitchFamily="34" charset="0"/>
                <a:ea typeface="Calibri" panose="020F0502020204030204" pitchFamily="34" charset="0"/>
                <a:cs typeface="Times New Roman" panose="02020603050405020304" pitchFamily="18" charset="0"/>
              </a:rPr>
              <a:t>Müzesi</a:t>
            </a:r>
            <a:endParaRPr lang="el-GR" sz="1600" i="1" dirty="0">
              <a:effectLst/>
              <a:latin typeface="Aptos" panose="020B000402020202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b="1" dirty="0">
                <a:effectLst/>
                <a:latin typeface="Aptos" panose="020B0004020202020204" pitchFamily="34" charset="0"/>
                <a:ea typeface="Calibri" panose="020F0502020204030204" pitchFamily="34" charset="0"/>
                <a:cs typeface="Times New Roman" panose="02020603050405020304" pitchFamily="18" charset="0"/>
              </a:rPr>
              <a:t> </a:t>
            </a: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latin typeface="Aptos" panose="020B0004020202020204" pitchFamily="34" charset="0"/>
                <a:ea typeface="Calibri" panose="020F0502020204030204" pitchFamily="34" charset="0"/>
                <a:cs typeface="Times New Roman" panose="02020603050405020304" pitchFamily="18" charset="0"/>
              </a:rPr>
              <a:t> </a:t>
            </a: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i="1" dirty="0" err="1">
                <a:effectLst/>
                <a:latin typeface="Aptos" panose="020B0004020202020204" pitchFamily="34" charset="0"/>
                <a:ea typeface="Calibri" panose="020F0502020204030204" pitchFamily="34" charset="0"/>
                <a:cs typeface="Times New Roman" panose="02020603050405020304" pitchFamily="18" charset="0"/>
              </a:rPr>
              <a:t>Masumiyet</a:t>
            </a:r>
            <a:r>
              <a:rPr lang="en-US" sz="1600" i="1" dirty="0">
                <a:effectLst/>
                <a:latin typeface="Aptos" panose="020B0004020202020204" pitchFamily="34" charset="0"/>
                <a:ea typeface="Calibri" panose="020F0502020204030204" pitchFamily="34" charset="0"/>
                <a:cs typeface="Times New Roman" panose="02020603050405020304" pitchFamily="18" charset="0"/>
              </a:rPr>
              <a:t> </a:t>
            </a:r>
            <a:r>
              <a:rPr lang="en-US" sz="1600" i="1" dirty="0" err="1">
                <a:effectLst/>
                <a:latin typeface="Aptos" panose="020B0004020202020204" pitchFamily="34" charset="0"/>
                <a:ea typeface="Calibri" panose="020F0502020204030204" pitchFamily="34" charset="0"/>
                <a:cs typeface="Times New Roman" panose="02020603050405020304" pitchFamily="18" charset="0"/>
              </a:rPr>
              <a:t>Müzesi</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romanında</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yukarıda</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belirtildiği</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gibi</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mekânlar</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sınıfsal</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farklılıkları</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sembolize</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ederler</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Bundan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dolayı</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mekânların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barınma</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yerleri</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olmaktan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öte</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işlevleri</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vardır</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Onlar</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kişinin</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içinde</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bulunduğu</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gelir</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grubunu</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hayat</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standardını</a:t>
            </a:r>
            <a:r>
              <a:rPr lang="en-US" sz="1600" dirty="0">
                <a:effectLst/>
                <a:latin typeface="Aptos" panose="020B0004020202020204" pitchFamily="34" charset="0"/>
                <a:ea typeface="Calibri" panose="020F0502020204030204" pitchFamily="34" charset="0"/>
                <a:cs typeface="Times New Roman" panose="02020603050405020304" pitchFamily="18" charset="0"/>
              </a:rPr>
              <a:t>, hangi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sınıfta</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olduğunu</a:t>
            </a:r>
            <a:r>
              <a:rPr lang="en-US" sz="1600" dirty="0">
                <a:effectLst/>
                <a:latin typeface="Aptos" panose="020B0004020202020204" pitchFamily="34" charset="0"/>
                <a:ea typeface="Calibri" panose="020F0502020204030204" pitchFamily="34" charset="0"/>
                <a:cs typeface="Times New Roman" panose="02020603050405020304" pitchFamily="18" charset="0"/>
              </a:rPr>
              <a:t> </a:t>
            </a:r>
            <a:r>
              <a:rPr lang="en-US" sz="1600" dirty="0" err="1">
                <a:effectLst/>
                <a:latin typeface="Aptos" panose="020B0004020202020204" pitchFamily="34" charset="0"/>
                <a:ea typeface="Calibri" panose="020F0502020204030204" pitchFamily="34" charset="0"/>
                <a:cs typeface="Times New Roman" panose="02020603050405020304" pitchFamily="18" charset="0"/>
              </a:rPr>
              <a:t>belirtirler</a:t>
            </a:r>
            <a:r>
              <a:rPr lang="en-US" sz="1600" dirty="0">
                <a:effectLst/>
                <a:latin typeface="Aptos" panose="020B0004020202020204" pitchFamily="34" charset="0"/>
                <a:ea typeface="Calibri" panose="020F0502020204030204" pitchFamily="34" charset="0"/>
                <a:cs typeface="Times New Roman" panose="02020603050405020304" pitchFamily="18" charset="0"/>
              </a:rPr>
              <a:t>.(Yakup G</a:t>
            </a:r>
            <a:r>
              <a:rPr lang="tr-TR" sz="1600" dirty="0">
                <a:effectLst/>
                <a:latin typeface="Aptos" panose="020B0004020202020204" pitchFamily="34" charset="0"/>
                <a:ea typeface="Calibri" panose="020F0502020204030204" pitchFamily="34" charset="0"/>
                <a:cs typeface="Times New Roman" panose="02020603050405020304" pitchFamily="18" charset="0"/>
              </a:rPr>
              <a:t>elir</a:t>
            </a:r>
            <a:r>
              <a:rPr lang="en-US" sz="1600" dirty="0">
                <a:effectLst/>
                <a:latin typeface="Aptos" panose="020B0004020202020204" pitchFamily="34" charset="0"/>
                <a:ea typeface="Calibri" panose="020F0502020204030204" pitchFamily="34" charset="0"/>
                <a:cs typeface="Times New Roman" panose="02020603050405020304" pitchFamily="18" charset="0"/>
              </a:rPr>
              <a:t>, 2019: 605)</a:t>
            </a:r>
            <a:endParaRPr lang="el-GR" sz="1600" dirty="0">
              <a:effectLst/>
              <a:latin typeface="Aptos" panose="020B0004020202020204" pitchFamily="34" charset="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8434" name="Picture 2" descr="Masumiyet Müzesi (Ciltsiz) (Orhan Pamuk) Fiyatı, Yorumları, Satın Al -  Kitapyurdu.com">
            <a:extLst>
              <a:ext uri="{FF2B5EF4-FFF2-40B4-BE49-F238E27FC236}">
                <a16:creationId xmlns:a16="http://schemas.microsoft.com/office/drawing/2014/main" id="{E50B3060-BBE4-F2C9-FF85-E3401AEA84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0787" y="1656695"/>
            <a:ext cx="3598127" cy="378616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DE21394-3E14-C988-516F-C26F4E03BFEE}"/>
              </a:ext>
            </a:extLst>
          </p:cNvPr>
          <p:cNvSpPr txBox="1"/>
          <p:nvPr/>
        </p:nvSpPr>
        <p:spPr>
          <a:xfrm>
            <a:off x="6043591" y="6252498"/>
            <a:ext cx="4723482" cy="374837"/>
          </a:xfrm>
          <a:prstGeom prst="rect">
            <a:avLst/>
          </a:prstGeom>
          <a:noFill/>
        </p:spPr>
        <p:txBody>
          <a:bodyPr wrap="square">
            <a:spAutoFit/>
          </a:bodyPr>
          <a:lstStyle/>
          <a:p>
            <a:r>
              <a:rPr lang="el-GR" dirty="0">
                <a:solidFill>
                  <a:schemeClr val="bg2"/>
                </a:solidFill>
              </a:rPr>
              <a:t>https://share.google/d3CsGiPaECa3U8Y0a</a:t>
            </a:r>
          </a:p>
        </p:txBody>
      </p:sp>
    </p:spTree>
    <p:extLst>
      <p:ext uri="{BB962C8B-B14F-4D97-AF65-F5344CB8AC3E}">
        <p14:creationId xmlns:p14="http://schemas.microsoft.com/office/powerpoint/2010/main" val="2292823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57DD1E95-B292-354F-C0B0-322E199145F1}"/>
              </a:ext>
            </a:extLst>
          </p:cNvPr>
          <p:cNvSpPr>
            <a:spLocks noChangeArrowheads="1"/>
          </p:cNvSpPr>
          <p:nvPr/>
        </p:nvSpPr>
        <p:spPr bwMode="auto">
          <a:xfrm>
            <a:off x="216918" y="422898"/>
            <a:ext cx="11572311" cy="5755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l-GR" sz="16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KAYNAK</a:t>
            </a:r>
            <a:r>
              <a:rPr kumimoji="0" lang="en-US" altLang="el-G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Ç</a:t>
            </a:r>
            <a:r>
              <a:rPr kumimoji="0" lang="en-US" altLang="el-GR" sz="16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a:t>
            </a:r>
            <a:endParaRPr kumimoji="0" lang="el-GR" altLang="el-GR" sz="16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Akman, B. H. (2018). Orientalism in Orhan Pamuk’s White Castle.</a:t>
            </a:r>
            <a:r>
              <a:rPr kumimoji="0" lang="en-US"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bilig</a:t>
            </a:r>
            <a:r>
              <a:rPr kumimoji="0" lang="en-US"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 Türk </a:t>
            </a:r>
            <a:r>
              <a:rPr kumimoji="0" lang="en-US" altLang="el-GR" sz="1600" b="0" i="1"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Dünyası</a:t>
            </a:r>
            <a:r>
              <a:rPr kumimoji="0" lang="en-US"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Sosyal</a:t>
            </a:r>
            <a:r>
              <a:rPr kumimoji="0" lang="en-US"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Bilimler</a:t>
            </a:r>
            <a:r>
              <a:rPr kumimoji="0" lang="en-US"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Dergisi</a:t>
            </a:r>
            <a:r>
              <a:rPr kumimoji="0" lang="en-US"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(87)59-82.</a:t>
            </a:r>
            <a:endParaRPr kumimoji="0" lang="el-GR" altLang="el-GR" sz="1600" b="0" i="0" u="none" strike="noStrike" cap="none" normalizeH="0" baseline="0" dirty="0">
              <a:ln>
                <a:noFill/>
              </a:ln>
              <a:solidFill>
                <a:schemeClr val="tx1"/>
              </a:solidFill>
              <a:effectLst/>
              <a:latin typeface="Aptos"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Cengiz</a:t>
            </a:r>
            <a:r>
              <a:rPr kumimoji="0" lang="en-US"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S. (2010). Orhan </a:t>
            </a:r>
            <a:r>
              <a:rPr kumimoji="0" lang="en-US" altLang="el-GR" sz="1600" b="0" i="0"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Pamuk’un</a:t>
            </a:r>
            <a:r>
              <a:rPr kumimoji="0" lang="en-US"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Romanlarında</a:t>
            </a:r>
            <a:r>
              <a:rPr kumimoji="0" lang="en-US"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Doğu-</a:t>
            </a:r>
            <a:r>
              <a:rPr kumimoji="0" lang="en-US" altLang="el-GR" sz="1600" b="0" i="0"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Batı</a:t>
            </a:r>
            <a:r>
              <a:rPr kumimoji="0" lang="en-US"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İkilemi</a:t>
            </a:r>
            <a:r>
              <a:rPr kumimoji="0" lang="en-US"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Türkiyat</a:t>
            </a:r>
            <a:r>
              <a:rPr kumimoji="0" lang="en-US"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Araştırmaları</a:t>
            </a:r>
            <a:r>
              <a:rPr kumimoji="0" lang="en-US"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Dergisi</a:t>
            </a:r>
            <a:r>
              <a:rPr kumimoji="0" lang="en-US"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7(12)63-88.</a:t>
            </a:r>
            <a:endParaRPr kumimoji="0" lang="el-GR" altLang="el-GR" sz="1600" b="0" i="0" u="none" strike="noStrike" cap="none" normalizeH="0" baseline="0" dirty="0">
              <a:ln>
                <a:noFill/>
              </a:ln>
              <a:solidFill>
                <a:schemeClr val="tx1"/>
              </a:solidFill>
              <a:effectLst/>
              <a:latin typeface="Aptos"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Demir, F. (2011). Orhan </a:t>
            </a:r>
            <a:r>
              <a:rPr kumimoji="0" lang="en-US" altLang="el-GR" sz="1600" b="0" i="0"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Pamuk’un</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romancılık</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serüveninde</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yeni </a:t>
            </a:r>
            <a:r>
              <a:rPr kumimoji="0" lang="en-US" altLang="el-GR" sz="1600" b="0" i="0"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bir</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durak</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tematik</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romanlar</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Turkish Studies (Elektronik),</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6(1)939 - 951.</a:t>
            </a:r>
            <a:endParaRPr kumimoji="0" lang="el-GR" altLang="el-GR" sz="1600" b="0" i="0" u="none" strike="noStrike" cap="none" normalizeH="0" baseline="0" dirty="0">
              <a:ln>
                <a:noFill/>
              </a:ln>
              <a:solidFill>
                <a:schemeClr val="tx1"/>
              </a:solidFill>
              <a:effectLst/>
              <a:latin typeface="Aptos"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Demir, F. (2016). </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Orhan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Pamuk'un</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Romancılık</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Kariyerinde</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Bir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Geçiş</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Romanı</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Benim</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Adım</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Kırmızı</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a:t>
            </a:r>
            <a:r>
              <a:rPr kumimoji="0" lang="en-US"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Uluslararası</a:t>
            </a:r>
            <a:r>
              <a:rPr kumimoji="0" lang="en-US"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Sosyal</a:t>
            </a:r>
            <a:r>
              <a:rPr kumimoji="0" lang="en-US"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Araştırmalar</a:t>
            </a:r>
            <a:r>
              <a:rPr kumimoji="0" lang="en-US"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Dergisi</a:t>
            </a:r>
            <a:r>
              <a:rPr kumimoji="0" lang="en-US"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,9(46)86-99.</a:t>
            </a:r>
            <a:endParaRPr kumimoji="0" lang="el-GR" altLang="el-GR" sz="1600" b="0" i="0" u="none" strike="noStrike" cap="none" normalizeH="0" baseline="0" dirty="0">
              <a:ln>
                <a:noFill/>
              </a:ln>
              <a:solidFill>
                <a:schemeClr val="tx1"/>
              </a:solidFill>
              <a:effectLst/>
              <a:latin typeface="Aptos"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l-GR" sz="1600" b="0" i="0"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Erdiç</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Ş. (2018).The Relationship Between Religion and Politics in Contemporary Turkish Novel: The Case of ‘Kar’ Novel. </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Cumhuriyet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İlahiyat</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Dergisi</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22(1)597-626. </a:t>
            </a:r>
            <a:endParaRPr kumimoji="0" lang="el-GR" altLang="el-GR" sz="1600" b="0" i="0" u="none" strike="noStrike" cap="none" normalizeH="0" baseline="0" dirty="0">
              <a:ln>
                <a:noFill/>
              </a:ln>
              <a:solidFill>
                <a:schemeClr val="tx1"/>
              </a:solidFill>
              <a:effectLst/>
              <a:latin typeface="Aptos"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Gelir, Y. (2019).  GELİR ORHAN PAMUK’UN “MASUMİYET MÜZESİ” ROMANINDA NİŞANTAŞI VE ÇUKURCUMA BAĞLAMINDA SINIFSAL FARKLILIKLAR. </a:t>
            </a:r>
            <a:r>
              <a:rPr kumimoji="0" lang="tr-TR"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ARAŞTIRMA MAKALESİ</a:t>
            </a:r>
            <a:r>
              <a:rPr kumimoji="0" lang="tr-TR"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8(2)597-618.</a:t>
            </a:r>
            <a:endParaRPr kumimoji="0" lang="el-GR" altLang="el-GR" sz="1600" b="0" i="0" u="none" strike="noStrike" cap="none" normalizeH="0" baseline="0" dirty="0">
              <a:ln>
                <a:noFill/>
              </a:ln>
              <a:solidFill>
                <a:schemeClr val="tx1"/>
              </a:solidFill>
              <a:effectLst/>
              <a:latin typeface="Aptos"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Karabulut, M. &amp; Karasu, F. (2022). ORHAN PAMUK’UN “VEBA GECELERİ” ROMANINDA ÖLÜM KAYGISI. </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International Journal of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Filologia</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,(7)17-26. </a:t>
            </a:r>
            <a:endParaRPr kumimoji="0" lang="el-GR" altLang="el-GR" sz="1600" b="0" i="0" u="none" strike="noStrike" cap="none" normalizeH="0" baseline="0" dirty="0">
              <a:ln>
                <a:noFill/>
              </a:ln>
              <a:solidFill>
                <a:schemeClr val="tx1"/>
              </a:solidFill>
              <a:effectLst/>
              <a:latin typeface="Aptos"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Lidar,  V. (2015). Orhan Pamuk’un Kafamda Bir Tuhaflık adlı eserinde göç ve mekan unsurları. </a:t>
            </a:r>
            <a:r>
              <a:rPr kumimoji="0" lang="tr-TR"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Göç Dergisi.</a:t>
            </a:r>
            <a:r>
              <a:rPr kumimoji="0" lang="tr-TR"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2(1)105-116.</a:t>
            </a:r>
            <a:r>
              <a:rPr kumimoji="0" lang="tr-TR"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t>
            </a:r>
            <a:endParaRPr kumimoji="0" lang="el-GR" altLang="el-GR" sz="1600" b="0" i="0" u="none" strike="noStrike" cap="none" normalizeH="0" baseline="0" dirty="0">
              <a:ln>
                <a:noFill/>
              </a:ln>
              <a:solidFill>
                <a:schemeClr val="tx1"/>
              </a:solidFill>
              <a:effectLst/>
              <a:latin typeface="Aptos"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Naci, F. (1994). </a:t>
            </a:r>
            <a:r>
              <a:rPr kumimoji="0" lang="tr-TR"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40 yılda 40 roman.</a:t>
            </a:r>
            <a:r>
              <a:rPr kumimoji="0" lang="tr-TR" altLang="el-GR" sz="1600" b="1"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tr-T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İstanbul : Oğlak Yayıncılık ve Reklamcılık. </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2"/>
              </a:rPr>
              <a:t>PL223.F46 1994</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endParaRPr kumimoji="0" lang="el-GR" altLang="el-GR" sz="1600" b="0" i="0" u="none" strike="noStrike" cap="none" normalizeH="0" baseline="0" dirty="0">
              <a:ln>
                <a:noFill/>
              </a:ln>
              <a:solidFill>
                <a:schemeClr val="tx1"/>
              </a:solidFill>
              <a:effectLst/>
              <a:latin typeface="Aptos"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l-GR" sz="1600" b="0" i="0"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Nakıboğlu</a:t>
            </a:r>
            <a:r>
              <a:rPr kumimoji="0" lang="en-US"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G. (2021). BİR SALGIN ROMANI OLARAK ORHAN PAMUK’UN VEBA GECELERİ. </a:t>
            </a:r>
            <a:r>
              <a:rPr kumimoji="0" lang="en-US"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Akademik </a:t>
            </a:r>
            <a:r>
              <a:rPr kumimoji="0" lang="en-US" altLang="el-GR" sz="1600" b="0" i="1"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Sosyal</a:t>
            </a:r>
            <a:r>
              <a:rPr kumimoji="0" lang="en-US"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Araştırmalar</a:t>
            </a:r>
            <a:r>
              <a:rPr kumimoji="0" lang="en-US" altLang="el-GR" sz="1600" b="0" i="1"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Dergisi</a:t>
            </a:r>
            <a:r>
              <a:rPr kumimoji="0" lang="en-US" altLang="el-GR" sz="1600" b="0" i="0" u="none" strike="noStrike" cap="none" normalizeH="0" baseline="0" dirty="0">
                <a:ln>
                  <a:noFill/>
                </a:ln>
                <a:solidFill>
                  <a:schemeClr val="tx1"/>
                </a:solidFill>
                <a:effectLst/>
                <a:latin typeface="Aptos" panose="020B0004020202020204" pitchFamily="34" charset="0"/>
                <a:ea typeface="Calibri" panose="020F0502020204030204" pitchFamily="34" charset="0"/>
                <a:cs typeface="Times New Roman" panose="02020603050405020304" pitchFamily="18" charset="0"/>
              </a:rPr>
              <a:t>. 9(117)315-334.  </a:t>
            </a:r>
            <a:endParaRPr kumimoji="0" lang="el-GR" altLang="el-GR" sz="1600" b="0" i="0" u="none" strike="noStrike" cap="none" normalizeH="0" baseline="0" dirty="0">
              <a:ln>
                <a:noFill/>
              </a:ln>
              <a:solidFill>
                <a:schemeClr val="tx1"/>
              </a:solidFill>
              <a:effectLst/>
              <a:latin typeface="Aptos"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Pamuk, O. (1991). </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Kara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kitap</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roman</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tr-T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İ</a:t>
            </a:r>
            <a:r>
              <a:rPr kumimoji="0" lang="en-US" altLang="el-GR" sz="1600" b="0" i="0"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stanbul</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Can.  </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3"/>
              </a:rPr>
              <a:t>PL248.P34K53 1991</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endParaRPr kumimoji="0" lang="el-GR" altLang="el-GR" sz="1600" b="0" i="0" u="none" strike="noStrike" cap="none" normalizeH="0" baseline="0" dirty="0">
              <a:ln>
                <a:noFill/>
              </a:ln>
              <a:solidFill>
                <a:schemeClr val="tx1"/>
              </a:solidFill>
              <a:effectLst/>
              <a:latin typeface="Aptos"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Pamuk</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O</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(1991). </a:t>
            </a:r>
            <a:r>
              <a:rPr kumimoji="0" lang="el-GR"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Το λευκό κάστρο</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Αθήνα : </a:t>
            </a:r>
            <a:r>
              <a:rPr kumimoji="0" lang="el-GR" altLang="el-GR" sz="1600" b="0" i="0"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Ροδαμός</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4"/>
              </a:rPr>
              <a:t>PL</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4"/>
              </a:rPr>
              <a:t>248.</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4"/>
              </a:rPr>
              <a:t>P</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4"/>
              </a:rPr>
              <a:t>34</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4"/>
              </a:rPr>
              <a:t>B</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4"/>
              </a:rPr>
              <a:t>48115 1991</a:t>
            </a:r>
            <a:endParaRPr kumimoji="0" lang="el-GR" altLang="el-GR" sz="1600" b="0" i="0" u="none" strike="noStrike" cap="none" normalizeH="0" baseline="0" dirty="0">
              <a:ln>
                <a:noFill/>
              </a:ln>
              <a:solidFill>
                <a:schemeClr val="tx1"/>
              </a:solidFill>
              <a:effectLst/>
              <a:latin typeface="Aptos"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Pamuk</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O</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(1994). </a:t>
            </a:r>
            <a:r>
              <a:rPr kumimoji="0" lang="el-GR"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Το μαύρο βιβλίο</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Αθήνα: Ωκεανίδα. </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5"/>
              </a:rPr>
              <a:t>PL</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5"/>
              </a:rPr>
              <a:t>248.</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5"/>
              </a:rPr>
              <a:t>P</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5"/>
              </a:rPr>
              <a:t>34</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5"/>
              </a:rPr>
              <a:t>K</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5"/>
              </a:rPr>
              <a:t>37</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5"/>
              </a:rPr>
              <a:t>A</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5"/>
              </a:rPr>
              <a:t>53</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5"/>
              </a:rPr>
              <a:t>B</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5"/>
              </a:rPr>
              <a:t>73 1994</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endParaRPr kumimoji="0" lang="el-GR" altLang="el-GR" sz="1600" b="0" i="0" u="none" strike="noStrike" cap="none" normalizeH="0" baseline="0" dirty="0">
              <a:ln>
                <a:noFill/>
              </a:ln>
              <a:solidFill>
                <a:schemeClr val="tx1"/>
              </a:solidFill>
              <a:effectLst/>
              <a:latin typeface="Aptos"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Pamuk</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O</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(1994).</a:t>
            </a:r>
            <a:r>
              <a:rPr kumimoji="0" lang="el-GR"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Το σπίτι της σιωπής</a:t>
            </a:r>
            <a:r>
              <a:rPr kumimoji="0" lang="el-GR"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Αθήνα: Πατάκης. </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6"/>
              </a:rPr>
              <a:t>PL248.P34A53A6 1994</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endParaRPr kumimoji="0" lang="el-GR" altLang="el-GR" sz="1600" b="0" i="0" u="none" strike="noStrike" cap="none" normalizeH="0" baseline="0" dirty="0">
              <a:ln>
                <a:noFill/>
              </a:ln>
              <a:solidFill>
                <a:schemeClr val="tx1"/>
              </a:solidFill>
              <a:effectLst/>
              <a:latin typeface="Aptos"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Pamuk, O. (1995). </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Cevdet Bey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ve</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oğulları</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İstanbul : </a:t>
            </a:r>
            <a:r>
              <a:rPr kumimoji="0" lang="en-US" altLang="el-GR" sz="1600" b="0" i="0"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İletişim</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7"/>
              </a:rPr>
              <a:t>PL248.P34C49 1995</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endParaRPr kumimoji="0" lang="el-GR" altLang="el-GR" sz="1600" b="0" i="0" u="none" strike="noStrike" cap="none" normalizeH="0" baseline="0" dirty="0">
              <a:ln>
                <a:noFill/>
              </a:ln>
              <a:solidFill>
                <a:schemeClr val="tx1"/>
              </a:solidFill>
              <a:effectLst/>
              <a:latin typeface="Aptos" panose="020B00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Pamuk, O. (1998).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Gizli</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Yüz</a:t>
            </a:r>
            <a:r>
              <a:rPr kumimoji="0" lang="en-US" altLang="el-GR" sz="1600" b="0" i="1"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1"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Senaryo</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İstanbul: </a:t>
            </a:r>
            <a:r>
              <a:rPr kumimoji="0" lang="en-US" altLang="el-GR" sz="1600" b="0" i="0"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İletişim</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err="1">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Yayınları</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kumimoji="0" lang="en-US" altLang="el-GR" sz="1600" b="0" i="0" u="none" strike="noStrike" cap="none" normalizeH="0" baseline="0" dirty="0">
                <a:ln>
                  <a:noFill/>
                </a:ln>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8"/>
              </a:rPr>
              <a:t>PL248.P34G59 1998</a:t>
            </a:r>
            <a:endParaRPr kumimoji="0" lang="en-US" altLang="el-GR" sz="1600" b="0" i="0" u="none" strike="noStrike" cap="none" normalizeH="0" baseline="0" dirty="0">
              <a:ln>
                <a:noFill/>
              </a:ln>
              <a:solidFill>
                <a:schemeClr val="tx1"/>
              </a:solidFill>
              <a:effectLst/>
              <a:latin typeface="Aptos" panose="020B0004020202020204" pitchFamily="34" charset="0"/>
            </a:endParaRPr>
          </a:p>
        </p:txBody>
      </p:sp>
    </p:spTree>
    <p:extLst>
      <p:ext uri="{BB962C8B-B14F-4D97-AF65-F5344CB8AC3E}">
        <p14:creationId xmlns:p14="http://schemas.microsoft.com/office/powerpoint/2010/main" val="25907718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29EF64-8CB1-A6D5-3D04-EC27794AB6AE}"/>
              </a:ext>
            </a:extLst>
          </p:cNvPr>
          <p:cNvSpPr txBox="1"/>
          <p:nvPr/>
        </p:nvSpPr>
        <p:spPr>
          <a:xfrm>
            <a:off x="272142" y="179249"/>
            <a:ext cx="11386458" cy="5816977"/>
          </a:xfrm>
          <a:prstGeom prst="rect">
            <a:avLst/>
          </a:prstGeom>
          <a:noFill/>
        </p:spPr>
        <p:txBody>
          <a:bodyPr wrap="square">
            <a:spAutoFit/>
          </a:bodyPr>
          <a:lstStyle/>
          <a:p>
            <a:pPr algn="just">
              <a:spcAft>
                <a:spcPts val="800"/>
              </a:spcAft>
              <a:buNone/>
            </a:pP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Pamuk, O. (1999). </a:t>
            </a:r>
            <a:r>
              <a:rPr lang="en-US" sz="1200" i="1" dirty="0" err="1">
                <a:solidFill>
                  <a:srgbClr val="000000"/>
                </a:solidFill>
                <a:latin typeface="Aptos" panose="020B0004020202020204" pitchFamily="34" charset="0"/>
                <a:ea typeface="Calibri" panose="020F0502020204030204" pitchFamily="34" charset="0"/>
                <a:cs typeface="Times New Roman" panose="02020603050405020304" pitchFamily="18" charset="0"/>
              </a:rPr>
              <a:t>Benim</a:t>
            </a:r>
            <a:r>
              <a:rPr lang="en-US"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i="1" dirty="0" err="1">
                <a:solidFill>
                  <a:srgbClr val="000000"/>
                </a:solidFill>
                <a:latin typeface="Aptos" panose="020B0004020202020204" pitchFamily="34" charset="0"/>
                <a:ea typeface="Calibri" panose="020F0502020204030204" pitchFamily="34" charset="0"/>
                <a:cs typeface="Times New Roman" panose="02020603050405020304" pitchFamily="18" charset="0"/>
              </a:rPr>
              <a:t>adım</a:t>
            </a:r>
            <a:r>
              <a:rPr lang="en-US"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i="1" dirty="0" err="1">
                <a:solidFill>
                  <a:srgbClr val="000000"/>
                </a:solidFill>
                <a:latin typeface="Aptos" panose="020B0004020202020204" pitchFamily="34" charset="0"/>
                <a:ea typeface="Calibri" panose="020F0502020204030204" pitchFamily="34" charset="0"/>
                <a:cs typeface="Times New Roman" panose="02020603050405020304" pitchFamily="18" charset="0"/>
              </a:rPr>
              <a:t>kırmızı</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İstanbul: </a:t>
            </a:r>
            <a:r>
              <a:rPr lang="en-US" sz="1200" dirty="0" err="1">
                <a:solidFill>
                  <a:srgbClr val="000000"/>
                </a:solidFill>
                <a:latin typeface="Aptos" panose="020B0004020202020204" pitchFamily="34" charset="0"/>
                <a:ea typeface="Calibri" panose="020F0502020204030204" pitchFamily="34" charset="0"/>
                <a:cs typeface="Times New Roman" panose="02020603050405020304" pitchFamily="18" charset="0"/>
              </a:rPr>
              <a:t>İletişim</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dirty="0" err="1">
                <a:solidFill>
                  <a:srgbClr val="000000"/>
                </a:solidFill>
                <a:latin typeface="Aptos" panose="020B0004020202020204" pitchFamily="34" charset="0"/>
                <a:ea typeface="Calibri" panose="020F0502020204030204" pitchFamily="34" charset="0"/>
                <a:cs typeface="Times New Roman" panose="02020603050405020304" pitchFamily="18" charset="0"/>
              </a:rPr>
              <a:t>Yayınları</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2"/>
              </a:rPr>
              <a:t>PL248.P34B4 1999</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endParaRPr lang="el-GR" sz="1200" dirty="0">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Pamuk, O. (1999). </a:t>
            </a:r>
            <a:r>
              <a:rPr lang="en-US"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Beyaz kale</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İstanbul : </a:t>
            </a:r>
            <a:r>
              <a:rPr lang="en-US" sz="1200" dirty="0" err="1">
                <a:solidFill>
                  <a:srgbClr val="000000"/>
                </a:solidFill>
                <a:latin typeface="Aptos" panose="020B0004020202020204" pitchFamily="34" charset="0"/>
                <a:ea typeface="Calibri" panose="020F0502020204030204" pitchFamily="34" charset="0"/>
                <a:cs typeface="Times New Roman" panose="02020603050405020304" pitchFamily="18" charset="0"/>
              </a:rPr>
              <a:t>İletişim</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3"/>
              </a:rPr>
              <a:t>PL</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3"/>
              </a:rPr>
              <a:t>248.</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3"/>
              </a:rPr>
              <a:t>P</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3"/>
              </a:rPr>
              <a:t>34</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3"/>
              </a:rPr>
              <a:t>B</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3"/>
              </a:rPr>
              <a:t>481 1999</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endParaRPr lang="el-GR" sz="1200" dirty="0">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Pamuk</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O</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(1999). </a:t>
            </a:r>
            <a:r>
              <a:rPr lang="el-GR"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Η καινούργια ζωή</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Αθήνα : Ωκεανίδα. </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4"/>
              </a:rPr>
              <a:t>PL</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4"/>
              </a:rPr>
              <a:t>248.</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4"/>
              </a:rPr>
              <a:t>P</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4"/>
              </a:rPr>
              <a:t>34</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4"/>
              </a:rPr>
              <a:t>Y</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4"/>
              </a:rPr>
              <a:t>4615 1999</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endParaRPr lang="el-GR" sz="1200" dirty="0">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Pamuk, O. (1999). </a:t>
            </a:r>
            <a:r>
              <a:rPr lang="en-US" sz="1200" i="1" dirty="0" err="1">
                <a:solidFill>
                  <a:srgbClr val="000000"/>
                </a:solidFill>
                <a:latin typeface="Aptos" panose="020B0004020202020204" pitchFamily="34" charset="0"/>
                <a:ea typeface="Calibri" panose="020F0502020204030204" pitchFamily="34" charset="0"/>
                <a:cs typeface="Times New Roman" panose="02020603050405020304" pitchFamily="18" charset="0"/>
              </a:rPr>
              <a:t>Sessiz</a:t>
            </a:r>
            <a:r>
              <a:rPr lang="en-US"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i="1" dirty="0" err="1">
                <a:solidFill>
                  <a:srgbClr val="000000"/>
                </a:solidFill>
                <a:latin typeface="Aptos" panose="020B0004020202020204" pitchFamily="34" charset="0"/>
                <a:ea typeface="Calibri" panose="020F0502020204030204" pitchFamily="34" charset="0"/>
                <a:cs typeface="Times New Roman" panose="02020603050405020304" pitchFamily="18" charset="0"/>
              </a:rPr>
              <a:t>ev</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İstanbul : </a:t>
            </a:r>
            <a:r>
              <a:rPr lang="en-US" sz="1200" dirty="0" err="1">
                <a:solidFill>
                  <a:srgbClr val="000000"/>
                </a:solidFill>
                <a:latin typeface="Aptos" panose="020B0004020202020204" pitchFamily="34" charset="0"/>
                <a:ea typeface="Calibri" panose="020F0502020204030204" pitchFamily="34" charset="0"/>
                <a:cs typeface="Times New Roman" panose="02020603050405020304" pitchFamily="18" charset="0"/>
              </a:rPr>
              <a:t>İletişim</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5"/>
              </a:rPr>
              <a:t>PL248.P34S471 1999</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endParaRPr lang="el-GR" sz="1200" dirty="0">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Pamuk, O. (1999). </a:t>
            </a:r>
            <a:r>
              <a:rPr lang="en-US"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Yeni Hayat</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İstanbul : </a:t>
            </a:r>
            <a:r>
              <a:rPr lang="en-US" sz="1200" dirty="0" err="1">
                <a:solidFill>
                  <a:srgbClr val="000000"/>
                </a:solidFill>
                <a:latin typeface="Aptos" panose="020B0004020202020204" pitchFamily="34" charset="0"/>
                <a:ea typeface="Calibri" panose="020F0502020204030204" pitchFamily="34" charset="0"/>
                <a:cs typeface="Times New Roman" panose="02020603050405020304" pitchFamily="18" charset="0"/>
              </a:rPr>
              <a:t>İletişim</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6"/>
              </a:rPr>
              <a:t>PL248.P34Y46 1999</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endParaRPr lang="el-GR" sz="1200" dirty="0">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Pamuk, O. (2002). </a:t>
            </a:r>
            <a:r>
              <a:rPr lang="en-US"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Kar</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İstanbul : </a:t>
            </a:r>
            <a:r>
              <a:rPr lang="en-US" sz="1200" dirty="0" err="1">
                <a:solidFill>
                  <a:srgbClr val="000000"/>
                </a:solidFill>
                <a:latin typeface="Aptos" panose="020B0004020202020204" pitchFamily="34" charset="0"/>
                <a:ea typeface="Calibri" panose="020F0502020204030204" pitchFamily="34" charset="0"/>
                <a:cs typeface="Times New Roman" panose="02020603050405020304" pitchFamily="18" charset="0"/>
              </a:rPr>
              <a:t>İletişim</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7"/>
              </a:rPr>
              <a:t>PL248.P34K365 2002</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endParaRPr lang="el-GR" sz="1200" dirty="0">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Pamuk, O. (2002). </a:t>
            </a:r>
            <a:r>
              <a:rPr lang="el-GR"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Με λένε κόκκινο</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Αθήνα</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Ωκεανίδα</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8"/>
              </a:rPr>
              <a:t>PL248.P34B46G7 2002</a:t>
            </a:r>
            <a:endParaRPr lang="el-GR" sz="1200" dirty="0">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Pamuk, O. (2005). </a:t>
            </a:r>
            <a:r>
              <a:rPr lang="en-US"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Istanbul: memories of a city</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London: Faber and Faber.  </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9"/>
              </a:rPr>
              <a:t>DR723.P3613 2005</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endParaRPr lang="el-GR" sz="1200" dirty="0">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Pamuk</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O</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(2005). </a:t>
            </a:r>
            <a:r>
              <a:rPr lang="el-GR"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Ιστανμπούλ: πόλη και αναμνήσεις</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Αθήνα: Ωκεανίδα. </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0"/>
              </a:rPr>
              <a:t>PL</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0"/>
              </a:rPr>
              <a:t>248.</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0"/>
              </a:rPr>
              <a:t>P</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0"/>
              </a:rPr>
              <a:t>34</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0"/>
              </a:rPr>
              <a:t>A</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0"/>
              </a:rPr>
              <a:t>53</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0"/>
              </a:rPr>
              <a:t>V</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0"/>
              </a:rPr>
              <a:t>7 2005</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endParaRPr lang="el-GR" sz="1200" dirty="0">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Pamuk</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O</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(2005). </a:t>
            </a:r>
            <a:r>
              <a:rPr lang="el-GR"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Το λευκό κάστρο</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Αθήνα: Ωκεανίδα. </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1"/>
              </a:rPr>
              <a:t>PL</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1"/>
              </a:rPr>
              <a:t>248.</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1"/>
              </a:rPr>
              <a:t>P</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1"/>
              </a:rPr>
              <a:t>34</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1"/>
              </a:rPr>
              <a:t>A</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1"/>
              </a:rPr>
              <a:t>53</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1"/>
              </a:rPr>
              <a:t>B</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1"/>
              </a:rPr>
              <a:t>49 2005</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endParaRPr lang="el-GR" sz="1200" dirty="0">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Pamuk, O. (2006). </a:t>
            </a:r>
            <a:r>
              <a:rPr lang="en-US"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İstanbul: </a:t>
            </a:r>
            <a:r>
              <a:rPr lang="en-US" sz="1200" i="1" dirty="0" err="1">
                <a:solidFill>
                  <a:srgbClr val="000000"/>
                </a:solidFill>
                <a:latin typeface="Aptos" panose="020B0004020202020204" pitchFamily="34" charset="0"/>
                <a:ea typeface="Calibri" panose="020F0502020204030204" pitchFamily="34" charset="0"/>
                <a:cs typeface="Times New Roman" panose="02020603050405020304" pitchFamily="18" charset="0"/>
              </a:rPr>
              <a:t>hatıralar</a:t>
            </a:r>
            <a:r>
              <a:rPr lang="en-US"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i="1" dirty="0" err="1">
                <a:solidFill>
                  <a:srgbClr val="000000"/>
                </a:solidFill>
                <a:latin typeface="Aptos" panose="020B0004020202020204" pitchFamily="34" charset="0"/>
                <a:ea typeface="Calibri" panose="020F0502020204030204" pitchFamily="34" charset="0"/>
                <a:cs typeface="Times New Roman" panose="02020603050405020304" pitchFamily="18" charset="0"/>
              </a:rPr>
              <a:t>ve</a:t>
            </a:r>
            <a:r>
              <a:rPr lang="en-US"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i="1" dirty="0" err="1">
                <a:solidFill>
                  <a:srgbClr val="000000"/>
                </a:solidFill>
                <a:latin typeface="Aptos" panose="020B0004020202020204" pitchFamily="34" charset="0"/>
                <a:ea typeface="Calibri" panose="020F0502020204030204" pitchFamily="34" charset="0"/>
                <a:cs typeface="Times New Roman" panose="02020603050405020304" pitchFamily="18" charset="0"/>
              </a:rPr>
              <a:t>şehir</a:t>
            </a:r>
            <a:r>
              <a:rPr lang="en-US"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İstanbul : </a:t>
            </a:r>
            <a:r>
              <a:rPr lang="en-US" sz="1200" dirty="0" err="1">
                <a:solidFill>
                  <a:srgbClr val="000000"/>
                </a:solidFill>
                <a:latin typeface="Aptos" panose="020B0004020202020204" pitchFamily="34" charset="0"/>
                <a:ea typeface="Calibri" panose="020F0502020204030204" pitchFamily="34" charset="0"/>
                <a:cs typeface="Times New Roman" panose="02020603050405020304" pitchFamily="18" charset="0"/>
              </a:rPr>
              <a:t>İletişim</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2"/>
              </a:rPr>
              <a:t>PL248.P34I8 2006</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endParaRPr lang="el-GR" sz="1200" dirty="0">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Pamuk, O. (2007). </a:t>
            </a:r>
            <a:r>
              <a:rPr lang="el-GR"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Χιόνι</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Αθήνα: Ωκεανίδα. </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3"/>
              </a:rPr>
              <a:t>PL</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3"/>
              </a:rPr>
              <a:t>248.</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3"/>
              </a:rPr>
              <a:t>P</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3"/>
              </a:rPr>
              <a:t>34</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3"/>
              </a:rPr>
              <a:t>A</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3"/>
              </a:rPr>
              <a:t>53</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3"/>
              </a:rPr>
              <a:t>V</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3"/>
              </a:rPr>
              <a:t>74 2007</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endParaRPr lang="el-GR" sz="1200" dirty="0">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Pamuk</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O</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(2009). </a:t>
            </a:r>
            <a:r>
              <a:rPr lang="el-GR" sz="1200" i="1" dirty="0">
                <a:solidFill>
                  <a:srgbClr val="000000"/>
                </a:solidFill>
                <a:latin typeface="Aptos" panose="020B0004020202020204" pitchFamily="34" charset="0"/>
                <a:ea typeface="Calibri" panose="020F0502020204030204" pitchFamily="34" charset="0"/>
                <a:cs typeface="Times New Roman" panose="02020603050405020304" pitchFamily="18" charset="0"/>
              </a:rPr>
              <a:t>Το μουσείο της αθωότητας</a:t>
            </a:r>
            <a:r>
              <a:rPr lang="el-GR"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Αθήνα: Ωκεανίδα. </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4"/>
              </a:rPr>
              <a:t>PL</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4"/>
              </a:rPr>
              <a:t>248.</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4"/>
              </a:rPr>
              <a:t>P</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4"/>
              </a:rPr>
              <a:t>34</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4"/>
              </a:rPr>
              <a:t>M</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4"/>
              </a:rPr>
              <a:t>3715 2009</a:t>
            </a:r>
            <a:r>
              <a:rPr lang="en-US" sz="1200" dirty="0">
                <a:solidFill>
                  <a:srgbClr val="000000"/>
                </a:solidFill>
                <a:latin typeface="Aptos" panose="020B0004020202020204" pitchFamily="34" charset="0"/>
                <a:ea typeface="Calibri" panose="020F0502020204030204" pitchFamily="34" charset="0"/>
                <a:cs typeface="Times New Roman" panose="02020603050405020304" pitchFamily="18" charset="0"/>
              </a:rPr>
              <a:t>  </a:t>
            </a:r>
            <a:endParaRPr lang="el-GR" sz="1200" dirty="0">
              <a:latin typeface="Aptos" panose="020B0004020202020204" pitchFamily="34" charset="0"/>
              <a:ea typeface="Calibri" panose="020F0502020204030204" pitchFamily="34" charset="0"/>
              <a:cs typeface="Times New Roman" panose="02020603050405020304" pitchFamily="18" charset="0"/>
            </a:endParaRPr>
          </a:p>
          <a:p>
            <a:pPr>
              <a:buNone/>
            </a:pPr>
            <a:r>
              <a:rPr lang="en-US" sz="1200" dirty="0">
                <a:solidFill>
                  <a:srgbClr val="000000"/>
                </a:solidFill>
                <a:latin typeface="Aptos" panose="020B0004020202020204" pitchFamily="34" charset="0"/>
                <a:ea typeface="Calibri" panose="020F0502020204030204" pitchFamily="34" charset="0"/>
              </a:rPr>
              <a:t>Pamuk</a:t>
            </a:r>
            <a:r>
              <a:rPr lang="el-GR" sz="1200" dirty="0">
                <a:solidFill>
                  <a:srgbClr val="000000"/>
                </a:solidFill>
                <a:latin typeface="Aptos" panose="020B0004020202020204" pitchFamily="34" charset="0"/>
                <a:ea typeface="Calibri" panose="020F0502020204030204" pitchFamily="34" charset="0"/>
              </a:rPr>
              <a:t>, </a:t>
            </a:r>
            <a:r>
              <a:rPr lang="en-US" sz="1200" dirty="0">
                <a:solidFill>
                  <a:srgbClr val="000000"/>
                </a:solidFill>
                <a:latin typeface="Aptos" panose="020B0004020202020204" pitchFamily="34" charset="0"/>
                <a:ea typeface="Calibri" panose="020F0502020204030204" pitchFamily="34" charset="0"/>
              </a:rPr>
              <a:t>O</a:t>
            </a:r>
            <a:r>
              <a:rPr lang="el-GR" sz="1200" dirty="0">
                <a:solidFill>
                  <a:srgbClr val="000000"/>
                </a:solidFill>
                <a:latin typeface="Aptos" panose="020B0004020202020204" pitchFamily="34" charset="0"/>
                <a:ea typeface="Calibri" panose="020F0502020204030204" pitchFamily="34" charset="0"/>
              </a:rPr>
              <a:t>.</a:t>
            </a:r>
            <a:r>
              <a:rPr lang="en-US" sz="1200" dirty="0">
                <a:solidFill>
                  <a:srgbClr val="000000"/>
                </a:solidFill>
                <a:latin typeface="Aptos" panose="020B0004020202020204" pitchFamily="34" charset="0"/>
                <a:ea typeface="Calibri" panose="020F0502020204030204" pitchFamily="34" charset="0"/>
              </a:rPr>
              <a:t> </a:t>
            </a:r>
            <a:r>
              <a:rPr lang="el-GR" sz="1200" dirty="0">
                <a:solidFill>
                  <a:srgbClr val="000000"/>
                </a:solidFill>
                <a:latin typeface="Aptos" panose="020B0004020202020204" pitchFamily="34" charset="0"/>
                <a:ea typeface="Calibri" panose="020F0502020204030204" pitchFamily="34" charset="0"/>
              </a:rPr>
              <a:t>(2012). </a:t>
            </a:r>
            <a:r>
              <a:rPr lang="el-GR" sz="1200" i="1" dirty="0">
                <a:solidFill>
                  <a:srgbClr val="000000"/>
                </a:solidFill>
                <a:latin typeface="Aptos" panose="020B0004020202020204" pitchFamily="34" charset="0"/>
                <a:ea typeface="Calibri" panose="020F0502020204030204" pitchFamily="34" charset="0"/>
              </a:rPr>
              <a:t>Ο </a:t>
            </a:r>
            <a:r>
              <a:rPr lang="el-GR" sz="1200" i="1" dirty="0" err="1">
                <a:solidFill>
                  <a:srgbClr val="000000"/>
                </a:solidFill>
                <a:latin typeface="Aptos" panose="020B0004020202020204" pitchFamily="34" charset="0"/>
                <a:ea typeface="Calibri" panose="020F0502020204030204" pitchFamily="34" charset="0"/>
              </a:rPr>
              <a:t>Τζεβντέτ</a:t>
            </a:r>
            <a:r>
              <a:rPr lang="el-GR" sz="1200" i="1" dirty="0">
                <a:solidFill>
                  <a:srgbClr val="000000"/>
                </a:solidFill>
                <a:latin typeface="Aptos" panose="020B0004020202020204" pitchFamily="34" charset="0"/>
                <a:ea typeface="Calibri" panose="020F0502020204030204" pitchFamily="34" charset="0"/>
              </a:rPr>
              <a:t> μπέη και οι γιοι του</a:t>
            </a:r>
            <a:r>
              <a:rPr lang="el-GR" sz="1200" dirty="0">
                <a:solidFill>
                  <a:srgbClr val="000000"/>
                </a:solidFill>
                <a:latin typeface="Aptos" panose="020B0004020202020204" pitchFamily="34" charset="0"/>
                <a:ea typeface="Calibri" panose="020F0502020204030204" pitchFamily="34" charset="0"/>
              </a:rPr>
              <a:t>. Αθήνα : Ωκεανίδα. </a:t>
            </a:r>
            <a:r>
              <a:rPr lang="en-US" sz="1200" dirty="0">
                <a:solidFill>
                  <a:srgbClr val="000000"/>
                </a:solidFill>
                <a:latin typeface="Aptos" panose="020B0004020202020204" pitchFamily="34" charset="0"/>
                <a:ea typeface="Calibri" panose="020F0502020204030204" pitchFamily="34" charset="0"/>
              </a:rPr>
              <a:t> </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5"/>
              </a:rPr>
              <a:t>PL</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5"/>
              </a:rPr>
              <a:t>248.</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5"/>
              </a:rPr>
              <a:t>P</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5"/>
              </a:rPr>
              <a:t>34</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5"/>
              </a:rPr>
              <a:t>A</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5"/>
              </a:rPr>
              <a:t>53</a:t>
            </a:r>
            <a:r>
              <a:rPr lang="en-US"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5"/>
              </a:rPr>
              <a:t>V</a:t>
            </a:r>
            <a:r>
              <a:rPr lang="el-GR" sz="1200" u="sng" dirty="0">
                <a:solidFill>
                  <a:srgbClr val="000000"/>
                </a:solidFill>
                <a:latin typeface="Aptos" panose="020B0004020202020204" pitchFamily="34" charset="0"/>
                <a:ea typeface="Calibri" panose="020F0502020204030204" pitchFamily="34" charset="0"/>
                <a:cs typeface="Times New Roman" panose="02020603050405020304" pitchFamily="18" charset="0"/>
                <a:hlinkClick r:id="rId15"/>
              </a:rPr>
              <a:t>748 2012</a:t>
            </a:r>
            <a:endPar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Pamuk</a:t>
            </a:r>
            <a:r>
              <a:rPr lang="el-GR"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O</a:t>
            </a:r>
            <a:r>
              <a:rPr lang="el-GR"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l-GR"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(2015). </a:t>
            </a:r>
            <a:r>
              <a:rPr lang="el-GR" sz="1200" i="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Κάτι παράξενο στο νου μου</a:t>
            </a:r>
            <a:r>
              <a:rPr lang="el-GR"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Αθήνα: Ωκεανίδα. </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6"/>
              </a:rPr>
              <a:t>PL</a:t>
            </a:r>
            <a:r>
              <a:rPr lang="el-GR"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6"/>
              </a:rPr>
              <a:t>248.</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6"/>
              </a:rPr>
              <a:t>P</a:t>
            </a:r>
            <a:r>
              <a:rPr lang="el-GR"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6"/>
              </a:rPr>
              <a:t>34</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6"/>
              </a:rPr>
              <a:t>A</a:t>
            </a:r>
            <a:r>
              <a:rPr lang="el-GR"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6"/>
              </a:rPr>
              <a:t>53</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6"/>
              </a:rPr>
              <a:t>V</a:t>
            </a:r>
            <a:r>
              <a:rPr lang="el-GR"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6"/>
              </a:rPr>
              <a:t>73 2015</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endParaRPr lang="el-GR" sz="1200" dirty="0">
              <a:effectLst/>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Pamuk</a:t>
            </a:r>
            <a:r>
              <a:rPr lang="el-GR"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O</a:t>
            </a:r>
            <a:r>
              <a:rPr lang="el-GR"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l-GR"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(2018). </a:t>
            </a:r>
            <a:r>
              <a:rPr lang="el-GR" sz="1200" i="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Η γυναίκα με τα κόκκινα μαλλιά : μυθιστόρημα</a:t>
            </a:r>
            <a:r>
              <a:rPr lang="el-GR"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Αθήνα : Πατάκης. </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7"/>
              </a:rPr>
              <a:t>PL</a:t>
            </a:r>
            <a:r>
              <a:rPr lang="el-GR"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7"/>
              </a:rPr>
              <a:t>248.</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7"/>
              </a:rPr>
              <a:t>P</a:t>
            </a:r>
            <a:r>
              <a:rPr lang="el-GR"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7"/>
              </a:rPr>
              <a:t>34</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7"/>
              </a:rPr>
              <a:t>A</a:t>
            </a:r>
            <a:r>
              <a:rPr lang="el-GR"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7"/>
              </a:rPr>
              <a:t>53</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7"/>
              </a:rPr>
              <a:t>V</a:t>
            </a:r>
            <a:r>
              <a:rPr lang="el-GR"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7"/>
              </a:rPr>
              <a:t>72 2018</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endParaRPr lang="el-GR" sz="1200" dirty="0">
              <a:effectLst/>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Pamuk, O. (2019). </a:t>
            </a:r>
            <a:r>
              <a:rPr lang="en-US" sz="1200" i="1"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Kırmızı</a:t>
            </a:r>
            <a:r>
              <a:rPr lang="en-US" sz="1200" i="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i="1"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saçlı</a:t>
            </a:r>
            <a:r>
              <a:rPr lang="en-US" sz="1200" i="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i="1"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kadın</a:t>
            </a:r>
            <a:r>
              <a:rPr lang="en-US" sz="1200" i="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 roman</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İstanbul : </a:t>
            </a:r>
            <a:r>
              <a:rPr lang="en-US" sz="1200"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Yapı</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Kredi</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8"/>
              </a:rPr>
              <a:t>PL248.P34K47 2019</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endParaRPr lang="el-GR" sz="1200" dirty="0">
              <a:effectLst/>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Şimşek, Y. (2020). Orhan </a:t>
            </a:r>
            <a:r>
              <a:rPr lang="en-US" sz="1200"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Pamuk’un</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Kafamda</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Bir </a:t>
            </a:r>
            <a:r>
              <a:rPr lang="en-US" sz="1200"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Tuhaflık</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Romanında</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Yitirilmiş</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Değerler</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i="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Atatürk </a:t>
            </a:r>
            <a:r>
              <a:rPr lang="en-US" sz="1200" i="1"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Üniversitesi</a:t>
            </a:r>
            <a:r>
              <a:rPr lang="en-US" sz="1200" i="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i="1"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Türkiyat</a:t>
            </a:r>
            <a:r>
              <a:rPr lang="en-US" sz="1200" i="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i="1"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Araştırmaları</a:t>
            </a:r>
            <a:r>
              <a:rPr lang="en-US" sz="1200" i="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i="1"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Enstitüsü</a:t>
            </a:r>
            <a:r>
              <a:rPr lang="en-US" sz="1200" i="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r>
              <a:rPr lang="en-US" sz="1200" i="1"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Dergisi</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(67)299-328. </a:t>
            </a:r>
            <a:endParaRPr lang="el-GR" sz="1200" dirty="0">
              <a:effectLst/>
              <a:latin typeface="Aptos" panose="020B0004020202020204" pitchFamily="34" charset="0"/>
              <a:ea typeface="Calibri" panose="020F0502020204030204" pitchFamily="34" charset="0"/>
              <a:cs typeface="Times New Roman" panose="02020603050405020304" pitchFamily="18" charset="0"/>
            </a:endParaRPr>
          </a:p>
          <a:p>
            <a:pPr algn="just">
              <a:spcAft>
                <a:spcPts val="800"/>
              </a:spcAft>
              <a:buNone/>
            </a:pP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Veysel, L. (2015). </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Orhan </a:t>
            </a:r>
            <a:r>
              <a:rPr lang="en-US" sz="1200" u="sng"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Pamuk’un</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 </a:t>
            </a:r>
            <a:r>
              <a:rPr lang="en-US" sz="1200" u="sng"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Kafamda</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 Bir </a:t>
            </a:r>
            <a:r>
              <a:rPr lang="en-US" sz="1200" u="sng"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Tuhaflık</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 </a:t>
            </a:r>
            <a:r>
              <a:rPr lang="en-US" sz="1200" u="sng"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adlı</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 </a:t>
            </a:r>
            <a:r>
              <a:rPr lang="en-US" sz="1200" u="sng"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eserinde</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 </a:t>
            </a:r>
            <a:r>
              <a:rPr lang="en-US" sz="1200" u="sng"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göç</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 </a:t>
            </a:r>
            <a:r>
              <a:rPr lang="en-US" sz="1200" u="sng"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ve</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 </a:t>
            </a:r>
            <a:r>
              <a:rPr lang="en-US" sz="1200" u="sng"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mekan</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 </a:t>
            </a:r>
            <a:r>
              <a:rPr lang="en-US" sz="1200" u="sng"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unsurları</a:t>
            </a:r>
            <a:r>
              <a:rPr lang="en-US" sz="1200" u="sng"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19"/>
              </a:rPr>
              <a:t>. </a:t>
            </a:r>
            <a:r>
              <a:rPr lang="en-US" sz="1200" i="1" dirty="0" err="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Göç</a:t>
            </a:r>
            <a:r>
              <a:rPr lang="en-US" sz="1200" i="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Dergisi,</a:t>
            </a:r>
            <a:r>
              <a:rPr lang="en-US"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2(1). </a:t>
            </a:r>
            <a:endParaRPr lang="el-GR" sz="1200" dirty="0">
              <a:effectLst/>
              <a:latin typeface="Aptos" panose="020B0004020202020204" pitchFamily="34" charset="0"/>
              <a:ea typeface="Calibri" panose="020F0502020204030204" pitchFamily="34" charset="0"/>
              <a:cs typeface="Times New Roman" panose="02020603050405020304" pitchFamily="18" charset="0"/>
            </a:endParaRPr>
          </a:p>
          <a:p>
            <a:pPr>
              <a:buNone/>
            </a:pPr>
            <a:r>
              <a:rPr lang="tr-TR" sz="1200" dirty="0">
                <a:effectLst/>
                <a:latin typeface="Aptos" panose="020B0004020202020204" pitchFamily="34" charset="0"/>
                <a:ea typeface="Calibri" panose="020F0502020204030204" pitchFamily="34" charset="0"/>
              </a:rPr>
              <a:t>Yanaray S. &amp; Çelik Y. (2019).</a:t>
            </a:r>
            <a:r>
              <a:rPr lang="tr-TR" sz="1200" dirty="0">
                <a:effectLst/>
                <a:latin typeface="Aptos" panose="020B0004020202020204" pitchFamily="34" charset="0"/>
                <a:ea typeface="Calibri" panose="020F0502020204030204" pitchFamily="34" charset="0"/>
                <a:cs typeface="Times New Roman" panose="02020603050405020304" pitchFamily="18" charset="0"/>
              </a:rPr>
              <a:t> </a:t>
            </a:r>
            <a:r>
              <a:rPr lang="tr-TR" sz="1200" dirty="0">
                <a:effectLst/>
                <a:latin typeface="Aptos" panose="020B0004020202020204" pitchFamily="34" charset="0"/>
                <a:ea typeface="Calibri" panose="020F0502020204030204" pitchFamily="34" charset="0"/>
              </a:rPr>
              <a:t>ORHAN PAMUK KURGUSALINDA CİNSİYET: KADIN, ERKEK, ÇOCUK KARAKTERLERİN KURGUDAKİ KULLANIM ORANI. </a:t>
            </a:r>
            <a:r>
              <a:rPr lang="tr-TR" sz="1200" i="1" dirty="0">
                <a:effectLst/>
                <a:latin typeface="Aptos" panose="020B0004020202020204" pitchFamily="34" charset="0"/>
                <a:ea typeface="Calibri" panose="020F0502020204030204" pitchFamily="34" charset="0"/>
              </a:rPr>
              <a:t>Karadeniz Uluslararası Bilimsel Dergi.</a:t>
            </a:r>
            <a:r>
              <a:rPr lang="tr-TR" sz="1200" dirty="0">
                <a:effectLst/>
                <a:latin typeface="Aptos" panose="020B0004020202020204" pitchFamily="34" charset="0"/>
                <a:ea typeface="Calibri" panose="020F0502020204030204" pitchFamily="34" charset="0"/>
                <a:cs typeface="Times New Roman" panose="02020603050405020304" pitchFamily="18" charset="0"/>
              </a:rPr>
              <a:t> </a:t>
            </a:r>
            <a:r>
              <a:rPr lang="tr-TR" sz="1200" dirty="0">
                <a:effectLst/>
                <a:latin typeface="Aptos" panose="020B0004020202020204" pitchFamily="34" charset="0"/>
                <a:ea typeface="Calibri" panose="020F0502020204030204" pitchFamily="34" charset="0"/>
              </a:rPr>
              <a:t>(44)145-159.</a:t>
            </a:r>
            <a:endParaRPr lang="el-GR" sz="1200" dirty="0">
              <a:latin typeface="Aptos" panose="020B0004020202020204" pitchFamily="34" charset="0"/>
            </a:endParaRPr>
          </a:p>
        </p:txBody>
      </p:sp>
    </p:spTree>
    <p:extLst>
      <p:ext uri="{BB962C8B-B14F-4D97-AF65-F5344CB8AC3E}">
        <p14:creationId xmlns:p14="http://schemas.microsoft.com/office/powerpoint/2010/main" val="2205033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961B25F-9F72-D419-6ABD-3B2A0250DC45}"/>
              </a:ext>
            </a:extLst>
          </p:cNvPr>
          <p:cNvSpPr txBox="1"/>
          <p:nvPr/>
        </p:nvSpPr>
        <p:spPr>
          <a:xfrm>
            <a:off x="185057" y="486656"/>
            <a:ext cx="6161314" cy="6084871"/>
          </a:xfrm>
          <a:prstGeom prst="rect">
            <a:avLst/>
          </a:prstGeom>
          <a:noFill/>
        </p:spPr>
        <p:txBody>
          <a:bodyPr wrap="square">
            <a:spAutoFit/>
          </a:bodyPr>
          <a:lstStyle/>
          <a:p>
            <a:pPr marL="179705" marR="179705" algn="just">
              <a:lnSpc>
                <a:spcPct val="107000"/>
              </a:lnSpc>
              <a:spcAft>
                <a:spcPts val="800"/>
              </a:spcAft>
              <a:buNone/>
            </a:pPr>
            <a:r>
              <a:rPr lang="en-US" sz="1600" dirty="0">
                <a:effectLst/>
                <a:ea typeface="Calibri" panose="020F0502020204030204" pitchFamily="34" charset="0"/>
                <a:cs typeface="Times New Roman" panose="02020603050405020304" pitchFamily="18" charset="0"/>
              </a:rPr>
              <a:t>[…]Pamuk was born in 1952 to an </a:t>
            </a:r>
            <a:r>
              <a:rPr lang="en-US" sz="1600" dirty="0" err="1">
                <a:effectLst/>
                <a:ea typeface="Calibri" panose="020F0502020204030204" pitchFamily="34" charset="0"/>
                <a:cs typeface="Times New Roman" panose="02020603050405020304" pitchFamily="18" charset="0"/>
              </a:rPr>
              <a:t>Istanbulite</a:t>
            </a:r>
            <a:r>
              <a:rPr lang="en-US" sz="1600" dirty="0">
                <a:effectLst/>
                <a:ea typeface="Calibri" panose="020F0502020204030204" pitchFamily="34" charset="0"/>
                <a:cs typeface="Times New Roman" panose="02020603050405020304" pitchFamily="18" charset="0"/>
              </a:rPr>
              <a:t> family who featured behavioral patterns of upper social classes from a socioeconomic and cultural perspective. His great-grandfather had migrated to Anatolia during Ottoman-Russian war in 1877-78, then settled in İzmir and later came to Istanbul as his son studied civil engineering in there. The family earned great deal of money from railway constructions carried out in the first years of the Republic and at the same time, obtained a considerable fortune with the inheritance of the grandfather who handed down a large factory. As both his father’s and mother’s family were educated people, Pamuk has grown in environment of educated people. One of Pamuk’s uncles studied medicine and the other studied engineering like his father. His aunt’s husband, who resided in the same apartment block with Pamuk’s family in </a:t>
            </a:r>
            <a:r>
              <a:rPr lang="en-US" sz="1600" dirty="0" err="1">
                <a:effectLst/>
                <a:ea typeface="Calibri" panose="020F0502020204030204" pitchFamily="34" charset="0"/>
                <a:cs typeface="Times New Roman" panose="02020603050405020304" pitchFamily="18" charset="0"/>
              </a:rPr>
              <a:t>Nişantaşı</a:t>
            </a:r>
            <a:r>
              <a:rPr lang="en-US" sz="1600" dirty="0">
                <a:effectLst/>
                <a:ea typeface="Calibri" panose="020F0502020204030204" pitchFamily="34" charset="0"/>
                <a:cs typeface="Times New Roman" panose="02020603050405020304" pitchFamily="18" charset="0"/>
              </a:rPr>
              <a:t>, is a legist. (</a:t>
            </a:r>
            <a:r>
              <a:rPr lang="tr-TR" sz="1600" dirty="0">
                <a:solidFill>
                  <a:srgbClr val="000000"/>
                </a:solidFill>
                <a:effectLst/>
                <a:ea typeface="Calibri" panose="020F0502020204030204" pitchFamily="34" charset="0"/>
                <a:cs typeface="Times New Roman" panose="02020603050405020304" pitchFamily="18" charset="0"/>
              </a:rPr>
              <a:t>Şaban </a:t>
            </a:r>
            <a:r>
              <a:rPr lang="en-US" sz="1600" dirty="0" err="1">
                <a:solidFill>
                  <a:srgbClr val="000000"/>
                </a:solidFill>
                <a:effectLst/>
                <a:ea typeface="Calibri" panose="020F0502020204030204" pitchFamily="34" charset="0"/>
                <a:cs typeface="Times New Roman" panose="02020603050405020304" pitchFamily="18" charset="0"/>
              </a:rPr>
              <a:t>Erdiç</a:t>
            </a:r>
            <a:r>
              <a:rPr lang="en-US" sz="1600" dirty="0">
                <a:solidFill>
                  <a:srgbClr val="000000"/>
                </a:solidFill>
                <a:effectLst/>
                <a:ea typeface="Calibri" panose="020F0502020204030204" pitchFamily="34" charset="0"/>
                <a:cs typeface="Times New Roman" panose="02020603050405020304" pitchFamily="18" charset="0"/>
              </a:rPr>
              <a:t>, 2018:610</a:t>
            </a:r>
            <a:r>
              <a:rPr lang="en-US" sz="1600" dirty="0">
                <a:effectLst/>
                <a:ea typeface="Calibri" panose="020F0502020204030204" pitchFamily="34" charset="0"/>
                <a:cs typeface="Times New Roman" panose="02020603050405020304" pitchFamily="18" charset="0"/>
              </a:rPr>
              <a:t>)</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ea typeface="Calibri" panose="020F0502020204030204" pitchFamily="34" charset="0"/>
                <a:cs typeface="Times New Roman" panose="02020603050405020304" pitchFamily="18" charset="0"/>
              </a:rPr>
              <a:t>[…]Ranked among  the top 10 books of 2004 by New York Times Book Review, Snow received the best foreign fiction  award in France in 2005. […] Orhan Pamuk was named among top 100 intellectuals in the world by Prospect magazine in 2005 and as well  listed among the 100 most influential people by Time magazine in 2006. (</a:t>
            </a:r>
            <a:r>
              <a:rPr lang="tr-TR" sz="1600" dirty="0">
                <a:solidFill>
                  <a:srgbClr val="000000"/>
                </a:solidFill>
                <a:effectLst/>
                <a:ea typeface="Calibri" panose="020F0502020204030204" pitchFamily="34" charset="0"/>
                <a:cs typeface="Times New Roman" panose="02020603050405020304" pitchFamily="18" charset="0"/>
              </a:rPr>
              <a:t>Şaban </a:t>
            </a:r>
            <a:r>
              <a:rPr lang="en-US" sz="1600" dirty="0" err="1">
                <a:solidFill>
                  <a:srgbClr val="000000"/>
                </a:solidFill>
                <a:effectLst/>
                <a:ea typeface="Calibri" panose="020F0502020204030204" pitchFamily="34" charset="0"/>
                <a:cs typeface="Times New Roman" panose="02020603050405020304" pitchFamily="18" charset="0"/>
              </a:rPr>
              <a:t>Erdiç</a:t>
            </a:r>
            <a:r>
              <a:rPr lang="en-US" sz="1600" dirty="0">
                <a:solidFill>
                  <a:srgbClr val="000000"/>
                </a:solidFill>
                <a:effectLst/>
                <a:ea typeface="Calibri" panose="020F0502020204030204" pitchFamily="34" charset="0"/>
                <a:cs typeface="Times New Roman" panose="02020603050405020304" pitchFamily="18" charset="0"/>
              </a:rPr>
              <a:t>, 2018:613</a:t>
            </a:r>
            <a:r>
              <a:rPr lang="en-US" sz="1600" dirty="0">
                <a:effectLst/>
                <a:ea typeface="Calibri" panose="020F0502020204030204" pitchFamily="34" charset="0"/>
                <a:cs typeface="Times New Roman" panose="02020603050405020304" pitchFamily="18" charset="0"/>
              </a:rPr>
              <a:t>)</a:t>
            </a:r>
            <a:endParaRPr lang="el-GR" sz="1600" dirty="0">
              <a:effectLst/>
              <a:ea typeface="Calibri" panose="020F0502020204030204" pitchFamily="34" charset="0"/>
              <a:cs typeface="Times New Roman" panose="02020603050405020304" pitchFamily="18" charset="0"/>
            </a:endParaRPr>
          </a:p>
        </p:txBody>
      </p:sp>
      <p:pic>
        <p:nvPicPr>
          <p:cNvPr id="2050" name="Picture 2" descr="Authors | Yapı Kredi Yayınları">
            <a:extLst>
              <a:ext uri="{FF2B5EF4-FFF2-40B4-BE49-F238E27FC236}">
                <a16:creationId xmlns:a16="http://schemas.microsoft.com/office/drawing/2014/main" id="{9620E13B-0D49-F38B-0137-7125C79C0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81498" y="1202985"/>
            <a:ext cx="3664732" cy="471307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D02AAAB-8F9A-6EF5-1597-304495602722}"/>
              </a:ext>
            </a:extLst>
          </p:cNvPr>
          <p:cNvSpPr txBox="1"/>
          <p:nvPr/>
        </p:nvSpPr>
        <p:spPr>
          <a:xfrm>
            <a:off x="7185490" y="6041571"/>
            <a:ext cx="4015910" cy="369332"/>
          </a:xfrm>
          <a:prstGeom prst="rect">
            <a:avLst/>
          </a:prstGeom>
          <a:noFill/>
        </p:spPr>
        <p:txBody>
          <a:bodyPr wrap="square">
            <a:spAutoFit/>
          </a:bodyPr>
          <a:lstStyle/>
          <a:p>
            <a:r>
              <a:rPr lang="el-GR" dirty="0">
                <a:solidFill>
                  <a:schemeClr val="bg2"/>
                </a:solidFill>
              </a:rPr>
              <a:t>https://share.google/qKzSSpzfujhjxkFZI</a:t>
            </a:r>
          </a:p>
        </p:txBody>
      </p:sp>
    </p:spTree>
    <p:extLst>
      <p:ext uri="{BB962C8B-B14F-4D97-AF65-F5344CB8AC3E}">
        <p14:creationId xmlns:p14="http://schemas.microsoft.com/office/powerpoint/2010/main" val="994010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F669C5-9D11-5985-B7E5-F87F75F47379}"/>
              </a:ext>
            </a:extLst>
          </p:cNvPr>
          <p:cNvSpPr txBox="1"/>
          <p:nvPr/>
        </p:nvSpPr>
        <p:spPr>
          <a:xfrm>
            <a:off x="250372" y="665189"/>
            <a:ext cx="6096000" cy="5526256"/>
          </a:xfrm>
          <a:prstGeom prst="rect">
            <a:avLst/>
          </a:prstGeom>
          <a:noFill/>
        </p:spPr>
        <p:txBody>
          <a:bodyPr wrap="square">
            <a:spAutoFit/>
          </a:bodyPr>
          <a:lstStyle/>
          <a:p>
            <a:pPr>
              <a:lnSpc>
                <a:spcPct val="107000"/>
              </a:lnSpc>
              <a:spcAft>
                <a:spcPts val="800"/>
              </a:spcAft>
              <a:buNone/>
            </a:pPr>
            <a:r>
              <a:rPr lang="en-US" b="1" dirty="0">
                <a:solidFill>
                  <a:srgbClr val="000000"/>
                </a:solidFill>
                <a:effectLst/>
                <a:ea typeface="Calibri" panose="020F0502020204030204" pitchFamily="34" charset="0"/>
                <a:cs typeface="Times New Roman" panose="02020603050405020304" pitchFamily="18" charset="0"/>
              </a:rPr>
              <a:t>III.III.II. </a:t>
            </a:r>
            <a:r>
              <a:rPr lang="tr-TR" b="1" dirty="0">
                <a:solidFill>
                  <a:srgbClr val="000000"/>
                </a:solidFill>
                <a:effectLst/>
                <a:ea typeface="Calibri" panose="020F0502020204030204" pitchFamily="34" charset="0"/>
                <a:cs typeface="Times New Roman" panose="02020603050405020304" pitchFamily="18" charset="0"/>
              </a:rPr>
              <a:t>Özelikleri </a:t>
            </a:r>
            <a:endParaRPr lang="en-US" b="1" dirty="0">
              <a:solidFill>
                <a:srgbClr val="000000"/>
              </a:solidFill>
              <a:effectLst/>
              <a:ea typeface="Calibri" panose="020F0502020204030204" pitchFamily="34" charset="0"/>
              <a:cs typeface="Times New Roman" panose="02020603050405020304" pitchFamily="18" charset="0"/>
            </a:endParaRPr>
          </a:p>
          <a:p>
            <a:pPr>
              <a:lnSpc>
                <a:spcPct val="107000"/>
              </a:lnSpc>
              <a:spcAft>
                <a:spcPts val="800"/>
              </a:spcAft>
              <a:buNone/>
            </a:pPr>
            <a:endParaRPr lang="el-GR"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dirty="0">
                <a:effectLst/>
                <a:ea typeface="Calibri" panose="020F0502020204030204" pitchFamily="34" charset="0"/>
                <a:cs typeface="Times New Roman" panose="02020603050405020304" pitchFamily="18" charset="0"/>
              </a:rPr>
              <a:t>[…] Pamuk indeed knows and talks about Orientalism articulately. In an interview given after he received the Nobel, he indicates: I like Edward Said’s idea of Orientalism, but since Turkey was never a colony, the romanticizing of Turkey was never a problem for Turks. Western man did not humiliate the Turk in the same way he humiliated the Arab or Indian. Istanbul was invaded only for two years and the enemy boats left as they came, so this did not leave a deep scar in the spirit of the nation. What left a deep scar was the loss of the Ottoman Empire, so I don’t have that anxiety, that feeling that Westerners look down on me. (</a:t>
            </a:r>
            <a:r>
              <a:rPr lang="en-US" dirty="0" err="1">
                <a:effectLst/>
                <a:ea typeface="Calibri" panose="020F0502020204030204" pitchFamily="34" charset="0"/>
                <a:cs typeface="Times New Roman" panose="02020603050405020304" pitchFamily="18" charset="0"/>
              </a:rPr>
              <a:t>Beyazıt</a:t>
            </a:r>
            <a:r>
              <a:rPr lang="en-US" dirty="0">
                <a:effectLst/>
                <a:ea typeface="Calibri" panose="020F0502020204030204" pitchFamily="34" charset="0"/>
                <a:cs typeface="Times New Roman" panose="02020603050405020304" pitchFamily="18" charset="0"/>
              </a:rPr>
              <a:t> H. Akman,2018:73)</a:t>
            </a:r>
            <a:endParaRPr lang="el-GR" dirty="0">
              <a:effectLst/>
              <a:ea typeface="Calibri" panose="020F0502020204030204" pitchFamily="34" charset="0"/>
              <a:cs typeface="Times New Roman" panose="02020603050405020304" pitchFamily="18" charset="0"/>
            </a:endParaRPr>
          </a:p>
          <a:p>
            <a:pPr>
              <a:lnSpc>
                <a:spcPct val="107000"/>
              </a:lnSpc>
              <a:spcAft>
                <a:spcPts val="800"/>
              </a:spcAft>
              <a:buNone/>
            </a:pP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074" name="Picture 2" descr="Orhan Pamuk – Biographical - NobelPrize.org">
            <a:extLst>
              <a:ext uri="{FF2B5EF4-FFF2-40B4-BE49-F238E27FC236}">
                <a16:creationId xmlns:a16="http://schemas.microsoft.com/office/drawing/2014/main" id="{4AB3B772-A487-FE78-13DA-2D0E557CC3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80378" y="1581491"/>
            <a:ext cx="3137251" cy="418583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18612A3-341D-10D5-B753-D4D9E9AE964B}"/>
              </a:ext>
            </a:extLst>
          </p:cNvPr>
          <p:cNvSpPr txBox="1"/>
          <p:nvPr/>
        </p:nvSpPr>
        <p:spPr>
          <a:xfrm>
            <a:off x="6902461" y="6191445"/>
            <a:ext cx="4799682" cy="369332"/>
          </a:xfrm>
          <a:prstGeom prst="rect">
            <a:avLst/>
          </a:prstGeom>
          <a:noFill/>
        </p:spPr>
        <p:txBody>
          <a:bodyPr wrap="square">
            <a:spAutoFit/>
          </a:bodyPr>
          <a:lstStyle/>
          <a:p>
            <a:r>
              <a:rPr lang="el-GR" dirty="0">
                <a:solidFill>
                  <a:schemeClr val="bg2"/>
                </a:solidFill>
              </a:rPr>
              <a:t>https://share.google/wF6OWssGrYhELqsCe</a:t>
            </a:r>
          </a:p>
        </p:txBody>
      </p:sp>
    </p:spTree>
    <p:extLst>
      <p:ext uri="{BB962C8B-B14F-4D97-AF65-F5344CB8AC3E}">
        <p14:creationId xmlns:p14="http://schemas.microsoft.com/office/powerpoint/2010/main" val="4239822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86B918-1D6C-39DB-1CDD-3673B3A8732A}"/>
              </a:ext>
            </a:extLst>
          </p:cNvPr>
          <p:cNvSpPr txBox="1"/>
          <p:nvPr/>
        </p:nvSpPr>
        <p:spPr>
          <a:xfrm>
            <a:off x="304800" y="653142"/>
            <a:ext cx="5486400" cy="5713102"/>
          </a:xfrm>
          <a:prstGeom prst="rect">
            <a:avLst/>
          </a:prstGeom>
          <a:noFill/>
        </p:spPr>
        <p:txBody>
          <a:bodyPr wrap="square">
            <a:spAutoFit/>
          </a:bodyPr>
          <a:lstStyle/>
          <a:p>
            <a:pPr marL="179705" marR="179705" algn="just">
              <a:lnSpc>
                <a:spcPct val="107000"/>
              </a:lnSpc>
              <a:spcAft>
                <a:spcPts val="800"/>
              </a:spcAft>
              <a:buNone/>
            </a:pPr>
            <a:r>
              <a:rPr lang="en-US" sz="1800" dirty="0">
                <a:solidFill>
                  <a:srgbClr val="000000"/>
                </a:solidFill>
                <a:effectLst/>
                <a:ea typeface="Calibri" panose="020F0502020204030204" pitchFamily="34" charset="0"/>
                <a:cs typeface="Times New Roman" panose="02020603050405020304" pitchFamily="18" charset="0"/>
              </a:rPr>
              <a:t>[…]Apart from his novels </a:t>
            </a:r>
            <a:r>
              <a:rPr lang="en-US" sz="1800" dirty="0" err="1">
                <a:solidFill>
                  <a:srgbClr val="000000"/>
                </a:solidFill>
                <a:effectLst/>
                <a:ea typeface="Calibri" panose="020F0502020204030204" pitchFamily="34" charset="0"/>
                <a:cs typeface="Times New Roman" panose="02020603050405020304" pitchFamily="18" charset="0"/>
              </a:rPr>
              <a:t>Sessiz</a:t>
            </a:r>
            <a:r>
              <a:rPr lang="en-US" sz="1800" dirty="0">
                <a:solidFill>
                  <a:srgbClr val="000000"/>
                </a:solidFill>
                <a:effectLst/>
                <a:ea typeface="Calibri" panose="020F0502020204030204" pitchFamily="34" charset="0"/>
                <a:cs typeface="Times New Roman" panose="02020603050405020304" pitchFamily="18" charset="0"/>
              </a:rPr>
              <a:t> Ev (1983), Beyaz Kale (1985), which brought him international recognition, Kara Kitap (1990), Yeni Hayat (1994), </a:t>
            </a:r>
            <a:r>
              <a:rPr lang="en-US" sz="1800" dirty="0" err="1">
                <a:solidFill>
                  <a:srgbClr val="000000"/>
                </a:solidFill>
                <a:effectLst/>
                <a:ea typeface="Calibri" panose="020F0502020204030204" pitchFamily="34" charset="0"/>
                <a:cs typeface="Times New Roman" panose="02020603050405020304" pitchFamily="18" charset="0"/>
              </a:rPr>
              <a:t>Benim</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Adım</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Kırmızı</a:t>
            </a:r>
            <a:r>
              <a:rPr lang="en-US" sz="1800" dirty="0">
                <a:solidFill>
                  <a:srgbClr val="000000"/>
                </a:solidFill>
                <a:effectLst/>
                <a:ea typeface="Calibri" panose="020F0502020204030204" pitchFamily="34" charset="0"/>
                <a:cs typeface="Times New Roman" panose="02020603050405020304" pitchFamily="18" charset="0"/>
              </a:rPr>
              <a:t> (1998); his works </a:t>
            </a:r>
            <a:r>
              <a:rPr lang="en-US" sz="1800" dirty="0" err="1">
                <a:solidFill>
                  <a:srgbClr val="000000"/>
                </a:solidFill>
                <a:effectLst/>
                <a:ea typeface="Calibri" panose="020F0502020204030204" pitchFamily="34" charset="0"/>
                <a:cs typeface="Times New Roman" panose="02020603050405020304" pitchFamily="18" charset="0"/>
              </a:rPr>
              <a:t>Öteki</a:t>
            </a:r>
            <a:r>
              <a:rPr lang="en-US" sz="1800" dirty="0">
                <a:solidFill>
                  <a:srgbClr val="000000"/>
                </a:solidFill>
                <a:effectLst/>
                <a:ea typeface="Calibri" panose="020F0502020204030204" pitchFamily="34" charset="0"/>
                <a:cs typeface="Times New Roman" panose="02020603050405020304" pitchFamily="18" charset="0"/>
              </a:rPr>
              <a:t> </a:t>
            </a:r>
            <a:r>
              <a:rPr lang="en-US" sz="1800" dirty="0" err="1">
                <a:solidFill>
                  <a:srgbClr val="000000"/>
                </a:solidFill>
                <a:effectLst/>
                <a:ea typeface="Calibri" panose="020F0502020204030204" pitchFamily="34" charset="0"/>
                <a:cs typeface="Times New Roman" panose="02020603050405020304" pitchFamily="18" charset="0"/>
              </a:rPr>
              <a:t>Renkler</a:t>
            </a:r>
            <a:r>
              <a:rPr lang="en-US" sz="1800" dirty="0">
                <a:solidFill>
                  <a:srgbClr val="000000"/>
                </a:solidFill>
                <a:effectLst/>
                <a:ea typeface="Calibri" panose="020F0502020204030204" pitchFamily="34" charset="0"/>
                <a:cs typeface="Times New Roman" panose="02020603050405020304" pitchFamily="18" charset="0"/>
              </a:rPr>
              <a:t> (1999), which is composed of the interviews he gave and the articles he wrote for many domestic and foreign newspapers and magazines and in which he shares episodes from his life, expresses some of his feelings, describes the environment he was surrounded by and criticizes Turkish politics around the topics such as civil liberties and freedom of thought, together with Kar (2002), which expounds the tensions between secularists, military, Turkish nationalists, Kurds and political Islamists, not only have brought Pamuk umpteen international awards but also  granted him a universal fame no Turkish author had achieved until that day.</a:t>
            </a:r>
            <a:r>
              <a:rPr lang="en-US" sz="1800" dirty="0">
                <a:effectLst/>
                <a:ea typeface="Calibri" panose="020F0502020204030204" pitchFamily="34" charset="0"/>
                <a:cs typeface="Times New Roman" panose="02020603050405020304" pitchFamily="18" charset="0"/>
              </a:rPr>
              <a:t> (</a:t>
            </a:r>
            <a:r>
              <a:rPr lang="tr-TR" sz="1800" dirty="0">
                <a:solidFill>
                  <a:srgbClr val="000000"/>
                </a:solidFill>
                <a:effectLst/>
                <a:ea typeface="Calibri" panose="020F0502020204030204" pitchFamily="34" charset="0"/>
                <a:cs typeface="Times New Roman" panose="02020603050405020304" pitchFamily="18" charset="0"/>
              </a:rPr>
              <a:t>Şaban </a:t>
            </a:r>
            <a:r>
              <a:rPr lang="en-US" sz="1800" dirty="0" err="1">
                <a:solidFill>
                  <a:srgbClr val="000000"/>
                </a:solidFill>
                <a:effectLst/>
                <a:ea typeface="Calibri" panose="020F0502020204030204" pitchFamily="34" charset="0"/>
                <a:cs typeface="Times New Roman" panose="02020603050405020304" pitchFamily="18" charset="0"/>
              </a:rPr>
              <a:t>Erdiç</a:t>
            </a:r>
            <a:r>
              <a:rPr lang="en-US" sz="1800" dirty="0">
                <a:solidFill>
                  <a:srgbClr val="000000"/>
                </a:solidFill>
                <a:effectLst/>
                <a:ea typeface="Calibri" panose="020F0502020204030204" pitchFamily="34" charset="0"/>
                <a:cs typeface="Times New Roman" panose="02020603050405020304" pitchFamily="18" charset="0"/>
              </a:rPr>
              <a:t>, 2018:613</a:t>
            </a:r>
            <a:r>
              <a:rPr lang="en-US" sz="1800" dirty="0">
                <a:effectLst/>
                <a:ea typeface="Calibri" panose="020F0502020204030204" pitchFamily="34" charset="0"/>
                <a:cs typeface="Times New Roman" panose="02020603050405020304" pitchFamily="18" charset="0"/>
              </a:rPr>
              <a:t>)</a:t>
            </a:r>
            <a:endParaRPr lang="el-GR" sz="1600" dirty="0">
              <a:effectLst/>
              <a:ea typeface="Calibri" panose="020F0502020204030204" pitchFamily="34" charset="0"/>
              <a:cs typeface="Times New Roman" panose="02020603050405020304" pitchFamily="18" charset="0"/>
            </a:endParaRPr>
          </a:p>
        </p:txBody>
      </p:sp>
      <p:pic>
        <p:nvPicPr>
          <p:cNvPr id="4098" name="Picture 2" descr="Bard Press Releases">
            <a:extLst>
              <a:ext uri="{FF2B5EF4-FFF2-40B4-BE49-F238E27FC236}">
                <a16:creationId xmlns:a16="http://schemas.microsoft.com/office/drawing/2014/main" id="{5322BC5F-CB01-3727-B431-FD4602D372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37007" y="1763485"/>
            <a:ext cx="3295729" cy="351654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7A97280-18C6-4CDE-5F3D-61A0FCE8E489}"/>
              </a:ext>
            </a:extLst>
          </p:cNvPr>
          <p:cNvSpPr txBox="1"/>
          <p:nvPr/>
        </p:nvSpPr>
        <p:spPr>
          <a:xfrm>
            <a:off x="6793603" y="5758543"/>
            <a:ext cx="4333432" cy="374608"/>
          </a:xfrm>
          <a:prstGeom prst="rect">
            <a:avLst/>
          </a:prstGeom>
          <a:noFill/>
        </p:spPr>
        <p:txBody>
          <a:bodyPr wrap="square">
            <a:spAutoFit/>
          </a:bodyPr>
          <a:lstStyle/>
          <a:p>
            <a:r>
              <a:rPr lang="el-GR" dirty="0">
                <a:solidFill>
                  <a:schemeClr val="bg2"/>
                </a:solidFill>
              </a:rPr>
              <a:t>https://share.google/fdX03r8kFTI5cTDo0</a:t>
            </a:r>
          </a:p>
        </p:txBody>
      </p:sp>
    </p:spTree>
    <p:extLst>
      <p:ext uri="{BB962C8B-B14F-4D97-AF65-F5344CB8AC3E}">
        <p14:creationId xmlns:p14="http://schemas.microsoft.com/office/powerpoint/2010/main" val="559553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C41D00-71FF-6823-F09C-BD410B4CA1AB}"/>
              </a:ext>
            </a:extLst>
          </p:cNvPr>
          <p:cNvSpPr txBox="1"/>
          <p:nvPr/>
        </p:nvSpPr>
        <p:spPr>
          <a:xfrm>
            <a:off x="381001" y="348345"/>
            <a:ext cx="4713514" cy="6187463"/>
          </a:xfrm>
          <a:prstGeom prst="rect">
            <a:avLst/>
          </a:prstGeom>
          <a:noFill/>
        </p:spPr>
        <p:txBody>
          <a:bodyPr wrap="square">
            <a:spAutoFit/>
          </a:bodyPr>
          <a:lstStyle/>
          <a:p>
            <a:pPr marL="179705" marR="179705" algn="just">
              <a:lnSpc>
                <a:spcPct val="107000"/>
              </a:lnSpc>
              <a:spcAft>
                <a:spcPts val="800"/>
              </a:spcAft>
              <a:buNone/>
            </a:pPr>
            <a:r>
              <a:rPr lang="en-US" sz="1600" dirty="0">
                <a:effectLst/>
                <a:ea typeface="Calibri" panose="020F0502020204030204" pitchFamily="34" charset="0"/>
                <a:cs typeface="Times New Roman" panose="02020603050405020304" pitchFamily="18" charset="0"/>
              </a:rPr>
              <a:t>[…]“</a:t>
            </a:r>
            <a:r>
              <a:rPr lang="en-US" sz="1600" dirty="0" err="1">
                <a:effectLst/>
                <a:ea typeface="Calibri" panose="020F0502020204030204" pitchFamily="34" charset="0"/>
                <a:cs typeface="Times New Roman" panose="02020603050405020304" pitchFamily="18" charset="0"/>
              </a:rPr>
              <a:t>Kimlik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konusunda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kesin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tanımlamalar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yapmaktan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kaçınan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kendisini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tek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kültürün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içinde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görmektense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farklı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kültürlerle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donatmak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isteyen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romancıdır</a:t>
            </a:r>
            <a:r>
              <a:rPr lang="en-US" sz="1600" dirty="0">
                <a:effectLst/>
                <a:ea typeface="Calibri" panose="020F0502020204030204" pitchFamily="34" charset="0"/>
                <a:cs typeface="Times New Roman" panose="02020603050405020304" pitchFamily="18" charset="0"/>
              </a:rPr>
              <a:t> Orhan Pamuk. Doğu </a:t>
            </a:r>
            <a:r>
              <a:rPr lang="en-US" sz="1600" dirty="0" err="1">
                <a:effectLst/>
                <a:ea typeface="Calibri" panose="020F0502020204030204" pitchFamily="34" charset="0"/>
                <a:cs typeface="Times New Roman" panose="02020603050405020304" pitchFamily="18" charset="0"/>
              </a:rPr>
              <a:t>ile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Batı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ikilemine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romanlarında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ağırlıklı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olarak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yer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veren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yazar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kendisini</a:t>
            </a:r>
            <a:r>
              <a:rPr lang="en-US" sz="1600" dirty="0">
                <a:effectLst/>
                <a:ea typeface="Calibri" panose="020F0502020204030204" pitchFamily="34" charset="0"/>
                <a:cs typeface="Times New Roman" panose="02020603050405020304" pitchFamily="18" charset="0"/>
              </a:rPr>
              <a:t> ne </a:t>
            </a:r>
            <a:r>
              <a:rPr lang="en-US" sz="1600" dirty="0" err="1">
                <a:effectLst/>
                <a:ea typeface="Calibri" panose="020F0502020204030204" pitchFamily="34" charset="0"/>
                <a:cs typeface="Times New Roman" panose="02020603050405020304" pitchFamily="18" charset="0"/>
              </a:rPr>
              <a:t>Doğulu</a:t>
            </a:r>
            <a:r>
              <a:rPr lang="en-US" sz="1600" dirty="0">
                <a:effectLst/>
                <a:ea typeface="Calibri" panose="020F0502020204030204" pitchFamily="34" charset="0"/>
                <a:cs typeface="Times New Roman" panose="02020603050405020304" pitchFamily="18" charset="0"/>
              </a:rPr>
              <a:t> ne de </a:t>
            </a:r>
            <a:r>
              <a:rPr lang="en-US" sz="1600" dirty="0" err="1">
                <a:effectLst/>
                <a:ea typeface="Calibri" panose="020F0502020204030204" pitchFamily="34" charset="0"/>
                <a:cs typeface="Times New Roman" panose="02020603050405020304" pitchFamily="18" charset="0"/>
              </a:rPr>
              <a:t>Batılı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sayar</a:t>
            </a:r>
            <a:r>
              <a:rPr lang="en-US" sz="1600" dirty="0">
                <a:effectLst/>
                <a:ea typeface="Calibri" panose="020F0502020204030204" pitchFamily="34" charset="0"/>
                <a:cs typeface="Times New Roman" panose="02020603050405020304" pitchFamily="18" charset="0"/>
              </a:rPr>
              <a:t>. Onun </a:t>
            </a:r>
            <a:r>
              <a:rPr lang="en-US" sz="1600" dirty="0" err="1">
                <a:effectLst/>
                <a:ea typeface="Calibri" panose="020F0502020204030204" pitchFamily="34" charset="0"/>
                <a:cs typeface="Times New Roman" panose="02020603050405020304" pitchFamily="18" charset="0"/>
              </a:rPr>
              <a:t>için</a:t>
            </a:r>
            <a:r>
              <a:rPr lang="en-US" sz="1600" dirty="0">
                <a:effectLst/>
                <a:ea typeface="Calibri" panose="020F0502020204030204" pitchFamily="34" charset="0"/>
                <a:cs typeface="Times New Roman" panose="02020603050405020304" pitchFamily="18" charset="0"/>
              </a:rPr>
              <a:t> ne Doğu ne de </a:t>
            </a:r>
            <a:r>
              <a:rPr lang="en-US" sz="1600" dirty="0" err="1">
                <a:effectLst/>
                <a:ea typeface="Calibri" panose="020F0502020204030204" pitchFamily="34" charset="0"/>
                <a:cs typeface="Times New Roman" panose="02020603050405020304" pitchFamily="18" charset="0"/>
              </a:rPr>
              <a:t>Batı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vardır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sadece</a:t>
            </a:r>
            <a:r>
              <a:rPr lang="en-US" sz="1600" dirty="0">
                <a:effectLst/>
                <a:ea typeface="Calibri" panose="020F0502020204030204" pitchFamily="34" charset="0"/>
                <a:cs typeface="Times New Roman" panose="02020603050405020304" pitchFamily="18" charset="0"/>
              </a:rPr>
              <a:t> her </a:t>
            </a:r>
            <a:r>
              <a:rPr lang="en-US" sz="1600" dirty="0" err="1">
                <a:effectLst/>
                <a:ea typeface="Calibri" panose="020F0502020204030204" pitchFamily="34" charset="0"/>
                <a:cs typeface="Times New Roman" panose="02020603050405020304" pitchFamily="18" charset="0"/>
              </a:rPr>
              <a:t>iki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kaynaktan</a:t>
            </a:r>
            <a:r>
              <a:rPr lang="en-US" sz="1600" dirty="0">
                <a:effectLst/>
                <a:ea typeface="Calibri" panose="020F0502020204030204" pitchFamily="34" charset="0"/>
                <a:cs typeface="Times New Roman" panose="02020603050405020304" pitchFamily="18" charset="0"/>
              </a:rPr>
              <a:t> da </a:t>
            </a:r>
            <a:r>
              <a:rPr lang="en-US" sz="1600" dirty="0" err="1">
                <a:effectLst/>
                <a:ea typeface="Calibri" panose="020F0502020204030204" pitchFamily="34" charset="0"/>
                <a:cs typeface="Times New Roman" panose="02020603050405020304" pitchFamily="18" charset="0"/>
              </a:rPr>
              <a:t>en</a:t>
            </a:r>
            <a:r>
              <a:rPr lang="en-US" sz="1600" dirty="0">
                <a:effectLst/>
                <a:ea typeface="Calibri" panose="020F0502020204030204" pitchFamily="34" charset="0"/>
                <a:cs typeface="Times New Roman" panose="02020603050405020304" pitchFamily="18" charset="0"/>
              </a:rPr>
              <a:t> iyi </a:t>
            </a:r>
            <a:r>
              <a:rPr lang="en-US" sz="1600" dirty="0" err="1">
                <a:effectLst/>
                <a:ea typeface="Calibri" panose="020F0502020204030204" pitchFamily="34" charset="0"/>
                <a:cs typeface="Times New Roman" panose="02020603050405020304" pitchFamily="18" charset="0"/>
              </a:rPr>
              <a:t>şekilde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yararlanmaya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çalışan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yazar</a:t>
            </a:r>
            <a:r>
              <a:rPr lang="en-US" sz="1600" dirty="0">
                <a:effectLst/>
                <a:ea typeface="Calibri" panose="020F0502020204030204" pitchFamily="34" charset="0"/>
                <a:cs typeface="Times New Roman" panose="02020603050405020304" pitchFamily="18" charset="0"/>
              </a:rPr>
              <a:t>: Orhan Pamuk </a:t>
            </a:r>
            <a:r>
              <a:rPr lang="en-US" sz="1600" dirty="0" err="1">
                <a:effectLst/>
                <a:ea typeface="Calibri" panose="020F0502020204030204" pitchFamily="34" charset="0"/>
                <a:cs typeface="Times New Roman" panose="02020603050405020304" pitchFamily="18" charset="0"/>
              </a:rPr>
              <a:t>vardır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Semran</a:t>
            </a:r>
            <a:r>
              <a:rPr lang="en-US" sz="1600" dirty="0">
                <a:effectLst/>
                <a:ea typeface="Calibri" panose="020F0502020204030204" pitchFamily="34" charset="0"/>
                <a:cs typeface="Times New Roman" panose="02020603050405020304" pitchFamily="18" charset="0"/>
              </a:rPr>
              <a:t> </a:t>
            </a:r>
            <a:r>
              <a:rPr lang="tr-TR" sz="1600" dirty="0">
                <a:effectLst/>
                <a:ea typeface="Calibri" panose="020F0502020204030204" pitchFamily="34" charset="0"/>
                <a:cs typeface="Times New Roman" panose="02020603050405020304" pitchFamily="18" charset="0"/>
              </a:rPr>
              <a:t>Cengiz, 2010</a:t>
            </a:r>
            <a:r>
              <a:rPr lang="en-US" sz="1600" dirty="0">
                <a:effectLst/>
                <a:ea typeface="Calibri" panose="020F0502020204030204" pitchFamily="34" charset="0"/>
                <a:cs typeface="Times New Roman" panose="02020603050405020304" pitchFamily="18" charset="0"/>
              </a:rPr>
              <a:t>:63)</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ea typeface="Calibri" panose="020F0502020204030204" pitchFamily="34" charset="0"/>
                <a:cs typeface="Times New Roman" panose="02020603050405020304" pitchFamily="18" charset="0"/>
              </a:rPr>
              <a:t>[…] O, </a:t>
            </a:r>
            <a:r>
              <a:rPr lang="en-US" sz="1600" dirty="0" err="1">
                <a:effectLst/>
                <a:ea typeface="Calibri" panose="020F0502020204030204" pitchFamily="34" charset="0"/>
                <a:cs typeface="Times New Roman" panose="02020603050405020304" pitchFamily="18" charset="0"/>
              </a:rPr>
              <a:t>Batı’yı</a:t>
            </a:r>
            <a:r>
              <a:rPr lang="en-US" sz="1600" dirty="0">
                <a:effectLst/>
                <a:ea typeface="Calibri" panose="020F0502020204030204" pitchFamily="34" charset="0"/>
                <a:cs typeface="Times New Roman" panose="02020603050405020304" pitchFamily="18" charset="0"/>
              </a:rPr>
              <a:t> da </a:t>
            </a:r>
            <a:r>
              <a:rPr lang="en-US" sz="1600" dirty="0" err="1">
                <a:effectLst/>
                <a:ea typeface="Calibri" panose="020F0502020204030204" pitchFamily="34" charset="0"/>
                <a:cs typeface="Times New Roman" panose="02020603050405020304" pitchFamily="18" charset="0"/>
              </a:rPr>
              <a:t>Doğu’yu</a:t>
            </a:r>
            <a:r>
              <a:rPr lang="en-US" sz="1600" dirty="0">
                <a:effectLst/>
                <a:ea typeface="Calibri" panose="020F0502020204030204" pitchFamily="34" charset="0"/>
                <a:cs typeface="Times New Roman" panose="02020603050405020304" pitchFamily="18" charset="0"/>
              </a:rPr>
              <a:t> da </a:t>
            </a:r>
            <a:r>
              <a:rPr lang="en-US" sz="1600" dirty="0" err="1">
                <a:effectLst/>
                <a:ea typeface="Calibri" panose="020F0502020204030204" pitchFamily="34" charset="0"/>
                <a:cs typeface="Times New Roman" panose="02020603050405020304" pitchFamily="18" charset="0"/>
              </a:rPr>
              <a:t>birbirinden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ayırmayan</a:t>
            </a:r>
            <a:r>
              <a:rPr lang="en-US" sz="1600" dirty="0">
                <a:effectLst/>
                <a:ea typeface="Calibri" panose="020F0502020204030204" pitchFamily="34" charset="0"/>
                <a:cs typeface="Times New Roman" panose="02020603050405020304" pitchFamily="18" charset="0"/>
              </a:rPr>
              <a:t>, her </a:t>
            </a:r>
            <a:r>
              <a:rPr lang="en-US" sz="1600" dirty="0" err="1">
                <a:effectLst/>
                <a:ea typeface="Calibri" panose="020F0502020204030204" pitchFamily="34" charset="0"/>
                <a:cs typeface="Times New Roman" panose="02020603050405020304" pitchFamily="18" charset="0"/>
              </a:rPr>
              <a:t>ikisini</a:t>
            </a:r>
            <a:r>
              <a:rPr lang="en-US" sz="1600" dirty="0">
                <a:effectLst/>
                <a:ea typeface="Calibri" panose="020F0502020204030204" pitchFamily="34" charset="0"/>
                <a:cs typeface="Times New Roman" panose="02020603050405020304" pitchFamily="18" charset="0"/>
              </a:rPr>
              <a:t> de </a:t>
            </a:r>
            <a:r>
              <a:rPr lang="en-US" sz="1600" dirty="0" err="1">
                <a:effectLst/>
                <a:ea typeface="Calibri" panose="020F0502020204030204" pitchFamily="34" charset="0"/>
                <a:cs typeface="Times New Roman" panose="02020603050405020304" pitchFamily="18" charset="0"/>
              </a:rPr>
              <a:t>kesin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çizgilerle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belirlemeyen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yazarlık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yolunda</a:t>
            </a:r>
            <a:r>
              <a:rPr lang="en-US" sz="1600" dirty="0">
                <a:effectLst/>
                <a:ea typeface="Calibri" panose="020F0502020204030204" pitchFamily="34" charset="0"/>
                <a:cs typeface="Times New Roman" panose="02020603050405020304" pitchFamily="18" charset="0"/>
              </a:rPr>
              <a:t> her </a:t>
            </a:r>
            <a:r>
              <a:rPr lang="en-US" sz="1600" dirty="0" err="1">
                <a:effectLst/>
                <a:ea typeface="Calibri" panose="020F0502020204030204" pitchFamily="34" charset="0"/>
                <a:cs typeface="Times New Roman" panose="02020603050405020304" pitchFamily="18" charset="0"/>
              </a:rPr>
              <a:t>iki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kaynaktan</a:t>
            </a:r>
            <a:r>
              <a:rPr lang="en-US" sz="1600" dirty="0">
                <a:effectLst/>
                <a:ea typeface="Calibri" panose="020F0502020204030204" pitchFamily="34" charset="0"/>
                <a:cs typeface="Times New Roman" panose="02020603050405020304" pitchFamily="18" charset="0"/>
              </a:rPr>
              <a:t> da </a:t>
            </a:r>
            <a:r>
              <a:rPr lang="en-US" sz="1600" dirty="0" err="1">
                <a:effectLst/>
                <a:ea typeface="Calibri" panose="020F0502020204030204" pitchFamily="34" charset="0"/>
                <a:cs typeface="Times New Roman" panose="02020603050405020304" pitchFamily="18" charset="0"/>
              </a:rPr>
              <a:t>mümkün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mertebe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istifade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etmeye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çalışan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yazardır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Semran</a:t>
            </a:r>
            <a:r>
              <a:rPr lang="en-US" sz="1600" dirty="0">
                <a:effectLst/>
                <a:ea typeface="Calibri" panose="020F0502020204030204" pitchFamily="34" charset="0"/>
                <a:cs typeface="Times New Roman" panose="02020603050405020304" pitchFamily="18" charset="0"/>
              </a:rPr>
              <a:t> </a:t>
            </a:r>
            <a:r>
              <a:rPr lang="tr-TR" sz="1600" dirty="0">
                <a:effectLst/>
                <a:ea typeface="Calibri" panose="020F0502020204030204" pitchFamily="34" charset="0"/>
                <a:cs typeface="Times New Roman" panose="02020603050405020304" pitchFamily="18" charset="0"/>
              </a:rPr>
              <a:t>Cengiz, 2010</a:t>
            </a:r>
            <a:r>
              <a:rPr lang="en-US" sz="1600" dirty="0">
                <a:effectLst/>
                <a:ea typeface="Calibri" panose="020F0502020204030204" pitchFamily="34" charset="0"/>
                <a:cs typeface="Times New Roman" panose="02020603050405020304" pitchFamily="18" charset="0"/>
              </a:rPr>
              <a:t>:64)</a:t>
            </a:r>
          </a:p>
          <a:p>
            <a:pPr marL="179705" marR="179705" algn="just">
              <a:lnSpc>
                <a:spcPct val="107000"/>
              </a:lnSpc>
              <a:spcAft>
                <a:spcPts val="800"/>
              </a:spcAft>
            </a:pPr>
            <a:r>
              <a:rPr lang="en-US" sz="1600" dirty="0">
                <a:ea typeface="Calibri" panose="020F0502020204030204" pitchFamily="34" charset="0"/>
                <a:cs typeface="Times New Roman" panose="02020603050405020304" pitchFamily="18" charset="0"/>
              </a:rPr>
              <a:t>[…]Cevdet Bey </a:t>
            </a:r>
            <a:r>
              <a:rPr lang="en-US" sz="1600" dirty="0" err="1">
                <a:ea typeface="Calibri" panose="020F0502020204030204" pitchFamily="34" charset="0"/>
                <a:cs typeface="Times New Roman" panose="02020603050405020304" pitchFamily="18" charset="0"/>
              </a:rPr>
              <a:t>ve</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Oğulları</a:t>
            </a:r>
            <a:r>
              <a:rPr lang="en-US" sz="1600" dirty="0">
                <a:ea typeface="Calibri" panose="020F0502020204030204" pitchFamily="34" charset="0"/>
                <a:cs typeface="Times New Roman" panose="02020603050405020304" pitchFamily="18" charset="0"/>
              </a:rPr>
              <a:t> (1982), Beyaz Kale (1985), Kara Kitap (1990), Yeni Hayat (1994), </a:t>
            </a:r>
            <a:r>
              <a:rPr lang="en-US" sz="1600" dirty="0" err="1">
                <a:ea typeface="Calibri" panose="020F0502020204030204" pitchFamily="34" charset="0"/>
                <a:cs typeface="Times New Roman" panose="02020603050405020304" pitchFamily="18" charset="0"/>
              </a:rPr>
              <a:t>Masumiyet</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Müzesi</a:t>
            </a:r>
            <a:r>
              <a:rPr lang="en-US" sz="1600" dirty="0">
                <a:ea typeface="Calibri" panose="020F0502020204030204" pitchFamily="34" charset="0"/>
                <a:cs typeface="Times New Roman" panose="02020603050405020304" pitchFamily="18" charset="0"/>
              </a:rPr>
              <a:t> (2008) </a:t>
            </a:r>
            <a:r>
              <a:rPr lang="en-US" sz="1600" dirty="0" err="1">
                <a:ea typeface="Calibri" panose="020F0502020204030204" pitchFamily="34" charset="0"/>
                <a:cs typeface="Times New Roman" panose="02020603050405020304" pitchFamily="18" charset="0"/>
              </a:rPr>
              <a:t>gibi</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eserlerinde</a:t>
            </a:r>
            <a:r>
              <a:rPr lang="en-US" sz="1600" dirty="0">
                <a:ea typeface="Calibri" panose="020F0502020204030204" pitchFamily="34" charset="0"/>
                <a:cs typeface="Times New Roman" panose="02020603050405020304" pitchFamily="18" charset="0"/>
              </a:rPr>
              <a:t> Doğu-</a:t>
            </a:r>
            <a:r>
              <a:rPr lang="en-US" sz="1600" dirty="0" err="1">
                <a:ea typeface="Calibri" panose="020F0502020204030204" pitchFamily="34" charset="0"/>
                <a:cs typeface="Times New Roman" panose="02020603050405020304" pitchFamily="18" charset="0"/>
              </a:rPr>
              <a:t>Batı</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çatışması</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ve</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eski</a:t>
            </a:r>
            <a:r>
              <a:rPr lang="en-US" sz="1600" dirty="0">
                <a:ea typeface="Calibri" panose="020F0502020204030204" pitchFamily="34" charset="0"/>
                <a:cs typeface="Times New Roman" panose="02020603050405020304" pitchFamily="18" charset="0"/>
              </a:rPr>
              <a:t>-yeni </a:t>
            </a:r>
            <a:r>
              <a:rPr lang="en-US" sz="1600" dirty="0" err="1">
                <a:ea typeface="Calibri" panose="020F0502020204030204" pitchFamily="34" charset="0"/>
                <a:cs typeface="Times New Roman" panose="02020603050405020304" pitchFamily="18" charset="0"/>
              </a:rPr>
              <a:t>karşılaştırması</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bağlamında</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bu</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hususlara</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bazı</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yönlerden</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değindiği</a:t>
            </a:r>
            <a:r>
              <a:rPr lang="en-US" sz="1600" dirty="0">
                <a:ea typeface="Calibri" panose="020F0502020204030204" pitchFamily="34" charset="0"/>
                <a:cs typeface="Times New Roman" panose="02020603050405020304" pitchFamily="18" charset="0"/>
              </a:rPr>
              <a:t> </a:t>
            </a:r>
            <a:r>
              <a:rPr lang="en-US" sz="1600" dirty="0" err="1">
                <a:ea typeface="Calibri" panose="020F0502020204030204" pitchFamily="34" charset="0"/>
                <a:cs typeface="Times New Roman" panose="02020603050405020304" pitchFamily="18" charset="0"/>
              </a:rPr>
              <a:t>görülebilir</a:t>
            </a:r>
            <a:r>
              <a:rPr lang="en-US" sz="1600" dirty="0">
                <a:ea typeface="Calibri" panose="020F0502020204030204" pitchFamily="34" charset="0"/>
                <a:cs typeface="Times New Roman" panose="02020603050405020304" pitchFamily="18" charset="0"/>
              </a:rPr>
              <a:t>. (</a:t>
            </a:r>
            <a:r>
              <a:rPr lang="tr-TR" sz="1600" dirty="0">
                <a:ea typeface="Calibri" panose="020F0502020204030204" pitchFamily="34" charset="0"/>
                <a:cs typeface="Times New Roman" panose="02020603050405020304" pitchFamily="18" charset="0"/>
              </a:rPr>
              <a:t>Yaşar </a:t>
            </a:r>
            <a:r>
              <a:rPr lang="en-US" sz="1600" dirty="0">
                <a:solidFill>
                  <a:srgbClr val="000000"/>
                </a:solidFill>
                <a:ea typeface="Calibri" panose="020F0502020204030204" pitchFamily="34" charset="0"/>
                <a:cs typeface="Times New Roman" panose="02020603050405020304" pitchFamily="18" charset="0"/>
              </a:rPr>
              <a:t>Şimşek, 2020:</a:t>
            </a:r>
            <a:r>
              <a:rPr lang="en-US" sz="1600" dirty="0">
                <a:ea typeface="Calibri" panose="020F0502020204030204" pitchFamily="34" charset="0"/>
                <a:cs typeface="Times New Roman" panose="02020603050405020304" pitchFamily="18" charset="0"/>
              </a:rPr>
              <a:t>307)</a:t>
            </a:r>
            <a:r>
              <a:rPr lang="en-US" sz="1600" dirty="0">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p:txBody>
      </p:sp>
      <p:pic>
        <p:nvPicPr>
          <p:cNvPr id="5122" name="Picture 2" descr="Paris Review - Orhan Pamuk, The Art of Fiction No. 187">
            <a:extLst>
              <a:ext uri="{FF2B5EF4-FFF2-40B4-BE49-F238E27FC236}">
                <a16:creationId xmlns:a16="http://schemas.microsoft.com/office/drawing/2014/main" id="{6130712F-8828-79DB-4321-D2B296C859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6068" y="2482725"/>
            <a:ext cx="3720556" cy="293179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A7DB017-A5E3-7859-4677-A91203D9CE9F}"/>
              </a:ext>
            </a:extLst>
          </p:cNvPr>
          <p:cNvSpPr txBox="1"/>
          <p:nvPr/>
        </p:nvSpPr>
        <p:spPr>
          <a:xfrm>
            <a:off x="5824776" y="5901908"/>
            <a:ext cx="6097836" cy="369332"/>
          </a:xfrm>
          <a:prstGeom prst="rect">
            <a:avLst/>
          </a:prstGeom>
          <a:noFill/>
        </p:spPr>
        <p:txBody>
          <a:bodyPr wrap="square">
            <a:spAutoFit/>
          </a:bodyPr>
          <a:lstStyle/>
          <a:p>
            <a:r>
              <a:rPr lang="el-GR" dirty="0">
                <a:solidFill>
                  <a:schemeClr val="bg2"/>
                </a:solidFill>
              </a:rPr>
              <a:t>https://share.google/UxYjqPWI3dXVCrzRV</a:t>
            </a:r>
          </a:p>
        </p:txBody>
      </p:sp>
    </p:spTree>
    <p:extLst>
      <p:ext uri="{BB962C8B-B14F-4D97-AF65-F5344CB8AC3E}">
        <p14:creationId xmlns:p14="http://schemas.microsoft.com/office/powerpoint/2010/main" val="2749467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935A09F-6219-29C7-FE2B-83761BA9EFE9}"/>
              </a:ext>
            </a:extLst>
          </p:cNvPr>
          <p:cNvSpPr txBox="1"/>
          <p:nvPr/>
        </p:nvSpPr>
        <p:spPr>
          <a:xfrm>
            <a:off x="337458" y="569595"/>
            <a:ext cx="6193972" cy="5718810"/>
          </a:xfrm>
          <a:prstGeom prst="rect">
            <a:avLst/>
          </a:prstGeom>
          <a:noFill/>
        </p:spPr>
        <p:txBody>
          <a:bodyPr wrap="square">
            <a:spAutoFit/>
          </a:bodyPr>
          <a:lstStyle/>
          <a:p>
            <a:pPr>
              <a:lnSpc>
                <a:spcPct val="107000"/>
              </a:lnSpc>
              <a:spcAft>
                <a:spcPts val="800"/>
              </a:spcAft>
              <a:buNone/>
            </a:pPr>
            <a:r>
              <a:rPr lang="en-US" sz="1600" b="1" dirty="0">
                <a:solidFill>
                  <a:srgbClr val="000000"/>
                </a:solidFill>
                <a:effectLst/>
                <a:ea typeface="Calibri" panose="020F0502020204030204" pitchFamily="34" charset="0"/>
                <a:cs typeface="Times New Roman" panose="02020603050405020304" pitchFamily="18" charset="0"/>
              </a:rPr>
              <a:t>III.III.III. </a:t>
            </a:r>
            <a:r>
              <a:rPr lang="tr-TR" sz="1600" b="1" dirty="0">
                <a:solidFill>
                  <a:srgbClr val="000000"/>
                </a:solidFill>
                <a:effectLst/>
                <a:ea typeface="Calibri" panose="020F0502020204030204" pitchFamily="34" charset="0"/>
                <a:cs typeface="Times New Roman" panose="02020603050405020304" pitchFamily="18" charset="0"/>
              </a:rPr>
              <a:t>Eserleri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 Orhan Pamuk’un romancılık kariyeri değişik tarzlarda yazılmış yapıtlardan oluşmaktadır. İlk romanı </a:t>
            </a:r>
            <a:r>
              <a:rPr lang="tr-TR" sz="1600" i="1" dirty="0">
                <a:effectLst/>
                <a:ea typeface="Calibri" panose="020F0502020204030204" pitchFamily="34" charset="0"/>
                <a:cs typeface="Times New Roman" panose="02020603050405020304" pitchFamily="18" charset="0"/>
              </a:rPr>
              <a:t>Cevdet Bey ve Oğulları’nı</a:t>
            </a:r>
            <a:r>
              <a:rPr lang="tr-TR" sz="1600" dirty="0">
                <a:effectLst/>
                <a:ea typeface="Calibri" panose="020F0502020204030204" pitchFamily="34" charset="0"/>
                <a:cs typeface="Times New Roman" panose="02020603050405020304" pitchFamily="18" charset="0"/>
              </a:rPr>
              <a:t> klasik gerçekçi tarzda kaleme alan Pamuk, </a:t>
            </a:r>
            <a:r>
              <a:rPr lang="tr-TR" sz="1600" i="1" dirty="0">
                <a:effectLst/>
                <a:ea typeface="Calibri" panose="020F0502020204030204" pitchFamily="34" charset="0"/>
                <a:cs typeface="Times New Roman" panose="02020603050405020304" pitchFamily="18" charset="0"/>
              </a:rPr>
              <a:t>Sessiz Ev</a:t>
            </a:r>
            <a:r>
              <a:rPr lang="tr-TR" sz="1600" dirty="0">
                <a:effectLst/>
                <a:ea typeface="Calibri" panose="020F0502020204030204" pitchFamily="34" charset="0"/>
                <a:cs typeface="Times New Roman" panose="02020603050405020304" pitchFamily="18" charset="0"/>
              </a:rPr>
              <a:t>’de ise modern anlatı tekniklerine yönelir. Daha sonra modern ve postmodern anlatı tekniklerini geleneksel değerlerle sentezlediği </a:t>
            </a:r>
            <a:r>
              <a:rPr lang="tr-TR" sz="1600" i="1" dirty="0">
                <a:effectLst/>
                <a:ea typeface="Calibri" panose="020F0502020204030204" pitchFamily="34" charset="0"/>
                <a:cs typeface="Times New Roman" panose="02020603050405020304" pitchFamily="18" charset="0"/>
              </a:rPr>
              <a:t>Beyaz Kale’</a:t>
            </a:r>
            <a:r>
              <a:rPr lang="tr-TR" sz="1600" dirty="0">
                <a:effectLst/>
                <a:ea typeface="Calibri" panose="020F0502020204030204" pitchFamily="34" charset="0"/>
                <a:cs typeface="Times New Roman" panose="02020603050405020304" pitchFamily="18" charset="0"/>
              </a:rPr>
              <a:t>yi, </a:t>
            </a:r>
            <a:r>
              <a:rPr lang="tr-TR" sz="1600" i="1" dirty="0">
                <a:effectLst/>
                <a:ea typeface="Calibri" panose="020F0502020204030204" pitchFamily="34" charset="0"/>
                <a:cs typeface="Times New Roman" panose="02020603050405020304" pitchFamily="18" charset="0"/>
              </a:rPr>
              <a:t>Kara Kitap’ı</a:t>
            </a:r>
            <a:r>
              <a:rPr lang="tr-TR" sz="1600" dirty="0">
                <a:effectLst/>
                <a:ea typeface="Calibri" panose="020F0502020204030204" pitchFamily="34" charset="0"/>
                <a:cs typeface="Times New Roman" panose="02020603050405020304" pitchFamily="18" charset="0"/>
              </a:rPr>
              <a:t> ve </a:t>
            </a:r>
            <a:r>
              <a:rPr lang="tr-TR" sz="1600" i="1" dirty="0">
                <a:effectLst/>
                <a:ea typeface="Calibri" panose="020F0502020204030204" pitchFamily="34" charset="0"/>
                <a:cs typeface="Times New Roman" panose="02020603050405020304" pitchFamily="18" charset="0"/>
              </a:rPr>
              <a:t>Yeni Hayat’ı</a:t>
            </a:r>
            <a:r>
              <a:rPr lang="tr-TR" sz="1600" dirty="0">
                <a:effectLst/>
                <a:ea typeface="Calibri" panose="020F0502020204030204" pitchFamily="34" charset="0"/>
                <a:cs typeface="Times New Roman" panose="02020603050405020304" pitchFamily="18" charset="0"/>
              </a:rPr>
              <a:t> yazar. Pamuk, postmodern anlatı tekniklerine ek olarak, popüler okura hitap eden polisiye ve cinsellik ağırlıklı bir boyuta yer verdiği </a:t>
            </a:r>
            <a:r>
              <a:rPr lang="tr-TR" sz="1600" i="1" dirty="0">
                <a:effectLst/>
                <a:ea typeface="Calibri" panose="020F0502020204030204" pitchFamily="34" charset="0"/>
                <a:cs typeface="Times New Roman" panose="02020603050405020304" pitchFamily="18" charset="0"/>
              </a:rPr>
              <a:t>Benim Adım Kırmızı’dan</a:t>
            </a:r>
            <a:r>
              <a:rPr lang="tr-TR" sz="1600" dirty="0">
                <a:effectLst/>
                <a:ea typeface="Calibri" panose="020F0502020204030204" pitchFamily="34" charset="0"/>
                <a:cs typeface="Times New Roman" panose="02020603050405020304" pitchFamily="18" charset="0"/>
              </a:rPr>
              <a:t> sonra tematik romanlara yönelir. Pamuk’un tematik romanları ise </a:t>
            </a:r>
            <a:r>
              <a:rPr lang="tr-TR" sz="1600" i="1" dirty="0">
                <a:effectLst/>
                <a:ea typeface="Calibri" panose="020F0502020204030204" pitchFamily="34" charset="0"/>
                <a:cs typeface="Times New Roman" panose="02020603050405020304" pitchFamily="18" charset="0"/>
              </a:rPr>
              <a:t>Kar</a:t>
            </a:r>
            <a:r>
              <a:rPr lang="tr-TR" sz="1600" dirty="0">
                <a:effectLst/>
                <a:ea typeface="Calibri" panose="020F0502020204030204" pitchFamily="34" charset="0"/>
                <a:cs typeface="Times New Roman" panose="02020603050405020304" pitchFamily="18" charset="0"/>
              </a:rPr>
              <a:t> ve </a:t>
            </a:r>
            <a:r>
              <a:rPr lang="tr-TR" sz="1600" i="1" dirty="0">
                <a:effectLst/>
                <a:ea typeface="Calibri" panose="020F0502020204030204" pitchFamily="34" charset="0"/>
                <a:cs typeface="Times New Roman" panose="02020603050405020304" pitchFamily="18" charset="0"/>
              </a:rPr>
              <a:t>Masumiyet M</a:t>
            </a:r>
            <a:r>
              <a:rPr lang="tr-TR" sz="1600" dirty="0">
                <a:effectLst/>
                <a:ea typeface="Calibri" panose="020F0502020204030204" pitchFamily="34" charset="0"/>
                <a:cs typeface="Times New Roman" panose="02020603050405020304" pitchFamily="18" charset="0"/>
              </a:rPr>
              <a:t>üzesi’dir. Bu iki romanı yazarın önceki romanlardan ayıran en temel özellik işledikleri ana temanın çok fazla öne çıkması/çıkarılmasıdır. Orhan Pamuk romancılık kariyerinde eksik olan siyasi roman örneğini </a:t>
            </a:r>
            <a:r>
              <a:rPr lang="tr-TR" sz="1600" i="1" dirty="0">
                <a:effectLst/>
                <a:ea typeface="Calibri" panose="020F0502020204030204" pitchFamily="34" charset="0"/>
                <a:cs typeface="Times New Roman" panose="02020603050405020304" pitchFamily="18" charset="0"/>
              </a:rPr>
              <a:t>Kar</a:t>
            </a:r>
            <a:r>
              <a:rPr lang="tr-TR" sz="1600" dirty="0">
                <a:effectLst/>
                <a:ea typeface="Calibri" panose="020F0502020204030204" pitchFamily="34" charset="0"/>
                <a:cs typeface="Times New Roman" panose="02020603050405020304" pitchFamily="18" charset="0"/>
              </a:rPr>
              <a:t> ile aşk romanı örneğini de </a:t>
            </a:r>
            <a:r>
              <a:rPr lang="tr-TR" sz="1600" i="1" dirty="0">
                <a:effectLst/>
                <a:ea typeface="Calibri" panose="020F0502020204030204" pitchFamily="34" charset="0"/>
                <a:cs typeface="Times New Roman" panose="02020603050405020304" pitchFamily="18" charset="0"/>
              </a:rPr>
              <a:t>Masumiyet Müzesi</a:t>
            </a:r>
            <a:r>
              <a:rPr lang="tr-TR" sz="1600" dirty="0">
                <a:effectLst/>
                <a:ea typeface="Calibri" panose="020F0502020204030204" pitchFamily="34" charset="0"/>
                <a:cs typeface="Times New Roman" panose="02020603050405020304" pitchFamily="18" charset="0"/>
              </a:rPr>
              <a:t> ile tamamlar. </a:t>
            </a:r>
            <a:r>
              <a:rPr lang="en-US" sz="1600" dirty="0">
                <a:effectLst/>
                <a:ea typeface="Calibri" panose="020F0502020204030204" pitchFamily="34" charset="0"/>
                <a:cs typeface="Times New Roman" panose="02020603050405020304" pitchFamily="18" charset="0"/>
              </a:rPr>
              <a:t>Zira </a:t>
            </a:r>
            <a:r>
              <a:rPr lang="en-US" sz="1600" i="1" dirty="0">
                <a:effectLst/>
                <a:ea typeface="Calibri" panose="020F0502020204030204" pitchFamily="34" charset="0"/>
                <a:cs typeface="Times New Roman" panose="02020603050405020304" pitchFamily="18" charset="0"/>
              </a:rPr>
              <a:t>Kar</a:t>
            </a:r>
            <a:r>
              <a:rPr lang="en-US" sz="1600" dirty="0">
                <a:effectLst/>
                <a:ea typeface="Calibri" panose="020F0502020204030204" pitchFamily="34" charset="0"/>
                <a:cs typeface="Times New Roman" panose="02020603050405020304" pitchFamily="18" charset="0"/>
              </a:rPr>
              <a:t> hem </a:t>
            </a:r>
            <a:r>
              <a:rPr lang="en-US" sz="1600" dirty="0" err="1">
                <a:effectLst/>
                <a:ea typeface="Calibri" panose="020F0502020204030204" pitchFamily="34" charset="0"/>
                <a:cs typeface="Times New Roman" panose="02020603050405020304" pitchFamily="18" charset="0"/>
              </a:rPr>
              <a:t>yayımlanmadan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önce</a:t>
            </a:r>
            <a:r>
              <a:rPr lang="en-US" sz="1600" dirty="0">
                <a:effectLst/>
                <a:ea typeface="Calibri" panose="020F0502020204030204" pitchFamily="34" charset="0"/>
                <a:cs typeface="Times New Roman" panose="02020603050405020304" pitchFamily="18" charset="0"/>
              </a:rPr>
              <a:t> hem de </a:t>
            </a:r>
            <a:r>
              <a:rPr lang="en-US" sz="1600" dirty="0" err="1">
                <a:effectLst/>
                <a:ea typeface="Calibri" panose="020F0502020204030204" pitchFamily="34" charset="0"/>
                <a:cs typeface="Times New Roman" panose="02020603050405020304" pitchFamily="18" charset="0"/>
              </a:rPr>
              <a:t>yayımlandıktan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sonra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politik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roman </a:t>
            </a:r>
            <a:r>
              <a:rPr lang="en-US" sz="1600" dirty="0" err="1">
                <a:effectLst/>
                <a:ea typeface="Calibri" panose="020F0502020204030204" pitchFamily="34" charset="0"/>
                <a:cs typeface="Times New Roman" panose="02020603050405020304" pitchFamily="18" charset="0"/>
              </a:rPr>
              <a:t>olarak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tanıtılmıştır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Aynı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şekilde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kendisine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yönelik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yapılan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aşkı</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yeterince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anlatmıyor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eleştirilerine</a:t>
            </a:r>
            <a:r>
              <a:rPr lang="en-US" sz="1600" dirty="0">
                <a:effectLst/>
                <a:ea typeface="Calibri" panose="020F0502020204030204" pitchFamily="34" charset="0"/>
                <a:cs typeface="Times New Roman" panose="02020603050405020304" pitchFamily="18" charset="0"/>
              </a:rPr>
              <a:t> </a:t>
            </a:r>
            <a:r>
              <a:rPr lang="en-US" sz="1600" i="1" dirty="0" err="1">
                <a:effectLst/>
                <a:ea typeface="Calibri" panose="020F0502020204030204" pitchFamily="34" charset="0"/>
                <a:cs typeface="Times New Roman" panose="02020603050405020304" pitchFamily="18" charset="0"/>
              </a:rPr>
              <a:t>Masumiyet</a:t>
            </a:r>
            <a:r>
              <a:rPr lang="en-US" sz="1600" i="1" dirty="0">
                <a:effectLst/>
                <a:ea typeface="Calibri" panose="020F0502020204030204" pitchFamily="34" charset="0"/>
                <a:cs typeface="Times New Roman" panose="02020603050405020304" pitchFamily="18" charset="0"/>
              </a:rPr>
              <a:t> </a:t>
            </a:r>
            <a:r>
              <a:rPr lang="en-US" sz="1600" i="1" dirty="0" err="1">
                <a:effectLst/>
                <a:ea typeface="Calibri" panose="020F0502020204030204" pitchFamily="34" charset="0"/>
                <a:cs typeface="Times New Roman" panose="02020603050405020304" pitchFamily="18" charset="0"/>
              </a:rPr>
              <a:t>M</a:t>
            </a:r>
            <a:r>
              <a:rPr lang="en-US" sz="1600" dirty="0" err="1">
                <a:effectLst/>
                <a:ea typeface="Calibri" panose="020F0502020204030204" pitchFamily="34" charset="0"/>
                <a:cs typeface="Times New Roman" panose="02020603050405020304" pitchFamily="18" charset="0"/>
              </a:rPr>
              <a:t>üzesi’ni</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yazarak</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cevap</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veren</a:t>
            </a:r>
            <a:r>
              <a:rPr lang="en-US" sz="1600" dirty="0">
                <a:effectLst/>
                <a:ea typeface="Calibri" panose="020F0502020204030204" pitchFamily="34" charset="0"/>
                <a:cs typeface="Times New Roman" panose="02020603050405020304" pitchFamily="18" charset="0"/>
              </a:rPr>
              <a:t> Pamuk, </a:t>
            </a:r>
            <a:r>
              <a:rPr lang="en-US" sz="1600" dirty="0" err="1">
                <a:effectLst/>
                <a:ea typeface="Calibri" panose="020F0502020204030204" pitchFamily="34" charset="0"/>
                <a:cs typeface="Times New Roman" panose="02020603050405020304" pitchFamily="18" charset="0"/>
              </a:rPr>
              <a:t>böylece</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romancılığının</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bir</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başka</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yönünü</a:t>
            </a:r>
            <a:r>
              <a:rPr lang="en-US" sz="1600" dirty="0">
                <a:effectLst/>
                <a:ea typeface="Calibri" panose="020F0502020204030204" pitchFamily="34" charset="0"/>
                <a:cs typeface="Times New Roman" panose="02020603050405020304" pitchFamily="18" charset="0"/>
              </a:rPr>
              <a:t> de </a:t>
            </a:r>
            <a:r>
              <a:rPr lang="en-US" sz="1600" dirty="0" err="1">
                <a:effectLst/>
                <a:ea typeface="Calibri" panose="020F0502020204030204" pitchFamily="34" charset="0"/>
                <a:cs typeface="Times New Roman" panose="02020603050405020304" pitchFamily="18" charset="0"/>
              </a:rPr>
              <a:t>tamamlamış</a:t>
            </a:r>
            <a:r>
              <a:rPr lang="en-US" sz="1600" dirty="0">
                <a:effectLst/>
                <a:ea typeface="Calibri" panose="020F0502020204030204" pitchFamily="34" charset="0"/>
                <a:cs typeface="Times New Roman" panose="02020603050405020304" pitchFamily="18" charset="0"/>
              </a:rPr>
              <a:t> </a:t>
            </a:r>
            <a:r>
              <a:rPr lang="en-US" sz="1600" dirty="0" err="1">
                <a:effectLst/>
                <a:ea typeface="Calibri" panose="020F0502020204030204" pitchFamily="34" charset="0"/>
                <a:cs typeface="Times New Roman" panose="02020603050405020304" pitchFamily="18" charset="0"/>
              </a:rPr>
              <a:t>olur</a:t>
            </a:r>
            <a:r>
              <a:rPr lang="en-US" sz="1600" dirty="0">
                <a:effectLst/>
                <a:ea typeface="Calibri" panose="020F0502020204030204" pitchFamily="34" charset="0"/>
                <a:cs typeface="Times New Roman" panose="02020603050405020304" pitchFamily="18" charset="0"/>
              </a:rPr>
              <a:t>.(Fethi Demir, 2011:953)</a:t>
            </a:r>
            <a:endParaRPr lang="el-GR" sz="1600" dirty="0">
              <a:effectLst/>
              <a:ea typeface="Calibri" panose="020F0502020204030204" pitchFamily="34" charset="0"/>
              <a:cs typeface="Times New Roman" panose="02020603050405020304" pitchFamily="18" charset="0"/>
            </a:endParaRPr>
          </a:p>
        </p:txBody>
      </p:sp>
      <p:pic>
        <p:nvPicPr>
          <p:cNvPr id="6146" name="Picture 2" descr="Орхан Памук / Централизованная библиотечная система Канавинского района">
            <a:extLst>
              <a:ext uri="{FF2B5EF4-FFF2-40B4-BE49-F238E27FC236}">
                <a16:creationId xmlns:a16="http://schemas.microsoft.com/office/drawing/2014/main" id="{C868D8A9-A3A5-FB96-3885-179557EA6F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38490" y="1926772"/>
            <a:ext cx="3247072" cy="359556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2425850A-C44E-BC7E-163C-29C3C81CA1F8}"/>
              </a:ext>
            </a:extLst>
          </p:cNvPr>
          <p:cNvSpPr txBox="1"/>
          <p:nvPr/>
        </p:nvSpPr>
        <p:spPr>
          <a:xfrm>
            <a:off x="6913946" y="5910943"/>
            <a:ext cx="4451469" cy="369332"/>
          </a:xfrm>
          <a:prstGeom prst="rect">
            <a:avLst/>
          </a:prstGeom>
          <a:noFill/>
        </p:spPr>
        <p:txBody>
          <a:bodyPr wrap="square">
            <a:spAutoFit/>
          </a:bodyPr>
          <a:lstStyle/>
          <a:p>
            <a:r>
              <a:rPr lang="el-GR" dirty="0">
                <a:solidFill>
                  <a:schemeClr val="bg2"/>
                </a:solidFill>
              </a:rPr>
              <a:t>https://share.google/YZlw89Rhlkp2aldDG</a:t>
            </a:r>
          </a:p>
        </p:txBody>
      </p:sp>
    </p:spTree>
    <p:extLst>
      <p:ext uri="{BB962C8B-B14F-4D97-AF65-F5344CB8AC3E}">
        <p14:creationId xmlns:p14="http://schemas.microsoft.com/office/powerpoint/2010/main" val="2921717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CA818A-34DF-0AD0-0F18-2E728C7F0077}"/>
              </a:ext>
            </a:extLst>
          </p:cNvPr>
          <p:cNvSpPr txBox="1"/>
          <p:nvPr/>
        </p:nvSpPr>
        <p:spPr>
          <a:xfrm>
            <a:off x="250372" y="441490"/>
            <a:ext cx="4430485" cy="6187463"/>
          </a:xfrm>
          <a:prstGeom prst="rect">
            <a:avLst/>
          </a:prstGeom>
          <a:noFill/>
        </p:spPr>
        <p:txBody>
          <a:bodyPr wrap="square">
            <a:spAutoFit/>
          </a:bodyPr>
          <a:lstStyle/>
          <a:p>
            <a:pPr>
              <a:lnSpc>
                <a:spcPct val="107000"/>
              </a:lnSpc>
              <a:spcAft>
                <a:spcPts val="800"/>
              </a:spcAft>
              <a:buNone/>
            </a:pPr>
            <a:r>
              <a:rPr lang="tr-TR" sz="1600" b="1" i="1" dirty="0">
                <a:solidFill>
                  <a:srgbClr val="000000"/>
                </a:solidFill>
                <a:effectLst/>
                <a:ea typeface="Calibri" panose="020F0502020204030204" pitchFamily="34" charset="0"/>
                <a:cs typeface="Times New Roman" panose="02020603050405020304" pitchFamily="18" charset="0"/>
              </a:rPr>
              <a:t>Beyaz Kalem </a:t>
            </a:r>
            <a:r>
              <a:rPr lang="en-US" sz="1600" b="1" dirty="0">
                <a:solidFill>
                  <a:srgbClr val="000000"/>
                </a:solidFill>
                <a:effectLst/>
                <a:ea typeface="Calibri" panose="020F0502020204030204" pitchFamily="34" charset="0"/>
                <a:cs typeface="Times New Roman" panose="02020603050405020304" pitchFamily="18" charset="0"/>
              </a:rPr>
              <a:t>&amp;</a:t>
            </a:r>
            <a:r>
              <a:rPr lang="en-US" sz="1600" b="1" i="1" dirty="0">
                <a:solidFill>
                  <a:srgbClr val="000000"/>
                </a:solidFill>
                <a:effectLst/>
                <a:ea typeface="Calibri" panose="020F0502020204030204" pitchFamily="34" charset="0"/>
                <a:cs typeface="Times New Roman" panose="02020603050405020304" pitchFamily="18" charset="0"/>
              </a:rPr>
              <a:t> </a:t>
            </a:r>
            <a:r>
              <a:rPr lang="tr-TR" sz="1600" b="1" i="1" dirty="0">
                <a:solidFill>
                  <a:srgbClr val="000000"/>
                </a:solidFill>
                <a:effectLst/>
                <a:ea typeface="Calibri" panose="020F0502020204030204" pitchFamily="34" charset="0"/>
                <a:cs typeface="Times New Roman" panose="02020603050405020304" pitchFamily="18" charset="0"/>
              </a:rPr>
              <a:t>Kara Kitap</a:t>
            </a:r>
            <a:endParaRPr lang="el-GR" sz="1600" i="1"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1600" dirty="0">
                <a:effectLst/>
                <a:ea typeface="Calibri" panose="020F0502020204030204" pitchFamily="34" charset="0"/>
                <a:cs typeface="Times New Roman" panose="02020603050405020304" pitchFamily="18" charset="0"/>
              </a:rPr>
              <a:t>[…] The two most well-known works of Orhan Pamuk, </a:t>
            </a:r>
            <a:r>
              <a:rPr lang="en-US" sz="1600" i="1" dirty="0">
                <a:effectLst/>
                <a:ea typeface="Calibri" panose="020F0502020204030204" pitchFamily="34" charset="0"/>
                <a:cs typeface="Times New Roman" panose="02020603050405020304" pitchFamily="18" charset="0"/>
              </a:rPr>
              <a:t>The White Castle</a:t>
            </a:r>
            <a:r>
              <a:rPr lang="en-US" sz="1600" dirty="0">
                <a:effectLst/>
                <a:ea typeface="Calibri" panose="020F0502020204030204" pitchFamily="34" charset="0"/>
                <a:cs typeface="Times New Roman" panose="02020603050405020304" pitchFamily="18" charset="0"/>
              </a:rPr>
              <a:t> and </a:t>
            </a:r>
            <a:r>
              <a:rPr lang="en-US" sz="1600" i="1" dirty="0">
                <a:effectLst/>
                <a:ea typeface="Calibri" panose="020F0502020204030204" pitchFamily="34" charset="0"/>
                <a:cs typeface="Times New Roman" panose="02020603050405020304" pitchFamily="18" charset="0"/>
              </a:rPr>
              <a:t>My Name is Red</a:t>
            </a:r>
            <a:r>
              <a:rPr lang="en-US" sz="1600" dirty="0">
                <a:effectLst/>
                <a:ea typeface="Calibri" panose="020F0502020204030204" pitchFamily="34" charset="0"/>
                <a:cs typeface="Times New Roman" panose="02020603050405020304" pitchFamily="18" charset="0"/>
              </a:rPr>
              <a:t>, are historical fiction set in the time of the Ottoman Empire. These novels represent some of the most common issues the novelist focuses on, such as the East-West binary, questions of cultural identity and differences, and possibilities of local and global co-existence.  (</a:t>
            </a:r>
            <a:r>
              <a:rPr lang="en-US" sz="1600" dirty="0" err="1">
                <a:effectLst/>
                <a:ea typeface="Calibri" panose="020F0502020204030204" pitchFamily="34" charset="0"/>
                <a:cs typeface="Times New Roman" panose="02020603050405020304" pitchFamily="18" charset="0"/>
              </a:rPr>
              <a:t>Beyazıt</a:t>
            </a:r>
            <a:r>
              <a:rPr lang="en-US" sz="1600" dirty="0">
                <a:effectLst/>
                <a:ea typeface="Calibri" panose="020F0502020204030204" pitchFamily="34" charset="0"/>
                <a:cs typeface="Times New Roman" panose="02020603050405020304" pitchFamily="18" charset="0"/>
              </a:rPr>
              <a:t> H. Akman,2018:59)</a:t>
            </a:r>
            <a:endParaRPr lang="el-GR" sz="1600" dirty="0">
              <a:effectLst/>
              <a:ea typeface="Calibri" panose="020F0502020204030204" pitchFamily="34" charset="0"/>
              <a:cs typeface="Times New Roman" panose="02020603050405020304" pitchFamily="18" charset="0"/>
            </a:endParaRPr>
          </a:p>
          <a:p>
            <a:pPr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[…]Hoca ve Sultan’ın amaçları bu yeni silahla Lehistan’daki Doppio Kalesi’ni almaktır. Yüksekçe bir tepenin üstündeki bu beyaz kaleyle Orhan Pamuk,  Osmanlının Batılılaşma macerasını bütünleştirir ve beyaz kale Batılılaşmak yolunda varılmak istenen beyaz bir düş olur. Türkiye, Batılılaşmak, modernleşmek yolunda verdiği mücadelede ne yazık ki yenik düşmüştür; (Semran Cengiz, 2010:72)</a:t>
            </a:r>
            <a:endParaRPr lang="el-GR" sz="1600" dirty="0">
              <a:effectLst/>
              <a:ea typeface="Calibri" panose="020F0502020204030204" pitchFamily="34" charset="0"/>
              <a:cs typeface="Times New Roman" panose="02020603050405020304" pitchFamily="18" charset="0"/>
            </a:endParaRPr>
          </a:p>
        </p:txBody>
      </p:sp>
      <p:pic>
        <p:nvPicPr>
          <p:cNvPr id="7170" name="Picture 2" descr="Beyaz Kale - Orhan Pamuk Kitabı ve Fiyatı - Hepsiburada">
            <a:extLst>
              <a:ext uri="{FF2B5EF4-FFF2-40B4-BE49-F238E27FC236}">
                <a16:creationId xmlns:a16="http://schemas.microsoft.com/office/drawing/2014/main" id="{EA120288-885C-1B5B-5F16-C9B0C2EC4C8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2887" r="14126"/>
          <a:stretch>
            <a:fillRect/>
          </a:stretch>
        </p:blipFill>
        <p:spPr bwMode="auto">
          <a:xfrm>
            <a:off x="6019800" y="1730829"/>
            <a:ext cx="3489602" cy="388341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F9DF542D-AC11-5C92-B4A9-712C5595498D}"/>
              </a:ext>
            </a:extLst>
          </p:cNvPr>
          <p:cNvSpPr txBox="1"/>
          <p:nvPr/>
        </p:nvSpPr>
        <p:spPr>
          <a:xfrm>
            <a:off x="5195205" y="6026164"/>
            <a:ext cx="5872843" cy="369332"/>
          </a:xfrm>
          <a:prstGeom prst="rect">
            <a:avLst/>
          </a:prstGeom>
          <a:noFill/>
        </p:spPr>
        <p:txBody>
          <a:bodyPr wrap="square">
            <a:spAutoFit/>
          </a:bodyPr>
          <a:lstStyle/>
          <a:p>
            <a:r>
              <a:rPr lang="el-GR" dirty="0">
                <a:solidFill>
                  <a:schemeClr val="bg2"/>
                </a:solidFill>
              </a:rPr>
              <a:t>https://share.google/4n2Xlzkib6HBvmpdL</a:t>
            </a:r>
          </a:p>
        </p:txBody>
      </p:sp>
    </p:spTree>
    <p:extLst>
      <p:ext uri="{BB962C8B-B14F-4D97-AF65-F5344CB8AC3E}">
        <p14:creationId xmlns:p14="http://schemas.microsoft.com/office/powerpoint/2010/main" val="1842701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C9FCA9-E959-6CB4-5FB6-89427E3DFEE7}"/>
              </a:ext>
            </a:extLst>
          </p:cNvPr>
          <p:cNvSpPr txBox="1"/>
          <p:nvPr/>
        </p:nvSpPr>
        <p:spPr>
          <a:xfrm>
            <a:off x="185057" y="862207"/>
            <a:ext cx="6096000" cy="5133585"/>
          </a:xfrm>
          <a:prstGeom prst="rect">
            <a:avLst/>
          </a:prstGeom>
          <a:noFill/>
        </p:spPr>
        <p:txBody>
          <a:bodyPr wrap="square">
            <a:spAutoFit/>
          </a:bodyPr>
          <a:lstStyle/>
          <a:p>
            <a:pPr marL="179705"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[…]Kara Kitap, İstanbul’dur. İstanbul’un kitabıdır, İstanbul’un hikâyesidir. Doğu’yla Batı arasında bir köprü olan, yüzyıllarca her iki medeniyete de evsahipliği yapmış olan İstanbul’un kimliği daha doğrusu kimlik arayışı Galip’in kişiliğinde ortaya konur. Şehrin gizemi, karışıklığı, kozmopolitliği yazar Orhan Pamuk’un hemen her romanında bir çerçeve konu olarak ele aldığı Doğu-Batı ikilemini işlemesi bakımından ona büyük kolaylıklar sağlamıştır. İstanbul, her iki medeniyetin kucaklaştığı, birbirlerinin içinde eriyip yok olduğu bir şehirdir. Bu nedenle Orhan Pamuk, Kara Kitap’ta Doğu-Batı karşıtlığı çerçevesinde ele aldığı kimlik sorununu işlerken İstanbul’u mekân olarak seçmiştir.  (Semran Cengiz, 2010:74)</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[...]Batılılaşma ve modernleşme rüyası gören, o rüyanın peşinde koşan Türkiye ve Türk insanına çok açık olmasa da bu rüyayı gerçekleştirme yolunu sunar Kara Kitap. (Semran Cengiz, 2010:76)</a:t>
            </a:r>
            <a:endParaRPr lang="el-GR" sz="16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tr-TR" sz="1600" dirty="0">
                <a:effectLst/>
                <a:ea typeface="Calibri" panose="020F0502020204030204" pitchFamily="34" charset="0"/>
                <a:cs typeface="Times New Roman" panose="02020603050405020304" pitchFamily="18" charset="0"/>
              </a:rPr>
              <a:t> </a:t>
            </a:r>
            <a:endParaRPr lang="el-GR" sz="1600" dirty="0">
              <a:effectLst/>
              <a:ea typeface="Calibri" panose="020F0502020204030204" pitchFamily="34" charset="0"/>
              <a:cs typeface="Times New Roman" panose="02020603050405020304" pitchFamily="18" charset="0"/>
            </a:endParaRPr>
          </a:p>
        </p:txBody>
      </p:sp>
      <p:pic>
        <p:nvPicPr>
          <p:cNvPr id="7172" name="Picture 4" descr="Kara Kitap by Orhan Pamuk | Goodreads">
            <a:extLst>
              <a:ext uri="{FF2B5EF4-FFF2-40B4-BE49-F238E27FC236}">
                <a16:creationId xmlns:a16="http://schemas.microsoft.com/office/drawing/2014/main" id="{F2075A84-9615-9213-2979-6C4B2796C5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45529" y="1282184"/>
            <a:ext cx="2857216" cy="429363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48017527-0095-1004-3813-2FC01B113265}"/>
              </a:ext>
            </a:extLst>
          </p:cNvPr>
          <p:cNvSpPr txBox="1"/>
          <p:nvPr/>
        </p:nvSpPr>
        <p:spPr>
          <a:xfrm rot="16200000">
            <a:off x="9383485" y="4234210"/>
            <a:ext cx="3048681" cy="646331"/>
          </a:xfrm>
          <a:prstGeom prst="rect">
            <a:avLst/>
          </a:prstGeom>
          <a:noFill/>
        </p:spPr>
        <p:txBody>
          <a:bodyPr wrap="square">
            <a:spAutoFit/>
          </a:bodyPr>
          <a:lstStyle/>
          <a:p>
            <a:r>
              <a:rPr lang="el-GR" dirty="0">
                <a:solidFill>
                  <a:schemeClr val="bg2"/>
                </a:solidFill>
              </a:rPr>
              <a:t>https://share.google/jM8eKCB0sTqPINA45</a:t>
            </a:r>
          </a:p>
        </p:txBody>
      </p:sp>
    </p:spTree>
    <p:extLst>
      <p:ext uri="{BB962C8B-B14F-4D97-AF65-F5344CB8AC3E}">
        <p14:creationId xmlns:p14="http://schemas.microsoft.com/office/powerpoint/2010/main" val="41967380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787</TotalTime>
  <Words>4421</Words>
  <Application>Microsoft Office PowerPoint</Application>
  <PresentationFormat>Ευρεία οθόνη</PresentationFormat>
  <Paragraphs>144</Paragraphs>
  <Slides>24</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24</vt:i4>
      </vt:variant>
    </vt:vector>
  </HeadingPairs>
  <TitlesOfParts>
    <vt:vector size="30" baseType="lpstr">
      <vt:lpstr>Aptos</vt:lpstr>
      <vt:lpstr>Aptos Display</vt:lpstr>
      <vt:lpstr>Arial</vt:lpstr>
      <vt:lpstr>Calibri</vt:lpstr>
      <vt:lpstr>Times New Roman</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ΕΛΕΝΗ ΧΑΡΑΛΑΜΠΟΥΣ</dc:creator>
  <cp:lastModifiedBy>Ελένη Χαραλάμπους</cp:lastModifiedBy>
  <cp:revision>89</cp:revision>
  <dcterms:created xsi:type="dcterms:W3CDTF">2026-01-19T12:41:24Z</dcterms:created>
  <dcterms:modified xsi:type="dcterms:W3CDTF">2026-04-13T11:29:16Z</dcterms:modified>
</cp:coreProperties>
</file>