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4" r:id="rId2"/>
    <p:sldId id="552" r:id="rId3"/>
    <p:sldId id="451" r:id="rId4"/>
    <p:sldId id="325" r:id="rId5"/>
    <p:sldId id="326" r:id="rId6"/>
    <p:sldId id="327" r:id="rId7"/>
    <p:sldId id="328" r:id="rId8"/>
    <p:sldId id="611" r:id="rId9"/>
    <p:sldId id="329" r:id="rId10"/>
    <p:sldId id="330" r:id="rId11"/>
    <p:sldId id="331" r:id="rId12"/>
    <p:sldId id="332" r:id="rId13"/>
    <p:sldId id="333" r:id="rId14"/>
    <p:sldId id="334" r:id="rId15"/>
    <p:sldId id="612" r:id="rId16"/>
    <p:sldId id="335" r:id="rId17"/>
    <p:sldId id="336" r:id="rId18"/>
    <p:sldId id="337" r:id="rId19"/>
    <p:sldId id="338" r:id="rId20"/>
    <p:sldId id="341" r:id="rId21"/>
    <p:sldId id="343" r:id="rId22"/>
    <p:sldId id="324" r:id="rId23"/>
    <p:sldId id="287" r:id="rId24"/>
    <p:sldId id="288" r:id="rId25"/>
    <p:sldId id="613" r:id="rId26"/>
    <p:sldId id="548" r:id="rId27"/>
    <p:sldId id="549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E916D-8EAE-474E-9D00-823F15F353F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69032-715A-482E-B3DB-82B252889E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1. Αλφάβητο   : Η αγγλική γλώσσα ως προϋπάρχουσα γνώση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Η 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5643602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ηλεκτρική ξυριστική μηχανή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Θ θ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θερμόμετρο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4098" name="Picture 2" descr="8 Best Electric Shavers for Men in 2021 (The Best Foil &amp;amp; Rotary Shaver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12" y="285728"/>
            <a:ext cx="2571736" cy="298036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7881949" y="2857496"/>
            <a:ext cx="22555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electric shaver</a:t>
            </a:r>
            <a:endParaRPr lang="en-US" dirty="0"/>
          </a:p>
        </p:txBody>
      </p:sp>
      <p:sp>
        <p:nvSpPr>
          <p:cNvPr id="4100" name="AutoShape 4" descr="Σκοινί Κορδόνι - Απο το γράμμα &amp;#39;Θ&amp;#39; ξεκινούν υπέροχες λέξεις!!! Καμιά φορά  μία απ&amp;#39; αυτές αρκεί για να αναιρέσει τις υπόλοιπες... Οι άλλες, όμως, λέξεις  ενώνουν, όσο πιο γρήγορα μπορούν, τις δυνάμει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02" name="AutoShape 6" descr="Σκοινί Κορδόνι - Απο το γράμμα &amp;#39;Θ&amp;#39; ξεκινούν υπέροχες λέξεις!!! Καμιά φορά  μία απ&amp;#39; αυτές αρκεί για να αναιρέσει τις υπόλοιπες... Οι άλλες, όμως, λέξεις  ενώνουν, όσο πιο γρήγορα μπορούν, τις δυνάμει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04" name="AutoShape 8" descr="Σκοινί Κορδόνι - Απο το γράμμα &amp;#39;Θ&amp;#39; ξεκινούν υπέροχες λέξεις!!! Καμιά φορά  μία απ&amp;#39; αυτές αρκεί για να αναιρέσει τις υπόλοιπες... Οι άλλες, όμως, λέξεις  ενώνουν, όσο πιο γρήγορα μπορούν, τις δυνάμει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" name="Picture 10" descr="Thermometer Drawing Images, Stock Photos &amp;amp; Vectors | Shutterstock"/>
          <p:cNvPicPr>
            <a:picLocks noChangeAspect="1" noChangeArrowheads="1"/>
          </p:cNvPicPr>
          <p:nvPr/>
        </p:nvPicPr>
        <p:blipFill>
          <a:blip r:embed="rId3"/>
          <a:srcRect l="4639" t="13393" r="4123" b="14285"/>
          <a:stretch>
            <a:fillRect/>
          </a:stretch>
        </p:blipFill>
        <p:spPr bwMode="auto">
          <a:xfrm>
            <a:off x="6024562" y="3571876"/>
            <a:ext cx="4214842" cy="1928826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5943600" y="4643446"/>
            <a:ext cx="20107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thermometer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Ι ι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335758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ινδική καρύδα 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Κ κ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κρασί 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3074" name="AutoShape 2" descr="File:Coconut Clipart Cartoon.png - Wikimedia Comm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76" name="AutoShape 4" descr="File:Coconut Clipart Cartoon.png - Wikimedia Comm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8" name="Picture 6" descr="File:Coconut Clipart Cartoon.pn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4" y="357166"/>
            <a:ext cx="4536000" cy="3143272"/>
          </a:xfrm>
          <a:prstGeom prst="rect">
            <a:avLst/>
          </a:prstGeom>
          <a:noFill/>
        </p:spPr>
      </p:pic>
      <p:pic>
        <p:nvPicPr>
          <p:cNvPr id="3082" name="Picture 10" descr="Grape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97" y="3786190"/>
            <a:ext cx="2645341" cy="274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Λ λ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90035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λεμονάδα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/>
              <a:t>Μ </a:t>
            </a:r>
            <a:r>
              <a:rPr lang="el-GR" sz="4400" dirty="0"/>
              <a:t>μ</a:t>
            </a:r>
            <a:r>
              <a:rPr lang="el-GR" sz="4400"/>
              <a:t>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μπίρα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2052" name="Picture 4" descr="Lemonade Cartoon Graphics, Designs &amp;amp; Tem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285729"/>
            <a:ext cx="3262328" cy="3190859"/>
          </a:xfrm>
          <a:prstGeom prst="rect">
            <a:avLst/>
          </a:prstGeom>
          <a:noFill/>
        </p:spPr>
      </p:pic>
      <p:pic>
        <p:nvPicPr>
          <p:cNvPr id="2054" name="Picture 6" descr="Cartoon Beer Can Royalty Free Cliparts, Vectors, And Stock Illustration.  Image 25008717."/>
          <p:cNvPicPr>
            <a:picLocks noChangeAspect="1" noChangeArrowheads="1"/>
          </p:cNvPicPr>
          <p:nvPr/>
        </p:nvPicPr>
        <p:blipFill>
          <a:blip r:embed="rId3"/>
          <a:srcRect l="20370" r="20370"/>
          <a:stretch>
            <a:fillRect/>
          </a:stretch>
        </p:blipFill>
        <p:spPr bwMode="auto">
          <a:xfrm>
            <a:off x="6953256" y="3500438"/>
            <a:ext cx="2286016" cy="296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095472" y="571480"/>
            <a:ext cx="3571900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περίπτερο </a:t>
            </a:r>
            <a:r>
              <a:rPr lang="en-GB" sz="3200" dirty="0"/>
              <a:t> </a:t>
            </a:r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r>
              <a:rPr lang="en-GB" sz="3200" dirty="0"/>
              <a:t> </a:t>
            </a:r>
            <a:r>
              <a:rPr lang="el-GR" sz="3200" dirty="0"/>
              <a:t>  </a:t>
            </a:r>
            <a:endParaRPr lang="en-US" sz="3200" dirty="0"/>
          </a:p>
        </p:txBody>
      </p:sp>
      <p:pic>
        <p:nvPicPr>
          <p:cNvPr id="18436" name="Picture 4" descr="Download Free Vectors, Cliparts, Images of Shop convenience store - illustAC"/>
          <p:cNvPicPr>
            <a:picLocks noChangeAspect="1" noChangeArrowheads="1"/>
          </p:cNvPicPr>
          <p:nvPr/>
        </p:nvPicPr>
        <p:blipFill>
          <a:blip r:embed="rId2"/>
          <a:srcRect l="11224" t="22034" r="14286" b="8475"/>
          <a:stretch>
            <a:fillRect/>
          </a:stretch>
        </p:blipFill>
        <p:spPr bwMode="auto">
          <a:xfrm>
            <a:off x="1738282" y="3286124"/>
            <a:ext cx="521497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007" y="142852"/>
            <a:ext cx="7258787" cy="6429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What do you need ?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GB" dirty="0"/>
              <a:t>A </a:t>
            </a:r>
            <a:r>
              <a:rPr lang="el-GR" dirty="0"/>
              <a:t>: Εσείς τι  χρειάζ</a:t>
            </a:r>
            <a:r>
              <a:rPr lang="el-GR" u="sng" dirty="0">
                <a:solidFill>
                  <a:srgbClr val="FF0000"/>
                </a:solidFill>
              </a:rPr>
              <a:t>εστε</a:t>
            </a:r>
            <a:r>
              <a:rPr lang="el-GR" dirty="0"/>
              <a:t> ;</a:t>
            </a:r>
          </a:p>
          <a:p>
            <a:pPr>
              <a:buNone/>
            </a:pPr>
            <a:r>
              <a:rPr lang="el-GR" dirty="0"/>
              <a:t>Β :  ………………………………………………………………</a:t>
            </a:r>
          </a:p>
          <a:p>
            <a:pPr>
              <a:buNone/>
            </a:pPr>
            <a:r>
              <a:rPr lang="el-GR" dirty="0"/>
              <a:t>Α : Ορίστε!  (</a:t>
            </a:r>
            <a:r>
              <a:rPr lang="en-GB" dirty="0"/>
              <a:t>here you  are</a:t>
            </a:r>
            <a:r>
              <a:rPr lang="el-GR" dirty="0"/>
              <a:t>)</a:t>
            </a:r>
          </a:p>
          <a:p>
            <a:pPr>
              <a:buNone/>
            </a:pPr>
            <a:r>
              <a:rPr lang="el-GR" dirty="0"/>
              <a:t>Β : Ευχαριστώ!   (</a:t>
            </a:r>
            <a:r>
              <a:rPr lang="en-US" dirty="0"/>
              <a:t>thank</a:t>
            </a:r>
            <a:r>
              <a:rPr lang="en-GB" dirty="0"/>
              <a:t>s</a:t>
            </a:r>
            <a:r>
              <a:rPr lang="el-GR" dirty="0"/>
              <a:t>)</a:t>
            </a:r>
          </a:p>
        </p:txBody>
      </p:sp>
      <p:cxnSp>
        <p:nvCxnSpPr>
          <p:cNvPr id="5" name="4 - Ευθύγραμμο βέλος σύνδεσης"/>
          <p:cNvCxnSpPr>
            <a:cxnSpLocks/>
          </p:cNvCxnSpPr>
          <p:nvPr/>
        </p:nvCxnSpPr>
        <p:spPr>
          <a:xfrm flipH="1">
            <a:off x="1774371" y="571480"/>
            <a:ext cx="749729" cy="101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>
            <a:cxnSpLocks/>
          </p:cNvCxnSpPr>
          <p:nvPr/>
        </p:nvCxnSpPr>
        <p:spPr>
          <a:xfrm>
            <a:off x="1310185" y="488150"/>
            <a:ext cx="899615" cy="1208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H="1">
            <a:off x="3165450" y="500042"/>
            <a:ext cx="54551" cy="1196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506" name="Picture 2" descr="Θα ανοίξει τελικά το περίπτερο στην 25ης Μαρτίου; | Τοπικά Νέ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6972" y="488150"/>
            <a:ext cx="2695200" cy="2226470"/>
          </a:xfrm>
          <a:prstGeom prst="rect">
            <a:avLst/>
          </a:prstGeom>
          <a:noFill/>
        </p:spPr>
      </p:pic>
      <p:sp>
        <p:nvSpPr>
          <p:cNvPr id="21508" name="AutoShape 4" descr="Shopkeeper cartoon Φωτογραφίες Αρχείου, Royalty Free Shopkeeper cartoon  Εικόνες | Depositphotos®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510" name="AutoShape 6" descr="Shopkeeper cartoon Φωτογραφίες Αρχείου, Royalty Free Shopkeeper cartoon  Εικόνες | Depositphotos®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1512" name="Picture 8" descr="Un vecteur illustration de l&amp;#39;homme de payer la caissière à l&amp;#39;épicerie en  utilisant son téléphone Image Vectorielle Stock - Alamy"/>
          <p:cNvPicPr>
            <a:picLocks noChangeAspect="1" noChangeArrowheads="1"/>
          </p:cNvPicPr>
          <p:nvPr/>
        </p:nvPicPr>
        <p:blipFill>
          <a:blip r:embed="rId3"/>
          <a:srcRect t="9370" b="19422"/>
          <a:stretch>
            <a:fillRect/>
          </a:stretch>
        </p:blipFill>
        <p:spPr bwMode="auto">
          <a:xfrm>
            <a:off x="7935795" y="2928934"/>
            <a:ext cx="335755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044047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11" name="ElevenLabs_2026-04-13T08_42_06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5CBA0F66-4FD0-0D2D-7E60-0D17A6E8DEF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31924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4172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N </a:t>
            </a:r>
            <a:r>
              <a:rPr lang="el-GR" dirty="0"/>
              <a:t>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342902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νηπιαγωγείο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Ξ ξ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ξενοδοχείο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6146" name="Picture 2" descr="On the First Day of Kindergarten: Rabe, Tish, Hughes, Laura: 9780062348340:  Amazon.com: 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2" y="285728"/>
            <a:ext cx="4572032" cy="3357586"/>
          </a:xfrm>
          <a:prstGeom prst="rect">
            <a:avLst/>
          </a:prstGeom>
          <a:noFill/>
        </p:spPr>
      </p:pic>
      <p:sp>
        <p:nvSpPr>
          <p:cNvPr id="6148" name="AutoShape 4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152" name="Picture 8" descr="Apartment, building, cartoon, hotel, motel, office, real icon - Download on  Iconfi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3786190"/>
            <a:ext cx="309085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Ο ο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407196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όροφος  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Π π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πράσινη πιπεριά 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3074" name="Picture 2" descr="Hedgeye on Twitter: &amp;quot;Cartoon of the Day: Basement Dweller  https://t.co/xmE7Ko0y4D https://t.co/B5ISdwCFpT&amp;quot; / Twitter"/>
          <p:cNvPicPr>
            <a:picLocks noChangeAspect="1" noChangeArrowheads="1"/>
          </p:cNvPicPr>
          <p:nvPr/>
        </p:nvPicPr>
        <p:blipFill>
          <a:blip r:embed="rId2"/>
          <a:srcRect t="16204" b="39814"/>
          <a:stretch>
            <a:fillRect/>
          </a:stretch>
        </p:blipFill>
        <p:spPr bwMode="auto">
          <a:xfrm>
            <a:off x="6238876" y="500042"/>
            <a:ext cx="4143404" cy="2286016"/>
          </a:xfrm>
          <a:prstGeom prst="rect">
            <a:avLst/>
          </a:prstGeom>
          <a:noFill/>
        </p:spPr>
      </p:pic>
      <p:pic>
        <p:nvPicPr>
          <p:cNvPr id="3076" name="Picture 4" descr="Cartoon green bell pepper 3D - TurboSquid 1203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4" y="3857628"/>
            <a:ext cx="2550938" cy="223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Ρ  ρ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71464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ρίγανη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Σ σ  ς 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92909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σάλτσα ντομάτας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2050" name="Picture 2" descr="Vektorgrafik Oregano Isoliert Im Cartoonstil Spanische Namen Kräuter Und  Artenserie Stock Vektor Art und mehr Bilder von Oregano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214290"/>
            <a:ext cx="4214810" cy="3000396"/>
          </a:xfrm>
          <a:prstGeom prst="rect">
            <a:avLst/>
          </a:prstGeom>
          <a:noFill/>
        </p:spPr>
      </p:pic>
      <p:sp>
        <p:nvSpPr>
          <p:cNvPr id="2052" name="AutoShape 4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4" name="AutoShape 6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6" name="AutoShape 8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8" name="AutoShape 10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60" name="AutoShape 12" descr="Tomato sauce glass jar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62" name="Picture 14" descr="Tomato sauce ketchup Royalty Free Vector Image"/>
          <p:cNvPicPr>
            <a:picLocks noChangeAspect="1" noChangeArrowheads="1"/>
          </p:cNvPicPr>
          <p:nvPr/>
        </p:nvPicPr>
        <p:blipFill>
          <a:blip r:embed="rId3"/>
          <a:srcRect b="21999"/>
          <a:stretch>
            <a:fillRect/>
          </a:stretch>
        </p:blipFill>
        <p:spPr bwMode="auto">
          <a:xfrm>
            <a:off x="5953124" y="3429001"/>
            <a:ext cx="4143372" cy="234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Τ  τ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71464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τυρί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Υ  υ 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υπάρχει 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1026" name="AutoShape 2" descr="Sliced cheese icon isometric style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8" name="AutoShape 4" descr="Sliced cheese icon isometric style Royalty Free Vector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0" name="Picture 6" descr="386 Swiss Cheese Cartoon Stock Photos, Pictures &amp;amp; Royalty-Free Images - 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357166"/>
            <a:ext cx="4143372" cy="422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85DF-5D0F-7018-EB41-13534E3B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450A419-36F8-F8AF-559A-E6AA1868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44767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FB8E91E0-3E5B-3846-1A74-3BEEBAD738FE}"/>
              </a:ext>
            </a:extLst>
          </p:cNvPr>
          <p:cNvSpPr/>
          <p:nvPr/>
        </p:nvSpPr>
        <p:spPr>
          <a:xfrm>
            <a:off x="593661" y="731861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69FE32-3EE9-7810-134C-3450EE91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73"/>
          <a:stretch>
            <a:fillRect/>
          </a:stretch>
        </p:blipFill>
        <p:spPr>
          <a:xfrm>
            <a:off x="2645229" y="698823"/>
            <a:ext cx="8654143" cy="54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Φ</a:t>
            </a:r>
            <a:r>
              <a:rPr lang="en-GB" dirty="0"/>
              <a:t> </a:t>
            </a:r>
            <a:r>
              <a:rPr lang="el-GR" dirty="0"/>
              <a:t>φ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64320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φούρνο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Χ χ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2286016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χυμό</a:t>
            </a:r>
            <a:endParaRPr lang="en-GB" sz="3200" dirty="0"/>
          </a:p>
          <a:p>
            <a:pPr>
              <a:buNone/>
            </a:pPr>
            <a:r>
              <a:rPr lang="en-GB" sz="3200" dirty="0"/>
              <a:t>.</a:t>
            </a: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sp>
        <p:nvSpPr>
          <p:cNvPr id="6148" name="AutoShape 4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Hotel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 descr="Bakery shop bake with love cartoon vector illustration Stock Vector Image &amp;amp;  Art - Alamy"/>
          <p:cNvPicPr>
            <a:picLocks noChangeAspect="1" noChangeArrowheads="1"/>
          </p:cNvPicPr>
          <p:nvPr/>
        </p:nvPicPr>
        <p:blipFill>
          <a:blip r:embed="rId2"/>
          <a:srcRect l="27250" t="13009" r="18249" b="8940"/>
          <a:stretch>
            <a:fillRect/>
          </a:stretch>
        </p:blipFill>
        <p:spPr bwMode="auto">
          <a:xfrm>
            <a:off x="5446459" y="555135"/>
            <a:ext cx="3978893" cy="1873700"/>
          </a:xfrm>
          <a:prstGeom prst="rect">
            <a:avLst/>
          </a:prstGeom>
          <a:noFill/>
        </p:spPr>
      </p:pic>
      <p:pic>
        <p:nvPicPr>
          <p:cNvPr id="4" name="Picture 2" descr="342 Cartoon Of Juice Box Illustrations &amp;amp; Clip Art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12" y="2428835"/>
            <a:ext cx="5662578" cy="4070849"/>
          </a:xfrm>
          <a:prstGeom prst="rect">
            <a:avLst/>
          </a:prstGeom>
          <a:noFill/>
        </p:spPr>
      </p:pic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4310050" y="114298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0800000" flipV="1">
            <a:off x="4381488" y="3286124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Ψ ψ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407196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   ψωμί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Ω ω 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 ωμό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5124" name="Picture 4" descr="Cartoon Loaf Bread With Background Clipar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4" y="357167"/>
            <a:ext cx="3962400" cy="2033575"/>
          </a:xfrm>
          <a:prstGeom prst="rect">
            <a:avLst/>
          </a:prstGeom>
          <a:noFill/>
        </p:spPr>
      </p:pic>
      <p:pic>
        <p:nvPicPr>
          <p:cNvPr id="5126" name="Picture 6" descr="Steak doneness icons. Steak doneness icon set. medium, rare and well done  meat. differently cooked pieces of beef, isolated | CanStock"/>
          <p:cNvPicPr>
            <a:picLocks noChangeAspect="1" noChangeArrowheads="1"/>
          </p:cNvPicPr>
          <p:nvPr/>
        </p:nvPicPr>
        <p:blipFill>
          <a:blip r:embed="rId3"/>
          <a:srcRect t="8671" b="8959"/>
          <a:stretch>
            <a:fillRect/>
          </a:stretch>
        </p:blipFill>
        <p:spPr bwMode="auto">
          <a:xfrm>
            <a:off x="6381753" y="2643182"/>
            <a:ext cx="355557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52596" y="714356"/>
            <a:ext cx="8388833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5400" dirty="0"/>
              <a:t>Το  όνομα </a:t>
            </a:r>
            <a:r>
              <a:rPr lang="en-GB" sz="5400" dirty="0"/>
              <a:t> </a:t>
            </a:r>
            <a:r>
              <a:rPr lang="el-GR" sz="5400" dirty="0"/>
              <a:t>μου  </a:t>
            </a:r>
            <a:r>
              <a:rPr lang="en-US" sz="5400" dirty="0"/>
              <a:t> </a:t>
            </a:r>
            <a:r>
              <a:rPr lang="el-GR" sz="5400" dirty="0"/>
              <a:t>είναι _____</a:t>
            </a:r>
            <a:r>
              <a:rPr lang="en-GB" sz="5400" dirty="0"/>
              <a:t>.</a:t>
            </a:r>
            <a:endParaRPr lang="el-GR" sz="5400" dirty="0"/>
          </a:p>
          <a:p>
            <a:endParaRPr lang="el-GR" sz="5400" dirty="0"/>
          </a:p>
          <a:p>
            <a:endParaRPr lang="el-GR" sz="5400" dirty="0"/>
          </a:p>
          <a:p>
            <a:r>
              <a:rPr lang="en-GB" sz="5400" dirty="0"/>
              <a:t>My  name  is   </a:t>
            </a:r>
            <a:r>
              <a:rPr lang="el-GR" sz="5400" dirty="0"/>
              <a:t>___________</a:t>
            </a:r>
            <a:r>
              <a:rPr lang="en-GB" sz="5400" dirty="0"/>
              <a:t>.</a:t>
            </a:r>
            <a:endParaRPr lang="en-US" sz="5400" dirty="0"/>
          </a:p>
        </p:txBody>
      </p:sp>
      <p:cxnSp>
        <p:nvCxnSpPr>
          <p:cNvPr id="4" name="3 - Ευθύγραμμο βέλος σύνδεσης"/>
          <p:cNvCxnSpPr>
            <a:cxnSpLocks/>
          </p:cNvCxnSpPr>
          <p:nvPr/>
        </p:nvCxnSpPr>
        <p:spPr>
          <a:xfrm>
            <a:off x="3514707" y="1546331"/>
            <a:ext cx="284407" cy="1707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5540829" y="1406769"/>
            <a:ext cx="886348" cy="1846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cxnSpLocks/>
          </p:cNvCxnSpPr>
          <p:nvPr/>
        </p:nvCxnSpPr>
        <p:spPr>
          <a:xfrm flipH="1">
            <a:off x="2721429" y="1546331"/>
            <a:ext cx="2639796" cy="1707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44" y="286328"/>
            <a:ext cx="117213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  <a:r>
              <a:rPr lang="el-GR" sz="8800" dirty="0">
                <a:solidFill>
                  <a:srgbClr val="FF0000"/>
                </a:solidFill>
              </a:rPr>
              <a:t>Πώς σε  λένε;</a:t>
            </a:r>
          </a:p>
          <a:p>
            <a:r>
              <a:rPr lang="en-US" sz="8800" dirty="0"/>
              <a:t>-</a:t>
            </a:r>
            <a:r>
              <a:rPr lang="el-GR" sz="8800" dirty="0"/>
              <a:t>Με λένε_____.   </a:t>
            </a:r>
          </a:p>
          <a:p>
            <a:r>
              <a:rPr lang="en-US" sz="8800" dirty="0"/>
              <a:t>-</a:t>
            </a:r>
            <a:r>
              <a:rPr lang="el-GR" sz="8800" dirty="0">
                <a:solidFill>
                  <a:srgbClr val="FF0000"/>
                </a:solidFill>
              </a:rPr>
              <a:t>Χάρηκα!</a:t>
            </a:r>
          </a:p>
          <a:p>
            <a:r>
              <a:rPr lang="en-US" sz="8800" dirty="0"/>
              <a:t>-</a:t>
            </a:r>
            <a:r>
              <a:rPr lang="el-GR" sz="8800" dirty="0"/>
              <a:t>Κι εγώ χάρηκα!</a:t>
            </a:r>
            <a:endParaRPr lang="en-US" sz="8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45" y="286328"/>
            <a:ext cx="103447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  <a:r>
              <a:rPr lang="el-GR" sz="8800" dirty="0" err="1">
                <a:solidFill>
                  <a:srgbClr val="FF0000"/>
                </a:solidFill>
              </a:rPr>
              <a:t>Πώ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 σε  </a:t>
            </a:r>
            <a:r>
              <a:rPr lang="el-GR" sz="8800" dirty="0" err="1">
                <a:solidFill>
                  <a:srgbClr val="FF0000"/>
                </a:solidFill>
              </a:rPr>
              <a:t>λέν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;</a:t>
            </a:r>
          </a:p>
          <a:p>
            <a:r>
              <a:rPr lang="en-US" sz="8800" dirty="0"/>
              <a:t>-</a:t>
            </a:r>
            <a:r>
              <a:rPr lang="el-GR" sz="8800" dirty="0"/>
              <a:t>Με λένε____ .</a:t>
            </a:r>
          </a:p>
          <a:p>
            <a:r>
              <a:rPr lang="en-US" sz="8800" dirty="0"/>
              <a:t>-</a:t>
            </a:r>
            <a:r>
              <a:rPr lang="el-GR" sz="8800" dirty="0" err="1">
                <a:solidFill>
                  <a:srgbClr val="FF0000"/>
                </a:solidFill>
              </a:rPr>
              <a:t>Χά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η</a:t>
            </a:r>
            <a:r>
              <a:rPr lang="en-US" sz="8800" dirty="0">
                <a:solidFill>
                  <a:srgbClr val="FF0000"/>
                </a:solidFill>
              </a:rPr>
              <a:t>_</a:t>
            </a:r>
            <a:r>
              <a:rPr lang="el-GR" sz="8800" dirty="0">
                <a:solidFill>
                  <a:srgbClr val="FF0000"/>
                </a:solidFill>
              </a:rPr>
              <a:t>α!</a:t>
            </a:r>
          </a:p>
          <a:p>
            <a:r>
              <a:rPr lang="en-US" sz="8800" dirty="0"/>
              <a:t>-</a:t>
            </a:r>
            <a:r>
              <a:rPr lang="el-GR" sz="8800" dirty="0"/>
              <a:t>Κι ε</a:t>
            </a:r>
            <a:r>
              <a:rPr lang="en-US" sz="8800" dirty="0"/>
              <a:t>_</a:t>
            </a:r>
            <a:r>
              <a:rPr lang="el-GR" sz="8800" dirty="0"/>
              <a:t>ώ χάρηκα!</a:t>
            </a:r>
            <a:endParaRPr lang="en-US" sz="8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044047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ElevenLabs_2026-04-13T08_45_59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BECF4781-0318-198A-EE76-CED9C444B4D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Α 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285296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/>
              <a:t>αλάτι</a:t>
            </a:r>
            <a:endParaRPr lang="en-GB" dirty="0"/>
          </a:p>
          <a:p>
            <a:pPr>
              <a:buNone/>
            </a:pPr>
            <a:r>
              <a:rPr lang="en-GB" dirty="0"/>
              <a:t>.........</a:t>
            </a:r>
            <a:r>
              <a:rPr lang="en-US" altLang="en-GB" dirty="0"/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pic>
        <p:nvPicPr>
          <p:cNvPr id="14340" name="Picture 4" descr="628 Sprinkle Salt Illustrations &amp;amp; Clip Art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02" y="1357299"/>
            <a:ext cx="5829300" cy="2071702"/>
          </a:xfrm>
          <a:prstGeom prst="rect">
            <a:avLst/>
          </a:prstGeom>
          <a:noFill/>
        </p:spPr>
      </p:pic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Β β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βούτυρο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14344" name="Picture 8" descr="17,866 Butter Illustrations &amp;amp; Clip Art - iStock"/>
          <p:cNvPicPr>
            <a:picLocks noChangeAspect="1" noChangeArrowheads="1"/>
          </p:cNvPicPr>
          <p:nvPr/>
        </p:nvPicPr>
        <p:blipFill>
          <a:blip r:embed="rId3"/>
          <a:srcRect l="10254" t="32584" r="13704" b="15413"/>
          <a:stretch>
            <a:fillRect/>
          </a:stretch>
        </p:blipFill>
        <p:spPr bwMode="auto">
          <a:xfrm>
            <a:off x="5381621" y="3714752"/>
            <a:ext cx="4773615" cy="2478686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8930612" y="1964521"/>
            <a:ext cx="1428760" cy="428628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salt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Γ γ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18597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/>
              <a:t>γάλα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Δ δ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δημητριακά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1026" name="Picture 2" descr="Glass of milk with gable top package close up.... - Stock Illustration  [61991947] - PIXTA"/>
          <p:cNvPicPr>
            <a:picLocks noChangeAspect="1" noChangeArrowheads="1"/>
          </p:cNvPicPr>
          <p:nvPr/>
        </p:nvPicPr>
        <p:blipFill>
          <a:blip r:embed="rId2"/>
          <a:srcRect l="18333" t="20833" b="19871"/>
          <a:stretch>
            <a:fillRect/>
          </a:stretch>
        </p:blipFill>
        <p:spPr bwMode="auto">
          <a:xfrm>
            <a:off x="5453058" y="571480"/>
            <a:ext cx="3500432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Free Breakfast Cereal Vectors, 1,000+ Images in AI, EPS for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496" y="3357563"/>
            <a:ext cx="28194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ow to Answer &amp;quot;Why Do You Want This Job?&amp;quot;"/>
          <p:cNvPicPr>
            <a:picLocks noChangeAspect="1" noChangeArrowheads="1"/>
          </p:cNvPicPr>
          <p:nvPr/>
        </p:nvPicPr>
        <p:blipFill>
          <a:blip r:embed="rId2"/>
          <a:srcRect l="66556" t="26110" b="9382"/>
          <a:stretch>
            <a:fillRect/>
          </a:stretch>
        </p:blipFill>
        <p:spPr bwMode="auto">
          <a:xfrm>
            <a:off x="2024034" y="3643314"/>
            <a:ext cx="2333330" cy="300039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095472" y="357166"/>
            <a:ext cx="650085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4800" dirty="0"/>
          </a:p>
          <a:p>
            <a:r>
              <a:rPr lang="en-US" sz="4800" dirty="0"/>
              <a:t>What do you want?</a:t>
            </a:r>
            <a:endParaRPr lang="el-GR" sz="4800" dirty="0"/>
          </a:p>
          <a:p>
            <a:endParaRPr lang="en-US" sz="4800" dirty="0"/>
          </a:p>
        </p:txBody>
      </p:sp>
      <p:sp>
        <p:nvSpPr>
          <p:cNvPr id="4" name="3 - Ορθογώνιο"/>
          <p:cNvSpPr/>
          <p:nvPr/>
        </p:nvSpPr>
        <p:spPr>
          <a:xfrm>
            <a:off x="1952596" y="2285993"/>
            <a:ext cx="993460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7200" dirty="0"/>
              <a:t>Εσείς  τι θέλ</a:t>
            </a:r>
            <a:r>
              <a:rPr lang="el-GR" sz="7200" dirty="0">
                <a:solidFill>
                  <a:srgbClr val="FF0000"/>
                </a:solidFill>
              </a:rPr>
              <a:t>ετε;</a:t>
            </a:r>
            <a:r>
              <a:rPr lang="el-GR" sz="7200" dirty="0"/>
              <a:t> 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3725034" y="1107265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cxnSpLocks/>
          </p:cNvCxnSpPr>
          <p:nvPr/>
        </p:nvCxnSpPr>
        <p:spPr>
          <a:xfrm>
            <a:off x="3725034" y="928826"/>
            <a:ext cx="942206" cy="1500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6062642" y="1571612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upermarket interactive worksh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0" y="3571876"/>
            <a:ext cx="3381332" cy="2928934"/>
          </a:xfrm>
          <a:prstGeom prst="rect">
            <a:avLst/>
          </a:prstGeom>
          <a:noFill/>
        </p:spPr>
      </p:pic>
      <p:cxnSp>
        <p:nvCxnSpPr>
          <p:cNvPr id="13" name="12 - Ευθύγραμμο βέλος σύνδεσης"/>
          <p:cNvCxnSpPr/>
          <p:nvPr/>
        </p:nvCxnSpPr>
        <p:spPr>
          <a:xfrm>
            <a:off x="7381884" y="3786190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7667635" y="4429133"/>
            <a:ext cx="32172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600" dirty="0"/>
              <a:t>υπεραγορά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s of milk with gable top package close up.... - Stock Illustration  [61991947] - PIXTA"/>
          <p:cNvPicPr>
            <a:picLocks noChangeAspect="1" noChangeArrowheads="1"/>
          </p:cNvPicPr>
          <p:nvPr/>
        </p:nvPicPr>
        <p:blipFill>
          <a:blip r:embed="rId2"/>
          <a:srcRect l="18333" t="20833" b="19871"/>
          <a:stretch>
            <a:fillRect/>
          </a:stretch>
        </p:blipFill>
        <p:spPr bwMode="auto">
          <a:xfrm>
            <a:off x="6167438" y="1714488"/>
            <a:ext cx="3500432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Free Breakfast Cereal Vectors, 1,000+ Images in AI, EPS for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4" y="3638550"/>
            <a:ext cx="2819400" cy="3219451"/>
          </a:xfrm>
          <a:prstGeom prst="rect">
            <a:avLst/>
          </a:prstGeom>
          <a:noFill/>
        </p:spPr>
      </p:pic>
      <p:pic>
        <p:nvPicPr>
          <p:cNvPr id="12" name="Picture 4" descr="628 Sprinkle Salt Illustrations &amp;amp; Clip Art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48" y="1857364"/>
            <a:ext cx="3571900" cy="2071702"/>
          </a:xfrm>
          <a:prstGeom prst="rect">
            <a:avLst/>
          </a:prstGeom>
          <a:noFill/>
        </p:spPr>
      </p:pic>
      <p:pic>
        <p:nvPicPr>
          <p:cNvPr id="13" name="Picture 8" descr="17,866 Butter Illustrations &amp;amp; Clip Art - iStock"/>
          <p:cNvPicPr>
            <a:picLocks noChangeAspect="1" noChangeArrowheads="1"/>
          </p:cNvPicPr>
          <p:nvPr/>
        </p:nvPicPr>
        <p:blipFill>
          <a:blip r:embed="rId5"/>
          <a:srcRect l="10254" t="32584" r="13704" b="15413"/>
          <a:stretch>
            <a:fillRect/>
          </a:stretch>
        </p:blipFill>
        <p:spPr bwMode="auto">
          <a:xfrm>
            <a:off x="2095472" y="4214818"/>
            <a:ext cx="3929090" cy="2478686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861647" y="214291"/>
            <a:ext cx="105419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Θέλ</a:t>
            </a:r>
            <a:r>
              <a:rPr lang="el-GR" sz="3200" dirty="0">
                <a:solidFill>
                  <a:srgbClr val="FF0000"/>
                </a:solidFill>
              </a:rPr>
              <a:t>ω  </a:t>
            </a:r>
            <a:r>
              <a:rPr lang="en-GB" sz="3200" dirty="0"/>
              <a:t>..........</a:t>
            </a:r>
            <a:r>
              <a:rPr lang="el-GR" sz="3200" dirty="0"/>
              <a:t>  και  </a:t>
            </a:r>
            <a:r>
              <a:rPr lang="en-GB" sz="3200" dirty="0"/>
              <a:t>..........</a:t>
            </a:r>
            <a:endParaRPr lang="el-GR" sz="3200" dirty="0"/>
          </a:p>
          <a:p>
            <a:r>
              <a:rPr lang="en-GB" sz="3200" dirty="0"/>
              <a:t>I want  ........</a:t>
            </a:r>
            <a:r>
              <a:rPr lang="el-GR" sz="3200" dirty="0"/>
              <a:t> </a:t>
            </a:r>
            <a:r>
              <a:rPr lang="en-GB" sz="3200" dirty="0"/>
              <a:t>and ..................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475121" y="3989616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ElevenLabs_2026-04-13T08_36_19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A4FF4718-B002-FA4E-0C52-68038EF8CE0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41524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52596" y="142852"/>
            <a:ext cx="290035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Ε ε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52596" y="1357298"/>
            <a:ext cx="2714644" cy="2071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 ελαιόλαδο </a:t>
            </a:r>
            <a:endParaRPr lang="en-GB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l-GR" dirty="0"/>
          </a:p>
          <a:p>
            <a:pPr>
              <a:buNone/>
            </a:pPr>
            <a:r>
              <a:rPr lang="en-GB" dirty="0">
                <a:sym typeface="+mn-ea"/>
              </a:rPr>
              <a:t>.........</a:t>
            </a:r>
            <a:r>
              <a:rPr lang="en-US" altLang="en-GB" dirty="0">
                <a:sym typeface="+mn-ea"/>
              </a:rPr>
              <a:t>............</a:t>
            </a:r>
            <a:endParaRPr lang="en-US" dirty="0"/>
          </a:p>
        </p:txBody>
      </p:sp>
      <p:sp>
        <p:nvSpPr>
          <p:cNvPr id="6" name="1 - Τίτλος"/>
          <p:cNvSpPr txBox="1"/>
          <p:nvPr/>
        </p:nvSpPr>
        <p:spPr>
          <a:xfrm>
            <a:off x="1952596" y="3643314"/>
            <a:ext cx="2900354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 dirty="0"/>
              <a:t>Ζ ζ </a:t>
            </a:r>
            <a:endParaRPr lang="en-US" sz="4400" dirty="0"/>
          </a:p>
        </p:txBody>
      </p:sp>
      <p:sp>
        <p:nvSpPr>
          <p:cNvPr id="7" name="2 - Θέση περιεχομένου"/>
          <p:cNvSpPr txBox="1"/>
          <p:nvPr/>
        </p:nvSpPr>
        <p:spPr>
          <a:xfrm>
            <a:off x="1952596" y="4857760"/>
            <a:ext cx="3214710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 ζάχαρη</a:t>
            </a:r>
            <a:endParaRPr lang="en-GB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l-GR" sz="3200" dirty="0"/>
          </a:p>
          <a:p>
            <a:pPr>
              <a:buNone/>
            </a:pPr>
            <a:r>
              <a:rPr lang="en-GB" sz="3200" dirty="0">
                <a:sym typeface="+mn-ea"/>
              </a:rPr>
              <a:t>.........</a:t>
            </a:r>
            <a:r>
              <a:rPr lang="en-US" altLang="en-GB" sz="3200" dirty="0">
                <a:sym typeface="+mn-ea"/>
              </a:rPr>
              <a:t>............</a:t>
            </a:r>
            <a:endParaRPr lang="en-US" sz="3200" dirty="0"/>
          </a:p>
        </p:txBody>
      </p:sp>
      <p:pic>
        <p:nvPicPr>
          <p:cNvPr id="19458" name="Picture 2" descr="Is extra-virgin olive oil extra healthy? - Harvard Health"/>
          <p:cNvPicPr>
            <a:picLocks noChangeAspect="1" noChangeArrowheads="1"/>
          </p:cNvPicPr>
          <p:nvPr/>
        </p:nvPicPr>
        <p:blipFill>
          <a:blip r:embed="rId2"/>
          <a:srcRect l="35274" t="12082" r="8289" b="9387"/>
          <a:stretch>
            <a:fillRect/>
          </a:stretch>
        </p:blipFill>
        <p:spPr bwMode="auto">
          <a:xfrm>
            <a:off x="5310182" y="0"/>
            <a:ext cx="3429024" cy="3714776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8453453" y="928670"/>
            <a:ext cx="17456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Olive oil</a:t>
            </a:r>
            <a:endParaRPr lang="en-US" dirty="0"/>
          </a:p>
        </p:txBody>
      </p:sp>
      <p:pic>
        <p:nvPicPr>
          <p:cNvPr id="19460" name="Picture 4" descr="sug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8" y="3571876"/>
            <a:ext cx="2143086" cy="310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366</Words>
  <Application>Microsoft Office PowerPoint</Application>
  <PresentationFormat>Ευρεία οθόνη</PresentationFormat>
  <Paragraphs>146</Paragraphs>
  <Slides>27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Α α</vt:lpstr>
      <vt:lpstr>Γ γ</vt:lpstr>
      <vt:lpstr>Παρουσίαση του PowerPoint</vt:lpstr>
      <vt:lpstr>Παρουσίαση του PowerPoint</vt:lpstr>
      <vt:lpstr>Παρουσίαση του PowerPoint</vt:lpstr>
      <vt:lpstr>Ε ε</vt:lpstr>
      <vt:lpstr>Η η</vt:lpstr>
      <vt:lpstr>Ι ι</vt:lpstr>
      <vt:lpstr>Λ λ</vt:lpstr>
      <vt:lpstr>Παρουσίαση του PowerPoint</vt:lpstr>
      <vt:lpstr>Παρουσίαση του PowerPoint</vt:lpstr>
      <vt:lpstr>Παρουσίαση του PowerPoint</vt:lpstr>
      <vt:lpstr>N ν</vt:lpstr>
      <vt:lpstr>Ο ο </vt:lpstr>
      <vt:lpstr>Ρ  ρ </vt:lpstr>
      <vt:lpstr>Τ  τ </vt:lpstr>
      <vt:lpstr>Φ φ</vt:lpstr>
      <vt:lpstr>Ψ ψ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ΕΛΕΝΗ ΧΑΡΑΛΑΜΠΟΥΣ</dc:creator>
  <cp:lastModifiedBy>Ελένη Χαραλάμπους</cp:lastModifiedBy>
  <cp:revision>54</cp:revision>
  <cp:lastPrinted>2025-09-05T09:25:00Z</cp:lastPrinted>
  <dcterms:created xsi:type="dcterms:W3CDTF">2024-09-09T18:36:00Z</dcterms:created>
  <dcterms:modified xsi:type="dcterms:W3CDTF">2026-04-13T11:37:39Z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9EFE0D2D896D4C54A0008454114A1011_12</vt:lpwstr>
  </property>
  <property fmtid="{D5CDD505-2E9C-101B-9397-08002B2CF9AE}" pid="3" name="KSOProductBuildVer">
    <vt:lpwstr>1033-12.2.0.22549</vt:lpwstr>
  </property>
</Properties>
</file>