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4" r:id="rId2"/>
    <p:sldId id="552" r:id="rId3"/>
    <p:sldId id="451" r:id="rId4"/>
    <p:sldId id="277" r:id="rId5"/>
    <p:sldId id="290" r:id="rId6"/>
    <p:sldId id="291" r:id="rId7"/>
    <p:sldId id="278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285" r:id="rId39"/>
    <p:sldId id="257" r:id="rId40"/>
    <p:sldId id="258" r:id="rId41"/>
    <p:sldId id="259" r:id="rId42"/>
    <p:sldId id="261" r:id="rId43"/>
    <p:sldId id="262" r:id="rId44"/>
    <p:sldId id="260" r:id="rId45"/>
    <p:sldId id="275" r:id="rId46"/>
    <p:sldId id="272" r:id="rId47"/>
    <p:sldId id="270" r:id="rId48"/>
    <p:sldId id="271" r:id="rId49"/>
    <p:sldId id="264" r:id="rId50"/>
    <p:sldId id="323" r:id="rId51"/>
    <p:sldId id="324" r:id="rId52"/>
    <p:sldId id="273" r:id="rId53"/>
    <p:sldId id="322" r:id="rId54"/>
    <p:sldId id="265" r:id="rId55"/>
    <p:sldId id="266" r:id="rId56"/>
    <p:sldId id="267" r:id="rId57"/>
    <p:sldId id="268" r:id="rId58"/>
    <p:sldId id="269" r:id="rId59"/>
    <p:sldId id="263" r:id="rId60"/>
    <p:sldId id="279" r:id="rId61"/>
    <p:sldId id="280" r:id="rId62"/>
    <p:sldId id="281" r:id="rId63"/>
    <p:sldId id="282" r:id="rId64"/>
    <p:sldId id="289" r:id="rId65"/>
    <p:sldId id="283" r:id="rId66"/>
    <p:sldId id="284" r:id="rId67"/>
    <p:sldId id="325" r:id="rId68"/>
    <p:sldId id="326" r:id="rId69"/>
    <p:sldId id="327" r:id="rId70"/>
    <p:sldId id="328" r:id="rId71"/>
    <p:sldId id="330" r:id="rId72"/>
    <p:sldId id="329" r:id="rId73"/>
    <p:sldId id="613" r:id="rId74"/>
    <p:sldId id="548" r:id="rId75"/>
    <p:sldId id="549" r:id="rId76"/>
  </p:sldIdLst>
  <p:sldSz cx="12192000" cy="6858000"/>
  <p:notesSz cx="6797675" cy="9926638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0A76A6-40F0-9AE4-7DE7-BCC35F497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A1A8CB0-F086-2E46-DF09-865EA2CFC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117BE64-266C-7C48-6093-23288080E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7E5C499-CED7-9D73-C60D-6833B9EA7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10EF9B9-E736-D423-AC33-AC9E0607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15944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8C7F5E-BB3F-7417-F687-B089BD961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30ACA49-DF38-483D-8E7A-767DE7D73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01EF705-2412-3199-F854-E1A324D2F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150DF31-F841-2AD8-B701-5926602D6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F9CDA5D-B59A-EC65-0764-0C5CB43E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65951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ECF17188-9730-C718-0354-796BE2B124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D0FACCB-6DD2-C001-4419-BB3745BD3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145ED98-FDC6-8F7D-76DA-E4FC0B3C3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F28FCC3-2C9F-251D-CA8D-F77B3D2B2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5AAC987-973A-E100-50FA-FAA55ADB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62279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BD01A2-5BBE-6C51-0CD6-1A0C6618C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ADAA55E-2549-5318-68DB-B9FC3A0B0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98AE911-8C1F-27FD-9E5A-79710EE7F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99A4E2A-FF60-E20B-AD2A-A42B79B40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39915D4-F107-664D-EA27-74488D821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5369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D96666-D7A3-9981-0701-1D4D3B57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BCB6D2A-0A43-581F-2455-ADF04DCEE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B3FA939-EFA6-A242-01F9-10C24581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1C34D00-D73A-3553-CEE3-7CA533FB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AB03B83-F4F0-A15A-780B-A398246A5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96916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63C6A4-04A2-AE94-C2AB-991B4517B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90CED9-76B4-8F9E-0ACB-C1753CB1C1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25864C5-1B4C-E432-8572-A58FE4766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E667576-352C-5858-41EA-FF47A4AE3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CE40399-B6B1-DC02-C387-CA7A4764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F5D19B7-58D8-E251-E40E-912D7CF53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6865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B273A3-4D7E-75E1-76D2-C7D3EC6FF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5B9AE5D-7669-8167-A465-1F1777054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D86C3F2-46D6-2265-2F3F-836A7C876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C588546-C20A-427A-8382-C2176FD39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05CFE4C-7804-9898-3964-643C01D7DC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025C217-42DB-EE24-3EE0-A2D3BBBAC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C23A105-8C3C-51CD-69B0-6F876422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9C80FE6-0050-1598-75F3-BF26D59A6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3059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41F7CF-0E4F-95E9-4228-3B441E98A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8481852-32E4-4951-B956-4410FB0F6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588169B-80FE-4C2E-1F1D-67B5CF8F3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9D416B1-B5A1-7E15-E6B0-D63D81DA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7586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EC8B84A-49A3-709C-6302-008406A93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25F221F-E2F6-8F35-7488-BEB95DC1C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8045A8C-6133-7341-C624-9B7BA6CD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29292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118809-D10F-A10B-F7D6-8A100AC5D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213342-4C29-4A4C-4CDC-7DE3DE040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4B61FFF-26D5-802C-EED5-8096524C0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09DC29B-CE43-652E-1869-94E8B1154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6C1B4ED-CB89-D2E7-FD56-BAB4C9AF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FF799E3-E677-F967-6927-76E69CEB7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27839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58E41B-7541-0F22-F2C8-3300E2CFD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93D0CFC-C7DD-1A02-2068-430F8A60A4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4E2C782-38C8-CCE6-4E3C-D6F0D01E1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6FE773D-BECD-58E7-53AC-2DEEF72D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F003D68-B004-7432-4FD8-6187EB92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F98EC8E-72EE-9B00-6419-03462B37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5158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503F23F-CB22-DA77-6E74-F1F78E20E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F703C89-8A68-2FCA-C5CA-707AD5E95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C7EE757-6C26-22D0-C52B-01206F013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7E916D-8EAE-474E-9D00-823F15F353FB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7A24ADD-F501-9872-4B0D-9FDE34C95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41EB2CF-B3A5-7920-32B1-E3082DA42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569032-715A-482E-B3DB-82B252889E8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38293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4.png"/><Relationship Id="rId4" Type="http://schemas.openxmlformats.org/officeDocument/2006/relationships/image" Target="../media/image50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18" y="420743"/>
            <a:ext cx="10261710" cy="53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3384331" y="2774731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Μαθαίνω Ελληνικά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889531" y="5691352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>
                <a:solidFill>
                  <a:schemeClr val="tx1"/>
                </a:solidFill>
              </a:rPr>
              <a:t>Δρ</a:t>
            </a:r>
            <a:r>
              <a:rPr lang="el-GR" dirty="0">
                <a:solidFill>
                  <a:schemeClr val="tx1"/>
                </a:solidFill>
              </a:rPr>
              <a:t> Ελένη Χαραλάμπους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AD5C74E-9954-46D5-AF97-2CC8A072D969}"/>
              </a:ext>
            </a:extLst>
          </p:cNvPr>
          <p:cNvSpPr/>
          <p:nvPr/>
        </p:nvSpPr>
        <p:spPr>
          <a:xfrm>
            <a:off x="273269" y="5850485"/>
            <a:ext cx="3836276" cy="6775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1.Αλφάβητο 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418027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Βιβλίο -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21" y="6879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579541" y="1116623"/>
            <a:ext cx="5062653" cy="15562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βιβλίο</a:t>
            </a: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8847992" y="944941"/>
            <a:ext cx="3212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err="1"/>
              <a:t>Ββ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E7B8CA-39D8-FA40-BF64-85398B9C5E01}"/>
              </a:ext>
            </a:extLst>
          </p:cNvPr>
          <p:cNvSpPr txBox="1"/>
          <p:nvPr/>
        </p:nvSpPr>
        <p:spPr>
          <a:xfrm>
            <a:off x="1175596" y="2940573"/>
            <a:ext cx="10075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……………..…………</a:t>
            </a:r>
          </a:p>
          <a:p>
            <a:r>
              <a:rPr lang="el-GR" sz="9600" dirty="0"/>
              <a:t>……………..…………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401627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17.920 εικόνες για «Γάτα καρτούν», φωτογραφίες στοκ, αντικείμενα 3D και  vector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6"/>
          <a:stretch>
            <a:fillRect/>
          </a:stretch>
        </p:blipFill>
        <p:spPr bwMode="auto">
          <a:xfrm>
            <a:off x="331421" y="487729"/>
            <a:ext cx="2476500" cy="240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149469" y="0"/>
            <a:ext cx="11975123" cy="6699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4374172" y="329479"/>
            <a:ext cx="3525716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γάτα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2924906" y="1973641"/>
            <a:ext cx="3212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err="1"/>
              <a:t>Γγ</a:t>
            </a:r>
            <a:r>
              <a:rPr lang="el-GR" sz="9600" dirty="0"/>
              <a:t> </a:t>
            </a:r>
            <a:endParaRPr lang="en-US" sz="9600" dirty="0"/>
          </a:p>
        </p:txBody>
      </p:sp>
      <p:pic>
        <p:nvPicPr>
          <p:cNvPr id="1028" name="Picture 4" descr="Δέντρο Φύση Περιουσία - Δωρεάν εικόνα στο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467" y="1821229"/>
            <a:ext cx="3082023" cy="446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90714" y="4957164"/>
            <a:ext cx="3212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err="1"/>
              <a:t>Δδ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9" name="Rounded Rectangle 8"/>
          <p:cNvSpPr/>
          <p:nvPr/>
        </p:nvSpPr>
        <p:spPr>
          <a:xfrm>
            <a:off x="5207620" y="3763853"/>
            <a:ext cx="3846991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δέντρο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8995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917.920 εικόνες για «Γάτα καρτούν», φωτογραφίες στοκ, αντικείμενα 3D και  vector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1"/>
          <a:stretch>
            <a:fillRect/>
          </a:stretch>
        </p:blipFill>
        <p:spPr bwMode="auto">
          <a:xfrm>
            <a:off x="331421" y="487729"/>
            <a:ext cx="2476500" cy="249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0" y="944941"/>
            <a:ext cx="3212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err="1"/>
              <a:t>Γγ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9" name="Rounded Rectangle 8"/>
          <p:cNvSpPr/>
          <p:nvPr/>
        </p:nvSpPr>
        <p:spPr>
          <a:xfrm>
            <a:off x="6730511" y="610833"/>
            <a:ext cx="3525716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γάτα</a:t>
            </a:r>
            <a:endParaRPr lang="en-US" sz="7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63F644-593C-C70E-531B-E71B556B83EC}"/>
              </a:ext>
            </a:extLst>
          </p:cNvPr>
          <p:cNvSpPr txBox="1"/>
          <p:nvPr/>
        </p:nvSpPr>
        <p:spPr>
          <a:xfrm>
            <a:off x="1175596" y="2940573"/>
            <a:ext cx="10075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……………..…………</a:t>
            </a:r>
          </a:p>
          <a:p>
            <a:r>
              <a:rPr lang="el-GR" sz="9600" dirty="0"/>
              <a:t>……………..…………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476638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5596" y="2940573"/>
            <a:ext cx="10075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……………..…………</a:t>
            </a:r>
          </a:p>
          <a:p>
            <a:r>
              <a:rPr lang="el-GR" sz="9600" dirty="0"/>
              <a:t>……………..…………</a:t>
            </a:r>
            <a:endParaRPr lang="en-US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944941"/>
            <a:ext cx="3212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err="1"/>
              <a:t>Δδ</a:t>
            </a:r>
            <a:r>
              <a:rPr lang="el-GR" sz="9600" dirty="0"/>
              <a:t> </a:t>
            </a:r>
            <a:endParaRPr lang="en-US" sz="9600" dirty="0"/>
          </a:p>
        </p:txBody>
      </p:sp>
      <p:pic>
        <p:nvPicPr>
          <p:cNvPr id="6" name="Picture 4" descr="Δέντρο Φύση Περιουσία - Δωρεάν εικόνα στο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7" y="150942"/>
            <a:ext cx="3082023" cy="329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928338" y="870439"/>
            <a:ext cx="4323242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δέντρο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40187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729762"/>
            <a:ext cx="4149969" cy="11693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8000" dirty="0"/>
              <a:t>γάτα</a:t>
            </a:r>
            <a:endParaRPr lang="en-US" sz="8000" dirty="0"/>
          </a:p>
        </p:txBody>
      </p:sp>
      <p:sp>
        <p:nvSpPr>
          <p:cNvPr id="3" name="Rounded Rectangle 2"/>
          <p:cNvSpPr/>
          <p:nvPr/>
        </p:nvSpPr>
        <p:spPr>
          <a:xfrm>
            <a:off x="1058007" y="2491154"/>
            <a:ext cx="4874442" cy="11693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8800" dirty="0"/>
              <a:t>δέντρο</a:t>
            </a:r>
            <a:endParaRPr lang="en-US" sz="8800" dirty="0"/>
          </a:p>
        </p:txBody>
      </p:sp>
      <p:sp>
        <p:nvSpPr>
          <p:cNvPr id="4" name="Rounded Rectangle 3"/>
          <p:cNvSpPr/>
          <p:nvPr/>
        </p:nvSpPr>
        <p:spPr>
          <a:xfrm>
            <a:off x="1154724" y="3985846"/>
            <a:ext cx="5179169" cy="11693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βιβλίο</a:t>
            </a:r>
            <a:endParaRPr lang="en-US" sz="9600" dirty="0"/>
          </a:p>
        </p:txBody>
      </p:sp>
      <p:sp>
        <p:nvSpPr>
          <p:cNvPr id="5" name="Rounded Rectangle 4"/>
          <p:cNvSpPr/>
          <p:nvPr/>
        </p:nvSpPr>
        <p:spPr>
          <a:xfrm>
            <a:off x="1154724" y="5427784"/>
            <a:ext cx="4149969" cy="11693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8800" dirty="0"/>
              <a:t>άλογο</a:t>
            </a:r>
            <a:endParaRPr lang="en-US" sz="8800" dirty="0"/>
          </a:p>
        </p:txBody>
      </p:sp>
      <p:pic>
        <p:nvPicPr>
          <p:cNvPr id="6" name="Picture 2" descr="917.920 εικόνες για «Γάτα καρτούν», φωτογραφίες στοκ, αντικείμενα 3D και  vector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8"/>
          <a:stretch>
            <a:fillRect/>
          </a:stretch>
        </p:blipFill>
        <p:spPr bwMode="auto">
          <a:xfrm>
            <a:off x="9759464" y="4960820"/>
            <a:ext cx="1638544" cy="163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Δέντρο Φύση Περιουσία - Δωρεάν εικόνα στο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554" y="143607"/>
            <a:ext cx="1795416" cy="191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Βιβλίο - 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586" y="1884484"/>
            <a:ext cx="1577914" cy="15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Α,α Λίστα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2" r="66260" b="46970"/>
          <a:stretch/>
        </p:blipFill>
        <p:spPr bwMode="auto">
          <a:xfrm>
            <a:off x="9772911" y="3723608"/>
            <a:ext cx="1625097" cy="12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14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149469" y="0"/>
            <a:ext cx="11975123" cy="6699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4374172" y="329479"/>
            <a:ext cx="3525716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ένα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2924906" y="1973641"/>
            <a:ext cx="3212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err="1"/>
              <a:t>Εε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3790714" y="4957164"/>
            <a:ext cx="3212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err="1"/>
              <a:t>Ζζ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9" name="Rounded Rectangle 8"/>
          <p:cNvSpPr/>
          <p:nvPr/>
        </p:nvSpPr>
        <p:spPr>
          <a:xfrm>
            <a:off x="5528895" y="3763853"/>
            <a:ext cx="3525716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ζάρι</a:t>
            </a:r>
            <a:endParaRPr lang="en-US" sz="7200" dirty="0"/>
          </a:p>
        </p:txBody>
      </p:sp>
      <p:pic>
        <p:nvPicPr>
          <p:cNvPr id="2" name="Picture 2" descr="Αριθμός εγγράφου Origami ένας Στοκ Εικόνες - εικόνα από arroyos: 453818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" y="536243"/>
            <a:ext cx="2433108" cy="256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Ζάρι 16mm Διαφανές Κόκκιν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064" y="1821228"/>
            <a:ext cx="2623527" cy="262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20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008" y="2940573"/>
            <a:ext cx="10075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……………..…………</a:t>
            </a:r>
          </a:p>
          <a:p>
            <a:r>
              <a:rPr lang="el-GR" sz="9600" dirty="0"/>
              <a:t>……………..…………  </a:t>
            </a:r>
            <a:endParaRPr lang="en-US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944941"/>
            <a:ext cx="3212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err="1"/>
              <a:t>Εε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10" name="Rounded Rectangle 9"/>
          <p:cNvSpPr/>
          <p:nvPr/>
        </p:nvSpPr>
        <p:spPr>
          <a:xfrm>
            <a:off x="6928338" y="870439"/>
            <a:ext cx="3525716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ένα</a:t>
            </a:r>
            <a:endParaRPr lang="en-US" sz="7200" dirty="0"/>
          </a:p>
        </p:txBody>
      </p:sp>
      <p:pic>
        <p:nvPicPr>
          <p:cNvPr id="7" name="Picture 2" descr="Αριθμός εγγράφου Origami ένας Στοκ Εικόνες - εικόνα από arroyos: 453818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81" y="172224"/>
            <a:ext cx="2433108" cy="256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17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2272" y="2866071"/>
            <a:ext cx="10075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……………..…………</a:t>
            </a:r>
          </a:p>
          <a:p>
            <a:r>
              <a:rPr lang="el-GR" sz="9600" dirty="0"/>
              <a:t>……………..………… </a:t>
            </a:r>
            <a:endParaRPr lang="en-US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944941"/>
            <a:ext cx="3212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err="1"/>
              <a:t>Ζζ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10" name="Rounded Rectangle 9"/>
          <p:cNvSpPr/>
          <p:nvPr/>
        </p:nvSpPr>
        <p:spPr>
          <a:xfrm>
            <a:off x="6928338" y="870439"/>
            <a:ext cx="3525716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ζάρι</a:t>
            </a:r>
            <a:endParaRPr lang="en-US" sz="7200" dirty="0"/>
          </a:p>
        </p:txBody>
      </p:sp>
      <p:pic>
        <p:nvPicPr>
          <p:cNvPr id="6" name="Picture 5" descr="Ζάρι 16mm Διαφανές Κόκκιν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72" y="418008"/>
            <a:ext cx="2623527" cy="262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409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149469" y="0"/>
            <a:ext cx="11975123" cy="6699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4374172" y="329479"/>
            <a:ext cx="3525716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ησυχία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2768110" y="2397747"/>
            <a:ext cx="3212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err="1"/>
              <a:t>Ηη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3790714" y="4957164"/>
            <a:ext cx="3212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err="1"/>
              <a:t>Θθ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9" name="Rounded Rectangle 8"/>
          <p:cNvSpPr/>
          <p:nvPr/>
        </p:nvSpPr>
        <p:spPr>
          <a:xfrm>
            <a:off x="5528894" y="3763853"/>
            <a:ext cx="4641017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θρανίο</a:t>
            </a:r>
            <a:endParaRPr lang="en-US" sz="7200" dirty="0"/>
          </a:p>
        </p:txBody>
      </p:sp>
      <p:sp>
        <p:nvSpPr>
          <p:cNvPr id="7" name="AutoShape 4" descr="50+ δωρεάν εικόνες για Θρανίο και Σχολείο -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279" y="1869164"/>
            <a:ext cx="2105025" cy="2171700"/>
          </a:xfrm>
          <a:prstGeom prst="rect">
            <a:avLst/>
          </a:prstGeom>
        </p:spPr>
      </p:pic>
      <p:pic>
        <p:nvPicPr>
          <p:cNvPr id="2" name="Picture 2" descr="Σιωπή emoticon διανυσματική απεικόνιση. εικονογραφία από εικονίδιο -  270540246">
            <a:extLst>
              <a:ext uri="{FF2B5EF4-FFF2-40B4-BE49-F238E27FC236}">
                <a16:creationId xmlns:a16="http://schemas.microsoft.com/office/drawing/2014/main" id="{FC0161E9-F685-51D5-FEB5-57FC4B88C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6" y="62917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249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641" y="2940573"/>
            <a:ext cx="10075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……………..…………</a:t>
            </a:r>
          </a:p>
          <a:p>
            <a:r>
              <a:rPr lang="el-GR" sz="9600" dirty="0"/>
              <a:t>……………..………… </a:t>
            </a:r>
            <a:endParaRPr lang="en-US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944941"/>
            <a:ext cx="3212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err="1"/>
              <a:t>Ηη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10" name="Rounded Rectangle 9"/>
          <p:cNvSpPr/>
          <p:nvPr/>
        </p:nvSpPr>
        <p:spPr>
          <a:xfrm>
            <a:off x="6928338" y="870439"/>
            <a:ext cx="3525716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ησυχία</a:t>
            </a:r>
            <a:endParaRPr lang="en-US" sz="7200" dirty="0"/>
          </a:p>
        </p:txBody>
      </p:sp>
      <p:pic>
        <p:nvPicPr>
          <p:cNvPr id="2050" name="Picture 2" descr="Σιωπή emoticon διανυσματική απεικόνιση. εικονογραφία από εικονίδιο -  270540246">
            <a:extLst>
              <a:ext uri="{FF2B5EF4-FFF2-40B4-BE49-F238E27FC236}">
                <a16:creationId xmlns:a16="http://schemas.microsoft.com/office/drawing/2014/main" id="{B3451A97-E0A0-54AE-23C4-2993999F1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66" y="65820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52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485DF-5D0F-7018-EB41-13534E3BD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0450A419-36F8-F8AF-559A-E6AA18680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344767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FB8E91E0-3E5B-3846-1A74-3BEEBAD738FE}"/>
              </a:ext>
            </a:extLst>
          </p:cNvPr>
          <p:cNvSpPr/>
          <p:nvPr/>
        </p:nvSpPr>
        <p:spPr>
          <a:xfrm>
            <a:off x="593661" y="731861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3074" name="Picture 2" descr="Το Αλφάβητο - House of Science">
            <a:extLst>
              <a:ext uri="{FF2B5EF4-FFF2-40B4-BE49-F238E27FC236}">
                <a16:creationId xmlns:a16="http://schemas.microsoft.com/office/drawing/2014/main" id="{B1CFDEB2-48F8-771F-7F5D-1AD309DC6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87" y="496614"/>
            <a:ext cx="6858000" cy="571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902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1523" y="2906656"/>
            <a:ext cx="10075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……………..…………</a:t>
            </a:r>
          </a:p>
          <a:p>
            <a:r>
              <a:rPr lang="el-GR" sz="9600" dirty="0"/>
              <a:t>……………..…………   </a:t>
            </a:r>
            <a:endParaRPr lang="en-US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944941"/>
            <a:ext cx="3212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err="1"/>
              <a:t>Θθ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10" name="Rounded Rectangle 9"/>
          <p:cNvSpPr/>
          <p:nvPr/>
        </p:nvSpPr>
        <p:spPr>
          <a:xfrm>
            <a:off x="6928337" y="870439"/>
            <a:ext cx="4055613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θρανίο</a:t>
            </a:r>
            <a:endParaRPr lang="en-US" sz="7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23" y="734956"/>
            <a:ext cx="21050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31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616" y="5219033"/>
            <a:ext cx="807794" cy="833380"/>
          </a:xfrm>
          <a:prstGeom prst="rect">
            <a:avLst/>
          </a:prstGeom>
        </p:spPr>
      </p:pic>
      <p:pic>
        <p:nvPicPr>
          <p:cNvPr id="4" name="Picture 3" descr="Ζάρι 16mm Διαφανές Κόκκιν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293" y="245264"/>
            <a:ext cx="1120646" cy="112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1718" y="3162540"/>
            <a:ext cx="849911" cy="89890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93531" y="118452"/>
            <a:ext cx="3525716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ένα</a:t>
            </a:r>
            <a:endParaRPr lang="en-US" sz="7200" dirty="0"/>
          </a:p>
        </p:txBody>
      </p:sp>
      <p:sp>
        <p:nvSpPr>
          <p:cNvPr id="7" name="Rounded Rectangle 6"/>
          <p:cNvSpPr/>
          <p:nvPr/>
        </p:nvSpPr>
        <p:spPr>
          <a:xfrm>
            <a:off x="1055077" y="1847423"/>
            <a:ext cx="3525716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ησυχία</a:t>
            </a:r>
            <a:endParaRPr lang="en-US" sz="7200" dirty="0"/>
          </a:p>
        </p:txBody>
      </p:sp>
      <p:sp>
        <p:nvSpPr>
          <p:cNvPr id="8" name="Rounded Rectangle 7"/>
          <p:cNvSpPr/>
          <p:nvPr/>
        </p:nvSpPr>
        <p:spPr>
          <a:xfrm>
            <a:off x="993530" y="3599168"/>
            <a:ext cx="4124879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θρανίο</a:t>
            </a:r>
            <a:endParaRPr lang="en-US" sz="7200" dirty="0"/>
          </a:p>
        </p:txBody>
      </p:sp>
      <p:sp>
        <p:nvSpPr>
          <p:cNvPr id="9" name="Rounded Rectangle 8"/>
          <p:cNvSpPr/>
          <p:nvPr/>
        </p:nvSpPr>
        <p:spPr>
          <a:xfrm>
            <a:off x="993531" y="5243330"/>
            <a:ext cx="3525716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ζάρι</a:t>
            </a:r>
            <a:endParaRPr lang="en-US" sz="7200" dirty="0"/>
          </a:p>
        </p:txBody>
      </p:sp>
      <p:pic>
        <p:nvPicPr>
          <p:cNvPr id="10" name="Picture 2" descr="Σιωπή emoticon διανυσματική απεικόνιση. εικονογραφία από εικονίδιο -  270540246">
            <a:extLst>
              <a:ext uri="{FF2B5EF4-FFF2-40B4-BE49-F238E27FC236}">
                <a16:creationId xmlns:a16="http://schemas.microsoft.com/office/drawing/2014/main" id="{81F1EDAC-D6D0-E93D-01A3-7567E06A9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75" y="1573784"/>
            <a:ext cx="1380881" cy="13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64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4850" y="2096450"/>
            <a:ext cx="1271953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Ιι</a:t>
            </a:r>
            <a:r>
              <a:rPr lang="el-GR" sz="9600" dirty="0"/>
              <a:t> </a:t>
            </a:r>
            <a:endParaRPr lang="en-US" sz="9600"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49469" y="0"/>
            <a:ext cx="11975123" cy="6699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2409093" y="133627"/>
            <a:ext cx="6668000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Ιαπωνία</a:t>
            </a:r>
            <a:endParaRPr lang="en-US" sz="7200" dirty="0"/>
          </a:p>
        </p:txBody>
      </p:sp>
      <p:sp>
        <p:nvSpPr>
          <p:cNvPr id="6" name="Rounded Rectangle 5"/>
          <p:cNvSpPr/>
          <p:nvPr/>
        </p:nvSpPr>
        <p:spPr>
          <a:xfrm>
            <a:off x="6008077" y="4783015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καρέκλα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8994532" y="1810410"/>
            <a:ext cx="2453054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Κ </a:t>
            </a:r>
            <a:r>
              <a:rPr lang="el-GR" sz="9600" dirty="0" err="1"/>
              <a:t>κ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5" name="AutoShape 4" descr="Κόκκινη καρέκλα απεικόνιση αποθεμάτων. εικονογραφία από armlet - 352148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883" y="4659922"/>
            <a:ext cx="951541" cy="1677865"/>
          </a:xfrm>
          <a:prstGeom prst="rect">
            <a:avLst/>
          </a:prstGeom>
        </p:spPr>
      </p:pic>
      <p:pic>
        <p:nvPicPr>
          <p:cNvPr id="3074" name="Picture 2" descr="20.000+ δωρεάν εικόνες για Japanese Cartoon και Κινουμενο Σχεδιο - Pixabay">
            <a:extLst>
              <a:ext uri="{FF2B5EF4-FFF2-40B4-BE49-F238E27FC236}">
                <a16:creationId xmlns:a16="http://schemas.microsoft.com/office/drawing/2014/main" id="{C2A462F9-88CC-A699-3B69-C4008A385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9" y="1911416"/>
            <a:ext cx="3640436" cy="267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271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008" y="2866071"/>
            <a:ext cx="10075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……………..…………</a:t>
            </a:r>
          </a:p>
          <a:p>
            <a:r>
              <a:rPr lang="el-GR" sz="9600" dirty="0"/>
              <a:t>……………..…………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944941"/>
            <a:ext cx="3212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err="1"/>
              <a:t>Ιι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9" name="Rounded Rectangle 8"/>
          <p:cNvSpPr/>
          <p:nvPr/>
        </p:nvSpPr>
        <p:spPr>
          <a:xfrm>
            <a:off x="5416062" y="870439"/>
            <a:ext cx="6526894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Ιαπωνία</a:t>
            </a:r>
            <a:endParaRPr lang="en-US" sz="7200" dirty="0"/>
          </a:p>
        </p:txBody>
      </p:sp>
      <p:pic>
        <p:nvPicPr>
          <p:cNvPr id="3" name="Picture 2" descr="20.000+ δωρεάν εικόνες για Japanese Cartoon και Κινουμενο Σχεδιο - Pixabay">
            <a:extLst>
              <a:ext uri="{FF2B5EF4-FFF2-40B4-BE49-F238E27FC236}">
                <a16:creationId xmlns:a16="http://schemas.microsoft.com/office/drawing/2014/main" id="{82203B46-168A-B010-321F-BF4A84338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64" y="393932"/>
            <a:ext cx="3640436" cy="267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281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384" y="2866071"/>
            <a:ext cx="10075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……………..…………</a:t>
            </a:r>
          </a:p>
          <a:p>
            <a:r>
              <a:rPr lang="el-GR" sz="9600" dirty="0"/>
              <a:t>……………..…………  </a:t>
            </a:r>
            <a:endParaRPr lang="en-US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3453160" y="999043"/>
            <a:ext cx="3212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Κ </a:t>
            </a:r>
            <a:r>
              <a:rPr lang="el-GR" sz="9600" dirty="0" err="1"/>
              <a:t>κ</a:t>
            </a:r>
            <a:r>
              <a:rPr lang="el-GR" sz="9600" dirty="0"/>
              <a:t>  </a:t>
            </a:r>
            <a:endParaRPr lang="en-US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314" y="944941"/>
            <a:ext cx="951541" cy="167786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64115" y="1169376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καρέκλα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360048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193" y="2237410"/>
            <a:ext cx="2124807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Λλ</a:t>
            </a:r>
            <a:r>
              <a:rPr lang="el-GR" sz="9600" dirty="0"/>
              <a:t> </a:t>
            </a:r>
            <a:endParaRPr lang="en-US" sz="9600"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49469" y="0"/>
            <a:ext cx="11975123" cy="6699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2409093" y="133627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λεμόνι</a:t>
            </a:r>
            <a:endParaRPr lang="en-US" sz="7200" dirty="0"/>
          </a:p>
        </p:txBody>
      </p:sp>
      <p:sp>
        <p:nvSpPr>
          <p:cNvPr id="6" name="Rounded Rectangle 5"/>
          <p:cNvSpPr/>
          <p:nvPr/>
        </p:nvSpPr>
        <p:spPr>
          <a:xfrm>
            <a:off x="6008077" y="4783015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μαμά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3050931" y="4940472"/>
            <a:ext cx="2453054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Μμ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5" name="AutoShape 4" descr="Κόκκινη καρέκλα απεικόνιση αποθεμάτων. εικονογραφία από armlet - 352148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54,094,632 Λεμόνι Εικονογραφήσεις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592" y="1922252"/>
            <a:ext cx="2057400" cy="2228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513" y="1561711"/>
            <a:ext cx="2468440" cy="251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47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008" y="2904276"/>
            <a:ext cx="10075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……………..…………</a:t>
            </a:r>
          </a:p>
          <a:p>
            <a:r>
              <a:rPr lang="el-GR" sz="9600" dirty="0"/>
              <a:t>……………..………… </a:t>
            </a:r>
            <a:endParaRPr lang="en-US" sz="9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831" y="550652"/>
            <a:ext cx="2057400" cy="2228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31317" y="861619"/>
            <a:ext cx="160813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8800" dirty="0" err="1"/>
              <a:t>Λλ</a:t>
            </a:r>
            <a:r>
              <a:rPr lang="el-GR" sz="8800" dirty="0"/>
              <a:t> </a:t>
            </a:r>
            <a:endParaRPr lang="en-US" sz="8800" dirty="0"/>
          </a:p>
        </p:txBody>
      </p:sp>
      <p:sp>
        <p:nvSpPr>
          <p:cNvPr id="9" name="Rounded Rectangle 8"/>
          <p:cNvSpPr/>
          <p:nvPr/>
        </p:nvSpPr>
        <p:spPr>
          <a:xfrm>
            <a:off x="6495844" y="265512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λεμόνι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206939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4239" y="3011144"/>
            <a:ext cx="10075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……………..………………………..…………</a:t>
            </a:r>
            <a:endParaRPr lang="en-US" sz="9600" dirty="0"/>
          </a:p>
        </p:txBody>
      </p:sp>
      <p:sp>
        <p:nvSpPr>
          <p:cNvPr id="3" name="Rounded Rectangle 2"/>
          <p:cNvSpPr/>
          <p:nvPr/>
        </p:nvSpPr>
        <p:spPr>
          <a:xfrm>
            <a:off x="5832231" y="580292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μαμά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2963008" y="799868"/>
            <a:ext cx="2453054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Μμ</a:t>
            </a:r>
            <a:r>
              <a:rPr lang="el-GR" sz="9600" dirty="0"/>
              <a:t> </a:t>
            </a: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70" y="325972"/>
            <a:ext cx="2468440" cy="251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51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7908" y="79131"/>
            <a:ext cx="5750168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μαμά</a:t>
            </a:r>
            <a:endParaRPr lang="en-US" sz="7200" dirty="0"/>
          </a:p>
        </p:txBody>
      </p:sp>
      <p:sp>
        <p:nvSpPr>
          <p:cNvPr id="3" name="Rounded Rectangle 2"/>
          <p:cNvSpPr/>
          <p:nvPr/>
        </p:nvSpPr>
        <p:spPr>
          <a:xfrm>
            <a:off x="213947" y="1341698"/>
            <a:ext cx="5750168" cy="1106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λεμόνι</a:t>
            </a:r>
            <a:endParaRPr lang="en-US" sz="7200" dirty="0"/>
          </a:p>
        </p:txBody>
      </p:sp>
      <p:sp>
        <p:nvSpPr>
          <p:cNvPr id="4" name="Rounded Rectangle 3"/>
          <p:cNvSpPr/>
          <p:nvPr/>
        </p:nvSpPr>
        <p:spPr>
          <a:xfrm>
            <a:off x="213947" y="4651130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καρέκλα</a:t>
            </a:r>
            <a:endParaRPr lang="en-US" sz="7200" dirty="0"/>
          </a:p>
        </p:txBody>
      </p:sp>
      <p:sp>
        <p:nvSpPr>
          <p:cNvPr id="5" name="Rounded Rectangle 4"/>
          <p:cNvSpPr/>
          <p:nvPr/>
        </p:nvSpPr>
        <p:spPr>
          <a:xfrm>
            <a:off x="213947" y="2813538"/>
            <a:ext cx="6722112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Ιαπωνία</a:t>
            </a:r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264" y="1688780"/>
            <a:ext cx="1749446" cy="1784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9264" y="79131"/>
            <a:ext cx="1282522" cy="1389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1742" y="3693213"/>
            <a:ext cx="628015" cy="1107388"/>
          </a:xfrm>
          <a:prstGeom prst="rect">
            <a:avLst/>
          </a:prstGeom>
        </p:spPr>
      </p:pic>
      <p:pic>
        <p:nvPicPr>
          <p:cNvPr id="10" name="Picture 2" descr="20.000+ δωρεάν εικόνες για Japanese Cartoon και Κινουμενο Σχεδιο - Pixabay">
            <a:extLst>
              <a:ext uri="{FF2B5EF4-FFF2-40B4-BE49-F238E27FC236}">
                <a16:creationId xmlns:a16="http://schemas.microsoft.com/office/drawing/2014/main" id="{FE4D2305-579B-14B3-BC6A-C819439A0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364" y="5020852"/>
            <a:ext cx="2012808" cy="147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521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193" y="2237410"/>
            <a:ext cx="2124807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Νν</a:t>
            </a:r>
            <a:r>
              <a:rPr lang="el-GR" sz="9600" dirty="0"/>
              <a:t> </a:t>
            </a:r>
            <a:endParaRPr lang="en-US" sz="9600"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49469" y="0"/>
            <a:ext cx="11975123" cy="6699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2409093" y="133627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νερό</a:t>
            </a:r>
            <a:endParaRPr lang="en-US" sz="7200" dirty="0"/>
          </a:p>
        </p:txBody>
      </p:sp>
      <p:sp>
        <p:nvSpPr>
          <p:cNvPr id="6" name="Rounded Rectangle 5"/>
          <p:cNvSpPr/>
          <p:nvPr/>
        </p:nvSpPr>
        <p:spPr>
          <a:xfrm>
            <a:off x="6008077" y="4783015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ξύστρα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3050931" y="4940472"/>
            <a:ext cx="2453054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Ξξ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5" name="AutoShape 4" descr="Κόκκινη καρέκλα απεικόνιση αποθεμάτων. εικονογραφία από armlet - 352148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54,094,632 Λεμόνι Εικονογραφήσεις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4" descr="Water Stock Clipart | Royalty-Free | Free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91" y="2124436"/>
            <a:ext cx="1198441" cy="122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724" y="2435469"/>
            <a:ext cx="1943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4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Σεπτεμβρίου 202_ (__/09/202_).Τώρα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193" y="2237410"/>
            <a:ext cx="2124807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Οο</a:t>
            </a:r>
            <a:r>
              <a:rPr lang="el-GR" sz="9600" dirty="0"/>
              <a:t> </a:t>
            </a:r>
            <a:endParaRPr lang="en-US" sz="9600"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49469" y="0"/>
            <a:ext cx="11975123" cy="6699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2409093" y="133627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ομπρέλα</a:t>
            </a:r>
            <a:endParaRPr lang="en-US" sz="7200" dirty="0"/>
          </a:p>
        </p:txBody>
      </p:sp>
      <p:sp>
        <p:nvSpPr>
          <p:cNvPr id="6" name="Rounded Rectangle 5"/>
          <p:cNvSpPr/>
          <p:nvPr/>
        </p:nvSpPr>
        <p:spPr>
          <a:xfrm>
            <a:off x="6008077" y="4783015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πίνακας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3050931" y="4940472"/>
            <a:ext cx="2453054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Ππ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5" name="AutoShape 4" descr="Κόκκινη καρέκλα απεικόνιση αποθεμάτων. εικονογραφία από armlet - 352148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54,094,632 Λεμόνι Εικονογραφήσεις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lassroom Τάξη Σχολείο - Δωρεάν εικόνα στο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631" y="2237410"/>
            <a:ext cx="2727614" cy="18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Αλφαβήτα- Συλλαβέ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39303" r="53754" b="18474"/>
          <a:stretch/>
        </p:blipFill>
        <p:spPr bwMode="auto">
          <a:xfrm>
            <a:off x="612774" y="1922253"/>
            <a:ext cx="2701925" cy="328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470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127" y="2892442"/>
            <a:ext cx="10075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……………..…………</a:t>
            </a:r>
            <a:endParaRPr lang="en-US" sz="9600" dirty="0"/>
          </a:p>
          <a:p>
            <a:r>
              <a:rPr lang="el-GR" sz="9600" dirty="0"/>
              <a:t>……………..…………  </a:t>
            </a:r>
            <a:endParaRPr lang="en-US" sz="9600" dirty="0"/>
          </a:p>
        </p:txBody>
      </p:sp>
      <p:sp>
        <p:nvSpPr>
          <p:cNvPr id="3" name="Rounded Rectangle 2"/>
          <p:cNvSpPr/>
          <p:nvPr/>
        </p:nvSpPr>
        <p:spPr>
          <a:xfrm>
            <a:off x="5832231" y="580292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ομπρέλα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2963008" y="799868"/>
            <a:ext cx="2453054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Οο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6" name="AutoShape 2" descr="Ομπρέλα Αλεξήλιο Βροχή - Δωρεάν εικόνα στο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573" y="613265"/>
            <a:ext cx="1943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19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394" y="2964979"/>
            <a:ext cx="117212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……………..……………</a:t>
            </a:r>
          </a:p>
          <a:p>
            <a:r>
              <a:rPr lang="el-GR" sz="9600" dirty="0"/>
              <a:t>……………..……………</a:t>
            </a:r>
            <a:endParaRPr lang="en-US" sz="9600" dirty="0"/>
          </a:p>
        </p:txBody>
      </p:sp>
      <p:sp>
        <p:nvSpPr>
          <p:cNvPr id="3" name="Rounded Rectangle 2"/>
          <p:cNvSpPr/>
          <p:nvPr/>
        </p:nvSpPr>
        <p:spPr>
          <a:xfrm>
            <a:off x="5832231" y="580292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πίνακας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2963008" y="799868"/>
            <a:ext cx="2453054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Ππ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6" name="AutoShape 2" descr="Ομπρέλα Αλεξήλιο Βροχή - Δωρεάν εικόνα στο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Classroom Τάξη Σχολείο - Δωρεάν εικόνα στο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94" y="696901"/>
            <a:ext cx="2727614" cy="18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046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lassroom Τάξη Σχολείο - Δωρεάν εικόνα στο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31" y="136049"/>
            <a:ext cx="1757531" cy="117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85" y="1598004"/>
            <a:ext cx="1476177" cy="1389343"/>
          </a:xfrm>
          <a:prstGeom prst="rect">
            <a:avLst/>
          </a:prstGeom>
        </p:spPr>
      </p:pic>
      <p:sp>
        <p:nvSpPr>
          <p:cNvPr id="4" name="AutoShape 2" descr="Ξύστρα Σχολικά Είδη Γραφική Ύλη - Δωρεάν εικόνα στο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23" y="2839916"/>
            <a:ext cx="1943100" cy="1828800"/>
          </a:xfrm>
          <a:prstGeom prst="rect">
            <a:avLst/>
          </a:prstGeom>
        </p:spPr>
      </p:pic>
      <p:pic>
        <p:nvPicPr>
          <p:cNvPr id="3076" name="Picture 4" descr="Water Stock Clipart | Royalty-Free | Free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4975920"/>
            <a:ext cx="1198441" cy="122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849816" y="136049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πίνακας</a:t>
            </a:r>
            <a:endParaRPr lang="en-US" sz="7200" dirty="0"/>
          </a:p>
        </p:txBody>
      </p:sp>
      <p:sp>
        <p:nvSpPr>
          <p:cNvPr id="8" name="Rounded Rectangle 7"/>
          <p:cNvSpPr/>
          <p:nvPr/>
        </p:nvSpPr>
        <p:spPr>
          <a:xfrm>
            <a:off x="5747239" y="5134182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ομπρέλα</a:t>
            </a:r>
            <a:endParaRPr lang="en-US" sz="7200" dirty="0"/>
          </a:p>
        </p:txBody>
      </p:sp>
      <p:sp>
        <p:nvSpPr>
          <p:cNvPr id="9" name="Rounded Rectangle 8"/>
          <p:cNvSpPr/>
          <p:nvPr/>
        </p:nvSpPr>
        <p:spPr>
          <a:xfrm>
            <a:off x="5747239" y="3409378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ξύστρα</a:t>
            </a:r>
            <a:endParaRPr lang="en-US" sz="7200" dirty="0"/>
          </a:p>
        </p:txBody>
      </p:sp>
      <p:sp>
        <p:nvSpPr>
          <p:cNvPr id="10" name="Rounded Rectangle 9"/>
          <p:cNvSpPr/>
          <p:nvPr/>
        </p:nvSpPr>
        <p:spPr>
          <a:xfrm>
            <a:off x="5808785" y="1765216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νερό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51529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CF26A-B4CD-6059-1D50-149D1FF57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4A48B3-4E6A-E63A-2300-C67C40E291C4}"/>
              </a:ext>
            </a:extLst>
          </p:cNvPr>
          <p:cNvSpPr txBox="1"/>
          <p:nvPr/>
        </p:nvSpPr>
        <p:spPr>
          <a:xfrm>
            <a:off x="3590193" y="2237410"/>
            <a:ext cx="2124807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Ρρ</a:t>
            </a:r>
            <a:r>
              <a:rPr lang="el-GR" sz="9600" dirty="0"/>
              <a:t> </a:t>
            </a:r>
            <a:endParaRPr lang="en-US" sz="96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552D46-77F4-4C4B-D2A5-C4295E760FA5}"/>
              </a:ext>
            </a:extLst>
          </p:cNvPr>
          <p:cNvCxnSpPr/>
          <p:nvPr/>
        </p:nvCxnSpPr>
        <p:spPr>
          <a:xfrm flipH="1">
            <a:off x="149469" y="0"/>
            <a:ext cx="11975123" cy="6699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6533604-7A68-ED54-FEB6-AC4A8AFC620E}"/>
              </a:ext>
            </a:extLst>
          </p:cNvPr>
          <p:cNvSpPr/>
          <p:nvPr/>
        </p:nvSpPr>
        <p:spPr>
          <a:xfrm>
            <a:off x="2409093" y="133627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ρολόι</a:t>
            </a:r>
            <a:endParaRPr lang="en-US" sz="7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C56A597-053C-B15E-6CC4-55EC78CB3F4D}"/>
              </a:ext>
            </a:extLst>
          </p:cNvPr>
          <p:cNvSpPr/>
          <p:nvPr/>
        </p:nvSpPr>
        <p:spPr>
          <a:xfrm>
            <a:off x="6008077" y="4783015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σοκολάτα</a:t>
            </a:r>
            <a:endParaRPr lang="en-US" sz="7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81B071-DB85-3543-D6D6-F3EC2E2D655D}"/>
              </a:ext>
            </a:extLst>
          </p:cNvPr>
          <p:cNvSpPr txBox="1"/>
          <p:nvPr/>
        </p:nvSpPr>
        <p:spPr>
          <a:xfrm>
            <a:off x="3050931" y="4940472"/>
            <a:ext cx="2453054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Σσς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5" name="AutoShape 4" descr="Κόκκινη καρέκλα απεικόνιση αποθεμάτων. εικονογραφία από armlet - 35214850">
            <a:extLst>
              <a:ext uri="{FF2B5EF4-FFF2-40B4-BE49-F238E27FC236}">
                <a16:creationId xmlns:a16="http://schemas.microsoft.com/office/drawing/2014/main" id="{2008B4E5-3D61-B94A-D16B-7157D8079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54,094,632 Λεμόνι Εικονογραφήσεις | Depositphotos">
            <a:extLst>
              <a:ext uri="{FF2B5EF4-FFF2-40B4-BE49-F238E27FC236}">
                <a16:creationId xmlns:a16="http://schemas.microsoft.com/office/drawing/2014/main" id="{B6CAC844-EB5A-B8C8-EB32-8B430DAD03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74539A0-7CD6-4754-F8CA-A36EBB34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72" y="1911416"/>
            <a:ext cx="1943100" cy="1828800"/>
          </a:xfrm>
          <a:prstGeom prst="rect">
            <a:avLst/>
          </a:prstGeom>
        </p:spPr>
      </p:pic>
      <p:pic>
        <p:nvPicPr>
          <p:cNvPr id="10" name="Picture 2" descr="Σοκολάτα Δισκίο Κομμάτια Σοκολάτας - Δωρεάν εικόνα στο Pixabay">
            <a:extLst>
              <a:ext uri="{FF2B5EF4-FFF2-40B4-BE49-F238E27FC236}">
                <a16:creationId xmlns:a16="http://schemas.microsoft.com/office/drawing/2014/main" id="{F703F898-1942-CB2D-09CE-A3094E9E7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724" y="2514600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15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A7890-FB61-D608-4EE7-00453F47B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B91EA0-D00A-AC10-C164-10019A7022A5}"/>
              </a:ext>
            </a:extLst>
          </p:cNvPr>
          <p:cNvSpPr txBox="1"/>
          <p:nvPr/>
        </p:nvSpPr>
        <p:spPr>
          <a:xfrm>
            <a:off x="3590193" y="2237410"/>
            <a:ext cx="2124807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Ττ</a:t>
            </a:r>
            <a:r>
              <a:rPr lang="el-GR" sz="9600" dirty="0"/>
              <a:t> </a:t>
            </a:r>
            <a:endParaRPr lang="en-US" sz="96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C54E5B4-DC44-E703-DA2C-EB65B060504E}"/>
              </a:ext>
            </a:extLst>
          </p:cNvPr>
          <p:cNvCxnSpPr/>
          <p:nvPr/>
        </p:nvCxnSpPr>
        <p:spPr>
          <a:xfrm flipH="1">
            <a:off x="149469" y="0"/>
            <a:ext cx="11975123" cy="6699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E34A35-8CFD-F87B-1DEA-ED32128F73A6}"/>
              </a:ext>
            </a:extLst>
          </p:cNvPr>
          <p:cNvSpPr/>
          <p:nvPr/>
        </p:nvSpPr>
        <p:spPr>
          <a:xfrm>
            <a:off x="874836" y="365350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τετράδιο</a:t>
            </a:r>
            <a:endParaRPr lang="en-US" sz="7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3F130D2-AD58-6D16-0743-7C7BFD1E1A9D}"/>
              </a:ext>
            </a:extLst>
          </p:cNvPr>
          <p:cNvSpPr/>
          <p:nvPr/>
        </p:nvSpPr>
        <p:spPr>
          <a:xfrm>
            <a:off x="5151863" y="4783015"/>
            <a:ext cx="6606382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υπολογιστής</a:t>
            </a:r>
            <a:endParaRPr lang="en-US" sz="7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CA2798-CBAD-7488-F573-FFC398C7F069}"/>
              </a:ext>
            </a:extLst>
          </p:cNvPr>
          <p:cNvSpPr txBox="1"/>
          <p:nvPr/>
        </p:nvSpPr>
        <p:spPr>
          <a:xfrm>
            <a:off x="3050931" y="4940472"/>
            <a:ext cx="2453054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Υυ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5" name="AutoShape 4" descr="Κόκκινη καρέκλα απεικόνιση αποθεμάτων. εικονογραφία από armlet - 35214850">
            <a:extLst>
              <a:ext uri="{FF2B5EF4-FFF2-40B4-BE49-F238E27FC236}">
                <a16:creationId xmlns:a16="http://schemas.microsoft.com/office/drawing/2014/main" id="{E6736623-0911-68FC-9390-4F3CDF2D35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54,094,632 Λεμόνι Εικονογραφήσεις | Depositphotos">
            <a:extLst>
              <a:ext uri="{FF2B5EF4-FFF2-40B4-BE49-F238E27FC236}">
                <a16:creationId xmlns:a16="http://schemas.microsoft.com/office/drawing/2014/main" id="{06C55D70-4A12-80A3-C9EA-AEFA94E338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55,808,275 Τετράδιο Εικονογραφήσεις | Depositphotos">
            <a:extLst>
              <a:ext uri="{FF2B5EF4-FFF2-40B4-BE49-F238E27FC236}">
                <a16:creationId xmlns:a16="http://schemas.microsoft.com/office/drawing/2014/main" id="{DDD91CE3-DEEB-456E-E434-761CD0129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481863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ΚΕΦΑΛΑΙΟ 2: Το Υλικό του Υπολογιστή">
            <a:extLst>
              <a:ext uri="{FF2B5EF4-FFF2-40B4-BE49-F238E27FC236}">
                <a16:creationId xmlns:a16="http://schemas.microsoft.com/office/drawing/2014/main" id="{7F4C5C58-46A3-E8DE-A2A0-47B4FA6EB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381" y="2518603"/>
            <a:ext cx="18383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23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F3054-A842-9F9E-2CFC-F31C85B3D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291BF8-4483-3229-D8C5-EB533FB2F36B}"/>
              </a:ext>
            </a:extLst>
          </p:cNvPr>
          <p:cNvSpPr txBox="1"/>
          <p:nvPr/>
        </p:nvSpPr>
        <p:spPr>
          <a:xfrm>
            <a:off x="3590193" y="2237410"/>
            <a:ext cx="2124807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Φφ</a:t>
            </a:r>
            <a:r>
              <a:rPr lang="el-GR" sz="9600" dirty="0"/>
              <a:t> </a:t>
            </a:r>
            <a:endParaRPr lang="en-US" sz="96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72EA2A0-0016-93BF-E842-41702A29B479}"/>
              </a:ext>
            </a:extLst>
          </p:cNvPr>
          <p:cNvCxnSpPr/>
          <p:nvPr/>
        </p:nvCxnSpPr>
        <p:spPr>
          <a:xfrm flipH="1">
            <a:off x="149469" y="0"/>
            <a:ext cx="11975123" cy="6699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FEC4B9F-16EA-38F0-A4EE-09C4CCEB2F4F}"/>
              </a:ext>
            </a:extLst>
          </p:cNvPr>
          <p:cNvSpPr/>
          <p:nvPr/>
        </p:nvSpPr>
        <p:spPr>
          <a:xfrm>
            <a:off x="2409093" y="133627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φούστα</a:t>
            </a:r>
            <a:endParaRPr lang="en-US" sz="7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71266BE-129A-75BC-4478-565CD250CE99}"/>
              </a:ext>
            </a:extLst>
          </p:cNvPr>
          <p:cNvSpPr/>
          <p:nvPr/>
        </p:nvSpPr>
        <p:spPr>
          <a:xfrm>
            <a:off x="6008077" y="4783015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χελώνα</a:t>
            </a:r>
            <a:endParaRPr lang="en-US" sz="7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4F63A6-EF74-D756-B91B-3D2D720F2F44}"/>
              </a:ext>
            </a:extLst>
          </p:cNvPr>
          <p:cNvSpPr txBox="1"/>
          <p:nvPr/>
        </p:nvSpPr>
        <p:spPr>
          <a:xfrm>
            <a:off x="3504990" y="4820266"/>
            <a:ext cx="2453054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Χχ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5" name="AutoShape 4" descr="Κόκκινη καρέκλα απεικόνιση αποθεμάτων. εικονογραφία από armlet - 35214850">
            <a:extLst>
              <a:ext uri="{FF2B5EF4-FFF2-40B4-BE49-F238E27FC236}">
                <a16:creationId xmlns:a16="http://schemas.microsoft.com/office/drawing/2014/main" id="{61BD6308-C775-4C5B-A889-99ED5A1B0A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54,094,632 Λεμόνι Εικονογραφήσεις | Depositphotos">
            <a:extLst>
              <a:ext uri="{FF2B5EF4-FFF2-40B4-BE49-F238E27FC236}">
                <a16:creationId xmlns:a16="http://schemas.microsoft.com/office/drawing/2014/main" id="{9DDA0CDA-AB67-1CC3-69CC-13E80FE7D5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870.606 εικόνες για «Φούστα», φωτογραφίες στοκ, αντικείμενα 3D και vector |  Shutterstock">
            <a:extLst>
              <a:ext uri="{FF2B5EF4-FFF2-40B4-BE49-F238E27FC236}">
                <a16:creationId xmlns:a16="http://schemas.microsoft.com/office/drawing/2014/main" id="{486BFACC-A78D-F231-ABB0-4642C0EA63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933450" y="2067063"/>
            <a:ext cx="15811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600+ δωρεάν Χελώνες και εικονογραφήσεις για Χελώνα - Pixabay">
            <a:extLst>
              <a:ext uri="{FF2B5EF4-FFF2-40B4-BE49-F238E27FC236}">
                <a16:creationId xmlns:a16="http://schemas.microsoft.com/office/drawing/2014/main" id="{13E0323B-8448-93A7-8BF7-0A6DB15C2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2490787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87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DBE9F-922E-22AF-A801-43722AB12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42C066-0C27-BE13-F994-DCDB4F82CFB8}"/>
              </a:ext>
            </a:extLst>
          </p:cNvPr>
          <p:cNvSpPr txBox="1"/>
          <p:nvPr/>
        </p:nvSpPr>
        <p:spPr>
          <a:xfrm>
            <a:off x="3590193" y="2237410"/>
            <a:ext cx="2124807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Ψψ</a:t>
            </a:r>
            <a:r>
              <a:rPr lang="el-GR" sz="9600" dirty="0"/>
              <a:t> </a:t>
            </a:r>
            <a:endParaRPr lang="en-US" sz="96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376B7FE-52C4-2486-3B35-5F754298BBFC}"/>
              </a:ext>
            </a:extLst>
          </p:cNvPr>
          <p:cNvCxnSpPr/>
          <p:nvPr/>
        </p:nvCxnSpPr>
        <p:spPr>
          <a:xfrm flipH="1">
            <a:off x="149469" y="0"/>
            <a:ext cx="11975123" cy="6699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E1F4E86-D5E7-9674-B9E2-A86053E71DB6}"/>
              </a:ext>
            </a:extLst>
          </p:cNvPr>
          <p:cNvSpPr/>
          <p:nvPr/>
        </p:nvSpPr>
        <p:spPr>
          <a:xfrm>
            <a:off x="2409093" y="133627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ψωμί</a:t>
            </a:r>
            <a:endParaRPr lang="en-US" sz="7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496F520-E0A8-2B77-B530-D5E2DC721A12}"/>
              </a:ext>
            </a:extLst>
          </p:cNvPr>
          <p:cNvSpPr/>
          <p:nvPr/>
        </p:nvSpPr>
        <p:spPr>
          <a:xfrm>
            <a:off x="6008077" y="4783015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ώμος</a:t>
            </a:r>
            <a:endParaRPr lang="en-US" sz="7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B00D2E-16FE-8841-093C-8D5139C1C3AD}"/>
              </a:ext>
            </a:extLst>
          </p:cNvPr>
          <p:cNvSpPr txBox="1"/>
          <p:nvPr/>
        </p:nvSpPr>
        <p:spPr>
          <a:xfrm>
            <a:off x="3504990" y="4820266"/>
            <a:ext cx="2453054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Ωω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5" name="AutoShape 4" descr="Κόκκινη καρέκλα απεικόνιση αποθεμάτων. εικονογραφία από armlet - 35214850">
            <a:extLst>
              <a:ext uri="{FF2B5EF4-FFF2-40B4-BE49-F238E27FC236}">
                <a16:creationId xmlns:a16="http://schemas.microsoft.com/office/drawing/2014/main" id="{C66D7338-AEAF-7B67-F355-9EECCA038B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54,094,632 Λεμόνι Εικονογραφήσεις | Depositphotos">
            <a:extLst>
              <a:ext uri="{FF2B5EF4-FFF2-40B4-BE49-F238E27FC236}">
                <a16:creationId xmlns:a16="http://schemas.microsoft.com/office/drawing/2014/main" id="{04FCBDA0-5261-590A-8E33-2DB317AB36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Σκίτσο ψωμιού σίτου για το σχέδιο καταστημάτων αρτοποιείων Διανυσματική  απεικόνιση - εικονογραφία από breadboard: 79081965">
            <a:extLst>
              <a:ext uri="{FF2B5EF4-FFF2-40B4-BE49-F238E27FC236}">
                <a16:creationId xmlns:a16="http://schemas.microsoft.com/office/drawing/2014/main" id="{52129EB3-806A-FCBA-3937-AEB06D764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20883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Ω ω όπως… ωραίος και ωραία – 132ο ΝΗΠΙΑΓΩΓΕΙΟ ΑΘΗΝΩΝ">
            <a:extLst>
              <a:ext uri="{FF2B5EF4-FFF2-40B4-BE49-F238E27FC236}">
                <a16:creationId xmlns:a16="http://schemas.microsoft.com/office/drawing/2014/main" id="{25297B01-941F-DA46-581D-55F692654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9" t="36068" r="5418" b="49196"/>
          <a:stretch/>
        </p:blipFill>
        <p:spPr bwMode="auto">
          <a:xfrm>
            <a:off x="8159261" y="2237410"/>
            <a:ext cx="3804139" cy="227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Βέλος: Κάτω 7">
            <a:extLst>
              <a:ext uri="{FF2B5EF4-FFF2-40B4-BE49-F238E27FC236}">
                <a16:creationId xmlns:a16="http://schemas.microsoft.com/office/drawing/2014/main" id="{17E9066F-D047-1839-B6FA-D6CAFF6421A7}"/>
              </a:ext>
            </a:extLst>
          </p:cNvPr>
          <p:cNvSpPr/>
          <p:nvPr/>
        </p:nvSpPr>
        <p:spPr>
          <a:xfrm rot="1365146">
            <a:off x="10951029" y="1872343"/>
            <a:ext cx="892628" cy="111034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641122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Φιδάκι: Ένα παιχνίδι που ξεκίνησε για να διδάξει την ηθική πριν 2.000  χρόνια – media-news">
            <a:extLst>
              <a:ext uri="{FF2B5EF4-FFF2-40B4-BE49-F238E27FC236}">
                <a16:creationId xmlns:a16="http://schemas.microsoft.com/office/drawing/2014/main" id="{748EC6E6-2FB8-636A-A77E-75C29FF2F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55" y="608849"/>
            <a:ext cx="11523889" cy="539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8703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 err="1"/>
              <a:t>αβ</a:t>
            </a:r>
            <a:endParaRPr lang="el-GR" sz="9600" dirty="0"/>
          </a:p>
          <a:p>
            <a:pPr algn="ctr"/>
            <a:r>
              <a:rPr lang="el-GR" sz="9600" dirty="0" err="1"/>
              <a:t>αγ</a:t>
            </a:r>
            <a:endParaRPr lang="el-GR" sz="9600" dirty="0"/>
          </a:p>
          <a:p>
            <a:pPr algn="ctr"/>
            <a:r>
              <a:rPr lang="el-GR" sz="9600" dirty="0" err="1"/>
              <a:t>αδ</a:t>
            </a:r>
            <a:endParaRPr lang="el-GR" sz="9600" dirty="0"/>
          </a:p>
          <a:p>
            <a:pPr algn="ctr"/>
            <a:r>
              <a:rPr lang="el-GR" sz="9600" dirty="0" err="1"/>
              <a:t>αζ</a:t>
            </a:r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Α </a:t>
            </a:r>
            <a:r>
              <a:rPr lang="el-GR" sz="9600" dirty="0" err="1"/>
              <a:t>α</a:t>
            </a:r>
            <a:r>
              <a:rPr lang="el-GR" sz="9600" dirty="0"/>
              <a:t> </a:t>
            </a:r>
            <a:endParaRPr lang="el-CY" sz="9600" dirty="0"/>
          </a:p>
        </p:txBody>
      </p:sp>
    </p:spTree>
    <p:extLst>
      <p:ext uri="{BB962C8B-B14F-4D97-AF65-F5344CB8AC3E}">
        <p14:creationId xmlns:p14="http://schemas.microsoft.com/office/powerpoint/2010/main" val="2874715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Ήλιος Χαμόγελο Έκφρασης - Δωρεάν διανυσματικά γραφικά στο Pixabay - Pixabay">
            <a:extLst>
              <a:ext uri="{FF2B5EF4-FFF2-40B4-BE49-F238E27FC236}">
                <a16:creationId xmlns:a16="http://schemas.microsoft.com/office/drawing/2014/main" id="{ED4553FD-B3A0-585A-30ED-6FC892426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8610" y="1084215"/>
            <a:ext cx="2759199" cy="27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Πρωί Ρολόι - Δωρεάν φωτογραφία στο Pixabay -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21" y="160338"/>
            <a:ext cx="4464742" cy="4189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3236" y="4682836"/>
            <a:ext cx="10141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Καλημέρα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604754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664029" y="1186541"/>
            <a:ext cx="4539343" cy="39841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Β β </a:t>
            </a:r>
            <a:endParaRPr lang="el-CY" sz="9600" dirty="0"/>
          </a:p>
        </p:txBody>
      </p:sp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 err="1"/>
              <a:t>βα</a:t>
            </a:r>
            <a:endParaRPr lang="el-GR" sz="9600" dirty="0"/>
          </a:p>
          <a:p>
            <a:pPr algn="ctr"/>
            <a:r>
              <a:rPr lang="el-GR" sz="9600" dirty="0" err="1"/>
              <a:t>βγ</a:t>
            </a:r>
            <a:endParaRPr lang="el-GR" sz="9600" dirty="0"/>
          </a:p>
          <a:p>
            <a:pPr algn="ctr"/>
            <a:r>
              <a:rPr lang="el-GR" sz="9600" dirty="0" err="1"/>
              <a:t>βε</a:t>
            </a:r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5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82638D60-CC15-7472-BD7B-1EE36E5F9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9DE5246D-1666-FEC5-9E44-7ACF1A4E86EB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Β β </a:t>
            </a:r>
            <a:endParaRPr lang="el-CY" sz="9600" dirty="0"/>
          </a:p>
        </p:txBody>
      </p:sp>
    </p:spTree>
    <p:extLst>
      <p:ext uri="{BB962C8B-B14F-4D97-AF65-F5344CB8AC3E}">
        <p14:creationId xmlns:p14="http://schemas.microsoft.com/office/powerpoint/2010/main" val="23484742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664029" y="1186541"/>
            <a:ext cx="4539343" cy="39841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Γ γ </a:t>
            </a:r>
            <a:endParaRPr lang="el-CY" sz="9600" dirty="0"/>
          </a:p>
        </p:txBody>
      </p:sp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 err="1"/>
              <a:t>γα</a:t>
            </a:r>
            <a:endParaRPr lang="el-GR" sz="9600" dirty="0"/>
          </a:p>
          <a:p>
            <a:pPr algn="ctr"/>
            <a:r>
              <a:rPr lang="el-GR" sz="9600" dirty="0" err="1"/>
              <a:t>γδ</a:t>
            </a:r>
            <a:endParaRPr lang="el-GR" sz="9600" dirty="0"/>
          </a:p>
          <a:p>
            <a:pPr algn="ctr"/>
            <a:r>
              <a:rPr lang="el-GR" sz="9600" dirty="0" err="1"/>
              <a:t>γε</a:t>
            </a:r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5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FD3B4B8-22BD-7F90-454B-6FEC5B368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F89AD367-E85B-EEC2-8F33-6F61FF730C1C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Γ γ </a:t>
            </a:r>
            <a:endParaRPr lang="el-CY" sz="9600" dirty="0"/>
          </a:p>
        </p:txBody>
      </p:sp>
    </p:spTree>
    <p:extLst>
      <p:ext uri="{BB962C8B-B14F-4D97-AF65-F5344CB8AC3E}">
        <p14:creationId xmlns:p14="http://schemas.microsoft.com/office/powerpoint/2010/main" val="39949868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664029" y="1186541"/>
            <a:ext cx="4539343" cy="39841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Δ δ </a:t>
            </a:r>
            <a:endParaRPr lang="el-CY" sz="9600" dirty="0"/>
          </a:p>
        </p:txBody>
      </p:sp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δα</a:t>
            </a:r>
          </a:p>
          <a:p>
            <a:pPr algn="ctr"/>
            <a:r>
              <a:rPr lang="el-GR" sz="9600" dirty="0"/>
              <a:t>δε</a:t>
            </a:r>
          </a:p>
          <a:p>
            <a:pPr algn="ctr"/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5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803D9DDE-F3A8-4115-9A93-897E1E678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54801342-43B8-4300-CA1C-A6FCD4EEE824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Δ δ </a:t>
            </a:r>
            <a:endParaRPr lang="el-CY" sz="9600" dirty="0"/>
          </a:p>
        </p:txBody>
      </p:sp>
    </p:spTree>
    <p:extLst>
      <p:ext uri="{BB962C8B-B14F-4D97-AF65-F5344CB8AC3E}">
        <p14:creationId xmlns:p14="http://schemas.microsoft.com/office/powerpoint/2010/main" val="10802533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664029" y="1186541"/>
            <a:ext cx="4539343" cy="39841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Ε ε </a:t>
            </a:r>
            <a:endParaRPr lang="el-CY" sz="9600" dirty="0"/>
          </a:p>
        </p:txBody>
      </p:sp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904513" y="190500"/>
            <a:ext cx="2971800" cy="6477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8000" dirty="0"/>
          </a:p>
          <a:p>
            <a:pPr algn="ctr"/>
            <a:r>
              <a:rPr lang="el-GR" sz="8000" dirty="0"/>
              <a:t>εα</a:t>
            </a:r>
          </a:p>
          <a:p>
            <a:pPr algn="ctr"/>
            <a:r>
              <a:rPr lang="el-GR" sz="8000" dirty="0" err="1"/>
              <a:t>εβ</a:t>
            </a:r>
            <a:endParaRPr lang="el-GR" sz="8000" dirty="0"/>
          </a:p>
          <a:p>
            <a:pPr algn="ctr"/>
            <a:r>
              <a:rPr lang="el-GR" sz="8000" dirty="0" err="1"/>
              <a:t>εγ</a:t>
            </a:r>
            <a:endParaRPr lang="el-GR" sz="8000" dirty="0"/>
          </a:p>
          <a:p>
            <a:pPr algn="ctr"/>
            <a:r>
              <a:rPr lang="el-GR" sz="8000" dirty="0" err="1"/>
              <a:t>εδ</a:t>
            </a:r>
            <a:endParaRPr lang="el-GR" sz="8000" dirty="0"/>
          </a:p>
          <a:p>
            <a:pPr algn="ctr"/>
            <a:r>
              <a:rPr lang="el-GR" sz="8000" dirty="0" err="1"/>
              <a:t>εζ</a:t>
            </a:r>
            <a:endParaRPr lang="el-GR" sz="8000" dirty="0"/>
          </a:p>
          <a:p>
            <a:pPr algn="ctr"/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5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468CA77E-BD08-3A53-66DF-D9017D9813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5BF72629-3491-3AD8-DD2B-BD147CEE87C0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Ε ε </a:t>
            </a:r>
            <a:endParaRPr lang="el-CY" sz="9600" dirty="0"/>
          </a:p>
        </p:txBody>
      </p:sp>
    </p:spTree>
    <p:extLst>
      <p:ext uri="{BB962C8B-B14F-4D97-AF65-F5344CB8AC3E}">
        <p14:creationId xmlns:p14="http://schemas.microsoft.com/office/powerpoint/2010/main" val="14174556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664029" y="1186541"/>
            <a:ext cx="4539343" cy="39841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Ζ ζ </a:t>
            </a:r>
            <a:endParaRPr lang="el-CY" sz="9600" dirty="0"/>
          </a:p>
        </p:txBody>
      </p:sp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 err="1"/>
              <a:t>ζα</a:t>
            </a:r>
            <a:endParaRPr lang="el-GR" sz="9600" dirty="0"/>
          </a:p>
          <a:p>
            <a:pPr algn="ctr"/>
            <a:r>
              <a:rPr lang="el-GR" sz="9600" dirty="0" err="1"/>
              <a:t>ζε</a:t>
            </a:r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5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82E2C25E-112C-637A-F8AD-556D30CC4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F169B366-A517-F836-0BAD-4B7A0EDE7420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Ζ ζ </a:t>
            </a:r>
            <a:endParaRPr lang="el-CY" sz="9600" dirty="0"/>
          </a:p>
        </p:txBody>
      </p:sp>
    </p:spTree>
    <p:extLst>
      <p:ext uri="{BB962C8B-B14F-4D97-AF65-F5344CB8AC3E}">
        <p14:creationId xmlns:p14="http://schemas.microsoft.com/office/powerpoint/2010/main" val="39089698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Βιβλίο - Book">
            <a:extLst>
              <a:ext uri="{FF2B5EF4-FFF2-40B4-BE49-F238E27FC236}">
                <a16:creationId xmlns:a16="http://schemas.microsoft.com/office/drawing/2014/main" id="{1EDB37B4-A7D9-94F6-65B8-64019E4AA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2" r="2" b="4559"/>
          <a:stretch/>
        </p:blipFill>
        <p:spPr bwMode="auto">
          <a:xfrm>
            <a:off x="3204478" y="635183"/>
            <a:ext cx="2416551" cy="200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γάτα Στοκ Εικονογραφήσεις, Vectors, &amp; Clipart – (884,851 ...">
            <a:extLst>
              <a:ext uri="{FF2B5EF4-FFF2-40B4-BE49-F238E27FC236}">
                <a16:creationId xmlns:a16="http://schemas.microsoft.com/office/drawing/2014/main" id="{F316EE31-1FC3-E11E-5627-1599453A9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6" r="12411" b="2"/>
          <a:stretch/>
        </p:blipFill>
        <p:spPr bwMode="auto">
          <a:xfrm>
            <a:off x="753317" y="3006496"/>
            <a:ext cx="1971194" cy="338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Ελέφαντας Μωρό - Δωρεάν εικόνα στο Pixabay - Pixabay">
            <a:extLst>
              <a:ext uri="{FF2B5EF4-FFF2-40B4-BE49-F238E27FC236}">
                <a16:creationId xmlns:a16="http://schemas.microsoft.com/office/drawing/2014/main" id="{5B080151-59A3-CC9C-0331-DEC6F6385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206"/>
          <a:stretch/>
        </p:blipFill>
        <p:spPr bwMode="auto">
          <a:xfrm>
            <a:off x="3589389" y="3175333"/>
            <a:ext cx="3671254" cy="304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Αεροπλάνο Επίπεδο Αεροσκάφος - Δωρεάν εικόνα στο Pixabay ...">
            <a:extLst>
              <a:ext uri="{FF2B5EF4-FFF2-40B4-BE49-F238E27FC236}">
                <a16:creationId xmlns:a16="http://schemas.microsoft.com/office/drawing/2014/main" id="{D14871E5-D25A-BD3F-D21B-B2EEA1217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2" r="2" b="5386"/>
          <a:stretch/>
        </p:blipFill>
        <p:spPr bwMode="auto">
          <a:xfrm>
            <a:off x="7853268" y="498081"/>
            <a:ext cx="3567362" cy="296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Ζέβρα Ζώο Ίππειος Θηλαστικό - Δωρεάν εικόνα στο Pixabay ...">
            <a:extLst>
              <a:ext uri="{FF2B5EF4-FFF2-40B4-BE49-F238E27FC236}">
                <a16:creationId xmlns:a16="http://schemas.microsoft.com/office/drawing/2014/main" id="{826B56A9-48C5-40FD-65E4-042F9F7C9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8009" y="4172622"/>
            <a:ext cx="3337358" cy="22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2951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600" dirty="0" err="1"/>
              <a:t>βη</a:t>
            </a:r>
            <a:endParaRPr lang="el-GR" sz="6600" dirty="0"/>
          </a:p>
          <a:p>
            <a:pPr algn="ctr"/>
            <a:r>
              <a:rPr lang="el-GR" sz="6600" dirty="0"/>
              <a:t>γη</a:t>
            </a:r>
          </a:p>
          <a:p>
            <a:pPr algn="ctr"/>
            <a:r>
              <a:rPr lang="el-GR" sz="6600" dirty="0"/>
              <a:t>δη</a:t>
            </a:r>
          </a:p>
          <a:p>
            <a:pPr algn="ctr"/>
            <a:r>
              <a:rPr lang="el-GR" sz="6600" dirty="0" err="1"/>
              <a:t>ζη</a:t>
            </a:r>
            <a:endParaRPr lang="el-GR" sz="6600" dirty="0"/>
          </a:p>
          <a:p>
            <a:pPr algn="ctr"/>
            <a:r>
              <a:rPr lang="el-GR" sz="6600" dirty="0" err="1"/>
              <a:t>θη</a:t>
            </a:r>
            <a:endParaRPr lang="el-GR" sz="6600" dirty="0"/>
          </a:p>
          <a:p>
            <a:pPr algn="ctr"/>
            <a:r>
              <a:rPr lang="el-GR" sz="6600" dirty="0" err="1"/>
              <a:t>κη</a:t>
            </a:r>
            <a:endParaRPr lang="el-GR" sz="6600" dirty="0"/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 </a:t>
            </a:r>
            <a:r>
              <a:rPr lang="el-GR" sz="9600" dirty="0" err="1"/>
              <a:t>Ηη</a:t>
            </a:r>
            <a:endParaRPr lang="el-CY" sz="9600" dirty="0"/>
          </a:p>
        </p:txBody>
      </p:sp>
    </p:spTree>
    <p:extLst>
      <p:ext uri="{BB962C8B-B14F-4D97-AF65-F5344CB8AC3E}">
        <p14:creationId xmlns:p14="http://schemas.microsoft.com/office/powerpoint/2010/main" val="21330158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3548B5A0-D0F1-436F-0ED3-873842BBB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87" r="30656"/>
          <a:stretch/>
        </p:blipFill>
        <p:spPr bwMode="auto">
          <a:xfrm>
            <a:off x="514350" y="359229"/>
            <a:ext cx="11002736" cy="616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4271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Ήλιος Χαμόγελο Έκφρασης - Δωρεάν διανυσματικά γραφικά στο Pixabay - Pixabay">
            <a:extLst>
              <a:ext uri="{FF2B5EF4-FFF2-40B4-BE49-F238E27FC236}">
                <a16:creationId xmlns:a16="http://schemas.microsoft.com/office/drawing/2014/main" id="{4F75841A-77CB-7889-F0A7-9D0ABA597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8780" y="1675342"/>
            <a:ext cx="2759199" cy="27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573E8F0-DD9D-A9FD-C1B8-FDFE6917E00A}"/>
              </a:ext>
            </a:extLst>
          </p:cNvPr>
          <p:cNvSpPr/>
          <p:nvPr/>
        </p:nvSpPr>
        <p:spPr>
          <a:xfrm>
            <a:off x="3907972" y="986655"/>
            <a:ext cx="7924800" cy="41365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600" dirty="0">
                <a:solidFill>
                  <a:srgbClr val="FF0000"/>
                </a:solidFill>
              </a:rPr>
              <a:t>ήλιος</a:t>
            </a:r>
            <a:endParaRPr lang="el-CY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239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θα</a:t>
            </a:r>
          </a:p>
          <a:p>
            <a:pPr algn="ctr"/>
            <a:r>
              <a:rPr lang="el-GR" sz="9600" dirty="0"/>
              <a:t>θε</a:t>
            </a:r>
          </a:p>
          <a:p>
            <a:pPr algn="ctr"/>
            <a:r>
              <a:rPr lang="el-GR" sz="9600" dirty="0" err="1"/>
              <a:t>θη</a:t>
            </a:r>
            <a:endParaRPr lang="el-GR" sz="9600" dirty="0"/>
          </a:p>
          <a:p>
            <a:pPr algn="ctr"/>
            <a:r>
              <a:rPr lang="el-GR" sz="9600" dirty="0" err="1"/>
              <a:t>θι</a:t>
            </a:r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Θ θ </a:t>
            </a:r>
            <a:endParaRPr lang="el-CY" sz="9600" dirty="0"/>
          </a:p>
        </p:txBody>
      </p:sp>
    </p:spTree>
    <p:extLst>
      <p:ext uri="{BB962C8B-B14F-4D97-AF65-F5344CB8AC3E}">
        <p14:creationId xmlns:p14="http://schemas.microsoft.com/office/powerpoint/2010/main" val="3316519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Μασκότ αγόρι, μαθητής. μασκότ του παιδιού στην 2D / 3D Μασκότ Αλλαγή  χρώματος Καμία αλλαγή Τομή Μ (180-190 Cm) Σκίτσο πριν από την κατασκευή  (2D) Οχι Με τα ρούχα; (αν υπάρχει στ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4" y="52550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692983" y="468351"/>
            <a:ext cx="7069015" cy="29718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Είμαι  ο______.</a:t>
            </a:r>
            <a:endParaRPr lang="en-US" sz="9600" dirty="0"/>
          </a:p>
        </p:txBody>
      </p:sp>
      <p:sp>
        <p:nvSpPr>
          <p:cNvPr id="4" name="Rectangle 3"/>
          <p:cNvSpPr/>
          <p:nvPr/>
        </p:nvSpPr>
        <p:spPr>
          <a:xfrm>
            <a:off x="1509590" y="3692769"/>
            <a:ext cx="96830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8800" dirty="0"/>
              <a:t>…………………………</a:t>
            </a:r>
          </a:p>
          <a:p>
            <a:r>
              <a:rPr lang="el-GR" sz="8800" dirty="0"/>
              <a:t>………………………… 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5506133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 err="1"/>
              <a:t>θι</a:t>
            </a:r>
            <a:endParaRPr lang="el-GR" sz="9600" dirty="0"/>
          </a:p>
          <a:p>
            <a:pPr algn="ctr"/>
            <a:r>
              <a:rPr lang="el-GR" sz="9600" dirty="0" err="1"/>
              <a:t>ζι</a:t>
            </a:r>
            <a:endParaRPr lang="el-GR" sz="9600" dirty="0"/>
          </a:p>
          <a:p>
            <a:pPr algn="ctr"/>
            <a:r>
              <a:rPr lang="el-GR" sz="9600" dirty="0" err="1"/>
              <a:t>δι</a:t>
            </a:r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Ι ι </a:t>
            </a:r>
            <a:endParaRPr lang="el-CY" sz="9600" dirty="0"/>
          </a:p>
        </p:txBody>
      </p:sp>
    </p:spTree>
    <p:extLst>
      <p:ext uri="{BB962C8B-B14F-4D97-AF65-F5344CB8AC3E}">
        <p14:creationId xmlns:p14="http://schemas.microsoft.com/office/powerpoint/2010/main" val="27559052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155403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κα</a:t>
            </a:r>
          </a:p>
          <a:p>
            <a:pPr algn="ctr"/>
            <a:r>
              <a:rPr lang="el-GR" sz="9600" dirty="0" err="1"/>
              <a:t>κε</a:t>
            </a:r>
            <a:endParaRPr lang="el-GR" sz="9600" dirty="0"/>
          </a:p>
          <a:p>
            <a:pPr algn="ctr"/>
            <a:r>
              <a:rPr lang="el-GR" sz="9600" dirty="0"/>
              <a:t>κι</a:t>
            </a:r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Κ κ </a:t>
            </a:r>
            <a:endParaRPr lang="el-CY" sz="9600" dirty="0"/>
          </a:p>
        </p:txBody>
      </p:sp>
    </p:spTree>
    <p:extLst>
      <p:ext uri="{BB962C8B-B14F-4D97-AF65-F5344CB8AC3E}">
        <p14:creationId xmlns:p14="http://schemas.microsoft.com/office/powerpoint/2010/main" val="35531194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Κάλτσες Είδη Ένδυσης Μόδα - Δωρεάν εικόνα στο Pixabay - Pixabay">
            <a:extLst>
              <a:ext uri="{FF2B5EF4-FFF2-40B4-BE49-F238E27FC236}">
                <a16:creationId xmlns:a16="http://schemas.microsoft.com/office/drawing/2014/main" id="{778C262B-F233-2D6D-B09D-7D8F11E4A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r="5841" b="-1"/>
          <a:stretch/>
        </p:blipFill>
        <p:spPr bwMode="auto">
          <a:xfrm>
            <a:off x="2065604" y="643467"/>
            <a:ext cx="1980724" cy="224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Ινδιάνοι - Ινδιάνοι - Ινδιάνος Χαριτωμένος (xd2762) - Τζάρα ...">
            <a:extLst>
              <a:ext uri="{FF2B5EF4-FFF2-40B4-BE49-F238E27FC236}">
                <a16:creationId xmlns:a16="http://schemas.microsoft.com/office/drawing/2014/main" id="{BF461A5A-7D9B-C3ED-2B8B-442A5EAC9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7" r="108" b="-2"/>
          <a:stretch/>
        </p:blipFill>
        <p:spPr bwMode="auto">
          <a:xfrm>
            <a:off x="8134573" y="624312"/>
            <a:ext cx="2002920" cy="226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2.391.062 εικόνες για «Κερί», φωτογραφίες στοκ, αντικείμενα 3D και vector |  Shutterstock">
            <a:extLst>
              <a:ext uri="{FF2B5EF4-FFF2-40B4-BE49-F238E27FC236}">
                <a16:creationId xmlns:a16="http://schemas.microsoft.com/office/drawing/2014/main" id="{D0C0C7D2-ED63-887D-78FB-5F09611F0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386" y="4315866"/>
            <a:ext cx="1808369" cy="1947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Ήλιος Χαμόγελο Έκφρασης - Δωρεάν διανυσματικά γραφικά στο Pixabay - Pixabay">
            <a:extLst>
              <a:ext uri="{FF2B5EF4-FFF2-40B4-BE49-F238E27FC236}">
                <a16:creationId xmlns:a16="http://schemas.microsoft.com/office/drawing/2014/main" id="{ED4553FD-B3A0-585A-30ED-6FC892426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7265" y="3504142"/>
            <a:ext cx="2759199" cy="27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Θρανίο Σχολείο Παρέχει Εικόνα Και Λογότυπο Απομονωμένη Σχεδιαστικό Στοιχείο  Καρτούν Διάνυσμα από ©apvaper 206011374">
            <a:extLst>
              <a:ext uri="{FF2B5EF4-FFF2-40B4-BE49-F238E27FC236}">
                <a16:creationId xmlns:a16="http://schemas.microsoft.com/office/drawing/2014/main" id="{1AF26253-449F-014B-7E2B-BD18329CE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6003"/>
          <a:stretch/>
        </p:blipFill>
        <p:spPr bwMode="auto">
          <a:xfrm>
            <a:off x="9259411" y="4315866"/>
            <a:ext cx="1903774" cy="19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237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λα</a:t>
            </a:r>
          </a:p>
          <a:p>
            <a:pPr algn="ctr"/>
            <a:r>
              <a:rPr lang="el-GR" sz="9600" dirty="0" err="1"/>
              <a:t>λε</a:t>
            </a:r>
            <a:endParaRPr lang="el-GR" sz="9600" dirty="0"/>
          </a:p>
          <a:p>
            <a:pPr algn="ctr"/>
            <a:r>
              <a:rPr lang="el-GR" sz="9600" dirty="0" err="1"/>
              <a:t>λη</a:t>
            </a:r>
            <a:endParaRPr lang="el-GR" sz="9600" dirty="0"/>
          </a:p>
          <a:p>
            <a:pPr algn="ctr"/>
            <a:r>
              <a:rPr lang="el-GR" sz="9600" dirty="0" err="1"/>
              <a:t>λι</a:t>
            </a:r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Λ λ </a:t>
            </a:r>
            <a:endParaRPr lang="el-CY" sz="9600" dirty="0"/>
          </a:p>
        </p:txBody>
      </p:sp>
    </p:spTree>
    <p:extLst>
      <p:ext uri="{BB962C8B-B14F-4D97-AF65-F5344CB8AC3E}">
        <p14:creationId xmlns:p14="http://schemas.microsoft.com/office/powerpoint/2010/main" val="26736907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μα</a:t>
            </a:r>
          </a:p>
          <a:p>
            <a:pPr algn="ctr"/>
            <a:r>
              <a:rPr lang="el-GR" sz="9600" dirty="0"/>
              <a:t>με</a:t>
            </a:r>
          </a:p>
          <a:p>
            <a:pPr algn="ctr"/>
            <a:r>
              <a:rPr lang="el-GR" sz="9600" dirty="0"/>
              <a:t>μη</a:t>
            </a:r>
          </a:p>
          <a:p>
            <a:pPr algn="ctr"/>
            <a:r>
              <a:rPr lang="el-GR" sz="9600" dirty="0"/>
              <a:t>μι</a:t>
            </a:r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286735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Μ μ </a:t>
            </a:r>
            <a:endParaRPr lang="el-CY" sz="9600" dirty="0"/>
          </a:p>
        </p:txBody>
      </p:sp>
    </p:spTree>
    <p:extLst>
      <p:ext uri="{BB962C8B-B14F-4D97-AF65-F5344CB8AC3E}">
        <p14:creationId xmlns:p14="http://schemas.microsoft.com/office/powerpoint/2010/main" val="11673014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43ED41-7CD2-3C1B-E1E0-17978B0E8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9600" dirty="0"/>
              <a:t>μαμά</a:t>
            </a:r>
            <a:r>
              <a:rPr lang="el-GR" dirty="0"/>
              <a:t> </a:t>
            </a:r>
            <a:endParaRPr lang="el-CY" dirty="0"/>
          </a:p>
        </p:txBody>
      </p:sp>
      <p:sp>
        <p:nvSpPr>
          <p:cNvPr id="4" name="AutoShape 2" descr="36,393,769 Μαμά Εικονογραφήσεις | Depositphotos">
            <a:extLst>
              <a:ext uri="{FF2B5EF4-FFF2-40B4-BE49-F238E27FC236}">
                <a16:creationId xmlns:a16="http://schemas.microsoft.com/office/drawing/2014/main" id="{E9C8517F-F057-3D78-9395-BC91EED910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sp>
        <p:nvSpPr>
          <p:cNvPr id="5" name="AutoShape 4" descr="36,393,769 Μαμά Εικονογραφήσεις | Depositphotos">
            <a:extLst>
              <a:ext uri="{FF2B5EF4-FFF2-40B4-BE49-F238E27FC236}">
                <a16:creationId xmlns:a16="http://schemas.microsoft.com/office/drawing/2014/main" id="{7BCF8791-08C1-F7F2-070D-EF0735FC48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8F6B797C-82C3-CE4C-B7A3-2FD6F0131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79" y="3047999"/>
            <a:ext cx="3290707" cy="3224893"/>
          </a:xfrm>
          <a:prstGeom prst="rect">
            <a:avLst/>
          </a:prstGeom>
        </p:spPr>
      </p:pic>
      <p:pic>
        <p:nvPicPr>
          <p:cNvPr id="2054" name="Picture 6" descr="12 τρυφερές εικόνες, αφιερωμένες στις μαμάδες, που κάνουν θραύση στο  Facebook | Ρεπορτάζ και ειδήσεις για την Οικονομία, τις Επιχειρήσεις, το  Χρηματιστήριο, την Πολιτική">
            <a:extLst>
              <a:ext uri="{FF2B5EF4-FFF2-40B4-BE49-F238E27FC236}">
                <a16:creationId xmlns:a16="http://schemas.microsoft.com/office/drawing/2014/main" id="{7FABEFBF-7155-6284-EA6C-6B908959B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33"/>
          <a:stretch/>
        </p:blipFill>
        <p:spPr bwMode="auto">
          <a:xfrm>
            <a:off x="8411936" y="381155"/>
            <a:ext cx="3483428" cy="357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μαμά Στοκ Εικονογραφήσεις, Vectors, &amp; Clipart – (206,419 Στοκ  Εικονογραφήσεις)">
            <a:extLst>
              <a:ext uri="{FF2B5EF4-FFF2-40B4-BE49-F238E27FC236}">
                <a16:creationId xmlns:a16="http://schemas.microsoft.com/office/drawing/2014/main" id="{622E2D90-E084-FCC5-FCF4-1D3ED682F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18" y="436422"/>
            <a:ext cx="3948849" cy="394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8490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να</a:t>
            </a:r>
          </a:p>
          <a:p>
            <a:pPr algn="ctr"/>
            <a:r>
              <a:rPr lang="el-GR" sz="9600" dirty="0" err="1"/>
              <a:t>νε</a:t>
            </a:r>
            <a:endParaRPr lang="el-GR" sz="9600" dirty="0"/>
          </a:p>
          <a:p>
            <a:pPr algn="ctr"/>
            <a:r>
              <a:rPr lang="el-GR" sz="9600" dirty="0" err="1"/>
              <a:t>νη</a:t>
            </a:r>
            <a:endParaRPr lang="el-GR" sz="9600" dirty="0"/>
          </a:p>
          <a:p>
            <a:pPr algn="ctr"/>
            <a:r>
              <a:rPr lang="el-GR" sz="9600" dirty="0"/>
              <a:t>νι</a:t>
            </a:r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Ν ν </a:t>
            </a:r>
            <a:endParaRPr lang="el-CY" sz="9600" dirty="0"/>
          </a:p>
        </p:txBody>
      </p:sp>
    </p:spTree>
    <p:extLst>
      <p:ext uri="{BB962C8B-B14F-4D97-AF65-F5344CB8AC3E}">
        <p14:creationId xmlns:p14="http://schemas.microsoft.com/office/powerpoint/2010/main" val="28667970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ζωγραφική ποτήρι νερό ζωγραφική ζωγραφιά ζωγραφιά παιδιά ζωγραφιά ζωγραφιά  ποτήρι για εικόνες Clip Art παιδιά ζωγραφική ζωγραφιά ζ Στοκ Εικόνες -  εικόνα από arroyos: 227359114">
            <a:extLst>
              <a:ext uri="{FF2B5EF4-FFF2-40B4-BE49-F238E27FC236}">
                <a16:creationId xmlns:a16="http://schemas.microsoft.com/office/drawing/2014/main" id="{184EE92D-E4B4-CDD3-E1AE-9A8C47C78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29" y="643467"/>
            <a:ext cx="525754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ivate water supplies in Flintshire">
            <a:extLst>
              <a:ext uri="{FF2B5EF4-FFF2-40B4-BE49-F238E27FC236}">
                <a16:creationId xmlns:a16="http://schemas.microsoft.com/office/drawing/2014/main" id="{A2123543-1C92-9CF7-F441-392BEAACA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783166"/>
            <a:ext cx="5291667" cy="52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1A2A250-0D24-8B60-B86F-B5039B6CD13D}"/>
              </a:ext>
            </a:extLst>
          </p:cNvPr>
          <p:cNvSpPr/>
          <p:nvPr/>
        </p:nvSpPr>
        <p:spPr>
          <a:xfrm>
            <a:off x="660529" y="424543"/>
            <a:ext cx="5435471" cy="7511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νερό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12539718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 err="1"/>
              <a:t>ξα</a:t>
            </a:r>
            <a:endParaRPr lang="el-GR" sz="9600" dirty="0"/>
          </a:p>
          <a:p>
            <a:pPr algn="ctr"/>
            <a:r>
              <a:rPr lang="el-GR" sz="9600" dirty="0" err="1"/>
              <a:t>ξε</a:t>
            </a:r>
            <a:endParaRPr lang="el-GR" sz="9600" dirty="0"/>
          </a:p>
          <a:p>
            <a:pPr algn="ctr"/>
            <a:r>
              <a:rPr lang="el-GR" sz="9600" dirty="0" err="1"/>
              <a:t>ξη</a:t>
            </a:r>
            <a:endParaRPr lang="el-GR" sz="9600" dirty="0"/>
          </a:p>
          <a:p>
            <a:pPr algn="ctr"/>
            <a:r>
              <a:rPr lang="el-GR" sz="9600" dirty="0"/>
              <a:t>ξι</a:t>
            </a:r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Ξ ξ </a:t>
            </a:r>
            <a:endParaRPr lang="el-CY" sz="9600" dirty="0"/>
          </a:p>
        </p:txBody>
      </p:sp>
    </p:spTree>
    <p:extLst>
      <p:ext uri="{BB962C8B-B14F-4D97-AF65-F5344CB8AC3E}">
        <p14:creationId xmlns:p14="http://schemas.microsoft.com/office/powerpoint/2010/main" val="31513610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00+ δωρεάν εικόνες για Ξιφομαχία και Ξιφομάχος - Pixabay">
            <a:extLst>
              <a:ext uri="{FF2B5EF4-FFF2-40B4-BE49-F238E27FC236}">
                <a16:creationId xmlns:a16="http://schemas.microsoft.com/office/drawing/2014/main" id="{0630BBEF-CB9C-1CF1-A197-4A43D0E98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9791" y="643467"/>
            <a:ext cx="2543217" cy="25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εικονεσ : φυσικός, μαργαρίτα μαργαρίτα, λουλούδι, πέταλο, χαμομήλι,  mayweed, Chamaemelum nobile, Marguerite μαργαρίτα, γύρη, ανθοφορία των  φυτών, οικογένειας μαργαρίτα, αγριολούλουδα, μακρο φωτογραφία, Tanacetum  parthenium, νέκταρ, μεμβράνη φτερωτό ...">
            <a:extLst>
              <a:ext uri="{FF2B5EF4-FFF2-40B4-BE49-F238E27FC236}">
                <a16:creationId xmlns:a16="http://schemas.microsoft.com/office/drawing/2014/main" id="{9251FB4F-D66B-D969-14C8-D5005F0D0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3899" y="643467"/>
            <a:ext cx="3821774" cy="25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4" name="Straight Connector 1043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Λεμόνι Φρούτα Εσπεριδοειδές - Δωρεάν εικόνα στο Pixabay - Pixabay">
            <a:extLst>
              <a:ext uri="{FF2B5EF4-FFF2-40B4-BE49-F238E27FC236}">
                <a16:creationId xmlns:a16="http://schemas.microsoft.com/office/drawing/2014/main" id="{E32EEBC4-4816-0B00-316B-67509ACB4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8468" y="3671316"/>
            <a:ext cx="2545862" cy="254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Η εικόνα δείχνει νοσοκόμα Εικονογράφηση από ©Ofaleev #136602824">
            <a:extLst>
              <a:ext uri="{FF2B5EF4-FFF2-40B4-BE49-F238E27FC236}">
                <a16:creationId xmlns:a16="http://schemas.microsoft.com/office/drawing/2014/main" id="{C2E92C04-EB8D-3D00-1F47-8C740BE4C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3007" y="3671316"/>
            <a:ext cx="1423558" cy="255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529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43923" y="390157"/>
            <a:ext cx="7840030" cy="29718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Είμαι  η</a:t>
            </a:r>
            <a:endParaRPr lang="en-US" sz="9600" dirty="0"/>
          </a:p>
          <a:p>
            <a:pPr algn="ctr"/>
            <a:r>
              <a:rPr lang="el-GR" sz="9600" dirty="0"/>
              <a:t>______.</a:t>
            </a:r>
            <a:endParaRPr lang="en-US" sz="9600" dirty="0"/>
          </a:p>
        </p:txBody>
      </p:sp>
      <p:sp>
        <p:nvSpPr>
          <p:cNvPr id="2" name="Rectangle 1"/>
          <p:cNvSpPr/>
          <p:nvPr/>
        </p:nvSpPr>
        <p:spPr>
          <a:xfrm>
            <a:off x="1509590" y="3692769"/>
            <a:ext cx="96830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8800" dirty="0"/>
              <a:t>…………………………</a:t>
            </a:r>
          </a:p>
          <a:p>
            <a:r>
              <a:rPr lang="el-GR" sz="8800" dirty="0"/>
              <a:t>………………………… 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53" y="687997"/>
            <a:ext cx="19526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570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8800" dirty="0" err="1"/>
              <a:t>βο</a:t>
            </a:r>
            <a:endParaRPr lang="el-GR" sz="8800" dirty="0"/>
          </a:p>
          <a:p>
            <a:pPr algn="ctr"/>
            <a:r>
              <a:rPr lang="el-GR" sz="8800" dirty="0" err="1"/>
              <a:t>γο</a:t>
            </a:r>
            <a:endParaRPr lang="el-GR" sz="8800" dirty="0"/>
          </a:p>
          <a:p>
            <a:pPr algn="ctr"/>
            <a:r>
              <a:rPr lang="el-GR" sz="8800" dirty="0" err="1"/>
              <a:t>δο</a:t>
            </a:r>
            <a:endParaRPr lang="el-GR" sz="8800" dirty="0"/>
          </a:p>
          <a:p>
            <a:pPr algn="ctr"/>
            <a:r>
              <a:rPr lang="el-GR" sz="8800" dirty="0" err="1"/>
              <a:t>θο</a:t>
            </a:r>
            <a:endParaRPr lang="el-GR" sz="8800" dirty="0"/>
          </a:p>
          <a:p>
            <a:pPr algn="ctr"/>
            <a:r>
              <a:rPr lang="el-GR" sz="8800" dirty="0" err="1"/>
              <a:t>νο</a:t>
            </a:r>
            <a:endParaRPr lang="el-CY" sz="8800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 err="1"/>
              <a:t>Οο</a:t>
            </a:r>
            <a:r>
              <a:rPr lang="el-GR" sz="9600" dirty="0"/>
              <a:t> </a:t>
            </a:r>
            <a:endParaRPr lang="el-CY" sz="9600" dirty="0"/>
          </a:p>
        </p:txBody>
      </p:sp>
    </p:spTree>
    <p:extLst>
      <p:ext uri="{BB962C8B-B14F-4D97-AF65-F5344CB8AC3E}">
        <p14:creationId xmlns:p14="http://schemas.microsoft.com/office/powerpoint/2010/main" val="20954492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 err="1"/>
              <a:t>πα</a:t>
            </a:r>
            <a:endParaRPr lang="el-GR" sz="6000" dirty="0"/>
          </a:p>
          <a:p>
            <a:pPr algn="ctr"/>
            <a:r>
              <a:rPr lang="el-GR" sz="6000" dirty="0" err="1"/>
              <a:t>πο</a:t>
            </a:r>
            <a:endParaRPr lang="el-GR" sz="6000" dirty="0"/>
          </a:p>
          <a:p>
            <a:pPr algn="ctr"/>
            <a:r>
              <a:rPr lang="el-GR" sz="6000" dirty="0"/>
              <a:t>πι</a:t>
            </a:r>
          </a:p>
          <a:p>
            <a:pPr algn="ctr"/>
            <a:r>
              <a:rPr lang="el-GR" sz="6000" dirty="0" err="1"/>
              <a:t>πη</a:t>
            </a:r>
            <a:endParaRPr lang="el-GR" sz="6000" dirty="0"/>
          </a:p>
          <a:p>
            <a:pPr algn="ctr"/>
            <a:r>
              <a:rPr lang="el-GR" sz="6000" dirty="0" err="1"/>
              <a:t>πε</a:t>
            </a:r>
            <a:endParaRPr lang="el-CY" sz="6000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Π </a:t>
            </a:r>
            <a:r>
              <a:rPr lang="el-GR" sz="9600" dirty="0" err="1"/>
              <a:t>π</a:t>
            </a:r>
            <a:r>
              <a:rPr lang="el-GR" sz="9600" dirty="0"/>
              <a:t> </a:t>
            </a:r>
            <a:endParaRPr lang="el-CY" sz="9600" dirty="0"/>
          </a:p>
        </p:txBody>
      </p:sp>
    </p:spTree>
    <p:extLst>
      <p:ext uri="{BB962C8B-B14F-4D97-AF65-F5344CB8AC3E}">
        <p14:creationId xmlns:p14="http://schemas.microsoft.com/office/powerpoint/2010/main" val="39572860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Ρ </a:t>
            </a:r>
            <a:r>
              <a:rPr lang="el-GR" sz="9600" dirty="0" err="1"/>
              <a:t>ρ</a:t>
            </a:r>
            <a:r>
              <a:rPr lang="el-GR" sz="9600" dirty="0"/>
              <a:t> </a:t>
            </a:r>
            <a:endParaRPr lang="el-CY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064543-D014-41EE-3610-1319F9C88D08}"/>
              </a:ext>
            </a:extLst>
          </p:cNvPr>
          <p:cNvSpPr txBox="1"/>
          <p:nvPr/>
        </p:nvSpPr>
        <p:spPr>
          <a:xfrm>
            <a:off x="9405256" y="663125"/>
            <a:ext cx="223256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6000" dirty="0" err="1"/>
              <a:t>ρα</a:t>
            </a:r>
            <a:endParaRPr lang="el-GR" sz="6000" dirty="0"/>
          </a:p>
          <a:p>
            <a:pPr algn="ctr"/>
            <a:r>
              <a:rPr lang="el-GR" sz="6000" dirty="0"/>
              <a:t>ρο</a:t>
            </a:r>
          </a:p>
          <a:p>
            <a:pPr algn="ctr"/>
            <a:r>
              <a:rPr lang="el-GR" sz="6000" dirty="0" err="1"/>
              <a:t>ρι</a:t>
            </a:r>
            <a:endParaRPr lang="el-GR" sz="6000" dirty="0"/>
          </a:p>
          <a:p>
            <a:pPr algn="ctr"/>
            <a:r>
              <a:rPr lang="el-GR" sz="6000" dirty="0" err="1"/>
              <a:t>ρη</a:t>
            </a:r>
            <a:endParaRPr lang="el-GR" sz="6000" dirty="0"/>
          </a:p>
          <a:p>
            <a:pPr algn="ctr"/>
            <a:r>
              <a:rPr lang="el-GR" sz="6000" dirty="0"/>
              <a:t>ρε</a:t>
            </a:r>
            <a:endParaRPr lang="el-CY" sz="6000" dirty="0"/>
          </a:p>
        </p:txBody>
      </p:sp>
    </p:spTree>
    <p:extLst>
      <p:ext uri="{BB962C8B-B14F-4D97-AF65-F5344CB8AC3E}">
        <p14:creationId xmlns:p14="http://schemas.microsoft.com/office/powerpoint/2010/main" val="17427433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822984" y="0"/>
            <a:ext cx="5730876" cy="646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368467" y="536644"/>
            <a:ext cx="369982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 err="1"/>
              <a:t>Σσς</a:t>
            </a:r>
            <a:r>
              <a:rPr lang="el-GR" sz="9600" dirty="0"/>
              <a:t>  </a:t>
            </a:r>
            <a:endParaRPr lang="el-CY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BB0670-BCC9-84D0-E556-63AC7D4AD61E}"/>
              </a:ext>
            </a:extLst>
          </p:cNvPr>
          <p:cNvSpPr txBox="1"/>
          <p:nvPr/>
        </p:nvSpPr>
        <p:spPr>
          <a:xfrm>
            <a:off x="9818914" y="536644"/>
            <a:ext cx="132805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7200" dirty="0"/>
              <a:t>σα</a:t>
            </a:r>
          </a:p>
          <a:p>
            <a:pPr algn="ctr"/>
            <a:r>
              <a:rPr lang="el-GR" sz="7200" dirty="0" err="1"/>
              <a:t>σο</a:t>
            </a:r>
            <a:endParaRPr lang="el-GR" sz="7200" dirty="0"/>
          </a:p>
          <a:p>
            <a:pPr algn="ctr"/>
            <a:r>
              <a:rPr lang="el-GR" sz="7200" dirty="0" err="1"/>
              <a:t>σι</a:t>
            </a:r>
            <a:endParaRPr lang="el-GR" sz="7200" dirty="0"/>
          </a:p>
          <a:p>
            <a:pPr algn="ctr"/>
            <a:r>
              <a:rPr lang="el-GR" sz="7200" dirty="0" err="1"/>
              <a:t>ση</a:t>
            </a:r>
            <a:endParaRPr lang="el-GR" sz="7200" dirty="0"/>
          </a:p>
          <a:p>
            <a:pPr algn="ctr"/>
            <a:r>
              <a:rPr lang="el-GR" sz="7200" dirty="0"/>
              <a:t>σε</a:t>
            </a:r>
            <a:endParaRPr lang="el-CY" sz="7200" dirty="0"/>
          </a:p>
        </p:txBody>
      </p:sp>
    </p:spTree>
    <p:extLst>
      <p:ext uri="{BB962C8B-B14F-4D97-AF65-F5344CB8AC3E}">
        <p14:creationId xmlns:p14="http://schemas.microsoft.com/office/powerpoint/2010/main" val="27778925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323115" y="2802138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303491" y="156359"/>
            <a:ext cx="352928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822984" y="0"/>
            <a:ext cx="5730876" cy="646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368467" y="536644"/>
            <a:ext cx="369982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 err="1"/>
              <a:t>Σσς</a:t>
            </a:r>
            <a:r>
              <a:rPr lang="el-GR" sz="9600" dirty="0"/>
              <a:t>  </a:t>
            </a:r>
            <a:endParaRPr lang="el-CY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BB0670-BCC9-84D0-E556-63AC7D4AD61E}"/>
              </a:ext>
            </a:extLst>
          </p:cNvPr>
          <p:cNvSpPr txBox="1"/>
          <p:nvPr/>
        </p:nvSpPr>
        <p:spPr>
          <a:xfrm>
            <a:off x="8099343" y="1456487"/>
            <a:ext cx="37334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7200" dirty="0">
                <a:solidFill>
                  <a:srgbClr val="FF0000"/>
                </a:solidFill>
              </a:rPr>
              <a:t>Σ</a:t>
            </a:r>
            <a:r>
              <a:rPr lang="el-GR" sz="7200" dirty="0"/>
              <a:t>ιάμ</a:t>
            </a:r>
          </a:p>
          <a:p>
            <a:pPr algn="ctr"/>
            <a:r>
              <a:rPr lang="el-GR" sz="7200" dirty="0">
                <a:solidFill>
                  <a:srgbClr val="FF0000"/>
                </a:solidFill>
              </a:rPr>
              <a:t>σ</a:t>
            </a:r>
            <a:r>
              <a:rPr lang="el-GR" sz="7200" dirty="0"/>
              <a:t>αλάτα</a:t>
            </a:r>
          </a:p>
          <a:p>
            <a:pPr algn="ctr"/>
            <a:r>
              <a:rPr lang="el-GR" sz="7200" dirty="0"/>
              <a:t>Πώ</a:t>
            </a:r>
            <a:r>
              <a:rPr lang="el-GR" sz="7200" dirty="0">
                <a:solidFill>
                  <a:srgbClr val="FF0000"/>
                </a:solidFill>
              </a:rPr>
              <a:t>ς</a:t>
            </a:r>
            <a:r>
              <a:rPr lang="el-GR" sz="7200" dirty="0"/>
              <a:t> </a:t>
            </a:r>
            <a:endParaRPr lang="el-CY" sz="7200" dirty="0"/>
          </a:p>
        </p:txBody>
      </p:sp>
    </p:spTree>
    <p:extLst>
      <p:ext uri="{BB962C8B-B14F-4D97-AF65-F5344CB8AC3E}">
        <p14:creationId xmlns:p14="http://schemas.microsoft.com/office/powerpoint/2010/main" val="16534810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Ομπρέλα Φωτογραφίες Αρχείου, Royalty Free Ομπρέλα Εικόνες ...">
            <a:extLst>
              <a:ext uri="{FF2B5EF4-FFF2-40B4-BE49-F238E27FC236}">
                <a16:creationId xmlns:a16="http://schemas.microsoft.com/office/drawing/2014/main" id="{E2FB9389-6039-4475-CFBA-9D6870B3F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0315" y="643467"/>
            <a:ext cx="2702168" cy="25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Παγωτό Κώνος Επιδόρπιο - Δωρεάν εικόνα στο Pixabay - Pixabay">
            <a:extLst>
              <a:ext uri="{FF2B5EF4-FFF2-40B4-BE49-F238E27FC236}">
                <a16:creationId xmlns:a16="http://schemas.microsoft.com/office/drawing/2014/main" id="{5174C167-1862-FE5B-1FA8-7A69615F6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3702" y="643467"/>
            <a:ext cx="2702168" cy="25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4" name="Straight Connector 1043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Νερό Μπουκάλι Ποτό - Δωρεάν διανυσματικά γραφικά στο Pixabay ...">
            <a:extLst>
              <a:ext uri="{FF2B5EF4-FFF2-40B4-BE49-F238E27FC236}">
                <a16:creationId xmlns:a16="http://schemas.microsoft.com/office/drawing/2014/main" id="{D300CCE9-D625-D944-B591-D04D2D2BF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1954" y="3671316"/>
            <a:ext cx="2698891" cy="254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.810.941 εικόνες για «Σαλάτα», φωτογραφίες στοκ ...">
            <a:extLst>
              <a:ext uri="{FF2B5EF4-FFF2-40B4-BE49-F238E27FC236}">
                <a16:creationId xmlns:a16="http://schemas.microsoft.com/office/drawing/2014/main" id="{9B6E7689-F521-CE4E-8279-E3E450EDA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9247" y="3671316"/>
            <a:ext cx="2371078" cy="255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2126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Ομπρέλα Φωτογραφίες Αρχείου, Royalty Free Ομπρέλα Εικόνες ...">
            <a:extLst>
              <a:ext uri="{FF2B5EF4-FFF2-40B4-BE49-F238E27FC236}">
                <a16:creationId xmlns:a16="http://schemas.microsoft.com/office/drawing/2014/main" id="{E2FB9389-6039-4475-CFBA-9D6870B3F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0315" y="643467"/>
            <a:ext cx="2702168" cy="25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Παγωτό Κώνος Επιδόρπιο - Δωρεάν εικόνα στο Pixabay - Pixabay">
            <a:extLst>
              <a:ext uri="{FF2B5EF4-FFF2-40B4-BE49-F238E27FC236}">
                <a16:creationId xmlns:a16="http://schemas.microsoft.com/office/drawing/2014/main" id="{5174C167-1862-FE5B-1FA8-7A69615F6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3702" y="643467"/>
            <a:ext cx="2702168" cy="25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4" name="Straight Connector 1043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Νερό Μπουκάλι Ποτό - Δωρεάν διανυσματικά γραφικά στο Pixabay ...">
            <a:extLst>
              <a:ext uri="{FF2B5EF4-FFF2-40B4-BE49-F238E27FC236}">
                <a16:creationId xmlns:a16="http://schemas.microsoft.com/office/drawing/2014/main" id="{D300CCE9-D625-D944-B591-D04D2D2BF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1954" y="3671316"/>
            <a:ext cx="2698891" cy="254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.810.941 εικόνες για «Σαλάτα», φωτογραφίες στοκ ...">
            <a:extLst>
              <a:ext uri="{FF2B5EF4-FFF2-40B4-BE49-F238E27FC236}">
                <a16:creationId xmlns:a16="http://schemas.microsoft.com/office/drawing/2014/main" id="{9B6E7689-F521-CE4E-8279-E3E450EDA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9247" y="3671316"/>
            <a:ext cx="2371078" cy="255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9CFE110-8E63-CC64-03C0-0F72ED76D6CF}"/>
              </a:ext>
            </a:extLst>
          </p:cNvPr>
          <p:cNvSpPr/>
          <p:nvPr/>
        </p:nvSpPr>
        <p:spPr>
          <a:xfrm>
            <a:off x="354443" y="129007"/>
            <a:ext cx="5736771" cy="642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ομπρέλα</a:t>
            </a:r>
            <a:endParaRPr lang="el-CY" sz="48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EB033D2-D981-23CB-D23E-C661F422FB7C}"/>
              </a:ext>
            </a:extLst>
          </p:cNvPr>
          <p:cNvSpPr/>
          <p:nvPr/>
        </p:nvSpPr>
        <p:spPr>
          <a:xfrm>
            <a:off x="6455229" y="129007"/>
            <a:ext cx="5736771" cy="642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παγωτό</a:t>
            </a:r>
            <a:endParaRPr lang="el-CY" sz="48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FDB163B-25BF-1ACE-8AF8-F2AF31F48B88}"/>
              </a:ext>
            </a:extLst>
          </p:cNvPr>
          <p:cNvSpPr/>
          <p:nvPr/>
        </p:nvSpPr>
        <p:spPr>
          <a:xfrm>
            <a:off x="349657" y="6029623"/>
            <a:ext cx="5736771" cy="642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νερό</a:t>
            </a:r>
            <a:endParaRPr lang="el-CY" sz="48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1C2FD3F-CD74-A0A5-43D3-E278DF2D549A}"/>
              </a:ext>
            </a:extLst>
          </p:cNvPr>
          <p:cNvSpPr/>
          <p:nvPr/>
        </p:nvSpPr>
        <p:spPr>
          <a:xfrm>
            <a:off x="6324600" y="6013090"/>
            <a:ext cx="5736771" cy="642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σαλάτα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13176785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Τ τ </a:t>
            </a:r>
            <a:endParaRPr lang="el-CY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064543-D014-41EE-3610-1319F9C88D08}"/>
              </a:ext>
            </a:extLst>
          </p:cNvPr>
          <p:cNvSpPr txBox="1"/>
          <p:nvPr/>
        </p:nvSpPr>
        <p:spPr>
          <a:xfrm>
            <a:off x="9405256" y="663125"/>
            <a:ext cx="223256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6000" dirty="0"/>
              <a:t>τα</a:t>
            </a:r>
          </a:p>
          <a:p>
            <a:pPr algn="ctr"/>
            <a:r>
              <a:rPr lang="el-GR" sz="6000" dirty="0"/>
              <a:t>το</a:t>
            </a:r>
          </a:p>
          <a:p>
            <a:pPr algn="ctr"/>
            <a:r>
              <a:rPr lang="el-GR" sz="6000" dirty="0"/>
              <a:t>τι</a:t>
            </a:r>
          </a:p>
          <a:p>
            <a:pPr algn="ctr"/>
            <a:r>
              <a:rPr lang="el-GR" sz="6000" dirty="0"/>
              <a:t>τη</a:t>
            </a:r>
          </a:p>
          <a:p>
            <a:pPr algn="ctr"/>
            <a:r>
              <a:rPr lang="el-GR" sz="6000" dirty="0"/>
              <a:t>τε</a:t>
            </a:r>
            <a:endParaRPr lang="el-CY" sz="6000" dirty="0"/>
          </a:p>
        </p:txBody>
      </p:sp>
    </p:spTree>
    <p:extLst>
      <p:ext uri="{BB962C8B-B14F-4D97-AF65-F5344CB8AC3E}">
        <p14:creationId xmlns:p14="http://schemas.microsoft.com/office/powerpoint/2010/main" val="28033966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Υ υ </a:t>
            </a:r>
            <a:endParaRPr lang="el-CY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064543-D014-41EE-3610-1319F9C88D08}"/>
              </a:ext>
            </a:extLst>
          </p:cNvPr>
          <p:cNvSpPr txBox="1"/>
          <p:nvPr/>
        </p:nvSpPr>
        <p:spPr>
          <a:xfrm>
            <a:off x="9405256" y="663125"/>
            <a:ext cx="223256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6000" dirty="0" err="1"/>
              <a:t>τυ</a:t>
            </a:r>
            <a:endParaRPr lang="el-GR" sz="6000" dirty="0"/>
          </a:p>
          <a:p>
            <a:pPr algn="ctr"/>
            <a:r>
              <a:rPr lang="el-GR" sz="6000" dirty="0" err="1"/>
              <a:t>φυ</a:t>
            </a:r>
            <a:endParaRPr lang="el-GR" sz="6000" dirty="0"/>
          </a:p>
          <a:p>
            <a:pPr algn="ctr"/>
            <a:r>
              <a:rPr lang="el-GR" sz="6000" dirty="0" err="1"/>
              <a:t>δυ</a:t>
            </a:r>
            <a:endParaRPr lang="el-GR" sz="6000" dirty="0"/>
          </a:p>
          <a:p>
            <a:pPr algn="ctr"/>
            <a:r>
              <a:rPr lang="el-GR" sz="6000" dirty="0" err="1"/>
              <a:t>υφ</a:t>
            </a:r>
            <a:endParaRPr lang="el-GR" sz="6000" dirty="0"/>
          </a:p>
          <a:p>
            <a:pPr algn="ctr"/>
            <a:endParaRPr lang="el-GR" sz="6000" dirty="0"/>
          </a:p>
        </p:txBody>
      </p:sp>
    </p:spTree>
    <p:extLst>
      <p:ext uri="{BB962C8B-B14F-4D97-AF65-F5344CB8AC3E}">
        <p14:creationId xmlns:p14="http://schemas.microsoft.com/office/powerpoint/2010/main" val="41585160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200400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Φ φ </a:t>
            </a:r>
            <a:endParaRPr lang="el-CY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064543-D014-41EE-3610-1319F9C88D08}"/>
              </a:ext>
            </a:extLst>
          </p:cNvPr>
          <p:cNvSpPr txBox="1"/>
          <p:nvPr/>
        </p:nvSpPr>
        <p:spPr>
          <a:xfrm>
            <a:off x="9405256" y="663125"/>
            <a:ext cx="223256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6000" dirty="0"/>
              <a:t>φα</a:t>
            </a:r>
          </a:p>
          <a:p>
            <a:pPr algn="ctr"/>
            <a:r>
              <a:rPr lang="el-GR" sz="6000" dirty="0" err="1"/>
              <a:t>φο</a:t>
            </a:r>
            <a:endParaRPr lang="el-GR" sz="6000" dirty="0"/>
          </a:p>
          <a:p>
            <a:pPr algn="ctr"/>
            <a:r>
              <a:rPr lang="el-GR" sz="6000" dirty="0"/>
              <a:t>φι</a:t>
            </a:r>
          </a:p>
          <a:p>
            <a:pPr algn="ctr"/>
            <a:r>
              <a:rPr lang="el-GR" sz="6000" dirty="0" err="1"/>
              <a:t>φη</a:t>
            </a:r>
            <a:endParaRPr lang="el-GR" sz="6000" dirty="0"/>
          </a:p>
          <a:p>
            <a:pPr algn="ctr"/>
            <a:r>
              <a:rPr lang="el-GR" sz="6000" dirty="0" err="1"/>
              <a:t>φε</a:t>
            </a:r>
            <a:endParaRPr lang="el-CY" sz="6000" dirty="0"/>
          </a:p>
        </p:txBody>
      </p:sp>
    </p:spTree>
    <p:extLst>
      <p:ext uri="{BB962C8B-B14F-4D97-AF65-F5344CB8AC3E}">
        <p14:creationId xmlns:p14="http://schemas.microsoft.com/office/powerpoint/2010/main" val="3639303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σχολείο Στοκ Εικονογραφήσεις, Vectors, &amp; Clipart ...">
            <a:extLst>
              <a:ext uri="{FF2B5EF4-FFF2-40B4-BE49-F238E27FC236}">
                <a16:creationId xmlns:a16="http://schemas.microsoft.com/office/drawing/2014/main" id="{83575431-FF3A-4233-8DD4-C3BA68448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209" y="437905"/>
            <a:ext cx="3924927" cy="278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Καλό Μεσημέρι - YouTube">
            <a:extLst>
              <a:ext uri="{FF2B5EF4-FFF2-40B4-BE49-F238E27FC236}">
                <a16:creationId xmlns:a16="http://schemas.microsoft.com/office/drawing/2014/main" id="{1EF3C009-0143-42BC-9431-D3AF411F1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0" y="991915"/>
            <a:ext cx="4658710" cy="465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ck 1:30 | ClipArt ETC">
            <a:extLst>
              <a:ext uri="{FF2B5EF4-FFF2-40B4-BE49-F238E27FC236}">
                <a16:creationId xmlns:a16="http://schemas.microsoft.com/office/drawing/2014/main" id="{ED06D39F-2F28-4D81-A3F3-872A9D8D7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607" y="3429000"/>
            <a:ext cx="3818568" cy="311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6997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200400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Χ </a:t>
            </a:r>
            <a:r>
              <a:rPr lang="el-GR" sz="9600" dirty="0" err="1"/>
              <a:t>χ</a:t>
            </a:r>
            <a:r>
              <a:rPr lang="el-GR" sz="9600" dirty="0"/>
              <a:t> </a:t>
            </a:r>
            <a:endParaRPr lang="el-CY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064543-D014-41EE-3610-1319F9C88D08}"/>
              </a:ext>
            </a:extLst>
          </p:cNvPr>
          <p:cNvSpPr txBox="1"/>
          <p:nvPr/>
        </p:nvSpPr>
        <p:spPr>
          <a:xfrm>
            <a:off x="9405256" y="663125"/>
            <a:ext cx="223256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6000" dirty="0"/>
              <a:t>χα</a:t>
            </a:r>
          </a:p>
          <a:p>
            <a:pPr algn="ctr"/>
            <a:r>
              <a:rPr lang="el-GR" sz="6000" dirty="0" err="1"/>
              <a:t>χο</a:t>
            </a:r>
            <a:endParaRPr lang="el-GR" sz="6000" dirty="0"/>
          </a:p>
          <a:p>
            <a:pPr algn="ctr"/>
            <a:r>
              <a:rPr lang="el-GR" sz="6000" dirty="0"/>
              <a:t>χι</a:t>
            </a:r>
          </a:p>
          <a:p>
            <a:pPr algn="ctr"/>
            <a:r>
              <a:rPr lang="el-GR" sz="6000" dirty="0" err="1"/>
              <a:t>χη</a:t>
            </a:r>
            <a:endParaRPr lang="el-GR" sz="6000" dirty="0"/>
          </a:p>
          <a:p>
            <a:pPr algn="ctr"/>
            <a:r>
              <a:rPr lang="el-GR" sz="6000" dirty="0" err="1"/>
              <a:t>χε</a:t>
            </a:r>
            <a:endParaRPr lang="el-CY" sz="6000" dirty="0"/>
          </a:p>
        </p:txBody>
      </p:sp>
    </p:spTree>
    <p:extLst>
      <p:ext uri="{BB962C8B-B14F-4D97-AF65-F5344CB8AC3E}">
        <p14:creationId xmlns:p14="http://schemas.microsoft.com/office/powerpoint/2010/main" val="24780828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200400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Ψ </a:t>
            </a:r>
            <a:r>
              <a:rPr lang="el-GR" sz="9600" dirty="0" err="1"/>
              <a:t>ψ</a:t>
            </a:r>
            <a:r>
              <a:rPr lang="el-GR" sz="9600" dirty="0"/>
              <a:t> </a:t>
            </a:r>
            <a:endParaRPr lang="el-CY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064543-D014-41EE-3610-1319F9C88D08}"/>
              </a:ext>
            </a:extLst>
          </p:cNvPr>
          <p:cNvSpPr txBox="1"/>
          <p:nvPr/>
        </p:nvSpPr>
        <p:spPr>
          <a:xfrm>
            <a:off x="9405256" y="663125"/>
            <a:ext cx="223256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6000" dirty="0" err="1"/>
              <a:t>ψα</a:t>
            </a:r>
            <a:endParaRPr lang="el-GR" sz="6000" dirty="0"/>
          </a:p>
          <a:p>
            <a:pPr algn="ctr"/>
            <a:r>
              <a:rPr lang="el-GR" sz="6000" dirty="0" err="1"/>
              <a:t>ψο</a:t>
            </a:r>
            <a:endParaRPr lang="el-GR" sz="6000" dirty="0"/>
          </a:p>
          <a:p>
            <a:pPr algn="ctr"/>
            <a:r>
              <a:rPr lang="el-GR" sz="6000" dirty="0" err="1"/>
              <a:t>ψι</a:t>
            </a:r>
            <a:endParaRPr lang="el-GR" sz="6000" dirty="0"/>
          </a:p>
          <a:p>
            <a:pPr algn="ctr"/>
            <a:r>
              <a:rPr lang="el-GR" sz="6000" dirty="0" err="1"/>
              <a:t>ψη</a:t>
            </a:r>
            <a:endParaRPr lang="el-GR" sz="6000" dirty="0"/>
          </a:p>
          <a:p>
            <a:pPr algn="ctr"/>
            <a:r>
              <a:rPr lang="el-GR" sz="6000" dirty="0" err="1"/>
              <a:t>ψε</a:t>
            </a:r>
            <a:endParaRPr lang="el-CY" sz="6000" dirty="0"/>
          </a:p>
        </p:txBody>
      </p:sp>
    </p:spTree>
    <p:extLst>
      <p:ext uri="{BB962C8B-B14F-4D97-AF65-F5344CB8AC3E}">
        <p14:creationId xmlns:p14="http://schemas.microsoft.com/office/powerpoint/2010/main" val="9085322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1915886" y="1220610"/>
            <a:ext cx="3505200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Ω </a:t>
            </a:r>
            <a:r>
              <a:rPr lang="el-GR" sz="9600" dirty="0" err="1"/>
              <a:t>ω</a:t>
            </a:r>
            <a:r>
              <a:rPr lang="el-GR" sz="9600" dirty="0"/>
              <a:t> </a:t>
            </a:r>
            <a:endParaRPr lang="el-CY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064543-D014-41EE-3610-1319F9C88D08}"/>
              </a:ext>
            </a:extLst>
          </p:cNvPr>
          <p:cNvSpPr txBox="1"/>
          <p:nvPr/>
        </p:nvSpPr>
        <p:spPr>
          <a:xfrm>
            <a:off x="9405256" y="663125"/>
            <a:ext cx="223256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6000" dirty="0" err="1"/>
              <a:t>φω</a:t>
            </a:r>
            <a:endParaRPr lang="el-GR" sz="6000" dirty="0"/>
          </a:p>
          <a:p>
            <a:pPr algn="ctr"/>
            <a:r>
              <a:rPr lang="el-GR" sz="6000" dirty="0"/>
              <a:t>τω</a:t>
            </a:r>
          </a:p>
          <a:p>
            <a:pPr algn="ctr"/>
            <a:endParaRPr lang="el-GR" sz="6000" dirty="0"/>
          </a:p>
          <a:p>
            <a:pPr algn="ctr"/>
            <a:endParaRPr lang="el-GR" sz="6000" dirty="0"/>
          </a:p>
        </p:txBody>
      </p:sp>
    </p:spTree>
    <p:extLst>
      <p:ext uri="{BB962C8B-B14F-4D97-AF65-F5344CB8AC3E}">
        <p14:creationId xmlns:p14="http://schemas.microsoft.com/office/powerpoint/2010/main" val="37859550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4052746" y="767441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11" y="375556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Soldier Pointing Command – Royalty-Free Vector | VectorStock">
            <a:extLst>
              <a:ext uri="{FF2B5EF4-FFF2-40B4-BE49-F238E27FC236}">
                <a16:creationId xmlns:a16="http://schemas.microsoft.com/office/drawing/2014/main" id="{A1553F18-8EAA-965E-F8C5-6A25930D0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>
            <a:fillRect/>
          </a:stretch>
        </p:blipFill>
        <p:spPr bwMode="auto">
          <a:xfrm>
            <a:off x="743200" y="3818109"/>
            <a:ext cx="1633878" cy="165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2971800" y="4650871"/>
            <a:ext cx="3124200" cy="10994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pic>
        <p:nvPicPr>
          <p:cNvPr id="9" name="ElevenLabs_2026-04-13T06_20_42_Eleni - Soft, Narrational and Calm_pvc_sp89_s100_sb13_v3">
            <a:hlinkClick r:id="" action="ppaction://media"/>
            <a:extLst>
              <a:ext uri="{FF2B5EF4-FFF2-40B4-BE49-F238E27FC236}">
                <a16:creationId xmlns:a16="http://schemas.microsoft.com/office/drawing/2014/main" id="{EA49EC0F-2F0D-4909-FF55-8974D312AE74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66088" y="3221038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192995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,α Λίστ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2" r="64620" b="46970"/>
          <a:stretch>
            <a:fillRect/>
          </a:stretch>
        </p:blipFill>
        <p:spPr bwMode="auto">
          <a:xfrm>
            <a:off x="700699" y="747346"/>
            <a:ext cx="2510588" cy="178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7685" y="3710354"/>
            <a:ext cx="4317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err="1"/>
              <a:t>Αα</a:t>
            </a:r>
            <a:r>
              <a:rPr lang="el-GR" sz="9600" dirty="0"/>
              <a:t> </a:t>
            </a:r>
            <a:endParaRPr lang="en-US" sz="9600" dirty="0"/>
          </a:p>
        </p:txBody>
      </p:sp>
      <p:pic>
        <p:nvPicPr>
          <p:cNvPr id="1030" name="Picture 6" descr="Βιβλίο -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652" y="1285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0" y="0"/>
            <a:ext cx="1219200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533045" y="4898588"/>
            <a:ext cx="4872405" cy="15562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βιβλίο</a:t>
            </a:r>
            <a:endParaRPr lang="en-US" sz="9600" dirty="0"/>
          </a:p>
        </p:txBody>
      </p:sp>
      <p:sp>
        <p:nvSpPr>
          <p:cNvPr id="11" name="TextBox 10"/>
          <p:cNvSpPr txBox="1"/>
          <p:nvPr/>
        </p:nvSpPr>
        <p:spPr>
          <a:xfrm>
            <a:off x="8692663" y="4974248"/>
            <a:ext cx="3212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err="1"/>
              <a:t>Ββ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39AAE8B0-15E0-ACAF-DD5D-BF7896983BD0}"/>
              </a:ext>
            </a:extLst>
          </p:cNvPr>
          <p:cNvSpPr/>
          <p:nvPr/>
        </p:nvSpPr>
        <p:spPr>
          <a:xfrm>
            <a:off x="3533045" y="298939"/>
            <a:ext cx="5062653" cy="15562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άλογο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109965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,α Λίστ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2" r="65193" b="46970"/>
          <a:stretch>
            <a:fillRect/>
          </a:stretch>
        </p:blipFill>
        <p:spPr bwMode="auto">
          <a:xfrm>
            <a:off x="545366" y="298939"/>
            <a:ext cx="2469977" cy="178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D43BB5-072F-B422-FF26-49E0BDB79FC4}"/>
              </a:ext>
            </a:extLst>
          </p:cNvPr>
          <p:cNvSpPr txBox="1"/>
          <p:nvPr/>
        </p:nvSpPr>
        <p:spPr>
          <a:xfrm>
            <a:off x="1175596" y="2940573"/>
            <a:ext cx="10075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……………..…………</a:t>
            </a:r>
          </a:p>
          <a:p>
            <a:r>
              <a:rPr lang="el-GR" sz="9600" dirty="0"/>
              <a:t>……………..…………</a:t>
            </a:r>
            <a:endParaRPr lang="en-US" sz="9600" dirty="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9B8637ED-C61A-11CE-65B6-C25DFCF3CAD4}"/>
              </a:ext>
            </a:extLst>
          </p:cNvPr>
          <p:cNvSpPr/>
          <p:nvPr/>
        </p:nvSpPr>
        <p:spPr>
          <a:xfrm>
            <a:off x="3533045" y="298939"/>
            <a:ext cx="5062653" cy="15562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άλογο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75937255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335</Words>
  <Application>Microsoft Office PowerPoint</Application>
  <PresentationFormat>Ευρεία οθόνη</PresentationFormat>
  <Paragraphs>305</Paragraphs>
  <Slides>75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75</vt:i4>
      </vt:variant>
    </vt:vector>
  </HeadingPairs>
  <TitlesOfParts>
    <vt:vector size="79" baseType="lpstr">
      <vt:lpstr>Aptos</vt:lpstr>
      <vt:lpstr>Aptos Display</vt:lpstr>
      <vt:lpstr>Arial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μαμά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ΕΛΕΝΗ ΧΑΡΑΛΑΜΠΟΥΣ</dc:creator>
  <cp:lastModifiedBy>Ελένη Χαραλάμπους</cp:lastModifiedBy>
  <cp:revision>41</cp:revision>
  <cp:lastPrinted>2025-09-05T09:25:28Z</cp:lastPrinted>
  <dcterms:created xsi:type="dcterms:W3CDTF">2024-09-09T18:36:19Z</dcterms:created>
  <dcterms:modified xsi:type="dcterms:W3CDTF">2026-04-13T11:40:50Z</dcterms:modified>
</cp:coreProperties>
</file>