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44" r:id="rId2"/>
    <p:sldId id="283" r:id="rId3"/>
    <p:sldId id="451" r:id="rId4"/>
    <p:sldId id="613" r:id="rId5"/>
    <p:sldId id="616" r:id="rId6"/>
    <p:sldId id="614" r:id="rId7"/>
    <p:sldId id="261" r:id="rId8"/>
    <p:sldId id="284" r:id="rId9"/>
    <p:sldId id="259" r:id="rId10"/>
    <p:sldId id="285" r:id="rId11"/>
    <p:sldId id="262" r:id="rId12"/>
    <p:sldId id="260" r:id="rId13"/>
    <p:sldId id="286" r:id="rId14"/>
    <p:sldId id="617" r:id="rId15"/>
    <p:sldId id="265" r:id="rId16"/>
    <p:sldId id="264" r:id="rId17"/>
    <p:sldId id="287" r:id="rId18"/>
    <p:sldId id="257" r:id="rId19"/>
    <p:sldId id="256" r:id="rId20"/>
    <p:sldId id="258" r:id="rId21"/>
    <p:sldId id="268" r:id="rId22"/>
    <p:sldId id="270" r:id="rId23"/>
    <p:sldId id="272" r:id="rId24"/>
    <p:sldId id="549" r:id="rId2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 snapToGrid="0">
      <p:cViewPr varScale="1">
        <p:scale>
          <a:sx n="59" d="100"/>
          <a:sy n="59" d="100"/>
        </p:scale>
        <p:origin x="952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74336-E8EA-45E8-8971-3F8CDAAEC9F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F26E4-9698-42B4-97D0-2BFD4039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CY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F26E4-9698-42B4-97D0-2BFD4039ED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72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CY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F26E4-9698-42B4-97D0-2BFD4039ED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3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F26E4-9698-42B4-97D0-2BFD4039ED0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4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8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6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7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54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2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73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2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8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0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7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25732-CD40-4AC4-97EC-B011C61241B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2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18" y="420743"/>
            <a:ext cx="10261710" cy="53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3384331" y="2774731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Μαθαίνω Ελληνικά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889531" y="5691352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>
                <a:solidFill>
                  <a:schemeClr val="tx1"/>
                </a:solidFill>
              </a:rPr>
              <a:t>Δρ</a:t>
            </a:r>
            <a:r>
              <a:rPr lang="el-GR" dirty="0">
                <a:solidFill>
                  <a:schemeClr val="tx1"/>
                </a:solidFill>
              </a:rPr>
              <a:t> Ελένη Χαραλάμπους 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919655" y="5678049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3.Συνδυασμοί  </a:t>
            </a:r>
            <a:r>
              <a:rPr lang="el-GR" dirty="0" err="1">
                <a:solidFill>
                  <a:schemeClr val="tx1"/>
                </a:solidFill>
              </a:rPr>
              <a:t>Αυ</a:t>
            </a:r>
            <a:r>
              <a:rPr lang="el-GR" dirty="0">
                <a:solidFill>
                  <a:schemeClr val="tx1"/>
                </a:solidFill>
              </a:rPr>
              <a:t>/</a:t>
            </a:r>
            <a:r>
              <a:rPr lang="el-GR" dirty="0" err="1">
                <a:solidFill>
                  <a:schemeClr val="tx1"/>
                </a:solidFill>
              </a:rPr>
              <a:t>αυ</a:t>
            </a:r>
            <a:r>
              <a:rPr lang="el-GR" dirty="0">
                <a:solidFill>
                  <a:schemeClr val="tx1"/>
                </a:solidFill>
              </a:rPr>
              <a:t> &amp; Ευ/ευ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27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486" y="32658"/>
            <a:ext cx="1690007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αυ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3453493" y="3985835"/>
            <a:ext cx="6293306" cy="30469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>
                <a:solidFill>
                  <a:srgbClr val="0070C0"/>
                </a:solidFill>
              </a:rPr>
              <a:t>αυ</a:t>
            </a:r>
            <a:r>
              <a:rPr lang="el-GR" sz="9600" dirty="0"/>
              <a:t>τοκίνητο</a:t>
            </a:r>
          </a:p>
          <a:p>
            <a:r>
              <a:rPr lang="el-GR" sz="9600" dirty="0">
                <a:solidFill>
                  <a:srgbClr val="0070C0"/>
                </a:solidFill>
              </a:rPr>
              <a:t>αυ</a:t>
            </a:r>
            <a:r>
              <a:rPr lang="el-GR" sz="9600" dirty="0"/>
              <a:t>τός </a:t>
            </a:r>
            <a:endParaRPr lang="en-US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3453493" y="2087336"/>
            <a:ext cx="1690007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αφ</a:t>
            </a:r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630010" y="1931157"/>
            <a:ext cx="1690007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αβ</a:t>
            </a:r>
            <a:endParaRPr lang="en-US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343579" y="3985835"/>
            <a:ext cx="2839813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>
                <a:solidFill>
                  <a:srgbClr val="0070C0"/>
                </a:solidFill>
              </a:rPr>
              <a:t>αυ</a:t>
            </a:r>
            <a:r>
              <a:rPr lang="el-GR" sz="9600" dirty="0"/>
              <a:t>λή </a:t>
            </a:r>
            <a:endParaRPr lang="en-US" sz="9600" dirty="0"/>
          </a:p>
        </p:txBody>
      </p:sp>
      <p:pic>
        <p:nvPicPr>
          <p:cNvPr id="8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7454E9CA-CDC2-4E15-8C2A-70A49D294B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5" t="11919" r="-10266" b="10674"/>
          <a:stretch/>
        </p:blipFill>
        <p:spPr bwMode="auto">
          <a:xfrm>
            <a:off x="370066" y="5759668"/>
            <a:ext cx="1004796" cy="95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471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1860" y="413485"/>
            <a:ext cx="7029450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/>
              <a:t>δι</a:t>
            </a:r>
            <a:r>
              <a:rPr lang="el-GR" sz="9600" dirty="0">
                <a:solidFill>
                  <a:srgbClr val="0070C0"/>
                </a:solidFill>
              </a:rPr>
              <a:t>ευ</a:t>
            </a:r>
            <a:r>
              <a:rPr lang="el-GR" sz="9600" dirty="0"/>
              <a:t>θύντρια</a:t>
            </a:r>
            <a:endParaRPr lang="en-US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310922" y="500743"/>
            <a:ext cx="4277407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>
                <a:solidFill>
                  <a:srgbClr val="0070C0"/>
                </a:solidFill>
              </a:rPr>
              <a:t>Ευ</a:t>
            </a:r>
            <a:r>
              <a:rPr lang="el-GR" sz="9600" dirty="0"/>
              <a:t>ρώπη </a:t>
            </a:r>
            <a:endParaRPr lang="en-US" sz="9600" dirty="0"/>
          </a:p>
        </p:txBody>
      </p:sp>
      <p:pic>
        <p:nvPicPr>
          <p:cNvPr id="4100" name="Picture 4" descr="Ευρωπ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89" y="2614468"/>
            <a:ext cx="5876925" cy="253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7" descr="γυναίκα διευθύντρια σχολείου με γραφείο Διανυσματική απεικόνιση -  εικονογραφία από workplace: 22539817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5" name="Picture 9" descr="213 School Principal Office Illustrations &amp; Clip Art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465" y="2843869"/>
            <a:ext cx="4307076" cy="220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14326794-0954-43E3-BD4F-D45DCABE53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297941" y="5675586"/>
            <a:ext cx="1177072" cy="110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595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486" y="32658"/>
            <a:ext cx="1690007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/>
              <a:t>ευ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4972050" y="4142014"/>
            <a:ext cx="7029450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/>
              <a:t>δι</a:t>
            </a:r>
            <a:r>
              <a:rPr lang="el-GR" sz="9600" dirty="0">
                <a:solidFill>
                  <a:srgbClr val="0070C0"/>
                </a:solidFill>
              </a:rPr>
              <a:t>ευ</a:t>
            </a:r>
            <a:r>
              <a:rPr lang="el-GR" sz="9600" dirty="0"/>
              <a:t>θύντρια</a:t>
            </a:r>
            <a:endParaRPr lang="en-US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3453493" y="2087336"/>
            <a:ext cx="1690007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630010" y="1931157"/>
            <a:ext cx="1690007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327250" y="4142014"/>
            <a:ext cx="4277407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>
                <a:solidFill>
                  <a:srgbClr val="0070C0"/>
                </a:solidFill>
              </a:rPr>
              <a:t>Ευ</a:t>
            </a:r>
            <a:r>
              <a:rPr lang="el-GR" sz="9600" dirty="0"/>
              <a:t>ρώπη </a:t>
            </a:r>
            <a:endParaRPr lang="en-US" sz="9600" dirty="0"/>
          </a:p>
        </p:txBody>
      </p:sp>
      <p:pic>
        <p:nvPicPr>
          <p:cNvPr id="7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3B50BDE2-16EA-49FD-A484-8B96DF1522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190500" y="5948854"/>
            <a:ext cx="1177072" cy="80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190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486" y="32658"/>
            <a:ext cx="1690007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/>
              <a:t>ευ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4972050" y="4142014"/>
            <a:ext cx="7029450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/>
              <a:t>δι</a:t>
            </a:r>
            <a:r>
              <a:rPr lang="el-GR" sz="9600" dirty="0">
                <a:solidFill>
                  <a:srgbClr val="0070C0"/>
                </a:solidFill>
              </a:rPr>
              <a:t>ευ</a:t>
            </a:r>
            <a:r>
              <a:rPr lang="el-GR" sz="9600" dirty="0"/>
              <a:t>θύντρια</a:t>
            </a:r>
            <a:endParaRPr lang="en-US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3453493" y="2087336"/>
            <a:ext cx="1690007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εφ</a:t>
            </a:r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630010" y="1931157"/>
            <a:ext cx="1690007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εβ</a:t>
            </a:r>
            <a:endParaRPr lang="en-US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327250" y="4142014"/>
            <a:ext cx="4277407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>
                <a:solidFill>
                  <a:srgbClr val="0070C0"/>
                </a:solidFill>
              </a:rPr>
              <a:t>Ευ</a:t>
            </a:r>
            <a:r>
              <a:rPr lang="el-GR" sz="9600" dirty="0"/>
              <a:t>ρώπη </a:t>
            </a:r>
            <a:endParaRPr lang="en-US" sz="9600" dirty="0"/>
          </a:p>
        </p:txBody>
      </p:sp>
      <p:pic>
        <p:nvPicPr>
          <p:cNvPr id="7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911970D1-9458-4C1A-BD1F-491A382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5" t="11919" r="-10266" b="10674"/>
          <a:stretch/>
        </p:blipFill>
        <p:spPr bwMode="auto">
          <a:xfrm>
            <a:off x="370066" y="5759668"/>
            <a:ext cx="1004796" cy="95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558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4455CF29-E065-FAF3-F776-30B3DE8568DF}"/>
              </a:ext>
            </a:extLst>
          </p:cNvPr>
          <p:cNvSpPr/>
          <p:nvPr/>
        </p:nvSpPr>
        <p:spPr>
          <a:xfrm>
            <a:off x="370114" y="0"/>
            <a:ext cx="2068286" cy="191588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αι</a:t>
            </a:r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59E06E5E-A6F9-114D-0A69-7EBCD2C3ACC6}"/>
              </a:ext>
            </a:extLst>
          </p:cNvPr>
          <p:cNvSpPr/>
          <p:nvPr/>
        </p:nvSpPr>
        <p:spPr>
          <a:xfrm>
            <a:off x="3167744" y="0"/>
            <a:ext cx="2068286" cy="191588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ει</a:t>
            </a: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A52967AA-DD4C-16D2-2D4C-65B1B03F0B81}"/>
              </a:ext>
            </a:extLst>
          </p:cNvPr>
          <p:cNvSpPr/>
          <p:nvPr/>
        </p:nvSpPr>
        <p:spPr>
          <a:xfrm>
            <a:off x="6226627" y="-43543"/>
            <a:ext cx="2068286" cy="191588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οι</a:t>
            </a: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394095A1-5492-6559-81EC-848B413D06C0}"/>
              </a:ext>
            </a:extLst>
          </p:cNvPr>
          <p:cNvSpPr/>
          <p:nvPr/>
        </p:nvSpPr>
        <p:spPr>
          <a:xfrm>
            <a:off x="9437914" y="0"/>
            <a:ext cx="2068286" cy="191588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ου</a:t>
            </a: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3BF44D24-3729-976B-1C64-5A30999100A1}"/>
              </a:ext>
            </a:extLst>
          </p:cNvPr>
          <p:cNvSpPr/>
          <p:nvPr/>
        </p:nvSpPr>
        <p:spPr>
          <a:xfrm>
            <a:off x="261257" y="5802085"/>
            <a:ext cx="2177143" cy="6422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παιδιά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7130850B-F349-F8B4-3CD9-33340F6299ED}"/>
              </a:ext>
            </a:extLst>
          </p:cNvPr>
          <p:cNvSpPr/>
          <p:nvPr/>
        </p:nvSpPr>
        <p:spPr>
          <a:xfrm>
            <a:off x="2590800" y="5802085"/>
            <a:ext cx="3211286" cy="6422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σχολείο</a:t>
            </a: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834666AA-31CE-6F99-596D-8C6DE6782618}"/>
              </a:ext>
            </a:extLst>
          </p:cNvPr>
          <p:cNvSpPr/>
          <p:nvPr/>
        </p:nvSpPr>
        <p:spPr>
          <a:xfrm>
            <a:off x="6096000" y="5802086"/>
            <a:ext cx="2715986" cy="6422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οικογένεια</a:t>
            </a: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B43AFDAC-284B-9CFE-9564-BE50E1C4C7A2}"/>
              </a:ext>
            </a:extLst>
          </p:cNvPr>
          <p:cNvSpPr/>
          <p:nvPr/>
        </p:nvSpPr>
        <p:spPr>
          <a:xfrm>
            <a:off x="8964386" y="5802086"/>
            <a:ext cx="3211286" cy="6422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λουλούδι</a:t>
            </a:r>
          </a:p>
        </p:txBody>
      </p:sp>
      <p:pic>
        <p:nvPicPr>
          <p:cNvPr id="2050" name="Picture 2" descr="Χαρούμενα παιδικά σχέδια καρτούν που παίζουν με παιχνίδια στο χαλί.  Εικονογράφηση διανυσματικού Clipart Διανυσματική απεικόνιση - εικονογραφία  από διάνυσμα, δωμάτιο: 273142058">
            <a:extLst>
              <a:ext uri="{FF2B5EF4-FFF2-40B4-BE49-F238E27FC236}">
                <a16:creationId xmlns:a16="http://schemas.microsoft.com/office/drawing/2014/main" id="{AA80380A-9CC6-3ABA-872C-4D3FC08E5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5" y="2954110"/>
            <a:ext cx="25241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rtoon Happy Student Going School: Vector στοκ (χωρίς δικαιώματα)  1442418056 | Shutterstock">
            <a:extLst>
              <a:ext uri="{FF2B5EF4-FFF2-40B4-BE49-F238E27FC236}">
                <a16:creationId xmlns:a16="http://schemas.microsoft.com/office/drawing/2014/main" id="{433FCC82-96E4-B3B0-7483-76BB46EF58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6"/>
          <a:stretch>
            <a:fillRect/>
          </a:stretch>
        </p:blipFill>
        <p:spPr bwMode="auto">
          <a:xfrm>
            <a:off x="3277281" y="2732315"/>
            <a:ext cx="2066925" cy="203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amily Clipart, Download Free Transparent PNG Format Clipart Images on  Pngtree">
            <a:extLst>
              <a:ext uri="{FF2B5EF4-FFF2-40B4-BE49-F238E27FC236}">
                <a16:creationId xmlns:a16="http://schemas.microsoft.com/office/drawing/2014/main" id="{0B396B44-F6E8-CAA1-A857-A7950A5D4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7652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Κυρ Λουλούδι καρτούν: Vector στοκ (χωρίς δικαιώματα) 426674092 |  Shutterstock">
            <a:extLst>
              <a:ext uri="{FF2B5EF4-FFF2-40B4-BE49-F238E27FC236}">
                <a16:creationId xmlns:a16="http://schemas.microsoft.com/office/drawing/2014/main" id="{102C676A-96F0-A20F-DF15-EC05B57395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>
            <a:fillRect/>
          </a:stretch>
        </p:blipFill>
        <p:spPr bwMode="auto">
          <a:xfrm>
            <a:off x="9405257" y="2605086"/>
            <a:ext cx="2000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9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6684" y="0"/>
            <a:ext cx="3668485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αυ</a:t>
            </a:r>
            <a:r>
              <a:rPr lang="el-GR" sz="9600" dirty="0"/>
              <a:t>/ευ</a:t>
            </a:r>
            <a:endParaRPr lang="en-US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4792436" y="2033513"/>
            <a:ext cx="3829050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>
                <a:solidFill>
                  <a:schemeClr val="bg1"/>
                </a:solidFill>
              </a:rPr>
              <a:t>αφ</a:t>
            </a:r>
            <a:r>
              <a:rPr lang="el-GR" sz="9600" dirty="0"/>
              <a:t>/</a:t>
            </a:r>
            <a:r>
              <a:rPr lang="el-GR" sz="9600" dirty="0" err="1">
                <a:solidFill>
                  <a:schemeClr val="bg1"/>
                </a:solidFill>
              </a:rPr>
              <a:t>εφ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381" y="3221075"/>
            <a:ext cx="3668485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>
                <a:solidFill>
                  <a:schemeClr val="bg1"/>
                </a:solidFill>
              </a:rPr>
              <a:t>αβ</a:t>
            </a:r>
            <a:r>
              <a:rPr lang="el-GR" sz="9600" dirty="0"/>
              <a:t>/</a:t>
            </a:r>
            <a:r>
              <a:rPr lang="el-GR" sz="9600" dirty="0" err="1">
                <a:solidFill>
                  <a:schemeClr val="bg1"/>
                </a:solidFill>
              </a:rPr>
              <a:t>εβ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5C989661-B2B7-47DB-83BC-CA22D95B0ED1}"/>
              </a:ext>
            </a:extLst>
          </p:cNvPr>
          <p:cNvSpPr/>
          <p:nvPr/>
        </p:nvSpPr>
        <p:spPr>
          <a:xfrm rot="7126554">
            <a:off x="631508" y="1976061"/>
            <a:ext cx="1796763" cy="617765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D3EF7564-D239-BDF9-8480-ACD2AEAE0DE4}"/>
              </a:ext>
            </a:extLst>
          </p:cNvPr>
          <p:cNvSpPr/>
          <p:nvPr/>
        </p:nvSpPr>
        <p:spPr>
          <a:xfrm rot="2776669">
            <a:off x="2892733" y="1830863"/>
            <a:ext cx="1796763" cy="617765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0247F6-32B4-FDD6-89CE-8948C3B073DC}"/>
              </a:ext>
            </a:extLst>
          </p:cNvPr>
          <p:cNvSpPr txBox="1"/>
          <p:nvPr/>
        </p:nvSpPr>
        <p:spPr>
          <a:xfrm>
            <a:off x="469609" y="5009316"/>
            <a:ext cx="3668485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/>
              <a:t>ει/οι</a:t>
            </a:r>
            <a:endParaRPr lang="en-US" sz="9600" dirty="0"/>
          </a:p>
        </p:txBody>
      </p:sp>
      <p:sp>
        <p:nvSpPr>
          <p:cNvPr id="11" name="Βέλος: Δεξιό 10">
            <a:extLst>
              <a:ext uri="{FF2B5EF4-FFF2-40B4-BE49-F238E27FC236}">
                <a16:creationId xmlns:a16="http://schemas.microsoft.com/office/drawing/2014/main" id="{AC79128D-F471-80A8-23BB-724B2609D175}"/>
              </a:ext>
            </a:extLst>
          </p:cNvPr>
          <p:cNvSpPr/>
          <p:nvPr/>
        </p:nvSpPr>
        <p:spPr>
          <a:xfrm>
            <a:off x="3472680" y="5581003"/>
            <a:ext cx="1796763" cy="617765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86D354-1B1F-3A6D-84F7-3F8D41733FD7}"/>
              </a:ext>
            </a:extLst>
          </p:cNvPr>
          <p:cNvSpPr txBox="1"/>
          <p:nvPr/>
        </p:nvSpPr>
        <p:spPr>
          <a:xfrm>
            <a:off x="5489121" y="5009316"/>
            <a:ext cx="1194708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9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A8D6AE-AFCA-281F-23C7-982EC5FD66C9}"/>
              </a:ext>
            </a:extLst>
          </p:cNvPr>
          <p:cNvSpPr txBox="1"/>
          <p:nvPr/>
        </p:nvSpPr>
        <p:spPr>
          <a:xfrm>
            <a:off x="7033695" y="4933116"/>
            <a:ext cx="1587792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/>
              <a:t>αι</a:t>
            </a:r>
            <a:endParaRPr lang="en-US" sz="9600" dirty="0"/>
          </a:p>
        </p:txBody>
      </p:sp>
      <p:sp>
        <p:nvSpPr>
          <p:cNvPr id="14" name="Βέλος: Δεξιό 13">
            <a:extLst>
              <a:ext uri="{FF2B5EF4-FFF2-40B4-BE49-F238E27FC236}">
                <a16:creationId xmlns:a16="http://schemas.microsoft.com/office/drawing/2014/main" id="{A2A56A46-28B4-3066-AC91-217342E45C2C}"/>
              </a:ext>
            </a:extLst>
          </p:cNvPr>
          <p:cNvSpPr/>
          <p:nvPr/>
        </p:nvSpPr>
        <p:spPr>
          <a:xfrm>
            <a:off x="8536503" y="5485263"/>
            <a:ext cx="1796763" cy="617765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4D38C6-33F4-781E-CB53-CB654326D87B}"/>
              </a:ext>
            </a:extLst>
          </p:cNvPr>
          <p:cNvSpPr txBox="1"/>
          <p:nvPr/>
        </p:nvSpPr>
        <p:spPr>
          <a:xfrm>
            <a:off x="10333266" y="4933116"/>
            <a:ext cx="1194708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>
                <a:solidFill>
                  <a:schemeClr val="bg1"/>
                </a:solidFill>
              </a:rPr>
              <a:t>ε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AE2865-DB6F-4FED-98D9-470CE495B0CC}"/>
              </a:ext>
            </a:extLst>
          </p:cNvPr>
          <p:cNvSpPr txBox="1"/>
          <p:nvPr/>
        </p:nvSpPr>
        <p:spPr>
          <a:xfrm>
            <a:off x="6978668" y="187780"/>
            <a:ext cx="1587792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/>
              <a:t>ου</a:t>
            </a:r>
            <a:endParaRPr lang="en-US" sz="9600" dirty="0"/>
          </a:p>
        </p:txBody>
      </p:sp>
      <p:sp>
        <p:nvSpPr>
          <p:cNvPr id="17" name="Βέλος: Δεξιό 16">
            <a:extLst>
              <a:ext uri="{FF2B5EF4-FFF2-40B4-BE49-F238E27FC236}">
                <a16:creationId xmlns:a16="http://schemas.microsoft.com/office/drawing/2014/main" id="{B0027BA8-D318-40C4-472B-E118BEB9C5CA}"/>
              </a:ext>
            </a:extLst>
          </p:cNvPr>
          <p:cNvSpPr/>
          <p:nvPr/>
        </p:nvSpPr>
        <p:spPr>
          <a:xfrm>
            <a:off x="8621486" y="673858"/>
            <a:ext cx="1796763" cy="617765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4902D2-8698-6DE4-A568-D1808A1AE687}"/>
              </a:ext>
            </a:extLst>
          </p:cNvPr>
          <p:cNvSpPr txBox="1"/>
          <p:nvPr/>
        </p:nvSpPr>
        <p:spPr>
          <a:xfrm>
            <a:off x="10638066" y="187780"/>
            <a:ext cx="1194708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820726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6684" y="0"/>
            <a:ext cx="3668485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αυ</a:t>
            </a:r>
            <a:r>
              <a:rPr lang="el-GR" sz="9600" dirty="0"/>
              <a:t>/ευ</a:t>
            </a:r>
            <a:endParaRPr lang="en-US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4792436" y="2033513"/>
            <a:ext cx="3829050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αφ</a:t>
            </a:r>
            <a:r>
              <a:rPr lang="el-GR" sz="9600" dirty="0"/>
              <a:t>/</a:t>
            </a:r>
            <a:r>
              <a:rPr lang="el-GR" sz="9600" dirty="0" err="1"/>
              <a:t>εφ</a:t>
            </a:r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499381" y="3221075"/>
            <a:ext cx="3668485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αβ</a:t>
            </a:r>
            <a:r>
              <a:rPr lang="el-GR" sz="9600" dirty="0"/>
              <a:t>/</a:t>
            </a:r>
            <a:r>
              <a:rPr lang="el-GR" sz="9600" dirty="0" err="1"/>
              <a:t>εβ</a:t>
            </a:r>
            <a:endParaRPr lang="en-US" sz="9600" dirty="0"/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5C989661-B2B7-47DB-83BC-CA22D95B0ED1}"/>
              </a:ext>
            </a:extLst>
          </p:cNvPr>
          <p:cNvSpPr/>
          <p:nvPr/>
        </p:nvSpPr>
        <p:spPr>
          <a:xfrm rot="7126554">
            <a:off x="631508" y="1976061"/>
            <a:ext cx="1796763" cy="617765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D3EF7564-D239-BDF9-8480-ACD2AEAE0DE4}"/>
              </a:ext>
            </a:extLst>
          </p:cNvPr>
          <p:cNvSpPr/>
          <p:nvPr/>
        </p:nvSpPr>
        <p:spPr>
          <a:xfrm rot="2776669">
            <a:off x="2892733" y="1830863"/>
            <a:ext cx="1796763" cy="617765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0247F6-32B4-FDD6-89CE-8948C3B073DC}"/>
              </a:ext>
            </a:extLst>
          </p:cNvPr>
          <p:cNvSpPr txBox="1"/>
          <p:nvPr/>
        </p:nvSpPr>
        <p:spPr>
          <a:xfrm>
            <a:off x="469609" y="5009316"/>
            <a:ext cx="3668485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/>
              <a:t>ει/οι</a:t>
            </a:r>
            <a:endParaRPr lang="en-US" sz="9600" dirty="0"/>
          </a:p>
        </p:txBody>
      </p:sp>
      <p:sp>
        <p:nvSpPr>
          <p:cNvPr id="11" name="Βέλος: Δεξιό 10">
            <a:extLst>
              <a:ext uri="{FF2B5EF4-FFF2-40B4-BE49-F238E27FC236}">
                <a16:creationId xmlns:a16="http://schemas.microsoft.com/office/drawing/2014/main" id="{AC79128D-F471-80A8-23BB-724B2609D175}"/>
              </a:ext>
            </a:extLst>
          </p:cNvPr>
          <p:cNvSpPr/>
          <p:nvPr/>
        </p:nvSpPr>
        <p:spPr>
          <a:xfrm>
            <a:off x="3472680" y="5581003"/>
            <a:ext cx="1796763" cy="617765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86D354-1B1F-3A6D-84F7-3F8D41733FD7}"/>
              </a:ext>
            </a:extLst>
          </p:cNvPr>
          <p:cNvSpPr txBox="1"/>
          <p:nvPr/>
        </p:nvSpPr>
        <p:spPr>
          <a:xfrm>
            <a:off x="5489121" y="5009316"/>
            <a:ext cx="1194708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/>
              <a:t>ι</a:t>
            </a:r>
            <a:endParaRPr lang="en-US" sz="9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A8D6AE-AFCA-281F-23C7-982EC5FD66C9}"/>
              </a:ext>
            </a:extLst>
          </p:cNvPr>
          <p:cNvSpPr txBox="1"/>
          <p:nvPr/>
        </p:nvSpPr>
        <p:spPr>
          <a:xfrm>
            <a:off x="7033695" y="4933116"/>
            <a:ext cx="1587792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/>
              <a:t>αι</a:t>
            </a:r>
            <a:endParaRPr lang="en-US" sz="9600" dirty="0"/>
          </a:p>
        </p:txBody>
      </p:sp>
      <p:sp>
        <p:nvSpPr>
          <p:cNvPr id="14" name="Βέλος: Δεξιό 13">
            <a:extLst>
              <a:ext uri="{FF2B5EF4-FFF2-40B4-BE49-F238E27FC236}">
                <a16:creationId xmlns:a16="http://schemas.microsoft.com/office/drawing/2014/main" id="{A2A56A46-28B4-3066-AC91-217342E45C2C}"/>
              </a:ext>
            </a:extLst>
          </p:cNvPr>
          <p:cNvSpPr/>
          <p:nvPr/>
        </p:nvSpPr>
        <p:spPr>
          <a:xfrm>
            <a:off x="8536503" y="5485263"/>
            <a:ext cx="1796763" cy="617765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4D38C6-33F4-781E-CB53-CB654326D87B}"/>
              </a:ext>
            </a:extLst>
          </p:cNvPr>
          <p:cNvSpPr txBox="1"/>
          <p:nvPr/>
        </p:nvSpPr>
        <p:spPr>
          <a:xfrm>
            <a:off x="10333266" y="4933116"/>
            <a:ext cx="1194708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/>
              <a:t>ε</a:t>
            </a:r>
            <a:endParaRPr lang="en-US" sz="9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AE2865-DB6F-4FED-98D9-470CE495B0CC}"/>
              </a:ext>
            </a:extLst>
          </p:cNvPr>
          <p:cNvSpPr txBox="1"/>
          <p:nvPr/>
        </p:nvSpPr>
        <p:spPr>
          <a:xfrm>
            <a:off x="6978668" y="187780"/>
            <a:ext cx="1587792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/>
              <a:t>ου</a:t>
            </a:r>
            <a:endParaRPr lang="en-US" sz="9600" dirty="0"/>
          </a:p>
        </p:txBody>
      </p:sp>
      <p:sp>
        <p:nvSpPr>
          <p:cNvPr id="17" name="Βέλος: Δεξιό 16">
            <a:extLst>
              <a:ext uri="{FF2B5EF4-FFF2-40B4-BE49-F238E27FC236}">
                <a16:creationId xmlns:a16="http://schemas.microsoft.com/office/drawing/2014/main" id="{B0027BA8-D318-40C4-472B-E118BEB9C5CA}"/>
              </a:ext>
            </a:extLst>
          </p:cNvPr>
          <p:cNvSpPr/>
          <p:nvPr/>
        </p:nvSpPr>
        <p:spPr>
          <a:xfrm>
            <a:off x="8621486" y="673858"/>
            <a:ext cx="1796763" cy="617765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4902D2-8698-6DE4-A568-D1808A1AE687}"/>
              </a:ext>
            </a:extLst>
          </p:cNvPr>
          <p:cNvSpPr txBox="1"/>
          <p:nvPr/>
        </p:nvSpPr>
        <p:spPr>
          <a:xfrm>
            <a:off x="10638066" y="187780"/>
            <a:ext cx="1194708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610670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ιδιά στην τάξη. Καρτούν παιδιά στο σχολείο μελετώντας την ανάγνωση και τη  γραφή, χαριτωμένα χαρούμενα κορίτσια και αγόρια. Χαρακτήρες διανυσματικών  μαθητών Διάνυσμα από ©SpicyTruffel 255714532">
            <a:extLst>
              <a:ext uri="{FF2B5EF4-FFF2-40B4-BE49-F238E27FC236}">
                <a16:creationId xmlns:a16="http://schemas.microsoft.com/office/drawing/2014/main" id="{1435C81B-EE93-46ED-9E42-297CA3400C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49"/>
          <a:stretch/>
        </p:blipFill>
        <p:spPr bwMode="auto">
          <a:xfrm>
            <a:off x="1844511" y="3174124"/>
            <a:ext cx="8056233" cy="294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253831AF-CC30-44B6-BBCA-14AF9556E035}"/>
              </a:ext>
            </a:extLst>
          </p:cNvPr>
          <p:cNvSpPr/>
          <p:nvPr/>
        </p:nvSpPr>
        <p:spPr>
          <a:xfrm>
            <a:off x="386228" y="402021"/>
            <a:ext cx="4272510" cy="2343807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Άσκηση  στην τάξη! </a:t>
            </a:r>
            <a:endParaRPr lang="el-CY" sz="4400" dirty="0"/>
          </a:p>
        </p:txBody>
      </p:sp>
      <p:sp>
        <p:nvSpPr>
          <p:cNvPr id="3" name="Φυσαλίδα σκέψης: Σύννεφο 2">
            <a:extLst>
              <a:ext uri="{FF2B5EF4-FFF2-40B4-BE49-F238E27FC236}">
                <a16:creationId xmlns:a16="http://schemas.microsoft.com/office/drawing/2014/main" id="{6A0F9497-C511-4033-AE09-B6B113CF8FE2}"/>
              </a:ext>
            </a:extLst>
          </p:cNvPr>
          <p:cNvSpPr/>
          <p:nvPr/>
        </p:nvSpPr>
        <p:spPr>
          <a:xfrm>
            <a:off x="2522483" y="3383281"/>
            <a:ext cx="45719" cy="4571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389790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49" y="242661"/>
            <a:ext cx="7713630" cy="341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l-GR" b="1" dirty="0" err="1"/>
              <a:t>αυ</a:t>
            </a:r>
            <a:r>
              <a:rPr lang="el-GR" b="1" dirty="0"/>
              <a:t>   ευ    ει      οι      ου  αι  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49" y="787387"/>
            <a:ext cx="3064329" cy="59897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…….</a:t>
            </a:r>
            <a:r>
              <a:rPr lang="el-GR" sz="3600" dirty="0" err="1"/>
              <a:t>τοκίνητο</a:t>
            </a:r>
            <a:r>
              <a:rPr lang="el-GR" sz="3600" dirty="0"/>
              <a:t> </a:t>
            </a:r>
          </a:p>
          <a:p>
            <a:pPr marL="0" indent="0">
              <a:buNone/>
            </a:pPr>
            <a:r>
              <a:rPr lang="el-GR" sz="3600" dirty="0"/>
              <a:t>π</a:t>
            </a:r>
            <a:r>
              <a:rPr lang="el-GR" sz="3600" dirty="0">
                <a:solidFill>
                  <a:srgbClr val="FF0000"/>
                </a:solidFill>
              </a:rPr>
              <a:t>……</a:t>
            </a:r>
            <a:r>
              <a:rPr lang="el-GR" sz="3600" dirty="0" err="1"/>
              <a:t>κο</a:t>
            </a:r>
            <a:endParaRPr lang="el-GR" sz="3600" dirty="0"/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……</a:t>
            </a:r>
            <a:r>
              <a:rPr lang="el-GR" sz="3600" dirty="0"/>
              <a:t>τί</a:t>
            </a:r>
          </a:p>
          <a:p>
            <a:pPr marL="0" indent="0">
              <a:buNone/>
            </a:pPr>
            <a:r>
              <a:rPr lang="el-GR" sz="3600" dirty="0"/>
              <a:t>ν</a:t>
            </a:r>
            <a:r>
              <a:rPr lang="el-GR" sz="3600" dirty="0">
                <a:solidFill>
                  <a:srgbClr val="FF0000"/>
                </a:solidFill>
              </a:rPr>
              <a:t>…..</a:t>
            </a:r>
            <a:r>
              <a:rPr lang="el-GR" sz="3600" dirty="0"/>
              <a:t>της</a:t>
            </a:r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….</a:t>
            </a:r>
            <a:r>
              <a:rPr lang="el-GR" sz="3600" dirty="0"/>
              <a:t>μ</a:t>
            </a:r>
            <a:r>
              <a:rPr lang="el-GR" sz="3600" dirty="0">
                <a:solidFill>
                  <a:srgbClr val="FF0000"/>
                </a:solidFill>
              </a:rPr>
              <a:t>….</a:t>
            </a:r>
            <a:r>
              <a:rPr lang="el-GR" sz="3600" dirty="0"/>
              <a:t> </a:t>
            </a:r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….</a:t>
            </a:r>
            <a:r>
              <a:rPr lang="el-GR" sz="3600" dirty="0"/>
              <a:t>σ</a:t>
            </a:r>
            <a:r>
              <a:rPr lang="el-GR" sz="3600" dirty="0">
                <a:solidFill>
                  <a:srgbClr val="FF0000"/>
                </a:solidFill>
              </a:rPr>
              <a:t>….</a:t>
            </a:r>
            <a:endParaRPr lang="el-GR" sz="3600" dirty="0"/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…….</a:t>
            </a:r>
            <a:r>
              <a:rPr lang="el-GR" sz="3600" dirty="0" err="1"/>
              <a:t>μαστε</a:t>
            </a:r>
            <a:endParaRPr lang="el-GR" sz="3600" dirty="0"/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……</a:t>
            </a:r>
            <a:r>
              <a:rPr lang="el-GR" sz="3600" dirty="0" err="1"/>
              <a:t>στε</a:t>
            </a:r>
            <a:endParaRPr lang="el-GR" sz="3600" dirty="0"/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…….</a:t>
            </a:r>
            <a:r>
              <a:rPr lang="el-GR" sz="3600" dirty="0" err="1"/>
              <a:t>τή</a:t>
            </a:r>
            <a:endParaRPr lang="el-GR" sz="3600" dirty="0"/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………</a:t>
            </a:r>
            <a:r>
              <a:rPr lang="el-GR" sz="3600" dirty="0" err="1"/>
              <a:t>τός</a:t>
            </a:r>
            <a:endParaRPr lang="el-GR" sz="3600" dirty="0"/>
          </a:p>
        </p:txBody>
      </p:sp>
      <p:pic>
        <p:nvPicPr>
          <p:cNvPr id="1026" name="Picture 2" descr="Ζωγραφίστε το Αυτοκίνητο | Infokids.g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806" y="2451370"/>
            <a:ext cx="884313" cy="82669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Συρμένη χέρι απεικόνιση του δέντρου πεύκων σκίτσο του δέντρου, που  απομονώνεται Διανυσματική απεικόνιση - εικονογραφία από : 833590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47" y="1602321"/>
            <a:ext cx="1050525" cy="665861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αυτί σχεδίων ανθρώπινο εγώ μολύβι Διανυσματική απεικόνιση - εικονογραφία  από : 443075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806" y="3460939"/>
            <a:ext cx="738607" cy="704264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ναυτικός διανυσματική απεικόνιση. εικονογραφία από childhood - 135295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445" y="4348391"/>
            <a:ext cx="1384698" cy="1031774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52536" y="3005847"/>
            <a:ext cx="6858000" cy="144014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314507" y="5576798"/>
            <a:ext cx="924127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Εσύ</a:t>
            </a:r>
          </a:p>
          <a:p>
            <a:r>
              <a:rPr lang="el-GR" dirty="0"/>
              <a:t>Εγώ</a:t>
            </a:r>
          </a:p>
          <a:p>
            <a:r>
              <a:rPr lang="el-GR" dirty="0"/>
              <a:t>Εσείς</a:t>
            </a:r>
          </a:p>
          <a:p>
            <a:r>
              <a:rPr lang="el-GR" dirty="0"/>
              <a:t>εμείς</a:t>
            </a:r>
            <a:endParaRPr lang="en-US" dirty="0"/>
          </a:p>
        </p:txBody>
      </p:sp>
      <p:pic>
        <p:nvPicPr>
          <p:cNvPr id="14" name="Picture 12" descr="Αγόρι και κορίτσι, σκίτσο για το σχέδιό σας Διανυσματική απεικόνιση -  εικονογραφία από : 2103936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45"/>
          <a:stretch/>
        </p:blipFill>
        <p:spPr bwMode="auto">
          <a:xfrm>
            <a:off x="9444239" y="0"/>
            <a:ext cx="664661" cy="887777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4.337 κορίτσια Images Clipart | Σελίδα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536" y="677767"/>
            <a:ext cx="826852" cy="84553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992582" y="1099127"/>
            <a:ext cx="6451657" cy="169949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  <a:endCxn id="1028" idx="1"/>
          </p:cNvCxnSpPr>
          <p:nvPr/>
        </p:nvCxnSpPr>
        <p:spPr>
          <a:xfrm>
            <a:off x="1703266" y="1569826"/>
            <a:ext cx="7905081" cy="3654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24882" y="2268182"/>
            <a:ext cx="6858000" cy="14401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87865" y="3708324"/>
            <a:ext cx="7544287" cy="225836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30920" y="4165203"/>
            <a:ext cx="7376135" cy="148663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26806" y="4948075"/>
            <a:ext cx="6880249" cy="165868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730920" y="5380165"/>
            <a:ext cx="7419190" cy="10080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612062" y="1196873"/>
            <a:ext cx="7270820" cy="486018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176384" y="325163"/>
            <a:ext cx="7222253" cy="627155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983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49" y="242660"/>
            <a:ext cx="7100787" cy="36045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l-GR" b="1" dirty="0" err="1"/>
              <a:t>αυ</a:t>
            </a:r>
            <a:r>
              <a:rPr lang="el-GR" b="1" dirty="0"/>
              <a:t>   ευ    ει      οι      ου  αι  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464" y="761880"/>
            <a:ext cx="3064329" cy="5032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αυ</a:t>
            </a:r>
            <a:r>
              <a:rPr lang="el-GR" sz="3600" dirty="0"/>
              <a:t>τοκίνητο </a:t>
            </a:r>
          </a:p>
          <a:p>
            <a:pPr marL="0" indent="0">
              <a:buNone/>
            </a:pPr>
            <a:r>
              <a:rPr lang="el-GR" sz="3600" dirty="0"/>
              <a:t>π</a:t>
            </a:r>
            <a:r>
              <a:rPr lang="el-GR" sz="3600" dirty="0">
                <a:solidFill>
                  <a:srgbClr val="FF0000"/>
                </a:solidFill>
              </a:rPr>
              <a:t>εύ</a:t>
            </a:r>
            <a:r>
              <a:rPr lang="el-GR" sz="3600" dirty="0"/>
              <a:t>κο</a:t>
            </a:r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αυ</a:t>
            </a:r>
            <a:r>
              <a:rPr lang="el-GR" sz="3600" dirty="0"/>
              <a:t>τί</a:t>
            </a:r>
          </a:p>
          <a:p>
            <a:pPr marL="0" indent="0">
              <a:buNone/>
            </a:pPr>
            <a:r>
              <a:rPr lang="el-GR" sz="3600" dirty="0"/>
              <a:t>ν</a:t>
            </a:r>
            <a:r>
              <a:rPr lang="el-GR" sz="3600" dirty="0">
                <a:solidFill>
                  <a:srgbClr val="FF0000"/>
                </a:solidFill>
              </a:rPr>
              <a:t>αύ</a:t>
            </a:r>
            <a:r>
              <a:rPr lang="el-GR" sz="3600" dirty="0"/>
              <a:t>της</a:t>
            </a:r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εί</a:t>
            </a:r>
            <a:r>
              <a:rPr lang="el-GR" sz="3600" dirty="0"/>
              <a:t>μ</a:t>
            </a:r>
            <a:r>
              <a:rPr lang="el-GR" sz="3600" dirty="0">
                <a:solidFill>
                  <a:srgbClr val="FF0000"/>
                </a:solidFill>
              </a:rPr>
              <a:t>αι</a:t>
            </a:r>
            <a:r>
              <a:rPr lang="el-GR" sz="3600" dirty="0"/>
              <a:t> </a:t>
            </a:r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εί</a:t>
            </a:r>
            <a:r>
              <a:rPr lang="el-GR" sz="3600" dirty="0"/>
              <a:t>σ</a:t>
            </a:r>
            <a:r>
              <a:rPr lang="el-GR" sz="3600" dirty="0">
                <a:solidFill>
                  <a:srgbClr val="FF0000"/>
                </a:solidFill>
              </a:rPr>
              <a:t>αι</a:t>
            </a:r>
            <a:r>
              <a:rPr lang="el-GR" sz="3600" dirty="0"/>
              <a:t> </a:t>
            </a:r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εί</a:t>
            </a:r>
            <a:r>
              <a:rPr lang="el-GR" sz="3600" dirty="0"/>
              <a:t>μαστε</a:t>
            </a:r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εί</a:t>
            </a:r>
            <a:r>
              <a:rPr lang="el-GR" sz="3600" dirty="0"/>
              <a:t>στε</a:t>
            </a:r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αυ</a:t>
            </a:r>
            <a:r>
              <a:rPr lang="el-GR" sz="3600" dirty="0"/>
              <a:t>τή</a:t>
            </a:r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αυ</a:t>
            </a:r>
            <a:r>
              <a:rPr lang="el-GR" sz="3600" dirty="0"/>
              <a:t>τός</a:t>
            </a:r>
          </a:p>
        </p:txBody>
      </p:sp>
      <p:pic>
        <p:nvPicPr>
          <p:cNvPr id="1026" name="Picture 2" descr="Ζωγραφίστε το Αυτοκίνητο | Infokids.g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269" y="2386716"/>
            <a:ext cx="884313" cy="82669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Συρμένη χέρι απεικόνιση του δέντρου πεύκων σκίτσο του δέντρου, που  απομονώνεται Διανυσματική απεικόνιση - εικονογραφία από : 833590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47" y="1602321"/>
            <a:ext cx="1050525" cy="665861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αυτί σχεδίων ανθρώπινο εγώ μολύβι Διανυσματική απεικόνιση - εικονογραφία  από : 443075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806" y="3460939"/>
            <a:ext cx="738607" cy="704264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ναυτικός διανυσματική απεικόνιση. εικονογραφία από childhood - 135295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445" y="4348391"/>
            <a:ext cx="1384698" cy="1031774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78535" y="3073619"/>
            <a:ext cx="6984459" cy="12455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314507" y="5576798"/>
            <a:ext cx="924127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Εσύ</a:t>
            </a:r>
          </a:p>
          <a:p>
            <a:r>
              <a:rPr lang="el-GR" dirty="0"/>
              <a:t>Εγώ</a:t>
            </a:r>
          </a:p>
          <a:p>
            <a:r>
              <a:rPr lang="el-GR" dirty="0"/>
              <a:t>Εσείς</a:t>
            </a:r>
          </a:p>
          <a:p>
            <a:r>
              <a:rPr lang="el-GR" dirty="0"/>
              <a:t>εμείς</a:t>
            </a:r>
            <a:endParaRPr lang="en-US" dirty="0"/>
          </a:p>
        </p:txBody>
      </p:sp>
      <p:pic>
        <p:nvPicPr>
          <p:cNvPr id="14" name="Picture 12" descr="Αγόρι και κορίτσι, σκίτσο για το σχέδιό σας Διανυσματική απεικόνιση -  εικονογραφία από : 2103936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45"/>
          <a:stretch/>
        </p:blipFill>
        <p:spPr bwMode="auto">
          <a:xfrm>
            <a:off x="9444239" y="0"/>
            <a:ext cx="664661" cy="887777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4.337 κορίτσια Images Clipart | Σελίδα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536" y="677767"/>
            <a:ext cx="826852" cy="84553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37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0B05C0D-0A31-4C75-AACD-F33CED55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083"/>
            <a:ext cx="3617638" cy="328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914400" y="903890"/>
            <a:ext cx="1713186" cy="11561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Ημερομηνία</a:t>
            </a:r>
            <a:endParaRPr lang="el-CY" dirty="0">
              <a:solidFill>
                <a:schemeClr val="tx1"/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BA26C2C-A6C8-4B2D-B0BF-5DDAF349E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862" y="2363249"/>
            <a:ext cx="6860628" cy="4116377"/>
          </a:xfrm>
          <a:prstGeom prst="rect">
            <a:avLst/>
          </a:prstGeom>
        </p:spPr>
      </p:pic>
      <p:sp>
        <p:nvSpPr>
          <p:cNvPr id="7" name="Φυσαλίδα ομιλίας: Ορθογώνιο 6">
            <a:extLst>
              <a:ext uri="{FF2B5EF4-FFF2-40B4-BE49-F238E27FC236}">
                <a16:creationId xmlns:a16="http://schemas.microsoft.com/office/drawing/2014/main" id="{C5C51EE9-0439-4B49-A5FF-BF6F07AA7352}"/>
              </a:ext>
            </a:extLst>
          </p:cNvPr>
          <p:cNvSpPr/>
          <p:nvPr/>
        </p:nvSpPr>
        <p:spPr>
          <a:xfrm>
            <a:off x="4351831" y="294290"/>
            <a:ext cx="6453352" cy="1671145"/>
          </a:xfrm>
          <a:prstGeom prst="wedge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dirty="0">
                <a:solidFill>
                  <a:srgbClr val="FF0000"/>
                </a:solidFill>
              </a:rPr>
              <a:t>Πάω να φέρω τον διευθυντή!</a:t>
            </a:r>
            <a:endParaRPr lang="el-CY" sz="4400" b="1" dirty="0">
              <a:solidFill>
                <a:srgbClr val="FF0000"/>
              </a:solidFill>
            </a:endParaRPr>
          </a:p>
        </p:txBody>
      </p:sp>
      <p:pic>
        <p:nvPicPr>
          <p:cNvPr id="8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BD00BE73-7389-4008-AAF3-A1D8934FF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1114095" y="3429000"/>
            <a:ext cx="1870843" cy="276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521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49" y="242661"/>
            <a:ext cx="7713630" cy="341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l-GR" b="1" dirty="0" err="1"/>
              <a:t>αυ</a:t>
            </a:r>
            <a:r>
              <a:rPr lang="el-GR" b="1" dirty="0"/>
              <a:t>   ευ    ει      οι      ου  αι  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49" y="787387"/>
            <a:ext cx="3064329" cy="59897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αυ</a:t>
            </a:r>
            <a:r>
              <a:rPr lang="el-GR" sz="3600" dirty="0"/>
              <a:t>τοκίνητο </a:t>
            </a:r>
          </a:p>
          <a:p>
            <a:pPr marL="0" indent="0">
              <a:buNone/>
            </a:pPr>
            <a:r>
              <a:rPr lang="el-GR" sz="3600" dirty="0"/>
              <a:t>π</a:t>
            </a:r>
            <a:r>
              <a:rPr lang="el-GR" sz="3600" dirty="0">
                <a:solidFill>
                  <a:srgbClr val="FF0000"/>
                </a:solidFill>
              </a:rPr>
              <a:t>εύ</a:t>
            </a:r>
            <a:r>
              <a:rPr lang="el-GR" sz="3600" dirty="0"/>
              <a:t>κο</a:t>
            </a:r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αυ</a:t>
            </a:r>
            <a:r>
              <a:rPr lang="el-GR" sz="3600" dirty="0"/>
              <a:t>τί</a:t>
            </a:r>
          </a:p>
          <a:p>
            <a:pPr marL="0" indent="0">
              <a:buNone/>
            </a:pPr>
            <a:r>
              <a:rPr lang="el-GR" sz="3600" dirty="0"/>
              <a:t>ν</a:t>
            </a:r>
            <a:r>
              <a:rPr lang="el-GR" sz="3600" dirty="0">
                <a:solidFill>
                  <a:srgbClr val="FF0000"/>
                </a:solidFill>
              </a:rPr>
              <a:t>αύ</a:t>
            </a:r>
            <a:r>
              <a:rPr lang="el-GR" sz="3600" dirty="0"/>
              <a:t>της</a:t>
            </a:r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εί</a:t>
            </a:r>
            <a:r>
              <a:rPr lang="el-GR" sz="3600" dirty="0"/>
              <a:t>μ</a:t>
            </a:r>
            <a:r>
              <a:rPr lang="el-GR" sz="3600" dirty="0">
                <a:solidFill>
                  <a:srgbClr val="FF0000"/>
                </a:solidFill>
              </a:rPr>
              <a:t>αι</a:t>
            </a:r>
            <a:r>
              <a:rPr lang="el-GR" sz="3600" dirty="0"/>
              <a:t> </a:t>
            </a:r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εί</a:t>
            </a:r>
            <a:r>
              <a:rPr lang="el-GR" sz="3600" dirty="0"/>
              <a:t>σ</a:t>
            </a:r>
            <a:r>
              <a:rPr lang="el-GR" sz="3600" dirty="0">
                <a:solidFill>
                  <a:srgbClr val="FF0000"/>
                </a:solidFill>
              </a:rPr>
              <a:t>αι</a:t>
            </a:r>
            <a:endParaRPr lang="el-GR" sz="3600" dirty="0"/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εί</a:t>
            </a:r>
            <a:r>
              <a:rPr lang="el-GR" sz="3600" dirty="0"/>
              <a:t>μαστε</a:t>
            </a:r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εί</a:t>
            </a:r>
            <a:r>
              <a:rPr lang="el-GR" sz="3600" dirty="0"/>
              <a:t>στε</a:t>
            </a:r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αυ</a:t>
            </a:r>
            <a:r>
              <a:rPr lang="el-GR" sz="3600" dirty="0"/>
              <a:t>τή</a:t>
            </a:r>
          </a:p>
          <a:p>
            <a:pPr marL="0" indent="0">
              <a:buNone/>
            </a:pPr>
            <a:r>
              <a:rPr lang="el-GR" sz="3600" dirty="0">
                <a:solidFill>
                  <a:srgbClr val="FF0000"/>
                </a:solidFill>
              </a:rPr>
              <a:t>αυ</a:t>
            </a:r>
            <a:r>
              <a:rPr lang="el-GR" sz="3600" dirty="0"/>
              <a:t>τός</a:t>
            </a:r>
          </a:p>
        </p:txBody>
      </p:sp>
      <p:pic>
        <p:nvPicPr>
          <p:cNvPr id="1026" name="Picture 2" descr="Ζωγραφίστε το Αυτοκίνητο | Infokids.g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806" y="2451370"/>
            <a:ext cx="884313" cy="82669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Συρμένη χέρι απεικόνιση του δέντρου πεύκων σκίτσο του δέντρου, που  απομονώνεται Διανυσματική απεικόνιση - εικονογραφία από : 83359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47" y="1602321"/>
            <a:ext cx="1050525" cy="665861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αυτί σχεδίων ανθρώπινο εγώ μολύβι Διανυσματική απεικόνιση - εικονογραφία  από : 443075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806" y="3460939"/>
            <a:ext cx="738607" cy="704264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ναυτικός διανυσματική απεικόνιση. εικονογραφία από childhood - 1352956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445" y="4348391"/>
            <a:ext cx="1384698" cy="1031774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52536" y="3005847"/>
            <a:ext cx="6858000" cy="144014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314507" y="5576798"/>
            <a:ext cx="924127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Εσύ</a:t>
            </a:r>
          </a:p>
          <a:p>
            <a:r>
              <a:rPr lang="el-GR" dirty="0"/>
              <a:t>Εγώ</a:t>
            </a:r>
          </a:p>
          <a:p>
            <a:r>
              <a:rPr lang="el-GR" dirty="0"/>
              <a:t>Εσείς</a:t>
            </a:r>
          </a:p>
          <a:p>
            <a:r>
              <a:rPr lang="el-GR" dirty="0"/>
              <a:t>εμείς</a:t>
            </a:r>
            <a:endParaRPr lang="en-US" dirty="0"/>
          </a:p>
        </p:txBody>
      </p:sp>
      <p:pic>
        <p:nvPicPr>
          <p:cNvPr id="14" name="Picture 12" descr="Αγόρι και κορίτσι, σκίτσο για το σχέδιό σας Διανυσματική απεικόνιση -  εικονογραφία από : 2103936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45"/>
          <a:stretch/>
        </p:blipFill>
        <p:spPr bwMode="auto">
          <a:xfrm>
            <a:off x="9444239" y="0"/>
            <a:ext cx="664661" cy="887777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4.337 κορίτσια Images Clipart | Σελίδα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536" y="677767"/>
            <a:ext cx="826852" cy="84553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992582" y="1099127"/>
            <a:ext cx="6451657" cy="169949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028" idx="1"/>
          </p:cNvCxnSpPr>
          <p:nvPr/>
        </p:nvCxnSpPr>
        <p:spPr>
          <a:xfrm>
            <a:off x="1703266" y="1569826"/>
            <a:ext cx="7905081" cy="3654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24882" y="2268182"/>
            <a:ext cx="6858000" cy="14401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87865" y="3708324"/>
            <a:ext cx="7544287" cy="225836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30920" y="4165203"/>
            <a:ext cx="7376135" cy="148663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26806" y="4948075"/>
            <a:ext cx="6880249" cy="165868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730920" y="5380165"/>
            <a:ext cx="7419190" cy="10080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612062" y="1196873"/>
            <a:ext cx="7270820" cy="486018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176384" y="325163"/>
            <a:ext cx="7222253" cy="627155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247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Αυ αυ - Ευ ευ - tzeni skorda">
            <a:extLst>
              <a:ext uri="{FF2B5EF4-FFF2-40B4-BE49-F238E27FC236}">
                <a16:creationId xmlns:a16="http://schemas.microsoft.com/office/drawing/2014/main" id="{37DCA079-F72E-1278-FDC9-19AFB6A31A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14" b="17128"/>
          <a:stretch/>
        </p:blipFill>
        <p:spPr bwMode="auto">
          <a:xfrm>
            <a:off x="217714" y="-88001"/>
            <a:ext cx="6618515" cy="547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Ταυτότητα Στοιχεία προσωπικής πληροφορίας Έγγραφο ταυτότητας με τη  φωτογραφία και το κείμενο προσώπων Clipart η ανασκόπηση απομόν Διανυσματική  απεικόνιση - εικονογραφία από : 126390837">
            <a:extLst>
              <a:ext uri="{FF2B5EF4-FFF2-40B4-BE49-F238E27FC236}">
                <a16:creationId xmlns:a16="http://schemas.microsoft.com/office/drawing/2014/main" id="{DB69C5F4-02E3-48D5-A1E3-694EF787D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3" t="29885" r="17049" b="29043"/>
          <a:stretch/>
        </p:blipFill>
        <p:spPr bwMode="auto">
          <a:xfrm>
            <a:off x="8136132" y="210207"/>
            <a:ext cx="3605049" cy="219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Αυ αυ - Ευ ευ - tzeni skorda">
            <a:extLst>
              <a:ext uri="{FF2B5EF4-FFF2-40B4-BE49-F238E27FC236}">
                <a16:creationId xmlns:a16="http://schemas.microsoft.com/office/drawing/2014/main" id="{3C219548-C14B-4893-AE04-33BACE758A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3" r="71214" b="61538"/>
          <a:stretch/>
        </p:blipFill>
        <p:spPr bwMode="auto">
          <a:xfrm>
            <a:off x="7821949" y="2835165"/>
            <a:ext cx="3224424" cy="118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16,767,231 Cartoon ear Εικονογραφήσεις | DepositPhotos">
            <a:extLst>
              <a:ext uri="{FF2B5EF4-FFF2-40B4-BE49-F238E27FC236}">
                <a16:creationId xmlns:a16="http://schemas.microsoft.com/office/drawing/2014/main" id="{4BFC5336-84F3-4122-A78D-989EE6EE8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3857295"/>
            <a:ext cx="1943100" cy="118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Ναύτης καρτούν εικονογράφηση απομονωθεί σε λευκό Διάνυσμα από ©Foxynguyen  63489455">
            <a:extLst>
              <a:ext uri="{FF2B5EF4-FFF2-40B4-BE49-F238E27FC236}">
                <a16:creationId xmlns:a16="http://schemas.microsoft.com/office/drawing/2014/main" id="{0EF3E65B-CD77-4D6B-B61F-CBC690E4E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273" y="5389554"/>
            <a:ext cx="1943100" cy="118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Ευθεία γραμμή σύνδεσης 2">
            <a:extLst>
              <a:ext uri="{FF2B5EF4-FFF2-40B4-BE49-F238E27FC236}">
                <a16:creationId xmlns:a16="http://schemas.microsoft.com/office/drawing/2014/main" id="{840074A4-B8DE-50E2-730D-B180B6EB4CF4}"/>
              </a:ext>
            </a:extLst>
          </p:cNvPr>
          <p:cNvCxnSpPr/>
          <p:nvPr/>
        </p:nvCxnSpPr>
        <p:spPr>
          <a:xfrm flipV="1">
            <a:off x="5529943" y="1752600"/>
            <a:ext cx="2460171" cy="179614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226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Αυ αυ - Ευ ευ - tzeni skorda">
            <a:extLst>
              <a:ext uri="{FF2B5EF4-FFF2-40B4-BE49-F238E27FC236}">
                <a16:creationId xmlns:a16="http://schemas.microsoft.com/office/drawing/2014/main" id="{37DCA079-F72E-1278-FDC9-19AFB6A31A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3" b="17128"/>
          <a:stretch/>
        </p:blipFill>
        <p:spPr bwMode="auto">
          <a:xfrm>
            <a:off x="4584011" y="258842"/>
            <a:ext cx="6498771" cy="547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26+ Thousand Angry Bull Cartoon Royalty-Free Images, Stock Photos &amp;  Pictures | Shutterstock">
            <a:extLst>
              <a:ext uri="{FF2B5EF4-FFF2-40B4-BE49-F238E27FC236}">
                <a16:creationId xmlns:a16="http://schemas.microsoft.com/office/drawing/2014/main" id="{087F3CA0-6087-41D9-9AF5-CAFA9285B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280" y="2270106"/>
            <a:ext cx="3959116" cy="413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Καρτούν Αυγό Που Απομονώνονται Λευκό Φόντο Σύνολο Των Τηγανητά Βραστά  Διάνυσμα από ©alfadanz.stock.gmail.com 174197556">
            <a:extLst>
              <a:ext uri="{FF2B5EF4-FFF2-40B4-BE49-F238E27FC236}">
                <a16:creationId xmlns:a16="http://schemas.microsoft.com/office/drawing/2014/main" id="{4F35DE14-E859-4FF3-A0E3-33F8117F21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84"/>
          <a:stretch/>
        </p:blipFill>
        <p:spPr bwMode="auto">
          <a:xfrm>
            <a:off x="0" y="2402444"/>
            <a:ext cx="3855480" cy="353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E9746C71-0771-46C0-AF73-7746B1BF920D}"/>
              </a:ext>
            </a:extLst>
          </p:cNvPr>
          <p:cNvSpPr/>
          <p:nvPr/>
        </p:nvSpPr>
        <p:spPr>
          <a:xfrm>
            <a:off x="7746124" y="5055476"/>
            <a:ext cx="3878317" cy="680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pic>
        <p:nvPicPr>
          <p:cNvPr id="4102" name="Picture 6" descr="Ανακαλύψτε 45 ΗΜΕΡΟΛΟΓΙΟ ΤΑΞΗΣ ιδέες σε αυτόν τον πίνακα του Pinterest |  ημερολόγιο, διαδραστικός πίνακας, εικόνες pecs και άλλα">
            <a:extLst>
              <a:ext uri="{FF2B5EF4-FFF2-40B4-BE49-F238E27FC236}">
                <a16:creationId xmlns:a16="http://schemas.microsoft.com/office/drawing/2014/main" id="{8D98966A-4EB5-4495-9D61-C2B68C641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122" y="4828032"/>
            <a:ext cx="4438391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406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571500"/>
            <a:ext cx="79152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1418897" y="567559"/>
            <a:ext cx="3373820" cy="1292772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5985642" y="173421"/>
            <a:ext cx="3373820" cy="1292772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783021" y="3704898"/>
            <a:ext cx="3373820" cy="1292772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4566745" y="4993728"/>
            <a:ext cx="3373820" cy="1292772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8571187" y="3326524"/>
            <a:ext cx="3373820" cy="1292772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77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Σεπτεμβρίου 202_ (__/09/202_).Τώρα είμαστε στο φθινόπωρο.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4052746" y="767441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7C7712E3-3B4A-E57A-0275-3DB7DE08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711" y="375556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Soldier Pointing Command – Royalty-Free Vector | VectorStock">
            <a:extLst>
              <a:ext uri="{FF2B5EF4-FFF2-40B4-BE49-F238E27FC236}">
                <a16:creationId xmlns:a16="http://schemas.microsoft.com/office/drawing/2014/main" id="{A1553F18-8EAA-965E-F8C5-6A25930D0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9"/>
          <a:stretch>
            <a:fillRect/>
          </a:stretch>
        </p:blipFill>
        <p:spPr bwMode="auto">
          <a:xfrm>
            <a:off x="743200" y="3818109"/>
            <a:ext cx="1633878" cy="1654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CC84959-184A-70C8-4127-79DE1A512D53}"/>
              </a:ext>
            </a:extLst>
          </p:cNvPr>
          <p:cNvSpPr/>
          <p:nvPr/>
        </p:nvSpPr>
        <p:spPr>
          <a:xfrm>
            <a:off x="2971800" y="4650871"/>
            <a:ext cx="3124200" cy="10994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  <p:pic>
        <p:nvPicPr>
          <p:cNvPr id="4" name="ElevenLabs_2026-02-26T14_03_33_Liam - Energetic, Social Media Creator_pre_sp100_s50_sb75_v3">
            <a:hlinkClick r:id="" action="ppaction://media"/>
            <a:extLst>
              <a:ext uri="{FF2B5EF4-FFF2-40B4-BE49-F238E27FC236}">
                <a16:creationId xmlns:a16="http://schemas.microsoft.com/office/drawing/2014/main" id="{7FDC875E-E6BD-9FD5-9C08-208CC915EF84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66088" y="3221038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192995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EDD67-DBB1-B822-E4BC-27F2C8D9B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252981-88F9-EC7F-6223-DA6B53D1F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411" y="1200596"/>
            <a:ext cx="10992946" cy="38472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0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40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1.</a:t>
            </a:r>
            <a:r>
              <a:rPr kumimoji="0" lang="el-GR" altLang="el-GR" sz="4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Το </a:t>
            </a:r>
            <a:r>
              <a:rPr lang="el-GR" altLang="el-GR" sz="4800" dirty="0">
                <a:solidFill>
                  <a:srgbClr val="0A0A0A"/>
                </a:solidFill>
                <a:latin typeface="Google Sans"/>
                <a:cs typeface="Arial" panose="020B0604020202020204" pitchFamily="34" charset="0"/>
              </a:rPr>
              <a:t>__</a:t>
            </a:r>
            <a:r>
              <a:rPr kumimoji="0" lang="el-GR" altLang="el-GR" sz="480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τοκίνητο</a:t>
            </a:r>
            <a:r>
              <a:rPr kumimoji="0" lang="el-GR" altLang="el-GR" sz="4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 είναι μπροστά από το σπίτι.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l-GR" altLang="el-GR" sz="4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Ο </a:t>
            </a:r>
            <a:r>
              <a:rPr kumimoji="0" lang="el-GR" altLang="el-GR" sz="480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ν__της</a:t>
            </a:r>
            <a:r>
              <a:rPr kumimoji="0" lang="el-GR" altLang="el-GR" sz="4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 δουλεύει στο μεγάλο πλοίο.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l-GR" altLang="el-GR" sz="4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Το </a:t>
            </a:r>
            <a:r>
              <a:rPr kumimoji="0" lang="el-GR" altLang="el-GR" sz="480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γ__μα</a:t>
            </a:r>
            <a:r>
              <a:rPr kumimoji="0" lang="el-GR" altLang="el-GR" sz="4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 είναι στην κουζίνα.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l-GR" altLang="el-GR" sz="4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Ο </a:t>
            </a:r>
            <a:r>
              <a:rPr lang="el-GR" altLang="el-GR" sz="4800" dirty="0" err="1">
                <a:solidFill>
                  <a:srgbClr val="0A0A0A"/>
                </a:solidFill>
                <a:latin typeface="Google Sans"/>
                <a:cs typeface="Arial" panose="020B0604020202020204" pitchFamily="34" charset="0"/>
              </a:rPr>
              <a:t>δι</a:t>
            </a:r>
            <a:r>
              <a:rPr lang="el-GR" altLang="el-GR" sz="4800" dirty="0">
                <a:solidFill>
                  <a:srgbClr val="0A0A0A"/>
                </a:solidFill>
                <a:latin typeface="Google Sans"/>
                <a:cs typeface="Arial" panose="020B0604020202020204" pitchFamily="34" charset="0"/>
              </a:rPr>
              <a:t>__</a:t>
            </a:r>
            <a:r>
              <a:rPr lang="el-GR" altLang="el-GR" sz="4800" dirty="0" err="1">
                <a:solidFill>
                  <a:srgbClr val="0A0A0A"/>
                </a:solidFill>
                <a:latin typeface="Google Sans"/>
                <a:cs typeface="Arial" panose="020B0604020202020204" pitchFamily="34" charset="0"/>
              </a:rPr>
              <a:t>θυντής</a:t>
            </a:r>
            <a:r>
              <a:rPr lang="el-GR" altLang="el-GR" sz="4800" dirty="0">
                <a:solidFill>
                  <a:srgbClr val="0A0A0A"/>
                </a:solidFill>
                <a:latin typeface="Google Sans"/>
                <a:cs typeface="Arial" panose="020B0604020202020204" pitchFamily="34" charset="0"/>
              </a:rPr>
              <a:t> </a:t>
            </a:r>
            <a:r>
              <a:rPr kumimoji="0" lang="el-GR" altLang="el-GR" sz="4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 πηγαίνει στο σχολείο.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el-GR" altLang="el-GR" sz="4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Η </a:t>
            </a:r>
            <a:r>
              <a:rPr kumimoji="0" lang="el-GR" altLang="el-GR" sz="480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α</a:t>
            </a:r>
            <a:r>
              <a:rPr lang="el-GR" altLang="el-GR" sz="4800" dirty="0" err="1">
                <a:solidFill>
                  <a:srgbClr val="0A0A0A"/>
                </a:solidFill>
                <a:latin typeface="Google Sans"/>
                <a:cs typeface="Arial" panose="020B0604020202020204" pitchFamily="34" charset="0"/>
              </a:rPr>
              <a:t>_</a:t>
            </a:r>
            <a:r>
              <a:rPr kumimoji="0" lang="el-GR" altLang="el-GR" sz="480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λή</a:t>
            </a:r>
            <a:r>
              <a:rPr kumimoji="0" lang="el-GR" altLang="el-GR" sz="4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 μας έχει πολλά λουλούδια.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A8E510-FE21-B510-9289-61BB135D5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543" y="3635829"/>
            <a:ext cx="12192000" cy="0"/>
          </a:xfrm>
          <a:prstGeom prst="rect">
            <a:avLst/>
          </a:prstGeom>
          <a:solidFill>
            <a:srgbClr val="F7F8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A7BF36-6F1B-9CC9-8676-3607B5A6F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543" y="363582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553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2C453F-E5BE-ED9B-3282-06BA907D2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390" y="2647036"/>
            <a:ext cx="11371767" cy="38472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0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40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1.</a:t>
            </a:r>
            <a:r>
              <a:rPr kumimoji="0" lang="el-GR" altLang="el-GR" sz="4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Το αυτοκίνητο είναι μπροστά από το σπίτι.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l-GR" altLang="el-GR" sz="4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Ο ναύτης δουλεύει στο μεγάλο πλοίο.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l-GR" altLang="el-GR" sz="4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Το γεύμα είναι στην κουζίνα.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l-GR" altLang="el-GR" sz="4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Ο διευθυντής πηγαίνει στο σχολείο.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el-GR" altLang="el-GR" sz="48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  <a:cs typeface="Arial" panose="020B0604020202020204" pitchFamily="34" charset="0"/>
              </a:rPr>
              <a:t>Η αυλή μας έχει πολλά λουλούδια.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E0FA22-216F-AF1E-AAD1-4B8BD3028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543" y="3635829"/>
            <a:ext cx="12192000" cy="0"/>
          </a:xfrm>
          <a:prstGeom prst="rect">
            <a:avLst/>
          </a:prstGeom>
          <a:solidFill>
            <a:srgbClr val="F7F8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3C1BF3-78BD-B6B9-53FA-65547C076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543" y="363582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Picture 5" descr="A blue car is parked in front of a house with a house in the ...">
            <a:extLst>
              <a:ext uri="{FF2B5EF4-FFF2-40B4-BE49-F238E27FC236}">
                <a16:creationId xmlns:a16="http://schemas.microsoft.com/office/drawing/2014/main" id="{DE6DE9BA-031A-C8D2-13A2-6DABED26A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630"/>
            <a:ext cx="2633002" cy="208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Ναυτικές καρτούλες Flashcards | Memorang">
            <a:extLst>
              <a:ext uri="{FF2B5EF4-FFF2-40B4-BE49-F238E27FC236}">
                <a16:creationId xmlns:a16="http://schemas.microsoft.com/office/drawing/2014/main" id="{EB7BE509-393A-1C08-430C-BA65C255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454362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Εικονογράφηση ενός εσωτερικού κουζίνα Διάνυσμα από ©vectorpocket 161259370">
            <a:extLst>
              <a:ext uri="{FF2B5EF4-FFF2-40B4-BE49-F238E27FC236}">
                <a16:creationId xmlns:a16="http://schemas.microsoft.com/office/drawing/2014/main" id="{F082FB06-A291-677B-7318-20A9C31AE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2"/>
          <a:stretch>
            <a:fillRect/>
          </a:stretch>
        </p:blipFill>
        <p:spPr bwMode="auto">
          <a:xfrm>
            <a:off x="5291799" y="444837"/>
            <a:ext cx="2076450" cy="204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Τοποθέτηση Διευθυντών Σχολικών Μονάδων και Εργαστηριακών Κέντρων της  Διεύθυνσης Δευτεροβάθμιας Εκπαίδευσης Π.Ε. Κοζάνης">
            <a:extLst>
              <a:ext uri="{FF2B5EF4-FFF2-40B4-BE49-F238E27FC236}">
                <a16:creationId xmlns:a16="http://schemas.microsoft.com/office/drawing/2014/main" id="{9839405E-79AA-D7E0-BDD5-EEB374AAF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421" y="444837"/>
            <a:ext cx="2354036" cy="204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Μαθητές Στο Σχολείο Αυλή Εικονογράφηση Διάνυσμα από ©brgfx 219372604">
            <a:extLst>
              <a:ext uri="{FF2B5EF4-FFF2-40B4-BE49-F238E27FC236}">
                <a16:creationId xmlns:a16="http://schemas.microsoft.com/office/drawing/2014/main" id="{8E9CCF55-1341-AA68-57D0-68ABA1D63D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6"/>
          <a:stretch>
            <a:fillRect/>
          </a:stretch>
        </p:blipFill>
        <p:spPr bwMode="auto">
          <a:xfrm>
            <a:off x="10002630" y="454361"/>
            <a:ext cx="2015200" cy="203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038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l Grupo De Escuela Primaria Embroma En El Patio De Escuela Ilustración del  Vector - Ilustración de escuela, grupo: 1004478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07" y="221646"/>
            <a:ext cx="2133927" cy="241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Ζωγραφίζουμε cars!!! - Οι παραμυθένιε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309" y="248182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Κουνώντας το δάχτυλο στον άλλον, τρία από τα δάχτυλά μας δείχνουν τον εαυτό  μας - Εναλλακτική Δράση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159" y="-75973"/>
            <a:ext cx="3547384" cy="28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55284" y="3749514"/>
            <a:ext cx="2839813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>
                <a:solidFill>
                  <a:srgbClr val="0070C0"/>
                </a:solidFill>
              </a:rPr>
              <a:t>αυ</a:t>
            </a:r>
            <a:r>
              <a:rPr lang="el-GR" sz="9600" dirty="0"/>
              <a:t>λή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5397" y="3871332"/>
            <a:ext cx="2728686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rgbClr val="0070C0"/>
                </a:solidFill>
              </a:rPr>
              <a:t>αυ</a:t>
            </a:r>
            <a:r>
              <a:rPr lang="el-GR" sz="4000" dirty="0"/>
              <a:t>τοκίνητο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67881" y="3742263"/>
            <a:ext cx="1475582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rgbClr val="0070C0"/>
                </a:solidFill>
              </a:rPr>
              <a:t>αυ</a:t>
            </a:r>
            <a:r>
              <a:rPr lang="el-GR" sz="4000" dirty="0"/>
              <a:t>τός 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2400" y="332264"/>
            <a:ext cx="22442" cy="974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23247" y="3826458"/>
            <a:ext cx="1459253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rgbClr val="0070C0"/>
                </a:solidFill>
              </a:rPr>
              <a:t>αυ</a:t>
            </a:r>
            <a:r>
              <a:rPr lang="el-GR" sz="4000" dirty="0"/>
              <a:t>τή          </a:t>
            </a:r>
          </a:p>
        </p:txBody>
      </p:sp>
      <p:pic>
        <p:nvPicPr>
          <p:cNvPr id="11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4725ECFC-FA8D-4D0B-AA2A-1B12ABE6A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315397" y="4782206"/>
            <a:ext cx="1870843" cy="170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929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l Grupo De Escuela Primaria Embroma En El Patio De Escuela Ilustración del  Vector - Ilustración de escuela, grupo: 1004478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07" y="221646"/>
            <a:ext cx="2133927" cy="241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Ζωγραφίζουμε cars!!! - Οι παραμυθένιε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309" y="248182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Κουνώντας το δάχτυλο στον άλλον, τρία από τα δάχτυλά μας δείχνουν τον εαυτό  μας - Εναλλακτική Δράση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159" y="-75973"/>
            <a:ext cx="3547384" cy="28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8039" y="3758898"/>
            <a:ext cx="2839813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>
                <a:solidFill>
                  <a:srgbClr val="0070C0"/>
                </a:solidFill>
              </a:rPr>
              <a:t>αυ</a:t>
            </a:r>
            <a:r>
              <a:rPr lang="el-GR" sz="9600" dirty="0"/>
              <a:t>λή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066" y="4495342"/>
            <a:ext cx="2728686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rgbClr val="0070C0"/>
                </a:solidFill>
              </a:rPr>
              <a:t>αυ</a:t>
            </a:r>
            <a:r>
              <a:rPr lang="el-GR" sz="4000" dirty="0"/>
              <a:t>τοκίνητο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57398" y="4543728"/>
            <a:ext cx="1475582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rgbClr val="0070C0"/>
                </a:solidFill>
              </a:rPr>
              <a:t>αυ</a:t>
            </a:r>
            <a:r>
              <a:rPr lang="el-GR" sz="4000" dirty="0"/>
              <a:t>τός 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2400" y="332264"/>
            <a:ext cx="22442" cy="974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70823" y="4492015"/>
            <a:ext cx="1459253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rgbClr val="0070C0"/>
                </a:solidFill>
              </a:rPr>
              <a:t>αυ</a:t>
            </a:r>
            <a:r>
              <a:rPr lang="el-GR" sz="4000" dirty="0"/>
              <a:t>τή          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127171" y="1755321"/>
            <a:ext cx="2620736" cy="247377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8">
            <a:extLst>
              <a:ext uri="{FF2B5EF4-FFF2-40B4-BE49-F238E27FC236}">
                <a16:creationId xmlns:a16="http://schemas.microsoft.com/office/drawing/2014/main" id="{DBF20534-1841-4E67-92E2-3DE801645C74}"/>
              </a:ext>
            </a:extLst>
          </p:cNvPr>
          <p:cNvCxnSpPr>
            <a:cxnSpLocks/>
          </p:cNvCxnSpPr>
          <p:nvPr/>
        </p:nvCxnSpPr>
        <p:spPr>
          <a:xfrm flipH="1" flipV="1">
            <a:off x="2332696" y="2473779"/>
            <a:ext cx="5586661" cy="17514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8">
            <a:extLst>
              <a:ext uri="{FF2B5EF4-FFF2-40B4-BE49-F238E27FC236}">
                <a16:creationId xmlns:a16="http://schemas.microsoft.com/office/drawing/2014/main" id="{33D345ED-6E84-4AA9-9843-567CCA6E1EC9}"/>
              </a:ext>
            </a:extLst>
          </p:cNvPr>
          <p:cNvCxnSpPr>
            <a:cxnSpLocks/>
          </p:cNvCxnSpPr>
          <p:nvPr/>
        </p:nvCxnSpPr>
        <p:spPr>
          <a:xfrm>
            <a:off x="10397137" y="1285119"/>
            <a:ext cx="0" cy="331790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8">
            <a:extLst>
              <a:ext uri="{FF2B5EF4-FFF2-40B4-BE49-F238E27FC236}">
                <a16:creationId xmlns:a16="http://schemas.microsoft.com/office/drawing/2014/main" id="{067DD4E3-1E81-4FA4-94DC-E607FB0CC9A2}"/>
              </a:ext>
            </a:extLst>
          </p:cNvPr>
          <p:cNvCxnSpPr/>
          <p:nvPr/>
        </p:nvCxnSpPr>
        <p:spPr>
          <a:xfrm flipH="1">
            <a:off x="1654791" y="1755321"/>
            <a:ext cx="2620736" cy="247377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40D0357A-17A3-4542-8D90-932389390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5" t="11919" r="-10266" b="10674"/>
          <a:stretch/>
        </p:blipFill>
        <p:spPr bwMode="auto">
          <a:xfrm>
            <a:off x="370066" y="5328558"/>
            <a:ext cx="1004796" cy="138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912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486" y="32658"/>
            <a:ext cx="1690007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 err="1"/>
              <a:t>αυ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3453492" y="3985835"/>
            <a:ext cx="7761045" cy="30469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>
                <a:solidFill>
                  <a:srgbClr val="0070C0"/>
                </a:solidFill>
              </a:rPr>
              <a:t>αυ</a:t>
            </a:r>
            <a:r>
              <a:rPr lang="el-GR" sz="9600" dirty="0"/>
              <a:t>τοκίνητο</a:t>
            </a:r>
          </a:p>
          <a:p>
            <a:r>
              <a:rPr lang="el-GR" sz="9600" dirty="0">
                <a:solidFill>
                  <a:srgbClr val="0070C0"/>
                </a:solidFill>
              </a:rPr>
              <a:t>αυ</a:t>
            </a:r>
            <a:r>
              <a:rPr lang="el-GR" sz="9600" dirty="0"/>
              <a:t>τός </a:t>
            </a:r>
            <a:endParaRPr lang="en-US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3453493" y="2087336"/>
            <a:ext cx="1690007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630010" y="1931157"/>
            <a:ext cx="1690007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343579" y="3985835"/>
            <a:ext cx="2839813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9600" dirty="0">
                <a:solidFill>
                  <a:srgbClr val="0070C0"/>
                </a:solidFill>
              </a:rPr>
              <a:t>αυ</a:t>
            </a:r>
            <a:r>
              <a:rPr lang="el-GR" sz="9600" dirty="0"/>
              <a:t>λή </a:t>
            </a:r>
            <a:endParaRPr lang="en-US" sz="9600" dirty="0"/>
          </a:p>
        </p:txBody>
      </p:sp>
      <p:pic>
        <p:nvPicPr>
          <p:cNvPr id="7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87499441-A315-4C6D-8058-ECA6689971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297941" y="5675586"/>
            <a:ext cx="1177072" cy="110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033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287</Words>
  <Application>Microsoft Office PowerPoint</Application>
  <PresentationFormat>Ευρεία οθόνη</PresentationFormat>
  <Paragraphs>132</Paragraphs>
  <Slides>24</Slides>
  <Notes>3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Google Sans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   ευ    ει      οι      ου  αι    </vt:lpstr>
      <vt:lpstr>αυ   ευ    ει      οι      ου  αι    </vt:lpstr>
      <vt:lpstr>αυ   ευ    ει      οι      ου  αι  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αυ   ευ    ει      οι      ου      </dc:title>
  <dc:creator>Teacher</dc:creator>
  <cp:lastModifiedBy>Ελένη Χαραλάμπους</cp:lastModifiedBy>
  <cp:revision>59</cp:revision>
  <cp:lastPrinted>2025-09-12T08:49:25Z</cp:lastPrinted>
  <dcterms:created xsi:type="dcterms:W3CDTF">2022-09-27T05:20:14Z</dcterms:created>
  <dcterms:modified xsi:type="dcterms:W3CDTF">2026-04-13T11:44:26Z</dcterms:modified>
</cp:coreProperties>
</file>