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311" r:id="rId2"/>
    <p:sldId id="320" r:id="rId3"/>
    <p:sldId id="451" r:id="rId4"/>
    <p:sldId id="283" r:id="rId5"/>
    <p:sldId id="282" r:id="rId6"/>
    <p:sldId id="331" r:id="rId7"/>
    <p:sldId id="287" r:id="rId8"/>
    <p:sldId id="335" r:id="rId9"/>
    <p:sldId id="284" r:id="rId10"/>
    <p:sldId id="288" r:id="rId11"/>
    <p:sldId id="290" r:id="rId12"/>
    <p:sldId id="289" r:id="rId13"/>
    <p:sldId id="291" r:id="rId14"/>
    <p:sldId id="345" r:id="rId15"/>
    <p:sldId id="341" r:id="rId16"/>
    <p:sldId id="323" r:id="rId17"/>
    <p:sldId id="324" r:id="rId18"/>
    <p:sldId id="332" r:id="rId19"/>
    <p:sldId id="325" r:id="rId20"/>
    <p:sldId id="346" r:id="rId21"/>
    <p:sldId id="326" r:id="rId22"/>
    <p:sldId id="334" r:id="rId23"/>
    <p:sldId id="327" r:id="rId24"/>
    <p:sldId id="333" r:id="rId25"/>
    <p:sldId id="336" r:id="rId26"/>
    <p:sldId id="347" r:id="rId27"/>
    <p:sldId id="295" r:id="rId28"/>
    <p:sldId id="340" r:id="rId29"/>
    <p:sldId id="297" r:id="rId30"/>
    <p:sldId id="298" r:id="rId31"/>
    <p:sldId id="337" r:id="rId32"/>
    <p:sldId id="299" r:id="rId33"/>
    <p:sldId id="300" r:id="rId34"/>
    <p:sldId id="301" r:id="rId35"/>
    <p:sldId id="302" r:id="rId36"/>
    <p:sldId id="344" r:id="rId37"/>
    <p:sldId id="342" r:id="rId38"/>
    <p:sldId id="274" r:id="rId39"/>
    <p:sldId id="330" r:id="rId40"/>
    <p:sldId id="310" r:id="rId41"/>
    <p:sldId id="613" r:id="rId42"/>
    <p:sldId id="339" r:id="rId43"/>
    <p:sldId id="614" r:id="rId44"/>
    <p:sldId id="615" r:id="rId45"/>
    <p:sldId id="338" r:id="rId46"/>
    <p:sldId id="440" r:id="rId47"/>
    <p:sldId id="322" r:id="rId48"/>
    <p:sldId id="616" r:id="rId49"/>
    <p:sldId id="313" r:id="rId50"/>
    <p:sldId id="549" r:id="rId51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875848-1931-4B2A-A50E-DB2D97A7CA85}" type="datetimeFigureOut">
              <a:rPr lang="en-US" smtClean="0"/>
              <a:t>4/13/2026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1B8F86-5D88-4EE6-AF90-7F6252AE8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5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/>
              <a:t>ομερ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B8F86-5D88-4EE6-AF90-7F6252AE8C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4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DF2EAE-C783-B404-C228-594ED71CF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A0CD060-C3E6-A880-4805-D669FB73D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88385DF-928C-0E9D-2148-A634561FA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FA8BBEE-6BEA-3F3A-59F3-05634DF2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2B44A75-048A-7D70-F958-990F0B14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414906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D9393B-6C7D-53D9-2B22-770760480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8AE6D7D-D84F-6789-552B-8A70E01EF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3720E3C-3308-4DAB-7DB0-4AB67F9B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3B27419-A627-C7C8-6916-5E289A1EB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C97A78-9B6E-6107-B763-0E61DF31C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2315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5EF4E6D9-2C3F-F581-A01B-23D322E5C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E2DCF7B5-0836-2D89-3AF5-18A1538C65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12ABACF-65B1-DC38-D585-172C4D385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2AE60D2-5BAE-A30F-BF32-7E90BD17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1F0665-1B3E-A686-5056-5C2322A6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01560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E23340-15BE-2C38-FA21-F608EB09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4CAD1B-F2FC-9610-B4F8-C4D12E7C6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294F42-3670-EF8A-52CA-C467254E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D50456A-CE2D-B024-2B8E-C0D0A640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FD70A7-9C89-13E6-8279-828298985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25996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1FFAE3-7FD0-B3FF-F7DA-FC766704B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C19A013E-B823-2445-A1BE-EB4F3F58A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3C6876E-7B5C-E924-6FEA-6AB01A5C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374D0F0-DE3A-7612-C280-9FD9C9FBA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5405B4D-AB8F-70D6-2F03-D1B11221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2383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EA102F6-7F7F-24E7-EF12-1ED6F144F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C02003-3ED0-B3DE-E4C7-49A285307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42FA2B0-64A7-07C6-BB08-04EC63474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D1D7254-A09B-B0A8-0F12-3BB1FB97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B0BF91A-3DE0-A090-B6B6-0B7698D6C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65986A9-24D2-B7E4-D9E1-FA5CCDC1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5901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0637503-D0FA-69BD-BF10-6E9FD6782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044E482-1505-DDE4-AA35-9D1D253D8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F887AF9-9DC6-D1A1-264F-1626C162A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86619822-961C-46EA-5205-174E48798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993C7646-915C-C700-4951-6AFF8CD516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625135F9-799C-C3AE-D83D-2B2BE55D1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EAB20B45-96ED-8C0D-156D-E340AA275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34EC532-6E90-5BEB-C667-935B97E0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66884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3F6FC1-C05F-2FA7-5FB0-84503C48B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D71A7A1F-DDFA-E250-0A49-C0E1D93FF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FDD893D-7DB4-0C35-08E6-F3C08DA4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AEC8377-7F14-CF13-B600-0FC14E080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5733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AD90D34E-4975-498B-0E63-E7521278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FB0ECCD-8ABB-DEFF-518A-95134E186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EE09677-7F2A-2AC2-7C30-0BBF7ED6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5555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E86DB1-0E9B-AE90-79C7-15CC5F4A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D6202AE-1BF0-ABE9-D284-81F645463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48BA5EB-E026-1C02-DA28-012A60937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4CFB468-5A42-F30B-C526-E79E43313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0C34E3F-565B-9FB2-9906-6C47543FA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715D57A-9233-F94C-F8F0-43EA2C87D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944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F68869-59BB-1D55-8D8B-E935433EA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3BC0DFF-1531-2DC4-44EA-D3A53D6E9E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8D5E822-E6BA-E12D-66FA-758D0BA7F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7EF8EFB-4936-F7DA-B28A-AA0A186E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86BCE7A-A08F-3662-DCD8-B084AAF41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87D034F-CF88-DD53-89AA-30AAE2B6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7433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7EBE1074-12EE-3D01-CB3D-752E56A1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351EB9E-1733-B208-B172-5957A69C3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E384C-C6E4-50E8-5C18-19A15A34A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0A13E-593A-4B2F-A925-5D801F0D3D9C}" type="datetimeFigureOut">
              <a:rPr lang="el-CY" smtClean="0"/>
              <a:t>04/13/2026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2D9CD8-9857-52C2-2961-F1944DDFD9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BC4F9DB-A334-F6AB-E2C0-8FE829618C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CED1-ABDF-411E-905F-B2CC279A1CF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58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118" y="420743"/>
            <a:ext cx="10261710" cy="533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3384331" y="2774731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Μαθαίνω Ελληνικά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6889531" y="5691352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err="1">
                <a:solidFill>
                  <a:schemeClr val="tx1"/>
                </a:solidFill>
              </a:rPr>
              <a:t>Δρ</a:t>
            </a:r>
            <a:r>
              <a:rPr lang="el-GR" dirty="0">
                <a:solidFill>
                  <a:schemeClr val="tx1"/>
                </a:solidFill>
              </a:rPr>
              <a:t> Ελένη Χαραλάμπους 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919655" y="5678049"/>
            <a:ext cx="5097517" cy="8014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  <a:r>
              <a:rPr lang="el-GR" dirty="0">
                <a:solidFill>
                  <a:schemeClr val="tx1"/>
                </a:solidFill>
              </a:rPr>
              <a:t>. Είμαι  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Σκίτσα Στάθη - βασικ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12" y="598776"/>
            <a:ext cx="9524133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694545" y="-158606"/>
            <a:ext cx="3075709" cy="31957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l-GR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798" y="3573110"/>
            <a:ext cx="962747" cy="15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410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Σκίτσα Στάθη - βασικ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12" y="598776"/>
            <a:ext cx="9524133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694545" y="-158606"/>
            <a:ext cx="3075709" cy="31957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5400" dirty="0"/>
              <a:t>Καλώς τον!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798" y="3573110"/>
            <a:ext cx="962747" cy="157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Σκίτσα Στάθη - βασικ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12" y="598776"/>
            <a:ext cx="9524133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694545" y="-158606"/>
            <a:ext cx="3075709" cy="31957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l-GR" sz="4400" dirty="0"/>
          </a:p>
        </p:txBody>
      </p:sp>
      <p:pic>
        <p:nvPicPr>
          <p:cNvPr id="8194" name="Picture 2" descr="χαριτωμένο κορίτσι σκίτσο εκφράζει χαρούμενη χαρά Διανυσματική απεικόνιση -  εικονογραφία από : 208717980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46"/>
          <a:stretch/>
        </p:blipFill>
        <p:spPr bwMode="auto">
          <a:xfrm>
            <a:off x="2855745" y="2476391"/>
            <a:ext cx="838800" cy="2537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52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Σκίτσα Στάθη - βασικ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212" y="598776"/>
            <a:ext cx="9524133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3694545" y="-158606"/>
            <a:ext cx="3075709" cy="319578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800" dirty="0"/>
              <a:t>Καλώς την!</a:t>
            </a:r>
          </a:p>
        </p:txBody>
      </p:sp>
      <p:pic>
        <p:nvPicPr>
          <p:cNvPr id="8194" name="Picture 2" descr="χαριτωμένο κορίτσι σκίτσο εκφράζει χαρούμενη χαρά Διανυσματική απεικόνιση -  εικονογραφία από : 208717980"/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1" r="16998" b="10426"/>
          <a:stretch/>
        </p:blipFill>
        <p:spPr bwMode="auto">
          <a:xfrm>
            <a:off x="2769633" y="1965433"/>
            <a:ext cx="924912" cy="312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633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9E75CC3A-B7C2-4845-A465-35490735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88" y="-168165"/>
            <a:ext cx="10471360" cy="64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326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ταυτότητα png | PNGEgg">
            <a:extLst>
              <a:ext uri="{FF2B5EF4-FFF2-40B4-BE49-F238E27FC236}">
                <a16:creationId xmlns:a16="http://schemas.microsoft.com/office/drawing/2014/main" id="{AFCB5062-FBCD-4A4E-B6F3-CA0EEEB10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" t="19160" r="3780" b="24767"/>
          <a:stretch/>
        </p:blipFill>
        <p:spPr bwMode="auto">
          <a:xfrm>
            <a:off x="903890" y="1560786"/>
            <a:ext cx="5360275" cy="352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Ταυτότητα Στοιχεία προσωπικής πληροφορίας Έγγραφο ταυτότητας με τη  φωτογραφία και το κείμενο προσώπων Clipart η ανασκόπηση απομόν Διανυσματική  απεικόνιση - εικονογραφία από : 126390837">
            <a:extLst>
              <a:ext uri="{FF2B5EF4-FFF2-40B4-BE49-F238E27FC236}">
                <a16:creationId xmlns:a16="http://schemas.microsoft.com/office/drawing/2014/main" id="{A888D912-AFC2-4060-A1F1-2B4B46BC3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3" t="28506" r="17969" b="28583"/>
          <a:stretch/>
        </p:blipFill>
        <p:spPr bwMode="auto">
          <a:xfrm>
            <a:off x="6505902" y="1560786"/>
            <a:ext cx="4382814" cy="352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52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63" y="225631"/>
            <a:ext cx="4762006" cy="68018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8000" dirty="0">
                <a:solidFill>
                  <a:schemeClr val="bg1"/>
                </a:solidFill>
              </a:rPr>
              <a:t>Με  λένε </a:t>
            </a:r>
          </a:p>
          <a:p>
            <a:r>
              <a:rPr lang="el-GR" sz="8000" dirty="0">
                <a:solidFill>
                  <a:schemeClr val="bg1"/>
                </a:solidFill>
              </a:rPr>
              <a:t> Με  λένε </a:t>
            </a:r>
          </a:p>
          <a:p>
            <a:r>
              <a:rPr lang="el-GR" sz="8000" dirty="0"/>
              <a:t>Είμαι η  </a:t>
            </a:r>
          </a:p>
          <a:p>
            <a:endParaRPr lang="el-GR" sz="8000" dirty="0"/>
          </a:p>
          <a:p>
            <a:r>
              <a:rPr lang="el-GR" sz="8000" dirty="0"/>
              <a:t>Είμαι ο 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03819" y="225631"/>
            <a:ext cx="4762006" cy="68018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8000" dirty="0">
                <a:solidFill>
                  <a:schemeClr val="bg1"/>
                </a:solidFill>
              </a:rPr>
              <a:t>Πέτρο. </a:t>
            </a:r>
          </a:p>
          <a:p>
            <a:r>
              <a:rPr lang="el-GR" sz="8000" dirty="0">
                <a:solidFill>
                  <a:schemeClr val="bg1"/>
                </a:solidFill>
              </a:rPr>
              <a:t>Ελένη.</a:t>
            </a:r>
          </a:p>
          <a:p>
            <a:r>
              <a:rPr lang="el-GR" sz="8000" dirty="0"/>
              <a:t>                  . </a:t>
            </a:r>
          </a:p>
          <a:p>
            <a:endParaRPr lang="el-GR" sz="8000" dirty="0"/>
          </a:p>
          <a:p>
            <a:r>
              <a:rPr lang="el-GR" sz="8000" dirty="0"/>
              <a:t>                  .</a:t>
            </a:r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Picture 2" descr="χαριτωμένο κορίτσι σκίτσο εκφράζει χαρούμενη χαρά Διανυσματική απεικόνιση -  εικονογραφία από : 208717980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5"/>
          <a:stretch/>
        </p:blipFill>
        <p:spPr bwMode="auto">
          <a:xfrm>
            <a:off x="1572569" y="910794"/>
            <a:ext cx="1820703" cy="147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196" y="4076380"/>
            <a:ext cx="1432298" cy="126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2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63" y="225631"/>
            <a:ext cx="4762006" cy="430887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8000" dirty="0"/>
              <a:t>Με  λένε </a:t>
            </a:r>
          </a:p>
          <a:p>
            <a:r>
              <a:rPr lang="el-GR" sz="8000" dirty="0"/>
              <a:t>Με  λένε </a:t>
            </a:r>
          </a:p>
          <a:p>
            <a:r>
              <a:rPr lang="el-GR" sz="9600" dirty="0"/>
              <a:t>Με  λένε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03819" y="225631"/>
            <a:ext cx="4762006" cy="421653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8000" dirty="0"/>
              <a:t>Πέτρο. </a:t>
            </a:r>
          </a:p>
          <a:p>
            <a:r>
              <a:rPr lang="el-GR" sz="8000" dirty="0"/>
              <a:t>Ελένη.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6" name="Picture 2" descr="χαριτωμένο κορίτσι σκίτσο εκφράζει χαρούμενη χαρά Διανυσματική απεικόνιση -  εικονογραφία από : 208717980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46"/>
          <a:stretch/>
        </p:blipFill>
        <p:spPr bwMode="auto">
          <a:xfrm>
            <a:off x="9400799" y="1876156"/>
            <a:ext cx="1329042" cy="10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799" y="767254"/>
            <a:ext cx="1329042" cy="9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192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2C8316AB-02E9-4BC9-B77B-97D11B65F5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96" b="20853"/>
          <a:stretch/>
        </p:blipFill>
        <p:spPr>
          <a:xfrm>
            <a:off x="119292" y="0"/>
            <a:ext cx="11883521" cy="6857999"/>
          </a:xfrm>
          <a:prstGeom prst="rect">
            <a:avLst/>
          </a:prstGeom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9D12AB62-6D9E-40A4-9D17-C832F58843F4}"/>
              </a:ext>
            </a:extLst>
          </p:cNvPr>
          <p:cNvSpPr/>
          <p:nvPr/>
        </p:nvSpPr>
        <p:spPr>
          <a:xfrm>
            <a:off x="7220607" y="-45719"/>
            <a:ext cx="45719" cy="45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7EDEE48-53ED-4266-B97A-9A7F4CFD6BFF}"/>
              </a:ext>
            </a:extLst>
          </p:cNvPr>
          <p:cNvSpPr/>
          <p:nvPr/>
        </p:nvSpPr>
        <p:spPr>
          <a:xfrm>
            <a:off x="1418896" y="4529958"/>
            <a:ext cx="4960883" cy="105103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32100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263" y="225631"/>
            <a:ext cx="4762006" cy="255454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8000" dirty="0"/>
              <a:t>Με  λένε </a:t>
            </a:r>
            <a:endParaRPr lang="el-GR" dirty="0"/>
          </a:p>
          <a:p>
            <a:r>
              <a:rPr lang="el-GR" sz="8000" dirty="0"/>
              <a:t>Είμαι ο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58031" y="225631"/>
            <a:ext cx="4762006" cy="338554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8000" dirty="0"/>
              <a:t>Φίλιππο. </a:t>
            </a:r>
          </a:p>
          <a:p>
            <a:r>
              <a:rPr lang="el-GR" sz="8000" dirty="0"/>
              <a:t>Φίλιππος.</a:t>
            </a:r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6" name="Picture 2" descr="χαριτωμένο κορίτσι σκίτσο εκφράζει χαρούμενη χαρά Διανυσματική απεικόνιση -  εικονογραφία από : 208717980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39"/>
          <a:stretch/>
        </p:blipFill>
        <p:spPr bwMode="auto">
          <a:xfrm flipH="1">
            <a:off x="10765312" y="2150084"/>
            <a:ext cx="833251" cy="105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4800" y="512591"/>
            <a:ext cx="1434276" cy="126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64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ιτωμένο κορίτσι σκίτσο εκφράζει χαρούμενη χαρά Διανυσματική απεικόνιση -  εικονογραφία από : 208717980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6"/>
          <a:stretch/>
        </p:blipFill>
        <p:spPr bwMode="auto">
          <a:xfrm>
            <a:off x="3617638" y="5637842"/>
            <a:ext cx="2184408" cy="107017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48834" y="3187485"/>
            <a:ext cx="3863909" cy="2290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/>
              <a:t>Είμαι  κορίτσι.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618" y="5549068"/>
            <a:ext cx="1798886" cy="12477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6950362" y="3187485"/>
            <a:ext cx="5033819" cy="22906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000" dirty="0"/>
              <a:t>Είμαι  αγόρι. </a:t>
            </a:r>
            <a:endParaRPr lang="en-US" sz="6000" dirty="0"/>
          </a:p>
        </p:txBody>
      </p:sp>
      <p:pic>
        <p:nvPicPr>
          <p:cNvPr id="6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0B05C0D-0A31-4C75-AACD-F33CED55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083"/>
            <a:ext cx="3617638" cy="328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914400" y="903890"/>
            <a:ext cx="1899138" cy="11561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Ημερομηνία :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l-GR" dirty="0">
                <a:solidFill>
                  <a:schemeClr val="tx1"/>
                </a:solidFill>
              </a:rPr>
              <a:t> </a:t>
            </a:r>
            <a:endParaRPr lang="el-CY" dirty="0">
              <a:solidFill>
                <a:schemeClr val="tx1"/>
              </a:solidFill>
            </a:endParaRPr>
          </a:p>
        </p:txBody>
      </p:sp>
      <p:pic>
        <p:nvPicPr>
          <p:cNvPr id="8" name="Picture 6" descr="παιδί σκέφτεται κάτι διανυσματική απεικόνιση. εικονογραφία από - 178350478">
            <a:extLst>
              <a:ext uri="{FF2B5EF4-FFF2-40B4-BE49-F238E27FC236}">
                <a16:creationId xmlns:a16="http://schemas.microsoft.com/office/drawing/2014/main" id="{BD00BE73-7389-4008-AAF3-A1D8934FF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4" t="10040" r="50000" b="6816"/>
          <a:stretch/>
        </p:blipFill>
        <p:spPr bwMode="auto">
          <a:xfrm>
            <a:off x="340372" y="3662552"/>
            <a:ext cx="1870843" cy="276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 rot="1361086">
            <a:off x="8716711" y="456774"/>
            <a:ext cx="2345197" cy="22963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600" dirty="0"/>
              <a:t>Γεια  !</a:t>
            </a:r>
          </a:p>
          <a:p>
            <a:r>
              <a:rPr lang="el-GR" sz="1600" dirty="0"/>
              <a:t>Αντίο !</a:t>
            </a:r>
          </a:p>
          <a:p>
            <a:r>
              <a:rPr lang="el-GR" sz="1600" dirty="0"/>
              <a:t>Στο καλό !</a:t>
            </a:r>
          </a:p>
          <a:p>
            <a:r>
              <a:rPr lang="el-GR" sz="1600" dirty="0"/>
              <a:t>Καλώς τον !</a:t>
            </a:r>
          </a:p>
          <a:p>
            <a:r>
              <a:rPr lang="el-GR" sz="1600" dirty="0"/>
              <a:t>Καλώς την  !</a:t>
            </a:r>
          </a:p>
          <a:p>
            <a:r>
              <a:rPr lang="el-GR" sz="1600" dirty="0"/>
              <a:t>Είμαι πολύ καλά  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5609766" y="322300"/>
            <a:ext cx="2082604" cy="241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12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4BF8628C-2E40-4FCF-A56B-18400EDC7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95" y="273762"/>
            <a:ext cx="10864905" cy="591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074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A11AEB-BCEE-EC73-021B-01EBC6CB0701}"/>
              </a:ext>
            </a:extLst>
          </p:cNvPr>
          <p:cNvSpPr txBox="1"/>
          <p:nvPr/>
        </p:nvSpPr>
        <p:spPr>
          <a:xfrm>
            <a:off x="386610" y="143080"/>
            <a:ext cx="11353800" cy="769441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4400" dirty="0"/>
              <a:t>Η  τάξη  μας </a:t>
            </a:r>
            <a:endParaRPr lang="el-CY" sz="4400" dirty="0"/>
          </a:p>
        </p:txBody>
      </p:sp>
      <p:pic>
        <p:nvPicPr>
          <p:cNvPr id="1026" name="Picture 2" descr="Αγόρι και κορίτσι, σκίτσο για το σχέδιό σας Διανυσματική απεικόνιση -  εικονογραφία από : 21039363">
            <a:extLst>
              <a:ext uri="{FF2B5EF4-FFF2-40B4-BE49-F238E27FC236}">
                <a16:creationId xmlns:a16="http://schemas.microsoft.com/office/drawing/2014/main" id="{E2534C92-AA65-6BD4-B452-24287ACF6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56"/>
          <a:stretch/>
        </p:blipFill>
        <p:spPr bwMode="auto">
          <a:xfrm>
            <a:off x="5527729" y="2513229"/>
            <a:ext cx="10715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Αγόρι και κορίτσι, σκίτσο για το σχέδιό σας Διανυσματική απεικόνιση -  εικονογραφία από : 21039363">
            <a:extLst>
              <a:ext uri="{FF2B5EF4-FFF2-40B4-BE49-F238E27FC236}">
                <a16:creationId xmlns:a16="http://schemas.microsoft.com/office/drawing/2014/main" id="{0D9048E6-F6EF-7724-6DF3-9A9C00643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6"/>
          <a:stretch/>
        </p:blipFill>
        <p:spPr bwMode="auto">
          <a:xfrm>
            <a:off x="8270761" y="2775856"/>
            <a:ext cx="10715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Αγόρι και κορίτσι, σκίτσο για το σχέδιό σας Διανυσματική απεικόνιση -  εικονογραφία από : 21039363">
            <a:extLst>
              <a:ext uri="{FF2B5EF4-FFF2-40B4-BE49-F238E27FC236}">
                <a16:creationId xmlns:a16="http://schemas.microsoft.com/office/drawing/2014/main" id="{6C33BB41-615A-0D0D-2450-2A36DB24A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6"/>
          <a:stretch/>
        </p:blipFill>
        <p:spPr bwMode="auto">
          <a:xfrm>
            <a:off x="9512750" y="2775856"/>
            <a:ext cx="10715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Αγόρι και κορίτσι, σκίτσο για το σχέδιό σας Διανυσματική απεικόνιση -  εικονογραφία από : 21039363">
            <a:extLst>
              <a:ext uri="{FF2B5EF4-FFF2-40B4-BE49-F238E27FC236}">
                <a16:creationId xmlns:a16="http://schemas.microsoft.com/office/drawing/2014/main" id="{5D887313-CD7C-7F4D-5BE3-3568B04A4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6"/>
          <a:stretch/>
        </p:blipFill>
        <p:spPr bwMode="auto">
          <a:xfrm>
            <a:off x="10754739" y="2775856"/>
            <a:ext cx="10715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Αγόρι και κορίτσι, σκίτσο για το σχέδιό σας Διανυσματική απεικόνιση -  εικονογραφία από : 21039363">
            <a:extLst>
              <a:ext uri="{FF2B5EF4-FFF2-40B4-BE49-F238E27FC236}">
                <a16:creationId xmlns:a16="http://schemas.microsoft.com/office/drawing/2014/main" id="{B5889C7C-2E4C-C1E3-7BF8-57CD8605C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56"/>
          <a:stretch/>
        </p:blipFill>
        <p:spPr bwMode="auto">
          <a:xfrm>
            <a:off x="6958350" y="2873827"/>
            <a:ext cx="10715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Αγόρι και κορίτσι, σκίτσο για το σχέδιό σας Διανυσματική απεικόνιση -  εικονογραφία από : 21039363">
            <a:extLst>
              <a:ext uri="{FF2B5EF4-FFF2-40B4-BE49-F238E27FC236}">
                <a16:creationId xmlns:a16="http://schemas.microsoft.com/office/drawing/2014/main" id="{1BEAB508-B458-67C3-94BD-8CDF3CD8C7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56"/>
          <a:stretch/>
        </p:blipFill>
        <p:spPr bwMode="auto">
          <a:xfrm>
            <a:off x="4308360" y="2484681"/>
            <a:ext cx="10715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Αγόρι και κορίτσι, σκίτσο για το σχέδιό σας Διανυσματική απεικόνιση -  εικονογραφία από : 21039363">
            <a:extLst>
              <a:ext uri="{FF2B5EF4-FFF2-40B4-BE49-F238E27FC236}">
                <a16:creationId xmlns:a16="http://schemas.microsoft.com/office/drawing/2014/main" id="{4813916F-D56A-B60A-A06B-F51470E9DB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56"/>
          <a:stretch/>
        </p:blipFill>
        <p:spPr bwMode="auto">
          <a:xfrm>
            <a:off x="2910736" y="2324100"/>
            <a:ext cx="10715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Αγόρι και κορίτσι, σκίτσο για το σχέδιό σας Διανυσματική απεικόνιση -  εικονογραφία από : 21039363">
            <a:extLst>
              <a:ext uri="{FF2B5EF4-FFF2-40B4-BE49-F238E27FC236}">
                <a16:creationId xmlns:a16="http://schemas.microsoft.com/office/drawing/2014/main" id="{E045212E-5293-D958-7EF6-22ED1FB1A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56"/>
          <a:stretch/>
        </p:blipFill>
        <p:spPr bwMode="auto">
          <a:xfrm>
            <a:off x="1512091" y="2372762"/>
            <a:ext cx="107156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AFD6F285-2531-D48B-7198-D4D9C791E9B6}"/>
              </a:ext>
            </a:extLst>
          </p:cNvPr>
          <p:cNvSpPr/>
          <p:nvPr/>
        </p:nvSpPr>
        <p:spPr>
          <a:xfrm>
            <a:off x="359229" y="5083627"/>
            <a:ext cx="1197773" cy="903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400" dirty="0"/>
          </a:p>
          <a:p>
            <a:pPr algn="ctr"/>
            <a:r>
              <a:rPr lang="el-GR" sz="2400" dirty="0"/>
              <a:t>Κύπρος</a:t>
            </a:r>
            <a:endParaRPr lang="el-CY" sz="2400" dirty="0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CEF3CEE3-33EF-DBE6-C02A-2D468D54C26F}"/>
              </a:ext>
            </a:extLst>
          </p:cNvPr>
          <p:cNvSpPr/>
          <p:nvPr/>
        </p:nvSpPr>
        <p:spPr>
          <a:xfrm>
            <a:off x="4959760" y="5040081"/>
            <a:ext cx="1841326" cy="903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r>
              <a:rPr lang="el-GR" sz="2400" dirty="0"/>
              <a:t>Αφγανιστάν</a:t>
            </a:r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05A20487-E4CE-762A-E2CA-8DDA7720AAE4}"/>
              </a:ext>
            </a:extLst>
          </p:cNvPr>
          <p:cNvSpPr/>
          <p:nvPr/>
        </p:nvSpPr>
        <p:spPr>
          <a:xfrm>
            <a:off x="1712637" y="5072740"/>
            <a:ext cx="1749020" cy="903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400" dirty="0"/>
          </a:p>
          <a:p>
            <a:pPr algn="ctr"/>
            <a:r>
              <a:rPr lang="el-GR" sz="2400" dirty="0"/>
              <a:t>Ιράν</a:t>
            </a: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CDE1B57E-E992-5D18-1DA6-EE4F223AC708}"/>
              </a:ext>
            </a:extLst>
          </p:cNvPr>
          <p:cNvSpPr/>
          <p:nvPr/>
        </p:nvSpPr>
        <p:spPr>
          <a:xfrm>
            <a:off x="6980172" y="5042697"/>
            <a:ext cx="1546149" cy="911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r>
              <a:rPr lang="el-GR" sz="2400" dirty="0"/>
              <a:t>Βουλγαρία</a:t>
            </a:r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FC793C74-DD7D-9D81-7167-BCE6AEE89683}"/>
              </a:ext>
            </a:extLst>
          </p:cNvPr>
          <p:cNvSpPr/>
          <p:nvPr/>
        </p:nvSpPr>
        <p:spPr>
          <a:xfrm>
            <a:off x="3671081" y="5061854"/>
            <a:ext cx="1071563" cy="9035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sz="2400" dirty="0"/>
          </a:p>
          <a:p>
            <a:pPr algn="ctr"/>
            <a:r>
              <a:rPr lang="el-GR" sz="2400" dirty="0"/>
              <a:t>Συρία</a:t>
            </a:r>
          </a:p>
        </p:txBody>
      </p:sp>
      <p:pic>
        <p:nvPicPr>
          <p:cNvPr id="2" name="Picture 2" descr="Μαθητές και δάσκαλος στην τάξη Ο σχολικός παιδαγωγός διδάσκει το μάθημα στα  παιδιά μαθητών Σχολικά μαθήματα στο διάνυσμα κινούμεν Διανυσματική  απεικόνιση - εικονογραφία από childhood, chalkboard: 124097623">
            <a:extLst>
              <a:ext uri="{FF2B5EF4-FFF2-40B4-BE49-F238E27FC236}">
                <a16:creationId xmlns:a16="http://schemas.microsoft.com/office/drawing/2014/main" id="{F2FFDAD5-172C-8EC1-B939-33BF1A7C33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3"/>
          <a:stretch/>
        </p:blipFill>
        <p:spPr bwMode="auto">
          <a:xfrm>
            <a:off x="359230" y="1192719"/>
            <a:ext cx="11560628" cy="36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128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φγανιστάν - Βικιταξίδια">
            <a:extLst>
              <a:ext uri="{FF2B5EF4-FFF2-40B4-BE49-F238E27FC236}">
                <a16:creationId xmlns:a16="http://schemas.microsoft.com/office/drawing/2014/main" id="{AEE7509A-CD1C-4B2E-8280-1151880A6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35" y="689552"/>
            <a:ext cx="10657490" cy="6125248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EB81542-D941-4B1C-B001-BB468BD533A4}"/>
              </a:ext>
            </a:extLst>
          </p:cNvPr>
          <p:cNvSpPr/>
          <p:nvPr/>
        </p:nvSpPr>
        <p:spPr>
          <a:xfrm>
            <a:off x="6489130" y="2165131"/>
            <a:ext cx="1841326" cy="90351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 dirty="0"/>
          </a:p>
          <a:p>
            <a:pPr algn="ctr"/>
            <a:r>
              <a:rPr lang="el-GR" sz="2400" dirty="0"/>
              <a:t>Αφγανιστάν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D5F2D84D-86C4-4AB6-BD0E-11AF6FDA8BAA}"/>
              </a:ext>
            </a:extLst>
          </p:cNvPr>
          <p:cNvSpPr/>
          <p:nvPr/>
        </p:nvSpPr>
        <p:spPr>
          <a:xfrm>
            <a:off x="4292578" y="1488058"/>
            <a:ext cx="1841326" cy="90351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Ιράν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E2CEE45-5000-4CD0-8B3F-FDF944FEC667}"/>
              </a:ext>
            </a:extLst>
          </p:cNvPr>
          <p:cNvSpPr/>
          <p:nvPr/>
        </p:nvSpPr>
        <p:spPr>
          <a:xfrm>
            <a:off x="6017173" y="854715"/>
            <a:ext cx="1841326" cy="90351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Συρία</a:t>
            </a:r>
            <a:endParaRPr lang="el-GR" dirty="0"/>
          </a:p>
        </p:txBody>
      </p:sp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F4930FE0-AAAF-423B-91C3-496BE22291D5}"/>
              </a:ext>
            </a:extLst>
          </p:cNvPr>
          <p:cNvCxnSpPr>
            <a:stCxn id="3" idx="1"/>
          </p:cNvCxnSpPr>
          <p:nvPr/>
        </p:nvCxnSpPr>
        <p:spPr>
          <a:xfrm flipH="1">
            <a:off x="6169572" y="2616889"/>
            <a:ext cx="319558" cy="616921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1F12C4E0-8B32-4466-94A4-9511F8801502}"/>
              </a:ext>
            </a:extLst>
          </p:cNvPr>
          <p:cNvCxnSpPr>
            <a:cxnSpLocks/>
          </p:cNvCxnSpPr>
          <p:nvPr/>
        </p:nvCxnSpPr>
        <p:spPr>
          <a:xfrm flipH="1">
            <a:off x="4292578" y="1744013"/>
            <a:ext cx="2020560" cy="135515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08506A75-8240-4F83-B989-D36E229C0907}"/>
              </a:ext>
            </a:extLst>
          </p:cNvPr>
          <p:cNvSpPr/>
          <p:nvPr/>
        </p:nvSpPr>
        <p:spPr>
          <a:xfrm>
            <a:off x="4652501" y="4424560"/>
            <a:ext cx="1841326" cy="90351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Κύπρος</a:t>
            </a:r>
            <a:endParaRPr lang="el-GR" dirty="0"/>
          </a:p>
        </p:txBody>
      </p:sp>
      <p:cxnSp>
        <p:nvCxnSpPr>
          <p:cNvPr id="12" name="Ευθεία γραμμή σύνδεσης 11">
            <a:extLst>
              <a:ext uri="{FF2B5EF4-FFF2-40B4-BE49-F238E27FC236}">
                <a16:creationId xmlns:a16="http://schemas.microsoft.com/office/drawing/2014/main" id="{99653CDB-C57B-4612-BFC2-013AF2E939E2}"/>
              </a:ext>
            </a:extLst>
          </p:cNvPr>
          <p:cNvCxnSpPr>
            <a:cxnSpLocks/>
          </p:cNvCxnSpPr>
          <p:nvPr/>
        </p:nvCxnSpPr>
        <p:spPr>
          <a:xfrm>
            <a:off x="3896099" y="3068647"/>
            <a:ext cx="2433252" cy="1545394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ACA09B26-4F10-4BEA-8CD0-7CDAAFDE5A7D}"/>
              </a:ext>
            </a:extLst>
          </p:cNvPr>
          <p:cNvSpPr/>
          <p:nvPr/>
        </p:nvSpPr>
        <p:spPr>
          <a:xfrm>
            <a:off x="1879335" y="1558722"/>
            <a:ext cx="1841326" cy="903516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dirty="0"/>
              <a:t>Βουλγαρία</a:t>
            </a:r>
            <a:endParaRPr lang="el-GR" dirty="0"/>
          </a:p>
        </p:txBody>
      </p: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id="{D0CBBF6B-8247-41E3-AB74-DA7591B8FBC7}"/>
              </a:ext>
            </a:extLst>
          </p:cNvPr>
          <p:cNvCxnSpPr>
            <a:cxnSpLocks/>
          </p:cNvCxnSpPr>
          <p:nvPr/>
        </p:nvCxnSpPr>
        <p:spPr>
          <a:xfrm>
            <a:off x="3219299" y="2451726"/>
            <a:ext cx="345273" cy="165163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404E5150-A9BA-43AF-854E-BC6157677578}"/>
              </a:ext>
            </a:extLst>
          </p:cNvPr>
          <p:cNvCxnSpPr>
            <a:cxnSpLocks/>
          </p:cNvCxnSpPr>
          <p:nvPr/>
        </p:nvCxnSpPr>
        <p:spPr>
          <a:xfrm flipH="1">
            <a:off x="4624211" y="2380513"/>
            <a:ext cx="144917" cy="546262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162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035E3-2790-D381-D0C2-A3E92D6F9474}"/>
              </a:ext>
            </a:extLst>
          </p:cNvPr>
          <p:cNvSpPr txBox="1"/>
          <p:nvPr/>
        </p:nvSpPr>
        <p:spPr>
          <a:xfrm>
            <a:off x="288470" y="1622592"/>
            <a:ext cx="1178922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Κύπρος : </a:t>
            </a:r>
            <a:r>
              <a:rPr lang="el-C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Εγώ  ε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ί</a:t>
            </a:r>
            <a:r>
              <a:rPr lang="el-C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μαι από την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_______. Εσύ  από πού  είσαι;</a:t>
            </a:r>
          </a:p>
          <a:p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Μπαγιάν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Εγώ  είμαι  από  τη ________.</a:t>
            </a:r>
          </a:p>
          <a:p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Σίνα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Η </a:t>
            </a:r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Αρζού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 από το _____________άλλα εγώ είμαι  από  τη __________.</a:t>
            </a:r>
          </a:p>
          <a:p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Κανάρ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Εγώ είμαι από το___________. Εσείς από πού είστε;</a:t>
            </a:r>
          </a:p>
          <a:p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Σιάμ  &amp; </a:t>
            </a:r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Ντεργάμ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Εμείς είμαστε από  τη_____. </a:t>
            </a:r>
          </a:p>
          <a:p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Ελένη : Ο Νικολάι  και η Κατερίνα είναι από τη ___________.</a:t>
            </a:r>
          </a:p>
        </p:txBody>
      </p:sp>
      <p:pic>
        <p:nvPicPr>
          <p:cNvPr id="2" name="Picture 2" descr="Μαθητές και δάσκαλος στην τάξη Ο σχολικός παιδαγωγός διδάσκει το μάθημα στα  παιδιά μαθητών Σχολικά μαθήματα στο διάνυσμα κινούμεν Διανυσματική  απεικόνιση - εικονογραφία από childhood, chalkboard: 124097623">
            <a:extLst>
              <a:ext uri="{FF2B5EF4-FFF2-40B4-BE49-F238E27FC236}">
                <a16:creationId xmlns:a16="http://schemas.microsoft.com/office/drawing/2014/main" id="{B06EAD01-464B-B277-8CF7-3B347728B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17" b="34144"/>
          <a:stretch/>
        </p:blipFill>
        <p:spPr bwMode="auto">
          <a:xfrm>
            <a:off x="288470" y="89015"/>
            <a:ext cx="11560628" cy="53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072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035E3-2790-D381-D0C2-A3E92D6F9474}"/>
              </a:ext>
            </a:extLst>
          </p:cNvPr>
          <p:cNvSpPr txBox="1"/>
          <p:nvPr/>
        </p:nvSpPr>
        <p:spPr>
          <a:xfrm>
            <a:off x="288470" y="1622592"/>
            <a:ext cx="1178922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Κύπρος : </a:t>
            </a:r>
            <a:r>
              <a:rPr lang="el-C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Εγώ  ε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ί</a:t>
            </a:r>
            <a:r>
              <a:rPr lang="el-CY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μαι από την </a:t>
            </a:r>
            <a:r>
              <a:rPr 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Κύπρο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Εσύ  από πού  είσαι;</a:t>
            </a:r>
          </a:p>
          <a:p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Μπαγιάν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Εγώ  είμαι  από  τη </a:t>
            </a:r>
            <a:r>
              <a:rPr 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Συρία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Σίνα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Η </a:t>
            </a:r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Αρζού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 από το  </a:t>
            </a:r>
            <a:r>
              <a:rPr 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Αφγανιστάν 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άλλα εγώ είμαι  από  τη </a:t>
            </a:r>
            <a:r>
              <a:rPr 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Συρία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Κανάρ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Εγώ είμαι από το </a:t>
            </a:r>
            <a:r>
              <a:rPr 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Ιράν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Εσείς από πού είστε;</a:t>
            </a:r>
          </a:p>
          <a:p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Σιάμ  &amp; </a:t>
            </a:r>
            <a:r>
              <a:rPr lang="el-G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Ντεργάμ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: Εμείς είμαστε από  τη </a:t>
            </a:r>
            <a:r>
              <a:rPr 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Συρία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Ελένη : Ο Νικολάι  και η Κατερίνα είναι από τη </a:t>
            </a:r>
            <a:r>
              <a:rPr 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Βουλγαρία</a:t>
            </a:r>
            <a:r>
              <a:rPr 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2" descr="Μαθητές και δάσκαλος στην τάξη Ο σχολικός παιδαγωγός διδάσκει το μάθημα στα  παιδιά μαθητών Σχολικά μαθήματα στο διάνυσμα κινούμεν Διανυσματική  απεικόνιση - εικονογραφία από childhood, chalkboard: 124097623">
            <a:extLst>
              <a:ext uri="{FF2B5EF4-FFF2-40B4-BE49-F238E27FC236}">
                <a16:creationId xmlns:a16="http://schemas.microsoft.com/office/drawing/2014/main" id="{B06EAD01-464B-B277-8CF7-3B347728B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17" b="34144"/>
          <a:stretch/>
        </p:blipFill>
        <p:spPr bwMode="auto">
          <a:xfrm>
            <a:off x="288470" y="89015"/>
            <a:ext cx="11560628" cy="53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628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toon cake 3d">
            <a:extLst>
              <a:ext uri="{FF2B5EF4-FFF2-40B4-BE49-F238E27FC236}">
                <a16:creationId xmlns:a16="http://schemas.microsoft.com/office/drawing/2014/main" id="{F4F4C41D-75A2-445C-B8BD-9BDED930D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30" y="641129"/>
            <a:ext cx="10815145" cy="577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61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9E75CC3A-B7C2-4845-A465-35490735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88" y="-168165"/>
            <a:ext cx="10471360" cy="64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642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5" y="1025236"/>
            <a:ext cx="93379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>
                <a:solidFill>
                  <a:srgbClr val="FF0000"/>
                </a:solidFill>
              </a:rPr>
              <a:t>Είμαι</a:t>
            </a:r>
            <a:r>
              <a:rPr lang="el-GR" sz="8000" dirty="0"/>
              <a:t> δώδεκα     χρονών. </a:t>
            </a:r>
          </a:p>
          <a:p>
            <a:endParaRPr lang="el-GR" sz="8000" dirty="0"/>
          </a:p>
          <a:p>
            <a:r>
              <a:rPr lang="el-GR" sz="8000" dirty="0"/>
              <a:t>12 δώδεκα </a:t>
            </a:r>
            <a:endParaRPr lang="en-US" sz="8000" dirty="0"/>
          </a:p>
        </p:txBody>
      </p:sp>
      <p:pic>
        <p:nvPicPr>
          <p:cNvPr id="4100" name="Picture 4" descr="Illustration of Birthday Cake at the Age of 12 Stock Illustration -  Illustration of candy, strauberry: 97059958">
            <a:extLst>
              <a:ext uri="{FF2B5EF4-FFF2-40B4-BE49-F238E27FC236}">
                <a16:creationId xmlns:a16="http://schemas.microsoft.com/office/drawing/2014/main" id="{60928341-FE74-47AB-8F83-47AE1F4595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83"/>
          <a:stretch/>
        </p:blipFill>
        <p:spPr bwMode="auto">
          <a:xfrm>
            <a:off x="8481848" y="191979"/>
            <a:ext cx="3111062" cy="630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305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5" y="1025236"/>
            <a:ext cx="93379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>
                <a:solidFill>
                  <a:srgbClr val="FF0000"/>
                </a:solidFill>
              </a:rPr>
              <a:t>Είμαι</a:t>
            </a:r>
            <a:r>
              <a:rPr lang="el-GR" sz="8000" dirty="0"/>
              <a:t> δεκατριών    χρονών. </a:t>
            </a:r>
          </a:p>
          <a:p>
            <a:endParaRPr lang="el-GR" sz="8000" dirty="0"/>
          </a:p>
          <a:p>
            <a:r>
              <a:rPr lang="el-GR" sz="8000" dirty="0"/>
              <a:t>13  δεκατρία </a:t>
            </a:r>
            <a:endParaRPr lang="en-US" sz="8000" dirty="0"/>
          </a:p>
        </p:txBody>
      </p:sp>
      <p:pic>
        <p:nvPicPr>
          <p:cNvPr id="4098" name="Picture 2" descr="Χαριτωμένο σκίτσο 13 χρόνια εορταστική τούρτα με κερί νούμερο 12 Σοκολάτα  μπισκότο με μούρα, κεράσια και βατόμουρα Διανυσματική απεικόνιση -  εικονογραφία από arroyos, agatha: 163859941">
            <a:extLst>
              <a:ext uri="{FF2B5EF4-FFF2-40B4-BE49-F238E27FC236}">
                <a16:creationId xmlns:a16="http://schemas.microsoft.com/office/drawing/2014/main" id="{8C9E0F77-E491-408E-8377-E5D419518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565" y="1045779"/>
            <a:ext cx="3628697" cy="476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6489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2489" y="531250"/>
            <a:ext cx="745374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>
                <a:solidFill>
                  <a:srgbClr val="FF0000"/>
                </a:solidFill>
              </a:rPr>
              <a:t>Είμαι</a:t>
            </a:r>
            <a:r>
              <a:rPr lang="el-GR" sz="8000" dirty="0"/>
              <a:t>  δεκατεσσάρων </a:t>
            </a:r>
          </a:p>
          <a:p>
            <a:r>
              <a:rPr lang="el-GR" sz="8000" dirty="0"/>
              <a:t>χρονών. </a:t>
            </a:r>
          </a:p>
          <a:p>
            <a:endParaRPr lang="el-GR" sz="8000" dirty="0"/>
          </a:p>
          <a:p>
            <a:r>
              <a:rPr lang="el-GR" sz="8000" dirty="0"/>
              <a:t>14 δεκατέσσερα </a:t>
            </a:r>
            <a:endParaRPr lang="en-US" sz="8000" dirty="0"/>
          </a:p>
        </p:txBody>
      </p:sp>
      <p:pic>
        <p:nvPicPr>
          <p:cNvPr id="6146" name="Picture 2" descr="Age 14 on Birthday Cake Card | Zazzle">
            <a:extLst>
              <a:ext uri="{FF2B5EF4-FFF2-40B4-BE49-F238E27FC236}">
                <a16:creationId xmlns:a16="http://schemas.microsoft.com/office/drawing/2014/main" id="{C831B93B-A103-4A9F-95DF-6E672986C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31" y="767254"/>
            <a:ext cx="4130566" cy="56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61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Σεπτεμβρίου 202_ (__/09/202_).Τώρα είμαστε στο φθινόπωρο.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918" y="360472"/>
            <a:ext cx="693873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>
                <a:solidFill>
                  <a:srgbClr val="FF0000"/>
                </a:solidFill>
              </a:rPr>
              <a:t>Είμαι</a:t>
            </a:r>
            <a:r>
              <a:rPr lang="el-GR" sz="8000" dirty="0"/>
              <a:t> δεκαπέντε </a:t>
            </a:r>
          </a:p>
          <a:p>
            <a:r>
              <a:rPr lang="el-GR" sz="8000" dirty="0"/>
              <a:t>χρονών. </a:t>
            </a:r>
          </a:p>
          <a:p>
            <a:endParaRPr lang="el-GR" sz="8000" dirty="0"/>
          </a:p>
          <a:p>
            <a:r>
              <a:rPr lang="el-GR" sz="8000" dirty="0"/>
              <a:t>15 δεκαπέντε  </a:t>
            </a:r>
            <a:endParaRPr lang="en-US" sz="8000" dirty="0"/>
          </a:p>
        </p:txBody>
      </p:sp>
      <p:pic>
        <p:nvPicPr>
          <p:cNvPr id="7170" name="Picture 2" descr="60+ Sweet 15 Cakes Cartoons Stock Illustrations, Royalty-Free Vector  Graphics &amp; Clip Art - iStock">
            <a:extLst>
              <a:ext uri="{FF2B5EF4-FFF2-40B4-BE49-F238E27FC236}">
                <a16:creationId xmlns:a16="http://schemas.microsoft.com/office/drawing/2014/main" id="{40061AAB-7B38-4395-8545-98586D587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393" y="360472"/>
            <a:ext cx="3867807" cy="588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1899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use clipart Images - Free Download on Freepik">
            <a:extLst>
              <a:ext uri="{FF2B5EF4-FFF2-40B4-BE49-F238E27FC236}">
                <a16:creationId xmlns:a16="http://schemas.microsoft.com/office/drawing/2014/main" id="{6096F0CD-E88A-4AFE-8D91-5A67A0843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640" y="383136"/>
            <a:ext cx="9286546" cy="558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761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5170" y="1462692"/>
            <a:ext cx="70292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/>
              <a:t>Το σπίτι μου </a:t>
            </a:r>
            <a:r>
              <a:rPr lang="el-GR" sz="7200" dirty="0">
                <a:solidFill>
                  <a:srgbClr val="FF0000"/>
                </a:solidFill>
              </a:rPr>
              <a:t>είναι</a:t>
            </a:r>
            <a:r>
              <a:rPr lang="el-GR" sz="7200" dirty="0"/>
              <a:t>  στην </a:t>
            </a:r>
            <a:r>
              <a:rPr lang="el-GR" sz="7200" dirty="0" err="1"/>
              <a:t>Παλουριώτισσα</a:t>
            </a:r>
            <a:r>
              <a:rPr lang="el-GR" sz="7200" dirty="0"/>
              <a:t>. </a:t>
            </a:r>
            <a:endParaRPr lang="en-US" sz="7200" dirty="0"/>
          </a:p>
        </p:txBody>
      </p:sp>
      <p:pic>
        <p:nvPicPr>
          <p:cNvPr id="1026" name="Picture 2" descr="Παναγία Παλλουριώτισσα - Η Χάρη της βοήθειά μας">
            <a:extLst>
              <a:ext uri="{FF2B5EF4-FFF2-40B4-BE49-F238E27FC236}">
                <a16:creationId xmlns:a16="http://schemas.microsoft.com/office/drawing/2014/main" id="{24199372-6E0E-8D46-E440-F5C04C48B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114" y="909734"/>
            <a:ext cx="3878716" cy="450046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180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226" y="1188522"/>
            <a:ext cx="67570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/>
              <a:t>Το σπίτι μου </a:t>
            </a:r>
            <a:r>
              <a:rPr lang="el-GR" sz="8000" dirty="0">
                <a:solidFill>
                  <a:srgbClr val="FF0000"/>
                </a:solidFill>
              </a:rPr>
              <a:t>είναι</a:t>
            </a:r>
            <a:r>
              <a:rPr lang="el-GR" sz="8000" dirty="0"/>
              <a:t>  στον  Άγιο  Αντώνιο.</a:t>
            </a:r>
            <a:endParaRPr lang="en-US" sz="8000" dirty="0"/>
          </a:p>
        </p:txBody>
      </p:sp>
      <p:pic>
        <p:nvPicPr>
          <p:cNvPr id="2050" name="Picture 2" descr="Προκήρυξη Αρχιτεκτονικού Διαγωνισμού για το Δημοτικό Σχολείο Αγίου Αντωνίου  masterplan - Σύλλογος Αρχιτεκτόνων Κύπρου">
            <a:extLst>
              <a:ext uri="{FF2B5EF4-FFF2-40B4-BE49-F238E27FC236}">
                <a16:creationId xmlns:a16="http://schemas.microsoft.com/office/drawing/2014/main" id="{D718303A-7E87-AB62-2FA3-32A218958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77" y="1040426"/>
            <a:ext cx="3623052" cy="477714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747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0912" y="1474619"/>
            <a:ext cx="631074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/>
              <a:t>Το σπίτι μου </a:t>
            </a:r>
            <a:r>
              <a:rPr lang="el-GR" sz="8000" dirty="0">
                <a:solidFill>
                  <a:srgbClr val="FF0000"/>
                </a:solidFill>
              </a:rPr>
              <a:t>είναι</a:t>
            </a:r>
            <a:r>
              <a:rPr lang="el-GR" sz="8000" dirty="0"/>
              <a:t>  στο </a:t>
            </a:r>
            <a:r>
              <a:rPr lang="el-GR" sz="8800" dirty="0"/>
              <a:t>Καϊμακλί</a:t>
            </a:r>
            <a:r>
              <a:rPr lang="el-GR" sz="8000" dirty="0"/>
              <a:t>.</a:t>
            </a:r>
            <a:endParaRPr lang="en-US" sz="8000" dirty="0"/>
          </a:p>
        </p:txBody>
      </p:sp>
      <p:pic>
        <p:nvPicPr>
          <p:cNvPr id="3074" name="Picture 2" descr="Καϊμακλί">
            <a:extLst>
              <a:ext uri="{FF2B5EF4-FFF2-40B4-BE49-F238E27FC236}">
                <a16:creationId xmlns:a16="http://schemas.microsoft.com/office/drawing/2014/main" id="{D17A77F6-9932-3B4F-2AC0-4B1F48BAA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928" y="1231445"/>
            <a:ext cx="3260271" cy="48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022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0655" y="1621971"/>
            <a:ext cx="59624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/>
              <a:t>Το σπίτι μου </a:t>
            </a:r>
            <a:r>
              <a:rPr lang="el-GR" sz="8000" dirty="0">
                <a:solidFill>
                  <a:srgbClr val="FF0000"/>
                </a:solidFill>
              </a:rPr>
              <a:t>είναι</a:t>
            </a:r>
            <a:r>
              <a:rPr lang="el-GR" sz="8000" dirty="0"/>
              <a:t>  στην </a:t>
            </a:r>
            <a:r>
              <a:rPr lang="el-GR" sz="8000" dirty="0" err="1"/>
              <a:t>Αγλαντζία</a:t>
            </a:r>
            <a:r>
              <a:rPr lang="el-GR" sz="8000" dirty="0"/>
              <a:t>.</a:t>
            </a:r>
            <a:endParaRPr lang="en-US" sz="8000" dirty="0"/>
          </a:p>
        </p:txBody>
      </p:sp>
      <p:pic>
        <p:nvPicPr>
          <p:cNvPr id="4098" name="Picture 2" descr="Πολιτιστικό Κέντρο &quot;Το Σκαλί&quot; Αγλαντζιάς - Σύλλογος Αρχιτεκτόνων Κύπρου">
            <a:extLst>
              <a:ext uri="{FF2B5EF4-FFF2-40B4-BE49-F238E27FC236}">
                <a16:creationId xmlns:a16="http://schemas.microsoft.com/office/drawing/2014/main" id="{50A61DA6-6A71-485C-4B18-F8EDB249F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253" y="1621971"/>
            <a:ext cx="4589690" cy="354874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5666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9E75CC3A-B7C2-4845-A465-35490735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88" y="-168165"/>
            <a:ext cx="10471360" cy="64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8291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δασκάλα που λέει ιστορίες σε παιδιά νηπιαγωγείου. ομαδική δραστηριότητα στο  σχολείο ή στην ημερήσια φροντίδα. παγκόσμια ημέρα δασκ Διανυσματική  απεικόνιση - εικονογραφία από arroyos: 193930532">
            <a:extLst>
              <a:ext uri="{FF2B5EF4-FFF2-40B4-BE49-F238E27FC236}">
                <a16:creationId xmlns:a16="http://schemas.microsoft.com/office/drawing/2014/main" id="{7CB3D9E6-AA4C-4549-A97A-542B0B284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2" b="11265"/>
          <a:stretch/>
        </p:blipFill>
        <p:spPr bwMode="auto">
          <a:xfrm>
            <a:off x="484736" y="3752193"/>
            <a:ext cx="5737388" cy="290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Έλλειψη 1">
            <a:extLst>
              <a:ext uri="{FF2B5EF4-FFF2-40B4-BE49-F238E27FC236}">
                <a16:creationId xmlns:a16="http://schemas.microsoft.com/office/drawing/2014/main" id="{DE5159F7-89A6-400B-A521-934290518F9D}"/>
              </a:ext>
            </a:extLst>
          </p:cNvPr>
          <p:cNvSpPr/>
          <p:nvPr/>
        </p:nvSpPr>
        <p:spPr>
          <a:xfrm>
            <a:off x="2680138" y="1429407"/>
            <a:ext cx="2575034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Κυρία Ελένη, είμαι άρρωστ</a:t>
            </a:r>
            <a:r>
              <a:rPr lang="el-GR" sz="2400" u="sng" dirty="0">
                <a:solidFill>
                  <a:schemeClr val="tx1"/>
                </a:solidFill>
              </a:rPr>
              <a:t>ος.</a:t>
            </a:r>
          </a:p>
          <a:p>
            <a:pPr algn="ctr"/>
            <a:endParaRPr lang="el-CY" dirty="0"/>
          </a:p>
        </p:txBody>
      </p:sp>
      <p:pic>
        <p:nvPicPr>
          <p:cNvPr id="1028" name="Picture 4" descr="2,900+ Clip Art Of Teacher Blackboard Stock Illustrations, Royalty-Free  Vector Graphics &amp; Clip Art - iStock">
            <a:extLst>
              <a:ext uri="{FF2B5EF4-FFF2-40B4-BE49-F238E27FC236}">
                <a16:creationId xmlns:a16="http://schemas.microsoft.com/office/drawing/2014/main" id="{956CA234-DCF5-46E0-BCA0-15E684221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964" y="1000125"/>
            <a:ext cx="58293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Φυσαλίδα ομιλίας: Έλλειψη 5">
            <a:extLst>
              <a:ext uri="{FF2B5EF4-FFF2-40B4-BE49-F238E27FC236}">
                <a16:creationId xmlns:a16="http://schemas.microsoft.com/office/drawing/2014/main" id="{0C8A95A4-B948-4987-92C7-E1C2ABFF4591}"/>
              </a:ext>
            </a:extLst>
          </p:cNvPr>
          <p:cNvSpPr/>
          <p:nvPr/>
        </p:nvSpPr>
        <p:spPr>
          <a:xfrm>
            <a:off x="0" y="3314372"/>
            <a:ext cx="2575034" cy="2543503"/>
          </a:xfrm>
          <a:prstGeom prst="wedgeEllipse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chemeClr val="tx1"/>
                </a:solidFill>
              </a:rPr>
              <a:t>Κύριε Κύπρο, είμαι άρρωστ</a:t>
            </a:r>
            <a:r>
              <a:rPr lang="el-GR" sz="2400" u="sng" dirty="0">
                <a:solidFill>
                  <a:schemeClr val="tx1"/>
                </a:solidFill>
              </a:rPr>
              <a:t>η.</a:t>
            </a:r>
          </a:p>
          <a:p>
            <a:pPr algn="ctr"/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16555636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Άρρωστο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17" y="434048"/>
            <a:ext cx="4083269" cy="161475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36364" y="5915267"/>
            <a:ext cx="4188690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Είμαι άρρωστ</a:t>
            </a:r>
            <a:r>
              <a:rPr lang="el-GR" sz="4000" u="sng" dirty="0"/>
              <a:t>η.</a:t>
            </a:r>
            <a:endParaRPr lang="en-US" sz="4000" u="sng" dirty="0"/>
          </a:p>
        </p:txBody>
      </p:sp>
      <p:pic>
        <p:nvPicPr>
          <p:cNvPr id="10242" name="Picture 2" descr="άρρωστοι Στοκ Εικονογραφήσεις, Vectors, &amp; Clipart – (277,390 Στοκ  Εικονογραφήσεις)">
            <a:extLst>
              <a:ext uri="{FF2B5EF4-FFF2-40B4-BE49-F238E27FC236}">
                <a16:creationId xmlns:a16="http://schemas.microsoft.com/office/drawing/2014/main" id="{CB62538B-9D06-4C16-947E-1AB526C3E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64" y="3647089"/>
            <a:ext cx="4083269" cy="1647824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9BA5A64C-28AF-491A-913C-41037C8A0650}"/>
              </a:ext>
            </a:extLst>
          </p:cNvPr>
          <p:cNvSpPr/>
          <p:nvPr/>
        </p:nvSpPr>
        <p:spPr>
          <a:xfrm>
            <a:off x="1058917" y="2297925"/>
            <a:ext cx="4309239" cy="6480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Είμαι άρρωστ</a:t>
            </a:r>
            <a:r>
              <a:rPr lang="el-GR" sz="4000" u="sng" dirty="0"/>
              <a:t>ος.</a:t>
            </a:r>
          </a:p>
        </p:txBody>
      </p:sp>
      <p:pic>
        <p:nvPicPr>
          <p:cNvPr id="10244" name="Picture 4" descr="Κορίτσια Συζητήσεις Μιλώ - Δωρεάν εικόνα στο Pixabay">
            <a:extLst>
              <a:ext uri="{FF2B5EF4-FFF2-40B4-BE49-F238E27FC236}">
                <a16:creationId xmlns:a16="http://schemas.microsoft.com/office/drawing/2014/main" id="{56360AF6-E121-43C2-949E-25AE9A7DC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7" y="231228"/>
            <a:ext cx="6214244" cy="600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Περαστικά! | 40 Ευχές για Καλή Ανάρρωση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0" t="14330" r="6358" b="43831"/>
          <a:stretch/>
        </p:blipFill>
        <p:spPr bwMode="auto">
          <a:xfrm>
            <a:off x="7435850" y="1831216"/>
            <a:ext cx="3236006" cy="9334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2643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χαρούμενος χαριτωμένος μικρός και κορίτσι διάλογος Διανυσματική απεικόνιση  - εικονογραφία από aria: 163533009">
            <a:extLst>
              <a:ext uri="{FF2B5EF4-FFF2-40B4-BE49-F238E27FC236}">
                <a16:creationId xmlns:a16="http://schemas.microsoft.com/office/drawing/2014/main" id="{9E75CC3A-B7C2-4845-A465-354907357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288" y="-168165"/>
            <a:ext cx="10471360" cy="641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7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72 Manner Speaking Images, Stock Photos, and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9"/>
          <a:stretch/>
        </p:blipFill>
        <p:spPr bwMode="auto">
          <a:xfrm>
            <a:off x="409573" y="263236"/>
            <a:ext cx="10918827" cy="644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63601" y="147492"/>
            <a:ext cx="3393089" cy="1293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40716" y="263236"/>
            <a:ext cx="3487683" cy="1293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07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ock Illustration A Woman Talking On The Phone With A Man Stock  Illustration - Download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30" y="2842205"/>
            <a:ext cx="4719163" cy="216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23634" y="218898"/>
            <a:ext cx="4736641" cy="235613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Καλημέρα!</a:t>
            </a:r>
          </a:p>
          <a:p>
            <a:pPr algn="ctr"/>
            <a:r>
              <a:rPr lang="el-GR" sz="3600" dirty="0"/>
              <a:t>Ποιος είναι;</a:t>
            </a:r>
            <a:endParaRPr lang="en-US" sz="3600" dirty="0"/>
          </a:p>
        </p:txBody>
      </p:sp>
      <p:sp>
        <p:nvSpPr>
          <p:cNvPr id="5" name="Oval 4"/>
          <p:cNvSpPr/>
          <p:nvPr/>
        </p:nvSpPr>
        <p:spPr>
          <a:xfrm>
            <a:off x="6746206" y="404663"/>
            <a:ext cx="5140994" cy="261180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Καλημέρα σας!</a:t>
            </a:r>
          </a:p>
          <a:p>
            <a:pPr algn="ctr"/>
            <a:r>
              <a:rPr lang="el-GR" sz="3200" dirty="0"/>
              <a:t> Είμαι ο πατέρας </a:t>
            </a:r>
            <a:r>
              <a:rPr lang="el-GR" sz="3200" u="sng" dirty="0"/>
              <a:t>του  </a:t>
            </a:r>
            <a:r>
              <a:rPr lang="el-GR" sz="3200" dirty="0" err="1"/>
              <a:t>Ομάρ</a:t>
            </a:r>
            <a:r>
              <a:rPr lang="el-GR" sz="3200" dirty="0"/>
              <a:t>.</a:t>
            </a:r>
          </a:p>
        </p:txBody>
      </p:sp>
      <p:sp>
        <p:nvSpPr>
          <p:cNvPr id="6" name="Oval 5"/>
          <p:cNvSpPr/>
          <p:nvPr/>
        </p:nvSpPr>
        <p:spPr>
          <a:xfrm>
            <a:off x="7192888" y="3429000"/>
            <a:ext cx="4719162" cy="253036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Καλημέρα σας!</a:t>
            </a:r>
          </a:p>
          <a:p>
            <a:pPr algn="ctr"/>
            <a:r>
              <a:rPr lang="el-GR" sz="3200" dirty="0"/>
              <a:t> Είμαι ο πατέρας </a:t>
            </a:r>
            <a:r>
              <a:rPr lang="el-GR" sz="3200" u="sng" dirty="0"/>
              <a:t>της </a:t>
            </a:r>
            <a:r>
              <a:rPr lang="el-GR" sz="3200" dirty="0" err="1"/>
              <a:t>Καουθάρ</a:t>
            </a:r>
            <a:r>
              <a:rPr lang="el-GR" sz="3200" dirty="0"/>
              <a:t>.</a:t>
            </a:r>
          </a:p>
        </p:txBody>
      </p:sp>
      <p:pic>
        <p:nvPicPr>
          <p:cNvPr id="2" name="Picture 2" descr="δεκαδικός Στοκ Εικονογραφήσεις, Vectors, &amp; Clipart – (3,685 ...">
            <a:extLst>
              <a:ext uri="{FF2B5EF4-FFF2-40B4-BE49-F238E27FC236}">
                <a16:creationId xmlns:a16="http://schemas.microsoft.com/office/drawing/2014/main" id="{C3B1F8A9-BDE4-4A50-880C-5D4500766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104" y="5561518"/>
            <a:ext cx="1434005" cy="111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αγόρι που παίζει καρτούν ποδοσφαίρου χαρακτήρας 2 Απεικόνιση ...">
            <a:extLst>
              <a:ext uri="{FF2B5EF4-FFF2-40B4-BE49-F238E27FC236}">
                <a16:creationId xmlns:a16="http://schemas.microsoft.com/office/drawing/2014/main" id="{8ED71244-C548-4711-8CB2-A6B83C40BA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962" y="2068082"/>
            <a:ext cx="1220254" cy="129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96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4052746" y="767441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11" y="375556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Soldier Pointing Command – Royalty-Free Vector | VectorStock">
            <a:extLst>
              <a:ext uri="{FF2B5EF4-FFF2-40B4-BE49-F238E27FC236}">
                <a16:creationId xmlns:a16="http://schemas.microsoft.com/office/drawing/2014/main" id="{A1553F18-8EAA-965E-F8C5-6A25930D0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9"/>
          <a:stretch>
            <a:fillRect/>
          </a:stretch>
        </p:blipFill>
        <p:spPr bwMode="auto">
          <a:xfrm>
            <a:off x="743200" y="3818109"/>
            <a:ext cx="1633878" cy="16546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2971800" y="4650871"/>
            <a:ext cx="3124200" cy="109945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pic>
        <p:nvPicPr>
          <p:cNvPr id="2" name="ElevenLabs_2026-03-04T12_48_53_Liam - Energetic, Social Media Creator_pre_sp100_s50_sb75_v3">
            <a:hlinkClick r:id="" action="ppaction://media"/>
            <a:extLst>
              <a:ext uri="{FF2B5EF4-FFF2-40B4-BE49-F238E27FC236}">
                <a16:creationId xmlns:a16="http://schemas.microsoft.com/office/drawing/2014/main" id="{BFA23B8F-1C61-7297-7D22-C5760D4D5F08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62988" y="3929063"/>
            <a:ext cx="406400" cy="406400"/>
          </a:xfrm>
        </p:spPr>
      </p:pic>
    </p:spTree>
    <p:extLst>
      <p:ext uri="{BB962C8B-B14F-4D97-AF65-F5344CB8AC3E}">
        <p14:creationId xmlns:p14="http://schemas.microsoft.com/office/powerpoint/2010/main" val="192995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285" y="2958678"/>
            <a:ext cx="10596721" cy="353943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200" dirty="0"/>
              <a:t>1. Εγώ…………………..πολύ κουρασμένος. </a:t>
            </a:r>
          </a:p>
          <a:p>
            <a:r>
              <a:rPr lang="el-GR" sz="3200" dirty="0"/>
              <a:t>2. Η Αργυρώ …………… δέκα χρονών. </a:t>
            </a:r>
          </a:p>
          <a:p>
            <a:r>
              <a:rPr lang="el-GR" sz="3200" dirty="0"/>
              <a:t>3. Εγώ …………………. δεκατριών χρονών. </a:t>
            </a:r>
          </a:p>
          <a:p>
            <a:r>
              <a:rPr lang="el-GR" sz="3200" dirty="0"/>
              <a:t>4.Εσύ πόσο χρονών …………… ; </a:t>
            </a:r>
          </a:p>
          <a:p>
            <a:r>
              <a:rPr lang="el-GR" sz="3200" dirty="0"/>
              <a:t>5. Ο Αντρέας κι εγώ …………… φίλοι για πολλά χρόνια. </a:t>
            </a:r>
          </a:p>
          <a:p>
            <a:r>
              <a:rPr lang="el-GR" sz="3200" dirty="0"/>
              <a:t>6. Γιατί δεν …………… στην τάξη;</a:t>
            </a:r>
          </a:p>
          <a:p>
            <a:r>
              <a:rPr lang="el-GR" sz="3200" dirty="0"/>
              <a:t>7. Αυτοί ποιοι …………… ;</a:t>
            </a:r>
            <a:endParaRPr lang="en-US" sz="3200" dirty="0"/>
          </a:p>
        </p:txBody>
      </p:sp>
      <p:pic>
        <p:nvPicPr>
          <p:cNvPr id="1126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6777E70B-152E-46D1-BF2A-7EDD10F77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37" y="377217"/>
            <a:ext cx="2109787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825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64FB6-53A6-AA8C-F29E-BAECF8AC6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C59229-70EA-068F-AB63-9262149C5A7A}"/>
              </a:ext>
            </a:extLst>
          </p:cNvPr>
          <p:cNvSpPr/>
          <p:nvPr/>
        </p:nvSpPr>
        <p:spPr>
          <a:xfrm>
            <a:off x="352392" y="1408298"/>
            <a:ext cx="6500315" cy="403187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200" dirty="0"/>
              <a:t>1. Εγώ </a:t>
            </a:r>
            <a:r>
              <a:rPr lang="el-GR" sz="3200" dirty="0">
                <a:solidFill>
                  <a:srgbClr val="FF0000"/>
                </a:solidFill>
              </a:rPr>
              <a:t>είμαι</a:t>
            </a:r>
            <a:r>
              <a:rPr lang="el-GR" sz="3200" dirty="0"/>
              <a:t> πολύ κουρασμένος. </a:t>
            </a:r>
          </a:p>
          <a:p>
            <a:r>
              <a:rPr lang="el-GR" sz="3200" dirty="0"/>
              <a:t>2. Η Αργυρώ  </a:t>
            </a:r>
            <a:r>
              <a:rPr lang="el-GR" sz="3200" dirty="0">
                <a:solidFill>
                  <a:srgbClr val="FF0000"/>
                </a:solidFill>
              </a:rPr>
              <a:t>είναι</a:t>
            </a:r>
            <a:r>
              <a:rPr lang="el-GR" sz="3200" dirty="0"/>
              <a:t> δέκα χρονών. </a:t>
            </a:r>
          </a:p>
          <a:p>
            <a:r>
              <a:rPr lang="el-GR" sz="3200" dirty="0"/>
              <a:t>3. Εγώ </a:t>
            </a:r>
            <a:r>
              <a:rPr lang="el-GR" sz="3200" dirty="0">
                <a:solidFill>
                  <a:srgbClr val="FF0000"/>
                </a:solidFill>
              </a:rPr>
              <a:t>είμαι</a:t>
            </a:r>
            <a:r>
              <a:rPr lang="el-GR" sz="3200" dirty="0"/>
              <a:t> δεκατριών χρονών. </a:t>
            </a:r>
          </a:p>
          <a:p>
            <a:r>
              <a:rPr lang="el-GR" sz="3200" dirty="0"/>
              <a:t>4.Εσύ πόσο χρονών </a:t>
            </a:r>
            <a:r>
              <a:rPr lang="el-GR" sz="3200" dirty="0">
                <a:solidFill>
                  <a:srgbClr val="FF0000"/>
                </a:solidFill>
              </a:rPr>
              <a:t>είσαι</a:t>
            </a:r>
            <a:r>
              <a:rPr lang="el-GR" sz="3200" dirty="0"/>
              <a:t>; </a:t>
            </a:r>
          </a:p>
          <a:p>
            <a:r>
              <a:rPr lang="el-GR" sz="3200" dirty="0"/>
              <a:t>5. Ο Αντρέας κι εγώ </a:t>
            </a:r>
            <a:r>
              <a:rPr lang="el-GR" sz="3200" dirty="0">
                <a:solidFill>
                  <a:srgbClr val="FF0000"/>
                </a:solidFill>
              </a:rPr>
              <a:t>είμαστε</a:t>
            </a:r>
            <a:r>
              <a:rPr lang="el-GR" sz="3200" dirty="0"/>
              <a:t> φίλοι για πολλά χρόνια. </a:t>
            </a:r>
          </a:p>
          <a:p>
            <a:r>
              <a:rPr lang="el-GR" sz="3200" dirty="0"/>
              <a:t>6. Γιατί δεν </a:t>
            </a:r>
            <a:r>
              <a:rPr lang="el-GR" sz="3200" dirty="0">
                <a:solidFill>
                  <a:srgbClr val="FF0000"/>
                </a:solidFill>
              </a:rPr>
              <a:t>είστε</a:t>
            </a:r>
            <a:r>
              <a:rPr lang="el-GR" sz="3200" dirty="0"/>
              <a:t> στην τάξη;</a:t>
            </a:r>
          </a:p>
          <a:p>
            <a:r>
              <a:rPr lang="el-GR" sz="3200" dirty="0"/>
              <a:t>7. Αυτοί ποιοι </a:t>
            </a:r>
            <a:r>
              <a:rPr lang="el-GR" sz="3200" dirty="0">
                <a:solidFill>
                  <a:srgbClr val="FF0000"/>
                </a:solidFill>
              </a:rPr>
              <a:t>είναι</a:t>
            </a:r>
            <a:r>
              <a:rPr lang="el-GR" sz="3200" dirty="0"/>
              <a:t>;</a:t>
            </a:r>
            <a:endParaRPr lang="en-US" sz="3200" dirty="0"/>
          </a:p>
        </p:txBody>
      </p:sp>
      <p:pic>
        <p:nvPicPr>
          <p:cNvPr id="11266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52227292-EBA0-4F8E-7127-E5F07DB7A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537" y="377217"/>
            <a:ext cx="2109787" cy="206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3523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aching Therapy: Αφίσες με τις προσωπικές αντωνυμίες">
            <a:extLst>
              <a:ext uri="{FF2B5EF4-FFF2-40B4-BE49-F238E27FC236}">
                <a16:creationId xmlns:a16="http://schemas.microsoft.com/office/drawing/2014/main" id="{88DBE866-DEB7-65DF-96E3-E83B0B8D8D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93"/>
          <a:stretch>
            <a:fillRect/>
          </a:stretch>
        </p:blipFill>
        <p:spPr bwMode="auto">
          <a:xfrm>
            <a:off x="643617" y="1226684"/>
            <a:ext cx="2514601" cy="406377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eaching Therapy: Αφίσες με τις προσωπικές αντωνυμίες">
            <a:extLst>
              <a:ext uri="{FF2B5EF4-FFF2-40B4-BE49-F238E27FC236}">
                <a16:creationId xmlns:a16="http://schemas.microsoft.com/office/drawing/2014/main" id="{68BD6D62-A76C-3B4E-6023-2887E51862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3"/>
          <a:stretch>
            <a:fillRect/>
          </a:stretch>
        </p:blipFill>
        <p:spPr bwMode="auto">
          <a:xfrm>
            <a:off x="5523819" y="1226683"/>
            <a:ext cx="2514601" cy="4063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3533D10-305B-836B-DFDA-DC15711693D3}"/>
              </a:ext>
            </a:extLst>
          </p:cNvPr>
          <p:cNvSpPr/>
          <p:nvPr/>
        </p:nvSpPr>
        <p:spPr>
          <a:xfrm>
            <a:off x="8105435" y="1872342"/>
            <a:ext cx="2334306" cy="3418114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C936474-BE30-B69A-4F30-8B7DE8CD0698}"/>
              </a:ext>
            </a:extLst>
          </p:cNvPr>
          <p:cNvSpPr/>
          <p:nvPr/>
        </p:nvSpPr>
        <p:spPr>
          <a:xfrm>
            <a:off x="3122498" y="1872342"/>
            <a:ext cx="2334306" cy="3418114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9341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7528" y="90546"/>
            <a:ext cx="5256584" cy="674030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Εγώ  </a:t>
            </a:r>
            <a:r>
              <a:rPr lang="el-GR" sz="2400" b="1" dirty="0"/>
              <a:t>είμαι</a:t>
            </a:r>
            <a:r>
              <a:rPr lang="el-GR" sz="2400" dirty="0"/>
              <a:t>  </a:t>
            </a:r>
          </a:p>
          <a:p>
            <a:r>
              <a:rPr lang="el-GR" sz="2400" dirty="0"/>
              <a:t>Εσύ  </a:t>
            </a:r>
            <a:r>
              <a:rPr lang="el-GR" sz="2400" b="1" dirty="0"/>
              <a:t>είσαι</a:t>
            </a:r>
            <a:r>
              <a:rPr lang="el-GR" sz="2400" dirty="0"/>
              <a:t> </a:t>
            </a:r>
          </a:p>
          <a:p>
            <a:r>
              <a:rPr lang="el-GR" sz="2400" dirty="0"/>
              <a:t>Αυτός  </a:t>
            </a:r>
            <a:r>
              <a:rPr lang="el-GR" sz="2400" b="1" dirty="0"/>
              <a:t>είναι</a:t>
            </a:r>
          </a:p>
          <a:p>
            <a:r>
              <a:rPr lang="el-GR" sz="2400" dirty="0"/>
              <a:t>Αυτή </a:t>
            </a:r>
            <a:r>
              <a:rPr lang="el-GR" sz="2400" b="1" dirty="0"/>
              <a:t>είναι</a:t>
            </a:r>
            <a:r>
              <a:rPr lang="el-GR" sz="2400" dirty="0"/>
              <a:t>  </a:t>
            </a:r>
          </a:p>
          <a:p>
            <a:r>
              <a:rPr lang="el-GR" sz="2400" dirty="0"/>
              <a:t>Ο  καθηγητής </a:t>
            </a:r>
            <a:r>
              <a:rPr lang="el-GR" sz="2400" b="1" dirty="0"/>
              <a:t>είναι</a:t>
            </a:r>
            <a:r>
              <a:rPr lang="el-GR" sz="2400" dirty="0"/>
              <a:t> </a:t>
            </a:r>
          </a:p>
          <a:p>
            <a:r>
              <a:rPr lang="el-GR" sz="2400" dirty="0"/>
              <a:t>Η καθηγήτρια </a:t>
            </a:r>
            <a:r>
              <a:rPr lang="el-GR" sz="2400" b="1" dirty="0"/>
              <a:t>είναι</a:t>
            </a:r>
            <a:r>
              <a:rPr lang="el-GR" sz="2400" dirty="0"/>
              <a:t> </a:t>
            </a:r>
          </a:p>
          <a:p>
            <a:r>
              <a:rPr lang="el-GR" sz="2400" dirty="0"/>
              <a:t>Το παιδί  </a:t>
            </a:r>
            <a:r>
              <a:rPr lang="el-GR" sz="2400" b="1" dirty="0"/>
              <a:t>είναι</a:t>
            </a:r>
            <a:r>
              <a:rPr lang="el-GR" sz="2400" dirty="0"/>
              <a:t> </a:t>
            </a:r>
          </a:p>
          <a:p>
            <a:r>
              <a:rPr lang="el-GR" sz="2400" dirty="0"/>
              <a:t>Εμείς  </a:t>
            </a:r>
            <a:r>
              <a:rPr lang="el-GR" sz="2400" b="1" dirty="0"/>
              <a:t>είμαστε</a:t>
            </a:r>
          </a:p>
          <a:p>
            <a:r>
              <a:rPr lang="el-GR" sz="2400" dirty="0"/>
              <a:t>Εγώ  και  εσύ  </a:t>
            </a:r>
            <a:r>
              <a:rPr lang="el-GR" sz="2400" b="1" dirty="0"/>
              <a:t>είμαστε</a:t>
            </a:r>
          </a:p>
          <a:p>
            <a:r>
              <a:rPr lang="el-GR" sz="2400" dirty="0"/>
              <a:t>Εγώ και αυτός  </a:t>
            </a:r>
            <a:r>
              <a:rPr lang="el-GR" sz="2400" b="1" dirty="0"/>
              <a:t>είμαστε </a:t>
            </a:r>
          </a:p>
          <a:p>
            <a:r>
              <a:rPr lang="el-GR" sz="2400" dirty="0"/>
              <a:t>Εγώ και αυτή  </a:t>
            </a:r>
            <a:r>
              <a:rPr lang="el-GR" sz="2400" b="1" dirty="0"/>
              <a:t>είμαστε </a:t>
            </a:r>
          </a:p>
          <a:p>
            <a:r>
              <a:rPr lang="el-GR" sz="2400" dirty="0"/>
              <a:t>Εσείς  </a:t>
            </a:r>
            <a:r>
              <a:rPr lang="el-GR" sz="2400" b="1" dirty="0"/>
              <a:t>είστε  / είσαστε </a:t>
            </a:r>
          </a:p>
          <a:p>
            <a:r>
              <a:rPr lang="el-GR" sz="2400" dirty="0"/>
              <a:t>Αυτοί </a:t>
            </a:r>
            <a:r>
              <a:rPr lang="el-GR" sz="2400" b="1" dirty="0"/>
              <a:t>είναι</a:t>
            </a:r>
          </a:p>
          <a:p>
            <a:r>
              <a:rPr lang="el-GR" sz="2400" dirty="0"/>
              <a:t>Αυτές </a:t>
            </a:r>
            <a:r>
              <a:rPr lang="el-GR" sz="2400" b="1" dirty="0"/>
              <a:t>είναι</a:t>
            </a:r>
          </a:p>
          <a:p>
            <a:r>
              <a:rPr lang="el-GR" sz="2400" dirty="0"/>
              <a:t>Αυτά  τα παιδιά </a:t>
            </a:r>
            <a:r>
              <a:rPr lang="el-GR" sz="2400" b="1" dirty="0"/>
              <a:t>είναι </a:t>
            </a:r>
          </a:p>
          <a:p>
            <a:r>
              <a:rPr lang="el-GR" sz="2400" dirty="0"/>
              <a:t>Οι  καθηγητές </a:t>
            </a:r>
            <a:r>
              <a:rPr lang="el-GR" sz="2400" b="1" dirty="0"/>
              <a:t>είναι</a:t>
            </a:r>
            <a:r>
              <a:rPr lang="el-GR" sz="2400" dirty="0"/>
              <a:t> </a:t>
            </a:r>
          </a:p>
          <a:p>
            <a:r>
              <a:rPr lang="el-GR" sz="2400" dirty="0"/>
              <a:t>Οι καθηγήτριες  </a:t>
            </a:r>
            <a:r>
              <a:rPr lang="el-GR" sz="2400" b="1" dirty="0"/>
              <a:t>είναι</a:t>
            </a:r>
            <a:r>
              <a:rPr lang="el-GR" sz="2400" dirty="0"/>
              <a:t> </a:t>
            </a:r>
          </a:p>
          <a:p>
            <a:r>
              <a:rPr lang="el-GR" sz="2400" dirty="0"/>
              <a:t>Τα παιδιά </a:t>
            </a:r>
            <a:r>
              <a:rPr lang="el-GR" sz="2400" b="1" dirty="0"/>
              <a:t>είναι</a:t>
            </a:r>
            <a:r>
              <a:rPr lang="el-GR" sz="2400" dirty="0"/>
              <a:t> </a:t>
            </a:r>
          </a:p>
        </p:txBody>
      </p:sp>
      <p:pic>
        <p:nvPicPr>
          <p:cNvPr id="9218" name="Picture 2" descr="Stop clipart Images - Free Download on Freepik">
            <a:extLst>
              <a:ext uri="{FF2B5EF4-FFF2-40B4-BE49-F238E27FC236}">
                <a16:creationId xmlns:a16="http://schemas.microsoft.com/office/drawing/2014/main" id="{04F5ACDB-A310-4E3D-A508-A1591D95F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97" y="90546"/>
            <a:ext cx="3880123" cy="655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9485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3623" y="1142881"/>
            <a:ext cx="4762006" cy="433965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8000" dirty="0"/>
              <a:t>Με  λένε </a:t>
            </a:r>
          </a:p>
          <a:p>
            <a:r>
              <a:rPr lang="el-GR" sz="8000" dirty="0"/>
              <a:t>Είμαι η  </a:t>
            </a:r>
          </a:p>
          <a:p>
            <a:r>
              <a:rPr lang="el-GR" sz="8000" dirty="0"/>
              <a:t>Είμαι ο </a:t>
            </a:r>
          </a:p>
          <a:p>
            <a:endParaRPr lang="el-GR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03818" y="-88225"/>
            <a:ext cx="5226029" cy="6801862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/>
              <a:t> </a:t>
            </a:r>
            <a:r>
              <a:rPr lang="el-GR" sz="8000" dirty="0"/>
              <a:t>Πέτρος. </a:t>
            </a:r>
          </a:p>
          <a:p>
            <a:endParaRPr lang="el-GR" sz="8000" dirty="0"/>
          </a:p>
          <a:p>
            <a:r>
              <a:rPr lang="el-GR" sz="8000" dirty="0"/>
              <a:t>Ελένη. </a:t>
            </a:r>
          </a:p>
          <a:p>
            <a:endParaRPr lang="el-GR" sz="8000" dirty="0"/>
          </a:p>
          <a:p>
            <a:r>
              <a:rPr lang="el-GR" sz="8000" dirty="0"/>
              <a:t>Πέτρο.</a:t>
            </a:r>
          </a:p>
          <a:p>
            <a:endParaRPr lang="el-GR" dirty="0"/>
          </a:p>
          <a:p>
            <a:endParaRPr lang="en-US" dirty="0"/>
          </a:p>
        </p:txBody>
      </p:sp>
      <p:pic>
        <p:nvPicPr>
          <p:cNvPr id="4" name="Picture 2" descr="χαριτωμένο κορίτσι σκίτσο εκφράζει χαρούμενη χαρά Διανυσματική απεικόνιση -  εικονογραφία από : 208717980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35"/>
          <a:stretch/>
        </p:blipFill>
        <p:spPr bwMode="auto">
          <a:xfrm>
            <a:off x="9514941" y="2447415"/>
            <a:ext cx="1820703" cy="126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144" y="4787071"/>
            <a:ext cx="1432298" cy="1260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8941" y="287819"/>
            <a:ext cx="1506703" cy="10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344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64FCF-7AB6-A62D-E821-ABD536B6B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aching Therapy: Αφίσες με τις προσωπικές αντωνυμίες">
            <a:extLst>
              <a:ext uri="{FF2B5EF4-FFF2-40B4-BE49-F238E27FC236}">
                <a16:creationId xmlns:a16="http://schemas.microsoft.com/office/drawing/2014/main" id="{7BF04ADA-CA5C-2966-24CD-FD1E11E3BE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93"/>
          <a:stretch>
            <a:fillRect/>
          </a:stretch>
        </p:blipFill>
        <p:spPr bwMode="auto">
          <a:xfrm>
            <a:off x="643617" y="1226684"/>
            <a:ext cx="2514601" cy="406377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Teaching Therapy: Αφίσες με τις προσωπικές αντωνυμίες">
            <a:extLst>
              <a:ext uri="{FF2B5EF4-FFF2-40B4-BE49-F238E27FC236}">
                <a16:creationId xmlns:a16="http://schemas.microsoft.com/office/drawing/2014/main" id="{590DB8A3-A138-04C9-6DEA-BBD771D8D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93"/>
          <a:stretch>
            <a:fillRect/>
          </a:stretch>
        </p:blipFill>
        <p:spPr bwMode="auto">
          <a:xfrm>
            <a:off x="5523819" y="1226683"/>
            <a:ext cx="2514601" cy="4063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F8E782D-D62C-70B2-D350-83DF1E10D7C6}"/>
              </a:ext>
            </a:extLst>
          </p:cNvPr>
          <p:cNvSpPr/>
          <p:nvPr/>
        </p:nvSpPr>
        <p:spPr>
          <a:xfrm>
            <a:off x="8105435" y="1872342"/>
            <a:ext cx="2334306" cy="3418114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E15CD44-594B-C733-07DE-4B035065F264}"/>
              </a:ext>
            </a:extLst>
          </p:cNvPr>
          <p:cNvSpPr/>
          <p:nvPr/>
        </p:nvSpPr>
        <p:spPr>
          <a:xfrm>
            <a:off x="3122498" y="1872342"/>
            <a:ext cx="2334306" cy="3418114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49207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571500"/>
            <a:ext cx="7915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1418897" y="567559"/>
            <a:ext cx="3373820" cy="129277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5985642" y="173421"/>
            <a:ext cx="3373820" cy="1292772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783021" y="3704898"/>
            <a:ext cx="3373820" cy="129277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4566745" y="4993728"/>
            <a:ext cx="3373820" cy="1292772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8571187" y="3326524"/>
            <a:ext cx="3373820" cy="1292772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Διάλειμμα </a:t>
            </a:r>
            <a:endParaRPr lang="el-CY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72 Manner Speaking Images, Stock Photos, and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9"/>
          <a:stretch/>
        </p:blipFill>
        <p:spPr bwMode="auto">
          <a:xfrm>
            <a:off x="478846" y="410729"/>
            <a:ext cx="10918827" cy="577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002623" y="146508"/>
            <a:ext cx="3264577" cy="1293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600" dirty="0"/>
              <a:t>Γεια!</a:t>
            </a:r>
            <a:endParaRPr lang="en-US" sz="6600" dirty="0"/>
          </a:p>
        </p:txBody>
      </p:sp>
      <p:sp>
        <p:nvSpPr>
          <p:cNvPr id="5" name="Oval 4"/>
          <p:cNvSpPr/>
          <p:nvPr/>
        </p:nvSpPr>
        <p:spPr>
          <a:xfrm>
            <a:off x="8252691" y="263236"/>
            <a:ext cx="3075709" cy="1293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Γεια!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4937121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72 Manner Speaking Images, Stock Photos, and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9"/>
          <a:stretch/>
        </p:blipFill>
        <p:spPr bwMode="auto">
          <a:xfrm>
            <a:off x="409573" y="263236"/>
            <a:ext cx="10918827" cy="644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63601" y="147492"/>
            <a:ext cx="3393089" cy="1293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840716" y="263236"/>
            <a:ext cx="3487683" cy="12930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30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672 Manner Speaking Images, Stock Photos, and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7"/>
          <a:stretch/>
        </p:blipFill>
        <p:spPr bwMode="auto">
          <a:xfrm>
            <a:off x="562929" y="852163"/>
            <a:ext cx="10918827" cy="541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065685" y="263236"/>
            <a:ext cx="3506315" cy="196734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6600" dirty="0"/>
              <a:t>Είσαι καλά;</a:t>
            </a:r>
            <a:endParaRPr lang="en-US" sz="6600" dirty="0"/>
          </a:p>
        </p:txBody>
      </p:sp>
      <p:sp>
        <p:nvSpPr>
          <p:cNvPr id="5" name="Oval 4"/>
          <p:cNvSpPr/>
          <p:nvPr/>
        </p:nvSpPr>
        <p:spPr>
          <a:xfrm>
            <a:off x="5644663" y="263236"/>
            <a:ext cx="6163406" cy="17502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Είμαι πολύ καλά!</a:t>
            </a:r>
          </a:p>
          <a:p>
            <a:pPr algn="ctr"/>
            <a:r>
              <a:rPr lang="el-GR" sz="4400" dirty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57114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Ένα σκίτσο του 2020... - www.Kozani.t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07"/>
          <a:stretch/>
        </p:blipFill>
        <p:spPr bwMode="auto">
          <a:xfrm>
            <a:off x="506555" y="288636"/>
            <a:ext cx="6262107" cy="65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264729" y="285371"/>
            <a:ext cx="3075709" cy="285403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Φωτογραφία της οργισμένης γυναίκας ή του θηλυκού αφεντικού να απελαύνει μια  άλλη γυναίκα, αναγκάζοντάς την να φύγει Διανυσματική απεικόνιση -  εικονογραφία από : 161544646">
            <a:extLst>
              <a:ext uri="{FF2B5EF4-FFF2-40B4-BE49-F238E27FC236}">
                <a16:creationId xmlns:a16="http://schemas.microsoft.com/office/drawing/2014/main" id="{B052C5B2-F83B-470B-9B83-35868268C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6" t="8729"/>
          <a:stretch/>
        </p:blipFill>
        <p:spPr bwMode="auto">
          <a:xfrm>
            <a:off x="10011103" y="3429000"/>
            <a:ext cx="1404067" cy="30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635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Ένα σκίτσο του 2020... - www.Kozani.t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07"/>
          <a:stretch/>
        </p:blipFill>
        <p:spPr bwMode="auto">
          <a:xfrm>
            <a:off x="506555" y="288636"/>
            <a:ext cx="6262107" cy="656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5230807" y="75164"/>
            <a:ext cx="4018296" cy="314100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Αντίο / Στο καλό!</a:t>
            </a:r>
          </a:p>
        </p:txBody>
      </p:sp>
      <p:pic>
        <p:nvPicPr>
          <p:cNvPr id="1026" name="Picture 2" descr="Φωτογραφία της οργισμένης γυναίκας ή του θηλυκού αφεντικού να απελαύνει μια  άλλη γυναίκα, αναγκάζοντάς την να φύγει Διανυσματική απεικόνιση -  εικονογραφία από : 161544646">
            <a:extLst>
              <a:ext uri="{FF2B5EF4-FFF2-40B4-BE49-F238E27FC236}">
                <a16:creationId xmlns:a16="http://schemas.microsoft.com/office/drawing/2014/main" id="{B052C5B2-F83B-470B-9B83-35868268C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6" t="8729"/>
          <a:stretch/>
        </p:blipFill>
        <p:spPr bwMode="auto">
          <a:xfrm>
            <a:off x="10011103" y="3429000"/>
            <a:ext cx="1404067" cy="308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56674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558</Words>
  <Application>Microsoft Office PowerPoint</Application>
  <PresentationFormat>Ευρεία οθόνη</PresentationFormat>
  <Paragraphs>154</Paragraphs>
  <Slides>50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Ελένη Χαραλάμπους</cp:lastModifiedBy>
  <cp:revision>97</cp:revision>
  <cp:lastPrinted>2024-09-19T07:55:50Z</cp:lastPrinted>
  <dcterms:created xsi:type="dcterms:W3CDTF">2022-09-25T12:43:16Z</dcterms:created>
  <dcterms:modified xsi:type="dcterms:W3CDTF">2026-04-13T11:54:26Z</dcterms:modified>
</cp:coreProperties>
</file>