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20" r:id="rId2"/>
    <p:sldId id="321" r:id="rId3"/>
    <p:sldId id="451" r:id="rId4"/>
    <p:sldId id="337" r:id="rId5"/>
    <p:sldId id="347" r:id="rId6"/>
    <p:sldId id="283" r:id="rId7"/>
    <p:sldId id="338" r:id="rId8"/>
    <p:sldId id="323" r:id="rId9"/>
    <p:sldId id="270" r:id="rId10"/>
    <p:sldId id="557" r:id="rId11"/>
    <p:sldId id="342" r:id="rId12"/>
    <p:sldId id="339" r:id="rId13"/>
    <p:sldId id="271" r:id="rId14"/>
    <p:sldId id="275" r:id="rId15"/>
    <p:sldId id="273" r:id="rId16"/>
    <p:sldId id="348" r:id="rId17"/>
    <p:sldId id="279" r:id="rId18"/>
    <p:sldId id="278" r:id="rId19"/>
    <p:sldId id="343" r:id="rId20"/>
    <p:sldId id="344" r:id="rId21"/>
    <p:sldId id="345" r:id="rId22"/>
    <p:sldId id="301" r:id="rId23"/>
    <p:sldId id="346" r:id="rId24"/>
    <p:sldId id="277" r:id="rId25"/>
    <p:sldId id="558" r:id="rId26"/>
    <p:sldId id="555" r:id="rId27"/>
    <p:sldId id="553" r:id="rId28"/>
    <p:sldId id="556" r:id="rId29"/>
    <p:sldId id="551" r:id="rId30"/>
    <p:sldId id="440" r:id="rId31"/>
    <p:sldId id="294" r:id="rId32"/>
    <p:sldId id="373" r:id="rId33"/>
    <p:sldId id="559" r:id="rId34"/>
    <p:sldId id="313" r:id="rId35"/>
    <p:sldId id="54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60" autoAdjust="0"/>
    <p:restoredTop sz="86443" autoAdjust="0"/>
  </p:normalViewPr>
  <p:slideViewPr>
    <p:cSldViewPr snapToGrid="0">
      <p:cViewPr varScale="1">
        <p:scale>
          <a:sx n="54" d="100"/>
          <a:sy n="54" d="100"/>
        </p:scale>
        <p:origin x="42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4336-E8EA-45E8-8971-3F8CDAAEC9F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F26E4-9698-42B4-97D0-2BFD4039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F26E4-9698-42B4-97D0-2BFD4039ED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F26E4-9698-42B4-97D0-2BFD4039ED0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1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8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6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7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2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7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2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8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0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7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2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9. Μένω  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D42292AB-5539-BB66-201F-89FC7397F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52" y="1063275"/>
            <a:ext cx="5319218" cy="44507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0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ultinational people Royalty-Free Διανύσματα">
            <a:extLst>
              <a:ext uri="{FF2B5EF4-FFF2-40B4-BE49-F238E27FC236}">
                <a16:creationId xmlns:a16="http://schemas.microsoft.com/office/drawing/2014/main" id="{403687E3-719C-4F27-A304-A7BA8999D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20" y="334537"/>
            <a:ext cx="8865219" cy="625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40AE1E05-65D5-4AE5-BF01-E5FCEE7E34CD}"/>
              </a:ext>
            </a:extLst>
          </p:cNvPr>
          <p:cNvSpPr/>
          <p:nvPr/>
        </p:nvSpPr>
        <p:spPr>
          <a:xfrm>
            <a:off x="9156081" y="828908"/>
            <a:ext cx="2598234" cy="2007219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Εμείς  μένουμε στην Κύπρο.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8869BBA5-062C-4957-A743-F4E7C2812D5E}"/>
              </a:ext>
            </a:extLst>
          </p:cNvPr>
          <p:cNvSpPr/>
          <p:nvPr/>
        </p:nvSpPr>
        <p:spPr>
          <a:xfrm>
            <a:off x="8963722" y="3062868"/>
            <a:ext cx="2598234" cy="2007219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Αυτοί μένουν στην Ελλάδα.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ομιλίας: Έλλειψη 6">
            <a:extLst>
              <a:ext uri="{FF2B5EF4-FFF2-40B4-BE49-F238E27FC236}">
                <a16:creationId xmlns:a16="http://schemas.microsoft.com/office/drawing/2014/main" id="{C3875065-D114-4B51-8022-3F745A6BB74F}"/>
              </a:ext>
            </a:extLst>
          </p:cNvPr>
          <p:cNvSpPr/>
          <p:nvPr/>
        </p:nvSpPr>
        <p:spPr>
          <a:xfrm>
            <a:off x="267630" y="1563029"/>
            <a:ext cx="2598234" cy="2007219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Εγώ μένω  στην Αφρική. Εσύ πού  μένεις;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8" name="Φυσαλίδα ομιλίας: Έλλειψη 7">
            <a:extLst>
              <a:ext uri="{FF2B5EF4-FFF2-40B4-BE49-F238E27FC236}">
                <a16:creationId xmlns:a16="http://schemas.microsoft.com/office/drawing/2014/main" id="{B3D57CB8-7477-4BC8-A732-36272F6772F2}"/>
              </a:ext>
            </a:extLst>
          </p:cNvPr>
          <p:cNvSpPr/>
          <p:nvPr/>
        </p:nvSpPr>
        <p:spPr>
          <a:xfrm>
            <a:off x="3449909" y="133815"/>
            <a:ext cx="3678043" cy="2007219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Εμείς  μένουμε στην Αγγλία. </a:t>
            </a:r>
            <a:r>
              <a:rPr lang="el-GR" sz="2800">
                <a:solidFill>
                  <a:schemeClr val="tx1"/>
                </a:solidFill>
              </a:rPr>
              <a:t>Εσείς  πού </a:t>
            </a:r>
            <a:r>
              <a:rPr lang="el-GR" sz="2800" dirty="0">
                <a:solidFill>
                  <a:schemeClr val="tx1"/>
                </a:solidFill>
              </a:rPr>
              <a:t>μένετε; </a:t>
            </a:r>
            <a:endParaRPr lang="el-CY" sz="2800" dirty="0">
              <a:solidFill>
                <a:schemeClr val="tx1"/>
              </a:solidFill>
            </a:endParaRPr>
          </a:p>
        </p:txBody>
      </p:sp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CE424513-B0E4-468B-B101-92928CC51CCB}"/>
              </a:ext>
            </a:extLst>
          </p:cNvPr>
          <p:cNvSpPr/>
          <p:nvPr/>
        </p:nvSpPr>
        <p:spPr>
          <a:xfrm>
            <a:off x="2150792" y="4291361"/>
            <a:ext cx="2598234" cy="2007219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Αυτός  μένει στη Συρία.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36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4BF8628C-2E40-4FCF-A56B-18400ED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95" y="273762"/>
            <a:ext cx="10864905" cy="5916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4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762" y="1558046"/>
            <a:ext cx="2681271" cy="4805115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4400" dirty="0"/>
              <a:t>Εγώ</a:t>
            </a:r>
          </a:p>
          <a:p>
            <a:pPr marL="0" indent="0">
              <a:buNone/>
            </a:pPr>
            <a:r>
              <a:rPr lang="el-GR" sz="4400" dirty="0"/>
              <a:t>Εσύ</a:t>
            </a:r>
          </a:p>
          <a:p>
            <a:pPr marL="0" indent="0">
              <a:buNone/>
            </a:pPr>
            <a:r>
              <a:rPr lang="el-GR" sz="4400" dirty="0"/>
              <a:t>Αυτός</a:t>
            </a:r>
          </a:p>
          <a:p>
            <a:pPr marL="0" indent="0">
              <a:buNone/>
            </a:pPr>
            <a:r>
              <a:rPr lang="el-GR" sz="4400" dirty="0"/>
              <a:t>Αυτή</a:t>
            </a:r>
          </a:p>
          <a:p>
            <a:pPr marL="0" indent="0">
              <a:buNone/>
            </a:pPr>
            <a:r>
              <a:rPr lang="el-GR" sz="4400" dirty="0"/>
              <a:t>Εμείς</a:t>
            </a:r>
          </a:p>
          <a:p>
            <a:pPr marL="0" indent="0">
              <a:buNone/>
            </a:pPr>
            <a:r>
              <a:rPr lang="el-GR" sz="4400" dirty="0"/>
              <a:t>Εσείς</a:t>
            </a:r>
          </a:p>
          <a:p>
            <a:pPr marL="0" indent="0">
              <a:buNone/>
            </a:pPr>
            <a:r>
              <a:rPr lang="el-GR" sz="4400" dirty="0"/>
              <a:t>Αυτοί</a:t>
            </a:r>
          </a:p>
          <a:p>
            <a:pPr marL="0" indent="0">
              <a:buNone/>
            </a:pPr>
            <a:r>
              <a:rPr lang="el-GR" sz="4400" dirty="0"/>
              <a:t>Αυτές</a:t>
            </a:r>
          </a:p>
          <a:p>
            <a:pPr marL="0" indent="0">
              <a:buNone/>
            </a:pPr>
            <a:endParaRPr lang="el-GR" sz="4400" dirty="0"/>
          </a:p>
          <a:p>
            <a:pPr marL="0" indent="0">
              <a:buNone/>
            </a:pPr>
            <a:endParaRPr lang="el-GR" sz="5800" dirty="0"/>
          </a:p>
          <a:p>
            <a:endParaRPr lang="en-US" sz="5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13310" y="1629263"/>
            <a:ext cx="2681271" cy="480511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μένει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μένω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μένουν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μένεις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μένουμε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μένετε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5800" dirty="0"/>
          </a:p>
          <a:p>
            <a:endParaRPr lang="en-US" sz="5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D15199-5E89-4BFB-A3EB-60A7DA45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62" y="339071"/>
            <a:ext cx="7616175" cy="759417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dirty="0"/>
              <a:t>Κάνε τη σωστή αντιστοίχιση 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18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45" y="487529"/>
            <a:ext cx="2681271" cy="4805115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4300" dirty="0"/>
              <a:t>Εγώ</a:t>
            </a:r>
          </a:p>
          <a:p>
            <a:pPr marL="0" indent="0">
              <a:buNone/>
            </a:pPr>
            <a:r>
              <a:rPr lang="el-GR" sz="4300" dirty="0"/>
              <a:t>Εσύ</a:t>
            </a:r>
          </a:p>
          <a:p>
            <a:pPr marL="0" indent="0">
              <a:buNone/>
            </a:pPr>
            <a:r>
              <a:rPr lang="el-GR" sz="4300" dirty="0"/>
              <a:t>Αυτός</a:t>
            </a:r>
          </a:p>
          <a:p>
            <a:pPr marL="0" indent="0">
              <a:buNone/>
            </a:pPr>
            <a:r>
              <a:rPr lang="el-GR" sz="4300" dirty="0"/>
              <a:t>Αυτή</a:t>
            </a:r>
          </a:p>
          <a:p>
            <a:pPr marL="0" indent="0">
              <a:buNone/>
            </a:pPr>
            <a:r>
              <a:rPr lang="el-GR" sz="4300" dirty="0"/>
              <a:t>Εμείς</a:t>
            </a:r>
          </a:p>
          <a:p>
            <a:pPr marL="0" indent="0">
              <a:buNone/>
            </a:pPr>
            <a:r>
              <a:rPr lang="el-GR" sz="4300" dirty="0"/>
              <a:t>Εσείς</a:t>
            </a:r>
          </a:p>
          <a:p>
            <a:pPr marL="0" indent="0">
              <a:buNone/>
            </a:pPr>
            <a:r>
              <a:rPr lang="el-GR" sz="4300" dirty="0"/>
              <a:t>Αυτοί</a:t>
            </a:r>
          </a:p>
          <a:p>
            <a:pPr marL="0" indent="0">
              <a:buNone/>
            </a:pPr>
            <a:r>
              <a:rPr lang="el-GR" sz="4300" dirty="0"/>
              <a:t>Αυτές</a:t>
            </a:r>
          </a:p>
          <a:p>
            <a:pPr marL="0" indent="0">
              <a:buNone/>
            </a:pPr>
            <a:endParaRPr lang="el-GR" sz="4400" dirty="0"/>
          </a:p>
          <a:p>
            <a:pPr marL="0" indent="0">
              <a:buNone/>
            </a:pPr>
            <a:endParaRPr lang="el-GR" sz="5800" dirty="0"/>
          </a:p>
          <a:p>
            <a:endParaRPr lang="en-US" sz="5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15916" y="487529"/>
            <a:ext cx="2681271" cy="480511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300" dirty="0" err="1"/>
              <a:t>μέν</a:t>
            </a:r>
            <a:endParaRPr lang="el-GR" sz="4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300" dirty="0" err="1"/>
              <a:t>μέν</a:t>
            </a:r>
            <a:endParaRPr lang="el-GR" sz="4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300" dirty="0" err="1"/>
              <a:t>μέν</a:t>
            </a:r>
            <a:endParaRPr lang="el-GR" sz="4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300" dirty="0" err="1"/>
              <a:t>μέν</a:t>
            </a:r>
            <a:endParaRPr lang="el-GR" sz="4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300" dirty="0" err="1"/>
              <a:t>μέν</a:t>
            </a:r>
            <a:endParaRPr lang="el-GR" sz="4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300" dirty="0" err="1"/>
              <a:t>μέν</a:t>
            </a:r>
            <a:endParaRPr lang="el-GR" sz="43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300" dirty="0" err="1"/>
              <a:t>μέν</a:t>
            </a:r>
            <a:endParaRPr lang="el-GR" sz="4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300" dirty="0" err="1"/>
              <a:t>μέν</a:t>
            </a:r>
            <a:endParaRPr lang="el-GR" sz="43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5800" dirty="0"/>
          </a:p>
          <a:p>
            <a:endParaRPr lang="en-US" sz="5800" dirty="0"/>
          </a:p>
        </p:txBody>
      </p:sp>
      <p:sp>
        <p:nvSpPr>
          <p:cNvPr id="2" name="Oval 1"/>
          <p:cNvSpPr/>
          <p:nvPr/>
        </p:nvSpPr>
        <p:spPr>
          <a:xfrm>
            <a:off x="5035138" y="296883"/>
            <a:ext cx="7156862" cy="40257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ορθογραφία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04661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45" y="487529"/>
            <a:ext cx="2681271" cy="4805115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4300" dirty="0"/>
              <a:t>Εγώ</a:t>
            </a:r>
          </a:p>
          <a:p>
            <a:pPr marL="0" indent="0">
              <a:buNone/>
            </a:pPr>
            <a:r>
              <a:rPr lang="el-GR" sz="4300" dirty="0"/>
              <a:t>Εσύ</a:t>
            </a:r>
          </a:p>
          <a:p>
            <a:pPr marL="0" indent="0">
              <a:buNone/>
            </a:pPr>
            <a:r>
              <a:rPr lang="el-GR" sz="4300" dirty="0"/>
              <a:t>Αυτός</a:t>
            </a:r>
          </a:p>
          <a:p>
            <a:pPr marL="0" indent="0">
              <a:buNone/>
            </a:pPr>
            <a:r>
              <a:rPr lang="el-GR" sz="4300" dirty="0"/>
              <a:t>Αυτή</a:t>
            </a:r>
          </a:p>
          <a:p>
            <a:pPr marL="0" indent="0">
              <a:buNone/>
            </a:pPr>
            <a:r>
              <a:rPr lang="el-GR" sz="4300" dirty="0"/>
              <a:t>Εμείς</a:t>
            </a:r>
          </a:p>
          <a:p>
            <a:pPr marL="0" indent="0">
              <a:buNone/>
            </a:pPr>
            <a:r>
              <a:rPr lang="el-GR" sz="4300" dirty="0"/>
              <a:t>Εσείς</a:t>
            </a:r>
          </a:p>
          <a:p>
            <a:pPr marL="0" indent="0">
              <a:buNone/>
            </a:pPr>
            <a:r>
              <a:rPr lang="el-GR" sz="4300" dirty="0"/>
              <a:t>Αυτοί</a:t>
            </a:r>
          </a:p>
          <a:p>
            <a:pPr marL="0" indent="0">
              <a:buNone/>
            </a:pPr>
            <a:r>
              <a:rPr lang="el-GR" sz="4300" dirty="0"/>
              <a:t>Αυτές</a:t>
            </a:r>
          </a:p>
          <a:p>
            <a:pPr marL="0" indent="0">
              <a:buNone/>
            </a:pPr>
            <a:endParaRPr lang="el-GR" sz="4400" dirty="0"/>
          </a:p>
          <a:p>
            <a:pPr marL="0" indent="0">
              <a:buNone/>
            </a:pPr>
            <a:endParaRPr lang="el-GR" sz="5800" dirty="0"/>
          </a:p>
          <a:p>
            <a:endParaRPr lang="en-US" sz="5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15916" y="487529"/>
            <a:ext cx="2681271" cy="480511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300" dirty="0"/>
              <a:t>μέν</a:t>
            </a:r>
            <a:r>
              <a:rPr lang="el-GR" sz="4300" dirty="0">
                <a:solidFill>
                  <a:srgbClr val="FF0000"/>
                </a:solidFill>
              </a:rPr>
              <a:t>ω</a:t>
            </a:r>
          </a:p>
          <a:p>
            <a:pPr marL="0" indent="0">
              <a:buNone/>
            </a:pPr>
            <a:r>
              <a:rPr lang="el-GR" sz="4300" dirty="0"/>
              <a:t>μέν</a:t>
            </a:r>
            <a:r>
              <a:rPr lang="el-GR" sz="4300" dirty="0">
                <a:solidFill>
                  <a:srgbClr val="FF0000"/>
                </a:solidFill>
              </a:rPr>
              <a:t>εις</a:t>
            </a:r>
          </a:p>
          <a:p>
            <a:pPr marL="0" indent="0">
              <a:buNone/>
            </a:pPr>
            <a:r>
              <a:rPr lang="el-GR" sz="4300" dirty="0"/>
              <a:t>μέν</a:t>
            </a:r>
            <a:r>
              <a:rPr lang="el-GR" sz="4300" dirty="0">
                <a:solidFill>
                  <a:srgbClr val="FF0000"/>
                </a:solidFill>
              </a:rPr>
              <a:t>ει</a:t>
            </a:r>
          </a:p>
          <a:p>
            <a:pPr marL="0" indent="0">
              <a:buNone/>
            </a:pPr>
            <a:r>
              <a:rPr lang="el-GR" sz="4300" dirty="0"/>
              <a:t>μέν</a:t>
            </a:r>
            <a:r>
              <a:rPr lang="el-GR" sz="4300" dirty="0">
                <a:solidFill>
                  <a:srgbClr val="FF0000"/>
                </a:solidFill>
              </a:rPr>
              <a:t>ει</a:t>
            </a:r>
          </a:p>
          <a:p>
            <a:pPr marL="0" indent="0">
              <a:buNone/>
            </a:pPr>
            <a:r>
              <a:rPr lang="el-GR" sz="4300" dirty="0"/>
              <a:t>μέν</a:t>
            </a:r>
            <a:r>
              <a:rPr lang="el-GR" sz="4300" dirty="0">
                <a:solidFill>
                  <a:srgbClr val="FF0000"/>
                </a:solidFill>
              </a:rPr>
              <a:t>ουμε</a:t>
            </a:r>
          </a:p>
          <a:p>
            <a:pPr marL="0" indent="0">
              <a:buNone/>
            </a:pPr>
            <a:r>
              <a:rPr lang="el-GR" sz="4300" dirty="0"/>
              <a:t>μέν</a:t>
            </a:r>
            <a:r>
              <a:rPr lang="el-GR" sz="4300" dirty="0">
                <a:solidFill>
                  <a:srgbClr val="FF0000"/>
                </a:solidFill>
              </a:rPr>
              <a:t>ετε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300" dirty="0"/>
              <a:t>μέν</a:t>
            </a:r>
            <a:r>
              <a:rPr lang="el-GR" sz="4300" dirty="0">
                <a:solidFill>
                  <a:srgbClr val="FF0000"/>
                </a:solidFill>
              </a:rPr>
              <a:t>ουν</a:t>
            </a:r>
          </a:p>
          <a:p>
            <a:pPr marL="0" indent="0">
              <a:buNone/>
            </a:pPr>
            <a:r>
              <a:rPr lang="el-GR" sz="4300" dirty="0"/>
              <a:t>μέν</a:t>
            </a:r>
            <a:r>
              <a:rPr lang="el-GR" sz="4300" dirty="0">
                <a:solidFill>
                  <a:srgbClr val="FF0000"/>
                </a:solidFill>
              </a:rPr>
              <a:t>ουν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5800" dirty="0"/>
          </a:p>
          <a:p>
            <a:endParaRPr lang="en-US" sz="5800" dirty="0"/>
          </a:p>
        </p:txBody>
      </p:sp>
      <p:sp>
        <p:nvSpPr>
          <p:cNvPr id="2" name="Oval 1"/>
          <p:cNvSpPr/>
          <p:nvPr/>
        </p:nvSpPr>
        <p:spPr>
          <a:xfrm>
            <a:off x="5035138" y="296883"/>
            <a:ext cx="7156862" cy="40257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ορθογραφία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265797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wo corporate business man cartoon - 83 χιλιάδες εικόνες, εικονογραφήσεις  και φωτογραφίες στοκ χωρίς δικαιώματα | Shutterstock">
            <a:extLst>
              <a:ext uri="{FF2B5EF4-FFF2-40B4-BE49-F238E27FC236}">
                <a16:creationId xmlns:a16="http://schemas.microsoft.com/office/drawing/2014/main" id="{64EDBDF1-5AC5-B472-1F40-43A80A85E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9"/>
          <a:stretch>
            <a:fillRect/>
          </a:stretch>
        </p:blipFill>
        <p:spPr bwMode="auto">
          <a:xfrm>
            <a:off x="2543175" y="411617"/>
            <a:ext cx="6743700" cy="5989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06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Σε ποια χώρα μένεις;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018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8000" dirty="0"/>
              <a:t>Μένω στην Κύπρο.</a:t>
            </a:r>
          </a:p>
        </p:txBody>
      </p:sp>
      <p:pic>
        <p:nvPicPr>
          <p:cNvPr id="5124" name="Picture 4" descr="Discover the World with Lonely Planet Kids - My First Lift-the-Flap World  Atlas - Fun Facts, Search-and-Find Games &amp; Giant Map! - Experiences News  and Trends">
            <a:extLst>
              <a:ext uri="{FF2B5EF4-FFF2-40B4-BE49-F238E27FC236}">
                <a16:creationId xmlns:a16="http://schemas.microsoft.com/office/drawing/2014/main" id="{99E25251-054C-C125-0A64-20805F77E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015" y="3087399"/>
            <a:ext cx="6044912" cy="302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188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678" y="415736"/>
            <a:ext cx="10515600" cy="1325563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Σε ποια πόλη  μένεις;</a:t>
            </a:r>
            <a:br>
              <a:rPr lang="el-GR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8800" dirty="0"/>
              <a:t>Μένω στη Λευκωσία.</a:t>
            </a:r>
            <a:endParaRPr lang="en-US" sz="8800" dirty="0"/>
          </a:p>
        </p:txBody>
      </p:sp>
      <p:pic>
        <p:nvPicPr>
          <p:cNvPr id="6146" name="Picture 2" descr="Cyprus map territory icon cartoon style – Royalty-Free Vector | VectorStock">
            <a:extLst>
              <a:ext uri="{FF2B5EF4-FFF2-40B4-BE49-F238E27FC236}">
                <a16:creationId xmlns:a16="http://schemas.microsoft.com/office/drawing/2014/main" id="{115750F5-9688-5482-55B7-6B682D2D1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9"/>
          <a:stretch>
            <a:fillRect/>
          </a:stretch>
        </p:blipFill>
        <p:spPr bwMode="auto">
          <a:xfrm>
            <a:off x="3894364" y="3513326"/>
            <a:ext cx="4806228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84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use clipart Images - Free Download on Freepik">
            <a:extLst>
              <a:ext uri="{FF2B5EF4-FFF2-40B4-BE49-F238E27FC236}">
                <a16:creationId xmlns:a16="http://schemas.microsoft.com/office/drawing/2014/main" id="{AC472DA5-E58B-7158-F6FF-9078F37EB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7" y="661987"/>
            <a:ext cx="5534025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6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83"/>
            <a:ext cx="3617638" cy="3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914400" y="903890"/>
            <a:ext cx="1899138" cy="11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Ημερομηνία :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 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340373" y="3662552"/>
            <a:ext cx="1138554" cy="27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 rot="1361086">
            <a:off x="8659706" y="601762"/>
            <a:ext cx="3213799" cy="22963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3200" dirty="0"/>
              <a:t>Μένω στον</a:t>
            </a:r>
          </a:p>
          <a:p>
            <a:pPr marL="0" indent="0">
              <a:buNone/>
            </a:pPr>
            <a:r>
              <a:rPr lang="el-GR" sz="3200" dirty="0"/>
              <a:t>Μένω στην / στη</a:t>
            </a:r>
            <a:endParaRPr lang="en-US" sz="3200" dirty="0"/>
          </a:p>
          <a:p>
            <a:pPr marL="0" indent="0">
              <a:buNone/>
            </a:pPr>
            <a:r>
              <a:rPr lang="el-GR" sz="3200" dirty="0"/>
              <a:t>Μένω στο</a:t>
            </a:r>
            <a:endParaRPr lang="en-US" sz="3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/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5609766" y="322300"/>
            <a:ext cx="2082604" cy="241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9163FAF6-E0AF-4F45-A2ED-8EB199F4F586}"/>
              </a:ext>
            </a:extLst>
          </p:cNvPr>
          <p:cNvSpPr/>
          <p:nvPr/>
        </p:nvSpPr>
        <p:spPr>
          <a:xfrm>
            <a:off x="8531448" y="4202010"/>
            <a:ext cx="3049385" cy="135487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Είμαι από το Αφγανιστάν αλλά τώρα μένω στην Κύπρο. Εσύ;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11" name="Φυσαλίδα ομιλίας: Έλλειψη 10">
            <a:extLst>
              <a:ext uri="{FF2B5EF4-FFF2-40B4-BE49-F238E27FC236}">
                <a16:creationId xmlns:a16="http://schemas.microsoft.com/office/drawing/2014/main" id="{2C9B68D7-B551-4A0A-9BFF-7FF61BF9A1D2}"/>
              </a:ext>
            </a:extLst>
          </p:cNvPr>
          <p:cNvSpPr/>
          <p:nvPr/>
        </p:nvSpPr>
        <p:spPr>
          <a:xfrm rot="20387690">
            <a:off x="1568528" y="3196870"/>
            <a:ext cx="3049385" cy="135487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Εγώ </a:t>
            </a:r>
            <a:r>
              <a:rPr lang="el-GR">
                <a:solidFill>
                  <a:schemeClr val="tx1"/>
                </a:solidFill>
              </a:rPr>
              <a:t>μένω στον </a:t>
            </a:r>
            <a:r>
              <a:rPr lang="el-GR" dirty="0">
                <a:solidFill>
                  <a:schemeClr val="tx1"/>
                </a:solidFill>
              </a:rPr>
              <a:t>Λίβανο αλλά είμαι από τη Συρία.   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3" name="Picture 2" descr="επικοινωνία Διαδίκτυο &amp;sigma Διανυσματική απεικόνιση - εικονογραφία από  arroyos: 16200755">
            <a:extLst>
              <a:ext uri="{FF2B5EF4-FFF2-40B4-BE49-F238E27FC236}">
                <a16:creationId xmlns:a16="http://schemas.microsoft.com/office/drawing/2014/main" id="{DB448701-DCA7-4D3E-8C6A-98BB83648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18" y="3874306"/>
            <a:ext cx="3314924" cy="26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12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" y="305068"/>
            <a:ext cx="737061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/>
              <a:t>Τώρα  μένω στην Κύπρο.</a:t>
            </a:r>
          </a:p>
          <a:p>
            <a:r>
              <a:rPr lang="el-GR" sz="8000" dirty="0"/>
              <a:t>Το σπίτι μου </a:t>
            </a:r>
            <a:r>
              <a:rPr lang="el-GR" sz="8000" dirty="0">
                <a:solidFill>
                  <a:srgbClr val="FF0000"/>
                </a:solidFill>
              </a:rPr>
              <a:t>είναι</a:t>
            </a:r>
            <a:r>
              <a:rPr lang="el-GR" sz="8000" dirty="0"/>
              <a:t>  στην </a:t>
            </a:r>
            <a:r>
              <a:rPr lang="el-GR" sz="8000" dirty="0" err="1"/>
              <a:t>Παλουριώτισσα</a:t>
            </a:r>
            <a:r>
              <a:rPr lang="el-GR" sz="8000" dirty="0"/>
              <a:t>. </a:t>
            </a:r>
            <a:endParaRPr lang="en-US" sz="8000" dirty="0"/>
          </a:p>
        </p:txBody>
      </p:sp>
      <p:pic>
        <p:nvPicPr>
          <p:cNvPr id="8196" name="Picture 4" descr="Lidl: Διπλό κτύπημα με νέα μαγαζιά - Sigmalive">
            <a:extLst>
              <a:ext uri="{FF2B5EF4-FFF2-40B4-BE49-F238E27FC236}">
                <a16:creationId xmlns:a16="http://schemas.microsoft.com/office/drawing/2014/main" id="{0EE5B47F-4E8D-7195-AC76-FAC34E194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819" y="1795462"/>
            <a:ext cx="5275836" cy="3510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180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6" y="305068"/>
            <a:ext cx="760614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/>
              <a:t>Τώρα  μένω στην Κύπρο.</a:t>
            </a:r>
          </a:p>
          <a:p>
            <a:r>
              <a:rPr lang="el-GR" sz="8000" dirty="0"/>
              <a:t>Το σπίτι μου </a:t>
            </a:r>
            <a:r>
              <a:rPr lang="el-GR" sz="8000" dirty="0">
                <a:solidFill>
                  <a:srgbClr val="FF0000"/>
                </a:solidFill>
              </a:rPr>
              <a:t>είναι</a:t>
            </a:r>
            <a:r>
              <a:rPr lang="el-GR" sz="8000" dirty="0"/>
              <a:t>  στον  Άγιο  Αντώνιο.</a:t>
            </a:r>
            <a:endParaRPr lang="en-US" sz="8000" dirty="0"/>
          </a:p>
        </p:txBody>
      </p:sp>
      <p:pic>
        <p:nvPicPr>
          <p:cNvPr id="9218" name="Picture 2" descr="Δημοτική Αγορά Αγίου Αντωνίου. Λευκωσία.">
            <a:extLst>
              <a:ext uri="{FF2B5EF4-FFF2-40B4-BE49-F238E27FC236}">
                <a16:creationId xmlns:a16="http://schemas.microsoft.com/office/drawing/2014/main" id="{4A1D606E-B4D8-261C-DFCD-8B5F32D05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883" y="2476934"/>
            <a:ext cx="3600450" cy="220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747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55" y="138545"/>
            <a:ext cx="753687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/>
              <a:t>Τώρα  μένω στην Κύπρο.</a:t>
            </a:r>
          </a:p>
          <a:p>
            <a:r>
              <a:rPr lang="el-GR" sz="8000" dirty="0"/>
              <a:t>Το σπίτι μου </a:t>
            </a:r>
            <a:r>
              <a:rPr lang="el-GR" sz="8000" dirty="0">
                <a:solidFill>
                  <a:srgbClr val="FF0000"/>
                </a:solidFill>
              </a:rPr>
              <a:t>είναι</a:t>
            </a:r>
            <a:r>
              <a:rPr lang="el-GR" sz="8000" dirty="0"/>
              <a:t>  στο </a:t>
            </a:r>
            <a:r>
              <a:rPr lang="el-GR" sz="8800" dirty="0" err="1"/>
              <a:t>Καϊμακλί</a:t>
            </a:r>
            <a:r>
              <a:rPr lang="el-GR" sz="8000" dirty="0"/>
              <a:t>.</a:t>
            </a:r>
            <a:endParaRPr lang="en-US" sz="8000" dirty="0"/>
          </a:p>
        </p:txBody>
      </p:sp>
      <p:pic>
        <p:nvPicPr>
          <p:cNvPr id="10242" name="Picture 2" descr="Ιστορικό Σχολείου - ΔΗΜΟΤΙΚΟ ΣΧΟΛΕΙΟ ΚΑΪΜΑΚΛΙΟΥ Γ΄ (ΚΑ)">
            <a:extLst>
              <a:ext uri="{FF2B5EF4-FFF2-40B4-BE49-F238E27FC236}">
                <a16:creationId xmlns:a16="http://schemas.microsoft.com/office/drawing/2014/main" id="{63F26F01-7E65-996E-F6B2-27F21F6C8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6064"/>
            <a:ext cx="5534923" cy="332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022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305068"/>
            <a:ext cx="752301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/>
              <a:t>Τώρα  μένω στην Κύπρο.</a:t>
            </a:r>
          </a:p>
          <a:p>
            <a:r>
              <a:rPr lang="el-GR" sz="8000" dirty="0"/>
              <a:t>Το σπίτι μου </a:t>
            </a:r>
            <a:r>
              <a:rPr lang="el-GR" sz="8000" dirty="0">
                <a:solidFill>
                  <a:srgbClr val="FF0000"/>
                </a:solidFill>
              </a:rPr>
              <a:t>είναι</a:t>
            </a:r>
            <a:r>
              <a:rPr lang="el-GR" sz="8000" dirty="0"/>
              <a:t>  στην </a:t>
            </a:r>
            <a:r>
              <a:rPr lang="el-GR" sz="8000" dirty="0" err="1"/>
              <a:t>Αγλαντζία</a:t>
            </a:r>
            <a:r>
              <a:rPr lang="el-GR" sz="8000" dirty="0"/>
              <a:t>.</a:t>
            </a:r>
            <a:endParaRPr lang="en-US" sz="8000" dirty="0"/>
          </a:p>
        </p:txBody>
      </p:sp>
      <p:pic>
        <p:nvPicPr>
          <p:cNvPr id="11266" name="Picture 2" descr="Good Morning from our store in Aglantzia! Join us for a #coffee! - Καλημέρα  από το κατάστημα μας στην Αγλαντζιά! Κοπιάστε για καφέ! #mikelcoffee  #mikelcy #mikel #coffee #cyprus #mikelaglatzias | Mikel Coffee">
            <a:extLst>
              <a:ext uri="{FF2B5EF4-FFF2-40B4-BE49-F238E27FC236}">
                <a16:creationId xmlns:a16="http://schemas.microsoft.com/office/drawing/2014/main" id="{7F5D7A97-B6F2-BDAB-7A78-E9F13752F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283" y="1385454"/>
            <a:ext cx="3682797" cy="459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566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Σε ποια οδό μένεις;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911480"/>
            <a:ext cx="7720255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8800" dirty="0" err="1"/>
              <a:t>Αιγαίως</a:t>
            </a:r>
            <a:r>
              <a:rPr lang="el-GR" sz="8800" dirty="0"/>
              <a:t> 18, </a:t>
            </a:r>
          </a:p>
          <a:p>
            <a:r>
              <a:rPr lang="el-GR" sz="8800" b="1" dirty="0" err="1"/>
              <a:t>Παλουριώτισσα</a:t>
            </a:r>
            <a:endParaRPr lang="en-US" sz="8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67" y="365125"/>
            <a:ext cx="522293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76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Γυαλιά κατασκοπείας αυτί χέρι ακούω υποκλέπτω κατασκοπεύω καρτούν άνδρας  επιχειρηματίας απομονωμένος χαρακτήρας επίπεδο σχέδιο Διανυσματική  απεικόνιση - εικονογραφία από χαρακτήρας, γωνία: 111405497">
            <a:extLst>
              <a:ext uri="{FF2B5EF4-FFF2-40B4-BE49-F238E27FC236}">
                <a16:creationId xmlns:a16="http://schemas.microsoft.com/office/drawing/2014/main" id="{89BEE518-9011-33B0-B4A2-D5C118803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218" y="833870"/>
            <a:ext cx="4613564" cy="51902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191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6C31EFF6-A9A6-F89B-FA5C-D3EC2BDB0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82" y="872928"/>
            <a:ext cx="7316189" cy="4524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Γεια σας! Με λένε Νίκο. Είμαι από την Κύπρο, </a:t>
            </a: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 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αλλά τώρα ______ στην Αθήνα.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______ σε ένα μικρό διαμέρισμα στο κέντρο της πόλης.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Η </a:t>
            </a: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γειτονιά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μου είναι πολύ ήσυχη.</a:t>
            </a:r>
            <a:endParaRPr kumimoji="0" lang="el-GR" altLang="el-GR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Ο φίλος μου, ο Γιώργος, _____ κοντά μου.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______ μένουμε στην ίδια γειτονιά.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Οι γονείς μου δεν ______ εδώ. </a:t>
            </a: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Μ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ένουν στη Λεμεσό. </a:t>
            </a:r>
          </a:p>
        </p:txBody>
      </p:sp>
      <p:pic>
        <p:nvPicPr>
          <p:cNvPr id="1029" name="Picture 5" descr="Καρτούν σκηνή με ελληνικό ή ρωμαϊκό χαρακτήρα ή έμπορος στο χάρτη της  Μεσογείου θάλασσα εικονογράφηση για τα παιδιά Εικονογράφηση από  ©illustrator_hft #333049050">
            <a:extLst>
              <a:ext uri="{FF2B5EF4-FFF2-40B4-BE49-F238E27FC236}">
                <a16:creationId xmlns:a16="http://schemas.microsoft.com/office/drawing/2014/main" id="{5A38402D-EEE9-2808-CF86-59317030D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4" b="6614"/>
          <a:stretch>
            <a:fillRect/>
          </a:stretch>
        </p:blipFill>
        <p:spPr bwMode="auto">
          <a:xfrm>
            <a:off x="8011886" y="882393"/>
            <a:ext cx="3854532" cy="3994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levenLabs_2026-04-13T12_10_38_Eleni - Soft, Narrational and Calm_pvc_sp89_s100_sb13_v3">
            <a:hlinkClick r:id="" action="ppaction://media"/>
            <a:extLst>
              <a:ext uri="{FF2B5EF4-FFF2-40B4-BE49-F238E27FC236}">
                <a16:creationId xmlns:a16="http://schemas.microsoft.com/office/drawing/2014/main" id="{1C896A48-F7E3-4270-6E7E-3795C3D62669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84841" y="5023500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4167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19214-07F2-0CC0-36BA-BE887074B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E739CC-300A-B558-0874-21D988D53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82" y="872928"/>
            <a:ext cx="7316189" cy="4524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Γεια σας! Με λένε Νίκο. Είμαι από την Κύπρο, </a:t>
            </a: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 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αλλά τώρα μένω στην Αθήνα.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Μένω σε ένα μικρό διαμέρισμα στο κέντρο της πόλης.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Η </a:t>
            </a: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γειτονιά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μου είναι πολύ ήσυχη.</a:t>
            </a:r>
            <a:endParaRPr kumimoji="0" lang="el-GR" altLang="el-GR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Ο φίλος μου, ο Γιώργος, μένει κοντά μου.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Εμείς μένουμε στην ίδια γειτονιά.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Οι γονείς μου δεν μένουν εδώ. </a:t>
            </a: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Μ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ένουν στη Λεμεσό. </a:t>
            </a:r>
          </a:p>
        </p:txBody>
      </p:sp>
      <p:pic>
        <p:nvPicPr>
          <p:cNvPr id="1029" name="Picture 5" descr="Καρτούν σκηνή με ελληνικό ή ρωμαϊκό χαρακτήρα ή έμπορος στο χάρτη της  Μεσογείου θάλασσα εικονογράφηση για τα παιδιά Εικονογράφηση από  ©illustrator_hft #333049050">
            <a:extLst>
              <a:ext uri="{FF2B5EF4-FFF2-40B4-BE49-F238E27FC236}">
                <a16:creationId xmlns:a16="http://schemas.microsoft.com/office/drawing/2014/main" id="{AAA38C63-275E-7939-AB48-6F89A3D04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4" b="6614"/>
          <a:stretch>
            <a:fillRect/>
          </a:stretch>
        </p:blipFill>
        <p:spPr bwMode="auto">
          <a:xfrm>
            <a:off x="7388148" y="872928"/>
            <a:ext cx="4478270" cy="4721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102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E0A76-D98F-16AD-8AFC-C0EADDD96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CC7E6F-B46A-FB1B-5B69-B62DE1385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326" y="909191"/>
            <a:ext cx="4769612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-Εσύ πού ________;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-Μένω στη__________.</a:t>
            </a:r>
            <a:endParaRPr kumimoji="0" lang="el-GR" altLang="el-GR" sz="32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8324081-12B6-05C7-FA0D-D89B8C9D0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780" y="382012"/>
            <a:ext cx="5291446" cy="3046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-__________ σε σπίτι ή σε διαμέρισμα με την οικογένειά σας;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-_______ σε ένα μικρό διαμέρισμα με τον σύζυγο και την κόρη μου.</a:t>
            </a:r>
            <a:endParaRPr kumimoji="0" lang="el-GR" altLang="el-GR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οι άλλοι δύο άνδρες Στοκ Εικονογραφήσεις, Vectors, &amp; Clipart ...">
            <a:extLst>
              <a:ext uri="{FF2B5EF4-FFF2-40B4-BE49-F238E27FC236}">
                <a16:creationId xmlns:a16="http://schemas.microsoft.com/office/drawing/2014/main" id="{6A54A5AA-14E3-4B01-FF38-EDC9BC2BA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21" y="2617790"/>
            <a:ext cx="3642165" cy="34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καρτούν γιαγιάς Στοκ Εικονογραφήσεις, Vectors, &amp; Clipart – (265 Στοκ  Εικονογραφήσεις)">
            <a:extLst>
              <a:ext uri="{FF2B5EF4-FFF2-40B4-BE49-F238E27FC236}">
                <a16:creationId xmlns:a16="http://schemas.microsoft.com/office/drawing/2014/main" id="{EF315920-2DE1-ED44-28D9-EF3F1E6A8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33"/>
          <a:stretch>
            <a:fillRect/>
          </a:stretch>
        </p:blipFill>
        <p:spPr bwMode="auto">
          <a:xfrm>
            <a:off x="7717504" y="3924665"/>
            <a:ext cx="3305175" cy="260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levenLabs_2026-04-13T12_13_26_Jane - Professional Audiobook Reader_pvc_sp100_s40_sb40_v3">
            <a:hlinkClick r:id="" action="ppaction://media"/>
            <a:extLst>
              <a:ext uri="{FF2B5EF4-FFF2-40B4-BE49-F238E27FC236}">
                <a16:creationId xmlns:a16="http://schemas.microsoft.com/office/drawing/2014/main" id="{A34AAFE3-7119-2907-0E0F-124C9B86B8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797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0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40E04-1E16-947F-B650-86A3A9CFF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7B21F4-24C1-C4C0-C154-C83809B2F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326" y="909191"/>
            <a:ext cx="3955224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-Εσύ πού μένεις;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-Μένω στη Λάρνακα.</a:t>
            </a:r>
            <a:endParaRPr kumimoji="0" lang="el-GR" altLang="el-GR" sz="32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8374398-41BC-A35E-2D0C-C6D2893BC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780" y="382012"/>
            <a:ext cx="5291446" cy="3046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-Μένετε σε σπίτι ή σε διαμέρισμα με την οικογένειά σας;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-Μένω σε ένα μικρό διαμέρισμα με τον σύζυγο και την κόρη μου.</a:t>
            </a:r>
            <a:endParaRPr kumimoji="0" lang="el-GR" altLang="el-GR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οι άλλοι δύο άνδρες Στοκ Εικονογραφήσεις, Vectors, &amp; Clipart ...">
            <a:extLst>
              <a:ext uri="{FF2B5EF4-FFF2-40B4-BE49-F238E27FC236}">
                <a16:creationId xmlns:a16="http://schemas.microsoft.com/office/drawing/2014/main" id="{BAC77E79-F193-25FA-6FF9-B9FAF7A18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21" y="2784044"/>
            <a:ext cx="3642165" cy="34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καρτούν γιαγιάς Στοκ Εικονογραφήσεις, Vectors, &amp; Clipart – (265 Στοκ  Εικονογραφήσεις)">
            <a:extLst>
              <a:ext uri="{FF2B5EF4-FFF2-40B4-BE49-F238E27FC236}">
                <a16:creationId xmlns:a16="http://schemas.microsoft.com/office/drawing/2014/main" id="{60A9DD3E-12B1-237F-84AE-C4D6CE971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33"/>
          <a:stretch>
            <a:fillRect/>
          </a:stretch>
        </p:blipFill>
        <p:spPr bwMode="auto">
          <a:xfrm>
            <a:off x="7717504" y="3924665"/>
            <a:ext cx="3305175" cy="260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12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Σεπτεμβρίου 202_ (__/09/202_).Τώρα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712" y="294467"/>
            <a:ext cx="10515600" cy="759417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/>
              <a:t>Κάνε τη σωστή αντιστοίχιση!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712" y="1391672"/>
            <a:ext cx="4648199" cy="4218714"/>
          </a:xfrm>
          <a:ln w="5715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l-GR" sz="11200" dirty="0"/>
              <a:t>Αθηνάς 3</a:t>
            </a:r>
          </a:p>
          <a:p>
            <a:pPr marL="0" indent="0">
              <a:buNone/>
            </a:pPr>
            <a:r>
              <a:rPr lang="el-GR" sz="11200" dirty="0"/>
              <a:t>Λευκωσία</a:t>
            </a:r>
          </a:p>
          <a:p>
            <a:pPr marL="0" indent="0">
              <a:buNone/>
            </a:pPr>
            <a:r>
              <a:rPr lang="el-GR" sz="11200" dirty="0"/>
              <a:t>Ουκρανία</a:t>
            </a:r>
          </a:p>
          <a:p>
            <a:pPr marL="0" indent="0">
              <a:buNone/>
            </a:pPr>
            <a:r>
              <a:rPr lang="el-GR" sz="11200" dirty="0"/>
              <a:t>Κύπρος </a:t>
            </a:r>
          </a:p>
          <a:p>
            <a:pPr marL="0" indent="0">
              <a:buNone/>
            </a:pPr>
            <a:r>
              <a:rPr lang="el-GR" sz="11200" dirty="0"/>
              <a:t>δεκατριών χρονών</a:t>
            </a:r>
          </a:p>
          <a:p>
            <a:pPr marL="0" indent="0">
              <a:buNone/>
            </a:pPr>
            <a:r>
              <a:rPr lang="el-GR" sz="11200" dirty="0"/>
              <a:t>δεκατεσσάρων χρονών</a:t>
            </a:r>
          </a:p>
          <a:p>
            <a:pPr marL="0" indent="0">
              <a:buNone/>
            </a:pPr>
            <a:r>
              <a:rPr lang="el-GR" sz="11200" dirty="0"/>
              <a:t>Λάρνακα</a:t>
            </a:r>
          </a:p>
          <a:p>
            <a:pPr marL="0" indent="0">
              <a:buNone/>
            </a:pPr>
            <a:r>
              <a:rPr lang="el-GR" sz="11200" dirty="0"/>
              <a:t>Λεμεσός</a:t>
            </a:r>
          </a:p>
          <a:p>
            <a:pPr marL="0" indent="0">
              <a:buNone/>
            </a:pPr>
            <a:r>
              <a:rPr lang="el-GR" sz="11200" dirty="0"/>
              <a:t>Συρία</a:t>
            </a:r>
          </a:p>
          <a:p>
            <a:pPr marL="0" indent="0">
              <a:buNone/>
            </a:pPr>
            <a:r>
              <a:rPr lang="el-GR" sz="11200" dirty="0"/>
              <a:t>Αφγανιστάν</a:t>
            </a:r>
          </a:p>
          <a:p>
            <a:pPr marL="0" indent="0">
              <a:buNone/>
            </a:pPr>
            <a:endParaRPr lang="el-GR" sz="1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18143" y="1732634"/>
            <a:ext cx="4927169" cy="35367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800" dirty="0"/>
              <a:t>χώρα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dirty="0"/>
              <a:t>πόλη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dirty="0"/>
              <a:t>ηλικία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dirty="0"/>
              <a:t>διεύθυνση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8272C2B8-B3B2-4B1D-8134-E44AE3D841D1}"/>
              </a:ext>
            </a:extLst>
          </p:cNvPr>
          <p:cNvCxnSpPr>
            <a:cxnSpLocks/>
          </p:cNvCxnSpPr>
          <p:nvPr/>
        </p:nvCxnSpPr>
        <p:spPr>
          <a:xfrm>
            <a:off x="2244856" y="2035628"/>
            <a:ext cx="4073287" cy="87085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806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94D437B5-D434-4993-622E-178E1F10BAC0}"/>
              </a:ext>
            </a:extLst>
          </p:cNvPr>
          <p:cNvSpPr/>
          <p:nvPr/>
        </p:nvSpPr>
        <p:spPr>
          <a:xfrm>
            <a:off x="3405808" y="0"/>
            <a:ext cx="2664296" cy="158417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Πού  είσαι;</a:t>
            </a:r>
            <a:endParaRPr lang="el-CY" sz="4000" dirty="0"/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20217A02-D9E5-5A21-660D-8DFE4ACC0988}"/>
              </a:ext>
            </a:extLst>
          </p:cNvPr>
          <p:cNvSpPr/>
          <p:nvPr/>
        </p:nvSpPr>
        <p:spPr>
          <a:xfrm>
            <a:off x="6059895" y="116632"/>
            <a:ext cx="4248472" cy="4286518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000" dirty="0"/>
          </a:p>
        </p:txBody>
      </p:sp>
      <p:pic>
        <p:nvPicPr>
          <p:cNvPr id="1026" name="Picture 2" descr="τηλέφωνο Στοκ Εικονογραφήσεις, Vectors, &amp; Clipart – (1,390,487 Στοκ  Εικονογραφήσεις)">
            <a:extLst>
              <a:ext uri="{FF2B5EF4-FFF2-40B4-BE49-F238E27FC236}">
                <a16:creationId xmlns:a16="http://schemas.microsoft.com/office/drawing/2014/main" id="{A4982856-55E7-233B-09A0-156910FB6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6951" r="25498" b="8426"/>
          <a:stretch/>
        </p:blipFill>
        <p:spPr bwMode="auto">
          <a:xfrm>
            <a:off x="1703512" y="1290424"/>
            <a:ext cx="1824370" cy="355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ne Boy Stock Illustrations – 21,161 Phone Boy Stock Illustrations,  Vectors &amp; Clipart - Dreamstime">
            <a:extLst>
              <a:ext uri="{FF2B5EF4-FFF2-40B4-BE49-F238E27FC236}">
                <a16:creationId xmlns:a16="http://schemas.microsoft.com/office/drawing/2014/main" id="{D0713D08-ADA1-4BD9-E464-18CCECCA8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8" t="7878" r="21176" b="10649"/>
          <a:stretch/>
        </p:blipFill>
        <p:spPr bwMode="auto">
          <a:xfrm>
            <a:off x="4367808" y="3618198"/>
            <a:ext cx="1961932" cy="24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845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94D437B5-D434-4993-622E-178E1F10BAC0}"/>
              </a:ext>
            </a:extLst>
          </p:cNvPr>
          <p:cNvSpPr/>
          <p:nvPr/>
        </p:nvSpPr>
        <p:spPr>
          <a:xfrm>
            <a:off x="3405808" y="0"/>
            <a:ext cx="2664296" cy="158417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Πού  είσαι;</a:t>
            </a:r>
            <a:endParaRPr lang="el-CY" sz="4000" dirty="0"/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20217A02-D9E5-5A21-660D-8DFE4ACC0988}"/>
              </a:ext>
            </a:extLst>
          </p:cNvPr>
          <p:cNvSpPr/>
          <p:nvPr/>
        </p:nvSpPr>
        <p:spPr>
          <a:xfrm>
            <a:off x="5591944" y="1014691"/>
            <a:ext cx="4248472" cy="2201145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Είμαι στο σπίτι. Διαβάζω.</a:t>
            </a:r>
            <a:endParaRPr lang="el-CY" sz="4000" dirty="0"/>
          </a:p>
        </p:txBody>
      </p:sp>
      <p:pic>
        <p:nvPicPr>
          <p:cNvPr id="1026" name="Picture 2" descr="τηλέφωνο Στοκ Εικονογραφήσεις, Vectors, &amp; Clipart – (1,390,487 Στοκ  Εικονογραφήσεις)">
            <a:extLst>
              <a:ext uri="{FF2B5EF4-FFF2-40B4-BE49-F238E27FC236}">
                <a16:creationId xmlns:a16="http://schemas.microsoft.com/office/drawing/2014/main" id="{A4982856-55E7-233B-09A0-156910FB6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6951" r="25498" b="8426"/>
          <a:stretch/>
        </p:blipFill>
        <p:spPr bwMode="auto">
          <a:xfrm>
            <a:off x="1703512" y="1290424"/>
            <a:ext cx="1824370" cy="355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ne Boy Stock Illustrations – 21,161 Phone Boy Stock Illustrations,  Vectors &amp; Clipart - Dreamstime">
            <a:extLst>
              <a:ext uri="{FF2B5EF4-FFF2-40B4-BE49-F238E27FC236}">
                <a16:creationId xmlns:a16="http://schemas.microsoft.com/office/drawing/2014/main" id="{D0713D08-ADA1-4BD9-E464-18CCECCA8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8" t="7878" r="21176" b="10649"/>
          <a:stretch/>
        </p:blipFill>
        <p:spPr bwMode="auto">
          <a:xfrm>
            <a:off x="3878797" y="3068960"/>
            <a:ext cx="2443439" cy="306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671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71500"/>
            <a:ext cx="791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418897" y="567559"/>
            <a:ext cx="3373820" cy="12927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5985642" y="173421"/>
            <a:ext cx="3373820" cy="129277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783021" y="3704898"/>
            <a:ext cx="3373820" cy="129277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566745" y="4993728"/>
            <a:ext cx="3373820" cy="129277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571187" y="3326524"/>
            <a:ext cx="3373820" cy="129277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Δάσκαλος με τους μαθητές σε μια τάξη σε ένα μάθημα Διανυσματική απεικόνιση  - εικονογραφία από childhood: 86517877">
            <a:extLst>
              <a:ext uri="{FF2B5EF4-FFF2-40B4-BE49-F238E27FC236}">
                <a16:creationId xmlns:a16="http://schemas.microsoft.com/office/drawing/2014/main" id="{88D469DA-3B0C-4A57-9CF6-B5461C817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5300"/>
            <a:ext cx="76200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2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μαντεύω — LexiLaLa">
            <a:extLst>
              <a:ext uri="{FF2B5EF4-FFF2-40B4-BE49-F238E27FC236}">
                <a16:creationId xmlns:a16="http://schemas.microsoft.com/office/drawing/2014/main" id="{E4AA1BC4-6F7F-47B8-A8A0-3D8442423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0010"/>
            <a:ext cx="6858000" cy="58664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5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AF8C85-05B4-E367-15DA-89FA93604D53}"/>
              </a:ext>
            </a:extLst>
          </p:cNvPr>
          <p:cNvSpPr txBox="1"/>
          <p:nvPr/>
        </p:nvSpPr>
        <p:spPr>
          <a:xfrm>
            <a:off x="4651168" y="3013501"/>
            <a:ext cx="6718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μένω  στην Αφρική. </a:t>
            </a:r>
          </a:p>
        </p:txBody>
      </p:sp>
      <p:pic>
        <p:nvPicPr>
          <p:cNvPr id="1026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91467056-44A3-0EEB-C5FA-2252F2EBD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t="1738" r="32636" b="72755"/>
          <a:stretch/>
        </p:blipFill>
        <p:spPr bwMode="auto">
          <a:xfrm>
            <a:off x="477080" y="304799"/>
            <a:ext cx="2546816" cy="16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C04EEC82-08ED-ABED-989C-66D2F4499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r="61242" b="73816"/>
          <a:stretch/>
        </p:blipFill>
        <p:spPr bwMode="auto">
          <a:xfrm>
            <a:off x="477081" y="2528067"/>
            <a:ext cx="2546815" cy="214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E3CFC-875A-CFE6-7476-F719C6C4728B}"/>
              </a:ext>
            </a:extLst>
          </p:cNvPr>
          <p:cNvSpPr txBox="1"/>
          <p:nvPr/>
        </p:nvSpPr>
        <p:spPr>
          <a:xfrm>
            <a:off x="4841173" y="487069"/>
            <a:ext cx="6718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μένω  στο Ιράν. </a:t>
            </a:r>
          </a:p>
        </p:txBody>
      </p:sp>
      <p:pic>
        <p:nvPicPr>
          <p:cNvPr id="11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66A124F7-6710-43B3-F610-F05983258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-1212" r="77329" b="74892"/>
          <a:stretch/>
        </p:blipFill>
        <p:spPr bwMode="auto">
          <a:xfrm>
            <a:off x="482248" y="4890052"/>
            <a:ext cx="2541648" cy="18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06D48-F0CA-B50E-B8F9-5E393BD2A408}"/>
              </a:ext>
            </a:extLst>
          </p:cNvPr>
          <p:cNvSpPr txBox="1"/>
          <p:nvPr/>
        </p:nvSpPr>
        <p:spPr>
          <a:xfrm>
            <a:off x="4651168" y="5364047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</a:rPr>
              <a:t>Εγώ  μένω  στον Καναδά. 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6D7DC2B-D743-F740-F64A-C0F26A302A3B}"/>
              </a:ext>
            </a:extLst>
          </p:cNvPr>
          <p:cNvSpPr/>
          <p:nvPr/>
        </p:nvSpPr>
        <p:spPr>
          <a:xfrm>
            <a:off x="2640104" y="77180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85D86C0F-A001-CD26-04FE-25F3C138D21B}"/>
              </a:ext>
            </a:extLst>
          </p:cNvPr>
          <p:cNvSpPr/>
          <p:nvPr/>
        </p:nvSpPr>
        <p:spPr>
          <a:xfrm>
            <a:off x="2738888" y="5587128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20ADD507-A9EF-78AB-B561-A592C3608D64}"/>
              </a:ext>
            </a:extLst>
          </p:cNvPr>
          <p:cNvSpPr/>
          <p:nvPr/>
        </p:nvSpPr>
        <p:spPr>
          <a:xfrm>
            <a:off x="2738888" y="3290300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7AE4305B-93DA-9B54-656B-44AFE2B480FD}"/>
              </a:ext>
            </a:extLst>
          </p:cNvPr>
          <p:cNvSpPr/>
          <p:nvPr/>
        </p:nvSpPr>
        <p:spPr>
          <a:xfrm>
            <a:off x="4094830" y="3290299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4A704F82-1BCD-B6E3-5BDD-AA8EBA9BAFDC}"/>
              </a:ext>
            </a:extLst>
          </p:cNvPr>
          <p:cNvSpPr/>
          <p:nvPr/>
        </p:nvSpPr>
        <p:spPr>
          <a:xfrm>
            <a:off x="4213583" y="62248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743635A4-4397-4123-713E-96B9523A8609}"/>
              </a:ext>
            </a:extLst>
          </p:cNvPr>
          <p:cNvSpPr/>
          <p:nvPr/>
        </p:nvSpPr>
        <p:spPr>
          <a:xfrm>
            <a:off x="4179671" y="5475634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24288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AF8C85-05B4-E367-15DA-89FA93604D53}"/>
              </a:ext>
            </a:extLst>
          </p:cNvPr>
          <p:cNvSpPr txBox="1"/>
          <p:nvPr/>
        </p:nvSpPr>
        <p:spPr>
          <a:xfrm>
            <a:off x="4651168" y="3013501"/>
            <a:ext cx="6718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μένω  στην Αφρική. </a:t>
            </a:r>
          </a:p>
        </p:txBody>
      </p:sp>
      <p:pic>
        <p:nvPicPr>
          <p:cNvPr id="1026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91467056-44A3-0EEB-C5FA-2252F2EBD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t="1738" r="32636" b="72755"/>
          <a:stretch/>
        </p:blipFill>
        <p:spPr bwMode="auto">
          <a:xfrm>
            <a:off x="477080" y="304799"/>
            <a:ext cx="2546816" cy="16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C04EEC82-08ED-ABED-989C-66D2F4499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r="61242" b="73816"/>
          <a:stretch/>
        </p:blipFill>
        <p:spPr bwMode="auto">
          <a:xfrm>
            <a:off x="477081" y="2528067"/>
            <a:ext cx="2546815" cy="214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E3CFC-875A-CFE6-7476-F719C6C4728B}"/>
              </a:ext>
            </a:extLst>
          </p:cNvPr>
          <p:cNvSpPr txBox="1"/>
          <p:nvPr/>
        </p:nvSpPr>
        <p:spPr>
          <a:xfrm>
            <a:off x="4841173" y="487069"/>
            <a:ext cx="6718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μένω  στο Ιράν. </a:t>
            </a:r>
          </a:p>
        </p:txBody>
      </p:sp>
      <p:pic>
        <p:nvPicPr>
          <p:cNvPr id="11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66A124F7-6710-43B3-F610-F05983258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-1212" r="77329" b="74892"/>
          <a:stretch/>
        </p:blipFill>
        <p:spPr bwMode="auto">
          <a:xfrm>
            <a:off x="482248" y="4890052"/>
            <a:ext cx="2541648" cy="18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06D48-F0CA-B50E-B8F9-5E393BD2A408}"/>
              </a:ext>
            </a:extLst>
          </p:cNvPr>
          <p:cNvSpPr txBox="1"/>
          <p:nvPr/>
        </p:nvSpPr>
        <p:spPr>
          <a:xfrm>
            <a:off x="4651168" y="5364047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</a:rPr>
              <a:t>Εγώ  μένω  στον Καναδά. 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6D7DC2B-D743-F740-F64A-C0F26A302A3B}"/>
              </a:ext>
            </a:extLst>
          </p:cNvPr>
          <p:cNvSpPr/>
          <p:nvPr/>
        </p:nvSpPr>
        <p:spPr>
          <a:xfrm>
            <a:off x="2640104" y="77180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85D86C0F-A001-CD26-04FE-25F3C138D21B}"/>
              </a:ext>
            </a:extLst>
          </p:cNvPr>
          <p:cNvSpPr/>
          <p:nvPr/>
        </p:nvSpPr>
        <p:spPr>
          <a:xfrm>
            <a:off x="2738888" y="5587128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20ADD507-A9EF-78AB-B561-A592C3608D64}"/>
              </a:ext>
            </a:extLst>
          </p:cNvPr>
          <p:cNvSpPr/>
          <p:nvPr/>
        </p:nvSpPr>
        <p:spPr>
          <a:xfrm>
            <a:off x="2738888" y="3290300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7AE4305B-93DA-9B54-656B-44AFE2B480FD}"/>
              </a:ext>
            </a:extLst>
          </p:cNvPr>
          <p:cNvSpPr/>
          <p:nvPr/>
        </p:nvSpPr>
        <p:spPr>
          <a:xfrm>
            <a:off x="4094830" y="3290299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4A704F82-1BCD-B6E3-5BDD-AA8EBA9BAFDC}"/>
              </a:ext>
            </a:extLst>
          </p:cNvPr>
          <p:cNvSpPr/>
          <p:nvPr/>
        </p:nvSpPr>
        <p:spPr>
          <a:xfrm>
            <a:off x="4213583" y="62248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743635A4-4397-4123-713E-96B9523A8609}"/>
              </a:ext>
            </a:extLst>
          </p:cNvPr>
          <p:cNvSpPr/>
          <p:nvPr/>
        </p:nvSpPr>
        <p:spPr>
          <a:xfrm>
            <a:off x="4179671" y="5475634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090C871F-7C4B-48FA-85DE-7BA342C54F2A}"/>
              </a:ext>
            </a:extLst>
          </p:cNvPr>
          <p:cNvCxnSpPr/>
          <p:nvPr/>
        </p:nvCxnSpPr>
        <p:spPr>
          <a:xfrm flipH="1">
            <a:off x="2877015" y="5731727"/>
            <a:ext cx="1505414" cy="122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7BC48C7B-D119-402E-9A89-49D1B1056D3A}"/>
              </a:ext>
            </a:extLst>
          </p:cNvPr>
          <p:cNvCxnSpPr>
            <a:stCxn id="14" idx="5"/>
          </p:cNvCxnSpPr>
          <p:nvPr/>
        </p:nvCxnSpPr>
        <p:spPr>
          <a:xfrm flipH="1" flipV="1">
            <a:off x="2738888" y="1070517"/>
            <a:ext cx="1842480" cy="2686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E8F364E7-3F10-4D0D-9B6D-4CA475BDA324}"/>
              </a:ext>
            </a:extLst>
          </p:cNvPr>
          <p:cNvCxnSpPr>
            <a:stCxn id="15" idx="1"/>
          </p:cNvCxnSpPr>
          <p:nvPr/>
        </p:nvCxnSpPr>
        <p:spPr>
          <a:xfrm flipH="1">
            <a:off x="2877015" y="702480"/>
            <a:ext cx="1420045" cy="2854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31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A1ED8738-7138-4140-90EF-98EF7E008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897580" y="356260"/>
            <a:ext cx="6235910" cy="59709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2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Παγκόσμιος χάρτης Ελληνικά WW-F04 - Χάρτες τοίχου:">
            <a:extLst>
              <a:ext uri="{FF2B5EF4-FFF2-40B4-BE49-F238E27FC236}">
                <a16:creationId xmlns:a16="http://schemas.microsoft.com/office/drawing/2014/main" id="{5F5CEF7F-847B-04B0-9058-33EED5659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61"/>
          <a:stretch/>
        </p:blipFill>
        <p:spPr bwMode="auto">
          <a:xfrm>
            <a:off x="248518" y="250862"/>
            <a:ext cx="5285383" cy="37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ED71B8A-FED5-D47B-3343-88846724C6D1}"/>
              </a:ext>
            </a:extLst>
          </p:cNvPr>
          <p:cNvSpPr txBox="1"/>
          <p:nvPr/>
        </p:nvSpPr>
        <p:spPr>
          <a:xfrm>
            <a:off x="250928" y="475013"/>
            <a:ext cx="264028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4000" b="1" dirty="0"/>
              <a:t>ο  Καναδάς</a:t>
            </a:r>
            <a:endParaRPr lang="el-CY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DABB45-C219-FF08-3A4F-166EBB17915F}"/>
              </a:ext>
            </a:extLst>
          </p:cNvPr>
          <p:cNvSpPr txBox="1"/>
          <p:nvPr/>
        </p:nvSpPr>
        <p:spPr>
          <a:xfrm>
            <a:off x="3455719" y="828956"/>
            <a:ext cx="264028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4000" b="1" dirty="0"/>
              <a:t>Το Ιράν</a:t>
            </a:r>
            <a:endParaRPr lang="el-CY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A86153-598F-4E0A-CFB9-E7EBD1309EC9}"/>
              </a:ext>
            </a:extLst>
          </p:cNvPr>
          <p:cNvSpPr txBox="1"/>
          <p:nvPr/>
        </p:nvSpPr>
        <p:spPr>
          <a:xfrm>
            <a:off x="2891209" y="1755230"/>
            <a:ext cx="264028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4000" b="1" dirty="0"/>
              <a:t>η Αφρική </a:t>
            </a:r>
            <a:endParaRPr lang="el-CY" sz="4000" dirty="0"/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DB1595E2-4FFF-6769-F024-E699278317C0}"/>
              </a:ext>
            </a:extLst>
          </p:cNvPr>
          <p:cNvSpPr/>
          <p:nvPr/>
        </p:nvSpPr>
        <p:spPr>
          <a:xfrm>
            <a:off x="7718961" y="1163926"/>
            <a:ext cx="4358244" cy="18904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Μένω  στον ______. </a:t>
            </a:r>
          </a:p>
          <a:p>
            <a:pPr algn="ctr"/>
            <a:r>
              <a:rPr lang="el-GR" sz="3200" dirty="0"/>
              <a:t>Μένω  στην  ____.</a:t>
            </a:r>
          </a:p>
          <a:p>
            <a:pPr algn="ctr"/>
            <a:r>
              <a:rPr lang="el-GR" sz="3200" dirty="0"/>
              <a:t>Μένω στο  _____.</a:t>
            </a:r>
            <a:endParaRPr lang="el-CY" sz="3200" dirty="0"/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B4D2145F-DC8E-3353-C316-7C1F593BAE6A}"/>
              </a:ext>
            </a:extLst>
          </p:cNvPr>
          <p:cNvSpPr/>
          <p:nvPr/>
        </p:nvSpPr>
        <p:spPr>
          <a:xfrm>
            <a:off x="6111833" y="1163926"/>
            <a:ext cx="795647" cy="1987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ο </a:t>
            </a:r>
          </a:p>
          <a:p>
            <a:pPr algn="ctr"/>
            <a:r>
              <a:rPr lang="el-GR" sz="3200" dirty="0"/>
              <a:t>η </a:t>
            </a:r>
          </a:p>
          <a:p>
            <a:pPr algn="ctr"/>
            <a:r>
              <a:rPr lang="el-GR" sz="3200" dirty="0"/>
              <a:t>το </a:t>
            </a:r>
            <a:endParaRPr lang="el-CY" sz="3200" dirty="0"/>
          </a:p>
        </p:txBody>
      </p:sp>
      <p:sp>
        <p:nvSpPr>
          <p:cNvPr id="20" name="Βέλος: Δεξιό 19">
            <a:extLst>
              <a:ext uri="{FF2B5EF4-FFF2-40B4-BE49-F238E27FC236}">
                <a16:creationId xmlns:a16="http://schemas.microsoft.com/office/drawing/2014/main" id="{E03FD990-78DF-AA72-761A-1138FF880F7A}"/>
              </a:ext>
            </a:extLst>
          </p:cNvPr>
          <p:cNvSpPr/>
          <p:nvPr/>
        </p:nvSpPr>
        <p:spPr>
          <a:xfrm>
            <a:off x="6907480" y="1195931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1" name="Βέλος: Δεξιό 20">
            <a:extLst>
              <a:ext uri="{FF2B5EF4-FFF2-40B4-BE49-F238E27FC236}">
                <a16:creationId xmlns:a16="http://schemas.microsoft.com/office/drawing/2014/main" id="{7E2036F6-C934-E468-73CE-D56060E1E23B}"/>
              </a:ext>
            </a:extLst>
          </p:cNvPr>
          <p:cNvSpPr/>
          <p:nvPr/>
        </p:nvSpPr>
        <p:spPr>
          <a:xfrm>
            <a:off x="6897710" y="1720424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2" name="Βέλος: Δεξιό 21">
            <a:extLst>
              <a:ext uri="{FF2B5EF4-FFF2-40B4-BE49-F238E27FC236}">
                <a16:creationId xmlns:a16="http://schemas.microsoft.com/office/drawing/2014/main" id="{72165FEB-21FA-85B6-DDA8-28FB3267D017}"/>
              </a:ext>
            </a:extLst>
          </p:cNvPr>
          <p:cNvSpPr/>
          <p:nvPr/>
        </p:nvSpPr>
        <p:spPr>
          <a:xfrm>
            <a:off x="6900121" y="2276923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242083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510</Words>
  <Application>Microsoft Office PowerPoint</Application>
  <PresentationFormat>Ευρεία οθόνη</PresentationFormat>
  <Paragraphs>157</Paragraphs>
  <Slides>35</Slides>
  <Notes>2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Google Sans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Κάνε τη σωστή αντιστοίχιση !  </vt:lpstr>
      <vt:lpstr>Παρουσίαση του PowerPoint</vt:lpstr>
      <vt:lpstr>Παρουσίαση του PowerPoint</vt:lpstr>
      <vt:lpstr>Παρουσίαση του PowerPoint</vt:lpstr>
      <vt:lpstr>Σε ποια χώρα μένεις;</vt:lpstr>
      <vt:lpstr>Σε ποια πόλη  μένεις;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Σε ποια οδό μένεις;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Κάνε τη σωστή αντιστοίχιση!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αυ   ευ    ει      οι      ου</dc:title>
  <dc:creator>Teacher</dc:creator>
  <cp:lastModifiedBy>Ελένη Χαραλάμπους</cp:lastModifiedBy>
  <cp:revision>154</cp:revision>
  <dcterms:created xsi:type="dcterms:W3CDTF">2022-09-27T05:20:14Z</dcterms:created>
  <dcterms:modified xsi:type="dcterms:W3CDTF">2026-04-13T12:14:49Z</dcterms:modified>
</cp:coreProperties>
</file>