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0" r:id="rId2"/>
    <p:sldId id="273" r:id="rId3"/>
    <p:sldId id="267" r:id="rId4"/>
    <p:sldId id="412" r:id="rId5"/>
    <p:sldId id="413" r:id="rId6"/>
    <p:sldId id="438" r:id="rId7"/>
    <p:sldId id="399" r:id="rId8"/>
    <p:sldId id="414" r:id="rId9"/>
    <p:sldId id="256" r:id="rId10"/>
    <p:sldId id="269" r:id="rId11"/>
    <p:sldId id="418" r:id="rId12"/>
    <p:sldId id="401" r:id="rId13"/>
    <p:sldId id="400" r:id="rId14"/>
    <p:sldId id="402" r:id="rId15"/>
    <p:sldId id="404" r:id="rId16"/>
    <p:sldId id="403" r:id="rId17"/>
    <p:sldId id="405" r:id="rId18"/>
    <p:sldId id="406" r:id="rId19"/>
    <p:sldId id="416" r:id="rId20"/>
    <p:sldId id="262" r:id="rId21"/>
    <p:sldId id="419" r:id="rId22"/>
    <p:sldId id="417" r:id="rId23"/>
    <p:sldId id="407" r:id="rId24"/>
    <p:sldId id="415" r:id="rId25"/>
    <p:sldId id="265" r:id="rId26"/>
    <p:sldId id="421" r:id="rId27"/>
    <p:sldId id="420" r:id="rId28"/>
    <p:sldId id="260" r:id="rId29"/>
    <p:sldId id="437" r:id="rId30"/>
    <p:sldId id="285" r:id="rId31"/>
    <p:sldId id="409" r:id="rId32"/>
    <p:sldId id="431" r:id="rId33"/>
    <p:sldId id="410" r:id="rId34"/>
    <p:sldId id="432" r:id="rId35"/>
    <p:sldId id="433" r:id="rId36"/>
    <p:sldId id="434" r:id="rId37"/>
    <p:sldId id="435" r:id="rId38"/>
    <p:sldId id="411" r:id="rId39"/>
    <p:sldId id="408" r:id="rId40"/>
    <p:sldId id="259" r:id="rId41"/>
    <p:sldId id="270" r:id="rId42"/>
    <p:sldId id="424" r:id="rId43"/>
    <p:sldId id="425" r:id="rId44"/>
    <p:sldId id="426" r:id="rId45"/>
    <p:sldId id="427" r:id="rId46"/>
    <p:sldId id="429" r:id="rId47"/>
    <p:sldId id="430" r:id="rId48"/>
    <p:sldId id="422" r:id="rId49"/>
    <p:sldId id="423" r:id="rId50"/>
    <p:sldId id="396"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57B5-0AC1-43B3-98F5-7D039107678B}" type="datetimeFigureOut">
              <a:rPr lang="el-GR" smtClean="0"/>
              <a:t>13/4/2026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8A649-5927-4F35-977E-5803AAB34F0D}" type="slidenum">
              <a:rPr lang="el-GR" smtClean="0"/>
              <a:t>‹#›</a:t>
            </a:fld>
            <a:endParaRPr lang="el-GR"/>
          </a:p>
        </p:txBody>
      </p:sp>
    </p:spTree>
    <p:extLst>
      <p:ext uri="{BB962C8B-B14F-4D97-AF65-F5344CB8AC3E}">
        <p14:creationId xmlns:p14="http://schemas.microsoft.com/office/powerpoint/2010/main" val="370741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3F8A649-5927-4F35-977E-5803AAB34F0D}" type="slidenum">
              <a:rPr lang="el-GR" smtClean="0"/>
              <a:t>9</a:t>
            </a:fld>
            <a:endParaRPr lang="el-GR"/>
          </a:p>
        </p:txBody>
      </p:sp>
    </p:spTree>
    <p:extLst>
      <p:ext uri="{BB962C8B-B14F-4D97-AF65-F5344CB8AC3E}">
        <p14:creationId xmlns:p14="http://schemas.microsoft.com/office/powerpoint/2010/main" val="3347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6FEAD5-F5AD-429B-B5CF-A421EB475335}"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427788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FEAD5-F5AD-429B-B5CF-A421EB475335}"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408361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FEAD5-F5AD-429B-B5CF-A421EB475335}"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362286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FEAD5-F5AD-429B-B5CF-A421EB475335}"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51061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6FEAD5-F5AD-429B-B5CF-A421EB475335}"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183962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FEAD5-F5AD-429B-B5CF-A421EB475335}"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276503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FEAD5-F5AD-429B-B5CF-A421EB475335}"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190808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FEAD5-F5AD-429B-B5CF-A421EB475335}"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3526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FEAD5-F5AD-429B-B5CF-A421EB475335}"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388713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6FEAD5-F5AD-429B-B5CF-A421EB475335}"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164307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6FEAD5-F5AD-429B-B5CF-A421EB475335}"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290758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FEAD5-F5AD-429B-B5CF-A421EB475335}"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D7FC2-FD2E-4A8B-BACC-37DA0F68B8B2}" type="slidenum">
              <a:rPr lang="en-US" smtClean="0"/>
              <a:t>‹#›</a:t>
            </a:fld>
            <a:endParaRPr lang="en-US"/>
          </a:p>
        </p:txBody>
      </p:sp>
    </p:spTree>
    <p:extLst>
      <p:ext uri="{BB962C8B-B14F-4D97-AF65-F5344CB8AC3E}">
        <p14:creationId xmlns:p14="http://schemas.microsoft.com/office/powerpoint/2010/main" val="67467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1"/>
              </a:solidFill>
            </a:endParaRPr>
          </a:p>
          <a:p>
            <a:pPr algn="ctr"/>
            <a:r>
              <a:rPr lang="el-GR" sz="1350">
                <a:solidFill>
                  <a:schemeClr val="tx1"/>
                </a:solidFill>
              </a:rPr>
              <a:t>Δρ</a:t>
            </a:r>
            <a:r>
              <a:rPr lang="el-GR" sz="1350" dirty="0">
                <a:solidFill>
                  <a:schemeClr val="tx1"/>
                </a:solidFill>
              </a:rPr>
              <a:t> Ελένη Χαραλάμπους</a:t>
            </a:r>
          </a:p>
          <a:p>
            <a:pPr algn="ctr"/>
            <a:r>
              <a:rPr lang="en-US" sz="1400" dirty="0">
                <a:solidFill>
                  <a:srgbClr val="FF0000"/>
                </a:solidFill>
              </a:rPr>
              <a:t>www.e-charalambous.com</a:t>
            </a:r>
            <a:endParaRPr lang="el-CY" sz="1400" dirty="0">
              <a:solidFill>
                <a:srgbClr val="FF0000"/>
              </a:solidFill>
            </a:endParaRPr>
          </a:p>
          <a:p>
            <a:pPr algn="ctr"/>
            <a:r>
              <a:rPr lang="el-GR" sz="1350" dirty="0">
                <a:solidFill>
                  <a:schemeClr val="tx1"/>
                </a:solidFill>
              </a:rPr>
              <a:t>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16. Ακούω Πάω Λέω       </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71" y="377000"/>
            <a:ext cx="10515600" cy="1325563"/>
          </a:xfrm>
          <a:ln>
            <a:solidFill>
              <a:schemeClr val="tx1"/>
            </a:solidFill>
          </a:ln>
        </p:spPr>
        <p:txBody>
          <a:bodyPr/>
          <a:lstStyle/>
          <a:p>
            <a:pPr algn="ctr"/>
            <a:r>
              <a:rPr lang="el-GR" dirty="0"/>
              <a:t>      ΑΚΟΥΩ </a:t>
            </a:r>
            <a:endParaRPr lang="en-US" dirty="0"/>
          </a:p>
        </p:txBody>
      </p:sp>
      <p:sp>
        <p:nvSpPr>
          <p:cNvPr id="3" name="Content Placeholder 2"/>
          <p:cNvSpPr>
            <a:spLocks noGrp="1"/>
          </p:cNvSpPr>
          <p:nvPr>
            <p:ph idx="1"/>
          </p:nvPr>
        </p:nvSpPr>
        <p:spPr>
          <a:xfrm>
            <a:off x="660071" y="1872448"/>
            <a:ext cx="3226129" cy="4528352"/>
          </a:xfrm>
          <a:ln>
            <a:solidFill>
              <a:schemeClr val="tx1"/>
            </a:solidFill>
          </a:ln>
        </p:spPr>
        <p:txBody>
          <a:bodyPr>
            <a:normAutofit/>
          </a:bodyPr>
          <a:lstStyle/>
          <a:p>
            <a:pPr marL="0" indent="0">
              <a:lnSpc>
                <a:spcPct val="150000"/>
              </a:lnSpc>
              <a:buNone/>
            </a:pPr>
            <a:r>
              <a:rPr lang="el-GR" sz="2400" dirty="0"/>
              <a:t>Εγώ</a:t>
            </a:r>
            <a:endParaRPr lang="el-GR" sz="2400" dirty="0">
              <a:solidFill>
                <a:srgbClr val="FF0000"/>
              </a:solidFill>
            </a:endParaRPr>
          </a:p>
          <a:p>
            <a:pPr marL="0" indent="0">
              <a:lnSpc>
                <a:spcPct val="150000"/>
              </a:lnSpc>
              <a:buNone/>
            </a:pPr>
            <a:r>
              <a:rPr lang="el-GR" sz="2400" dirty="0"/>
              <a:t>Εσύ</a:t>
            </a:r>
            <a:endParaRPr lang="el-GR" sz="2400" dirty="0">
              <a:solidFill>
                <a:srgbClr val="FF0000"/>
              </a:solidFill>
            </a:endParaRPr>
          </a:p>
          <a:p>
            <a:pPr marL="0" indent="0">
              <a:lnSpc>
                <a:spcPct val="150000"/>
              </a:lnSpc>
              <a:buNone/>
            </a:pPr>
            <a:r>
              <a:rPr lang="el-GR" sz="2400" dirty="0"/>
              <a:t>Αυτός  / Αυτή  / Αυτό</a:t>
            </a:r>
          </a:p>
          <a:p>
            <a:pPr marL="0" indent="0">
              <a:lnSpc>
                <a:spcPct val="150000"/>
              </a:lnSpc>
              <a:buNone/>
            </a:pPr>
            <a:r>
              <a:rPr lang="el-GR" sz="2400" dirty="0"/>
              <a:t>Εμείς</a:t>
            </a:r>
            <a:endParaRPr lang="el-GR" sz="2400" dirty="0">
              <a:solidFill>
                <a:srgbClr val="FF0000"/>
              </a:solidFill>
            </a:endParaRPr>
          </a:p>
          <a:p>
            <a:pPr marL="0" indent="0">
              <a:lnSpc>
                <a:spcPct val="150000"/>
              </a:lnSpc>
              <a:buNone/>
            </a:pPr>
            <a:r>
              <a:rPr lang="el-GR" sz="2400" dirty="0"/>
              <a:t>Εσείς</a:t>
            </a:r>
          </a:p>
          <a:p>
            <a:pPr marL="0" indent="0">
              <a:lnSpc>
                <a:spcPct val="150000"/>
              </a:lnSpc>
              <a:buNone/>
            </a:pPr>
            <a:r>
              <a:rPr lang="el-GR" sz="2400" dirty="0"/>
              <a:t>Αυτοί  /  Αυτές  / Αυτά</a:t>
            </a:r>
            <a:endParaRPr lang="el-GR" sz="2400" dirty="0">
              <a:solidFill>
                <a:srgbClr val="FF0000"/>
              </a:solidFill>
            </a:endParaRPr>
          </a:p>
          <a:p>
            <a:pPr marL="0" indent="0">
              <a:buNone/>
            </a:pPr>
            <a:endParaRPr lang="en-US" sz="2400" dirty="0"/>
          </a:p>
        </p:txBody>
      </p:sp>
      <p:pic>
        <p:nvPicPr>
          <p:cNvPr id="1026" name="Picture 2" descr="Parga Bookstore - Ακούω"/>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5543" y="2006930"/>
            <a:ext cx="2618510" cy="427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CB484B9-466B-5F2E-E647-8F9D9ECA727D}"/>
              </a:ext>
            </a:extLst>
          </p:cNvPr>
          <p:cNvSpPr txBox="1">
            <a:spLocks/>
          </p:cNvSpPr>
          <p:nvPr/>
        </p:nvSpPr>
        <p:spPr>
          <a:xfrm>
            <a:off x="5689765" y="1872448"/>
            <a:ext cx="2354778" cy="45283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l-GR" sz="2400" dirty="0"/>
              <a:t>ακού</a:t>
            </a:r>
            <a:r>
              <a:rPr lang="el-GR" sz="2400" dirty="0">
                <a:solidFill>
                  <a:srgbClr val="FF0000"/>
                </a:solidFill>
              </a:rPr>
              <a:t>με</a:t>
            </a:r>
          </a:p>
          <a:p>
            <a:pPr marL="0" indent="0">
              <a:lnSpc>
                <a:spcPct val="150000"/>
              </a:lnSpc>
              <a:buFont typeface="Arial" panose="020B0604020202020204" pitchFamily="34" charset="0"/>
              <a:buNone/>
            </a:pPr>
            <a:r>
              <a:rPr lang="el-GR" sz="2400" dirty="0"/>
              <a:t>ακού</a:t>
            </a:r>
            <a:r>
              <a:rPr lang="el-GR" sz="2400" dirty="0">
                <a:solidFill>
                  <a:srgbClr val="FF0000"/>
                </a:solidFill>
              </a:rPr>
              <a:t>νε</a:t>
            </a:r>
          </a:p>
          <a:p>
            <a:pPr marL="0" indent="0">
              <a:lnSpc>
                <a:spcPct val="150000"/>
              </a:lnSpc>
              <a:buFont typeface="Arial" panose="020B0604020202020204" pitchFamily="34" charset="0"/>
              <a:buNone/>
            </a:pPr>
            <a:r>
              <a:rPr lang="el-GR" sz="2400" dirty="0"/>
              <a:t>ακού</a:t>
            </a:r>
            <a:r>
              <a:rPr lang="el-GR" sz="2400" dirty="0">
                <a:solidFill>
                  <a:srgbClr val="FF0000"/>
                </a:solidFill>
              </a:rPr>
              <a:t>ς</a:t>
            </a:r>
            <a:r>
              <a:rPr lang="el-GR" sz="2400" dirty="0"/>
              <a:t> </a:t>
            </a:r>
          </a:p>
          <a:p>
            <a:pPr marL="0" indent="0">
              <a:lnSpc>
                <a:spcPct val="150000"/>
              </a:lnSpc>
              <a:buFont typeface="Arial" panose="020B0604020202020204" pitchFamily="34" charset="0"/>
              <a:buNone/>
            </a:pPr>
            <a:r>
              <a:rPr lang="el-GR" sz="2400" dirty="0"/>
              <a:t>ακού</a:t>
            </a:r>
            <a:r>
              <a:rPr lang="el-GR" sz="2400" dirty="0">
                <a:solidFill>
                  <a:srgbClr val="FF0000"/>
                </a:solidFill>
              </a:rPr>
              <a:t>ει</a:t>
            </a:r>
          </a:p>
          <a:p>
            <a:pPr marL="0" indent="0">
              <a:lnSpc>
                <a:spcPct val="150000"/>
              </a:lnSpc>
              <a:buFont typeface="Arial" panose="020B0604020202020204" pitchFamily="34" charset="0"/>
              <a:buNone/>
            </a:pPr>
            <a:r>
              <a:rPr lang="el-GR" sz="2400" dirty="0"/>
              <a:t>ακού</a:t>
            </a:r>
            <a:r>
              <a:rPr lang="el-GR" sz="2400" dirty="0">
                <a:solidFill>
                  <a:srgbClr val="FF0000"/>
                </a:solidFill>
              </a:rPr>
              <a:t>ω</a:t>
            </a:r>
            <a:r>
              <a:rPr lang="el-GR" sz="2400" dirty="0"/>
              <a:t> </a:t>
            </a:r>
          </a:p>
          <a:p>
            <a:pPr marL="0" indent="0">
              <a:lnSpc>
                <a:spcPct val="150000"/>
              </a:lnSpc>
              <a:buFont typeface="Arial" panose="020B0604020202020204" pitchFamily="34" charset="0"/>
              <a:buNone/>
            </a:pPr>
            <a:r>
              <a:rPr lang="el-GR" sz="2400" dirty="0"/>
              <a:t>ακού</a:t>
            </a:r>
            <a:r>
              <a:rPr lang="el-GR" sz="2400" dirty="0">
                <a:solidFill>
                  <a:srgbClr val="FF0000"/>
                </a:solidFill>
              </a:rPr>
              <a:t>τε</a:t>
            </a:r>
          </a:p>
          <a:p>
            <a:pPr marL="0" indent="0">
              <a:buFont typeface="Arial" panose="020B0604020202020204" pitchFamily="34" charset="0"/>
              <a:buNone/>
            </a:pPr>
            <a:endParaRPr lang="en-US" sz="2400" dirty="0"/>
          </a:p>
        </p:txBody>
      </p:sp>
      <p:cxnSp>
        <p:nvCxnSpPr>
          <p:cNvPr id="6" name="Ευθεία γραμμή σύνδεσης 5">
            <a:extLst>
              <a:ext uri="{FF2B5EF4-FFF2-40B4-BE49-F238E27FC236}">
                <a16:creationId xmlns:a16="http://schemas.microsoft.com/office/drawing/2014/main" id="{B8BC1F2F-7307-5DD4-EB4F-5C155FBDDB60}"/>
              </a:ext>
            </a:extLst>
          </p:cNvPr>
          <p:cNvCxnSpPr>
            <a:cxnSpLocks/>
          </p:cNvCxnSpPr>
          <p:nvPr/>
        </p:nvCxnSpPr>
        <p:spPr>
          <a:xfrm>
            <a:off x="1219200" y="2307771"/>
            <a:ext cx="4470565" cy="253637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7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6080-6A25-0004-91C7-718CED43A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C3F85-B199-0461-D8D2-D8A2A51DEA55}"/>
              </a:ext>
            </a:extLst>
          </p:cNvPr>
          <p:cNvSpPr>
            <a:spLocks noGrp="1"/>
          </p:cNvSpPr>
          <p:nvPr>
            <p:ph type="title"/>
          </p:nvPr>
        </p:nvSpPr>
        <p:spPr>
          <a:xfrm>
            <a:off x="660071" y="377000"/>
            <a:ext cx="10515600" cy="1325563"/>
          </a:xfrm>
          <a:ln>
            <a:solidFill>
              <a:schemeClr val="tx1"/>
            </a:solidFill>
          </a:ln>
        </p:spPr>
        <p:txBody>
          <a:bodyPr/>
          <a:lstStyle/>
          <a:p>
            <a:pPr algn="ctr"/>
            <a:r>
              <a:rPr lang="el-GR" dirty="0"/>
              <a:t>      ΑΚΟΥΩ </a:t>
            </a:r>
            <a:endParaRPr lang="en-US" dirty="0"/>
          </a:p>
        </p:txBody>
      </p:sp>
      <p:sp>
        <p:nvSpPr>
          <p:cNvPr id="3" name="Content Placeholder 2">
            <a:extLst>
              <a:ext uri="{FF2B5EF4-FFF2-40B4-BE49-F238E27FC236}">
                <a16:creationId xmlns:a16="http://schemas.microsoft.com/office/drawing/2014/main" id="{95D3980A-1AED-7AE9-3E14-960F980C9FCD}"/>
              </a:ext>
            </a:extLst>
          </p:cNvPr>
          <p:cNvSpPr>
            <a:spLocks noGrp="1"/>
          </p:cNvSpPr>
          <p:nvPr>
            <p:ph idx="1"/>
          </p:nvPr>
        </p:nvSpPr>
        <p:spPr>
          <a:xfrm>
            <a:off x="660071" y="1872448"/>
            <a:ext cx="10515600" cy="4528352"/>
          </a:xfrm>
          <a:ln>
            <a:solidFill>
              <a:schemeClr val="tx1"/>
            </a:solidFill>
          </a:ln>
        </p:spPr>
        <p:txBody>
          <a:bodyPr>
            <a:normAutofit/>
          </a:bodyPr>
          <a:lstStyle/>
          <a:p>
            <a:pPr marL="0" indent="0">
              <a:lnSpc>
                <a:spcPct val="150000"/>
              </a:lnSpc>
              <a:buNone/>
            </a:pPr>
            <a:r>
              <a:rPr lang="el-GR" sz="2400" dirty="0"/>
              <a:t>Εγώ                                                   ακού</a:t>
            </a:r>
            <a:r>
              <a:rPr lang="el-GR" sz="2400" dirty="0">
                <a:solidFill>
                  <a:srgbClr val="FF0000"/>
                </a:solidFill>
              </a:rPr>
              <a:t>ω</a:t>
            </a:r>
          </a:p>
          <a:p>
            <a:pPr marL="0" indent="0">
              <a:lnSpc>
                <a:spcPct val="150000"/>
              </a:lnSpc>
              <a:buNone/>
            </a:pPr>
            <a:r>
              <a:rPr lang="el-GR" sz="2400" dirty="0"/>
              <a:t>Εσύ                                                    ακού</a:t>
            </a:r>
            <a:r>
              <a:rPr lang="el-GR" sz="2400" dirty="0">
                <a:solidFill>
                  <a:srgbClr val="FF0000"/>
                </a:solidFill>
              </a:rPr>
              <a:t>ς</a:t>
            </a:r>
          </a:p>
          <a:p>
            <a:pPr marL="0" indent="0">
              <a:lnSpc>
                <a:spcPct val="150000"/>
              </a:lnSpc>
              <a:buNone/>
            </a:pPr>
            <a:r>
              <a:rPr lang="el-GR" sz="2400" dirty="0"/>
              <a:t>Αυτός  / Αυτή  / Αυτό                     ακού</a:t>
            </a:r>
            <a:r>
              <a:rPr lang="el-GR" sz="2400" dirty="0">
                <a:solidFill>
                  <a:srgbClr val="FF0000"/>
                </a:solidFill>
              </a:rPr>
              <a:t>ει</a:t>
            </a:r>
            <a:r>
              <a:rPr lang="el-GR" sz="2400" dirty="0"/>
              <a:t> </a:t>
            </a:r>
          </a:p>
          <a:p>
            <a:pPr marL="0" indent="0">
              <a:lnSpc>
                <a:spcPct val="150000"/>
              </a:lnSpc>
              <a:buNone/>
            </a:pPr>
            <a:r>
              <a:rPr lang="el-GR" sz="2400" dirty="0"/>
              <a:t>Εμείς                                                 ακού</a:t>
            </a:r>
            <a:r>
              <a:rPr lang="el-GR" sz="2400" dirty="0">
                <a:solidFill>
                  <a:srgbClr val="FF0000"/>
                </a:solidFill>
              </a:rPr>
              <a:t>με</a:t>
            </a:r>
          </a:p>
          <a:p>
            <a:pPr marL="0" indent="0">
              <a:lnSpc>
                <a:spcPct val="150000"/>
              </a:lnSpc>
              <a:buNone/>
            </a:pPr>
            <a:r>
              <a:rPr lang="el-GR" sz="2400" dirty="0"/>
              <a:t>Εσείς                                                  ακού</a:t>
            </a:r>
            <a:r>
              <a:rPr lang="el-GR" sz="2400" dirty="0">
                <a:solidFill>
                  <a:srgbClr val="FF0000"/>
                </a:solidFill>
              </a:rPr>
              <a:t>τε</a:t>
            </a:r>
            <a:r>
              <a:rPr lang="el-GR" sz="2400" dirty="0"/>
              <a:t> </a:t>
            </a:r>
          </a:p>
          <a:p>
            <a:pPr marL="0" indent="0">
              <a:lnSpc>
                <a:spcPct val="150000"/>
              </a:lnSpc>
              <a:buNone/>
            </a:pPr>
            <a:r>
              <a:rPr lang="el-GR" sz="2400" dirty="0"/>
              <a:t>Αυτοί  /  Αυτές  / Αυτά                    ακού</a:t>
            </a:r>
            <a:r>
              <a:rPr lang="el-GR" sz="2400" dirty="0">
                <a:solidFill>
                  <a:srgbClr val="FF0000"/>
                </a:solidFill>
              </a:rPr>
              <a:t>νε</a:t>
            </a:r>
          </a:p>
          <a:p>
            <a:pPr marL="0" indent="0">
              <a:buNone/>
            </a:pPr>
            <a:endParaRPr lang="en-US" sz="2400" dirty="0"/>
          </a:p>
        </p:txBody>
      </p:sp>
      <p:pic>
        <p:nvPicPr>
          <p:cNvPr id="1026" name="Picture 2" descr="Parga Bookstore - Ακούω">
            <a:extLst>
              <a:ext uri="{FF2B5EF4-FFF2-40B4-BE49-F238E27FC236}">
                <a16:creationId xmlns:a16="http://schemas.microsoft.com/office/drawing/2014/main" id="{67FDE8DC-52F9-FB22-580E-3454B2B0A4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5543" y="2006930"/>
            <a:ext cx="2618510" cy="427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BBF1-1959-C6B3-AF5D-8D67E5A17A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2E3A2-FDE6-6FD3-DC1E-585C7B50AB8A}"/>
              </a:ext>
            </a:extLst>
          </p:cNvPr>
          <p:cNvSpPr>
            <a:spLocks noGrp="1"/>
          </p:cNvSpPr>
          <p:nvPr>
            <p:ph idx="1"/>
          </p:nvPr>
        </p:nvSpPr>
        <p:spPr>
          <a:xfrm>
            <a:off x="660071" y="1872448"/>
            <a:ext cx="10515600" cy="4528352"/>
          </a:xfrm>
          <a:ln>
            <a:solidFill>
              <a:schemeClr val="tx1"/>
            </a:solidFill>
          </a:ln>
        </p:spPr>
        <p:txBody>
          <a:bodyPr>
            <a:normAutofit/>
          </a:bodyPr>
          <a:lstStyle/>
          <a:p>
            <a:r>
              <a:rPr lang="el-GR" sz="4000" dirty="0"/>
              <a:t>Εγώ            ακούει                         μουσική.</a:t>
            </a:r>
          </a:p>
        </p:txBody>
      </p:sp>
      <p:pic>
        <p:nvPicPr>
          <p:cNvPr id="4" name="Picture 2" descr="30 vectores de stock y arte vectorial de Kids exam cheating | Shutterstock">
            <a:extLst>
              <a:ext uri="{FF2B5EF4-FFF2-40B4-BE49-F238E27FC236}">
                <a16:creationId xmlns:a16="http://schemas.microsoft.com/office/drawing/2014/main" id="{9F2753BA-4DA0-510D-A35F-CD579B871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879771" y="3248368"/>
            <a:ext cx="3766457" cy="23083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AF9668C0-A2A8-3B5D-253A-750296795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CD745D60-1D66-69BC-6B72-C51ED671CE5C}"/>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1E90F2F5-50D3-1EF7-818F-D53E6935D7C9}"/>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104163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067D-D567-0896-262F-62BD03B03D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99098-5E57-2606-DCB5-D58513896F3A}"/>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endParaRPr lang="el-GR" sz="2400" dirty="0"/>
          </a:p>
          <a:p>
            <a:pPr marL="0" indent="0">
              <a:buNone/>
            </a:pPr>
            <a:r>
              <a:rPr lang="el-GR" sz="4000" dirty="0"/>
              <a:t>Εσύ     ακούω      μουσική.</a:t>
            </a:r>
          </a:p>
        </p:txBody>
      </p:sp>
      <p:pic>
        <p:nvPicPr>
          <p:cNvPr id="4" name="Picture 2" descr="30 vectores de stock y arte vectorial de Kids exam cheating | Shutterstock">
            <a:extLst>
              <a:ext uri="{FF2B5EF4-FFF2-40B4-BE49-F238E27FC236}">
                <a16:creationId xmlns:a16="http://schemas.microsoft.com/office/drawing/2014/main" id="{656A492C-06DE-74BC-1BE1-6FB7DB14BA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3102429"/>
            <a:ext cx="3766457" cy="26349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EF78CE37-0C20-840E-6FA5-ED073E771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B6A3B582-0DA1-3C23-1D90-3160CFF20002}"/>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46B2B625-1FB2-3C93-1C2B-25A9908608FA}"/>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390737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7A33-6A16-2ECF-8638-1491900894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8C58D-97EF-1003-FA0D-47A943C4B00F}"/>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3600" dirty="0"/>
              <a:t>Η Ελένη      ακούμε        μουσική.</a:t>
            </a:r>
          </a:p>
        </p:txBody>
      </p:sp>
      <p:pic>
        <p:nvPicPr>
          <p:cNvPr id="4" name="Picture 2" descr="30 vectores de stock y arte vectorial de Kids exam cheating | Shutterstock">
            <a:extLst>
              <a:ext uri="{FF2B5EF4-FFF2-40B4-BE49-F238E27FC236}">
                <a16:creationId xmlns:a16="http://schemas.microsoft.com/office/drawing/2014/main" id="{812B68D9-2CC9-DFC6-C806-A01EECDD1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2136230"/>
            <a:ext cx="3766457" cy="3601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93E624AC-15B6-EAAB-042E-E3C28349A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283730A2-48EF-9758-E5A0-CEEC0096CE76}"/>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31EEE7B6-D414-D836-2400-321ABE9227F5}"/>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77114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B258-9C47-8E18-8D0C-10CD04E836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A0AD0-4DF4-3A81-ED80-51817FF8963A}"/>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endParaRPr lang="el-GR" sz="2400" dirty="0"/>
          </a:p>
          <a:p>
            <a:pPr marL="0" indent="0">
              <a:buNone/>
            </a:pPr>
            <a:r>
              <a:rPr lang="el-GR" sz="3200" dirty="0"/>
              <a:t>Η Μαρία και  η Ελένη    ακούει     μουσική.</a:t>
            </a:r>
          </a:p>
        </p:txBody>
      </p:sp>
      <p:pic>
        <p:nvPicPr>
          <p:cNvPr id="4" name="Picture 2" descr="30 vectores de stock y arte vectorial de Kids exam cheating | Shutterstock">
            <a:extLst>
              <a:ext uri="{FF2B5EF4-FFF2-40B4-BE49-F238E27FC236}">
                <a16:creationId xmlns:a16="http://schemas.microsoft.com/office/drawing/2014/main" id="{B954A5EC-1421-E148-4AF5-63D6571DD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2993571"/>
            <a:ext cx="3766457" cy="2743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5B037995-4E6A-83AC-4EC8-A6EC7B49A4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A3E01819-ADCD-0A03-1145-2D9DBBB16BED}"/>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7A9AF68B-DC99-A318-F373-3C19495E654E}"/>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78125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7DD1-DD6D-72FF-8F7B-C418F731D9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B0E72-76D3-4363-F08F-8BBC48EC3EB0}"/>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5400" dirty="0"/>
              <a:t>Εσείς        ακούμε                μουσική;</a:t>
            </a:r>
          </a:p>
        </p:txBody>
      </p:sp>
      <p:pic>
        <p:nvPicPr>
          <p:cNvPr id="4" name="Picture 2" descr="30 vectores de stock y arte vectorial de Kids exam cheating | Shutterstock">
            <a:extLst>
              <a:ext uri="{FF2B5EF4-FFF2-40B4-BE49-F238E27FC236}">
                <a16:creationId xmlns:a16="http://schemas.microsoft.com/office/drawing/2014/main" id="{A9BDAE4B-2FDA-6274-51E3-729E0E42FF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3243943"/>
            <a:ext cx="3766457" cy="249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F905509A-90D0-34B5-9E45-C527F4F0EA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A6085833-E13F-4F0C-F213-75EC43C575A0}"/>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5B283EC4-E599-A5F4-BF1A-8D407FA3FCB0}"/>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238054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2AE3-3793-72A3-E84F-FDD4518001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80548-AB4A-69F7-04DB-7660EE94117F}"/>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000" dirty="0"/>
              <a:t>Εμείς     ακούτε    μουσική.</a:t>
            </a:r>
            <a:endParaRPr lang="en-US" sz="4000" dirty="0"/>
          </a:p>
        </p:txBody>
      </p:sp>
      <p:pic>
        <p:nvPicPr>
          <p:cNvPr id="4" name="Picture 2" descr="30 vectores de stock y arte vectorial de Kids exam cheating | Shutterstock">
            <a:extLst>
              <a:ext uri="{FF2B5EF4-FFF2-40B4-BE49-F238E27FC236}">
                <a16:creationId xmlns:a16="http://schemas.microsoft.com/office/drawing/2014/main" id="{F18D0B56-617A-81E3-D2CE-4E52BFC5FF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2136230"/>
            <a:ext cx="3766457" cy="3601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9A43B1A6-B08E-C9BA-AF29-5B322A4EF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03E72EAB-8798-7C4F-655E-735756627152}"/>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8A2C825B-67FF-E20E-3632-CA867BB07C2D}"/>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35480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ΠΑΩ</a:t>
            </a:r>
            <a:endParaRPr lang="el-CY" sz="4800" dirty="0"/>
          </a:p>
        </p:txBody>
      </p:sp>
    </p:spTree>
    <p:extLst>
      <p:ext uri="{BB962C8B-B14F-4D97-AF65-F5344CB8AC3E}">
        <p14:creationId xmlns:p14="http://schemas.microsoft.com/office/powerpoint/2010/main" val="246690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227E-92E1-18B3-9FE3-9421E4221041}"/>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7038EE97-FA4D-BD26-F9DB-9B854801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834799"/>
            <a:ext cx="8897030" cy="5304744"/>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5332C7D-DE95-B944-2749-9F0AA1D27041}"/>
              </a:ext>
            </a:extLst>
          </p:cNvPr>
          <p:cNvSpPr/>
          <p:nvPr/>
        </p:nvSpPr>
        <p:spPr>
          <a:xfrm>
            <a:off x="3831772" y="0"/>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Εσύ πού πας; </a:t>
            </a:r>
            <a:endParaRPr lang="el-CY" sz="4000" dirty="0">
              <a:solidFill>
                <a:srgbClr val="FF0000"/>
              </a:solidFill>
            </a:endParaRPr>
          </a:p>
        </p:txBody>
      </p:sp>
      <p:sp>
        <p:nvSpPr>
          <p:cNvPr id="3" name="Φυσαλίδα σκέψης: Σύννεφο 2">
            <a:extLst>
              <a:ext uri="{FF2B5EF4-FFF2-40B4-BE49-F238E27FC236}">
                <a16:creationId xmlns:a16="http://schemas.microsoft.com/office/drawing/2014/main" id="{24D93440-B862-4C20-C1D9-ED3E87F66A1D}"/>
              </a:ext>
            </a:extLst>
          </p:cNvPr>
          <p:cNvSpPr/>
          <p:nvPr/>
        </p:nvSpPr>
        <p:spPr>
          <a:xfrm>
            <a:off x="7217228" y="2917372"/>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Εγώ πάω σπίτι. Έχω διάβασμα.</a:t>
            </a:r>
            <a:endParaRPr lang="el-CY" sz="4000" dirty="0">
              <a:solidFill>
                <a:srgbClr val="FF0000"/>
              </a:solidFill>
            </a:endParaRPr>
          </a:p>
        </p:txBody>
      </p:sp>
    </p:spTree>
    <p:extLst>
      <p:ext uri="{BB962C8B-B14F-4D97-AF65-F5344CB8AC3E}">
        <p14:creationId xmlns:p14="http://schemas.microsoft.com/office/powerpoint/2010/main" val="14845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26792-BB95-9AD2-D76F-F16A143DE8CE}"/>
              </a:ext>
            </a:extLst>
          </p:cNvPr>
          <p:cNvSpPr txBox="1"/>
          <p:nvPr/>
        </p:nvSpPr>
        <p:spPr>
          <a:xfrm>
            <a:off x="276804" y="2758666"/>
            <a:ext cx="5845628" cy="3416320"/>
          </a:xfrm>
          <a:prstGeom prst="rect">
            <a:avLst/>
          </a:prstGeom>
          <a:noFill/>
          <a:ln>
            <a:solidFill>
              <a:schemeClr val="tx1"/>
            </a:solidFill>
          </a:ln>
        </p:spPr>
        <p:txBody>
          <a:bodyPr wrap="square">
            <a:spAutoFit/>
          </a:bodyPr>
          <a:lstStyle/>
          <a:p>
            <a:r>
              <a:rPr lang="el-GR" sz="3600" dirty="0"/>
              <a:t>Εγώ                                      πά</a:t>
            </a:r>
            <a:r>
              <a:rPr lang="el-GR" sz="3600" b="1" dirty="0"/>
              <a:t>ω</a:t>
            </a:r>
          </a:p>
          <a:p>
            <a:r>
              <a:rPr lang="el-GR" sz="3600" dirty="0"/>
              <a:t>Εσύ                                      πα</a:t>
            </a:r>
            <a:r>
              <a:rPr lang="el-GR" sz="3600" b="1" dirty="0"/>
              <a:t>ς</a:t>
            </a:r>
          </a:p>
          <a:p>
            <a:r>
              <a:rPr lang="el-GR" sz="3600" dirty="0"/>
              <a:t>Αυτός  / Αυτή  / Αυτό       πά</a:t>
            </a:r>
            <a:r>
              <a:rPr lang="el-GR" sz="3600" b="1" dirty="0"/>
              <a:t>ει</a:t>
            </a:r>
          </a:p>
          <a:p>
            <a:r>
              <a:rPr lang="el-GR" sz="3600" dirty="0"/>
              <a:t>Εμείς                                   πά</a:t>
            </a:r>
            <a:r>
              <a:rPr lang="el-GR" sz="3600" b="1" dirty="0"/>
              <a:t>με</a:t>
            </a:r>
          </a:p>
          <a:p>
            <a:r>
              <a:rPr lang="el-GR" sz="3600" dirty="0"/>
              <a:t>Εσείς                                   πά</a:t>
            </a:r>
            <a:r>
              <a:rPr lang="el-GR" sz="3600" b="1" dirty="0"/>
              <a:t>τε</a:t>
            </a:r>
          </a:p>
          <a:p>
            <a:r>
              <a:rPr lang="el-GR" sz="3600" dirty="0"/>
              <a:t>Αυτοί  /  Αυτές  / Αυτά    πά</a:t>
            </a:r>
            <a:r>
              <a:rPr lang="el-GR" sz="3600" b="1" dirty="0"/>
              <a:t>νε</a:t>
            </a:r>
          </a:p>
        </p:txBody>
      </p:sp>
      <p:sp>
        <p:nvSpPr>
          <p:cNvPr id="4" name="Βέλος: Δεξιό 3">
            <a:extLst>
              <a:ext uri="{FF2B5EF4-FFF2-40B4-BE49-F238E27FC236}">
                <a16:creationId xmlns:a16="http://schemas.microsoft.com/office/drawing/2014/main" id="{0D467119-90E3-FD11-66CE-2990AE2F6721}"/>
              </a:ext>
            </a:extLst>
          </p:cNvPr>
          <p:cNvSpPr/>
          <p:nvPr/>
        </p:nvSpPr>
        <p:spPr>
          <a:xfrm rot="13958082">
            <a:off x="4093039" y="1343200"/>
            <a:ext cx="1143000" cy="1251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Βέλος: Δεξιό 4">
            <a:extLst>
              <a:ext uri="{FF2B5EF4-FFF2-40B4-BE49-F238E27FC236}">
                <a16:creationId xmlns:a16="http://schemas.microsoft.com/office/drawing/2014/main" id="{2EBD6A04-07D6-9364-9A99-A4EFB7709CC0}"/>
              </a:ext>
            </a:extLst>
          </p:cNvPr>
          <p:cNvSpPr/>
          <p:nvPr/>
        </p:nvSpPr>
        <p:spPr>
          <a:xfrm rot="17725987">
            <a:off x="5464263" y="1320924"/>
            <a:ext cx="1143000" cy="1251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βάλ 5">
            <a:extLst>
              <a:ext uri="{FF2B5EF4-FFF2-40B4-BE49-F238E27FC236}">
                <a16:creationId xmlns:a16="http://schemas.microsoft.com/office/drawing/2014/main" id="{4276B160-0903-2078-8778-CB283C4481E0}"/>
              </a:ext>
            </a:extLst>
          </p:cNvPr>
          <p:cNvSpPr/>
          <p:nvPr/>
        </p:nvSpPr>
        <p:spPr>
          <a:xfrm>
            <a:off x="5814852" y="267935"/>
            <a:ext cx="2133600" cy="11923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λέω</a:t>
            </a:r>
            <a:r>
              <a:rPr lang="el-GR" dirty="0"/>
              <a:t> </a:t>
            </a:r>
            <a:endParaRPr lang="el-CY" dirty="0"/>
          </a:p>
        </p:txBody>
      </p:sp>
      <p:sp>
        <p:nvSpPr>
          <p:cNvPr id="7" name="Οβάλ 6">
            <a:extLst>
              <a:ext uri="{FF2B5EF4-FFF2-40B4-BE49-F238E27FC236}">
                <a16:creationId xmlns:a16="http://schemas.microsoft.com/office/drawing/2014/main" id="{7F46D796-A654-E918-A70A-1A0E97CE8036}"/>
              </a:ext>
            </a:extLst>
          </p:cNvPr>
          <p:cNvSpPr/>
          <p:nvPr/>
        </p:nvSpPr>
        <p:spPr>
          <a:xfrm>
            <a:off x="2922376" y="267935"/>
            <a:ext cx="2713229" cy="11923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ακούω</a:t>
            </a:r>
            <a:r>
              <a:rPr lang="el-GR" dirty="0"/>
              <a:t> </a:t>
            </a:r>
            <a:endParaRPr lang="el-CY" dirty="0"/>
          </a:p>
        </p:txBody>
      </p:sp>
      <p:sp>
        <p:nvSpPr>
          <p:cNvPr id="8" name="Content Placeholder 2">
            <a:extLst>
              <a:ext uri="{FF2B5EF4-FFF2-40B4-BE49-F238E27FC236}">
                <a16:creationId xmlns:a16="http://schemas.microsoft.com/office/drawing/2014/main" id="{C3ABBE85-219D-64C5-96B8-AE040BCB20E8}"/>
              </a:ext>
            </a:extLst>
          </p:cNvPr>
          <p:cNvSpPr txBox="1">
            <a:spLocks/>
          </p:cNvSpPr>
          <p:nvPr/>
        </p:nvSpPr>
        <p:spPr>
          <a:xfrm>
            <a:off x="8342968" y="2758666"/>
            <a:ext cx="1688704" cy="3416320"/>
          </a:xfrm>
          <a:prstGeom prst="rect">
            <a:avLst/>
          </a:prstGeom>
          <a:ln w="5715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600" dirty="0"/>
              <a:t>είμαι</a:t>
            </a:r>
          </a:p>
          <a:p>
            <a:pPr marL="0" indent="0">
              <a:buNone/>
            </a:pPr>
            <a:r>
              <a:rPr lang="el-GR" sz="3600" dirty="0"/>
              <a:t>είσαι</a:t>
            </a:r>
          </a:p>
          <a:p>
            <a:pPr marL="0" indent="0">
              <a:buNone/>
            </a:pPr>
            <a:r>
              <a:rPr lang="el-GR" sz="3600" dirty="0"/>
              <a:t>είναι</a:t>
            </a:r>
          </a:p>
          <a:p>
            <a:pPr marL="0" indent="0">
              <a:buNone/>
            </a:pPr>
            <a:r>
              <a:rPr lang="el-GR" sz="3600" dirty="0"/>
              <a:t>είμαστε</a:t>
            </a:r>
          </a:p>
          <a:p>
            <a:pPr marL="0" indent="0">
              <a:buNone/>
            </a:pPr>
            <a:r>
              <a:rPr lang="el-GR" dirty="0"/>
              <a:t>είστε</a:t>
            </a:r>
          </a:p>
          <a:p>
            <a:pPr marL="0" indent="0">
              <a:buNone/>
            </a:pPr>
            <a:r>
              <a:rPr lang="el-GR" dirty="0"/>
              <a:t>είναι </a:t>
            </a:r>
            <a:endParaRPr lang="en-US" dirty="0"/>
          </a:p>
        </p:txBody>
      </p:sp>
      <p:sp>
        <p:nvSpPr>
          <p:cNvPr id="9" name="Content Placeholder 2">
            <a:extLst>
              <a:ext uri="{FF2B5EF4-FFF2-40B4-BE49-F238E27FC236}">
                <a16:creationId xmlns:a16="http://schemas.microsoft.com/office/drawing/2014/main" id="{85237414-95EF-BC66-B985-924403F29171}"/>
              </a:ext>
            </a:extLst>
          </p:cNvPr>
          <p:cNvSpPr txBox="1">
            <a:spLocks/>
          </p:cNvSpPr>
          <p:nvPr/>
        </p:nvSpPr>
        <p:spPr>
          <a:xfrm>
            <a:off x="6275053" y="2758666"/>
            <a:ext cx="1937288" cy="3416320"/>
          </a:xfrm>
          <a:prstGeom prst="rect">
            <a:avLst/>
          </a:prstGeom>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200" dirty="0"/>
              <a:t>μένω</a:t>
            </a:r>
          </a:p>
          <a:p>
            <a:pPr marL="0" indent="0">
              <a:buNone/>
            </a:pPr>
            <a:r>
              <a:rPr lang="el-GR" sz="3200" dirty="0"/>
              <a:t>μένεις</a:t>
            </a:r>
          </a:p>
          <a:p>
            <a:pPr marL="0" indent="0">
              <a:buNone/>
            </a:pPr>
            <a:r>
              <a:rPr lang="el-GR" sz="3200" dirty="0"/>
              <a:t>μένει</a:t>
            </a:r>
          </a:p>
          <a:p>
            <a:pPr marL="0" indent="0">
              <a:buNone/>
            </a:pPr>
            <a:r>
              <a:rPr lang="el-GR" sz="3200" dirty="0"/>
              <a:t>μένουμε</a:t>
            </a:r>
          </a:p>
          <a:p>
            <a:pPr marL="0" indent="0">
              <a:buNone/>
            </a:pPr>
            <a:r>
              <a:rPr lang="el-GR" sz="3200" dirty="0"/>
              <a:t>μένετε</a:t>
            </a:r>
          </a:p>
          <a:p>
            <a:pPr marL="0" indent="0">
              <a:buNone/>
            </a:pPr>
            <a:r>
              <a:rPr lang="el-GR" sz="3200" dirty="0"/>
              <a:t>μένουν</a:t>
            </a:r>
            <a:endParaRPr lang="en-US" sz="3200" dirty="0"/>
          </a:p>
        </p:txBody>
      </p:sp>
      <p:sp>
        <p:nvSpPr>
          <p:cNvPr id="10" name="Content Placeholder 2">
            <a:extLst>
              <a:ext uri="{FF2B5EF4-FFF2-40B4-BE49-F238E27FC236}">
                <a16:creationId xmlns:a16="http://schemas.microsoft.com/office/drawing/2014/main" id="{8A0AB5AE-D61C-F961-119A-895FF7B997E1}"/>
              </a:ext>
            </a:extLst>
          </p:cNvPr>
          <p:cNvSpPr txBox="1">
            <a:spLocks/>
          </p:cNvSpPr>
          <p:nvPr/>
        </p:nvSpPr>
        <p:spPr>
          <a:xfrm>
            <a:off x="10162299" y="2766031"/>
            <a:ext cx="1903512" cy="3416320"/>
          </a:xfrm>
          <a:prstGeom prst="rect">
            <a:avLst/>
          </a:prstGeom>
          <a:ln w="5715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600" dirty="0"/>
              <a:t>αγαπά</a:t>
            </a:r>
            <a:r>
              <a:rPr lang="el-GR" sz="3600" b="1" dirty="0"/>
              <a:t>ω</a:t>
            </a:r>
          </a:p>
          <a:p>
            <a:pPr marL="0" indent="0">
              <a:buNone/>
            </a:pPr>
            <a:r>
              <a:rPr lang="el-GR" sz="3600" dirty="0"/>
              <a:t>αγαπά</a:t>
            </a:r>
            <a:r>
              <a:rPr lang="el-GR" sz="3600" b="1" dirty="0"/>
              <a:t>ς</a:t>
            </a:r>
            <a:r>
              <a:rPr lang="el-GR" sz="3600" dirty="0"/>
              <a:t> αγαπά</a:t>
            </a:r>
            <a:r>
              <a:rPr lang="el-GR" sz="3600" b="1" dirty="0"/>
              <a:t>ει</a:t>
            </a:r>
            <a:r>
              <a:rPr lang="el-GR" sz="3600" dirty="0"/>
              <a:t> </a:t>
            </a:r>
          </a:p>
          <a:p>
            <a:pPr marL="0" indent="0">
              <a:buNone/>
            </a:pPr>
            <a:r>
              <a:rPr lang="el-GR" sz="3600" dirty="0"/>
              <a:t>αγαπά</a:t>
            </a:r>
            <a:r>
              <a:rPr lang="el-GR" sz="3600" b="1" dirty="0"/>
              <a:t>με</a:t>
            </a:r>
            <a:r>
              <a:rPr lang="el-GR" sz="3600" dirty="0"/>
              <a:t> αγαπά</a:t>
            </a:r>
            <a:r>
              <a:rPr lang="el-GR" sz="3600" b="1" dirty="0"/>
              <a:t>τε</a:t>
            </a:r>
            <a:r>
              <a:rPr lang="el-GR" sz="3600" dirty="0"/>
              <a:t> αγαπά</a:t>
            </a:r>
            <a:r>
              <a:rPr lang="el-GR" sz="3600" b="1" dirty="0"/>
              <a:t>νε</a:t>
            </a:r>
            <a:r>
              <a:rPr lang="el-GR" sz="3600" dirty="0"/>
              <a:t>  </a:t>
            </a:r>
            <a:endParaRPr lang="en-US" sz="3600" dirty="0"/>
          </a:p>
        </p:txBody>
      </p:sp>
      <p:pic>
        <p:nvPicPr>
          <p:cNvPr id="2" name="Picture 4" descr="Ημερολόγιο - Δωρεάν εικόνες διανυσματικά clipart στο creazilla.com">
            <a:extLst>
              <a:ext uri="{FF2B5EF4-FFF2-40B4-BE49-F238E27FC236}">
                <a16:creationId xmlns:a16="http://schemas.microsoft.com/office/drawing/2014/main" id="{E0B05C0D-0A31-4C75-AACD-F33CED55A5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04" y="0"/>
            <a:ext cx="2713229" cy="2465333"/>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2">
            <a:extLst>
              <a:ext uri="{FF2B5EF4-FFF2-40B4-BE49-F238E27FC236}">
                <a16:creationId xmlns:a16="http://schemas.microsoft.com/office/drawing/2014/main" id="{9CDDA524-5F5A-4CC0-9EBB-8B2743D7B0FA}"/>
              </a:ext>
            </a:extLst>
          </p:cNvPr>
          <p:cNvSpPr/>
          <p:nvPr/>
        </p:nvSpPr>
        <p:spPr>
          <a:xfrm>
            <a:off x="887413" y="728376"/>
            <a:ext cx="1424354" cy="867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 :</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028803" y="462130"/>
            <a:ext cx="2005738" cy="194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8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71" y="170171"/>
            <a:ext cx="10515600" cy="1325563"/>
          </a:xfrm>
          <a:ln>
            <a:solidFill>
              <a:schemeClr val="tx1"/>
            </a:solidFill>
          </a:ln>
        </p:spPr>
        <p:txBody>
          <a:bodyPr/>
          <a:lstStyle/>
          <a:p>
            <a:pPr algn="ctr"/>
            <a:r>
              <a:rPr lang="el-GR" b="1" dirty="0">
                <a:solidFill>
                  <a:srgbClr val="FF0000"/>
                </a:solidFill>
              </a:rPr>
              <a:t>      Πού    πας; </a:t>
            </a:r>
            <a:endParaRPr lang="en-US" b="1" dirty="0">
              <a:solidFill>
                <a:srgbClr val="FF0000"/>
              </a:solidFill>
            </a:endParaRPr>
          </a:p>
        </p:txBody>
      </p:sp>
      <p:sp>
        <p:nvSpPr>
          <p:cNvPr id="3" name="Content Placeholder 2"/>
          <p:cNvSpPr>
            <a:spLocks noGrp="1"/>
          </p:cNvSpPr>
          <p:nvPr>
            <p:ph idx="1"/>
          </p:nvPr>
        </p:nvSpPr>
        <p:spPr>
          <a:xfrm>
            <a:off x="729342" y="1528496"/>
            <a:ext cx="10515600" cy="4351338"/>
          </a:xfrm>
          <a:ln>
            <a:solidFill>
              <a:schemeClr val="tx1"/>
            </a:solidFill>
          </a:ln>
        </p:spPr>
        <p:txBody>
          <a:bodyPr>
            <a:normAutofit/>
          </a:bodyPr>
          <a:lstStyle/>
          <a:p>
            <a:r>
              <a:rPr lang="el-GR" sz="3600" dirty="0"/>
              <a:t>Εγώ                                                   πα</a:t>
            </a:r>
            <a:r>
              <a:rPr lang="el-GR" sz="3600" dirty="0">
                <a:solidFill>
                  <a:srgbClr val="FF0000"/>
                </a:solidFill>
              </a:rPr>
              <a:t>ς</a:t>
            </a:r>
          </a:p>
          <a:p>
            <a:r>
              <a:rPr lang="el-GR" sz="3600" dirty="0"/>
              <a:t>Εσύ                                                    πά</a:t>
            </a:r>
            <a:r>
              <a:rPr lang="el-GR" sz="3600" dirty="0">
                <a:solidFill>
                  <a:srgbClr val="FF0000"/>
                </a:solidFill>
              </a:rPr>
              <a:t>ω</a:t>
            </a:r>
          </a:p>
          <a:p>
            <a:r>
              <a:rPr lang="el-GR" sz="3600" dirty="0"/>
              <a:t>Αυτός  / Αυτή  / Αυτό                     πά</a:t>
            </a:r>
            <a:r>
              <a:rPr lang="el-GR" sz="3600" dirty="0">
                <a:solidFill>
                  <a:srgbClr val="FF0000"/>
                </a:solidFill>
              </a:rPr>
              <a:t>ει</a:t>
            </a:r>
          </a:p>
          <a:p>
            <a:r>
              <a:rPr lang="el-GR" sz="3600" dirty="0"/>
              <a:t>Εμείς                                                  πά</a:t>
            </a:r>
            <a:r>
              <a:rPr lang="el-GR" sz="3600" dirty="0">
                <a:solidFill>
                  <a:srgbClr val="FF0000"/>
                </a:solidFill>
              </a:rPr>
              <a:t>νε</a:t>
            </a:r>
          </a:p>
          <a:p>
            <a:r>
              <a:rPr lang="el-GR" sz="3600" dirty="0"/>
              <a:t>Εσείς                                                   πά</a:t>
            </a:r>
            <a:r>
              <a:rPr lang="el-GR" sz="3600" dirty="0">
                <a:solidFill>
                  <a:srgbClr val="FF0000"/>
                </a:solidFill>
              </a:rPr>
              <a:t>με</a:t>
            </a:r>
          </a:p>
          <a:p>
            <a:r>
              <a:rPr lang="el-GR" sz="3600" dirty="0"/>
              <a:t>Αυτοί  /  Αυτές  / Αυτά                    πά</a:t>
            </a:r>
            <a:r>
              <a:rPr lang="el-GR" sz="3600" dirty="0">
                <a:solidFill>
                  <a:srgbClr val="FF0000"/>
                </a:solidFill>
              </a:rPr>
              <a:t>τε</a:t>
            </a:r>
          </a:p>
        </p:txBody>
      </p:sp>
      <p:pic>
        <p:nvPicPr>
          <p:cNvPr id="5" name="Picture 2" descr="Dibujo de un coche deportivo en la c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88" y="2495077"/>
            <a:ext cx="2795441" cy="2651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06436C8-0FC2-6F6B-E0DD-EFC9FF257A11}"/>
              </a:ext>
            </a:extLst>
          </p:cNvPr>
          <p:cNvCxnSpPr/>
          <p:nvPr/>
        </p:nvCxnSpPr>
        <p:spPr>
          <a:xfrm flipV="1">
            <a:off x="1730829" y="1807029"/>
            <a:ext cx="5399314" cy="6096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D3622-14F7-99A7-08B1-D5EAC0060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6A87E-C24D-ED2E-8CBF-E8F2B657A8EB}"/>
              </a:ext>
            </a:extLst>
          </p:cNvPr>
          <p:cNvSpPr>
            <a:spLocks noGrp="1"/>
          </p:cNvSpPr>
          <p:nvPr>
            <p:ph type="title"/>
          </p:nvPr>
        </p:nvSpPr>
        <p:spPr>
          <a:xfrm>
            <a:off x="660071" y="170171"/>
            <a:ext cx="10515600" cy="1325563"/>
          </a:xfrm>
          <a:ln>
            <a:solidFill>
              <a:schemeClr val="tx1"/>
            </a:solidFill>
          </a:ln>
        </p:spPr>
        <p:txBody>
          <a:bodyPr/>
          <a:lstStyle/>
          <a:p>
            <a:pPr algn="ctr"/>
            <a:r>
              <a:rPr lang="el-GR" b="1" dirty="0">
                <a:solidFill>
                  <a:srgbClr val="FF0000"/>
                </a:solidFill>
              </a:rPr>
              <a:t>      Πού    πας; </a:t>
            </a:r>
            <a:endParaRPr lang="en-US" b="1" dirty="0">
              <a:solidFill>
                <a:srgbClr val="FF0000"/>
              </a:solidFill>
            </a:endParaRPr>
          </a:p>
        </p:txBody>
      </p:sp>
      <p:sp>
        <p:nvSpPr>
          <p:cNvPr id="3" name="Content Placeholder 2">
            <a:extLst>
              <a:ext uri="{FF2B5EF4-FFF2-40B4-BE49-F238E27FC236}">
                <a16:creationId xmlns:a16="http://schemas.microsoft.com/office/drawing/2014/main" id="{F3B44B7B-AE6F-AE96-028C-4DC2B19F8677}"/>
              </a:ext>
            </a:extLst>
          </p:cNvPr>
          <p:cNvSpPr>
            <a:spLocks noGrp="1"/>
          </p:cNvSpPr>
          <p:nvPr>
            <p:ph idx="1"/>
          </p:nvPr>
        </p:nvSpPr>
        <p:spPr>
          <a:xfrm>
            <a:off x="729342" y="1528496"/>
            <a:ext cx="10515600" cy="4351338"/>
          </a:xfrm>
          <a:ln>
            <a:solidFill>
              <a:schemeClr val="tx1"/>
            </a:solidFill>
          </a:ln>
        </p:spPr>
        <p:txBody>
          <a:bodyPr>
            <a:normAutofit/>
          </a:bodyPr>
          <a:lstStyle/>
          <a:p>
            <a:r>
              <a:rPr lang="el-GR" sz="3600" dirty="0"/>
              <a:t>Εγώ                                                   πά</a:t>
            </a:r>
            <a:r>
              <a:rPr lang="el-GR" sz="3600" dirty="0">
                <a:solidFill>
                  <a:srgbClr val="FF0000"/>
                </a:solidFill>
              </a:rPr>
              <a:t>ω</a:t>
            </a:r>
          </a:p>
          <a:p>
            <a:r>
              <a:rPr lang="el-GR" sz="3600" dirty="0"/>
              <a:t>Εσύ                                                    πα</a:t>
            </a:r>
            <a:r>
              <a:rPr lang="el-GR" sz="3600" dirty="0">
                <a:solidFill>
                  <a:srgbClr val="FF0000"/>
                </a:solidFill>
              </a:rPr>
              <a:t>ς</a:t>
            </a:r>
          </a:p>
          <a:p>
            <a:r>
              <a:rPr lang="el-GR" sz="3600" dirty="0"/>
              <a:t>Αυτός  / Αυτή  / Αυτό                     πά</a:t>
            </a:r>
            <a:r>
              <a:rPr lang="el-GR" sz="3600" dirty="0">
                <a:solidFill>
                  <a:srgbClr val="FF0000"/>
                </a:solidFill>
              </a:rPr>
              <a:t>ει</a:t>
            </a:r>
          </a:p>
          <a:p>
            <a:r>
              <a:rPr lang="el-GR" sz="3600" dirty="0"/>
              <a:t>Εμείς                                                  πά</a:t>
            </a:r>
            <a:r>
              <a:rPr lang="el-GR" sz="3600" dirty="0">
                <a:solidFill>
                  <a:srgbClr val="FF0000"/>
                </a:solidFill>
              </a:rPr>
              <a:t>με</a:t>
            </a:r>
          </a:p>
          <a:p>
            <a:r>
              <a:rPr lang="el-GR" sz="3600" dirty="0"/>
              <a:t>Εσείς                                                   πά</a:t>
            </a:r>
            <a:r>
              <a:rPr lang="el-GR" sz="3600" dirty="0">
                <a:solidFill>
                  <a:srgbClr val="FF0000"/>
                </a:solidFill>
              </a:rPr>
              <a:t>τε</a:t>
            </a:r>
          </a:p>
          <a:p>
            <a:r>
              <a:rPr lang="el-GR" sz="3600" dirty="0"/>
              <a:t>Αυτοί  /  Αυτές  / Αυτά                    πά</a:t>
            </a:r>
            <a:r>
              <a:rPr lang="el-GR" sz="3600" dirty="0">
                <a:solidFill>
                  <a:srgbClr val="FF0000"/>
                </a:solidFill>
              </a:rPr>
              <a:t>νε</a:t>
            </a:r>
          </a:p>
        </p:txBody>
      </p:sp>
      <p:pic>
        <p:nvPicPr>
          <p:cNvPr id="5" name="Picture 2" descr="Dibujo de un coche deportivo en la colina">
            <a:extLst>
              <a:ext uri="{FF2B5EF4-FFF2-40B4-BE49-F238E27FC236}">
                <a16:creationId xmlns:a16="http://schemas.microsoft.com/office/drawing/2014/main" id="{05E3607B-5EF2-9891-0B21-DDE8FF7DA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88" y="2495077"/>
            <a:ext cx="2795441" cy="2651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746D3-3FBE-E6B6-9690-5A157A2CF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11FAF-304B-4657-09F1-4F168ACEF174}"/>
              </a:ext>
            </a:extLst>
          </p:cNvPr>
          <p:cNvSpPr>
            <a:spLocks noGrp="1"/>
          </p:cNvSpPr>
          <p:nvPr>
            <p:ph type="title"/>
          </p:nvPr>
        </p:nvSpPr>
        <p:spPr>
          <a:xfrm>
            <a:off x="660071" y="170171"/>
            <a:ext cx="10515600" cy="1325563"/>
          </a:xfrm>
          <a:ln>
            <a:solidFill>
              <a:schemeClr val="tx1"/>
            </a:solidFill>
          </a:ln>
        </p:spPr>
        <p:txBody>
          <a:bodyPr/>
          <a:lstStyle/>
          <a:p>
            <a:pPr algn="ctr"/>
            <a:r>
              <a:rPr lang="el-GR" b="1" dirty="0">
                <a:solidFill>
                  <a:srgbClr val="FF0000"/>
                </a:solidFill>
              </a:rPr>
              <a:t>      Πού    πας; </a:t>
            </a:r>
            <a:endParaRPr lang="en-US" b="1" dirty="0">
              <a:solidFill>
                <a:srgbClr val="FF0000"/>
              </a:solidFill>
            </a:endParaRPr>
          </a:p>
        </p:txBody>
      </p:sp>
      <p:sp>
        <p:nvSpPr>
          <p:cNvPr id="3" name="Content Placeholder 2">
            <a:extLst>
              <a:ext uri="{FF2B5EF4-FFF2-40B4-BE49-F238E27FC236}">
                <a16:creationId xmlns:a16="http://schemas.microsoft.com/office/drawing/2014/main" id="{5BE82CDC-2FAA-5645-025A-C96FC06F4779}"/>
              </a:ext>
            </a:extLst>
          </p:cNvPr>
          <p:cNvSpPr>
            <a:spLocks noGrp="1"/>
          </p:cNvSpPr>
          <p:nvPr>
            <p:ph idx="1"/>
          </p:nvPr>
        </p:nvSpPr>
        <p:spPr>
          <a:xfrm>
            <a:off x="729342" y="1528496"/>
            <a:ext cx="10515600" cy="4351338"/>
          </a:xfrm>
          <a:ln>
            <a:solidFill>
              <a:schemeClr val="tx1"/>
            </a:solidFill>
          </a:ln>
        </p:spPr>
        <p:txBody>
          <a:bodyPr>
            <a:normAutofit/>
          </a:bodyPr>
          <a:lstStyle/>
          <a:p>
            <a:pPr marL="0" indent="0">
              <a:buNone/>
            </a:pPr>
            <a:endParaRPr lang="en-US" sz="4800" dirty="0"/>
          </a:p>
          <a:p>
            <a:pPr marL="0" indent="0">
              <a:buNone/>
            </a:pPr>
            <a:r>
              <a:rPr lang="el-GR" sz="4800" dirty="0"/>
              <a:t>Εγώ ________στην  τάξη.</a:t>
            </a:r>
          </a:p>
          <a:p>
            <a:pPr marL="0" indent="0">
              <a:buNone/>
            </a:pPr>
            <a:r>
              <a:rPr lang="el-GR" sz="4800" dirty="0"/>
              <a:t>Εσύ  πού ________;</a:t>
            </a:r>
          </a:p>
          <a:p>
            <a:pPr marL="0" indent="0">
              <a:buNone/>
            </a:pPr>
            <a:r>
              <a:rPr lang="el-GR" sz="4800" dirty="0"/>
              <a:t>Η Ελένη ______ στο σχολείο.</a:t>
            </a:r>
            <a:endParaRPr lang="en-US" sz="4800" dirty="0"/>
          </a:p>
        </p:txBody>
      </p:sp>
      <p:pic>
        <p:nvPicPr>
          <p:cNvPr id="5" name="Picture 2" descr="Dibujo de un coche deportivo en la colina">
            <a:extLst>
              <a:ext uri="{FF2B5EF4-FFF2-40B4-BE49-F238E27FC236}">
                <a16:creationId xmlns:a16="http://schemas.microsoft.com/office/drawing/2014/main" id="{9C083910-B7BD-96B6-BEFA-66594EC9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586" y="2016984"/>
            <a:ext cx="2795441" cy="1687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12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0E42-532A-386D-9528-5AA7757B6004}"/>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F5166016-18EE-D731-4227-619141CD4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122B05DE-F7C1-E2D3-49BB-03541D63371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ΛΕΩ</a:t>
            </a:r>
            <a:endParaRPr lang="el-CY" sz="4800" dirty="0"/>
          </a:p>
        </p:txBody>
      </p:sp>
    </p:spTree>
    <p:extLst>
      <p:ext uri="{BB962C8B-B14F-4D97-AF65-F5344CB8AC3E}">
        <p14:creationId xmlns:p14="http://schemas.microsoft.com/office/powerpoint/2010/main" val="245491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0656-3693-4F9E-DD59-8C066A816A2F}"/>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366E54DE-D699-F0D8-BC92-FAA6EDA0E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834799"/>
            <a:ext cx="8897030" cy="5304744"/>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A9A8867-F624-96FF-3F64-D9EE41A9D3CB}"/>
              </a:ext>
            </a:extLst>
          </p:cNvPr>
          <p:cNvSpPr/>
          <p:nvPr/>
        </p:nvSpPr>
        <p:spPr>
          <a:xfrm>
            <a:off x="3831772" y="0"/>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Εσύ λες ψέματα!  </a:t>
            </a:r>
            <a:endParaRPr lang="el-CY" sz="4400" dirty="0">
              <a:solidFill>
                <a:srgbClr val="FF0000"/>
              </a:solidFill>
            </a:endParaRPr>
          </a:p>
        </p:txBody>
      </p:sp>
      <p:sp>
        <p:nvSpPr>
          <p:cNvPr id="3" name="Φυσαλίδα σκέψης: Σύννεφο 2">
            <a:extLst>
              <a:ext uri="{FF2B5EF4-FFF2-40B4-BE49-F238E27FC236}">
                <a16:creationId xmlns:a16="http://schemas.microsoft.com/office/drawing/2014/main" id="{DBE6A6DA-E2E8-6E4C-7ABF-D59E298F751B}"/>
              </a:ext>
            </a:extLst>
          </p:cNvPr>
          <p:cNvSpPr/>
          <p:nvPr/>
        </p:nvSpPr>
        <p:spPr>
          <a:xfrm>
            <a:off x="7217228" y="2917372"/>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rgbClr val="FF0000"/>
                </a:solidFill>
              </a:rPr>
              <a:t>Όχι, Εγώ δεν λέω ψέματα!  Η Μαρία λέει  ψέματα.</a:t>
            </a:r>
            <a:endParaRPr lang="el-CY" sz="2800" dirty="0">
              <a:solidFill>
                <a:srgbClr val="FF0000"/>
              </a:solidFill>
            </a:endParaRPr>
          </a:p>
        </p:txBody>
      </p:sp>
    </p:spTree>
    <p:extLst>
      <p:ext uri="{BB962C8B-B14F-4D97-AF65-F5344CB8AC3E}">
        <p14:creationId xmlns:p14="http://schemas.microsoft.com/office/powerpoint/2010/main" val="345695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71" y="377000"/>
            <a:ext cx="10515600" cy="1325563"/>
          </a:xfrm>
          <a:ln>
            <a:solidFill>
              <a:schemeClr val="tx1"/>
            </a:solidFill>
          </a:ln>
        </p:spPr>
        <p:txBody>
          <a:bodyPr/>
          <a:lstStyle/>
          <a:p>
            <a:pPr algn="ctr"/>
            <a:r>
              <a:rPr lang="el-GR" dirty="0"/>
              <a:t>      ΛΕΩ</a:t>
            </a:r>
            <a:endParaRPr lang="en-US" dirty="0"/>
          </a:p>
        </p:txBody>
      </p:sp>
      <p:sp>
        <p:nvSpPr>
          <p:cNvPr id="3" name="Content Placeholder 2"/>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000" dirty="0"/>
              <a:t>Εγώ                                                   λέει</a:t>
            </a:r>
          </a:p>
          <a:p>
            <a:pPr marL="0" indent="0">
              <a:buNone/>
            </a:pPr>
            <a:r>
              <a:rPr lang="el-GR" sz="4000" dirty="0"/>
              <a:t>Εσύ                                                   λέω</a:t>
            </a:r>
          </a:p>
          <a:p>
            <a:pPr marL="0" indent="0">
              <a:buNone/>
            </a:pPr>
            <a:r>
              <a:rPr lang="el-GR" sz="4000" dirty="0"/>
              <a:t>Αυτός  / Αυτή  / Αυτό                    λες  </a:t>
            </a:r>
          </a:p>
          <a:p>
            <a:pPr marL="0" indent="0">
              <a:buNone/>
            </a:pPr>
            <a:r>
              <a:rPr lang="el-GR" sz="4000" dirty="0"/>
              <a:t>Εμείς                                                 λέτε</a:t>
            </a:r>
          </a:p>
          <a:p>
            <a:pPr marL="0" indent="0">
              <a:buNone/>
            </a:pPr>
            <a:r>
              <a:rPr lang="el-GR" sz="4000" dirty="0"/>
              <a:t>Εσείς                                                 λένε </a:t>
            </a:r>
          </a:p>
          <a:p>
            <a:pPr marL="0" indent="0">
              <a:buNone/>
            </a:pPr>
            <a:r>
              <a:rPr lang="el-GR" sz="4000" dirty="0"/>
              <a:t>Αυτοί  /  Αυτές  / Αυτά                   λέμε</a:t>
            </a:r>
          </a:p>
          <a:p>
            <a:pPr marL="0" indent="0">
              <a:buNone/>
            </a:pPr>
            <a:endParaRPr lang="en-US" sz="2400" dirty="0"/>
          </a:p>
        </p:txBody>
      </p:sp>
      <p:pic>
        <p:nvPicPr>
          <p:cNvPr id="7" name="Picture 2" descr="How to Say Japan in Japanese: 5 Steps (with Pictures) - wikiH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154" y="3439886"/>
            <a:ext cx="2557153" cy="1917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5" name="Ευθεία γραμμή σύνδεσης 4">
            <a:extLst>
              <a:ext uri="{FF2B5EF4-FFF2-40B4-BE49-F238E27FC236}">
                <a16:creationId xmlns:a16="http://schemas.microsoft.com/office/drawing/2014/main" id="{DD481048-13C5-74CC-6AF6-C6DC36725852}"/>
              </a:ext>
            </a:extLst>
          </p:cNvPr>
          <p:cNvCxnSpPr/>
          <p:nvPr/>
        </p:nvCxnSpPr>
        <p:spPr>
          <a:xfrm flipV="1">
            <a:off x="5094514" y="2155371"/>
            <a:ext cx="2242457" cy="1458686"/>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63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C6188-028A-94CC-645F-6A0FFDD55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6CA66-DF1B-29B8-CD7B-BA721260B08C}"/>
              </a:ext>
            </a:extLst>
          </p:cNvPr>
          <p:cNvSpPr>
            <a:spLocks noGrp="1"/>
          </p:cNvSpPr>
          <p:nvPr>
            <p:ph type="title"/>
          </p:nvPr>
        </p:nvSpPr>
        <p:spPr>
          <a:xfrm>
            <a:off x="660071" y="377000"/>
            <a:ext cx="10515600" cy="1325563"/>
          </a:xfrm>
          <a:ln>
            <a:solidFill>
              <a:schemeClr val="tx1"/>
            </a:solidFill>
          </a:ln>
        </p:spPr>
        <p:txBody>
          <a:bodyPr/>
          <a:lstStyle/>
          <a:p>
            <a:pPr algn="ctr"/>
            <a:r>
              <a:rPr lang="el-GR" dirty="0"/>
              <a:t>      ΛΕΩ</a:t>
            </a:r>
            <a:endParaRPr lang="en-US" dirty="0"/>
          </a:p>
        </p:txBody>
      </p:sp>
      <p:sp>
        <p:nvSpPr>
          <p:cNvPr id="3" name="Content Placeholder 2">
            <a:extLst>
              <a:ext uri="{FF2B5EF4-FFF2-40B4-BE49-F238E27FC236}">
                <a16:creationId xmlns:a16="http://schemas.microsoft.com/office/drawing/2014/main" id="{0A235735-8518-D7A9-DC85-01AA73A4C469}"/>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000" dirty="0"/>
              <a:t>Εγώ                                                   λέω</a:t>
            </a:r>
          </a:p>
          <a:p>
            <a:pPr marL="0" indent="0">
              <a:buNone/>
            </a:pPr>
            <a:r>
              <a:rPr lang="el-GR" sz="4000" dirty="0"/>
              <a:t>Εσύ                                                   λες</a:t>
            </a:r>
          </a:p>
          <a:p>
            <a:pPr marL="0" indent="0">
              <a:buNone/>
            </a:pPr>
            <a:r>
              <a:rPr lang="el-GR" sz="4000" dirty="0"/>
              <a:t>Αυτός  / Αυτή  / Αυτό                    λέει  </a:t>
            </a:r>
          </a:p>
          <a:p>
            <a:pPr marL="0" indent="0">
              <a:buNone/>
            </a:pPr>
            <a:r>
              <a:rPr lang="el-GR" sz="4000" dirty="0"/>
              <a:t>Εμείς                                                 λέμε</a:t>
            </a:r>
          </a:p>
          <a:p>
            <a:pPr marL="0" indent="0">
              <a:buNone/>
            </a:pPr>
            <a:r>
              <a:rPr lang="el-GR" sz="4000" dirty="0"/>
              <a:t>Εσείς                                                 λέτε </a:t>
            </a:r>
          </a:p>
          <a:p>
            <a:pPr marL="0" indent="0">
              <a:buNone/>
            </a:pPr>
            <a:r>
              <a:rPr lang="el-GR" sz="4000" dirty="0"/>
              <a:t>Αυτοί  /  Αυτές  / Αυτά                   λένε</a:t>
            </a:r>
          </a:p>
          <a:p>
            <a:pPr marL="0" indent="0">
              <a:buNone/>
            </a:pPr>
            <a:endParaRPr lang="en-US" sz="2400" dirty="0"/>
          </a:p>
        </p:txBody>
      </p:sp>
      <p:pic>
        <p:nvPicPr>
          <p:cNvPr id="7" name="Picture 2" descr="How to Say Japan in Japanese: 5 Steps (with Pictures) - wikiHow">
            <a:extLst>
              <a:ext uri="{FF2B5EF4-FFF2-40B4-BE49-F238E27FC236}">
                <a16:creationId xmlns:a16="http://schemas.microsoft.com/office/drawing/2014/main" id="{971D2294-B1C1-8AA3-9483-9308874C5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154" y="3429000"/>
            <a:ext cx="2557153" cy="1917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5B88F-67A1-4AE4-B85E-2AF34BCA6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95EE1-1294-57B4-2B2A-28B2EDB57E7F}"/>
              </a:ext>
            </a:extLst>
          </p:cNvPr>
          <p:cNvSpPr>
            <a:spLocks noGrp="1"/>
          </p:cNvSpPr>
          <p:nvPr>
            <p:ph type="title"/>
          </p:nvPr>
        </p:nvSpPr>
        <p:spPr>
          <a:xfrm>
            <a:off x="660071" y="377000"/>
            <a:ext cx="10515600" cy="1325563"/>
          </a:xfrm>
          <a:ln>
            <a:solidFill>
              <a:schemeClr val="tx1"/>
            </a:solidFill>
          </a:ln>
        </p:spPr>
        <p:txBody>
          <a:bodyPr/>
          <a:lstStyle/>
          <a:p>
            <a:pPr algn="ctr"/>
            <a:r>
              <a:rPr lang="el-GR" dirty="0"/>
              <a:t>      ΛΕΩ</a:t>
            </a:r>
            <a:endParaRPr lang="en-US" dirty="0"/>
          </a:p>
        </p:txBody>
      </p:sp>
      <p:sp>
        <p:nvSpPr>
          <p:cNvPr id="3" name="Content Placeholder 2">
            <a:extLst>
              <a:ext uri="{FF2B5EF4-FFF2-40B4-BE49-F238E27FC236}">
                <a16:creationId xmlns:a16="http://schemas.microsoft.com/office/drawing/2014/main" id="{30B4A44C-AF36-069E-616B-0B26C91109C0}"/>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400" dirty="0"/>
              <a:t>Μαρία : Θέλεις  να πάμε  στην αυλή; Εσύ     τι    ________;</a:t>
            </a:r>
          </a:p>
          <a:p>
            <a:pPr marL="0" indent="0">
              <a:buNone/>
            </a:pPr>
            <a:r>
              <a:rPr lang="el-GR" sz="4400" dirty="0"/>
              <a:t>Ελένη : Εγώ   ________________ όχι. Η Κατερίνα  τι      _______;</a:t>
            </a:r>
          </a:p>
          <a:p>
            <a:pPr marL="0" indent="0">
              <a:buNone/>
            </a:pPr>
            <a:r>
              <a:rPr lang="el-GR" sz="4400" dirty="0"/>
              <a:t>Μαρία :Η Κατερίνα _______ όχι.</a:t>
            </a:r>
          </a:p>
          <a:p>
            <a:pPr marL="0" indent="0">
              <a:buNone/>
            </a:pPr>
            <a:endParaRPr lang="en-US" sz="2400" dirty="0"/>
          </a:p>
        </p:txBody>
      </p:sp>
      <p:pic>
        <p:nvPicPr>
          <p:cNvPr id="7" name="Picture 2" descr="How to Say Japan in Japanese: 5 Steps (with Pictures) - wikiHow">
            <a:extLst>
              <a:ext uri="{FF2B5EF4-FFF2-40B4-BE49-F238E27FC236}">
                <a16:creationId xmlns:a16="http://schemas.microsoft.com/office/drawing/2014/main" id="{C16EDE4F-DC54-4FD0-FCFB-6477339204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1582" y="4025787"/>
            <a:ext cx="2557153" cy="1917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6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3703"/>
          </a:xfrm>
        </p:spPr>
        <p:txBody>
          <a:bodyPr>
            <a:normAutofit fontScale="90000"/>
          </a:bodyPr>
          <a:lstStyle/>
          <a:p>
            <a:pPr algn="ctr"/>
            <a:r>
              <a:rPr lang="el-GR" b="1" dirty="0">
                <a:solidFill>
                  <a:srgbClr val="FF0000"/>
                </a:solidFill>
              </a:rPr>
              <a:t>Συμπληρώνω</a:t>
            </a:r>
            <a:r>
              <a:rPr lang="el-GR" dirty="0"/>
              <a:t> </a:t>
            </a:r>
            <a:endParaRPr lang="en-US" dirty="0"/>
          </a:p>
        </p:txBody>
      </p:sp>
      <p:sp>
        <p:nvSpPr>
          <p:cNvPr id="3" name="Content Placeholder 2"/>
          <p:cNvSpPr>
            <a:spLocks noGrp="1"/>
          </p:cNvSpPr>
          <p:nvPr>
            <p:ph idx="1"/>
          </p:nvPr>
        </p:nvSpPr>
        <p:spPr>
          <a:xfrm>
            <a:off x="660070" y="1074509"/>
            <a:ext cx="10515600" cy="4722795"/>
          </a:xfrm>
          <a:ln>
            <a:solidFill>
              <a:schemeClr val="tx1"/>
            </a:solidFill>
          </a:ln>
        </p:spPr>
        <p:txBody>
          <a:bodyPr>
            <a:normAutofit lnSpcReduction="10000"/>
          </a:bodyPr>
          <a:lstStyle/>
          <a:p>
            <a:pPr marL="0" indent="0">
              <a:buNone/>
            </a:pPr>
            <a:r>
              <a:rPr lang="el-GR" sz="4000" dirty="0"/>
              <a:t>Κυρία Μαρία :  ________  να  ______τουαλέτα;</a:t>
            </a:r>
            <a:endParaRPr lang="en-US" sz="4000" dirty="0"/>
          </a:p>
          <a:p>
            <a:pPr marL="0" indent="0">
              <a:buNone/>
            </a:pPr>
            <a:r>
              <a:rPr lang="el-GR" sz="4000" dirty="0" err="1"/>
              <a:t>Ιμάν</a:t>
            </a:r>
            <a:r>
              <a:rPr lang="el-GR" sz="4000" dirty="0"/>
              <a:t> : Ναι, _______</a:t>
            </a:r>
            <a:r>
              <a:rPr lang="en-US" sz="4000" dirty="0"/>
              <a:t> </a:t>
            </a:r>
            <a:r>
              <a:rPr lang="el-GR" sz="4000" dirty="0"/>
              <a:t>να _______τουαλέτα.</a:t>
            </a:r>
          </a:p>
          <a:p>
            <a:pPr marL="0" indent="0">
              <a:buNone/>
            </a:pPr>
            <a:r>
              <a:rPr lang="el-GR" sz="4000" dirty="0" err="1"/>
              <a:t>Ομάρ</a:t>
            </a:r>
            <a:r>
              <a:rPr lang="el-GR" sz="4000" dirty="0"/>
              <a:t> : Η </a:t>
            </a:r>
            <a:r>
              <a:rPr lang="el-GR" sz="4000" dirty="0" err="1"/>
              <a:t>Φάτμα</a:t>
            </a:r>
            <a:r>
              <a:rPr lang="el-GR" sz="4000" dirty="0"/>
              <a:t> _______να _______τουαλέτα.</a:t>
            </a:r>
          </a:p>
          <a:p>
            <a:pPr marL="0" indent="0">
              <a:buNone/>
            </a:pPr>
            <a:r>
              <a:rPr lang="el-GR" sz="4000" dirty="0" err="1"/>
              <a:t>Ιμάν</a:t>
            </a:r>
            <a:r>
              <a:rPr lang="el-GR" sz="4000" dirty="0"/>
              <a:t>  &amp; </a:t>
            </a:r>
            <a:r>
              <a:rPr lang="el-GR" sz="4000" dirty="0" err="1"/>
              <a:t>Ταρτίλ</a:t>
            </a:r>
            <a:r>
              <a:rPr lang="el-GR" sz="4000" dirty="0"/>
              <a:t> : _______ να  _____τουαλέτα.</a:t>
            </a:r>
          </a:p>
          <a:p>
            <a:pPr marL="0" indent="0">
              <a:buNone/>
            </a:pPr>
            <a:r>
              <a:rPr lang="el-GR" sz="4000" dirty="0"/>
              <a:t>Κυρία Μαρία : </a:t>
            </a:r>
            <a:r>
              <a:rPr lang="el-GR" sz="4000" dirty="0" err="1"/>
              <a:t>Ομάρ</a:t>
            </a:r>
            <a:r>
              <a:rPr lang="el-GR" sz="4000" dirty="0"/>
              <a:t> και Αλί, _____να ________τουαλέτα;</a:t>
            </a:r>
          </a:p>
          <a:p>
            <a:pPr marL="0" indent="0">
              <a:buNone/>
            </a:pPr>
            <a:r>
              <a:rPr lang="el-GR" sz="4000" dirty="0"/>
              <a:t>Μαρία : Ο </a:t>
            </a:r>
            <a:r>
              <a:rPr lang="el-GR" sz="4000" dirty="0" err="1"/>
              <a:t>Ντόριαν</a:t>
            </a:r>
            <a:r>
              <a:rPr lang="el-GR" sz="4000" dirty="0"/>
              <a:t>  και ο </a:t>
            </a:r>
            <a:r>
              <a:rPr lang="el-GR" sz="4000" dirty="0" err="1"/>
              <a:t>Ατνάν</a:t>
            </a:r>
            <a:r>
              <a:rPr lang="el-GR" sz="4000" dirty="0"/>
              <a:t> _______να ___________τουαλέτα.  </a:t>
            </a:r>
          </a:p>
        </p:txBody>
      </p:sp>
    </p:spTree>
    <p:extLst>
      <p:ext uri="{BB962C8B-B14F-4D97-AF65-F5344CB8AC3E}">
        <p14:creationId xmlns:p14="http://schemas.microsoft.com/office/powerpoint/2010/main" val="87934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venLabs_2026-03-17T03_52_22_Ava - Youthful, Authentic and Friendly_pvc_sp100_s55_sb43_v3">
            <a:hlinkClick r:id="" action="ppaction://media"/>
            <a:extLst>
              <a:ext uri="{FF2B5EF4-FFF2-40B4-BE49-F238E27FC236}">
                <a16:creationId xmlns:a16="http://schemas.microsoft.com/office/drawing/2014/main" id="{23412971-607D-81B2-A823-0BB6556CF21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066088" y="3221038"/>
            <a:ext cx="406400" cy="406400"/>
          </a:xfrm>
        </p:spPr>
      </p:pic>
      <p:pic>
        <p:nvPicPr>
          <p:cNvPr id="7170" name="Picture 2" descr="ΑΚΟΥΩ ΜΟΥΣΙΚΗ - online παζλ">
            <a:extLst>
              <a:ext uri="{FF2B5EF4-FFF2-40B4-BE49-F238E27FC236}">
                <a16:creationId xmlns:a16="http://schemas.microsoft.com/office/drawing/2014/main" id="{80D549C5-5FB1-B3AE-3192-F80C4123B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19" y="1051247"/>
            <a:ext cx="6097387" cy="4339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Οκτωβρίου 2025 (__/10/2025).Τώρα είμαστε στο φθινόπωρο.</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4F98CBBE-7112-8DD1-C830-D4716E329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B1CDD8F-44F9-F860-2874-9E1765496030}"/>
              </a:ext>
            </a:extLst>
          </p:cNvPr>
          <p:cNvSpPr/>
          <p:nvPr/>
        </p:nvSpPr>
        <p:spPr>
          <a:xfrm>
            <a:off x="6806971" y="1115783"/>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D5A4D274-53FF-B749-242C-92D97EFCD6E3}"/>
              </a:ext>
            </a:extLst>
          </p:cNvPr>
          <p:cNvSpPr/>
          <p:nvPr/>
        </p:nvSpPr>
        <p:spPr>
          <a:xfrm>
            <a:off x="1491344" y="1218520"/>
            <a:ext cx="4698544"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 _______. </a:t>
            </a:r>
            <a:endParaRPr lang="el-CY" sz="4400" b="1" dirty="0">
              <a:solidFill>
                <a:schemeClr val="tx1"/>
              </a:solidFill>
            </a:endParaRPr>
          </a:p>
        </p:txBody>
      </p:sp>
      <p:pic>
        <p:nvPicPr>
          <p:cNvPr id="4" name="Picture 2" descr="77,800+ Cartoon Running Stock Illustrations, Royalty-Free ...">
            <a:extLst>
              <a:ext uri="{FF2B5EF4-FFF2-40B4-BE49-F238E27FC236}">
                <a16:creationId xmlns:a16="http://schemas.microsoft.com/office/drawing/2014/main" id="{5495CB03-FA85-717C-4D9C-348C75C31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338" y="4386943"/>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2581-F23C-5EB6-1451-174B79915CC9}"/>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41FA5FF9-C8AB-D511-761E-2E52855D84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FA2BC93-26FB-3362-E37F-4028B3540FD6}"/>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BE0C41DB-CE43-A491-8D87-F7CAD51842CC}"/>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____ _____. </a:t>
            </a:r>
            <a:endParaRPr lang="el-CY" sz="4400" b="1" dirty="0">
              <a:solidFill>
                <a:schemeClr val="tx1"/>
              </a:solidFill>
            </a:endParaRPr>
          </a:p>
        </p:txBody>
      </p:sp>
      <p:pic>
        <p:nvPicPr>
          <p:cNvPr id="2050" name="Picture 2" descr="καφές Στοκ Εικονογραφήσεις, Vectors, &amp; Clipart – (1,586,355 ...">
            <a:extLst>
              <a:ext uri="{FF2B5EF4-FFF2-40B4-BE49-F238E27FC236}">
                <a16:creationId xmlns:a16="http://schemas.microsoft.com/office/drawing/2014/main" id="{BEC9300E-D511-04AB-42B4-8B6AB19FC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422" y="4201886"/>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F5D2-D951-03C1-AC85-64837A4AE30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19D378BD-2556-25B9-DE22-2EDE459EB3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2C8B4B2-74ED-5043-4A5A-A6D6F385AA2E}"/>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AB89D2EE-6CF0-B7B0-5B90-050D08F14366}"/>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 ______. </a:t>
            </a:r>
            <a:endParaRPr lang="el-CY" sz="4400" b="1" dirty="0">
              <a:solidFill>
                <a:schemeClr val="tx1"/>
              </a:solidFill>
            </a:endParaRPr>
          </a:p>
        </p:txBody>
      </p:sp>
      <p:pic>
        <p:nvPicPr>
          <p:cNvPr id="4" name="Picture 2" descr="Cocktail clipart Images - Free Download on Freepik">
            <a:extLst>
              <a:ext uri="{FF2B5EF4-FFF2-40B4-BE49-F238E27FC236}">
                <a16:creationId xmlns:a16="http://schemas.microsoft.com/office/drawing/2014/main" id="{7BBB64C1-5C8C-4C53-8C22-35F88880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545" y="3382739"/>
            <a:ext cx="1571625" cy="2914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B99A-7A6C-5E1B-421D-5F114E55B3D5}"/>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BDD18F43-6BD9-E73D-93B5-707F777AE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7CF21C5-6353-76A4-41B3-788AC29CD7E4}"/>
              </a:ext>
            </a:extLst>
          </p:cNvPr>
          <p:cNvSpPr/>
          <p:nvPr/>
        </p:nvSpPr>
        <p:spPr>
          <a:xfrm>
            <a:off x="6622597" y="103278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AE3F7062-E768-8325-C510-3352B5E5AD53}"/>
              </a:ext>
            </a:extLst>
          </p:cNvPr>
          <p:cNvSpPr/>
          <p:nvPr/>
        </p:nvSpPr>
        <p:spPr>
          <a:xfrm>
            <a:off x="2192113" y="952499"/>
            <a:ext cx="3131001" cy="13933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 ______. </a:t>
            </a:r>
            <a:endParaRPr lang="el-CY" sz="4400" b="1" dirty="0">
              <a:solidFill>
                <a:schemeClr val="tx1"/>
              </a:solidFill>
            </a:endParaRPr>
          </a:p>
        </p:txBody>
      </p:sp>
      <p:pic>
        <p:nvPicPr>
          <p:cNvPr id="3074" name="Picture 2" descr="Cartoon Theatre Curtains Images – Browse 8,184 Stock Photos ...">
            <a:extLst>
              <a:ext uri="{FF2B5EF4-FFF2-40B4-BE49-F238E27FC236}">
                <a16:creationId xmlns:a16="http://schemas.microsoft.com/office/drawing/2014/main" id="{2B0AB05C-E1C0-0B21-BCBE-E08BC1E2D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730" y="3884158"/>
            <a:ext cx="2295525" cy="2127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6D66-B0BE-3066-618F-EB9F6C6794D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FD6D347F-8AD9-296B-89BD-1F90FF086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2CEFC83-BBA2-C783-261A-D82DC44B70FE}"/>
              </a:ext>
            </a:extLst>
          </p:cNvPr>
          <p:cNvSpPr/>
          <p:nvPr/>
        </p:nvSpPr>
        <p:spPr>
          <a:xfrm>
            <a:off x="6553200" y="97393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152FB4FB-682E-C980-4BC2-F70BCDB042E3}"/>
              </a:ext>
            </a:extLst>
          </p:cNvPr>
          <p:cNvSpPr/>
          <p:nvPr/>
        </p:nvSpPr>
        <p:spPr>
          <a:xfrm>
            <a:off x="1615170" y="973932"/>
            <a:ext cx="4382859"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για</a:t>
            </a:r>
            <a:r>
              <a:rPr lang="el-GR" sz="4400" b="1" dirty="0">
                <a:solidFill>
                  <a:schemeClr val="tx1"/>
                </a:solidFill>
              </a:rPr>
              <a:t> </a:t>
            </a:r>
            <a:r>
              <a:rPr lang="el-GR" sz="4400" b="1" dirty="0">
                <a:solidFill>
                  <a:srgbClr val="FF0000"/>
                </a:solidFill>
              </a:rPr>
              <a:t>τρέξιμο</a:t>
            </a:r>
            <a:r>
              <a:rPr lang="el-GR" sz="4400" b="1" dirty="0">
                <a:solidFill>
                  <a:schemeClr val="tx1"/>
                </a:solidFill>
              </a:rPr>
              <a:t>. </a:t>
            </a:r>
            <a:endParaRPr lang="el-CY" sz="4400" b="1" dirty="0">
              <a:solidFill>
                <a:schemeClr val="tx1"/>
              </a:solidFill>
            </a:endParaRPr>
          </a:p>
        </p:txBody>
      </p:sp>
      <p:pic>
        <p:nvPicPr>
          <p:cNvPr id="4" name="Picture 2" descr="77,800+ Cartoon Running Stock Illustrations, Royalty-Free ...">
            <a:extLst>
              <a:ext uri="{FF2B5EF4-FFF2-40B4-BE49-F238E27FC236}">
                <a16:creationId xmlns:a16="http://schemas.microsoft.com/office/drawing/2014/main" id="{DA3D0446-857F-C340-C685-F33776B38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279" y="4354285"/>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B525A-6B55-4B2F-C882-A855D6F250DD}"/>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D1AD67C9-D1D6-CB76-48B6-A6D8D7BEF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9E9EF9B-6F7A-39D4-CEC2-779C3E457C93}"/>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9F751829-C2E6-168E-8F72-2AC20519A490}"/>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για</a:t>
            </a:r>
            <a:r>
              <a:rPr lang="el-GR" sz="4400" b="1" dirty="0">
                <a:solidFill>
                  <a:schemeClr val="tx1"/>
                </a:solidFill>
              </a:rPr>
              <a:t> </a:t>
            </a:r>
            <a:r>
              <a:rPr lang="el-GR" sz="4400" b="1" dirty="0">
                <a:solidFill>
                  <a:srgbClr val="FF0000"/>
                </a:solidFill>
              </a:rPr>
              <a:t>καφέ</a:t>
            </a:r>
            <a:r>
              <a:rPr lang="el-GR" sz="4400" b="1" dirty="0">
                <a:solidFill>
                  <a:schemeClr val="tx1"/>
                </a:solidFill>
              </a:rPr>
              <a:t>. </a:t>
            </a:r>
            <a:endParaRPr lang="el-CY" sz="4400" b="1" dirty="0">
              <a:solidFill>
                <a:schemeClr val="tx1"/>
              </a:solidFill>
            </a:endParaRPr>
          </a:p>
        </p:txBody>
      </p:sp>
      <p:pic>
        <p:nvPicPr>
          <p:cNvPr id="2050" name="Picture 2" descr="καφές Στοκ Εικονογραφήσεις, Vectors, &amp; Clipart – (1,586,355 ...">
            <a:extLst>
              <a:ext uri="{FF2B5EF4-FFF2-40B4-BE49-F238E27FC236}">
                <a16:creationId xmlns:a16="http://schemas.microsoft.com/office/drawing/2014/main" id="{2C6FC8BE-07AF-ED20-7528-A13BFD7E6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422" y="4201886"/>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30D5-BB0C-C7D1-0E50-2F786C944A29}"/>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82D431DE-DEB3-41E3-C1CF-6F2D01DB8B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ECAE0E5-3717-8E46-64AB-D3AB02A57703}"/>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4C977CC9-FB99-E7B1-6AF7-9897BBA31A6D}"/>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για</a:t>
            </a:r>
            <a:r>
              <a:rPr lang="el-GR" sz="4400" b="1" dirty="0">
                <a:solidFill>
                  <a:schemeClr val="tx1"/>
                </a:solidFill>
              </a:rPr>
              <a:t> </a:t>
            </a:r>
            <a:r>
              <a:rPr lang="el-GR" sz="4400" b="1" dirty="0">
                <a:solidFill>
                  <a:srgbClr val="FF0000"/>
                </a:solidFill>
              </a:rPr>
              <a:t>ποτό</a:t>
            </a:r>
            <a:r>
              <a:rPr lang="el-GR" sz="4400" b="1" dirty="0">
                <a:solidFill>
                  <a:schemeClr val="tx1"/>
                </a:solidFill>
              </a:rPr>
              <a:t>. </a:t>
            </a:r>
            <a:endParaRPr lang="el-CY" sz="4400" b="1" dirty="0">
              <a:solidFill>
                <a:schemeClr val="tx1"/>
              </a:solidFill>
            </a:endParaRPr>
          </a:p>
        </p:txBody>
      </p:sp>
      <p:pic>
        <p:nvPicPr>
          <p:cNvPr id="4" name="Picture 2" descr="Cocktail clipart Images - Free Download on Freepik">
            <a:extLst>
              <a:ext uri="{FF2B5EF4-FFF2-40B4-BE49-F238E27FC236}">
                <a16:creationId xmlns:a16="http://schemas.microsoft.com/office/drawing/2014/main" id="{61688AA9-CEE1-83FC-9F46-DA4C2769E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3" y="3382739"/>
            <a:ext cx="1883227" cy="2914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D0C6-F249-D4F5-9CB2-6941A8FE6BAC}"/>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329F8D4E-EB72-9EC8-9EB5-F4270006B6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8C9426F-B3A7-A230-E178-9C13721F8363}"/>
              </a:ext>
            </a:extLst>
          </p:cNvPr>
          <p:cNvSpPr/>
          <p:nvPr/>
        </p:nvSpPr>
        <p:spPr>
          <a:xfrm>
            <a:off x="6723288" y="103278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82FE3D04-8CAB-9E65-9E5C-D7B303BC2E6A}"/>
              </a:ext>
            </a:extLst>
          </p:cNvPr>
          <p:cNvSpPr/>
          <p:nvPr/>
        </p:nvSpPr>
        <p:spPr>
          <a:xfrm>
            <a:off x="2028828" y="1117314"/>
            <a:ext cx="3131001" cy="13933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στο θέατρο</a:t>
            </a:r>
            <a:r>
              <a:rPr lang="el-GR" sz="4400" b="1" dirty="0">
                <a:solidFill>
                  <a:schemeClr val="tx1"/>
                </a:solidFill>
              </a:rPr>
              <a:t>. </a:t>
            </a:r>
            <a:endParaRPr lang="el-CY" sz="4400" b="1" dirty="0">
              <a:solidFill>
                <a:schemeClr val="tx1"/>
              </a:solidFill>
            </a:endParaRPr>
          </a:p>
        </p:txBody>
      </p:sp>
      <p:pic>
        <p:nvPicPr>
          <p:cNvPr id="3074" name="Picture 2" descr="Cartoon Theatre Curtains Images – Browse 8,184 Stock Photos ...">
            <a:extLst>
              <a:ext uri="{FF2B5EF4-FFF2-40B4-BE49-F238E27FC236}">
                <a16:creationId xmlns:a16="http://schemas.microsoft.com/office/drawing/2014/main" id="{1335071D-2E30-860B-CB57-285D080A9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730" y="3884158"/>
            <a:ext cx="2295525" cy="2127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77FC-24D0-F6D1-AF0E-9F9CA578EA17}"/>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27729809-E180-5C40-043E-DF29BC915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2E2E6A2D-AF41-4FF4-D1EA-E119586852F3}"/>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BD23266A-2438-A772-8590-4CB8A4ACA9CF}"/>
              </a:ext>
            </a:extLst>
          </p:cNvPr>
          <p:cNvSpPr/>
          <p:nvPr/>
        </p:nvSpPr>
        <p:spPr>
          <a:xfrm>
            <a:off x="2246543" y="609596"/>
            <a:ext cx="3131001" cy="1730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για ________. </a:t>
            </a:r>
            <a:endParaRPr lang="el-CY" sz="4400" b="1" dirty="0">
              <a:solidFill>
                <a:schemeClr val="tx1"/>
              </a:solidFill>
            </a:endParaRPr>
          </a:p>
        </p:txBody>
      </p:sp>
    </p:spTree>
    <p:extLst>
      <p:ext uri="{BB962C8B-B14F-4D97-AF65-F5344CB8AC3E}">
        <p14:creationId xmlns:p14="http://schemas.microsoft.com/office/powerpoint/2010/main" val="21462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11EA-C208-B2E3-CFCA-D72F2D31D86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AE1103E5-5D2F-BE17-D460-0F2B2DF5E5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ECDD5F5A-DB28-6DEF-52B2-6BE9FCA7A4C6}"/>
              </a:ext>
            </a:extLst>
          </p:cNvPr>
          <p:cNvSpPr/>
          <p:nvPr/>
        </p:nvSpPr>
        <p:spPr>
          <a:xfrm>
            <a:off x="2525486" y="1197428"/>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rgbClr val="FF0000"/>
                </a:solidFill>
              </a:rPr>
              <a:t>Τι κάνεις στον ελεύθερο σου   χρόνο;</a:t>
            </a:r>
            <a:endParaRPr lang="el-CY" b="1" dirty="0">
              <a:solidFill>
                <a:schemeClr val="tx1"/>
              </a:solidFill>
            </a:endParaRPr>
          </a:p>
        </p:txBody>
      </p:sp>
      <p:sp>
        <p:nvSpPr>
          <p:cNvPr id="3" name="Ορθογώνιο 2">
            <a:extLst>
              <a:ext uri="{FF2B5EF4-FFF2-40B4-BE49-F238E27FC236}">
                <a16:creationId xmlns:a16="http://schemas.microsoft.com/office/drawing/2014/main" id="{18592B24-8866-8C96-08DF-9771A6F96764}"/>
              </a:ext>
            </a:extLst>
          </p:cNvPr>
          <p:cNvSpPr/>
          <p:nvPr/>
        </p:nvSpPr>
        <p:spPr>
          <a:xfrm>
            <a:off x="6400801" y="111034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solidFill>
                <a:schemeClr val="tx1"/>
              </a:solidFill>
            </a:endParaRPr>
          </a:p>
        </p:txBody>
      </p:sp>
    </p:spTree>
    <p:extLst>
      <p:ext uri="{BB962C8B-B14F-4D97-AF65-F5344CB8AC3E}">
        <p14:creationId xmlns:p14="http://schemas.microsoft.com/office/powerpoint/2010/main" val="367943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Say Japan in Japanese: 5 Steps (with Pictures) - wikiHow">
            <a:extLst>
              <a:ext uri="{FF2B5EF4-FFF2-40B4-BE49-F238E27FC236}">
                <a16:creationId xmlns:a16="http://schemas.microsoft.com/office/drawing/2014/main" id="{44C190B5-ED95-DCB2-D23A-7309CB2FB3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604"/>
          <a:stretch>
            <a:fillRect/>
          </a:stretch>
        </p:blipFill>
        <p:spPr bwMode="auto">
          <a:xfrm>
            <a:off x="843354" y="468509"/>
            <a:ext cx="2966646"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Χαριτωμένα κινούμενα σχέδια σχολικών αγοριών που πηγαίνουν στο σχολείο  Διανυσματική απεικόνιση - εικονογραφία από childhood, schoolbag: 94424081">
            <a:extLst>
              <a:ext uri="{FF2B5EF4-FFF2-40B4-BE49-F238E27FC236}">
                <a16:creationId xmlns:a16="http://schemas.microsoft.com/office/drawing/2014/main" id="{9D40F381-FC33-D074-4A3E-2F1025B2A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18" y="468509"/>
            <a:ext cx="3205163"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How to Say Japan in Japanese: 5 Steps (with Pictures) - wikiHow">
            <a:extLst>
              <a:ext uri="{FF2B5EF4-FFF2-40B4-BE49-F238E27FC236}">
                <a16:creationId xmlns:a16="http://schemas.microsoft.com/office/drawing/2014/main" id="{06765843-D43A-6D4B-B11E-C0896D98E8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32"/>
          <a:stretch>
            <a:fillRect/>
          </a:stretch>
        </p:blipFill>
        <p:spPr bwMode="auto">
          <a:xfrm>
            <a:off x="8262256" y="468509"/>
            <a:ext cx="2623457" cy="362452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65E0A2E-3BC2-2A99-4003-F4B755B780A4}"/>
              </a:ext>
            </a:extLst>
          </p:cNvPr>
          <p:cNvSpPr/>
          <p:nvPr/>
        </p:nvSpPr>
        <p:spPr>
          <a:xfrm>
            <a:off x="843354"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πάω</a:t>
            </a:r>
            <a:endParaRPr lang="el-CY" sz="4400" dirty="0">
              <a:solidFill>
                <a:srgbClr val="FF0000"/>
              </a:solidFill>
            </a:endParaRPr>
          </a:p>
        </p:txBody>
      </p:sp>
      <p:sp>
        <p:nvSpPr>
          <p:cNvPr id="5" name="Ορθογώνιο: Στρογγύλεμα γωνιών 4">
            <a:extLst>
              <a:ext uri="{FF2B5EF4-FFF2-40B4-BE49-F238E27FC236}">
                <a16:creationId xmlns:a16="http://schemas.microsoft.com/office/drawing/2014/main" id="{B6EFA893-A7C9-7AB6-E782-EBD5A3B6E595}"/>
              </a:ext>
            </a:extLst>
          </p:cNvPr>
          <p:cNvSpPr/>
          <p:nvPr/>
        </p:nvSpPr>
        <p:spPr>
          <a:xfrm>
            <a:off x="4493418"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rgbClr val="FF0000"/>
                </a:solidFill>
              </a:rPr>
              <a:t>ακούω</a:t>
            </a:r>
            <a:endParaRPr lang="el-CY" sz="4800" dirty="0">
              <a:solidFill>
                <a:srgbClr val="FF0000"/>
              </a:solidFill>
            </a:endParaRPr>
          </a:p>
        </p:txBody>
      </p:sp>
      <p:sp>
        <p:nvSpPr>
          <p:cNvPr id="6" name="Ορθογώνιο: Στρογγύλεμα γωνιών 5">
            <a:extLst>
              <a:ext uri="{FF2B5EF4-FFF2-40B4-BE49-F238E27FC236}">
                <a16:creationId xmlns:a16="http://schemas.microsoft.com/office/drawing/2014/main" id="{24B26C46-9A18-4608-3628-2799804CA1D5}"/>
              </a:ext>
            </a:extLst>
          </p:cNvPr>
          <p:cNvSpPr/>
          <p:nvPr/>
        </p:nvSpPr>
        <p:spPr>
          <a:xfrm>
            <a:off x="8143482" y="5138056"/>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λέω</a:t>
            </a:r>
            <a:endParaRPr lang="el-CY" sz="4400" dirty="0"/>
          </a:p>
        </p:txBody>
      </p:sp>
    </p:spTree>
    <p:extLst>
      <p:ext uri="{BB962C8B-B14F-4D97-AF65-F5344CB8AC3E}">
        <p14:creationId xmlns:p14="http://schemas.microsoft.com/office/powerpoint/2010/main" val="680370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p:cNvSpPr>
            <a:spLocks noGrp="1"/>
          </p:cNvSpPr>
          <p:nvPr>
            <p:ph type="body" idx="1"/>
          </p:nvPr>
        </p:nvSpPr>
        <p:spPr/>
        <p:txBody>
          <a:bodyPr/>
          <a:lstStyle/>
          <a:p>
            <a:r>
              <a:rPr lang="el-GR" dirty="0"/>
              <a:t>Στον ελεύθερο μου   χρόνο παίζω ποδόσφαιρο.</a:t>
            </a:r>
            <a:endParaRPr lang="en-US" dirty="0"/>
          </a:p>
        </p:txBody>
      </p:sp>
      <p:sp>
        <p:nvSpPr>
          <p:cNvPr id="5" name="Text Placeholder 4"/>
          <p:cNvSpPr>
            <a:spLocks noGrp="1"/>
          </p:cNvSpPr>
          <p:nvPr>
            <p:ph type="body" sz="quarter" idx="3"/>
          </p:nvPr>
        </p:nvSpPr>
        <p:spPr/>
        <p:txBody>
          <a:bodyPr/>
          <a:lstStyle/>
          <a:p>
            <a:r>
              <a:rPr lang="el-GR" dirty="0"/>
              <a:t>Στον ελεύθερο μου   χρόνο παίζω  παιχνίδια στον  υπολογιστή. </a:t>
            </a:r>
            <a:endParaRPr lang="en-US" dirty="0"/>
          </a:p>
        </p:txBody>
      </p:sp>
      <p:pic>
        <p:nvPicPr>
          <p:cNvPr id="4098" name="Picture 2" descr="Parga Bookstore - Παίζω… ποδόσφαιρο!"/>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072959" y="2505075"/>
            <a:ext cx="2691444" cy="3684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Βδομάδα 3_ Hobbies and pastimes. - ppt κατέβασμα"/>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b="31272"/>
          <a:stretch/>
        </p:blipFill>
        <p:spPr bwMode="auto">
          <a:xfrm>
            <a:off x="7203218" y="3176937"/>
            <a:ext cx="3121152" cy="2919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p:cNvSpPr>
            <a:spLocks noGrp="1"/>
          </p:cNvSpPr>
          <p:nvPr>
            <p:ph type="body" idx="1"/>
          </p:nvPr>
        </p:nvSpPr>
        <p:spPr/>
        <p:txBody>
          <a:bodyPr/>
          <a:lstStyle/>
          <a:p>
            <a:r>
              <a:rPr lang="el-GR" dirty="0"/>
              <a:t>Στον ελεύθερο μου   χρόνο ζωγραφίζω.</a:t>
            </a:r>
            <a:endParaRPr lang="en-US" dirty="0"/>
          </a:p>
        </p:txBody>
      </p:sp>
      <p:sp>
        <p:nvSpPr>
          <p:cNvPr id="5" name="Text Placeholder 4"/>
          <p:cNvSpPr>
            <a:spLocks noGrp="1"/>
          </p:cNvSpPr>
          <p:nvPr>
            <p:ph type="body" sz="quarter" idx="3"/>
          </p:nvPr>
        </p:nvSpPr>
        <p:spPr/>
        <p:txBody>
          <a:bodyPr/>
          <a:lstStyle/>
          <a:p>
            <a:r>
              <a:rPr lang="el-GR" dirty="0"/>
              <a:t>Στον ελεύθερο μου   χρόνο πηγαίνω στο πάρκο. </a:t>
            </a:r>
            <a:endParaRPr lang="en-US" dirty="0"/>
          </a:p>
        </p:txBody>
      </p:sp>
      <p:pic>
        <p:nvPicPr>
          <p:cNvPr id="5122" name="Picture 2" descr="Ζωγραφική για παιδιά: Έτσι θα σχεδιάσετε την Χιονάτη βήμα-βήμα (vid) -  Mothersblog.g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94681" y="3437731"/>
            <a:ext cx="3048000" cy="1819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Kids Playing on Park Playground Cartoon Vector Stock Vector - Illustration  of outdoor, child: 133748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484" y="3120470"/>
            <a:ext cx="4818619" cy="2836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2F21-10F6-7387-7BF7-A3B7F6758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A191C-79A7-5DD7-255A-600A8B273957}"/>
              </a:ext>
            </a:extLst>
          </p:cNvPr>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a:extLst>
              <a:ext uri="{FF2B5EF4-FFF2-40B4-BE49-F238E27FC236}">
                <a16:creationId xmlns:a16="http://schemas.microsoft.com/office/drawing/2014/main" id="{CD76B4E1-2751-16A7-9F55-DE8ED0B3ED5C}"/>
              </a:ext>
            </a:extLst>
          </p:cNvPr>
          <p:cNvSpPr>
            <a:spLocks noGrp="1"/>
          </p:cNvSpPr>
          <p:nvPr>
            <p:ph type="body" idx="1"/>
          </p:nvPr>
        </p:nvSpPr>
        <p:spPr/>
        <p:txBody>
          <a:bodyPr/>
          <a:lstStyle/>
          <a:p>
            <a:r>
              <a:rPr lang="el-GR" dirty="0"/>
              <a:t>Στον ελεύθερο μου   χρόνο μαθαίνω  ξένες  γλώσσες.</a:t>
            </a:r>
            <a:endParaRPr lang="en-US" dirty="0"/>
          </a:p>
        </p:txBody>
      </p:sp>
      <p:sp>
        <p:nvSpPr>
          <p:cNvPr id="5" name="Text Placeholder 4">
            <a:extLst>
              <a:ext uri="{FF2B5EF4-FFF2-40B4-BE49-F238E27FC236}">
                <a16:creationId xmlns:a16="http://schemas.microsoft.com/office/drawing/2014/main" id="{84FE8CF0-1E9F-47ED-9C16-35563CFA28C4}"/>
              </a:ext>
            </a:extLst>
          </p:cNvPr>
          <p:cNvSpPr>
            <a:spLocks noGrp="1"/>
          </p:cNvSpPr>
          <p:nvPr>
            <p:ph type="body" sz="quarter" idx="3"/>
          </p:nvPr>
        </p:nvSpPr>
        <p:spPr/>
        <p:txBody>
          <a:bodyPr/>
          <a:lstStyle/>
          <a:p>
            <a:r>
              <a:rPr lang="el-GR" dirty="0"/>
              <a:t>Στον ελεύθερο μου  χρόνο κάνω αθλήματα. </a:t>
            </a:r>
            <a:endParaRPr lang="en-US" dirty="0"/>
          </a:p>
        </p:txBody>
      </p:sp>
      <p:pic>
        <p:nvPicPr>
          <p:cNvPr id="1026" name="Picture 2" descr="Cartoon English PNG Image, English Cartoon Material, Cartoon Clipart,  Creative Cartoon Book PNG Image For Free Download">
            <a:extLst>
              <a:ext uri="{FF2B5EF4-FFF2-40B4-BE49-F238E27FC236}">
                <a16:creationId xmlns:a16="http://schemas.microsoft.com/office/drawing/2014/main" id="{748539FF-14F4-902D-9338-7CB95577A5F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75556" y="3006726"/>
            <a:ext cx="4221730" cy="3252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artoon Kids Playing Various Sports Children: Vector στοκ (χωρίς  δικαιώματα) 1799642980 | Shutterstock">
            <a:extLst>
              <a:ext uri="{FF2B5EF4-FFF2-40B4-BE49-F238E27FC236}">
                <a16:creationId xmlns:a16="http://schemas.microsoft.com/office/drawing/2014/main" id="{0D5A0EAC-E356-7D7F-2D0A-848D70157F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88"/>
          <a:stretch>
            <a:fillRect/>
          </a:stretch>
        </p:blipFill>
        <p:spPr bwMode="auto">
          <a:xfrm>
            <a:off x="6439581" y="2864078"/>
            <a:ext cx="5001304" cy="3252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C1F5-D035-80F8-9ED1-01B879769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DC7D2-5162-DE86-9007-1C0F1963450E}"/>
              </a:ext>
            </a:extLst>
          </p:cNvPr>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a:extLst>
              <a:ext uri="{FF2B5EF4-FFF2-40B4-BE49-F238E27FC236}">
                <a16:creationId xmlns:a16="http://schemas.microsoft.com/office/drawing/2014/main" id="{9807D4E5-1E77-7714-66B4-58E5D1621AB6}"/>
              </a:ext>
            </a:extLst>
          </p:cNvPr>
          <p:cNvSpPr>
            <a:spLocks noGrp="1"/>
          </p:cNvSpPr>
          <p:nvPr>
            <p:ph type="body" idx="1"/>
          </p:nvPr>
        </p:nvSpPr>
        <p:spPr/>
        <p:txBody>
          <a:bodyPr/>
          <a:lstStyle/>
          <a:p>
            <a:r>
              <a:rPr lang="el-GR" dirty="0"/>
              <a:t>Στον ελεύθερο μου   χρόνο παίζω μουσικά όργανα.</a:t>
            </a:r>
            <a:endParaRPr lang="en-US" dirty="0"/>
          </a:p>
        </p:txBody>
      </p:sp>
      <p:pic>
        <p:nvPicPr>
          <p:cNvPr id="2050" name="Picture 2" descr="Σετ μουσικών οργάνων αστεία κινούμενα σχέδια για παιδιά διάνυσμα Διάνυσμα  από ©carlacastagno 140023436">
            <a:extLst>
              <a:ext uri="{FF2B5EF4-FFF2-40B4-BE49-F238E27FC236}">
                <a16:creationId xmlns:a16="http://schemas.microsoft.com/office/drawing/2014/main" id="{D0EED98D-9FC7-48D4-12F0-E63AFDE00A1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9091"/>
          <a:stretch>
            <a:fillRect/>
          </a:stretch>
        </p:blipFill>
        <p:spPr bwMode="auto">
          <a:xfrm>
            <a:off x="1088571" y="2808515"/>
            <a:ext cx="4909003"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A94EF-6805-2D42-9FF3-565F8AE39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785B0-4FEE-C27A-7082-996D7397D29D}"/>
              </a:ext>
            </a:extLst>
          </p:cNvPr>
          <p:cNvSpPr>
            <a:spLocks noGrp="1"/>
          </p:cNvSpPr>
          <p:nvPr>
            <p:ph type="title"/>
          </p:nvPr>
        </p:nvSpPr>
        <p:spPr/>
        <p:txBody>
          <a:bodyPr/>
          <a:lstStyle/>
          <a:p>
            <a:r>
              <a:rPr lang="el-GR" b="1" dirty="0">
                <a:solidFill>
                  <a:srgbClr val="FF0000"/>
                </a:solidFill>
              </a:rPr>
              <a:t>Κάνεις κάποιο  άθλημα;</a:t>
            </a:r>
            <a:endParaRPr lang="en-US" b="1" dirty="0">
              <a:solidFill>
                <a:srgbClr val="FF0000"/>
              </a:solidFill>
            </a:endParaRPr>
          </a:p>
        </p:txBody>
      </p:sp>
      <p:sp>
        <p:nvSpPr>
          <p:cNvPr id="7" name="Ορθογώνιο: Στρογγύλεμα γωνιών 6">
            <a:extLst>
              <a:ext uri="{FF2B5EF4-FFF2-40B4-BE49-F238E27FC236}">
                <a16:creationId xmlns:a16="http://schemas.microsoft.com/office/drawing/2014/main" id="{53B53580-7339-D6A4-0F92-BF992B0B953F}"/>
              </a:ext>
            </a:extLst>
          </p:cNvPr>
          <p:cNvSpPr/>
          <p:nvPr/>
        </p:nvSpPr>
        <p:spPr>
          <a:xfrm>
            <a:off x="1328055"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ποδόσφαιρο </a:t>
            </a:r>
            <a:endParaRPr lang="el-CY" sz="3200" b="1" dirty="0">
              <a:solidFill>
                <a:srgbClr val="FF0000"/>
              </a:solidFill>
            </a:endParaRPr>
          </a:p>
        </p:txBody>
      </p:sp>
      <p:sp>
        <p:nvSpPr>
          <p:cNvPr id="9" name="Ορθογώνιο: Στρογγύλεμα γωνιών 8">
            <a:extLst>
              <a:ext uri="{FF2B5EF4-FFF2-40B4-BE49-F238E27FC236}">
                <a16:creationId xmlns:a16="http://schemas.microsoft.com/office/drawing/2014/main" id="{C32EA4CB-D8A1-B1CD-EAC8-DA639EF63D62}"/>
              </a:ext>
            </a:extLst>
          </p:cNvPr>
          <p:cNvSpPr/>
          <p:nvPr/>
        </p:nvSpPr>
        <p:spPr>
          <a:xfrm>
            <a:off x="4512127" y="4582886"/>
            <a:ext cx="3167745"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3200" b="1" dirty="0">
              <a:solidFill>
                <a:srgbClr val="FF0000"/>
              </a:solidFill>
            </a:endParaRPr>
          </a:p>
          <a:p>
            <a:pPr algn="ctr"/>
            <a:r>
              <a:rPr lang="el-GR" sz="3200" b="1" dirty="0">
                <a:solidFill>
                  <a:srgbClr val="FF0000"/>
                </a:solidFill>
              </a:rPr>
              <a:t>βόλεϊ</a:t>
            </a:r>
          </a:p>
          <a:p>
            <a:pPr algn="ctr"/>
            <a:r>
              <a:rPr lang="el-GR" sz="3200" b="1" dirty="0">
                <a:solidFill>
                  <a:srgbClr val="FF0000"/>
                </a:solidFill>
              </a:rPr>
              <a:t> </a:t>
            </a:r>
            <a:endParaRPr lang="el-CY" sz="3200" b="1" dirty="0">
              <a:solidFill>
                <a:srgbClr val="FF0000"/>
              </a:solidFill>
            </a:endParaRPr>
          </a:p>
        </p:txBody>
      </p:sp>
      <p:sp>
        <p:nvSpPr>
          <p:cNvPr id="10" name="Ορθογώνιο: Στρογγύλεμα γωνιών 9">
            <a:extLst>
              <a:ext uri="{FF2B5EF4-FFF2-40B4-BE49-F238E27FC236}">
                <a16:creationId xmlns:a16="http://schemas.microsoft.com/office/drawing/2014/main" id="{1C75E1F0-C0D2-BB39-C1D7-24AA85CB5DB8}"/>
              </a:ext>
            </a:extLst>
          </p:cNvPr>
          <p:cNvSpPr/>
          <p:nvPr/>
        </p:nvSpPr>
        <p:spPr>
          <a:xfrm>
            <a:off x="8186060"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μπάσκετ </a:t>
            </a:r>
            <a:endParaRPr lang="el-CY" sz="3200" b="1" dirty="0">
              <a:solidFill>
                <a:srgbClr val="FF0000"/>
              </a:solidFill>
            </a:endParaRPr>
          </a:p>
        </p:txBody>
      </p:sp>
      <p:pic>
        <p:nvPicPr>
          <p:cNvPr id="1026" name="Picture 2" descr="αγόρι που παίζει ποδόσφαιρο, καρτούν χαρακτήρας 2 Απεικόνιση αποθεμάτων -  εικονογραφία από childhood: 273770708">
            <a:extLst>
              <a:ext uri="{FF2B5EF4-FFF2-40B4-BE49-F238E27FC236}">
                <a16:creationId xmlns:a16="http://schemas.microsoft.com/office/drawing/2014/main" id="{BC4379C0-8024-5C6B-967A-79D10548C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3" y="1871663"/>
            <a:ext cx="207645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artoon Volleyball PNG Transparent Images Free Download | Vector Files |  Pngtree">
            <a:extLst>
              <a:ext uri="{FF2B5EF4-FFF2-40B4-BE49-F238E27FC236}">
                <a16:creationId xmlns:a16="http://schemas.microsoft.com/office/drawing/2014/main" id="{C9649464-C4EF-3C21-C4CB-DDCFF5EFD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352" y="1871663"/>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Cartoon kid playing basket ball Stock Vector Image &amp; Art - Alamy">
            <a:extLst>
              <a:ext uri="{FF2B5EF4-FFF2-40B4-BE49-F238E27FC236}">
                <a16:creationId xmlns:a16="http://schemas.microsoft.com/office/drawing/2014/main" id="{758CB022-D38A-0F25-D2A6-C55CF5B9A2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056"/>
          <a:stretch>
            <a:fillRect/>
          </a:stretch>
        </p:blipFill>
        <p:spPr bwMode="auto">
          <a:xfrm>
            <a:off x="8388806" y="1988343"/>
            <a:ext cx="1905000" cy="1966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36807-4A6E-5892-609B-CA5FAB039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F5189-A75F-5AE7-5CC7-6409737FDED2}"/>
              </a:ext>
            </a:extLst>
          </p:cNvPr>
          <p:cNvSpPr>
            <a:spLocks noGrp="1"/>
          </p:cNvSpPr>
          <p:nvPr>
            <p:ph type="title"/>
          </p:nvPr>
        </p:nvSpPr>
        <p:spPr/>
        <p:txBody>
          <a:bodyPr/>
          <a:lstStyle/>
          <a:p>
            <a:r>
              <a:rPr lang="el-GR" b="1" dirty="0">
                <a:solidFill>
                  <a:srgbClr val="FF0000"/>
                </a:solidFill>
              </a:rPr>
              <a:t>Παίζεις  κάποιο μουσικό  όργανο;</a:t>
            </a:r>
            <a:endParaRPr lang="en-US" b="1" dirty="0">
              <a:solidFill>
                <a:srgbClr val="FF0000"/>
              </a:solidFill>
            </a:endParaRPr>
          </a:p>
        </p:txBody>
      </p:sp>
      <p:sp>
        <p:nvSpPr>
          <p:cNvPr id="7" name="Ορθογώνιο: Στρογγύλεμα γωνιών 6">
            <a:extLst>
              <a:ext uri="{FF2B5EF4-FFF2-40B4-BE49-F238E27FC236}">
                <a16:creationId xmlns:a16="http://schemas.microsoft.com/office/drawing/2014/main" id="{29564C25-8A54-9B6D-4520-B621E3B72A16}"/>
              </a:ext>
            </a:extLst>
          </p:cNvPr>
          <p:cNvSpPr/>
          <p:nvPr/>
        </p:nvSpPr>
        <p:spPr>
          <a:xfrm>
            <a:off x="1328055"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βιολί</a:t>
            </a:r>
            <a:endParaRPr lang="el-CY" sz="3200" b="1" dirty="0">
              <a:solidFill>
                <a:srgbClr val="FF0000"/>
              </a:solidFill>
            </a:endParaRPr>
          </a:p>
        </p:txBody>
      </p:sp>
      <p:sp>
        <p:nvSpPr>
          <p:cNvPr id="9" name="Ορθογώνιο: Στρογγύλεμα γωνιών 8">
            <a:extLst>
              <a:ext uri="{FF2B5EF4-FFF2-40B4-BE49-F238E27FC236}">
                <a16:creationId xmlns:a16="http://schemas.microsoft.com/office/drawing/2014/main" id="{5E9849DB-38B8-3456-ED3F-DDBDCAE9D378}"/>
              </a:ext>
            </a:extLst>
          </p:cNvPr>
          <p:cNvSpPr/>
          <p:nvPr/>
        </p:nvSpPr>
        <p:spPr>
          <a:xfrm>
            <a:off x="4512127" y="4582886"/>
            <a:ext cx="3167745"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πιάνο</a:t>
            </a:r>
            <a:endParaRPr lang="el-CY" sz="3200" b="1" dirty="0">
              <a:solidFill>
                <a:srgbClr val="FF0000"/>
              </a:solidFill>
            </a:endParaRPr>
          </a:p>
        </p:txBody>
      </p:sp>
      <p:sp>
        <p:nvSpPr>
          <p:cNvPr id="10" name="Ορθογώνιο: Στρογγύλεμα γωνιών 9">
            <a:extLst>
              <a:ext uri="{FF2B5EF4-FFF2-40B4-BE49-F238E27FC236}">
                <a16:creationId xmlns:a16="http://schemas.microsoft.com/office/drawing/2014/main" id="{F49F95C7-F019-917F-C65B-1C869C87404C}"/>
              </a:ext>
            </a:extLst>
          </p:cNvPr>
          <p:cNvSpPr/>
          <p:nvPr/>
        </p:nvSpPr>
        <p:spPr>
          <a:xfrm>
            <a:off x="8186060"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κιθάρα</a:t>
            </a:r>
            <a:endParaRPr lang="el-CY" sz="3200" b="1" dirty="0">
              <a:solidFill>
                <a:srgbClr val="FF0000"/>
              </a:solidFill>
            </a:endParaRPr>
          </a:p>
        </p:txBody>
      </p:sp>
      <p:pic>
        <p:nvPicPr>
          <p:cNvPr id="4098" name="Picture 2" descr="μουσικός Στοκ Εικονογραφήσεις, Vectors, &amp; Clipart – (553,735 Στοκ  Εικονογραφήσεις)">
            <a:extLst>
              <a:ext uri="{FF2B5EF4-FFF2-40B4-BE49-F238E27FC236}">
                <a16:creationId xmlns:a16="http://schemas.microsoft.com/office/drawing/2014/main" id="{60053A09-3838-C9E9-6CB8-C5869374A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4" y="1867581"/>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ύγραμμο βέλος σύνδεσης 3">
            <a:extLst>
              <a:ext uri="{FF2B5EF4-FFF2-40B4-BE49-F238E27FC236}">
                <a16:creationId xmlns:a16="http://schemas.microsoft.com/office/drawing/2014/main" id="{3947200C-B8A7-C7D9-41EC-64AEC34170DE}"/>
              </a:ext>
            </a:extLst>
          </p:cNvPr>
          <p:cNvCxnSpPr/>
          <p:nvPr/>
        </p:nvCxnSpPr>
        <p:spPr>
          <a:xfrm flipH="1">
            <a:off x="3766457" y="3429000"/>
            <a:ext cx="2024743" cy="11538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a:extLst>
              <a:ext uri="{FF2B5EF4-FFF2-40B4-BE49-F238E27FC236}">
                <a16:creationId xmlns:a16="http://schemas.microsoft.com/office/drawing/2014/main" id="{AB7EAB6F-966E-F730-E9D3-0E5EB47B7F33}"/>
              </a:ext>
            </a:extLst>
          </p:cNvPr>
          <p:cNvCxnSpPr/>
          <p:nvPr/>
        </p:nvCxnSpPr>
        <p:spPr>
          <a:xfrm>
            <a:off x="4201886" y="2939143"/>
            <a:ext cx="5116285" cy="156754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1" name="Ευθεία γραμμή σύνδεσης 10">
            <a:extLst>
              <a:ext uri="{FF2B5EF4-FFF2-40B4-BE49-F238E27FC236}">
                <a16:creationId xmlns:a16="http://schemas.microsoft.com/office/drawing/2014/main" id="{57A00FAB-B0CB-AA07-906A-3C7554A3A07B}"/>
              </a:ext>
            </a:extLst>
          </p:cNvPr>
          <p:cNvCxnSpPr/>
          <p:nvPr/>
        </p:nvCxnSpPr>
        <p:spPr>
          <a:xfrm>
            <a:off x="4931229" y="2939143"/>
            <a:ext cx="185057" cy="192677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0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αιδί κολύμπι Royalty-Free Διανύσματα">
            <a:extLst>
              <a:ext uri="{FF2B5EF4-FFF2-40B4-BE49-F238E27FC236}">
                <a16:creationId xmlns:a16="http://schemas.microsoft.com/office/drawing/2014/main" id="{8F244657-EA05-DAD4-62CF-9B253174A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90" y="4197123"/>
            <a:ext cx="32956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8+ Thousand Karate Cartoon Royalty-Free Images, Stock Photos &amp; Pictures |  Shutterstock">
            <a:extLst>
              <a:ext uri="{FF2B5EF4-FFF2-40B4-BE49-F238E27FC236}">
                <a16:creationId xmlns:a16="http://schemas.microsoft.com/office/drawing/2014/main" id="{8902363C-5952-527E-39F6-41D7CBBC0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73"/>
          <a:stretch>
            <a:fillRect/>
          </a:stretch>
        </p:blipFill>
        <p:spPr bwMode="auto">
          <a:xfrm>
            <a:off x="6704239" y="3884159"/>
            <a:ext cx="2419350" cy="16940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4+ Thousand Kids Playing Tennis Cartoon Royalty-Free Images, Stock Photos &amp;  Pictures | Shutterstock">
            <a:extLst>
              <a:ext uri="{FF2B5EF4-FFF2-40B4-BE49-F238E27FC236}">
                <a16:creationId xmlns:a16="http://schemas.microsoft.com/office/drawing/2014/main" id="{69C2493C-F17D-C92A-23C0-1274B4BC46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30" b="11387"/>
          <a:stretch>
            <a:fillRect/>
          </a:stretch>
        </p:blipFill>
        <p:spPr bwMode="auto">
          <a:xfrm>
            <a:off x="9263742" y="4149156"/>
            <a:ext cx="2503714" cy="14770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itness clipart Vectors - Download Free High-Quality Vectors from Freepik |  Freepik">
            <a:extLst>
              <a:ext uri="{FF2B5EF4-FFF2-40B4-BE49-F238E27FC236}">
                <a16:creationId xmlns:a16="http://schemas.microsoft.com/office/drawing/2014/main" id="{018AFEEC-8485-EA0F-834D-8019F2FAA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112" y="3884159"/>
            <a:ext cx="1802946"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43E73EA-7D30-DEFC-D0F8-53B7C90F2F72}"/>
              </a:ext>
            </a:extLst>
          </p:cNvPr>
          <p:cNvSpPr/>
          <p:nvPr/>
        </p:nvSpPr>
        <p:spPr>
          <a:xfrm>
            <a:off x="209551" y="817109"/>
            <a:ext cx="2460172"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3" name="Ορθογώνιο: Στρογγύλεμα γωνιών 2">
            <a:extLst>
              <a:ext uri="{FF2B5EF4-FFF2-40B4-BE49-F238E27FC236}">
                <a16:creationId xmlns:a16="http://schemas.microsoft.com/office/drawing/2014/main" id="{984E5F90-4D1E-6BA5-F9E3-7B2B324305AE}"/>
              </a:ext>
            </a:extLst>
          </p:cNvPr>
          <p:cNvSpPr/>
          <p:nvPr/>
        </p:nvSpPr>
        <p:spPr>
          <a:xfrm>
            <a:off x="2781301" y="817109"/>
            <a:ext cx="3559629"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4" name="Ορθογώνιο: Στρογγύλεμα γωνιών 3">
            <a:extLst>
              <a:ext uri="{FF2B5EF4-FFF2-40B4-BE49-F238E27FC236}">
                <a16:creationId xmlns:a16="http://schemas.microsoft.com/office/drawing/2014/main" id="{6712E1DC-0A06-DA17-91D5-5EC3B57ADAD2}"/>
              </a:ext>
            </a:extLst>
          </p:cNvPr>
          <p:cNvSpPr/>
          <p:nvPr/>
        </p:nvSpPr>
        <p:spPr>
          <a:xfrm>
            <a:off x="9808029" y="818131"/>
            <a:ext cx="2383971"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B36CEC95-AA72-82A5-6405-DFA80A0173D6}"/>
              </a:ext>
            </a:extLst>
          </p:cNvPr>
          <p:cNvSpPr/>
          <p:nvPr/>
        </p:nvSpPr>
        <p:spPr>
          <a:xfrm>
            <a:off x="6564086" y="818131"/>
            <a:ext cx="3020787"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81929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E2BC-A7DC-6B22-6535-DD908B8580F4}"/>
            </a:ext>
          </a:extLst>
        </p:cNvPr>
        <p:cNvGrpSpPr/>
        <p:nvPr/>
      </p:nvGrpSpPr>
      <p:grpSpPr>
        <a:xfrm>
          <a:off x="0" y="0"/>
          <a:ext cx="0" cy="0"/>
          <a:chOff x="0" y="0"/>
          <a:chExt cx="0" cy="0"/>
        </a:xfrm>
      </p:grpSpPr>
      <p:pic>
        <p:nvPicPr>
          <p:cNvPr id="6146" name="Picture 2" descr="Παιδί κολύμπι Royalty-Free Διανύσματα">
            <a:extLst>
              <a:ext uri="{FF2B5EF4-FFF2-40B4-BE49-F238E27FC236}">
                <a16:creationId xmlns:a16="http://schemas.microsoft.com/office/drawing/2014/main" id="{D7095F88-34F3-E7D2-DF21-352771F8E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90" y="4197123"/>
            <a:ext cx="32956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8+ Thousand Karate Cartoon Royalty-Free Images, Stock Photos &amp; Pictures |  Shutterstock">
            <a:extLst>
              <a:ext uri="{FF2B5EF4-FFF2-40B4-BE49-F238E27FC236}">
                <a16:creationId xmlns:a16="http://schemas.microsoft.com/office/drawing/2014/main" id="{8B8AFB73-32E0-E8EB-C6A5-F5A015E27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73"/>
          <a:stretch>
            <a:fillRect/>
          </a:stretch>
        </p:blipFill>
        <p:spPr bwMode="auto">
          <a:xfrm>
            <a:off x="6704239" y="3884159"/>
            <a:ext cx="2419350" cy="16940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4+ Thousand Kids Playing Tennis Cartoon Royalty-Free Images, Stock Photos &amp;  Pictures | Shutterstock">
            <a:extLst>
              <a:ext uri="{FF2B5EF4-FFF2-40B4-BE49-F238E27FC236}">
                <a16:creationId xmlns:a16="http://schemas.microsoft.com/office/drawing/2014/main" id="{660CBA65-6C9A-CDF5-F06C-2C3E6F6057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30" b="11387"/>
          <a:stretch>
            <a:fillRect/>
          </a:stretch>
        </p:blipFill>
        <p:spPr bwMode="auto">
          <a:xfrm>
            <a:off x="9263742" y="4149156"/>
            <a:ext cx="2503714" cy="14770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itness clipart Vectors - Download Free High-Quality Vectors from Freepik |  Freepik">
            <a:extLst>
              <a:ext uri="{FF2B5EF4-FFF2-40B4-BE49-F238E27FC236}">
                <a16:creationId xmlns:a16="http://schemas.microsoft.com/office/drawing/2014/main" id="{6E7841EF-F65F-11CB-718F-A43842F9E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112" y="3884159"/>
            <a:ext cx="1802946"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9270167-2FCD-8DD0-0F9E-113592A06A56}"/>
              </a:ext>
            </a:extLst>
          </p:cNvPr>
          <p:cNvSpPr/>
          <p:nvPr/>
        </p:nvSpPr>
        <p:spPr>
          <a:xfrm>
            <a:off x="209551" y="817109"/>
            <a:ext cx="2460172"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κολύμπι</a:t>
            </a:r>
            <a:endParaRPr lang="el-CY" sz="4000" dirty="0"/>
          </a:p>
        </p:txBody>
      </p:sp>
      <p:sp>
        <p:nvSpPr>
          <p:cNvPr id="3" name="Ορθογώνιο: Στρογγύλεμα γωνιών 2">
            <a:extLst>
              <a:ext uri="{FF2B5EF4-FFF2-40B4-BE49-F238E27FC236}">
                <a16:creationId xmlns:a16="http://schemas.microsoft.com/office/drawing/2014/main" id="{90234E76-0E4B-F7B1-7F4D-2A489DF12A39}"/>
              </a:ext>
            </a:extLst>
          </p:cNvPr>
          <p:cNvSpPr/>
          <p:nvPr/>
        </p:nvSpPr>
        <p:spPr>
          <a:xfrm>
            <a:off x="2781301" y="817109"/>
            <a:ext cx="3559629"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γυμναστική </a:t>
            </a:r>
            <a:endParaRPr lang="el-CY" sz="4400" dirty="0"/>
          </a:p>
        </p:txBody>
      </p:sp>
      <p:sp>
        <p:nvSpPr>
          <p:cNvPr id="4" name="Ορθογώνιο: Στρογγύλεμα γωνιών 3">
            <a:extLst>
              <a:ext uri="{FF2B5EF4-FFF2-40B4-BE49-F238E27FC236}">
                <a16:creationId xmlns:a16="http://schemas.microsoft.com/office/drawing/2014/main" id="{F2C8CC61-446E-DDDF-5EC5-537287F9C241}"/>
              </a:ext>
            </a:extLst>
          </p:cNvPr>
          <p:cNvSpPr/>
          <p:nvPr/>
        </p:nvSpPr>
        <p:spPr>
          <a:xfrm>
            <a:off x="9808029" y="818131"/>
            <a:ext cx="2383971"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τένις</a:t>
            </a:r>
            <a:endParaRPr lang="el-CY" sz="4000" dirty="0"/>
          </a:p>
        </p:txBody>
      </p:sp>
      <p:sp>
        <p:nvSpPr>
          <p:cNvPr id="5" name="Ορθογώνιο: Στρογγύλεμα γωνιών 4">
            <a:extLst>
              <a:ext uri="{FF2B5EF4-FFF2-40B4-BE49-F238E27FC236}">
                <a16:creationId xmlns:a16="http://schemas.microsoft.com/office/drawing/2014/main" id="{76B884CF-76CC-B6D2-8A08-99406952A067}"/>
              </a:ext>
            </a:extLst>
          </p:cNvPr>
          <p:cNvSpPr/>
          <p:nvPr/>
        </p:nvSpPr>
        <p:spPr>
          <a:xfrm>
            <a:off x="6564086" y="818131"/>
            <a:ext cx="3020787"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καράτε</a:t>
            </a:r>
            <a:endParaRPr lang="el-CY" sz="4400" dirty="0"/>
          </a:p>
        </p:txBody>
      </p:sp>
    </p:spTree>
    <p:extLst>
      <p:ext uri="{BB962C8B-B14F-4D97-AF65-F5344CB8AC3E}">
        <p14:creationId xmlns:p14="http://schemas.microsoft.com/office/powerpoint/2010/main" val="9196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C39885A-7C6C-35F6-9F60-C17A83376E63}"/>
              </a:ext>
            </a:extLst>
          </p:cNvPr>
          <p:cNvPicPr>
            <a:picLocks noChangeAspect="1"/>
          </p:cNvPicPr>
          <p:nvPr/>
        </p:nvPicPr>
        <p:blipFill>
          <a:blip r:embed="rId2"/>
          <a:srcRect b="9766"/>
          <a:stretch>
            <a:fillRect/>
          </a:stretch>
        </p:blipFill>
        <p:spPr>
          <a:xfrm>
            <a:off x="1437594" y="527956"/>
            <a:ext cx="6302149" cy="5959930"/>
          </a:xfrm>
          <a:prstGeom prst="rect">
            <a:avLst/>
          </a:prstGeom>
        </p:spPr>
      </p:pic>
    </p:spTree>
    <p:extLst>
      <p:ext uri="{BB962C8B-B14F-4D97-AF65-F5344CB8AC3E}">
        <p14:creationId xmlns:p14="http://schemas.microsoft.com/office/powerpoint/2010/main" val="913835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22D3-DC87-D913-CEA3-6B86C6945C71}"/>
            </a:ext>
          </a:extLst>
        </p:cNvPr>
        <p:cNvGrpSpPr/>
        <p:nvPr/>
      </p:nvGrpSpPr>
      <p:grpSpPr>
        <a:xfrm>
          <a:off x="0" y="0"/>
          <a:ext cx="0" cy="0"/>
          <a:chOff x="0" y="0"/>
          <a:chExt cx="0" cy="0"/>
        </a:xfrm>
      </p:grpSpPr>
      <p:pic>
        <p:nvPicPr>
          <p:cNvPr id="2" name="Εικόνα 1">
            <a:extLst>
              <a:ext uri="{FF2B5EF4-FFF2-40B4-BE49-F238E27FC236}">
                <a16:creationId xmlns:a16="http://schemas.microsoft.com/office/drawing/2014/main" id="{395B3189-46FB-2E0A-C62F-E684B9886ED7}"/>
              </a:ext>
            </a:extLst>
          </p:cNvPr>
          <p:cNvPicPr>
            <a:picLocks noChangeAspect="1"/>
          </p:cNvPicPr>
          <p:nvPr/>
        </p:nvPicPr>
        <p:blipFill>
          <a:blip r:embed="rId2"/>
          <a:srcRect b="9766"/>
          <a:stretch>
            <a:fillRect/>
          </a:stretch>
        </p:blipFill>
        <p:spPr>
          <a:xfrm>
            <a:off x="1437594" y="527956"/>
            <a:ext cx="6302149" cy="5959930"/>
          </a:xfrm>
          <a:prstGeom prst="rect">
            <a:avLst/>
          </a:prstGeom>
        </p:spPr>
      </p:pic>
      <p:sp>
        <p:nvSpPr>
          <p:cNvPr id="3" name="Ορθογώνιο: Στρογγύλεμα γωνιών 2">
            <a:extLst>
              <a:ext uri="{FF2B5EF4-FFF2-40B4-BE49-F238E27FC236}">
                <a16:creationId xmlns:a16="http://schemas.microsoft.com/office/drawing/2014/main" id="{1B278CDA-C200-57BA-970D-9E1B781228FE}"/>
              </a:ext>
            </a:extLst>
          </p:cNvPr>
          <p:cNvSpPr/>
          <p:nvPr/>
        </p:nvSpPr>
        <p:spPr>
          <a:xfrm>
            <a:off x="7739743" y="2122713"/>
            <a:ext cx="3668486" cy="40277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Τι κάνεις; Πάμε για καφέ; Μου αρέσει να πίνω  καφέ  στην  καφετέρια. Θα περάσουμε </a:t>
            </a:r>
            <a:r>
              <a:rPr lang="el-GR" sz="3600"/>
              <a:t>πολύ ωραία.</a:t>
            </a:r>
            <a:endParaRPr lang="el-CY" sz="3600" dirty="0"/>
          </a:p>
        </p:txBody>
      </p:sp>
    </p:spTree>
    <p:extLst>
      <p:ext uri="{BB962C8B-B14F-4D97-AF65-F5344CB8AC3E}">
        <p14:creationId xmlns:p14="http://schemas.microsoft.com/office/powerpoint/2010/main" val="124125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BDBD-F2F5-4212-9B63-36480483AF1F}"/>
            </a:ext>
          </a:extLst>
        </p:cNvPr>
        <p:cNvGrpSpPr/>
        <p:nvPr/>
      </p:nvGrpSpPr>
      <p:grpSpPr>
        <a:xfrm>
          <a:off x="0" y="0"/>
          <a:ext cx="0" cy="0"/>
          <a:chOff x="0" y="0"/>
          <a:chExt cx="0" cy="0"/>
        </a:xfrm>
      </p:grpSpPr>
      <p:pic>
        <p:nvPicPr>
          <p:cNvPr id="2" name="Picture 2" descr="How to Say Japan in Japanese: 5 Steps (with Pictures) - wikiHow">
            <a:extLst>
              <a:ext uri="{FF2B5EF4-FFF2-40B4-BE49-F238E27FC236}">
                <a16:creationId xmlns:a16="http://schemas.microsoft.com/office/drawing/2014/main" id="{4D8E12CC-FF3A-3919-A754-C25F1070EB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604"/>
          <a:stretch>
            <a:fillRect/>
          </a:stretch>
        </p:blipFill>
        <p:spPr bwMode="auto">
          <a:xfrm>
            <a:off x="843354" y="468509"/>
            <a:ext cx="2966646"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Χαριτωμένα κινούμενα σχέδια σχολικών αγοριών που πηγαίνουν στο σχολείο  Διανυσματική απεικόνιση - εικονογραφία από childhood, schoolbag: 94424081">
            <a:extLst>
              <a:ext uri="{FF2B5EF4-FFF2-40B4-BE49-F238E27FC236}">
                <a16:creationId xmlns:a16="http://schemas.microsoft.com/office/drawing/2014/main" id="{F72E45FA-32E4-845D-9A08-98A957E11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18" y="468509"/>
            <a:ext cx="3205163"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How to Say Japan in Japanese: 5 Steps (with Pictures) - wikiHow">
            <a:extLst>
              <a:ext uri="{FF2B5EF4-FFF2-40B4-BE49-F238E27FC236}">
                <a16:creationId xmlns:a16="http://schemas.microsoft.com/office/drawing/2014/main" id="{B80FF5E1-B676-5212-7329-946A74B63B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32"/>
          <a:stretch>
            <a:fillRect/>
          </a:stretch>
        </p:blipFill>
        <p:spPr bwMode="auto">
          <a:xfrm>
            <a:off x="8262256" y="468509"/>
            <a:ext cx="2623457" cy="362452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E95D5627-6902-C99D-2E0D-24DCA798861D}"/>
              </a:ext>
            </a:extLst>
          </p:cNvPr>
          <p:cNvSpPr/>
          <p:nvPr/>
        </p:nvSpPr>
        <p:spPr>
          <a:xfrm>
            <a:off x="843354"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πάω</a:t>
            </a:r>
            <a:endParaRPr lang="el-CY" sz="4400" dirty="0">
              <a:solidFill>
                <a:srgbClr val="FF0000"/>
              </a:solidFill>
            </a:endParaRPr>
          </a:p>
        </p:txBody>
      </p:sp>
      <p:sp>
        <p:nvSpPr>
          <p:cNvPr id="5" name="Ορθογώνιο: Στρογγύλεμα γωνιών 4">
            <a:extLst>
              <a:ext uri="{FF2B5EF4-FFF2-40B4-BE49-F238E27FC236}">
                <a16:creationId xmlns:a16="http://schemas.microsoft.com/office/drawing/2014/main" id="{4E2EACB6-1EA1-F974-F833-3CE6209AED7F}"/>
              </a:ext>
            </a:extLst>
          </p:cNvPr>
          <p:cNvSpPr/>
          <p:nvPr/>
        </p:nvSpPr>
        <p:spPr>
          <a:xfrm>
            <a:off x="4493418"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rgbClr val="FF0000"/>
                </a:solidFill>
              </a:rPr>
              <a:t>ακούω</a:t>
            </a:r>
            <a:endParaRPr lang="el-CY" sz="4800" dirty="0">
              <a:solidFill>
                <a:srgbClr val="FF0000"/>
              </a:solidFill>
            </a:endParaRPr>
          </a:p>
        </p:txBody>
      </p:sp>
      <p:sp>
        <p:nvSpPr>
          <p:cNvPr id="6" name="Ορθογώνιο: Στρογγύλεμα γωνιών 5">
            <a:extLst>
              <a:ext uri="{FF2B5EF4-FFF2-40B4-BE49-F238E27FC236}">
                <a16:creationId xmlns:a16="http://schemas.microsoft.com/office/drawing/2014/main" id="{E5E8D03B-BB29-41C3-6452-510B9D4C5BD9}"/>
              </a:ext>
            </a:extLst>
          </p:cNvPr>
          <p:cNvSpPr/>
          <p:nvPr/>
        </p:nvSpPr>
        <p:spPr>
          <a:xfrm>
            <a:off x="8143482" y="5138056"/>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λέω</a:t>
            </a:r>
            <a:endParaRPr lang="el-CY" sz="4400" dirty="0"/>
          </a:p>
        </p:txBody>
      </p:sp>
      <p:cxnSp>
        <p:nvCxnSpPr>
          <p:cNvPr id="8" name="Ευθεία γραμμή σύνδεσης 7">
            <a:extLst>
              <a:ext uri="{FF2B5EF4-FFF2-40B4-BE49-F238E27FC236}">
                <a16:creationId xmlns:a16="http://schemas.microsoft.com/office/drawing/2014/main" id="{7D9EF416-A471-E24A-F905-7FD00BC23F01}"/>
              </a:ext>
            </a:extLst>
          </p:cNvPr>
          <p:cNvCxnSpPr>
            <a:stCxn id="4" idx="0"/>
            <a:endCxn id="1026" idx="2"/>
          </p:cNvCxnSpPr>
          <p:nvPr/>
        </p:nvCxnSpPr>
        <p:spPr>
          <a:xfrm flipV="1">
            <a:off x="2419206" y="4214531"/>
            <a:ext cx="3676794" cy="9561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103DCDF5-5EBB-2A46-B6C4-5F1558974D64}"/>
              </a:ext>
            </a:extLst>
          </p:cNvPr>
          <p:cNvCxnSpPr>
            <a:stCxn id="2" idx="2"/>
            <a:endCxn id="6" idx="0"/>
          </p:cNvCxnSpPr>
          <p:nvPr/>
        </p:nvCxnSpPr>
        <p:spPr>
          <a:xfrm>
            <a:off x="2326677" y="4214531"/>
            <a:ext cx="7392657" cy="9235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C0D7229F-8E4B-5279-61D1-F936A989E8A3}"/>
              </a:ext>
            </a:extLst>
          </p:cNvPr>
          <p:cNvCxnSpPr>
            <a:stCxn id="5" idx="0"/>
            <a:endCxn id="3" idx="2"/>
          </p:cNvCxnSpPr>
          <p:nvPr/>
        </p:nvCxnSpPr>
        <p:spPr>
          <a:xfrm flipV="1">
            <a:off x="6069270" y="4093029"/>
            <a:ext cx="3504715" cy="10776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99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404664"/>
            <a:ext cx="7776864"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143672" y="2420888"/>
            <a:ext cx="4464496" cy="864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www.e-charalambous.com</a:t>
            </a:r>
            <a:endParaRPr lang="el-CY" sz="2800" dirty="0"/>
          </a:p>
        </p:txBody>
      </p:sp>
    </p:spTree>
    <p:extLst>
      <p:ext uri="{BB962C8B-B14F-4D97-AF65-F5344CB8AC3E}">
        <p14:creationId xmlns:p14="http://schemas.microsoft.com/office/powerpoint/2010/main" val="56856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773" y="1285875"/>
            <a:ext cx="5936456"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2588174" y="1282920"/>
            <a:ext cx="2530365" cy="96957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13233" y="987317"/>
            <a:ext cx="2530365" cy="969579"/>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2111267" y="3635925"/>
            <a:ext cx="2530365" cy="969579"/>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4949060" y="4602547"/>
            <a:ext cx="2530365" cy="969579"/>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952391" y="3352144"/>
            <a:ext cx="2530365" cy="969579"/>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B8FA8-ECD1-9E40-23E6-E1727B473B5A}"/>
              </a:ext>
            </a:extLst>
          </p:cNvPr>
          <p:cNvSpPr txBox="1"/>
          <p:nvPr/>
        </p:nvSpPr>
        <p:spPr>
          <a:xfrm>
            <a:off x="359227" y="920621"/>
            <a:ext cx="7097488" cy="5016758"/>
          </a:xfrm>
          <a:prstGeom prst="rect">
            <a:avLst/>
          </a:prstGeom>
          <a:noFill/>
          <a:ln w="57150">
            <a:solidFill>
              <a:schemeClr val="tx1"/>
            </a:solidFill>
          </a:ln>
        </p:spPr>
        <p:txBody>
          <a:bodyPr wrap="square">
            <a:spAutoFit/>
          </a:bodyPr>
          <a:lstStyle/>
          <a:p>
            <a:r>
              <a:rPr lang="el-GR" sz="4000" i="0">
                <a:solidFill>
                  <a:srgbClr val="0A0A0A"/>
                </a:solidFill>
                <a:effectLst/>
                <a:latin typeface="Google Sans"/>
              </a:rPr>
              <a:t>Κάθε μέρα πάω στο πάρκο για τρέξιμο. Εκεί ακούω την αγαπημένη μου μουσική. Μετά το τρέξιμο, πάω στην καφετέρια και βλέπω τον φίλο μου, τον Νίκο. Του λέω "Γεια σου Νίκο, τι κάνεις;" και αυτός μου λέει τα νέα του. </a:t>
            </a:r>
            <a:endParaRPr lang="el-GR" sz="4000" dirty="0"/>
          </a:p>
        </p:txBody>
      </p:sp>
      <p:pic>
        <p:nvPicPr>
          <p:cNvPr id="3074" name="Picture 2" descr="Δύο φίλοι τρώνε ντόνατς σε εικονογράφηση: Vector στοκ (χωρίς δικαιώματα)  2672505849 | Shutterstock">
            <a:extLst>
              <a:ext uri="{FF2B5EF4-FFF2-40B4-BE49-F238E27FC236}">
                <a16:creationId xmlns:a16="http://schemas.microsoft.com/office/drawing/2014/main" id="{47DFDE7B-9C07-0E85-ABA1-639D47B0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30"/>
          <a:stretch>
            <a:fillRect/>
          </a:stretch>
        </p:blipFill>
        <p:spPr bwMode="auto">
          <a:xfrm>
            <a:off x="8136503" y="3898806"/>
            <a:ext cx="3347925" cy="2712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15,900+ Cartoon Kids Running Stock Illustrations, Royalty-Free Vector  Graphics &amp; Clip Art - iStock">
            <a:extLst>
              <a:ext uri="{FF2B5EF4-FFF2-40B4-BE49-F238E27FC236}">
                <a16:creationId xmlns:a16="http://schemas.microsoft.com/office/drawing/2014/main" id="{B49B3BD3-7E20-649A-59A0-77486CC19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04" y="214021"/>
            <a:ext cx="1933575" cy="15994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ακούω png | PNGEgg">
            <a:extLst>
              <a:ext uri="{FF2B5EF4-FFF2-40B4-BE49-F238E27FC236}">
                <a16:creationId xmlns:a16="http://schemas.microsoft.com/office/drawing/2014/main" id="{D4763EDE-8AAC-DCD2-D904-EEAC88967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5269" y="1714151"/>
            <a:ext cx="1568904" cy="1714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4F511F5-DC37-AADB-958C-0C318D072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899CD91-F952-517D-B362-0E0E9D167E5D}"/>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ΑΚΟΥΩ</a:t>
            </a:r>
            <a:endParaRPr lang="el-CY" sz="4800" dirty="0"/>
          </a:p>
        </p:txBody>
      </p:sp>
    </p:spTree>
    <p:extLst>
      <p:ext uri="{BB962C8B-B14F-4D97-AF65-F5344CB8AC3E}">
        <p14:creationId xmlns:p14="http://schemas.microsoft.com/office/powerpoint/2010/main" val="297699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σκέψης: Σύννεφο 1">
            <a:extLst>
              <a:ext uri="{FF2B5EF4-FFF2-40B4-BE49-F238E27FC236}">
                <a16:creationId xmlns:a16="http://schemas.microsoft.com/office/drawing/2014/main" id="{8A8C8C3E-012B-22F9-63B9-32F35173B2A0}"/>
              </a:ext>
            </a:extLst>
          </p:cNvPr>
          <p:cNvSpPr/>
          <p:nvPr/>
        </p:nvSpPr>
        <p:spPr>
          <a:xfrm rot="19452118">
            <a:off x="-153166" y="717778"/>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rgbClr val="FF0000"/>
                </a:solidFill>
              </a:rPr>
              <a:t>Ακούς μουσική;</a:t>
            </a:r>
          </a:p>
        </p:txBody>
      </p:sp>
      <p:sp>
        <p:nvSpPr>
          <p:cNvPr id="3" name="Φυσαλίδα σκέψης: Σύννεφο 2">
            <a:extLst>
              <a:ext uri="{FF2B5EF4-FFF2-40B4-BE49-F238E27FC236}">
                <a16:creationId xmlns:a16="http://schemas.microsoft.com/office/drawing/2014/main" id="{25D0958B-1227-ABB6-4EAA-A5AC30ECA0D5}"/>
              </a:ext>
            </a:extLst>
          </p:cNvPr>
          <p:cNvSpPr/>
          <p:nvPr/>
        </p:nvSpPr>
        <p:spPr>
          <a:xfrm>
            <a:off x="3858985" y="434408"/>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rgbClr val="FF0000"/>
                </a:solidFill>
              </a:rPr>
              <a:t>Όχι, δεν ακούω μουσική. </a:t>
            </a:r>
            <a:endParaRPr lang="en-US" sz="4000" dirty="0">
              <a:solidFill>
                <a:srgbClr val="FF0000"/>
              </a:solidFill>
            </a:endParaRPr>
          </a:p>
        </p:txBody>
      </p:sp>
      <p:pic>
        <p:nvPicPr>
          <p:cNvPr id="2052" name="Picture 4" descr="χαρούμενη οικογένεια φαγητό μαζί καρτούν μητέρα και παιδί Διανυσματική  απεικόνιση - εικονογραφία από lifestyle: 215251601">
            <a:extLst>
              <a:ext uri="{FF2B5EF4-FFF2-40B4-BE49-F238E27FC236}">
                <a16:creationId xmlns:a16="http://schemas.microsoft.com/office/drawing/2014/main" id="{42F3165C-D380-5C6A-CD6C-AA030D6C9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90" t="1" b="10268"/>
          <a:stretch>
            <a:fillRect/>
          </a:stretch>
        </p:blipFill>
        <p:spPr bwMode="auto">
          <a:xfrm>
            <a:off x="2754084" y="3429000"/>
            <a:ext cx="4974773"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Φυσαλίδα σκέψης: Σύννεφο 3">
            <a:extLst>
              <a:ext uri="{FF2B5EF4-FFF2-40B4-BE49-F238E27FC236}">
                <a16:creationId xmlns:a16="http://schemas.microsoft.com/office/drawing/2014/main" id="{E6A38901-D243-761D-D816-ADC272CC3846}"/>
              </a:ext>
            </a:extLst>
          </p:cNvPr>
          <p:cNvSpPr/>
          <p:nvPr/>
        </p:nvSpPr>
        <p:spPr>
          <a:xfrm>
            <a:off x="6765471" y="2360160"/>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rgbClr val="FF0000"/>
                </a:solidFill>
              </a:rPr>
              <a:t>Ναι, ακούω μουσική. </a:t>
            </a:r>
            <a:endParaRPr lang="en-US" sz="4000" dirty="0">
              <a:solidFill>
                <a:srgbClr val="FF0000"/>
              </a:solidFill>
            </a:endParaRPr>
          </a:p>
        </p:txBody>
      </p:sp>
    </p:spTree>
    <p:extLst>
      <p:ext uri="{BB962C8B-B14F-4D97-AF65-F5344CB8AC3E}">
        <p14:creationId xmlns:p14="http://schemas.microsoft.com/office/powerpoint/2010/main" val="396579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6904" y="771896"/>
            <a:ext cx="7849590" cy="2308324"/>
          </a:xfrm>
          <a:prstGeom prst="rect">
            <a:avLst/>
          </a:prstGeom>
          <a:noFill/>
        </p:spPr>
        <p:txBody>
          <a:bodyPr wrap="square" rtlCol="0">
            <a:spAutoFit/>
          </a:bodyPr>
          <a:lstStyle/>
          <a:p>
            <a:r>
              <a:rPr lang="el-GR" sz="4800" dirty="0">
                <a:solidFill>
                  <a:srgbClr val="FF0000"/>
                </a:solidFill>
              </a:rPr>
              <a:t>Ακούς μουσική;</a:t>
            </a:r>
          </a:p>
          <a:p>
            <a:r>
              <a:rPr lang="el-GR" sz="4800" dirty="0"/>
              <a:t>Ναι, ακούω μουσική.</a:t>
            </a:r>
          </a:p>
          <a:p>
            <a:r>
              <a:rPr lang="el-GR" sz="4800" dirty="0"/>
              <a:t>Όχι, δεν ακούω μουσική. </a:t>
            </a:r>
            <a:endParaRPr lang="en-US" sz="4800" dirty="0"/>
          </a:p>
        </p:txBody>
      </p:sp>
      <p:sp>
        <p:nvSpPr>
          <p:cNvPr id="7" name="AutoShape 6" descr="ΑΚΟΥΩ ΜΟΥΣΙΚΗ - Puzzle Fac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527348" y="500790"/>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happy kid listening music vector vector de Stock | Adob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845" y="1747862"/>
            <a:ext cx="2445843" cy="3028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838200" y="43683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solidFill>
                  <a:srgbClr val="FF0000"/>
                </a:solidFill>
              </a:rPr>
              <a:t>Τι κάνεις στον ελεύθερο σου   χρόνο;</a:t>
            </a:r>
            <a:endParaRPr lang="en-US" b="1" dirty="0">
              <a:solidFill>
                <a:srgbClr val="FF0000"/>
              </a:solidFill>
            </a:endParaRPr>
          </a:p>
          <a:p>
            <a:r>
              <a:rPr lang="el-GR" dirty="0"/>
              <a:t>Στον ελεύθερο μου   χρόνο ακούω μουσική.</a:t>
            </a:r>
            <a:endParaRPr lang="en-US" dirty="0"/>
          </a:p>
        </p:txBody>
      </p:sp>
    </p:spTree>
    <p:extLst>
      <p:ext uri="{BB962C8B-B14F-4D97-AF65-F5344CB8AC3E}">
        <p14:creationId xmlns:p14="http://schemas.microsoft.com/office/powerpoint/2010/main" val="12570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TotalTime>
  <Words>682</Words>
  <Application>Microsoft Office PowerPoint</Application>
  <PresentationFormat>Ευρεία οθόνη</PresentationFormat>
  <Paragraphs>190</Paragraphs>
  <Slides>51</Slides>
  <Notes>1</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51</vt:i4>
      </vt:variant>
    </vt:vector>
  </HeadingPairs>
  <TitlesOfParts>
    <vt:vector size="57"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ΑΚΟΥΩ </vt:lpstr>
      <vt:lpstr>      ΑΚΟΥΩ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Πού    πας; </vt:lpstr>
      <vt:lpstr>      Πού    πας; </vt:lpstr>
      <vt:lpstr>      Πού    πας; </vt:lpstr>
      <vt:lpstr>Παρουσίαση του PowerPoint</vt:lpstr>
      <vt:lpstr>Παρουσίαση του PowerPoint</vt:lpstr>
      <vt:lpstr>      ΛΕΩ</vt:lpstr>
      <vt:lpstr>      ΛΕΩ</vt:lpstr>
      <vt:lpstr>      ΛΕΩ</vt:lpstr>
      <vt:lpstr>Συμπληρώνω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κάνεις στον ελεύθερο σου   χρόνο;</vt:lpstr>
      <vt:lpstr>Τι κάνεις στον ελεύθερο σου   χρόνο;</vt:lpstr>
      <vt:lpstr>Τι κάνεις στον ελεύθερο σου   χρόνο;</vt:lpstr>
      <vt:lpstr>Τι κάνεις στον ελεύθερο σου   χρόνο;</vt:lpstr>
      <vt:lpstr>Κάνεις κάποιο  άθλημα;</vt:lpstr>
      <vt:lpstr>Παίζεις  κάποιο μουσικό  όργανο;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108</cp:revision>
  <dcterms:created xsi:type="dcterms:W3CDTF">2022-11-17T06:11:56Z</dcterms:created>
  <dcterms:modified xsi:type="dcterms:W3CDTF">2026-04-13T12:32:18Z</dcterms:modified>
</cp:coreProperties>
</file>