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5" r:id="rId2"/>
    <p:sldId id="326" r:id="rId3"/>
    <p:sldId id="327" r:id="rId4"/>
    <p:sldId id="426" r:id="rId5"/>
    <p:sldId id="417" r:id="rId6"/>
    <p:sldId id="407" r:id="rId7"/>
    <p:sldId id="414" r:id="rId8"/>
    <p:sldId id="406" r:id="rId9"/>
    <p:sldId id="413" r:id="rId10"/>
    <p:sldId id="409" r:id="rId11"/>
    <p:sldId id="310" r:id="rId12"/>
    <p:sldId id="408" r:id="rId13"/>
    <p:sldId id="418" r:id="rId14"/>
    <p:sldId id="427" r:id="rId15"/>
    <p:sldId id="428" r:id="rId16"/>
    <p:sldId id="410" r:id="rId17"/>
    <p:sldId id="312" r:id="rId18"/>
    <p:sldId id="419" r:id="rId19"/>
    <p:sldId id="265" r:id="rId20"/>
    <p:sldId id="420" r:id="rId21"/>
    <p:sldId id="266" r:id="rId22"/>
    <p:sldId id="421" r:id="rId23"/>
    <p:sldId id="267" r:id="rId24"/>
    <p:sldId id="422" r:id="rId25"/>
    <p:sldId id="268" r:id="rId26"/>
    <p:sldId id="423" r:id="rId27"/>
    <p:sldId id="271" r:id="rId28"/>
    <p:sldId id="275" r:id="rId29"/>
    <p:sldId id="412" r:id="rId30"/>
    <p:sldId id="424" r:id="rId31"/>
    <p:sldId id="396" r:id="rId32"/>
    <p:sldId id="4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7C1C-C0CD-40B1-87C8-47DD1F8981B9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21620-3BAD-485F-824E-76594EF972B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7336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1FA9A-B718-96DF-DDC4-2777D285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F0AE4-346C-2844-1026-FC3716FBB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7BAF6-1B04-3AC6-35B9-CFB57124C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48864-9777-F8E4-A9DF-C959A019C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3FAE-ED28-72DD-DE70-EC8C9C787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889EB-D84A-5A10-045E-80ED628B3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D6CFB-590C-1829-50DF-80863CF1E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7616-CF7F-39F0-AFCB-78E2DE4D0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6203-5303-4A75-9F1D-0511F86EC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6203-5303-4A75-9F1D-0511F86ECC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6203-5303-4A75-9F1D-0511F86ECC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5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6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5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877A-1EA7-4060-A457-400D686BBB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21. Ρήματα σε –</a:t>
            </a:r>
            <a:r>
              <a:rPr lang="el-GR" sz="1350" dirty="0" err="1">
                <a:solidFill>
                  <a:schemeClr val="tx1"/>
                </a:solidFill>
              </a:rPr>
              <a:t>όμαι</a:t>
            </a:r>
            <a:r>
              <a:rPr lang="el-GR" sz="1350" dirty="0">
                <a:solidFill>
                  <a:schemeClr val="tx1"/>
                </a:solidFill>
              </a:rPr>
              <a:t> &amp; -</a:t>
            </a:r>
            <a:r>
              <a:rPr lang="el-GR" sz="1350" dirty="0" err="1">
                <a:solidFill>
                  <a:schemeClr val="tx1"/>
                </a:solidFill>
              </a:rPr>
              <a:t>άμαι</a:t>
            </a:r>
            <a:r>
              <a:rPr lang="el-GR" sz="1350" dirty="0">
                <a:solidFill>
                  <a:schemeClr val="tx1"/>
                </a:solidFill>
              </a:rPr>
              <a:t> 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21C5-6E0A-5AC3-EB7E-9606FE28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CAD3-279E-E82F-1E43-17C373AAA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6708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Εσύ                	                    έρχ</a:t>
            </a:r>
            <a:r>
              <a:rPr lang="el-GR" sz="4000" dirty="0">
                <a:solidFill>
                  <a:srgbClr val="FF0000"/>
                </a:solidFill>
              </a:rPr>
              <a:t>ομαι</a:t>
            </a:r>
            <a:r>
              <a:rPr lang="el-GR" sz="4000" dirty="0"/>
              <a:t>                                </a:t>
            </a:r>
          </a:p>
          <a:p>
            <a:r>
              <a:rPr lang="el-GR" sz="4000" dirty="0"/>
              <a:t>Εμείς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εσαι</a:t>
            </a:r>
            <a:r>
              <a:rPr lang="el-GR" sz="4000" dirty="0"/>
              <a:t>                                      </a:t>
            </a:r>
          </a:p>
          <a:p>
            <a:r>
              <a:rPr lang="el-GR" sz="4000" dirty="0"/>
              <a:t>Αυτοί / Αυτές  / Αυτά            έρχ</a:t>
            </a:r>
            <a:r>
              <a:rPr lang="el-GR" sz="4000" dirty="0">
                <a:solidFill>
                  <a:srgbClr val="FF0000"/>
                </a:solidFill>
              </a:rPr>
              <a:t>εται</a:t>
            </a:r>
            <a:r>
              <a:rPr lang="el-GR" sz="4000" dirty="0"/>
              <a:t>               </a:t>
            </a:r>
          </a:p>
          <a:p>
            <a:r>
              <a:rPr lang="el-GR" sz="4000" dirty="0"/>
              <a:t>Εσείς                                         ερχ</a:t>
            </a:r>
            <a:r>
              <a:rPr lang="el-GR" sz="4000" dirty="0">
                <a:solidFill>
                  <a:srgbClr val="FF0000"/>
                </a:solidFill>
              </a:rPr>
              <a:t>όμαστε</a:t>
            </a:r>
            <a:r>
              <a:rPr lang="el-GR" sz="4000" dirty="0"/>
              <a:t>                                     </a:t>
            </a:r>
          </a:p>
          <a:p>
            <a:r>
              <a:rPr lang="el-GR" sz="4000" dirty="0"/>
              <a:t>Εγώ  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εστε</a:t>
            </a:r>
            <a:r>
              <a:rPr lang="el-GR" sz="4000" dirty="0"/>
              <a:t>                             </a:t>
            </a:r>
          </a:p>
          <a:p>
            <a:r>
              <a:rPr lang="el-GR" sz="4000" dirty="0"/>
              <a:t>Αυτός  /  Αυτή  / Αυτό          έρχ</a:t>
            </a:r>
            <a:r>
              <a:rPr lang="el-GR" sz="4000" dirty="0">
                <a:solidFill>
                  <a:srgbClr val="FF0000"/>
                </a:solidFill>
              </a:rPr>
              <a:t>ονται</a:t>
            </a:r>
            <a:r>
              <a:rPr lang="el-GR" sz="4000" dirty="0"/>
              <a:t>       </a:t>
            </a:r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2400" dirty="0"/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5D42BA0-2AFE-0A49-345E-AFB7B93B19E9}"/>
              </a:ext>
            </a:extLst>
          </p:cNvPr>
          <p:cNvCxnSpPr>
            <a:cxnSpLocks/>
          </p:cNvCxnSpPr>
          <p:nvPr/>
        </p:nvCxnSpPr>
        <p:spPr>
          <a:xfrm>
            <a:off x="2111829" y="4310743"/>
            <a:ext cx="4615542" cy="6546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   ΕΡΧΟΜΑΙ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6708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Εγώ                   	                    έρχ</a:t>
            </a:r>
            <a:r>
              <a:rPr lang="el-GR" sz="4000" dirty="0">
                <a:solidFill>
                  <a:srgbClr val="FF0000"/>
                </a:solidFill>
              </a:rPr>
              <a:t>ομαι</a:t>
            </a:r>
            <a:r>
              <a:rPr lang="el-GR" sz="4000" dirty="0"/>
              <a:t>                                </a:t>
            </a:r>
          </a:p>
          <a:p>
            <a:r>
              <a:rPr lang="el-GR" sz="4000" dirty="0"/>
              <a:t>Εσύ  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εσαι</a:t>
            </a:r>
            <a:r>
              <a:rPr lang="el-GR" sz="4000" dirty="0"/>
              <a:t>                                      </a:t>
            </a:r>
          </a:p>
          <a:p>
            <a:r>
              <a:rPr lang="el-GR" sz="4000" dirty="0"/>
              <a:t>Αυτός  / Αυτή  / Αυτό            έρχ</a:t>
            </a:r>
            <a:r>
              <a:rPr lang="el-GR" sz="4000" dirty="0">
                <a:solidFill>
                  <a:srgbClr val="FF0000"/>
                </a:solidFill>
              </a:rPr>
              <a:t>εται</a:t>
            </a:r>
            <a:r>
              <a:rPr lang="el-GR" sz="4000" dirty="0"/>
              <a:t>               </a:t>
            </a:r>
          </a:p>
          <a:p>
            <a:r>
              <a:rPr lang="el-GR" sz="4000" dirty="0"/>
              <a:t>Εμείς                                         ερχ</a:t>
            </a:r>
            <a:r>
              <a:rPr lang="el-GR" sz="4000" dirty="0">
                <a:solidFill>
                  <a:srgbClr val="FF0000"/>
                </a:solidFill>
              </a:rPr>
              <a:t>όμαστε</a:t>
            </a:r>
            <a:r>
              <a:rPr lang="el-GR" sz="4000" dirty="0"/>
              <a:t>                                     </a:t>
            </a:r>
          </a:p>
          <a:p>
            <a:r>
              <a:rPr lang="el-GR" sz="4000" dirty="0"/>
              <a:t>Εσείς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εστε</a:t>
            </a:r>
            <a:r>
              <a:rPr lang="el-GR" sz="4000" dirty="0"/>
              <a:t>                             </a:t>
            </a:r>
          </a:p>
          <a:p>
            <a:r>
              <a:rPr lang="el-GR" sz="4000" dirty="0"/>
              <a:t>Αυτοί  /  Αυτές  / Αυτά          έρχ</a:t>
            </a:r>
            <a:r>
              <a:rPr lang="el-GR" sz="4000" dirty="0">
                <a:solidFill>
                  <a:srgbClr val="FF0000"/>
                </a:solidFill>
              </a:rPr>
              <a:t>ονται</a:t>
            </a:r>
            <a:r>
              <a:rPr lang="el-GR" sz="4000" dirty="0"/>
              <a:t>       </a:t>
            </a:r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533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665B-B111-E468-608F-A5C15B64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17F5-3CAD-C356-2F3B-5C9EDC58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85" y="670969"/>
            <a:ext cx="6091603" cy="528326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Κυρία Ελένη  :</a:t>
            </a:r>
            <a:r>
              <a:rPr lang="en-US" sz="2400" dirty="0"/>
              <a:t> </a:t>
            </a:r>
            <a:r>
              <a:rPr lang="el-GR" sz="2400" dirty="0"/>
              <a:t>Πού  είσαι </a:t>
            </a:r>
            <a:r>
              <a:rPr lang="el-GR" sz="2400" dirty="0" err="1"/>
              <a:t>Ομάρ</a:t>
            </a:r>
            <a:r>
              <a:rPr lang="el-GR" sz="2400" dirty="0"/>
              <a:t>;</a:t>
            </a:r>
          </a:p>
          <a:p>
            <a:pPr marL="0" indent="0">
              <a:buNone/>
            </a:pPr>
            <a:r>
              <a:rPr lang="el-GR" sz="2400" dirty="0" err="1"/>
              <a:t>Ομάρ</a:t>
            </a:r>
            <a:r>
              <a:rPr lang="el-GR" sz="2400" dirty="0"/>
              <a:t> : …………………..στην τάξη σε 5 λεπτά.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Κυρία Ελένη  :</a:t>
            </a:r>
            <a:r>
              <a:rPr lang="en-US" sz="2400" dirty="0"/>
              <a:t> </a:t>
            </a:r>
            <a:r>
              <a:rPr lang="el-GR" sz="2400" dirty="0" err="1"/>
              <a:t>Ιμάν</a:t>
            </a:r>
            <a:r>
              <a:rPr lang="el-GR" sz="2400" dirty="0"/>
              <a:t> και  Σάρα, πού  είστε;  </a:t>
            </a:r>
          </a:p>
          <a:p>
            <a:pPr marL="0" indent="0">
              <a:buNone/>
            </a:pPr>
            <a:r>
              <a:rPr lang="el-GR" sz="2400" dirty="0" err="1"/>
              <a:t>Ιμάν</a:t>
            </a:r>
            <a:r>
              <a:rPr lang="el-GR" sz="2400" dirty="0"/>
              <a:t> και Σάρα : ………………….στην τάξη  σε 5 λεπτά.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pic>
        <p:nvPicPr>
          <p:cNvPr id="4100" name="Picture 4" descr="Τα χαρούμενα παιδιά πάνε σχολείο. Χαρούμενος: Vector στοκ (χωρίς  δικαιώματα) 299458691 | Shutterstock">
            <a:extLst>
              <a:ext uri="{FF2B5EF4-FFF2-40B4-BE49-F238E27FC236}">
                <a16:creationId xmlns:a16="http://schemas.microsoft.com/office/drawing/2014/main" id="{1E79E4D1-9DFE-52A1-7010-60055E4A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1"/>
          <a:stretch>
            <a:fillRect/>
          </a:stretch>
        </p:blipFill>
        <p:spPr bwMode="auto">
          <a:xfrm>
            <a:off x="6827543" y="613048"/>
            <a:ext cx="4559927" cy="5787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Χειρουργός Κινουμένων Σχεδίων Κλήση Στο Κινητό Τηλέφωνο Διάνυσμα από  ©lineartist 394290776">
            <a:extLst>
              <a:ext uri="{FF2B5EF4-FFF2-40B4-BE49-F238E27FC236}">
                <a16:creationId xmlns:a16="http://schemas.microsoft.com/office/drawing/2014/main" id="{6AB72481-DF5B-A45A-B685-EABA7699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7" y="2137761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Χειρουργός Κινουμένων Σχεδίων Κλήση Στο Κινητό Τηλέφωνο Διάνυσμα από  ©lineartist 394290776">
            <a:extLst>
              <a:ext uri="{FF2B5EF4-FFF2-40B4-BE49-F238E27FC236}">
                <a16:creationId xmlns:a16="http://schemas.microsoft.com/office/drawing/2014/main" id="{3AD919AB-4407-0635-77BD-2967269F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59" y="5326911"/>
            <a:ext cx="2333625" cy="12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6815C-7362-3101-418B-00F83ADD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254AB4E-671F-4E59-6720-95A6132C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A6BD1FC-1F4E-2AF1-CF39-828980ABC339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κοιμάμαι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02795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221038"/>
            <a:ext cx="3934528" cy="28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Ακούω &amp; Συμπληρώνω 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2" name="ElevenLabs_2026-03-24T03_40_27_Iordanis_pvc_sp105_s100_sb50_v3">
            <a:hlinkClick r:id="" action="ppaction://media"/>
            <a:extLst>
              <a:ext uri="{FF2B5EF4-FFF2-40B4-BE49-F238E27FC236}">
                <a16:creationId xmlns:a16="http://schemas.microsoft.com/office/drawing/2014/main" id="{517913B2-67EF-D2E6-5671-59504914ACE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1002" y="1936524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1838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6DFD9-0B0A-91E5-26A0-ECC9E02B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dtime Στοκ Εικονογραφήσεις, Vectors, &amp; Clipart – (60,741 Στοκ  Εικονογραφήσεις)">
            <a:extLst>
              <a:ext uri="{FF2B5EF4-FFF2-40B4-BE49-F238E27FC236}">
                <a16:creationId xmlns:a16="http://schemas.microsoft.com/office/drawing/2014/main" id="{AAACB7AA-1DBC-E7ED-E791-02536094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" y="762554"/>
            <a:ext cx="4661822" cy="5383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DF3E9-C3CF-0E24-D5AA-6D7EB4ED5F3A}"/>
              </a:ext>
            </a:extLst>
          </p:cNvPr>
          <p:cNvSpPr txBox="1"/>
          <p:nvPr/>
        </p:nvSpPr>
        <p:spPr>
          <a:xfrm>
            <a:off x="5366785" y="937069"/>
            <a:ext cx="65097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</a:t>
            </a: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dtime Στοκ Εικονογραφήσεις, Vectors, &amp; Clipart – (60,741 Στοκ  Εικονογραφήσεις)">
            <a:extLst>
              <a:ext uri="{FF2B5EF4-FFF2-40B4-BE49-F238E27FC236}">
                <a16:creationId xmlns:a16="http://schemas.microsoft.com/office/drawing/2014/main" id="{6455E812-A6E0-EDCF-203C-2E855B99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" y="762554"/>
            <a:ext cx="4661822" cy="5383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7691F-013D-3E92-30AC-E10B5FC76EA8}"/>
              </a:ext>
            </a:extLst>
          </p:cNvPr>
          <p:cNvSpPr txBox="1"/>
          <p:nvPr/>
        </p:nvSpPr>
        <p:spPr>
          <a:xfrm>
            <a:off x="5366785" y="937069"/>
            <a:ext cx="65097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κοιμάμαι στις 22:00.</a:t>
            </a: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23:00.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l-GR" sz="4400" b="1" dirty="0">
                <a:solidFill>
                  <a:srgbClr val="FF0000"/>
                </a:solidFill>
              </a:rPr>
              <a:t>0.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l-GR" sz="4400" b="1" dirty="0">
                <a:solidFill>
                  <a:srgbClr val="FF0000"/>
                </a:solidFill>
              </a:rPr>
              <a:t>0.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19:45.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l-GR" sz="4400" b="1" dirty="0">
                <a:solidFill>
                  <a:srgbClr val="FF0000"/>
                </a:solidFill>
              </a:rPr>
              <a:t>:15. 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142506" cy="50177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Κοιμάμαι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78" y="1067562"/>
            <a:ext cx="10515600" cy="4527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800" dirty="0"/>
              <a:t>Εγώ  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άμαι</a:t>
            </a:r>
            <a:r>
              <a:rPr lang="el-GR" sz="4800" dirty="0"/>
              <a:t>                               </a:t>
            </a:r>
          </a:p>
          <a:p>
            <a:pPr marL="0" indent="0">
              <a:buNone/>
            </a:pPr>
            <a:r>
              <a:rPr lang="el-GR" sz="4800" dirty="0"/>
              <a:t>Εσύ  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άσαι</a:t>
            </a:r>
            <a:r>
              <a:rPr lang="el-GR" sz="4800" dirty="0"/>
              <a:t>                                </a:t>
            </a:r>
          </a:p>
          <a:p>
            <a:pPr marL="0" indent="0">
              <a:buNone/>
            </a:pPr>
            <a:r>
              <a:rPr lang="el-GR" sz="4800" dirty="0"/>
              <a:t>Αυτός  / Αυτή  / Αυτό          κοιμ</a:t>
            </a:r>
            <a:r>
              <a:rPr lang="el-GR" sz="4800" dirty="0">
                <a:solidFill>
                  <a:srgbClr val="FF0000"/>
                </a:solidFill>
              </a:rPr>
              <a:t>άται</a:t>
            </a:r>
            <a:r>
              <a:rPr lang="el-GR" sz="4800" dirty="0"/>
              <a:t>                  </a:t>
            </a:r>
          </a:p>
          <a:p>
            <a:pPr marL="0" indent="0">
              <a:buNone/>
            </a:pPr>
            <a:r>
              <a:rPr lang="el-GR" sz="4800" dirty="0"/>
              <a:t>Εμείς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όμαστε</a:t>
            </a:r>
            <a:r>
              <a:rPr lang="el-GR" sz="4800" dirty="0"/>
              <a:t>                               </a:t>
            </a:r>
          </a:p>
          <a:p>
            <a:pPr marL="0" indent="0">
              <a:buNone/>
            </a:pPr>
            <a:r>
              <a:rPr lang="el-GR" sz="4800" dirty="0"/>
              <a:t>Εσείς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άστε </a:t>
            </a:r>
            <a:r>
              <a:rPr lang="el-GR" sz="4800" dirty="0"/>
              <a:t>                                      </a:t>
            </a:r>
          </a:p>
          <a:p>
            <a:pPr marL="0" indent="0">
              <a:buNone/>
            </a:pPr>
            <a:r>
              <a:rPr lang="el-GR" sz="4800" dirty="0"/>
              <a:t>Αυτοί  /  Αυτές  / Αυτά         κοιμ</a:t>
            </a:r>
            <a:r>
              <a:rPr lang="el-GR" sz="4800" dirty="0">
                <a:solidFill>
                  <a:srgbClr val="FF0000"/>
                </a:solidFill>
              </a:rPr>
              <a:t>ούνται</a:t>
            </a:r>
            <a:r>
              <a:rPr lang="el-GR" sz="4800" dirty="0"/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61" y="162306"/>
            <a:ext cx="2000250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156" y="5842660"/>
            <a:ext cx="1053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Εγώ κοιμάμαι στις 22:00.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C89FB-AC74-0CA7-2302-5E16FD641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686D344D-3428-F766-E5CE-BEA705EF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7C7D74-E869-1339-459A-BB975670A4F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Ντύνω &amp; ντύνομαι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2511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ντύνω - all4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7" y="1936366"/>
            <a:ext cx="5450745" cy="2869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arentsgo.kidsgo.com.cy/wp-content/uploads/2023/12/kovo-kai-ntyno-xartines-koukles-drastiriotites-me-xarti-kai-psalid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9" t="3883" r="14031" b="-3883"/>
          <a:stretch/>
        </p:blipFill>
        <p:spPr bwMode="auto">
          <a:xfrm>
            <a:off x="6377101" y="1936366"/>
            <a:ext cx="4489373" cy="2869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185" y="554835"/>
            <a:ext cx="584981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ντύν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sz="4400" dirty="0"/>
              <a:t>  τον/τη(ν)/το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658701" y="554835"/>
            <a:ext cx="40884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/>
              <a:t>ντύν</a:t>
            </a:r>
            <a:r>
              <a:rPr lang="el-GR" sz="3200" dirty="0">
                <a:solidFill>
                  <a:srgbClr val="FF0000"/>
                </a:solidFill>
              </a:rPr>
              <a:t>ομαι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BF98F25-5B69-1870-DA94-04557F24CAB2}"/>
              </a:ext>
            </a:extLst>
          </p:cNvPr>
          <p:cNvSpPr/>
          <p:nvPr/>
        </p:nvSpPr>
        <p:spPr>
          <a:xfrm>
            <a:off x="380267" y="5337544"/>
            <a:ext cx="5542068" cy="965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E9677A-001B-8716-BBCE-CF01B048EBE3}"/>
              </a:ext>
            </a:extLst>
          </p:cNvPr>
          <p:cNvSpPr/>
          <p:nvPr/>
        </p:nvSpPr>
        <p:spPr>
          <a:xfrm>
            <a:off x="6269667" y="5337544"/>
            <a:ext cx="5542068" cy="965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794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391604" y="851348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72E43AD-7074-0F31-A39E-B83634295BE0}"/>
              </a:ext>
            </a:extLst>
          </p:cNvPr>
          <p:cNvSpPr/>
          <p:nvPr/>
        </p:nvSpPr>
        <p:spPr>
          <a:xfrm>
            <a:off x="6967803" y="3737005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55746865-5DBC-894E-26F5-4E5DAD3E09E3}"/>
              </a:ext>
            </a:extLst>
          </p:cNvPr>
          <p:cNvSpPr/>
          <p:nvPr/>
        </p:nvSpPr>
        <p:spPr>
          <a:xfrm>
            <a:off x="3933235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BD9D1101-943F-E583-281D-DF4B4DA2269B}"/>
              </a:ext>
            </a:extLst>
          </p:cNvPr>
          <p:cNvSpPr/>
          <p:nvPr/>
        </p:nvSpPr>
        <p:spPr>
          <a:xfrm>
            <a:off x="1983528" y="2994613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1EE45F49-9641-D80E-741A-7D49CF2E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451406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206C82F7-4759-7FC6-0E56-24CAEF08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49" y="138887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27AA1E95-3232-D26A-21BD-90F6C829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60" y="4455581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FD9A-2855-7B25-9437-F873E3AE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1AF3125D-3222-1C71-579A-09256938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667B0E0-E326-9CBE-2727-17B1EAE7C693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ξύνω &amp; ξύνομαι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5474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19" y="397572"/>
            <a:ext cx="10483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Ο </a:t>
            </a:r>
            <a:r>
              <a:rPr lang="en-US" sz="3600" dirty="0" err="1"/>
              <a:t>Αλέξ</a:t>
            </a:r>
            <a:r>
              <a:rPr lang="en-US" sz="3600" dirty="0"/>
              <a:t>ανδρος  </a:t>
            </a:r>
            <a:r>
              <a:rPr lang="en-US" sz="3600" dirty="0">
                <a:solidFill>
                  <a:srgbClr val="FF0000"/>
                </a:solidFill>
              </a:rPr>
              <a:t>ξύνει/ξύνεται </a:t>
            </a:r>
            <a:r>
              <a:rPr lang="en-US" sz="3600" dirty="0"/>
              <a:t>το μολύβι του και έτσι δε</a:t>
            </a:r>
            <a:r>
              <a:rPr lang="el-GR" sz="3600" dirty="0"/>
              <a:t>ν</a:t>
            </a:r>
            <a:r>
              <a:rPr lang="en-US" sz="3600" dirty="0"/>
              <a:t> γράφει την άσκηση.   </a:t>
            </a:r>
          </a:p>
        </p:txBody>
      </p:sp>
      <p:sp>
        <p:nvSpPr>
          <p:cNvPr id="3" name="AutoShape 2" descr="Τα Λεξικά του ΙΕ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17" y="1895842"/>
            <a:ext cx="4280266" cy="2939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457" y="1888023"/>
            <a:ext cx="3255667" cy="294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0375" y="5090822"/>
            <a:ext cx="776922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ξύνω  τον/την/το</a:t>
            </a:r>
            <a:r>
              <a:rPr lang="en-US" sz="4400" dirty="0"/>
              <a:t>/</a:t>
            </a:r>
            <a:r>
              <a:rPr lang="el-GR" sz="4400" dirty="0"/>
              <a:t>τους/τις/τα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599121" y="5044656"/>
            <a:ext cx="33760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ξύνομαι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40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739B9-1000-66AE-3818-A7EC6B7A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6E2522FC-7329-C8BB-273A-902E9908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21E9616-166A-F873-D454-58AAF7A9865A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χτενίζω &amp; χτενίζομαι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16266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030" y="374176"/>
            <a:ext cx="833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Ο </a:t>
            </a:r>
            <a:r>
              <a:rPr lang="en-US" sz="3600" dirty="0" err="1"/>
              <a:t>Αντ</a:t>
            </a:r>
            <a:r>
              <a:rPr lang="el-GR" sz="3600" dirty="0" err="1"/>
              <a:t>ώνης</a:t>
            </a:r>
            <a:r>
              <a:rPr lang="el-GR" sz="3600" dirty="0"/>
              <a:t> </a:t>
            </a:r>
            <a:r>
              <a:rPr lang="en-US" sz="3600" dirty="0"/>
              <a:t> </a:t>
            </a:r>
            <a:r>
              <a:rPr lang="en-US" sz="3600" dirty="0" err="1"/>
              <a:t>δε</a:t>
            </a:r>
            <a:r>
              <a:rPr lang="el-GR" sz="3600" dirty="0"/>
              <a:t>ν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χτενίζει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χτενίζετ</a:t>
            </a:r>
            <a:r>
              <a:rPr lang="en-US" sz="3600" dirty="0">
                <a:solidFill>
                  <a:srgbClr val="FF0000"/>
                </a:solidFill>
              </a:rPr>
              <a:t>αι </a:t>
            </a:r>
            <a:r>
              <a:rPr lang="en-US" sz="3600" dirty="0"/>
              <a:t>ποτέ. </a:t>
            </a:r>
            <a:endParaRPr lang="el-GR" sz="3600" dirty="0"/>
          </a:p>
        </p:txBody>
      </p:sp>
      <p:pic>
        <p:nvPicPr>
          <p:cNvPr id="2050" name="Picture 2" descr="Μπερδεμένα μαλλιά και κόμποι : 8 συμβουλές για να απαλλαγείτ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8" y="1399240"/>
            <a:ext cx="5869312" cy="3647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5391217"/>
            <a:ext cx="33760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χτενίζομαι </a:t>
            </a:r>
            <a:endParaRPr lang="en-US" sz="4400" dirty="0"/>
          </a:p>
        </p:txBody>
      </p:sp>
      <p:pic>
        <p:nvPicPr>
          <p:cNvPr id="2052" name="Picture 4" descr="Telegraph: Γιατί η Ελληνίδα κομμώτρια παίρνει σύνταξη στα 51; | Ρεπορτάζ  και ειδήσεις για την Οικονομία, τις Επιχειρήσεις, το Χρηματιστήριο, την  Πολιτικ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" y="1413120"/>
            <a:ext cx="4756873" cy="364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018" y="5389990"/>
            <a:ext cx="48941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χτενίζω τον/την/το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26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CD42-CB51-2163-4FC1-A0420692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69030FAF-AA1D-D77E-C34B-2244C669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AC3D21-6794-83D8-0A64-CE54A4BCEB2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σηκώνω &amp; σηκώνομαι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53900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036" y="4306534"/>
            <a:ext cx="10222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Τι  ώρα σηκώνεσαι;</a:t>
            </a:r>
          </a:p>
          <a:p>
            <a:r>
              <a:rPr lang="el-GR" sz="4000" dirty="0"/>
              <a:t>Κάποιες φορές σηκώνομαι  στις ______. </a:t>
            </a:r>
          </a:p>
        </p:txBody>
      </p:sp>
      <p:pic>
        <p:nvPicPr>
          <p:cNvPr id="1026" name="Picture 2" descr="κανονες ταξης | PDF">
            <a:extLst>
              <a:ext uri="{FF2B5EF4-FFF2-40B4-BE49-F238E27FC236}">
                <a16:creationId xmlns:a16="http://schemas.microsoft.com/office/drawing/2014/main" id="{A7204BE6-7C98-992E-1D9D-48495422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49943"/>
          <a:stretch>
            <a:fillRect/>
          </a:stretch>
        </p:blipFill>
        <p:spPr bwMode="auto">
          <a:xfrm>
            <a:off x="275939" y="500743"/>
            <a:ext cx="5263623" cy="33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ραγουδάκια για το πρωινό ξύπνημα | ΣΥΝΔΕΣΜΟΣ ΓΟΝΕΩΝ ΔΗΜ. ΝΗΠΙΑΓΩΓΕΙΟΥ  ΑΓΙΟΥ ΣΠΥΡΙΔΩΝΑ 2012-14">
            <a:extLst>
              <a:ext uri="{FF2B5EF4-FFF2-40B4-BE49-F238E27FC236}">
                <a16:creationId xmlns:a16="http://schemas.microsoft.com/office/drawing/2014/main" id="{A434CBC7-2DA1-474F-9441-36BC96D22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0" b="68096"/>
          <a:stretch/>
        </p:blipFill>
        <p:spPr bwMode="auto">
          <a:xfrm>
            <a:off x="5722595" y="774753"/>
            <a:ext cx="5366152" cy="353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2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4FBA-F9D2-B1B7-E65C-710864911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D7A7B796-7468-D92C-314A-259CF0BB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6EBFED8-8BBD-31D8-94AA-5EA661B5507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σκουπίζω &amp; σκουπίζομαι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909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613514"/>
            <a:ext cx="4908254" cy="1364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8000" dirty="0"/>
              <a:t>σκουπίζω  </a:t>
            </a:r>
          </a:p>
          <a:p>
            <a:pPr marL="0" indent="0">
              <a:buNone/>
            </a:pPr>
            <a:endParaRPr lang="en-GB" sz="8000" dirty="0"/>
          </a:p>
        </p:txBody>
      </p:sp>
      <p:pic>
        <p:nvPicPr>
          <p:cNvPr id="3074" name="Picture 2" descr="Σκουπίζοντας πάτωμα αγοριών με τη σκούπα Διανυσματική απεικόνιση -  εικονογραφία από childhood, arroyos: 79891582">
            <a:extLst>
              <a:ext uri="{FF2B5EF4-FFF2-40B4-BE49-F238E27FC236}">
                <a16:creationId xmlns:a16="http://schemas.microsoft.com/office/drawing/2014/main" id="{595BD074-437D-9B78-E351-0EFC1A28B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"/>
          <a:stretch>
            <a:fillRect/>
          </a:stretch>
        </p:blipFill>
        <p:spPr bwMode="auto">
          <a:xfrm>
            <a:off x="1885349" y="1883357"/>
            <a:ext cx="4008665" cy="444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Γιατί δεν πρέπει να σκουπίζετε το πρόσωπό σας με πετσέτα όταν πλένεστε -  HealthStat.gr">
            <a:extLst>
              <a:ext uri="{FF2B5EF4-FFF2-40B4-BE49-F238E27FC236}">
                <a16:creationId xmlns:a16="http://schemas.microsoft.com/office/drawing/2014/main" id="{23AA1ACF-579D-575F-E270-466B7F77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97" y="2002401"/>
            <a:ext cx="4008665" cy="444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BA300-1682-191D-A104-EA0FCC3C3CCC}"/>
              </a:ext>
            </a:extLst>
          </p:cNvPr>
          <p:cNvSpPr txBox="1"/>
          <p:nvPr/>
        </p:nvSpPr>
        <p:spPr>
          <a:xfrm>
            <a:off x="6769397" y="750256"/>
            <a:ext cx="3526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σκουπίζομαι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5550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42" y="510326"/>
            <a:ext cx="10993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0" dirty="0"/>
          </a:p>
        </p:txBody>
      </p:sp>
      <p:pic>
        <p:nvPicPr>
          <p:cNvPr id="6146" name="Picture 2" descr="Cartoon Mud Stock Vector Illustration and Royalty Free Cartoon Mu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79" y="2960852"/>
            <a:ext cx="4286250" cy="22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EEC71248-C183-EB7B-16D7-51C5A58B5351}"/>
              </a:ext>
            </a:extLst>
          </p:cNvPr>
          <p:cNvSpPr/>
          <p:nvPr/>
        </p:nvSpPr>
        <p:spPr>
          <a:xfrm>
            <a:off x="8148907" y="1033840"/>
            <a:ext cx="3876010" cy="14034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Εντάξει!  Συγνώμη! </a:t>
            </a:r>
            <a:endParaRPr lang="el-CY" sz="40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30A457EA-4420-4C6F-9575-86BECD8E146E}"/>
              </a:ext>
            </a:extLst>
          </p:cNvPr>
          <p:cNvSpPr/>
          <p:nvPr/>
        </p:nvSpPr>
        <p:spPr>
          <a:xfrm>
            <a:off x="3881011" y="269475"/>
            <a:ext cx="3876010" cy="4335726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</a:rPr>
              <a:t>Γι</a:t>
            </a:r>
            <a:r>
              <a:rPr lang="en-US" sz="4000" dirty="0">
                <a:solidFill>
                  <a:schemeClr val="tx1"/>
                </a:solidFill>
              </a:rPr>
              <a:t>ατί δε</a:t>
            </a:r>
            <a:r>
              <a:rPr lang="el-GR" sz="4000" dirty="0">
                <a:solidFill>
                  <a:schemeClr val="tx1"/>
                </a:solidFill>
              </a:rPr>
              <a:t>ν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σκου</a:t>
            </a:r>
            <a:r>
              <a:rPr lang="en-US" sz="4000" dirty="0">
                <a:solidFill>
                  <a:schemeClr val="tx1"/>
                </a:solidFill>
              </a:rPr>
              <a:t>πίζε</a:t>
            </a:r>
            <a:r>
              <a:rPr lang="el-GR" sz="4000" dirty="0" err="1">
                <a:solidFill>
                  <a:schemeClr val="tx1"/>
                </a:solidFill>
              </a:rPr>
              <a:t>ις</a:t>
            </a:r>
            <a:r>
              <a:rPr lang="en-US" sz="4000" dirty="0">
                <a:solidFill>
                  <a:schemeClr val="tx1"/>
                </a:solidFill>
              </a:rPr>
              <a:t> τα π</a:t>
            </a:r>
            <a:r>
              <a:rPr lang="en-US" sz="4000" dirty="0" err="1">
                <a:solidFill>
                  <a:schemeClr val="tx1"/>
                </a:solidFill>
              </a:rPr>
              <a:t>όδι</a:t>
            </a:r>
            <a:r>
              <a:rPr lang="en-US" sz="4000" dirty="0">
                <a:solidFill>
                  <a:schemeClr val="tx1"/>
                </a:solidFill>
              </a:rPr>
              <a:t>α σ</a:t>
            </a:r>
            <a:r>
              <a:rPr lang="el-GR" sz="4000" dirty="0">
                <a:solidFill>
                  <a:schemeClr val="tx1"/>
                </a:solidFill>
              </a:rPr>
              <a:t>ου</a:t>
            </a:r>
            <a:r>
              <a:rPr lang="en-US" sz="4000" dirty="0">
                <a:solidFill>
                  <a:schemeClr val="tx1"/>
                </a:solidFill>
              </a:rPr>
              <a:t>; Έχουν λάσπες</a:t>
            </a:r>
            <a:r>
              <a:rPr lang="el-GR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l-CY" sz="4000" dirty="0"/>
          </a:p>
        </p:txBody>
      </p:sp>
      <p:pic>
        <p:nvPicPr>
          <p:cNvPr id="1026" name="Picture 2" descr="Teacher cartoon Images - Free Download on Freepik">
            <a:extLst>
              <a:ext uri="{FF2B5EF4-FFF2-40B4-BE49-F238E27FC236}">
                <a16:creationId xmlns:a16="http://schemas.microsoft.com/office/drawing/2014/main" id="{2844FBE0-2AC7-8B4E-6345-F8EB70DA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2" y="1033840"/>
            <a:ext cx="2849410" cy="49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Ρόλοι, δικαιώματα και υποχρεώσεις των μελών της οικογένειας">
            <a:extLst>
              <a:ext uri="{FF2B5EF4-FFF2-40B4-BE49-F238E27FC236}">
                <a16:creationId xmlns:a16="http://schemas.microsoft.com/office/drawing/2014/main" id="{FEACB83B-D449-E3C3-ACF8-4D851806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0" y="272143"/>
            <a:ext cx="8817429" cy="5638800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661F125-F75C-7B75-AB65-2294D839E65C}"/>
              </a:ext>
            </a:extLst>
          </p:cNvPr>
          <p:cNvSpPr/>
          <p:nvPr/>
        </p:nvSpPr>
        <p:spPr>
          <a:xfrm>
            <a:off x="2079171" y="707571"/>
            <a:ext cx="2623458" cy="1578429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Στο σπίτι 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7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9FEC-0C50-C709-BBD8-9C65CFFE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11631E6-2C45-CD61-157F-FBE210C6A1DA}"/>
              </a:ext>
            </a:extLst>
          </p:cNvPr>
          <p:cNvSpPr/>
          <p:nvPr/>
        </p:nvSpPr>
        <p:spPr>
          <a:xfrm>
            <a:off x="3705621" y="233917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EEAFC3C8-7BEB-8DEC-066B-21AD96416B65}"/>
              </a:ext>
            </a:extLst>
          </p:cNvPr>
          <p:cNvSpPr/>
          <p:nvPr/>
        </p:nvSpPr>
        <p:spPr>
          <a:xfrm>
            <a:off x="9041168" y="29824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724A050-CBFC-7059-D6D8-4324A2D9751A}"/>
              </a:ext>
            </a:extLst>
          </p:cNvPr>
          <p:cNvSpPr/>
          <p:nvPr/>
        </p:nvSpPr>
        <p:spPr>
          <a:xfrm>
            <a:off x="6373395" y="14519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2B36A202-7F21-DE6F-AEFE-D724F375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25" y="44922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4B371B85-DF67-EEA8-B0AC-F2447417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76" y="44922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D4262C1A-9475-ACCB-5060-29BED091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92" y="4582693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49B9F6D5-8434-2E09-E213-E646B2FE8CFC}"/>
              </a:ext>
            </a:extLst>
          </p:cNvPr>
          <p:cNvSpPr/>
          <p:nvPr/>
        </p:nvSpPr>
        <p:spPr>
          <a:xfrm>
            <a:off x="88843" y="298241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C0E9A8F0-5C88-68B2-2F38-14B03EAF8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755634" y="4395958"/>
            <a:ext cx="2196175" cy="20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AA7864-00D9-1F72-BCEB-07514BC394C7}"/>
              </a:ext>
            </a:extLst>
          </p:cNvPr>
          <p:cNvSpPr/>
          <p:nvPr/>
        </p:nvSpPr>
        <p:spPr>
          <a:xfrm>
            <a:off x="937951" y="6027090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9:15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4C0111C-ECF0-8D80-253F-BA517FB7A4DA}"/>
              </a:ext>
            </a:extLst>
          </p:cNvPr>
          <p:cNvSpPr/>
          <p:nvPr/>
        </p:nvSpPr>
        <p:spPr>
          <a:xfrm>
            <a:off x="9826939" y="5936603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22:45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7004B16-3EF9-8C0B-19D6-CAE2E081BAE6}"/>
              </a:ext>
            </a:extLst>
          </p:cNvPr>
          <p:cNvSpPr/>
          <p:nvPr/>
        </p:nvSpPr>
        <p:spPr>
          <a:xfrm>
            <a:off x="6669233" y="6072607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15:20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9EADD70-8141-63D7-85CC-73213EF0AB00}"/>
              </a:ext>
            </a:extLst>
          </p:cNvPr>
          <p:cNvSpPr/>
          <p:nvPr/>
        </p:nvSpPr>
        <p:spPr>
          <a:xfrm>
            <a:off x="3803592" y="6077923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10:40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EF90C79-3F14-7E47-8610-D963E9FF6A25}"/>
              </a:ext>
            </a:extLst>
          </p:cNvPr>
          <p:cNvSpPr/>
          <p:nvPr/>
        </p:nvSpPr>
        <p:spPr>
          <a:xfrm>
            <a:off x="88843" y="2764971"/>
            <a:ext cx="3529759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87A7F9C-6482-CE79-D1AB-42A12DC9DEA8}"/>
              </a:ext>
            </a:extLst>
          </p:cNvPr>
          <p:cNvSpPr/>
          <p:nvPr/>
        </p:nvSpPr>
        <p:spPr>
          <a:xfrm>
            <a:off x="3618602" y="2753107"/>
            <a:ext cx="3529759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C6E565B-3772-4052-3B4F-2595FFAEFD7B}"/>
              </a:ext>
            </a:extLst>
          </p:cNvPr>
          <p:cNvSpPr/>
          <p:nvPr/>
        </p:nvSpPr>
        <p:spPr>
          <a:xfrm>
            <a:off x="6669233" y="2764971"/>
            <a:ext cx="3529759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1BFB325B-5367-84CE-F41B-A1BB4D47940A}"/>
              </a:ext>
            </a:extLst>
          </p:cNvPr>
          <p:cNvSpPr/>
          <p:nvPr/>
        </p:nvSpPr>
        <p:spPr>
          <a:xfrm>
            <a:off x="9181909" y="2775857"/>
            <a:ext cx="3010091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4003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venLabs_2026-03-24T03_36_24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BA5BD64F-BE8F-E882-43D9-A259E387138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4288" y="2012723"/>
            <a:ext cx="406400" cy="406400"/>
          </a:xfrm>
        </p:spPr>
      </p:pic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221038"/>
            <a:ext cx="3934528" cy="28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Ακούω &amp; Συμπληρώνω 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99A0-B5D7-011F-D781-632DB502F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234F09DC-E280-E508-CF36-8FF30B661825}"/>
              </a:ext>
            </a:extLst>
          </p:cNvPr>
          <p:cNvSpPr/>
          <p:nvPr/>
        </p:nvSpPr>
        <p:spPr>
          <a:xfrm>
            <a:off x="5671479" y="332769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9E3297DF-3D44-5D07-0E75-A956456CE4D5}"/>
              </a:ext>
            </a:extLst>
          </p:cNvPr>
          <p:cNvSpPr/>
          <p:nvPr/>
        </p:nvSpPr>
        <p:spPr>
          <a:xfrm>
            <a:off x="8856110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5E3CC08A-0246-7F29-4526-D40D6B15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04" y="23458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088A6269-E320-932C-6A34-318D3398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35" y="2526780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4874790D-4579-AB14-1F63-49EED59C3850}"/>
              </a:ext>
            </a:extLst>
          </p:cNvPr>
          <p:cNvSpPr/>
          <p:nvPr/>
        </p:nvSpPr>
        <p:spPr>
          <a:xfrm>
            <a:off x="339799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680C187-6F25-F63C-1355-C1D358C0C148}"/>
              </a:ext>
            </a:extLst>
          </p:cNvPr>
          <p:cNvSpPr/>
          <p:nvPr/>
        </p:nvSpPr>
        <p:spPr>
          <a:xfrm>
            <a:off x="8285785" y="4421811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5826D169-057C-395C-4FAC-17EF331DC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5831405" y="4602786"/>
            <a:ext cx="2196175" cy="20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580D4F47-4B25-49A1-3508-3F2A6FFB1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1689083" y="2526780"/>
            <a:ext cx="2388918" cy="3039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BCD77EB-B688-B717-7FA9-C35AB1C400C7}"/>
              </a:ext>
            </a:extLst>
          </p:cNvPr>
          <p:cNvSpPr/>
          <p:nvPr/>
        </p:nvSpPr>
        <p:spPr>
          <a:xfrm>
            <a:off x="4713514" y="217714"/>
            <a:ext cx="6951110" cy="640636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Έρχομαι σε _____ λεπτά.</a:t>
            </a:r>
          </a:p>
          <a:p>
            <a:pPr algn="ctr"/>
            <a:endParaRPr lang="el-GR" sz="4000" dirty="0">
              <a:solidFill>
                <a:srgbClr val="FF0000"/>
              </a:solidFill>
            </a:endParaRP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α.  45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β. 13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γ. 25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8125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148B-AA40-0AAC-7467-BC12EBE8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BFB2CE6C-2FD6-B079-1AE2-CFDD67DD9A09}"/>
              </a:ext>
            </a:extLst>
          </p:cNvPr>
          <p:cNvSpPr/>
          <p:nvPr/>
        </p:nvSpPr>
        <p:spPr>
          <a:xfrm>
            <a:off x="5671479" y="332769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DECABDE2-59DB-CA36-7603-C871446EC9DB}"/>
              </a:ext>
            </a:extLst>
          </p:cNvPr>
          <p:cNvSpPr/>
          <p:nvPr/>
        </p:nvSpPr>
        <p:spPr>
          <a:xfrm>
            <a:off x="8856110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45F2B2CA-E3CD-5842-92D1-3D67FFCD56AF}"/>
              </a:ext>
            </a:extLst>
          </p:cNvPr>
          <p:cNvSpPr/>
          <p:nvPr/>
        </p:nvSpPr>
        <p:spPr>
          <a:xfrm>
            <a:off x="2674645" y="451406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995B767-76BF-11D2-FD64-46AB2377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4514060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8CD1760A-3A86-8C71-45C8-FADD228D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04" y="23458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F08B5974-3DC5-1626-1B80-29514E74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35" y="2526780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C406651B-1B74-9F1A-89AC-8DE94822B500}"/>
              </a:ext>
            </a:extLst>
          </p:cNvPr>
          <p:cNvSpPr/>
          <p:nvPr/>
        </p:nvSpPr>
        <p:spPr>
          <a:xfrm>
            <a:off x="339799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B6DB0190-1021-1060-5929-C54187B83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2094468" y="2103914"/>
            <a:ext cx="1429962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C064B85-A395-E005-8125-4978DD15CF5B}"/>
              </a:ext>
            </a:extLst>
          </p:cNvPr>
          <p:cNvSpPr/>
          <p:nvPr/>
        </p:nvSpPr>
        <p:spPr>
          <a:xfrm>
            <a:off x="217714" y="332769"/>
            <a:ext cx="11597830" cy="384183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Γυμνάζομαι    ________ φορές  την εβδομάδα.</a:t>
            </a:r>
          </a:p>
          <a:p>
            <a:pPr algn="ctr"/>
            <a:endParaRPr lang="el-GR" sz="4400" dirty="0">
              <a:solidFill>
                <a:srgbClr val="FF0000"/>
              </a:solidFill>
            </a:endParaRPr>
          </a:p>
          <a:p>
            <a:pPr algn="ctr"/>
            <a:r>
              <a:rPr lang="el-GR" sz="4400" dirty="0">
                <a:solidFill>
                  <a:srgbClr val="FF0000"/>
                </a:solidFill>
              </a:rPr>
              <a:t>α.  1</a:t>
            </a:r>
          </a:p>
          <a:p>
            <a:pPr algn="ctr"/>
            <a:r>
              <a:rPr lang="el-GR" sz="4400" dirty="0">
                <a:solidFill>
                  <a:srgbClr val="FF0000"/>
                </a:solidFill>
              </a:rPr>
              <a:t> β. 2</a:t>
            </a:r>
          </a:p>
          <a:p>
            <a:pPr algn="ctr"/>
            <a:r>
              <a:rPr lang="el-GR" sz="4400" dirty="0">
                <a:solidFill>
                  <a:srgbClr val="FF0000"/>
                </a:solidFill>
              </a:rPr>
              <a:t> γ. 3</a:t>
            </a:r>
            <a:endParaRPr lang="el-GR" sz="4400" dirty="0"/>
          </a:p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5875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F3BEA-CD13-997B-F3F2-0F22DBE75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31DDA774-F280-5D91-8F0C-FC48F9FA4E1C}"/>
              </a:ext>
            </a:extLst>
          </p:cNvPr>
          <p:cNvSpPr/>
          <p:nvPr/>
        </p:nvSpPr>
        <p:spPr>
          <a:xfrm>
            <a:off x="5671479" y="332769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239459B-AEC0-7F91-EFA2-995AC35CE63D}"/>
              </a:ext>
            </a:extLst>
          </p:cNvPr>
          <p:cNvSpPr/>
          <p:nvPr/>
        </p:nvSpPr>
        <p:spPr>
          <a:xfrm>
            <a:off x="8856110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0E8B512-AF69-1E22-3868-F05919C4BC41}"/>
              </a:ext>
            </a:extLst>
          </p:cNvPr>
          <p:cNvSpPr/>
          <p:nvPr/>
        </p:nvSpPr>
        <p:spPr>
          <a:xfrm>
            <a:off x="2674645" y="451406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DF1133B7-CB8F-DEB5-7CBF-75029389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1" y="2469408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87936690-EB4C-D76B-4BCE-BDBDE6FA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35" y="2526780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E6B036DE-BB0A-3CC4-1A94-0D6B05CD10EC}"/>
              </a:ext>
            </a:extLst>
          </p:cNvPr>
          <p:cNvSpPr/>
          <p:nvPr/>
        </p:nvSpPr>
        <p:spPr>
          <a:xfrm>
            <a:off x="339799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F5EBF431-8AD3-D978-72CD-0F2B4724156F}"/>
              </a:ext>
            </a:extLst>
          </p:cNvPr>
          <p:cNvSpPr/>
          <p:nvPr/>
        </p:nvSpPr>
        <p:spPr>
          <a:xfrm>
            <a:off x="8662241" y="4378268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F9002C2C-DEF0-0E7A-9050-935044557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10574461" y="2780053"/>
            <a:ext cx="1481401" cy="151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B4B5871D-8CFD-CAF6-64DC-09203E267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2094468" y="2103914"/>
            <a:ext cx="1429962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58CCA35-B3C2-63AC-E0E3-88CF17E861A8}"/>
              </a:ext>
            </a:extLst>
          </p:cNvPr>
          <p:cNvSpPr/>
          <p:nvPr/>
        </p:nvSpPr>
        <p:spPr>
          <a:xfrm>
            <a:off x="376456" y="332769"/>
            <a:ext cx="8140194" cy="630751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Σηκώνομαι στις  έξι   και  κοιμάμαι στις  ____.  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α.  10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β. 11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γ. 9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3150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έρχομαι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6AD1-BF09-D01F-15B4-37D488CEA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324AE933-FA33-662B-37FD-37E1F7696A77}"/>
              </a:ext>
            </a:extLst>
          </p:cNvPr>
          <p:cNvSpPr/>
          <p:nvPr/>
        </p:nvSpPr>
        <p:spPr>
          <a:xfrm>
            <a:off x="4288994" y="233917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EFEF996-3C34-33C6-FAA0-D2575570A9DE}"/>
              </a:ext>
            </a:extLst>
          </p:cNvPr>
          <p:cNvSpPr/>
          <p:nvPr/>
        </p:nvSpPr>
        <p:spPr>
          <a:xfrm>
            <a:off x="8285785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96A55BF4-FE74-AC2A-2D5E-084D4B93AB61}"/>
              </a:ext>
            </a:extLst>
          </p:cNvPr>
          <p:cNvSpPr/>
          <p:nvPr/>
        </p:nvSpPr>
        <p:spPr>
          <a:xfrm>
            <a:off x="2674645" y="451406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033B70F8-F8EF-4DDA-56B4-C2B5CDBB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4514060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781F910F-945A-14BF-F175-B3DB907C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19" y="2873829"/>
            <a:ext cx="1943100" cy="1300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CDECCCD8-0421-70F5-0D25-9AF616C9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2526780"/>
            <a:ext cx="1771650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BC556364-6DEF-E29D-642B-9BFFA5364320}"/>
              </a:ext>
            </a:extLst>
          </p:cNvPr>
          <p:cNvSpPr/>
          <p:nvPr/>
        </p:nvSpPr>
        <p:spPr>
          <a:xfrm>
            <a:off x="1097701" y="430742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811FB1FC-5BCA-C483-3B08-F3A9A642A1A7}"/>
              </a:ext>
            </a:extLst>
          </p:cNvPr>
          <p:cNvSpPr/>
          <p:nvPr/>
        </p:nvSpPr>
        <p:spPr>
          <a:xfrm>
            <a:off x="8285785" y="4421811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44FD98FA-33F0-4A12-C3FD-3B83B7167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5831405" y="4602786"/>
            <a:ext cx="2196175" cy="2021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215C25CA-B0D4-6CD0-807E-A772E1720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2648940" y="2414631"/>
            <a:ext cx="1429962" cy="1819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443</Words>
  <Application>Microsoft Office PowerPoint</Application>
  <PresentationFormat>Ευρεία οθόνη</PresentationFormat>
  <Paragraphs>147</Paragraphs>
  <Slides>32</Slides>
  <Notes>6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ΕΡΧΟΜΑΙ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Κοιμάμαι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Ελένη Χαραλάμπους</cp:lastModifiedBy>
  <cp:revision>46</cp:revision>
  <dcterms:created xsi:type="dcterms:W3CDTF">2024-02-01T08:31:24Z</dcterms:created>
  <dcterms:modified xsi:type="dcterms:W3CDTF">2026-04-13T12:36:13Z</dcterms:modified>
</cp:coreProperties>
</file>