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1" r:id="rId2"/>
    <p:sldId id="450" r:id="rId3"/>
    <p:sldId id="327" r:id="rId4"/>
    <p:sldId id="487" r:id="rId5"/>
    <p:sldId id="452" r:id="rId6"/>
    <p:sldId id="453" r:id="rId7"/>
    <p:sldId id="454" r:id="rId8"/>
    <p:sldId id="451" r:id="rId9"/>
    <p:sldId id="491" r:id="rId10"/>
    <p:sldId id="455" r:id="rId11"/>
    <p:sldId id="256" r:id="rId12"/>
    <p:sldId id="257" r:id="rId13"/>
    <p:sldId id="258" r:id="rId14"/>
    <p:sldId id="259" r:id="rId15"/>
    <p:sldId id="260" r:id="rId16"/>
    <p:sldId id="490" r:id="rId17"/>
    <p:sldId id="297" r:id="rId18"/>
    <p:sldId id="500" r:id="rId19"/>
    <p:sldId id="261" r:id="rId20"/>
    <p:sldId id="489" r:id="rId21"/>
    <p:sldId id="456" r:id="rId22"/>
    <p:sldId id="458" r:id="rId23"/>
    <p:sldId id="459" r:id="rId24"/>
    <p:sldId id="457" r:id="rId25"/>
    <p:sldId id="461" r:id="rId26"/>
    <p:sldId id="507" r:id="rId27"/>
    <p:sldId id="503" r:id="rId28"/>
    <p:sldId id="504" r:id="rId29"/>
    <p:sldId id="505" r:id="rId30"/>
    <p:sldId id="506" r:id="rId31"/>
    <p:sldId id="488" r:id="rId32"/>
    <p:sldId id="497" r:id="rId33"/>
    <p:sldId id="493" r:id="rId34"/>
    <p:sldId id="494" r:id="rId35"/>
    <p:sldId id="495" r:id="rId36"/>
    <p:sldId id="496" r:id="rId37"/>
    <p:sldId id="492" r:id="rId38"/>
    <p:sldId id="498" r:id="rId39"/>
    <p:sldId id="499" r:id="rId40"/>
    <p:sldId id="501" r:id="rId41"/>
    <p:sldId id="502" r:id="rId42"/>
    <p:sldId id="396" r:id="rId43"/>
    <p:sldId id="3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6832-9527-4BE4-85C4-387A633379F4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7660-7CA4-402B-8EF1-BCA233469E6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237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2A30-C54F-1FA2-5066-0A5F8F14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3410A18-06EB-0175-8D22-AA7F3254A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191FAC5-DBB5-EB33-DDC3-638B0AD1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A00E635-C59E-63CB-6FDE-4B47D909B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5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4751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7660-7CA4-402B-8EF1-BCA233469E61}" type="slidenum">
              <a:rPr lang="el-CY" smtClean="0"/>
              <a:t>8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27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24.</a:t>
            </a:r>
            <a:r>
              <a:rPr lang="tr-TR" sz="1350" dirty="0">
                <a:solidFill>
                  <a:schemeClr val="tx1"/>
                </a:solidFill>
              </a:rPr>
              <a:t> </a:t>
            </a:r>
            <a:r>
              <a:rPr lang="el-GR" sz="1350" dirty="0">
                <a:solidFill>
                  <a:schemeClr val="tx1"/>
                </a:solidFill>
              </a:rPr>
              <a:t>Μπορώ / Θέλω / Πρέπει   να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.2 Kλίση ουσιαστικών - Θηλυκά">
            <a:extLst>
              <a:ext uri="{FF2B5EF4-FFF2-40B4-BE49-F238E27FC236}">
                <a16:creationId xmlns:a16="http://schemas.microsoft.com/office/drawing/2014/main" id="{842CD10C-B9A7-433D-147B-4A53DB92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4" y="405492"/>
            <a:ext cx="10977562" cy="5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BCE7271-A7E5-DC1A-C4D4-E75F68EF6509}"/>
              </a:ext>
            </a:extLst>
          </p:cNvPr>
          <p:cNvSpPr/>
          <p:nvPr/>
        </p:nvSpPr>
        <p:spPr>
          <a:xfrm>
            <a:off x="4191000" y="1338943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Εγώ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Εσύ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Αυτός / Αυτή 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 Εμείς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Εσείς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Αυτοί /  Αυτές</a:t>
            </a:r>
          </a:p>
          <a:p>
            <a:pPr algn="ctr"/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DA46DB7-6B49-7344-37CF-A04A95650C4C}"/>
              </a:ext>
            </a:extLst>
          </p:cNvPr>
          <p:cNvSpPr/>
          <p:nvPr/>
        </p:nvSpPr>
        <p:spPr>
          <a:xfrm>
            <a:off x="8447314" y="913896"/>
            <a:ext cx="2111829" cy="2307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μπορώ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μπορούμε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μπορείτε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μπορείς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μπορεί</a:t>
            </a: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μπορούν</a:t>
            </a:r>
          </a:p>
        </p:txBody>
      </p:sp>
    </p:spTree>
    <p:extLst>
      <p:ext uri="{BB962C8B-B14F-4D97-AF65-F5344CB8AC3E}">
        <p14:creationId xmlns:p14="http://schemas.microsoft.com/office/powerpoint/2010/main" val="312438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πάω</a:t>
            </a:r>
            <a:r>
              <a:rPr lang="en-US" dirty="0"/>
              <a:t> </a:t>
            </a:r>
            <a:r>
              <a:rPr lang="el-GR" dirty="0"/>
              <a:t>στην τουαλέτα;</a:t>
            </a:r>
            <a:br>
              <a:rPr lang="el-GR" dirty="0"/>
            </a:br>
            <a:r>
              <a:rPr lang="el-GR" dirty="0"/>
              <a:t>-Ναι, πήγαινε!</a:t>
            </a:r>
            <a:endParaRPr lang="en-US" dirty="0"/>
          </a:p>
        </p:txBody>
      </p:sp>
      <p:pic>
        <p:nvPicPr>
          <p:cNvPr id="1028" name="Picture 4" descr="I go to the toilet. Πάω στην τουαλέτα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6058" r="37312"/>
          <a:stretch>
            <a:fillRect/>
          </a:stretch>
        </p:blipFill>
        <p:spPr bwMode="auto">
          <a:xfrm rot="20427621">
            <a:off x="960068" y="2842923"/>
            <a:ext cx="5718716" cy="273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B8F933C8-D4F2-F334-9E37-B2A93A1C2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9" r="-1"/>
          <a:stretch>
            <a:fillRect/>
          </a:stretch>
        </p:blipFill>
        <p:spPr bwMode="auto">
          <a:xfrm>
            <a:off x="7887743" y="2252545"/>
            <a:ext cx="3637678" cy="2859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πάω να πιω νερό;</a:t>
            </a:r>
            <a:br>
              <a:rPr lang="el-GR" dirty="0"/>
            </a:br>
            <a:r>
              <a:rPr lang="el-GR" dirty="0"/>
              <a:t>-Ναι, πήγαινε!</a:t>
            </a:r>
            <a:endParaRPr lang="en-US" dirty="0"/>
          </a:p>
        </p:txBody>
      </p:sp>
      <p:pic>
        <p:nvPicPr>
          <p:cNvPr id="2050" name="Picture 2" descr="Πιείτε το νερό διανυσματική απεικόνιση. εικονογραφία από lifestyle -  10912784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2123705" y="1872048"/>
            <a:ext cx="8152410" cy="4506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βγω  έξω;</a:t>
            </a:r>
            <a:br>
              <a:rPr lang="el-GR" dirty="0"/>
            </a:br>
            <a:r>
              <a:rPr lang="el-GR" dirty="0"/>
              <a:t>-Ναι, πήγαινε!</a:t>
            </a:r>
            <a:endParaRPr lang="en-US" dirty="0"/>
          </a:p>
        </p:txBody>
      </p:sp>
      <p:pic>
        <p:nvPicPr>
          <p:cNvPr id="3" name="Picture 2" descr="τάξη Στοκ Εικονογραφήσεις, Vectors, &amp; Clipart – (166,467 Στοκ  Εικονογραφήσεις)">
            <a:extLst>
              <a:ext uri="{FF2B5EF4-FFF2-40B4-BE49-F238E27FC236}">
                <a16:creationId xmlns:a16="http://schemas.microsoft.com/office/drawing/2014/main" id="{61CCD1A2-2E8A-C44C-7CF1-E52C65BF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06" y="2235035"/>
            <a:ext cx="6936921" cy="3884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-Κυρία, μπορώ να  πάρω το μολύβι σας;</a:t>
            </a:r>
            <a:br>
              <a:rPr lang="el-GR" dirty="0"/>
            </a:br>
            <a:r>
              <a:rPr lang="el-GR" dirty="0"/>
              <a:t>-Ναι, ασφαλώς!</a:t>
            </a:r>
            <a:endParaRPr lang="en-US" dirty="0"/>
          </a:p>
        </p:txBody>
      </p:sp>
      <p:pic>
        <p:nvPicPr>
          <p:cNvPr id="4" name="Picture 2" descr="http://www.infokids.gr/wp-content/uploads/2014/09/10636017_341348519358727_1455032708851966742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t="68432" r="46230" b="9320"/>
          <a:stretch>
            <a:fillRect/>
          </a:stretch>
        </p:blipFill>
        <p:spPr bwMode="auto">
          <a:xfrm>
            <a:off x="3350820" y="2521502"/>
            <a:ext cx="4780543" cy="3462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287"/>
            <a:ext cx="10515600" cy="2093460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-Κυρία, μπορώ να  δώσω  αυτό  το χαρτί στη διευθύντρια;</a:t>
            </a:r>
            <a:br>
              <a:rPr lang="el-GR" dirty="0"/>
            </a:br>
            <a:r>
              <a:rPr lang="el-GR" dirty="0"/>
              <a:t>-Ναι, πήγαινε!</a:t>
            </a:r>
            <a:br>
              <a:rPr lang="el-GR" dirty="0"/>
            </a:br>
            <a:endParaRPr lang="en-US" dirty="0"/>
          </a:p>
        </p:txBody>
      </p:sp>
      <p:pic>
        <p:nvPicPr>
          <p:cNvPr id="3074" name="Picture 2" descr="School Classroom with Teacher and Pupils, Education, Elementary School,  Learning and People Concept. Stock Vector - Illustration of college,  mathematics: 8889628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1"/>
          <a:stretch>
            <a:fillRect/>
          </a:stretch>
        </p:blipFill>
        <p:spPr bwMode="auto">
          <a:xfrm>
            <a:off x="4114800" y="2557848"/>
            <a:ext cx="3962400" cy="3832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FA71-5794-3CB5-4C13-CC7EE01DE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5A492E9-8759-8858-3338-B43D806A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8669AB-5115-93D4-41F4-C639521568A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044401-C53A-3D7F-D539-E989CCD14179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9186CB-63B7-B412-2CA0-80BAB328521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911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01DD-59B5-6C85-6166-6D32A763C7C8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7A0C5-D699-FC86-CBC8-64B98AF91046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6159A571-C6DF-F941-072D-DD7A28B8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295D5538-083D-E3B0-868C-3890D5E3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443D09EC-2E8C-FB45-469D-093F23CF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D962-BD2A-872C-C365-ED4E11FB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0A74-5CD8-3447-CB93-5BA8281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28" y="224971"/>
            <a:ext cx="2982686" cy="1325563"/>
          </a:xfrm>
        </p:spPr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</a:rPr>
              <a:t>Πρέπει  να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C6650-7205-2B72-04E8-0977CD67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5626"/>
            <a:ext cx="3363686" cy="109174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dirty="0"/>
              <a:t>Πρέπει να φάω μέχρι τις 9.</a:t>
            </a:r>
            <a:endParaRPr lang="el-GR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E6189-A462-8E04-DBFD-4082A13251AB}"/>
              </a:ext>
            </a:extLst>
          </p:cNvPr>
          <p:cNvSpPr txBox="1"/>
          <p:nvPr/>
        </p:nvSpPr>
        <p:spPr>
          <a:xfrm>
            <a:off x="3820886" y="1593933"/>
            <a:ext cx="2351314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κοιμηθώ.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CBB7F-43B6-4522-5C70-9146420D49BD}"/>
              </a:ext>
            </a:extLst>
          </p:cNvPr>
          <p:cNvSpPr txBox="1"/>
          <p:nvPr/>
        </p:nvSpPr>
        <p:spPr>
          <a:xfrm>
            <a:off x="6346373" y="1593932"/>
            <a:ext cx="2982686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Πρέπει να </a:t>
            </a:r>
          </a:p>
          <a:p>
            <a:r>
              <a:rPr lang="el-GR" sz="4000" dirty="0"/>
              <a:t>μαγειρέψω.</a:t>
            </a:r>
          </a:p>
        </p:txBody>
      </p:sp>
      <p:pic>
        <p:nvPicPr>
          <p:cNvPr id="6146" name="Picture 2" descr="Cartoon mother cooking Φωτογραφίες Αρχείου, Royalty Free Cartoon mother  cooking Εικόνες | DepositPhotos">
            <a:extLst>
              <a:ext uri="{FF2B5EF4-FFF2-40B4-BE49-F238E27FC236}">
                <a16:creationId xmlns:a16="http://schemas.microsoft.com/office/drawing/2014/main" id="{591B86AE-8BE3-E4EE-EE32-CCA33B3A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2637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,117,340 Sleep happy cartoon Εικονογραφήσεις | DepositPhotos">
            <a:extLst>
              <a:ext uri="{FF2B5EF4-FFF2-40B4-BE49-F238E27FC236}">
                <a16:creationId xmlns:a16="http://schemas.microsoft.com/office/drawing/2014/main" id="{6BC0EACC-5B4A-4057-E804-6A468455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3" y="441968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ρτούν εικονογράφηση κάστορας, φάτε κάστορας, των ζώων, κινουμένων σχεδίων  png | PNGEgg">
            <a:extLst>
              <a:ext uri="{FF2B5EF4-FFF2-40B4-BE49-F238E27FC236}">
                <a16:creationId xmlns:a16="http://schemas.microsoft.com/office/drawing/2014/main" id="{C1F31E21-455B-EF36-2BF1-DA7645B1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42863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DA9197D-CE91-CB81-26D3-9374480BEE31}"/>
              </a:ext>
            </a:extLst>
          </p:cNvPr>
          <p:cNvCxnSpPr/>
          <p:nvPr/>
        </p:nvCxnSpPr>
        <p:spPr>
          <a:xfrm flipV="1">
            <a:off x="2362200" y="2917371"/>
            <a:ext cx="4517571" cy="1368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C072ABA-9FAF-5BCF-CB43-6A449B2227E0}"/>
              </a:ext>
            </a:extLst>
          </p:cNvPr>
          <p:cNvCxnSpPr>
            <a:stCxn id="3" idx="2"/>
          </p:cNvCxnSpPr>
          <p:nvPr/>
        </p:nvCxnSpPr>
        <p:spPr>
          <a:xfrm>
            <a:off x="1812472" y="2917372"/>
            <a:ext cx="2922814" cy="150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A9B78A45-125A-4BED-2DD1-F925E9B8CF46}"/>
              </a:ext>
            </a:extLst>
          </p:cNvPr>
          <p:cNvCxnSpPr>
            <a:stCxn id="5" idx="2"/>
          </p:cNvCxnSpPr>
          <p:nvPr/>
        </p:nvCxnSpPr>
        <p:spPr>
          <a:xfrm>
            <a:off x="4996543" y="2917372"/>
            <a:ext cx="3233057" cy="1502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1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79" y="365166"/>
            <a:ext cx="317730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Πηγαίνω</a:t>
            </a:r>
          </a:p>
          <a:p>
            <a:r>
              <a:rPr lang="el-GR" sz="4000" dirty="0"/>
              <a:t>Μένω </a:t>
            </a:r>
          </a:p>
          <a:p>
            <a:r>
              <a:rPr lang="el-GR" sz="4000" dirty="0"/>
              <a:t>Βλέπω </a:t>
            </a:r>
          </a:p>
          <a:p>
            <a:r>
              <a:rPr lang="el-GR" sz="4000" dirty="0"/>
              <a:t>Τρώω </a:t>
            </a:r>
          </a:p>
          <a:p>
            <a:r>
              <a:rPr lang="el-GR" sz="4000" dirty="0"/>
              <a:t>Πίνω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761" y="365166"/>
            <a:ext cx="7510153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1. Πρέπει να πάω</a:t>
            </a:r>
          </a:p>
          <a:p>
            <a:r>
              <a:rPr lang="el-GR" sz="4000" dirty="0"/>
              <a:t>2. Πρέπει να μείνω </a:t>
            </a:r>
          </a:p>
          <a:p>
            <a:r>
              <a:rPr lang="el-GR" sz="4000" dirty="0"/>
              <a:t>3. Πρέπει να δω </a:t>
            </a:r>
          </a:p>
          <a:p>
            <a:r>
              <a:rPr lang="el-GR" sz="4000" dirty="0"/>
              <a:t>4. Πρέπει να φάω</a:t>
            </a:r>
          </a:p>
          <a:p>
            <a:r>
              <a:rPr lang="el-GR" sz="4000" dirty="0"/>
              <a:t>5. Πρέπει να πιω  </a:t>
            </a:r>
            <a:endParaRPr lang="en-US" sz="4000" dirty="0"/>
          </a:p>
        </p:txBody>
      </p:sp>
      <p:pic>
        <p:nvPicPr>
          <p:cNvPr id="5122" name="Picture 2" descr="Cartoon school Vectors - Download Free High-Quality Vectors from Freepik |  Freepik">
            <a:extLst>
              <a:ext uri="{FF2B5EF4-FFF2-40B4-BE49-F238E27FC236}">
                <a16:creationId xmlns:a16="http://schemas.microsoft.com/office/drawing/2014/main" id="{32C0C9E1-EF51-BB65-5B5D-1E8D2FF9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9" y="438558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6,300+ Cartoon House Stock Photos, Pictures &amp; Royalty-Free Images -  iStock | Cartoon house exterior, Cartoon house interior, Cartoon house  winter">
            <a:extLst>
              <a:ext uri="{FF2B5EF4-FFF2-40B4-BE49-F238E27FC236}">
                <a16:creationId xmlns:a16="http://schemas.microsoft.com/office/drawing/2014/main" id="{A1F75A17-645E-6B54-3971-861F8E0E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88" y="43497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ther cartoon Images - Free Download on Freepik">
            <a:extLst>
              <a:ext uri="{FF2B5EF4-FFF2-40B4-BE49-F238E27FC236}">
                <a16:creationId xmlns:a16="http://schemas.microsoft.com/office/drawing/2014/main" id="{F404EE44-FC66-0711-FB95-085BE75E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70" y="4180114"/>
            <a:ext cx="1533525" cy="23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Μπριζόλα: Περισσότερες από 197.2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7A32ABF7-B8DA-47E9-9FC4-C4CB9FBE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>
            <a:fillRect/>
          </a:stretch>
        </p:blipFill>
        <p:spPr bwMode="auto">
          <a:xfrm>
            <a:off x="7462157" y="4180114"/>
            <a:ext cx="2057400" cy="2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uring Water Cartoon Stock Illustrations – 4,629 Pouring Water Cartoon  Stock Illustrations, Vectors &amp; Clipart - Dreamstime">
            <a:extLst>
              <a:ext uri="{FF2B5EF4-FFF2-40B4-BE49-F238E27FC236}">
                <a16:creationId xmlns:a16="http://schemas.microsoft.com/office/drawing/2014/main" id="{4DB694CF-3874-44AC-9C4C-3FD87023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19" y="4001860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D7CA1F4A-49A9-0721-1CC9-557BC73AABEB}"/>
              </a:ext>
            </a:extLst>
          </p:cNvPr>
          <p:cNvSpPr/>
          <p:nvPr/>
        </p:nvSpPr>
        <p:spPr>
          <a:xfrm>
            <a:off x="1589314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8249F5C-5FB4-C114-8223-84C026DF8C27}"/>
              </a:ext>
            </a:extLst>
          </p:cNvPr>
          <p:cNvSpPr/>
          <p:nvPr/>
        </p:nvSpPr>
        <p:spPr>
          <a:xfrm>
            <a:off x="8372723" y="5662255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7E13FCB1-4DCE-72C4-6A12-FBB0FC20F26E}"/>
              </a:ext>
            </a:extLst>
          </p:cNvPr>
          <p:cNvSpPr/>
          <p:nvPr/>
        </p:nvSpPr>
        <p:spPr>
          <a:xfrm>
            <a:off x="6074229" y="5869030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9BD5F38-A499-BE7B-7692-F340874523A7}"/>
              </a:ext>
            </a:extLst>
          </p:cNvPr>
          <p:cNvSpPr/>
          <p:nvPr/>
        </p:nvSpPr>
        <p:spPr>
          <a:xfrm>
            <a:off x="4311731" y="5867399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BB63E42-EAD4-6621-74FF-187D08AE7DA3}"/>
              </a:ext>
            </a:extLst>
          </p:cNvPr>
          <p:cNvSpPr/>
          <p:nvPr/>
        </p:nvSpPr>
        <p:spPr>
          <a:xfrm>
            <a:off x="10635342" y="5685388"/>
            <a:ext cx="707572" cy="83057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439610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267475" y="758043"/>
            <a:ext cx="2409543" cy="10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288152" y="4358522"/>
            <a:ext cx="535826" cy="12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4623504" y="2571713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Πρέπει/μπορώ/θέλω να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------------------.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D6700BFF-0C3F-2B2C-6B3E-0EC100C5B4B5}"/>
              </a:ext>
            </a:extLst>
          </p:cNvPr>
          <p:cNvSpPr/>
          <p:nvPr/>
        </p:nvSpPr>
        <p:spPr>
          <a:xfrm rot="1438162">
            <a:off x="5301147" y="603869"/>
            <a:ext cx="3455230" cy="2272117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Θα ήθελα να πληρώσω.</a:t>
            </a:r>
            <a:endParaRPr lang="el-CY" dirty="0"/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>
            <a:off x="7341298" y="2757334"/>
            <a:ext cx="4454647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Θα ήθελα να αγοράσω ___________.</a:t>
            </a:r>
            <a:endParaRPr lang="el-CY" sz="20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1726999" y="735459"/>
            <a:ext cx="3851307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Μπορείτε να μου βάλετε _  κιλά, σας παρακαλώ;</a:t>
            </a:r>
            <a:endParaRPr lang="el-CY" sz="2000" dirty="0"/>
          </a:p>
        </p:txBody>
      </p:sp>
      <p:sp>
        <p:nvSpPr>
          <p:cNvPr id="8" name="Σύννεφο 7">
            <a:extLst>
              <a:ext uri="{FF2B5EF4-FFF2-40B4-BE49-F238E27FC236}">
                <a16:creationId xmlns:a16="http://schemas.microsoft.com/office/drawing/2014/main" id="{F9C4FBAD-EDF6-97CA-B6A1-7F3FCF5BAFD4}"/>
              </a:ext>
            </a:extLst>
          </p:cNvPr>
          <p:cNvSpPr/>
          <p:nvPr/>
        </p:nvSpPr>
        <p:spPr>
          <a:xfrm rot="399829">
            <a:off x="6679673" y="4402502"/>
            <a:ext cx="3455230" cy="1667053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Προσπαθώ να βρω το ράφι με τα σαμπουάν. </a:t>
            </a:r>
            <a:endParaRPr lang="el-CY" sz="2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164201">
            <a:off x="-115742" y="2879152"/>
            <a:ext cx="5210085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Πόσο πρέπει να πληρώσω; </a:t>
            </a:r>
            <a:endParaRPr lang="el-CY" sz="2400" dirty="0"/>
          </a:p>
        </p:txBody>
      </p:sp>
      <p:pic>
        <p:nvPicPr>
          <p:cNvPr id="13314" name="Picture 2" descr="Cartoon Fruit PNG Transparent Images Free Download | Vector Files | Pngtree">
            <a:extLst>
              <a:ext uri="{FF2B5EF4-FFF2-40B4-BE49-F238E27FC236}">
                <a16:creationId xmlns:a16="http://schemas.microsoft.com/office/drawing/2014/main" id="{1887C134-1274-DEB7-54F9-8E77F845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30" y="5165505"/>
            <a:ext cx="1217403" cy="12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Ψάρ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A4389F2-09DD-5552-B092-2635C1E3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9107">
            <a:off x="10237456" y="5545143"/>
            <a:ext cx="798500" cy="10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352.728 Vector για «Καθάρισμα», εικόνες και γραφικά vector στοκ |  Shutterstock">
            <a:extLst>
              <a:ext uri="{FF2B5EF4-FFF2-40B4-BE49-F238E27FC236}">
                <a16:creationId xmlns:a16="http://schemas.microsoft.com/office/drawing/2014/main" id="{F403CD27-B69D-3DB0-2045-D716A01FB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4"/>
          <a:stretch>
            <a:fillRect/>
          </a:stretch>
        </p:blipFill>
        <p:spPr bwMode="auto">
          <a:xfrm>
            <a:off x="630283" y="5094340"/>
            <a:ext cx="1707026" cy="15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Σύνολο Των Λαχανικών Καρτούν Λαχανικά Συναισθήματα Εικονογράφηση Διάνυσμα  Διάνυσμα από ©Sylfida 212597464">
            <a:extLst>
              <a:ext uri="{FF2B5EF4-FFF2-40B4-BE49-F238E27FC236}">
                <a16:creationId xmlns:a16="http://schemas.microsoft.com/office/drawing/2014/main" id="{94C8B365-C2B8-D2DC-17F8-153E6DA1E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6"/>
          <a:stretch>
            <a:fillRect/>
          </a:stretch>
        </p:blipFill>
        <p:spPr bwMode="auto">
          <a:xfrm>
            <a:off x="2681383" y="5236028"/>
            <a:ext cx="1572850" cy="9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A9C4-871A-49DB-28DD-97CA2C56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B513CC8-F9A9-7BFE-D2F2-F221B96D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DDE1EB5-2803-F340-D87E-C6AF4691F06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E276DE-AE56-A380-D5D4-1AF96A38B95A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62952D-2E02-35D0-C9F7-4F677B9A79C5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73428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FA9596DC-CD88-A44A-82CC-0CEC07B44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279571" y="1360714"/>
            <a:ext cx="58674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D6B5094-E280-FCE0-4C9E-5AB9D609941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Μπορείτε να μου βάλετε _  κιλά, σας παρακαλώ;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82886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7FB8-B48C-D9F3-00AB-77EB5EBE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30749BF7-8C62-2FEA-F764-F2DB9E9F9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6096000" y="840921"/>
            <a:ext cx="4615543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E7CEF45-1AFA-7D34-C365-D01EDF34FDC2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Θέλω  να πληρώσω.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11255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F5C3-EF85-6DE2-157C-380C9C43D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άβης: Περισσότερες από 5.11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1CA2E9C-C372-9EFC-855E-79A2821E2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1"/>
          <a:stretch>
            <a:fillRect/>
          </a:stretch>
        </p:blipFill>
        <p:spPr bwMode="auto">
          <a:xfrm>
            <a:off x="5486400" y="1181100"/>
            <a:ext cx="6705600" cy="52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F56CBB4-2608-05C6-DC72-27321826445F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Πόσο πρέπει να πληρώσω;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56881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782-B0B4-2F29-B4E0-DAE2C446C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7129B8B-355F-116F-2D10-5ABD4D10CAB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Θα ήθελα να αγοράσω ______.</a:t>
            </a:r>
            <a:endParaRPr lang="el-CY" sz="3600" dirty="0"/>
          </a:p>
        </p:txBody>
      </p:sp>
      <p:pic>
        <p:nvPicPr>
          <p:cNvPr id="3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A8B7093F-50EA-2C35-6206-1E7FDDAB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620486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5044-995F-7ADB-5CF8-01FD4961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A17A92E-47EB-8D2B-3184-D34B7E21C453}"/>
              </a:ext>
            </a:extLst>
          </p:cNvPr>
          <p:cNvSpPr/>
          <p:nvPr/>
        </p:nvSpPr>
        <p:spPr>
          <a:xfrm>
            <a:off x="304800" y="468086"/>
            <a:ext cx="4615543" cy="2111828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Προσπαθώ να βρω το ράφι με   ______________. </a:t>
            </a:r>
            <a:endParaRPr lang="el-CY" sz="3200" dirty="0"/>
          </a:p>
        </p:txBody>
      </p:sp>
      <p:pic>
        <p:nvPicPr>
          <p:cNvPr id="8194" name="Picture 2" descr="υπεραγορά Στοκ Εικονογραφήσεις, Vectors, &amp; Clipart – (270,590 Στοκ  Εικονογραφήσεις)">
            <a:extLst>
              <a:ext uri="{FF2B5EF4-FFF2-40B4-BE49-F238E27FC236}">
                <a16:creationId xmlns:a16="http://schemas.microsoft.com/office/drawing/2014/main" id="{12D8D3D1-3E09-4B98-2F65-BF46D2C4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789214"/>
            <a:ext cx="6237515" cy="50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9B468-907E-E9F3-D2A9-418281275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BC59C48-F645-DA70-B5F7-4E77E2C5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5E4C1E6-3101-DB4C-AB1D-1A5EB55066F3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E924FBF-9B37-F95B-FC77-E51DF4708C06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F589BC4-A6E9-40BC-26A8-FB876E9999E7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441560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6BD5-E5D3-09BB-7955-97683B26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CA1AF5DA-D42D-98E9-1A01-A99E51C3C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BA76286-8FFB-4BBF-AB2E-60629E07AE62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Συγνώμη! Μπορούμε  να παραγγείλουμε,  παρακαλώ;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2A9DF3D8-DCE5-76D9-13A2-01D072C6CFC2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 θα πάρετε, παρακαλώ; Να, ο _________μας!</a:t>
            </a:r>
            <a:endParaRPr lang="el-CY" sz="3200" dirty="0"/>
          </a:p>
        </p:txBody>
      </p:sp>
      <p:pic>
        <p:nvPicPr>
          <p:cNvPr id="4" name="ElevenLabs_2026-04-01T04_43_06_Christos - Casual, Calm and Serious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9E8AE32B-98BC-3D43-923C-CB74CC5CC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943" y="54519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9367-B601-C4F9-20A3-654D3E55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4FAFDF67-B47D-D297-7958-385FA63EE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FC490671-04B8-AD16-151F-FC0412519D1C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Έχετε___________;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C49C8F10-29AD-51B6-6B43-4776A4FD2ACB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και  είναι πολύ  ωραία!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643328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2B41-F4CB-734E-0D05-4673815A9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22FADDBE-D1EA-AD78-363B-44E9CA0C9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7FEF3A49-6843-6822-5CEB-D459828C94E5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Μια μπριζόλα για μένα. Εσύ, Μαρία τι  θέλεις;  </a:t>
            </a:r>
            <a:endParaRPr lang="el-CY" sz="3600" dirty="0"/>
          </a:p>
        </p:txBody>
      </p:sp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3D4F95C2-EA43-8E22-CBBE-A7A50BF89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/>
          <a:stretch>
            <a:fillRect/>
          </a:stretch>
        </p:blipFill>
        <p:spPr bwMode="auto">
          <a:xfrm>
            <a:off x="8487116" y="1851253"/>
            <a:ext cx="2242047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5CECEC2-2063-8096-97FF-86EE41E7BBD6}"/>
              </a:ext>
            </a:extLst>
          </p:cNvPr>
          <p:cNvSpPr/>
          <p:nvPr/>
        </p:nvSpPr>
        <p:spPr>
          <a:xfrm rot="20508086">
            <a:off x="6623231" y="367755"/>
            <a:ext cx="4114800" cy="2788902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Θέλω να φάω κάτι ελαφρύ. Φέρτε μου ένα</a:t>
            </a:r>
          </a:p>
          <a:p>
            <a:pPr algn="ctr"/>
            <a:r>
              <a:rPr lang="el-GR" sz="4000" dirty="0"/>
              <a:t>________!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17906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1BBE-A73D-AF5F-8833-2BA946E86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AF552832-327A-E07D-E38E-8050CDA9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55" y="2058761"/>
            <a:ext cx="6883173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A30D9CE6-09A3-7427-CE00-A78E988FBB43}"/>
              </a:ext>
            </a:extLst>
          </p:cNvPr>
          <p:cNvSpPr/>
          <p:nvPr/>
        </p:nvSpPr>
        <p:spPr>
          <a:xfrm rot="20683549">
            <a:off x="3325585" y="256494"/>
            <a:ext cx="2971801" cy="1802267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Θέλετε να  πιείτε  κάτι;</a:t>
            </a:r>
            <a:endParaRPr lang="el-CY" sz="40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46759781-4FC3-B653-8820-38118108505B}"/>
              </a:ext>
            </a:extLst>
          </p:cNvPr>
          <p:cNvSpPr/>
          <p:nvPr/>
        </p:nvSpPr>
        <p:spPr>
          <a:xfrm rot="2567295">
            <a:off x="8149664" y="1421811"/>
            <a:ext cx="3715709" cy="24095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Ένα ποτήρι </a:t>
            </a:r>
          </a:p>
          <a:p>
            <a:pPr algn="ctr"/>
            <a:r>
              <a:rPr lang="el-GR" sz="2400" dirty="0"/>
              <a:t>______για μένα. Μία ____για τον σύζυγό μου. </a:t>
            </a:r>
            <a:endParaRPr lang="el-CY" sz="2400" dirty="0"/>
          </a:p>
          <a:p>
            <a:pPr algn="ctr"/>
            <a:r>
              <a:rPr lang="el-GR" sz="2400" dirty="0"/>
              <a:t> Ευχαριστούμε πολύ!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171510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965C-CDAA-FC46-E759-F1A0B218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1BA33FA-85FC-E22E-0DDF-4B7E5127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B648497-3B6A-1FF7-74C4-F5DD0CA5ECCC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168E79C-398C-C90F-BED9-29BD9E7D1DD0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2B3C5D-0F98-43BE-09BC-696FBD748936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7181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F00D8501-E22C-CFD8-B04C-F9D6148F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58"/>
          <a:stretch>
            <a:fillRect/>
          </a:stretch>
        </p:blipFill>
        <p:spPr bwMode="auto">
          <a:xfrm>
            <a:off x="1436914" y="1077685"/>
            <a:ext cx="2928257" cy="3798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817AE982-4AD1-1970-5623-141EB54CC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r="30048"/>
          <a:stretch>
            <a:fillRect/>
          </a:stretch>
        </p:blipFill>
        <p:spPr bwMode="auto">
          <a:xfrm>
            <a:off x="5176156" y="1230085"/>
            <a:ext cx="2242458" cy="3646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ACD11BBC-229E-5D85-3C30-3B05A89E0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1"/>
          <a:stretch>
            <a:fillRect/>
          </a:stretch>
        </p:blipFill>
        <p:spPr bwMode="auto">
          <a:xfrm>
            <a:off x="8621486" y="1077685"/>
            <a:ext cx="2242457" cy="379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6628A03-6FD9-77CF-515C-04B3B3689555}"/>
              </a:ext>
            </a:extLst>
          </p:cNvPr>
          <p:cNvSpPr/>
          <p:nvPr/>
        </p:nvSpPr>
        <p:spPr>
          <a:xfrm>
            <a:off x="740228" y="5169354"/>
            <a:ext cx="3624943" cy="1209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πελάτης -Κώστας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C102FB9-EBFA-90FF-BF3F-7C52CCC561E6}"/>
              </a:ext>
            </a:extLst>
          </p:cNvPr>
          <p:cNvSpPr/>
          <p:nvPr/>
        </p:nvSpPr>
        <p:spPr>
          <a:xfrm>
            <a:off x="4484914" y="5497284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σερβιτόρος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AF5C4E7-B426-54CF-52F7-23100068CF6E}"/>
              </a:ext>
            </a:extLst>
          </p:cNvPr>
          <p:cNvSpPr/>
          <p:nvPr/>
        </p:nvSpPr>
        <p:spPr>
          <a:xfrm>
            <a:off x="8229600" y="5029200"/>
            <a:ext cx="3624943" cy="131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πελάτισσα -Μαρία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6076531-C6F9-CA97-C0E2-969C5E2CBECB}"/>
              </a:ext>
            </a:extLst>
          </p:cNvPr>
          <p:cNvSpPr/>
          <p:nvPr/>
        </p:nvSpPr>
        <p:spPr>
          <a:xfrm>
            <a:off x="4283528" y="184378"/>
            <a:ext cx="3624943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Εστιατόριο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8C9B-39E6-3041-2E40-46B3F8EF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8C99DF9-9131-ED28-8C1A-E175A7CA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66FB0FD7-7DA7-5AD0-DA25-DF4A6C5E6F80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Συγνώμη! Μπορούμε  να παραγγείλουμε,  παρακαλώ;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B4BA0EC-DE9D-3B9B-C64D-4D41A59EF804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Τι  θα πάρετε, παρακαλώ; Να, ο κατάλογος μας!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95610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AE7C-5FDE-356B-8C58-5CF08151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48F4BB3D-5238-C00F-0F97-CFA40FDF4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A3676600-9E59-5469-72E0-8AF49C25D537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Έχετε μπριζόλα;</a:t>
            </a:r>
            <a:endParaRPr lang="el-CY" sz="3600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E7EBFF95-E214-3EDC-348B-587F8BAB7199}"/>
              </a:ext>
            </a:extLst>
          </p:cNvPr>
          <p:cNvSpPr/>
          <p:nvPr/>
        </p:nvSpPr>
        <p:spPr>
          <a:xfrm rot="1429675">
            <a:off x="7721858" y="682440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και  είναι πολύ  ωραία!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4065832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C5742-6701-F300-F85E-F83D1066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283D76-6936-10AE-EBDC-48938526C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>
            <a:fillRect/>
          </a:stretch>
        </p:blipFill>
        <p:spPr bwMode="auto">
          <a:xfrm>
            <a:off x="3704885" y="1940300"/>
            <a:ext cx="4782231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BCB8537-0653-9E53-3BBE-66EB1C58052C}"/>
              </a:ext>
            </a:extLst>
          </p:cNvPr>
          <p:cNvSpPr/>
          <p:nvPr/>
        </p:nvSpPr>
        <p:spPr>
          <a:xfrm rot="19207084">
            <a:off x="381000" y="1088571"/>
            <a:ext cx="4114800" cy="2340429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Μια μπριζόλα για μένα. Εσύ, Μαρία τι  θέλεις;  </a:t>
            </a:r>
            <a:endParaRPr lang="el-CY" sz="3600" dirty="0"/>
          </a:p>
        </p:txBody>
      </p:sp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DDA1E2A-0486-F217-2346-B84F3CDA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/>
          <a:stretch>
            <a:fillRect/>
          </a:stretch>
        </p:blipFill>
        <p:spPr bwMode="auto">
          <a:xfrm>
            <a:off x="8487116" y="1851253"/>
            <a:ext cx="2242047" cy="4679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1F57BC37-F05A-057F-9213-2365670846C6}"/>
              </a:ext>
            </a:extLst>
          </p:cNvPr>
          <p:cNvSpPr/>
          <p:nvPr/>
        </p:nvSpPr>
        <p:spPr>
          <a:xfrm rot="20508086">
            <a:off x="6623231" y="367755"/>
            <a:ext cx="4114800" cy="2788902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Θέλω να φάω κάτι ελαφρύ. Φέρτε μου ένα σουβλάκι!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32776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C481-C769-B33C-CC00-F749C9AB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916DA1AD-652E-04BB-BBF3-43D422DC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55" y="2058761"/>
            <a:ext cx="6883173" cy="4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3831A20B-35D7-9A8B-B92F-3D3E3E05868D}"/>
              </a:ext>
            </a:extLst>
          </p:cNvPr>
          <p:cNvSpPr/>
          <p:nvPr/>
        </p:nvSpPr>
        <p:spPr>
          <a:xfrm rot="20683549">
            <a:off x="3325585" y="256494"/>
            <a:ext cx="2971801" cy="1802267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Θέλετε να  πιείτε  κάτι;</a:t>
            </a:r>
            <a:endParaRPr lang="el-CY" sz="4000" dirty="0"/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97D7A37-46EF-E2DB-84B2-18F39A12308F}"/>
              </a:ext>
            </a:extLst>
          </p:cNvPr>
          <p:cNvSpPr/>
          <p:nvPr/>
        </p:nvSpPr>
        <p:spPr>
          <a:xfrm rot="2567295">
            <a:off x="8149664" y="1421811"/>
            <a:ext cx="3715709" cy="2409528"/>
          </a:xfrm>
          <a:prstGeom prst="wedgeRoundRect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Ένα ποτήρι κρασί για μένα. Μία μπίρα για τον σύζυγό μου. </a:t>
            </a:r>
            <a:endParaRPr lang="el-CY" sz="2400" dirty="0"/>
          </a:p>
          <a:p>
            <a:pPr algn="ctr"/>
            <a:r>
              <a:rPr lang="el-GR" sz="2400" dirty="0"/>
              <a:t> Ευχαριστούμε πολύ!</a:t>
            </a:r>
            <a:endParaRPr lang="el-CY" sz="2400" dirty="0"/>
          </a:p>
        </p:txBody>
      </p:sp>
    </p:spTree>
    <p:extLst>
      <p:ext uri="{BB962C8B-B14F-4D97-AF65-F5344CB8AC3E}">
        <p14:creationId xmlns:p14="http://schemas.microsoft.com/office/powerpoint/2010/main" val="2659076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0+ Couple Ordering Food Stock Illustrations, Royalty-Free Vector Graphics  &amp; Clip Art - iStock | Young couple ordering food">
            <a:extLst>
              <a:ext uri="{FF2B5EF4-FFF2-40B4-BE49-F238E27FC236}">
                <a16:creationId xmlns:a16="http://schemas.microsoft.com/office/drawing/2014/main" id="{6C4443B4-44A1-7A7F-0E93-A8C9E1BD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5" y="512989"/>
            <a:ext cx="4325031" cy="59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4DA5CA-AEC0-7BF8-5193-ED0623B65B58}"/>
              </a:ext>
            </a:extLst>
          </p:cNvPr>
          <p:cNvSpPr/>
          <p:nvPr/>
        </p:nvSpPr>
        <p:spPr>
          <a:xfrm>
            <a:off x="5105402" y="1758043"/>
            <a:ext cx="2275114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Πού :  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Ποιοι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Φαγητά :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Ποτά  :  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28918A4-7D5D-87B2-BEBC-C0CB081B9270}"/>
              </a:ext>
            </a:extLst>
          </p:cNvPr>
          <p:cNvSpPr/>
          <p:nvPr/>
        </p:nvSpPr>
        <p:spPr>
          <a:xfrm>
            <a:off x="7674431" y="1758043"/>
            <a:ext cx="4031113" cy="3341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400" dirty="0">
              <a:solidFill>
                <a:schemeClr val="tx1"/>
              </a:solidFill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FD30AA2-EC17-79BF-E0FB-CAF9DC2E46DA}"/>
              </a:ext>
            </a:extLst>
          </p:cNvPr>
          <p:cNvCxnSpPr/>
          <p:nvPr/>
        </p:nvCxnSpPr>
        <p:spPr>
          <a:xfrm>
            <a:off x="7685314" y="27432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34087D5-1422-0E5C-0D1E-5BA1930C324D}"/>
              </a:ext>
            </a:extLst>
          </p:cNvPr>
          <p:cNvCxnSpPr/>
          <p:nvPr/>
        </p:nvCxnSpPr>
        <p:spPr>
          <a:xfrm>
            <a:off x="7685314" y="3352800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6DA37E09-6BE4-81FC-E3CB-7186D6C63A09}"/>
              </a:ext>
            </a:extLst>
          </p:cNvPr>
          <p:cNvCxnSpPr/>
          <p:nvPr/>
        </p:nvCxnSpPr>
        <p:spPr>
          <a:xfrm>
            <a:off x="7666944" y="4169229"/>
            <a:ext cx="4038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0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5328-AA9A-AEC4-0D43-39002CAB6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AC6B47A-5D34-A62E-588B-F7F3E848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941BE52-BF6B-F00D-E3C6-171EDAC2C9CF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Ανακεφαλαίωση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40621BE-1E47-6A86-E086-948FC56F5952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AC7B41-1F38-2C8A-A040-19C31E02A7CC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414595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16FFB2F8-EAB8-6AD9-0074-2A0C2A8BF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CDAD07E2-B913-3B84-F032-37612DD0D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B7879683-9820-1DA7-CAAB-1CEDF377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7DED700F-51A9-43E3-0D0D-19DB79DD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A32A0F27-E7A3-B82A-97BD-7E88F01B797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Μπορώ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Κορίτσι Που Παρακαλεί Αρκετά Παρακαλώ Διανυσματική: Vector στοκ (χωρίς  δικαιώματα) 2671874731 | Shutterstock">
            <a:extLst>
              <a:ext uri="{FF2B5EF4-FFF2-40B4-BE49-F238E27FC236}">
                <a16:creationId xmlns:a16="http://schemas.microsoft.com/office/drawing/2014/main" id="{6D9E5694-96DA-0AF8-D5C9-1ECD0BE0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>
            <a:fillRect/>
          </a:stretch>
        </p:blipFill>
        <p:spPr bwMode="auto">
          <a:xfrm>
            <a:off x="7565302" y="87086"/>
            <a:ext cx="1555360" cy="1302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6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4F009-E033-F2FC-5201-A47EE0F7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BDC0422A-A3C1-ED60-6201-457821669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292C9864-BA96-2785-B25C-379EB25C4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26C8A853-40BE-26EA-579B-CFCAF19F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397F161-97A4-A58F-B623-84823451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C26A1539-F488-D266-99EB-8E0CC2E9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DD1A526-6C43-5EA0-83A1-EB4441D8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A363FF38-809E-3417-9A93-C32D8CA9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42C4F927-8019-BDEE-7480-1BE08B775D87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Θέλω  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D3E7EF-A1F6-E912-3686-74F2B5B3C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219" y="87086"/>
            <a:ext cx="1513114" cy="151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9363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A80CA-4D5B-42F1-A0C5-C5686A71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okids.gr/wp-content/uploads/2014/09/10636017_341348519358727_1455032708851966742_n.jpg">
            <a:extLst>
              <a:ext uri="{FF2B5EF4-FFF2-40B4-BE49-F238E27FC236}">
                <a16:creationId xmlns:a16="http://schemas.microsoft.com/office/drawing/2014/main" id="{C28513A3-184E-C44D-5556-C8BDB0AD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65486" r="65303" b="5967"/>
          <a:stretch/>
        </p:blipFill>
        <p:spPr bwMode="auto">
          <a:xfrm>
            <a:off x="484632" y="1879355"/>
            <a:ext cx="2560320" cy="30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4F3A9FB6-DC15-5BE2-3FBE-125F0F2B8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Πιείτε το νερό διανυσματική απεικόνιση. εικονογραφία από lifestyle -  109127848">
            <a:extLst>
              <a:ext uri="{FF2B5EF4-FFF2-40B4-BE49-F238E27FC236}">
                <a16:creationId xmlns:a16="http://schemas.microsoft.com/office/drawing/2014/main" id="{6A12DA94-6531-EFF2-807F-72BC9B13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3"/>
          <a:stretch>
            <a:fillRect/>
          </a:stretch>
        </p:blipFill>
        <p:spPr bwMode="auto">
          <a:xfrm>
            <a:off x="3354631" y="2219195"/>
            <a:ext cx="2560320" cy="2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16E8E5F-1CEB-4979-3363-DCDFED1B0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titled">
            <a:extLst>
              <a:ext uri="{FF2B5EF4-FFF2-40B4-BE49-F238E27FC236}">
                <a16:creationId xmlns:a16="http://schemas.microsoft.com/office/drawing/2014/main" id="{2BC44296-657D-D105-8B8E-8136C7ED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239169"/>
            <a:ext cx="2560320" cy="23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EDBD021-CB42-FFBC-9E82-F2A08D59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 go to the toilet. Πάω στην τουαλέτα - YouTube">
            <a:extLst>
              <a:ext uri="{FF2B5EF4-FFF2-40B4-BE49-F238E27FC236}">
                <a16:creationId xmlns:a16="http://schemas.microsoft.com/office/drawing/2014/main" id="{96203B58-9A8B-1EFD-0627-6F49F8E0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/>
          <a:stretch/>
        </p:blipFill>
        <p:spPr bwMode="auto">
          <a:xfrm>
            <a:off x="9120662" y="2545578"/>
            <a:ext cx="2560320" cy="17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29816FF-971A-7383-6A92-EB7ECE90D511}"/>
              </a:ext>
            </a:extLst>
          </p:cNvPr>
          <p:cNvSpPr/>
          <p:nvPr/>
        </p:nvSpPr>
        <p:spPr>
          <a:xfrm>
            <a:off x="5181600" y="87086"/>
            <a:ext cx="1828799" cy="1302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Πρέπει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να 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Θέλω να κατουρήσω διανυσματική απεικόνιση. εικονογραφία από - 27153606">
            <a:extLst>
              <a:ext uri="{FF2B5EF4-FFF2-40B4-BE49-F238E27FC236}">
                <a16:creationId xmlns:a16="http://schemas.microsoft.com/office/drawing/2014/main" id="{E7FBF001-676E-E3FA-E688-0CCF004A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7312610" y="132711"/>
            <a:ext cx="1479969" cy="144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θέλω clipart png | PNGEgg">
            <a:extLst>
              <a:ext uri="{FF2B5EF4-FFF2-40B4-BE49-F238E27FC236}">
                <a16:creationId xmlns:a16="http://schemas.microsoft.com/office/drawing/2014/main" id="{320D8D93-2072-E0E8-1365-9F83CD66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1" y="132711"/>
            <a:ext cx="1677876" cy="1256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52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32B5-A28B-5D81-F590-E1AF50AD2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1FBDC-1489-6DAC-000A-3F8220C610B1}"/>
              </a:ext>
            </a:extLst>
          </p:cNvPr>
          <p:cNvSpPr txBox="1"/>
          <p:nvPr/>
        </p:nvSpPr>
        <p:spPr>
          <a:xfrm>
            <a:off x="571500" y="1066799"/>
            <a:ext cx="28901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</a:t>
            </a:r>
          </a:p>
          <a:p>
            <a:r>
              <a:rPr lang="el-GR" sz="4800" dirty="0"/>
              <a:t>μιλώ</a:t>
            </a:r>
          </a:p>
          <a:p>
            <a:r>
              <a:rPr lang="el-GR" sz="4800" dirty="0"/>
              <a:t>πίνω</a:t>
            </a:r>
          </a:p>
          <a:p>
            <a:r>
              <a:rPr lang="el-GR" sz="4800" dirty="0"/>
              <a:t>παίρνω</a:t>
            </a:r>
          </a:p>
          <a:p>
            <a:r>
              <a:rPr lang="el-GR" sz="4800" dirty="0"/>
              <a:t>δίνω</a:t>
            </a:r>
          </a:p>
          <a:p>
            <a:r>
              <a:rPr lang="el-GR" sz="4800" dirty="0"/>
              <a:t>βρίσκω</a:t>
            </a:r>
          </a:p>
        </p:txBody>
      </p:sp>
      <p:pic>
        <p:nvPicPr>
          <p:cNvPr id="2050" name="Picture 2" descr="Αγορά clipart">
            <a:extLst>
              <a:ext uri="{FF2B5EF4-FFF2-40B4-BE49-F238E27FC236}">
                <a16:creationId xmlns:a16="http://schemas.microsoft.com/office/drawing/2014/main" id="{F28DA163-E4C1-8663-F29E-AFA0ABAF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6"/>
          <a:stretch>
            <a:fillRect/>
          </a:stretch>
        </p:blipFill>
        <p:spPr bwMode="auto">
          <a:xfrm>
            <a:off x="10244137" y="0"/>
            <a:ext cx="1485220" cy="1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33.829 Vector για «Συζητώ», εικόνες και γραφικά vector στοκ | Shutterstock">
            <a:extLst>
              <a:ext uri="{FF2B5EF4-FFF2-40B4-BE49-F238E27FC236}">
                <a16:creationId xmlns:a16="http://schemas.microsoft.com/office/drawing/2014/main" id="{C0B03892-F416-BF76-0CD0-125950E17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1"/>
          <a:stretch>
            <a:fillRect/>
          </a:stretch>
        </p:blipFill>
        <p:spPr bwMode="auto">
          <a:xfrm>
            <a:off x="9991384" y="1348435"/>
            <a:ext cx="1990725" cy="10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πόσιμο νερό Στοκ Εικονογραφήσεις, Vectors, &amp; Clipart – (64,244 Στοκ  Εικονογραφήσεις)">
            <a:extLst>
              <a:ext uri="{FF2B5EF4-FFF2-40B4-BE49-F238E27FC236}">
                <a16:creationId xmlns:a16="http://schemas.microsoft.com/office/drawing/2014/main" id="{EE6F5F15-A263-58B0-DA6D-4A999C5F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7" y="376581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άξη αστεράτη: Βρίσκω το μισό και το ολόκληρο , κεφ.7 (2)">
            <a:extLst>
              <a:ext uri="{FF2B5EF4-FFF2-40B4-BE49-F238E27FC236}">
                <a16:creationId xmlns:a16="http://schemas.microsoft.com/office/drawing/2014/main" id="{F6F8BE0E-A055-55AE-0DA9-E934E255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516703"/>
            <a:ext cx="1254578" cy="14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6 Αντίθετα ιδέες | εκπαίδευση, καρτέλες, διδασκαλία">
            <a:extLst>
              <a:ext uri="{FF2B5EF4-FFF2-40B4-BE49-F238E27FC236}">
                <a16:creationId xmlns:a16="http://schemas.microsoft.com/office/drawing/2014/main" id="{23D8B556-6CC1-600D-384C-69F24A9AE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29201"/>
          <a:stretch>
            <a:fillRect/>
          </a:stretch>
        </p:blipFill>
        <p:spPr bwMode="auto">
          <a:xfrm>
            <a:off x="8730345" y="5442210"/>
            <a:ext cx="3251764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4E17FAC0-33AD-7AA2-D8F6-CFFD1313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" y="435429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CEBEF714-F32D-D76F-8F4F-40FB7F40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97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5D9F8E8E-C6EA-2DEF-4FE5-D86BB06D21EE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αγοράσω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E13E8D13-341D-7EC4-FA93-C0078D08CD8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μιλήσω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AFE93E86-B2A6-495D-3E83-02819384C111}"/>
              </a:ext>
            </a:extLst>
          </p:cNvPr>
          <p:cNvSpPr/>
          <p:nvPr/>
        </p:nvSpPr>
        <p:spPr>
          <a:xfrm>
            <a:off x="6317797" y="337458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πιω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036B0FA-F954-6589-1567-4649BD9D0225}"/>
              </a:ext>
            </a:extLst>
          </p:cNvPr>
          <p:cNvSpPr/>
          <p:nvPr/>
        </p:nvSpPr>
        <p:spPr>
          <a:xfrm>
            <a:off x="9176655" y="280306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πάρω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A5C7-0646-A61E-50F5-2CD74413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9 Tausend Children Talking To Each Other lizenzfreie Bilder, Stockfotos  und Aufnahmen | Shutterstock">
            <a:extLst>
              <a:ext uri="{FF2B5EF4-FFF2-40B4-BE49-F238E27FC236}">
                <a16:creationId xmlns:a16="http://schemas.microsoft.com/office/drawing/2014/main" id="{6E5C6791-2B05-1E59-DF2F-F7D627E0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" y="693963"/>
            <a:ext cx="5188403" cy="56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A792851-745D-79DC-49AF-CD2EB8728FDC}"/>
              </a:ext>
            </a:extLst>
          </p:cNvPr>
          <p:cNvSpPr/>
          <p:nvPr/>
        </p:nvSpPr>
        <p:spPr>
          <a:xfrm>
            <a:off x="478971" y="435429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δώσω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A17E27DF-0EBC-BBC1-DF9D-C9F3A7C5A9ED}"/>
              </a:ext>
            </a:extLst>
          </p:cNvPr>
          <p:cNvSpPr/>
          <p:nvPr/>
        </p:nvSpPr>
        <p:spPr>
          <a:xfrm>
            <a:off x="3574598" y="337457"/>
            <a:ext cx="2536372" cy="140425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Θέλω να βρω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__________________.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BE97A-C69E-C328-B764-AFE02615B18A}"/>
              </a:ext>
            </a:extLst>
          </p:cNvPr>
          <p:cNvSpPr txBox="1"/>
          <p:nvPr/>
        </p:nvSpPr>
        <p:spPr>
          <a:xfrm>
            <a:off x="854528" y="892628"/>
            <a:ext cx="63735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αγοράζω – να αγοράσω</a:t>
            </a:r>
          </a:p>
          <a:p>
            <a:r>
              <a:rPr lang="el-GR" sz="4800" dirty="0"/>
              <a:t>μιλώ - να μιλήσω</a:t>
            </a:r>
          </a:p>
          <a:p>
            <a:r>
              <a:rPr lang="el-GR" sz="4800" dirty="0"/>
              <a:t>πίνω – να πιω</a:t>
            </a:r>
          </a:p>
          <a:p>
            <a:r>
              <a:rPr lang="el-GR" sz="4800" dirty="0"/>
              <a:t>παίρνω – να πάρω</a:t>
            </a:r>
          </a:p>
          <a:p>
            <a:r>
              <a:rPr lang="el-GR" sz="4800" dirty="0"/>
              <a:t>δίνω – να δώσω</a:t>
            </a:r>
          </a:p>
          <a:p>
            <a:r>
              <a:rPr lang="el-GR" sz="4800" dirty="0"/>
              <a:t>βρίσκω – να βρω</a:t>
            </a:r>
          </a:p>
        </p:txBody>
      </p:sp>
      <p:pic>
        <p:nvPicPr>
          <p:cNvPr id="3074" name="Picture 2" descr="ΤΟ ΤΡΑΓΟΥΔΙ ΓΙΑ ΤΟΥΣ ΚΑΝΟΝΕΣ - YouTube">
            <a:extLst>
              <a:ext uri="{FF2B5EF4-FFF2-40B4-BE49-F238E27FC236}">
                <a16:creationId xmlns:a16="http://schemas.microsoft.com/office/drawing/2014/main" id="{916D59A1-D844-DCF6-C923-D2ABE0945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6" b="13936"/>
          <a:stretch>
            <a:fillRect/>
          </a:stretch>
        </p:blipFill>
        <p:spPr bwMode="auto">
          <a:xfrm>
            <a:off x="7064828" y="1102828"/>
            <a:ext cx="4444773" cy="41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283A-152B-B44B-E2A1-EC2EE324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18768E7-1560-E62A-6650-32100034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3DDCD07-E3CB-1183-D1D5-8CDCCE740D3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83D0D7E-0914-D0C8-C1CE-A35191F1206F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E8B726F-FB35-BB9F-530B-2E0CE0431999}"/>
              </a:ext>
            </a:extLst>
          </p:cNvPr>
          <p:cNvSpPr/>
          <p:nvPr/>
        </p:nvSpPr>
        <p:spPr>
          <a:xfrm rot="1695959">
            <a:off x="7108371" y="-367395"/>
            <a:ext cx="1709060" cy="20846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Νέες  λέξεις </a:t>
            </a:r>
            <a:endParaRPr lang="el-CY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318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545</Words>
  <Application>Microsoft Office PowerPoint</Application>
  <PresentationFormat>Ευρεία οθόνη</PresentationFormat>
  <Paragraphs>152</Paragraphs>
  <Slides>43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-Κυρία, μπορώ να πάω στην τουαλέτα; -Ναι, πήγαινε!</vt:lpstr>
      <vt:lpstr>-Κυρία, μπορώ να  πάω να πιω νερό; -Ναι, πήγαινε!</vt:lpstr>
      <vt:lpstr>-Κυρία, μπορώ να βγω  έξω; -Ναι, πήγαινε!</vt:lpstr>
      <vt:lpstr>-Κυρία, μπορώ να  πάρω το μολύβι σας; -Ναι, ασφαλώς!</vt:lpstr>
      <vt:lpstr> -Κυρία, μπορώ να  δώσω  αυτό  το χαρτί στη διευθύντρια; -Ναι, πήγαινε! </vt:lpstr>
      <vt:lpstr>Παρουσίαση του PowerPoint</vt:lpstr>
      <vt:lpstr>Πρέπει  να</vt:lpstr>
      <vt:lpstr>Πρέπει  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Ελένη Χαραλάμπους</cp:lastModifiedBy>
  <cp:revision>48</cp:revision>
  <dcterms:created xsi:type="dcterms:W3CDTF">2022-11-30T08:39:44Z</dcterms:created>
  <dcterms:modified xsi:type="dcterms:W3CDTF">2026-04-13T12:42:05Z</dcterms:modified>
</cp:coreProperties>
</file>