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56" r:id="rId2"/>
    <p:sldId id="450" r:id="rId3"/>
    <p:sldId id="522" r:id="rId4"/>
    <p:sldId id="451" r:id="rId5"/>
    <p:sldId id="511" r:id="rId6"/>
    <p:sldId id="385" r:id="rId7"/>
    <p:sldId id="386" r:id="rId8"/>
    <p:sldId id="387" r:id="rId9"/>
    <p:sldId id="388" r:id="rId10"/>
    <p:sldId id="389" r:id="rId11"/>
    <p:sldId id="515" r:id="rId12"/>
    <p:sldId id="510" r:id="rId13"/>
    <p:sldId id="524" r:id="rId14"/>
    <p:sldId id="525" r:id="rId15"/>
    <p:sldId id="489" r:id="rId16"/>
    <p:sldId id="488" r:id="rId17"/>
    <p:sldId id="271" r:id="rId18"/>
    <p:sldId id="523" r:id="rId19"/>
    <p:sldId id="337" r:id="rId20"/>
    <p:sldId id="338" r:id="rId21"/>
    <p:sldId id="296" r:id="rId22"/>
    <p:sldId id="301" r:id="rId23"/>
    <p:sldId id="300" r:id="rId24"/>
    <p:sldId id="299" r:id="rId25"/>
    <p:sldId id="298" r:id="rId26"/>
    <p:sldId id="302" r:id="rId27"/>
    <p:sldId id="297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512" r:id="rId38"/>
    <p:sldId id="291" r:id="rId39"/>
    <p:sldId id="304" r:id="rId40"/>
    <p:sldId id="513" r:id="rId41"/>
    <p:sldId id="283" r:id="rId42"/>
    <p:sldId id="490" r:id="rId43"/>
    <p:sldId id="440" r:id="rId44"/>
    <p:sldId id="256" r:id="rId45"/>
    <p:sldId id="259" r:id="rId46"/>
    <p:sldId id="257" r:id="rId47"/>
    <p:sldId id="260" r:id="rId48"/>
    <p:sldId id="258" r:id="rId49"/>
    <p:sldId id="491" r:id="rId50"/>
    <p:sldId id="442" r:id="rId51"/>
    <p:sldId id="517" r:id="rId52"/>
    <p:sldId id="519" r:id="rId53"/>
    <p:sldId id="396" r:id="rId54"/>
    <p:sldId id="509" r:id="rId5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076F3C-EE14-44AE-9A19-D7F60375FC8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089851-364A-48F8-A0D1-33030ABF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3FCD-3DD0-4DD6-BAAF-1B56CDA4EF3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6F14-4A44-4CC7-B761-CD0B999DD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4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3FCD-3DD0-4DD6-BAAF-1B56CDA4EF3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6F14-4A44-4CC7-B761-CD0B999DD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3FCD-3DD0-4DD6-BAAF-1B56CDA4EF3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6F14-4A44-4CC7-B761-CD0B999DD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7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3FCD-3DD0-4DD6-BAAF-1B56CDA4EF3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6F14-4A44-4CC7-B761-CD0B999DD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3FCD-3DD0-4DD6-BAAF-1B56CDA4EF3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6F14-4A44-4CC7-B761-CD0B999DD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9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3FCD-3DD0-4DD6-BAAF-1B56CDA4EF3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6F14-4A44-4CC7-B761-CD0B999DD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1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3FCD-3DD0-4DD6-BAAF-1B56CDA4EF3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6F14-4A44-4CC7-B761-CD0B999DD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3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3FCD-3DD0-4DD6-BAAF-1B56CDA4EF3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6F14-4A44-4CC7-B761-CD0B999DD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5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3FCD-3DD0-4DD6-BAAF-1B56CDA4EF3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6F14-4A44-4CC7-B761-CD0B999DD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6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3FCD-3DD0-4DD6-BAAF-1B56CDA4EF3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6F14-4A44-4CC7-B761-CD0B999DD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9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3FCD-3DD0-4DD6-BAAF-1B56CDA4EF3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6F14-4A44-4CC7-B761-CD0B999DD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1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33FCD-3DD0-4DD6-BAAF-1B56CDA4EF3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36F14-4A44-4CC7-B761-CD0B999DD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6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0.jpeg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0.jpeg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32. Συνοπτική προστακτική 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ΠΟΥ  ΕΙΣΑΙ;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Είμαι στην τράπεζα</a:t>
            </a:r>
            <a:r>
              <a:rPr lang="tr-TR" dirty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Είμαι στην καφετέρια. </a:t>
            </a:r>
            <a:endParaRPr lang="en-US" dirty="0"/>
          </a:p>
        </p:txBody>
      </p:sp>
      <p:pic>
        <p:nvPicPr>
          <p:cNvPr id="4098" name="Picture 2" descr="Cartoon Coffee Shop With Storekeeper At the Window 2004366 Vector Art at  Vecteez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950" y="3006725"/>
            <a:ext cx="3547927" cy="311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5,972,177 Bank Images, Stock Photos &amp; Vectors | Shutterstock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1"/>
          <a:stretch>
            <a:fillRect/>
          </a:stretch>
        </p:blipFill>
        <p:spPr bwMode="auto">
          <a:xfrm>
            <a:off x="751228" y="3154476"/>
            <a:ext cx="3648075" cy="213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73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5D5ABA-D518-9D90-3E47-E19C0AF50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9" y="1131094"/>
            <a:ext cx="4139293" cy="994172"/>
          </a:xfrm>
          <a:solidFill>
            <a:srgbClr val="92D050"/>
          </a:solidFill>
          <a:ln cmpd="thinThick">
            <a:solidFill>
              <a:schemeClr val="tx1"/>
            </a:solidFill>
            <a:prstDash val="lgDashDot"/>
          </a:ln>
        </p:spPr>
        <p:txBody>
          <a:bodyPr>
            <a:normAutofit/>
          </a:bodyPr>
          <a:lstStyle/>
          <a:p>
            <a:r>
              <a:rPr lang="el-GR" dirty="0"/>
              <a:t>Πού πηγαίνεις;</a:t>
            </a:r>
            <a:endParaRPr lang="el-CY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FBD684-8336-2327-A982-8AF41FADC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8036" y="2341178"/>
            <a:ext cx="3589564" cy="2835389"/>
          </a:xfrm>
          <a:solidFill>
            <a:schemeClr val="bg1"/>
          </a:solidFill>
          <a:ln cap="sq">
            <a:solidFill>
              <a:schemeClr val="tx1"/>
            </a:solidFill>
            <a:prstDash val="lgDash"/>
          </a:ln>
        </p:spPr>
        <p:txBody>
          <a:bodyPr>
            <a:normAutofit fontScale="85000" lnSpcReduction="20000"/>
          </a:bodyPr>
          <a:lstStyle/>
          <a:p>
            <a:r>
              <a:rPr lang="el-GR" dirty="0"/>
              <a:t>ο γιατρός</a:t>
            </a:r>
          </a:p>
          <a:p>
            <a:r>
              <a:rPr lang="el-GR" dirty="0"/>
              <a:t>ο κινηματογράφος</a:t>
            </a:r>
          </a:p>
          <a:p>
            <a:r>
              <a:rPr lang="el-GR" dirty="0"/>
              <a:t>η αυλή</a:t>
            </a:r>
          </a:p>
          <a:p>
            <a:r>
              <a:rPr lang="el-GR" dirty="0"/>
              <a:t>το ιατρείο</a:t>
            </a:r>
          </a:p>
          <a:p>
            <a:r>
              <a:rPr lang="el-GR" dirty="0"/>
              <a:t>το φαρμακείο</a:t>
            </a:r>
          </a:p>
          <a:p>
            <a:r>
              <a:rPr lang="el-GR" dirty="0"/>
              <a:t>το τζαμί</a:t>
            </a:r>
          </a:p>
          <a:p>
            <a:r>
              <a:rPr lang="el-GR" dirty="0"/>
              <a:t>το σχολείο</a:t>
            </a:r>
            <a:endParaRPr lang="el-CY" dirty="0"/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A2FBD684-8336-2327-A982-8AF41FADCE55}"/>
              </a:ext>
            </a:extLst>
          </p:cNvPr>
          <p:cNvSpPr txBox="1">
            <a:spLocks/>
          </p:cNvSpPr>
          <p:nvPr/>
        </p:nvSpPr>
        <p:spPr>
          <a:xfrm>
            <a:off x="2152651" y="2343558"/>
            <a:ext cx="5192287" cy="2835389"/>
          </a:xfrm>
          <a:prstGeom prst="rect">
            <a:avLst/>
          </a:prstGeom>
          <a:solidFill>
            <a:schemeClr val="bg1"/>
          </a:solidFill>
          <a:ln cap="sq">
            <a:solidFill>
              <a:schemeClr val="tx1"/>
            </a:solidFill>
            <a:prstDash val="lgDash"/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100" dirty="0"/>
              <a:t>Πηγαίνω  ____________________ .</a:t>
            </a:r>
          </a:p>
          <a:p>
            <a:r>
              <a:rPr lang="el-GR" sz="2100" dirty="0"/>
              <a:t>Πηγαίνω ____________________ .</a:t>
            </a:r>
          </a:p>
          <a:p>
            <a:r>
              <a:rPr lang="el-GR" sz="2100" dirty="0"/>
              <a:t>Πηγαίνω ____________________ .</a:t>
            </a:r>
          </a:p>
          <a:p>
            <a:r>
              <a:rPr lang="el-GR" sz="2100" dirty="0"/>
              <a:t>Πηγαίνω ____________________ .</a:t>
            </a:r>
          </a:p>
          <a:p>
            <a:r>
              <a:rPr lang="el-GR" sz="2100" dirty="0"/>
              <a:t>Πηγαίνω ____________________ .</a:t>
            </a:r>
          </a:p>
          <a:p>
            <a:r>
              <a:rPr lang="el-GR" sz="2100" dirty="0"/>
              <a:t>Πηγαίνω ____________________ .</a:t>
            </a:r>
          </a:p>
          <a:p>
            <a:r>
              <a:rPr lang="el-GR" sz="2100" dirty="0"/>
              <a:t>Πηγαίνω ____________________ .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913143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DCF23-5DDF-EB70-A452-4033F85C5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58CC19D6-9C51-7754-0298-9584EB66D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7B7A2FD-8651-6EE2-A034-784361E714A1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ACD01C0-C76E-B906-83C3-2F1079561C96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γνώσεις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5984B97-4CCE-004E-E775-B9B28662747B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Νέες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42174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4D448-3296-DFE1-86A3-2983E147A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Φυσαλίδα ομιλίας: Ορθογώνιο με στρογγυλεμένες γωνίες 13">
            <a:extLst>
              <a:ext uri="{FF2B5EF4-FFF2-40B4-BE49-F238E27FC236}">
                <a16:creationId xmlns:a16="http://schemas.microsoft.com/office/drawing/2014/main" id="{7B9E60DB-93AB-4E97-FB6D-9D178AF9BD38}"/>
              </a:ext>
            </a:extLst>
          </p:cNvPr>
          <p:cNvSpPr/>
          <p:nvPr/>
        </p:nvSpPr>
        <p:spPr>
          <a:xfrm>
            <a:off x="8229600" y="277526"/>
            <a:ext cx="2797628" cy="870572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περπάτησε</a:t>
            </a:r>
            <a:r>
              <a:rPr lang="el-GR" dirty="0"/>
              <a:t> </a:t>
            </a:r>
            <a:endParaRPr lang="el-CY" dirty="0"/>
          </a:p>
        </p:txBody>
      </p:sp>
      <p:sp>
        <p:nvSpPr>
          <p:cNvPr id="17" name="Φυσαλίδα ομιλίας: Ορθογώνιο με στρογγυλεμένες γωνίες 16">
            <a:extLst>
              <a:ext uri="{FF2B5EF4-FFF2-40B4-BE49-F238E27FC236}">
                <a16:creationId xmlns:a16="http://schemas.microsoft.com/office/drawing/2014/main" id="{B833AD62-4BAD-D3FE-FDA3-3A04E43584C6}"/>
              </a:ext>
            </a:extLst>
          </p:cNvPr>
          <p:cNvSpPr/>
          <p:nvPr/>
        </p:nvSpPr>
        <p:spPr>
          <a:xfrm>
            <a:off x="8229600" y="1420593"/>
            <a:ext cx="2797628" cy="587826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οδήγησε  </a:t>
            </a:r>
            <a:endParaRPr lang="el-CY" sz="4000" dirty="0"/>
          </a:p>
        </p:txBody>
      </p:sp>
      <p:sp>
        <p:nvSpPr>
          <p:cNvPr id="18" name="Φυσαλίδα ομιλίας: Ορθογώνιο με στρογγυλεμένες γωνίες 17">
            <a:extLst>
              <a:ext uri="{FF2B5EF4-FFF2-40B4-BE49-F238E27FC236}">
                <a16:creationId xmlns:a16="http://schemas.microsoft.com/office/drawing/2014/main" id="{5D84B973-FF19-9F40-4970-76D19236A407}"/>
              </a:ext>
            </a:extLst>
          </p:cNvPr>
          <p:cNvSpPr/>
          <p:nvPr/>
        </p:nvSpPr>
        <p:spPr>
          <a:xfrm>
            <a:off x="8199310" y="2511069"/>
            <a:ext cx="2797628" cy="674913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στρίψε</a:t>
            </a:r>
            <a:r>
              <a:rPr lang="el-GR" dirty="0"/>
              <a:t> </a:t>
            </a:r>
            <a:endParaRPr lang="el-CY" dirty="0"/>
          </a:p>
        </p:txBody>
      </p:sp>
      <p:sp>
        <p:nvSpPr>
          <p:cNvPr id="19" name="Φυσαλίδα ομιλίας: Ορθογώνιο με στρογγυλεμένες γωνίες 18">
            <a:extLst>
              <a:ext uri="{FF2B5EF4-FFF2-40B4-BE49-F238E27FC236}">
                <a16:creationId xmlns:a16="http://schemas.microsoft.com/office/drawing/2014/main" id="{CF5BE8C0-D294-0267-18BD-CF189263715B}"/>
              </a:ext>
            </a:extLst>
          </p:cNvPr>
          <p:cNvSpPr/>
          <p:nvPr/>
        </p:nvSpPr>
        <p:spPr>
          <a:xfrm>
            <a:off x="8199310" y="3576178"/>
            <a:ext cx="2797628" cy="807167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προχώρησε</a:t>
            </a:r>
            <a:r>
              <a:rPr lang="el-GR" dirty="0"/>
              <a:t>  </a:t>
            </a:r>
            <a:endParaRPr lang="el-CY" dirty="0"/>
          </a:p>
        </p:txBody>
      </p:sp>
      <p:sp>
        <p:nvSpPr>
          <p:cNvPr id="20" name="Φυσαλίδα ομιλίας: Ορθογώνιο με στρογγυλεμένες γωνίες 19">
            <a:extLst>
              <a:ext uri="{FF2B5EF4-FFF2-40B4-BE49-F238E27FC236}">
                <a16:creationId xmlns:a16="http://schemas.microsoft.com/office/drawing/2014/main" id="{645C9646-8714-7D8F-2117-3A48B09A8EEE}"/>
              </a:ext>
            </a:extLst>
          </p:cNvPr>
          <p:cNvSpPr/>
          <p:nvPr/>
        </p:nvSpPr>
        <p:spPr>
          <a:xfrm>
            <a:off x="8723898" y="5767707"/>
            <a:ext cx="1809031" cy="518843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βγες</a:t>
            </a:r>
            <a:r>
              <a:rPr lang="el-GR" dirty="0"/>
              <a:t>  </a:t>
            </a:r>
            <a:endParaRPr lang="el-CY" dirty="0"/>
          </a:p>
        </p:txBody>
      </p:sp>
      <p:sp>
        <p:nvSpPr>
          <p:cNvPr id="21" name="Φυσαλίδα ομιλίας: Ορθογώνιο με στρογγυλεμένες γωνίες 20">
            <a:extLst>
              <a:ext uri="{FF2B5EF4-FFF2-40B4-BE49-F238E27FC236}">
                <a16:creationId xmlns:a16="http://schemas.microsoft.com/office/drawing/2014/main" id="{ADFD5C0E-2EFD-85B2-2459-01EF7F12561B}"/>
              </a:ext>
            </a:extLst>
          </p:cNvPr>
          <p:cNvSpPr/>
          <p:nvPr/>
        </p:nvSpPr>
        <p:spPr>
          <a:xfrm>
            <a:off x="8158438" y="4570344"/>
            <a:ext cx="2797628" cy="803564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πήγαινε</a:t>
            </a:r>
            <a:r>
              <a:rPr lang="el-GR" dirty="0"/>
              <a:t>  </a:t>
            </a:r>
            <a:endParaRPr lang="el-CY" dirty="0"/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12F8A611-8EC2-8F04-C5E2-61214534208D}"/>
              </a:ext>
            </a:extLst>
          </p:cNvPr>
          <p:cNvSpPr/>
          <p:nvPr/>
        </p:nvSpPr>
        <p:spPr>
          <a:xfrm>
            <a:off x="220080" y="3091543"/>
            <a:ext cx="4071937" cy="674913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στρίψε αριστερά</a:t>
            </a:r>
            <a:r>
              <a:rPr lang="el-GR" dirty="0"/>
              <a:t> </a:t>
            </a:r>
            <a:endParaRPr lang="el-CY" dirty="0"/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D7A952CC-31CA-146D-81C4-EB225056EBDB}"/>
              </a:ext>
            </a:extLst>
          </p:cNvPr>
          <p:cNvSpPr/>
          <p:nvPr/>
        </p:nvSpPr>
        <p:spPr>
          <a:xfrm>
            <a:off x="4446785" y="3091543"/>
            <a:ext cx="3597757" cy="674913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στρίψε δεξιά</a:t>
            </a:r>
            <a:r>
              <a:rPr lang="el-GR" dirty="0"/>
              <a:t> </a:t>
            </a:r>
            <a:endParaRPr lang="el-CY" dirty="0"/>
          </a:p>
        </p:txBody>
      </p:sp>
      <p:pic>
        <p:nvPicPr>
          <p:cNvPr id="5" name="Picture 2" descr="Στρίψε Δεξιά Μπροστά Εικονίδιο Διανύσματος Διάνυσμα από ©selim123 329809786">
            <a:extLst>
              <a:ext uri="{FF2B5EF4-FFF2-40B4-BE49-F238E27FC236}">
                <a16:creationId xmlns:a16="http://schemas.microsoft.com/office/drawing/2014/main" id="{09E8BC3A-BC3E-4BD1-7FFD-129E36BAD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7" y="41407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Στρίψε αριστερά γιατί θα βρεις | In2life">
            <a:extLst>
              <a:ext uri="{FF2B5EF4-FFF2-40B4-BE49-F238E27FC236}">
                <a16:creationId xmlns:a16="http://schemas.microsoft.com/office/drawing/2014/main" id="{7CD30C4F-BCD0-7916-449D-7BF353321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89" y="433980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hool Friends Clipart Stock Illustrations – 2,592 School Friends Clipart  Stock Illustrations, Vectors &amp; Clipart - Dreamstime">
            <a:extLst>
              <a:ext uri="{FF2B5EF4-FFF2-40B4-BE49-F238E27FC236}">
                <a16:creationId xmlns:a16="http://schemas.microsoft.com/office/drawing/2014/main" id="{D429B5B7-D003-1303-CC8E-75DF2FB20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89" y="76615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Προγνωστικός χάρτης για τις επαρχίες της Κύπρου. Weather forecast for  Districts of Cyprus. - YouWeather">
            <a:extLst>
              <a:ext uri="{FF2B5EF4-FFF2-40B4-BE49-F238E27FC236}">
                <a16:creationId xmlns:a16="http://schemas.microsoft.com/office/drawing/2014/main" id="{59F67624-EA4D-CD71-72F1-CED1C391B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76" y="917999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9534949-BBA7-7B4B-A5DB-F0505B42BC84}"/>
              </a:ext>
            </a:extLst>
          </p:cNvPr>
          <p:cNvSpPr/>
          <p:nvPr/>
        </p:nvSpPr>
        <p:spPr>
          <a:xfrm>
            <a:off x="709041" y="76407"/>
            <a:ext cx="3404993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Στα αριστερά σου είναι  ______.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8CB26A3-8601-CBD1-DBAC-3D4E8F0D39D6}"/>
              </a:ext>
            </a:extLst>
          </p:cNvPr>
          <p:cNvSpPr/>
          <p:nvPr/>
        </p:nvSpPr>
        <p:spPr>
          <a:xfrm>
            <a:off x="4367889" y="76407"/>
            <a:ext cx="3404993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Στα δεξιά σου είναι  ______. </a:t>
            </a:r>
            <a:endParaRPr lang="el-C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00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EF788-B919-E846-D66A-B524B4833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Φυσαλίδα ομιλίας: Ορθογώνιο με στρογγυλεμένες γωνίες 13">
            <a:extLst>
              <a:ext uri="{FF2B5EF4-FFF2-40B4-BE49-F238E27FC236}">
                <a16:creationId xmlns:a16="http://schemas.microsoft.com/office/drawing/2014/main" id="{17E603C8-21CE-960F-02E0-1023171639BB}"/>
              </a:ext>
            </a:extLst>
          </p:cNvPr>
          <p:cNvSpPr/>
          <p:nvPr/>
        </p:nvSpPr>
        <p:spPr>
          <a:xfrm>
            <a:off x="8229600" y="277526"/>
            <a:ext cx="2797628" cy="870572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περπατήστε</a:t>
            </a:r>
            <a:r>
              <a:rPr lang="el-GR" dirty="0"/>
              <a:t> </a:t>
            </a:r>
            <a:endParaRPr lang="el-CY" dirty="0"/>
          </a:p>
        </p:txBody>
      </p:sp>
      <p:sp>
        <p:nvSpPr>
          <p:cNvPr id="17" name="Φυσαλίδα ομιλίας: Ορθογώνιο με στρογγυλεμένες γωνίες 16">
            <a:extLst>
              <a:ext uri="{FF2B5EF4-FFF2-40B4-BE49-F238E27FC236}">
                <a16:creationId xmlns:a16="http://schemas.microsoft.com/office/drawing/2014/main" id="{FC393E35-ED1D-462F-E180-0F26FB44FC81}"/>
              </a:ext>
            </a:extLst>
          </p:cNvPr>
          <p:cNvSpPr/>
          <p:nvPr/>
        </p:nvSpPr>
        <p:spPr>
          <a:xfrm>
            <a:off x="8229600" y="1420593"/>
            <a:ext cx="2797628" cy="587826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οδηγήστε  </a:t>
            </a:r>
            <a:endParaRPr lang="el-CY" sz="4000" dirty="0"/>
          </a:p>
        </p:txBody>
      </p:sp>
      <p:sp>
        <p:nvSpPr>
          <p:cNvPr id="18" name="Φυσαλίδα ομιλίας: Ορθογώνιο με στρογγυλεμένες γωνίες 17">
            <a:extLst>
              <a:ext uri="{FF2B5EF4-FFF2-40B4-BE49-F238E27FC236}">
                <a16:creationId xmlns:a16="http://schemas.microsoft.com/office/drawing/2014/main" id="{64B21973-8626-2A8A-DE78-2CF99CF365C8}"/>
              </a:ext>
            </a:extLst>
          </p:cNvPr>
          <p:cNvSpPr/>
          <p:nvPr/>
        </p:nvSpPr>
        <p:spPr>
          <a:xfrm>
            <a:off x="8199310" y="2511069"/>
            <a:ext cx="2797628" cy="674913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στρίψτε</a:t>
            </a:r>
            <a:r>
              <a:rPr lang="el-GR" dirty="0"/>
              <a:t> </a:t>
            </a:r>
            <a:endParaRPr lang="el-CY" dirty="0"/>
          </a:p>
        </p:txBody>
      </p:sp>
      <p:sp>
        <p:nvSpPr>
          <p:cNvPr id="19" name="Φυσαλίδα ομιλίας: Ορθογώνιο με στρογγυλεμένες γωνίες 18">
            <a:extLst>
              <a:ext uri="{FF2B5EF4-FFF2-40B4-BE49-F238E27FC236}">
                <a16:creationId xmlns:a16="http://schemas.microsoft.com/office/drawing/2014/main" id="{0E77386B-4D6C-459D-8360-F29A3237933C}"/>
              </a:ext>
            </a:extLst>
          </p:cNvPr>
          <p:cNvSpPr/>
          <p:nvPr/>
        </p:nvSpPr>
        <p:spPr>
          <a:xfrm>
            <a:off x="8199310" y="3576178"/>
            <a:ext cx="2797628" cy="807167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προχωρήστε</a:t>
            </a:r>
            <a:r>
              <a:rPr lang="el-GR" dirty="0"/>
              <a:t>  </a:t>
            </a:r>
            <a:endParaRPr lang="el-CY" dirty="0"/>
          </a:p>
        </p:txBody>
      </p:sp>
      <p:sp>
        <p:nvSpPr>
          <p:cNvPr id="20" name="Φυσαλίδα ομιλίας: Ορθογώνιο με στρογγυλεμένες γωνίες 19">
            <a:extLst>
              <a:ext uri="{FF2B5EF4-FFF2-40B4-BE49-F238E27FC236}">
                <a16:creationId xmlns:a16="http://schemas.microsoft.com/office/drawing/2014/main" id="{DC760641-0827-BC39-F998-FF5CFB141B72}"/>
              </a:ext>
            </a:extLst>
          </p:cNvPr>
          <p:cNvSpPr/>
          <p:nvPr/>
        </p:nvSpPr>
        <p:spPr>
          <a:xfrm>
            <a:off x="8723898" y="5809981"/>
            <a:ext cx="1809031" cy="770493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βγείτε</a:t>
            </a:r>
            <a:r>
              <a:rPr lang="el-GR" dirty="0"/>
              <a:t>  </a:t>
            </a:r>
            <a:endParaRPr lang="el-CY" dirty="0"/>
          </a:p>
        </p:txBody>
      </p:sp>
      <p:sp>
        <p:nvSpPr>
          <p:cNvPr id="21" name="Φυσαλίδα ομιλίας: Ορθογώνιο με στρογγυλεμένες γωνίες 20">
            <a:extLst>
              <a:ext uri="{FF2B5EF4-FFF2-40B4-BE49-F238E27FC236}">
                <a16:creationId xmlns:a16="http://schemas.microsoft.com/office/drawing/2014/main" id="{79F78A61-DBBB-4857-32D5-0A0D35110542}"/>
              </a:ext>
            </a:extLst>
          </p:cNvPr>
          <p:cNvSpPr/>
          <p:nvPr/>
        </p:nvSpPr>
        <p:spPr>
          <a:xfrm>
            <a:off x="8158438" y="4570344"/>
            <a:ext cx="2797628" cy="803564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πηγαίνετε</a:t>
            </a:r>
            <a:r>
              <a:rPr lang="el-GR" dirty="0"/>
              <a:t>  </a:t>
            </a:r>
            <a:endParaRPr lang="el-CY" dirty="0"/>
          </a:p>
        </p:txBody>
      </p:sp>
      <p:pic>
        <p:nvPicPr>
          <p:cNvPr id="3" name="Picture 4" descr="Στρίψε αριστερά γιατί θα βρεις | In2life">
            <a:extLst>
              <a:ext uri="{FF2B5EF4-FFF2-40B4-BE49-F238E27FC236}">
                <a16:creationId xmlns:a16="http://schemas.microsoft.com/office/drawing/2014/main" id="{2BAA8C8E-A1ED-ED55-E53E-C68E3C545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89" y="433980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Στρίψε Δεξιά Μπροστά Εικονίδιο Διανύσματος Διάνυσμα από ©selim123 329809786">
            <a:extLst>
              <a:ext uri="{FF2B5EF4-FFF2-40B4-BE49-F238E27FC236}">
                <a16:creationId xmlns:a16="http://schemas.microsoft.com/office/drawing/2014/main" id="{2191C4B1-1FC5-0F55-F35F-0AE5628F5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7" y="41407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17E7677D-BA23-31DA-F37A-36A8677E05F4}"/>
              </a:ext>
            </a:extLst>
          </p:cNvPr>
          <p:cNvSpPr/>
          <p:nvPr/>
        </p:nvSpPr>
        <p:spPr>
          <a:xfrm>
            <a:off x="220080" y="3091543"/>
            <a:ext cx="4071937" cy="674913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στρίψτε αριστερά</a:t>
            </a:r>
            <a:r>
              <a:rPr lang="el-GR" dirty="0"/>
              <a:t> </a:t>
            </a:r>
            <a:endParaRPr lang="el-CY" dirty="0"/>
          </a:p>
        </p:txBody>
      </p:sp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2503B352-BC6C-49B3-6455-2038A404B76D}"/>
              </a:ext>
            </a:extLst>
          </p:cNvPr>
          <p:cNvSpPr/>
          <p:nvPr/>
        </p:nvSpPr>
        <p:spPr>
          <a:xfrm>
            <a:off x="4446785" y="3091543"/>
            <a:ext cx="3597757" cy="674913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στρίψτε δεξιά</a:t>
            </a:r>
            <a:r>
              <a:rPr lang="el-GR" dirty="0"/>
              <a:t> </a:t>
            </a:r>
            <a:endParaRPr lang="el-CY" dirty="0"/>
          </a:p>
        </p:txBody>
      </p:sp>
      <p:pic>
        <p:nvPicPr>
          <p:cNvPr id="2050" name="Picture 2" descr="Μάθημα δασκάλου μαθητή καθηγητή Estudante, καρτούν εικονογράφηση για την  ημέρα του δασκάλου, ΚΙΝΟΥΜΕΝΟ ΣΧΕΔΙΟ, χέρι png | PNGEgg">
            <a:extLst>
              <a:ext uri="{FF2B5EF4-FFF2-40B4-BE49-F238E27FC236}">
                <a16:creationId xmlns:a16="http://schemas.microsoft.com/office/drawing/2014/main" id="{1DE0EC51-2C6C-D15E-875B-3F07F0759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1" y="892263"/>
            <a:ext cx="2428875" cy="19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Προγνωστικός χάρτης για τις επαρχίες της Κύπρου. Weather forecast for  Districts of Cyprus. - YouWeather">
            <a:extLst>
              <a:ext uri="{FF2B5EF4-FFF2-40B4-BE49-F238E27FC236}">
                <a16:creationId xmlns:a16="http://schemas.microsoft.com/office/drawing/2014/main" id="{080CE417-78B1-EB04-F910-DE9EDB5D6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85" y="1042745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0AA93A3B-56C2-9007-F09B-2A1E7E32FEFA}"/>
              </a:ext>
            </a:extLst>
          </p:cNvPr>
          <p:cNvSpPr/>
          <p:nvPr/>
        </p:nvSpPr>
        <p:spPr>
          <a:xfrm>
            <a:off x="3904554" y="142688"/>
            <a:ext cx="3404993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Στα δεξιά σας είναι  ______.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DBD55780-E005-53AC-4B95-AD4B9839F672}"/>
              </a:ext>
            </a:extLst>
          </p:cNvPr>
          <p:cNvSpPr/>
          <p:nvPr/>
        </p:nvSpPr>
        <p:spPr>
          <a:xfrm>
            <a:off x="435296" y="142688"/>
            <a:ext cx="3404993" cy="55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Στα αριστερά σας είναι  ______. </a:t>
            </a:r>
            <a:endParaRPr lang="el-C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96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μολύβι Στοκ Εικονογραφήσεις, Vectors, &amp; Clipart – (808,894 Στοκ  Εικονογραφήσεις)">
            <a:extLst>
              <a:ext uri="{FF2B5EF4-FFF2-40B4-BE49-F238E27FC236}">
                <a16:creationId xmlns:a16="http://schemas.microsoft.com/office/drawing/2014/main" id="{4029C4CA-8219-3D18-EF7B-6FDA12870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8" y="3855584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2F9CD4B8-BB9A-EC8E-1591-A97A5DFD7670}"/>
              </a:ext>
            </a:extLst>
          </p:cNvPr>
          <p:cNvSpPr/>
          <p:nvPr/>
        </p:nvSpPr>
        <p:spPr>
          <a:xfrm>
            <a:off x="1432831" y="41501"/>
            <a:ext cx="3461658" cy="2275114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Μπορείτε  να με  βοηθήσετε να πάω στον/ στη(ν)/ στο  ___;</a:t>
            </a:r>
            <a:endParaRPr lang="el-CY" sz="2400" b="1" dirty="0"/>
          </a:p>
        </p:txBody>
      </p:sp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94609EC3-38C6-919F-8C1B-71D1364EB0C2}"/>
              </a:ext>
            </a:extLst>
          </p:cNvPr>
          <p:cNvSpPr/>
          <p:nvPr/>
        </p:nvSpPr>
        <p:spPr>
          <a:xfrm>
            <a:off x="5112202" y="440872"/>
            <a:ext cx="3461658" cy="2275114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Πώς μπορώ  να πάω στον/ στη(ν)/ στο  ___;</a:t>
            </a:r>
            <a:endParaRPr lang="el-CY" sz="2400" b="1" dirty="0"/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842D9968-5CDF-5A19-53BA-99A596D7D920}"/>
              </a:ext>
            </a:extLst>
          </p:cNvPr>
          <p:cNvSpPr/>
          <p:nvPr/>
        </p:nvSpPr>
        <p:spPr>
          <a:xfrm>
            <a:off x="4894489" y="3429000"/>
            <a:ext cx="3461658" cy="2275114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Προχωρήστε …… μέτρα. </a:t>
            </a:r>
            <a:endParaRPr lang="el-CY" sz="2400" b="1" dirty="0"/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0B737817-633E-AE50-1BE2-A2A90915C925}"/>
              </a:ext>
            </a:extLst>
          </p:cNvPr>
          <p:cNvSpPr/>
          <p:nvPr/>
        </p:nvSpPr>
        <p:spPr>
          <a:xfrm>
            <a:off x="8573860" y="272144"/>
            <a:ext cx="3461658" cy="2275114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Περπατήστε ευθεία!</a:t>
            </a:r>
            <a:endParaRPr lang="el-CY" sz="2400" b="1" dirty="0"/>
          </a:p>
        </p:txBody>
      </p:sp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ED3C52EE-5B48-6EE1-18FA-27BD4AAF7A99}"/>
              </a:ext>
            </a:extLst>
          </p:cNvPr>
          <p:cNvSpPr/>
          <p:nvPr/>
        </p:nvSpPr>
        <p:spPr>
          <a:xfrm>
            <a:off x="8467726" y="3973287"/>
            <a:ext cx="3461658" cy="2275114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Στρίψτε  δεξιά /  αριστερά.</a:t>
            </a:r>
            <a:endParaRPr lang="el-CY" sz="2400" b="1" dirty="0"/>
          </a:p>
        </p:txBody>
      </p:sp>
      <p:sp>
        <p:nvSpPr>
          <p:cNvPr id="7" name="Φυσαλίδα ομιλίας: Έλλειψη 6">
            <a:extLst>
              <a:ext uri="{FF2B5EF4-FFF2-40B4-BE49-F238E27FC236}">
                <a16:creationId xmlns:a16="http://schemas.microsoft.com/office/drawing/2014/main" id="{387A14A8-2AE8-A3E8-3859-74B4F7888D86}"/>
              </a:ext>
            </a:extLst>
          </p:cNvPr>
          <p:cNvSpPr/>
          <p:nvPr/>
        </p:nvSpPr>
        <p:spPr>
          <a:xfrm>
            <a:off x="1538965" y="2718027"/>
            <a:ext cx="3461658" cy="2275114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Στρίψτε  στη  γωνιά  _____. </a:t>
            </a:r>
            <a:endParaRPr lang="el-CY" sz="2400" b="1" dirty="0"/>
          </a:p>
        </p:txBody>
      </p:sp>
    </p:spTree>
    <p:extLst>
      <p:ext uri="{BB962C8B-B14F-4D97-AF65-F5344CB8AC3E}">
        <p14:creationId xmlns:p14="http://schemas.microsoft.com/office/powerpoint/2010/main" val="2658326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N QUARTIER - Η ΓΕΙΤΟΝΙΑ ΜΟΥ - Saint Joseph Πεύκη">
            <a:extLst>
              <a:ext uri="{FF2B5EF4-FFF2-40B4-BE49-F238E27FC236}">
                <a16:creationId xmlns:a16="http://schemas.microsoft.com/office/drawing/2014/main" id="{7C7929C4-1040-39C5-4BF1-A38CEC8D0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26193" b="5848"/>
          <a:stretch>
            <a:fillRect/>
          </a:stretch>
        </p:blipFill>
        <p:spPr bwMode="auto">
          <a:xfrm>
            <a:off x="108856" y="117363"/>
            <a:ext cx="11669486" cy="647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4C60F21-7BB0-50A0-3AC7-6547410C99B6}"/>
              </a:ext>
            </a:extLst>
          </p:cNvPr>
          <p:cNvSpPr/>
          <p:nvPr/>
        </p:nvSpPr>
        <p:spPr>
          <a:xfrm>
            <a:off x="1221357" y="2355784"/>
            <a:ext cx="2458014" cy="6770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γήπεδο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9CD2BBED-1D16-0964-3858-596DA4576FE8}"/>
              </a:ext>
            </a:extLst>
          </p:cNvPr>
          <p:cNvSpPr/>
          <p:nvPr/>
        </p:nvSpPr>
        <p:spPr>
          <a:xfrm>
            <a:off x="3679370" y="2355783"/>
            <a:ext cx="2645229" cy="6770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φαρμακείο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FC92479B-751F-F777-9842-EB3CCCD00568}"/>
              </a:ext>
            </a:extLst>
          </p:cNvPr>
          <p:cNvSpPr/>
          <p:nvPr/>
        </p:nvSpPr>
        <p:spPr>
          <a:xfrm>
            <a:off x="446314" y="4856510"/>
            <a:ext cx="3864429" cy="6770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κινηματογράφος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7E8677E6-D77A-F014-72FB-0090D0ACAB05}"/>
              </a:ext>
            </a:extLst>
          </p:cNvPr>
          <p:cNvSpPr/>
          <p:nvPr/>
        </p:nvSpPr>
        <p:spPr>
          <a:xfrm>
            <a:off x="4379293" y="4772413"/>
            <a:ext cx="2458014" cy="6770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φούρνος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2054" name="Picture 6" descr="οδήγηση Στοκ Εικονογραφήσεις, Vectors, &amp; Clipart – (329,137 Στοκ  Εικονογραφήσεις)">
            <a:extLst>
              <a:ext uri="{FF2B5EF4-FFF2-40B4-BE49-F238E27FC236}">
                <a16:creationId xmlns:a16="http://schemas.microsoft.com/office/drawing/2014/main" id="{A4E6EB42-6514-A92D-5D88-2DCC6CD06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023" y="3211286"/>
            <a:ext cx="776034" cy="267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Πολυάσχολος Άνθρωπος Πεζών Χαρακτήρων Παραβιάζουν Τους Κανόνες Του Δρόμου  Επίπεδη Διάνυσμα από ©prettyvectors 184637862">
            <a:extLst>
              <a:ext uri="{FF2B5EF4-FFF2-40B4-BE49-F238E27FC236}">
                <a16:creationId xmlns:a16="http://schemas.microsoft.com/office/drawing/2014/main" id="{70330765-E93E-D85F-9EE7-0C4FC9FE5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78" b="7025"/>
          <a:stretch>
            <a:fillRect/>
          </a:stretch>
        </p:blipFill>
        <p:spPr bwMode="auto">
          <a:xfrm>
            <a:off x="162236" y="3067391"/>
            <a:ext cx="899200" cy="17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60052F29-B5CD-5230-3DD4-95D622C59AFD}"/>
              </a:ext>
            </a:extLst>
          </p:cNvPr>
          <p:cNvSpPr/>
          <p:nvPr/>
        </p:nvSpPr>
        <p:spPr>
          <a:xfrm>
            <a:off x="108856" y="4153915"/>
            <a:ext cx="1992086" cy="4680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Πέτρος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9BE4FB5B-ABA1-F282-0C66-31B8994F7556}"/>
              </a:ext>
            </a:extLst>
          </p:cNvPr>
          <p:cNvSpPr/>
          <p:nvPr/>
        </p:nvSpPr>
        <p:spPr>
          <a:xfrm>
            <a:off x="7924800" y="5168928"/>
            <a:ext cx="1992086" cy="4680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Κύπρος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37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04168-1EA2-E1E4-DCD9-9BAA47DBF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28CAF8A-E10B-8732-A109-0C2E0AB0B5E0}"/>
              </a:ext>
            </a:extLst>
          </p:cNvPr>
          <p:cNvSpPr/>
          <p:nvPr/>
        </p:nvSpPr>
        <p:spPr>
          <a:xfrm>
            <a:off x="310243" y="152401"/>
            <a:ext cx="11571514" cy="658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23FD279E-F1DE-DED2-290B-10BEB44970E2}"/>
              </a:ext>
            </a:extLst>
          </p:cNvPr>
          <p:cNvCxnSpPr/>
          <p:nvPr/>
        </p:nvCxnSpPr>
        <p:spPr>
          <a:xfrm>
            <a:off x="310243" y="1393371"/>
            <a:ext cx="11440886" cy="0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2259537E-0609-1590-C664-DBFB4FCC6706}"/>
              </a:ext>
            </a:extLst>
          </p:cNvPr>
          <p:cNvCxnSpPr/>
          <p:nvPr/>
        </p:nvCxnSpPr>
        <p:spPr>
          <a:xfrm>
            <a:off x="348343" y="2307772"/>
            <a:ext cx="11440886" cy="0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38BECB53-71B8-FEC0-3363-E50EE111DDE8}"/>
              </a:ext>
            </a:extLst>
          </p:cNvPr>
          <p:cNvCxnSpPr/>
          <p:nvPr/>
        </p:nvCxnSpPr>
        <p:spPr>
          <a:xfrm>
            <a:off x="440871" y="3243942"/>
            <a:ext cx="11440886" cy="0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F8FD5EF6-4180-55B6-DC4D-7273EA3F2DAF}"/>
              </a:ext>
            </a:extLst>
          </p:cNvPr>
          <p:cNvCxnSpPr/>
          <p:nvPr/>
        </p:nvCxnSpPr>
        <p:spPr>
          <a:xfrm>
            <a:off x="375557" y="4158343"/>
            <a:ext cx="11440886" cy="0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6C9D38FD-B93B-165E-AF3C-31CC90318726}"/>
              </a:ext>
            </a:extLst>
          </p:cNvPr>
          <p:cNvCxnSpPr/>
          <p:nvPr/>
        </p:nvCxnSpPr>
        <p:spPr>
          <a:xfrm>
            <a:off x="348343" y="5061858"/>
            <a:ext cx="11440886" cy="0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880CFC2D-8637-FACF-D589-27B5372254FA}"/>
              </a:ext>
            </a:extLst>
          </p:cNvPr>
          <p:cNvCxnSpPr/>
          <p:nvPr/>
        </p:nvCxnSpPr>
        <p:spPr>
          <a:xfrm>
            <a:off x="440871" y="5976257"/>
            <a:ext cx="11440886" cy="0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754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FB193-22FE-8A9E-3163-3B2FD8208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AE6A0339-BD93-6C32-0CC7-833BD4048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01EAC18-BD90-A036-5765-CEA79EA90A85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86EB2DFE-34B6-71FC-0901-7049F60F1CE4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γνώσεις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A1CD1F0D-3811-CC4F-728A-4174DB87296D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Νέες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373860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DC2A7F83-5A84-1129-C275-ACF8B394C97A}"/>
              </a:ext>
            </a:extLst>
          </p:cNvPr>
          <p:cNvGraphicFramePr>
            <a:graphicFrameLocks noGrp="1"/>
          </p:cNvGraphicFramePr>
          <p:nvPr/>
        </p:nvGraphicFramePr>
        <p:xfrm>
          <a:off x="486228" y="186266"/>
          <a:ext cx="11019972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4993">
                  <a:extLst>
                    <a:ext uri="{9D8B030D-6E8A-4147-A177-3AD203B41FA5}">
                      <a16:colId xmlns:a16="http://schemas.microsoft.com/office/drawing/2014/main" val="2268169607"/>
                    </a:ext>
                  </a:extLst>
                </a:gridCol>
                <a:gridCol w="2754993">
                  <a:extLst>
                    <a:ext uri="{9D8B030D-6E8A-4147-A177-3AD203B41FA5}">
                      <a16:colId xmlns:a16="http://schemas.microsoft.com/office/drawing/2014/main" val="2394179137"/>
                    </a:ext>
                  </a:extLst>
                </a:gridCol>
                <a:gridCol w="2754993">
                  <a:extLst>
                    <a:ext uri="{9D8B030D-6E8A-4147-A177-3AD203B41FA5}">
                      <a16:colId xmlns:a16="http://schemas.microsoft.com/office/drawing/2014/main" val="5742726"/>
                    </a:ext>
                  </a:extLst>
                </a:gridCol>
                <a:gridCol w="2754993">
                  <a:extLst>
                    <a:ext uri="{9D8B030D-6E8A-4147-A177-3AD203B41FA5}">
                      <a16:colId xmlns:a16="http://schemas.microsoft.com/office/drawing/2014/main" val="2550675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4800" dirty="0"/>
                        <a:t>Τώρα</a:t>
                      </a:r>
                      <a:r>
                        <a:rPr lang="el-GR" dirty="0"/>
                        <a:t> </a:t>
                      </a:r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800" dirty="0"/>
                        <a:t>Αύριο</a:t>
                      </a:r>
                      <a:r>
                        <a:rPr lang="el-GR" dirty="0"/>
                        <a:t> </a:t>
                      </a:r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Μπορώ να </a:t>
                      </a:r>
                      <a:endParaRPr lang="el-CY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Τρώω</a:t>
                      </a:r>
                    </a:p>
                    <a:p>
                      <a:r>
                        <a:rPr lang="el-GR" dirty="0"/>
                        <a:t>Πηγαίνω</a:t>
                      </a:r>
                    </a:p>
                    <a:p>
                      <a:r>
                        <a:rPr lang="el-GR" dirty="0"/>
                        <a:t>Κάνω</a:t>
                      </a:r>
                    </a:p>
                    <a:p>
                      <a:r>
                        <a:rPr lang="el-GR" dirty="0"/>
                        <a:t>Μένω</a:t>
                      </a:r>
                    </a:p>
                    <a:p>
                      <a:r>
                        <a:rPr lang="el-GR" dirty="0"/>
                        <a:t>Πίνω</a:t>
                      </a:r>
                    </a:p>
                    <a:p>
                      <a:r>
                        <a:rPr lang="el-GR" dirty="0"/>
                        <a:t>Δίνω</a:t>
                      </a:r>
                    </a:p>
                    <a:p>
                      <a:r>
                        <a:rPr lang="el-GR" dirty="0"/>
                        <a:t>Παίρνω</a:t>
                      </a:r>
                    </a:p>
                    <a:p>
                      <a:r>
                        <a:rPr lang="el-GR" dirty="0"/>
                        <a:t>Φορώ</a:t>
                      </a:r>
                    </a:p>
                    <a:p>
                      <a:r>
                        <a:rPr lang="el-GR" dirty="0"/>
                        <a:t>Βγαίνω</a:t>
                      </a:r>
                    </a:p>
                    <a:p>
                      <a:r>
                        <a:rPr lang="el-GR" dirty="0"/>
                        <a:t>Βλέπω</a:t>
                      </a:r>
                    </a:p>
                    <a:p>
                      <a:r>
                        <a:rPr lang="el-GR" dirty="0"/>
                        <a:t>Ακούω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C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632741"/>
                  </a:ext>
                </a:extLst>
              </a:tr>
            </a:tbl>
          </a:graphicData>
        </a:graphic>
      </p:graphicFrame>
      <p:pic>
        <p:nvPicPr>
          <p:cNvPr id="3" name="Εικόνα 2">
            <a:extLst>
              <a:ext uri="{FF2B5EF4-FFF2-40B4-BE49-F238E27FC236}">
                <a16:creationId xmlns:a16="http://schemas.microsoft.com/office/drawing/2014/main" id="{7FA5FF45-5C9E-9EFF-AB9D-B7728ECA18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06" t="23807" r="39331"/>
          <a:stretch/>
        </p:blipFill>
        <p:spPr>
          <a:xfrm>
            <a:off x="6357258" y="304799"/>
            <a:ext cx="1910270" cy="2090057"/>
          </a:xfrm>
          <a:prstGeom prst="rect">
            <a:avLst/>
          </a:prstGeom>
        </p:spPr>
      </p:pic>
      <p:pic>
        <p:nvPicPr>
          <p:cNvPr id="1026" name="Picture 2" descr="αγόρι που σηκώνει χέρι στο μάθημα παιδί από το γραφείο Διανυσματική  απεικόνιση - εικονογραφία από lifestyle, childhood: 224802607">
            <a:extLst>
              <a:ext uri="{FF2B5EF4-FFF2-40B4-BE49-F238E27FC236}">
                <a16:creationId xmlns:a16="http://schemas.microsoft.com/office/drawing/2014/main" id="{4EB771EC-E7BD-1AB2-A820-0F90D09F7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024" y="793352"/>
            <a:ext cx="2495324" cy="160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67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9869704" y="5419969"/>
            <a:ext cx="1809164" cy="82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Βέλος: Κάτω 10">
            <a:extLst>
              <a:ext uri="{FF2B5EF4-FFF2-40B4-BE49-F238E27FC236}">
                <a16:creationId xmlns:a16="http://schemas.microsoft.com/office/drawing/2014/main" id="{53670D17-1A7B-DF4C-B7BB-AC1C98206F70}"/>
              </a:ext>
            </a:extLst>
          </p:cNvPr>
          <p:cNvSpPr/>
          <p:nvPr/>
        </p:nvSpPr>
        <p:spPr>
          <a:xfrm rot="10800000">
            <a:off x="4170502" y="5442935"/>
            <a:ext cx="785230" cy="117936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14" name="Φυσαλίδα ομιλίας: Ορθογώνιο με στρογγυλεμένες γωνίες 13">
            <a:extLst>
              <a:ext uri="{FF2B5EF4-FFF2-40B4-BE49-F238E27FC236}">
                <a16:creationId xmlns:a16="http://schemas.microsoft.com/office/drawing/2014/main" id="{94EFF78D-B7B8-0F58-19D1-3CC25FC3B2CB}"/>
              </a:ext>
            </a:extLst>
          </p:cNvPr>
          <p:cNvSpPr/>
          <p:nvPr/>
        </p:nvSpPr>
        <p:spPr>
          <a:xfrm>
            <a:off x="8229600" y="277526"/>
            <a:ext cx="2797628" cy="870572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περπάτησε</a:t>
            </a:r>
            <a:r>
              <a:rPr lang="el-GR" dirty="0"/>
              <a:t> </a:t>
            </a:r>
            <a:endParaRPr lang="el-CY" dirty="0"/>
          </a:p>
        </p:txBody>
      </p:sp>
      <p:sp>
        <p:nvSpPr>
          <p:cNvPr id="17" name="Φυσαλίδα ομιλίας: Ορθογώνιο με στρογγυλεμένες γωνίες 16">
            <a:extLst>
              <a:ext uri="{FF2B5EF4-FFF2-40B4-BE49-F238E27FC236}">
                <a16:creationId xmlns:a16="http://schemas.microsoft.com/office/drawing/2014/main" id="{16667769-A574-01B7-D3EE-1A0EB2EA4709}"/>
              </a:ext>
            </a:extLst>
          </p:cNvPr>
          <p:cNvSpPr/>
          <p:nvPr/>
        </p:nvSpPr>
        <p:spPr>
          <a:xfrm>
            <a:off x="8229600" y="1420593"/>
            <a:ext cx="2797628" cy="587826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οδήγησε  </a:t>
            </a:r>
            <a:endParaRPr lang="el-CY" sz="4000" dirty="0"/>
          </a:p>
        </p:txBody>
      </p:sp>
      <p:sp>
        <p:nvSpPr>
          <p:cNvPr id="18" name="Φυσαλίδα ομιλίας: Ορθογώνιο με στρογγυλεμένες γωνίες 17">
            <a:extLst>
              <a:ext uri="{FF2B5EF4-FFF2-40B4-BE49-F238E27FC236}">
                <a16:creationId xmlns:a16="http://schemas.microsoft.com/office/drawing/2014/main" id="{ADBFD6DE-5D26-C0F4-03BA-0C0667B7A7BF}"/>
              </a:ext>
            </a:extLst>
          </p:cNvPr>
          <p:cNvSpPr/>
          <p:nvPr/>
        </p:nvSpPr>
        <p:spPr>
          <a:xfrm>
            <a:off x="8199310" y="2511069"/>
            <a:ext cx="2797628" cy="674913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στρίψε</a:t>
            </a:r>
            <a:r>
              <a:rPr lang="el-GR" dirty="0"/>
              <a:t> </a:t>
            </a:r>
            <a:endParaRPr lang="el-CY" dirty="0"/>
          </a:p>
        </p:txBody>
      </p:sp>
      <p:sp>
        <p:nvSpPr>
          <p:cNvPr id="19" name="Φυσαλίδα ομιλίας: Ορθογώνιο με στρογγυλεμένες γωνίες 18">
            <a:extLst>
              <a:ext uri="{FF2B5EF4-FFF2-40B4-BE49-F238E27FC236}">
                <a16:creationId xmlns:a16="http://schemas.microsoft.com/office/drawing/2014/main" id="{6129A732-2DC9-7772-DBBA-88388B39ABE4}"/>
              </a:ext>
            </a:extLst>
          </p:cNvPr>
          <p:cNvSpPr/>
          <p:nvPr/>
        </p:nvSpPr>
        <p:spPr>
          <a:xfrm>
            <a:off x="8199310" y="3576178"/>
            <a:ext cx="2797628" cy="807167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προχώρησε</a:t>
            </a:r>
            <a:r>
              <a:rPr lang="el-GR" dirty="0"/>
              <a:t>  </a:t>
            </a:r>
            <a:endParaRPr lang="el-CY" dirty="0"/>
          </a:p>
        </p:txBody>
      </p:sp>
      <p:sp>
        <p:nvSpPr>
          <p:cNvPr id="20" name="Φυσαλίδα ομιλίας: Ορθογώνιο με στρογγυλεμένες γωνίες 19">
            <a:extLst>
              <a:ext uri="{FF2B5EF4-FFF2-40B4-BE49-F238E27FC236}">
                <a16:creationId xmlns:a16="http://schemas.microsoft.com/office/drawing/2014/main" id="{2CF59A75-922B-8C96-7224-1D5173B3C2CB}"/>
              </a:ext>
            </a:extLst>
          </p:cNvPr>
          <p:cNvSpPr/>
          <p:nvPr/>
        </p:nvSpPr>
        <p:spPr>
          <a:xfrm>
            <a:off x="7628884" y="5767707"/>
            <a:ext cx="1809031" cy="518843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βγες</a:t>
            </a:r>
            <a:r>
              <a:rPr lang="el-GR" dirty="0"/>
              <a:t>  </a:t>
            </a:r>
            <a:endParaRPr lang="el-CY" dirty="0"/>
          </a:p>
        </p:txBody>
      </p:sp>
      <p:sp>
        <p:nvSpPr>
          <p:cNvPr id="21" name="Φυσαλίδα ομιλίας: Ορθογώνιο με στρογγυλεμένες γωνίες 20">
            <a:extLst>
              <a:ext uri="{FF2B5EF4-FFF2-40B4-BE49-F238E27FC236}">
                <a16:creationId xmlns:a16="http://schemas.microsoft.com/office/drawing/2014/main" id="{89C37F73-FA5E-A12F-70A9-2DEEB3D17F0E}"/>
              </a:ext>
            </a:extLst>
          </p:cNvPr>
          <p:cNvSpPr/>
          <p:nvPr/>
        </p:nvSpPr>
        <p:spPr>
          <a:xfrm>
            <a:off x="8158438" y="4570344"/>
            <a:ext cx="2797628" cy="803564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πήγαινε</a:t>
            </a:r>
            <a:r>
              <a:rPr lang="el-GR" dirty="0"/>
              <a:t>  </a:t>
            </a:r>
            <a:endParaRPr lang="el-CY" dirty="0"/>
          </a:p>
        </p:txBody>
      </p:sp>
      <p:pic>
        <p:nvPicPr>
          <p:cNvPr id="2050" name="Picture 2" descr="Σχέδιο Κατοικίας απεικόνιση αποθεμάτων">
            <a:extLst>
              <a:ext uri="{FF2B5EF4-FFF2-40B4-BE49-F238E27FC236}">
                <a16:creationId xmlns:a16="http://schemas.microsoft.com/office/drawing/2014/main" id="{12005B87-F073-F2AF-BE8C-37826F8FA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46" y="524374"/>
            <a:ext cx="5557538" cy="487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DC2A7F83-5A84-1129-C275-ACF8B394C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253828"/>
              </p:ext>
            </p:extLst>
          </p:nvPr>
        </p:nvGraphicFramePr>
        <p:xfrm>
          <a:off x="486228" y="186266"/>
          <a:ext cx="11019972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8036">
                  <a:extLst>
                    <a:ext uri="{9D8B030D-6E8A-4147-A177-3AD203B41FA5}">
                      <a16:colId xmlns:a16="http://schemas.microsoft.com/office/drawing/2014/main" val="2268169607"/>
                    </a:ext>
                  </a:extLst>
                </a:gridCol>
                <a:gridCol w="2901950">
                  <a:extLst>
                    <a:ext uri="{9D8B030D-6E8A-4147-A177-3AD203B41FA5}">
                      <a16:colId xmlns:a16="http://schemas.microsoft.com/office/drawing/2014/main" val="2394179137"/>
                    </a:ext>
                  </a:extLst>
                </a:gridCol>
                <a:gridCol w="2754993">
                  <a:extLst>
                    <a:ext uri="{9D8B030D-6E8A-4147-A177-3AD203B41FA5}">
                      <a16:colId xmlns:a16="http://schemas.microsoft.com/office/drawing/2014/main" val="5742726"/>
                    </a:ext>
                  </a:extLst>
                </a:gridCol>
                <a:gridCol w="2754993">
                  <a:extLst>
                    <a:ext uri="{9D8B030D-6E8A-4147-A177-3AD203B41FA5}">
                      <a16:colId xmlns:a16="http://schemas.microsoft.com/office/drawing/2014/main" val="2550675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4800" dirty="0"/>
                        <a:t>Τώρα</a:t>
                      </a:r>
                      <a:r>
                        <a:rPr lang="el-GR" dirty="0"/>
                        <a:t> </a:t>
                      </a:r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800" dirty="0"/>
                        <a:t>Αύριο</a:t>
                      </a:r>
                      <a:r>
                        <a:rPr lang="el-GR" dirty="0"/>
                        <a:t> </a:t>
                      </a:r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Μπορώ να </a:t>
                      </a:r>
                      <a:endParaRPr lang="el-CY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/>
                        <a:t>Τρώω</a:t>
                      </a:r>
                    </a:p>
                    <a:p>
                      <a:r>
                        <a:rPr lang="el-GR" sz="2400" dirty="0"/>
                        <a:t>Πηγαίνω</a:t>
                      </a:r>
                    </a:p>
                    <a:p>
                      <a:r>
                        <a:rPr lang="el-GR" sz="2400" dirty="0"/>
                        <a:t>Κάνω</a:t>
                      </a:r>
                    </a:p>
                    <a:p>
                      <a:r>
                        <a:rPr lang="el-GR" sz="2400" dirty="0"/>
                        <a:t>Μένω</a:t>
                      </a:r>
                    </a:p>
                    <a:p>
                      <a:r>
                        <a:rPr lang="el-GR" sz="2400" dirty="0"/>
                        <a:t>Πίνω</a:t>
                      </a:r>
                    </a:p>
                    <a:p>
                      <a:r>
                        <a:rPr lang="el-GR" sz="2400" dirty="0"/>
                        <a:t>Δίνω</a:t>
                      </a:r>
                    </a:p>
                    <a:p>
                      <a:r>
                        <a:rPr lang="el-GR" sz="2400" dirty="0"/>
                        <a:t>Παίρνω</a:t>
                      </a:r>
                    </a:p>
                    <a:p>
                      <a:r>
                        <a:rPr lang="el-GR" sz="2400" dirty="0"/>
                        <a:t>Φορώ</a:t>
                      </a:r>
                    </a:p>
                    <a:p>
                      <a:r>
                        <a:rPr lang="el-GR" sz="2400" dirty="0"/>
                        <a:t>Βγαίνω</a:t>
                      </a:r>
                    </a:p>
                    <a:p>
                      <a:r>
                        <a:rPr lang="el-GR" sz="2400" dirty="0"/>
                        <a:t>Βλέπω</a:t>
                      </a:r>
                    </a:p>
                    <a:p>
                      <a:r>
                        <a:rPr lang="el-GR" sz="2400" dirty="0"/>
                        <a:t>Ακούω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θα</a:t>
                      </a:r>
                      <a:r>
                        <a:rPr lang="el-GR" sz="2400" baseline="0" dirty="0"/>
                        <a:t> φάω</a:t>
                      </a:r>
                    </a:p>
                    <a:p>
                      <a:r>
                        <a:rPr lang="el-GR" sz="2400" baseline="0" dirty="0"/>
                        <a:t>θα πάω</a:t>
                      </a:r>
                    </a:p>
                    <a:p>
                      <a:r>
                        <a:rPr lang="el-GR" sz="2400" baseline="0" dirty="0"/>
                        <a:t>θα κάνω</a:t>
                      </a:r>
                    </a:p>
                    <a:p>
                      <a:r>
                        <a:rPr lang="el-GR" sz="2400" baseline="0" dirty="0"/>
                        <a:t>θα μείνω</a:t>
                      </a:r>
                    </a:p>
                    <a:p>
                      <a:r>
                        <a:rPr lang="el-GR" sz="2400" dirty="0"/>
                        <a:t>θα πιω</a:t>
                      </a:r>
                    </a:p>
                    <a:p>
                      <a:r>
                        <a:rPr lang="el-GR" sz="2400" dirty="0"/>
                        <a:t>θα δώσω</a:t>
                      </a:r>
                    </a:p>
                    <a:p>
                      <a:r>
                        <a:rPr lang="el-GR" sz="2400" dirty="0"/>
                        <a:t>θα</a:t>
                      </a:r>
                      <a:r>
                        <a:rPr lang="el-GR" sz="2400" baseline="0" dirty="0"/>
                        <a:t> πάρω</a:t>
                      </a:r>
                    </a:p>
                    <a:p>
                      <a:r>
                        <a:rPr lang="el-GR" sz="2400" baseline="0" dirty="0"/>
                        <a:t>θα φορέσω</a:t>
                      </a:r>
                    </a:p>
                    <a:p>
                      <a:r>
                        <a:rPr lang="el-GR" sz="2400" baseline="0" dirty="0"/>
                        <a:t>θα βγω</a:t>
                      </a:r>
                    </a:p>
                    <a:p>
                      <a:r>
                        <a:rPr lang="el-GR" sz="2400" baseline="0" dirty="0"/>
                        <a:t>θα δω</a:t>
                      </a:r>
                    </a:p>
                    <a:p>
                      <a:r>
                        <a:rPr lang="el-GR" sz="2400" baseline="0" dirty="0"/>
                        <a:t>θα ακούσω</a:t>
                      </a:r>
                      <a:endParaRPr lang="el-C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φάε</a:t>
                      </a:r>
                    </a:p>
                    <a:p>
                      <a:r>
                        <a:rPr lang="el-GR" sz="2400" dirty="0"/>
                        <a:t>πήγαινε</a:t>
                      </a:r>
                    </a:p>
                    <a:p>
                      <a:r>
                        <a:rPr lang="el-GR" sz="2400" dirty="0"/>
                        <a:t>κάνε</a:t>
                      </a:r>
                    </a:p>
                    <a:p>
                      <a:r>
                        <a:rPr lang="el-GR" sz="2400" dirty="0"/>
                        <a:t>μείνε</a:t>
                      </a:r>
                    </a:p>
                    <a:p>
                      <a:r>
                        <a:rPr lang="el-GR" sz="2400" dirty="0"/>
                        <a:t>πιες</a:t>
                      </a:r>
                    </a:p>
                    <a:p>
                      <a:r>
                        <a:rPr lang="el-GR" sz="2400" dirty="0"/>
                        <a:t>δώσε</a:t>
                      </a:r>
                    </a:p>
                    <a:p>
                      <a:r>
                        <a:rPr lang="el-GR" sz="2400" dirty="0"/>
                        <a:t>πάρε</a:t>
                      </a:r>
                    </a:p>
                    <a:p>
                      <a:r>
                        <a:rPr lang="el-GR" sz="2400" dirty="0"/>
                        <a:t>φόρεσε</a:t>
                      </a:r>
                    </a:p>
                    <a:p>
                      <a:r>
                        <a:rPr lang="el-GR" sz="2400" dirty="0"/>
                        <a:t>βγες</a:t>
                      </a:r>
                    </a:p>
                    <a:p>
                      <a:r>
                        <a:rPr lang="el-GR" sz="2400" dirty="0"/>
                        <a:t>δες</a:t>
                      </a:r>
                    </a:p>
                    <a:p>
                      <a:r>
                        <a:rPr lang="el-GR" sz="2400" dirty="0"/>
                        <a:t>άκουσε</a:t>
                      </a:r>
                      <a:endParaRPr lang="el-C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φάω</a:t>
                      </a:r>
                    </a:p>
                    <a:p>
                      <a:r>
                        <a:rPr lang="el-GR" sz="2400" dirty="0"/>
                        <a:t>πάω</a:t>
                      </a:r>
                    </a:p>
                    <a:p>
                      <a:r>
                        <a:rPr lang="el-GR" sz="2400" dirty="0"/>
                        <a:t>κάνω</a:t>
                      </a:r>
                    </a:p>
                    <a:p>
                      <a:r>
                        <a:rPr lang="el-GR" sz="2400" dirty="0"/>
                        <a:t>μείνω</a:t>
                      </a:r>
                    </a:p>
                    <a:p>
                      <a:r>
                        <a:rPr lang="el-GR" sz="2400" dirty="0"/>
                        <a:t>πιω </a:t>
                      </a:r>
                    </a:p>
                    <a:p>
                      <a:r>
                        <a:rPr lang="el-GR" sz="2400" dirty="0"/>
                        <a:t>δώσω</a:t>
                      </a:r>
                    </a:p>
                    <a:p>
                      <a:r>
                        <a:rPr lang="el-GR" sz="2400" dirty="0"/>
                        <a:t>πάρω</a:t>
                      </a:r>
                    </a:p>
                    <a:p>
                      <a:r>
                        <a:rPr lang="el-GR" sz="2400" dirty="0"/>
                        <a:t>φορέσω</a:t>
                      </a:r>
                    </a:p>
                    <a:p>
                      <a:r>
                        <a:rPr lang="el-GR" sz="2400" dirty="0"/>
                        <a:t>βγω</a:t>
                      </a:r>
                    </a:p>
                    <a:p>
                      <a:r>
                        <a:rPr lang="el-GR" sz="2400" dirty="0"/>
                        <a:t>δω</a:t>
                      </a:r>
                    </a:p>
                    <a:p>
                      <a:r>
                        <a:rPr lang="el-GR" sz="2400" dirty="0"/>
                        <a:t>ακούσω</a:t>
                      </a:r>
                      <a:endParaRPr lang="el-C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632741"/>
                  </a:ext>
                </a:extLst>
              </a:tr>
            </a:tbl>
          </a:graphicData>
        </a:graphic>
      </p:graphicFrame>
      <p:pic>
        <p:nvPicPr>
          <p:cNvPr id="3" name="Εικόνα 2">
            <a:extLst>
              <a:ext uri="{FF2B5EF4-FFF2-40B4-BE49-F238E27FC236}">
                <a16:creationId xmlns:a16="http://schemas.microsoft.com/office/drawing/2014/main" id="{7FA5FF45-5C9E-9EFF-AB9D-B7728ECA18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06" t="23807" r="39331"/>
          <a:stretch/>
        </p:blipFill>
        <p:spPr>
          <a:xfrm>
            <a:off x="6357258" y="304799"/>
            <a:ext cx="1910270" cy="2090057"/>
          </a:xfrm>
          <a:prstGeom prst="rect">
            <a:avLst/>
          </a:prstGeom>
        </p:spPr>
      </p:pic>
      <p:pic>
        <p:nvPicPr>
          <p:cNvPr id="1026" name="Picture 2" descr="αγόρι που σηκώνει χέρι στο μάθημα παιδί από το γραφείο Διανυσματική  απεικόνιση - εικονογραφία από lifestyle, childhood: 224802607">
            <a:extLst>
              <a:ext uri="{FF2B5EF4-FFF2-40B4-BE49-F238E27FC236}">
                <a16:creationId xmlns:a16="http://schemas.microsoft.com/office/drawing/2014/main" id="{4EB771EC-E7BD-1AB2-A820-0F90D09F7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024" y="793352"/>
            <a:ext cx="2495324" cy="160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30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460375" y="501161"/>
            <a:ext cx="11226090" cy="63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776200" y="859502"/>
            <a:ext cx="5671039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Φάε το κοτόπουλό  σου!</a:t>
            </a:r>
            <a:endParaRPr lang="en-US" sz="4000" dirty="0"/>
          </a:p>
        </p:txBody>
      </p:sp>
      <p:sp>
        <p:nvSpPr>
          <p:cNvPr id="4" name="Oval Callout 3"/>
          <p:cNvSpPr/>
          <p:nvPr/>
        </p:nvSpPr>
        <p:spPr>
          <a:xfrm>
            <a:off x="7781634" y="2563035"/>
            <a:ext cx="3904831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Όχι, </a:t>
            </a:r>
            <a:r>
              <a:rPr lang="el-GR" sz="4000"/>
              <a:t>δεν θέλω!</a:t>
            </a:r>
            <a:endParaRPr lang="en-US" sz="4000" dirty="0"/>
          </a:p>
        </p:txBody>
      </p:sp>
      <p:sp>
        <p:nvSpPr>
          <p:cNvPr id="3" name="AutoShape 2" descr="κοτόπουλο Στοκ Εικονογραφήσεις, Vectors, &amp; Clipart – (389,962 Στοκ  Εικονογραφήσεις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36301">
            <a:off x="429087" y="766396"/>
            <a:ext cx="3152775" cy="1447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687444" y="1204332"/>
            <a:ext cx="3021980" cy="5687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36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274248" y="281353"/>
            <a:ext cx="11226090" cy="63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475285" y="703385"/>
            <a:ext cx="5671039" cy="2129622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Πιες την πορτοκαλάδα  σου! </a:t>
            </a:r>
            <a:endParaRPr lang="en-US" sz="4800" dirty="0"/>
          </a:p>
        </p:txBody>
      </p:sp>
      <p:sp>
        <p:nvSpPr>
          <p:cNvPr id="4" name="Oval Callout 3"/>
          <p:cNvSpPr/>
          <p:nvPr/>
        </p:nvSpPr>
        <p:spPr>
          <a:xfrm>
            <a:off x="8287169" y="2672860"/>
            <a:ext cx="3904831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Όχι, δεν θέλω!</a:t>
            </a:r>
            <a:endParaRPr lang="en-US" sz="4000" dirty="0"/>
          </a:p>
        </p:txBody>
      </p:sp>
      <p:sp>
        <p:nvSpPr>
          <p:cNvPr id="3" name="AutoShape 2" descr="Χυμός Πορτοκαλάδα Πορτοκάλι - Δωρεάν εικόνα στο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42" y="281353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6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274248" y="281353"/>
            <a:ext cx="11226090" cy="63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475285" y="281353"/>
            <a:ext cx="5671039" cy="1995855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dirty="0"/>
              <a:t>Πάρε την  τσάντα σου! </a:t>
            </a:r>
            <a:endParaRPr lang="en-US" sz="5400" dirty="0"/>
          </a:p>
        </p:txBody>
      </p:sp>
      <p:sp>
        <p:nvSpPr>
          <p:cNvPr id="5" name="Oval Callout 4"/>
          <p:cNvSpPr/>
          <p:nvPr/>
        </p:nvSpPr>
        <p:spPr>
          <a:xfrm>
            <a:off x="8382418" y="2029769"/>
            <a:ext cx="3904831" cy="3399482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Όχι, δεν θέλω να πάω σχολείο!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144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2015458" y="1060303"/>
            <a:ext cx="7299240" cy="413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475285" y="281353"/>
            <a:ext cx="5671039" cy="1995855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/>
              <a:t> Μπες στο σπίτι!</a:t>
            </a:r>
            <a:endParaRPr lang="en-US" sz="6000" dirty="0"/>
          </a:p>
        </p:txBody>
      </p:sp>
      <p:sp>
        <p:nvSpPr>
          <p:cNvPr id="4" name="Oval Callout 3"/>
          <p:cNvSpPr/>
          <p:nvPr/>
        </p:nvSpPr>
        <p:spPr>
          <a:xfrm>
            <a:off x="7704782" y="2340011"/>
            <a:ext cx="3904831" cy="3472960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Όχι,</a:t>
            </a:r>
            <a:endParaRPr lang="en-US" sz="4400" dirty="0"/>
          </a:p>
          <a:p>
            <a:pPr algn="ctr"/>
            <a:r>
              <a:rPr lang="el-GR" sz="4400" dirty="0"/>
              <a:t> θέλω να παίξω με τη φίλη μου!</a:t>
            </a:r>
            <a:endParaRPr lang="en-US" sz="4400" dirty="0"/>
          </a:p>
        </p:txBody>
      </p:sp>
      <p:pic>
        <p:nvPicPr>
          <p:cNvPr id="3074" name="Picture 2" descr="Öğrenciler Girmek Için Sıraya Girin Ücretsiz Grafik Resim İndir - Lovepik |  40154193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9"/>
          <a:stretch/>
        </p:blipFill>
        <p:spPr bwMode="auto">
          <a:xfrm>
            <a:off x="144966" y="1360449"/>
            <a:ext cx="2587083" cy="431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13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2747464" y="2340069"/>
            <a:ext cx="4724048" cy="329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57201" y="376814"/>
            <a:ext cx="7166360" cy="1800329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Πες την αλήθεια!</a:t>
            </a:r>
            <a:endParaRPr lang="en-US" sz="4400" dirty="0"/>
          </a:p>
        </p:txBody>
      </p:sp>
      <p:sp>
        <p:nvSpPr>
          <p:cNvPr id="4" name="Oval Callout 3"/>
          <p:cNvSpPr/>
          <p:nvPr/>
        </p:nvSpPr>
        <p:spPr>
          <a:xfrm>
            <a:off x="6825343" y="1001485"/>
            <a:ext cx="5113450" cy="4855029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Δεν μιλούσα με τη Μαρία. Η δασκάλα λέει ψέματα!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4644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1903970" y="1201118"/>
            <a:ext cx="6875757" cy="505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108688" y="325317"/>
            <a:ext cx="5671039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/>
              <a:t>Ανέβα!</a:t>
            </a:r>
            <a:endParaRPr lang="en-US" sz="6000" dirty="0"/>
          </a:p>
        </p:txBody>
      </p:sp>
      <p:sp>
        <p:nvSpPr>
          <p:cNvPr id="3" name="AutoShape 2" descr="Η σκάλα του Ντο (Ανεβαίνω στο δεντράκι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127" y="2659355"/>
            <a:ext cx="2697088" cy="3705421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154762" y="1949110"/>
            <a:ext cx="3904831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Όχι, δεν μπορώ!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0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460375" y="7937"/>
            <a:ext cx="8645626" cy="63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108688" y="325317"/>
            <a:ext cx="5671039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 err="1"/>
              <a:t>Κατέβα</a:t>
            </a:r>
            <a:r>
              <a:rPr lang="el-GR" sz="7200" dirty="0"/>
              <a:t>!</a:t>
            </a:r>
            <a:endParaRPr lang="en-US" sz="7200" dirty="0"/>
          </a:p>
        </p:txBody>
      </p:sp>
      <p:sp>
        <p:nvSpPr>
          <p:cNvPr id="3" name="AutoShape 2" descr="Η σκάλα του Ντο (Ανεβαίνω στο δεντράκι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127" y="2659355"/>
            <a:ext cx="2697088" cy="3705421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154762" y="1949110"/>
            <a:ext cx="3904831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Όχι, φοβάμαι!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763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A688E-B96C-B3CB-92F5-C23C4383A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>
            <a:extLst>
              <a:ext uri="{FF2B5EF4-FFF2-40B4-BE49-F238E27FC236}">
                <a16:creationId xmlns:a16="http://schemas.microsoft.com/office/drawing/2014/main" id="{90346E97-44CC-1404-4D2B-FB967F529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460375" y="7937"/>
            <a:ext cx="8645626" cy="63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D39B0903-F4AE-0859-CD28-521F4E5DD6FC}"/>
              </a:ext>
            </a:extLst>
          </p:cNvPr>
          <p:cNvSpPr/>
          <p:nvPr/>
        </p:nvSpPr>
        <p:spPr>
          <a:xfrm>
            <a:off x="3108688" y="325317"/>
            <a:ext cx="5671039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Άκουσε!</a:t>
            </a:r>
            <a:endParaRPr lang="en-US" sz="7200" dirty="0"/>
          </a:p>
        </p:txBody>
      </p:sp>
      <p:sp>
        <p:nvSpPr>
          <p:cNvPr id="3" name="AutoShape 2" descr="Η σκάλα του Ντο (Ανεβαίνω στο δεντράκι)">
            <a:extLst>
              <a:ext uri="{FF2B5EF4-FFF2-40B4-BE49-F238E27FC236}">
                <a16:creationId xmlns:a16="http://schemas.microsoft.com/office/drawing/2014/main" id="{EC5D5B66-CE6F-D101-71F3-B750F1B36B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87B9DED7-F34F-FC73-8A9B-080868E20D28}"/>
              </a:ext>
            </a:extLst>
          </p:cNvPr>
          <p:cNvSpPr/>
          <p:nvPr/>
        </p:nvSpPr>
        <p:spPr>
          <a:xfrm>
            <a:off x="6154762" y="1949110"/>
            <a:ext cx="3904831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Όχι!</a:t>
            </a:r>
            <a:endParaRPr lang="en-US" sz="4000" dirty="0"/>
          </a:p>
        </p:txBody>
      </p:sp>
      <p:pic>
        <p:nvPicPr>
          <p:cNvPr id="5" name="Picture 2" descr="Αυτί Άκουσε Εικονίδιο Διάνυσμα Γεμάτη Επίπεδη Σημάδι Στερεά Εικονόγραμμα  Απομονωμένα Διάνυσμα από ©avicons 236212644">
            <a:extLst>
              <a:ext uri="{FF2B5EF4-FFF2-40B4-BE49-F238E27FC236}">
                <a16:creationId xmlns:a16="http://schemas.microsoft.com/office/drawing/2014/main" id="{C4B2027F-4EE4-884B-A8A0-85ED9E76D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1"/>
          <a:stretch>
            <a:fillRect/>
          </a:stretch>
        </p:blipFill>
        <p:spPr bwMode="auto">
          <a:xfrm>
            <a:off x="460375" y="312738"/>
            <a:ext cx="2076450" cy="19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5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CA2FC-CEDE-2576-3A6B-B94126A7F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>
            <a:extLst>
              <a:ext uri="{FF2B5EF4-FFF2-40B4-BE49-F238E27FC236}">
                <a16:creationId xmlns:a16="http://schemas.microsoft.com/office/drawing/2014/main" id="{949EC704-4848-8C5C-C832-0A29F6C82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460375" y="-144463"/>
            <a:ext cx="8645626" cy="63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6CAFBB15-B605-F3A7-E619-F65609E0C58B}"/>
              </a:ext>
            </a:extLst>
          </p:cNvPr>
          <p:cNvSpPr/>
          <p:nvPr/>
        </p:nvSpPr>
        <p:spPr>
          <a:xfrm>
            <a:off x="3108688" y="325317"/>
            <a:ext cx="5671039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Παίξε!</a:t>
            </a:r>
            <a:endParaRPr lang="en-US" sz="7200" dirty="0"/>
          </a:p>
        </p:txBody>
      </p:sp>
      <p:sp>
        <p:nvSpPr>
          <p:cNvPr id="3" name="AutoShape 2" descr="Η σκάλα του Ντο (Ανεβαίνω στο δεντράκι)">
            <a:extLst>
              <a:ext uri="{FF2B5EF4-FFF2-40B4-BE49-F238E27FC236}">
                <a16:creationId xmlns:a16="http://schemas.microsoft.com/office/drawing/2014/main" id="{5366E3F1-391A-B48D-7ED8-E810EE06FD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589F9E62-D1E9-C6EC-B3EA-0023EF619982}"/>
              </a:ext>
            </a:extLst>
          </p:cNvPr>
          <p:cNvSpPr/>
          <p:nvPr/>
        </p:nvSpPr>
        <p:spPr>
          <a:xfrm>
            <a:off x="6154762" y="1949110"/>
            <a:ext cx="3904831" cy="2111261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Όχι. Θέλω να διαβάσω.</a:t>
            </a:r>
            <a:endParaRPr lang="en-US" sz="4000" dirty="0"/>
          </a:p>
        </p:txBody>
      </p:sp>
      <p:pic>
        <p:nvPicPr>
          <p:cNvPr id="2050" name="Picture 2" descr="Τα παιδιά παίζουν σε εικόνα διάνυσμα πάρκο Διάνυσμα από ©colorfuelstudio  303826140">
            <a:extLst>
              <a:ext uri="{FF2B5EF4-FFF2-40B4-BE49-F238E27FC236}">
                <a16:creationId xmlns:a16="http://schemas.microsoft.com/office/drawing/2014/main" id="{40BED99F-CAE6-3961-85C3-FE646C97E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9"/>
          <a:stretch>
            <a:fillRect/>
          </a:stretch>
        </p:blipFill>
        <p:spPr bwMode="auto">
          <a:xfrm>
            <a:off x="155575" y="174016"/>
            <a:ext cx="2438400" cy="239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2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C3A40-52E3-B2DA-A393-A0BA77A9D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F408B9D1-9257-9CC0-6E40-3583491B2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375D40F3-CDD0-E834-CFAA-A2A2B3F01C61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B6D1FD27-54DA-3A0E-BBA2-6B5B1F487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9869704" y="5419969"/>
            <a:ext cx="1809164" cy="82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Βέλος: Κάτω 10">
            <a:extLst>
              <a:ext uri="{FF2B5EF4-FFF2-40B4-BE49-F238E27FC236}">
                <a16:creationId xmlns:a16="http://schemas.microsoft.com/office/drawing/2014/main" id="{31C4E618-33C1-9ABF-2D9F-AD3FDE8C80E3}"/>
              </a:ext>
            </a:extLst>
          </p:cNvPr>
          <p:cNvSpPr/>
          <p:nvPr/>
        </p:nvSpPr>
        <p:spPr>
          <a:xfrm rot="10800000">
            <a:off x="4457500" y="5767706"/>
            <a:ext cx="785230" cy="9400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Φυσαλίδα ομιλίας: Ορθογώνιο με στρογγυλεμένες γωνίες 13">
            <a:extLst>
              <a:ext uri="{FF2B5EF4-FFF2-40B4-BE49-F238E27FC236}">
                <a16:creationId xmlns:a16="http://schemas.microsoft.com/office/drawing/2014/main" id="{3761890F-B4C1-3F70-A084-3BD0216D5431}"/>
              </a:ext>
            </a:extLst>
          </p:cNvPr>
          <p:cNvSpPr/>
          <p:nvPr/>
        </p:nvSpPr>
        <p:spPr>
          <a:xfrm>
            <a:off x="8229600" y="277526"/>
            <a:ext cx="2797628" cy="870572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περπατήστε</a:t>
            </a:r>
            <a:r>
              <a:rPr lang="el-GR" dirty="0"/>
              <a:t> </a:t>
            </a:r>
            <a:endParaRPr lang="el-CY" dirty="0"/>
          </a:p>
        </p:txBody>
      </p:sp>
      <p:sp>
        <p:nvSpPr>
          <p:cNvPr id="17" name="Φυσαλίδα ομιλίας: Ορθογώνιο με στρογγυλεμένες γωνίες 16">
            <a:extLst>
              <a:ext uri="{FF2B5EF4-FFF2-40B4-BE49-F238E27FC236}">
                <a16:creationId xmlns:a16="http://schemas.microsoft.com/office/drawing/2014/main" id="{7A4930E1-6492-94FA-CA3D-5E696506B80A}"/>
              </a:ext>
            </a:extLst>
          </p:cNvPr>
          <p:cNvSpPr/>
          <p:nvPr/>
        </p:nvSpPr>
        <p:spPr>
          <a:xfrm>
            <a:off x="8229600" y="1420593"/>
            <a:ext cx="2797628" cy="587826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οδηγήστε  </a:t>
            </a:r>
            <a:endParaRPr lang="el-CY" sz="4000" dirty="0"/>
          </a:p>
        </p:txBody>
      </p:sp>
      <p:sp>
        <p:nvSpPr>
          <p:cNvPr id="18" name="Φυσαλίδα ομιλίας: Ορθογώνιο με στρογγυλεμένες γωνίες 17">
            <a:extLst>
              <a:ext uri="{FF2B5EF4-FFF2-40B4-BE49-F238E27FC236}">
                <a16:creationId xmlns:a16="http://schemas.microsoft.com/office/drawing/2014/main" id="{70AE7D2D-7685-306C-5F5B-AFF2CA9212A5}"/>
              </a:ext>
            </a:extLst>
          </p:cNvPr>
          <p:cNvSpPr/>
          <p:nvPr/>
        </p:nvSpPr>
        <p:spPr>
          <a:xfrm>
            <a:off x="8199310" y="2511069"/>
            <a:ext cx="2797628" cy="674913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στρίψτε</a:t>
            </a:r>
            <a:r>
              <a:rPr lang="el-GR" dirty="0"/>
              <a:t> </a:t>
            </a:r>
            <a:endParaRPr lang="el-CY" dirty="0"/>
          </a:p>
        </p:txBody>
      </p:sp>
      <p:sp>
        <p:nvSpPr>
          <p:cNvPr id="19" name="Φυσαλίδα ομιλίας: Ορθογώνιο με στρογγυλεμένες γωνίες 18">
            <a:extLst>
              <a:ext uri="{FF2B5EF4-FFF2-40B4-BE49-F238E27FC236}">
                <a16:creationId xmlns:a16="http://schemas.microsoft.com/office/drawing/2014/main" id="{51426327-C9B1-5898-3428-6A85628022C2}"/>
              </a:ext>
            </a:extLst>
          </p:cNvPr>
          <p:cNvSpPr/>
          <p:nvPr/>
        </p:nvSpPr>
        <p:spPr>
          <a:xfrm>
            <a:off x="8199310" y="3576178"/>
            <a:ext cx="2797628" cy="807167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προχωρήστε</a:t>
            </a:r>
            <a:r>
              <a:rPr lang="el-GR" dirty="0"/>
              <a:t>  </a:t>
            </a:r>
            <a:endParaRPr lang="el-CY" dirty="0"/>
          </a:p>
        </p:txBody>
      </p:sp>
      <p:sp>
        <p:nvSpPr>
          <p:cNvPr id="20" name="Φυσαλίδα ομιλίας: Ορθογώνιο με στρογγυλεμένες γωνίες 19">
            <a:extLst>
              <a:ext uri="{FF2B5EF4-FFF2-40B4-BE49-F238E27FC236}">
                <a16:creationId xmlns:a16="http://schemas.microsoft.com/office/drawing/2014/main" id="{C55A2391-688D-AC0E-A581-7527FF7E1BE9}"/>
              </a:ext>
            </a:extLst>
          </p:cNvPr>
          <p:cNvSpPr/>
          <p:nvPr/>
        </p:nvSpPr>
        <p:spPr>
          <a:xfrm>
            <a:off x="7628884" y="5767707"/>
            <a:ext cx="1809031" cy="770493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βγείτε</a:t>
            </a:r>
            <a:r>
              <a:rPr lang="el-GR" dirty="0"/>
              <a:t>  </a:t>
            </a:r>
            <a:endParaRPr lang="el-CY" dirty="0"/>
          </a:p>
        </p:txBody>
      </p:sp>
      <p:sp>
        <p:nvSpPr>
          <p:cNvPr id="21" name="Φυσαλίδα ομιλίας: Ορθογώνιο με στρογγυλεμένες γωνίες 20">
            <a:extLst>
              <a:ext uri="{FF2B5EF4-FFF2-40B4-BE49-F238E27FC236}">
                <a16:creationId xmlns:a16="http://schemas.microsoft.com/office/drawing/2014/main" id="{5605BCD7-5E88-A87E-8140-F9593B814FEA}"/>
              </a:ext>
            </a:extLst>
          </p:cNvPr>
          <p:cNvSpPr/>
          <p:nvPr/>
        </p:nvSpPr>
        <p:spPr>
          <a:xfrm>
            <a:off x="8158438" y="4570344"/>
            <a:ext cx="2797628" cy="803564"/>
          </a:xfrm>
          <a:prstGeom prst="wedgeRound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πηγαίνετε</a:t>
            </a:r>
            <a:r>
              <a:rPr lang="el-GR" dirty="0"/>
              <a:t>  </a:t>
            </a:r>
            <a:endParaRPr lang="el-CY" dirty="0"/>
          </a:p>
        </p:txBody>
      </p:sp>
      <p:pic>
        <p:nvPicPr>
          <p:cNvPr id="3" name="Picture 2" descr="Σχέδιο Κατοικίας απεικόνιση αποθεμάτων">
            <a:extLst>
              <a:ext uri="{FF2B5EF4-FFF2-40B4-BE49-F238E27FC236}">
                <a16:creationId xmlns:a16="http://schemas.microsoft.com/office/drawing/2014/main" id="{0622BBD0-AAC4-E0F3-F64D-EBDB32161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46" y="524374"/>
            <a:ext cx="5557538" cy="487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645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CA8EE-4B6A-A985-19FF-9BCB77F7C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>
            <a:extLst>
              <a:ext uri="{FF2B5EF4-FFF2-40B4-BE49-F238E27FC236}">
                <a16:creationId xmlns:a16="http://schemas.microsoft.com/office/drawing/2014/main" id="{DD3AA665-2FA4-D551-A5FC-911139A9A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460375" y="7937"/>
            <a:ext cx="8645626" cy="63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C43AF408-445E-F62D-3BBA-C961F49D6440}"/>
              </a:ext>
            </a:extLst>
          </p:cNvPr>
          <p:cNvSpPr/>
          <p:nvPr/>
        </p:nvSpPr>
        <p:spPr>
          <a:xfrm>
            <a:off x="3108688" y="325317"/>
            <a:ext cx="5671039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Άνοιξε το παράθυρο!</a:t>
            </a:r>
            <a:endParaRPr lang="en-US" sz="4000" dirty="0"/>
          </a:p>
        </p:txBody>
      </p:sp>
      <p:sp>
        <p:nvSpPr>
          <p:cNvPr id="3" name="AutoShape 2" descr="Η σκάλα του Ντο (Ανεβαίνω στο δεντράκι)">
            <a:extLst>
              <a:ext uri="{FF2B5EF4-FFF2-40B4-BE49-F238E27FC236}">
                <a16:creationId xmlns:a16="http://schemas.microsoft.com/office/drawing/2014/main" id="{4BB28494-8401-CBF5-B03E-5938AC99F1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C788C8E5-0268-A2D0-C26C-3695045E3B92}"/>
              </a:ext>
            </a:extLst>
          </p:cNvPr>
          <p:cNvSpPr/>
          <p:nvPr/>
        </p:nvSpPr>
        <p:spPr>
          <a:xfrm>
            <a:off x="6096000" y="2133600"/>
            <a:ext cx="3963593" cy="138933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Όχι, κρυώνω!</a:t>
            </a:r>
            <a:endParaRPr lang="en-US" sz="4000" dirty="0"/>
          </a:p>
        </p:txBody>
      </p:sp>
      <p:pic>
        <p:nvPicPr>
          <p:cNvPr id="3074" name="Picture 2" descr="Εικόνα γυναίκας που ανοίγει ένα παράθυρο για να εξαεριστεί Διανυσματική  απεικόνιση - εικονογραφία από lifestyle, breastwork: 179861639">
            <a:extLst>
              <a:ext uri="{FF2B5EF4-FFF2-40B4-BE49-F238E27FC236}">
                <a16:creationId xmlns:a16="http://schemas.microsoft.com/office/drawing/2014/main" id="{5FE7E02E-C88A-BFF4-BDFD-09A4325D4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4"/>
          <a:stretch>
            <a:fillRect/>
          </a:stretch>
        </p:blipFill>
        <p:spPr bwMode="auto">
          <a:xfrm>
            <a:off x="155575" y="493224"/>
            <a:ext cx="2381250" cy="164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5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8F90E-F926-F06F-2746-1AECEFBE6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>
            <a:extLst>
              <a:ext uri="{FF2B5EF4-FFF2-40B4-BE49-F238E27FC236}">
                <a16:creationId xmlns:a16="http://schemas.microsoft.com/office/drawing/2014/main" id="{E8CE8AC8-61ED-04BF-4BD3-CC83AF341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460375" y="7937"/>
            <a:ext cx="8645626" cy="63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5FCB2E5B-C532-0096-DF28-5990B7097B62}"/>
              </a:ext>
            </a:extLst>
          </p:cNvPr>
          <p:cNvSpPr/>
          <p:nvPr/>
        </p:nvSpPr>
        <p:spPr>
          <a:xfrm>
            <a:off x="3108688" y="325317"/>
            <a:ext cx="5671039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Μίλησε!</a:t>
            </a:r>
            <a:endParaRPr lang="en-US" sz="7200" dirty="0"/>
          </a:p>
        </p:txBody>
      </p:sp>
      <p:sp>
        <p:nvSpPr>
          <p:cNvPr id="3" name="AutoShape 2" descr="Η σκάλα του Ντο (Ανεβαίνω στο δεντράκι)">
            <a:extLst>
              <a:ext uri="{FF2B5EF4-FFF2-40B4-BE49-F238E27FC236}">
                <a16:creationId xmlns:a16="http://schemas.microsoft.com/office/drawing/2014/main" id="{230B40E9-0CD1-1323-ACF3-0AB9B38FCE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CA13F13A-FB60-7B33-A10F-520076746585}"/>
              </a:ext>
            </a:extLst>
          </p:cNvPr>
          <p:cNvSpPr/>
          <p:nvPr/>
        </p:nvSpPr>
        <p:spPr>
          <a:xfrm>
            <a:off x="6154762" y="1949110"/>
            <a:ext cx="3904831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Όχι, δεν θέλω!</a:t>
            </a:r>
            <a:endParaRPr lang="en-US" sz="4000" dirty="0"/>
          </a:p>
        </p:txBody>
      </p:sp>
      <p:pic>
        <p:nvPicPr>
          <p:cNvPr id="4098" name="Picture 2" descr="εικονεσ : δημόσια ομιλία, εισαγωγή, μικρόφωνο, γυναίκα, επιχειρηματίας,  επικοινωνία, διάσκεψη, εξοπλισμός, interviewing, δημοσιογράφος, Νέα,  ρεπόρτερ, εκτέλεση, παρουσίαση, δωρητής, τύπος, δημόσιο, Ομιλία, ΜΙΛΑ ρε,  τεχνολογία, ΚΙΝΟΥΜΕΝΟ ΣΧΕΔΙΟ, ΦΟΡΗΤΟΣ ...">
            <a:extLst>
              <a:ext uri="{FF2B5EF4-FFF2-40B4-BE49-F238E27FC236}">
                <a16:creationId xmlns:a16="http://schemas.microsoft.com/office/drawing/2014/main" id="{AB9C73D8-E4BB-83AB-49CA-41065E207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5317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7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E791F-8140-3BBE-8CFC-BB1EF554C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>
            <a:extLst>
              <a:ext uri="{FF2B5EF4-FFF2-40B4-BE49-F238E27FC236}">
                <a16:creationId xmlns:a16="http://schemas.microsoft.com/office/drawing/2014/main" id="{62FD80B4-BE0F-1812-FCFC-21AA29DB3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460375" y="7937"/>
            <a:ext cx="8645626" cy="63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08A784AA-7DB9-9BF7-11BF-D59B2362A00C}"/>
              </a:ext>
            </a:extLst>
          </p:cNvPr>
          <p:cNvSpPr/>
          <p:nvPr/>
        </p:nvSpPr>
        <p:spPr>
          <a:xfrm>
            <a:off x="3108688" y="325317"/>
            <a:ext cx="5671039" cy="2243712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Δώσε</a:t>
            </a:r>
            <a:r>
              <a:rPr lang="tr-TR" sz="7200" dirty="0"/>
              <a:t> </a:t>
            </a:r>
            <a:r>
              <a:rPr lang="el-GR" sz="7200" dirty="0"/>
              <a:t>το δώρο!</a:t>
            </a:r>
            <a:endParaRPr lang="en-US" sz="7200" dirty="0"/>
          </a:p>
        </p:txBody>
      </p:sp>
      <p:sp>
        <p:nvSpPr>
          <p:cNvPr id="3" name="AutoShape 2" descr="Η σκάλα του Ντο (Ανεβαίνω στο δεντράκι)">
            <a:extLst>
              <a:ext uri="{FF2B5EF4-FFF2-40B4-BE49-F238E27FC236}">
                <a16:creationId xmlns:a16="http://schemas.microsoft.com/office/drawing/2014/main" id="{32BE8E49-DC62-5845-55DE-451BEDBB1E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4F0235B4-4DC2-D681-925A-FD54A1D46DE1}"/>
              </a:ext>
            </a:extLst>
          </p:cNvPr>
          <p:cNvSpPr/>
          <p:nvPr/>
        </p:nvSpPr>
        <p:spPr>
          <a:xfrm>
            <a:off x="7047391" y="2642088"/>
            <a:ext cx="3904831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Όχι!</a:t>
            </a:r>
            <a:endParaRPr lang="en-US" sz="4000" dirty="0"/>
          </a:p>
        </p:txBody>
      </p:sp>
      <p:sp>
        <p:nvSpPr>
          <p:cNvPr id="4" name="AutoShape 2" descr="Çizgi Film çizim Karakter çifte Hediye Vermek | png görüntüleri PSD bedava  indir - Pikbest">
            <a:extLst>
              <a:ext uri="{FF2B5EF4-FFF2-40B4-BE49-F238E27FC236}">
                <a16:creationId xmlns:a16="http://schemas.microsoft.com/office/drawing/2014/main" id="{0E6E7E31-F2D1-A758-F3C7-7E35335847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EE2A776-8AFD-86F2-A935-18C73F1A4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992"/>
            <a:ext cx="2680607" cy="268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B6673-25DE-7BF1-470A-F0C118834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>
            <a:extLst>
              <a:ext uri="{FF2B5EF4-FFF2-40B4-BE49-F238E27FC236}">
                <a16:creationId xmlns:a16="http://schemas.microsoft.com/office/drawing/2014/main" id="{EFEE9F42-DAE1-182C-C274-6B27AE822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460375" y="7937"/>
            <a:ext cx="8645626" cy="63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8CD7E469-C303-1A68-B031-5158F9804858}"/>
              </a:ext>
            </a:extLst>
          </p:cNvPr>
          <p:cNvSpPr/>
          <p:nvPr/>
        </p:nvSpPr>
        <p:spPr>
          <a:xfrm>
            <a:off x="3744686" y="325316"/>
            <a:ext cx="5573485" cy="1993341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Περίμενε το λεωφορείο!</a:t>
            </a:r>
            <a:endParaRPr lang="en-US" sz="4800" dirty="0"/>
          </a:p>
        </p:txBody>
      </p:sp>
      <p:sp>
        <p:nvSpPr>
          <p:cNvPr id="3" name="AutoShape 2" descr="Η σκάλα του Ντο (Ανεβαίνω στο δεντράκι)">
            <a:extLst>
              <a:ext uri="{FF2B5EF4-FFF2-40B4-BE49-F238E27FC236}">
                <a16:creationId xmlns:a16="http://schemas.microsoft.com/office/drawing/2014/main" id="{F8EAD54F-9E89-833A-1BB1-683C39D2CB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2EDC83D1-F6AC-998D-45B6-C28F27C26FA7}"/>
              </a:ext>
            </a:extLst>
          </p:cNvPr>
          <p:cNvSpPr/>
          <p:nvPr/>
        </p:nvSpPr>
        <p:spPr>
          <a:xfrm>
            <a:off x="7700533" y="3323064"/>
            <a:ext cx="3904831" cy="1573823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Όχι, θα πάω στο σχολείο  με το ποδήλατό μου.</a:t>
            </a:r>
            <a:endParaRPr lang="en-US" sz="2000" dirty="0"/>
          </a:p>
        </p:txBody>
      </p:sp>
      <p:pic>
        <p:nvPicPr>
          <p:cNvPr id="6146" name="Picture 2" descr="wait ne demek">
            <a:extLst>
              <a:ext uri="{FF2B5EF4-FFF2-40B4-BE49-F238E27FC236}">
                <a16:creationId xmlns:a16="http://schemas.microsoft.com/office/drawing/2014/main" id="{014D033B-6043-0342-7CBA-B8B14258E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1"/>
          <a:stretch/>
        </p:blipFill>
        <p:spPr bwMode="auto">
          <a:xfrm>
            <a:off x="460375" y="833509"/>
            <a:ext cx="1895475" cy="206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0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81A17-5DA6-6B9B-E2B8-D0B59D308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ητέρα Θυμωμένη Παιδί Λόγω Κακής Συμπεριφοράς Διάνυσμα από ©colorfuelstudio  624580614">
            <a:extLst>
              <a:ext uri="{FF2B5EF4-FFF2-40B4-BE49-F238E27FC236}">
                <a16:creationId xmlns:a16="http://schemas.microsoft.com/office/drawing/2014/main" id="{DFD0A2CB-A5AE-6E77-D16A-408F2760C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-19067" r="-1308" b="8425"/>
          <a:stretch/>
        </p:blipFill>
        <p:spPr bwMode="auto">
          <a:xfrm>
            <a:off x="460375" y="7937"/>
            <a:ext cx="8645626" cy="63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1040007B-9BA6-D5EF-1402-7435DC01E960}"/>
              </a:ext>
            </a:extLst>
          </p:cNvPr>
          <p:cNvSpPr/>
          <p:nvPr/>
        </p:nvSpPr>
        <p:spPr>
          <a:xfrm>
            <a:off x="3108688" y="325317"/>
            <a:ext cx="6209483" cy="2001767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Πήγαινε στον διευθυντή!</a:t>
            </a:r>
            <a:endParaRPr lang="en-US" sz="7200" dirty="0"/>
          </a:p>
        </p:txBody>
      </p:sp>
      <p:sp>
        <p:nvSpPr>
          <p:cNvPr id="3" name="AutoShape 2" descr="Η σκάλα του Ντο (Ανεβαίνω στο δεντράκι)">
            <a:extLst>
              <a:ext uri="{FF2B5EF4-FFF2-40B4-BE49-F238E27FC236}">
                <a16:creationId xmlns:a16="http://schemas.microsoft.com/office/drawing/2014/main" id="{4DA2E027-093B-BCB7-B0D1-B3EB830BC5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B4A85E1B-43B4-D3A4-CF0C-1FF119126BD7}"/>
              </a:ext>
            </a:extLst>
          </p:cNvPr>
          <p:cNvSpPr/>
          <p:nvPr/>
        </p:nvSpPr>
        <p:spPr>
          <a:xfrm>
            <a:off x="7559019" y="1793268"/>
            <a:ext cx="3904831" cy="2786176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Όχι, θα μου βάλει αποβολή!</a:t>
            </a:r>
            <a:endParaRPr lang="en-US" sz="4000" dirty="0"/>
          </a:p>
        </p:txBody>
      </p:sp>
      <p:pic>
        <p:nvPicPr>
          <p:cNvPr id="7170" name="Picture 2" descr="Οι νέοι διευθυντές των δημοτικών σχολείων στο ν. Κιλκίς Eidisis.gr - Η  ενημερωτική πύλη του Κιλκίς">
            <a:extLst>
              <a:ext uri="{FF2B5EF4-FFF2-40B4-BE49-F238E27FC236}">
                <a16:creationId xmlns:a16="http://schemas.microsoft.com/office/drawing/2014/main" id="{95C17B0C-0056-D8EB-8A0E-CBE0849C6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40690"/>
            <a:ext cx="1765093" cy="200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32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6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εικονεσ : δημόσια ομιλία, εισαγωγή, μικρόφωνο, γυναίκα, επιχειρηματίας,  επικοινωνία, διάσκεψη, εξοπλισμός, interviewing, δημοσιογράφος, Νέα,  ρεπόρτερ, εκτέλεση, παρουσίαση, δωρητής, τύπος, δημόσιο, Ομιλία, ΜΙΛΑ ρε,  τεχνολογία, ΚΙΝΟΥΜΕΝΟ ΣΧΕΔΙΟ, ΦΟΡΗΤΟΣ ...">
            <a:extLst>
              <a:ext uri="{FF2B5EF4-FFF2-40B4-BE49-F238E27FC236}">
                <a16:creationId xmlns:a16="http://schemas.microsoft.com/office/drawing/2014/main" id="{7C7E54B5-B29E-991B-EA20-B39136E30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794" y="643467"/>
            <a:ext cx="2475653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ΠΡΟΣΟΧΗ ΣΚΥΛΟΣ #23 - The Sticker">
            <a:extLst>
              <a:ext uri="{FF2B5EF4-FFF2-40B4-BE49-F238E27FC236}">
                <a16:creationId xmlns:a16="http://schemas.microsoft.com/office/drawing/2014/main" id="{7D197E15-49F3-5BE1-C851-BD4DB717E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3816" y="650497"/>
            <a:ext cx="2468623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Καρτούν γέρος gesturing Βγες έξω! Διάνυσμα από ©lineartestpilot 101865848">
            <a:extLst>
              <a:ext uri="{FF2B5EF4-FFF2-40B4-BE49-F238E27FC236}">
                <a16:creationId xmlns:a16="http://schemas.microsoft.com/office/drawing/2014/main" id="{D4706000-AD0D-4B82-D0C6-83044E5F9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5658" y="650497"/>
            <a:ext cx="2468623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Αυτί Άκουσε Εικονίδιο Διάνυσμα Γεμάτη Επίπεδη Σημάδι Στερεά Εικονόγραμμα  Απομονωμένα Διάνυσμα από ©avicons 236212644">
            <a:extLst>
              <a:ext uri="{FF2B5EF4-FFF2-40B4-BE49-F238E27FC236}">
                <a16:creationId xmlns:a16="http://schemas.microsoft.com/office/drawing/2014/main" id="{B3A0DB33-6A37-715F-61B7-4ADC67F7C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5"/>
          <a:stretch>
            <a:fillRect/>
          </a:stretch>
        </p:blipFill>
        <p:spPr bwMode="auto">
          <a:xfrm>
            <a:off x="1008753" y="3748194"/>
            <a:ext cx="2332534" cy="221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Τα Λεξικά του ΙΕΛ">
            <a:extLst>
              <a:ext uri="{FF2B5EF4-FFF2-40B4-BE49-F238E27FC236}">
                <a16:creationId xmlns:a16="http://schemas.microsoft.com/office/drawing/2014/main" id="{E51A5D8E-575B-BE9D-3871-CCDC3C424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906" y="3818714"/>
            <a:ext cx="2660387" cy="240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Τα Λεξικά του ΙΕΛ">
            <a:extLst>
              <a:ext uri="{FF2B5EF4-FFF2-40B4-BE49-F238E27FC236}">
                <a16:creationId xmlns:a16="http://schemas.microsoft.com/office/drawing/2014/main" id="{7790FB09-9B33-1C84-BDE2-67F959CC9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4604" y="3755224"/>
            <a:ext cx="2730731" cy="24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325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0544B5-0F55-3769-3245-685E1E5F4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53ED8FA-91FE-CEAD-6CFB-00E6F6D5D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6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8A5CBA-431D-151F-48F2-9B2F22B93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εικονεσ : δημόσια ομιλία, εισαγωγή, μικρόφωνο, γυναίκα, επιχειρηματίας,  επικοινωνία, διάσκεψη, εξοπλισμός, interviewing, δημοσιογράφος, Νέα,  ρεπόρτερ, εκτέλεση, παρουσίαση, δωρητής, τύπος, δημόσιο, Ομιλία, ΜΙΛΑ ρε,  τεχνολογία, ΚΙΝΟΥΜΕΝΟ ΣΧΕΔΙΟ, ΦΟΡΗΤΟΣ ...">
            <a:extLst>
              <a:ext uri="{FF2B5EF4-FFF2-40B4-BE49-F238E27FC236}">
                <a16:creationId xmlns:a16="http://schemas.microsoft.com/office/drawing/2014/main" id="{8EA2DCD2-DE79-80E1-D94C-BA90E40C9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794" y="643467"/>
            <a:ext cx="2475653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F362046-FE3E-EEB4-B934-E73B88008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ΠΡΟΣΟΧΗ ΣΚΥΛΟΣ #23 - The Sticker">
            <a:extLst>
              <a:ext uri="{FF2B5EF4-FFF2-40B4-BE49-F238E27FC236}">
                <a16:creationId xmlns:a16="http://schemas.microsoft.com/office/drawing/2014/main" id="{9307B243-CB34-04A3-C8A6-243204981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3816" y="650497"/>
            <a:ext cx="2468623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EF7417D-96A5-DC34-C5D0-1B768F064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Καρτούν γέρος gesturing Βγες έξω! Διάνυσμα από ©lineartestpilot 101865848">
            <a:extLst>
              <a:ext uri="{FF2B5EF4-FFF2-40B4-BE49-F238E27FC236}">
                <a16:creationId xmlns:a16="http://schemas.microsoft.com/office/drawing/2014/main" id="{6DCA8FF2-5797-3940-1D9B-8F11ED6C6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5658" y="650497"/>
            <a:ext cx="2468623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D9EB5C7-1A8C-3262-B6CC-1B169CF34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Αυτί Άκουσε Εικονίδιο Διάνυσμα Γεμάτη Επίπεδη Σημάδι Στερεά Εικονόγραμμα  Απομονωμένα Διάνυσμα από ©avicons 236212644">
            <a:extLst>
              <a:ext uri="{FF2B5EF4-FFF2-40B4-BE49-F238E27FC236}">
                <a16:creationId xmlns:a16="http://schemas.microsoft.com/office/drawing/2014/main" id="{90EC7774-2374-EC56-AB06-A551810C5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3"/>
          <a:stretch>
            <a:fillRect/>
          </a:stretch>
        </p:blipFill>
        <p:spPr bwMode="auto">
          <a:xfrm>
            <a:off x="1008753" y="3748194"/>
            <a:ext cx="2332534" cy="217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70FEBEB-531B-F4DD-5A3B-CED4509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1A70EB-B8BD-4C3C-2A24-DDA846238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Τα Λεξικά του ΙΕΛ">
            <a:extLst>
              <a:ext uri="{FF2B5EF4-FFF2-40B4-BE49-F238E27FC236}">
                <a16:creationId xmlns:a16="http://schemas.microsoft.com/office/drawing/2014/main" id="{4E7FC3EE-C43C-0B94-CA68-731E8AD1A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906" y="3818714"/>
            <a:ext cx="2660387" cy="240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Τα Λεξικά του ΙΕΛ">
            <a:extLst>
              <a:ext uri="{FF2B5EF4-FFF2-40B4-BE49-F238E27FC236}">
                <a16:creationId xmlns:a16="http://schemas.microsoft.com/office/drawing/2014/main" id="{9B395D18-7526-398E-28B8-791E46A7B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4604" y="3755224"/>
            <a:ext cx="2730731" cy="24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βάλ 7">
            <a:extLst>
              <a:ext uri="{FF2B5EF4-FFF2-40B4-BE49-F238E27FC236}">
                <a16:creationId xmlns:a16="http://schemas.microsoft.com/office/drawing/2014/main" id="{7C13BC29-2450-F74D-6D82-EA3044C42309}"/>
              </a:ext>
            </a:extLst>
          </p:cNvPr>
          <p:cNvSpPr/>
          <p:nvPr/>
        </p:nvSpPr>
        <p:spPr>
          <a:xfrm>
            <a:off x="2253343" y="2293582"/>
            <a:ext cx="3100749" cy="1984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μίλησε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DD3A7A6D-4309-DA70-1A6C-72B99BD358B3}"/>
              </a:ext>
            </a:extLst>
          </p:cNvPr>
          <p:cNvSpPr/>
          <p:nvPr/>
        </p:nvSpPr>
        <p:spPr>
          <a:xfrm>
            <a:off x="6274561" y="2224839"/>
            <a:ext cx="3484571" cy="17885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πρόσεξε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6458E873-1E6B-BF15-8D82-B69BC590B7A9}"/>
              </a:ext>
            </a:extLst>
          </p:cNvPr>
          <p:cNvSpPr/>
          <p:nvPr/>
        </p:nvSpPr>
        <p:spPr>
          <a:xfrm>
            <a:off x="10184466" y="2208495"/>
            <a:ext cx="2220201" cy="17885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βγες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A02BF29E-EDDB-02FF-30B6-1217880817A3}"/>
              </a:ext>
            </a:extLst>
          </p:cNvPr>
          <p:cNvSpPr/>
          <p:nvPr/>
        </p:nvSpPr>
        <p:spPr>
          <a:xfrm>
            <a:off x="2021578" y="4769235"/>
            <a:ext cx="3100749" cy="1984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άκουσε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D00C446A-EB20-3DBE-8C0D-57E43684B793}"/>
              </a:ext>
            </a:extLst>
          </p:cNvPr>
          <p:cNvSpPr/>
          <p:nvPr/>
        </p:nvSpPr>
        <p:spPr>
          <a:xfrm>
            <a:off x="5473855" y="4742776"/>
            <a:ext cx="3100749" cy="1984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φόρεσε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36F920B5-F7FE-8B56-E497-ACE5EB887D03}"/>
              </a:ext>
            </a:extLst>
          </p:cNvPr>
          <p:cNvSpPr/>
          <p:nvPr/>
        </p:nvSpPr>
        <p:spPr>
          <a:xfrm>
            <a:off x="9247679" y="4693462"/>
            <a:ext cx="3100749" cy="1984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άναψε</a:t>
            </a:r>
            <a:endParaRPr lang="el-CY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44D33-FE8D-2F53-C03C-F5A50ED83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EC17B7B-2733-156A-866E-D17351BEC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0E258BF-2C2E-B6C1-285C-0B88EF509412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Κατανόηση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E070FF1-5EE3-1033-CA62-31E4573E01F3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γνώσεις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980EAFB-6888-0A0D-5927-03629DA9188B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Νέες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1014731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perative verbs interactive workshe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5" t="44889" b="19129"/>
          <a:stretch/>
        </p:blipFill>
        <p:spPr bwMode="auto">
          <a:xfrm>
            <a:off x="228600" y="125850"/>
            <a:ext cx="3103686" cy="65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65992" y="2373923"/>
            <a:ext cx="2347546" cy="879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9792" y="5665177"/>
            <a:ext cx="2347546" cy="879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Imperative verbs interactive workshe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48616"/>
          <a:stretch/>
        </p:blipFill>
        <p:spPr bwMode="auto">
          <a:xfrm>
            <a:off x="3569678" y="125850"/>
            <a:ext cx="5817331" cy="347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223239" y="2373923"/>
            <a:ext cx="2347546" cy="879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756767" y="2373923"/>
            <a:ext cx="2347546" cy="879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Imperative verbs interactive workshe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7" t="9945" r="26224" b="72298"/>
          <a:stretch/>
        </p:blipFill>
        <p:spPr bwMode="auto">
          <a:xfrm>
            <a:off x="3547907" y="3569288"/>
            <a:ext cx="3001107" cy="304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962401" y="5586046"/>
            <a:ext cx="2347546" cy="879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1609731">
            <a:off x="9917723" y="896815"/>
            <a:ext cx="1828800" cy="7913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Προστακτική </a:t>
            </a:r>
            <a:endParaRPr lang="en-US" dirty="0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6639A870-BF5C-2761-7EC2-D9F1831C680F}"/>
              </a:ext>
            </a:extLst>
          </p:cNvPr>
          <p:cNvSpPr/>
          <p:nvPr/>
        </p:nvSpPr>
        <p:spPr>
          <a:xfrm>
            <a:off x="2340429" y="2645229"/>
            <a:ext cx="914400" cy="9508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22CAFB27-B37F-F8FA-88E9-0249D7AEA918}"/>
              </a:ext>
            </a:extLst>
          </p:cNvPr>
          <p:cNvSpPr/>
          <p:nvPr/>
        </p:nvSpPr>
        <p:spPr>
          <a:xfrm>
            <a:off x="6016871" y="2645229"/>
            <a:ext cx="914400" cy="9508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7801B783-0AA3-BE61-EADB-F913114DE450}"/>
              </a:ext>
            </a:extLst>
          </p:cNvPr>
          <p:cNvSpPr/>
          <p:nvPr/>
        </p:nvSpPr>
        <p:spPr>
          <a:xfrm>
            <a:off x="2502877" y="5768974"/>
            <a:ext cx="914400" cy="9508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B0646EF6-29BA-AA50-F7DE-7191F4F54D71}"/>
              </a:ext>
            </a:extLst>
          </p:cNvPr>
          <p:cNvSpPr/>
          <p:nvPr/>
        </p:nvSpPr>
        <p:spPr>
          <a:xfrm>
            <a:off x="8724903" y="2654023"/>
            <a:ext cx="914400" cy="9508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76A67382-48B8-9B2E-6DC4-109472C46711}"/>
              </a:ext>
            </a:extLst>
          </p:cNvPr>
          <p:cNvSpPr/>
          <p:nvPr/>
        </p:nvSpPr>
        <p:spPr>
          <a:xfrm>
            <a:off x="5864139" y="5781326"/>
            <a:ext cx="914400" cy="9508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</a:p>
        </p:txBody>
      </p:sp>
      <p:pic>
        <p:nvPicPr>
          <p:cNvPr id="19" name="ElevenLabs_2026-04-10T05_34_30_Kyriakos - Soft, Narrational and Calm_pvc_sp100_s30_sb100_v3">
            <a:hlinkClick r:id="" action="ppaction://media"/>
            <a:extLst>
              <a:ext uri="{FF2B5EF4-FFF2-40B4-BE49-F238E27FC236}">
                <a16:creationId xmlns:a16="http://schemas.microsoft.com/office/drawing/2014/main" id="{C85698D8-6868-F51F-43C6-191DB40672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2963940">
            <a:off x="10350564" y="53040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7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perative verbs interactive workshe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5" t="44889" b="19129"/>
          <a:stretch/>
        </p:blipFill>
        <p:spPr bwMode="auto">
          <a:xfrm>
            <a:off x="228600" y="125850"/>
            <a:ext cx="3103686" cy="65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65992" y="2373923"/>
            <a:ext cx="2347546" cy="879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200" dirty="0"/>
              <a:t>Πάρε ομπρέλα! 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389792" y="5665177"/>
            <a:ext cx="2347546" cy="879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400" dirty="0"/>
              <a:t>Πλύνε τα χέρια σου! </a:t>
            </a:r>
            <a:endParaRPr lang="en-US" sz="2400" dirty="0"/>
          </a:p>
        </p:txBody>
      </p:sp>
      <p:pic>
        <p:nvPicPr>
          <p:cNvPr id="6" name="Picture 2" descr="Imperative verbs interactive workshe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48616"/>
          <a:stretch/>
        </p:blipFill>
        <p:spPr bwMode="auto">
          <a:xfrm>
            <a:off x="3569678" y="125850"/>
            <a:ext cx="6267901" cy="347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223239" y="2373923"/>
            <a:ext cx="2347546" cy="879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600" dirty="0"/>
              <a:t>Άκουσε! 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6756766" y="2373923"/>
            <a:ext cx="3080813" cy="879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600" dirty="0"/>
              <a:t>Βοήθησέ με! </a:t>
            </a:r>
            <a:endParaRPr lang="en-US" sz="3600" dirty="0"/>
          </a:p>
        </p:txBody>
      </p:sp>
      <p:pic>
        <p:nvPicPr>
          <p:cNvPr id="10" name="Picture 2" descr="Imperative verbs interactive workshe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7" t="9945" r="26224" b="72298"/>
          <a:stretch/>
        </p:blipFill>
        <p:spPr bwMode="auto">
          <a:xfrm>
            <a:off x="3569677" y="3596053"/>
            <a:ext cx="3001107" cy="304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962401" y="5586046"/>
            <a:ext cx="2347546" cy="879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Κάθισε!</a:t>
            </a:r>
            <a:endParaRPr lang="en-US" sz="3600" dirty="0"/>
          </a:p>
        </p:txBody>
      </p:sp>
      <p:sp>
        <p:nvSpPr>
          <p:cNvPr id="17" name="Rounded Rectangle 16"/>
          <p:cNvSpPr/>
          <p:nvPr/>
        </p:nvSpPr>
        <p:spPr>
          <a:xfrm rot="1609731">
            <a:off x="9917723" y="896815"/>
            <a:ext cx="1828800" cy="7913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Προστακτική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9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Δεκεμβρίου 2025 (__/12/2025).Τώρα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907F0-F648-A4C4-3196-89F753BEA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F5DF1A99-2E9F-CA76-62B4-A71373176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D1F290C-6A13-E824-FE2B-DD127BCFF6A7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γραπτού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DCD6D238-158D-EFFE-8AAB-86C33D3067A4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γνώσεις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B7C9598C-421B-6728-7CA7-812430BEC641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Νέες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2063661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8894" y="193028"/>
            <a:ext cx="8470490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Τι σου είπε  η μαμά σου; </a:t>
            </a:r>
          </a:p>
          <a:p>
            <a:endParaRPr lang="el-GR" sz="3600" dirty="0"/>
          </a:p>
          <a:p>
            <a:endParaRPr lang="el-GR" sz="3600" dirty="0"/>
          </a:p>
          <a:p>
            <a:endParaRPr lang="el-GR" sz="3600" dirty="0"/>
          </a:p>
          <a:p>
            <a:endParaRPr lang="el-GR" sz="3600" dirty="0"/>
          </a:p>
          <a:p>
            <a:endParaRPr lang="el-GR" sz="3600" dirty="0"/>
          </a:p>
          <a:p>
            <a:endParaRPr lang="el-GR" sz="3600" dirty="0"/>
          </a:p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34250" y="193028"/>
            <a:ext cx="2749627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l-GR" sz="3600" dirty="0"/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καθαρίζω</a:t>
            </a:r>
            <a:r>
              <a:rPr lang="el-GR" sz="3600" dirty="0"/>
              <a:t>)</a:t>
            </a:r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διαβάζω</a:t>
            </a:r>
            <a:r>
              <a:rPr lang="el-GR" sz="3600" dirty="0"/>
              <a:t>)</a:t>
            </a:r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πλένω</a:t>
            </a:r>
            <a:r>
              <a:rPr lang="el-GR" sz="3600" dirty="0"/>
              <a:t>)</a:t>
            </a:r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τρώω</a:t>
            </a:r>
            <a:r>
              <a:rPr lang="el-GR" sz="3600" dirty="0"/>
              <a:t>)</a:t>
            </a:r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πηγαίνω</a:t>
            </a:r>
            <a:r>
              <a:rPr lang="el-GR" sz="3600" dirty="0"/>
              <a:t>)</a:t>
            </a:r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βλέπω</a:t>
            </a:r>
            <a:r>
              <a:rPr lang="el-GR" sz="3600" dirty="0"/>
              <a:t>)</a:t>
            </a:r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στέλνω</a:t>
            </a:r>
            <a:r>
              <a:rPr lang="el-GR" sz="3600" dirty="0"/>
              <a:t>)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34250" y="5094250"/>
            <a:ext cx="31446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dirty="0"/>
              <a:t>-ζω    </a:t>
            </a:r>
            <a:r>
              <a:rPr lang="el-GR" sz="3600" dirty="0">
                <a:sym typeface="Wingdings" panose="05000000000000000000" pitchFamily="2" charset="2"/>
              </a:rPr>
              <a:t>   -σε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387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6E89C-9002-DA92-A178-345FA74E3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998CC3-D292-72EA-4D12-73C20A5AEFA2}"/>
              </a:ext>
            </a:extLst>
          </p:cNvPr>
          <p:cNvSpPr txBox="1"/>
          <p:nvPr/>
        </p:nvSpPr>
        <p:spPr>
          <a:xfrm>
            <a:off x="3278894" y="193028"/>
            <a:ext cx="8470490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Τι σου είπε  η μαμά σου; </a:t>
            </a:r>
          </a:p>
          <a:p>
            <a:r>
              <a:rPr lang="el-GR" sz="3600" dirty="0">
                <a:solidFill>
                  <a:srgbClr val="00B050"/>
                </a:solidFill>
              </a:rPr>
              <a:t>Καθάρισε</a:t>
            </a:r>
            <a:r>
              <a:rPr lang="el-GR" sz="3600" dirty="0"/>
              <a:t> το σπίτι!(</a:t>
            </a:r>
            <a:r>
              <a:rPr lang="el-GR" sz="3600" dirty="0">
                <a:solidFill>
                  <a:srgbClr val="FF0000"/>
                </a:solidFill>
              </a:rPr>
              <a:t>καθαρίζω</a:t>
            </a:r>
            <a:r>
              <a:rPr lang="el-GR" sz="3600" dirty="0"/>
              <a:t>)</a:t>
            </a:r>
          </a:p>
          <a:p>
            <a:r>
              <a:rPr lang="el-GR" sz="3600" dirty="0">
                <a:solidFill>
                  <a:srgbClr val="00B050"/>
                </a:solidFill>
              </a:rPr>
              <a:t>Διάβασε</a:t>
            </a:r>
            <a:r>
              <a:rPr lang="el-GR" sz="3600" dirty="0"/>
              <a:t>! (</a:t>
            </a:r>
            <a:r>
              <a:rPr lang="el-GR" sz="3600" dirty="0">
                <a:solidFill>
                  <a:srgbClr val="FF0000"/>
                </a:solidFill>
              </a:rPr>
              <a:t>διαβάζω</a:t>
            </a:r>
            <a:r>
              <a:rPr lang="el-GR" sz="3600" dirty="0"/>
              <a:t>)</a:t>
            </a:r>
          </a:p>
          <a:p>
            <a:r>
              <a:rPr lang="el-GR" sz="3600" dirty="0">
                <a:solidFill>
                  <a:srgbClr val="00B050"/>
                </a:solidFill>
              </a:rPr>
              <a:t>Πλύνε</a:t>
            </a:r>
            <a:r>
              <a:rPr lang="el-GR" sz="3600" dirty="0"/>
              <a:t>  τα πιάτα.(</a:t>
            </a:r>
            <a:r>
              <a:rPr lang="el-GR" sz="3600" dirty="0">
                <a:solidFill>
                  <a:srgbClr val="FF0000"/>
                </a:solidFill>
              </a:rPr>
              <a:t>πλένω</a:t>
            </a:r>
            <a:r>
              <a:rPr lang="el-GR" sz="3600" dirty="0"/>
              <a:t>)</a:t>
            </a:r>
          </a:p>
          <a:p>
            <a:r>
              <a:rPr lang="el-GR" sz="3600" dirty="0">
                <a:solidFill>
                  <a:srgbClr val="00B050"/>
                </a:solidFill>
              </a:rPr>
              <a:t>Φάε</a:t>
            </a:r>
            <a:r>
              <a:rPr lang="el-GR" sz="3600" dirty="0"/>
              <a:t> το βραδινό σου φαγητό! (</a:t>
            </a:r>
            <a:r>
              <a:rPr lang="el-GR" sz="3600" dirty="0">
                <a:solidFill>
                  <a:srgbClr val="FF0000"/>
                </a:solidFill>
              </a:rPr>
              <a:t>τρώω</a:t>
            </a:r>
            <a:r>
              <a:rPr lang="el-GR" sz="3600" dirty="0"/>
              <a:t>)</a:t>
            </a:r>
          </a:p>
          <a:p>
            <a:r>
              <a:rPr lang="el-GR" sz="3600" dirty="0"/>
              <a:t>Μην  </a:t>
            </a:r>
            <a:r>
              <a:rPr lang="el-GR" sz="3600" dirty="0">
                <a:solidFill>
                  <a:srgbClr val="00B050"/>
                </a:solidFill>
              </a:rPr>
              <a:t>πας</a:t>
            </a:r>
            <a:r>
              <a:rPr lang="el-GR" sz="3600" dirty="0"/>
              <a:t> στο πάρκο,   θα βρέξει. (</a:t>
            </a:r>
            <a:r>
              <a:rPr lang="el-GR" sz="3600" dirty="0">
                <a:solidFill>
                  <a:srgbClr val="FF0000"/>
                </a:solidFill>
              </a:rPr>
              <a:t>πηγαίνω</a:t>
            </a:r>
            <a:r>
              <a:rPr lang="el-GR" sz="3600" dirty="0"/>
              <a:t>)</a:t>
            </a:r>
          </a:p>
          <a:p>
            <a:r>
              <a:rPr lang="el-GR" sz="3600" dirty="0">
                <a:solidFill>
                  <a:srgbClr val="00B050"/>
                </a:solidFill>
              </a:rPr>
              <a:t>Δες</a:t>
            </a:r>
            <a:r>
              <a:rPr lang="el-GR" sz="3600" dirty="0"/>
              <a:t>  αυτό το πρόγραμμα στη τηλεόραση! (</a:t>
            </a:r>
            <a:r>
              <a:rPr lang="el-GR" sz="3600" dirty="0">
                <a:solidFill>
                  <a:srgbClr val="FF0000"/>
                </a:solidFill>
              </a:rPr>
              <a:t>βλέπω</a:t>
            </a:r>
            <a:r>
              <a:rPr lang="el-GR" sz="3600" dirty="0"/>
              <a:t>)</a:t>
            </a:r>
          </a:p>
          <a:p>
            <a:r>
              <a:rPr lang="el-GR" sz="3600" dirty="0">
                <a:solidFill>
                  <a:srgbClr val="00B050"/>
                </a:solidFill>
              </a:rPr>
              <a:t>Στείλε</a:t>
            </a:r>
            <a:r>
              <a:rPr lang="el-GR" sz="3600" dirty="0"/>
              <a:t> μου μήνυμα. (</a:t>
            </a:r>
            <a:r>
              <a:rPr lang="el-GR" sz="3600" dirty="0">
                <a:solidFill>
                  <a:srgbClr val="FF0000"/>
                </a:solidFill>
              </a:rPr>
              <a:t>στέλνω</a:t>
            </a:r>
            <a:r>
              <a:rPr lang="el-GR" sz="3600" dirty="0"/>
              <a:t>)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F9653E-19D7-F754-592E-9784BAAE4EAD}"/>
              </a:ext>
            </a:extLst>
          </p:cNvPr>
          <p:cNvSpPr txBox="1"/>
          <p:nvPr/>
        </p:nvSpPr>
        <p:spPr>
          <a:xfrm>
            <a:off x="134250" y="193028"/>
            <a:ext cx="2749627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l-GR" sz="3600" dirty="0"/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καθαρίζω</a:t>
            </a:r>
            <a:r>
              <a:rPr lang="el-GR" sz="3600" dirty="0"/>
              <a:t>)</a:t>
            </a:r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διαβάζω</a:t>
            </a:r>
            <a:r>
              <a:rPr lang="el-GR" sz="3600" dirty="0"/>
              <a:t>)</a:t>
            </a:r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πλένω</a:t>
            </a:r>
            <a:r>
              <a:rPr lang="el-GR" sz="3600" dirty="0"/>
              <a:t>)</a:t>
            </a:r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τρώω</a:t>
            </a:r>
            <a:r>
              <a:rPr lang="el-GR" sz="3600" dirty="0"/>
              <a:t>)</a:t>
            </a:r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πηγαίνω</a:t>
            </a:r>
            <a:r>
              <a:rPr lang="el-GR" sz="3600" dirty="0"/>
              <a:t>)</a:t>
            </a:r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βλέπω</a:t>
            </a:r>
            <a:r>
              <a:rPr lang="el-GR" sz="3600" dirty="0"/>
              <a:t>)</a:t>
            </a:r>
          </a:p>
          <a:p>
            <a:r>
              <a:rPr lang="el-GR" sz="3600" dirty="0"/>
              <a:t>(</a:t>
            </a:r>
            <a:r>
              <a:rPr lang="el-GR" sz="3600" dirty="0">
                <a:solidFill>
                  <a:srgbClr val="FF0000"/>
                </a:solidFill>
              </a:rPr>
              <a:t>στέλνω</a:t>
            </a:r>
            <a:r>
              <a:rPr lang="el-GR" sz="3600" dirty="0"/>
              <a:t>)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C1F0-A829-24FE-4B20-63A8301B9AD9}"/>
              </a:ext>
            </a:extLst>
          </p:cNvPr>
          <p:cNvSpPr txBox="1"/>
          <p:nvPr/>
        </p:nvSpPr>
        <p:spPr>
          <a:xfrm>
            <a:off x="220498" y="5464629"/>
            <a:ext cx="2663379" cy="6569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dirty="0"/>
              <a:t>-ζω    </a:t>
            </a:r>
            <a:r>
              <a:rPr lang="el-GR" sz="3600" dirty="0">
                <a:sym typeface="Wingdings" panose="05000000000000000000" pitchFamily="2" charset="2"/>
              </a:rPr>
              <a:t>   -σε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281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00B050"/>
                </a:solidFill>
              </a:rPr>
              <a:t>βγω  -  βγαίνω – βγες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5400" dirty="0"/>
              <a:t>Δεν    ………. τα  βράδια, γιατί το  πρωί  έχω  σχολείο.</a:t>
            </a:r>
          </a:p>
          <a:p>
            <a:r>
              <a:rPr lang="el-GR" sz="5400" dirty="0"/>
              <a:t> Μαρία, ……………….. έξω! </a:t>
            </a:r>
          </a:p>
          <a:p>
            <a:r>
              <a:rPr lang="el-GR" sz="5400" dirty="0"/>
              <a:t>Μπορώ να  ………… έξω;</a:t>
            </a:r>
            <a:endParaRPr lang="en-US" sz="5400" dirty="0"/>
          </a:p>
        </p:txBody>
      </p:sp>
      <p:pic>
        <p:nvPicPr>
          <p:cNvPr id="1026" name="Picture 2" descr="Το σκίτσο της «δημοκρατίας» 11/01/19">
            <a:extLst>
              <a:ext uri="{FF2B5EF4-FFF2-40B4-BE49-F238E27FC236}">
                <a16:creationId xmlns:a16="http://schemas.microsoft.com/office/drawing/2014/main" id="{B62CA64C-92FA-39BE-1FCD-DB0B992D4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28" y="2612571"/>
            <a:ext cx="253228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2807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00B050"/>
                </a:solidFill>
              </a:rPr>
              <a:t>βγω  -  βγαίνω – βγες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5400" dirty="0"/>
              <a:t>Δεν     βγαίν</a:t>
            </a:r>
            <a:r>
              <a:rPr lang="el-GR" sz="5400" dirty="0">
                <a:solidFill>
                  <a:srgbClr val="FF0000"/>
                </a:solidFill>
              </a:rPr>
              <a:t>ω</a:t>
            </a:r>
            <a:r>
              <a:rPr lang="el-GR" sz="5400" dirty="0"/>
              <a:t> τα  βράδια, γιατί το  πρωί  έχω  σχολείο.</a:t>
            </a:r>
          </a:p>
          <a:p>
            <a:r>
              <a:rPr lang="el-GR" sz="5400" dirty="0"/>
              <a:t> Μαρία, βγε</a:t>
            </a:r>
            <a:r>
              <a:rPr lang="el-GR" sz="5400" dirty="0">
                <a:solidFill>
                  <a:srgbClr val="FF0000"/>
                </a:solidFill>
              </a:rPr>
              <a:t>ς</a:t>
            </a:r>
            <a:r>
              <a:rPr lang="el-GR" sz="5400" dirty="0"/>
              <a:t> έξω! </a:t>
            </a:r>
          </a:p>
          <a:p>
            <a:r>
              <a:rPr lang="el-GR" sz="5400" dirty="0"/>
              <a:t>Μπορώ να  βγ</a:t>
            </a:r>
            <a:r>
              <a:rPr lang="el-GR" sz="5400" dirty="0">
                <a:solidFill>
                  <a:srgbClr val="FF0000"/>
                </a:solidFill>
              </a:rPr>
              <a:t>ω </a:t>
            </a:r>
            <a:r>
              <a:rPr lang="el-GR" sz="5400" dirty="0"/>
              <a:t>έξω;</a:t>
            </a:r>
            <a:endParaRPr lang="en-US" sz="5400" dirty="0"/>
          </a:p>
        </p:txBody>
      </p:sp>
      <p:pic>
        <p:nvPicPr>
          <p:cNvPr id="1026" name="Picture 2" descr="Το σκίτσο της «δημοκρατίας» 11/01/19">
            <a:extLst>
              <a:ext uri="{FF2B5EF4-FFF2-40B4-BE49-F238E27FC236}">
                <a16:creationId xmlns:a16="http://schemas.microsoft.com/office/drawing/2014/main" id="{B62CA64C-92FA-39BE-1FCD-DB0B992D4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057" y="2628222"/>
            <a:ext cx="2188029" cy="354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93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43E31-D303-27D8-475F-C83B5EFE3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D9B6-33B0-6A31-AD4A-BD304DB12EB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00B050"/>
                </a:solidFill>
              </a:rPr>
              <a:t>φάω  -  τρώω – φάε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58AF8-9C48-0D30-0D27-F4EED88DA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650" y="1825625"/>
            <a:ext cx="7525207" cy="3639928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l-GR" sz="5400" dirty="0"/>
              <a:t>Δεν    ……………  κοτόπουλο.</a:t>
            </a:r>
          </a:p>
          <a:p>
            <a:r>
              <a:rPr lang="el-GR" sz="5400" dirty="0"/>
              <a:t>Μαρία, ………………..! </a:t>
            </a:r>
          </a:p>
          <a:p>
            <a:r>
              <a:rPr lang="el-GR" sz="5400" dirty="0"/>
              <a:t>Μπορώ να  ……… στην τάξη;</a:t>
            </a:r>
            <a:endParaRPr lang="en-US" sz="5400" dirty="0"/>
          </a:p>
        </p:txBody>
      </p:sp>
      <p:pic>
        <p:nvPicPr>
          <p:cNvPr id="2050" name="Picture 2" descr="κορίτσι που τρώει θρεπτικό φαγητό με καρτούν γάλακτος και φρούτων  Διανυσματική απεικόνιση - εικονογραφία από lifestyle: 188286806">
            <a:extLst>
              <a:ext uri="{FF2B5EF4-FFF2-40B4-BE49-F238E27FC236}">
                <a16:creationId xmlns:a16="http://schemas.microsoft.com/office/drawing/2014/main" id="{A0EAFBD7-A83C-BFCA-493D-CB253884B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818" y="1767803"/>
            <a:ext cx="2518982" cy="37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473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43E31-D303-27D8-475F-C83B5EFE3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D9B6-33B0-6A31-AD4A-BD304DB12EB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00B050"/>
                </a:solidFill>
              </a:rPr>
              <a:t>φάω  -  τρώω – φάε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58AF8-9C48-0D30-0D27-F4EED88DA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650" y="1825625"/>
            <a:ext cx="7525207" cy="36399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5400" dirty="0"/>
              <a:t>Δεν   </a:t>
            </a:r>
            <a:r>
              <a:rPr lang="el-GR" sz="58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τρώω</a:t>
            </a:r>
            <a:r>
              <a:rPr lang="el-GR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l-GR" sz="5400" dirty="0"/>
              <a:t>  κοτόπουλο.</a:t>
            </a:r>
          </a:p>
          <a:p>
            <a:r>
              <a:rPr lang="el-GR" sz="5400" dirty="0"/>
              <a:t>Μαρία, </a:t>
            </a:r>
            <a:r>
              <a:rPr lang="el-GR" sz="5400" dirty="0">
                <a:solidFill>
                  <a:srgbClr val="FF0000"/>
                </a:solidFill>
              </a:rPr>
              <a:t>φάε</a:t>
            </a:r>
            <a:r>
              <a:rPr lang="el-GR" sz="5400" dirty="0"/>
              <a:t>! </a:t>
            </a:r>
          </a:p>
          <a:p>
            <a:r>
              <a:rPr lang="el-GR" sz="5400" dirty="0"/>
              <a:t>Μπορώ να  </a:t>
            </a:r>
            <a:r>
              <a:rPr lang="el-GR" sz="5400" dirty="0">
                <a:solidFill>
                  <a:srgbClr val="FF0000"/>
                </a:solidFill>
              </a:rPr>
              <a:t>φάω </a:t>
            </a:r>
            <a:r>
              <a:rPr lang="el-GR" sz="5400" dirty="0"/>
              <a:t>στην τάξη;</a:t>
            </a:r>
            <a:endParaRPr lang="en-US" sz="5400" dirty="0"/>
          </a:p>
        </p:txBody>
      </p:sp>
      <p:pic>
        <p:nvPicPr>
          <p:cNvPr id="2050" name="Picture 2" descr="κορίτσι που τρώει θρεπτικό φαγητό με καρτούν γάλακτος και φρούτων  Διανυσματική απεικόνιση - εικονογραφία από lifestyle: 188286806">
            <a:extLst>
              <a:ext uri="{FF2B5EF4-FFF2-40B4-BE49-F238E27FC236}">
                <a16:creationId xmlns:a16="http://schemas.microsoft.com/office/drawing/2014/main" id="{A0EAFBD7-A83C-BFCA-493D-CB253884B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5"/>
          <a:stretch>
            <a:fillRect/>
          </a:stretch>
        </p:blipFill>
        <p:spPr bwMode="auto">
          <a:xfrm>
            <a:off x="8813045" y="2296093"/>
            <a:ext cx="2802011" cy="269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066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27574-145F-8773-6B3E-BC383B2AF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76A57-9899-C9B1-4F05-D50C9366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65" y="365125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00B050"/>
                </a:solidFill>
              </a:rPr>
              <a:t>πηγαίνω –πήγαινε- θα πάω -πάω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A14C7-8C4C-D993-CE6D-54727F814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65" y="1920421"/>
            <a:ext cx="10393764" cy="3639928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l-GR" sz="5400" dirty="0"/>
              <a:t>Τα Σαββατοκύριακα δεν    ……………   σε μπαρ.</a:t>
            </a:r>
          </a:p>
          <a:p>
            <a:r>
              <a:rPr lang="el-GR" sz="5400" dirty="0"/>
              <a:t>Μαρία, ………………..! </a:t>
            </a:r>
          </a:p>
          <a:p>
            <a:r>
              <a:rPr lang="el-GR" sz="5400" dirty="0"/>
              <a:t>Μπορώ να  ……………………… στο σπίτι;</a:t>
            </a:r>
            <a:endParaRPr lang="en-US" sz="5400" dirty="0"/>
          </a:p>
          <a:p>
            <a:r>
              <a:rPr lang="el-GR" sz="5400" dirty="0"/>
              <a:t>Αύριο ………………. εκδρομή.</a:t>
            </a:r>
            <a:endParaRPr lang="en-US" sz="5400" dirty="0"/>
          </a:p>
        </p:txBody>
      </p:sp>
      <p:pic>
        <p:nvPicPr>
          <p:cNvPr id="3074" name="Picture 2" descr="Τα παιδιά που πηγαίνουν στο σχολείο Εικονογράφηση από ©lenmdp #7602476">
            <a:extLst>
              <a:ext uri="{FF2B5EF4-FFF2-40B4-BE49-F238E27FC236}">
                <a16:creationId xmlns:a16="http://schemas.microsoft.com/office/drawing/2014/main" id="{9F0C8FE4-7332-4788-1E37-992ACA9CE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350" y="5040085"/>
            <a:ext cx="2466975" cy="156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1101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5137E-265F-6C72-7F87-E47C25B31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AE72-139B-B6A5-4FAA-6CE63763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08" y="310696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00B050"/>
                </a:solidFill>
              </a:rPr>
              <a:t>πηγαίνω –πήγαινε- θα πάω -πάω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83370-1487-6B7B-1318-E94DA26F9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808" y="1825625"/>
            <a:ext cx="10515600" cy="3639928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l-GR" sz="5400" dirty="0"/>
              <a:t>Τα Σαββατοκύριακα δεν </a:t>
            </a:r>
            <a:r>
              <a:rPr lang="el-GR" sz="5400" dirty="0">
                <a:solidFill>
                  <a:srgbClr val="FF0000"/>
                </a:solidFill>
              </a:rPr>
              <a:t>πηγαίνω</a:t>
            </a:r>
            <a:r>
              <a:rPr lang="el-GR" sz="5400" dirty="0"/>
              <a:t>   σε μπαρ.</a:t>
            </a:r>
          </a:p>
          <a:p>
            <a:r>
              <a:rPr lang="el-GR" sz="5400" dirty="0"/>
              <a:t>Μαρία, </a:t>
            </a:r>
            <a:r>
              <a:rPr lang="el-GR" sz="5400" dirty="0">
                <a:solidFill>
                  <a:srgbClr val="FF0000"/>
                </a:solidFill>
              </a:rPr>
              <a:t>πήγαινε</a:t>
            </a:r>
            <a:r>
              <a:rPr lang="el-GR" sz="5400" dirty="0"/>
              <a:t>! </a:t>
            </a:r>
          </a:p>
          <a:p>
            <a:r>
              <a:rPr lang="el-GR" sz="5400" dirty="0"/>
              <a:t>Μπορώ να </a:t>
            </a:r>
            <a:r>
              <a:rPr lang="el-GR" sz="5400" dirty="0">
                <a:solidFill>
                  <a:srgbClr val="FF0000"/>
                </a:solidFill>
              </a:rPr>
              <a:t>πάω</a:t>
            </a:r>
            <a:r>
              <a:rPr lang="el-GR" sz="5400" dirty="0"/>
              <a:t> στο σπίτι;</a:t>
            </a:r>
            <a:endParaRPr lang="en-US" sz="5400" dirty="0"/>
          </a:p>
          <a:p>
            <a:r>
              <a:rPr lang="el-GR" sz="5400" dirty="0"/>
              <a:t>Αύριο </a:t>
            </a:r>
            <a:r>
              <a:rPr lang="el-GR" sz="5400" dirty="0">
                <a:solidFill>
                  <a:srgbClr val="FF0000"/>
                </a:solidFill>
              </a:rPr>
              <a:t>θα πάω </a:t>
            </a:r>
            <a:r>
              <a:rPr lang="el-GR" sz="5400" dirty="0"/>
              <a:t>εκδρομή.</a:t>
            </a:r>
            <a:endParaRPr lang="en-US" sz="5400" dirty="0"/>
          </a:p>
        </p:txBody>
      </p:sp>
      <p:pic>
        <p:nvPicPr>
          <p:cNvPr id="3074" name="Picture 2" descr="Τα παιδιά που πηγαίνουν στο σχολείο Εικονογράφηση από ©lenmdp #7602476">
            <a:extLst>
              <a:ext uri="{FF2B5EF4-FFF2-40B4-BE49-F238E27FC236}">
                <a16:creationId xmlns:a16="http://schemas.microsoft.com/office/drawing/2014/main" id="{B9FB3691-C42C-15B0-8281-A3F6CB01A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607" y="3926393"/>
            <a:ext cx="2466975" cy="208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51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69787-3DF2-9D4D-027B-2BE26CAF7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3146E491-3071-79E0-7E68-912F71F43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91865F5-7C09-5B80-D865-8B13412C46B4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D109562-F9A1-CDE4-4A56-B8CAFEA5E22B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γνώσεις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9A4703F-D09C-7834-9D75-BFFACD4F9825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Προϋπάρχουσες 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28150197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0ACEEC74-5FE2-65DE-C195-FCD21746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4" y="388248"/>
            <a:ext cx="4503078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264D49-0CF9-6FF4-6266-D5424D5D30B7}"/>
              </a:ext>
            </a:extLst>
          </p:cNvPr>
          <p:cNvSpPr txBox="1"/>
          <p:nvPr/>
        </p:nvSpPr>
        <p:spPr>
          <a:xfrm>
            <a:off x="7522029" y="4556039"/>
            <a:ext cx="2351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>
                <a:solidFill>
                  <a:srgbClr val="333333"/>
                </a:solidFill>
              </a:rPr>
              <a:t>χάρτης</a:t>
            </a:r>
          </a:p>
        </p:txBody>
      </p:sp>
      <p:pic>
        <p:nvPicPr>
          <p:cNvPr id="3" name="Picture 2" descr="Map cartoon Images - Free Download on Freepik">
            <a:extLst>
              <a:ext uri="{FF2B5EF4-FFF2-40B4-BE49-F238E27FC236}">
                <a16:creationId xmlns:a16="http://schemas.microsoft.com/office/drawing/2014/main" id="{31201402-C400-B604-5640-E08B79C6F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15" y="564702"/>
            <a:ext cx="3429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38B78-4FE5-6CF7-C0FD-6207D376B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B6D6D83-51BD-8A6C-E1E1-3EFA8BF8A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4" y="388248"/>
            <a:ext cx="4503078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3B704B-D6FA-3901-BD98-2745E47F20D3}"/>
              </a:ext>
            </a:extLst>
          </p:cNvPr>
          <p:cNvSpPr txBox="1"/>
          <p:nvPr/>
        </p:nvSpPr>
        <p:spPr>
          <a:xfrm>
            <a:off x="7413172" y="4708438"/>
            <a:ext cx="2351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>
                <a:solidFill>
                  <a:srgbClr val="333333"/>
                </a:solidFill>
              </a:rPr>
              <a:t>αριστερά</a:t>
            </a:r>
          </a:p>
        </p:txBody>
      </p:sp>
      <p:pic>
        <p:nvPicPr>
          <p:cNvPr id="3074" name="Picture 2" descr="Don't turn left sign - 55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DF6EAD43-6D6D-87B1-32E2-4F98C8EE5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98" y="543606"/>
            <a:ext cx="4107316" cy="3658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62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88FF2-C89F-06C2-5815-4E6A23075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9405A4CA-DAB7-6D0F-FAE1-44E1F66B9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4" y="388248"/>
            <a:ext cx="4503078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8A4EF4-72DB-2BFE-FD68-6D5CC3923CF7}"/>
              </a:ext>
            </a:extLst>
          </p:cNvPr>
          <p:cNvSpPr txBox="1"/>
          <p:nvPr/>
        </p:nvSpPr>
        <p:spPr>
          <a:xfrm>
            <a:off x="7728858" y="4926153"/>
            <a:ext cx="2351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>
                <a:solidFill>
                  <a:srgbClr val="333333"/>
                </a:solidFill>
              </a:rPr>
              <a:t>δεξιά</a:t>
            </a:r>
          </a:p>
        </p:txBody>
      </p:sp>
      <p:pic>
        <p:nvPicPr>
          <p:cNvPr id="2050" name="Picture 2" descr="Απαγορεύεται Στροφή Δεξιά Κίνηση Διδασκαλίας Διάνυσμα από ©vectorspoint  186026528">
            <a:extLst>
              <a:ext uri="{FF2B5EF4-FFF2-40B4-BE49-F238E27FC236}">
                <a16:creationId xmlns:a16="http://schemas.microsoft.com/office/drawing/2014/main" id="{9A5849C5-7E19-A4A4-CB4E-365024136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8"/>
          <a:stretch>
            <a:fillRect/>
          </a:stretch>
        </p:blipFill>
        <p:spPr bwMode="auto">
          <a:xfrm>
            <a:off x="6455229" y="671276"/>
            <a:ext cx="3774621" cy="3839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3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8505667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9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830" y="96651"/>
            <a:ext cx="3978222" cy="114300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ΠΟΥ  ΕΙΣΑΙ;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111" y="1361319"/>
            <a:ext cx="3034680" cy="4525963"/>
          </a:xfrm>
          <a:ln>
            <a:solidFill>
              <a:schemeClr val="tx1"/>
            </a:solidFill>
            <a:prstDash val="lgDash"/>
          </a:ln>
        </p:spPr>
        <p:txBody>
          <a:bodyPr>
            <a:normAutofit fontScale="92500" lnSpcReduction="10000"/>
          </a:bodyPr>
          <a:lstStyle/>
          <a:p>
            <a:r>
              <a:rPr lang="el-GR" dirty="0"/>
              <a:t>το νοσοκομείο</a:t>
            </a:r>
          </a:p>
          <a:p>
            <a:r>
              <a:rPr lang="el-GR" dirty="0"/>
              <a:t>το σχολείο</a:t>
            </a:r>
          </a:p>
          <a:p>
            <a:r>
              <a:rPr lang="el-GR" dirty="0"/>
              <a:t>το πάρκο</a:t>
            </a:r>
          </a:p>
          <a:p>
            <a:r>
              <a:rPr lang="el-GR" dirty="0"/>
              <a:t>το βενζινάδικο</a:t>
            </a:r>
          </a:p>
          <a:p>
            <a:r>
              <a:rPr lang="el-GR" dirty="0"/>
              <a:t>το αεροδρόμιο</a:t>
            </a:r>
          </a:p>
          <a:p>
            <a:r>
              <a:rPr lang="el-GR" dirty="0"/>
              <a:t>το ξενοδοχείο</a:t>
            </a:r>
          </a:p>
          <a:p>
            <a:r>
              <a:rPr lang="el-GR" dirty="0"/>
              <a:t>το λιμάνι </a:t>
            </a:r>
          </a:p>
          <a:p>
            <a:r>
              <a:rPr lang="el-GR" dirty="0"/>
              <a:t>το μουσείο</a:t>
            </a:r>
          </a:p>
          <a:p>
            <a:r>
              <a:rPr lang="el-GR" dirty="0"/>
              <a:t>η τράπεζα</a:t>
            </a:r>
          </a:p>
          <a:p>
            <a:r>
              <a:rPr lang="el-GR" dirty="0"/>
              <a:t>η καφετέρια</a:t>
            </a:r>
            <a:endParaRPr lang="en-US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C2FCCF4-7E07-81D2-8802-D793627D3DE0}"/>
              </a:ext>
            </a:extLst>
          </p:cNvPr>
          <p:cNvSpPr/>
          <p:nvPr/>
        </p:nvSpPr>
        <p:spPr>
          <a:xfrm>
            <a:off x="5375920" y="1700808"/>
            <a:ext cx="2376264" cy="4320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800" dirty="0"/>
              <a:t>Ο</a:t>
            </a:r>
          </a:p>
          <a:p>
            <a:r>
              <a:rPr lang="el-GR" sz="4800" dirty="0"/>
              <a:t>Η</a:t>
            </a:r>
          </a:p>
          <a:p>
            <a:r>
              <a:rPr lang="el-GR" sz="4800" dirty="0"/>
              <a:t>ΤΟ </a:t>
            </a:r>
            <a:endParaRPr lang="el-CY" sz="4800" dirty="0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0369C862-A31F-2C17-B5B6-038B59B84158}"/>
              </a:ext>
            </a:extLst>
          </p:cNvPr>
          <p:cNvSpPr/>
          <p:nvPr/>
        </p:nvSpPr>
        <p:spPr>
          <a:xfrm>
            <a:off x="6385689" y="2708920"/>
            <a:ext cx="1080120" cy="720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B7B99076-8D05-AAB0-102E-2F1793BBC5ED}"/>
              </a:ext>
            </a:extLst>
          </p:cNvPr>
          <p:cNvSpPr/>
          <p:nvPr/>
        </p:nvSpPr>
        <p:spPr>
          <a:xfrm>
            <a:off x="6385689" y="3501008"/>
            <a:ext cx="1080120" cy="720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54EC0CD8-68FB-C988-CD0E-D0B19EB53089}"/>
              </a:ext>
            </a:extLst>
          </p:cNvPr>
          <p:cNvSpPr/>
          <p:nvPr/>
        </p:nvSpPr>
        <p:spPr>
          <a:xfrm>
            <a:off x="6400800" y="4292285"/>
            <a:ext cx="1080120" cy="720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C9D7C8DD-1C85-7447-5A9E-A657AC723B9A}"/>
              </a:ext>
            </a:extLst>
          </p:cNvPr>
          <p:cNvSpPr/>
          <p:nvPr/>
        </p:nvSpPr>
        <p:spPr>
          <a:xfrm>
            <a:off x="7834536" y="1686407"/>
            <a:ext cx="2833464" cy="4320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800" dirty="0"/>
              <a:t>ΣΤΟΝ</a:t>
            </a:r>
          </a:p>
          <a:p>
            <a:r>
              <a:rPr lang="el-GR" sz="4800" dirty="0"/>
              <a:t>ΣΤΗΝ/ΣΤΗ</a:t>
            </a:r>
          </a:p>
          <a:p>
            <a:r>
              <a:rPr lang="el-GR" sz="4800" dirty="0"/>
              <a:t>ΣΤΟ </a:t>
            </a:r>
            <a:endParaRPr lang="el-CY" sz="4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0A5803-C990-277E-10ED-265A8AA1883F}"/>
              </a:ext>
            </a:extLst>
          </p:cNvPr>
          <p:cNvSpPr txBox="1"/>
          <p:nvPr/>
        </p:nvSpPr>
        <p:spPr>
          <a:xfrm>
            <a:off x="3719736" y="5979434"/>
            <a:ext cx="6974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ym typeface="Wingdings" panose="05000000000000000000" pitchFamily="2" charset="2"/>
              </a:rPr>
              <a:t>  </a:t>
            </a:r>
            <a:r>
              <a:rPr lang="el-GR" b="1" dirty="0">
                <a:sym typeface="Wingdings" panose="05000000000000000000" pitchFamily="2" charset="2"/>
              </a:rPr>
              <a:t>α, ε, ι, η, υ, ο, ω, κ, π, τ, </a:t>
            </a:r>
            <a:r>
              <a:rPr lang="el-GR" b="1" dirty="0" err="1">
                <a:solidFill>
                  <a:srgbClr val="000000"/>
                </a:solidFill>
              </a:rPr>
              <a:t>μπ</a:t>
            </a:r>
            <a:r>
              <a:rPr lang="el-GR" b="1" dirty="0">
                <a:solidFill>
                  <a:srgbClr val="000000"/>
                </a:solidFill>
              </a:rPr>
              <a:t>, </a:t>
            </a:r>
            <a:r>
              <a:rPr lang="el-GR" b="1" dirty="0" err="1">
                <a:solidFill>
                  <a:srgbClr val="000000"/>
                </a:solidFill>
              </a:rPr>
              <a:t>ντ</a:t>
            </a:r>
            <a:r>
              <a:rPr lang="el-GR" b="1" dirty="0">
                <a:solidFill>
                  <a:srgbClr val="000000"/>
                </a:solidFill>
              </a:rPr>
              <a:t>, </a:t>
            </a:r>
            <a:r>
              <a:rPr lang="el-GR" b="1" dirty="0" err="1">
                <a:solidFill>
                  <a:srgbClr val="000000"/>
                </a:solidFill>
              </a:rPr>
              <a:t>γκ</a:t>
            </a:r>
            <a:r>
              <a:rPr lang="el-GR" b="1" dirty="0">
                <a:solidFill>
                  <a:srgbClr val="000000"/>
                </a:solidFill>
              </a:rPr>
              <a:t>, ξ, ψ,</a:t>
            </a:r>
            <a:r>
              <a:rPr lang="el-GR" b="1" dirty="0">
                <a:sym typeface="Wingdings" panose="05000000000000000000" pitchFamily="2" charset="2"/>
              </a:rPr>
              <a:t> + στην</a:t>
            </a:r>
            <a:endParaRPr lang="el-CY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5C87D6-5219-1F48-AC05-FA76B18ECD7B}"/>
              </a:ext>
            </a:extLst>
          </p:cNvPr>
          <p:cNvSpPr txBox="1">
            <a:spLocks/>
          </p:cNvSpPr>
          <p:nvPr/>
        </p:nvSpPr>
        <p:spPr>
          <a:xfrm>
            <a:off x="6716418" y="73189"/>
            <a:ext cx="3978222" cy="11430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ΠΟΥ  ΜΕΝΕΙΣ; </a:t>
            </a:r>
            <a:endParaRPr lang="en-US" dirty="0"/>
          </a:p>
        </p:txBody>
      </p: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58AEB92E-DBA9-3F5B-D9AA-57E815D47C96}"/>
              </a:ext>
            </a:extLst>
          </p:cNvPr>
          <p:cNvCxnSpPr/>
          <p:nvPr/>
        </p:nvCxnSpPr>
        <p:spPr>
          <a:xfrm>
            <a:off x="4574942" y="1258248"/>
            <a:ext cx="4113347" cy="10186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48FAD3C6-D325-C817-9A7E-49D9CBD77F09}"/>
              </a:ext>
            </a:extLst>
          </p:cNvPr>
          <p:cNvCxnSpPr>
            <a:stCxn id="6" idx="2"/>
          </p:cNvCxnSpPr>
          <p:nvPr/>
        </p:nvCxnSpPr>
        <p:spPr>
          <a:xfrm>
            <a:off x="8705530" y="1216190"/>
            <a:ext cx="545739" cy="12046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57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ΠΟΥ  ΕΙΣΑΙ;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Είμαι στο  νοσοκομείο</a:t>
            </a:r>
            <a:r>
              <a:rPr lang="tr-TR" dirty="0"/>
              <a:t>.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Είμαι στο σχολείο</a:t>
            </a:r>
            <a:r>
              <a:rPr lang="tr-TR" dirty="0"/>
              <a:t>.</a:t>
            </a:r>
            <a:endParaRPr lang="en-US" dirty="0"/>
          </a:p>
        </p:txBody>
      </p:sp>
      <p:pic>
        <p:nvPicPr>
          <p:cNvPr id="1026" name="Picture 2" descr="De Het Ziekenhuisbouw En Zwarte Mannelijke Arts Vector Illustratie -  Illustration of grappig, gebouw: 6497027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065" y="281918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Ευτυχή κινούμενα σχέδια παιδιών σχολείου μπροστά από το σχολείο  Διανυσματική απεικόνιση - εικονογραφία από schoolbag, childhood: 5083996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2"/>
          <a:stretch>
            <a:fillRect/>
          </a:stretch>
        </p:blipFill>
        <p:spPr bwMode="auto">
          <a:xfrm>
            <a:off x="6282734" y="3254407"/>
            <a:ext cx="2377440" cy="156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10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ΠΟΥ  ΕΙΣΑΙ;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Είμαι στο  πάρκο.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Είμαι στο βενζινάδικο. </a:t>
            </a:r>
            <a:endParaRPr lang="en-US" dirty="0"/>
          </a:p>
        </p:txBody>
      </p:sp>
      <p:pic>
        <p:nvPicPr>
          <p:cNvPr id="2052" name="Picture 4" descr="https://faretra.info/wp-content/uploads/2022/07/%CE%9C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6" y="2860222"/>
            <a:ext cx="4041775" cy="258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ark Stock Photo Images. 3,344,328 Park royalty free pictures and photos  available to download from thousands of stock photograph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2" r="3042" b="8158"/>
          <a:stretch>
            <a:fillRect/>
          </a:stretch>
        </p:blipFill>
        <p:spPr bwMode="auto">
          <a:xfrm>
            <a:off x="750102" y="2860222"/>
            <a:ext cx="3480321" cy="231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25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ΠΟΥ  ΕΙΣΑΙ;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Είμαι στο  αεροδρόμιο.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Είμαι στο ξενοδοχείο.</a:t>
            </a:r>
            <a:endParaRPr lang="en-US" dirty="0"/>
          </a:p>
        </p:txBody>
      </p:sp>
      <p:pic>
        <p:nvPicPr>
          <p:cNvPr id="3078" name="Picture 6" descr="Vista del paisaje de la terminal del aeropuerto con la torre de control de  tráfico aéreo con avión y taxi | Vector Premi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06726"/>
            <a:ext cx="4040188" cy="227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dificio Del Hotel Ilustración Vectorial Con Diseño Simple Icono Del Hotel  PNG , Hotel, Icono, Edificio PNG y Vector para Descargar Gratis | Pngtre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78" y="2612571"/>
            <a:ext cx="3901440" cy="32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96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832</Words>
  <Application>Microsoft Office PowerPoint</Application>
  <PresentationFormat>Ευρεία οθόνη</PresentationFormat>
  <Paragraphs>302</Paragraphs>
  <Slides>54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ΠΟΥ  ΕΙΣΑΙ; </vt:lpstr>
      <vt:lpstr>ΠΟΥ  ΕΙΣΑΙ; </vt:lpstr>
      <vt:lpstr>ΠΟΥ  ΕΙΣΑΙ; </vt:lpstr>
      <vt:lpstr>ΠΟΥ  ΕΙΣΑΙ; </vt:lpstr>
      <vt:lpstr>ΠΟΥ  ΕΙΣΑΙ; </vt:lpstr>
      <vt:lpstr>Πού πηγαίνεις;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βγω  -  βγαίνω – βγες </vt:lpstr>
      <vt:lpstr>βγω  -  βγαίνω – βγες </vt:lpstr>
      <vt:lpstr>φάω  -  τρώω – φάε </vt:lpstr>
      <vt:lpstr>φάω  -  τρώω – φάε </vt:lpstr>
      <vt:lpstr>πηγαίνω –πήγαινε- θα πάω -πάω</vt:lpstr>
      <vt:lpstr>πηγαίνω –πήγαινε- θα πάω -πάω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Ελένη Χαραλάμπους</cp:lastModifiedBy>
  <cp:revision>138</cp:revision>
  <cp:lastPrinted>2024-11-05T10:48:40Z</cp:lastPrinted>
  <dcterms:created xsi:type="dcterms:W3CDTF">2023-03-06T11:51:17Z</dcterms:created>
  <dcterms:modified xsi:type="dcterms:W3CDTF">2026-04-13T12:49:14Z</dcterms:modified>
</cp:coreProperties>
</file>