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59" r:id="rId4"/>
    <p:sldId id="258" r:id="rId5"/>
    <p:sldId id="273" r:id="rId6"/>
    <p:sldId id="276" r:id="rId7"/>
    <p:sldId id="275" r:id="rId8"/>
    <p:sldId id="274" r:id="rId9"/>
    <p:sldId id="397" r:id="rId10"/>
    <p:sldId id="272" r:id="rId11"/>
    <p:sldId id="269" r:id="rId12"/>
    <p:sldId id="261" r:id="rId13"/>
    <p:sldId id="262" r:id="rId14"/>
    <p:sldId id="263" r:id="rId15"/>
    <p:sldId id="264" r:id="rId16"/>
    <p:sldId id="265" r:id="rId17"/>
    <p:sldId id="267" r:id="rId18"/>
    <p:sldId id="266" r:id="rId19"/>
    <p:sldId id="268" r:id="rId20"/>
    <p:sldId id="398" r:id="rId21"/>
    <p:sldId id="440" r:id="rId22"/>
    <p:sldId id="442" r:id="rId23"/>
    <p:sldId id="443" r:id="rId24"/>
    <p:sldId id="444" r:id="rId25"/>
    <p:sldId id="445" r:id="rId26"/>
    <p:sldId id="446" r:id="rId27"/>
    <p:sldId id="447" r:id="rId28"/>
    <p:sldId id="448" r:id="rId29"/>
    <p:sldId id="449" r:id="rId30"/>
    <p:sldId id="396" r:id="rId31"/>
    <p:sldId id="313" r:id="rId32"/>
  </p:sldIdLst>
  <p:sldSz cx="12192000" cy="6858000"/>
  <p:notesSz cx="6858000" cy="9144000"/>
  <p:defaultText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70AF3D-772D-C1A7-3524-2AA1EF95E302}"/>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l-CY"/>
          </a:p>
        </p:txBody>
      </p:sp>
      <p:sp>
        <p:nvSpPr>
          <p:cNvPr id="3" name="Υπότιτλος 2">
            <a:extLst>
              <a:ext uri="{FF2B5EF4-FFF2-40B4-BE49-F238E27FC236}">
                <a16:creationId xmlns:a16="http://schemas.microsoft.com/office/drawing/2014/main" id="{1714E3F3-CFD8-79E5-BB43-EB1E8DC20E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l-CY"/>
          </a:p>
        </p:txBody>
      </p:sp>
      <p:sp>
        <p:nvSpPr>
          <p:cNvPr id="4" name="Θέση ημερομηνίας 3">
            <a:extLst>
              <a:ext uri="{FF2B5EF4-FFF2-40B4-BE49-F238E27FC236}">
                <a16:creationId xmlns:a16="http://schemas.microsoft.com/office/drawing/2014/main" id="{5B32C1A4-4790-37AF-3DF6-FD39BEC293F4}"/>
              </a:ext>
            </a:extLst>
          </p:cNvPr>
          <p:cNvSpPr>
            <a:spLocks noGrp="1"/>
          </p:cNvSpPr>
          <p:nvPr>
            <p:ph type="dt" sz="half" idx="10"/>
          </p:nvPr>
        </p:nvSpPr>
        <p:spPr/>
        <p:txBody>
          <a:bodyPr/>
          <a:lstStyle/>
          <a:p>
            <a:fld id="{936B8815-D4C6-4215-99DD-5AD70050AC70}" type="datetimeFigureOut">
              <a:rPr lang="el-CY" smtClean="0"/>
              <a:t>04/14/2026</a:t>
            </a:fld>
            <a:endParaRPr lang="el-CY"/>
          </a:p>
        </p:txBody>
      </p:sp>
      <p:sp>
        <p:nvSpPr>
          <p:cNvPr id="5" name="Θέση υποσέλιδου 4">
            <a:extLst>
              <a:ext uri="{FF2B5EF4-FFF2-40B4-BE49-F238E27FC236}">
                <a16:creationId xmlns:a16="http://schemas.microsoft.com/office/drawing/2014/main" id="{8CC009CC-8451-253F-3280-C1FEB8E0A5C4}"/>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8FEFD490-E208-F6C6-422B-405710CF0AEF}"/>
              </a:ext>
            </a:extLst>
          </p:cNvPr>
          <p:cNvSpPr>
            <a:spLocks noGrp="1"/>
          </p:cNvSpPr>
          <p:nvPr>
            <p:ph type="sldNum" sz="quarter" idx="12"/>
          </p:nvPr>
        </p:nvSpPr>
        <p:spPr/>
        <p:txBody>
          <a:bodyPr/>
          <a:lstStyle/>
          <a:p>
            <a:fld id="{7EC742F7-C7B5-4A6F-8EAD-DBD4AEB32B1F}" type="slidenum">
              <a:rPr lang="el-CY" smtClean="0"/>
              <a:t>‹#›</a:t>
            </a:fld>
            <a:endParaRPr lang="el-CY"/>
          </a:p>
        </p:txBody>
      </p:sp>
    </p:spTree>
    <p:extLst>
      <p:ext uri="{BB962C8B-B14F-4D97-AF65-F5344CB8AC3E}">
        <p14:creationId xmlns:p14="http://schemas.microsoft.com/office/powerpoint/2010/main" val="3808928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72AE3B-FC9F-32B5-E45C-7B587AA982F8}"/>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93F734D9-70B2-9CB8-3300-F9659ECEB70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033DA9A5-1A48-47A9-A3A7-029317BE5528}"/>
              </a:ext>
            </a:extLst>
          </p:cNvPr>
          <p:cNvSpPr>
            <a:spLocks noGrp="1"/>
          </p:cNvSpPr>
          <p:nvPr>
            <p:ph type="dt" sz="half" idx="10"/>
          </p:nvPr>
        </p:nvSpPr>
        <p:spPr/>
        <p:txBody>
          <a:bodyPr/>
          <a:lstStyle/>
          <a:p>
            <a:fld id="{936B8815-D4C6-4215-99DD-5AD70050AC70}" type="datetimeFigureOut">
              <a:rPr lang="el-CY" smtClean="0"/>
              <a:t>04/14/2026</a:t>
            </a:fld>
            <a:endParaRPr lang="el-CY"/>
          </a:p>
        </p:txBody>
      </p:sp>
      <p:sp>
        <p:nvSpPr>
          <p:cNvPr id="5" name="Θέση υποσέλιδου 4">
            <a:extLst>
              <a:ext uri="{FF2B5EF4-FFF2-40B4-BE49-F238E27FC236}">
                <a16:creationId xmlns:a16="http://schemas.microsoft.com/office/drawing/2014/main" id="{F4AA12A1-2D92-DE3B-025A-ADD01ED02CF4}"/>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05E1F7C5-AF60-AF69-948C-7FC16F39C627}"/>
              </a:ext>
            </a:extLst>
          </p:cNvPr>
          <p:cNvSpPr>
            <a:spLocks noGrp="1"/>
          </p:cNvSpPr>
          <p:nvPr>
            <p:ph type="sldNum" sz="quarter" idx="12"/>
          </p:nvPr>
        </p:nvSpPr>
        <p:spPr/>
        <p:txBody>
          <a:bodyPr/>
          <a:lstStyle/>
          <a:p>
            <a:fld id="{7EC742F7-C7B5-4A6F-8EAD-DBD4AEB32B1F}" type="slidenum">
              <a:rPr lang="el-CY" smtClean="0"/>
              <a:t>‹#›</a:t>
            </a:fld>
            <a:endParaRPr lang="el-CY"/>
          </a:p>
        </p:txBody>
      </p:sp>
    </p:spTree>
    <p:extLst>
      <p:ext uri="{BB962C8B-B14F-4D97-AF65-F5344CB8AC3E}">
        <p14:creationId xmlns:p14="http://schemas.microsoft.com/office/powerpoint/2010/main" val="23950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0EA27B85-1D49-F2D1-8275-48877E263CA1}"/>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l-CY"/>
          </a:p>
        </p:txBody>
      </p:sp>
      <p:sp>
        <p:nvSpPr>
          <p:cNvPr id="3" name="Θέση κατακόρυφου κειμένου 2">
            <a:extLst>
              <a:ext uri="{FF2B5EF4-FFF2-40B4-BE49-F238E27FC236}">
                <a16:creationId xmlns:a16="http://schemas.microsoft.com/office/drawing/2014/main" id="{6F590262-4735-9644-80D9-4801F0A32B5E}"/>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E80B1BB0-D9B6-0701-0617-64BFB48EF7AA}"/>
              </a:ext>
            </a:extLst>
          </p:cNvPr>
          <p:cNvSpPr>
            <a:spLocks noGrp="1"/>
          </p:cNvSpPr>
          <p:nvPr>
            <p:ph type="dt" sz="half" idx="10"/>
          </p:nvPr>
        </p:nvSpPr>
        <p:spPr/>
        <p:txBody>
          <a:bodyPr/>
          <a:lstStyle/>
          <a:p>
            <a:fld id="{936B8815-D4C6-4215-99DD-5AD70050AC70}" type="datetimeFigureOut">
              <a:rPr lang="el-CY" smtClean="0"/>
              <a:t>04/14/2026</a:t>
            </a:fld>
            <a:endParaRPr lang="el-CY"/>
          </a:p>
        </p:txBody>
      </p:sp>
      <p:sp>
        <p:nvSpPr>
          <p:cNvPr id="5" name="Θέση υποσέλιδου 4">
            <a:extLst>
              <a:ext uri="{FF2B5EF4-FFF2-40B4-BE49-F238E27FC236}">
                <a16:creationId xmlns:a16="http://schemas.microsoft.com/office/drawing/2014/main" id="{B5C2807D-8A77-1B81-0605-38C710AFF70F}"/>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62BA9792-EC36-7BB9-E184-5902512B0EF3}"/>
              </a:ext>
            </a:extLst>
          </p:cNvPr>
          <p:cNvSpPr>
            <a:spLocks noGrp="1"/>
          </p:cNvSpPr>
          <p:nvPr>
            <p:ph type="sldNum" sz="quarter" idx="12"/>
          </p:nvPr>
        </p:nvSpPr>
        <p:spPr/>
        <p:txBody>
          <a:bodyPr/>
          <a:lstStyle/>
          <a:p>
            <a:fld id="{7EC742F7-C7B5-4A6F-8EAD-DBD4AEB32B1F}" type="slidenum">
              <a:rPr lang="el-CY" smtClean="0"/>
              <a:t>‹#›</a:t>
            </a:fld>
            <a:endParaRPr lang="el-CY"/>
          </a:p>
        </p:txBody>
      </p:sp>
    </p:spTree>
    <p:extLst>
      <p:ext uri="{BB962C8B-B14F-4D97-AF65-F5344CB8AC3E}">
        <p14:creationId xmlns:p14="http://schemas.microsoft.com/office/powerpoint/2010/main" val="2332305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C2E50C-72EC-C6FC-2A3E-B977CE697EE7}"/>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2212C675-846D-214E-E48F-ADBAE6B15C56}"/>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18CB9AC6-EAD4-9228-2CCE-6413331C6A01}"/>
              </a:ext>
            </a:extLst>
          </p:cNvPr>
          <p:cNvSpPr>
            <a:spLocks noGrp="1"/>
          </p:cNvSpPr>
          <p:nvPr>
            <p:ph type="dt" sz="half" idx="10"/>
          </p:nvPr>
        </p:nvSpPr>
        <p:spPr/>
        <p:txBody>
          <a:bodyPr/>
          <a:lstStyle/>
          <a:p>
            <a:fld id="{936B8815-D4C6-4215-99DD-5AD70050AC70}" type="datetimeFigureOut">
              <a:rPr lang="el-CY" smtClean="0"/>
              <a:t>04/14/2026</a:t>
            </a:fld>
            <a:endParaRPr lang="el-CY"/>
          </a:p>
        </p:txBody>
      </p:sp>
      <p:sp>
        <p:nvSpPr>
          <p:cNvPr id="5" name="Θέση υποσέλιδου 4">
            <a:extLst>
              <a:ext uri="{FF2B5EF4-FFF2-40B4-BE49-F238E27FC236}">
                <a16:creationId xmlns:a16="http://schemas.microsoft.com/office/drawing/2014/main" id="{4D46ED1D-C4E6-79EA-3F5E-B18D4CDD8618}"/>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88BF9F0B-F23C-E99B-C1A2-332D586E7BC2}"/>
              </a:ext>
            </a:extLst>
          </p:cNvPr>
          <p:cNvSpPr>
            <a:spLocks noGrp="1"/>
          </p:cNvSpPr>
          <p:nvPr>
            <p:ph type="sldNum" sz="quarter" idx="12"/>
          </p:nvPr>
        </p:nvSpPr>
        <p:spPr/>
        <p:txBody>
          <a:bodyPr/>
          <a:lstStyle/>
          <a:p>
            <a:fld id="{7EC742F7-C7B5-4A6F-8EAD-DBD4AEB32B1F}" type="slidenum">
              <a:rPr lang="el-CY" smtClean="0"/>
              <a:t>‹#›</a:t>
            </a:fld>
            <a:endParaRPr lang="el-CY"/>
          </a:p>
        </p:txBody>
      </p:sp>
    </p:spTree>
    <p:extLst>
      <p:ext uri="{BB962C8B-B14F-4D97-AF65-F5344CB8AC3E}">
        <p14:creationId xmlns:p14="http://schemas.microsoft.com/office/powerpoint/2010/main" val="2449978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077B09-A7C4-477B-E8F3-D26C9D6FDC7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64EACA50-CDEE-1C78-95B4-4FF63F1BAD4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F062EC92-8ED3-474C-E1DC-0BCD25D9714A}"/>
              </a:ext>
            </a:extLst>
          </p:cNvPr>
          <p:cNvSpPr>
            <a:spLocks noGrp="1"/>
          </p:cNvSpPr>
          <p:nvPr>
            <p:ph type="dt" sz="half" idx="10"/>
          </p:nvPr>
        </p:nvSpPr>
        <p:spPr/>
        <p:txBody>
          <a:bodyPr/>
          <a:lstStyle/>
          <a:p>
            <a:fld id="{936B8815-D4C6-4215-99DD-5AD70050AC70}" type="datetimeFigureOut">
              <a:rPr lang="el-CY" smtClean="0"/>
              <a:t>04/14/2026</a:t>
            </a:fld>
            <a:endParaRPr lang="el-CY"/>
          </a:p>
        </p:txBody>
      </p:sp>
      <p:sp>
        <p:nvSpPr>
          <p:cNvPr id="5" name="Θέση υποσέλιδου 4">
            <a:extLst>
              <a:ext uri="{FF2B5EF4-FFF2-40B4-BE49-F238E27FC236}">
                <a16:creationId xmlns:a16="http://schemas.microsoft.com/office/drawing/2014/main" id="{D50E68ED-AAC7-58C1-3E58-F1112D6AB6E9}"/>
              </a:ext>
            </a:extLst>
          </p:cNvPr>
          <p:cNvSpPr>
            <a:spLocks noGrp="1"/>
          </p:cNvSpPr>
          <p:nvPr>
            <p:ph type="ftr" sz="quarter" idx="11"/>
          </p:nvPr>
        </p:nvSpPr>
        <p:spPr/>
        <p:txBody>
          <a:bodyPr/>
          <a:lstStyle/>
          <a:p>
            <a:endParaRPr lang="el-CY"/>
          </a:p>
        </p:txBody>
      </p:sp>
      <p:sp>
        <p:nvSpPr>
          <p:cNvPr id="6" name="Θέση αριθμού διαφάνειας 5">
            <a:extLst>
              <a:ext uri="{FF2B5EF4-FFF2-40B4-BE49-F238E27FC236}">
                <a16:creationId xmlns:a16="http://schemas.microsoft.com/office/drawing/2014/main" id="{7F9F1022-5BF2-622D-7F66-10000723767E}"/>
              </a:ext>
            </a:extLst>
          </p:cNvPr>
          <p:cNvSpPr>
            <a:spLocks noGrp="1"/>
          </p:cNvSpPr>
          <p:nvPr>
            <p:ph type="sldNum" sz="quarter" idx="12"/>
          </p:nvPr>
        </p:nvSpPr>
        <p:spPr/>
        <p:txBody>
          <a:bodyPr/>
          <a:lstStyle/>
          <a:p>
            <a:fld id="{7EC742F7-C7B5-4A6F-8EAD-DBD4AEB32B1F}" type="slidenum">
              <a:rPr lang="el-CY" smtClean="0"/>
              <a:t>‹#›</a:t>
            </a:fld>
            <a:endParaRPr lang="el-CY"/>
          </a:p>
        </p:txBody>
      </p:sp>
    </p:spTree>
    <p:extLst>
      <p:ext uri="{BB962C8B-B14F-4D97-AF65-F5344CB8AC3E}">
        <p14:creationId xmlns:p14="http://schemas.microsoft.com/office/powerpoint/2010/main" val="344508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54EEB7-8559-ED25-9187-1997C46C6677}"/>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2D29B9FF-CAB0-2210-9072-9840EA5D5F10}"/>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περιεχομένου 3">
            <a:extLst>
              <a:ext uri="{FF2B5EF4-FFF2-40B4-BE49-F238E27FC236}">
                <a16:creationId xmlns:a16="http://schemas.microsoft.com/office/drawing/2014/main" id="{03179347-797C-0890-A498-852F1CD457B2}"/>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ημερομηνίας 4">
            <a:extLst>
              <a:ext uri="{FF2B5EF4-FFF2-40B4-BE49-F238E27FC236}">
                <a16:creationId xmlns:a16="http://schemas.microsoft.com/office/drawing/2014/main" id="{65F2872D-7C59-35C7-3EBD-2559FC8BE38E}"/>
              </a:ext>
            </a:extLst>
          </p:cNvPr>
          <p:cNvSpPr>
            <a:spLocks noGrp="1"/>
          </p:cNvSpPr>
          <p:nvPr>
            <p:ph type="dt" sz="half" idx="10"/>
          </p:nvPr>
        </p:nvSpPr>
        <p:spPr/>
        <p:txBody>
          <a:bodyPr/>
          <a:lstStyle/>
          <a:p>
            <a:fld id="{936B8815-D4C6-4215-99DD-5AD70050AC70}" type="datetimeFigureOut">
              <a:rPr lang="el-CY" smtClean="0"/>
              <a:t>04/14/2026</a:t>
            </a:fld>
            <a:endParaRPr lang="el-CY"/>
          </a:p>
        </p:txBody>
      </p:sp>
      <p:sp>
        <p:nvSpPr>
          <p:cNvPr id="6" name="Θέση υποσέλιδου 5">
            <a:extLst>
              <a:ext uri="{FF2B5EF4-FFF2-40B4-BE49-F238E27FC236}">
                <a16:creationId xmlns:a16="http://schemas.microsoft.com/office/drawing/2014/main" id="{1F49B755-D257-965B-9ACE-FE6A89B6692D}"/>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7F7C080B-D398-389C-1A09-88DD03F9C769}"/>
              </a:ext>
            </a:extLst>
          </p:cNvPr>
          <p:cNvSpPr>
            <a:spLocks noGrp="1"/>
          </p:cNvSpPr>
          <p:nvPr>
            <p:ph type="sldNum" sz="quarter" idx="12"/>
          </p:nvPr>
        </p:nvSpPr>
        <p:spPr/>
        <p:txBody>
          <a:bodyPr/>
          <a:lstStyle/>
          <a:p>
            <a:fld id="{7EC742F7-C7B5-4A6F-8EAD-DBD4AEB32B1F}" type="slidenum">
              <a:rPr lang="el-CY" smtClean="0"/>
              <a:t>‹#›</a:t>
            </a:fld>
            <a:endParaRPr lang="el-CY"/>
          </a:p>
        </p:txBody>
      </p:sp>
    </p:spTree>
    <p:extLst>
      <p:ext uri="{BB962C8B-B14F-4D97-AF65-F5344CB8AC3E}">
        <p14:creationId xmlns:p14="http://schemas.microsoft.com/office/powerpoint/2010/main" val="66326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60CE45-91EE-7D90-5ABB-21E38ED247A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F9326415-F772-D08D-D97B-DAF323A49F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427603EF-A32F-7FC8-5B96-BAC6F343ABD6}"/>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5" name="Θέση κειμένου 4">
            <a:extLst>
              <a:ext uri="{FF2B5EF4-FFF2-40B4-BE49-F238E27FC236}">
                <a16:creationId xmlns:a16="http://schemas.microsoft.com/office/drawing/2014/main" id="{45D93B9B-2F57-0621-4966-B2CA6A8C8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D656AA95-8C77-FF2A-38BA-548A6560104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7" name="Θέση ημερομηνίας 6">
            <a:extLst>
              <a:ext uri="{FF2B5EF4-FFF2-40B4-BE49-F238E27FC236}">
                <a16:creationId xmlns:a16="http://schemas.microsoft.com/office/drawing/2014/main" id="{09A6E52D-A3A2-7FB2-A3C4-DDA4DD505F28}"/>
              </a:ext>
            </a:extLst>
          </p:cNvPr>
          <p:cNvSpPr>
            <a:spLocks noGrp="1"/>
          </p:cNvSpPr>
          <p:nvPr>
            <p:ph type="dt" sz="half" idx="10"/>
          </p:nvPr>
        </p:nvSpPr>
        <p:spPr/>
        <p:txBody>
          <a:bodyPr/>
          <a:lstStyle/>
          <a:p>
            <a:fld id="{936B8815-D4C6-4215-99DD-5AD70050AC70}" type="datetimeFigureOut">
              <a:rPr lang="el-CY" smtClean="0"/>
              <a:t>04/14/2026</a:t>
            </a:fld>
            <a:endParaRPr lang="el-CY"/>
          </a:p>
        </p:txBody>
      </p:sp>
      <p:sp>
        <p:nvSpPr>
          <p:cNvPr id="8" name="Θέση υποσέλιδου 7">
            <a:extLst>
              <a:ext uri="{FF2B5EF4-FFF2-40B4-BE49-F238E27FC236}">
                <a16:creationId xmlns:a16="http://schemas.microsoft.com/office/drawing/2014/main" id="{AD7B4EF6-1664-5372-F021-3DCCD9E8CB3D}"/>
              </a:ext>
            </a:extLst>
          </p:cNvPr>
          <p:cNvSpPr>
            <a:spLocks noGrp="1"/>
          </p:cNvSpPr>
          <p:nvPr>
            <p:ph type="ftr" sz="quarter" idx="11"/>
          </p:nvPr>
        </p:nvSpPr>
        <p:spPr/>
        <p:txBody>
          <a:bodyPr/>
          <a:lstStyle/>
          <a:p>
            <a:endParaRPr lang="el-CY"/>
          </a:p>
        </p:txBody>
      </p:sp>
      <p:sp>
        <p:nvSpPr>
          <p:cNvPr id="9" name="Θέση αριθμού διαφάνειας 8">
            <a:extLst>
              <a:ext uri="{FF2B5EF4-FFF2-40B4-BE49-F238E27FC236}">
                <a16:creationId xmlns:a16="http://schemas.microsoft.com/office/drawing/2014/main" id="{17ADC948-8342-BE01-704C-EB0241932C61}"/>
              </a:ext>
            </a:extLst>
          </p:cNvPr>
          <p:cNvSpPr>
            <a:spLocks noGrp="1"/>
          </p:cNvSpPr>
          <p:nvPr>
            <p:ph type="sldNum" sz="quarter" idx="12"/>
          </p:nvPr>
        </p:nvSpPr>
        <p:spPr/>
        <p:txBody>
          <a:bodyPr/>
          <a:lstStyle/>
          <a:p>
            <a:fld id="{7EC742F7-C7B5-4A6F-8EAD-DBD4AEB32B1F}" type="slidenum">
              <a:rPr lang="el-CY" smtClean="0"/>
              <a:t>‹#›</a:t>
            </a:fld>
            <a:endParaRPr lang="el-CY"/>
          </a:p>
        </p:txBody>
      </p:sp>
    </p:spTree>
    <p:extLst>
      <p:ext uri="{BB962C8B-B14F-4D97-AF65-F5344CB8AC3E}">
        <p14:creationId xmlns:p14="http://schemas.microsoft.com/office/powerpoint/2010/main" val="923195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B7AC58-0077-6A65-D5AE-4797CD8E5A85}"/>
              </a:ext>
            </a:extLst>
          </p:cNvPr>
          <p:cNvSpPr>
            <a:spLocks noGrp="1"/>
          </p:cNvSpPr>
          <p:nvPr>
            <p:ph type="title"/>
          </p:nvPr>
        </p:nvSpPr>
        <p:spPr/>
        <p:txBody>
          <a:bodyPr/>
          <a:lstStyle/>
          <a:p>
            <a:r>
              <a:rPr lang="el-GR"/>
              <a:t>Κάντε κλικ για να επεξεργαστείτε τον τίτλο υποδείγματος</a:t>
            </a:r>
            <a:endParaRPr lang="el-CY"/>
          </a:p>
        </p:txBody>
      </p:sp>
      <p:sp>
        <p:nvSpPr>
          <p:cNvPr id="3" name="Θέση ημερομηνίας 2">
            <a:extLst>
              <a:ext uri="{FF2B5EF4-FFF2-40B4-BE49-F238E27FC236}">
                <a16:creationId xmlns:a16="http://schemas.microsoft.com/office/drawing/2014/main" id="{D946738F-A3A8-5B88-4BDC-600925115B58}"/>
              </a:ext>
            </a:extLst>
          </p:cNvPr>
          <p:cNvSpPr>
            <a:spLocks noGrp="1"/>
          </p:cNvSpPr>
          <p:nvPr>
            <p:ph type="dt" sz="half" idx="10"/>
          </p:nvPr>
        </p:nvSpPr>
        <p:spPr/>
        <p:txBody>
          <a:bodyPr/>
          <a:lstStyle/>
          <a:p>
            <a:fld id="{936B8815-D4C6-4215-99DD-5AD70050AC70}" type="datetimeFigureOut">
              <a:rPr lang="el-CY" smtClean="0"/>
              <a:t>04/14/2026</a:t>
            </a:fld>
            <a:endParaRPr lang="el-CY"/>
          </a:p>
        </p:txBody>
      </p:sp>
      <p:sp>
        <p:nvSpPr>
          <p:cNvPr id="4" name="Θέση υποσέλιδου 3">
            <a:extLst>
              <a:ext uri="{FF2B5EF4-FFF2-40B4-BE49-F238E27FC236}">
                <a16:creationId xmlns:a16="http://schemas.microsoft.com/office/drawing/2014/main" id="{152C7609-57F3-08B3-3476-BA5DC695C418}"/>
              </a:ext>
            </a:extLst>
          </p:cNvPr>
          <p:cNvSpPr>
            <a:spLocks noGrp="1"/>
          </p:cNvSpPr>
          <p:nvPr>
            <p:ph type="ftr" sz="quarter" idx="11"/>
          </p:nvPr>
        </p:nvSpPr>
        <p:spPr/>
        <p:txBody>
          <a:bodyPr/>
          <a:lstStyle/>
          <a:p>
            <a:endParaRPr lang="el-CY"/>
          </a:p>
        </p:txBody>
      </p:sp>
      <p:sp>
        <p:nvSpPr>
          <p:cNvPr id="5" name="Θέση αριθμού διαφάνειας 4">
            <a:extLst>
              <a:ext uri="{FF2B5EF4-FFF2-40B4-BE49-F238E27FC236}">
                <a16:creationId xmlns:a16="http://schemas.microsoft.com/office/drawing/2014/main" id="{7BCA1D56-E7D5-B715-FD35-E6EF8976DF65}"/>
              </a:ext>
            </a:extLst>
          </p:cNvPr>
          <p:cNvSpPr>
            <a:spLocks noGrp="1"/>
          </p:cNvSpPr>
          <p:nvPr>
            <p:ph type="sldNum" sz="quarter" idx="12"/>
          </p:nvPr>
        </p:nvSpPr>
        <p:spPr/>
        <p:txBody>
          <a:bodyPr/>
          <a:lstStyle/>
          <a:p>
            <a:fld id="{7EC742F7-C7B5-4A6F-8EAD-DBD4AEB32B1F}" type="slidenum">
              <a:rPr lang="el-CY" smtClean="0"/>
              <a:t>‹#›</a:t>
            </a:fld>
            <a:endParaRPr lang="el-CY"/>
          </a:p>
        </p:txBody>
      </p:sp>
    </p:spTree>
    <p:extLst>
      <p:ext uri="{BB962C8B-B14F-4D97-AF65-F5344CB8AC3E}">
        <p14:creationId xmlns:p14="http://schemas.microsoft.com/office/powerpoint/2010/main" val="1553450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C70C7A2A-4F4A-F3EA-AD9F-8CEF208C78E4}"/>
              </a:ext>
            </a:extLst>
          </p:cNvPr>
          <p:cNvSpPr>
            <a:spLocks noGrp="1"/>
          </p:cNvSpPr>
          <p:nvPr>
            <p:ph type="dt" sz="half" idx="10"/>
          </p:nvPr>
        </p:nvSpPr>
        <p:spPr/>
        <p:txBody>
          <a:bodyPr/>
          <a:lstStyle/>
          <a:p>
            <a:fld id="{936B8815-D4C6-4215-99DD-5AD70050AC70}" type="datetimeFigureOut">
              <a:rPr lang="el-CY" smtClean="0"/>
              <a:t>04/14/2026</a:t>
            </a:fld>
            <a:endParaRPr lang="el-CY"/>
          </a:p>
        </p:txBody>
      </p:sp>
      <p:sp>
        <p:nvSpPr>
          <p:cNvPr id="3" name="Θέση υποσέλιδου 2">
            <a:extLst>
              <a:ext uri="{FF2B5EF4-FFF2-40B4-BE49-F238E27FC236}">
                <a16:creationId xmlns:a16="http://schemas.microsoft.com/office/drawing/2014/main" id="{1D42CE32-D455-6B4A-E8DD-05CA15D6E257}"/>
              </a:ext>
            </a:extLst>
          </p:cNvPr>
          <p:cNvSpPr>
            <a:spLocks noGrp="1"/>
          </p:cNvSpPr>
          <p:nvPr>
            <p:ph type="ftr" sz="quarter" idx="11"/>
          </p:nvPr>
        </p:nvSpPr>
        <p:spPr/>
        <p:txBody>
          <a:bodyPr/>
          <a:lstStyle/>
          <a:p>
            <a:endParaRPr lang="el-CY"/>
          </a:p>
        </p:txBody>
      </p:sp>
      <p:sp>
        <p:nvSpPr>
          <p:cNvPr id="4" name="Θέση αριθμού διαφάνειας 3">
            <a:extLst>
              <a:ext uri="{FF2B5EF4-FFF2-40B4-BE49-F238E27FC236}">
                <a16:creationId xmlns:a16="http://schemas.microsoft.com/office/drawing/2014/main" id="{6361A28F-AE19-9CAA-B64C-9A6E3E704A41}"/>
              </a:ext>
            </a:extLst>
          </p:cNvPr>
          <p:cNvSpPr>
            <a:spLocks noGrp="1"/>
          </p:cNvSpPr>
          <p:nvPr>
            <p:ph type="sldNum" sz="quarter" idx="12"/>
          </p:nvPr>
        </p:nvSpPr>
        <p:spPr/>
        <p:txBody>
          <a:bodyPr/>
          <a:lstStyle/>
          <a:p>
            <a:fld id="{7EC742F7-C7B5-4A6F-8EAD-DBD4AEB32B1F}" type="slidenum">
              <a:rPr lang="el-CY" smtClean="0"/>
              <a:t>‹#›</a:t>
            </a:fld>
            <a:endParaRPr lang="el-CY"/>
          </a:p>
        </p:txBody>
      </p:sp>
    </p:spTree>
    <p:extLst>
      <p:ext uri="{BB962C8B-B14F-4D97-AF65-F5344CB8AC3E}">
        <p14:creationId xmlns:p14="http://schemas.microsoft.com/office/powerpoint/2010/main" val="2979839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35C801-4443-100E-79DD-DA4EB73B7D0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περιεχομένου 2">
            <a:extLst>
              <a:ext uri="{FF2B5EF4-FFF2-40B4-BE49-F238E27FC236}">
                <a16:creationId xmlns:a16="http://schemas.microsoft.com/office/drawing/2014/main" id="{18488067-CADF-0930-E763-F3D3EC603E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κειμένου 3">
            <a:extLst>
              <a:ext uri="{FF2B5EF4-FFF2-40B4-BE49-F238E27FC236}">
                <a16:creationId xmlns:a16="http://schemas.microsoft.com/office/drawing/2014/main" id="{F03307B4-E1BC-89EA-A6F4-7A6A4B0D58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AD80A2D-5126-C6A2-45A8-A3E5F05C4B57}"/>
              </a:ext>
            </a:extLst>
          </p:cNvPr>
          <p:cNvSpPr>
            <a:spLocks noGrp="1"/>
          </p:cNvSpPr>
          <p:nvPr>
            <p:ph type="dt" sz="half" idx="10"/>
          </p:nvPr>
        </p:nvSpPr>
        <p:spPr/>
        <p:txBody>
          <a:bodyPr/>
          <a:lstStyle/>
          <a:p>
            <a:fld id="{936B8815-D4C6-4215-99DD-5AD70050AC70}" type="datetimeFigureOut">
              <a:rPr lang="el-CY" smtClean="0"/>
              <a:t>04/14/2026</a:t>
            </a:fld>
            <a:endParaRPr lang="el-CY"/>
          </a:p>
        </p:txBody>
      </p:sp>
      <p:sp>
        <p:nvSpPr>
          <p:cNvPr id="6" name="Θέση υποσέλιδου 5">
            <a:extLst>
              <a:ext uri="{FF2B5EF4-FFF2-40B4-BE49-F238E27FC236}">
                <a16:creationId xmlns:a16="http://schemas.microsoft.com/office/drawing/2014/main" id="{02DD5648-2F67-4A98-19CF-1BE6E89F8E68}"/>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832AE6C3-9C03-AC67-C5A6-C19DB241AD96}"/>
              </a:ext>
            </a:extLst>
          </p:cNvPr>
          <p:cNvSpPr>
            <a:spLocks noGrp="1"/>
          </p:cNvSpPr>
          <p:nvPr>
            <p:ph type="sldNum" sz="quarter" idx="12"/>
          </p:nvPr>
        </p:nvSpPr>
        <p:spPr/>
        <p:txBody>
          <a:bodyPr/>
          <a:lstStyle/>
          <a:p>
            <a:fld id="{7EC742F7-C7B5-4A6F-8EAD-DBD4AEB32B1F}" type="slidenum">
              <a:rPr lang="el-CY" smtClean="0"/>
              <a:t>‹#›</a:t>
            </a:fld>
            <a:endParaRPr lang="el-CY"/>
          </a:p>
        </p:txBody>
      </p:sp>
    </p:spTree>
    <p:extLst>
      <p:ext uri="{BB962C8B-B14F-4D97-AF65-F5344CB8AC3E}">
        <p14:creationId xmlns:p14="http://schemas.microsoft.com/office/powerpoint/2010/main" val="4074927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B36589-4783-FA78-7519-2CA10AD8CDF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l-CY"/>
          </a:p>
        </p:txBody>
      </p:sp>
      <p:sp>
        <p:nvSpPr>
          <p:cNvPr id="3" name="Θέση εικόνας 2">
            <a:extLst>
              <a:ext uri="{FF2B5EF4-FFF2-40B4-BE49-F238E27FC236}">
                <a16:creationId xmlns:a16="http://schemas.microsoft.com/office/drawing/2014/main" id="{1537DCE0-E404-FD2D-63EF-896258BFB1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CY"/>
          </a:p>
        </p:txBody>
      </p:sp>
      <p:sp>
        <p:nvSpPr>
          <p:cNvPr id="4" name="Θέση κειμένου 3">
            <a:extLst>
              <a:ext uri="{FF2B5EF4-FFF2-40B4-BE49-F238E27FC236}">
                <a16:creationId xmlns:a16="http://schemas.microsoft.com/office/drawing/2014/main" id="{1342A38D-BE73-B77D-09AA-876A5E2BD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47F9A56-FE7D-34EB-590A-D4E5EF9C606B}"/>
              </a:ext>
            </a:extLst>
          </p:cNvPr>
          <p:cNvSpPr>
            <a:spLocks noGrp="1"/>
          </p:cNvSpPr>
          <p:nvPr>
            <p:ph type="dt" sz="half" idx="10"/>
          </p:nvPr>
        </p:nvSpPr>
        <p:spPr/>
        <p:txBody>
          <a:bodyPr/>
          <a:lstStyle/>
          <a:p>
            <a:fld id="{936B8815-D4C6-4215-99DD-5AD70050AC70}" type="datetimeFigureOut">
              <a:rPr lang="el-CY" smtClean="0"/>
              <a:t>04/14/2026</a:t>
            </a:fld>
            <a:endParaRPr lang="el-CY"/>
          </a:p>
        </p:txBody>
      </p:sp>
      <p:sp>
        <p:nvSpPr>
          <p:cNvPr id="6" name="Θέση υποσέλιδου 5">
            <a:extLst>
              <a:ext uri="{FF2B5EF4-FFF2-40B4-BE49-F238E27FC236}">
                <a16:creationId xmlns:a16="http://schemas.microsoft.com/office/drawing/2014/main" id="{0DAB85A9-3C81-41E5-DF69-8F519B20F8C9}"/>
              </a:ext>
            </a:extLst>
          </p:cNvPr>
          <p:cNvSpPr>
            <a:spLocks noGrp="1"/>
          </p:cNvSpPr>
          <p:nvPr>
            <p:ph type="ftr" sz="quarter" idx="11"/>
          </p:nvPr>
        </p:nvSpPr>
        <p:spPr/>
        <p:txBody>
          <a:bodyPr/>
          <a:lstStyle/>
          <a:p>
            <a:endParaRPr lang="el-CY"/>
          </a:p>
        </p:txBody>
      </p:sp>
      <p:sp>
        <p:nvSpPr>
          <p:cNvPr id="7" name="Θέση αριθμού διαφάνειας 6">
            <a:extLst>
              <a:ext uri="{FF2B5EF4-FFF2-40B4-BE49-F238E27FC236}">
                <a16:creationId xmlns:a16="http://schemas.microsoft.com/office/drawing/2014/main" id="{666601E1-7611-163E-9179-58BB19862CF2}"/>
              </a:ext>
            </a:extLst>
          </p:cNvPr>
          <p:cNvSpPr>
            <a:spLocks noGrp="1"/>
          </p:cNvSpPr>
          <p:nvPr>
            <p:ph type="sldNum" sz="quarter" idx="12"/>
          </p:nvPr>
        </p:nvSpPr>
        <p:spPr/>
        <p:txBody>
          <a:bodyPr/>
          <a:lstStyle/>
          <a:p>
            <a:fld id="{7EC742F7-C7B5-4A6F-8EAD-DBD4AEB32B1F}" type="slidenum">
              <a:rPr lang="el-CY" smtClean="0"/>
              <a:t>‹#›</a:t>
            </a:fld>
            <a:endParaRPr lang="el-CY"/>
          </a:p>
        </p:txBody>
      </p:sp>
    </p:spTree>
    <p:extLst>
      <p:ext uri="{BB962C8B-B14F-4D97-AF65-F5344CB8AC3E}">
        <p14:creationId xmlns:p14="http://schemas.microsoft.com/office/powerpoint/2010/main" val="2943840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58BD317-0C19-02E5-E8CB-3AB4AC57F6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l-CY"/>
          </a:p>
        </p:txBody>
      </p:sp>
      <p:sp>
        <p:nvSpPr>
          <p:cNvPr id="3" name="Θέση κειμένου 2">
            <a:extLst>
              <a:ext uri="{FF2B5EF4-FFF2-40B4-BE49-F238E27FC236}">
                <a16:creationId xmlns:a16="http://schemas.microsoft.com/office/drawing/2014/main" id="{BB705A79-A59D-D9F7-2CB6-9CB292F305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l-CY"/>
          </a:p>
        </p:txBody>
      </p:sp>
      <p:sp>
        <p:nvSpPr>
          <p:cNvPr id="4" name="Θέση ημερομηνίας 3">
            <a:extLst>
              <a:ext uri="{FF2B5EF4-FFF2-40B4-BE49-F238E27FC236}">
                <a16:creationId xmlns:a16="http://schemas.microsoft.com/office/drawing/2014/main" id="{0A2CEEFA-3292-BD9E-8E30-BFC4953C39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36B8815-D4C6-4215-99DD-5AD70050AC70}" type="datetimeFigureOut">
              <a:rPr lang="el-CY" smtClean="0"/>
              <a:t>04/14/2026</a:t>
            </a:fld>
            <a:endParaRPr lang="el-CY"/>
          </a:p>
        </p:txBody>
      </p:sp>
      <p:sp>
        <p:nvSpPr>
          <p:cNvPr id="5" name="Θέση υποσέλιδου 4">
            <a:extLst>
              <a:ext uri="{FF2B5EF4-FFF2-40B4-BE49-F238E27FC236}">
                <a16:creationId xmlns:a16="http://schemas.microsoft.com/office/drawing/2014/main" id="{3469BEC6-9246-A5E2-E0A4-0157804502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CY"/>
          </a:p>
        </p:txBody>
      </p:sp>
      <p:sp>
        <p:nvSpPr>
          <p:cNvPr id="6" name="Θέση αριθμού διαφάνειας 5">
            <a:extLst>
              <a:ext uri="{FF2B5EF4-FFF2-40B4-BE49-F238E27FC236}">
                <a16:creationId xmlns:a16="http://schemas.microsoft.com/office/drawing/2014/main" id="{857877F4-B629-C672-D675-23676FF247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EC742F7-C7B5-4A6F-8EAD-DBD4AEB32B1F}" type="slidenum">
              <a:rPr lang="el-CY" smtClean="0"/>
              <a:t>‹#›</a:t>
            </a:fld>
            <a:endParaRPr lang="el-CY"/>
          </a:p>
        </p:txBody>
      </p:sp>
    </p:spTree>
    <p:extLst>
      <p:ext uri="{BB962C8B-B14F-4D97-AF65-F5344CB8AC3E}">
        <p14:creationId xmlns:p14="http://schemas.microsoft.com/office/powerpoint/2010/main" val="691196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hyperlink" Target="https://www.altia.com.cy/" TargetMode="Externa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kathimerini.com.cy/gr/oikonomiki/real-estate/1-kypros/poleitai-emblimatiko-diatiriteo-akinito-sti-leykosia-apo-tin-altia" TargetMode="Externa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5.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hyperlink" Target="https://www.akinita.com.cy/index.php/el/poliseis-oikia-kypros/oikia-3-ypnodomation-strovolos-2022?catIds%5b0%5d=28"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5.pn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hyperlink" Target="https://www.batzolis.gr/stone-house/98" TargetMode="Externa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15.pn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hyperlink" Target="https://kataskevesktirion.gr/verde-residence-%CE%BC%CE%B9%CE%B1-%CF%80%CE%BF%CE%BB%CF%85%CE%BA%CE%B1%CF%84%CE%BF%CE%B9%CE%BA%CE%AF%CE%B1-%CF%83%CF%84%CE%B7-%CE%BB%CE%B5%CF%85%CE%BA%CF%89%CF%83%CE%AF%CE%B1-%CE%BC%CE%B5-%CE%B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Τα Παραδοσιακά Σπιτάκια Στα Χωριά της Κύπρου - Η Κυπριακή Λαϊκή  αρχιτεκτονική">
            <a:extLst>
              <a:ext uri="{FF2B5EF4-FFF2-40B4-BE49-F238E27FC236}">
                <a16:creationId xmlns:a16="http://schemas.microsoft.com/office/drawing/2014/main" id="{D277B56E-30A5-9776-18DA-BE31F7324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99" y="174171"/>
            <a:ext cx="5609544"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Διατηρητέα Κατοικία στο Καϊμακλί - Σύλλογος Αρχιτεκτόνων Κύπρου">
            <a:extLst>
              <a:ext uri="{FF2B5EF4-FFF2-40B4-BE49-F238E27FC236}">
                <a16:creationId xmlns:a16="http://schemas.microsoft.com/office/drawing/2014/main" id="{A05E153F-14B9-C64E-8CB5-BAD8A4C0AE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28" y="3726317"/>
            <a:ext cx="5631315" cy="2957512"/>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Urban Residence - WEATHEROAK | Real Estate Development Company | Advanced  Architectural Design | Excellent Construction | Competitive Prices">
            <a:extLst>
              <a:ext uri="{FF2B5EF4-FFF2-40B4-BE49-F238E27FC236}">
                <a16:creationId xmlns:a16="http://schemas.microsoft.com/office/drawing/2014/main" id="{4D4FCDE7-624D-5FAE-862F-C6A0491FA5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5771" y="155121"/>
            <a:ext cx="5609544" cy="3571196"/>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Λάρνακα Νεόδμητα Σπίτια προς Πώληση">
            <a:extLst>
              <a:ext uri="{FF2B5EF4-FFF2-40B4-BE49-F238E27FC236}">
                <a16:creationId xmlns:a16="http://schemas.microsoft.com/office/drawing/2014/main" id="{369C660E-D1D1-DEE8-0EDE-81B7C387EB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5771" y="3745366"/>
            <a:ext cx="5609544" cy="295751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36CB48E9-D57F-FA6E-4B51-AAAEFACBC43D}"/>
              </a:ext>
            </a:extLst>
          </p:cNvPr>
          <p:cNvSpPr/>
          <p:nvPr/>
        </p:nvSpPr>
        <p:spPr>
          <a:xfrm>
            <a:off x="2852057" y="1981200"/>
            <a:ext cx="6106886" cy="2819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b="1" dirty="0"/>
              <a:t>Διαφορετικοί τύποι σπιτιών  </a:t>
            </a:r>
          </a:p>
          <a:p>
            <a:pPr algn="ctr"/>
            <a:r>
              <a:rPr lang="el-GR" sz="4400" b="1" dirty="0"/>
              <a:t>Δραστηριότητα ανακεφαλαίωσης -</a:t>
            </a:r>
          </a:p>
          <a:p>
            <a:pPr algn="ctr"/>
            <a:r>
              <a:rPr lang="el-GR" sz="4400" b="1" dirty="0"/>
              <a:t>Παιχνίδι ρόλων</a:t>
            </a:r>
          </a:p>
          <a:p>
            <a:pPr algn="r"/>
            <a:r>
              <a:rPr lang="el-GR" sz="1600" b="1" dirty="0" err="1"/>
              <a:t>Δρ</a:t>
            </a:r>
            <a:r>
              <a:rPr lang="el-GR" sz="1600" b="1" dirty="0"/>
              <a:t> Ελένη Χαραλάμπους </a:t>
            </a:r>
            <a:endParaRPr lang="el-CY" sz="1600" b="1" dirty="0"/>
          </a:p>
        </p:txBody>
      </p:sp>
    </p:spTree>
    <p:extLst>
      <p:ext uri="{BB962C8B-B14F-4D97-AF65-F5344CB8AC3E}">
        <p14:creationId xmlns:p14="http://schemas.microsoft.com/office/powerpoint/2010/main" val="1441471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8C636-AE07-8CAC-EEC9-697A5F085ABF}"/>
            </a:ext>
          </a:extLst>
        </p:cNvPr>
        <p:cNvGrpSpPr/>
        <p:nvPr/>
      </p:nvGrpSpPr>
      <p:grpSpPr>
        <a:xfrm>
          <a:off x="0" y="0"/>
          <a:ext cx="0" cy="0"/>
          <a:chOff x="0" y="0"/>
          <a:chExt cx="0" cy="0"/>
        </a:xfrm>
      </p:grpSpPr>
      <p:pic>
        <p:nvPicPr>
          <p:cNvPr id="14338" name="Picture 2" descr="Cartoon man pulling rope - 1,8 χιλιάδες εικόνες, εικονογραφήσεις και  φωτογραφίες στοκ χωρίς δικαιώματα | Shutterstock">
            <a:extLst>
              <a:ext uri="{FF2B5EF4-FFF2-40B4-BE49-F238E27FC236}">
                <a16:creationId xmlns:a16="http://schemas.microsoft.com/office/drawing/2014/main" id="{CF4BF65E-893C-6188-A48C-311550538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68" y="523074"/>
            <a:ext cx="11852690" cy="43270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Αστείες ατάκες και ανέκδοτα για την πεθερά">
            <a:extLst>
              <a:ext uri="{FF2B5EF4-FFF2-40B4-BE49-F238E27FC236}">
                <a16:creationId xmlns:a16="http://schemas.microsoft.com/office/drawing/2014/main" id="{278DC221-FF45-F4BF-16B4-4B48C0962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16" t="7003"/>
          <a:stretch>
            <a:fillRect/>
          </a:stretch>
        </p:blipFill>
        <p:spPr bwMode="auto">
          <a:xfrm rot="19621903">
            <a:off x="1006070" y="1152218"/>
            <a:ext cx="4102050" cy="368192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αστεία συνταξιούχος που πετάει με χρήματα Διανυσματική απεικόνιση -  εικονογραφία από lifestyle: 184036947">
            <a:extLst>
              <a:ext uri="{FF2B5EF4-FFF2-40B4-BE49-F238E27FC236}">
                <a16:creationId xmlns:a16="http://schemas.microsoft.com/office/drawing/2014/main" id="{A5770783-A106-4986-972A-F1FA20BA24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97194">
            <a:off x="8381204" y="523075"/>
            <a:ext cx="2816848" cy="4193892"/>
          </a:xfrm>
          <a:prstGeom prst="rect">
            <a:avLst/>
          </a:prstGeom>
          <a:noFill/>
          <a:extLst>
            <a:ext uri="{909E8E84-426E-40DD-AFC4-6F175D3DCCD1}">
              <a14:hiddenFill xmlns:a14="http://schemas.microsoft.com/office/drawing/2010/main">
                <a:solidFill>
                  <a:srgbClr val="FFFFFF"/>
                </a:solidFill>
              </a14:hiddenFill>
            </a:ext>
          </a:extLst>
        </p:spPr>
      </p:pic>
      <p:sp>
        <p:nvSpPr>
          <p:cNvPr id="10" name="Ορθογώνιο 9">
            <a:extLst>
              <a:ext uri="{FF2B5EF4-FFF2-40B4-BE49-F238E27FC236}">
                <a16:creationId xmlns:a16="http://schemas.microsoft.com/office/drawing/2014/main" id="{89DD0A53-A40D-C4B1-4CF6-3D29A72FD7A1}"/>
              </a:ext>
            </a:extLst>
          </p:cNvPr>
          <p:cNvSpPr/>
          <p:nvPr/>
        </p:nvSpPr>
        <p:spPr>
          <a:xfrm>
            <a:off x="4103649" y="5140101"/>
            <a:ext cx="5609063" cy="13853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dirty="0"/>
              <a:t>Ενδεικτικός  διάλογος </a:t>
            </a:r>
            <a:endParaRPr lang="el-CY" sz="4000" dirty="0"/>
          </a:p>
        </p:txBody>
      </p:sp>
    </p:spTree>
    <p:extLst>
      <p:ext uri="{BB962C8B-B14F-4D97-AF65-F5344CB8AC3E}">
        <p14:creationId xmlns:p14="http://schemas.microsoft.com/office/powerpoint/2010/main" val="827319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σκηνοθέτης Στοκ Εικονογραφήσεις, Vectors, &amp; Clipart – (66,811 Στοκ  Εικονογραφήσεις)">
            <a:extLst>
              <a:ext uri="{FF2B5EF4-FFF2-40B4-BE49-F238E27FC236}">
                <a16:creationId xmlns:a16="http://schemas.microsoft.com/office/drawing/2014/main" id="{DA4A0597-B421-0E22-E6DA-92F5577ABF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62" y="1045029"/>
            <a:ext cx="1228895" cy="53496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Πίνακας 2">
            <a:extLst>
              <a:ext uri="{FF2B5EF4-FFF2-40B4-BE49-F238E27FC236}">
                <a16:creationId xmlns:a16="http://schemas.microsoft.com/office/drawing/2014/main" id="{579C2E54-6B2A-8E8E-47D2-1C266E1037A0}"/>
              </a:ext>
            </a:extLst>
          </p:cNvPr>
          <p:cNvGraphicFramePr>
            <a:graphicFrameLocks noGrp="1"/>
          </p:cNvGraphicFramePr>
          <p:nvPr>
            <p:extLst>
              <p:ext uri="{D42A27DB-BD31-4B8C-83A1-F6EECF244321}">
                <p14:modId xmlns:p14="http://schemas.microsoft.com/office/powerpoint/2010/main" val="1578415173"/>
              </p:ext>
            </p:extLst>
          </p:nvPr>
        </p:nvGraphicFramePr>
        <p:xfrm>
          <a:off x="1328057" y="463321"/>
          <a:ext cx="10417627" cy="5913120"/>
        </p:xfrm>
        <a:graphic>
          <a:graphicData uri="http://schemas.openxmlformats.org/drawingml/2006/table">
            <a:tbl>
              <a:tblPr firstRow="1" bandRow="1">
                <a:tableStyleId>{5940675A-B579-460E-94D1-54222C63F5DA}</a:tableStyleId>
              </a:tblPr>
              <a:tblGrid>
                <a:gridCol w="2072002">
                  <a:extLst>
                    <a:ext uri="{9D8B030D-6E8A-4147-A177-3AD203B41FA5}">
                      <a16:colId xmlns:a16="http://schemas.microsoft.com/office/drawing/2014/main" val="629196668"/>
                    </a:ext>
                  </a:extLst>
                </a:gridCol>
                <a:gridCol w="2781875">
                  <a:extLst>
                    <a:ext uri="{9D8B030D-6E8A-4147-A177-3AD203B41FA5}">
                      <a16:colId xmlns:a16="http://schemas.microsoft.com/office/drawing/2014/main" val="338285304"/>
                    </a:ext>
                  </a:extLst>
                </a:gridCol>
                <a:gridCol w="2781875">
                  <a:extLst>
                    <a:ext uri="{9D8B030D-6E8A-4147-A177-3AD203B41FA5}">
                      <a16:colId xmlns:a16="http://schemas.microsoft.com/office/drawing/2014/main" val="1460351853"/>
                    </a:ext>
                  </a:extLst>
                </a:gridCol>
                <a:gridCol w="2781875">
                  <a:extLst>
                    <a:ext uri="{9D8B030D-6E8A-4147-A177-3AD203B41FA5}">
                      <a16:colId xmlns:a16="http://schemas.microsoft.com/office/drawing/2014/main" val="3164885746"/>
                    </a:ext>
                  </a:extLst>
                </a:gridCol>
              </a:tblGrid>
              <a:tr h="370840">
                <a:tc>
                  <a:txBody>
                    <a:bodyPr/>
                    <a:lstStyle/>
                    <a:p>
                      <a:pPr algn="ctr"/>
                      <a:r>
                        <a:rPr lang="el-GR" sz="2000" b="1" dirty="0">
                          <a:solidFill>
                            <a:schemeClr val="tx1"/>
                          </a:solidFill>
                        </a:rPr>
                        <a:t>παραδοσιακή  </a:t>
                      </a:r>
                    </a:p>
                    <a:p>
                      <a:pPr algn="ctr"/>
                      <a:r>
                        <a:rPr lang="el-GR" sz="2000" b="1" dirty="0">
                          <a:solidFill>
                            <a:schemeClr val="tx1"/>
                          </a:solidFill>
                        </a:rPr>
                        <a:t>οικία</a:t>
                      </a:r>
                      <a:endParaRPr lang="el-CY" sz="2000" b="1" dirty="0">
                        <a:solidFill>
                          <a:schemeClr val="tx1"/>
                        </a:solidFill>
                      </a:endParaRPr>
                    </a:p>
                  </a:txBody>
                  <a:tcPr/>
                </a:tc>
                <a:tc>
                  <a:txBody>
                    <a:bodyPr/>
                    <a:lstStyle/>
                    <a:p>
                      <a:pPr algn="ctr"/>
                      <a:r>
                        <a:rPr lang="el-GR" b="1" dirty="0">
                          <a:solidFill>
                            <a:schemeClr val="tx1"/>
                          </a:solidFill>
                        </a:rPr>
                        <a:t>διατηρητέο σπίτι </a:t>
                      </a:r>
                      <a:endParaRPr lang="el-CY" b="1" dirty="0">
                        <a:solidFill>
                          <a:schemeClr val="tx1"/>
                        </a:solidFill>
                      </a:endParaRPr>
                    </a:p>
                  </a:txBody>
                  <a:tcPr/>
                </a:tc>
                <a:tc>
                  <a:txBody>
                    <a:bodyPr/>
                    <a:lstStyle/>
                    <a:p>
                      <a:pPr algn="ctr"/>
                      <a:r>
                        <a:rPr lang="el-GR" b="1" dirty="0">
                          <a:solidFill>
                            <a:schemeClr val="tx1"/>
                          </a:solidFill>
                        </a:rPr>
                        <a:t>διαμέρισμα στην πόλη </a:t>
                      </a:r>
                      <a:endParaRPr lang="el-CY" b="1" dirty="0">
                        <a:solidFill>
                          <a:schemeClr val="tx1"/>
                        </a:solidFill>
                      </a:endParaRPr>
                    </a:p>
                  </a:txBody>
                  <a:tcPr/>
                </a:tc>
                <a:tc>
                  <a:txBody>
                    <a:bodyPr/>
                    <a:lstStyle/>
                    <a:p>
                      <a:pPr algn="ctr"/>
                      <a:r>
                        <a:rPr lang="el-GR" b="1" dirty="0">
                          <a:solidFill>
                            <a:schemeClr val="tx1"/>
                          </a:solidFill>
                        </a:rPr>
                        <a:t>σπίτι στην πόλη </a:t>
                      </a:r>
                      <a:endParaRPr lang="el-CY" b="1" dirty="0">
                        <a:solidFill>
                          <a:schemeClr val="tx1"/>
                        </a:solidFill>
                      </a:endParaRPr>
                    </a:p>
                  </a:txBody>
                  <a:tcPr/>
                </a:tc>
                <a:extLst>
                  <a:ext uri="{0D108BD9-81ED-4DB2-BD59-A6C34878D82A}">
                    <a16:rowId xmlns:a16="http://schemas.microsoft.com/office/drawing/2014/main" val="3117160797"/>
                  </a:ext>
                </a:extLst>
              </a:tr>
              <a:tr h="370840">
                <a:tc>
                  <a:txBody>
                    <a:bodyPr/>
                    <a:lstStyle/>
                    <a:p>
                      <a:pPr algn="ctr"/>
                      <a:r>
                        <a:rPr lang="el-GR" sz="1600" b="0" i="0" kern="1200" dirty="0">
                          <a:solidFill>
                            <a:schemeClr val="tx1"/>
                          </a:solidFill>
                          <a:effectLst/>
                          <a:latin typeface="+mn-lt"/>
                          <a:ea typeface="+mn-ea"/>
                          <a:cs typeface="+mn-cs"/>
                        </a:rPr>
                        <a:t>τοπική αρχιτεκτονική</a:t>
                      </a:r>
                    </a:p>
                    <a:p>
                      <a:pPr algn="ctr"/>
                      <a:endParaRPr lang="el-GR" sz="1600" b="0" i="0" kern="1200" dirty="0">
                        <a:solidFill>
                          <a:schemeClr val="tx1"/>
                        </a:solidFill>
                        <a:effectLst/>
                        <a:latin typeface="+mn-lt"/>
                        <a:ea typeface="+mn-ea"/>
                        <a:cs typeface="+mn-cs"/>
                      </a:endParaRPr>
                    </a:p>
                    <a:p>
                      <a:pPr algn="ctr"/>
                      <a:r>
                        <a:rPr lang="el-GR" sz="1600" b="0" i="0" kern="1200" dirty="0">
                          <a:solidFill>
                            <a:schemeClr val="tx1"/>
                          </a:solidFill>
                          <a:effectLst/>
                          <a:latin typeface="+mn-lt"/>
                          <a:ea typeface="+mn-ea"/>
                          <a:cs typeface="+mn-cs"/>
                        </a:rPr>
                        <a:t>μοναδικός χαρακτήρας</a:t>
                      </a:r>
                    </a:p>
                    <a:p>
                      <a:pPr algn="ctr"/>
                      <a:endParaRPr lang="el-GR" sz="1600" b="0" i="0" kern="1200" dirty="0">
                        <a:solidFill>
                          <a:schemeClr val="tx1"/>
                        </a:solidFill>
                        <a:effectLst/>
                        <a:latin typeface="+mn-lt"/>
                        <a:ea typeface="+mn-ea"/>
                        <a:cs typeface="+mn-cs"/>
                      </a:endParaRPr>
                    </a:p>
                    <a:p>
                      <a:pPr algn="ctr"/>
                      <a:r>
                        <a:rPr lang="el-GR" sz="1600" b="0" i="0" kern="1200" dirty="0">
                          <a:solidFill>
                            <a:schemeClr val="tx1"/>
                          </a:solidFill>
                          <a:effectLst/>
                          <a:latin typeface="+mn-lt"/>
                          <a:ea typeface="+mn-ea"/>
                          <a:cs typeface="+mn-cs"/>
                        </a:rPr>
                        <a:t>σύνδεση με την ιστορία του τόπου</a:t>
                      </a:r>
                    </a:p>
                    <a:p>
                      <a:pPr algn="ctr"/>
                      <a:endParaRPr lang="el-GR" sz="1600" b="0" i="0" kern="1200" dirty="0">
                        <a:solidFill>
                          <a:schemeClr val="tx1"/>
                        </a:solidFill>
                        <a:effectLst/>
                        <a:latin typeface="+mn-lt"/>
                        <a:ea typeface="+mn-ea"/>
                        <a:cs typeface="+mn-cs"/>
                      </a:endParaRPr>
                    </a:p>
                    <a:p>
                      <a:pPr algn="ctr"/>
                      <a:r>
                        <a:rPr lang="el-GR" sz="1600" dirty="0"/>
                        <a:t>πέτρα, ξύλο και κεραμίδι</a:t>
                      </a:r>
                    </a:p>
                    <a:p>
                      <a:pPr algn="ctr"/>
                      <a:endParaRPr lang="el-GR" sz="1600" dirty="0"/>
                    </a:p>
                    <a:p>
                      <a:pPr algn="ctr"/>
                      <a:r>
                        <a:rPr lang="el-GR" sz="1600" b="0" i="0" kern="1200" dirty="0">
                          <a:solidFill>
                            <a:schemeClr val="tx1"/>
                          </a:solidFill>
                          <a:effectLst/>
                          <a:latin typeface="+mn-lt"/>
                          <a:ea typeface="+mn-ea"/>
                          <a:cs typeface="+mn-cs"/>
                        </a:rPr>
                        <a:t>τα παράθυρα είναι συνήθως μικρά </a:t>
                      </a:r>
                    </a:p>
                    <a:p>
                      <a:pPr algn="ctr"/>
                      <a:endParaRPr lang="el-GR" sz="1600" b="0" i="0" kern="1200" dirty="0">
                        <a:solidFill>
                          <a:schemeClr val="tx1"/>
                        </a:solidFill>
                        <a:effectLst/>
                        <a:latin typeface="+mn-lt"/>
                        <a:ea typeface="+mn-ea"/>
                        <a:cs typeface="+mn-cs"/>
                      </a:endParaRPr>
                    </a:p>
                    <a:p>
                      <a:pPr algn="ctr"/>
                      <a:r>
                        <a:rPr lang="el-GR" sz="1600" b="0" i="0" kern="1200" dirty="0">
                          <a:solidFill>
                            <a:schemeClr val="tx1"/>
                          </a:solidFill>
                          <a:effectLst/>
                          <a:latin typeface="+mn-lt"/>
                          <a:ea typeface="+mn-ea"/>
                          <a:cs typeface="+mn-cs"/>
                        </a:rPr>
                        <a:t>οι στέγες είναι συχνά οριζόντια δώματα</a:t>
                      </a:r>
                      <a:endParaRPr lang="el-GR" sz="1600" dirty="0"/>
                    </a:p>
                  </a:txBody>
                  <a:tcPr/>
                </a:tc>
                <a:tc>
                  <a:txBody>
                    <a:bodyPr/>
                    <a:lstStyle/>
                    <a:p>
                      <a:pPr algn="ctr"/>
                      <a:r>
                        <a:rPr lang="el-GR" sz="1600" dirty="0">
                          <a:solidFill>
                            <a:schemeClr val="tx1"/>
                          </a:solidFill>
                        </a:rPr>
                        <a:t>μοναδικό κτίριο</a:t>
                      </a:r>
                    </a:p>
                    <a:p>
                      <a:pPr algn="ctr"/>
                      <a:endParaRPr lang="el-GR" sz="1600" dirty="0">
                        <a:solidFill>
                          <a:schemeClr val="tx1"/>
                        </a:solidFill>
                      </a:endParaRPr>
                    </a:p>
                    <a:p>
                      <a:pPr algn="ctr"/>
                      <a:r>
                        <a:rPr lang="el-GR" sz="1600" dirty="0">
                          <a:solidFill>
                            <a:schemeClr val="tx1"/>
                          </a:solidFill>
                        </a:rPr>
                        <a:t>ιστορικό κτίριο </a:t>
                      </a:r>
                    </a:p>
                    <a:p>
                      <a:pPr algn="ctr"/>
                      <a:endParaRPr lang="el-GR" sz="1600" dirty="0">
                        <a:solidFill>
                          <a:schemeClr val="tx1"/>
                        </a:solidFill>
                      </a:endParaRPr>
                    </a:p>
                    <a:p>
                      <a:pPr algn="ctr"/>
                      <a:r>
                        <a:rPr lang="el-GR" sz="1600" b="0" i="0" kern="1200" dirty="0">
                          <a:solidFill>
                            <a:schemeClr val="tx1"/>
                          </a:solidFill>
                          <a:effectLst/>
                          <a:latin typeface="+mn-lt"/>
                          <a:ea typeface="+mn-ea"/>
                          <a:cs typeface="+mn-cs"/>
                        </a:rPr>
                        <a:t>πολιτιστική κληρονομιά μιας περιοχής </a:t>
                      </a:r>
                    </a:p>
                    <a:p>
                      <a:pPr algn="ctr"/>
                      <a:endParaRPr lang="el-GR" sz="1600" b="0" i="0" kern="1200" dirty="0">
                        <a:solidFill>
                          <a:schemeClr val="tx1"/>
                        </a:solidFill>
                        <a:effectLst/>
                        <a:latin typeface="+mn-lt"/>
                        <a:ea typeface="+mn-ea"/>
                        <a:cs typeface="+mn-cs"/>
                      </a:endParaRPr>
                    </a:p>
                    <a:p>
                      <a:pPr algn="ctr"/>
                      <a:r>
                        <a:rPr lang="el-GR" sz="1600" b="0" i="0" kern="1200" dirty="0">
                          <a:solidFill>
                            <a:schemeClr val="tx1"/>
                          </a:solidFill>
                          <a:effectLst/>
                          <a:latin typeface="+mn-lt"/>
                          <a:ea typeface="+mn-ea"/>
                          <a:cs typeface="+mn-cs"/>
                        </a:rPr>
                        <a:t>  αναπαλαίωση</a:t>
                      </a:r>
                    </a:p>
                    <a:p>
                      <a:pPr algn="ctr"/>
                      <a:endParaRPr lang="el-GR" sz="1600" b="0" i="0" kern="1200" dirty="0">
                        <a:solidFill>
                          <a:schemeClr val="tx1"/>
                        </a:solidFill>
                        <a:effectLst/>
                        <a:latin typeface="+mn-lt"/>
                        <a:ea typeface="+mn-ea"/>
                        <a:cs typeface="+mn-cs"/>
                      </a:endParaRPr>
                    </a:p>
                    <a:p>
                      <a:pPr algn="ctr"/>
                      <a:r>
                        <a:rPr lang="el-GR" sz="1600" b="0" i="0" kern="1200" dirty="0">
                          <a:solidFill>
                            <a:schemeClr val="tx1"/>
                          </a:solidFill>
                          <a:effectLst/>
                          <a:latin typeface="+mn-lt"/>
                          <a:ea typeface="+mn-ea"/>
                          <a:cs typeface="+mn-cs"/>
                        </a:rPr>
                        <a:t>συνδέεται με ιστορικά πρόσωπα ή γεγονότα</a:t>
                      </a:r>
                    </a:p>
                    <a:p>
                      <a:pPr algn="ctr"/>
                      <a:endParaRPr lang="el-GR" sz="1600" b="0" i="0" kern="1200" dirty="0">
                        <a:solidFill>
                          <a:schemeClr val="tx1"/>
                        </a:solidFill>
                        <a:effectLst/>
                        <a:latin typeface="+mn-lt"/>
                        <a:ea typeface="+mn-ea"/>
                        <a:cs typeface="+mn-cs"/>
                      </a:endParaRPr>
                    </a:p>
                    <a:p>
                      <a:pPr algn="ctr"/>
                      <a:r>
                        <a:rPr lang="el-GR" sz="1600" dirty="0"/>
                        <a:t> χρήση πλίνθων ή πετρών</a:t>
                      </a:r>
                      <a:endParaRPr lang="el-CY" sz="1600" dirty="0"/>
                    </a:p>
                  </a:txBody>
                  <a:tcPr/>
                </a:tc>
                <a:tc>
                  <a:txBody>
                    <a:bodyPr/>
                    <a:lstStyle/>
                    <a:p>
                      <a:pPr algn="ctr"/>
                      <a:r>
                        <a:rPr lang="el-GR" sz="1600" b="0" i="0" kern="1200" dirty="0">
                          <a:solidFill>
                            <a:schemeClr val="tx1"/>
                          </a:solidFill>
                          <a:effectLst/>
                          <a:latin typeface="+mn-lt"/>
                          <a:ea typeface="+mn-ea"/>
                          <a:cs typeface="+mn-cs"/>
                        </a:rPr>
                        <a:t>ασφάλεια </a:t>
                      </a:r>
                    </a:p>
                    <a:p>
                      <a:pPr algn="ctr"/>
                      <a:endParaRPr lang="el-GR" sz="1600" b="0" i="0" kern="1200" dirty="0">
                        <a:solidFill>
                          <a:schemeClr val="tx1"/>
                        </a:solidFill>
                        <a:effectLst/>
                        <a:latin typeface="+mn-lt"/>
                        <a:ea typeface="+mn-ea"/>
                        <a:cs typeface="+mn-cs"/>
                      </a:endParaRPr>
                    </a:p>
                    <a:p>
                      <a:pPr algn="ctr"/>
                      <a:r>
                        <a:rPr lang="el-GR" sz="1600" b="0" i="0" kern="1200" dirty="0">
                          <a:solidFill>
                            <a:schemeClr val="tx1"/>
                          </a:solidFill>
                          <a:effectLst/>
                          <a:latin typeface="+mn-lt"/>
                          <a:ea typeface="+mn-ea"/>
                          <a:cs typeface="+mn-cs"/>
                        </a:rPr>
                        <a:t>κοινόχρηστοι εξωτερικοί χώροι (κήποι, παιδικές χαρές ή πισίνες)</a:t>
                      </a:r>
                    </a:p>
                    <a:p>
                      <a:pPr algn="ctr"/>
                      <a:endParaRPr lang="el-GR" sz="1600" b="0" i="0" kern="1200" dirty="0">
                        <a:solidFill>
                          <a:schemeClr val="tx1"/>
                        </a:solidFill>
                        <a:effectLst/>
                        <a:latin typeface="+mn-lt"/>
                        <a:ea typeface="+mn-ea"/>
                        <a:cs typeface="+mn-cs"/>
                      </a:endParaRPr>
                    </a:p>
                    <a:p>
                      <a:pPr algn="ctr"/>
                      <a:r>
                        <a:rPr lang="el-GR" sz="1600" b="0" i="0" kern="1200" dirty="0">
                          <a:solidFill>
                            <a:schemeClr val="tx1"/>
                          </a:solidFill>
                          <a:effectLst/>
                          <a:latin typeface="+mn-lt"/>
                          <a:ea typeface="+mn-ea"/>
                          <a:cs typeface="+mn-cs"/>
                        </a:rPr>
                        <a:t>η  αγορά ή ενοικίαση διαμερίσματος σε πολυκατοικία είναι συχνά πιο οικονομική</a:t>
                      </a:r>
                    </a:p>
                    <a:p>
                      <a:pPr algn="ctr"/>
                      <a:endParaRPr lang="el-GR" sz="1600" b="0" i="0" kern="1200" dirty="0">
                        <a:solidFill>
                          <a:schemeClr val="tx1"/>
                        </a:solidFill>
                        <a:effectLst/>
                        <a:latin typeface="+mn-lt"/>
                        <a:ea typeface="+mn-ea"/>
                        <a:cs typeface="+mn-cs"/>
                      </a:endParaRPr>
                    </a:p>
                    <a:p>
                      <a:pPr algn="ctr"/>
                      <a:r>
                        <a:rPr lang="el-GR" sz="1600" b="0" i="0" kern="1200" dirty="0">
                          <a:solidFill>
                            <a:schemeClr val="tx1"/>
                          </a:solidFill>
                          <a:effectLst/>
                          <a:latin typeface="+mn-lt"/>
                          <a:ea typeface="+mn-ea"/>
                          <a:cs typeface="+mn-cs"/>
                        </a:rPr>
                        <a:t>πρόσβαση σε μέσα μαζικής μεταφοράς, καταστήματα και άλλες υπηρεσίες</a:t>
                      </a:r>
                    </a:p>
                    <a:p>
                      <a:pPr algn="ctr"/>
                      <a:endParaRPr lang="el-GR" sz="1600" b="0" i="0"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i="0" kern="1200" dirty="0">
                          <a:solidFill>
                            <a:schemeClr val="tx1"/>
                          </a:solidFill>
                          <a:effectLst/>
                          <a:latin typeface="+mn-lt"/>
                          <a:ea typeface="+mn-ea"/>
                          <a:cs typeface="+mn-cs"/>
                        </a:rPr>
                        <a:t>μοντέρνα διακόσμηση</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l-GR" sz="1600" b="0" i="0" kern="1200" dirty="0">
                        <a:solidFill>
                          <a:schemeClr val="tx1"/>
                        </a:solidFill>
                        <a:effectLst/>
                        <a:latin typeface="+mn-lt"/>
                        <a:ea typeface="+mn-ea"/>
                        <a:cs typeface="+mn-cs"/>
                      </a:endParaRPr>
                    </a:p>
                    <a:p>
                      <a:pPr algn="ctr"/>
                      <a:r>
                        <a:rPr lang="el-GR" sz="1600" b="0" i="0" kern="1200" dirty="0">
                          <a:solidFill>
                            <a:schemeClr val="tx1"/>
                          </a:solidFill>
                          <a:effectLst/>
                          <a:latin typeface="+mn-lt"/>
                          <a:ea typeface="+mn-ea"/>
                          <a:cs typeface="+mn-cs"/>
                        </a:rPr>
                        <a:t>διαρρύθμιση των δωματίων</a:t>
                      </a:r>
                    </a:p>
                    <a:p>
                      <a:pPr algn="ctr"/>
                      <a:endParaRPr lang="el-GR" sz="1600" b="0" i="0" kern="1200" dirty="0">
                        <a:solidFill>
                          <a:schemeClr val="tx1"/>
                        </a:solidFill>
                        <a:effectLst/>
                        <a:latin typeface="+mn-lt"/>
                        <a:ea typeface="+mn-ea"/>
                        <a:cs typeface="+mn-cs"/>
                      </a:endParaRPr>
                    </a:p>
                    <a:p>
                      <a:pPr algn="ctr"/>
                      <a:r>
                        <a:rPr lang="el-GR" sz="1600" b="0" i="0" kern="1200" dirty="0">
                          <a:solidFill>
                            <a:schemeClr val="tx1"/>
                          </a:solidFill>
                          <a:effectLst/>
                          <a:latin typeface="+mn-lt"/>
                          <a:ea typeface="+mn-ea"/>
                          <a:cs typeface="+mn-cs"/>
                        </a:rPr>
                        <a:t> μοντέρνα αρχιτεκτονική </a:t>
                      </a:r>
                    </a:p>
                    <a:p>
                      <a:pPr algn="ctr"/>
                      <a:endParaRPr lang="el-CY" sz="1600" dirty="0"/>
                    </a:p>
                  </a:txBody>
                  <a:tcPr/>
                </a:tc>
                <a:tc>
                  <a:txBody>
                    <a:bodyPr/>
                    <a:lstStyle/>
                    <a:p>
                      <a:pPr algn="ctr"/>
                      <a:r>
                        <a:rPr lang="el-GR" sz="1600" b="0" i="0" kern="1200" dirty="0">
                          <a:solidFill>
                            <a:schemeClr val="tx1"/>
                          </a:solidFill>
                          <a:effectLst/>
                          <a:latin typeface="+mn-lt"/>
                          <a:ea typeface="+mn-ea"/>
                          <a:cs typeface="+mn-cs"/>
                        </a:rPr>
                        <a:t>πρόσβαση σε υπηρεσίες (καταστήματα,  σχολεία, υγεία)</a:t>
                      </a:r>
                    </a:p>
                    <a:p>
                      <a:pPr algn="ctr"/>
                      <a:endParaRPr lang="el-GR" sz="1600" b="0" i="0" kern="1200" dirty="0">
                        <a:solidFill>
                          <a:schemeClr val="tx1"/>
                        </a:solidFill>
                        <a:effectLst/>
                        <a:latin typeface="+mn-lt"/>
                        <a:ea typeface="+mn-ea"/>
                        <a:cs typeface="+mn-cs"/>
                      </a:endParaRPr>
                    </a:p>
                    <a:p>
                      <a:pPr algn="ctr"/>
                      <a:r>
                        <a:rPr lang="el-GR" sz="1600" b="0" i="0" kern="1200" dirty="0">
                          <a:solidFill>
                            <a:schemeClr val="tx1"/>
                          </a:solidFill>
                          <a:effectLst/>
                          <a:latin typeface="+mn-lt"/>
                          <a:ea typeface="+mn-ea"/>
                          <a:cs typeface="+mn-cs"/>
                        </a:rPr>
                        <a:t> δημόσιες συγκοινωνίες</a:t>
                      </a:r>
                    </a:p>
                    <a:p>
                      <a:pPr algn="ctr"/>
                      <a:endParaRPr lang="el-GR" sz="1600" b="0" i="0" kern="1200" dirty="0">
                        <a:solidFill>
                          <a:schemeClr val="tx1"/>
                        </a:solidFill>
                        <a:effectLst/>
                        <a:latin typeface="+mn-lt"/>
                        <a:ea typeface="+mn-ea"/>
                        <a:cs typeface="+mn-cs"/>
                      </a:endParaRPr>
                    </a:p>
                    <a:p>
                      <a:pPr algn="ctr"/>
                      <a:r>
                        <a:rPr lang="el-GR" sz="1600" b="0" i="0" kern="1200" dirty="0">
                          <a:solidFill>
                            <a:schemeClr val="tx1"/>
                          </a:solidFill>
                          <a:effectLst/>
                          <a:latin typeface="+mn-lt"/>
                          <a:ea typeface="+mn-ea"/>
                          <a:cs typeface="+mn-cs"/>
                        </a:rPr>
                        <a:t> το χαμηλότερο κόστος αγοράς ή ενοικίασης </a:t>
                      </a:r>
                    </a:p>
                    <a:p>
                      <a:pPr algn="ctr"/>
                      <a:endParaRPr lang="el-GR" sz="1600" b="0" i="0" kern="1200" dirty="0">
                        <a:solidFill>
                          <a:schemeClr val="tx1"/>
                        </a:solidFill>
                        <a:effectLst/>
                        <a:latin typeface="+mn-lt"/>
                        <a:ea typeface="+mn-ea"/>
                        <a:cs typeface="+mn-cs"/>
                      </a:endParaRPr>
                    </a:p>
                    <a:p>
                      <a:pPr algn="ctr"/>
                      <a:r>
                        <a:rPr lang="el-GR" sz="1600" b="0" i="0" kern="1200" dirty="0">
                          <a:solidFill>
                            <a:schemeClr val="tx1"/>
                          </a:solidFill>
                          <a:effectLst/>
                          <a:latin typeface="+mn-lt"/>
                          <a:ea typeface="+mn-ea"/>
                          <a:cs typeface="+mn-cs"/>
                        </a:rPr>
                        <a:t>μοντέρνα διακόσμηση</a:t>
                      </a:r>
                    </a:p>
                    <a:p>
                      <a:pPr algn="ctr"/>
                      <a:endParaRPr lang="el-GR" sz="1600" b="0" i="0" kern="1200" dirty="0">
                        <a:solidFill>
                          <a:schemeClr val="tx1"/>
                        </a:solidFill>
                        <a:effectLst/>
                        <a:latin typeface="+mn-lt"/>
                        <a:ea typeface="+mn-ea"/>
                        <a:cs typeface="+mn-cs"/>
                      </a:endParaRPr>
                    </a:p>
                    <a:p>
                      <a:pPr algn="ctr"/>
                      <a:r>
                        <a:rPr lang="el-GR" sz="1600" b="0" i="0" kern="1200" dirty="0">
                          <a:solidFill>
                            <a:schemeClr val="tx1"/>
                          </a:solidFill>
                          <a:effectLst/>
                          <a:latin typeface="+mn-lt"/>
                          <a:ea typeface="+mn-ea"/>
                          <a:cs typeface="+mn-cs"/>
                        </a:rPr>
                        <a:t>διαρρύθμιση των δωματίων</a:t>
                      </a:r>
                    </a:p>
                    <a:p>
                      <a:pPr algn="ctr"/>
                      <a:endParaRPr lang="el-GR" sz="1600" b="0" i="0" kern="1200" dirty="0">
                        <a:solidFill>
                          <a:schemeClr val="tx1"/>
                        </a:solidFill>
                        <a:effectLst/>
                        <a:latin typeface="+mn-lt"/>
                        <a:ea typeface="+mn-ea"/>
                        <a:cs typeface="+mn-cs"/>
                      </a:endParaRPr>
                    </a:p>
                    <a:p>
                      <a:pPr algn="ctr"/>
                      <a:r>
                        <a:rPr lang="el-GR" sz="1600" b="0" i="0" kern="1200" dirty="0">
                          <a:solidFill>
                            <a:schemeClr val="tx1"/>
                          </a:solidFill>
                          <a:effectLst/>
                          <a:latin typeface="+mn-lt"/>
                          <a:ea typeface="+mn-ea"/>
                          <a:cs typeface="+mn-cs"/>
                        </a:rPr>
                        <a:t> μοντέρνα αρχιτεκτονική </a:t>
                      </a:r>
                    </a:p>
                    <a:p>
                      <a:pPr algn="ctr"/>
                      <a:endParaRPr lang="el-GR" sz="1600" b="0" i="0" kern="1200" dirty="0">
                        <a:solidFill>
                          <a:schemeClr val="tx1"/>
                        </a:solidFill>
                        <a:effectLst/>
                        <a:latin typeface="+mn-lt"/>
                        <a:ea typeface="+mn-ea"/>
                        <a:cs typeface="+mn-cs"/>
                      </a:endParaRPr>
                    </a:p>
                    <a:p>
                      <a:pPr algn="ctr"/>
                      <a:endParaRPr lang="el-GR" sz="1600" b="0" i="0" kern="1200" dirty="0">
                        <a:solidFill>
                          <a:schemeClr val="tx1"/>
                        </a:solidFill>
                        <a:effectLst/>
                        <a:latin typeface="+mn-lt"/>
                        <a:ea typeface="+mn-ea"/>
                        <a:cs typeface="+mn-cs"/>
                      </a:endParaRPr>
                    </a:p>
                    <a:p>
                      <a:pPr algn="ctr"/>
                      <a:endParaRPr lang="el-GR" sz="1600" b="0" i="0" kern="1200" dirty="0">
                        <a:solidFill>
                          <a:schemeClr val="tx1"/>
                        </a:solidFill>
                        <a:effectLst/>
                        <a:latin typeface="+mn-lt"/>
                        <a:ea typeface="+mn-ea"/>
                        <a:cs typeface="+mn-cs"/>
                      </a:endParaRPr>
                    </a:p>
                  </a:txBody>
                  <a:tcPr/>
                </a:tc>
                <a:extLst>
                  <a:ext uri="{0D108BD9-81ED-4DB2-BD59-A6C34878D82A}">
                    <a16:rowId xmlns:a16="http://schemas.microsoft.com/office/drawing/2014/main" val="3622002365"/>
                  </a:ext>
                </a:extLst>
              </a:tr>
            </a:tbl>
          </a:graphicData>
        </a:graphic>
      </p:graphicFrame>
    </p:spTree>
    <p:extLst>
      <p:ext uri="{BB962C8B-B14F-4D97-AF65-F5344CB8AC3E}">
        <p14:creationId xmlns:p14="http://schemas.microsoft.com/office/powerpoint/2010/main" val="1427158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Αστείες ατάκες και ανέκδοτα για την πεθερά">
            <a:extLst>
              <a:ext uri="{FF2B5EF4-FFF2-40B4-BE49-F238E27FC236}">
                <a16:creationId xmlns:a16="http://schemas.microsoft.com/office/drawing/2014/main" id="{8DF3D6A2-39CE-16D8-AD34-563DA31582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047" y="2013858"/>
            <a:ext cx="4303745" cy="3765776"/>
          </a:xfrm>
          <a:prstGeom prst="rect">
            <a:avLst/>
          </a:prstGeom>
          <a:noFill/>
          <a:extLst>
            <a:ext uri="{909E8E84-426E-40DD-AFC4-6F175D3DCCD1}">
              <a14:hiddenFill xmlns:a14="http://schemas.microsoft.com/office/drawing/2010/main">
                <a:solidFill>
                  <a:srgbClr val="FFFFFF"/>
                </a:solidFill>
              </a14:hiddenFill>
            </a:ext>
          </a:extLst>
        </p:spPr>
      </p:pic>
      <p:sp>
        <p:nvSpPr>
          <p:cNvPr id="3" name="Φυσαλίδα σκέψης: Σύννεφο 2">
            <a:extLst>
              <a:ext uri="{FF2B5EF4-FFF2-40B4-BE49-F238E27FC236}">
                <a16:creationId xmlns:a16="http://schemas.microsoft.com/office/drawing/2014/main" id="{6D04442E-F646-5BC1-3035-61615EA38196}"/>
              </a:ext>
            </a:extLst>
          </p:cNvPr>
          <p:cNvSpPr/>
          <p:nvPr/>
        </p:nvSpPr>
        <p:spPr>
          <a:xfrm>
            <a:off x="3733800" y="130629"/>
            <a:ext cx="7979229" cy="525780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2000" dirty="0">
                <a:solidFill>
                  <a:schemeClr val="tx1"/>
                </a:solidFill>
              </a:rPr>
              <a:t>Νύφη μου, αποφασίσατε  πού θα μείνετε;  Στην εφημερίδα διάβασα ότι ένα από τα πιο εμβληματικά διατηρητέα και γνωστά ακίνητα της Λευκωσίας πωλείται από την </a:t>
            </a:r>
            <a:r>
              <a:rPr lang="el-GR" sz="2000" dirty="0" err="1">
                <a:solidFill>
                  <a:schemeClr val="tx1"/>
                </a:solidFill>
                <a:hlinkClick r:id="rId5">
                  <a:extLst>
                    <a:ext uri="{A12FA001-AC4F-418D-AE19-62706E023703}">
                      <ahyp:hlinkClr xmlns:ahyp="http://schemas.microsoft.com/office/drawing/2018/hyperlinkcolor" val="tx"/>
                    </a:ext>
                  </a:extLst>
                </a:hlinkClick>
              </a:rPr>
              <a:t>Altia</a:t>
            </a:r>
            <a:r>
              <a:rPr lang="el-GR" sz="2000" dirty="0">
                <a:solidFill>
                  <a:schemeClr val="tx1"/>
                </a:solidFill>
              </a:rPr>
              <a:t>. Πρόκειται για ένα μοναδικό κτίριο στην καρδιά της πρωτεύουσας. </a:t>
            </a:r>
            <a:r>
              <a:rPr lang="el-GR" sz="2000" dirty="0" err="1">
                <a:solidFill>
                  <a:schemeClr val="tx1"/>
                </a:solidFill>
              </a:rPr>
              <a:t>To</a:t>
            </a:r>
            <a:r>
              <a:rPr lang="el-GR" sz="2000" dirty="0">
                <a:solidFill>
                  <a:schemeClr val="tx1"/>
                </a:solidFill>
              </a:rPr>
              <a:t> ακίνητο βρίσκεται επί της Λεωφόρου Μάρκου Δράκου στη Λευκωσία, απέναντι από το ιστορικό ξενοδοχείο </a:t>
            </a:r>
            <a:r>
              <a:rPr lang="el-GR" sz="2000" dirty="0" err="1">
                <a:solidFill>
                  <a:schemeClr val="tx1"/>
                </a:solidFill>
              </a:rPr>
              <a:t>Ledra</a:t>
            </a:r>
            <a:r>
              <a:rPr lang="el-GR" sz="2000" dirty="0">
                <a:solidFill>
                  <a:schemeClr val="tx1"/>
                </a:solidFill>
              </a:rPr>
              <a:t> </a:t>
            </a:r>
            <a:r>
              <a:rPr lang="el-GR" sz="2000" dirty="0" err="1">
                <a:solidFill>
                  <a:schemeClr val="tx1"/>
                </a:solidFill>
              </a:rPr>
              <a:t>Palace</a:t>
            </a:r>
            <a:r>
              <a:rPr lang="el-GR" sz="2000" dirty="0">
                <a:solidFill>
                  <a:schemeClr val="tx1"/>
                </a:solidFill>
              </a:rPr>
              <a:t>, στη νεκρή ζώνη. </a:t>
            </a:r>
          </a:p>
          <a:p>
            <a:pPr algn="ctr"/>
            <a:endParaRPr lang="el-CY" dirty="0">
              <a:solidFill>
                <a:schemeClr val="tx1"/>
              </a:solidFill>
            </a:endParaRPr>
          </a:p>
        </p:txBody>
      </p:sp>
      <p:pic>
        <p:nvPicPr>
          <p:cNvPr id="4" name="ElevenLabs_2026-04-14T05_42_20_Martha - Expressive Greek Female_pvc_sp100_s50_sb75_v3">
            <a:hlinkClick r:id="" action="ppaction://media"/>
            <a:extLst>
              <a:ext uri="{FF2B5EF4-FFF2-40B4-BE49-F238E27FC236}">
                <a16:creationId xmlns:a16="http://schemas.microsoft.com/office/drawing/2014/main" id="{D5288C8E-35B3-C57E-FBB0-CEDFB429818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42828" y="5779634"/>
            <a:ext cx="406400" cy="406400"/>
          </a:xfrm>
          <a:prstGeom prst="rect">
            <a:avLst/>
          </a:prstGeom>
        </p:spPr>
      </p:pic>
    </p:spTree>
    <p:extLst>
      <p:ext uri="{BB962C8B-B14F-4D97-AF65-F5344CB8AC3E}">
        <p14:creationId xmlns:p14="http://schemas.microsoft.com/office/powerpoint/2010/main" val="155817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BDBF92C-3429-4B50-A099-EFAE7EC02C9D}"/>
              </a:ext>
            </a:extLst>
          </p:cNvPr>
          <p:cNvSpPr txBox="1"/>
          <p:nvPr/>
        </p:nvSpPr>
        <p:spPr>
          <a:xfrm>
            <a:off x="838200" y="1026734"/>
            <a:ext cx="10537826" cy="954107"/>
          </a:xfrm>
          <a:prstGeom prst="rect">
            <a:avLst/>
          </a:prstGeom>
        </p:spPr>
        <p:txBody>
          <a:bodyPr vert="horz" wrap="square" lIns="91440" tIns="45720" rIns="91440" bIns="45720" rtlCol="0" anchor="b">
            <a:normAutofit/>
          </a:bodyPr>
          <a:lstStyle/>
          <a:p>
            <a:pPr algn="ctr">
              <a:lnSpc>
                <a:spcPct val="90000"/>
              </a:lnSpc>
              <a:spcBef>
                <a:spcPct val="0"/>
              </a:spcBef>
              <a:spcAft>
                <a:spcPts val="600"/>
              </a:spcAft>
            </a:pPr>
            <a:r>
              <a:rPr lang="en-US" sz="3100" kern="1200">
                <a:solidFill>
                  <a:schemeClr val="bg1"/>
                </a:solidFill>
                <a:latin typeface="+mj-lt"/>
                <a:ea typeface="+mj-ea"/>
                <a:cs typeface="+mj-cs"/>
                <a:hlinkClick r:id="rId2">
                  <a:extLst>
                    <a:ext uri="{A12FA001-AC4F-418D-AE19-62706E023703}">
                      <ahyp:hlinkClr xmlns:ahyp="http://schemas.microsoft.com/office/drawing/2018/hyperlinkcolor" val="tx"/>
                    </a:ext>
                  </a:extLst>
                </a:hlinkClick>
              </a:rPr>
              <a:t>Πωλείται εμβληματικό διατηρητέο ακίνητο στη Λευκωσία από την Altia, Η ΚΑΘΗΜΕΡΙΝΗ, kathimerini.com.cy</a:t>
            </a:r>
            <a:endParaRPr lang="en-US" sz="3100" kern="1200">
              <a:solidFill>
                <a:schemeClr val="bg1"/>
              </a:solidFill>
              <a:latin typeface="+mj-lt"/>
              <a:ea typeface="+mj-ea"/>
              <a:cs typeface="+mj-cs"/>
            </a:endParaRPr>
          </a:p>
        </p:txBody>
      </p:sp>
      <p:pic>
        <p:nvPicPr>
          <p:cNvPr id="4098" name="Picture 2">
            <a:extLst>
              <a:ext uri="{FF2B5EF4-FFF2-40B4-BE49-F238E27FC236}">
                <a16:creationId xmlns:a16="http://schemas.microsoft.com/office/drawing/2014/main" id="{26A379CA-9DEC-2715-B84B-F3FD3CA04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331" r="1" b="1"/>
          <a:stretch>
            <a:fillRect/>
          </a:stretch>
        </p:blipFill>
        <p:spPr bwMode="auto">
          <a:xfrm>
            <a:off x="6" y="3557522"/>
            <a:ext cx="6000749" cy="3300478"/>
          </a:xfrm>
          <a:custGeom>
            <a:avLst/>
            <a:gdLst/>
            <a:ahLst/>
            <a:cxnLst/>
            <a:rect l="l" t="t" r="r" b="b"/>
            <a:pathLst>
              <a:path w="6000749" h="3300478">
                <a:moveTo>
                  <a:pt x="0" y="0"/>
                </a:moveTo>
                <a:lnTo>
                  <a:pt x="72689" y="17405"/>
                </a:lnTo>
                <a:cubicBezTo>
                  <a:pt x="148479" y="30382"/>
                  <a:pt x="220740" y="46697"/>
                  <a:pt x="296224" y="60096"/>
                </a:cubicBezTo>
                <a:cubicBezTo>
                  <a:pt x="370204" y="73143"/>
                  <a:pt x="437718" y="89378"/>
                  <a:pt x="480347" y="125215"/>
                </a:cubicBezTo>
                <a:cubicBezTo>
                  <a:pt x="499354" y="141006"/>
                  <a:pt x="525380" y="157497"/>
                  <a:pt x="557941" y="163614"/>
                </a:cubicBezTo>
                <a:cubicBezTo>
                  <a:pt x="604343" y="172287"/>
                  <a:pt x="661151" y="169659"/>
                  <a:pt x="711163" y="175552"/>
                </a:cubicBezTo>
                <a:cubicBezTo>
                  <a:pt x="770061" y="182442"/>
                  <a:pt x="837586" y="186026"/>
                  <a:pt x="879547" y="204397"/>
                </a:cubicBezTo>
                <a:cubicBezTo>
                  <a:pt x="916853" y="220789"/>
                  <a:pt x="953852" y="232503"/>
                  <a:pt x="1001114" y="239543"/>
                </a:cubicBezTo>
                <a:cubicBezTo>
                  <a:pt x="1034229" y="244449"/>
                  <a:pt x="1060244" y="258297"/>
                  <a:pt x="1094193" y="261385"/>
                </a:cubicBezTo>
                <a:cubicBezTo>
                  <a:pt x="1138864" y="265585"/>
                  <a:pt x="1183576" y="267514"/>
                  <a:pt x="1223712" y="278215"/>
                </a:cubicBezTo>
                <a:cubicBezTo>
                  <a:pt x="1265353" y="289267"/>
                  <a:pt x="1311848" y="296040"/>
                  <a:pt x="1355116" y="305727"/>
                </a:cubicBezTo>
                <a:cubicBezTo>
                  <a:pt x="1378077" y="310948"/>
                  <a:pt x="1397486" y="319319"/>
                  <a:pt x="1419784" y="325013"/>
                </a:cubicBezTo>
                <a:cubicBezTo>
                  <a:pt x="1460606" y="335426"/>
                  <a:pt x="1502092" y="345368"/>
                  <a:pt x="1543855" y="354703"/>
                </a:cubicBezTo>
                <a:cubicBezTo>
                  <a:pt x="1585613" y="364041"/>
                  <a:pt x="1625936" y="376036"/>
                  <a:pt x="1671044" y="380741"/>
                </a:cubicBezTo>
                <a:cubicBezTo>
                  <a:pt x="1747929" y="388654"/>
                  <a:pt x="1830544" y="388195"/>
                  <a:pt x="1905503" y="397893"/>
                </a:cubicBezTo>
                <a:cubicBezTo>
                  <a:pt x="1981585" y="407807"/>
                  <a:pt x="2054121" y="423516"/>
                  <a:pt x="2122943" y="441264"/>
                </a:cubicBezTo>
                <a:cubicBezTo>
                  <a:pt x="2177383" y="455211"/>
                  <a:pt x="2228579" y="469433"/>
                  <a:pt x="2294750" y="471131"/>
                </a:cubicBezTo>
                <a:cubicBezTo>
                  <a:pt x="2331675" y="472095"/>
                  <a:pt x="2371411" y="480021"/>
                  <a:pt x="2395406" y="492458"/>
                </a:cubicBezTo>
                <a:cubicBezTo>
                  <a:pt x="2447356" y="519599"/>
                  <a:pt x="2511089" y="534865"/>
                  <a:pt x="2582173" y="545492"/>
                </a:cubicBezTo>
                <a:cubicBezTo>
                  <a:pt x="2677107" y="559893"/>
                  <a:pt x="2771049" y="575002"/>
                  <a:pt x="2866260" y="588796"/>
                </a:cubicBezTo>
                <a:cubicBezTo>
                  <a:pt x="2922428" y="597021"/>
                  <a:pt x="2978373" y="606221"/>
                  <a:pt x="3037154" y="609730"/>
                </a:cubicBezTo>
                <a:cubicBezTo>
                  <a:pt x="3157310" y="617134"/>
                  <a:pt x="3279823" y="620612"/>
                  <a:pt x="3400817" y="626198"/>
                </a:cubicBezTo>
                <a:cubicBezTo>
                  <a:pt x="3440399" y="627913"/>
                  <a:pt x="3478286" y="633081"/>
                  <a:pt x="3518453" y="633771"/>
                </a:cubicBezTo>
                <a:cubicBezTo>
                  <a:pt x="3561907" y="634557"/>
                  <a:pt x="3607885" y="630075"/>
                  <a:pt x="3651342" y="630861"/>
                </a:cubicBezTo>
                <a:cubicBezTo>
                  <a:pt x="3723632" y="632064"/>
                  <a:pt x="3794230" y="636720"/>
                  <a:pt x="3866543" y="638109"/>
                </a:cubicBezTo>
                <a:cubicBezTo>
                  <a:pt x="4006046" y="640675"/>
                  <a:pt x="4145773" y="642266"/>
                  <a:pt x="4285471" y="643671"/>
                </a:cubicBezTo>
                <a:cubicBezTo>
                  <a:pt x="4315374" y="643936"/>
                  <a:pt x="4347225" y="639959"/>
                  <a:pt x="4376825" y="640644"/>
                </a:cubicBezTo>
                <a:cubicBezTo>
                  <a:pt x="4455420" y="642648"/>
                  <a:pt x="4533819" y="645811"/>
                  <a:pt x="4611883" y="649214"/>
                </a:cubicBezTo>
                <a:cubicBezTo>
                  <a:pt x="4659172" y="651342"/>
                  <a:pt x="4705681" y="655657"/>
                  <a:pt x="4753273" y="657363"/>
                </a:cubicBezTo>
                <a:cubicBezTo>
                  <a:pt x="4791348" y="658728"/>
                  <a:pt x="4830282" y="658460"/>
                  <a:pt x="4869416" y="657032"/>
                </a:cubicBezTo>
                <a:cubicBezTo>
                  <a:pt x="4903113" y="655812"/>
                  <a:pt x="4937685" y="650501"/>
                  <a:pt x="4971133" y="650072"/>
                </a:cubicBezTo>
                <a:cubicBezTo>
                  <a:pt x="5061656" y="648862"/>
                  <a:pt x="5151315" y="649288"/>
                  <a:pt x="5241228" y="648921"/>
                </a:cubicBezTo>
                <a:cubicBezTo>
                  <a:pt x="5277251" y="648692"/>
                  <a:pt x="5313809" y="647064"/>
                  <a:pt x="5348948" y="648281"/>
                </a:cubicBezTo>
                <a:cubicBezTo>
                  <a:pt x="5442983" y="651292"/>
                  <a:pt x="5535908" y="656726"/>
                  <a:pt x="5630171" y="658761"/>
                </a:cubicBezTo>
                <a:cubicBezTo>
                  <a:pt x="5708354" y="660446"/>
                  <a:pt x="5788179" y="658309"/>
                  <a:pt x="5867227" y="658360"/>
                </a:cubicBezTo>
                <a:cubicBezTo>
                  <a:pt x="5900754" y="658487"/>
                  <a:pt x="5933144" y="660851"/>
                  <a:pt x="5966562" y="660236"/>
                </a:cubicBezTo>
                <a:lnTo>
                  <a:pt x="6000749" y="659419"/>
                </a:lnTo>
                <a:lnTo>
                  <a:pt x="6000749" y="3300478"/>
                </a:lnTo>
                <a:lnTo>
                  <a:pt x="0" y="3300478"/>
                </a:lnTo>
                <a:close/>
              </a:path>
            </a:pathLst>
          </a:custGeom>
          <a:noFill/>
          <a:extLst>
            <a:ext uri="{909E8E84-426E-40DD-AFC4-6F175D3DCCD1}">
              <a14:hiddenFill xmlns:a14="http://schemas.microsoft.com/office/drawing/2010/main">
                <a:solidFill>
                  <a:srgbClr val="FFFFFF"/>
                </a:solidFill>
              </a14:hiddenFill>
            </a:ext>
          </a:extLst>
        </p:spPr>
      </p:pic>
      <p:pic>
        <p:nvPicPr>
          <p:cNvPr id="2" name="Picture 6" descr="Αστείες ατάκες και ανέκδοτα για την πεθερά">
            <a:extLst>
              <a:ext uri="{FF2B5EF4-FFF2-40B4-BE49-F238E27FC236}">
                <a16:creationId xmlns:a16="http://schemas.microsoft.com/office/drawing/2014/main" id="{00B6A166-C3C7-BA2E-CE32-DAC484EA36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30" r="-2" b="-2"/>
          <a:stretch>
            <a:fillRect/>
          </a:stretch>
        </p:blipFill>
        <p:spPr bwMode="auto">
          <a:xfrm>
            <a:off x="6191245" y="3477464"/>
            <a:ext cx="6000750" cy="3380536"/>
          </a:xfrm>
          <a:custGeom>
            <a:avLst/>
            <a:gdLst/>
            <a:ahLst/>
            <a:cxnLst/>
            <a:rect l="l" t="t" r="r" b="b"/>
            <a:pathLst>
              <a:path w="6000750" h="3380536">
                <a:moveTo>
                  <a:pt x="6000750" y="0"/>
                </a:moveTo>
                <a:lnTo>
                  <a:pt x="6000750" y="3380536"/>
                </a:lnTo>
                <a:lnTo>
                  <a:pt x="0" y="3380536"/>
                </a:lnTo>
                <a:lnTo>
                  <a:pt x="0" y="734920"/>
                </a:lnTo>
                <a:lnTo>
                  <a:pt x="1093" y="734894"/>
                </a:lnTo>
                <a:cubicBezTo>
                  <a:pt x="43982" y="734250"/>
                  <a:pt x="86046" y="738067"/>
                  <a:pt x="129383" y="735472"/>
                </a:cubicBezTo>
                <a:cubicBezTo>
                  <a:pt x="232305" y="729284"/>
                  <a:pt x="335599" y="720589"/>
                  <a:pt x="438999" y="712634"/>
                </a:cubicBezTo>
                <a:cubicBezTo>
                  <a:pt x="545632" y="704405"/>
                  <a:pt x="651967" y="696598"/>
                  <a:pt x="758502" y="687629"/>
                </a:cubicBezTo>
                <a:cubicBezTo>
                  <a:pt x="816777" y="682526"/>
                  <a:pt x="875042" y="674778"/>
                  <a:pt x="933290" y="669489"/>
                </a:cubicBezTo>
                <a:cubicBezTo>
                  <a:pt x="984350" y="664848"/>
                  <a:pt x="1035368" y="662477"/>
                  <a:pt x="1086504" y="658393"/>
                </a:cubicBezTo>
                <a:cubicBezTo>
                  <a:pt x="1130780" y="654718"/>
                  <a:pt x="1175255" y="649883"/>
                  <a:pt x="1219532" y="646211"/>
                </a:cubicBezTo>
                <a:cubicBezTo>
                  <a:pt x="1290460" y="640432"/>
                  <a:pt x="1361111" y="635262"/>
                  <a:pt x="1431709" y="629721"/>
                </a:cubicBezTo>
                <a:cubicBezTo>
                  <a:pt x="1461215" y="627211"/>
                  <a:pt x="1492576" y="627456"/>
                  <a:pt x="1519665" y="620761"/>
                </a:cubicBezTo>
                <a:cubicBezTo>
                  <a:pt x="1587914" y="603847"/>
                  <a:pt x="1656385" y="596155"/>
                  <a:pt x="1725964" y="591136"/>
                </a:cubicBezTo>
                <a:cubicBezTo>
                  <a:pt x="1749760" y="589442"/>
                  <a:pt x="1775052" y="585455"/>
                  <a:pt x="1797448" y="579050"/>
                </a:cubicBezTo>
                <a:cubicBezTo>
                  <a:pt x="1843314" y="566085"/>
                  <a:pt x="1887378" y="550735"/>
                  <a:pt x="1932321" y="536393"/>
                </a:cubicBezTo>
                <a:cubicBezTo>
                  <a:pt x="1937187" y="534756"/>
                  <a:pt x="1943228" y="533703"/>
                  <a:pt x="1948501" y="532386"/>
                </a:cubicBezTo>
                <a:cubicBezTo>
                  <a:pt x="1978396" y="524909"/>
                  <a:pt x="2007929" y="517486"/>
                  <a:pt x="2037878" y="510381"/>
                </a:cubicBezTo>
                <a:cubicBezTo>
                  <a:pt x="2054084" y="506558"/>
                  <a:pt x="2070836" y="503979"/>
                  <a:pt x="2087074" y="500340"/>
                </a:cubicBezTo>
                <a:cubicBezTo>
                  <a:pt x="2149871" y="486094"/>
                  <a:pt x="2221077" y="484809"/>
                  <a:pt x="2272856" y="454575"/>
                </a:cubicBezTo>
                <a:cubicBezTo>
                  <a:pt x="2306493" y="435047"/>
                  <a:pt x="2341593" y="433439"/>
                  <a:pt x="2380102" y="430210"/>
                </a:cubicBezTo>
                <a:cubicBezTo>
                  <a:pt x="2409255" y="427750"/>
                  <a:pt x="2438805" y="422967"/>
                  <a:pt x="2468101" y="418977"/>
                </a:cubicBezTo>
                <a:cubicBezTo>
                  <a:pt x="2519583" y="412197"/>
                  <a:pt x="2571012" y="405050"/>
                  <a:pt x="2622546" y="398641"/>
                </a:cubicBezTo>
                <a:cubicBezTo>
                  <a:pt x="2639021" y="396667"/>
                  <a:pt x="2656456" y="398901"/>
                  <a:pt x="2672416" y="395869"/>
                </a:cubicBezTo>
                <a:cubicBezTo>
                  <a:pt x="2746162" y="381759"/>
                  <a:pt x="2819618" y="365613"/>
                  <a:pt x="2893417" y="351874"/>
                </a:cubicBezTo>
                <a:cubicBezTo>
                  <a:pt x="2935273" y="344015"/>
                  <a:pt x="2978970" y="341367"/>
                  <a:pt x="3020364" y="332819"/>
                </a:cubicBezTo>
                <a:cubicBezTo>
                  <a:pt x="3068129" y="322982"/>
                  <a:pt x="3114165" y="308673"/>
                  <a:pt x="3161340" y="297221"/>
                </a:cubicBezTo>
                <a:cubicBezTo>
                  <a:pt x="3174361" y="294043"/>
                  <a:pt x="3189234" y="293619"/>
                  <a:pt x="3203209" y="292002"/>
                </a:cubicBezTo>
                <a:cubicBezTo>
                  <a:pt x="3218968" y="290132"/>
                  <a:pt x="3234424" y="288682"/>
                  <a:pt x="3250157" y="286626"/>
                </a:cubicBezTo>
                <a:cubicBezTo>
                  <a:pt x="3298044" y="280172"/>
                  <a:pt x="3345797" y="272792"/>
                  <a:pt x="3393816" y="267263"/>
                </a:cubicBezTo>
                <a:cubicBezTo>
                  <a:pt x="3423190" y="263828"/>
                  <a:pt x="3454970" y="267035"/>
                  <a:pt x="3481707" y="260387"/>
                </a:cubicBezTo>
                <a:cubicBezTo>
                  <a:pt x="3536267" y="247128"/>
                  <a:pt x="3593313" y="251261"/>
                  <a:pt x="3647214" y="233375"/>
                </a:cubicBezTo>
                <a:cubicBezTo>
                  <a:pt x="3663930" y="227969"/>
                  <a:pt x="3688543" y="232010"/>
                  <a:pt x="3709301" y="229426"/>
                </a:cubicBezTo>
                <a:cubicBezTo>
                  <a:pt x="3761192" y="222966"/>
                  <a:pt x="3812924" y="215397"/>
                  <a:pt x="3864656" y="207827"/>
                </a:cubicBezTo>
                <a:cubicBezTo>
                  <a:pt x="3911037" y="201021"/>
                  <a:pt x="3959597" y="196736"/>
                  <a:pt x="4003477" y="185188"/>
                </a:cubicBezTo>
                <a:cubicBezTo>
                  <a:pt x="4049448" y="172966"/>
                  <a:pt x="4091674" y="167696"/>
                  <a:pt x="4137906" y="167519"/>
                </a:cubicBezTo>
                <a:cubicBezTo>
                  <a:pt x="4169570" y="167345"/>
                  <a:pt x="4202490" y="163215"/>
                  <a:pt x="4234799" y="159925"/>
                </a:cubicBezTo>
                <a:cubicBezTo>
                  <a:pt x="4269635" y="156466"/>
                  <a:pt x="4307277" y="147130"/>
                  <a:pt x="4339561" y="148755"/>
                </a:cubicBezTo>
                <a:cubicBezTo>
                  <a:pt x="4435674" y="153547"/>
                  <a:pt x="4532250" y="143733"/>
                  <a:pt x="4630056" y="129778"/>
                </a:cubicBezTo>
                <a:cubicBezTo>
                  <a:pt x="4647906" y="127231"/>
                  <a:pt x="4665742" y="122044"/>
                  <a:pt x="4682476" y="116824"/>
                </a:cubicBezTo>
                <a:cubicBezTo>
                  <a:pt x="4780053" y="85907"/>
                  <a:pt x="4880569" y="73077"/>
                  <a:pt x="4983755" y="68740"/>
                </a:cubicBezTo>
                <a:cubicBezTo>
                  <a:pt x="5005134" y="67956"/>
                  <a:pt x="5028744" y="64966"/>
                  <a:pt x="5049489" y="59740"/>
                </a:cubicBezTo>
                <a:cubicBezTo>
                  <a:pt x="5107823" y="44808"/>
                  <a:pt x="5163760" y="25875"/>
                  <a:pt x="5222715" y="12743"/>
                </a:cubicBezTo>
                <a:cubicBezTo>
                  <a:pt x="5320150" y="-8899"/>
                  <a:pt x="5409108" y="4464"/>
                  <a:pt x="5499654" y="8541"/>
                </a:cubicBezTo>
                <a:cubicBezTo>
                  <a:pt x="5585786" y="12301"/>
                  <a:pt x="5662247" y="37645"/>
                  <a:pt x="5760350" y="15528"/>
                </a:cubicBezTo>
                <a:cubicBezTo>
                  <a:pt x="5770235" y="13363"/>
                  <a:pt x="5782015" y="16781"/>
                  <a:pt x="5793267" y="16498"/>
                </a:cubicBezTo>
                <a:cubicBezTo>
                  <a:pt x="5824109" y="15685"/>
                  <a:pt x="5855057" y="15611"/>
                  <a:pt x="5885995" y="12898"/>
                </a:cubicBezTo>
                <a:cubicBezTo>
                  <a:pt x="5923792" y="9771"/>
                  <a:pt x="5961883" y="3581"/>
                  <a:pt x="5999626" y="83"/>
                </a:cubicBezTo>
                <a:close/>
              </a:path>
            </a:pathLst>
          </a:custGeom>
          <a:noFill/>
          <a:extLst>
            <a:ext uri="{909E8E84-426E-40DD-AFC4-6F175D3DCCD1}">
              <a14:hiddenFill xmlns:a14="http://schemas.microsoft.com/office/drawing/2010/main">
                <a:solidFill>
                  <a:srgbClr val="FFFFFF"/>
                </a:solidFill>
              </a14:hiddenFill>
            </a:ext>
          </a:extLst>
        </p:spPr>
      </p:pic>
      <p:grpSp>
        <p:nvGrpSpPr>
          <p:cNvPr id="4105" name="Group 4104">
            <a:extLst>
              <a:ext uri="{FF2B5EF4-FFF2-40B4-BE49-F238E27FC236}">
                <a16:creationId xmlns:a16="http://schemas.microsoft.com/office/drawing/2014/main" id="{C36E7633-D204-4C70-AA1D-FC904463EA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14035"/>
            <a:ext cx="12192000" cy="1203824"/>
            <a:chOff x="0" y="3014035"/>
            <a:chExt cx="12192000" cy="1203824"/>
          </a:xfrm>
        </p:grpSpPr>
        <p:sp>
          <p:nvSpPr>
            <p:cNvPr id="4106" name="Freeform: Shape 4105">
              <a:extLst>
                <a:ext uri="{FF2B5EF4-FFF2-40B4-BE49-F238E27FC236}">
                  <a16:creationId xmlns:a16="http://schemas.microsoft.com/office/drawing/2014/main" id="{03DA9B54-D89F-4BC6-9210-8D90666607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014035"/>
              <a:ext cx="12192000" cy="1203824"/>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solidFill>
              <a:srgbClr val="FFFFFF"/>
            </a:solidFill>
            <a:ln>
              <a:noFill/>
            </a:ln>
            <a:effectLst>
              <a:outerShdw blurRad="381000" dist="152400" dir="1620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07" name="Freeform: Shape 4106">
              <a:extLst>
                <a:ext uri="{FF2B5EF4-FFF2-40B4-BE49-F238E27FC236}">
                  <a16:creationId xmlns:a16="http://schemas.microsoft.com/office/drawing/2014/main" id="{449C648B-1331-428B-BBB3-D8B69D31D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014035"/>
              <a:ext cx="12192000" cy="1203824"/>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978548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5B705-5EF9-E81F-4005-6CDFD7D0D101}"/>
            </a:ext>
          </a:extLst>
        </p:cNvPr>
        <p:cNvGrpSpPr/>
        <p:nvPr/>
      </p:nvGrpSpPr>
      <p:grpSpPr>
        <a:xfrm>
          <a:off x="0" y="0"/>
          <a:ext cx="0" cy="0"/>
          <a:chOff x="0" y="0"/>
          <a:chExt cx="0" cy="0"/>
        </a:xfrm>
      </p:grpSpPr>
      <p:sp>
        <p:nvSpPr>
          <p:cNvPr id="3" name="Φυσαλίδα σκέψης: Σύννεφο 2">
            <a:extLst>
              <a:ext uri="{FF2B5EF4-FFF2-40B4-BE49-F238E27FC236}">
                <a16:creationId xmlns:a16="http://schemas.microsoft.com/office/drawing/2014/main" id="{B68A92D9-8D7E-DEB5-78D3-ACA52E93E9E5}"/>
              </a:ext>
            </a:extLst>
          </p:cNvPr>
          <p:cNvSpPr/>
          <p:nvPr/>
        </p:nvSpPr>
        <p:spPr>
          <a:xfrm>
            <a:off x="3733800" y="653143"/>
            <a:ext cx="7979229" cy="472440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Διατηρητέο  σπίτι στη νεκρή  ζώνη! Πρέπει να βρείτε ένα μοντέρνο σπίτι στον  </a:t>
            </a:r>
            <a:r>
              <a:rPr lang="el-GR" sz="2400" dirty="0" err="1">
                <a:solidFill>
                  <a:schemeClr val="tx1"/>
                </a:solidFill>
              </a:rPr>
              <a:t>Στρόβολο</a:t>
            </a:r>
            <a:r>
              <a:rPr lang="el-GR" sz="2400" dirty="0">
                <a:solidFill>
                  <a:schemeClr val="tx1"/>
                </a:solidFill>
              </a:rPr>
              <a:t>.  Στον </a:t>
            </a:r>
            <a:r>
              <a:rPr lang="el-GR" sz="2400" dirty="0" err="1">
                <a:solidFill>
                  <a:schemeClr val="tx1"/>
                </a:solidFill>
              </a:rPr>
              <a:t>Στρόβολο</a:t>
            </a:r>
            <a:r>
              <a:rPr lang="el-GR" sz="2400" dirty="0">
                <a:solidFill>
                  <a:schemeClr val="tx1"/>
                </a:solidFill>
              </a:rPr>
              <a:t> έχεις τα πάντα δίπλα σου (υπηρεσίες, καταστήματα, σχολεία, νοσοκομεία και μέσα μαζικής μεταφοράς)!</a:t>
            </a:r>
            <a:endParaRPr lang="el-CY" sz="2400" dirty="0">
              <a:solidFill>
                <a:schemeClr val="tx1"/>
              </a:solidFill>
            </a:endParaRPr>
          </a:p>
        </p:txBody>
      </p:sp>
      <p:pic>
        <p:nvPicPr>
          <p:cNvPr id="4" name="Picture 2" descr="αστεία συνταξιούχος που πετάει με χρήματα Διανυσματική απεικόνιση -  εικονογραφία από lifestyle: 184036947">
            <a:extLst>
              <a:ext uri="{FF2B5EF4-FFF2-40B4-BE49-F238E27FC236}">
                <a16:creationId xmlns:a16="http://schemas.microsoft.com/office/drawing/2014/main" id="{35F94746-6859-5154-AC29-D11A4082CF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64" y="1461524"/>
            <a:ext cx="2967035" cy="4623590"/>
          </a:xfrm>
          <a:prstGeom prst="rect">
            <a:avLst/>
          </a:prstGeom>
          <a:noFill/>
          <a:extLst>
            <a:ext uri="{909E8E84-426E-40DD-AFC4-6F175D3DCCD1}">
              <a14:hiddenFill xmlns:a14="http://schemas.microsoft.com/office/drawing/2010/main">
                <a:solidFill>
                  <a:srgbClr val="FFFFFF"/>
                </a:solidFill>
              </a14:hiddenFill>
            </a:ext>
          </a:extLst>
        </p:spPr>
      </p:pic>
      <p:pic>
        <p:nvPicPr>
          <p:cNvPr id="7" name="ElevenLabs_2026-04-14T05_47_42_Sophia - Assertive, Joyful and Warm_pvc_sp105_s85_sb85_v3">
            <a:hlinkClick r:id="" action="ppaction://media"/>
            <a:extLst>
              <a:ext uri="{FF2B5EF4-FFF2-40B4-BE49-F238E27FC236}">
                <a16:creationId xmlns:a16="http://schemas.microsoft.com/office/drawing/2014/main" id="{109AB62E-040A-2322-945B-E21EA119087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29914" y="5517243"/>
            <a:ext cx="406400" cy="406400"/>
          </a:xfrm>
          <a:prstGeom prst="rect">
            <a:avLst/>
          </a:prstGeom>
        </p:spPr>
      </p:pic>
    </p:spTree>
    <p:extLst>
      <p:ext uri="{BB962C8B-B14F-4D97-AF65-F5344CB8AC3E}">
        <p14:creationId xmlns:p14="http://schemas.microsoft.com/office/powerpoint/2010/main" val="133155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94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αστεία συνταξιούχος που πετάει με χρήματα Διανυσματική απεικόνιση -  εικονογραφία από lifestyle: 184036947">
            <a:extLst>
              <a:ext uri="{FF2B5EF4-FFF2-40B4-BE49-F238E27FC236}">
                <a16:creationId xmlns:a16="http://schemas.microsoft.com/office/drawing/2014/main" id="{482CD49D-1FA7-1C42-B480-8B014DEC3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659" r="9493"/>
          <a:stretch>
            <a:fillRect/>
          </a:stretch>
        </p:blipFill>
        <p:spPr bwMode="auto">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a:noFill/>
          <a:extLst>
            <a:ext uri="{909E8E84-426E-40DD-AFC4-6F175D3DCCD1}">
              <a14:hiddenFill xmlns:a14="http://schemas.microsoft.com/office/drawing/2010/main">
                <a:solidFill>
                  <a:srgbClr val="FFFFFF"/>
                </a:solidFill>
              </a14:hiddenFill>
            </a:ext>
          </a:extLst>
        </p:spPr>
      </p:pic>
      <p:pic>
        <p:nvPicPr>
          <p:cNvPr id="6146" name="Picture 2" descr="Οικία 3 υπνοδωματίων, Στρόβολος">
            <a:extLst>
              <a:ext uri="{FF2B5EF4-FFF2-40B4-BE49-F238E27FC236}">
                <a16:creationId xmlns:a16="http://schemas.microsoft.com/office/drawing/2014/main" id="{54FF2A21-E95B-855A-9C29-463BF6EC0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991" r="32852"/>
          <a:stretch>
            <a:fillRect/>
          </a:stretch>
        </p:blipFill>
        <p:spPr bwMode="auto">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6153" name="Freeform: Shape 6152">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155" name="Freeform: Shape 6154">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57" name="Rectangle 6156">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159" name="Rectangle 6158">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B8CF709-482C-99F6-9119-E33A3CD8AA2D}"/>
              </a:ext>
            </a:extLst>
          </p:cNvPr>
          <p:cNvSpPr txBox="1"/>
          <p:nvPr/>
        </p:nvSpPr>
        <p:spPr>
          <a:xfrm>
            <a:off x="448056" y="2258171"/>
            <a:ext cx="2804504" cy="391879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a:hlinkClick r:id="rId4"/>
              </a:rPr>
              <a:t>Οικία 3 υπνοδωματίων, Στρόβολος</a:t>
            </a:r>
            <a:endParaRPr lang="en-US"/>
          </a:p>
        </p:txBody>
      </p:sp>
    </p:spTree>
    <p:extLst>
      <p:ext uri="{BB962C8B-B14F-4D97-AF65-F5344CB8AC3E}">
        <p14:creationId xmlns:p14="http://schemas.microsoft.com/office/powerpoint/2010/main" val="2042208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Νύφη και γαμπρός - Δωρεάν εικόνες διανυσματικά clipart στο creazilla.com">
            <a:extLst>
              <a:ext uri="{FF2B5EF4-FFF2-40B4-BE49-F238E27FC236}">
                <a16:creationId xmlns:a16="http://schemas.microsoft.com/office/drawing/2014/main" id="{208AB29B-0BD3-84DC-1D34-2454770AE6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6869"/>
          <a:stretch>
            <a:fillRect/>
          </a:stretch>
        </p:blipFill>
        <p:spPr bwMode="auto">
          <a:xfrm>
            <a:off x="1598328" y="1133475"/>
            <a:ext cx="2570901" cy="5202011"/>
          </a:xfrm>
          <a:prstGeom prst="rect">
            <a:avLst/>
          </a:prstGeom>
          <a:noFill/>
          <a:extLst>
            <a:ext uri="{909E8E84-426E-40DD-AFC4-6F175D3DCCD1}">
              <a14:hiddenFill xmlns:a14="http://schemas.microsoft.com/office/drawing/2010/main">
                <a:solidFill>
                  <a:srgbClr val="FFFFFF"/>
                </a:solidFill>
              </a14:hiddenFill>
            </a:ext>
          </a:extLst>
        </p:spPr>
      </p:pic>
      <p:sp>
        <p:nvSpPr>
          <p:cNvPr id="3" name="Φυσαλίδα σκέψης: Σύννεφο 2">
            <a:extLst>
              <a:ext uri="{FF2B5EF4-FFF2-40B4-BE49-F238E27FC236}">
                <a16:creationId xmlns:a16="http://schemas.microsoft.com/office/drawing/2014/main" id="{5DA6548A-8ADD-AC29-7292-265CA74C278E}"/>
              </a:ext>
            </a:extLst>
          </p:cNvPr>
          <p:cNvSpPr/>
          <p:nvPr/>
        </p:nvSpPr>
        <p:spPr>
          <a:xfrm>
            <a:off x="3733800" y="653143"/>
            <a:ext cx="7979229" cy="4724400"/>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Μάνα, μην ανακατεύεσαι! Εγώ  θα ήθελα να βρω μια παραδοσιακή οικία, με μεγάλα δωμάτια, πετρόκτιστες λεπτομέρειες και ηλιόλουστες βεράντες.</a:t>
            </a:r>
            <a:endParaRPr lang="el-CY" sz="2800" dirty="0">
              <a:solidFill>
                <a:schemeClr val="tx1"/>
              </a:solidFill>
            </a:endParaRPr>
          </a:p>
        </p:txBody>
      </p:sp>
      <p:pic>
        <p:nvPicPr>
          <p:cNvPr id="10" name="ElevenLabs_2026-04-14T05_50_29_James - Deep, Raspy and Grim_pvc_sp100_s40_sb20_v3">
            <a:hlinkClick r:id="" action="ppaction://media"/>
            <a:extLst>
              <a:ext uri="{FF2B5EF4-FFF2-40B4-BE49-F238E27FC236}">
                <a16:creationId xmlns:a16="http://schemas.microsoft.com/office/drawing/2014/main" id="{2A22CD7F-A7DF-3650-5429-DFB3293701A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93200" y="5377543"/>
            <a:ext cx="406400" cy="406400"/>
          </a:xfrm>
          <a:prstGeom prst="rect">
            <a:avLst/>
          </a:prstGeom>
        </p:spPr>
      </p:pic>
    </p:spTree>
    <p:extLst>
      <p:ext uri="{BB962C8B-B14F-4D97-AF65-F5344CB8AC3E}">
        <p14:creationId xmlns:p14="http://schemas.microsoft.com/office/powerpoint/2010/main" val="87254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09"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1" name="Rectangle 8200">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Νύφη και γαμπρός - Δωρεάν εικόνες διανυσματικά clipart στο creazilla.com">
            <a:extLst>
              <a:ext uri="{FF2B5EF4-FFF2-40B4-BE49-F238E27FC236}">
                <a16:creationId xmlns:a16="http://schemas.microsoft.com/office/drawing/2014/main" id="{B9FA565E-0A01-BB92-8C34-DD1EA20916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2308" b="19462"/>
          <a:stretch>
            <a:fillRect/>
          </a:stretch>
        </p:blipFill>
        <p:spPr bwMode="auto">
          <a:xfrm>
            <a:off x="9735971" y="27442"/>
            <a:ext cx="1746793"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8194" name="Picture 2" descr="ΠΕΤΡΙΝΗ ΠΑΡΑΔΟΣΙΑΚΗ ΚΑΤΟΙΚΙΑ | Batzolis Θυρεός Stone">
            <a:extLst>
              <a:ext uri="{FF2B5EF4-FFF2-40B4-BE49-F238E27FC236}">
                <a16:creationId xmlns:a16="http://schemas.microsoft.com/office/drawing/2014/main" id="{BB856005-D5C3-6336-98DF-6D14351F7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10" r="6594" b="4"/>
          <a:stretch>
            <a:fillRect/>
          </a:stretch>
        </p:blipFill>
        <p:spPr bwMode="auto">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8196" name="Picture 4" descr="Οριζόντια Δώματα | Αρχιτεκτονική Ανάλυση Παραδοσιακών Κτηρίων και Συνόλων">
            <a:extLst>
              <a:ext uri="{FF2B5EF4-FFF2-40B4-BE49-F238E27FC236}">
                <a16:creationId xmlns:a16="http://schemas.microsoft.com/office/drawing/2014/main" id="{BB6D2A9A-C53C-DC39-E44A-FE8BF44A81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7545" b="-1"/>
          <a:stretch>
            <a:fillRect/>
          </a:stretch>
        </p:blipFill>
        <p:spPr bwMode="auto">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8203" name="Freeform: Shape 8202">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205" name="Freeform: Shape 8204">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07" name="Rectangle 8206">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09" name="Rectangle 8208">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DF093C4-15F1-D19D-3D98-1EE6A6BE3C8B}"/>
              </a:ext>
            </a:extLst>
          </p:cNvPr>
          <p:cNvSpPr txBox="1"/>
          <p:nvPr/>
        </p:nvSpPr>
        <p:spPr>
          <a:xfrm>
            <a:off x="448056" y="2514600"/>
            <a:ext cx="4922338" cy="366674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hlinkClick r:id="rId5"/>
              </a:rPr>
              <a:t>ΠΕΤΡΙΝΗ ΠΑΡΑΔΟΣΙΑΚΗ ΚΑΤΟΙΚΙΑ | Batzolis Θυρεός Stone</a:t>
            </a:r>
            <a:endParaRPr lang="en-US" sz="2000"/>
          </a:p>
        </p:txBody>
      </p:sp>
    </p:spTree>
    <p:extLst>
      <p:ext uri="{BB962C8B-B14F-4D97-AF65-F5344CB8AC3E}">
        <p14:creationId xmlns:p14="http://schemas.microsoft.com/office/powerpoint/2010/main" val="588604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Νύφη και γαμπρός - Δωρεάν εικόνες διανυσματικά clipart στο creazilla.com">
            <a:extLst>
              <a:ext uri="{FF2B5EF4-FFF2-40B4-BE49-F238E27FC236}">
                <a16:creationId xmlns:a16="http://schemas.microsoft.com/office/drawing/2014/main" id="{6C2C1E70-EE2C-BEFE-E2FD-B7144F8A30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041" t="1957" r="-11790" b="-1957"/>
          <a:stretch>
            <a:fillRect/>
          </a:stretch>
        </p:blipFill>
        <p:spPr bwMode="auto">
          <a:xfrm>
            <a:off x="680867" y="1436914"/>
            <a:ext cx="1790191" cy="4735287"/>
          </a:xfrm>
          <a:prstGeom prst="rect">
            <a:avLst/>
          </a:prstGeom>
          <a:noFill/>
          <a:extLst>
            <a:ext uri="{909E8E84-426E-40DD-AFC4-6F175D3DCCD1}">
              <a14:hiddenFill xmlns:a14="http://schemas.microsoft.com/office/drawing/2010/main">
                <a:solidFill>
                  <a:srgbClr val="FFFFFF"/>
                </a:solidFill>
              </a14:hiddenFill>
            </a:ext>
          </a:extLst>
        </p:spPr>
      </p:pic>
      <p:sp>
        <p:nvSpPr>
          <p:cNvPr id="3" name="Φυσαλίδα σκέψης: Σύννεφο 2">
            <a:extLst>
              <a:ext uri="{FF2B5EF4-FFF2-40B4-BE49-F238E27FC236}">
                <a16:creationId xmlns:a16="http://schemas.microsoft.com/office/drawing/2014/main" id="{25C258A1-F468-7CEF-745A-48904893D0DE}"/>
              </a:ext>
            </a:extLst>
          </p:cNvPr>
          <p:cNvSpPr/>
          <p:nvPr/>
        </p:nvSpPr>
        <p:spPr>
          <a:xfrm>
            <a:off x="2471058" y="0"/>
            <a:ext cx="8273142" cy="5606143"/>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2000" dirty="0">
                <a:solidFill>
                  <a:schemeClr val="tx1"/>
                </a:solidFill>
              </a:rPr>
              <a:t>Αγάπη μου  διαφωνώ. Τώρα χρειαζόμαστε ένα μικρό  διαμέρισμα στην πόλη. Τα διαμερίσματα είναι συχνά πιο οικονομικά.  Η ευθύνη για τη συντήρηση του κτιρίου (π.χ. ανελκυστήρας, καθαριότητα κοινόχρηστων χώρων) συνήθως μοιράζεται μεταξύ των ενοίκων. Τα διαμερίσματα βρίσκονται συχνά σε κεντρικές τοποθεσίες, προσφέροντας εύκολη πρόσβαση σε αγορές, σχολεία, δημόσιες υπηρεσίες και μέσα μαζικής μεταφοράς. </a:t>
            </a:r>
          </a:p>
          <a:p>
            <a:pPr algn="ctr"/>
            <a:endParaRPr lang="el-CY" dirty="0">
              <a:solidFill>
                <a:schemeClr val="tx1"/>
              </a:solidFill>
            </a:endParaRPr>
          </a:p>
        </p:txBody>
      </p:sp>
      <p:pic>
        <p:nvPicPr>
          <p:cNvPr id="13" name="ElevenLabs_2026-04-14T05_51_47_Autumn Veil - Warm and Reflective_pvc_sp96_s29_sb75_v3">
            <a:hlinkClick r:id="" action="ppaction://media"/>
            <a:extLst>
              <a:ext uri="{FF2B5EF4-FFF2-40B4-BE49-F238E27FC236}">
                <a16:creationId xmlns:a16="http://schemas.microsoft.com/office/drawing/2014/main" id="{AB734F93-9FBD-8C8B-490A-7BF5D9660F8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10171" y="5402943"/>
            <a:ext cx="406400" cy="406400"/>
          </a:xfrm>
          <a:prstGeom prst="rect">
            <a:avLst/>
          </a:prstGeom>
        </p:spPr>
      </p:pic>
    </p:spTree>
    <p:extLst>
      <p:ext uri="{BB962C8B-B14F-4D97-AF65-F5344CB8AC3E}">
        <p14:creationId xmlns:p14="http://schemas.microsoft.com/office/powerpoint/2010/main" val="330901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95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Νύφη και γαμπρός - Δωρεάν εικόνες διανυσματικά clipart στο creazilla.com">
            <a:extLst>
              <a:ext uri="{FF2B5EF4-FFF2-40B4-BE49-F238E27FC236}">
                <a16:creationId xmlns:a16="http://schemas.microsoft.com/office/drawing/2014/main" id="{64A2ED9F-981A-4C01-AD16-C55CD4C4C3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73" r="2548" b="-2"/>
          <a:stretch>
            <a:fillRect/>
          </a:stretch>
        </p:blipFill>
        <p:spPr bwMode="auto">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a:noFill/>
          <a:extLst>
            <a:ext uri="{909E8E84-426E-40DD-AFC4-6F175D3DCCD1}">
              <a14:hiddenFill xmlns:a14="http://schemas.microsoft.com/office/drawing/2010/main">
                <a:solidFill>
                  <a:srgbClr val="FFFFFF"/>
                </a:solidFill>
              </a14:hiddenFill>
            </a:ext>
          </a:extLst>
        </p:spPr>
      </p:pic>
      <p:pic>
        <p:nvPicPr>
          <p:cNvPr id="11266" name="Picture 2" descr="Verde Residence: Μια πολυκατοικία στη Λευκωσία με διαμερίσματα που μοιάζουν  με μικρές μονοκατοικίες - Κατασκευές Κτιρίων">
            <a:extLst>
              <a:ext uri="{FF2B5EF4-FFF2-40B4-BE49-F238E27FC236}">
                <a16:creationId xmlns:a16="http://schemas.microsoft.com/office/drawing/2014/main" id="{FBAC6EC6-CB41-DD0D-F089-361375F464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660" r="22184"/>
          <a:stretch>
            <a:fillRect/>
          </a:stretch>
        </p:blipFill>
        <p:spPr bwMode="auto">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1273" name="Freeform: Shape 11272">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275" name="Freeform: Shape 11274">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77" name="Rectangle 11276">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279" name="Rectangle 11278">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AFB1CEF-0BD4-B6A1-296C-D07449D087AC}"/>
              </a:ext>
            </a:extLst>
          </p:cNvPr>
          <p:cNvSpPr txBox="1"/>
          <p:nvPr/>
        </p:nvSpPr>
        <p:spPr>
          <a:xfrm>
            <a:off x="448056" y="2258171"/>
            <a:ext cx="2804504" cy="391879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a:hlinkClick r:id="rId4"/>
              </a:rPr>
              <a:t>Verde Residence: Μια πολυκατοικία στη Λευκωσία με διαμερίσματα που μοιάζουν με μικρές μονοκατοικίες - Κατασκευές Κτιρίων</a:t>
            </a:r>
            <a:endParaRPr lang="en-US"/>
          </a:p>
        </p:txBody>
      </p:sp>
    </p:spTree>
    <p:extLst>
      <p:ext uri="{BB962C8B-B14F-4D97-AF65-F5344CB8AC3E}">
        <p14:creationId xmlns:p14="http://schemas.microsoft.com/office/powerpoint/2010/main" val="319584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11792-C3B9-7B86-E7EA-2A9B0E6588C9}"/>
            </a:ext>
          </a:extLst>
        </p:cNvPr>
        <p:cNvGrpSpPr/>
        <p:nvPr/>
      </p:nvGrpSpPr>
      <p:grpSpPr>
        <a:xfrm>
          <a:off x="0" y="0"/>
          <a:ext cx="0" cy="0"/>
          <a:chOff x="0" y="0"/>
          <a:chExt cx="0" cy="0"/>
        </a:xfrm>
      </p:grpSpPr>
      <p:pic>
        <p:nvPicPr>
          <p:cNvPr id="13314" name="Picture 2" descr="Τα Παραδοσιακά Σπιτάκια Στα Χωριά της Κύπρου - Η Κυπριακή Λαϊκή  αρχιτεκτονική">
            <a:extLst>
              <a:ext uri="{FF2B5EF4-FFF2-40B4-BE49-F238E27FC236}">
                <a16:creationId xmlns:a16="http://schemas.microsoft.com/office/drawing/2014/main" id="{B8683C30-5BE7-3A5C-9192-BD39AB5C31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99" y="174171"/>
            <a:ext cx="5609544"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Διατηρητέα Κατοικία στο Καϊμακλί - Σύλλογος Αρχιτεκτόνων Κύπρου">
            <a:extLst>
              <a:ext uri="{FF2B5EF4-FFF2-40B4-BE49-F238E27FC236}">
                <a16:creationId xmlns:a16="http://schemas.microsoft.com/office/drawing/2014/main" id="{2011E2BC-8036-3D96-2903-A75551068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28" y="3726317"/>
            <a:ext cx="5631315" cy="2957512"/>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Urban Residence - WEATHEROAK | Real Estate Development Company | Advanced  Architectural Design | Excellent Construction | Competitive Prices">
            <a:extLst>
              <a:ext uri="{FF2B5EF4-FFF2-40B4-BE49-F238E27FC236}">
                <a16:creationId xmlns:a16="http://schemas.microsoft.com/office/drawing/2014/main" id="{D4B23F03-1B92-314B-031F-9BFB73C122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5771" y="155121"/>
            <a:ext cx="5609544" cy="3571196"/>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Λάρνακα Νεόδμητα Σπίτια προς Πώληση">
            <a:extLst>
              <a:ext uri="{FF2B5EF4-FFF2-40B4-BE49-F238E27FC236}">
                <a16:creationId xmlns:a16="http://schemas.microsoft.com/office/drawing/2014/main" id="{CD4FA2DF-9B45-06C6-AF04-5B0EDEBF95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5771" y="3745366"/>
            <a:ext cx="5609544" cy="2957513"/>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Мультяшная злая теща» — картинка создана в Шедевруме">
            <a:extLst>
              <a:ext uri="{FF2B5EF4-FFF2-40B4-BE49-F238E27FC236}">
                <a16:creationId xmlns:a16="http://schemas.microsoft.com/office/drawing/2014/main" id="{50B3F012-C804-4BE3-DA14-00602B5E20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4438" y="2785062"/>
            <a:ext cx="2143125" cy="2222367"/>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23770827-BBE1-ECBD-1035-C10D587A0C05}"/>
              </a:ext>
            </a:extLst>
          </p:cNvPr>
          <p:cNvSpPr/>
          <p:nvPr/>
        </p:nvSpPr>
        <p:spPr>
          <a:xfrm>
            <a:off x="2612571" y="1556657"/>
            <a:ext cx="3385457" cy="2471058"/>
          </a:xfrm>
          <a:prstGeom prst="cloud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Γιε μου,  εγώ θα σου πω ποιο  σπίτι  πρέπει να πάρεις !</a:t>
            </a:r>
            <a:endParaRPr lang="el-CY" b="1" dirty="0">
              <a:solidFill>
                <a:schemeClr val="tx1"/>
              </a:solidFill>
            </a:endParaRPr>
          </a:p>
        </p:txBody>
      </p:sp>
    </p:spTree>
    <p:extLst>
      <p:ext uri="{BB962C8B-B14F-4D97-AF65-F5344CB8AC3E}">
        <p14:creationId xmlns:p14="http://schemas.microsoft.com/office/powerpoint/2010/main" val="243477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3952F9-A486-6627-F8E6-C42FB36F4B2C}"/>
            </a:ext>
          </a:extLst>
        </p:cNvPr>
        <p:cNvGrpSpPr/>
        <p:nvPr/>
      </p:nvGrpSpPr>
      <p:grpSpPr>
        <a:xfrm>
          <a:off x="0" y="0"/>
          <a:ext cx="0" cy="0"/>
          <a:chOff x="0" y="0"/>
          <a:chExt cx="0" cy="0"/>
        </a:xfrm>
      </p:grpSpPr>
      <p:sp>
        <p:nvSpPr>
          <p:cNvPr id="2055" name="Rectangle 2054">
            <a:extLst>
              <a:ext uri="{FF2B5EF4-FFF2-40B4-BE49-F238E27FC236}">
                <a16:creationId xmlns:a16="http://schemas.microsoft.com/office/drawing/2014/main" id="{D5C509BE-DE90-8ACF-CF3B-797A41307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4149EA61-8793-DA60-7B8B-62461A484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Magician Bowing To Spectators, Illusionist Character Performing at Magic  Show Cartoon Style Vector Illustration Stock Vector - Illustration of  costume, performer: 186007468">
            <a:extLst>
              <a:ext uri="{FF2B5EF4-FFF2-40B4-BE49-F238E27FC236}">
                <a16:creationId xmlns:a16="http://schemas.microsoft.com/office/drawing/2014/main" id="{A8D174C6-1C89-A1B5-59B7-015E7E29344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84481" y="618355"/>
            <a:ext cx="2637005" cy="5294716"/>
          </a:xfrm>
          <a:prstGeom prst="rect">
            <a:avLst/>
          </a:prstGeom>
          <a:noFill/>
          <a:extLst>
            <a:ext uri="{909E8E84-426E-40DD-AFC4-6F175D3DCCD1}">
              <a14:hiddenFill xmlns:a14="http://schemas.microsoft.com/office/drawing/2010/main">
                <a:solidFill>
                  <a:srgbClr val="FFFFFF"/>
                </a:solidFill>
              </a14:hiddenFill>
            </a:ext>
          </a:extLst>
        </p:spPr>
      </p:pic>
      <p:cxnSp>
        <p:nvCxnSpPr>
          <p:cNvPr id="2059" name="Straight Connector 2058">
            <a:extLst>
              <a:ext uri="{FF2B5EF4-FFF2-40B4-BE49-F238E27FC236}">
                <a16:creationId xmlns:a16="http://schemas.microsoft.com/office/drawing/2014/main" id="{6D90504F-84FB-16F1-52C7-D2374D0611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050" name="Picture 2" descr="Magician Bowing To Spectators, Illusionist Character Performing at Magic  Show Cartoon Style Vector Illustration Stock Vector - Illustration of  costume, performer: 186007468">
            <a:extLst>
              <a:ext uri="{FF2B5EF4-FFF2-40B4-BE49-F238E27FC236}">
                <a16:creationId xmlns:a16="http://schemas.microsoft.com/office/drawing/2014/main" id="{34500E26-3C56-73A6-8FC8-B18A7C8E287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1590" y="618356"/>
            <a:ext cx="2857524" cy="529471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Magician Bowing To Spectators, Illusionist Character Performing at Magic  Show Cartoon Style Vector Illustration Stock Vector - Illustration of  costume, performer: 186007468">
            <a:extLst>
              <a:ext uri="{FF2B5EF4-FFF2-40B4-BE49-F238E27FC236}">
                <a16:creationId xmlns:a16="http://schemas.microsoft.com/office/drawing/2014/main" id="{BC322D6C-A992-4D90-2925-871EB9676B3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39842" y="722716"/>
            <a:ext cx="2857524" cy="52947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agician Bowing To Spectators, Illusionist Character Performing at Magic  Show Cartoon Style Vector Illustration Stock Vector - Illustration of  costume, performer: 186007468">
            <a:extLst>
              <a:ext uri="{FF2B5EF4-FFF2-40B4-BE49-F238E27FC236}">
                <a16:creationId xmlns:a16="http://schemas.microsoft.com/office/drawing/2014/main" id="{ADF87ADE-4098-7A75-763F-5AB5E7A3728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16963" y="513995"/>
            <a:ext cx="2857524" cy="529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890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E83F3-5C69-EBF6-480E-924D4B03F8BD}"/>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585819-3445-38AD-62A2-75A6D19D5FAB}"/>
              </a:ext>
            </a:extLst>
          </p:cNvPr>
          <p:cNvSpPr>
            <a:spLocks noGrp="1"/>
          </p:cNvSpPr>
          <p:nvPr>
            <p:ph type="title"/>
          </p:nvPr>
        </p:nvSpPr>
        <p:spPr>
          <a:ln w="57150">
            <a:solidFill>
              <a:schemeClr val="tx1"/>
            </a:solidFill>
          </a:ln>
        </p:spPr>
        <p:txBody>
          <a:bodyPr/>
          <a:lstStyle/>
          <a:p>
            <a:pPr algn="ctr"/>
            <a:r>
              <a:rPr lang="el-GR" dirty="0" err="1"/>
              <a:t>Αυτοαξιολόγηση</a:t>
            </a:r>
            <a:r>
              <a:rPr lang="el-GR" dirty="0"/>
              <a:t> στο σπίτι </a:t>
            </a:r>
            <a:endParaRPr lang="el-CY" dirty="0"/>
          </a:p>
        </p:txBody>
      </p:sp>
      <p:pic>
        <p:nvPicPr>
          <p:cNvPr id="2050" name="Picture 2" descr="Αυτοαξιολόγηση: Χρειάζονται ψύχραιμες και συνετές αντιδράσεις | Alfavita">
            <a:extLst>
              <a:ext uri="{FF2B5EF4-FFF2-40B4-BE49-F238E27FC236}">
                <a16:creationId xmlns:a16="http://schemas.microsoft.com/office/drawing/2014/main" id="{22E16BBA-3FCD-3FB1-48C0-819BA4B98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7995"/>
            <a:ext cx="10515600" cy="4631221"/>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29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0ACEEC74-5FE2-65DE-C195-FCD217462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B264D49-0CF9-6FF4-6266-D5424D5D30B7}"/>
              </a:ext>
            </a:extLst>
          </p:cNvPr>
          <p:cNvSpPr txBox="1"/>
          <p:nvPr/>
        </p:nvSpPr>
        <p:spPr>
          <a:xfrm>
            <a:off x="6228524" y="4386091"/>
            <a:ext cx="5552659" cy="830997"/>
          </a:xfrm>
          <a:prstGeom prst="rect">
            <a:avLst/>
          </a:prstGeom>
          <a:noFill/>
        </p:spPr>
        <p:txBody>
          <a:bodyPr wrap="square">
            <a:spAutoFit/>
          </a:bodyPr>
          <a:lstStyle/>
          <a:p>
            <a:r>
              <a:rPr lang="el-GR" sz="4800" dirty="0">
                <a:solidFill>
                  <a:srgbClr val="333333"/>
                </a:solidFill>
              </a:rPr>
              <a:t>ξ _ _ _   και  π _ _ _ _</a:t>
            </a:r>
          </a:p>
        </p:txBody>
      </p:sp>
      <p:sp>
        <p:nvSpPr>
          <p:cNvPr id="2" name="Οβάλ 1">
            <a:extLst>
              <a:ext uri="{FF2B5EF4-FFF2-40B4-BE49-F238E27FC236}">
                <a16:creationId xmlns:a16="http://schemas.microsoft.com/office/drawing/2014/main" id="{D744BDA6-319D-FA30-6239-03A668C2CBC4}"/>
              </a:ext>
            </a:extLst>
          </p:cNvPr>
          <p:cNvSpPr/>
          <p:nvPr/>
        </p:nvSpPr>
        <p:spPr>
          <a:xfrm>
            <a:off x="9239249" y="0"/>
            <a:ext cx="2710543" cy="2264228"/>
          </a:xfrm>
          <a:prstGeom prst="ellipse">
            <a:avLst/>
          </a:prstGeom>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sz="2000" b="1" dirty="0">
                <a:solidFill>
                  <a:schemeClr val="tx1"/>
                </a:solidFill>
              </a:rPr>
              <a:t>Παραδοσιακή  οικία – Δομικά  υλικά </a:t>
            </a:r>
            <a:endParaRPr lang="el-CY" sz="2000" b="1" dirty="0">
              <a:solidFill>
                <a:schemeClr val="tx1"/>
              </a:solidFill>
            </a:endParaRPr>
          </a:p>
        </p:txBody>
      </p:sp>
    </p:spTree>
    <p:extLst>
      <p:ext uri="{BB962C8B-B14F-4D97-AF65-F5344CB8AC3E}">
        <p14:creationId xmlns:p14="http://schemas.microsoft.com/office/powerpoint/2010/main" val="250411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2C2D3-20FE-EFFC-04FC-EB4B6C52DB0D}"/>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20C97334-E039-B19A-65F6-EBEC487B1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C5E3350-58F1-AF63-31C1-150C45DD9A25}"/>
              </a:ext>
            </a:extLst>
          </p:cNvPr>
          <p:cNvSpPr txBox="1"/>
          <p:nvPr/>
        </p:nvSpPr>
        <p:spPr>
          <a:xfrm>
            <a:off x="6228524" y="4386091"/>
            <a:ext cx="5552659" cy="830997"/>
          </a:xfrm>
          <a:prstGeom prst="rect">
            <a:avLst/>
          </a:prstGeom>
          <a:noFill/>
        </p:spPr>
        <p:txBody>
          <a:bodyPr wrap="square">
            <a:spAutoFit/>
          </a:bodyPr>
          <a:lstStyle/>
          <a:p>
            <a:r>
              <a:rPr lang="el-GR" sz="4800" dirty="0">
                <a:solidFill>
                  <a:srgbClr val="333333"/>
                </a:solidFill>
              </a:rPr>
              <a:t>ξύλο   και  πέτρα</a:t>
            </a:r>
          </a:p>
        </p:txBody>
      </p:sp>
      <p:sp>
        <p:nvSpPr>
          <p:cNvPr id="2" name="Οβάλ 1">
            <a:extLst>
              <a:ext uri="{FF2B5EF4-FFF2-40B4-BE49-F238E27FC236}">
                <a16:creationId xmlns:a16="http://schemas.microsoft.com/office/drawing/2014/main" id="{906A389E-E6E3-A60F-178D-C5D6577FFD82}"/>
              </a:ext>
            </a:extLst>
          </p:cNvPr>
          <p:cNvSpPr/>
          <p:nvPr/>
        </p:nvSpPr>
        <p:spPr>
          <a:xfrm>
            <a:off x="9239249" y="0"/>
            <a:ext cx="2710543" cy="2264228"/>
          </a:xfrm>
          <a:prstGeom prst="ellipse">
            <a:avLst/>
          </a:prstGeom>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sz="2000" b="1" dirty="0">
                <a:solidFill>
                  <a:schemeClr val="tx1"/>
                </a:solidFill>
              </a:rPr>
              <a:t>Παραδοσιακή  οικία – Δομικά  υλικά </a:t>
            </a:r>
            <a:endParaRPr lang="el-CY" sz="2000" b="1" dirty="0">
              <a:solidFill>
                <a:schemeClr val="tx1"/>
              </a:solidFill>
            </a:endParaRPr>
          </a:p>
        </p:txBody>
      </p:sp>
    </p:spTree>
    <p:extLst>
      <p:ext uri="{BB962C8B-B14F-4D97-AF65-F5344CB8AC3E}">
        <p14:creationId xmlns:p14="http://schemas.microsoft.com/office/powerpoint/2010/main" val="1081423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D46F0-5ECA-34E7-4A99-6836790C599B}"/>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0AC36929-ADF0-7125-23B0-A4E38E8CC8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61C13AB-ECC0-DDEC-4F68-FB23DDC9FE6C}"/>
              </a:ext>
            </a:extLst>
          </p:cNvPr>
          <p:cNvSpPr txBox="1"/>
          <p:nvPr/>
        </p:nvSpPr>
        <p:spPr>
          <a:xfrm>
            <a:off x="6228524" y="4386091"/>
            <a:ext cx="5552659" cy="830997"/>
          </a:xfrm>
          <a:prstGeom prst="rect">
            <a:avLst/>
          </a:prstGeom>
          <a:noFill/>
        </p:spPr>
        <p:txBody>
          <a:bodyPr wrap="square">
            <a:spAutoFit/>
          </a:bodyPr>
          <a:lstStyle/>
          <a:p>
            <a:r>
              <a:rPr lang="el-GR" sz="4800" dirty="0">
                <a:solidFill>
                  <a:srgbClr val="333333"/>
                </a:solidFill>
              </a:rPr>
              <a:t>α _ _ _ _ _ _ _ _ _ _</a:t>
            </a:r>
          </a:p>
        </p:txBody>
      </p:sp>
      <p:sp>
        <p:nvSpPr>
          <p:cNvPr id="2" name="Οβάλ 1">
            <a:extLst>
              <a:ext uri="{FF2B5EF4-FFF2-40B4-BE49-F238E27FC236}">
                <a16:creationId xmlns:a16="http://schemas.microsoft.com/office/drawing/2014/main" id="{EE6CC7DA-B65E-DABF-F8C6-570FDD9F1153}"/>
              </a:ext>
            </a:extLst>
          </p:cNvPr>
          <p:cNvSpPr/>
          <p:nvPr/>
        </p:nvSpPr>
        <p:spPr>
          <a:xfrm>
            <a:off x="9239249" y="0"/>
            <a:ext cx="2710543" cy="2264228"/>
          </a:xfrm>
          <a:prstGeom prst="ellipse">
            <a:avLst/>
          </a:prstGeom>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sz="2000" b="1" dirty="0">
                <a:solidFill>
                  <a:schemeClr val="tx1"/>
                </a:solidFill>
              </a:rPr>
              <a:t>Διατηρητέο σπίτι </a:t>
            </a:r>
            <a:endParaRPr lang="el-CY" sz="2000" b="1" dirty="0">
              <a:solidFill>
                <a:schemeClr val="tx1"/>
              </a:solidFill>
            </a:endParaRPr>
          </a:p>
        </p:txBody>
      </p:sp>
    </p:spTree>
    <p:extLst>
      <p:ext uri="{BB962C8B-B14F-4D97-AF65-F5344CB8AC3E}">
        <p14:creationId xmlns:p14="http://schemas.microsoft.com/office/powerpoint/2010/main" val="1055695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1D9F6-01C6-A2E7-E87D-BC6452CE21F2}"/>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07B7447D-3080-5123-F0EC-95CA0EF8D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546DB4A-9CBE-EFAB-EDC6-2730A1DB37E3}"/>
              </a:ext>
            </a:extLst>
          </p:cNvPr>
          <p:cNvSpPr txBox="1"/>
          <p:nvPr/>
        </p:nvSpPr>
        <p:spPr>
          <a:xfrm>
            <a:off x="6228524" y="4386091"/>
            <a:ext cx="5552659" cy="830997"/>
          </a:xfrm>
          <a:prstGeom prst="rect">
            <a:avLst/>
          </a:prstGeom>
          <a:noFill/>
        </p:spPr>
        <p:txBody>
          <a:bodyPr wrap="square">
            <a:spAutoFit/>
          </a:bodyPr>
          <a:lstStyle/>
          <a:p>
            <a:r>
              <a:rPr lang="el-GR" sz="4800" dirty="0">
                <a:solidFill>
                  <a:srgbClr val="333333"/>
                </a:solidFill>
              </a:rPr>
              <a:t>αναπαλαίωση </a:t>
            </a:r>
          </a:p>
        </p:txBody>
      </p:sp>
      <p:sp>
        <p:nvSpPr>
          <p:cNvPr id="2" name="Οβάλ 1">
            <a:extLst>
              <a:ext uri="{FF2B5EF4-FFF2-40B4-BE49-F238E27FC236}">
                <a16:creationId xmlns:a16="http://schemas.microsoft.com/office/drawing/2014/main" id="{86E18A31-A442-D799-4DBC-2468F9B8BC37}"/>
              </a:ext>
            </a:extLst>
          </p:cNvPr>
          <p:cNvSpPr/>
          <p:nvPr/>
        </p:nvSpPr>
        <p:spPr>
          <a:xfrm>
            <a:off x="9239249" y="0"/>
            <a:ext cx="2710543" cy="2264228"/>
          </a:xfrm>
          <a:prstGeom prst="ellipse">
            <a:avLst/>
          </a:prstGeom>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sz="2000" b="1" dirty="0">
                <a:solidFill>
                  <a:schemeClr val="tx1"/>
                </a:solidFill>
              </a:rPr>
              <a:t>Διατηρητέο σπίτι </a:t>
            </a:r>
            <a:endParaRPr lang="el-CY" sz="2000" b="1" dirty="0">
              <a:solidFill>
                <a:schemeClr val="tx1"/>
              </a:solidFill>
            </a:endParaRPr>
          </a:p>
        </p:txBody>
      </p:sp>
    </p:spTree>
    <p:extLst>
      <p:ext uri="{BB962C8B-B14F-4D97-AF65-F5344CB8AC3E}">
        <p14:creationId xmlns:p14="http://schemas.microsoft.com/office/powerpoint/2010/main" val="1545196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872F9-5E3A-22F7-7776-9F7BB99BCF47}"/>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3CEC6988-1A7C-0B15-232C-69CF150294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0A74C20-CC2A-94BE-4F8D-9D7EE448E735}"/>
              </a:ext>
            </a:extLst>
          </p:cNvPr>
          <p:cNvSpPr txBox="1"/>
          <p:nvPr/>
        </p:nvSpPr>
        <p:spPr>
          <a:xfrm>
            <a:off x="6228524" y="4386091"/>
            <a:ext cx="5552659" cy="1569660"/>
          </a:xfrm>
          <a:prstGeom prst="rect">
            <a:avLst/>
          </a:prstGeom>
          <a:noFill/>
        </p:spPr>
        <p:txBody>
          <a:bodyPr wrap="square">
            <a:spAutoFit/>
          </a:bodyPr>
          <a:lstStyle/>
          <a:p>
            <a:r>
              <a:rPr lang="el-GR" sz="4800" dirty="0">
                <a:solidFill>
                  <a:srgbClr val="333333"/>
                </a:solidFill>
              </a:rPr>
              <a:t> κ _ _ _ _  _ _ _ _ _ _ _</a:t>
            </a:r>
          </a:p>
          <a:p>
            <a:r>
              <a:rPr lang="el-GR" sz="4800" dirty="0">
                <a:solidFill>
                  <a:srgbClr val="333333"/>
                </a:solidFill>
              </a:rPr>
              <a:t>χ _ _ _ _</a:t>
            </a:r>
          </a:p>
        </p:txBody>
      </p:sp>
      <p:sp>
        <p:nvSpPr>
          <p:cNvPr id="2" name="Οβάλ 1">
            <a:extLst>
              <a:ext uri="{FF2B5EF4-FFF2-40B4-BE49-F238E27FC236}">
                <a16:creationId xmlns:a16="http://schemas.microsoft.com/office/drawing/2014/main" id="{83FC5304-3848-5C20-B334-F5F6DC4B1D79}"/>
              </a:ext>
            </a:extLst>
          </p:cNvPr>
          <p:cNvSpPr/>
          <p:nvPr/>
        </p:nvSpPr>
        <p:spPr>
          <a:xfrm>
            <a:off x="9239249" y="0"/>
            <a:ext cx="2710543" cy="2264228"/>
          </a:xfrm>
          <a:prstGeom prst="ellipse">
            <a:avLst/>
          </a:prstGeom>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sz="2000" b="1" dirty="0">
                <a:solidFill>
                  <a:schemeClr val="tx1"/>
                </a:solidFill>
              </a:rPr>
              <a:t>Διαμέρισμα στην  πόλη</a:t>
            </a:r>
            <a:endParaRPr lang="el-CY" sz="2000" b="1" dirty="0">
              <a:solidFill>
                <a:schemeClr val="tx1"/>
              </a:solidFill>
            </a:endParaRPr>
          </a:p>
        </p:txBody>
      </p:sp>
    </p:spTree>
    <p:extLst>
      <p:ext uri="{BB962C8B-B14F-4D97-AF65-F5344CB8AC3E}">
        <p14:creationId xmlns:p14="http://schemas.microsoft.com/office/powerpoint/2010/main" val="497481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817C9-A3DF-C546-134F-65A41DD6088C}"/>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EA5019E9-BD57-2579-58AA-042122F51C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0B2D2D7-6342-4C14-34A9-ADBD8D89BA4D}"/>
              </a:ext>
            </a:extLst>
          </p:cNvPr>
          <p:cNvSpPr txBox="1"/>
          <p:nvPr/>
        </p:nvSpPr>
        <p:spPr>
          <a:xfrm>
            <a:off x="6228524" y="4386091"/>
            <a:ext cx="5552659" cy="830997"/>
          </a:xfrm>
          <a:prstGeom prst="rect">
            <a:avLst/>
          </a:prstGeom>
          <a:noFill/>
        </p:spPr>
        <p:txBody>
          <a:bodyPr wrap="square">
            <a:spAutoFit/>
          </a:bodyPr>
          <a:lstStyle/>
          <a:p>
            <a:r>
              <a:rPr lang="el-GR" sz="4800" dirty="0">
                <a:solidFill>
                  <a:srgbClr val="333333"/>
                </a:solidFill>
              </a:rPr>
              <a:t> κοινόχρηστοι χώροι</a:t>
            </a:r>
          </a:p>
        </p:txBody>
      </p:sp>
      <p:sp>
        <p:nvSpPr>
          <p:cNvPr id="2" name="Οβάλ 1">
            <a:extLst>
              <a:ext uri="{FF2B5EF4-FFF2-40B4-BE49-F238E27FC236}">
                <a16:creationId xmlns:a16="http://schemas.microsoft.com/office/drawing/2014/main" id="{FDBE0258-D0F1-BBB3-4F22-0C2B76650FEB}"/>
              </a:ext>
            </a:extLst>
          </p:cNvPr>
          <p:cNvSpPr/>
          <p:nvPr/>
        </p:nvSpPr>
        <p:spPr>
          <a:xfrm>
            <a:off x="9239249" y="0"/>
            <a:ext cx="2710543" cy="2264228"/>
          </a:xfrm>
          <a:prstGeom prst="ellipse">
            <a:avLst/>
          </a:prstGeom>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sz="2000" b="1" dirty="0">
                <a:solidFill>
                  <a:schemeClr val="tx1"/>
                </a:solidFill>
              </a:rPr>
              <a:t>Διαμέρισμα στην  πόλη</a:t>
            </a:r>
            <a:endParaRPr lang="el-CY" sz="2000" b="1" dirty="0">
              <a:solidFill>
                <a:schemeClr val="tx1"/>
              </a:solidFill>
            </a:endParaRPr>
          </a:p>
        </p:txBody>
      </p:sp>
    </p:spTree>
    <p:extLst>
      <p:ext uri="{BB962C8B-B14F-4D97-AF65-F5344CB8AC3E}">
        <p14:creationId xmlns:p14="http://schemas.microsoft.com/office/powerpoint/2010/main" val="3011945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1842B-CD68-F381-ED37-C0EC2D802FA4}"/>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B9329396-144B-6E99-5F44-AD428F2454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A9D55B7-F0A4-3357-1D5B-24F5CE0354D5}"/>
              </a:ext>
            </a:extLst>
          </p:cNvPr>
          <p:cNvSpPr txBox="1"/>
          <p:nvPr/>
        </p:nvSpPr>
        <p:spPr>
          <a:xfrm>
            <a:off x="6228524" y="4386091"/>
            <a:ext cx="5552659" cy="1569660"/>
          </a:xfrm>
          <a:prstGeom prst="rect">
            <a:avLst/>
          </a:prstGeom>
          <a:noFill/>
        </p:spPr>
        <p:txBody>
          <a:bodyPr wrap="square">
            <a:spAutoFit/>
          </a:bodyPr>
          <a:lstStyle/>
          <a:p>
            <a:r>
              <a:rPr lang="el-GR" sz="4800" dirty="0">
                <a:solidFill>
                  <a:srgbClr val="333333"/>
                </a:solidFill>
              </a:rPr>
              <a:t> μ _ _ _ _ _ _ _ δ_ _ _ _ _ _ _ _ _</a:t>
            </a:r>
          </a:p>
        </p:txBody>
      </p:sp>
      <p:sp>
        <p:nvSpPr>
          <p:cNvPr id="2" name="Οβάλ 1">
            <a:extLst>
              <a:ext uri="{FF2B5EF4-FFF2-40B4-BE49-F238E27FC236}">
                <a16:creationId xmlns:a16="http://schemas.microsoft.com/office/drawing/2014/main" id="{404C0099-6B2D-AC4C-26FF-5E9519FC6A29}"/>
              </a:ext>
            </a:extLst>
          </p:cNvPr>
          <p:cNvSpPr/>
          <p:nvPr/>
        </p:nvSpPr>
        <p:spPr>
          <a:xfrm>
            <a:off x="9239249" y="0"/>
            <a:ext cx="2710543" cy="2264228"/>
          </a:xfrm>
          <a:prstGeom prst="ellipse">
            <a:avLst/>
          </a:prstGeom>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sz="2000" b="1" dirty="0">
                <a:solidFill>
                  <a:schemeClr val="tx1"/>
                </a:solidFill>
              </a:rPr>
              <a:t>Σπίτι στην  πόλη</a:t>
            </a:r>
            <a:endParaRPr lang="el-CY" sz="2000" b="1" dirty="0">
              <a:solidFill>
                <a:schemeClr val="tx1"/>
              </a:solidFill>
            </a:endParaRPr>
          </a:p>
        </p:txBody>
      </p:sp>
    </p:spTree>
    <p:extLst>
      <p:ext uri="{BB962C8B-B14F-4D97-AF65-F5344CB8AC3E}">
        <p14:creationId xmlns:p14="http://schemas.microsoft.com/office/powerpoint/2010/main" val="2679356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33805-CEFC-8C54-69FB-3748C62A0BE8}"/>
            </a:ext>
          </a:extLst>
        </p:cNvPr>
        <p:cNvGrpSpPr/>
        <p:nvPr/>
      </p:nvGrpSpPr>
      <p:grpSpPr>
        <a:xfrm>
          <a:off x="0" y="0"/>
          <a:ext cx="0" cy="0"/>
          <a:chOff x="0" y="0"/>
          <a:chExt cx="0" cy="0"/>
        </a:xfrm>
      </p:grpSpPr>
      <p:pic>
        <p:nvPicPr>
          <p:cNvPr id="1026" name="Picture 2" descr="Παίζουμε κρεμάλα; – Η τάξη της κυρίας Σέβης">
            <a:extLst>
              <a:ext uri="{FF2B5EF4-FFF2-40B4-BE49-F238E27FC236}">
                <a16:creationId xmlns:a16="http://schemas.microsoft.com/office/drawing/2014/main" id="{6070753B-F27D-2B3F-263E-0E76BBD03A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93" y="388248"/>
            <a:ext cx="5415585" cy="5416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683CE15-8B19-5EFC-BE2E-5C1F50DEA614}"/>
              </a:ext>
            </a:extLst>
          </p:cNvPr>
          <p:cNvSpPr txBox="1"/>
          <p:nvPr/>
        </p:nvSpPr>
        <p:spPr>
          <a:xfrm>
            <a:off x="6228524" y="4386091"/>
            <a:ext cx="5552659" cy="1569660"/>
          </a:xfrm>
          <a:prstGeom prst="rect">
            <a:avLst/>
          </a:prstGeom>
          <a:noFill/>
        </p:spPr>
        <p:txBody>
          <a:bodyPr wrap="square">
            <a:spAutoFit/>
          </a:bodyPr>
          <a:lstStyle/>
          <a:p>
            <a:r>
              <a:rPr lang="el-GR" sz="4800" dirty="0">
                <a:solidFill>
                  <a:srgbClr val="333333"/>
                </a:solidFill>
              </a:rPr>
              <a:t> μοντέρνα διακόσμηση </a:t>
            </a:r>
          </a:p>
        </p:txBody>
      </p:sp>
      <p:sp>
        <p:nvSpPr>
          <p:cNvPr id="2" name="Οβάλ 1">
            <a:extLst>
              <a:ext uri="{FF2B5EF4-FFF2-40B4-BE49-F238E27FC236}">
                <a16:creationId xmlns:a16="http://schemas.microsoft.com/office/drawing/2014/main" id="{A9364AAD-B0BE-92CA-017A-B4D9067DCE0D}"/>
              </a:ext>
            </a:extLst>
          </p:cNvPr>
          <p:cNvSpPr/>
          <p:nvPr/>
        </p:nvSpPr>
        <p:spPr>
          <a:xfrm>
            <a:off x="9239249" y="0"/>
            <a:ext cx="2710543" cy="2264228"/>
          </a:xfrm>
          <a:prstGeom prst="ellipse">
            <a:avLst/>
          </a:prstGeom>
          <a:ln w="762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sz="2000" b="1" dirty="0">
                <a:solidFill>
                  <a:schemeClr val="tx1"/>
                </a:solidFill>
              </a:rPr>
              <a:t>Σπίτι στην  πόλη</a:t>
            </a:r>
            <a:endParaRPr lang="el-CY" sz="2000" b="1" dirty="0">
              <a:solidFill>
                <a:schemeClr val="tx1"/>
              </a:solidFill>
            </a:endParaRPr>
          </a:p>
        </p:txBody>
      </p:sp>
    </p:spTree>
    <p:extLst>
      <p:ext uri="{BB962C8B-B14F-4D97-AF65-F5344CB8AC3E}">
        <p14:creationId xmlns:p14="http://schemas.microsoft.com/office/powerpoint/2010/main" val="2642282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BA891-C48F-C20E-9631-B96E1DFAAD7C}"/>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7AB2BF32-7FE1-CE7E-9DD2-2241DFBC3248}"/>
              </a:ext>
            </a:extLst>
          </p:cNvPr>
          <p:cNvSpPr>
            <a:spLocks noGrp="1"/>
          </p:cNvSpPr>
          <p:nvPr>
            <p:ph type="title"/>
          </p:nvPr>
        </p:nvSpPr>
        <p:spPr>
          <a:xfrm>
            <a:off x="3646715" y="223611"/>
            <a:ext cx="3940629" cy="1325563"/>
          </a:xfrm>
        </p:spPr>
        <p:txBody>
          <a:bodyPr/>
          <a:lstStyle/>
          <a:p>
            <a:r>
              <a:rPr lang="el-GR" b="1" dirty="0"/>
              <a:t>Παιχνίδι</a:t>
            </a:r>
            <a:r>
              <a:rPr lang="el-GR" dirty="0"/>
              <a:t> </a:t>
            </a:r>
            <a:r>
              <a:rPr lang="el-GR" b="1" dirty="0"/>
              <a:t>ρόλων</a:t>
            </a:r>
            <a:endParaRPr lang="el-CY" dirty="0"/>
          </a:p>
        </p:txBody>
      </p:sp>
      <p:sp>
        <p:nvSpPr>
          <p:cNvPr id="3" name="Θέση περιεχομένου 2">
            <a:extLst>
              <a:ext uri="{FF2B5EF4-FFF2-40B4-BE49-F238E27FC236}">
                <a16:creationId xmlns:a16="http://schemas.microsoft.com/office/drawing/2014/main" id="{FEF0C79A-8E0A-7E45-66C0-18AC2F088D49}"/>
              </a:ext>
            </a:extLst>
          </p:cNvPr>
          <p:cNvSpPr>
            <a:spLocks noGrp="1"/>
          </p:cNvSpPr>
          <p:nvPr>
            <p:ph idx="1"/>
          </p:nvPr>
        </p:nvSpPr>
        <p:spPr>
          <a:xfrm>
            <a:off x="2383971" y="1694996"/>
            <a:ext cx="7271657" cy="493032"/>
          </a:xfrm>
        </p:spPr>
        <p:txBody>
          <a:bodyPr/>
          <a:lstStyle/>
          <a:p>
            <a:pPr marL="0" indent="0">
              <a:buNone/>
            </a:pPr>
            <a:r>
              <a:rPr lang="el-GR" dirty="0"/>
              <a:t>Η τάξη χωρίζεται σε  πενταμελείς ομάδες. </a:t>
            </a:r>
          </a:p>
          <a:p>
            <a:pPr marL="0" indent="0">
              <a:buNone/>
            </a:pPr>
            <a:endParaRPr lang="el-GR" dirty="0"/>
          </a:p>
          <a:p>
            <a:endParaRPr lang="el-GR" dirty="0"/>
          </a:p>
        </p:txBody>
      </p:sp>
      <p:sp>
        <p:nvSpPr>
          <p:cNvPr id="5" name="TextBox 4">
            <a:extLst>
              <a:ext uri="{FF2B5EF4-FFF2-40B4-BE49-F238E27FC236}">
                <a16:creationId xmlns:a16="http://schemas.microsoft.com/office/drawing/2014/main" id="{2ACD9492-90A3-753B-7F40-329C45482635}"/>
              </a:ext>
            </a:extLst>
          </p:cNvPr>
          <p:cNvSpPr txBox="1"/>
          <p:nvPr/>
        </p:nvSpPr>
        <p:spPr>
          <a:xfrm>
            <a:off x="181998" y="3144384"/>
            <a:ext cx="2688771" cy="400110"/>
          </a:xfrm>
          <a:prstGeom prst="rect">
            <a:avLst/>
          </a:prstGeom>
          <a:noFill/>
          <a:ln>
            <a:solidFill>
              <a:schemeClr val="tx1">
                <a:lumMod val="95000"/>
                <a:lumOff val="5000"/>
              </a:schemeClr>
            </a:solidFill>
          </a:ln>
        </p:spPr>
        <p:txBody>
          <a:bodyPr wrap="square">
            <a:spAutoFit/>
          </a:bodyPr>
          <a:lstStyle/>
          <a:p>
            <a:r>
              <a:rPr lang="el-GR" sz="2000" dirty="0"/>
              <a:t>σκηνοθέτης</a:t>
            </a:r>
          </a:p>
        </p:txBody>
      </p:sp>
      <p:sp>
        <p:nvSpPr>
          <p:cNvPr id="7" name="TextBox 6">
            <a:extLst>
              <a:ext uri="{FF2B5EF4-FFF2-40B4-BE49-F238E27FC236}">
                <a16:creationId xmlns:a16="http://schemas.microsoft.com/office/drawing/2014/main" id="{4ED0C7F7-A7E0-63A3-C8BD-CE99CDB1E8C5}"/>
              </a:ext>
            </a:extLst>
          </p:cNvPr>
          <p:cNvSpPr txBox="1"/>
          <p:nvPr/>
        </p:nvSpPr>
        <p:spPr>
          <a:xfrm>
            <a:off x="5711940" y="3144384"/>
            <a:ext cx="2460171" cy="400110"/>
          </a:xfrm>
          <a:prstGeom prst="rect">
            <a:avLst/>
          </a:prstGeom>
          <a:noFill/>
          <a:ln>
            <a:solidFill>
              <a:schemeClr val="tx1">
                <a:lumMod val="95000"/>
                <a:lumOff val="5000"/>
              </a:schemeClr>
            </a:solidFill>
          </a:ln>
        </p:spPr>
        <p:txBody>
          <a:bodyPr wrap="square">
            <a:spAutoFit/>
          </a:bodyPr>
          <a:lstStyle/>
          <a:p>
            <a:r>
              <a:rPr lang="el-GR" sz="2000" dirty="0"/>
              <a:t>νεόνυμφη / νύφη </a:t>
            </a:r>
          </a:p>
        </p:txBody>
      </p:sp>
      <p:sp>
        <p:nvSpPr>
          <p:cNvPr id="9" name="TextBox 8">
            <a:extLst>
              <a:ext uri="{FF2B5EF4-FFF2-40B4-BE49-F238E27FC236}">
                <a16:creationId xmlns:a16="http://schemas.microsoft.com/office/drawing/2014/main" id="{BEDF23BD-1308-ACAE-3745-E63745F79A3F}"/>
              </a:ext>
            </a:extLst>
          </p:cNvPr>
          <p:cNvSpPr txBox="1"/>
          <p:nvPr/>
        </p:nvSpPr>
        <p:spPr>
          <a:xfrm>
            <a:off x="3048000" y="3144384"/>
            <a:ext cx="2569029" cy="707886"/>
          </a:xfrm>
          <a:prstGeom prst="rect">
            <a:avLst/>
          </a:prstGeom>
          <a:noFill/>
          <a:ln>
            <a:solidFill>
              <a:schemeClr val="tx1">
                <a:lumMod val="95000"/>
                <a:lumOff val="5000"/>
              </a:schemeClr>
            </a:solidFill>
          </a:ln>
        </p:spPr>
        <p:txBody>
          <a:bodyPr wrap="square">
            <a:spAutoFit/>
          </a:bodyPr>
          <a:lstStyle/>
          <a:p>
            <a:r>
              <a:rPr lang="el-GR" sz="2000" dirty="0"/>
              <a:t>νεόνυμφος /</a:t>
            </a:r>
          </a:p>
          <a:p>
            <a:r>
              <a:rPr lang="el-GR" sz="2000" dirty="0"/>
              <a:t>γαμπρός</a:t>
            </a:r>
            <a:endParaRPr lang="el-CY" sz="2000" dirty="0"/>
          </a:p>
        </p:txBody>
      </p:sp>
      <p:sp>
        <p:nvSpPr>
          <p:cNvPr id="11" name="TextBox 10">
            <a:extLst>
              <a:ext uri="{FF2B5EF4-FFF2-40B4-BE49-F238E27FC236}">
                <a16:creationId xmlns:a16="http://schemas.microsoft.com/office/drawing/2014/main" id="{436B77DE-7FF6-8D96-A871-8E0611FBAC25}"/>
              </a:ext>
            </a:extLst>
          </p:cNvPr>
          <p:cNvSpPr txBox="1"/>
          <p:nvPr/>
        </p:nvSpPr>
        <p:spPr>
          <a:xfrm>
            <a:off x="8267022" y="3144384"/>
            <a:ext cx="1606321" cy="1015663"/>
          </a:xfrm>
          <a:prstGeom prst="rect">
            <a:avLst/>
          </a:prstGeom>
          <a:noFill/>
          <a:ln>
            <a:solidFill>
              <a:schemeClr val="tx1">
                <a:lumMod val="95000"/>
                <a:lumOff val="5000"/>
              </a:schemeClr>
            </a:solidFill>
          </a:ln>
        </p:spPr>
        <p:txBody>
          <a:bodyPr wrap="square">
            <a:spAutoFit/>
          </a:bodyPr>
          <a:lstStyle/>
          <a:p>
            <a:r>
              <a:rPr lang="el-GR" sz="2000" dirty="0"/>
              <a:t>πεθερά – μητέρα  γαμπρού </a:t>
            </a:r>
          </a:p>
        </p:txBody>
      </p:sp>
      <p:pic>
        <p:nvPicPr>
          <p:cNvPr id="1026" name="Picture 2" descr="σκηνοθέτης Στοκ Εικονογραφήσεις, Vectors, &amp; Clipart – (66,811 Στοκ  Εικονογραφήσεις)">
            <a:extLst>
              <a:ext uri="{FF2B5EF4-FFF2-40B4-BE49-F238E27FC236}">
                <a16:creationId xmlns:a16="http://schemas.microsoft.com/office/drawing/2014/main" id="{2C632BCD-EB94-81DC-CF0F-7ABFB9AAE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190" y="453458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Νύφη και γαμπρός - Δωρεάν εικόνες διανυσματικά clipart στο creazilla.com">
            <a:extLst>
              <a:ext uri="{FF2B5EF4-FFF2-40B4-BE49-F238E27FC236}">
                <a16:creationId xmlns:a16="http://schemas.microsoft.com/office/drawing/2014/main" id="{FFF779C6-6E4F-3EC2-6CA0-70F634458C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6869"/>
          <a:stretch>
            <a:fillRect/>
          </a:stretch>
        </p:blipFill>
        <p:spPr bwMode="auto">
          <a:xfrm>
            <a:off x="3982299" y="4458380"/>
            <a:ext cx="858611" cy="22955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Νύφη και γαμπρός - Δωρεάν εικόνες διανυσματικά clipart στο creazilla.com">
            <a:extLst>
              <a:ext uri="{FF2B5EF4-FFF2-40B4-BE49-F238E27FC236}">
                <a16:creationId xmlns:a16="http://schemas.microsoft.com/office/drawing/2014/main" id="{9C03231B-E01F-C959-9A73-38FF1EC1B4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041" t="1957" r="-11790" b="-1957"/>
          <a:stretch>
            <a:fillRect/>
          </a:stretch>
        </p:blipFill>
        <p:spPr bwMode="auto">
          <a:xfrm>
            <a:off x="6919402" y="4305754"/>
            <a:ext cx="1169535" cy="25522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Αστείες ατάκες και ανέκδοτα για την πεθερά">
            <a:extLst>
              <a:ext uri="{FF2B5EF4-FFF2-40B4-BE49-F238E27FC236}">
                <a16:creationId xmlns:a16="http://schemas.microsoft.com/office/drawing/2014/main" id="{F539526F-559E-24B1-84C6-77381D4D05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1648" y="4801279"/>
            <a:ext cx="1839686" cy="1609725"/>
          </a:xfrm>
          <a:prstGeom prst="rect">
            <a:avLst/>
          </a:prstGeom>
          <a:noFill/>
          <a:extLst>
            <a:ext uri="{909E8E84-426E-40DD-AFC4-6F175D3DCCD1}">
              <a14:hiddenFill xmlns:a14="http://schemas.microsoft.com/office/drawing/2010/main">
                <a:solidFill>
                  <a:srgbClr val="FFFFFF"/>
                </a:solidFill>
              </a14:hiddenFill>
            </a:ext>
          </a:extLst>
        </p:spPr>
      </p:pic>
      <p:sp>
        <p:nvSpPr>
          <p:cNvPr id="13" name="Ορθογώνιο 12">
            <a:extLst>
              <a:ext uri="{FF2B5EF4-FFF2-40B4-BE49-F238E27FC236}">
                <a16:creationId xmlns:a16="http://schemas.microsoft.com/office/drawing/2014/main" id="{3D5FE792-0F06-32DD-8B1F-223203E4FD27}"/>
              </a:ext>
            </a:extLst>
          </p:cNvPr>
          <p:cNvSpPr/>
          <p:nvPr/>
        </p:nvSpPr>
        <p:spPr>
          <a:xfrm>
            <a:off x="181998" y="2462294"/>
            <a:ext cx="2525486" cy="4633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Διανομή  ρόλων :  </a:t>
            </a:r>
            <a:endParaRPr lang="el-CY" b="1" dirty="0">
              <a:solidFill>
                <a:schemeClr val="tx1"/>
              </a:solidFill>
            </a:endParaRPr>
          </a:p>
        </p:txBody>
      </p:sp>
      <p:sp>
        <p:nvSpPr>
          <p:cNvPr id="4" name="TextBox 3">
            <a:extLst>
              <a:ext uri="{FF2B5EF4-FFF2-40B4-BE49-F238E27FC236}">
                <a16:creationId xmlns:a16="http://schemas.microsoft.com/office/drawing/2014/main" id="{B265E8AD-D809-0B09-B124-A51BC1780F89}"/>
              </a:ext>
            </a:extLst>
          </p:cNvPr>
          <p:cNvSpPr txBox="1"/>
          <p:nvPr/>
        </p:nvSpPr>
        <p:spPr>
          <a:xfrm>
            <a:off x="10025743" y="3144384"/>
            <a:ext cx="2166257" cy="707886"/>
          </a:xfrm>
          <a:prstGeom prst="rect">
            <a:avLst/>
          </a:prstGeom>
          <a:noFill/>
          <a:ln>
            <a:solidFill>
              <a:schemeClr val="tx1">
                <a:lumMod val="95000"/>
                <a:lumOff val="5000"/>
              </a:schemeClr>
            </a:solidFill>
          </a:ln>
        </p:spPr>
        <p:txBody>
          <a:bodyPr wrap="square">
            <a:spAutoFit/>
          </a:bodyPr>
          <a:lstStyle/>
          <a:p>
            <a:r>
              <a:rPr lang="el-GR" sz="2000" dirty="0"/>
              <a:t>πεθερά – μητέρα νύφης</a:t>
            </a:r>
          </a:p>
        </p:txBody>
      </p:sp>
      <p:pic>
        <p:nvPicPr>
          <p:cNvPr id="2050" name="Picture 2" descr="αστεία συνταξιούχος που πετάει με χρήματα Διανυσματική απεικόνιση -  εικονογραφία από lifestyle: 184036947">
            <a:extLst>
              <a:ext uri="{FF2B5EF4-FFF2-40B4-BE49-F238E27FC236}">
                <a16:creationId xmlns:a16="http://schemas.microsoft.com/office/drawing/2014/main" id="{A6A11BAD-214A-90B2-4738-FDEED9CB05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3279" y="4378895"/>
            <a:ext cx="1376532" cy="21145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Μουσουλμανική ιστοσελίδα γνωριμιών για το γάμο - Mashallah.app">
            <a:extLst>
              <a:ext uri="{FF2B5EF4-FFF2-40B4-BE49-F238E27FC236}">
                <a16:creationId xmlns:a16="http://schemas.microsoft.com/office/drawing/2014/main" id="{96B07A97-C355-CE2D-4E27-3FF7DE61D8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9921" y="453458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586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56856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2377627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A8ED8-44B7-3220-7F18-C34C1D69C004}"/>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8144C158-C613-7151-A957-ABC46A159E41}"/>
              </a:ext>
            </a:extLst>
          </p:cNvPr>
          <p:cNvSpPr>
            <a:spLocks noGrp="1"/>
          </p:cNvSpPr>
          <p:nvPr>
            <p:ph type="title"/>
          </p:nvPr>
        </p:nvSpPr>
        <p:spPr>
          <a:xfrm>
            <a:off x="3646715" y="223611"/>
            <a:ext cx="3940629" cy="1325563"/>
          </a:xfrm>
        </p:spPr>
        <p:txBody>
          <a:bodyPr/>
          <a:lstStyle/>
          <a:p>
            <a:r>
              <a:rPr lang="el-GR" b="1" dirty="0"/>
              <a:t>Παιχνίδι</a:t>
            </a:r>
            <a:r>
              <a:rPr lang="el-GR" dirty="0"/>
              <a:t> </a:t>
            </a:r>
            <a:r>
              <a:rPr lang="el-GR" b="1" dirty="0"/>
              <a:t>ρόλων</a:t>
            </a:r>
            <a:endParaRPr lang="el-CY" dirty="0"/>
          </a:p>
        </p:txBody>
      </p:sp>
      <p:sp>
        <p:nvSpPr>
          <p:cNvPr id="3" name="Θέση περιεχομένου 2">
            <a:extLst>
              <a:ext uri="{FF2B5EF4-FFF2-40B4-BE49-F238E27FC236}">
                <a16:creationId xmlns:a16="http://schemas.microsoft.com/office/drawing/2014/main" id="{9FD8D4AE-1F78-6052-333B-C421F02AE3F8}"/>
              </a:ext>
            </a:extLst>
          </p:cNvPr>
          <p:cNvSpPr>
            <a:spLocks noGrp="1"/>
          </p:cNvSpPr>
          <p:nvPr>
            <p:ph idx="1"/>
          </p:nvPr>
        </p:nvSpPr>
        <p:spPr>
          <a:xfrm>
            <a:off x="2383971" y="1694996"/>
            <a:ext cx="7271657" cy="493032"/>
          </a:xfrm>
        </p:spPr>
        <p:txBody>
          <a:bodyPr/>
          <a:lstStyle/>
          <a:p>
            <a:pPr marL="0" indent="0">
              <a:buNone/>
            </a:pPr>
            <a:r>
              <a:rPr lang="el-GR" dirty="0"/>
              <a:t>Η τάξη χωρίζεται σε  πενταμελείς ομάδες. </a:t>
            </a:r>
          </a:p>
          <a:p>
            <a:pPr marL="0" indent="0">
              <a:buNone/>
            </a:pPr>
            <a:endParaRPr lang="el-GR" dirty="0"/>
          </a:p>
          <a:p>
            <a:endParaRPr lang="el-GR" dirty="0"/>
          </a:p>
        </p:txBody>
      </p:sp>
      <p:sp>
        <p:nvSpPr>
          <p:cNvPr id="5" name="TextBox 4">
            <a:extLst>
              <a:ext uri="{FF2B5EF4-FFF2-40B4-BE49-F238E27FC236}">
                <a16:creationId xmlns:a16="http://schemas.microsoft.com/office/drawing/2014/main" id="{8E5BEB54-63C3-635F-2113-0E2DFFE123E0}"/>
              </a:ext>
            </a:extLst>
          </p:cNvPr>
          <p:cNvSpPr txBox="1"/>
          <p:nvPr/>
        </p:nvSpPr>
        <p:spPr>
          <a:xfrm>
            <a:off x="181998" y="3144384"/>
            <a:ext cx="2688771" cy="954107"/>
          </a:xfrm>
          <a:prstGeom prst="rect">
            <a:avLst/>
          </a:prstGeom>
          <a:noFill/>
          <a:ln>
            <a:solidFill>
              <a:schemeClr val="tx1">
                <a:lumMod val="95000"/>
                <a:lumOff val="5000"/>
              </a:schemeClr>
            </a:solidFill>
          </a:ln>
        </p:spPr>
        <p:txBody>
          <a:bodyPr wrap="square">
            <a:spAutoFit/>
          </a:bodyPr>
          <a:lstStyle/>
          <a:p>
            <a:r>
              <a:rPr lang="el-GR" sz="1400" dirty="0"/>
              <a:t>Καταγραφή επιχειρημάτων  κάθε  πλευράς -  σκηνοθετικές  οδηγίες  για τον διάλογο  που θα ακολουθήσει</a:t>
            </a:r>
          </a:p>
        </p:txBody>
      </p:sp>
      <p:sp>
        <p:nvSpPr>
          <p:cNvPr id="7" name="TextBox 6">
            <a:extLst>
              <a:ext uri="{FF2B5EF4-FFF2-40B4-BE49-F238E27FC236}">
                <a16:creationId xmlns:a16="http://schemas.microsoft.com/office/drawing/2014/main" id="{403B60EC-6DFA-FBEB-34C1-1DFF4EB13177}"/>
              </a:ext>
            </a:extLst>
          </p:cNvPr>
          <p:cNvSpPr txBox="1"/>
          <p:nvPr/>
        </p:nvSpPr>
        <p:spPr>
          <a:xfrm>
            <a:off x="5711940" y="3144384"/>
            <a:ext cx="2460171" cy="400110"/>
          </a:xfrm>
          <a:prstGeom prst="rect">
            <a:avLst/>
          </a:prstGeom>
          <a:noFill/>
          <a:ln>
            <a:solidFill>
              <a:schemeClr val="tx1">
                <a:lumMod val="95000"/>
                <a:lumOff val="5000"/>
              </a:schemeClr>
            </a:solidFill>
          </a:ln>
        </p:spPr>
        <p:txBody>
          <a:bodyPr wrap="square">
            <a:spAutoFit/>
          </a:bodyPr>
          <a:lstStyle/>
          <a:p>
            <a:r>
              <a:rPr lang="el-GR" sz="2000" dirty="0"/>
              <a:t>Υπέρ διαμερίσματος  </a:t>
            </a:r>
          </a:p>
        </p:txBody>
      </p:sp>
      <p:sp>
        <p:nvSpPr>
          <p:cNvPr id="9" name="TextBox 8">
            <a:extLst>
              <a:ext uri="{FF2B5EF4-FFF2-40B4-BE49-F238E27FC236}">
                <a16:creationId xmlns:a16="http://schemas.microsoft.com/office/drawing/2014/main" id="{4CF90867-993F-A644-56A4-214B472E2033}"/>
              </a:ext>
            </a:extLst>
          </p:cNvPr>
          <p:cNvSpPr txBox="1"/>
          <p:nvPr/>
        </p:nvSpPr>
        <p:spPr>
          <a:xfrm>
            <a:off x="3048000" y="3144384"/>
            <a:ext cx="2569029" cy="707886"/>
          </a:xfrm>
          <a:prstGeom prst="rect">
            <a:avLst/>
          </a:prstGeom>
          <a:noFill/>
          <a:ln>
            <a:solidFill>
              <a:schemeClr val="tx1">
                <a:lumMod val="95000"/>
                <a:lumOff val="5000"/>
              </a:schemeClr>
            </a:solidFill>
          </a:ln>
        </p:spPr>
        <p:txBody>
          <a:bodyPr wrap="square">
            <a:spAutoFit/>
          </a:bodyPr>
          <a:lstStyle/>
          <a:p>
            <a:r>
              <a:rPr lang="el-GR" sz="2000" dirty="0"/>
              <a:t>Υπέρ παραδοσιακής οικίας</a:t>
            </a:r>
            <a:endParaRPr lang="el-CY" sz="2000" dirty="0"/>
          </a:p>
        </p:txBody>
      </p:sp>
      <p:sp>
        <p:nvSpPr>
          <p:cNvPr id="11" name="TextBox 10">
            <a:extLst>
              <a:ext uri="{FF2B5EF4-FFF2-40B4-BE49-F238E27FC236}">
                <a16:creationId xmlns:a16="http://schemas.microsoft.com/office/drawing/2014/main" id="{F17061F9-1E2A-C09D-D420-404B45E57406}"/>
              </a:ext>
            </a:extLst>
          </p:cNvPr>
          <p:cNvSpPr txBox="1"/>
          <p:nvPr/>
        </p:nvSpPr>
        <p:spPr>
          <a:xfrm>
            <a:off x="8267022" y="3144384"/>
            <a:ext cx="1606321" cy="1015663"/>
          </a:xfrm>
          <a:prstGeom prst="rect">
            <a:avLst/>
          </a:prstGeom>
          <a:noFill/>
          <a:ln>
            <a:solidFill>
              <a:schemeClr val="tx1">
                <a:lumMod val="95000"/>
                <a:lumOff val="5000"/>
              </a:schemeClr>
            </a:solidFill>
          </a:ln>
        </p:spPr>
        <p:txBody>
          <a:bodyPr wrap="square">
            <a:spAutoFit/>
          </a:bodyPr>
          <a:lstStyle/>
          <a:p>
            <a:r>
              <a:rPr lang="el-GR" sz="2000" dirty="0"/>
              <a:t>Υπέρ διατηρητέου σπιτιού </a:t>
            </a:r>
          </a:p>
        </p:txBody>
      </p:sp>
      <p:pic>
        <p:nvPicPr>
          <p:cNvPr id="1026" name="Picture 2" descr="σκηνοθέτης Στοκ Εικονογραφήσεις, Vectors, &amp; Clipart – (66,811 Στοκ  Εικονογραφήσεις)">
            <a:extLst>
              <a:ext uri="{FF2B5EF4-FFF2-40B4-BE49-F238E27FC236}">
                <a16:creationId xmlns:a16="http://schemas.microsoft.com/office/drawing/2014/main" id="{BD77D7B1-E942-33CD-5A57-21AB0DEFD2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190" y="453458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Νύφη και γαμπρός - Δωρεάν εικόνες διανυσματικά clipart στο creazilla.com">
            <a:extLst>
              <a:ext uri="{FF2B5EF4-FFF2-40B4-BE49-F238E27FC236}">
                <a16:creationId xmlns:a16="http://schemas.microsoft.com/office/drawing/2014/main" id="{EF352344-8430-3543-76DC-105C8D82B9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6869"/>
          <a:stretch>
            <a:fillRect/>
          </a:stretch>
        </p:blipFill>
        <p:spPr bwMode="auto">
          <a:xfrm>
            <a:off x="3982299" y="4458380"/>
            <a:ext cx="858611" cy="22955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Νύφη και γαμπρός - Δωρεάν εικόνες διανυσματικά clipart στο creazilla.com">
            <a:extLst>
              <a:ext uri="{FF2B5EF4-FFF2-40B4-BE49-F238E27FC236}">
                <a16:creationId xmlns:a16="http://schemas.microsoft.com/office/drawing/2014/main" id="{DE9A2100-4B83-56AE-2524-A985C6D539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041" t="1957" r="-11790" b="-1957"/>
          <a:stretch>
            <a:fillRect/>
          </a:stretch>
        </p:blipFill>
        <p:spPr bwMode="auto">
          <a:xfrm>
            <a:off x="6297894" y="4160047"/>
            <a:ext cx="1169535" cy="25522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Αστείες ατάκες και ανέκδοτα για την πεθερά">
            <a:extLst>
              <a:ext uri="{FF2B5EF4-FFF2-40B4-BE49-F238E27FC236}">
                <a16:creationId xmlns:a16="http://schemas.microsoft.com/office/drawing/2014/main" id="{1E26DDBF-12DE-2566-2DE8-F2FAA227EE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1648" y="4801279"/>
            <a:ext cx="1839686" cy="1609725"/>
          </a:xfrm>
          <a:prstGeom prst="rect">
            <a:avLst/>
          </a:prstGeom>
          <a:noFill/>
          <a:extLst>
            <a:ext uri="{909E8E84-426E-40DD-AFC4-6F175D3DCCD1}">
              <a14:hiddenFill xmlns:a14="http://schemas.microsoft.com/office/drawing/2010/main">
                <a:solidFill>
                  <a:srgbClr val="FFFFFF"/>
                </a:solidFill>
              </a14:hiddenFill>
            </a:ext>
          </a:extLst>
        </p:spPr>
      </p:pic>
      <p:sp>
        <p:nvSpPr>
          <p:cNvPr id="13" name="Ορθογώνιο 12">
            <a:extLst>
              <a:ext uri="{FF2B5EF4-FFF2-40B4-BE49-F238E27FC236}">
                <a16:creationId xmlns:a16="http://schemas.microsoft.com/office/drawing/2014/main" id="{4FFFE5F0-D7C8-5A6D-9288-9B0361236C4C}"/>
              </a:ext>
            </a:extLst>
          </p:cNvPr>
          <p:cNvSpPr/>
          <p:nvPr/>
        </p:nvSpPr>
        <p:spPr>
          <a:xfrm>
            <a:off x="191009" y="2333850"/>
            <a:ext cx="2525486" cy="4633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Διανομή  ρόλων :  </a:t>
            </a:r>
            <a:endParaRPr lang="el-CY" b="1" dirty="0">
              <a:solidFill>
                <a:schemeClr val="tx1"/>
              </a:solidFill>
            </a:endParaRPr>
          </a:p>
        </p:txBody>
      </p:sp>
      <p:sp>
        <p:nvSpPr>
          <p:cNvPr id="4" name="TextBox 3">
            <a:extLst>
              <a:ext uri="{FF2B5EF4-FFF2-40B4-BE49-F238E27FC236}">
                <a16:creationId xmlns:a16="http://schemas.microsoft.com/office/drawing/2014/main" id="{C60ADACF-369B-CFC3-FF47-1ED1D9B3D6E0}"/>
              </a:ext>
            </a:extLst>
          </p:cNvPr>
          <p:cNvSpPr txBox="1"/>
          <p:nvPr/>
        </p:nvSpPr>
        <p:spPr>
          <a:xfrm>
            <a:off x="10025743" y="3144384"/>
            <a:ext cx="2166257" cy="707886"/>
          </a:xfrm>
          <a:prstGeom prst="rect">
            <a:avLst/>
          </a:prstGeom>
          <a:noFill/>
          <a:ln>
            <a:solidFill>
              <a:schemeClr val="tx1">
                <a:lumMod val="95000"/>
                <a:lumOff val="5000"/>
              </a:schemeClr>
            </a:solidFill>
          </a:ln>
        </p:spPr>
        <p:txBody>
          <a:bodyPr wrap="square">
            <a:spAutoFit/>
          </a:bodyPr>
          <a:lstStyle/>
          <a:p>
            <a:r>
              <a:rPr lang="el-GR" sz="2000" dirty="0"/>
              <a:t>Υπέρ σπιτιού στην πόλη</a:t>
            </a:r>
          </a:p>
        </p:txBody>
      </p:sp>
      <p:pic>
        <p:nvPicPr>
          <p:cNvPr id="2050" name="Picture 2" descr="αστεία συνταξιούχος που πετάει με χρήματα Διανυσματική απεικόνιση -  εικονογραφία από lifestyle: 184036947">
            <a:extLst>
              <a:ext uri="{FF2B5EF4-FFF2-40B4-BE49-F238E27FC236}">
                <a16:creationId xmlns:a16="http://schemas.microsoft.com/office/drawing/2014/main" id="{DC8A510C-767D-C9D7-51FF-49067BE090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3279" y="4378895"/>
            <a:ext cx="1376532"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555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C314B-F2F6-D297-0099-890FB07E8A1B}"/>
            </a:ext>
          </a:extLst>
        </p:cNvPr>
        <p:cNvGrpSpPr/>
        <p:nvPr/>
      </p:nvGrpSpPr>
      <p:grpSpPr>
        <a:xfrm>
          <a:off x="0" y="0"/>
          <a:ext cx="0" cy="0"/>
          <a:chOff x="0" y="0"/>
          <a:chExt cx="0" cy="0"/>
        </a:xfrm>
      </p:grpSpPr>
      <p:pic>
        <p:nvPicPr>
          <p:cNvPr id="2" name="Picture 2" descr="σκηνοθέτης Στοκ Εικονογραφήσεις, Vectors, &amp; Clipart – (66,811 Στοκ  Εικονογραφήσεις)">
            <a:extLst>
              <a:ext uri="{FF2B5EF4-FFF2-40B4-BE49-F238E27FC236}">
                <a16:creationId xmlns:a16="http://schemas.microsoft.com/office/drawing/2014/main" id="{2374AB3A-C666-42E0-8C2E-75872EE95F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62" y="1045029"/>
            <a:ext cx="1228895" cy="53496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Πίνακας 2">
            <a:extLst>
              <a:ext uri="{FF2B5EF4-FFF2-40B4-BE49-F238E27FC236}">
                <a16:creationId xmlns:a16="http://schemas.microsoft.com/office/drawing/2014/main" id="{47DC572F-E597-14DF-9622-3CFBBD4CDAFA}"/>
              </a:ext>
            </a:extLst>
          </p:cNvPr>
          <p:cNvGraphicFramePr>
            <a:graphicFrameLocks noGrp="1"/>
          </p:cNvGraphicFramePr>
          <p:nvPr>
            <p:extLst>
              <p:ext uri="{D42A27DB-BD31-4B8C-83A1-F6EECF244321}">
                <p14:modId xmlns:p14="http://schemas.microsoft.com/office/powerpoint/2010/main" val="4011183801"/>
              </p:ext>
            </p:extLst>
          </p:nvPr>
        </p:nvGraphicFramePr>
        <p:xfrm>
          <a:off x="1328057" y="463321"/>
          <a:ext cx="10417627" cy="5425440"/>
        </p:xfrm>
        <a:graphic>
          <a:graphicData uri="http://schemas.openxmlformats.org/drawingml/2006/table">
            <a:tbl>
              <a:tblPr firstRow="1" bandRow="1">
                <a:tableStyleId>{5940675A-B579-460E-94D1-54222C63F5DA}</a:tableStyleId>
              </a:tblPr>
              <a:tblGrid>
                <a:gridCol w="2072002">
                  <a:extLst>
                    <a:ext uri="{9D8B030D-6E8A-4147-A177-3AD203B41FA5}">
                      <a16:colId xmlns:a16="http://schemas.microsoft.com/office/drawing/2014/main" val="629196668"/>
                    </a:ext>
                  </a:extLst>
                </a:gridCol>
                <a:gridCol w="2781875">
                  <a:extLst>
                    <a:ext uri="{9D8B030D-6E8A-4147-A177-3AD203B41FA5}">
                      <a16:colId xmlns:a16="http://schemas.microsoft.com/office/drawing/2014/main" val="338285304"/>
                    </a:ext>
                  </a:extLst>
                </a:gridCol>
                <a:gridCol w="2781875">
                  <a:extLst>
                    <a:ext uri="{9D8B030D-6E8A-4147-A177-3AD203B41FA5}">
                      <a16:colId xmlns:a16="http://schemas.microsoft.com/office/drawing/2014/main" val="1460351853"/>
                    </a:ext>
                  </a:extLst>
                </a:gridCol>
                <a:gridCol w="2781875">
                  <a:extLst>
                    <a:ext uri="{9D8B030D-6E8A-4147-A177-3AD203B41FA5}">
                      <a16:colId xmlns:a16="http://schemas.microsoft.com/office/drawing/2014/main" val="3164885746"/>
                    </a:ext>
                  </a:extLst>
                </a:gridCol>
              </a:tblGrid>
              <a:tr h="370840">
                <a:tc>
                  <a:txBody>
                    <a:bodyPr/>
                    <a:lstStyle/>
                    <a:p>
                      <a:pPr algn="ctr"/>
                      <a:r>
                        <a:rPr lang="el-GR" sz="2000" b="1" dirty="0">
                          <a:solidFill>
                            <a:schemeClr val="tx1"/>
                          </a:solidFill>
                        </a:rPr>
                        <a:t>παραδοσιακή  </a:t>
                      </a:r>
                    </a:p>
                    <a:p>
                      <a:pPr algn="ctr"/>
                      <a:r>
                        <a:rPr lang="el-GR" sz="2000" b="1" dirty="0">
                          <a:solidFill>
                            <a:schemeClr val="tx1"/>
                          </a:solidFill>
                        </a:rPr>
                        <a:t>οικία</a:t>
                      </a:r>
                      <a:endParaRPr lang="el-CY" sz="2000" b="1" dirty="0">
                        <a:solidFill>
                          <a:schemeClr val="tx1"/>
                        </a:solidFill>
                      </a:endParaRPr>
                    </a:p>
                  </a:txBody>
                  <a:tcPr/>
                </a:tc>
                <a:tc>
                  <a:txBody>
                    <a:bodyPr/>
                    <a:lstStyle/>
                    <a:p>
                      <a:pPr algn="ctr"/>
                      <a:r>
                        <a:rPr lang="el-GR" b="1" dirty="0">
                          <a:solidFill>
                            <a:schemeClr val="tx1"/>
                          </a:solidFill>
                        </a:rPr>
                        <a:t>διατηρητέο σπίτι </a:t>
                      </a:r>
                      <a:endParaRPr lang="el-CY" b="1" dirty="0">
                        <a:solidFill>
                          <a:schemeClr val="tx1"/>
                        </a:solidFill>
                      </a:endParaRPr>
                    </a:p>
                  </a:txBody>
                  <a:tcPr/>
                </a:tc>
                <a:tc>
                  <a:txBody>
                    <a:bodyPr/>
                    <a:lstStyle/>
                    <a:p>
                      <a:pPr algn="ctr"/>
                      <a:r>
                        <a:rPr lang="el-GR" b="1" dirty="0">
                          <a:solidFill>
                            <a:schemeClr val="tx1"/>
                          </a:solidFill>
                        </a:rPr>
                        <a:t>διαμέρισμα στην πόλη </a:t>
                      </a:r>
                      <a:endParaRPr lang="el-CY" b="1" dirty="0">
                        <a:solidFill>
                          <a:schemeClr val="tx1"/>
                        </a:solidFill>
                      </a:endParaRPr>
                    </a:p>
                  </a:txBody>
                  <a:tcPr/>
                </a:tc>
                <a:tc>
                  <a:txBody>
                    <a:bodyPr/>
                    <a:lstStyle/>
                    <a:p>
                      <a:pPr algn="ctr"/>
                      <a:r>
                        <a:rPr lang="el-GR" b="1" dirty="0">
                          <a:solidFill>
                            <a:schemeClr val="tx1"/>
                          </a:solidFill>
                        </a:rPr>
                        <a:t>σπίτι στην πόλη </a:t>
                      </a:r>
                      <a:endParaRPr lang="el-CY" b="1" dirty="0">
                        <a:solidFill>
                          <a:schemeClr val="tx1"/>
                        </a:solidFill>
                      </a:endParaRPr>
                    </a:p>
                  </a:txBody>
                  <a:tcPr/>
                </a:tc>
                <a:extLst>
                  <a:ext uri="{0D108BD9-81ED-4DB2-BD59-A6C34878D82A}">
                    <a16:rowId xmlns:a16="http://schemas.microsoft.com/office/drawing/2014/main" val="3117160797"/>
                  </a:ext>
                </a:extLst>
              </a:tr>
              <a:tr h="370840">
                <a:tc>
                  <a:txBody>
                    <a:bodyPr/>
                    <a:lstStyle/>
                    <a:p>
                      <a:pPr algn="ctr"/>
                      <a:endParaRPr lang="el-GR" sz="1600" dirty="0"/>
                    </a:p>
                  </a:txBody>
                  <a:tcPr/>
                </a:tc>
                <a:tc>
                  <a:txBody>
                    <a:bodyPr/>
                    <a:lstStyle/>
                    <a:p>
                      <a:pPr algn="ctr"/>
                      <a:endParaRPr lang="el-CY" sz="1600" dirty="0"/>
                    </a:p>
                  </a:txBody>
                  <a:tcPr/>
                </a:tc>
                <a:tc>
                  <a:txBody>
                    <a:bodyPr/>
                    <a:lstStyle/>
                    <a:p>
                      <a:pPr algn="ctr"/>
                      <a:endParaRPr lang="el-CY" sz="1600" dirty="0"/>
                    </a:p>
                  </a:txBody>
                  <a:tcPr/>
                </a:tc>
                <a:tc>
                  <a:txBody>
                    <a:bodyPr/>
                    <a:lstStyle/>
                    <a:p>
                      <a:pPr algn="ctr"/>
                      <a:endParaRPr lang="el-GR" sz="1600" b="0" i="0" kern="1200" dirty="0">
                        <a:solidFill>
                          <a:schemeClr val="tx1"/>
                        </a:solidFill>
                        <a:effectLst/>
                        <a:latin typeface="+mn-lt"/>
                        <a:ea typeface="+mn-ea"/>
                        <a:cs typeface="+mn-cs"/>
                      </a:endParaRPr>
                    </a:p>
                    <a:p>
                      <a:pPr algn="ctr"/>
                      <a:endParaRPr lang="el-GR" sz="1600" b="0" i="0" kern="1200" dirty="0">
                        <a:solidFill>
                          <a:schemeClr val="tx1"/>
                        </a:solidFill>
                        <a:effectLst/>
                        <a:latin typeface="+mn-lt"/>
                        <a:ea typeface="+mn-ea"/>
                        <a:cs typeface="+mn-cs"/>
                      </a:endParaRPr>
                    </a:p>
                    <a:p>
                      <a:pPr algn="ctr"/>
                      <a:endParaRPr lang="el-GR" sz="1600" b="0" i="0" kern="1200" dirty="0">
                        <a:solidFill>
                          <a:schemeClr val="tx1"/>
                        </a:solidFill>
                        <a:effectLst/>
                        <a:latin typeface="+mn-lt"/>
                        <a:ea typeface="+mn-ea"/>
                        <a:cs typeface="+mn-cs"/>
                      </a:endParaRPr>
                    </a:p>
                    <a:p>
                      <a:pPr algn="ctr"/>
                      <a:endParaRPr lang="el-GR" sz="1600" b="0" i="0" kern="1200" dirty="0">
                        <a:solidFill>
                          <a:schemeClr val="tx1"/>
                        </a:solidFill>
                        <a:effectLst/>
                        <a:latin typeface="+mn-lt"/>
                        <a:ea typeface="+mn-ea"/>
                        <a:cs typeface="+mn-cs"/>
                      </a:endParaRPr>
                    </a:p>
                    <a:p>
                      <a:pPr algn="ctr"/>
                      <a:endParaRPr lang="el-GR" sz="1600" b="0" i="0" kern="1200" dirty="0">
                        <a:solidFill>
                          <a:schemeClr val="tx1"/>
                        </a:solidFill>
                        <a:effectLst/>
                        <a:latin typeface="+mn-lt"/>
                        <a:ea typeface="+mn-ea"/>
                        <a:cs typeface="+mn-cs"/>
                      </a:endParaRPr>
                    </a:p>
                    <a:p>
                      <a:pPr algn="ctr"/>
                      <a:endParaRPr lang="el-GR" sz="1600" b="0" i="0" kern="1200" dirty="0">
                        <a:solidFill>
                          <a:schemeClr val="tx1"/>
                        </a:solidFill>
                        <a:effectLst/>
                        <a:latin typeface="+mn-lt"/>
                        <a:ea typeface="+mn-ea"/>
                        <a:cs typeface="+mn-cs"/>
                      </a:endParaRPr>
                    </a:p>
                    <a:p>
                      <a:pPr algn="ctr"/>
                      <a:endParaRPr lang="el-GR" sz="1600" b="0" i="0" kern="1200" dirty="0">
                        <a:solidFill>
                          <a:schemeClr val="tx1"/>
                        </a:solidFill>
                        <a:effectLst/>
                        <a:latin typeface="+mn-lt"/>
                        <a:ea typeface="+mn-ea"/>
                        <a:cs typeface="+mn-cs"/>
                      </a:endParaRPr>
                    </a:p>
                    <a:p>
                      <a:pPr algn="ctr"/>
                      <a:endParaRPr lang="el-GR" sz="1600" b="0" i="0" kern="1200" dirty="0">
                        <a:solidFill>
                          <a:schemeClr val="tx1"/>
                        </a:solidFill>
                        <a:effectLst/>
                        <a:latin typeface="+mn-lt"/>
                        <a:ea typeface="+mn-ea"/>
                        <a:cs typeface="+mn-cs"/>
                      </a:endParaRPr>
                    </a:p>
                    <a:p>
                      <a:pPr algn="ctr"/>
                      <a:endParaRPr lang="el-GR" sz="1600" b="0" i="0" kern="1200" dirty="0">
                        <a:solidFill>
                          <a:schemeClr val="tx1"/>
                        </a:solidFill>
                        <a:effectLst/>
                        <a:latin typeface="+mn-lt"/>
                        <a:ea typeface="+mn-ea"/>
                        <a:cs typeface="+mn-cs"/>
                      </a:endParaRPr>
                    </a:p>
                    <a:p>
                      <a:pPr algn="ctr"/>
                      <a:endParaRPr lang="el-GR" sz="1600" b="0" i="0" kern="1200" dirty="0">
                        <a:solidFill>
                          <a:schemeClr val="tx1"/>
                        </a:solidFill>
                        <a:effectLst/>
                        <a:latin typeface="+mn-lt"/>
                        <a:ea typeface="+mn-ea"/>
                        <a:cs typeface="+mn-cs"/>
                      </a:endParaRPr>
                    </a:p>
                    <a:p>
                      <a:pPr algn="ctr"/>
                      <a:endParaRPr lang="el-GR" sz="1600" b="0" i="0" kern="1200" dirty="0">
                        <a:solidFill>
                          <a:schemeClr val="tx1"/>
                        </a:solidFill>
                        <a:effectLst/>
                        <a:latin typeface="+mn-lt"/>
                        <a:ea typeface="+mn-ea"/>
                        <a:cs typeface="+mn-cs"/>
                      </a:endParaRPr>
                    </a:p>
                    <a:p>
                      <a:pPr algn="ctr"/>
                      <a:endParaRPr lang="el-GR" sz="1600" b="0" i="0" kern="1200" dirty="0">
                        <a:solidFill>
                          <a:schemeClr val="tx1"/>
                        </a:solidFill>
                        <a:effectLst/>
                        <a:latin typeface="+mn-lt"/>
                        <a:ea typeface="+mn-ea"/>
                        <a:cs typeface="+mn-cs"/>
                      </a:endParaRPr>
                    </a:p>
                    <a:p>
                      <a:pPr algn="ctr"/>
                      <a:endParaRPr lang="el-GR" sz="1600" b="0" i="0" kern="1200" dirty="0">
                        <a:solidFill>
                          <a:schemeClr val="tx1"/>
                        </a:solidFill>
                        <a:effectLst/>
                        <a:latin typeface="+mn-lt"/>
                        <a:ea typeface="+mn-ea"/>
                        <a:cs typeface="+mn-cs"/>
                      </a:endParaRPr>
                    </a:p>
                    <a:p>
                      <a:pPr algn="ctr"/>
                      <a:endParaRPr lang="el-GR" sz="1600" b="0" i="0" kern="1200" dirty="0">
                        <a:solidFill>
                          <a:schemeClr val="tx1"/>
                        </a:solidFill>
                        <a:effectLst/>
                        <a:latin typeface="+mn-lt"/>
                        <a:ea typeface="+mn-ea"/>
                        <a:cs typeface="+mn-cs"/>
                      </a:endParaRPr>
                    </a:p>
                    <a:p>
                      <a:pPr algn="ctr"/>
                      <a:endParaRPr lang="el-GR" sz="1600" b="0" i="0" kern="1200" dirty="0">
                        <a:solidFill>
                          <a:schemeClr val="tx1"/>
                        </a:solidFill>
                        <a:effectLst/>
                        <a:latin typeface="+mn-lt"/>
                        <a:ea typeface="+mn-ea"/>
                        <a:cs typeface="+mn-cs"/>
                      </a:endParaRPr>
                    </a:p>
                    <a:p>
                      <a:pPr algn="ctr"/>
                      <a:endParaRPr lang="el-GR" sz="1600" b="0" i="0" kern="1200" dirty="0">
                        <a:solidFill>
                          <a:schemeClr val="tx1"/>
                        </a:solidFill>
                        <a:effectLst/>
                        <a:latin typeface="+mn-lt"/>
                        <a:ea typeface="+mn-ea"/>
                        <a:cs typeface="+mn-cs"/>
                      </a:endParaRPr>
                    </a:p>
                    <a:p>
                      <a:pPr algn="ctr"/>
                      <a:endParaRPr lang="el-GR" sz="1600" b="0" i="0" kern="1200" dirty="0">
                        <a:solidFill>
                          <a:schemeClr val="tx1"/>
                        </a:solidFill>
                        <a:effectLst/>
                        <a:latin typeface="+mn-lt"/>
                        <a:ea typeface="+mn-ea"/>
                        <a:cs typeface="+mn-cs"/>
                      </a:endParaRPr>
                    </a:p>
                    <a:p>
                      <a:pPr algn="ctr"/>
                      <a:endParaRPr lang="el-GR" sz="1600" b="0" i="0" kern="1200" dirty="0">
                        <a:solidFill>
                          <a:schemeClr val="tx1"/>
                        </a:solidFill>
                        <a:effectLst/>
                        <a:latin typeface="+mn-lt"/>
                        <a:ea typeface="+mn-ea"/>
                        <a:cs typeface="+mn-cs"/>
                      </a:endParaRPr>
                    </a:p>
                    <a:p>
                      <a:pPr algn="ctr"/>
                      <a:endParaRPr lang="el-GR" sz="1600" b="0" i="0" kern="1200" dirty="0">
                        <a:solidFill>
                          <a:schemeClr val="tx1"/>
                        </a:solidFill>
                        <a:effectLst/>
                        <a:latin typeface="+mn-lt"/>
                        <a:ea typeface="+mn-ea"/>
                        <a:cs typeface="+mn-cs"/>
                      </a:endParaRPr>
                    </a:p>
                  </a:txBody>
                  <a:tcPr/>
                </a:tc>
                <a:extLst>
                  <a:ext uri="{0D108BD9-81ED-4DB2-BD59-A6C34878D82A}">
                    <a16:rowId xmlns:a16="http://schemas.microsoft.com/office/drawing/2014/main" val="3622002365"/>
                  </a:ext>
                </a:extLst>
              </a:tr>
            </a:tbl>
          </a:graphicData>
        </a:graphic>
      </p:graphicFrame>
    </p:spTree>
    <p:extLst>
      <p:ext uri="{BB962C8B-B14F-4D97-AF65-F5344CB8AC3E}">
        <p14:creationId xmlns:p14="http://schemas.microsoft.com/office/powerpoint/2010/main" val="1841713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037">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9">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Cinema Objects: Popcorn Bucket, Film Roll, Ticket, Clapper, 3d Glasses  Stock Vector - Illustration of object, collection: 85273228">
            <a:extLst>
              <a:ext uri="{FF2B5EF4-FFF2-40B4-BE49-F238E27FC236}">
                <a16:creationId xmlns:a16="http://schemas.microsoft.com/office/drawing/2014/main" id="{94DA9488-2E7F-C6A9-85E1-AFC67DF1D25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781641"/>
            <a:ext cx="5294716" cy="5294716"/>
          </a:xfrm>
          <a:prstGeom prst="rect">
            <a:avLst/>
          </a:prstGeom>
          <a:noFill/>
          <a:extLst>
            <a:ext uri="{909E8E84-426E-40DD-AFC4-6F175D3DCCD1}">
              <a14:hiddenFill xmlns:a14="http://schemas.microsoft.com/office/drawing/2010/main">
                <a:solidFill>
                  <a:srgbClr val="FFFFFF"/>
                </a:solidFill>
              </a14:hiddenFill>
            </a:ext>
          </a:extLst>
        </p:spPr>
      </p:pic>
      <p:cxnSp>
        <p:nvCxnSpPr>
          <p:cNvPr id="1042" name="Straight Connector 1041">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030" name="Picture 6" descr="Movie Director - Cartoon Character - Vector Illustration Stock Vector -  Illustration of film, action: 29954858">
            <a:extLst>
              <a:ext uri="{FF2B5EF4-FFF2-40B4-BE49-F238E27FC236}">
                <a16:creationId xmlns:a16="http://schemas.microsoft.com/office/drawing/2014/main" id="{CE350A07-8FA0-1FED-8728-BCC6AD598F5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03951" y="643467"/>
            <a:ext cx="2994447"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545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07FB4-DA24-B6EA-C770-B4A0957F233F}"/>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98FAD935-D4B4-A895-B611-CD629250E380}"/>
              </a:ext>
            </a:extLst>
          </p:cNvPr>
          <p:cNvSpPr>
            <a:spLocks noGrp="1"/>
          </p:cNvSpPr>
          <p:nvPr>
            <p:ph type="title"/>
          </p:nvPr>
        </p:nvSpPr>
        <p:spPr>
          <a:xfrm>
            <a:off x="2677887" y="223611"/>
            <a:ext cx="6988800" cy="1325563"/>
          </a:xfrm>
        </p:spPr>
        <p:txBody>
          <a:bodyPr/>
          <a:lstStyle/>
          <a:p>
            <a:r>
              <a:rPr lang="el-GR" dirty="0"/>
              <a:t>Οικογενειακή  Συζήτηση </a:t>
            </a:r>
            <a:endParaRPr lang="el-CY" dirty="0"/>
          </a:p>
        </p:txBody>
      </p:sp>
      <p:pic>
        <p:nvPicPr>
          <p:cNvPr id="1026" name="Picture 2" descr="σκηνοθέτης Στοκ Εικονογραφήσεις, Vectors, &amp; Clipart – (66,811 Στοκ  Εικονογραφήσεις)">
            <a:extLst>
              <a:ext uri="{FF2B5EF4-FFF2-40B4-BE49-F238E27FC236}">
                <a16:creationId xmlns:a16="http://schemas.microsoft.com/office/drawing/2014/main" id="{A0F4A74A-5F7F-C577-5445-90D37EF0B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6686" y="44699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Αστείες ατάκες και ανέκδοτα για την πεθερά">
            <a:extLst>
              <a:ext uri="{FF2B5EF4-FFF2-40B4-BE49-F238E27FC236}">
                <a16:creationId xmlns:a16="http://schemas.microsoft.com/office/drawing/2014/main" id="{D750868E-DB00-9A60-F8C8-035100D535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469" y="4815796"/>
            <a:ext cx="1839686" cy="1609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αστεία συνταξιούχος που πετάει με χρήματα Διανυσματική απεικόνιση -  εικονογραφία από lifestyle: 184036947">
            <a:extLst>
              <a:ext uri="{FF2B5EF4-FFF2-40B4-BE49-F238E27FC236}">
                <a16:creationId xmlns:a16="http://schemas.microsoft.com/office/drawing/2014/main" id="{1FAFA805-3CBD-C196-768F-2BC608C3FE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2002" y="4519839"/>
            <a:ext cx="1376532" cy="2114550"/>
          </a:xfrm>
          <a:prstGeom prst="rect">
            <a:avLst/>
          </a:prstGeom>
          <a:noFill/>
          <a:extLst>
            <a:ext uri="{909E8E84-426E-40DD-AFC4-6F175D3DCCD1}">
              <a14:hiddenFill xmlns:a14="http://schemas.microsoft.com/office/drawing/2010/main">
                <a:solidFill>
                  <a:srgbClr val="FFFFFF"/>
                </a:solidFill>
              </a14:hiddenFill>
            </a:ext>
          </a:extLst>
        </p:spPr>
      </p:pic>
      <p:sp>
        <p:nvSpPr>
          <p:cNvPr id="10" name="Φυσαλίδα ομιλίας: Ορθογώνιο με στρογγυλεμένες γωνίες 9">
            <a:extLst>
              <a:ext uri="{FF2B5EF4-FFF2-40B4-BE49-F238E27FC236}">
                <a16:creationId xmlns:a16="http://schemas.microsoft.com/office/drawing/2014/main" id="{AD92405A-3E85-102E-09B8-507F629ADD66}"/>
              </a:ext>
            </a:extLst>
          </p:cNvPr>
          <p:cNvSpPr/>
          <p:nvPr/>
        </p:nvSpPr>
        <p:spPr>
          <a:xfrm>
            <a:off x="652969" y="1237341"/>
            <a:ext cx="3744686" cy="2705559"/>
          </a:xfrm>
          <a:prstGeom prst="wedgeRoundRectCallou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5" name="Φυσαλίδα ομιλίας: Ορθογώνιο με στρογγυλεμένες γωνίες 14">
            <a:extLst>
              <a:ext uri="{FF2B5EF4-FFF2-40B4-BE49-F238E27FC236}">
                <a16:creationId xmlns:a16="http://schemas.microsoft.com/office/drawing/2014/main" id="{AD95F2C3-75AB-74ED-C175-AD508296FDDA}"/>
              </a:ext>
            </a:extLst>
          </p:cNvPr>
          <p:cNvSpPr/>
          <p:nvPr/>
        </p:nvSpPr>
        <p:spPr>
          <a:xfrm>
            <a:off x="5922002" y="1237341"/>
            <a:ext cx="3744686" cy="2705559"/>
          </a:xfrm>
          <a:prstGeom prst="wedgeRoundRectCallou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Tree>
    <p:extLst>
      <p:ext uri="{BB962C8B-B14F-4D97-AF65-F5344CB8AC3E}">
        <p14:creationId xmlns:p14="http://schemas.microsoft.com/office/powerpoint/2010/main" val="3794521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C3F5B-1EA5-0498-ACA0-7EB7F56C95AF}"/>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AD9C710B-658A-BD76-D60E-268436E2362D}"/>
              </a:ext>
            </a:extLst>
          </p:cNvPr>
          <p:cNvSpPr>
            <a:spLocks noGrp="1"/>
          </p:cNvSpPr>
          <p:nvPr>
            <p:ph type="title"/>
          </p:nvPr>
        </p:nvSpPr>
        <p:spPr>
          <a:xfrm>
            <a:off x="2677887" y="223611"/>
            <a:ext cx="6988800" cy="1325563"/>
          </a:xfrm>
        </p:spPr>
        <p:txBody>
          <a:bodyPr/>
          <a:lstStyle/>
          <a:p>
            <a:r>
              <a:rPr lang="el-GR" dirty="0"/>
              <a:t>Οικογενειακή  Συζήτηση </a:t>
            </a:r>
            <a:endParaRPr lang="el-CY" dirty="0"/>
          </a:p>
        </p:txBody>
      </p:sp>
      <p:pic>
        <p:nvPicPr>
          <p:cNvPr id="1026" name="Picture 2" descr="σκηνοθέτης Στοκ Εικονογραφήσεις, Vectors, &amp; Clipart – (66,811 Στοκ  Εικονογραφήσεις)">
            <a:extLst>
              <a:ext uri="{FF2B5EF4-FFF2-40B4-BE49-F238E27FC236}">
                <a16:creationId xmlns:a16="http://schemas.microsoft.com/office/drawing/2014/main" id="{A9025F5D-6E3E-F7A6-61BC-BE69EFB9F9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6686" y="44699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Νύφη και γαμπρός - Δωρεάν εικόνες διανυσματικά clipart στο creazilla.com">
            <a:extLst>
              <a:ext uri="{FF2B5EF4-FFF2-40B4-BE49-F238E27FC236}">
                <a16:creationId xmlns:a16="http://schemas.microsoft.com/office/drawing/2014/main" id="{54E7AE6E-2384-51EB-184B-25D4938C32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6869"/>
          <a:stretch>
            <a:fillRect/>
          </a:stretch>
        </p:blipFill>
        <p:spPr bwMode="auto">
          <a:xfrm>
            <a:off x="722198" y="4383093"/>
            <a:ext cx="858611" cy="22955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Νύφη και γαμπρός - Δωρεάν εικόνες διανυσματικά clipart στο creazilla.com">
            <a:extLst>
              <a:ext uri="{FF2B5EF4-FFF2-40B4-BE49-F238E27FC236}">
                <a16:creationId xmlns:a16="http://schemas.microsoft.com/office/drawing/2014/main" id="{723D937F-B5AF-6DA9-BEBB-7C508085B4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041" t="1957" r="-11790" b="-1957"/>
          <a:stretch>
            <a:fillRect/>
          </a:stretch>
        </p:blipFill>
        <p:spPr bwMode="auto">
          <a:xfrm>
            <a:off x="5832871" y="4254733"/>
            <a:ext cx="1169535" cy="2552246"/>
          </a:xfrm>
          <a:prstGeom prst="rect">
            <a:avLst/>
          </a:prstGeom>
          <a:noFill/>
          <a:extLst>
            <a:ext uri="{909E8E84-426E-40DD-AFC4-6F175D3DCCD1}">
              <a14:hiddenFill xmlns:a14="http://schemas.microsoft.com/office/drawing/2010/main">
                <a:solidFill>
                  <a:srgbClr val="FFFFFF"/>
                </a:solidFill>
              </a14:hiddenFill>
            </a:ext>
          </a:extLst>
        </p:spPr>
      </p:pic>
      <p:sp>
        <p:nvSpPr>
          <p:cNvPr id="10" name="Φυσαλίδα ομιλίας: Ορθογώνιο με στρογγυλεμένες γωνίες 9">
            <a:extLst>
              <a:ext uri="{FF2B5EF4-FFF2-40B4-BE49-F238E27FC236}">
                <a16:creationId xmlns:a16="http://schemas.microsoft.com/office/drawing/2014/main" id="{314C6FC4-7B2B-37E8-BFD8-E7FBE9BC4EF3}"/>
              </a:ext>
            </a:extLst>
          </p:cNvPr>
          <p:cNvSpPr/>
          <p:nvPr/>
        </p:nvSpPr>
        <p:spPr>
          <a:xfrm>
            <a:off x="382189" y="1420814"/>
            <a:ext cx="3744686" cy="2705559"/>
          </a:xfrm>
          <a:prstGeom prst="wedgeRoundRectCallou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
        <p:nvSpPr>
          <p:cNvPr id="15" name="Φυσαλίδα ομιλίας: Ορθογώνιο με στρογγυλεμένες γωνίες 14">
            <a:extLst>
              <a:ext uri="{FF2B5EF4-FFF2-40B4-BE49-F238E27FC236}">
                <a16:creationId xmlns:a16="http://schemas.microsoft.com/office/drawing/2014/main" id="{B818B922-3902-1BD3-7AC0-0DF4F47740ED}"/>
              </a:ext>
            </a:extLst>
          </p:cNvPr>
          <p:cNvSpPr/>
          <p:nvPr/>
        </p:nvSpPr>
        <p:spPr>
          <a:xfrm>
            <a:off x="5922002" y="1322842"/>
            <a:ext cx="3744686" cy="2705559"/>
          </a:xfrm>
          <a:prstGeom prst="wedgeRoundRectCallou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CY"/>
          </a:p>
        </p:txBody>
      </p:sp>
    </p:spTree>
    <p:extLst>
      <p:ext uri="{BB962C8B-B14F-4D97-AF65-F5344CB8AC3E}">
        <p14:creationId xmlns:p14="http://schemas.microsoft.com/office/powerpoint/2010/main" val="903343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Magician Bowing To Spectators, Illusionist Character Performing at Magic  Show Cartoon Style Vector Illustration Stock Vector - Illustration of  costume, performer: 186007468">
            <a:extLst>
              <a:ext uri="{FF2B5EF4-FFF2-40B4-BE49-F238E27FC236}">
                <a16:creationId xmlns:a16="http://schemas.microsoft.com/office/drawing/2014/main" id="{C9A4585F-F4AE-0685-26C5-C77257E4E2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84481" y="618355"/>
            <a:ext cx="2637005" cy="5294716"/>
          </a:xfrm>
          <a:prstGeom prst="rect">
            <a:avLst/>
          </a:prstGeom>
          <a:noFill/>
          <a:extLst>
            <a:ext uri="{909E8E84-426E-40DD-AFC4-6F175D3DCCD1}">
              <a14:hiddenFill xmlns:a14="http://schemas.microsoft.com/office/drawing/2010/main">
                <a:solidFill>
                  <a:srgbClr val="FFFFFF"/>
                </a:solidFill>
              </a14:hiddenFill>
            </a:ext>
          </a:extLst>
        </p:spPr>
      </p:pic>
      <p:cxnSp>
        <p:nvCxnSpPr>
          <p:cNvPr id="2059" name="Straight Connector 2058">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050" name="Picture 2" descr="Magician Bowing To Spectators, Illusionist Character Performing at Magic  Show Cartoon Style Vector Illustration Stock Vector - Illustration of  costume, performer: 186007468">
            <a:extLst>
              <a:ext uri="{FF2B5EF4-FFF2-40B4-BE49-F238E27FC236}">
                <a16:creationId xmlns:a16="http://schemas.microsoft.com/office/drawing/2014/main" id="{07B94803-91F4-9A03-CEC5-83B2F8BC787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1590" y="618356"/>
            <a:ext cx="2857524" cy="529471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Magician Bowing To Spectators, Illusionist Character Performing at Magic  Show Cartoon Style Vector Illustration Stock Vector - Illustration of  costume, performer: 186007468">
            <a:extLst>
              <a:ext uri="{FF2B5EF4-FFF2-40B4-BE49-F238E27FC236}">
                <a16:creationId xmlns:a16="http://schemas.microsoft.com/office/drawing/2014/main" id="{88092EB2-511E-CB77-CBA7-1DE4C2FB4B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39842" y="722716"/>
            <a:ext cx="2857524" cy="52947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agician Bowing To Spectators, Illusionist Character Performing at Magic  Show Cartoon Style Vector Illustration Stock Vector - Illustration of  costume, performer: 186007468">
            <a:extLst>
              <a:ext uri="{FF2B5EF4-FFF2-40B4-BE49-F238E27FC236}">
                <a16:creationId xmlns:a16="http://schemas.microsoft.com/office/drawing/2014/main" id="{6F9B3E25-9254-F567-A1AD-8FB0E7DE950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16963" y="513995"/>
            <a:ext cx="2857524" cy="529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60501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246</TotalTime>
  <Words>570</Words>
  <Application>Microsoft Office PowerPoint</Application>
  <PresentationFormat>Ευρεία οθόνη</PresentationFormat>
  <Paragraphs>131</Paragraphs>
  <Slides>31</Slides>
  <Notes>0</Notes>
  <HiddenSlides>0</HiddenSlides>
  <MMClips>4</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31</vt:i4>
      </vt:variant>
    </vt:vector>
  </HeadingPairs>
  <TitlesOfParts>
    <vt:vector size="36" baseType="lpstr">
      <vt:lpstr>Aptos</vt:lpstr>
      <vt:lpstr>Aptos Display</vt:lpstr>
      <vt:lpstr>Arial</vt:lpstr>
      <vt:lpstr>Calibri</vt:lpstr>
      <vt:lpstr>Θέμα του Office</vt:lpstr>
      <vt:lpstr>Παρουσίαση του PowerPoint</vt:lpstr>
      <vt:lpstr>Παρουσίαση του PowerPoint</vt:lpstr>
      <vt:lpstr>Παιχνίδι ρόλων</vt:lpstr>
      <vt:lpstr>Παιχνίδι ρόλων</vt:lpstr>
      <vt:lpstr>Παρουσίαση του PowerPoint</vt:lpstr>
      <vt:lpstr>Παρουσίαση του PowerPoint</vt:lpstr>
      <vt:lpstr>Οικογενειακή  Συζήτηση </vt:lpstr>
      <vt:lpstr>Οικογενειακή  Συζήτηση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Αυτοαξιολόγηση στο σπίτι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ΕΛΕΝΗ ΧΑΡΑΛΑΜΠΟΥΣ</dc:creator>
  <cp:lastModifiedBy>Ελένη Χαραλάμπους</cp:lastModifiedBy>
  <cp:revision>29</cp:revision>
  <dcterms:created xsi:type="dcterms:W3CDTF">2025-11-18T16:15:30Z</dcterms:created>
  <dcterms:modified xsi:type="dcterms:W3CDTF">2026-04-14T05:53:51Z</dcterms:modified>
</cp:coreProperties>
</file>