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408" r:id="rId2"/>
    <p:sldId id="450" r:id="rId3"/>
    <p:sldId id="451" r:id="rId4"/>
    <p:sldId id="487" r:id="rId5"/>
    <p:sldId id="406" r:id="rId6"/>
    <p:sldId id="407" r:id="rId7"/>
    <p:sldId id="342" r:id="rId8"/>
    <p:sldId id="533" r:id="rId9"/>
    <p:sldId id="285" r:id="rId10"/>
    <p:sldId id="290" r:id="rId11"/>
    <p:sldId id="361" r:id="rId12"/>
    <p:sldId id="264" r:id="rId13"/>
    <p:sldId id="258" r:id="rId14"/>
    <p:sldId id="257" r:id="rId15"/>
    <p:sldId id="259" r:id="rId16"/>
    <p:sldId id="381" r:id="rId17"/>
    <p:sldId id="535" r:id="rId18"/>
    <p:sldId id="371" r:id="rId19"/>
    <p:sldId id="351" r:id="rId20"/>
    <p:sldId id="536" r:id="rId21"/>
    <p:sldId id="353" r:id="rId22"/>
    <p:sldId id="354" r:id="rId23"/>
    <p:sldId id="355" r:id="rId24"/>
    <p:sldId id="356" r:id="rId25"/>
    <p:sldId id="359" r:id="rId26"/>
    <p:sldId id="541" r:id="rId27"/>
    <p:sldId id="552" r:id="rId28"/>
    <p:sldId id="550" r:id="rId29"/>
    <p:sldId id="276" r:id="rId30"/>
    <p:sldId id="277" r:id="rId31"/>
    <p:sldId id="278" r:id="rId32"/>
    <p:sldId id="279" r:id="rId33"/>
    <p:sldId id="357" r:id="rId34"/>
    <p:sldId id="358" r:id="rId35"/>
    <p:sldId id="542" r:id="rId36"/>
    <p:sldId id="530" r:id="rId37"/>
    <p:sldId id="274" r:id="rId38"/>
    <p:sldId id="543" r:id="rId39"/>
    <p:sldId id="383" r:id="rId40"/>
    <p:sldId id="384" r:id="rId41"/>
    <p:sldId id="382" r:id="rId42"/>
    <p:sldId id="544" r:id="rId43"/>
    <p:sldId id="516" r:id="rId44"/>
    <p:sldId id="548" r:id="rId45"/>
    <p:sldId id="269" r:id="rId46"/>
    <p:sldId id="394" r:id="rId47"/>
    <p:sldId id="265" r:id="rId48"/>
    <p:sldId id="395" r:id="rId49"/>
    <p:sldId id="266" r:id="rId50"/>
    <p:sldId id="396" r:id="rId51"/>
    <p:sldId id="268" r:id="rId52"/>
    <p:sldId id="267" r:id="rId53"/>
    <p:sldId id="397" r:id="rId54"/>
    <p:sldId id="398" r:id="rId55"/>
    <p:sldId id="399" r:id="rId56"/>
    <p:sldId id="270" r:id="rId57"/>
    <p:sldId id="271" r:id="rId58"/>
    <p:sldId id="400" r:id="rId59"/>
    <p:sldId id="403" r:id="rId60"/>
    <p:sldId id="547" r:id="rId61"/>
    <p:sldId id="390" r:id="rId62"/>
    <p:sldId id="391" r:id="rId63"/>
    <p:sldId id="392" r:id="rId64"/>
    <p:sldId id="393" r:id="rId65"/>
    <p:sldId id="545" r:id="rId66"/>
    <p:sldId id="311" r:id="rId67"/>
    <p:sldId id="312" r:id="rId68"/>
    <p:sldId id="314" r:id="rId69"/>
    <p:sldId id="316" r:id="rId70"/>
    <p:sldId id="440" r:id="rId71"/>
    <p:sldId id="514" r:id="rId72"/>
    <p:sldId id="520" r:id="rId73"/>
    <p:sldId id="521" r:id="rId74"/>
    <p:sldId id="522" r:id="rId75"/>
    <p:sldId id="523" r:id="rId76"/>
    <p:sldId id="524" r:id="rId77"/>
    <p:sldId id="525" r:id="rId78"/>
    <p:sldId id="531" r:id="rId79"/>
    <p:sldId id="532" r:id="rId80"/>
    <p:sldId id="537" r:id="rId81"/>
    <p:sldId id="538" r:id="rId82"/>
    <p:sldId id="539" r:id="rId83"/>
    <p:sldId id="540" r:id="rId84"/>
    <p:sldId id="518" r:id="rId85"/>
    <p:sldId id="549" r:id="rId86"/>
    <p:sldId id="553" r:id="rId87"/>
    <p:sldId id="442" r:id="rId88"/>
    <p:sldId id="443" r:id="rId89"/>
    <p:sldId id="366" r:id="rId90"/>
    <p:sldId id="368" r:id="rId91"/>
    <p:sldId id="534" r:id="rId92"/>
    <p:sldId id="529" r:id="rId93"/>
    <p:sldId id="509"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59" d="100"/>
          <a:sy n="59" d="100"/>
        </p:scale>
        <p:origin x="9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D3458-9424-4C00-9619-68DCEEFD83EB}"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F87A8-2310-4B92-A5B4-16F702A350DC}" type="slidenum">
              <a:rPr lang="en-US" smtClean="0"/>
              <a:t>‹#›</a:t>
            </a:fld>
            <a:endParaRPr lang="en-US"/>
          </a:p>
        </p:txBody>
      </p:sp>
    </p:spTree>
    <p:extLst>
      <p:ext uri="{BB962C8B-B14F-4D97-AF65-F5344CB8AC3E}">
        <p14:creationId xmlns:p14="http://schemas.microsoft.com/office/powerpoint/2010/main" val="379179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F87A8-2310-4B92-A5B4-16F702A350DC}" type="slidenum">
              <a:rPr lang="en-US" smtClean="0"/>
              <a:t>21</a:t>
            </a:fld>
            <a:endParaRPr lang="en-US"/>
          </a:p>
        </p:txBody>
      </p:sp>
    </p:spTree>
    <p:extLst>
      <p:ext uri="{BB962C8B-B14F-4D97-AF65-F5344CB8AC3E}">
        <p14:creationId xmlns:p14="http://schemas.microsoft.com/office/powerpoint/2010/main" val="204435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1B9FBF-9BE0-41F3-B1F0-2331DF048990}"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247116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1B9FBF-9BE0-41F3-B1F0-2331DF048990}"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626188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1B9FBF-9BE0-41F3-B1F0-2331DF048990}"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245778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1B9FBF-9BE0-41F3-B1F0-2331DF048990}"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306822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1B9FBF-9BE0-41F3-B1F0-2331DF048990}"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391540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1B9FBF-9BE0-41F3-B1F0-2331DF048990}"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372665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1B9FBF-9BE0-41F3-B1F0-2331DF048990}" type="datetimeFigureOut">
              <a:rPr lang="en-US" smtClean="0"/>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162016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1B9FBF-9BE0-41F3-B1F0-2331DF048990}" type="datetimeFigureOut">
              <a:rPr lang="en-US" smtClean="0"/>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187591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B9FBF-9BE0-41F3-B1F0-2331DF048990}" type="datetimeFigureOut">
              <a:rPr lang="en-US" smtClean="0"/>
              <a:t>4/14/2026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243259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1B9FBF-9BE0-41F3-B1F0-2331DF048990}"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186780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1B9FBF-9BE0-41F3-B1F0-2331DF048990}"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3099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B9FBF-9BE0-41F3-B1F0-2331DF048990}" type="datetimeFigureOut">
              <a:rPr lang="en-US" smtClean="0"/>
              <a:t>4/14/2026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C4955-58A6-4681-B1F7-228D15E99AFF}" type="slidenum">
              <a:rPr lang="en-US" smtClean="0"/>
              <a:t>‹#›</a:t>
            </a:fld>
            <a:endParaRPr lang="en-US"/>
          </a:p>
        </p:txBody>
      </p:sp>
    </p:spTree>
    <p:extLst>
      <p:ext uri="{BB962C8B-B14F-4D97-AF65-F5344CB8AC3E}">
        <p14:creationId xmlns:p14="http://schemas.microsoft.com/office/powerpoint/2010/main" val="2758274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6.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6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339" y="1172808"/>
            <a:ext cx="7696283" cy="400419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6691149" y="5125765"/>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2213742" y="5115788"/>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33. Μέρη του σπιτιού, αντικείμενα &amp; τοπικά επιρρήματα  </a:t>
            </a: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chemeClr val="tx1"/>
            </a:solidFill>
          </a:ln>
        </p:spPr>
        <p:txBody>
          <a:bodyPr/>
          <a:lstStyle/>
          <a:p>
            <a:r>
              <a:rPr lang="el-GR" dirty="0"/>
              <a:t>Το σπίτι μου  είναι _____ .  </a:t>
            </a:r>
            <a:endParaRPr lang="en-US" dirty="0"/>
          </a:p>
        </p:txBody>
      </p:sp>
      <p:sp>
        <p:nvSpPr>
          <p:cNvPr id="3" name="Text Placeholder 2"/>
          <p:cNvSpPr>
            <a:spLocks noGrp="1"/>
          </p:cNvSpPr>
          <p:nvPr>
            <p:ph type="body" idx="1"/>
          </p:nvPr>
        </p:nvSpPr>
        <p:spPr>
          <a:xfrm>
            <a:off x="1771650" y="1710120"/>
            <a:ext cx="4040188" cy="638761"/>
          </a:xfrm>
          <a:ln w="28575">
            <a:solidFill>
              <a:schemeClr val="tx1"/>
            </a:solidFill>
          </a:ln>
        </p:spPr>
        <p:txBody>
          <a:bodyPr>
            <a:noAutofit/>
          </a:bodyPr>
          <a:lstStyle/>
          <a:p>
            <a:r>
              <a:rPr lang="el-GR" sz="2800" dirty="0"/>
              <a:t>παλιό</a:t>
            </a:r>
          </a:p>
        </p:txBody>
      </p:sp>
      <p:sp>
        <p:nvSpPr>
          <p:cNvPr id="5" name="Text Placeholder 4"/>
          <p:cNvSpPr>
            <a:spLocks noGrp="1"/>
          </p:cNvSpPr>
          <p:nvPr>
            <p:ph type="body" sz="quarter" idx="3"/>
          </p:nvPr>
        </p:nvSpPr>
        <p:spPr>
          <a:xfrm>
            <a:off x="6021389" y="1710120"/>
            <a:ext cx="4041775" cy="638761"/>
          </a:xfrm>
          <a:ln w="28575">
            <a:solidFill>
              <a:schemeClr val="tx1"/>
            </a:solidFill>
          </a:ln>
        </p:spPr>
        <p:txBody>
          <a:bodyPr>
            <a:noAutofit/>
          </a:bodyPr>
          <a:lstStyle/>
          <a:p>
            <a:r>
              <a:rPr lang="el-GR" sz="2800" dirty="0"/>
              <a:t>καινούριο</a:t>
            </a:r>
            <a:endParaRPr lang="en-US" sz="2800" dirty="0"/>
          </a:p>
        </p:txBody>
      </p:sp>
      <p:pic>
        <p:nvPicPr>
          <p:cNvPr id="1026" name="Picture 2" descr="Playmobil City Life - Μοντέρνο Σπίτι 92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389" y="2641361"/>
            <a:ext cx="3884439" cy="412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πλό σπίτι απεικόνιση αποθεμάτων. εικονογραφία από lifestyles - 299308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5600" y="3657671"/>
            <a:ext cx="2160240" cy="209178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Καινούργιο: Τα παλιά σπίτια της &quot;Παλιοχώρας&quot;- Εικόνες μιας άλλης εποχής  (ΔΕΙΤΕ ΦΩΤΟ) - ΣΥΝΕΙΔΗΣΗ - Ειδήσεις, Νέ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3068960"/>
            <a:ext cx="3646189" cy="310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71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312" y="638092"/>
            <a:ext cx="7312231" cy="4777056"/>
          </a:xfrm>
        </p:spPr>
        <p:txBody>
          <a:bodyPr>
            <a:noAutofit/>
          </a:bodyPr>
          <a:lstStyle/>
          <a:p>
            <a:pPr marL="0" indent="0">
              <a:buNone/>
            </a:pPr>
            <a:r>
              <a:rPr lang="el-GR" sz="4800" dirty="0"/>
              <a:t>Η  κουζίνα είναι ………. (μεγάλος).</a:t>
            </a:r>
          </a:p>
          <a:p>
            <a:pPr marL="0" indent="0">
              <a:buNone/>
            </a:pPr>
            <a:r>
              <a:rPr lang="el-GR" sz="4800" dirty="0"/>
              <a:t>Το μπάνιο είναι ……. (μεγάλος).</a:t>
            </a:r>
          </a:p>
          <a:p>
            <a:pPr marL="0" indent="0">
              <a:buNone/>
            </a:pPr>
            <a:r>
              <a:rPr lang="el-GR" sz="4800" dirty="0"/>
              <a:t>Ο  κήπος   είναι  ………… (μεγάλος).</a:t>
            </a:r>
            <a:endParaRPr lang="en-US" sz="4800" dirty="0"/>
          </a:p>
        </p:txBody>
      </p:sp>
      <p:pic>
        <p:nvPicPr>
          <p:cNvPr id="1026" name="Picture 2" descr="Cartoon Kitchen, Kitchen, Cartoon, Kitchen Utensils PNG ...">
            <a:extLst>
              <a:ext uri="{FF2B5EF4-FFF2-40B4-BE49-F238E27FC236}">
                <a16:creationId xmlns:a16="http://schemas.microsoft.com/office/drawing/2014/main" id="{E00648CE-EEDF-F8A0-67EA-A4A53DEAD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850" y="228600"/>
            <a:ext cx="19431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485.687 Vector για «Μπάνιο», εικόνες και γραφικά vector στοκ | Shutterstock">
            <a:extLst>
              <a:ext uri="{FF2B5EF4-FFF2-40B4-BE49-F238E27FC236}">
                <a16:creationId xmlns:a16="http://schemas.microsoft.com/office/drawing/2014/main" id="{8F7A4EA4-DFE4-00E7-9064-E2B816D200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459"/>
          <a:stretch>
            <a:fillRect/>
          </a:stretch>
        </p:blipFill>
        <p:spPr bwMode="auto">
          <a:xfrm>
            <a:off x="7943850" y="2217285"/>
            <a:ext cx="1943099" cy="12117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Θερινό σπίτι, κήπος, λουλούδια, χορτοτάπητας Διανυσματική απεικόνιση -  εικονογραφία από bloodsuckers, arroyos: 55614545">
            <a:extLst>
              <a:ext uri="{FF2B5EF4-FFF2-40B4-BE49-F238E27FC236}">
                <a16:creationId xmlns:a16="http://schemas.microsoft.com/office/drawing/2014/main" id="{237ACF76-EBA1-A9BB-2D71-176827054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3850" y="3941309"/>
            <a:ext cx="22098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565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185" y="332655"/>
            <a:ext cx="11335072" cy="1746516"/>
          </a:xfrm>
        </p:spPr>
        <p:txBody>
          <a:bodyPr>
            <a:normAutofit/>
          </a:bodyPr>
          <a:lstStyle/>
          <a:p>
            <a:pPr marL="457200" lvl="1" indent="0">
              <a:buNone/>
            </a:pPr>
            <a:r>
              <a:rPr lang="el-GR" sz="8000" dirty="0"/>
              <a:t>Η κουζίνα είναι </a:t>
            </a:r>
            <a:r>
              <a:rPr lang="el-GR" sz="8000" dirty="0" err="1"/>
              <a:t>μικρ</a:t>
            </a:r>
            <a:r>
              <a:rPr lang="el-GR" sz="8000" dirty="0"/>
              <a:t>__ .</a:t>
            </a:r>
          </a:p>
        </p:txBody>
      </p:sp>
      <p:pic>
        <p:nvPicPr>
          <p:cNvPr id="2050" name="Picture 2" descr="464+ Thousand Cartoon Kitchen Royalty-Free Images, Stock Photos &amp; Pictures  | Shutterstock">
            <a:extLst>
              <a:ext uri="{FF2B5EF4-FFF2-40B4-BE49-F238E27FC236}">
                <a16:creationId xmlns:a16="http://schemas.microsoft.com/office/drawing/2014/main" id="{5CF3EEFC-555E-CB12-47F3-87210F397E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936"/>
          <a:stretch>
            <a:fillRect/>
          </a:stretch>
        </p:blipFill>
        <p:spPr bwMode="auto">
          <a:xfrm>
            <a:off x="1088572" y="1996168"/>
            <a:ext cx="5758542"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351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028" y="366939"/>
            <a:ext cx="10515600" cy="3388632"/>
          </a:xfrm>
        </p:spPr>
        <p:txBody>
          <a:bodyPr>
            <a:normAutofit/>
          </a:bodyPr>
          <a:lstStyle/>
          <a:p>
            <a:pPr marL="0" indent="0">
              <a:buNone/>
            </a:pPr>
            <a:r>
              <a:rPr lang="el-GR" sz="8800" dirty="0"/>
              <a:t>Το  υπνοδωμάτιο είναι </a:t>
            </a:r>
            <a:r>
              <a:rPr lang="el-GR" sz="8800" dirty="0" err="1"/>
              <a:t>μεγάλ</a:t>
            </a:r>
            <a:r>
              <a:rPr lang="el-GR" sz="8800" dirty="0"/>
              <a:t>___. </a:t>
            </a:r>
          </a:p>
        </p:txBody>
      </p:sp>
      <p:pic>
        <p:nvPicPr>
          <p:cNvPr id="3074" name="Picture 2" descr="Cartoon Kid Υπνοδωμάτιο με στοιχεία τρόπου">
            <a:extLst>
              <a:ext uri="{FF2B5EF4-FFF2-40B4-BE49-F238E27FC236}">
                <a16:creationId xmlns:a16="http://schemas.microsoft.com/office/drawing/2014/main" id="{B6F539DB-2A0A-FDFA-982F-9B6705188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93"/>
          <a:stretch>
            <a:fillRect/>
          </a:stretch>
        </p:blipFill>
        <p:spPr bwMode="auto">
          <a:xfrm>
            <a:off x="6172880" y="2061255"/>
            <a:ext cx="4266520" cy="396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873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368492"/>
            <a:ext cx="10918371" cy="2913187"/>
          </a:xfrm>
        </p:spPr>
        <p:txBody>
          <a:bodyPr/>
          <a:lstStyle/>
          <a:p>
            <a:pPr marL="0" indent="0">
              <a:buNone/>
            </a:pPr>
            <a:r>
              <a:rPr lang="el-GR" sz="8800" dirty="0"/>
              <a:t>Εγώ </a:t>
            </a:r>
            <a:r>
              <a:rPr lang="el-GR" sz="8800" dirty="0" err="1"/>
              <a:t>καθαρίζ</a:t>
            </a:r>
            <a:r>
              <a:rPr lang="el-GR" sz="8800" dirty="0"/>
              <a:t>__  την κουζίνα.</a:t>
            </a:r>
          </a:p>
        </p:txBody>
      </p:sp>
      <p:pic>
        <p:nvPicPr>
          <p:cNvPr id="2" name="Picture 2" descr="464+ Thousand Cartoon Kitchen Royalty-Free Images, Stock Photos &amp; Pictures  | Shutterstock">
            <a:extLst>
              <a:ext uri="{FF2B5EF4-FFF2-40B4-BE49-F238E27FC236}">
                <a16:creationId xmlns:a16="http://schemas.microsoft.com/office/drawing/2014/main" id="{DF3CB5BD-2CA5-DF87-1EFC-7E434F39DD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936"/>
          <a:stretch>
            <a:fillRect/>
          </a:stretch>
        </p:blipFill>
        <p:spPr bwMode="auto">
          <a:xfrm>
            <a:off x="4974772" y="1996169"/>
            <a:ext cx="5758542"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6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523" y="532657"/>
            <a:ext cx="9769220" cy="3129211"/>
          </a:xfrm>
        </p:spPr>
        <p:txBody>
          <a:bodyPr>
            <a:normAutofit/>
          </a:bodyPr>
          <a:lstStyle/>
          <a:p>
            <a:pPr marL="0" indent="0">
              <a:buNone/>
            </a:pPr>
            <a:r>
              <a:rPr lang="el-GR" sz="8800" dirty="0"/>
              <a:t>Εσύ  θα </a:t>
            </a:r>
            <a:r>
              <a:rPr lang="el-GR" sz="8800" dirty="0" err="1"/>
              <a:t>καθαρίσ</a:t>
            </a:r>
            <a:r>
              <a:rPr lang="el-GR" sz="8800" dirty="0"/>
              <a:t>___  σήμερα την κουζίνα; </a:t>
            </a:r>
          </a:p>
        </p:txBody>
      </p:sp>
      <p:pic>
        <p:nvPicPr>
          <p:cNvPr id="2" name="Picture 2" descr="464+ Thousand Cartoon Kitchen Royalty-Free Images, Stock Photos &amp; Pictures  | Shutterstock">
            <a:extLst>
              <a:ext uri="{FF2B5EF4-FFF2-40B4-BE49-F238E27FC236}">
                <a16:creationId xmlns:a16="http://schemas.microsoft.com/office/drawing/2014/main" id="{13E20114-DE1E-047C-CECC-716B3764E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936"/>
          <a:stretch>
            <a:fillRect/>
          </a:stretch>
        </p:blipFill>
        <p:spPr bwMode="auto">
          <a:xfrm>
            <a:off x="2791478" y="3276600"/>
            <a:ext cx="5758542" cy="295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926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A4A430FA-7ED2-E25A-1C46-2C522EF38D99}"/>
              </a:ext>
            </a:extLst>
          </p:cNvPr>
          <p:cNvSpPr/>
          <p:nvPr/>
        </p:nvSpPr>
        <p:spPr>
          <a:xfrm>
            <a:off x="685800" y="587829"/>
            <a:ext cx="5954486" cy="15131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l-GR" sz="4800" dirty="0"/>
              <a:t>κοιμάμαι  </a:t>
            </a:r>
            <a:endParaRPr lang="el-CY" sz="4800" dirty="0"/>
          </a:p>
        </p:txBody>
      </p:sp>
      <p:sp>
        <p:nvSpPr>
          <p:cNvPr id="3" name="Ορθογώνιο: Στρογγύλεμα γωνιών 2">
            <a:extLst>
              <a:ext uri="{FF2B5EF4-FFF2-40B4-BE49-F238E27FC236}">
                <a16:creationId xmlns:a16="http://schemas.microsoft.com/office/drawing/2014/main" id="{78CC416E-3A36-BEF3-8EB0-96DCF76910BE}"/>
              </a:ext>
            </a:extLst>
          </p:cNvPr>
          <p:cNvSpPr/>
          <p:nvPr/>
        </p:nvSpPr>
        <p:spPr>
          <a:xfrm>
            <a:off x="914400" y="4386943"/>
            <a:ext cx="3755571" cy="15131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l-GR" sz="4800" dirty="0"/>
              <a:t>τρώω  </a:t>
            </a:r>
            <a:endParaRPr lang="el-CY" sz="4800" dirty="0"/>
          </a:p>
        </p:txBody>
      </p:sp>
      <p:sp>
        <p:nvSpPr>
          <p:cNvPr id="4" name="Ορθογώνιο: Στρογγύλεμα γωνιών 3">
            <a:extLst>
              <a:ext uri="{FF2B5EF4-FFF2-40B4-BE49-F238E27FC236}">
                <a16:creationId xmlns:a16="http://schemas.microsoft.com/office/drawing/2014/main" id="{5835D12B-3404-10F5-AAD3-602AF6A452F1}"/>
              </a:ext>
            </a:extLst>
          </p:cNvPr>
          <p:cNvSpPr/>
          <p:nvPr/>
        </p:nvSpPr>
        <p:spPr>
          <a:xfrm>
            <a:off x="6934200" y="587829"/>
            <a:ext cx="5116286" cy="15131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l-GR" sz="4800" dirty="0"/>
              <a:t>πλένομαι  </a:t>
            </a:r>
            <a:endParaRPr lang="el-CY" sz="4800" dirty="0"/>
          </a:p>
        </p:txBody>
      </p:sp>
      <p:sp>
        <p:nvSpPr>
          <p:cNvPr id="5" name="Ορθογώνιο: Στρογγύλεμα γωνιών 4">
            <a:extLst>
              <a:ext uri="{FF2B5EF4-FFF2-40B4-BE49-F238E27FC236}">
                <a16:creationId xmlns:a16="http://schemas.microsoft.com/office/drawing/2014/main" id="{471A98FD-DD97-101C-FAC6-7F690D454475}"/>
              </a:ext>
            </a:extLst>
          </p:cNvPr>
          <p:cNvSpPr/>
          <p:nvPr/>
        </p:nvSpPr>
        <p:spPr>
          <a:xfrm>
            <a:off x="5127172" y="4169229"/>
            <a:ext cx="6770914" cy="15131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l-GR" sz="4800" dirty="0"/>
              <a:t>βλέπω  τηλεόραση   </a:t>
            </a:r>
            <a:endParaRPr lang="el-CY" sz="4800" dirty="0"/>
          </a:p>
        </p:txBody>
      </p:sp>
      <p:pic>
        <p:nvPicPr>
          <p:cNvPr id="1026" name="Picture 2" descr="Δημιουργήθηκε Ai Αγόρι Κοιμάμαι - Δωρεάν εικόνα στο Pixabay">
            <a:extLst>
              <a:ext uri="{FF2B5EF4-FFF2-40B4-BE49-F238E27FC236}">
                <a16:creationId xmlns:a16="http://schemas.microsoft.com/office/drawing/2014/main" id="{3BF15242-FD73-47EF-A201-9B848BFBD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173" y="2465614"/>
            <a:ext cx="1847850" cy="17335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μπάνιο Στοκ Εικονογραφήσεις, Vectors, &amp; Clipart – (262,043 Στοκ  Εικονογραφήσεις)">
            <a:extLst>
              <a:ext uri="{FF2B5EF4-FFF2-40B4-BE49-F238E27FC236}">
                <a16:creationId xmlns:a16="http://schemas.microsoft.com/office/drawing/2014/main" id="{7AEB2135-D5FC-008C-D0AD-9668BCA2DC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397"/>
          <a:stretch/>
        </p:blipFill>
        <p:spPr bwMode="auto">
          <a:xfrm>
            <a:off x="5888491" y="2334986"/>
            <a:ext cx="2143125" cy="15131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Σκίτσο Του Μικρού Κοριτσιού Τρώει Από Βαθύ Πιάτο Και Κοιτάζοντας Διάνυσμα  από ©OlgaTropinina 474095462">
            <a:extLst>
              <a:ext uri="{FF2B5EF4-FFF2-40B4-BE49-F238E27FC236}">
                <a16:creationId xmlns:a16="http://schemas.microsoft.com/office/drawing/2014/main" id="{06A65BDB-603D-BB03-959F-274B828C17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0420" y="2178898"/>
            <a:ext cx="2307771" cy="19903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Παζάρι Βιβλίου Θεσσαλονίκη - Δεν διαβάζω βλέπω όμως τηλεόραση και ταινίες  το ίδιο είναι! Ένα από τα πιο σαθρά επιχειρήματα που χρησιμοποιούνται και  για την πλειοψηφία του κόσμου είναι απόλυτα πιστευτό. Η">
            <a:extLst>
              <a:ext uri="{FF2B5EF4-FFF2-40B4-BE49-F238E27FC236}">
                <a16:creationId xmlns:a16="http://schemas.microsoft.com/office/drawing/2014/main" id="{B155CC6F-110B-776B-B164-977F148A1F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64" y="2286000"/>
            <a:ext cx="2933700" cy="1562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5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31470-06C2-8C3A-B804-9AD8BBF9E2E0}"/>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3958B4E8-FD13-23BD-875D-A3D4D464C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23201D5F-9481-19B6-7D3E-212839BDC346}"/>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Κατανόηση προφορικού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98DC11F1-99EF-1780-49D2-C9FE0762CF1C}"/>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γνώσεις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48ACA234-475F-4A6E-6E34-5D46434AA8F1}"/>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 Νέες  </a:t>
            </a:r>
            <a:endParaRPr lang="el-CY" b="1" dirty="0"/>
          </a:p>
        </p:txBody>
      </p:sp>
    </p:spTree>
    <p:extLst>
      <p:ext uri="{BB962C8B-B14F-4D97-AF65-F5344CB8AC3E}">
        <p14:creationId xmlns:p14="http://schemas.microsoft.com/office/powerpoint/2010/main" val="2770594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04616" cy="1325563"/>
          </a:xfrm>
          <a:ln>
            <a:solidFill>
              <a:schemeClr val="tx1"/>
            </a:solidFill>
          </a:ln>
        </p:spPr>
        <p:txBody>
          <a:bodyPr/>
          <a:lstStyle/>
          <a:p>
            <a:pPr algn="ctr"/>
            <a:r>
              <a:rPr lang="el-GR" dirty="0">
                <a:solidFill>
                  <a:srgbClr val="FF0000"/>
                </a:solidFill>
              </a:rPr>
              <a:t>ΤΟ  ΣΠΙΤΙ  ΜΟΥ</a:t>
            </a:r>
            <a:endParaRPr lang="en-US" dirty="0">
              <a:solidFill>
                <a:srgbClr val="FF0000"/>
              </a:solidFill>
            </a:endParaRPr>
          </a:p>
        </p:txBody>
      </p:sp>
      <p:sp>
        <p:nvSpPr>
          <p:cNvPr id="3" name="Content Placeholder 2"/>
          <p:cNvSpPr>
            <a:spLocks noGrp="1"/>
          </p:cNvSpPr>
          <p:nvPr>
            <p:ph idx="1"/>
          </p:nvPr>
        </p:nvSpPr>
        <p:spPr>
          <a:xfrm>
            <a:off x="3581400" y="1978025"/>
            <a:ext cx="2332512" cy="4351338"/>
          </a:xfrm>
          <a:ln>
            <a:solidFill>
              <a:schemeClr val="tx1"/>
            </a:solidFill>
          </a:ln>
        </p:spPr>
        <p:txBody>
          <a:bodyPr/>
          <a:lstStyle/>
          <a:p>
            <a:pPr marL="0" indent="0" algn="ctr">
              <a:buNone/>
            </a:pPr>
            <a:r>
              <a:rPr lang="el-GR" dirty="0">
                <a:solidFill>
                  <a:srgbClr val="00B0F0"/>
                </a:solidFill>
              </a:rPr>
              <a:t>ΚΟΥΖΙΝΑ</a:t>
            </a:r>
            <a:endParaRPr lang="en-US" dirty="0">
              <a:solidFill>
                <a:srgbClr val="00B0F0"/>
              </a:solidFill>
            </a:endParaRPr>
          </a:p>
        </p:txBody>
      </p:sp>
      <p:sp>
        <p:nvSpPr>
          <p:cNvPr id="4" name="Content Placeholder 2"/>
          <p:cNvSpPr txBox="1">
            <a:spLocks/>
          </p:cNvSpPr>
          <p:nvPr/>
        </p:nvSpPr>
        <p:spPr>
          <a:xfrm>
            <a:off x="990600" y="1978025"/>
            <a:ext cx="2332512" cy="4351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dirty="0">
                <a:solidFill>
                  <a:srgbClr val="00B050"/>
                </a:solidFill>
              </a:rPr>
              <a:t>ΣΑΛΟΝΙ</a:t>
            </a:r>
            <a:endParaRPr lang="en-US" dirty="0">
              <a:solidFill>
                <a:srgbClr val="00B050"/>
              </a:solidFill>
            </a:endParaRPr>
          </a:p>
        </p:txBody>
      </p:sp>
      <p:sp>
        <p:nvSpPr>
          <p:cNvPr id="5" name="Content Placeholder 2"/>
          <p:cNvSpPr txBox="1">
            <a:spLocks/>
          </p:cNvSpPr>
          <p:nvPr/>
        </p:nvSpPr>
        <p:spPr>
          <a:xfrm>
            <a:off x="6372101" y="1978025"/>
            <a:ext cx="2332512" cy="4351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dirty="0">
                <a:solidFill>
                  <a:srgbClr val="7030A0"/>
                </a:solidFill>
              </a:rPr>
              <a:t>ΜΠΑΝΙΟ</a:t>
            </a:r>
            <a:endParaRPr lang="en-US" dirty="0">
              <a:solidFill>
                <a:srgbClr val="7030A0"/>
              </a:solidFill>
            </a:endParaRPr>
          </a:p>
        </p:txBody>
      </p:sp>
      <p:sp>
        <p:nvSpPr>
          <p:cNvPr id="6" name="Content Placeholder 2"/>
          <p:cNvSpPr txBox="1">
            <a:spLocks/>
          </p:cNvSpPr>
          <p:nvPr/>
        </p:nvSpPr>
        <p:spPr>
          <a:xfrm>
            <a:off x="9021288" y="1978025"/>
            <a:ext cx="2521528" cy="4351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dirty="0">
                <a:solidFill>
                  <a:schemeClr val="bg2">
                    <a:lumMod val="10000"/>
                  </a:schemeClr>
                </a:solidFill>
              </a:rPr>
              <a:t>ΥΠΝΟΔΩΜΑΤΙΟ</a:t>
            </a:r>
            <a:endParaRPr lang="en-US" dirty="0">
              <a:solidFill>
                <a:schemeClr val="bg2">
                  <a:lumMod val="10000"/>
                </a:schemeClr>
              </a:solidFill>
            </a:endParaRPr>
          </a:p>
        </p:txBody>
      </p:sp>
    </p:spTree>
    <p:extLst>
      <p:ext uri="{BB962C8B-B14F-4D97-AF65-F5344CB8AC3E}">
        <p14:creationId xmlns:p14="http://schemas.microsoft.com/office/powerpoint/2010/main" val="3722629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04616" cy="1325563"/>
          </a:xfrm>
          <a:ln>
            <a:solidFill>
              <a:schemeClr val="tx1"/>
            </a:solidFill>
          </a:ln>
        </p:spPr>
        <p:txBody>
          <a:bodyPr/>
          <a:lstStyle/>
          <a:p>
            <a:pPr algn="ctr"/>
            <a:r>
              <a:rPr lang="el-GR" dirty="0">
                <a:solidFill>
                  <a:srgbClr val="FF0000"/>
                </a:solidFill>
              </a:rPr>
              <a:t>ΤΟ  ΣΠΙΤΙ  ΜΟΥ</a:t>
            </a:r>
            <a:endParaRPr lang="en-US" dirty="0">
              <a:solidFill>
                <a:srgbClr val="FF0000"/>
              </a:solidFill>
            </a:endParaRPr>
          </a:p>
        </p:txBody>
      </p:sp>
      <p:sp>
        <p:nvSpPr>
          <p:cNvPr id="3" name="Content Placeholder 2"/>
          <p:cNvSpPr>
            <a:spLocks noGrp="1"/>
          </p:cNvSpPr>
          <p:nvPr>
            <p:ph idx="1"/>
          </p:nvPr>
        </p:nvSpPr>
        <p:spPr>
          <a:xfrm>
            <a:off x="3581400" y="1978025"/>
            <a:ext cx="2332512" cy="4351338"/>
          </a:xfrm>
          <a:ln>
            <a:solidFill>
              <a:schemeClr val="tx1"/>
            </a:solidFill>
          </a:ln>
        </p:spPr>
        <p:txBody>
          <a:bodyPr/>
          <a:lstStyle/>
          <a:p>
            <a:pPr marL="0" indent="0" algn="ctr">
              <a:buNone/>
            </a:pPr>
            <a:r>
              <a:rPr lang="el-GR" dirty="0">
                <a:solidFill>
                  <a:srgbClr val="00B0F0"/>
                </a:solidFill>
              </a:rPr>
              <a:t>ΚΟΥΖΙΝΑ</a:t>
            </a:r>
          </a:p>
          <a:p>
            <a:pPr marL="0" indent="0" algn="ctr">
              <a:buNone/>
            </a:pPr>
            <a:r>
              <a:rPr lang="el-GR" dirty="0"/>
              <a:t>το ντουλάπι</a:t>
            </a:r>
          </a:p>
          <a:p>
            <a:pPr marL="0" indent="0" algn="ctr">
              <a:buNone/>
            </a:pPr>
            <a:r>
              <a:rPr lang="el-GR" dirty="0"/>
              <a:t>ο φούρνος</a:t>
            </a:r>
          </a:p>
          <a:p>
            <a:pPr marL="0" indent="0" algn="ctr">
              <a:buNone/>
            </a:pPr>
            <a:r>
              <a:rPr lang="el-GR" dirty="0"/>
              <a:t>το ψυγείο  </a:t>
            </a:r>
          </a:p>
          <a:p>
            <a:pPr marL="0" indent="0" algn="ctr">
              <a:buNone/>
            </a:pPr>
            <a:endParaRPr lang="en-US" dirty="0"/>
          </a:p>
        </p:txBody>
      </p:sp>
      <p:sp>
        <p:nvSpPr>
          <p:cNvPr id="4" name="Content Placeholder 2"/>
          <p:cNvSpPr txBox="1">
            <a:spLocks/>
          </p:cNvSpPr>
          <p:nvPr/>
        </p:nvSpPr>
        <p:spPr>
          <a:xfrm>
            <a:off x="990600" y="1978025"/>
            <a:ext cx="2332512" cy="4351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dirty="0">
                <a:solidFill>
                  <a:srgbClr val="00B050"/>
                </a:solidFill>
              </a:rPr>
              <a:t>ΣΑΛΟΝΙ</a:t>
            </a:r>
          </a:p>
          <a:p>
            <a:pPr marL="0" indent="0" algn="ctr">
              <a:buFont typeface="Arial" panose="020B0604020202020204" pitchFamily="34" charset="0"/>
              <a:buNone/>
            </a:pPr>
            <a:r>
              <a:rPr lang="el-GR" dirty="0"/>
              <a:t>ο καναπές</a:t>
            </a:r>
          </a:p>
          <a:p>
            <a:pPr marL="0" indent="0" algn="ctr">
              <a:buFont typeface="Arial" panose="020B0604020202020204" pitchFamily="34" charset="0"/>
              <a:buNone/>
            </a:pPr>
            <a:r>
              <a:rPr lang="el-GR" dirty="0"/>
              <a:t>οι  φωτογραφίες</a:t>
            </a:r>
          </a:p>
          <a:p>
            <a:pPr marL="0" indent="0" algn="ctr">
              <a:buFont typeface="Arial" panose="020B0604020202020204" pitchFamily="34" charset="0"/>
              <a:buNone/>
            </a:pPr>
            <a:r>
              <a:rPr lang="el-GR" dirty="0"/>
              <a:t>η πολυθρόνα </a:t>
            </a:r>
            <a:endParaRPr lang="en-US" dirty="0"/>
          </a:p>
        </p:txBody>
      </p:sp>
      <p:sp>
        <p:nvSpPr>
          <p:cNvPr id="5" name="Content Placeholder 2"/>
          <p:cNvSpPr txBox="1">
            <a:spLocks/>
          </p:cNvSpPr>
          <p:nvPr/>
        </p:nvSpPr>
        <p:spPr>
          <a:xfrm>
            <a:off x="6372101" y="1978025"/>
            <a:ext cx="2332512" cy="4351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dirty="0">
                <a:solidFill>
                  <a:srgbClr val="7030A0"/>
                </a:solidFill>
              </a:rPr>
              <a:t>ΜΠΑΝΙΟ</a:t>
            </a:r>
          </a:p>
          <a:p>
            <a:pPr marL="0" indent="0" algn="ctr">
              <a:buFont typeface="Arial" panose="020B0604020202020204" pitchFamily="34" charset="0"/>
              <a:buNone/>
            </a:pPr>
            <a:r>
              <a:rPr lang="el-GR" dirty="0"/>
              <a:t>η μπανιέρα</a:t>
            </a:r>
          </a:p>
          <a:p>
            <a:pPr marL="0" indent="0" algn="ctr">
              <a:buFont typeface="Arial" panose="020B0604020202020204" pitchFamily="34" charset="0"/>
              <a:buNone/>
            </a:pPr>
            <a:r>
              <a:rPr lang="el-GR" dirty="0"/>
              <a:t>η λεκάνη</a:t>
            </a:r>
          </a:p>
          <a:p>
            <a:pPr marL="0" indent="0" algn="ctr">
              <a:buFont typeface="Arial" panose="020B0604020202020204" pitchFamily="34" charset="0"/>
              <a:buNone/>
            </a:pPr>
            <a:r>
              <a:rPr lang="el-GR" dirty="0"/>
              <a:t> το καζανάκι  </a:t>
            </a:r>
          </a:p>
          <a:p>
            <a:pPr marL="0" indent="0" algn="ctr">
              <a:buFont typeface="Arial" panose="020B0604020202020204" pitchFamily="34" charset="0"/>
              <a:buNone/>
            </a:pPr>
            <a:r>
              <a:rPr lang="el-GR" dirty="0">
                <a:solidFill>
                  <a:srgbClr val="7030A0"/>
                </a:solidFill>
              </a:rPr>
              <a:t> </a:t>
            </a:r>
            <a:endParaRPr lang="en-US" dirty="0">
              <a:solidFill>
                <a:srgbClr val="7030A0"/>
              </a:solidFill>
            </a:endParaRPr>
          </a:p>
        </p:txBody>
      </p:sp>
      <p:sp>
        <p:nvSpPr>
          <p:cNvPr id="6" name="Content Placeholder 2"/>
          <p:cNvSpPr txBox="1">
            <a:spLocks/>
          </p:cNvSpPr>
          <p:nvPr/>
        </p:nvSpPr>
        <p:spPr>
          <a:xfrm>
            <a:off x="9021288" y="1978025"/>
            <a:ext cx="2521528" cy="4351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dirty="0">
                <a:solidFill>
                  <a:schemeClr val="bg2">
                    <a:lumMod val="10000"/>
                  </a:schemeClr>
                </a:solidFill>
              </a:rPr>
              <a:t>ΥΠΝΟΔΩΜΑΤΙΟ</a:t>
            </a:r>
          </a:p>
          <a:p>
            <a:pPr marL="0" indent="0" algn="ctr">
              <a:buFont typeface="Arial" panose="020B0604020202020204" pitchFamily="34" charset="0"/>
              <a:buNone/>
            </a:pPr>
            <a:r>
              <a:rPr lang="el-GR" dirty="0">
                <a:solidFill>
                  <a:schemeClr val="bg2">
                    <a:lumMod val="10000"/>
                  </a:schemeClr>
                </a:solidFill>
              </a:rPr>
              <a:t>το κρεβάτι</a:t>
            </a:r>
          </a:p>
          <a:p>
            <a:pPr marL="0" indent="0" algn="ctr">
              <a:buFont typeface="Arial" panose="020B0604020202020204" pitchFamily="34" charset="0"/>
              <a:buNone/>
            </a:pPr>
            <a:r>
              <a:rPr lang="el-GR" dirty="0">
                <a:solidFill>
                  <a:schemeClr val="bg2">
                    <a:lumMod val="10000"/>
                  </a:schemeClr>
                </a:solidFill>
              </a:rPr>
              <a:t>το μαξιλάρι</a:t>
            </a:r>
          </a:p>
          <a:p>
            <a:pPr marL="0" indent="0" algn="ctr">
              <a:buFont typeface="Arial" panose="020B0604020202020204" pitchFamily="34" charset="0"/>
              <a:buNone/>
            </a:pPr>
            <a:r>
              <a:rPr lang="el-GR" dirty="0">
                <a:solidFill>
                  <a:schemeClr val="bg2">
                    <a:lumMod val="10000"/>
                  </a:schemeClr>
                </a:solidFill>
              </a:rPr>
              <a:t>η ντουλάπα </a:t>
            </a:r>
          </a:p>
          <a:p>
            <a:pPr marL="0" indent="0" algn="ctr">
              <a:buFont typeface="Arial" panose="020B0604020202020204" pitchFamily="34" charset="0"/>
              <a:buNone/>
            </a:pPr>
            <a:endParaRPr lang="el-GR" dirty="0">
              <a:solidFill>
                <a:schemeClr val="bg2">
                  <a:lumMod val="10000"/>
                </a:schemeClr>
              </a:solidFill>
            </a:endParaRPr>
          </a:p>
          <a:p>
            <a:pPr marL="0" indent="0" algn="ctr">
              <a:buFont typeface="Arial" panose="020B0604020202020204" pitchFamily="34" charset="0"/>
              <a:buNone/>
            </a:pPr>
            <a:endParaRPr lang="el-GR" dirty="0">
              <a:solidFill>
                <a:schemeClr val="bg2">
                  <a:lumMod val="10000"/>
                </a:schemeClr>
              </a:solidFill>
            </a:endParaRPr>
          </a:p>
          <a:p>
            <a:pPr marL="0" indent="0" algn="ctr">
              <a:buFont typeface="Arial" panose="020B0604020202020204" pitchFamily="34" charset="0"/>
              <a:buNone/>
            </a:pPr>
            <a:r>
              <a:rPr lang="el-GR" dirty="0">
                <a:solidFill>
                  <a:schemeClr val="bg2">
                    <a:lumMod val="10000"/>
                  </a:schemeClr>
                </a:solidFill>
              </a:rPr>
              <a:t> </a:t>
            </a:r>
          </a:p>
          <a:p>
            <a:pPr marL="0" indent="0" algn="ctr">
              <a:buFont typeface="Arial" panose="020B0604020202020204" pitchFamily="34" charset="0"/>
              <a:buNone/>
            </a:pPr>
            <a:endParaRPr lang="en-US" dirty="0">
              <a:solidFill>
                <a:schemeClr val="bg2">
                  <a:lumMod val="10000"/>
                </a:schemeClr>
              </a:solidFill>
            </a:endParaRPr>
          </a:p>
        </p:txBody>
      </p:sp>
      <p:sp>
        <p:nvSpPr>
          <p:cNvPr id="8" name="AutoShape 2" descr="Λεκανη Τουαλετας Τουαλέτα Νερό - Δωρεάν εικόνα στο Pixab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6519182" y="4090988"/>
            <a:ext cx="2038350" cy="2238375"/>
          </a:xfrm>
          <a:prstGeom prst="rect">
            <a:avLst/>
          </a:prstGeom>
        </p:spPr>
      </p:pic>
      <p:sp>
        <p:nvSpPr>
          <p:cNvPr id="10" name="AutoShape 4" descr="ντουλάπα Στοκ Εικονογραφήσεις, Vectors, &amp; Clipart – (97,626 Στοκ  Εικονογραφήσει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3"/>
          <a:stretch>
            <a:fillRect/>
          </a:stretch>
        </p:blipFill>
        <p:spPr>
          <a:xfrm>
            <a:off x="8918121" y="5035550"/>
            <a:ext cx="2895600" cy="1581150"/>
          </a:xfrm>
          <a:prstGeom prst="rect">
            <a:avLst/>
          </a:prstGeom>
        </p:spPr>
      </p:pic>
      <p:pic>
        <p:nvPicPr>
          <p:cNvPr id="1026" name="Picture 2" descr="464+ Thousand Cartoon Kitchen Royalty-Free Images, Stock Photos &amp; Pictures  | Shutterstock">
            <a:extLst>
              <a:ext uri="{FF2B5EF4-FFF2-40B4-BE49-F238E27FC236}">
                <a16:creationId xmlns:a16="http://schemas.microsoft.com/office/drawing/2014/main" id="{05D6F069-85BD-0790-746F-0AEDABEAF8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682"/>
          <a:stretch>
            <a:fillRect/>
          </a:stretch>
        </p:blipFill>
        <p:spPr bwMode="auto">
          <a:xfrm>
            <a:off x="3846245" y="4496140"/>
            <a:ext cx="1676400" cy="14280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νακαλύψτε 10 ζωγραφικη με σαλονια και ιδέες στο ζωγραφική ...">
            <a:extLst>
              <a:ext uri="{FF2B5EF4-FFF2-40B4-BE49-F238E27FC236}">
                <a16:creationId xmlns:a16="http://schemas.microsoft.com/office/drawing/2014/main" id="{E86F07D8-0DEB-E0C4-7626-2B60E785A4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033" y="4408714"/>
            <a:ext cx="19431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1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79" t="15468" r="15517" b="39212"/>
          <a:stretch/>
        </p:blipFill>
        <p:spPr bwMode="auto">
          <a:xfrm rot="20135317">
            <a:off x="9869704" y="5419969"/>
            <a:ext cx="1809164" cy="823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Επαγγελματικά προς Αγορά - Vilanos Real Estate Agents Ltd">
            <a:extLst>
              <a:ext uri="{FF2B5EF4-FFF2-40B4-BE49-F238E27FC236}">
                <a16:creationId xmlns:a16="http://schemas.microsoft.com/office/drawing/2014/main" id="{55052C6B-E044-DD12-7B04-2C9E98872F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10" t="10009" r="6814" b="9787"/>
          <a:stretch>
            <a:fillRect/>
          </a:stretch>
        </p:blipFill>
        <p:spPr bwMode="auto">
          <a:xfrm>
            <a:off x="566057" y="2174100"/>
            <a:ext cx="532311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Επαγγελματικά προς Αγορά - Vilanos Real Estate Agents Ltd">
            <a:extLst>
              <a:ext uri="{FF2B5EF4-FFF2-40B4-BE49-F238E27FC236}">
                <a16:creationId xmlns:a16="http://schemas.microsoft.com/office/drawing/2014/main" id="{17ACE360-62FE-9E7C-A729-7A524E8D4B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10" t="10009" r="6814" b="9787"/>
          <a:stretch>
            <a:fillRect/>
          </a:stretch>
        </p:blipFill>
        <p:spPr bwMode="auto">
          <a:xfrm>
            <a:off x="5978416" y="345300"/>
            <a:ext cx="5323114"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42CB4902-B631-483E-E85B-5CE03C620DA8}"/>
              </a:ext>
            </a:extLst>
          </p:cNvPr>
          <p:cNvSpPr/>
          <p:nvPr/>
        </p:nvSpPr>
        <p:spPr>
          <a:xfrm rot="20944785">
            <a:off x="6067822" y="2453505"/>
            <a:ext cx="1469571" cy="8928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tx1"/>
                </a:solidFill>
              </a:rPr>
              <a:t>Ενοικίαση σπιτιού / κατοικίας</a:t>
            </a:r>
          </a:p>
          <a:p>
            <a:pPr algn="ctr"/>
            <a:r>
              <a:rPr lang="el-CY" sz="1400" b="1" dirty="0">
                <a:solidFill>
                  <a:schemeClr val="tx1"/>
                </a:solidFill>
              </a:rPr>
              <a:t>€</a:t>
            </a:r>
            <a:r>
              <a:rPr lang="el-GR" sz="1400" dirty="0">
                <a:solidFill>
                  <a:schemeClr val="tx1"/>
                </a:solidFill>
              </a:rPr>
              <a:t> 500</a:t>
            </a:r>
            <a:endParaRPr lang="el-CY" sz="1400" dirty="0">
              <a:solidFill>
                <a:schemeClr val="tx1"/>
              </a:solidFill>
            </a:endParaRPr>
          </a:p>
        </p:txBody>
      </p:sp>
      <p:sp>
        <p:nvSpPr>
          <p:cNvPr id="8" name="Ορθογώνιο: Στρογγύλεμα γωνιών 7">
            <a:extLst>
              <a:ext uri="{FF2B5EF4-FFF2-40B4-BE49-F238E27FC236}">
                <a16:creationId xmlns:a16="http://schemas.microsoft.com/office/drawing/2014/main" id="{146509B7-11F3-73A5-0E13-6BD6B35A99F9}"/>
              </a:ext>
            </a:extLst>
          </p:cNvPr>
          <p:cNvSpPr/>
          <p:nvPr/>
        </p:nvSpPr>
        <p:spPr>
          <a:xfrm rot="20944785">
            <a:off x="790673" y="4314961"/>
            <a:ext cx="1469571" cy="8928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tx1"/>
                </a:solidFill>
              </a:rPr>
              <a:t>Αγορά σπιτιού / κατοικίας</a:t>
            </a:r>
          </a:p>
          <a:p>
            <a:pPr algn="ctr"/>
            <a:r>
              <a:rPr lang="el-CY" sz="1400" b="1" dirty="0">
                <a:solidFill>
                  <a:schemeClr val="tx1"/>
                </a:solidFill>
              </a:rPr>
              <a:t>€</a:t>
            </a:r>
            <a:r>
              <a:rPr lang="el-GR" sz="1400" dirty="0">
                <a:solidFill>
                  <a:schemeClr val="tx1"/>
                </a:solidFill>
              </a:rPr>
              <a:t> 6000</a:t>
            </a:r>
            <a:endParaRPr lang="el-CY" sz="1400" dirty="0">
              <a:solidFill>
                <a:schemeClr val="tx1"/>
              </a:solidFill>
            </a:endParaRPr>
          </a:p>
        </p:txBody>
      </p:sp>
    </p:spTree>
    <p:extLst>
      <p:ext uri="{BB962C8B-B14F-4D97-AF65-F5344CB8AC3E}">
        <p14:creationId xmlns:p14="http://schemas.microsoft.com/office/powerpoint/2010/main" val="427567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39ADE-AE62-97D3-2FA3-C8AA347BBD41}"/>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69EAB76F-2A7B-5B2C-EE7E-1406804CD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FC504A05-42F2-BDF5-D008-6BB84D2685C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προφορικού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2522D9BB-A80F-1094-E7B4-6C3093572692}"/>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γνώσεις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35452E11-9DF9-AE79-DEDA-3CD23D018180}"/>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 Νέες  </a:t>
            </a:r>
            <a:endParaRPr lang="el-CY" b="1" dirty="0"/>
          </a:p>
        </p:txBody>
      </p:sp>
    </p:spTree>
    <p:extLst>
      <p:ext uri="{BB962C8B-B14F-4D97-AF65-F5344CB8AC3E}">
        <p14:creationId xmlns:p14="http://schemas.microsoft.com/office/powerpoint/2010/main" val="2285464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693229" cy="4351338"/>
          </a:xfrm>
          <a:ln>
            <a:solidFill>
              <a:schemeClr val="tx1"/>
            </a:solidFill>
          </a:ln>
        </p:spPr>
        <p:txBody>
          <a:bodyPr>
            <a:normAutofit fontScale="92500" lnSpcReduction="20000"/>
          </a:bodyPr>
          <a:lstStyle/>
          <a:p>
            <a:pPr marL="0" indent="0">
              <a:buNone/>
            </a:pPr>
            <a:r>
              <a:rPr lang="el-GR" dirty="0"/>
              <a:t>-</a:t>
            </a:r>
            <a:r>
              <a:rPr lang="el-GR" sz="6000" dirty="0"/>
              <a:t>Πού  βρίσκεται  η  Μαρία;</a:t>
            </a:r>
          </a:p>
          <a:p>
            <a:pPr marL="0" indent="0">
              <a:buNone/>
            </a:pPr>
            <a:r>
              <a:rPr lang="el-GR" sz="6000" dirty="0"/>
              <a:t>-Η Μαρία βρίσκεται  στο</a:t>
            </a:r>
          </a:p>
          <a:p>
            <a:pPr marL="0" indent="0">
              <a:buNone/>
            </a:pPr>
            <a:r>
              <a:rPr lang="el-GR" sz="6000" dirty="0">
                <a:solidFill>
                  <a:srgbClr val="FF0000"/>
                </a:solidFill>
              </a:rPr>
              <a:t>ισόγειο</a:t>
            </a:r>
            <a:r>
              <a:rPr lang="el-GR" sz="6000" dirty="0"/>
              <a:t>.</a:t>
            </a:r>
          </a:p>
          <a:p>
            <a:pPr marL="0" indent="0">
              <a:buNone/>
            </a:pPr>
            <a:r>
              <a:rPr lang="el-GR" sz="6000" dirty="0"/>
              <a:t>  </a:t>
            </a:r>
            <a:endParaRPr lang="en-US" sz="6000" dirty="0"/>
          </a:p>
        </p:txBody>
      </p:sp>
      <p:pic>
        <p:nvPicPr>
          <p:cNvPr id="1026" name="Picture 2" descr="Σπίτι Κτίριο Σπίτια - Δωρεάν εικόνα στο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298" y="471838"/>
            <a:ext cx="5572702" cy="3843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Το χαριτωμένο κορίτσι πηγαίνει στα σχολικά κινούμενα σχέδια Διανυσματική  απεικόνιση - εικονογραφία από bagel: 879684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5241" y="3745974"/>
            <a:ext cx="676894" cy="5106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9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693229" cy="4351338"/>
          </a:xfrm>
          <a:ln>
            <a:solidFill>
              <a:schemeClr val="tx1"/>
            </a:solidFill>
          </a:ln>
        </p:spPr>
        <p:txBody>
          <a:bodyPr>
            <a:normAutofit fontScale="92500" lnSpcReduction="20000"/>
          </a:bodyPr>
          <a:lstStyle/>
          <a:p>
            <a:pPr marL="0" indent="0">
              <a:buNone/>
            </a:pPr>
            <a:r>
              <a:rPr lang="el-GR" dirty="0"/>
              <a:t>-</a:t>
            </a:r>
            <a:r>
              <a:rPr lang="el-GR" sz="6000" dirty="0"/>
              <a:t>Πού  βρίσκεται  η  Μαρία;</a:t>
            </a:r>
          </a:p>
          <a:p>
            <a:pPr marL="0" indent="0">
              <a:buNone/>
            </a:pPr>
            <a:r>
              <a:rPr lang="el-GR" sz="6000" dirty="0"/>
              <a:t>-Η Μαρία βρίσκεται  στον </a:t>
            </a:r>
            <a:r>
              <a:rPr lang="el-GR" sz="6000" dirty="0">
                <a:solidFill>
                  <a:srgbClr val="FF0000"/>
                </a:solidFill>
              </a:rPr>
              <a:t>πρώτο όροφο</a:t>
            </a:r>
            <a:r>
              <a:rPr lang="el-GR" sz="6000" dirty="0"/>
              <a:t>.</a:t>
            </a:r>
          </a:p>
          <a:p>
            <a:pPr marL="0" indent="0">
              <a:buNone/>
            </a:pPr>
            <a:r>
              <a:rPr lang="el-GR" sz="6000" dirty="0"/>
              <a:t>  </a:t>
            </a:r>
            <a:endParaRPr lang="en-US" sz="6000" dirty="0"/>
          </a:p>
        </p:txBody>
      </p:sp>
      <p:pic>
        <p:nvPicPr>
          <p:cNvPr id="1026" name="Picture 2" descr="Σπίτι Κτίριο Σπίτια - Δωρεάν εικόνα στο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298" y="471838"/>
            <a:ext cx="5572702" cy="3843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Το χαριτωμένο κορίτσι πηγαίνει στα σχολικά κινούμενα σχέδια Διανυσματική  απεικόνιση - εικονογραφία από bagel: 879684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6462" y="3080956"/>
            <a:ext cx="676894" cy="5106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31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693229" cy="4351338"/>
          </a:xfrm>
          <a:ln>
            <a:solidFill>
              <a:schemeClr val="tx1"/>
            </a:solidFill>
          </a:ln>
        </p:spPr>
        <p:txBody>
          <a:bodyPr>
            <a:normAutofit fontScale="92500" lnSpcReduction="20000"/>
          </a:bodyPr>
          <a:lstStyle/>
          <a:p>
            <a:pPr marL="0" indent="0">
              <a:buNone/>
            </a:pPr>
            <a:r>
              <a:rPr lang="el-GR" dirty="0"/>
              <a:t>-</a:t>
            </a:r>
            <a:r>
              <a:rPr lang="el-GR" sz="6000" dirty="0"/>
              <a:t>Πού  βρίσκεται  η  Μαρία;</a:t>
            </a:r>
          </a:p>
          <a:p>
            <a:pPr marL="0" indent="0">
              <a:buNone/>
            </a:pPr>
            <a:r>
              <a:rPr lang="el-GR" sz="6000" dirty="0"/>
              <a:t>-Η Μαρία βρίσκεται  στον </a:t>
            </a:r>
            <a:r>
              <a:rPr lang="el-GR" sz="6000" dirty="0">
                <a:solidFill>
                  <a:srgbClr val="FF0000"/>
                </a:solidFill>
              </a:rPr>
              <a:t>δεύτερο όροφο. </a:t>
            </a:r>
          </a:p>
          <a:p>
            <a:pPr marL="0" indent="0">
              <a:buNone/>
            </a:pPr>
            <a:r>
              <a:rPr lang="el-GR" sz="6000" dirty="0"/>
              <a:t>  </a:t>
            </a:r>
            <a:endParaRPr lang="en-US" sz="6000" dirty="0"/>
          </a:p>
        </p:txBody>
      </p:sp>
      <p:pic>
        <p:nvPicPr>
          <p:cNvPr id="1026" name="Picture 2" descr="Σπίτι Κτίριο Σπίτια - Δωρεάν εικόνα στο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298" y="471838"/>
            <a:ext cx="5572702" cy="3843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Το χαριτωμένο κορίτσι πηγαίνει στα σχολικά κινούμενα σχέδια Διανυσματική  απεικόνιση - εικονογραφία από bagel: 879684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3335" y="2297185"/>
            <a:ext cx="676894" cy="5106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79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693229" cy="4351338"/>
          </a:xfrm>
          <a:ln>
            <a:solidFill>
              <a:schemeClr val="tx1"/>
            </a:solidFill>
          </a:ln>
        </p:spPr>
        <p:txBody>
          <a:bodyPr>
            <a:normAutofit fontScale="92500" lnSpcReduction="20000"/>
          </a:bodyPr>
          <a:lstStyle/>
          <a:p>
            <a:pPr marL="0" indent="0">
              <a:buNone/>
            </a:pPr>
            <a:r>
              <a:rPr lang="el-GR" dirty="0"/>
              <a:t>-</a:t>
            </a:r>
            <a:r>
              <a:rPr lang="el-GR" sz="6000" dirty="0"/>
              <a:t>Πού  βρίσκεται  η  Μαρία;</a:t>
            </a:r>
          </a:p>
          <a:p>
            <a:pPr marL="0" indent="0">
              <a:buNone/>
            </a:pPr>
            <a:r>
              <a:rPr lang="el-GR" sz="6000" dirty="0"/>
              <a:t>-Η Μαρία βρίσκεται  στον </a:t>
            </a:r>
            <a:r>
              <a:rPr lang="el-GR" sz="6000" dirty="0">
                <a:solidFill>
                  <a:srgbClr val="FF0000"/>
                </a:solidFill>
              </a:rPr>
              <a:t>τρίτο όροφο</a:t>
            </a:r>
            <a:r>
              <a:rPr lang="el-GR" sz="6000" dirty="0"/>
              <a:t>.</a:t>
            </a:r>
          </a:p>
          <a:p>
            <a:pPr marL="0" indent="0">
              <a:buNone/>
            </a:pPr>
            <a:r>
              <a:rPr lang="el-GR" sz="6000" dirty="0"/>
              <a:t>  </a:t>
            </a:r>
            <a:endParaRPr lang="en-US" sz="6000" dirty="0"/>
          </a:p>
        </p:txBody>
      </p:sp>
      <p:pic>
        <p:nvPicPr>
          <p:cNvPr id="1026" name="Picture 2" descr="Σπίτι Κτίριο Σπίτια - Δωρεάν εικόνα στο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298" y="471838"/>
            <a:ext cx="5572702" cy="3843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Το χαριτωμένο κορίτσι πηγαίνει στα σχολικά κινούμενα σχέδια Διανυσματική  απεικόνιση - εικονογραφία από bagel: 879684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8960" y="1570305"/>
            <a:ext cx="676894" cy="5106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71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τρισδιάστατο σχέδιο πολυκατοικιών Απεικόνιση αποθεμάτων - εικονογραφία από  : 128903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805" y="890648"/>
            <a:ext cx="5450238" cy="46239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838200" y="1825625"/>
            <a:ext cx="5693229" cy="4351338"/>
          </a:xfrm>
          <a:prstGeom prst="rect">
            <a:avLst/>
          </a:prstGeom>
          <a:ln>
            <a:solidFill>
              <a:schemeClr val="tx1"/>
            </a:solidFill>
          </a:ln>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dirty="0"/>
              <a:t>-</a:t>
            </a:r>
            <a:r>
              <a:rPr lang="el-GR" sz="6000" dirty="0"/>
              <a:t>Πού  βρίσκεται  η  Μαρία;</a:t>
            </a:r>
          </a:p>
          <a:p>
            <a:pPr marL="0" indent="0">
              <a:buFont typeface="Arial" panose="020B0604020202020204" pitchFamily="34" charset="0"/>
              <a:buNone/>
            </a:pPr>
            <a:r>
              <a:rPr lang="el-GR" sz="6000" dirty="0"/>
              <a:t>-Η Μαρία βρίσκεται  στο</a:t>
            </a:r>
          </a:p>
          <a:p>
            <a:pPr marL="0" indent="0">
              <a:buFont typeface="Arial" panose="020B0604020202020204" pitchFamily="34" charset="0"/>
              <a:buNone/>
            </a:pPr>
            <a:r>
              <a:rPr lang="el-GR" sz="6000" dirty="0">
                <a:solidFill>
                  <a:srgbClr val="FF0000"/>
                </a:solidFill>
              </a:rPr>
              <a:t>ρετιρέ</a:t>
            </a:r>
            <a:r>
              <a:rPr lang="el-GR" sz="6000" dirty="0"/>
              <a:t>.</a:t>
            </a:r>
          </a:p>
          <a:p>
            <a:pPr marL="0" indent="0">
              <a:buFont typeface="Arial" panose="020B0604020202020204" pitchFamily="34" charset="0"/>
              <a:buNone/>
            </a:pPr>
            <a:r>
              <a:rPr lang="el-GR" sz="6000" dirty="0"/>
              <a:t>  </a:t>
            </a:r>
            <a:endParaRPr lang="en-US" sz="6000" dirty="0"/>
          </a:p>
        </p:txBody>
      </p:sp>
    </p:spTree>
    <p:extLst>
      <p:ext uri="{BB962C8B-B14F-4D97-AF65-F5344CB8AC3E}">
        <p14:creationId xmlns:p14="http://schemas.microsoft.com/office/powerpoint/2010/main" val="169961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8D2D9-73DD-14F6-A851-961E93846A0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0867B250-092E-F4D1-173C-F9FF9F921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9ED6A45-23AD-8301-A757-A149416CB745}"/>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Κατανόηση προφορικού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B696EE6D-9713-6A09-9656-89A66993F477}"/>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γνώσεις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D809618E-F32D-36D6-DFAC-F26E16FB5354}"/>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 Νέες  </a:t>
            </a:r>
            <a:endParaRPr lang="el-CY" b="1" dirty="0"/>
          </a:p>
        </p:txBody>
      </p:sp>
    </p:spTree>
    <p:extLst>
      <p:ext uri="{BB962C8B-B14F-4D97-AF65-F5344CB8AC3E}">
        <p14:creationId xmlns:p14="http://schemas.microsoft.com/office/powerpoint/2010/main" val="163593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venLabs_2026-04-13T05_37_39_Dmitry - Clear and Energetic_pvc_sp100_s56_sb100_v3">
            <a:hlinkClick r:id="" action="ppaction://media"/>
            <a:extLst>
              <a:ext uri="{FF2B5EF4-FFF2-40B4-BE49-F238E27FC236}">
                <a16:creationId xmlns:a16="http://schemas.microsoft.com/office/drawing/2014/main" id="{D4A936B3-2036-1A08-9923-99757B751AB4}"/>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123974" y="5529943"/>
            <a:ext cx="406400" cy="406400"/>
          </a:xfrm>
        </p:spPr>
      </p:pic>
      <p:sp>
        <p:nvSpPr>
          <p:cNvPr id="4" name="Θέση κειμένου 3">
            <a:extLst>
              <a:ext uri="{FF2B5EF4-FFF2-40B4-BE49-F238E27FC236}">
                <a16:creationId xmlns:a16="http://schemas.microsoft.com/office/drawing/2014/main" id="{B6A95F22-C361-C1F9-FF7A-11AE71AB2FDA}"/>
              </a:ext>
            </a:extLst>
          </p:cNvPr>
          <p:cNvSpPr>
            <a:spLocks noGrp="1"/>
          </p:cNvSpPr>
          <p:nvPr>
            <p:ph type="body" sz="half" idx="2"/>
          </p:nvPr>
        </p:nvSpPr>
        <p:spPr>
          <a:xfrm>
            <a:off x="836612" y="1328057"/>
            <a:ext cx="3932237" cy="3811588"/>
          </a:xfrm>
          <a:ln>
            <a:solidFill>
              <a:schemeClr val="tx1">
                <a:lumMod val="95000"/>
                <a:lumOff val="5000"/>
              </a:schemeClr>
            </a:solidFill>
          </a:ln>
        </p:spPr>
        <p:txBody>
          <a:bodyPr>
            <a:normAutofit fontScale="92500" lnSpcReduction="20000"/>
          </a:bodyPr>
          <a:lstStyle/>
          <a:p>
            <a:pPr algn="just"/>
            <a:r>
              <a:rPr lang="el-GR" sz="2800" dirty="0"/>
              <a:t>Το σπίτι μου έχει ένα υπνοδωμάτιο, ένα σαλόνι, μία τουαλέτα, μία κουζίνα, ένα</a:t>
            </a:r>
            <a:r>
              <a:rPr lang="en-US" sz="2800" dirty="0"/>
              <a:t>__________</a:t>
            </a:r>
            <a:r>
              <a:rPr lang="el-GR" sz="2800" dirty="0"/>
              <a:t>, ένα μπάνιο και έναν χώρο στάθμευσης. Έξω από το σπίτι μου έχω μία μικρή</a:t>
            </a:r>
            <a:r>
              <a:rPr lang="en-US" sz="2800" dirty="0"/>
              <a:t>_______</a:t>
            </a:r>
            <a:r>
              <a:rPr lang="el-GR" sz="2800" dirty="0"/>
              <a:t>, έναν φράκτη και έναν κήπο. Στον κήπο μου υπάρχουν δέντρα, </a:t>
            </a:r>
            <a:r>
              <a:rPr lang="en-US" sz="2800" dirty="0"/>
              <a:t>______</a:t>
            </a:r>
            <a:r>
              <a:rPr lang="el-GR" sz="2800" dirty="0"/>
              <a:t>και λουλούδια. Αγαπώ πολύ το σπίτι μου. </a:t>
            </a:r>
          </a:p>
          <a:p>
            <a:endParaRPr lang="el-GR" dirty="0"/>
          </a:p>
        </p:txBody>
      </p:sp>
      <p:pic>
        <p:nvPicPr>
          <p:cNvPr id="1026" name="Picture 2" descr="μπαλκόνι σπιτιού Στοκ Εικονογραφήσεις, Vectors, &amp; Clipart ...">
            <a:extLst>
              <a:ext uri="{FF2B5EF4-FFF2-40B4-BE49-F238E27FC236}">
                <a16:creationId xmlns:a16="http://schemas.microsoft.com/office/drawing/2014/main" id="{96ED7E8C-0361-749A-4FBF-30CF12C28A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5593" y="1328057"/>
            <a:ext cx="2713264" cy="2553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Σκηνή Της Πίσω Αυλής Μια Εικόνα Φράχτη Διάνυσμα από ©blueringmedia 562998626">
            <a:extLst>
              <a:ext uri="{FF2B5EF4-FFF2-40B4-BE49-F238E27FC236}">
                <a16:creationId xmlns:a16="http://schemas.microsoft.com/office/drawing/2014/main" id="{427965AC-B138-C706-05D5-D7D8F1C59E2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8571"/>
          <a:stretch>
            <a:fillRect/>
          </a:stretch>
        </p:blipFill>
        <p:spPr bwMode="auto">
          <a:xfrm>
            <a:off x="8153399" y="1328057"/>
            <a:ext cx="3456895" cy="2553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Αυτοκόλλητα Βινυλίου Βιτρίνας με Ψηλό Γρασίδι 🌾✨ - UrbanStickers">
            <a:extLst>
              <a:ext uri="{FF2B5EF4-FFF2-40B4-BE49-F238E27FC236}">
                <a16:creationId xmlns:a16="http://schemas.microsoft.com/office/drawing/2014/main" id="{27939FBC-4939-30C2-6EE7-BD3AF7206B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4498522"/>
            <a:ext cx="2933700" cy="1562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9CA95D13-0683-0F36-F5DC-9B6F608AC571}"/>
              </a:ext>
            </a:extLst>
          </p:cNvPr>
          <p:cNvSpPr/>
          <p:nvPr/>
        </p:nvSpPr>
        <p:spPr>
          <a:xfrm>
            <a:off x="5225143" y="348343"/>
            <a:ext cx="2220686" cy="674914"/>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Ορθογώνιο: Στρογγύλεμα γωνιών 6">
            <a:extLst>
              <a:ext uri="{FF2B5EF4-FFF2-40B4-BE49-F238E27FC236}">
                <a16:creationId xmlns:a16="http://schemas.microsoft.com/office/drawing/2014/main" id="{079E4985-BB6F-A209-9011-2DD7200DBCE0}"/>
              </a:ext>
            </a:extLst>
          </p:cNvPr>
          <p:cNvSpPr/>
          <p:nvPr/>
        </p:nvSpPr>
        <p:spPr>
          <a:xfrm>
            <a:off x="9433151" y="4855029"/>
            <a:ext cx="2220686" cy="674914"/>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ρθογώνιο: Στρογγύλεμα γωνιών 7">
            <a:extLst>
              <a:ext uri="{FF2B5EF4-FFF2-40B4-BE49-F238E27FC236}">
                <a16:creationId xmlns:a16="http://schemas.microsoft.com/office/drawing/2014/main" id="{8B7783F4-8581-F747-D0F6-F04DA84DEDC0}"/>
              </a:ext>
            </a:extLst>
          </p:cNvPr>
          <p:cNvSpPr/>
          <p:nvPr/>
        </p:nvSpPr>
        <p:spPr>
          <a:xfrm>
            <a:off x="8771503" y="359229"/>
            <a:ext cx="2220686" cy="674914"/>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45662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73680-C5E6-24E4-F138-8935918373A6}"/>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93B5A789-61C0-276A-1251-C7553B787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B2F349DE-8CFE-0FBA-5C50-42135281527E}"/>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Κατανόηση γραπτού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0F80C013-28E7-484B-09CF-34C3DE104B98}"/>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γνώσεις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07F010F9-5529-C05A-4D43-431F3E9BA337}"/>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 Νέες  </a:t>
            </a:r>
            <a:endParaRPr lang="el-CY" b="1" dirty="0"/>
          </a:p>
        </p:txBody>
      </p:sp>
    </p:spTree>
    <p:extLst>
      <p:ext uri="{BB962C8B-B14F-4D97-AF65-F5344CB8AC3E}">
        <p14:creationId xmlns:p14="http://schemas.microsoft.com/office/powerpoint/2010/main" val="1153711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362" y="365125"/>
            <a:ext cx="10515600" cy="1325563"/>
          </a:xfrm>
          <a:ln>
            <a:solidFill>
              <a:schemeClr val="tx1"/>
            </a:solidFill>
          </a:ln>
        </p:spPr>
        <p:txBody>
          <a:bodyPr/>
          <a:lstStyle/>
          <a:p>
            <a:pPr algn="ctr"/>
            <a:r>
              <a:rPr lang="el-GR" b="1" dirty="0">
                <a:solidFill>
                  <a:srgbClr val="FF0000"/>
                </a:solidFill>
              </a:rPr>
              <a:t>Περίγραψε το  σπίτι σου –  Έκθεση μαθητή </a:t>
            </a:r>
            <a:endParaRPr lang="en-US" dirty="0">
              <a:solidFill>
                <a:srgbClr val="FF0000"/>
              </a:solidFill>
            </a:endParaRPr>
          </a:p>
        </p:txBody>
      </p:sp>
      <p:sp>
        <p:nvSpPr>
          <p:cNvPr id="3" name="Content Placeholder 2"/>
          <p:cNvSpPr>
            <a:spLocks noGrp="1"/>
          </p:cNvSpPr>
          <p:nvPr>
            <p:ph idx="1"/>
          </p:nvPr>
        </p:nvSpPr>
        <p:spPr>
          <a:xfrm>
            <a:off x="838200" y="1825625"/>
            <a:ext cx="5172807" cy="4351338"/>
          </a:xfrm>
          <a:ln>
            <a:solidFill>
              <a:schemeClr val="tx1"/>
            </a:solidFill>
          </a:ln>
        </p:spPr>
        <p:txBody>
          <a:bodyPr>
            <a:normAutofit fontScale="62500" lnSpcReduction="20000"/>
          </a:bodyPr>
          <a:lstStyle/>
          <a:p>
            <a:r>
              <a:rPr lang="el-GR" sz="7200" dirty="0"/>
              <a:t>Το σπίτι μου  έχει ένα υπνοδωμάτιο, ένα σαλόνι, μία τουαλέτα, μία κουζίνα, ένα μπαλκόνι, ένα μπάνιο και έναν χώρο  στάθμευσης.  </a:t>
            </a:r>
            <a:endParaRPr lang="en-US" sz="7200" dirty="0"/>
          </a:p>
        </p:txBody>
      </p:sp>
      <p:pic>
        <p:nvPicPr>
          <p:cNvPr id="1026" name="Picture 2" descr="https://www.thehouseshop.com/property-blog/wp-content/uploads/2016/07/house-decription-600x4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162" y="1825625"/>
            <a:ext cx="5715000" cy="45312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27177" y="5807631"/>
            <a:ext cx="16617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πεζοδρόμιο </a:t>
            </a:r>
            <a:endParaRPr lang="en-US" dirty="0"/>
          </a:p>
        </p:txBody>
      </p:sp>
      <p:sp>
        <p:nvSpPr>
          <p:cNvPr id="7" name="TextBox 6"/>
          <p:cNvSpPr txBox="1"/>
          <p:nvPr/>
        </p:nvSpPr>
        <p:spPr>
          <a:xfrm>
            <a:off x="6216162" y="4843407"/>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Ο φράκτης </a:t>
            </a:r>
            <a:endParaRPr lang="en-US" dirty="0"/>
          </a:p>
        </p:txBody>
      </p:sp>
      <p:sp>
        <p:nvSpPr>
          <p:cNvPr id="9" name="TextBox 8"/>
          <p:cNvSpPr txBox="1"/>
          <p:nvPr/>
        </p:nvSpPr>
        <p:spPr>
          <a:xfrm>
            <a:off x="6690946" y="4386545"/>
            <a:ext cx="2321169"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περβάζι  του  παραθύρου </a:t>
            </a:r>
            <a:endParaRPr lang="en-US" sz="1400" dirty="0"/>
          </a:p>
        </p:txBody>
      </p:sp>
      <p:sp>
        <p:nvSpPr>
          <p:cNvPr id="12" name="TextBox 11"/>
          <p:cNvSpPr txBox="1"/>
          <p:nvPr/>
        </p:nvSpPr>
        <p:spPr>
          <a:xfrm>
            <a:off x="9926515" y="4843407"/>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είσοδος του κήπου </a:t>
            </a:r>
            <a:endParaRPr lang="en-US" sz="1400" dirty="0"/>
          </a:p>
        </p:txBody>
      </p:sp>
      <p:sp>
        <p:nvSpPr>
          <p:cNvPr id="13" name="TextBox 12"/>
          <p:cNvSpPr txBox="1"/>
          <p:nvPr/>
        </p:nvSpPr>
        <p:spPr>
          <a:xfrm>
            <a:off x="9445869" y="5807631"/>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μονοπάτι  </a:t>
            </a:r>
            <a:endParaRPr lang="en-US" sz="1400" dirty="0"/>
          </a:p>
        </p:txBody>
      </p:sp>
      <p:sp>
        <p:nvSpPr>
          <p:cNvPr id="14" name="TextBox 13"/>
          <p:cNvSpPr txBox="1"/>
          <p:nvPr/>
        </p:nvSpPr>
        <p:spPr>
          <a:xfrm>
            <a:off x="7927732" y="5407270"/>
            <a:ext cx="1198684" cy="3128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γρασίδι </a:t>
            </a:r>
            <a:endParaRPr lang="en-US" sz="1400" dirty="0"/>
          </a:p>
        </p:txBody>
      </p:sp>
      <p:sp>
        <p:nvSpPr>
          <p:cNvPr id="15" name="TextBox 14"/>
          <p:cNvSpPr txBox="1"/>
          <p:nvPr/>
        </p:nvSpPr>
        <p:spPr>
          <a:xfrm>
            <a:off x="9607061" y="3879183"/>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χώρος στάθμευσης   </a:t>
            </a:r>
            <a:endParaRPr lang="en-US" sz="1400" dirty="0"/>
          </a:p>
        </p:txBody>
      </p:sp>
      <p:sp>
        <p:nvSpPr>
          <p:cNvPr id="16" name="TextBox 15"/>
          <p:cNvSpPr txBox="1"/>
          <p:nvPr/>
        </p:nvSpPr>
        <p:spPr>
          <a:xfrm>
            <a:off x="9765323" y="3397071"/>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ουρανός   </a:t>
            </a:r>
            <a:endParaRPr lang="en-US" sz="1400" dirty="0"/>
          </a:p>
        </p:txBody>
      </p:sp>
      <p:sp>
        <p:nvSpPr>
          <p:cNvPr id="19" name="TextBox 18"/>
          <p:cNvSpPr txBox="1"/>
          <p:nvPr/>
        </p:nvSpPr>
        <p:spPr>
          <a:xfrm>
            <a:off x="9686193" y="2607182"/>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σύννεφο  </a:t>
            </a:r>
            <a:endParaRPr lang="en-US" sz="1400" dirty="0"/>
          </a:p>
        </p:txBody>
      </p:sp>
      <p:sp>
        <p:nvSpPr>
          <p:cNvPr id="20" name="TextBox 19"/>
          <p:cNvSpPr txBox="1"/>
          <p:nvPr/>
        </p:nvSpPr>
        <p:spPr>
          <a:xfrm>
            <a:off x="8088923" y="2771667"/>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καμινάδα   </a:t>
            </a:r>
            <a:endParaRPr lang="en-US" sz="1400" dirty="0"/>
          </a:p>
        </p:txBody>
      </p:sp>
      <p:sp>
        <p:nvSpPr>
          <p:cNvPr id="21" name="TextBox 20"/>
          <p:cNvSpPr txBox="1"/>
          <p:nvPr/>
        </p:nvSpPr>
        <p:spPr>
          <a:xfrm>
            <a:off x="8343167" y="3153358"/>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στέγη   </a:t>
            </a:r>
            <a:endParaRPr lang="en-US" sz="1400" dirty="0"/>
          </a:p>
        </p:txBody>
      </p:sp>
      <p:sp>
        <p:nvSpPr>
          <p:cNvPr id="22" name="TextBox 21"/>
          <p:cNvSpPr txBox="1"/>
          <p:nvPr/>
        </p:nvSpPr>
        <p:spPr>
          <a:xfrm>
            <a:off x="6427177" y="2690012"/>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ήλιος</a:t>
            </a:r>
            <a:endParaRPr lang="en-US" sz="1400" dirty="0"/>
          </a:p>
        </p:txBody>
      </p:sp>
      <p:sp>
        <p:nvSpPr>
          <p:cNvPr id="23" name="TextBox 22"/>
          <p:cNvSpPr txBox="1"/>
          <p:nvPr/>
        </p:nvSpPr>
        <p:spPr>
          <a:xfrm>
            <a:off x="8894883" y="4166298"/>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Η πόρτα </a:t>
            </a:r>
            <a:endParaRPr lang="en-US" dirty="0"/>
          </a:p>
        </p:txBody>
      </p:sp>
      <p:sp>
        <p:nvSpPr>
          <p:cNvPr id="24" name="TextBox 23"/>
          <p:cNvSpPr txBox="1"/>
          <p:nvPr/>
        </p:nvSpPr>
        <p:spPr>
          <a:xfrm>
            <a:off x="6011007" y="3796966"/>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δέντρο </a:t>
            </a:r>
            <a:endParaRPr lang="en-US" dirty="0"/>
          </a:p>
        </p:txBody>
      </p:sp>
      <p:sp>
        <p:nvSpPr>
          <p:cNvPr id="25" name="TextBox 24"/>
          <p:cNvSpPr txBox="1"/>
          <p:nvPr/>
        </p:nvSpPr>
        <p:spPr>
          <a:xfrm>
            <a:off x="6216163" y="3307246"/>
            <a:ext cx="15826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παράθυρο </a:t>
            </a:r>
            <a:endParaRPr lang="en-US" dirty="0"/>
          </a:p>
        </p:txBody>
      </p:sp>
      <p:sp>
        <p:nvSpPr>
          <p:cNvPr id="26" name="TextBox 25"/>
          <p:cNvSpPr txBox="1"/>
          <p:nvPr/>
        </p:nvSpPr>
        <p:spPr>
          <a:xfrm>
            <a:off x="8464061" y="3932916"/>
            <a:ext cx="121920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τοίχος</a:t>
            </a:r>
            <a:endParaRPr lang="en-US" sz="1400" dirty="0"/>
          </a:p>
        </p:txBody>
      </p:sp>
    </p:spTree>
    <p:extLst>
      <p:ext uri="{BB962C8B-B14F-4D97-AF65-F5344CB8AC3E}">
        <p14:creationId xmlns:p14="http://schemas.microsoft.com/office/powerpoint/2010/main" val="407429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Δεκεμβρίου 2025 (__/12/2025).Τώρα είμαστε στον χειμώνα.</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 y="365125"/>
            <a:ext cx="11567160" cy="1325563"/>
          </a:xfrm>
          <a:ln>
            <a:solidFill>
              <a:schemeClr val="tx1"/>
            </a:solidFill>
          </a:ln>
        </p:spPr>
        <p:txBody>
          <a:bodyPr/>
          <a:lstStyle/>
          <a:p>
            <a:pPr algn="ctr"/>
            <a:r>
              <a:rPr lang="el-GR" b="1" dirty="0">
                <a:solidFill>
                  <a:srgbClr val="FF0000"/>
                </a:solidFill>
              </a:rPr>
              <a:t>Περίγραψε το  σπίτι σου –  Έκθεση μαθητή  </a:t>
            </a:r>
            <a:endParaRPr lang="en-US" dirty="0">
              <a:solidFill>
                <a:srgbClr val="FF0000"/>
              </a:solidFill>
            </a:endParaRPr>
          </a:p>
        </p:txBody>
      </p:sp>
      <p:sp>
        <p:nvSpPr>
          <p:cNvPr id="3" name="Content Placeholder 2"/>
          <p:cNvSpPr>
            <a:spLocks noGrp="1"/>
          </p:cNvSpPr>
          <p:nvPr>
            <p:ph idx="1"/>
          </p:nvPr>
        </p:nvSpPr>
        <p:spPr>
          <a:xfrm>
            <a:off x="838200" y="1825625"/>
            <a:ext cx="5172807" cy="4351338"/>
          </a:xfrm>
          <a:ln>
            <a:solidFill>
              <a:schemeClr val="tx1"/>
            </a:solidFill>
          </a:ln>
        </p:spPr>
        <p:txBody>
          <a:bodyPr>
            <a:normAutofit fontScale="85000" lnSpcReduction="20000"/>
          </a:bodyPr>
          <a:lstStyle/>
          <a:p>
            <a:r>
              <a:rPr lang="el-GR" sz="7200" dirty="0"/>
              <a:t>Έξω από  το  σπίτι μου έχω μία μικρή αυλή, έναν φράκτη  και έναν κήπο. </a:t>
            </a:r>
            <a:endParaRPr lang="en-US" sz="7200" dirty="0"/>
          </a:p>
        </p:txBody>
      </p:sp>
      <p:pic>
        <p:nvPicPr>
          <p:cNvPr id="1026" name="Picture 2" descr="https://www.thehouseshop.com/property-blog/wp-content/uploads/2016/07/house-decription-600x4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162" y="1825625"/>
            <a:ext cx="5715000" cy="45312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27177" y="5807631"/>
            <a:ext cx="16617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πεζοδρόμιο </a:t>
            </a:r>
            <a:endParaRPr lang="en-US" dirty="0"/>
          </a:p>
        </p:txBody>
      </p:sp>
      <p:sp>
        <p:nvSpPr>
          <p:cNvPr id="7" name="TextBox 6"/>
          <p:cNvSpPr txBox="1"/>
          <p:nvPr/>
        </p:nvSpPr>
        <p:spPr>
          <a:xfrm>
            <a:off x="6216162" y="4843407"/>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Ο φράκτης </a:t>
            </a:r>
            <a:endParaRPr lang="en-US" dirty="0"/>
          </a:p>
        </p:txBody>
      </p:sp>
      <p:sp>
        <p:nvSpPr>
          <p:cNvPr id="9" name="TextBox 8"/>
          <p:cNvSpPr txBox="1"/>
          <p:nvPr/>
        </p:nvSpPr>
        <p:spPr>
          <a:xfrm>
            <a:off x="6690946" y="4386545"/>
            <a:ext cx="2321169"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περβάζι  του  παραθύρου </a:t>
            </a:r>
            <a:endParaRPr lang="en-US" sz="1400" dirty="0"/>
          </a:p>
        </p:txBody>
      </p:sp>
      <p:sp>
        <p:nvSpPr>
          <p:cNvPr id="12" name="TextBox 11"/>
          <p:cNvSpPr txBox="1"/>
          <p:nvPr/>
        </p:nvSpPr>
        <p:spPr>
          <a:xfrm>
            <a:off x="9926515" y="4843407"/>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είσοδος του κήπου </a:t>
            </a:r>
            <a:endParaRPr lang="en-US" sz="1400" dirty="0"/>
          </a:p>
        </p:txBody>
      </p:sp>
      <p:sp>
        <p:nvSpPr>
          <p:cNvPr id="13" name="TextBox 12"/>
          <p:cNvSpPr txBox="1"/>
          <p:nvPr/>
        </p:nvSpPr>
        <p:spPr>
          <a:xfrm>
            <a:off x="9445869" y="5807631"/>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μονοπάτι  </a:t>
            </a:r>
            <a:endParaRPr lang="en-US" sz="1400" dirty="0"/>
          </a:p>
        </p:txBody>
      </p:sp>
      <p:sp>
        <p:nvSpPr>
          <p:cNvPr id="14" name="TextBox 13"/>
          <p:cNvSpPr txBox="1"/>
          <p:nvPr/>
        </p:nvSpPr>
        <p:spPr>
          <a:xfrm>
            <a:off x="7927732" y="5407270"/>
            <a:ext cx="1198684" cy="3128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γρασίδι </a:t>
            </a:r>
            <a:endParaRPr lang="en-US" sz="1400" dirty="0"/>
          </a:p>
        </p:txBody>
      </p:sp>
      <p:sp>
        <p:nvSpPr>
          <p:cNvPr id="15" name="TextBox 14"/>
          <p:cNvSpPr txBox="1"/>
          <p:nvPr/>
        </p:nvSpPr>
        <p:spPr>
          <a:xfrm>
            <a:off x="9607061" y="3879183"/>
            <a:ext cx="190793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l-GR" sz="1200" dirty="0"/>
              <a:t>Ο χώρος στάθμευσης / γκαράζ   </a:t>
            </a:r>
            <a:endParaRPr lang="en-US" sz="1200" dirty="0"/>
          </a:p>
        </p:txBody>
      </p:sp>
      <p:sp>
        <p:nvSpPr>
          <p:cNvPr id="16" name="TextBox 15"/>
          <p:cNvSpPr txBox="1"/>
          <p:nvPr/>
        </p:nvSpPr>
        <p:spPr>
          <a:xfrm>
            <a:off x="9765323" y="3397071"/>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ουρανός   </a:t>
            </a:r>
            <a:endParaRPr lang="en-US" sz="1400" dirty="0"/>
          </a:p>
        </p:txBody>
      </p:sp>
      <p:sp>
        <p:nvSpPr>
          <p:cNvPr id="19" name="TextBox 18"/>
          <p:cNvSpPr txBox="1"/>
          <p:nvPr/>
        </p:nvSpPr>
        <p:spPr>
          <a:xfrm>
            <a:off x="9686193" y="2607182"/>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σύννεφο  </a:t>
            </a:r>
            <a:endParaRPr lang="en-US" sz="1400" dirty="0"/>
          </a:p>
        </p:txBody>
      </p:sp>
      <p:sp>
        <p:nvSpPr>
          <p:cNvPr id="20" name="TextBox 19"/>
          <p:cNvSpPr txBox="1"/>
          <p:nvPr/>
        </p:nvSpPr>
        <p:spPr>
          <a:xfrm>
            <a:off x="8088923" y="2771667"/>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καμινάδα   </a:t>
            </a:r>
            <a:endParaRPr lang="en-US" sz="1400" dirty="0"/>
          </a:p>
        </p:txBody>
      </p:sp>
      <p:sp>
        <p:nvSpPr>
          <p:cNvPr id="21" name="TextBox 20"/>
          <p:cNvSpPr txBox="1"/>
          <p:nvPr/>
        </p:nvSpPr>
        <p:spPr>
          <a:xfrm>
            <a:off x="8343167" y="3153358"/>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στέγη   </a:t>
            </a:r>
            <a:endParaRPr lang="en-US" sz="1400" dirty="0"/>
          </a:p>
        </p:txBody>
      </p:sp>
      <p:sp>
        <p:nvSpPr>
          <p:cNvPr id="22" name="TextBox 21"/>
          <p:cNvSpPr txBox="1"/>
          <p:nvPr/>
        </p:nvSpPr>
        <p:spPr>
          <a:xfrm>
            <a:off x="6427177" y="2690012"/>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ήλιος</a:t>
            </a:r>
            <a:endParaRPr lang="en-US" sz="1400" dirty="0"/>
          </a:p>
        </p:txBody>
      </p:sp>
      <p:sp>
        <p:nvSpPr>
          <p:cNvPr id="23" name="TextBox 22"/>
          <p:cNvSpPr txBox="1"/>
          <p:nvPr/>
        </p:nvSpPr>
        <p:spPr>
          <a:xfrm>
            <a:off x="8894883" y="4166298"/>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Η πόρτα </a:t>
            </a:r>
            <a:endParaRPr lang="en-US" dirty="0"/>
          </a:p>
        </p:txBody>
      </p:sp>
      <p:sp>
        <p:nvSpPr>
          <p:cNvPr id="24" name="TextBox 23"/>
          <p:cNvSpPr txBox="1"/>
          <p:nvPr/>
        </p:nvSpPr>
        <p:spPr>
          <a:xfrm>
            <a:off x="6011007" y="3796966"/>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δέντρο </a:t>
            </a:r>
            <a:endParaRPr lang="en-US" dirty="0"/>
          </a:p>
        </p:txBody>
      </p:sp>
      <p:sp>
        <p:nvSpPr>
          <p:cNvPr id="25" name="TextBox 24"/>
          <p:cNvSpPr txBox="1"/>
          <p:nvPr/>
        </p:nvSpPr>
        <p:spPr>
          <a:xfrm>
            <a:off x="6216163" y="3307246"/>
            <a:ext cx="15826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παράθυρο </a:t>
            </a:r>
            <a:endParaRPr lang="en-US" dirty="0"/>
          </a:p>
        </p:txBody>
      </p:sp>
      <p:sp>
        <p:nvSpPr>
          <p:cNvPr id="26" name="TextBox 25"/>
          <p:cNvSpPr txBox="1"/>
          <p:nvPr/>
        </p:nvSpPr>
        <p:spPr>
          <a:xfrm>
            <a:off x="8464061" y="3932916"/>
            <a:ext cx="121920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τοίχος</a:t>
            </a:r>
            <a:endParaRPr lang="en-US" sz="1400" dirty="0"/>
          </a:p>
        </p:txBody>
      </p:sp>
    </p:spTree>
    <p:extLst>
      <p:ext uri="{BB962C8B-B14F-4D97-AF65-F5344CB8AC3E}">
        <p14:creationId xmlns:p14="http://schemas.microsoft.com/office/powerpoint/2010/main" val="80676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172807" cy="4351338"/>
          </a:xfrm>
          <a:ln>
            <a:solidFill>
              <a:schemeClr val="tx1"/>
            </a:solidFill>
          </a:ln>
        </p:spPr>
        <p:txBody>
          <a:bodyPr>
            <a:normAutofit fontScale="85000" lnSpcReduction="10000"/>
          </a:bodyPr>
          <a:lstStyle/>
          <a:p>
            <a:r>
              <a:rPr lang="el-GR" sz="7200" dirty="0"/>
              <a:t>Στον κήπο μου υπάρχουν  δέντρα, γρασίδι και λουλούδια. </a:t>
            </a:r>
            <a:endParaRPr lang="en-US" sz="7200" dirty="0"/>
          </a:p>
        </p:txBody>
      </p:sp>
      <p:pic>
        <p:nvPicPr>
          <p:cNvPr id="1026" name="Picture 2" descr="https://www.thehouseshop.com/property-blog/wp-content/uploads/2016/07/house-decription-600x4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162" y="1825625"/>
            <a:ext cx="5715000" cy="45312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27177" y="5807631"/>
            <a:ext cx="16617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πεζοδρόμιο </a:t>
            </a:r>
            <a:endParaRPr lang="en-US" dirty="0"/>
          </a:p>
        </p:txBody>
      </p:sp>
      <p:sp>
        <p:nvSpPr>
          <p:cNvPr id="7" name="TextBox 6"/>
          <p:cNvSpPr txBox="1"/>
          <p:nvPr/>
        </p:nvSpPr>
        <p:spPr>
          <a:xfrm>
            <a:off x="6216162" y="4843407"/>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Ο φράκτης </a:t>
            </a:r>
            <a:endParaRPr lang="en-US" dirty="0"/>
          </a:p>
        </p:txBody>
      </p:sp>
      <p:sp>
        <p:nvSpPr>
          <p:cNvPr id="9" name="TextBox 8"/>
          <p:cNvSpPr txBox="1"/>
          <p:nvPr/>
        </p:nvSpPr>
        <p:spPr>
          <a:xfrm>
            <a:off x="6690946" y="4386545"/>
            <a:ext cx="2321169"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περβάζι  του  παραθύρου </a:t>
            </a:r>
            <a:endParaRPr lang="en-US" sz="1400" dirty="0"/>
          </a:p>
        </p:txBody>
      </p:sp>
      <p:sp>
        <p:nvSpPr>
          <p:cNvPr id="12" name="TextBox 11"/>
          <p:cNvSpPr txBox="1"/>
          <p:nvPr/>
        </p:nvSpPr>
        <p:spPr>
          <a:xfrm>
            <a:off x="9926515" y="4843407"/>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είσοδος του κήπου </a:t>
            </a:r>
            <a:endParaRPr lang="en-US" sz="1400" dirty="0"/>
          </a:p>
        </p:txBody>
      </p:sp>
      <p:sp>
        <p:nvSpPr>
          <p:cNvPr id="13" name="TextBox 12"/>
          <p:cNvSpPr txBox="1"/>
          <p:nvPr/>
        </p:nvSpPr>
        <p:spPr>
          <a:xfrm>
            <a:off x="9445869" y="5807631"/>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μονοπάτι  </a:t>
            </a:r>
            <a:endParaRPr lang="en-US" sz="1400" dirty="0"/>
          </a:p>
        </p:txBody>
      </p:sp>
      <p:sp>
        <p:nvSpPr>
          <p:cNvPr id="14" name="TextBox 13"/>
          <p:cNvSpPr txBox="1"/>
          <p:nvPr/>
        </p:nvSpPr>
        <p:spPr>
          <a:xfrm>
            <a:off x="7927732" y="5407270"/>
            <a:ext cx="1198684" cy="3128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γρασίδι </a:t>
            </a:r>
            <a:endParaRPr lang="en-US" sz="1400" dirty="0"/>
          </a:p>
        </p:txBody>
      </p:sp>
      <p:sp>
        <p:nvSpPr>
          <p:cNvPr id="15" name="TextBox 14"/>
          <p:cNvSpPr txBox="1"/>
          <p:nvPr/>
        </p:nvSpPr>
        <p:spPr>
          <a:xfrm>
            <a:off x="9607061" y="3879183"/>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χώρος στάθμευσης   </a:t>
            </a:r>
            <a:endParaRPr lang="en-US" sz="1400" dirty="0"/>
          </a:p>
        </p:txBody>
      </p:sp>
      <p:sp>
        <p:nvSpPr>
          <p:cNvPr id="16" name="TextBox 15"/>
          <p:cNvSpPr txBox="1"/>
          <p:nvPr/>
        </p:nvSpPr>
        <p:spPr>
          <a:xfrm>
            <a:off x="9765323" y="3397071"/>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ουρανός   </a:t>
            </a:r>
            <a:endParaRPr lang="en-US" sz="1400" dirty="0"/>
          </a:p>
        </p:txBody>
      </p:sp>
      <p:sp>
        <p:nvSpPr>
          <p:cNvPr id="19" name="TextBox 18"/>
          <p:cNvSpPr txBox="1"/>
          <p:nvPr/>
        </p:nvSpPr>
        <p:spPr>
          <a:xfrm>
            <a:off x="9686193" y="2607182"/>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σύννεφο  </a:t>
            </a:r>
            <a:endParaRPr lang="en-US" sz="1400" dirty="0"/>
          </a:p>
        </p:txBody>
      </p:sp>
      <p:sp>
        <p:nvSpPr>
          <p:cNvPr id="20" name="TextBox 19"/>
          <p:cNvSpPr txBox="1"/>
          <p:nvPr/>
        </p:nvSpPr>
        <p:spPr>
          <a:xfrm>
            <a:off x="8088923" y="2771667"/>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καμινάδα   </a:t>
            </a:r>
            <a:endParaRPr lang="en-US" sz="1400" dirty="0"/>
          </a:p>
        </p:txBody>
      </p:sp>
      <p:sp>
        <p:nvSpPr>
          <p:cNvPr id="21" name="TextBox 20"/>
          <p:cNvSpPr txBox="1"/>
          <p:nvPr/>
        </p:nvSpPr>
        <p:spPr>
          <a:xfrm>
            <a:off x="8343167" y="3153358"/>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στέγη   </a:t>
            </a:r>
            <a:endParaRPr lang="en-US" sz="1400" dirty="0"/>
          </a:p>
        </p:txBody>
      </p:sp>
      <p:sp>
        <p:nvSpPr>
          <p:cNvPr id="22" name="TextBox 21"/>
          <p:cNvSpPr txBox="1"/>
          <p:nvPr/>
        </p:nvSpPr>
        <p:spPr>
          <a:xfrm>
            <a:off x="6427177" y="2690012"/>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ήλιος</a:t>
            </a:r>
            <a:endParaRPr lang="en-US" sz="1400" dirty="0"/>
          </a:p>
        </p:txBody>
      </p:sp>
      <p:sp>
        <p:nvSpPr>
          <p:cNvPr id="23" name="TextBox 22"/>
          <p:cNvSpPr txBox="1"/>
          <p:nvPr/>
        </p:nvSpPr>
        <p:spPr>
          <a:xfrm>
            <a:off x="8894883" y="4166298"/>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Η πόρτα </a:t>
            </a:r>
            <a:endParaRPr lang="en-US" dirty="0"/>
          </a:p>
        </p:txBody>
      </p:sp>
      <p:sp>
        <p:nvSpPr>
          <p:cNvPr id="24" name="TextBox 23"/>
          <p:cNvSpPr txBox="1"/>
          <p:nvPr/>
        </p:nvSpPr>
        <p:spPr>
          <a:xfrm>
            <a:off x="6011007" y="3796966"/>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δέντρο </a:t>
            </a:r>
            <a:endParaRPr lang="en-US" dirty="0"/>
          </a:p>
        </p:txBody>
      </p:sp>
      <p:sp>
        <p:nvSpPr>
          <p:cNvPr id="25" name="TextBox 24"/>
          <p:cNvSpPr txBox="1"/>
          <p:nvPr/>
        </p:nvSpPr>
        <p:spPr>
          <a:xfrm>
            <a:off x="6216163" y="3307246"/>
            <a:ext cx="15826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παράθυρο </a:t>
            </a:r>
            <a:endParaRPr lang="en-US" dirty="0"/>
          </a:p>
        </p:txBody>
      </p:sp>
      <p:sp>
        <p:nvSpPr>
          <p:cNvPr id="26" name="TextBox 25"/>
          <p:cNvSpPr txBox="1"/>
          <p:nvPr/>
        </p:nvSpPr>
        <p:spPr>
          <a:xfrm>
            <a:off x="8464061" y="3932916"/>
            <a:ext cx="121920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τοίχος</a:t>
            </a:r>
            <a:endParaRPr lang="en-US" sz="1400" dirty="0"/>
          </a:p>
        </p:txBody>
      </p:sp>
      <p:sp>
        <p:nvSpPr>
          <p:cNvPr id="18" name="Title 1">
            <a:extLst>
              <a:ext uri="{FF2B5EF4-FFF2-40B4-BE49-F238E27FC236}">
                <a16:creationId xmlns:a16="http://schemas.microsoft.com/office/drawing/2014/main" id="{E34A9429-204D-A319-02B4-171845DC1767}"/>
              </a:ext>
            </a:extLst>
          </p:cNvPr>
          <p:cNvSpPr txBox="1">
            <a:spLocks/>
          </p:cNvSpPr>
          <p:nvPr/>
        </p:nvSpPr>
        <p:spPr>
          <a:xfrm>
            <a:off x="464820" y="517525"/>
            <a:ext cx="11567160" cy="1325563"/>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dirty="0">
                <a:solidFill>
                  <a:srgbClr val="FF0000"/>
                </a:solidFill>
              </a:rPr>
              <a:t>Περίγραψε το  σπίτι σου –  Έκθεση μαθητή </a:t>
            </a:r>
            <a:endParaRPr lang="en-US" dirty="0">
              <a:solidFill>
                <a:srgbClr val="FF0000"/>
              </a:solidFill>
            </a:endParaRPr>
          </a:p>
        </p:txBody>
      </p:sp>
    </p:spTree>
    <p:extLst>
      <p:ext uri="{BB962C8B-B14F-4D97-AF65-F5344CB8AC3E}">
        <p14:creationId xmlns:p14="http://schemas.microsoft.com/office/powerpoint/2010/main" val="227974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172807" cy="4351338"/>
          </a:xfrm>
          <a:ln>
            <a:solidFill>
              <a:schemeClr val="tx1"/>
            </a:solidFill>
          </a:ln>
        </p:spPr>
        <p:txBody>
          <a:bodyPr>
            <a:normAutofit/>
          </a:bodyPr>
          <a:lstStyle/>
          <a:p>
            <a:r>
              <a:rPr lang="el-GR" sz="7200" dirty="0"/>
              <a:t>Αγαπώ πολύ το σπίτι μου.  </a:t>
            </a:r>
            <a:endParaRPr lang="en-US" sz="7200" dirty="0"/>
          </a:p>
        </p:txBody>
      </p:sp>
      <p:pic>
        <p:nvPicPr>
          <p:cNvPr id="1026" name="Picture 2" descr="https://www.thehouseshop.com/property-blog/wp-content/uploads/2016/07/house-decription-600x4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162" y="1825625"/>
            <a:ext cx="5715000" cy="45312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27177" y="5807631"/>
            <a:ext cx="16617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πεζοδρόμιο </a:t>
            </a:r>
            <a:endParaRPr lang="en-US" dirty="0"/>
          </a:p>
        </p:txBody>
      </p:sp>
      <p:sp>
        <p:nvSpPr>
          <p:cNvPr id="7" name="TextBox 6"/>
          <p:cNvSpPr txBox="1"/>
          <p:nvPr/>
        </p:nvSpPr>
        <p:spPr>
          <a:xfrm>
            <a:off x="6216162" y="4843407"/>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Ο φράκτης </a:t>
            </a:r>
            <a:endParaRPr lang="en-US" dirty="0"/>
          </a:p>
        </p:txBody>
      </p:sp>
      <p:sp>
        <p:nvSpPr>
          <p:cNvPr id="9" name="TextBox 8"/>
          <p:cNvSpPr txBox="1"/>
          <p:nvPr/>
        </p:nvSpPr>
        <p:spPr>
          <a:xfrm>
            <a:off x="6690946" y="4386545"/>
            <a:ext cx="2321169"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περβάζι  του  παραθύρου </a:t>
            </a:r>
            <a:endParaRPr lang="en-US" sz="1400" dirty="0"/>
          </a:p>
        </p:txBody>
      </p:sp>
      <p:sp>
        <p:nvSpPr>
          <p:cNvPr id="12" name="TextBox 11"/>
          <p:cNvSpPr txBox="1"/>
          <p:nvPr/>
        </p:nvSpPr>
        <p:spPr>
          <a:xfrm>
            <a:off x="9926515" y="4843407"/>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είσοδος του κήπου </a:t>
            </a:r>
            <a:endParaRPr lang="en-US" sz="1400" dirty="0"/>
          </a:p>
        </p:txBody>
      </p:sp>
      <p:sp>
        <p:nvSpPr>
          <p:cNvPr id="13" name="TextBox 12"/>
          <p:cNvSpPr txBox="1"/>
          <p:nvPr/>
        </p:nvSpPr>
        <p:spPr>
          <a:xfrm>
            <a:off x="9445869" y="5807631"/>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μονοπάτι  </a:t>
            </a:r>
            <a:endParaRPr lang="en-US" sz="1400" dirty="0"/>
          </a:p>
        </p:txBody>
      </p:sp>
      <p:sp>
        <p:nvSpPr>
          <p:cNvPr id="14" name="TextBox 13"/>
          <p:cNvSpPr txBox="1"/>
          <p:nvPr/>
        </p:nvSpPr>
        <p:spPr>
          <a:xfrm>
            <a:off x="7927732" y="5407270"/>
            <a:ext cx="1198684" cy="3128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γρασίδι </a:t>
            </a:r>
            <a:endParaRPr lang="en-US" sz="1400" dirty="0"/>
          </a:p>
        </p:txBody>
      </p:sp>
      <p:sp>
        <p:nvSpPr>
          <p:cNvPr id="15" name="TextBox 14"/>
          <p:cNvSpPr txBox="1"/>
          <p:nvPr/>
        </p:nvSpPr>
        <p:spPr>
          <a:xfrm>
            <a:off x="9607061" y="3879183"/>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χώρος στάθμευσης   </a:t>
            </a:r>
            <a:endParaRPr lang="en-US" sz="1400" dirty="0"/>
          </a:p>
        </p:txBody>
      </p:sp>
      <p:sp>
        <p:nvSpPr>
          <p:cNvPr id="16" name="TextBox 15"/>
          <p:cNvSpPr txBox="1"/>
          <p:nvPr/>
        </p:nvSpPr>
        <p:spPr>
          <a:xfrm>
            <a:off x="9765323" y="3397071"/>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ουρανός   </a:t>
            </a:r>
            <a:endParaRPr lang="en-US" sz="1400" dirty="0"/>
          </a:p>
        </p:txBody>
      </p:sp>
      <p:sp>
        <p:nvSpPr>
          <p:cNvPr id="19" name="TextBox 18"/>
          <p:cNvSpPr txBox="1"/>
          <p:nvPr/>
        </p:nvSpPr>
        <p:spPr>
          <a:xfrm>
            <a:off x="9686193" y="2607182"/>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σύννεφο  </a:t>
            </a:r>
            <a:endParaRPr lang="en-US" sz="1400" dirty="0"/>
          </a:p>
        </p:txBody>
      </p:sp>
      <p:sp>
        <p:nvSpPr>
          <p:cNvPr id="20" name="TextBox 19"/>
          <p:cNvSpPr txBox="1"/>
          <p:nvPr/>
        </p:nvSpPr>
        <p:spPr>
          <a:xfrm>
            <a:off x="8088923" y="2771667"/>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καμινάδα   </a:t>
            </a:r>
            <a:endParaRPr lang="en-US" sz="1400" dirty="0"/>
          </a:p>
        </p:txBody>
      </p:sp>
      <p:sp>
        <p:nvSpPr>
          <p:cNvPr id="21" name="TextBox 20"/>
          <p:cNvSpPr txBox="1"/>
          <p:nvPr/>
        </p:nvSpPr>
        <p:spPr>
          <a:xfrm>
            <a:off x="8343167" y="3153358"/>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στέγη   </a:t>
            </a:r>
            <a:endParaRPr lang="en-US" sz="1400" dirty="0"/>
          </a:p>
        </p:txBody>
      </p:sp>
      <p:sp>
        <p:nvSpPr>
          <p:cNvPr id="22" name="TextBox 21"/>
          <p:cNvSpPr txBox="1"/>
          <p:nvPr/>
        </p:nvSpPr>
        <p:spPr>
          <a:xfrm>
            <a:off x="6427177" y="2690012"/>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ήλιος</a:t>
            </a:r>
            <a:endParaRPr lang="en-US" sz="1400" dirty="0"/>
          </a:p>
        </p:txBody>
      </p:sp>
      <p:sp>
        <p:nvSpPr>
          <p:cNvPr id="23" name="TextBox 22"/>
          <p:cNvSpPr txBox="1"/>
          <p:nvPr/>
        </p:nvSpPr>
        <p:spPr>
          <a:xfrm>
            <a:off x="8894883" y="4166298"/>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Η πόρτα </a:t>
            </a:r>
            <a:endParaRPr lang="en-US" dirty="0"/>
          </a:p>
        </p:txBody>
      </p:sp>
      <p:sp>
        <p:nvSpPr>
          <p:cNvPr id="24" name="TextBox 23"/>
          <p:cNvSpPr txBox="1"/>
          <p:nvPr/>
        </p:nvSpPr>
        <p:spPr>
          <a:xfrm>
            <a:off x="6011007" y="3796966"/>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δέντρο </a:t>
            </a:r>
            <a:endParaRPr lang="en-US" dirty="0"/>
          </a:p>
        </p:txBody>
      </p:sp>
      <p:sp>
        <p:nvSpPr>
          <p:cNvPr id="25" name="TextBox 24"/>
          <p:cNvSpPr txBox="1"/>
          <p:nvPr/>
        </p:nvSpPr>
        <p:spPr>
          <a:xfrm>
            <a:off x="6216163" y="3307246"/>
            <a:ext cx="15826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παράθυρο </a:t>
            </a:r>
            <a:endParaRPr lang="en-US" dirty="0"/>
          </a:p>
        </p:txBody>
      </p:sp>
      <p:sp>
        <p:nvSpPr>
          <p:cNvPr id="26" name="TextBox 25"/>
          <p:cNvSpPr txBox="1"/>
          <p:nvPr/>
        </p:nvSpPr>
        <p:spPr>
          <a:xfrm>
            <a:off x="8464061" y="3932916"/>
            <a:ext cx="121920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τοίχος</a:t>
            </a:r>
            <a:endParaRPr lang="en-US" sz="1400" dirty="0"/>
          </a:p>
        </p:txBody>
      </p:sp>
      <p:sp>
        <p:nvSpPr>
          <p:cNvPr id="10" name="Title 1">
            <a:extLst>
              <a:ext uri="{FF2B5EF4-FFF2-40B4-BE49-F238E27FC236}">
                <a16:creationId xmlns:a16="http://schemas.microsoft.com/office/drawing/2014/main" id="{28C07BB3-FCD3-A310-9A9D-CBF334D0754F}"/>
              </a:ext>
            </a:extLst>
          </p:cNvPr>
          <p:cNvSpPr txBox="1">
            <a:spLocks/>
          </p:cNvSpPr>
          <p:nvPr/>
        </p:nvSpPr>
        <p:spPr>
          <a:xfrm>
            <a:off x="464820" y="186644"/>
            <a:ext cx="11567160" cy="1325563"/>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dirty="0">
                <a:solidFill>
                  <a:srgbClr val="FF0000"/>
                </a:solidFill>
              </a:rPr>
              <a:t>Περίγραψε το  σπίτι σου –  Έκθεση μαθητή </a:t>
            </a:r>
            <a:endParaRPr lang="en-US" dirty="0">
              <a:solidFill>
                <a:srgbClr val="FF0000"/>
              </a:solidFill>
            </a:endParaRPr>
          </a:p>
        </p:txBody>
      </p:sp>
    </p:spTree>
    <p:extLst>
      <p:ext uri="{BB962C8B-B14F-4D97-AF65-F5344CB8AC3E}">
        <p14:creationId xmlns:p14="http://schemas.microsoft.com/office/powerpoint/2010/main" val="8254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ΕΝΟΙΚΙΑΖΟΝΤΑΙ ΔΙΑΜΕΡΙΣΜΑΤΑ ΣΤΗ ΛΕΥΚΩΣΙΑ ΜΕΧΡΙ 500 ΕΥΡΩ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155574" y="498454"/>
            <a:ext cx="5817713" cy="2719759"/>
          </a:xfrm>
          <a:prstGeom prst="rect">
            <a:avLst/>
          </a:prstGeom>
        </p:spPr>
      </p:pic>
      <p:sp>
        <p:nvSpPr>
          <p:cNvPr id="4" name="TextBox 3"/>
          <p:cNvSpPr txBox="1"/>
          <p:nvPr/>
        </p:nvSpPr>
        <p:spPr>
          <a:xfrm>
            <a:off x="5688281" y="7937"/>
            <a:ext cx="5985164" cy="6863417"/>
          </a:xfrm>
          <a:prstGeom prst="rect">
            <a:avLst/>
          </a:prstGeom>
          <a:noFill/>
          <a:ln>
            <a:solidFill>
              <a:schemeClr val="tx1"/>
            </a:solidFill>
          </a:ln>
        </p:spPr>
        <p:txBody>
          <a:bodyPr wrap="square" rtlCol="0">
            <a:spAutoFit/>
          </a:bodyPr>
          <a:lstStyle/>
          <a:p>
            <a:r>
              <a:rPr lang="el-GR" sz="4000" dirty="0"/>
              <a:t>Το  σπίτι  έχει  δύο  σαλόνια. Έχει  δύο  μπάνια. Έχει  μία μεγάλη  κουζίνα.  Έχει  έξι υπνοδωμάτια. Έχει  ένα γκαράζ. Έχει ένα μεγάλο  κήπο με  πολλά λουλούδια και δέντρα. Το σπίτι είναι παλιό. Υπάρχει  ένας ξύλινος φράκτης. Το ενοίκιο  είναι 500 ευρώ. </a:t>
            </a:r>
          </a:p>
          <a:p>
            <a:r>
              <a:rPr lang="el-GR" sz="4000" dirty="0"/>
              <a:t>Πληροφορίες : 99875678</a:t>
            </a:r>
          </a:p>
        </p:txBody>
      </p:sp>
      <p:sp>
        <p:nvSpPr>
          <p:cNvPr id="6" name="TextBox 5">
            <a:extLst>
              <a:ext uri="{FF2B5EF4-FFF2-40B4-BE49-F238E27FC236}">
                <a16:creationId xmlns:a16="http://schemas.microsoft.com/office/drawing/2014/main" id="{A21DA1F3-42D2-D392-051D-6308D7E8654C}"/>
              </a:ext>
            </a:extLst>
          </p:cNvPr>
          <p:cNvSpPr txBox="1"/>
          <p:nvPr/>
        </p:nvSpPr>
        <p:spPr>
          <a:xfrm rot="19435836">
            <a:off x="528840" y="4821698"/>
            <a:ext cx="3593391" cy="646331"/>
          </a:xfrm>
          <a:prstGeom prst="rect">
            <a:avLst/>
          </a:prstGeom>
          <a:noFill/>
          <a:ln>
            <a:solidFill>
              <a:schemeClr val="tx1"/>
            </a:solidFill>
          </a:ln>
        </p:spPr>
        <p:txBody>
          <a:bodyPr wrap="square">
            <a:spAutoFit/>
          </a:bodyPr>
          <a:lstStyle/>
          <a:p>
            <a:pPr marL="0" indent="0">
              <a:buNone/>
            </a:pPr>
            <a:r>
              <a:rPr lang="el-GR" sz="1800" dirty="0"/>
              <a:t>-Τι ενοίκιο  έχει;</a:t>
            </a:r>
          </a:p>
          <a:p>
            <a:pPr marL="0" indent="0">
              <a:buNone/>
            </a:pPr>
            <a:r>
              <a:rPr lang="el-GR" sz="1800" dirty="0"/>
              <a:t>-500 ευρώ.</a:t>
            </a:r>
            <a:endParaRPr lang="en-US" sz="1800" dirty="0"/>
          </a:p>
        </p:txBody>
      </p:sp>
      <p:sp>
        <p:nvSpPr>
          <p:cNvPr id="5" name="Οβάλ 4">
            <a:extLst>
              <a:ext uri="{FF2B5EF4-FFF2-40B4-BE49-F238E27FC236}">
                <a16:creationId xmlns:a16="http://schemas.microsoft.com/office/drawing/2014/main" id="{0C6BC63B-042E-F031-D580-B5A1E57B55ED}"/>
              </a:ext>
            </a:extLst>
          </p:cNvPr>
          <p:cNvSpPr/>
          <p:nvPr/>
        </p:nvSpPr>
        <p:spPr>
          <a:xfrm>
            <a:off x="3592286" y="5007429"/>
            <a:ext cx="1894114" cy="17090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t>μικρές αγγελίες </a:t>
            </a:r>
            <a:endParaRPr lang="el-CY" sz="2400" dirty="0"/>
          </a:p>
        </p:txBody>
      </p:sp>
    </p:spTree>
    <p:extLst>
      <p:ext uri="{BB962C8B-B14F-4D97-AF65-F5344CB8AC3E}">
        <p14:creationId xmlns:p14="http://schemas.microsoft.com/office/powerpoint/2010/main" val="123787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Portrait of muslim old woman in hijab isolated on whit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218" b="14744"/>
          <a:stretch/>
        </p:blipFill>
        <p:spPr bwMode="auto">
          <a:xfrm>
            <a:off x="8645237" y="3633849"/>
            <a:ext cx="3460873"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2510" y="368136"/>
            <a:ext cx="7362701" cy="15556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6600" dirty="0">
                <a:solidFill>
                  <a:srgbClr val="FF0000"/>
                </a:solidFill>
              </a:rPr>
              <a:t>Γράμμα στη  γιαγιά  </a:t>
            </a:r>
            <a:endParaRPr lang="en-US" sz="6600" dirty="0">
              <a:solidFill>
                <a:srgbClr val="FF0000"/>
              </a:solidFill>
            </a:endParaRPr>
          </a:p>
        </p:txBody>
      </p:sp>
      <p:sp>
        <p:nvSpPr>
          <p:cNvPr id="3" name="TextBox 2"/>
          <p:cNvSpPr txBox="1"/>
          <p:nvPr/>
        </p:nvSpPr>
        <p:spPr>
          <a:xfrm>
            <a:off x="332510" y="2042555"/>
            <a:ext cx="8573984" cy="4401205"/>
          </a:xfrm>
          <a:prstGeom prst="rect">
            <a:avLst/>
          </a:prstGeom>
          <a:noFill/>
          <a:ln>
            <a:solidFill>
              <a:schemeClr val="tx1"/>
            </a:solidFill>
          </a:ln>
        </p:spPr>
        <p:txBody>
          <a:bodyPr wrap="square" rtlCol="0">
            <a:spAutoFit/>
          </a:bodyPr>
          <a:lstStyle/>
          <a:p>
            <a:r>
              <a:rPr lang="el-GR" sz="2800" dirty="0">
                <a:solidFill>
                  <a:srgbClr val="FF0000"/>
                </a:solidFill>
              </a:rPr>
              <a:t>Αγαπημένη μου  γιαγιά,</a:t>
            </a:r>
          </a:p>
          <a:p>
            <a:r>
              <a:rPr lang="el-GR" sz="2800" dirty="0"/>
              <a:t>Ελπίζω το γράμμα μου να σε βρίσκει καλά. Σου  στέλνω ένα σύντομο γράμμα. Θέλω να σου περιγράψω το νέο μου σπίτι. Νοικιάζουμε  ένα σπίτι στη Λευκωσία. Είναι μεγάλο, φωτεινό   και άνετο.</a:t>
            </a:r>
          </a:p>
          <a:p>
            <a:r>
              <a:rPr lang="el-GR" sz="2800" dirty="0">
                <a:solidFill>
                  <a:srgbClr val="FF0000"/>
                </a:solidFill>
              </a:rPr>
              <a:t>Μου λείπεις πολύ.</a:t>
            </a:r>
          </a:p>
          <a:p>
            <a:endParaRPr lang="el-GR" sz="2800" dirty="0">
              <a:solidFill>
                <a:srgbClr val="FF0000"/>
              </a:solidFill>
            </a:endParaRPr>
          </a:p>
          <a:p>
            <a:r>
              <a:rPr lang="el-GR" sz="2800" dirty="0">
                <a:solidFill>
                  <a:srgbClr val="FF0000"/>
                </a:solidFill>
              </a:rPr>
              <a:t>		              Με  αγάπη  η εγγονή σου,  </a:t>
            </a:r>
          </a:p>
          <a:p>
            <a:r>
              <a:rPr lang="el-GR" sz="2800" dirty="0">
                <a:solidFill>
                  <a:srgbClr val="FF0000"/>
                </a:solidFill>
              </a:rPr>
              <a:t>					    Νουρ</a:t>
            </a:r>
          </a:p>
          <a:p>
            <a:r>
              <a:rPr lang="el-GR" sz="2800" dirty="0">
                <a:solidFill>
                  <a:srgbClr val="FF0000"/>
                </a:solidFill>
              </a:rPr>
              <a:t>                                  </a:t>
            </a:r>
            <a:endParaRPr lang="en-US" sz="2800" dirty="0">
              <a:solidFill>
                <a:srgbClr val="FF0000"/>
              </a:solidFill>
            </a:endParaRPr>
          </a:p>
        </p:txBody>
      </p:sp>
    </p:spTree>
    <p:extLst>
      <p:ext uri="{BB962C8B-B14F-4D97-AF65-F5344CB8AC3E}">
        <p14:creationId xmlns:p14="http://schemas.microsoft.com/office/powerpoint/2010/main" val="528638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7DE81-9DED-E605-5A68-E9BBD2D2002C}"/>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0161465C-B1FB-87B4-A324-F03C5E93A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07CEF037-4B5C-D7EF-1382-9CB53836C23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γραπτού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260FC1AC-3328-171C-73D0-D9AD7B9BBBB3}"/>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γνώσεις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3D7CF9D4-E693-EF6D-6968-CE6793ED5B92}"/>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 Νέες  </a:t>
            </a:r>
            <a:endParaRPr lang="el-CY" b="1" dirty="0"/>
          </a:p>
        </p:txBody>
      </p:sp>
    </p:spTree>
    <p:extLst>
      <p:ext uri="{BB962C8B-B14F-4D97-AF65-F5344CB8AC3E}">
        <p14:creationId xmlns:p14="http://schemas.microsoft.com/office/powerpoint/2010/main" val="2162016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Προσοχή - Κρούσματα εξαπάτησης των Δημοτών - Δήμος Παλαιού ...">
            <a:extLst>
              <a:ext uri="{FF2B5EF4-FFF2-40B4-BE49-F238E27FC236}">
                <a16:creationId xmlns:a16="http://schemas.microsoft.com/office/drawing/2014/main" id="{C640DC95-89FE-22D6-3937-F7BF522B0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4539343"/>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0BABE72B-F7E2-2C95-B6D0-EB8F8DF0E44E}"/>
              </a:ext>
            </a:extLst>
          </p:cNvPr>
          <p:cNvSpPr/>
          <p:nvPr/>
        </p:nvSpPr>
        <p:spPr>
          <a:xfrm>
            <a:off x="166007" y="917120"/>
            <a:ext cx="6365422" cy="4327073"/>
          </a:xfrm>
          <a:prstGeom prst="cloud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Στο  σπίτι  υπάρχει </a:t>
            </a:r>
          </a:p>
          <a:p>
            <a:pPr algn="ctr"/>
            <a:r>
              <a:rPr lang="el-GR" sz="4000" dirty="0"/>
              <a:t>ένας ________ .</a:t>
            </a:r>
          </a:p>
          <a:p>
            <a:pPr algn="ctr"/>
            <a:r>
              <a:rPr lang="el-GR" sz="4000" dirty="0"/>
              <a:t>μία ________ . </a:t>
            </a:r>
            <a:endParaRPr lang="el-CY" sz="4000" dirty="0"/>
          </a:p>
          <a:p>
            <a:pPr algn="ctr"/>
            <a:r>
              <a:rPr lang="el-GR" sz="4000" dirty="0"/>
              <a:t>ένα ________ . </a:t>
            </a:r>
            <a:endParaRPr lang="el-CY" sz="4000" dirty="0"/>
          </a:p>
          <a:p>
            <a:pPr algn="ctr"/>
            <a:r>
              <a:rPr lang="el-GR" sz="4000" dirty="0"/>
              <a:t> </a:t>
            </a:r>
            <a:endParaRPr lang="el-CY" sz="4000" dirty="0"/>
          </a:p>
        </p:txBody>
      </p:sp>
      <p:sp>
        <p:nvSpPr>
          <p:cNvPr id="3" name="Φυσαλίδα σκέψης: Σύννεφο 2">
            <a:extLst>
              <a:ext uri="{FF2B5EF4-FFF2-40B4-BE49-F238E27FC236}">
                <a16:creationId xmlns:a16="http://schemas.microsoft.com/office/drawing/2014/main" id="{B6CEBE37-3008-3AE1-597C-9041EDD1A9D9}"/>
              </a:ext>
            </a:extLst>
          </p:cNvPr>
          <p:cNvSpPr/>
          <p:nvPr/>
        </p:nvSpPr>
        <p:spPr>
          <a:xfrm>
            <a:off x="6531430" y="489857"/>
            <a:ext cx="5344884" cy="5355772"/>
          </a:xfrm>
          <a:prstGeom prst="cloud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Το  σπίτι έχει έναν ________.</a:t>
            </a:r>
          </a:p>
          <a:p>
            <a:pPr algn="ctr"/>
            <a:r>
              <a:rPr lang="el-GR" sz="4000" dirty="0"/>
              <a:t>μία ________ . </a:t>
            </a:r>
            <a:endParaRPr lang="el-CY" sz="4000" dirty="0"/>
          </a:p>
          <a:p>
            <a:pPr algn="ctr"/>
            <a:r>
              <a:rPr lang="el-GR" sz="4000" dirty="0"/>
              <a:t>ένα ________ .  </a:t>
            </a:r>
            <a:endParaRPr lang="el-CY" sz="4000" dirty="0"/>
          </a:p>
        </p:txBody>
      </p:sp>
    </p:spTree>
    <p:extLst>
      <p:ext uri="{BB962C8B-B14F-4D97-AF65-F5344CB8AC3E}">
        <p14:creationId xmlns:p14="http://schemas.microsoft.com/office/powerpoint/2010/main" val="2751622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a:extLst>
              <a:ext uri="{FF2B5EF4-FFF2-40B4-BE49-F238E27FC236}">
                <a16:creationId xmlns:a16="http://schemas.microsoft.com/office/drawing/2014/main" id="{90640870-E1C1-D32D-A4DE-78E18E91E4BB}"/>
              </a:ext>
            </a:extLst>
          </p:cNvPr>
          <p:cNvSpPr/>
          <p:nvPr/>
        </p:nvSpPr>
        <p:spPr>
          <a:xfrm>
            <a:off x="1023256" y="195943"/>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9600" dirty="0"/>
              <a:t>0</a:t>
            </a:r>
            <a:endParaRPr lang="x-none" sz="9600" dirty="0"/>
          </a:p>
        </p:txBody>
      </p:sp>
      <p:sp>
        <p:nvSpPr>
          <p:cNvPr id="3" name="Οβάλ 2">
            <a:extLst>
              <a:ext uri="{FF2B5EF4-FFF2-40B4-BE49-F238E27FC236}">
                <a16:creationId xmlns:a16="http://schemas.microsoft.com/office/drawing/2014/main" id="{461D712C-5C04-2A84-A3DC-3342497B8823}"/>
              </a:ext>
            </a:extLst>
          </p:cNvPr>
          <p:cNvSpPr/>
          <p:nvPr/>
        </p:nvSpPr>
        <p:spPr>
          <a:xfrm>
            <a:off x="1023256" y="2307771"/>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9600" dirty="0"/>
              <a:t>η</a:t>
            </a:r>
            <a:endParaRPr lang="x-none" sz="9600" dirty="0"/>
          </a:p>
        </p:txBody>
      </p:sp>
      <p:sp>
        <p:nvSpPr>
          <p:cNvPr id="4" name="Οβάλ 3">
            <a:extLst>
              <a:ext uri="{FF2B5EF4-FFF2-40B4-BE49-F238E27FC236}">
                <a16:creationId xmlns:a16="http://schemas.microsoft.com/office/drawing/2014/main" id="{A142B1C6-852B-656B-8C90-DAB993B81982}"/>
              </a:ext>
            </a:extLst>
          </p:cNvPr>
          <p:cNvSpPr/>
          <p:nvPr/>
        </p:nvSpPr>
        <p:spPr>
          <a:xfrm>
            <a:off x="1230082" y="4419599"/>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9600" dirty="0"/>
              <a:t>το</a:t>
            </a:r>
            <a:endParaRPr lang="x-none" sz="9600" dirty="0"/>
          </a:p>
        </p:txBody>
      </p:sp>
      <p:sp>
        <p:nvSpPr>
          <p:cNvPr id="5" name="Οβάλ 4">
            <a:extLst>
              <a:ext uri="{FF2B5EF4-FFF2-40B4-BE49-F238E27FC236}">
                <a16:creationId xmlns:a16="http://schemas.microsoft.com/office/drawing/2014/main" id="{C6C7ABB1-1590-D23F-4832-A74568FDE02D}"/>
              </a:ext>
            </a:extLst>
          </p:cNvPr>
          <p:cNvSpPr/>
          <p:nvPr/>
        </p:nvSpPr>
        <p:spPr>
          <a:xfrm>
            <a:off x="4974769" y="97970"/>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5400" dirty="0"/>
              <a:t>ένας</a:t>
            </a:r>
            <a:endParaRPr lang="x-none" sz="5400" dirty="0"/>
          </a:p>
        </p:txBody>
      </p:sp>
      <p:sp>
        <p:nvSpPr>
          <p:cNvPr id="6" name="Οβάλ 5">
            <a:extLst>
              <a:ext uri="{FF2B5EF4-FFF2-40B4-BE49-F238E27FC236}">
                <a16:creationId xmlns:a16="http://schemas.microsoft.com/office/drawing/2014/main" id="{0F5C8EAF-5199-6D32-1909-E2B9442E2A7E}"/>
              </a:ext>
            </a:extLst>
          </p:cNvPr>
          <p:cNvSpPr/>
          <p:nvPr/>
        </p:nvSpPr>
        <p:spPr>
          <a:xfrm>
            <a:off x="5050974" y="2258786"/>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5400" dirty="0"/>
              <a:t>μία</a:t>
            </a:r>
            <a:endParaRPr lang="x-none" sz="5400" dirty="0"/>
          </a:p>
        </p:txBody>
      </p:sp>
      <p:sp>
        <p:nvSpPr>
          <p:cNvPr id="7" name="Οβάλ 6">
            <a:extLst>
              <a:ext uri="{FF2B5EF4-FFF2-40B4-BE49-F238E27FC236}">
                <a16:creationId xmlns:a16="http://schemas.microsoft.com/office/drawing/2014/main" id="{8FB33635-2257-593E-D8B4-236BAA467FC6}"/>
              </a:ext>
            </a:extLst>
          </p:cNvPr>
          <p:cNvSpPr/>
          <p:nvPr/>
        </p:nvSpPr>
        <p:spPr>
          <a:xfrm>
            <a:off x="5127177" y="4419598"/>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5400" dirty="0"/>
              <a:t>ένα</a:t>
            </a:r>
            <a:endParaRPr lang="x-none" sz="5400" dirty="0"/>
          </a:p>
        </p:txBody>
      </p:sp>
      <p:sp>
        <p:nvSpPr>
          <p:cNvPr id="8" name="Βέλος: Αριστερό 7">
            <a:extLst>
              <a:ext uri="{FF2B5EF4-FFF2-40B4-BE49-F238E27FC236}">
                <a16:creationId xmlns:a16="http://schemas.microsoft.com/office/drawing/2014/main" id="{069D0CFF-A202-2C89-63B3-17DBA08A853B}"/>
              </a:ext>
            </a:extLst>
          </p:cNvPr>
          <p:cNvSpPr/>
          <p:nvPr/>
        </p:nvSpPr>
        <p:spPr>
          <a:xfrm rot="10800000">
            <a:off x="3516083" y="538842"/>
            <a:ext cx="1230087" cy="103414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Βέλος: Αριστερό 8">
            <a:extLst>
              <a:ext uri="{FF2B5EF4-FFF2-40B4-BE49-F238E27FC236}">
                <a16:creationId xmlns:a16="http://schemas.microsoft.com/office/drawing/2014/main" id="{40AD3A69-6F6E-FD08-FCB6-AA07BFB74440}"/>
              </a:ext>
            </a:extLst>
          </p:cNvPr>
          <p:cNvSpPr/>
          <p:nvPr/>
        </p:nvSpPr>
        <p:spPr>
          <a:xfrm rot="10800000">
            <a:off x="3570510" y="4523014"/>
            <a:ext cx="1230087" cy="103414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Βέλος: Αριστερό 9">
            <a:extLst>
              <a:ext uri="{FF2B5EF4-FFF2-40B4-BE49-F238E27FC236}">
                <a16:creationId xmlns:a16="http://schemas.microsoft.com/office/drawing/2014/main" id="{024B5989-3550-DA8C-17C1-E6F55701F420}"/>
              </a:ext>
            </a:extLst>
          </p:cNvPr>
          <p:cNvSpPr/>
          <p:nvPr/>
        </p:nvSpPr>
        <p:spPr>
          <a:xfrm rot="10800000">
            <a:off x="3646713" y="2601686"/>
            <a:ext cx="1230087" cy="103414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Οβάλ 11">
            <a:extLst>
              <a:ext uri="{FF2B5EF4-FFF2-40B4-BE49-F238E27FC236}">
                <a16:creationId xmlns:a16="http://schemas.microsoft.com/office/drawing/2014/main" id="{89009114-3B87-2E8C-043E-23A4BE2B454E}"/>
              </a:ext>
            </a:extLst>
          </p:cNvPr>
          <p:cNvSpPr/>
          <p:nvPr/>
        </p:nvSpPr>
        <p:spPr>
          <a:xfrm>
            <a:off x="7815943" y="2002971"/>
            <a:ext cx="3537857" cy="26561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υπάρχει</a:t>
            </a:r>
            <a:endParaRPr lang="el-CY" sz="4800" dirty="0"/>
          </a:p>
        </p:txBody>
      </p:sp>
    </p:spTree>
    <p:extLst>
      <p:ext uri="{BB962C8B-B14F-4D97-AF65-F5344CB8AC3E}">
        <p14:creationId xmlns:p14="http://schemas.microsoft.com/office/powerpoint/2010/main" val="2361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B8A09-4EEF-19C7-CEA8-2AB30F8DF786}"/>
            </a:ext>
          </a:extLst>
        </p:cNvPr>
        <p:cNvGrpSpPr/>
        <p:nvPr/>
      </p:nvGrpSpPr>
      <p:grpSpPr>
        <a:xfrm>
          <a:off x="0" y="0"/>
          <a:ext cx="0" cy="0"/>
          <a:chOff x="0" y="0"/>
          <a:chExt cx="0" cy="0"/>
        </a:xfrm>
      </p:grpSpPr>
      <p:sp>
        <p:nvSpPr>
          <p:cNvPr id="2" name="Οβάλ 1">
            <a:extLst>
              <a:ext uri="{FF2B5EF4-FFF2-40B4-BE49-F238E27FC236}">
                <a16:creationId xmlns:a16="http://schemas.microsoft.com/office/drawing/2014/main" id="{63917AEE-0A00-DEBF-8C7F-27AFA30A0E4F}"/>
              </a:ext>
            </a:extLst>
          </p:cNvPr>
          <p:cNvSpPr/>
          <p:nvPr/>
        </p:nvSpPr>
        <p:spPr>
          <a:xfrm>
            <a:off x="1023256" y="195943"/>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9600" dirty="0"/>
              <a:t>0</a:t>
            </a:r>
            <a:endParaRPr lang="x-none" sz="9600" dirty="0"/>
          </a:p>
        </p:txBody>
      </p:sp>
      <p:sp>
        <p:nvSpPr>
          <p:cNvPr id="3" name="Οβάλ 2">
            <a:extLst>
              <a:ext uri="{FF2B5EF4-FFF2-40B4-BE49-F238E27FC236}">
                <a16:creationId xmlns:a16="http://schemas.microsoft.com/office/drawing/2014/main" id="{8E731B23-245B-B1A8-111B-B530700D0133}"/>
              </a:ext>
            </a:extLst>
          </p:cNvPr>
          <p:cNvSpPr/>
          <p:nvPr/>
        </p:nvSpPr>
        <p:spPr>
          <a:xfrm>
            <a:off x="1023256" y="2307771"/>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9600" dirty="0"/>
              <a:t>η</a:t>
            </a:r>
            <a:endParaRPr lang="x-none" sz="9600" dirty="0"/>
          </a:p>
        </p:txBody>
      </p:sp>
      <p:sp>
        <p:nvSpPr>
          <p:cNvPr id="4" name="Οβάλ 3">
            <a:extLst>
              <a:ext uri="{FF2B5EF4-FFF2-40B4-BE49-F238E27FC236}">
                <a16:creationId xmlns:a16="http://schemas.microsoft.com/office/drawing/2014/main" id="{3F32DE0C-6FE5-617C-9BA3-9881053C1BD1}"/>
              </a:ext>
            </a:extLst>
          </p:cNvPr>
          <p:cNvSpPr/>
          <p:nvPr/>
        </p:nvSpPr>
        <p:spPr>
          <a:xfrm>
            <a:off x="1230082" y="4419599"/>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9600" dirty="0"/>
              <a:t>το</a:t>
            </a:r>
            <a:endParaRPr lang="x-none" sz="9600" dirty="0"/>
          </a:p>
        </p:txBody>
      </p:sp>
      <p:sp>
        <p:nvSpPr>
          <p:cNvPr id="5" name="Οβάλ 4">
            <a:extLst>
              <a:ext uri="{FF2B5EF4-FFF2-40B4-BE49-F238E27FC236}">
                <a16:creationId xmlns:a16="http://schemas.microsoft.com/office/drawing/2014/main" id="{8CD4862B-CB77-2F30-EA2B-FA125D8BEFF0}"/>
              </a:ext>
            </a:extLst>
          </p:cNvPr>
          <p:cNvSpPr/>
          <p:nvPr/>
        </p:nvSpPr>
        <p:spPr>
          <a:xfrm>
            <a:off x="4974769" y="97970"/>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5400" dirty="0"/>
              <a:t>έναν</a:t>
            </a:r>
            <a:endParaRPr lang="x-none" sz="5400" dirty="0"/>
          </a:p>
        </p:txBody>
      </p:sp>
      <p:sp>
        <p:nvSpPr>
          <p:cNvPr id="6" name="Οβάλ 5">
            <a:extLst>
              <a:ext uri="{FF2B5EF4-FFF2-40B4-BE49-F238E27FC236}">
                <a16:creationId xmlns:a16="http://schemas.microsoft.com/office/drawing/2014/main" id="{74A01E7B-1F60-7274-CDCC-53EAEB67C207}"/>
              </a:ext>
            </a:extLst>
          </p:cNvPr>
          <p:cNvSpPr/>
          <p:nvPr/>
        </p:nvSpPr>
        <p:spPr>
          <a:xfrm>
            <a:off x="5050974" y="2258786"/>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5400" dirty="0"/>
              <a:t>μία</a:t>
            </a:r>
            <a:endParaRPr lang="x-none" sz="5400" dirty="0"/>
          </a:p>
        </p:txBody>
      </p:sp>
      <p:sp>
        <p:nvSpPr>
          <p:cNvPr id="7" name="Οβάλ 6">
            <a:extLst>
              <a:ext uri="{FF2B5EF4-FFF2-40B4-BE49-F238E27FC236}">
                <a16:creationId xmlns:a16="http://schemas.microsoft.com/office/drawing/2014/main" id="{48130FBB-FC19-B5FA-8050-4569DBEF728D}"/>
              </a:ext>
            </a:extLst>
          </p:cNvPr>
          <p:cNvSpPr/>
          <p:nvPr/>
        </p:nvSpPr>
        <p:spPr>
          <a:xfrm>
            <a:off x="5127177" y="4419598"/>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5400" dirty="0"/>
              <a:t>ένα</a:t>
            </a:r>
            <a:endParaRPr lang="x-none" sz="5400" dirty="0"/>
          </a:p>
        </p:txBody>
      </p:sp>
      <p:sp>
        <p:nvSpPr>
          <p:cNvPr id="8" name="Βέλος: Αριστερό 7">
            <a:extLst>
              <a:ext uri="{FF2B5EF4-FFF2-40B4-BE49-F238E27FC236}">
                <a16:creationId xmlns:a16="http://schemas.microsoft.com/office/drawing/2014/main" id="{024DD057-D1CF-8E2F-860A-1C961EF44D66}"/>
              </a:ext>
            </a:extLst>
          </p:cNvPr>
          <p:cNvSpPr/>
          <p:nvPr/>
        </p:nvSpPr>
        <p:spPr>
          <a:xfrm rot="10800000">
            <a:off x="3516083" y="538842"/>
            <a:ext cx="1230087" cy="103414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Βέλος: Αριστερό 8">
            <a:extLst>
              <a:ext uri="{FF2B5EF4-FFF2-40B4-BE49-F238E27FC236}">
                <a16:creationId xmlns:a16="http://schemas.microsoft.com/office/drawing/2014/main" id="{F15CE491-05D4-0CBB-6F73-4FBE027FF98D}"/>
              </a:ext>
            </a:extLst>
          </p:cNvPr>
          <p:cNvSpPr/>
          <p:nvPr/>
        </p:nvSpPr>
        <p:spPr>
          <a:xfrm rot="10800000">
            <a:off x="3570510" y="4523014"/>
            <a:ext cx="1230087" cy="103414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Βέλος: Αριστερό 9">
            <a:extLst>
              <a:ext uri="{FF2B5EF4-FFF2-40B4-BE49-F238E27FC236}">
                <a16:creationId xmlns:a16="http://schemas.microsoft.com/office/drawing/2014/main" id="{041D42FD-79DF-90F8-E3C0-EF917C1E84EB}"/>
              </a:ext>
            </a:extLst>
          </p:cNvPr>
          <p:cNvSpPr/>
          <p:nvPr/>
        </p:nvSpPr>
        <p:spPr>
          <a:xfrm rot="10800000">
            <a:off x="3646713" y="2601686"/>
            <a:ext cx="1230087" cy="103414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Οβάλ 10">
            <a:extLst>
              <a:ext uri="{FF2B5EF4-FFF2-40B4-BE49-F238E27FC236}">
                <a16:creationId xmlns:a16="http://schemas.microsoft.com/office/drawing/2014/main" id="{1F09AFF9-1137-F39E-442E-2D2495C8F775}"/>
              </a:ext>
            </a:extLst>
          </p:cNvPr>
          <p:cNvSpPr/>
          <p:nvPr/>
        </p:nvSpPr>
        <p:spPr>
          <a:xfrm>
            <a:off x="7815943" y="2002971"/>
            <a:ext cx="3537857" cy="26561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έχει</a:t>
            </a:r>
            <a:endParaRPr lang="el-CY" sz="4800" dirty="0"/>
          </a:p>
        </p:txBody>
      </p:sp>
    </p:spTree>
    <p:extLst>
      <p:ext uri="{BB962C8B-B14F-4D97-AF65-F5344CB8AC3E}">
        <p14:creationId xmlns:p14="http://schemas.microsoft.com/office/powerpoint/2010/main" val="244300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ίνακας Αναφοράς με τα αντικείμενα του σπιτιού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31" y="-1"/>
            <a:ext cx="11207518" cy="649001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724829" y="0"/>
            <a:ext cx="10705171" cy="4795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13280" y="1561171"/>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ounded Rectangle 4"/>
          <p:cNvSpPr/>
          <p:nvPr/>
        </p:nvSpPr>
        <p:spPr>
          <a:xfrm>
            <a:off x="2152185" y="2131742"/>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ounded Rectangle 5"/>
          <p:cNvSpPr/>
          <p:nvPr/>
        </p:nvSpPr>
        <p:spPr>
          <a:xfrm>
            <a:off x="4844663" y="1800922"/>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ounded Rectangle 7"/>
          <p:cNvSpPr/>
          <p:nvPr/>
        </p:nvSpPr>
        <p:spPr>
          <a:xfrm>
            <a:off x="9240102" y="2120592"/>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ounded Rectangle 8"/>
          <p:cNvSpPr/>
          <p:nvPr/>
        </p:nvSpPr>
        <p:spPr>
          <a:xfrm>
            <a:off x="7344395" y="1652240"/>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ounded Rectangle 9"/>
          <p:cNvSpPr/>
          <p:nvPr/>
        </p:nvSpPr>
        <p:spPr>
          <a:xfrm>
            <a:off x="222482" y="4310876"/>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ounded Rectangle 10"/>
          <p:cNvSpPr/>
          <p:nvPr/>
        </p:nvSpPr>
        <p:spPr>
          <a:xfrm>
            <a:off x="7942843" y="3772831"/>
            <a:ext cx="1929703" cy="6765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ounded Rectangle 11"/>
          <p:cNvSpPr/>
          <p:nvPr/>
        </p:nvSpPr>
        <p:spPr>
          <a:xfrm>
            <a:off x="2914960" y="6081132"/>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ounded Rectangle 12"/>
          <p:cNvSpPr/>
          <p:nvPr/>
        </p:nvSpPr>
        <p:spPr>
          <a:xfrm>
            <a:off x="9872546" y="4990171"/>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ounded Rectangle 13"/>
          <p:cNvSpPr/>
          <p:nvPr/>
        </p:nvSpPr>
        <p:spPr>
          <a:xfrm>
            <a:off x="7827615" y="6250259"/>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ounded Rectangle 14"/>
          <p:cNvSpPr/>
          <p:nvPr/>
        </p:nvSpPr>
        <p:spPr>
          <a:xfrm>
            <a:off x="6077414" y="5601630"/>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ounded Rectangle 15"/>
          <p:cNvSpPr/>
          <p:nvPr/>
        </p:nvSpPr>
        <p:spPr>
          <a:xfrm>
            <a:off x="0" y="6056043"/>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ounded Rectangle 16"/>
          <p:cNvSpPr/>
          <p:nvPr/>
        </p:nvSpPr>
        <p:spPr>
          <a:xfrm>
            <a:off x="6077414" y="3969834"/>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ounded Rectangle 17"/>
          <p:cNvSpPr/>
          <p:nvPr/>
        </p:nvSpPr>
        <p:spPr>
          <a:xfrm>
            <a:off x="2040131" y="2672576"/>
            <a:ext cx="1929703" cy="17767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Βρες  τη λέξη  </a:t>
            </a:r>
            <a:endParaRPr lang="en-US" sz="4000" dirty="0"/>
          </a:p>
        </p:txBody>
      </p:sp>
      <p:sp>
        <p:nvSpPr>
          <p:cNvPr id="4" name="Ορθογώνιο: Στρογγύλεμα γωνιών 3">
            <a:extLst>
              <a:ext uri="{FF2B5EF4-FFF2-40B4-BE49-F238E27FC236}">
                <a16:creationId xmlns:a16="http://schemas.microsoft.com/office/drawing/2014/main" id="{4D16676C-D4BA-0841-AD91-795D9AFAB1CB}"/>
              </a:ext>
            </a:extLst>
          </p:cNvPr>
          <p:cNvSpPr/>
          <p:nvPr/>
        </p:nvSpPr>
        <p:spPr>
          <a:xfrm>
            <a:off x="9938657" y="6139543"/>
            <a:ext cx="1785257" cy="598714"/>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228662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D037-E9EE-4B3C-4D24-A2C2D00FE5A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4842D083-B19B-96FA-DD1D-8CA819E4B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C2AE932-439C-E17D-3EFD-1AE941DD6C5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προφορικού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7CF3396B-308A-0B62-F7FF-20E97792EBE3}"/>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γνώσεις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9EBB32C6-42EB-7BA4-9DBF-71768EC3469A}"/>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 Προϋπάρχουσες </a:t>
            </a:r>
            <a:endParaRPr lang="el-CY" b="1" dirty="0"/>
          </a:p>
        </p:txBody>
      </p:sp>
    </p:spTree>
    <p:extLst>
      <p:ext uri="{BB962C8B-B14F-4D97-AF65-F5344CB8AC3E}">
        <p14:creationId xmlns:p14="http://schemas.microsoft.com/office/powerpoint/2010/main" val="166144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ίνακας Αναφοράς με τα αντικείμενα του σπιτιού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31" y="-1"/>
            <a:ext cx="11207518" cy="649001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724829" y="0"/>
            <a:ext cx="10705171" cy="4795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Ορθογώνιο: Στρογγύλεμα γωνιών 2">
            <a:extLst>
              <a:ext uri="{FF2B5EF4-FFF2-40B4-BE49-F238E27FC236}">
                <a16:creationId xmlns:a16="http://schemas.microsoft.com/office/drawing/2014/main" id="{BB99465B-6ED5-7E42-1CF8-B664272C0BAF}"/>
              </a:ext>
            </a:extLst>
          </p:cNvPr>
          <p:cNvSpPr/>
          <p:nvPr/>
        </p:nvSpPr>
        <p:spPr>
          <a:xfrm>
            <a:off x="9938657" y="6139543"/>
            <a:ext cx="1785257" cy="598714"/>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143286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βάλ 2">
            <a:extLst>
              <a:ext uri="{FF2B5EF4-FFF2-40B4-BE49-F238E27FC236}">
                <a16:creationId xmlns:a16="http://schemas.microsoft.com/office/drawing/2014/main" id="{8C4C4076-2A29-9C90-7594-2B423C0166B4}"/>
              </a:ext>
            </a:extLst>
          </p:cNvPr>
          <p:cNvSpPr/>
          <p:nvPr/>
        </p:nvSpPr>
        <p:spPr>
          <a:xfrm>
            <a:off x="5725886" y="1578428"/>
            <a:ext cx="2111828" cy="2133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4" name="Οβάλ 3">
            <a:extLst>
              <a:ext uri="{FF2B5EF4-FFF2-40B4-BE49-F238E27FC236}">
                <a16:creationId xmlns:a16="http://schemas.microsoft.com/office/drawing/2014/main" id="{7CA80AD6-4F43-443C-06BF-7BD0AEF6A0CF}"/>
              </a:ext>
            </a:extLst>
          </p:cNvPr>
          <p:cNvSpPr/>
          <p:nvPr/>
        </p:nvSpPr>
        <p:spPr>
          <a:xfrm>
            <a:off x="9147403" y="1730828"/>
            <a:ext cx="2111828" cy="2133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5" name="Οβάλ 4">
            <a:extLst>
              <a:ext uri="{FF2B5EF4-FFF2-40B4-BE49-F238E27FC236}">
                <a16:creationId xmlns:a16="http://schemas.microsoft.com/office/drawing/2014/main" id="{68E22FBC-64F5-A423-D6B8-45FD77146710}"/>
              </a:ext>
            </a:extLst>
          </p:cNvPr>
          <p:cNvSpPr/>
          <p:nvPr/>
        </p:nvSpPr>
        <p:spPr>
          <a:xfrm>
            <a:off x="685803" y="1730828"/>
            <a:ext cx="2111828" cy="2133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pic>
        <p:nvPicPr>
          <p:cNvPr id="2050" name="Picture 2" descr="Χρωματισμένο κουζίνα σκίτσο Διανυσματική απεικόνιση - εικονογραφία από  arroyos: 49167216">
            <a:extLst>
              <a:ext uri="{FF2B5EF4-FFF2-40B4-BE49-F238E27FC236}">
                <a16:creationId xmlns:a16="http://schemas.microsoft.com/office/drawing/2014/main" id="{98B97C6F-4272-6793-8F6E-3F21E35C4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32" y="2020827"/>
            <a:ext cx="1466169" cy="1553601"/>
          </a:xfrm>
          <a:prstGeom prst="rect">
            <a:avLst/>
          </a:prstGeom>
          <a:noFill/>
          <a:extLst>
            <a:ext uri="{909E8E84-426E-40DD-AFC4-6F175D3DCCD1}">
              <a14:hiddenFill xmlns:a14="http://schemas.microsoft.com/office/drawing/2010/main">
                <a:solidFill>
                  <a:srgbClr val="FFFFFF"/>
                </a:solidFill>
              </a14:hiddenFill>
            </a:ext>
          </a:extLst>
        </p:spPr>
      </p:pic>
      <p:sp>
        <p:nvSpPr>
          <p:cNvPr id="2" name="Οβάλ 1">
            <a:extLst>
              <a:ext uri="{FF2B5EF4-FFF2-40B4-BE49-F238E27FC236}">
                <a16:creationId xmlns:a16="http://schemas.microsoft.com/office/drawing/2014/main" id="{66AC2E22-E086-A992-7FC7-0A9211FE870A}"/>
              </a:ext>
            </a:extLst>
          </p:cNvPr>
          <p:cNvSpPr/>
          <p:nvPr/>
        </p:nvSpPr>
        <p:spPr>
          <a:xfrm>
            <a:off x="3120460" y="1723856"/>
            <a:ext cx="2111828" cy="2133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pic>
        <p:nvPicPr>
          <p:cNvPr id="2052" name="Picture 4" descr="Χέρι που μπάνιο. Σκίτσο του νιπτήρα και έπιπλα Διάνυσμα από ©Yuliia25  148952555">
            <a:extLst>
              <a:ext uri="{FF2B5EF4-FFF2-40B4-BE49-F238E27FC236}">
                <a16:creationId xmlns:a16="http://schemas.microsoft.com/office/drawing/2014/main" id="{1A5170EF-2376-819D-FA1C-3EFEE2C19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350" y="1966826"/>
            <a:ext cx="1373939" cy="14621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σκίτσο σε ένα άνετο σαλόνι σε στυλ Boho. πίνακας καναπέ και διάφορα  στοιχεία διακόσμησης. απεικόνιση διανύσματος Απεικόνιση αποθεμάτων -  εικονογραφία από lifestyle: 173844965">
            <a:extLst>
              <a:ext uri="{FF2B5EF4-FFF2-40B4-BE49-F238E27FC236}">
                <a16:creationId xmlns:a16="http://schemas.microsoft.com/office/drawing/2014/main" id="{77692A6B-C399-C7B7-F6DA-B423FD3A38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1554" y="2039029"/>
            <a:ext cx="1500492" cy="12123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Γραφικό Σκίτσο Υπνοδωμάτιο Κρεβάτι Καρέκλα Τακτικών Γραμμών Εικονογράφηση  από ©irogova #245067886">
            <a:extLst>
              <a:ext uri="{FF2B5EF4-FFF2-40B4-BE49-F238E27FC236}">
                <a16:creationId xmlns:a16="http://schemas.microsoft.com/office/drawing/2014/main" id="{AD9882EA-417A-3FC1-4B6D-2FA36912E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9685" y="2345607"/>
            <a:ext cx="1331800" cy="90582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3C0317BD-52FC-DF2E-3A45-0A6C77EC571B}"/>
              </a:ext>
            </a:extLst>
          </p:cNvPr>
          <p:cNvSpPr/>
          <p:nvPr/>
        </p:nvSpPr>
        <p:spPr>
          <a:xfrm>
            <a:off x="232349" y="589785"/>
            <a:ext cx="2590797" cy="6640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7" name="Ορθογώνιο: Στρογγύλεμα γωνιών 6">
            <a:extLst>
              <a:ext uri="{FF2B5EF4-FFF2-40B4-BE49-F238E27FC236}">
                <a16:creationId xmlns:a16="http://schemas.microsoft.com/office/drawing/2014/main" id="{6665241C-1008-7C24-E33F-F102696805E4}"/>
              </a:ext>
            </a:extLst>
          </p:cNvPr>
          <p:cNvSpPr/>
          <p:nvPr/>
        </p:nvSpPr>
        <p:spPr>
          <a:xfrm>
            <a:off x="3280349" y="589784"/>
            <a:ext cx="2590797" cy="6640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8" name="Ορθογώνιο: Στρογγύλεμα γωνιών 7">
            <a:extLst>
              <a:ext uri="{FF2B5EF4-FFF2-40B4-BE49-F238E27FC236}">
                <a16:creationId xmlns:a16="http://schemas.microsoft.com/office/drawing/2014/main" id="{418E4EC3-63E5-9FE9-15FC-2982D4F12BF8}"/>
              </a:ext>
            </a:extLst>
          </p:cNvPr>
          <p:cNvSpPr/>
          <p:nvPr/>
        </p:nvSpPr>
        <p:spPr>
          <a:xfrm>
            <a:off x="6236647" y="589783"/>
            <a:ext cx="2590797" cy="6640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9" name="Ορθογώνιο: Στρογγύλεμα γωνιών 8">
            <a:extLst>
              <a:ext uri="{FF2B5EF4-FFF2-40B4-BE49-F238E27FC236}">
                <a16:creationId xmlns:a16="http://schemas.microsoft.com/office/drawing/2014/main" id="{680CC493-1183-FB44-66C1-61876A8E19E8}"/>
              </a:ext>
            </a:extLst>
          </p:cNvPr>
          <p:cNvSpPr/>
          <p:nvPr/>
        </p:nvSpPr>
        <p:spPr>
          <a:xfrm>
            <a:off x="9368854" y="589783"/>
            <a:ext cx="2590797" cy="6640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10" name="Ορθογώνιο: Στρογγύλεμα γωνιών 9">
            <a:extLst>
              <a:ext uri="{FF2B5EF4-FFF2-40B4-BE49-F238E27FC236}">
                <a16:creationId xmlns:a16="http://schemas.microsoft.com/office/drawing/2014/main" id="{797BAA99-98F2-1066-DDD9-CB62C78B2FE4}"/>
              </a:ext>
            </a:extLst>
          </p:cNvPr>
          <p:cNvSpPr/>
          <p:nvPr/>
        </p:nvSpPr>
        <p:spPr>
          <a:xfrm>
            <a:off x="446317" y="4154427"/>
            <a:ext cx="2590797" cy="25838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a:p>
            <a:pPr algn="ctr"/>
            <a:endParaRPr lang="el-GR" dirty="0"/>
          </a:p>
          <a:p>
            <a:pPr algn="ctr"/>
            <a:endParaRPr lang="el-GR" dirty="0"/>
          </a:p>
          <a:p>
            <a:pPr algn="ctr"/>
            <a:endParaRPr lang="el-GR" dirty="0"/>
          </a:p>
          <a:p>
            <a:pPr algn="ctr"/>
            <a:endParaRPr lang="el-CY" dirty="0"/>
          </a:p>
        </p:txBody>
      </p:sp>
      <p:sp>
        <p:nvSpPr>
          <p:cNvPr id="11" name="Ορθογώνιο: Στρογγύλεμα γωνιών 10">
            <a:extLst>
              <a:ext uri="{FF2B5EF4-FFF2-40B4-BE49-F238E27FC236}">
                <a16:creationId xmlns:a16="http://schemas.microsoft.com/office/drawing/2014/main" id="{C639C1D2-2DD7-DFB9-BE7C-8D78E40BD45E}"/>
              </a:ext>
            </a:extLst>
          </p:cNvPr>
          <p:cNvSpPr/>
          <p:nvPr/>
        </p:nvSpPr>
        <p:spPr>
          <a:xfrm>
            <a:off x="3273209" y="4100426"/>
            <a:ext cx="2590797" cy="25838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a:p>
            <a:pPr algn="ctr"/>
            <a:endParaRPr lang="el-GR" dirty="0"/>
          </a:p>
          <a:p>
            <a:pPr algn="ctr"/>
            <a:endParaRPr lang="el-GR" dirty="0"/>
          </a:p>
          <a:p>
            <a:pPr algn="ctr"/>
            <a:endParaRPr lang="el-GR" dirty="0"/>
          </a:p>
          <a:p>
            <a:pPr algn="ctr"/>
            <a:endParaRPr lang="el-CY" dirty="0"/>
          </a:p>
        </p:txBody>
      </p:sp>
      <p:sp>
        <p:nvSpPr>
          <p:cNvPr id="12" name="Ορθογώνιο: Στρογγύλεμα γωνιών 11">
            <a:extLst>
              <a:ext uri="{FF2B5EF4-FFF2-40B4-BE49-F238E27FC236}">
                <a16:creationId xmlns:a16="http://schemas.microsoft.com/office/drawing/2014/main" id="{FD207A8E-5053-A90A-F33C-E42F5DF333FE}"/>
              </a:ext>
            </a:extLst>
          </p:cNvPr>
          <p:cNvSpPr/>
          <p:nvPr/>
        </p:nvSpPr>
        <p:spPr>
          <a:xfrm>
            <a:off x="6045317" y="4033154"/>
            <a:ext cx="2590797" cy="25838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a:p>
            <a:pPr algn="ctr"/>
            <a:endParaRPr lang="el-GR" dirty="0"/>
          </a:p>
          <a:p>
            <a:pPr algn="ctr"/>
            <a:endParaRPr lang="el-GR" dirty="0"/>
          </a:p>
          <a:p>
            <a:pPr algn="ctr"/>
            <a:endParaRPr lang="el-GR" dirty="0"/>
          </a:p>
          <a:p>
            <a:pPr algn="ctr"/>
            <a:endParaRPr lang="el-CY" dirty="0"/>
          </a:p>
        </p:txBody>
      </p:sp>
      <p:sp>
        <p:nvSpPr>
          <p:cNvPr id="13" name="Ορθογώνιο: Στρογγύλεμα γωνιών 12">
            <a:extLst>
              <a:ext uri="{FF2B5EF4-FFF2-40B4-BE49-F238E27FC236}">
                <a16:creationId xmlns:a16="http://schemas.microsoft.com/office/drawing/2014/main" id="{71B2CB78-776F-363C-D659-F19D9D60D875}"/>
              </a:ext>
            </a:extLst>
          </p:cNvPr>
          <p:cNvSpPr/>
          <p:nvPr/>
        </p:nvSpPr>
        <p:spPr>
          <a:xfrm>
            <a:off x="8991603" y="3892070"/>
            <a:ext cx="2590797" cy="25838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a:p>
            <a:pPr algn="ctr"/>
            <a:endParaRPr lang="el-GR" dirty="0"/>
          </a:p>
          <a:p>
            <a:pPr algn="ctr"/>
            <a:endParaRPr lang="el-GR" dirty="0"/>
          </a:p>
          <a:p>
            <a:pPr algn="ctr"/>
            <a:endParaRPr lang="el-GR" dirty="0"/>
          </a:p>
          <a:p>
            <a:pPr algn="ctr"/>
            <a:endParaRPr lang="el-CY" dirty="0"/>
          </a:p>
        </p:txBody>
      </p:sp>
    </p:spTree>
    <p:extLst>
      <p:ext uri="{BB962C8B-B14F-4D97-AF65-F5344CB8AC3E}">
        <p14:creationId xmlns:p14="http://schemas.microsoft.com/office/powerpoint/2010/main" val="103027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33E32-105A-788F-114F-0DBE56E5F964}"/>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32487867-0118-D7A1-2CA5-8AD335B69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912EC06-4C1B-3BB0-C47A-D0D4629E363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προφορικού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D6E94222-F701-E1F7-C04A-EB4BB4B85BF0}"/>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επιρρήματα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8772764C-6702-30CD-0050-611D51F8B4B9}"/>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 τοπικά   </a:t>
            </a:r>
            <a:endParaRPr lang="el-CY" b="1" dirty="0"/>
          </a:p>
        </p:txBody>
      </p:sp>
    </p:spTree>
    <p:extLst>
      <p:ext uri="{BB962C8B-B14F-4D97-AF65-F5344CB8AC3E}">
        <p14:creationId xmlns:p14="http://schemas.microsoft.com/office/powerpoint/2010/main" val="2187492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0E73D-ED87-2DA0-F685-957E1992166F}"/>
            </a:ext>
          </a:extLst>
        </p:cNvPr>
        <p:cNvGrpSpPr/>
        <p:nvPr/>
      </p:nvGrpSpPr>
      <p:grpSpPr>
        <a:xfrm>
          <a:off x="0" y="0"/>
          <a:ext cx="0" cy="0"/>
          <a:chOff x="0" y="0"/>
          <a:chExt cx="0" cy="0"/>
        </a:xfrm>
      </p:grpSpPr>
      <p:pic>
        <p:nvPicPr>
          <p:cNvPr id="3076" name="Picture 4" descr="μολύβι Στοκ Εικονογραφήσεις, Vectors, &amp; Clipart – (808,894 Στοκ  Εικονογραφήσεις)">
            <a:extLst>
              <a:ext uri="{FF2B5EF4-FFF2-40B4-BE49-F238E27FC236}">
                <a16:creationId xmlns:a16="http://schemas.microsoft.com/office/drawing/2014/main" id="{11086F16-B83B-E007-444A-6DE9DF9FB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568" y="3855584"/>
            <a:ext cx="2190750" cy="20859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ΕΠΙΡΡΗΜΑ">
            <a:extLst>
              <a:ext uri="{FF2B5EF4-FFF2-40B4-BE49-F238E27FC236}">
                <a16:creationId xmlns:a16="http://schemas.microsoft.com/office/drawing/2014/main" id="{2C13B01D-3F7A-141F-543D-B9E383EC2A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9" name="Εικόνα 8">
            <a:extLst>
              <a:ext uri="{FF2B5EF4-FFF2-40B4-BE49-F238E27FC236}">
                <a16:creationId xmlns:a16="http://schemas.microsoft.com/office/drawing/2014/main" id="{694B52FF-7969-7BA9-55C7-DC39992C5B77}"/>
              </a:ext>
            </a:extLst>
          </p:cNvPr>
          <p:cNvPicPr>
            <a:picLocks noChangeAspect="1"/>
          </p:cNvPicPr>
          <p:nvPr/>
        </p:nvPicPr>
        <p:blipFill>
          <a:blip r:embed="rId3"/>
          <a:srcRect t="5450"/>
          <a:stretch>
            <a:fillRect/>
          </a:stretch>
        </p:blipFill>
        <p:spPr>
          <a:xfrm>
            <a:off x="2815318" y="310242"/>
            <a:ext cx="5519057" cy="6188529"/>
          </a:xfrm>
          <a:prstGeom prst="rect">
            <a:avLst/>
          </a:prstGeom>
        </p:spPr>
      </p:pic>
      <p:sp>
        <p:nvSpPr>
          <p:cNvPr id="2" name="Ορθογώνιο: Στρογγύλεμα γωνιών 1">
            <a:extLst>
              <a:ext uri="{FF2B5EF4-FFF2-40B4-BE49-F238E27FC236}">
                <a16:creationId xmlns:a16="http://schemas.microsoft.com/office/drawing/2014/main" id="{08DF8976-DAF0-8A55-B71A-4C42F84F8CAE}"/>
              </a:ext>
            </a:extLst>
          </p:cNvPr>
          <p:cNvSpPr/>
          <p:nvPr/>
        </p:nvSpPr>
        <p:spPr>
          <a:xfrm>
            <a:off x="2815318" y="1796143"/>
            <a:ext cx="5519057" cy="43542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3" name="Ορθογώνιο: Στρογγύλεμα γωνιών 2">
            <a:extLst>
              <a:ext uri="{FF2B5EF4-FFF2-40B4-BE49-F238E27FC236}">
                <a16:creationId xmlns:a16="http://schemas.microsoft.com/office/drawing/2014/main" id="{BFF3D11C-18F8-0E39-1C70-5331CADC7B32}"/>
              </a:ext>
            </a:extLst>
          </p:cNvPr>
          <p:cNvSpPr/>
          <p:nvPr/>
        </p:nvSpPr>
        <p:spPr>
          <a:xfrm rot="5231354">
            <a:off x="5264683" y="3101807"/>
            <a:ext cx="6188529" cy="442233"/>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5" name="Ορθογώνιο: Στρογγύλεμα γωνιών 4">
            <a:extLst>
              <a:ext uri="{FF2B5EF4-FFF2-40B4-BE49-F238E27FC236}">
                <a16:creationId xmlns:a16="http://schemas.microsoft.com/office/drawing/2014/main" id="{BE72A959-3E84-7D8B-4634-D921E291426D}"/>
              </a:ext>
            </a:extLst>
          </p:cNvPr>
          <p:cNvSpPr/>
          <p:nvPr/>
        </p:nvSpPr>
        <p:spPr>
          <a:xfrm>
            <a:off x="2739118" y="6002451"/>
            <a:ext cx="5519057" cy="43542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10" name="Ορθογώνιο: Στρογγύλεμα γωνιών 9">
            <a:extLst>
              <a:ext uri="{FF2B5EF4-FFF2-40B4-BE49-F238E27FC236}">
                <a16:creationId xmlns:a16="http://schemas.microsoft.com/office/drawing/2014/main" id="{BEB1D09A-7DC9-CDD2-CAFF-F774210D353A}"/>
              </a:ext>
            </a:extLst>
          </p:cNvPr>
          <p:cNvSpPr/>
          <p:nvPr/>
        </p:nvSpPr>
        <p:spPr>
          <a:xfrm>
            <a:off x="2891518" y="3886201"/>
            <a:ext cx="5519057" cy="43542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11" name="Ορθογώνιο: Στρογγύλεμα γωνιών 10">
            <a:extLst>
              <a:ext uri="{FF2B5EF4-FFF2-40B4-BE49-F238E27FC236}">
                <a16:creationId xmlns:a16="http://schemas.microsoft.com/office/drawing/2014/main" id="{8C31F704-6819-C441-08E5-2C61B48CDC7B}"/>
              </a:ext>
            </a:extLst>
          </p:cNvPr>
          <p:cNvSpPr/>
          <p:nvPr/>
        </p:nvSpPr>
        <p:spPr>
          <a:xfrm>
            <a:off x="2815318" y="197644"/>
            <a:ext cx="5519057" cy="43542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12" name="Ορθογώνιο: Στρογγύλεμα γωνιών 11">
            <a:extLst>
              <a:ext uri="{FF2B5EF4-FFF2-40B4-BE49-F238E27FC236}">
                <a16:creationId xmlns:a16="http://schemas.microsoft.com/office/drawing/2014/main" id="{80891A98-3B27-54EB-5B2A-3FFC4C175C31}"/>
              </a:ext>
            </a:extLst>
          </p:cNvPr>
          <p:cNvSpPr/>
          <p:nvPr/>
        </p:nvSpPr>
        <p:spPr>
          <a:xfrm rot="5400000">
            <a:off x="-158337" y="3105167"/>
            <a:ext cx="6195259" cy="442233"/>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Tree>
    <p:extLst>
      <p:ext uri="{BB962C8B-B14F-4D97-AF65-F5344CB8AC3E}">
        <p14:creationId xmlns:p14="http://schemas.microsoft.com/office/powerpoint/2010/main" val="1552715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690A2-3EDA-8142-4F27-176A14243DB3}"/>
            </a:ext>
          </a:extLst>
        </p:cNvPr>
        <p:cNvGrpSpPr/>
        <p:nvPr/>
      </p:nvGrpSpPr>
      <p:grpSpPr>
        <a:xfrm>
          <a:off x="0" y="0"/>
          <a:ext cx="0" cy="0"/>
          <a:chOff x="0" y="0"/>
          <a:chExt cx="0" cy="0"/>
        </a:xfrm>
      </p:grpSpPr>
      <p:pic>
        <p:nvPicPr>
          <p:cNvPr id="3076" name="Picture 4" descr="μολύβι Στοκ Εικονογραφήσεις, Vectors, &amp; Clipart – (808,894 Στοκ  Εικονογραφήσεις)">
            <a:extLst>
              <a:ext uri="{FF2B5EF4-FFF2-40B4-BE49-F238E27FC236}">
                <a16:creationId xmlns:a16="http://schemas.microsoft.com/office/drawing/2014/main" id="{04B461DA-A7EC-1D5E-05A7-397926347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568" y="3855584"/>
            <a:ext cx="2190750" cy="2085975"/>
          </a:xfrm>
          <a:prstGeom prst="rect">
            <a:avLst/>
          </a:prstGeom>
          <a:noFill/>
          <a:extLst>
            <a:ext uri="{909E8E84-426E-40DD-AFC4-6F175D3DCCD1}">
              <a14:hiddenFill xmlns:a14="http://schemas.microsoft.com/office/drawing/2010/main">
                <a:solidFill>
                  <a:srgbClr val="FFFFFF"/>
                </a:solidFill>
              </a14:hiddenFill>
            </a:ext>
          </a:extLst>
        </p:spPr>
      </p:pic>
      <p:sp>
        <p:nvSpPr>
          <p:cNvPr id="4" name="Φυσαλίδα ομιλίας: Έλλειψη 3">
            <a:extLst>
              <a:ext uri="{FF2B5EF4-FFF2-40B4-BE49-F238E27FC236}">
                <a16:creationId xmlns:a16="http://schemas.microsoft.com/office/drawing/2014/main" id="{CFADA698-CCFE-B9DC-7035-21FA57C30568}"/>
              </a:ext>
            </a:extLst>
          </p:cNvPr>
          <p:cNvSpPr/>
          <p:nvPr/>
        </p:nvSpPr>
        <p:spPr>
          <a:xfrm>
            <a:off x="8833759" y="2581276"/>
            <a:ext cx="2733673" cy="1311729"/>
          </a:xfrm>
          <a:prstGeom prst="wedgeEllipseCallou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Πίσω  από </a:t>
            </a:r>
            <a:endParaRPr lang="el-CY" sz="2400" dirty="0"/>
          </a:p>
        </p:txBody>
      </p:sp>
      <p:sp>
        <p:nvSpPr>
          <p:cNvPr id="6" name="Φυσαλίδα ομιλίας: Έλλειψη 5">
            <a:extLst>
              <a:ext uri="{FF2B5EF4-FFF2-40B4-BE49-F238E27FC236}">
                <a16:creationId xmlns:a16="http://schemas.microsoft.com/office/drawing/2014/main" id="{C76C3A88-D7B8-55EC-C054-455DF491DBDC}"/>
              </a:ext>
            </a:extLst>
          </p:cNvPr>
          <p:cNvSpPr/>
          <p:nvPr/>
        </p:nvSpPr>
        <p:spPr>
          <a:xfrm>
            <a:off x="8609241" y="141516"/>
            <a:ext cx="2733673" cy="1796141"/>
          </a:xfrm>
          <a:prstGeom prst="wedgeEllipseCallou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Δίπλα από </a:t>
            </a:r>
            <a:endParaRPr lang="el-CY" sz="2400" dirty="0"/>
          </a:p>
        </p:txBody>
      </p:sp>
      <p:sp>
        <p:nvSpPr>
          <p:cNvPr id="7" name="Φυσαλίδα ομιλίας: Έλλειψη 6">
            <a:extLst>
              <a:ext uri="{FF2B5EF4-FFF2-40B4-BE49-F238E27FC236}">
                <a16:creationId xmlns:a16="http://schemas.microsoft.com/office/drawing/2014/main" id="{CBFA0EEB-25EF-BDE9-1BF7-3BB18A7B9694}"/>
              </a:ext>
            </a:extLst>
          </p:cNvPr>
          <p:cNvSpPr/>
          <p:nvPr/>
        </p:nvSpPr>
        <p:spPr>
          <a:xfrm>
            <a:off x="8977991" y="4569959"/>
            <a:ext cx="2589441" cy="1656669"/>
          </a:xfrm>
          <a:prstGeom prst="wedgeEllipseCallou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Μπροστά από </a:t>
            </a:r>
            <a:endParaRPr lang="el-CY" sz="2400" dirty="0"/>
          </a:p>
        </p:txBody>
      </p:sp>
      <p:sp>
        <p:nvSpPr>
          <p:cNvPr id="8" name="AutoShape 2" descr="ΕΠΙΡΡΗΜΑ">
            <a:extLst>
              <a:ext uri="{FF2B5EF4-FFF2-40B4-BE49-F238E27FC236}">
                <a16:creationId xmlns:a16="http://schemas.microsoft.com/office/drawing/2014/main" id="{646FB0D2-660D-B108-3BFC-B52721E0ACC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9" name="Εικόνα 8">
            <a:extLst>
              <a:ext uri="{FF2B5EF4-FFF2-40B4-BE49-F238E27FC236}">
                <a16:creationId xmlns:a16="http://schemas.microsoft.com/office/drawing/2014/main" id="{275989AA-3D2B-77A8-4F89-3638F164ED97}"/>
              </a:ext>
            </a:extLst>
          </p:cNvPr>
          <p:cNvPicPr>
            <a:picLocks noChangeAspect="1"/>
          </p:cNvPicPr>
          <p:nvPr/>
        </p:nvPicPr>
        <p:blipFill>
          <a:blip r:embed="rId3"/>
          <a:srcRect t="5450"/>
          <a:stretch>
            <a:fillRect/>
          </a:stretch>
        </p:blipFill>
        <p:spPr>
          <a:xfrm>
            <a:off x="2815318" y="310242"/>
            <a:ext cx="5519057" cy="6188529"/>
          </a:xfrm>
          <a:prstGeom prst="rect">
            <a:avLst/>
          </a:prstGeom>
        </p:spPr>
      </p:pic>
    </p:spTree>
    <p:extLst>
      <p:ext uri="{BB962C8B-B14F-4D97-AF65-F5344CB8AC3E}">
        <p14:creationId xmlns:p14="http://schemas.microsoft.com/office/powerpoint/2010/main" val="2037704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92786" y="5059135"/>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solidFill>
                <a:schemeClr val="tx1"/>
              </a:solidFill>
            </a:endParaRPr>
          </a:p>
        </p:txBody>
      </p:sp>
      <p:pic>
        <p:nvPicPr>
          <p:cNvPr id="2" name="Picture 1"/>
          <p:cNvPicPr>
            <a:picLocks noChangeAspect="1"/>
          </p:cNvPicPr>
          <p:nvPr/>
        </p:nvPicPr>
        <p:blipFill>
          <a:blip r:embed="rId2"/>
          <a:stretch>
            <a:fillRect/>
          </a:stretch>
        </p:blipFill>
        <p:spPr>
          <a:xfrm>
            <a:off x="307975" y="5170715"/>
            <a:ext cx="2826205" cy="1461408"/>
          </a:xfrm>
          <a:prstGeom prst="rect">
            <a:avLst/>
          </a:prstGeom>
          <a:ln>
            <a:solidFill>
              <a:schemeClr val="tx1"/>
            </a:solidFill>
          </a:ln>
        </p:spPr>
      </p:pic>
      <p:sp>
        <p:nvSpPr>
          <p:cNvPr id="4" name="AutoShape 2" descr="Σκίτσο Του Μικρού Αγοριού Κινουμένων Σχεδίων Ποδήλατο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3454455" y="5170715"/>
            <a:ext cx="1451828" cy="1461408"/>
          </a:xfrm>
          <a:prstGeom prst="rect">
            <a:avLst/>
          </a:prstGeom>
          <a:ln>
            <a:solidFill>
              <a:schemeClr val="tx1"/>
            </a:solidFill>
          </a:ln>
        </p:spPr>
      </p:pic>
      <p:pic>
        <p:nvPicPr>
          <p:cNvPr id="8" name="Picture 7"/>
          <p:cNvPicPr>
            <a:picLocks noChangeAspect="1"/>
          </p:cNvPicPr>
          <p:nvPr/>
        </p:nvPicPr>
        <p:blipFill>
          <a:blip r:embed="rId2"/>
          <a:stretch>
            <a:fillRect/>
          </a:stretch>
        </p:blipFill>
        <p:spPr>
          <a:xfrm>
            <a:off x="307974" y="3322866"/>
            <a:ext cx="2826205" cy="1461408"/>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6057900" y="3429000"/>
            <a:ext cx="1451828" cy="1461408"/>
          </a:xfrm>
          <a:prstGeom prst="rect">
            <a:avLst/>
          </a:prstGeom>
          <a:ln>
            <a:solidFill>
              <a:schemeClr val="tx1"/>
            </a:solidFill>
          </a:ln>
        </p:spPr>
      </p:pic>
      <p:sp>
        <p:nvSpPr>
          <p:cNvPr id="10" name="Rectangle 9"/>
          <p:cNvSpPr/>
          <p:nvPr/>
        </p:nvSpPr>
        <p:spPr>
          <a:xfrm>
            <a:off x="7908019" y="3351441"/>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 </a:t>
            </a:r>
            <a:endParaRPr lang="en-US" sz="8800" dirty="0">
              <a:solidFill>
                <a:schemeClr val="tx1"/>
              </a:solidFill>
            </a:endParaRPr>
          </a:p>
        </p:txBody>
      </p:sp>
      <p:pic>
        <p:nvPicPr>
          <p:cNvPr id="3" name="Picture 1"/>
          <p:cNvPicPr>
            <a:picLocks noChangeAspect="1"/>
          </p:cNvPicPr>
          <p:nvPr/>
        </p:nvPicPr>
        <p:blipFill>
          <a:blip r:embed="rId2"/>
          <a:stretch>
            <a:fillRect/>
          </a:stretch>
        </p:blipFill>
        <p:spPr>
          <a:xfrm>
            <a:off x="1468209" y="296636"/>
            <a:ext cx="2826205" cy="2228850"/>
          </a:xfrm>
          <a:prstGeom prst="rect">
            <a:avLst/>
          </a:prstGeom>
        </p:spPr>
      </p:pic>
      <p:pic>
        <p:nvPicPr>
          <p:cNvPr id="6" name="Picture 4"/>
          <p:cNvPicPr>
            <a:picLocks noChangeAspect="1"/>
          </p:cNvPicPr>
          <p:nvPr/>
        </p:nvPicPr>
        <p:blipFill>
          <a:blip r:embed="rId3"/>
          <a:stretch>
            <a:fillRect/>
          </a:stretch>
        </p:blipFill>
        <p:spPr>
          <a:xfrm>
            <a:off x="7041752" y="787176"/>
            <a:ext cx="2690078" cy="1608365"/>
          </a:xfrm>
          <a:prstGeom prst="rect">
            <a:avLst/>
          </a:prstGeom>
        </p:spPr>
      </p:pic>
      <p:sp>
        <p:nvSpPr>
          <p:cNvPr id="11" name="Rectangle 2"/>
          <p:cNvSpPr/>
          <p:nvPr/>
        </p:nvSpPr>
        <p:spPr>
          <a:xfrm>
            <a:off x="4097764" y="884464"/>
            <a:ext cx="2686050" cy="10531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600" dirty="0">
                <a:solidFill>
                  <a:schemeClr val="tx1"/>
                </a:solidFill>
              </a:rPr>
              <a:t>δέντρο </a:t>
            </a:r>
            <a:endParaRPr lang="en-US" sz="6600" dirty="0">
              <a:solidFill>
                <a:schemeClr val="tx1"/>
              </a:solidFill>
            </a:endParaRPr>
          </a:p>
        </p:txBody>
      </p:sp>
      <p:sp>
        <p:nvSpPr>
          <p:cNvPr id="12" name="Rectangle 5"/>
          <p:cNvSpPr/>
          <p:nvPr/>
        </p:nvSpPr>
        <p:spPr>
          <a:xfrm>
            <a:off x="9413369" y="787176"/>
            <a:ext cx="2686050" cy="10531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600" dirty="0">
                <a:solidFill>
                  <a:schemeClr val="tx1"/>
                </a:solidFill>
              </a:rPr>
              <a:t>αγόρι </a:t>
            </a:r>
            <a:endParaRPr lang="en-US" sz="6600" dirty="0">
              <a:solidFill>
                <a:schemeClr val="tx1"/>
              </a:solidFill>
            </a:endParaRPr>
          </a:p>
        </p:txBody>
      </p:sp>
      <p:sp>
        <p:nvSpPr>
          <p:cNvPr id="13" name="TextBox 12">
            <a:extLst>
              <a:ext uri="{FF2B5EF4-FFF2-40B4-BE49-F238E27FC236}">
                <a16:creationId xmlns:a16="http://schemas.microsoft.com/office/drawing/2014/main" id="{BE32DE60-FFA0-1390-4336-C2541D106043}"/>
              </a:ext>
            </a:extLst>
          </p:cNvPr>
          <p:cNvSpPr txBox="1"/>
          <p:nvPr/>
        </p:nvSpPr>
        <p:spPr>
          <a:xfrm>
            <a:off x="8675917" y="2026828"/>
            <a:ext cx="2971798" cy="769441"/>
          </a:xfrm>
          <a:prstGeom prst="rect">
            <a:avLst/>
          </a:prstGeom>
          <a:noFill/>
        </p:spPr>
        <p:txBody>
          <a:bodyPr wrap="square">
            <a:spAutoFit/>
          </a:bodyPr>
          <a:lstStyle/>
          <a:p>
            <a:r>
              <a:rPr lang="el-GR" sz="4400" dirty="0">
                <a:solidFill>
                  <a:srgbClr val="FF0000"/>
                </a:solidFill>
              </a:rPr>
              <a:t>Πού είναι;</a:t>
            </a:r>
            <a:endParaRPr lang="el-CY" sz="4400" dirty="0">
              <a:solidFill>
                <a:srgbClr val="FF0000"/>
              </a:solidFill>
            </a:endParaRPr>
          </a:p>
        </p:txBody>
      </p:sp>
    </p:spTree>
    <p:extLst>
      <p:ext uri="{BB962C8B-B14F-4D97-AF65-F5344CB8AC3E}">
        <p14:creationId xmlns:p14="http://schemas.microsoft.com/office/powerpoint/2010/main" val="2898701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92786" y="5059135"/>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κοντά</a:t>
            </a:r>
            <a:endParaRPr lang="en-US" sz="8800" dirty="0">
              <a:solidFill>
                <a:schemeClr val="tx1"/>
              </a:solidFill>
            </a:endParaRPr>
          </a:p>
        </p:txBody>
      </p:sp>
      <p:pic>
        <p:nvPicPr>
          <p:cNvPr id="2" name="Picture 1"/>
          <p:cNvPicPr>
            <a:picLocks noChangeAspect="1"/>
          </p:cNvPicPr>
          <p:nvPr/>
        </p:nvPicPr>
        <p:blipFill>
          <a:blip r:embed="rId2"/>
          <a:stretch>
            <a:fillRect/>
          </a:stretch>
        </p:blipFill>
        <p:spPr>
          <a:xfrm>
            <a:off x="307975" y="5170715"/>
            <a:ext cx="2826205" cy="1461408"/>
          </a:xfrm>
          <a:prstGeom prst="rect">
            <a:avLst/>
          </a:prstGeom>
          <a:ln>
            <a:solidFill>
              <a:schemeClr val="tx1"/>
            </a:solidFill>
          </a:ln>
        </p:spPr>
      </p:pic>
      <p:sp>
        <p:nvSpPr>
          <p:cNvPr id="4" name="AutoShape 2" descr="Σκίτσο Του Μικρού Αγοριού Κινουμένων Σχεδίων Ποδήλατο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3454455" y="5170715"/>
            <a:ext cx="1451828" cy="1461408"/>
          </a:xfrm>
          <a:prstGeom prst="rect">
            <a:avLst/>
          </a:prstGeom>
          <a:ln>
            <a:solidFill>
              <a:schemeClr val="tx1"/>
            </a:solidFill>
          </a:ln>
        </p:spPr>
      </p:pic>
      <p:pic>
        <p:nvPicPr>
          <p:cNvPr id="8" name="Picture 7"/>
          <p:cNvPicPr>
            <a:picLocks noChangeAspect="1"/>
          </p:cNvPicPr>
          <p:nvPr/>
        </p:nvPicPr>
        <p:blipFill>
          <a:blip r:embed="rId2"/>
          <a:stretch>
            <a:fillRect/>
          </a:stretch>
        </p:blipFill>
        <p:spPr>
          <a:xfrm>
            <a:off x="307974" y="3322866"/>
            <a:ext cx="2826205" cy="1461408"/>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6057900" y="3429000"/>
            <a:ext cx="1451828" cy="1461408"/>
          </a:xfrm>
          <a:prstGeom prst="rect">
            <a:avLst/>
          </a:prstGeom>
          <a:ln>
            <a:solidFill>
              <a:schemeClr val="tx1"/>
            </a:solidFill>
          </a:ln>
        </p:spPr>
      </p:pic>
      <p:sp>
        <p:nvSpPr>
          <p:cNvPr id="10" name="Rectangle 9"/>
          <p:cNvSpPr/>
          <p:nvPr/>
        </p:nvSpPr>
        <p:spPr>
          <a:xfrm>
            <a:off x="7908019" y="3351441"/>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μακριά </a:t>
            </a:r>
            <a:endParaRPr lang="en-US" sz="8800" dirty="0">
              <a:solidFill>
                <a:schemeClr val="tx1"/>
              </a:solidFill>
            </a:endParaRPr>
          </a:p>
        </p:txBody>
      </p:sp>
      <p:pic>
        <p:nvPicPr>
          <p:cNvPr id="3" name="Picture 1"/>
          <p:cNvPicPr>
            <a:picLocks noChangeAspect="1"/>
          </p:cNvPicPr>
          <p:nvPr/>
        </p:nvPicPr>
        <p:blipFill>
          <a:blip r:embed="rId2"/>
          <a:stretch>
            <a:fillRect/>
          </a:stretch>
        </p:blipFill>
        <p:spPr>
          <a:xfrm>
            <a:off x="1468209" y="296636"/>
            <a:ext cx="2826205" cy="2228850"/>
          </a:xfrm>
          <a:prstGeom prst="rect">
            <a:avLst/>
          </a:prstGeom>
        </p:spPr>
      </p:pic>
      <p:pic>
        <p:nvPicPr>
          <p:cNvPr id="6" name="Picture 4"/>
          <p:cNvPicPr>
            <a:picLocks noChangeAspect="1"/>
          </p:cNvPicPr>
          <p:nvPr/>
        </p:nvPicPr>
        <p:blipFill>
          <a:blip r:embed="rId3"/>
          <a:stretch>
            <a:fillRect/>
          </a:stretch>
        </p:blipFill>
        <p:spPr>
          <a:xfrm>
            <a:off x="7041752" y="787176"/>
            <a:ext cx="2690078" cy="1608365"/>
          </a:xfrm>
          <a:prstGeom prst="rect">
            <a:avLst/>
          </a:prstGeom>
        </p:spPr>
      </p:pic>
      <p:sp>
        <p:nvSpPr>
          <p:cNvPr id="11" name="Rectangle 2"/>
          <p:cNvSpPr/>
          <p:nvPr/>
        </p:nvSpPr>
        <p:spPr>
          <a:xfrm>
            <a:off x="4097764" y="884464"/>
            <a:ext cx="2686050" cy="10531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600" dirty="0">
                <a:solidFill>
                  <a:schemeClr val="tx1"/>
                </a:solidFill>
              </a:rPr>
              <a:t>δέντρο </a:t>
            </a:r>
            <a:endParaRPr lang="en-US" sz="6600" dirty="0">
              <a:solidFill>
                <a:schemeClr val="tx1"/>
              </a:solidFill>
            </a:endParaRPr>
          </a:p>
        </p:txBody>
      </p:sp>
      <p:sp>
        <p:nvSpPr>
          <p:cNvPr id="12" name="Rectangle 5"/>
          <p:cNvSpPr/>
          <p:nvPr/>
        </p:nvSpPr>
        <p:spPr>
          <a:xfrm>
            <a:off x="9413369" y="787176"/>
            <a:ext cx="2686050" cy="10531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600" dirty="0">
                <a:solidFill>
                  <a:schemeClr val="tx1"/>
                </a:solidFill>
              </a:rPr>
              <a:t>αγόρι </a:t>
            </a:r>
            <a:endParaRPr lang="en-US" sz="6600" dirty="0">
              <a:solidFill>
                <a:schemeClr val="tx1"/>
              </a:solidFill>
            </a:endParaRPr>
          </a:p>
        </p:txBody>
      </p:sp>
      <p:sp>
        <p:nvSpPr>
          <p:cNvPr id="14" name="TextBox 13">
            <a:extLst>
              <a:ext uri="{FF2B5EF4-FFF2-40B4-BE49-F238E27FC236}">
                <a16:creationId xmlns:a16="http://schemas.microsoft.com/office/drawing/2014/main" id="{C947DCEA-659F-A7C4-1F72-84D813EAB4F2}"/>
              </a:ext>
            </a:extLst>
          </p:cNvPr>
          <p:cNvSpPr txBox="1"/>
          <p:nvPr/>
        </p:nvSpPr>
        <p:spPr>
          <a:xfrm>
            <a:off x="8035017" y="2143805"/>
            <a:ext cx="3091543" cy="830997"/>
          </a:xfrm>
          <a:prstGeom prst="rect">
            <a:avLst/>
          </a:prstGeom>
          <a:noFill/>
        </p:spPr>
        <p:txBody>
          <a:bodyPr wrap="square">
            <a:spAutoFit/>
          </a:bodyPr>
          <a:lstStyle/>
          <a:p>
            <a:r>
              <a:rPr lang="el-GR" sz="4800" dirty="0">
                <a:solidFill>
                  <a:srgbClr val="FF0000"/>
                </a:solidFill>
              </a:rPr>
              <a:t>Πού είναι;</a:t>
            </a:r>
            <a:endParaRPr lang="el-CY" sz="4800" dirty="0">
              <a:solidFill>
                <a:srgbClr val="FF0000"/>
              </a:solidFill>
            </a:endParaRPr>
          </a:p>
        </p:txBody>
      </p:sp>
    </p:spTree>
    <p:extLst>
      <p:ext uri="{BB962C8B-B14F-4D97-AF65-F5344CB8AC3E}">
        <p14:creationId xmlns:p14="http://schemas.microsoft.com/office/powerpoint/2010/main" val="11815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78386" y="4286250"/>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solidFill>
                <a:schemeClr val="tx1"/>
              </a:solidFill>
            </a:endParaRPr>
          </a:p>
        </p:txBody>
      </p:sp>
      <p:pic>
        <p:nvPicPr>
          <p:cNvPr id="2" name="Picture 1"/>
          <p:cNvPicPr>
            <a:picLocks noChangeAspect="1"/>
          </p:cNvPicPr>
          <p:nvPr/>
        </p:nvPicPr>
        <p:blipFill>
          <a:blip r:embed="rId2"/>
          <a:stretch>
            <a:fillRect/>
          </a:stretch>
        </p:blipFill>
        <p:spPr>
          <a:xfrm>
            <a:off x="307975" y="3555546"/>
            <a:ext cx="2826205" cy="1461408"/>
          </a:xfrm>
          <a:prstGeom prst="rect">
            <a:avLst/>
          </a:prstGeom>
          <a:ln>
            <a:solidFill>
              <a:schemeClr val="tx1"/>
            </a:solidFill>
          </a:ln>
        </p:spPr>
      </p:pic>
      <p:sp>
        <p:nvSpPr>
          <p:cNvPr id="4" name="AutoShape 2" descr="Σκίτσο Του Μικρού Αγοριού Κινουμένων Σχεδίων Ποδήλατο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891324" y="5129891"/>
            <a:ext cx="1451828" cy="1461408"/>
          </a:xfrm>
          <a:prstGeom prst="rect">
            <a:avLst/>
          </a:prstGeom>
          <a:ln>
            <a:solidFill>
              <a:schemeClr val="tx1"/>
            </a:solidFill>
          </a:ln>
        </p:spPr>
      </p:pic>
      <p:pic>
        <p:nvPicPr>
          <p:cNvPr id="8" name="Picture 7"/>
          <p:cNvPicPr>
            <a:picLocks noChangeAspect="1"/>
          </p:cNvPicPr>
          <p:nvPr/>
        </p:nvPicPr>
        <p:blipFill>
          <a:blip r:embed="rId2"/>
          <a:stretch>
            <a:fillRect/>
          </a:stretch>
        </p:blipFill>
        <p:spPr>
          <a:xfrm>
            <a:off x="274636" y="1997530"/>
            <a:ext cx="2826205" cy="1461408"/>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1002903" y="119743"/>
            <a:ext cx="1451828" cy="1461408"/>
          </a:xfrm>
          <a:prstGeom prst="rect">
            <a:avLst/>
          </a:prstGeom>
          <a:ln>
            <a:solidFill>
              <a:schemeClr val="tx1"/>
            </a:solidFill>
          </a:ln>
        </p:spPr>
      </p:pic>
      <p:sp>
        <p:nvSpPr>
          <p:cNvPr id="10" name="Rectangle 9"/>
          <p:cNvSpPr/>
          <p:nvPr/>
        </p:nvSpPr>
        <p:spPr>
          <a:xfrm>
            <a:off x="8030936" y="1609726"/>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solidFill>
                <a:schemeClr val="tx1"/>
              </a:solidFill>
            </a:endParaRPr>
          </a:p>
        </p:txBody>
      </p:sp>
      <p:cxnSp>
        <p:nvCxnSpPr>
          <p:cNvPr id="6" name="Straight Connector 5"/>
          <p:cNvCxnSpPr/>
          <p:nvPr/>
        </p:nvCxnSpPr>
        <p:spPr>
          <a:xfrm flipV="1">
            <a:off x="0" y="3458938"/>
            <a:ext cx="12192000" cy="9660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ED141AD-58BF-B3FF-03C3-F8CD1FE4F8CC}"/>
              </a:ext>
            </a:extLst>
          </p:cNvPr>
          <p:cNvSpPr txBox="1"/>
          <p:nvPr/>
        </p:nvSpPr>
        <p:spPr>
          <a:xfrm>
            <a:off x="8733064" y="119743"/>
            <a:ext cx="3404507" cy="830997"/>
          </a:xfrm>
          <a:prstGeom prst="rect">
            <a:avLst/>
          </a:prstGeom>
          <a:noFill/>
        </p:spPr>
        <p:txBody>
          <a:bodyPr wrap="square">
            <a:spAutoFit/>
          </a:bodyPr>
          <a:lstStyle/>
          <a:p>
            <a:r>
              <a:rPr lang="el-GR" sz="4800" dirty="0">
                <a:solidFill>
                  <a:srgbClr val="FF0000"/>
                </a:solidFill>
              </a:rPr>
              <a:t>Πού είναι;</a:t>
            </a:r>
            <a:endParaRPr lang="el-CY" sz="4800" dirty="0">
              <a:solidFill>
                <a:srgbClr val="FF0000"/>
              </a:solidFill>
            </a:endParaRPr>
          </a:p>
        </p:txBody>
      </p:sp>
    </p:spTree>
    <p:extLst>
      <p:ext uri="{BB962C8B-B14F-4D97-AF65-F5344CB8AC3E}">
        <p14:creationId xmlns:p14="http://schemas.microsoft.com/office/powerpoint/2010/main" val="3750065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30935" y="4249340"/>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κάτω</a:t>
            </a:r>
            <a:endParaRPr lang="en-US" sz="8800" dirty="0">
              <a:solidFill>
                <a:schemeClr val="tx1"/>
              </a:solidFill>
            </a:endParaRPr>
          </a:p>
        </p:txBody>
      </p:sp>
      <p:pic>
        <p:nvPicPr>
          <p:cNvPr id="2" name="Picture 1"/>
          <p:cNvPicPr>
            <a:picLocks noChangeAspect="1"/>
          </p:cNvPicPr>
          <p:nvPr/>
        </p:nvPicPr>
        <p:blipFill>
          <a:blip r:embed="rId2"/>
          <a:stretch>
            <a:fillRect/>
          </a:stretch>
        </p:blipFill>
        <p:spPr>
          <a:xfrm>
            <a:off x="307975" y="3555546"/>
            <a:ext cx="2826205" cy="1461408"/>
          </a:xfrm>
          <a:prstGeom prst="rect">
            <a:avLst/>
          </a:prstGeom>
          <a:ln>
            <a:solidFill>
              <a:schemeClr val="tx1"/>
            </a:solidFill>
          </a:ln>
        </p:spPr>
      </p:pic>
      <p:sp>
        <p:nvSpPr>
          <p:cNvPr id="4" name="AutoShape 2" descr="Σκίτσο Του Μικρού Αγοριού Κινουμένων Σχεδίων Ποδήλατο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891324" y="5129891"/>
            <a:ext cx="1451828" cy="1461408"/>
          </a:xfrm>
          <a:prstGeom prst="rect">
            <a:avLst/>
          </a:prstGeom>
          <a:ln>
            <a:solidFill>
              <a:schemeClr val="tx1"/>
            </a:solidFill>
          </a:ln>
        </p:spPr>
      </p:pic>
      <p:pic>
        <p:nvPicPr>
          <p:cNvPr id="8" name="Picture 7"/>
          <p:cNvPicPr>
            <a:picLocks noChangeAspect="1"/>
          </p:cNvPicPr>
          <p:nvPr/>
        </p:nvPicPr>
        <p:blipFill>
          <a:blip r:embed="rId2"/>
          <a:stretch>
            <a:fillRect/>
          </a:stretch>
        </p:blipFill>
        <p:spPr>
          <a:xfrm>
            <a:off x="274636" y="1997530"/>
            <a:ext cx="2826205" cy="1461408"/>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1002903" y="119743"/>
            <a:ext cx="1451828" cy="1461408"/>
          </a:xfrm>
          <a:prstGeom prst="rect">
            <a:avLst/>
          </a:prstGeom>
          <a:ln>
            <a:solidFill>
              <a:schemeClr val="tx1"/>
            </a:solidFill>
          </a:ln>
        </p:spPr>
      </p:pic>
      <p:sp>
        <p:nvSpPr>
          <p:cNvPr id="10" name="Rectangle 9"/>
          <p:cNvSpPr/>
          <p:nvPr/>
        </p:nvSpPr>
        <p:spPr>
          <a:xfrm>
            <a:off x="8030936" y="1609726"/>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πάνω </a:t>
            </a:r>
            <a:endParaRPr lang="en-US" sz="8800" dirty="0">
              <a:solidFill>
                <a:schemeClr val="tx1"/>
              </a:solidFill>
            </a:endParaRPr>
          </a:p>
        </p:txBody>
      </p:sp>
      <p:cxnSp>
        <p:nvCxnSpPr>
          <p:cNvPr id="6" name="Straight Connector 5"/>
          <p:cNvCxnSpPr/>
          <p:nvPr/>
        </p:nvCxnSpPr>
        <p:spPr>
          <a:xfrm flipV="1">
            <a:off x="0" y="3458938"/>
            <a:ext cx="12192000" cy="96608"/>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9315DEC-6851-FE6C-5AAA-9CBC2DBAA398}"/>
              </a:ext>
            </a:extLst>
          </p:cNvPr>
          <p:cNvSpPr txBox="1"/>
          <p:nvPr/>
        </p:nvSpPr>
        <p:spPr>
          <a:xfrm>
            <a:off x="8733064" y="119743"/>
            <a:ext cx="3404507" cy="830997"/>
          </a:xfrm>
          <a:prstGeom prst="rect">
            <a:avLst/>
          </a:prstGeom>
          <a:noFill/>
        </p:spPr>
        <p:txBody>
          <a:bodyPr wrap="square">
            <a:spAutoFit/>
          </a:bodyPr>
          <a:lstStyle/>
          <a:p>
            <a:r>
              <a:rPr lang="el-GR" sz="4800" dirty="0">
                <a:solidFill>
                  <a:srgbClr val="FF0000"/>
                </a:solidFill>
              </a:rPr>
              <a:t>Πού είναι;</a:t>
            </a:r>
            <a:endParaRPr lang="el-CY" sz="4800" dirty="0">
              <a:solidFill>
                <a:srgbClr val="FF0000"/>
              </a:solidFill>
            </a:endParaRPr>
          </a:p>
        </p:txBody>
      </p:sp>
    </p:spTree>
    <p:extLst>
      <p:ext uri="{BB962C8B-B14F-4D97-AF65-F5344CB8AC3E}">
        <p14:creationId xmlns:p14="http://schemas.microsoft.com/office/powerpoint/2010/main" val="408495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78386" y="4286250"/>
            <a:ext cx="4629150"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solidFill>
                <a:schemeClr val="tx1"/>
              </a:solidFill>
            </a:endParaRPr>
          </a:p>
        </p:txBody>
      </p:sp>
      <p:pic>
        <p:nvPicPr>
          <p:cNvPr id="2" name="Picture 1"/>
          <p:cNvPicPr>
            <a:picLocks noChangeAspect="1"/>
          </p:cNvPicPr>
          <p:nvPr/>
        </p:nvPicPr>
        <p:blipFill>
          <a:blip r:embed="rId2"/>
          <a:stretch>
            <a:fillRect/>
          </a:stretch>
        </p:blipFill>
        <p:spPr>
          <a:xfrm>
            <a:off x="1802040" y="3612014"/>
            <a:ext cx="2826205" cy="1461408"/>
          </a:xfrm>
          <a:prstGeom prst="rect">
            <a:avLst/>
          </a:prstGeom>
          <a:ln>
            <a:solidFill>
              <a:schemeClr val="tx1"/>
            </a:solidFill>
          </a:ln>
        </p:spPr>
      </p:pic>
      <p:sp>
        <p:nvSpPr>
          <p:cNvPr id="4" name="AutoShape 2" descr="Σκίτσο Του Μικρού Αγοριού Κινουμένων Σχεδίων Ποδήλατο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269249" y="3612014"/>
            <a:ext cx="1451828" cy="1461408"/>
          </a:xfrm>
          <a:prstGeom prst="rect">
            <a:avLst/>
          </a:prstGeom>
          <a:ln>
            <a:solidFill>
              <a:schemeClr val="tx1"/>
            </a:solidFill>
          </a:ln>
        </p:spPr>
      </p:pic>
      <p:pic>
        <p:nvPicPr>
          <p:cNvPr id="8" name="Picture 7"/>
          <p:cNvPicPr>
            <a:picLocks noChangeAspect="1"/>
          </p:cNvPicPr>
          <p:nvPr/>
        </p:nvPicPr>
        <p:blipFill>
          <a:blip r:embed="rId2"/>
          <a:stretch>
            <a:fillRect/>
          </a:stretch>
        </p:blipFill>
        <p:spPr>
          <a:xfrm>
            <a:off x="1721077" y="1981201"/>
            <a:ext cx="2826205" cy="1461408"/>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4837281" y="1981201"/>
            <a:ext cx="1451828" cy="1461408"/>
          </a:xfrm>
          <a:prstGeom prst="rect">
            <a:avLst/>
          </a:prstGeom>
          <a:ln>
            <a:solidFill>
              <a:schemeClr val="tx1"/>
            </a:solidFill>
          </a:ln>
        </p:spPr>
      </p:pic>
      <p:sp>
        <p:nvSpPr>
          <p:cNvPr id="10" name="Rectangle 9"/>
          <p:cNvSpPr/>
          <p:nvPr/>
        </p:nvSpPr>
        <p:spPr>
          <a:xfrm>
            <a:off x="8030936" y="1609726"/>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 </a:t>
            </a:r>
            <a:endParaRPr lang="en-US" sz="8800" dirty="0">
              <a:solidFill>
                <a:schemeClr val="tx1"/>
              </a:solidFill>
            </a:endParaRPr>
          </a:p>
        </p:txBody>
      </p:sp>
      <p:cxnSp>
        <p:nvCxnSpPr>
          <p:cNvPr id="6" name="Straight Connector 5"/>
          <p:cNvCxnSpPr/>
          <p:nvPr/>
        </p:nvCxnSpPr>
        <p:spPr>
          <a:xfrm flipV="1">
            <a:off x="0" y="3458938"/>
            <a:ext cx="12192000" cy="96608"/>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C65AC7D-D930-D874-D5C4-EE4583716277}"/>
              </a:ext>
            </a:extLst>
          </p:cNvPr>
          <p:cNvSpPr txBox="1"/>
          <p:nvPr/>
        </p:nvSpPr>
        <p:spPr>
          <a:xfrm>
            <a:off x="8733064" y="119743"/>
            <a:ext cx="3404507" cy="830997"/>
          </a:xfrm>
          <a:prstGeom prst="rect">
            <a:avLst/>
          </a:prstGeom>
          <a:noFill/>
        </p:spPr>
        <p:txBody>
          <a:bodyPr wrap="square">
            <a:spAutoFit/>
          </a:bodyPr>
          <a:lstStyle/>
          <a:p>
            <a:r>
              <a:rPr lang="el-GR" sz="4800" dirty="0">
                <a:solidFill>
                  <a:srgbClr val="FF0000"/>
                </a:solidFill>
              </a:rPr>
              <a:t>Πού είναι;</a:t>
            </a:r>
            <a:endParaRPr lang="el-CY" sz="4800" dirty="0">
              <a:solidFill>
                <a:srgbClr val="FF0000"/>
              </a:solidFill>
            </a:endParaRPr>
          </a:p>
        </p:txBody>
      </p:sp>
    </p:spTree>
    <p:extLst>
      <p:ext uri="{BB962C8B-B14F-4D97-AF65-F5344CB8AC3E}">
        <p14:creationId xmlns:p14="http://schemas.microsoft.com/office/powerpoint/2010/main" val="1352609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Με ποιους  μένεις;</a:t>
            </a:r>
            <a:endParaRPr lang="en-US" dirty="0">
              <a:solidFill>
                <a:srgbClr val="FF0000"/>
              </a:solidFill>
            </a:endParaRPr>
          </a:p>
        </p:txBody>
      </p:sp>
      <p:sp>
        <p:nvSpPr>
          <p:cNvPr id="3" name="Text Placeholder 2"/>
          <p:cNvSpPr>
            <a:spLocks noGrp="1"/>
          </p:cNvSpPr>
          <p:nvPr>
            <p:ph type="body" idx="1"/>
          </p:nvPr>
        </p:nvSpPr>
        <p:spPr/>
        <p:txBody>
          <a:bodyPr/>
          <a:lstStyle/>
          <a:p>
            <a:r>
              <a:rPr lang="el-GR" dirty="0"/>
              <a:t>Μένω  μόνος  μου.</a:t>
            </a:r>
            <a:endParaRPr lang="en-US" dirty="0"/>
          </a:p>
        </p:txBody>
      </p:sp>
      <p:sp>
        <p:nvSpPr>
          <p:cNvPr id="5" name="Text Placeholder 4"/>
          <p:cNvSpPr>
            <a:spLocks noGrp="1"/>
          </p:cNvSpPr>
          <p:nvPr>
            <p:ph type="body" sz="quarter" idx="3"/>
          </p:nvPr>
        </p:nvSpPr>
        <p:spPr/>
        <p:txBody>
          <a:bodyPr/>
          <a:lstStyle/>
          <a:p>
            <a:r>
              <a:rPr lang="el-GR" dirty="0"/>
              <a:t>Μένω με την  οικογένειά μου.</a:t>
            </a:r>
            <a:endParaRPr lang="en-US" dirty="0"/>
          </a:p>
        </p:txBody>
      </p:sp>
      <p:pic>
        <p:nvPicPr>
          <p:cNvPr id="1026" name="Picture 2" descr="Η ταινία που έγινε... χριστουγεννιάτικος θεσμός - 30 χρόνια «Μόνος στο σπίτι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898583"/>
            <a:ext cx="5157787" cy="2897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Οικογένεια στο σπίτι διανυσματική απεικόνιση. εικονογραφία από childhood -  26463371"/>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b="10737"/>
          <a:stretch>
            <a:fillRect/>
          </a:stretch>
        </p:blipFill>
        <p:spPr bwMode="auto">
          <a:xfrm>
            <a:off x="6782594" y="2724309"/>
            <a:ext cx="3962400" cy="289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96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78386" y="4286250"/>
            <a:ext cx="4629150"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αριστερά</a:t>
            </a:r>
            <a:endParaRPr lang="en-US" sz="8800" dirty="0">
              <a:solidFill>
                <a:schemeClr val="tx1"/>
              </a:solidFill>
            </a:endParaRPr>
          </a:p>
        </p:txBody>
      </p:sp>
      <p:pic>
        <p:nvPicPr>
          <p:cNvPr id="2" name="Picture 1"/>
          <p:cNvPicPr>
            <a:picLocks noChangeAspect="1"/>
          </p:cNvPicPr>
          <p:nvPr/>
        </p:nvPicPr>
        <p:blipFill>
          <a:blip r:embed="rId2"/>
          <a:stretch>
            <a:fillRect/>
          </a:stretch>
        </p:blipFill>
        <p:spPr>
          <a:xfrm>
            <a:off x="1802040" y="3612014"/>
            <a:ext cx="2826205" cy="1461408"/>
          </a:xfrm>
          <a:prstGeom prst="rect">
            <a:avLst/>
          </a:prstGeom>
          <a:ln>
            <a:solidFill>
              <a:schemeClr val="tx1"/>
            </a:solidFill>
          </a:ln>
        </p:spPr>
      </p:pic>
      <p:sp>
        <p:nvSpPr>
          <p:cNvPr id="4" name="AutoShape 2" descr="Σκίτσο Του Μικρού Αγοριού Κινουμένων Σχεδίων Ποδήλατο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269249" y="3612014"/>
            <a:ext cx="1451828" cy="1461408"/>
          </a:xfrm>
          <a:prstGeom prst="rect">
            <a:avLst/>
          </a:prstGeom>
          <a:ln>
            <a:solidFill>
              <a:schemeClr val="tx1"/>
            </a:solidFill>
          </a:ln>
        </p:spPr>
      </p:pic>
      <p:pic>
        <p:nvPicPr>
          <p:cNvPr id="8" name="Picture 7"/>
          <p:cNvPicPr>
            <a:picLocks noChangeAspect="1"/>
          </p:cNvPicPr>
          <p:nvPr/>
        </p:nvPicPr>
        <p:blipFill>
          <a:blip r:embed="rId2"/>
          <a:stretch>
            <a:fillRect/>
          </a:stretch>
        </p:blipFill>
        <p:spPr>
          <a:xfrm>
            <a:off x="1721077" y="1981201"/>
            <a:ext cx="2826205" cy="1461408"/>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4837281" y="1981201"/>
            <a:ext cx="1451828" cy="1461408"/>
          </a:xfrm>
          <a:prstGeom prst="rect">
            <a:avLst/>
          </a:prstGeom>
          <a:ln>
            <a:solidFill>
              <a:schemeClr val="tx1"/>
            </a:solidFill>
          </a:ln>
        </p:spPr>
      </p:pic>
      <p:sp>
        <p:nvSpPr>
          <p:cNvPr id="10" name="Rectangle 9"/>
          <p:cNvSpPr/>
          <p:nvPr/>
        </p:nvSpPr>
        <p:spPr>
          <a:xfrm>
            <a:off x="8030936" y="1609726"/>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 δεξιά</a:t>
            </a:r>
            <a:endParaRPr lang="en-US" sz="8800" dirty="0">
              <a:solidFill>
                <a:schemeClr val="tx1"/>
              </a:solidFill>
            </a:endParaRPr>
          </a:p>
        </p:txBody>
      </p:sp>
      <p:cxnSp>
        <p:nvCxnSpPr>
          <p:cNvPr id="6" name="Straight Connector 5"/>
          <p:cNvCxnSpPr/>
          <p:nvPr/>
        </p:nvCxnSpPr>
        <p:spPr>
          <a:xfrm flipV="1">
            <a:off x="0" y="3458938"/>
            <a:ext cx="12192000" cy="96608"/>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B049A0B-7889-EEAC-9A34-A9AD3A96E397}"/>
              </a:ext>
            </a:extLst>
          </p:cNvPr>
          <p:cNvSpPr txBox="1"/>
          <p:nvPr/>
        </p:nvSpPr>
        <p:spPr>
          <a:xfrm>
            <a:off x="8733064" y="119743"/>
            <a:ext cx="3404507" cy="830997"/>
          </a:xfrm>
          <a:prstGeom prst="rect">
            <a:avLst/>
          </a:prstGeom>
          <a:noFill/>
        </p:spPr>
        <p:txBody>
          <a:bodyPr wrap="square">
            <a:spAutoFit/>
          </a:bodyPr>
          <a:lstStyle/>
          <a:p>
            <a:r>
              <a:rPr lang="el-GR" sz="4800" dirty="0">
                <a:solidFill>
                  <a:srgbClr val="FF0000"/>
                </a:solidFill>
              </a:rPr>
              <a:t>Πού είναι;</a:t>
            </a:r>
            <a:endParaRPr lang="el-CY" sz="4800" dirty="0">
              <a:solidFill>
                <a:srgbClr val="FF0000"/>
              </a:solidFill>
            </a:endParaRPr>
          </a:p>
        </p:txBody>
      </p:sp>
    </p:spTree>
    <p:extLst>
      <p:ext uri="{BB962C8B-B14F-4D97-AF65-F5344CB8AC3E}">
        <p14:creationId xmlns:p14="http://schemas.microsoft.com/office/powerpoint/2010/main" val="26274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78386" y="4286250"/>
            <a:ext cx="4629150"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 </a:t>
            </a:r>
            <a:endParaRPr lang="en-US" sz="8800" dirty="0">
              <a:solidFill>
                <a:schemeClr val="tx1"/>
              </a:solidFill>
            </a:endParaRPr>
          </a:p>
        </p:txBody>
      </p:sp>
      <p:pic>
        <p:nvPicPr>
          <p:cNvPr id="2" name="Picture 1"/>
          <p:cNvPicPr>
            <a:picLocks noChangeAspect="1"/>
          </p:cNvPicPr>
          <p:nvPr/>
        </p:nvPicPr>
        <p:blipFill>
          <a:blip r:embed="rId2"/>
          <a:stretch>
            <a:fillRect/>
          </a:stretch>
        </p:blipFill>
        <p:spPr>
          <a:xfrm>
            <a:off x="4788634" y="9406628"/>
            <a:ext cx="2826205" cy="1461408"/>
          </a:xfrm>
          <a:prstGeom prst="rect">
            <a:avLst/>
          </a:prstGeom>
          <a:ln>
            <a:solidFill>
              <a:schemeClr val="tx1"/>
            </a:solidFill>
          </a:ln>
        </p:spPr>
      </p:pic>
      <p:sp>
        <p:nvSpPr>
          <p:cNvPr id="4" name="AutoShape 2" descr="Σκίτσο Του Μικρού Αγοριού Κινουμένων Σχεδίων Ποδήλατο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6955548" y="1609726"/>
            <a:ext cx="5051396"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solidFill>
                <a:schemeClr val="tx1"/>
              </a:solidFill>
            </a:endParaRPr>
          </a:p>
        </p:txBody>
      </p:sp>
      <p:cxnSp>
        <p:nvCxnSpPr>
          <p:cNvPr id="6" name="Straight Connector 5"/>
          <p:cNvCxnSpPr/>
          <p:nvPr/>
        </p:nvCxnSpPr>
        <p:spPr>
          <a:xfrm flipV="1">
            <a:off x="0" y="3458938"/>
            <a:ext cx="12192000" cy="96608"/>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木のトランクベクトルイラストの後ろに隠れて隠しをプレイする小さな女の子 - かくれんぼのベクターアート素材や画像を多数ご用意 - かくれんぼ, 子供,  プレーする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547" y="3801835"/>
            <a:ext cx="3727224" cy="2143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Το δέντρο που μιλούσε»: Ένα παραμύθι που θα αγγίξει τα παιδιά">
            <a:extLst>
              <a:ext uri="{FF2B5EF4-FFF2-40B4-BE49-F238E27FC236}">
                <a16:creationId xmlns:a16="http://schemas.microsoft.com/office/drawing/2014/main" id="{3AF42130-11DF-7B92-A0BB-4DBC801CDB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06" t="11081" r="9228" b="11448"/>
          <a:stretch/>
        </p:blipFill>
        <p:spPr bwMode="auto">
          <a:xfrm>
            <a:off x="1444170" y="160338"/>
            <a:ext cx="3911601" cy="30523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8D7E4CC-22DF-321D-4BA5-92E8EB6CB7EA}"/>
              </a:ext>
            </a:extLst>
          </p:cNvPr>
          <p:cNvSpPr txBox="1"/>
          <p:nvPr/>
        </p:nvSpPr>
        <p:spPr>
          <a:xfrm>
            <a:off x="8733064" y="119743"/>
            <a:ext cx="3404507" cy="830997"/>
          </a:xfrm>
          <a:prstGeom prst="rect">
            <a:avLst/>
          </a:prstGeom>
          <a:noFill/>
        </p:spPr>
        <p:txBody>
          <a:bodyPr wrap="square">
            <a:spAutoFit/>
          </a:bodyPr>
          <a:lstStyle/>
          <a:p>
            <a:r>
              <a:rPr lang="el-GR" sz="4800" dirty="0">
                <a:solidFill>
                  <a:srgbClr val="FF0000"/>
                </a:solidFill>
              </a:rPr>
              <a:t>Πού είναι;</a:t>
            </a:r>
            <a:endParaRPr lang="el-CY" sz="4800" dirty="0">
              <a:solidFill>
                <a:srgbClr val="FF0000"/>
              </a:solidFill>
            </a:endParaRPr>
          </a:p>
        </p:txBody>
      </p:sp>
    </p:spTree>
    <p:extLst>
      <p:ext uri="{BB962C8B-B14F-4D97-AF65-F5344CB8AC3E}">
        <p14:creationId xmlns:p14="http://schemas.microsoft.com/office/powerpoint/2010/main" val="1769758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78386" y="4286250"/>
            <a:ext cx="4629150"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 πίσω</a:t>
            </a:r>
            <a:endParaRPr lang="en-US" sz="8800" dirty="0">
              <a:solidFill>
                <a:schemeClr val="tx1"/>
              </a:solidFill>
            </a:endParaRPr>
          </a:p>
        </p:txBody>
      </p:sp>
      <p:pic>
        <p:nvPicPr>
          <p:cNvPr id="2" name="Picture 1"/>
          <p:cNvPicPr>
            <a:picLocks noChangeAspect="1"/>
          </p:cNvPicPr>
          <p:nvPr/>
        </p:nvPicPr>
        <p:blipFill>
          <a:blip r:embed="rId2"/>
          <a:stretch>
            <a:fillRect/>
          </a:stretch>
        </p:blipFill>
        <p:spPr>
          <a:xfrm>
            <a:off x="4788634" y="9406628"/>
            <a:ext cx="2826205" cy="1461408"/>
          </a:xfrm>
          <a:prstGeom prst="rect">
            <a:avLst/>
          </a:prstGeom>
          <a:ln>
            <a:solidFill>
              <a:schemeClr val="tx1"/>
            </a:solidFill>
          </a:ln>
        </p:spPr>
      </p:pic>
      <p:sp>
        <p:nvSpPr>
          <p:cNvPr id="4" name="AutoShape 2" descr="Σκίτσο Του Μικρού Αγοριού Κινουμένων Σχεδίων Ποδήλατο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6955548" y="1609726"/>
            <a:ext cx="5051396"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μπροστά</a:t>
            </a:r>
            <a:endParaRPr lang="en-US" sz="8800" dirty="0">
              <a:solidFill>
                <a:schemeClr val="tx1"/>
              </a:solidFill>
            </a:endParaRPr>
          </a:p>
        </p:txBody>
      </p:sp>
      <p:cxnSp>
        <p:nvCxnSpPr>
          <p:cNvPr id="6" name="Straight Connector 5"/>
          <p:cNvCxnSpPr/>
          <p:nvPr/>
        </p:nvCxnSpPr>
        <p:spPr>
          <a:xfrm flipV="1">
            <a:off x="0" y="3458938"/>
            <a:ext cx="12192000" cy="96608"/>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木のトランクベクトルイラストの後ろに隠れて隠しをプレイする小さな女の子 - かくれんぼのベクターアート素材や画像を多数ご用意 - かくれんぼ, 子供,  プレーする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547" y="3801835"/>
            <a:ext cx="3727224" cy="2143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Το δέντρο που μιλούσε»: Ένα παραμύθι που θα αγγίξει τα παιδιά">
            <a:extLst>
              <a:ext uri="{FF2B5EF4-FFF2-40B4-BE49-F238E27FC236}">
                <a16:creationId xmlns:a16="http://schemas.microsoft.com/office/drawing/2014/main" id="{3AF42130-11DF-7B92-A0BB-4DBC801CDB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06" t="11081" r="9228" b="11448"/>
          <a:stretch/>
        </p:blipFill>
        <p:spPr bwMode="auto">
          <a:xfrm>
            <a:off x="1444170" y="160338"/>
            <a:ext cx="3911601" cy="30523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639FA1-3110-F7E6-FFE8-2BA7F1445412}"/>
              </a:ext>
            </a:extLst>
          </p:cNvPr>
          <p:cNvSpPr txBox="1"/>
          <p:nvPr/>
        </p:nvSpPr>
        <p:spPr>
          <a:xfrm>
            <a:off x="8733064" y="119743"/>
            <a:ext cx="3404507" cy="830997"/>
          </a:xfrm>
          <a:prstGeom prst="rect">
            <a:avLst/>
          </a:prstGeom>
          <a:noFill/>
        </p:spPr>
        <p:txBody>
          <a:bodyPr wrap="square">
            <a:spAutoFit/>
          </a:bodyPr>
          <a:lstStyle/>
          <a:p>
            <a:r>
              <a:rPr lang="el-GR" sz="4800" dirty="0">
                <a:solidFill>
                  <a:srgbClr val="FF0000"/>
                </a:solidFill>
              </a:rPr>
              <a:t>Πού είναι;</a:t>
            </a:r>
            <a:endParaRPr lang="el-CY" sz="4800" dirty="0">
              <a:solidFill>
                <a:srgbClr val="FF0000"/>
              </a:solidFill>
            </a:endParaRPr>
          </a:p>
        </p:txBody>
      </p:sp>
    </p:spTree>
    <p:extLst>
      <p:ext uri="{BB962C8B-B14F-4D97-AF65-F5344CB8AC3E}">
        <p14:creationId xmlns:p14="http://schemas.microsoft.com/office/powerpoint/2010/main" val="29502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Τοπικά επιρρήματα |"/>
          <p:cNvPicPr>
            <a:picLocks noChangeAspect="1" noChangeArrowheads="1"/>
          </p:cNvPicPr>
          <p:nvPr/>
        </p:nvPicPr>
        <p:blipFill rotWithShape="1">
          <a:blip r:embed="rId2">
            <a:extLst>
              <a:ext uri="{28A0092B-C50C-407E-A947-70E740481C1C}">
                <a14:useLocalDpi xmlns:a14="http://schemas.microsoft.com/office/drawing/2010/main" val="0"/>
              </a:ext>
            </a:extLst>
          </a:blip>
          <a:srcRect t="20013" r="9001" b="11776"/>
          <a:stretch/>
        </p:blipFill>
        <p:spPr bwMode="auto">
          <a:xfrm>
            <a:off x="155575" y="154379"/>
            <a:ext cx="11707874" cy="6210795"/>
          </a:xfrm>
          <a:prstGeom prst="rect">
            <a:avLst/>
          </a:prstGeom>
          <a:noFill/>
          <a:extLst>
            <a:ext uri="{909E8E84-426E-40DD-AFC4-6F175D3DCCD1}">
              <a14:hiddenFill xmlns:a14="http://schemas.microsoft.com/office/drawing/2010/main">
                <a:solidFill>
                  <a:srgbClr val="FFFFFF"/>
                </a:solidFill>
              </a14:hiddenFill>
            </a:ext>
          </a:extLst>
        </p:spPr>
      </p:pic>
      <p:sp>
        <p:nvSpPr>
          <p:cNvPr id="3" name="11 - Ορθογώνιο"/>
          <p:cNvSpPr/>
          <p:nvPr/>
        </p:nvSpPr>
        <p:spPr>
          <a:xfrm>
            <a:off x="2554131" y="1605539"/>
            <a:ext cx="2077245" cy="36933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defPPr>
              <a:defRPr lang="el-C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l-GR" b="1" dirty="0"/>
              <a:t>κόκκινο </a:t>
            </a:r>
            <a:endParaRPr lang="en-US" b="1" dirty="0"/>
          </a:p>
        </p:txBody>
      </p:sp>
      <p:sp>
        <p:nvSpPr>
          <p:cNvPr id="7" name="11 - Ορθογώνιο"/>
          <p:cNvSpPr/>
          <p:nvPr/>
        </p:nvSpPr>
        <p:spPr>
          <a:xfrm>
            <a:off x="7884173" y="1605539"/>
            <a:ext cx="2077245" cy="36933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defPPr>
              <a:defRPr lang="el-C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l-GR" b="1" dirty="0"/>
              <a:t>κόκκινο </a:t>
            </a:r>
            <a:endParaRPr lang="en-US" b="1" dirty="0"/>
          </a:p>
        </p:txBody>
      </p:sp>
      <p:sp>
        <p:nvSpPr>
          <p:cNvPr id="8" name="11 - Ορθογώνιο"/>
          <p:cNvSpPr/>
          <p:nvPr/>
        </p:nvSpPr>
        <p:spPr>
          <a:xfrm>
            <a:off x="2053388" y="3565554"/>
            <a:ext cx="2077245" cy="36933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defPPr>
              <a:defRPr lang="el-C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l-GR" b="1" dirty="0"/>
              <a:t>κόκκινο </a:t>
            </a:r>
            <a:endParaRPr lang="en-US" b="1" dirty="0"/>
          </a:p>
        </p:txBody>
      </p:sp>
      <p:sp>
        <p:nvSpPr>
          <p:cNvPr id="9" name="11 - Ορθογώνιο"/>
          <p:cNvSpPr/>
          <p:nvPr/>
        </p:nvSpPr>
        <p:spPr>
          <a:xfrm>
            <a:off x="7706043" y="3565554"/>
            <a:ext cx="2077245" cy="36933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defPPr>
              <a:defRPr lang="el-C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l-GR" b="1" dirty="0"/>
              <a:t>κόκκινο </a:t>
            </a:r>
            <a:endParaRPr lang="en-US" b="1" dirty="0"/>
          </a:p>
        </p:txBody>
      </p:sp>
      <p:sp>
        <p:nvSpPr>
          <p:cNvPr id="10" name="11 - Ορθογώνιο"/>
          <p:cNvSpPr/>
          <p:nvPr/>
        </p:nvSpPr>
        <p:spPr>
          <a:xfrm>
            <a:off x="2267144" y="5676796"/>
            <a:ext cx="2077245" cy="36933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defPPr>
              <a:defRPr lang="el-C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l-GR" b="1" dirty="0"/>
              <a:t>κόκκινο </a:t>
            </a:r>
            <a:endParaRPr lang="en-US" b="1" dirty="0"/>
          </a:p>
        </p:txBody>
      </p:sp>
      <p:sp>
        <p:nvSpPr>
          <p:cNvPr id="11" name="11 - Ορθογώνιο"/>
          <p:cNvSpPr/>
          <p:nvPr/>
        </p:nvSpPr>
        <p:spPr>
          <a:xfrm>
            <a:off x="8002925" y="5676796"/>
            <a:ext cx="2077245" cy="36933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defPPr>
              <a:defRPr lang="el-C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l-GR" b="1" dirty="0"/>
              <a:t>κόκκινο </a:t>
            </a:r>
            <a:endParaRPr lang="en-US" b="1" dirty="0"/>
          </a:p>
        </p:txBody>
      </p:sp>
      <p:sp>
        <p:nvSpPr>
          <p:cNvPr id="2" name="Ορθογώνιο 1">
            <a:extLst>
              <a:ext uri="{FF2B5EF4-FFF2-40B4-BE49-F238E27FC236}">
                <a16:creationId xmlns:a16="http://schemas.microsoft.com/office/drawing/2014/main" id="{5A7F4446-75E4-C17C-9F11-29A9C8D920AA}"/>
              </a:ext>
            </a:extLst>
          </p:cNvPr>
          <p:cNvSpPr/>
          <p:nvPr/>
        </p:nvSpPr>
        <p:spPr>
          <a:xfrm>
            <a:off x="359229" y="1371600"/>
            <a:ext cx="11504220" cy="8817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4" name="Ορθογώνιο 3">
            <a:extLst>
              <a:ext uri="{FF2B5EF4-FFF2-40B4-BE49-F238E27FC236}">
                <a16:creationId xmlns:a16="http://schemas.microsoft.com/office/drawing/2014/main" id="{8D849A86-3CF8-7CEB-C48F-BF7CE4528910}"/>
              </a:ext>
            </a:extLst>
          </p:cNvPr>
          <p:cNvSpPr/>
          <p:nvPr/>
        </p:nvSpPr>
        <p:spPr>
          <a:xfrm>
            <a:off x="59376" y="3427515"/>
            <a:ext cx="11504220" cy="8817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5" name="Ορθογώνιο 4">
            <a:extLst>
              <a:ext uri="{FF2B5EF4-FFF2-40B4-BE49-F238E27FC236}">
                <a16:creationId xmlns:a16="http://schemas.microsoft.com/office/drawing/2014/main" id="{2451C713-3FB0-B76B-B2C9-47E0DE3E4B35}"/>
              </a:ext>
            </a:extLst>
          </p:cNvPr>
          <p:cNvSpPr/>
          <p:nvPr/>
        </p:nvSpPr>
        <p:spPr>
          <a:xfrm>
            <a:off x="328551" y="5558048"/>
            <a:ext cx="11504220" cy="8817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6" name="TextBox 5">
            <a:extLst>
              <a:ext uri="{FF2B5EF4-FFF2-40B4-BE49-F238E27FC236}">
                <a16:creationId xmlns:a16="http://schemas.microsoft.com/office/drawing/2014/main" id="{1D5C185F-20C7-4F51-D0F7-5B4B1AC1DBAB}"/>
              </a:ext>
            </a:extLst>
          </p:cNvPr>
          <p:cNvSpPr txBox="1"/>
          <p:nvPr/>
        </p:nvSpPr>
        <p:spPr>
          <a:xfrm>
            <a:off x="8733064" y="119743"/>
            <a:ext cx="3404507" cy="830997"/>
          </a:xfrm>
          <a:prstGeom prst="rect">
            <a:avLst/>
          </a:prstGeom>
          <a:noFill/>
        </p:spPr>
        <p:txBody>
          <a:bodyPr wrap="square">
            <a:spAutoFit/>
          </a:bodyPr>
          <a:lstStyle/>
          <a:p>
            <a:r>
              <a:rPr lang="el-GR" sz="4800" dirty="0">
                <a:solidFill>
                  <a:srgbClr val="FF0000"/>
                </a:solidFill>
              </a:rPr>
              <a:t>Πού είναι;</a:t>
            </a:r>
            <a:endParaRPr lang="el-CY" sz="4800" dirty="0">
              <a:solidFill>
                <a:srgbClr val="FF0000"/>
              </a:solidFill>
            </a:endParaRPr>
          </a:p>
        </p:txBody>
      </p:sp>
    </p:spTree>
    <p:extLst>
      <p:ext uri="{BB962C8B-B14F-4D97-AF65-F5344CB8AC3E}">
        <p14:creationId xmlns:p14="http://schemas.microsoft.com/office/powerpoint/2010/main" val="4379319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Τοπικά επιρρήματα |"/>
          <p:cNvPicPr>
            <a:picLocks noChangeAspect="1" noChangeArrowheads="1"/>
          </p:cNvPicPr>
          <p:nvPr/>
        </p:nvPicPr>
        <p:blipFill rotWithShape="1">
          <a:blip r:embed="rId2">
            <a:extLst>
              <a:ext uri="{28A0092B-C50C-407E-A947-70E740481C1C}">
                <a14:useLocalDpi xmlns:a14="http://schemas.microsoft.com/office/drawing/2010/main" val="0"/>
              </a:ext>
            </a:extLst>
          </a:blip>
          <a:srcRect t="20013" r="9001" b="11776"/>
          <a:stretch/>
        </p:blipFill>
        <p:spPr bwMode="auto">
          <a:xfrm>
            <a:off x="304800" y="100587"/>
            <a:ext cx="11707874" cy="62107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2268" y="1047007"/>
            <a:ext cx="6162200" cy="523220"/>
          </a:xfrm>
          <a:prstGeom prst="rect">
            <a:avLst/>
          </a:prstGeom>
          <a:solidFill>
            <a:schemeClr val="bg1"/>
          </a:solidFill>
          <a:ln>
            <a:solidFill>
              <a:schemeClr val="tx1"/>
            </a:solidFill>
          </a:ln>
        </p:spPr>
        <p:txBody>
          <a:bodyPr wrap="none">
            <a:spAutoFit/>
          </a:bodyPr>
          <a:lstStyle/>
          <a:p>
            <a:r>
              <a:rPr lang="en-US" sz="2800" b="1" dirty="0">
                <a:solidFill>
                  <a:srgbClr val="FF0000"/>
                </a:solidFill>
              </a:rPr>
              <a:t>Ο  </a:t>
            </a:r>
            <a:r>
              <a:rPr lang="en-US" sz="2800" b="1" dirty="0" err="1">
                <a:solidFill>
                  <a:srgbClr val="FF0000"/>
                </a:solidFill>
              </a:rPr>
              <a:t>σκύλος</a:t>
            </a:r>
            <a:r>
              <a:rPr lang="en-US" sz="2800" b="1" dirty="0">
                <a:solidFill>
                  <a:srgbClr val="FF0000"/>
                </a:solidFill>
              </a:rPr>
              <a:t>  </a:t>
            </a:r>
            <a:r>
              <a:rPr lang="en-US" sz="2800" b="1" dirty="0" err="1">
                <a:solidFill>
                  <a:srgbClr val="FF0000"/>
                </a:solidFill>
              </a:rPr>
              <a:t>είν</a:t>
            </a:r>
            <a:r>
              <a:rPr lang="en-US" sz="2800" b="1" dirty="0">
                <a:solidFill>
                  <a:srgbClr val="FF0000"/>
                </a:solidFill>
              </a:rPr>
              <a:t>αι  </a:t>
            </a:r>
            <a:r>
              <a:rPr lang="en-US" sz="2800" b="1" dirty="0"/>
              <a:t>κάτω  από το  </a:t>
            </a:r>
            <a:r>
              <a:rPr lang="en-US" sz="2800" b="1" dirty="0">
                <a:solidFill>
                  <a:srgbClr val="FF0000"/>
                </a:solidFill>
              </a:rPr>
              <a:t>τραπέζι. </a:t>
            </a:r>
          </a:p>
        </p:txBody>
      </p:sp>
      <p:sp>
        <p:nvSpPr>
          <p:cNvPr id="4" name="Rectangle 3"/>
          <p:cNvSpPr/>
          <p:nvPr/>
        </p:nvSpPr>
        <p:spPr>
          <a:xfrm>
            <a:off x="6304468" y="909060"/>
            <a:ext cx="5393528" cy="523220"/>
          </a:xfrm>
          <a:prstGeom prst="rect">
            <a:avLst/>
          </a:prstGeom>
          <a:solidFill>
            <a:schemeClr val="bg1"/>
          </a:solidFill>
          <a:ln>
            <a:solidFill>
              <a:schemeClr val="tx1"/>
            </a:solidFill>
          </a:ln>
        </p:spPr>
        <p:txBody>
          <a:bodyPr wrap="none">
            <a:spAutoFit/>
          </a:bodyPr>
          <a:lstStyle/>
          <a:p>
            <a:r>
              <a:rPr lang="el-GR" sz="2800" b="1" dirty="0">
                <a:solidFill>
                  <a:srgbClr val="FF0000"/>
                </a:solidFill>
              </a:rPr>
              <a:t>Η γάτα </a:t>
            </a:r>
            <a:r>
              <a:rPr lang="en-US" sz="2800" b="1" dirty="0">
                <a:solidFill>
                  <a:srgbClr val="FF0000"/>
                </a:solidFill>
              </a:rPr>
              <a:t>  </a:t>
            </a:r>
            <a:r>
              <a:rPr lang="en-US" sz="2800" b="1" dirty="0" err="1">
                <a:solidFill>
                  <a:srgbClr val="FF0000"/>
                </a:solidFill>
              </a:rPr>
              <a:t>είν</a:t>
            </a:r>
            <a:r>
              <a:rPr lang="en-US" sz="2800" b="1" dirty="0">
                <a:solidFill>
                  <a:srgbClr val="FF0000"/>
                </a:solidFill>
              </a:rPr>
              <a:t>αι  </a:t>
            </a:r>
            <a:r>
              <a:rPr lang="el-GR" sz="2800" b="1" dirty="0"/>
              <a:t>πάνω </a:t>
            </a:r>
            <a:r>
              <a:rPr lang="en-US" sz="2800" b="1" dirty="0"/>
              <a:t> </a:t>
            </a:r>
            <a:r>
              <a:rPr lang="el-GR" sz="2800" b="1" dirty="0"/>
              <a:t>στο</a:t>
            </a:r>
            <a:r>
              <a:rPr lang="en-US" sz="2800" b="1" dirty="0"/>
              <a:t>  </a:t>
            </a:r>
            <a:r>
              <a:rPr lang="en-US" sz="2800" b="1" dirty="0">
                <a:solidFill>
                  <a:srgbClr val="FF0000"/>
                </a:solidFill>
              </a:rPr>
              <a:t>τραπέζι. </a:t>
            </a:r>
          </a:p>
        </p:txBody>
      </p:sp>
      <p:sp>
        <p:nvSpPr>
          <p:cNvPr id="5" name="Rectangle 4"/>
          <p:cNvSpPr/>
          <p:nvPr/>
        </p:nvSpPr>
        <p:spPr>
          <a:xfrm>
            <a:off x="83919" y="3946918"/>
            <a:ext cx="6220549" cy="523220"/>
          </a:xfrm>
          <a:prstGeom prst="rect">
            <a:avLst/>
          </a:prstGeom>
          <a:solidFill>
            <a:schemeClr val="bg1"/>
          </a:solidFill>
          <a:ln>
            <a:solidFill>
              <a:schemeClr val="tx1"/>
            </a:solidFill>
          </a:ln>
        </p:spPr>
        <p:txBody>
          <a:bodyPr wrap="none">
            <a:spAutoFit/>
          </a:bodyPr>
          <a:lstStyle/>
          <a:p>
            <a:r>
              <a:rPr lang="el-GR" sz="2800" b="1" dirty="0">
                <a:solidFill>
                  <a:srgbClr val="FF0000"/>
                </a:solidFill>
              </a:rPr>
              <a:t>Το μήλο </a:t>
            </a:r>
            <a:r>
              <a:rPr lang="en-US" sz="2800" b="1" dirty="0">
                <a:solidFill>
                  <a:srgbClr val="FF0000"/>
                </a:solidFill>
              </a:rPr>
              <a:t>  </a:t>
            </a:r>
            <a:r>
              <a:rPr lang="en-US" sz="2800" b="1" dirty="0" err="1">
                <a:solidFill>
                  <a:srgbClr val="FF0000"/>
                </a:solidFill>
              </a:rPr>
              <a:t>είν</a:t>
            </a:r>
            <a:r>
              <a:rPr lang="en-US" sz="2800" b="1" dirty="0">
                <a:solidFill>
                  <a:srgbClr val="FF0000"/>
                </a:solidFill>
              </a:rPr>
              <a:t>αι  </a:t>
            </a:r>
            <a:r>
              <a:rPr lang="el-GR" sz="2800" b="1" dirty="0"/>
              <a:t>μπροστά </a:t>
            </a:r>
            <a:r>
              <a:rPr lang="en-US" sz="2800" b="1" dirty="0"/>
              <a:t>  από </a:t>
            </a:r>
            <a:r>
              <a:rPr lang="en-US" sz="2800" b="1" dirty="0" err="1"/>
              <a:t>το</a:t>
            </a:r>
            <a:r>
              <a:rPr lang="en-US" sz="2800" b="1" dirty="0"/>
              <a:t>  </a:t>
            </a:r>
            <a:r>
              <a:rPr lang="el-GR" sz="2800" b="1" dirty="0">
                <a:solidFill>
                  <a:srgbClr val="FF0000"/>
                </a:solidFill>
              </a:rPr>
              <a:t>κουτί</a:t>
            </a:r>
            <a:r>
              <a:rPr lang="en-US" sz="2800" b="1" dirty="0">
                <a:solidFill>
                  <a:srgbClr val="FF0000"/>
                </a:solidFill>
              </a:rPr>
              <a:t>. </a:t>
            </a:r>
          </a:p>
        </p:txBody>
      </p:sp>
      <p:sp>
        <p:nvSpPr>
          <p:cNvPr id="6" name="Rectangle 5"/>
          <p:cNvSpPr/>
          <p:nvPr/>
        </p:nvSpPr>
        <p:spPr>
          <a:xfrm>
            <a:off x="6304468" y="3950524"/>
            <a:ext cx="5942140" cy="523220"/>
          </a:xfrm>
          <a:prstGeom prst="rect">
            <a:avLst/>
          </a:prstGeom>
          <a:solidFill>
            <a:schemeClr val="bg1"/>
          </a:solidFill>
          <a:ln>
            <a:solidFill>
              <a:schemeClr val="tx1"/>
            </a:solidFill>
          </a:ln>
        </p:spPr>
        <p:txBody>
          <a:bodyPr wrap="none">
            <a:spAutoFit/>
          </a:bodyPr>
          <a:lstStyle/>
          <a:p>
            <a:r>
              <a:rPr lang="el-GR" sz="2800" b="1" dirty="0">
                <a:solidFill>
                  <a:srgbClr val="FF0000"/>
                </a:solidFill>
              </a:rPr>
              <a:t>Το ποντίκι</a:t>
            </a:r>
            <a:r>
              <a:rPr lang="en-US" sz="2800" b="1" dirty="0">
                <a:solidFill>
                  <a:srgbClr val="FF0000"/>
                </a:solidFill>
              </a:rPr>
              <a:t>  </a:t>
            </a:r>
            <a:r>
              <a:rPr lang="en-US" sz="2800" b="1" dirty="0" err="1">
                <a:solidFill>
                  <a:srgbClr val="FF0000"/>
                </a:solidFill>
              </a:rPr>
              <a:t>είν</a:t>
            </a:r>
            <a:r>
              <a:rPr lang="en-US" sz="2800" b="1" dirty="0">
                <a:solidFill>
                  <a:srgbClr val="FF0000"/>
                </a:solidFill>
              </a:rPr>
              <a:t>αι  </a:t>
            </a:r>
            <a:r>
              <a:rPr lang="el-GR" sz="2800" b="1" dirty="0"/>
              <a:t>πίσω </a:t>
            </a:r>
            <a:r>
              <a:rPr lang="en-US" sz="2800" b="1" dirty="0"/>
              <a:t>  από </a:t>
            </a:r>
            <a:r>
              <a:rPr lang="en-US" sz="2800" b="1" dirty="0" err="1"/>
              <a:t>το</a:t>
            </a:r>
            <a:r>
              <a:rPr lang="en-US" sz="2800" b="1" dirty="0"/>
              <a:t>  </a:t>
            </a:r>
            <a:r>
              <a:rPr lang="el-GR" sz="2800" b="1" dirty="0">
                <a:solidFill>
                  <a:srgbClr val="FF0000"/>
                </a:solidFill>
              </a:rPr>
              <a:t>κουτί</a:t>
            </a:r>
            <a:r>
              <a:rPr lang="en-US" sz="2800" b="1" dirty="0">
                <a:solidFill>
                  <a:srgbClr val="FF0000"/>
                </a:solidFill>
              </a:rPr>
              <a:t>. </a:t>
            </a:r>
          </a:p>
        </p:txBody>
      </p:sp>
      <p:sp>
        <p:nvSpPr>
          <p:cNvPr id="8" name="Rectangle 7"/>
          <p:cNvSpPr/>
          <p:nvPr/>
        </p:nvSpPr>
        <p:spPr>
          <a:xfrm>
            <a:off x="179326" y="6234193"/>
            <a:ext cx="4894481" cy="523220"/>
          </a:xfrm>
          <a:prstGeom prst="rect">
            <a:avLst/>
          </a:prstGeom>
          <a:solidFill>
            <a:schemeClr val="bg1"/>
          </a:solidFill>
          <a:ln>
            <a:solidFill>
              <a:schemeClr val="tx1"/>
            </a:solidFill>
          </a:ln>
        </p:spPr>
        <p:txBody>
          <a:bodyPr wrap="none">
            <a:spAutoFit/>
          </a:bodyPr>
          <a:lstStyle/>
          <a:p>
            <a:r>
              <a:rPr lang="el-GR" sz="2800" b="1" dirty="0">
                <a:solidFill>
                  <a:srgbClr val="FF0000"/>
                </a:solidFill>
              </a:rPr>
              <a:t>Η γάτα </a:t>
            </a:r>
            <a:r>
              <a:rPr lang="en-US" sz="2800" b="1" dirty="0">
                <a:solidFill>
                  <a:srgbClr val="FF0000"/>
                </a:solidFill>
              </a:rPr>
              <a:t>  </a:t>
            </a:r>
            <a:r>
              <a:rPr lang="en-US" sz="2800" b="1" dirty="0" err="1">
                <a:solidFill>
                  <a:srgbClr val="FF0000"/>
                </a:solidFill>
              </a:rPr>
              <a:t>είν</a:t>
            </a:r>
            <a:r>
              <a:rPr lang="en-US" sz="2800" b="1" dirty="0">
                <a:solidFill>
                  <a:srgbClr val="FF0000"/>
                </a:solidFill>
              </a:rPr>
              <a:t>αι </a:t>
            </a:r>
            <a:r>
              <a:rPr lang="el-GR" sz="2800" b="1" dirty="0"/>
              <a:t> μέσα</a:t>
            </a:r>
            <a:r>
              <a:rPr lang="en-US" sz="2800" b="1" dirty="0"/>
              <a:t> </a:t>
            </a:r>
            <a:r>
              <a:rPr lang="el-GR" sz="2800" b="1" dirty="0"/>
              <a:t>στο</a:t>
            </a:r>
            <a:r>
              <a:rPr lang="en-US" sz="2800" b="1" dirty="0"/>
              <a:t>  </a:t>
            </a:r>
            <a:r>
              <a:rPr lang="el-GR" sz="2800" b="1" dirty="0">
                <a:solidFill>
                  <a:srgbClr val="FF0000"/>
                </a:solidFill>
              </a:rPr>
              <a:t>κουτί</a:t>
            </a:r>
            <a:r>
              <a:rPr lang="en-US" sz="2800" b="1" dirty="0">
                <a:solidFill>
                  <a:srgbClr val="FF0000"/>
                </a:solidFill>
              </a:rPr>
              <a:t>. </a:t>
            </a:r>
          </a:p>
        </p:txBody>
      </p:sp>
      <p:sp>
        <p:nvSpPr>
          <p:cNvPr id="9" name="Rectangle 8"/>
          <p:cNvSpPr/>
          <p:nvPr/>
        </p:nvSpPr>
        <p:spPr>
          <a:xfrm>
            <a:off x="6400017" y="6234193"/>
            <a:ext cx="5175263" cy="523220"/>
          </a:xfrm>
          <a:prstGeom prst="rect">
            <a:avLst/>
          </a:prstGeom>
          <a:solidFill>
            <a:schemeClr val="bg1"/>
          </a:solidFill>
          <a:ln>
            <a:solidFill>
              <a:schemeClr val="tx1"/>
            </a:solidFill>
          </a:ln>
        </p:spPr>
        <p:txBody>
          <a:bodyPr wrap="none">
            <a:spAutoFit/>
          </a:bodyPr>
          <a:lstStyle/>
          <a:p>
            <a:r>
              <a:rPr lang="el-GR" sz="2800" b="1" dirty="0">
                <a:solidFill>
                  <a:srgbClr val="FF0000"/>
                </a:solidFill>
              </a:rPr>
              <a:t>Η γάτα </a:t>
            </a:r>
            <a:r>
              <a:rPr lang="en-US" sz="2800" b="1" dirty="0">
                <a:solidFill>
                  <a:srgbClr val="FF0000"/>
                </a:solidFill>
              </a:rPr>
              <a:t>  </a:t>
            </a:r>
            <a:r>
              <a:rPr lang="en-US" sz="2800" b="1" dirty="0" err="1">
                <a:solidFill>
                  <a:srgbClr val="FF0000"/>
                </a:solidFill>
              </a:rPr>
              <a:t>είν</a:t>
            </a:r>
            <a:r>
              <a:rPr lang="en-US" sz="2800" b="1" dirty="0">
                <a:solidFill>
                  <a:srgbClr val="FF0000"/>
                </a:solidFill>
              </a:rPr>
              <a:t>αι </a:t>
            </a:r>
            <a:r>
              <a:rPr lang="el-GR" sz="2800" b="1" dirty="0"/>
              <a:t> έξω από</a:t>
            </a:r>
            <a:r>
              <a:rPr lang="en-US" sz="2800" b="1" dirty="0"/>
              <a:t> </a:t>
            </a:r>
            <a:r>
              <a:rPr lang="el-GR" sz="2800" b="1" dirty="0"/>
              <a:t>το</a:t>
            </a:r>
            <a:r>
              <a:rPr lang="en-US" sz="2800" b="1" dirty="0"/>
              <a:t>  </a:t>
            </a:r>
            <a:r>
              <a:rPr lang="el-GR" sz="2800" b="1" dirty="0">
                <a:solidFill>
                  <a:srgbClr val="FF0000"/>
                </a:solidFill>
              </a:rPr>
              <a:t>κουτί</a:t>
            </a:r>
            <a:r>
              <a:rPr lang="en-US" sz="2800" b="1" dirty="0">
                <a:solidFill>
                  <a:srgbClr val="FF0000"/>
                </a:solidFill>
              </a:rPr>
              <a:t>. </a:t>
            </a:r>
          </a:p>
        </p:txBody>
      </p:sp>
    </p:spTree>
    <p:extLst>
      <p:ext uri="{BB962C8B-B14F-4D97-AF65-F5344CB8AC3E}">
        <p14:creationId xmlns:p14="http://schemas.microsoft.com/office/powerpoint/2010/main" val="10194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Πού είναι το μολύβι;</a:t>
            </a:r>
            <a:endParaRPr lang="en-US" dirty="0">
              <a:solidFill>
                <a:srgbClr val="FF0000"/>
              </a:solidFill>
            </a:endParaRPr>
          </a:p>
        </p:txBody>
      </p:sp>
      <p:sp>
        <p:nvSpPr>
          <p:cNvPr id="3" name="Content Placeholder 2"/>
          <p:cNvSpPr>
            <a:spLocks noGrp="1"/>
          </p:cNvSpPr>
          <p:nvPr>
            <p:ph idx="1"/>
          </p:nvPr>
        </p:nvSpPr>
        <p:spPr>
          <a:xfrm>
            <a:off x="838200" y="1825625"/>
            <a:ext cx="6379029" cy="4351338"/>
          </a:xfrm>
        </p:spPr>
        <p:txBody>
          <a:bodyPr>
            <a:normAutofit/>
          </a:bodyPr>
          <a:lstStyle/>
          <a:p>
            <a:r>
              <a:rPr lang="el-GR" dirty="0">
                <a:solidFill>
                  <a:srgbClr val="FF0000"/>
                </a:solidFill>
              </a:rPr>
              <a:t>Το</a:t>
            </a:r>
            <a:r>
              <a:rPr lang="el-GR" dirty="0"/>
              <a:t> μολύβ</a:t>
            </a:r>
            <a:r>
              <a:rPr lang="el-GR" dirty="0">
                <a:solidFill>
                  <a:srgbClr val="FF0000"/>
                </a:solidFill>
              </a:rPr>
              <a:t>ι </a:t>
            </a:r>
            <a:r>
              <a:rPr lang="el-GR" dirty="0"/>
              <a:t>είναι  πάνω  </a:t>
            </a:r>
            <a:r>
              <a:rPr lang="el-GR" dirty="0">
                <a:solidFill>
                  <a:srgbClr val="FF0000"/>
                </a:solidFill>
              </a:rPr>
              <a:t>        </a:t>
            </a:r>
            <a:r>
              <a:rPr lang="el-GR" dirty="0"/>
              <a:t>  θρανί</a:t>
            </a:r>
            <a:r>
              <a:rPr lang="el-GR" dirty="0">
                <a:solidFill>
                  <a:srgbClr val="FF0000"/>
                </a:solidFill>
              </a:rPr>
              <a:t>ο.</a:t>
            </a:r>
          </a:p>
          <a:p>
            <a:r>
              <a:rPr lang="el-GR" dirty="0">
                <a:solidFill>
                  <a:srgbClr val="FF0000"/>
                </a:solidFill>
              </a:rPr>
              <a:t>Το</a:t>
            </a:r>
            <a:r>
              <a:rPr lang="el-GR" dirty="0"/>
              <a:t> μολύβ</a:t>
            </a:r>
            <a:r>
              <a:rPr lang="el-GR" dirty="0">
                <a:solidFill>
                  <a:srgbClr val="FF0000"/>
                </a:solidFill>
              </a:rPr>
              <a:t>ι </a:t>
            </a:r>
            <a:r>
              <a:rPr lang="el-GR" dirty="0"/>
              <a:t>είναι  πάνω            καρέκλ</a:t>
            </a:r>
            <a:r>
              <a:rPr lang="el-GR" dirty="0">
                <a:solidFill>
                  <a:srgbClr val="FF0000"/>
                </a:solidFill>
              </a:rPr>
              <a:t>α</a:t>
            </a:r>
            <a:r>
              <a:rPr lang="el-GR" dirty="0"/>
              <a:t>.</a:t>
            </a:r>
            <a:endParaRPr lang="en-US" dirty="0">
              <a:solidFill>
                <a:srgbClr val="FF0000"/>
              </a:solidFill>
            </a:endParaRPr>
          </a:p>
          <a:p>
            <a:r>
              <a:rPr lang="el-GR" dirty="0">
                <a:solidFill>
                  <a:srgbClr val="FF0000"/>
                </a:solidFill>
              </a:rPr>
              <a:t>Το</a:t>
            </a:r>
            <a:r>
              <a:rPr lang="el-GR" dirty="0"/>
              <a:t> μολύβ</a:t>
            </a:r>
            <a:r>
              <a:rPr lang="el-GR" dirty="0">
                <a:solidFill>
                  <a:srgbClr val="FF0000"/>
                </a:solidFill>
              </a:rPr>
              <a:t>ι </a:t>
            </a:r>
            <a:r>
              <a:rPr lang="el-GR" dirty="0"/>
              <a:t>είναι  πάνω  </a:t>
            </a:r>
            <a:r>
              <a:rPr lang="el-GR" dirty="0">
                <a:solidFill>
                  <a:srgbClr val="FF0000"/>
                </a:solidFill>
              </a:rPr>
              <a:t>           </a:t>
            </a:r>
            <a:r>
              <a:rPr lang="el-GR" dirty="0"/>
              <a:t>τραπέζ</a:t>
            </a:r>
            <a:r>
              <a:rPr lang="el-GR" dirty="0">
                <a:solidFill>
                  <a:srgbClr val="FF0000"/>
                </a:solidFill>
              </a:rPr>
              <a:t>ι</a:t>
            </a:r>
            <a:r>
              <a:rPr lang="el-GR" dirty="0"/>
              <a:t>.</a:t>
            </a:r>
            <a:endParaRPr lang="en-US" dirty="0">
              <a:solidFill>
                <a:srgbClr val="FF0000"/>
              </a:solidFill>
            </a:endParaRPr>
          </a:p>
          <a:p>
            <a:r>
              <a:rPr lang="el-GR" dirty="0">
                <a:solidFill>
                  <a:srgbClr val="FF0000"/>
                </a:solidFill>
              </a:rPr>
              <a:t>Το</a:t>
            </a:r>
            <a:r>
              <a:rPr lang="el-GR" dirty="0"/>
              <a:t> μολύβ</a:t>
            </a:r>
            <a:r>
              <a:rPr lang="el-GR" dirty="0">
                <a:solidFill>
                  <a:srgbClr val="FF0000"/>
                </a:solidFill>
              </a:rPr>
              <a:t>ι </a:t>
            </a:r>
            <a:r>
              <a:rPr lang="el-GR" dirty="0"/>
              <a:t>είναι  πάνω              έδρ</a:t>
            </a:r>
            <a:r>
              <a:rPr lang="el-GR" dirty="0">
                <a:solidFill>
                  <a:srgbClr val="FF0000"/>
                </a:solidFill>
              </a:rPr>
              <a:t>α</a:t>
            </a:r>
            <a:r>
              <a:rPr lang="el-GR" dirty="0"/>
              <a:t>.</a:t>
            </a:r>
            <a:endParaRPr lang="en-US" dirty="0">
              <a:solidFill>
                <a:srgbClr val="FF0000"/>
              </a:solidFill>
            </a:endParaRPr>
          </a:p>
          <a:p>
            <a:r>
              <a:rPr lang="el-GR" dirty="0">
                <a:solidFill>
                  <a:srgbClr val="FF0000"/>
                </a:solidFill>
              </a:rPr>
              <a:t>Το</a:t>
            </a:r>
            <a:r>
              <a:rPr lang="el-GR" dirty="0"/>
              <a:t> μολύβ</a:t>
            </a:r>
            <a:r>
              <a:rPr lang="el-GR" dirty="0">
                <a:solidFill>
                  <a:srgbClr val="FF0000"/>
                </a:solidFill>
              </a:rPr>
              <a:t>ι </a:t>
            </a:r>
            <a:r>
              <a:rPr lang="el-GR" dirty="0"/>
              <a:t>είναι  πάνω               κασετίν</a:t>
            </a:r>
            <a:r>
              <a:rPr lang="el-GR" dirty="0">
                <a:solidFill>
                  <a:srgbClr val="FF0000"/>
                </a:solidFill>
              </a:rPr>
              <a:t>α</a:t>
            </a:r>
            <a:r>
              <a:rPr lang="el-GR" dirty="0"/>
              <a:t>.</a:t>
            </a:r>
            <a:endParaRPr lang="en-US" dirty="0">
              <a:solidFill>
                <a:srgbClr val="FF0000"/>
              </a:solidFill>
            </a:endParaRPr>
          </a:p>
          <a:p>
            <a:r>
              <a:rPr lang="el-GR" dirty="0">
                <a:solidFill>
                  <a:srgbClr val="FF0000"/>
                </a:solidFill>
              </a:rPr>
              <a:t>Το</a:t>
            </a:r>
            <a:r>
              <a:rPr lang="el-GR" dirty="0"/>
              <a:t> μολύβ</a:t>
            </a:r>
            <a:r>
              <a:rPr lang="el-GR" dirty="0">
                <a:solidFill>
                  <a:srgbClr val="FF0000"/>
                </a:solidFill>
              </a:rPr>
              <a:t>ι </a:t>
            </a:r>
            <a:r>
              <a:rPr lang="el-GR" dirty="0"/>
              <a:t>είναι  πάνω  </a:t>
            </a:r>
            <a:r>
              <a:rPr lang="el-GR" dirty="0">
                <a:solidFill>
                  <a:srgbClr val="FF0000"/>
                </a:solidFill>
              </a:rPr>
              <a:t>             </a:t>
            </a:r>
            <a:r>
              <a:rPr lang="el-GR" dirty="0"/>
              <a:t>τσάντ</a:t>
            </a:r>
            <a:r>
              <a:rPr lang="el-GR" dirty="0">
                <a:solidFill>
                  <a:srgbClr val="FF0000"/>
                </a:solidFill>
              </a:rPr>
              <a:t>α.</a:t>
            </a:r>
          </a:p>
          <a:p>
            <a:r>
              <a:rPr lang="el-GR" dirty="0">
                <a:solidFill>
                  <a:srgbClr val="FF0000"/>
                </a:solidFill>
              </a:rPr>
              <a:t>Το</a:t>
            </a:r>
            <a:r>
              <a:rPr lang="el-GR" dirty="0"/>
              <a:t> μολύβ</a:t>
            </a:r>
            <a:r>
              <a:rPr lang="el-GR" dirty="0">
                <a:solidFill>
                  <a:srgbClr val="FF0000"/>
                </a:solidFill>
              </a:rPr>
              <a:t>ι </a:t>
            </a:r>
            <a:r>
              <a:rPr lang="el-GR" dirty="0"/>
              <a:t>είναι  μέσα                τσάντ</a:t>
            </a:r>
            <a:r>
              <a:rPr lang="el-GR" dirty="0">
                <a:solidFill>
                  <a:srgbClr val="FF0000"/>
                </a:solidFill>
              </a:rPr>
              <a:t>α.</a:t>
            </a:r>
            <a:endParaRPr lang="en-US" dirty="0">
              <a:solidFill>
                <a:srgbClr val="FF0000"/>
              </a:solidFill>
            </a:endParaRPr>
          </a:p>
          <a:p>
            <a:endParaRPr lang="en-US" dirty="0">
              <a:solidFill>
                <a:srgbClr val="FF0000"/>
              </a:solidFill>
            </a:endParaRPr>
          </a:p>
        </p:txBody>
      </p:sp>
      <p:pic>
        <p:nvPicPr>
          <p:cNvPr id="1026" name="Picture 2" descr="The book is ............. the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018" y="157904"/>
            <a:ext cx="3143250" cy="258127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38236003-70AE-F988-7A89-F10185BA9D04}"/>
              </a:ext>
            </a:extLst>
          </p:cNvPr>
          <p:cNvSpPr/>
          <p:nvPr/>
        </p:nvSpPr>
        <p:spPr>
          <a:xfrm>
            <a:off x="7358743" y="3189514"/>
            <a:ext cx="4702628" cy="25812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l-GR" sz="4400" dirty="0"/>
              <a:t>πάνω  +  στον </a:t>
            </a:r>
          </a:p>
          <a:p>
            <a:r>
              <a:rPr lang="el-GR" sz="4400" dirty="0"/>
              <a:t>                 στην / στη </a:t>
            </a:r>
          </a:p>
          <a:p>
            <a:r>
              <a:rPr lang="el-GR" sz="4400" dirty="0"/>
              <a:t>                 στο </a:t>
            </a:r>
            <a:endParaRPr lang="el-CY" sz="4400" dirty="0"/>
          </a:p>
        </p:txBody>
      </p:sp>
    </p:spTree>
    <p:extLst>
      <p:ext uri="{BB962C8B-B14F-4D97-AF65-F5344CB8AC3E}">
        <p14:creationId xmlns:p14="http://schemas.microsoft.com/office/powerpoint/2010/main" val="27478658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dergarten Today: ΤΑ ΣΧΟΛΙΚΑ ΕΙΔΗ ( ΠΙΝΑΚΕΣ ΑΝΑΦΟΡΑΣ - ΠΑΙΧΝΙΔΙ ΜΝΗΜΗΣ )  | Project theme, Flashcards, Activities for kids">
            <a:extLst>
              <a:ext uri="{FF2B5EF4-FFF2-40B4-BE49-F238E27FC236}">
                <a16:creationId xmlns:a16="http://schemas.microsoft.com/office/drawing/2014/main" id="{AAC5A6E4-B944-D9E4-7160-5498254210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171" t="20689" b="43008"/>
          <a:stretch/>
        </p:blipFill>
        <p:spPr bwMode="auto">
          <a:xfrm>
            <a:off x="925284" y="587829"/>
            <a:ext cx="4702630" cy="477882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C4C1F706-0491-06F4-C1CE-888E32D3A383}"/>
              </a:ext>
            </a:extLst>
          </p:cNvPr>
          <p:cNvSpPr/>
          <p:nvPr/>
        </p:nvSpPr>
        <p:spPr>
          <a:xfrm>
            <a:off x="5486400" y="838200"/>
            <a:ext cx="5932714" cy="36684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3600" dirty="0"/>
              <a:t>Το  …………..  βιβλίο  είναι  πάνω από το ………………….βιβλίο και το ………………….βιβλίο είναι ………………….. από  το ……………………………….. βιβλίο.</a:t>
            </a:r>
            <a:endParaRPr lang="el-CY" sz="3600" dirty="0"/>
          </a:p>
        </p:txBody>
      </p:sp>
    </p:spTree>
    <p:extLst>
      <p:ext uri="{BB962C8B-B14F-4D97-AF65-F5344CB8AC3E}">
        <p14:creationId xmlns:p14="http://schemas.microsoft.com/office/powerpoint/2010/main" val="4709889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dergarten Today: ΤΑ ΣΧΟΛΙΚΑ ΕΙΔΗ ( ΠΙΝΑΚΕΣ ΑΝΑΦΟΡΑΣ - ΠΑΙΧΝΙΔΙ ΜΝΗΜΗΣ )  | Project theme, Flashcards, Activities for kids">
            <a:extLst>
              <a:ext uri="{FF2B5EF4-FFF2-40B4-BE49-F238E27FC236}">
                <a16:creationId xmlns:a16="http://schemas.microsoft.com/office/drawing/2014/main" id="{AAC5A6E4-B944-D9E4-7160-5498254210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87" t="21392" r="75894" b="39782"/>
          <a:stretch>
            <a:fillRect/>
          </a:stretch>
        </p:blipFill>
        <p:spPr bwMode="auto">
          <a:xfrm>
            <a:off x="1208313" y="381000"/>
            <a:ext cx="3113315" cy="5622471"/>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95CC932C-5B6C-08D1-E36A-D87C2EB04491}"/>
              </a:ext>
            </a:extLst>
          </p:cNvPr>
          <p:cNvSpPr/>
          <p:nvPr/>
        </p:nvSpPr>
        <p:spPr>
          <a:xfrm>
            <a:off x="4561115" y="424543"/>
            <a:ext cx="7293428" cy="51380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Το …………………βιβλίο,  το ……………………… μήλο  και ο ………………………………χάρακας  είναι  …………………….. στην τσάντα.  </a:t>
            </a:r>
            <a:endParaRPr lang="el-CY" sz="4400" dirty="0"/>
          </a:p>
        </p:txBody>
      </p:sp>
    </p:spTree>
    <p:extLst>
      <p:ext uri="{BB962C8B-B14F-4D97-AF65-F5344CB8AC3E}">
        <p14:creationId xmlns:p14="http://schemas.microsoft.com/office/powerpoint/2010/main" val="279631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9D2B80CF-6695-B18B-328C-D9A3D276D733}"/>
              </a:ext>
            </a:extLst>
          </p:cNvPr>
          <p:cNvSpPr/>
          <p:nvPr/>
        </p:nvSpPr>
        <p:spPr>
          <a:xfrm>
            <a:off x="7369629" y="1720936"/>
            <a:ext cx="3624942" cy="25363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Το ………….. μολύβι είναι ………….. στο θρανίο. </a:t>
            </a:r>
            <a:r>
              <a:rPr lang="el-GR" sz="2800" dirty="0"/>
              <a:t>Το ..</a:t>
            </a:r>
            <a:endParaRPr lang="el-CY" sz="2800" dirty="0"/>
          </a:p>
        </p:txBody>
      </p:sp>
      <p:sp>
        <p:nvSpPr>
          <p:cNvPr id="3" name="AutoShape 2" descr="Κινούμενα σχέδια παιδιά στο θρανίο - απομονωθεί — Φωτογραφία ©  illustrator_hft #99255722">
            <a:extLst>
              <a:ext uri="{FF2B5EF4-FFF2-40B4-BE49-F238E27FC236}">
                <a16:creationId xmlns:a16="http://schemas.microsoft.com/office/drawing/2014/main" id="{08D0C880-D8A3-848F-DA60-0C11ABC2FC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4" name="Εικόνα 3">
            <a:extLst>
              <a:ext uri="{FF2B5EF4-FFF2-40B4-BE49-F238E27FC236}">
                <a16:creationId xmlns:a16="http://schemas.microsoft.com/office/drawing/2014/main" id="{D72DDAF2-BD94-DC9C-C81B-8734D7000C96}"/>
              </a:ext>
            </a:extLst>
          </p:cNvPr>
          <p:cNvPicPr>
            <a:picLocks noChangeAspect="1"/>
          </p:cNvPicPr>
          <p:nvPr/>
        </p:nvPicPr>
        <p:blipFill>
          <a:blip r:embed="rId2"/>
          <a:stretch>
            <a:fillRect/>
          </a:stretch>
        </p:blipFill>
        <p:spPr>
          <a:xfrm>
            <a:off x="1094015" y="407846"/>
            <a:ext cx="5715000" cy="5162550"/>
          </a:xfrm>
          <a:prstGeom prst="rect">
            <a:avLst/>
          </a:prstGeom>
        </p:spPr>
      </p:pic>
      <p:sp>
        <p:nvSpPr>
          <p:cNvPr id="5" name="Βέλος: Κάτω 4">
            <a:extLst>
              <a:ext uri="{FF2B5EF4-FFF2-40B4-BE49-F238E27FC236}">
                <a16:creationId xmlns:a16="http://schemas.microsoft.com/office/drawing/2014/main" id="{25F16F2D-389F-624B-454D-854040428EC9}"/>
              </a:ext>
            </a:extLst>
          </p:cNvPr>
          <p:cNvSpPr/>
          <p:nvPr/>
        </p:nvSpPr>
        <p:spPr>
          <a:xfrm rot="19639101">
            <a:off x="1872102" y="1240989"/>
            <a:ext cx="522514" cy="20574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Tree>
    <p:extLst>
      <p:ext uri="{BB962C8B-B14F-4D97-AF65-F5344CB8AC3E}">
        <p14:creationId xmlns:p14="http://schemas.microsoft.com/office/powerpoint/2010/main" val="1547369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Τι έχεις  μέσα στην τσάντα σου;</a:t>
            </a:r>
            <a:endParaRPr lang="en-US" dirty="0">
              <a:solidFill>
                <a:srgbClr val="FF0000"/>
              </a:solidFill>
            </a:endParaRPr>
          </a:p>
        </p:txBody>
      </p:sp>
      <p:sp>
        <p:nvSpPr>
          <p:cNvPr id="3" name="Content Placeholder 2"/>
          <p:cNvSpPr>
            <a:spLocks noGrp="1"/>
          </p:cNvSpPr>
          <p:nvPr>
            <p:ph idx="1"/>
          </p:nvPr>
        </p:nvSpPr>
        <p:spPr>
          <a:xfrm>
            <a:off x="838200" y="1825625"/>
            <a:ext cx="7728857" cy="4351338"/>
          </a:xfrm>
        </p:spPr>
        <p:txBody>
          <a:bodyPr>
            <a:normAutofit/>
          </a:bodyPr>
          <a:lstStyle/>
          <a:p>
            <a:r>
              <a:rPr lang="el-GR" sz="6000" dirty="0"/>
              <a:t>Μέσα στην τσάντα μου  έχω </a:t>
            </a:r>
            <a:r>
              <a:rPr lang="el-GR" sz="6000" dirty="0">
                <a:solidFill>
                  <a:srgbClr val="FF0000"/>
                </a:solidFill>
              </a:rPr>
              <a:t>ένα</a:t>
            </a:r>
            <a:r>
              <a:rPr lang="el-GR" sz="6000" dirty="0"/>
              <a:t> βιβλίο,  </a:t>
            </a:r>
            <a:r>
              <a:rPr lang="el-GR" sz="6000" dirty="0">
                <a:solidFill>
                  <a:srgbClr val="FF0000"/>
                </a:solidFill>
              </a:rPr>
              <a:t>ένα</a:t>
            </a:r>
            <a:r>
              <a:rPr lang="el-GR" sz="6000" dirty="0"/>
              <a:t> τετράδιο, </a:t>
            </a:r>
            <a:r>
              <a:rPr lang="el-GR" sz="6000" dirty="0">
                <a:solidFill>
                  <a:srgbClr val="FF0000"/>
                </a:solidFill>
              </a:rPr>
              <a:t>ένα </a:t>
            </a:r>
            <a:r>
              <a:rPr lang="el-GR" sz="6000" dirty="0"/>
              <a:t>μολύβι</a:t>
            </a:r>
            <a:r>
              <a:rPr lang="el-GR" sz="6000" dirty="0">
                <a:solidFill>
                  <a:srgbClr val="FF0000"/>
                </a:solidFill>
              </a:rPr>
              <a:t> </a:t>
            </a:r>
            <a:r>
              <a:rPr lang="el-GR" sz="6000" dirty="0"/>
              <a:t>και </a:t>
            </a:r>
            <a:r>
              <a:rPr lang="el-GR" sz="6000" dirty="0">
                <a:solidFill>
                  <a:srgbClr val="FF0000"/>
                </a:solidFill>
              </a:rPr>
              <a:t>ένα </a:t>
            </a:r>
            <a:r>
              <a:rPr lang="el-GR" sz="6000" dirty="0"/>
              <a:t>ψαλίδι.  </a:t>
            </a:r>
          </a:p>
        </p:txBody>
      </p:sp>
      <p:pic>
        <p:nvPicPr>
          <p:cNvPr id="13314" name="Picture 2" descr="29,286,158 Σχολικη τσαντα Stock Illustrations | DepositPhotos">
            <a:extLst>
              <a:ext uri="{FF2B5EF4-FFF2-40B4-BE49-F238E27FC236}">
                <a16:creationId xmlns:a16="http://schemas.microsoft.com/office/drawing/2014/main" id="{75F6739B-DF49-F1ED-505B-B56034FA2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7236" y="1690688"/>
            <a:ext cx="305616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25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Πού μένεις;</a:t>
            </a:r>
            <a:endParaRPr lang="en-US" dirty="0">
              <a:solidFill>
                <a:srgbClr val="FF0000"/>
              </a:solidFill>
            </a:endParaRPr>
          </a:p>
        </p:txBody>
      </p:sp>
      <p:sp>
        <p:nvSpPr>
          <p:cNvPr id="3" name="Content Placeholder 2"/>
          <p:cNvSpPr>
            <a:spLocks noGrp="1"/>
          </p:cNvSpPr>
          <p:nvPr>
            <p:ph idx="1"/>
          </p:nvPr>
        </p:nvSpPr>
        <p:spPr>
          <a:xfrm>
            <a:off x="546265" y="1825625"/>
            <a:ext cx="6311735" cy="4433661"/>
          </a:xfrm>
        </p:spPr>
        <p:txBody>
          <a:bodyPr>
            <a:normAutofit fontScale="92500" lnSpcReduction="10000"/>
          </a:bodyPr>
          <a:lstStyle/>
          <a:p>
            <a:r>
              <a:rPr lang="el-GR" sz="8800" dirty="0"/>
              <a:t>Μένω  στη Λευκωσία.  </a:t>
            </a:r>
          </a:p>
          <a:p>
            <a:r>
              <a:rPr lang="el-GR" sz="8800" dirty="0"/>
              <a:t>Ζω στη Λευκωσία.</a:t>
            </a:r>
          </a:p>
        </p:txBody>
      </p:sp>
      <p:pic>
        <p:nvPicPr>
          <p:cNvPr id="1026" name="Picture 2" descr="Τα νέα κτίρια της Λευκωσίας">
            <a:extLst>
              <a:ext uri="{FF2B5EF4-FFF2-40B4-BE49-F238E27FC236}">
                <a16:creationId xmlns:a16="http://schemas.microsoft.com/office/drawing/2014/main" id="{9BC043DC-A7B9-6DD8-0968-A217026BA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7165" y="212725"/>
            <a:ext cx="2675154" cy="2606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KND BY MUST, must">
            <a:extLst>
              <a:ext uri="{FF2B5EF4-FFF2-40B4-BE49-F238E27FC236}">
                <a16:creationId xmlns:a16="http://schemas.microsoft.com/office/drawing/2014/main" id="{F3E7F053-C0D8-B0B0-D813-77BEB2F060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7165" y="2971800"/>
            <a:ext cx="2676978" cy="31350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9305DA6-7D7B-BC26-7205-F43E866B5E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0344" y="2971800"/>
            <a:ext cx="3178627" cy="31350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Πανεπιστήμιο Κύπρου | Philenews">
            <a:extLst>
              <a:ext uri="{FF2B5EF4-FFF2-40B4-BE49-F238E27FC236}">
                <a16:creationId xmlns:a16="http://schemas.microsoft.com/office/drawing/2014/main" id="{6601493F-C827-0A30-FF12-F0BB57CBF5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8337" y="201387"/>
            <a:ext cx="3178627" cy="2618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62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a:extLst>
              <a:ext uri="{FF2B5EF4-FFF2-40B4-BE49-F238E27FC236}">
                <a16:creationId xmlns:a16="http://schemas.microsoft.com/office/drawing/2014/main" id="{1A85BB0B-AFC1-0492-D45D-D2E110764683}"/>
              </a:ext>
            </a:extLst>
          </p:cNvPr>
          <p:cNvSpPr/>
          <p:nvPr/>
        </p:nvSpPr>
        <p:spPr>
          <a:xfrm>
            <a:off x="2897627" y="926347"/>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μανάβικο  </a:t>
            </a:r>
            <a:endParaRPr lang="el-CY" sz="2400" dirty="0"/>
          </a:p>
        </p:txBody>
      </p:sp>
      <p:pic>
        <p:nvPicPr>
          <p:cNvPr id="3" name="Εικόνα 2" descr="Εικόνα που περιέχει εσωτερικός χώρος, παιχνίδι, ράφι&#10;&#10;Περιγραφή που δημιουργήθηκε αυτόματα">
            <a:extLst>
              <a:ext uri="{FF2B5EF4-FFF2-40B4-BE49-F238E27FC236}">
                <a16:creationId xmlns:a16="http://schemas.microsoft.com/office/drawing/2014/main" id="{E49FF1D7-6C5B-49A7-0D5F-48175964B2AB}"/>
              </a:ext>
            </a:extLst>
          </p:cNvPr>
          <p:cNvPicPr>
            <a:picLocks noChangeAspect="1"/>
          </p:cNvPicPr>
          <p:nvPr/>
        </p:nvPicPr>
        <p:blipFill>
          <a:blip r:embed="rId2"/>
          <a:srcRect l="12286" r="10877" b="-2"/>
          <a:stretch/>
        </p:blipFill>
        <p:spPr>
          <a:xfrm>
            <a:off x="1524015" y="857257"/>
            <a:ext cx="3000360" cy="292866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1028" name="Picture 4" descr="Εικόνα που περιέχει σκίτσο/σχέδιο, ζωγραφιά, τέχνη με γραμμές, σπίτι&#10;&#10;Περιγραφή που δημιουργήθηκε αυτόματα">
            <a:extLst>
              <a:ext uri="{FF2B5EF4-FFF2-40B4-BE49-F238E27FC236}">
                <a16:creationId xmlns:a16="http://schemas.microsoft.com/office/drawing/2014/main" id="{D332B7D0-5C56-B9D7-DA2B-BD7F5DFE0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800" r="7732"/>
          <a:stretch/>
        </p:blipFill>
        <p:spPr bwMode="auto">
          <a:xfrm>
            <a:off x="7596189" y="857251"/>
            <a:ext cx="3000375" cy="3006307"/>
          </a:xfrm>
          <a:custGeom>
            <a:avLst/>
            <a:gdLst/>
            <a:ahLst/>
            <a:cxnLst/>
            <a:rect l="l" t="t" r="r" b="b"/>
            <a:pathLst>
              <a:path w="4000500" h="3403026">
                <a:moveTo>
                  <a:pt x="0" y="0"/>
                </a:moveTo>
                <a:lnTo>
                  <a:pt x="4000500" y="0"/>
                </a:lnTo>
                <a:lnTo>
                  <a:pt x="4000500" y="3403026"/>
                </a:lnTo>
                <a:lnTo>
                  <a:pt x="9072" y="3370108"/>
                </a:lnTo>
                <a:lnTo>
                  <a:pt x="0" y="3369340"/>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Cartoon Coffee Shop With Storekeeper At the Window 2004366 Vector Art at  Vecteezy">
            <a:extLst>
              <a:ext uri="{FF2B5EF4-FFF2-40B4-BE49-F238E27FC236}">
                <a16:creationId xmlns:a16="http://schemas.microsoft.com/office/drawing/2014/main" id="{9FB7C07A-ECF5-A76A-A1E0-01FBECEE09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5033" r="2" b="2984"/>
          <a:stretch/>
        </p:blipFill>
        <p:spPr bwMode="auto">
          <a:xfrm>
            <a:off x="4667252" y="857259"/>
            <a:ext cx="2857499" cy="292866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637C65CB-5583-AE75-4FEB-8DFADFBB5883}"/>
              </a:ext>
            </a:extLst>
          </p:cNvPr>
          <p:cNvSpPr/>
          <p:nvPr/>
        </p:nvSpPr>
        <p:spPr>
          <a:xfrm>
            <a:off x="5772152" y="4431951"/>
            <a:ext cx="4269581" cy="808058"/>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rmAutofit fontScale="92500" lnSpcReduction="20000"/>
          </a:bodyPr>
          <a:lstStyle/>
          <a:p>
            <a:pPr indent="-171450">
              <a:lnSpc>
                <a:spcPct val="90000"/>
              </a:lnSpc>
              <a:spcAft>
                <a:spcPts val="450"/>
              </a:spcAft>
              <a:buFont typeface="Arial" panose="020B0604020202020204" pitchFamily="34" charset="0"/>
              <a:buChar char="•"/>
            </a:pPr>
            <a:r>
              <a:rPr lang="en-US" dirty="0">
                <a:solidFill>
                  <a:schemeClr val="bg1">
                    <a:alpha val="80000"/>
                  </a:schemeClr>
                </a:solidFill>
              </a:rPr>
              <a:t>ΤΟ  ΣΠΙΤΙ </a:t>
            </a:r>
            <a:r>
              <a:rPr lang="el-GR" sz="3300" dirty="0">
                <a:solidFill>
                  <a:schemeClr val="tx1">
                    <a:alpha val="80000"/>
                  </a:schemeClr>
                </a:solidFill>
              </a:rPr>
              <a:t>Το σπίτι  είναι  κοντά στην  καφετέρια.  </a:t>
            </a:r>
            <a:endParaRPr lang="en-US" sz="3300" dirty="0">
              <a:solidFill>
                <a:schemeClr val="tx1">
                  <a:alpha val="80000"/>
                </a:schemeClr>
              </a:solidFill>
            </a:endParaRPr>
          </a:p>
        </p:txBody>
      </p:sp>
      <p:sp>
        <p:nvSpPr>
          <p:cNvPr id="2" name="AutoShape 2" descr="ΤΟ ΜΑΝΑΒΙΚΟ - Camelino: Εξοπλισμός Σχολείων, Παιδικών Σταθμών, ΚΔΑΠ">
            <a:extLst>
              <a:ext uri="{FF2B5EF4-FFF2-40B4-BE49-F238E27FC236}">
                <a16:creationId xmlns:a16="http://schemas.microsoft.com/office/drawing/2014/main" id="{003BA1A1-2D88-7197-1CED-59CE2017320A}"/>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l-CY" sz="1350"/>
          </a:p>
        </p:txBody>
      </p:sp>
      <p:sp>
        <p:nvSpPr>
          <p:cNvPr id="5" name="Ορθογώνιο 4">
            <a:extLst>
              <a:ext uri="{FF2B5EF4-FFF2-40B4-BE49-F238E27FC236}">
                <a16:creationId xmlns:a16="http://schemas.microsoft.com/office/drawing/2014/main" id="{EB303B48-FE5F-2A1C-31F8-3CE69796B268}"/>
              </a:ext>
            </a:extLst>
          </p:cNvPr>
          <p:cNvSpPr/>
          <p:nvPr/>
        </p:nvSpPr>
        <p:spPr>
          <a:xfrm>
            <a:off x="5042809" y="979716"/>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Η καφετέρια </a:t>
            </a:r>
            <a:endParaRPr lang="el-CY" sz="2400" dirty="0"/>
          </a:p>
        </p:txBody>
      </p:sp>
      <p:sp>
        <p:nvSpPr>
          <p:cNvPr id="7" name="Ορθογώνιο 6">
            <a:extLst>
              <a:ext uri="{FF2B5EF4-FFF2-40B4-BE49-F238E27FC236}">
                <a16:creationId xmlns:a16="http://schemas.microsoft.com/office/drawing/2014/main" id="{1DE165E8-FC91-8C8F-954B-C26904B9C367}"/>
              </a:ext>
            </a:extLst>
          </p:cNvPr>
          <p:cNvSpPr/>
          <p:nvPr/>
        </p:nvSpPr>
        <p:spPr>
          <a:xfrm>
            <a:off x="8877982" y="857251"/>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σπίτι  </a:t>
            </a:r>
            <a:endParaRPr lang="el-CY" sz="2400" dirty="0"/>
          </a:p>
        </p:txBody>
      </p:sp>
      <p:pic>
        <p:nvPicPr>
          <p:cNvPr id="1032" name="Picture 8" descr="Μανάβης: Περισσότερες από 4.462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91EEA3AC-9ECD-F331-C493-11EC9CB5C6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1204"/>
          <a:stretch>
            <a:fillRect/>
          </a:stretch>
        </p:blipFill>
        <p:spPr bwMode="auto">
          <a:xfrm>
            <a:off x="1758723" y="1005069"/>
            <a:ext cx="2661564" cy="2538231"/>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7FA1D955-92F1-B274-2D00-0C095A803BD7}"/>
              </a:ext>
            </a:extLst>
          </p:cNvPr>
          <p:cNvSpPr/>
          <p:nvPr/>
        </p:nvSpPr>
        <p:spPr>
          <a:xfrm>
            <a:off x="2736398" y="926346"/>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μανάβικο  </a:t>
            </a:r>
            <a:endParaRPr lang="el-CY" sz="2400" dirty="0"/>
          </a:p>
        </p:txBody>
      </p:sp>
      <p:sp>
        <p:nvSpPr>
          <p:cNvPr id="9" name="Οβάλ 8">
            <a:extLst>
              <a:ext uri="{FF2B5EF4-FFF2-40B4-BE49-F238E27FC236}">
                <a16:creationId xmlns:a16="http://schemas.microsoft.com/office/drawing/2014/main" id="{77CF3BA5-8E00-85EC-3B92-5C9F384E7AF1}"/>
              </a:ext>
            </a:extLst>
          </p:cNvPr>
          <p:cNvSpPr/>
          <p:nvPr/>
        </p:nvSpPr>
        <p:spPr>
          <a:xfrm>
            <a:off x="2240419" y="4052852"/>
            <a:ext cx="1698172" cy="1836965"/>
          </a:xfrm>
          <a:prstGeom prst="ellipse">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l-CY" sz="1350"/>
          </a:p>
        </p:txBody>
      </p:sp>
      <p:cxnSp>
        <p:nvCxnSpPr>
          <p:cNvPr id="11" name="Ευθεία γραμμή σύνδεσης 10">
            <a:extLst>
              <a:ext uri="{FF2B5EF4-FFF2-40B4-BE49-F238E27FC236}">
                <a16:creationId xmlns:a16="http://schemas.microsoft.com/office/drawing/2014/main" id="{059B9ECF-076B-652B-3626-DEC3FFEE20A0}"/>
              </a:ext>
            </a:extLst>
          </p:cNvPr>
          <p:cNvCxnSpPr>
            <a:endCxn id="9" idx="3"/>
          </p:cNvCxnSpPr>
          <p:nvPr/>
        </p:nvCxnSpPr>
        <p:spPr>
          <a:xfrm flipH="1">
            <a:off x="2489112" y="4011368"/>
            <a:ext cx="1467847" cy="1609430"/>
          </a:xfrm>
          <a:prstGeom prst="line">
            <a:avLst/>
          </a:prstGeom>
        </p:spPr>
        <p:style>
          <a:lnRef idx="2">
            <a:schemeClr val="accent1"/>
          </a:lnRef>
          <a:fillRef idx="0">
            <a:schemeClr val="accent1"/>
          </a:fillRef>
          <a:effectRef idx="1">
            <a:schemeClr val="accent1"/>
          </a:effectRef>
          <a:fontRef idx="minor">
            <a:schemeClr val="tx1"/>
          </a:fontRef>
        </p:style>
      </p:cxnSp>
      <p:sp>
        <p:nvSpPr>
          <p:cNvPr id="12" name="Ορθογώνιο: Στρογγύλεμα γωνιών 11">
            <a:extLst>
              <a:ext uri="{FF2B5EF4-FFF2-40B4-BE49-F238E27FC236}">
                <a16:creationId xmlns:a16="http://schemas.microsoft.com/office/drawing/2014/main" id="{F1CD0373-D4CD-9B3A-8A57-DA4C61166663}"/>
              </a:ext>
            </a:extLst>
          </p:cNvPr>
          <p:cNvSpPr/>
          <p:nvPr/>
        </p:nvSpPr>
        <p:spPr>
          <a:xfrm rot="18966383">
            <a:off x="2114339" y="4472769"/>
            <a:ext cx="1428750" cy="47206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ΣΩΣΤΟ</a:t>
            </a:r>
            <a:endParaRPr lang="el-CY" sz="1350" dirty="0"/>
          </a:p>
        </p:txBody>
      </p:sp>
      <p:sp>
        <p:nvSpPr>
          <p:cNvPr id="13" name="Ορθογώνιο: Στρογγύλεμα γωνιών 12">
            <a:extLst>
              <a:ext uri="{FF2B5EF4-FFF2-40B4-BE49-F238E27FC236}">
                <a16:creationId xmlns:a16="http://schemas.microsoft.com/office/drawing/2014/main" id="{128C083A-7C74-CD47-47C7-ADDB1D2CF1C0}"/>
              </a:ext>
            </a:extLst>
          </p:cNvPr>
          <p:cNvSpPr/>
          <p:nvPr/>
        </p:nvSpPr>
        <p:spPr>
          <a:xfrm rot="18966383">
            <a:off x="2602925" y="4977196"/>
            <a:ext cx="1428750" cy="472066"/>
          </a:xfrm>
          <a:prstGeom prst="round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ΛΑΘΟΣ</a:t>
            </a:r>
            <a:endParaRPr lang="el-CY" sz="1350" dirty="0"/>
          </a:p>
        </p:txBody>
      </p:sp>
    </p:spTree>
    <p:extLst>
      <p:ext uri="{BB962C8B-B14F-4D97-AF65-F5344CB8AC3E}">
        <p14:creationId xmlns:p14="http://schemas.microsoft.com/office/powerpoint/2010/main" val="38092141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a:extLst>
              <a:ext uri="{FF2B5EF4-FFF2-40B4-BE49-F238E27FC236}">
                <a16:creationId xmlns:a16="http://schemas.microsoft.com/office/drawing/2014/main" id="{1A85BB0B-AFC1-0492-D45D-D2E110764683}"/>
              </a:ext>
            </a:extLst>
          </p:cNvPr>
          <p:cNvSpPr/>
          <p:nvPr/>
        </p:nvSpPr>
        <p:spPr>
          <a:xfrm>
            <a:off x="2897627" y="926347"/>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μανάβικο  </a:t>
            </a:r>
            <a:endParaRPr lang="el-CY" sz="2400" dirty="0"/>
          </a:p>
        </p:txBody>
      </p:sp>
      <p:pic>
        <p:nvPicPr>
          <p:cNvPr id="3" name="Εικόνα 2" descr="Εικόνα που περιέχει εσωτερικός χώρος, παιχνίδι, ράφι&#10;&#10;Περιγραφή που δημιουργήθηκε αυτόματα">
            <a:extLst>
              <a:ext uri="{FF2B5EF4-FFF2-40B4-BE49-F238E27FC236}">
                <a16:creationId xmlns:a16="http://schemas.microsoft.com/office/drawing/2014/main" id="{E49FF1D7-6C5B-49A7-0D5F-48175964B2AB}"/>
              </a:ext>
            </a:extLst>
          </p:cNvPr>
          <p:cNvPicPr>
            <a:picLocks noChangeAspect="1"/>
          </p:cNvPicPr>
          <p:nvPr/>
        </p:nvPicPr>
        <p:blipFill>
          <a:blip r:embed="rId2"/>
          <a:srcRect l="12286" r="10877" b="-2"/>
          <a:stretch/>
        </p:blipFill>
        <p:spPr>
          <a:xfrm>
            <a:off x="1524015" y="857257"/>
            <a:ext cx="3000360" cy="292866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1028" name="Picture 4" descr="Εικόνα που περιέχει σκίτσο/σχέδιο, ζωγραφιά, τέχνη με γραμμές, σπίτι&#10;&#10;Περιγραφή που δημιουργήθηκε αυτόματα">
            <a:extLst>
              <a:ext uri="{FF2B5EF4-FFF2-40B4-BE49-F238E27FC236}">
                <a16:creationId xmlns:a16="http://schemas.microsoft.com/office/drawing/2014/main" id="{D332B7D0-5C56-B9D7-DA2B-BD7F5DFE0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800" r="7732"/>
          <a:stretch/>
        </p:blipFill>
        <p:spPr bwMode="auto">
          <a:xfrm>
            <a:off x="7596189" y="857251"/>
            <a:ext cx="3000375" cy="3006307"/>
          </a:xfrm>
          <a:custGeom>
            <a:avLst/>
            <a:gdLst/>
            <a:ahLst/>
            <a:cxnLst/>
            <a:rect l="l" t="t" r="r" b="b"/>
            <a:pathLst>
              <a:path w="4000500" h="3403026">
                <a:moveTo>
                  <a:pt x="0" y="0"/>
                </a:moveTo>
                <a:lnTo>
                  <a:pt x="4000500" y="0"/>
                </a:lnTo>
                <a:lnTo>
                  <a:pt x="4000500" y="3403026"/>
                </a:lnTo>
                <a:lnTo>
                  <a:pt x="9072" y="3370108"/>
                </a:lnTo>
                <a:lnTo>
                  <a:pt x="0" y="3369340"/>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Cartoon Coffee Shop With Storekeeper At the Window 2004366 Vector Art at  Vecteezy">
            <a:extLst>
              <a:ext uri="{FF2B5EF4-FFF2-40B4-BE49-F238E27FC236}">
                <a16:creationId xmlns:a16="http://schemas.microsoft.com/office/drawing/2014/main" id="{9FB7C07A-ECF5-A76A-A1E0-01FBECEE09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5033" r="2" b="2984"/>
          <a:stretch/>
        </p:blipFill>
        <p:spPr bwMode="auto">
          <a:xfrm>
            <a:off x="4667252" y="857259"/>
            <a:ext cx="2857499" cy="292866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637C65CB-5583-AE75-4FEB-8DFADFBB5883}"/>
              </a:ext>
            </a:extLst>
          </p:cNvPr>
          <p:cNvSpPr/>
          <p:nvPr/>
        </p:nvSpPr>
        <p:spPr>
          <a:xfrm>
            <a:off x="5682002" y="4462636"/>
            <a:ext cx="4269581" cy="808058"/>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rmAutofit lnSpcReduction="10000"/>
          </a:bodyPr>
          <a:lstStyle/>
          <a:p>
            <a:pPr indent="-171450">
              <a:lnSpc>
                <a:spcPct val="90000"/>
              </a:lnSpc>
              <a:spcAft>
                <a:spcPts val="450"/>
              </a:spcAft>
              <a:buFont typeface="Arial" panose="020B0604020202020204" pitchFamily="34" charset="0"/>
              <a:buChar char="•"/>
            </a:pPr>
            <a:r>
              <a:rPr lang="en-US" sz="900" dirty="0">
                <a:solidFill>
                  <a:schemeClr val="bg1">
                    <a:alpha val="80000"/>
                  </a:schemeClr>
                </a:solidFill>
              </a:rPr>
              <a:t>ΤΟ  ΣΠΙΤΙ </a:t>
            </a:r>
            <a:r>
              <a:rPr lang="el-GR" sz="2700" dirty="0">
                <a:solidFill>
                  <a:schemeClr val="tx1">
                    <a:alpha val="80000"/>
                  </a:schemeClr>
                </a:solidFill>
              </a:rPr>
              <a:t>Το σπίτι  είναι  μακριά από την  καφετέρια.  </a:t>
            </a:r>
            <a:endParaRPr lang="en-US" sz="2700" dirty="0">
              <a:solidFill>
                <a:schemeClr val="tx1">
                  <a:alpha val="80000"/>
                </a:schemeClr>
              </a:solidFill>
            </a:endParaRPr>
          </a:p>
        </p:txBody>
      </p:sp>
      <p:sp>
        <p:nvSpPr>
          <p:cNvPr id="2" name="AutoShape 2" descr="ΤΟ ΜΑΝΑΒΙΚΟ - Camelino: Εξοπλισμός Σχολείων, Παιδικών Σταθμών, ΚΔΑΠ">
            <a:extLst>
              <a:ext uri="{FF2B5EF4-FFF2-40B4-BE49-F238E27FC236}">
                <a16:creationId xmlns:a16="http://schemas.microsoft.com/office/drawing/2014/main" id="{003BA1A1-2D88-7197-1CED-59CE2017320A}"/>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l-CY" sz="1350"/>
          </a:p>
        </p:txBody>
      </p:sp>
      <p:sp>
        <p:nvSpPr>
          <p:cNvPr id="5" name="Ορθογώνιο 4">
            <a:extLst>
              <a:ext uri="{FF2B5EF4-FFF2-40B4-BE49-F238E27FC236}">
                <a16:creationId xmlns:a16="http://schemas.microsoft.com/office/drawing/2014/main" id="{EB303B48-FE5F-2A1C-31F8-3CE69796B268}"/>
              </a:ext>
            </a:extLst>
          </p:cNvPr>
          <p:cNvSpPr/>
          <p:nvPr/>
        </p:nvSpPr>
        <p:spPr>
          <a:xfrm>
            <a:off x="5042809" y="979716"/>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Η καφετέρια </a:t>
            </a:r>
            <a:endParaRPr lang="el-CY" sz="2400" dirty="0"/>
          </a:p>
        </p:txBody>
      </p:sp>
      <p:sp>
        <p:nvSpPr>
          <p:cNvPr id="7" name="Ορθογώνιο 6">
            <a:extLst>
              <a:ext uri="{FF2B5EF4-FFF2-40B4-BE49-F238E27FC236}">
                <a16:creationId xmlns:a16="http://schemas.microsoft.com/office/drawing/2014/main" id="{1DE165E8-FC91-8C8F-954B-C26904B9C367}"/>
              </a:ext>
            </a:extLst>
          </p:cNvPr>
          <p:cNvSpPr/>
          <p:nvPr/>
        </p:nvSpPr>
        <p:spPr>
          <a:xfrm>
            <a:off x="8877982" y="857251"/>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σπίτι  </a:t>
            </a:r>
            <a:endParaRPr lang="el-CY" sz="2400" dirty="0"/>
          </a:p>
        </p:txBody>
      </p:sp>
      <p:pic>
        <p:nvPicPr>
          <p:cNvPr id="1032" name="Picture 8" descr="Μανάβης: Περισσότερες από 4.462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91EEA3AC-9ECD-F331-C493-11EC9CB5C6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240"/>
          <a:stretch>
            <a:fillRect/>
          </a:stretch>
        </p:blipFill>
        <p:spPr bwMode="auto">
          <a:xfrm>
            <a:off x="1758723" y="1005070"/>
            <a:ext cx="2661564" cy="2737280"/>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7FA1D955-92F1-B274-2D00-0C095A803BD7}"/>
              </a:ext>
            </a:extLst>
          </p:cNvPr>
          <p:cNvSpPr/>
          <p:nvPr/>
        </p:nvSpPr>
        <p:spPr>
          <a:xfrm>
            <a:off x="2736398" y="926346"/>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μανάβικο  </a:t>
            </a:r>
            <a:endParaRPr lang="el-CY" sz="2400" dirty="0"/>
          </a:p>
        </p:txBody>
      </p:sp>
      <p:sp>
        <p:nvSpPr>
          <p:cNvPr id="9" name="Οβάλ 8">
            <a:extLst>
              <a:ext uri="{FF2B5EF4-FFF2-40B4-BE49-F238E27FC236}">
                <a16:creationId xmlns:a16="http://schemas.microsoft.com/office/drawing/2014/main" id="{77CF3BA5-8E00-85EC-3B92-5C9F384E7AF1}"/>
              </a:ext>
            </a:extLst>
          </p:cNvPr>
          <p:cNvSpPr/>
          <p:nvPr/>
        </p:nvSpPr>
        <p:spPr>
          <a:xfrm>
            <a:off x="2240419" y="4052852"/>
            <a:ext cx="1698172" cy="1836965"/>
          </a:xfrm>
          <a:prstGeom prst="ellipse">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l-CY" sz="1350"/>
          </a:p>
        </p:txBody>
      </p:sp>
      <p:cxnSp>
        <p:nvCxnSpPr>
          <p:cNvPr id="11" name="Ευθεία γραμμή σύνδεσης 10">
            <a:extLst>
              <a:ext uri="{FF2B5EF4-FFF2-40B4-BE49-F238E27FC236}">
                <a16:creationId xmlns:a16="http://schemas.microsoft.com/office/drawing/2014/main" id="{059B9ECF-076B-652B-3626-DEC3FFEE20A0}"/>
              </a:ext>
            </a:extLst>
          </p:cNvPr>
          <p:cNvCxnSpPr>
            <a:endCxn id="9" idx="3"/>
          </p:cNvCxnSpPr>
          <p:nvPr/>
        </p:nvCxnSpPr>
        <p:spPr>
          <a:xfrm flipH="1">
            <a:off x="2489112" y="4011368"/>
            <a:ext cx="1467847" cy="1609430"/>
          </a:xfrm>
          <a:prstGeom prst="line">
            <a:avLst/>
          </a:prstGeom>
        </p:spPr>
        <p:style>
          <a:lnRef idx="2">
            <a:schemeClr val="accent1"/>
          </a:lnRef>
          <a:fillRef idx="0">
            <a:schemeClr val="accent1"/>
          </a:fillRef>
          <a:effectRef idx="1">
            <a:schemeClr val="accent1"/>
          </a:effectRef>
          <a:fontRef idx="minor">
            <a:schemeClr val="tx1"/>
          </a:fontRef>
        </p:style>
      </p:cxnSp>
      <p:sp>
        <p:nvSpPr>
          <p:cNvPr id="12" name="Ορθογώνιο: Στρογγύλεμα γωνιών 11">
            <a:extLst>
              <a:ext uri="{FF2B5EF4-FFF2-40B4-BE49-F238E27FC236}">
                <a16:creationId xmlns:a16="http://schemas.microsoft.com/office/drawing/2014/main" id="{F1CD0373-D4CD-9B3A-8A57-DA4C61166663}"/>
              </a:ext>
            </a:extLst>
          </p:cNvPr>
          <p:cNvSpPr/>
          <p:nvPr/>
        </p:nvSpPr>
        <p:spPr>
          <a:xfrm rot="18966383">
            <a:off x="2114339" y="4472769"/>
            <a:ext cx="1428750" cy="47206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ΣΩΣΤΟ</a:t>
            </a:r>
            <a:endParaRPr lang="el-CY" sz="1350" dirty="0"/>
          </a:p>
        </p:txBody>
      </p:sp>
      <p:sp>
        <p:nvSpPr>
          <p:cNvPr id="13" name="Ορθογώνιο: Στρογγύλεμα γωνιών 12">
            <a:extLst>
              <a:ext uri="{FF2B5EF4-FFF2-40B4-BE49-F238E27FC236}">
                <a16:creationId xmlns:a16="http://schemas.microsoft.com/office/drawing/2014/main" id="{128C083A-7C74-CD47-47C7-ADDB1D2CF1C0}"/>
              </a:ext>
            </a:extLst>
          </p:cNvPr>
          <p:cNvSpPr/>
          <p:nvPr/>
        </p:nvSpPr>
        <p:spPr>
          <a:xfrm rot="18966383">
            <a:off x="2602925" y="4977196"/>
            <a:ext cx="1428750" cy="472066"/>
          </a:xfrm>
          <a:prstGeom prst="round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ΛΑΘΟΣ</a:t>
            </a:r>
            <a:endParaRPr lang="el-CY" sz="1350" dirty="0"/>
          </a:p>
        </p:txBody>
      </p:sp>
    </p:spTree>
    <p:extLst>
      <p:ext uri="{BB962C8B-B14F-4D97-AF65-F5344CB8AC3E}">
        <p14:creationId xmlns:p14="http://schemas.microsoft.com/office/powerpoint/2010/main" val="26909949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artoon Coffee Shop With Storekeeper At the Window 2004366 Vector Art at  Vecteezy">
            <a:extLst>
              <a:ext uri="{FF2B5EF4-FFF2-40B4-BE49-F238E27FC236}">
                <a16:creationId xmlns:a16="http://schemas.microsoft.com/office/drawing/2014/main" id="{9FB7C07A-ECF5-A76A-A1E0-01FBECEE09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5033" r="2" b="2984"/>
          <a:stretch/>
        </p:blipFill>
        <p:spPr bwMode="auto">
          <a:xfrm>
            <a:off x="5421080" y="866342"/>
            <a:ext cx="2857499" cy="292866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637C65CB-5583-AE75-4FEB-8DFADFBB5883}"/>
              </a:ext>
            </a:extLst>
          </p:cNvPr>
          <p:cNvSpPr/>
          <p:nvPr/>
        </p:nvSpPr>
        <p:spPr>
          <a:xfrm>
            <a:off x="6708323" y="4412054"/>
            <a:ext cx="4269581" cy="808058"/>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rmAutofit fontScale="77500" lnSpcReduction="20000"/>
          </a:bodyPr>
          <a:lstStyle/>
          <a:p>
            <a:pPr indent="-171450">
              <a:lnSpc>
                <a:spcPct val="90000"/>
              </a:lnSpc>
              <a:spcAft>
                <a:spcPts val="450"/>
              </a:spcAft>
              <a:buFont typeface="Arial" panose="020B0604020202020204" pitchFamily="34" charset="0"/>
              <a:buChar char="•"/>
            </a:pPr>
            <a:r>
              <a:rPr lang="en-US" dirty="0">
                <a:solidFill>
                  <a:schemeClr val="bg1">
                    <a:alpha val="80000"/>
                  </a:schemeClr>
                </a:solidFill>
              </a:rPr>
              <a:t>ΤΟ  ΣΠΙΤΙ </a:t>
            </a:r>
            <a:r>
              <a:rPr lang="el-GR" sz="3300" dirty="0">
                <a:solidFill>
                  <a:schemeClr val="tx1">
                    <a:alpha val="80000"/>
                  </a:schemeClr>
                </a:solidFill>
              </a:rPr>
              <a:t>Το μανάβικο είναι μπροστά από την καφετέρια.</a:t>
            </a:r>
            <a:endParaRPr lang="en-US" sz="3300" dirty="0">
              <a:solidFill>
                <a:schemeClr val="tx1">
                  <a:alpha val="80000"/>
                </a:schemeClr>
              </a:solidFill>
            </a:endParaRPr>
          </a:p>
        </p:txBody>
      </p:sp>
      <p:sp>
        <p:nvSpPr>
          <p:cNvPr id="2" name="AutoShape 2" descr="ΤΟ ΜΑΝΑΒΙΚΟ - Camelino: Εξοπλισμός Σχολείων, Παιδικών Σταθμών, ΚΔΑΠ">
            <a:extLst>
              <a:ext uri="{FF2B5EF4-FFF2-40B4-BE49-F238E27FC236}">
                <a16:creationId xmlns:a16="http://schemas.microsoft.com/office/drawing/2014/main" id="{003BA1A1-2D88-7197-1CED-59CE2017320A}"/>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l-CY" sz="1350"/>
          </a:p>
        </p:txBody>
      </p:sp>
      <p:sp>
        <p:nvSpPr>
          <p:cNvPr id="5" name="Ορθογώνιο 4">
            <a:extLst>
              <a:ext uri="{FF2B5EF4-FFF2-40B4-BE49-F238E27FC236}">
                <a16:creationId xmlns:a16="http://schemas.microsoft.com/office/drawing/2014/main" id="{EB303B48-FE5F-2A1C-31F8-3CE69796B268}"/>
              </a:ext>
            </a:extLst>
          </p:cNvPr>
          <p:cNvSpPr/>
          <p:nvPr/>
        </p:nvSpPr>
        <p:spPr>
          <a:xfrm>
            <a:off x="6236707" y="1076218"/>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Η καφετέρια </a:t>
            </a:r>
            <a:endParaRPr lang="el-CY" sz="2400" dirty="0"/>
          </a:p>
        </p:txBody>
      </p:sp>
      <p:pic>
        <p:nvPicPr>
          <p:cNvPr id="1032" name="Picture 8" descr="Μανάβης: Περισσότερες από 4.462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91EEA3AC-9ECD-F331-C493-11EC9CB5C6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280"/>
          <a:stretch>
            <a:fillRect/>
          </a:stretch>
        </p:blipFill>
        <p:spPr bwMode="auto">
          <a:xfrm>
            <a:off x="3428301" y="1781563"/>
            <a:ext cx="2661564" cy="3458445"/>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7FA1D955-92F1-B274-2D00-0C095A803BD7}"/>
              </a:ext>
            </a:extLst>
          </p:cNvPr>
          <p:cNvSpPr/>
          <p:nvPr/>
        </p:nvSpPr>
        <p:spPr>
          <a:xfrm>
            <a:off x="4429119" y="1847341"/>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μανάβικο  </a:t>
            </a:r>
            <a:endParaRPr lang="el-CY" sz="2400" dirty="0"/>
          </a:p>
        </p:txBody>
      </p:sp>
      <p:sp>
        <p:nvSpPr>
          <p:cNvPr id="9" name="Οβάλ 8">
            <a:extLst>
              <a:ext uri="{FF2B5EF4-FFF2-40B4-BE49-F238E27FC236}">
                <a16:creationId xmlns:a16="http://schemas.microsoft.com/office/drawing/2014/main" id="{77CF3BA5-8E00-85EC-3B92-5C9F384E7AF1}"/>
              </a:ext>
            </a:extLst>
          </p:cNvPr>
          <p:cNvSpPr/>
          <p:nvPr/>
        </p:nvSpPr>
        <p:spPr>
          <a:xfrm>
            <a:off x="2240419" y="4052852"/>
            <a:ext cx="1698172" cy="1836965"/>
          </a:xfrm>
          <a:prstGeom prst="ellipse">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l-CY" sz="1350"/>
          </a:p>
        </p:txBody>
      </p:sp>
      <p:cxnSp>
        <p:nvCxnSpPr>
          <p:cNvPr id="11" name="Ευθεία γραμμή σύνδεσης 10">
            <a:extLst>
              <a:ext uri="{FF2B5EF4-FFF2-40B4-BE49-F238E27FC236}">
                <a16:creationId xmlns:a16="http://schemas.microsoft.com/office/drawing/2014/main" id="{059B9ECF-076B-652B-3626-DEC3FFEE20A0}"/>
              </a:ext>
            </a:extLst>
          </p:cNvPr>
          <p:cNvCxnSpPr>
            <a:endCxn id="9" idx="3"/>
          </p:cNvCxnSpPr>
          <p:nvPr/>
        </p:nvCxnSpPr>
        <p:spPr>
          <a:xfrm flipH="1">
            <a:off x="2489112" y="4011368"/>
            <a:ext cx="1467847" cy="1609430"/>
          </a:xfrm>
          <a:prstGeom prst="line">
            <a:avLst/>
          </a:prstGeom>
        </p:spPr>
        <p:style>
          <a:lnRef idx="2">
            <a:schemeClr val="accent1"/>
          </a:lnRef>
          <a:fillRef idx="0">
            <a:schemeClr val="accent1"/>
          </a:fillRef>
          <a:effectRef idx="1">
            <a:schemeClr val="accent1"/>
          </a:effectRef>
          <a:fontRef idx="minor">
            <a:schemeClr val="tx1"/>
          </a:fontRef>
        </p:style>
      </p:cxnSp>
      <p:sp>
        <p:nvSpPr>
          <p:cNvPr id="12" name="Ορθογώνιο: Στρογγύλεμα γωνιών 11">
            <a:extLst>
              <a:ext uri="{FF2B5EF4-FFF2-40B4-BE49-F238E27FC236}">
                <a16:creationId xmlns:a16="http://schemas.microsoft.com/office/drawing/2014/main" id="{F1CD0373-D4CD-9B3A-8A57-DA4C61166663}"/>
              </a:ext>
            </a:extLst>
          </p:cNvPr>
          <p:cNvSpPr/>
          <p:nvPr/>
        </p:nvSpPr>
        <p:spPr>
          <a:xfrm rot="18966383">
            <a:off x="2114339" y="4472769"/>
            <a:ext cx="1428750" cy="47206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ΣΩΣΤΟ</a:t>
            </a:r>
            <a:endParaRPr lang="el-CY" sz="1350" dirty="0"/>
          </a:p>
        </p:txBody>
      </p:sp>
      <p:sp>
        <p:nvSpPr>
          <p:cNvPr id="13" name="Ορθογώνιο: Στρογγύλεμα γωνιών 12">
            <a:extLst>
              <a:ext uri="{FF2B5EF4-FFF2-40B4-BE49-F238E27FC236}">
                <a16:creationId xmlns:a16="http://schemas.microsoft.com/office/drawing/2014/main" id="{128C083A-7C74-CD47-47C7-ADDB1D2CF1C0}"/>
              </a:ext>
            </a:extLst>
          </p:cNvPr>
          <p:cNvSpPr/>
          <p:nvPr/>
        </p:nvSpPr>
        <p:spPr>
          <a:xfrm rot="18966383">
            <a:off x="2602925" y="4977196"/>
            <a:ext cx="1428750" cy="472066"/>
          </a:xfrm>
          <a:prstGeom prst="round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ΛΑΘΟΣ</a:t>
            </a:r>
            <a:endParaRPr lang="el-CY" sz="1350" dirty="0"/>
          </a:p>
        </p:txBody>
      </p:sp>
    </p:spTree>
    <p:extLst>
      <p:ext uri="{BB962C8B-B14F-4D97-AF65-F5344CB8AC3E}">
        <p14:creationId xmlns:p14="http://schemas.microsoft.com/office/powerpoint/2010/main" val="6633899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artoon Coffee Shop With Storekeeper At the Window 2004366 Vector Art at  Vecteezy">
            <a:extLst>
              <a:ext uri="{FF2B5EF4-FFF2-40B4-BE49-F238E27FC236}">
                <a16:creationId xmlns:a16="http://schemas.microsoft.com/office/drawing/2014/main" id="{9FB7C07A-ECF5-A76A-A1E0-01FBECEE09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5033" r="2" b="2984"/>
          <a:stretch/>
        </p:blipFill>
        <p:spPr bwMode="auto">
          <a:xfrm>
            <a:off x="5421080" y="866342"/>
            <a:ext cx="2857499" cy="292866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637C65CB-5583-AE75-4FEB-8DFADFBB5883}"/>
              </a:ext>
            </a:extLst>
          </p:cNvPr>
          <p:cNvSpPr/>
          <p:nvPr/>
        </p:nvSpPr>
        <p:spPr>
          <a:xfrm>
            <a:off x="6849829" y="4405171"/>
            <a:ext cx="4269581" cy="808058"/>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rmAutofit fontScale="92500" lnSpcReduction="20000"/>
          </a:bodyPr>
          <a:lstStyle/>
          <a:p>
            <a:pPr indent="-171450">
              <a:lnSpc>
                <a:spcPct val="90000"/>
              </a:lnSpc>
              <a:spcAft>
                <a:spcPts val="450"/>
              </a:spcAft>
              <a:buFont typeface="Arial" panose="020B0604020202020204" pitchFamily="34" charset="0"/>
              <a:buChar char="•"/>
            </a:pPr>
            <a:r>
              <a:rPr lang="en-US" dirty="0">
                <a:solidFill>
                  <a:schemeClr val="bg1">
                    <a:alpha val="80000"/>
                  </a:schemeClr>
                </a:solidFill>
              </a:rPr>
              <a:t>ΤΟ  ΣΠΙΤΙ </a:t>
            </a:r>
            <a:r>
              <a:rPr lang="el-GR" sz="3300" dirty="0">
                <a:solidFill>
                  <a:schemeClr val="tx1">
                    <a:alpha val="80000"/>
                  </a:schemeClr>
                </a:solidFill>
              </a:rPr>
              <a:t>Το μανάβικο είναι πίσω από την καφετέρια.</a:t>
            </a:r>
            <a:endParaRPr lang="en-US" sz="3300" dirty="0">
              <a:solidFill>
                <a:schemeClr val="tx1">
                  <a:alpha val="80000"/>
                </a:schemeClr>
              </a:solidFill>
            </a:endParaRPr>
          </a:p>
        </p:txBody>
      </p:sp>
      <p:sp>
        <p:nvSpPr>
          <p:cNvPr id="2" name="AutoShape 2" descr="ΤΟ ΜΑΝΑΒΙΚΟ - Camelino: Εξοπλισμός Σχολείων, Παιδικών Σταθμών, ΚΔΑΠ">
            <a:extLst>
              <a:ext uri="{FF2B5EF4-FFF2-40B4-BE49-F238E27FC236}">
                <a16:creationId xmlns:a16="http://schemas.microsoft.com/office/drawing/2014/main" id="{003BA1A1-2D88-7197-1CED-59CE2017320A}"/>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l-CY" sz="1350"/>
          </a:p>
        </p:txBody>
      </p:sp>
      <p:sp>
        <p:nvSpPr>
          <p:cNvPr id="5" name="Ορθογώνιο 4">
            <a:extLst>
              <a:ext uri="{FF2B5EF4-FFF2-40B4-BE49-F238E27FC236}">
                <a16:creationId xmlns:a16="http://schemas.microsoft.com/office/drawing/2014/main" id="{EB303B48-FE5F-2A1C-31F8-3CE69796B268}"/>
              </a:ext>
            </a:extLst>
          </p:cNvPr>
          <p:cNvSpPr/>
          <p:nvPr/>
        </p:nvSpPr>
        <p:spPr>
          <a:xfrm>
            <a:off x="6236707" y="1076218"/>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Η καφετέρια </a:t>
            </a:r>
            <a:endParaRPr lang="el-CY" sz="2400" dirty="0"/>
          </a:p>
        </p:txBody>
      </p:sp>
      <p:pic>
        <p:nvPicPr>
          <p:cNvPr id="1032" name="Picture 8" descr="Μανάβης: Περισσότερες από 4.462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91EEA3AC-9ECD-F331-C493-11EC9CB5C6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280"/>
          <a:stretch>
            <a:fillRect/>
          </a:stretch>
        </p:blipFill>
        <p:spPr bwMode="auto">
          <a:xfrm>
            <a:off x="3428301" y="1781563"/>
            <a:ext cx="2661564" cy="3508893"/>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7FA1D955-92F1-B274-2D00-0C095A803BD7}"/>
              </a:ext>
            </a:extLst>
          </p:cNvPr>
          <p:cNvSpPr/>
          <p:nvPr/>
        </p:nvSpPr>
        <p:spPr>
          <a:xfrm>
            <a:off x="4429119" y="1847341"/>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μανάβικο  </a:t>
            </a:r>
            <a:endParaRPr lang="el-CY" sz="2400" dirty="0"/>
          </a:p>
        </p:txBody>
      </p:sp>
      <p:sp>
        <p:nvSpPr>
          <p:cNvPr id="9" name="Οβάλ 8">
            <a:extLst>
              <a:ext uri="{FF2B5EF4-FFF2-40B4-BE49-F238E27FC236}">
                <a16:creationId xmlns:a16="http://schemas.microsoft.com/office/drawing/2014/main" id="{77CF3BA5-8E00-85EC-3B92-5C9F384E7AF1}"/>
              </a:ext>
            </a:extLst>
          </p:cNvPr>
          <p:cNvSpPr/>
          <p:nvPr/>
        </p:nvSpPr>
        <p:spPr>
          <a:xfrm>
            <a:off x="2240419" y="4052852"/>
            <a:ext cx="1698172" cy="1836965"/>
          </a:xfrm>
          <a:prstGeom prst="ellipse">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l-CY" sz="1350"/>
          </a:p>
        </p:txBody>
      </p:sp>
      <p:cxnSp>
        <p:nvCxnSpPr>
          <p:cNvPr id="11" name="Ευθεία γραμμή σύνδεσης 10">
            <a:extLst>
              <a:ext uri="{FF2B5EF4-FFF2-40B4-BE49-F238E27FC236}">
                <a16:creationId xmlns:a16="http://schemas.microsoft.com/office/drawing/2014/main" id="{059B9ECF-076B-652B-3626-DEC3FFEE20A0}"/>
              </a:ext>
            </a:extLst>
          </p:cNvPr>
          <p:cNvCxnSpPr>
            <a:endCxn id="9" idx="3"/>
          </p:cNvCxnSpPr>
          <p:nvPr/>
        </p:nvCxnSpPr>
        <p:spPr>
          <a:xfrm flipH="1">
            <a:off x="2489112" y="4011368"/>
            <a:ext cx="1467847" cy="1609430"/>
          </a:xfrm>
          <a:prstGeom prst="line">
            <a:avLst/>
          </a:prstGeom>
        </p:spPr>
        <p:style>
          <a:lnRef idx="2">
            <a:schemeClr val="accent1"/>
          </a:lnRef>
          <a:fillRef idx="0">
            <a:schemeClr val="accent1"/>
          </a:fillRef>
          <a:effectRef idx="1">
            <a:schemeClr val="accent1"/>
          </a:effectRef>
          <a:fontRef idx="minor">
            <a:schemeClr val="tx1"/>
          </a:fontRef>
        </p:style>
      </p:cxnSp>
      <p:sp>
        <p:nvSpPr>
          <p:cNvPr id="12" name="Ορθογώνιο: Στρογγύλεμα γωνιών 11">
            <a:extLst>
              <a:ext uri="{FF2B5EF4-FFF2-40B4-BE49-F238E27FC236}">
                <a16:creationId xmlns:a16="http://schemas.microsoft.com/office/drawing/2014/main" id="{F1CD0373-D4CD-9B3A-8A57-DA4C61166663}"/>
              </a:ext>
            </a:extLst>
          </p:cNvPr>
          <p:cNvSpPr/>
          <p:nvPr/>
        </p:nvSpPr>
        <p:spPr>
          <a:xfrm rot="18966383">
            <a:off x="2114339" y="4472769"/>
            <a:ext cx="1428750" cy="47206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ΣΩΣΤΟ</a:t>
            </a:r>
            <a:endParaRPr lang="el-CY" sz="1350" dirty="0"/>
          </a:p>
        </p:txBody>
      </p:sp>
      <p:sp>
        <p:nvSpPr>
          <p:cNvPr id="13" name="Ορθογώνιο: Στρογγύλεμα γωνιών 12">
            <a:extLst>
              <a:ext uri="{FF2B5EF4-FFF2-40B4-BE49-F238E27FC236}">
                <a16:creationId xmlns:a16="http://schemas.microsoft.com/office/drawing/2014/main" id="{128C083A-7C74-CD47-47C7-ADDB1D2CF1C0}"/>
              </a:ext>
            </a:extLst>
          </p:cNvPr>
          <p:cNvSpPr/>
          <p:nvPr/>
        </p:nvSpPr>
        <p:spPr>
          <a:xfrm rot="18966383">
            <a:off x="2602925" y="4977196"/>
            <a:ext cx="1428750" cy="472066"/>
          </a:xfrm>
          <a:prstGeom prst="round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ΛΑΘΟΣ</a:t>
            </a:r>
            <a:endParaRPr lang="el-CY" sz="1350" dirty="0"/>
          </a:p>
        </p:txBody>
      </p:sp>
    </p:spTree>
    <p:extLst>
      <p:ext uri="{BB962C8B-B14F-4D97-AF65-F5344CB8AC3E}">
        <p14:creationId xmlns:p14="http://schemas.microsoft.com/office/powerpoint/2010/main" val="174012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a:extLst>
              <a:ext uri="{FF2B5EF4-FFF2-40B4-BE49-F238E27FC236}">
                <a16:creationId xmlns:a16="http://schemas.microsoft.com/office/drawing/2014/main" id="{1A85BB0B-AFC1-0492-D45D-D2E110764683}"/>
              </a:ext>
            </a:extLst>
          </p:cNvPr>
          <p:cNvSpPr/>
          <p:nvPr/>
        </p:nvSpPr>
        <p:spPr>
          <a:xfrm>
            <a:off x="2897627" y="926347"/>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μανάβικο  </a:t>
            </a:r>
            <a:endParaRPr lang="el-CY" sz="2400" dirty="0"/>
          </a:p>
        </p:txBody>
      </p:sp>
      <p:pic>
        <p:nvPicPr>
          <p:cNvPr id="3" name="Εικόνα 2" descr="Εικόνα που περιέχει εσωτερικός χώρος, παιχνίδι, ράφι&#10;&#10;Περιγραφή που δημιουργήθηκε αυτόματα">
            <a:extLst>
              <a:ext uri="{FF2B5EF4-FFF2-40B4-BE49-F238E27FC236}">
                <a16:creationId xmlns:a16="http://schemas.microsoft.com/office/drawing/2014/main" id="{E49FF1D7-6C5B-49A7-0D5F-48175964B2AB}"/>
              </a:ext>
            </a:extLst>
          </p:cNvPr>
          <p:cNvPicPr>
            <a:picLocks noChangeAspect="1"/>
          </p:cNvPicPr>
          <p:nvPr/>
        </p:nvPicPr>
        <p:blipFill>
          <a:blip r:embed="rId2"/>
          <a:srcRect l="12286" r="10877" b="-2"/>
          <a:stretch/>
        </p:blipFill>
        <p:spPr>
          <a:xfrm>
            <a:off x="1524015" y="857257"/>
            <a:ext cx="3000360" cy="292866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1028" name="Picture 4" descr="Εικόνα που περιέχει σκίτσο/σχέδιο, ζωγραφιά, τέχνη με γραμμές, σπίτι&#10;&#10;Περιγραφή που δημιουργήθηκε αυτόματα">
            <a:extLst>
              <a:ext uri="{FF2B5EF4-FFF2-40B4-BE49-F238E27FC236}">
                <a16:creationId xmlns:a16="http://schemas.microsoft.com/office/drawing/2014/main" id="{D332B7D0-5C56-B9D7-DA2B-BD7F5DFE0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800" r="7732"/>
          <a:stretch/>
        </p:blipFill>
        <p:spPr bwMode="auto">
          <a:xfrm>
            <a:off x="7596189" y="857251"/>
            <a:ext cx="3000375" cy="3006307"/>
          </a:xfrm>
          <a:custGeom>
            <a:avLst/>
            <a:gdLst/>
            <a:ahLst/>
            <a:cxnLst/>
            <a:rect l="l" t="t" r="r" b="b"/>
            <a:pathLst>
              <a:path w="4000500" h="3403026">
                <a:moveTo>
                  <a:pt x="0" y="0"/>
                </a:moveTo>
                <a:lnTo>
                  <a:pt x="4000500" y="0"/>
                </a:lnTo>
                <a:lnTo>
                  <a:pt x="4000500" y="3403026"/>
                </a:lnTo>
                <a:lnTo>
                  <a:pt x="9072" y="3370108"/>
                </a:lnTo>
                <a:lnTo>
                  <a:pt x="0" y="3369340"/>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Cartoon Coffee Shop With Storekeeper At the Window 2004366 Vector Art at  Vecteezy">
            <a:extLst>
              <a:ext uri="{FF2B5EF4-FFF2-40B4-BE49-F238E27FC236}">
                <a16:creationId xmlns:a16="http://schemas.microsoft.com/office/drawing/2014/main" id="{9FB7C07A-ECF5-A76A-A1E0-01FBECEE09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5033" r="2" b="2984"/>
          <a:stretch/>
        </p:blipFill>
        <p:spPr bwMode="auto">
          <a:xfrm>
            <a:off x="4667252" y="857259"/>
            <a:ext cx="2857499" cy="292866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637C65CB-5583-AE75-4FEB-8DFADFBB5883}"/>
              </a:ext>
            </a:extLst>
          </p:cNvPr>
          <p:cNvSpPr/>
          <p:nvPr/>
        </p:nvSpPr>
        <p:spPr>
          <a:xfrm>
            <a:off x="4608401" y="4697950"/>
            <a:ext cx="4269581" cy="808058"/>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Autofit/>
          </a:bodyPr>
          <a:lstStyle/>
          <a:p>
            <a:pPr>
              <a:lnSpc>
                <a:spcPct val="90000"/>
              </a:lnSpc>
              <a:spcAft>
                <a:spcPts val="450"/>
              </a:spcAft>
            </a:pPr>
            <a:r>
              <a:rPr lang="el-GR" sz="3000" dirty="0">
                <a:solidFill>
                  <a:schemeClr val="tx1"/>
                </a:solidFill>
              </a:rPr>
              <a:t>  Το  σπίτι  είναι   κοντά  στο εστιατόριο. </a:t>
            </a:r>
            <a:endParaRPr lang="en-US" sz="3000" dirty="0">
              <a:solidFill>
                <a:schemeClr val="tx1"/>
              </a:solidFill>
            </a:endParaRPr>
          </a:p>
        </p:txBody>
      </p:sp>
      <p:sp>
        <p:nvSpPr>
          <p:cNvPr id="2" name="AutoShape 2" descr="ΤΟ ΜΑΝΑΒΙΚΟ - Camelino: Εξοπλισμός Σχολείων, Παιδικών Σταθμών, ΚΔΑΠ">
            <a:extLst>
              <a:ext uri="{FF2B5EF4-FFF2-40B4-BE49-F238E27FC236}">
                <a16:creationId xmlns:a16="http://schemas.microsoft.com/office/drawing/2014/main" id="{003BA1A1-2D88-7197-1CED-59CE2017320A}"/>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l-CY" sz="1350"/>
          </a:p>
        </p:txBody>
      </p:sp>
      <p:sp>
        <p:nvSpPr>
          <p:cNvPr id="5" name="Ορθογώνιο 4">
            <a:extLst>
              <a:ext uri="{FF2B5EF4-FFF2-40B4-BE49-F238E27FC236}">
                <a16:creationId xmlns:a16="http://schemas.microsoft.com/office/drawing/2014/main" id="{EB303B48-FE5F-2A1C-31F8-3CE69796B268}"/>
              </a:ext>
            </a:extLst>
          </p:cNvPr>
          <p:cNvSpPr/>
          <p:nvPr/>
        </p:nvSpPr>
        <p:spPr>
          <a:xfrm>
            <a:off x="5042809" y="979716"/>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Η καφετέρια </a:t>
            </a:r>
            <a:endParaRPr lang="el-CY" sz="2400" dirty="0"/>
          </a:p>
        </p:txBody>
      </p:sp>
      <p:sp>
        <p:nvSpPr>
          <p:cNvPr id="7" name="Ορθογώνιο 6">
            <a:extLst>
              <a:ext uri="{FF2B5EF4-FFF2-40B4-BE49-F238E27FC236}">
                <a16:creationId xmlns:a16="http://schemas.microsoft.com/office/drawing/2014/main" id="{1DE165E8-FC91-8C8F-954B-C26904B9C367}"/>
              </a:ext>
            </a:extLst>
          </p:cNvPr>
          <p:cNvSpPr/>
          <p:nvPr/>
        </p:nvSpPr>
        <p:spPr>
          <a:xfrm>
            <a:off x="8877982" y="857251"/>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σπίτι  </a:t>
            </a:r>
            <a:endParaRPr lang="el-CY" sz="2400" dirty="0"/>
          </a:p>
        </p:txBody>
      </p:sp>
      <p:pic>
        <p:nvPicPr>
          <p:cNvPr id="1032" name="Picture 8" descr="Μανάβης: Περισσότερες από 4.462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91EEA3AC-9ECD-F331-C493-11EC9CB5C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723" y="1005069"/>
            <a:ext cx="2661564" cy="2858489"/>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7FA1D955-92F1-B274-2D00-0C095A803BD7}"/>
              </a:ext>
            </a:extLst>
          </p:cNvPr>
          <p:cNvSpPr/>
          <p:nvPr/>
        </p:nvSpPr>
        <p:spPr>
          <a:xfrm>
            <a:off x="2736398" y="926346"/>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μανάβικο  </a:t>
            </a:r>
            <a:endParaRPr lang="el-CY" sz="2400" dirty="0"/>
          </a:p>
        </p:txBody>
      </p:sp>
      <p:sp>
        <p:nvSpPr>
          <p:cNvPr id="9" name="Οβάλ 8">
            <a:extLst>
              <a:ext uri="{FF2B5EF4-FFF2-40B4-BE49-F238E27FC236}">
                <a16:creationId xmlns:a16="http://schemas.microsoft.com/office/drawing/2014/main" id="{77CF3BA5-8E00-85EC-3B92-5C9F384E7AF1}"/>
              </a:ext>
            </a:extLst>
          </p:cNvPr>
          <p:cNvSpPr/>
          <p:nvPr/>
        </p:nvSpPr>
        <p:spPr>
          <a:xfrm>
            <a:off x="2240419" y="4052852"/>
            <a:ext cx="1698172" cy="1836965"/>
          </a:xfrm>
          <a:prstGeom prst="ellipse">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l-CY" sz="1350"/>
          </a:p>
        </p:txBody>
      </p:sp>
      <p:cxnSp>
        <p:nvCxnSpPr>
          <p:cNvPr id="11" name="Ευθεία γραμμή σύνδεσης 10">
            <a:extLst>
              <a:ext uri="{FF2B5EF4-FFF2-40B4-BE49-F238E27FC236}">
                <a16:creationId xmlns:a16="http://schemas.microsoft.com/office/drawing/2014/main" id="{059B9ECF-076B-652B-3626-DEC3FFEE20A0}"/>
              </a:ext>
            </a:extLst>
          </p:cNvPr>
          <p:cNvCxnSpPr>
            <a:cxnSpLocks/>
          </p:cNvCxnSpPr>
          <p:nvPr/>
        </p:nvCxnSpPr>
        <p:spPr>
          <a:xfrm flipH="1">
            <a:off x="2290271" y="4197394"/>
            <a:ext cx="1467847" cy="1609430"/>
          </a:xfrm>
          <a:prstGeom prst="line">
            <a:avLst/>
          </a:prstGeom>
        </p:spPr>
        <p:style>
          <a:lnRef idx="2">
            <a:schemeClr val="accent1"/>
          </a:lnRef>
          <a:fillRef idx="0">
            <a:schemeClr val="accent1"/>
          </a:fillRef>
          <a:effectRef idx="1">
            <a:schemeClr val="accent1"/>
          </a:effectRef>
          <a:fontRef idx="minor">
            <a:schemeClr val="tx1"/>
          </a:fontRef>
        </p:style>
      </p:cxnSp>
      <p:sp>
        <p:nvSpPr>
          <p:cNvPr id="12" name="Ορθογώνιο: Στρογγύλεμα γωνιών 11">
            <a:extLst>
              <a:ext uri="{FF2B5EF4-FFF2-40B4-BE49-F238E27FC236}">
                <a16:creationId xmlns:a16="http://schemas.microsoft.com/office/drawing/2014/main" id="{F1CD0373-D4CD-9B3A-8A57-DA4C61166663}"/>
              </a:ext>
            </a:extLst>
          </p:cNvPr>
          <p:cNvSpPr/>
          <p:nvPr/>
        </p:nvSpPr>
        <p:spPr>
          <a:xfrm rot="18966383">
            <a:off x="2114339" y="4472769"/>
            <a:ext cx="1428750" cy="47206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ΣΩΣΤΟ</a:t>
            </a:r>
            <a:endParaRPr lang="el-CY" sz="1350" dirty="0"/>
          </a:p>
        </p:txBody>
      </p:sp>
      <p:sp>
        <p:nvSpPr>
          <p:cNvPr id="13" name="Ορθογώνιο: Στρογγύλεμα γωνιών 12">
            <a:extLst>
              <a:ext uri="{FF2B5EF4-FFF2-40B4-BE49-F238E27FC236}">
                <a16:creationId xmlns:a16="http://schemas.microsoft.com/office/drawing/2014/main" id="{128C083A-7C74-CD47-47C7-ADDB1D2CF1C0}"/>
              </a:ext>
            </a:extLst>
          </p:cNvPr>
          <p:cNvSpPr/>
          <p:nvPr/>
        </p:nvSpPr>
        <p:spPr>
          <a:xfrm rot="18966383">
            <a:off x="2602925" y="4977196"/>
            <a:ext cx="1428750" cy="472066"/>
          </a:xfrm>
          <a:prstGeom prst="round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ΛΑΘΟΣ</a:t>
            </a:r>
            <a:endParaRPr lang="el-CY" sz="1350" dirty="0"/>
          </a:p>
        </p:txBody>
      </p:sp>
      <p:pic>
        <p:nvPicPr>
          <p:cNvPr id="2052" name="Picture 4" descr="Toca Life Apps on Sale | appydazeblog">
            <a:extLst>
              <a:ext uri="{FF2B5EF4-FFF2-40B4-BE49-F238E27FC236}">
                <a16:creationId xmlns:a16="http://schemas.microsoft.com/office/drawing/2014/main" id="{637FD7C2-E219-91B7-1C86-4C65A80D0D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0916" y="884953"/>
            <a:ext cx="9197084" cy="3378962"/>
          </a:xfrm>
          <a:prstGeom prst="rect">
            <a:avLst/>
          </a:prstGeom>
          <a:noFill/>
          <a:extLst>
            <a:ext uri="{909E8E84-426E-40DD-AFC4-6F175D3DCCD1}">
              <a14:hiddenFill xmlns:a14="http://schemas.microsoft.com/office/drawing/2010/main">
                <a:solidFill>
                  <a:srgbClr val="FFFFFF"/>
                </a:solidFill>
              </a14:hiddenFill>
            </a:ext>
          </a:extLst>
        </p:spPr>
      </p:pic>
      <p:sp>
        <p:nvSpPr>
          <p:cNvPr id="10" name="Οβάλ 9">
            <a:extLst>
              <a:ext uri="{FF2B5EF4-FFF2-40B4-BE49-F238E27FC236}">
                <a16:creationId xmlns:a16="http://schemas.microsoft.com/office/drawing/2014/main" id="{BC2B2E28-15E9-7565-CA27-CDCA7501927C}"/>
              </a:ext>
            </a:extLst>
          </p:cNvPr>
          <p:cNvSpPr/>
          <p:nvPr/>
        </p:nvSpPr>
        <p:spPr>
          <a:xfrm>
            <a:off x="1736280" y="2279710"/>
            <a:ext cx="1547132" cy="10196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εκκλησία </a:t>
            </a:r>
            <a:endParaRPr lang="el-CY" dirty="0"/>
          </a:p>
        </p:txBody>
      </p:sp>
      <p:sp>
        <p:nvSpPr>
          <p:cNvPr id="14" name="Οβάλ 13">
            <a:extLst>
              <a:ext uri="{FF2B5EF4-FFF2-40B4-BE49-F238E27FC236}">
                <a16:creationId xmlns:a16="http://schemas.microsoft.com/office/drawing/2014/main" id="{97E6AC8F-A192-4C96-14B8-B25E4B0F79A5}"/>
              </a:ext>
            </a:extLst>
          </p:cNvPr>
          <p:cNvSpPr/>
          <p:nvPr/>
        </p:nvSpPr>
        <p:spPr>
          <a:xfrm>
            <a:off x="2895599" y="2845415"/>
            <a:ext cx="1547132" cy="47088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sz="1350"/>
          </a:p>
        </p:txBody>
      </p:sp>
      <p:sp>
        <p:nvSpPr>
          <p:cNvPr id="15" name="Οβάλ 14">
            <a:extLst>
              <a:ext uri="{FF2B5EF4-FFF2-40B4-BE49-F238E27FC236}">
                <a16:creationId xmlns:a16="http://schemas.microsoft.com/office/drawing/2014/main" id="{A78CD54E-36D3-5338-8366-8B0656EE0929}"/>
              </a:ext>
            </a:extLst>
          </p:cNvPr>
          <p:cNvSpPr/>
          <p:nvPr/>
        </p:nvSpPr>
        <p:spPr>
          <a:xfrm>
            <a:off x="3009899" y="2959715"/>
            <a:ext cx="1547132" cy="47088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sz="1350"/>
          </a:p>
        </p:txBody>
      </p:sp>
      <p:sp>
        <p:nvSpPr>
          <p:cNvPr id="16" name="Οβάλ 15">
            <a:extLst>
              <a:ext uri="{FF2B5EF4-FFF2-40B4-BE49-F238E27FC236}">
                <a16:creationId xmlns:a16="http://schemas.microsoft.com/office/drawing/2014/main" id="{7F6CEDA9-7CE5-C582-D211-ECD088897572}"/>
              </a:ext>
            </a:extLst>
          </p:cNvPr>
          <p:cNvSpPr/>
          <p:nvPr/>
        </p:nvSpPr>
        <p:spPr>
          <a:xfrm>
            <a:off x="4242709" y="1762531"/>
            <a:ext cx="2045169" cy="6619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dirty="0"/>
              <a:t>το  σπίτι </a:t>
            </a:r>
            <a:endParaRPr lang="el-CY" sz="2400" dirty="0"/>
          </a:p>
        </p:txBody>
      </p:sp>
      <p:sp>
        <p:nvSpPr>
          <p:cNvPr id="17" name="Οβάλ 16">
            <a:extLst>
              <a:ext uri="{FF2B5EF4-FFF2-40B4-BE49-F238E27FC236}">
                <a16:creationId xmlns:a16="http://schemas.microsoft.com/office/drawing/2014/main" id="{88DF848B-AFAA-7EF0-03AB-83D9D2883DF5}"/>
              </a:ext>
            </a:extLst>
          </p:cNvPr>
          <p:cNvSpPr/>
          <p:nvPr/>
        </p:nvSpPr>
        <p:spPr>
          <a:xfrm>
            <a:off x="3230336" y="931673"/>
            <a:ext cx="1741034" cy="70157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το  εστιατόριο </a:t>
            </a:r>
            <a:endParaRPr lang="el-CY" dirty="0"/>
          </a:p>
        </p:txBody>
      </p:sp>
      <p:sp>
        <p:nvSpPr>
          <p:cNvPr id="18" name="Οβάλ 17">
            <a:extLst>
              <a:ext uri="{FF2B5EF4-FFF2-40B4-BE49-F238E27FC236}">
                <a16:creationId xmlns:a16="http://schemas.microsoft.com/office/drawing/2014/main" id="{D68B16CD-1CA5-D0F7-F9AE-2DCFDCFDA9B2}"/>
              </a:ext>
            </a:extLst>
          </p:cNvPr>
          <p:cNvSpPr/>
          <p:nvPr/>
        </p:nvSpPr>
        <p:spPr>
          <a:xfrm>
            <a:off x="5963278" y="1035032"/>
            <a:ext cx="1741034" cy="70157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το  πάρκο </a:t>
            </a:r>
            <a:endParaRPr lang="el-CY" dirty="0"/>
          </a:p>
        </p:txBody>
      </p:sp>
      <p:sp>
        <p:nvSpPr>
          <p:cNvPr id="19" name="Οβάλ 18">
            <a:extLst>
              <a:ext uri="{FF2B5EF4-FFF2-40B4-BE49-F238E27FC236}">
                <a16:creationId xmlns:a16="http://schemas.microsoft.com/office/drawing/2014/main" id="{6E8B98C4-A281-6536-E278-36376B778C6C}"/>
              </a:ext>
            </a:extLst>
          </p:cNvPr>
          <p:cNvSpPr/>
          <p:nvPr/>
        </p:nvSpPr>
        <p:spPr>
          <a:xfrm>
            <a:off x="7726825" y="1134835"/>
            <a:ext cx="2353340" cy="8605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το  αστυνομικό τμήμα </a:t>
            </a:r>
            <a:endParaRPr lang="el-CY" dirty="0"/>
          </a:p>
        </p:txBody>
      </p:sp>
      <p:sp>
        <p:nvSpPr>
          <p:cNvPr id="20" name="Οβάλ 19">
            <a:extLst>
              <a:ext uri="{FF2B5EF4-FFF2-40B4-BE49-F238E27FC236}">
                <a16:creationId xmlns:a16="http://schemas.microsoft.com/office/drawing/2014/main" id="{63C011A9-E02B-26FB-8993-B0CEBD3E3199}"/>
              </a:ext>
            </a:extLst>
          </p:cNvPr>
          <p:cNvSpPr/>
          <p:nvPr/>
        </p:nvSpPr>
        <p:spPr>
          <a:xfrm>
            <a:off x="7669668" y="2163282"/>
            <a:ext cx="2181904" cy="70157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υπεραγορά  </a:t>
            </a:r>
            <a:endParaRPr lang="el-CY" dirty="0"/>
          </a:p>
        </p:txBody>
      </p:sp>
      <p:pic>
        <p:nvPicPr>
          <p:cNvPr id="2054" name="Picture 6" descr="Εκκλησία καρτούν φόντο Διάνυσμα από ©macrovector 106176432">
            <a:extLst>
              <a:ext uri="{FF2B5EF4-FFF2-40B4-BE49-F238E27FC236}">
                <a16:creationId xmlns:a16="http://schemas.microsoft.com/office/drawing/2014/main" id="{660CCEEC-8D66-91C8-66AB-0E332E683ED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7291" y="2433940"/>
            <a:ext cx="1934079" cy="166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2931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D8134-3086-73D8-ED4D-D8546CE53BD4}"/>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BA589D05-8C14-5D43-A857-DB094AD93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BB1ECF67-C0B8-1B4E-76E2-77A7ECA0529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γραπτού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06007A7E-5405-737A-6A31-1114CD724CB1}"/>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ρημάτων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E8F007CD-E971-64F3-FE97-5DCA02CA690A}"/>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σύνταξη</a:t>
            </a:r>
            <a:endParaRPr lang="el-CY" b="1" dirty="0"/>
          </a:p>
        </p:txBody>
      </p:sp>
    </p:spTree>
    <p:extLst>
      <p:ext uri="{BB962C8B-B14F-4D97-AF65-F5344CB8AC3E}">
        <p14:creationId xmlns:p14="http://schemas.microsoft.com/office/powerpoint/2010/main" val="36301946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2956308" y="267879"/>
            <a:ext cx="1157288" cy="1393031"/>
          </a:xfrm>
          <a:prstGeom prst="rect">
            <a:avLst/>
          </a:prstGeom>
          <a:noFill/>
          <a:ln w="9525">
            <a:noFill/>
            <a:miter lim="800000"/>
            <a:headEnd/>
            <a:tailEnd/>
          </a:ln>
          <a:effectLst/>
        </p:spPr>
      </p:pic>
      <p:cxnSp>
        <p:nvCxnSpPr>
          <p:cNvPr id="6" name="5 - Ευθύγραμμο βέλος σύνδεσης"/>
          <p:cNvCxnSpPr/>
          <p:nvPr/>
        </p:nvCxnSpPr>
        <p:spPr>
          <a:xfrm>
            <a:off x="4381488" y="1339440"/>
            <a:ext cx="803678"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5453058" y="1232281"/>
            <a:ext cx="1875248" cy="300082"/>
          </a:xfrm>
          <a:prstGeom prst="rect">
            <a:avLst/>
          </a:prstGeom>
          <a:noFill/>
        </p:spPr>
        <p:txBody>
          <a:bodyPr wrap="square" rtlCol="0">
            <a:spAutoFit/>
          </a:bodyPr>
          <a:lstStyle/>
          <a:p>
            <a:r>
              <a:rPr lang="en-GB" sz="1350" dirty="0"/>
              <a:t>I  am  sitting</a:t>
            </a:r>
            <a:r>
              <a:rPr lang="el-GR" sz="1350" dirty="0"/>
              <a:t> </a:t>
            </a:r>
            <a:r>
              <a:rPr lang="en-GB" sz="1350" dirty="0"/>
              <a:t>on.....</a:t>
            </a:r>
            <a:endParaRPr lang="en-US" sz="1350" dirty="0"/>
          </a:p>
        </p:txBody>
      </p:sp>
      <p:sp>
        <p:nvSpPr>
          <p:cNvPr id="8" name="7 - TextBox"/>
          <p:cNvSpPr txBox="1"/>
          <p:nvPr/>
        </p:nvSpPr>
        <p:spPr>
          <a:xfrm>
            <a:off x="500743" y="1660910"/>
            <a:ext cx="11342914"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400" dirty="0">
                <a:solidFill>
                  <a:srgbClr val="FF0000"/>
                </a:solidFill>
              </a:rPr>
              <a:t>Κάθομαι  στον /  Κάθομαι   στη(ν) /Κάθομαι  στο</a:t>
            </a:r>
            <a:endParaRPr lang="en-US" sz="4400" dirty="0">
              <a:solidFill>
                <a:srgbClr val="FF0000"/>
              </a:solidFill>
            </a:endParaRPr>
          </a:p>
        </p:txBody>
      </p:sp>
      <p:sp>
        <p:nvSpPr>
          <p:cNvPr id="9" name="8 - TextBox"/>
          <p:cNvSpPr txBox="1"/>
          <p:nvPr/>
        </p:nvSpPr>
        <p:spPr>
          <a:xfrm>
            <a:off x="615361" y="2947433"/>
            <a:ext cx="4294095"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200" dirty="0">
                <a:solidFill>
                  <a:schemeClr val="tx1"/>
                </a:solidFill>
              </a:rPr>
              <a:t>ο</a:t>
            </a:r>
            <a:r>
              <a:rPr lang="en-GB" sz="3200" dirty="0">
                <a:solidFill>
                  <a:schemeClr val="tx1"/>
                </a:solidFill>
              </a:rPr>
              <a:t>  </a:t>
            </a:r>
            <a:r>
              <a:rPr lang="el-GR" sz="3200" dirty="0">
                <a:solidFill>
                  <a:schemeClr val="tx1"/>
                </a:solidFill>
              </a:rPr>
              <a:t>καναπές   </a:t>
            </a:r>
            <a:r>
              <a:rPr lang="en-GB" sz="3200" dirty="0">
                <a:solidFill>
                  <a:schemeClr val="tx1"/>
                </a:solidFill>
              </a:rPr>
              <a:t>sofa</a:t>
            </a:r>
            <a:endParaRPr lang="el-GR" sz="3200" dirty="0">
              <a:solidFill>
                <a:schemeClr val="tx1"/>
              </a:solidFill>
            </a:endParaRPr>
          </a:p>
          <a:p>
            <a:r>
              <a:rPr lang="el-GR" sz="3200" dirty="0"/>
              <a:t>η  πολυθρόνα</a:t>
            </a:r>
            <a:r>
              <a:rPr lang="en-GB" sz="3200" dirty="0"/>
              <a:t>   armchair</a:t>
            </a:r>
            <a:endParaRPr lang="el-GR" sz="3200" dirty="0"/>
          </a:p>
          <a:p>
            <a:r>
              <a:rPr lang="el-GR" sz="3200" dirty="0"/>
              <a:t>η καρέκλα</a:t>
            </a:r>
            <a:r>
              <a:rPr lang="en-GB" sz="3200" dirty="0"/>
              <a:t>    chair</a:t>
            </a:r>
            <a:endParaRPr lang="el-GR" sz="3200" dirty="0"/>
          </a:p>
          <a:p>
            <a:r>
              <a:rPr lang="el-GR" sz="3200" dirty="0"/>
              <a:t>το κρεβάτι</a:t>
            </a:r>
            <a:r>
              <a:rPr lang="en-GB" sz="3200" dirty="0"/>
              <a:t>    bed</a:t>
            </a:r>
            <a:endParaRPr lang="el-GR" sz="3200" dirty="0"/>
          </a:p>
          <a:p>
            <a:r>
              <a:rPr lang="el-GR" sz="3200" dirty="0"/>
              <a:t>το θρανίο</a:t>
            </a:r>
            <a:r>
              <a:rPr lang="en-GB" sz="3200" dirty="0"/>
              <a:t>    desk</a:t>
            </a:r>
            <a:endParaRPr lang="el-GR" sz="3200" dirty="0"/>
          </a:p>
          <a:p>
            <a:r>
              <a:rPr lang="el-GR" sz="3200" dirty="0"/>
              <a:t>το τραπέζι</a:t>
            </a:r>
            <a:r>
              <a:rPr lang="en-GB" sz="3200" dirty="0"/>
              <a:t>    table</a:t>
            </a:r>
            <a:endParaRPr lang="el-GR" sz="3200" dirty="0"/>
          </a:p>
        </p:txBody>
      </p:sp>
      <p:sp>
        <p:nvSpPr>
          <p:cNvPr id="12" name="11 - TextBox"/>
          <p:cNvSpPr txBox="1"/>
          <p:nvPr/>
        </p:nvSpPr>
        <p:spPr>
          <a:xfrm>
            <a:off x="5314093" y="2947433"/>
            <a:ext cx="6529563" cy="3046988"/>
          </a:xfrm>
          <a:prstGeom prst="rect">
            <a:avLst/>
          </a:prstGeom>
          <a:ln w="571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n-GB"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3256342" y="1071547"/>
            <a:ext cx="1293019" cy="1585913"/>
          </a:xfrm>
          <a:prstGeom prst="rect">
            <a:avLst/>
          </a:prstGeom>
          <a:noFill/>
          <a:ln w="9525">
            <a:noFill/>
            <a:miter lim="800000"/>
            <a:headEnd/>
            <a:tailEnd/>
          </a:ln>
          <a:effectLst/>
        </p:spPr>
      </p:pic>
      <p:cxnSp>
        <p:nvCxnSpPr>
          <p:cNvPr id="4" name="3 - Ευθύγραμμο βέλος σύνδεσης"/>
          <p:cNvCxnSpPr/>
          <p:nvPr/>
        </p:nvCxnSpPr>
        <p:spPr>
          <a:xfrm>
            <a:off x="4702959" y="1285861"/>
            <a:ext cx="589364"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4 - TextBox"/>
          <p:cNvSpPr txBox="1"/>
          <p:nvPr/>
        </p:nvSpPr>
        <p:spPr>
          <a:xfrm>
            <a:off x="5506636" y="1125124"/>
            <a:ext cx="1446620" cy="300082"/>
          </a:xfrm>
          <a:prstGeom prst="rect">
            <a:avLst/>
          </a:prstGeom>
          <a:noFill/>
        </p:spPr>
        <p:txBody>
          <a:bodyPr wrap="square" rtlCol="0">
            <a:spAutoFit/>
          </a:bodyPr>
          <a:lstStyle/>
          <a:p>
            <a:r>
              <a:rPr lang="en-GB" sz="1350" dirty="0"/>
              <a:t> I  Sleep  at </a:t>
            </a:r>
            <a:endParaRPr lang="en-US" sz="1350" dirty="0"/>
          </a:p>
        </p:txBody>
      </p:sp>
      <p:sp>
        <p:nvSpPr>
          <p:cNvPr id="6" name="5 - TextBox"/>
          <p:cNvSpPr txBox="1"/>
          <p:nvPr/>
        </p:nvSpPr>
        <p:spPr>
          <a:xfrm>
            <a:off x="4702959" y="1864503"/>
            <a:ext cx="6737927"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200" b="1" dirty="0">
                <a:solidFill>
                  <a:srgbClr val="FF0000"/>
                </a:solidFill>
              </a:rPr>
              <a:t>Κοιμάμαι   στη  / Κοιμάμαι  στις  </a:t>
            </a:r>
            <a:endParaRPr lang="en-US" sz="3200" b="1" dirty="0">
              <a:solidFill>
                <a:srgbClr val="FF0000"/>
              </a:solidFill>
            </a:endParaRPr>
          </a:p>
        </p:txBody>
      </p:sp>
      <p:sp>
        <p:nvSpPr>
          <p:cNvPr id="8" name="7 - TextBox"/>
          <p:cNvSpPr txBox="1"/>
          <p:nvPr/>
        </p:nvSpPr>
        <p:spPr>
          <a:xfrm>
            <a:off x="229154" y="2888575"/>
            <a:ext cx="7967789"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600" dirty="0">
                <a:solidFill>
                  <a:schemeClr val="tx1"/>
                </a:solidFill>
              </a:rPr>
              <a:t>Κοιμάμαι __________.  (13:00)</a:t>
            </a:r>
          </a:p>
          <a:p>
            <a:r>
              <a:rPr lang="el-GR" sz="3600" dirty="0">
                <a:solidFill>
                  <a:schemeClr val="tx1"/>
                </a:solidFill>
              </a:rPr>
              <a:t>Κοιμάμαι __________. (14:00)</a:t>
            </a:r>
          </a:p>
          <a:p>
            <a:r>
              <a:rPr lang="el-GR" sz="3600" dirty="0">
                <a:solidFill>
                  <a:schemeClr val="tx1"/>
                </a:solidFill>
              </a:rPr>
              <a:t>Κοιμάμαι __________. (22:00)</a:t>
            </a:r>
          </a:p>
          <a:p>
            <a:r>
              <a:rPr lang="el-GR" sz="3600" dirty="0">
                <a:solidFill>
                  <a:schemeClr val="tx1"/>
                </a:solidFill>
              </a:rPr>
              <a:t>Κοιμάμαι __________. (23:00)</a:t>
            </a:r>
          </a:p>
          <a:p>
            <a:r>
              <a:rPr lang="el-GR" sz="3600" dirty="0">
                <a:solidFill>
                  <a:schemeClr val="tx1"/>
                </a:solidFill>
              </a:rPr>
              <a:t>Κοιμάμαι __________. (20:00)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2093702" y="1209862"/>
            <a:ext cx="1400175" cy="1307306"/>
          </a:xfrm>
          <a:prstGeom prst="rect">
            <a:avLst/>
          </a:prstGeom>
          <a:noFill/>
          <a:ln w="9525">
            <a:noFill/>
            <a:miter lim="800000"/>
            <a:headEnd/>
            <a:tailEnd/>
          </a:ln>
          <a:effectLst/>
        </p:spPr>
      </p:pic>
      <p:cxnSp>
        <p:nvCxnSpPr>
          <p:cNvPr id="4" name="3 - Ευθύγραμμο βέλος σύνδεσης"/>
          <p:cNvCxnSpPr/>
          <p:nvPr/>
        </p:nvCxnSpPr>
        <p:spPr>
          <a:xfrm>
            <a:off x="4542224" y="1393018"/>
            <a:ext cx="696521"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4 - TextBox"/>
          <p:cNvSpPr txBox="1"/>
          <p:nvPr/>
        </p:nvSpPr>
        <p:spPr>
          <a:xfrm>
            <a:off x="5399480" y="1178703"/>
            <a:ext cx="2411033" cy="300082"/>
          </a:xfrm>
          <a:prstGeom prst="rect">
            <a:avLst/>
          </a:prstGeom>
          <a:noFill/>
        </p:spPr>
        <p:txBody>
          <a:bodyPr wrap="square" rtlCol="0">
            <a:spAutoFit/>
          </a:bodyPr>
          <a:lstStyle/>
          <a:p>
            <a:r>
              <a:rPr lang="el-GR" sz="1350" dirty="0"/>
              <a:t>Ι  </a:t>
            </a:r>
            <a:r>
              <a:rPr lang="en-GB" sz="1350" dirty="0"/>
              <a:t>walk   in the  .....</a:t>
            </a:r>
            <a:endParaRPr lang="en-US" sz="1350" dirty="0"/>
          </a:p>
        </p:txBody>
      </p:sp>
      <p:sp>
        <p:nvSpPr>
          <p:cNvPr id="6" name="5 - TextBox"/>
          <p:cNvSpPr txBox="1"/>
          <p:nvPr/>
        </p:nvSpPr>
        <p:spPr>
          <a:xfrm>
            <a:off x="3358739" y="1714489"/>
            <a:ext cx="701831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400" dirty="0">
                <a:solidFill>
                  <a:srgbClr val="FF0000"/>
                </a:solidFill>
              </a:rPr>
              <a:t>Περπατώ   στον  …… Περπατώ   στη   Περπατώ   στο …. </a:t>
            </a:r>
            <a:endParaRPr lang="en-US" sz="2400" dirty="0">
              <a:solidFill>
                <a:srgbClr val="FF0000"/>
              </a:solidFill>
            </a:endParaRPr>
          </a:p>
        </p:txBody>
      </p:sp>
      <p:sp>
        <p:nvSpPr>
          <p:cNvPr id="7" name="6 - TextBox"/>
          <p:cNvSpPr txBox="1"/>
          <p:nvPr/>
        </p:nvSpPr>
        <p:spPr>
          <a:xfrm>
            <a:off x="358003" y="2752872"/>
            <a:ext cx="5041478"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000" dirty="0">
                <a:solidFill>
                  <a:schemeClr val="tx1"/>
                </a:solidFill>
              </a:rPr>
              <a:t>Ο κήπος    </a:t>
            </a:r>
            <a:r>
              <a:rPr lang="en-GB" sz="4000" dirty="0">
                <a:solidFill>
                  <a:schemeClr val="tx1"/>
                </a:solidFill>
              </a:rPr>
              <a:t>   garden</a:t>
            </a:r>
            <a:endParaRPr lang="el-GR" sz="4000" dirty="0">
              <a:solidFill>
                <a:schemeClr val="tx1"/>
              </a:solidFill>
            </a:endParaRPr>
          </a:p>
          <a:p>
            <a:r>
              <a:rPr lang="el-GR" sz="4000" dirty="0">
                <a:solidFill>
                  <a:schemeClr val="tx1"/>
                </a:solidFill>
              </a:rPr>
              <a:t>Ο δρόμος</a:t>
            </a:r>
            <a:r>
              <a:rPr lang="en-GB" sz="4000" dirty="0">
                <a:solidFill>
                  <a:schemeClr val="tx1"/>
                </a:solidFill>
              </a:rPr>
              <a:t>     road</a:t>
            </a:r>
            <a:endParaRPr lang="el-GR" sz="4000" dirty="0">
              <a:solidFill>
                <a:schemeClr val="tx1"/>
              </a:solidFill>
            </a:endParaRPr>
          </a:p>
          <a:p>
            <a:r>
              <a:rPr lang="el-GR" sz="4000" dirty="0">
                <a:solidFill>
                  <a:schemeClr val="tx1"/>
                </a:solidFill>
              </a:rPr>
              <a:t>Η θάλασσα</a:t>
            </a:r>
            <a:r>
              <a:rPr lang="en-GB" sz="4000" dirty="0">
                <a:solidFill>
                  <a:schemeClr val="tx1"/>
                </a:solidFill>
              </a:rPr>
              <a:t>  sea</a:t>
            </a:r>
            <a:endParaRPr lang="el-GR" sz="4000" dirty="0">
              <a:solidFill>
                <a:schemeClr val="tx1"/>
              </a:solidFill>
            </a:endParaRPr>
          </a:p>
          <a:p>
            <a:r>
              <a:rPr lang="el-GR" sz="4000" dirty="0">
                <a:solidFill>
                  <a:schemeClr val="tx1"/>
                </a:solidFill>
              </a:rPr>
              <a:t>Το βουνό</a:t>
            </a:r>
            <a:r>
              <a:rPr lang="en-GB" sz="4000" dirty="0">
                <a:solidFill>
                  <a:schemeClr val="tx1"/>
                </a:solidFill>
              </a:rPr>
              <a:t>      mountain </a:t>
            </a:r>
            <a:endParaRPr lang="el-GR" sz="4000" dirty="0">
              <a:solidFill>
                <a:schemeClr val="tx1"/>
              </a:solidFill>
            </a:endParaRPr>
          </a:p>
          <a:p>
            <a:r>
              <a:rPr lang="el-GR" sz="4000" dirty="0">
                <a:solidFill>
                  <a:schemeClr val="tx1"/>
                </a:solidFill>
              </a:rPr>
              <a:t>Το δάσος</a:t>
            </a:r>
            <a:r>
              <a:rPr lang="en-GB" sz="4000" dirty="0">
                <a:solidFill>
                  <a:schemeClr val="tx1"/>
                </a:solidFill>
              </a:rPr>
              <a:t>       forest</a:t>
            </a:r>
            <a:endParaRPr lang="el-GR" sz="4000" dirty="0">
              <a:solidFill>
                <a:schemeClr val="tx1"/>
              </a:solidFill>
            </a:endParaRPr>
          </a:p>
          <a:p>
            <a:r>
              <a:rPr lang="el-GR" sz="4000" dirty="0">
                <a:solidFill>
                  <a:schemeClr val="tx1"/>
                </a:solidFill>
              </a:rPr>
              <a:t>Το  πάρκο </a:t>
            </a:r>
            <a:r>
              <a:rPr lang="en-GB" sz="4000" dirty="0">
                <a:solidFill>
                  <a:schemeClr val="tx1"/>
                </a:solidFill>
              </a:rPr>
              <a:t>     park</a:t>
            </a:r>
            <a:endParaRPr lang="el-GR" sz="4000" dirty="0">
              <a:solidFill>
                <a:schemeClr val="tx1"/>
              </a:solidFill>
            </a:endParaRPr>
          </a:p>
        </p:txBody>
      </p:sp>
      <p:sp>
        <p:nvSpPr>
          <p:cNvPr id="3" name="11 - TextBox">
            <a:extLst>
              <a:ext uri="{FF2B5EF4-FFF2-40B4-BE49-F238E27FC236}">
                <a16:creationId xmlns:a16="http://schemas.microsoft.com/office/drawing/2014/main" id="{52FE69FB-6884-59A1-9119-791242AA2630}"/>
              </a:ext>
            </a:extLst>
          </p:cNvPr>
          <p:cNvSpPr txBox="1"/>
          <p:nvPr/>
        </p:nvSpPr>
        <p:spPr>
          <a:xfrm>
            <a:off x="5531807" y="3122204"/>
            <a:ext cx="6529563" cy="3046988"/>
          </a:xfrm>
          <a:prstGeom prst="rect">
            <a:avLst/>
          </a:prstGeom>
          <a:ln w="571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n-GB"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srcRect/>
          <a:stretch>
            <a:fillRect/>
          </a:stretch>
        </p:blipFill>
        <p:spPr bwMode="auto">
          <a:xfrm>
            <a:off x="1816873" y="1846658"/>
            <a:ext cx="1385888" cy="1314450"/>
          </a:xfrm>
          <a:prstGeom prst="rect">
            <a:avLst/>
          </a:prstGeom>
          <a:noFill/>
          <a:ln w="9525">
            <a:noFill/>
            <a:miter lim="800000"/>
            <a:headEnd/>
            <a:tailEnd/>
          </a:ln>
          <a:effectLst/>
        </p:spPr>
      </p:pic>
      <p:cxnSp>
        <p:nvCxnSpPr>
          <p:cNvPr id="4" name="3 - Ευθύγραμμο βέλος σύνδεσης"/>
          <p:cNvCxnSpPr/>
          <p:nvPr/>
        </p:nvCxnSpPr>
        <p:spPr>
          <a:xfrm>
            <a:off x="4220753" y="1982382"/>
            <a:ext cx="910835"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4 - TextBox"/>
          <p:cNvSpPr txBox="1"/>
          <p:nvPr/>
        </p:nvSpPr>
        <p:spPr>
          <a:xfrm>
            <a:off x="5399481" y="1821645"/>
            <a:ext cx="1821669" cy="300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350" b="1" dirty="0"/>
              <a:t>write a letter</a:t>
            </a:r>
            <a:r>
              <a:rPr lang="en-US" sz="1350" dirty="0"/>
              <a:t> </a:t>
            </a:r>
            <a:r>
              <a:rPr lang="el-GR" sz="1350" dirty="0"/>
              <a:t> </a:t>
            </a:r>
            <a:r>
              <a:rPr lang="en-GB" sz="1350" dirty="0"/>
              <a:t>to</a:t>
            </a:r>
            <a:endParaRPr lang="en-US" sz="1350" dirty="0"/>
          </a:p>
        </p:txBody>
      </p:sp>
      <p:sp>
        <p:nvSpPr>
          <p:cNvPr id="6" name="5 - TextBox"/>
          <p:cNvSpPr txBox="1"/>
          <p:nvPr/>
        </p:nvSpPr>
        <p:spPr>
          <a:xfrm>
            <a:off x="3290493" y="2187164"/>
            <a:ext cx="6682584"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000" dirty="0">
                <a:solidFill>
                  <a:srgbClr val="FF0000"/>
                </a:solidFill>
              </a:rPr>
              <a:t>Γράφω   γράμμα  στον  ….. </a:t>
            </a:r>
          </a:p>
          <a:p>
            <a:r>
              <a:rPr lang="el-GR" sz="3000" dirty="0">
                <a:solidFill>
                  <a:srgbClr val="FF0000"/>
                </a:solidFill>
              </a:rPr>
              <a:t>Γράφω  γράμμα στη(ν) …. </a:t>
            </a:r>
          </a:p>
          <a:p>
            <a:r>
              <a:rPr lang="el-GR" sz="3000" dirty="0">
                <a:solidFill>
                  <a:srgbClr val="FF0000"/>
                </a:solidFill>
              </a:rPr>
              <a:t>Γράφω   γράμμα  στο… </a:t>
            </a:r>
            <a:endParaRPr lang="en-US" sz="3000" dirty="0">
              <a:solidFill>
                <a:srgbClr val="FF0000"/>
              </a:solidFill>
            </a:endParaRPr>
          </a:p>
        </p:txBody>
      </p:sp>
      <p:sp>
        <p:nvSpPr>
          <p:cNvPr id="15" name="14 - TextBox"/>
          <p:cNvSpPr txBox="1"/>
          <p:nvPr/>
        </p:nvSpPr>
        <p:spPr>
          <a:xfrm>
            <a:off x="156320" y="3696893"/>
            <a:ext cx="5090593"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400" dirty="0"/>
              <a:t>Ο  πατέρας    </a:t>
            </a:r>
            <a:r>
              <a:rPr lang="en-GB" sz="2400" dirty="0"/>
              <a:t>father</a:t>
            </a:r>
            <a:endParaRPr lang="el-GR" sz="2400" dirty="0"/>
          </a:p>
          <a:p>
            <a:r>
              <a:rPr lang="el-GR" sz="2400" dirty="0"/>
              <a:t>Η αδερφή </a:t>
            </a:r>
            <a:r>
              <a:rPr lang="en-GB" sz="2400" dirty="0"/>
              <a:t>      sister</a:t>
            </a:r>
            <a:endParaRPr lang="el-GR" sz="2400" dirty="0"/>
          </a:p>
          <a:p>
            <a:r>
              <a:rPr lang="el-GR" sz="2400" dirty="0"/>
              <a:t>Ο αδερφός</a:t>
            </a:r>
            <a:r>
              <a:rPr lang="en-GB" sz="2400" dirty="0"/>
              <a:t>     brother</a:t>
            </a:r>
            <a:endParaRPr lang="el-GR" sz="2400" dirty="0"/>
          </a:p>
          <a:p>
            <a:r>
              <a:rPr lang="el-GR" sz="2400" dirty="0"/>
              <a:t>Ο παππούς</a:t>
            </a:r>
            <a:r>
              <a:rPr lang="en-GB" sz="2400" dirty="0"/>
              <a:t>     grandfather</a:t>
            </a:r>
            <a:endParaRPr lang="el-GR" sz="2400" dirty="0"/>
          </a:p>
          <a:p>
            <a:r>
              <a:rPr lang="el-GR" sz="2400" dirty="0"/>
              <a:t>Ο διευθυντής</a:t>
            </a:r>
            <a:r>
              <a:rPr lang="en-GB" sz="2400" dirty="0"/>
              <a:t>  director /manager</a:t>
            </a:r>
            <a:endParaRPr lang="el-GR" sz="2400" dirty="0"/>
          </a:p>
          <a:p>
            <a:r>
              <a:rPr lang="el-GR" sz="2400" dirty="0"/>
              <a:t>Η κόρη</a:t>
            </a:r>
            <a:r>
              <a:rPr lang="en-GB" sz="2400" dirty="0"/>
              <a:t>            daughter      </a:t>
            </a:r>
            <a:endParaRPr lang="el-GR" sz="2400" dirty="0"/>
          </a:p>
          <a:p>
            <a:r>
              <a:rPr lang="el-GR" sz="2400" dirty="0"/>
              <a:t>Ο  γείτονας</a:t>
            </a:r>
            <a:r>
              <a:rPr lang="en-GB" sz="2400" dirty="0"/>
              <a:t>     neighbour</a:t>
            </a:r>
            <a:endParaRPr lang="el-GR" sz="2400" dirty="0"/>
          </a:p>
        </p:txBody>
      </p:sp>
      <p:sp>
        <p:nvSpPr>
          <p:cNvPr id="7" name="11 - TextBox">
            <a:extLst>
              <a:ext uri="{FF2B5EF4-FFF2-40B4-BE49-F238E27FC236}">
                <a16:creationId xmlns:a16="http://schemas.microsoft.com/office/drawing/2014/main" id="{62712086-3FD1-330E-996A-1C3F759A9EC3}"/>
              </a:ext>
            </a:extLst>
          </p:cNvPr>
          <p:cNvSpPr txBox="1"/>
          <p:nvPr/>
        </p:nvSpPr>
        <p:spPr>
          <a:xfrm>
            <a:off x="5506117" y="3729929"/>
            <a:ext cx="6529563" cy="2677656"/>
          </a:xfrm>
          <a:prstGeom prst="rect">
            <a:avLst/>
          </a:prstGeom>
          <a:ln w="571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929" y="626217"/>
            <a:ext cx="11060875" cy="5287694"/>
          </a:xfrm>
        </p:spPr>
        <p:txBody>
          <a:bodyPr>
            <a:normAutofit fontScale="92500" lnSpcReduction="10000"/>
          </a:bodyPr>
          <a:lstStyle/>
          <a:p>
            <a:pPr marL="0" indent="0">
              <a:buNone/>
            </a:pPr>
            <a:r>
              <a:rPr lang="el-GR" sz="8800" dirty="0"/>
              <a:t>Μένω  σε ένα σπίτι.</a:t>
            </a:r>
          </a:p>
          <a:p>
            <a:pPr marL="0" indent="0">
              <a:buNone/>
            </a:pPr>
            <a:r>
              <a:rPr lang="el-GR" sz="8800" dirty="0"/>
              <a:t>Μένω  σε ένα διαμέρισμα. </a:t>
            </a:r>
          </a:p>
          <a:p>
            <a:pPr marL="0" indent="0">
              <a:buNone/>
            </a:pPr>
            <a:r>
              <a:rPr lang="el-GR" sz="8800" dirty="0"/>
              <a:t>Μένω  σε μία μικρή  πολυκατοικία. </a:t>
            </a:r>
            <a:endParaRPr lang="en-US" sz="8800" dirty="0"/>
          </a:p>
          <a:p>
            <a:pPr marL="0" indent="0">
              <a:buNone/>
            </a:pPr>
            <a:endParaRPr lang="en-US" sz="8800" dirty="0"/>
          </a:p>
        </p:txBody>
      </p:sp>
      <p:pic>
        <p:nvPicPr>
          <p:cNvPr id="3074" name="Picture 2" descr="Πολυκατοικία στο στυλ του καρτούν. Διάνυσμα από ©Chuhail 13286611">
            <a:extLst>
              <a:ext uri="{FF2B5EF4-FFF2-40B4-BE49-F238E27FC236}">
                <a16:creationId xmlns:a16="http://schemas.microsoft.com/office/drawing/2014/main" id="{0E615891-5C0E-466C-E4B0-05DCFE315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746" y="1343025"/>
            <a:ext cx="2471058" cy="446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28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5353-F7B5-0A9E-ACFA-4BC104ED7F0D}"/>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D1DECD11-20F9-FF2B-4795-F08FD6BF3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6FCC2D1-10A7-CDF4-8BFE-3AE1FB23FE8D}"/>
              </a:ext>
            </a:extLst>
          </p:cNvPr>
          <p:cNvSpPr/>
          <p:nvPr/>
        </p:nvSpPr>
        <p:spPr>
          <a:xfrm>
            <a:off x="1262743" y="4093029"/>
            <a:ext cx="3189514"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διαμέρισμα </a:t>
            </a:r>
            <a:endParaRPr lang="el-CY" sz="4400" dirty="0"/>
          </a:p>
        </p:txBody>
      </p:sp>
      <p:pic>
        <p:nvPicPr>
          <p:cNvPr id="3074" name="Picture 2" descr="1.031.722 Vector για «Διαμέρισμα», εικόνες και γραφικά vector στοκ |  Shutterstock">
            <a:extLst>
              <a:ext uri="{FF2B5EF4-FFF2-40B4-BE49-F238E27FC236}">
                <a16:creationId xmlns:a16="http://schemas.microsoft.com/office/drawing/2014/main" id="{4F457823-4877-72BB-FEE3-76C243B99C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986" b="9983"/>
          <a:stretch>
            <a:fillRect/>
          </a:stretch>
        </p:blipFill>
        <p:spPr bwMode="auto">
          <a:xfrm>
            <a:off x="6347052" y="1240971"/>
            <a:ext cx="4974090" cy="412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77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21D02-4413-C22B-ED15-D4A898ABEB9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980DAC9B-DA4C-4D5A-5AE7-F9B0E5FF9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842B93F0-E3B8-B510-58DC-895F81A3BE82}"/>
              </a:ext>
            </a:extLst>
          </p:cNvPr>
          <p:cNvSpPr/>
          <p:nvPr/>
        </p:nvSpPr>
        <p:spPr>
          <a:xfrm>
            <a:off x="870857" y="4093029"/>
            <a:ext cx="43760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μονοκατοικία / σπίτι</a:t>
            </a:r>
            <a:endParaRPr lang="el-CY" sz="3200" dirty="0"/>
          </a:p>
        </p:txBody>
      </p:sp>
      <p:pic>
        <p:nvPicPr>
          <p:cNvPr id="4098" name="Picture 2" descr="Καρτούν εικονογράφηση σχεδίασης, σπίτια, διαμέρισμα, είδωλο png | PNGEgg">
            <a:extLst>
              <a:ext uri="{FF2B5EF4-FFF2-40B4-BE49-F238E27FC236}">
                <a16:creationId xmlns:a16="http://schemas.microsoft.com/office/drawing/2014/main" id="{813AF555-0546-67B0-E646-3B7E8D423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42" y="962024"/>
            <a:ext cx="4915580" cy="438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29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92DA8-DCA9-EB69-454D-836AAC1C5D69}"/>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7D114593-ADF1-24FA-A259-DCDA64BBA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B1F32737-0456-DDE2-B5EB-2A90E96DB06F}"/>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αγγελία</a:t>
            </a:r>
            <a:endParaRPr lang="el-CY" sz="4400" dirty="0"/>
          </a:p>
        </p:txBody>
      </p:sp>
      <p:pic>
        <p:nvPicPr>
          <p:cNvPr id="5122" name="Picture 2" descr="Αγγελία: Διαμέρισμα 120 τ.μ. στο Αργος – Παραπολιτικά Αργολίδα">
            <a:extLst>
              <a:ext uri="{FF2B5EF4-FFF2-40B4-BE49-F238E27FC236}">
                <a16:creationId xmlns:a16="http://schemas.microsoft.com/office/drawing/2014/main" id="{1CB42648-9904-4223-D84F-0A5AABF80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595" y="589870"/>
            <a:ext cx="5006748" cy="478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65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8EEC6-5517-CF08-0314-80555CAF0C6F}"/>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9C9125A6-CA58-E2B0-241C-44A24DBCD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54D3C57-F759-D2C8-BB64-B3A990198ACF}"/>
              </a:ext>
            </a:extLst>
          </p:cNvPr>
          <p:cNvSpPr/>
          <p:nvPr/>
        </p:nvSpPr>
        <p:spPr>
          <a:xfrm>
            <a:off x="1329952" y="41692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γράμμα</a:t>
            </a:r>
            <a:endParaRPr lang="el-CY" sz="4400" dirty="0"/>
          </a:p>
        </p:txBody>
      </p:sp>
      <p:pic>
        <p:nvPicPr>
          <p:cNvPr id="6146" name="Picture 2" descr="Σχέδιο εξ' αποστάσεως μαθήματος Α΄ δημοτικού: Ένα γράμμα για την Ιωάννα">
            <a:extLst>
              <a:ext uri="{FF2B5EF4-FFF2-40B4-BE49-F238E27FC236}">
                <a16:creationId xmlns:a16="http://schemas.microsoft.com/office/drawing/2014/main" id="{B6E301FA-677B-988C-0276-7687A86DE3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76"/>
          <a:stretch>
            <a:fillRect/>
          </a:stretch>
        </p:blipFill>
        <p:spPr bwMode="auto">
          <a:xfrm>
            <a:off x="6440114" y="740229"/>
            <a:ext cx="4019163" cy="46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0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5758C-5110-4A8B-7B14-8B15680BC1F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C3EB42AB-E22C-AB10-33B5-156C68E2B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12A24EF-6CEE-E284-B339-23BC7E2913F8}"/>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ενοικίαση</a:t>
            </a:r>
            <a:endParaRPr lang="el-CY" sz="4400" dirty="0"/>
          </a:p>
        </p:txBody>
      </p:sp>
      <p:pic>
        <p:nvPicPr>
          <p:cNvPr id="7170" name="Picture 2" descr="Cartoon House Rent Stock Vector (Royalty Free) 207667114 | Shutterstock">
            <a:extLst>
              <a:ext uri="{FF2B5EF4-FFF2-40B4-BE49-F238E27FC236}">
                <a16:creationId xmlns:a16="http://schemas.microsoft.com/office/drawing/2014/main" id="{2E96D498-0D8B-EF02-827C-60BA374F6B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96"/>
          <a:stretch>
            <a:fillRect/>
          </a:stretch>
        </p:blipFill>
        <p:spPr bwMode="auto">
          <a:xfrm>
            <a:off x="6574971" y="910762"/>
            <a:ext cx="4103914" cy="430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49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43160-451B-B6AB-1D11-BB9BB0E76C81}"/>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ED59F3C1-E164-E46E-967F-A4C420BC5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06B5AA3E-BBF2-4CC9-4558-1A089581DD26}"/>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αγορά</a:t>
            </a:r>
            <a:endParaRPr lang="el-CY" sz="4400" dirty="0"/>
          </a:p>
        </p:txBody>
      </p:sp>
      <p:pic>
        <p:nvPicPr>
          <p:cNvPr id="8194" name="Picture 2" descr="Κινούμενα σχέδια σπίτι πώληση αγάπη Διάνυσμα από ©cthoman 154292474">
            <a:extLst>
              <a:ext uri="{FF2B5EF4-FFF2-40B4-BE49-F238E27FC236}">
                <a16:creationId xmlns:a16="http://schemas.microsoft.com/office/drawing/2014/main" id="{FCFE842F-0841-1CBF-4A47-97BC241241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30"/>
          <a:stretch>
            <a:fillRect/>
          </a:stretch>
        </p:blipFill>
        <p:spPr bwMode="auto">
          <a:xfrm>
            <a:off x="6096000" y="919206"/>
            <a:ext cx="5325836" cy="368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93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8666E-9038-8A34-8239-86443C8F6059}"/>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7C2B66D0-D906-7CCA-E74A-5C247E8BF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8960B9D8-F100-7B50-86EA-E20E75EBCD67}"/>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ενοίκιο</a:t>
            </a:r>
            <a:endParaRPr lang="el-CY" sz="4400" dirty="0"/>
          </a:p>
        </p:txBody>
      </p:sp>
      <p:pic>
        <p:nvPicPr>
          <p:cNvPr id="9218" name="Picture 2" descr="Clipart wallet - 3,6 χιλιάδες εικόνες, εικονογραφήσεις και φωτογραφίες στοκ  χωρίς δικαιώματα | Shutterstock">
            <a:extLst>
              <a:ext uri="{FF2B5EF4-FFF2-40B4-BE49-F238E27FC236}">
                <a16:creationId xmlns:a16="http://schemas.microsoft.com/office/drawing/2014/main" id="{5352350D-2ECD-832B-7456-96043733B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524" y="953225"/>
            <a:ext cx="4526562" cy="452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5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07D0B-5D1A-8A80-7565-62061CBF5A56}"/>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209C50B5-FD37-9BFB-5F96-3980F03D9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828C5EFE-DE03-4E08-D0E4-FD28CA7848C4}"/>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μεσίτης</a:t>
            </a:r>
            <a:endParaRPr lang="el-CY" sz="4400" dirty="0"/>
          </a:p>
        </p:txBody>
      </p:sp>
      <p:pic>
        <p:nvPicPr>
          <p:cNvPr id="11266" name="Picture 2" descr="μεσίτης που δίνει κλειδί σπιτιού σε νέο διάνυσμα ιδιοκτητών Διανυσματική  απεικόνιση - εικονογραφία από accompanist: 180090945">
            <a:extLst>
              <a:ext uri="{FF2B5EF4-FFF2-40B4-BE49-F238E27FC236}">
                <a16:creationId xmlns:a16="http://schemas.microsoft.com/office/drawing/2014/main" id="{35022926-244D-DAEA-EA81-4104236A2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314" y="838200"/>
            <a:ext cx="4288971" cy="428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28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33DB7-4C51-EE90-B201-EA50DCFD8E1B}"/>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BE1C0482-29AB-7EE0-32E4-A83AEB33C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EC529CD9-1CC8-7A65-036A-E33FE742A33B}"/>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γειτονιά</a:t>
            </a:r>
            <a:endParaRPr lang="el-CY" sz="4400" dirty="0"/>
          </a:p>
        </p:txBody>
      </p:sp>
      <p:pic>
        <p:nvPicPr>
          <p:cNvPr id="10242" name="Picture 2" descr="Η γειτονιά μου - online παζλ">
            <a:extLst>
              <a:ext uri="{FF2B5EF4-FFF2-40B4-BE49-F238E27FC236}">
                <a16:creationId xmlns:a16="http://schemas.microsoft.com/office/drawing/2014/main" id="{E9B28D66-37BC-696E-D773-7BFD3FC50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136" y="920523"/>
            <a:ext cx="4727121" cy="451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26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908A4-2BB8-752A-975B-80CD95183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3982FF-23AD-C8EC-01B0-396FE33E85BE}"/>
              </a:ext>
            </a:extLst>
          </p:cNvPr>
          <p:cNvSpPr>
            <a:spLocks noGrp="1"/>
          </p:cNvSpPr>
          <p:nvPr>
            <p:ph type="title"/>
          </p:nvPr>
        </p:nvSpPr>
        <p:spPr>
          <a:xfrm>
            <a:off x="838200" y="365125"/>
            <a:ext cx="4365171" cy="1325563"/>
          </a:xfrm>
        </p:spPr>
        <p:txBody>
          <a:bodyPr/>
          <a:lstStyle/>
          <a:p>
            <a:r>
              <a:rPr lang="el-GR" dirty="0">
                <a:solidFill>
                  <a:srgbClr val="FF0000"/>
                </a:solidFill>
              </a:rPr>
              <a:t>Είναι  δικό σας;</a:t>
            </a:r>
            <a:endParaRPr lang="en-US" dirty="0">
              <a:solidFill>
                <a:srgbClr val="FF0000"/>
              </a:solidFill>
            </a:endParaRPr>
          </a:p>
        </p:txBody>
      </p:sp>
      <p:sp>
        <p:nvSpPr>
          <p:cNvPr id="3" name="Content Placeholder 2">
            <a:extLst>
              <a:ext uri="{FF2B5EF4-FFF2-40B4-BE49-F238E27FC236}">
                <a16:creationId xmlns:a16="http://schemas.microsoft.com/office/drawing/2014/main" id="{F3541D52-02DD-1675-4DE5-385530FBCB2C}"/>
              </a:ext>
            </a:extLst>
          </p:cNvPr>
          <p:cNvSpPr>
            <a:spLocks noGrp="1"/>
          </p:cNvSpPr>
          <p:nvPr>
            <p:ph idx="1"/>
          </p:nvPr>
        </p:nvSpPr>
        <p:spPr>
          <a:xfrm>
            <a:off x="546266" y="1825625"/>
            <a:ext cx="5342906" cy="3138261"/>
          </a:xfrm>
        </p:spPr>
        <p:txBody>
          <a:bodyPr>
            <a:normAutofit fontScale="92500" lnSpcReduction="10000"/>
          </a:bodyPr>
          <a:lstStyle/>
          <a:p>
            <a:pPr marL="0" indent="0">
              <a:buNone/>
            </a:pPr>
            <a:r>
              <a:rPr lang="el-GR" sz="8800" dirty="0"/>
              <a:t>Ναι, το σπίτι είναι δικό μου.</a:t>
            </a:r>
          </a:p>
        </p:txBody>
      </p:sp>
      <p:sp>
        <p:nvSpPr>
          <p:cNvPr id="4" name="Content Placeholder 2">
            <a:extLst>
              <a:ext uri="{FF2B5EF4-FFF2-40B4-BE49-F238E27FC236}">
                <a16:creationId xmlns:a16="http://schemas.microsoft.com/office/drawing/2014/main" id="{D04134F4-D039-623E-03DA-A267C380BCC0}"/>
              </a:ext>
            </a:extLst>
          </p:cNvPr>
          <p:cNvSpPr txBox="1">
            <a:spLocks/>
          </p:cNvSpPr>
          <p:nvPr/>
        </p:nvSpPr>
        <p:spPr>
          <a:xfrm>
            <a:off x="6206838" y="3033940"/>
            <a:ext cx="5342906" cy="313826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8800" dirty="0"/>
              <a:t>Νοικιάζουμε  ένα διαμέρισμα  στη Λευκωσία.</a:t>
            </a:r>
          </a:p>
        </p:txBody>
      </p:sp>
      <p:pic>
        <p:nvPicPr>
          <p:cNvPr id="2050" name="Picture 2" descr="Cartoon Cottage Στοκ Εικονογραφήσεις, Vectors, &amp; Clipart – (34,152 Στοκ  Εικονογραφήσεις)">
            <a:extLst>
              <a:ext uri="{FF2B5EF4-FFF2-40B4-BE49-F238E27FC236}">
                <a16:creationId xmlns:a16="http://schemas.microsoft.com/office/drawing/2014/main" id="{AC4D94AE-4BD4-D172-74BD-2BA9F4785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372" y="4887686"/>
            <a:ext cx="2286000" cy="18600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Χαριτωμένη πολυκατοικία με τη λίμνη Διανυσματική απεικόνιση - εικονογραφία  από lifestyles, lifestyle: 31086683">
            <a:extLst>
              <a:ext uri="{FF2B5EF4-FFF2-40B4-BE49-F238E27FC236}">
                <a16:creationId xmlns:a16="http://schemas.microsoft.com/office/drawing/2014/main" id="{CC4DC682-F629-2458-1DF4-4D3391EF3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241" y="340179"/>
            <a:ext cx="23241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3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303F5-59B5-FB21-2487-404304B169B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F22978A6-7742-A404-B515-FF5FCE8C4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00AB8E3-ADEF-5A9C-5AB6-34436CBD1FE1}"/>
              </a:ext>
            </a:extLst>
          </p:cNvPr>
          <p:cNvSpPr/>
          <p:nvPr/>
        </p:nvSpPr>
        <p:spPr>
          <a:xfrm>
            <a:off x="1262743" y="4093029"/>
            <a:ext cx="3222171"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τραπεζαρία</a:t>
            </a:r>
            <a:endParaRPr lang="el-CY" sz="4400" dirty="0"/>
          </a:p>
        </p:txBody>
      </p:sp>
      <p:pic>
        <p:nvPicPr>
          <p:cNvPr id="5122" name="Picture 2" descr="Τραπέζι Διακοπών Φαγητό Και Παράθυρο Μοντέρνο Άνετο Εσωτερικό Τραπεζαρία  Τραπέζι Διάνυσμα από ©Yucalora 392528368">
            <a:extLst>
              <a:ext uri="{FF2B5EF4-FFF2-40B4-BE49-F238E27FC236}">
                <a16:creationId xmlns:a16="http://schemas.microsoft.com/office/drawing/2014/main" id="{3C2EC447-2C86-5FA1-B65D-B8AF7447A1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93"/>
          <a:stretch>
            <a:fillRect/>
          </a:stretch>
        </p:blipFill>
        <p:spPr bwMode="auto">
          <a:xfrm>
            <a:off x="6228523" y="1228726"/>
            <a:ext cx="4864019" cy="476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19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2BA1D-3144-352B-C10A-FC3CCA1A16C5}"/>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55E85AB1-2D61-435F-B1B4-E323B9630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4C0985A-4C59-11DC-19EA-5B6E4BEC4783}"/>
              </a:ext>
            </a:extLst>
          </p:cNvPr>
          <p:cNvSpPr/>
          <p:nvPr/>
        </p:nvSpPr>
        <p:spPr>
          <a:xfrm>
            <a:off x="1262743" y="4093029"/>
            <a:ext cx="3222171"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μπαλκόνι</a:t>
            </a:r>
            <a:endParaRPr lang="el-CY" sz="4400" dirty="0"/>
          </a:p>
        </p:txBody>
      </p:sp>
      <p:pic>
        <p:nvPicPr>
          <p:cNvPr id="10242" name="Picture 2" descr="12 Balconys ιδέες για αποθήκευση σήμερα | μικρή βεράντα, σπίτια, μπαλκόνια  και άλλα">
            <a:extLst>
              <a:ext uri="{FF2B5EF4-FFF2-40B4-BE49-F238E27FC236}">
                <a16:creationId xmlns:a16="http://schemas.microsoft.com/office/drawing/2014/main" id="{1248C089-121F-032A-6D17-6129D10477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49"/>
          <a:stretch>
            <a:fillRect/>
          </a:stretch>
        </p:blipFill>
        <p:spPr bwMode="auto">
          <a:xfrm>
            <a:off x="6228524" y="819150"/>
            <a:ext cx="5049076" cy="4416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86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6C938-0E8F-F43E-C4D2-378C29613B9E}"/>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E7D90C8E-1772-E948-CD2F-5950BE751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22D99A3-0BC9-F11C-9322-E7641CCA62A2}"/>
              </a:ext>
            </a:extLst>
          </p:cNvPr>
          <p:cNvSpPr/>
          <p:nvPr/>
        </p:nvSpPr>
        <p:spPr>
          <a:xfrm>
            <a:off x="1262743" y="4093029"/>
            <a:ext cx="3222171"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γραφείο</a:t>
            </a:r>
            <a:endParaRPr lang="el-CY" sz="4400" dirty="0"/>
          </a:p>
        </p:txBody>
      </p:sp>
      <p:pic>
        <p:nvPicPr>
          <p:cNvPr id="11266" name="Picture 2" descr="γραφείο Στοκ Εικονογραφήσεις, Vectors, &amp; Clipart – (2,441,059 Στοκ  Εικονογραφήσεις)">
            <a:extLst>
              <a:ext uri="{FF2B5EF4-FFF2-40B4-BE49-F238E27FC236}">
                <a16:creationId xmlns:a16="http://schemas.microsoft.com/office/drawing/2014/main" id="{64E0616F-D3A4-173F-8560-710F85DE8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960" y="1258025"/>
            <a:ext cx="3899126" cy="389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87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F4DB8-05CB-7898-B1AA-97DB2570515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47D569BC-5D72-4163-F062-B7D8845A4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061A8857-B6A6-8FFF-58AB-89715C8EB1AA}"/>
              </a:ext>
            </a:extLst>
          </p:cNvPr>
          <p:cNvSpPr/>
          <p:nvPr/>
        </p:nvSpPr>
        <p:spPr>
          <a:xfrm>
            <a:off x="1262743" y="4093029"/>
            <a:ext cx="3222171"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πολυθρόνα</a:t>
            </a:r>
            <a:endParaRPr lang="el-CY" sz="4400" dirty="0"/>
          </a:p>
        </p:txBody>
      </p:sp>
      <p:pic>
        <p:nvPicPr>
          <p:cNvPr id="12290" name="Picture 2" descr="Πολυθρόνα retro κινουμένων σχεδίων Διάνυσμα από ©MrDeymos 154230316">
            <a:extLst>
              <a:ext uri="{FF2B5EF4-FFF2-40B4-BE49-F238E27FC236}">
                <a16:creationId xmlns:a16="http://schemas.microsoft.com/office/drawing/2014/main" id="{AD6FF84C-B7C1-733D-2436-41F4408D6C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71"/>
          <a:stretch>
            <a:fillRect/>
          </a:stretch>
        </p:blipFill>
        <p:spPr bwMode="auto">
          <a:xfrm>
            <a:off x="6228524" y="1094014"/>
            <a:ext cx="4243533" cy="396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36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D60C7-8C92-6B42-139A-954384B56019}"/>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6EED9374-B78D-330D-8DA2-59B846EC6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4" y="388248"/>
            <a:ext cx="4503078"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2D18F5-186E-E8A9-47A5-C7B8CB7F3C88}"/>
              </a:ext>
            </a:extLst>
          </p:cNvPr>
          <p:cNvSpPr txBox="1"/>
          <p:nvPr/>
        </p:nvSpPr>
        <p:spPr>
          <a:xfrm>
            <a:off x="6455229" y="4773753"/>
            <a:ext cx="2351314" cy="769441"/>
          </a:xfrm>
          <a:prstGeom prst="rect">
            <a:avLst/>
          </a:prstGeom>
          <a:noFill/>
        </p:spPr>
        <p:txBody>
          <a:bodyPr wrap="square">
            <a:spAutoFit/>
          </a:bodyPr>
          <a:lstStyle/>
          <a:p>
            <a:r>
              <a:rPr lang="el-GR" sz="4400" dirty="0">
                <a:solidFill>
                  <a:srgbClr val="333333"/>
                </a:solidFill>
              </a:rPr>
              <a:t>πίσω</a:t>
            </a:r>
          </a:p>
        </p:txBody>
      </p:sp>
      <p:pic>
        <p:nvPicPr>
          <p:cNvPr id="2052" name="Picture 4" descr="Ανακαλύψτε ιδέες για 7 πάνω - κατω- δεξια- αριστερά - μέσα - έξω και  δραστηριότητες αυτισμού | δραστηριότητες μαθηματικών, φύλλα εργασίας για  την προσχολική εκπαίδευση, προσχολικές δραστηριότητες και άλλα">
            <a:extLst>
              <a:ext uri="{FF2B5EF4-FFF2-40B4-BE49-F238E27FC236}">
                <a16:creationId xmlns:a16="http://schemas.microsoft.com/office/drawing/2014/main" id="{AE33FA3E-67B7-07F7-A40E-89098C924F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9830"/>
          <a:stretch>
            <a:fillRect/>
          </a:stretch>
        </p:blipFill>
        <p:spPr bwMode="auto">
          <a:xfrm>
            <a:off x="5812972" y="304799"/>
            <a:ext cx="4942114" cy="410391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06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37C92-7552-1648-CC5B-226A4BDCA1A5}"/>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3477B956-CF05-6EEE-56E7-A31B4D3AA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4" y="388248"/>
            <a:ext cx="4503078"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5314C9-825A-4A13-4E5D-CE8DFA9F31F9}"/>
              </a:ext>
            </a:extLst>
          </p:cNvPr>
          <p:cNvSpPr txBox="1"/>
          <p:nvPr/>
        </p:nvSpPr>
        <p:spPr>
          <a:xfrm>
            <a:off x="6455229" y="4773753"/>
            <a:ext cx="2351314" cy="769441"/>
          </a:xfrm>
          <a:prstGeom prst="rect">
            <a:avLst/>
          </a:prstGeom>
          <a:noFill/>
        </p:spPr>
        <p:txBody>
          <a:bodyPr wrap="square">
            <a:spAutoFit/>
          </a:bodyPr>
          <a:lstStyle/>
          <a:p>
            <a:r>
              <a:rPr lang="el-GR" sz="4400" dirty="0">
                <a:solidFill>
                  <a:srgbClr val="333333"/>
                </a:solidFill>
              </a:rPr>
              <a:t>μπροστά</a:t>
            </a:r>
          </a:p>
        </p:txBody>
      </p:sp>
      <p:pic>
        <p:nvPicPr>
          <p:cNvPr id="2052" name="Picture 4" descr="Ανακαλύψτε ιδέες για 7 πάνω - κατω- δεξια- αριστερά - μέσα - έξω και  δραστηριότητες αυτισμού | δραστηριότητες μαθηματικών, φύλλα εργασίας για  την προσχολική εκπαίδευση, προσχολικές δραστηριότητες και άλλα">
            <a:extLst>
              <a:ext uri="{FF2B5EF4-FFF2-40B4-BE49-F238E27FC236}">
                <a16:creationId xmlns:a16="http://schemas.microsoft.com/office/drawing/2014/main" id="{4834D146-3D06-C19B-F705-97DD13B9E6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786" b="14007"/>
          <a:stretch>
            <a:fillRect/>
          </a:stretch>
        </p:blipFill>
        <p:spPr bwMode="auto">
          <a:xfrm>
            <a:off x="5965372" y="979714"/>
            <a:ext cx="4952999" cy="3439886"/>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06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E7C6D-F5AE-DBDA-365C-9AD568BDEB9F}"/>
            </a:ext>
          </a:extLst>
        </p:cNvPr>
        <p:cNvGrpSpPr/>
        <p:nvPr/>
      </p:nvGrpSpPr>
      <p:grpSpPr>
        <a:xfrm>
          <a:off x="0" y="0"/>
          <a:ext cx="0" cy="0"/>
          <a:chOff x="0" y="0"/>
          <a:chExt cx="0" cy="0"/>
        </a:xfrm>
      </p:grpSpPr>
      <p:pic>
        <p:nvPicPr>
          <p:cNvPr id="3074" name="Picture 2" descr="βρώμικος Στοκ Εικονογραφήσεις, Vectors, &amp; Clipart – (970,592 Στοκ  Εικονογραφήσεις)">
            <a:extLst>
              <a:ext uri="{FF2B5EF4-FFF2-40B4-BE49-F238E27FC236}">
                <a16:creationId xmlns:a16="http://schemas.microsoft.com/office/drawing/2014/main" id="{E461895F-BCB9-78E0-6AE9-EA911700B8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000"/>
          <a:stretch/>
        </p:blipFill>
        <p:spPr bwMode="auto">
          <a:xfrm>
            <a:off x="345138" y="1885810"/>
            <a:ext cx="2474043" cy="22921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49010F62-BA3F-87E1-848A-F26CB9FDFDC9}"/>
              </a:ext>
            </a:extLst>
          </p:cNvPr>
          <p:cNvSpPr/>
          <p:nvPr/>
        </p:nvSpPr>
        <p:spPr>
          <a:xfrm>
            <a:off x="5475514" y="1066800"/>
            <a:ext cx="6313715" cy="4876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Το πρώτο αυτοκίνητο είναι βρόμικο.</a:t>
            </a:r>
          </a:p>
          <a:p>
            <a:pPr algn="ctr"/>
            <a:r>
              <a:rPr lang="el-GR" sz="4800" dirty="0">
                <a:solidFill>
                  <a:schemeClr val="tx1"/>
                </a:solidFill>
              </a:rPr>
              <a:t>Το δεύτερο αυτοκίνητο είναι καθαρό.</a:t>
            </a:r>
            <a:endParaRPr lang="el-CY" sz="4800" dirty="0">
              <a:solidFill>
                <a:schemeClr val="tx1"/>
              </a:solidFill>
            </a:endParaRPr>
          </a:p>
          <a:p>
            <a:pPr algn="ctr"/>
            <a:endParaRPr lang="el-CY" sz="4800" dirty="0">
              <a:solidFill>
                <a:schemeClr val="tx1"/>
              </a:solidFill>
            </a:endParaRPr>
          </a:p>
        </p:txBody>
      </p:sp>
      <p:pic>
        <p:nvPicPr>
          <p:cNvPr id="3" name="Picture 2" descr="βρώμικος Στοκ Εικονογραφήσεις, Vectors, &amp; Clipart – (970,592 Στοκ  Εικονογραφήσεις)">
            <a:extLst>
              <a:ext uri="{FF2B5EF4-FFF2-40B4-BE49-F238E27FC236}">
                <a16:creationId xmlns:a16="http://schemas.microsoft.com/office/drawing/2014/main" id="{1110EAEC-C60B-4A5B-066C-E0EE869447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857"/>
          <a:stretch/>
        </p:blipFill>
        <p:spPr bwMode="auto">
          <a:xfrm>
            <a:off x="3066703" y="1885810"/>
            <a:ext cx="2408811" cy="239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Οβάλ 3">
            <a:extLst>
              <a:ext uri="{FF2B5EF4-FFF2-40B4-BE49-F238E27FC236}">
                <a16:creationId xmlns:a16="http://schemas.microsoft.com/office/drawing/2014/main" id="{7AF81E59-16FC-69FA-E3ED-8398DAE8D846}"/>
              </a:ext>
            </a:extLst>
          </p:cNvPr>
          <p:cNvSpPr/>
          <p:nvPr/>
        </p:nvSpPr>
        <p:spPr>
          <a:xfrm>
            <a:off x="1324853" y="4593772"/>
            <a:ext cx="1230086" cy="9252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1</a:t>
            </a:r>
          </a:p>
        </p:txBody>
      </p:sp>
      <p:sp>
        <p:nvSpPr>
          <p:cNvPr id="6" name="Οβάλ 5">
            <a:extLst>
              <a:ext uri="{FF2B5EF4-FFF2-40B4-BE49-F238E27FC236}">
                <a16:creationId xmlns:a16="http://schemas.microsoft.com/office/drawing/2014/main" id="{E80B39B0-CD1A-6EB3-3257-254D1313704D}"/>
              </a:ext>
            </a:extLst>
          </p:cNvPr>
          <p:cNvSpPr/>
          <p:nvPr/>
        </p:nvSpPr>
        <p:spPr>
          <a:xfrm>
            <a:off x="3653649" y="4550229"/>
            <a:ext cx="1230086" cy="101237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2</a:t>
            </a:r>
          </a:p>
        </p:txBody>
      </p:sp>
    </p:spTree>
    <p:extLst>
      <p:ext uri="{BB962C8B-B14F-4D97-AF65-F5344CB8AC3E}">
        <p14:creationId xmlns:p14="http://schemas.microsoft.com/office/powerpoint/2010/main" val="204394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536 Dirty Little Girl Stock Vectors and Vector Art | Shutterstock">
            <a:extLst>
              <a:ext uri="{FF2B5EF4-FFF2-40B4-BE49-F238E27FC236}">
                <a16:creationId xmlns:a16="http://schemas.microsoft.com/office/drawing/2014/main" id="{D5439787-0456-AE74-9C05-516A131DD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386" y="376918"/>
            <a:ext cx="5715000" cy="405765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984B3E50-0A37-AA43-3B60-4CD417E8503B}"/>
              </a:ext>
            </a:extLst>
          </p:cNvPr>
          <p:cNvSpPr/>
          <p:nvPr/>
        </p:nvSpPr>
        <p:spPr>
          <a:xfrm>
            <a:off x="1110344" y="3352799"/>
            <a:ext cx="4519492" cy="2357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1</a:t>
            </a:r>
            <a:r>
              <a:rPr lang="en-US" sz="4800" dirty="0">
                <a:solidFill>
                  <a:schemeClr val="tx1"/>
                </a:solidFill>
              </a:rPr>
              <a:t>      </a:t>
            </a:r>
            <a:r>
              <a:rPr lang="el-GR" sz="4800" dirty="0">
                <a:solidFill>
                  <a:schemeClr val="tx1"/>
                </a:solidFill>
              </a:rPr>
              <a:t>2</a:t>
            </a:r>
            <a:endParaRPr lang="el-CY" sz="4800" dirty="0">
              <a:solidFill>
                <a:schemeClr val="tx1"/>
              </a:solidFill>
            </a:endParaRPr>
          </a:p>
          <a:p>
            <a:pPr algn="ctr"/>
            <a:endParaRPr lang="el-CY" sz="4800" dirty="0">
              <a:solidFill>
                <a:schemeClr val="tx1"/>
              </a:solidFill>
            </a:endParaRPr>
          </a:p>
        </p:txBody>
      </p:sp>
      <p:sp>
        <p:nvSpPr>
          <p:cNvPr id="3" name="Φυσαλίδα ομιλίας: Ορθογώνιο 2">
            <a:extLst>
              <a:ext uri="{FF2B5EF4-FFF2-40B4-BE49-F238E27FC236}">
                <a16:creationId xmlns:a16="http://schemas.microsoft.com/office/drawing/2014/main" id="{CA91A4DA-04AB-3EC4-A14E-91304DA45CE0}"/>
              </a:ext>
            </a:extLst>
          </p:cNvPr>
          <p:cNvSpPr/>
          <p:nvPr/>
        </p:nvSpPr>
        <p:spPr>
          <a:xfrm>
            <a:off x="6368143" y="947057"/>
            <a:ext cx="5279571" cy="5214257"/>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6600" dirty="0"/>
              <a:t>Το πρώτο  κορίτσι  είναι  καθαρό.</a:t>
            </a:r>
            <a:endParaRPr lang="el-CY" sz="6600" dirty="0"/>
          </a:p>
        </p:txBody>
      </p:sp>
    </p:spTree>
    <p:extLst>
      <p:ext uri="{BB962C8B-B14F-4D97-AF65-F5344CB8AC3E}">
        <p14:creationId xmlns:p14="http://schemas.microsoft.com/office/powerpoint/2010/main" val="111674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5774C-1598-8D5B-D700-E81C36BA0947}"/>
            </a:ext>
          </a:extLst>
        </p:cNvPr>
        <p:cNvGrpSpPr/>
        <p:nvPr/>
      </p:nvGrpSpPr>
      <p:grpSpPr>
        <a:xfrm>
          <a:off x="0" y="0"/>
          <a:ext cx="0" cy="0"/>
          <a:chOff x="0" y="0"/>
          <a:chExt cx="0" cy="0"/>
        </a:xfrm>
      </p:grpSpPr>
      <p:pic>
        <p:nvPicPr>
          <p:cNvPr id="4098" name="Picture 2" descr="1,536 Dirty Little Girl Stock Vectors and Vector Art | Shutterstock">
            <a:extLst>
              <a:ext uri="{FF2B5EF4-FFF2-40B4-BE49-F238E27FC236}">
                <a16:creationId xmlns:a16="http://schemas.microsoft.com/office/drawing/2014/main" id="{71B2CF69-CD11-BBBF-9CED-E35ACDA26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23" y="439671"/>
            <a:ext cx="5715000" cy="405765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1">
            <a:extLst>
              <a:ext uri="{FF2B5EF4-FFF2-40B4-BE49-F238E27FC236}">
                <a16:creationId xmlns:a16="http://schemas.microsoft.com/office/drawing/2014/main" id="{984B3E50-0A37-AA43-3B60-4CD417E8503B}"/>
              </a:ext>
            </a:extLst>
          </p:cNvPr>
          <p:cNvSpPr/>
          <p:nvPr/>
        </p:nvSpPr>
        <p:spPr>
          <a:xfrm>
            <a:off x="709493" y="3451411"/>
            <a:ext cx="4519492" cy="2357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1</a:t>
            </a:r>
            <a:r>
              <a:rPr lang="en-US" sz="4800" dirty="0">
                <a:solidFill>
                  <a:schemeClr val="tx1"/>
                </a:solidFill>
              </a:rPr>
              <a:t>      </a:t>
            </a:r>
            <a:r>
              <a:rPr lang="el-GR" sz="4800" dirty="0">
                <a:solidFill>
                  <a:schemeClr val="tx1"/>
                </a:solidFill>
              </a:rPr>
              <a:t>2</a:t>
            </a:r>
            <a:endParaRPr lang="el-CY" sz="4800" dirty="0">
              <a:solidFill>
                <a:schemeClr val="tx1"/>
              </a:solidFill>
            </a:endParaRPr>
          </a:p>
          <a:p>
            <a:pPr algn="ctr"/>
            <a:endParaRPr lang="el-CY" sz="4800" dirty="0">
              <a:solidFill>
                <a:schemeClr val="tx1"/>
              </a:solidFill>
            </a:endParaRPr>
          </a:p>
        </p:txBody>
      </p:sp>
      <p:sp>
        <p:nvSpPr>
          <p:cNvPr id="7" name="Φυσαλίδα ομιλίας: Ορθογώνιο 2">
            <a:extLst>
              <a:ext uri="{FF2B5EF4-FFF2-40B4-BE49-F238E27FC236}">
                <a16:creationId xmlns:a16="http://schemas.microsoft.com/office/drawing/2014/main" id="{CA91A4DA-04AB-3EC4-A14E-91304DA45CE0}"/>
              </a:ext>
            </a:extLst>
          </p:cNvPr>
          <p:cNvSpPr/>
          <p:nvPr/>
        </p:nvSpPr>
        <p:spPr>
          <a:xfrm>
            <a:off x="5611907" y="947057"/>
            <a:ext cx="6329082" cy="5214257"/>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6600" dirty="0"/>
              <a:t>Το δεύτερο  κορίτσι  είναι βρόμικο.</a:t>
            </a:r>
            <a:endParaRPr lang="el-CY" sz="6600" dirty="0"/>
          </a:p>
        </p:txBody>
      </p:sp>
    </p:spTree>
    <p:extLst>
      <p:ext uri="{BB962C8B-B14F-4D97-AF65-F5344CB8AC3E}">
        <p14:creationId xmlns:p14="http://schemas.microsoft.com/office/powerpoint/2010/main" val="43137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19F98-2BC9-C94B-FA65-E915BCB634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EE6AF7-5449-06E5-B01B-18F7871A1382}"/>
              </a:ext>
            </a:extLst>
          </p:cNvPr>
          <p:cNvSpPr>
            <a:spLocks noGrp="1"/>
          </p:cNvSpPr>
          <p:nvPr>
            <p:ph idx="1"/>
          </p:nvPr>
        </p:nvSpPr>
        <p:spPr>
          <a:xfrm>
            <a:off x="838200" y="1825625"/>
            <a:ext cx="3119375" cy="4351338"/>
          </a:xfrm>
          <a:ln>
            <a:solidFill>
              <a:schemeClr val="tx1"/>
            </a:solidFill>
          </a:ln>
        </p:spPr>
        <p:txBody>
          <a:bodyPr>
            <a:normAutofit fontScale="92500" lnSpcReduction="20000"/>
          </a:bodyPr>
          <a:lstStyle/>
          <a:p>
            <a:pPr marL="0" indent="0">
              <a:buNone/>
            </a:pPr>
            <a:r>
              <a:rPr lang="el-GR" dirty="0"/>
              <a:t>το  υπνοδωμάτιο</a:t>
            </a:r>
          </a:p>
          <a:p>
            <a:pPr marL="0" indent="0">
              <a:buNone/>
            </a:pPr>
            <a:r>
              <a:rPr lang="el-GR" dirty="0"/>
              <a:t>η κρεβατοκάμαρα</a:t>
            </a:r>
          </a:p>
          <a:p>
            <a:pPr marL="0" indent="0">
              <a:buNone/>
            </a:pPr>
            <a:r>
              <a:rPr lang="el-GR" dirty="0"/>
              <a:t>το  μπάνιο </a:t>
            </a:r>
          </a:p>
          <a:p>
            <a:pPr marL="0" indent="0">
              <a:buNone/>
            </a:pPr>
            <a:r>
              <a:rPr lang="el-GR" dirty="0"/>
              <a:t>η μπανιέρα</a:t>
            </a:r>
          </a:p>
          <a:p>
            <a:pPr marL="0" indent="0">
              <a:buNone/>
            </a:pPr>
            <a:r>
              <a:rPr lang="el-GR" dirty="0"/>
              <a:t>το σαλόνι</a:t>
            </a:r>
          </a:p>
          <a:p>
            <a:pPr marL="0" indent="0">
              <a:buNone/>
            </a:pPr>
            <a:r>
              <a:rPr lang="el-GR" dirty="0"/>
              <a:t>η κουζίνα</a:t>
            </a:r>
          </a:p>
          <a:p>
            <a:pPr marL="0" indent="0">
              <a:buNone/>
            </a:pPr>
            <a:r>
              <a:rPr lang="el-GR" dirty="0"/>
              <a:t>ο καθρέφτης</a:t>
            </a:r>
          </a:p>
          <a:p>
            <a:pPr marL="0" indent="0">
              <a:buNone/>
            </a:pPr>
            <a:r>
              <a:rPr lang="el-GR" dirty="0"/>
              <a:t>το τραπέζι</a:t>
            </a:r>
          </a:p>
          <a:p>
            <a:pPr marL="0" indent="0">
              <a:buNone/>
            </a:pPr>
            <a:r>
              <a:rPr lang="el-GR" dirty="0"/>
              <a:t>η  κουρτίνα</a:t>
            </a:r>
          </a:p>
          <a:p>
            <a:pPr marL="0" indent="0">
              <a:buNone/>
            </a:pPr>
            <a:r>
              <a:rPr lang="el-GR" dirty="0"/>
              <a:t>ο  καναπές</a:t>
            </a:r>
          </a:p>
          <a:p>
            <a:pPr marL="0" indent="0">
              <a:buNone/>
            </a:pPr>
            <a:endParaRPr lang="el-GR" dirty="0"/>
          </a:p>
          <a:p>
            <a:pPr marL="0" indent="0">
              <a:buNone/>
            </a:pPr>
            <a:endParaRPr lang="en-US" dirty="0"/>
          </a:p>
        </p:txBody>
      </p:sp>
      <p:pic>
        <p:nvPicPr>
          <p:cNvPr id="1028" name="Picture 4" descr="Μέρη του σπιτιού Diagram | Quizlet">
            <a:extLst>
              <a:ext uri="{FF2B5EF4-FFF2-40B4-BE49-F238E27FC236}">
                <a16:creationId xmlns:a16="http://schemas.microsoft.com/office/drawing/2014/main" id="{018EE468-FD93-D9B4-48FC-CCEBFC0FF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575" y="271462"/>
            <a:ext cx="8334375" cy="5905501"/>
          </a:xfrm>
          <a:prstGeom prst="rect">
            <a:avLst/>
          </a:prstGeom>
          <a:noFill/>
          <a:extLst>
            <a:ext uri="{909E8E84-426E-40DD-AFC4-6F175D3DCCD1}">
              <a14:hiddenFill xmlns:a14="http://schemas.microsoft.com/office/drawing/2010/main">
                <a:solidFill>
                  <a:srgbClr val="FFFFFF"/>
                </a:solidFill>
              </a14:hiddenFill>
            </a:ext>
          </a:extLst>
        </p:spPr>
      </p:pic>
      <p:sp>
        <p:nvSpPr>
          <p:cNvPr id="2" name="Οβάλ 1">
            <a:extLst>
              <a:ext uri="{FF2B5EF4-FFF2-40B4-BE49-F238E27FC236}">
                <a16:creationId xmlns:a16="http://schemas.microsoft.com/office/drawing/2014/main" id="{D9AC3314-E910-ED42-EBB4-F7A6675FF3EA}"/>
              </a:ext>
            </a:extLst>
          </p:cNvPr>
          <p:cNvSpPr/>
          <p:nvPr/>
        </p:nvSpPr>
        <p:spPr>
          <a:xfrm>
            <a:off x="5791200" y="1730829"/>
            <a:ext cx="696686" cy="587828"/>
          </a:xfrm>
          <a:prstGeom prst="ellips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chemeClr val="bg1"/>
                </a:solidFill>
              </a:rPr>
              <a:t>1</a:t>
            </a:r>
            <a:endParaRPr lang="el-CY" b="1" dirty="0">
              <a:solidFill>
                <a:schemeClr val="bg1"/>
              </a:solidFill>
            </a:endParaRPr>
          </a:p>
        </p:txBody>
      </p:sp>
      <p:sp>
        <p:nvSpPr>
          <p:cNvPr id="4" name="Οβάλ 3">
            <a:extLst>
              <a:ext uri="{FF2B5EF4-FFF2-40B4-BE49-F238E27FC236}">
                <a16:creationId xmlns:a16="http://schemas.microsoft.com/office/drawing/2014/main" id="{C802FF20-9E4D-BFFC-8DD2-86495F6A6806}"/>
              </a:ext>
            </a:extLst>
          </p:cNvPr>
          <p:cNvSpPr/>
          <p:nvPr/>
        </p:nvSpPr>
        <p:spPr>
          <a:xfrm>
            <a:off x="9699172" y="1730829"/>
            <a:ext cx="696686" cy="587828"/>
          </a:xfrm>
          <a:prstGeom prst="ellips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chemeClr val="bg1"/>
                </a:solidFill>
              </a:rPr>
              <a:t>2</a:t>
            </a:r>
            <a:endParaRPr lang="el-CY" b="1" dirty="0">
              <a:solidFill>
                <a:schemeClr val="bg1"/>
              </a:solidFill>
            </a:endParaRPr>
          </a:p>
        </p:txBody>
      </p:sp>
      <p:sp>
        <p:nvSpPr>
          <p:cNvPr id="6" name="Οβάλ 5">
            <a:extLst>
              <a:ext uri="{FF2B5EF4-FFF2-40B4-BE49-F238E27FC236}">
                <a16:creationId xmlns:a16="http://schemas.microsoft.com/office/drawing/2014/main" id="{FF6A75CE-2422-2643-B0B7-48D0E9EB03D1}"/>
              </a:ext>
            </a:extLst>
          </p:cNvPr>
          <p:cNvSpPr/>
          <p:nvPr/>
        </p:nvSpPr>
        <p:spPr>
          <a:xfrm>
            <a:off x="9764487" y="3484110"/>
            <a:ext cx="696686" cy="587828"/>
          </a:xfrm>
          <a:prstGeom prst="ellips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chemeClr val="bg1"/>
                </a:solidFill>
              </a:rPr>
              <a:t>4</a:t>
            </a:r>
            <a:endParaRPr lang="el-CY" b="1" dirty="0">
              <a:solidFill>
                <a:schemeClr val="bg1"/>
              </a:solidFill>
            </a:endParaRPr>
          </a:p>
        </p:txBody>
      </p:sp>
      <p:sp>
        <p:nvSpPr>
          <p:cNvPr id="7" name="Οβάλ 6">
            <a:extLst>
              <a:ext uri="{FF2B5EF4-FFF2-40B4-BE49-F238E27FC236}">
                <a16:creationId xmlns:a16="http://schemas.microsoft.com/office/drawing/2014/main" id="{3B4A485B-08C8-4C8E-5968-4BC0ECED470F}"/>
              </a:ext>
            </a:extLst>
          </p:cNvPr>
          <p:cNvSpPr/>
          <p:nvPr/>
        </p:nvSpPr>
        <p:spPr>
          <a:xfrm>
            <a:off x="5791200" y="3420496"/>
            <a:ext cx="696686" cy="587828"/>
          </a:xfrm>
          <a:prstGeom prst="ellips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chemeClr val="bg1"/>
                </a:solidFill>
              </a:rPr>
              <a:t>3</a:t>
            </a:r>
            <a:endParaRPr lang="el-CY" b="1" dirty="0">
              <a:solidFill>
                <a:schemeClr val="bg1"/>
              </a:solidFill>
            </a:endParaRPr>
          </a:p>
        </p:txBody>
      </p:sp>
    </p:spTree>
    <p:extLst>
      <p:ext uri="{BB962C8B-B14F-4D97-AF65-F5344CB8AC3E}">
        <p14:creationId xmlns:p14="http://schemas.microsoft.com/office/powerpoint/2010/main" val="141728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chemeClr val="tx1"/>
            </a:solidFill>
          </a:ln>
        </p:spPr>
        <p:txBody>
          <a:bodyPr/>
          <a:lstStyle/>
          <a:p>
            <a:r>
              <a:rPr lang="el-GR" dirty="0"/>
              <a:t>Το σπίτι μου  είναι _____ .  </a:t>
            </a:r>
            <a:endParaRPr lang="en-US" dirty="0"/>
          </a:p>
        </p:txBody>
      </p:sp>
      <p:sp>
        <p:nvSpPr>
          <p:cNvPr id="3" name="Text Placeholder 2"/>
          <p:cNvSpPr>
            <a:spLocks noGrp="1"/>
          </p:cNvSpPr>
          <p:nvPr>
            <p:ph type="body" idx="1"/>
          </p:nvPr>
        </p:nvSpPr>
        <p:spPr>
          <a:xfrm>
            <a:off x="1771650" y="1710120"/>
            <a:ext cx="4040188" cy="638761"/>
          </a:xfrm>
          <a:ln w="28575">
            <a:solidFill>
              <a:schemeClr val="tx1"/>
            </a:solidFill>
          </a:ln>
        </p:spPr>
        <p:txBody>
          <a:bodyPr>
            <a:noAutofit/>
          </a:bodyPr>
          <a:lstStyle/>
          <a:p>
            <a:r>
              <a:rPr lang="el-GR" sz="2800" dirty="0"/>
              <a:t>μικρό </a:t>
            </a:r>
          </a:p>
        </p:txBody>
      </p:sp>
      <p:sp>
        <p:nvSpPr>
          <p:cNvPr id="5" name="Text Placeholder 4"/>
          <p:cNvSpPr>
            <a:spLocks noGrp="1"/>
          </p:cNvSpPr>
          <p:nvPr>
            <p:ph type="body" sz="quarter" idx="3"/>
          </p:nvPr>
        </p:nvSpPr>
        <p:spPr>
          <a:xfrm>
            <a:off x="6021389" y="1710120"/>
            <a:ext cx="4041775" cy="638761"/>
          </a:xfrm>
          <a:ln w="28575">
            <a:solidFill>
              <a:schemeClr val="tx1"/>
            </a:solidFill>
          </a:ln>
        </p:spPr>
        <p:txBody>
          <a:bodyPr>
            <a:noAutofit/>
          </a:bodyPr>
          <a:lstStyle/>
          <a:p>
            <a:r>
              <a:rPr lang="el-GR" sz="2800" dirty="0"/>
              <a:t>μεγάλο </a:t>
            </a:r>
            <a:endParaRPr lang="en-US" sz="2800" dirty="0"/>
          </a:p>
        </p:txBody>
      </p:sp>
      <p:pic>
        <p:nvPicPr>
          <p:cNvPr id="1026" name="Picture 2" descr="Playmobil City Life - Μοντέρνο Σπίτι 92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389" y="2641361"/>
            <a:ext cx="3884439" cy="412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πλό σπίτι απεικόνιση αποθεμάτων. εικονογραφία από lifestyles - 299308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5600" y="3657671"/>
            <a:ext cx="2160240" cy="209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04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70A31-0CC8-DCC2-5ADA-3322D1D2B574}"/>
            </a:ext>
          </a:extLst>
        </p:cNvPr>
        <p:cNvGrpSpPr/>
        <p:nvPr/>
      </p:nvGrpSpPr>
      <p:grpSpPr>
        <a:xfrm>
          <a:off x="0" y="0"/>
          <a:ext cx="0" cy="0"/>
          <a:chOff x="0" y="0"/>
          <a:chExt cx="0" cy="0"/>
        </a:xfrm>
      </p:grpSpPr>
      <p:pic>
        <p:nvPicPr>
          <p:cNvPr id="1026" name="Picture 2" descr="https://www.pencilcase.edu.gr/wp-content/uploads/2018/02/%CE%A4%CE%91-%CE%9C%CE%95%CE%A1%CE%97-%CE%A4%CE%9F%CE%A5-%CE%A3%CE%A0%CE%99%CE%A4%CE%99%CE%9F%CE%A5-1-pdf-1024x724.jpg">
            <a:extLst>
              <a:ext uri="{FF2B5EF4-FFF2-40B4-BE49-F238E27FC236}">
                <a16:creationId xmlns:a16="http://schemas.microsoft.com/office/drawing/2014/main" id="{82A8A7A0-1DCC-005E-6092-9538DBF08B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89" t="22563" r="49434" b="29583"/>
          <a:stretch>
            <a:fillRect/>
          </a:stretch>
        </p:blipFill>
        <p:spPr bwMode="auto">
          <a:xfrm>
            <a:off x="3194462" y="1591294"/>
            <a:ext cx="5248894" cy="287123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BF5AE073-0043-59E3-34CF-511AB264D206}"/>
              </a:ext>
            </a:extLst>
          </p:cNvPr>
          <p:cNvCxnSpPr/>
          <p:nvPr/>
        </p:nvCxnSpPr>
        <p:spPr>
          <a:xfrm flipH="1">
            <a:off x="3123127" y="3554569"/>
            <a:ext cx="470079" cy="3348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 name="Rectangle 3">
            <a:extLst>
              <a:ext uri="{FF2B5EF4-FFF2-40B4-BE49-F238E27FC236}">
                <a16:creationId xmlns:a16="http://schemas.microsoft.com/office/drawing/2014/main" id="{0DBF85C0-42FC-0E12-C9FF-322C443D6A81}"/>
              </a:ext>
            </a:extLst>
          </p:cNvPr>
          <p:cNvSpPr/>
          <p:nvPr/>
        </p:nvSpPr>
        <p:spPr>
          <a:xfrm>
            <a:off x="945399" y="3554569"/>
            <a:ext cx="1725770" cy="16549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l-GR" sz="2400" b="1" dirty="0">
                <a:solidFill>
                  <a:srgbClr val="FF0000"/>
                </a:solidFill>
              </a:rPr>
              <a:t>Το  ψυγείο είναι ανοικτό.</a:t>
            </a:r>
          </a:p>
          <a:p>
            <a:pPr algn="ctr"/>
            <a:r>
              <a:rPr lang="el-GR" sz="2400" b="1" dirty="0">
                <a:solidFill>
                  <a:srgbClr val="FF0000"/>
                </a:solidFill>
              </a:rPr>
              <a:t> </a:t>
            </a:r>
            <a:endParaRPr lang="en-US" sz="2400" b="1" dirty="0">
              <a:solidFill>
                <a:srgbClr val="FF0000"/>
              </a:solidFill>
            </a:endParaRPr>
          </a:p>
        </p:txBody>
      </p:sp>
      <p:cxnSp>
        <p:nvCxnSpPr>
          <p:cNvPr id="5" name="Straight Connector 4">
            <a:extLst>
              <a:ext uri="{FF2B5EF4-FFF2-40B4-BE49-F238E27FC236}">
                <a16:creationId xmlns:a16="http://schemas.microsoft.com/office/drawing/2014/main" id="{6EA6AA02-E8A4-D1E3-9D3D-0549838E767D}"/>
              </a:ext>
            </a:extLst>
          </p:cNvPr>
          <p:cNvCxnSpPr/>
          <p:nvPr/>
        </p:nvCxnSpPr>
        <p:spPr>
          <a:xfrm>
            <a:off x="6613301" y="3940935"/>
            <a:ext cx="643944" cy="405685"/>
          </a:xfrm>
          <a:prstGeom prst="line">
            <a:avLst/>
          </a:prstGeom>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B8B9EDD5-4BF6-C864-881D-1AD8FF5E94A8}"/>
              </a:ext>
            </a:extLst>
          </p:cNvPr>
          <p:cNvSpPr txBox="1"/>
          <p:nvPr/>
        </p:nvSpPr>
        <p:spPr>
          <a:xfrm>
            <a:off x="6909515" y="4347554"/>
            <a:ext cx="1796603" cy="369332"/>
          </a:xfrm>
          <a:prstGeom prst="rect">
            <a:avLst/>
          </a:prstGeom>
          <a:noFill/>
          <a:ln>
            <a:solidFill>
              <a:schemeClr val="tx1"/>
            </a:solidFill>
          </a:ln>
        </p:spPr>
        <p:txBody>
          <a:bodyPr wrap="square" rtlCol="0">
            <a:spAutoFit/>
          </a:bodyPr>
          <a:lstStyle/>
          <a:p>
            <a:r>
              <a:rPr lang="el-GR" b="1" dirty="0">
                <a:solidFill>
                  <a:srgbClr val="FF0000"/>
                </a:solidFill>
              </a:rPr>
              <a:t>ένα τραπεζάκι</a:t>
            </a:r>
            <a:endParaRPr lang="en-US" b="1" dirty="0">
              <a:solidFill>
                <a:srgbClr val="FF0000"/>
              </a:solidFill>
            </a:endParaRPr>
          </a:p>
        </p:txBody>
      </p:sp>
      <p:cxnSp>
        <p:nvCxnSpPr>
          <p:cNvPr id="8" name="Straight Connector 7">
            <a:extLst>
              <a:ext uri="{FF2B5EF4-FFF2-40B4-BE49-F238E27FC236}">
                <a16:creationId xmlns:a16="http://schemas.microsoft.com/office/drawing/2014/main" id="{2E29BC57-34B5-347C-8494-7A3906828684}"/>
              </a:ext>
            </a:extLst>
          </p:cNvPr>
          <p:cNvCxnSpPr/>
          <p:nvPr/>
        </p:nvCxnSpPr>
        <p:spPr>
          <a:xfrm flipV="1">
            <a:off x="7033789" y="1522744"/>
            <a:ext cx="1285963" cy="872726"/>
          </a:xfrm>
          <a:prstGeom prst="line">
            <a:avLst/>
          </a:prstGeom>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DCFC3E06-542B-9B02-2147-876FCF678634}"/>
              </a:ext>
            </a:extLst>
          </p:cNvPr>
          <p:cNvSpPr txBox="1"/>
          <p:nvPr/>
        </p:nvSpPr>
        <p:spPr>
          <a:xfrm>
            <a:off x="7772400" y="1146220"/>
            <a:ext cx="183523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b="1" dirty="0">
                <a:solidFill>
                  <a:srgbClr val="FF0000"/>
                </a:solidFill>
              </a:rPr>
              <a:t>το  παράθυρο</a:t>
            </a:r>
            <a:endParaRPr lang="en-US" b="1" dirty="0">
              <a:solidFill>
                <a:srgbClr val="FF0000"/>
              </a:solidFill>
            </a:endParaRPr>
          </a:p>
        </p:txBody>
      </p:sp>
      <p:cxnSp>
        <p:nvCxnSpPr>
          <p:cNvPr id="11" name="Straight Connector 10">
            <a:extLst>
              <a:ext uri="{FF2B5EF4-FFF2-40B4-BE49-F238E27FC236}">
                <a16:creationId xmlns:a16="http://schemas.microsoft.com/office/drawing/2014/main" id="{D14C2C5B-0934-01AD-7F10-49891DD1B910}"/>
              </a:ext>
            </a:extLst>
          </p:cNvPr>
          <p:cNvCxnSpPr/>
          <p:nvPr/>
        </p:nvCxnSpPr>
        <p:spPr>
          <a:xfrm flipH="1" flipV="1">
            <a:off x="7199290" y="862885"/>
            <a:ext cx="631065" cy="1725769"/>
          </a:xfrm>
          <a:prstGeom prst="line">
            <a:avLst/>
          </a:prstGeom>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3A35DBA0-E9E6-B660-4387-C56EBAA33850}"/>
              </a:ext>
            </a:extLst>
          </p:cNvPr>
          <p:cNvSpPr txBox="1"/>
          <p:nvPr/>
        </p:nvSpPr>
        <p:spPr>
          <a:xfrm>
            <a:off x="6065950" y="279932"/>
            <a:ext cx="1935678" cy="369332"/>
          </a:xfrm>
          <a:prstGeom prst="rect">
            <a:avLst/>
          </a:prstGeom>
          <a:noFill/>
          <a:ln>
            <a:solidFill>
              <a:schemeClr val="tx1"/>
            </a:solidFill>
          </a:ln>
        </p:spPr>
        <p:txBody>
          <a:bodyPr wrap="square" rtlCol="0">
            <a:spAutoFit/>
          </a:bodyPr>
          <a:lstStyle/>
          <a:p>
            <a:r>
              <a:rPr lang="el-GR" b="1" dirty="0">
                <a:solidFill>
                  <a:srgbClr val="FF0000"/>
                </a:solidFill>
              </a:rPr>
              <a:t>οι κουτάλες</a:t>
            </a:r>
            <a:endParaRPr lang="en-US" b="1" dirty="0">
              <a:solidFill>
                <a:srgbClr val="FF0000"/>
              </a:solidFill>
            </a:endParaRPr>
          </a:p>
        </p:txBody>
      </p:sp>
      <p:cxnSp>
        <p:nvCxnSpPr>
          <p:cNvPr id="14" name="Straight Connector 13">
            <a:extLst>
              <a:ext uri="{FF2B5EF4-FFF2-40B4-BE49-F238E27FC236}">
                <a16:creationId xmlns:a16="http://schemas.microsoft.com/office/drawing/2014/main" id="{B5AA14AD-ED15-297E-F53D-6ACB9FCC9733}"/>
              </a:ext>
            </a:extLst>
          </p:cNvPr>
          <p:cNvCxnSpPr/>
          <p:nvPr/>
        </p:nvCxnSpPr>
        <p:spPr>
          <a:xfrm flipH="1" flipV="1">
            <a:off x="5582992" y="1406160"/>
            <a:ext cx="631064" cy="1613936"/>
          </a:xfrm>
          <a:prstGeom prst="line">
            <a:avLst/>
          </a:prstGeom>
        </p:spPr>
        <p:style>
          <a:lnRef idx="3">
            <a:schemeClr val="dk1"/>
          </a:lnRef>
          <a:fillRef idx="0">
            <a:schemeClr val="dk1"/>
          </a:fillRef>
          <a:effectRef idx="2">
            <a:schemeClr val="dk1"/>
          </a:effectRef>
          <a:fontRef idx="minor">
            <a:schemeClr val="tx1"/>
          </a:fontRef>
        </p:style>
      </p:cxnSp>
      <p:sp>
        <p:nvSpPr>
          <p:cNvPr id="15" name="Rectangle 14">
            <a:extLst>
              <a:ext uri="{FF2B5EF4-FFF2-40B4-BE49-F238E27FC236}">
                <a16:creationId xmlns:a16="http://schemas.microsoft.com/office/drawing/2014/main" id="{2594538C-8424-8D9C-DB1A-F26D18B678F2}"/>
              </a:ext>
            </a:extLst>
          </p:cNvPr>
          <p:cNvSpPr/>
          <p:nvPr/>
        </p:nvSpPr>
        <p:spPr>
          <a:xfrm>
            <a:off x="4881093" y="987073"/>
            <a:ext cx="1558093" cy="3438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b="1" dirty="0">
                <a:solidFill>
                  <a:srgbClr val="FF0000"/>
                </a:solidFill>
              </a:rPr>
              <a:t>η κατσαρόλα </a:t>
            </a:r>
            <a:endParaRPr lang="en-US" b="1" dirty="0">
              <a:solidFill>
                <a:srgbClr val="FF0000"/>
              </a:solidFill>
            </a:endParaRPr>
          </a:p>
        </p:txBody>
      </p:sp>
      <p:cxnSp>
        <p:nvCxnSpPr>
          <p:cNvPr id="17" name="Straight Connector 16">
            <a:extLst>
              <a:ext uri="{FF2B5EF4-FFF2-40B4-BE49-F238E27FC236}">
                <a16:creationId xmlns:a16="http://schemas.microsoft.com/office/drawing/2014/main" id="{F075E1FD-C21D-49D1-2560-E1FA3C4E4957}"/>
              </a:ext>
            </a:extLst>
          </p:cNvPr>
          <p:cNvCxnSpPr/>
          <p:nvPr/>
        </p:nvCxnSpPr>
        <p:spPr>
          <a:xfrm>
            <a:off x="4108361" y="1268569"/>
            <a:ext cx="856445" cy="1751527"/>
          </a:xfrm>
          <a:prstGeom prst="line">
            <a:avLst/>
          </a:prstGeom>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4D85DA7F-18B7-7039-F673-BB9DF47581F7}"/>
              </a:ext>
            </a:extLst>
          </p:cNvPr>
          <p:cNvSpPr txBox="1"/>
          <p:nvPr/>
        </p:nvSpPr>
        <p:spPr>
          <a:xfrm>
            <a:off x="3512964" y="862885"/>
            <a:ext cx="120070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b="1" dirty="0">
                <a:solidFill>
                  <a:srgbClr val="FF0000"/>
                </a:solidFill>
              </a:rPr>
              <a:t>ο νεροχύτης</a:t>
            </a:r>
            <a:endParaRPr lang="en-US" b="1" dirty="0">
              <a:solidFill>
                <a:srgbClr val="FF0000"/>
              </a:solidFill>
            </a:endParaRPr>
          </a:p>
        </p:txBody>
      </p:sp>
      <p:cxnSp>
        <p:nvCxnSpPr>
          <p:cNvPr id="20" name="Straight Arrow Connector 19">
            <a:extLst>
              <a:ext uri="{FF2B5EF4-FFF2-40B4-BE49-F238E27FC236}">
                <a16:creationId xmlns:a16="http://schemas.microsoft.com/office/drawing/2014/main" id="{2CD70AC4-9BA5-B698-62E8-E28BE61056AF}"/>
              </a:ext>
            </a:extLst>
          </p:cNvPr>
          <p:cNvCxnSpPr/>
          <p:nvPr/>
        </p:nvCxnSpPr>
        <p:spPr>
          <a:xfrm>
            <a:off x="8001628" y="2079938"/>
            <a:ext cx="865476" cy="6310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C24E0170-56D1-9B03-1806-08C059F48EFB}"/>
              </a:ext>
            </a:extLst>
          </p:cNvPr>
          <p:cNvSpPr txBox="1"/>
          <p:nvPr/>
        </p:nvSpPr>
        <p:spPr>
          <a:xfrm>
            <a:off x="8521256" y="2079938"/>
            <a:ext cx="1621483" cy="369332"/>
          </a:xfrm>
          <a:prstGeom prst="rect">
            <a:avLst/>
          </a:prstGeom>
          <a:noFill/>
          <a:ln>
            <a:solidFill>
              <a:schemeClr val="tx1"/>
            </a:solidFill>
          </a:ln>
        </p:spPr>
        <p:txBody>
          <a:bodyPr wrap="square" rtlCol="0">
            <a:spAutoFit/>
          </a:bodyPr>
          <a:lstStyle/>
          <a:p>
            <a:r>
              <a:rPr lang="el-GR" b="1" dirty="0">
                <a:solidFill>
                  <a:srgbClr val="FF0000"/>
                </a:solidFill>
              </a:rPr>
              <a:t>τα ντουλάπια</a:t>
            </a:r>
            <a:endParaRPr lang="en-US" b="1" dirty="0">
              <a:solidFill>
                <a:srgbClr val="FF0000"/>
              </a:solidFill>
            </a:endParaRPr>
          </a:p>
        </p:txBody>
      </p:sp>
    </p:spTree>
    <p:extLst>
      <p:ext uri="{BB962C8B-B14F-4D97-AF65-F5344CB8AC3E}">
        <p14:creationId xmlns:p14="http://schemas.microsoft.com/office/powerpoint/2010/main" val="304320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4AFE4C20-B793-F902-512E-8496CF11A9F7}"/>
              </a:ext>
            </a:extLst>
          </p:cNvPr>
          <p:cNvPicPr>
            <a:picLocks noChangeAspect="1"/>
          </p:cNvPicPr>
          <p:nvPr/>
        </p:nvPicPr>
        <p:blipFill>
          <a:blip r:embed="rId2"/>
          <a:srcRect l="7103" t="5310" r="7653" b="6664"/>
          <a:stretch>
            <a:fillRect/>
          </a:stretch>
        </p:blipFill>
        <p:spPr>
          <a:xfrm>
            <a:off x="1273628" y="669472"/>
            <a:ext cx="5577471" cy="5176158"/>
          </a:xfrm>
          <a:prstGeom prst="rect">
            <a:avLst/>
          </a:prstGeom>
        </p:spPr>
      </p:pic>
      <p:sp>
        <p:nvSpPr>
          <p:cNvPr id="3" name="Ορθογώνιο 2">
            <a:extLst>
              <a:ext uri="{FF2B5EF4-FFF2-40B4-BE49-F238E27FC236}">
                <a16:creationId xmlns:a16="http://schemas.microsoft.com/office/drawing/2014/main" id="{77BB14E1-CAF1-8DAD-48BF-E50623BD1FC3}"/>
              </a:ext>
            </a:extLst>
          </p:cNvPr>
          <p:cNvSpPr/>
          <p:nvPr/>
        </p:nvSpPr>
        <p:spPr>
          <a:xfrm>
            <a:off x="6851099" y="544286"/>
            <a:ext cx="4872815" cy="530134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l-GR" sz="2800" dirty="0"/>
          </a:p>
          <a:p>
            <a:r>
              <a:rPr lang="el-GR" sz="2800" dirty="0"/>
              <a:t>Μένω σε ένα μεγάλο σπίτι. </a:t>
            </a:r>
          </a:p>
          <a:p>
            <a:r>
              <a:rPr lang="el-GR" sz="2800" dirty="0"/>
              <a:t>Η κουζίνα  είναι δίπλα  στο  σαλόνι. Το σπίτι  μου  έχει   ένα υπνοδωμάτιο._____________</a:t>
            </a:r>
          </a:p>
          <a:p>
            <a:r>
              <a:rPr lang="el-GR" sz="2800" dirty="0"/>
              <a:t>_________________________</a:t>
            </a:r>
          </a:p>
          <a:p>
            <a:r>
              <a:rPr lang="el-GR" sz="2800" dirty="0"/>
              <a:t>_________________________</a:t>
            </a:r>
          </a:p>
          <a:p>
            <a:r>
              <a:rPr lang="el-GR" sz="2800" dirty="0"/>
              <a:t>_________________________</a:t>
            </a:r>
          </a:p>
          <a:p>
            <a:r>
              <a:rPr lang="el-GR" sz="2800" dirty="0"/>
              <a:t>_________________________</a:t>
            </a:r>
          </a:p>
          <a:p>
            <a:r>
              <a:rPr lang="el-GR" sz="2800" dirty="0"/>
              <a:t>_________________________</a:t>
            </a:r>
          </a:p>
          <a:p>
            <a:r>
              <a:rPr lang="el-GR" sz="2800" dirty="0"/>
              <a:t>_________________________</a:t>
            </a:r>
          </a:p>
          <a:p>
            <a:r>
              <a:rPr lang="el-GR" sz="2800" dirty="0"/>
              <a:t>_________________________</a:t>
            </a:r>
          </a:p>
          <a:p>
            <a:endParaRPr lang="el-GR" sz="2800" dirty="0"/>
          </a:p>
          <a:p>
            <a:pPr algn="ctr"/>
            <a:endParaRPr lang="el-CY" dirty="0"/>
          </a:p>
        </p:txBody>
      </p:sp>
    </p:spTree>
    <p:extLst>
      <p:ext uri="{BB962C8B-B14F-4D97-AF65-F5344CB8AC3E}">
        <p14:creationId xmlns:p14="http://schemas.microsoft.com/office/powerpoint/2010/main" val="40838334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568566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4979</TotalTime>
  <Words>1402</Words>
  <Application>Microsoft Office PowerPoint</Application>
  <PresentationFormat>Ευρεία οθόνη</PresentationFormat>
  <Paragraphs>433</Paragraphs>
  <Slides>93</Slides>
  <Notes>1</Notes>
  <HiddenSlides>0</HiddenSlides>
  <MMClips>1</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93</vt:i4>
      </vt:variant>
    </vt:vector>
  </HeadingPairs>
  <TitlesOfParts>
    <vt:vector size="97" baseType="lpstr">
      <vt:lpstr>Arial</vt:lpstr>
      <vt:lpstr>Calibri</vt:lpstr>
      <vt:lpstr>Calibri Light</vt:lpstr>
      <vt:lpstr>Office Theme</vt:lpstr>
      <vt:lpstr>Παρουσίαση του PowerPoint</vt:lpstr>
      <vt:lpstr>Παρουσίαση του PowerPoint</vt:lpstr>
      <vt:lpstr>Παρουσίαση του PowerPoint</vt:lpstr>
      <vt:lpstr>Παρουσίαση του PowerPoint</vt:lpstr>
      <vt:lpstr>Με ποιους  μένεις;</vt:lpstr>
      <vt:lpstr>Πού μένεις;</vt:lpstr>
      <vt:lpstr>Παρουσίαση του PowerPoint</vt:lpstr>
      <vt:lpstr>Είναι  δικό σας;</vt:lpstr>
      <vt:lpstr>Το σπίτι μου  είναι _____ .  </vt:lpstr>
      <vt:lpstr>Το σπίτι μου  είναι _____ .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  ΣΠΙΤΙ  ΜΟΥ</vt:lpstr>
      <vt:lpstr>ΤΟ  ΣΠΙΤΙ  ΜΟΥ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Περίγραψε το  σπίτι σου –  Έκθεση μαθητή </vt:lpstr>
      <vt:lpstr>Περίγραψε το  σπίτι σου –  Έκθεση μαθητή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Πού είναι το μολύβι;</vt:lpstr>
      <vt:lpstr>Παρουσίαση του PowerPoint</vt:lpstr>
      <vt:lpstr>Παρουσίαση του PowerPoint</vt:lpstr>
      <vt:lpstr>Παρουσίαση του PowerPoint</vt:lpstr>
      <vt:lpstr>Τι έχεις  μέσα στην τσάντα σου;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-Κυρία, μπορώ να πάω τουαλέτα; -Ναι, πήγαινε.</dc:title>
  <dc:creator>Teacher</dc:creator>
  <cp:lastModifiedBy>Ελένη Χαραλάμπους</cp:lastModifiedBy>
  <cp:revision>376</cp:revision>
  <dcterms:created xsi:type="dcterms:W3CDTF">2022-11-30T08:39:44Z</dcterms:created>
  <dcterms:modified xsi:type="dcterms:W3CDTF">2026-04-14T06:10:53Z</dcterms:modified>
</cp:coreProperties>
</file>