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438" r:id="rId2"/>
    <p:sldId id="450" r:id="rId3"/>
    <p:sldId id="451" r:id="rId4"/>
    <p:sldId id="493" r:id="rId5"/>
    <p:sldId id="488" r:id="rId6"/>
    <p:sldId id="256" r:id="rId7"/>
    <p:sldId id="257" r:id="rId8"/>
    <p:sldId id="489" r:id="rId9"/>
    <p:sldId id="258" r:id="rId10"/>
    <p:sldId id="490" r:id="rId11"/>
    <p:sldId id="259" r:id="rId12"/>
    <p:sldId id="263" r:id="rId13"/>
    <p:sldId id="260" r:id="rId14"/>
    <p:sldId id="262" r:id="rId15"/>
    <p:sldId id="264" r:id="rId16"/>
    <p:sldId id="265" r:id="rId17"/>
    <p:sldId id="530" r:id="rId18"/>
    <p:sldId id="266" r:id="rId19"/>
    <p:sldId id="491" r:id="rId20"/>
    <p:sldId id="291" r:id="rId21"/>
    <p:sldId id="495" r:id="rId22"/>
    <p:sldId id="301" r:id="rId23"/>
    <p:sldId id="496" r:id="rId24"/>
    <p:sldId id="312" r:id="rId25"/>
    <p:sldId id="497" r:id="rId26"/>
    <p:sldId id="349" r:id="rId27"/>
    <p:sldId id="498" r:id="rId28"/>
    <p:sldId id="531" r:id="rId29"/>
    <p:sldId id="338" r:id="rId30"/>
    <p:sldId id="350" r:id="rId31"/>
    <p:sldId id="341" r:id="rId32"/>
    <p:sldId id="340" r:id="rId33"/>
    <p:sldId id="494" r:id="rId34"/>
    <p:sldId id="267" r:id="rId35"/>
    <p:sldId id="268" r:id="rId36"/>
    <p:sldId id="532" r:id="rId37"/>
    <p:sldId id="277" r:id="rId38"/>
    <p:sldId id="278" r:id="rId39"/>
    <p:sldId id="279" r:id="rId40"/>
    <p:sldId id="280" r:id="rId41"/>
    <p:sldId id="533" r:id="rId42"/>
    <p:sldId id="282" r:id="rId43"/>
    <p:sldId id="281" r:id="rId44"/>
    <p:sldId id="283" r:id="rId45"/>
    <p:sldId id="284" r:id="rId46"/>
    <p:sldId id="285" r:id="rId47"/>
    <p:sldId id="290" r:id="rId48"/>
    <p:sldId id="534" r:id="rId49"/>
    <p:sldId id="293" r:id="rId50"/>
    <p:sldId id="294" r:id="rId51"/>
    <p:sldId id="295" r:id="rId52"/>
    <p:sldId id="296" r:id="rId53"/>
    <p:sldId id="302" r:id="rId54"/>
    <p:sldId id="304" r:id="rId55"/>
    <p:sldId id="305" r:id="rId56"/>
    <p:sldId id="535" r:id="rId57"/>
    <p:sldId id="306" r:id="rId58"/>
    <p:sldId id="307" r:id="rId59"/>
    <p:sldId id="308" r:id="rId60"/>
    <p:sldId id="309" r:id="rId61"/>
    <p:sldId id="310" r:id="rId62"/>
    <p:sldId id="311" r:id="rId63"/>
    <p:sldId id="536" r:id="rId64"/>
    <p:sldId id="351" r:id="rId65"/>
    <p:sldId id="362" r:id="rId66"/>
    <p:sldId id="363" r:id="rId67"/>
    <p:sldId id="364" r:id="rId68"/>
    <p:sldId id="365" r:id="rId69"/>
    <p:sldId id="366" r:id="rId70"/>
    <p:sldId id="537" r:id="rId71"/>
    <p:sldId id="367" r:id="rId72"/>
    <p:sldId id="368" r:id="rId73"/>
    <p:sldId id="372" r:id="rId74"/>
    <p:sldId id="373" r:id="rId75"/>
    <p:sldId id="374" r:id="rId76"/>
    <p:sldId id="375" r:id="rId77"/>
    <p:sldId id="376" r:id="rId78"/>
    <p:sldId id="377" r:id="rId79"/>
    <p:sldId id="378" r:id="rId80"/>
    <p:sldId id="502" r:id="rId81"/>
    <p:sldId id="544" r:id="rId82"/>
    <p:sldId id="347" r:id="rId83"/>
    <p:sldId id="348" r:id="rId84"/>
    <p:sldId id="506" r:id="rId85"/>
    <p:sldId id="399" r:id="rId86"/>
    <p:sldId id="507" r:id="rId87"/>
    <p:sldId id="400" r:id="rId88"/>
    <p:sldId id="542" r:id="rId89"/>
    <p:sldId id="508" r:id="rId90"/>
    <p:sldId id="401" r:id="rId91"/>
    <p:sldId id="509" r:id="rId92"/>
    <p:sldId id="402" r:id="rId93"/>
    <p:sldId id="510" r:id="rId94"/>
    <p:sldId id="403" r:id="rId95"/>
    <p:sldId id="511" r:id="rId96"/>
    <p:sldId id="404" r:id="rId97"/>
    <p:sldId id="405" r:id="rId98"/>
    <p:sldId id="543" r:id="rId99"/>
    <p:sldId id="513" r:id="rId100"/>
    <p:sldId id="503" r:id="rId101"/>
    <p:sldId id="346" r:id="rId102"/>
    <p:sldId id="504" r:id="rId103"/>
    <p:sldId id="344" r:id="rId104"/>
    <p:sldId id="554" r:id="rId105"/>
    <p:sldId id="514" r:id="rId106"/>
    <p:sldId id="415" r:id="rId107"/>
    <p:sldId id="427" r:id="rId108"/>
    <p:sldId id="352" r:id="rId109"/>
    <p:sldId id="547" r:id="rId110"/>
    <p:sldId id="501" r:id="rId111"/>
    <p:sldId id="500" r:id="rId112"/>
    <p:sldId id="551" r:id="rId113"/>
    <p:sldId id="499" r:id="rId114"/>
    <p:sldId id="546" r:id="rId115"/>
    <p:sldId id="541" r:id="rId116"/>
    <p:sldId id="353" r:id="rId117"/>
    <p:sldId id="548" r:id="rId118"/>
    <p:sldId id="354" r:id="rId119"/>
    <p:sldId id="549" r:id="rId120"/>
    <p:sldId id="343" r:id="rId121"/>
    <p:sldId id="550" r:id="rId122"/>
    <p:sldId id="555" r:id="rId123"/>
    <p:sldId id="432" r:id="rId124"/>
    <p:sldId id="515" r:id="rId125"/>
    <p:sldId id="553" r:id="rId126"/>
    <p:sldId id="545" r:id="rId127"/>
    <p:sldId id="529" r:id="rId128"/>
    <p:sldId id="516" r:id="rId1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9" autoAdjust="0"/>
    <p:restoredTop sz="89316" autoAdjust="0"/>
  </p:normalViewPr>
  <p:slideViewPr>
    <p:cSldViewPr snapToGrid="0">
      <p:cViewPr varScale="1">
        <p:scale>
          <a:sx n="56" d="100"/>
          <a:sy n="56" d="100"/>
        </p:scale>
        <p:origin x="10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D0769D-4AA6-4F34-AFB0-EB1DF3E61A63}" type="datetimeFigureOut">
              <a:rPr lang="el-CY" smtClean="0"/>
              <a:t>04/15/2026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F44AF6B-B720-4616-BA07-473C8C606E4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87414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8455C-A4AE-2A0B-9480-81D51A9E9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530AE988-A84A-5AB1-075C-AC74953BC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575E5E1E-5148-073D-58D2-A10DE3804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5429C84-F958-7174-CC87-07C8615A9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4AF6B-B720-4616-BA07-473C8C606E44}" type="slidenum">
              <a:rPr lang="el-CY" smtClean="0"/>
              <a:t>53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9052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CCFA0-6733-8D15-5424-55053E782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ED91AF6-B19C-76B3-D018-3347043AB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0FD55CB8-AA9A-E8EF-1217-655E43135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88BE143-2213-589C-B568-65D7F97FF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4AF6B-B720-4616-BA07-473C8C606E44}" type="slidenum">
              <a:rPr lang="el-CY" smtClean="0"/>
              <a:t>54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4306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04860-4BFD-323B-1DD6-0F106D767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FF02CC3F-5C90-730B-40D4-8E8772111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56A5C18-0697-50F2-BF7E-483F2ACF3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8E444B1-6C43-0620-00E3-945C7794BF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4AF6B-B720-4616-BA07-473C8C606E44}" type="slidenum">
              <a:rPr lang="el-CY" smtClean="0"/>
              <a:t>55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2903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1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0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0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5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9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56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2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0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E67E9-1493-4599-8B52-8B2D8BF7877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8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παιδάκια">
            <a:extLst>
              <a:ext uri="{FF2B5EF4-FFF2-40B4-BE49-F238E27FC236}">
                <a16:creationId xmlns:a16="http://schemas.microsoft.com/office/drawing/2014/main" id="{E524272D-0686-44DA-A40E-A338D735E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24544"/>
            <a:ext cx="10951028" cy="47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5F328EC-A3B9-44D4-BA84-DDB647E94D6C}"/>
              </a:ext>
            </a:extLst>
          </p:cNvPr>
          <p:cNvSpPr/>
          <p:nvPr/>
        </p:nvSpPr>
        <p:spPr>
          <a:xfrm>
            <a:off x="4062249" y="2938299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>
                <a:solidFill>
                  <a:schemeClr val="tx1"/>
                </a:solidFill>
              </a:rPr>
              <a:t>Μαθαίνω Ελληνικά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D01AD88-30B2-44B6-9D19-807548064687}"/>
              </a:ext>
            </a:extLst>
          </p:cNvPr>
          <p:cNvSpPr/>
          <p:nvPr/>
        </p:nvSpPr>
        <p:spPr>
          <a:xfrm>
            <a:off x="7813691" y="5561174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 err="1">
                <a:solidFill>
                  <a:schemeClr val="tx1"/>
                </a:solidFill>
              </a:rPr>
              <a:t>Δρ</a:t>
            </a:r>
            <a:r>
              <a:rPr lang="el-GR" sz="1350" dirty="0">
                <a:solidFill>
                  <a:schemeClr val="tx1"/>
                </a:solidFill>
              </a:rPr>
              <a:t> Ελένη Χαραλάμπους 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AA8CB4C-AD7F-4887-8D58-0018E8FB2C9D}"/>
              </a:ext>
            </a:extLst>
          </p:cNvPr>
          <p:cNvSpPr/>
          <p:nvPr/>
        </p:nvSpPr>
        <p:spPr>
          <a:xfrm>
            <a:off x="685801" y="5561174"/>
            <a:ext cx="6901542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</a:rPr>
              <a:t>34. Ώρα για ξεκούραση  και επανάληψη…ΚΑΛΗ ΧΡΟΝΙΑ</a:t>
            </a:r>
            <a:endParaRPr lang="el-CY" sz="2000" dirty="0">
              <a:solidFill>
                <a:schemeClr val="tx1"/>
              </a:solidFill>
            </a:endParaRPr>
          </a:p>
          <a:p>
            <a:pPr algn="ctr"/>
            <a:endParaRPr lang="el-CY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65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81DE5-18CC-7978-70B1-8A78F6516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1AB03-517C-0512-01F3-4F1620002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z="8800" dirty="0"/>
              <a:t>7:00 </a:t>
            </a:r>
          </a:p>
          <a:p>
            <a:r>
              <a:rPr lang="el-GR" sz="8800" dirty="0">
                <a:solidFill>
                  <a:srgbClr val="00B0F0"/>
                </a:solidFill>
              </a:rPr>
              <a:t> Καλημέρα</a:t>
            </a:r>
          </a:p>
          <a:p>
            <a:r>
              <a:rPr lang="el-GR" sz="8800" dirty="0"/>
              <a:t>12:00 </a:t>
            </a:r>
          </a:p>
          <a:p>
            <a:r>
              <a:rPr lang="el-GR" sz="8800" dirty="0">
                <a:solidFill>
                  <a:srgbClr val="00B0F0"/>
                </a:solidFill>
              </a:rPr>
              <a:t>Καλησπέρα</a:t>
            </a:r>
            <a:endParaRPr lang="en-US" sz="8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F113E-5A5A-0604-C088-C748A827F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657B5630-6B51-E72D-AEFD-5D44DFE04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072CAE38-8B8D-FE15-83BD-D4F35CD70E0D}"/>
              </a:ext>
            </a:extLst>
          </p:cNvPr>
          <p:cNvSpPr/>
          <p:nvPr/>
        </p:nvSpPr>
        <p:spPr>
          <a:xfrm>
            <a:off x="1469571" y="783771"/>
            <a:ext cx="5214258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rgbClr val="0070C0"/>
                </a:solidFill>
              </a:rPr>
              <a:t>Κύκλωσε!</a:t>
            </a:r>
            <a:r>
              <a:rPr lang="el-GR" sz="3600" dirty="0">
                <a:solidFill>
                  <a:srgbClr val="0070C0"/>
                </a:solidFill>
              </a:rPr>
              <a:t> </a:t>
            </a:r>
            <a:r>
              <a:rPr lang="el-GR" sz="3600" b="1" dirty="0">
                <a:solidFill>
                  <a:schemeClr val="tx1"/>
                </a:solidFill>
              </a:rPr>
              <a:t>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Προμαθηματικές έννοιες | emathima">
            <a:extLst>
              <a:ext uri="{FF2B5EF4-FFF2-40B4-BE49-F238E27FC236}">
                <a16:creationId xmlns:a16="http://schemas.microsoft.com/office/drawing/2014/main" id="{11D8689E-6331-DBAC-B7A0-0B454EE71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" b="5814"/>
          <a:stretch>
            <a:fillRect/>
          </a:stretch>
        </p:blipFill>
        <p:spPr bwMode="auto">
          <a:xfrm>
            <a:off x="3356610" y="3461656"/>
            <a:ext cx="4720589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410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46,396,139 Άρρωστος Εικονογραφήσεις | Depositphotos">
            <a:extLst>
              <a:ext uri="{FF2B5EF4-FFF2-40B4-BE49-F238E27FC236}">
                <a16:creationId xmlns:a16="http://schemas.microsoft.com/office/drawing/2014/main" id="{E6849842-895F-8C5A-CF86-16629AA170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D30026-B2F3-C561-B1B4-4507429B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30624"/>
            <a:ext cx="5715000" cy="2634382"/>
          </a:xfrm>
          <a:prstGeom prst="rect">
            <a:avLst/>
          </a:prstGeom>
        </p:spPr>
      </p:pic>
      <p:pic>
        <p:nvPicPr>
          <p:cNvPr id="6148" name="Picture 4" descr="αγόρι που παίζει καρτούν ποδοσφαίρου χαρακτήρας 2 Απεικόνιση ...">
            <a:extLst>
              <a:ext uri="{FF2B5EF4-FFF2-40B4-BE49-F238E27FC236}">
                <a16:creationId xmlns:a16="http://schemas.microsoft.com/office/drawing/2014/main" id="{9A89CE87-6489-CB47-2EF5-491AA8F4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4000500"/>
            <a:ext cx="5715001" cy="24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89B6B0F-9069-DB09-644F-E45F593C0598}"/>
              </a:ext>
            </a:extLst>
          </p:cNvPr>
          <p:cNvSpPr/>
          <p:nvPr/>
        </p:nvSpPr>
        <p:spPr>
          <a:xfrm>
            <a:off x="446314" y="283028"/>
            <a:ext cx="5497286" cy="32983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endParaRPr lang="el-GR" sz="4000" dirty="0"/>
          </a:p>
          <a:p>
            <a:pPr algn="ctr"/>
            <a:endParaRPr lang="el-GR" sz="4000" dirty="0"/>
          </a:p>
          <a:p>
            <a:pPr algn="ctr"/>
            <a:endParaRPr lang="el-GR" sz="4000" dirty="0"/>
          </a:p>
          <a:p>
            <a:pPr algn="ctr"/>
            <a:endParaRPr lang="el-GR" sz="4000" dirty="0"/>
          </a:p>
          <a:p>
            <a:r>
              <a:rPr lang="el-GR" sz="4000" dirty="0"/>
              <a:t>Χθες  ήμουν  άρρωστος.</a:t>
            </a:r>
          </a:p>
          <a:p>
            <a:endParaRPr lang="el-GR" sz="4000" dirty="0"/>
          </a:p>
          <a:p>
            <a:endParaRPr lang="el-GR" sz="4000" dirty="0"/>
          </a:p>
          <a:p>
            <a:r>
              <a:rPr lang="el-GR" sz="4000" dirty="0"/>
              <a:t>Χθες  ήμουν  άρρωστη.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F5FFF354-256D-A755-53B3-964FA4A69715}"/>
              </a:ext>
            </a:extLst>
          </p:cNvPr>
          <p:cNvSpPr/>
          <p:nvPr/>
        </p:nvSpPr>
        <p:spPr>
          <a:xfrm>
            <a:off x="6248399" y="240634"/>
            <a:ext cx="5584371" cy="32983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3200" dirty="0"/>
          </a:p>
          <a:p>
            <a:pPr algn="ctr"/>
            <a:endParaRPr lang="el-GR" sz="3200" dirty="0"/>
          </a:p>
          <a:p>
            <a:pPr algn="ctr"/>
            <a:endParaRPr lang="el-GR" sz="3200" dirty="0"/>
          </a:p>
          <a:p>
            <a:pPr algn="ctr"/>
            <a:r>
              <a:rPr lang="el-GR" sz="3200" dirty="0"/>
              <a:t>Σήμερα δεν είμαι άρρωστος.</a:t>
            </a:r>
          </a:p>
          <a:p>
            <a:pPr algn="ctr"/>
            <a:endParaRPr lang="el-GR" sz="3200" dirty="0"/>
          </a:p>
          <a:p>
            <a:pPr algn="ctr"/>
            <a:endParaRPr lang="el-GR" sz="3200" dirty="0"/>
          </a:p>
          <a:p>
            <a:pPr algn="ctr"/>
            <a:r>
              <a:rPr lang="el-GR" sz="3200" dirty="0"/>
              <a:t>Σήμερα δεν είμαι άρρωστη.</a:t>
            </a:r>
          </a:p>
          <a:p>
            <a:pPr algn="ctr"/>
            <a:r>
              <a:rPr lang="el-GR" sz="4400" dirty="0"/>
              <a:t> 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6653686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8D067-AC9C-651C-4872-74795FF45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AC0143FF-2188-1EC7-42A6-53E5A05EA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A5797E2-561F-03FE-C55C-3FE38095A2C2}"/>
              </a:ext>
            </a:extLst>
          </p:cNvPr>
          <p:cNvSpPr/>
          <p:nvPr/>
        </p:nvSpPr>
        <p:spPr>
          <a:xfrm>
            <a:off x="1469571" y="783771"/>
            <a:ext cx="5214258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rgbClr val="0070C0"/>
                </a:solidFill>
              </a:rPr>
              <a:t>Αντιστοίχισε!</a:t>
            </a:r>
            <a:r>
              <a:rPr lang="el-GR" sz="3600" dirty="0">
                <a:solidFill>
                  <a:srgbClr val="0070C0"/>
                </a:solidFill>
              </a:rPr>
              <a:t> </a:t>
            </a:r>
            <a:r>
              <a:rPr lang="el-GR" sz="3600" b="1" dirty="0">
                <a:solidFill>
                  <a:schemeClr val="tx1"/>
                </a:solidFill>
              </a:rPr>
              <a:t>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Αντιστοίχιση Γραμμάτων Εκτυπώσιμο Υλικό – Learning Corner and Crafts">
            <a:extLst>
              <a:ext uri="{FF2B5EF4-FFF2-40B4-BE49-F238E27FC236}">
                <a16:creationId xmlns:a16="http://schemas.microsoft.com/office/drawing/2014/main" id="{D26B0D0A-40D7-1378-E3D0-30B86A64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3" b="55403"/>
          <a:stretch>
            <a:fillRect/>
          </a:stretch>
        </p:blipFill>
        <p:spPr bwMode="auto">
          <a:xfrm>
            <a:off x="2946354" y="3886200"/>
            <a:ext cx="5055870" cy="24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135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Τα μέρη του ανθρώπινου σώματος worksheet | Live Worksheets">
            <a:extLst>
              <a:ext uri="{FF2B5EF4-FFF2-40B4-BE49-F238E27FC236}">
                <a16:creationId xmlns:a16="http://schemas.microsoft.com/office/drawing/2014/main" id="{04634642-E81D-A9C2-A9E4-67204E7F3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7619" r="4919" b="19524"/>
          <a:stretch/>
        </p:blipFill>
        <p:spPr bwMode="auto">
          <a:xfrm>
            <a:off x="624468" y="244928"/>
            <a:ext cx="11764537" cy="636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DA1DDFD7-2F86-0288-0C52-FB2F0FB09455}"/>
              </a:ext>
            </a:extLst>
          </p:cNvPr>
          <p:cNvSpPr/>
          <p:nvPr/>
        </p:nvSpPr>
        <p:spPr>
          <a:xfrm>
            <a:off x="1211580" y="5349240"/>
            <a:ext cx="2983230" cy="7772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FC42693B-220C-14AA-D991-B2B4693C33C1}"/>
              </a:ext>
            </a:extLst>
          </p:cNvPr>
          <p:cNvSpPr/>
          <p:nvPr/>
        </p:nvSpPr>
        <p:spPr>
          <a:xfrm>
            <a:off x="963930" y="2891789"/>
            <a:ext cx="2983230" cy="5372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303368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602BA-EC5A-12A1-6A50-D6DE1697E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5762-78DB-8D88-B044-5080B40B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Κυριακή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4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04/01/2026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84E33D1B-00E9-87BE-E90F-E66851A80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593DC14D-2413-8136-B2AA-143C0F591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4BEF3123-1499-0A58-D22A-7C1E94D5DEBE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3E19369-779D-2712-BF7B-23DB846E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050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45FC1-65EA-37F1-463B-7C664751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2002FB07-9D04-9CD0-B924-F63356EAC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9CEEE213-61B3-504A-5E0C-357121F3A2DC}"/>
              </a:ext>
            </a:extLst>
          </p:cNvPr>
          <p:cNvSpPr/>
          <p:nvPr/>
        </p:nvSpPr>
        <p:spPr>
          <a:xfrm>
            <a:off x="1469570" y="783771"/>
            <a:ext cx="5479869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000" b="1" dirty="0">
                <a:solidFill>
                  <a:schemeClr val="tx1"/>
                </a:solidFill>
              </a:rPr>
              <a:t>Περίγραψε την εικόνα!</a:t>
            </a:r>
            <a:r>
              <a:rPr lang="el-GR" dirty="0">
                <a:solidFill>
                  <a:schemeClr val="tx1"/>
                </a:solidFill>
              </a:rPr>
              <a:t>.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Παραγωγή λόγου ,πώς περιγράφω εικόνα - YouTube">
            <a:extLst>
              <a:ext uri="{FF2B5EF4-FFF2-40B4-BE49-F238E27FC236}">
                <a16:creationId xmlns:a16="http://schemas.microsoft.com/office/drawing/2014/main" id="{0B63AD31-114A-A9BB-611A-53E681A00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2" t="14041" r="2574" b="25515"/>
          <a:stretch>
            <a:fillRect/>
          </a:stretch>
        </p:blipFill>
        <p:spPr bwMode="auto">
          <a:xfrm>
            <a:off x="7314519" y="4064724"/>
            <a:ext cx="2687140" cy="252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Εικόνες για περιγραφή - ΠΡΩΤΟ ΚΟΥΔΟΥΝΙ">
            <a:extLst>
              <a:ext uri="{FF2B5EF4-FFF2-40B4-BE49-F238E27FC236}">
                <a16:creationId xmlns:a16="http://schemas.microsoft.com/office/drawing/2014/main" id="{3DC26DC1-60BF-56D6-1D7A-BCF8E88D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0" y="3763190"/>
            <a:ext cx="3686798" cy="252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Παραγωγή λόγου ,πώς περιγράφω εικόνα - YouTube">
            <a:extLst>
              <a:ext uri="{FF2B5EF4-FFF2-40B4-BE49-F238E27FC236}">
                <a16:creationId xmlns:a16="http://schemas.microsoft.com/office/drawing/2014/main" id="{B1329595-C1A4-6105-E169-1FA48BD90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t="-386" r="12097" b="84136"/>
          <a:stretch>
            <a:fillRect/>
          </a:stretch>
        </p:blipFill>
        <p:spPr bwMode="auto">
          <a:xfrm>
            <a:off x="6312319" y="3357696"/>
            <a:ext cx="4691539" cy="6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284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Δείτε σχετικές λεπτομέρειες εικόνας. Premium Vector | Cartoon children going back to school">
            <a:extLst>
              <a:ext uri="{FF2B5EF4-FFF2-40B4-BE49-F238E27FC236}">
                <a16:creationId xmlns:a16="http://schemas.microsoft.com/office/drawing/2014/main" id="{A118B5F6-C6B4-C7BD-F0CA-DCB12EF3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13" y="4222127"/>
            <a:ext cx="2971800" cy="23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t του hipster πράγματα - κινούμενα σχέδια Διάνυσμα από ©iralu1 88313340">
            <a:extLst>
              <a:ext uri="{FF2B5EF4-FFF2-40B4-BE49-F238E27FC236}">
                <a16:creationId xmlns:a16="http://schemas.microsoft.com/office/drawing/2014/main" id="{77039DBE-D970-B229-9AB8-CF1286A15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74" y="4071766"/>
            <a:ext cx="2351719" cy="25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212C8C7-AEA4-B324-0A09-A9DFF0472C8A}"/>
              </a:ext>
            </a:extLst>
          </p:cNvPr>
          <p:cNvSpPr/>
          <p:nvPr/>
        </p:nvSpPr>
        <p:spPr>
          <a:xfrm>
            <a:off x="6096000" y="65314"/>
            <a:ext cx="315686" cy="6727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F453B680-6D3C-0963-90E3-0C17165A48A2}"/>
              </a:ext>
            </a:extLst>
          </p:cNvPr>
          <p:cNvSpPr/>
          <p:nvPr/>
        </p:nvSpPr>
        <p:spPr>
          <a:xfrm>
            <a:off x="594873" y="111322"/>
            <a:ext cx="1373640" cy="1006928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</a:t>
            </a:r>
            <a:endParaRPr lang="el-CY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DE0ACAF-96F8-3AFA-6611-25A4FA72E2FF}"/>
              </a:ext>
            </a:extLst>
          </p:cNvPr>
          <p:cNvSpPr/>
          <p:nvPr/>
        </p:nvSpPr>
        <p:spPr>
          <a:xfrm>
            <a:off x="406174" y="2057400"/>
            <a:ext cx="1651226" cy="1458686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Ένας</a:t>
            </a:r>
            <a:endParaRPr lang="el-CY" dirty="0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F9B7B3B6-6BBB-C7DF-2922-0DAFC1A1F468}"/>
              </a:ext>
            </a:extLst>
          </p:cNvPr>
          <p:cNvSpPr/>
          <p:nvPr/>
        </p:nvSpPr>
        <p:spPr>
          <a:xfrm>
            <a:off x="3590617" y="174894"/>
            <a:ext cx="1103033" cy="87978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Το</a:t>
            </a:r>
            <a:endParaRPr lang="el-CY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E75F5E7B-25BB-935D-1C8D-6508EDDD35C6}"/>
              </a:ext>
            </a:extLst>
          </p:cNvPr>
          <p:cNvSpPr/>
          <p:nvPr/>
        </p:nvSpPr>
        <p:spPr>
          <a:xfrm>
            <a:off x="2233577" y="104804"/>
            <a:ext cx="1175690" cy="104630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</a:t>
            </a:r>
            <a:endParaRPr lang="el-CY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A3EC566A-EA82-055C-314C-23FB3460A3F5}"/>
              </a:ext>
            </a:extLst>
          </p:cNvPr>
          <p:cNvSpPr/>
          <p:nvPr/>
        </p:nvSpPr>
        <p:spPr>
          <a:xfrm>
            <a:off x="2362200" y="2002461"/>
            <a:ext cx="1651226" cy="1458686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μια</a:t>
            </a:r>
            <a:endParaRPr lang="el-CY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8FC7AB21-823C-A159-575A-A8FE00107FF5}"/>
              </a:ext>
            </a:extLst>
          </p:cNvPr>
          <p:cNvSpPr/>
          <p:nvPr/>
        </p:nvSpPr>
        <p:spPr>
          <a:xfrm>
            <a:off x="4203587" y="2002461"/>
            <a:ext cx="1651226" cy="1458686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Ένα</a:t>
            </a:r>
            <a:endParaRPr lang="el-CY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4F7371E-6512-9B86-994F-57BB55E19D09}"/>
              </a:ext>
            </a:extLst>
          </p:cNvPr>
          <p:cNvSpPr/>
          <p:nvPr/>
        </p:nvSpPr>
        <p:spPr>
          <a:xfrm>
            <a:off x="9035077" y="65313"/>
            <a:ext cx="315686" cy="6727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E60AEFAC-C2C3-A6E9-96D0-DC46F4A6C452}"/>
              </a:ext>
            </a:extLst>
          </p:cNvPr>
          <p:cNvSpPr/>
          <p:nvPr/>
        </p:nvSpPr>
        <p:spPr>
          <a:xfrm>
            <a:off x="6451388" y="238466"/>
            <a:ext cx="2375225" cy="617322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ctr"/>
            <a:r>
              <a:rPr lang="el-GR" sz="2800" dirty="0"/>
              <a:t>είναι</a:t>
            </a:r>
          </a:p>
          <a:p>
            <a:pPr algn="ctr"/>
            <a:r>
              <a:rPr lang="el-GR" sz="2800" dirty="0"/>
              <a:t>έχει</a:t>
            </a:r>
          </a:p>
          <a:p>
            <a:pPr algn="ctr"/>
            <a:r>
              <a:rPr lang="el-GR" sz="2800" dirty="0"/>
              <a:t>παίζει</a:t>
            </a:r>
          </a:p>
          <a:p>
            <a:pPr algn="ctr"/>
            <a:r>
              <a:rPr lang="el-GR" sz="2800" dirty="0"/>
              <a:t>περπατάει</a:t>
            </a:r>
          </a:p>
          <a:p>
            <a:pPr algn="ctr"/>
            <a:r>
              <a:rPr lang="el-GR" sz="2800" dirty="0"/>
              <a:t>μιλάει</a:t>
            </a:r>
          </a:p>
          <a:p>
            <a:pPr algn="ctr"/>
            <a:r>
              <a:rPr lang="el-GR" sz="2800" dirty="0"/>
              <a:t>τρέχει</a:t>
            </a:r>
          </a:p>
          <a:p>
            <a:pPr algn="ctr"/>
            <a:r>
              <a:rPr lang="el-GR" sz="2800" dirty="0"/>
              <a:t>αγοράζει</a:t>
            </a:r>
          </a:p>
          <a:p>
            <a:pPr algn="ctr"/>
            <a:r>
              <a:rPr lang="el-GR" sz="2800" dirty="0"/>
              <a:t>ψωνίζει</a:t>
            </a:r>
          </a:p>
          <a:p>
            <a:pPr algn="ctr"/>
            <a:r>
              <a:rPr lang="el-GR" sz="2800" dirty="0"/>
              <a:t>κρατάει</a:t>
            </a:r>
            <a:endParaRPr lang="en-US" sz="2800" dirty="0"/>
          </a:p>
          <a:p>
            <a:pPr algn="ctr"/>
            <a:r>
              <a:rPr lang="el-GR" sz="2800" dirty="0"/>
              <a:t>φοράει </a:t>
            </a:r>
          </a:p>
          <a:p>
            <a:pPr algn="ctr"/>
            <a:r>
              <a:rPr lang="el-GR" sz="2800" dirty="0"/>
              <a:t>τ</a:t>
            </a:r>
            <a:r>
              <a:rPr lang="el-GR" sz="2800"/>
              <a:t>ρώει</a:t>
            </a:r>
            <a:endParaRPr lang="el-GR" sz="2800" dirty="0"/>
          </a:p>
          <a:p>
            <a:pPr algn="ctr"/>
            <a:r>
              <a:rPr lang="el-GR" sz="2800" dirty="0"/>
              <a:t>πίνει</a:t>
            </a:r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ctr"/>
            <a:endParaRPr lang="el-CY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C56B659-DC30-9F31-C83B-3E415222582A}"/>
              </a:ext>
            </a:extLst>
          </p:cNvPr>
          <p:cNvSpPr/>
          <p:nvPr/>
        </p:nvSpPr>
        <p:spPr>
          <a:xfrm>
            <a:off x="3187813" y="3711518"/>
            <a:ext cx="2908187" cy="414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F06798C9-EEB5-3AAE-B991-2FC11F30C2D5}"/>
              </a:ext>
            </a:extLst>
          </p:cNvPr>
          <p:cNvSpPr/>
          <p:nvPr/>
        </p:nvSpPr>
        <p:spPr>
          <a:xfrm>
            <a:off x="0" y="65313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1</a:t>
            </a:r>
            <a:endParaRPr lang="el-CY" b="1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6E8D453E-DEDA-1E92-C5C2-AB6FA3E2A7A5}"/>
              </a:ext>
            </a:extLst>
          </p:cNvPr>
          <p:cNvSpPr/>
          <p:nvPr/>
        </p:nvSpPr>
        <p:spPr>
          <a:xfrm>
            <a:off x="2558110" y="3526459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2</a:t>
            </a:r>
            <a:endParaRPr lang="el-CY" b="1" dirty="0"/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5C4390D5-EE6A-AC8B-E6CE-159DC290C90A}"/>
              </a:ext>
            </a:extLst>
          </p:cNvPr>
          <p:cNvSpPr/>
          <p:nvPr/>
        </p:nvSpPr>
        <p:spPr>
          <a:xfrm>
            <a:off x="6676750" y="192526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3</a:t>
            </a:r>
            <a:endParaRPr lang="el-CY" b="1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192BE405-19A6-BBD9-8055-497E929CC69E}"/>
              </a:ext>
            </a:extLst>
          </p:cNvPr>
          <p:cNvSpPr/>
          <p:nvPr/>
        </p:nvSpPr>
        <p:spPr>
          <a:xfrm>
            <a:off x="9394405" y="940849"/>
            <a:ext cx="2908187" cy="414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.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728B03CF-2BCC-948F-A42F-900807E1EC43}"/>
              </a:ext>
            </a:extLst>
          </p:cNvPr>
          <p:cNvSpPr/>
          <p:nvPr/>
        </p:nvSpPr>
        <p:spPr>
          <a:xfrm>
            <a:off x="9615827" y="130628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4</a:t>
            </a:r>
            <a:endParaRPr lang="el-CY" b="1" dirty="0"/>
          </a:p>
        </p:txBody>
      </p:sp>
      <p:sp>
        <p:nvSpPr>
          <p:cNvPr id="19" name="Οβάλ 6">
            <a:extLst>
              <a:ext uri="{FF2B5EF4-FFF2-40B4-BE49-F238E27FC236}">
                <a16:creationId xmlns:a16="http://schemas.microsoft.com/office/drawing/2014/main" id="{F9B7B3B6-6BBB-C7DF-2922-0DAFC1A1F468}"/>
              </a:ext>
            </a:extLst>
          </p:cNvPr>
          <p:cNvSpPr/>
          <p:nvPr/>
        </p:nvSpPr>
        <p:spPr>
          <a:xfrm>
            <a:off x="998012" y="1147933"/>
            <a:ext cx="1103033" cy="87978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Οι </a:t>
            </a:r>
            <a:endParaRPr lang="el-CY" dirty="0"/>
          </a:p>
        </p:txBody>
      </p:sp>
      <p:sp>
        <p:nvSpPr>
          <p:cNvPr id="20" name="Οβάλ 6">
            <a:extLst>
              <a:ext uri="{FF2B5EF4-FFF2-40B4-BE49-F238E27FC236}">
                <a16:creationId xmlns:a16="http://schemas.microsoft.com/office/drawing/2014/main" id="{F9B7B3B6-6BBB-C7DF-2922-0DAFC1A1F468}"/>
              </a:ext>
            </a:extLst>
          </p:cNvPr>
          <p:cNvSpPr/>
          <p:nvPr/>
        </p:nvSpPr>
        <p:spPr>
          <a:xfrm>
            <a:off x="2422150" y="1169042"/>
            <a:ext cx="1103033" cy="87978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Τα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9332365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212C8C7-AEA4-B324-0A09-A9DFF0472C8A}"/>
              </a:ext>
            </a:extLst>
          </p:cNvPr>
          <p:cNvSpPr/>
          <p:nvPr/>
        </p:nvSpPr>
        <p:spPr>
          <a:xfrm>
            <a:off x="3300274" y="0"/>
            <a:ext cx="315686" cy="6727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F453B680-6D3C-0963-90E3-0C17165A48A2}"/>
              </a:ext>
            </a:extLst>
          </p:cNvPr>
          <p:cNvSpPr/>
          <p:nvPr/>
        </p:nvSpPr>
        <p:spPr>
          <a:xfrm>
            <a:off x="1402546" y="870602"/>
            <a:ext cx="1373640" cy="1006928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Στον </a:t>
            </a:r>
            <a:endParaRPr lang="el-CY" dirty="0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F9B7B3B6-6BBB-C7DF-2922-0DAFC1A1F468}"/>
              </a:ext>
            </a:extLst>
          </p:cNvPr>
          <p:cNvSpPr/>
          <p:nvPr/>
        </p:nvSpPr>
        <p:spPr>
          <a:xfrm>
            <a:off x="1412935" y="4501852"/>
            <a:ext cx="1103033" cy="87978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Στο</a:t>
            </a:r>
            <a:endParaRPr lang="el-CY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E75F5E7B-25BB-935D-1C8D-6508EDDD35C6}"/>
              </a:ext>
            </a:extLst>
          </p:cNvPr>
          <p:cNvSpPr/>
          <p:nvPr/>
        </p:nvSpPr>
        <p:spPr>
          <a:xfrm>
            <a:off x="1402546" y="2583279"/>
            <a:ext cx="1175690" cy="104630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Στην /Στη</a:t>
            </a:r>
            <a:endParaRPr lang="el-CY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4F7371E-6512-9B86-994F-57BB55E19D09}"/>
              </a:ext>
            </a:extLst>
          </p:cNvPr>
          <p:cNvSpPr/>
          <p:nvPr/>
        </p:nvSpPr>
        <p:spPr>
          <a:xfrm>
            <a:off x="9035077" y="65313"/>
            <a:ext cx="315686" cy="6727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E60AEFAC-C2C3-A6E9-96D0-DC46F4A6C452}"/>
              </a:ext>
            </a:extLst>
          </p:cNvPr>
          <p:cNvSpPr/>
          <p:nvPr/>
        </p:nvSpPr>
        <p:spPr>
          <a:xfrm>
            <a:off x="6451388" y="238466"/>
            <a:ext cx="2375225" cy="617322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dirty="0"/>
          </a:p>
          <a:p>
            <a:pPr algn="ctr"/>
            <a:r>
              <a:rPr lang="el-GR" sz="2800" dirty="0"/>
              <a:t>υπάρχει</a:t>
            </a:r>
          </a:p>
          <a:p>
            <a:pPr algn="ctr"/>
            <a:r>
              <a:rPr lang="el-GR" sz="2800" dirty="0"/>
              <a:t>υπάρχουν</a:t>
            </a:r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ctr"/>
            <a:endParaRPr lang="el-CY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C56B659-DC30-9F31-C83B-3E415222582A}"/>
              </a:ext>
            </a:extLst>
          </p:cNvPr>
          <p:cNvSpPr/>
          <p:nvPr/>
        </p:nvSpPr>
        <p:spPr>
          <a:xfrm>
            <a:off x="3692261" y="1206569"/>
            <a:ext cx="2550663" cy="382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εικόνα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τάξη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γειτονία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σπίτι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σχολείο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φωτογραφία</a:t>
            </a: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____________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F06798C9-EEB5-3AAE-B991-2FC11F30C2D5}"/>
              </a:ext>
            </a:extLst>
          </p:cNvPr>
          <p:cNvSpPr/>
          <p:nvPr/>
        </p:nvSpPr>
        <p:spPr>
          <a:xfrm>
            <a:off x="0" y="65313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1</a:t>
            </a:r>
            <a:endParaRPr lang="el-CY" b="1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6E8D453E-DEDA-1E92-C5C2-AB6FA3E2A7A5}"/>
              </a:ext>
            </a:extLst>
          </p:cNvPr>
          <p:cNvSpPr/>
          <p:nvPr/>
        </p:nvSpPr>
        <p:spPr>
          <a:xfrm>
            <a:off x="3782827" y="130628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2</a:t>
            </a:r>
            <a:endParaRPr lang="el-CY" b="1" dirty="0"/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5C4390D5-EE6A-AC8B-E6CE-159DC290C90A}"/>
              </a:ext>
            </a:extLst>
          </p:cNvPr>
          <p:cNvSpPr/>
          <p:nvPr/>
        </p:nvSpPr>
        <p:spPr>
          <a:xfrm>
            <a:off x="6676750" y="192526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3</a:t>
            </a:r>
            <a:endParaRPr lang="el-CY" b="1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192BE405-19A6-BBD9-8055-497E929CC69E}"/>
              </a:ext>
            </a:extLst>
          </p:cNvPr>
          <p:cNvSpPr/>
          <p:nvPr/>
        </p:nvSpPr>
        <p:spPr>
          <a:xfrm>
            <a:off x="9350763" y="792401"/>
            <a:ext cx="2908187" cy="414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.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728B03CF-2BCC-948F-A42F-900807E1EC43}"/>
              </a:ext>
            </a:extLst>
          </p:cNvPr>
          <p:cNvSpPr/>
          <p:nvPr/>
        </p:nvSpPr>
        <p:spPr>
          <a:xfrm>
            <a:off x="9615827" y="130628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4</a:t>
            </a:r>
            <a:endParaRPr lang="el-CY" b="1" dirty="0"/>
          </a:p>
        </p:txBody>
      </p:sp>
      <p:sp>
        <p:nvSpPr>
          <p:cNvPr id="2" name="Cloud Callout 1"/>
          <p:cNvSpPr/>
          <p:nvPr/>
        </p:nvSpPr>
        <p:spPr>
          <a:xfrm>
            <a:off x="121888" y="792401"/>
            <a:ext cx="1072194" cy="98473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53878" y="2494264"/>
            <a:ext cx="1072194" cy="98473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FF0000"/>
                </a:solidFill>
              </a:rPr>
              <a:t>Η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173874" y="4196127"/>
            <a:ext cx="1072194" cy="98473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FF0000"/>
                </a:solidFill>
              </a:rPr>
              <a:t>Το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40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2B093-C6CD-BD82-D951-0C61BD113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7C85D8D9-8E3E-4DFB-1C97-E3637ED45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B8CD08B-F1A5-BF86-FB83-B6384A4145F9}"/>
              </a:ext>
            </a:extLst>
          </p:cNvPr>
          <p:cNvSpPr/>
          <p:nvPr/>
        </p:nvSpPr>
        <p:spPr>
          <a:xfrm>
            <a:off x="1565910" y="28460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1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A861048F-79C9-E22F-D797-99322EB0F1B2}"/>
              </a:ext>
            </a:extLst>
          </p:cNvPr>
          <p:cNvSpPr/>
          <p:nvPr/>
        </p:nvSpPr>
        <p:spPr>
          <a:xfrm>
            <a:off x="9593580" y="599176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6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3EA4BE1-0F6C-E95D-6FDE-7F3B9191443E}"/>
              </a:ext>
            </a:extLst>
          </p:cNvPr>
          <p:cNvSpPr/>
          <p:nvPr/>
        </p:nvSpPr>
        <p:spPr>
          <a:xfrm>
            <a:off x="5528310" y="59365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5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6DD22645-3C94-AE20-F946-0E58308CC1C5}"/>
              </a:ext>
            </a:extLst>
          </p:cNvPr>
          <p:cNvSpPr/>
          <p:nvPr/>
        </p:nvSpPr>
        <p:spPr>
          <a:xfrm>
            <a:off x="1596390" y="59746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4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6DE29264-D595-FE32-D17B-7D8FACB6F8F7}"/>
              </a:ext>
            </a:extLst>
          </p:cNvPr>
          <p:cNvSpPr/>
          <p:nvPr/>
        </p:nvSpPr>
        <p:spPr>
          <a:xfrm>
            <a:off x="9467850" y="285545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3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4C8672F8-BA9B-D8C9-0256-A8244A4E1E1E}"/>
              </a:ext>
            </a:extLst>
          </p:cNvPr>
          <p:cNvSpPr/>
          <p:nvPr/>
        </p:nvSpPr>
        <p:spPr>
          <a:xfrm>
            <a:off x="5284198" y="29984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2</a:t>
            </a:r>
            <a:endParaRPr lang="el-CY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83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088FB-D3B8-59A2-E374-E1A53BD52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134E430D-C7B7-A227-E17C-1D389229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2A18E3C7-9DAC-2DBF-7580-CFB9CEF452A7}"/>
              </a:ext>
            </a:extLst>
          </p:cNvPr>
          <p:cNvSpPr/>
          <p:nvPr/>
        </p:nvSpPr>
        <p:spPr>
          <a:xfrm>
            <a:off x="1565910" y="28460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1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14DA7212-A9C6-0D04-2013-8ECC28DC2CAE}"/>
              </a:ext>
            </a:extLst>
          </p:cNvPr>
          <p:cNvSpPr/>
          <p:nvPr/>
        </p:nvSpPr>
        <p:spPr>
          <a:xfrm>
            <a:off x="9593580" y="599176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6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368B209D-58DA-3C71-F75F-508E4E3B200F}"/>
              </a:ext>
            </a:extLst>
          </p:cNvPr>
          <p:cNvSpPr/>
          <p:nvPr/>
        </p:nvSpPr>
        <p:spPr>
          <a:xfrm>
            <a:off x="5528310" y="59365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5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D195AE60-E21A-272F-E6FB-916BFD3337FA}"/>
              </a:ext>
            </a:extLst>
          </p:cNvPr>
          <p:cNvSpPr/>
          <p:nvPr/>
        </p:nvSpPr>
        <p:spPr>
          <a:xfrm>
            <a:off x="1596390" y="59746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4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3DFBE988-AD0B-6FA9-440B-235C0D1FA2F2}"/>
              </a:ext>
            </a:extLst>
          </p:cNvPr>
          <p:cNvSpPr/>
          <p:nvPr/>
        </p:nvSpPr>
        <p:spPr>
          <a:xfrm>
            <a:off x="9467850" y="285545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3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B4FEA8C-8F51-274F-46F8-051015F7FDB9}"/>
              </a:ext>
            </a:extLst>
          </p:cNvPr>
          <p:cNvSpPr/>
          <p:nvPr/>
        </p:nvSpPr>
        <p:spPr>
          <a:xfrm>
            <a:off x="5284198" y="29984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2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B9080EA5-2A5C-9CB0-34DD-152EE83EF5CE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4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EEC1AE59-C706-D610-AF14-44F2C4E8D975}"/>
              </a:ext>
            </a:extLst>
          </p:cNvPr>
          <p:cNvSpPr/>
          <p:nvPr/>
        </p:nvSpPr>
        <p:spPr>
          <a:xfrm>
            <a:off x="4143510" y="205740"/>
            <a:ext cx="7917864" cy="34518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90748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807" y="339725"/>
            <a:ext cx="10515600" cy="6093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7200" dirty="0">
                <a:solidFill>
                  <a:srgbClr val="00B050"/>
                </a:solidFill>
              </a:rPr>
              <a:t>Αυτή /Αυτοί/Αυτές/Αυτός</a:t>
            </a:r>
          </a:p>
          <a:p>
            <a:pPr marL="0" indent="0">
              <a:buNone/>
            </a:pPr>
            <a:r>
              <a:rPr lang="el-GR" dirty="0"/>
              <a:t>Ο </a:t>
            </a:r>
            <a:r>
              <a:rPr lang="el-GR" dirty="0" err="1"/>
              <a:t>Ομάρ</a:t>
            </a:r>
            <a:r>
              <a:rPr lang="el-GR" dirty="0"/>
              <a:t> είναι  μαθητής.   </a:t>
            </a:r>
            <a:r>
              <a:rPr lang="el-GR" u="sng" dirty="0"/>
              <a:t>                </a:t>
            </a:r>
            <a:r>
              <a:rPr lang="el-GR" dirty="0"/>
              <a:t>   είναι μαθητής.</a:t>
            </a:r>
          </a:p>
          <a:p>
            <a:pPr marL="0" indent="0">
              <a:buNone/>
            </a:pPr>
            <a:r>
              <a:rPr lang="el-GR" dirty="0"/>
              <a:t>Η Νουρ  είναι  μαθήτρια. __________ είναι μαθήτρια.</a:t>
            </a:r>
          </a:p>
          <a:p>
            <a:pPr marL="0" indent="0">
              <a:buNone/>
            </a:pPr>
            <a:r>
              <a:rPr lang="el-GR" dirty="0"/>
              <a:t>Ο </a:t>
            </a:r>
            <a:r>
              <a:rPr lang="el-GR" dirty="0" err="1"/>
              <a:t>Ομάρ</a:t>
            </a:r>
            <a:r>
              <a:rPr lang="el-GR" dirty="0"/>
              <a:t>  και ο Μουσταφά είναι  μαθητές.   _________ είναι μαθητές.</a:t>
            </a:r>
          </a:p>
          <a:p>
            <a:pPr marL="0" indent="0">
              <a:buNone/>
            </a:pPr>
            <a:r>
              <a:rPr lang="el-GR" dirty="0"/>
              <a:t>Η Νουρ και η </a:t>
            </a:r>
            <a:r>
              <a:rPr lang="el-GR" dirty="0" err="1"/>
              <a:t>Φάτμα</a:t>
            </a:r>
            <a:r>
              <a:rPr lang="el-GR" dirty="0"/>
              <a:t> είναι  μαθήτριες.   ________   είναι μαθήτριες.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8000" dirty="0"/>
              <a:t>Εγώ είμαι _____. </a:t>
            </a:r>
          </a:p>
          <a:p>
            <a:pPr marL="0" indent="0">
              <a:buNone/>
            </a:pPr>
            <a:r>
              <a:rPr lang="el-GR" sz="8000" dirty="0"/>
              <a:t>Εγώ είμαι _____.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45 ΣΧΟΛΕΙΟ ιδέες για αποθήκευση σήμερα | σχολείο, αστεία για το σχολείο,  διακόσμηση ξύλινων σπιτιών και άλλα">
            <a:extLst>
              <a:ext uri="{FF2B5EF4-FFF2-40B4-BE49-F238E27FC236}">
                <a16:creationId xmlns:a16="http://schemas.microsoft.com/office/drawing/2014/main" id="{0D25EAD8-3091-5103-ABA9-24DC3DDC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04" y="5606143"/>
            <a:ext cx="2243817" cy="106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Girl Studying On Desk: Vector στοκ (χωρίς δικαιώματα) 1994209052 |  Shutterstock">
            <a:extLst>
              <a:ext uri="{FF2B5EF4-FFF2-40B4-BE49-F238E27FC236}">
                <a16:creationId xmlns:a16="http://schemas.microsoft.com/office/drawing/2014/main" id="{E0F71759-59F1-3C4C-DEAA-DE03E6554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3544714"/>
            <a:ext cx="1251177" cy="17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838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B6415-D010-C60F-4ACA-E9055A047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C9EA8912-D733-803C-65AA-964E5451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B140B952-D27E-223D-E40D-0DAC366C79D1}"/>
              </a:ext>
            </a:extLst>
          </p:cNvPr>
          <p:cNvSpPr/>
          <p:nvPr/>
        </p:nvSpPr>
        <p:spPr>
          <a:xfrm>
            <a:off x="1565910" y="28460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1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0D895FC4-C58E-784D-C72A-A8720D4ECEAE}"/>
              </a:ext>
            </a:extLst>
          </p:cNvPr>
          <p:cNvSpPr/>
          <p:nvPr/>
        </p:nvSpPr>
        <p:spPr>
          <a:xfrm>
            <a:off x="9593580" y="599176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6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ED1E884C-778C-E0B2-C67B-4E9F914DC473}"/>
              </a:ext>
            </a:extLst>
          </p:cNvPr>
          <p:cNvSpPr/>
          <p:nvPr/>
        </p:nvSpPr>
        <p:spPr>
          <a:xfrm>
            <a:off x="5528310" y="59365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5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5F456D9D-1F22-3D82-9969-DC2D8470D7BF}"/>
              </a:ext>
            </a:extLst>
          </p:cNvPr>
          <p:cNvSpPr/>
          <p:nvPr/>
        </p:nvSpPr>
        <p:spPr>
          <a:xfrm>
            <a:off x="1596390" y="59746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4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0B0428D5-0CF2-6028-D4BA-0C1AA492EAD0}"/>
              </a:ext>
            </a:extLst>
          </p:cNvPr>
          <p:cNvSpPr/>
          <p:nvPr/>
        </p:nvSpPr>
        <p:spPr>
          <a:xfrm>
            <a:off x="9467850" y="285545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3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DA9A539E-F839-A8D2-237A-9A0E2708586C}"/>
              </a:ext>
            </a:extLst>
          </p:cNvPr>
          <p:cNvSpPr/>
          <p:nvPr/>
        </p:nvSpPr>
        <p:spPr>
          <a:xfrm>
            <a:off x="5284198" y="29984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2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AF7BBB50-100D-5793-7317-D5FDF4C3580D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Στην  πρώτη  φωτογραφία βλέπω  έναν κηπουρό. Ο κηπουρός ποτίζει τα δέντρα, τα λουλούδια, τα φυτά και  το γρασίδι. Κρατάει  ποτιστήρι και φτυάρι.</a:t>
            </a:r>
            <a:endParaRPr lang="el-CY" sz="40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3CAF8AF1-AE5D-DF15-D1D5-6A1600FDFF44}"/>
              </a:ext>
            </a:extLst>
          </p:cNvPr>
          <p:cNvSpPr/>
          <p:nvPr/>
        </p:nvSpPr>
        <p:spPr>
          <a:xfrm>
            <a:off x="4143510" y="205740"/>
            <a:ext cx="7917864" cy="34518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7B1C5-B627-FCA0-A95E-79C0BF7F3BD5}"/>
              </a:ext>
            </a:extLst>
          </p:cNvPr>
          <p:cNvSpPr txBox="1"/>
          <p:nvPr/>
        </p:nvSpPr>
        <p:spPr>
          <a:xfrm>
            <a:off x="3120390" y="3024485"/>
            <a:ext cx="6240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l-CY" sz="1800" dirty="0"/>
          </a:p>
        </p:txBody>
      </p:sp>
    </p:spTree>
    <p:extLst>
      <p:ext uri="{BB962C8B-B14F-4D97-AF65-F5344CB8AC3E}">
        <p14:creationId xmlns:p14="http://schemas.microsoft.com/office/powerpoint/2010/main" val="12212849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80D3B-433F-D83F-D631-4EAE45D3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D4618F60-12C1-D234-50CF-70267CBD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2" y="664257"/>
            <a:ext cx="11538176" cy="58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31008229-CFE6-3DC6-255D-0CFFCFEF97A8}"/>
              </a:ext>
            </a:extLst>
          </p:cNvPr>
          <p:cNvSpPr/>
          <p:nvPr/>
        </p:nvSpPr>
        <p:spPr>
          <a:xfrm>
            <a:off x="1565910" y="28460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1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BC796E78-8E07-DFDE-37F4-9A1502D1247D}"/>
              </a:ext>
            </a:extLst>
          </p:cNvPr>
          <p:cNvSpPr/>
          <p:nvPr/>
        </p:nvSpPr>
        <p:spPr>
          <a:xfrm>
            <a:off x="9593580" y="599176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6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E49C214-251B-6BF1-4BF7-D2218A7868B4}"/>
              </a:ext>
            </a:extLst>
          </p:cNvPr>
          <p:cNvSpPr/>
          <p:nvPr/>
        </p:nvSpPr>
        <p:spPr>
          <a:xfrm>
            <a:off x="5528310" y="59365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5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D30A90F-E0BB-93F2-7425-736AAAE3D8EC}"/>
              </a:ext>
            </a:extLst>
          </p:cNvPr>
          <p:cNvSpPr/>
          <p:nvPr/>
        </p:nvSpPr>
        <p:spPr>
          <a:xfrm>
            <a:off x="1596390" y="59746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4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7790B4B1-CD96-FE13-ACA7-CF644C664490}"/>
              </a:ext>
            </a:extLst>
          </p:cNvPr>
          <p:cNvSpPr/>
          <p:nvPr/>
        </p:nvSpPr>
        <p:spPr>
          <a:xfrm>
            <a:off x="9467850" y="285545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3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B256E3AD-A13F-8A46-2581-53D563BE515E}"/>
              </a:ext>
            </a:extLst>
          </p:cNvPr>
          <p:cNvSpPr/>
          <p:nvPr/>
        </p:nvSpPr>
        <p:spPr>
          <a:xfrm>
            <a:off x="5284198" y="29984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2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C9AB7B45-B841-FDE1-B5E8-A39C619FEDF2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4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2DF14924-C4E1-94BE-AD03-D7603DBE9A8C}"/>
              </a:ext>
            </a:extLst>
          </p:cNvPr>
          <p:cNvSpPr/>
          <p:nvPr/>
        </p:nvSpPr>
        <p:spPr>
          <a:xfrm>
            <a:off x="8103870" y="205739"/>
            <a:ext cx="3957504" cy="33698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0917C1E8-6853-C56E-E3C0-27157C60BC58}"/>
              </a:ext>
            </a:extLst>
          </p:cNvPr>
          <p:cNvSpPr/>
          <p:nvPr/>
        </p:nvSpPr>
        <p:spPr>
          <a:xfrm>
            <a:off x="130626" y="163286"/>
            <a:ext cx="4178484" cy="34028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742375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0F214-7911-83DC-BB25-FFE3F0EF9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8509B885-3ADA-82FE-487F-B7EAF3BF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2" y="664257"/>
            <a:ext cx="11538176" cy="58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00EA94F6-C8F7-396B-7C86-17F37D3C77C6}"/>
              </a:ext>
            </a:extLst>
          </p:cNvPr>
          <p:cNvSpPr/>
          <p:nvPr/>
        </p:nvSpPr>
        <p:spPr>
          <a:xfrm>
            <a:off x="1565910" y="28460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1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DAE1C575-D9C7-1F7A-BA12-AD804AA7BDB5}"/>
              </a:ext>
            </a:extLst>
          </p:cNvPr>
          <p:cNvSpPr/>
          <p:nvPr/>
        </p:nvSpPr>
        <p:spPr>
          <a:xfrm>
            <a:off x="9593580" y="599176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6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AD023FB-B7FB-1F40-9107-254C1E7E2C26}"/>
              </a:ext>
            </a:extLst>
          </p:cNvPr>
          <p:cNvSpPr/>
          <p:nvPr/>
        </p:nvSpPr>
        <p:spPr>
          <a:xfrm>
            <a:off x="5528310" y="59365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5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C112CD4E-FBF2-D945-5B1B-5BC7C7C2EAB0}"/>
              </a:ext>
            </a:extLst>
          </p:cNvPr>
          <p:cNvSpPr/>
          <p:nvPr/>
        </p:nvSpPr>
        <p:spPr>
          <a:xfrm>
            <a:off x="1596390" y="59746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4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35A1B83E-BD89-D83F-41DC-6EB0003EAF60}"/>
              </a:ext>
            </a:extLst>
          </p:cNvPr>
          <p:cNvSpPr/>
          <p:nvPr/>
        </p:nvSpPr>
        <p:spPr>
          <a:xfrm>
            <a:off x="9467850" y="285545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3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A7A60F62-214F-4698-FEE7-475AD5559B34}"/>
              </a:ext>
            </a:extLst>
          </p:cNvPr>
          <p:cNvSpPr/>
          <p:nvPr/>
        </p:nvSpPr>
        <p:spPr>
          <a:xfrm>
            <a:off x="5284198" y="29984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2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8FFE994F-0AA4-4711-1FBE-14EE78F2FF6D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000" dirty="0"/>
          </a:p>
          <a:p>
            <a:r>
              <a:rPr lang="el-GR" sz="4000" dirty="0"/>
              <a:t>Στη  δεύτερη  φωτογραφία  βλέπω έναν  ταχυδρόμο. Ο ταχυδρόμος πηγαίνει κάθε μέρα στο ταχυδρομείο. Παίρνει τα γράμματα και τα δέματα.  Έχει μια μεγάλη τσάντα για τα γράμματα.</a:t>
            </a:r>
          </a:p>
          <a:p>
            <a:pPr algn="ctr"/>
            <a:endParaRPr lang="el-CY" sz="44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ED9F3736-F015-091C-4A52-D655D9DE4B64}"/>
              </a:ext>
            </a:extLst>
          </p:cNvPr>
          <p:cNvSpPr/>
          <p:nvPr/>
        </p:nvSpPr>
        <p:spPr>
          <a:xfrm>
            <a:off x="8103870" y="205739"/>
            <a:ext cx="3957504" cy="33698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F31E3C26-2F18-649D-C573-5207A90F1CA0}"/>
              </a:ext>
            </a:extLst>
          </p:cNvPr>
          <p:cNvSpPr/>
          <p:nvPr/>
        </p:nvSpPr>
        <p:spPr>
          <a:xfrm>
            <a:off x="130626" y="163286"/>
            <a:ext cx="4178484" cy="34028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44796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DAED6-8FAB-2655-93BF-9BBE061A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7F460D4D-3F33-8781-F230-521B5005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68140CD-B1B9-BA03-6AD5-FEF901DBA1DE}"/>
              </a:ext>
            </a:extLst>
          </p:cNvPr>
          <p:cNvSpPr/>
          <p:nvPr/>
        </p:nvSpPr>
        <p:spPr>
          <a:xfrm rot="5400000">
            <a:off x="-1131946" y="1491342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7085369E-D47F-B342-4A13-494B9D33A630}"/>
              </a:ext>
            </a:extLst>
          </p:cNvPr>
          <p:cNvSpPr/>
          <p:nvPr/>
        </p:nvSpPr>
        <p:spPr>
          <a:xfrm rot="5400000">
            <a:off x="2809366" y="1404341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BF5A8EE-7962-DD9E-B2CE-16B803C2E9AB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23170740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3546C-0B9B-29C2-DEE0-8A6081AB9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4FF0DF38-7DDB-D1AF-E422-C3CA00C9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CEA4D396-4A8A-4B63-69FE-AAC55ABDCB26}"/>
              </a:ext>
            </a:extLst>
          </p:cNvPr>
          <p:cNvSpPr/>
          <p:nvPr/>
        </p:nvSpPr>
        <p:spPr>
          <a:xfrm rot="5400000">
            <a:off x="-1131946" y="1491342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52720EB1-BF1A-E3B7-A752-317BBC96BDD1}"/>
              </a:ext>
            </a:extLst>
          </p:cNvPr>
          <p:cNvSpPr/>
          <p:nvPr/>
        </p:nvSpPr>
        <p:spPr>
          <a:xfrm rot="5400000">
            <a:off x="2809366" y="1404341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A97AF91-99A6-E929-1975-CDCD560C0253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Στην  τρίτη  φωτογραφία βλέπω  μία καθαρίστρια. Η καθαρίστρια δουλεύει σε  σχολεία, τράπεζες, υπεραγορές, νοσοκομεία. Κρατάει  σκούπα και φτερό ξεσκονίσματος. 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36437931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4BA91-E88D-308E-3509-D738E436A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74AC5-3408-8171-2152-94BD0052F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Δευτέρα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5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05/01/2026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D8C396C1-A1DD-54F8-D9BD-FC9C903B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56717797-A47A-5B56-E1BB-AD521EFFF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9C35C2B6-547F-EC8D-9B6E-A7B642B53633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D0BE6C2-BC6F-C42A-85A0-2241B9CD8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9981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DC249-ECD7-A86A-8EBD-04F8AA0AF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DCDC7457-23B4-A3E5-BB37-F532E09E1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9BB40ED-340C-9F90-AC57-AEDA06F17AE1}"/>
              </a:ext>
            </a:extLst>
          </p:cNvPr>
          <p:cNvSpPr/>
          <p:nvPr/>
        </p:nvSpPr>
        <p:spPr>
          <a:xfrm>
            <a:off x="359910" y="359228"/>
            <a:ext cx="11538176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8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86AFE930-1343-3F86-33F2-AE9CAF3A75E8}"/>
              </a:ext>
            </a:extLst>
          </p:cNvPr>
          <p:cNvSpPr/>
          <p:nvPr/>
        </p:nvSpPr>
        <p:spPr>
          <a:xfrm>
            <a:off x="4235225" y="3548742"/>
            <a:ext cx="7662861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880556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F0D4E-3F5D-05B7-C35A-540739E0B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BD09FDC6-D83F-5081-6A9E-0E372A5DE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93D6D74D-27B3-7633-02EE-1559EA02B8CD}"/>
              </a:ext>
            </a:extLst>
          </p:cNvPr>
          <p:cNvSpPr/>
          <p:nvPr/>
        </p:nvSpPr>
        <p:spPr>
          <a:xfrm>
            <a:off x="359910" y="359228"/>
            <a:ext cx="11538176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Στην  τέταρτη  φωτογραφία βλέπω  μία δασκάλα. Η δασκάλα  δουλεύει στο  σχολείο. Κρατάει  μαρκαδόρο. </a:t>
            </a:r>
            <a:endParaRPr lang="el-CY" sz="48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52DFFA16-D7F2-2930-8A67-0B4F3581A308}"/>
              </a:ext>
            </a:extLst>
          </p:cNvPr>
          <p:cNvSpPr/>
          <p:nvPr/>
        </p:nvSpPr>
        <p:spPr>
          <a:xfrm>
            <a:off x="4235225" y="3548742"/>
            <a:ext cx="7662861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42980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9AEA7-9F56-259F-A068-BEBFDD3F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CA777013-5A3E-3084-4FF5-E8922E0E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E703359-3B68-F600-BEF3-EB2321E0BB83}"/>
              </a:ext>
            </a:extLst>
          </p:cNvPr>
          <p:cNvSpPr/>
          <p:nvPr/>
        </p:nvSpPr>
        <p:spPr>
          <a:xfrm rot="5400000">
            <a:off x="-1131946" y="1491342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0E96ED9-56B0-34F3-3747-640BD104AC16}"/>
              </a:ext>
            </a:extLst>
          </p:cNvPr>
          <p:cNvSpPr/>
          <p:nvPr/>
        </p:nvSpPr>
        <p:spPr>
          <a:xfrm rot="5400000">
            <a:off x="6760199" y="1551213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3FE69C57-3DD7-E662-D4D2-FDD1799F2F55}"/>
              </a:ext>
            </a:extLst>
          </p:cNvPr>
          <p:cNvSpPr/>
          <p:nvPr/>
        </p:nvSpPr>
        <p:spPr>
          <a:xfrm>
            <a:off x="-59873" y="359228"/>
            <a:ext cx="12311745" cy="29990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13730678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168FE-151B-059A-C2CB-8B2372EE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29D7A66A-020C-9F39-12B8-439641BC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BBA9917-F6AA-FE1F-7FD3-FE527F7E7591}"/>
              </a:ext>
            </a:extLst>
          </p:cNvPr>
          <p:cNvSpPr/>
          <p:nvPr/>
        </p:nvSpPr>
        <p:spPr>
          <a:xfrm rot="5400000">
            <a:off x="-1131946" y="1491342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2303A0A-B768-35E3-4B2E-D27DD408E38B}"/>
              </a:ext>
            </a:extLst>
          </p:cNvPr>
          <p:cNvSpPr/>
          <p:nvPr/>
        </p:nvSpPr>
        <p:spPr>
          <a:xfrm rot="5400000">
            <a:off x="6760199" y="1551213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897214D-B75C-EEF6-CD44-2A78AEF5F4C4}"/>
              </a:ext>
            </a:extLst>
          </p:cNvPr>
          <p:cNvSpPr/>
          <p:nvPr/>
        </p:nvSpPr>
        <p:spPr>
          <a:xfrm>
            <a:off x="-59873" y="359228"/>
            <a:ext cx="12311745" cy="29990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Στην  πέμπτη  φωτογραφία βλέπω  μία νοσοκόμα. Η νοσοκόμα  δουλεύει στο  νοσοκομείο. Κρατάει  τον φάκελο. Βοηθάει  τους  αρρώστους. 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661153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85B82-F112-4CB8-F060-F0D469F7B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6D5D1-A027-EC33-BE88-2D540A7D6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21" y="533730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sz="7200" dirty="0">
                <a:solidFill>
                  <a:srgbClr val="00B050"/>
                </a:solidFill>
              </a:rPr>
              <a:t>Αυτή /Αυτοί/Αυτές/Αυτός</a:t>
            </a:r>
          </a:p>
          <a:p>
            <a:pPr marL="0" indent="0">
              <a:buNone/>
            </a:pPr>
            <a:r>
              <a:rPr lang="el-GR" dirty="0"/>
              <a:t>Ο </a:t>
            </a:r>
            <a:r>
              <a:rPr lang="el-GR" dirty="0" err="1"/>
              <a:t>Ομάρ</a:t>
            </a:r>
            <a:r>
              <a:rPr lang="el-GR" dirty="0"/>
              <a:t> είναι  μαθητής.   </a:t>
            </a:r>
            <a:r>
              <a:rPr lang="el-GR" u="sng" dirty="0"/>
              <a:t>    </a:t>
            </a:r>
            <a:r>
              <a:rPr lang="el-GR" u="sng" dirty="0">
                <a:solidFill>
                  <a:srgbClr val="00B050"/>
                </a:solidFill>
              </a:rPr>
              <a:t>Αυτός</a:t>
            </a:r>
            <a:r>
              <a:rPr lang="el-GR" u="sng" dirty="0"/>
              <a:t>            </a:t>
            </a:r>
            <a:r>
              <a:rPr lang="el-GR" dirty="0"/>
              <a:t>   είναι μαθητής.</a:t>
            </a:r>
          </a:p>
          <a:p>
            <a:pPr marL="0" indent="0">
              <a:buNone/>
            </a:pPr>
            <a:r>
              <a:rPr lang="el-GR" dirty="0"/>
              <a:t>Η Νουρ  είναι  μαθήτρια. ___</a:t>
            </a:r>
            <a:r>
              <a:rPr lang="el-GR" dirty="0">
                <a:solidFill>
                  <a:srgbClr val="00B050"/>
                </a:solidFill>
              </a:rPr>
              <a:t>Αυτή</a:t>
            </a:r>
            <a:r>
              <a:rPr lang="el-GR" dirty="0"/>
              <a:t>_______ είναι μαθήτρια.</a:t>
            </a:r>
          </a:p>
          <a:p>
            <a:pPr marL="0" indent="0">
              <a:buNone/>
            </a:pPr>
            <a:r>
              <a:rPr lang="el-GR" dirty="0"/>
              <a:t>Ο </a:t>
            </a:r>
            <a:r>
              <a:rPr lang="el-GR" dirty="0" err="1"/>
              <a:t>Ομάρ</a:t>
            </a:r>
            <a:r>
              <a:rPr lang="el-GR" dirty="0"/>
              <a:t>  και ο Μουσταφά είναι  μαθητές.   __</a:t>
            </a:r>
            <a:r>
              <a:rPr lang="el-GR" dirty="0">
                <a:solidFill>
                  <a:srgbClr val="00B050"/>
                </a:solidFill>
              </a:rPr>
              <a:t>Αυτοί</a:t>
            </a:r>
            <a:r>
              <a:rPr lang="el-GR" dirty="0"/>
              <a:t>_______ είναι μαθητές.</a:t>
            </a:r>
          </a:p>
          <a:p>
            <a:pPr marL="0" indent="0">
              <a:buNone/>
            </a:pPr>
            <a:r>
              <a:rPr lang="el-GR" dirty="0"/>
              <a:t>Η Νουρ και η </a:t>
            </a:r>
            <a:r>
              <a:rPr lang="el-GR" dirty="0" err="1"/>
              <a:t>Φάτμα</a:t>
            </a:r>
            <a:r>
              <a:rPr lang="el-GR" dirty="0"/>
              <a:t> είναι  μαθήτριες.   ____</a:t>
            </a:r>
            <a:r>
              <a:rPr lang="el-GR" dirty="0">
                <a:solidFill>
                  <a:srgbClr val="00B050"/>
                </a:solidFill>
              </a:rPr>
              <a:t>Αυτές</a:t>
            </a:r>
            <a:r>
              <a:rPr lang="el-GR" dirty="0"/>
              <a:t>____   είναι μαθήτριες.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8000" dirty="0"/>
              <a:t>Εγώ είμαι μαθήτρια. </a:t>
            </a:r>
          </a:p>
          <a:p>
            <a:pPr marL="0" indent="0">
              <a:buNone/>
            </a:pPr>
            <a:r>
              <a:rPr lang="el-GR" sz="8000" dirty="0"/>
              <a:t>Εγώ είμαι μαθητής.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miley Face 1">
            <a:extLst>
              <a:ext uri="{FF2B5EF4-FFF2-40B4-BE49-F238E27FC236}">
                <a16:creationId xmlns:a16="http://schemas.microsoft.com/office/drawing/2014/main" id="{04EF3100-50D7-92F6-F02D-F8CE47ABADB1}"/>
              </a:ext>
            </a:extLst>
          </p:cNvPr>
          <p:cNvSpPr/>
          <p:nvPr/>
        </p:nvSpPr>
        <p:spPr>
          <a:xfrm>
            <a:off x="7279821" y="3829731"/>
            <a:ext cx="898071" cy="906236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AA358CB-765A-F10F-F7C8-E7A6E6FCD8E9}"/>
              </a:ext>
            </a:extLst>
          </p:cNvPr>
          <p:cNvSpPr/>
          <p:nvPr/>
        </p:nvSpPr>
        <p:spPr>
          <a:xfrm>
            <a:off x="7319290" y="2816447"/>
            <a:ext cx="898071" cy="90623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AEE474-81E7-D3B0-7380-E6D092D59A2F}"/>
              </a:ext>
            </a:extLst>
          </p:cNvPr>
          <p:cNvSpPr/>
          <p:nvPr/>
        </p:nvSpPr>
        <p:spPr>
          <a:xfrm>
            <a:off x="7429500" y="2743200"/>
            <a:ext cx="849086" cy="228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0C540E0-EB2C-4E00-CA4D-310BA8A2D5E7}"/>
              </a:ext>
            </a:extLst>
          </p:cNvPr>
          <p:cNvSpPr/>
          <p:nvPr/>
        </p:nvSpPr>
        <p:spPr>
          <a:xfrm rot="3509738">
            <a:off x="7854043" y="3016813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6C1FDB1-827F-64A3-BC26-B1BA0BF89872}"/>
              </a:ext>
            </a:extLst>
          </p:cNvPr>
          <p:cNvSpPr/>
          <p:nvPr/>
        </p:nvSpPr>
        <p:spPr>
          <a:xfrm rot="18653414">
            <a:off x="6886504" y="2966423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458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6DAC7A95-3824-A9EB-8223-19716866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6C5073F-6433-FA5A-088A-61AEAF4E6AD6}"/>
              </a:ext>
            </a:extLst>
          </p:cNvPr>
          <p:cNvSpPr/>
          <p:nvPr/>
        </p:nvSpPr>
        <p:spPr>
          <a:xfrm>
            <a:off x="359910" y="359228"/>
            <a:ext cx="11538176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8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8DF5C94E-57EC-EC45-5B3C-4D930125017D}"/>
              </a:ext>
            </a:extLst>
          </p:cNvPr>
          <p:cNvSpPr/>
          <p:nvPr/>
        </p:nvSpPr>
        <p:spPr>
          <a:xfrm>
            <a:off x="359910" y="3581400"/>
            <a:ext cx="7662861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9889098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A9AEB-2712-3FE1-66CE-AFF5557EB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DF94E895-D152-B971-24EF-B9DBD7EE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74E3AFC-D2FF-25CC-C6B2-A5E3C8831BDE}"/>
              </a:ext>
            </a:extLst>
          </p:cNvPr>
          <p:cNvSpPr/>
          <p:nvPr/>
        </p:nvSpPr>
        <p:spPr>
          <a:xfrm>
            <a:off x="359910" y="359228"/>
            <a:ext cx="11538176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Στην  έκτη  φωτογραφία βλέπω  έναν κομμωτή. Ο κομμωτής  δουλεύει στο  κομμωτήριο. Κρατάει χτένα και μηχανή. </a:t>
            </a:r>
            <a:endParaRPr lang="el-CY" sz="48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EBF2BB54-4ECC-75C4-1139-68CA9D1C850F}"/>
              </a:ext>
            </a:extLst>
          </p:cNvPr>
          <p:cNvSpPr/>
          <p:nvPr/>
        </p:nvSpPr>
        <p:spPr>
          <a:xfrm>
            <a:off x="359910" y="3581400"/>
            <a:ext cx="7662861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04732467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5A644-A24E-7A5B-C04C-3392AC318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E3C51-AEE0-C6E2-2432-1E4AE51B2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Τρίτη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6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06/01/2026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A405BAD0-48D2-4D41-C35D-7E8B0C78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640BACB3-3046-7797-5DBC-F36F2CF15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66593E12-0A82-9689-686B-1CD37361DD17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D0C9264-2CA1-76DF-D8E7-CB9A1CEB5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026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6A8A9A98-A729-4267-9BCD-D6CCF8B21697}"/>
              </a:ext>
            </a:extLst>
          </p:cNvPr>
          <p:cNvSpPr/>
          <p:nvPr/>
        </p:nvSpPr>
        <p:spPr>
          <a:xfrm>
            <a:off x="483476" y="294288"/>
            <a:ext cx="6211614" cy="323718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Στη φωτογραφία πόσα  άτομα υπάρχουν</a:t>
            </a:r>
            <a:r>
              <a:rPr lang="el-GR" sz="4800" dirty="0"/>
              <a:t>;</a:t>
            </a:r>
            <a:endParaRPr lang="el-CY" sz="4800" dirty="0"/>
          </a:p>
        </p:txBody>
      </p:sp>
      <p:sp>
        <p:nvSpPr>
          <p:cNvPr id="3" name="Φυσαλίδα σκέψης: Σύννεφο 2">
            <a:extLst>
              <a:ext uri="{FF2B5EF4-FFF2-40B4-BE49-F238E27FC236}">
                <a16:creationId xmlns:a16="http://schemas.microsoft.com/office/drawing/2014/main" id="{D78968AE-AC9B-47FF-898D-DF8365C2F7DD}"/>
              </a:ext>
            </a:extLst>
          </p:cNvPr>
          <p:cNvSpPr/>
          <p:nvPr/>
        </p:nvSpPr>
        <p:spPr>
          <a:xfrm>
            <a:off x="888124" y="3673365"/>
            <a:ext cx="5496910" cy="231227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Ποιοι είναι;</a:t>
            </a:r>
            <a:endParaRPr lang="el-CY" sz="4800" dirty="0"/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5730EB0E-227C-4E5E-B329-BAF8B497B8BE}"/>
              </a:ext>
            </a:extLst>
          </p:cNvPr>
          <p:cNvSpPr/>
          <p:nvPr/>
        </p:nvSpPr>
        <p:spPr>
          <a:xfrm>
            <a:off x="6695090" y="-84083"/>
            <a:ext cx="5496910" cy="231227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Πού είναι;</a:t>
            </a:r>
            <a:endParaRPr lang="el-CY" sz="4800" dirty="0"/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9391015D-FB7C-44B9-9369-4D9C7898F18F}"/>
              </a:ext>
            </a:extLst>
          </p:cNvPr>
          <p:cNvSpPr/>
          <p:nvPr/>
        </p:nvSpPr>
        <p:spPr>
          <a:xfrm>
            <a:off x="6584731" y="2937641"/>
            <a:ext cx="5496910" cy="231227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Τι κάνουν;</a:t>
            </a:r>
            <a:endParaRPr lang="el-CY" sz="4800" dirty="0"/>
          </a:p>
        </p:txBody>
      </p:sp>
    </p:spTree>
    <p:extLst>
      <p:ext uri="{BB962C8B-B14F-4D97-AF65-F5344CB8AC3E}">
        <p14:creationId xmlns:p14="http://schemas.microsoft.com/office/powerpoint/2010/main" val="741458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itchen cartoon Φωτογραφίες Αρχείου, Royalty Free Kitchen cartoon Εικόνες |  DepositPhotos">
            <a:extLst>
              <a:ext uri="{FF2B5EF4-FFF2-40B4-BE49-F238E27FC236}">
                <a16:creationId xmlns:a16="http://schemas.microsoft.com/office/drawing/2014/main" id="{6CFB8E06-244B-8FB0-67E4-3CD7865D04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5BB7FC6-25E6-0FE2-71DE-A04295CFA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40" t="12282" r="15068" b="16422"/>
          <a:stretch>
            <a:fillRect/>
          </a:stretch>
        </p:blipFill>
        <p:spPr>
          <a:xfrm>
            <a:off x="472439" y="403382"/>
            <a:ext cx="11247120" cy="5566410"/>
          </a:xfrm>
          <a:prstGeom prst="rect">
            <a:avLst/>
          </a:prstGeom>
        </p:spPr>
      </p:pic>
      <p:pic>
        <p:nvPicPr>
          <p:cNvPr id="2052" name="Picture 4" descr="Clock 7:00">
            <a:extLst>
              <a:ext uri="{FF2B5EF4-FFF2-40B4-BE49-F238E27FC236}">
                <a16:creationId xmlns:a16="http://schemas.microsoft.com/office/drawing/2014/main" id="{905462D8-F935-1C8E-5B0C-9EF503CD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35" y="251458"/>
            <a:ext cx="781527" cy="7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Παράθυρο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5219D1A2-2B9E-2E84-FCCF-77729C41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80" y="888208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1915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895B2-3269-F9BE-DBD2-846957723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itchen cartoon Φωτογραφίες Αρχείου, Royalty Free Kitchen cartoon Εικόνες |  DepositPhotos">
            <a:extLst>
              <a:ext uri="{FF2B5EF4-FFF2-40B4-BE49-F238E27FC236}">
                <a16:creationId xmlns:a16="http://schemas.microsoft.com/office/drawing/2014/main" id="{302F7B65-8FCD-6805-2083-76E1DE7FCC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13B6CF-AA9E-AB0F-67B6-C1AB6134E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40" t="12282" r="15068" b="16422"/>
          <a:stretch>
            <a:fillRect/>
          </a:stretch>
        </p:blipFill>
        <p:spPr>
          <a:xfrm>
            <a:off x="6486761" y="403382"/>
            <a:ext cx="5232797" cy="5566410"/>
          </a:xfrm>
          <a:prstGeom prst="rect">
            <a:avLst/>
          </a:prstGeom>
        </p:spPr>
      </p:pic>
      <p:pic>
        <p:nvPicPr>
          <p:cNvPr id="2052" name="Picture 4" descr="Clock 7:00">
            <a:extLst>
              <a:ext uri="{FF2B5EF4-FFF2-40B4-BE49-F238E27FC236}">
                <a16:creationId xmlns:a16="http://schemas.microsoft.com/office/drawing/2014/main" id="{4BAFD87F-C4EF-64DC-DFC7-45A1E1F64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455" y="403382"/>
            <a:ext cx="781527" cy="7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Παράθυρο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A5D950A7-8261-E001-708D-9D95153A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690" y="1268730"/>
            <a:ext cx="1405890" cy="136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585D627-7DA2-5F3C-F6C2-5D63E85609EC}"/>
              </a:ext>
            </a:extLst>
          </p:cNvPr>
          <p:cNvSpPr/>
          <p:nvPr/>
        </p:nvSpPr>
        <p:spPr>
          <a:xfrm>
            <a:off x="582930" y="800100"/>
            <a:ext cx="5665470" cy="53835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654283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Επιστροφή στο σχολείο | 25ο Δημοτικό Σχολείο Περιστερίου">
            <a:extLst>
              <a:ext uri="{FF2B5EF4-FFF2-40B4-BE49-F238E27FC236}">
                <a16:creationId xmlns:a16="http://schemas.microsoft.com/office/drawing/2014/main" id="{19EBAD88-1426-7B4D-170A-32511B58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3" y="2537460"/>
            <a:ext cx="1048416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Επιστροφή στο σχολείο - Κάρτες καλωσορίσματος">
            <a:extLst>
              <a:ext uri="{FF2B5EF4-FFF2-40B4-BE49-F238E27FC236}">
                <a16:creationId xmlns:a16="http://schemas.microsoft.com/office/drawing/2014/main" id="{DE179ACF-DB73-E485-BC07-A7A15B349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64" y="411480"/>
            <a:ext cx="7138035" cy="203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17CE6654-5E65-FA18-2563-EE07965E4517}"/>
              </a:ext>
            </a:extLst>
          </p:cNvPr>
          <p:cNvSpPr/>
          <p:nvPr/>
        </p:nvSpPr>
        <p:spPr>
          <a:xfrm rot="20079780">
            <a:off x="445770" y="742950"/>
            <a:ext cx="2560320" cy="13601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/>
              <a:t>7/1/2026</a:t>
            </a:r>
          </a:p>
          <a:p>
            <a:pPr algn="ctr"/>
            <a:r>
              <a:rPr lang="el-GR" sz="4400" dirty="0"/>
              <a:t>Τετάρτη</a:t>
            </a:r>
            <a:endParaRPr lang="el-CY" sz="4400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2186A01D-0A09-C903-77B0-CFCBE941FC4A}"/>
              </a:ext>
            </a:extLst>
          </p:cNvPr>
          <p:cNvSpPr/>
          <p:nvPr/>
        </p:nvSpPr>
        <p:spPr>
          <a:xfrm rot="1353659">
            <a:off x="9749790" y="651510"/>
            <a:ext cx="2091690" cy="1314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αύριο</a:t>
            </a:r>
            <a:endParaRPr lang="el-CY" sz="3200" dirty="0"/>
          </a:p>
        </p:txBody>
      </p:sp>
    </p:spTree>
    <p:extLst>
      <p:ext uri="{BB962C8B-B14F-4D97-AF65-F5344CB8AC3E}">
        <p14:creationId xmlns:p14="http://schemas.microsoft.com/office/powerpoint/2010/main" val="3016330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308610"/>
            <a:ext cx="11612880" cy="638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737360" y="2503170"/>
            <a:ext cx="6720840" cy="115443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www.e-charalambous.com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 Καλή χρονιά. ιδέες για αποθήκευση σήμερα | χριστούγεννα, food cakes,  άγιος βασίλης και άλλα">
            <a:extLst>
              <a:ext uri="{FF2B5EF4-FFF2-40B4-BE49-F238E27FC236}">
                <a16:creationId xmlns:a16="http://schemas.microsoft.com/office/drawing/2014/main" id="{E4DBBBFC-9FD9-9A50-800B-C900A19A7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83167"/>
            <a:ext cx="5291666" cy="52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Εικόνες Τοπ Καλή Πρωτοχρονιά !! - eikones top">
            <a:extLst>
              <a:ext uri="{FF2B5EF4-FFF2-40B4-BE49-F238E27FC236}">
                <a16:creationId xmlns:a16="http://schemas.microsoft.com/office/drawing/2014/main" id="{FBEFB891-4B33-0E30-6204-5606E0795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783166"/>
            <a:ext cx="5291667" cy="52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76122BB-F1E3-A77D-1F0E-43F14E92F174}"/>
              </a:ext>
            </a:extLst>
          </p:cNvPr>
          <p:cNvSpPr/>
          <p:nvPr/>
        </p:nvSpPr>
        <p:spPr>
          <a:xfrm>
            <a:off x="891540" y="5074920"/>
            <a:ext cx="1931670" cy="5143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/>
              <a:t>2026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844255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8953" y="749030"/>
            <a:ext cx="10243226" cy="55350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000" dirty="0">
                <a:solidFill>
                  <a:schemeClr val="tx1"/>
                </a:solidFill>
              </a:rPr>
              <a:t>Εσύ πού μένεις;  __________________________.  (ο Καναδάς)</a:t>
            </a:r>
          </a:p>
          <a:p>
            <a:r>
              <a:rPr lang="el-GR" sz="4000" dirty="0">
                <a:solidFill>
                  <a:schemeClr val="tx1"/>
                </a:solidFill>
              </a:rPr>
              <a:t>Εσύ πού μένεις;  __________________________. (η Κύπρος)</a:t>
            </a:r>
          </a:p>
          <a:p>
            <a:r>
              <a:rPr lang="el-GR" sz="4000" dirty="0">
                <a:solidFill>
                  <a:schemeClr val="tx1"/>
                </a:solidFill>
              </a:rPr>
              <a:t>Εσύ πού μένεις;  __________________________. (το Πακιστάν)</a:t>
            </a:r>
          </a:p>
          <a:p>
            <a:endParaRPr lang="el-GR" sz="4000" dirty="0">
              <a:solidFill>
                <a:schemeClr val="tx1"/>
              </a:solidFill>
            </a:endParaRPr>
          </a:p>
          <a:p>
            <a:endParaRPr lang="el-GR" sz="4000" dirty="0">
              <a:solidFill>
                <a:schemeClr val="tx1"/>
              </a:solidFill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71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8953" y="749030"/>
            <a:ext cx="10243226" cy="55350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>
                <a:solidFill>
                  <a:srgbClr val="FF0000"/>
                </a:solidFill>
              </a:rPr>
              <a:t>Εσύ</a:t>
            </a:r>
            <a:r>
              <a:rPr lang="el-GR" sz="2800" dirty="0">
                <a:solidFill>
                  <a:schemeClr val="tx1"/>
                </a:solidFill>
              </a:rPr>
              <a:t> πού </a:t>
            </a:r>
            <a:r>
              <a:rPr lang="el-GR" sz="2800" dirty="0">
                <a:solidFill>
                  <a:srgbClr val="00B050"/>
                </a:solidFill>
              </a:rPr>
              <a:t>μένεις</a:t>
            </a:r>
            <a:r>
              <a:rPr lang="el-GR" sz="2800" dirty="0">
                <a:solidFill>
                  <a:schemeClr val="tx1"/>
                </a:solidFill>
              </a:rPr>
              <a:t>;  </a:t>
            </a:r>
            <a:r>
              <a:rPr lang="el-GR" sz="2800" dirty="0">
                <a:solidFill>
                  <a:srgbClr val="FF0000"/>
                </a:solidFill>
              </a:rPr>
              <a:t>Εγώ </a:t>
            </a:r>
            <a:r>
              <a:rPr lang="el-GR" sz="2800" dirty="0">
                <a:solidFill>
                  <a:srgbClr val="00B050"/>
                </a:solidFill>
              </a:rPr>
              <a:t>μένω</a:t>
            </a:r>
            <a:r>
              <a:rPr lang="el-GR" sz="2800" dirty="0">
                <a:solidFill>
                  <a:srgbClr val="FF0000"/>
                </a:solidFill>
              </a:rPr>
              <a:t>  </a:t>
            </a:r>
            <a:r>
              <a:rPr lang="el-GR" sz="2800" dirty="0">
                <a:solidFill>
                  <a:srgbClr val="0070C0"/>
                </a:solidFill>
              </a:rPr>
              <a:t>στον </a:t>
            </a:r>
            <a:r>
              <a:rPr lang="el-GR" sz="2800" dirty="0">
                <a:solidFill>
                  <a:schemeClr val="tx1"/>
                </a:solidFill>
              </a:rPr>
              <a:t>Καναδά.  (</a:t>
            </a:r>
            <a:r>
              <a:rPr lang="el-GR" sz="2800" dirty="0">
                <a:solidFill>
                  <a:srgbClr val="0070C0"/>
                </a:solidFill>
              </a:rPr>
              <a:t>ο</a:t>
            </a:r>
            <a:r>
              <a:rPr lang="el-GR" sz="2800" dirty="0">
                <a:solidFill>
                  <a:schemeClr val="tx1"/>
                </a:solidFill>
              </a:rPr>
              <a:t> Καναδά</a:t>
            </a:r>
            <a:r>
              <a:rPr lang="el-GR" sz="2800" dirty="0">
                <a:solidFill>
                  <a:srgbClr val="0070C0"/>
                </a:solidFill>
              </a:rPr>
              <a:t>ς</a:t>
            </a:r>
            <a:r>
              <a:rPr lang="el-GR" sz="2800" dirty="0">
                <a:solidFill>
                  <a:schemeClr val="tx1"/>
                </a:solidFill>
              </a:rPr>
              <a:t>)</a:t>
            </a:r>
          </a:p>
          <a:p>
            <a:r>
              <a:rPr lang="el-GR" sz="2800" dirty="0">
                <a:solidFill>
                  <a:schemeClr val="tx1"/>
                </a:solidFill>
              </a:rPr>
              <a:t>Εσύ πού μένεις;  </a:t>
            </a:r>
            <a:r>
              <a:rPr lang="el-GR" sz="2800" dirty="0">
                <a:solidFill>
                  <a:srgbClr val="FF0000"/>
                </a:solidFill>
              </a:rPr>
              <a:t>Εγώ </a:t>
            </a:r>
            <a:r>
              <a:rPr lang="el-GR" sz="2800" dirty="0">
                <a:solidFill>
                  <a:srgbClr val="00B050"/>
                </a:solidFill>
              </a:rPr>
              <a:t>μένω</a:t>
            </a:r>
            <a:r>
              <a:rPr lang="el-GR" sz="2800" dirty="0">
                <a:solidFill>
                  <a:srgbClr val="FF0000"/>
                </a:solidFill>
              </a:rPr>
              <a:t>  </a:t>
            </a:r>
            <a:r>
              <a:rPr lang="el-GR" sz="2800" dirty="0">
                <a:solidFill>
                  <a:srgbClr val="0070C0"/>
                </a:solidFill>
              </a:rPr>
              <a:t>στην </a:t>
            </a:r>
            <a:r>
              <a:rPr lang="el-GR" sz="2800" dirty="0">
                <a:solidFill>
                  <a:schemeClr val="tx1"/>
                </a:solidFill>
              </a:rPr>
              <a:t> Κύπρο. (</a:t>
            </a:r>
            <a:r>
              <a:rPr lang="el-GR" sz="2800" dirty="0">
                <a:solidFill>
                  <a:srgbClr val="0070C0"/>
                </a:solidFill>
              </a:rPr>
              <a:t>η </a:t>
            </a:r>
            <a:r>
              <a:rPr lang="el-GR" sz="2800" dirty="0">
                <a:solidFill>
                  <a:schemeClr val="tx1"/>
                </a:solidFill>
              </a:rPr>
              <a:t>Κύπρος)</a:t>
            </a:r>
          </a:p>
          <a:p>
            <a:r>
              <a:rPr lang="el-GR" sz="2800" dirty="0">
                <a:solidFill>
                  <a:schemeClr val="tx1"/>
                </a:solidFill>
              </a:rPr>
              <a:t>Εσύ πού μένεις;  </a:t>
            </a:r>
            <a:r>
              <a:rPr lang="el-GR" sz="2800" dirty="0">
                <a:solidFill>
                  <a:srgbClr val="FF0000"/>
                </a:solidFill>
              </a:rPr>
              <a:t>Εγώ </a:t>
            </a:r>
            <a:r>
              <a:rPr lang="el-GR" sz="2800" dirty="0">
                <a:solidFill>
                  <a:srgbClr val="00B050"/>
                </a:solidFill>
              </a:rPr>
              <a:t>μένω</a:t>
            </a:r>
            <a:r>
              <a:rPr lang="el-GR" sz="2800" dirty="0">
                <a:solidFill>
                  <a:srgbClr val="FF0000"/>
                </a:solidFill>
              </a:rPr>
              <a:t>  </a:t>
            </a:r>
            <a:r>
              <a:rPr lang="el-GR" sz="2800" dirty="0">
                <a:solidFill>
                  <a:srgbClr val="0070C0"/>
                </a:solidFill>
              </a:rPr>
              <a:t>στο </a:t>
            </a:r>
            <a:r>
              <a:rPr lang="el-GR" sz="2800" dirty="0">
                <a:solidFill>
                  <a:schemeClr val="tx1"/>
                </a:solidFill>
              </a:rPr>
              <a:t>Πακιστάν.  (</a:t>
            </a:r>
            <a:r>
              <a:rPr lang="el-GR" sz="2800" dirty="0">
                <a:solidFill>
                  <a:srgbClr val="0070C0"/>
                </a:solidFill>
              </a:rPr>
              <a:t>το</a:t>
            </a:r>
            <a:r>
              <a:rPr lang="el-GR" sz="2800" dirty="0">
                <a:solidFill>
                  <a:schemeClr val="tx1"/>
                </a:solidFill>
              </a:rPr>
              <a:t> Πακιστάν)</a:t>
            </a:r>
          </a:p>
          <a:p>
            <a:pPr algn="ctr"/>
            <a:endParaRPr lang="el-GR" sz="2800" dirty="0">
              <a:solidFill>
                <a:schemeClr val="tx1"/>
              </a:solidFill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</a:rPr>
              <a:t>Ο                 ΣΤΟΝ </a:t>
            </a:r>
          </a:p>
          <a:p>
            <a:pPr algn="ctr"/>
            <a:r>
              <a:rPr lang="el-GR" sz="2800" dirty="0">
                <a:solidFill>
                  <a:schemeClr val="tx1"/>
                </a:solidFill>
              </a:rPr>
              <a:t>             Η                    ΣΤΗΝ/ΣΤΗ </a:t>
            </a:r>
          </a:p>
          <a:p>
            <a:pPr algn="ctr"/>
            <a:r>
              <a:rPr lang="el-GR" sz="2800" dirty="0">
                <a:solidFill>
                  <a:schemeClr val="tx1"/>
                </a:solidFill>
              </a:rPr>
              <a:t>Το                     ΣΤΟ </a:t>
            </a:r>
          </a:p>
          <a:p>
            <a:pPr algn="ctr"/>
            <a:endParaRPr lang="el-GR" sz="2800" dirty="0">
              <a:solidFill>
                <a:schemeClr val="tx1"/>
              </a:solidFill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606059" y="32058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606059" y="36904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606059" y="41751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9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Από  πού είσαι;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614" y="1690688"/>
            <a:ext cx="11070771" cy="4351338"/>
          </a:xfrm>
        </p:spPr>
        <p:txBody>
          <a:bodyPr>
            <a:normAutofit/>
          </a:bodyPr>
          <a:lstStyle/>
          <a:p>
            <a:r>
              <a:rPr lang="el-GR" sz="6600" dirty="0"/>
              <a:t>Είμαι   </a:t>
            </a:r>
            <a:r>
              <a:rPr lang="el-GR" sz="6600" u="sng" dirty="0"/>
              <a:t>              .</a:t>
            </a:r>
            <a:r>
              <a:rPr lang="el-GR" sz="6600" dirty="0"/>
              <a:t> (ο  Καναδάς)</a:t>
            </a:r>
          </a:p>
          <a:p>
            <a:r>
              <a:rPr lang="el-GR" sz="6600" dirty="0"/>
              <a:t>Είμαι </a:t>
            </a:r>
            <a:r>
              <a:rPr lang="el-GR" sz="6600" u="sng" dirty="0"/>
              <a:t>                    </a:t>
            </a:r>
            <a:r>
              <a:rPr lang="el-GR" sz="6600" dirty="0"/>
              <a:t>.(η  Κύπρος)</a:t>
            </a:r>
          </a:p>
          <a:p>
            <a:r>
              <a:rPr lang="el-GR" sz="6600" dirty="0"/>
              <a:t>Είμαι  </a:t>
            </a:r>
            <a:r>
              <a:rPr lang="el-GR" sz="6600" u="sng" dirty="0"/>
              <a:t>               .</a:t>
            </a:r>
            <a:r>
              <a:rPr lang="el-GR" sz="6600" dirty="0"/>
              <a:t>(το Πακιστάν)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4218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Από  πού είσαι;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z="6600" dirty="0"/>
              <a:t>Είμαι  από </a:t>
            </a:r>
            <a:r>
              <a:rPr lang="el-GR" sz="6600" dirty="0">
                <a:solidFill>
                  <a:srgbClr val="FF0000"/>
                </a:solidFill>
              </a:rPr>
              <a:t>τον</a:t>
            </a:r>
            <a:r>
              <a:rPr lang="el-GR" sz="6600" dirty="0"/>
              <a:t> Καναδά.              (</a:t>
            </a:r>
            <a:r>
              <a:rPr lang="el-GR" sz="6600" dirty="0">
                <a:solidFill>
                  <a:srgbClr val="FF0000"/>
                </a:solidFill>
              </a:rPr>
              <a:t>ο</a:t>
            </a:r>
            <a:r>
              <a:rPr lang="el-GR" sz="6600" dirty="0"/>
              <a:t>  Καναδάς)</a:t>
            </a:r>
          </a:p>
          <a:p>
            <a:r>
              <a:rPr lang="el-GR" sz="6600" dirty="0"/>
              <a:t>Είμαι  από </a:t>
            </a:r>
            <a:r>
              <a:rPr lang="el-GR" sz="6600" dirty="0">
                <a:solidFill>
                  <a:srgbClr val="FF0000"/>
                </a:solidFill>
              </a:rPr>
              <a:t>την </a:t>
            </a:r>
            <a:r>
              <a:rPr lang="el-GR" sz="6600" dirty="0"/>
              <a:t>Κύπρο.                    (</a:t>
            </a:r>
            <a:r>
              <a:rPr lang="el-GR" sz="6600" dirty="0">
                <a:solidFill>
                  <a:srgbClr val="FF0000"/>
                </a:solidFill>
              </a:rPr>
              <a:t>η </a:t>
            </a:r>
            <a:r>
              <a:rPr lang="el-GR" sz="6600" dirty="0"/>
              <a:t> Κύπρος)</a:t>
            </a:r>
          </a:p>
          <a:p>
            <a:r>
              <a:rPr lang="el-GR" sz="6600" dirty="0"/>
              <a:t>Είμαι  από  </a:t>
            </a:r>
            <a:r>
              <a:rPr lang="el-GR" sz="6600" dirty="0">
                <a:solidFill>
                  <a:srgbClr val="FF0000"/>
                </a:solidFill>
              </a:rPr>
              <a:t>το</a:t>
            </a:r>
            <a:r>
              <a:rPr lang="el-GR" sz="6600" dirty="0"/>
              <a:t> Πακιστάν.               (</a:t>
            </a:r>
            <a:r>
              <a:rPr lang="el-GR" sz="6600" dirty="0">
                <a:solidFill>
                  <a:srgbClr val="FF0000"/>
                </a:solidFill>
              </a:rPr>
              <a:t>το </a:t>
            </a:r>
            <a:r>
              <a:rPr lang="el-GR" sz="6600" dirty="0"/>
              <a:t>Πακιστάν)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33346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358C4-6FEA-0411-6D4A-F4781B0A6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7CC13-5206-2442-2EE1-50CDC6142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Τετάρτη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24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24/12/2025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A78E7350-DA24-5062-A5BB-BCD794C5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C1140085-4780-3CFB-A9A2-F85EDE88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D6F5CE65-CFB5-28CE-B8E2-6A4E77252197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59C9809-F2D7-0203-0CEC-5307AF5A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1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7061"/>
            <a:ext cx="11066032" cy="893627"/>
          </a:xfrm>
        </p:spPr>
        <p:txBody>
          <a:bodyPr/>
          <a:lstStyle/>
          <a:p>
            <a:r>
              <a:rPr lang="el-GR" dirty="0"/>
              <a:t>         ο                       η                                  το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628" y="2035860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B2F17-39FE-61F0-89D8-F77A72E702DA}"/>
              </a:ext>
            </a:extLst>
          </p:cNvPr>
          <p:cNvSpPr txBox="1"/>
          <p:nvPr/>
        </p:nvSpPr>
        <p:spPr>
          <a:xfrm>
            <a:off x="130627" y="3338734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E2F15-AF73-74CA-37EE-D863DC39A2BB}"/>
              </a:ext>
            </a:extLst>
          </p:cNvPr>
          <p:cNvSpPr txBox="1"/>
          <p:nvPr/>
        </p:nvSpPr>
        <p:spPr>
          <a:xfrm>
            <a:off x="130627" y="4641608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C8C01-9895-F82D-AD54-FD5C20A10C2C}"/>
              </a:ext>
            </a:extLst>
          </p:cNvPr>
          <p:cNvSpPr txBox="1"/>
          <p:nvPr/>
        </p:nvSpPr>
        <p:spPr>
          <a:xfrm>
            <a:off x="130627" y="5813203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100B8E-AD90-1AF1-D364-80F7E6752A23}"/>
              </a:ext>
            </a:extLst>
          </p:cNvPr>
          <p:cNvSpPr txBox="1"/>
          <p:nvPr/>
        </p:nvSpPr>
        <p:spPr>
          <a:xfrm>
            <a:off x="4354285" y="2035859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B7E44-AA5C-23D5-1805-984E32AA28AB}"/>
              </a:ext>
            </a:extLst>
          </p:cNvPr>
          <p:cNvSpPr txBox="1"/>
          <p:nvPr/>
        </p:nvSpPr>
        <p:spPr>
          <a:xfrm>
            <a:off x="4354285" y="4641608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7BF927-A0A4-462D-7B8B-6D3C8B2BD62B}"/>
              </a:ext>
            </a:extLst>
          </p:cNvPr>
          <p:cNvSpPr txBox="1"/>
          <p:nvPr/>
        </p:nvSpPr>
        <p:spPr>
          <a:xfrm>
            <a:off x="4354285" y="3338733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8ECA4-E729-F533-7347-81F2CE9100FA}"/>
              </a:ext>
            </a:extLst>
          </p:cNvPr>
          <p:cNvSpPr txBox="1"/>
          <p:nvPr/>
        </p:nvSpPr>
        <p:spPr>
          <a:xfrm>
            <a:off x="4354285" y="5813202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58720-D9FE-7112-D395-1293991713DE}"/>
              </a:ext>
            </a:extLst>
          </p:cNvPr>
          <p:cNvSpPr txBox="1"/>
          <p:nvPr/>
        </p:nvSpPr>
        <p:spPr>
          <a:xfrm>
            <a:off x="8469085" y="2035858"/>
            <a:ext cx="35922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A74D05-D69C-152D-714E-F04B9CF1D6F1}"/>
              </a:ext>
            </a:extLst>
          </p:cNvPr>
          <p:cNvSpPr txBox="1"/>
          <p:nvPr/>
        </p:nvSpPr>
        <p:spPr>
          <a:xfrm>
            <a:off x="8469085" y="3336446"/>
            <a:ext cx="35922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18C74-32CB-3E2C-4024-53E1A45E6952}"/>
              </a:ext>
            </a:extLst>
          </p:cNvPr>
          <p:cNvSpPr txBox="1"/>
          <p:nvPr/>
        </p:nvSpPr>
        <p:spPr>
          <a:xfrm>
            <a:off x="8599713" y="4637034"/>
            <a:ext cx="35922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πίνακας σχολικός Στοκ Εικονογραφήσεις, Vectors, &amp; Clipart – (3,387 Στοκ  Εικονογραφήσεις)">
            <a:extLst>
              <a:ext uri="{FF2B5EF4-FFF2-40B4-BE49-F238E27FC236}">
                <a16:creationId xmlns:a16="http://schemas.microsoft.com/office/drawing/2014/main" id="{2B7FDC0E-EDCD-C686-C694-C8FD13970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57" y="2013438"/>
            <a:ext cx="1296064" cy="94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Κόκκινο μαρκαδόρο που απομονώνονται σε λευκό φόντο. Διάνυσμα καρτούν  εικονογράφηση γκρο πλαν. Διάνυσμα από ©Anton_Lunkov 228048530">
            <a:extLst>
              <a:ext uri="{FF2B5EF4-FFF2-40B4-BE49-F238E27FC236}">
                <a16:creationId xmlns:a16="http://schemas.microsoft.com/office/drawing/2014/main" id="{B06C340F-0A22-E464-8F94-DD251D65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41" y="3118106"/>
            <a:ext cx="1038225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ffee cup cartoon - 214 χιλιάδες εικόνες, εικονογραφήσεις και φωτογραφίες  στοκ χωρίς δικαιώματα | Shutterstock">
            <a:extLst>
              <a:ext uri="{FF2B5EF4-FFF2-40B4-BE49-F238E27FC236}">
                <a16:creationId xmlns:a16="http://schemas.microsoft.com/office/drawing/2014/main" id="{0334260A-9411-66A2-9EF3-B10FEC54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84" y="4465654"/>
            <a:ext cx="1100138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21,822,881 Student cartoon Εικονογραφήσεις | DepositPhotos">
            <a:extLst>
              <a:ext uri="{FF2B5EF4-FFF2-40B4-BE49-F238E27FC236}">
                <a16:creationId xmlns:a16="http://schemas.microsoft.com/office/drawing/2014/main" id="{52663000-367D-E4E5-131F-B72F6024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82" y="5813202"/>
            <a:ext cx="920184" cy="84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208+ Thousand Cartoon Chair Royalty-Free Images, Stock Photos &amp; Pictures |  Shutterstock">
            <a:extLst>
              <a:ext uri="{FF2B5EF4-FFF2-40B4-BE49-F238E27FC236}">
                <a16:creationId xmlns:a16="http://schemas.microsoft.com/office/drawing/2014/main" id="{A7B4CF25-FBB1-D1BA-535C-33F1D63B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07" y="1834019"/>
            <a:ext cx="1164117" cy="11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464+ Thousand Cartoon Kitchen Royalty-Free Images, Stock Photos &amp; Pictures  | Shutterstock">
            <a:extLst>
              <a:ext uri="{FF2B5EF4-FFF2-40B4-BE49-F238E27FC236}">
                <a16:creationId xmlns:a16="http://schemas.microsoft.com/office/drawing/2014/main" id="{FFB9AB91-8E26-DFE3-4989-8802AFB3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07" y="3162114"/>
            <a:ext cx="1372306" cy="10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51,000+ Cartoon Front Door Stock Photos, Pictures &amp; Royalty-Free Images -  iStock">
            <a:extLst>
              <a:ext uri="{FF2B5EF4-FFF2-40B4-BE49-F238E27FC236}">
                <a16:creationId xmlns:a16="http://schemas.microsoft.com/office/drawing/2014/main" id="{2362FBAC-8A38-4AA2-D9D4-3F2DF916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06" y="4301010"/>
            <a:ext cx="1100137" cy="126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ζώνη δέρματος κινούμενων σχεδίων Απεικόνιση αποθεμάτων - εικονογραφία από  arroyos: 37021534">
            <a:extLst>
              <a:ext uri="{FF2B5EF4-FFF2-40B4-BE49-F238E27FC236}">
                <a16:creationId xmlns:a16="http://schemas.microsoft.com/office/drawing/2014/main" id="{B252A47C-9410-5CF8-3DA9-22C6E51B9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06" y="5565791"/>
            <a:ext cx="1213076" cy="121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Θρανίο Σχολείο Παρέχει Εικόνα Και Λογότυπο Απομονωμένη Σχεδιαστικό Στοιχείο  Καρτούν Διάνυσμα από ©apvaper 206011374">
            <a:extLst>
              <a:ext uri="{FF2B5EF4-FFF2-40B4-BE49-F238E27FC236}">
                <a16:creationId xmlns:a16="http://schemas.microsoft.com/office/drawing/2014/main" id="{F964384D-10AD-7744-5B9E-DE08195D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330" y="1602074"/>
            <a:ext cx="1193603" cy="126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Store Cartoon Images – Browse 1,071,216 Stock Photos, Vectors, and Video |  Adobe Stock">
            <a:extLst>
              <a:ext uri="{FF2B5EF4-FFF2-40B4-BE49-F238E27FC236}">
                <a16:creationId xmlns:a16="http://schemas.microsoft.com/office/drawing/2014/main" id="{F9718CA0-7378-B6D9-84F2-A36D3494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48" y="3238121"/>
            <a:ext cx="1981200" cy="11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Μολύβι καρτούν διανυσματική απεικόνιση. εικονογραφία από arroyos - 50236897">
            <a:extLst>
              <a:ext uri="{FF2B5EF4-FFF2-40B4-BE49-F238E27FC236}">
                <a16:creationId xmlns:a16="http://schemas.microsoft.com/office/drawing/2014/main" id="{90D11928-43E9-F382-51A9-E8BF816A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056" y="4476540"/>
            <a:ext cx="1719943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9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A0C7D-8EA7-D385-1ADB-CCF974BD9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2B75-CC55-CDAC-0611-36069786D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     ο                   η                   το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C1160-C39C-9709-CC24-48E94DEEE48F}"/>
              </a:ext>
            </a:extLst>
          </p:cNvPr>
          <p:cNvSpPr txBox="1"/>
          <p:nvPr/>
        </p:nvSpPr>
        <p:spPr>
          <a:xfrm>
            <a:off x="97971" y="2101174"/>
            <a:ext cx="3959679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/>
              <a:t>Ο  πίνακ</a:t>
            </a:r>
            <a:r>
              <a:rPr lang="el-GR" sz="4800" dirty="0">
                <a:solidFill>
                  <a:srgbClr val="FF0000"/>
                </a:solidFill>
              </a:rPr>
              <a:t>ας</a:t>
            </a:r>
            <a:endParaRPr lang="en-US" sz="4800" dirty="0">
              <a:solidFill>
                <a:srgbClr val="FF0000"/>
              </a:solidFill>
            </a:endParaRPr>
          </a:p>
          <a:p>
            <a:r>
              <a:rPr lang="en-US" sz="4800" dirty="0"/>
              <a:t>O</a:t>
            </a:r>
            <a:r>
              <a:rPr lang="el-GR" sz="4800" dirty="0">
                <a:solidFill>
                  <a:srgbClr val="FF0000"/>
                </a:solidFill>
              </a:rPr>
              <a:t> </a:t>
            </a:r>
            <a:r>
              <a:rPr lang="el-GR" sz="4800" dirty="0"/>
              <a:t>μαρκαδόρ</a:t>
            </a:r>
            <a:r>
              <a:rPr lang="el-GR" sz="4800" dirty="0">
                <a:solidFill>
                  <a:srgbClr val="FF0000"/>
                </a:solidFill>
              </a:rPr>
              <a:t>ος</a:t>
            </a:r>
          </a:p>
          <a:p>
            <a:r>
              <a:rPr lang="el-GR" sz="4800" dirty="0"/>
              <a:t>Ο</a:t>
            </a:r>
            <a:r>
              <a:rPr lang="el-GR" sz="4800" dirty="0">
                <a:solidFill>
                  <a:srgbClr val="FF0000"/>
                </a:solidFill>
              </a:rPr>
              <a:t> </a:t>
            </a:r>
            <a:r>
              <a:rPr lang="el-GR" sz="4800" dirty="0"/>
              <a:t>καφ</a:t>
            </a:r>
            <a:r>
              <a:rPr lang="el-GR" sz="4800" dirty="0">
                <a:solidFill>
                  <a:srgbClr val="FF0000"/>
                </a:solidFill>
              </a:rPr>
              <a:t>ές</a:t>
            </a:r>
          </a:p>
          <a:p>
            <a:r>
              <a:rPr lang="el-GR" sz="4800" dirty="0"/>
              <a:t>Ο μαθητ</a:t>
            </a:r>
            <a:r>
              <a:rPr lang="el-GR" sz="4800" dirty="0">
                <a:solidFill>
                  <a:srgbClr val="FF0000"/>
                </a:solidFill>
              </a:rPr>
              <a:t>ής</a:t>
            </a:r>
          </a:p>
          <a:p>
            <a:endParaRPr lang="el-GR" sz="4800" dirty="0">
              <a:solidFill>
                <a:srgbClr val="FF0000"/>
              </a:solidFill>
            </a:endParaRPr>
          </a:p>
          <a:p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E141D-06F3-5A9A-3588-72D5DA431D1D}"/>
              </a:ext>
            </a:extLst>
          </p:cNvPr>
          <p:cNvSpPr txBox="1"/>
          <p:nvPr/>
        </p:nvSpPr>
        <p:spPr>
          <a:xfrm>
            <a:off x="4332862" y="2101174"/>
            <a:ext cx="2571344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400" dirty="0"/>
              <a:t>η καρέκλ</a:t>
            </a:r>
            <a:r>
              <a:rPr lang="el-GR" sz="4400" dirty="0">
                <a:solidFill>
                  <a:srgbClr val="FF0000"/>
                </a:solidFill>
              </a:rPr>
              <a:t>α</a:t>
            </a:r>
          </a:p>
          <a:p>
            <a:r>
              <a:rPr lang="el-GR" sz="4400" dirty="0"/>
              <a:t>η κουζίν</a:t>
            </a:r>
            <a:r>
              <a:rPr lang="el-GR" sz="4400" dirty="0">
                <a:solidFill>
                  <a:srgbClr val="FF0000"/>
                </a:solidFill>
              </a:rPr>
              <a:t>α</a:t>
            </a:r>
          </a:p>
          <a:p>
            <a:r>
              <a:rPr lang="el-GR" sz="4400" dirty="0"/>
              <a:t>η  πόρτ</a:t>
            </a:r>
            <a:r>
              <a:rPr lang="el-GR" sz="4400" dirty="0">
                <a:solidFill>
                  <a:srgbClr val="FF0000"/>
                </a:solidFill>
              </a:rPr>
              <a:t>α</a:t>
            </a:r>
            <a:r>
              <a:rPr lang="el-GR" sz="4400" dirty="0"/>
              <a:t> </a:t>
            </a:r>
          </a:p>
          <a:p>
            <a:r>
              <a:rPr lang="el-GR" sz="4400" dirty="0"/>
              <a:t>η ζών</a:t>
            </a:r>
            <a:r>
              <a:rPr lang="el-GR" sz="4400" dirty="0">
                <a:solidFill>
                  <a:srgbClr val="FF0000"/>
                </a:solidFill>
              </a:rPr>
              <a:t>η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D961D-C9FA-0276-A51F-4F2807F17A05}"/>
              </a:ext>
            </a:extLst>
          </p:cNvPr>
          <p:cNvSpPr txBox="1"/>
          <p:nvPr/>
        </p:nvSpPr>
        <p:spPr>
          <a:xfrm>
            <a:off x="7323769" y="2112291"/>
            <a:ext cx="431306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5400" dirty="0"/>
              <a:t>το θρανί</a:t>
            </a:r>
            <a:r>
              <a:rPr lang="el-GR" sz="5400" dirty="0">
                <a:solidFill>
                  <a:srgbClr val="FF0000"/>
                </a:solidFill>
              </a:rPr>
              <a:t>ο</a:t>
            </a:r>
          </a:p>
          <a:p>
            <a:r>
              <a:rPr lang="el-GR" sz="5400" dirty="0"/>
              <a:t>το κατάστη</a:t>
            </a:r>
            <a:r>
              <a:rPr lang="el-GR" sz="5400" dirty="0">
                <a:solidFill>
                  <a:srgbClr val="FF0000"/>
                </a:solidFill>
              </a:rPr>
              <a:t>μα</a:t>
            </a:r>
          </a:p>
          <a:p>
            <a:r>
              <a:rPr lang="el-GR" sz="5400" dirty="0"/>
              <a:t>το  μολύβ</a:t>
            </a:r>
            <a:r>
              <a:rPr lang="el-GR" sz="5400" dirty="0">
                <a:solidFill>
                  <a:srgbClr val="FF0000"/>
                </a:solidFill>
              </a:rPr>
              <a:t>ι</a:t>
            </a:r>
            <a:r>
              <a:rPr lang="el-GR" sz="5400" dirty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795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Ημερολόγιο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BBF55FAF-ECAC-1AB4-AA62-49E3E6A6E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5" y="122408"/>
            <a:ext cx="1624210" cy="147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2">
            <a:extLst>
              <a:ext uri="{FF2B5EF4-FFF2-40B4-BE49-F238E27FC236}">
                <a16:creationId xmlns:a16="http://schemas.microsoft.com/office/drawing/2014/main" id="{9CDDA524-5F5A-4CC0-9EBB-8B2743D7B0FA}"/>
              </a:ext>
            </a:extLst>
          </p:cNvPr>
          <p:cNvSpPr/>
          <p:nvPr/>
        </p:nvSpPr>
        <p:spPr>
          <a:xfrm>
            <a:off x="391886" y="509502"/>
            <a:ext cx="1133573" cy="701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b="1" dirty="0">
                <a:solidFill>
                  <a:schemeClr val="tx1"/>
                </a:solidFill>
              </a:rPr>
              <a:t>Ημερομηνία</a:t>
            </a:r>
            <a:endParaRPr lang="en-US" sz="1350" b="1" dirty="0">
              <a:solidFill>
                <a:schemeClr val="tx1"/>
              </a:solidFill>
            </a:endParaRPr>
          </a:p>
          <a:p>
            <a:pPr algn="ctr"/>
            <a:r>
              <a:rPr lang="el-GR" sz="1350" dirty="0">
                <a:solidFill>
                  <a:schemeClr val="tx1"/>
                </a:solidFill>
              </a:rPr>
              <a:t>23/12/2025-06/01/2026 </a:t>
            </a:r>
            <a:endParaRPr lang="el-CY" sz="1350" dirty="0">
              <a:solidFill>
                <a:schemeClr val="tx1"/>
              </a:solidFill>
            </a:endParaRPr>
          </a:p>
        </p:txBody>
      </p:sp>
      <p:pic>
        <p:nvPicPr>
          <p:cNvPr id="1026" name="Picture 2" descr="Να μην ξεχάσω... - Zaldy Tan | Public βιβλία">
            <a:extLst>
              <a:ext uri="{FF2B5EF4-FFF2-40B4-BE49-F238E27FC236}">
                <a16:creationId xmlns:a16="http://schemas.microsoft.com/office/drawing/2014/main" id="{1D0A7130-3A99-49CD-B6E6-198586424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9" t="15468" r="15517" b="39212"/>
          <a:stretch/>
        </p:blipFill>
        <p:spPr bwMode="auto">
          <a:xfrm rot="20135317">
            <a:off x="9889135" y="5257092"/>
            <a:ext cx="1809164" cy="82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ωβ Γιορτές">
            <a:extLst>
              <a:ext uri="{FF2B5EF4-FFF2-40B4-BE49-F238E27FC236}">
                <a16:creationId xmlns:a16="http://schemas.microsoft.com/office/drawing/2014/main" id="{14DE2358-5E34-647C-C868-7329FDD1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58" y="1038175"/>
            <a:ext cx="7774391" cy="388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77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83233" y="442089"/>
            <a:ext cx="8813260" cy="25083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dirty="0">
                <a:solidFill>
                  <a:schemeClr val="tx1"/>
                </a:solidFill>
              </a:rPr>
              <a:t>Μου αρέσει  ο </a:t>
            </a:r>
          </a:p>
          <a:p>
            <a:pPr algn="ctr"/>
            <a:r>
              <a:rPr lang="el-GR" sz="6000" dirty="0">
                <a:solidFill>
                  <a:schemeClr val="tx1"/>
                </a:solidFill>
              </a:rPr>
              <a:t>                       η </a:t>
            </a:r>
          </a:p>
          <a:p>
            <a:pPr algn="ctr"/>
            <a:r>
              <a:rPr lang="el-GR" sz="6000" dirty="0">
                <a:solidFill>
                  <a:schemeClr val="tx1"/>
                </a:solidFill>
              </a:rPr>
              <a:t>                        το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12775" y="3339853"/>
            <a:ext cx="6883454" cy="15743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l-GR" sz="4400" dirty="0">
                <a:solidFill>
                  <a:schemeClr val="tx1"/>
                </a:solidFill>
              </a:rPr>
              <a:t>Μου αρέσει </a:t>
            </a:r>
            <a:r>
              <a:rPr lang="el-GR" sz="4400" dirty="0">
                <a:solidFill>
                  <a:srgbClr val="FF0000"/>
                </a:solidFill>
              </a:rPr>
              <a:t>__________</a:t>
            </a:r>
            <a:r>
              <a:rPr lang="el-GR" sz="4400" dirty="0">
                <a:solidFill>
                  <a:schemeClr val="tx1"/>
                </a:solidFill>
              </a:rPr>
              <a:t>.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95733" y="5267873"/>
            <a:ext cx="4721678" cy="12246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Μου αρέσει </a:t>
            </a:r>
            <a:r>
              <a:rPr lang="el-GR" sz="3600" dirty="0">
                <a:solidFill>
                  <a:srgbClr val="FF0000"/>
                </a:solidFill>
              </a:rPr>
              <a:t>________.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35429" y="5015892"/>
            <a:ext cx="4691743" cy="15743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sz="4800" dirty="0">
                <a:solidFill>
                  <a:schemeClr val="tx1"/>
                </a:solidFill>
              </a:rPr>
              <a:t>Μου  αρέσει </a:t>
            </a:r>
            <a:r>
              <a:rPr lang="el-GR" sz="4800" dirty="0">
                <a:solidFill>
                  <a:srgbClr val="FF0000"/>
                </a:solidFill>
              </a:rPr>
              <a:t>_______</a:t>
            </a:r>
            <a:r>
              <a:rPr lang="el-GR" sz="4800" dirty="0">
                <a:solidFill>
                  <a:schemeClr val="tx1"/>
                </a:solidFill>
              </a:rPr>
              <a:t>.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AutoShape 2" descr="Άλογο Καρτούν Εικονογράφηση Φορέα Διάνυσμα από ©YAY_Images 62287927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955" y="3565370"/>
            <a:ext cx="1172022" cy="1450522"/>
          </a:xfrm>
          <a:prstGeom prst="rect">
            <a:avLst/>
          </a:prstGeom>
        </p:spPr>
      </p:pic>
      <p:sp>
        <p:nvSpPr>
          <p:cNvPr id="12" name="AutoShape 4" descr="Σκύλος cartoon Φωτογραφίες Αρχείου, Royalty Free Σκύλος cartoon Εικόνες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249" y="3283484"/>
            <a:ext cx="1553028" cy="1553028"/>
          </a:xfrm>
          <a:prstGeom prst="rect">
            <a:avLst/>
          </a:prstGeom>
        </p:spPr>
      </p:pic>
      <p:sp>
        <p:nvSpPr>
          <p:cNvPr id="14" name="AutoShape 6" descr="934.280 εικόνες για «Γάτα καρτούν», φωτογραφίες στοκ, αντικείμενα 3D και  vector | Shuttersto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b="7621"/>
          <a:stretch>
            <a:fillRect/>
          </a:stretch>
        </p:blipFill>
        <p:spPr>
          <a:xfrm>
            <a:off x="765175" y="5484539"/>
            <a:ext cx="1435871" cy="12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9791E-5624-1035-E73A-4423F0BF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0122C-834B-E4BF-2B76-6C20A05ED82D}"/>
              </a:ext>
            </a:extLst>
          </p:cNvPr>
          <p:cNvSpPr/>
          <p:nvPr/>
        </p:nvSpPr>
        <p:spPr>
          <a:xfrm>
            <a:off x="1302927" y="195944"/>
            <a:ext cx="8813260" cy="25083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dirty="0">
                <a:solidFill>
                  <a:schemeClr val="tx1"/>
                </a:solidFill>
              </a:rPr>
              <a:t>Μου αρέσει  ο </a:t>
            </a:r>
          </a:p>
          <a:p>
            <a:pPr algn="ctr"/>
            <a:r>
              <a:rPr lang="el-GR" sz="6000" dirty="0">
                <a:solidFill>
                  <a:schemeClr val="tx1"/>
                </a:solidFill>
              </a:rPr>
              <a:t>                       η </a:t>
            </a:r>
          </a:p>
          <a:p>
            <a:pPr algn="ctr"/>
            <a:r>
              <a:rPr lang="el-GR" sz="6000" dirty="0">
                <a:solidFill>
                  <a:schemeClr val="tx1"/>
                </a:solidFill>
              </a:rPr>
              <a:t>                        το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9A594CBF-1087-70EE-7A9A-0F22577F1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B287B67-A5A9-F3DE-9453-1D15C6D49514}"/>
              </a:ext>
            </a:extLst>
          </p:cNvPr>
          <p:cNvSpPr/>
          <p:nvPr/>
        </p:nvSpPr>
        <p:spPr>
          <a:xfrm>
            <a:off x="827314" y="3722914"/>
            <a:ext cx="4708072" cy="15743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  </a:t>
            </a:r>
            <a:r>
              <a:rPr lang="el-GR" sz="4400" dirty="0">
                <a:solidFill>
                  <a:schemeClr val="tx1"/>
                </a:solidFill>
              </a:rPr>
              <a:t>Μου αρέσει </a:t>
            </a:r>
            <a:r>
              <a:rPr lang="el-GR" sz="4400" dirty="0">
                <a:solidFill>
                  <a:srgbClr val="FF0000"/>
                </a:solidFill>
              </a:rPr>
              <a:t>ο</a:t>
            </a:r>
            <a:r>
              <a:rPr lang="el-GR" sz="4400" dirty="0">
                <a:solidFill>
                  <a:schemeClr val="tx1"/>
                </a:solidFill>
              </a:rPr>
              <a:t> σκύλ</a:t>
            </a:r>
            <a:r>
              <a:rPr lang="el-GR" sz="4400" dirty="0">
                <a:solidFill>
                  <a:srgbClr val="FF0000"/>
                </a:solidFill>
              </a:rPr>
              <a:t>ος</a:t>
            </a:r>
            <a:r>
              <a:rPr lang="el-GR" sz="4400" dirty="0">
                <a:solidFill>
                  <a:schemeClr val="tx1"/>
                </a:solidFill>
              </a:rPr>
              <a:t>.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EC77D53-E1F8-373F-719D-B933B777C9BE}"/>
              </a:ext>
            </a:extLst>
          </p:cNvPr>
          <p:cNvSpPr/>
          <p:nvPr/>
        </p:nvSpPr>
        <p:spPr>
          <a:xfrm>
            <a:off x="748393" y="5437414"/>
            <a:ext cx="4721678" cy="12246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Μου αρέσει </a:t>
            </a:r>
            <a:r>
              <a:rPr lang="el-GR" sz="3600" dirty="0">
                <a:solidFill>
                  <a:srgbClr val="FF0000"/>
                </a:solidFill>
              </a:rPr>
              <a:t>η  </a:t>
            </a:r>
            <a:r>
              <a:rPr lang="el-GR" sz="3600" dirty="0">
                <a:solidFill>
                  <a:schemeClr val="tx1"/>
                </a:solidFill>
              </a:rPr>
              <a:t>γάτ</a:t>
            </a:r>
            <a:r>
              <a:rPr lang="el-GR" sz="3600" dirty="0">
                <a:solidFill>
                  <a:srgbClr val="FF0000"/>
                </a:solidFill>
              </a:rPr>
              <a:t>α.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68A63D1-D651-4EF2-06AD-B0A7111409D8}"/>
              </a:ext>
            </a:extLst>
          </p:cNvPr>
          <p:cNvSpPr/>
          <p:nvPr/>
        </p:nvSpPr>
        <p:spPr>
          <a:xfrm>
            <a:off x="5709557" y="4650255"/>
            <a:ext cx="4691743" cy="15743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sz="4800" dirty="0">
                <a:solidFill>
                  <a:schemeClr val="tx1"/>
                </a:solidFill>
              </a:rPr>
              <a:t>Μου  αρέσει </a:t>
            </a:r>
            <a:r>
              <a:rPr lang="el-GR" sz="4800" dirty="0">
                <a:solidFill>
                  <a:srgbClr val="FF0000"/>
                </a:solidFill>
              </a:rPr>
              <a:t>το</a:t>
            </a:r>
            <a:r>
              <a:rPr lang="el-GR" sz="4800" dirty="0">
                <a:solidFill>
                  <a:schemeClr val="tx1"/>
                </a:solidFill>
              </a:rPr>
              <a:t> άλογ</a:t>
            </a:r>
            <a:r>
              <a:rPr lang="el-GR" sz="4800" dirty="0">
                <a:solidFill>
                  <a:srgbClr val="FF0000"/>
                </a:solidFill>
              </a:rPr>
              <a:t>ο</a:t>
            </a:r>
            <a:r>
              <a:rPr lang="el-GR" sz="4800" dirty="0">
                <a:solidFill>
                  <a:schemeClr val="tx1"/>
                </a:solidFill>
              </a:rPr>
              <a:t>.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AutoShape 2" descr="Άλογο Καρτούν Εικονογράφηση Φορέα Διάνυσμα από ©YAY_Images 622879272">
            <a:extLst>
              <a:ext uri="{FF2B5EF4-FFF2-40B4-BE49-F238E27FC236}">
                <a16:creationId xmlns:a16="http://schemas.microsoft.com/office/drawing/2014/main" id="{CEE2B3EC-DCDD-A505-AE17-871398C871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EB6B54-716F-A5CD-1386-699879ACB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440" y="4111267"/>
            <a:ext cx="1924050" cy="2381250"/>
          </a:xfrm>
          <a:prstGeom prst="rect">
            <a:avLst/>
          </a:prstGeom>
        </p:spPr>
      </p:pic>
      <p:sp>
        <p:nvSpPr>
          <p:cNvPr id="12" name="AutoShape 4" descr="Σκύλος cartoon Φωτογραφίες Αρχείου, Royalty Free Σκύλος cartoon Εικόνες |  Depositphotos">
            <a:extLst>
              <a:ext uri="{FF2B5EF4-FFF2-40B4-BE49-F238E27FC236}">
                <a16:creationId xmlns:a16="http://schemas.microsoft.com/office/drawing/2014/main" id="{2784CFD5-7381-92D6-455A-C72A2D89E7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F4B64F-D854-1341-91B9-EC45F410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31" y="2773406"/>
            <a:ext cx="1585369" cy="1585369"/>
          </a:xfrm>
          <a:prstGeom prst="rect">
            <a:avLst/>
          </a:prstGeom>
        </p:spPr>
      </p:pic>
      <p:sp>
        <p:nvSpPr>
          <p:cNvPr id="14" name="AutoShape 6" descr="934.280 εικόνες για «Γάτα καρτούν», φωτογραφίες στοκ, αντικείμενα 3D και  vector | Shutterstock">
            <a:extLst>
              <a:ext uri="{FF2B5EF4-FFF2-40B4-BE49-F238E27FC236}">
                <a16:creationId xmlns:a16="http://schemas.microsoft.com/office/drawing/2014/main" id="{18E51E67-86D6-6B56-8F0C-A9E86B5BA2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9F5A17-2DE6-BEC4-04A9-B3BD3559D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621"/>
          <a:stretch>
            <a:fillRect/>
          </a:stretch>
        </p:blipFill>
        <p:spPr>
          <a:xfrm>
            <a:off x="190501" y="5195146"/>
            <a:ext cx="727074" cy="15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07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A0EC8-D2CA-BD9B-A622-3A816B355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Τέλος στις σχολικές εκδρομές στο εξωτερικό | imommy">
            <a:extLst>
              <a:ext uri="{FF2B5EF4-FFF2-40B4-BE49-F238E27FC236}">
                <a16:creationId xmlns:a16="http://schemas.microsoft.com/office/drawing/2014/main" id="{410FB63E-6EA2-C13B-5208-1381F96A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r="15440" b="3"/>
          <a:stretch/>
        </p:blipFill>
        <p:spPr bwMode="auto">
          <a:xfrm>
            <a:off x="703182" y="1302537"/>
            <a:ext cx="4777381" cy="408318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223153-E79B-1D42-5933-BB26E9699E41}"/>
              </a:ext>
            </a:extLst>
          </p:cNvPr>
          <p:cNvSpPr/>
          <p:nvPr/>
        </p:nvSpPr>
        <p:spPr>
          <a:xfrm>
            <a:off x="6589273" y="821012"/>
            <a:ext cx="5275067" cy="5215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-</a:t>
            </a:r>
            <a:endParaRPr lang="el-GR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l-GR" sz="5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 err="1">
                <a:solidFill>
                  <a:srgbClr val="FF0000"/>
                </a:solidFill>
              </a:rPr>
              <a:t>Σου</a:t>
            </a:r>
            <a:r>
              <a:rPr lang="en-US" sz="5200" dirty="0">
                <a:solidFill>
                  <a:srgbClr val="FF0000"/>
                </a:solidFill>
              </a:rPr>
              <a:t> α</a:t>
            </a:r>
            <a:r>
              <a:rPr lang="en-US" sz="5200" dirty="0" err="1">
                <a:solidFill>
                  <a:srgbClr val="FF0000"/>
                </a:solidFill>
              </a:rPr>
              <a:t>ρέσουν</a:t>
            </a:r>
            <a:r>
              <a:rPr lang="en-US" sz="5200" dirty="0">
                <a:solidFill>
                  <a:srgbClr val="FF0000"/>
                </a:solidFill>
              </a:rPr>
              <a:t> </a:t>
            </a:r>
            <a:r>
              <a:rPr lang="el-GR" sz="5200" dirty="0">
                <a:solidFill>
                  <a:srgbClr val="FF0000"/>
                </a:solidFill>
              </a:rPr>
              <a:t>__ __________</a:t>
            </a:r>
            <a:r>
              <a:rPr lang="en-US" sz="5200" dirty="0">
                <a:solidFill>
                  <a:srgbClr val="FF0000"/>
                </a:solidFill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>
                <a:solidFill>
                  <a:schemeClr val="tx1"/>
                </a:solidFill>
              </a:rPr>
              <a:t>-Ναι, </a:t>
            </a:r>
            <a:r>
              <a:rPr lang="en-US" sz="5200" dirty="0" err="1">
                <a:solidFill>
                  <a:schemeClr val="tx1"/>
                </a:solidFill>
              </a:rPr>
              <a:t>μου</a:t>
            </a:r>
            <a:r>
              <a:rPr lang="en-US" sz="5200" dirty="0">
                <a:solidFill>
                  <a:schemeClr val="tx1"/>
                </a:solidFill>
              </a:rPr>
              <a:t>  </a:t>
            </a:r>
            <a:r>
              <a:rPr lang="el-GR" sz="5200" dirty="0">
                <a:solidFill>
                  <a:schemeClr val="tx1"/>
                </a:solidFill>
              </a:rPr>
              <a:t>_____________</a:t>
            </a:r>
            <a:r>
              <a:rPr lang="en-US" sz="52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>
                <a:solidFill>
                  <a:schemeClr val="tx1"/>
                </a:solidFill>
              </a:rPr>
              <a:t>-</a:t>
            </a:r>
            <a:r>
              <a:rPr lang="en-US" sz="5200" dirty="0" err="1">
                <a:solidFill>
                  <a:schemeClr val="tx1"/>
                </a:solidFill>
              </a:rPr>
              <a:t>Όχι</a:t>
            </a:r>
            <a:r>
              <a:rPr lang="en-US" sz="5200" dirty="0">
                <a:solidFill>
                  <a:schemeClr val="tx1"/>
                </a:solidFill>
              </a:rPr>
              <a:t>, </a:t>
            </a:r>
            <a:r>
              <a:rPr lang="en-US" sz="5200" dirty="0" err="1">
                <a:solidFill>
                  <a:schemeClr val="tx1"/>
                </a:solidFill>
              </a:rPr>
              <a:t>δεν</a:t>
            </a:r>
            <a:r>
              <a:rPr lang="en-US" sz="5200" dirty="0">
                <a:solidFill>
                  <a:schemeClr val="tx1"/>
                </a:solidFill>
              </a:rPr>
              <a:t> </a:t>
            </a:r>
            <a:r>
              <a:rPr lang="en-US" sz="5200" dirty="0" err="1">
                <a:solidFill>
                  <a:schemeClr val="tx1"/>
                </a:solidFill>
              </a:rPr>
              <a:t>μου</a:t>
            </a:r>
            <a:r>
              <a:rPr lang="en-US" sz="5200" dirty="0">
                <a:solidFill>
                  <a:schemeClr val="tx1"/>
                </a:solidFill>
              </a:rPr>
              <a:t> </a:t>
            </a:r>
            <a:r>
              <a:rPr lang="el-GR" sz="5200" dirty="0">
                <a:solidFill>
                  <a:schemeClr val="tx1"/>
                </a:solidFill>
              </a:rPr>
              <a:t>_____________</a:t>
            </a:r>
            <a:r>
              <a:rPr lang="en-US" sz="5200" dirty="0">
                <a:solidFill>
                  <a:srgbClr val="FF0000"/>
                </a:solidFill>
              </a:rPr>
              <a:t>.</a:t>
            </a:r>
            <a:endParaRPr lang="en-US" sz="5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/>
                </a:solidFill>
              </a:rPr>
              <a:t>                         </a:t>
            </a: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F8A07237-1EF8-12D0-40DE-1BD2CB5453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802CF-06DA-7B03-B55E-C8F9C5E3F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Τέλος στις σχολικές εκδρομές στο εξωτερικό | imommy">
            <a:extLst>
              <a:ext uri="{FF2B5EF4-FFF2-40B4-BE49-F238E27FC236}">
                <a16:creationId xmlns:a16="http://schemas.microsoft.com/office/drawing/2014/main" id="{C4DD8E91-45A4-57F9-1D31-3FF0A5D3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r="15440" b="3"/>
          <a:stretch/>
        </p:blipFill>
        <p:spPr bwMode="auto">
          <a:xfrm>
            <a:off x="703182" y="1302537"/>
            <a:ext cx="4777381" cy="408318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D0F1DDD-1DDD-A5C4-0A79-7322A67C1C92}"/>
              </a:ext>
            </a:extLst>
          </p:cNvPr>
          <p:cNvSpPr/>
          <p:nvPr/>
        </p:nvSpPr>
        <p:spPr>
          <a:xfrm>
            <a:off x="5480563" y="1801102"/>
            <a:ext cx="6201181" cy="48871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sz="5200" dirty="0" err="1">
                <a:solidFill>
                  <a:srgbClr val="FF0000"/>
                </a:solidFill>
              </a:rPr>
              <a:t>Σου</a:t>
            </a:r>
            <a:r>
              <a:rPr lang="en-US" sz="5200" dirty="0">
                <a:solidFill>
                  <a:srgbClr val="FF0000"/>
                </a:solidFill>
              </a:rPr>
              <a:t> α</a:t>
            </a:r>
            <a:r>
              <a:rPr lang="en-US" sz="5200" dirty="0" err="1">
                <a:solidFill>
                  <a:srgbClr val="FF0000"/>
                </a:solidFill>
              </a:rPr>
              <a:t>ρέσουν</a:t>
            </a:r>
            <a:r>
              <a:rPr lang="en-US" sz="5200" dirty="0">
                <a:solidFill>
                  <a:srgbClr val="FF0000"/>
                </a:solidFill>
              </a:rPr>
              <a:t> </a:t>
            </a:r>
            <a:r>
              <a:rPr lang="en-US" sz="5200" dirty="0" err="1">
                <a:solidFill>
                  <a:srgbClr val="FF0000"/>
                </a:solidFill>
              </a:rPr>
              <a:t>οι</a:t>
            </a:r>
            <a:r>
              <a:rPr lang="en-US" sz="5200" dirty="0">
                <a:solidFill>
                  <a:srgbClr val="FF0000"/>
                </a:solidFill>
              </a:rPr>
              <a:t>  </a:t>
            </a:r>
            <a:r>
              <a:rPr lang="en-US" sz="5200" dirty="0" err="1">
                <a:solidFill>
                  <a:schemeClr val="tx1"/>
                </a:solidFill>
              </a:rPr>
              <a:t>εκδρομ</a:t>
            </a:r>
            <a:r>
              <a:rPr lang="en-US" sz="5200" dirty="0" err="1">
                <a:solidFill>
                  <a:srgbClr val="FF0000"/>
                </a:solidFill>
              </a:rPr>
              <a:t>ές</a:t>
            </a:r>
            <a:r>
              <a:rPr lang="en-US" sz="5200" dirty="0">
                <a:solidFill>
                  <a:srgbClr val="FF0000"/>
                </a:solidFill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>
                <a:solidFill>
                  <a:schemeClr val="tx1"/>
                </a:solidFill>
              </a:rPr>
              <a:t>-Ναι, </a:t>
            </a:r>
            <a:r>
              <a:rPr lang="en-US" sz="5200" dirty="0" err="1">
                <a:solidFill>
                  <a:schemeClr val="tx1"/>
                </a:solidFill>
              </a:rPr>
              <a:t>μου</a:t>
            </a:r>
            <a:r>
              <a:rPr lang="en-US" sz="5200" dirty="0">
                <a:solidFill>
                  <a:schemeClr val="tx1"/>
                </a:solidFill>
              </a:rPr>
              <a:t>  </a:t>
            </a:r>
            <a:r>
              <a:rPr lang="en-US" sz="5200" dirty="0">
                <a:solidFill>
                  <a:srgbClr val="FF0000"/>
                </a:solidFill>
              </a:rPr>
              <a:t>α</a:t>
            </a:r>
            <a:r>
              <a:rPr lang="en-US" sz="5200" dirty="0" err="1">
                <a:solidFill>
                  <a:srgbClr val="FF0000"/>
                </a:solidFill>
              </a:rPr>
              <a:t>ρέσουν</a:t>
            </a:r>
            <a:r>
              <a:rPr lang="en-US" sz="5200" dirty="0">
                <a:solidFill>
                  <a:schemeClr val="tx1"/>
                </a:solidFill>
              </a:rPr>
              <a:t> </a:t>
            </a:r>
            <a:r>
              <a:rPr lang="en-US" sz="5200" dirty="0" err="1">
                <a:solidFill>
                  <a:srgbClr val="FF0000"/>
                </a:solidFill>
              </a:rPr>
              <a:t>οι</a:t>
            </a:r>
            <a:r>
              <a:rPr lang="en-US" sz="5200" dirty="0">
                <a:solidFill>
                  <a:srgbClr val="FF0000"/>
                </a:solidFill>
              </a:rPr>
              <a:t> </a:t>
            </a:r>
            <a:r>
              <a:rPr lang="en-US" sz="5200" dirty="0" err="1">
                <a:solidFill>
                  <a:schemeClr val="tx1"/>
                </a:solidFill>
              </a:rPr>
              <a:t>εκδρομ</a:t>
            </a:r>
            <a:r>
              <a:rPr lang="en-US" sz="5200" dirty="0" err="1">
                <a:solidFill>
                  <a:srgbClr val="FF0000"/>
                </a:solidFill>
              </a:rPr>
              <a:t>ές</a:t>
            </a:r>
            <a:r>
              <a:rPr lang="en-US" sz="52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>
                <a:solidFill>
                  <a:schemeClr val="tx1"/>
                </a:solidFill>
              </a:rPr>
              <a:t>-</a:t>
            </a:r>
            <a:r>
              <a:rPr lang="en-US" sz="5200" dirty="0" err="1">
                <a:solidFill>
                  <a:schemeClr val="tx1"/>
                </a:solidFill>
              </a:rPr>
              <a:t>Όχι</a:t>
            </a:r>
            <a:r>
              <a:rPr lang="en-US" sz="5200" dirty="0">
                <a:solidFill>
                  <a:schemeClr val="tx1"/>
                </a:solidFill>
              </a:rPr>
              <a:t>, </a:t>
            </a:r>
            <a:r>
              <a:rPr lang="en-US" sz="5200" dirty="0" err="1">
                <a:solidFill>
                  <a:schemeClr val="tx1"/>
                </a:solidFill>
              </a:rPr>
              <a:t>δεν</a:t>
            </a:r>
            <a:r>
              <a:rPr lang="en-US" sz="5200" dirty="0">
                <a:solidFill>
                  <a:schemeClr val="tx1"/>
                </a:solidFill>
              </a:rPr>
              <a:t> </a:t>
            </a:r>
            <a:r>
              <a:rPr lang="en-US" sz="5200" dirty="0" err="1">
                <a:solidFill>
                  <a:schemeClr val="tx1"/>
                </a:solidFill>
              </a:rPr>
              <a:t>μου</a:t>
            </a:r>
            <a:r>
              <a:rPr lang="en-US" sz="5200" dirty="0">
                <a:solidFill>
                  <a:schemeClr val="tx1"/>
                </a:solidFill>
              </a:rPr>
              <a:t>  </a:t>
            </a:r>
            <a:r>
              <a:rPr lang="en-US" sz="5200" dirty="0">
                <a:solidFill>
                  <a:srgbClr val="FF0000"/>
                </a:solidFill>
              </a:rPr>
              <a:t>α</a:t>
            </a:r>
            <a:r>
              <a:rPr lang="en-US" sz="5200" dirty="0" err="1">
                <a:solidFill>
                  <a:srgbClr val="FF0000"/>
                </a:solidFill>
              </a:rPr>
              <a:t>ρέσουν</a:t>
            </a:r>
            <a:r>
              <a:rPr lang="en-US" sz="5200" dirty="0">
                <a:solidFill>
                  <a:srgbClr val="FF0000"/>
                </a:solidFill>
              </a:rPr>
              <a:t> </a:t>
            </a:r>
            <a:r>
              <a:rPr lang="en-US" sz="5200" dirty="0" err="1">
                <a:solidFill>
                  <a:srgbClr val="FF0000"/>
                </a:solidFill>
              </a:rPr>
              <a:t>οι</a:t>
            </a:r>
            <a:r>
              <a:rPr lang="en-US" sz="5200" dirty="0">
                <a:solidFill>
                  <a:srgbClr val="FF0000"/>
                </a:solidFill>
              </a:rPr>
              <a:t> </a:t>
            </a:r>
            <a:r>
              <a:rPr lang="en-US" sz="5200" dirty="0" err="1">
                <a:solidFill>
                  <a:schemeClr val="tx1"/>
                </a:solidFill>
              </a:rPr>
              <a:t>εκδρομ</a:t>
            </a:r>
            <a:r>
              <a:rPr lang="en-US" sz="5200" dirty="0" err="1">
                <a:solidFill>
                  <a:srgbClr val="FF0000"/>
                </a:solidFill>
              </a:rPr>
              <a:t>ές</a:t>
            </a:r>
            <a:r>
              <a:rPr lang="en-US" sz="52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/>
                </a:solidFill>
              </a:rPr>
              <a:t>                         </a:t>
            </a: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245E294E-4486-DAD4-AD81-87EFA2CDB0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0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Γελαστό πρόσωπο 1">
            <a:extLst>
              <a:ext uri="{FF2B5EF4-FFF2-40B4-BE49-F238E27FC236}">
                <a16:creationId xmlns:a16="http://schemas.microsoft.com/office/drawing/2014/main" id="{2C8EE2DD-32AD-CAEF-F1C2-70764B9D4CA2}"/>
              </a:ext>
            </a:extLst>
          </p:cNvPr>
          <p:cNvSpPr/>
          <p:nvPr/>
        </p:nvSpPr>
        <p:spPr>
          <a:xfrm>
            <a:off x="707571" y="446314"/>
            <a:ext cx="1143000" cy="12192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Γελαστό πρόσωπο 2">
            <a:extLst>
              <a:ext uri="{FF2B5EF4-FFF2-40B4-BE49-F238E27FC236}">
                <a16:creationId xmlns:a16="http://schemas.microsoft.com/office/drawing/2014/main" id="{EE8CD22B-1DB2-733A-4E18-D0490FC315E5}"/>
              </a:ext>
            </a:extLst>
          </p:cNvPr>
          <p:cNvSpPr/>
          <p:nvPr/>
        </p:nvSpPr>
        <p:spPr>
          <a:xfrm>
            <a:off x="2656114" y="4463142"/>
            <a:ext cx="1143000" cy="1219200"/>
          </a:xfrm>
          <a:prstGeom prst="smileyFac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Γελαστό πρόσωπο 3">
            <a:extLst>
              <a:ext uri="{FF2B5EF4-FFF2-40B4-BE49-F238E27FC236}">
                <a16:creationId xmlns:a16="http://schemas.microsoft.com/office/drawing/2014/main" id="{EC23EEE4-D5AA-BEA4-3CA0-0DEF6ADEB913}"/>
              </a:ext>
            </a:extLst>
          </p:cNvPr>
          <p:cNvSpPr/>
          <p:nvPr/>
        </p:nvSpPr>
        <p:spPr>
          <a:xfrm>
            <a:off x="985158" y="4082144"/>
            <a:ext cx="1143000" cy="12192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Γελαστό πρόσωπο 4">
            <a:extLst>
              <a:ext uri="{FF2B5EF4-FFF2-40B4-BE49-F238E27FC236}">
                <a16:creationId xmlns:a16="http://schemas.microsoft.com/office/drawing/2014/main" id="{FA4A4A0D-D62C-D13E-3BD4-05F438AC227B}"/>
              </a:ext>
            </a:extLst>
          </p:cNvPr>
          <p:cNvSpPr/>
          <p:nvPr/>
        </p:nvSpPr>
        <p:spPr>
          <a:xfrm>
            <a:off x="2122714" y="859972"/>
            <a:ext cx="1143000" cy="12192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Γελαστό πρόσωπο 5">
            <a:extLst>
              <a:ext uri="{FF2B5EF4-FFF2-40B4-BE49-F238E27FC236}">
                <a16:creationId xmlns:a16="http://schemas.microsoft.com/office/drawing/2014/main" id="{E4BBCE9D-8F07-6C28-B4D5-14832A063761}"/>
              </a:ext>
            </a:extLst>
          </p:cNvPr>
          <p:cNvSpPr/>
          <p:nvPr/>
        </p:nvSpPr>
        <p:spPr>
          <a:xfrm>
            <a:off x="8801099" y="3407228"/>
            <a:ext cx="1143000" cy="12192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Γελαστό πρόσωπο 6">
            <a:extLst>
              <a:ext uri="{FF2B5EF4-FFF2-40B4-BE49-F238E27FC236}">
                <a16:creationId xmlns:a16="http://schemas.microsoft.com/office/drawing/2014/main" id="{BFDEAF80-8C54-1515-CE8C-BD3217C8E1DA}"/>
              </a:ext>
            </a:extLst>
          </p:cNvPr>
          <p:cNvSpPr/>
          <p:nvPr/>
        </p:nvSpPr>
        <p:spPr>
          <a:xfrm>
            <a:off x="10395857" y="4136571"/>
            <a:ext cx="1143000" cy="1219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Γελαστό πρόσωπο 7">
            <a:extLst>
              <a:ext uri="{FF2B5EF4-FFF2-40B4-BE49-F238E27FC236}">
                <a16:creationId xmlns:a16="http://schemas.microsoft.com/office/drawing/2014/main" id="{79B6B5DC-9FF6-64F0-B663-98D13CB46B78}"/>
              </a:ext>
            </a:extLst>
          </p:cNvPr>
          <p:cNvSpPr/>
          <p:nvPr/>
        </p:nvSpPr>
        <p:spPr>
          <a:xfrm>
            <a:off x="8022771" y="435428"/>
            <a:ext cx="1143000" cy="12192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Γελαστό πρόσωπο 8">
            <a:extLst>
              <a:ext uri="{FF2B5EF4-FFF2-40B4-BE49-F238E27FC236}">
                <a16:creationId xmlns:a16="http://schemas.microsoft.com/office/drawing/2014/main" id="{DD89AF64-C4E1-4871-C875-3836A742D2EC}"/>
              </a:ext>
            </a:extLst>
          </p:cNvPr>
          <p:cNvSpPr/>
          <p:nvPr/>
        </p:nvSpPr>
        <p:spPr>
          <a:xfrm>
            <a:off x="9737271" y="963385"/>
            <a:ext cx="1143000" cy="1219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383C6EB7-A539-C4DE-4F8B-C8D1256BE90B}"/>
              </a:ext>
            </a:extLst>
          </p:cNvPr>
          <p:cNvCxnSpPr>
            <a:stCxn id="2" idx="4"/>
          </p:cNvCxnSpPr>
          <p:nvPr/>
        </p:nvCxnSpPr>
        <p:spPr>
          <a:xfrm>
            <a:off x="1279071" y="166551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CED8569-DB60-D581-414D-2B00D0F084D7}"/>
              </a:ext>
            </a:extLst>
          </p:cNvPr>
          <p:cNvCxnSpPr/>
          <p:nvPr/>
        </p:nvCxnSpPr>
        <p:spPr>
          <a:xfrm>
            <a:off x="8594271" y="1654628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D519DE54-43A3-276C-48FC-423B544F092B}"/>
              </a:ext>
            </a:extLst>
          </p:cNvPr>
          <p:cNvCxnSpPr>
            <a:cxnSpLocks/>
          </p:cNvCxnSpPr>
          <p:nvPr/>
        </p:nvCxnSpPr>
        <p:spPr>
          <a:xfrm>
            <a:off x="3265714" y="5682342"/>
            <a:ext cx="0" cy="54428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683E6585-40BF-EDB2-77CB-3B739710B67C}"/>
              </a:ext>
            </a:extLst>
          </p:cNvPr>
          <p:cNvCxnSpPr/>
          <p:nvPr/>
        </p:nvCxnSpPr>
        <p:spPr>
          <a:xfrm>
            <a:off x="1556658" y="530134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EBFFA7DA-718B-CBD4-B6BA-D65E50C5C86E}"/>
              </a:ext>
            </a:extLst>
          </p:cNvPr>
          <p:cNvCxnSpPr>
            <a:cxnSpLocks/>
          </p:cNvCxnSpPr>
          <p:nvPr/>
        </p:nvCxnSpPr>
        <p:spPr>
          <a:xfrm>
            <a:off x="2656114" y="2079171"/>
            <a:ext cx="0" cy="62048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C983FE90-0D1B-082F-C747-376AB7381059}"/>
              </a:ext>
            </a:extLst>
          </p:cNvPr>
          <p:cNvCxnSpPr>
            <a:cxnSpLocks/>
          </p:cNvCxnSpPr>
          <p:nvPr/>
        </p:nvCxnSpPr>
        <p:spPr>
          <a:xfrm>
            <a:off x="10357757" y="2171699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849878A1-5287-C6A2-7B85-78E78545D31F}"/>
              </a:ext>
            </a:extLst>
          </p:cNvPr>
          <p:cNvCxnSpPr/>
          <p:nvPr/>
        </p:nvCxnSpPr>
        <p:spPr>
          <a:xfrm>
            <a:off x="9372599" y="4637315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4446224D-0A18-7B8C-2BA0-845FD6AE4B06}"/>
              </a:ext>
            </a:extLst>
          </p:cNvPr>
          <p:cNvCxnSpPr>
            <a:cxnSpLocks/>
          </p:cNvCxnSpPr>
          <p:nvPr/>
        </p:nvCxnSpPr>
        <p:spPr>
          <a:xfrm>
            <a:off x="10918371" y="5301344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11B318EE-5816-EB68-9862-AB6CEFB068AD}"/>
              </a:ext>
            </a:extLst>
          </p:cNvPr>
          <p:cNvCxnSpPr>
            <a:cxnSpLocks/>
          </p:cNvCxnSpPr>
          <p:nvPr/>
        </p:nvCxnSpPr>
        <p:spPr>
          <a:xfrm flipH="1">
            <a:off x="0" y="3243943"/>
            <a:ext cx="121920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E8EE96C3-ADB6-2542-A183-D11BD2616067}"/>
              </a:ext>
            </a:extLst>
          </p:cNvPr>
          <p:cNvCxnSpPr>
            <a:cxnSpLocks/>
          </p:cNvCxnSpPr>
          <p:nvPr/>
        </p:nvCxnSpPr>
        <p:spPr>
          <a:xfrm>
            <a:off x="6057900" y="0"/>
            <a:ext cx="38100" cy="685800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4EF3A12D-89ED-AA58-9EE3-38A9462EEC37}"/>
              </a:ext>
            </a:extLst>
          </p:cNvPr>
          <p:cNvSpPr/>
          <p:nvPr/>
        </p:nvSpPr>
        <p:spPr>
          <a:xfrm>
            <a:off x="468086" y="2601686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Πέτρος </a:t>
            </a:r>
            <a:endParaRPr lang="el-CY" dirty="0"/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4FA874FF-1050-62B6-DBD8-7566638E9CBF}"/>
              </a:ext>
            </a:extLst>
          </p:cNvPr>
          <p:cNvSpPr/>
          <p:nvPr/>
        </p:nvSpPr>
        <p:spPr>
          <a:xfrm>
            <a:off x="2569032" y="2579917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Γιάννης</a:t>
            </a:r>
            <a:endParaRPr lang="el-CY" dirty="0"/>
          </a:p>
        </p:txBody>
      </p:sp>
      <p:sp>
        <p:nvSpPr>
          <p:cNvPr id="32" name="Ορθογώνιο: Στρογγύλεμα γωνιών 31">
            <a:extLst>
              <a:ext uri="{FF2B5EF4-FFF2-40B4-BE49-F238E27FC236}">
                <a16:creationId xmlns:a16="http://schemas.microsoft.com/office/drawing/2014/main" id="{B6FD8074-DD79-8D63-1ABB-4BC1C04BBFBA}"/>
              </a:ext>
            </a:extLst>
          </p:cNvPr>
          <p:cNvSpPr/>
          <p:nvPr/>
        </p:nvSpPr>
        <p:spPr>
          <a:xfrm>
            <a:off x="9998531" y="2500994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Άννα</a:t>
            </a:r>
            <a:endParaRPr lang="el-CY" dirty="0"/>
          </a:p>
        </p:txBody>
      </p:sp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A338138A-D5DF-43D0-FBB6-0AEE107B3426}"/>
              </a:ext>
            </a:extLst>
          </p:cNvPr>
          <p:cNvSpPr/>
          <p:nvPr/>
        </p:nvSpPr>
        <p:spPr>
          <a:xfrm>
            <a:off x="7576460" y="2541820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Μαρία</a:t>
            </a:r>
            <a:endParaRPr lang="el-CY" dirty="0"/>
          </a:p>
        </p:txBody>
      </p:sp>
      <p:sp>
        <p:nvSpPr>
          <p:cNvPr id="37" name="Ορθογώνιο: Στρογγύλεμα γωνιών 36">
            <a:extLst>
              <a:ext uri="{FF2B5EF4-FFF2-40B4-BE49-F238E27FC236}">
                <a16:creationId xmlns:a16="http://schemas.microsoft.com/office/drawing/2014/main" id="{3F7647CD-5DBA-5F35-6F3C-9C6726585116}"/>
              </a:ext>
            </a:extLst>
          </p:cNvPr>
          <p:cNvSpPr/>
          <p:nvPr/>
        </p:nvSpPr>
        <p:spPr>
          <a:xfrm>
            <a:off x="8205101" y="5818415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Ιωάννα  </a:t>
            </a:r>
            <a:endParaRPr lang="el-CY" dirty="0"/>
          </a:p>
        </p:txBody>
      </p:sp>
      <p:cxnSp>
        <p:nvCxnSpPr>
          <p:cNvPr id="40" name="Ευθεία γραμμή σύνδεσης 39">
            <a:extLst>
              <a:ext uri="{FF2B5EF4-FFF2-40B4-BE49-F238E27FC236}">
                <a16:creationId xmlns:a16="http://schemas.microsoft.com/office/drawing/2014/main" id="{C93547B9-2AAE-6770-07F1-4F7A8ED2DACB}"/>
              </a:ext>
            </a:extLst>
          </p:cNvPr>
          <p:cNvCxnSpPr>
            <a:cxnSpLocks/>
          </p:cNvCxnSpPr>
          <p:nvPr/>
        </p:nvCxnSpPr>
        <p:spPr>
          <a:xfrm>
            <a:off x="2691493" y="2092781"/>
            <a:ext cx="500743" cy="38100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EE19F896-7B65-61CB-426F-B9A8A437438D}"/>
              </a:ext>
            </a:extLst>
          </p:cNvPr>
          <p:cNvCxnSpPr>
            <a:cxnSpLocks/>
          </p:cNvCxnSpPr>
          <p:nvPr/>
        </p:nvCxnSpPr>
        <p:spPr>
          <a:xfrm flipH="1">
            <a:off x="2754083" y="5671458"/>
            <a:ext cx="500743" cy="4435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Ευθεία γραμμή σύνδεσης 41">
            <a:extLst>
              <a:ext uri="{FF2B5EF4-FFF2-40B4-BE49-F238E27FC236}">
                <a16:creationId xmlns:a16="http://schemas.microsoft.com/office/drawing/2014/main" id="{26E1D806-D2A7-9ED5-F72D-F78477FD3964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3227614" y="5682342"/>
            <a:ext cx="1009640" cy="4054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A3F37E79-BBC1-3AE2-53E9-C0D9A1C7B067}"/>
              </a:ext>
            </a:extLst>
          </p:cNvPr>
          <p:cNvCxnSpPr>
            <a:cxnSpLocks/>
          </p:cNvCxnSpPr>
          <p:nvPr/>
        </p:nvCxnSpPr>
        <p:spPr>
          <a:xfrm flipV="1">
            <a:off x="2124074" y="2035630"/>
            <a:ext cx="595992" cy="32657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7626BD36-0E49-DC63-2C24-F3CD8330DF05}"/>
              </a:ext>
            </a:extLst>
          </p:cNvPr>
          <p:cNvCxnSpPr>
            <a:cxnSpLocks/>
          </p:cNvCxnSpPr>
          <p:nvPr/>
        </p:nvCxnSpPr>
        <p:spPr>
          <a:xfrm>
            <a:off x="1279071" y="1665514"/>
            <a:ext cx="473529" cy="5660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Ευθεία γραμμή σύνδεσης 44">
            <a:extLst>
              <a:ext uri="{FF2B5EF4-FFF2-40B4-BE49-F238E27FC236}">
                <a16:creationId xmlns:a16="http://schemas.microsoft.com/office/drawing/2014/main" id="{2BC0B6A9-07E8-4B8D-240B-80EB3BE4DCD5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85158" y="1665514"/>
            <a:ext cx="293913" cy="7184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253841" y="446314"/>
            <a:ext cx="5938159" cy="60878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chemeClr val="tx1"/>
                </a:solidFill>
              </a:rPr>
              <a:t>Ο  Πέτρος   είναι  πιο _____από  τον Γιάννη. </a:t>
            </a:r>
          </a:p>
          <a:p>
            <a:pPr algn="ctr"/>
            <a:r>
              <a:rPr lang="el-GR" sz="5400" dirty="0">
                <a:solidFill>
                  <a:schemeClr val="tx1"/>
                </a:solidFill>
              </a:rPr>
              <a:t>Ο Γιάννης   είναι  πιο ____  από  τον Πέτρο. </a:t>
            </a:r>
            <a:endParaRPr lang="en-US" sz="5400" dirty="0">
              <a:solidFill>
                <a:schemeClr val="tx1"/>
              </a:solidFill>
            </a:endParaRPr>
          </a:p>
          <a:p>
            <a:pPr algn="ctr"/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77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DB8E4-E452-715F-F81E-D871B6EE9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Γελαστό πρόσωπο 1">
            <a:extLst>
              <a:ext uri="{FF2B5EF4-FFF2-40B4-BE49-F238E27FC236}">
                <a16:creationId xmlns:a16="http://schemas.microsoft.com/office/drawing/2014/main" id="{FEED5A9C-8EE7-8CCD-8528-92DD740814F5}"/>
              </a:ext>
            </a:extLst>
          </p:cNvPr>
          <p:cNvSpPr/>
          <p:nvPr/>
        </p:nvSpPr>
        <p:spPr>
          <a:xfrm>
            <a:off x="707571" y="446314"/>
            <a:ext cx="1143000" cy="12192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Γελαστό πρόσωπο 2">
            <a:extLst>
              <a:ext uri="{FF2B5EF4-FFF2-40B4-BE49-F238E27FC236}">
                <a16:creationId xmlns:a16="http://schemas.microsoft.com/office/drawing/2014/main" id="{C2583E59-FC8B-57DF-20CE-835D7AD6CF7A}"/>
              </a:ext>
            </a:extLst>
          </p:cNvPr>
          <p:cNvSpPr/>
          <p:nvPr/>
        </p:nvSpPr>
        <p:spPr>
          <a:xfrm>
            <a:off x="2656114" y="4463142"/>
            <a:ext cx="1143000" cy="1219200"/>
          </a:xfrm>
          <a:prstGeom prst="smileyFac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Γελαστό πρόσωπο 3">
            <a:extLst>
              <a:ext uri="{FF2B5EF4-FFF2-40B4-BE49-F238E27FC236}">
                <a16:creationId xmlns:a16="http://schemas.microsoft.com/office/drawing/2014/main" id="{3D9D3EC9-A89D-621E-8CFC-0A2B05BAF8C8}"/>
              </a:ext>
            </a:extLst>
          </p:cNvPr>
          <p:cNvSpPr/>
          <p:nvPr/>
        </p:nvSpPr>
        <p:spPr>
          <a:xfrm>
            <a:off x="985158" y="4082144"/>
            <a:ext cx="1143000" cy="12192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Γελαστό πρόσωπο 4">
            <a:extLst>
              <a:ext uri="{FF2B5EF4-FFF2-40B4-BE49-F238E27FC236}">
                <a16:creationId xmlns:a16="http://schemas.microsoft.com/office/drawing/2014/main" id="{0C32CDBF-BBA5-2871-61AB-5830CCAC9CA6}"/>
              </a:ext>
            </a:extLst>
          </p:cNvPr>
          <p:cNvSpPr/>
          <p:nvPr/>
        </p:nvSpPr>
        <p:spPr>
          <a:xfrm>
            <a:off x="2122714" y="859972"/>
            <a:ext cx="1143000" cy="12192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Γελαστό πρόσωπο 5">
            <a:extLst>
              <a:ext uri="{FF2B5EF4-FFF2-40B4-BE49-F238E27FC236}">
                <a16:creationId xmlns:a16="http://schemas.microsoft.com/office/drawing/2014/main" id="{07C92C62-F1D1-80DD-C2E6-01052EE04B56}"/>
              </a:ext>
            </a:extLst>
          </p:cNvPr>
          <p:cNvSpPr/>
          <p:nvPr/>
        </p:nvSpPr>
        <p:spPr>
          <a:xfrm>
            <a:off x="8801099" y="3407228"/>
            <a:ext cx="1143000" cy="12192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Γελαστό πρόσωπο 6">
            <a:extLst>
              <a:ext uri="{FF2B5EF4-FFF2-40B4-BE49-F238E27FC236}">
                <a16:creationId xmlns:a16="http://schemas.microsoft.com/office/drawing/2014/main" id="{AA95F901-03C5-9BA4-3763-05ADB739F0BF}"/>
              </a:ext>
            </a:extLst>
          </p:cNvPr>
          <p:cNvSpPr/>
          <p:nvPr/>
        </p:nvSpPr>
        <p:spPr>
          <a:xfrm>
            <a:off x="10395857" y="4136571"/>
            <a:ext cx="1143000" cy="1219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Γελαστό πρόσωπο 7">
            <a:extLst>
              <a:ext uri="{FF2B5EF4-FFF2-40B4-BE49-F238E27FC236}">
                <a16:creationId xmlns:a16="http://schemas.microsoft.com/office/drawing/2014/main" id="{FBEF755F-245D-E3BB-6836-9E92434E1327}"/>
              </a:ext>
            </a:extLst>
          </p:cNvPr>
          <p:cNvSpPr/>
          <p:nvPr/>
        </p:nvSpPr>
        <p:spPr>
          <a:xfrm>
            <a:off x="8022771" y="435428"/>
            <a:ext cx="1143000" cy="12192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Γελαστό πρόσωπο 8">
            <a:extLst>
              <a:ext uri="{FF2B5EF4-FFF2-40B4-BE49-F238E27FC236}">
                <a16:creationId xmlns:a16="http://schemas.microsoft.com/office/drawing/2014/main" id="{333BCD66-4717-5EC3-9E72-89F72E73963E}"/>
              </a:ext>
            </a:extLst>
          </p:cNvPr>
          <p:cNvSpPr/>
          <p:nvPr/>
        </p:nvSpPr>
        <p:spPr>
          <a:xfrm>
            <a:off x="9737271" y="963385"/>
            <a:ext cx="1143000" cy="1219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B6944B65-F130-6211-1C96-DF90C313B61F}"/>
              </a:ext>
            </a:extLst>
          </p:cNvPr>
          <p:cNvCxnSpPr>
            <a:stCxn id="2" idx="4"/>
          </p:cNvCxnSpPr>
          <p:nvPr/>
        </p:nvCxnSpPr>
        <p:spPr>
          <a:xfrm>
            <a:off x="1279071" y="166551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3993E3AA-1C7B-137E-8E74-E339DDA931A7}"/>
              </a:ext>
            </a:extLst>
          </p:cNvPr>
          <p:cNvCxnSpPr/>
          <p:nvPr/>
        </p:nvCxnSpPr>
        <p:spPr>
          <a:xfrm>
            <a:off x="8594271" y="1654628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146ECCA0-D995-B6DA-638D-2D05EDAB7121}"/>
              </a:ext>
            </a:extLst>
          </p:cNvPr>
          <p:cNvCxnSpPr>
            <a:cxnSpLocks/>
          </p:cNvCxnSpPr>
          <p:nvPr/>
        </p:nvCxnSpPr>
        <p:spPr>
          <a:xfrm>
            <a:off x="3265714" y="5682342"/>
            <a:ext cx="0" cy="54428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CE66C70F-3661-8145-F201-1E4157143916}"/>
              </a:ext>
            </a:extLst>
          </p:cNvPr>
          <p:cNvCxnSpPr/>
          <p:nvPr/>
        </p:nvCxnSpPr>
        <p:spPr>
          <a:xfrm>
            <a:off x="1556658" y="530134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CDD06995-62EA-41AD-7DBE-87E148B5A663}"/>
              </a:ext>
            </a:extLst>
          </p:cNvPr>
          <p:cNvCxnSpPr>
            <a:cxnSpLocks/>
          </p:cNvCxnSpPr>
          <p:nvPr/>
        </p:nvCxnSpPr>
        <p:spPr>
          <a:xfrm>
            <a:off x="2656114" y="2079171"/>
            <a:ext cx="0" cy="62048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DAA9CA58-7EDB-5A48-F75F-1EC7E4F939EB}"/>
              </a:ext>
            </a:extLst>
          </p:cNvPr>
          <p:cNvCxnSpPr>
            <a:cxnSpLocks/>
          </p:cNvCxnSpPr>
          <p:nvPr/>
        </p:nvCxnSpPr>
        <p:spPr>
          <a:xfrm>
            <a:off x="10357757" y="2171699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FED5F970-506C-DE49-4238-156DCAD69840}"/>
              </a:ext>
            </a:extLst>
          </p:cNvPr>
          <p:cNvCxnSpPr/>
          <p:nvPr/>
        </p:nvCxnSpPr>
        <p:spPr>
          <a:xfrm>
            <a:off x="9372599" y="4637315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6B06276A-E72A-8E58-723E-D5B416F6D5B5}"/>
              </a:ext>
            </a:extLst>
          </p:cNvPr>
          <p:cNvCxnSpPr>
            <a:cxnSpLocks/>
          </p:cNvCxnSpPr>
          <p:nvPr/>
        </p:nvCxnSpPr>
        <p:spPr>
          <a:xfrm>
            <a:off x="10918371" y="5301344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20276BCC-7015-65C6-3BF9-2372F1AAB94B}"/>
              </a:ext>
            </a:extLst>
          </p:cNvPr>
          <p:cNvCxnSpPr>
            <a:cxnSpLocks/>
          </p:cNvCxnSpPr>
          <p:nvPr/>
        </p:nvCxnSpPr>
        <p:spPr>
          <a:xfrm flipH="1">
            <a:off x="0" y="3243943"/>
            <a:ext cx="121920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CB9DE231-F9B9-D2AC-6ED7-65F21760B443}"/>
              </a:ext>
            </a:extLst>
          </p:cNvPr>
          <p:cNvCxnSpPr>
            <a:cxnSpLocks/>
          </p:cNvCxnSpPr>
          <p:nvPr/>
        </p:nvCxnSpPr>
        <p:spPr>
          <a:xfrm>
            <a:off x="6057900" y="0"/>
            <a:ext cx="38100" cy="685800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B8D1C40D-583B-D23F-0314-00757BDB8C3F}"/>
              </a:ext>
            </a:extLst>
          </p:cNvPr>
          <p:cNvSpPr/>
          <p:nvPr/>
        </p:nvSpPr>
        <p:spPr>
          <a:xfrm>
            <a:off x="468086" y="2601686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Πέτρος </a:t>
            </a:r>
            <a:endParaRPr lang="el-CY" dirty="0"/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260391BE-4FDE-9445-67B4-563C638E3BDA}"/>
              </a:ext>
            </a:extLst>
          </p:cNvPr>
          <p:cNvSpPr/>
          <p:nvPr/>
        </p:nvSpPr>
        <p:spPr>
          <a:xfrm>
            <a:off x="2569032" y="2579917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Γιάννης</a:t>
            </a:r>
            <a:endParaRPr lang="el-CY" dirty="0"/>
          </a:p>
        </p:txBody>
      </p:sp>
      <p:sp>
        <p:nvSpPr>
          <p:cNvPr id="32" name="Ορθογώνιο: Στρογγύλεμα γωνιών 31">
            <a:extLst>
              <a:ext uri="{FF2B5EF4-FFF2-40B4-BE49-F238E27FC236}">
                <a16:creationId xmlns:a16="http://schemas.microsoft.com/office/drawing/2014/main" id="{39E11E65-2536-0597-67DC-130F7A38CE73}"/>
              </a:ext>
            </a:extLst>
          </p:cNvPr>
          <p:cNvSpPr/>
          <p:nvPr/>
        </p:nvSpPr>
        <p:spPr>
          <a:xfrm>
            <a:off x="9998531" y="2500994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Άννα</a:t>
            </a:r>
            <a:endParaRPr lang="el-CY" dirty="0"/>
          </a:p>
        </p:txBody>
      </p:sp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4F0DD44A-BA06-3AD5-9598-5A716D3B7088}"/>
              </a:ext>
            </a:extLst>
          </p:cNvPr>
          <p:cNvSpPr/>
          <p:nvPr/>
        </p:nvSpPr>
        <p:spPr>
          <a:xfrm>
            <a:off x="7576460" y="2541820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Μαρία</a:t>
            </a:r>
            <a:endParaRPr lang="el-CY" dirty="0"/>
          </a:p>
        </p:txBody>
      </p:sp>
      <p:sp>
        <p:nvSpPr>
          <p:cNvPr id="37" name="Ορθογώνιο: Στρογγύλεμα γωνιών 36">
            <a:extLst>
              <a:ext uri="{FF2B5EF4-FFF2-40B4-BE49-F238E27FC236}">
                <a16:creationId xmlns:a16="http://schemas.microsoft.com/office/drawing/2014/main" id="{B4317B2F-9BB9-5B5B-58C9-11961A6773A8}"/>
              </a:ext>
            </a:extLst>
          </p:cNvPr>
          <p:cNvSpPr/>
          <p:nvPr/>
        </p:nvSpPr>
        <p:spPr>
          <a:xfrm>
            <a:off x="8205101" y="5818415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Ιωάννα  </a:t>
            </a:r>
            <a:endParaRPr lang="el-CY" dirty="0"/>
          </a:p>
        </p:txBody>
      </p:sp>
      <p:cxnSp>
        <p:nvCxnSpPr>
          <p:cNvPr id="40" name="Ευθεία γραμμή σύνδεσης 39">
            <a:extLst>
              <a:ext uri="{FF2B5EF4-FFF2-40B4-BE49-F238E27FC236}">
                <a16:creationId xmlns:a16="http://schemas.microsoft.com/office/drawing/2014/main" id="{0DE555F9-365E-FE3D-AC3A-C1358A4B3275}"/>
              </a:ext>
            </a:extLst>
          </p:cNvPr>
          <p:cNvCxnSpPr>
            <a:cxnSpLocks/>
          </p:cNvCxnSpPr>
          <p:nvPr/>
        </p:nvCxnSpPr>
        <p:spPr>
          <a:xfrm>
            <a:off x="2691493" y="2092781"/>
            <a:ext cx="500743" cy="38100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CB24A8F4-D373-81E7-62A8-0271BEECB4DC}"/>
              </a:ext>
            </a:extLst>
          </p:cNvPr>
          <p:cNvCxnSpPr>
            <a:cxnSpLocks/>
          </p:cNvCxnSpPr>
          <p:nvPr/>
        </p:nvCxnSpPr>
        <p:spPr>
          <a:xfrm flipH="1">
            <a:off x="2754083" y="5671458"/>
            <a:ext cx="500743" cy="4435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Ευθεία γραμμή σύνδεσης 41">
            <a:extLst>
              <a:ext uri="{FF2B5EF4-FFF2-40B4-BE49-F238E27FC236}">
                <a16:creationId xmlns:a16="http://schemas.microsoft.com/office/drawing/2014/main" id="{8E2E7BB9-B9D3-DB73-C0CE-D26A1EE476F9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3227614" y="5682342"/>
            <a:ext cx="1009640" cy="4054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ED377C45-3D9A-668D-3DE0-DABCADF4FB9B}"/>
              </a:ext>
            </a:extLst>
          </p:cNvPr>
          <p:cNvCxnSpPr>
            <a:cxnSpLocks/>
          </p:cNvCxnSpPr>
          <p:nvPr/>
        </p:nvCxnSpPr>
        <p:spPr>
          <a:xfrm flipV="1">
            <a:off x="2124074" y="2035630"/>
            <a:ext cx="595992" cy="32657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2036A204-33D8-5027-F843-E8E26056A34D}"/>
              </a:ext>
            </a:extLst>
          </p:cNvPr>
          <p:cNvCxnSpPr>
            <a:cxnSpLocks/>
          </p:cNvCxnSpPr>
          <p:nvPr/>
        </p:nvCxnSpPr>
        <p:spPr>
          <a:xfrm>
            <a:off x="1279071" y="1665514"/>
            <a:ext cx="473529" cy="5660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Ευθεία γραμμή σύνδεσης 44">
            <a:extLst>
              <a:ext uri="{FF2B5EF4-FFF2-40B4-BE49-F238E27FC236}">
                <a16:creationId xmlns:a16="http://schemas.microsoft.com/office/drawing/2014/main" id="{C9C38267-6469-CE24-1F32-A4F0271C477C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85158" y="1665514"/>
            <a:ext cx="293913" cy="7184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586232-0BFA-C258-740B-7199518B27D0}"/>
              </a:ext>
            </a:extLst>
          </p:cNvPr>
          <p:cNvSpPr/>
          <p:nvPr/>
        </p:nvSpPr>
        <p:spPr>
          <a:xfrm>
            <a:off x="6253841" y="446314"/>
            <a:ext cx="5938159" cy="60878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chemeClr val="tx1"/>
                </a:solidFill>
              </a:rPr>
              <a:t>Ο  Πέτρος   είναι  πιο  ψηλός  από  τον Γιάννη. </a:t>
            </a:r>
          </a:p>
          <a:p>
            <a:pPr algn="ctr"/>
            <a:r>
              <a:rPr lang="el-GR" sz="5400" dirty="0">
                <a:solidFill>
                  <a:schemeClr val="tx1"/>
                </a:solidFill>
              </a:rPr>
              <a:t>Ο Γιάννης   είναι  πιο κοντός  από  τον Πέτρο. </a:t>
            </a:r>
            <a:endParaRPr lang="en-US" sz="5400" dirty="0">
              <a:solidFill>
                <a:schemeClr val="tx1"/>
              </a:solidFill>
            </a:endParaRPr>
          </a:p>
          <a:p>
            <a:pPr algn="ctr"/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25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Γελαστό πρόσωπο 1">
            <a:extLst>
              <a:ext uri="{FF2B5EF4-FFF2-40B4-BE49-F238E27FC236}">
                <a16:creationId xmlns:a16="http://schemas.microsoft.com/office/drawing/2014/main" id="{2C8EE2DD-32AD-CAEF-F1C2-70764B9D4CA2}"/>
              </a:ext>
            </a:extLst>
          </p:cNvPr>
          <p:cNvSpPr/>
          <p:nvPr/>
        </p:nvSpPr>
        <p:spPr>
          <a:xfrm>
            <a:off x="707571" y="446314"/>
            <a:ext cx="1143000" cy="12192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Γελαστό πρόσωπο 2">
            <a:extLst>
              <a:ext uri="{FF2B5EF4-FFF2-40B4-BE49-F238E27FC236}">
                <a16:creationId xmlns:a16="http://schemas.microsoft.com/office/drawing/2014/main" id="{EE8CD22B-1DB2-733A-4E18-D0490FC315E5}"/>
              </a:ext>
            </a:extLst>
          </p:cNvPr>
          <p:cNvSpPr/>
          <p:nvPr/>
        </p:nvSpPr>
        <p:spPr>
          <a:xfrm>
            <a:off x="2656114" y="4463142"/>
            <a:ext cx="1143000" cy="1219200"/>
          </a:xfrm>
          <a:prstGeom prst="smileyFac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Γελαστό πρόσωπο 3">
            <a:extLst>
              <a:ext uri="{FF2B5EF4-FFF2-40B4-BE49-F238E27FC236}">
                <a16:creationId xmlns:a16="http://schemas.microsoft.com/office/drawing/2014/main" id="{EC23EEE4-D5AA-BEA4-3CA0-0DEF6ADEB913}"/>
              </a:ext>
            </a:extLst>
          </p:cNvPr>
          <p:cNvSpPr/>
          <p:nvPr/>
        </p:nvSpPr>
        <p:spPr>
          <a:xfrm>
            <a:off x="985158" y="4082144"/>
            <a:ext cx="1143000" cy="12192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Γελαστό πρόσωπο 4">
            <a:extLst>
              <a:ext uri="{FF2B5EF4-FFF2-40B4-BE49-F238E27FC236}">
                <a16:creationId xmlns:a16="http://schemas.microsoft.com/office/drawing/2014/main" id="{FA4A4A0D-D62C-D13E-3BD4-05F438AC227B}"/>
              </a:ext>
            </a:extLst>
          </p:cNvPr>
          <p:cNvSpPr/>
          <p:nvPr/>
        </p:nvSpPr>
        <p:spPr>
          <a:xfrm>
            <a:off x="2122714" y="859972"/>
            <a:ext cx="1143000" cy="12192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Γελαστό πρόσωπο 5">
            <a:extLst>
              <a:ext uri="{FF2B5EF4-FFF2-40B4-BE49-F238E27FC236}">
                <a16:creationId xmlns:a16="http://schemas.microsoft.com/office/drawing/2014/main" id="{E4BBCE9D-8F07-6C28-B4D5-14832A063761}"/>
              </a:ext>
            </a:extLst>
          </p:cNvPr>
          <p:cNvSpPr/>
          <p:nvPr/>
        </p:nvSpPr>
        <p:spPr>
          <a:xfrm>
            <a:off x="8801099" y="3407228"/>
            <a:ext cx="1143000" cy="12192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Γελαστό πρόσωπο 6">
            <a:extLst>
              <a:ext uri="{FF2B5EF4-FFF2-40B4-BE49-F238E27FC236}">
                <a16:creationId xmlns:a16="http://schemas.microsoft.com/office/drawing/2014/main" id="{BFDEAF80-8C54-1515-CE8C-BD3217C8E1DA}"/>
              </a:ext>
            </a:extLst>
          </p:cNvPr>
          <p:cNvSpPr/>
          <p:nvPr/>
        </p:nvSpPr>
        <p:spPr>
          <a:xfrm>
            <a:off x="10395857" y="4136571"/>
            <a:ext cx="1143000" cy="1219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Γελαστό πρόσωπο 7">
            <a:extLst>
              <a:ext uri="{FF2B5EF4-FFF2-40B4-BE49-F238E27FC236}">
                <a16:creationId xmlns:a16="http://schemas.microsoft.com/office/drawing/2014/main" id="{79B6B5DC-9FF6-64F0-B663-98D13CB46B78}"/>
              </a:ext>
            </a:extLst>
          </p:cNvPr>
          <p:cNvSpPr/>
          <p:nvPr/>
        </p:nvSpPr>
        <p:spPr>
          <a:xfrm>
            <a:off x="8022771" y="435428"/>
            <a:ext cx="1143000" cy="12192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Γελαστό πρόσωπο 8">
            <a:extLst>
              <a:ext uri="{FF2B5EF4-FFF2-40B4-BE49-F238E27FC236}">
                <a16:creationId xmlns:a16="http://schemas.microsoft.com/office/drawing/2014/main" id="{DD89AF64-C4E1-4871-C875-3836A742D2EC}"/>
              </a:ext>
            </a:extLst>
          </p:cNvPr>
          <p:cNvSpPr/>
          <p:nvPr/>
        </p:nvSpPr>
        <p:spPr>
          <a:xfrm>
            <a:off x="9737271" y="963385"/>
            <a:ext cx="1143000" cy="1219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383C6EB7-A539-C4DE-4F8B-C8D1256BE90B}"/>
              </a:ext>
            </a:extLst>
          </p:cNvPr>
          <p:cNvCxnSpPr>
            <a:stCxn id="2" idx="4"/>
          </p:cNvCxnSpPr>
          <p:nvPr/>
        </p:nvCxnSpPr>
        <p:spPr>
          <a:xfrm>
            <a:off x="1279071" y="166551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CED8569-DB60-D581-414D-2B00D0F084D7}"/>
              </a:ext>
            </a:extLst>
          </p:cNvPr>
          <p:cNvCxnSpPr/>
          <p:nvPr/>
        </p:nvCxnSpPr>
        <p:spPr>
          <a:xfrm>
            <a:off x="8594271" y="1654628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D519DE54-43A3-276C-48FC-423B544F092B}"/>
              </a:ext>
            </a:extLst>
          </p:cNvPr>
          <p:cNvCxnSpPr>
            <a:cxnSpLocks/>
          </p:cNvCxnSpPr>
          <p:nvPr/>
        </p:nvCxnSpPr>
        <p:spPr>
          <a:xfrm>
            <a:off x="3265714" y="5682342"/>
            <a:ext cx="0" cy="54428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683E6585-40BF-EDB2-77CB-3B739710B67C}"/>
              </a:ext>
            </a:extLst>
          </p:cNvPr>
          <p:cNvCxnSpPr/>
          <p:nvPr/>
        </p:nvCxnSpPr>
        <p:spPr>
          <a:xfrm>
            <a:off x="1556658" y="530134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EBFFA7DA-718B-CBD4-B6BA-D65E50C5C86E}"/>
              </a:ext>
            </a:extLst>
          </p:cNvPr>
          <p:cNvCxnSpPr>
            <a:cxnSpLocks/>
          </p:cNvCxnSpPr>
          <p:nvPr/>
        </p:nvCxnSpPr>
        <p:spPr>
          <a:xfrm>
            <a:off x="2656114" y="2079171"/>
            <a:ext cx="0" cy="62048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C983FE90-0D1B-082F-C747-376AB7381059}"/>
              </a:ext>
            </a:extLst>
          </p:cNvPr>
          <p:cNvCxnSpPr>
            <a:cxnSpLocks/>
          </p:cNvCxnSpPr>
          <p:nvPr/>
        </p:nvCxnSpPr>
        <p:spPr>
          <a:xfrm>
            <a:off x="10357757" y="2171699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849878A1-5287-C6A2-7B85-78E78545D31F}"/>
              </a:ext>
            </a:extLst>
          </p:cNvPr>
          <p:cNvCxnSpPr/>
          <p:nvPr/>
        </p:nvCxnSpPr>
        <p:spPr>
          <a:xfrm>
            <a:off x="9372599" y="4637315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4446224D-0A18-7B8C-2BA0-845FD6AE4B06}"/>
              </a:ext>
            </a:extLst>
          </p:cNvPr>
          <p:cNvCxnSpPr>
            <a:cxnSpLocks/>
          </p:cNvCxnSpPr>
          <p:nvPr/>
        </p:nvCxnSpPr>
        <p:spPr>
          <a:xfrm>
            <a:off x="10918371" y="5301344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11B318EE-5816-EB68-9862-AB6CEFB068AD}"/>
              </a:ext>
            </a:extLst>
          </p:cNvPr>
          <p:cNvCxnSpPr>
            <a:cxnSpLocks/>
          </p:cNvCxnSpPr>
          <p:nvPr/>
        </p:nvCxnSpPr>
        <p:spPr>
          <a:xfrm flipH="1">
            <a:off x="0" y="3243943"/>
            <a:ext cx="121920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E8EE96C3-ADB6-2542-A183-D11BD2616067}"/>
              </a:ext>
            </a:extLst>
          </p:cNvPr>
          <p:cNvCxnSpPr>
            <a:cxnSpLocks/>
          </p:cNvCxnSpPr>
          <p:nvPr/>
        </p:nvCxnSpPr>
        <p:spPr>
          <a:xfrm>
            <a:off x="6057900" y="0"/>
            <a:ext cx="38100" cy="685800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4EF3A12D-89ED-AA58-9EE3-38A9462EEC37}"/>
              </a:ext>
            </a:extLst>
          </p:cNvPr>
          <p:cNvSpPr/>
          <p:nvPr/>
        </p:nvSpPr>
        <p:spPr>
          <a:xfrm>
            <a:off x="468086" y="2601686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Πέτρος </a:t>
            </a:r>
            <a:endParaRPr lang="el-CY" dirty="0"/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4FA874FF-1050-62B6-DBD8-7566638E9CBF}"/>
              </a:ext>
            </a:extLst>
          </p:cNvPr>
          <p:cNvSpPr/>
          <p:nvPr/>
        </p:nvSpPr>
        <p:spPr>
          <a:xfrm>
            <a:off x="2569032" y="2579917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Γιάννης</a:t>
            </a:r>
            <a:endParaRPr lang="el-CY" dirty="0"/>
          </a:p>
        </p:txBody>
      </p:sp>
      <p:sp>
        <p:nvSpPr>
          <p:cNvPr id="32" name="Ορθογώνιο: Στρογγύλεμα γωνιών 31">
            <a:extLst>
              <a:ext uri="{FF2B5EF4-FFF2-40B4-BE49-F238E27FC236}">
                <a16:creationId xmlns:a16="http://schemas.microsoft.com/office/drawing/2014/main" id="{B6FD8074-DD79-8D63-1ABB-4BC1C04BBFBA}"/>
              </a:ext>
            </a:extLst>
          </p:cNvPr>
          <p:cNvSpPr/>
          <p:nvPr/>
        </p:nvSpPr>
        <p:spPr>
          <a:xfrm>
            <a:off x="9998531" y="2500994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Άννα</a:t>
            </a:r>
            <a:endParaRPr lang="el-CY" dirty="0"/>
          </a:p>
        </p:txBody>
      </p:sp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A338138A-D5DF-43D0-FBB6-0AEE107B3426}"/>
              </a:ext>
            </a:extLst>
          </p:cNvPr>
          <p:cNvSpPr/>
          <p:nvPr/>
        </p:nvSpPr>
        <p:spPr>
          <a:xfrm>
            <a:off x="7576460" y="2541820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Μαρία</a:t>
            </a:r>
            <a:endParaRPr lang="el-CY" dirty="0"/>
          </a:p>
        </p:txBody>
      </p:sp>
      <p:cxnSp>
        <p:nvCxnSpPr>
          <p:cNvPr id="40" name="Ευθεία γραμμή σύνδεσης 39">
            <a:extLst>
              <a:ext uri="{FF2B5EF4-FFF2-40B4-BE49-F238E27FC236}">
                <a16:creationId xmlns:a16="http://schemas.microsoft.com/office/drawing/2014/main" id="{C93547B9-2AAE-6770-07F1-4F7A8ED2DACB}"/>
              </a:ext>
            </a:extLst>
          </p:cNvPr>
          <p:cNvCxnSpPr>
            <a:cxnSpLocks/>
          </p:cNvCxnSpPr>
          <p:nvPr/>
        </p:nvCxnSpPr>
        <p:spPr>
          <a:xfrm>
            <a:off x="2691493" y="2092781"/>
            <a:ext cx="500743" cy="38100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EE19F896-7B65-61CB-426F-B9A8A437438D}"/>
              </a:ext>
            </a:extLst>
          </p:cNvPr>
          <p:cNvCxnSpPr>
            <a:cxnSpLocks/>
          </p:cNvCxnSpPr>
          <p:nvPr/>
        </p:nvCxnSpPr>
        <p:spPr>
          <a:xfrm flipH="1">
            <a:off x="2754083" y="5671458"/>
            <a:ext cx="500743" cy="4435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Ευθεία γραμμή σύνδεσης 41">
            <a:extLst>
              <a:ext uri="{FF2B5EF4-FFF2-40B4-BE49-F238E27FC236}">
                <a16:creationId xmlns:a16="http://schemas.microsoft.com/office/drawing/2014/main" id="{26E1D806-D2A7-9ED5-F72D-F78477FD3964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3227614" y="5682342"/>
            <a:ext cx="1009640" cy="4054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A3F37E79-BBC1-3AE2-53E9-C0D9A1C7B067}"/>
              </a:ext>
            </a:extLst>
          </p:cNvPr>
          <p:cNvCxnSpPr>
            <a:cxnSpLocks/>
          </p:cNvCxnSpPr>
          <p:nvPr/>
        </p:nvCxnSpPr>
        <p:spPr>
          <a:xfrm flipV="1">
            <a:off x="2124074" y="2035630"/>
            <a:ext cx="595992" cy="32657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7626BD36-0E49-DC63-2C24-F3CD8330DF05}"/>
              </a:ext>
            </a:extLst>
          </p:cNvPr>
          <p:cNvCxnSpPr>
            <a:cxnSpLocks/>
          </p:cNvCxnSpPr>
          <p:nvPr/>
        </p:nvCxnSpPr>
        <p:spPr>
          <a:xfrm>
            <a:off x="1279071" y="1665514"/>
            <a:ext cx="473529" cy="5660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Ευθεία γραμμή σύνδεσης 44">
            <a:extLst>
              <a:ext uri="{FF2B5EF4-FFF2-40B4-BE49-F238E27FC236}">
                <a16:creationId xmlns:a16="http://schemas.microsoft.com/office/drawing/2014/main" id="{2BC0B6A9-07E8-4B8D-240B-80EB3BE4DCD5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85158" y="1665514"/>
            <a:ext cx="293913" cy="7184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8884" y="59327"/>
            <a:ext cx="5717759" cy="64329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chemeClr val="tx1"/>
                </a:solidFill>
              </a:rPr>
              <a:t>Η Μαρία  είναι πιο _____ από  την Άννα.</a:t>
            </a:r>
          </a:p>
          <a:p>
            <a:pPr algn="ctr"/>
            <a:r>
              <a:rPr lang="el-GR" sz="5400" dirty="0">
                <a:solidFill>
                  <a:schemeClr val="tx1"/>
                </a:solidFill>
              </a:rPr>
              <a:t>Η Άννα είναι πιο ______ από τη Μαρία.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88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BCD7-884E-B3BC-3AEE-492C3612F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Γελαστό πρόσωπο 1">
            <a:extLst>
              <a:ext uri="{FF2B5EF4-FFF2-40B4-BE49-F238E27FC236}">
                <a16:creationId xmlns:a16="http://schemas.microsoft.com/office/drawing/2014/main" id="{6261A45F-71A6-AD21-049F-4D8C57AEBA2D}"/>
              </a:ext>
            </a:extLst>
          </p:cNvPr>
          <p:cNvSpPr/>
          <p:nvPr/>
        </p:nvSpPr>
        <p:spPr>
          <a:xfrm>
            <a:off x="707571" y="446314"/>
            <a:ext cx="1143000" cy="12192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Γελαστό πρόσωπο 2">
            <a:extLst>
              <a:ext uri="{FF2B5EF4-FFF2-40B4-BE49-F238E27FC236}">
                <a16:creationId xmlns:a16="http://schemas.microsoft.com/office/drawing/2014/main" id="{BCD9C126-3049-A062-3212-B270B1374E6C}"/>
              </a:ext>
            </a:extLst>
          </p:cNvPr>
          <p:cNvSpPr/>
          <p:nvPr/>
        </p:nvSpPr>
        <p:spPr>
          <a:xfrm>
            <a:off x="2656114" y="4463142"/>
            <a:ext cx="1143000" cy="1219200"/>
          </a:xfrm>
          <a:prstGeom prst="smileyFac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Γελαστό πρόσωπο 3">
            <a:extLst>
              <a:ext uri="{FF2B5EF4-FFF2-40B4-BE49-F238E27FC236}">
                <a16:creationId xmlns:a16="http://schemas.microsoft.com/office/drawing/2014/main" id="{86AE9B2F-38C7-F406-9D4E-A39ECC627E5F}"/>
              </a:ext>
            </a:extLst>
          </p:cNvPr>
          <p:cNvSpPr/>
          <p:nvPr/>
        </p:nvSpPr>
        <p:spPr>
          <a:xfrm>
            <a:off x="985158" y="4082144"/>
            <a:ext cx="1143000" cy="12192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Γελαστό πρόσωπο 4">
            <a:extLst>
              <a:ext uri="{FF2B5EF4-FFF2-40B4-BE49-F238E27FC236}">
                <a16:creationId xmlns:a16="http://schemas.microsoft.com/office/drawing/2014/main" id="{6C5892D2-8408-DAB4-2246-A82CA68F763A}"/>
              </a:ext>
            </a:extLst>
          </p:cNvPr>
          <p:cNvSpPr/>
          <p:nvPr/>
        </p:nvSpPr>
        <p:spPr>
          <a:xfrm>
            <a:off x="2122714" y="859972"/>
            <a:ext cx="1143000" cy="12192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Γελαστό πρόσωπο 5">
            <a:extLst>
              <a:ext uri="{FF2B5EF4-FFF2-40B4-BE49-F238E27FC236}">
                <a16:creationId xmlns:a16="http://schemas.microsoft.com/office/drawing/2014/main" id="{2AF5DB0D-7A33-3FB4-8060-7C851985C5EC}"/>
              </a:ext>
            </a:extLst>
          </p:cNvPr>
          <p:cNvSpPr/>
          <p:nvPr/>
        </p:nvSpPr>
        <p:spPr>
          <a:xfrm>
            <a:off x="8801099" y="3407228"/>
            <a:ext cx="1143000" cy="12192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Γελαστό πρόσωπο 6">
            <a:extLst>
              <a:ext uri="{FF2B5EF4-FFF2-40B4-BE49-F238E27FC236}">
                <a16:creationId xmlns:a16="http://schemas.microsoft.com/office/drawing/2014/main" id="{51435D87-0522-0BF9-B685-552B5EC3ABDB}"/>
              </a:ext>
            </a:extLst>
          </p:cNvPr>
          <p:cNvSpPr/>
          <p:nvPr/>
        </p:nvSpPr>
        <p:spPr>
          <a:xfrm>
            <a:off x="10395857" y="4136571"/>
            <a:ext cx="1143000" cy="1219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Γελαστό πρόσωπο 7">
            <a:extLst>
              <a:ext uri="{FF2B5EF4-FFF2-40B4-BE49-F238E27FC236}">
                <a16:creationId xmlns:a16="http://schemas.microsoft.com/office/drawing/2014/main" id="{B47A2C05-D3AE-DE3C-A7D0-40698E3F55F9}"/>
              </a:ext>
            </a:extLst>
          </p:cNvPr>
          <p:cNvSpPr/>
          <p:nvPr/>
        </p:nvSpPr>
        <p:spPr>
          <a:xfrm>
            <a:off x="8022771" y="435428"/>
            <a:ext cx="1143000" cy="12192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Γελαστό πρόσωπο 8">
            <a:extLst>
              <a:ext uri="{FF2B5EF4-FFF2-40B4-BE49-F238E27FC236}">
                <a16:creationId xmlns:a16="http://schemas.microsoft.com/office/drawing/2014/main" id="{ED40C051-1B5D-4839-2DC9-4B5BC287BEF3}"/>
              </a:ext>
            </a:extLst>
          </p:cNvPr>
          <p:cNvSpPr/>
          <p:nvPr/>
        </p:nvSpPr>
        <p:spPr>
          <a:xfrm>
            <a:off x="9737271" y="963385"/>
            <a:ext cx="1143000" cy="1219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A82A2CF0-19CC-449B-B228-923192CF90CD}"/>
              </a:ext>
            </a:extLst>
          </p:cNvPr>
          <p:cNvCxnSpPr>
            <a:stCxn id="2" idx="4"/>
          </p:cNvCxnSpPr>
          <p:nvPr/>
        </p:nvCxnSpPr>
        <p:spPr>
          <a:xfrm>
            <a:off x="1279071" y="166551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1125CE94-D596-C357-9009-9EDA14B6E296}"/>
              </a:ext>
            </a:extLst>
          </p:cNvPr>
          <p:cNvCxnSpPr/>
          <p:nvPr/>
        </p:nvCxnSpPr>
        <p:spPr>
          <a:xfrm>
            <a:off x="8594271" y="1654628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5467814D-5E88-0F3A-C845-F2528AA6B0DD}"/>
              </a:ext>
            </a:extLst>
          </p:cNvPr>
          <p:cNvCxnSpPr>
            <a:cxnSpLocks/>
          </p:cNvCxnSpPr>
          <p:nvPr/>
        </p:nvCxnSpPr>
        <p:spPr>
          <a:xfrm>
            <a:off x="3265714" y="5682342"/>
            <a:ext cx="0" cy="54428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EA36377C-AFBA-CFC0-0B64-E18A969DDAA8}"/>
              </a:ext>
            </a:extLst>
          </p:cNvPr>
          <p:cNvCxnSpPr/>
          <p:nvPr/>
        </p:nvCxnSpPr>
        <p:spPr>
          <a:xfrm>
            <a:off x="1556658" y="530134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6C8BAC9F-607C-78E2-EE01-CA4A3EA233DC}"/>
              </a:ext>
            </a:extLst>
          </p:cNvPr>
          <p:cNvCxnSpPr>
            <a:cxnSpLocks/>
          </p:cNvCxnSpPr>
          <p:nvPr/>
        </p:nvCxnSpPr>
        <p:spPr>
          <a:xfrm>
            <a:off x="2656114" y="2079171"/>
            <a:ext cx="0" cy="62048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977C0DB1-5C5E-8E09-5E5A-3A156B64695D}"/>
              </a:ext>
            </a:extLst>
          </p:cNvPr>
          <p:cNvCxnSpPr>
            <a:cxnSpLocks/>
          </p:cNvCxnSpPr>
          <p:nvPr/>
        </p:nvCxnSpPr>
        <p:spPr>
          <a:xfrm>
            <a:off x="10357757" y="2171699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75436DC3-43C9-24F3-CDF3-AE75478006A4}"/>
              </a:ext>
            </a:extLst>
          </p:cNvPr>
          <p:cNvCxnSpPr/>
          <p:nvPr/>
        </p:nvCxnSpPr>
        <p:spPr>
          <a:xfrm>
            <a:off x="9372599" y="4637315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9BE053C5-5886-4288-C4A6-93A372C89DB6}"/>
              </a:ext>
            </a:extLst>
          </p:cNvPr>
          <p:cNvCxnSpPr>
            <a:cxnSpLocks/>
          </p:cNvCxnSpPr>
          <p:nvPr/>
        </p:nvCxnSpPr>
        <p:spPr>
          <a:xfrm>
            <a:off x="10918371" y="5301344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193A8245-AC51-B99A-DF0F-CDE7C75B3E68}"/>
              </a:ext>
            </a:extLst>
          </p:cNvPr>
          <p:cNvCxnSpPr>
            <a:cxnSpLocks/>
          </p:cNvCxnSpPr>
          <p:nvPr/>
        </p:nvCxnSpPr>
        <p:spPr>
          <a:xfrm flipH="1">
            <a:off x="0" y="3243943"/>
            <a:ext cx="121920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36135602-0B7B-547D-FB4B-2210BC232B1C}"/>
              </a:ext>
            </a:extLst>
          </p:cNvPr>
          <p:cNvCxnSpPr>
            <a:cxnSpLocks/>
          </p:cNvCxnSpPr>
          <p:nvPr/>
        </p:nvCxnSpPr>
        <p:spPr>
          <a:xfrm>
            <a:off x="6057900" y="0"/>
            <a:ext cx="38100" cy="685800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978D21C4-3B1C-C577-7418-7557BB3F50BC}"/>
              </a:ext>
            </a:extLst>
          </p:cNvPr>
          <p:cNvSpPr/>
          <p:nvPr/>
        </p:nvSpPr>
        <p:spPr>
          <a:xfrm>
            <a:off x="468086" y="2601686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Πέτρος </a:t>
            </a:r>
            <a:endParaRPr lang="el-CY" dirty="0"/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CEAC82B3-F59F-BB31-6259-D27A788B18BC}"/>
              </a:ext>
            </a:extLst>
          </p:cNvPr>
          <p:cNvSpPr/>
          <p:nvPr/>
        </p:nvSpPr>
        <p:spPr>
          <a:xfrm>
            <a:off x="2569032" y="2579917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Γιάννης</a:t>
            </a:r>
            <a:endParaRPr lang="el-CY" dirty="0"/>
          </a:p>
        </p:txBody>
      </p:sp>
      <p:sp>
        <p:nvSpPr>
          <p:cNvPr id="32" name="Ορθογώνιο: Στρογγύλεμα γωνιών 31">
            <a:extLst>
              <a:ext uri="{FF2B5EF4-FFF2-40B4-BE49-F238E27FC236}">
                <a16:creationId xmlns:a16="http://schemas.microsoft.com/office/drawing/2014/main" id="{82ECB7F5-2987-73D6-DC6D-B61F418C58F2}"/>
              </a:ext>
            </a:extLst>
          </p:cNvPr>
          <p:cNvSpPr/>
          <p:nvPr/>
        </p:nvSpPr>
        <p:spPr>
          <a:xfrm>
            <a:off x="9998531" y="2500994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Άννα</a:t>
            </a:r>
            <a:endParaRPr lang="el-CY" dirty="0"/>
          </a:p>
        </p:txBody>
      </p:sp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B64D6123-BE3E-2D57-1E30-3075791E662E}"/>
              </a:ext>
            </a:extLst>
          </p:cNvPr>
          <p:cNvSpPr/>
          <p:nvPr/>
        </p:nvSpPr>
        <p:spPr>
          <a:xfrm>
            <a:off x="7576460" y="2541820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Μαρία</a:t>
            </a:r>
            <a:endParaRPr lang="el-CY" dirty="0"/>
          </a:p>
        </p:txBody>
      </p:sp>
      <p:sp>
        <p:nvSpPr>
          <p:cNvPr id="34" name="Ορθογώνιο: Στρογγύλεμα γωνιών 33">
            <a:extLst>
              <a:ext uri="{FF2B5EF4-FFF2-40B4-BE49-F238E27FC236}">
                <a16:creationId xmlns:a16="http://schemas.microsoft.com/office/drawing/2014/main" id="{084CABC7-DF8B-8A12-9B04-462DD28DCED7}"/>
              </a:ext>
            </a:extLst>
          </p:cNvPr>
          <p:cNvSpPr/>
          <p:nvPr/>
        </p:nvSpPr>
        <p:spPr>
          <a:xfrm>
            <a:off x="3028946" y="6335487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Ελένη</a:t>
            </a:r>
            <a:endParaRPr lang="el-CY" dirty="0"/>
          </a:p>
        </p:txBody>
      </p:sp>
      <p:sp>
        <p:nvSpPr>
          <p:cNvPr id="35" name="Ορθογώνιο: Στρογγύλεμα γωνιών 34">
            <a:extLst>
              <a:ext uri="{FF2B5EF4-FFF2-40B4-BE49-F238E27FC236}">
                <a16:creationId xmlns:a16="http://schemas.microsoft.com/office/drawing/2014/main" id="{6FD2360F-48C8-908C-7ADB-FB92AED859DB}"/>
              </a:ext>
            </a:extLst>
          </p:cNvPr>
          <p:cNvSpPr/>
          <p:nvPr/>
        </p:nvSpPr>
        <p:spPr>
          <a:xfrm>
            <a:off x="707571" y="6302829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Αντρέας</a:t>
            </a:r>
            <a:endParaRPr lang="el-CY" dirty="0"/>
          </a:p>
        </p:txBody>
      </p:sp>
      <p:cxnSp>
        <p:nvCxnSpPr>
          <p:cNvPr id="40" name="Ευθεία γραμμή σύνδεσης 39">
            <a:extLst>
              <a:ext uri="{FF2B5EF4-FFF2-40B4-BE49-F238E27FC236}">
                <a16:creationId xmlns:a16="http://schemas.microsoft.com/office/drawing/2014/main" id="{540288DD-10EE-1A41-4E19-E662F2929F19}"/>
              </a:ext>
            </a:extLst>
          </p:cNvPr>
          <p:cNvCxnSpPr>
            <a:cxnSpLocks/>
          </p:cNvCxnSpPr>
          <p:nvPr/>
        </p:nvCxnSpPr>
        <p:spPr>
          <a:xfrm>
            <a:off x="2691493" y="2092781"/>
            <a:ext cx="500743" cy="38100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9BC17059-C605-EB57-449F-605C67A9359E}"/>
              </a:ext>
            </a:extLst>
          </p:cNvPr>
          <p:cNvCxnSpPr>
            <a:cxnSpLocks/>
          </p:cNvCxnSpPr>
          <p:nvPr/>
        </p:nvCxnSpPr>
        <p:spPr>
          <a:xfrm flipH="1">
            <a:off x="2754083" y="5671458"/>
            <a:ext cx="500743" cy="4435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Ευθεία γραμμή σύνδεσης 41">
            <a:extLst>
              <a:ext uri="{FF2B5EF4-FFF2-40B4-BE49-F238E27FC236}">
                <a16:creationId xmlns:a16="http://schemas.microsoft.com/office/drawing/2014/main" id="{EA8B852A-4BDD-002E-DEBC-659F71E56F73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3227614" y="5682342"/>
            <a:ext cx="1009640" cy="4054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DFBF96EE-E0C3-4003-827A-A6BF242C3350}"/>
              </a:ext>
            </a:extLst>
          </p:cNvPr>
          <p:cNvCxnSpPr>
            <a:cxnSpLocks/>
          </p:cNvCxnSpPr>
          <p:nvPr/>
        </p:nvCxnSpPr>
        <p:spPr>
          <a:xfrm flipV="1">
            <a:off x="2124074" y="2035630"/>
            <a:ext cx="595992" cy="32657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E13EBA89-6A8A-A7FF-1DA4-D24B2023D3C3}"/>
              </a:ext>
            </a:extLst>
          </p:cNvPr>
          <p:cNvCxnSpPr>
            <a:cxnSpLocks/>
          </p:cNvCxnSpPr>
          <p:nvPr/>
        </p:nvCxnSpPr>
        <p:spPr>
          <a:xfrm>
            <a:off x="1279071" y="1665514"/>
            <a:ext cx="473529" cy="5660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Ευθεία γραμμή σύνδεσης 44">
            <a:extLst>
              <a:ext uri="{FF2B5EF4-FFF2-40B4-BE49-F238E27FC236}">
                <a16:creationId xmlns:a16="http://schemas.microsoft.com/office/drawing/2014/main" id="{23FC75A9-9C0E-480F-ECDB-9A4086E35099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85158" y="1665514"/>
            <a:ext cx="293913" cy="7184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59053E3-30B4-DDD3-0C68-5357A6ED60F8}"/>
              </a:ext>
            </a:extLst>
          </p:cNvPr>
          <p:cNvSpPr/>
          <p:nvPr/>
        </p:nvSpPr>
        <p:spPr>
          <a:xfrm>
            <a:off x="3445329" y="547006"/>
            <a:ext cx="2548620" cy="1785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Ο  Πέτρος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1F80E87-2601-057F-4148-E354A1E5BCD5}"/>
              </a:ext>
            </a:extLst>
          </p:cNvPr>
          <p:cNvSpPr/>
          <p:nvPr/>
        </p:nvSpPr>
        <p:spPr>
          <a:xfrm>
            <a:off x="111541" y="-164210"/>
            <a:ext cx="7327454" cy="7005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chemeClr val="tx1"/>
                </a:solidFill>
              </a:rPr>
              <a:t>Η Μαρία  είναι πιο  ψηλή  από  την Άννα.</a:t>
            </a:r>
          </a:p>
          <a:p>
            <a:pPr algn="ctr"/>
            <a:r>
              <a:rPr lang="el-GR" sz="5400" dirty="0">
                <a:solidFill>
                  <a:schemeClr val="tx1"/>
                </a:solidFill>
              </a:rPr>
              <a:t>Η Άννα είναι πιο  κοντή  από τη Μαρία.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93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CC33B-4120-2232-DB76-6AA44B6FE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D3C2-5CD5-0C3A-6025-7E8DA27C7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Πέμπτη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25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25/12/2025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B46DD2E3-9622-95F6-C365-BF673375F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E8821646-1B38-B760-E71B-E9D65AF4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A29E145-B49D-C5A0-5DDE-3546B7A6B2D1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FB4E218-72AC-3C28-9CA1-FF5F8C25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63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DC2A7F83-5A84-1129-C275-ACF8B394C97A}"/>
              </a:ext>
            </a:extLst>
          </p:cNvPr>
          <p:cNvGraphicFramePr>
            <a:graphicFrameLocks noGrp="1"/>
          </p:cNvGraphicFramePr>
          <p:nvPr/>
        </p:nvGraphicFramePr>
        <p:xfrm>
          <a:off x="486228" y="186266"/>
          <a:ext cx="11019972" cy="640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8036">
                  <a:extLst>
                    <a:ext uri="{9D8B030D-6E8A-4147-A177-3AD203B41FA5}">
                      <a16:colId xmlns:a16="http://schemas.microsoft.com/office/drawing/2014/main" val="2268169607"/>
                    </a:ext>
                  </a:extLst>
                </a:gridCol>
                <a:gridCol w="2901950">
                  <a:extLst>
                    <a:ext uri="{9D8B030D-6E8A-4147-A177-3AD203B41FA5}">
                      <a16:colId xmlns:a16="http://schemas.microsoft.com/office/drawing/2014/main" val="2394179137"/>
                    </a:ext>
                  </a:extLst>
                </a:gridCol>
                <a:gridCol w="2754993">
                  <a:extLst>
                    <a:ext uri="{9D8B030D-6E8A-4147-A177-3AD203B41FA5}">
                      <a16:colId xmlns:a16="http://schemas.microsoft.com/office/drawing/2014/main" val="5742726"/>
                    </a:ext>
                  </a:extLst>
                </a:gridCol>
                <a:gridCol w="2754993">
                  <a:extLst>
                    <a:ext uri="{9D8B030D-6E8A-4147-A177-3AD203B41FA5}">
                      <a16:colId xmlns:a16="http://schemas.microsoft.com/office/drawing/2014/main" val="2550675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4800" dirty="0"/>
                        <a:t>Τώρα</a:t>
                      </a:r>
                      <a:r>
                        <a:rPr lang="el-GR" dirty="0"/>
                        <a:t> 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/>
                        <a:t>Αύριο</a:t>
                      </a:r>
                      <a:r>
                        <a:rPr lang="el-GR" dirty="0"/>
                        <a:t> 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3200" dirty="0"/>
                        <a:t>Μπορώ να </a:t>
                      </a:r>
                      <a:endParaRPr lang="el-CY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Τρώω</a:t>
                      </a:r>
                    </a:p>
                    <a:p>
                      <a:r>
                        <a:rPr lang="el-GR" sz="2400" dirty="0"/>
                        <a:t>Πηγαίνω</a:t>
                      </a:r>
                    </a:p>
                    <a:p>
                      <a:r>
                        <a:rPr lang="el-GR" sz="2400" dirty="0"/>
                        <a:t>Κάνω</a:t>
                      </a:r>
                    </a:p>
                    <a:p>
                      <a:r>
                        <a:rPr lang="el-GR" sz="2400" dirty="0"/>
                        <a:t>Μένω</a:t>
                      </a:r>
                    </a:p>
                    <a:p>
                      <a:r>
                        <a:rPr lang="el-GR" sz="2400" dirty="0"/>
                        <a:t>Πίνω</a:t>
                      </a:r>
                    </a:p>
                    <a:p>
                      <a:r>
                        <a:rPr lang="el-GR" sz="2400" dirty="0"/>
                        <a:t>Δίνω</a:t>
                      </a:r>
                    </a:p>
                    <a:p>
                      <a:r>
                        <a:rPr lang="el-GR" sz="2400" dirty="0"/>
                        <a:t>Παίρνω</a:t>
                      </a:r>
                    </a:p>
                    <a:p>
                      <a:r>
                        <a:rPr lang="el-GR" sz="2400" dirty="0"/>
                        <a:t>Φορώ</a:t>
                      </a:r>
                    </a:p>
                    <a:p>
                      <a:r>
                        <a:rPr lang="el-GR" sz="2400" dirty="0"/>
                        <a:t>Βγαίνω</a:t>
                      </a:r>
                    </a:p>
                    <a:p>
                      <a:r>
                        <a:rPr lang="el-GR" sz="2400" dirty="0"/>
                        <a:t>Βλέπω</a:t>
                      </a:r>
                    </a:p>
                    <a:p>
                      <a:r>
                        <a:rPr lang="el-GR" sz="2400" dirty="0"/>
                        <a:t>Ακούω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θα</a:t>
                      </a:r>
                      <a:r>
                        <a:rPr lang="el-GR" sz="2400" baseline="0" dirty="0"/>
                        <a:t> φάω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πάω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κάνω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μείνω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θα πιώ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θα δώσω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θα</a:t>
                      </a:r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 πάρω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φορέσω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βγω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δω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ακούσω</a:t>
                      </a:r>
                      <a:endParaRPr lang="el-CY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φάε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πήγαινε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κάνε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μείνε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πιες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δώσε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πάρε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φόρεσε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βγες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δες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άκουσε</a:t>
                      </a:r>
                      <a:endParaRPr lang="el-CY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φάω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πάω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κάνω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μείνω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πιώ 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δώσω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πάρω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φορέσω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βγω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δω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ακούσω</a:t>
                      </a:r>
                      <a:endParaRPr lang="el-CY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632741"/>
                  </a:ext>
                </a:extLst>
              </a:tr>
            </a:tbl>
          </a:graphicData>
        </a:graphic>
      </p:graphicFrame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A5FF45-5C9E-9EFF-AB9D-B7728ECA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6" t="23807" r="39331"/>
          <a:stretch/>
        </p:blipFill>
        <p:spPr>
          <a:xfrm>
            <a:off x="6357258" y="304799"/>
            <a:ext cx="1910270" cy="2090057"/>
          </a:xfrm>
          <a:prstGeom prst="rect">
            <a:avLst/>
          </a:prstGeom>
        </p:spPr>
      </p:pic>
      <p:pic>
        <p:nvPicPr>
          <p:cNvPr id="1026" name="Picture 2" descr="αγόρι που σηκώνει χέρι στο μάθημα παιδί από το γραφείο Διανυσματική  απεικόνιση - εικονογραφία από lifestyle, childhood: 224802607">
            <a:extLst>
              <a:ext uri="{FF2B5EF4-FFF2-40B4-BE49-F238E27FC236}">
                <a16:creationId xmlns:a16="http://schemas.microsoft.com/office/drawing/2014/main" id="{4EB771EC-E7BD-1AB2-A820-0F90D09F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24" y="793352"/>
            <a:ext cx="2495324" cy="16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2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Τρίτη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23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23/12/2025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DD1068D1-FEF8-1CE2-CCCA-E3DD915A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3D6EB053-8E1A-F30D-C1BA-75BF2277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5598339-56E9-068A-218F-A6F600BA4CFC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2055558-D736-7A5B-241B-85483DF26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11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DC2A7F83-5A84-1129-C275-ACF8B394C97A}"/>
              </a:ext>
            </a:extLst>
          </p:cNvPr>
          <p:cNvGraphicFramePr>
            <a:graphicFrameLocks noGrp="1"/>
          </p:cNvGraphicFramePr>
          <p:nvPr/>
        </p:nvGraphicFramePr>
        <p:xfrm>
          <a:off x="486228" y="186266"/>
          <a:ext cx="11019972" cy="640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8036">
                  <a:extLst>
                    <a:ext uri="{9D8B030D-6E8A-4147-A177-3AD203B41FA5}">
                      <a16:colId xmlns:a16="http://schemas.microsoft.com/office/drawing/2014/main" val="2268169607"/>
                    </a:ext>
                  </a:extLst>
                </a:gridCol>
                <a:gridCol w="2901950">
                  <a:extLst>
                    <a:ext uri="{9D8B030D-6E8A-4147-A177-3AD203B41FA5}">
                      <a16:colId xmlns:a16="http://schemas.microsoft.com/office/drawing/2014/main" val="2394179137"/>
                    </a:ext>
                  </a:extLst>
                </a:gridCol>
                <a:gridCol w="2754993">
                  <a:extLst>
                    <a:ext uri="{9D8B030D-6E8A-4147-A177-3AD203B41FA5}">
                      <a16:colId xmlns:a16="http://schemas.microsoft.com/office/drawing/2014/main" val="5742726"/>
                    </a:ext>
                  </a:extLst>
                </a:gridCol>
                <a:gridCol w="2754993">
                  <a:extLst>
                    <a:ext uri="{9D8B030D-6E8A-4147-A177-3AD203B41FA5}">
                      <a16:colId xmlns:a16="http://schemas.microsoft.com/office/drawing/2014/main" val="2550675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4800" dirty="0"/>
                        <a:t>Τώρα</a:t>
                      </a:r>
                      <a:r>
                        <a:rPr lang="el-GR" dirty="0"/>
                        <a:t> 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/>
                        <a:t>Αύριο</a:t>
                      </a:r>
                      <a:r>
                        <a:rPr lang="el-GR" dirty="0"/>
                        <a:t> 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3200" dirty="0"/>
                        <a:t>Μπορώ να </a:t>
                      </a:r>
                      <a:endParaRPr lang="el-CY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Τρώω</a:t>
                      </a:r>
                    </a:p>
                    <a:p>
                      <a:r>
                        <a:rPr lang="el-GR" sz="2400" dirty="0"/>
                        <a:t>Πηγαίνω</a:t>
                      </a:r>
                    </a:p>
                    <a:p>
                      <a:r>
                        <a:rPr lang="el-GR" sz="2400" dirty="0"/>
                        <a:t>Κάνω</a:t>
                      </a:r>
                    </a:p>
                    <a:p>
                      <a:r>
                        <a:rPr lang="el-GR" sz="2400" dirty="0"/>
                        <a:t>Μένω</a:t>
                      </a:r>
                    </a:p>
                    <a:p>
                      <a:r>
                        <a:rPr lang="el-GR" sz="2400" dirty="0"/>
                        <a:t>Πίνω</a:t>
                      </a:r>
                    </a:p>
                    <a:p>
                      <a:r>
                        <a:rPr lang="el-GR" sz="2400" dirty="0"/>
                        <a:t>Δίνω</a:t>
                      </a:r>
                    </a:p>
                    <a:p>
                      <a:r>
                        <a:rPr lang="el-GR" sz="2400" dirty="0"/>
                        <a:t>Παίρνω</a:t>
                      </a:r>
                    </a:p>
                    <a:p>
                      <a:r>
                        <a:rPr lang="el-GR" sz="2400" dirty="0"/>
                        <a:t>Φορώ</a:t>
                      </a:r>
                    </a:p>
                    <a:p>
                      <a:r>
                        <a:rPr lang="el-GR" sz="2400" dirty="0"/>
                        <a:t>Βγαίνω</a:t>
                      </a:r>
                    </a:p>
                    <a:p>
                      <a:r>
                        <a:rPr lang="el-GR" sz="2400" dirty="0"/>
                        <a:t>Βλέπω</a:t>
                      </a:r>
                    </a:p>
                    <a:p>
                      <a:r>
                        <a:rPr lang="el-GR" sz="2400" dirty="0"/>
                        <a:t>Ακούω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θα</a:t>
                      </a:r>
                      <a:r>
                        <a:rPr lang="el-GR" sz="2400" baseline="0" dirty="0"/>
                        <a:t> φάω</a:t>
                      </a:r>
                    </a:p>
                    <a:p>
                      <a:r>
                        <a:rPr lang="el-GR" sz="2400" baseline="0" dirty="0"/>
                        <a:t>θα πάω</a:t>
                      </a:r>
                    </a:p>
                    <a:p>
                      <a:r>
                        <a:rPr lang="el-GR" sz="2400" baseline="0" dirty="0"/>
                        <a:t>θα κάνω</a:t>
                      </a:r>
                    </a:p>
                    <a:p>
                      <a:r>
                        <a:rPr lang="el-GR" sz="2400" baseline="0" dirty="0"/>
                        <a:t>θα μείνω</a:t>
                      </a:r>
                    </a:p>
                    <a:p>
                      <a:r>
                        <a:rPr lang="el-GR" sz="2400" dirty="0"/>
                        <a:t>θα πιω</a:t>
                      </a:r>
                    </a:p>
                    <a:p>
                      <a:r>
                        <a:rPr lang="el-GR" sz="2400" dirty="0"/>
                        <a:t>θα δώσω</a:t>
                      </a:r>
                    </a:p>
                    <a:p>
                      <a:r>
                        <a:rPr lang="el-GR" sz="2400" dirty="0"/>
                        <a:t>θα</a:t>
                      </a:r>
                      <a:r>
                        <a:rPr lang="el-GR" sz="2400" baseline="0" dirty="0"/>
                        <a:t> πάρω</a:t>
                      </a:r>
                    </a:p>
                    <a:p>
                      <a:r>
                        <a:rPr lang="el-GR" sz="2400" baseline="0" dirty="0"/>
                        <a:t>θα φορέσω</a:t>
                      </a:r>
                    </a:p>
                    <a:p>
                      <a:r>
                        <a:rPr lang="el-GR" sz="2400" baseline="0" dirty="0"/>
                        <a:t>θα βγω</a:t>
                      </a:r>
                    </a:p>
                    <a:p>
                      <a:r>
                        <a:rPr lang="el-GR" sz="2400" baseline="0" dirty="0"/>
                        <a:t>θα δω</a:t>
                      </a:r>
                    </a:p>
                    <a:p>
                      <a:r>
                        <a:rPr lang="el-GR" sz="2400" baseline="0" dirty="0"/>
                        <a:t>θα ακούσω</a:t>
                      </a:r>
                      <a:endParaRPr lang="el-C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φάε</a:t>
                      </a:r>
                    </a:p>
                    <a:p>
                      <a:r>
                        <a:rPr lang="el-GR" sz="2400" dirty="0"/>
                        <a:t>πήγαινε</a:t>
                      </a:r>
                    </a:p>
                    <a:p>
                      <a:r>
                        <a:rPr lang="el-GR" sz="2400" dirty="0"/>
                        <a:t>κάνε</a:t>
                      </a:r>
                    </a:p>
                    <a:p>
                      <a:r>
                        <a:rPr lang="el-GR" sz="2400" dirty="0"/>
                        <a:t>μείνε</a:t>
                      </a:r>
                    </a:p>
                    <a:p>
                      <a:r>
                        <a:rPr lang="el-GR" sz="2400" dirty="0"/>
                        <a:t>πιες</a:t>
                      </a:r>
                    </a:p>
                    <a:p>
                      <a:r>
                        <a:rPr lang="el-GR" sz="2400" dirty="0"/>
                        <a:t>δώσε</a:t>
                      </a:r>
                    </a:p>
                    <a:p>
                      <a:r>
                        <a:rPr lang="el-GR" sz="2400" dirty="0"/>
                        <a:t>πάρε</a:t>
                      </a:r>
                    </a:p>
                    <a:p>
                      <a:r>
                        <a:rPr lang="el-GR" sz="2400" dirty="0"/>
                        <a:t>φόρεσε</a:t>
                      </a:r>
                    </a:p>
                    <a:p>
                      <a:r>
                        <a:rPr lang="el-GR" sz="2400" dirty="0"/>
                        <a:t>βγες</a:t>
                      </a:r>
                    </a:p>
                    <a:p>
                      <a:r>
                        <a:rPr lang="el-GR" sz="2400" dirty="0"/>
                        <a:t>δες</a:t>
                      </a:r>
                    </a:p>
                    <a:p>
                      <a:r>
                        <a:rPr lang="el-GR" sz="2400" dirty="0"/>
                        <a:t>άκουσε</a:t>
                      </a:r>
                      <a:endParaRPr lang="el-C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φάω</a:t>
                      </a:r>
                    </a:p>
                    <a:p>
                      <a:r>
                        <a:rPr lang="el-GR" sz="2400" dirty="0"/>
                        <a:t>πάω</a:t>
                      </a:r>
                    </a:p>
                    <a:p>
                      <a:r>
                        <a:rPr lang="el-GR" sz="2400" dirty="0"/>
                        <a:t>κάνω</a:t>
                      </a:r>
                    </a:p>
                    <a:p>
                      <a:r>
                        <a:rPr lang="el-GR" sz="2400" dirty="0"/>
                        <a:t>μείνω</a:t>
                      </a:r>
                    </a:p>
                    <a:p>
                      <a:r>
                        <a:rPr lang="el-GR" sz="2400" dirty="0"/>
                        <a:t>πω </a:t>
                      </a:r>
                    </a:p>
                    <a:p>
                      <a:r>
                        <a:rPr lang="el-GR" sz="2400" dirty="0"/>
                        <a:t>δώσω</a:t>
                      </a:r>
                    </a:p>
                    <a:p>
                      <a:r>
                        <a:rPr lang="el-GR" sz="2400" dirty="0"/>
                        <a:t>πάρω</a:t>
                      </a:r>
                    </a:p>
                    <a:p>
                      <a:r>
                        <a:rPr lang="el-GR" sz="2400" dirty="0"/>
                        <a:t>φορέσω</a:t>
                      </a:r>
                    </a:p>
                    <a:p>
                      <a:r>
                        <a:rPr lang="el-GR" sz="2400" dirty="0"/>
                        <a:t>βγω</a:t>
                      </a:r>
                    </a:p>
                    <a:p>
                      <a:r>
                        <a:rPr lang="el-GR" sz="2400" dirty="0"/>
                        <a:t>δω</a:t>
                      </a:r>
                    </a:p>
                    <a:p>
                      <a:r>
                        <a:rPr lang="el-GR" sz="2400" dirty="0"/>
                        <a:t>ακούσω</a:t>
                      </a:r>
                      <a:endParaRPr lang="el-C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632741"/>
                  </a:ext>
                </a:extLst>
              </a:tr>
            </a:tbl>
          </a:graphicData>
        </a:graphic>
      </p:graphicFrame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A5FF45-5C9E-9EFF-AB9D-B7728ECA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6" t="23807" r="39331"/>
          <a:stretch/>
        </p:blipFill>
        <p:spPr>
          <a:xfrm>
            <a:off x="6357258" y="304799"/>
            <a:ext cx="1910270" cy="2090057"/>
          </a:xfrm>
          <a:prstGeom prst="rect">
            <a:avLst/>
          </a:prstGeom>
        </p:spPr>
      </p:pic>
      <p:pic>
        <p:nvPicPr>
          <p:cNvPr id="1026" name="Picture 2" descr="αγόρι που σηκώνει χέρι στο μάθημα παιδί από το γραφείο Διανυσματική  απεικόνιση - εικονογραφία από lifestyle, childhood: 224802607">
            <a:extLst>
              <a:ext uri="{FF2B5EF4-FFF2-40B4-BE49-F238E27FC236}">
                <a16:creationId xmlns:a16="http://schemas.microsoft.com/office/drawing/2014/main" id="{4EB771EC-E7BD-1AB2-A820-0F90D09F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24" y="793352"/>
            <a:ext cx="2495324" cy="16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001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ECF8-BE8D-1383-F240-81259E76D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Δείτε σχετικές λεπτομέρειες εικόνας. 1ο Νηπιαγωγείο Ηρακλείου Αττικής: Χειμώνας στο Νηπιαγωγείο μας....">
            <a:extLst>
              <a:ext uri="{FF2B5EF4-FFF2-40B4-BE49-F238E27FC236}">
                <a16:creationId xmlns:a16="http://schemas.microsoft.com/office/drawing/2014/main" id="{30B50562-681F-42CB-6866-43552208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3" y="149679"/>
            <a:ext cx="11536070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20D02CD6-8BFF-B1D6-37E1-BA46071D4619}"/>
              </a:ext>
            </a:extLst>
          </p:cNvPr>
          <p:cNvSpPr/>
          <p:nvPr/>
        </p:nvSpPr>
        <p:spPr>
          <a:xfrm>
            <a:off x="1458686" y="2547256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C86E2801-70DB-7576-102D-BEFAFF0F2C91}"/>
              </a:ext>
            </a:extLst>
          </p:cNvPr>
          <p:cNvSpPr/>
          <p:nvPr/>
        </p:nvSpPr>
        <p:spPr>
          <a:xfrm>
            <a:off x="4322293" y="2779939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35F65E53-248A-0B4D-D309-EE29C7891ACD}"/>
              </a:ext>
            </a:extLst>
          </p:cNvPr>
          <p:cNvSpPr/>
          <p:nvPr/>
        </p:nvSpPr>
        <p:spPr>
          <a:xfrm>
            <a:off x="6576299" y="2547255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7ECEFEE0-BEE0-226B-06F2-D54024A3C3F0}"/>
              </a:ext>
            </a:extLst>
          </p:cNvPr>
          <p:cNvSpPr/>
          <p:nvPr/>
        </p:nvSpPr>
        <p:spPr>
          <a:xfrm>
            <a:off x="9013371" y="2628897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D3AFD1-5F60-B070-E05F-0CABBADC71FD}"/>
              </a:ext>
            </a:extLst>
          </p:cNvPr>
          <p:cNvSpPr/>
          <p:nvPr/>
        </p:nvSpPr>
        <p:spPr>
          <a:xfrm>
            <a:off x="9177986" y="4942113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A0F4DA1A-4D47-F7E5-FE52-A18EA1882D20}"/>
              </a:ext>
            </a:extLst>
          </p:cNvPr>
          <p:cNvSpPr/>
          <p:nvPr/>
        </p:nvSpPr>
        <p:spPr>
          <a:xfrm>
            <a:off x="6357260" y="5155743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914A1EF7-9D38-BBF5-1B5E-CD3C5C0CDCB8}"/>
              </a:ext>
            </a:extLst>
          </p:cNvPr>
          <p:cNvSpPr/>
          <p:nvPr/>
        </p:nvSpPr>
        <p:spPr>
          <a:xfrm>
            <a:off x="3951514" y="5139416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FEAD4A0F-6578-06B5-5405-BC008AD90D13}"/>
              </a:ext>
            </a:extLst>
          </p:cNvPr>
          <p:cNvSpPr/>
          <p:nvPr/>
        </p:nvSpPr>
        <p:spPr>
          <a:xfrm>
            <a:off x="1431472" y="5249633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52276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A04EA-A8E3-3008-6148-CA7D7840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Δείτε σχετικές λεπτομέρειες εικόνας. 1ο Νηπιαγωγείο Ηρακλείου Αττικής: Χειμώνας στο Νηπιαγωγείο μας....">
            <a:extLst>
              <a:ext uri="{FF2B5EF4-FFF2-40B4-BE49-F238E27FC236}">
                <a16:creationId xmlns:a16="http://schemas.microsoft.com/office/drawing/2014/main" id="{5FB6CC05-86C5-4E3A-807D-051B6E45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3" y="149679"/>
            <a:ext cx="11536070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B1C7619E-348F-284C-472B-D0BAB81BE025}"/>
              </a:ext>
            </a:extLst>
          </p:cNvPr>
          <p:cNvSpPr/>
          <p:nvPr/>
        </p:nvSpPr>
        <p:spPr>
          <a:xfrm>
            <a:off x="1458686" y="2547256"/>
            <a:ext cx="2141764" cy="143691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πουλόβερ</a:t>
            </a:r>
            <a:endParaRPr lang="el-CY" sz="2400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1BE3DD84-1A35-1F71-9F6B-3B0621A50CF4}"/>
              </a:ext>
            </a:extLst>
          </p:cNvPr>
          <p:cNvSpPr/>
          <p:nvPr/>
        </p:nvSpPr>
        <p:spPr>
          <a:xfrm>
            <a:off x="4154294" y="2547255"/>
            <a:ext cx="2034967" cy="140017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μπουφάν</a:t>
            </a:r>
            <a:endParaRPr lang="el-CY" sz="2400" dirty="0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26DD0708-6868-E59B-4981-9CA28B309A58}"/>
              </a:ext>
            </a:extLst>
          </p:cNvPr>
          <p:cNvSpPr/>
          <p:nvPr/>
        </p:nvSpPr>
        <p:spPr>
          <a:xfrm>
            <a:off x="6576299" y="2547255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παλτό</a:t>
            </a:r>
            <a:endParaRPr lang="el-CY" sz="2400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0C9A3EC8-59E0-B69B-EBFC-B36424D75D2D}"/>
              </a:ext>
            </a:extLst>
          </p:cNvPr>
          <p:cNvSpPr/>
          <p:nvPr/>
        </p:nvSpPr>
        <p:spPr>
          <a:xfrm>
            <a:off x="9013371" y="2628897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σακάκι</a:t>
            </a:r>
            <a:r>
              <a:rPr lang="el-GR" sz="3200" dirty="0"/>
              <a:t> </a:t>
            </a:r>
            <a:endParaRPr lang="el-CY" sz="3200" dirty="0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6C0F4881-111D-A822-74F2-F4E84A8C21B0}"/>
              </a:ext>
            </a:extLst>
          </p:cNvPr>
          <p:cNvSpPr/>
          <p:nvPr/>
        </p:nvSpPr>
        <p:spPr>
          <a:xfrm>
            <a:off x="8743949" y="4942113"/>
            <a:ext cx="2612571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κάλτσες</a:t>
            </a:r>
            <a:endParaRPr lang="el-CY" sz="2400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B1732195-00F4-E695-4F2B-55B6BA23C01F}"/>
              </a:ext>
            </a:extLst>
          </p:cNvPr>
          <p:cNvSpPr/>
          <p:nvPr/>
        </p:nvSpPr>
        <p:spPr>
          <a:xfrm>
            <a:off x="6357260" y="4942114"/>
            <a:ext cx="2102267" cy="14709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σκούφος</a:t>
            </a:r>
            <a:endParaRPr lang="el-CY" sz="2400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9E17B2A8-EF54-CDA6-DBE9-34F6467FF1BD}"/>
              </a:ext>
            </a:extLst>
          </p:cNvPr>
          <p:cNvSpPr/>
          <p:nvPr/>
        </p:nvSpPr>
        <p:spPr>
          <a:xfrm>
            <a:off x="3951514" y="5139416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γάντια</a:t>
            </a:r>
            <a:endParaRPr lang="el-CY" sz="24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445CEA96-E58E-946F-8C63-1337BFC234DC}"/>
              </a:ext>
            </a:extLst>
          </p:cNvPr>
          <p:cNvSpPr/>
          <p:nvPr/>
        </p:nvSpPr>
        <p:spPr>
          <a:xfrm>
            <a:off x="1094014" y="5249633"/>
            <a:ext cx="2506436" cy="128179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κασκόλ</a:t>
            </a:r>
            <a:endParaRPr lang="el-CY" sz="2400" dirty="0"/>
          </a:p>
        </p:txBody>
      </p:sp>
    </p:spTree>
    <p:extLst>
      <p:ext uri="{BB962C8B-B14F-4D97-AF65-F5344CB8AC3E}">
        <p14:creationId xmlns:p14="http://schemas.microsoft.com/office/powerpoint/2010/main" val="3372607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B5654-0FA7-60D3-E8B0-F49E3AC25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68379B98-D6DE-8A64-0513-3048DCDB9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32A204DE-562B-6E93-A4B6-D95F6C1C6657}"/>
              </a:ext>
            </a:extLst>
          </p:cNvPr>
          <p:cNvSpPr/>
          <p:nvPr/>
        </p:nvSpPr>
        <p:spPr>
          <a:xfrm>
            <a:off x="1469571" y="783771"/>
            <a:ext cx="5214258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rgbClr val="0070C0"/>
                </a:solidFill>
              </a:rPr>
              <a:t>Επανάλαβε!</a:t>
            </a:r>
            <a:r>
              <a:rPr lang="el-GR" sz="3600" dirty="0">
                <a:solidFill>
                  <a:srgbClr val="0070C0"/>
                </a:solidFill>
              </a:rPr>
              <a:t> </a:t>
            </a:r>
            <a:r>
              <a:rPr lang="el-GR" sz="3600" b="1" dirty="0">
                <a:solidFill>
                  <a:schemeClr val="tx1"/>
                </a:solidFill>
              </a:rPr>
              <a:t>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E4DDD8E-599B-9ABF-371C-956CFA40C7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68" b="24636"/>
          <a:stretch>
            <a:fillRect/>
          </a:stretch>
        </p:blipFill>
        <p:spPr>
          <a:xfrm>
            <a:off x="2499632" y="3708763"/>
            <a:ext cx="5250996" cy="2646318"/>
          </a:xfrm>
          <a:prstGeom prst="rect">
            <a:avLst/>
          </a:prstGeom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CBF8192-036D-5365-3D0A-254474BCA1FB}"/>
              </a:ext>
            </a:extLst>
          </p:cNvPr>
          <p:cNvSpPr/>
          <p:nvPr/>
        </p:nvSpPr>
        <p:spPr>
          <a:xfrm rot="19039451">
            <a:off x="3901441" y="3265440"/>
            <a:ext cx="2754630" cy="55898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Καλημέρα!</a:t>
            </a:r>
            <a:endParaRPr lang="el-CY" sz="32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3DEA3A65-97EA-CF1C-BB8E-D624E9A20BEA}"/>
              </a:ext>
            </a:extLst>
          </p:cNvPr>
          <p:cNvSpPr/>
          <p:nvPr/>
        </p:nvSpPr>
        <p:spPr>
          <a:xfrm rot="19039451">
            <a:off x="6518124" y="3613335"/>
            <a:ext cx="2754630" cy="55898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Καλημέρα!</a:t>
            </a:r>
            <a:endParaRPr lang="el-CY" sz="3200" dirty="0"/>
          </a:p>
        </p:txBody>
      </p:sp>
    </p:spTree>
    <p:extLst>
      <p:ext uri="{BB962C8B-B14F-4D97-AF65-F5344CB8AC3E}">
        <p14:creationId xmlns:p14="http://schemas.microsoft.com/office/powerpoint/2010/main" val="2088976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3821" y="314325"/>
            <a:ext cx="2383972" cy="1477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miley Face 2"/>
          <p:cNvSpPr/>
          <p:nvPr/>
        </p:nvSpPr>
        <p:spPr>
          <a:xfrm>
            <a:off x="1779814" y="628650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91985" y="3005817"/>
            <a:ext cx="2383972" cy="1238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91985" y="4603295"/>
            <a:ext cx="2383972" cy="1062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1744435" y="1914525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1684562" y="5822497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31079" y="502920"/>
            <a:ext cx="217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μέσα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3731079" y="3005817"/>
            <a:ext cx="217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πάνω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3961857" y="4585384"/>
            <a:ext cx="2038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κάτω</a:t>
            </a:r>
            <a:endParaRPr lang="en-US" sz="5400" dirty="0"/>
          </a:p>
        </p:txBody>
      </p:sp>
      <p:sp>
        <p:nvSpPr>
          <p:cNvPr id="12" name="Smiley Face 2"/>
          <p:cNvSpPr/>
          <p:nvPr/>
        </p:nvSpPr>
        <p:spPr>
          <a:xfrm>
            <a:off x="8325939" y="478810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"/>
          <p:cNvSpPr/>
          <p:nvPr/>
        </p:nvSpPr>
        <p:spPr>
          <a:xfrm>
            <a:off x="6546124" y="314325"/>
            <a:ext cx="2383972" cy="1477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12529" y="478810"/>
            <a:ext cx="1768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πίσω</a:t>
            </a:r>
            <a:endParaRPr lang="en-US" sz="5400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D64440A-5544-0AF3-80B4-F14923C7098D}"/>
              </a:ext>
            </a:extLst>
          </p:cNvPr>
          <p:cNvSpPr/>
          <p:nvPr/>
        </p:nvSpPr>
        <p:spPr>
          <a:xfrm>
            <a:off x="6546124" y="2690132"/>
            <a:ext cx="2383972" cy="1477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2">
            <a:extLst>
              <a:ext uri="{FF2B5EF4-FFF2-40B4-BE49-F238E27FC236}">
                <a16:creationId xmlns:a16="http://schemas.microsoft.com/office/drawing/2014/main" id="{55C5D0A5-75C5-A041-0456-085DDF0B136D}"/>
              </a:ext>
            </a:extLst>
          </p:cNvPr>
          <p:cNvSpPr/>
          <p:nvPr/>
        </p:nvSpPr>
        <p:spPr>
          <a:xfrm>
            <a:off x="7117625" y="3613834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5D927-A805-0371-CF50-C9C244224C43}"/>
              </a:ext>
            </a:extLst>
          </p:cNvPr>
          <p:cNvSpPr txBox="1"/>
          <p:nvPr/>
        </p:nvSpPr>
        <p:spPr>
          <a:xfrm>
            <a:off x="8930096" y="2793946"/>
            <a:ext cx="3347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μπροστά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415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1985" y="4603295"/>
            <a:ext cx="2383972" cy="1062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3844017" y="4752975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25045" y="4644277"/>
            <a:ext cx="2383972" cy="1062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10874826" y="4694464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56515" y="615638"/>
            <a:ext cx="3152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αριστερά</a:t>
            </a:r>
            <a:endParaRPr lang="en-US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98773" y="2991445"/>
            <a:ext cx="2383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δεξιά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1870" y="5771766"/>
            <a:ext cx="4305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κοντά/ δίπλα</a:t>
            </a:r>
            <a:endParaRPr lang="en-US" sz="5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04362" y="5780697"/>
            <a:ext cx="284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μακριά</a:t>
            </a:r>
            <a:endParaRPr lang="en-US" sz="5400" dirty="0"/>
          </a:p>
        </p:txBody>
      </p:sp>
      <p:pic>
        <p:nvPicPr>
          <p:cNvPr id="7170" name="Picture 2" descr="Υποχρεωτικά Σήματα - OneWay Driving School in Nicosia, Cyprus">
            <a:extLst>
              <a:ext uri="{FF2B5EF4-FFF2-40B4-BE49-F238E27FC236}">
                <a16:creationId xmlns:a16="http://schemas.microsoft.com/office/drawing/2014/main" id="{84C13209-088F-6EE1-0B2D-FBCF2821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67" y="2619375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Πινακίδα Αλουμινίου Ρ-50α Υποχρεωτική Κατεύθυνση Πορείας Με Στροφή Αριστερά  | ERGOSIMANSI - AFOI NASTOU E.E.">
            <a:extLst>
              <a:ext uri="{FF2B5EF4-FFF2-40B4-BE49-F238E27FC236}">
                <a16:creationId xmlns:a16="http://schemas.microsoft.com/office/drawing/2014/main" id="{B50D3EFC-BAD2-619F-F7E6-5F1E06BE7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90" y="16290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0DDD2-705D-B5D8-69E6-33F6B1D83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BDEF-AB34-E714-ACE8-89B75E4B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Παρασκευή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26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26/12/2025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D4FC7104-ED25-E75E-40D3-2712B7EC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3AF9CDD3-E946-EAB1-57F4-E52E538A8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DF9FE179-0F85-E006-0B61-3FC7168F029A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D212272-534E-5505-6802-2047D82E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51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ΠΟΥ  ΕΙΣΑΙ;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Είμαι στο  νοσοκομείο</a:t>
            </a:r>
            <a:r>
              <a:rPr lang="tr-TR" dirty="0"/>
              <a:t>.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Είμαι στο σχολείο</a:t>
            </a:r>
            <a:r>
              <a:rPr lang="tr-TR" dirty="0"/>
              <a:t>.</a:t>
            </a:r>
            <a:endParaRPr lang="en-US" dirty="0"/>
          </a:p>
        </p:txBody>
      </p:sp>
      <p:pic>
        <p:nvPicPr>
          <p:cNvPr id="1026" name="Picture 2" descr="De Het Ziekenhuisbouw En Zwarte Mannelijke Arts Vector Illustratie -  Illustration of grappig, gebouw: 6497027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9" y="2626137"/>
            <a:ext cx="3535997" cy="35359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Ευτυχή κινούμενα σχέδια παιδιών σχολείου μπροστά από το σχολείο  Διανυσματική απεικόνιση - εικονογραφία από schoolbag, childhood: 5083996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26137"/>
            <a:ext cx="4946557" cy="37289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ΠΟΥ  ΕΙΣΑΙ;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Είμαι στο  πάρκο.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Είμαι στο βενζινάδικο. </a:t>
            </a:r>
            <a:endParaRPr lang="en-US" dirty="0"/>
          </a:p>
        </p:txBody>
      </p:sp>
      <p:pic>
        <p:nvPicPr>
          <p:cNvPr id="2052" name="Picture 4" descr="https://faretra.info/wp-content/uploads/2022/07/%CE%9C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2860221"/>
            <a:ext cx="4041775" cy="36326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rk Stock Photo Images. 3,344,328 Park royalty free pictures and photos  available to download from thousands of stock photographe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9" y="2745888"/>
            <a:ext cx="3698225" cy="35406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6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ΠΟΥ  ΕΙΣΑΙ;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Είμαι στο  αεροδρόμιο.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Είμαι στο ξενοδοχείο.</a:t>
            </a:r>
            <a:endParaRPr lang="en-US" dirty="0"/>
          </a:p>
        </p:txBody>
      </p:sp>
      <p:pic>
        <p:nvPicPr>
          <p:cNvPr id="3078" name="Picture 6" descr="Vista del paisaje de la terminal del aeropuerto con la torre de control de  tráfico aéreo con avión y taxi | Vector Premi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" y="2904232"/>
            <a:ext cx="4040188" cy="3359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dificio Del Hotel Ilustración Vectorial Con Diseño Simple Icono Del Hotel  PNG , Hotel, Icono, Edificio PNG y Vector para Descargar Gratis | Pngtre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32" y="2867870"/>
            <a:ext cx="3901440" cy="3487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5EEB3665-9ED8-FFF2-58EA-E029DC941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C2AE932-439C-E17D-3EFD-1AE941DD6C58}"/>
              </a:ext>
            </a:extLst>
          </p:cNvPr>
          <p:cNvSpPr/>
          <p:nvPr/>
        </p:nvSpPr>
        <p:spPr>
          <a:xfrm>
            <a:off x="1469571" y="783771"/>
            <a:ext cx="5214258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4000" dirty="0">
              <a:solidFill>
                <a:schemeClr val="tx1"/>
              </a:solidFill>
            </a:endParaRPr>
          </a:p>
          <a:p>
            <a:r>
              <a:rPr lang="el-GR" sz="3600" b="1" dirty="0">
                <a:solidFill>
                  <a:schemeClr val="tx1"/>
                </a:solidFill>
              </a:rPr>
              <a:t>Συμπληρώνω τα κενά!</a:t>
            </a:r>
          </a:p>
          <a:p>
            <a:r>
              <a:rPr lang="el-GR" sz="3600" b="1" dirty="0">
                <a:solidFill>
                  <a:schemeClr val="tx1"/>
                </a:solidFill>
              </a:rPr>
              <a:t>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6148" name="Picture 4" descr="Bimini Στοκ Εικονογραφήσεις, Vectors, &amp; Clipart – (126,832 Στοκ  Εικονογραφήσεις)">
            <a:extLst>
              <a:ext uri="{FF2B5EF4-FFF2-40B4-BE49-F238E27FC236}">
                <a16:creationId xmlns:a16="http://schemas.microsoft.com/office/drawing/2014/main" id="{D0D0FE7B-CB3E-BE31-1F12-D2DCE6770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09" y="3310059"/>
            <a:ext cx="3069092" cy="328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5F1166B-B283-5516-AE4E-848A5E9C513C}"/>
              </a:ext>
            </a:extLst>
          </p:cNvPr>
          <p:cNvSpPr/>
          <p:nvPr/>
        </p:nvSpPr>
        <p:spPr>
          <a:xfrm>
            <a:off x="2819400" y="5889172"/>
            <a:ext cx="674914" cy="37011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κενό</a:t>
            </a:r>
            <a:endParaRPr lang="el-CY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15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ΠΟΥ  ΕΙΣΑΙ;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Είμαι στην τράπεζα</a:t>
            </a:r>
            <a:r>
              <a:rPr lang="tr-TR" dirty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Είμαι στην καφετέρια. </a:t>
            </a:r>
            <a:endParaRPr lang="en-US" dirty="0"/>
          </a:p>
        </p:txBody>
      </p:sp>
      <p:pic>
        <p:nvPicPr>
          <p:cNvPr id="4098" name="Picture 2" descr="Cartoon Coffee Shop With Storekeeper At the Window 2004366 Vector Art at  Vecteez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10" y="2658427"/>
            <a:ext cx="3547927" cy="3948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5,972,177 Bank Images, Stock Photos &amp; Vectors | Shutterstock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3"/>
          <a:stretch>
            <a:fillRect/>
          </a:stretch>
        </p:blipFill>
        <p:spPr bwMode="auto">
          <a:xfrm>
            <a:off x="1171417" y="2658427"/>
            <a:ext cx="3648075" cy="35709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1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5452D-26B6-D81D-FB72-883CA722E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DF28A-CE38-D674-9CDD-925400AAA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Σάββατο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27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27/12/2025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BB887AED-E70B-46CA-F1C1-DDC03A70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5ABDAB14-F0F0-3770-F23B-FB76E56F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D4953AF-73D0-E62D-F33C-ECB66274530A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0EA1442-C440-E685-FBBC-7B1BC5CC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080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Ευτυχισμένη οικογένεια κινούμενα σχέδια Διάνυσμα από ©tigatelu 447357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3" y="2023517"/>
            <a:ext cx="9744075" cy="37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Brace 1"/>
          <p:cNvSpPr/>
          <p:nvPr/>
        </p:nvSpPr>
        <p:spPr>
          <a:xfrm rot="5400000">
            <a:off x="4145571" y="-1194311"/>
            <a:ext cx="2279244" cy="5024875"/>
          </a:xfrm>
          <a:prstGeom prst="leftBrac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 rot="16200000">
            <a:off x="4831542" y="4325700"/>
            <a:ext cx="1248488" cy="2726615"/>
          </a:xfrm>
          <a:prstGeom prst="leftBrace">
            <a:avLst>
              <a:gd name="adj1" fmla="val 8333"/>
              <a:gd name="adj2" fmla="val 56779"/>
            </a:avLst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 rot="10016379">
            <a:off x="8647012" y="720920"/>
            <a:ext cx="3175265" cy="5154311"/>
          </a:xfrm>
          <a:prstGeom prst="leftBrac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385243" y="583660"/>
            <a:ext cx="3706238" cy="2033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οικογένεια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352800" y="-188067"/>
            <a:ext cx="3706238" cy="2033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γονείς 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65851" y="4824920"/>
            <a:ext cx="3706238" cy="2033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παιδιά  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807" y="339725"/>
            <a:ext cx="10515600" cy="5456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8000" dirty="0"/>
              <a:t>Εγώ έχω  </a:t>
            </a:r>
            <a:r>
              <a:rPr lang="el-GR" sz="8000" dirty="0">
                <a:solidFill>
                  <a:srgbClr val="FF0000"/>
                </a:solidFill>
              </a:rPr>
              <a:t>μία</a:t>
            </a:r>
            <a:r>
              <a:rPr lang="el-GR" sz="8000" dirty="0"/>
              <a:t> αδερφ</a:t>
            </a:r>
            <a:r>
              <a:rPr lang="el-GR" sz="8000" dirty="0">
                <a:solidFill>
                  <a:srgbClr val="FF0000"/>
                </a:solidFill>
              </a:rPr>
              <a:t>ή</a:t>
            </a:r>
            <a:r>
              <a:rPr lang="el-GR" sz="8000" dirty="0"/>
              <a:t>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6600" dirty="0"/>
              <a:t>Εγώ έχω  </a:t>
            </a:r>
            <a:r>
              <a:rPr lang="el-GR" sz="6600" dirty="0">
                <a:solidFill>
                  <a:srgbClr val="FF0000"/>
                </a:solidFill>
              </a:rPr>
              <a:t>έναν</a:t>
            </a:r>
            <a:r>
              <a:rPr lang="el-GR" sz="6600" dirty="0"/>
              <a:t>  αδερφ</a:t>
            </a:r>
            <a:r>
              <a:rPr lang="el-GR" sz="6600" dirty="0">
                <a:solidFill>
                  <a:srgbClr val="FF0000"/>
                </a:solidFill>
              </a:rPr>
              <a:t>ό</a:t>
            </a:r>
            <a:r>
              <a:rPr lang="el-GR" sz="6600" dirty="0"/>
              <a:t>.</a:t>
            </a:r>
          </a:p>
          <a:p>
            <a:pPr marL="0" indent="0">
              <a:buNone/>
            </a:pPr>
            <a:r>
              <a:rPr lang="el-GR" sz="6000" dirty="0"/>
              <a:t>Εγώ έχω  </a:t>
            </a:r>
            <a:r>
              <a:rPr lang="el-GR" sz="6000" dirty="0">
                <a:solidFill>
                  <a:srgbClr val="FF0000"/>
                </a:solidFill>
              </a:rPr>
              <a:t>δύο</a:t>
            </a:r>
            <a:r>
              <a:rPr lang="el-GR" sz="6000" dirty="0"/>
              <a:t> αδερφ</a:t>
            </a:r>
            <a:r>
              <a:rPr lang="el-GR" sz="6000" dirty="0">
                <a:solidFill>
                  <a:srgbClr val="FF0000"/>
                </a:solidFill>
              </a:rPr>
              <a:t>ές</a:t>
            </a:r>
            <a:r>
              <a:rPr lang="el-GR" sz="6000" dirty="0"/>
              <a:t>.</a:t>
            </a:r>
          </a:p>
          <a:p>
            <a:pPr marL="0" indent="0">
              <a:buNone/>
            </a:pPr>
            <a:r>
              <a:rPr lang="el-GR" sz="6000" dirty="0"/>
              <a:t>Εγώ έχω  </a:t>
            </a:r>
            <a:r>
              <a:rPr lang="el-GR" sz="6000" dirty="0">
                <a:solidFill>
                  <a:srgbClr val="FF0000"/>
                </a:solidFill>
              </a:rPr>
              <a:t>δύο</a:t>
            </a:r>
            <a:r>
              <a:rPr lang="el-GR" sz="6000" dirty="0"/>
              <a:t> αδερφ</a:t>
            </a:r>
            <a:r>
              <a:rPr lang="el-GR" sz="6000" dirty="0">
                <a:solidFill>
                  <a:srgbClr val="FF0000"/>
                </a:solidFill>
              </a:rPr>
              <a:t>ούς.</a:t>
            </a:r>
          </a:p>
          <a:p>
            <a:pPr marL="0" indent="0">
              <a:buNone/>
            </a:pPr>
            <a:endParaRPr lang="el-GR" sz="6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miley Face 1"/>
          <p:cNvSpPr/>
          <p:nvPr/>
        </p:nvSpPr>
        <p:spPr>
          <a:xfrm>
            <a:off x="9568560" y="2280101"/>
            <a:ext cx="898071" cy="906236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/>
          <p:cNvSpPr/>
          <p:nvPr/>
        </p:nvSpPr>
        <p:spPr>
          <a:xfrm>
            <a:off x="10029833" y="775376"/>
            <a:ext cx="898071" cy="90623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10042088" y="730472"/>
            <a:ext cx="849086" cy="228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 rot="3509738">
            <a:off x="10636772" y="956568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 rot="18653414">
            <a:off x="9522312" y="987495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8670489" y="4437290"/>
            <a:ext cx="898071" cy="906236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10612279" y="4477948"/>
            <a:ext cx="898071" cy="906236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8561632" y="3089499"/>
            <a:ext cx="898071" cy="90623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0711621" y="3186337"/>
            <a:ext cx="898071" cy="90623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 rot="18653414">
            <a:off x="8000954" y="3432135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 rot="267216">
            <a:off x="10661210" y="3082597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rot="15377164">
            <a:off x="9144016" y="3575143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 rot="18653414">
            <a:off x="10266552" y="3376381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 rot="15377164">
            <a:off x="11233667" y="3457593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 rot="15377164">
            <a:off x="11128005" y="3313168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8594709" y="3108584"/>
            <a:ext cx="849086" cy="228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763608" y="1292469"/>
            <a:ext cx="3754315" cy="46159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Το όνομα </a:t>
            </a:r>
            <a:r>
              <a:rPr lang="el-GR" sz="4800" dirty="0">
                <a:solidFill>
                  <a:srgbClr val="FF0000"/>
                </a:solidFill>
              </a:rPr>
              <a:t>της</a:t>
            </a:r>
            <a:r>
              <a:rPr lang="el-GR" sz="4800" dirty="0"/>
              <a:t>  μαμάς/ μητέρας   μου  είναι</a:t>
            </a:r>
          </a:p>
          <a:p>
            <a:pPr algn="ctr"/>
            <a:r>
              <a:rPr lang="el-GR" sz="4800" dirty="0"/>
              <a:t>_______. </a:t>
            </a:r>
            <a:endParaRPr lang="en-US" sz="4800" dirty="0"/>
          </a:p>
        </p:txBody>
      </p:sp>
      <p:pic>
        <p:nvPicPr>
          <p:cNvPr id="2050" name="Picture 2" descr="μαμά Στοκ Εικονογραφήσεις, Vectors, &amp; Clipart – (209,673 Στοκ  Εικονογραφήσει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807"/>
            <a:ext cx="7620000" cy="45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91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τέρας Στοκ Εικονογραφήσεις, Vectors, &amp; Clipart – (249,339 Στοκ  Εικονογραφήσει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8" y="1178168"/>
            <a:ext cx="6858000" cy="535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763608" y="1292469"/>
            <a:ext cx="3754315" cy="46159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Το όνομα </a:t>
            </a:r>
            <a:r>
              <a:rPr lang="el-GR" sz="4800" dirty="0">
                <a:solidFill>
                  <a:srgbClr val="FF0000"/>
                </a:solidFill>
              </a:rPr>
              <a:t>του</a:t>
            </a:r>
            <a:r>
              <a:rPr lang="el-GR" sz="4800" dirty="0"/>
              <a:t>  μπαμπά/</a:t>
            </a:r>
          </a:p>
          <a:p>
            <a:pPr algn="ctr"/>
            <a:r>
              <a:rPr lang="el-GR" sz="4800" dirty="0"/>
              <a:t>πατέρα   μου  είναι</a:t>
            </a:r>
          </a:p>
          <a:p>
            <a:pPr algn="ctr"/>
            <a:r>
              <a:rPr lang="el-GR" sz="4800" dirty="0"/>
              <a:t>_______.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56367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τέρας Στοκ Εικονογραφήσεις, Vectors, &amp; Clipart – (249,339 Στοκ  Εικονογραφήσει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8" y="1178168"/>
            <a:ext cx="6858000" cy="535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763608" y="1292469"/>
            <a:ext cx="3754315" cy="46159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Το όνομα </a:t>
            </a:r>
            <a:r>
              <a:rPr lang="el-GR" sz="4800" dirty="0">
                <a:solidFill>
                  <a:srgbClr val="FF0000"/>
                </a:solidFill>
              </a:rPr>
              <a:t>του</a:t>
            </a:r>
            <a:r>
              <a:rPr lang="el-GR" sz="4800" dirty="0"/>
              <a:t>  μπαμπά /πατέρα   μου  είναι</a:t>
            </a:r>
          </a:p>
          <a:p>
            <a:pPr algn="ctr"/>
            <a:r>
              <a:rPr lang="el-GR" sz="4800" dirty="0"/>
              <a:t>_______.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68445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Καρτούν Ροζ Στυλ Ρετρό Περιστροφικό Τηλέφωνο Διάνυσμα από ©nikiteev  22571266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6073"/>
          <a:stretch>
            <a:fillRect/>
          </a:stretch>
        </p:blipFill>
        <p:spPr bwMode="auto">
          <a:xfrm>
            <a:off x="963701" y="1817370"/>
            <a:ext cx="391109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094862" y="1185072"/>
            <a:ext cx="6369428" cy="4427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1"/>
                </a:solidFill>
              </a:rPr>
              <a:t>99854251</a:t>
            </a:r>
          </a:p>
          <a:p>
            <a:pPr algn="ctr"/>
            <a:r>
              <a:rPr lang="el-GR" sz="8800" dirty="0">
                <a:solidFill>
                  <a:schemeClr val="tx1"/>
                </a:solidFill>
              </a:rPr>
              <a:t>99562314</a:t>
            </a:r>
          </a:p>
          <a:p>
            <a:pPr algn="ctr"/>
            <a:r>
              <a:rPr lang="el-GR" sz="8800" dirty="0">
                <a:solidFill>
                  <a:schemeClr val="tx1"/>
                </a:solidFill>
              </a:rPr>
              <a:t>96568574</a:t>
            </a:r>
            <a:endParaRPr lang="en-US" sz="8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88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52D75-2E1D-8660-9FB6-1905FA43E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A3FD0-19F4-DB87-A53F-F3D581DC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Κυριακή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28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28/12/2025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8B3E706D-BA01-44FD-9515-E0136216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8CF6B731-6C0E-3B33-3D63-AB18B0E8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B5C59AB-D8E4-7AC5-930A-3AD9AE9FCD5E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B8171DB-3649-B53B-8875-1D8B9F0B9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771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C7FD6-A12C-E35B-34E4-08283780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D06710-F7FD-2623-A459-F2BDAAEA60DD}"/>
              </a:ext>
            </a:extLst>
          </p:cNvPr>
          <p:cNvSpPr/>
          <p:nvPr/>
        </p:nvSpPr>
        <p:spPr>
          <a:xfrm>
            <a:off x="307975" y="160337"/>
            <a:ext cx="8813260" cy="3570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1"/>
                </a:solidFill>
              </a:rPr>
              <a:t>Μου αρέσει να διαβάζ</a:t>
            </a:r>
            <a:r>
              <a:rPr lang="el-GR" sz="8800" dirty="0">
                <a:solidFill>
                  <a:srgbClr val="FF0000"/>
                </a:solidFill>
              </a:rPr>
              <a:t>ω.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48376EBD-C30C-A67C-C122-47FDDDB4F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9E6DD-3E71-5B11-AF07-F644F566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463" y="4134255"/>
            <a:ext cx="2833105" cy="2461098"/>
          </a:xfrm>
          <a:prstGeom prst="rect">
            <a:avLst/>
          </a:prstGeom>
        </p:spPr>
      </p:pic>
      <p:sp>
        <p:nvSpPr>
          <p:cNvPr id="5" name="AutoShape 2" descr="Διαβάζω στη στιγμή - Κέντρο Αγωγής Παιδιού &amp; Εφήβο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87" y="4388491"/>
            <a:ext cx="233362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769EB-05BD-343F-BC09-91A8EDE2E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0A456-2012-9C87-1F20-1DCA261E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3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8800" dirty="0"/>
              <a:t>_____</a:t>
            </a:r>
            <a:r>
              <a:rPr lang="el-GR" sz="8800" dirty="0"/>
              <a:t> λένε Αντρέα.</a:t>
            </a:r>
          </a:p>
          <a:p>
            <a:r>
              <a:rPr lang="el-GR" sz="8800" dirty="0"/>
              <a:t>Είναι </a:t>
            </a:r>
            <a:r>
              <a:rPr lang="en-US" sz="8800" dirty="0"/>
              <a:t>___ </a:t>
            </a:r>
            <a:r>
              <a:rPr lang="el-GR" sz="8800" dirty="0"/>
              <a:t>Αντρέας.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187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C7FD6-A12C-E35B-34E4-08283780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D06710-F7FD-2623-A459-F2BDAAEA60DD}"/>
              </a:ext>
            </a:extLst>
          </p:cNvPr>
          <p:cNvSpPr/>
          <p:nvPr/>
        </p:nvSpPr>
        <p:spPr>
          <a:xfrm>
            <a:off x="612775" y="312738"/>
            <a:ext cx="8813260" cy="3570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1"/>
                </a:solidFill>
              </a:rPr>
              <a:t>Μου αρέσει να παίζ</a:t>
            </a:r>
            <a:r>
              <a:rPr lang="el-GR" sz="8800" dirty="0">
                <a:solidFill>
                  <a:srgbClr val="FF0000"/>
                </a:solidFill>
              </a:rPr>
              <a:t>ω.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48376EBD-C30C-A67C-C122-47FDDDB4F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Διαβάζω στη στιγμή - Κέντρο Αγωγής Παιδιού &amp; Εφήβο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6678"/>
          <a:stretch>
            <a:fillRect/>
          </a:stretch>
        </p:blipFill>
        <p:spPr>
          <a:xfrm>
            <a:off x="9799048" y="4155697"/>
            <a:ext cx="1924050" cy="22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C7FD6-A12C-E35B-34E4-08283780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D06710-F7FD-2623-A459-F2BDAAEA60DD}"/>
              </a:ext>
            </a:extLst>
          </p:cNvPr>
          <p:cNvSpPr/>
          <p:nvPr/>
        </p:nvSpPr>
        <p:spPr>
          <a:xfrm>
            <a:off x="307975" y="610411"/>
            <a:ext cx="8813260" cy="3570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1"/>
                </a:solidFill>
              </a:rPr>
              <a:t>Μου αρέσει να παίζ</a:t>
            </a:r>
            <a:r>
              <a:rPr lang="el-GR" sz="8800" dirty="0">
                <a:solidFill>
                  <a:srgbClr val="FF0000"/>
                </a:solidFill>
              </a:rPr>
              <a:t>ω </a:t>
            </a:r>
            <a:r>
              <a:rPr lang="el-GR" sz="8800" dirty="0">
                <a:solidFill>
                  <a:schemeClr val="tx1"/>
                </a:solidFill>
              </a:rPr>
              <a:t>μπάλα.</a:t>
            </a:r>
            <a:endParaRPr lang="en-US" sz="8800" dirty="0">
              <a:solidFill>
                <a:schemeClr val="tx1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48376EBD-C30C-A67C-C122-47FDDDB4F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Διαβάζω στη στιγμή - Κέντρο Αγωγής Παιδιού &amp; Εφήβο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Μπάλα ποδοσφαίρου, Αγόρι, Ποδόσφαιρο, Ακουαρέλα, Χρώμα, Υγρό μελάνι,  Κινούμενα σχέδια, Παιδί, Κινούμενα σχέδια, Παίξτε, ΚΙΝΟΥΜΕΝΟ ΣΧΕΔΙΟ,  κινουμένων σχεδίων png | PNGE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70" y="422326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C7FD6-A12C-E35B-34E4-08283780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D06710-F7FD-2623-A459-F2BDAAEA60DD}"/>
              </a:ext>
            </a:extLst>
          </p:cNvPr>
          <p:cNvSpPr/>
          <p:nvPr/>
        </p:nvSpPr>
        <p:spPr>
          <a:xfrm>
            <a:off x="307975" y="610411"/>
            <a:ext cx="8813260" cy="3570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1"/>
                </a:solidFill>
              </a:rPr>
              <a:t>Μου αρέσει να  πηγαίν</a:t>
            </a:r>
            <a:r>
              <a:rPr lang="el-GR" sz="8800" dirty="0">
                <a:solidFill>
                  <a:srgbClr val="FF0000"/>
                </a:solidFill>
              </a:rPr>
              <a:t>ω</a:t>
            </a:r>
            <a:r>
              <a:rPr lang="el-GR" sz="8800" dirty="0">
                <a:solidFill>
                  <a:schemeClr val="tx1"/>
                </a:solidFill>
              </a:rPr>
              <a:t> στο εστιατόριο.</a:t>
            </a:r>
            <a:endParaRPr lang="en-US" sz="8800" dirty="0">
              <a:solidFill>
                <a:schemeClr val="tx1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48376EBD-C30C-A67C-C122-47FDDDB4F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Διαβάζω στη στιγμή - Κέντρο Αγωγής Παιδιού &amp; Εφήβο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8112"/>
          <a:stretch>
            <a:fillRect/>
          </a:stretch>
        </p:blipFill>
        <p:spPr>
          <a:xfrm>
            <a:off x="8709660" y="4478135"/>
            <a:ext cx="2793820" cy="18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66D4-7568-5EEC-7CE8-D7F39CE8E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71A0EA2-C2B1-CDD0-BA32-5A745C82853B}"/>
              </a:ext>
            </a:extLst>
          </p:cNvPr>
          <p:cNvSpPr/>
          <p:nvPr/>
        </p:nvSpPr>
        <p:spPr>
          <a:xfrm>
            <a:off x="424543" y="228600"/>
            <a:ext cx="7097486" cy="5965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6000" dirty="0">
                <a:solidFill>
                  <a:schemeClr val="tx1"/>
                </a:solidFill>
              </a:rPr>
              <a:t>-Μπορώ να  έχω ένα εισιτήριο;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-Μάλιστα!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-Θέλω να καθίσω  στην  </a:t>
            </a:r>
            <a:r>
              <a:rPr lang="el-GR" sz="6000" dirty="0">
                <a:solidFill>
                  <a:srgbClr val="FF0000"/>
                </a:solidFill>
              </a:rPr>
              <a:t>πρώτη  σειρά</a:t>
            </a:r>
            <a:r>
              <a:rPr lang="el-GR" sz="6000" dirty="0">
                <a:solidFill>
                  <a:schemeClr val="tx1"/>
                </a:solidFill>
              </a:rPr>
              <a:t>.</a:t>
            </a:r>
          </a:p>
          <a:p>
            <a:endParaRPr lang="el-GR" sz="6000" dirty="0">
              <a:solidFill>
                <a:schemeClr val="tx1"/>
              </a:solidFill>
            </a:endParaRPr>
          </a:p>
        </p:txBody>
      </p:sp>
      <p:pic>
        <p:nvPicPr>
          <p:cNvPr id="8194" name="Picture 2" descr="271.905 Vector για «Θέατρο», εικόνες και γραφικά vector στοκ | Shutterstock">
            <a:extLst>
              <a:ext uri="{FF2B5EF4-FFF2-40B4-BE49-F238E27FC236}">
                <a16:creationId xmlns:a16="http://schemas.microsoft.com/office/drawing/2014/main" id="{59006652-512B-1626-9B89-FA766C0CC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>
            <a:fillRect/>
          </a:stretch>
        </p:blipFill>
        <p:spPr bwMode="auto">
          <a:xfrm>
            <a:off x="7854315" y="762000"/>
            <a:ext cx="2952750" cy="457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25DE83C6-7BCC-257B-5C54-66BE0039BBF4}"/>
              </a:ext>
            </a:extLst>
          </p:cNvPr>
          <p:cNvSpPr/>
          <p:nvPr/>
        </p:nvSpPr>
        <p:spPr>
          <a:xfrm rot="6386023">
            <a:off x="9669779" y="2649638"/>
            <a:ext cx="2274570" cy="8686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128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DA404-F957-C3E8-AB5F-0299A869C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11F4AA0-7464-77EF-D360-9D2C391EC726}"/>
              </a:ext>
            </a:extLst>
          </p:cNvPr>
          <p:cNvSpPr/>
          <p:nvPr/>
        </p:nvSpPr>
        <p:spPr>
          <a:xfrm>
            <a:off x="424543" y="228600"/>
            <a:ext cx="7097486" cy="5965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6000" dirty="0">
                <a:solidFill>
                  <a:schemeClr val="tx1"/>
                </a:solidFill>
              </a:rPr>
              <a:t>-Μπορώ να  έχω ένα εισιτήριο;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-Μάλιστα!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-Θέλω να καθίσω  στη </a:t>
            </a:r>
            <a:r>
              <a:rPr lang="el-GR" sz="6000" dirty="0">
                <a:solidFill>
                  <a:srgbClr val="FF0000"/>
                </a:solidFill>
              </a:rPr>
              <a:t>δεύτερη   σειρά</a:t>
            </a:r>
            <a:r>
              <a:rPr lang="el-GR" sz="6000" dirty="0">
                <a:solidFill>
                  <a:schemeClr val="tx1"/>
                </a:solidFill>
              </a:rPr>
              <a:t>.</a:t>
            </a:r>
          </a:p>
          <a:p>
            <a:endParaRPr lang="el-GR" sz="6000" dirty="0">
              <a:solidFill>
                <a:schemeClr val="tx1"/>
              </a:solidFill>
            </a:endParaRPr>
          </a:p>
        </p:txBody>
      </p:sp>
      <p:pic>
        <p:nvPicPr>
          <p:cNvPr id="4" name="Picture 2" descr="271.905 Vector για «Θέατρο», εικόνες και γραφικά vector στοκ | Shutterstock">
            <a:extLst>
              <a:ext uri="{FF2B5EF4-FFF2-40B4-BE49-F238E27FC236}">
                <a16:creationId xmlns:a16="http://schemas.microsoft.com/office/drawing/2014/main" id="{DF48E476-F7F2-B286-DC32-D65E90173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>
            <a:fillRect/>
          </a:stretch>
        </p:blipFill>
        <p:spPr bwMode="auto">
          <a:xfrm>
            <a:off x="7854315" y="762000"/>
            <a:ext cx="2952750" cy="457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DD0519CA-1DB1-8020-C1D7-02F73B798B9A}"/>
              </a:ext>
            </a:extLst>
          </p:cNvPr>
          <p:cNvSpPr/>
          <p:nvPr/>
        </p:nvSpPr>
        <p:spPr>
          <a:xfrm rot="6386023">
            <a:off x="10002066" y="2994660"/>
            <a:ext cx="2274570" cy="8686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822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76DDD-87F7-8914-84A4-B3362EDD6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9269791-24DC-CAAE-56ED-07C6FAC26B65}"/>
              </a:ext>
            </a:extLst>
          </p:cNvPr>
          <p:cNvSpPr/>
          <p:nvPr/>
        </p:nvSpPr>
        <p:spPr>
          <a:xfrm>
            <a:off x="424543" y="228600"/>
            <a:ext cx="7097486" cy="5965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6000" dirty="0">
                <a:solidFill>
                  <a:schemeClr val="tx1"/>
                </a:solidFill>
              </a:rPr>
              <a:t>-Μπορώ να  έχω ένα εισιτήριο;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-Μάλιστα!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-Θέλω να καθίσω  </a:t>
            </a:r>
            <a:r>
              <a:rPr lang="el-GR" sz="6000" dirty="0">
                <a:solidFill>
                  <a:srgbClr val="FF0000"/>
                </a:solidFill>
              </a:rPr>
              <a:t>στην τρίτη   σειρά.</a:t>
            </a:r>
          </a:p>
          <a:p>
            <a:endParaRPr lang="el-GR" sz="6000" dirty="0">
              <a:solidFill>
                <a:schemeClr val="tx1"/>
              </a:solidFill>
            </a:endParaRPr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4963B076-082F-52C2-20C9-6316DF9A635E}"/>
              </a:ext>
            </a:extLst>
          </p:cNvPr>
          <p:cNvSpPr/>
          <p:nvPr/>
        </p:nvSpPr>
        <p:spPr>
          <a:xfrm rot="6386023">
            <a:off x="10172701" y="3392588"/>
            <a:ext cx="2274570" cy="8686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5" name="Picture 2" descr="271.905 Vector για «Θέατρο», εικόνες και γραφικά vector στοκ | Shutterstock">
            <a:extLst>
              <a:ext uri="{FF2B5EF4-FFF2-40B4-BE49-F238E27FC236}">
                <a16:creationId xmlns:a16="http://schemas.microsoft.com/office/drawing/2014/main" id="{89428AC3-0777-0334-8143-F22CFE2C4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>
            <a:fillRect/>
          </a:stretch>
        </p:blipFill>
        <p:spPr bwMode="auto">
          <a:xfrm>
            <a:off x="7854315" y="762000"/>
            <a:ext cx="2952750" cy="457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4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9EB96-384D-E0BF-9D6A-48BBB9F18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8BAAA-641D-9347-D271-8EF02786B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Δευτέρα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29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29/12/2025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41297F0E-0857-23B7-C999-218358BD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C21E2672-BFD2-40F3-6F30-FB8C48CA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D9D57C50-AC8E-89C5-B2BB-BBB66B914893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BBF7671-E1C5-6852-5431-043A54EE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272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655777" y="1732085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rgbClr val="FF0000"/>
                </a:solidFill>
              </a:rPr>
              <a:t>Ο</a:t>
            </a:r>
            <a:r>
              <a:rPr lang="el-GR" sz="5400" dirty="0"/>
              <a:t>  καναπές  </a:t>
            </a:r>
            <a:r>
              <a:rPr lang="el-GR" sz="5400" dirty="0">
                <a:solidFill>
                  <a:srgbClr val="FF0000"/>
                </a:solidFill>
              </a:rPr>
              <a:t>του</a:t>
            </a:r>
            <a:r>
              <a:rPr lang="el-GR" sz="5400" dirty="0"/>
              <a:t> σαλονι</a:t>
            </a:r>
            <a:r>
              <a:rPr lang="el-GR" sz="5400" dirty="0">
                <a:solidFill>
                  <a:srgbClr val="FF0000"/>
                </a:solidFill>
              </a:rPr>
              <a:t>ού</a:t>
            </a:r>
            <a:r>
              <a:rPr lang="el-GR" sz="5400" dirty="0"/>
              <a:t> είναι κόκκιν</a:t>
            </a:r>
            <a:r>
              <a:rPr lang="el-GR" sz="5400" dirty="0">
                <a:solidFill>
                  <a:srgbClr val="FF0000"/>
                </a:solidFill>
              </a:rPr>
              <a:t>ος</a:t>
            </a:r>
            <a:r>
              <a:rPr lang="el-GR" sz="5400" dirty="0"/>
              <a:t>. 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21063819">
            <a:off x="2927838" y="3569677"/>
            <a:ext cx="3938954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7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655777" y="1732085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rgbClr val="FF0000"/>
                </a:solidFill>
              </a:rPr>
              <a:t>Η  </a:t>
            </a:r>
            <a:r>
              <a:rPr lang="el-GR" sz="5400" dirty="0">
                <a:solidFill>
                  <a:schemeClr val="tx1"/>
                </a:solidFill>
              </a:rPr>
              <a:t>βιβλιοθήκη</a:t>
            </a:r>
            <a:r>
              <a:rPr lang="el-GR" sz="5400" dirty="0"/>
              <a:t>  </a:t>
            </a:r>
            <a:r>
              <a:rPr lang="el-GR" sz="5400" dirty="0">
                <a:solidFill>
                  <a:srgbClr val="FF0000"/>
                </a:solidFill>
              </a:rPr>
              <a:t>του</a:t>
            </a:r>
            <a:r>
              <a:rPr lang="el-GR" sz="5400" dirty="0"/>
              <a:t> σαλονι</a:t>
            </a:r>
            <a:r>
              <a:rPr lang="el-GR" sz="5400" dirty="0">
                <a:solidFill>
                  <a:srgbClr val="FF0000"/>
                </a:solidFill>
              </a:rPr>
              <a:t>ού</a:t>
            </a:r>
            <a:r>
              <a:rPr lang="el-GR" sz="5400" dirty="0"/>
              <a:t> είναι καφέ. 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21063819">
            <a:off x="3243484" y="3545012"/>
            <a:ext cx="3621380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7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655777" y="1732085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rgbClr val="FF0000"/>
                </a:solidFill>
              </a:rPr>
              <a:t>Το </a:t>
            </a:r>
            <a:r>
              <a:rPr lang="el-GR" sz="5400" dirty="0">
                <a:solidFill>
                  <a:schemeClr val="tx1"/>
                </a:solidFill>
              </a:rPr>
              <a:t>κρεβάτι</a:t>
            </a:r>
            <a:r>
              <a:rPr lang="el-GR" sz="5400" dirty="0"/>
              <a:t>  </a:t>
            </a:r>
            <a:r>
              <a:rPr lang="el-GR" sz="5400" dirty="0">
                <a:solidFill>
                  <a:srgbClr val="FF0000"/>
                </a:solidFill>
              </a:rPr>
              <a:t>του</a:t>
            </a:r>
            <a:r>
              <a:rPr lang="el-GR" sz="5400" dirty="0"/>
              <a:t> υπνοδωματί</a:t>
            </a:r>
            <a:r>
              <a:rPr lang="el-GR" sz="5400" dirty="0">
                <a:solidFill>
                  <a:srgbClr val="FF0000"/>
                </a:solidFill>
              </a:rPr>
              <a:t>ου</a:t>
            </a:r>
            <a:r>
              <a:rPr lang="el-GR" sz="5400" dirty="0"/>
              <a:t>  είναι μπλε. 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21063819">
            <a:off x="2449550" y="2043096"/>
            <a:ext cx="4053990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09939"/>
            <a:ext cx="10515600" cy="2822576"/>
          </a:xfrm>
        </p:spPr>
        <p:txBody>
          <a:bodyPr>
            <a:normAutofit/>
          </a:bodyPr>
          <a:lstStyle/>
          <a:p>
            <a:r>
              <a:rPr lang="el-GR" sz="8800" dirty="0">
                <a:solidFill>
                  <a:srgbClr val="FF0000"/>
                </a:solidFill>
              </a:rPr>
              <a:t>Τον </a:t>
            </a:r>
            <a:r>
              <a:rPr lang="el-GR" sz="8800" u="sng" dirty="0">
                <a:solidFill>
                  <a:srgbClr val="FF0000"/>
                </a:solidFill>
              </a:rPr>
              <a:t>λένε</a:t>
            </a:r>
            <a:r>
              <a:rPr lang="el-GR" sz="8800" dirty="0">
                <a:solidFill>
                  <a:srgbClr val="FF0000"/>
                </a:solidFill>
              </a:rPr>
              <a:t> Αντρέα.</a:t>
            </a:r>
          </a:p>
          <a:p>
            <a:r>
              <a:rPr lang="el-GR" sz="8800" dirty="0">
                <a:solidFill>
                  <a:srgbClr val="FF0000"/>
                </a:solidFill>
              </a:rPr>
              <a:t>Είναι </a:t>
            </a:r>
            <a:r>
              <a:rPr lang="el-GR" sz="8800" u="sng" dirty="0">
                <a:solidFill>
                  <a:srgbClr val="FF0000"/>
                </a:solidFill>
              </a:rPr>
              <a:t>ο</a:t>
            </a:r>
            <a:r>
              <a:rPr lang="el-GR" sz="8800" dirty="0">
                <a:solidFill>
                  <a:srgbClr val="FF0000"/>
                </a:solidFill>
              </a:rPr>
              <a:t> Αντρέα</a:t>
            </a:r>
            <a:r>
              <a:rPr lang="el-GR" sz="8800" u="sng" dirty="0">
                <a:solidFill>
                  <a:srgbClr val="FF0000"/>
                </a:solidFill>
              </a:rPr>
              <a:t>ς</a:t>
            </a:r>
            <a:r>
              <a:rPr lang="el-GR" sz="8800" dirty="0">
                <a:solidFill>
                  <a:srgbClr val="FF0000"/>
                </a:solidFill>
              </a:rPr>
              <a:t>.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6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849207" y="1450732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rgbClr val="FF0000"/>
                </a:solidFill>
              </a:rPr>
              <a:t>Το  </a:t>
            </a:r>
            <a:r>
              <a:rPr lang="el-GR" sz="5400" dirty="0">
                <a:solidFill>
                  <a:schemeClr val="tx1"/>
                </a:solidFill>
              </a:rPr>
              <a:t>τραπέζ</a:t>
            </a:r>
            <a:r>
              <a:rPr lang="el-GR" sz="5400" dirty="0">
                <a:solidFill>
                  <a:srgbClr val="FF0000"/>
                </a:solidFill>
              </a:rPr>
              <a:t>ι </a:t>
            </a:r>
            <a:r>
              <a:rPr lang="el-GR" sz="5400" dirty="0"/>
              <a:t>  </a:t>
            </a:r>
            <a:r>
              <a:rPr lang="el-GR" sz="5400" dirty="0">
                <a:solidFill>
                  <a:srgbClr val="FF0000"/>
                </a:solidFill>
              </a:rPr>
              <a:t>της</a:t>
            </a:r>
            <a:r>
              <a:rPr lang="el-GR" sz="5400" dirty="0"/>
              <a:t> κουζίνα</a:t>
            </a:r>
            <a:r>
              <a:rPr lang="el-GR" sz="5400" dirty="0">
                <a:solidFill>
                  <a:srgbClr val="FF0000"/>
                </a:solidFill>
              </a:rPr>
              <a:t>ς</a:t>
            </a:r>
            <a:r>
              <a:rPr lang="el-GR" sz="5400" dirty="0"/>
              <a:t> είναι καφέ. 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19163155">
            <a:off x="5466225" y="2676773"/>
            <a:ext cx="1866709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849207" y="1424355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rgbClr val="FF0000"/>
                </a:solidFill>
              </a:rPr>
              <a:t>Η</a:t>
            </a:r>
            <a:r>
              <a:rPr lang="el-GR" sz="5400" dirty="0"/>
              <a:t> λεκάν</a:t>
            </a:r>
            <a:r>
              <a:rPr lang="el-GR" sz="5400" dirty="0">
                <a:solidFill>
                  <a:srgbClr val="FF0000"/>
                </a:solidFill>
              </a:rPr>
              <a:t>η</a:t>
            </a:r>
            <a:r>
              <a:rPr lang="el-GR" sz="5400" dirty="0"/>
              <a:t>  της τουαλέτ</a:t>
            </a:r>
            <a:r>
              <a:rPr lang="el-GR" sz="5400" dirty="0">
                <a:solidFill>
                  <a:srgbClr val="FF0000"/>
                </a:solidFill>
              </a:rPr>
              <a:t>ας</a:t>
            </a:r>
            <a:r>
              <a:rPr lang="el-GR" sz="5400" dirty="0"/>
              <a:t> είναι άσπρη.   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20125799">
            <a:off x="5228833" y="1573933"/>
            <a:ext cx="1866709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3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849207" y="1424355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/>
              <a:t>Το  ψυγείο </a:t>
            </a:r>
            <a:r>
              <a:rPr lang="el-GR" sz="5400" dirty="0">
                <a:solidFill>
                  <a:srgbClr val="FF0000"/>
                </a:solidFill>
              </a:rPr>
              <a:t>της</a:t>
            </a:r>
            <a:r>
              <a:rPr lang="el-GR" sz="5400" dirty="0"/>
              <a:t>  κουζίν</a:t>
            </a:r>
            <a:r>
              <a:rPr lang="el-GR" sz="5400" dirty="0">
                <a:solidFill>
                  <a:srgbClr val="FF0000"/>
                </a:solidFill>
              </a:rPr>
              <a:t>ας</a:t>
            </a:r>
            <a:r>
              <a:rPr lang="el-GR" sz="5400" dirty="0"/>
              <a:t>  είναι άσπρο.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20125799">
            <a:off x="5598111" y="3184294"/>
            <a:ext cx="1866709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6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773CE-DCC3-A315-258A-EEBB7DB0A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59970-2D41-6C37-F713-4C0C97784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Τρίτη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30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30/12/2025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14BB7321-7611-F664-8884-CD0A3996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0F2524BB-CD5F-F381-461D-5653DF7C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270508E9-B179-E688-919D-019432E0D479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8B08669-481B-7F08-5A77-2845FB41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46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od set stock vector. Illustration of cartoon, junk - 85108303 | Food ...">
            <a:extLst>
              <a:ext uri="{FF2B5EF4-FFF2-40B4-BE49-F238E27FC236}">
                <a16:creationId xmlns:a16="http://schemas.microsoft.com/office/drawing/2014/main" id="{708896C3-F085-BFDC-C94C-A7D9F06B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0"/>
            <a:ext cx="5617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376307" y="1543050"/>
            <a:ext cx="5004707" cy="369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Θέλω  </a:t>
            </a:r>
            <a:r>
              <a:rPr lang="el-GR" sz="4400" dirty="0">
                <a:solidFill>
                  <a:srgbClr val="FF0000"/>
                </a:solidFill>
              </a:rPr>
              <a:t>μία μερίδα  </a:t>
            </a:r>
            <a:r>
              <a:rPr lang="el-GR" sz="4400" dirty="0">
                <a:solidFill>
                  <a:schemeClr val="tx1"/>
                </a:solidFill>
              </a:rPr>
              <a:t>κοτόπουλο. </a:t>
            </a:r>
          </a:p>
          <a:p>
            <a:pPr algn="ctr"/>
            <a:r>
              <a:rPr lang="el-GR" sz="4400" dirty="0">
                <a:solidFill>
                  <a:schemeClr val="tx1"/>
                </a:solidFill>
              </a:rPr>
              <a:t>Θέλω </a:t>
            </a:r>
            <a:r>
              <a:rPr lang="el-GR" sz="4400" dirty="0">
                <a:solidFill>
                  <a:srgbClr val="FF0000"/>
                </a:solidFill>
              </a:rPr>
              <a:t>μισή  μερίδα  </a:t>
            </a:r>
            <a:r>
              <a:rPr lang="el-GR" sz="4400" dirty="0">
                <a:solidFill>
                  <a:schemeClr val="tx1"/>
                </a:solidFill>
              </a:rPr>
              <a:t>κοτόπουλο.</a:t>
            </a:r>
            <a:r>
              <a:rPr lang="el-GR" sz="4400" dirty="0"/>
              <a:t>. 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85" y="184522"/>
            <a:ext cx="5167515" cy="2889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85" y="3429000"/>
            <a:ext cx="5167515" cy="273053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103123" y="4805464"/>
            <a:ext cx="817124" cy="7490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708187" y="1838528"/>
            <a:ext cx="1245141" cy="1060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€</a:t>
            </a:r>
            <a:r>
              <a:rPr lang="el-GR" sz="4000" dirty="0">
                <a:solidFill>
                  <a:srgbClr val="FF0000"/>
                </a:solidFill>
              </a:rPr>
              <a:t>5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08186" y="4789402"/>
            <a:ext cx="1245141" cy="1060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€</a:t>
            </a:r>
            <a:r>
              <a:rPr lang="el-GR" sz="2800" dirty="0">
                <a:solidFill>
                  <a:srgbClr val="FF0000"/>
                </a:solidFill>
              </a:rPr>
              <a:t>2,5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038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501161"/>
            <a:ext cx="11226090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776200" y="859502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Φάε το κοτόπουλό  σου!</a:t>
            </a:r>
            <a:endParaRPr lang="en-US" sz="4000" dirty="0"/>
          </a:p>
        </p:txBody>
      </p:sp>
      <p:sp>
        <p:nvSpPr>
          <p:cNvPr id="4" name="Oval Callout 3"/>
          <p:cNvSpPr/>
          <p:nvPr/>
        </p:nvSpPr>
        <p:spPr>
          <a:xfrm>
            <a:off x="7781634" y="2563035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</a:t>
            </a:r>
            <a:r>
              <a:rPr lang="el-GR" sz="4000"/>
              <a:t>δεν θέλω!</a:t>
            </a:r>
            <a:endParaRPr lang="en-US" sz="4000" dirty="0"/>
          </a:p>
        </p:txBody>
      </p:sp>
      <p:sp>
        <p:nvSpPr>
          <p:cNvPr id="3" name="AutoShape 2" descr="κοτόπουλο Στοκ Εικονογραφήσεις, Vectors, &amp; Clipart – (389,962 Στοκ  Εικονογραφήσεις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36301">
            <a:off x="429087" y="766396"/>
            <a:ext cx="3152775" cy="1447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87444" y="1204332"/>
            <a:ext cx="3021980" cy="5687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05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274248" y="281353"/>
            <a:ext cx="11226090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475285" y="703385"/>
            <a:ext cx="5671039" cy="2129622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Πιες την πορτοκαλάδα  σου! </a:t>
            </a:r>
            <a:endParaRPr lang="en-US" sz="4800" dirty="0"/>
          </a:p>
        </p:txBody>
      </p:sp>
      <p:sp>
        <p:nvSpPr>
          <p:cNvPr id="4" name="Oval Callout 3"/>
          <p:cNvSpPr/>
          <p:nvPr/>
        </p:nvSpPr>
        <p:spPr>
          <a:xfrm>
            <a:off x="8287169" y="2672860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δεν θέλω!</a:t>
            </a:r>
            <a:endParaRPr lang="en-US" sz="4000" dirty="0"/>
          </a:p>
        </p:txBody>
      </p:sp>
      <p:sp>
        <p:nvSpPr>
          <p:cNvPr id="3" name="AutoShape 2" descr="Χυμός Πορτοκαλάδα Πορτοκάλι - Δωρεάν εικόνα στο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42" y="281353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274248" y="281353"/>
            <a:ext cx="11226090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475285" y="703385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/>
              <a:t>Πάρε την  τσάντα σου! </a:t>
            </a:r>
            <a:endParaRPr lang="en-US" sz="5400" dirty="0"/>
          </a:p>
        </p:txBody>
      </p:sp>
      <p:sp>
        <p:nvSpPr>
          <p:cNvPr id="5" name="Oval Callout 4"/>
          <p:cNvSpPr/>
          <p:nvPr/>
        </p:nvSpPr>
        <p:spPr>
          <a:xfrm>
            <a:off x="8382418" y="2029769"/>
            <a:ext cx="3904831" cy="3399482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Όχι, δεν θέλω να πάω σχολείο!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17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2015458" y="1060303"/>
            <a:ext cx="7299240" cy="41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475285" y="281353"/>
            <a:ext cx="5671039" cy="1995855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6000" dirty="0"/>
              <a:t> Μπες στο σπίτι!</a:t>
            </a:r>
            <a:endParaRPr lang="en-US" sz="6000" dirty="0"/>
          </a:p>
        </p:txBody>
      </p:sp>
      <p:sp>
        <p:nvSpPr>
          <p:cNvPr id="4" name="Oval Callout 3"/>
          <p:cNvSpPr/>
          <p:nvPr/>
        </p:nvSpPr>
        <p:spPr>
          <a:xfrm>
            <a:off x="7704782" y="2340011"/>
            <a:ext cx="3904831" cy="3472960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Όχι,</a:t>
            </a:r>
            <a:endParaRPr lang="en-US" sz="4400" dirty="0"/>
          </a:p>
          <a:p>
            <a:pPr algn="ctr"/>
            <a:r>
              <a:rPr lang="el-GR" sz="4400" dirty="0"/>
              <a:t> θέλω να παίξω με τη φίλη μου!</a:t>
            </a:r>
            <a:endParaRPr lang="en-US" sz="4400" dirty="0"/>
          </a:p>
        </p:txBody>
      </p:sp>
      <p:pic>
        <p:nvPicPr>
          <p:cNvPr id="3074" name="Picture 2" descr="Öğrenciler Girmek Için Sıraya Girin Ücretsiz Grafik Resim İndir - Lovepik |  4015419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9"/>
          <a:stretch/>
        </p:blipFill>
        <p:spPr bwMode="auto">
          <a:xfrm>
            <a:off x="144966" y="1360449"/>
            <a:ext cx="2587083" cy="43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3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2273834" y="2651760"/>
            <a:ext cx="5628106" cy="356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1083841" y="195697"/>
            <a:ext cx="6208499" cy="2080636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Πες την αλήθεια!</a:t>
            </a:r>
            <a:endParaRPr lang="en-US" sz="4400" dirty="0"/>
          </a:p>
        </p:txBody>
      </p:sp>
      <p:sp>
        <p:nvSpPr>
          <p:cNvPr id="4" name="Oval Callout 3"/>
          <p:cNvSpPr/>
          <p:nvPr/>
        </p:nvSpPr>
        <p:spPr>
          <a:xfrm>
            <a:off x="7292340" y="480059"/>
            <a:ext cx="4762499" cy="497066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Δεν μιλούσα με τη Μαρία. Η δασκάλα λέει ψέματα!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4517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90661"/>
          </a:xfrm>
        </p:spPr>
        <p:txBody>
          <a:bodyPr>
            <a:normAutofit/>
          </a:bodyPr>
          <a:lstStyle/>
          <a:p>
            <a:r>
              <a:rPr lang="en-US" sz="8800" dirty="0"/>
              <a:t>___</a:t>
            </a:r>
            <a:r>
              <a:rPr lang="el-GR" sz="8800" dirty="0"/>
              <a:t> λένε Τασούλα.</a:t>
            </a:r>
          </a:p>
          <a:p>
            <a:r>
              <a:rPr lang="el-GR" sz="8800" dirty="0"/>
              <a:t>Είναι </a:t>
            </a:r>
            <a:r>
              <a:rPr lang="en-US" sz="8800" dirty="0"/>
              <a:t>__</a:t>
            </a:r>
            <a:r>
              <a:rPr lang="el-GR" sz="8800" dirty="0"/>
              <a:t> Τασούλα.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25268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9458B-537C-2395-5BE7-63592FDAD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90D7F-E200-5EF0-4114-F2FEF7C62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Τετάρτη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31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31/12/2025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6C299803-BEE3-8BD6-F4D1-9D66CBEF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39EDAB32-5161-6B6D-CDDA-4E7FB2F03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53111E2-70CD-47A4-245D-44F31E864AE5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E21B76B-E2F5-148F-A230-10A6B7AF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892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1903970" y="1201118"/>
            <a:ext cx="6875757" cy="505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6000" dirty="0"/>
              <a:t>Ανέβα!</a:t>
            </a:r>
            <a:endParaRPr lang="en-US" sz="6000" dirty="0"/>
          </a:p>
        </p:txBody>
      </p:sp>
      <p:sp>
        <p:nvSpPr>
          <p:cNvPr id="3" name="AutoShape 2" descr="Η σκάλα του Ντο (Ανεβαίνω στο δεντράκι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14601"/>
          <a:stretch>
            <a:fillRect/>
          </a:stretch>
        </p:blipFill>
        <p:spPr>
          <a:xfrm>
            <a:off x="8932127" y="3200400"/>
            <a:ext cx="2697088" cy="3164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Callout 5"/>
          <p:cNvSpPr/>
          <p:nvPr/>
        </p:nvSpPr>
        <p:spPr>
          <a:xfrm>
            <a:off x="6154762" y="1949110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δεν μπορώ!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8049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7200" dirty="0" err="1"/>
              <a:t>Κατέβα</a:t>
            </a:r>
            <a:r>
              <a:rPr lang="el-GR" sz="7200" dirty="0"/>
              <a:t>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13671"/>
          <a:stretch>
            <a:fillRect/>
          </a:stretch>
        </p:blipFill>
        <p:spPr>
          <a:xfrm>
            <a:off x="8932127" y="3188970"/>
            <a:ext cx="2697088" cy="31758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Callout 5"/>
          <p:cNvSpPr/>
          <p:nvPr/>
        </p:nvSpPr>
        <p:spPr>
          <a:xfrm>
            <a:off x="6154762" y="1949110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φοβάμαι!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653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A688E-B96C-B3CB-92F5-C23C4383A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90346E97-44CC-1404-4D2B-FB967F529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39B0903-F4AE-0859-CD28-521F4E5DD6FC}"/>
              </a:ext>
            </a:extLst>
          </p:cNvPr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7200" dirty="0"/>
              <a:t>Άκουσε!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EC5D5B66-CE6F-D101-71F3-B750F1B36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87B9DED7-F34F-FC73-8A9B-080868E20D28}"/>
              </a:ext>
            </a:extLst>
          </p:cNvPr>
          <p:cNvSpPr/>
          <p:nvPr/>
        </p:nvSpPr>
        <p:spPr>
          <a:xfrm>
            <a:off x="6154762" y="1949110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Όχι!</a:t>
            </a:r>
            <a:endParaRPr lang="en-US" sz="4000" dirty="0"/>
          </a:p>
        </p:txBody>
      </p:sp>
      <p:pic>
        <p:nvPicPr>
          <p:cNvPr id="5" name="Picture 2" descr="Αυτί Άκουσε Εικονίδιο Διάνυσμα Γεμάτη Επίπεδη Σημάδι Στερεά Εικονόγραμμα  Απομονωμένα Διάνυσμα από ©avicons 236212644">
            <a:extLst>
              <a:ext uri="{FF2B5EF4-FFF2-40B4-BE49-F238E27FC236}">
                <a16:creationId xmlns:a16="http://schemas.microsoft.com/office/drawing/2014/main" id="{C4B2027F-4EE4-884B-A8A0-85ED9E76D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2738"/>
            <a:ext cx="2076450" cy="2200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CA2FC-CEDE-2576-3A6B-B94126A7F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949EC704-4848-8C5C-C832-0A29F6C82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-144463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6CAFBB15-B605-F3A7-E619-F65609E0C58B}"/>
              </a:ext>
            </a:extLst>
          </p:cNvPr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7200" dirty="0"/>
              <a:t>Παίξε!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5366E3F1-391A-B48D-7ED8-E810EE06FD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589F9E62-D1E9-C6EC-B3EA-0023EF619982}"/>
              </a:ext>
            </a:extLst>
          </p:cNvPr>
          <p:cNvSpPr/>
          <p:nvPr/>
        </p:nvSpPr>
        <p:spPr>
          <a:xfrm>
            <a:off x="6154762" y="1949110"/>
            <a:ext cx="3904831" cy="2111261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Όχι. Θέλω να διαβάσω.</a:t>
            </a:r>
            <a:endParaRPr lang="en-US" sz="4000" dirty="0"/>
          </a:p>
        </p:txBody>
      </p:sp>
      <p:pic>
        <p:nvPicPr>
          <p:cNvPr id="2050" name="Picture 2" descr="Τα παιδιά παίζουν σε εικόνα διάνυσμα πάρκο Διάνυσμα από ©colorfuelstudio  303826140">
            <a:extLst>
              <a:ext uri="{FF2B5EF4-FFF2-40B4-BE49-F238E27FC236}">
                <a16:creationId xmlns:a16="http://schemas.microsoft.com/office/drawing/2014/main" id="{40BED99F-CAE6-3961-85C3-FE646C97E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"/>
          <a:stretch>
            <a:fillRect/>
          </a:stretch>
        </p:blipFill>
        <p:spPr bwMode="auto">
          <a:xfrm>
            <a:off x="155575" y="174016"/>
            <a:ext cx="2438400" cy="245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1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CA8EE-4B6A-A985-19FF-9BCB77F7C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DD3AA665-2FA4-D551-A5FC-911139A9A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C43AF408-445E-F62D-3BBA-C961F49D6440}"/>
              </a:ext>
            </a:extLst>
          </p:cNvPr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Άνοιξε το παράθυρο</a:t>
            </a:r>
            <a:r>
              <a:rPr lang="el-GR" sz="7200" dirty="0"/>
              <a:t>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4BB28494-8401-CBF5-B03E-5938AC99F1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C788C8E5-0268-A2D0-C26C-3695045E3B92}"/>
              </a:ext>
            </a:extLst>
          </p:cNvPr>
          <p:cNvSpPr/>
          <p:nvPr/>
        </p:nvSpPr>
        <p:spPr>
          <a:xfrm>
            <a:off x="6096000" y="2133600"/>
            <a:ext cx="3963593" cy="138933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κρυώνω!</a:t>
            </a:r>
            <a:endParaRPr lang="en-US" sz="4000" dirty="0"/>
          </a:p>
        </p:txBody>
      </p:sp>
      <p:pic>
        <p:nvPicPr>
          <p:cNvPr id="3074" name="Picture 2" descr="Εικόνα γυναίκας που ανοίγει ένα παράθυρο για να εξαεριστεί Διανυσματική  απεικόνιση - εικονογραφία από lifestyle, breastwork: 179861639">
            <a:extLst>
              <a:ext uri="{FF2B5EF4-FFF2-40B4-BE49-F238E27FC236}">
                <a16:creationId xmlns:a16="http://schemas.microsoft.com/office/drawing/2014/main" id="{5FE7E02E-C88A-BFF4-BDFD-09A4325D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3224"/>
            <a:ext cx="2381250" cy="1924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6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8F90E-F926-F06F-2746-1AECEFBE6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E8CE8AC8-61ED-04BF-4BD3-CC83AF341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5FCB2E5B-C532-0096-DF28-5990B7097B62}"/>
              </a:ext>
            </a:extLst>
          </p:cNvPr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7200" dirty="0"/>
              <a:t>Μίλησε!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230B40E9-0CD1-1323-ACF3-0AB9B38FC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CA13F13A-FB60-7B33-A10F-520076746585}"/>
              </a:ext>
            </a:extLst>
          </p:cNvPr>
          <p:cNvSpPr/>
          <p:nvPr/>
        </p:nvSpPr>
        <p:spPr>
          <a:xfrm>
            <a:off x="6154762" y="1949110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δεν θέλω!</a:t>
            </a:r>
            <a:endParaRPr lang="en-US" sz="4000" dirty="0"/>
          </a:p>
        </p:txBody>
      </p:sp>
      <p:pic>
        <p:nvPicPr>
          <p:cNvPr id="4098" name="Picture 2" descr="εικονεσ : δημόσια ομιλία, εισαγωγή, μικρόφωνο, γυναίκα, επιχειρηματίας,  επικοινωνία, διάσκεψη, εξοπλισμός, interviewing, δημοσιογράφος, Νέα,  ρεπόρτερ, εκτέλεση, παρουσίαση, δωρητής, τύπος, δημόσιο, Ομιλία, ΜΙΛΑ ρε,  τεχνολογία, ΚΙΝΟΥΜΕΝΟ ΣΧΕΔΙΟ, ΦΟΡΗΤΟΣ ...">
            <a:extLst>
              <a:ext uri="{FF2B5EF4-FFF2-40B4-BE49-F238E27FC236}">
                <a16:creationId xmlns:a16="http://schemas.microsoft.com/office/drawing/2014/main" id="{AB9C73D8-E4BB-83AB-49CA-41065E207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5317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E791F-8140-3BBE-8CFC-BB1EF554C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62FD80B4-BE0F-1812-FCFC-21AA29DB3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08A784AA-7DB9-9BF7-11BF-D59B2362A00C}"/>
              </a:ext>
            </a:extLst>
          </p:cNvPr>
          <p:cNvSpPr/>
          <p:nvPr/>
        </p:nvSpPr>
        <p:spPr>
          <a:xfrm>
            <a:off x="3108688" y="325317"/>
            <a:ext cx="5671039" cy="2243712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7200" dirty="0"/>
              <a:t>Δώσε</a:t>
            </a:r>
            <a:r>
              <a:rPr lang="tr-TR" sz="7200" dirty="0"/>
              <a:t> </a:t>
            </a:r>
            <a:r>
              <a:rPr lang="el-GR" sz="7200" dirty="0"/>
              <a:t>το δώρο!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32BE8E49-DC62-5845-55DE-451BEDBB1E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4F0235B4-4DC2-D681-925A-FD54A1D46DE1}"/>
              </a:ext>
            </a:extLst>
          </p:cNvPr>
          <p:cNvSpPr/>
          <p:nvPr/>
        </p:nvSpPr>
        <p:spPr>
          <a:xfrm>
            <a:off x="7047391" y="2642088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Όχι!</a:t>
            </a:r>
            <a:endParaRPr lang="en-US" sz="4000" dirty="0"/>
          </a:p>
        </p:txBody>
      </p:sp>
      <p:sp>
        <p:nvSpPr>
          <p:cNvPr id="4" name="AutoShape 2" descr="Çizgi Film çizim Karakter çifte Hediye Vermek | png görüntüleri PSD bedava  indir - Pikbest">
            <a:extLst>
              <a:ext uri="{FF2B5EF4-FFF2-40B4-BE49-F238E27FC236}">
                <a16:creationId xmlns:a16="http://schemas.microsoft.com/office/drawing/2014/main" id="{0E6E7E31-F2D1-A758-F3C7-7E3533584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EE2A776-8AFD-86F2-A935-18C73F1A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992"/>
            <a:ext cx="2680607" cy="268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3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B6673-25DE-7BF1-470A-F0C118834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EFEE9F42-DAE1-182C-C274-6B27AE822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8CD7E469-C303-1A68-B031-5158F9804858}"/>
              </a:ext>
            </a:extLst>
          </p:cNvPr>
          <p:cNvSpPr/>
          <p:nvPr/>
        </p:nvSpPr>
        <p:spPr>
          <a:xfrm>
            <a:off x="3108688" y="325316"/>
            <a:ext cx="6209483" cy="310368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Περίμενε το λεωφορείο!</a:t>
            </a:r>
            <a:endParaRPr lang="en-US" sz="48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F8EAD54F-9E89-833A-1BB1-683C39D2CB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2EDC83D1-F6AC-998D-45B6-C28F27C26FA7}"/>
              </a:ext>
            </a:extLst>
          </p:cNvPr>
          <p:cNvSpPr/>
          <p:nvPr/>
        </p:nvSpPr>
        <p:spPr>
          <a:xfrm>
            <a:off x="7700533" y="3323064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/>
              <a:t>Όχι, θα πάω στο σχολείο  με το ποδήλατό μου.</a:t>
            </a:r>
            <a:endParaRPr lang="en-US" sz="2000" dirty="0"/>
          </a:p>
        </p:txBody>
      </p:sp>
      <p:pic>
        <p:nvPicPr>
          <p:cNvPr id="6146" name="Picture 2" descr="wait ne demek">
            <a:extLst>
              <a:ext uri="{FF2B5EF4-FFF2-40B4-BE49-F238E27FC236}">
                <a16:creationId xmlns:a16="http://schemas.microsoft.com/office/drawing/2014/main" id="{014D033B-6043-0342-7CBA-B8B14258E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1"/>
          <a:stretch/>
        </p:blipFill>
        <p:spPr bwMode="auto">
          <a:xfrm>
            <a:off x="460375" y="833509"/>
            <a:ext cx="1895475" cy="206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81A17-5DA6-6B9B-E2B8-D0B59D308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DFD0A2CB-A5AE-6E77-D16A-408F2760C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1040007B-9BA6-D5EF-1402-7435DC01E960}"/>
              </a:ext>
            </a:extLst>
          </p:cNvPr>
          <p:cNvSpPr/>
          <p:nvPr/>
        </p:nvSpPr>
        <p:spPr>
          <a:xfrm>
            <a:off x="3108688" y="325317"/>
            <a:ext cx="6209483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Πήγαινε στον διευθυντή</a:t>
            </a:r>
            <a:r>
              <a:rPr lang="el-GR" sz="7200" dirty="0"/>
              <a:t>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4DA2E027-093B-BCB7-B0D1-B3EB830BC5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B4A85E1B-43B4-D3A4-CF0C-1FF119126BD7}"/>
              </a:ext>
            </a:extLst>
          </p:cNvPr>
          <p:cNvSpPr/>
          <p:nvPr/>
        </p:nvSpPr>
        <p:spPr>
          <a:xfrm>
            <a:off x="7559019" y="1793268"/>
            <a:ext cx="3904831" cy="2786176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θα μου βάλει αποβολή!</a:t>
            </a:r>
            <a:endParaRPr lang="en-US" sz="4000" dirty="0"/>
          </a:p>
        </p:txBody>
      </p:sp>
      <p:pic>
        <p:nvPicPr>
          <p:cNvPr id="7170" name="Picture 2" descr="Οι νέοι διευθυντές των δημοτικών σχολείων στο ν. Κιλκίς Eidisis.gr - Η  ενημερωτική πύλη του Κιλκίς">
            <a:extLst>
              <a:ext uri="{FF2B5EF4-FFF2-40B4-BE49-F238E27FC236}">
                <a16:creationId xmlns:a16="http://schemas.microsoft.com/office/drawing/2014/main" id="{95C17B0C-0056-D8EB-8A0E-CBE0849C6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4" y="240690"/>
            <a:ext cx="2619375" cy="297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1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E69CF-9636-44DB-4CC8-E11EEE2EA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90C41-264D-A8D7-018A-9B05B16EE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8800" dirty="0">
                <a:solidFill>
                  <a:srgbClr val="00B050"/>
                </a:solidFill>
              </a:rPr>
              <a:t>Τη λένε Τασούλα.</a:t>
            </a:r>
          </a:p>
          <a:p>
            <a:r>
              <a:rPr lang="el-GR" sz="8800" dirty="0">
                <a:solidFill>
                  <a:srgbClr val="00B050"/>
                </a:solidFill>
              </a:rPr>
              <a:t>Είναι η Τασούλα.</a:t>
            </a:r>
            <a:endParaRPr lang="en-US" sz="8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4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36AC-BB4D-8618-F806-81F33AB4C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A56DB019-4799-64C9-BC1F-508280358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71AFE6D-C58E-BB0F-5886-0180DE93B299}"/>
              </a:ext>
            </a:extLst>
          </p:cNvPr>
          <p:cNvSpPr/>
          <p:nvPr/>
        </p:nvSpPr>
        <p:spPr>
          <a:xfrm>
            <a:off x="1469571" y="783771"/>
            <a:ext cx="5214258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rgbClr val="0070C0"/>
                </a:solidFill>
              </a:rPr>
              <a:t>Γράψε!</a:t>
            </a:r>
            <a:r>
              <a:rPr lang="el-GR" sz="3600" dirty="0">
                <a:solidFill>
                  <a:srgbClr val="0070C0"/>
                </a:solidFill>
              </a:rPr>
              <a:t> </a:t>
            </a:r>
            <a:r>
              <a:rPr lang="el-GR" sz="3600" b="1" dirty="0">
                <a:solidFill>
                  <a:schemeClr val="tx1"/>
                </a:solidFill>
              </a:rPr>
              <a:t>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ΓΛΩΣΣΑ Ενότητα 6 (Πώς γράφω μια επιστολή) – Ταξίδι στη γνώση">
            <a:extLst>
              <a:ext uri="{FF2B5EF4-FFF2-40B4-BE49-F238E27FC236}">
                <a16:creationId xmlns:a16="http://schemas.microsoft.com/office/drawing/2014/main" id="{87D54C78-8D1B-ACFB-B9C9-B7130EB9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80" y="3859530"/>
            <a:ext cx="417126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9640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32CC9-39BA-AB9A-0461-0FFED080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755F4-A587-A6E7-12A6-8038B87F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Πέμπτη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1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01/01/2026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832DC34B-6FBE-CA1C-B7B3-6126A38A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22689D8F-5A63-1559-FDA2-D99D003BF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AA0D239-3318-2BFC-73B8-A4F895E47D0D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E9B62C4-F7A3-9A9F-36A5-D764864D1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778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v Cartoon Cliparts, Stock Vector and Royalty Free Cv Cartoon Illustrations">
            <a:extLst>
              <a:ext uri="{FF2B5EF4-FFF2-40B4-BE49-F238E27FC236}">
                <a16:creationId xmlns:a16="http://schemas.microsoft.com/office/drawing/2014/main" id="{3DFDE243-4A86-2E01-8E7A-DB480F1F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57114" cy="6781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88C8BC1-1A1F-2A2B-EFE4-27D888818353}"/>
              </a:ext>
            </a:extLst>
          </p:cNvPr>
          <p:cNvSpPr/>
          <p:nvPr/>
        </p:nvSpPr>
        <p:spPr>
          <a:xfrm>
            <a:off x="2405743" y="3124200"/>
            <a:ext cx="4082143" cy="23513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400" dirty="0">
              <a:solidFill>
                <a:schemeClr val="tx1"/>
              </a:solidFill>
            </a:endParaRPr>
          </a:p>
          <a:p>
            <a:r>
              <a:rPr lang="el-GR" sz="2400" dirty="0">
                <a:solidFill>
                  <a:schemeClr val="tx1"/>
                </a:solidFill>
              </a:rPr>
              <a:t>Όνομα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Επίθετο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Φύλο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Ηλικία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Οικογενειακή  κατάσταση  : </a:t>
            </a: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3251247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8084-374B-8E71-E365-AEC696891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Πώς να φτιάξετε αποτελεσματικό βιογραφικό: 5 τεχνικές για ένα καλό CV - ampa">
            <a:extLst>
              <a:ext uri="{FF2B5EF4-FFF2-40B4-BE49-F238E27FC236}">
                <a16:creationId xmlns:a16="http://schemas.microsoft.com/office/drawing/2014/main" id="{23200709-0E52-EFE8-61B6-3098A517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97971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C644A565-D14B-4820-F543-960132C6BF2D}"/>
              </a:ext>
            </a:extLst>
          </p:cNvPr>
          <p:cNvSpPr/>
          <p:nvPr/>
        </p:nvSpPr>
        <p:spPr>
          <a:xfrm>
            <a:off x="5268687" y="2612571"/>
            <a:ext cx="3287485" cy="3374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400" dirty="0">
              <a:solidFill>
                <a:schemeClr val="tx1"/>
              </a:solidFill>
            </a:endParaRPr>
          </a:p>
          <a:p>
            <a:r>
              <a:rPr lang="el-GR" sz="2400" dirty="0">
                <a:solidFill>
                  <a:schemeClr val="tx1"/>
                </a:solidFill>
              </a:rPr>
              <a:t>Όνομα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Επίθετο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Φύλο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Ηλικία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Οικογενειακή  κατάσταση  : </a:t>
            </a: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5256400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ABAC15A-BFD4-EA04-580B-CEA0A1549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677783"/>
            <a:ext cx="4411980" cy="35024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AFC68-C52E-61AC-6618-6D1CAC2968A3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800" dirty="0"/>
              <a:t>Υπεραγορά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9ABAC05D-92B5-F294-9B74-12B13AE3940B}"/>
              </a:ext>
            </a:extLst>
          </p:cNvPr>
          <p:cNvCxnSpPr>
            <a:stCxn id="2" idx="7"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D89490E6-F430-BE3F-6D2A-4807AB7A6800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53E3299E-E1F9-C928-1E4A-17850C0D54A2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B6180873-9D3F-3F93-4559-0D2C149DB26F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29874F3D-F72D-8497-0499-F4F581E77B9C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0AFCC956-CC41-8E68-C5D2-2F5AC9601B79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DB2596C3-DDD0-FE74-A264-F5FC8FA33A2A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E5C76420-7C03-96ED-EAF2-14FA8B150C09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22276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90950" cy="1325563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Υπεραγορά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Ράφια</a:t>
            </a:r>
          </a:p>
          <a:p>
            <a:r>
              <a:rPr lang="el-GR" dirty="0"/>
              <a:t>Καρότσι</a:t>
            </a:r>
          </a:p>
          <a:p>
            <a:r>
              <a:rPr lang="el-GR" dirty="0"/>
              <a:t>Φρούτα</a:t>
            </a:r>
          </a:p>
          <a:p>
            <a:r>
              <a:rPr lang="el-GR" dirty="0"/>
              <a:t>Λαχανικά</a:t>
            </a:r>
          </a:p>
          <a:p>
            <a:r>
              <a:rPr lang="el-GR" dirty="0"/>
              <a:t>Τρόφιμα</a:t>
            </a:r>
          </a:p>
          <a:p>
            <a:r>
              <a:rPr lang="el-GR" dirty="0"/>
              <a:t>Είδη καθαρισμού</a:t>
            </a:r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540" y="365125"/>
            <a:ext cx="5710844" cy="61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9AAAB-7607-E171-816B-595099D5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518CC-B68A-E032-D9DF-6B23F4923908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Περίπτερο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E5496D90-D7AC-148F-6C79-316C3C2FDFC2}"/>
              </a:ext>
            </a:extLst>
          </p:cNvPr>
          <p:cNvCxnSpPr>
            <a:cxnSpLocks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92DCFDEA-FCC4-4993-BFD7-E8B9A23CD718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CEBEE9D4-ED22-AC66-FEF4-FD5E70D5F866}"/>
              </a:ext>
            </a:extLst>
          </p:cNvPr>
          <p:cNvCxnSpPr>
            <a:cxnSpLocks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E7E96251-0D99-43F3-3841-F1EC5B1C7EC7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F142BEF2-DFBE-0A69-BE37-4DFC89C77CB5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39591C2E-BF20-CDA6-F6CD-0DD06C3DE578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2AD60076-196A-5974-017E-3544D3A8908A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3D3E4714-6BA2-F2F9-E8C2-95B1D0E1A68B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560A7F3-A1EE-0A6F-ED91-1691CB209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085" y="1453395"/>
            <a:ext cx="3959889" cy="3837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018545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Περίπτερο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Χαρτομάντιλα</a:t>
            </a:r>
          </a:p>
          <a:p>
            <a:r>
              <a:rPr lang="el-GR" dirty="0"/>
              <a:t>Εφημερίδα</a:t>
            </a:r>
          </a:p>
          <a:p>
            <a:r>
              <a:rPr lang="el-GR" dirty="0"/>
              <a:t>Περιοδικά</a:t>
            </a:r>
          </a:p>
          <a:p>
            <a:r>
              <a:rPr lang="el-GR" dirty="0"/>
              <a:t>Απόδειξη</a:t>
            </a:r>
          </a:p>
          <a:p>
            <a:r>
              <a:rPr lang="el-GR" dirty="0"/>
              <a:t>Χαρτονομίσματα</a:t>
            </a:r>
          </a:p>
          <a:p>
            <a:r>
              <a:rPr lang="el-GR" dirty="0"/>
              <a:t>Κέρματα</a:t>
            </a:r>
          </a:p>
          <a:p>
            <a:r>
              <a:rPr lang="el-GR" dirty="0"/>
              <a:t>Καραμέλες</a:t>
            </a:r>
          </a:p>
          <a:p>
            <a:r>
              <a:rPr lang="el-GR" dirty="0"/>
              <a:t>Τσίχλες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864" y="567342"/>
            <a:ext cx="5715693" cy="57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6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DF289-A41A-E932-5A75-2CF6C49A3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605C-3BF4-5CCB-6F65-70AF2E19F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Παρασκευή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02/01/2026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F4C33C10-B7DF-485B-EF37-F3B5BCE5C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81843B62-A910-D626-029B-2FEB3E606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0A50CAF-585D-A209-FC46-7D84685DBF39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80E9F18-DC2D-1489-3470-7C6D4F00A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8793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054B7-132E-57B7-92A0-596FDA82A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8095C5-FF08-1D48-A9BF-E1BDA7875157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Φρούτα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037C9A19-C13E-21A1-8615-8D93BE65D0A1}"/>
              </a:ext>
            </a:extLst>
          </p:cNvPr>
          <p:cNvCxnSpPr>
            <a:cxnSpLocks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1BDFEF33-E0EA-1BB7-8AED-46C33EB519E1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6D1F9D42-5EB9-9EEB-F86F-62B41FC5157B}"/>
              </a:ext>
            </a:extLst>
          </p:cNvPr>
          <p:cNvCxnSpPr>
            <a:cxnSpLocks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793C074C-36CF-346B-A475-F45FCCCA9FC5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8B1B8EC2-5C40-8B1D-2FB1-BB12231CA585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2F5664E0-3A55-BDB4-F7C6-FD11E0AF06CD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4A2F6385-3ABA-7A34-1B41-B66ADB68A560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8850131B-E1E1-6950-1DDF-04AA46131C2E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2895A4A-AA79-4860-66CF-6F6C7E01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758" y="1396129"/>
            <a:ext cx="3706015" cy="3784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5684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30968"/>
            <a:ext cx="622662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8800" dirty="0"/>
              <a:t>7:00 </a:t>
            </a:r>
          </a:p>
          <a:p>
            <a:pPr marL="0" indent="0">
              <a:buNone/>
            </a:pPr>
            <a:r>
              <a:rPr lang="en-US" sz="8800" dirty="0"/>
              <a:t>___________</a:t>
            </a:r>
            <a:endParaRPr lang="el-GR" sz="8800" dirty="0"/>
          </a:p>
          <a:p>
            <a:pPr marL="0" indent="0">
              <a:buNone/>
            </a:pPr>
            <a:r>
              <a:rPr lang="el-GR" sz="8800" dirty="0"/>
              <a:t>12:00 </a:t>
            </a:r>
            <a:endParaRPr lang="en-US" sz="8800" dirty="0"/>
          </a:p>
          <a:p>
            <a:pPr marL="0" indent="0">
              <a:buNone/>
            </a:pPr>
            <a:r>
              <a:rPr lang="en-US" sz="8800" dirty="0"/>
              <a:t>___________</a:t>
            </a:r>
            <a:endParaRPr lang="el-GR" sz="8800" dirty="0"/>
          </a:p>
        </p:txBody>
      </p:sp>
      <p:pic>
        <p:nvPicPr>
          <p:cNvPr id="2050" name="Picture 2" descr="Δύο Παιδιά Μιλούν Διάνυσμα Διάνυσμα από ©serkanavci 649985922">
            <a:extLst>
              <a:ext uri="{FF2B5EF4-FFF2-40B4-BE49-F238E27FC236}">
                <a16:creationId xmlns:a16="http://schemas.microsoft.com/office/drawing/2014/main" id="{C189BAD8-17E4-A21F-618F-F696BCD8B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4"/>
          <a:stretch>
            <a:fillRect/>
          </a:stretch>
        </p:blipFill>
        <p:spPr bwMode="auto">
          <a:xfrm>
            <a:off x="7342414" y="755877"/>
            <a:ext cx="2514600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Δύο Παιδιά Μιλούν Διάνυσμα Διάνυσμα από ©serkanavci 649985922">
            <a:extLst>
              <a:ext uri="{FF2B5EF4-FFF2-40B4-BE49-F238E27FC236}">
                <a16:creationId xmlns:a16="http://schemas.microsoft.com/office/drawing/2014/main" id="{2E8C5347-75B0-BC15-2B12-AAA9AEDE8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4"/>
          <a:stretch>
            <a:fillRect/>
          </a:stretch>
        </p:blipFill>
        <p:spPr bwMode="auto">
          <a:xfrm>
            <a:off x="7625442" y="3107192"/>
            <a:ext cx="2514600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573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Φρούτα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πορτοκάλι</a:t>
            </a:r>
          </a:p>
          <a:p>
            <a:r>
              <a:rPr lang="el-GR" dirty="0"/>
              <a:t>κεράσια</a:t>
            </a:r>
          </a:p>
          <a:p>
            <a:r>
              <a:rPr lang="el-GR" dirty="0"/>
              <a:t>μπανάνα</a:t>
            </a:r>
          </a:p>
          <a:p>
            <a:r>
              <a:rPr lang="el-GR" dirty="0"/>
              <a:t>καρπούζι</a:t>
            </a:r>
          </a:p>
          <a:p>
            <a:r>
              <a:rPr lang="el-GR" dirty="0"/>
              <a:t>αχλάδι</a:t>
            </a:r>
          </a:p>
          <a:p>
            <a:r>
              <a:rPr lang="el-GR" dirty="0"/>
              <a:t>πεπόνι</a:t>
            </a:r>
          </a:p>
          <a:p>
            <a:r>
              <a:rPr lang="el-GR" dirty="0"/>
              <a:t>μήλο</a:t>
            </a:r>
          </a:p>
          <a:p>
            <a:r>
              <a:rPr lang="el-GR" dirty="0"/>
              <a:t>ροδάκινο</a:t>
            </a:r>
          </a:p>
          <a:p>
            <a:r>
              <a:rPr lang="el-GR" dirty="0"/>
              <a:t>φράουλα</a:t>
            </a:r>
          </a:p>
          <a:p>
            <a:r>
              <a:rPr lang="el-GR" dirty="0"/>
              <a:t>ανανάς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278" y="1098059"/>
            <a:ext cx="4550179" cy="46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19B08-5D77-57A2-BA5B-C74C00A76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B9CD57-CCC4-B706-40C3-52E9602DC4EA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Λαχανικά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1FB2A101-C86E-7475-923A-BDD0F2DACAE4}"/>
              </a:ext>
            </a:extLst>
          </p:cNvPr>
          <p:cNvCxnSpPr>
            <a:cxnSpLocks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32286260-AAD9-7C8A-FB47-4D70BB4DAAD3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86070BEA-DB0A-F02F-4D9D-90657762DCB5}"/>
              </a:ext>
            </a:extLst>
          </p:cNvPr>
          <p:cNvCxnSpPr>
            <a:cxnSpLocks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4B881E27-DBAD-48EB-3721-3D91B3EC912E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D8270471-6A1E-8F51-7328-AAB2A511183B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AD789E91-42D9-C469-DC6F-8542F859AC5D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F4C5FCC2-F0C7-10E7-A13D-AB11DE23131E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13B4E9FE-8BF5-0053-40BB-9C87E820B6F0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7092A16-F3CD-1041-097B-AAE2DDE72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823" y="1441965"/>
            <a:ext cx="4344353" cy="3722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988731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Λαχανικά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ντομάτα</a:t>
            </a:r>
          </a:p>
          <a:p>
            <a:pPr marL="0" indent="0">
              <a:buNone/>
            </a:pPr>
            <a:r>
              <a:rPr lang="el-GR" dirty="0"/>
              <a:t>πατάτα</a:t>
            </a:r>
          </a:p>
          <a:p>
            <a:pPr marL="0" indent="0">
              <a:buNone/>
            </a:pPr>
            <a:r>
              <a:rPr lang="el-GR" dirty="0"/>
              <a:t>μαρούλι</a:t>
            </a:r>
          </a:p>
          <a:p>
            <a:pPr marL="0" indent="0">
              <a:buNone/>
            </a:pPr>
            <a:r>
              <a:rPr lang="el-GR" dirty="0"/>
              <a:t>πιπεριά</a:t>
            </a:r>
          </a:p>
          <a:p>
            <a:pPr marL="0" indent="0">
              <a:buNone/>
            </a:pPr>
            <a:r>
              <a:rPr lang="el-GR" dirty="0"/>
              <a:t>λεμόνι</a:t>
            </a:r>
          </a:p>
          <a:p>
            <a:pPr marL="0" indent="0">
              <a:buNone/>
            </a:pPr>
            <a:r>
              <a:rPr lang="el-GR" dirty="0"/>
              <a:t>κρεμμύδι</a:t>
            </a:r>
          </a:p>
          <a:p>
            <a:pPr marL="0" indent="0">
              <a:buNone/>
            </a:pPr>
            <a:r>
              <a:rPr lang="el-GR" dirty="0"/>
              <a:t>καρότο</a:t>
            </a:r>
          </a:p>
          <a:p>
            <a:pPr marL="0" indent="0">
              <a:buNone/>
            </a:pPr>
            <a:r>
              <a:rPr lang="el-GR" dirty="0"/>
              <a:t>αγγούρι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0" y="914400"/>
            <a:ext cx="7696199" cy="51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4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2C17-42E2-DC85-55EB-0FBDC9DA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8A3372-8F12-BEE4-A80B-EDD2ACA74017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Φαγητά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128A7C5E-318C-C99C-9765-0F508E13C432}"/>
              </a:ext>
            </a:extLst>
          </p:cNvPr>
          <p:cNvCxnSpPr>
            <a:cxnSpLocks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5C638F70-3E11-9089-001C-3444D9FC7FEF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CFAC2492-FA05-162F-7EF4-BFDA587103EE}"/>
              </a:ext>
            </a:extLst>
          </p:cNvPr>
          <p:cNvCxnSpPr>
            <a:cxnSpLocks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555E167D-7003-4CDC-B59D-8F8FE777326F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41544430-813F-6D2A-3878-B227595A30E9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2D566840-CCF6-9DAA-D88D-B30B6238B0C5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70DDD889-9178-8466-ECA8-2E8F6607CDB8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D0DB56D4-E79F-5265-B7E8-6DCA03E94186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E4BF20A-8393-8653-144D-BA0096FF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499" y="1808704"/>
            <a:ext cx="4869771" cy="31671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354369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Φαγητά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112" y="1234265"/>
            <a:ext cx="10515600" cy="5258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ψάρι</a:t>
            </a:r>
          </a:p>
          <a:p>
            <a:pPr marL="0" indent="0">
              <a:buNone/>
            </a:pPr>
            <a:r>
              <a:rPr lang="el-GR" sz="2000" dirty="0"/>
              <a:t>κοτόπουλο</a:t>
            </a:r>
          </a:p>
          <a:p>
            <a:pPr marL="0" indent="0">
              <a:buNone/>
            </a:pPr>
            <a:r>
              <a:rPr lang="el-GR" sz="2000" dirty="0"/>
              <a:t>αβγά</a:t>
            </a:r>
          </a:p>
          <a:p>
            <a:pPr marL="0" indent="0">
              <a:buNone/>
            </a:pPr>
            <a:r>
              <a:rPr lang="el-GR" sz="2000" dirty="0"/>
              <a:t>ρύζι</a:t>
            </a:r>
          </a:p>
          <a:p>
            <a:pPr marL="0" indent="0">
              <a:buNone/>
            </a:pPr>
            <a:r>
              <a:rPr lang="el-GR" sz="2000" dirty="0"/>
              <a:t>σαλάτα</a:t>
            </a:r>
          </a:p>
          <a:p>
            <a:pPr marL="0" indent="0">
              <a:buNone/>
            </a:pPr>
            <a:r>
              <a:rPr lang="el-GR" sz="2000" dirty="0"/>
              <a:t>σούπα</a:t>
            </a:r>
          </a:p>
          <a:p>
            <a:pPr marL="0" indent="0">
              <a:buNone/>
            </a:pPr>
            <a:r>
              <a:rPr lang="el-GR" sz="2000" dirty="0"/>
              <a:t>μακαρόνια</a:t>
            </a:r>
          </a:p>
          <a:p>
            <a:pPr marL="0" indent="0">
              <a:buNone/>
            </a:pPr>
            <a:r>
              <a:rPr lang="el-GR" sz="2000" dirty="0"/>
              <a:t>ψωμί</a:t>
            </a:r>
          </a:p>
          <a:p>
            <a:pPr marL="0" indent="0">
              <a:buNone/>
            </a:pPr>
            <a:r>
              <a:rPr lang="el-GR" sz="2000" dirty="0"/>
              <a:t>τυρί</a:t>
            </a:r>
          </a:p>
          <a:p>
            <a:pPr marL="0" indent="0">
              <a:buNone/>
            </a:pPr>
            <a:r>
              <a:rPr lang="el-GR" sz="2000" dirty="0"/>
              <a:t>πίτσα</a:t>
            </a:r>
          </a:p>
          <a:p>
            <a:pPr marL="0" indent="0">
              <a:buNone/>
            </a:pPr>
            <a:r>
              <a:rPr lang="el-GR" sz="2000" dirty="0"/>
              <a:t>σάντουιτς</a:t>
            </a:r>
          </a:p>
          <a:p>
            <a:pPr marL="0" indent="0">
              <a:buNone/>
            </a:pPr>
            <a:r>
              <a:rPr lang="el-GR" sz="2000" dirty="0"/>
              <a:t>χάμπουργκερ</a:t>
            </a:r>
          </a:p>
          <a:p>
            <a:pPr marL="0" indent="0">
              <a:buNone/>
            </a:pPr>
            <a:r>
              <a:rPr lang="el-GR" sz="2000" dirty="0"/>
              <a:t>τοστ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157" y="1987868"/>
            <a:ext cx="6234113" cy="405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9484-7048-18B7-8189-7289BB620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AB1E41-4B6E-AFEF-BA3B-70BE7F4BEE50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Ποτά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7D1284D9-C31C-E8B6-C38F-C873A0032F61}"/>
              </a:ext>
            </a:extLst>
          </p:cNvPr>
          <p:cNvCxnSpPr>
            <a:cxnSpLocks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DFA7981C-15B3-5977-56B7-07E1A09BF5AD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244A556D-0B99-A671-C25C-3D0ED2643B22}"/>
              </a:ext>
            </a:extLst>
          </p:cNvPr>
          <p:cNvCxnSpPr>
            <a:cxnSpLocks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C708B051-C0A1-C9FA-C913-75E432F3115B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E02E67A4-DF54-38F5-7384-A80712CC6D5E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32A6AF2A-FFB5-71DC-227C-A6963C448B05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6B294670-2F15-7AD4-2670-59DF30DA24BD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0B3370FA-7196-24F7-CE67-876650B7FAE4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E5B73C7-AA72-2F19-4CE3-B72787CC6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19" y="1259225"/>
            <a:ext cx="6032027" cy="41503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937624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Ποτά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καφές</a:t>
            </a:r>
          </a:p>
          <a:p>
            <a:pPr marL="0" indent="0">
              <a:buNone/>
            </a:pPr>
            <a:r>
              <a:rPr lang="el-GR" dirty="0"/>
              <a:t>τσάι</a:t>
            </a:r>
          </a:p>
          <a:p>
            <a:pPr marL="0" indent="0">
              <a:buNone/>
            </a:pPr>
            <a:r>
              <a:rPr lang="el-GR" dirty="0"/>
              <a:t>νερό</a:t>
            </a:r>
          </a:p>
          <a:p>
            <a:pPr marL="0" indent="0">
              <a:buNone/>
            </a:pPr>
            <a:r>
              <a:rPr lang="el-GR" dirty="0"/>
              <a:t>χυμός</a:t>
            </a:r>
          </a:p>
          <a:p>
            <a:pPr marL="0" indent="0">
              <a:buNone/>
            </a:pPr>
            <a:r>
              <a:rPr lang="el-GR" dirty="0"/>
              <a:t>αναψυκτικά</a:t>
            </a:r>
          </a:p>
          <a:p>
            <a:pPr marL="0" indent="0">
              <a:buNone/>
            </a:pPr>
            <a:r>
              <a:rPr lang="el-GR" dirty="0"/>
              <a:t>κρασί</a:t>
            </a:r>
          </a:p>
          <a:p>
            <a:pPr marL="0" indent="0">
              <a:buNone/>
            </a:pPr>
            <a:r>
              <a:rPr lang="el-GR" dirty="0"/>
              <a:t>μπίρα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756458"/>
            <a:ext cx="7620000" cy="52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6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02880" cy="1325563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Τι  κάνεις  κάθε  μέρα;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5420" y="365125"/>
            <a:ext cx="2569103" cy="565848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902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0D012-32B4-5143-5FE5-219D4B7F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BA2EC-317C-D3C0-E2FE-E7F1E55F9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Σάββατο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3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03/01/2026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B612C47A-ECFD-AB00-6A34-584CD4CF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9304306C-7C0C-6DF4-1DA9-F4DF32E2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B298392-EFFF-60D5-26C7-9222974D42FC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E36BB32-D3AA-87C3-BAFC-9FE5C151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184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E4786-7BCE-1895-DA1A-403846584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B306-F158-63B7-3416-237E6189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11640" cy="1325563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Τι  κάνει η αδερφή σου  κάθε  μέρα;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83DE47-02C5-7B57-4596-C8FAB7686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5420" y="2217420"/>
            <a:ext cx="2569103" cy="380619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AD2D01-FC2B-1E1F-38B4-F71C531E48D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0704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2325</TotalTime>
  <Words>1712</Words>
  <Application>Microsoft Office PowerPoint</Application>
  <PresentationFormat>Ευρεία οθόνη</PresentationFormat>
  <Paragraphs>624</Paragraphs>
  <Slides>128</Slides>
  <Notes>3</Notes>
  <HiddenSlides>2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128</vt:i4>
      </vt:variant>
    </vt:vector>
  </HeadingPairs>
  <TitlesOfParts>
    <vt:vector size="133" baseType="lpstr">
      <vt:lpstr>Aptos</vt:lpstr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Από  πού είσαι; </vt:lpstr>
      <vt:lpstr>Από  πού είσαι; </vt:lpstr>
      <vt:lpstr>Παρουσίαση του PowerPoint</vt:lpstr>
      <vt:lpstr>         ο                       η                                  το </vt:lpstr>
      <vt:lpstr>         ο                   η                   το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ΠΟΥ  ΕΙΣΑΙ; </vt:lpstr>
      <vt:lpstr>ΠΟΥ  ΕΙΣΑΙ; </vt:lpstr>
      <vt:lpstr>ΠΟΥ  ΕΙΣΑΙ; </vt:lpstr>
      <vt:lpstr>ΠΟΥ  ΕΙΣΑΙ;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Υπεραγορά</vt:lpstr>
      <vt:lpstr>Παρουσίαση του PowerPoint</vt:lpstr>
      <vt:lpstr>Περίπτερο</vt:lpstr>
      <vt:lpstr>Παρουσίαση του PowerPoint</vt:lpstr>
      <vt:lpstr>Παρουσίαση του PowerPoint</vt:lpstr>
      <vt:lpstr>Φρούτα</vt:lpstr>
      <vt:lpstr>Παρουσίαση του PowerPoint</vt:lpstr>
      <vt:lpstr>Λαχανικά</vt:lpstr>
      <vt:lpstr>Παρουσίαση του PowerPoint</vt:lpstr>
      <vt:lpstr>Φαγητά</vt:lpstr>
      <vt:lpstr>Παρουσίαση του PowerPoint</vt:lpstr>
      <vt:lpstr>Ποτά </vt:lpstr>
      <vt:lpstr>Τι  κάνεις  κάθε  μέρα;</vt:lpstr>
      <vt:lpstr>Παρουσίαση του PowerPoint</vt:lpstr>
      <vt:lpstr>Τι  κάνει η αδερφή σου  κάθε  μέρα;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</dc:creator>
  <cp:lastModifiedBy>Ελένη Χαραλάμπους</cp:lastModifiedBy>
  <cp:revision>205</cp:revision>
  <cp:lastPrinted>2025-02-07T05:18:09Z</cp:lastPrinted>
  <dcterms:created xsi:type="dcterms:W3CDTF">2025-01-20T05:36:09Z</dcterms:created>
  <dcterms:modified xsi:type="dcterms:W3CDTF">2026-04-15T05:15:33Z</dcterms:modified>
</cp:coreProperties>
</file>