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6" r:id="rId2"/>
    <p:sldId id="566" r:id="rId3"/>
    <p:sldId id="487" r:id="rId4"/>
    <p:sldId id="436" r:id="rId5"/>
    <p:sldId id="572" r:id="rId6"/>
    <p:sldId id="573" r:id="rId7"/>
    <p:sldId id="506" r:id="rId8"/>
    <p:sldId id="569" r:id="rId9"/>
    <p:sldId id="491" r:id="rId10"/>
    <p:sldId id="567" r:id="rId11"/>
    <p:sldId id="574" r:id="rId12"/>
    <p:sldId id="490" r:id="rId13"/>
    <p:sldId id="435" r:id="rId14"/>
    <p:sldId id="570" r:id="rId15"/>
    <p:sldId id="519" r:id="rId16"/>
    <p:sldId id="568" r:id="rId17"/>
    <p:sldId id="539" r:id="rId18"/>
    <p:sldId id="272" r:id="rId19"/>
    <p:sldId id="396" r:id="rId20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4/15/2026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15/4/2026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cy/url?sa=i&amp;rct=j&amp;q=&amp;esrc=s&amp;source=images&amp;cd=&amp;cad=rja&amp;uact=8&amp;ved=2ahUKEwjWjJ_vsYnhAhXvAxAIHfQ-DxwQjRx6BAgBEAU&amp;url=http%3A%2F%2Fwww.kucukadimlar.com%2Fmeyveler-ve-sebzeler-levhasi.html&amp;psig=AOvVaw2xuHj_pW1r_JOKxlB7d6h5&amp;ust=155291943223534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cy/url?sa=i&amp;rct=j&amp;q=&amp;esrc=s&amp;source=images&amp;cd=&amp;cad=rja&amp;uact=8&amp;ved=2ahUKEwjWjJ_vsYnhAhXvAxAIHfQ-DxwQjRx6BAgBEAU&amp;url=http%3A%2F%2Fwww.kucukadimlar.com%2Fmeyveler-ve-sebzeler-levhasi.html&amp;psig=AOvVaw2xuHj_pW1r_JOKxlB7d6h5&amp;ust=155291943223534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.cy/url?sa=i&amp;rct=j&amp;q=&amp;esrc=s&amp;source=images&amp;cd=&amp;cad=rja&amp;uact=8&amp;ved=2ahUKEwjWjJ_vsYnhAhXvAxAIHfQ-DxwQjRx6BAgBEAU&amp;url=http%3A%2F%2Fwww.kucukadimlar.com%2Fmeyveler-ve-sebzeler-levhasi.html&amp;psig=AOvVaw2xuHj_pW1r_JOKxlB7d6h5&amp;ust=155291943223534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5913438" y="5706200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9461"/>
            <a:ext cx="4924921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  </a:t>
            </a:r>
            <a:r>
              <a:rPr lang="el-GR" b="1" dirty="0">
                <a:solidFill>
                  <a:schemeClr val="tx1"/>
                </a:solidFill>
              </a:rPr>
              <a:t>10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:   </a:t>
            </a:r>
            <a:r>
              <a:rPr lang="en-US" b="1" dirty="0">
                <a:solidFill>
                  <a:schemeClr val="tx1"/>
                </a:solidFill>
              </a:rPr>
              <a:t>ELMANIN KİLOSU</a:t>
            </a:r>
            <a:r>
              <a:rPr lang="el-GR" b="1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KAÇ LİRA?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CY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>
            <a:extLst>
              <a:ext uri="{FF2B5EF4-FFF2-40B4-BE49-F238E27FC236}">
                <a16:creationId xmlns:a16="http://schemas.microsoft.com/office/drawing/2014/main" id="{0D43C05A-DD75-B4D0-E4AF-FFDF0D45F2AD}"/>
              </a:ext>
            </a:extLst>
          </p:cNvPr>
          <p:cNvSpPr txBox="1"/>
          <p:nvPr/>
        </p:nvSpPr>
        <p:spPr>
          <a:xfrm>
            <a:off x="2195736" y="1268760"/>
            <a:ext cx="4536504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l-GR" sz="2800" b="1" dirty="0"/>
              <a:t>____________________.</a:t>
            </a:r>
            <a:endParaRPr lang="en-US" sz="2800" b="1" dirty="0"/>
          </a:p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Pazardan</a:t>
            </a:r>
            <a:r>
              <a:rPr lang="en-US" sz="2800" b="1" dirty="0"/>
              <a:t> </a:t>
            </a:r>
            <a:r>
              <a:rPr lang="en-US" sz="2800" b="1" dirty="0" err="1"/>
              <a:t>geliyoru</a:t>
            </a:r>
            <a:r>
              <a:rPr lang="tr-TR" sz="2800" b="1" dirty="0"/>
              <a:t>m</a:t>
            </a:r>
            <a:r>
              <a:rPr lang="el-GR" sz="2800" b="1" dirty="0"/>
              <a:t>. </a:t>
            </a:r>
            <a:r>
              <a:rPr lang="tr-TR" sz="2800" b="1" dirty="0"/>
              <a:t> </a:t>
            </a:r>
            <a:endParaRPr lang="el-GR" sz="2800" b="1" dirty="0"/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r>
              <a:rPr lang="en-US" sz="2800" b="1" dirty="0" err="1"/>
              <a:t>Fiyatlar</a:t>
            </a:r>
            <a:r>
              <a:rPr lang="en-US" sz="2800" b="1" dirty="0"/>
              <a:t> </a:t>
            </a:r>
            <a:r>
              <a:rPr lang="en-US" sz="2800" b="1" dirty="0" err="1"/>
              <a:t>nasıl</a:t>
            </a:r>
            <a:r>
              <a:rPr lang="en-US" sz="2800" b="1" dirty="0"/>
              <a:t>?</a:t>
            </a:r>
            <a:endParaRPr lang="el-G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 err="1"/>
              <a:t>Biraz</a:t>
            </a:r>
            <a:r>
              <a:rPr lang="en-US" sz="2800" b="1" dirty="0"/>
              <a:t> </a:t>
            </a:r>
            <a:r>
              <a:rPr lang="el-GR" sz="2800" b="1" dirty="0"/>
              <a:t>________</a:t>
            </a:r>
            <a:endParaRPr lang="en-US" sz="2800" b="1" dirty="0"/>
          </a:p>
          <a:p>
            <a:pPr eaLnBrk="1" hangingPunct="1">
              <a:defRPr/>
            </a:pPr>
            <a:endParaRPr lang="el-GR" sz="2800" b="1" dirty="0"/>
          </a:p>
        </p:txBody>
      </p:sp>
      <p:pic>
        <p:nvPicPr>
          <p:cNvPr id="5122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DADCCCC9-6DA6-E1B6-ECD6-DA0ED464D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9552" y="1124744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A9319FB2-0FC1-DF7B-F160-E514428A6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6" y="2276872"/>
            <a:ext cx="1470245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0BE36FAA-7EDA-2E01-2D92-C72193E7C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6495" y="3429000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5A1B2475-B386-3103-EBF5-8BD9C4966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4" y="4576588"/>
            <a:ext cx="1470245" cy="1372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9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9442A-918A-9A9D-16CD-30E41F12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>
            <a:extLst>
              <a:ext uri="{FF2B5EF4-FFF2-40B4-BE49-F238E27FC236}">
                <a16:creationId xmlns:a16="http://schemas.microsoft.com/office/drawing/2014/main" id="{3C7E49AD-6C58-DDD2-DAAB-8CA0AF41A6D6}"/>
              </a:ext>
            </a:extLst>
          </p:cNvPr>
          <p:cNvSpPr txBox="1"/>
          <p:nvPr/>
        </p:nvSpPr>
        <p:spPr>
          <a:xfrm>
            <a:off x="2195736" y="1268760"/>
            <a:ext cx="6696744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Neler</a:t>
            </a:r>
            <a:r>
              <a:rPr lang="en-US" sz="2800" b="1" dirty="0"/>
              <a:t> </a:t>
            </a:r>
            <a:r>
              <a:rPr lang="el-GR" sz="2800" b="1" dirty="0"/>
              <a:t>_________</a:t>
            </a:r>
            <a:r>
              <a:rPr lang="en-US" sz="2800" b="1" dirty="0"/>
              <a:t>?</a:t>
            </a:r>
            <a:endParaRPr lang="el-GR" sz="2800" b="1" dirty="0"/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 err="1"/>
              <a:t>Domates</a:t>
            </a:r>
            <a:r>
              <a:rPr lang="en-US" sz="2800" b="1" dirty="0"/>
              <a:t>, </a:t>
            </a:r>
            <a:r>
              <a:rPr lang="en-US" sz="2800" b="1" dirty="0" err="1"/>
              <a:t>biber</a:t>
            </a:r>
            <a:r>
              <a:rPr lang="en-US" sz="2800" b="1" dirty="0"/>
              <a:t>,</a:t>
            </a:r>
            <a:r>
              <a:rPr lang="tr-TR" sz="2800" b="1" dirty="0"/>
              <a:t> salatalık 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elma</a:t>
            </a:r>
            <a:r>
              <a:rPr lang="en-US" sz="2800" b="1" dirty="0"/>
              <a:t> </a:t>
            </a:r>
            <a:r>
              <a:rPr lang="en-US" sz="2800" b="1" dirty="0" err="1"/>
              <a:t>aldım</a:t>
            </a:r>
            <a:r>
              <a:rPr lang="en-US" sz="2800" b="1" dirty="0"/>
              <a:t>.</a:t>
            </a:r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r>
              <a:rPr lang="en-US" sz="2800" b="1" dirty="0" err="1"/>
              <a:t>Kaç</a:t>
            </a:r>
            <a:r>
              <a:rPr lang="en-US" sz="2800" b="1" dirty="0"/>
              <a:t> para </a:t>
            </a:r>
            <a:r>
              <a:rPr lang="en-US" sz="2800" b="1" dirty="0" err="1"/>
              <a:t>ödedin</a:t>
            </a:r>
            <a:r>
              <a:rPr lang="el-GR" sz="2800" b="1" dirty="0"/>
              <a:t>?</a:t>
            </a:r>
            <a:endParaRPr lang="tr-T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r>
              <a:rPr lang="en-US" sz="2800" b="1" dirty="0"/>
              <a:t> </a:t>
            </a:r>
            <a:endParaRPr lang="el-GR" sz="2800" b="1" dirty="0"/>
          </a:p>
          <a:p>
            <a:pPr eaLnBrk="1" hangingPunct="1">
              <a:defRPr/>
            </a:pPr>
            <a:r>
              <a:rPr lang="el-GR" sz="2800" b="1" dirty="0"/>
              <a:t>____________</a:t>
            </a:r>
          </a:p>
        </p:txBody>
      </p:sp>
      <p:pic>
        <p:nvPicPr>
          <p:cNvPr id="5122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59028E16-E383-429B-9AF8-0FEE2F5E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9552" y="1124744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0BDA84EA-7E99-522B-57CC-4E01FBD28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6" y="2276872"/>
            <a:ext cx="1470245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EC9D681B-2E24-DB37-775A-AB437BD33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6495" y="3429000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FE055FC2-1DC4-8C12-C41D-5577F6BF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4" y="4576588"/>
            <a:ext cx="1470245" cy="1372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7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meyve  tanıyalım">
            <a:hlinkClick r:id="rId2"/>
            <a:extLst>
              <a:ext uri="{FF2B5EF4-FFF2-40B4-BE49-F238E27FC236}">
                <a16:creationId xmlns:a16="http://schemas.microsoft.com/office/drawing/2014/main" id="{0246F862-CADA-59D2-4A12-A529008A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350"/>
            <a:ext cx="867251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A38CFEDD-A77A-6418-805E-CD510A130AA4}"/>
              </a:ext>
            </a:extLst>
          </p:cNvPr>
          <p:cNvSpPr txBox="1"/>
          <p:nvPr/>
        </p:nvSpPr>
        <p:spPr>
          <a:xfrm>
            <a:off x="8267700" y="5214938"/>
            <a:ext cx="8763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havuç</a:t>
            </a:r>
            <a:endParaRPr lang="en-US" b="1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6C79DB9B-4F37-53B5-6504-4F9207CB243E}"/>
              </a:ext>
            </a:extLst>
          </p:cNvPr>
          <p:cNvSpPr txBox="1"/>
          <p:nvPr/>
        </p:nvSpPr>
        <p:spPr>
          <a:xfrm>
            <a:off x="7286625" y="5214938"/>
            <a:ext cx="9826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patates</a:t>
            </a:r>
            <a:endParaRPr lang="en-US" b="1" dirty="0"/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8C567DFC-28D4-8934-3DAC-FE3A0CF3B3C0}"/>
              </a:ext>
            </a:extLst>
          </p:cNvPr>
          <p:cNvSpPr txBox="1"/>
          <p:nvPr/>
        </p:nvSpPr>
        <p:spPr>
          <a:xfrm>
            <a:off x="6357938" y="5214938"/>
            <a:ext cx="9080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/>
              <a:t>k</a:t>
            </a:r>
            <a:r>
              <a:rPr lang="tr-TR" b="1" dirty="0"/>
              <a:t>ereviz</a:t>
            </a:r>
            <a:endParaRPr lang="en-US" b="1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631A4054-6C90-8E80-C036-F91405971016}"/>
              </a:ext>
            </a:extLst>
          </p:cNvPr>
          <p:cNvSpPr txBox="1"/>
          <p:nvPr/>
        </p:nvSpPr>
        <p:spPr>
          <a:xfrm>
            <a:off x="5475288" y="5157788"/>
            <a:ext cx="882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lahana</a:t>
            </a:r>
            <a:endParaRPr lang="en-US" b="1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3EFC6E98-4018-66D1-EA65-9E395B72ED71}"/>
              </a:ext>
            </a:extLst>
          </p:cNvPr>
          <p:cNvSpPr txBox="1"/>
          <p:nvPr/>
        </p:nvSpPr>
        <p:spPr>
          <a:xfrm>
            <a:off x="4643438" y="5143500"/>
            <a:ext cx="857250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600" b="1" dirty="0"/>
              <a:t> </a:t>
            </a:r>
            <a:r>
              <a:rPr lang="tr-TR" sz="1600" b="1" dirty="0"/>
              <a:t>hurma</a:t>
            </a:r>
            <a:endParaRPr lang="en-US" sz="1600" b="1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AE661153-EFD1-3AD7-637C-8453480E4D1E}"/>
              </a:ext>
            </a:extLst>
          </p:cNvPr>
          <p:cNvSpPr txBox="1"/>
          <p:nvPr/>
        </p:nvSpPr>
        <p:spPr>
          <a:xfrm>
            <a:off x="4000500" y="5143500"/>
            <a:ext cx="7413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üzü</a:t>
            </a:r>
            <a:r>
              <a:rPr lang="en-GB" b="1"/>
              <a:t>m</a:t>
            </a:r>
            <a:endParaRPr lang="en-US" b="1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C9094590-6A16-75AE-BC02-5B3B7DE0B450}"/>
              </a:ext>
            </a:extLst>
          </p:cNvPr>
          <p:cNvSpPr txBox="1"/>
          <p:nvPr/>
        </p:nvSpPr>
        <p:spPr>
          <a:xfrm>
            <a:off x="3065463" y="51260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kabak</a:t>
            </a:r>
            <a:endParaRPr lang="en-US" b="1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0C306CE0-7FE5-0432-1E8A-E9933D6FEE37}"/>
              </a:ext>
            </a:extLst>
          </p:cNvPr>
          <p:cNvSpPr txBox="1"/>
          <p:nvPr/>
        </p:nvSpPr>
        <p:spPr>
          <a:xfrm>
            <a:off x="2071688" y="5143500"/>
            <a:ext cx="10223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fasulye</a:t>
            </a:r>
            <a:endParaRPr lang="en-US" b="1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A14B2506-2591-34C1-354A-AC60C158D014}"/>
              </a:ext>
            </a:extLst>
          </p:cNvPr>
          <p:cNvSpPr txBox="1"/>
          <p:nvPr/>
        </p:nvSpPr>
        <p:spPr>
          <a:xfrm>
            <a:off x="1214438" y="5143500"/>
            <a:ext cx="838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soğan</a:t>
            </a:r>
            <a:endParaRPr lang="en-US" b="1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EF2749AF-D006-1777-27EC-7E9F14008BC6}"/>
              </a:ext>
            </a:extLst>
          </p:cNvPr>
          <p:cNvSpPr txBox="1"/>
          <p:nvPr/>
        </p:nvSpPr>
        <p:spPr>
          <a:xfrm>
            <a:off x="0" y="5135563"/>
            <a:ext cx="12509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patlıcan</a:t>
            </a:r>
            <a:endParaRPr lang="en-US" b="1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C0AEBB8E-E071-2EBB-9564-000726ADDDFD}"/>
              </a:ext>
            </a:extLst>
          </p:cNvPr>
          <p:cNvSpPr txBox="1"/>
          <p:nvPr/>
        </p:nvSpPr>
        <p:spPr>
          <a:xfrm>
            <a:off x="5786438" y="4214813"/>
            <a:ext cx="10144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salatalık</a:t>
            </a:r>
            <a:endParaRPr lang="en-US" b="1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07A4737D-FCA6-2A71-EEEE-BB1DD7287EE2}"/>
              </a:ext>
            </a:extLst>
          </p:cNvPr>
          <p:cNvSpPr txBox="1"/>
          <p:nvPr/>
        </p:nvSpPr>
        <p:spPr>
          <a:xfrm>
            <a:off x="5214938" y="4214813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nar</a:t>
            </a:r>
            <a:endParaRPr lang="en-US" b="1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FACF84F9-8483-9652-CC5F-A85BA59DDF22}"/>
              </a:ext>
            </a:extLst>
          </p:cNvPr>
          <p:cNvSpPr txBox="1"/>
          <p:nvPr/>
        </p:nvSpPr>
        <p:spPr>
          <a:xfrm>
            <a:off x="4214813" y="4214813"/>
            <a:ext cx="9286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bamya</a:t>
            </a:r>
            <a:endParaRPr lang="en-US" b="1" dirty="0"/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B2FC686B-8C40-0720-99D8-CCF9EE8753B4}"/>
              </a:ext>
            </a:extLst>
          </p:cNvPr>
          <p:cNvSpPr txBox="1"/>
          <p:nvPr/>
        </p:nvSpPr>
        <p:spPr>
          <a:xfrm>
            <a:off x="3643313" y="4214813"/>
            <a:ext cx="5937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turp</a:t>
            </a:r>
            <a:endParaRPr lang="en-US" b="1" dirty="0"/>
          </a:p>
        </p:txBody>
      </p:sp>
      <p:sp>
        <p:nvSpPr>
          <p:cNvPr id="17" name="16 - TextBox">
            <a:extLst>
              <a:ext uri="{FF2B5EF4-FFF2-40B4-BE49-F238E27FC236}">
                <a16:creationId xmlns:a16="http://schemas.microsoft.com/office/drawing/2014/main" id="{90412FA7-34E0-4C0E-4B2C-BCB949CC1289}"/>
              </a:ext>
            </a:extLst>
          </p:cNvPr>
          <p:cNvSpPr txBox="1"/>
          <p:nvPr/>
        </p:nvSpPr>
        <p:spPr>
          <a:xfrm>
            <a:off x="3000375" y="4238625"/>
            <a:ext cx="6508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muz</a:t>
            </a:r>
            <a:endParaRPr lang="en-US" b="1" dirty="0"/>
          </a:p>
        </p:txBody>
      </p:sp>
      <p:sp>
        <p:nvSpPr>
          <p:cNvPr id="18" name="17 - TextBox">
            <a:extLst>
              <a:ext uri="{FF2B5EF4-FFF2-40B4-BE49-F238E27FC236}">
                <a16:creationId xmlns:a16="http://schemas.microsoft.com/office/drawing/2014/main" id="{3151A792-1C29-5DB7-5651-94F141EA5799}"/>
              </a:ext>
            </a:extLst>
          </p:cNvPr>
          <p:cNvSpPr txBox="1"/>
          <p:nvPr/>
        </p:nvSpPr>
        <p:spPr>
          <a:xfrm>
            <a:off x="2000250" y="4214813"/>
            <a:ext cx="977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mantar</a:t>
            </a:r>
            <a:endParaRPr lang="en-US" b="1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29EC668F-E3EB-D90B-4C30-9C1BEA0F0CF0}"/>
              </a:ext>
            </a:extLst>
          </p:cNvPr>
          <p:cNvSpPr txBox="1"/>
          <p:nvPr/>
        </p:nvSpPr>
        <p:spPr>
          <a:xfrm>
            <a:off x="857250" y="4214813"/>
            <a:ext cx="1136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domates</a:t>
            </a:r>
            <a:endParaRPr lang="en-US" b="1" dirty="0"/>
          </a:p>
        </p:txBody>
      </p:sp>
      <p:sp>
        <p:nvSpPr>
          <p:cNvPr id="20" name="19 - TextBox">
            <a:extLst>
              <a:ext uri="{FF2B5EF4-FFF2-40B4-BE49-F238E27FC236}">
                <a16:creationId xmlns:a16="http://schemas.microsoft.com/office/drawing/2014/main" id="{85149588-3402-C54C-34A5-2D1F701D21DB}"/>
              </a:ext>
            </a:extLst>
          </p:cNvPr>
          <p:cNvSpPr txBox="1"/>
          <p:nvPr/>
        </p:nvSpPr>
        <p:spPr>
          <a:xfrm>
            <a:off x="0" y="4214813"/>
            <a:ext cx="8937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biber</a:t>
            </a:r>
            <a:endParaRPr lang="en-US" b="1" dirty="0"/>
          </a:p>
        </p:txBody>
      </p:sp>
      <p:sp>
        <p:nvSpPr>
          <p:cNvPr id="21" name="20 - TextBox">
            <a:extLst>
              <a:ext uri="{FF2B5EF4-FFF2-40B4-BE49-F238E27FC236}">
                <a16:creationId xmlns:a16="http://schemas.microsoft.com/office/drawing/2014/main" id="{6DA48ED3-DBD8-3D0C-4EE6-F88843837765}"/>
              </a:ext>
            </a:extLst>
          </p:cNvPr>
          <p:cNvSpPr txBox="1"/>
          <p:nvPr/>
        </p:nvSpPr>
        <p:spPr>
          <a:xfrm>
            <a:off x="2071688" y="3336925"/>
            <a:ext cx="9159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brokoli</a:t>
            </a:r>
            <a:endParaRPr lang="en-US" b="1" dirty="0"/>
          </a:p>
        </p:txBody>
      </p:sp>
      <p:sp>
        <p:nvSpPr>
          <p:cNvPr id="22" name="21 - TextBox">
            <a:extLst>
              <a:ext uri="{FF2B5EF4-FFF2-40B4-BE49-F238E27FC236}">
                <a16:creationId xmlns:a16="http://schemas.microsoft.com/office/drawing/2014/main" id="{646D8E9F-78C1-EE27-26EB-1E8126F82549}"/>
              </a:ext>
            </a:extLst>
          </p:cNvPr>
          <p:cNvSpPr txBox="1"/>
          <p:nvPr/>
        </p:nvSpPr>
        <p:spPr>
          <a:xfrm>
            <a:off x="7215188" y="3214688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kivi</a:t>
            </a:r>
            <a:endParaRPr lang="en-US" b="1" dirty="0"/>
          </a:p>
        </p:txBody>
      </p:sp>
      <p:sp>
        <p:nvSpPr>
          <p:cNvPr id="23" name="22 - TextBox">
            <a:extLst>
              <a:ext uri="{FF2B5EF4-FFF2-40B4-BE49-F238E27FC236}">
                <a16:creationId xmlns:a16="http://schemas.microsoft.com/office/drawing/2014/main" id="{EE435173-C8C0-0615-2C53-07BCBD23F14A}"/>
              </a:ext>
            </a:extLst>
          </p:cNvPr>
          <p:cNvSpPr txBox="1"/>
          <p:nvPr/>
        </p:nvSpPr>
        <p:spPr>
          <a:xfrm>
            <a:off x="7816850" y="3214688"/>
            <a:ext cx="13271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çilek</a:t>
            </a:r>
            <a:endParaRPr lang="en-US" b="1" dirty="0"/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5C8D4DBA-761B-928A-A115-2D8301A46B19}"/>
              </a:ext>
            </a:extLst>
          </p:cNvPr>
          <p:cNvSpPr txBox="1"/>
          <p:nvPr/>
        </p:nvSpPr>
        <p:spPr>
          <a:xfrm>
            <a:off x="7937500" y="4143375"/>
            <a:ext cx="12065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kırmızı  lahana</a:t>
            </a:r>
            <a:endParaRPr lang="en-US" b="1" dirty="0"/>
          </a:p>
        </p:txBody>
      </p:sp>
      <p:sp>
        <p:nvSpPr>
          <p:cNvPr id="25" name="24 - TextBox">
            <a:extLst>
              <a:ext uri="{FF2B5EF4-FFF2-40B4-BE49-F238E27FC236}">
                <a16:creationId xmlns:a16="http://schemas.microsoft.com/office/drawing/2014/main" id="{EAECE4A0-7228-E42C-8AF7-821B9EA14B4F}"/>
              </a:ext>
            </a:extLst>
          </p:cNvPr>
          <p:cNvSpPr txBox="1"/>
          <p:nvPr/>
        </p:nvSpPr>
        <p:spPr>
          <a:xfrm>
            <a:off x="6715125" y="4214813"/>
            <a:ext cx="12144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mandalina</a:t>
            </a:r>
            <a:endParaRPr lang="en-US" b="1" dirty="0"/>
          </a:p>
        </p:txBody>
      </p:sp>
      <p:sp>
        <p:nvSpPr>
          <p:cNvPr id="26" name="25 - TextBox">
            <a:extLst>
              <a:ext uri="{FF2B5EF4-FFF2-40B4-BE49-F238E27FC236}">
                <a16:creationId xmlns:a16="http://schemas.microsoft.com/office/drawing/2014/main" id="{38F190B9-CB6B-EFFB-B58B-CA09EBFC6167}"/>
              </a:ext>
            </a:extLst>
          </p:cNvPr>
          <p:cNvSpPr txBox="1"/>
          <p:nvPr/>
        </p:nvSpPr>
        <p:spPr>
          <a:xfrm>
            <a:off x="3000375" y="3357563"/>
            <a:ext cx="9794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incir</a:t>
            </a:r>
            <a:endParaRPr lang="en-US" b="1" dirty="0"/>
          </a:p>
        </p:txBody>
      </p:sp>
      <p:sp>
        <p:nvSpPr>
          <p:cNvPr id="27" name="26 - TextBox">
            <a:extLst>
              <a:ext uri="{FF2B5EF4-FFF2-40B4-BE49-F238E27FC236}">
                <a16:creationId xmlns:a16="http://schemas.microsoft.com/office/drawing/2014/main" id="{F2A8F9D1-3F2D-45D6-65C9-96E1ECCA6147}"/>
              </a:ext>
            </a:extLst>
          </p:cNvPr>
          <p:cNvSpPr txBox="1"/>
          <p:nvPr/>
        </p:nvSpPr>
        <p:spPr>
          <a:xfrm>
            <a:off x="3929063" y="3286125"/>
            <a:ext cx="6492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erik</a:t>
            </a:r>
            <a:endParaRPr lang="en-US" b="1" dirty="0"/>
          </a:p>
        </p:txBody>
      </p:sp>
      <p:sp>
        <p:nvSpPr>
          <p:cNvPr id="28" name="27 - TextBox">
            <a:extLst>
              <a:ext uri="{FF2B5EF4-FFF2-40B4-BE49-F238E27FC236}">
                <a16:creationId xmlns:a16="http://schemas.microsoft.com/office/drawing/2014/main" id="{D96B3AE1-27E7-3185-70B4-45B62619ABDB}"/>
              </a:ext>
            </a:extLst>
          </p:cNvPr>
          <p:cNvSpPr txBox="1"/>
          <p:nvPr/>
        </p:nvSpPr>
        <p:spPr>
          <a:xfrm>
            <a:off x="4602163" y="3327400"/>
            <a:ext cx="6842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kiraz</a:t>
            </a:r>
            <a:endParaRPr lang="en-US" b="1" dirty="0"/>
          </a:p>
        </p:txBody>
      </p:sp>
      <p:sp>
        <p:nvSpPr>
          <p:cNvPr id="29" name="28 - TextBox">
            <a:extLst>
              <a:ext uri="{FF2B5EF4-FFF2-40B4-BE49-F238E27FC236}">
                <a16:creationId xmlns:a16="http://schemas.microsoft.com/office/drawing/2014/main" id="{4E2CDABF-CF5A-4478-3837-B744C2F0038E}"/>
              </a:ext>
            </a:extLst>
          </p:cNvPr>
          <p:cNvSpPr txBox="1"/>
          <p:nvPr/>
        </p:nvSpPr>
        <p:spPr>
          <a:xfrm>
            <a:off x="5248275" y="2973388"/>
            <a:ext cx="1109663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yeni dünya</a:t>
            </a:r>
            <a:endParaRPr lang="en-US" b="1" dirty="0"/>
          </a:p>
        </p:txBody>
      </p:sp>
      <p:sp>
        <p:nvSpPr>
          <p:cNvPr id="30" name="29 - TextBox">
            <a:extLst>
              <a:ext uri="{FF2B5EF4-FFF2-40B4-BE49-F238E27FC236}">
                <a16:creationId xmlns:a16="http://schemas.microsoft.com/office/drawing/2014/main" id="{D01513C3-C1E2-A1A6-D1A6-5540EEE29A54}"/>
              </a:ext>
            </a:extLst>
          </p:cNvPr>
          <p:cNvSpPr txBox="1"/>
          <p:nvPr/>
        </p:nvSpPr>
        <p:spPr>
          <a:xfrm>
            <a:off x="6357938" y="3286125"/>
            <a:ext cx="81756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limon</a:t>
            </a:r>
            <a:endParaRPr lang="en-US" b="1" dirty="0"/>
          </a:p>
        </p:txBody>
      </p:sp>
      <p:sp>
        <p:nvSpPr>
          <p:cNvPr id="31" name="30 - TextBox">
            <a:extLst>
              <a:ext uri="{FF2B5EF4-FFF2-40B4-BE49-F238E27FC236}">
                <a16:creationId xmlns:a16="http://schemas.microsoft.com/office/drawing/2014/main" id="{90224795-719A-6F11-7380-86C0EB2ED872}"/>
              </a:ext>
            </a:extLst>
          </p:cNvPr>
          <p:cNvSpPr txBox="1"/>
          <p:nvPr/>
        </p:nvSpPr>
        <p:spPr>
          <a:xfrm>
            <a:off x="0" y="2351088"/>
            <a:ext cx="15748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elma</a:t>
            </a:r>
            <a:endParaRPr lang="en-US" b="1" dirty="0"/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934755F5-E6F8-188D-866D-8A81BDD46EE6}"/>
              </a:ext>
            </a:extLst>
          </p:cNvPr>
          <p:cNvSpPr txBox="1"/>
          <p:nvPr/>
        </p:nvSpPr>
        <p:spPr>
          <a:xfrm>
            <a:off x="142875" y="3357563"/>
            <a:ext cx="1009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marul</a:t>
            </a:r>
            <a:endParaRPr lang="en-US" b="1" dirty="0"/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3193AFA4-853E-786A-399F-29C2FD6D514D}"/>
              </a:ext>
            </a:extLst>
          </p:cNvPr>
          <p:cNvSpPr txBox="1"/>
          <p:nvPr/>
        </p:nvSpPr>
        <p:spPr>
          <a:xfrm>
            <a:off x="1143000" y="3357563"/>
            <a:ext cx="9064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ayva</a:t>
            </a:r>
            <a:endParaRPr lang="en-US" b="1" dirty="0"/>
          </a:p>
        </p:txBody>
      </p:sp>
      <p:sp>
        <p:nvSpPr>
          <p:cNvPr id="34" name="33 - TextBox">
            <a:extLst>
              <a:ext uri="{FF2B5EF4-FFF2-40B4-BE49-F238E27FC236}">
                <a16:creationId xmlns:a16="http://schemas.microsoft.com/office/drawing/2014/main" id="{8EFC08C1-D3B1-FC96-58AF-70B9AC6D7E65}"/>
              </a:ext>
            </a:extLst>
          </p:cNvPr>
          <p:cNvSpPr txBox="1"/>
          <p:nvPr/>
        </p:nvSpPr>
        <p:spPr>
          <a:xfrm>
            <a:off x="3857625" y="2071688"/>
            <a:ext cx="969963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1400" b="1" dirty="0"/>
              <a:t>şeftali</a:t>
            </a:r>
            <a:endParaRPr lang="en-US" sz="1400" b="1" dirty="0"/>
          </a:p>
        </p:txBody>
      </p:sp>
      <p:sp>
        <p:nvSpPr>
          <p:cNvPr id="35" name="34 - TextBox">
            <a:extLst>
              <a:ext uri="{FF2B5EF4-FFF2-40B4-BE49-F238E27FC236}">
                <a16:creationId xmlns:a16="http://schemas.microsoft.com/office/drawing/2014/main" id="{BD4757B0-6797-D207-D1F0-419976F15E27}"/>
              </a:ext>
            </a:extLst>
          </p:cNvPr>
          <p:cNvSpPr txBox="1"/>
          <p:nvPr/>
        </p:nvSpPr>
        <p:spPr>
          <a:xfrm>
            <a:off x="4429125" y="2500313"/>
            <a:ext cx="8905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armut</a:t>
            </a:r>
            <a:endParaRPr lang="en-US" b="1" dirty="0"/>
          </a:p>
        </p:txBody>
      </p:sp>
      <p:sp>
        <p:nvSpPr>
          <p:cNvPr id="36" name="35 - TextBox">
            <a:extLst>
              <a:ext uri="{FF2B5EF4-FFF2-40B4-BE49-F238E27FC236}">
                <a16:creationId xmlns:a16="http://schemas.microsoft.com/office/drawing/2014/main" id="{6A926A3C-F222-219C-2AF7-3B7569121D64}"/>
              </a:ext>
            </a:extLst>
          </p:cNvPr>
          <p:cNvSpPr txBox="1"/>
          <p:nvPr/>
        </p:nvSpPr>
        <p:spPr>
          <a:xfrm>
            <a:off x="5346700" y="2347913"/>
            <a:ext cx="13684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sarmısak</a:t>
            </a:r>
            <a:endParaRPr lang="en-US" b="1" dirty="0"/>
          </a:p>
        </p:txBody>
      </p:sp>
      <p:sp>
        <p:nvSpPr>
          <p:cNvPr id="37" name="36 - TextBox">
            <a:extLst>
              <a:ext uri="{FF2B5EF4-FFF2-40B4-BE49-F238E27FC236}">
                <a16:creationId xmlns:a16="http://schemas.microsoft.com/office/drawing/2014/main" id="{51FB6EC4-47A7-18A0-E76E-4B8C309F4A2C}"/>
              </a:ext>
            </a:extLst>
          </p:cNvPr>
          <p:cNvSpPr txBox="1"/>
          <p:nvPr/>
        </p:nvSpPr>
        <p:spPr>
          <a:xfrm>
            <a:off x="5929313" y="1928813"/>
            <a:ext cx="12207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maydanoz</a:t>
            </a:r>
            <a:endParaRPr lang="en-US" b="1" dirty="0"/>
          </a:p>
        </p:txBody>
      </p:sp>
      <p:sp>
        <p:nvSpPr>
          <p:cNvPr id="38" name="37 - TextBox">
            <a:extLst>
              <a:ext uri="{FF2B5EF4-FFF2-40B4-BE49-F238E27FC236}">
                <a16:creationId xmlns:a16="http://schemas.microsoft.com/office/drawing/2014/main" id="{487D019F-EFF9-4DEA-869F-83877885F1C4}"/>
              </a:ext>
            </a:extLst>
          </p:cNvPr>
          <p:cNvSpPr txBox="1"/>
          <p:nvPr/>
        </p:nvSpPr>
        <p:spPr>
          <a:xfrm>
            <a:off x="7000875" y="2357438"/>
            <a:ext cx="103187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kayısı</a:t>
            </a:r>
            <a:endParaRPr lang="en-US" b="1" dirty="0"/>
          </a:p>
        </p:txBody>
      </p:sp>
      <p:sp>
        <p:nvSpPr>
          <p:cNvPr id="39" name="38 - TextBox">
            <a:extLst>
              <a:ext uri="{FF2B5EF4-FFF2-40B4-BE49-F238E27FC236}">
                <a16:creationId xmlns:a16="http://schemas.microsoft.com/office/drawing/2014/main" id="{2654B72C-E3B0-96B1-1F7B-85EE8E1CA7C8}"/>
              </a:ext>
            </a:extLst>
          </p:cNvPr>
          <p:cNvSpPr txBox="1"/>
          <p:nvPr/>
        </p:nvSpPr>
        <p:spPr>
          <a:xfrm>
            <a:off x="8008938" y="2357438"/>
            <a:ext cx="113506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muşmula</a:t>
            </a:r>
            <a:endParaRPr lang="en-US" b="1" dirty="0"/>
          </a:p>
        </p:txBody>
      </p:sp>
      <p:sp>
        <p:nvSpPr>
          <p:cNvPr id="40" name="39 - TextBox">
            <a:extLst>
              <a:ext uri="{FF2B5EF4-FFF2-40B4-BE49-F238E27FC236}">
                <a16:creationId xmlns:a16="http://schemas.microsoft.com/office/drawing/2014/main" id="{B00F8CC6-A799-9987-B093-A131010722DB}"/>
              </a:ext>
            </a:extLst>
          </p:cNvPr>
          <p:cNvSpPr txBox="1"/>
          <p:nvPr/>
        </p:nvSpPr>
        <p:spPr>
          <a:xfrm>
            <a:off x="1571625" y="2857500"/>
            <a:ext cx="990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zencefil</a:t>
            </a:r>
            <a:endParaRPr lang="en-US" b="1" dirty="0"/>
          </a:p>
        </p:txBody>
      </p:sp>
      <p:sp>
        <p:nvSpPr>
          <p:cNvPr id="41" name="40 - TextBox">
            <a:extLst>
              <a:ext uri="{FF2B5EF4-FFF2-40B4-BE49-F238E27FC236}">
                <a16:creationId xmlns:a16="http://schemas.microsoft.com/office/drawing/2014/main" id="{4907030F-5F6C-F5AB-23B0-2C0F65FC8DA9}"/>
              </a:ext>
            </a:extLst>
          </p:cNvPr>
          <p:cNvSpPr txBox="1"/>
          <p:nvPr/>
        </p:nvSpPr>
        <p:spPr>
          <a:xfrm>
            <a:off x="1643063" y="2357438"/>
            <a:ext cx="12303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portakal</a:t>
            </a:r>
            <a:endParaRPr lang="en-US" b="1" dirty="0"/>
          </a:p>
        </p:txBody>
      </p:sp>
      <p:sp>
        <p:nvSpPr>
          <p:cNvPr id="42" name="41 - TextBox">
            <a:extLst>
              <a:ext uri="{FF2B5EF4-FFF2-40B4-BE49-F238E27FC236}">
                <a16:creationId xmlns:a16="http://schemas.microsoft.com/office/drawing/2014/main" id="{17A445C3-53AE-3064-C98D-DA66F8FEB525}"/>
              </a:ext>
            </a:extLst>
          </p:cNvPr>
          <p:cNvSpPr txBox="1"/>
          <p:nvPr/>
        </p:nvSpPr>
        <p:spPr>
          <a:xfrm>
            <a:off x="2928938" y="23574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enginar</a:t>
            </a:r>
            <a:endParaRPr lang="en-US" b="1" dirty="0"/>
          </a:p>
        </p:txBody>
      </p:sp>
      <p:sp>
        <p:nvSpPr>
          <p:cNvPr id="43" name="42 - TextBox">
            <a:extLst>
              <a:ext uri="{FF2B5EF4-FFF2-40B4-BE49-F238E27FC236}">
                <a16:creationId xmlns:a16="http://schemas.microsoft.com/office/drawing/2014/main" id="{C121B036-2F50-A369-F534-9C85B659D63E}"/>
              </a:ext>
            </a:extLst>
          </p:cNvPr>
          <p:cNvSpPr txBox="1"/>
          <p:nvPr/>
        </p:nvSpPr>
        <p:spPr>
          <a:xfrm>
            <a:off x="2928938" y="1500188"/>
            <a:ext cx="1104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kavun</a:t>
            </a:r>
            <a:endParaRPr lang="en-US" b="1" dirty="0"/>
          </a:p>
        </p:txBody>
      </p:sp>
      <p:sp>
        <p:nvSpPr>
          <p:cNvPr id="44" name="43 - TextBox">
            <a:extLst>
              <a:ext uri="{FF2B5EF4-FFF2-40B4-BE49-F238E27FC236}">
                <a16:creationId xmlns:a16="http://schemas.microsoft.com/office/drawing/2014/main" id="{6E2B166E-BDA0-70B9-563C-A80CB9D03C85}"/>
              </a:ext>
            </a:extLst>
          </p:cNvPr>
          <p:cNvSpPr txBox="1"/>
          <p:nvPr/>
        </p:nvSpPr>
        <p:spPr>
          <a:xfrm>
            <a:off x="1744663" y="1243013"/>
            <a:ext cx="10414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ananas</a:t>
            </a:r>
            <a:endParaRPr lang="en-US" b="1" dirty="0"/>
          </a:p>
        </p:txBody>
      </p:sp>
      <p:sp>
        <p:nvSpPr>
          <p:cNvPr id="45" name="44 - TextBox">
            <a:extLst>
              <a:ext uri="{FF2B5EF4-FFF2-40B4-BE49-F238E27FC236}">
                <a16:creationId xmlns:a16="http://schemas.microsoft.com/office/drawing/2014/main" id="{4C2A4C4C-E3CD-024E-F0F1-5C5053D28176}"/>
              </a:ext>
            </a:extLst>
          </p:cNvPr>
          <p:cNvSpPr txBox="1"/>
          <p:nvPr/>
        </p:nvSpPr>
        <p:spPr>
          <a:xfrm>
            <a:off x="357188" y="1408113"/>
            <a:ext cx="12398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karnıbahar</a:t>
            </a:r>
            <a:endParaRPr lang="en-US" b="1" dirty="0"/>
          </a:p>
        </p:txBody>
      </p:sp>
      <p:sp>
        <p:nvSpPr>
          <p:cNvPr id="46" name="45 - TextBox">
            <a:extLst>
              <a:ext uri="{FF2B5EF4-FFF2-40B4-BE49-F238E27FC236}">
                <a16:creationId xmlns:a16="http://schemas.microsoft.com/office/drawing/2014/main" id="{293CA3CC-1603-8278-CAF7-D71A30CA51D9}"/>
              </a:ext>
            </a:extLst>
          </p:cNvPr>
          <p:cNvSpPr txBox="1"/>
          <p:nvPr/>
        </p:nvSpPr>
        <p:spPr>
          <a:xfrm>
            <a:off x="6162675" y="1343025"/>
            <a:ext cx="11239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    karpuz</a:t>
            </a:r>
            <a:endParaRPr lang="en-US" b="1" dirty="0"/>
          </a:p>
        </p:txBody>
      </p:sp>
      <p:sp>
        <p:nvSpPr>
          <p:cNvPr id="48" name="23 - TextBox">
            <a:extLst>
              <a:ext uri="{FF2B5EF4-FFF2-40B4-BE49-F238E27FC236}">
                <a16:creationId xmlns:a16="http://schemas.microsoft.com/office/drawing/2014/main" id="{429B10B2-EB6E-48AF-F960-E35B0B870978}"/>
              </a:ext>
            </a:extLst>
          </p:cNvPr>
          <p:cNvSpPr txBox="1"/>
          <p:nvPr/>
        </p:nvSpPr>
        <p:spPr>
          <a:xfrm>
            <a:off x="4253706" y="6235700"/>
            <a:ext cx="47339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Salatada</a:t>
            </a:r>
            <a:r>
              <a:rPr lang="en-US" b="1" dirty="0">
                <a:solidFill>
                  <a:srgbClr val="FF0000"/>
                </a:solidFill>
              </a:rPr>
              <a:t> hangi </a:t>
            </a:r>
            <a:r>
              <a:rPr lang="en-US" b="1" dirty="0" err="1">
                <a:solidFill>
                  <a:srgbClr val="FF0000"/>
                </a:solidFill>
              </a:rPr>
              <a:t>sebzeler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kullanı</a:t>
            </a:r>
            <a:r>
              <a:rPr lang="tr-TR" b="1" dirty="0">
                <a:solidFill>
                  <a:srgbClr val="FF0000"/>
                </a:solidFill>
              </a:rPr>
              <a:t>yorsun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>
            <a:extLst>
              <a:ext uri="{FF2B5EF4-FFF2-40B4-BE49-F238E27FC236}">
                <a16:creationId xmlns:a16="http://schemas.microsoft.com/office/drawing/2014/main" id="{849940FD-2E4D-E10E-9B09-1064B2473764}"/>
              </a:ext>
            </a:extLst>
          </p:cNvPr>
          <p:cNvSpPr txBox="1"/>
          <p:nvPr/>
        </p:nvSpPr>
        <p:spPr>
          <a:xfrm>
            <a:off x="1475656" y="188640"/>
            <a:ext cx="635793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tr-TR" sz="2800" b="1" dirty="0">
                <a:solidFill>
                  <a:srgbClr val="FF0000"/>
                </a:solidFill>
              </a:rPr>
              <a:t>ı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 </a:t>
            </a: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en-US" sz="2800" b="1" dirty="0">
                <a:solidFill>
                  <a:srgbClr val="FF0000"/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</a:t>
            </a: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tr-TR" sz="2800" b="1" dirty="0">
                <a:solidFill>
                  <a:srgbClr val="FF0000"/>
                </a:solidFill>
              </a:rPr>
              <a:t>u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</a:t>
            </a: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tr-TR" sz="2800" b="1" dirty="0">
                <a:solidFill>
                  <a:srgbClr val="FF0000"/>
                </a:solidFill>
              </a:rPr>
              <a:t>ü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</a:t>
            </a:r>
            <a:endParaRPr lang="tr-TR" sz="2800" b="1" dirty="0"/>
          </a:p>
        </p:txBody>
      </p:sp>
      <p:sp>
        <p:nvSpPr>
          <p:cNvPr id="2" name="AutoShape 2" descr="61,266,725 Manav Stok İlüstrasyon | DepositPhotos">
            <a:extLst>
              <a:ext uri="{FF2B5EF4-FFF2-40B4-BE49-F238E27FC236}">
                <a16:creationId xmlns:a16="http://schemas.microsoft.com/office/drawing/2014/main" id="{3F9A0CF3-46D5-F137-7658-4575E13E0E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F31536-FF53-D5B6-ECF8-47E79543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42" y="3240360"/>
            <a:ext cx="40449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380EA-E7E6-0598-D2CD-7DD2C8639369}"/>
              </a:ext>
            </a:extLst>
          </p:cNvPr>
          <p:cNvSpPr txBox="1"/>
          <p:nvPr/>
        </p:nvSpPr>
        <p:spPr>
          <a:xfrm rot="19634872">
            <a:off x="82625" y="3861048"/>
            <a:ext cx="45720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 </a:t>
            </a:r>
            <a:r>
              <a:rPr lang="en-US" sz="1800" b="1" dirty="0" err="1"/>
              <a:t>Pazarda</a:t>
            </a:r>
            <a:r>
              <a:rPr lang="en-US" sz="1800" b="1" dirty="0"/>
              <a:t> </a:t>
            </a:r>
            <a:r>
              <a:rPr lang="en-US" sz="1800" b="1" dirty="0" err="1"/>
              <a:t>fasulye</a:t>
            </a:r>
            <a:r>
              <a:rPr lang="en-US" sz="1800" b="1" dirty="0" err="1">
                <a:solidFill>
                  <a:srgbClr val="FF0000"/>
                </a:solidFill>
              </a:rPr>
              <a:t>nin</a:t>
            </a:r>
            <a:r>
              <a:rPr lang="en-US" sz="1800" b="1" dirty="0"/>
              <a:t> </a:t>
            </a:r>
            <a:r>
              <a:rPr lang="en-US" sz="1800" b="1" dirty="0" err="1"/>
              <a:t>kilo</a:t>
            </a:r>
            <a:r>
              <a:rPr lang="en-US" sz="1800" b="1" dirty="0" err="1">
                <a:solidFill>
                  <a:srgbClr val="FF0000"/>
                </a:solidFill>
              </a:rPr>
              <a:t>su</a:t>
            </a:r>
            <a:r>
              <a:rPr lang="en-US" sz="1800" b="1" dirty="0"/>
              <a:t> </a:t>
            </a:r>
            <a:r>
              <a:rPr lang="en-US" sz="1800" b="1" dirty="0" err="1"/>
              <a:t>kaç</a:t>
            </a:r>
            <a:r>
              <a:rPr lang="en-US" sz="1800" b="1" dirty="0"/>
              <a:t> para?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55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1E10-BE09-ACF7-14CD-6BBACA9D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meyve  tanıyalım">
            <a:hlinkClick r:id="rId2"/>
            <a:extLst>
              <a:ext uri="{FF2B5EF4-FFF2-40B4-BE49-F238E27FC236}">
                <a16:creationId xmlns:a16="http://schemas.microsoft.com/office/drawing/2014/main" id="{2AA91AD9-F016-26B5-ECC1-6375F890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350"/>
            <a:ext cx="867251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7F7159FA-A597-619C-B1DE-B6FF54CB3E4F}"/>
              </a:ext>
            </a:extLst>
          </p:cNvPr>
          <p:cNvSpPr txBox="1"/>
          <p:nvPr/>
        </p:nvSpPr>
        <p:spPr>
          <a:xfrm>
            <a:off x="8267700" y="5214938"/>
            <a:ext cx="8763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havuç</a:t>
            </a:r>
            <a:endParaRPr lang="en-US" b="1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61398FE6-88C4-A7AE-E826-EFAEE015530C}"/>
              </a:ext>
            </a:extLst>
          </p:cNvPr>
          <p:cNvSpPr txBox="1"/>
          <p:nvPr/>
        </p:nvSpPr>
        <p:spPr>
          <a:xfrm>
            <a:off x="7286625" y="5214938"/>
            <a:ext cx="9826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patates</a:t>
            </a:r>
            <a:endParaRPr lang="en-US" b="1" dirty="0"/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4CDB5560-A4C3-6C0B-953A-8B303A88E4FB}"/>
              </a:ext>
            </a:extLst>
          </p:cNvPr>
          <p:cNvSpPr txBox="1"/>
          <p:nvPr/>
        </p:nvSpPr>
        <p:spPr>
          <a:xfrm>
            <a:off x="6357938" y="5214938"/>
            <a:ext cx="9080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/>
              <a:t>k</a:t>
            </a:r>
            <a:r>
              <a:rPr lang="tr-TR" b="1" dirty="0"/>
              <a:t>ereviz</a:t>
            </a:r>
            <a:endParaRPr lang="en-US" b="1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4FAC94B9-EF0E-ACC7-E625-8CB67D79C602}"/>
              </a:ext>
            </a:extLst>
          </p:cNvPr>
          <p:cNvSpPr txBox="1"/>
          <p:nvPr/>
        </p:nvSpPr>
        <p:spPr>
          <a:xfrm>
            <a:off x="5475288" y="5157788"/>
            <a:ext cx="882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lahana</a:t>
            </a:r>
            <a:endParaRPr lang="en-US" b="1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84DEA26D-93D9-BE1C-DF28-C7C3574653F6}"/>
              </a:ext>
            </a:extLst>
          </p:cNvPr>
          <p:cNvSpPr txBox="1"/>
          <p:nvPr/>
        </p:nvSpPr>
        <p:spPr>
          <a:xfrm>
            <a:off x="4643438" y="5143500"/>
            <a:ext cx="8572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600" b="1" dirty="0"/>
              <a:t> </a:t>
            </a:r>
            <a:r>
              <a:rPr lang="tr-TR" b="1" dirty="0"/>
              <a:t>hurma</a:t>
            </a:r>
            <a:endParaRPr lang="en-US" b="1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99CC0D17-92D7-C088-BA91-44FCB4D764AE}"/>
              </a:ext>
            </a:extLst>
          </p:cNvPr>
          <p:cNvSpPr txBox="1"/>
          <p:nvPr/>
        </p:nvSpPr>
        <p:spPr>
          <a:xfrm>
            <a:off x="4000500" y="5143500"/>
            <a:ext cx="7413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üzü</a:t>
            </a:r>
            <a:r>
              <a:rPr lang="en-GB" b="1" dirty="0"/>
              <a:t>m</a:t>
            </a:r>
            <a:endParaRPr lang="en-US" b="1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1C8310C6-C69E-31F8-C13B-11D5EBCA4F42}"/>
              </a:ext>
            </a:extLst>
          </p:cNvPr>
          <p:cNvSpPr txBox="1"/>
          <p:nvPr/>
        </p:nvSpPr>
        <p:spPr>
          <a:xfrm>
            <a:off x="3065463" y="51260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kabak</a:t>
            </a:r>
            <a:endParaRPr lang="en-US" b="1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1F516E35-A25C-20DE-55AD-5754BFFF8C31}"/>
              </a:ext>
            </a:extLst>
          </p:cNvPr>
          <p:cNvSpPr txBox="1"/>
          <p:nvPr/>
        </p:nvSpPr>
        <p:spPr>
          <a:xfrm>
            <a:off x="2071688" y="5143500"/>
            <a:ext cx="10223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fasulye</a:t>
            </a:r>
            <a:endParaRPr lang="en-US" b="1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625A764D-0A5F-6A62-D10A-36A74D13480D}"/>
              </a:ext>
            </a:extLst>
          </p:cNvPr>
          <p:cNvSpPr txBox="1"/>
          <p:nvPr/>
        </p:nvSpPr>
        <p:spPr>
          <a:xfrm>
            <a:off x="1214438" y="5143500"/>
            <a:ext cx="838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soğan</a:t>
            </a:r>
            <a:endParaRPr lang="en-US" b="1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C7149FD9-9E93-E0E6-4C59-3F705D758A0F}"/>
              </a:ext>
            </a:extLst>
          </p:cNvPr>
          <p:cNvSpPr txBox="1"/>
          <p:nvPr/>
        </p:nvSpPr>
        <p:spPr>
          <a:xfrm>
            <a:off x="0" y="5135563"/>
            <a:ext cx="12509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patlıcan</a:t>
            </a:r>
            <a:endParaRPr lang="en-US" b="1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21A661A8-209A-B947-2023-99553EB5A497}"/>
              </a:ext>
            </a:extLst>
          </p:cNvPr>
          <p:cNvSpPr txBox="1"/>
          <p:nvPr/>
        </p:nvSpPr>
        <p:spPr>
          <a:xfrm>
            <a:off x="5786438" y="4214813"/>
            <a:ext cx="10144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salatalık</a:t>
            </a:r>
            <a:endParaRPr lang="en-US" b="1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2A306DB6-792E-3296-C214-0062394B1720}"/>
              </a:ext>
            </a:extLst>
          </p:cNvPr>
          <p:cNvSpPr txBox="1"/>
          <p:nvPr/>
        </p:nvSpPr>
        <p:spPr>
          <a:xfrm>
            <a:off x="5214938" y="4214813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nar</a:t>
            </a:r>
            <a:endParaRPr lang="en-US" b="1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077B9C4F-D08E-D07A-5ECC-D0ABB08010E0}"/>
              </a:ext>
            </a:extLst>
          </p:cNvPr>
          <p:cNvSpPr txBox="1"/>
          <p:nvPr/>
        </p:nvSpPr>
        <p:spPr>
          <a:xfrm>
            <a:off x="4214813" y="4214813"/>
            <a:ext cx="9286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bamya</a:t>
            </a:r>
            <a:endParaRPr lang="en-US" b="1" dirty="0"/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95F4A85B-C800-2AAA-BB51-57F19833AAAC}"/>
              </a:ext>
            </a:extLst>
          </p:cNvPr>
          <p:cNvSpPr txBox="1"/>
          <p:nvPr/>
        </p:nvSpPr>
        <p:spPr>
          <a:xfrm>
            <a:off x="3643313" y="4214813"/>
            <a:ext cx="5937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turp</a:t>
            </a:r>
            <a:endParaRPr lang="en-US" b="1" dirty="0"/>
          </a:p>
        </p:txBody>
      </p:sp>
      <p:sp>
        <p:nvSpPr>
          <p:cNvPr id="17" name="16 - TextBox">
            <a:extLst>
              <a:ext uri="{FF2B5EF4-FFF2-40B4-BE49-F238E27FC236}">
                <a16:creationId xmlns:a16="http://schemas.microsoft.com/office/drawing/2014/main" id="{F8B7CD37-0771-A101-F088-25BD7C9ED9E1}"/>
              </a:ext>
            </a:extLst>
          </p:cNvPr>
          <p:cNvSpPr txBox="1"/>
          <p:nvPr/>
        </p:nvSpPr>
        <p:spPr>
          <a:xfrm>
            <a:off x="3000375" y="4238625"/>
            <a:ext cx="6508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muz</a:t>
            </a:r>
            <a:endParaRPr lang="en-US" b="1" dirty="0"/>
          </a:p>
        </p:txBody>
      </p:sp>
      <p:sp>
        <p:nvSpPr>
          <p:cNvPr id="18" name="17 - TextBox">
            <a:extLst>
              <a:ext uri="{FF2B5EF4-FFF2-40B4-BE49-F238E27FC236}">
                <a16:creationId xmlns:a16="http://schemas.microsoft.com/office/drawing/2014/main" id="{2620173F-C9B3-EAF1-73D3-960B0C135CC8}"/>
              </a:ext>
            </a:extLst>
          </p:cNvPr>
          <p:cNvSpPr txBox="1"/>
          <p:nvPr/>
        </p:nvSpPr>
        <p:spPr>
          <a:xfrm>
            <a:off x="2000250" y="4214813"/>
            <a:ext cx="977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mantar</a:t>
            </a:r>
            <a:endParaRPr lang="en-US" b="1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2B5A70FE-FAB1-8E4C-C207-440793277AE0}"/>
              </a:ext>
            </a:extLst>
          </p:cNvPr>
          <p:cNvSpPr txBox="1"/>
          <p:nvPr/>
        </p:nvSpPr>
        <p:spPr>
          <a:xfrm>
            <a:off x="857250" y="4214813"/>
            <a:ext cx="1136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domates</a:t>
            </a:r>
            <a:endParaRPr lang="en-US" b="1" dirty="0"/>
          </a:p>
        </p:txBody>
      </p:sp>
      <p:sp>
        <p:nvSpPr>
          <p:cNvPr id="20" name="19 - TextBox">
            <a:extLst>
              <a:ext uri="{FF2B5EF4-FFF2-40B4-BE49-F238E27FC236}">
                <a16:creationId xmlns:a16="http://schemas.microsoft.com/office/drawing/2014/main" id="{4478B2FC-318C-BC89-8D8B-5E9A564F1963}"/>
              </a:ext>
            </a:extLst>
          </p:cNvPr>
          <p:cNvSpPr txBox="1"/>
          <p:nvPr/>
        </p:nvSpPr>
        <p:spPr>
          <a:xfrm>
            <a:off x="0" y="4214813"/>
            <a:ext cx="8937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biber</a:t>
            </a:r>
            <a:endParaRPr lang="en-US" b="1" dirty="0"/>
          </a:p>
        </p:txBody>
      </p:sp>
      <p:sp>
        <p:nvSpPr>
          <p:cNvPr id="21" name="20 - TextBox">
            <a:extLst>
              <a:ext uri="{FF2B5EF4-FFF2-40B4-BE49-F238E27FC236}">
                <a16:creationId xmlns:a16="http://schemas.microsoft.com/office/drawing/2014/main" id="{0C9FA942-CC43-B960-2F24-1F7C29CD61CC}"/>
              </a:ext>
            </a:extLst>
          </p:cNvPr>
          <p:cNvSpPr txBox="1"/>
          <p:nvPr/>
        </p:nvSpPr>
        <p:spPr>
          <a:xfrm>
            <a:off x="2071688" y="3336925"/>
            <a:ext cx="9159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brokoli</a:t>
            </a:r>
            <a:endParaRPr lang="en-US" b="1" dirty="0"/>
          </a:p>
        </p:txBody>
      </p:sp>
      <p:sp>
        <p:nvSpPr>
          <p:cNvPr id="22" name="21 - TextBox">
            <a:extLst>
              <a:ext uri="{FF2B5EF4-FFF2-40B4-BE49-F238E27FC236}">
                <a16:creationId xmlns:a16="http://schemas.microsoft.com/office/drawing/2014/main" id="{7C2E31AB-B6D3-C9CD-17E0-F7AB6CF1263E}"/>
              </a:ext>
            </a:extLst>
          </p:cNvPr>
          <p:cNvSpPr txBox="1"/>
          <p:nvPr/>
        </p:nvSpPr>
        <p:spPr>
          <a:xfrm>
            <a:off x="7215188" y="3214688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kivi</a:t>
            </a:r>
            <a:endParaRPr lang="en-US" b="1" dirty="0"/>
          </a:p>
        </p:txBody>
      </p:sp>
      <p:sp>
        <p:nvSpPr>
          <p:cNvPr id="23" name="22 - TextBox">
            <a:extLst>
              <a:ext uri="{FF2B5EF4-FFF2-40B4-BE49-F238E27FC236}">
                <a16:creationId xmlns:a16="http://schemas.microsoft.com/office/drawing/2014/main" id="{E2765361-90CC-4088-8D1C-44F5E9FDFF7E}"/>
              </a:ext>
            </a:extLst>
          </p:cNvPr>
          <p:cNvSpPr txBox="1"/>
          <p:nvPr/>
        </p:nvSpPr>
        <p:spPr>
          <a:xfrm>
            <a:off x="7816850" y="3214688"/>
            <a:ext cx="13271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çilek</a:t>
            </a:r>
            <a:endParaRPr lang="en-US" b="1" dirty="0"/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11F8C121-12E5-E5E4-D9DC-49164B19FEDC}"/>
              </a:ext>
            </a:extLst>
          </p:cNvPr>
          <p:cNvSpPr txBox="1"/>
          <p:nvPr/>
        </p:nvSpPr>
        <p:spPr>
          <a:xfrm>
            <a:off x="7937500" y="4143375"/>
            <a:ext cx="12065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kırmızı  lahana</a:t>
            </a:r>
            <a:endParaRPr lang="en-US" b="1" dirty="0"/>
          </a:p>
        </p:txBody>
      </p:sp>
      <p:sp>
        <p:nvSpPr>
          <p:cNvPr id="25" name="24 - TextBox">
            <a:extLst>
              <a:ext uri="{FF2B5EF4-FFF2-40B4-BE49-F238E27FC236}">
                <a16:creationId xmlns:a16="http://schemas.microsoft.com/office/drawing/2014/main" id="{81CF8DA2-4043-D502-44D9-5A9A9B69DD6E}"/>
              </a:ext>
            </a:extLst>
          </p:cNvPr>
          <p:cNvSpPr txBox="1"/>
          <p:nvPr/>
        </p:nvSpPr>
        <p:spPr>
          <a:xfrm>
            <a:off x="6715125" y="4214813"/>
            <a:ext cx="12144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mandalina</a:t>
            </a:r>
            <a:endParaRPr lang="en-US" b="1" dirty="0"/>
          </a:p>
        </p:txBody>
      </p:sp>
      <p:sp>
        <p:nvSpPr>
          <p:cNvPr id="26" name="25 - TextBox">
            <a:extLst>
              <a:ext uri="{FF2B5EF4-FFF2-40B4-BE49-F238E27FC236}">
                <a16:creationId xmlns:a16="http://schemas.microsoft.com/office/drawing/2014/main" id="{231ED35C-4F54-5FA3-AEA6-0CAE3202E4EA}"/>
              </a:ext>
            </a:extLst>
          </p:cNvPr>
          <p:cNvSpPr txBox="1"/>
          <p:nvPr/>
        </p:nvSpPr>
        <p:spPr>
          <a:xfrm>
            <a:off x="3000375" y="3357563"/>
            <a:ext cx="9794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incir</a:t>
            </a:r>
            <a:endParaRPr lang="en-US" b="1" dirty="0"/>
          </a:p>
        </p:txBody>
      </p:sp>
      <p:sp>
        <p:nvSpPr>
          <p:cNvPr id="27" name="26 - TextBox">
            <a:extLst>
              <a:ext uri="{FF2B5EF4-FFF2-40B4-BE49-F238E27FC236}">
                <a16:creationId xmlns:a16="http://schemas.microsoft.com/office/drawing/2014/main" id="{20F412A4-2D7A-6CAA-C8D8-D793F4FE4C34}"/>
              </a:ext>
            </a:extLst>
          </p:cNvPr>
          <p:cNvSpPr txBox="1"/>
          <p:nvPr/>
        </p:nvSpPr>
        <p:spPr>
          <a:xfrm>
            <a:off x="3929063" y="3286125"/>
            <a:ext cx="6492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erik</a:t>
            </a:r>
            <a:endParaRPr lang="en-US" b="1" dirty="0"/>
          </a:p>
        </p:txBody>
      </p:sp>
      <p:sp>
        <p:nvSpPr>
          <p:cNvPr id="28" name="27 - TextBox">
            <a:extLst>
              <a:ext uri="{FF2B5EF4-FFF2-40B4-BE49-F238E27FC236}">
                <a16:creationId xmlns:a16="http://schemas.microsoft.com/office/drawing/2014/main" id="{A7ED59F7-1D6B-A2A3-2758-1AC44AF83A0A}"/>
              </a:ext>
            </a:extLst>
          </p:cNvPr>
          <p:cNvSpPr txBox="1"/>
          <p:nvPr/>
        </p:nvSpPr>
        <p:spPr>
          <a:xfrm>
            <a:off x="4602163" y="3327400"/>
            <a:ext cx="6842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kiraz</a:t>
            </a:r>
            <a:endParaRPr lang="en-US" b="1" dirty="0"/>
          </a:p>
        </p:txBody>
      </p:sp>
      <p:sp>
        <p:nvSpPr>
          <p:cNvPr id="29" name="28 - TextBox">
            <a:extLst>
              <a:ext uri="{FF2B5EF4-FFF2-40B4-BE49-F238E27FC236}">
                <a16:creationId xmlns:a16="http://schemas.microsoft.com/office/drawing/2014/main" id="{EF1D06ED-76E5-8A52-DA97-C1241E1464FF}"/>
              </a:ext>
            </a:extLst>
          </p:cNvPr>
          <p:cNvSpPr txBox="1"/>
          <p:nvPr/>
        </p:nvSpPr>
        <p:spPr>
          <a:xfrm>
            <a:off x="5248275" y="2973388"/>
            <a:ext cx="1109663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yeni dünya</a:t>
            </a:r>
            <a:endParaRPr lang="en-US" b="1" dirty="0"/>
          </a:p>
        </p:txBody>
      </p:sp>
      <p:sp>
        <p:nvSpPr>
          <p:cNvPr id="30" name="29 - TextBox">
            <a:extLst>
              <a:ext uri="{FF2B5EF4-FFF2-40B4-BE49-F238E27FC236}">
                <a16:creationId xmlns:a16="http://schemas.microsoft.com/office/drawing/2014/main" id="{EDC34EF2-26F3-80A4-30ED-D1EF69348AD3}"/>
              </a:ext>
            </a:extLst>
          </p:cNvPr>
          <p:cNvSpPr txBox="1"/>
          <p:nvPr/>
        </p:nvSpPr>
        <p:spPr>
          <a:xfrm>
            <a:off x="6357938" y="3286125"/>
            <a:ext cx="81756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limon</a:t>
            </a:r>
            <a:endParaRPr lang="en-US" b="1" dirty="0"/>
          </a:p>
        </p:txBody>
      </p:sp>
      <p:sp>
        <p:nvSpPr>
          <p:cNvPr id="31" name="30 - TextBox">
            <a:extLst>
              <a:ext uri="{FF2B5EF4-FFF2-40B4-BE49-F238E27FC236}">
                <a16:creationId xmlns:a16="http://schemas.microsoft.com/office/drawing/2014/main" id="{4C997055-5228-3B63-B12D-363A65B54B9E}"/>
              </a:ext>
            </a:extLst>
          </p:cNvPr>
          <p:cNvSpPr txBox="1"/>
          <p:nvPr/>
        </p:nvSpPr>
        <p:spPr>
          <a:xfrm>
            <a:off x="0" y="2351088"/>
            <a:ext cx="15748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elma</a:t>
            </a:r>
            <a:endParaRPr lang="en-US" b="1" dirty="0"/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3D54D4E7-3722-581D-97C1-E8404E655D98}"/>
              </a:ext>
            </a:extLst>
          </p:cNvPr>
          <p:cNvSpPr txBox="1"/>
          <p:nvPr/>
        </p:nvSpPr>
        <p:spPr>
          <a:xfrm>
            <a:off x="142875" y="3357563"/>
            <a:ext cx="1009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marul</a:t>
            </a:r>
            <a:endParaRPr lang="en-US" b="1" dirty="0"/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1A7F30B2-5055-D845-B638-520EBAA60618}"/>
              </a:ext>
            </a:extLst>
          </p:cNvPr>
          <p:cNvSpPr txBox="1"/>
          <p:nvPr/>
        </p:nvSpPr>
        <p:spPr>
          <a:xfrm>
            <a:off x="1143000" y="3357563"/>
            <a:ext cx="9064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ayva</a:t>
            </a:r>
            <a:endParaRPr lang="en-US" b="1" dirty="0"/>
          </a:p>
        </p:txBody>
      </p:sp>
      <p:sp>
        <p:nvSpPr>
          <p:cNvPr id="34" name="33 - TextBox">
            <a:extLst>
              <a:ext uri="{FF2B5EF4-FFF2-40B4-BE49-F238E27FC236}">
                <a16:creationId xmlns:a16="http://schemas.microsoft.com/office/drawing/2014/main" id="{12E410AC-2635-0154-9D8A-3A97E7B1080C}"/>
              </a:ext>
            </a:extLst>
          </p:cNvPr>
          <p:cNvSpPr txBox="1"/>
          <p:nvPr/>
        </p:nvSpPr>
        <p:spPr>
          <a:xfrm>
            <a:off x="3857625" y="2071688"/>
            <a:ext cx="9699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şeftali</a:t>
            </a:r>
            <a:endParaRPr lang="en-US" b="1" dirty="0"/>
          </a:p>
        </p:txBody>
      </p:sp>
      <p:sp>
        <p:nvSpPr>
          <p:cNvPr id="35" name="34 - TextBox">
            <a:extLst>
              <a:ext uri="{FF2B5EF4-FFF2-40B4-BE49-F238E27FC236}">
                <a16:creationId xmlns:a16="http://schemas.microsoft.com/office/drawing/2014/main" id="{CC485FDD-9366-4F68-B887-B1755AD2A51E}"/>
              </a:ext>
            </a:extLst>
          </p:cNvPr>
          <p:cNvSpPr txBox="1"/>
          <p:nvPr/>
        </p:nvSpPr>
        <p:spPr>
          <a:xfrm>
            <a:off x="4429125" y="2500313"/>
            <a:ext cx="8905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armut</a:t>
            </a:r>
            <a:endParaRPr lang="en-US" b="1" dirty="0"/>
          </a:p>
        </p:txBody>
      </p:sp>
      <p:sp>
        <p:nvSpPr>
          <p:cNvPr id="36" name="35 - TextBox">
            <a:extLst>
              <a:ext uri="{FF2B5EF4-FFF2-40B4-BE49-F238E27FC236}">
                <a16:creationId xmlns:a16="http://schemas.microsoft.com/office/drawing/2014/main" id="{0DC0C0D8-7EC0-50BA-5678-30028BD46E2E}"/>
              </a:ext>
            </a:extLst>
          </p:cNvPr>
          <p:cNvSpPr txBox="1"/>
          <p:nvPr/>
        </p:nvSpPr>
        <p:spPr>
          <a:xfrm>
            <a:off x="5346700" y="2347913"/>
            <a:ext cx="13684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sarmısak</a:t>
            </a:r>
            <a:endParaRPr lang="en-US" b="1" dirty="0"/>
          </a:p>
        </p:txBody>
      </p:sp>
      <p:sp>
        <p:nvSpPr>
          <p:cNvPr id="37" name="36 - TextBox">
            <a:extLst>
              <a:ext uri="{FF2B5EF4-FFF2-40B4-BE49-F238E27FC236}">
                <a16:creationId xmlns:a16="http://schemas.microsoft.com/office/drawing/2014/main" id="{91E1E273-E62B-0A55-4030-0DC2A8DEFD7B}"/>
              </a:ext>
            </a:extLst>
          </p:cNvPr>
          <p:cNvSpPr txBox="1"/>
          <p:nvPr/>
        </p:nvSpPr>
        <p:spPr>
          <a:xfrm>
            <a:off x="5929313" y="1928813"/>
            <a:ext cx="12207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maydanoz</a:t>
            </a:r>
            <a:endParaRPr lang="en-US" b="1" dirty="0"/>
          </a:p>
        </p:txBody>
      </p:sp>
      <p:sp>
        <p:nvSpPr>
          <p:cNvPr id="38" name="37 - TextBox">
            <a:extLst>
              <a:ext uri="{FF2B5EF4-FFF2-40B4-BE49-F238E27FC236}">
                <a16:creationId xmlns:a16="http://schemas.microsoft.com/office/drawing/2014/main" id="{FE096173-E104-5A08-83B7-EFAC6557886B}"/>
              </a:ext>
            </a:extLst>
          </p:cNvPr>
          <p:cNvSpPr txBox="1"/>
          <p:nvPr/>
        </p:nvSpPr>
        <p:spPr>
          <a:xfrm>
            <a:off x="7000875" y="2357438"/>
            <a:ext cx="103187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kayısı</a:t>
            </a:r>
            <a:endParaRPr lang="en-US" b="1" dirty="0"/>
          </a:p>
        </p:txBody>
      </p:sp>
      <p:sp>
        <p:nvSpPr>
          <p:cNvPr id="39" name="38 - TextBox">
            <a:extLst>
              <a:ext uri="{FF2B5EF4-FFF2-40B4-BE49-F238E27FC236}">
                <a16:creationId xmlns:a16="http://schemas.microsoft.com/office/drawing/2014/main" id="{FD125F99-C99C-5C6F-B205-85BA37E83D28}"/>
              </a:ext>
            </a:extLst>
          </p:cNvPr>
          <p:cNvSpPr txBox="1"/>
          <p:nvPr/>
        </p:nvSpPr>
        <p:spPr>
          <a:xfrm>
            <a:off x="8008938" y="2357438"/>
            <a:ext cx="113506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muşmula</a:t>
            </a:r>
            <a:endParaRPr lang="en-US" b="1" dirty="0"/>
          </a:p>
        </p:txBody>
      </p:sp>
      <p:sp>
        <p:nvSpPr>
          <p:cNvPr id="40" name="39 - TextBox">
            <a:extLst>
              <a:ext uri="{FF2B5EF4-FFF2-40B4-BE49-F238E27FC236}">
                <a16:creationId xmlns:a16="http://schemas.microsoft.com/office/drawing/2014/main" id="{0CB3C374-84A5-E53D-2EB8-4936ECCBF54A}"/>
              </a:ext>
            </a:extLst>
          </p:cNvPr>
          <p:cNvSpPr txBox="1"/>
          <p:nvPr/>
        </p:nvSpPr>
        <p:spPr>
          <a:xfrm>
            <a:off x="1571625" y="2857500"/>
            <a:ext cx="990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zencefil</a:t>
            </a:r>
            <a:endParaRPr lang="en-US" b="1" dirty="0"/>
          </a:p>
        </p:txBody>
      </p:sp>
      <p:sp>
        <p:nvSpPr>
          <p:cNvPr id="41" name="40 - TextBox">
            <a:extLst>
              <a:ext uri="{FF2B5EF4-FFF2-40B4-BE49-F238E27FC236}">
                <a16:creationId xmlns:a16="http://schemas.microsoft.com/office/drawing/2014/main" id="{A44B76BD-E620-2D91-6E7E-346B9130852D}"/>
              </a:ext>
            </a:extLst>
          </p:cNvPr>
          <p:cNvSpPr txBox="1"/>
          <p:nvPr/>
        </p:nvSpPr>
        <p:spPr>
          <a:xfrm>
            <a:off x="1643063" y="2357438"/>
            <a:ext cx="12303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portakal</a:t>
            </a:r>
            <a:endParaRPr lang="en-US" b="1" dirty="0"/>
          </a:p>
        </p:txBody>
      </p:sp>
      <p:sp>
        <p:nvSpPr>
          <p:cNvPr id="42" name="41 - TextBox">
            <a:extLst>
              <a:ext uri="{FF2B5EF4-FFF2-40B4-BE49-F238E27FC236}">
                <a16:creationId xmlns:a16="http://schemas.microsoft.com/office/drawing/2014/main" id="{D4EE7042-7449-BD33-A852-497ED464292B}"/>
              </a:ext>
            </a:extLst>
          </p:cNvPr>
          <p:cNvSpPr txBox="1"/>
          <p:nvPr/>
        </p:nvSpPr>
        <p:spPr>
          <a:xfrm>
            <a:off x="2928938" y="23574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enginar</a:t>
            </a:r>
            <a:endParaRPr lang="en-US" b="1" dirty="0"/>
          </a:p>
        </p:txBody>
      </p:sp>
      <p:sp>
        <p:nvSpPr>
          <p:cNvPr id="43" name="42 - TextBox">
            <a:extLst>
              <a:ext uri="{FF2B5EF4-FFF2-40B4-BE49-F238E27FC236}">
                <a16:creationId xmlns:a16="http://schemas.microsoft.com/office/drawing/2014/main" id="{635AF5AC-3B49-2039-CC29-6A7A4F0ABF5D}"/>
              </a:ext>
            </a:extLst>
          </p:cNvPr>
          <p:cNvSpPr txBox="1"/>
          <p:nvPr/>
        </p:nvSpPr>
        <p:spPr>
          <a:xfrm>
            <a:off x="2928938" y="1500188"/>
            <a:ext cx="1104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kavun</a:t>
            </a:r>
            <a:endParaRPr lang="en-US" b="1" dirty="0"/>
          </a:p>
        </p:txBody>
      </p:sp>
      <p:sp>
        <p:nvSpPr>
          <p:cNvPr id="44" name="43 - TextBox">
            <a:extLst>
              <a:ext uri="{FF2B5EF4-FFF2-40B4-BE49-F238E27FC236}">
                <a16:creationId xmlns:a16="http://schemas.microsoft.com/office/drawing/2014/main" id="{DF032BE2-47A7-F063-5527-A0267AB515C5}"/>
              </a:ext>
            </a:extLst>
          </p:cNvPr>
          <p:cNvSpPr txBox="1"/>
          <p:nvPr/>
        </p:nvSpPr>
        <p:spPr>
          <a:xfrm>
            <a:off x="1744663" y="1243013"/>
            <a:ext cx="10414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ananas</a:t>
            </a:r>
            <a:endParaRPr lang="en-US" b="1" dirty="0"/>
          </a:p>
        </p:txBody>
      </p:sp>
      <p:sp>
        <p:nvSpPr>
          <p:cNvPr id="45" name="44 - TextBox">
            <a:extLst>
              <a:ext uri="{FF2B5EF4-FFF2-40B4-BE49-F238E27FC236}">
                <a16:creationId xmlns:a16="http://schemas.microsoft.com/office/drawing/2014/main" id="{86094674-EF84-AB1F-0CCF-854DCA08CF09}"/>
              </a:ext>
            </a:extLst>
          </p:cNvPr>
          <p:cNvSpPr txBox="1"/>
          <p:nvPr/>
        </p:nvSpPr>
        <p:spPr>
          <a:xfrm>
            <a:off x="357188" y="1408113"/>
            <a:ext cx="12398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karnıbahar</a:t>
            </a:r>
            <a:endParaRPr lang="en-US" b="1" dirty="0"/>
          </a:p>
        </p:txBody>
      </p:sp>
      <p:sp>
        <p:nvSpPr>
          <p:cNvPr id="46" name="45 - TextBox">
            <a:extLst>
              <a:ext uri="{FF2B5EF4-FFF2-40B4-BE49-F238E27FC236}">
                <a16:creationId xmlns:a16="http://schemas.microsoft.com/office/drawing/2014/main" id="{3A8D1B06-6938-67EE-DB95-1B872BF0C43D}"/>
              </a:ext>
            </a:extLst>
          </p:cNvPr>
          <p:cNvSpPr txBox="1"/>
          <p:nvPr/>
        </p:nvSpPr>
        <p:spPr>
          <a:xfrm>
            <a:off x="6162675" y="1343025"/>
            <a:ext cx="11239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    karpuz</a:t>
            </a:r>
            <a:endParaRPr lang="en-US" b="1" dirty="0"/>
          </a:p>
        </p:txBody>
      </p:sp>
      <p:sp>
        <p:nvSpPr>
          <p:cNvPr id="48" name="23 - TextBox">
            <a:extLst>
              <a:ext uri="{FF2B5EF4-FFF2-40B4-BE49-F238E27FC236}">
                <a16:creationId xmlns:a16="http://schemas.microsoft.com/office/drawing/2014/main" id="{F1CC0D13-D50A-D199-1643-283BEABC1B1E}"/>
              </a:ext>
            </a:extLst>
          </p:cNvPr>
          <p:cNvSpPr txBox="1"/>
          <p:nvPr/>
        </p:nvSpPr>
        <p:spPr>
          <a:xfrm>
            <a:off x="0" y="6235144"/>
            <a:ext cx="8987631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A755589-1CAB-7942-2AC3-ED85A583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6D936-E422-9020-EAEB-D1664746D74C}"/>
              </a:ext>
            </a:extLst>
          </p:cNvPr>
          <p:cNvSpPr txBox="1"/>
          <p:nvPr/>
        </p:nvSpPr>
        <p:spPr>
          <a:xfrm>
            <a:off x="5364088" y="1484784"/>
            <a:ext cx="3198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Ders Kitab</a:t>
            </a:r>
            <a:r>
              <a:rPr lang="tr-TR" i="1" dirty="0">
                <a:latin typeface="+mn-lt"/>
              </a:rPr>
              <a:t>i</a:t>
            </a:r>
            <a:r>
              <a:rPr lang="en-US" i="1" dirty="0">
                <a:latin typeface="+mn-lt"/>
              </a:rPr>
              <a:t> 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el-GR" dirty="0">
              <a:solidFill>
                <a:srgbClr val="0A0A0A"/>
              </a:solidFill>
              <a:latin typeface="+mn-lt"/>
            </a:endParaRPr>
          </a:p>
          <a:p>
            <a:endParaRPr lang="tr-TR" b="0" i="0" dirty="0">
              <a:solidFill>
                <a:srgbClr val="0A0A0A"/>
              </a:solidFill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(2004b).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</a:t>
            </a:r>
            <a:r>
              <a:rPr lang="tr-TR" i="1" dirty="0">
                <a:solidFill>
                  <a:srgbClr val="0A0A0A"/>
                </a:solidFill>
                <a:latin typeface="+mn-lt"/>
              </a:rPr>
              <a:t>Çalışma Kitabi</a:t>
            </a:r>
            <a:r>
              <a:rPr lang="en-US" i="1" dirty="0">
                <a:solidFill>
                  <a:srgbClr val="0A0A0A"/>
                </a:solidFill>
                <a:latin typeface="+mn-lt"/>
              </a:rPr>
              <a:t> </a:t>
            </a:r>
            <a:r>
              <a:rPr lang="en-US" i="1" dirty="0">
                <a:latin typeface="+mn-lt"/>
              </a:rPr>
              <a:t>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tr-TR" dirty="0">
              <a:solidFill>
                <a:srgbClr val="0A0A0A"/>
              </a:solidFill>
              <a:latin typeface="+mn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" y="61651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2" y="548680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sp>
        <p:nvSpPr>
          <p:cNvPr id="2" name="2 - TextBox">
            <a:extLst>
              <a:ext uri="{FF2B5EF4-FFF2-40B4-BE49-F238E27FC236}">
                <a16:creationId xmlns:a16="http://schemas.microsoft.com/office/drawing/2014/main" id="{D8E36435-0F7D-066E-A461-FC735D24062E}"/>
              </a:ext>
            </a:extLst>
          </p:cNvPr>
          <p:cNvSpPr txBox="1"/>
          <p:nvPr/>
        </p:nvSpPr>
        <p:spPr>
          <a:xfrm>
            <a:off x="2256774" y="1281187"/>
            <a:ext cx="65722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/>
              <a:t>Meyvelerden</a:t>
            </a:r>
            <a:r>
              <a:rPr lang="en-US" sz="2800" b="1" dirty="0"/>
              <a:t> en </a:t>
            </a:r>
            <a:r>
              <a:rPr lang="en-US" sz="2800" b="1" dirty="0" err="1"/>
              <a:t>çok</a:t>
            </a:r>
            <a:r>
              <a:rPr lang="en-US" sz="2800" b="1" dirty="0"/>
              <a:t> </a:t>
            </a:r>
            <a:r>
              <a:rPr lang="en-US" sz="2800" b="1" dirty="0" err="1"/>
              <a:t>hangisini</a:t>
            </a:r>
            <a:r>
              <a:rPr lang="en-US" sz="2800" b="1" dirty="0"/>
              <a:t> </a:t>
            </a:r>
            <a:r>
              <a:rPr lang="en-US" sz="2800" b="1" dirty="0" err="1"/>
              <a:t>sev</a:t>
            </a:r>
            <a:r>
              <a:rPr lang="tr-TR" sz="2800" b="1" dirty="0"/>
              <a:t>iyorsun</a:t>
            </a:r>
            <a:r>
              <a:rPr lang="en-US" sz="2800" b="1" dirty="0"/>
              <a:t>?</a:t>
            </a:r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E48B682C-99A8-92C6-5EE5-DB01DE130D6D}"/>
              </a:ext>
            </a:extLst>
          </p:cNvPr>
          <p:cNvSpPr txBox="1"/>
          <p:nvPr/>
        </p:nvSpPr>
        <p:spPr>
          <a:xfrm>
            <a:off x="755576" y="5011134"/>
            <a:ext cx="7286625" cy="157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/>
              <a:t>Meyvelerden</a:t>
            </a:r>
            <a:r>
              <a:rPr lang="en-US" sz="2400" b="1" dirty="0"/>
              <a:t> en </a:t>
            </a:r>
            <a:r>
              <a:rPr lang="en-US" sz="2400" b="1" dirty="0" err="1"/>
              <a:t>çok</a:t>
            </a:r>
            <a:r>
              <a:rPr lang="en-US" sz="2400" b="1" dirty="0"/>
              <a:t> </a:t>
            </a:r>
            <a:r>
              <a:rPr lang="el-GR" sz="2400" b="1" dirty="0"/>
              <a:t>___________</a:t>
            </a:r>
            <a:r>
              <a:rPr lang="tr-TR" sz="2400" b="1" dirty="0"/>
              <a:t>(y)ı   </a:t>
            </a:r>
            <a:r>
              <a:rPr lang="en-US" sz="2400" b="1" dirty="0" err="1"/>
              <a:t>sev</a:t>
            </a:r>
            <a:r>
              <a:rPr lang="tr-TR" sz="2400" b="1" dirty="0"/>
              <a:t>iyorum.</a:t>
            </a:r>
          </a:p>
          <a:p>
            <a:pPr eaLnBrk="1" hangingPunct="1">
              <a:defRPr/>
            </a:pPr>
            <a:r>
              <a:rPr lang="tr-TR" sz="2400" b="1" dirty="0"/>
              <a:t>			</a:t>
            </a:r>
            <a:r>
              <a:rPr lang="el-GR" sz="2400" b="1" dirty="0"/>
              <a:t>___________</a:t>
            </a:r>
            <a:r>
              <a:rPr lang="tr-TR" sz="2400" b="1" dirty="0"/>
              <a:t>(y)i</a:t>
            </a:r>
          </a:p>
          <a:p>
            <a:pPr eaLnBrk="1" hangingPunct="1">
              <a:defRPr/>
            </a:pPr>
            <a:r>
              <a:rPr lang="tr-TR" sz="2400" b="1" dirty="0"/>
              <a:t>			</a:t>
            </a:r>
            <a:r>
              <a:rPr lang="el-GR" sz="2400" b="1" dirty="0"/>
              <a:t>___________</a:t>
            </a:r>
            <a:r>
              <a:rPr lang="tr-TR" sz="2400" b="1" dirty="0"/>
              <a:t>(y)u</a:t>
            </a:r>
          </a:p>
          <a:p>
            <a:pPr eaLnBrk="1" hangingPunct="1">
              <a:defRPr/>
            </a:pPr>
            <a:r>
              <a:rPr lang="tr-TR" sz="2400" b="1" dirty="0"/>
              <a:t>			</a:t>
            </a:r>
            <a:r>
              <a:rPr lang="el-GR" sz="2400" b="1" dirty="0"/>
              <a:t>___________</a:t>
            </a:r>
            <a:r>
              <a:rPr lang="tr-TR" sz="2400" b="1" dirty="0"/>
              <a:t>(y)ü</a:t>
            </a:r>
          </a:p>
        </p:txBody>
      </p:sp>
      <p:pic>
        <p:nvPicPr>
          <p:cNvPr id="8195" name="Εικόνα 2">
            <a:extLst>
              <a:ext uri="{FF2B5EF4-FFF2-40B4-BE49-F238E27FC236}">
                <a16:creationId xmlns:a16="http://schemas.microsoft.com/office/drawing/2014/main" id="{D642B294-BC2D-D312-C73D-C85D57F6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00" y="2030150"/>
            <a:ext cx="4859624" cy="275247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ποτέλεσμα εικόνας για meyve  tanıyalım">
            <a:hlinkClick r:id="rId4"/>
            <a:extLst>
              <a:ext uri="{FF2B5EF4-FFF2-40B4-BE49-F238E27FC236}">
                <a16:creationId xmlns:a16="http://schemas.microsoft.com/office/drawing/2014/main" id="{7CA4B9D3-E76D-4114-D347-059BD811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0151"/>
            <a:ext cx="3612874" cy="275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9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>
            <a:extLst>
              <a:ext uri="{FF2B5EF4-FFF2-40B4-BE49-F238E27FC236}">
                <a16:creationId xmlns:a16="http://schemas.microsoft.com/office/drawing/2014/main" id="{E43463D6-C6C4-53EA-2A42-651B8320E6E4}"/>
              </a:ext>
            </a:extLst>
          </p:cNvPr>
          <p:cNvSpPr/>
          <p:nvPr/>
        </p:nvSpPr>
        <p:spPr>
          <a:xfrm>
            <a:off x="1979712" y="2005591"/>
            <a:ext cx="6624736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1600" dirty="0"/>
              <a:t> </a:t>
            </a:r>
            <a:r>
              <a:rPr lang="el-GR" sz="1600" dirty="0"/>
              <a:t>:</a:t>
            </a:r>
            <a:r>
              <a:rPr lang="en-US" sz="2400" dirty="0" err="1"/>
              <a:t>Buyurun</a:t>
            </a:r>
            <a:r>
              <a:rPr lang="en-US" sz="2400" dirty="0"/>
              <a:t> </a:t>
            </a:r>
            <a:r>
              <a:rPr lang="en-US" sz="2400" dirty="0" err="1"/>
              <a:t>beyefendi</a:t>
            </a:r>
            <a:r>
              <a:rPr lang="en-US" sz="2400" dirty="0"/>
              <a:t>. </a:t>
            </a:r>
            <a:r>
              <a:rPr lang="en-US" sz="2400" dirty="0" err="1"/>
              <a:t>Hoş</a:t>
            </a:r>
            <a:r>
              <a:rPr lang="en-US" sz="2400" dirty="0"/>
              <a:t> </a:t>
            </a:r>
            <a:r>
              <a:rPr lang="en-US" sz="2400" dirty="0" err="1"/>
              <a:t>geldiniz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Hoş</a:t>
            </a:r>
            <a:r>
              <a:rPr lang="en-US" sz="2400" dirty="0"/>
              <a:t> </a:t>
            </a:r>
            <a:r>
              <a:rPr lang="en-US" sz="2400" dirty="0" err="1"/>
              <a:t>bulduk</a:t>
            </a:r>
            <a:r>
              <a:rPr lang="en-US" sz="2400" dirty="0"/>
              <a:t>. </a:t>
            </a:r>
            <a:r>
              <a:rPr lang="en-US" sz="2400" dirty="0" err="1"/>
              <a:t>Sebzeleriniz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meyveleriniz</a:t>
            </a:r>
            <a:r>
              <a:rPr lang="el-GR" sz="2400" dirty="0"/>
              <a:t> _____</a:t>
            </a:r>
            <a:r>
              <a:rPr lang="en-US" sz="2400" dirty="0"/>
              <a:t>mi?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Evet</a:t>
            </a:r>
            <a:r>
              <a:rPr lang="en-US" sz="2400" dirty="0"/>
              <a:t>,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taze</a:t>
            </a:r>
            <a:r>
              <a:rPr lang="en-US" sz="2400" dirty="0"/>
              <a:t>. Bu </a:t>
            </a:r>
            <a:r>
              <a:rPr lang="el-GR" sz="2400" dirty="0"/>
              <a:t>_____</a:t>
            </a:r>
            <a:r>
              <a:rPr lang="en-US" sz="2400" dirty="0" err="1"/>
              <a:t>geldi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Gerçekten</a:t>
            </a:r>
            <a:r>
              <a:rPr lang="en-US" sz="2400" dirty="0"/>
              <a:t> </a:t>
            </a:r>
            <a:r>
              <a:rPr lang="en-US" sz="2400" dirty="0" err="1"/>
              <a:t>hepsi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güzel</a:t>
            </a:r>
            <a:r>
              <a:rPr lang="en-US" sz="2400" dirty="0"/>
              <a:t> </a:t>
            </a:r>
            <a:r>
              <a:rPr lang="en-US" sz="2400" dirty="0" err="1"/>
              <a:t>görünüyor</a:t>
            </a:r>
            <a:r>
              <a:rPr lang="en-US" sz="2400" dirty="0"/>
              <a:t>.</a:t>
            </a:r>
          </a:p>
        </p:txBody>
      </p:sp>
      <p:pic>
        <p:nvPicPr>
          <p:cNvPr id="7" name="ElevenLabs_2026-04-15T13_01_54_Aida - Engaging, Convincing and Smiley_pvc_sp115_s77_sb57_v3">
            <a:hlinkClick r:id="" action="ppaction://media"/>
            <a:extLst>
              <a:ext uri="{FF2B5EF4-FFF2-40B4-BE49-F238E27FC236}">
                <a16:creationId xmlns:a16="http://schemas.microsoft.com/office/drawing/2014/main" id="{191F059D-2B0F-95F2-8049-88F94A26F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769378"/>
            <a:ext cx="406400" cy="406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FA073C-2213-EFD1-CE37-0768403983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1323348"/>
            <a:ext cx="864096" cy="1583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E9A2C49-2D26-E964-DFB2-B6283F01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51630"/>
            <a:ext cx="2255128" cy="10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38E8CCE-D1DF-3A78-D1C8-6450E2866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2983438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E3A699F-0888-EA8A-5328-67C31570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4391277"/>
            <a:ext cx="864096" cy="98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9071DB9-AB0A-C08D-1804-5B3370C271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5409439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>
            <a:extLst>
              <a:ext uri="{FF2B5EF4-FFF2-40B4-BE49-F238E27FC236}">
                <a16:creationId xmlns:a16="http://schemas.microsoft.com/office/drawing/2014/main" id="{E43463D6-C6C4-53EA-2A42-651B8320E6E4}"/>
              </a:ext>
            </a:extLst>
          </p:cNvPr>
          <p:cNvSpPr/>
          <p:nvPr/>
        </p:nvSpPr>
        <p:spPr>
          <a:xfrm>
            <a:off x="2123728" y="1988840"/>
            <a:ext cx="612068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/>
              <a:t>Ne </a:t>
            </a:r>
            <a:r>
              <a:rPr lang="en-US" sz="2400" dirty="0" err="1"/>
              <a:t>almak</a:t>
            </a:r>
            <a:r>
              <a:rPr lang="en-US" sz="2400" dirty="0"/>
              <a:t> </a:t>
            </a:r>
            <a:r>
              <a:rPr lang="en-US" sz="2400" dirty="0" err="1"/>
              <a:t>istiyorsunuz</a:t>
            </a:r>
            <a:r>
              <a:rPr lang="en-US" sz="2400" dirty="0"/>
              <a:t>?</a:t>
            </a:r>
            <a:r>
              <a:rPr lang="el-GR" sz="2400" dirty="0"/>
              <a:t> </a:t>
            </a:r>
            <a:r>
              <a:rPr lang="en-US" sz="2400" dirty="0" err="1"/>
              <a:t>Şeftali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l-GR" sz="2400" dirty="0"/>
              <a:t>____</a:t>
            </a:r>
            <a:r>
              <a:rPr lang="en-US" sz="2400" dirty="0"/>
              <a:t>1,5 lira. </a:t>
            </a:r>
            <a:r>
              <a:rPr lang="el-GR" sz="2400" dirty="0"/>
              <a:t> </a:t>
            </a:r>
            <a:r>
              <a:rPr lang="en-US" sz="2400" dirty="0" err="1"/>
              <a:t>Patates</a:t>
            </a:r>
            <a:r>
              <a:rPr lang="en-US" sz="2400" dirty="0"/>
              <a:t> de 50 </a:t>
            </a:r>
            <a:r>
              <a:rPr lang="en-US" sz="2400" dirty="0" err="1"/>
              <a:t>kuruş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/>
              <a:t>İki kilo </a:t>
            </a:r>
            <a:r>
              <a:rPr lang="en-US" sz="2400" dirty="0" err="1"/>
              <a:t>üzüm</a:t>
            </a:r>
            <a:r>
              <a:rPr lang="en-US" sz="2400" dirty="0"/>
              <a:t>, </a:t>
            </a:r>
            <a:r>
              <a:rPr lang="en-US" sz="2400" dirty="0" err="1"/>
              <a:t>iki</a:t>
            </a:r>
            <a:r>
              <a:rPr lang="en-US" sz="2400" dirty="0"/>
              <a:t> kilo </a:t>
            </a:r>
            <a:r>
              <a:rPr lang="en-US" sz="2400" dirty="0" err="1"/>
              <a:t>şeftali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r>
              <a:rPr lang="en-US" sz="2400" dirty="0" err="1"/>
              <a:t>dört</a:t>
            </a:r>
            <a:r>
              <a:rPr lang="en-US" sz="2400" dirty="0"/>
              <a:t> kilo </a:t>
            </a:r>
            <a:r>
              <a:rPr lang="en-US" sz="2400" dirty="0" err="1"/>
              <a:t>patates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kilo </a:t>
            </a:r>
            <a:r>
              <a:rPr lang="el-GR" sz="2400" dirty="0"/>
              <a:t>______</a:t>
            </a:r>
            <a:r>
              <a:rPr lang="en-US" sz="2400" dirty="0"/>
              <a:t>tart</a:t>
            </a:r>
            <a:r>
              <a:rPr lang="el-GR" sz="2400" dirty="0"/>
              <a:t> </a:t>
            </a:r>
            <a:r>
              <a:rPr lang="en-US" sz="2400" dirty="0" err="1"/>
              <a:t>lütfen</a:t>
            </a:r>
            <a:r>
              <a:rPr lang="en-US" sz="2400" dirty="0"/>
              <a:t>!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arzunuz</a:t>
            </a:r>
            <a:r>
              <a:rPr lang="en-US" sz="2400" dirty="0"/>
              <a:t> var </a:t>
            </a:r>
            <a:r>
              <a:rPr lang="en-US" sz="2400" dirty="0" err="1"/>
              <a:t>mı</a:t>
            </a:r>
            <a:r>
              <a:rPr lang="en-US" sz="2400" dirty="0"/>
              <a:t>?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Dört</a:t>
            </a:r>
            <a:r>
              <a:rPr lang="en-US" sz="2400" dirty="0"/>
              <a:t> </a:t>
            </a:r>
            <a:r>
              <a:rPr lang="en-US" sz="2400" dirty="0" err="1"/>
              <a:t>tane</a:t>
            </a:r>
            <a:r>
              <a:rPr lang="en-US" sz="2400" dirty="0"/>
              <a:t> limon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demet</a:t>
            </a:r>
            <a:r>
              <a:rPr lang="en-US" sz="2400" dirty="0"/>
              <a:t> de </a:t>
            </a:r>
            <a:r>
              <a:rPr lang="el-GR" sz="2400" dirty="0"/>
              <a:t>______</a:t>
            </a:r>
            <a:r>
              <a:rPr lang="en-US" sz="2400" dirty="0" err="1"/>
              <a:t>lütfen</a:t>
            </a:r>
            <a:r>
              <a:rPr lang="en-US" sz="2400" dirty="0"/>
              <a:t>!</a:t>
            </a:r>
          </a:p>
        </p:txBody>
      </p:sp>
      <p:pic>
        <p:nvPicPr>
          <p:cNvPr id="7" name="ElevenLabs_2026-04-15T13_01_54_Aida - Engaging, Convincing and Smiley_pvc_sp115_s77_sb57_v3">
            <a:hlinkClick r:id="" action="ppaction://media"/>
            <a:extLst>
              <a:ext uri="{FF2B5EF4-FFF2-40B4-BE49-F238E27FC236}">
                <a16:creationId xmlns:a16="http://schemas.microsoft.com/office/drawing/2014/main" id="{191F059D-2B0F-95F2-8049-88F94A26F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2" y="542594"/>
            <a:ext cx="406400" cy="406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FA073C-2213-EFD1-CE37-0768403983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1323348"/>
            <a:ext cx="864096" cy="1583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E9A2C49-2D26-E964-DFB2-B6283F01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046"/>
            <a:ext cx="2255128" cy="10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38E8CCE-D1DF-3A78-D1C8-6450E2866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2983438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E3A699F-0888-EA8A-5328-67C31570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4391277"/>
            <a:ext cx="864096" cy="98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9071DB9-AB0A-C08D-1804-5B3370C271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5409439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9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>
            <a:extLst>
              <a:ext uri="{FF2B5EF4-FFF2-40B4-BE49-F238E27FC236}">
                <a16:creationId xmlns:a16="http://schemas.microsoft.com/office/drawing/2014/main" id="{E43463D6-C6C4-53EA-2A42-651B8320E6E4}"/>
              </a:ext>
            </a:extLst>
          </p:cNvPr>
          <p:cNvSpPr/>
          <p:nvPr/>
        </p:nvSpPr>
        <p:spPr>
          <a:xfrm>
            <a:off x="2123728" y="1988840"/>
            <a:ext cx="612068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Tamam</a:t>
            </a:r>
            <a:r>
              <a:rPr lang="en-US" sz="2400" dirty="0"/>
              <a:t> </a:t>
            </a:r>
            <a:r>
              <a:rPr lang="en-US" sz="2400" dirty="0" err="1"/>
              <a:t>efendim</a:t>
            </a:r>
            <a:r>
              <a:rPr lang="en-US" sz="2400" dirty="0"/>
              <a:t>. </a:t>
            </a:r>
            <a:r>
              <a:rPr lang="en-US" sz="2400" dirty="0" err="1"/>
              <a:t>Hepsi</a:t>
            </a:r>
            <a:r>
              <a:rPr lang="en-US" sz="2400" dirty="0"/>
              <a:t> </a:t>
            </a:r>
            <a:r>
              <a:rPr lang="en-US" sz="2400" dirty="0" err="1"/>
              <a:t>hazır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Borcum</a:t>
            </a:r>
            <a:r>
              <a:rPr lang="en-US" sz="2400" dirty="0"/>
              <a:t> ne</a:t>
            </a:r>
            <a:r>
              <a:rPr lang="el-GR" sz="2400" dirty="0"/>
              <a:t>_______</a:t>
            </a:r>
            <a:r>
              <a:rPr lang="en-US" sz="2400" dirty="0"/>
              <a:t>? 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Hepsi</a:t>
            </a:r>
            <a:r>
              <a:rPr lang="en-US" sz="2400" dirty="0"/>
              <a:t> 12 lira.</a:t>
            </a:r>
            <a:r>
              <a:rPr lang="el-GR" sz="2400" dirty="0"/>
              <a:t> </a:t>
            </a:r>
            <a:r>
              <a:rPr lang="en-US" sz="2400" dirty="0" err="1"/>
              <a:t>Buyrun</a:t>
            </a:r>
            <a:r>
              <a:rPr lang="en-US" sz="2400" dirty="0"/>
              <a:t>, </a:t>
            </a:r>
            <a:r>
              <a:rPr lang="en-US" sz="2400" dirty="0" err="1"/>
              <a:t>paranızın</a:t>
            </a:r>
            <a:r>
              <a:rPr lang="en-US" sz="2400" dirty="0"/>
              <a:t> </a:t>
            </a:r>
            <a:r>
              <a:rPr lang="en-US" sz="2400" dirty="0" err="1"/>
              <a:t>üstü</a:t>
            </a:r>
            <a:r>
              <a:rPr lang="en-US" sz="2400" dirty="0"/>
              <a:t>.</a:t>
            </a:r>
            <a:r>
              <a:rPr lang="el-GR" sz="2400" dirty="0"/>
              <a:t> </a:t>
            </a:r>
            <a:r>
              <a:rPr lang="en-US" sz="2400" dirty="0" err="1"/>
              <a:t>Teşekkür</a:t>
            </a:r>
            <a:r>
              <a:rPr lang="en-US" sz="2400" dirty="0"/>
              <a:t> </a:t>
            </a:r>
            <a:r>
              <a:rPr lang="en-US" sz="2400" dirty="0" err="1"/>
              <a:t>ederim</a:t>
            </a:r>
            <a:r>
              <a:rPr lang="en-US" sz="2400" dirty="0"/>
              <a:t> </a:t>
            </a:r>
            <a:r>
              <a:rPr lang="en-US" sz="2400" dirty="0" err="1"/>
              <a:t>efendim</a:t>
            </a:r>
            <a:r>
              <a:rPr lang="en-US" sz="2400" dirty="0"/>
              <a:t>. </a:t>
            </a:r>
            <a:r>
              <a:rPr lang="en-US" sz="2400" dirty="0" err="1"/>
              <a:t>Yine</a:t>
            </a:r>
            <a:r>
              <a:rPr lang="en-US" sz="2400" dirty="0"/>
              <a:t> </a:t>
            </a:r>
            <a:r>
              <a:rPr lang="en-US" sz="2400" dirty="0" err="1"/>
              <a:t>bekleriz</a:t>
            </a:r>
            <a:endParaRPr lang="en-US" sz="2400" dirty="0"/>
          </a:p>
        </p:txBody>
      </p:sp>
      <p:pic>
        <p:nvPicPr>
          <p:cNvPr id="7" name="ElevenLabs_2026-04-15T13_01_54_Aida - Engaging, Convincing and Smiley_pvc_sp115_s77_sb57_v3">
            <a:hlinkClick r:id="" action="ppaction://media"/>
            <a:extLst>
              <a:ext uri="{FF2B5EF4-FFF2-40B4-BE49-F238E27FC236}">
                <a16:creationId xmlns:a16="http://schemas.microsoft.com/office/drawing/2014/main" id="{191F059D-2B0F-95F2-8049-88F94A26F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1194" y="655904"/>
            <a:ext cx="406400" cy="406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FA073C-2213-EFD1-CE37-0768403983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1988840"/>
            <a:ext cx="864096" cy="918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E9A2C49-2D26-E964-DFB2-B6283F01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44556"/>
            <a:ext cx="2255128" cy="10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38E8CCE-D1DF-3A78-D1C8-6450E2866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2983438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E3A699F-0888-EA8A-5328-67C31570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4391277"/>
            <a:ext cx="864096" cy="98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5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🛒🍎 İŞ FIRSATI! CENTER MANAV AİLESİNE KATIL! 🍊🥬 Taze ürünler, güler  yüzlü hizmet anlayışıyla hizmet veren Center Manav (Şube 1) büyüyor! 👩‍💼  Bayan Kasiyer Aranıyor 👨‍🌾 Bay Eleman Aranıyor Genç ve dinamik">
            <a:extLst>
              <a:ext uri="{FF2B5EF4-FFF2-40B4-BE49-F238E27FC236}">
                <a16:creationId xmlns:a16="http://schemas.microsoft.com/office/drawing/2014/main" id="{13F3E093-4812-7148-94FD-09839BC4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5" y="479676"/>
            <a:ext cx="237320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HM'de hafta sonu manav reyonunda kaçırılmayacak fırsatlar sizi bekliyor!  🥦🍎 Taptaze sebze ve meyveler, uygun fiyatlarla sofralarınıza geliyor.  Hafta sonu alışverişinizi YHM'den yapın, hem cebiniz hem mutfağınız  kazansın! 🌿🛒">
            <a:extLst>
              <a:ext uri="{FF2B5EF4-FFF2-40B4-BE49-F238E27FC236}">
                <a16:creationId xmlns:a16="http://schemas.microsoft.com/office/drawing/2014/main" id="{15A4FFB7-5A0E-37AB-878B-E49648B5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4" y="454668"/>
            <a:ext cx="2547359" cy="318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🥕🍎 Hafta sonuna özel manav reyonumuzda birbirinden harika fırsatlar  sizleri bekliyor! Taptaze meyve ve sebzelerde kaçırılmayacak indirimler  şimdi tüm YHM şubelerinde! 🌿 Sağlıklı, lezzetli ve ekonomik alışveriş için  bu fırsatı kaçırmayın!">
            <a:extLst>
              <a:ext uri="{FF2B5EF4-FFF2-40B4-BE49-F238E27FC236}">
                <a16:creationId xmlns:a16="http://schemas.microsoft.com/office/drawing/2014/main" id="{D458A8A5-A7CA-0EEC-8CE9-3622D0F4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4736"/>
            <a:ext cx="2737687" cy="3223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Çelikkayalar Avm | 🥗 Sofranıza lezzet, cebinize kazanç gelsin diye taptaze  manav ürünleri Çelikkayalar'da indirimde | Instagram">
            <a:extLst>
              <a:ext uri="{FF2B5EF4-FFF2-40B4-BE49-F238E27FC236}">
                <a16:creationId xmlns:a16="http://schemas.microsoft.com/office/drawing/2014/main" id="{6B6E900B-B960-328C-89BC-6CB0C052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364084" cy="250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ma geldi, Ramazan sofralarınız için manav fırsatları başladı! 🍅 Hafta  sonu boyunca tazelik dolu alışveriş! 🗓️ 20 Şubat - 22 Şubat 2026 tarihleri  arasında geçerlidir. #ZogoGıda #KaliteliveHesaplıAlışveriş">
            <a:extLst>
              <a:ext uri="{FF2B5EF4-FFF2-40B4-BE49-F238E27FC236}">
                <a16:creationId xmlns:a16="http://schemas.microsoft.com/office/drawing/2014/main" id="{C292CA8D-358E-D4F8-89C1-0074916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4" y="3900017"/>
            <a:ext cx="2536511" cy="2464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77425-3C78-8F1C-CA87-76234A5EC60F}"/>
              </a:ext>
            </a:extLst>
          </p:cNvPr>
          <p:cNvSpPr txBox="1"/>
          <p:nvPr/>
        </p:nvSpPr>
        <p:spPr>
          <a:xfrm>
            <a:off x="831843" y="6490183"/>
            <a:ext cx="3077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</a:rPr>
              <a:t>https://share.google/0Qt2o3RtZ5FUs6Q5q</a:t>
            </a:r>
          </a:p>
        </p:txBody>
      </p:sp>
      <p:pic>
        <p:nvPicPr>
          <p:cNvPr id="4114" name="Picture 18" descr="🥦🍅 Yıldızlar Market Manav’da Hafta Sonu Tazelik Zamanı! 🍊🥬, Yıldızlar  Market Manav olarak taze, kaliteli ve uygun fiyatlı sebze meyvelerimizle  siz değerli müşterilerimize hizmet vermeye devam ...">
            <a:extLst>
              <a:ext uri="{FF2B5EF4-FFF2-40B4-BE49-F238E27FC236}">
                <a16:creationId xmlns:a16="http://schemas.microsoft.com/office/drawing/2014/main" id="{65E8B276-D1F0-2358-AA8E-B94CC8F6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57" y="3879786"/>
            <a:ext cx="2611081" cy="250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CB1CC-D312-0C75-B490-611B99C9631B}"/>
              </a:ext>
            </a:extLst>
          </p:cNvPr>
          <p:cNvSpPr txBox="1"/>
          <p:nvPr/>
        </p:nvSpPr>
        <p:spPr>
          <a:xfrm>
            <a:off x="5228260" y="6447786"/>
            <a:ext cx="3227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</a:rPr>
              <a:t>https://share.google/IF1mVUFJJCFxZA0JH</a:t>
            </a:r>
          </a:p>
        </p:txBody>
      </p:sp>
    </p:spTree>
    <p:extLst>
      <p:ext uri="{BB962C8B-B14F-4D97-AF65-F5344CB8AC3E}">
        <p14:creationId xmlns:p14="http://schemas.microsoft.com/office/powerpoint/2010/main" val="389705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489</Words>
  <Application>Microsoft Office PowerPoint</Application>
  <PresentationFormat>Προβολή στην οθόνη (4:3)</PresentationFormat>
  <Paragraphs>171</Paragraphs>
  <Slides>19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Ελένη Χαραλάμπους</cp:lastModifiedBy>
  <cp:revision>439</cp:revision>
  <cp:lastPrinted>2018-10-09T14:44:47Z</cp:lastPrinted>
  <dcterms:created xsi:type="dcterms:W3CDTF">2018-09-28T12:04:20Z</dcterms:created>
  <dcterms:modified xsi:type="dcterms:W3CDTF">2026-04-15T13:46:03Z</dcterms:modified>
</cp:coreProperties>
</file>