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75" r:id="rId5"/>
    <p:sldId id="270" r:id="rId6"/>
    <p:sldId id="259" r:id="rId7"/>
    <p:sldId id="280" r:id="rId8"/>
    <p:sldId id="263" r:id="rId9"/>
    <p:sldId id="264" r:id="rId10"/>
    <p:sldId id="278" r:id="rId11"/>
    <p:sldId id="279" r:id="rId12"/>
    <p:sldId id="273" r:id="rId13"/>
    <p:sldId id="282" r:id="rId14"/>
    <p:sldId id="281" r:id="rId1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7D8754-53CC-43A7-875D-563B8B7C41BF}" type="datetimeFigureOut">
              <a:rPr lang="el-GR" smtClean="0"/>
              <a:t>15/4/2026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B504EE-2A2A-4A8E-BBF7-B08167250DA5}" type="slidenum">
              <a:rPr lang="el-GR" smtClean="0"/>
              <a:t>‹#›</a:t>
            </a:fld>
            <a:endParaRPr lang="el-GR"/>
          </a:p>
        </p:txBody>
      </p:sp>
    </p:spTree>
    <p:extLst>
      <p:ext uri="{BB962C8B-B14F-4D97-AF65-F5344CB8AC3E}">
        <p14:creationId xmlns:p14="http://schemas.microsoft.com/office/powerpoint/2010/main" val="2735506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74570A-F156-80AB-29A6-6ED8796A1A8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894653D-C492-392A-F204-58EB970844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E6C0158-C38E-5C00-FC72-AF73341E274E}"/>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5" name="Θέση υποσέλιδου 4">
            <a:extLst>
              <a:ext uri="{FF2B5EF4-FFF2-40B4-BE49-F238E27FC236}">
                <a16:creationId xmlns:a16="http://schemas.microsoft.com/office/drawing/2014/main" id="{5A9648FE-4F34-379B-E4A5-D7507EE0ACB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36E295D-FA95-AC08-1AEF-5AE14242132F}"/>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843825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8CD14F-24E9-1C34-F1FD-EC1A93EA81C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6280A60-526C-97DC-C350-FA93E60A0B4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4937A39-CEB5-7EDD-122E-7DD83157C3BC}"/>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5" name="Θέση υποσέλιδου 4">
            <a:extLst>
              <a:ext uri="{FF2B5EF4-FFF2-40B4-BE49-F238E27FC236}">
                <a16:creationId xmlns:a16="http://schemas.microsoft.com/office/drawing/2014/main" id="{7BF3E069-231C-7D66-0409-E3406BACD00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4007CF7-952F-3A05-0ECB-021372C65FA1}"/>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3339378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CD437C9-408D-1993-E88F-B836E6BFF1F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61ACF77-0B7A-D4A3-61EF-5806B78AD70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7C9242B-BE62-6DEF-519A-AF12BD59035D}"/>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5" name="Θέση υποσέλιδου 4">
            <a:extLst>
              <a:ext uri="{FF2B5EF4-FFF2-40B4-BE49-F238E27FC236}">
                <a16:creationId xmlns:a16="http://schemas.microsoft.com/office/drawing/2014/main" id="{4E2B5CA8-175F-B441-2535-64D5C527665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FC9D114-37CC-7F3E-A8C2-97AB51FBC479}"/>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2240082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18F87D-CE10-6B35-51F5-3166A3DC1C7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241266F-C89D-16EB-4CFC-C49A7930DB0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3D0F426-CB31-164E-A424-85D7D238DC18}"/>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5" name="Θέση υποσέλιδου 4">
            <a:extLst>
              <a:ext uri="{FF2B5EF4-FFF2-40B4-BE49-F238E27FC236}">
                <a16:creationId xmlns:a16="http://schemas.microsoft.com/office/drawing/2014/main" id="{6C7554EC-2627-4AD6-665C-7EB1C64B8C1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354ACF1-F862-3970-86E2-2DCBB7F8C090}"/>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1066641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DA94DD-0C1C-23F7-436A-67A91EA427F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B3490C1-9E7A-982F-1D28-74C56993DEF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400B562-7270-A350-3592-5953BBB50920}"/>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5" name="Θέση υποσέλιδου 4">
            <a:extLst>
              <a:ext uri="{FF2B5EF4-FFF2-40B4-BE49-F238E27FC236}">
                <a16:creationId xmlns:a16="http://schemas.microsoft.com/office/drawing/2014/main" id="{7AD3F4CC-2E4E-41AC-FC84-F26D1B8ADF6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7A4C68A-044F-D875-ED5B-36A7D71076DA}"/>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3169463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843324-F380-6947-5100-1DA1B0272A2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919465B-F328-8F10-81B2-46D583130B1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83ED828-0BC5-1A42-470E-B0B3B682A33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7844574-D88B-259C-395F-48266B5004B4}"/>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6" name="Θέση υποσέλιδου 5">
            <a:extLst>
              <a:ext uri="{FF2B5EF4-FFF2-40B4-BE49-F238E27FC236}">
                <a16:creationId xmlns:a16="http://schemas.microsoft.com/office/drawing/2014/main" id="{0D01A4E6-4CE1-0549-2838-A8466B86F56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A8B9ADA-711B-6151-E36B-3E8CBE84251C}"/>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2560095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ADAEE8-AC27-2E49-F99F-5FDC501E2BC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D64FBD7-19F4-984E-9158-DE0F4E27D4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1DBD3C1-1A6F-8383-1110-3A980974780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37BA7C96-44DA-7735-8F41-FEC77ECD84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2C09789-C9CE-99EC-27BB-CA9D5D238D2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C9FFB4D-6E09-75B5-2751-EB0B5AA8FA1A}"/>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8" name="Θέση υποσέλιδου 7">
            <a:extLst>
              <a:ext uri="{FF2B5EF4-FFF2-40B4-BE49-F238E27FC236}">
                <a16:creationId xmlns:a16="http://schemas.microsoft.com/office/drawing/2014/main" id="{EA162D60-DE5E-CC1C-96C2-5297F4776D8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422AA8D-F61A-7982-B725-03DB9B386EF0}"/>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1683498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E1266C-9A55-350F-4D36-7C742CD9553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EC60ADF-41C6-706B-0FDB-DF4AB06A56A0}"/>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4" name="Θέση υποσέλιδου 3">
            <a:extLst>
              <a:ext uri="{FF2B5EF4-FFF2-40B4-BE49-F238E27FC236}">
                <a16:creationId xmlns:a16="http://schemas.microsoft.com/office/drawing/2014/main" id="{537270BE-8FFA-93D6-24BE-4922EBA5603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E904E64-D0FA-EC55-5C45-9A0E7729D39D}"/>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1296848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8A13F17-A0C5-A8BE-E506-FB4C1D575941}"/>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3" name="Θέση υποσέλιδου 2">
            <a:extLst>
              <a:ext uri="{FF2B5EF4-FFF2-40B4-BE49-F238E27FC236}">
                <a16:creationId xmlns:a16="http://schemas.microsoft.com/office/drawing/2014/main" id="{ECB22BEF-A239-2BBE-B2F1-5B44C708A4E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A308DB9-05EB-1E91-8CC6-7038E4298C11}"/>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1471139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B73549-5074-094F-7A8F-5F2AD60C978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3B35E6A-003E-5BBB-DAC4-EB98C1FC8A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9D1AA63-AD26-E822-FD0F-4D18C47854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2DB2BEF-B13B-B432-438D-E0D8EFF55733}"/>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6" name="Θέση υποσέλιδου 5">
            <a:extLst>
              <a:ext uri="{FF2B5EF4-FFF2-40B4-BE49-F238E27FC236}">
                <a16:creationId xmlns:a16="http://schemas.microsoft.com/office/drawing/2014/main" id="{D9F2EF09-7CDC-F275-6136-6BBBE203C56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628ED81-AF82-F863-91E5-2119FB7C224F}"/>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3151059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31E8F6-39CE-655D-F560-18F0BBF0E75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BEE956E-88A4-3366-1087-372CA408B1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155B4B1F-54BE-20DF-595A-920407CB31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ED9B834-05DA-0B70-1657-CC4C3FC42D35}"/>
              </a:ext>
            </a:extLst>
          </p:cNvPr>
          <p:cNvSpPr>
            <a:spLocks noGrp="1"/>
          </p:cNvSpPr>
          <p:nvPr>
            <p:ph type="dt" sz="half" idx="10"/>
          </p:nvPr>
        </p:nvSpPr>
        <p:spPr/>
        <p:txBody>
          <a:bodyPr/>
          <a:lstStyle/>
          <a:p>
            <a:fld id="{0F41B689-C9D8-4EB9-B3DC-5BB3B85B76BF}" type="datetimeFigureOut">
              <a:rPr lang="el-GR" smtClean="0"/>
              <a:t>15/4/2026</a:t>
            </a:fld>
            <a:endParaRPr lang="el-GR"/>
          </a:p>
        </p:txBody>
      </p:sp>
      <p:sp>
        <p:nvSpPr>
          <p:cNvPr id="6" name="Θέση υποσέλιδου 5">
            <a:extLst>
              <a:ext uri="{FF2B5EF4-FFF2-40B4-BE49-F238E27FC236}">
                <a16:creationId xmlns:a16="http://schemas.microsoft.com/office/drawing/2014/main" id="{8517B211-5AC2-553C-7F6E-4828E849720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0695A81-800D-1F6B-A414-830353AA9956}"/>
              </a:ext>
            </a:extLst>
          </p:cNvPr>
          <p:cNvSpPr>
            <a:spLocks noGrp="1"/>
          </p:cNvSpPr>
          <p:nvPr>
            <p:ph type="sldNum" sz="quarter" idx="12"/>
          </p:nvPr>
        </p:nvSpPr>
        <p:spPr/>
        <p:txBody>
          <a:bodyPr/>
          <a:lstStyle/>
          <a:p>
            <a:fld id="{AE6920ED-6F5C-4936-8D42-B69B6BA79D01}" type="slidenum">
              <a:rPr lang="el-GR" smtClean="0"/>
              <a:t>‹#›</a:t>
            </a:fld>
            <a:endParaRPr lang="el-GR"/>
          </a:p>
        </p:txBody>
      </p:sp>
    </p:spTree>
    <p:extLst>
      <p:ext uri="{BB962C8B-B14F-4D97-AF65-F5344CB8AC3E}">
        <p14:creationId xmlns:p14="http://schemas.microsoft.com/office/powerpoint/2010/main" val="3991830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03140AC2-E120-1C9F-B497-987CD0C183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D598FBC-A6BF-92E2-9724-9AD8C100FE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B63FF27-4CF3-B3EF-ECDC-E8CE8EF720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41B689-C9D8-4EB9-B3DC-5BB3B85B76BF}" type="datetimeFigureOut">
              <a:rPr lang="el-GR" smtClean="0"/>
              <a:t>15/4/2026</a:t>
            </a:fld>
            <a:endParaRPr lang="el-GR"/>
          </a:p>
        </p:txBody>
      </p:sp>
      <p:sp>
        <p:nvSpPr>
          <p:cNvPr id="5" name="Θέση υποσέλιδου 4">
            <a:extLst>
              <a:ext uri="{FF2B5EF4-FFF2-40B4-BE49-F238E27FC236}">
                <a16:creationId xmlns:a16="http://schemas.microsoft.com/office/drawing/2014/main" id="{48F312EF-1F7C-79EE-4798-9B432B27EC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9DEA2EC-BCE0-907B-EAC1-DFAE1F08D7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E6920ED-6F5C-4936-8D42-B69B6BA79D01}" type="slidenum">
              <a:rPr lang="el-GR" smtClean="0"/>
              <a:t>‹#›</a:t>
            </a:fld>
            <a:endParaRPr lang="el-GR"/>
          </a:p>
        </p:txBody>
      </p:sp>
    </p:spTree>
    <p:extLst>
      <p:ext uri="{BB962C8B-B14F-4D97-AF65-F5344CB8AC3E}">
        <p14:creationId xmlns:p14="http://schemas.microsoft.com/office/powerpoint/2010/main" val="3641043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lenecharalampous72@gmail.com"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6680F1D3-7650-4307-A001-0163AD371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A4E85B3E-D632-DE8A-A38B-33BDE776BF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28" r="3419" b="-1"/>
          <a:stretch>
            <a:fillRect/>
          </a:stretch>
        </p:blipFill>
        <p:spPr bwMode="auto">
          <a:xfrm>
            <a:off x="1695450" y="1393371"/>
            <a:ext cx="8801100" cy="4846443"/>
          </a:xfrm>
          <a:custGeom>
            <a:avLst/>
            <a:gdLst/>
            <a:ahLst/>
            <a:cxnLst/>
            <a:rect l="l" t="t" r="r" b="b"/>
            <a:pathLst>
              <a:path w="8678780" h="5873097">
                <a:moveTo>
                  <a:pt x="1379513" y="25"/>
                </a:moveTo>
                <a:cubicBezTo>
                  <a:pt x="1399326" y="458"/>
                  <a:pt x="1419819" y="6516"/>
                  <a:pt x="1438386" y="8439"/>
                </a:cubicBezTo>
                <a:cubicBezTo>
                  <a:pt x="1848256" y="51517"/>
                  <a:pt x="2258124" y="98056"/>
                  <a:pt x="2668443" y="139209"/>
                </a:cubicBezTo>
                <a:cubicBezTo>
                  <a:pt x="3052045" y="177671"/>
                  <a:pt x="3438361" y="186516"/>
                  <a:pt x="3823773" y="206516"/>
                </a:cubicBezTo>
                <a:cubicBezTo>
                  <a:pt x="4290252" y="230748"/>
                  <a:pt x="4755825" y="264980"/>
                  <a:pt x="5219588" y="318825"/>
                </a:cubicBezTo>
                <a:cubicBezTo>
                  <a:pt x="5541595" y="356518"/>
                  <a:pt x="5866772" y="382670"/>
                  <a:pt x="6193307" y="352672"/>
                </a:cubicBezTo>
                <a:cubicBezTo>
                  <a:pt x="6209610" y="351131"/>
                  <a:pt x="6228180" y="346134"/>
                  <a:pt x="6241767" y="351131"/>
                </a:cubicBezTo>
                <a:cubicBezTo>
                  <a:pt x="6400280" y="407287"/>
                  <a:pt x="6573284" y="366901"/>
                  <a:pt x="6737683" y="402287"/>
                </a:cubicBezTo>
                <a:cubicBezTo>
                  <a:pt x="6695564" y="538826"/>
                  <a:pt x="6514862" y="527670"/>
                  <a:pt x="6412962" y="622288"/>
                </a:cubicBezTo>
                <a:cubicBezTo>
                  <a:pt x="6579172" y="659979"/>
                  <a:pt x="6728627" y="698057"/>
                  <a:pt x="6880346" y="726518"/>
                </a:cubicBezTo>
                <a:cubicBezTo>
                  <a:pt x="7041122" y="756519"/>
                  <a:pt x="7177442" y="837673"/>
                  <a:pt x="7334594" y="873826"/>
                </a:cubicBezTo>
                <a:cubicBezTo>
                  <a:pt x="7368112" y="881518"/>
                  <a:pt x="7408419" y="908442"/>
                  <a:pt x="7420192" y="934596"/>
                </a:cubicBezTo>
                <a:cubicBezTo>
                  <a:pt x="7458235" y="1019211"/>
                  <a:pt x="8217735" y="1256521"/>
                  <a:pt x="8128063" y="1331904"/>
                </a:cubicBezTo>
                <a:cubicBezTo>
                  <a:pt x="8090926" y="1363059"/>
                  <a:pt x="8042918" y="1385367"/>
                  <a:pt x="7992648" y="1416136"/>
                </a:cubicBezTo>
                <a:cubicBezTo>
                  <a:pt x="8068283" y="1474214"/>
                  <a:pt x="8153426" y="1499598"/>
                  <a:pt x="8244004" y="1516906"/>
                </a:cubicBezTo>
                <a:cubicBezTo>
                  <a:pt x="8271178" y="1522290"/>
                  <a:pt x="8297900" y="1533059"/>
                  <a:pt x="8300615" y="1559214"/>
                </a:cubicBezTo>
                <a:cubicBezTo>
                  <a:pt x="8303332" y="1586521"/>
                  <a:pt x="8275706" y="1597289"/>
                  <a:pt x="8252610" y="1609983"/>
                </a:cubicBezTo>
                <a:cubicBezTo>
                  <a:pt x="8220454" y="1627674"/>
                  <a:pt x="8189205" y="1643059"/>
                  <a:pt x="8148444" y="1645368"/>
                </a:cubicBezTo>
                <a:cubicBezTo>
                  <a:pt x="8081415" y="1648828"/>
                  <a:pt x="8049262" y="1698059"/>
                  <a:pt x="8010314" y="1734983"/>
                </a:cubicBezTo>
                <a:cubicBezTo>
                  <a:pt x="7988574" y="1755753"/>
                  <a:pt x="7977704" y="1797675"/>
                  <a:pt x="8015746" y="1804984"/>
                </a:cubicBezTo>
                <a:cubicBezTo>
                  <a:pt x="8107232" y="1822675"/>
                  <a:pt x="8099984" y="1873831"/>
                  <a:pt x="8097722" y="1931908"/>
                </a:cubicBezTo>
                <a:cubicBezTo>
                  <a:pt x="8094550" y="2003830"/>
                  <a:pt x="8040654" y="2036908"/>
                  <a:pt x="7974534" y="2064601"/>
                </a:cubicBezTo>
                <a:cubicBezTo>
                  <a:pt x="7951888" y="2074215"/>
                  <a:pt x="7919734" y="2073829"/>
                  <a:pt x="7911128" y="2103831"/>
                </a:cubicBezTo>
                <a:cubicBezTo>
                  <a:pt x="7948266" y="2132293"/>
                  <a:pt x="7993555" y="2109215"/>
                  <a:pt x="8033411" y="2117292"/>
                </a:cubicBezTo>
                <a:cubicBezTo>
                  <a:pt x="8066471" y="2123831"/>
                  <a:pt x="8121271" y="2120370"/>
                  <a:pt x="8075982" y="2172677"/>
                </a:cubicBezTo>
                <a:cubicBezTo>
                  <a:pt x="8062847" y="2187676"/>
                  <a:pt x="8078246" y="2199215"/>
                  <a:pt x="8095004" y="2200369"/>
                </a:cubicBezTo>
                <a:cubicBezTo>
                  <a:pt x="8229060" y="2212293"/>
                  <a:pt x="8167466" y="2318063"/>
                  <a:pt x="8210492" y="2373833"/>
                </a:cubicBezTo>
                <a:cubicBezTo>
                  <a:pt x="8222264" y="2389215"/>
                  <a:pt x="8209584" y="2415754"/>
                  <a:pt x="8191016" y="2422293"/>
                </a:cubicBezTo>
                <a:cubicBezTo>
                  <a:pt x="8072357" y="2465372"/>
                  <a:pt x="8056054" y="2568063"/>
                  <a:pt x="7998536" y="2656525"/>
                </a:cubicBezTo>
                <a:cubicBezTo>
                  <a:pt x="8061036" y="2691525"/>
                  <a:pt x="8135764" y="2699217"/>
                  <a:pt x="8203244" y="2721909"/>
                </a:cubicBezTo>
                <a:cubicBezTo>
                  <a:pt x="8273442" y="2745756"/>
                  <a:pt x="8273442" y="2763447"/>
                  <a:pt x="8215472" y="2832678"/>
                </a:cubicBezTo>
                <a:cubicBezTo>
                  <a:pt x="8366284" y="2847680"/>
                  <a:pt x="8366284" y="2847680"/>
                  <a:pt x="8319638" y="2956526"/>
                </a:cubicBezTo>
                <a:cubicBezTo>
                  <a:pt x="8445996" y="2966525"/>
                  <a:pt x="8529327" y="3018064"/>
                  <a:pt x="8548800" y="3130757"/>
                </a:cubicBezTo>
                <a:cubicBezTo>
                  <a:pt x="8558311" y="3185372"/>
                  <a:pt x="8615377" y="3211141"/>
                  <a:pt x="8678780" y="3247679"/>
                </a:cubicBezTo>
                <a:cubicBezTo>
                  <a:pt x="8599978" y="3283066"/>
                  <a:pt x="8546537" y="3356911"/>
                  <a:pt x="8454599" y="3278833"/>
                </a:cubicBezTo>
                <a:cubicBezTo>
                  <a:pt x="8421087" y="3250373"/>
                  <a:pt x="8424254" y="3286526"/>
                  <a:pt x="8419728" y="3296911"/>
                </a:cubicBezTo>
                <a:cubicBezTo>
                  <a:pt x="8408859" y="3322295"/>
                  <a:pt x="8431501" y="3339218"/>
                  <a:pt x="8446448" y="3358448"/>
                </a:cubicBezTo>
                <a:cubicBezTo>
                  <a:pt x="8460939" y="3377681"/>
                  <a:pt x="8478149" y="3398064"/>
                  <a:pt x="8482226" y="3419605"/>
                </a:cubicBezTo>
                <a:cubicBezTo>
                  <a:pt x="8484942" y="3434604"/>
                  <a:pt x="8471809" y="3456526"/>
                  <a:pt x="8457318" y="3467682"/>
                </a:cubicBezTo>
                <a:cubicBezTo>
                  <a:pt x="8381232" y="3526527"/>
                  <a:pt x="8426520" y="3658836"/>
                  <a:pt x="8282501" y="3675759"/>
                </a:cubicBezTo>
                <a:cubicBezTo>
                  <a:pt x="8217735" y="3683450"/>
                  <a:pt x="8186486" y="3731913"/>
                  <a:pt x="8138932" y="3758451"/>
                </a:cubicBezTo>
                <a:cubicBezTo>
                  <a:pt x="7973628" y="3851144"/>
                  <a:pt x="7863120" y="3970376"/>
                  <a:pt x="7811946" y="4134221"/>
                </a:cubicBezTo>
                <a:cubicBezTo>
                  <a:pt x="7797906" y="4179605"/>
                  <a:pt x="7744010" y="4216145"/>
                  <a:pt x="7709139" y="4256145"/>
                </a:cubicBezTo>
                <a:cubicBezTo>
                  <a:pt x="7725896" y="4285376"/>
                  <a:pt x="7817379" y="4222298"/>
                  <a:pt x="7785224" y="4299221"/>
                </a:cubicBezTo>
                <a:cubicBezTo>
                  <a:pt x="7760768" y="4356915"/>
                  <a:pt x="7698269" y="4392684"/>
                  <a:pt x="7639392" y="4426916"/>
                </a:cubicBezTo>
                <a:cubicBezTo>
                  <a:pt x="7572364" y="4465762"/>
                  <a:pt x="7498091" y="4496914"/>
                  <a:pt x="7467746" y="4568838"/>
                </a:cubicBezTo>
                <a:cubicBezTo>
                  <a:pt x="7461405" y="4584223"/>
                  <a:pt x="7441025" y="4600376"/>
                  <a:pt x="7422910" y="4606531"/>
                </a:cubicBezTo>
                <a:cubicBezTo>
                  <a:pt x="6478176" y="5872304"/>
                  <a:pt x="4152572" y="5880765"/>
                  <a:pt x="3884462" y="5871919"/>
                </a:cubicBezTo>
                <a:cubicBezTo>
                  <a:pt x="3559738" y="5860765"/>
                  <a:pt x="3252674" y="5782688"/>
                  <a:pt x="2951503" y="5685381"/>
                </a:cubicBezTo>
                <a:cubicBezTo>
                  <a:pt x="2824239" y="5644226"/>
                  <a:pt x="2706035" y="5585765"/>
                  <a:pt x="2582393" y="5540381"/>
                </a:cubicBezTo>
                <a:cubicBezTo>
                  <a:pt x="2411654" y="5477686"/>
                  <a:pt x="2279862" y="5358071"/>
                  <a:pt x="2109575" y="5307686"/>
                </a:cubicBezTo>
                <a:cubicBezTo>
                  <a:pt x="1934305" y="5255763"/>
                  <a:pt x="1784398" y="5160762"/>
                  <a:pt x="1604145" y="5120379"/>
                </a:cubicBezTo>
                <a:cubicBezTo>
                  <a:pt x="1509040" y="5098840"/>
                  <a:pt x="1417102" y="5059994"/>
                  <a:pt x="1432046" y="4948840"/>
                </a:cubicBezTo>
                <a:cubicBezTo>
                  <a:pt x="1436123" y="4917301"/>
                  <a:pt x="1411214" y="4891532"/>
                  <a:pt x="1371813" y="4900763"/>
                </a:cubicBezTo>
                <a:cubicBezTo>
                  <a:pt x="1296633" y="4918071"/>
                  <a:pt x="1262665" y="4872300"/>
                  <a:pt x="1220998" y="4838069"/>
                </a:cubicBezTo>
                <a:cubicBezTo>
                  <a:pt x="1146725" y="4777302"/>
                  <a:pt x="1076074" y="4712685"/>
                  <a:pt x="957869" y="4702684"/>
                </a:cubicBezTo>
                <a:cubicBezTo>
                  <a:pt x="980512" y="4654991"/>
                  <a:pt x="1019009" y="4661916"/>
                  <a:pt x="1054336" y="4671915"/>
                </a:cubicBezTo>
                <a:cubicBezTo>
                  <a:pt x="1147177" y="4698070"/>
                  <a:pt x="1239115" y="4727684"/>
                  <a:pt x="1331957" y="4753839"/>
                </a:cubicBezTo>
                <a:cubicBezTo>
                  <a:pt x="1392645" y="4770763"/>
                  <a:pt x="1452881" y="4794609"/>
                  <a:pt x="1533949" y="4775761"/>
                </a:cubicBezTo>
                <a:cubicBezTo>
                  <a:pt x="1464202" y="4679607"/>
                  <a:pt x="1345545" y="4662300"/>
                  <a:pt x="1249533" y="4632685"/>
                </a:cubicBezTo>
                <a:cubicBezTo>
                  <a:pt x="1129515" y="4595378"/>
                  <a:pt x="1058865" y="4524991"/>
                  <a:pt x="974172" y="4446530"/>
                </a:cubicBezTo>
                <a:cubicBezTo>
                  <a:pt x="1062487" y="4427683"/>
                  <a:pt x="1117287" y="4485377"/>
                  <a:pt x="1186579" y="4482299"/>
                </a:cubicBezTo>
                <a:cubicBezTo>
                  <a:pt x="1190203" y="4472300"/>
                  <a:pt x="1196544" y="4457684"/>
                  <a:pt x="1195637" y="4457299"/>
                </a:cubicBezTo>
                <a:cubicBezTo>
                  <a:pt x="1082415" y="4414222"/>
                  <a:pt x="1029426" y="4333453"/>
                  <a:pt x="1011761" y="4235759"/>
                </a:cubicBezTo>
                <a:cubicBezTo>
                  <a:pt x="1002706" y="4185376"/>
                  <a:pt x="961492" y="4169607"/>
                  <a:pt x="920731" y="4146528"/>
                </a:cubicBezTo>
                <a:cubicBezTo>
                  <a:pt x="778522" y="4064606"/>
                  <a:pt x="628163" y="3990375"/>
                  <a:pt x="511316" y="3877683"/>
                </a:cubicBezTo>
                <a:cubicBezTo>
                  <a:pt x="646279" y="3892682"/>
                  <a:pt x="754521" y="3966143"/>
                  <a:pt x="899898" y="3997682"/>
                </a:cubicBezTo>
                <a:cubicBezTo>
                  <a:pt x="784411" y="3873836"/>
                  <a:pt x="634956" y="3811144"/>
                  <a:pt x="498636" y="3736143"/>
                </a:cubicBezTo>
                <a:cubicBezTo>
                  <a:pt x="436588" y="3701912"/>
                  <a:pt x="379073" y="3658065"/>
                  <a:pt x="303890" y="3639604"/>
                </a:cubicBezTo>
                <a:cubicBezTo>
                  <a:pt x="277170" y="3633065"/>
                  <a:pt x="233240" y="3619219"/>
                  <a:pt x="254527" y="3582680"/>
                </a:cubicBezTo>
                <a:cubicBezTo>
                  <a:pt x="272641" y="3552297"/>
                  <a:pt x="308419" y="3561526"/>
                  <a:pt x="341028" y="3570373"/>
                </a:cubicBezTo>
                <a:cubicBezTo>
                  <a:pt x="419378" y="3592297"/>
                  <a:pt x="500446" y="3592682"/>
                  <a:pt x="606424" y="3592297"/>
                </a:cubicBezTo>
                <a:cubicBezTo>
                  <a:pt x="517657" y="3491912"/>
                  <a:pt x="355067" y="3521913"/>
                  <a:pt x="278984" y="3416526"/>
                </a:cubicBezTo>
                <a:cubicBezTo>
                  <a:pt x="374088" y="3398064"/>
                  <a:pt x="447458" y="3436142"/>
                  <a:pt x="524452" y="3443448"/>
                </a:cubicBezTo>
                <a:cubicBezTo>
                  <a:pt x="594195" y="3449987"/>
                  <a:pt x="611405" y="3432296"/>
                  <a:pt x="595102" y="3374218"/>
                </a:cubicBezTo>
                <a:cubicBezTo>
                  <a:pt x="569741" y="3283833"/>
                  <a:pt x="607782" y="3237678"/>
                  <a:pt x="709231" y="3262295"/>
                </a:cubicBezTo>
                <a:cubicBezTo>
                  <a:pt x="803432" y="3285372"/>
                  <a:pt x="813394" y="3251526"/>
                  <a:pt x="788033" y="3199987"/>
                </a:cubicBezTo>
                <a:cubicBezTo>
                  <a:pt x="751802" y="3124988"/>
                  <a:pt x="793015" y="3066910"/>
                  <a:pt x="821094" y="3003833"/>
                </a:cubicBezTo>
                <a:cubicBezTo>
                  <a:pt x="864120" y="2907680"/>
                  <a:pt x="846003" y="2860755"/>
                  <a:pt x="753161" y="2789218"/>
                </a:cubicBezTo>
                <a:cubicBezTo>
                  <a:pt x="701080" y="2749216"/>
                  <a:pt x="644921" y="2715371"/>
                  <a:pt x="569285" y="2680756"/>
                </a:cubicBezTo>
                <a:cubicBezTo>
                  <a:pt x="743651" y="2661909"/>
                  <a:pt x="560683" y="2598448"/>
                  <a:pt x="622275" y="2558832"/>
                </a:cubicBezTo>
                <a:cubicBezTo>
                  <a:pt x="745462" y="2542678"/>
                  <a:pt x="846003" y="2668833"/>
                  <a:pt x="1013576" y="2632679"/>
                </a:cubicBezTo>
                <a:cubicBezTo>
                  <a:pt x="806602" y="2523446"/>
                  <a:pt x="577892" y="2487677"/>
                  <a:pt x="427984" y="2342293"/>
                </a:cubicBezTo>
                <a:cubicBezTo>
                  <a:pt x="462405" y="2309216"/>
                  <a:pt x="496823" y="2339985"/>
                  <a:pt x="526263" y="2327678"/>
                </a:cubicBezTo>
                <a:cubicBezTo>
                  <a:pt x="525356" y="2319985"/>
                  <a:pt x="527622" y="2308446"/>
                  <a:pt x="522186" y="2304986"/>
                </a:cubicBezTo>
                <a:cubicBezTo>
                  <a:pt x="410323" y="2225754"/>
                  <a:pt x="408509" y="2223831"/>
                  <a:pt x="528526" y="2165368"/>
                </a:cubicBezTo>
                <a:cubicBezTo>
                  <a:pt x="570645" y="2144984"/>
                  <a:pt x="567023" y="2126906"/>
                  <a:pt x="544832" y="2101138"/>
                </a:cubicBezTo>
                <a:cubicBezTo>
                  <a:pt x="528978" y="2083061"/>
                  <a:pt x="509957" y="2066906"/>
                  <a:pt x="519016" y="2027291"/>
                </a:cubicBezTo>
                <a:cubicBezTo>
                  <a:pt x="584685" y="2078062"/>
                  <a:pt x="902162" y="2061522"/>
                  <a:pt x="958321" y="2056137"/>
                </a:cubicBezTo>
                <a:cubicBezTo>
                  <a:pt x="1021272" y="2050369"/>
                  <a:pt x="1083319" y="2025753"/>
                  <a:pt x="1149440" y="2039214"/>
                </a:cubicBezTo>
                <a:cubicBezTo>
                  <a:pt x="1202430" y="2049985"/>
                  <a:pt x="1447897" y="2154215"/>
                  <a:pt x="1482772" y="2034599"/>
                </a:cubicBezTo>
                <a:cubicBezTo>
                  <a:pt x="1484583" y="2028831"/>
                  <a:pt x="1583765" y="2042293"/>
                  <a:pt x="1637208" y="2048831"/>
                </a:cubicBezTo>
                <a:cubicBezTo>
                  <a:pt x="1684309" y="2054216"/>
                  <a:pt x="1737297" y="2078062"/>
                  <a:pt x="1768999" y="2030369"/>
                </a:cubicBezTo>
                <a:cubicBezTo>
                  <a:pt x="1787568" y="2002293"/>
                  <a:pt x="1711030" y="1948062"/>
                  <a:pt x="1642642" y="1943445"/>
                </a:cubicBezTo>
                <a:cubicBezTo>
                  <a:pt x="1583312" y="1939214"/>
                  <a:pt x="1521266" y="1933060"/>
                  <a:pt x="1464655" y="1944599"/>
                </a:cubicBezTo>
                <a:cubicBezTo>
                  <a:pt x="1394911" y="1958446"/>
                  <a:pt x="1357322" y="1936138"/>
                  <a:pt x="1337846" y="1888061"/>
                </a:cubicBezTo>
                <a:cubicBezTo>
                  <a:pt x="1316106" y="1834985"/>
                  <a:pt x="1274439" y="1810368"/>
                  <a:pt x="1216924" y="1785752"/>
                </a:cubicBezTo>
                <a:cubicBezTo>
                  <a:pt x="1077431" y="1726138"/>
                  <a:pt x="943377" y="1657291"/>
                  <a:pt x="790299" y="1622676"/>
                </a:cubicBezTo>
                <a:cubicBezTo>
                  <a:pt x="759953" y="1615751"/>
                  <a:pt x="726441" y="1606521"/>
                  <a:pt x="712401" y="1560751"/>
                </a:cubicBezTo>
                <a:cubicBezTo>
                  <a:pt x="1126798" y="1629213"/>
                  <a:pt x="1504511" y="1807676"/>
                  <a:pt x="1932039" y="1797291"/>
                </a:cubicBezTo>
                <a:cubicBezTo>
                  <a:pt x="1815195" y="1740752"/>
                  <a:pt x="1679780" y="1737675"/>
                  <a:pt x="1555234" y="1698059"/>
                </a:cubicBezTo>
                <a:cubicBezTo>
                  <a:pt x="1643549" y="1668444"/>
                  <a:pt x="1726428" y="1699213"/>
                  <a:pt x="1810212" y="1716137"/>
                </a:cubicBezTo>
                <a:cubicBezTo>
                  <a:pt x="1880410" y="1729982"/>
                  <a:pt x="1943817" y="1732290"/>
                  <a:pt x="1951515" y="1649598"/>
                </a:cubicBezTo>
                <a:cubicBezTo>
                  <a:pt x="1948798" y="1644214"/>
                  <a:pt x="1949249" y="1637291"/>
                  <a:pt x="1949704" y="1630753"/>
                </a:cubicBezTo>
                <a:cubicBezTo>
                  <a:pt x="1926152" y="1596522"/>
                  <a:pt x="1889468" y="1578830"/>
                  <a:pt x="1845990" y="1568828"/>
                </a:cubicBezTo>
                <a:cubicBezTo>
                  <a:pt x="1819722" y="1562674"/>
                  <a:pt x="1784851" y="1553443"/>
                  <a:pt x="1785302" y="1528829"/>
                </a:cubicBezTo>
                <a:cubicBezTo>
                  <a:pt x="1786662" y="1437674"/>
                  <a:pt x="1702878" y="1411136"/>
                  <a:pt x="1619092" y="1384597"/>
                </a:cubicBezTo>
                <a:cubicBezTo>
                  <a:pt x="1665740" y="1339213"/>
                  <a:pt x="1702423" y="1372674"/>
                  <a:pt x="1737750" y="1369214"/>
                </a:cubicBezTo>
                <a:cubicBezTo>
                  <a:pt x="1760848" y="1366906"/>
                  <a:pt x="1781679" y="1362675"/>
                  <a:pt x="1781679" y="1339213"/>
                </a:cubicBezTo>
                <a:cubicBezTo>
                  <a:pt x="1782132" y="1319597"/>
                  <a:pt x="1771262" y="1297288"/>
                  <a:pt x="1748620" y="1296905"/>
                </a:cubicBezTo>
                <a:cubicBezTo>
                  <a:pt x="1606863" y="1293442"/>
                  <a:pt x="1528513" y="1167288"/>
                  <a:pt x="1381324" y="1166904"/>
                </a:cubicBezTo>
                <a:cubicBezTo>
                  <a:pt x="1293462" y="1166904"/>
                  <a:pt x="1427065" y="1095751"/>
                  <a:pt x="1352792" y="1066135"/>
                </a:cubicBezTo>
                <a:cubicBezTo>
                  <a:pt x="1336486" y="1059596"/>
                  <a:pt x="1395363" y="1049597"/>
                  <a:pt x="1421631" y="1051135"/>
                </a:cubicBezTo>
                <a:cubicBezTo>
                  <a:pt x="1447445" y="1052673"/>
                  <a:pt x="1470543" y="1071519"/>
                  <a:pt x="1501793" y="1058058"/>
                </a:cubicBezTo>
                <a:cubicBezTo>
                  <a:pt x="1519003" y="1009981"/>
                  <a:pt x="1474621" y="992289"/>
                  <a:pt x="1437935" y="978826"/>
                </a:cubicBezTo>
                <a:cubicBezTo>
                  <a:pt x="1353244" y="947673"/>
                  <a:pt x="1270817" y="909981"/>
                  <a:pt x="1177975" y="898826"/>
                </a:cubicBezTo>
                <a:cubicBezTo>
                  <a:pt x="1144915" y="894980"/>
                  <a:pt x="1225528" y="843440"/>
                  <a:pt x="1241378" y="825366"/>
                </a:cubicBezTo>
                <a:cubicBezTo>
                  <a:pt x="867743" y="635366"/>
                  <a:pt x="418474" y="644980"/>
                  <a:pt x="0" y="491517"/>
                </a:cubicBezTo>
                <a:cubicBezTo>
                  <a:pt x="92391" y="461518"/>
                  <a:pt x="160326" y="483440"/>
                  <a:pt x="223277" y="488057"/>
                </a:cubicBezTo>
                <a:cubicBezTo>
                  <a:pt x="380429" y="499594"/>
                  <a:pt x="535773" y="523440"/>
                  <a:pt x="692473" y="537671"/>
                </a:cubicBezTo>
                <a:cubicBezTo>
                  <a:pt x="769465" y="544594"/>
                  <a:pt x="841022" y="570749"/>
                  <a:pt x="927071" y="529211"/>
                </a:cubicBezTo>
                <a:cubicBezTo>
                  <a:pt x="984589" y="501518"/>
                  <a:pt x="1076527" y="531517"/>
                  <a:pt x="1147177" y="556134"/>
                </a:cubicBezTo>
                <a:cubicBezTo>
                  <a:pt x="1205600" y="576517"/>
                  <a:pt x="1261306" y="581901"/>
                  <a:pt x="1338752" y="556134"/>
                </a:cubicBezTo>
                <a:cubicBezTo>
                  <a:pt x="1268554" y="540364"/>
                  <a:pt x="1214658" y="526519"/>
                  <a:pt x="1159406" y="516901"/>
                </a:cubicBezTo>
                <a:cubicBezTo>
                  <a:pt x="1115475" y="509211"/>
                  <a:pt x="1220094" y="478056"/>
                  <a:pt x="1273535" y="481902"/>
                </a:cubicBezTo>
                <a:cubicBezTo>
                  <a:pt x="1348263" y="487287"/>
                  <a:pt x="1306144" y="467287"/>
                  <a:pt x="1293462" y="439595"/>
                </a:cubicBezTo>
                <a:cubicBezTo>
                  <a:pt x="1279875" y="409979"/>
                  <a:pt x="1320183" y="400749"/>
                  <a:pt x="1345545" y="406900"/>
                </a:cubicBezTo>
                <a:cubicBezTo>
                  <a:pt x="1442916" y="431133"/>
                  <a:pt x="1539834" y="388441"/>
                  <a:pt x="1640379" y="423057"/>
                </a:cubicBezTo>
                <a:cubicBezTo>
                  <a:pt x="1615015" y="337670"/>
                  <a:pt x="1560215" y="300363"/>
                  <a:pt x="1445634" y="288439"/>
                </a:cubicBezTo>
                <a:cubicBezTo>
                  <a:pt x="1402608" y="283826"/>
                  <a:pt x="1357773" y="290748"/>
                  <a:pt x="1320636" y="266131"/>
                </a:cubicBezTo>
                <a:cubicBezTo>
                  <a:pt x="1299349" y="251902"/>
                  <a:pt x="1275346" y="234978"/>
                  <a:pt x="1292104" y="208824"/>
                </a:cubicBezTo>
                <a:cubicBezTo>
                  <a:pt x="1303877" y="190363"/>
                  <a:pt x="1329242" y="190363"/>
                  <a:pt x="1350074" y="196517"/>
                </a:cubicBezTo>
                <a:cubicBezTo>
                  <a:pt x="1443371" y="223826"/>
                  <a:pt x="1540741" y="233825"/>
                  <a:pt x="1638113" y="243826"/>
                </a:cubicBezTo>
                <a:cubicBezTo>
                  <a:pt x="1653059" y="245364"/>
                  <a:pt x="1669814" y="250365"/>
                  <a:pt x="1686573" y="224977"/>
                </a:cubicBezTo>
                <a:cubicBezTo>
                  <a:pt x="1504511" y="183824"/>
                  <a:pt x="1331505" y="125362"/>
                  <a:pt x="1144459" y="102670"/>
                </a:cubicBezTo>
                <a:cubicBezTo>
                  <a:pt x="1147177" y="91900"/>
                  <a:pt x="1149896" y="81131"/>
                  <a:pt x="1152614" y="70362"/>
                </a:cubicBezTo>
                <a:cubicBezTo>
                  <a:pt x="1298896" y="85746"/>
                  <a:pt x="1445182" y="101131"/>
                  <a:pt x="1629961" y="120363"/>
                </a:cubicBezTo>
                <a:cubicBezTo>
                  <a:pt x="1516284" y="59207"/>
                  <a:pt x="1408951" y="79594"/>
                  <a:pt x="1324712" y="25362"/>
                </a:cubicBezTo>
                <a:cubicBezTo>
                  <a:pt x="1340563" y="4786"/>
                  <a:pt x="1359698" y="-407"/>
                  <a:pt x="1379513" y="25"/>
                </a:cubicBezTo>
                <a:close/>
              </a:path>
            </a:pathLst>
          </a:cu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0DCCCAA-E5B5-892D-8999-95AEDCD8EE5D}"/>
              </a:ext>
            </a:extLst>
          </p:cNvPr>
          <p:cNvSpPr txBox="1"/>
          <p:nvPr/>
        </p:nvSpPr>
        <p:spPr>
          <a:xfrm>
            <a:off x="4499718" y="6379029"/>
            <a:ext cx="3189515" cy="369332"/>
          </a:xfrm>
          <a:prstGeom prst="rect">
            <a:avLst/>
          </a:prstGeom>
          <a:noFill/>
        </p:spPr>
        <p:txBody>
          <a:bodyPr wrap="square">
            <a:spAutoFit/>
          </a:bodyPr>
          <a:lstStyle/>
          <a:p>
            <a:r>
              <a:rPr lang="el-GR" dirty="0">
                <a:solidFill>
                  <a:schemeClr val="bg2"/>
                </a:solidFill>
              </a:rPr>
              <a:t>https://www.polignosi.com/</a:t>
            </a:r>
          </a:p>
        </p:txBody>
      </p:sp>
      <p:sp>
        <p:nvSpPr>
          <p:cNvPr id="6" name="Ορθογώνιο 5">
            <a:extLst>
              <a:ext uri="{FF2B5EF4-FFF2-40B4-BE49-F238E27FC236}">
                <a16:creationId xmlns:a16="http://schemas.microsoft.com/office/drawing/2014/main" id="{78EA3918-E2ED-6061-FCB7-1B9BDA957CFC}"/>
              </a:ext>
            </a:extLst>
          </p:cNvPr>
          <p:cNvSpPr/>
          <p:nvPr/>
        </p:nvSpPr>
        <p:spPr>
          <a:xfrm>
            <a:off x="9154886" y="5728351"/>
            <a:ext cx="3000212" cy="650678"/>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l-CY"/>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l-GR" sz="1200" dirty="0" err="1"/>
              <a:t>Δρ</a:t>
            </a:r>
            <a:r>
              <a:rPr lang="el-GR" sz="1200" dirty="0"/>
              <a:t> Ελένη  Χαραλάμπους</a:t>
            </a:r>
          </a:p>
          <a:p>
            <a:pPr algn="ctr"/>
            <a:r>
              <a:rPr lang="en-US" sz="1200" dirty="0">
                <a:solidFill>
                  <a:schemeClr val="tx1"/>
                </a:solidFill>
                <a:hlinkClick r:id="rId3"/>
              </a:rPr>
              <a:t>elenecharalampous72@gmail.com</a:t>
            </a:r>
            <a:endParaRPr lang="el-GR" sz="1200" dirty="0">
              <a:solidFill>
                <a:schemeClr val="tx1"/>
              </a:solidFill>
            </a:endParaRPr>
          </a:p>
          <a:p>
            <a:pPr algn="ctr"/>
            <a:r>
              <a:rPr lang="en-US" sz="1200" dirty="0"/>
              <a:t>https://www.e-charalambous.com</a:t>
            </a:r>
            <a:endParaRPr lang="el-GR" sz="1200" dirty="0"/>
          </a:p>
        </p:txBody>
      </p:sp>
      <p:sp>
        <p:nvSpPr>
          <p:cNvPr id="10" name="TextBox 9">
            <a:extLst>
              <a:ext uri="{FF2B5EF4-FFF2-40B4-BE49-F238E27FC236}">
                <a16:creationId xmlns:a16="http://schemas.microsoft.com/office/drawing/2014/main" id="{59EDB318-9197-CB4D-42F6-DB32211B8A18}"/>
              </a:ext>
            </a:extLst>
          </p:cNvPr>
          <p:cNvSpPr txBox="1"/>
          <p:nvPr/>
        </p:nvSpPr>
        <p:spPr>
          <a:xfrm>
            <a:off x="853331" y="327354"/>
            <a:ext cx="10097698" cy="369332"/>
          </a:xfrm>
          <a:prstGeom prst="rect">
            <a:avLst/>
          </a:prstGeom>
          <a:noFill/>
          <a:ln>
            <a:solidFill>
              <a:schemeClr val="tx1">
                <a:lumMod val="95000"/>
                <a:lumOff val="5000"/>
              </a:schemeClr>
            </a:solidFill>
          </a:ln>
        </p:spPr>
        <p:txBody>
          <a:bodyPr wrap="square">
            <a:spAutoFit/>
          </a:bodyPr>
          <a:lstStyle/>
          <a:p>
            <a:r>
              <a:rPr lang="el-GR" b="1" dirty="0">
                <a:latin typeface="Times New Roman" panose="02020603050405020304" pitchFamily="18" charset="0"/>
                <a:cs typeface="Times New Roman" panose="02020603050405020304" pitchFamily="18" charset="0"/>
              </a:rPr>
              <a:t>Η συμβολή της Ελένης </a:t>
            </a:r>
            <a:r>
              <a:rPr lang="el-GR" b="1" dirty="0" err="1">
                <a:latin typeface="Times New Roman" panose="02020603050405020304" pitchFamily="18" charset="0"/>
                <a:cs typeface="Times New Roman" panose="02020603050405020304" pitchFamily="18" charset="0"/>
              </a:rPr>
              <a:t>Παλαιολογίνας</a:t>
            </a:r>
            <a:r>
              <a:rPr lang="el-GR" b="1" dirty="0">
                <a:latin typeface="Times New Roman" panose="02020603050405020304" pitchFamily="18" charset="0"/>
                <a:cs typeface="Times New Roman" panose="02020603050405020304" pitchFamily="18" charset="0"/>
              </a:rPr>
              <a:t> στην ενίσχυση της Ορθόδοξης Εκκλησίας της Κύπρου</a:t>
            </a:r>
            <a:endParaRPr lang="el-GR" b="1" dirty="0"/>
          </a:p>
        </p:txBody>
      </p:sp>
    </p:spTree>
    <p:extLst>
      <p:ext uri="{BB962C8B-B14F-4D97-AF65-F5344CB8AC3E}">
        <p14:creationId xmlns:p14="http://schemas.microsoft.com/office/powerpoint/2010/main" val="2513197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38A63A5-D735-F1ED-56FA-B250AA0A2DF7}"/>
              </a:ext>
            </a:extLst>
          </p:cNvPr>
          <p:cNvSpPr>
            <a:spLocks noChangeArrowheads="1"/>
          </p:cNvSpPr>
          <p:nvPr/>
        </p:nvSpPr>
        <p:spPr bwMode="auto">
          <a:xfrm>
            <a:off x="337458" y="321191"/>
            <a:ext cx="11403279"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l-GR" sz="1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Σε πολλά όμως  σημεία μένει πιστός στα γεγονότα της εποχής υιοθετώντας λεπτομέρειες  πολλές φορές  που  καθιστούν το μυθιστόρημα  λιγότερο μυθοπλαστικό  και  περισσότερο ιστορικό. </a:t>
            </a:r>
          </a:p>
        </p:txBody>
      </p:sp>
      <p:sp>
        <p:nvSpPr>
          <p:cNvPr id="3" name="Rectangle 2">
            <a:extLst>
              <a:ext uri="{FF2B5EF4-FFF2-40B4-BE49-F238E27FC236}">
                <a16:creationId xmlns:a16="http://schemas.microsoft.com/office/drawing/2014/main" id="{08012992-312E-FF25-906C-8273136311F9}"/>
              </a:ext>
            </a:extLst>
          </p:cNvPr>
          <p:cNvSpPr>
            <a:spLocks noChangeArrowheads="1"/>
          </p:cNvSpPr>
          <p:nvPr/>
        </p:nvSpPr>
        <p:spPr bwMode="auto">
          <a:xfrm>
            <a:off x="451263" y="4290997"/>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graphicFrame>
        <p:nvGraphicFramePr>
          <p:cNvPr id="4" name="Πίνακας 3">
            <a:extLst>
              <a:ext uri="{FF2B5EF4-FFF2-40B4-BE49-F238E27FC236}">
                <a16:creationId xmlns:a16="http://schemas.microsoft.com/office/drawing/2014/main" id="{BD15A991-0CEF-460C-957C-ED154429FE85}"/>
              </a:ext>
            </a:extLst>
          </p:cNvPr>
          <p:cNvGraphicFramePr>
            <a:graphicFrameLocks noGrp="1"/>
          </p:cNvGraphicFramePr>
          <p:nvPr>
            <p:extLst>
              <p:ext uri="{D42A27DB-BD31-4B8C-83A1-F6EECF244321}">
                <p14:modId xmlns:p14="http://schemas.microsoft.com/office/powerpoint/2010/main" val="606541180"/>
              </p:ext>
            </p:extLst>
          </p:nvPr>
        </p:nvGraphicFramePr>
        <p:xfrm>
          <a:off x="320636" y="979350"/>
          <a:ext cx="11403279" cy="4256679"/>
        </p:xfrm>
        <a:graphic>
          <a:graphicData uri="http://schemas.openxmlformats.org/drawingml/2006/table">
            <a:tbl>
              <a:tblPr firstRow="1" bandRow="1">
                <a:tableStyleId>{5940675A-B579-460E-94D1-54222C63F5DA}</a:tableStyleId>
              </a:tblPr>
              <a:tblGrid>
                <a:gridCol w="3801093">
                  <a:extLst>
                    <a:ext uri="{9D8B030D-6E8A-4147-A177-3AD203B41FA5}">
                      <a16:colId xmlns:a16="http://schemas.microsoft.com/office/drawing/2014/main" val="138103020"/>
                    </a:ext>
                  </a:extLst>
                </a:gridCol>
                <a:gridCol w="3801093">
                  <a:extLst>
                    <a:ext uri="{9D8B030D-6E8A-4147-A177-3AD203B41FA5}">
                      <a16:colId xmlns:a16="http://schemas.microsoft.com/office/drawing/2014/main" val="319371014"/>
                    </a:ext>
                  </a:extLst>
                </a:gridCol>
                <a:gridCol w="3801093">
                  <a:extLst>
                    <a:ext uri="{9D8B030D-6E8A-4147-A177-3AD203B41FA5}">
                      <a16:colId xmlns:a16="http://schemas.microsoft.com/office/drawing/2014/main" val="854019220"/>
                    </a:ext>
                  </a:extLst>
                </a:gridCol>
              </a:tblGrid>
              <a:tr h="345749">
                <a:tc>
                  <a:txBody>
                    <a:bodyPr/>
                    <a:lstStyle/>
                    <a:p>
                      <a:r>
                        <a:rPr kumimoji="0" lang="el-GR" altLang="el-GR" sz="1200" b="1" i="0" u="none" strike="noStrike" cap="none" normalizeH="0" baseline="0" dirty="0" err="1">
                          <a:ln>
                            <a:noFill/>
                          </a:ln>
                          <a:solidFill>
                            <a:srgbClr val="0A0A0A"/>
                          </a:solidFill>
                          <a:effectLst/>
                          <a:latin typeface="Google Sans"/>
                        </a:rPr>
                        <a:t>πολυπολιτισμικότητα</a:t>
                      </a:r>
                      <a:endParaRPr lang="el-GR" sz="1200" dirty="0"/>
                    </a:p>
                  </a:txBody>
                  <a:tcPr>
                    <a:solidFill>
                      <a:schemeClr val="accent2">
                        <a:lumMod val="20000"/>
                        <a:lumOff val="80000"/>
                      </a:schemeClr>
                    </a:solidFill>
                  </a:tcPr>
                </a:tc>
                <a:tc>
                  <a:txBody>
                    <a:bodyPr/>
                    <a:lstStyle/>
                    <a:p>
                      <a:r>
                        <a:rPr lang="el-GR" altLang="el-GR" sz="1200" b="1" dirty="0">
                          <a:solidFill>
                            <a:srgbClr val="0A0A0A"/>
                          </a:solidFill>
                          <a:latin typeface="Google Sans"/>
                        </a:rPr>
                        <a:t> κοινωνική διαστρωμάτωση</a:t>
                      </a:r>
                      <a:endParaRPr lang="el-GR" sz="1200" dirty="0"/>
                    </a:p>
                  </a:txBody>
                  <a:tcPr>
                    <a:solidFill>
                      <a:schemeClr val="accent2">
                        <a:lumMod val="20000"/>
                        <a:lumOff val="80000"/>
                      </a:schemeClr>
                    </a:solidFill>
                  </a:tcPr>
                </a:tc>
                <a:tc>
                  <a:txBody>
                    <a:bodyPr/>
                    <a:lstStyle/>
                    <a:p>
                      <a:r>
                        <a:rPr lang="el-GR" altLang="el-GR" sz="1200" b="1" dirty="0">
                          <a:solidFill>
                            <a:srgbClr val="0A0A0A"/>
                          </a:solidFill>
                          <a:latin typeface="Google Sans"/>
                        </a:rPr>
                        <a:t>ατμόσφαιρα εποχής</a:t>
                      </a:r>
                      <a:endParaRPr lang="el-GR" sz="1200" dirty="0"/>
                    </a:p>
                  </a:txBody>
                  <a:tcPr>
                    <a:solidFill>
                      <a:schemeClr val="accent2">
                        <a:lumMod val="20000"/>
                        <a:lumOff val="80000"/>
                      </a:schemeClr>
                    </a:solidFill>
                  </a:tcPr>
                </a:tc>
                <a:extLst>
                  <a:ext uri="{0D108BD9-81ED-4DB2-BD59-A6C34878D82A}">
                    <a16:rowId xmlns:a16="http://schemas.microsoft.com/office/drawing/2014/main" val="861275204"/>
                  </a:ext>
                </a:extLst>
              </a:tr>
              <a:tr h="3910930">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l-GR" altLang="el-GR" sz="10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Η αναφορά σε Γενουάτες και Εβραίους δεν είναι τυχαία. Αναδεικνύει την Κύπρο ως ένα κοσμοπολίτικο σταυροδρόμι, όπου τα οικονομικά και πολιτικά συμφέροντα των ξένων δυνάμεων επηρέαζαν τις αποφάσεις του παλατιού.</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l-GR" sz="1000" dirty="0">
                          <a:latin typeface="Times New Roman" panose="02020603050405020304" pitchFamily="18" charset="0"/>
                          <a:ea typeface="Calibri" panose="020F0502020204030204" pitchFamily="34" charset="0"/>
                          <a:cs typeface="Times New Roman" panose="02020603050405020304" pitchFamily="18" charset="0"/>
                        </a:rPr>
                        <a:t>Η κατοχή  της Αμμοχώστου από τους Γενουάτες  αποτέλεσε συνεχή  αιτία προστριβών που οδήγησε σε ένοπλη   σύρραξη το  1441 όταν ο Ιωάννης Β ΄ επιχείρησε να ανακαταλάβει την Αμμόχωστο.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l-GR" sz="1000" dirty="0">
                          <a:latin typeface="Times New Roman" panose="02020603050405020304" pitchFamily="18" charset="0"/>
                          <a:ea typeface="Calibri" panose="020F0502020204030204" pitchFamily="34" charset="0"/>
                          <a:cs typeface="Times New Roman" panose="02020603050405020304" pitchFamily="18" charset="0"/>
                        </a:rPr>
                        <a:t>Ο Χρυσάνθης  αναφέρεται  περισσότερο στη  σύμπραξη των Γενουατών με το Θωμά. </a:t>
                      </a:r>
                    </a:p>
                    <a:p>
                      <a:endParaRPr lang="en-US" sz="1000" dirty="0">
                        <a:latin typeface="Times New Roman" panose="02020603050405020304" pitchFamily="18" charset="0"/>
                        <a:cs typeface="Times New Roman" panose="02020603050405020304" pitchFamily="18" charset="0"/>
                      </a:endParaRPr>
                    </a:p>
                    <a:p>
                      <a:endParaRPr lang="en-US" sz="1000" dirty="0">
                        <a:latin typeface="Times New Roman" panose="02020603050405020304" pitchFamily="18" charset="0"/>
                        <a:cs typeface="Times New Roman" panose="02020603050405020304" pitchFamily="18" charset="0"/>
                      </a:endParaRPr>
                    </a:p>
                    <a:p>
                      <a:endParaRPr lang="en-US" sz="1000" dirty="0">
                        <a:latin typeface="Times New Roman" panose="02020603050405020304" pitchFamily="18" charset="0"/>
                        <a:cs typeface="Times New Roman" panose="02020603050405020304" pitchFamily="18" charset="0"/>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l-GR" altLang="el-GR" sz="1000" dirty="0">
                          <a:solidFill>
                            <a:srgbClr val="0A0A0A"/>
                          </a:solidFill>
                          <a:latin typeface="Times New Roman" panose="02020603050405020304" pitchFamily="18" charset="0"/>
                          <a:cs typeface="Times New Roman" panose="02020603050405020304" pitchFamily="18" charset="0"/>
                        </a:rPr>
                        <a:t>Η μνεία στους «ενδιάμεσους» (τη γραφειοκρατία της εποχής) δείχνει πώς λειτουργούσε στην πράξη η εξουσία. Αυτή η τάξη ήταν η «γέφυρα» ανάμεσα στους Λατίνους ευγενείς και τον απλό λαό, κρατώντας συχνά τις ισορροπίες σε μια ταραγμένη περίοδο.</a:t>
                      </a:r>
                    </a:p>
                    <a:p>
                      <a:endParaRPr lang="el-GR" sz="1000" dirty="0">
                        <a:latin typeface="Times New Roman" panose="02020603050405020304" pitchFamily="18" charset="0"/>
                        <a:cs typeface="Times New Roman" panose="02020603050405020304" pitchFamily="18" charset="0"/>
                      </a:endParaRPr>
                    </a:p>
                    <a:p>
                      <a:pPr marL="171450" indent="-171450" algn="just">
                        <a:lnSpc>
                          <a:spcPct val="115000"/>
                        </a:lnSpc>
                        <a:spcAft>
                          <a:spcPts val="1000"/>
                        </a:spcAft>
                        <a:buFont typeface="Wingdings" panose="05000000000000000000" pitchFamily="2" charset="2"/>
                        <a:buChar char="q"/>
                      </a:pP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Ο  γάμος  του Ιωάννη  και της Ελένης   συμβόλιζε την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ελληνοποίηση</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του Βασιλείου.  Σχετικά με αυτό τον ισχυρισμό, αναφέρει  χαρακτηριστικά ο Χρυσάνθης, μέσω του  πανούργου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Φρα</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Τζουζέππε</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15000"/>
                        </a:lnSpc>
                        <a:spcAft>
                          <a:spcPts val="1000"/>
                        </a:spcAft>
                        <a:buFont typeface="Wingdings" panose="05000000000000000000" pitchFamily="2" charset="2"/>
                        <a:buNone/>
                      </a:pPr>
                      <a:r>
                        <a:rPr lang="el-GR" sz="1000" dirty="0">
                          <a:solidFill>
                            <a:schemeClr val="tx1"/>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el-GR" sz="1000" dirty="0">
                          <a:solidFill>
                            <a:schemeClr val="tx1"/>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Η Ελένη έβαλε  χαλινάρι  στο βασιλιά. Τον  πάει  όπου  θέλει       κι όπως  θέλει. Οι Ρωμιοί  σε λίγο   θα αρπάξουν  τις  μεγάλες  κι΄ εμπιστευτικές  θέσεις. Ο στρατός θα πέσει στα χέρια  τους. Η διοίκηση  στα καστέλια </a:t>
                      </a:r>
                      <a:r>
                        <a:rPr lang="el-GR" sz="1000" dirty="0" err="1">
                          <a:solidFill>
                            <a:schemeClr val="tx1"/>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θαναι</a:t>
                      </a:r>
                      <a:r>
                        <a:rPr lang="el-GR" sz="1000" dirty="0">
                          <a:solidFill>
                            <a:schemeClr val="tx1"/>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δική τους. Κι  εμείς θ΄ ακούμε  πιστά τα προστάγματα τους.» (σελ.181) </a:t>
                      </a:r>
                      <a:endParaRPr lang="el-GR" sz="1000"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Χαρακτηριστικό απόσπασμα από τον διάλογο της Ελένης με τον Έλληνα επίσκοπο :</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l-GR" sz="10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el-GR" sz="1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Βασίλισσά μου ο ορθόδοξος  κλήρος θα σταθεί  στο πλευρό σου   για μια δίκαιη  και χριστιανική διοίκηση  τούτου του  νησιού. Ας  γίνει  το φετινό Πάσχα η αρχή  να κερδίσει πίσω  τις  χαμένες του προσόδους.. </a:t>
                      </a:r>
                      <a:r>
                        <a:rPr lang="el-GR" sz="1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l-GR" sz="10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(σελ. 190)</a:t>
                      </a:r>
                      <a:endParaRPr lang="el-GR" sz="1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endParaRPr lang="en-US" sz="1000" dirty="0">
                        <a:solidFill>
                          <a:srgbClr val="0A0A0A"/>
                        </a:solidFill>
                        <a:latin typeface="Times New Roman" panose="02020603050405020304" pitchFamily="18"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Σύμφωνα να τον Μαχαιρά   στις  3/7/1440 παντρεύτηκε τη  Μήδεια  του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Μομφερράτου</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και στις 13/9/1440 πέθανε. Ο  Μαχαιράς αναφέρει ότι  ήδη  τον Φεβρουάριο του 1442,  την  εβδομάδα  της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τυρινής</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η Ελένη  ήταν  στην  Κύπρο, στοιχείο που  διατηρεί και ο Χρυσάνθης  αφού  χρονικά  η αφετηρία της αφήγησης τοποθετείται κοντά στο Πάσχα.   </a:t>
                      </a:r>
                      <a:endParaRPr lang="el-GR" sz="1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Ο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Βουστρώνιος</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αναφέρει ότι  ο Ιωάννης αγαπούσε πολύ τον Αποστόλη   «Ὁ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ρὲ</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Τζουάνης</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ἐγάπαν</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πολλὰ</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τὸν</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Ἀποστόλε</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ἀμμὲ</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διὰ</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τὸν</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φόβον</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τῆς</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ρήγαινας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δὲν</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ἐτόρμα</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νὰ</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δείξῃ</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κανέναν </a:t>
                      </a:r>
                      <a:r>
                        <a:rPr lang="el-GR" sz="1000" dirty="0" err="1">
                          <a:effectLst/>
                          <a:latin typeface="Times New Roman" panose="02020603050405020304" pitchFamily="18" charset="0"/>
                          <a:ea typeface="Calibri" panose="020F0502020204030204" pitchFamily="34" charset="0"/>
                          <a:cs typeface="Times New Roman" panose="02020603050405020304" pitchFamily="18" charset="0"/>
                        </a:rPr>
                        <a:t>φανόν</a:t>
                      </a: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στοιχείο  που διατηρεί και ο Χρυσάνθης.</a:t>
                      </a:r>
                    </a:p>
                    <a:p>
                      <a:pPr marL="285750" marR="0" lvl="0" indent="-285750" algn="just" defTabSz="914400" rtl="0" eaLnBrk="1" fontAlgn="auto" latinLnBrk="0" hangingPunct="1">
                        <a:lnSpc>
                          <a:spcPct val="115000"/>
                        </a:lnSpc>
                        <a:spcBef>
                          <a:spcPts val="0"/>
                        </a:spcBef>
                        <a:spcAft>
                          <a:spcPts val="1000"/>
                        </a:spcAft>
                        <a:buClrTx/>
                        <a:buSzTx/>
                        <a:buFont typeface="Wingdings" panose="05000000000000000000" pitchFamily="2" charset="2"/>
                        <a:buChar char="q"/>
                        <a:tabLst/>
                        <a:defRPr/>
                      </a:pPr>
                      <a:r>
                        <a:rPr lang="el-GR" sz="1000" dirty="0">
                          <a:latin typeface="Times New Roman" panose="02020603050405020304" pitchFamily="18" charset="0"/>
                          <a:ea typeface="Calibri" panose="020F0502020204030204" pitchFamily="34" charset="0"/>
                          <a:cs typeface="Times New Roman" panose="02020603050405020304" pitchFamily="18" charset="0"/>
                        </a:rPr>
                        <a:t>Μέσα από τα λόγια των ιερωμένων  ο Χρυσάνθης  φαίνεται να ασπάζεται την άποψη ότι  η ένωση  της Ελληνικής  και Λατινικής εκκλησίας που  </a:t>
                      </a:r>
                      <a:r>
                        <a:rPr lang="el-GR" sz="1000" dirty="0" err="1">
                          <a:latin typeface="Times New Roman" panose="02020603050405020304" pitchFamily="18" charset="0"/>
                          <a:ea typeface="Calibri" panose="020F0502020204030204" pitchFamily="34" charset="0"/>
                          <a:cs typeface="Times New Roman" panose="02020603050405020304" pitchFamily="18" charset="0"/>
                        </a:rPr>
                        <a:t>συνομολογήθηκε</a:t>
                      </a:r>
                      <a:r>
                        <a:rPr lang="el-GR" sz="1000" dirty="0">
                          <a:latin typeface="Times New Roman" panose="02020603050405020304" pitchFamily="18" charset="0"/>
                          <a:ea typeface="Calibri" panose="020F0502020204030204" pitchFamily="34" charset="0"/>
                          <a:cs typeface="Times New Roman" panose="02020603050405020304" pitchFamily="18" charset="0"/>
                        </a:rPr>
                        <a:t>  στη Σύνοδο της  Φλωρεντίας το 1439  θα ήταν  ακόμη  ένας λόγος  που είχε  επηρεάσει  την απόφαση  του Ιωάννη  να αναζητήσει  σύζυγο από  την περιοχή. </a:t>
                      </a:r>
                    </a:p>
                    <a:p>
                      <a:pPr marL="0" marR="0" lvl="0" indent="0" algn="just" defTabSz="914400" rtl="0" eaLnBrk="1" fontAlgn="auto" latinLnBrk="0" hangingPunct="1">
                        <a:lnSpc>
                          <a:spcPct val="115000"/>
                        </a:lnSpc>
                        <a:spcBef>
                          <a:spcPts val="0"/>
                        </a:spcBef>
                        <a:spcAft>
                          <a:spcPts val="1000"/>
                        </a:spcAft>
                        <a:buClrTx/>
                        <a:buSzTx/>
                        <a:buFont typeface="Wingdings" panose="05000000000000000000" pitchFamily="2" charset="2"/>
                        <a:buNone/>
                        <a:tabLst/>
                        <a:defRPr/>
                      </a:pPr>
                      <a:r>
                        <a:rPr lang="el-GR" sz="10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«Είναι η  πολιτική  της  Αγίας Έδρας. Ο Άγιος Πάπας θέλει  να ρίξει  τα τείχη  ανάμεσα  στη χριστιανοσύνη» (σελ. 163)</a:t>
                      </a:r>
                    </a:p>
                  </a:txBody>
                  <a:tcPr/>
                </a:tc>
                <a:extLst>
                  <a:ext uri="{0D108BD9-81ED-4DB2-BD59-A6C34878D82A}">
                    <a16:rowId xmlns:a16="http://schemas.microsoft.com/office/drawing/2014/main" val="1099672555"/>
                  </a:ext>
                </a:extLst>
              </a:tr>
            </a:tbl>
          </a:graphicData>
        </a:graphic>
      </p:graphicFrame>
      <p:sp>
        <p:nvSpPr>
          <p:cNvPr id="6" name="Θέση υποσέλιδου 1">
            <a:extLst>
              <a:ext uri="{FF2B5EF4-FFF2-40B4-BE49-F238E27FC236}">
                <a16:creationId xmlns:a16="http://schemas.microsoft.com/office/drawing/2014/main" id="{F8373418-9F4C-1BE0-2686-B4EA89A0F5EA}"/>
              </a:ext>
            </a:extLst>
          </p:cNvPr>
          <p:cNvSpPr>
            <a:spLocks noGrp="1"/>
          </p:cNvSpPr>
          <p:nvPr>
            <p:ph type="ftr" sz="quarter" idx="11"/>
          </p:nvPr>
        </p:nvSpPr>
        <p:spPr>
          <a:xfrm>
            <a:off x="320636" y="5878650"/>
            <a:ext cx="11386457" cy="842825"/>
          </a:xfrm>
        </p:spPr>
        <p:txBody>
          <a:bodyPr/>
          <a:lstStyle/>
          <a:p>
            <a:pPr algn="just">
              <a:spcAft>
                <a:spcPts val="1000"/>
              </a:spcAft>
              <a:buNone/>
            </a:pPr>
            <a:endParaRPr lang="el-GR" sz="1000" dirty="0">
              <a:latin typeface="Times New Roman" panose="02020603050405020304" pitchFamily="18" charset="0"/>
              <a:ea typeface="Calibri" panose="020F0502020204030204" pitchFamily="34" charset="0"/>
              <a:cs typeface="Times New Roman" panose="02020603050405020304" pitchFamily="18" charset="0"/>
            </a:endParaRPr>
          </a:p>
          <a:p>
            <a:pPr algn="l"/>
            <a:r>
              <a:rPr lang="es-ES" sz="1000" dirty="0" err="1">
                <a:latin typeface="Times New Roman" panose="02020603050405020304" pitchFamily="18" charset="0"/>
                <a:cs typeface="Times New Roman" panose="02020603050405020304" pitchFamily="18" charset="0"/>
              </a:rPr>
              <a:t>Leontios</a:t>
            </a:r>
            <a:r>
              <a:rPr lang="es-ES" sz="1000" dirty="0">
                <a:latin typeface="Times New Roman" panose="02020603050405020304" pitchFamily="18" charset="0"/>
                <a:cs typeface="Times New Roman" panose="02020603050405020304" pitchFamily="18" charset="0"/>
              </a:rPr>
              <a:t> </a:t>
            </a:r>
            <a:r>
              <a:rPr lang="es-ES" sz="1000" dirty="0" err="1">
                <a:latin typeface="Times New Roman" panose="02020603050405020304" pitchFamily="18" charset="0"/>
                <a:cs typeface="Times New Roman" panose="02020603050405020304" pitchFamily="18" charset="0"/>
              </a:rPr>
              <a:t>Makhairas</a:t>
            </a:r>
            <a:r>
              <a:rPr lang="en-US" sz="1000" dirty="0">
                <a:latin typeface="Times New Roman" panose="02020603050405020304" pitchFamily="18" charset="0"/>
                <a:cs typeface="Times New Roman" panose="02020603050405020304" pitchFamily="18" charset="0"/>
              </a:rPr>
              <a:t>,  </a:t>
            </a:r>
            <a:r>
              <a:rPr lang="es-ES" sz="1000" i="1" dirty="0" err="1">
                <a:latin typeface="Times New Roman" panose="02020603050405020304" pitchFamily="18" charset="0"/>
                <a:cs typeface="Times New Roman" panose="02020603050405020304" pitchFamily="18" charset="0"/>
              </a:rPr>
              <a:t>Chronicle</a:t>
            </a:r>
            <a:r>
              <a:rPr lang="en-US" sz="1000" dirty="0">
                <a:latin typeface="Times New Roman" panose="02020603050405020304" pitchFamily="18" charset="0"/>
                <a:cs typeface="Times New Roman" panose="02020603050405020304" pitchFamily="18" charset="0"/>
              </a:rPr>
              <a:t>, AMS Press, </a:t>
            </a:r>
            <a:r>
              <a:rPr lang="es-ES" sz="1000" dirty="0">
                <a:latin typeface="Times New Roman" panose="02020603050405020304" pitchFamily="18" charset="0"/>
                <a:cs typeface="Times New Roman" panose="02020603050405020304" pitchFamily="18" charset="0"/>
              </a:rPr>
              <a:t>New York   1980</a:t>
            </a:r>
            <a:r>
              <a:rPr lang="en-US" sz="1000" dirty="0">
                <a:latin typeface="Times New Roman" panose="02020603050405020304" pitchFamily="18" charset="0"/>
                <a:cs typeface="Times New Roman" panose="02020603050405020304" pitchFamily="18" charset="0"/>
              </a:rPr>
              <a:t>, </a:t>
            </a:r>
            <a:r>
              <a:rPr lang="el-GR" sz="1000" dirty="0" err="1">
                <a:latin typeface="Times New Roman" panose="02020603050405020304" pitchFamily="18" charset="0"/>
                <a:cs typeface="Times New Roman" panose="02020603050405020304" pitchFamily="18" charset="0"/>
              </a:rPr>
              <a:t>σελ</a:t>
            </a:r>
            <a:r>
              <a:rPr lang="en-US" sz="1000" dirty="0">
                <a:latin typeface="Times New Roman" panose="02020603050405020304" pitchFamily="18" charset="0"/>
                <a:cs typeface="Times New Roman" panose="02020603050405020304" pitchFamily="18" charset="0"/>
              </a:rPr>
              <a:t>. 682.</a:t>
            </a:r>
            <a:endParaRPr lang="el-GR" sz="1000" dirty="0">
              <a:latin typeface="Times New Roman" panose="02020603050405020304" pitchFamily="18" charset="0"/>
              <a:cs typeface="Times New Roman" panose="02020603050405020304" pitchFamily="18" charset="0"/>
            </a:endParaRPr>
          </a:p>
          <a:p>
            <a:pPr algn="l"/>
            <a:r>
              <a:rPr lang="es-ES" sz="1000" dirty="0" err="1">
                <a:latin typeface="Times New Roman" panose="02020603050405020304" pitchFamily="18" charset="0"/>
                <a:cs typeface="Times New Roman" panose="02020603050405020304" pitchFamily="18" charset="0"/>
              </a:rPr>
              <a:t>Γε</a:t>
            </a:r>
            <a:r>
              <a:rPr lang="el-GR" sz="1000" dirty="0" err="1">
                <a:latin typeface="Times New Roman" panose="02020603050405020304" pitchFamily="18" charset="0"/>
                <a:cs typeface="Times New Roman" panose="02020603050405020304" pitchFamily="18" charset="0"/>
              </a:rPr>
              <a:t>ώργιος</a:t>
            </a:r>
            <a:r>
              <a:rPr lang="es-ES" sz="1000" dirty="0">
                <a:latin typeface="Times New Roman" panose="02020603050405020304" pitchFamily="18" charset="0"/>
                <a:cs typeface="Times New Roman" panose="02020603050405020304" pitchFamily="18" charset="0"/>
              </a:rPr>
              <a:t>  </a:t>
            </a:r>
            <a:r>
              <a:rPr lang="es-ES" sz="1000" dirty="0" err="1">
                <a:latin typeface="Times New Roman" panose="02020603050405020304" pitchFamily="18" charset="0"/>
                <a:cs typeface="Times New Roman" panose="02020603050405020304" pitchFamily="18" charset="0"/>
              </a:rPr>
              <a:t>Βουστρωνίος</a:t>
            </a:r>
            <a:r>
              <a:rPr lang="es-ES" sz="1000" dirty="0">
                <a:latin typeface="Times New Roman" panose="02020603050405020304" pitchFamily="18" charset="0"/>
                <a:cs typeface="Times New Roman" panose="02020603050405020304" pitchFamily="18" charset="0"/>
              </a:rPr>
              <a:t>, </a:t>
            </a:r>
            <a:r>
              <a:rPr lang="el-GR" sz="1000" i="1" dirty="0">
                <a:latin typeface="Times New Roman" panose="02020603050405020304" pitchFamily="18" charset="0"/>
                <a:cs typeface="Times New Roman" panose="02020603050405020304" pitchFamily="18" charset="0"/>
              </a:rPr>
              <a:t>Χρονικόν Κύπρου</a:t>
            </a:r>
            <a:r>
              <a:rPr lang="el-GR" sz="1000" dirty="0">
                <a:latin typeface="Times New Roman" panose="02020603050405020304" pitchFamily="18" charset="0"/>
                <a:cs typeface="Times New Roman" panose="02020603050405020304" pitchFamily="18" charset="0"/>
              </a:rPr>
              <a:t>, Πελεκάνος, Αθήνα 2005,  σελ. 10.</a:t>
            </a:r>
          </a:p>
          <a:p>
            <a:pPr algn="l"/>
            <a:r>
              <a:rPr lang="el-GR" sz="1000" dirty="0">
                <a:latin typeface="Times New Roman" panose="02020603050405020304" pitchFamily="18" charset="0"/>
                <a:cs typeface="Times New Roman" panose="02020603050405020304" pitchFamily="18" charset="0"/>
              </a:rPr>
              <a:t>Αικατερίνη Αριστείδου, </a:t>
            </a:r>
            <a:r>
              <a:rPr lang="es-ES" sz="1000" i="1" dirty="0" err="1">
                <a:latin typeface="Times New Roman" panose="02020603050405020304" pitchFamily="18" charset="0"/>
                <a:cs typeface="Times New Roman" panose="02020603050405020304" pitchFamily="18" charset="0"/>
              </a:rPr>
              <a:t>Ανέκδοτ</a:t>
            </a:r>
            <a:r>
              <a:rPr lang="es-ES" sz="1000" i="1" dirty="0">
                <a:latin typeface="Times New Roman" panose="02020603050405020304" pitchFamily="18" charset="0"/>
                <a:cs typeface="Times New Roman" panose="02020603050405020304" pitchFamily="18" charset="0"/>
              </a:rPr>
              <a:t>α έγγραφα της κυπριακής ιστορίας από το Κρατικό Αρχείο της Βενετίας</a:t>
            </a:r>
            <a:r>
              <a:rPr lang="el-GR" sz="1000" i="1" dirty="0">
                <a:latin typeface="Times New Roman" panose="02020603050405020304" pitchFamily="18" charset="0"/>
                <a:cs typeface="Times New Roman" panose="02020603050405020304" pitchFamily="18" charset="0"/>
              </a:rPr>
              <a:t>,</a:t>
            </a:r>
            <a:r>
              <a:rPr lang="el-GR" sz="1000" dirty="0">
                <a:latin typeface="Times New Roman" panose="02020603050405020304" pitchFamily="18" charset="0"/>
                <a:cs typeface="Times New Roman" panose="02020603050405020304" pitchFamily="18" charset="0"/>
              </a:rPr>
              <a:t> τόμος Α,΄ Κέντρο Επιστημονικών Ερευνών Κύπρου, </a:t>
            </a:r>
            <a:r>
              <a:rPr lang="es-ES" sz="1000" dirty="0" err="1">
                <a:latin typeface="Times New Roman" panose="02020603050405020304" pitchFamily="18" charset="0"/>
                <a:cs typeface="Times New Roman" panose="02020603050405020304" pitchFamily="18" charset="0"/>
              </a:rPr>
              <a:t>Λευκωσί</a:t>
            </a:r>
            <a:r>
              <a:rPr lang="es-ES" sz="1000" dirty="0">
                <a:latin typeface="Times New Roman" panose="02020603050405020304" pitchFamily="18" charset="0"/>
                <a:cs typeface="Times New Roman" panose="02020603050405020304" pitchFamily="18" charset="0"/>
              </a:rPr>
              <a:t>α 1990</a:t>
            </a:r>
            <a:r>
              <a:rPr lang="el-GR" sz="1000" dirty="0">
                <a:latin typeface="Times New Roman" panose="02020603050405020304" pitchFamily="18" charset="0"/>
                <a:cs typeface="Times New Roman" panose="02020603050405020304" pitchFamily="18" charset="0"/>
              </a:rPr>
              <a:t>, σελ. 17.</a:t>
            </a:r>
          </a:p>
          <a:p>
            <a:pPr algn="l"/>
            <a:r>
              <a:rPr lang="es-ES" sz="1000" dirty="0" err="1">
                <a:latin typeface="Times New Roman" panose="02020603050405020304" pitchFamily="18" charset="0"/>
                <a:cs typeface="Times New Roman" panose="02020603050405020304" pitchFamily="18" charset="0"/>
              </a:rPr>
              <a:t>Θεόδωρο</a:t>
            </a:r>
            <a:r>
              <a:rPr lang="el-GR" sz="1000" dirty="0">
                <a:latin typeface="Times New Roman" panose="02020603050405020304" pitchFamily="18" charset="0"/>
                <a:cs typeface="Times New Roman" panose="02020603050405020304" pitchFamily="18" charset="0"/>
              </a:rPr>
              <a:t>ς </a:t>
            </a:r>
            <a:r>
              <a:rPr lang="es-ES" sz="1000" dirty="0">
                <a:latin typeface="Times New Roman" panose="02020603050405020304" pitchFamily="18" charset="0"/>
                <a:cs typeface="Times New Roman" panose="02020603050405020304" pitchFamily="18" charset="0"/>
              </a:rPr>
              <a:t> Παπα</a:t>
            </a:r>
            <a:r>
              <a:rPr lang="es-ES" sz="1000" dirty="0" err="1">
                <a:latin typeface="Times New Roman" panose="02020603050405020304" pitchFamily="18" charset="0"/>
                <a:cs typeface="Times New Roman" panose="02020603050405020304" pitchFamily="18" charset="0"/>
              </a:rPr>
              <a:t>δό</a:t>
            </a:r>
            <a:r>
              <a:rPr lang="es-ES" sz="1000" dirty="0">
                <a:latin typeface="Times New Roman" panose="02020603050405020304" pitchFamily="18" charset="0"/>
                <a:cs typeface="Times New Roman" panose="02020603050405020304" pitchFamily="18" charset="0"/>
              </a:rPr>
              <a:t>πουλλο</a:t>
            </a:r>
            <a:r>
              <a:rPr lang="el-GR" sz="1000" dirty="0">
                <a:latin typeface="Times New Roman" panose="02020603050405020304" pitchFamily="18" charset="0"/>
                <a:cs typeface="Times New Roman" panose="02020603050405020304" pitchFamily="18" charset="0"/>
              </a:rPr>
              <a:t>ς, </a:t>
            </a:r>
            <a:r>
              <a:rPr lang="es-ES" sz="1000" i="1" dirty="0" err="1">
                <a:latin typeface="Times New Roman" panose="02020603050405020304" pitchFamily="18" charset="0"/>
                <a:cs typeface="Times New Roman" panose="02020603050405020304" pitchFamily="18" charset="0"/>
              </a:rPr>
              <a:t>Ιστορί</a:t>
            </a:r>
            <a:r>
              <a:rPr lang="es-ES" sz="1000" i="1" dirty="0">
                <a:latin typeface="Times New Roman" panose="02020603050405020304" pitchFamily="18" charset="0"/>
                <a:cs typeface="Times New Roman" panose="02020603050405020304" pitchFamily="18" charset="0"/>
              </a:rPr>
              <a:t>α της Κύπρου</a:t>
            </a:r>
            <a:r>
              <a:rPr lang="el-GR" sz="1000" dirty="0">
                <a:latin typeface="Times New Roman" panose="02020603050405020304" pitchFamily="18" charset="0"/>
                <a:cs typeface="Times New Roman" panose="02020603050405020304" pitchFamily="18" charset="0"/>
              </a:rPr>
              <a:t>, τόμος Δ, μέρος Α,  Ίδρυμα Αρχιεπισκόπου Μακαρίου Γ’ , </a:t>
            </a:r>
            <a:r>
              <a:rPr lang="es-ES" sz="1000" dirty="0" err="1">
                <a:latin typeface="Times New Roman" panose="02020603050405020304" pitchFamily="18" charset="0"/>
                <a:cs typeface="Times New Roman" panose="02020603050405020304" pitchFamily="18" charset="0"/>
              </a:rPr>
              <a:t>Λευκωσί</a:t>
            </a:r>
            <a:r>
              <a:rPr lang="es-ES" sz="1000" dirty="0">
                <a:latin typeface="Times New Roman" panose="02020603050405020304" pitchFamily="18" charset="0"/>
                <a:cs typeface="Times New Roman" panose="02020603050405020304" pitchFamily="18" charset="0"/>
              </a:rPr>
              <a:t>α   1995</a:t>
            </a:r>
            <a:r>
              <a:rPr lang="el-GR" sz="1000" dirty="0">
                <a:latin typeface="Times New Roman" panose="02020603050405020304" pitchFamily="18" charset="0"/>
                <a:cs typeface="Times New Roman" panose="02020603050405020304" pitchFamily="18" charset="0"/>
              </a:rPr>
              <a:t>, σελ. 195 .	</a:t>
            </a:r>
          </a:p>
          <a:p>
            <a:pPr algn="l"/>
            <a:r>
              <a:rPr lang="el-GR" sz="1000" dirty="0">
                <a:latin typeface="Times New Roman" panose="02020603050405020304" pitchFamily="18" charset="0"/>
                <a:cs typeface="Times New Roman" panose="02020603050405020304" pitchFamily="18" charset="0"/>
              </a:rPr>
              <a:t>Κύπρος Χρυσάνθης, </a:t>
            </a:r>
            <a:r>
              <a:rPr lang="el-GR" sz="1000" i="1" dirty="0">
                <a:latin typeface="Times New Roman" panose="02020603050405020304" pitchFamily="18" charset="0"/>
                <a:cs typeface="Times New Roman" panose="02020603050405020304" pitchFamily="18" charset="0"/>
              </a:rPr>
              <a:t>Πεζός λόγος</a:t>
            </a:r>
            <a:r>
              <a:rPr lang="el-GR" sz="1000" dirty="0">
                <a:latin typeface="Times New Roman" panose="02020603050405020304" pitchFamily="18" charset="0"/>
                <a:cs typeface="Times New Roman" panose="02020603050405020304" pitchFamily="18" charset="0"/>
              </a:rPr>
              <a:t>, Πνευματική Κύπρος, Λευκωσία  1971, σ. 163, 181, 190, 269. </a:t>
            </a:r>
          </a:p>
          <a:p>
            <a:pPr algn="l"/>
            <a:endParaRPr lang="el-GR" dirty="0"/>
          </a:p>
        </p:txBody>
      </p:sp>
      <p:sp>
        <p:nvSpPr>
          <p:cNvPr id="7" name="Θέση αριθμού διαφάνειας 6">
            <a:extLst>
              <a:ext uri="{FF2B5EF4-FFF2-40B4-BE49-F238E27FC236}">
                <a16:creationId xmlns:a16="http://schemas.microsoft.com/office/drawing/2014/main" id="{C26BB259-69EE-9BDD-0DF0-A5CD2538B486}"/>
              </a:ext>
            </a:extLst>
          </p:cNvPr>
          <p:cNvSpPr>
            <a:spLocks noGrp="1"/>
          </p:cNvSpPr>
          <p:nvPr>
            <p:ph type="sldNum" sz="quarter" idx="12"/>
          </p:nvPr>
        </p:nvSpPr>
        <p:spPr/>
        <p:txBody>
          <a:bodyPr/>
          <a:lstStyle/>
          <a:p>
            <a:fld id="{AE6920ED-6F5C-4936-8D42-B69B6BA79D01}" type="slidenum">
              <a:rPr lang="el-GR" smtClean="0"/>
              <a:t>10</a:t>
            </a:fld>
            <a:endParaRPr lang="el-GR" dirty="0"/>
          </a:p>
        </p:txBody>
      </p:sp>
    </p:spTree>
    <p:extLst>
      <p:ext uri="{BB962C8B-B14F-4D97-AF65-F5344CB8AC3E}">
        <p14:creationId xmlns:p14="http://schemas.microsoft.com/office/powerpoint/2010/main" val="3014411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3D1842B-0F84-B0FB-0BF9-178F989C5AB7}"/>
              </a:ext>
            </a:extLst>
          </p:cNvPr>
          <p:cNvSpPr txBox="1"/>
          <p:nvPr/>
        </p:nvSpPr>
        <p:spPr>
          <a:xfrm>
            <a:off x="326571" y="1062041"/>
            <a:ext cx="8196943" cy="3539430"/>
          </a:xfrm>
          <a:prstGeom prst="rect">
            <a:avLst/>
          </a:prstGeom>
          <a:noFill/>
        </p:spPr>
        <p:txBody>
          <a:bodyPr wrap="square">
            <a:spAutoFit/>
          </a:bodyPr>
          <a:lstStyle/>
          <a:p>
            <a:pPr marL="285750" indent="-285750">
              <a:buFont typeface="Wingdings" panose="05000000000000000000" pitchFamily="2" charset="2"/>
              <a:buChar char="q"/>
            </a:pPr>
            <a:r>
              <a:rPr lang="el-GR" sz="1400" dirty="0">
                <a:solidFill>
                  <a:srgbClr val="0A0A0A"/>
                </a:solidFill>
                <a:latin typeface="Times New Roman" panose="02020603050405020304" pitchFamily="18" charset="0"/>
                <a:cs typeface="Times New Roman" panose="02020603050405020304" pitchFamily="18" charset="0"/>
              </a:rPr>
              <a:t>Η επιλογή του Χρυσάνθη να μην ενσωματώσει την κατάρα της Ελένης προς την </a:t>
            </a:r>
            <a:r>
              <a:rPr lang="el-GR" sz="1400" dirty="0" err="1">
                <a:solidFill>
                  <a:srgbClr val="0A0A0A"/>
                </a:solidFill>
                <a:latin typeface="Times New Roman" panose="02020603050405020304" pitchFamily="18" charset="0"/>
                <a:cs typeface="Times New Roman" panose="02020603050405020304" pitchFamily="18" charset="0"/>
              </a:rPr>
              <a:t>Καρλόττα</a:t>
            </a:r>
            <a:r>
              <a:rPr lang="el-GR" sz="1400" dirty="0">
                <a:solidFill>
                  <a:srgbClr val="0A0A0A"/>
                </a:solidFill>
                <a:latin typeface="Times New Roman" panose="02020603050405020304" pitchFamily="18" charset="0"/>
                <a:cs typeface="Times New Roman" panose="02020603050405020304" pitchFamily="18" charset="0"/>
              </a:rPr>
              <a:t> (όπως τη διασώζει ο Γεώργιος </a:t>
            </a:r>
            <a:r>
              <a:rPr lang="el-GR" sz="1400" dirty="0" err="1">
                <a:solidFill>
                  <a:srgbClr val="0A0A0A"/>
                </a:solidFill>
                <a:latin typeface="Times New Roman" panose="02020603050405020304" pitchFamily="18" charset="0"/>
                <a:cs typeface="Times New Roman" panose="02020603050405020304" pitchFamily="18" charset="0"/>
              </a:rPr>
              <a:t>Βουστρώνιος</a:t>
            </a:r>
            <a:r>
              <a:rPr lang="el-GR" sz="1400" dirty="0">
                <a:solidFill>
                  <a:srgbClr val="0A0A0A"/>
                </a:solidFill>
                <a:latin typeface="Times New Roman" panose="02020603050405020304" pitchFamily="18" charset="0"/>
                <a:cs typeface="Times New Roman" panose="02020603050405020304" pitchFamily="18" charset="0"/>
              </a:rPr>
              <a:t>) ίσως αποσκοπεί στο να διατηρήσει μια πιο «τραγική» ή «ηρωική» εικόνα για τη βασίλισσα, εστιάζοντας περισσότερο στην εξασθένηση και τον θάνατό της παρά σε μια σκληρή οικογενειακή ρήξη που θα την εμφάνιζε εκδικητική.</a:t>
            </a:r>
          </a:p>
          <a:p>
            <a:pPr marL="285750" indent="-285750">
              <a:buFont typeface="Wingdings" panose="05000000000000000000" pitchFamily="2" charset="2"/>
              <a:buChar char="q"/>
            </a:pPr>
            <a:r>
              <a:rPr lang="el-GR" sz="1400" dirty="0">
                <a:latin typeface="Times New Roman" panose="02020603050405020304" pitchFamily="18" charset="0"/>
                <a:cs typeface="Times New Roman" panose="02020603050405020304" pitchFamily="18" charset="0"/>
              </a:rPr>
              <a:t>Ο Κύπρος Χρυσάνθης φαίνεται επίσης να ασπάζεται την εκδοχή που δίνει ο Αρχιμανδρίτης Κυπριανός, ότι η ερωμένη του βασιλιά, Μαρία, ήταν έγκυος όταν παντρεύτηκε τον Ιωάννη Β΄ το 1442, ενώ στην πραγματικότητα η Μαρία είχε ήδη γεννήσει.</a:t>
            </a:r>
          </a:p>
          <a:p>
            <a:endParaRPr lang="el-GR" sz="1400" dirty="0">
              <a:latin typeface="Times New Roman" panose="02020603050405020304" pitchFamily="18" charset="0"/>
              <a:cs typeface="Times New Roman" panose="02020603050405020304" pitchFamily="18" charset="0"/>
            </a:endParaRPr>
          </a:p>
          <a:p>
            <a:r>
              <a:rPr lang="el-GR"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«Η Ελένη  πρόσταξε  τη μαμή  να ποτίσει  τη Μαρία με τα φάρμακά της,  που αδυνατίζουν τη μήτρα και  πέφτει το παιδί» (σελ. 197)</a:t>
            </a:r>
          </a:p>
          <a:p>
            <a:endParaRPr lang="el-GR" sz="14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q"/>
            </a:pPr>
            <a:r>
              <a:rPr lang="el-GR" sz="1400" dirty="0">
                <a:latin typeface="Times New Roman" panose="02020603050405020304" pitchFamily="18" charset="0"/>
                <a:cs typeface="Times New Roman" panose="02020603050405020304" pitchFamily="18" charset="0"/>
              </a:rPr>
              <a:t>Ενώ ο Μαχαιράς αναφέρει ότι η Ελένη έκοψε μόνο τη μύτη της Μαρίας, τόσο ο Αρχιμανδρίτης Κυπριανός όσο και ο Χρυσάνθης κάνουν λόγο για ακρωτηριασμό τόσο των αυτιών όσο και της μύτης. </a:t>
            </a:r>
            <a:endParaRPr lang="en-US" sz="14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q"/>
            </a:pPr>
            <a:r>
              <a:rPr lang="el-GR" sz="1400" dirty="0">
                <a:latin typeface="Times New Roman" panose="02020603050405020304" pitchFamily="18" charset="0"/>
                <a:cs typeface="Times New Roman" panose="02020603050405020304" pitchFamily="18" charset="0"/>
              </a:rPr>
              <a:t>Τέλος, η Ελένη γέννησε δύο θυγατέρες: την </a:t>
            </a:r>
            <a:r>
              <a:rPr lang="el-GR" sz="1400" dirty="0" err="1">
                <a:latin typeface="Times New Roman" panose="02020603050405020304" pitchFamily="18" charset="0"/>
                <a:cs typeface="Times New Roman" panose="02020603050405020304" pitchFamily="18" charset="0"/>
              </a:rPr>
              <a:t>Καρλόττα</a:t>
            </a:r>
            <a:r>
              <a:rPr lang="el-GR" sz="1400" dirty="0">
                <a:latin typeface="Times New Roman" panose="02020603050405020304" pitchFamily="18" charset="0"/>
                <a:cs typeface="Times New Roman" panose="02020603050405020304" pitchFamily="18" charset="0"/>
              </a:rPr>
              <a:t>, που πήρε το όνομα της μητέρας του Ιωάννη, και την Κλεόπα, η οποία πέθανε σε πολύ νεαρή ηλικία και είχε το όνομα της μητέρας της Ελένης. Ο Χρυσάνθης, ωστόσο, δεν αξιοποιεί το στοιχείο της ύπαρξης αυτής της δεύτερης κόρης.</a:t>
            </a:r>
          </a:p>
        </p:txBody>
      </p:sp>
      <p:sp>
        <p:nvSpPr>
          <p:cNvPr id="2" name="Θέση υποσέλιδου 1">
            <a:extLst>
              <a:ext uri="{FF2B5EF4-FFF2-40B4-BE49-F238E27FC236}">
                <a16:creationId xmlns:a16="http://schemas.microsoft.com/office/drawing/2014/main" id="{2CA50ABE-1627-5024-99A3-DB8BF494977E}"/>
              </a:ext>
            </a:extLst>
          </p:cNvPr>
          <p:cNvSpPr>
            <a:spLocks noGrp="1"/>
          </p:cNvSpPr>
          <p:nvPr>
            <p:ph type="ftr" sz="quarter" idx="11"/>
          </p:nvPr>
        </p:nvSpPr>
        <p:spPr>
          <a:xfrm>
            <a:off x="441366" y="5715000"/>
            <a:ext cx="8196943" cy="948514"/>
          </a:xfrm>
        </p:spPr>
        <p:txBody>
          <a:bodyPr/>
          <a:lstStyle/>
          <a:p>
            <a:pPr algn="l"/>
            <a:r>
              <a:rPr lang="es-ES" sz="1000" dirty="0" err="1">
                <a:latin typeface="Times New Roman" panose="02020603050405020304" pitchFamily="18" charset="0"/>
                <a:cs typeface="Times New Roman" panose="02020603050405020304" pitchFamily="18" charset="0"/>
              </a:rPr>
              <a:t>Κυριάκο</a:t>
            </a:r>
            <a:r>
              <a:rPr lang="el-GR" sz="1000" dirty="0">
                <a:latin typeface="Times New Roman" panose="02020603050405020304" pitchFamily="18" charset="0"/>
                <a:cs typeface="Times New Roman" panose="02020603050405020304" pitchFamily="18" charset="0"/>
              </a:rPr>
              <a:t>ς </a:t>
            </a:r>
            <a:r>
              <a:rPr lang="es-ES" sz="1000" dirty="0">
                <a:latin typeface="Times New Roman" panose="02020603050405020304" pitchFamily="18" charset="0"/>
                <a:cs typeface="Times New Roman" panose="02020603050405020304" pitchFamily="18" charset="0"/>
              </a:rPr>
              <a:t> Χα</a:t>
            </a:r>
            <a:r>
              <a:rPr lang="es-ES" sz="1000" dirty="0" err="1">
                <a:latin typeface="Times New Roman" panose="02020603050405020304" pitchFamily="18" charset="0"/>
                <a:cs typeface="Times New Roman" panose="02020603050405020304" pitchFamily="18" charset="0"/>
              </a:rPr>
              <a:t>τζηιωάννου</a:t>
            </a:r>
            <a:r>
              <a:rPr lang="el-GR" sz="1000" dirty="0">
                <a:latin typeface="Times New Roman" panose="02020603050405020304" pitchFamily="18" charset="0"/>
                <a:cs typeface="Times New Roman" panose="02020603050405020304" pitchFamily="18" charset="0"/>
              </a:rPr>
              <a:t>,  </a:t>
            </a:r>
            <a:r>
              <a:rPr lang="es-ES" sz="1000" i="1" dirty="0">
                <a:latin typeface="Times New Roman" panose="02020603050405020304" pitchFamily="18" charset="0"/>
                <a:cs typeface="Times New Roman" panose="02020603050405020304" pitchFamily="18" charset="0"/>
              </a:rPr>
              <a:t>Η </a:t>
            </a:r>
            <a:r>
              <a:rPr lang="es-ES" sz="1000" i="1" dirty="0" err="1">
                <a:latin typeface="Times New Roman" panose="02020603050405020304" pitchFamily="18" charset="0"/>
                <a:cs typeface="Times New Roman" panose="02020603050405020304" pitchFamily="18" charset="0"/>
              </a:rPr>
              <a:t>μεσ</a:t>
            </a:r>
            <a:r>
              <a:rPr lang="es-ES" sz="1000" i="1" dirty="0">
                <a:latin typeface="Times New Roman" panose="02020603050405020304" pitchFamily="18" charset="0"/>
                <a:cs typeface="Times New Roman" panose="02020603050405020304" pitchFamily="18" charset="0"/>
              </a:rPr>
              <a:t>αιωνική Κύπρος : θεσμοί, ποίηση, διάλεκτος, λαογραφία</a:t>
            </a:r>
            <a:r>
              <a:rPr lang="el-GR" sz="1000" i="1" dirty="0">
                <a:latin typeface="Times New Roman" panose="02020603050405020304" pitchFamily="18" charset="0"/>
                <a:cs typeface="Times New Roman" panose="02020603050405020304" pitchFamily="18" charset="0"/>
              </a:rPr>
              <a:t>, </a:t>
            </a:r>
            <a:r>
              <a:rPr lang="el-GR" sz="1000" dirty="0">
                <a:latin typeface="Times New Roman" panose="02020603050405020304" pitchFamily="18" charset="0"/>
                <a:cs typeface="Times New Roman" panose="02020603050405020304" pitchFamily="18" charset="0"/>
              </a:rPr>
              <a:t>Τυπογραφείο </a:t>
            </a:r>
            <a:r>
              <a:rPr lang="el-GR" sz="1000" dirty="0" err="1">
                <a:latin typeface="Times New Roman" panose="02020603050405020304" pitchFamily="18" charset="0"/>
                <a:cs typeface="Times New Roman" panose="02020603050405020304" pitchFamily="18" charset="0"/>
              </a:rPr>
              <a:t>Ζαβαλλή</a:t>
            </a:r>
            <a:r>
              <a:rPr lang="el-GR" sz="1000" dirty="0">
                <a:latin typeface="Times New Roman" panose="02020603050405020304" pitchFamily="18" charset="0"/>
                <a:cs typeface="Times New Roman" panose="02020603050405020304" pitchFamily="18" charset="0"/>
              </a:rPr>
              <a:t>, </a:t>
            </a:r>
            <a:r>
              <a:rPr lang="es-ES" sz="1000" dirty="0" err="1">
                <a:latin typeface="Times New Roman" panose="02020603050405020304" pitchFamily="18" charset="0"/>
                <a:cs typeface="Times New Roman" panose="02020603050405020304" pitchFamily="18" charset="0"/>
              </a:rPr>
              <a:t>Λευκωσί</a:t>
            </a:r>
            <a:r>
              <a:rPr lang="es-ES" sz="1000" dirty="0">
                <a:latin typeface="Times New Roman" panose="02020603050405020304" pitchFamily="18" charset="0"/>
                <a:cs typeface="Times New Roman" panose="02020603050405020304" pitchFamily="18" charset="0"/>
              </a:rPr>
              <a:t>α 1993</a:t>
            </a:r>
            <a:r>
              <a:rPr lang="el-GR" sz="1000" dirty="0">
                <a:latin typeface="Times New Roman" panose="02020603050405020304" pitchFamily="18" charset="0"/>
                <a:cs typeface="Times New Roman" panose="02020603050405020304" pitchFamily="18" charset="0"/>
              </a:rPr>
              <a:t>, σελ.  109.</a:t>
            </a:r>
          </a:p>
          <a:p>
            <a:pPr algn="l"/>
            <a:r>
              <a:rPr lang="es-ES" sz="1000" dirty="0" err="1">
                <a:latin typeface="Times New Roman" panose="02020603050405020304" pitchFamily="18" charset="0"/>
                <a:cs typeface="Times New Roman" panose="02020603050405020304" pitchFamily="18" charset="0"/>
              </a:rPr>
              <a:t>Γε</a:t>
            </a:r>
            <a:r>
              <a:rPr lang="el-GR" sz="1000" dirty="0" err="1">
                <a:latin typeface="Times New Roman" panose="02020603050405020304" pitchFamily="18" charset="0"/>
                <a:cs typeface="Times New Roman" panose="02020603050405020304" pitchFamily="18" charset="0"/>
              </a:rPr>
              <a:t>ώργιος</a:t>
            </a:r>
            <a:r>
              <a:rPr lang="es-ES" sz="1000" dirty="0">
                <a:latin typeface="Times New Roman" panose="02020603050405020304" pitchFamily="18" charset="0"/>
                <a:cs typeface="Times New Roman" panose="02020603050405020304" pitchFamily="18" charset="0"/>
              </a:rPr>
              <a:t>  </a:t>
            </a:r>
            <a:r>
              <a:rPr lang="es-ES" sz="1000" dirty="0" err="1">
                <a:latin typeface="Times New Roman" panose="02020603050405020304" pitchFamily="18" charset="0"/>
                <a:cs typeface="Times New Roman" panose="02020603050405020304" pitchFamily="18" charset="0"/>
              </a:rPr>
              <a:t>Βουστρωνίος</a:t>
            </a:r>
            <a:r>
              <a:rPr lang="es-ES" sz="1000" dirty="0">
                <a:latin typeface="Times New Roman" panose="02020603050405020304" pitchFamily="18" charset="0"/>
                <a:cs typeface="Times New Roman" panose="02020603050405020304" pitchFamily="18" charset="0"/>
              </a:rPr>
              <a:t>, </a:t>
            </a:r>
            <a:r>
              <a:rPr lang="el-GR" sz="1000" i="1" dirty="0">
                <a:latin typeface="Times New Roman" panose="02020603050405020304" pitchFamily="18" charset="0"/>
                <a:cs typeface="Times New Roman" panose="02020603050405020304" pitchFamily="18" charset="0"/>
              </a:rPr>
              <a:t>Χρονικόν Κύπρου</a:t>
            </a:r>
            <a:r>
              <a:rPr lang="el-GR" sz="1000" dirty="0">
                <a:latin typeface="Times New Roman" panose="02020603050405020304" pitchFamily="18" charset="0"/>
                <a:cs typeface="Times New Roman" panose="02020603050405020304" pitchFamily="18" charset="0"/>
              </a:rPr>
              <a:t>, τ. Β’,</a:t>
            </a:r>
            <a:r>
              <a:rPr lang="el-GR" sz="1000" i="1" dirty="0">
                <a:latin typeface="Times New Roman" panose="02020603050405020304" pitchFamily="18" charset="0"/>
                <a:cs typeface="Times New Roman" panose="02020603050405020304" pitchFamily="18" charset="0"/>
              </a:rPr>
              <a:t> </a:t>
            </a:r>
            <a:r>
              <a:rPr lang="el-GR" sz="1000" dirty="0">
                <a:latin typeface="Times New Roman" panose="02020603050405020304" pitchFamily="18" charset="0"/>
                <a:cs typeface="Times New Roman" panose="02020603050405020304" pitchFamily="18" charset="0"/>
              </a:rPr>
              <a:t>Μεσαιωνική Βιβλιοθήκη</a:t>
            </a:r>
            <a:r>
              <a:rPr lang="el-GR" sz="1000" i="1" dirty="0">
                <a:latin typeface="Times New Roman" panose="02020603050405020304" pitchFamily="18" charset="0"/>
                <a:cs typeface="Times New Roman" panose="02020603050405020304" pitchFamily="18" charset="0"/>
              </a:rPr>
              <a:t>, </a:t>
            </a:r>
            <a:r>
              <a:rPr lang="el-GR" sz="1000" dirty="0">
                <a:latin typeface="Times New Roman" panose="02020603050405020304" pitchFamily="18" charset="0"/>
                <a:cs typeface="Times New Roman" panose="02020603050405020304" pitchFamily="18" charset="0"/>
              </a:rPr>
              <a:t>Βενετία  </a:t>
            </a:r>
            <a:r>
              <a:rPr lang="es-ES" sz="1000" dirty="0">
                <a:latin typeface="Times New Roman" panose="02020603050405020304" pitchFamily="18" charset="0"/>
                <a:cs typeface="Times New Roman" panose="02020603050405020304" pitchFamily="18" charset="0"/>
              </a:rPr>
              <a:t>1873</a:t>
            </a:r>
            <a:r>
              <a:rPr lang="el-GR" sz="1000" dirty="0">
                <a:latin typeface="Times New Roman" panose="02020603050405020304" pitchFamily="18" charset="0"/>
                <a:cs typeface="Times New Roman" panose="02020603050405020304" pitchFamily="18" charset="0"/>
              </a:rPr>
              <a:t>, σελ. 426. </a:t>
            </a:r>
          </a:p>
          <a:p>
            <a:pPr algn="l"/>
            <a:r>
              <a:rPr lang="es-ES" sz="1000" dirty="0" err="1">
                <a:latin typeface="Times New Roman" panose="02020603050405020304" pitchFamily="18" charset="0"/>
                <a:cs typeface="Times New Roman" panose="02020603050405020304" pitchFamily="18" charset="0"/>
              </a:rPr>
              <a:t>Αρχιμ</a:t>
            </a:r>
            <a:r>
              <a:rPr lang="es-ES" sz="1000" dirty="0">
                <a:latin typeface="Times New Roman" panose="02020603050405020304" pitchFamily="18" charset="0"/>
                <a:cs typeface="Times New Roman" panose="02020603050405020304" pitchFamily="18" charset="0"/>
              </a:rPr>
              <a:t>ανδρίτου Κυπριανού</a:t>
            </a:r>
            <a:r>
              <a:rPr lang="el-GR" sz="1000" dirty="0">
                <a:latin typeface="Times New Roman" panose="02020603050405020304" pitchFamily="18" charset="0"/>
                <a:cs typeface="Times New Roman" panose="02020603050405020304" pitchFamily="18" charset="0"/>
              </a:rPr>
              <a:t>, </a:t>
            </a:r>
            <a:r>
              <a:rPr lang="es-ES" sz="1000" i="1" dirty="0" err="1">
                <a:latin typeface="Times New Roman" panose="02020603050405020304" pitchFamily="18" charset="0"/>
                <a:cs typeface="Times New Roman" panose="02020603050405020304" pitchFamily="18" charset="0"/>
              </a:rPr>
              <a:t>Ιστορί</a:t>
            </a:r>
            <a:r>
              <a:rPr lang="es-ES" sz="1000" i="1" dirty="0">
                <a:latin typeface="Times New Roman" panose="02020603050405020304" pitchFamily="18" charset="0"/>
                <a:cs typeface="Times New Roman" panose="02020603050405020304" pitchFamily="18" charset="0"/>
              </a:rPr>
              <a:t>α χρονολογική της νήσου Κύπρου</a:t>
            </a:r>
            <a:r>
              <a:rPr lang="el-GR" sz="1000" i="1" dirty="0">
                <a:latin typeface="Times New Roman" panose="02020603050405020304" pitchFamily="18" charset="0"/>
                <a:cs typeface="Times New Roman" panose="02020603050405020304" pitchFamily="18" charset="0"/>
              </a:rPr>
              <a:t>, </a:t>
            </a:r>
            <a:r>
              <a:rPr lang="el-GR" sz="1000" dirty="0">
                <a:latin typeface="Times New Roman" panose="02020603050405020304" pitchFamily="18" charset="0"/>
                <a:cs typeface="Times New Roman" panose="02020603050405020304" pitchFamily="18" charset="0"/>
              </a:rPr>
              <a:t>Εκδόσεις </a:t>
            </a:r>
            <a:r>
              <a:rPr lang="el-GR" sz="1000" dirty="0" err="1">
                <a:latin typeface="Times New Roman" panose="02020603050405020304" pitchFamily="18" charset="0"/>
                <a:cs typeface="Times New Roman" panose="02020603050405020304" pitchFamily="18" charset="0"/>
              </a:rPr>
              <a:t>Επιφανίου</a:t>
            </a:r>
            <a:r>
              <a:rPr lang="el-GR" sz="1000" dirty="0">
                <a:latin typeface="Times New Roman" panose="02020603050405020304" pitchFamily="18" charset="0"/>
                <a:cs typeface="Times New Roman" panose="02020603050405020304" pitchFamily="18" charset="0"/>
              </a:rPr>
              <a:t>, </a:t>
            </a:r>
            <a:r>
              <a:rPr lang="es-ES" sz="1000" dirty="0" err="1">
                <a:latin typeface="Times New Roman" panose="02020603050405020304" pitchFamily="18" charset="0"/>
                <a:cs typeface="Times New Roman" panose="02020603050405020304" pitchFamily="18" charset="0"/>
              </a:rPr>
              <a:t>Λευκωσί</a:t>
            </a:r>
            <a:r>
              <a:rPr lang="es-ES" sz="1000" dirty="0">
                <a:latin typeface="Times New Roman" panose="02020603050405020304" pitchFamily="18" charset="0"/>
                <a:cs typeface="Times New Roman" panose="02020603050405020304" pitchFamily="18" charset="0"/>
              </a:rPr>
              <a:t>α  2001</a:t>
            </a:r>
            <a:r>
              <a:rPr lang="el-GR" sz="1000" dirty="0">
                <a:latin typeface="Times New Roman" panose="02020603050405020304" pitchFamily="18" charset="0"/>
                <a:cs typeface="Times New Roman" panose="02020603050405020304" pitchFamily="18" charset="0"/>
              </a:rPr>
              <a:t>,  σ. 310, 322.</a:t>
            </a:r>
          </a:p>
          <a:p>
            <a:pPr algn="l"/>
            <a:r>
              <a:rPr lang="es-ES" sz="1000" dirty="0" err="1">
                <a:latin typeface="Times New Roman" panose="02020603050405020304" pitchFamily="18" charset="0"/>
                <a:cs typeface="Times New Roman" panose="02020603050405020304" pitchFamily="18" charset="0"/>
              </a:rPr>
              <a:t>Θεόδωρο</a:t>
            </a:r>
            <a:r>
              <a:rPr lang="el-GR" sz="1000" dirty="0">
                <a:latin typeface="Times New Roman" panose="02020603050405020304" pitchFamily="18" charset="0"/>
                <a:cs typeface="Times New Roman" panose="02020603050405020304" pitchFamily="18" charset="0"/>
              </a:rPr>
              <a:t>ς </a:t>
            </a:r>
            <a:r>
              <a:rPr lang="es-ES" sz="1000" dirty="0">
                <a:latin typeface="Times New Roman" panose="02020603050405020304" pitchFamily="18" charset="0"/>
                <a:cs typeface="Times New Roman" panose="02020603050405020304" pitchFamily="18" charset="0"/>
              </a:rPr>
              <a:t> Παπα</a:t>
            </a:r>
            <a:r>
              <a:rPr lang="es-ES" sz="1000" dirty="0" err="1">
                <a:latin typeface="Times New Roman" panose="02020603050405020304" pitchFamily="18" charset="0"/>
                <a:cs typeface="Times New Roman" panose="02020603050405020304" pitchFamily="18" charset="0"/>
              </a:rPr>
              <a:t>δό</a:t>
            </a:r>
            <a:r>
              <a:rPr lang="es-ES" sz="1000" dirty="0">
                <a:latin typeface="Times New Roman" panose="02020603050405020304" pitchFamily="18" charset="0"/>
                <a:cs typeface="Times New Roman" panose="02020603050405020304" pitchFamily="18" charset="0"/>
              </a:rPr>
              <a:t>πουλλο</a:t>
            </a:r>
            <a:r>
              <a:rPr lang="el-GR" sz="1000" dirty="0">
                <a:latin typeface="Times New Roman" panose="02020603050405020304" pitchFamily="18" charset="0"/>
                <a:cs typeface="Times New Roman" panose="02020603050405020304" pitchFamily="18" charset="0"/>
              </a:rPr>
              <a:t>ς, </a:t>
            </a:r>
            <a:r>
              <a:rPr lang="es-ES" sz="1000" i="1" dirty="0" err="1">
                <a:latin typeface="Times New Roman" panose="02020603050405020304" pitchFamily="18" charset="0"/>
                <a:cs typeface="Times New Roman" panose="02020603050405020304" pitchFamily="18" charset="0"/>
              </a:rPr>
              <a:t>Ιστορί</a:t>
            </a:r>
            <a:r>
              <a:rPr lang="es-ES" sz="1000" i="1" dirty="0">
                <a:latin typeface="Times New Roman" panose="02020603050405020304" pitchFamily="18" charset="0"/>
                <a:cs typeface="Times New Roman" panose="02020603050405020304" pitchFamily="18" charset="0"/>
              </a:rPr>
              <a:t>α της Κύπρου</a:t>
            </a:r>
            <a:r>
              <a:rPr lang="el-GR" sz="1000" dirty="0">
                <a:latin typeface="Times New Roman" panose="02020603050405020304" pitchFamily="18" charset="0"/>
                <a:cs typeface="Times New Roman" panose="02020603050405020304" pitchFamily="18" charset="0"/>
              </a:rPr>
              <a:t>, τόμος Δ, μέρος Α,  Ίδρυμα Αρχιεπισκόπου Μακαρίου Γ’ , </a:t>
            </a:r>
            <a:r>
              <a:rPr lang="es-ES" sz="1000" dirty="0" err="1">
                <a:latin typeface="Times New Roman" panose="02020603050405020304" pitchFamily="18" charset="0"/>
                <a:cs typeface="Times New Roman" panose="02020603050405020304" pitchFamily="18" charset="0"/>
              </a:rPr>
              <a:t>Λευκωσί</a:t>
            </a:r>
            <a:r>
              <a:rPr lang="es-ES" sz="1000" dirty="0">
                <a:latin typeface="Times New Roman" panose="02020603050405020304" pitchFamily="18" charset="0"/>
                <a:cs typeface="Times New Roman" panose="02020603050405020304" pitchFamily="18" charset="0"/>
              </a:rPr>
              <a:t>α   1995</a:t>
            </a:r>
            <a:r>
              <a:rPr lang="el-GR" sz="1000" dirty="0">
                <a:latin typeface="Times New Roman" panose="02020603050405020304" pitchFamily="18" charset="0"/>
                <a:cs typeface="Times New Roman" panose="02020603050405020304" pitchFamily="18" charset="0"/>
              </a:rPr>
              <a:t>, σ. 195, 197.</a:t>
            </a:r>
          </a:p>
          <a:p>
            <a:pPr algn="l"/>
            <a:r>
              <a:rPr lang="el-GR" sz="1000" dirty="0">
                <a:latin typeface="Times New Roman" panose="02020603050405020304" pitchFamily="18" charset="0"/>
                <a:cs typeface="Times New Roman" panose="02020603050405020304" pitchFamily="18" charset="0"/>
              </a:rPr>
              <a:t>Κύπρος Χρυσάνθης, </a:t>
            </a:r>
            <a:r>
              <a:rPr lang="el-GR" sz="1000" i="1" dirty="0">
                <a:latin typeface="Times New Roman" panose="02020603050405020304" pitchFamily="18" charset="0"/>
                <a:cs typeface="Times New Roman" panose="02020603050405020304" pitchFamily="18" charset="0"/>
              </a:rPr>
              <a:t>Πεζός λόγος</a:t>
            </a:r>
            <a:r>
              <a:rPr lang="el-GR" sz="1000" dirty="0">
                <a:latin typeface="Times New Roman" panose="02020603050405020304" pitchFamily="18" charset="0"/>
                <a:cs typeface="Times New Roman" panose="02020603050405020304" pitchFamily="18" charset="0"/>
              </a:rPr>
              <a:t>, Πνευματική Κύπρος, Λευκωσία  1971, σελ. 197.  </a:t>
            </a:r>
          </a:p>
        </p:txBody>
      </p:sp>
      <p:sp>
        <p:nvSpPr>
          <p:cNvPr id="4" name="Θέση αριθμού διαφάνειας 3">
            <a:extLst>
              <a:ext uri="{FF2B5EF4-FFF2-40B4-BE49-F238E27FC236}">
                <a16:creationId xmlns:a16="http://schemas.microsoft.com/office/drawing/2014/main" id="{9C874796-D7A6-7FC8-8445-8FBDD31ED2A1}"/>
              </a:ext>
            </a:extLst>
          </p:cNvPr>
          <p:cNvSpPr>
            <a:spLocks noGrp="1"/>
          </p:cNvSpPr>
          <p:nvPr>
            <p:ph type="sldNum" sz="quarter" idx="12"/>
          </p:nvPr>
        </p:nvSpPr>
        <p:spPr/>
        <p:txBody>
          <a:bodyPr/>
          <a:lstStyle/>
          <a:p>
            <a:fld id="{AE6920ED-6F5C-4936-8D42-B69B6BA79D01}" type="slidenum">
              <a:rPr lang="el-GR" smtClean="0"/>
              <a:t>11</a:t>
            </a:fld>
            <a:endParaRPr lang="el-GR"/>
          </a:p>
        </p:txBody>
      </p:sp>
      <p:sp>
        <p:nvSpPr>
          <p:cNvPr id="6" name="TextBox 5">
            <a:extLst>
              <a:ext uri="{FF2B5EF4-FFF2-40B4-BE49-F238E27FC236}">
                <a16:creationId xmlns:a16="http://schemas.microsoft.com/office/drawing/2014/main" id="{8C490DE3-2071-E78D-DA41-DD80C1134465}"/>
              </a:ext>
            </a:extLst>
          </p:cNvPr>
          <p:cNvSpPr txBox="1"/>
          <p:nvPr/>
        </p:nvSpPr>
        <p:spPr>
          <a:xfrm>
            <a:off x="185056" y="300868"/>
            <a:ext cx="7783287" cy="640688"/>
          </a:xfrm>
          <a:prstGeom prst="rect">
            <a:avLst/>
          </a:prstGeom>
          <a:noFill/>
        </p:spPr>
        <p:txBody>
          <a:bodyPr wrap="square">
            <a:spAutoFit/>
          </a:bodyPr>
          <a:lstStyle/>
          <a:p>
            <a:pPr algn="just">
              <a:lnSpc>
                <a:spcPct val="115000"/>
              </a:lnSpc>
              <a:spcAft>
                <a:spcPts val="1000"/>
              </a:spcAft>
              <a:buNone/>
            </a:pPr>
            <a:r>
              <a:rPr lang="el-GR" sz="1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Ο  Χρυσάνθης  δίδει στον αναγνώστη ένα κράμα  ιστορικών γεγονότων που   άλλοτε απαντώνται  σε πρωτογενείς και  άλλοτε σε δευτερογενείς πηγές. </a:t>
            </a:r>
            <a:endParaRPr lang="el-G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4" descr="Χρυσάνθης Κύπρος">
            <a:extLst>
              <a:ext uri="{FF2B5EF4-FFF2-40B4-BE49-F238E27FC236}">
                <a16:creationId xmlns:a16="http://schemas.microsoft.com/office/drawing/2014/main" id="{E9D47CF5-3A32-391D-D232-797A1416FC7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117" r="19368"/>
          <a:stretch>
            <a:fillRect/>
          </a:stretch>
        </p:blipFill>
        <p:spPr bwMode="auto">
          <a:xfrm>
            <a:off x="8937171" y="487800"/>
            <a:ext cx="3004138" cy="588240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422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5A5BC1-20E1-C55E-E5CD-A8C34F7C91E8}"/>
              </a:ext>
            </a:extLst>
          </p:cNvPr>
          <p:cNvSpPr txBox="1"/>
          <p:nvPr/>
        </p:nvSpPr>
        <p:spPr>
          <a:xfrm>
            <a:off x="555170" y="3604866"/>
            <a:ext cx="11081657" cy="2200602"/>
          </a:xfrm>
          <a:prstGeom prst="rect">
            <a:avLst/>
          </a:prstGeom>
          <a:noFill/>
        </p:spPr>
        <p:txBody>
          <a:bodyPr wrap="square">
            <a:spAutoFit/>
          </a:bodyPr>
          <a:lstStyle/>
          <a:p>
            <a:pPr marL="171450" indent="-171450" algn="just">
              <a:spcAft>
                <a:spcPts val="1000"/>
              </a:spcAft>
              <a:buFont typeface="Wingdings" panose="05000000000000000000" pitchFamily="2" charset="2"/>
              <a:buChar char="q"/>
            </a:pPr>
            <a:r>
              <a:rPr lang="el-GR" sz="1600" b="1" dirty="0">
                <a:effectLst/>
                <a:latin typeface="Times New Roman" panose="02020603050405020304" pitchFamily="18" charset="0"/>
                <a:ea typeface="Calibri" panose="020F0502020204030204" pitchFamily="34" charset="0"/>
                <a:cs typeface="Times New Roman" panose="02020603050405020304" pitchFamily="18" charset="0"/>
              </a:rPr>
              <a:t>Ο  γάμος  του Ιωάννη  και της Ελένης   συμβόλιζε την </a:t>
            </a:r>
            <a:r>
              <a:rPr lang="el-GR" sz="1600" b="1" dirty="0" err="1">
                <a:effectLst/>
                <a:latin typeface="Times New Roman" panose="02020603050405020304" pitchFamily="18" charset="0"/>
                <a:ea typeface="Calibri" panose="020F0502020204030204" pitchFamily="34" charset="0"/>
                <a:cs typeface="Times New Roman" panose="02020603050405020304" pitchFamily="18" charset="0"/>
              </a:rPr>
              <a:t>ελληνοποίηση</a:t>
            </a:r>
            <a:r>
              <a:rPr lang="el-GR" sz="1600" b="1" dirty="0">
                <a:effectLst/>
                <a:latin typeface="Times New Roman" panose="02020603050405020304" pitchFamily="18" charset="0"/>
                <a:ea typeface="Calibri" panose="020F0502020204030204" pitchFamily="34" charset="0"/>
                <a:cs typeface="Times New Roman" panose="02020603050405020304" pitchFamily="18" charset="0"/>
              </a:rPr>
              <a:t>  του Βασιλείου.  </a:t>
            </a:r>
          </a:p>
          <a:p>
            <a:pPr algn="just">
              <a:spcAft>
                <a:spcPts val="1000"/>
              </a:spcAft>
              <a:buNone/>
            </a:pPr>
            <a:r>
              <a:rPr lang="el-GR" sz="1600" b="1" dirty="0">
                <a:effectLst/>
                <a:latin typeface="Times New Roman" panose="02020603050405020304" pitchFamily="18" charset="0"/>
                <a:ea typeface="Calibri" panose="020F0502020204030204" pitchFamily="34" charset="0"/>
                <a:cs typeface="Times New Roman" panose="02020603050405020304" pitchFamily="18" charset="0"/>
              </a:rPr>
              <a:t>Σχετικά με αυτό τον ισχυρισμό, αναφέρει  χαρακτηριστικά ο Χρυσάνθης, μέσω του  πανούργου </a:t>
            </a:r>
            <a:r>
              <a:rPr lang="el-GR" sz="1600" b="1" dirty="0" err="1">
                <a:effectLst/>
                <a:latin typeface="Times New Roman" panose="02020603050405020304" pitchFamily="18" charset="0"/>
                <a:ea typeface="Calibri" panose="020F0502020204030204" pitchFamily="34" charset="0"/>
                <a:cs typeface="Times New Roman" panose="02020603050405020304" pitchFamily="18" charset="0"/>
              </a:rPr>
              <a:t>Φρα</a:t>
            </a:r>
            <a:r>
              <a:rPr lang="el-GR" sz="1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600" b="1" dirty="0" err="1">
                <a:effectLst/>
                <a:latin typeface="Times New Roman" panose="02020603050405020304" pitchFamily="18" charset="0"/>
                <a:ea typeface="Calibri" panose="020F0502020204030204" pitchFamily="34" charset="0"/>
                <a:cs typeface="Times New Roman" panose="02020603050405020304" pitchFamily="18" charset="0"/>
              </a:rPr>
              <a:t>Τζουζέππε</a:t>
            </a:r>
            <a:r>
              <a:rPr lang="el-GR" sz="1600" b="1"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spcAft>
                <a:spcPts val="1000"/>
              </a:spcAft>
              <a:buNone/>
            </a:pPr>
            <a:r>
              <a:rPr lang="el-GR" sz="16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el-GR"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Η Ελένη έβαλε  χαλινάρι  στο βασιλιά. Τον  πάει  όπου  θέλει  κι όπως  θέλει. Οι Ρωμιοί  σε λίγο   θα αρπάξουν  τις  μεγάλες  κι΄ εμπιστευτικές  θέσεις. Ο στρατός θα πέσει στα χέρια  τους. Η διοίκηση  στα καστέλια </a:t>
            </a:r>
            <a:r>
              <a:rPr lang="el-GR" sz="1600"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θαναι</a:t>
            </a:r>
            <a:r>
              <a:rPr lang="el-GR"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δική τους. Κι  εμείς θ΄ ακούμε  πιστά τα προστάγματα τους.» (σελ.181) </a:t>
            </a:r>
          </a:p>
          <a:p>
            <a:pPr algn="just">
              <a:spcAft>
                <a:spcPts val="1000"/>
              </a:spcAft>
              <a:buNone/>
            </a:pPr>
            <a:r>
              <a:rPr lang="el-GR" sz="16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el-GR" sz="16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Ενώ σε ένα άλλο σημείο  αναφέρει  ότι  η παρουσία της Ελένης αποτελεί «νίκη  της Ορθοδοξίας και της Ρωμιοσύνης» (σελ.168).</a:t>
            </a:r>
          </a:p>
        </p:txBody>
      </p:sp>
      <p:sp>
        <p:nvSpPr>
          <p:cNvPr id="4" name="TextBox 3">
            <a:extLst>
              <a:ext uri="{FF2B5EF4-FFF2-40B4-BE49-F238E27FC236}">
                <a16:creationId xmlns:a16="http://schemas.microsoft.com/office/drawing/2014/main" id="{4C5477A9-88C8-8088-2502-68196E9A5703}"/>
              </a:ext>
            </a:extLst>
          </p:cNvPr>
          <p:cNvSpPr txBox="1"/>
          <p:nvPr/>
        </p:nvSpPr>
        <p:spPr>
          <a:xfrm>
            <a:off x="370113" y="162096"/>
            <a:ext cx="11451772" cy="1015663"/>
          </a:xfrm>
          <a:prstGeom prst="rect">
            <a:avLst/>
          </a:prstGeom>
          <a:noFill/>
          <a:ln w="57150">
            <a:solidFill>
              <a:schemeClr val="tx1"/>
            </a:solidFill>
          </a:ln>
        </p:spPr>
        <p:txBody>
          <a:bodyPr wrap="square">
            <a:spAutoFit/>
          </a:bodyPr>
          <a:lstStyle/>
          <a:p>
            <a:pPr algn="ctr"/>
            <a:r>
              <a:rPr lang="el-GR" sz="1200" b="1" dirty="0">
                <a:solidFill>
                  <a:srgbClr val="FF0000"/>
                </a:solidFill>
                <a:latin typeface="Times New Roman" panose="02020603050405020304" pitchFamily="18" charset="0"/>
                <a:cs typeface="Times New Roman" panose="02020603050405020304" pitchFamily="18" charset="0"/>
              </a:rPr>
              <a:t>Διαθεματική  προσέγγιση </a:t>
            </a:r>
          </a:p>
          <a:p>
            <a:pPr marL="285750" indent="-285750">
              <a:buFont typeface="Wingdings" panose="05000000000000000000" pitchFamily="2" charset="2"/>
              <a:buChar char="q"/>
            </a:pPr>
            <a:r>
              <a:rPr lang="el-GR" sz="1200" b="1" dirty="0">
                <a:solidFill>
                  <a:srgbClr val="FF0000"/>
                </a:solidFill>
                <a:latin typeface="Times New Roman" panose="02020603050405020304" pitchFamily="18" charset="0"/>
                <a:cs typeface="Times New Roman" panose="02020603050405020304" pitchFamily="18" charset="0"/>
              </a:rPr>
              <a:t>ΑΝΑΛΥΤΙΚΟ ΠΡΟΓΡΑΜΜΑ ΙΣΤΟΡΙΑΣ Β΄ ΛΥΚΕΙΟΥ ΚΟΙΝΟΥ ΚΟΡΜΟΥ </a:t>
            </a:r>
          </a:p>
          <a:p>
            <a:r>
              <a:rPr lang="el-GR" sz="1200" b="1" dirty="0">
                <a:solidFill>
                  <a:srgbClr val="FF0000"/>
                </a:solidFill>
                <a:latin typeface="Times New Roman" panose="02020603050405020304" pitchFamily="18" charset="0"/>
                <a:cs typeface="Times New Roman" panose="02020603050405020304" pitchFamily="18" charset="0"/>
              </a:rPr>
              <a:t>Η ΟΡΘΟΔΟΞΗ ΕΚΚΛΗΣΙΑ ΤΗΣ ΚΥΠΡΟΥ ΚΑΤΑ ΤΗΝ ΠΕΡΙΟΔΟ ΤΗΣ ΦΡΑΓΚΟΚΡΑΤΙΑΣ </a:t>
            </a:r>
          </a:p>
          <a:p>
            <a:r>
              <a:rPr lang="el-GR" sz="1200" b="1" dirty="0">
                <a:solidFill>
                  <a:srgbClr val="FF0000"/>
                </a:solidFill>
                <a:latin typeface="Times New Roman" panose="02020603050405020304" pitchFamily="18" charset="0"/>
                <a:cs typeface="Times New Roman" panose="02020603050405020304" pitchFamily="18" charset="0"/>
              </a:rPr>
              <a:t>Να αποτιμούν τη συμβολή της Ελένης </a:t>
            </a:r>
            <a:r>
              <a:rPr lang="el-GR" sz="1200" b="1" dirty="0" err="1">
                <a:solidFill>
                  <a:srgbClr val="FF0000"/>
                </a:solidFill>
                <a:latin typeface="Times New Roman" panose="02020603050405020304" pitchFamily="18" charset="0"/>
                <a:cs typeface="Times New Roman" panose="02020603050405020304" pitchFamily="18" charset="0"/>
              </a:rPr>
              <a:t>Παλαιολογίνας</a:t>
            </a:r>
            <a:r>
              <a:rPr lang="el-GR" sz="1200" b="1" dirty="0">
                <a:solidFill>
                  <a:srgbClr val="FF0000"/>
                </a:solidFill>
                <a:latin typeface="Times New Roman" panose="02020603050405020304" pitchFamily="18" charset="0"/>
                <a:cs typeface="Times New Roman" panose="02020603050405020304" pitchFamily="18" charset="0"/>
              </a:rPr>
              <a:t> στην ενίσχυση της Ορθόδοξης Εκκλησίας της Κύπρου. (Γ, Δ, Ε, ΣΤ, Ζ)</a:t>
            </a:r>
          </a:p>
          <a:p>
            <a:pPr marL="285750" indent="-285750">
              <a:buFont typeface="Wingdings" panose="05000000000000000000" pitchFamily="2" charset="2"/>
              <a:buChar char="q"/>
            </a:pPr>
            <a:r>
              <a:rPr lang="el-GR" sz="1200" b="1" dirty="0">
                <a:solidFill>
                  <a:srgbClr val="FF0000"/>
                </a:solidFill>
                <a:latin typeface="Times New Roman" panose="02020603050405020304" pitchFamily="18" charset="0"/>
                <a:cs typeface="Times New Roman" panose="02020603050405020304" pitchFamily="18" charset="0"/>
              </a:rPr>
              <a:t> </a:t>
            </a:r>
            <a:r>
              <a:rPr lang="el-GR" sz="1200" b="1" i="1" dirty="0">
                <a:solidFill>
                  <a:srgbClr val="FF0000"/>
                </a:solidFill>
                <a:latin typeface="Times New Roman" panose="02020603050405020304" pitchFamily="18" charset="0"/>
                <a:cs typeface="Times New Roman" panose="02020603050405020304" pitchFamily="18" charset="0"/>
              </a:rPr>
              <a:t>Το  κύπελλο  του  θανάτου </a:t>
            </a:r>
            <a:r>
              <a:rPr lang="el-GR" sz="1200" b="1" dirty="0">
                <a:solidFill>
                  <a:srgbClr val="FF0000"/>
                </a:solidFill>
                <a:latin typeface="Times New Roman" panose="02020603050405020304" pitchFamily="18" charset="0"/>
                <a:cs typeface="Times New Roman" panose="02020603050405020304" pitchFamily="18" charset="0"/>
              </a:rPr>
              <a:t>του  Κύπρου  Χρυσάνθη </a:t>
            </a:r>
          </a:p>
        </p:txBody>
      </p:sp>
      <p:sp>
        <p:nvSpPr>
          <p:cNvPr id="5" name="TextBox 4">
            <a:extLst>
              <a:ext uri="{FF2B5EF4-FFF2-40B4-BE49-F238E27FC236}">
                <a16:creationId xmlns:a16="http://schemas.microsoft.com/office/drawing/2014/main" id="{3FB69EA3-DEB5-08B9-00C4-5B3524CA3549}"/>
              </a:ext>
            </a:extLst>
          </p:cNvPr>
          <p:cNvSpPr txBox="1"/>
          <p:nvPr/>
        </p:nvSpPr>
        <p:spPr>
          <a:xfrm>
            <a:off x="3646714" y="1658295"/>
            <a:ext cx="8175171" cy="1773306"/>
          </a:xfrm>
          <a:prstGeom prst="rect">
            <a:avLst/>
          </a:prstGeom>
          <a:noFill/>
        </p:spPr>
        <p:txBody>
          <a:bodyPr wrap="square">
            <a:spAutoFit/>
          </a:bodyPr>
          <a:lstStyle/>
          <a:p>
            <a:pPr algn="just">
              <a:lnSpc>
                <a:spcPct val="115000"/>
              </a:lnSpc>
              <a:spcAft>
                <a:spcPts val="1000"/>
              </a:spcAft>
              <a:buNone/>
            </a:pPr>
            <a:r>
              <a:rPr lang="el-GR" sz="1600" dirty="0">
                <a:latin typeface="Times New Roman" panose="02020603050405020304" pitchFamily="18" charset="0"/>
                <a:ea typeface="Calibri" panose="020F0502020204030204" pitchFamily="34" charset="0"/>
                <a:cs typeface="Times New Roman" panose="02020603050405020304" pitchFamily="18" charset="0"/>
              </a:rPr>
              <a:t>[…]Κανένας Κύπριος  θεατρικός  συγγραφέας δεν έχει αξιοποιήσει  την ιστορία της Κύπρου  στο θέατρο   όσο ο  Κύπριος  Χρυσάνθης[ ……]Ο συγγραφέας  δίνει  με τέχνη  την εικόνα της λατινικής  καταπίεσης  και την αντίσταση  του ορθόδοξου  στοιχείου  στα καταχθόνια σχέδια της. Μια αντίσταση  που εκπροσωπείται  από το λαό   με κορυφαία τραγική  μορφή   την Ελένη  Παλαιολόγου, έναν  από τους  ευγενέστερους  χαρακτήρες  στο  θέατρο του  Κύπριου Χρυσάνθη.¹ </a:t>
            </a:r>
            <a:endParaRPr lang="el-GR"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0" name="Θέση υποσέλιδου 9">
            <a:extLst>
              <a:ext uri="{FF2B5EF4-FFF2-40B4-BE49-F238E27FC236}">
                <a16:creationId xmlns:a16="http://schemas.microsoft.com/office/drawing/2014/main" id="{3CF2F850-478C-A0B7-3D13-5A9DEA89DF0E}"/>
              </a:ext>
            </a:extLst>
          </p:cNvPr>
          <p:cNvSpPr>
            <a:spLocks noGrp="1"/>
          </p:cNvSpPr>
          <p:nvPr>
            <p:ph type="ftr" sz="quarter" idx="11"/>
          </p:nvPr>
        </p:nvSpPr>
        <p:spPr>
          <a:xfrm>
            <a:off x="468085" y="5858708"/>
            <a:ext cx="11005457" cy="862767"/>
          </a:xfrm>
        </p:spPr>
        <p:txBody>
          <a:bodyPr/>
          <a:lstStyle/>
          <a:p>
            <a:pPr algn="l"/>
            <a:r>
              <a:rPr lang="el-GR" sz="1000" dirty="0">
                <a:latin typeface="Times New Roman" panose="02020603050405020304" pitchFamily="18" charset="0"/>
                <a:ea typeface="Calibri" panose="020F0502020204030204" pitchFamily="34" charset="0"/>
                <a:cs typeface="Times New Roman" panose="02020603050405020304" pitchFamily="18" charset="0"/>
              </a:rPr>
              <a:t>Θέμις  </a:t>
            </a:r>
            <a:r>
              <a:rPr lang="el-GR" sz="1000" dirty="0" err="1">
                <a:latin typeface="Times New Roman" panose="02020603050405020304" pitchFamily="18" charset="0"/>
                <a:ea typeface="Calibri" panose="020F0502020204030204" pitchFamily="34" charset="0"/>
                <a:cs typeface="Times New Roman" panose="02020603050405020304" pitchFamily="18" charset="0"/>
              </a:rPr>
              <a:t>Θεοχάρους</a:t>
            </a:r>
            <a:r>
              <a:rPr lang="el-GR" sz="1000" dirty="0">
                <a:latin typeface="Times New Roman" panose="02020603050405020304" pitchFamily="18" charset="0"/>
                <a:ea typeface="Calibri" panose="020F0502020204030204" pitchFamily="34" charset="0"/>
                <a:cs typeface="Times New Roman" panose="02020603050405020304" pitchFamily="18" charset="0"/>
              </a:rPr>
              <a:t>,  «Μια περιδιάβαση  στο  δραματικό  λόγο  του  Κύπρου Χρυσάνθη», στο  </a:t>
            </a:r>
            <a:r>
              <a:rPr lang="es-ES" sz="1000" dirty="0" err="1">
                <a:latin typeface="Times New Roman" panose="02020603050405020304" pitchFamily="18" charset="0"/>
                <a:ea typeface="Calibri" panose="020F0502020204030204" pitchFamily="34" charset="0"/>
                <a:cs typeface="Times New Roman" panose="02020603050405020304" pitchFamily="18" charset="0"/>
              </a:rPr>
              <a:t>Νίκος</a:t>
            </a:r>
            <a:r>
              <a:rPr lang="es-ES" sz="1000" dirty="0">
                <a:latin typeface="Times New Roman" panose="02020603050405020304" pitchFamily="18" charset="0"/>
                <a:ea typeface="Calibri" panose="020F0502020204030204" pitchFamily="34" charset="0"/>
                <a:cs typeface="Times New Roman" panose="02020603050405020304" pitchFamily="18" charset="0"/>
              </a:rPr>
              <a:t> Πανα</a:t>
            </a:r>
            <a:r>
              <a:rPr lang="es-ES" sz="1000" dirty="0" err="1">
                <a:latin typeface="Times New Roman" panose="02020603050405020304" pitchFamily="18" charset="0"/>
                <a:ea typeface="Calibri" panose="020F0502020204030204" pitchFamily="34" charset="0"/>
                <a:cs typeface="Times New Roman" panose="02020603050405020304" pitchFamily="18" charset="0"/>
              </a:rPr>
              <a:t>γιώτου</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latin typeface="Times New Roman" panose="02020603050405020304" pitchFamily="18" charset="0"/>
                <a:ea typeface="Calibri" panose="020F0502020204030204" pitchFamily="34" charset="0"/>
                <a:cs typeface="Times New Roman" panose="02020603050405020304" pitchFamily="18" charset="0"/>
              </a:rPr>
              <a:t>επιμ</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s-ES" sz="1000" i="1" dirty="0" err="1">
                <a:latin typeface="Times New Roman" panose="02020603050405020304" pitchFamily="18" charset="0"/>
                <a:ea typeface="Calibri" panose="020F0502020204030204" pitchFamily="34" charset="0"/>
                <a:cs typeface="Times New Roman" panose="02020603050405020304" pitchFamily="18" charset="0"/>
              </a:rPr>
              <a:t>Δώρημ</a:t>
            </a:r>
            <a:r>
              <a:rPr lang="es-ES" sz="1000" i="1" dirty="0">
                <a:latin typeface="Times New Roman" panose="02020603050405020304" pitchFamily="18" charset="0"/>
                <a:ea typeface="Calibri" panose="020F0502020204030204" pitchFamily="34" charset="0"/>
                <a:cs typeface="Times New Roman" panose="02020603050405020304" pitchFamily="18" charset="0"/>
              </a:rPr>
              <a:t>α στον Κύπρο Χρυσάνθη</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latin typeface="Times New Roman" panose="02020603050405020304" pitchFamily="18" charset="0"/>
                <a:cs typeface="Times New Roman" panose="02020603050405020304" pitchFamily="18" charset="0"/>
              </a:rPr>
              <a:t>Ζαβαλλή</a:t>
            </a:r>
            <a:r>
              <a:rPr lang="el-GR" sz="1000" dirty="0">
                <a:latin typeface="Times New Roman" panose="02020603050405020304" pitchFamily="18" charset="0"/>
                <a:cs typeface="Times New Roman" panose="02020603050405020304" pitchFamily="18" charset="0"/>
              </a:rPr>
              <a:t>, </a:t>
            </a:r>
            <a:r>
              <a:rPr lang="es-ES" sz="1000" dirty="0" err="1">
                <a:latin typeface="Times New Roman" panose="02020603050405020304" pitchFamily="18" charset="0"/>
                <a:ea typeface="Calibri" panose="020F0502020204030204" pitchFamily="34" charset="0"/>
                <a:cs typeface="Times New Roman" panose="02020603050405020304" pitchFamily="18" charset="0"/>
              </a:rPr>
              <a:t>Λευκωσί</a:t>
            </a:r>
            <a:r>
              <a:rPr lang="es-ES" sz="1000" dirty="0">
                <a:latin typeface="Times New Roman" panose="02020603050405020304" pitchFamily="18" charset="0"/>
                <a:ea typeface="Calibri" panose="020F0502020204030204" pitchFamily="34" charset="0"/>
                <a:cs typeface="Times New Roman" panose="02020603050405020304" pitchFamily="18" charset="0"/>
              </a:rPr>
              <a:t>α </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s-ES" sz="1000" dirty="0">
                <a:latin typeface="Times New Roman" panose="02020603050405020304" pitchFamily="18" charset="0"/>
                <a:ea typeface="Calibri" panose="020F0502020204030204" pitchFamily="34" charset="0"/>
                <a:cs typeface="Times New Roman" panose="02020603050405020304" pitchFamily="18" charset="0"/>
              </a:rPr>
              <a:t>1987</a:t>
            </a:r>
            <a:r>
              <a:rPr lang="el-GR" sz="1000" dirty="0">
                <a:latin typeface="Times New Roman" panose="02020603050405020304" pitchFamily="18" charset="0"/>
                <a:ea typeface="Calibri" panose="020F0502020204030204" pitchFamily="34" charset="0"/>
                <a:cs typeface="Times New Roman" panose="02020603050405020304" pitchFamily="18" charset="0"/>
              </a:rPr>
              <a:t>,   σ. 132-133. </a:t>
            </a:r>
          </a:p>
          <a:p>
            <a:pPr algn="l"/>
            <a:r>
              <a:rPr lang="es-ES" sz="1000" dirty="0" err="1">
                <a:latin typeface="Times New Roman" panose="02020603050405020304" pitchFamily="18" charset="0"/>
                <a:ea typeface="Calibri" panose="020F0502020204030204" pitchFamily="34" charset="0"/>
                <a:cs typeface="Times New Roman" panose="02020603050405020304" pitchFamily="18" charset="0"/>
              </a:rPr>
              <a:t>Θεόδωρο</a:t>
            </a:r>
            <a:r>
              <a:rPr lang="el-GR" sz="1000" dirty="0">
                <a:latin typeface="Times New Roman" panose="02020603050405020304" pitchFamily="18" charset="0"/>
                <a:ea typeface="Calibri" panose="020F0502020204030204" pitchFamily="34" charset="0"/>
                <a:cs typeface="Times New Roman" panose="02020603050405020304" pitchFamily="18" charset="0"/>
              </a:rPr>
              <a:t>ς </a:t>
            </a:r>
            <a:r>
              <a:rPr lang="es-ES" sz="1000" dirty="0">
                <a:latin typeface="Times New Roman" panose="02020603050405020304" pitchFamily="18" charset="0"/>
                <a:ea typeface="Calibri" panose="020F0502020204030204" pitchFamily="34" charset="0"/>
                <a:cs typeface="Times New Roman" panose="02020603050405020304" pitchFamily="18" charset="0"/>
              </a:rPr>
              <a:t> Παπα</a:t>
            </a:r>
            <a:r>
              <a:rPr lang="es-ES" sz="1000" dirty="0" err="1">
                <a:latin typeface="Times New Roman" panose="02020603050405020304" pitchFamily="18" charset="0"/>
                <a:ea typeface="Calibri" panose="020F0502020204030204" pitchFamily="34" charset="0"/>
                <a:cs typeface="Times New Roman" panose="02020603050405020304" pitchFamily="18" charset="0"/>
              </a:rPr>
              <a:t>δό</a:t>
            </a:r>
            <a:r>
              <a:rPr lang="es-ES" sz="1000" dirty="0">
                <a:latin typeface="Times New Roman" panose="02020603050405020304" pitchFamily="18" charset="0"/>
                <a:ea typeface="Calibri" panose="020F0502020204030204" pitchFamily="34" charset="0"/>
                <a:cs typeface="Times New Roman" panose="02020603050405020304" pitchFamily="18" charset="0"/>
              </a:rPr>
              <a:t>πουλλο</a:t>
            </a:r>
            <a:r>
              <a:rPr lang="el-GR" sz="1000" dirty="0">
                <a:latin typeface="Times New Roman" panose="02020603050405020304" pitchFamily="18" charset="0"/>
                <a:ea typeface="Calibri" panose="020F0502020204030204" pitchFamily="34" charset="0"/>
                <a:cs typeface="Times New Roman" panose="02020603050405020304" pitchFamily="18" charset="0"/>
              </a:rPr>
              <a:t>ς, </a:t>
            </a:r>
            <a:r>
              <a:rPr lang="es-ES" sz="1000" i="1" dirty="0" err="1">
                <a:latin typeface="Times New Roman" panose="02020603050405020304" pitchFamily="18" charset="0"/>
                <a:ea typeface="Calibri" panose="020F0502020204030204" pitchFamily="34" charset="0"/>
                <a:cs typeface="Times New Roman" panose="02020603050405020304" pitchFamily="18" charset="0"/>
              </a:rPr>
              <a:t>Ιστορί</a:t>
            </a:r>
            <a:r>
              <a:rPr lang="es-ES" sz="1000" i="1" dirty="0">
                <a:latin typeface="Times New Roman" panose="02020603050405020304" pitchFamily="18" charset="0"/>
                <a:ea typeface="Calibri" panose="020F0502020204030204" pitchFamily="34" charset="0"/>
                <a:cs typeface="Times New Roman" panose="02020603050405020304" pitchFamily="18" charset="0"/>
              </a:rPr>
              <a:t>α της Κύπρου</a:t>
            </a:r>
            <a:r>
              <a:rPr lang="el-GR" sz="1000" dirty="0">
                <a:latin typeface="Times New Roman" panose="02020603050405020304" pitchFamily="18" charset="0"/>
                <a:ea typeface="Calibri" panose="020F0502020204030204" pitchFamily="34" charset="0"/>
                <a:cs typeface="Times New Roman" panose="02020603050405020304" pitchFamily="18" charset="0"/>
              </a:rPr>
              <a:t>, τόμος Δ, μέρος Α, </a:t>
            </a:r>
            <a:r>
              <a:rPr lang="el-GR" sz="1000" dirty="0">
                <a:latin typeface="Times New Roman" panose="02020603050405020304" pitchFamily="18" charset="0"/>
                <a:cs typeface="Times New Roman" panose="02020603050405020304" pitchFamily="18" charset="0"/>
              </a:rPr>
              <a:t> Ίδρυμα Αρχιεπισκόπου Μακαρίου Γ’ , </a:t>
            </a:r>
            <a:r>
              <a:rPr lang="es-ES" sz="1000" dirty="0" err="1">
                <a:latin typeface="Times New Roman" panose="02020603050405020304" pitchFamily="18" charset="0"/>
                <a:ea typeface="Calibri" panose="020F0502020204030204" pitchFamily="34" charset="0"/>
                <a:cs typeface="Times New Roman" panose="02020603050405020304" pitchFamily="18" charset="0"/>
              </a:rPr>
              <a:t>Λευκωσί</a:t>
            </a:r>
            <a:r>
              <a:rPr lang="es-ES" sz="1000" dirty="0">
                <a:latin typeface="Times New Roman" panose="02020603050405020304" pitchFamily="18" charset="0"/>
                <a:ea typeface="Calibri" panose="020F0502020204030204" pitchFamily="34" charset="0"/>
                <a:cs typeface="Times New Roman" panose="02020603050405020304" pitchFamily="18" charset="0"/>
              </a:rPr>
              <a:t>α   1995</a:t>
            </a:r>
            <a:r>
              <a:rPr lang="el-GR" sz="1000" dirty="0">
                <a:latin typeface="Times New Roman" panose="02020603050405020304" pitchFamily="18" charset="0"/>
                <a:ea typeface="Calibri" panose="020F0502020204030204" pitchFamily="34" charset="0"/>
                <a:cs typeface="Times New Roman" panose="02020603050405020304" pitchFamily="18" charset="0"/>
              </a:rPr>
              <a:t>, σελ. 768</a:t>
            </a:r>
            <a:r>
              <a:rPr lang="el-GR" sz="1000" dirty="0">
                <a:latin typeface="Times New Roman" panose="02020603050405020304" pitchFamily="18" charset="0"/>
                <a:cs typeface="Times New Roman" panose="02020603050405020304" pitchFamily="18" charset="0"/>
              </a:rPr>
              <a:t>.</a:t>
            </a:r>
          </a:p>
          <a:p>
            <a:pPr algn="l"/>
            <a:r>
              <a:rPr lang="el-GR" sz="1000" dirty="0">
                <a:latin typeface="Times New Roman" panose="02020603050405020304" pitchFamily="18" charset="0"/>
                <a:cs typeface="Times New Roman" panose="02020603050405020304" pitchFamily="18" charset="0"/>
              </a:rPr>
              <a:t>Κύπρος Χρυσάνθης, </a:t>
            </a:r>
            <a:r>
              <a:rPr lang="el-GR" sz="1000" i="1" dirty="0">
                <a:latin typeface="Times New Roman" panose="02020603050405020304" pitchFamily="18" charset="0"/>
                <a:cs typeface="Times New Roman" panose="02020603050405020304" pitchFamily="18" charset="0"/>
              </a:rPr>
              <a:t>Πεζός λόγος</a:t>
            </a:r>
            <a:r>
              <a:rPr lang="el-GR" sz="1000" dirty="0">
                <a:latin typeface="Times New Roman" panose="02020603050405020304" pitchFamily="18" charset="0"/>
                <a:cs typeface="Times New Roman" panose="02020603050405020304" pitchFamily="18" charset="0"/>
              </a:rPr>
              <a:t>, Πνευματική Κύπρος, Λευκωσία  1971, σ. 168, 181, 190-191.</a:t>
            </a:r>
            <a:endParaRPr lang="el-GR" sz="1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Θέση αριθμού διαφάνειας 10">
            <a:extLst>
              <a:ext uri="{FF2B5EF4-FFF2-40B4-BE49-F238E27FC236}">
                <a16:creationId xmlns:a16="http://schemas.microsoft.com/office/drawing/2014/main" id="{D2220296-89C4-645B-71B1-34CB903C248E}"/>
              </a:ext>
            </a:extLst>
          </p:cNvPr>
          <p:cNvSpPr>
            <a:spLocks noGrp="1"/>
          </p:cNvSpPr>
          <p:nvPr>
            <p:ph type="sldNum" sz="quarter" idx="12"/>
          </p:nvPr>
        </p:nvSpPr>
        <p:spPr/>
        <p:txBody>
          <a:bodyPr/>
          <a:lstStyle/>
          <a:p>
            <a:fld id="{AE6920ED-6F5C-4936-8D42-B69B6BA79D01}" type="slidenum">
              <a:rPr lang="el-GR" smtClean="0"/>
              <a:t>12</a:t>
            </a:fld>
            <a:endParaRPr lang="el-GR" dirty="0"/>
          </a:p>
        </p:txBody>
      </p:sp>
    </p:spTree>
    <p:extLst>
      <p:ext uri="{BB962C8B-B14F-4D97-AF65-F5344CB8AC3E}">
        <p14:creationId xmlns:p14="http://schemas.microsoft.com/office/powerpoint/2010/main" val="2157781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Πίνακας 2">
            <a:extLst>
              <a:ext uri="{FF2B5EF4-FFF2-40B4-BE49-F238E27FC236}">
                <a16:creationId xmlns:a16="http://schemas.microsoft.com/office/drawing/2014/main" id="{613D5355-88A1-D300-0DEB-830D3E59A97D}"/>
              </a:ext>
            </a:extLst>
          </p:cNvPr>
          <p:cNvGraphicFramePr>
            <a:graphicFrameLocks noGrp="1"/>
          </p:cNvGraphicFramePr>
          <p:nvPr>
            <p:extLst>
              <p:ext uri="{D42A27DB-BD31-4B8C-83A1-F6EECF244321}">
                <p14:modId xmlns:p14="http://schemas.microsoft.com/office/powerpoint/2010/main" val="171943361"/>
              </p:ext>
            </p:extLst>
          </p:nvPr>
        </p:nvGraphicFramePr>
        <p:xfrm>
          <a:off x="424542" y="4579135"/>
          <a:ext cx="9024257" cy="1483360"/>
        </p:xfrm>
        <a:graphic>
          <a:graphicData uri="http://schemas.openxmlformats.org/drawingml/2006/table">
            <a:tbl>
              <a:tblPr firstRow="1" bandRow="1">
                <a:tableStyleId>{5940675A-B579-460E-94D1-54222C63F5DA}</a:tableStyleId>
              </a:tblPr>
              <a:tblGrid>
                <a:gridCol w="3208166">
                  <a:extLst>
                    <a:ext uri="{9D8B030D-6E8A-4147-A177-3AD203B41FA5}">
                      <a16:colId xmlns:a16="http://schemas.microsoft.com/office/drawing/2014/main" val="3484672680"/>
                    </a:ext>
                  </a:extLst>
                </a:gridCol>
                <a:gridCol w="5816091">
                  <a:extLst>
                    <a:ext uri="{9D8B030D-6E8A-4147-A177-3AD203B41FA5}">
                      <a16:colId xmlns:a16="http://schemas.microsoft.com/office/drawing/2014/main" val="191849117"/>
                    </a:ext>
                  </a:extLst>
                </a:gridCol>
              </a:tblGrid>
              <a:tr h="370840">
                <a:tc>
                  <a:txBody>
                    <a:bodyPr/>
                    <a:lstStyle/>
                    <a:p>
                      <a:r>
                        <a:rPr lang="el-GR" sz="1200" dirty="0">
                          <a:latin typeface="Times New Roman" panose="02020603050405020304" pitchFamily="18" charset="0"/>
                          <a:cs typeface="Times New Roman" panose="02020603050405020304" pitchFamily="18" charset="0"/>
                        </a:rPr>
                        <a:t>Κεφάλαιο πρώτο (σ. 163-169)</a:t>
                      </a:r>
                    </a:p>
                  </a:txBody>
                  <a:tcPr/>
                </a:tc>
                <a:tc>
                  <a:txBody>
                    <a:bodyPr/>
                    <a:lstStyle/>
                    <a:p>
                      <a:r>
                        <a:rPr lang="el-GR" sz="1200" b="1" i="0" kern="1200" dirty="0">
                          <a:solidFill>
                            <a:schemeClr val="tx1"/>
                          </a:solidFill>
                          <a:effectLst/>
                          <a:latin typeface="Times New Roman" panose="02020603050405020304" pitchFamily="18" charset="0"/>
                          <a:ea typeface="+mn-ea"/>
                          <a:cs typeface="Times New Roman" panose="02020603050405020304" pitchFamily="18" charset="0"/>
                        </a:rPr>
                        <a:t>Κοινωνική Προσφορά και Μοναχισμός</a:t>
                      </a:r>
                      <a:endParaRPr lang="el-GR"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60251390"/>
                  </a:ext>
                </a:extLst>
              </a:tr>
              <a:tr h="370840">
                <a:tc>
                  <a:txBody>
                    <a:bodyPr/>
                    <a:lstStyle/>
                    <a:p>
                      <a:r>
                        <a:rPr lang="el-GR" sz="1200" dirty="0">
                          <a:latin typeface="Times New Roman" panose="02020603050405020304" pitchFamily="18" charset="0"/>
                          <a:cs typeface="Times New Roman" panose="02020603050405020304" pitchFamily="18" charset="0"/>
                        </a:rPr>
                        <a:t>Κεφάλαιο  τέταρτο  (σ.187-190)</a:t>
                      </a:r>
                    </a:p>
                  </a:txBody>
                  <a:tcPr/>
                </a:tc>
                <a:tc>
                  <a:txBody>
                    <a:bodyPr/>
                    <a:lstStyle/>
                    <a:p>
                      <a:r>
                        <a:rPr lang="el-GR" sz="1200" b="1" i="0" kern="1200" dirty="0">
                          <a:solidFill>
                            <a:schemeClr val="tx1"/>
                          </a:solidFill>
                          <a:effectLst/>
                          <a:latin typeface="Times New Roman" panose="02020603050405020304" pitchFamily="18" charset="0"/>
                          <a:ea typeface="+mn-ea"/>
                          <a:cs typeface="Times New Roman" panose="02020603050405020304" pitchFamily="18" charset="0"/>
                        </a:rPr>
                        <a:t>Προστασία της Ορθοδοξίας</a:t>
                      </a:r>
                      <a:endParaRPr lang="el-GR"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95126499"/>
                  </a:ext>
                </a:extLst>
              </a:tr>
              <a:tr h="370840">
                <a:tc>
                  <a:txBody>
                    <a:bodyPr/>
                    <a:lstStyle/>
                    <a:p>
                      <a:r>
                        <a:rPr lang="el-GR" sz="1200" dirty="0">
                          <a:latin typeface="Times New Roman" panose="02020603050405020304" pitchFamily="18" charset="0"/>
                          <a:cs typeface="Times New Roman" panose="02020603050405020304" pitchFamily="18" charset="0"/>
                        </a:rPr>
                        <a:t>Κεφάλαιο  πέμπτο (σ. 190-192) </a:t>
                      </a:r>
                    </a:p>
                  </a:txBody>
                  <a:tcPr/>
                </a:tc>
                <a:tc>
                  <a:txBody>
                    <a:bodyPr/>
                    <a:lstStyle/>
                    <a:p>
                      <a:r>
                        <a:rPr lang="el-GR" sz="1200" b="1" i="0" kern="1200" dirty="0">
                          <a:solidFill>
                            <a:schemeClr val="tx1"/>
                          </a:solidFill>
                          <a:effectLst/>
                          <a:latin typeface="Times New Roman" panose="02020603050405020304" pitchFamily="18" charset="0"/>
                          <a:ea typeface="+mn-ea"/>
                          <a:cs typeface="Times New Roman" panose="02020603050405020304" pitchFamily="18" charset="0"/>
                        </a:rPr>
                        <a:t>Προστασία της Ορθοδοξίας-Αντιπαράθεση με τους Λατίνους</a:t>
                      </a:r>
                      <a:endParaRPr lang="el-GR"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48780590"/>
                  </a:ext>
                </a:extLst>
              </a:tr>
              <a:tr h="370840">
                <a:tc>
                  <a:txBody>
                    <a:bodyPr/>
                    <a:lstStyle/>
                    <a:p>
                      <a:r>
                        <a:rPr lang="el-GR" sz="1200" dirty="0">
                          <a:latin typeface="Times New Roman" panose="02020603050405020304" pitchFamily="18" charset="0"/>
                          <a:cs typeface="Times New Roman" panose="02020603050405020304" pitchFamily="18" charset="0"/>
                        </a:rPr>
                        <a:t>Κεφάλαιο έβδομο (σ. 201-208)</a:t>
                      </a:r>
                    </a:p>
                  </a:txBody>
                  <a:tcPr/>
                </a:tc>
                <a:tc>
                  <a:txBody>
                    <a:bodyPr/>
                    <a:lstStyle/>
                    <a:p>
                      <a:r>
                        <a:rPr lang="el-GR" sz="1200" b="1" i="0" kern="1200" dirty="0">
                          <a:solidFill>
                            <a:schemeClr val="tx1"/>
                          </a:solidFill>
                          <a:effectLst/>
                          <a:latin typeface="Times New Roman" panose="02020603050405020304" pitchFamily="18" charset="0"/>
                          <a:ea typeface="+mn-ea"/>
                          <a:cs typeface="Times New Roman" panose="02020603050405020304" pitchFamily="18" charset="0"/>
                        </a:rPr>
                        <a:t>Προστασία της Ορθοδοξίας-Αντιπαράθεση με τους Λατίνους</a:t>
                      </a:r>
                      <a:endParaRPr lang="el-GR"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95592808"/>
                  </a:ext>
                </a:extLst>
              </a:tr>
            </a:tbl>
          </a:graphicData>
        </a:graphic>
      </p:graphicFrame>
      <p:pic>
        <p:nvPicPr>
          <p:cNvPr id="4" name="Picture 2">
            <a:extLst>
              <a:ext uri="{FF2B5EF4-FFF2-40B4-BE49-F238E27FC236}">
                <a16:creationId xmlns:a16="http://schemas.microsoft.com/office/drawing/2014/main" id="{38458B91-1F2E-4C27-7864-B4073FAB934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6506" t="-1654" r="10677" b="1652"/>
          <a:stretch>
            <a:fillRect/>
          </a:stretch>
        </p:blipFill>
        <p:spPr bwMode="auto">
          <a:xfrm>
            <a:off x="9753599" y="611294"/>
            <a:ext cx="2264229" cy="5266991"/>
          </a:xfrm>
          <a:custGeom>
            <a:avLst/>
            <a:gdLst/>
            <a:ahLst/>
            <a:cxnLst/>
            <a:rect l="l" t="t" r="r" b="b"/>
            <a:pathLst>
              <a:path w="8678780" h="5873097">
                <a:moveTo>
                  <a:pt x="1379513" y="25"/>
                </a:moveTo>
                <a:cubicBezTo>
                  <a:pt x="1399326" y="458"/>
                  <a:pt x="1419819" y="6516"/>
                  <a:pt x="1438386" y="8439"/>
                </a:cubicBezTo>
                <a:cubicBezTo>
                  <a:pt x="1848256" y="51517"/>
                  <a:pt x="2258124" y="98056"/>
                  <a:pt x="2668443" y="139209"/>
                </a:cubicBezTo>
                <a:cubicBezTo>
                  <a:pt x="3052045" y="177671"/>
                  <a:pt x="3438361" y="186516"/>
                  <a:pt x="3823773" y="206516"/>
                </a:cubicBezTo>
                <a:cubicBezTo>
                  <a:pt x="4290252" y="230748"/>
                  <a:pt x="4755825" y="264980"/>
                  <a:pt x="5219588" y="318825"/>
                </a:cubicBezTo>
                <a:cubicBezTo>
                  <a:pt x="5541595" y="356518"/>
                  <a:pt x="5866772" y="382670"/>
                  <a:pt x="6193307" y="352672"/>
                </a:cubicBezTo>
                <a:cubicBezTo>
                  <a:pt x="6209610" y="351131"/>
                  <a:pt x="6228180" y="346134"/>
                  <a:pt x="6241767" y="351131"/>
                </a:cubicBezTo>
                <a:cubicBezTo>
                  <a:pt x="6400280" y="407287"/>
                  <a:pt x="6573284" y="366901"/>
                  <a:pt x="6737683" y="402287"/>
                </a:cubicBezTo>
                <a:cubicBezTo>
                  <a:pt x="6695564" y="538826"/>
                  <a:pt x="6514862" y="527670"/>
                  <a:pt x="6412962" y="622288"/>
                </a:cubicBezTo>
                <a:cubicBezTo>
                  <a:pt x="6579172" y="659979"/>
                  <a:pt x="6728627" y="698057"/>
                  <a:pt x="6880346" y="726518"/>
                </a:cubicBezTo>
                <a:cubicBezTo>
                  <a:pt x="7041122" y="756519"/>
                  <a:pt x="7177442" y="837673"/>
                  <a:pt x="7334594" y="873826"/>
                </a:cubicBezTo>
                <a:cubicBezTo>
                  <a:pt x="7368112" y="881518"/>
                  <a:pt x="7408419" y="908442"/>
                  <a:pt x="7420192" y="934596"/>
                </a:cubicBezTo>
                <a:cubicBezTo>
                  <a:pt x="7458235" y="1019211"/>
                  <a:pt x="8217735" y="1256521"/>
                  <a:pt x="8128063" y="1331904"/>
                </a:cubicBezTo>
                <a:cubicBezTo>
                  <a:pt x="8090926" y="1363059"/>
                  <a:pt x="8042918" y="1385367"/>
                  <a:pt x="7992648" y="1416136"/>
                </a:cubicBezTo>
                <a:cubicBezTo>
                  <a:pt x="8068283" y="1474214"/>
                  <a:pt x="8153426" y="1499598"/>
                  <a:pt x="8244004" y="1516906"/>
                </a:cubicBezTo>
                <a:cubicBezTo>
                  <a:pt x="8271178" y="1522290"/>
                  <a:pt x="8297900" y="1533059"/>
                  <a:pt x="8300615" y="1559214"/>
                </a:cubicBezTo>
                <a:cubicBezTo>
                  <a:pt x="8303332" y="1586521"/>
                  <a:pt x="8275706" y="1597289"/>
                  <a:pt x="8252610" y="1609983"/>
                </a:cubicBezTo>
                <a:cubicBezTo>
                  <a:pt x="8220454" y="1627674"/>
                  <a:pt x="8189205" y="1643059"/>
                  <a:pt x="8148444" y="1645368"/>
                </a:cubicBezTo>
                <a:cubicBezTo>
                  <a:pt x="8081415" y="1648828"/>
                  <a:pt x="8049262" y="1698059"/>
                  <a:pt x="8010314" y="1734983"/>
                </a:cubicBezTo>
                <a:cubicBezTo>
                  <a:pt x="7988574" y="1755753"/>
                  <a:pt x="7977704" y="1797675"/>
                  <a:pt x="8015746" y="1804984"/>
                </a:cubicBezTo>
                <a:cubicBezTo>
                  <a:pt x="8107232" y="1822675"/>
                  <a:pt x="8099984" y="1873831"/>
                  <a:pt x="8097722" y="1931908"/>
                </a:cubicBezTo>
                <a:cubicBezTo>
                  <a:pt x="8094550" y="2003830"/>
                  <a:pt x="8040654" y="2036908"/>
                  <a:pt x="7974534" y="2064601"/>
                </a:cubicBezTo>
                <a:cubicBezTo>
                  <a:pt x="7951888" y="2074215"/>
                  <a:pt x="7919734" y="2073829"/>
                  <a:pt x="7911128" y="2103831"/>
                </a:cubicBezTo>
                <a:cubicBezTo>
                  <a:pt x="7948266" y="2132293"/>
                  <a:pt x="7993555" y="2109215"/>
                  <a:pt x="8033411" y="2117292"/>
                </a:cubicBezTo>
                <a:cubicBezTo>
                  <a:pt x="8066471" y="2123831"/>
                  <a:pt x="8121271" y="2120370"/>
                  <a:pt x="8075982" y="2172677"/>
                </a:cubicBezTo>
                <a:cubicBezTo>
                  <a:pt x="8062847" y="2187676"/>
                  <a:pt x="8078246" y="2199215"/>
                  <a:pt x="8095004" y="2200369"/>
                </a:cubicBezTo>
                <a:cubicBezTo>
                  <a:pt x="8229060" y="2212293"/>
                  <a:pt x="8167466" y="2318063"/>
                  <a:pt x="8210492" y="2373833"/>
                </a:cubicBezTo>
                <a:cubicBezTo>
                  <a:pt x="8222264" y="2389215"/>
                  <a:pt x="8209584" y="2415754"/>
                  <a:pt x="8191016" y="2422293"/>
                </a:cubicBezTo>
                <a:cubicBezTo>
                  <a:pt x="8072357" y="2465372"/>
                  <a:pt x="8056054" y="2568063"/>
                  <a:pt x="7998536" y="2656525"/>
                </a:cubicBezTo>
                <a:cubicBezTo>
                  <a:pt x="8061036" y="2691525"/>
                  <a:pt x="8135764" y="2699217"/>
                  <a:pt x="8203244" y="2721909"/>
                </a:cubicBezTo>
                <a:cubicBezTo>
                  <a:pt x="8273442" y="2745756"/>
                  <a:pt x="8273442" y="2763447"/>
                  <a:pt x="8215472" y="2832678"/>
                </a:cubicBezTo>
                <a:cubicBezTo>
                  <a:pt x="8366284" y="2847680"/>
                  <a:pt x="8366284" y="2847680"/>
                  <a:pt x="8319638" y="2956526"/>
                </a:cubicBezTo>
                <a:cubicBezTo>
                  <a:pt x="8445996" y="2966525"/>
                  <a:pt x="8529327" y="3018064"/>
                  <a:pt x="8548800" y="3130757"/>
                </a:cubicBezTo>
                <a:cubicBezTo>
                  <a:pt x="8558311" y="3185372"/>
                  <a:pt x="8615377" y="3211141"/>
                  <a:pt x="8678780" y="3247679"/>
                </a:cubicBezTo>
                <a:cubicBezTo>
                  <a:pt x="8599978" y="3283066"/>
                  <a:pt x="8546537" y="3356911"/>
                  <a:pt x="8454599" y="3278833"/>
                </a:cubicBezTo>
                <a:cubicBezTo>
                  <a:pt x="8421087" y="3250373"/>
                  <a:pt x="8424254" y="3286526"/>
                  <a:pt x="8419728" y="3296911"/>
                </a:cubicBezTo>
                <a:cubicBezTo>
                  <a:pt x="8408859" y="3322295"/>
                  <a:pt x="8431501" y="3339218"/>
                  <a:pt x="8446448" y="3358448"/>
                </a:cubicBezTo>
                <a:cubicBezTo>
                  <a:pt x="8460939" y="3377681"/>
                  <a:pt x="8478149" y="3398064"/>
                  <a:pt x="8482226" y="3419605"/>
                </a:cubicBezTo>
                <a:cubicBezTo>
                  <a:pt x="8484942" y="3434604"/>
                  <a:pt x="8471809" y="3456526"/>
                  <a:pt x="8457318" y="3467682"/>
                </a:cubicBezTo>
                <a:cubicBezTo>
                  <a:pt x="8381232" y="3526527"/>
                  <a:pt x="8426520" y="3658836"/>
                  <a:pt x="8282501" y="3675759"/>
                </a:cubicBezTo>
                <a:cubicBezTo>
                  <a:pt x="8217735" y="3683450"/>
                  <a:pt x="8186486" y="3731913"/>
                  <a:pt x="8138932" y="3758451"/>
                </a:cubicBezTo>
                <a:cubicBezTo>
                  <a:pt x="7973628" y="3851144"/>
                  <a:pt x="7863120" y="3970376"/>
                  <a:pt x="7811946" y="4134221"/>
                </a:cubicBezTo>
                <a:cubicBezTo>
                  <a:pt x="7797906" y="4179605"/>
                  <a:pt x="7744010" y="4216145"/>
                  <a:pt x="7709139" y="4256145"/>
                </a:cubicBezTo>
                <a:cubicBezTo>
                  <a:pt x="7725896" y="4285376"/>
                  <a:pt x="7817379" y="4222298"/>
                  <a:pt x="7785224" y="4299221"/>
                </a:cubicBezTo>
                <a:cubicBezTo>
                  <a:pt x="7760768" y="4356915"/>
                  <a:pt x="7698269" y="4392684"/>
                  <a:pt x="7639392" y="4426916"/>
                </a:cubicBezTo>
                <a:cubicBezTo>
                  <a:pt x="7572364" y="4465762"/>
                  <a:pt x="7498091" y="4496914"/>
                  <a:pt x="7467746" y="4568838"/>
                </a:cubicBezTo>
                <a:cubicBezTo>
                  <a:pt x="7461405" y="4584223"/>
                  <a:pt x="7441025" y="4600376"/>
                  <a:pt x="7422910" y="4606531"/>
                </a:cubicBezTo>
                <a:cubicBezTo>
                  <a:pt x="6478176" y="5872304"/>
                  <a:pt x="4152572" y="5880765"/>
                  <a:pt x="3884462" y="5871919"/>
                </a:cubicBezTo>
                <a:cubicBezTo>
                  <a:pt x="3559738" y="5860765"/>
                  <a:pt x="3252674" y="5782688"/>
                  <a:pt x="2951503" y="5685381"/>
                </a:cubicBezTo>
                <a:cubicBezTo>
                  <a:pt x="2824239" y="5644226"/>
                  <a:pt x="2706035" y="5585765"/>
                  <a:pt x="2582393" y="5540381"/>
                </a:cubicBezTo>
                <a:cubicBezTo>
                  <a:pt x="2411654" y="5477686"/>
                  <a:pt x="2279862" y="5358071"/>
                  <a:pt x="2109575" y="5307686"/>
                </a:cubicBezTo>
                <a:cubicBezTo>
                  <a:pt x="1934305" y="5255763"/>
                  <a:pt x="1784398" y="5160762"/>
                  <a:pt x="1604145" y="5120379"/>
                </a:cubicBezTo>
                <a:cubicBezTo>
                  <a:pt x="1509040" y="5098840"/>
                  <a:pt x="1417102" y="5059994"/>
                  <a:pt x="1432046" y="4948840"/>
                </a:cubicBezTo>
                <a:cubicBezTo>
                  <a:pt x="1436123" y="4917301"/>
                  <a:pt x="1411214" y="4891532"/>
                  <a:pt x="1371813" y="4900763"/>
                </a:cubicBezTo>
                <a:cubicBezTo>
                  <a:pt x="1296633" y="4918071"/>
                  <a:pt x="1262665" y="4872300"/>
                  <a:pt x="1220998" y="4838069"/>
                </a:cubicBezTo>
                <a:cubicBezTo>
                  <a:pt x="1146725" y="4777302"/>
                  <a:pt x="1076074" y="4712685"/>
                  <a:pt x="957869" y="4702684"/>
                </a:cubicBezTo>
                <a:cubicBezTo>
                  <a:pt x="980512" y="4654991"/>
                  <a:pt x="1019009" y="4661916"/>
                  <a:pt x="1054336" y="4671915"/>
                </a:cubicBezTo>
                <a:cubicBezTo>
                  <a:pt x="1147177" y="4698070"/>
                  <a:pt x="1239115" y="4727684"/>
                  <a:pt x="1331957" y="4753839"/>
                </a:cubicBezTo>
                <a:cubicBezTo>
                  <a:pt x="1392645" y="4770763"/>
                  <a:pt x="1452881" y="4794609"/>
                  <a:pt x="1533949" y="4775761"/>
                </a:cubicBezTo>
                <a:cubicBezTo>
                  <a:pt x="1464202" y="4679607"/>
                  <a:pt x="1345545" y="4662300"/>
                  <a:pt x="1249533" y="4632685"/>
                </a:cubicBezTo>
                <a:cubicBezTo>
                  <a:pt x="1129515" y="4595378"/>
                  <a:pt x="1058865" y="4524991"/>
                  <a:pt x="974172" y="4446530"/>
                </a:cubicBezTo>
                <a:cubicBezTo>
                  <a:pt x="1062487" y="4427683"/>
                  <a:pt x="1117287" y="4485377"/>
                  <a:pt x="1186579" y="4482299"/>
                </a:cubicBezTo>
                <a:cubicBezTo>
                  <a:pt x="1190203" y="4472300"/>
                  <a:pt x="1196544" y="4457684"/>
                  <a:pt x="1195637" y="4457299"/>
                </a:cubicBezTo>
                <a:cubicBezTo>
                  <a:pt x="1082415" y="4414222"/>
                  <a:pt x="1029426" y="4333453"/>
                  <a:pt x="1011761" y="4235759"/>
                </a:cubicBezTo>
                <a:cubicBezTo>
                  <a:pt x="1002706" y="4185376"/>
                  <a:pt x="961492" y="4169607"/>
                  <a:pt x="920731" y="4146528"/>
                </a:cubicBezTo>
                <a:cubicBezTo>
                  <a:pt x="778522" y="4064606"/>
                  <a:pt x="628163" y="3990375"/>
                  <a:pt x="511316" y="3877683"/>
                </a:cubicBezTo>
                <a:cubicBezTo>
                  <a:pt x="646279" y="3892682"/>
                  <a:pt x="754521" y="3966143"/>
                  <a:pt x="899898" y="3997682"/>
                </a:cubicBezTo>
                <a:cubicBezTo>
                  <a:pt x="784411" y="3873836"/>
                  <a:pt x="634956" y="3811144"/>
                  <a:pt x="498636" y="3736143"/>
                </a:cubicBezTo>
                <a:cubicBezTo>
                  <a:pt x="436588" y="3701912"/>
                  <a:pt x="379073" y="3658065"/>
                  <a:pt x="303890" y="3639604"/>
                </a:cubicBezTo>
                <a:cubicBezTo>
                  <a:pt x="277170" y="3633065"/>
                  <a:pt x="233240" y="3619219"/>
                  <a:pt x="254527" y="3582680"/>
                </a:cubicBezTo>
                <a:cubicBezTo>
                  <a:pt x="272641" y="3552297"/>
                  <a:pt x="308419" y="3561526"/>
                  <a:pt x="341028" y="3570373"/>
                </a:cubicBezTo>
                <a:cubicBezTo>
                  <a:pt x="419378" y="3592297"/>
                  <a:pt x="500446" y="3592682"/>
                  <a:pt x="606424" y="3592297"/>
                </a:cubicBezTo>
                <a:cubicBezTo>
                  <a:pt x="517657" y="3491912"/>
                  <a:pt x="355067" y="3521913"/>
                  <a:pt x="278984" y="3416526"/>
                </a:cubicBezTo>
                <a:cubicBezTo>
                  <a:pt x="374088" y="3398064"/>
                  <a:pt x="447458" y="3436142"/>
                  <a:pt x="524452" y="3443448"/>
                </a:cubicBezTo>
                <a:cubicBezTo>
                  <a:pt x="594195" y="3449987"/>
                  <a:pt x="611405" y="3432296"/>
                  <a:pt x="595102" y="3374218"/>
                </a:cubicBezTo>
                <a:cubicBezTo>
                  <a:pt x="569741" y="3283833"/>
                  <a:pt x="607782" y="3237678"/>
                  <a:pt x="709231" y="3262295"/>
                </a:cubicBezTo>
                <a:cubicBezTo>
                  <a:pt x="803432" y="3285372"/>
                  <a:pt x="813394" y="3251526"/>
                  <a:pt x="788033" y="3199987"/>
                </a:cubicBezTo>
                <a:cubicBezTo>
                  <a:pt x="751802" y="3124988"/>
                  <a:pt x="793015" y="3066910"/>
                  <a:pt x="821094" y="3003833"/>
                </a:cubicBezTo>
                <a:cubicBezTo>
                  <a:pt x="864120" y="2907680"/>
                  <a:pt x="846003" y="2860755"/>
                  <a:pt x="753161" y="2789218"/>
                </a:cubicBezTo>
                <a:cubicBezTo>
                  <a:pt x="701080" y="2749216"/>
                  <a:pt x="644921" y="2715371"/>
                  <a:pt x="569285" y="2680756"/>
                </a:cubicBezTo>
                <a:cubicBezTo>
                  <a:pt x="743651" y="2661909"/>
                  <a:pt x="560683" y="2598448"/>
                  <a:pt x="622275" y="2558832"/>
                </a:cubicBezTo>
                <a:cubicBezTo>
                  <a:pt x="745462" y="2542678"/>
                  <a:pt x="846003" y="2668833"/>
                  <a:pt x="1013576" y="2632679"/>
                </a:cubicBezTo>
                <a:cubicBezTo>
                  <a:pt x="806602" y="2523446"/>
                  <a:pt x="577892" y="2487677"/>
                  <a:pt x="427984" y="2342293"/>
                </a:cubicBezTo>
                <a:cubicBezTo>
                  <a:pt x="462405" y="2309216"/>
                  <a:pt x="496823" y="2339985"/>
                  <a:pt x="526263" y="2327678"/>
                </a:cubicBezTo>
                <a:cubicBezTo>
                  <a:pt x="525356" y="2319985"/>
                  <a:pt x="527622" y="2308446"/>
                  <a:pt x="522186" y="2304986"/>
                </a:cubicBezTo>
                <a:cubicBezTo>
                  <a:pt x="410323" y="2225754"/>
                  <a:pt x="408509" y="2223831"/>
                  <a:pt x="528526" y="2165368"/>
                </a:cubicBezTo>
                <a:cubicBezTo>
                  <a:pt x="570645" y="2144984"/>
                  <a:pt x="567023" y="2126906"/>
                  <a:pt x="544832" y="2101138"/>
                </a:cubicBezTo>
                <a:cubicBezTo>
                  <a:pt x="528978" y="2083061"/>
                  <a:pt x="509957" y="2066906"/>
                  <a:pt x="519016" y="2027291"/>
                </a:cubicBezTo>
                <a:cubicBezTo>
                  <a:pt x="584685" y="2078062"/>
                  <a:pt x="902162" y="2061522"/>
                  <a:pt x="958321" y="2056137"/>
                </a:cubicBezTo>
                <a:cubicBezTo>
                  <a:pt x="1021272" y="2050369"/>
                  <a:pt x="1083319" y="2025753"/>
                  <a:pt x="1149440" y="2039214"/>
                </a:cubicBezTo>
                <a:cubicBezTo>
                  <a:pt x="1202430" y="2049985"/>
                  <a:pt x="1447897" y="2154215"/>
                  <a:pt x="1482772" y="2034599"/>
                </a:cubicBezTo>
                <a:cubicBezTo>
                  <a:pt x="1484583" y="2028831"/>
                  <a:pt x="1583765" y="2042293"/>
                  <a:pt x="1637208" y="2048831"/>
                </a:cubicBezTo>
                <a:cubicBezTo>
                  <a:pt x="1684309" y="2054216"/>
                  <a:pt x="1737297" y="2078062"/>
                  <a:pt x="1768999" y="2030369"/>
                </a:cubicBezTo>
                <a:cubicBezTo>
                  <a:pt x="1787568" y="2002293"/>
                  <a:pt x="1711030" y="1948062"/>
                  <a:pt x="1642642" y="1943445"/>
                </a:cubicBezTo>
                <a:cubicBezTo>
                  <a:pt x="1583312" y="1939214"/>
                  <a:pt x="1521266" y="1933060"/>
                  <a:pt x="1464655" y="1944599"/>
                </a:cubicBezTo>
                <a:cubicBezTo>
                  <a:pt x="1394911" y="1958446"/>
                  <a:pt x="1357322" y="1936138"/>
                  <a:pt x="1337846" y="1888061"/>
                </a:cubicBezTo>
                <a:cubicBezTo>
                  <a:pt x="1316106" y="1834985"/>
                  <a:pt x="1274439" y="1810368"/>
                  <a:pt x="1216924" y="1785752"/>
                </a:cubicBezTo>
                <a:cubicBezTo>
                  <a:pt x="1077431" y="1726138"/>
                  <a:pt x="943377" y="1657291"/>
                  <a:pt x="790299" y="1622676"/>
                </a:cubicBezTo>
                <a:cubicBezTo>
                  <a:pt x="759953" y="1615751"/>
                  <a:pt x="726441" y="1606521"/>
                  <a:pt x="712401" y="1560751"/>
                </a:cubicBezTo>
                <a:cubicBezTo>
                  <a:pt x="1126798" y="1629213"/>
                  <a:pt x="1504511" y="1807676"/>
                  <a:pt x="1932039" y="1797291"/>
                </a:cubicBezTo>
                <a:cubicBezTo>
                  <a:pt x="1815195" y="1740752"/>
                  <a:pt x="1679780" y="1737675"/>
                  <a:pt x="1555234" y="1698059"/>
                </a:cubicBezTo>
                <a:cubicBezTo>
                  <a:pt x="1643549" y="1668444"/>
                  <a:pt x="1726428" y="1699213"/>
                  <a:pt x="1810212" y="1716137"/>
                </a:cubicBezTo>
                <a:cubicBezTo>
                  <a:pt x="1880410" y="1729982"/>
                  <a:pt x="1943817" y="1732290"/>
                  <a:pt x="1951515" y="1649598"/>
                </a:cubicBezTo>
                <a:cubicBezTo>
                  <a:pt x="1948798" y="1644214"/>
                  <a:pt x="1949249" y="1637291"/>
                  <a:pt x="1949704" y="1630753"/>
                </a:cubicBezTo>
                <a:cubicBezTo>
                  <a:pt x="1926152" y="1596522"/>
                  <a:pt x="1889468" y="1578830"/>
                  <a:pt x="1845990" y="1568828"/>
                </a:cubicBezTo>
                <a:cubicBezTo>
                  <a:pt x="1819722" y="1562674"/>
                  <a:pt x="1784851" y="1553443"/>
                  <a:pt x="1785302" y="1528829"/>
                </a:cubicBezTo>
                <a:cubicBezTo>
                  <a:pt x="1786662" y="1437674"/>
                  <a:pt x="1702878" y="1411136"/>
                  <a:pt x="1619092" y="1384597"/>
                </a:cubicBezTo>
                <a:cubicBezTo>
                  <a:pt x="1665740" y="1339213"/>
                  <a:pt x="1702423" y="1372674"/>
                  <a:pt x="1737750" y="1369214"/>
                </a:cubicBezTo>
                <a:cubicBezTo>
                  <a:pt x="1760848" y="1366906"/>
                  <a:pt x="1781679" y="1362675"/>
                  <a:pt x="1781679" y="1339213"/>
                </a:cubicBezTo>
                <a:cubicBezTo>
                  <a:pt x="1782132" y="1319597"/>
                  <a:pt x="1771262" y="1297288"/>
                  <a:pt x="1748620" y="1296905"/>
                </a:cubicBezTo>
                <a:cubicBezTo>
                  <a:pt x="1606863" y="1293442"/>
                  <a:pt x="1528513" y="1167288"/>
                  <a:pt x="1381324" y="1166904"/>
                </a:cubicBezTo>
                <a:cubicBezTo>
                  <a:pt x="1293462" y="1166904"/>
                  <a:pt x="1427065" y="1095751"/>
                  <a:pt x="1352792" y="1066135"/>
                </a:cubicBezTo>
                <a:cubicBezTo>
                  <a:pt x="1336486" y="1059596"/>
                  <a:pt x="1395363" y="1049597"/>
                  <a:pt x="1421631" y="1051135"/>
                </a:cubicBezTo>
                <a:cubicBezTo>
                  <a:pt x="1447445" y="1052673"/>
                  <a:pt x="1470543" y="1071519"/>
                  <a:pt x="1501793" y="1058058"/>
                </a:cubicBezTo>
                <a:cubicBezTo>
                  <a:pt x="1519003" y="1009981"/>
                  <a:pt x="1474621" y="992289"/>
                  <a:pt x="1437935" y="978826"/>
                </a:cubicBezTo>
                <a:cubicBezTo>
                  <a:pt x="1353244" y="947673"/>
                  <a:pt x="1270817" y="909981"/>
                  <a:pt x="1177975" y="898826"/>
                </a:cubicBezTo>
                <a:cubicBezTo>
                  <a:pt x="1144915" y="894980"/>
                  <a:pt x="1225528" y="843440"/>
                  <a:pt x="1241378" y="825366"/>
                </a:cubicBezTo>
                <a:cubicBezTo>
                  <a:pt x="867743" y="635366"/>
                  <a:pt x="418474" y="644980"/>
                  <a:pt x="0" y="491517"/>
                </a:cubicBezTo>
                <a:cubicBezTo>
                  <a:pt x="92391" y="461518"/>
                  <a:pt x="160326" y="483440"/>
                  <a:pt x="223277" y="488057"/>
                </a:cubicBezTo>
                <a:cubicBezTo>
                  <a:pt x="380429" y="499594"/>
                  <a:pt x="535773" y="523440"/>
                  <a:pt x="692473" y="537671"/>
                </a:cubicBezTo>
                <a:cubicBezTo>
                  <a:pt x="769465" y="544594"/>
                  <a:pt x="841022" y="570749"/>
                  <a:pt x="927071" y="529211"/>
                </a:cubicBezTo>
                <a:cubicBezTo>
                  <a:pt x="984589" y="501518"/>
                  <a:pt x="1076527" y="531517"/>
                  <a:pt x="1147177" y="556134"/>
                </a:cubicBezTo>
                <a:cubicBezTo>
                  <a:pt x="1205600" y="576517"/>
                  <a:pt x="1261306" y="581901"/>
                  <a:pt x="1338752" y="556134"/>
                </a:cubicBezTo>
                <a:cubicBezTo>
                  <a:pt x="1268554" y="540364"/>
                  <a:pt x="1214658" y="526519"/>
                  <a:pt x="1159406" y="516901"/>
                </a:cubicBezTo>
                <a:cubicBezTo>
                  <a:pt x="1115475" y="509211"/>
                  <a:pt x="1220094" y="478056"/>
                  <a:pt x="1273535" y="481902"/>
                </a:cubicBezTo>
                <a:cubicBezTo>
                  <a:pt x="1348263" y="487287"/>
                  <a:pt x="1306144" y="467287"/>
                  <a:pt x="1293462" y="439595"/>
                </a:cubicBezTo>
                <a:cubicBezTo>
                  <a:pt x="1279875" y="409979"/>
                  <a:pt x="1320183" y="400749"/>
                  <a:pt x="1345545" y="406900"/>
                </a:cubicBezTo>
                <a:cubicBezTo>
                  <a:pt x="1442916" y="431133"/>
                  <a:pt x="1539834" y="388441"/>
                  <a:pt x="1640379" y="423057"/>
                </a:cubicBezTo>
                <a:cubicBezTo>
                  <a:pt x="1615015" y="337670"/>
                  <a:pt x="1560215" y="300363"/>
                  <a:pt x="1445634" y="288439"/>
                </a:cubicBezTo>
                <a:cubicBezTo>
                  <a:pt x="1402608" y="283826"/>
                  <a:pt x="1357773" y="290748"/>
                  <a:pt x="1320636" y="266131"/>
                </a:cubicBezTo>
                <a:cubicBezTo>
                  <a:pt x="1299349" y="251902"/>
                  <a:pt x="1275346" y="234978"/>
                  <a:pt x="1292104" y="208824"/>
                </a:cubicBezTo>
                <a:cubicBezTo>
                  <a:pt x="1303877" y="190363"/>
                  <a:pt x="1329242" y="190363"/>
                  <a:pt x="1350074" y="196517"/>
                </a:cubicBezTo>
                <a:cubicBezTo>
                  <a:pt x="1443371" y="223826"/>
                  <a:pt x="1540741" y="233825"/>
                  <a:pt x="1638113" y="243826"/>
                </a:cubicBezTo>
                <a:cubicBezTo>
                  <a:pt x="1653059" y="245364"/>
                  <a:pt x="1669814" y="250365"/>
                  <a:pt x="1686573" y="224977"/>
                </a:cubicBezTo>
                <a:cubicBezTo>
                  <a:pt x="1504511" y="183824"/>
                  <a:pt x="1331505" y="125362"/>
                  <a:pt x="1144459" y="102670"/>
                </a:cubicBezTo>
                <a:cubicBezTo>
                  <a:pt x="1147177" y="91900"/>
                  <a:pt x="1149896" y="81131"/>
                  <a:pt x="1152614" y="70362"/>
                </a:cubicBezTo>
                <a:cubicBezTo>
                  <a:pt x="1298896" y="85746"/>
                  <a:pt x="1445182" y="101131"/>
                  <a:pt x="1629961" y="120363"/>
                </a:cubicBezTo>
                <a:cubicBezTo>
                  <a:pt x="1516284" y="59207"/>
                  <a:pt x="1408951" y="79594"/>
                  <a:pt x="1324712" y="25362"/>
                </a:cubicBezTo>
                <a:cubicBezTo>
                  <a:pt x="1340563" y="4786"/>
                  <a:pt x="1359698" y="-407"/>
                  <a:pt x="1379513" y="25"/>
                </a:cubicBezTo>
                <a:close/>
              </a:path>
            </a:pathLst>
          </a:cu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84F86714-9344-76CE-6669-B13E066AFA7E}"/>
              </a:ext>
            </a:extLst>
          </p:cNvPr>
          <p:cNvSpPr txBox="1"/>
          <p:nvPr/>
        </p:nvSpPr>
        <p:spPr>
          <a:xfrm>
            <a:off x="337456" y="382695"/>
            <a:ext cx="9024257" cy="3801041"/>
          </a:xfrm>
          <a:prstGeom prst="rect">
            <a:avLst/>
          </a:prstGeom>
          <a:noFill/>
        </p:spPr>
        <p:txBody>
          <a:bodyPr wrap="square">
            <a:spAutoFit/>
          </a:bodyPr>
          <a:lstStyle/>
          <a:p>
            <a:pPr marL="285750" indent="-285750" algn="just">
              <a:spcAft>
                <a:spcPts val="1000"/>
              </a:spcAft>
              <a:buFont typeface="Wingdings" panose="05000000000000000000" pitchFamily="2" charset="2"/>
              <a:buChar char="q"/>
            </a:pPr>
            <a:r>
              <a:rPr lang="el-GR" b="1" dirty="0">
                <a:latin typeface="Times New Roman" panose="02020603050405020304" pitchFamily="18" charset="0"/>
                <a:ea typeface="Calibri" panose="020F0502020204030204" pitchFamily="34" charset="0"/>
                <a:cs typeface="Times New Roman" panose="02020603050405020304" pitchFamily="18" charset="0"/>
              </a:rPr>
              <a:t>Οι  ευνοϊκές  και ορισμένες  αποκαταστάσεις προνομίων   με τις οποίες   ευνόησε τον Ορθόδοξο  κλήρο  η Ελένη </a:t>
            </a:r>
            <a:r>
              <a:rPr lang="el-GR" b="1" dirty="0" err="1">
                <a:latin typeface="Times New Roman" panose="02020603050405020304" pitchFamily="18" charset="0"/>
                <a:ea typeface="Calibri" panose="020F0502020204030204" pitchFamily="34" charset="0"/>
                <a:cs typeface="Times New Roman" panose="02020603050405020304" pitchFamily="18" charset="0"/>
              </a:rPr>
              <a:t>Παλαιολογίνα</a:t>
            </a:r>
            <a:r>
              <a:rPr lang="el-GR" b="1" dirty="0">
                <a:latin typeface="Times New Roman" panose="02020603050405020304" pitchFamily="18" charset="0"/>
                <a:ea typeface="Calibri" panose="020F0502020204030204" pitchFamily="34" charset="0"/>
                <a:cs typeface="Times New Roman" panose="02020603050405020304" pitchFamily="18" charset="0"/>
              </a:rPr>
              <a:t>,  σύζυγος του  βασιλέως  Ιωάννου Β΄ δεν αποτελούν  απομάκρυνση  από  τις αρχές  που διέπουν  τις  σχέσεις  των δυο Εκκλησιών. </a:t>
            </a:r>
          </a:p>
          <a:p>
            <a:pPr algn="just">
              <a:spcAft>
                <a:spcPts val="1000"/>
              </a:spcAft>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Χαρακτηριστικό απόσπασμα από τον διάλογο της Ελένης με τον Έλληνα επίσκοπο  επιβεβαιώνει αυτή  τη   συνετή στάση που κράτησε.</a:t>
            </a:r>
          </a:p>
          <a:p>
            <a:pPr algn="just">
              <a:spcAft>
                <a:spcPts val="1000"/>
              </a:spcAft>
              <a:buNone/>
            </a:pPr>
            <a:r>
              <a:rPr lang="el-GR" sz="18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el-G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Βασίλισσά μου ο ορθόδοξος  κλήρος θα σταθεί  στο πλευρό σου   για μια δίκαιη  και χριστιανική διοίκηση  τούτου του  νησιού. Ας  γίνει  το φετινό Πάσχα η 	αρχή  να κερδίσει πίσω  τις  χαμένες του προσόδους.</a:t>
            </a:r>
          </a:p>
          <a:p>
            <a:pPr algn="just">
              <a:spcAft>
                <a:spcPts val="1000"/>
              </a:spcAft>
              <a:buNone/>
            </a:pPr>
            <a:r>
              <a:rPr lang="el-GR" sz="18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el-G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-Θα γίνει  το καθετί  με μέτρο, απαντά η βασίλισσα Ελένη. Τα απότομα ξυπνάνε  γερές αντιδράσεις. Μακαριότατε.[..] η πρώτη μας φροντίδα να γυρίσεις  από τη </a:t>
            </a:r>
            <a:r>
              <a:rPr lang="el-GR" sz="1800"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Σολιά</a:t>
            </a:r>
            <a:r>
              <a:rPr lang="el-GR" sz="1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εδώ στη Λευκωσία (σ. 190-191)</a:t>
            </a:r>
          </a:p>
        </p:txBody>
      </p:sp>
      <p:sp>
        <p:nvSpPr>
          <p:cNvPr id="9" name="Θέση υποσέλιδου 8">
            <a:extLst>
              <a:ext uri="{FF2B5EF4-FFF2-40B4-BE49-F238E27FC236}">
                <a16:creationId xmlns:a16="http://schemas.microsoft.com/office/drawing/2014/main" id="{5F1D81F3-4B17-1D79-9B95-76D959426659}"/>
              </a:ext>
            </a:extLst>
          </p:cNvPr>
          <p:cNvSpPr>
            <a:spLocks noGrp="1"/>
          </p:cNvSpPr>
          <p:nvPr>
            <p:ph type="ftr" sz="quarter" idx="11"/>
          </p:nvPr>
        </p:nvSpPr>
        <p:spPr>
          <a:xfrm>
            <a:off x="250371" y="6246705"/>
            <a:ext cx="10210800" cy="474770"/>
          </a:xfrm>
        </p:spPr>
        <p:txBody>
          <a:bodyPr/>
          <a:lstStyle/>
          <a:p>
            <a:pPr algn="l"/>
            <a:r>
              <a:rPr lang="el-GR" dirty="0">
                <a:latin typeface="Times New Roman" panose="02020603050405020304" pitchFamily="18" charset="0"/>
                <a:cs typeface="Times New Roman" panose="02020603050405020304" pitchFamily="18" charset="0"/>
              </a:rPr>
              <a:t>Κύπρος Χρυσάνθης, </a:t>
            </a:r>
            <a:r>
              <a:rPr lang="el-GR" i="1" dirty="0">
                <a:latin typeface="Times New Roman" panose="02020603050405020304" pitchFamily="18" charset="0"/>
                <a:cs typeface="Times New Roman" panose="02020603050405020304" pitchFamily="18" charset="0"/>
              </a:rPr>
              <a:t>Πεζός λόγος</a:t>
            </a:r>
            <a:r>
              <a:rPr lang="el-GR" dirty="0">
                <a:latin typeface="Times New Roman" panose="02020603050405020304" pitchFamily="18" charset="0"/>
                <a:cs typeface="Times New Roman" panose="02020603050405020304" pitchFamily="18" charset="0"/>
              </a:rPr>
              <a:t>, Πνευματική Κύπρος, Λευκωσία  1971, σ. 168, 181, 190-191.</a:t>
            </a:r>
          </a:p>
          <a:p>
            <a:endParaRPr lang="el-GR" dirty="0"/>
          </a:p>
        </p:txBody>
      </p:sp>
      <p:sp>
        <p:nvSpPr>
          <p:cNvPr id="10" name="Θέση αριθμού διαφάνειας 9">
            <a:extLst>
              <a:ext uri="{FF2B5EF4-FFF2-40B4-BE49-F238E27FC236}">
                <a16:creationId xmlns:a16="http://schemas.microsoft.com/office/drawing/2014/main" id="{825E1B17-4E3D-F9C9-9AA5-B60B0760C721}"/>
              </a:ext>
            </a:extLst>
          </p:cNvPr>
          <p:cNvSpPr>
            <a:spLocks noGrp="1"/>
          </p:cNvSpPr>
          <p:nvPr>
            <p:ph type="sldNum" sz="quarter" idx="12"/>
          </p:nvPr>
        </p:nvSpPr>
        <p:spPr/>
        <p:txBody>
          <a:bodyPr/>
          <a:lstStyle/>
          <a:p>
            <a:fld id="{AE6920ED-6F5C-4936-8D42-B69B6BA79D01}" type="slidenum">
              <a:rPr lang="el-GR" smtClean="0"/>
              <a:t>13</a:t>
            </a:fld>
            <a:endParaRPr lang="el-GR"/>
          </a:p>
        </p:txBody>
      </p:sp>
    </p:spTree>
    <p:extLst>
      <p:ext uri="{BB962C8B-B14F-4D97-AF65-F5344CB8AC3E}">
        <p14:creationId xmlns:p14="http://schemas.microsoft.com/office/powerpoint/2010/main" val="1007634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9C48D4-192B-B4EC-2309-B39C090D74B7}"/>
              </a:ext>
            </a:extLst>
          </p:cNvPr>
          <p:cNvSpPr>
            <a:spLocks noChangeArrowheads="1"/>
          </p:cNvSpPr>
          <p:nvPr/>
        </p:nvSpPr>
        <p:spPr bwMode="auto">
          <a:xfrm>
            <a:off x="174172" y="89625"/>
            <a:ext cx="10700656" cy="667875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eaLnBrk="0" fontAlgn="base" hangingPunct="0">
              <a:spcBef>
                <a:spcPct val="0"/>
              </a:spcBef>
              <a:spcAft>
                <a:spcPct val="0"/>
              </a:spcAft>
            </a:pPr>
            <a:r>
              <a:rPr lang="el-GR" altLang="el-GR" sz="1200" b="1" dirty="0">
                <a:solidFill>
                  <a:srgbClr val="0A0A0A"/>
                </a:solidFill>
                <a:latin typeface="Google Sans"/>
              </a:rPr>
              <a:t>Λογοτεχνικό  έργο  διαθεματικής  προσέγγισης  :</a:t>
            </a:r>
            <a:endParaRPr lang="el-GR" altLang="el-GR" sz="1200" b="1" dirty="0">
              <a:solidFill>
                <a:srgbClr val="0A0A0A"/>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200" b="1" i="0" u="none" strike="noStrike" cap="none" normalizeH="0" baseline="0" dirty="0">
              <a:ln>
                <a:noFill/>
              </a:ln>
              <a:solidFill>
                <a:srgbClr val="0A0A0A"/>
              </a:solidFill>
              <a:effectLst/>
            </a:endParaRPr>
          </a:p>
          <a:p>
            <a:pPr lvl="0" eaLnBrk="0" fontAlgn="base" hangingPunct="0">
              <a:spcBef>
                <a:spcPct val="0"/>
              </a:spcBef>
              <a:spcAft>
                <a:spcPct val="0"/>
              </a:spcAft>
            </a:pPr>
            <a:r>
              <a:rPr lang="el-GR" sz="1200" dirty="0"/>
              <a:t>Χρυσάνθης Κύπρος, </a:t>
            </a:r>
            <a:r>
              <a:rPr lang="el-GR" sz="1200" i="1" dirty="0"/>
              <a:t>Πεζός λόγος</a:t>
            </a:r>
            <a:r>
              <a:rPr lang="el-GR" sz="1200" dirty="0"/>
              <a:t>, Πνευματική Κύπρος, Λευκωσία  1971.</a:t>
            </a:r>
            <a:endParaRPr kumimoji="0" lang="el-GR" altLang="el-GR" sz="1200" i="0" u="none" strike="noStrike" cap="none" normalizeH="0" baseline="0" dirty="0">
              <a:ln>
                <a:noFill/>
              </a:ln>
              <a:solidFill>
                <a:srgbClr val="0A0A0A"/>
              </a:solidFill>
              <a:effectLst/>
            </a:endParaRPr>
          </a:p>
          <a:p>
            <a:pPr lvl="0" eaLnBrk="0" fontAlgn="base" hangingPunct="0">
              <a:spcBef>
                <a:spcPct val="0"/>
              </a:spcBef>
              <a:spcAft>
                <a:spcPct val="0"/>
              </a:spcAft>
            </a:pPr>
            <a:endParaRPr lang="el-GR" altLang="el-GR" sz="1200" b="1" dirty="0">
              <a:solidFill>
                <a:srgbClr val="0A0A0A"/>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200" b="1" i="0" u="none" strike="noStrike" cap="none" normalizeH="0" baseline="0" dirty="0">
                <a:ln>
                  <a:noFill/>
                </a:ln>
                <a:solidFill>
                  <a:srgbClr val="0A0A0A"/>
                </a:solidFill>
                <a:effectLst/>
              </a:rPr>
              <a:t>Πρωτογενείς πηγές</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200" b="0" i="0" u="none" strike="noStrike" cap="none" normalizeH="0" baseline="0" dirty="0">
              <a:ln>
                <a:noFill/>
              </a:ln>
              <a:solidFill>
                <a:schemeClr val="tx1"/>
              </a:solidFill>
              <a:effectLst/>
            </a:endParaRPr>
          </a:p>
          <a:p>
            <a:pPr marL="171450" lvl="0" indent="-171450" eaLnBrk="0" fontAlgn="base" hangingPunct="0">
              <a:spcBef>
                <a:spcPct val="0"/>
              </a:spcBef>
              <a:spcAft>
                <a:spcPct val="0"/>
              </a:spcAft>
              <a:buFont typeface="Wingdings" panose="05000000000000000000" pitchFamily="2" charset="2"/>
              <a:buChar char="q"/>
            </a:pPr>
            <a:r>
              <a:rPr lang="es-ES" sz="1200" dirty="0" err="1"/>
              <a:t>Βουστρωνίος</a:t>
            </a:r>
            <a:r>
              <a:rPr lang="el-GR" sz="1200" dirty="0"/>
              <a:t> </a:t>
            </a:r>
            <a:r>
              <a:rPr lang="el-GR" altLang="el-GR" sz="1200" dirty="0">
                <a:solidFill>
                  <a:srgbClr val="0A0A0A"/>
                </a:solidFill>
              </a:rPr>
              <a:t>Γεώργιος</a:t>
            </a:r>
            <a:r>
              <a:rPr lang="el-GR" sz="1200" dirty="0"/>
              <a:t>, </a:t>
            </a:r>
            <a:r>
              <a:rPr lang="el-GR" sz="1200" i="1" dirty="0"/>
              <a:t>Χρονικόν Κύπρου, </a:t>
            </a:r>
            <a:r>
              <a:rPr lang="el-GR" sz="1200" dirty="0"/>
              <a:t>τ. Β’, Μεσαιωνική Βιβλιοθήκη</a:t>
            </a:r>
            <a:r>
              <a:rPr lang="el-GR" sz="1200" i="1" dirty="0"/>
              <a:t>, </a:t>
            </a:r>
            <a:r>
              <a:rPr lang="el-GR" sz="1200" dirty="0"/>
              <a:t>Βενετία,  </a:t>
            </a:r>
            <a:r>
              <a:rPr lang="es-ES" sz="1200" dirty="0"/>
              <a:t>1873</a:t>
            </a:r>
            <a:r>
              <a:rPr lang="el-GR" sz="1200" dirty="0"/>
              <a:t>.</a:t>
            </a:r>
            <a:endParaRPr kumimoji="0" lang="el-GR" altLang="el-GR" sz="1200" i="0" u="none" strike="noStrike" cap="none" normalizeH="0" baseline="0" dirty="0">
              <a:ln>
                <a:noFill/>
              </a:ln>
              <a:solidFill>
                <a:srgbClr val="0A0A0A"/>
              </a:solidFill>
              <a:effectLst/>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l-GR" altLang="el-GR" sz="1200" i="0" u="none" strike="noStrike" cap="none" normalizeH="0" baseline="0" dirty="0" err="1">
                <a:ln>
                  <a:noFill/>
                </a:ln>
                <a:solidFill>
                  <a:srgbClr val="0A0A0A"/>
                </a:solidFill>
                <a:effectLst/>
              </a:rPr>
              <a:t>Βουστρώνιος</a:t>
            </a:r>
            <a:r>
              <a:rPr lang="el-GR" altLang="el-GR" sz="1200" dirty="0">
                <a:solidFill>
                  <a:srgbClr val="0A0A0A"/>
                </a:solidFill>
              </a:rPr>
              <a:t> </a:t>
            </a:r>
            <a:r>
              <a:rPr kumimoji="0" lang="el-GR" altLang="el-GR" sz="1200" i="0" u="none" strike="noStrike" cap="none" normalizeH="0" baseline="0" dirty="0">
                <a:ln>
                  <a:noFill/>
                </a:ln>
                <a:solidFill>
                  <a:srgbClr val="0A0A0A"/>
                </a:solidFill>
                <a:effectLst/>
              </a:rPr>
              <a:t> Γεώργιος, </a:t>
            </a:r>
            <a:r>
              <a:rPr kumimoji="0" lang="el-GR" altLang="el-GR" sz="1200" i="1" u="none" strike="noStrike" cap="none" normalizeH="0" baseline="0" dirty="0">
                <a:ln>
                  <a:noFill/>
                </a:ln>
                <a:solidFill>
                  <a:srgbClr val="0A0A0A"/>
                </a:solidFill>
                <a:effectLst/>
              </a:rPr>
              <a:t>Χρονικόν Κύπρου</a:t>
            </a:r>
            <a:r>
              <a:rPr kumimoji="0" lang="el-GR" altLang="el-GR" sz="1200" i="0" u="none" strike="noStrike" cap="none" normalizeH="0" baseline="0" dirty="0">
                <a:ln>
                  <a:noFill/>
                </a:ln>
                <a:solidFill>
                  <a:srgbClr val="0A0A0A"/>
                </a:solidFill>
                <a:effectLst/>
              </a:rPr>
              <a:t>, </a:t>
            </a:r>
            <a:r>
              <a:rPr lang="el-GR" altLang="el-GR" sz="1200" dirty="0">
                <a:solidFill>
                  <a:srgbClr val="0A0A0A"/>
                </a:solidFill>
              </a:rPr>
              <a:t>Πελεκάνος, Αθήνα ,2005.</a:t>
            </a: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kumimoji="0" lang="el-GR" altLang="el-GR" sz="1200" i="0" u="none" strike="noStrike" cap="none" normalizeH="0" baseline="0" dirty="0">
              <a:ln>
                <a:noFill/>
              </a:ln>
              <a:solidFill>
                <a:srgbClr val="0A0A0A"/>
              </a:solidFill>
              <a:effectLst/>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l-GR" altLang="el-GR" sz="1200" i="0" u="none" strike="noStrike" cap="none" normalizeH="0" baseline="0" dirty="0" err="1">
                <a:ln>
                  <a:noFill/>
                </a:ln>
                <a:solidFill>
                  <a:srgbClr val="0A0A0A"/>
                </a:solidFill>
                <a:effectLst/>
              </a:rPr>
              <a:t>Makhairas</a:t>
            </a:r>
            <a:r>
              <a:rPr kumimoji="0" lang="el-GR" altLang="el-GR" sz="1200" i="0" u="none" strike="noStrike" cap="none" normalizeH="0" baseline="0" dirty="0">
                <a:ln>
                  <a:noFill/>
                </a:ln>
                <a:solidFill>
                  <a:srgbClr val="0A0A0A"/>
                </a:solidFill>
                <a:effectLst/>
              </a:rPr>
              <a:t> </a:t>
            </a:r>
            <a:r>
              <a:rPr kumimoji="0" lang="el-GR" altLang="el-GR" sz="1200" i="0" u="none" strike="noStrike" cap="none" normalizeH="0" baseline="0" dirty="0" err="1">
                <a:ln>
                  <a:noFill/>
                </a:ln>
                <a:solidFill>
                  <a:srgbClr val="0A0A0A"/>
                </a:solidFill>
                <a:effectLst/>
              </a:rPr>
              <a:t>Leontios</a:t>
            </a:r>
            <a:r>
              <a:rPr kumimoji="0" lang="el-GR" altLang="el-GR" sz="1200" i="0" u="none" strike="noStrike" cap="none" normalizeH="0" baseline="0" dirty="0">
                <a:ln>
                  <a:noFill/>
                </a:ln>
                <a:solidFill>
                  <a:srgbClr val="0A0A0A"/>
                </a:solidFill>
                <a:effectLst/>
              </a:rPr>
              <a:t>, </a:t>
            </a:r>
            <a:r>
              <a:rPr kumimoji="0" lang="el-GR" altLang="el-GR" sz="1200" i="1" u="none" strike="noStrike" cap="none" normalizeH="0" baseline="0" dirty="0" err="1">
                <a:ln>
                  <a:noFill/>
                </a:ln>
                <a:solidFill>
                  <a:srgbClr val="0A0A0A"/>
                </a:solidFill>
                <a:effectLst/>
              </a:rPr>
              <a:t>Chronicle</a:t>
            </a:r>
            <a:r>
              <a:rPr kumimoji="0" lang="el-GR" altLang="el-GR" sz="1200" i="0" u="none" strike="noStrike" cap="none" normalizeH="0" baseline="0" dirty="0">
                <a:ln>
                  <a:noFill/>
                </a:ln>
                <a:solidFill>
                  <a:srgbClr val="0A0A0A"/>
                </a:solidFill>
                <a:effectLst/>
              </a:rPr>
              <a:t>, AMS </a:t>
            </a:r>
            <a:r>
              <a:rPr kumimoji="0" lang="el-GR" altLang="el-GR" sz="1200" i="0" u="none" strike="noStrike" cap="none" normalizeH="0" baseline="0" dirty="0" err="1">
                <a:ln>
                  <a:noFill/>
                </a:ln>
                <a:solidFill>
                  <a:srgbClr val="0A0A0A"/>
                </a:solidFill>
                <a:effectLst/>
              </a:rPr>
              <a:t>Press</a:t>
            </a:r>
            <a:r>
              <a:rPr kumimoji="0" lang="el-GR" altLang="el-GR" sz="1200" i="0" u="none" strike="noStrike" cap="none" normalizeH="0" baseline="0" dirty="0">
                <a:ln>
                  <a:noFill/>
                </a:ln>
                <a:solidFill>
                  <a:srgbClr val="0A0A0A"/>
                </a:solidFill>
                <a:effectLst/>
              </a:rPr>
              <a:t>, </a:t>
            </a:r>
            <a:r>
              <a:rPr kumimoji="0" lang="el-GR" altLang="el-GR" sz="1200" i="0" u="none" strike="noStrike" cap="none" normalizeH="0" baseline="0" dirty="0" err="1">
                <a:ln>
                  <a:noFill/>
                </a:ln>
                <a:solidFill>
                  <a:srgbClr val="0A0A0A"/>
                </a:solidFill>
                <a:effectLst/>
              </a:rPr>
              <a:t>New</a:t>
            </a:r>
            <a:r>
              <a:rPr kumimoji="0" lang="el-GR" altLang="el-GR" sz="1200" i="0" u="none" strike="noStrike" cap="none" normalizeH="0" baseline="0" dirty="0">
                <a:ln>
                  <a:noFill/>
                </a:ln>
                <a:solidFill>
                  <a:srgbClr val="0A0A0A"/>
                </a:solidFill>
                <a:effectLst/>
              </a:rPr>
              <a:t> </a:t>
            </a:r>
            <a:r>
              <a:rPr kumimoji="0" lang="el-GR" altLang="el-GR" sz="1200" i="0" u="none" strike="noStrike" cap="none" normalizeH="0" baseline="0" dirty="0" err="1">
                <a:ln>
                  <a:noFill/>
                </a:ln>
                <a:solidFill>
                  <a:srgbClr val="0A0A0A"/>
                </a:solidFill>
                <a:effectLst/>
              </a:rPr>
              <a:t>York</a:t>
            </a:r>
            <a:r>
              <a:rPr kumimoji="0" lang="el-GR" altLang="el-GR" sz="1200" i="0" u="none" strike="noStrike" cap="none" normalizeH="0" baseline="0" dirty="0">
                <a:ln>
                  <a:noFill/>
                </a:ln>
                <a:solidFill>
                  <a:srgbClr val="0A0A0A"/>
                </a:solidFill>
                <a:effectLst/>
              </a:rPr>
              <a:t>, 1980.</a:t>
            </a:r>
          </a:p>
          <a:p>
            <a:pPr marR="0" lvl="0" algn="l" defTabSz="914400" rtl="0" eaLnBrk="0" fontAlgn="base" latinLnBrk="0" hangingPunct="0">
              <a:lnSpc>
                <a:spcPct val="100000"/>
              </a:lnSpc>
              <a:spcBef>
                <a:spcPct val="0"/>
              </a:spcBef>
              <a:spcAft>
                <a:spcPct val="0"/>
              </a:spcAft>
              <a:buClrTx/>
              <a:buSzTx/>
              <a:tabLst/>
            </a:pPr>
            <a:endParaRPr kumimoji="0" lang="el-GR" altLang="el-GR" sz="1200" i="0" u="none" strike="noStrike" cap="none" normalizeH="0" baseline="0" dirty="0">
              <a:ln>
                <a:noFill/>
              </a:ln>
              <a:solidFill>
                <a:srgbClr val="0A0A0A"/>
              </a:solidFill>
              <a:effectLst/>
            </a:endParaRPr>
          </a:p>
          <a:p>
            <a:pPr marR="0" lvl="0" algn="l" defTabSz="914400" rtl="0" eaLnBrk="0" fontAlgn="base" latinLnBrk="0" hangingPunct="0">
              <a:lnSpc>
                <a:spcPct val="100000"/>
              </a:lnSpc>
              <a:spcBef>
                <a:spcPct val="0"/>
              </a:spcBef>
              <a:spcAft>
                <a:spcPct val="0"/>
              </a:spcAft>
              <a:buClrTx/>
              <a:buSzTx/>
              <a:tabLst/>
            </a:pPr>
            <a:r>
              <a:rPr lang="el-GR" altLang="el-GR" sz="1200" b="1" dirty="0">
                <a:solidFill>
                  <a:srgbClr val="0A0A0A"/>
                </a:solidFill>
              </a:rPr>
              <a:t>Δευτερογενείς πηγές </a:t>
            </a:r>
          </a:p>
          <a:p>
            <a:pPr marR="0" lvl="0" algn="l" defTabSz="914400" rtl="0" eaLnBrk="0" fontAlgn="base" latinLnBrk="0" hangingPunct="0">
              <a:lnSpc>
                <a:spcPct val="100000"/>
              </a:lnSpc>
              <a:spcBef>
                <a:spcPct val="0"/>
              </a:spcBef>
              <a:spcAft>
                <a:spcPct val="0"/>
              </a:spcAft>
              <a:buClrTx/>
              <a:buSzTx/>
              <a:tabLst/>
            </a:pPr>
            <a:endParaRPr kumimoji="0" lang="el-GR" altLang="el-GR" sz="1200" b="1" i="0" u="none" strike="noStrike" cap="none" normalizeH="0" baseline="0" dirty="0">
              <a:ln>
                <a:noFill/>
              </a:ln>
              <a:solidFill>
                <a:srgbClr val="0A0A0A"/>
              </a:solidFill>
              <a:effectLst/>
            </a:endParaRPr>
          </a:p>
          <a:p>
            <a:pPr lvl="0" eaLnBrk="0" fontAlgn="base" hangingPunct="0">
              <a:spcBef>
                <a:spcPct val="0"/>
              </a:spcBef>
              <a:spcAft>
                <a:spcPct val="0"/>
              </a:spcAft>
            </a:pPr>
            <a:r>
              <a:rPr lang="el-GR" altLang="el-GR" sz="1200" b="1" dirty="0">
                <a:solidFill>
                  <a:srgbClr val="0A0A0A"/>
                </a:solidFill>
              </a:rPr>
              <a:t>Ελληνόγλωσση βιβλιογραφία</a:t>
            </a:r>
          </a:p>
          <a:p>
            <a:pPr lvl="0" eaLnBrk="0" fontAlgn="base" hangingPunct="0">
              <a:spcBef>
                <a:spcPct val="0"/>
              </a:spcBef>
              <a:spcAft>
                <a:spcPct val="0"/>
              </a:spcAft>
            </a:pPr>
            <a:endParaRPr lang="el-GR" altLang="el-GR" sz="1200" dirty="0"/>
          </a:p>
          <a:p>
            <a:pPr marL="171450" lvl="0" indent="-171450" eaLnBrk="0" fontAlgn="base" hangingPunct="0">
              <a:spcBef>
                <a:spcPct val="0"/>
              </a:spcBef>
              <a:spcAft>
                <a:spcPct val="0"/>
              </a:spcAft>
              <a:buFont typeface="Wingdings" panose="05000000000000000000" pitchFamily="2" charset="2"/>
              <a:buChar char="q"/>
            </a:pPr>
            <a:r>
              <a:rPr lang="el-GR" altLang="el-GR" sz="1200" dirty="0">
                <a:solidFill>
                  <a:srgbClr val="0A0A0A"/>
                </a:solidFill>
              </a:rPr>
              <a:t>Αριστείδου Αικατερίνη, </a:t>
            </a:r>
            <a:r>
              <a:rPr lang="el-GR" altLang="el-GR" sz="1200" i="1" dirty="0">
                <a:solidFill>
                  <a:srgbClr val="0A0A0A"/>
                </a:solidFill>
              </a:rPr>
              <a:t>Ανέκδοτα έγγραφα της κυπριακής ιστορίας από το Κρατικό Αρχείο της Βενετίας</a:t>
            </a:r>
            <a:r>
              <a:rPr lang="el-GR" altLang="el-GR" sz="1200" dirty="0">
                <a:solidFill>
                  <a:srgbClr val="0A0A0A"/>
                </a:solidFill>
              </a:rPr>
              <a:t>, τόμος Α', Κέντρο Επιστημονικών Ερευνών, Λευκωσία, 1990.</a:t>
            </a:r>
          </a:p>
          <a:p>
            <a:pPr marL="171450" lvl="0" indent="-171450" eaLnBrk="0" fontAlgn="base" hangingPunct="0">
              <a:spcBef>
                <a:spcPct val="0"/>
              </a:spcBef>
              <a:spcAft>
                <a:spcPct val="0"/>
              </a:spcAft>
              <a:buFont typeface="Wingdings" panose="05000000000000000000" pitchFamily="2" charset="2"/>
              <a:buChar char="q"/>
            </a:pPr>
            <a:r>
              <a:rPr lang="el-GR" altLang="el-GR" sz="1200" dirty="0">
                <a:solidFill>
                  <a:srgbClr val="0A0A0A"/>
                </a:solidFill>
              </a:rPr>
              <a:t>Γεωργίου Κώστας, </a:t>
            </a:r>
            <a:r>
              <a:rPr lang="el-GR" altLang="el-GR" sz="1200" i="1" dirty="0">
                <a:solidFill>
                  <a:srgbClr val="0A0A0A"/>
                </a:solidFill>
              </a:rPr>
              <a:t>Κύπρος Χρυσάνθης και το λογοτεχνικό του έργο</a:t>
            </a:r>
            <a:r>
              <a:rPr lang="el-GR" altLang="el-GR" sz="1200" dirty="0">
                <a:solidFill>
                  <a:srgbClr val="0A0A0A"/>
                </a:solidFill>
              </a:rPr>
              <a:t>, Ε.Π.Ο.Κ., Λευκωσία, 1993.</a:t>
            </a:r>
          </a:p>
          <a:p>
            <a:pPr marL="171450" lvl="0" indent="-171450" eaLnBrk="0" fontAlgn="base" hangingPunct="0">
              <a:spcBef>
                <a:spcPct val="0"/>
              </a:spcBef>
              <a:spcAft>
                <a:spcPct val="0"/>
              </a:spcAft>
              <a:buFont typeface="Wingdings" panose="05000000000000000000" pitchFamily="2" charset="2"/>
              <a:buChar char="q"/>
            </a:pPr>
            <a:r>
              <a:rPr lang="el-GR" altLang="el-GR" sz="1200" dirty="0" err="1">
                <a:solidFill>
                  <a:srgbClr val="0A0A0A"/>
                </a:solidFill>
              </a:rPr>
              <a:t>Θεοχάρους</a:t>
            </a:r>
            <a:r>
              <a:rPr lang="el-GR" altLang="el-GR" sz="1200" dirty="0">
                <a:solidFill>
                  <a:srgbClr val="0A0A0A"/>
                </a:solidFill>
              </a:rPr>
              <a:t>  Θέμις, «Μια περιδιάβαση στο δραματικό λόγο του Κύπρου Χρυσάνθη», στο Νίκος Παναγιώτου (</a:t>
            </a:r>
            <a:r>
              <a:rPr lang="el-GR" altLang="el-GR" sz="1200" dirty="0" err="1">
                <a:solidFill>
                  <a:srgbClr val="0A0A0A"/>
                </a:solidFill>
              </a:rPr>
              <a:t>επιμ</a:t>
            </a:r>
            <a:r>
              <a:rPr lang="el-GR" altLang="el-GR" sz="1200" dirty="0">
                <a:solidFill>
                  <a:srgbClr val="0A0A0A"/>
                </a:solidFill>
              </a:rPr>
              <a:t>.), </a:t>
            </a:r>
            <a:r>
              <a:rPr lang="el-GR" altLang="el-GR" sz="1200" i="1" dirty="0">
                <a:solidFill>
                  <a:srgbClr val="0A0A0A"/>
                </a:solidFill>
              </a:rPr>
              <a:t>Δώρημα στον Κύπρο Χρυσάνθη</a:t>
            </a:r>
            <a:r>
              <a:rPr lang="el-GR" altLang="el-GR" sz="1200" dirty="0">
                <a:solidFill>
                  <a:srgbClr val="0A0A0A"/>
                </a:solidFill>
              </a:rPr>
              <a:t>, Λευκωσία, 1987, σ. 132-138.</a:t>
            </a:r>
          </a:p>
          <a:p>
            <a:pPr marL="171450" lvl="0" indent="-171450" eaLnBrk="0" fontAlgn="base" hangingPunct="0">
              <a:spcBef>
                <a:spcPct val="0"/>
              </a:spcBef>
              <a:spcAft>
                <a:spcPct val="0"/>
              </a:spcAft>
              <a:buFont typeface="Wingdings" panose="05000000000000000000" pitchFamily="2" charset="2"/>
              <a:buChar char="q"/>
            </a:pPr>
            <a:r>
              <a:rPr lang="el-GR" altLang="el-GR" sz="1200" dirty="0">
                <a:solidFill>
                  <a:srgbClr val="0A0A0A"/>
                </a:solidFill>
              </a:rPr>
              <a:t> </a:t>
            </a:r>
            <a:r>
              <a:rPr lang="el-GR" sz="1200" dirty="0"/>
              <a:t>Ιωαννίδης  Γεώργιος, </a:t>
            </a:r>
            <a:r>
              <a:rPr lang="el-GR" sz="1200" dirty="0">
                <a:solidFill>
                  <a:srgbClr val="0A0A0A"/>
                </a:solidFill>
              </a:rPr>
              <a:t> </a:t>
            </a:r>
            <a:r>
              <a:rPr lang="el-GR" sz="1200" dirty="0"/>
              <a:t>«Τα έμμετρα θεατρικά του Κύπρου Χρυσάνθη», </a:t>
            </a:r>
            <a:r>
              <a:rPr lang="el-GR" altLang="el-GR" sz="1200" dirty="0">
                <a:solidFill>
                  <a:srgbClr val="0A0A0A"/>
                </a:solidFill>
              </a:rPr>
              <a:t>στο Νίκος Παναγιώτου (</a:t>
            </a:r>
            <a:r>
              <a:rPr lang="el-GR" altLang="el-GR" sz="1200" dirty="0" err="1">
                <a:solidFill>
                  <a:srgbClr val="0A0A0A"/>
                </a:solidFill>
              </a:rPr>
              <a:t>επιμ</a:t>
            </a:r>
            <a:r>
              <a:rPr lang="el-GR" altLang="el-GR" sz="1200" dirty="0">
                <a:solidFill>
                  <a:srgbClr val="0A0A0A"/>
                </a:solidFill>
              </a:rPr>
              <a:t>.), </a:t>
            </a:r>
            <a:r>
              <a:rPr lang="el-GR" altLang="el-GR" sz="1200" i="1" dirty="0">
                <a:solidFill>
                  <a:srgbClr val="0A0A0A"/>
                </a:solidFill>
              </a:rPr>
              <a:t>Δώρημα στον Κύπρο Χρυσάνθη</a:t>
            </a:r>
            <a:r>
              <a:rPr lang="el-GR" altLang="el-GR" sz="1200" dirty="0">
                <a:solidFill>
                  <a:srgbClr val="0A0A0A"/>
                </a:solidFill>
              </a:rPr>
              <a:t>, Λευκωσία, 1987, </a:t>
            </a:r>
            <a:r>
              <a:rPr lang="el-GR" sz="1200" dirty="0"/>
              <a:t>σ. 139-150.</a:t>
            </a:r>
          </a:p>
          <a:p>
            <a:pPr marL="171450" lvl="0" indent="-171450" eaLnBrk="0" fontAlgn="base" hangingPunct="0">
              <a:spcBef>
                <a:spcPct val="0"/>
              </a:spcBef>
              <a:spcAft>
                <a:spcPct val="0"/>
              </a:spcAft>
              <a:buFont typeface="Wingdings" panose="05000000000000000000" pitchFamily="2" charset="2"/>
              <a:buChar char="q"/>
            </a:pPr>
            <a:r>
              <a:rPr lang="el-GR" sz="1200" dirty="0" err="1"/>
              <a:t>Κεχαγιόγλου</a:t>
            </a:r>
            <a:r>
              <a:rPr lang="el-GR" sz="1200" dirty="0"/>
              <a:t>  Γιώργος &amp; </a:t>
            </a:r>
            <a:r>
              <a:rPr lang="el-GR" sz="1200" dirty="0" err="1"/>
              <a:t>Παπαλεοντίου</a:t>
            </a:r>
            <a:r>
              <a:rPr lang="el-GR" sz="1200" dirty="0"/>
              <a:t> Λευτέρης, </a:t>
            </a:r>
            <a:r>
              <a:rPr lang="el-GR" sz="1200" i="1" dirty="0"/>
              <a:t>Ιστορία της νεότερης κυπριακής λογοτεχνίας</a:t>
            </a:r>
            <a:r>
              <a:rPr lang="el-GR" sz="1200" dirty="0"/>
              <a:t>, Κέντρο Επιστημονικών Ερευνών, Λευκωσία, 2010.</a:t>
            </a:r>
          </a:p>
          <a:p>
            <a:pPr marL="171450" lvl="0" indent="-171450" eaLnBrk="0" fontAlgn="base" hangingPunct="0">
              <a:spcBef>
                <a:spcPct val="0"/>
              </a:spcBef>
              <a:spcAft>
                <a:spcPct val="0"/>
              </a:spcAft>
              <a:buFont typeface="Wingdings" panose="05000000000000000000" pitchFamily="2" charset="2"/>
              <a:buChar char="q"/>
            </a:pPr>
            <a:r>
              <a:rPr lang="el-GR" sz="1200" dirty="0"/>
              <a:t>Κυπριανός  Αρχιμανδρίτης, </a:t>
            </a:r>
            <a:r>
              <a:rPr lang="el-GR" sz="1200" i="1" dirty="0"/>
              <a:t>Ιστορία χρονολογική της νήσου Κύπρου</a:t>
            </a:r>
            <a:r>
              <a:rPr lang="el-GR" sz="1200" dirty="0"/>
              <a:t>, Κ. </a:t>
            </a:r>
            <a:r>
              <a:rPr lang="el-GR" sz="1200" dirty="0" err="1"/>
              <a:t>Επιφανίου</a:t>
            </a:r>
            <a:r>
              <a:rPr lang="el-GR" sz="1200" dirty="0"/>
              <a:t>, Λευκωσία, 2001.</a:t>
            </a:r>
          </a:p>
          <a:p>
            <a:pPr marL="171450" lvl="0" indent="-171450" eaLnBrk="0" fontAlgn="base" hangingPunct="0">
              <a:spcBef>
                <a:spcPct val="0"/>
              </a:spcBef>
              <a:spcAft>
                <a:spcPct val="0"/>
              </a:spcAft>
              <a:buFont typeface="Wingdings" panose="05000000000000000000" pitchFamily="2" charset="2"/>
              <a:buChar char="q"/>
            </a:pPr>
            <a:r>
              <a:rPr lang="el-GR" sz="1200" dirty="0"/>
              <a:t>Μητσάκης Κάρολος, </a:t>
            </a:r>
            <a:r>
              <a:rPr lang="el-GR" sz="1200" i="1" dirty="0"/>
              <a:t>Ο ποιητής Κύπρος Χρυσάνθης: η συμβολή της Κύπρου στη νεοελληνική λογοτεχνία</a:t>
            </a:r>
            <a:r>
              <a:rPr lang="el-GR" sz="1200" dirty="0"/>
              <a:t>, Ε.Π.Ο.Κ., Λευκωσία, 1990.</a:t>
            </a:r>
          </a:p>
          <a:p>
            <a:pPr marL="171450" lvl="0" indent="-171450" eaLnBrk="0" fontAlgn="base" hangingPunct="0">
              <a:spcBef>
                <a:spcPct val="0"/>
              </a:spcBef>
              <a:spcAft>
                <a:spcPct val="0"/>
              </a:spcAft>
              <a:buFont typeface="Wingdings" panose="05000000000000000000" pitchFamily="2" charset="2"/>
              <a:buChar char="q"/>
            </a:pPr>
            <a:r>
              <a:rPr lang="el-GR" sz="1200" dirty="0" err="1"/>
              <a:t>Παπαδόπουλλος</a:t>
            </a:r>
            <a:r>
              <a:rPr lang="el-GR" sz="1200" dirty="0"/>
              <a:t> Θεόδωρος, </a:t>
            </a:r>
            <a:r>
              <a:rPr lang="el-GR" sz="1200" i="1" dirty="0"/>
              <a:t>Ιστορία της Κύπρου</a:t>
            </a:r>
            <a:r>
              <a:rPr lang="el-GR" sz="1200" dirty="0"/>
              <a:t>, τόμος Δ', μέρος Α', Ίδρυμα Αρχιεπισκόπου Μακαρίου Γ', Λευκωσία, 1995.</a:t>
            </a:r>
          </a:p>
          <a:p>
            <a:pPr marL="171450" lvl="0" indent="-171450" eaLnBrk="0" fontAlgn="base" hangingPunct="0">
              <a:spcBef>
                <a:spcPct val="0"/>
              </a:spcBef>
              <a:spcAft>
                <a:spcPct val="0"/>
              </a:spcAft>
              <a:buFont typeface="Wingdings" panose="05000000000000000000" pitchFamily="2" charset="2"/>
              <a:buChar char="q"/>
            </a:pPr>
            <a:r>
              <a:rPr lang="el-GR" altLang="el-GR" sz="1200" dirty="0" err="1">
                <a:solidFill>
                  <a:srgbClr val="0A0A0A"/>
                </a:solidFill>
              </a:rPr>
              <a:t>Παπαδόπουλλος</a:t>
            </a:r>
            <a:r>
              <a:rPr lang="el-GR" altLang="el-GR" sz="1200" dirty="0">
                <a:solidFill>
                  <a:srgbClr val="0A0A0A"/>
                </a:solidFill>
              </a:rPr>
              <a:t>  Θεόδωρος, </a:t>
            </a:r>
            <a:r>
              <a:rPr lang="el-GR" altLang="el-GR" sz="1200" i="1" dirty="0">
                <a:solidFill>
                  <a:srgbClr val="0A0A0A"/>
                </a:solidFill>
              </a:rPr>
              <a:t>Ιστορία της Κύπρου</a:t>
            </a:r>
            <a:r>
              <a:rPr lang="el-GR" altLang="el-GR" sz="1200" dirty="0">
                <a:solidFill>
                  <a:srgbClr val="0A0A0A"/>
                </a:solidFill>
              </a:rPr>
              <a:t>, τόμος Ε', μέρος Β', Ίδρυμα Αρχιεπισκόπου Μακαρίου Γ', Λευκωσία, 1995.</a:t>
            </a:r>
          </a:p>
          <a:p>
            <a:pPr marL="171450" lvl="0" indent="-171450" eaLnBrk="0" fontAlgn="base" hangingPunct="0">
              <a:spcBef>
                <a:spcPct val="0"/>
              </a:spcBef>
              <a:spcAft>
                <a:spcPct val="0"/>
              </a:spcAft>
              <a:buFont typeface="Wingdings" panose="05000000000000000000" pitchFamily="2" charset="2"/>
              <a:buChar char="q"/>
            </a:pPr>
            <a:r>
              <a:rPr lang="el-GR" altLang="el-GR" sz="1200" dirty="0" err="1">
                <a:solidFill>
                  <a:srgbClr val="0A0A0A"/>
                </a:solidFill>
              </a:rPr>
              <a:t>Σαρδελής</a:t>
            </a:r>
            <a:r>
              <a:rPr lang="el-GR" altLang="el-GR" sz="1200" dirty="0">
                <a:solidFill>
                  <a:srgbClr val="0A0A0A"/>
                </a:solidFill>
              </a:rPr>
              <a:t>  Κώστας, «Σκέψεις για το πεζογραφικό έργο του Κύπρου Χρυσάνθη», </a:t>
            </a:r>
            <a:r>
              <a:rPr lang="el-GR" altLang="el-GR" sz="1200" i="1" dirty="0">
                <a:solidFill>
                  <a:srgbClr val="0A0A0A"/>
                </a:solidFill>
              </a:rPr>
              <a:t>Νέα Εστία</a:t>
            </a:r>
            <a:r>
              <a:rPr lang="el-GR" altLang="el-GR" sz="1200" dirty="0">
                <a:solidFill>
                  <a:srgbClr val="0A0A0A"/>
                </a:solidFill>
              </a:rPr>
              <a:t>, </a:t>
            </a:r>
            <a:r>
              <a:rPr lang="el-GR" altLang="el-GR" sz="1200" dirty="0" err="1">
                <a:solidFill>
                  <a:srgbClr val="0A0A0A"/>
                </a:solidFill>
              </a:rPr>
              <a:t>τχ</a:t>
            </a:r>
            <a:r>
              <a:rPr lang="el-GR" altLang="el-GR" sz="1200" dirty="0">
                <a:solidFill>
                  <a:srgbClr val="0A0A0A"/>
                </a:solidFill>
              </a:rPr>
              <a:t>. ΡΛΗ', 1995, σ. 1084-1085.</a:t>
            </a:r>
          </a:p>
          <a:p>
            <a:pPr marL="171450" lvl="0" indent="-171450" eaLnBrk="0" fontAlgn="base" hangingPunct="0">
              <a:spcBef>
                <a:spcPct val="0"/>
              </a:spcBef>
              <a:spcAft>
                <a:spcPct val="0"/>
              </a:spcAft>
              <a:buFont typeface="Wingdings" panose="05000000000000000000" pitchFamily="2" charset="2"/>
              <a:buChar char="q"/>
            </a:pPr>
            <a:r>
              <a:rPr lang="el-GR" altLang="el-GR" sz="1200" dirty="0" err="1">
                <a:solidFill>
                  <a:srgbClr val="0A0A0A"/>
                </a:solidFill>
              </a:rPr>
              <a:t>Φραγκούδης</a:t>
            </a:r>
            <a:r>
              <a:rPr lang="el-GR" altLang="el-GR" sz="1200" dirty="0">
                <a:solidFill>
                  <a:srgbClr val="0A0A0A"/>
                </a:solidFill>
              </a:rPr>
              <a:t>  Γεώργιος, </a:t>
            </a:r>
            <a:r>
              <a:rPr lang="el-GR" altLang="el-GR" sz="1200" i="1" dirty="0">
                <a:solidFill>
                  <a:srgbClr val="0A0A0A"/>
                </a:solidFill>
              </a:rPr>
              <a:t>ΚΥΠΡΙΣ: Η Κύπρος της σήμερον: ιστορία της Κύπρου από των μυθολογικών χρόνων μέχρι σήμερον</a:t>
            </a:r>
            <a:r>
              <a:rPr lang="el-GR" altLang="el-GR" sz="1200" dirty="0">
                <a:solidFill>
                  <a:srgbClr val="0A0A0A"/>
                </a:solidFill>
              </a:rPr>
              <a:t>, Αλέξανδρος Παπαγεωργίου, Αθήναι, 1890.</a:t>
            </a:r>
          </a:p>
          <a:p>
            <a:pPr marL="171450" lvl="0" indent="-171450" eaLnBrk="0" fontAlgn="base" hangingPunct="0">
              <a:spcBef>
                <a:spcPct val="0"/>
              </a:spcBef>
              <a:spcAft>
                <a:spcPct val="0"/>
              </a:spcAft>
              <a:buFont typeface="Wingdings" panose="05000000000000000000" pitchFamily="2" charset="2"/>
              <a:buChar char="q"/>
            </a:pPr>
            <a:r>
              <a:rPr lang="el-GR" altLang="el-GR" sz="1200" dirty="0" err="1">
                <a:solidFill>
                  <a:srgbClr val="0A0A0A"/>
                </a:solidFill>
              </a:rPr>
              <a:t>Χατζηιωάννου</a:t>
            </a:r>
            <a:r>
              <a:rPr lang="el-GR" altLang="el-GR" sz="1200" dirty="0">
                <a:solidFill>
                  <a:srgbClr val="0A0A0A"/>
                </a:solidFill>
              </a:rPr>
              <a:t> Κυριάκος, </a:t>
            </a:r>
            <a:r>
              <a:rPr lang="el-GR" altLang="el-GR" sz="1200" i="1" dirty="0">
                <a:solidFill>
                  <a:srgbClr val="0A0A0A"/>
                </a:solidFill>
              </a:rPr>
              <a:t>Η μεσαιωνική Κύπρος: θεσμοί, ποίηση, διάλεκτος, λαογραφία</a:t>
            </a:r>
            <a:r>
              <a:rPr lang="el-GR" altLang="el-GR" sz="1200" dirty="0">
                <a:solidFill>
                  <a:srgbClr val="0A0A0A"/>
                </a:solidFill>
              </a:rPr>
              <a:t>, Ιερά Αρχιεπισκοπή Κύπρου, Λευκωσία, 1993.</a:t>
            </a:r>
          </a:p>
          <a:p>
            <a:pPr marL="171450" lvl="0" indent="-171450" eaLnBrk="0" fontAlgn="base" hangingPunct="0">
              <a:spcBef>
                <a:spcPct val="0"/>
              </a:spcBef>
              <a:spcAft>
                <a:spcPct val="0"/>
              </a:spcAft>
              <a:buFont typeface="Wingdings" panose="05000000000000000000" pitchFamily="2" charset="2"/>
              <a:buChar char="q"/>
            </a:pPr>
            <a:r>
              <a:rPr lang="el-GR" altLang="el-GR" sz="1200" dirty="0">
                <a:solidFill>
                  <a:srgbClr val="0A0A0A"/>
                </a:solidFill>
              </a:rPr>
              <a:t>Χατζηπαναγή  </a:t>
            </a:r>
            <a:r>
              <a:rPr lang="el-GR" altLang="el-GR" sz="1200" dirty="0" err="1">
                <a:solidFill>
                  <a:srgbClr val="0A0A0A"/>
                </a:solidFill>
              </a:rPr>
              <a:t>Χρυσόθεμις</a:t>
            </a:r>
            <a:r>
              <a:rPr lang="el-GR" altLang="el-GR" sz="1200" dirty="0">
                <a:solidFill>
                  <a:srgbClr val="0A0A0A"/>
                </a:solidFill>
              </a:rPr>
              <a:t>, </a:t>
            </a:r>
            <a:r>
              <a:rPr lang="el-GR" altLang="el-GR" sz="1200" i="1" dirty="0">
                <a:solidFill>
                  <a:srgbClr val="0A0A0A"/>
                </a:solidFill>
              </a:rPr>
              <a:t>Κύπρος Χρυσάνθης: πτυχές του έργου του</a:t>
            </a:r>
            <a:r>
              <a:rPr lang="el-GR" altLang="el-GR" sz="1200" dirty="0">
                <a:solidFill>
                  <a:srgbClr val="0A0A0A"/>
                </a:solidFill>
              </a:rPr>
              <a:t>, Ελληνικός Πνευματικός Όμιλος Κύπρου, Λευκωσία, 1994.</a:t>
            </a:r>
          </a:p>
          <a:p>
            <a:pPr marL="171450" lvl="0" indent="-171450" eaLnBrk="0" fontAlgn="base" hangingPunct="0">
              <a:spcBef>
                <a:spcPct val="0"/>
              </a:spcBef>
              <a:spcAft>
                <a:spcPct val="0"/>
              </a:spcAft>
              <a:buFont typeface="Wingdings" panose="05000000000000000000" pitchFamily="2" charset="2"/>
              <a:buChar char="q"/>
            </a:pPr>
            <a:endParaRPr lang="el-GR" altLang="el-GR" sz="1200" dirty="0">
              <a:solidFill>
                <a:srgbClr val="0A0A0A"/>
              </a:solidFill>
            </a:endParaRPr>
          </a:p>
          <a:p>
            <a:pPr lvl="0" eaLnBrk="0" fontAlgn="base" hangingPunct="0">
              <a:spcBef>
                <a:spcPct val="0"/>
              </a:spcBef>
              <a:spcAft>
                <a:spcPct val="0"/>
              </a:spcAft>
            </a:pPr>
            <a:r>
              <a:rPr lang="el-GR" altLang="el-GR" sz="1200" b="1" dirty="0">
                <a:solidFill>
                  <a:srgbClr val="0A0A0A"/>
                </a:solidFill>
                <a:latin typeface="Google Sans"/>
              </a:rPr>
              <a:t>Λογοτεχνικά περιοδικά</a:t>
            </a:r>
          </a:p>
          <a:p>
            <a:pPr lvl="0" eaLnBrk="0" fontAlgn="base" hangingPunct="0">
              <a:spcBef>
                <a:spcPct val="0"/>
              </a:spcBef>
              <a:spcAft>
                <a:spcPct val="0"/>
              </a:spcAft>
            </a:pPr>
            <a:endParaRPr lang="el-GR" altLang="el-GR" sz="800" dirty="0"/>
          </a:p>
          <a:p>
            <a:pPr lvl="0" eaLnBrk="0" fontAlgn="base" hangingPunct="0">
              <a:spcBef>
                <a:spcPct val="0"/>
              </a:spcBef>
              <a:spcAft>
                <a:spcPct val="0"/>
              </a:spcAft>
            </a:pPr>
            <a:r>
              <a:rPr lang="el-GR" altLang="el-GR" sz="1200" i="1" dirty="0">
                <a:solidFill>
                  <a:srgbClr val="0A0A0A"/>
                </a:solidFill>
                <a:latin typeface="Google Sans"/>
              </a:rPr>
              <a:t>Πνευματική Κύπρος</a:t>
            </a:r>
            <a:r>
              <a:rPr lang="el-GR" altLang="el-GR" sz="1200" dirty="0">
                <a:solidFill>
                  <a:srgbClr val="0A0A0A"/>
                </a:solidFill>
                <a:latin typeface="Google Sans"/>
              </a:rPr>
              <a:t>, </a:t>
            </a:r>
            <a:r>
              <a:rPr lang="el-GR" altLang="el-GR" sz="1200" dirty="0" err="1">
                <a:solidFill>
                  <a:srgbClr val="0A0A0A"/>
                </a:solidFill>
                <a:latin typeface="Google Sans"/>
              </a:rPr>
              <a:t>τχ</a:t>
            </a:r>
            <a:r>
              <a:rPr lang="el-GR" altLang="el-GR" sz="1200" dirty="0">
                <a:solidFill>
                  <a:srgbClr val="0A0A0A"/>
                </a:solidFill>
                <a:latin typeface="Google Sans"/>
              </a:rPr>
              <a:t>. 26, Λευκωσία, 1962.</a:t>
            </a:r>
          </a:p>
          <a:p>
            <a:pPr lvl="0" eaLnBrk="0" fontAlgn="base" hangingPunct="0">
              <a:spcBef>
                <a:spcPct val="0"/>
              </a:spcBef>
              <a:spcAft>
                <a:spcPct val="0"/>
              </a:spcAft>
            </a:pPr>
            <a:endParaRPr lang="el-GR" sz="1200" dirty="0"/>
          </a:p>
        </p:txBody>
      </p:sp>
      <p:sp>
        <p:nvSpPr>
          <p:cNvPr id="3" name="Θέση αριθμού διαφάνειας 2">
            <a:extLst>
              <a:ext uri="{FF2B5EF4-FFF2-40B4-BE49-F238E27FC236}">
                <a16:creationId xmlns:a16="http://schemas.microsoft.com/office/drawing/2014/main" id="{5F9428C5-2CD7-B760-0F95-4488F25D69AC}"/>
              </a:ext>
            </a:extLst>
          </p:cNvPr>
          <p:cNvSpPr>
            <a:spLocks noGrp="1"/>
          </p:cNvSpPr>
          <p:nvPr>
            <p:ph type="sldNum" sz="quarter" idx="12"/>
          </p:nvPr>
        </p:nvSpPr>
        <p:spPr/>
        <p:txBody>
          <a:bodyPr/>
          <a:lstStyle/>
          <a:p>
            <a:fld id="{AE6920ED-6F5C-4936-8D42-B69B6BA79D01}" type="slidenum">
              <a:rPr lang="el-GR" smtClean="0"/>
              <a:t>14</a:t>
            </a:fld>
            <a:endParaRPr lang="el-GR"/>
          </a:p>
        </p:txBody>
      </p:sp>
    </p:spTree>
    <p:extLst>
      <p:ext uri="{BB962C8B-B14F-4D97-AF65-F5344CB8AC3E}">
        <p14:creationId xmlns:p14="http://schemas.microsoft.com/office/powerpoint/2010/main" val="907316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5201DB-19E8-CA7A-C79E-BCAF3CFBCFCB}"/>
            </a:ext>
          </a:extLst>
        </p:cNvPr>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C7A7360E-64C5-EFEB-1129-FE085BC6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CF194C96-FE8E-9952-6B12-2E9E86C588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28" r="3419" b="-1"/>
          <a:stretch>
            <a:fillRect/>
          </a:stretch>
        </p:blipFill>
        <p:spPr bwMode="auto">
          <a:xfrm>
            <a:off x="6632050" y="423156"/>
            <a:ext cx="5086350" cy="5955873"/>
          </a:xfrm>
          <a:custGeom>
            <a:avLst/>
            <a:gdLst/>
            <a:ahLst/>
            <a:cxnLst/>
            <a:rect l="l" t="t" r="r" b="b"/>
            <a:pathLst>
              <a:path w="8678780" h="5873097">
                <a:moveTo>
                  <a:pt x="1379513" y="25"/>
                </a:moveTo>
                <a:cubicBezTo>
                  <a:pt x="1399326" y="458"/>
                  <a:pt x="1419819" y="6516"/>
                  <a:pt x="1438386" y="8439"/>
                </a:cubicBezTo>
                <a:cubicBezTo>
                  <a:pt x="1848256" y="51517"/>
                  <a:pt x="2258124" y="98056"/>
                  <a:pt x="2668443" y="139209"/>
                </a:cubicBezTo>
                <a:cubicBezTo>
                  <a:pt x="3052045" y="177671"/>
                  <a:pt x="3438361" y="186516"/>
                  <a:pt x="3823773" y="206516"/>
                </a:cubicBezTo>
                <a:cubicBezTo>
                  <a:pt x="4290252" y="230748"/>
                  <a:pt x="4755825" y="264980"/>
                  <a:pt x="5219588" y="318825"/>
                </a:cubicBezTo>
                <a:cubicBezTo>
                  <a:pt x="5541595" y="356518"/>
                  <a:pt x="5866772" y="382670"/>
                  <a:pt x="6193307" y="352672"/>
                </a:cubicBezTo>
                <a:cubicBezTo>
                  <a:pt x="6209610" y="351131"/>
                  <a:pt x="6228180" y="346134"/>
                  <a:pt x="6241767" y="351131"/>
                </a:cubicBezTo>
                <a:cubicBezTo>
                  <a:pt x="6400280" y="407287"/>
                  <a:pt x="6573284" y="366901"/>
                  <a:pt x="6737683" y="402287"/>
                </a:cubicBezTo>
                <a:cubicBezTo>
                  <a:pt x="6695564" y="538826"/>
                  <a:pt x="6514862" y="527670"/>
                  <a:pt x="6412962" y="622288"/>
                </a:cubicBezTo>
                <a:cubicBezTo>
                  <a:pt x="6579172" y="659979"/>
                  <a:pt x="6728627" y="698057"/>
                  <a:pt x="6880346" y="726518"/>
                </a:cubicBezTo>
                <a:cubicBezTo>
                  <a:pt x="7041122" y="756519"/>
                  <a:pt x="7177442" y="837673"/>
                  <a:pt x="7334594" y="873826"/>
                </a:cubicBezTo>
                <a:cubicBezTo>
                  <a:pt x="7368112" y="881518"/>
                  <a:pt x="7408419" y="908442"/>
                  <a:pt x="7420192" y="934596"/>
                </a:cubicBezTo>
                <a:cubicBezTo>
                  <a:pt x="7458235" y="1019211"/>
                  <a:pt x="8217735" y="1256521"/>
                  <a:pt x="8128063" y="1331904"/>
                </a:cubicBezTo>
                <a:cubicBezTo>
                  <a:pt x="8090926" y="1363059"/>
                  <a:pt x="8042918" y="1385367"/>
                  <a:pt x="7992648" y="1416136"/>
                </a:cubicBezTo>
                <a:cubicBezTo>
                  <a:pt x="8068283" y="1474214"/>
                  <a:pt x="8153426" y="1499598"/>
                  <a:pt x="8244004" y="1516906"/>
                </a:cubicBezTo>
                <a:cubicBezTo>
                  <a:pt x="8271178" y="1522290"/>
                  <a:pt x="8297900" y="1533059"/>
                  <a:pt x="8300615" y="1559214"/>
                </a:cubicBezTo>
                <a:cubicBezTo>
                  <a:pt x="8303332" y="1586521"/>
                  <a:pt x="8275706" y="1597289"/>
                  <a:pt x="8252610" y="1609983"/>
                </a:cubicBezTo>
                <a:cubicBezTo>
                  <a:pt x="8220454" y="1627674"/>
                  <a:pt x="8189205" y="1643059"/>
                  <a:pt x="8148444" y="1645368"/>
                </a:cubicBezTo>
                <a:cubicBezTo>
                  <a:pt x="8081415" y="1648828"/>
                  <a:pt x="8049262" y="1698059"/>
                  <a:pt x="8010314" y="1734983"/>
                </a:cubicBezTo>
                <a:cubicBezTo>
                  <a:pt x="7988574" y="1755753"/>
                  <a:pt x="7977704" y="1797675"/>
                  <a:pt x="8015746" y="1804984"/>
                </a:cubicBezTo>
                <a:cubicBezTo>
                  <a:pt x="8107232" y="1822675"/>
                  <a:pt x="8099984" y="1873831"/>
                  <a:pt x="8097722" y="1931908"/>
                </a:cubicBezTo>
                <a:cubicBezTo>
                  <a:pt x="8094550" y="2003830"/>
                  <a:pt x="8040654" y="2036908"/>
                  <a:pt x="7974534" y="2064601"/>
                </a:cubicBezTo>
                <a:cubicBezTo>
                  <a:pt x="7951888" y="2074215"/>
                  <a:pt x="7919734" y="2073829"/>
                  <a:pt x="7911128" y="2103831"/>
                </a:cubicBezTo>
                <a:cubicBezTo>
                  <a:pt x="7948266" y="2132293"/>
                  <a:pt x="7993555" y="2109215"/>
                  <a:pt x="8033411" y="2117292"/>
                </a:cubicBezTo>
                <a:cubicBezTo>
                  <a:pt x="8066471" y="2123831"/>
                  <a:pt x="8121271" y="2120370"/>
                  <a:pt x="8075982" y="2172677"/>
                </a:cubicBezTo>
                <a:cubicBezTo>
                  <a:pt x="8062847" y="2187676"/>
                  <a:pt x="8078246" y="2199215"/>
                  <a:pt x="8095004" y="2200369"/>
                </a:cubicBezTo>
                <a:cubicBezTo>
                  <a:pt x="8229060" y="2212293"/>
                  <a:pt x="8167466" y="2318063"/>
                  <a:pt x="8210492" y="2373833"/>
                </a:cubicBezTo>
                <a:cubicBezTo>
                  <a:pt x="8222264" y="2389215"/>
                  <a:pt x="8209584" y="2415754"/>
                  <a:pt x="8191016" y="2422293"/>
                </a:cubicBezTo>
                <a:cubicBezTo>
                  <a:pt x="8072357" y="2465372"/>
                  <a:pt x="8056054" y="2568063"/>
                  <a:pt x="7998536" y="2656525"/>
                </a:cubicBezTo>
                <a:cubicBezTo>
                  <a:pt x="8061036" y="2691525"/>
                  <a:pt x="8135764" y="2699217"/>
                  <a:pt x="8203244" y="2721909"/>
                </a:cubicBezTo>
                <a:cubicBezTo>
                  <a:pt x="8273442" y="2745756"/>
                  <a:pt x="8273442" y="2763447"/>
                  <a:pt x="8215472" y="2832678"/>
                </a:cubicBezTo>
                <a:cubicBezTo>
                  <a:pt x="8366284" y="2847680"/>
                  <a:pt x="8366284" y="2847680"/>
                  <a:pt x="8319638" y="2956526"/>
                </a:cubicBezTo>
                <a:cubicBezTo>
                  <a:pt x="8445996" y="2966525"/>
                  <a:pt x="8529327" y="3018064"/>
                  <a:pt x="8548800" y="3130757"/>
                </a:cubicBezTo>
                <a:cubicBezTo>
                  <a:pt x="8558311" y="3185372"/>
                  <a:pt x="8615377" y="3211141"/>
                  <a:pt x="8678780" y="3247679"/>
                </a:cubicBezTo>
                <a:cubicBezTo>
                  <a:pt x="8599978" y="3283066"/>
                  <a:pt x="8546537" y="3356911"/>
                  <a:pt x="8454599" y="3278833"/>
                </a:cubicBezTo>
                <a:cubicBezTo>
                  <a:pt x="8421087" y="3250373"/>
                  <a:pt x="8424254" y="3286526"/>
                  <a:pt x="8419728" y="3296911"/>
                </a:cubicBezTo>
                <a:cubicBezTo>
                  <a:pt x="8408859" y="3322295"/>
                  <a:pt x="8431501" y="3339218"/>
                  <a:pt x="8446448" y="3358448"/>
                </a:cubicBezTo>
                <a:cubicBezTo>
                  <a:pt x="8460939" y="3377681"/>
                  <a:pt x="8478149" y="3398064"/>
                  <a:pt x="8482226" y="3419605"/>
                </a:cubicBezTo>
                <a:cubicBezTo>
                  <a:pt x="8484942" y="3434604"/>
                  <a:pt x="8471809" y="3456526"/>
                  <a:pt x="8457318" y="3467682"/>
                </a:cubicBezTo>
                <a:cubicBezTo>
                  <a:pt x="8381232" y="3526527"/>
                  <a:pt x="8426520" y="3658836"/>
                  <a:pt x="8282501" y="3675759"/>
                </a:cubicBezTo>
                <a:cubicBezTo>
                  <a:pt x="8217735" y="3683450"/>
                  <a:pt x="8186486" y="3731913"/>
                  <a:pt x="8138932" y="3758451"/>
                </a:cubicBezTo>
                <a:cubicBezTo>
                  <a:pt x="7973628" y="3851144"/>
                  <a:pt x="7863120" y="3970376"/>
                  <a:pt x="7811946" y="4134221"/>
                </a:cubicBezTo>
                <a:cubicBezTo>
                  <a:pt x="7797906" y="4179605"/>
                  <a:pt x="7744010" y="4216145"/>
                  <a:pt x="7709139" y="4256145"/>
                </a:cubicBezTo>
                <a:cubicBezTo>
                  <a:pt x="7725896" y="4285376"/>
                  <a:pt x="7817379" y="4222298"/>
                  <a:pt x="7785224" y="4299221"/>
                </a:cubicBezTo>
                <a:cubicBezTo>
                  <a:pt x="7760768" y="4356915"/>
                  <a:pt x="7698269" y="4392684"/>
                  <a:pt x="7639392" y="4426916"/>
                </a:cubicBezTo>
                <a:cubicBezTo>
                  <a:pt x="7572364" y="4465762"/>
                  <a:pt x="7498091" y="4496914"/>
                  <a:pt x="7467746" y="4568838"/>
                </a:cubicBezTo>
                <a:cubicBezTo>
                  <a:pt x="7461405" y="4584223"/>
                  <a:pt x="7441025" y="4600376"/>
                  <a:pt x="7422910" y="4606531"/>
                </a:cubicBezTo>
                <a:cubicBezTo>
                  <a:pt x="6478176" y="5872304"/>
                  <a:pt x="4152572" y="5880765"/>
                  <a:pt x="3884462" y="5871919"/>
                </a:cubicBezTo>
                <a:cubicBezTo>
                  <a:pt x="3559738" y="5860765"/>
                  <a:pt x="3252674" y="5782688"/>
                  <a:pt x="2951503" y="5685381"/>
                </a:cubicBezTo>
                <a:cubicBezTo>
                  <a:pt x="2824239" y="5644226"/>
                  <a:pt x="2706035" y="5585765"/>
                  <a:pt x="2582393" y="5540381"/>
                </a:cubicBezTo>
                <a:cubicBezTo>
                  <a:pt x="2411654" y="5477686"/>
                  <a:pt x="2279862" y="5358071"/>
                  <a:pt x="2109575" y="5307686"/>
                </a:cubicBezTo>
                <a:cubicBezTo>
                  <a:pt x="1934305" y="5255763"/>
                  <a:pt x="1784398" y="5160762"/>
                  <a:pt x="1604145" y="5120379"/>
                </a:cubicBezTo>
                <a:cubicBezTo>
                  <a:pt x="1509040" y="5098840"/>
                  <a:pt x="1417102" y="5059994"/>
                  <a:pt x="1432046" y="4948840"/>
                </a:cubicBezTo>
                <a:cubicBezTo>
                  <a:pt x="1436123" y="4917301"/>
                  <a:pt x="1411214" y="4891532"/>
                  <a:pt x="1371813" y="4900763"/>
                </a:cubicBezTo>
                <a:cubicBezTo>
                  <a:pt x="1296633" y="4918071"/>
                  <a:pt x="1262665" y="4872300"/>
                  <a:pt x="1220998" y="4838069"/>
                </a:cubicBezTo>
                <a:cubicBezTo>
                  <a:pt x="1146725" y="4777302"/>
                  <a:pt x="1076074" y="4712685"/>
                  <a:pt x="957869" y="4702684"/>
                </a:cubicBezTo>
                <a:cubicBezTo>
                  <a:pt x="980512" y="4654991"/>
                  <a:pt x="1019009" y="4661916"/>
                  <a:pt x="1054336" y="4671915"/>
                </a:cubicBezTo>
                <a:cubicBezTo>
                  <a:pt x="1147177" y="4698070"/>
                  <a:pt x="1239115" y="4727684"/>
                  <a:pt x="1331957" y="4753839"/>
                </a:cubicBezTo>
                <a:cubicBezTo>
                  <a:pt x="1392645" y="4770763"/>
                  <a:pt x="1452881" y="4794609"/>
                  <a:pt x="1533949" y="4775761"/>
                </a:cubicBezTo>
                <a:cubicBezTo>
                  <a:pt x="1464202" y="4679607"/>
                  <a:pt x="1345545" y="4662300"/>
                  <a:pt x="1249533" y="4632685"/>
                </a:cubicBezTo>
                <a:cubicBezTo>
                  <a:pt x="1129515" y="4595378"/>
                  <a:pt x="1058865" y="4524991"/>
                  <a:pt x="974172" y="4446530"/>
                </a:cubicBezTo>
                <a:cubicBezTo>
                  <a:pt x="1062487" y="4427683"/>
                  <a:pt x="1117287" y="4485377"/>
                  <a:pt x="1186579" y="4482299"/>
                </a:cubicBezTo>
                <a:cubicBezTo>
                  <a:pt x="1190203" y="4472300"/>
                  <a:pt x="1196544" y="4457684"/>
                  <a:pt x="1195637" y="4457299"/>
                </a:cubicBezTo>
                <a:cubicBezTo>
                  <a:pt x="1082415" y="4414222"/>
                  <a:pt x="1029426" y="4333453"/>
                  <a:pt x="1011761" y="4235759"/>
                </a:cubicBezTo>
                <a:cubicBezTo>
                  <a:pt x="1002706" y="4185376"/>
                  <a:pt x="961492" y="4169607"/>
                  <a:pt x="920731" y="4146528"/>
                </a:cubicBezTo>
                <a:cubicBezTo>
                  <a:pt x="778522" y="4064606"/>
                  <a:pt x="628163" y="3990375"/>
                  <a:pt x="511316" y="3877683"/>
                </a:cubicBezTo>
                <a:cubicBezTo>
                  <a:pt x="646279" y="3892682"/>
                  <a:pt x="754521" y="3966143"/>
                  <a:pt x="899898" y="3997682"/>
                </a:cubicBezTo>
                <a:cubicBezTo>
                  <a:pt x="784411" y="3873836"/>
                  <a:pt x="634956" y="3811144"/>
                  <a:pt x="498636" y="3736143"/>
                </a:cubicBezTo>
                <a:cubicBezTo>
                  <a:pt x="436588" y="3701912"/>
                  <a:pt x="379073" y="3658065"/>
                  <a:pt x="303890" y="3639604"/>
                </a:cubicBezTo>
                <a:cubicBezTo>
                  <a:pt x="277170" y="3633065"/>
                  <a:pt x="233240" y="3619219"/>
                  <a:pt x="254527" y="3582680"/>
                </a:cubicBezTo>
                <a:cubicBezTo>
                  <a:pt x="272641" y="3552297"/>
                  <a:pt x="308419" y="3561526"/>
                  <a:pt x="341028" y="3570373"/>
                </a:cubicBezTo>
                <a:cubicBezTo>
                  <a:pt x="419378" y="3592297"/>
                  <a:pt x="500446" y="3592682"/>
                  <a:pt x="606424" y="3592297"/>
                </a:cubicBezTo>
                <a:cubicBezTo>
                  <a:pt x="517657" y="3491912"/>
                  <a:pt x="355067" y="3521913"/>
                  <a:pt x="278984" y="3416526"/>
                </a:cubicBezTo>
                <a:cubicBezTo>
                  <a:pt x="374088" y="3398064"/>
                  <a:pt x="447458" y="3436142"/>
                  <a:pt x="524452" y="3443448"/>
                </a:cubicBezTo>
                <a:cubicBezTo>
                  <a:pt x="594195" y="3449987"/>
                  <a:pt x="611405" y="3432296"/>
                  <a:pt x="595102" y="3374218"/>
                </a:cubicBezTo>
                <a:cubicBezTo>
                  <a:pt x="569741" y="3283833"/>
                  <a:pt x="607782" y="3237678"/>
                  <a:pt x="709231" y="3262295"/>
                </a:cubicBezTo>
                <a:cubicBezTo>
                  <a:pt x="803432" y="3285372"/>
                  <a:pt x="813394" y="3251526"/>
                  <a:pt x="788033" y="3199987"/>
                </a:cubicBezTo>
                <a:cubicBezTo>
                  <a:pt x="751802" y="3124988"/>
                  <a:pt x="793015" y="3066910"/>
                  <a:pt x="821094" y="3003833"/>
                </a:cubicBezTo>
                <a:cubicBezTo>
                  <a:pt x="864120" y="2907680"/>
                  <a:pt x="846003" y="2860755"/>
                  <a:pt x="753161" y="2789218"/>
                </a:cubicBezTo>
                <a:cubicBezTo>
                  <a:pt x="701080" y="2749216"/>
                  <a:pt x="644921" y="2715371"/>
                  <a:pt x="569285" y="2680756"/>
                </a:cubicBezTo>
                <a:cubicBezTo>
                  <a:pt x="743651" y="2661909"/>
                  <a:pt x="560683" y="2598448"/>
                  <a:pt x="622275" y="2558832"/>
                </a:cubicBezTo>
                <a:cubicBezTo>
                  <a:pt x="745462" y="2542678"/>
                  <a:pt x="846003" y="2668833"/>
                  <a:pt x="1013576" y="2632679"/>
                </a:cubicBezTo>
                <a:cubicBezTo>
                  <a:pt x="806602" y="2523446"/>
                  <a:pt x="577892" y="2487677"/>
                  <a:pt x="427984" y="2342293"/>
                </a:cubicBezTo>
                <a:cubicBezTo>
                  <a:pt x="462405" y="2309216"/>
                  <a:pt x="496823" y="2339985"/>
                  <a:pt x="526263" y="2327678"/>
                </a:cubicBezTo>
                <a:cubicBezTo>
                  <a:pt x="525356" y="2319985"/>
                  <a:pt x="527622" y="2308446"/>
                  <a:pt x="522186" y="2304986"/>
                </a:cubicBezTo>
                <a:cubicBezTo>
                  <a:pt x="410323" y="2225754"/>
                  <a:pt x="408509" y="2223831"/>
                  <a:pt x="528526" y="2165368"/>
                </a:cubicBezTo>
                <a:cubicBezTo>
                  <a:pt x="570645" y="2144984"/>
                  <a:pt x="567023" y="2126906"/>
                  <a:pt x="544832" y="2101138"/>
                </a:cubicBezTo>
                <a:cubicBezTo>
                  <a:pt x="528978" y="2083061"/>
                  <a:pt x="509957" y="2066906"/>
                  <a:pt x="519016" y="2027291"/>
                </a:cubicBezTo>
                <a:cubicBezTo>
                  <a:pt x="584685" y="2078062"/>
                  <a:pt x="902162" y="2061522"/>
                  <a:pt x="958321" y="2056137"/>
                </a:cubicBezTo>
                <a:cubicBezTo>
                  <a:pt x="1021272" y="2050369"/>
                  <a:pt x="1083319" y="2025753"/>
                  <a:pt x="1149440" y="2039214"/>
                </a:cubicBezTo>
                <a:cubicBezTo>
                  <a:pt x="1202430" y="2049985"/>
                  <a:pt x="1447897" y="2154215"/>
                  <a:pt x="1482772" y="2034599"/>
                </a:cubicBezTo>
                <a:cubicBezTo>
                  <a:pt x="1484583" y="2028831"/>
                  <a:pt x="1583765" y="2042293"/>
                  <a:pt x="1637208" y="2048831"/>
                </a:cubicBezTo>
                <a:cubicBezTo>
                  <a:pt x="1684309" y="2054216"/>
                  <a:pt x="1737297" y="2078062"/>
                  <a:pt x="1768999" y="2030369"/>
                </a:cubicBezTo>
                <a:cubicBezTo>
                  <a:pt x="1787568" y="2002293"/>
                  <a:pt x="1711030" y="1948062"/>
                  <a:pt x="1642642" y="1943445"/>
                </a:cubicBezTo>
                <a:cubicBezTo>
                  <a:pt x="1583312" y="1939214"/>
                  <a:pt x="1521266" y="1933060"/>
                  <a:pt x="1464655" y="1944599"/>
                </a:cubicBezTo>
                <a:cubicBezTo>
                  <a:pt x="1394911" y="1958446"/>
                  <a:pt x="1357322" y="1936138"/>
                  <a:pt x="1337846" y="1888061"/>
                </a:cubicBezTo>
                <a:cubicBezTo>
                  <a:pt x="1316106" y="1834985"/>
                  <a:pt x="1274439" y="1810368"/>
                  <a:pt x="1216924" y="1785752"/>
                </a:cubicBezTo>
                <a:cubicBezTo>
                  <a:pt x="1077431" y="1726138"/>
                  <a:pt x="943377" y="1657291"/>
                  <a:pt x="790299" y="1622676"/>
                </a:cubicBezTo>
                <a:cubicBezTo>
                  <a:pt x="759953" y="1615751"/>
                  <a:pt x="726441" y="1606521"/>
                  <a:pt x="712401" y="1560751"/>
                </a:cubicBezTo>
                <a:cubicBezTo>
                  <a:pt x="1126798" y="1629213"/>
                  <a:pt x="1504511" y="1807676"/>
                  <a:pt x="1932039" y="1797291"/>
                </a:cubicBezTo>
                <a:cubicBezTo>
                  <a:pt x="1815195" y="1740752"/>
                  <a:pt x="1679780" y="1737675"/>
                  <a:pt x="1555234" y="1698059"/>
                </a:cubicBezTo>
                <a:cubicBezTo>
                  <a:pt x="1643549" y="1668444"/>
                  <a:pt x="1726428" y="1699213"/>
                  <a:pt x="1810212" y="1716137"/>
                </a:cubicBezTo>
                <a:cubicBezTo>
                  <a:pt x="1880410" y="1729982"/>
                  <a:pt x="1943817" y="1732290"/>
                  <a:pt x="1951515" y="1649598"/>
                </a:cubicBezTo>
                <a:cubicBezTo>
                  <a:pt x="1948798" y="1644214"/>
                  <a:pt x="1949249" y="1637291"/>
                  <a:pt x="1949704" y="1630753"/>
                </a:cubicBezTo>
                <a:cubicBezTo>
                  <a:pt x="1926152" y="1596522"/>
                  <a:pt x="1889468" y="1578830"/>
                  <a:pt x="1845990" y="1568828"/>
                </a:cubicBezTo>
                <a:cubicBezTo>
                  <a:pt x="1819722" y="1562674"/>
                  <a:pt x="1784851" y="1553443"/>
                  <a:pt x="1785302" y="1528829"/>
                </a:cubicBezTo>
                <a:cubicBezTo>
                  <a:pt x="1786662" y="1437674"/>
                  <a:pt x="1702878" y="1411136"/>
                  <a:pt x="1619092" y="1384597"/>
                </a:cubicBezTo>
                <a:cubicBezTo>
                  <a:pt x="1665740" y="1339213"/>
                  <a:pt x="1702423" y="1372674"/>
                  <a:pt x="1737750" y="1369214"/>
                </a:cubicBezTo>
                <a:cubicBezTo>
                  <a:pt x="1760848" y="1366906"/>
                  <a:pt x="1781679" y="1362675"/>
                  <a:pt x="1781679" y="1339213"/>
                </a:cubicBezTo>
                <a:cubicBezTo>
                  <a:pt x="1782132" y="1319597"/>
                  <a:pt x="1771262" y="1297288"/>
                  <a:pt x="1748620" y="1296905"/>
                </a:cubicBezTo>
                <a:cubicBezTo>
                  <a:pt x="1606863" y="1293442"/>
                  <a:pt x="1528513" y="1167288"/>
                  <a:pt x="1381324" y="1166904"/>
                </a:cubicBezTo>
                <a:cubicBezTo>
                  <a:pt x="1293462" y="1166904"/>
                  <a:pt x="1427065" y="1095751"/>
                  <a:pt x="1352792" y="1066135"/>
                </a:cubicBezTo>
                <a:cubicBezTo>
                  <a:pt x="1336486" y="1059596"/>
                  <a:pt x="1395363" y="1049597"/>
                  <a:pt x="1421631" y="1051135"/>
                </a:cubicBezTo>
                <a:cubicBezTo>
                  <a:pt x="1447445" y="1052673"/>
                  <a:pt x="1470543" y="1071519"/>
                  <a:pt x="1501793" y="1058058"/>
                </a:cubicBezTo>
                <a:cubicBezTo>
                  <a:pt x="1519003" y="1009981"/>
                  <a:pt x="1474621" y="992289"/>
                  <a:pt x="1437935" y="978826"/>
                </a:cubicBezTo>
                <a:cubicBezTo>
                  <a:pt x="1353244" y="947673"/>
                  <a:pt x="1270817" y="909981"/>
                  <a:pt x="1177975" y="898826"/>
                </a:cubicBezTo>
                <a:cubicBezTo>
                  <a:pt x="1144915" y="894980"/>
                  <a:pt x="1225528" y="843440"/>
                  <a:pt x="1241378" y="825366"/>
                </a:cubicBezTo>
                <a:cubicBezTo>
                  <a:pt x="867743" y="635366"/>
                  <a:pt x="418474" y="644980"/>
                  <a:pt x="0" y="491517"/>
                </a:cubicBezTo>
                <a:cubicBezTo>
                  <a:pt x="92391" y="461518"/>
                  <a:pt x="160326" y="483440"/>
                  <a:pt x="223277" y="488057"/>
                </a:cubicBezTo>
                <a:cubicBezTo>
                  <a:pt x="380429" y="499594"/>
                  <a:pt x="535773" y="523440"/>
                  <a:pt x="692473" y="537671"/>
                </a:cubicBezTo>
                <a:cubicBezTo>
                  <a:pt x="769465" y="544594"/>
                  <a:pt x="841022" y="570749"/>
                  <a:pt x="927071" y="529211"/>
                </a:cubicBezTo>
                <a:cubicBezTo>
                  <a:pt x="984589" y="501518"/>
                  <a:pt x="1076527" y="531517"/>
                  <a:pt x="1147177" y="556134"/>
                </a:cubicBezTo>
                <a:cubicBezTo>
                  <a:pt x="1205600" y="576517"/>
                  <a:pt x="1261306" y="581901"/>
                  <a:pt x="1338752" y="556134"/>
                </a:cubicBezTo>
                <a:cubicBezTo>
                  <a:pt x="1268554" y="540364"/>
                  <a:pt x="1214658" y="526519"/>
                  <a:pt x="1159406" y="516901"/>
                </a:cubicBezTo>
                <a:cubicBezTo>
                  <a:pt x="1115475" y="509211"/>
                  <a:pt x="1220094" y="478056"/>
                  <a:pt x="1273535" y="481902"/>
                </a:cubicBezTo>
                <a:cubicBezTo>
                  <a:pt x="1348263" y="487287"/>
                  <a:pt x="1306144" y="467287"/>
                  <a:pt x="1293462" y="439595"/>
                </a:cubicBezTo>
                <a:cubicBezTo>
                  <a:pt x="1279875" y="409979"/>
                  <a:pt x="1320183" y="400749"/>
                  <a:pt x="1345545" y="406900"/>
                </a:cubicBezTo>
                <a:cubicBezTo>
                  <a:pt x="1442916" y="431133"/>
                  <a:pt x="1539834" y="388441"/>
                  <a:pt x="1640379" y="423057"/>
                </a:cubicBezTo>
                <a:cubicBezTo>
                  <a:pt x="1615015" y="337670"/>
                  <a:pt x="1560215" y="300363"/>
                  <a:pt x="1445634" y="288439"/>
                </a:cubicBezTo>
                <a:cubicBezTo>
                  <a:pt x="1402608" y="283826"/>
                  <a:pt x="1357773" y="290748"/>
                  <a:pt x="1320636" y="266131"/>
                </a:cubicBezTo>
                <a:cubicBezTo>
                  <a:pt x="1299349" y="251902"/>
                  <a:pt x="1275346" y="234978"/>
                  <a:pt x="1292104" y="208824"/>
                </a:cubicBezTo>
                <a:cubicBezTo>
                  <a:pt x="1303877" y="190363"/>
                  <a:pt x="1329242" y="190363"/>
                  <a:pt x="1350074" y="196517"/>
                </a:cubicBezTo>
                <a:cubicBezTo>
                  <a:pt x="1443371" y="223826"/>
                  <a:pt x="1540741" y="233825"/>
                  <a:pt x="1638113" y="243826"/>
                </a:cubicBezTo>
                <a:cubicBezTo>
                  <a:pt x="1653059" y="245364"/>
                  <a:pt x="1669814" y="250365"/>
                  <a:pt x="1686573" y="224977"/>
                </a:cubicBezTo>
                <a:cubicBezTo>
                  <a:pt x="1504511" y="183824"/>
                  <a:pt x="1331505" y="125362"/>
                  <a:pt x="1144459" y="102670"/>
                </a:cubicBezTo>
                <a:cubicBezTo>
                  <a:pt x="1147177" y="91900"/>
                  <a:pt x="1149896" y="81131"/>
                  <a:pt x="1152614" y="70362"/>
                </a:cubicBezTo>
                <a:cubicBezTo>
                  <a:pt x="1298896" y="85746"/>
                  <a:pt x="1445182" y="101131"/>
                  <a:pt x="1629961" y="120363"/>
                </a:cubicBezTo>
                <a:cubicBezTo>
                  <a:pt x="1516284" y="59207"/>
                  <a:pt x="1408951" y="79594"/>
                  <a:pt x="1324712" y="25362"/>
                </a:cubicBezTo>
                <a:cubicBezTo>
                  <a:pt x="1340563" y="4786"/>
                  <a:pt x="1359698" y="-407"/>
                  <a:pt x="1379513" y="25"/>
                </a:cubicBezTo>
                <a:close/>
              </a:path>
            </a:pathLst>
          </a:cu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555556D2-448C-3CB2-1938-37FA1AF918CA}"/>
              </a:ext>
            </a:extLst>
          </p:cNvPr>
          <p:cNvSpPr txBox="1"/>
          <p:nvPr/>
        </p:nvSpPr>
        <p:spPr>
          <a:xfrm>
            <a:off x="7717970" y="6444734"/>
            <a:ext cx="3189515" cy="369332"/>
          </a:xfrm>
          <a:prstGeom prst="rect">
            <a:avLst/>
          </a:prstGeom>
          <a:noFill/>
        </p:spPr>
        <p:txBody>
          <a:bodyPr wrap="square">
            <a:spAutoFit/>
          </a:bodyPr>
          <a:lstStyle/>
          <a:p>
            <a:r>
              <a:rPr lang="el-GR" dirty="0">
                <a:solidFill>
                  <a:schemeClr val="bg2"/>
                </a:solidFill>
              </a:rPr>
              <a:t>https://www.polignosi.com/</a:t>
            </a:r>
          </a:p>
        </p:txBody>
      </p:sp>
      <p:sp>
        <p:nvSpPr>
          <p:cNvPr id="8" name="TextBox 7">
            <a:extLst>
              <a:ext uri="{FF2B5EF4-FFF2-40B4-BE49-F238E27FC236}">
                <a16:creationId xmlns:a16="http://schemas.microsoft.com/office/drawing/2014/main" id="{4BB4F2A3-C565-3380-DA2F-454D9EC63BE1}"/>
              </a:ext>
            </a:extLst>
          </p:cNvPr>
          <p:cNvSpPr txBox="1"/>
          <p:nvPr/>
        </p:nvSpPr>
        <p:spPr>
          <a:xfrm>
            <a:off x="761999" y="1121229"/>
            <a:ext cx="6498772" cy="4247317"/>
          </a:xfrm>
          <a:prstGeom prst="rect">
            <a:avLst/>
          </a:prstGeom>
          <a:noFill/>
        </p:spPr>
        <p:txBody>
          <a:bodyPr wrap="square">
            <a:spAutoFit/>
          </a:bodyPr>
          <a:lstStyle/>
          <a:p>
            <a:pPr marL="285750" indent="-285750">
              <a:buFont typeface="Wingdings" panose="05000000000000000000" pitchFamily="2" charset="2"/>
              <a:buChar char="q"/>
            </a:pPr>
            <a:endParaRPr lang="el-GR" dirty="0">
              <a:latin typeface="Times New Roman" panose="02020603050405020304" pitchFamily="18" charset="0"/>
              <a:cs typeface="Times New Roman" panose="02020603050405020304" pitchFamily="18" charset="0"/>
            </a:endParaRPr>
          </a:p>
          <a:p>
            <a:pPr algn="ctr"/>
            <a:r>
              <a:rPr lang="el-GR" b="1" dirty="0">
                <a:latin typeface="Times New Roman" panose="02020603050405020304" pitchFamily="18" charset="0"/>
                <a:cs typeface="Times New Roman" panose="02020603050405020304" pitchFamily="18" charset="0"/>
              </a:rPr>
              <a:t>Διαθεματική  προσέγγιση :</a:t>
            </a:r>
          </a:p>
          <a:p>
            <a:pPr algn="ctr"/>
            <a:endParaRPr lang="el-GR"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ΑΝΑΛΥΤΙΚΟ ΠΡΟΓΡΑΜΜΑ ΙΣΤΟΡΙΑΣ Β΄ ΛΥΚΕΙΟΥ ΚΟΙΝΟΥ ΚΟΡΜΟΥ  </a:t>
            </a:r>
          </a:p>
          <a:p>
            <a:r>
              <a:rPr lang="el-GR" dirty="0">
                <a:latin typeface="Times New Roman" panose="02020603050405020304" pitchFamily="18" charset="0"/>
                <a:cs typeface="Times New Roman" panose="02020603050405020304" pitchFamily="18" charset="0"/>
              </a:rPr>
              <a:t>↓</a:t>
            </a:r>
          </a:p>
          <a:p>
            <a:r>
              <a:rPr lang="el-GR" dirty="0">
                <a:latin typeface="Times New Roman" panose="02020603050405020304" pitchFamily="18" charset="0"/>
                <a:cs typeface="Times New Roman" panose="02020603050405020304" pitchFamily="18" charset="0"/>
              </a:rPr>
              <a:t>Η ΟΡΘΟΔΟΞΗ ΕΚΚΛΗΣΙΑ ΤΗΣ ΚΥΠΡΟΥ ΚΑΤΑ ΤΗΝ ΠΕΡΙΟΔΟ ΤΗΣ ΦΡΑΓΚΟΚΡΑΤΙΑΣ </a:t>
            </a:r>
          </a:p>
          <a:p>
            <a:r>
              <a:rPr lang="el-GR" dirty="0">
                <a:latin typeface="Times New Roman" panose="02020603050405020304" pitchFamily="18" charset="0"/>
                <a:cs typeface="Times New Roman" panose="02020603050405020304" pitchFamily="18" charset="0"/>
              </a:rPr>
              <a:t>↓</a:t>
            </a:r>
          </a:p>
          <a:p>
            <a:r>
              <a:rPr lang="el-GR" dirty="0">
                <a:latin typeface="Times New Roman" panose="02020603050405020304" pitchFamily="18" charset="0"/>
                <a:cs typeface="Times New Roman" panose="02020603050405020304" pitchFamily="18" charset="0"/>
              </a:rPr>
              <a:t>Να αποτιμούν τη συμβολή της Ελένης </a:t>
            </a:r>
            <a:r>
              <a:rPr lang="el-GR" dirty="0" err="1">
                <a:latin typeface="Times New Roman" panose="02020603050405020304" pitchFamily="18" charset="0"/>
                <a:cs typeface="Times New Roman" panose="02020603050405020304" pitchFamily="18" charset="0"/>
              </a:rPr>
              <a:t>Παλαιολογίνας</a:t>
            </a:r>
            <a:r>
              <a:rPr lang="el-GR" dirty="0">
                <a:latin typeface="Times New Roman" panose="02020603050405020304" pitchFamily="18" charset="0"/>
                <a:cs typeface="Times New Roman" panose="02020603050405020304" pitchFamily="18" charset="0"/>
              </a:rPr>
              <a:t> στην ενίσχυση της Ορθόδοξης Εκκλησίας της Κύπρου. (Γ, Δ, Ε, ΣΤ, Ζ)</a:t>
            </a:r>
          </a:p>
          <a:p>
            <a:endParaRPr lang="el-GR"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 </a:t>
            </a:r>
            <a:r>
              <a:rPr lang="el-GR" i="1" dirty="0">
                <a:latin typeface="Times New Roman" panose="02020603050405020304" pitchFamily="18" charset="0"/>
                <a:cs typeface="Times New Roman" panose="02020603050405020304" pitchFamily="18" charset="0"/>
              </a:rPr>
              <a:t>Το  κύπελλο  του  θανάτου </a:t>
            </a:r>
            <a:r>
              <a:rPr lang="el-GR" dirty="0">
                <a:latin typeface="Times New Roman" panose="02020603050405020304" pitchFamily="18" charset="0"/>
                <a:cs typeface="Times New Roman" panose="02020603050405020304" pitchFamily="18" charset="0"/>
              </a:rPr>
              <a:t>του  Κύπρου  Χρυσάνθη </a:t>
            </a:r>
          </a:p>
          <a:p>
            <a:pPr marL="285750" indent="-285750">
              <a:buFont typeface="Wingdings" panose="05000000000000000000" pitchFamily="2" charset="2"/>
              <a:buChar char="q"/>
            </a:pPr>
            <a:endParaRPr lang="el-GR" dirty="0">
              <a:latin typeface="Times New Roman" panose="02020603050405020304" pitchFamily="18" charset="0"/>
              <a:cs typeface="Times New Roman" panose="02020603050405020304" pitchFamily="18" charset="0"/>
            </a:endParaRPr>
          </a:p>
          <a:p>
            <a:endParaRPr lang="el-GR" dirty="0"/>
          </a:p>
        </p:txBody>
      </p:sp>
      <p:sp>
        <p:nvSpPr>
          <p:cNvPr id="2" name="Θέση αριθμού διαφάνειας 1">
            <a:extLst>
              <a:ext uri="{FF2B5EF4-FFF2-40B4-BE49-F238E27FC236}">
                <a16:creationId xmlns:a16="http://schemas.microsoft.com/office/drawing/2014/main" id="{8FCC01D7-A603-6634-CBDF-D9886926F5C2}"/>
              </a:ext>
            </a:extLst>
          </p:cNvPr>
          <p:cNvSpPr>
            <a:spLocks noGrp="1"/>
          </p:cNvSpPr>
          <p:nvPr>
            <p:ph type="sldNum" sz="quarter" idx="12"/>
          </p:nvPr>
        </p:nvSpPr>
        <p:spPr/>
        <p:txBody>
          <a:bodyPr/>
          <a:lstStyle/>
          <a:p>
            <a:fld id="{AE6920ED-6F5C-4936-8D42-B69B6BA79D01}" type="slidenum">
              <a:rPr lang="el-GR" smtClean="0"/>
              <a:t>2</a:t>
            </a:fld>
            <a:endParaRPr lang="el-GR"/>
          </a:p>
        </p:txBody>
      </p:sp>
    </p:spTree>
    <p:extLst>
      <p:ext uri="{BB962C8B-B14F-4D97-AF65-F5344CB8AC3E}">
        <p14:creationId xmlns:p14="http://schemas.microsoft.com/office/powerpoint/2010/main" val="2978075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D44AA4-CC72-A516-D2F6-96C51BFA6A80}"/>
              </a:ext>
            </a:extLst>
          </p:cNvPr>
          <p:cNvSpPr txBox="1"/>
          <p:nvPr/>
        </p:nvSpPr>
        <p:spPr>
          <a:xfrm>
            <a:off x="174175" y="943990"/>
            <a:ext cx="2743201" cy="4062651"/>
          </a:xfrm>
          <a:prstGeom prst="rect">
            <a:avLst/>
          </a:prstGeom>
          <a:noFill/>
        </p:spPr>
        <p:txBody>
          <a:bodyPr wrap="square">
            <a:spAutoFit/>
          </a:bodyPr>
          <a:lstStyle/>
          <a:p>
            <a:pPr algn="r">
              <a:spcAft>
                <a:spcPts val="1000"/>
              </a:spcAft>
              <a:buNone/>
            </a:pPr>
            <a:r>
              <a:rPr lang="el-GR" b="1" i="1" dirty="0">
                <a:effectLst/>
                <a:latin typeface="Times New Roman" panose="02020603050405020304" pitchFamily="18" charset="0"/>
                <a:ea typeface="Calibri" panose="020F0502020204030204" pitchFamily="34" charset="0"/>
                <a:cs typeface="Times New Roman" panose="02020603050405020304" pitchFamily="18" charset="0"/>
              </a:rPr>
              <a:t>Ελένη  Παλαιολόγου του Κ. Χρυσάνθου </a:t>
            </a:r>
            <a:endParaRPr lang="el-GR" dirty="0">
              <a:effectLst/>
              <a:latin typeface="Times New Roman" panose="02020603050405020304" pitchFamily="18" charset="0"/>
              <a:ea typeface="Calibri" panose="020F0502020204030204" pitchFamily="34" charset="0"/>
              <a:cs typeface="Times New Roman" panose="02020603050405020304" pitchFamily="18" charset="0"/>
            </a:endParaRP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 Καράβια στο  φλουρί  στεφανωμένα </a:t>
            </a:r>
          </a:p>
          <a:p>
            <a:pPr algn="r">
              <a:spcAft>
                <a:spcPts val="1000"/>
              </a:spcAft>
              <a:buNone/>
            </a:pPr>
            <a:r>
              <a:rPr lang="el-GR" dirty="0" err="1">
                <a:effectLst/>
                <a:latin typeface="Times New Roman" panose="02020603050405020304" pitchFamily="18" charset="0"/>
                <a:ea typeface="Calibri" panose="020F0502020204030204" pitchFamily="34" charset="0"/>
                <a:cs typeface="Times New Roman" panose="02020603050405020304" pitchFamily="18" charset="0"/>
              </a:rPr>
              <a:t>σά</a:t>
            </a:r>
            <a:r>
              <a:rPr lang="el-GR" dirty="0">
                <a:effectLst/>
                <a:latin typeface="Times New Roman" panose="02020603050405020304" pitchFamily="18" charset="0"/>
                <a:ea typeface="Calibri" panose="020F0502020204030204" pitchFamily="34" charset="0"/>
                <a:cs typeface="Times New Roman" panose="02020603050405020304" pitchFamily="18" charset="0"/>
              </a:rPr>
              <a:t>  </a:t>
            </a:r>
            <a:r>
              <a:rPr lang="el-GR" dirty="0" err="1">
                <a:effectLst/>
                <a:latin typeface="Times New Roman" panose="02020603050405020304" pitchFamily="18" charset="0"/>
                <a:ea typeface="Calibri" panose="020F0502020204030204" pitchFamily="34" charset="0"/>
                <a:cs typeface="Times New Roman" panose="02020603050405020304" pitchFamily="18" charset="0"/>
              </a:rPr>
              <a:t>θεοκόσμητα</a:t>
            </a:r>
            <a:r>
              <a:rPr lang="el-GR" dirty="0">
                <a:effectLst/>
                <a:latin typeface="Times New Roman" panose="02020603050405020304" pitchFamily="18" charset="0"/>
                <a:ea typeface="Calibri" panose="020F0502020204030204" pitchFamily="34" charset="0"/>
                <a:cs typeface="Times New Roman" panose="02020603050405020304" pitchFamily="18" charset="0"/>
              </a:rPr>
              <a:t> φωτιές  τοξεύουν </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 και των  κυμάτων  οι τρυφές  σαλεύουν </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καρύδια στήθη  </a:t>
            </a:r>
            <a:r>
              <a:rPr lang="el-GR" dirty="0" err="1">
                <a:effectLst/>
                <a:latin typeface="Times New Roman" panose="02020603050405020304" pitchFamily="18" charset="0"/>
                <a:ea typeface="Calibri" panose="020F0502020204030204" pitchFamily="34" charset="0"/>
                <a:cs typeface="Times New Roman" panose="02020603050405020304" pitchFamily="18" charset="0"/>
              </a:rPr>
              <a:t>πρωτοξυπνημένα</a:t>
            </a:r>
            <a:r>
              <a:rPr lang="el-GR" dirty="0">
                <a:effectLst/>
                <a:latin typeface="Times New Roman" panose="02020603050405020304" pitchFamily="18" charset="0"/>
                <a:ea typeface="Calibri" panose="020F0502020204030204" pitchFamily="34" charset="0"/>
                <a:cs typeface="Times New Roman" panose="02020603050405020304" pitchFamily="18" charset="0"/>
              </a:rPr>
              <a:t>.</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 </a:t>
            </a:r>
          </a:p>
          <a:p>
            <a:pPr algn="r">
              <a:spcAft>
                <a:spcPts val="1000"/>
              </a:spcAft>
              <a:buNone/>
            </a:pPr>
            <a:endParaRPr lang="el-GR" sz="1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422D9BCE-421F-31A2-3604-985EB0DC0650}"/>
              </a:ext>
            </a:extLst>
          </p:cNvPr>
          <p:cNvSpPr>
            <a:spLocks noGrp="1"/>
          </p:cNvSpPr>
          <p:nvPr>
            <p:ph type="ftr" sz="quarter" idx="11"/>
          </p:nvPr>
        </p:nvSpPr>
        <p:spPr>
          <a:xfrm>
            <a:off x="838199" y="6270172"/>
            <a:ext cx="9633857" cy="451304"/>
          </a:xfrm>
        </p:spPr>
        <p:txBody>
          <a:bodyPr/>
          <a:lstStyle/>
          <a:p>
            <a:pPr algn="l"/>
            <a:r>
              <a:rPr lang="el-GR" sz="1000" dirty="0">
                <a:latin typeface="Times New Roman" panose="02020603050405020304" pitchFamily="18" charset="0"/>
                <a:cs typeface="Times New Roman" panose="02020603050405020304" pitchFamily="18" charset="0"/>
              </a:rPr>
              <a:t>Κάρολος  </a:t>
            </a:r>
            <a:r>
              <a:rPr lang="el-GR" sz="1000" dirty="0">
                <a:latin typeface="Times New Roman" panose="02020603050405020304" pitchFamily="18" charset="0"/>
                <a:ea typeface="Calibri" panose="020F0502020204030204" pitchFamily="34" charset="0"/>
                <a:cs typeface="Times New Roman" panose="02020603050405020304" pitchFamily="18" charset="0"/>
              </a:rPr>
              <a:t>Μητσάκης, </a:t>
            </a:r>
            <a:r>
              <a:rPr lang="es-ES" sz="1000" i="1" dirty="0">
                <a:latin typeface="Times New Roman" panose="02020603050405020304" pitchFamily="18" charset="0"/>
                <a:ea typeface="Calibri" panose="020F0502020204030204" pitchFamily="34" charset="0"/>
                <a:cs typeface="Times New Roman" panose="02020603050405020304" pitchFamily="18" charset="0"/>
              </a:rPr>
              <a:t>Ο ποιητής Κύπρος Χρυσάνθης : η συμβολή της Κύπρου στη νεοελληνική λογοτεχνία</a:t>
            </a:r>
            <a:r>
              <a:rPr lang="el-GR" sz="1000" i="1" dirty="0">
                <a:latin typeface="Times New Roman" panose="02020603050405020304" pitchFamily="18" charset="0"/>
                <a:ea typeface="Calibri" panose="020F0502020204030204" pitchFamily="34" charset="0"/>
                <a:cs typeface="Times New Roman" panose="02020603050405020304" pitchFamily="18" charset="0"/>
              </a:rPr>
              <a:t>, </a:t>
            </a:r>
            <a:r>
              <a:rPr lang="el-GR" sz="1000" dirty="0">
                <a:latin typeface="Times New Roman" panose="02020603050405020304" pitchFamily="18" charset="0"/>
                <a:ea typeface="Calibri" panose="020F0502020204030204" pitchFamily="34" charset="0"/>
                <a:cs typeface="Times New Roman" panose="02020603050405020304" pitchFamily="18" charset="0"/>
              </a:rPr>
              <a:t>Ε.Π.Ο.Κ., Λευκωσία</a:t>
            </a:r>
            <a:r>
              <a:rPr lang="es-ES" sz="1000" dirty="0">
                <a:latin typeface="Times New Roman" panose="02020603050405020304" pitchFamily="18" charset="0"/>
                <a:ea typeface="Calibri" panose="020F0502020204030204" pitchFamily="34" charset="0"/>
                <a:cs typeface="Times New Roman" panose="02020603050405020304" pitchFamily="18" charset="0"/>
              </a:rPr>
              <a:t> </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s-ES" sz="1000" dirty="0">
                <a:latin typeface="Times New Roman" panose="02020603050405020304" pitchFamily="18" charset="0"/>
                <a:ea typeface="Calibri" panose="020F0502020204030204" pitchFamily="34" charset="0"/>
                <a:cs typeface="Times New Roman" panose="02020603050405020304" pitchFamily="18" charset="0"/>
              </a:rPr>
              <a:t>1990</a:t>
            </a:r>
            <a:r>
              <a:rPr lang="el-GR" sz="1000" dirty="0">
                <a:latin typeface="Times New Roman" panose="02020603050405020304" pitchFamily="18" charset="0"/>
                <a:ea typeface="Calibri" panose="020F0502020204030204" pitchFamily="34" charset="0"/>
                <a:cs typeface="Times New Roman" panose="02020603050405020304" pitchFamily="18" charset="0"/>
              </a:rPr>
              <a:t>, σελ. 45.</a:t>
            </a:r>
          </a:p>
          <a:p>
            <a:endParaRPr lang="el-GR" dirty="0"/>
          </a:p>
        </p:txBody>
      </p:sp>
      <p:sp>
        <p:nvSpPr>
          <p:cNvPr id="5" name="Θέση αριθμού διαφάνειας 4">
            <a:extLst>
              <a:ext uri="{FF2B5EF4-FFF2-40B4-BE49-F238E27FC236}">
                <a16:creationId xmlns:a16="http://schemas.microsoft.com/office/drawing/2014/main" id="{5C50F138-25C1-29F9-A8D7-04B99AF9F849}"/>
              </a:ext>
            </a:extLst>
          </p:cNvPr>
          <p:cNvSpPr>
            <a:spLocks noGrp="1"/>
          </p:cNvSpPr>
          <p:nvPr>
            <p:ph type="sldNum" sz="quarter" idx="12"/>
          </p:nvPr>
        </p:nvSpPr>
        <p:spPr/>
        <p:txBody>
          <a:bodyPr/>
          <a:lstStyle/>
          <a:p>
            <a:fld id="{AE6920ED-6F5C-4936-8D42-B69B6BA79D01}" type="slidenum">
              <a:rPr lang="el-GR" smtClean="0"/>
              <a:t>3</a:t>
            </a:fld>
            <a:endParaRPr lang="el-GR"/>
          </a:p>
        </p:txBody>
      </p:sp>
      <p:sp>
        <p:nvSpPr>
          <p:cNvPr id="2" name="TextBox 1">
            <a:extLst>
              <a:ext uri="{FF2B5EF4-FFF2-40B4-BE49-F238E27FC236}">
                <a16:creationId xmlns:a16="http://schemas.microsoft.com/office/drawing/2014/main" id="{8959FE12-BEE4-65B4-B850-193F4F2932EB}"/>
              </a:ext>
            </a:extLst>
          </p:cNvPr>
          <p:cNvSpPr txBox="1"/>
          <p:nvPr/>
        </p:nvSpPr>
        <p:spPr>
          <a:xfrm>
            <a:off x="8077199" y="666991"/>
            <a:ext cx="2743201" cy="4339650"/>
          </a:xfrm>
          <a:prstGeom prst="rect">
            <a:avLst/>
          </a:prstGeom>
          <a:noFill/>
        </p:spPr>
        <p:txBody>
          <a:bodyPr wrap="square">
            <a:spAutoFit/>
          </a:bodyPr>
          <a:lstStyle/>
          <a:p>
            <a:pPr algn="r">
              <a:spcAft>
                <a:spcPts val="1000"/>
              </a:spcAft>
              <a:buNone/>
            </a:pP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το  δακτυλίδι  φράγκικο, το χέρι</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του  χρυσικού  ρωμιού  </a:t>
            </a:r>
            <a:r>
              <a:rPr lang="el-GR" dirty="0" err="1">
                <a:effectLst/>
                <a:latin typeface="Times New Roman" panose="02020603050405020304" pitchFamily="18" charset="0"/>
                <a:ea typeface="Calibri" panose="020F0502020204030204" pitchFamily="34" charset="0"/>
                <a:cs typeface="Times New Roman" panose="02020603050405020304" pitchFamily="18" charset="0"/>
              </a:rPr>
              <a:t>τεχνίτρα</a:t>
            </a:r>
            <a:r>
              <a:rPr lang="el-GR" dirty="0">
                <a:effectLst/>
                <a:latin typeface="Times New Roman" panose="02020603050405020304" pitchFamily="18" charset="0"/>
                <a:ea typeface="Calibri" panose="020F0502020204030204" pitchFamily="34" charset="0"/>
                <a:cs typeface="Times New Roman" panose="02020603050405020304" pitchFamily="18" charset="0"/>
              </a:rPr>
              <a:t> πράξη.</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Μα πότε  το στεφάνωμα θ΄ </a:t>
            </a:r>
            <a:r>
              <a:rPr lang="el-GR" dirty="0" err="1">
                <a:effectLst/>
                <a:latin typeface="Times New Roman" panose="02020603050405020304" pitchFamily="18" charset="0"/>
                <a:ea typeface="Calibri" panose="020F0502020204030204" pitchFamily="34" charset="0"/>
                <a:cs typeface="Times New Roman" panose="02020603050405020304" pitchFamily="18" charset="0"/>
              </a:rPr>
              <a:t>αλλάξη</a:t>
            </a:r>
            <a:endParaRPr lang="el-GR" dirty="0">
              <a:effectLst/>
              <a:latin typeface="Times New Roman" panose="02020603050405020304" pitchFamily="18" charset="0"/>
              <a:ea typeface="Calibri" panose="020F0502020204030204" pitchFamily="34" charset="0"/>
              <a:cs typeface="Times New Roman" panose="02020603050405020304" pitchFamily="18" charset="0"/>
            </a:endParaRP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ξύλο ξερό σε </a:t>
            </a:r>
            <a:r>
              <a:rPr lang="el-GR" dirty="0" err="1">
                <a:effectLst/>
                <a:latin typeface="Times New Roman" panose="02020603050405020304" pitchFamily="18" charset="0"/>
                <a:ea typeface="Calibri" panose="020F0502020204030204" pitchFamily="34" charset="0"/>
                <a:cs typeface="Times New Roman" panose="02020603050405020304" pitchFamily="18" charset="0"/>
              </a:rPr>
              <a:t>ολανθισμένο</a:t>
            </a:r>
            <a:r>
              <a:rPr lang="el-GR" dirty="0">
                <a:effectLst/>
                <a:latin typeface="Times New Roman" panose="02020603050405020304" pitchFamily="18" charset="0"/>
                <a:ea typeface="Calibri" panose="020F0502020204030204" pitchFamily="34" charset="0"/>
                <a:cs typeface="Times New Roman" panose="02020603050405020304" pitchFamily="18" charset="0"/>
              </a:rPr>
              <a:t>  αστέρι;</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Οι γάμοι δεν αλλάζουν  τιμημένοι</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την αρετή  του  κόσμου  μας, ω ξένοι.¹  </a:t>
            </a:r>
          </a:p>
        </p:txBody>
      </p:sp>
      <p:sp>
        <p:nvSpPr>
          <p:cNvPr id="6" name="TextBox 5">
            <a:extLst>
              <a:ext uri="{FF2B5EF4-FFF2-40B4-BE49-F238E27FC236}">
                <a16:creationId xmlns:a16="http://schemas.microsoft.com/office/drawing/2014/main" id="{FE499D18-F710-8ACD-74D7-84F0D6BBD5A5}"/>
              </a:ext>
            </a:extLst>
          </p:cNvPr>
          <p:cNvSpPr txBox="1"/>
          <p:nvPr/>
        </p:nvSpPr>
        <p:spPr>
          <a:xfrm>
            <a:off x="3722917" y="805491"/>
            <a:ext cx="2743201" cy="3380413"/>
          </a:xfrm>
          <a:prstGeom prst="rect">
            <a:avLst/>
          </a:prstGeom>
          <a:noFill/>
        </p:spPr>
        <p:txBody>
          <a:bodyPr wrap="square">
            <a:spAutoFit/>
          </a:bodyPr>
          <a:lstStyle/>
          <a:p>
            <a:pPr algn="r">
              <a:spcAft>
                <a:spcPts val="1000"/>
              </a:spcAft>
              <a:buNone/>
            </a:pPr>
            <a:r>
              <a:rPr lang="el-GR" sz="1000" dirty="0">
                <a:effectLst/>
                <a:latin typeface="Times New Roman" panose="02020603050405020304" pitchFamily="18" charset="0"/>
                <a:ea typeface="Calibri" panose="020F0502020204030204" pitchFamily="34" charset="0"/>
                <a:cs typeface="Times New Roman" panose="02020603050405020304" pitchFamily="18" charset="0"/>
              </a:rPr>
              <a:t> </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Στα βλέφαρα φρονήματα ανθισμένα,</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σάμπως  περίεργα νέφη, ζωηρεύουν,</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βυζαντινές ψυχές  </a:t>
            </a:r>
            <a:r>
              <a:rPr lang="el-GR" dirty="0" err="1">
                <a:effectLst/>
                <a:latin typeface="Times New Roman" panose="02020603050405020304" pitchFamily="18" charset="0"/>
                <a:ea typeface="Calibri" panose="020F0502020204030204" pitchFamily="34" charset="0"/>
                <a:cs typeface="Times New Roman" panose="02020603050405020304" pitchFamily="18" charset="0"/>
              </a:rPr>
              <a:t>χρυσογητεύουν</a:t>
            </a:r>
            <a:endParaRPr lang="el-GR" dirty="0">
              <a:effectLst/>
              <a:latin typeface="Times New Roman" panose="02020603050405020304" pitchFamily="18" charset="0"/>
              <a:ea typeface="Calibri" panose="020F0502020204030204" pitchFamily="34" charset="0"/>
              <a:cs typeface="Times New Roman" panose="02020603050405020304" pitchFamily="18" charset="0"/>
            </a:endParaRP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τα πλήθη  με μια ελπίδα μπολιασμένα :</a:t>
            </a:r>
          </a:p>
          <a:p>
            <a:pPr algn="r">
              <a:spcAft>
                <a:spcPts val="1000"/>
              </a:spcAft>
              <a:buNone/>
            </a:pPr>
            <a:r>
              <a:rPr lang="el-GR"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133035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34638C-A66D-E970-C469-07682BB92757}"/>
              </a:ext>
            </a:extLst>
          </p:cNvPr>
          <p:cNvSpPr txBox="1"/>
          <p:nvPr/>
        </p:nvSpPr>
        <p:spPr>
          <a:xfrm>
            <a:off x="370113" y="452735"/>
            <a:ext cx="11713030" cy="646331"/>
          </a:xfrm>
          <a:prstGeom prst="rect">
            <a:avLst/>
          </a:prstGeom>
          <a:noFill/>
        </p:spPr>
        <p:txBody>
          <a:bodyPr wrap="square">
            <a:spAutoFit/>
          </a:bodyPr>
          <a:lstStyle/>
          <a:p>
            <a:r>
              <a:rPr lang="el-GR" b="1" i="0" dirty="0">
                <a:solidFill>
                  <a:srgbClr val="FF0000"/>
                </a:solidFill>
                <a:effectLst/>
                <a:latin typeface="Times New Roman" panose="02020603050405020304" pitchFamily="18" charset="0"/>
                <a:cs typeface="Times New Roman" panose="02020603050405020304" pitchFamily="18" charset="0"/>
              </a:rPr>
              <a:t>Ερώτημα : Πώς η Κύπρος κατάφερε να κρατήσει την «αρετή του κόσμου μας» (την ελληνικότητα και την ορθοδοξία της) παρόλο που το «δαχτυλίδι» (η διοίκηση) ήταν ξένο;</a:t>
            </a:r>
            <a:endParaRPr lang="el-GR" b="1" dirty="0">
              <a:solidFill>
                <a:srgbClr val="FF0000"/>
              </a:solidFill>
              <a:latin typeface="Times New Roman" panose="02020603050405020304" pitchFamily="18" charset="0"/>
              <a:cs typeface="Times New Roman" panose="02020603050405020304" pitchFamily="18" charset="0"/>
            </a:endParaRPr>
          </a:p>
        </p:txBody>
      </p:sp>
      <p:sp>
        <p:nvSpPr>
          <p:cNvPr id="4" name="Ορθογώνιο: Στρογγύλεμα γωνιών 3">
            <a:extLst>
              <a:ext uri="{FF2B5EF4-FFF2-40B4-BE49-F238E27FC236}">
                <a16:creationId xmlns:a16="http://schemas.microsoft.com/office/drawing/2014/main" id="{E32BAAB5-7AD6-988B-1BD3-248F08898F5D}"/>
              </a:ext>
            </a:extLst>
          </p:cNvPr>
          <p:cNvSpPr/>
          <p:nvPr/>
        </p:nvSpPr>
        <p:spPr>
          <a:xfrm>
            <a:off x="1349828" y="2008413"/>
            <a:ext cx="3439886" cy="968829"/>
          </a:xfrm>
          <a:prstGeom prst="roundRect">
            <a:avLst/>
          </a:prstGeom>
          <a:solidFill>
            <a:schemeClr val="accent6">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rPr>
              <a:t>Προϋπάρχουσες γνώσεις </a:t>
            </a:r>
          </a:p>
        </p:txBody>
      </p:sp>
      <p:sp>
        <p:nvSpPr>
          <p:cNvPr id="5" name="Ορθογώνιο: Στρογγύλεμα γωνιών 4">
            <a:extLst>
              <a:ext uri="{FF2B5EF4-FFF2-40B4-BE49-F238E27FC236}">
                <a16:creationId xmlns:a16="http://schemas.microsoft.com/office/drawing/2014/main" id="{78A965E1-E3A6-EA1E-C80B-1E5122F41080}"/>
              </a:ext>
            </a:extLst>
          </p:cNvPr>
          <p:cNvSpPr/>
          <p:nvPr/>
        </p:nvSpPr>
        <p:spPr>
          <a:xfrm>
            <a:off x="6531428" y="2008413"/>
            <a:ext cx="3439886" cy="968829"/>
          </a:xfrm>
          <a:prstGeom prst="roundRect">
            <a:avLst/>
          </a:prstGeom>
          <a:solidFill>
            <a:schemeClr val="accent1">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rPr>
              <a:t>Πυρηνικές  γνώσεις </a:t>
            </a:r>
          </a:p>
        </p:txBody>
      </p:sp>
      <p:sp>
        <p:nvSpPr>
          <p:cNvPr id="7" name="TextBox 6">
            <a:extLst>
              <a:ext uri="{FF2B5EF4-FFF2-40B4-BE49-F238E27FC236}">
                <a16:creationId xmlns:a16="http://schemas.microsoft.com/office/drawing/2014/main" id="{7C86578B-1329-B209-7C6D-647EFECCDBC7}"/>
              </a:ext>
            </a:extLst>
          </p:cNvPr>
          <p:cNvSpPr txBox="1"/>
          <p:nvPr/>
        </p:nvSpPr>
        <p:spPr>
          <a:xfrm>
            <a:off x="1524000" y="3429001"/>
            <a:ext cx="3799114" cy="923330"/>
          </a:xfrm>
          <a:prstGeom prst="rect">
            <a:avLst/>
          </a:prstGeom>
          <a:noFill/>
        </p:spPr>
        <p:txBody>
          <a:bodyPr wrap="square">
            <a:spAutoFit/>
          </a:bodyPr>
          <a:lstStyle/>
          <a:p>
            <a:pPr marL="285750" indent="-285750">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Οι προσπάθειες της Λατινικής Εκκλησίας για υποταγή της Ορθόδοξης Εκκλησίας της Κύπρου</a:t>
            </a:r>
          </a:p>
        </p:txBody>
      </p:sp>
      <p:sp>
        <p:nvSpPr>
          <p:cNvPr id="9" name="TextBox 8">
            <a:extLst>
              <a:ext uri="{FF2B5EF4-FFF2-40B4-BE49-F238E27FC236}">
                <a16:creationId xmlns:a16="http://schemas.microsoft.com/office/drawing/2014/main" id="{1FF8A815-D620-FBD2-27B2-E602E4CF7688}"/>
              </a:ext>
            </a:extLst>
          </p:cNvPr>
          <p:cNvSpPr txBox="1"/>
          <p:nvPr/>
        </p:nvSpPr>
        <p:spPr>
          <a:xfrm>
            <a:off x="6694715" y="3313334"/>
            <a:ext cx="5072742" cy="2308324"/>
          </a:xfrm>
          <a:prstGeom prst="rect">
            <a:avLst/>
          </a:prstGeom>
          <a:noFill/>
        </p:spPr>
        <p:txBody>
          <a:bodyPr wrap="square">
            <a:spAutoFit/>
          </a:bodyPr>
          <a:lstStyle/>
          <a:p>
            <a:pPr marL="285750" indent="-285750">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Ελένη </a:t>
            </a:r>
            <a:r>
              <a:rPr lang="el-GR" dirty="0" err="1">
                <a:latin typeface="Times New Roman" panose="02020603050405020304" pitchFamily="18" charset="0"/>
                <a:cs typeface="Times New Roman" panose="02020603050405020304" pitchFamily="18" charset="0"/>
              </a:rPr>
              <a:t>Παλαιολογίνα</a:t>
            </a:r>
            <a:r>
              <a:rPr lang="el-GR" dirty="0">
                <a:latin typeface="Times New Roman" panose="02020603050405020304" pitchFamily="18" charset="0"/>
                <a:cs typeface="Times New Roman" panose="02020603050405020304" pitchFamily="18" charset="0"/>
              </a:rPr>
              <a:t> : </a:t>
            </a:r>
          </a:p>
          <a:p>
            <a:r>
              <a:rPr lang="el-GR" b="0" i="0" dirty="0">
                <a:effectLst/>
                <a:latin typeface="Times New Roman" panose="02020603050405020304" pitchFamily="18" charset="0"/>
                <a:cs typeface="Times New Roman" panose="02020603050405020304" pitchFamily="18" charset="0"/>
              </a:rPr>
              <a:t>κόρη του Θεοδώρου Β' δεσπότη του </a:t>
            </a:r>
            <a:r>
              <a:rPr lang="el-GR" b="0" i="0" dirty="0" err="1">
                <a:effectLst/>
                <a:latin typeface="Times New Roman" panose="02020603050405020304" pitchFamily="18" charset="0"/>
                <a:cs typeface="Times New Roman" panose="02020603050405020304" pitchFamily="18" charset="0"/>
              </a:rPr>
              <a:t>Μοριά</a:t>
            </a:r>
            <a:endParaRPr lang="el-GR" b="0" i="0" dirty="0">
              <a:effectLst/>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Βασίλισσα της Κύπρου κατά την περίοδο της Φραγκοκρατίας από το 1441 μέχρι το 1458 </a:t>
            </a:r>
          </a:p>
          <a:p>
            <a:pPr marL="285750" indent="-285750">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Παντρεύτηκε τον βασιλιά του μεσαιωνικού κυπριακού βασιλείου Ιωάννη Β’  (1432- 1458) </a:t>
            </a:r>
          </a:p>
          <a:p>
            <a:pPr marL="285750" indent="-285750">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 Η συμβολή της Ελένης </a:t>
            </a:r>
            <a:r>
              <a:rPr lang="el-GR" dirty="0" err="1">
                <a:latin typeface="Times New Roman" panose="02020603050405020304" pitchFamily="18" charset="0"/>
                <a:cs typeface="Times New Roman" panose="02020603050405020304" pitchFamily="18" charset="0"/>
              </a:rPr>
              <a:t>Παλαιολογίνας</a:t>
            </a:r>
            <a:r>
              <a:rPr lang="el-GR" dirty="0">
                <a:latin typeface="Times New Roman" panose="02020603050405020304" pitchFamily="18" charset="0"/>
                <a:cs typeface="Times New Roman" panose="02020603050405020304" pitchFamily="18" charset="0"/>
              </a:rPr>
              <a:t> στην ενίσχυση της Ορθόδοξης Εκκλησίας της Κύπρου</a:t>
            </a:r>
          </a:p>
        </p:txBody>
      </p:sp>
      <p:sp>
        <p:nvSpPr>
          <p:cNvPr id="2" name="Θέση αριθμού διαφάνειας 1">
            <a:extLst>
              <a:ext uri="{FF2B5EF4-FFF2-40B4-BE49-F238E27FC236}">
                <a16:creationId xmlns:a16="http://schemas.microsoft.com/office/drawing/2014/main" id="{34960B0C-27F6-6C1F-E95A-568EDAE7AAB3}"/>
              </a:ext>
            </a:extLst>
          </p:cNvPr>
          <p:cNvSpPr>
            <a:spLocks noGrp="1"/>
          </p:cNvSpPr>
          <p:nvPr>
            <p:ph type="sldNum" sz="quarter" idx="12"/>
          </p:nvPr>
        </p:nvSpPr>
        <p:spPr/>
        <p:txBody>
          <a:bodyPr/>
          <a:lstStyle/>
          <a:p>
            <a:fld id="{AE6920ED-6F5C-4936-8D42-B69B6BA79D01}" type="slidenum">
              <a:rPr lang="el-GR" smtClean="0"/>
              <a:t>4</a:t>
            </a:fld>
            <a:endParaRPr lang="el-GR"/>
          </a:p>
        </p:txBody>
      </p:sp>
    </p:spTree>
    <p:extLst>
      <p:ext uri="{BB962C8B-B14F-4D97-AF65-F5344CB8AC3E}">
        <p14:creationId xmlns:p14="http://schemas.microsoft.com/office/powerpoint/2010/main" val="1838864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456E59-DD34-4311-F0DE-14D043C0AB3A}"/>
              </a:ext>
            </a:extLst>
          </p:cNvPr>
          <p:cNvSpPr txBox="1"/>
          <p:nvPr/>
        </p:nvSpPr>
        <p:spPr>
          <a:xfrm>
            <a:off x="7097483" y="1079209"/>
            <a:ext cx="4713515" cy="385362"/>
          </a:xfrm>
          <a:prstGeom prst="rect">
            <a:avLst/>
          </a:prstGeom>
          <a:noFill/>
        </p:spPr>
        <p:txBody>
          <a:bodyPr wrap="square">
            <a:spAutoFit/>
          </a:bodyPr>
          <a:lstStyle/>
          <a:p>
            <a:pPr algn="just">
              <a:lnSpc>
                <a:spcPct val="115000"/>
              </a:lnSpc>
              <a:spcAft>
                <a:spcPts val="1000"/>
              </a:spcAft>
            </a:pPr>
            <a:r>
              <a:rPr lang="es-ES" dirty="0" err="1">
                <a:latin typeface="Times New Roman" panose="02020603050405020304" pitchFamily="18" charset="0"/>
                <a:ea typeface="Calibri" panose="020F0502020204030204" pitchFamily="34" charset="0"/>
                <a:cs typeface="Times New Roman" panose="02020603050405020304" pitchFamily="18" charset="0"/>
              </a:rPr>
              <a:t>Γε</a:t>
            </a:r>
            <a:r>
              <a:rPr lang="el-GR" dirty="0">
                <a:latin typeface="Times New Roman" panose="02020603050405020304" pitchFamily="18" charset="0"/>
                <a:ea typeface="Calibri" panose="020F0502020204030204" pitchFamily="34" charset="0"/>
                <a:cs typeface="Times New Roman" panose="02020603050405020304" pitchFamily="18" charset="0"/>
              </a:rPr>
              <a:t>ώ</a:t>
            </a:r>
            <a:r>
              <a:rPr lang="es-ES" dirty="0" err="1">
                <a:latin typeface="Times New Roman" panose="02020603050405020304" pitchFamily="18" charset="0"/>
                <a:ea typeface="Calibri" panose="020F0502020204030204" pitchFamily="34" charset="0"/>
                <a:cs typeface="Times New Roman" panose="02020603050405020304" pitchFamily="18" charset="0"/>
              </a:rPr>
              <a:t>ργ</a:t>
            </a:r>
            <a:r>
              <a:rPr lang="el-GR" dirty="0">
                <a:latin typeface="Times New Roman" panose="02020603050405020304" pitchFamily="18" charset="0"/>
                <a:ea typeface="Calibri" panose="020F0502020204030204" pitchFamily="34" charset="0"/>
                <a:cs typeface="Times New Roman" panose="02020603050405020304" pitchFamily="18" charset="0"/>
              </a:rPr>
              <a:t>ι</a:t>
            </a:r>
            <a:r>
              <a:rPr lang="es-ES" dirty="0">
                <a:latin typeface="Times New Roman" panose="02020603050405020304" pitchFamily="18" charset="0"/>
                <a:ea typeface="Calibri" panose="020F0502020204030204" pitchFamily="34" charset="0"/>
                <a:cs typeface="Times New Roman" panose="02020603050405020304" pitchFamily="18" charset="0"/>
              </a:rPr>
              <a:t>ο</a:t>
            </a:r>
            <a:r>
              <a:rPr lang="el-GR" dirty="0">
                <a:latin typeface="Times New Roman" panose="02020603050405020304" pitchFamily="18" charset="0"/>
                <a:ea typeface="Calibri" panose="020F0502020204030204" pitchFamily="34" charset="0"/>
                <a:cs typeface="Times New Roman" panose="02020603050405020304" pitchFamily="18" charset="0"/>
              </a:rPr>
              <a:t>ς </a:t>
            </a:r>
            <a:r>
              <a:rPr lang="es-ES" dirty="0">
                <a:latin typeface="Times New Roman" panose="02020603050405020304" pitchFamily="18" charset="0"/>
                <a:ea typeface="Calibri" panose="020F0502020204030204" pitchFamily="34" charset="0"/>
                <a:cs typeface="Times New Roman" panose="02020603050405020304" pitchFamily="18" charset="0"/>
              </a:rPr>
              <a:t> Σ. </a:t>
            </a:r>
            <a:r>
              <a:rPr lang="es-ES" dirty="0" err="1">
                <a:latin typeface="Times New Roman" panose="02020603050405020304" pitchFamily="18" charset="0"/>
                <a:ea typeface="Calibri" panose="020F0502020204030204" pitchFamily="34" charset="0"/>
                <a:cs typeface="Times New Roman" panose="02020603050405020304" pitchFamily="18" charset="0"/>
              </a:rPr>
              <a:t>Φρ</a:t>
            </a:r>
            <a:r>
              <a:rPr lang="es-ES" dirty="0">
                <a:latin typeface="Times New Roman" panose="02020603050405020304" pitchFamily="18" charset="0"/>
                <a:ea typeface="Calibri" panose="020F0502020204030204" pitchFamily="34" charset="0"/>
                <a:cs typeface="Times New Roman" panose="02020603050405020304" pitchFamily="18" charset="0"/>
              </a:rPr>
              <a:t>αγκούδη</a:t>
            </a:r>
            <a:r>
              <a:rPr lang="el-GR" dirty="0">
                <a:latin typeface="Times New Roman" panose="02020603050405020304" pitchFamily="18" charset="0"/>
                <a:ea typeface="Calibri" panose="020F0502020204030204" pitchFamily="34" charset="0"/>
                <a:cs typeface="Times New Roman" panose="02020603050405020304" pitchFamily="18" charset="0"/>
              </a:rPr>
              <a:t>ς : </a:t>
            </a:r>
            <a:r>
              <a:rPr lang="el-GR" dirty="0">
                <a:effectLst/>
                <a:latin typeface="Times New Roman" panose="02020603050405020304" pitchFamily="18" charset="0"/>
                <a:ea typeface="Calibri" panose="020F0502020204030204" pitchFamily="34" charset="0"/>
                <a:cs typeface="Times New Roman" panose="02020603050405020304" pitchFamily="18" charset="0"/>
              </a:rPr>
              <a:t>«γυνή  φιλόδοξος»</a:t>
            </a:r>
          </a:p>
        </p:txBody>
      </p:sp>
      <p:sp>
        <p:nvSpPr>
          <p:cNvPr id="2" name="Θέση υποσέλιδου 1">
            <a:extLst>
              <a:ext uri="{FF2B5EF4-FFF2-40B4-BE49-F238E27FC236}">
                <a16:creationId xmlns:a16="http://schemas.microsoft.com/office/drawing/2014/main" id="{55D21F2D-B39A-D249-F1E3-4316F0A55669}"/>
              </a:ext>
            </a:extLst>
          </p:cNvPr>
          <p:cNvSpPr>
            <a:spLocks noGrp="1"/>
          </p:cNvSpPr>
          <p:nvPr>
            <p:ph type="ftr" sz="quarter" idx="11"/>
          </p:nvPr>
        </p:nvSpPr>
        <p:spPr>
          <a:xfrm>
            <a:off x="500743" y="5366657"/>
            <a:ext cx="11310257" cy="1354819"/>
          </a:xfrm>
        </p:spPr>
        <p:txBody>
          <a:bodyPr/>
          <a:lstStyle/>
          <a:p>
            <a:pPr algn="l"/>
            <a:r>
              <a:rPr lang="es-ES" sz="1000" dirty="0" err="1">
                <a:latin typeface="Times New Roman" panose="02020603050405020304" pitchFamily="18" charset="0"/>
                <a:cs typeface="Times New Roman" panose="02020603050405020304" pitchFamily="18" charset="0"/>
              </a:rPr>
              <a:t>Γε</a:t>
            </a:r>
            <a:r>
              <a:rPr lang="el-GR" sz="1000" dirty="0">
                <a:latin typeface="Times New Roman" panose="02020603050405020304" pitchFamily="18" charset="0"/>
                <a:cs typeface="Times New Roman" panose="02020603050405020304" pitchFamily="18" charset="0"/>
              </a:rPr>
              <a:t>ώ</a:t>
            </a:r>
            <a:r>
              <a:rPr lang="es-ES" sz="1000" dirty="0" err="1">
                <a:latin typeface="Times New Roman" panose="02020603050405020304" pitchFamily="18" charset="0"/>
                <a:cs typeface="Times New Roman" panose="02020603050405020304" pitchFamily="18" charset="0"/>
              </a:rPr>
              <a:t>ργ</a:t>
            </a:r>
            <a:r>
              <a:rPr lang="el-GR" sz="1000" dirty="0">
                <a:latin typeface="Times New Roman" panose="02020603050405020304" pitchFamily="18" charset="0"/>
                <a:cs typeface="Times New Roman" panose="02020603050405020304" pitchFamily="18" charset="0"/>
              </a:rPr>
              <a:t>ι</a:t>
            </a:r>
            <a:r>
              <a:rPr lang="es-ES" sz="1000" dirty="0">
                <a:latin typeface="Times New Roman" panose="02020603050405020304" pitchFamily="18" charset="0"/>
                <a:cs typeface="Times New Roman" panose="02020603050405020304" pitchFamily="18" charset="0"/>
              </a:rPr>
              <a:t>ο</a:t>
            </a:r>
            <a:r>
              <a:rPr lang="el-GR" sz="1000" dirty="0">
                <a:latin typeface="Times New Roman" panose="02020603050405020304" pitchFamily="18" charset="0"/>
                <a:cs typeface="Times New Roman" panose="02020603050405020304" pitchFamily="18" charset="0"/>
              </a:rPr>
              <a:t>ς </a:t>
            </a:r>
            <a:r>
              <a:rPr lang="es-ES" sz="1000" dirty="0">
                <a:latin typeface="Times New Roman" panose="02020603050405020304" pitchFamily="18" charset="0"/>
                <a:cs typeface="Times New Roman" panose="02020603050405020304" pitchFamily="18" charset="0"/>
              </a:rPr>
              <a:t> Σ. </a:t>
            </a:r>
            <a:r>
              <a:rPr lang="es-ES" sz="1000" dirty="0" err="1">
                <a:latin typeface="Times New Roman" panose="02020603050405020304" pitchFamily="18" charset="0"/>
                <a:cs typeface="Times New Roman" panose="02020603050405020304" pitchFamily="18" charset="0"/>
              </a:rPr>
              <a:t>Φρ</a:t>
            </a:r>
            <a:r>
              <a:rPr lang="es-ES" sz="1000" dirty="0">
                <a:latin typeface="Times New Roman" panose="02020603050405020304" pitchFamily="18" charset="0"/>
                <a:cs typeface="Times New Roman" panose="02020603050405020304" pitchFamily="18" charset="0"/>
              </a:rPr>
              <a:t>αγκούδη</a:t>
            </a:r>
            <a:r>
              <a:rPr lang="el-GR" sz="1000" dirty="0">
                <a:latin typeface="Times New Roman" panose="02020603050405020304" pitchFamily="18" charset="0"/>
                <a:cs typeface="Times New Roman" panose="02020603050405020304" pitchFamily="18" charset="0"/>
              </a:rPr>
              <a:t>ς, </a:t>
            </a:r>
            <a:r>
              <a:rPr lang="es-ES" sz="1000" i="1" dirty="0" err="1">
                <a:latin typeface="Times New Roman" panose="02020603050405020304" pitchFamily="18" charset="0"/>
                <a:cs typeface="Times New Roman" panose="02020603050405020304" pitchFamily="18" charset="0"/>
              </a:rPr>
              <a:t>Κύ</a:t>
            </a:r>
            <a:r>
              <a:rPr lang="es-ES" sz="1000" i="1" dirty="0">
                <a:latin typeface="Times New Roman" panose="02020603050405020304" pitchFamily="18" charset="0"/>
                <a:cs typeface="Times New Roman" panose="02020603050405020304" pitchFamily="18" charset="0"/>
              </a:rPr>
              <a:t>πρις : η Κύπρος της σήμερον : ιστορία της Κύπρου από των μυθολογικών χρόνων μέχρι σήμερον, τοπογραφία Κύπρου ή περιήγησις ανά την νήσον</a:t>
            </a:r>
            <a:r>
              <a:rPr lang="el-GR" sz="1000" dirty="0">
                <a:latin typeface="Times New Roman" panose="02020603050405020304" pitchFamily="18" charset="0"/>
                <a:cs typeface="Times New Roman" panose="02020603050405020304" pitchFamily="18" charset="0"/>
              </a:rPr>
              <a:t>, Αλέξανδρος Παπαγεωργίου, Αθήνα</a:t>
            </a:r>
            <a:r>
              <a:rPr lang="es-ES" sz="1000" dirty="0">
                <a:latin typeface="Times New Roman" panose="02020603050405020304" pitchFamily="18" charset="0"/>
                <a:cs typeface="Times New Roman" panose="02020603050405020304" pitchFamily="18" charset="0"/>
              </a:rPr>
              <a:t>  1890</a:t>
            </a:r>
            <a:r>
              <a:rPr lang="el-GR" sz="1000" dirty="0">
                <a:latin typeface="Times New Roman" panose="02020603050405020304" pitchFamily="18" charset="0"/>
                <a:cs typeface="Times New Roman" panose="02020603050405020304" pitchFamily="18" charset="0"/>
              </a:rPr>
              <a:t>, σελ. 309.</a:t>
            </a:r>
          </a:p>
          <a:p>
            <a:pPr algn="l"/>
            <a:r>
              <a:rPr lang="es-ES" sz="1000" dirty="0" err="1">
                <a:latin typeface="Times New Roman" panose="02020603050405020304" pitchFamily="18" charset="0"/>
                <a:cs typeface="Times New Roman" panose="02020603050405020304" pitchFamily="18" charset="0"/>
              </a:rPr>
              <a:t>Γε</a:t>
            </a:r>
            <a:r>
              <a:rPr lang="el-GR" sz="1000" dirty="0" err="1">
                <a:latin typeface="Times New Roman" panose="02020603050405020304" pitchFamily="18" charset="0"/>
                <a:cs typeface="Times New Roman" panose="02020603050405020304" pitchFamily="18" charset="0"/>
              </a:rPr>
              <a:t>ώργιος</a:t>
            </a:r>
            <a:r>
              <a:rPr lang="es-ES" sz="1000" dirty="0">
                <a:latin typeface="Times New Roman" panose="02020603050405020304" pitchFamily="18" charset="0"/>
                <a:cs typeface="Times New Roman" panose="02020603050405020304" pitchFamily="18" charset="0"/>
              </a:rPr>
              <a:t>  </a:t>
            </a:r>
            <a:r>
              <a:rPr lang="es-ES" sz="1000" dirty="0" err="1">
                <a:latin typeface="Times New Roman" panose="02020603050405020304" pitchFamily="18" charset="0"/>
                <a:cs typeface="Times New Roman" panose="02020603050405020304" pitchFamily="18" charset="0"/>
              </a:rPr>
              <a:t>Βουστρωνίος</a:t>
            </a:r>
            <a:r>
              <a:rPr lang="el-GR" sz="1000" dirty="0">
                <a:latin typeface="Times New Roman" panose="02020603050405020304" pitchFamily="18" charset="0"/>
                <a:cs typeface="Times New Roman" panose="02020603050405020304" pitchFamily="18" charset="0"/>
              </a:rPr>
              <a:t>, </a:t>
            </a:r>
            <a:r>
              <a:rPr lang="el-GR" sz="1000" i="1" dirty="0">
                <a:latin typeface="Times New Roman" panose="02020603050405020304" pitchFamily="18" charset="0"/>
                <a:cs typeface="Times New Roman" panose="02020603050405020304" pitchFamily="18" charset="0"/>
              </a:rPr>
              <a:t>Χρονικόν Κύπρου, </a:t>
            </a:r>
            <a:r>
              <a:rPr lang="el-GR" sz="1000" dirty="0">
                <a:latin typeface="Times New Roman" panose="02020603050405020304" pitchFamily="18" charset="0"/>
                <a:cs typeface="Times New Roman" panose="02020603050405020304" pitchFamily="18" charset="0"/>
              </a:rPr>
              <a:t>τ. Β’, Μεσαιωνική Βιβλιοθήκη</a:t>
            </a:r>
            <a:r>
              <a:rPr lang="el-GR" sz="1000" i="1" dirty="0">
                <a:latin typeface="Times New Roman" panose="02020603050405020304" pitchFamily="18" charset="0"/>
                <a:cs typeface="Times New Roman" panose="02020603050405020304" pitchFamily="18" charset="0"/>
              </a:rPr>
              <a:t>, </a:t>
            </a:r>
            <a:r>
              <a:rPr lang="el-GR" sz="1000" dirty="0">
                <a:latin typeface="Times New Roman" panose="02020603050405020304" pitchFamily="18" charset="0"/>
                <a:cs typeface="Times New Roman" panose="02020603050405020304" pitchFamily="18" charset="0"/>
              </a:rPr>
              <a:t>Βενετία  </a:t>
            </a:r>
            <a:r>
              <a:rPr lang="es-ES" sz="1000" dirty="0">
                <a:latin typeface="Times New Roman" panose="02020603050405020304" pitchFamily="18" charset="0"/>
                <a:cs typeface="Times New Roman" panose="02020603050405020304" pitchFamily="18" charset="0"/>
              </a:rPr>
              <a:t>1873</a:t>
            </a:r>
            <a:r>
              <a:rPr lang="el-GR" sz="1000" dirty="0">
                <a:latin typeface="Times New Roman" panose="02020603050405020304" pitchFamily="18" charset="0"/>
                <a:cs typeface="Times New Roman" panose="02020603050405020304" pitchFamily="18" charset="0"/>
              </a:rPr>
              <a:t>, σελ.  413.</a:t>
            </a:r>
          </a:p>
          <a:p>
            <a:pPr algn="l"/>
            <a:r>
              <a:rPr lang="es-ES" sz="1000" dirty="0" err="1">
                <a:latin typeface="Times New Roman" panose="02020603050405020304" pitchFamily="18" charset="0"/>
                <a:cs typeface="Times New Roman" panose="02020603050405020304" pitchFamily="18" charset="0"/>
              </a:rPr>
              <a:t>Θεόδωρο</a:t>
            </a:r>
            <a:r>
              <a:rPr lang="el-GR" sz="1000" dirty="0">
                <a:latin typeface="Times New Roman" panose="02020603050405020304" pitchFamily="18" charset="0"/>
                <a:cs typeface="Times New Roman" panose="02020603050405020304" pitchFamily="18" charset="0"/>
              </a:rPr>
              <a:t>ς </a:t>
            </a:r>
            <a:r>
              <a:rPr lang="es-ES" sz="1000" dirty="0">
                <a:latin typeface="Times New Roman" panose="02020603050405020304" pitchFamily="18" charset="0"/>
                <a:cs typeface="Times New Roman" panose="02020603050405020304" pitchFamily="18" charset="0"/>
              </a:rPr>
              <a:t> Παπα</a:t>
            </a:r>
            <a:r>
              <a:rPr lang="es-ES" sz="1000" dirty="0" err="1">
                <a:latin typeface="Times New Roman" panose="02020603050405020304" pitchFamily="18" charset="0"/>
                <a:cs typeface="Times New Roman" panose="02020603050405020304" pitchFamily="18" charset="0"/>
              </a:rPr>
              <a:t>δό</a:t>
            </a:r>
            <a:r>
              <a:rPr lang="es-ES" sz="1000" dirty="0">
                <a:latin typeface="Times New Roman" panose="02020603050405020304" pitchFamily="18" charset="0"/>
                <a:cs typeface="Times New Roman" panose="02020603050405020304" pitchFamily="18" charset="0"/>
              </a:rPr>
              <a:t>πουλλο</a:t>
            </a:r>
            <a:r>
              <a:rPr lang="el-GR" sz="1000" dirty="0">
                <a:latin typeface="Times New Roman" panose="02020603050405020304" pitchFamily="18" charset="0"/>
                <a:cs typeface="Times New Roman" panose="02020603050405020304" pitchFamily="18" charset="0"/>
              </a:rPr>
              <a:t>ς, </a:t>
            </a:r>
            <a:r>
              <a:rPr lang="es-ES" sz="1000" i="1" dirty="0" err="1">
                <a:latin typeface="Times New Roman" panose="02020603050405020304" pitchFamily="18" charset="0"/>
                <a:cs typeface="Times New Roman" panose="02020603050405020304" pitchFamily="18" charset="0"/>
              </a:rPr>
              <a:t>Ιστορί</a:t>
            </a:r>
            <a:r>
              <a:rPr lang="es-ES" sz="1000" i="1" dirty="0">
                <a:latin typeface="Times New Roman" panose="02020603050405020304" pitchFamily="18" charset="0"/>
                <a:cs typeface="Times New Roman" panose="02020603050405020304" pitchFamily="18" charset="0"/>
              </a:rPr>
              <a:t>α της Κύπρου</a:t>
            </a:r>
            <a:r>
              <a:rPr lang="el-GR" sz="1000" dirty="0">
                <a:latin typeface="Times New Roman" panose="02020603050405020304" pitchFamily="18" charset="0"/>
                <a:cs typeface="Times New Roman" panose="02020603050405020304" pitchFamily="18" charset="0"/>
              </a:rPr>
              <a:t>, τόμος Δ, μέρος Α,  Ίδρυμα Αρχιεπισκόπου Μακαρίου Γ’ , </a:t>
            </a:r>
            <a:r>
              <a:rPr lang="es-ES" sz="1000" dirty="0" err="1">
                <a:latin typeface="Times New Roman" panose="02020603050405020304" pitchFamily="18" charset="0"/>
                <a:cs typeface="Times New Roman" panose="02020603050405020304" pitchFamily="18" charset="0"/>
              </a:rPr>
              <a:t>Λευκωσί</a:t>
            </a:r>
            <a:r>
              <a:rPr lang="es-ES" sz="1000" dirty="0">
                <a:latin typeface="Times New Roman" panose="02020603050405020304" pitchFamily="18" charset="0"/>
                <a:cs typeface="Times New Roman" panose="02020603050405020304" pitchFamily="18" charset="0"/>
              </a:rPr>
              <a:t>α   1995</a:t>
            </a:r>
            <a:r>
              <a:rPr lang="el-GR" sz="1000" dirty="0">
                <a:latin typeface="Times New Roman" panose="02020603050405020304" pitchFamily="18" charset="0"/>
                <a:cs typeface="Times New Roman" panose="02020603050405020304" pitchFamily="18" charset="0"/>
              </a:rPr>
              <a:t>, σελ. 647.</a:t>
            </a:r>
          </a:p>
          <a:p>
            <a:pPr algn="l"/>
            <a:r>
              <a:rPr lang="el-GR" sz="1000" dirty="0">
                <a:latin typeface="Times New Roman" panose="02020603050405020304" pitchFamily="18" charset="0"/>
                <a:cs typeface="Times New Roman" panose="02020603050405020304" pitchFamily="18" charset="0"/>
              </a:rPr>
              <a:t>Θέμις  </a:t>
            </a:r>
            <a:r>
              <a:rPr lang="el-GR" sz="1000" dirty="0" err="1">
                <a:latin typeface="Times New Roman" panose="02020603050405020304" pitchFamily="18" charset="0"/>
                <a:cs typeface="Times New Roman" panose="02020603050405020304" pitchFamily="18" charset="0"/>
              </a:rPr>
              <a:t>Θεοχάρους</a:t>
            </a:r>
            <a:r>
              <a:rPr lang="el-GR" sz="1000" dirty="0">
                <a:latin typeface="Times New Roman" panose="02020603050405020304" pitchFamily="18" charset="0"/>
                <a:cs typeface="Times New Roman" panose="02020603050405020304" pitchFamily="18" charset="0"/>
              </a:rPr>
              <a:t>,  «Μια περιδιάβαση  στο  δραματικό  λόγο  του  Κύπρου Χρυσάνθη», στο  </a:t>
            </a:r>
            <a:r>
              <a:rPr lang="es-ES" sz="1000" dirty="0" err="1">
                <a:latin typeface="Times New Roman" panose="02020603050405020304" pitchFamily="18" charset="0"/>
                <a:cs typeface="Times New Roman" panose="02020603050405020304" pitchFamily="18" charset="0"/>
              </a:rPr>
              <a:t>Νίκος</a:t>
            </a:r>
            <a:r>
              <a:rPr lang="es-ES" sz="1000" dirty="0">
                <a:latin typeface="Times New Roman" panose="02020603050405020304" pitchFamily="18" charset="0"/>
                <a:cs typeface="Times New Roman" panose="02020603050405020304" pitchFamily="18" charset="0"/>
              </a:rPr>
              <a:t> Πανα</a:t>
            </a:r>
            <a:r>
              <a:rPr lang="es-ES" sz="1000" dirty="0" err="1">
                <a:latin typeface="Times New Roman" panose="02020603050405020304" pitchFamily="18" charset="0"/>
                <a:cs typeface="Times New Roman" panose="02020603050405020304" pitchFamily="18" charset="0"/>
              </a:rPr>
              <a:t>γιώτου</a:t>
            </a:r>
            <a:r>
              <a:rPr lang="el-GR" sz="1000" dirty="0">
                <a:latin typeface="Times New Roman" panose="02020603050405020304" pitchFamily="18" charset="0"/>
                <a:cs typeface="Times New Roman" panose="02020603050405020304" pitchFamily="18" charset="0"/>
              </a:rPr>
              <a:t>  (</a:t>
            </a:r>
            <a:r>
              <a:rPr lang="el-GR" sz="1000" dirty="0" err="1">
                <a:latin typeface="Times New Roman" panose="02020603050405020304" pitchFamily="18" charset="0"/>
                <a:cs typeface="Times New Roman" panose="02020603050405020304" pitchFamily="18" charset="0"/>
              </a:rPr>
              <a:t>επιμ</a:t>
            </a:r>
            <a:r>
              <a:rPr lang="el-GR" sz="1000" dirty="0">
                <a:latin typeface="Times New Roman" panose="02020603050405020304" pitchFamily="18" charset="0"/>
                <a:cs typeface="Times New Roman" panose="02020603050405020304" pitchFamily="18" charset="0"/>
              </a:rPr>
              <a:t>.), </a:t>
            </a:r>
            <a:r>
              <a:rPr lang="es-ES" sz="1000" i="1" dirty="0" err="1">
                <a:latin typeface="Times New Roman" panose="02020603050405020304" pitchFamily="18" charset="0"/>
                <a:cs typeface="Times New Roman" panose="02020603050405020304" pitchFamily="18" charset="0"/>
              </a:rPr>
              <a:t>Δώρημ</a:t>
            </a:r>
            <a:r>
              <a:rPr lang="es-ES" sz="1000" i="1" dirty="0">
                <a:latin typeface="Times New Roman" panose="02020603050405020304" pitchFamily="18" charset="0"/>
                <a:cs typeface="Times New Roman" panose="02020603050405020304" pitchFamily="18" charset="0"/>
              </a:rPr>
              <a:t>α στον Κύπρο Χρυσάνθη</a:t>
            </a:r>
            <a:r>
              <a:rPr lang="el-GR" sz="1000" dirty="0">
                <a:latin typeface="Times New Roman" panose="02020603050405020304" pitchFamily="18" charset="0"/>
                <a:cs typeface="Times New Roman" panose="02020603050405020304" pitchFamily="18" charset="0"/>
              </a:rPr>
              <a:t>, </a:t>
            </a:r>
            <a:r>
              <a:rPr lang="el-GR" sz="1000" dirty="0" err="1">
                <a:latin typeface="Times New Roman" panose="02020603050405020304" pitchFamily="18" charset="0"/>
                <a:cs typeface="Times New Roman" panose="02020603050405020304" pitchFamily="18" charset="0"/>
              </a:rPr>
              <a:t>Ζαβαλλή</a:t>
            </a:r>
            <a:r>
              <a:rPr lang="el-GR" sz="1000" dirty="0">
                <a:latin typeface="Times New Roman" panose="02020603050405020304" pitchFamily="18" charset="0"/>
                <a:cs typeface="Times New Roman" panose="02020603050405020304" pitchFamily="18" charset="0"/>
              </a:rPr>
              <a:t>, </a:t>
            </a:r>
            <a:r>
              <a:rPr lang="es-ES" sz="1000" dirty="0" err="1">
                <a:latin typeface="Times New Roman" panose="02020603050405020304" pitchFamily="18" charset="0"/>
                <a:cs typeface="Times New Roman" panose="02020603050405020304" pitchFamily="18" charset="0"/>
              </a:rPr>
              <a:t>Λευκωσί</a:t>
            </a:r>
            <a:r>
              <a:rPr lang="es-ES" sz="1000" dirty="0">
                <a:latin typeface="Times New Roman" panose="02020603050405020304" pitchFamily="18" charset="0"/>
                <a:cs typeface="Times New Roman" panose="02020603050405020304" pitchFamily="18" charset="0"/>
              </a:rPr>
              <a:t>α  1987</a:t>
            </a:r>
            <a:r>
              <a:rPr lang="el-GR" sz="1000" dirty="0">
                <a:latin typeface="Times New Roman" panose="02020603050405020304" pitchFamily="18" charset="0"/>
                <a:cs typeface="Times New Roman" panose="02020603050405020304" pitchFamily="18" charset="0"/>
              </a:rPr>
              <a:t>,   σ. 132-133. </a:t>
            </a:r>
          </a:p>
          <a:p>
            <a:pPr algn="l"/>
            <a:r>
              <a:rPr lang="el-GR" sz="1000" dirty="0">
                <a:latin typeface="Times New Roman" panose="02020603050405020304" pitchFamily="18" charset="0"/>
                <a:cs typeface="Times New Roman" panose="02020603050405020304" pitchFamily="18" charset="0"/>
              </a:rPr>
              <a:t>Περιοδικό</a:t>
            </a:r>
            <a:r>
              <a:rPr lang="el-GR" sz="1000" i="1" dirty="0">
                <a:latin typeface="Times New Roman" panose="02020603050405020304" pitchFamily="18" charset="0"/>
                <a:cs typeface="Times New Roman" panose="02020603050405020304" pitchFamily="18" charset="0"/>
              </a:rPr>
              <a:t> Πνευματική Κύπρος</a:t>
            </a:r>
            <a:r>
              <a:rPr lang="el-GR" sz="1000" dirty="0">
                <a:latin typeface="Times New Roman" panose="02020603050405020304" pitchFamily="18" charset="0"/>
                <a:cs typeface="Times New Roman" panose="02020603050405020304" pitchFamily="18" charset="0"/>
              </a:rPr>
              <a:t>, </a:t>
            </a:r>
            <a:r>
              <a:rPr lang="el-GR" sz="1000" dirty="0" err="1">
                <a:latin typeface="Times New Roman" panose="02020603050405020304" pitchFamily="18" charset="0"/>
                <a:cs typeface="Times New Roman" panose="02020603050405020304" pitchFamily="18" charset="0"/>
              </a:rPr>
              <a:t>αρ</a:t>
            </a:r>
            <a:r>
              <a:rPr lang="el-GR" sz="1000" dirty="0">
                <a:latin typeface="Times New Roman" panose="02020603050405020304" pitchFamily="18" charset="0"/>
                <a:cs typeface="Times New Roman" panose="02020603050405020304" pitchFamily="18" charset="0"/>
              </a:rPr>
              <a:t>. 26, 1962,  σελ. 73.</a:t>
            </a:r>
          </a:p>
          <a:p>
            <a:pPr algn="l"/>
            <a:r>
              <a:rPr lang="el-GR" sz="1000" dirty="0">
                <a:latin typeface="Times New Roman" panose="02020603050405020304" pitchFamily="18" charset="0"/>
                <a:cs typeface="Times New Roman" panose="02020603050405020304" pitchFamily="18" charset="0"/>
              </a:rPr>
              <a:t>Κύπρος Χρυσάνθης, </a:t>
            </a:r>
            <a:r>
              <a:rPr lang="el-GR" sz="1000" i="1" dirty="0">
                <a:latin typeface="Times New Roman" panose="02020603050405020304" pitchFamily="18" charset="0"/>
                <a:cs typeface="Times New Roman" panose="02020603050405020304" pitchFamily="18" charset="0"/>
              </a:rPr>
              <a:t>Πεζός λόγος</a:t>
            </a:r>
            <a:r>
              <a:rPr lang="el-GR" sz="1000" dirty="0">
                <a:latin typeface="Times New Roman" panose="02020603050405020304" pitchFamily="18" charset="0"/>
                <a:cs typeface="Times New Roman" panose="02020603050405020304" pitchFamily="18" charset="0"/>
              </a:rPr>
              <a:t>, Πνευματική Κύπρος, Λευκωσία  1971, σελ. 272. </a:t>
            </a:r>
          </a:p>
          <a:p>
            <a:pPr algn="just">
              <a:lnSpc>
                <a:spcPct val="115000"/>
              </a:lnSpc>
              <a:spcAft>
                <a:spcPts val="1000"/>
              </a:spcAft>
              <a:buNone/>
            </a:pPr>
            <a:endParaRPr lang="el-GR" sz="1000"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2A15177B-C701-33E9-4B38-3CFF81CD7F2F}"/>
              </a:ext>
            </a:extLst>
          </p:cNvPr>
          <p:cNvSpPr>
            <a:spLocks noGrp="1"/>
          </p:cNvSpPr>
          <p:nvPr>
            <p:ph type="sldNum" sz="quarter" idx="12"/>
          </p:nvPr>
        </p:nvSpPr>
        <p:spPr/>
        <p:txBody>
          <a:bodyPr/>
          <a:lstStyle/>
          <a:p>
            <a:fld id="{AE6920ED-6F5C-4936-8D42-B69B6BA79D01}" type="slidenum">
              <a:rPr lang="el-GR" smtClean="0"/>
              <a:t>5</a:t>
            </a:fld>
            <a:endParaRPr lang="el-GR"/>
          </a:p>
        </p:txBody>
      </p:sp>
      <p:pic>
        <p:nvPicPr>
          <p:cNvPr id="5" name="Picture 2">
            <a:extLst>
              <a:ext uri="{FF2B5EF4-FFF2-40B4-BE49-F238E27FC236}">
                <a16:creationId xmlns:a16="http://schemas.microsoft.com/office/drawing/2014/main" id="{AF4AA706-A312-93E6-7A51-B1384098FE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28" r="3419" b="-1"/>
          <a:stretch>
            <a:fillRect/>
          </a:stretch>
        </p:blipFill>
        <p:spPr bwMode="auto">
          <a:xfrm>
            <a:off x="391886" y="1390803"/>
            <a:ext cx="3184305" cy="2425727"/>
          </a:xfrm>
          <a:custGeom>
            <a:avLst/>
            <a:gdLst/>
            <a:ahLst/>
            <a:cxnLst/>
            <a:rect l="l" t="t" r="r" b="b"/>
            <a:pathLst>
              <a:path w="8678780" h="5873097">
                <a:moveTo>
                  <a:pt x="1379513" y="25"/>
                </a:moveTo>
                <a:cubicBezTo>
                  <a:pt x="1399326" y="458"/>
                  <a:pt x="1419819" y="6516"/>
                  <a:pt x="1438386" y="8439"/>
                </a:cubicBezTo>
                <a:cubicBezTo>
                  <a:pt x="1848256" y="51517"/>
                  <a:pt x="2258124" y="98056"/>
                  <a:pt x="2668443" y="139209"/>
                </a:cubicBezTo>
                <a:cubicBezTo>
                  <a:pt x="3052045" y="177671"/>
                  <a:pt x="3438361" y="186516"/>
                  <a:pt x="3823773" y="206516"/>
                </a:cubicBezTo>
                <a:cubicBezTo>
                  <a:pt x="4290252" y="230748"/>
                  <a:pt x="4755825" y="264980"/>
                  <a:pt x="5219588" y="318825"/>
                </a:cubicBezTo>
                <a:cubicBezTo>
                  <a:pt x="5541595" y="356518"/>
                  <a:pt x="5866772" y="382670"/>
                  <a:pt x="6193307" y="352672"/>
                </a:cubicBezTo>
                <a:cubicBezTo>
                  <a:pt x="6209610" y="351131"/>
                  <a:pt x="6228180" y="346134"/>
                  <a:pt x="6241767" y="351131"/>
                </a:cubicBezTo>
                <a:cubicBezTo>
                  <a:pt x="6400280" y="407287"/>
                  <a:pt x="6573284" y="366901"/>
                  <a:pt x="6737683" y="402287"/>
                </a:cubicBezTo>
                <a:cubicBezTo>
                  <a:pt x="6695564" y="538826"/>
                  <a:pt x="6514862" y="527670"/>
                  <a:pt x="6412962" y="622288"/>
                </a:cubicBezTo>
                <a:cubicBezTo>
                  <a:pt x="6579172" y="659979"/>
                  <a:pt x="6728627" y="698057"/>
                  <a:pt x="6880346" y="726518"/>
                </a:cubicBezTo>
                <a:cubicBezTo>
                  <a:pt x="7041122" y="756519"/>
                  <a:pt x="7177442" y="837673"/>
                  <a:pt x="7334594" y="873826"/>
                </a:cubicBezTo>
                <a:cubicBezTo>
                  <a:pt x="7368112" y="881518"/>
                  <a:pt x="7408419" y="908442"/>
                  <a:pt x="7420192" y="934596"/>
                </a:cubicBezTo>
                <a:cubicBezTo>
                  <a:pt x="7458235" y="1019211"/>
                  <a:pt x="8217735" y="1256521"/>
                  <a:pt x="8128063" y="1331904"/>
                </a:cubicBezTo>
                <a:cubicBezTo>
                  <a:pt x="8090926" y="1363059"/>
                  <a:pt x="8042918" y="1385367"/>
                  <a:pt x="7992648" y="1416136"/>
                </a:cubicBezTo>
                <a:cubicBezTo>
                  <a:pt x="8068283" y="1474214"/>
                  <a:pt x="8153426" y="1499598"/>
                  <a:pt x="8244004" y="1516906"/>
                </a:cubicBezTo>
                <a:cubicBezTo>
                  <a:pt x="8271178" y="1522290"/>
                  <a:pt x="8297900" y="1533059"/>
                  <a:pt x="8300615" y="1559214"/>
                </a:cubicBezTo>
                <a:cubicBezTo>
                  <a:pt x="8303332" y="1586521"/>
                  <a:pt x="8275706" y="1597289"/>
                  <a:pt x="8252610" y="1609983"/>
                </a:cubicBezTo>
                <a:cubicBezTo>
                  <a:pt x="8220454" y="1627674"/>
                  <a:pt x="8189205" y="1643059"/>
                  <a:pt x="8148444" y="1645368"/>
                </a:cubicBezTo>
                <a:cubicBezTo>
                  <a:pt x="8081415" y="1648828"/>
                  <a:pt x="8049262" y="1698059"/>
                  <a:pt x="8010314" y="1734983"/>
                </a:cubicBezTo>
                <a:cubicBezTo>
                  <a:pt x="7988574" y="1755753"/>
                  <a:pt x="7977704" y="1797675"/>
                  <a:pt x="8015746" y="1804984"/>
                </a:cubicBezTo>
                <a:cubicBezTo>
                  <a:pt x="8107232" y="1822675"/>
                  <a:pt x="8099984" y="1873831"/>
                  <a:pt x="8097722" y="1931908"/>
                </a:cubicBezTo>
                <a:cubicBezTo>
                  <a:pt x="8094550" y="2003830"/>
                  <a:pt x="8040654" y="2036908"/>
                  <a:pt x="7974534" y="2064601"/>
                </a:cubicBezTo>
                <a:cubicBezTo>
                  <a:pt x="7951888" y="2074215"/>
                  <a:pt x="7919734" y="2073829"/>
                  <a:pt x="7911128" y="2103831"/>
                </a:cubicBezTo>
                <a:cubicBezTo>
                  <a:pt x="7948266" y="2132293"/>
                  <a:pt x="7993555" y="2109215"/>
                  <a:pt x="8033411" y="2117292"/>
                </a:cubicBezTo>
                <a:cubicBezTo>
                  <a:pt x="8066471" y="2123831"/>
                  <a:pt x="8121271" y="2120370"/>
                  <a:pt x="8075982" y="2172677"/>
                </a:cubicBezTo>
                <a:cubicBezTo>
                  <a:pt x="8062847" y="2187676"/>
                  <a:pt x="8078246" y="2199215"/>
                  <a:pt x="8095004" y="2200369"/>
                </a:cubicBezTo>
                <a:cubicBezTo>
                  <a:pt x="8229060" y="2212293"/>
                  <a:pt x="8167466" y="2318063"/>
                  <a:pt x="8210492" y="2373833"/>
                </a:cubicBezTo>
                <a:cubicBezTo>
                  <a:pt x="8222264" y="2389215"/>
                  <a:pt x="8209584" y="2415754"/>
                  <a:pt x="8191016" y="2422293"/>
                </a:cubicBezTo>
                <a:cubicBezTo>
                  <a:pt x="8072357" y="2465372"/>
                  <a:pt x="8056054" y="2568063"/>
                  <a:pt x="7998536" y="2656525"/>
                </a:cubicBezTo>
                <a:cubicBezTo>
                  <a:pt x="8061036" y="2691525"/>
                  <a:pt x="8135764" y="2699217"/>
                  <a:pt x="8203244" y="2721909"/>
                </a:cubicBezTo>
                <a:cubicBezTo>
                  <a:pt x="8273442" y="2745756"/>
                  <a:pt x="8273442" y="2763447"/>
                  <a:pt x="8215472" y="2832678"/>
                </a:cubicBezTo>
                <a:cubicBezTo>
                  <a:pt x="8366284" y="2847680"/>
                  <a:pt x="8366284" y="2847680"/>
                  <a:pt x="8319638" y="2956526"/>
                </a:cubicBezTo>
                <a:cubicBezTo>
                  <a:pt x="8445996" y="2966525"/>
                  <a:pt x="8529327" y="3018064"/>
                  <a:pt x="8548800" y="3130757"/>
                </a:cubicBezTo>
                <a:cubicBezTo>
                  <a:pt x="8558311" y="3185372"/>
                  <a:pt x="8615377" y="3211141"/>
                  <a:pt x="8678780" y="3247679"/>
                </a:cubicBezTo>
                <a:cubicBezTo>
                  <a:pt x="8599978" y="3283066"/>
                  <a:pt x="8546537" y="3356911"/>
                  <a:pt x="8454599" y="3278833"/>
                </a:cubicBezTo>
                <a:cubicBezTo>
                  <a:pt x="8421087" y="3250373"/>
                  <a:pt x="8424254" y="3286526"/>
                  <a:pt x="8419728" y="3296911"/>
                </a:cubicBezTo>
                <a:cubicBezTo>
                  <a:pt x="8408859" y="3322295"/>
                  <a:pt x="8431501" y="3339218"/>
                  <a:pt x="8446448" y="3358448"/>
                </a:cubicBezTo>
                <a:cubicBezTo>
                  <a:pt x="8460939" y="3377681"/>
                  <a:pt x="8478149" y="3398064"/>
                  <a:pt x="8482226" y="3419605"/>
                </a:cubicBezTo>
                <a:cubicBezTo>
                  <a:pt x="8484942" y="3434604"/>
                  <a:pt x="8471809" y="3456526"/>
                  <a:pt x="8457318" y="3467682"/>
                </a:cubicBezTo>
                <a:cubicBezTo>
                  <a:pt x="8381232" y="3526527"/>
                  <a:pt x="8426520" y="3658836"/>
                  <a:pt x="8282501" y="3675759"/>
                </a:cubicBezTo>
                <a:cubicBezTo>
                  <a:pt x="8217735" y="3683450"/>
                  <a:pt x="8186486" y="3731913"/>
                  <a:pt x="8138932" y="3758451"/>
                </a:cubicBezTo>
                <a:cubicBezTo>
                  <a:pt x="7973628" y="3851144"/>
                  <a:pt x="7863120" y="3970376"/>
                  <a:pt x="7811946" y="4134221"/>
                </a:cubicBezTo>
                <a:cubicBezTo>
                  <a:pt x="7797906" y="4179605"/>
                  <a:pt x="7744010" y="4216145"/>
                  <a:pt x="7709139" y="4256145"/>
                </a:cubicBezTo>
                <a:cubicBezTo>
                  <a:pt x="7725896" y="4285376"/>
                  <a:pt x="7817379" y="4222298"/>
                  <a:pt x="7785224" y="4299221"/>
                </a:cubicBezTo>
                <a:cubicBezTo>
                  <a:pt x="7760768" y="4356915"/>
                  <a:pt x="7698269" y="4392684"/>
                  <a:pt x="7639392" y="4426916"/>
                </a:cubicBezTo>
                <a:cubicBezTo>
                  <a:pt x="7572364" y="4465762"/>
                  <a:pt x="7498091" y="4496914"/>
                  <a:pt x="7467746" y="4568838"/>
                </a:cubicBezTo>
                <a:cubicBezTo>
                  <a:pt x="7461405" y="4584223"/>
                  <a:pt x="7441025" y="4600376"/>
                  <a:pt x="7422910" y="4606531"/>
                </a:cubicBezTo>
                <a:cubicBezTo>
                  <a:pt x="6478176" y="5872304"/>
                  <a:pt x="4152572" y="5880765"/>
                  <a:pt x="3884462" y="5871919"/>
                </a:cubicBezTo>
                <a:cubicBezTo>
                  <a:pt x="3559738" y="5860765"/>
                  <a:pt x="3252674" y="5782688"/>
                  <a:pt x="2951503" y="5685381"/>
                </a:cubicBezTo>
                <a:cubicBezTo>
                  <a:pt x="2824239" y="5644226"/>
                  <a:pt x="2706035" y="5585765"/>
                  <a:pt x="2582393" y="5540381"/>
                </a:cubicBezTo>
                <a:cubicBezTo>
                  <a:pt x="2411654" y="5477686"/>
                  <a:pt x="2279862" y="5358071"/>
                  <a:pt x="2109575" y="5307686"/>
                </a:cubicBezTo>
                <a:cubicBezTo>
                  <a:pt x="1934305" y="5255763"/>
                  <a:pt x="1784398" y="5160762"/>
                  <a:pt x="1604145" y="5120379"/>
                </a:cubicBezTo>
                <a:cubicBezTo>
                  <a:pt x="1509040" y="5098840"/>
                  <a:pt x="1417102" y="5059994"/>
                  <a:pt x="1432046" y="4948840"/>
                </a:cubicBezTo>
                <a:cubicBezTo>
                  <a:pt x="1436123" y="4917301"/>
                  <a:pt x="1411214" y="4891532"/>
                  <a:pt x="1371813" y="4900763"/>
                </a:cubicBezTo>
                <a:cubicBezTo>
                  <a:pt x="1296633" y="4918071"/>
                  <a:pt x="1262665" y="4872300"/>
                  <a:pt x="1220998" y="4838069"/>
                </a:cubicBezTo>
                <a:cubicBezTo>
                  <a:pt x="1146725" y="4777302"/>
                  <a:pt x="1076074" y="4712685"/>
                  <a:pt x="957869" y="4702684"/>
                </a:cubicBezTo>
                <a:cubicBezTo>
                  <a:pt x="980512" y="4654991"/>
                  <a:pt x="1019009" y="4661916"/>
                  <a:pt x="1054336" y="4671915"/>
                </a:cubicBezTo>
                <a:cubicBezTo>
                  <a:pt x="1147177" y="4698070"/>
                  <a:pt x="1239115" y="4727684"/>
                  <a:pt x="1331957" y="4753839"/>
                </a:cubicBezTo>
                <a:cubicBezTo>
                  <a:pt x="1392645" y="4770763"/>
                  <a:pt x="1452881" y="4794609"/>
                  <a:pt x="1533949" y="4775761"/>
                </a:cubicBezTo>
                <a:cubicBezTo>
                  <a:pt x="1464202" y="4679607"/>
                  <a:pt x="1345545" y="4662300"/>
                  <a:pt x="1249533" y="4632685"/>
                </a:cubicBezTo>
                <a:cubicBezTo>
                  <a:pt x="1129515" y="4595378"/>
                  <a:pt x="1058865" y="4524991"/>
                  <a:pt x="974172" y="4446530"/>
                </a:cubicBezTo>
                <a:cubicBezTo>
                  <a:pt x="1062487" y="4427683"/>
                  <a:pt x="1117287" y="4485377"/>
                  <a:pt x="1186579" y="4482299"/>
                </a:cubicBezTo>
                <a:cubicBezTo>
                  <a:pt x="1190203" y="4472300"/>
                  <a:pt x="1196544" y="4457684"/>
                  <a:pt x="1195637" y="4457299"/>
                </a:cubicBezTo>
                <a:cubicBezTo>
                  <a:pt x="1082415" y="4414222"/>
                  <a:pt x="1029426" y="4333453"/>
                  <a:pt x="1011761" y="4235759"/>
                </a:cubicBezTo>
                <a:cubicBezTo>
                  <a:pt x="1002706" y="4185376"/>
                  <a:pt x="961492" y="4169607"/>
                  <a:pt x="920731" y="4146528"/>
                </a:cubicBezTo>
                <a:cubicBezTo>
                  <a:pt x="778522" y="4064606"/>
                  <a:pt x="628163" y="3990375"/>
                  <a:pt x="511316" y="3877683"/>
                </a:cubicBezTo>
                <a:cubicBezTo>
                  <a:pt x="646279" y="3892682"/>
                  <a:pt x="754521" y="3966143"/>
                  <a:pt x="899898" y="3997682"/>
                </a:cubicBezTo>
                <a:cubicBezTo>
                  <a:pt x="784411" y="3873836"/>
                  <a:pt x="634956" y="3811144"/>
                  <a:pt x="498636" y="3736143"/>
                </a:cubicBezTo>
                <a:cubicBezTo>
                  <a:pt x="436588" y="3701912"/>
                  <a:pt x="379073" y="3658065"/>
                  <a:pt x="303890" y="3639604"/>
                </a:cubicBezTo>
                <a:cubicBezTo>
                  <a:pt x="277170" y="3633065"/>
                  <a:pt x="233240" y="3619219"/>
                  <a:pt x="254527" y="3582680"/>
                </a:cubicBezTo>
                <a:cubicBezTo>
                  <a:pt x="272641" y="3552297"/>
                  <a:pt x="308419" y="3561526"/>
                  <a:pt x="341028" y="3570373"/>
                </a:cubicBezTo>
                <a:cubicBezTo>
                  <a:pt x="419378" y="3592297"/>
                  <a:pt x="500446" y="3592682"/>
                  <a:pt x="606424" y="3592297"/>
                </a:cubicBezTo>
                <a:cubicBezTo>
                  <a:pt x="517657" y="3491912"/>
                  <a:pt x="355067" y="3521913"/>
                  <a:pt x="278984" y="3416526"/>
                </a:cubicBezTo>
                <a:cubicBezTo>
                  <a:pt x="374088" y="3398064"/>
                  <a:pt x="447458" y="3436142"/>
                  <a:pt x="524452" y="3443448"/>
                </a:cubicBezTo>
                <a:cubicBezTo>
                  <a:pt x="594195" y="3449987"/>
                  <a:pt x="611405" y="3432296"/>
                  <a:pt x="595102" y="3374218"/>
                </a:cubicBezTo>
                <a:cubicBezTo>
                  <a:pt x="569741" y="3283833"/>
                  <a:pt x="607782" y="3237678"/>
                  <a:pt x="709231" y="3262295"/>
                </a:cubicBezTo>
                <a:cubicBezTo>
                  <a:pt x="803432" y="3285372"/>
                  <a:pt x="813394" y="3251526"/>
                  <a:pt x="788033" y="3199987"/>
                </a:cubicBezTo>
                <a:cubicBezTo>
                  <a:pt x="751802" y="3124988"/>
                  <a:pt x="793015" y="3066910"/>
                  <a:pt x="821094" y="3003833"/>
                </a:cubicBezTo>
                <a:cubicBezTo>
                  <a:pt x="864120" y="2907680"/>
                  <a:pt x="846003" y="2860755"/>
                  <a:pt x="753161" y="2789218"/>
                </a:cubicBezTo>
                <a:cubicBezTo>
                  <a:pt x="701080" y="2749216"/>
                  <a:pt x="644921" y="2715371"/>
                  <a:pt x="569285" y="2680756"/>
                </a:cubicBezTo>
                <a:cubicBezTo>
                  <a:pt x="743651" y="2661909"/>
                  <a:pt x="560683" y="2598448"/>
                  <a:pt x="622275" y="2558832"/>
                </a:cubicBezTo>
                <a:cubicBezTo>
                  <a:pt x="745462" y="2542678"/>
                  <a:pt x="846003" y="2668833"/>
                  <a:pt x="1013576" y="2632679"/>
                </a:cubicBezTo>
                <a:cubicBezTo>
                  <a:pt x="806602" y="2523446"/>
                  <a:pt x="577892" y="2487677"/>
                  <a:pt x="427984" y="2342293"/>
                </a:cubicBezTo>
                <a:cubicBezTo>
                  <a:pt x="462405" y="2309216"/>
                  <a:pt x="496823" y="2339985"/>
                  <a:pt x="526263" y="2327678"/>
                </a:cubicBezTo>
                <a:cubicBezTo>
                  <a:pt x="525356" y="2319985"/>
                  <a:pt x="527622" y="2308446"/>
                  <a:pt x="522186" y="2304986"/>
                </a:cubicBezTo>
                <a:cubicBezTo>
                  <a:pt x="410323" y="2225754"/>
                  <a:pt x="408509" y="2223831"/>
                  <a:pt x="528526" y="2165368"/>
                </a:cubicBezTo>
                <a:cubicBezTo>
                  <a:pt x="570645" y="2144984"/>
                  <a:pt x="567023" y="2126906"/>
                  <a:pt x="544832" y="2101138"/>
                </a:cubicBezTo>
                <a:cubicBezTo>
                  <a:pt x="528978" y="2083061"/>
                  <a:pt x="509957" y="2066906"/>
                  <a:pt x="519016" y="2027291"/>
                </a:cubicBezTo>
                <a:cubicBezTo>
                  <a:pt x="584685" y="2078062"/>
                  <a:pt x="902162" y="2061522"/>
                  <a:pt x="958321" y="2056137"/>
                </a:cubicBezTo>
                <a:cubicBezTo>
                  <a:pt x="1021272" y="2050369"/>
                  <a:pt x="1083319" y="2025753"/>
                  <a:pt x="1149440" y="2039214"/>
                </a:cubicBezTo>
                <a:cubicBezTo>
                  <a:pt x="1202430" y="2049985"/>
                  <a:pt x="1447897" y="2154215"/>
                  <a:pt x="1482772" y="2034599"/>
                </a:cubicBezTo>
                <a:cubicBezTo>
                  <a:pt x="1484583" y="2028831"/>
                  <a:pt x="1583765" y="2042293"/>
                  <a:pt x="1637208" y="2048831"/>
                </a:cubicBezTo>
                <a:cubicBezTo>
                  <a:pt x="1684309" y="2054216"/>
                  <a:pt x="1737297" y="2078062"/>
                  <a:pt x="1768999" y="2030369"/>
                </a:cubicBezTo>
                <a:cubicBezTo>
                  <a:pt x="1787568" y="2002293"/>
                  <a:pt x="1711030" y="1948062"/>
                  <a:pt x="1642642" y="1943445"/>
                </a:cubicBezTo>
                <a:cubicBezTo>
                  <a:pt x="1583312" y="1939214"/>
                  <a:pt x="1521266" y="1933060"/>
                  <a:pt x="1464655" y="1944599"/>
                </a:cubicBezTo>
                <a:cubicBezTo>
                  <a:pt x="1394911" y="1958446"/>
                  <a:pt x="1357322" y="1936138"/>
                  <a:pt x="1337846" y="1888061"/>
                </a:cubicBezTo>
                <a:cubicBezTo>
                  <a:pt x="1316106" y="1834985"/>
                  <a:pt x="1274439" y="1810368"/>
                  <a:pt x="1216924" y="1785752"/>
                </a:cubicBezTo>
                <a:cubicBezTo>
                  <a:pt x="1077431" y="1726138"/>
                  <a:pt x="943377" y="1657291"/>
                  <a:pt x="790299" y="1622676"/>
                </a:cubicBezTo>
                <a:cubicBezTo>
                  <a:pt x="759953" y="1615751"/>
                  <a:pt x="726441" y="1606521"/>
                  <a:pt x="712401" y="1560751"/>
                </a:cubicBezTo>
                <a:cubicBezTo>
                  <a:pt x="1126798" y="1629213"/>
                  <a:pt x="1504511" y="1807676"/>
                  <a:pt x="1932039" y="1797291"/>
                </a:cubicBezTo>
                <a:cubicBezTo>
                  <a:pt x="1815195" y="1740752"/>
                  <a:pt x="1679780" y="1737675"/>
                  <a:pt x="1555234" y="1698059"/>
                </a:cubicBezTo>
                <a:cubicBezTo>
                  <a:pt x="1643549" y="1668444"/>
                  <a:pt x="1726428" y="1699213"/>
                  <a:pt x="1810212" y="1716137"/>
                </a:cubicBezTo>
                <a:cubicBezTo>
                  <a:pt x="1880410" y="1729982"/>
                  <a:pt x="1943817" y="1732290"/>
                  <a:pt x="1951515" y="1649598"/>
                </a:cubicBezTo>
                <a:cubicBezTo>
                  <a:pt x="1948798" y="1644214"/>
                  <a:pt x="1949249" y="1637291"/>
                  <a:pt x="1949704" y="1630753"/>
                </a:cubicBezTo>
                <a:cubicBezTo>
                  <a:pt x="1926152" y="1596522"/>
                  <a:pt x="1889468" y="1578830"/>
                  <a:pt x="1845990" y="1568828"/>
                </a:cubicBezTo>
                <a:cubicBezTo>
                  <a:pt x="1819722" y="1562674"/>
                  <a:pt x="1784851" y="1553443"/>
                  <a:pt x="1785302" y="1528829"/>
                </a:cubicBezTo>
                <a:cubicBezTo>
                  <a:pt x="1786662" y="1437674"/>
                  <a:pt x="1702878" y="1411136"/>
                  <a:pt x="1619092" y="1384597"/>
                </a:cubicBezTo>
                <a:cubicBezTo>
                  <a:pt x="1665740" y="1339213"/>
                  <a:pt x="1702423" y="1372674"/>
                  <a:pt x="1737750" y="1369214"/>
                </a:cubicBezTo>
                <a:cubicBezTo>
                  <a:pt x="1760848" y="1366906"/>
                  <a:pt x="1781679" y="1362675"/>
                  <a:pt x="1781679" y="1339213"/>
                </a:cubicBezTo>
                <a:cubicBezTo>
                  <a:pt x="1782132" y="1319597"/>
                  <a:pt x="1771262" y="1297288"/>
                  <a:pt x="1748620" y="1296905"/>
                </a:cubicBezTo>
                <a:cubicBezTo>
                  <a:pt x="1606863" y="1293442"/>
                  <a:pt x="1528513" y="1167288"/>
                  <a:pt x="1381324" y="1166904"/>
                </a:cubicBezTo>
                <a:cubicBezTo>
                  <a:pt x="1293462" y="1166904"/>
                  <a:pt x="1427065" y="1095751"/>
                  <a:pt x="1352792" y="1066135"/>
                </a:cubicBezTo>
                <a:cubicBezTo>
                  <a:pt x="1336486" y="1059596"/>
                  <a:pt x="1395363" y="1049597"/>
                  <a:pt x="1421631" y="1051135"/>
                </a:cubicBezTo>
                <a:cubicBezTo>
                  <a:pt x="1447445" y="1052673"/>
                  <a:pt x="1470543" y="1071519"/>
                  <a:pt x="1501793" y="1058058"/>
                </a:cubicBezTo>
                <a:cubicBezTo>
                  <a:pt x="1519003" y="1009981"/>
                  <a:pt x="1474621" y="992289"/>
                  <a:pt x="1437935" y="978826"/>
                </a:cubicBezTo>
                <a:cubicBezTo>
                  <a:pt x="1353244" y="947673"/>
                  <a:pt x="1270817" y="909981"/>
                  <a:pt x="1177975" y="898826"/>
                </a:cubicBezTo>
                <a:cubicBezTo>
                  <a:pt x="1144915" y="894980"/>
                  <a:pt x="1225528" y="843440"/>
                  <a:pt x="1241378" y="825366"/>
                </a:cubicBezTo>
                <a:cubicBezTo>
                  <a:pt x="867743" y="635366"/>
                  <a:pt x="418474" y="644980"/>
                  <a:pt x="0" y="491517"/>
                </a:cubicBezTo>
                <a:cubicBezTo>
                  <a:pt x="92391" y="461518"/>
                  <a:pt x="160326" y="483440"/>
                  <a:pt x="223277" y="488057"/>
                </a:cubicBezTo>
                <a:cubicBezTo>
                  <a:pt x="380429" y="499594"/>
                  <a:pt x="535773" y="523440"/>
                  <a:pt x="692473" y="537671"/>
                </a:cubicBezTo>
                <a:cubicBezTo>
                  <a:pt x="769465" y="544594"/>
                  <a:pt x="841022" y="570749"/>
                  <a:pt x="927071" y="529211"/>
                </a:cubicBezTo>
                <a:cubicBezTo>
                  <a:pt x="984589" y="501518"/>
                  <a:pt x="1076527" y="531517"/>
                  <a:pt x="1147177" y="556134"/>
                </a:cubicBezTo>
                <a:cubicBezTo>
                  <a:pt x="1205600" y="576517"/>
                  <a:pt x="1261306" y="581901"/>
                  <a:pt x="1338752" y="556134"/>
                </a:cubicBezTo>
                <a:cubicBezTo>
                  <a:pt x="1268554" y="540364"/>
                  <a:pt x="1214658" y="526519"/>
                  <a:pt x="1159406" y="516901"/>
                </a:cubicBezTo>
                <a:cubicBezTo>
                  <a:pt x="1115475" y="509211"/>
                  <a:pt x="1220094" y="478056"/>
                  <a:pt x="1273535" y="481902"/>
                </a:cubicBezTo>
                <a:cubicBezTo>
                  <a:pt x="1348263" y="487287"/>
                  <a:pt x="1306144" y="467287"/>
                  <a:pt x="1293462" y="439595"/>
                </a:cubicBezTo>
                <a:cubicBezTo>
                  <a:pt x="1279875" y="409979"/>
                  <a:pt x="1320183" y="400749"/>
                  <a:pt x="1345545" y="406900"/>
                </a:cubicBezTo>
                <a:cubicBezTo>
                  <a:pt x="1442916" y="431133"/>
                  <a:pt x="1539834" y="388441"/>
                  <a:pt x="1640379" y="423057"/>
                </a:cubicBezTo>
                <a:cubicBezTo>
                  <a:pt x="1615015" y="337670"/>
                  <a:pt x="1560215" y="300363"/>
                  <a:pt x="1445634" y="288439"/>
                </a:cubicBezTo>
                <a:cubicBezTo>
                  <a:pt x="1402608" y="283826"/>
                  <a:pt x="1357773" y="290748"/>
                  <a:pt x="1320636" y="266131"/>
                </a:cubicBezTo>
                <a:cubicBezTo>
                  <a:pt x="1299349" y="251902"/>
                  <a:pt x="1275346" y="234978"/>
                  <a:pt x="1292104" y="208824"/>
                </a:cubicBezTo>
                <a:cubicBezTo>
                  <a:pt x="1303877" y="190363"/>
                  <a:pt x="1329242" y="190363"/>
                  <a:pt x="1350074" y="196517"/>
                </a:cubicBezTo>
                <a:cubicBezTo>
                  <a:pt x="1443371" y="223826"/>
                  <a:pt x="1540741" y="233825"/>
                  <a:pt x="1638113" y="243826"/>
                </a:cubicBezTo>
                <a:cubicBezTo>
                  <a:pt x="1653059" y="245364"/>
                  <a:pt x="1669814" y="250365"/>
                  <a:pt x="1686573" y="224977"/>
                </a:cubicBezTo>
                <a:cubicBezTo>
                  <a:pt x="1504511" y="183824"/>
                  <a:pt x="1331505" y="125362"/>
                  <a:pt x="1144459" y="102670"/>
                </a:cubicBezTo>
                <a:cubicBezTo>
                  <a:pt x="1147177" y="91900"/>
                  <a:pt x="1149896" y="81131"/>
                  <a:pt x="1152614" y="70362"/>
                </a:cubicBezTo>
                <a:cubicBezTo>
                  <a:pt x="1298896" y="85746"/>
                  <a:pt x="1445182" y="101131"/>
                  <a:pt x="1629961" y="120363"/>
                </a:cubicBezTo>
                <a:cubicBezTo>
                  <a:pt x="1516284" y="59207"/>
                  <a:pt x="1408951" y="79594"/>
                  <a:pt x="1324712" y="25362"/>
                </a:cubicBezTo>
                <a:cubicBezTo>
                  <a:pt x="1340563" y="4786"/>
                  <a:pt x="1359698" y="-407"/>
                  <a:pt x="1379513" y="25"/>
                </a:cubicBezTo>
                <a:close/>
              </a:path>
            </a:pathLst>
          </a:cu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DE8B7A8-CE07-1200-5358-E6A2128715FF}"/>
              </a:ext>
            </a:extLst>
          </p:cNvPr>
          <p:cNvSpPr txBox="1"/>
          <p:nvPr/>
        </p:nvSpPr>
        <p:spPr>
          <a:xfrm>
            <a:off x="391886" y="199295"/>
            <a:ext cx="10961914" cy="703911"/>
          </a:xfrm>
          <a:prstGeom prst="rect">
            <a:avLst/>
          </a:prstGeom>
          <a:noFill/>
        </p:spPr>
        <p:txBody>
          <a:bodyPr wrap="square">
            <a:spAutoFit/>
          </a:bodyPr>
          <a:lstStyle/>
          <a:p>
            <a:pPr algn="just">
              <a:lnSpc>
                <a:spcPct val="115000"/>
              </a:lnSpc>
              <a:spcAft>
                <a:spcPts val="1000"/>
              </a:spcAft>
            </a:pPr>
            <a:r>
              <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Η Ελένη  τόσο από τους ξένους  χρονογράφους  όσο και από τους  ντόπιους, σύγχρονους των γεγονότων ή   μεταγενέστερους, έχει χαρακτηριστεί με ποικίλα επίθετα. </a:t>
            </a:r>
          </a:p>
        </p:txBody>
      </p:sp>
      <p:sp>
        <p:nvSpPr>
          <p:cNvPr id="9" name="TextBox 8">
            <a:extLst>
              <a:ext uri="{FF2B5EF4-FFF2-40B4-BE49-F238E27FC236}">
                <a16:creationId xmlns:a16="http://schemas.microsoft.com/office/drawing/2014/main" id="{77314886-7C18-F0E0-8D05-80F1A7555D34}"/>
              </a:ext>
            </a:extLst>
          </p:cNvPr>
          <p:cNvSpPr txBox="1"/>
          <p:nvPr/>
        </p:nvSpPr>
        <p:spPr>
          <a:xfrm>
            <a:off x="2830286" y="1079210"/>
            <a:ext cx="4784270" cy="385362"/>
          </a:xfrm>
          <a:prstGeom prst="rect">
            <a:avLst/>
          </a:prstGeom>
          <a:noFill/>
        </p:spPr>
        <p:txBody>
          <a:bodyPr wrap="square">
            <a:spAutoFit/>
          </a:bodyPr>
          <a:lstStyle/>
          <a:p>
            <a:pPr algn="just">
              <a:lnSpc>
                <a:spcPct val="115000"/>
              </a:lnSpc>
              <a:spcAft>
                <a:spcPts val="1000"/>
              </a:spcAft>
            </a:pPr>
            <a:r>
              <a:rPr lang="es-ES" sz="1800" dirty="0" err="1">
                <a:latin typeface="Times New Roman" panose="02020603050405020304" pitchFamily="18" charset="0"/>
                <a:ea typeface="Calibri" panose="020F0502020204030204" pitchFamily="34" charset="0"/>
                <a:cs typeface="Times New Roman" panose="02020603050405020304" pitchFamily="18" charset="0"/>
              </a:rPr>
              <a:t>Γεωργίος</a:t>
            </a:r>
            <a:r>
              <a:rPr lang="es-ES" sz="1800" dirty="0">
                <a:latin typeface="Times New Roman" panose="02020603050405020304" pitchFamily="18" charset="0"/>
                <a:ea typeface="Calibri" panose="020F0502020204030204" pitchFamily="34" charset="0"/>
                <a:cs typeface="Times New Roman" panose="02020603050405020304" pitchFamily="18" charset="0"/>
              </a:rPr>
              <a:t>  </a:t>
            </a:r>
            <a:r>
              <a:rPr lang="es-ES" sz="1800" dirty="0" err="1">
                <a:latin typeface="Times New Roman" panose="02020603050405020304" pitchFamily="18" charset="0"/>
                <a:ea typeface="Calibri" panose="020F0502020204030204" pitchFamily="34" charset="0"/>
                <a:cs typeface="Times New Roman" panose="02020603050405020304" pitchFamily="18" charset="0"/>
              </a:rPr>
              <a:t>Βουστρωνίος</a:t>
            </a:r>
            <a:r>
              <a:rPr lang="el-GR" sz="1800" dirty="0">
                <a:latin typeface="Times New Roman" panose="02020603050405020304" pitchFamily="18" charset="0"/>
                <a:ea typeface="Calibri" panose="020F0502020204030204" pitchFamily="34" charset="0"/>
                <a:cs typeface="Times New Roman" panose="02020603050405020304" pitchFamily="18" charset="0"/>
              </a:rPr>
              <a:t> :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«πολλά φρόνιμη»</a:t>
            </a:r>
          </a:p>
        </p:txBody>
      </p:sp>
      <p:sp>
        <p:nvSpPr>
          <p:cNvPr id="13" name="TextBox 12">
            <a:extLst>
              <a:ext uri="{FF2B5EF4-FFF2-40B4-BE49-F238E27FC236}">
                <a16:creationId xmlns:a16="http://schemas.microsoft.com/office/drawing/2014/main" id="{87D7E821-9CAC-C01B-226D-F6889CF06B22}"/>
              </a:ext>
            </a:extLst>
          </p:cNvPr>
          <p:cNvSpPr txBox="1"/>
          <p:nvPr/>
        </p:nvSpPr>
        <p:spPr>
          <a:xfrm>
            <a:off x="500741" y="4304128"/>
            <a:ext cx="11310257" cy="369332"/>
          </a:xfrm>
          <a:prstGeom prst="rect">
            <a:avLst/>
          </a:prstGeom>
          <a:solidFill>
            <a:srgbClr val="FFFF00"/>
          </a:solidFill>
          <a:ln w="57150">
            <a:solidFill>
              <a:schemeClr val="bg1"/>
            </a:solidFill>
          </a:ln>
        </p:spPr>
        <p:txBody>
          <a:bodyPr wrap="square">
            <a:spAutoFit/>
          </a:bodyPr>
          <a:lstStyle/>
          <a:p>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Εγώ  έχω  καθαρά τα χέρια μου. Απλώς αγαπούσα κι υποστήριζα το δικαιούχο  κάτοχο  τούτου του Ελληνικού νησιού» (σελ. 272)</a:t>
            </a:r>
            <a:endParaRPr lang="el-GR" sz="1600" dirty="0"/>
          </a:p>
        </p:txBody>
      </p:sp>
      <p:sp>
        <p:nvSpPr>
          <p:cNvPr id="8" name="TextBox 7">
            <a:extLst>
              <a:ext uri="{FF2B5EF4-FFF2-40B4-BE49-F238E27FC236}">
                <a16:creationId xmlns:a16="http://schemas.microsoft.com/office/drawing/2014/main" id="{C1F5D221-2E96-CF2A-F086-0E5861B0FA04}"/>
              </a:ext>
            </a:extLst>
          </p:cNvPr>
          <p:cNvSpPr txBox="1"/>
          <p:nvPr/>
        </p:nvSpPr>
        <p:spPr>
          <a:xfrm>
            <a:off x="3842657" y="1642204"/>
            <a:ext cx="7837713" cy="2523768"/>
          </a:xfrm>
          <a:prstGeom prst="rect">
            <a:avLst/>
          </a:prstGeom>
          <a:noFill/>
          <a:ln w="57150">
            <a:solidFill>
              <a:schemeClr val="tx1"/>
            </a:solidFill>
          </a:ln>
        </p:spPr>
        <p:txBody>
          <a:bodyPr wrap="square">
            <a:spAutoFit/>
          </a:bodyPr>
          <a:lstStyle/>
          <a:p>
            <a:pPr algn="just"/>
            <a:r>
              <a:rPr lang="el-GR" sz="1400" dirty="0">
                <a:latin typeface="Times New Roman" panose="02020603050405020304" pitchFamily="18" charset="0"/>
                <a:cs typeface="Times New Roman" panose="02020603050405020304" pitchFamily="18" charset="0"/>
              </a:rPr>
              <a:t>Η ιστοριογραφία εστιάζει συχνά στη θρησκευτική δράση της Ελένης, με κορυφαία στιγμή την αναστήλωση και προικοδότηση της Ορθόδοξης Μονής των Μαγγάνων στη Λευκωσία. Παράλληλα, έντονη ήταν η προσπάθειά της να ελέγξει τον χηρεύοντα λατινικό αρχιεπισκοπικό θρόνο, προωθώντας ως υποψήφιο τον ανιψιό της τροφού της. Παρά την άρνηση του Πάπα Ευγένιου Δ΄ και τον διορισμό του </a:t>
            </a:r>
            <a:r>
              <a:rPr lang="el-GR" sz="1400" dirty="0" err="1">
                <a:latin typeface="Times New Roman" panose="02020603050405020304" pitchFamily="18" charset="0"/>
                <a:cs typeface="Times New Roman" panose="02020603050405020304" pitchFamily="18" charset="0"/>
              </a:rPr>
              <a:t>Galesius</a:t>
            </a:r>
            <a:r>
              <a:rPr lang="el-GR" sz="1400" dirty="0">
                <a:latin typeface="Times New Roman" panose="02020603050405020304" pitchFamily="18" charset="0"/>
                <a:cs typeface="Times New Roman" panose="02020603050405020304" pitchFamily="18" charset="0"/>
              </a:rPr>
              <a:t> de </a:t>
            </a:r>
            <a:r>
              <a:rPr lang="el-GR" sz="1400" dirty="0" err="1">
                <a:latin typeface="Times New Roman" panose="02020603050405020304" pitchFamily="18" charset="0"/>
                <a:cs typeface="Times New Roman" panose="02020603050405020304" pitchFamily="18" charset="0"/>
              </a:rPr>
              <a:t>Montolif</a:t>
            </a:r>
            <a:r>
              <a:rPr lang="el-GR" sz="1400" dirty="0">
                <a:latin typeface="Times New Roman" panose="02020603050405020304" pitchFamily="18" charset="0"/>
                <a:cs typeface="Times New Roman" panose="02020603050405020304" pitchFamily="18" charset="0"/>
              </a:rPr>
              <a:t>, η βασίλισσα, με τη συγκατάθεση του Ιωάννη, παρεμπόδισε με κάθε τρόπο την έλευση του νέου αρχιεπισκόπου στο νησί. Μετά την πτώση της Κωνσταντινούπολης το 1453, η Ελένη μερίμνησε για την προσέλκυση και εγκατάσταση Βυζαντινών προσφύγων στην Κύπρο. </a:t>
            </a:r>
          </a:p>
          <a:p>
            <a:pPr algn="just"/>
            <a:endParaRPr lang="el-GR" sz="1000" dirty="0">
              <a:latin typeface="Times New Roman" panose="02020603050405020304" pitchFamily="18" charset="0"/>
              <a:cs typeface="Times New Roman" panose="02020603050405020304" pitchFamily="18" charset="0"/>
            </a:endParaRPr>
          </a:p>
          <a:p>
            <a:pPr algn="just"/>
            <a:endParaRPr lang="el-GR" sz="1000" dirty="0">
              <a:latin typeface="Times New Roman" panose="02020603050405020304" pitchFamily="18" charset="0"/>
              <a:cs typeface="Times New Roman" panose="02020603050405020304" pitchFamily="18" charset="0"/>
            </a:endParaRPr>
          </a:p>
          <a:p>
            <a:pPr algn="just"/>
            <a:endParaRPr lang="el-GR" sz="1000" dirty="0">
              <a:latin typeface="Times New Roman" panose="02020603050405020304" pitchFamily="18" charset="0"/>
              <a:cs typeface="Times New Roman" panose="02020603050405020304" pitchFamily="18" charset="0"/>
            </a:endParaRPr>
          </a:p>
          <a:p>
            <a:r>
              <a:rPr lang="es-ES" sz="1000" dirty="0" err="1"/>
              <a:t>Leontios</a:t>
            </a:r>
            <a:r>
              <a:rPr lang="es-ES" sz="1000" dirty="0"/>
              <a:t> </a:t>
            </a:r>
            <a:r>
              <a:rPr lang="es-ES" sz="1000" dirty="0" err="1"/>
              <a:t>Makhairas</a:t>
            </a:r>
            <a:r>
              <a:rPr lang="en-US" sz="1000" dirty="0"/>
              <a:t>,  </a:t>
            </a:r>
            <a:r>
              <a:rPr lang="es-ES" sz="1000" i="1" dirty="0" err="1"/>
              <a:t>Chronicle</a:t>
            </a:r>
            <a:r>
              <a:rPr lang="en-US" sz="1000" i="1" dirty="0"/>
              <a:t>, </a:t>
            </a:r>
            <a:r>
              <a:rPr lang="en-US" sz="1000" dirty="0"/>
              <a:t>AMS Press, </a:t>
            </a:r>
            <a:r>
              <a:rPr lang="es-ES" sz="1000" dirty="0"/>
              <a:t>New York   1980</a:t>
            </a:r>
            <a:r>
              <a:rPr lang="en-US" sz="1000" dirty="0"/>
              <a:t>, </a:t>
            </a:r>
            <a:r>
              <a:rPr lang="el-GR" sz="1000" dirty="0" err="1"/>
              <a:t>σελ</a:t>
            </a:r>
            <a:r>
              <a:rPr lang="en-US" sz="1000" dirty="0"/>
              <a:t>. 682</a:t>
            </a:r>
            <a:endParaRPr lang="el-GR" sz="1000" dirty="0"/>
          </a:p>
          <a:p>
            <a:r>
              <a:rPr lang="es-ES" sz="1000" dirty="0" err="1"/>
              <a:t>Θεόδωρο</a:t>
            </a:r>
            <a:r>
              <a:rPr lang="el-GR" sz="1000" dirty="0"/>
              <a:t>ς </a:t>
            </a:r>
            <a:r>
              <a:rPr lang="es-ES" sz="1000" dirty="0"/>
              <a:t> Παπα</a:t>
            </a:r>
            <a:r>
              <a:rPr lang="es-ES" sz="1000" dirty="0" err="1"/>
              <a:t>δό</a:t>
            </a:r>
            <a:r>
              <a:rPr lang="es-ES" sz="1000" dirty="0"/>
              <a:t>πουλλο</a:t>
            </a:r>
            <a:r>
              <a:rPr lang="el-GR" sz="1000" dirty="0"/>
              <a:t>ς, </a:t>
            </a:r>
            <a:r>
              <a:rPr lang="es-ES" sz="1000" i="1" dirty="0" err="1"/>
              <a:t>Ιστορί</a:t>
            </a:r>
            <a:r>
              <a:rPr lang="es-ES" sz="1000" i="1" dirty="0"/>
              <a:t>α της Κύπρου</a:t>
            </a:r>
            <a:r>
              <a:rPr lang="el-GR" sz="1000" dirty="0"/>
              <a:t>, τόμος Δ, μέρος Α,  Ίδρυμα Αρχιεπισκόπου Μακαρίου Γ’, </a:t>
            </a:r>
            <a:r>
              <a:rPr lang="es-ES" sz="1000" dirty="0" err="1"/>
              <a:t>Λευκωσί</a:t>
            </a:r>
            <a:r>
              <a:rPr lang="es-ES" sz="1000" dirty="0"/>
              <a:t>α 1995</a:t>
            </a:r>
            <a:r>
              <a:rPr lang="el-GR" sz="1000" dirty="0"/>
              <a:t>, σ.  647, 648.</a:t>
            </a:r>
          </a:p>
          <a:p>
            <a:r>
              <a:rPr lang="es-ES" sz="1000" dirty="0" err="1"/>
              <a:t>Θεόδωρο</a:t>
            </a:r>
            <a:r>
              <a:rPr lang="el-GR" sz="1000" dirty="0"/>
              <a:t>ς </a:t>
            </a:r>
            <a:r>
              <a:rPr lang="es-ES" sz="1000" dirty="0"/>
              <a:t> Παπα</a:t>
            </a:r>
            <a:r>
              <a:rPr lang="es-ES" sz="1000" dirty="0" err="1"/>
              <a:t>δό</a:t>
            </a:r>
            <a:r>
              <a:rPr lang="es-ES" sz="1000" dirty="0"/>
              <a:t>πουλλο</a:t>
            </a:r>
            <a:r>
              <a:rPr lang="el-GR" sz="1000" dirty="0"/>
              <a:t>ς, </a:t>
            </a:r>
            <a:r>
              <a:rPr lang="es-ES" sz="1000" i="1" dirty="0" err="1"/>
              <a:t>Ιστορί</a:t>
            </a:r>
            <a:r>
              <a:rPr lang="es-ES" sz="1000" i="1" dirty="0"/>
              <a:t>α της Κύπρου</a:t>
            </a:r>
            <a:r>
              <a:rPr lang="el-GR" sz="1000" dirty="0"/>
              <a:t>, τόμος Ε, μέρος Β,  Ίδρυμα Αρχιεπισκόπου Μακαρίου Γ’, </a:t>
            </a:r>
            <a:r>
              <a:rPr lang="es-ES" sz="1000" dirty="0" err="1"/>
              <a:t>Λευκωσί</a:t>
            </a:r>
            <a:r>
              <a:rPr lang="es-ES" sz="1000" dirty="0"/>
              <a:t>α 1995</a:t>
            </a:r>
            <a:r>
              <a:rPr lang="el-GR" sz="1000" dirty="0"/>
              <a:t>, σελ. 913.</a:t>
            </a:r>
          </a:p>
        </p:txBody>
      </p:sp>
    </p:spTree>
    <p:extLst>
      <p:ext uri="{BB962C8B-B14F-4D97-AF65-F5344CB8AC3E}">
        <p14:creationId xmlns:p14="http://schemas.microsoft.com/office/powerpoint/2010/main" val="3456152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B00A27-4234-41A7-9DC2-C82E476C2D01}"/>
              </a:ext>
            </a:extLst>
          </p:cNvPr>
          <p:cNvSpPr txBox="1"/>
          <p:nvPr/>
        </p:nvSpPr>
        <p:spPr>
          <a:xfrm>
            <a:off x="849086" y="277093"/>
            <a:ext cx="8316686" cy="490199"/>
          </a:xfrm>
          <a:prstGeom prst="rect">
            <a:avLst/>
          </a:prstGeom>
          <a:noFill/>
          <a:ln w="57150">
            <a:solidFill>
              <a:schemeClr val="tx1"/>
            </a:solidFill>
          </a:ln>
        </p:spPr>
        <p:txBody>
          <a:bodyPr wrap="square">
            <a:spAutoFit/>
          </a:bodyPr>
          <a:lstStyle/>
          <a:p>
            <a:pPr algn="just">
              <a:lnSpc>
                <a:spcPct val="115000"/>
              </a:lnSpc>
              <a:spcAft>
                <a:spcPts val="1000"/>
              </a:spcAft>
              <a:buNone/>
            </a:pPr>
            <a:r>
              <a:rPr lang="el-G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Κύπρος Χρυσάνθης  ο «ακριτικός  βιγλάτορας της  Ρωμιοσύνης»¹</a:t>
            </a:r>
            <a:endParaRPr lang="el-G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Θέση υποσέλιδου 5">
            <a:extLst>
              <a:ext uri="{FF2B5EF4-FFF2-40B4-BE49-F238E27FC236}">
                <a16:creationId xmlns:a16="http://schemas.microsoft.com/office/drawing/2014/main" id="{82B9A778-60D3-7F17-931C-B2369BF9F030}"/>
              </a:ext>
            </a:extLst>
          </p:cNvPr>
          <p:cNvSpPr>
            <a:spLocks noGrp="1"/>
          </p:cNvSpPr>
          <p:nvPr>
            <p:ph type="ftr" sz="quarter" idx="11"/>
          </p:nvPr>
        </p:nvSpPr>
        <p:spPr>
          <a:xfrm>
            <a:off x="272143" y="5987144"/>
            <a:ext cx="10363200" cy="734332"/>
          </a:xfrm>
        </p:spPr>
        <p:txBody>
          <a:bodyPr/>
          <a:lstStyle/>
          <a:p>
            <a:pPr algn="l"/>
            <a:r>
              <a:rPr lang="el-GR" sz="1000" dirty="0">
                <a:latin typeface="Times New Roman" panose="02020603050405020304" pitchFamily="18" charset="0"/>
                <a:ea typeface="Calibri" panose="020F0502020204030204" pitchFamily="34" charset="0"/>
                <a:cs typeface="Times New Roman" panose="02020603050405020304" pitchFamily="18" charset="0"/>
              </a:rPr>
              <a:t>1. </a:t>
            </a:r>
            <a:r>
              <a:rPr lang="es-ES" sz="1000" dirty="0">
                <a:latin typeface="Times New Roman" panose="02020603050405020304" pitchFamily="18" charset="0"/>
                <a:ea typeface="Calibri" panose="020F0502020204030204" pitchFamily="34" charset="0"/>
                <a:cs typeface="Times New Roman" panose="02020603050405020304" pitchFamily="18" charset="0"/>
              </a:rPr>
              <a:t>Κώστας Σαρδελής, «Σκέψεις για το πεζογραφικό έργο του Κύπρου Χρυσάνθη», </a:t>
            </a:r>
            <a:r>
              <a:rPr lang="es-ES" sz="1000" i="1" dirty="0">
                <a:latin typeface="Times New Roman" panose="02020603050405020304" pitchFamily="18" charset="0"/>
                <a:ea typeface="Calibri" panose="020F0502020204030204" pitchFamily="34" charset="0"/>
                <a:cs typeface="Times New Roman" panose="02020603050405020304" pitchFamily="18" charset="0"/>
              </a:rPr>
              <a:t>Νέα Εστία </a:t>
            </a:r>
            <a:r>
              <a:rPr lang="es-ES" sz="1000" dirty="0">
                <a:latin typeface="Times New Roman" panose="02020603050405020304" pitchFamily="18" charset="0"/>
                <a:ea typeface="Calibri" panose="020F0502020204030204" pitchFamily="34" charset="0"/>
                <a:cs typeface="Times New Roman" panose="02020603050405020304" pitchFamily="18" charset="0"/>
              </a:rPr>
              <a:t>,</a:t>
            </a:r>
            <a:r>
              <a:rPr lang="el-GR" sz="1000" dirty="0">
                <a:latin typeface="Times New Roman" panose="02020603050405020304" pitchFamily="18" charset="0"/>
                <a:ea typeface="Calibri" panose="020F0502020204030204" pitchFamily="34" charset="0"/>
                <a:cs typeface="Times New Roman" panose="02020603050405020304" pitchFamily="18" charset="0"/>
              </a:rPr>
              <a:t> τόμος ΡΛΗ ,</a:t>
            </a:r>
            <a:r>
              <a:rPr lang="es-ES" sz="1000" dirty="0">
                <a:latin typeface="Times New Roman" panose="02020603050405020304" pitchFamily="18" charset="0"/>
                <a:ea typeface="Calibri" panose="020F0502020204030204" pitchFamily="34" charset="0"/>
                <a:cs typeface="Times New Roman" panose="02020603050405020304" pitchFamily="18" charset="0"/>
              </a:rPr>
              <a:t> σ.</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s-ES" sz="1000" dirty="0">
                <a:latin typeface="Times New Roman" panose="02020603050405020304" pitchFamily="18" charset="0"/>
                <a:ea typeface="Calibri" panose="020F0502020204030204" pitchFamily="34" charset="0"/>
                <a:cs typeface="Times New Roman" panose="02020603050405020304" pitchFamily="18" charset="0"/>
              </a:rPr>
              <a:t>1084-1085.</a:t>
            </a:r>
            <a:endParaRPr lang="el-GR" sz="1000" dirty="0">
              <a:latin typeface="Times New Roman" panose="02020603050405020304" pitchFamily="18" charset="0"/>
              <a:ea typeface="Calibri" panose="020F0502020204030204" pitchFamily="34" charset="0"/>
              <a:cs typeface="Times New Roman" panose="02020603050405020304" pitchFamily="18" charset="0"/>
            </a:endParaRPr>
          </a:p>
          <a:p>
            <a:pPr algn="l"/>
            <a:r>
              <a:rPr lang="el-GR" sz="1000" dirty="0">
                <a:latin typeface="Times New Roman" panose="02020603050405020304" pitchFamily="18" charset="0"/>
                <a:ea typeface="Calibri" panose="020F0502020204030204" pitchFamily="34" charset="0"/>
                <a:cs typeface="Times New Roman" panose="02020603050405020304" pitchFamily="18" charset="0"/>
              </a:rPr>
              <a:t>2. </a:t>
            </a:r>
            <a:r>
              <a:rPr lang="es-ES" sz="1000" dirty="0">
                <a:latin typeface="Times New Roman" panose="02020603050405020304" pitchFamily="18" charset="0"/>
                <a:ea typeface="Calibri" panose="020F0502020204030204" pitchFamily="34" charset="0"/>
                <a:cs typeface="Times New Roman" panose="02020603050405020304" pitchFamily="18" charset="0"/>
              </a:rPr>
              <a:t>Γιώργος Κεχαγιόγλου</a:t>
            </a:r>
            <a:r>
              <a:rPr lang="el-GR" sz="1000" dirty="0">
                <a:latin typeface="Times New Roman" panose="02020603050405020304" pitchFamily="18" charset="0"/>
                <a:ea typeface="Calibri" panose="020F0502020204030204" pitchFamily="34" charset="0"/>
                <a:cs typeface="Times New Roman" panose="02020603050405020304" pitchFamily="18" charset="0"/>
              </a:rPr>
              <a:t>  &amp; </a:t>
            </a:r>
            <a:r>
              <a:rPr lang="es-ES" sz="1000" dirty="0" err="1">
                <a:latin typeface="Times New Roman" panose="02020603050405020304" pitchFamily="18" charset="0"/>
                <a:ea typeface="Calibri" panose="020F0502020204030204" pitchFamily="34" charset="0"/>
                <a:cs typeface="Times New Roman" panose="02020603050405020304" pitchFamily="18" charset="0"/>
              </a:rPr>
              <a:t>Λευτέρης</a:t>
            </a:r>
            <a:r>
              <a:rPr lang="es-ES" sz="1000" dirty="0">
                <a:latin typeface="Times New Roman" panose="02020603050405020304" pitchFamily="18" charset="0"/>
                <a:ea typeface="Calibri" panose="020F0502020204030204" pitchFamily="34" charset="0"/>
                <a:cs typeface="Times New Roman" panose="02020603050405020304" pitchFamily="18" charset="0"/>
              </a:rPr>
              <a:t> Παπα</a:t>
            </a:r>
            <a:r>
              <a:rPr lang="es-ES" sz="1000" dirty="0" err="1">
                <a:latin typeface="Times New Roman" panose="02020603050405020304" pitchFamily="18" charset="0"/>
                <a:ea typeface="Calibri" panose="020F0502020204030204" pitchFamily="34" charset="0"/>
                <a:cs typeface="Times New Roman" panose="02020603050405020304" pitchFamily="18" charset="0"/>
              </a:rPr>
              <a:t>λεοντίου</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s-ES" sz="1000" i="1" dirty="0">
                <a:latin typeface="Times New Roman" panose="02020603050405020304" pitchFamily="18" charset="0"/>
                <a:ea typeface="Calibri" panose="020F0502020204030204" pitchFamily="34" charset="0"/>
                <a:cs typeface="Times New Roman" panose="02020603050405020304" pitchFamily="18" charset="0"/>
              </a:rPr>
              <a:t>Ιστορία της νεότερης κυπριακής λογοτεχνία</a:t>
            </a:r>
            <a:r>
              <a:rPr lang="el-GR" sz="1000" i="1" dirty="0">
                <a:latin typeface="Times New Roman" panose="02020603050405020304" pitchFamily="18" charset="0"/>
                <a:ea typeface="Calibri" panose="020F0502020204030204" pitchFamily="34" charset="0"/>
                <a:cs typeface="Times New Roman" panose="02020603050405020304" pitchFamily="18" charset="0"/>
              </a:rPr>
              <a:t>ς, </a:t>
            </a:r>
            <a:r>
              <a:rPr lang="el-GR" sz="1000" dirty="0">
                <a:latin typeface="Times New Roman" panose="02020603050405020304" pitchFamily="18" charset="0"/>
                <a:ea typeface="Calibri" panose="020F0502020204030204" pitchFamily="34" charset="0"/>
                <a:cs typeface="Times New Roman" panose="02020603050405020304" pitchFamily="18" charset="0"/>
              </a:rPr>
              <a:t> Κέντρο Επιστημονικών Ερευνών, Λευκωσία </a:t>
            </a:r>
            <a:r>
              <a:rPr lang="es-ES" sz="1000" dirty="0">
                <a:latin typeface="Times New Roman" panose="02020603050405020304" pitchFamily="18" charset="0"/>
                <a:ea typeface="Calibri" panose="020F0502020204030204" pitchFamily="34" charset="0"/>
                <a:cs typeface="Times New Roman" panose="02020603050405020304" pitchFamily="18" charset="0"/>
              </a:rPr>
              <a:t> 2010</a:t>
            </a:r>
            <a:r>
              <a:rPr lang="el-GR" sz="1000" dirty="0">
                <a:latin typeface="Times New Roman" panose="02020603050405020304" pitchFamily="18" charset="0"/>
                <a:ea typeface="Calibri" panose="020F0502020204030204" pitchFamily="34" charset="0"/>
                <a:cs typeface="Times New Roman" panose="02020603050405020304" pitchFamily="18" charset="0"/>
              </a:rPr>
              <a:t>, σελ. 101.</a:t>
            </a:r>
          </a:p>
          <a:p>
            <a:pPr algn="l"/>
            <a:endParaRPr lang="el-GR" sz="1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Θέση αριθμού διαφάνειας 6">
            <a:extLst>
              <a:ext uri="{FF2B5EF4-FFF2-40B4-BE49-F238E27FC236}">
                <a16:creationId xmlns:a16="http://schemas.microsoft.com/office/drawing/2014/main" id="{542854F6-565D-4D41-229B-11951D09EFBC}"/>
              </a:ext>
            </a:extLst>
          </p:cNvPr>
          <p:cNvSpPr>
            <a:spLocks noGrp="1"/>
          </p:cNvSpPr>
          <p:nvPr>
            <p:ph type="sldNum" sz="quarter" idx="12"/>
          </p:nvPr>
        </p:nvSpPr>
        <p:spPr/>
        <p:txBody>
          <a:bodyPr/>
          <a:lstStyle/>
          <a:p>
            <a:fld id="{AE6920ED-6F5C-4936-8D42-B69B6BA79D01}" type="slidenum">
              <a:rPr lang="el-GR" smtClean="0"/>
              <a:t>6</a:t>
            </a:fld>
            <a:endParaRPr lang="el-GR" dirty="0"/>
          </a:p>
        </p:txBody>
      </p:sp>
      <p:pic>
        <p:nvPicPr>
          <p:cNvPr id="1028" name="Picture 4" descr="Χρυσάνθης Κύπρος">
            <a:extLst>
              <a:ext uri="{FF2B5EF4-FFF2-40B4-BE49-F238E27FC236}">
                <a16:creationId xmlns:a16="http://schemas.microsoft.com/office/drawing/2014/main" id="{66B029E5-353B-6481-19FF-F8818B66E90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245" r="27323"/>
          <a:stretch>
            <a:fillRect/>
          </a:stretch>
        </p:blipFill>
        <p:spPr bwMode="auto">
          <a:xfrm>
            <a:off x="849086" y="971925"/>
            <a:ext cx="3320144" cy="435099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E23CC90-B705-8012-6417-D3D7F3462CE2}"/>
              </a:ext>
            </a:extLst>
          </p:cNvPr>
          <p:cNvSpPr txBox="1"/>
          <p:nvPr/>
        </p:nvSpPr>
        <p:spPr>
          <a:xfrm>
            <a:off x="947058" y="5639854"/>
            <a:ext cx="3222172" cy="246221"/>
          </a:xfrm>
          <a:prstGeom prst="rect">
            <a:avLst/>
          </a:prstGeom>
          <a:noFill/>
        </p:spPr>
        <p:txBody>
          <a:bodyPr wrap="square">
            <a:spAutoFit/>
          </a:bodyPr>
          <a:lstStyle/>
          <a:p>
            <a:r>
              <a:rPr lang="el-GR" sz="1000" dirty="0">
                <a:solidFill>
                  <a:schemeClr val="bg2"/>
                </a:solidFill>
              </a:rPr>
              <a:t>https://share.google/Jcjc2jLzkPXVFZRWr</a:t>
            </a:r>
          </a:p>
        </p:txBody>
      </p:sp>
      <p:sp>
        <p:nvSpPr>
          <p:cNvPr id="8" name="TextBox 7">
            <a:extLst>
              <a:ext uri="{FF2B5EF4-FFF2-40B4-BE49-F238E27FC236}">
                <a16:creationId xmlns:a16="http://schemas.microsoft.com/office/drawing/2014/main" id="{21991838-7216-D6E0-9B3E-03A77525DA4C}"/>
              </a:ext>
            </a:extLst>
          </p:cNvPr>
          <p:cNvSpPr txBox="1"/>
          <p:nvPr/>
        </p:nvSpPr>
        <p:spPr>
          <a:xfrm>
            <a:off x="4359729" y="2036678"/>
            <a:ext cx="7571014" cy="2025042"/>
          </a:xfrm>
          <a:prstGeom prst="rect">
            <a:avLst/>
          </a:prstGeom>
          <a:noFill/>
          <a:ln>
            <a:solidFill>
              <a:schemeClr val="tx1">
                <a:lumMod val="95000"/>
                <a:lumOff val="5000"/>
              </a:schemeClr>
            </a:solidFill>
          </a:ln>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Κατά τη  διάρκεια του Αγώνα της ΕΟΚΑ ο Κύπρος Χρυσάνθης  έγραψε   και δημοσίευσε  τέσσερις  μεσαιωνικές  νουβέλες. </a:t>
            </a:r>
          </a:p>
          <a:p>
            <a:pPr marL="285750" indent="-285750" algn="just">
              <a:lnSpc>
                <a:spcPct val="115000"/>
              </a:lnSpc>
              <a:spcAft>
                <a:spcPts val="1000"/>
              </a:spcAft>
              <a:buFont typeface="Wingdings" panose="05000000000000000000" pitchFamily="2" charset="2"/>
              <a:buChar char="q"/>
            </a:pP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Το  1958-1959  στο  </a:t>
            </a:r>
            <a:r>
              <a:rPr lang="lt-LT" sz="1600" i="1" dirty="0">
                <a:effectLst/>
                <a:latin typeface="Times New Roman" panose="02020603050405020304" pitchFamily="18" charset="0"/>
                <a:ea typeface="Calibri" panose="020F0502020204030204" pitchFamily="34" charset="0"/>
                <a:cs typeface="Times New Roman" panose="02020603050405020304" pitchFamily="18" charset="0"/>
              </a:rPr>
              <a:t>Times of Cyprus</a:t>
            </a: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δημοσίευσε  </a:t>
            </a:r>
            <a:r>
              <a:rPr lang="el-GR" sz="1600" i="1"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el-GR" sz="1600" i="1" dirty="0">
                <a:effectLst/>
                <a:latin typeface="Times New Roman" panose="02020603050405020304" pitchFamily="18" charset="0"/>
                <a:ea typeface="Calibri" panose="020F0502020204030204" pitchFamily="34" charset="0"/>
                <a:cs typeface="Times New Roman" panose="02020603050405020304" pitchFamily="18" charset="0"/>
              </a:rPr>
              <a:t> κύπελλο του θανάτου</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 </a:t>
            </a:r>
          </a:p>
          <a:p>
            <a:pPr marL="285750" indent="-285750" algn="just">
              <a:lnSpc>
                <a:spcPct val="115000"/>
              </a:lnSpc>
              <a:spcAft>
                <a:spcPts val="1000"/>
              </a:spcAft>
              <a:buFont typeface="Wingdings" panose="05000000000000000000" pitchFamily="2" charset="2"/>
              <a:buChar char="q"/>
            </a:pP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Σύμφωνα με τους  </a:t>
            </a: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Γιώργο  Κεχαγιόγλου</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 και </a:t>
            </a: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 Λευτέρη Παπαλεοντίου</a:t>
            </a:r>
            <a:r>
              <a:rPr lang="el-GR" sz="1600" dirty="0">
                <a:effectLst/>
                <a:latin typeface="Times New Roman" panose="02020603050405020304" pitchFamily="18" charset="0"/>
                <a:ea typeface="Calibri" panose="020F0502020204030204" pitchFamily="34" charset="0"/>
                <a:cs typeface="Times New Roman" panose="02020603050405020304" pitchFamily="18" charset="0"/>
              </a:rPr>
              <a:t>  και   τα τέσσερα αυτά αφηγήματα είναι   «γραμμένα με εθνοκεντρική  προσέγγιση   για να εξυπηρετήσουν  τις ιδεολογικές ανάγκες   της χρονικής στιγμής».² </a:t>
            </a:r>
          </a:p>
        </p:txBody>
      </p:sp>
    </p:spTree>
    <p:extLst>
      <p:ext uri="{BB962C8B-B14F-4D97-AF65-F5344CB8AC3E}">
        <p14:creationId xmlns:p14="http://schemas.microsoft.com/office/powerpoint/2010/main" val="613627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7FCB9-BBAE-3C29-A2D7-AFA9D8E3D3F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326FB25-BE98-1CE5-CF96-D72ED777A05E}"/>
              </a:ext>
            </a:extLst>
          </p:cNvPr>
          <p:cNvSpPr txBox="1"/>
          <p:nvPr/>
        </p:nvSpPr>
        <p:spPr>
          <a:xfrm>
            <a:off x="234043" y="242243"/>
            <a:ext cx="8316686" cy="490199"/>
          </a:xfrm>
          <a:prstGeom prst="rect">
            <a:avLst/>
          </a:prstGeom>
          <a:noFill/>
          <a:ln w="57150">
            <a:solidFill>
              <a:schemeClr val="tx1"/>
            </a:solidFill>
          </a:ln>
        </p:spPr>
        <p:txBody>
          <a:bodyPr wrap="square">
            <a:spAutoFit/>
          </a:bodyPr>
          <a:lstStyle/>
          <a:p>
            <a:pPr algn="just">
              <a:lnSpc>
                <a:spcPct val="115000"/>
              </a:lnSpc>
              <a:spcAft>
                <a:spcPts val="1000"/>
              </a:spcAft>
              <a:buNone/>
            </a:pPr>
            <a:r>
              <a:rPr lang="el-G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Ιστορία- Λογοτεχνία  : Ιστορική </a:t>
            </a:r>
            <a:r>
              <a:rPr lang="el-GR" sz="2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Ενσυναίσθηση</a:t>
            </a:r>
            <a:r>
              <a:rPr lang="el-G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6" name="Θέση υποσέλιδου 5">
            <a:extLst>
              <a:ext uri="{FF2B5EF4-FFF2-40B4-BE49-F238E27FC236}">
                <a16:creationId xmlns:a16="http://schemas.microsoft.com/office/drawing/2014/main" id="{E8FF5874-8E5B-1944-7F60-4D0C229B3835}"/>
              </a:ext>
            </a:extLst>
          </p:cNvPr>
          <p:cNvSpPr>
            <a:spLocks noGrp="1"/>
          </p:cNvSpPr>
          <p:nvPr>
            <p:ph type="ftr" sz="quarter" idx="11"/>
          </p:nvPr>
        </p:nvSpPr>
        <p:spPr>
          <a:xfrm>
            <a:off x="272143" y="5987144"/>
            <a:ext cx="10363200" cy="734332"/>
          </a:xfrm>
        </p:spPr>
        <p:txBody>
          <a:bodyPr/>
          <a:lstStyle/>
          <a:p>
            <a:pPr algn="l"/>
            <a:r>
              <a:rPr lang="el-GR" sz="1000" dirty="0">
                <a:latin typeface="Times New Roman" panose="02020603050405020304" pitchFamily="18" charset="0"/>
                <a:cs typeface="Times New Roman" panose="02020603050405020304" pitchFamily="18" charset="0"/>
              </a:rPr>
              <a:t>1. </a:t>
            </a:r>
            <a:r>
              <a:rPr lang="es-ES" sz="1000" dirty="0">
                <a:latin typeface="Times New Roman" panose="02020603050405020304" pitchFamily="18" charset="0"/>
                <a:cs typeface="Times New Roman" panose="02020603050405020304" pitchFamily="18" charset="0"/>
              </a:rPr>
              <a:t>Κώστας Γεωργίου</a:t>
            </a:r>
            <a:r>
              <a:rPr lang="el-GR" sz="1000" dirty="0">
                <a:latin typeface="Times New Roman" panose="02020603050405020304" pitchFamily="18" charset="0"/>
                <a:cs typeface="Times New Roman" panose="02020603050405020304" pitchFamily="18" charset="0"/>
              </a:rPr>
              <a:t>, </a:t>
            </a:r>
            <a:r>
              <a:rPr lang="es-ES" sz="1000" i="1" dirty="0">
                <a:latin typeface="Times New Roman" panose="02020603050405020304" pitchFamily="18" charset="0"/>
                <a:cs typeface="Times New Roman" panose="02020603050405020304" pitchFamily="18" charset="0"/>
              </a:rPr>
              <a:t>Κύπρος Χρυσάνθης και το λογοτεχνικό του έργο</a:t>
            </a:r>
            <a:r>
              <a:rPr lang="el-GR" sz="1000" dirty="0">
                <a:latin typeface="Times New Roman" panose="02020603050405020304" pitchFamily="18" charset="0"/>
                <a:cs typeface="Times New Roman" panose="02020603050405020304" pitchFamily="18" charset="0"/>
              </a:rPr>
              <a:t>, Ελληνικός Πνευματικός Όμιλος Κύπρου, Λευκωσία</a:t>
            </a:r>
            <a:r>
              <a:rPr lang="es-ES" sz="1000" dirty="0">
                <a:latin typeface="Times New Roman" panose="02020603050405020304" pitchFamily="18" charset="0"/>
                <a:cs typeface="Times New Roman" panose="02020603050405020304" pitchFamily="18" charset="0"/>
              </a:rPr>
              <a:t>  1993</a:t>
            </a:r>
            <a:r>
              <a:rPr lang="el-GR" sz="1000" dirty="0">
                <a:latin typeface="Times New Roman" panose="02020603050405020304" pitchFamily="18" charset="0"/>
                <a:cs typeface="Times New Roman" panose="02020603050405020304" pitchFamily="18" charset="0"/>
              </a:rPr>
              <a:t>, σ. 31-32.</a:t>
            </a:r>
            <a:endParaRPr lang="el-GR" sz="1000" dirty="0">
              <a:latin typeface="Times New Roman" panose="02020603050405020304" pitchFamily="18" charset="0"/>
              <a:ea typeface="Calibri" panose="020F0502020204030204" pitchFamily="34" charset="0"/>
              <a:cs typeface="Times New Roman" panose="02020603050405020304" pitchFamily="18" charset="0"/>
            </a:endParaRPr>
          </a:p>
          <a:p>
            <a:pPr algn="l"/>
            <a:r>
              <a:rPr lang="el-GR" sz="1000" dirty="0">
                <a:latin typeface="Times New Roman" panose="02020603050405020304" pitchFamily="18" charset="0"/>
                <a:cs typeface="Times New Roman" panose="02020603050405020304" pitchFamily="18" charset="0"/>
              </a:rPr>
              <a:t>2. </a:t>
            </a:r>
            <a:r>
              <a:rPr lang="es-ES" sz="1000" dirty="0">
                <a:latin typeface="Times New Roman" panose="02020603050405020304" pitchFamily="18" charset="0"/>
                <a:cs typeface="Times New Roman" panose="02020603050405020304" pitchFamily="18" charset="0"/>
              </a:rPr>
              <a:t>Χρυσόθεμις Χατζηπαναγή</a:t>
            </a:r>
            <a:r>
              <a:rPr lang="el-GR" sz="1000" dirty="0">
                <a:latin typeface="Times New Roman" panose="02020603050405020304" pitchFamily="18" charset="0"/>
                <a:cs typeface="Times New Roman" panose="02020603050405020304" pitchFamily="18" charset="0"/>
              </a:rPr>
              <a:t>, </a:t>
            </a:r>
            <a:r>
              <a:rPr lang="es-ES" sz="1000" i="1" dirty="0">
                <a:latin typeface="Times New Roman" panose="02020603050405020304" pitchFamily="18" charset="0"/>
                <a:cs typeface="Times New Roman" panose="02020603050405020304" pitchFamily="18" charset="0"/>
              </a:rPr>
              <a:t>Κύπρος Χρυσάνθης : πτυχές του έργου του</a:t>
            </a:r>
            <a:r>
              <a:rPr lang="el-GR" sz="1000" i="1" dirty="0">
                <a:latin typeface="Times New Roman" panose="02020603050405020304" pitchFamily="18" charset="0"/>
                <a:cs typeface="Times New Roman" panose="02020603050405020304" pitchFamily="18" charset="0"/>
              </a:rPr>
              <a:t>, </a:t>
            </a:r>
            <a:r>
              <a:rPr lang="el-GR" sz="1000" dirty="0">
                <a:latin typeface="Times New Roman" panose="02020603050405020304" pitchFamily="18" charset="0"/>
                <a:cs typeface="Times New Roman" panose="02020603050405020304" pitchFamily="18" charset="0"/>
              </a:rPr>
              <a:t>Ελληνικός Πνευματικός Όμιλος Κύπρου, Λευκωσία</a:t>
            </a:r>
            <a:r>
              <a:rPr lang="es-ES" sz="1000" dirty="0">
                <a:latin typeface="Times New Roman" panose="02020603050405020304" pitchFamily="18" charset="0"/>
                <a:cs typeface="Times New Roman" panose="02020603050405020304" pitchFamily="18" charset="0"/>
              </a:rPr>
              <a:t>   1994</a:t>
            </a:r>
            <a:r>
              <a:rPr lang="el-GR" sz="1000" dirty="0">
                <a:latin typeface="Times New Roman" panose="02020603050405020304" pitchFamily="18" charset="0"/>
                <a:cs typeface="Times New Roman" panose="02020603050405020304" pitchFamily="18" charset="0"/>
              </a:rPr>
              <a:t>, σελ. 51.</a:t>
            </a:r>
          </a:p>
          <a:p>
            <a:pPr algn="l"/>
            <a:r>
              <a:rPr lang="el-GR" sz="1000" dirty="0">
                <a:latin typeface="Times New Roman" panose="02020603050405020304" pitchFamily="18" charset="0"/>
                <a:ea typeface="Calibri" panose="020F0502020204030204" pitchFamily="34" charset="0"/>
                <a:cs typeface="Times New Roman" panose="02020603050405020304" pitchFamily="18" charset="0"/>
              </a:rPr>
              <a:t>3. Γεώργιος  Ιωαννίδης, «Τα έμμετρα θεατρικά του Κύπρου Χρυσάνθη», στο </a:t>
            </a:r>
            <a:r>
              <a:rPr lang="es-ES" sz="1000" dirty="0" err="1">
                <a:latin typeface="Times New Roman" panose="02020603050405020304" pitchFamily="18" charset="0"/>
                <a:ea typeface="Calibri" panose="020F0502020204030204" pitchFamily="34" charset="0"/>
                <a:cs typeface="Times New Roman" panose="02020603050405020304" pitchFamily="18" charset="0"/>
              </a:rPr>
              <a:t>Νίκος</a:t>
            </a:r>
            <a:r>
              <a:rPr lang="es-ES" sz="1000" dirty="0">
                <a:latin typeface="Times New Roman" panose="02020603050405020304" pitchFamily="18" charset="0"/>
                <a:ea typeface="Calibri" panose="020F0502020204030204" pitchFamily="34" charset="0"/>
                <a:cs typeface="Times New Roman" panose="02020603050405020304" pitchFamily="18" charset="0"/>
              </a:rPr>
              <a:t> Πανα</a:t>
            </a:r>
            <a:r>
              <a:rPr lang="es-ES" sz="1000" dirty="0" err="1">
                <a:latin typeface="Times New Roman" panose="02020603050405020304" pitchFamily="18" charset="0"/>
                <a:ea typeface="Calibri" panose="020F0502020204030204" pitchFamily="34" charset="0"/>
                <a:cs typeface="Times New Roman" panose="02020603050405020304" pitchFamily="18" charset="0"/>
              </a:rPr>
              <a:t>γιώτου</a:t>
            </a:r>
            <a:r>
              <a:rPr lang="es-ES" sz="1000" dirty="0">
                <a:latin typeface="Times New Roman" panose="02020603050405020304" pitchFamily="18" charset="0"/>
                <a:ea typeface="Calibri" panose="020F0502020204030204" pitchFamily="34" charset="0"/>
                <a:cs typeface="Times New Roman" panose="02020603050405020304" pitchFamily="18" charset="0"/>
              </a:rPr>
              <a:t> </a:t>
            </a:r>
            <a:r>
              <a:rPr lang="el-GR" sz="1000" dirty="0">
                <a:latin typeface="Times New Roman" panose="02020603050405020304" pitchFamily="18" charset="0"/>
                <a:ea typeface="Calibri" panose="020F0502020204030204" pitchFamily="34" charset="0"/>
                <a:cs typeface="Times New Roman" panose="02020603050405020304" pitchFamily="18" charset="0"/>
              </a:rPr>
              <a:t>(</a:t>
            </a:r>
            <a:r>
              <a:rPr lang="es-ES" sz="1000" dirty="0">
                <a:latin typeface="Times New Roman" panose="02020603050405020304" pitchFamily="18" charset="0"/>
                <a:ea typeface="Calibri" panose="020F0502020204030204" pitchFamily="34" charset="0"/>
                <a:cs typeface="Times New Roman" panose="02020603050405020304" pitchFamily="18" charset="0"/>
              </a:rPr>
              <a:t>επ</a:t>
            </a:r>
            <a:r>
              <a:rPr lang="es-ES" sz="1000" dirty="0" err="1">
                <a:latin typeface="Times New Roman" panose="02020603050405020304" pitchFamily="18" charset="0"/>
                <a:ea typeface="Calibri" panose="020F0502020204030204" pitchFamily="34" charset="0"/>
                <a:cs typeface="Times New Roman" panose="02020603050405020304" pitchFamily="18" charset="0"/>
              </a:rPr>
              <a:t>ιμ</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s-ES" sz="1000" i="1" dirty="0" err="1">
                <a:latin typeface="Times New Roman" panose="02020603050405020304" pitchFamily="18" charset="0"/>
                <a:ea typeface="Calibri" panose="020F0502020204030204" pitchFamily="34" charset="0"/>
                <a:cs typeface="Times New Roman" panose="02020603050405020304" pitchFamily="18" charset="0"/>
              </a:rPr>
              <a:t>Δώρημ</a:t>
            </a:r>
            <a:r>
              <a:rPr lang="es-ES" sz="1000" i="1" dirty="0">
                <a:latin typeface="Times New Roman" panose="02020603050405020304" pitchFamily="18" charset="0"/>
                <a:ea typeface="Calibri" panose="020F0502020204030204" pitchFamily="34" charset="0"/>
                <a:cs typeface="Times New Roman" panose="02020603050405020304" pitchFamily="18" charset="0"/>
              </a:rPr>
              <a:t>α στον Κύπρο Χρυσάνθη</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l-GR" sz="1000" dirty="0" err="1">
                <a:latin typeface="Times New Roman" panose="02020603050405020304" pitchFamily="18" charset="0"/>
                <a:cs typeface="Times New Roman" panose="02020603050405020304" pitchFamily="18" charset="0"/>
              </a:rPr>
              <a:t>Ζαβαλλή</a:t>
            </a:r>
            <a:r>
              <a:rPr lang="el-GR" sz="1000" dirty="0">
                <a:latin typeface="Times New Roman" panose="02020603050405020304" pitchFamily="18" charset="0"/>
                <a:cs typeface="Times New Roman" panose="02020603050405020304" pitchFamily="18" charset="0"/>
              </a:rPr>
              <a:t>, </a:t>
            </a:r>
            <a:r>
              <a:rPr lang="es-ES" sz="1000" dirty="0" err="1">
                <a:latin typeface="Times New Roman" panose="02020603050405020304" pitchFamily="18" charset="0"/>
                <a:ea typeface="Calibri" panose="020F0502020204030204" pitchFamily="34" charset="0"/>
                <a:cs typeface="Times New Roman" panose="02020603050405020304" pitchFamily="18" charset="0"/>
              </a:rPr>
              <a:t>Λευκωσί</a:t>
            </a:r>
            <a:r>
              <a:rPr lang="es-ES" sz="1000" dirty="0">
                <a:latin typeface="Times New Roman" panose="02020603050405020304" pitchFamily="18" charset="0"/>
                <a:ea typeface="Calibri" panose="020F0502020204030204" pitchFamily="34" charset="0"/>
                <a:cs typeface="Times New Roman" panose="02020603050405020304" pitchFamily="18" charset="0"/>
              </a:rPr>
              <a:t>α </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s-ES" sz="1000" dirty="0">
                <a:latin typeface="Times New Roman" panose="02020603050405020304" pitchFamily="18" charset="0"/>
                <a:ea typeface="Calibri" panose="020F0502020204030204" pitchFamily="34" charset="0"/>
                <a:cs typeface="Times New Roman" panose="02020603050405020304" pitchFamily="18" charset="0"/>
              </a:rPr>
              <a:t>1987</a:t>
            </a:r>
            <a:r>
              <a:rPr lang="el-GR" sz="1000" dirty="0">
                <a:latin typeface="Times New Roman" panose="02020603050405020304" pitchFamily="18" charset="0"/>
                <a:ea typeface="Calibri" panose="020F0502020204030204" pitchFamily="34" charset="0"/>
                <a:cs typeface="Times New Roman" panose="02020603050405020304" pitchFamily="18" charset="0"/>
              </a:rPr>
              <a:t>, σ. 149-150 .</a:t>
            </a:r>
          </a:p>
          <a:p>
            <a:pPr algn="l"/>
            <a:r>
              <a:rPr lang="el-GR" sz="1000" dirty="0">
                <a:latin typeface="Times New Roman" panose="02020603050405020304" pitchFamily="18" charset="0"/>
                <a:ea typeface="Calibri" panose="020F0502020204030204" pitchFamily="34" charset="0"/>
                <a:cs typeface="Times New Roman" panose="02020603050405020304" pitchFamily="18" charset="0"/>
              </a:rPr>
              <a:t>4. Βιβλιοκριτική του  Σοφοκλή Λαζάρου στο Περιοδικό</a:t>
            </a:r>
            <a:r>
              <a:rPr lang="el-GR" sz="1000" i="1" dirty="0">
                <a:latin typeface="Times New Roman" panose="02020603050405020304" pitchFamily="18" charset="0"/>
                <a:ea typeface="Calibri" panose="020F0502020204030204" pitchFamily="34" charset="0"/>
                <a:cs typeface="Times New Roman" panose="02020603050405020304" pitchFamily="18" charset="0"/>
              </a:rPr>
              <a:t> Πνευματική Κύπρος</a:t>
            </a:r>
            <a:r>
              <a:rPr lang="el-GR" sz="1000" dirty="0">
                <a:latin typeface="Times New Roman" panose="02020603050405020304" pitchFamily="18" charset="0"/>
                <a:ea typeface="Calibri" panose="020F0502020204030204" pitchFamily="34" charset="0"/>
                <a:cs typeface="Times New Roman" panose="02020603050405020304" pitchFamily="18" charset="0"/>
              </a:rPr>
              <a:t>, αρ.26,1962,  σελ. 73.  </a:t>
            </a:r>
          </a:p>
          <a:p>
            <a:pPr algn="l"/>
            <a:r>
              <a:rPr lang="el-GR" sz="1000" dirty="0">
                <a:latin typeface="Times New Roman" panose="02020603050405020304" pitchFamily="18" charset="0"/>
                <a:ea typeface="Calibri" panose="020F0502020204030204" pitchFamily="34" charset="0"/>
                <a:cs typeface="Times New Roman" panose="02020603050405020304" pitchFamily="18" charset="0"/>
              </a:rPr>
              <a:t>«έμφαση  στην ανέλιξη  της  πλοκής  και στη ροή  ενός συμβατού διαλόγου», «με  μια σχετικά πιστή  ιστορική απεικόνιση» Βλ.  </a:t>
            </a:r>
            <a:r>
              <a:rPr lang="es-ES" sz="1000" dirty="0" err="1">
                <a:latin typeface="Times New Roman" panose="02020603050405020304" pitchFamily="18" charset="0"/>
                <a:ea typeface="Calibri" panose="020F0502020204030204" pitchFamily="34" charset="0"/>
                <a:cs typeface="Times New Roman" panose="02020603050405020304" pitchFamily="18" charset="0"/>
              </a:rPr>
              <a:t>Γιώργος</a:t>
            </a:r>
            <a:r>
              <a:rPr lang="es-ES" sz="1000" dirty="0">
                <a:latin typeface="Times New Roman" panose="02020603050405020304" pitchFamily="18" charset="0"/>
                <a:ea typeface="Calibri" panose="020F0502020204030204" pitchFamily="34" charset="0"/>
                <a:cs typeface="Times New Roman" panose="02020603050405020304" pitchFamily="18" charset="0"/>
              </a:rPr>
              <a:t> </a:t>
            </a:r>
            <a:r>
              <a:rPr lang="es-ES" sz="1000" dirty="0" err="1">
                <a:latin typeface="Times New Roman" panose="02020603050405020304" pitchFamily="18" charset="0"/>
                <a:ea typeface="Calibri" panose="020F0502020204030204" pitchFamily="34" charset="0"/>
                <a:cs typeface="Times New Roman" panose="02020603050405020304" pitchFamily="18" charset="0"/>
              </a:rPr>
              <a:t>Κεχ</a:t>
            </a:r>
            <a:r>
              <a:rPr lang="es-ES" sz="1000" dirty="0">
                <a:latin typeface="Times New Roman" panose="02020603050405020304" pitchFamily="18" charset="0"/>
                <a:ea typeface="Calibri" panose="020F0502020204030204" pitchFamily="34" charset="0"/>
                <a:cs typeface="Times New Roman" panose="02020603050405020304" pitchFamily="18" charset="0"/>
              </a:rPr>
              <a:t>αγιόγλου</a:t>
            </a:r>
            <a:r>
              <a:rPr lang="el-GR" sz="1000" dirty="0">
                <a:latin typeface="Times New Roman" panose="02020603050405020304" pitchFamily="18" charset="0"/>
                <a:ea typeface="Calibri" panose="020F0502020204030204" pitchFamily="34" charset="0"/>
                <a:cs typeface="Times New Roman" panose="02020603050405020304" pitchFamily="18" charset="0"/>
              </a:rPr>
              <a:t>  &amp; </a:t>
            </a:r>
            <a:r>
              <a:rPr lang="es-ES" sz="1000" dirty="0" err="1">
                <a:latin typeface="Times New Roman" panose="02020603050405020304" pitchFamily="18" charset="0"/>
                <a:ea typeface="Calibri" panose="020F0502020204030204" pitchFamily="34" charset="0"/>
                <a:cs typeface="Times New Roman" panose="02020603050405020304" pitchFamily="18" charset="0"/>
              </a:rPr>
              <a:t>Λευτέρης</a:t>
            </a:r>
            <a:r>
              <a:rPr lang="es-ES" sz="1000" dirty="0">
                <a:latin typeface="Times New Roman" panose="02020603050405020304" pitchFamily="18" charset="0"/>
                <a:ea typeface="Calibri" panose="020F0502020204030204" pitchFamily="34" charset="0"/>
                <a:cs typeface="Times New Roman" panose="02020603050405020304" pitchFamily="18" charset="0"/>
              </a:rPr>
              <a:t> Παπα</a:t>
            </a:r>
            <a:r>
              <a:rPr lang="es-ES" sz="1000" dirty="0" err="1">
                <a:latin typeface="Times New Roman" panose="02020603050405020304" pitchFamily="18" charset="0"/>
                <a:ea typeface="Calibri" panose="020F0502020204030204" pitchFamily="34" charset="0"/>
                <a:cs typeface="Times New Roman" panose="02020603050405020304" pitchFamily="18" charset="0"/>
              </a:rPr>
              <a:t>λεοντίου</a:t>
            </a:r>
            <a:r>
              <a:rPr lang="el-GR" sz="1000" dirty="0">
                <a:latin typeface="Times New Roman" panose="02020603050405020304" pitchFamily="18" charset="0"/>
                <a:ea typeface="Calibri" panose="020F0502020204030204" pitchFamily="34" charset="0"/>
                <a:cs typeface="Times New Roman" panose="02020603050405020304" pitchFamily="18" charset="0"/>
              </a:rPr>
              <a:t>, </a:t>
            </a:r>
            <a:r>
              <a:rPr lang="es-ES" sz="1000" i="1" dirty="0" err="1">
                <a:latin typeface="Times New Roman" panose="02020603050405020304" pitchFamily="18" charset="0"/>
                <a:ea typeface="Calibri" panose="020F0502020204030204" pitchFamily="34" charset="0"/>
                <a:cs typeface="Times New Roman" panose="02020603050405020304" pitchFamily="18" charset="0"/>
              </a:rPr>
              <a:t>Ιστορί</a:t>
            </a:r>
            <a:r>
              <a:rPr lang="es-ES" sz="1000" i="1" dirty="0">
                <a:latin typeface="Times New Roman" panose="02020603050405020304" pitchFamily="18" charset="0"/>
                <a:ea typeface="Calibri" panose="020F0502020204030204" pitchFamily="34" charset="0"/>
                <a:cs typeface="Times New Roman" panose="02020603050405020304" pitchFamily="18" charset="0"/>
              </a:rPr>
              <a:t>α της νεότερης κυπριακής λογοτεχνία</a:t>
            </a:r>
            <a:r>
              <a:rPr lang="el-GR" sz="1000" i="1" dirty="0">
                <a:latin typeface="Times New Roman" panose="02020603050405020304" pitchFamily="18" charset="0"/>
                <a:ea typeface="Calibri" panose="020F0502020204030204" pitchFamily="34" charset="0"/>
                <a:cs typeface="Times New Roman" panose="02020603050405020304" pitchFamily="18" charset="0"/>
              </a:rPr>
              <a:t>ς, </a:t>
            </a:r>
            <a:r>
              <a:rPr lang="el-GR" sz="1000" dirty="0">
                <a:latin typeface="Times New Roman" panose="02020603050405020304" pitchFamily="18" charset="0"/>
                <a:ea typeface="Calibri" panose="020F0502020204030204" pitchFamily="34" charset="0"/>
                <a:cs typeface="Times New Roman" panose="02020603050405020304" pitchFamily="18" charset="0"/>
              </a:rPr>
              <a:t> Κέντρο Επιστημονικών Ερευνών, Λευκωσία </a:t>
            </a:r>
            <a:r>
              <a:rPr lang="es-ES" sz="1000" dirty="0">
                <a:latin typeface="Times New Roman" panose="02020603050405020304" pitchFamily="18" charset="0"/>
                <a:ea typeface="Calibri" panose="020F0502020204030204" pitchFamily="34" charset="0"/>
                <a:cs typeface="Times New Roman" panose="02020603050405020304" pitchFamily="18" charset="0"/>
              </a:rPr>
              <a:t>  2010</a:t>
            </a:r>
            <a:r>
              <a:rPr lang="el-GR" sz="1000" dirty="0">
                <a:latin typeface="Times New Roman" panose="02020603050405020304" pitchFamily="18" charset="0"/>
                <a:ea typeface="Calibri" panose="020F0502020204030204" pitchFamily="34" charset="0"/>
                <a:cs typeface="Times New Roman" panose="02020603050405020304" pitchFamily="18" charset="0"/>
              </a:rPr>
              <a:t>, σελ. 401.</a:t>
            </a:r>
          </a:p>
          <a:p>
            <a:pPr algn="l"/>
            <a:endParaRPr lang="el-GR" sz="1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Θέση αριθμού διαφάνειας 6">
            <a:extLst>
              <a:ext uri="{FF2B5EF4-FFF2-40B4-BE49-F238E27FC236}">
                <a16:creationId xmlns:a16="http://schemas.microsoft.com/office/drawing/2014/main" id="{E3E59008-EACB-3CF3-5FC3-3270928645A6}"/>
              </a:ext>
            </a:extLst>
          </p:cNvPr>
          <p:cNvSpPr>
            <a:spLocks noGrp="1"/>
          </p:cNvSpPr>
          <p:nvPr>
            <p:ph type="sldNum" sz="quarter" idx="12"/>
          </p:nvPr>
        </p:nvSpPr>
        <p:spPr/>
        <p:txBody>
          <a:bodyPr/>
          <a:lstStyle/>
          <a:p>
            <a:fld id="{AE6920ED-6F5C-4936-8D42-B69B6BA79D01}" type="slidenum">
              <a:rPr lang="el-GR" smtClean="0"/>
              <a:t>7</a:t>
            </a:fld>
            <a:endParaRPr lang="el-GR" dirty="0"/>
          </a:p>
        </p:txBody>
      </p:sp>
      <p:pic>
        <p:nvPicPr>
          <p:cNvPr id="1028" name="Picture 4" descr="Χρυσάνθης Κύπρος">
            <a:extLst>
              <a:ext uri="{FF2B5EF4-FFF2-40B4-BE49-F238E27FC236}">
                <a16:creationId xmlns:a16="http://schemas.microsoft.com/office/drawing/2014/main" id="{481D5036-C250-1DA7-C025-E88CA962AA5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245" r="27323"/>
          <a:stretch>
            <a:fillRect/>
          </a:stretch>
        </p:blipFill>
        <p:spPr bwMode="auto">
          <a:xfrm>
            <a:off x="272143" y="1028076"/>
            <a:ext cx="3320144" cy="435099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24FC5C0-3418-B91C-8781-643D58A28832}"/>
              </a:ext>
            </a:extLst>
          </p:cNvPr>
          <p:cNvSpPr txBox="1"/>
          <p:nvPr/>
        </p:nvSpPr>
        <p:spPr>
          <a:xfrm>
            <a:off x="566057" y="5479226"/>
            <a:ext cx="3222172" cy="246221"/>
          </a:xfrm>
          <a:prstGeom prst="rect">
            <a:avLst/>
          </a:prstGeom>
          <a:noFill/>
        </p:spPr>
        <p:txBody>
          <a:bodyPr wrap="square">
            <a:spAutoFit/>
          </a:bodyPr>
          <a:lstStyle/>
          <a:p>
            <a:r>
              <a:rPr lang="el-GR" sz="1000" dirty="0">
                <a:solidFill>
                  <a:schemeClr val="bg2"/>
                </a:solidFill>
              </a:rPr>
              <a:t>https://share.google/Jcjc2jLzkPXVFZRWr</a:t>
            </a:r>
          </a:p>
        </p:txBody>
      </p:sp>
      <p:sp>
        <p:nvSpPr>
          <p:cNvPr id="8" name="TextBox 7">
            <a:extLst>
              <a:ext uri="{FF2B5EF4-FFF2-40B4-BE49-F238E27FC236}">
                <a16:creationId xmlns:a16="http://schemas.microsoft.com/office/drawing/2014/main" id="{72F8BF97-BBA1-DCED-35D4-4AE5245156B0}"/>
              </a:ext>
            </a:extLst>
          </p:cNvPr>
          <p:cNvSpPr txBox="1"/>
          <p:nvPr/>
        </p:nvSpPr>
        <p:spPr>
          <a:xfrm>
            <a:off x="3788229" y="995986"/>
            <a:ext cx="7864929" cy="4344779"/>
          </a:xfrm>
          <a:prstGeom prst="rect">
            <a:avLst/>
          </a:prstGeom>
          <a:noFill/>
          <a:ln>
            <a:solidFill>
              <a:schemeClr val="tx1">
                <a:lumMod val="95000"/>
                <a:lumOff val="5000"/>
              </a:schemeClr>
            </a:solidFill>
          </a:ln>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600" dirty="0">
                <a:latin typeface="Times New Roman" panose="02020603050405020304" pitchFamily="18" charset="0"/>
                <a:cs typeface="Times New Roman" panose="02020603050405020304" pitchFamily="18" charset="0"/>
              </a:rPr>
              <a:t>Το 1971 εξέδωσε το συλλογικό έργο </a:t>
            </a:r>
            <a:r>
              <a:rPr lang="el-GR" sz="1600" i="1" dirty="0">
                <a:latin typeface="Times New Roman" panose="02020603050405020304" pitchFamily="18" charset="0"/>
                <a:cs typeface="Times New Roman" panose="02020603050405020304" pitchFamily="18" charset="0"/>
              </a:rPr>
              <a:t>Πεζός λόγος  της Γλυκείας Χώρας Κύπρου</a:t>
            </a:r>
            <a:r>
              <a:rPr lang="el-GR" sz="1600" dirty="0">
                <a:latin typeface="Times New Roman" panose="02020603050405020304" pitchFamily="18" charset="0"/>
                <a:cs typeface="Times New Roman" panose="02020603050405020304" pitchFamily="18" charset="0"/>
              </a:rPr>
              <a:t>. Ο τόμος αυτός αποτελείται από  τέσσερις  νουβέλες  από τη μεσαιωνική Κύπρο. Οι τέσσερις  αυτές νουβέλες, αυτά τα  «ιστορικά  λογοτεχνικά  αφηγήματα», αποτελούν κατά τον Γεωργίου  «σωστή  επική  εικόνα της  μεσαιωνικής  Κύπρου  και αναδίνουν  όλη  την αναταραχή  της  περιόδου εκείνης».¹</a:t>
            </a:r>
          </a:p>
          <a:p>
            <a:pPr marL="285750" indent="-285750" algn="just">
              <a:buFont typeface="Wingdings" panose="05000000000000000000" pitchFamily="2" charset="2"/>
              <a:buChar char="q"/>
            </a:pPr>
            <a:r>
              <a:rPr lang="el-GR" sz="1600" i="1" dirty="0">
                <a:latin typeface="Times New Roman" panose="02020603050405020304" pitchFamily="18" charset="0"/>
                <a:cs typeface="Times New Roman" panose="02020603050405020304" pitchFamily="18" charset="0"/>
              </a:rPr>
              <a:t>Στο κύπελλο  του Θανάτου</a:t>
            </a:r>
            <a:r>
              <a:rPr lang="el-GR" sz="1600" dirty="0">
                <a:latin typeface="Times New Roman" panose="02020603050405020304" pitchFamily="18" charset="0"/>
                <a:cs typeface="Times New Roman" panose="02020603050405020304" pitchFamily="18" charset="0"/>
              </a:rPr>
              <a:t>   ιστορείται  ο ερχομός  στο νησί  της Ελένης  της </a:t>
            </a:r>
            <a:r>
              <a:rPr lang="el-GR" sz="1600" dirty="0" err="1">
                <a:latin typeface="Times New Roman" panose="02020603050405020304" pitchFamily="18" charset="0"/>
                <a:cs typeface="Times New Roman" panose="02020603050405020304" pitchFamily="18" charset="0"/>
              </a:rPr>
              <a:t>Παλαιολογίνας</a:t>
            </a:r>
            <a:r>
              <a:rPr lang="el-GR" sz="1600" dirty="0">
                <a:latin typeface="Times New Roman" panose="02020603050405020304" pitchFamily="18" charset="0"/>
                <a:cs typeface="Times New Roman" panose="02020603050405020304" pitchFamily="18" charset="0"/>
              </a:rPr>
              <a:t>, η ζωή  της  και η άνοδος  στον θρόνο  του νόθου γιου του  βασιλιά</a:t>
            </a:r>
            <a:r>
              <a:rPr lang="el-GR" sz="1600" i="1" dirty="0">
                <a:latin typeface="Times New Roman" panose="02020603050405020304" pitchFamily="18" charset="0"/>
                <a:cs typeface="Times New Roman" panose="02020603050405020304" pitchFamily="18" charset="0"/>
              </a:rPr>
              <a:t>. Στο κύπελλο  του θανάτου  </a:t>
            </a:r>
            <a:r>
              <a:rPr lang="el-GR" sz="1600" dirty="0">
                <a:latin typeface="Times New Roman" panose="02020603050405020304" pitchFamily="18" charset="0"/>
                <a:cs typeface="Times New Roman" panose="02020603050405020304" pitchFamily="18" charset="0"/>
              </a:rPr>
              <a:t>υπάρχει    μια μεσαιωνική  ατμόσφαιρα  ίσως περισσότερο  από τις άλλες.²</a:t>
            </a:r>
          </a:p>
          <a:p>
            <a:pPr marL="285750" indent="-285750" algn="just">
              <a:buFont typeface="Wingdings" panose="05000000000000000000" pitchFamily="2" charset="2"/>
              <a:buChar char="q"/>
            </a:pPr>
            <a:r>
              <a:rPr lang="el-GR" sz="1600" dirty="0">
                <a:latin typeface="Times New Roman" panose="02020603050405020304" pitchFamily="18" charset="0"/>
                <a:ea typeface="Calibri" panose="020F0502020204030204" pitchFamily="34" charset="0"/>
                <a:cs typeface="Times New Roman" panose="02020603050405020304" pitchFamily="18" charset="0"/>
              </a:rPr>
              <a:t>Σύμφωνα με τον Γεώργιο  Ιωαννίδη, η  θεατρική εκμετάλλευση   με την καλή  σημασία του  όρου  των ιστορικών  στοιχείων  είναι σε μεγάλο  βαθμό  πετυχημένη  και  από πλευράς θεατρικής  οικονομίας είναι   τα πιο  προσεγμένα απ’  όλα τα έργα.³ </a:t>
            </a:r>
          </a:p>
          <a:p>
            <a:pPr marL="285750" indent="-285750" algn="just">
              <a:buFont typeface="Wingdings" panose="05000000000000000000" pitchFamily="2" charset="2"/>
              <a:buChar char="q"/>
            </a:pPr>
            <a:r>
              <a:rPr lang="el-GR" sz="1600" dirty="0">
                <a:latin typeface="Times New Roman" panose="02020603050405020304" pitchFamily="18" charset="0"/>
                <a:cs typeface="Times New Roman" panose="02020603050405020304" pitchFamily="18" charset="0"/>
              </a:rPr>
              <a:t>Κατά την άποψη του Σοφοκλή Λαζάρου, ο δημιουργός προχωρά πέρα από την απλή εξιστόρηση, επιτυγχάνοντας την ανασύσταση μιας ιστορικής προσωπικότητας και, κυρίως, την ανάδειξη κρίσιμων ιστορικών αληθειών με ιδιαίτερη ενάργεια και συναισθηματική ένταση.⁴</a:t>
            </a:r>
            <a:endParaRPr lang="el-GR" sz="1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0096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4" descr="Χρυσάνθης Κύπρος">
            <a:extLst>
              <a:ext uri="{FF2B5EF4-FFF2-40B4-BE49-F238E27FC236}">
                <a16:creationId xmlns:a16="http://schemas.microsoft.com/office/drawing/2014/main" id="{33110737-3880-0552-8668-7D7F1F28215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117" r="19368"/>
          <a:stretch>
            <a:fillRect/>
          </a:stretch>
        </p:blipFill>
        <p:spPr bwMode="auto">
          <a:xfrm>
            <a:off x="7423688" y="653142"/>
            <a:ext cx="4768312" cy="5471621"/>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extLst>
            <a:ext uri="{909E8E84-426E-40DD-AFC4-6F175D3DCCD1}">
              <a14:hiddenFill xmlns:a14="http://schemas.microsoft.com/office/drawing/2010/main">
                <a:solidFill>
                  <a:srgbClr val="FFFFFF"/>
                </a:solidFill>
              </a14:hiddenFill>
            </a:ext>
          </a:extLst>
        </p:spPr>
      </p:pic>
      <p:sp>
        <p:nvSpPr>
          <p:cNvPr id="9" name="Rectangle 3">
            <a:extLst>
              <a:ext uri="{FF2B5EF4-FFF2-40B4-BE49-F238E27FC236}">
                <a16:creationId xmlns:a16="http://schemas.microsoft.com/office/drawing/2014/main" id="{D6EB6736-40A2-CB6E-C46D-FB7CEC699C94}"/>
              </a:ext>
            </a:extLst>
          </p:cNvPr>
          <p:cNvSpPr>
            <a:spLocks noGrp="1" noChangeArrowheads="1"/>
          </p:cNvSpPr>
          <p:nvPr>
            <p:ph idx="1"/>
          </p:nvPr>
        </p:nvSpPr>
        <p:spPr bwMode="auto">
          <a:xfrm>
            <a:off x="350482" y="275501"/>
            <a:ext cx="6461467" cy="612475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Το έργο αποτελείται από 17 κεφάλαια.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Το </a:t>
            </a:r>
            <a:r>
              <a:rPr kumimoji="0" lang="el-GR" altLang="el-GR" sz="1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πρώτο</a:t>
            </a: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εστιάζει στην άφιξη της Ελένης και στις αντιδράσεις ντόπιων και Λατίνων, ενώ το </a:t>
            </a:r>
            <a:r>
              <a:rPr kumimoji="0" lang="el-GR" altLang="el-GR" sz="1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δεύτερο</a:t>
            </a: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στην εγκυμοσύνη της Μαρίας, ερωμένης του βασιλιά.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Στο </a:t>
            </a:r>
            <a:r>
              <a:rPr kumimoji="0" lang="el-GR" altLang="el-GR" sz="1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τρίτο</a:t>
            </a: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κεφάλαιο, η βασίλισσα γνωστοποιεί στον βασιλιά τη δική της εγκυμοσύνη, την ώρα που οι αντίπαλοί της σχεδιάζουν να εκμεταλλευτούν την κατάσταση της Μαρίας.</a:t>
            </a:r>
            <a:endParaRPr kumimoji="0" lang="el-GR" altLang="el-G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Στο </a:t>
            </a:r>
            <a:r>
              <a:rPr kumimoji="0" lang="el-GR" altLang="el-GR" sz="1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τέταρτο</a:t>
            </a: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κεφάλαιο εμφανίζονται οι πρώτες νύξεις για τη δολοφονία του Λατίνου Αρχιεπισκόπου και την αντικατάστασή του από τον γιο του Θωμά, έμπιστου της βασίλισσας.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Το </a:t>
            </a:r>
            <a:r>
              <a:rPr kumimoji="0" lang="el-GR" altLang="el-GR" sz="1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πέμπτο</a:t>
            </a: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περιγράφει τη συνάντηση Ελένης και Μαρίας, με την πρώτη να πιέζει τη δεύτερη να αποβάλει, ενώ στο </a:t>
            </a:r>
            <a:r>
              <a:rPr kumimoji="0" lang="el-GR" altLang="el-GR" sz="1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έκτο</a:t>
            </a: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γεννιέται ο νόθος διάδοχος.</a:t>
            </a:r>
            <a:endParaRPr kumimoji="0" lang="el-GR" altLang="el-GR" sz="1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lvl="0" indent="0" algn="just">
              <a:lnSpc>
                <a:spcPct val="100000"/>
              </a:lnSpc>
              <a:buNone/>
            </a:pP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Στο </a:t>
            </a:r>
            <a:r>
              <a:rPr kumimoji="0" lang="el-GR" altLang="el-GR" sz="1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έβδομο</a:t>
            </a:r>
            <a:r>
              <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κεφάλαιο ξεκινά η εφαρμογή του σχεδίου εξόντωσης του Αρχιεπισκόπου μέσω του εξαναγκασμού του θεράποντος ιατρού του να τον δηλητηριάσει.</a:t>
            </a:r>
            <a:r>
              <a:rPr lang="el-GR" altLang="el-GR" sz="1400" dirty="0">
                <a:solidFill>
                  <a:srgbClr val="0A0A0A"/>
                </a:solidFill>
                <a:latin typeface="Times New Roman" panose="02020603050405020304" pitchFamily="18" charset="0"/>
                <a:cs typeface="Times New Roman" panose="02020603050405020304" pitchFamily="18" charset="0"/>
              </a:rPr>
              <a:t> </a:t>
            </a:r>
          </a:p>
          <a:p>
            <a:pPr marL="0" lvl="0" indent="0" algn="just">
              <a:lnSpc>
                <a:spcPct val="100000"/>
              </a:lnSpc>
              <a:buNone/>
            </a:pPr>
            <a:r>
              <a:rPr lang="el-GR" altLang="el-GR" sz="1400" dirty="0">
                <a:solidFill>
                  <a:srgbClr val="0A0A0A"/>
                </a:solidFill>
                <a:latin typeface="Times New Roman" panose="02020603050405020304" pitchFamily="18" charset="0"/>
                <a:cs typeface="Times New Roman" panose="02020603050405020304" pitchFamily="18" charset="0"/>
              </a:rPr>
              <a:t>Το </a:t>
            </a:r>
            <a:r>
              <a:rPr lang="el-GR" altLang="el-GR" sz="1400" b="1" dirty="0">
                <a:solidFill>
                  <a:srgbClr val="0A0A0A"/>
                </a:solidFill>
                <a:latin typeface="Times New Roman" panose="02020603050405020304" pitchFamily="18" charset="0"/>
                <a:cs typeface="Times New Roman" panose="02020603050405020304" pitchFamily="18" charset="0"/>
              </a:rPr>
              <a:t>όγδοο</a:t>
            </a:r>
            <a:r>
              <a:rPr lang="el-GR" altLang="el-GR" sz="1400" dirty="0">
                <a:solidFill>
                  <a:srgbClr val="0A0A0A"/>
                </a:solidFill>
                <a:latin typeface="Times New Roman" panose="02020603050405020304" pitchFamily="18" charset="0"/>
                <a:cs typeface="Times New Roman" panose="02020603050405020304" pitchFamily="18" charset="0"/>
              </a:rPr>
              <a:t> και το </a:t>
            </a:r>
            <a:r>
              <a:rPr lang="el-GR" altLang="el-GR" sz="1400" b="1" dirty="0">
                <a:solidFill>
                  <a:srgbClr val="0A0A0A"/>
                </a:solidFill>
                <a:latin typeface="Times New Roman" panose="02020603050405020304" pitchFamily="18" charset="0"/>
                <a:cs typeface="Times New Roman" panose="02020603050405020304" pitchFamily="18" charset="0"/>
              </a:rPr>
              <a:t>ένατο</a:t>
            </a:r>
            <a:r>
              <a:rPr lang="el-GR" altLang="el-GR" sz="1400" dirty="0">
                <a:solidFill>
                  <a:srgbClr val="0A0A0A"/>
                </a:solidFill>
                <a:latin typeface="Times New Roman" panose="02020603050405020304" pitchFamily="18" charset="0"/>
                <a:cs typeface="Times New Roman" panose="02020603050405020304" pitchFamily="18" charset="0"/>
              </a:rPr>
              <a:t> κεφάλαιο εξιστορούν τη δολοφονία και τον εντοπισμό του ηθικού αυτουργού.</a:t>
            </a:r>
          </a:p>
          <a:p>
            <a:pPr marL="0" lvl="0" indent="0" algn="just">
              <a:lnSpc>
                <a:spcPct val="100000"/>
              </a:lnSpc>
              <a:buNone/>
            </a:pPr>
            <a:r>
              <a:rPr lang="el-GR" altLang="el-GR" sz="1400" dirty="0">
                <a:solidFill>
                  <a:srgbClr val="0A0A0A"/>
                </a:solidFill>
                <a:latin typeface="Times New Roman" panose="02020603050405020304" pitchFamily="18" charset="0"/>
                <a:cs typeface="Times New Roman" panose="02020603050405020304" pitchFamily="18" charset="0"/>
              </a:rPr>
              <a:t> Στο </a:t>
            </a:r>
            <a:r>
              <a:rPr lang="el-GR" altLang="el-GR" sz="1400" b="1" dirty="0">
                <a:solidFill>
                  <a:srgbClr val="0A0A0A"/>
                </a:solidFill>
                <a:latin typeface="Times New Roman" panose="02020603050405020304" pitchFamily="18" charset="0"/>
                <a:cs typeface="Times New Roman" panose="02020603050405020304" pitchFamily="18" charset="0"/>
              </a:rPr>
              <a:t>δέκατο</a:t>
            </a:r>
            <a:r>
              <a:rPr lang="el-GR" altLang="el-GR" sz="1400" dirty="0">
                <a:solidFill>
                  <a:srgbClr val="0A0A0A"/>
                </a:solidFill>
                <a:latin typeface="Times New Roman" panose="02020603050405020304" pitchFamily="18" charset="0"/>
                <a:cs typeface="Times New Roman" panose="02020603050405020304" pitchFamily="18" charset="0"/>
              </a:rPr>
              <a:t>, ο Πάπας αρνείται τον διορισμό του γιου του Θωμά, προκαλώντας την έντονη αντίδραση της Ελένης.</a:t>
            </a:r>
            <a:endParaRPr lang="el-GR" altLang="el-GR" sz="1400" dirty="0">
              <a:latin typeface="Times New Roman" panose="02020603050405020304" pitchFamily="18" charset="0"/>
              <a:cs typeface="Times New Roman" panose="02020603050405020304" pitchFamily="18" charset="0"/>
            </a:endParaRPr>
          </a:p>
          <a:p>
            <a:pPr marL="0" lvl="0" indent="0" algn="just">
              <a:lnSpc>
                <a:spcPct val="100000"/>
              </a:lnSpc>
              <a:buNone/>
            </a:pPr>
            <a:r>
              <a:rPr lang="el-GR" altLang="el-GR" sz="1400" dirty="0">
                <a:solidFill>
                  <a:srgbClr val="0A0A0A"/>
                </a:solidFill>
                <a:latin typeface="Times New Roman" panose="02020603050405020304" pitchFamily="18" charset="0"/>
                <a:cs typeface="Times New Roman" panose="02020603050405020304" pitchFamily="18" charset="0"/>
              </a:rPr>
              <a:t>Στο </a:t>
            </a:r>
            <a:r>
              <a:rPr lang="el-GR" altLang="el-GR" sz="1400" b="1" dirty="0">
                <a:solidFill>
                  <a:srgbClr val="0A0A0A"/>
                </a:solidFill>
                <a:latin typeface="Times New Roman" panose="02020603050405020304" pitchFamily="18" charset="0"/>
                <a:cs typeface="Times New Roman" panose="02020603050405020304" pitchFamily="18" charset="0"/>
              </a:rPr>
              <a:t>ενδέκατο</a:t>
            </a:r>
            <a:r>
              <a:rPr lang="el-GR" altLang="el-GR" sz="1400" dirty="0">
                <a:solidFill>
                  <a:srgbClr val="0A0A0A"/>
                </a:solidFill>
                <a:latin typeface="Times New Roman" panose="02020603050405020304" pitchFamily="18" charset="0"/>
                <a:cs typeface="Times New Roman" panose="02020603050405020304" pitchFamily="18" charset="0"/>
              </a:rPr>
              <a:t> κεφάλαιο παρουσιάζεται ο νέος αρχιεπίσκοπος και η αδυναμία του στο κρασί, ενώ στο </a:t>
            </a:r>
            <a:r>
              <a:rPr lang="el-GR" altLang="el-GR" sz="1400" b="1" dirty="0">
                <a:solidFill>
                  <a:srgbClr val="0A0A0A"/>
                </a:solidFill>
                <a:latin typeface="Times New Roman" panose="02020603050405020304" pitchFamily="18" charset="0"/>
                <a:cs typeface="Times New Roman" panose="02020603050405020304" pitchFamily="18" charset="0"/>
              </a:rPr>
              <a:t>δωδέκατο</a:t>
            </a:r>
            <a:r>
              <a:rPr lang="el-GR" altLang="el-GR" sz="1400" dirty="0">
                <a:solidFill>
                  <a:srgbClr val="0A0A0A"/>
                </a:solidFill>
                <a:latin typeface="Times New Roman" panose="02020603050405020304" pitchFamily="18" charset="0"/>
                <a:cs typeface="Times New Roman" panose="02020603050405020304" pitchFamily="18" charset="0"/>
              </a:rPr>
              <a:t> τελούνται οι γάμοι της </a:t>
            </a:r>
            <a:r>
              <a:rPr lang="el-GR" altLang="el-GR" sz="1400" dirty="0" err="1">
                <a:solidFill>
                  <a:srgbClr val="0A0A0A"/>
                </a:solidFill>
                <a:latin typeface="Times New Roman" panose="02020603050405020304" pitchFamily="18" charset="0"/>
                <a:cs typeface="Times New Roman" panose="02020603050405020304" pitchFamily="18" charset="0"/>
              </a:rPr>
              <a:t>Καρλόττας</a:t>
            </a:r>
            <a:r>
              <a:rPr lang="el-GR" altLang="el-GR" sz="1400" dirty="0">
                <a:solidFill>
                  <a:srgbClr val="0A0A0A"/>
                </a:solidFill>
                <a:latin typeface="Times New Roman" panose="02020603050405020304" pitchFamily="18" charset="0"/>
                <a:cs typeface="Times New Roman" panose="02020603050405020304" pitchFamily="18" charset="0"/>
              </a:rPr>
              <a:t> με τον Ιωάννη της Πορτογαλίας. Το </a:t>
            </a:r>
            <a:r>
              <a:rPr lang="el-GR" altLang="el-GR" sz="1400" b="1" dirty="0">
                <a:solidFill>
                  <a:srgbClr val="0A0A0A"/>
                </a:solidFill>
                <a:latin typeface="Times New Roman" panose="02020603050405020304" pitchFamily="18" charset="0"/>
                <a:cs typeface="Times New Roman" panose="02020603050405020304" pitchFamily="18" charset="0"/>
              </a:rPr>
              <a:t>δέκατο τρίτο</a:t>
            </a:r>
            <a:r>
              <a:rPr lang="el-GR" altLang="el-GR" sz="1400" dirty="0">
                <a:solidFill>
                  <a:srgbClr val="0A0A0A"/>
                </a:solidFill>
                <a:latin typeface="Times New Roman" panose="02020603050405020304" pitchFamily="18" charset="0"/>
                <a:cs typeface="Times New Roman" panose="02020603050405020304" pitchFamily="18" charset="0"/>
              </a:rPr>
              <a:t> εστιάζει στις προσπάθειες του Ιωάννη να ηγηθεί του Καθολικισμού στην Κύπρο και στη δολοφονία του νέου αρχιεπισκόπου.</a:t>
            </a:r>
            <a:endParaRPr lang="el-GR" altLang="el-GR" sz="1400" dirty="0">
              <a:latin typeface="Times New Roman" panose="02020603050405020304" pitchFamily="18" charset="0"/>
              <a:cs typeface="Times New Roman" panose="02020603050405020304" pitchFamily="18" charset="0"/>
            </a:endParaRPr>
          </a:p>
          <a:p>
            <a:pPr marL="0" lvl="0" indent="0" algn="just">
              <a:lnSpc>
                <a:spcPct val="100000"/>
              </a:lnSpc>
              <a:buNone/>
            </a:pPr>
            <a:r>
              <a:rPr lang="el-GR" altLang="el-GR" sz="1400" dirty="0">
                <a:solidFill>
                  <a:srgbClr val="0A0A0A"/>
                </a:solidFill>
                <a:latin typeface="Times New Roman" panose="02020603050405020304" pitchFamily="18" charset="0"/>
                <a:cs typeface="Times New Roman" panose="02020603050405020304" pitchFamily="18" charset="0"/>
              </a:rPr>
              <a:t>Στο </a:t>
            </a:r>
            <a:r>
              <a:rPr lang="el-GR" altLang="el-GR" sz="1400" b="1" dirty="0">
                <a:solidFill>
                  <a:srgbClr val="0A0A0A"/>
                </a:solidFill>
                <a:latin typeface="Times New Roman" panose="02020603050405020304" pitchFamily="18" charset="0"/>
                <a:cs typeface="Times New Roman" panose="02020603050405020304" pitchFamily="18" charset="0"/>
              </a:rPr>
              <a:t>δέκατο τέταρτο</a:t>
            </a:r>
            <a:r>
              <a:rPr lang="el-GR" altLang="el-GR" sz="1400" dirty="0">
                <a:solidFill>
                  <a:srgbClr val="0A0A0A"/>
                </a:solidFill>
                <a:latin typeface="Times New Roman" panose="02020603050405020304" pitchFamily="18" charset="0"/>
                <a:cs typeface="Times New Roman" panose="02020603050405020304" pitchFamily="18" charset="0"/>
              </a:rPr>
              <a:t> κεφάλαιο αναδεικνύεται ο νόθος γιος του βασιλιά, Αποστόλης, και ακολουθεί η δολοφονία του συζύγου της </a:t>
            </a:r>
            <a:r>
              <a:rPr lang="el-GR" altLang="el-GR" sz="1400" dirty="0" err="1">
                <a:solidFill>
                  <a:srgbClr val="0A0A0A"/>
                </a:solidFill>
                <a:latin typeface="Times New Roman" panose="02020603050405020304" pitchFamily="18" charset="0"/>
                <a:cs typeface="Times New Roman" panose="02020603050405020304" pitchFamily="18" charset="0"/>
              </a:rPr>
              <a:t>Καρλόττας</a:t>
            </a:r>
            <a:r>
              <a:rPr lang="el-GR" altLang="el-GR" sz="1400" dirty="0">
                <a:solidFill>
                  <a:srgbClr val="0A0A0A"/>
                </a:solidFill>
                <a:latin typeface="Times New Roman" panose="02020603050405020304" pitchFamily="18" charset="0"/>
                <a:cs typeface="Times New Roman" panose="02020603050405020304" pitchFamily="18" charset="0"/>
              </a:rPr>
              <a:t>. </a:t>
            </a:r>
            <a:endParaRPr lang="el-GR" altLang="el-GR" sz="1400" dirty="0">
              <a:latin typeface="Times New Roman" panose="02020603050405020304" pitchFamily="18" charset="0"/>
              <a:cs typeface="Times New Roman" panose="02020603050405020304" pitchFamily="18" charset="0"/>
            </a:endParaRPr>
          </a:p>
          <a:p>
            <a:pPr marL="0" lvl="0" indent="0" algn="just">
              <a:lnSpc>
                <a:spcPct val="100000"/>
              </a:lnSpc>
              <a:buNone/>
            </a:pPr>
            <a:r>
              <a:rPr lang="el-GR" sz="1400" dirty="0">
                <a:latin typeface="Times New Roman" panose="02020603050405020304" pitchFamily="18" charset="0"/>
                <a:cs typeface="Times New Roman" panose="02020603050405020304" pitchFamily="18" charset="0"/>
              </a:rPr>
              <a:t>Στο </a:t>
            </a:r>
            <a:r>
              <a:rPr lang="el-GR" sz="1400" b="1" dirty="0">
                <a:latin typeface="Times New Roman" panose="02020603050405020304" pitchFamily="18" charset="0"/>
                <a:cs typeface="Times New Roman" panose="02020603050405020304" pitchFamily="18" charset="0"/>
              </a:rPr>
              <a:t>δέκατο πέμπτο</a:t>
            </a:r>
            <a:r>
              <a:rPr lang="el-GR" sz="1400" dirty="0">
                <a:latin typeface="Times New Roman" panose="02020603050405020304" pitchFamily="18" charset="0"/>
                <a:cs typeface="Times New Roman" panose="02020603050405020304" pitchFamily="18" charset="0"/>
              </a:rPr>
              <a:t>, το βασιλικό ζεύγος ανακοινώνει στον Αποστόλη την πρόθεση να τον χρίσει αρχιεπίσκοπο, ενώ στο </a:t>
            </a:r>
            <a:r>
              <a:rPr lang="el-GR" sz="1400" b="1" dirty="0">
                <a:latin typeface="Times New Roman" panose="02020603050405020304" pitchFamily="18" charset="0"/>
                <a:cs typeface="Times New Roman" panose="02020603050405020304" pitchFamily="18" charset="0"/>
              </a:rPr>
              <a:t>δέκατο έκτο</a:t>
            </a:r>
            <a:r>
              <a:rPr lang="el-GR" sz="1400" dirty="0">
                <a:latin typeface="Times New Roman" panose="02020603050405020304" pitchFamily="18" charset="0"/>
                <a:cs typeface="Times New Roman" panose="02020603050405020304" pitchFamily="18" charset="0"/>
              </a:rPr>
              <a:t> τα δύο ετεροθαλή αδέλφια συμπράττουν για να τιμωρήσουν τον Θωμά. Το </a:t>
            </a:r>
            <a:r>
              <a:rPr lang="el-GR" sz="1400" b="1" dirty="0">
                <a:latin typeface="Times New Roman" panose="02020603050405020304" pitchFamily="18" charset="0"/>
                <a:cs typeface="Times New Roman" panose="02020603050405020304" pitchFamily="18" charset="0"/>
              </a:rPr>
              <a:t>τελευταίο</a:t>
            </a:r>
            <a:r>
              <a:rPr lang="el-GR" sz="1400" dirty="0">
                <a:latin typeface="Times New Roman" panose="02020603050405020304" pitchFamily="18" charset="0"/>
                <a:cs typeface="Times New Roman" panose="02020603050405020304" pitchFamily="18" charset="0"/>
              </a:rPr>
              <a:t> κεφάλαιο περιγράφει τις πολιτικές διεργασίες του νόθου διαδόχου υπό το αρχιεπισκοπικό αξίωμα, καθώς η Ελένη εξασθενεί και τελικά πεθαίνει.</a:t>
            </a:r>
            <a:endParaRPr kumimoji="0" lang="el-GR" altLang="el-GR" sz="1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endParaRPr>
          </a:p>
        </p:txBody>
      </p:sp>
      <p:sp>
        <p:nvSpPr>
          <p:cNvPr id="2" name="Θέση αριθμού διαφάνειας 1">
            <a:extLst>
              <a:ext uri="{FF2B5EF4-FFF2-40B4-BE49-F238E27FC236}">
                <a16:creationId xmlns:a16="http://schemas.microsoft.com/office/drawing/2014/main" id="{2DFDD94F-3253-2DFD-C178-D8E9EB180DDA}"/>
              </a:ext>
            </a:extLst>
          </p:cNvPr>
          <p:cNvSpPr>
            <a:spLocks noGrp="1"/>
          </p:cNvSpPr>
          <p:nvPr>
            <p:ph type="sldNum" sz="quarter" idx="12"/>
          </p:nvPr>
        </p:nvSpPr>
        <p:spPr/>
        <p:txBody>
          <a:bodyPr/>
          <a:lstStyle/>
          <a:p>
            <a:fld id="{AE6920ED-6F5C-4936-8D42-B69B6BA79D01}" type="slidenum">
              <a:rPr lang="el-GR" smtClean="0"/>
              <a:t>8</a:t>
            </a:fld>
            <a:endParaRPr lang="el-GR"/>
          </a:p>
        </p:txBody>
      </p:sp>
    </p:spTree>
    <p:extLst>
      <p:ext uri="{BB962C8B-B14F-4D97-AF65-F5344CB8AC3E}">
        <p14:creationId xmlns:p14="http://schemas.microsoft.com/office/powerpoint/2010/main" val="3235368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3E2BCA-5083-C664-6BAF-2BB60F578F8F}"/>
              </a:ext>
            </a:extLst>
          </p:cNvPr>
          <p:cNvSpPr txBox="1"/>
          <p:nvPr/>
        </p:nvSpPr>
        <p:spPr>
          <a:xfrm>
            <a:off x="964489" y="1940769"/>
            <a:ext cx="6096000" cy="1793120"/>
          </a:xfrm>
          <a:prstGeom prst="rect">
            <a:avLst/>
          </a:prstGeom>
          <a:noFill/>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Σε  ποια ιστορικά  γεγονότα αναφέρεται  έτσι που να καθίσταται   χρήσιμο;</a:t>
            </a:r>
          </a:p>
          <a:p>
            <a:pPr marL="285750" indent="-285750" algn="just">
              <a:lnSpc>
                <a:spcPct val="115000"/>
              </a:lnSpc>
              <a:spcAft>
                <a:spcPts val="1000"/>
              </a:spcAft>
              <a:buFont typeface="Wingdings" panose="05000000000000000000" pitchFamily="2" charset="2"/>
              <a:buChar char="q"/>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Ποια είναι τα κύρια ιστορικά γεγονότα στα οποία θα ανέμενε κάποιος να αναφερθεί  και  εν τέλει σε ποια από αυτά κάνει λόγο.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4257E14E-BCF3-FF42-C95D-98BA31C2EFD3}"/>
              </a:ext>
            </a:extLst>
          </p:cNvPr>
          <p:cNvSpPr txBox="1"/>
          <p:nvPr/>
        </p:nvSpPr>
        <p:spPr>
          <a:xfrm>
            <a:off x="1708506" y="487800"/>
            <a:ext cx="5136830" cy="584775"/>
          </a:xfrm>
          <a:prstGeom prst="rect">
            <a:avLst/>
          </a:prstGeom>
          <a:noFill/>
        </p:spPr>
        <p:txBody>
          <a:bodyPr wrap="square">
            <a:spAutoFit/>
          </a:bodyPr>
          <a:lstStyle/>
          <a:p>
            <a:pPr algn="ctr"/>
            <a:r>
              <a:rPr lang="el-GR" sz="3200" b="1" dirty="0">
                <a:solidFill>
                  <a:srgbClr val="FF0000"/>
                </a:solidFill>
                <a:latin typeface="Times New Roman" panose="02020603050405020304" pitchFamily="18" charset="0"/>
                <a:cs typeface="Times New Roman" panose="02020603050405020304" pitchFamily="18" charset="0"/>
              </a:rPr>
              <a:t>Διαθεματική  προσέγγιση </a:t>
            </a:r>
          </a:p>
        </p:txBody>
      </p:sp>
      <p:pic>
        <p:nvPicPr>
          <p:cNvPr id="5" name="Picture 4" descr="Χρυσάνθης Κύπρος">
            <a:extLst>
              <a:ext uri="{FF2B5EF4-FFF2-40B4-BE49-F238E27FC236}">
                <a16:creationId xmlns:a16="http://schemas.microsoft.com/office/drawing/2014/main" id="{FF669101-AA89-D3E2-EE24-B2501F17E93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117" r="19368"/>
          <a:stretch>
            <a:fillRect/>
          </a:stretch>
        </p:blipFill>
        <p:spPr bwMode="auto">
          <a:xfrm>
            <a:off x="7851318" y="487800"/>
            <a:ext cx="4089991" cy="588240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extLst>
            <a:ext uri="{909E8E84-426E-40DD-AFC4-6F175D3DCCD1}">
              <a14:hiddenFill xmlns:a14="http://schemas.microsoft.com/office/drawing/2010/main">
                <a:solidFill>
                  <a:srgbClr val="FFFFFF"/>
                </a:solidFill>
              </a14:hiddenFill>
            </a:ext>
          </a:extLst>
        </p:spPr>
      </p:pic>
      <p:sp>
        <p:nvSpPr>
          <p:cNvPr id="2" name="Θέση αριθμού διαφάνειας 1">
            <a:extLst>
              <a:ext uri="{FF2B5EF4-FFF2-40B4-BE49-F238E27FC236}">
                <a16:creationId xmlns:a16="http://schemas.microsoft.com/office/drawing/2014/main" id="{FBAAC2BD-F19F-1D4E-B847-109F8E8AF513}"/>
              </a:ext>
            </a:extLst>
          </p:cNvPr>
          <p:cNvSpPr>
            <a:spLocks noGrp="1"/>
          </p:cNvSpPr>
          <p:nvPr>
            <p:ph type="sldNum" sz="quarter" idx="12"/>
          </p:nvPr>
        </p:nvSpPr>
        <p:spPr/>
        <p:txBody>
          <a:bodyPr/>
          <a:lstStyle/>
          <a:p>
            <a:fld id="{AE6920ED-6F5C-4936-8D42-B69B6BA79D01}" type="slidenum">
              <a:rPr lang="el-GR" smtClean="0"/>
              <a:t>9</a:t>
            </a:fld>
            <a:endParaRPr lang="el-GR"/>
          </a:p>
        </p:txBody>
      </p:sp>
    </p:spTree>
    <p:extLst>
      <p:ext uri="{BB962C8B-B14F-4D97-AF65-F5344CB8AC3E}">
        <p14:creationId xmlns:p14="http://schemas.microsoft.com/office/powerpoint/2010/main" val="121420323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520</TotalTime>
  <Words>3393</Words>
  <Application>Microsoft Office PowerPoint</Application>
  <PresentationFormat>Ευρεία οθόνη</PresentationFormat>
  <Paragraphs>203</Paragraphs>
  <Slides>14</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14</vt:i4>
      </vt:variant>
    </vt:vector>
  </HeadingPairs>
  <TitlesOfParts>
    <vt:vector size="22" baseType="lpstr">
      <vt:lpstr>Aptos</vt:lpstr>
      <vt:lpstr>Aptos Display</vt:lpstr>
      <vt:lpstr>Arial</vt:lpstr>
      <vt:lpstr>Calibri</vt:lpstr>
      <vt:lpstr>Google Sans</vt:lpstr>
      <vt:lpstr>Times New Roman</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Ελένη Χαραλάμπους</dc:creator>
  <cp:lastModifiedBy>Ελένη Χαραλάμπους</cp:lastModifiedBy>
  <cp:revision>114</cp:revision>
  <dcterms:created xsi:type="dcterms:W3CDTF">2026-04-14T08:11:40Z</dcterms:created>
  <dcterms:modified xsi:type="dcterms:W3CDTF">2026-04-15T16:56:41Z</dcterms:modified>
</cp:coreProperties>
</file>