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408" r:id="rId2"/>
    <p:sldId id="450" r:id="rId3"/>
    <p:sldId id="451" r:id="rId4"/>
    <p:sldId id="541" r:id="rId5"/>
    <p:sldId id="488" r:id="rId6"/>
    <p:sldId id="278" r:id="rId7"/>
    <p:sldId id="487" r:id="rId8"/>
    <p:sldId id="542" r:id="rId9"/>
    <p:sldId id="543" r:id="rId10"/>
    <p:sldId id="489" r:id="rId11"/>
    <p:sldId id="369" r:id="rId12"/>
    <p:sldId id="502" r:id="rId13"/>
    <p:sldId id="490" r:id="rId14"/>
    <p:sldId id="512" r:id="rId15"/>
    <p:sldId id="492" r:id="rId16"/>
    <p:sldId id="503" r:id="rId17"/>
    <p:sldId id="504" r:id="rId18"/>
    <p:sldId id="491" r:id="rId19"/>
    <p:sldId id="505" r:id="rId20"/>
    <p:sldId id="497" r:id="rId21"/>
    <p:sldId id="532" r:id="rId22"/>
    <p:sldId id="493" r:id="rId23"/>
    <p:sldId id="533" r:id="rId24"/>
    <p:sldId id="507" r:id="rId25"/>
    <p:sldId id="534" r:id="rId26"/>
    <p:sldId id="494" r:id="rId27"/>
    <p:sldId id="535" r:id="rId28"/>
    <p:sldId id="513" r:id="rId29"/>
    <p:sldId id="495" r:id="rId30"/>
    <p:sldId id="496" r:id="rId31"/>
    <p:sldId id="374" r:id="rId32"/>
    <p:sldId id="536" r:id="rId33"/>
    <p:sldId id="537" r:id="rId34"/>
    <p:sldId id="514" r:id="rId35"/>
    <p:sldId id="500" r:id="rId36"/>
    <p:sldId id="440" r:id="rId37"/>
    <p:sldId id="511" r:id="rId38"/>
    <p:sldId id="538" r:id="rId39"/>
    <p:sldId id="539" r:id="rId40"/>
    <p:sldId id="531" r:id="rId41"/>
    <p:sldId id="499" r:id="rId42"/>
    <p:sldId id="508" r:id="rId43"/>
    <p:sldId id="509" r:id="rId44"/>
    <p:sldId id="498" r:id="rId45"/>
    <p:sldId id="540" r:id="rId46"/>
    <p:sldId id="530" r:id="rId47"/>
    <p:sldId id="52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Φύλλο1!$A$2:$A$77</cx:f>
        <cx:lvl ptCount="76" formatCode="General">
          <cx:pt idx="0">1</cx:pt>
          <cx:pt idx="1">3</cx:pt>
          <cx:pt idx="2">3</cx:pt>
          <cx:pt idx="3">3</cx:pt>
          <cx:pt idx="4">5</cx:pt>
          <cx:pt idx="5">6</cx:pt>
          <cx:pt idx="6">6</cx:pt>
          <cx:pt idx="7">6</cx:pt>
          <cx:pt idx="8">7</cx:pt>
          <cx:pt idx="9">8</cx:pt>
          <cx:pt idx="10">8</cx:pt>
          <cx:pt idx="11">9</cx:pt>
          <cx:pt idx="12">9</cx:pt>
          <cx:pt idx="13">9</cx:pt>
          <cx:pt idx="14">9</cx:pt>
          <cx:pt idx="15">9</cx:pt>
          <cx:pt idx="16">10</cx:pt>
          <cx:pt idx="17">10</cx:pt>
          <cx:pt idx="18">10</cx:pt>
          <cx:pt idx="19">10</cx:pt>
          <cx:pt idx="20">10</cx:pt>
          <cx:pt idx="21">10</cx:pt>
          <cx:pt idx="22">11</cx:pt>
          <cx:pt idx="23">11</cx:pt>
          <cx:pt idx="24">11</cx:pt>
          <cx:pt idx="25">11</cx:pt>
          <cx:pt idx="26">11</cx:pt>
          <cx:pt idx="27">11</cx:pt>
          <cx:pt idx="28">12</cx:pt>
          <cx:pt idx="29">12</cx:pt>
          <cx:pt idx="30">12</cx:pt>
          <cx:pt idx="31">12</cx:pt>
          <cx:pt idx="32">12</cx:pt>
          <cx:pt idx="33">12</cx:pt>
          <cx:pt idx="34">13</cx:pt>
          <cx:pt idx="35">13</cx:pt>
          <cx:pt idx="36">13</cx:pt>
          <cx:pt idx="37">13</cx:pt>
          <cx:pt idx="38">13</cx:pt>
          <cx:pt idx="39">14</cx:pt>
          <cx:pt idx="40">14</cx:pt>
          <cx:pt idx="41">14</cx:pt>
          <cx:pt idx="42">14</cx:pt>
          <cx:pt idx="43">14</cx:pt>
          <cx:pt idx="44">14</cx:pt>
          <cx:pt idx="45">15</cx:pt>
          <cx:pt idx="46">15</cx:pt>
          <cx:pt idx="47">15</cx:pt>
          <cx:pt idx="48">15</cx:pt>
          <cx:pt idx="49">15</cx:pt>
          <cx:pt idx="50">15</cx:pt>
          <cx:pt idx="51">15</cx:pt>
          <cx:pt idx="52">15</cx:pt>
          <cx:pt idx="53">16</cx:pt>
          <cx:pt idx="54">16</cx:pt>
          <cx:pt idx="55">16</cx:pt>
          <cx:pt idx="56">16</cx:pt>
          <cx:pt idx="57">17</cx:pt>
          <cx:pt idx="58">17</cx:pt>
          <cx:pt idx="59">17</cx:pt>
          <cx:pt idx="60">17</cx:pt>
          <cx:pt idx="61">17</cx:pt>
          <cx:pt idx="62">17</cx:pt>
          <cx:pt idx="63">18</cx:pt>
          <cx:pt idx="64">18</cx:pt>
          <cx:pt idx="65">18</cx:pt>
          <cx:pt idx="66">18</cx:pt>
          <cx:pt idx="67">19</cx:pt>
          <cx:pt idx="68">19</cx:pt>
          <cx:pt idx="69">19</cx:pt>
          <cx:pt idx="70">20</cx:pt>
          <cx:pt idx="71">21</cx:pt>
          <cx:pt idx="72">22</cx:pt>
          <cx:pt idx="73">22</cx:pt>
          <cx:pt idx="74">24</cx:pt>
          <cx:pt idx="75">24</cx:pt>
        </cx:lvl>
      </cx:numDim>
    </cx:data>
  </cx:chartData>
  <cx:chart>
    <cx:title pos="t" align="ctr" overlay="0">
      <cx:tx>
        <cx:txData>
          <cx:v>Μεταφορικά Μέσα</cx:v>
        </cx:txData>
      </cx:tx>
      <cx:txPr>
        <a:bodyPr spcFirstLastPara="1" vertOverflow="ellipsis" horzOverflow="overflow" wrap="square" lIns="0" tIns="0" rIns="0" bIns="0" anchor="ctr" anchorCtr="1"/>
        <a:lstStyle/>
        <a:p>
          <a:pPr algn="ctr" rtl="0">
            <a:defRPr/>
          </a:pPr>
          <a:r>
            <a:rPr lang="el-GR" sz="1862" b="0" i="0" u="none" strike="noStrike" baseline="0" dirty="0">
              <a:solidFill>
                <a:prstClr val="black">
                  <a:lumMod val="65000"/>
                  <a:lumOff val="35000"/>
                </a:prstClr>
              </a:solidFill>
              <a:latin typeface="Calibri" panose="020F0502020204030204"/>
            </a:rPr>
            <a:t>Μεταφορικά Μέσα</a:t>
          </a:r>
        </a:p>
      </cx:txPr>
    </cx:title>
    <cx:plotArea>
      <cx:plotAreaRegion>
        <cx:series layoutId="clusteredColumn" uniqueId="{08AA03A7-D94F-45A6-A95A-7D977BEE69E0}">
          <cx:tx>
            <cx:txData>
              <cx:f>Φύλλο1!$A$1</cx:f>
              <cx:v>Σειρά1</cx:v>
            </cx:txData>
          </cx:tx>
          <cx:dataId val="0"/>
          <cx:layoutPr>
            <cx:binning intervalClosed="r"/>
          </cx:layoutPr>
        </cx:series>
      </cx:plotAreaRegion>
      <cx:axis id="0">
        <cx:catScaling gapWidth="0"/>
        <cx:tickLabels/>
      </cx:axis>
      <cx:axis id="1">
        <cx:valScaling/>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90383-CBB8-4841-805C-C008095985B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1815E08-B340-4AB7-8B1C-902226F68C38}">
      <dgm:prSet/>
      <dgm:spPr/>
      <dgm:t>
        <a:bodyPr/>
        <a:lstStyle/>
        <a:p>
          <a:r>
            <a:rPr lang="el-GR" dirty="0"/>
            <a:t>Θα ταξιδέψω</a:t>
          </a:r>
          <a:endParaRPr lang="en-US" dirty="0"/>
        </a:p>
      </dgm:t>
    </dgm:pt>
    <dgm:pt modelId="{DFD0A179-6E98-4C77-913F-946095D7DECE}" type="parTrans" cxnId="{759ECE96-CB44-41D6-975C-E1391EB5D2A6}">
      <dgm:prSet/>
      <dgm:spPr/>
      <dgm:t>
        <a:bodyPr/>
        <a:lstStyle/>
        <a:p>
          <a:endParaRPr lang="en-US"/>
        </a:p>
      </dgm:t>
    </dgm:pt>
    <dgm:pt modelId="{A14D4333-E88E-4C6D-8906-7EAE243082AB}" type="sibTrans" cxnId="{759ECE96-CB44-41D6-975C-E1391EB5D2A6}">
      <dgm:prSet/>
      <dgm:spPr/>
      <dgm:t>
        <a:bodyPr/>
        <a:lstStyle/>
        <a:p>
          <a:endParaRPr lang="en-US"/>
        </a:p>
      </dgm:t>
    </dgm:pt>
    <dgm:pt modelId="{191F493B-AF8C-40D8-9583-BC5DE98E1108}">
      <dgm:prSet/>
      <dgm:spPr/>
      <dgm:t>
        <a:bodyPr/>
        <a:lstStyle/>
        <a:p>
          <a:r>
            <a:rPr lang="el-GR" dirty="0"/>
            <a:t>Θα κλείσω εισιτήριο</a:t>
          </a:r>
          <a:endParaRPr lang="en-US" dirty="0"/>
        </a:p>
      </dgm:t>
    </dgm:pt>
    <dgm:pt modelId="{E49DDFCE-7229-42AF-8A85-2BA8CEEC6D87}" type="parTrans" cxnId="{8847E26E-9923-49DC-B7FD-9CC98BA47921}">
      <dgm:prSet/>
      <dgm:spPr/>
      <dgm:t>
        <a:bodyPr/>
        <a:lstStyle/>
        <a:p>
          <a:endParaRPr lang="en-US"/>
        </a:p>
      </dgm:t>
    </dgm:pt>
    <dgm:pt modelId="{CFBE5CAB-46D4-4304-83A7-B220BF485194}" type="sibTrans" cxnId="{8847E26E-9923-49DC-B7FD-9CC98BA47921}">
      <dgm:prSet/>
      <dgm:spPr/>
      <dgm:t>
        <a:bodyPr/>
        <a:lstStyle/>
        <a:p>
          <a:endParaRPr lang="en-US"/>
        </a:p>
      </dgm:t>
    </dgm:pt>
    <dgm:pt modelId="{C6EE18B2-255E-4119-94A1-40C83BB8AB05}">
      <dgm:prSet/>
      <dgm:spPr/>
      <dgm:t>
        <a:bodyPr/>
        <a:lstStyle/>
        <a:p>
          <a:r>
            <a:rPr lang="el-GR" dirty="0"/>
            <a:t>Θα κολυμπήσω</a:t>
          </a:r>
          <a:endParaRPr lang="en-US" dirty="0"/>
        </a:p>
      </dgm:t>
    </dgm:pt>
    <dgm:pt modelId="{61AC6ED2-B918-4D0E-AA18-5D038F5762AF}" type="parTrans" cxnId="{4E6780FE-E2CA-4191-9E28-71C22A1F5DF3}">
      <dgm:prSet/>
      <dgm:spPr/>
      <dgm:t>
        <a:bodyPr/>
        <a:lstStyle/>
        <a:p>
          <a:endParaRPr lang="en-US"/>
        </a:p>
      </dgm:t>
    </dgm:pt>
    <dgm:pt modelId="{079674CB-CE68-43A7-A81E-5D8F86088BD9}" type="sibTrans" cxnId="{4E6780FE-E2CA-4191-9E28-71C22A1F5DF3}">
      <dgm:prSet/>
      <dgm:spPr/>
      <dgm:t>
        <a:bodyPr/>
        <a:lstStyle/>
        <a:p>
          <a:endParaRPr lang="en-US"/>
        </a:p>
      </dgm:t>
    </dgm:pt>
    <dgm:pt modelId="{66223499-8650-429D-B710-1EA8EE572217}">
      <dgm:prSet/>
      <dgm:spPr/>
      <dgm:t>
        <a:bodyPr/>
        <a:lstStyle/>
        <a:p>
          <a:r>
            <a:rPr lang="el-GR" dirty="0"/>
            <a:t>Θα δω έναν ποδοσφαιρικό αγώνα</a:t>
          </a:r>
          <a:endParaRPr lang="en-US" dirty="0"/>
        </a:p>
      </dgm:t>
    </dgm:pt>
    <dgm:pt modelId="{70D1FFFA-8CA6-4985-8370-F52A80B13C0D}" type="parTrans" cxnId="{36AF3C2C-4D38-4517-B6B4-2BBB3C30BC9A}">
      <dgm:prSet/>
      <dgm:spPr/>
      <dgm:t>
        <a:bodyPr/>
        <a:lstStyle/>
        <a:p>
          <a:endParaRPr lang="en-US"/>
        </a:p>
      </dgm:t>
    </dgm:pt>
    <dgm:pt modelId="{862532C5-314B-4C42-B1F7-1A1CDA8B3C37}" type="sibTrans" cxnId="{36AF3C2C-4D38-4517-B6B4-2BBB3C30BC9A}">
      <dgm:prSet/>
      <dgm:spPr/>
      <dgm:t>
        <a:bodyPr/>
        <a:lstStyle/>
        <a:p>
          <a:endParaRPr lang="en-US"/>
        </a:p>
      </dgm:t>
    </dgm:pt>
    <dgm:pt modelId="{902CEEB0-BF75-4B4E-AFE1-61E75039D97A}">
      <dgm:prSet/>
      <dgm:spPr/>
      <dgm:t>
        <a:bodyPr/>
        <a:lstStyle/>
        <a:p>
          <a:r>
            <a:rPr lang="el-GR" dirty="0"/>
            <a:t>Θα πάω στο βουνό</a:t>
          </a:r>
          <a:endParaRPr lang="en-US" dirty="0"/>
        </a:p>
      </dgm:t>
    </dgm:pt>
    <dgm:pt modelId="{551E4937-52F2-469D-BA00-96060AB1D9C9}" type="parTrans" cxnId="{0DFDBFFD-15E3-456C-9D0F-990D6B87FE8D}">
      <dgm:prSet/>
      <dgm:spPr/>
      <dgm:t>
        <a:bodyPr/>
        <a:lstStyle/>
        <a:p>
          <a:endParaRPr lang="en-US"/>
        </a:p>
      </dgm:t>
    </dgm:pt>
    <dgm:pt modelId="{F9558FE6-674F-412F-9F9D-E4B1C86FE196}" type="sibTrans" cxnId="{0DFDBFFD-15E3-456C-9D0F-990D6B87FE8D}">
      <dgm:prSet/>
      <dgm:spPr/>
      <dgm:t>
        <a:bodyPr/>
        <a:lstStyle/>
        <a:p>
          <a:endParaRPr lang="en-US"/>
        </a:p>
      </dgm:t>
    </dgm:pt>
    <dgm:pt modelId="{7B009694-A0FC-413D-826C-B030B5A6CEC1}" type="pres">
      <dgm:prSet presAssocID="{6D990383-CBB8-4841-805C-C008095985BE}" presName="diagram" presStyleCnt="0">
        <dgm:presLayoutVars>
          <dgm:dir/>
          <dgm:resizeHandles val="exact"/>
        </dgm:presLayoutVars>
      </dgm:prSet>
      <dgm:spPr/>
    </dgm:pt>
    <dgm:pt modelId="{9B7757EE-CCF1-4309-B047-A6BA29549547}" type="pres">
      <dgm:prSet presAssocID="{91815E08-B340-4AB7-8B1C-902226F68C38}" presName="node" presStyleLbl="node1" presStyleIdx="0" presStyleCnt="5" custLinFactX="8260" custLinFactNeighborX="100000" custLinFactNeighborY="-209">
        <dgm:presLayoutVars>
          <dgm:bulletEnabled val="1"/>
        </dgm:presLayoutVars>
      </dgm:prSet>
      <dgm:spPr/>
    </dgm:pt>
    <dgm:pt modelId="{253ACC17-65DE-4BF6-A066-A541CB934B1D}" type="pres">
      <dgm:prSet presAssocID="{A14D4333-E88E-4C6D-8906-7EAE243082AB}" presName="sibTrans" presStyleCnt="0"/>
      <dgm:spPr/>
    </dgm:pt>
    <dgm:pt modelId="{8F17B949-28E6-4194-9CD7-B9AEB6550BB2}" type="pres">
      <dgm:prSet presAssocID="{191F493B-AF8C-40D8-9583-BC5DE98E1108}" presName="node" presStyleLbl="node1" presStyleIdx="1" presStyleCnt="5" custLinFactX="-4886" custLinFactNeighborX="-100000" custLinFactNeighborY="1300">
        <dgm:presLayoutVars>
          <dgm:bulletEnabled val="1"/>
        </dgm:presLayoutVars>
      </dgm:prSet>
      <dgm:spPr/>
    </dgm:pt>
    <dgm:pt modelId="{1E507A0E-9626-4088-BFE6-06F1EEA0D3E3}" type="pres">
      <dgm:prSet presAssocID="{CFBE5CAB-46D4-4304-83A7-B220BF485194}" presName="sibTrans" presStyleCnt="0"/>
      <dgm:spPr/>
    </dgm:pt>
    <dgm:pt modelId="{1933928F-A5AA-4A7C-A315-A9D0220246D8}" type="pres">
      <dgm:prSet presAssocID="{C6EE18B2-255E-4119-94A1-40C83BB8AB05}" presName="node" presStyleLbl="node1" presStyleIdx="2" presStyleCnt="5">
        <dgm:presLayoutVars>
          <dgm:bulletEnabled val="1"/>
        </dgm:presLayoutVars>
      </dgm:prSet>
      <dgm:spPr/>
    </dgm:pt>
    <dgm:pt modelId="{012BDCDC-0273-4641-99C2-6510F2FB0355}" type="pres">
      <dgm:prSet presAssocID="{079674CB-CE68-43A7-A81E-5D8F86088BD9}" presName="sibTrans" presStyleCnt="0"/>
      <dgm:spPr/>
    </dgm:pt>
    <dgm:pt modelId="{AC987528-AE0D-4CA6-80FE-C7DB78AFC123}" type="pres">
      <dgm:prSet presAssocID="{66223499-8650-429D-B710-1EA8EE572217}" presName="node" presStyleLbl="node1" presStyleIdx="3" presStyleCnt="5">
        <dgm:presLayoutVars>
          <dgm:bulletEnabled val="1"/>
        </dgm:presLayoutVars>
      </dgm:prSet>
      <dgm:spPr/>
    </dgm:pt>
    <dgm:pt modelId="{882AE808-017E-4DAF-BA2E-0EDA39A3E52F}" type="pres">
      <dgm:prSet presAssocID="{862532C5-314B-4C42-B1F7-1A1CDA8B3C37}" presName="sibTrans" presStyleCnt="0"/>
      <dgm:spPr/>
    </dgm:pt>
    <dgm:pt modelId="{DFFEF926-992C-4DB1-AF67-264C7A2468D8}" type="pres">
      <dgm:prSet presAssocID="{902CEEB0-BF75-4B4E-AFE1-61E75039D97A}" presName="node" presStyleLbl="node1" presStyleIdx="4" presStyleCnt="5">
        <dgm:presLayoutVars>
          <dgm:bulletEnabled val="1"/>
        </dgm:presLayoutVars>
      </dgm:prSet>
      <dgm:spPr/>
    </dgm:pt>
  </dgm:ptLst>
  <dgm:cxnLst>
    <dgm:cxn modelId="{50AB7D1D-C55C-48AB-A978-CF30C6AE0CE0}" type="presOf" srcId="{C6EE18B2-255E-4119-94A1-40C83BB8AB05}" destId="{1933928F-A5AA-4A7C-A315-A9D0220246D8}" srcOrd="0" destOrd="0" presId="urn:microsoft.com/office/officeart/2005/8/layout/default"/>
    <dgm:cxn modelId="{0C349427-C273-4AC4-9C92-52ACA36EC877}" type="presOf" srcId="{66223499-8650-429D-B710-1EA8EE572217}" destId="{AC987528-AE0D-4CA6-80FE-C7DB78AFC123}" srcOrd="0" destOrd="0" presId="urn:microsoft.com/office/officeart/2005/8/layout/default"/>
    <dgm:cxn modelId="{36AF3C2C-4D38-4517-B6B4-2BBB3C30BC9A}" srcId="{6D990383-CBB8-4841-805C-C008095985BE}" destId="{66223499-8650-429D-B710-1EA8EE572217}" srcOrd="3" destOrd="0" parTransId="{70D1FFFA-8CA6-4985-8370-F52A80B13C0D}" sibTransId="{862532C5-314B-4C42-B1F7-1A1CDA8B3C37}"/>
    <dgm:cxn modelId="{8847E26E-9923-49DC-B7FD-9CC98BA47921}" srcId="{6D990383-CBB8-4841-805C-C008095985BE}" destId="{191F493B-AF8C-40D8-9583-BC5DE98E1108}" srcOrd="1" destOrd="0" parTransId="{E49DDFCE-7229-42AF-8A85-2BA8CEEC6D87}" sibTransId="{CFBE5CAB-46D4-4304-83A7-B220BF485194}"/>
    <dgm:cxn modelId="{D30E9E54-A5D1-444D-BB53-09A19EFEC515}" type="presOf" srcId="{902CEEB0-BF75-4B4E-AFE1-61E75039D97A}" destId="{DFFEF926-992C-4DB1-AF67-264C7A2468D8}" srcOrd="0" destOrd="0" presId="urn:microsoft.com/office/officeart/2005/8/layout/default"/>
    <dgm:cxn modelId="{876AC393-09CE-4F49-980B-C7C709E22C15}" type="presOf" srcId="{91815E08-B340-4AB7-8B1C-902226F68C38}" destId="{9B7757EE-CCF1-4309-B047-A6BA29549547}" srcOrd="0" destOrd="0" presId="urn:microsoft.com/office/officeart/2005/8/layout/default"/>
    <dgm:cxn modelId="{759ECE96-CB44-41D6-975C-E1391EB5D2A6}" srcId="{6D990383-CBB8-4841-805C-C008095985BE}" destId="{91815E08-B340-4AB7-8B1C-902226F68C38}" srcOrd="0" destOrd="0" parTransId="{DFD0A179-6E98-4C77-913F-946095D7DECE}" sibTransId="{A14D4333-E88E-4C6D-8906-7EAE243082AB}"/>
    <dgm:cxn modelId="{840FD5DE-A580-4507-B083-D5D622554AFC}" type="presOf" srcId="{191F493B-AF8C-40D8-9583-BC5DE98E1108}" destId="{8F17B949-28E6-4194-9CD7-B9AEB6550BB2}" srcOrd="0" destOrd="0" presId="urn:microsoft.com/office/officeart/2005/8/layout/default"/>
    <dgm:cxn modelId="{0DFDBFFD-15E3-456C-9D0F-990D6B87FE8D}" srcId="{6D990383-CBB8-4841-805C-C008095985BE}" destId="{902CEEB0-BF75-4B4E-AFE1-61E75039D97A}" srcOrd="4" destOrd="0" parTransId="{551E4937-52F2-469D-BA00-96060AB1D9C9}" sibTransId="{F9558FE6-674F-412F-9F9D-E4B1C86FE196}"/>
    <dgm:cxn modelId="{4E6780FE-E2CA-4191-9E28-71C22A1F5DF3}" srcId="{6D990383-CBB8-4841-805C-C008095985BE}" destId="{C6EE18B2-255E-4119-94A1-40C83BB8AB05}" srcOrd="2" destOrd="0" parTransId="{61AC6ED2-B918-4D0E-AA18-5D038F5762AF}" sibTransId="{079674CB-CE68-43A7-A81E-5D8F86088BD9}"/>
    <dgm:cxn modelId="{083F2DFF-E8A1-486C-B986-B58E16915AB4}" type="presOf" srcId="{6D990383-CBB8-4841-805C-C008095985BE}" destId="{7B009694-A0FC-413D-826C-B030B5A6CEC1}" srcOrd="0" destOrd="0" presId="urn:microsoft.com/office/officeart/2005/8/layout/default"/>
    <dgm:cxn modelId="{15027494-108E-48DD-B627-35F6FAF00A67}" type="presParOf" srcId="{7B009694-A0FC-413D-826C-B030B5A6CEC1}" destId="{9B7757EE-CCF1-4309-B047-A6BA29549547}" srcOrd="0" destOrd="0" presId="urn:microsoft.com/office/officeart/2005/8/layout/default"/>
    <dgm:cxn modelId="{A13CCC75-CA2A-420F-BD19-FB0DD58C89F4}" type="presParOf" srcId="{7B009694-A0FC-413D-826C-B030B5A6CEC1}" destId="{253ACC17-65DE-4BF6-A066-A541CB934B1D}" srcOrd="1" destOrd="0" presId="urn:microsoft.com/office/officeart/2005/8/layout/default"/>
    <dgm:cxn modelId="{AD3C1C48-DDD2-42C8-B597-7932DFDE29C7}" type="presParOf" srcId="{7B009694-A0FC-413D-826C-B030B5A6CEC1}" destId="{8F17B949-28E6-4194-9CD7-B9AEB6550BB2}" srcOrd="2" destOrd="0" presId="urn:microsoft.com/office/officeart/2005/8/layout/default"/>
    <dgm:cxn modelId="{23021D23-2F42-4CC4-B7AA-A789E557DA79}" type="presParOf" srcId="{7B009694-A0FC-413D-826C-B030B5A6CEC1}" destId="{1E507A0E-9626-4088-BFE6-06F1EEA0D3E3}" srcOrd="3" destOrd="0" presId="urn:microsoft.com/office/officeart/2005/8/layout/default"/>
    <dgm:cxn modelId="{EE63439F-2520-488B-BA47-06907676D557}" type="presParOf" srcId="{7B009694-A0FC-413D-826C-B030B5A6CEC1}" destId="{1933928F-A5AA-4A7C-A315-A9D0220246D8}" srcOrd="4" destOrd="0" presId="urn:microsoft.com/office/officeart/2005/8/layout/default"/>
    <dgm:cxn modelId="{D31A6E75-63CE-46DF-A8CC-27A0BC17ECDE}" type="presParOf" srcId="{7B009694-A0FC-413D-826C-B030B5A6CEC1}" destId="{012BDCDC-0273-4641-99C2-6510F2FB0355}" srcOrd="5" destOrd="0" presId="urn:microsoft.com/office/officeart/2005/8/layout/default"/>
    <dgm:cxn modelId="{710EBA20-DD12-4AEB-B823-5F28B163AC84}" type="presParOf" srcId="{7B009694-A0FC-413D-826C-B030B5A6CEC1}" destId="{AC987528-AE0D-4CA6-80FE-C7DB78AFC123}" srcOrd="6" destOrd="0" presId="urn:microsoft.com/office/officeart/2005/8/layout/default"/>
    <dgm:cxn modelId="{E7576DD9-F5DE-48B2-A90B-B08BAF5A0938}" type="presParOf" srcId="{7B009694-A0FC-413D-826C-B030B5A6CEC1}" destId="{882AE808-017E-4DAF-BA2E-0EDA39A3E52F}" srcOrd="7" destOrd="0" presId="urn:microsoft.com/office/officeart/2005/8/layout/default"/>
    <dgm:cxn modelId="{C9396704-3869-4D21-BBC2-E88D8457B84D}" type="presParOf" srcId="{7B009694-A0FC-413D-826C-B030B5A6CEC1}" destId="{DFFEF926-992C-4DB1-AF67-264C7A2468D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990383-CBB8-4841-805C-C008095985B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1815E08-B340-4AB7-8B1C-902226F68C38}">
      <dgm:prSet/>
      <dgm:spPr/>
      <dgm:t>
        <a:bodyPr/>
        <a:lstStyle/>
        <a:p>
          <a:r>
            <a:rPr lang="el-GR" dirty="0"/>
            <a:t>Θα ταξιδέψω</a:t>
          </a:r>
          <a:endParaRPr lang="en-US" dirty="0"/>
        </a:p>
      </dgm:t>
    </dgm:pt>
    <dgm:pt modelId="{DFD0A179-6E98-4C77-913F-946095D7DECE}" type="parTrans" cxnId="{759ECE96-CB44-41D6-975C-E1391EB5D2A6}">
      <dgm:prSet/>
      <dgm:spPr/>
      <dgm:t>
        <a:bodyPr/>
        <a:lstStyle/>
        <a:p>
          <a:endParaRPr lang="en-US"/>
        </a:p>
      </dgm:t>
    </dgm:pt>
    <dgm:pt modelId="{A14D4333-E88E-4C6D-8906-7EAE243082AB}" type="sibTrans" cxnId="{759ECE96-CB44-41D6-975C-E1391EB5D2A6}">
      <dgm:prSet/>
      <dgm:spPr/>
      <dgm:t>
        <a:bodyPr/>
        <a:lstStyle/>
        <a:p>
          <a:endParaRPr lang="en-US"/>
        </a:p>
      </dgm:t>
    </dgm:pt>
    <dgm:pt modelId="{191F493B-AF8C-40D8-9583-BC5DE98E1108}">
      <dgm:prSet/>
      <dgm:spPr/>
      <dgm:t>
        <a:bodyPr/>
        <a:lstStyle/>
        <a:p>
          <a:r>
            <a:rPr lang="el-GR" dirty="0"/>
            <a:t>Θα κλείσω εισιτήριο</a:t>
          </a:r>
          <a:endParaRPr lang="en-US" dirty="0"/>
        </a:p>
      </dgm:t>
    </dgm:pt>
    <dgm:pt modelId="{E49DDFCE-7229-42AF-8A85-2BA8CEEC6D87}" type="parTrans" cxnId="{8847E26E-9923-49DC-B7FD-9CC98BA47921}">
      <dgm:prSet/>
      <dgm:spPr/>
      <dgm:t>
        <a:bodyPr/>
        <a:lstStyle/>
        <a:p>
          <a:endParaRPr lang="en-US"/>
        </a:p>
      </dgm:t>
    </dgm:pt>
    <dgm:pt modelId="{CFBE5CAB-46D4-4304-83A7-B220BF485194}" type="sibTrans" cxnId="{8847E26E-9923-49DC-B7FD-9CC98BA47921}">
      <dgm:prSet/>
      <dgm:spPr/>
      <dgm:t>
        <a:bodyPr/>
        <a:lstStyle/>
        <a:p>
          <a:endParaRPr lang="en-US"/>
        </a:p>
      </dgm:t>
    </dgm:pt>
    <dgm:pt modelId="{C6EE18B2-255E-4119-94A1-40C83BB8AB05}">
      <dgm:prSet/>
      <dgm:spPr/>
      <dgm:t>
        <a:bodyPr/>
        <a:lstStyle/>
        <a:p>
          <a:r>
            <a:rPr lang="el-GR" dirty="0"/>
            <a:t>Θα κολυμπήσω</a:t>
          </a:r>
          <a:endParaRPr lang="en-US" dirty="0"/>
        </a:p>
      </dgm:t>
    </dgm:pt>
    <dgm:pt modelId="{61AC6ED2-B918-4D0E-AA18-5D038F5762AF}" type="parTrans" cxnId="{4E6780FE-E2CA-4191-9E28-71C22A1F5DF3}">
      <dgm:prSet/>
      <dgm:spPr/>
      <dgm:t>
        <a:bodyPr/>
        <a:lstStyle/>
        <a:p>
          <a:endParaRPr lang="en-US"/>
        </a:p>
      </dgm:t>
    </dgm:pt>
    <dgm:pt modelId="{079674CB-CE68-43A7-A81E-5D8F86088BD9}" type="sibTrans" cxnId="{4E6780FE-E2CA-4191-9E28-71C22A1F5DF3}">
      <dgm:prSet/>
      <dgm:spPr/>
      <dgm:t>
        <a:bodyPr/>
        <a:lstStyle/>
        <a:p>
          <a:endParaRPr lang="en-US"/>
        </a:p>
      </dgm:t>
    </dgm:pt>
    <dgm:pt modelId="{66223499-8650-429D-B710-1EA8EE572217}">
      <dgm:prSet/>
      <dgm:spPr/>
      <dgm:t>
        <a:bodyPr/>
        <a:lstStyle/>
        <a:p>
          <a:r>
            <a:rPr lang="el-GR" dirty="0"/>
            <a:t>Θα δω έναν ποδοσφαιρικό αγώνα</a:t>
          </a:r>
          <a:endParaRPr lang="en-US" dirty="0"/>
        </a:p>
      </dgm:t>
    </dgm:pt>
    <dgm:pt modelId="{70D1FFFA-8CA6-4985-8370-F52A80B13C0D}" type="parTrans" cxnId="{36AF3C2C-4D38-4517-B6B4-2BBB3C30BC9A}">
      <dgm:prSet/>
      <dgm:spPr/>
      <dgm:t>
        <a:bodyPr/>
        <a:lstStyle/>
        <a:p>
          <a:endParaRPr lang="en-US"/>
        </a:p>
      </dgm:t>
    </dgm:pt>
    <dgm:pt modelId="{862532C5-314B-4C42-B1F7-1A1CDA8B3C37}" type="sibTrans" cxnId="{36AF3C2C-4D38-4517-B6B4-2BBB3C30BC9A}">
      <dgm:prSet/>
      <dgm:spPr/>
      <dgm:t>
        <a:bodyPr/>
        <a:lstStyle/>
        <a:p>
          <a:endParaRPr lang="en-US"/>
        </a:p>
      </dgm:t>
    </dgm:pt>
    <dgm:pt modelId="{902CEEB0-BF75-4B4E-AFE1-61E75039D97A}">
      <dgm:prSet/>
      <dgm:spPr/>
      <dgm:t>
        <a:bodyPr/>
        <a:lstStyle/>
        <a:p>
          <a:r>
            <a:rPr lang="el-GR" dirty="0"/>
            <a:t>Θα πάω στο βουνό</a:t>
          </a:r>
          <a:endParaRPr lang="en-US" dirty="0"/>
        </a:p>
      </dgm:t>
    </dgm:pt>
    <dgm:pt modelId="{551E4937-52F2-469D-BA00-96060AB1D9C9}" type="parTrans" cxnId="{0DFDBFFD-15E3-456C-9D0F-990D6B87FE8D}">
      <dgm:prSet/>
      <dgm:spPr/>
      <dgm:t>
        <a:bodyPr/>
        <a:lstStyle/>
        <a:p>
          <a:endParaRPr lang="en-US"/>
        </a:p>
      </dgm:t>
    </dgm:pt>
    <dgm:pt modelId="{F9558FE6-674F-412F-9F9D-E4B1C86FE196}" type="sibTrans" cxnId="{0DFDBFFD-15E3-456C-9D0F-990D6B87FE8D}">
      <dgm:prSet/>
      <dgm:spPr/>
      <dgm:t>
        <a:bodyPr/>
        <a:lstStyle/>
        <a:p>
          <a:endParaRPr lang="en-US"/>
        </a:p>
      </dgm:t>
    </dgm:pt>
    <dgm:pt modelId="{7B009694-A0FC-413D-826C-B030B5A6CEC1}" type="pres">
      <dgm:prSet presAssocID="{6D990383-CBB8-4841-805C-C008095985BE}" presName="diagram" presStyleCnt="0">
        <dgm:presLayoutVars>
          <dgm:dir/>
          <dgm:resizeHandles val="exact"/>
        </dgm:presLayoutVars>
      </dgm:prSet>
      <dgm:spPr/>
    </dgm:pt>
    <dgm:pt modelId="{9B7757EE-CCF1-4309-B047-A6BA29549547}" type="pres">
      <dgm:prSet presAssocID="{91815E08-B340-4AB7-8B1C-902226F68C38}" presName="node" presStyleLbl="node1" presStyleIdx="0" presStyleCnt="5" custLinFactX="8260" custLinFactNeighborX="100000" custLinFactNeighborY="-209">
        <dgm:presLayoutVars>
          <dgm:bulletEnabled val="1"/>
        </dgm:presLayoutVars>
      </dgm:prSet>
      <dgm:spPr/>
    </dgm:pt>
    <dgm:pt modelId="{253ACC17-65DE-4BF6-A066-A541CB934B1D}" type="pres">
      <dgm:prSet presAssocID="{A14D4333-E88E-4C6D-8906-7EAE243082AB}" presName="sibTrans" presStyleCnt="0"/>
      <dgm:spPr/>
    </dgm:pt>
    <dgm:pt modelId="{8F17B949-28E6-4194-9CD7-B9AEB6550BB2}" type="pres">
      <dgm:prSet presAssocID="{191F493B-AF8C-40D8-9583-BC5DE98E1108}" presName="node" presStyleLbl="node1" presStyleIdx="1" presStyleCnt="5" custLinFactX="-4886" custLinFactNeighborX="-100000" custLinFactNeighborY="1300">
        <dgm:presLayoutVars>
          <dgm:bulletEnabled val="1"/>
        </dgm:presLayoutVars>
      </dgm:prSet>
      <dgm:spPr/>
    </dgm:pt>
    <dgm:pt modelId="{1E507A0E-9626-4088-BFE6-06F1EEA0D3E3}" type="pres">
      <dgm:prSet presAssocID="{CFBE5CAB-46D4-4304-83A7-B220BF485194}" presName="sibTrans" presStyleCnt="0"/>
      <dgm:spPr/>
    </dgm:pt>
    <dgm:pt modelId="{1933928F-A5AA-4A7C-A315-A9D0220246D8}" type="pres">
      <dgm:prSet presAssocID="{C6EE18B2-255E-4119-94A1-40C83BB8AB05}" presName="node" presStyleLbl="node1" presStyleIdx="2" presStyleCnt="5">
        <dgm:presLayoutVars>
          <dgm:bulletEnabled val="1"/>
        </dgm:presLayoutVars>
      </dgm:prSet>
      <dgm:spPr/>
    </dgm:pt>
    <dgm:pt modelId="{012BDCDC-0273-4641-99C2-6510F2FB0355}" type="pres">
      <dgm:prSet presAssocID="{079674CB-CE68-43A7-A81E-5D8F86088BD9}" presName="sibTrans" presStyleCnt="0"/>
      <dgm:spPr/>
    </dgm:pt>
    <dgm:pt modelId="{AC987528-AE0D-4CA6-80FE-C7DB78AFC123}" type="pres">
      <dgm:prSet presAssocID="{66223499-8650-429D-B710-1EA8EE572217}" presName="node" presStyleLbl="node1" presStyleIdx="3" presStyleCnt="5">
        <dgm:presLayoutVars>
          <dgm:bulletEnabled val="1"/>
        </dgm:presLayoutVars>
      </dgm:prSet>
      <dgm:spPr/>
    </dgm:pt>
    <dgm:pt modelId="{882AE808-017E-4DAF-BA2E-0EDA39A3E52F}" type="pres">
      <dgm:prSet presAssocID="{862532C5-314B-4C42-B1F7-1A1CDA8B3C37}" presName="sibTrans" presStyleCnt="0"/>
      <dgm:spPr/>
    </dgm:pt>
    <dgm:pt modelId="{DFFEF926-992C-4DB1-AF67-264C7A2468D8}" type="pres">
      <dgm:prSet presAssocID="{902CEEB0-BF75-4B4E-AFE1-61E75039D97A}" presName="node" presStyleLbl="node1" presStyleIdx="4" presStyleCnt="5">
        <dgm:presLayoutVars>
          <dgm:bulletEnabled val="1"/>
        </dgm:presLayoutVars>
      </dgm:prSet>
      <dgm:spPr/>
    </dgm:pt>
  </dgm:ptLst>
  <dgm:cxnLst>
    <dgm:cxn modelId="{50AB7D1D-C55C-48AB-A978-CF30C6AE0CE0}" type="presOf" srcId="{C6EE18B2-255E-4119-94A1-40C83BB8AB05}" destId="{1933928F-A5AA-4A7C-A315-A9D0220246D8}" srcOrd="0" destOrd="0" presId="urn:microsoft.com/office/officeart/2005/8/layout/default"/>
    <dgm:cxn modelId="{0C349427-C273-4AC4-9C92-52ACA36EC877}" type="presOf" srcId="{66223499-8650-429D-B710-1EA8EE572217}" destId="{AC987528-AE0D-4CA6-80FE-C7DB78AFC123}" srcOrd="0" destOrd="0" presId="urn:microsoft.com/office/officeart/2005/8/layout/default"/>
    <dgm:cxn modelId="{36AF3C2C-4D38-4517-B6B4-2BBB3C30BC9A}" srcId="{6D990383-CBB8-4841-805C-C008095985BE}" destId="{66223499-8650-429D-B710-1EA8EE572217}" srcOrd="3" destOrd="0" parTransId="{70D1FFFA-8CA6-4985-8370-F52A80B13C0D}" sibTransId="{862532C5-314B-4C42-B1F7-1A1CDA8B3C37}"/>
    <dgm:cxn modelId="{8847E26E-9923-49DC-B7FD-9CC98BA47921}" srcId="{6D990383-CBB8-4841-805C-C008095985BE}" destId="{191F493B-AF8C-40D8-9583-BC5DE98E1108}" srcOrd="1" destOrd="0" parTransId="{E49DDFCE-7229-42AF-8A85-2BA8CEEC6D87}" sibTransId="{CFBE5CAB-46D4-4304-83A7-B220BF485194}"/>
    <dgm:cxn modelId="{D30E9E54-A5D1-444D-BB53-09A19EFEC515}" type="presOf" srcId="{902CEEB0-BF75-4B4E-AFE1-61E75039D97A}" destId="{DFFEF926-992C-4DB1-AF67-264C7A2468D8}" srcOrd="0" destOrd="0" presId="urn:microsoft.com/office/officeart/2005/8/layout/default"/>
    <dgm:cxn modelId="{876AC393-09CE-4F49-980B-C7C709E22C15}" type="presOf" srcId="{91815E08-B340-4AB7-8B1C-902226F68C38}" destId="{9B7757EE-CCF1-4309-B047-A6BA29549547}" srcOrd="0" destOrd="0" presId="urn:microsoft.com/office/officeart/2005/8/layout/default"/>
    <dgm:cxn modelId="{759ECE96-CB44-41D6-975C-E1391EB5D2A6}" srcId="{6D990383-CBB8-4841-805C-C008095985BE}" destId="{91815E08-B340-4AB7-8B1C-902226F68C38}" srcOrd="0" destOrd="0" parTransId="{DFD0A179-6E98-4C77-913F-946095D7DECE}" sibTransId="{A14D4333-E88E-4C6D-8906-7EAE243082AB}"/>
    <dgm:cxn modelId="{840FD5DE-A580-4507-B083-D5D622554AFC}" type="presOf" srcId="{191F493B-AF8C-40D8-9583-BC5DE98E1108}" destId="{8F17B949-28E6-4194-9CD7-B9AEB6550BB2}" srcOrd="0" destOrd="0" presId="urn:microsoft.com/office/officeart/2005/8/layout/default"/>
    <dgm:cxn modelId="{0DFDBFFD-15E3-456C-9D0F-990D6B87FE8D}" srcId="{6D990383-CBB8-4841-805C-C008095985BE}" destId="{902CEEB0-BF75-4B4E-AFE1-61E75039D97A}" srcOrd="4" destOrd="0" parTransId="{551E4937-52F2-469D-BA00-96060AB1D9C9}" sibTransId="{F9558FE6-674F-412F-9F9D-E4B1C86FE196}"/>
    <dgm:cxn modelId="{4E6780FE-E2CA-4191-9E28-71C22A1F5DF3}" srcId="{6D990383-CBB8-4841-805C-C008095985BE}" destId="{C6EE18B2-255E-4119-94A1-40C83BB8AB05}" srcOrd="2" destOrd="0" parTransId="{61AC6ED2-B918-4D0E-AA18-5D038F5762AF}" sibTransId="{079674CB-CE68-43A7-A81E-5D8F86088BD9}"/>
    <dgm:cxn modelId="{083F2DFF-E8A1-486C-B986-B58E16915AB4}" type="presOf" srcId="{6D990383-CBB8-4841-805C-C008095985BE}" destId="{7B009694-A0FC-413D-826C-B030B5A6CEC1}" srcOrd="0" destOrd="0" presId="urn:microsoft.com/office/officeart/2005/8/layout/default"/>
    <dgm:cxn modelId="{15027494-108E-48DD-B627-35F6FAF00A67}" type="presParOf" srcId="{7B009694-A0FC-413D-826C-B030B5A6CEC1}" destId="{9B7757EE-CCF1-4309-B047-A6BA29549547}" srcOrd="0" destOrd="0" presId="urn:microsoft.com/office/officeart/2005/8/layout/default"/>
    <dgm:cxn modelId="{A13CCC75-CA2A-420F-BD19-FB0DD58C89F4}" type="presParOf" srcId="{7B009694-A0FC-413D-826C-B030B5A6CEC1}" destId="{253ACC17-65DE-4BF6-A066-A541CB934B1D}" srcOrd="1" destOrd="0" presId="urn:microsoft.com/office/officeart/2005/8/layout/default"/>
    <dgm:cxn modelId="{AD3C1C48-DDD2-42C8-B597-7932DFDE29C7}" type="presParOf" srcId="{7B009694-A0FC-413D-826C-B030B5A6CEC1}" destId="{8F17B949-28E6-4194-9CD7-B9AEB6550BB2}" srcOrd="2" destOrd="0" presId="urn:microsoft.com/office/officeart/2005/8/layout/default"/>
    <dgm:cxn modelId="{23021D23-2F42-4CC4-B7AA-A789E557DA79}" type="presParOf" srcId="{7B009694-A0FC-413D-826C-B030B5A6CEC1}" destId="{1E507A0E-9626-4088-BFE6-06F1EEA0D3E3}" srcOrd="3" destOrd="0" presId="urn:microsoft.com/office/officeart/2005/8/layout/default"/>
    <dgm:cxn modelId="{EE63439F-2520-488B-BA47-06907676D557}" type="presParOf" srcId="{7B009694-A0FC-413D-826C-B030B5A6CEC1}" destId="{1933928F-A5AA-4A7C-A315-A9D0220246D8}" srcOrd="4" destOrd="0" presId="urn:microsoft.com/office/officeart/2005/8/layout/default"/>
    <dgm:cxn modelId="{D31A6E75-63CE-46DF-A8CC-27A0BC17ECDE}" type="presParOf" srcId="{7B009694-A0FC-413D-826C-B030B5A6CEC1}" destId="{012BDCDC-0273-4641-99C2-6510F2FB0355}" srcOrd="5" destOrd="0" presId="urn:microsoft.com/office/officeart/2005/8/layout/default"/>
    <dgm:cxn modelId="{710EBA20-DD12-4AEB-B823-5F28B163AC84}" type="presParOf" srcId="{7B009694-A0FC-413D-826C-B030B5A6CEC1}" destId="{AC987528-AE0D-4CA6-80FE-C7DB78AFC123}" srcOrd="6" destOrd="0" presId="urn:microsoft.com/office/officeart/2005/8/layout/default"/>
    <dgm:cxn modelId="{E7576DD9-F5DE-48B2-A90B-B08BAF5A0938}" type="presParOf" srcId="{7B009694-A0FC-413D-826C-B030B5A6CEC1}" destId="{882AE808-017E-4DAF-BA2E-0EDA39A3E52F}" srcOrd="7" destOrd="0" presId="urn:microsoft.com/office/officeart/2005/8/layout/default"/>
    <dgm:cxn modelId="{C9396704-3869-4D21-BBC2-E88D8457B84D}" type="presParOf" srcId="{7B009694-A0FC-413D-826C-B030B5A6CEC1}" destId="{DFFEF926-992C-4DB1-AF67-264C7A2468D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990383-CBB8-4841-805C-C008095985B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1815E08-B340-4AB7-8B1C-902226F68C38}">
      <dgm:prSet/>
      <dgm:spPr/>
      <dgm:t>
        <a:bodyPr/>
        <a:lstStyle/>
        <a:p>
          <a:r>
            <a:rPr lang="el-GR" dirty="0"/>
            <a:t>Θα ταξιδέψω</a:t>
          </a:r>
          <a:endParaRPr lang="en-US" dirty="0"/>
        </a:p>
      </dgm:t>
    </dgm:pt>
    <dgm:pt modelId="{DFD0A179-6E98-4C77-913F-946095D7DECE}" type="parTrans" cxnId="{759ECE96-CB44-41D6-975C-E1391EB5D2A6}">
      <dgm:prSet/>
      <dgm:spPr/>
      <dgm:t>
        <a:bodyPr/>
        <a:lstStyle/>
        <a:p>
          <a:endParaRPr lang="en-US"/>
        </a:p>
      </dgm:t>
    </dgm:pt>
    <dgm:pt modelId="{A14D4333-E88E-4C6D-8906-7EAE243082AB}" type="sibTrans" cxnId="{759ECE96-CB44-41D6-975C-E1391EB5D2A6}">
      <dgm:prSet/>
      <dgm:spPr/>
      <dgm:t>
        <a:bodyPr/>
        <a:lstStyle/>
        <a:p>
          <a:endParaRPr lang="en-US"/>
        </a:p>
      </dgm:t>
    </dgm:pt>
    <dgm:pt modelId="{191F493B-AF8C-40D8-9583-BC5DE98E1108}">
      <dgm:prSet/>
      <dgm:spPr/>
      <dgm:t>
        <a:bodyPr/>
        <a:lstStyle/>
        <a:p>
          <a:r>
            <a:rPr lang="el-GR" dirty="0"/>
            <a:t>Θα κλείσω εισιτήριο</a:t>
          </a:r>
          <a:endParaRPr lang="en-US" dirty="0"/>
        </a:p>
      </dgm:t>
    </dgm:pt>
    <dgm:pt modelId="{E49DDFCE-7229-42AF-8A85-2BA8CEEC6D87}" type="parTrans" cxnId="{8847E26E-9923-49DC-B7FD-9CC98BA47921}">
      <dgm:prSet/>
      <dgm:spPr/>
      <dgm:t>
        <a:bodyPr/>
        <a:lstStyle/>
        <a:p>
          <a:endParaRPr lang="en-US"/>
        </a:p>
      </dgm:t>
    </dgm:pt>
    <dgm:pt modelId="{CFBE5CAB-46D4-4304-83A7-B220BF485194}" type="sibTrans" cxnId="{8847E26E-9923-49DC-B7FD-9CC98BA47921}">
      <dgm:prSet/>
      <dgm:spPr/>
      <dgm:t>
        <a:bodyPr/>
        <a:lstStyle/>
        <a:p>
          <a:endParaRPr lang="en-US"/>
        </a:p>
      </dgm:t>
    </dgm:pt>
    <dgm:pt modelId="{C6EE18B2-255E-4119-94A1-40C83BB8AB05}">
      <dgm:prSet/>
      <dgm:spPr/>
      <dgm:t>
        <a:bodyPr/>
        <a:lstStyle/>
        <a:p>
          <a:r>
            <a:rPr lang="el-GR" dirty="0"/>
            <a:t>Θα κολυμπήσω</a:t>
          </a:r>
          <a:endParaRPr lang="en-US" dirty="0"/>
        </a:p>
      </dgm:t>
    </dgm:pt>
    <dgm:pt modelId="{61AC6ED2-B918-4D0E-AA18-5D038F5762AF}" type="parTrans" cxnId="{4E6780FE-E2CA-4191-9E28-71C22A1F5DF3}">
      <dgm:prSet/>
      <dgm:spPr/>
      <dgm:t>
        <a:bodyPr/>
        <a:lstStyle/>
        <a:p>
          <a:endParaRPr lang="en-US"/>
        </a:p>
      </dgm:t>
    </dgm:pt>
    <dgm:pt modelId="{079674CB-CE68-43A7-A81E-5D8F86088BD9}" type="sibTrans" cxnId="{4E6780FE-E2CA-4191-9E28-71C22A1F5DF3}">
      <dgm:prSet/>
      <dgm:spPr/>
      <dgm:t>
        <a:bodyPr/>
        <a:lstStyle/>
        <a:p>
          <a:endParaRPr lang="en-US"/>
        </a:p>
      </dgm:t>
    </dgm:pt>
    <dgm:pt modelId="{66223499-8650-429D-B710-1EA8EE572217}">
      <dgm:prSet/>
      <dgm:spPr/>
      <dgm:t>
        <a:bodyPr/>
        <a:lstStyle/>
        <a:p>
          <a:r>
            <a:rPr lang="el-GR" dirty="0"/>
            <a:t>Θα δω έναν ποδοσφαιρικό αγώνα</a:t>
          </a:r>
          <a:endParaRPr lang="en-US" dirty="0"/>
        </a:p>
      </dgm:t>
    </dgm:pt>
    <dgm:pt modelId="{70D1FFFA-8CA6-4985-8370-F52A80B13C0D}" type="parTrans" cxnId="{36AF3C2C-4D38-4517-B6B4-2BBB3C30BC9A}">
      <dgm:prSet/>
      <dgm:spPr/>
      <dgm:t>
        <a:bodyPr/>
        <a:lstStyle/>
        <a:p>
          <a:endParaRPr lang="en-US"/>
        </a:p>
      </dgm:t>
    </dgm:pt>
    <dgm:pt modelId="{862532C5-314B-4C42-B1F7-1A1CDA8B3C37}" type="sibTrans" cxnId="{36AF3C2C-4D38-4517-B6B4-2BBB3C30BC9A}">
      <dgm:prSet/>
      <dgm:spPr/>
      <dgm:t>
        <a:bodyPr/>
        <a:lstStyle/>
        <a:p>
          <a:endParaRPr lang="en-US"/>
        </a:p>
      </dgm:t>
    </dgm:pt>
    <dgm:pt modelId="{902CEEB0-BF75-4B4E-AFE1-61E75039D97A}">
      <dgm:prSet/>
      <dgm:spPr/>
      <dgm:t>
        <a:bodyPr/>
        <a:lstStyle/>
        <a:p>
          <a:r>
            <a:rPr lang="el-GR" dirty="0"/>
            <a:t>Θα πάω στο βουνό</a:t>
          </a:r>
          <a:endParaRPr lang="en-US" dirty="0"/>
        </a:p>
      </dgm:t>
    </dgm:pt>
    <dgm:pt modelId="{551E4937-52F2-469D-BA00-96060AB1D9C9}" type="parTrans" cxnId="{0DFDBFFD-15E3-456C-9D0F-990D6B87FE8D}">
      <dgm:prSet/>
      <dgm:spPr/>
      <dgm:t>
        <a:bodyPr/>
        <a:lstStyle/>
        <a:p>
          <a:endParaRPr lang="en-US"/>
        </a:p>
      </dgm:t>
    </dgm:pt>
    <dgm:pt modelId="{F9558FE6-674F-412F-9F9D-E4B1C86FE196}" type="sibTrans" cxnId="{0DFDBFFD-15E3-456C-9D0F-990D6B87FE8D}">
      <dgm:prSet/>
      <dgm:spPr/>
      <dgm:t>
        <a:bodyPr/>
        <a:lstStyle/>
        <a:p>
          <a:endParaRPr lang="en-US"/>
        </a:p>
      </dgm:t>
    </dgm:pt>
    <dgm:pt modelId="{7B009694-A0FC-413D-826C-B030B5A6CEC1}" type="pres">
      <dgm:prSet presAssocID="{6D990383-CBB8-4841-805C-C008095985BE}" presName="diagram" presStyleCnt="0">
        <dgm:presLayoutVars>
          <dgm:dir/>
          <dgm:resizeHandles val="exact"/>
        </dgm:presLayoutVars>
      </dgm:prSet>
      <dgm:spPr/>
    </dgm:pt>
    <dgm:pt modelId="{9B7757EE-CCF1-4309-B047-A6BA29549547}" type="pres">
      <dgm:prSet presAssocID="{91815E08-B340-4AB7-8B1C-902226F68C38}" presName="node" presStyleLbl="node1" presStyleIdx="0" presStyleCnt="5" custLinFactX="8260" custLinFactNeighborX="100000" custLinFactNeighborY="-209">
        <dgm:presLayoutVars>
          <dgm:bulletEnabled val="1"/>
        </dgm:presLayoutVars>
      </dgm:prSet>
      <dgm:spPr/>
    </dgm:pt>
    <dgm:pt modelId="{253ACC17-65DE-4BF6-A066-A541CB934B1D}" type="pres">
      <dgm:prSet presAssocID="{A14D4333-E88E-4C6D-8906-7EAE243082AB}" presName="sibTrans" presStyleCnt="0"/>
      <dgm:spPr/>
    </dgm:pt>
    <dgm:pt modelId="{8F17B949-28E6-4194-9CD7-B9AEB6550BB2}" type="pres">
      <dgm:prSet presAssocID="{191F493B-AF8C-40D8-9583-BC5DE98E1108}" presName="node" presStyleLbl="node1" presStyleIdx="1" presStyleCnt="5" custLinFactX="-4886" custLinFactNeighborX="-100000" custLinFactNeighborY="1300">
        <dgm:presLayoutVars>
          <dgm:bulletEnabled val="1"/>
        </dgm:presLayoutVars>
      </dgm:prSet>
      <dgm:spPr/>
    </dgm:pt>
    <dgm:pt modelId="{1E507A0E-9626-4088-BFE6-06F1EEA0D3E3}" type="pres">
      <dgm:prSet presAssocID="{CFBE5CAB-46D4-4304-83A7-B220BF485194}" presName="sibTrans" presStyleCnt="0"/>
      <dgm:spPr/>
    </dgm:pt>
    <dgm:pt modelId="{1933928F-A5AA-4A7C-A315-A9D0220246D8}" type="pres">
      <dgm:prSet presAssocID="{C6EE18B2-255E-4119-94A1-40C83BB8AB05}" presName="node" presStyleLbl="node1" presStyleIdx="2" presStyleCnt="5">
        <dgm:presLayoutVars>
          <dgm:bulletEnabled val="1"/>
        </dgm:presLayoutVars>
      </dgm:prSet>
      <dgm:spPr/>
    </dgm:pt>
    <dgm:pt modelId="{012BDCDC-0273-4641-99C2-6510F2FB0355}" type="pres">
      <dgm:prSet presAssocID="{079674CB-CE68-43A7-A81E-5D8F86088BD9}" presName="sibTrans" presStyleCnt="0"/>
      <dgm:spPr/>
    </dgm:pt>
    <dgm:pt modelId="{AC987528-AE0D-4CA6-80FE-C7DB78AFC123}" type="pres">
      <dgm:prSet presAssocID="{66223499-8650-429D-B710-1EA8EE572217}" presName="node" presStyleLbl="node1" presStyleIdx="3" presStyleCnt="5">
        <dgm:presLayoutVars>
          <dgm:bulletEnabled val="1"/>
        </dgm:presLayoutVars>
      </dgm:prSet>
      <dgm:spPr/>
    </dgm:pt>
    <dgm:pt modelId="{882AE808-017E-4DAF-BA2E-0EDA39A3E52F}" type="pres">
      <dgm:prSet presAssocID="{862532C5-314B-4C42-B1F7-1A1CDA8B3C37}" presName="sibTrans" presStyleCnt="0"/>
      <dgm:spPr/>
    </dgm:pt>
    <dgm:pt modelId="{DFFEF926-992C-4DB1-AF67-264C7A2468D8}" type="pres">
      <dgm:prSet presAssocID="{902CEEB0-BF75-4B4E-AFE1-61E75039D97A}" presName="node" presStyleLbl="node1" presStyleIdx="4" presStyleCnt="5">
        <dgm:presLayoutVars>
          <dgm:bulletEnabled val="1"/>
        </dgm:presLayoutVars>
      </dgm:prSet>
      <dgm:spPr/>
    </dgm:pt>
  </dgm:ptLst>
  <dgm:cxnLst>
    <dgm:cxn modelId="{50AB7D1D-C55C-48AB-A978-CF30C6AE0CE0}" type="presOf" srcId="{C6EE18B2-255E-4119-94A1-40C83BB8AB05}" destId="{1933928F-A5AA-4A7C-A315-A9D0220246D8}" srcOrd="0" destOrd="0" presId="urn:microsoft.com/office/officeart/2005/8/layout/default"/>
    <dgm:cxn modelId="{0C349427-C273-4AC4-9C92-52ACA36EC877}" type="presOf" srcId="{66223499-8650-429D-B710-1EA8EE572217}" destId="{AC987528-AE0D-4CA6-80FE-C7DB78AFC123}" srcOrd="0" destOrd="0" presId="urn:microsoft.com/office/officeart/2005/8/layout/default"/>
    <dgm:cxn modelId="{36AF3C2C-4D38-4517-B6B4-2BBB3C30BC9A}" srcId="{6D990383-CBB8-4841-805C-C008095985BE}" destId="{66223499-8650-429D-B710-1EA8EE572217}" srcOrd="3" destOrd="0" parTransId="{70D1FFFA-8CA6-4985-8370-F52A80B13C0D}" sibTransId="{862532C5-314B-4C42-B1F7-1A1CDA8B3C37}"/>
    <dgm:cxn modelId="{8847E26E-9923-49DC-B7FD-9CC98BA47921}" srcId="{6D990383-CBB8-4841-805C-C008095985BE}" destId="{191F493B-AF8C-40D8-9583-BC5DE98E1108}" srcOrd="1" destOrd="0" parTransId="{E49DDFCE-7229-42AF-8A85-2BA8CEEC6D87}" sibTransId="{CFBE5CAB-46D4-4304-83A7-B220BF485194}"/>
    <dgm:cxn modelId="{D30E9E54-A5D1-444D-BB53-09A19EFEC515}" type="presOf" srcId="{902CEEB0-BF75-4B4E-AFE1-61E75039D97A}" destId="{DFFEF926-992C-4DB1-AF67-264C7A2468D8}" srcOrd="0" destOrd="0" presId="urn:microsoft.com/office/officeart/2005/8/layout/default"/>
    <dgm:cxn modelId="{876AC393-09CE-4F49-980B-C7C709E22C15}" type="presOf" srcId="{91815E08-B340-4AB7-8B1C-902226F68C38}" destId="{9B7757EE-CCF1-4309-B047-A6BA29549547}" srcOrd="0" destOrd="0" presId="urn:microsoft.com/office/officeart/2005/8/layout/default"/>
    <dgm:cxn modelId="{759ECE96-CB44-41D6-975C-E1391EB5D2A6}" srcId="{6D990383-CBB8-4841-805C-C008095985BE}" destId="{91815E08-B340-4AB7-8B1C-902226F68C38}" srcOrd="0" destOrd="0" parTransId="{DFD0A179-6E98-4C77-913F-946095D7DECE}" sibTransId="{A14D4333-E88E-4C6D-8906-7EAE243082AB}"/>
    <dgm:cxn modelId="{840FD5DE-A580-4507-B083-D5D622554AFC}" type="presOf" srcId="{191F493B-AF8C-40D8-9583-BC5DE98E1108}" destId="{8F17B949-28E6-4194-9CD7-B9AEB6550BB2}" srcOrd="0" destOrd="0" presId="urn:microsoft.com/office/officeart/2005/8/layout/default"/>
    <dgm:cxn modelId="{0DFDBFFD-15E3-456C-9D0F-990D6B87FE8D}" srcId="{6D990383-CBB8-4841-805C-C008095985BE}" destId="{902CEEB0-BF75-4B4E-AFE1-61E75039D97A}" srcOrd="4" destOrd="0" parTransId="{551E4937-52F2-469D-BA00-96060AB1D9C9}" sibTransId="{F9558FE6-674F-412F-9F9D-E4B1C86FE196}"/>
    <dgm:cxn modelId="{4E6780FE-E2CA-4191-9E28-71C22A1F5DF3}" srcId="{6D990383-CBB8-4841-805C-C008095985BE}" destId="{C6EE18B2-255E-4119-94A1-40C83BB8AB05}" srcOrd="2" destOrd="0" parTransId="{61AC6ED2-B918-4D0E-AA18-5D038F5762AF}" sibTransId="{079674CB-CE68-43A7-A81E-5D8F86088BD9}"/>
    <dgm:cxn modelId="{083F2DFF-E8A1-486C-B986-B58E16915AB4}" type="presOf" srcId="{6D990383-CBB8-4841-805C-C008095985BE}" destId="{7B009694-A0FC-413D-826C-B030B5A6CEC1}" srcOrd="0" destOrd="0" presId="urn:microsoft.com/office/officeart/2005/8/layout/default"/>
    <dgm:cxn modelId="{15027494-108E-48DD-B627-35F6FAF00A67}" type="presParOf" srcId="{7B009694-A0FC-413D-826C-B030B5A6CEC1}" destId="{9B7757EE-CCF1-4309-B047-A6BA29549547}" srcOrd="0" destOrd="0" presId="urn:microsoft.com/office/officeart/2005/8/layout/default"/>
    <dgm:cxn modelId="{A13CCC75-CA2A-420F-BD19-FB0DD58C89F4}" type="presParOf" srcId="{7B009694-A0FC-413D-826C-B030B5A6CEC1}" destId="{253ACC17-65DE-4BF6-A066-A541CB934B1D}" srcOrd="1" destOrd="0" presId="urn:microsoft.com/office/officeart/2005/8/layout/default"/>
    <dgm:cxn modelId="{AD3C1C48-DDD2-42C8-B597-7932DFDE29C7}" type="presParOf" srcId="{7B009694-A0FC-413D-826C-B030B5A6CEC1}" destId="{8F17B949-28E6-4194-9CD7-B9AEB6550BB2}" srcOrd="2" destOrd="0" presId="urn:microsoft.com/office/officeart/2005/8/layout/default"/>
    <dgm:cxn modelId="{23021D23-2F42-4CC4-B7AA-A789E557DA79}" type="presParOf" srcId="{7B009694-A0FC-413D-826C-B030B5A6CEC1}" destId="{1E507A0E-9626-4088-BFE6-06F1EEA0D3E3}" srcOrd="3" destOrd="0" presId="urn:microsoft.com/office/officeart/2005/8/layout/default"/>
    <dgm:cxn modelId="{EE63439F-2520-488B-BA47-06907676D557}" type="presParOf" srcId="{7B009694-A0FC-413D-826C-B030B5A6CEC1}" destId="{1933928F-A5AA-4A7C-A315-A9D0220246D8}" srcOrd="4" destOrd="0" presId="urn:microsoft.com/office/officeart/2005/8/layout/default"/>
    <dgm:cxn modelId="{D31A6E75-63CE-46DF-A8CC-27A0BC17ECDE}" type="presParOf" srcId="{7B009694-A0FC-413D-826C-B030B5A6CEC1}" destId="{012BDCDC-0273-4641-99C2-6510F2FB0355}" srcOrd="5" destOrd="0" presId="urn:microsoft.com/office/officeart/2005/8/layout/default"/>
    <dgm:cxn modelId="{710EBA20-DD12-4AEB-B823-5F28B163AC84}" type="presParOf" srcId="{7B009694-A0FC-413D-826C-B030B5A6CEC1}" destId="{AC987528-AE0D-4CA6-80FE-C7DB78AFC123}" srcOrd="6" destOrd="0" presId="urn:microsoft.com/office/officeart/2005/8/layout/default"/>
    <dgm:cxn modelId="{E7576DD9-F5DE-48B2-A90B-B08BAF5A0938}" type="presParOf" srcId="{7B009694-A0FC-413D-826C-B030B5A6CEC1}" destId="{882AE808-017E-4DAF-BA2E-0EDA39A3E52F}" srcOrd="7" destOrd="0" presId="urn:microsoft.com/office/officeart/2005/8/layout/default"/>
    <dgm:cxn modelId="{C9396704-3869-4D21-BBC2-E88D8457B84D}" type="presParOf" srcId="{7B009694-A0FC-413D-826C-B030B5A6CEC1}" destId="{DFFEF926-992C-4DB1-AF67-264C7A2468D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757EE-CCF1-4309-B047-A6BA29549547}">
      <dsp:nvSpPr>
        <dsp:cNvPr id="0" name=""/>
        <dsp:cNvSpPr/>
      </dsp:nvSpPr>
      <dsp:spPr>
        <a:xfrm>
          <a:off x="3557558" y="35566"/>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dirty="0"/>
            <a:t>Θα ταξιδέψω</a:t>
          </a:r>
          <a:endParaRPr lang="en-US" sz="3900" kern="1200" dirty="0"/>
        </a:p>
      </dsp:txBody>
      <dsp:txXfrm>
        <a:off x="3557558" y="35566"/>
        <a:ext cx="3286125" cy="1971675"/>
      </dsp:txXfrm>
    </dsp:sp>
    <dsp:sp modelId="{8F17B949-28E6-4194-9CD7-B9AEB6550BB2}">
      <dsp:nvSpPr>
        <dsp:cNvPr id="0" name=""/>
        <dsp:cNvSpPr/>
      </dsp:nvSpPr>
      <dsp:spPr>
        <a:xfrm>
          <a:off x="168052" y="65319"/>
          <a:ext cx="3286125" cy="1971675"/>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dirty="0"/>
            <a:t>Θα κλείσω εισιτήριο</a:t>
          </a:r>
          <a:endParaRPr lang="en-US" sz="3900" kern="1200" dirty="0"/>
        </a:p>
      </dsp:txBody>
      <dsp:txXfrm>
        <a:off x="168052" y="65319"/>
        <a:ext cx="3286125" cy="1971675"/>
      </dsp:txXfrm>
    </dsp:sp>
    <dsp:sp modelId="{1933928F-A5AA-4A7C-A315-A9D0220246D8}">
      <dsp:nvSpPr>
        <dsp:cNvPr id="0" name=""/>
        <dsp:cNvSpPr/>
      </dsp:nvSpPr>
      <dsp:spPr>
        <a:xfrm>
          <a:off x="7229475" y="39687"/>
          <a:ext cx="3286125" cy="1971675"/>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dirty="0"/>
            <a:t>Θα κολυμπήσω</a:t>
          </a:r>
          <a:endParaRPr lang="en-US" sz="3900" kern="1200" dirty="0"/>
        </a:p>
      </dsp:txBody>
      <dsp:txXfrm>
        <a:off x="7229475" y="39687"/>
        <a:ext cx="3286125" cy="1971675"/>
      </dsp:txXfrm>
    </dsp:sp>
    <dsp:sp modelId="{AC987528-AE0D-4CA6-80FE-C7DB78AFC123}">
      <dsp:nvSpPr>
        <dsp:cNvPr id="0" name=""/>
        <dsp:cNvSpPr/>
      </dsp:nvSpPr>
      <dsp:spPr>
        <a:xfrm>
          <a:off x="1807368" y="2339975"/>
          <a:ext cx="3286125" cy="1971675"/>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dirty="0"/>
            <a:t>Θα δω έναν ποδοσφαιρικό αγώνα</a:t>
          </a:r>
          <a:endParaRPr lang="en-US" sz="3900" kern="1200" dirty="0"/>
        </a:p>
      </dsp:txBody>
      <dsp:txXfrm>
        <a:off x="1807368" y="2339975"/>
        <a:ext cx="3286125" cy="1971675"/>
      </dsp:txXfrm>
    </dsp:sp>
    <dsp:sp modelId="{DFFEF926-992C-4DB1-AF67-264C7A2468D8}">
      <dsp:nvSpPr>
        <dsp:cNvPr id="0" name=""/>
        <dsp:cNvSpPr/>
      </dsp:nvSpPr>
      <dsp:spPr>
        <a:xfrm>
          <a:off x="5422106" y="2339975"/>
          <a:ext cx="3286125" cy="197167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dirty="0"/>
            <a:t>Θα πάω στο βουνό</a:t>
          </a:r>
          <a:endParaRPr lang="en-US" sz="3900" kern="1200" dirty="0"/>
        </a:p>
      </dsp:txBody>
      <dsp:txXfrm>
        <a:off x="5422106"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757EE-CCF1-4309-B047-A6BA29549547}">
      <dsp:nvSpPr>
        <dsp:cNvPr id="0" name=""/>
        <dsp:cNvSpPr/>
      </dsp:nvSpPr>
      <dsp:spPr>
        <a:xfrm>
          <a:off x="3557558" y="35566"/>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dirty="0"/>
            <a:t>Θα ταξιδέψω</a:t>
          </a:r>
          <a:endParaRPr lang="en-US" sz="3900" kern="1200" dirty="0"/>
        </a:p>
      </dsp:txBody>
      <dsp:txXfrm>
        <a:off x="3557558" y="35566"/>
        <a:ext cx="3286125" cy="1971675"/>
      </dsp:txXfrm>
    </dsp:sp>
    <dsp:sp modelId="{8F17B949-28E6-4194-9CD7-B9AEB6550BB2}">
      <dsp:nvSpPr>
        <dsp:cNvPr id="0" name=""/>
        <dsp:cNvSpPr/>
      </dsp:nvSpPr>
      <dsp:spPr>
        <a:xfrm>
          <a:off x="168052" y="65319"/>
          <a:ext cx="3286125" cy="1971675"/>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dirty="0"/>
            <a:t>Θα κλείσω εισιτήριο</a:t>
          </a:r>
          <a:endParaRPr lang="en-US" sz="3900" kern="1200" dirty="0"/>
        </a:p>
      </dsp:txBody>
      <dsp:txXfrm>
        <a:off x="168052" y="65319"/>
        <a:ext cx="3286125" cy="1971675"/>
      </dsp:txXfrm>
    </dsp:sp>
    <dsp:sp modelId="{1933928F-A5AA-4A7C-A315-A9D0220246D8}">
      <dsp:nvSpPr>
        <dsp:cNvPr id="0" name=""/>
        <dsp:cNvSpPr/>
      </dsp:nvSpPr>
      <dsp:spPr>
        <a:xfrm>
          <a:off x="7229475" y="39687"/>
          <a:ext cx="3286125" cy="1971675"/>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dirty="0"/>
            <a:t>Θα κολυμπήσω</a:t>
          </a:r>
          <a:endParaRPr lang="en-US" sz="3900" kern="1200" dirty="0"/>
        </a:p>
      </dsp:txBody>
      <dsp:txXfrm>
        <a:off x="7229475" y="39687"/>
        <a:ext cx="3286125" cy="1971675"/>
      </dsp:txXfrm>
    </dsp:sp>
    <dsp:sp modelId="{AC987528-AE0D-4CA6-80FE-C7DB78AFC123}">
      <dsp:nvSpPr>
        <dsp:cNvPr id="0" name=""/>
        <dsp:cNvSpPr/>
      </dsp:nvSpPr>
      <dsp:spPr>
        <a:xfrm>
          <a:off x="1807368" y="2339975"/>
          <a:ext cx="3286125" cy="1971675"/>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dirty="0"/>
            <a:t>Θα δω έναν ποδοσφαιρικό αγώνα</a:t>
          </a:r>
          <a:endParaRPr lang="en-US" sz="3900" kern="1200" dirty="0"/>
        </a:p>
      </dsp:txBody>
      <dsp:txXfrm>
        <a:off x="1807368" y="2339975"/>
        <a:ext cx="3286125" cy="1971675"/>
      </dsp:txXfrm>
    </dsp:sp>
    <dsp:sp modelId="{DFFEF926-992C-4DB1-AF67-264C7A2468D8}">
      <dsp:nvSpPr>
        <dsp:cNvPr id="0" name=""/>
        <dsp:cNvSpPr/>
      </dsp:nvSpPr>
      <dsp:spPr>
        <a:xfrm>
          <a:off x="5422106" y="2339975"/>
          <a:ext cx="3286125" cy="197167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dirty="0"/>
            <a:t>Θα πάω στο βουνό</a:t>
          </a:r>
          <a:endParaRPr lang="en-US" sz="3900" kern="1200" dirty="0"/>
        </a:p>
      </dsp:txBody>
      <dsp:txXfrm>
        <a:off x="5422106"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757EE-CCF1-4309-B047-A6BA29549547}">
      <dsp:nvSpPr>
        <dsp:cNvPr id="0" name=""/>
        <dsp:cNvSpPr/>
      </dsp:nvSpPr>
      <dsp:spPr>
        <a:xfrm>
          <a:off x="3557558" y="35566"/>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dirty="0"/>
            <a:t>Θα ταξιδέψω</a:t>
          </a:r>
          <a:endParaRPr lang="en-US" sz="3900" kern="1200" dirty="0"/>
        </a:p>
      </dsp:txBody>
      <dsp:txXfrm>
        <a:off x="3557558" y="35566"/>
        <a:ext cx="3286125" cy="1971675"/>
      </dsp:txXfrm>
    </dsp:sp>
    <dsp:sp modelId="{8F17B949-28E6-4194-9CD7-B9AEB6550BB2}">
      <dsp:nvSpPr>
        <dsp:cNvPr id="0" name=""/>
        <dsp:cNvSpPr/>
      </dsp:nvSpPr>
      <dsp:spPr>
        <a:xfrm>
          <a:off x="168052" y="65319"/>
          <a:ext cx="3286125" cy="1971675"/>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dirty="0"/>
            <a:t>Θα κλείσω εισιτήριο</a:t>
          </a:r>
          <a:endParaRPr lang="en-US" sz="3900" kern="1200" dirty="0"/>
        </a:p>
      </dsp:txBody>
      <dsp:txXfrm>
        <a:off x="168052" y="65319"/>
        <a:ext cx="3286125" cy="1971675"/>
      </dsp:txXfrm>
    </dsp:sp>
    <dsp:sp modelId="{1933928F-A5AA-4A7C-A315-A9D0220246D8}">
      <dsp:nvSpPr>
        <dsp:cNvPr id="0" name=""/>
        <dsp:cNvSpPr/>
      </dsp:nvSpPr>
      <dsp:spPr>
        <a:xfrm>
          <a:off x="7229475" y="39687"/>
          <a:ext cx="3286125" cy="1971675"/>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dirty="0"/>
            <a:t>Θα κολυμπήσω</a:t>
          </a:r>
          <a:endParaRPr lang="en-US" sz="3900" kern="1200" dirty="0"/>
        </a:p>
      </dsp:txBody>
      <dsp:txXfrm>
        <a:off x="7229475" y="39687"/>
        <a:ext cx="3286125" cy="1971675"/>
      </dsp:txXfrm>
    </dsp:sp>
    <dsp:sp modelId="{AC987528-AE0D-4CA6-80FE-C7DB78AFC123}">
      <dsp:nvSpPr>
        <dsp:cNvPr id="0" name=""/>
        <dsp:cNvSpPr/>
      </dsp:nvSpPr>
      <dsp:spPr>
        <a:xfrm>
          <a:off x="1807368" y="2339975"/>
          <a:ext cx="3286125" cy="1971675"/>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dirty="0"/>
            <a:t>Θα δω έναν ποδοσφαιρικό αγώνα</a:t>
          </a:r>
          <a:endParaRPr lang="en-US" sz="3900" kern="1200" dirty="0"/>
        </a:p>
      </dsp:txBody>
      <dsp:txXfrm>
        <a:off x="1807368" y="2339975"/>
        <a:ext cx="3286125" cy="1971675"/>
      </dsp:txXfrm>
    </dsp:sp>
    <dsp:sp modelId="{DFFEF926-992C-4DB1-AF67-264C7A2468D8}">
      <dsp:nvSpPr>
        <dsp:cNvPr id="0" name=""/>
        <dsp:cNvSpPr/>
      </dsp:nvSpPr>
      <dsp:spPr>
        <a:xfrm>
          <a:off x="5422106" y="2339975"/>
          <a:ext cx="3286125" cy="197167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dirty="0"/>
            <a:t>Θα πάω στο βουνό</a:t>
          </a:r>
          <a:endParaRPr lang="en-US" sz="3900" kern="1200" dirty="0"/>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D3458-9424-4C00-9619-68DCEEFD83EB}" type="datetimeFigureOut">
              <a:rPr lang="en-US" smtClean="0"/>
              <a:t>4/16/2026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F87A8-2310-4B92-A5B4-16F702A350DC}" type="slidenum">
              <a:rPr lang="en-US" smtClean="0"/>
              <a:t>‹#›</a:t>
            </a:fld>
            <a:endParaRPr lang="en-US"/>
          </a:p>
        </p:txBody>
      </p:sp>
    </p:spTree>
    <p:extLst>
      <p:ext uri="{BB962C8B-B14F-4D97-AF65-F5344CB8AC3E}">
        <p14:creationId xmlns:p14="http://schemas.microsoft.com/office/powerpoint/2010/main" val="3791791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CY" dirty="0"/>
          </a:p>
        </p:txBody>
      </p:sp>
      <p:sp>
        <p:nvSpPr>
          <p:cNvPr id="4" name="Θέση αριθμού διαφάνειας 3"/>
          <p:cNvSpPr>
            <a:spLocks noGrp="1"/>
          </p:cNvSpPr>
          <p:nvPr>
            <p:ph type="sldNum" sz="quarter" idx="5"/>
          </p:nvPr>
        </p:nvSpPr>
        <p:spPr/>
        <p:txBody>
          <a:bodyPr/>
          <a:lstStyle/>
          <a:p>
            <a:fld id="{9ACF87A8-2310-4B92-A5B4-16F702A350DC}" type="slidenum">
              <a:rPr lang="en-US" smtClean="0"/>
              <a:t>13</a:t>
            </a:fld>
            <a:endParaRPr lang="en-US"/>
          </a:p>
        </p:txBody>
      </p:sp>
    </p:spTree>
    <p:extLst>
      <p:ext uri="{BB962C8B-B14F-4D97-AF65-F5344CB8AC3E}">
        <p14:creationId xmlns:p14="http://schemas.microsoft.com/office/powerpoint/2010/main" val="320291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1B9FBF-9BE0-41F3-B1F0-2331DF048990}"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247116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1B9FBF-9BE0-41F3-B1F0-2331DF048990}"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626188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1B9FBF-9BE0-41F3-B1F0-2331DF048990}"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245778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1B9FBF-9BE0-41F3-B1F0-2331DF048990}"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306822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1B9FBF-9BE0-41F3-B1F0-2331DF048990}"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3915402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1B9FBF-9BE0-41F3-B1F0-2331DF048990}"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372665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1B9FBF-9BE0-41F3-B1F0-2331DF048990}" type="datetimeFigureOut">
              <a:rPr lang="en-US" smtClean="0"/>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1620165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1B9FBF-9BE0-41F3-B1F0-2331DF048990}" type="datetimeFigureOut">
              <a:rPr lang="en-US" smtClean="0"/>
              <a:t>4/16/2026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1875918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1B9FBF-9BE0-41F3-B1F0-2331DF048990}" type="datetimeFigureOut">
              <a:rPr lang="en-US" smtClean="0"/>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2432599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1B9FBF-9BE0-41F3-B1F0-2331DF048990}"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186780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1B9FBF-9BE0-41F3-B1F0-2331DF048990}"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3099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B9FBF-9BE0-41F3-B1F0-2331DF048990}" type="datetimeFigureOut">
              <a:rPr lang="en-US" smtClean="0"/>
              <a:t>4/16/2026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C4955-58A6-4681-B1F7-228D15E99AFF}" type="slidenum">
              <a:rPr lang="en-US" smtClean="0"/>
              <a:t>‹#›</a:t>
            </a:fld>
            <a:endParaRPr lang="en-US"/>
          </a:p>
        </p:txBody>
      </p:sp>
    </p:spTree>
    <p:extLst>
      <p:ext uri="{BB962C8B-B14F-4D97-AF65-F5344CB8AC3E}">
        <p14:creationId xmlns:p14="http://schemas.microsoft.com/office/powerpoint/2010/main" val="2758274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microsoft.com/office/2014/relationships/chartEx" Target="../charts/chartEx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7.jpeg"/><Relationship Id="rId7" Type="http://schemas.openxmlformats.org/officeDocument/2006/relationships/image" Target="../media/image17.jpe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6.jpeg"/><Relationship Id="rId4" Type="http://schemas.openxmlformats.org/officeDocument/2006/relationships/image" Target="../media/image21.jpeg"/><Relationship Id="rId9" Type="http://schemas.openxmlformats.org/officeDocument/2006/relationships/image" Target="../media/image18.jpeg"/></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55.jpeg"/><Relationship Id="rId5" Type="http://schemas.openxmlformats.org/officeDocument/2006/relationships/diagramQuickStyle" Target="../diagrams/quickStyle2.xml"/><Relationship Id="rId10" Type="http://schemas.openxmlformats.org/officeDocument/2006/relationships/image" Target="../media/image54.jpeg"/><Relationship Id="rId4" Type="http://schemas.openxmlformats.org/officeDocument/2006/relationships/diagramLayout" Target="../diagrams/layout2.xml"/><Relationship Id="rId9" Type="http://schemas.openxmlformats.org/officeDocument/2006/relationships/image" Target="../media/image53.jpeg"/></Relationships>
</file>

<file path=ppt/slides/_rels/slide39.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55.jpeg"/><Relationship Id="rId5" Type="http://schemas.openxmlformats.org/officeDocument/2006/relationships/diagramQuickStyle" Target="../diagrams/quickStyle3.xml"/><Relationship Id="rId10" Type="http://schemas.openxmlformats.org/officeDocument/2006/relationships/image" Target="../media/image54.jpeg"/><Relationship Id="rId4" Type="http://schemas.openxmlformats.org/officeDocument/2006/relationships/diagramLayout" Target="../diagrams/layout3.xml"/><Relationship Id="rId9" Type="http://schemas.openxmlformats.org/officeDocument/2006/relationships/image" Target="../media/image53.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4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36.jpeg"/><Relationship Id="rId4" Type="http://schemas.openxmlformats.org/officeDocument/2006/relationships/image" Target="../media/image65.jpeg"/></Relationships>
</file>

<file path=ppt/slides/_rels/slide4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13691" y="5561174"/>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685801" y="5561174"/>
            <a:ext cx="6901542"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rPr>
              <a:t>36. Θεματικός κύκλος 12: Μέσα μεταφοράς και διακοπές   </a:t>
            </a:r>
            <a:endParaRPr lang="el-CY" sz="2000" dirty="0">
              <a:solidFill>
                <a:schemeClr val="tx1"/>
              </a:solidFill>
            </a:endParaRPr>
          </a:p>
          <a:p>
            <a:pPr algn="ctr"/>
            <a:endParaRPr lang="el-CY" sz="1350"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0B992-1143-D35F-DDE5-91014816DFD9}"/>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6CAE0533-5E3D-DB8D-540E-AD6629149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40B997FB-13D7-EA30-7F5D-C60D2C254CC0}"/>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Κατανόηση γραπτού λόγου</a:t>
            </a:r>
            <a:endParaRPr lang="el-CY" sz="4000" dirty="0">
              <a:solidFill>
                <a:schemeClr val="tx1"/>
              </a:solidFill>
            </a:endParaRPr>
          </a:p>
        </p:txBody>
      </p:sp>
      <p:sp>
        <p:nvSpPr>
          <p:cNvPr id="3" name="Ορθογώνιο: Στρογγύλεμα γωνιών 2">
            <a:extLst>
              <a:ext uri="{FF2B5EF4-FFF2-40B4-BE49-F238E27FC236}">
                <a16:creationId xmlns:a16="http://schemas.microsoft.com/office/drawing/2014/main" id="{72840C93-059F-1936-4CAF-01DA941C1307}"/>
              </a:ext>
            </a:extLst>
          </p:cNvPr>
          <p:cNvSpPr/>
          <p:nvPr/>
        </p:nvSpPr>
        <p:spPr>
          <a:xfrm rot="440519">
            <a:off x="6912428" y="433274"/>
            <a:ext cx="2971801" cy="67491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sz="3600" b="1" dirty="0">
              <a:solidFill>
                <a:srgbClr val="0070C0"/>
              </a:solidFill>
            </a:endParaRPr>
          </a:p>
          <a:p>
            <a:r>
              <a:rPr lang="el-GR" sz="3600" b="1" dirty="0">
                <a:solidFill>
                  <a:schemeClr val="tx1"/>
                </a:solidFill>
              </a:rPr>
              <a:t>Αντιστοίχισε!</a:t>
            </a:r>
            <a:r>
              <a:rPr lang="el-GR" sz="3600" dirty="0">
                <a:solidFill>
                  <a:schemeClr val="tx1"/>
                </a:solidFill>
              </a:rPr>
              <a:t> </a:t>
            </a:r>
            <a:r>
              <a:rPr lang="el-GR" sz="3600" b="1" dirty="0">
                <a:solidFill>
                  <a:schemeClr val="tx1"/>
                </a:solidFill>
              </a:rPr>
              <a:t> </a:t>
            </a:r>
            <a:endParaRPr lang="el-CY" sz="4000" dirty="0">
              <a:solidFill>
                <a:schemeClr val="tx1"/>
              </a:solidFill>
            </a:endParaRPr>
          </a:p>
        </p:txBody>
      </p:sp>
      <p:pic>
        <p:nvPicPr>
          <p:cNvPr id="3074" name="Picture 2" descr="Αντιστοίχιση Γραμμάτων Εκτυπώσιμο Υλικό – Learning Corner and Crafts">
            <a:extLst>
              <a:ext uri="{FF2B5EF4-FFF2-40B4-BE49-F238E27FC236}">
                <a16:creationId xmlns:a16="http://schemas.microsoft.com/office/drawing/2014/main" id="{D26B0D0A-40D7-1378-E3D0-30B86A641D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983" b="55403"/>
          <a:stretch>
            <a:fillRect/>
          </a:stretch>
        </p:blipFill>
        <p:spPr bwMode="auto">
          <a:xfrm rot="1508890">
            <a:off x="8648700" y="1382486"/>
            <a:ext cx="1812471" cy="13775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592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Μέσα μεταφοράς activity"/>
          <p:cNvPicPr>
            <a:picLocks noChangeAspect="1" noChangeArrowheads="1"/>
          </p:cNvPicPr>
          <p:nvPr/>
        </p:nvPicPr>
        <p:blipFill rotWithShape="1">
          <a:blip r:embed="rId2">
            <a:extLst>
              <a:ext uri="{28A0092B-C50C-407E-A947-70E740481C1C}">
                <a14:useLocalDpi xmlns:a14="http://schemas.microsoft.com/office/drawing/2010/main" val="0"/>
              </a:ext>
            </a:extLst>
          </a:blip>
          <a:srcRect t="14821" b="4286"/>
          <a:stretch/>
        </p:blipFill>
        <p:spPr bwMode="auto">
          <a:xfrm>
            <a:off x="131826" y="890651"/>
            <a:ext cx="11612870" cy="5379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501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031AA-36FF-C869-7A42-5BAB518A5101}"/>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BB1D735A-E56F-EBE7-3B1A-D35331454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BC79AFDE-3860-5F3F-52D0-290D5467281A}"/>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Κατανόηση γραπτού λόγου</a:t>
            </a:r>
            <a:endParaRPr lang="el-CY" sz="4000" dirty="0">
              <a:solidFill>
                <a:schemeClr val="tx1"/>
              </a:solidFill>
            </a:endParaRPr>
          </a:p>
        </p:txBody>
      </p:sp>
      <p:sp>
        <p:nvSpPr>
          <p:cNvPr id="3" name="Ορθογώνιο: Στρογγύλεμα γωνιών 2">
            <a:extLst>
              <a:ext uri="{FF2B5EF4-FFF2-40B4-BE49-F238E27FC236}">
                <a16:creationId xmlns:a16="http://schemas.microsoft.com/office/drawing/2014/main" id="{2FB2F50A-63FE-2C13-4922-640050F8C6AC}"/>
              </a:ext>
            </a:extLst>
          </p:cNvPr>
          <p:cNvSpPr/>
          <p:nvPr/>
        </p:nvSpPr>
        <p:spPr>
          <a:xfrm rot="440519">
            <a:off x="8516992" y="2168268"/>
            <a:ext cx="1958998" cy="67491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3600" b="1" dirty="0">
                <a:solidFill>
                  <a:schemeClr val="tx1"/>
                </a:solidFill>
              </a:rPr>
              <a:t>Γράψε!</a:t>
            </a:r>
            <a:r>
              <a:rPr lang="el-GR" sz="3600" dirty="0">
                <a:solidFill>
                  <a:schemeClr val="tx1"/>
                </a:solidFill>
              </a:rPr>
              <a:t> </a:t>
            </a:r>
            <a:r>
              <a:rPr lang="el-GR" sz="3600" b="1" dirty="0">
                <a:solidFill>
                  <a:schemeClr val="tx1"/>
                </a:solidFill>
              </a:rPr>
              <a:t> </a:t>
            </a:r>
            <a:endParaRPr lang="el-CY" sz="4000" dirty="0">
              <a:solidFill>
                <a:schemeClr val="tx1"/>
              </a:solidFill>
            </a:endParaRPr>
          </a:p>
        </p:txBody>
      </p:sp>
    </p:spTree>
    <p:extLst>
      <p:ext uri="{BB962C8B-B14F-4D97-AF65-F5344CB8AC3E}">
        <p14:creationId xmlns:p14="http://schemas.microsoft.com/office/powerpoint/2010/main" val="241792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DD5834-9B3E-FABA-9FA8-E7F09B71F85A}"/>
              </a:ext>
            </a:extLst>
          </p:cNvPr>
          <p:cNvSpPr txBox="1"/>
          <p:nvPr/>
        </p:nvSpPr>
        <p:spPr>
          <a:xfrm>
            <a:off x="413656" y="305068"/>
            <a:ext cx="6096000" cy="6247864"/>
          </a:xfrm>
          <a:prstGeom prst="rect">
            <a:avLst/>
          </a:prstGeom>
          <a:noFill/>
          <a:ln w="38100">
            <a:solidFill>
              <a:schemeClr val="tx1"/>
            </a:solidFill>
          </a:ln>
        </p:spPr>
        <p:txBody>
          <a:bodyPr wrap="square">
            <a:spAutoFit/>
          </a:bodyPr>
          <a:lstStyle/>
          <a:p>
            <a:r>
              <a:rPr lang="el-GR" sz="4000" dirty="0"/>
              <a:t>Το καλοκαίρι η φίλη μου η Μαρία πήγε διακοπές στην Ελλάδα. Πρώτα βρήκε το διαβατήριό της. Μετά έσπασε τον κουμπαρά της και αγόρασε από το ταξιδιωτικό γραφείο  το αεροπορικό  εισιτήριο. Έμεινε 5 μέρες στην Ελλάδα.</a:t>
            </a:r>
            <a:endParaRPr lang="el-CY" sz="4000" dirty="0"/>
          </a:p>
        </p:txBody>
      </p:sp>
      <p:pic>
        <p:nvPicPr>
          <p:cNvPr id="1026" name="Picture 2" descr="Ένα διαβατήριο κινουμένων σχεδίων με ένα: Vector στοκ (χωρίς δικαιώματα)  2662808031 | Shutterstock">
            <a:extLst>
              <a:ext uri="{FF2B5EF4-FFF2-40B4-BE49-F238E27FC236}">
                <a16:creationId xmlns:a16="http://schemas.microsoft.com/office/drawing/2014/main" id="{4848F174-649A-7D59-AAFB-34E8AEB0F7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284"/>
          <a:stretch>
            <a:fillRect/>
          </a:stretch>
        </p:blipFill>
        <p:spPr bwMode="auto">
          <a:xfrm>
            <a:off x="6847114" y="129951"/>
            <a:ext cx="1828800" cy="148113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E0564714-EE4B-D3A5-0D68-8DD818099F08}"/>
              </a:ext>
            </a:extLst>
          </p:cNvPr>
          <p:cNvSpPr/>
          <p:nvPr/>
        </p:nvSpPr>
        <p:spPr>
          <a:xfrm>
            <a:off x="8828315" y="222819"/>
            <a:ext cx="3135085" cy="12954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pic>
        <p:nvPicPr>
          <p:cNvPr id="1030" name="Picture 6" descr="χαριτωμένο κουμπαρά σπασμένο κουμπαρά σφυρί νόμισμα: Vector στοκ (χωρίς  δικαιώματα) 2647204761 | Shutterstock">
            <a:extLst>
              <a:ext uri="{FF2B5EF4-FFF2-40B4-BE49-F238E27FC236}">
                <a16:creationId xmlns:a16="http://schemas.microsoft.com/office/drawing/2014/main" id="{9D929788-8DB9-C4D7-76B1-0264F6A531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327"/>
          <a:stretch>
            <a:fillRect/>
          </a:stretch>
        </p:blipFill>
        <p:spPr bwMode="auto">
          <a:xfrm>
            <a:off x="6857999" y="1796143"/>
            <a:ext cx="1719943" cy="163285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9" name="Ορθογώνιο: Στρογγύλεμα γωνιών 8">
            <a:extLst>
              <a:ext uri="{FF2B5EF4-FFF2-40B4-BE49-F238E27FC236}">
                <a16:creationId xmlns:a16="http://schemas.microsoft.com/office/drawing/2014/main" id="{99A40F1F-C6D7-1FB2-B245-947A49CD9BDC}"/>
              </a:ext>
            </a:extLst>
          </p:cNvPr>
          <p:cNvSpPr/>
          <p:nvPr/>
        </p:nvSpPr>
        <p:spPr>
          <a:xfrm>
            <a:off x="8828315" y="1796143"/>
            <a:ext cx="3135085" cy="12954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pic>
        <p:nvPicPr>
          <p:cNvPr id="1032" name="Picture 8" descr="Τουριστικά Γραφεία Επαρχίας Λευκωσίας - Cyprus Highlights">
            <a:extLst>
              <a:ext uri="{FF2B5EF4-FFF2-40B4-BE49-F238E27FC236}">
                <a16:creationId xmlns:a16="http://schemas.microsoft.com/office/drawing/2014/main" id="{53C8C871-4685-9A7C-E56C-6A7AF0853B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7114" y="3614056"/>
            <a:ext cx="1905000" cy="163285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0" name="Ορθογώνιο: Στρογγύλεμα γωνιών 9">
            <a:extLst>
              <a:ext uri="{FF2B5EF4-FFF2-40B4-BE49-F238E27FC236}">
                <a16:creationId xmlns:a16="http://schemas.microsoft.com/office/drawing/2014/main" id="{18D02B1E-2C98-6C81-692C-2CE75121201B}"/>
              </a:ext>
            </a:extLst>
          </p:cNvPr>
          <p:cNvSpPr/>
          <p:nvPr/>
        </p:nvSpPr>
        <p:spPr>
          <a:xfrm>
            <a:off x="8828315" y="3614056"/>
            <a:ext cx="3135085" cy="12954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1" name="Ορθογώνιο: Στρογγύλεμα γωνιών 10">
            <a:extLst>
              <a:ext uri="{FF2B5EF4-FFF2-40B4-BE49-F238E27FC236}">
                <a16:creationId xmlns:a16="http://schemas.microsoft.com/office/drawing/2014/main" id="{86ED02D5-CCA4-FECB-621C-95940CBDC5E3}"/>
              </a:ext>
            </a:extLst>
          </p:cNvPr>
          <p:cNvSpPr/>
          <p:nvPr/>
        </p:nvSpPr>
        <p:spPr>
          <a:xfrm>
            <a:off x="8926286" y="5148942"/>
            <a:ext cx="3135085" cy="12954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pic>
        <p:nvPicPr>
          <p:cNvPr id="1034" name="Picture 10" descr="Γιατί η Αθήνα δεν κρατάει τους τουρίστες της; | LiFO">
            <a:extLst>
              <a:ext uri="{FF2B5EF4-FFF2-40B4-BE49-F238E27FC236}">
                <a16:creationId xmlns:a16="http://schemas.microsoft.com/office/drawing/2014/main" id="{34B37D35-8D0B-AD7C-3DE8-CDB0C06873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7113" y="5431968"/>
            <a:ext cx="1828801" cy="112096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465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0BF93-E58E-4B71-4B5C-E27030E6555B}"/>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345EB15D-390D-35DD-A33B-0AD0A6F86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51CED481-DDFC-D7CD-FEE9-F00FA371FB90}"/>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Παραγωγή και κατανόηση  προφορικού λόγου</a:t>
            </a:r>
            <a:endParaRPr lang="el-CY" sz="4000" dirty="0">
              <a:solidFill>
                <a:schemeClr val="tx1"/>
              </a:solidFill>
            </a:endParaRPr>
          </a:p>
        </p:txBody>
      </p:sp>
      <p:sp>
        <p:nvSpPr>
          <p:cNvPr id="3" name="Ορθογώνιο: Στρογγύλεμα γωνιών 2">
            <a:extLst>
              <a:ext uri="{FF2B5EF4-FFF2-40B4-BE49-F238E27FC236}">
                <a16:creationId xmlns:a16="http://schemas.microsoft.com/office/drawing/2014/main" id="{F65472D9-259F-6C75-782D-07E79896836A}"/>
              </a:ext>
            </a:extLst>
          </p:cNvPr>
          <p:cNvSpPr/>
          <p:nvPr/>
        </p:nvSpPr>
        <p:spPr>
          <a:xfrm rot="440519">
            <a:off x="8577964" y="1217923"/>
            <a:ext cx="2459143" cy="16612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3600" b="1" dirty="0">
                <a:solidFill>
                  <a:schemeClr val="tx1"/>
                </a:solidFill>
              </a:rPr>
              <a:t>Πες!</a:t>
            </a:r>
          </a:p>
          <a:p>
            <a:r>
              <a:rPr lang="el-GR" sz="3600" b="1" dirty="0">
                <a:solidFill>
                  <a:schemeClr val="tx1"/>
                </a:solidFill>
              </a:rPr>
              <a:t>Άκουσε!</a:t>
            </a:r>
          </a:p>
          <a:p>
            <a:r>
              <a:rPr lang="el-GR" sz="3600" b="1" dirty="0">
                <a:solidFill>
                  <a:schemeClr val="tx1"/>
                </a:solidFill>
              </a:rPr>
              <a:t>Γράψε!</a:t>
            </a:r>
            <a:r>
              <a:rPr lang="el-GR" sz="3600" dirty="0">
                <a:solidFill>
                  <a:schemeClr val="tx1"/>
                </a:solidFill>
              </a:rPr>
              <a:t> </a:t>
            </a:r>
            <a:r>
              <a:rPr lang="el-GR" sz="3600" b="1" dirty="0">
                <a:solidFill>
                  <a:schemeClr val="tx1"/>
                </a:solidFill>
              </a:rPr>
              <a:t> </a:t>
            </a:r>
            <a:endParaRPr lang="el-CY" sz="4000" dirty="0">
              <a:solidFill>
                <a:schemeClr val="tx1"/>
              </a:solidFill>
            </a:endParaRPr>
          </a:p>
        </p:txBody>
      </p:sp>
    </p:spTree>
    <p:extLst>
      <p:ext uri="{BB962C8B-B14F-4D97-AF65-F5344CB8AC3E}">
        <p14:creationId xmlns:p14="http://schemas.microsoft.com/office/powerpoint/2010/main" val="463442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D94AA1-232A-1E06-9011-1C8C9429D46F}"/>
              </a:ext>
            </a:extLst>
          </p:cNvPr>
          <p:cNvSpPr txBox="1"/>
          <p:nvPr/>
        </p:nvSpPr>
        <p:spPr>
          <a:xfrm>
            <a:off x="141513" y="3418113"/>
            <a:ext cx="2057400" cy="2862322"/>
          </a:xfrm>
          <a:prstGeom prst="rect">
            <a:avLst/>
          </a:prstGeom>
          <a:noFill/>
          <a:ln w="38100">
            <a:solidFill>
              <a:schemeClr val="tx1"/>
            </a:solidFill>
          </a:ln>
        </p:spPr>
        <p:txBody>
          <a:bodyPr wrap="square">
            <a:spAutoFit/>
          </a:bodyPr>
          <a:lstStyle/>
          <a:p>
            <a:r>
              <a:rPr lang="el-GR" sz="3600" dirty="0"/>
              <a:t>Θα ήθελα </a:t>
            </a:r>
          </a:p>
          <a:p>
            <a:r>
              <a:rPr lang="el-GR" sz="3600" dirty="0"/>
              <a:t>να ταξιδέψω</a:t>
            </a:r>
          </a:p>
          <a:p>
            <a:r>
              <a:rPr lang="el-GR" sz="3600" dirty="0"/>
              <a:t>_____</a:t>
            </a:r>
          </a:p>
          <a:p>
            <a:r>
              <a:rPr lang="el-GR" sz="3600" dirty="0"/>
              <a:t>_______.              </a:t>
            </a:r>
            <a:endParaRPr lang="el-CY" sz="3600" dirty="0"/>
          </a:p>
        </p:txBody>
      </p:sp>
      <p:pic>
        <p:nvPicPr>
          <p:cNvPr id="1026" name="Picture 2" descr="Χαρούμενη Μουσουλμάνα Εικονογράφηση Κινουμένων Σχεδίων Ευτυχισμένο:  Εικονογράφηση μόδας 2650727265 | Shutterstock">
            <a:extLst>
              <a:ext uri="{FF2B5EF4-FFF2-40B4-BE49-F238E27FC236}">
                <a16:creationId xmlns:a16="http://schemas.microsoft.com/office/drawing/2014/main" id="{A83B2D56-CF53-8DF2-4807-14135DCE07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154"/>
          <a:stretch>
            <a:fillRect/>
          </a:stretch>
        </p:blipFill>
        <p:spPr bwMode="auto">
          <a:xfrm>
            <a:off x="201386" y="414679"/>
            <a:ext cx="2057400" cy="203834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Μουσουλμάνα κοπέλα που διαβάζει Κοράνι, χαριτωμένη: Vector στοκ (χωρίς  δικαιώματα) 2656185763 | Shutterstock">
            <a:extLst>
              <a:ext uri="{FF2B5EF4-FFF2-40B4-BE49-F238E27FC236}">
                <a16:creationId xmlns:a16="http://schemas.microsoft.com/office/drawing/2014/main" id="{B55A5F41-37A9-5FE9-E17C-CE354355F5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146"/>
          <a:stretch>
            <a:fillRect/>
          </a:stretch>
        </p:blipFill>
        <p:spPr bwMode="auto">
          <a:xfrm>
            <a:off x="2264227" y="891779"/>
            <a:ext cx="2057400" cy="203834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Μια χαριτωμένη μουσουλμάνα κοπέλα σε καρτούν με ένα κόκκινο μπαλόνι  Διανυσματική απεικόνιση - εικονογραφία από lifestyle: 84700302">
            <a:extLst>
              <a:ext uri="{FF2B5EF4-FFF2-40B4-BE49-F238E27FC236}">
                <a16:creationId xmlns:a16="http://schemas.microsoft.com/office/drawing/2014/main" id="{9DD6EE80-E9D1-444E-99B3-F04682B7C2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8314" y="414678"/>
            <a:ext cx="1790700" cy="203834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Μασκότ μαθητής ξανθό χαρούμενο αγόρι στην 2D / 3D Μασκότ">
            <a:extLst>
              <a:ext uri="{FF2B5EF4-FFF2-40B4-BE49-F238E27FC236}">
                <a16:creationId xmlns:a16="http://schemas.microsoft.com/office/drawing/2014/main" id="{32A8F8AE-FDF5-F5B6-C620-7C4C8C05F5A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5683"/>
          <a:stretch>
            <a:fillRect/>
          </a:stretch>
        </p:blipFill>
        <p:spPr bwMode="auto">
          <a:xfrm>
            <a:off x="6407949" y="891779"/>
            <a:ext cx="1834922" cy="203834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Εικονογράφηση Διάνυσμα Του Cartoon Χαρούμενο Αγόρι Σχολείο Θέτει Διάνυσμα  από ©tigatelu 569041056">
            <a:extLst>
              <a:ext uri="{FF2B5EF4-FFF2-40B4-BE49-F238E27FC236}">
                <a16:creationId xmlns:a16="http://schemas.microsoft.com/office/drawing/2014/main" id="{8FFD0D3F-EF3F-41B7-0F78-A9838EE9865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6045"/>
          <a:stretch>
            <a:fillRect/>
          </a:stretch>
        </p:blipFill>
        <p:spPr bwMode="auto">
          <a:xfrm>
            <a:off x="8344593" y="229621"/>
            <a:ext cx="1790700" cy="203834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descr="Πορτραίτο Του Νεαρή Όμορφη Γυναίκα Ξανθά Μαλλιά Που Κυματίζει Καρτούν  Διάνυσμα από ©reinekke 203337602">
            <a:extLst>
              <a:ext uri="{FF2B5EF4-FFF2-40B4-BE49-F238E27FC236}">
                <a16:creationId xmlns:a16="http://schemas.microsoft.com/office/drawing/2014/main" id="{CEFBCFAB-583C-BDAF-559B-086F1981892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9501"/>
          <a:stretch>
            <a:fillRect/>
          </a:stretch>
        </p:blipFill>
        <p:spPr bwMode="auto">
          <a:xfrm>
            <a:off x="10329193" y="793807"/>
            <a:ext cx="1661421" cy="233039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AF1DB95-B744-F4AA-582C-DB13BF8E47E5}"/>
              </a:ext>
            </a:extLst>
          </p:cNvPr>
          <p:cNvSpPr txBox="1"/>
          <p:nvPr/>
        </p:nvSpPr>
        <p:spPr>
          <a:xfrm>
            <a:off x="2198913" y="3407229"/>
            <a:ext cx="2057400" cy="2862322"/>
          </a:xfrm>
          <a:prstGeom prst="rect">
            <a:avLst/>
          </a:prstGeom>
          <a:noFill/>
          <a:ln w="38100">
            <a:solidFill>
              <a:schemeClr val="tx1"/>
            </a:solidFill>
          </a:ln>
        </p:spPr>
        <p:txBody>
          <a:bodyPr wrap="square">
            <a:spAutoFit/>
          </a:bodyPr>
          <a:lstStyle/>
          <a:p>
            <a:r>
              <a:rPr lang="el-GR" sz="3600" dirty="0"/>
              <a:t>Θα ήθελα </a:t>
            </a:r>
          </a:p>
          <a:p>
            <a:r>
              <a:rPr lang="el-GR" sz="3600" dirty="0"/>
              <a:t>να ταξιδέψω</a:t>
            </a:r>
          </a:p>
          <a:p>
            <a:r>
              <a:rPr lang="el-GR" sz="3600" dirty="0"/>
              <a:t>_____</a:t>
            </a:r>
          </a:p>
          <a:p>
            <a:r>
              <a:rPr lang="el-GR" sz="3600" dirty="0"/>
              <a:t>_______.              </a:t>
            </a:r>
            <a:endParaRPr lang="el-CY" sz="3600" dirty="0"/>
          </a:p>
        </p:txBody>
      </p:sp>
      <p:sp>
        <p:nvSpPr>
          <p:cNvPr id="4" name="TextBox 3">
            <a:extLst>
              <a:ext uri="{FF2B5EF4-FFF2-40B4-BE49-F238E27FC236}">
                <a16:creationId xmlns:a16="http://schemas.microsoft.com/office/drawing/2014/main" id="{F49E5D81-674B-488F-B064-A303D4C4B3CD}"/>
              </a:ext>
            </a:extLst>
          </p:cNvPr>
          <p:cNvSpPr txBox="1"/>
          <p:nvPr/>
        </p:nvSpPr>
        <p:spPr>
          <a:xfrm>
            <a:off x="4321627" y="3407229"/>
            <a:ext cx="2057400" cy="2862322"/>
          </a:xfrm>
          <a:prstGeom prst="rect">
            <a:avLst/>
          </a:prstGeom>
          <a:noFill/>
          <a:ln w="38100">
            <a:solidFill>
              <a:schemeClr val="tx1"/>
            </a:solidFill>
          </a:ln>
        </p:spPr>
        <p:txBody>
          <a:bodyPr wrap="square">
            <a:spAutoFit/>
          </a:bodyPr>
          <a:lstStyle/>
          <a:p>
            <a:r>
              <a:rPr lang="el-GR" sz="3600" dirty="0"/>
              <a:t>Θα ήθελα </a:t>
            </a:r>
          </a:p>
          <a:p>
            <a:r>
              <a:rPr lang="el-GR" sz="3600" dirty="0"/>
              <a:t>να ταξιδέψω</a:t>
            </a:r>
          </a:p>
          <a:p>
            <a:r>
              <a:rPr lang="el-GR" sz="3600" dirty="0"/>
              <a:t>_____</a:t>
            </a:r>
          </a:p>
          <a:p>
            <a:r>
              <a:rPr lang="el-GR" sz="3600" dirty="0"/>
              <a:t>_______.              </a:t>
            </a:r>
            <a:endParaRPr lang="el-CY" sz="3600" dirty="0"/>
          </a:p>
        </p:txBody>
      </p:sp>
      <p:sp>
        <p:nvSpPr>
          <p:cNvPr id="5" name="TextBox 4">
            <a:extLst>
              <a:ext uri="{FF2B5EF4-FFF2-40B4-BE49-F238E27FC236}">
                <a16:creationId xmlns:a16="http://schemas.microsoft.com/office/drawing/2014/main" id="{5868D053-D00C-B0C1-7415-D1136312BD3F}"/>
              </a:ext>
            </a:extLst>
          </p:cNvPr>
          <p:cNvSpPr txBox="1"/>
          <p:nvPr/>
        </p:nvSpPr>
        <p:spPr>
          <a:xfrm>
            <a:off x="6444341" y="3387335"/>
            <a:ext cx="2057400" cy="2862322"/>
          </a:xfrm>
          <a:prstGeom prst="rect">
            <a:avLst/>
          </a:prstGeom>
          <a:noFill/>
          <a:ln w="38100">
            <a:solidFill>
              <a:schemeClr val="tx1"/>
            </a:solidFill>
          </a:ln>
        </p:spPr>
        <p:txBody>
          <a:bodyPr wrap="square">
            <a:spAutoFit/>
          </a:bodyPr>
          <a:lstStyle/>
          <a:p>
            <a:r>
              <a:rPr lang="el-GR" sz="3600" dirty="0"/>
              <a:t>Θα ήθελα </a:t>
            </a:r>
          </a:p>
          <a:p>
            <a:r>
              <a:rPr lang="el-GR" sz="3600" dirty="0"/>
              <a:t>να ταξιδέψω</a:t>
            </a:r>
          </a:p>
          <a:p>
            <a:r>
              <a:rPr lang="el-GR" sz="3600" dirty="0"/>
              <a:t>_____</a:t>
            </a:r>
          </a:p>
          <a:p>
            <a:r>
              <a:rPr lang="el-GR" sz="3600" dirty="0"/>
              <a:t>_______.              </a:t>
            </a:r>
            <a:endParaRPr lang="el-CY" sz="3600" dirty="0"/>
          </a:p>
        </p:txBody>
      </p:sp>
      <p:sp>
        <p:nvSpPr>
          <p:cNvPr id="6" name="TextBox 5">
            <a:extLst>
              <a:ext uri="{FF2B5EF4-FFF2-40B4-BE49-F238E27FC236}">
                <a16:creationId xmlns:a16="http://schemas.microsoft.com/office/drawing/2014/main" id="{3D2EAA76-FD31-54AF-C11B-4C19957DFC8E}"/>
              </a:ext>
            </a:extLst>
          </p:cNvPr>
          <p:cNvSpPr txBox="1"/>
          <p:nvPr/>
        </p:nvSpPr>
        <p:spPr>
          <a:xfrm>
            <a:off x="8517393" y="3396342"/>
            <a:ext cx="2057400" cy="2862322"/>
          </a:xfrm>
          <a:prstGeom prst="rect">
            <a:avLst/>
          </a:prstGeom>
          <a:noFill/>
          <a:ln w="38100">
            <a:solidFill>
              <a:schemeClr val="tx1"/>
            </a:solidFill>
          </a:ln>
        </p:spPr>
        <p:txBody>
          <a:bodyPr wrap="square">
            <a:spAutoFit/>
          </a:bodyPr>
          <a:lstStyle/>
          <a:p>
            <a:r>
              <a:rPr lang="el-GR" sz="3600" dirty="0"/>
              <a:t>Θα ήθελα </a:t>
            </a:r>
          </a:p>
          <a:p>
            <a:r>
              <a:rPr lang="el-GR" sz="3600" dirty="0"/>
              <a:t>να ταξιδέψω</a:t>
            </a:r>
          </a:p>
          <a:p>
            <a:r>
              <a:rPr lang="el-GR" sz="3600" dirty="0"/>
              <a:t>_____</a:t>
            </a:r>
          </a:p>
          <a:p>
            <a:r>
              <a:rPr lang="el-GR" sz="3600" dirty="0"/>
              <a:t>_______.              </a:t>
            </a:r>
            <a:endParaRPr lang="el-CY" sz="3600" dirty="0"/>
          </a:p>
        </p:txBody>
      </p:sp>
      <p:sp>
        <p:nvSpPr>
          <p:cNvPr id="7" name="TextBox 6">
            <a:extLst>
              <a:ext uri="{FF2B5EF4-FFF2-40B4-BE49-F238E27FC236}">
                <a16:creationId xmlns:a16="http://schemas.microsoft.com/office/drawing/2014/main" id="{9474971A-192F-70FA-AC18-A578CFF0D2F4}"/>
              </a:ext>
            </a:extLst>
          </p:cNvPr>
          <p:cNvSpPr txBox="1"/>
          <p:nvPr/>
        </p:nvSpPr>
        <p:spPr>
          <a:xfrm>
            <a:off x="10574793" y="3407229"/>
            <a:ext cx="1617207" cy="2800767"/>
          </a:xfrm>
          <a:prstGeom prst="rect">
            <a:avLst/>
          </a:prstGeom>
          <a:noFill/>
          <a:ln w="38100">
            <a:solidFill>
              <a:schemeClr val="tx1"/>
            </a:solidFill>
          </a:ln>
        </p:spPr>
        <p:txBody>
          <a:bodyPr wrap="square">
            <a:spAutoFit/>
          </a:bodyPr>
          <a:lstStyle/>
          <a:p>
            <a:r>
              <a:rPr lang="el-GR" sz="2800" dirty="0"/>
              <a:t>Θα</a:t>
            </a:r>
          </a:p>
          <a:p>
            <a:r>
              <a:rPr lang="el-GR" sz="2800" dirty="0"/>
              <a:t>ήθελα </a:t>
            </a:r>
          </a:p>
          <a:p>
            <a:r>
              <a:rPr lang="el-GR" sz="2800" dirty="0"/>
              <a:t>να</a:t>
            </a:r>
          </a:p>
          <a:p>
            <a:r>
              <a:rPr lang="el-GR" sz="2800" dirty="0"/>
              <a:t>ταξιδέψω</a:t>
            </a:r>
          </a:p>
          <a:p>
            <a:r>
              <a:rPr lang="el-GR" sz="2800" dirty="0"/>
              <a:t>_____</a:t>
            </a:r>
          </a:p>
          <a:p>
            <a:r>
              <a:rPr lang="el-GR" sz="2800" dirty="0"/>
              <a:t>_______.         </a:t>
            </a:r>
            <a:r>
              <a:rPr lang="el-GR" sz="3600" dirty="0"/>
              <a:t>     </a:t>
            </a:r>
            <a:endParaRPr lang="el-CY" sz="3600" dirty="0"/>
          </a:p>
        </p:txBody>
      </p:sp>
    </p:spTree>
    <p:extLst>
      <p:ext uri="{BB962C8B-B14F-4D97-AF65-F5344CB8AC3E}">
        <p14:creationId xmlns:p14="http://schemas.microsoft.com/office/powerpoint/2010/main" val="3815260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52028-EC65-DB7A-15DD-7095493CD4BB}"/>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CC9A5ABE-7501-DF7B-4A97-789E3E0AC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1B69F3A0-753D-556C-7774-57F71615CF27}"/>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Κατανόηση γραπτού λόγου</a:t>
            </a:r>
            <a:endParaRPr lang="el-CY" sz="4000" dirty="0">
              <a:solidFill>
                <a:schemeClr val="tx1"/>
              </a:solidFill>
            </a:endParaRPr>
          </a:p>
        </p:txBody>
      </p:sp>
      <p:sp>
        <p:nvSpPr>
          <p:cNvPr id="3" name="Ορθογώνιο: Στρογγύλεμα γωνιών 2">
            <a:extLst>
              <a:ext uri="{FF2B5EF4-FFF2-40B4-BE49-F238E27FC236}">
                <a16:creationId xmlns:a16="http://schemas.microsoft.com/office/drawing/2014/main" id="{B8448411-E4C3-38F9-65F2-D1CCF20D2876}"/>
              </a:ext>
            </a:extLst>
          </p:cNvPr>
          <p:cNvSpPr/>
          <p:nvPr/>
        </p:nvSpPr>
        <p:spPr>
          <a:xfrm rot="440519">
            <a:off x="8515269" y="2271325"/>
            <a:ext cx="2379334" cy="67491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3600" dirty="0">
                <a:solidFill>
                  <a:schemeClr val="tx1"/>
                </a:solidFill>
              </a:rPr>
              <a:t> </a:t>
            </a:r>
            <a:r>
              <a:rPr lang="el-GR" sz="3600" b="1" dirty="0">
                <a:solidFill>
                  <a:schemeClr val="tx1"/>
                </a:solidFill>
              </a:rPr>
              <a:t> Διάβασε!</a:t>
            </a:r>
            <a:endParaRPr lang="el-CY" sz="4000" dirty="0">
              <a:solidFill>
                <a:schemeClr val="tx1"/>
              </a:solidFill>
            </a:endParaRPr>
          </a:p>
        </p:txBody>
      </p:sp>
    </p:spTree>
    <p:extLst>
      <p:ext uri="{BB962C8B-B14F-4D97-AF65-F5344CB8AC3E}">
        <p14:creationId xmlns:p14="http://schemas.microsoft.com/office/powerpoint/2010/main" val="3074741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E863ED-6A69-E00B-5958-7D9DE34112C0}"/>
              </a:ext>
            </a:extLst>
          </p:cNvPr>
          <p:cNvSpPr txBox="1"/>
          <p:nvPr/>
        </p:nvSpPr>
        <p:spPr>
          <a:xfrm>
            <a:off x="163285" y="5323505"/>
            <a:ext cx="11865429" cy="769441"/>
          </a:xfrm>
          <a:prstGeom prst="rect">
            <a:avLst/>
          </a:prstGeom>
          <a:noFill/>
        </p:spPr>
        <p:txBody>
          <a:bodyPr wrap="square">
            <a:spAutoFit/>
          </a:bodyPr>
          <a:lstStyle/>
          <a:p>
            <a:r>
              <a:rPr lang="el-GR" sz="4400" dirty="0">
                <a:solidFill>
                  <a:srgbClr val="0A0A0A"/>
                </a:solidFill>
                <a:latin typeface="Google Sans"/>
              </a:rPr>
              <a:t>α</a:t>
            </a:r>
            <a:r>
              <a:rPr lang="el-GR" sz="4400" b="0" i="0" dirty="0">
                <a:solidFill>
                  <a:srgbClr val="0A0A0A"/>
                </a:solidFill>
                <a:effectLst/>
                <a:latin typeface="Google Sans"/>
              </a:rPr>
              <a:t>φετηρία  </a:t>
            </a:r>
            <a:r>
              <a:rPr lang="el-GR" sz="4400" b="0" i="0" dirty="0">
                <a:solidFill>
                  <a:srgbClr val="0A0A0A"/>
                </a:solidFill>
                <a:effectLst/>
                <a:latin typeface="Google Sans"/>
                <a:sym typeface="Wingdings" panose="05000000000000000000" pitchFamily="2" charset="2"/>
              </a:rPr>
              <a:t></a:t>
            </a:r>
            <a:r>
              <a:rPr lang="el-GR" sz="4400" dirty="0">
                <a:solidFill>
                  <a:srgbClr val="0A0A0A"/>
                </a:solidFill>
                <a:latin typeface="Google Sans"/>
              </a:rPr>
              <a:t> </a:t>
            </a:r>
            <a:r>
              <a:rPr lang="el-GR" sz="4400" b="0" i="0" dirty="0">
                <a:solidFill>
                  <a:srgbClr val="0A0A0A"/>
                </a:solidFill>
                <a:effectLst/>
                <a:latin typeface="Google Sans"/>
              </a:rPr>
              <a:t>ενδιάμεσες στάσεις </a:t>
            </a:r>
            <a:r>
              <a:rPr lang="el-GR" sz="4400" b="0" i="0" dirty="0">
                <a:solidFill>
                  <a:srgbClr val="0A0A0A"/>
                </a:solidFill>
                <a:effectLst/>
                <a:latin typeface="Google Sans"/>
                <a:sym typeface="Wingdings" panose="05000000000000000000" pitchFamily="2" charset="2"/>
              </a:rPr>
              <a:t></a:t>
            </a:r>
            <a:r>
              <a:rPr lang="el-GR" sz="4400" dirty="0">
                <a:solidFill>
                  <a:srgbClr val="0A0A0A"/>
                </a:solidFill>
                <a:latin typeface="Google Sans"/>
              </a:rPr>
              <a:t> </a:t>
            </a:r>
            <a:r>
              <a:rPr lang="el-GR" sz="4400" b="0" i="0" dirty="0">
                <a:solidFill>
                  <a:srgbClr val="0A0A0A"/>
                </a:solidFill>
                <a:effectLst/>
                <a:latin typeface="Google Sans"/>
              </a:rPr>
              <a:t>τερματισμός</a:t>
            </a:r>
            <a:endParaRPr lang="el-CY" sz="4400" dirty="0"/>
          </a:p>
        </p:txBody>
      </p:sp>
      <p:pic>
        <p:nvPicPr>
          <p:cNvPr id="2050" name="Picture 2" descr="Τα δρομολόγια της Δημοτικής Συγκοινωνίας του Δήμου Αγίου Δημητρίου – Δήμος  Αγίου Δημητρίου">
            <a:extLst>
              <a:ext uri="{FF2B5EF4-FFF2-40B4-BE49-F238E27FC236}">
                <a16:creationId xmlns:a16="http://schemas.microsoft.com/office/drawing/2014/main" id="{0D80175F-E8B9-E4A7-F407-34DB7ACE91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1531" y="1791271"/>
            <a:ext cx="4955041" cy="315867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Δημόσιες Συγκοινωνίες: Βασικό Αγγλικό Λεξιλόγιο και Συμβουλές">
            <a:extLst>
              <a:ext uri="{FF2B5EF4-FFF2-40B4-BE49-F238E27FC236}">
                <a16:creationId xmlns:a16="http://schemas.microsoft.com/office/drawing/2014/main" id="{C5558517-5117-5198-3B3B-345121CFF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5172" y="1814665"/>
            <a:ext cx="3396344" cy="313528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AutoShape 6" descr="School bus driver Royalty-Free Διανύσματα">
            <a:extLst>
              <a:ext uri="{FF2B5EF4-FFF2-40B4-BE49-F238E27FC236}">
                <a16:creationId xmlns:a16="http://schemas.microsoft.com/office/drawing/2014/main" id="{CB37EA47-F679-8D37-CFDB-BD143F0BA0C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5" name="Εικόνα 4">
            <a:extLst>
              <a:ext uri="{FF2B5EF4-FFF2-40B4-BE49-F238E27FC236}">
                <a16:creationId xmlns:a16="http://schemas.microsoft.com/office/drawing/2014/main" id="{3075F4D3-F807-2DF7-224F-9F1DC74DC030}"/>
              </a:ext>
            </a:extLst>
          </p:cNvPr>
          <p:cNvPicPr>
            <a:picLocks noChangeAspect="1"/>
          </p:cNvPicPr>
          <p:nvPr/>
        </p:nvPicPr>
        <p:blipFill>
          <a:blip r:embed="rId4"/>
          <a:stretch>
            <a:fillRect/>
          </a:stretch>
        </p:blipFill>
        <p:spPr>
          <a:xfrm>
            <a:off x="0" y="1791271"/>
            <a:ext cx="2845358" cy="3158674"/>
          </a:xfrm>
          <a:prstGeom prst="rect">
            <a:avLst/>
          </a:prstGeom>
          <a:ln w="38100">
            <a:solidFill>
              <a:schemeClr val="tx1">
                <a:lumMod val="95000"/>
                <a:lumOff val="5000"/>
              </a:schemeClr>
            </a:solidFill>
          </a:ln>
        </p:spPr>
      </p:pic>
      <p:sp>
        <p:nvSpPr>
          <p:cNvPr id="2" name="Ορθογώνιο 1">
            <a:extLst>
              <a:ext uri="{FF2B5EF4-FFF2-40B4-BE49-F238E27FC236}">
                <a16:creationId xmlns:a16="http://schemas.microsoft.com/office/drawing/2014/main" id="{D3568182-E576-8274-F997-A5CF951CC94E}"/>
              </a:ext>
            </a:extLst>
          </p:cNvPr>
          <p:cNvSpPr/>
          <p:nvPr/>
        </p:nvSpPr>
        <p:spPr>
          <a:xfrm>
            <a:off x="1306286" y="511629"/>
            <a:ext cx="8741228" cy="67491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solidFill>
                  <a:srgbClr val="FF0000"/>
                </a:solidFill>
              </a:rPr>
              <a:t>ΔΡΟΜΟΛΟΓΙΟ</a:t>
            </a:r>
            <a:endParaRPr lang="el-CY" sz="4800" dirty="0">
              <a:solidFill>
                <a:srgbClr val="FF0000"/>
              </a:solidFill>
            </a:endParaRPr>
          </a:p>
        </p:txBody>
      </p:sp>
    </p:spTree>
    <p:extLst>
      <p:ext uri="{BB962C8B-B14F-4D97-AF65-F5344CB8AC3E}">
        <p14:creationId xmlns:p14="http://schemas.microsoft.com/office/powerpoint/2010/main" val="100542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A45A69-EB1B-9A25-24A8-6549393AFC1B}"/>
              </a:ext>
            </a:extLst>
          </p:cNvPr>
          <p:cNvSpPr txBox="1"/>
          <p:nvPr/>
        </p:nvSpPr>
        <p:spPr>
          <a:xfrm>
            <a:off x="1992085" y="449720"/>
            <a:ext cx="9024258" cy="1323439"/>
          </a:xfrm>
          <a:prstGeom prst="rect">
            <a:avLst/>
          </a:prstGeom>
          <a:noFill/>
        </p:spPr>
        <p:txBody>
          <a:bodyPr wrap="square">
            <a:spAutoFit/>
          </a:bodyPr>
          <a:lstStyle/>
          <a:p>
            <a:r>
              <a:rPr lang="el-GR" sz="4000" dirty="0">
                <a:solidFill>
                  <a:srgbClr val="FF0000"/>
                </a:solidFill>
              </a:rPr>
              <a:t>Ώρες και δρομολόγια λεωφορείων</a:t>
            </a:r>
          </a:p>
          <a:p>
            <a:endParaRPr lang="el-GR" sz="4000" dirty="0"/>
          </a:p>
        </p:txBody>
      </p:sp>
      <p:pic>
        <p:nvPicPr>
          <p:cNvPr id="2" name="Εικόνα 1">
            <a:extLst>
              <a:ext uri="{FF2B5EF4-FFF2-40B4-BE49-F238E27FC236}">
                <a16:creationId xmlns:a16="http://schemas.microsoft.com/office/drawing/2014/main" id="{5CA56DF0-3B28-D454-B6AF-707B03B4C97A}"/>
              </a:ext>
            </a:extLst>
          </p:cNvPr>
          <p:cNvPicPr>
            <a:picLocks noChangeAspect="1"/>
          </p:cNvPicPr>
          <p:nvPr/>
        </p:nvPicPr>
        <p:blipFill>
          <a:blip r:embed="rId2"/>
          <a:stretch>
            <a:fillRect/>
          </a:stretch>
        </p:blipFill>
        <p:spPr>
          <a:xfrm>
            <a:off x="0" y="1791271"/>
            <a:ext cx="2845358" cy="3158674"/>
          </a:xfrm>
          <a:prstGeom prst="rect">
            <a:avLst/>
          </a:prstGeom>
          <a:ln w="38100">
            <a:solidFill>
              <a:schemeClr val="tx1">
                <a:lumMod val="95000"/>
                <a:lumOff val="5000"/>
              </a:schemeClr>
            </a:solidFill>
          </a:ln>
        </p:spPr>
      </p:pic>
      <p:sp>
        <p:nvSpPr>
          <p:cNvPr id="4" name="Ορθογώνιο 3">
            <a:extLst>
              <a:ext uri="{FF2B5EF4-FFF2-40B4-BE49-F238E27FC236}">
                <a16:creationId xmlns:a16="http://schemas.microsoft.com/office/drawing/2014/main" id="{AC4FED85-5066-0087-3D01-A48F304C00F2}"/>
              </a:ext>
            </a:extLst>
          </p:cNvPr>
          <p:cNvSpPr/>
          <p:nvPr/>
        </p:nvSpPr>
        <p:spPr>
          <a:xfrm>
            <a:off x="707571" y="2079171"/>
            <a:ext cx="1110343" cy="57694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42</a:t>
            </a:r>
            <a:endParaRPr lang="el-CY" sz="4000" dirty="0"/>
          </a:p>
        </p:txBody>
      </p:sp>
      <p:pic>
        <p:nvPicPr>
          <p:cNvPr id="3074" name="Picture 2" descr="Πανεπιστήμιο... - Πανεπιστήμιο Κύπρου | University Of Cyprus">
            <a:extLst>
              <a:ext uri="{FF2B5EF4-FFF2-40B4-BE49-F238E27FC236}">
                <a16:creationId xmlns:a16="http://schemas.microsoft.com/office/drawing/2014/main" id="{2EC45F49-76E4-A9A2-8C68-BC90D7555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7333" y="3118757"/>
            <a:ext cx="2609850" cy="1752600"/>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75836DB1-BF1E-2AA8-FCD0-75AA5D9995F0}"/>
              </a:ext>
            </a:extLst>
          </p:cNvPr>
          <p:cNvSpPr/>
          <p:nvPr/>
        </p:nvSpPr>
        <p:spPr>
          <a:xfrm>
            <a:off x="3147333" y="1959427"/>
            <a:ext cx="2524124" cy="816429"/>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Πανεπιστήμιο Κύπρου</a:t>
            </a:r>
          </a:p>
          <a:p>
            <a:pPr algn="ctr"/>
            <a:r>
              <a:rPr lang="el-GR" b="1" dirty="0" err="1">
                <a:solidFill>
                  <a:schemeClr val="tx1"/>
                </a:solidFill>
              </a:rPr>
              <a:t>Αγλαντζιά</a:t>
            </a:r>
            <a:r>
              <a:rPr lang="el-GR" b="1" dirty="0">
                <a:solidFill>
                  <a:schemeClr val="tx1"/>
                </a:solidFill>
              </a:rPr>
              <a:t> </a:t>
            </a:r>
            <a:endParaRPr lang="el-CY" b="1" dirty="0">
              <a:solidFill>
                <a:schemeClr val="tx1"/>
              </a:solidFill>
            </a:endParaRPr>
          </a:p>
        </p:txBody>
      </p:sp>
      <p:pic>
        <p:nvPicPr>
          <p:cNvPr id="3076" name="Picture 4" descr="Η Lidl Κύπρου άνοιξε το νέο κατάστημά της στη Λευκωσία! | Check In Cyprus">
            <a:extLst>
              <a:ext uri="{FF2B5EF4-FFF2-40B4-BE49-F238E27FC236}">
                <a16:creationId xmlns:a16="http://schemas.microsoft.com/office/drawing/2014/main" id="{B987977E-A156-BFA3-C592-71083DB309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8286" y="3091543"/>
            <a:ext cx="3102428"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Ελέγχθηκαν και πληρούν όλα τα κριτήρια τα νέα λεωφορεία λέει η CPT |  AlphaNews">
            <a:extLst>
              <a:ext uri="{FF2B5EF4-FFF2-40B4-BE49-F238E27FC236}">
                <a16:creationId xmlns:a16="http://schemas.microsoft.com/office/drawing/2014/main" id="{E12315C2-9E61-137A-18B2-9F303503B5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6246" y="3118756"/>
            <a:ext cx="2466975" cy="1692729"/>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402EA225-24DD-82AE-C696-000703A0780A}"/>
              </a:ext>
            </a:extLst>
          </p:cNvPr>
          <p:cNvSpPr/>
          <p:nvPr/>
        </p:nvSpPr>
        <p:spPr>
          <a:xfrm>
            <a:off x="5973432" y="1959426"/>
            <a:ext cx="2524124" cy="816429"/>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Υπεραγορά </a:t>
            </a:r>
            <a:r>
              <a:rPr lang="tr-TR" b="1" dirty="0">
                <a:solidFill>
                  <a:schemeClr val="tx1"/>
                </a:solidFill>
              </a:rPr>
              <a:t>L</a:t>
            </a:r>
            <a:r>
              <a:rPr lang="en-US" b="1" dirty="0" err="1">
                <a:solidFill>
                  <a:schemeClr val="tx1"/>
                </a:solidFill>
              </a:rPr>
              <a:t>i</a:t>
            </a:r>
            <a:r>
              <a:rPr lang="tr-TR" b="1" dirty="0">
                <a:solidFill>
                  <a:schemeClr val="tx1"/>
                </a:solidFill>
              </a:rPr>
              <a:t>dl</a:t>
            </a:r>
            <a:endParaRPr lang="en-US" b="1" dirty="0">
              <a:solidFill>
                <a:schemeClr val="tx1"/>
              </a:solidFill>
            </a:endParaRPr>
          </a:p>
          <a:p>
            <a:pPr algn="ctr"/>
            <a:r>
              <a:rPr lang="el-GR" b="1" dirty="0">
                <a:solidFill>
                  <a:schemeClr val="tx1"/>
                </a:solidFill>
              </a:rPr>
              <a:t>Παλουριώτισσα </a:t>
            </a:r>
            <a:r>
              <a:rPr lang="tr-TR" b="1" dirty="0">
                <a:solidFill>
                  <a:schemeClr val="tx1"/>
                </a:solidFill>
              </a:rPr>
              <a:t> </a:t>
            </a:r>
            <a:endParaRPr lang="el-CY" b="1" dirty="0">
              <a:solidFill>
                <a:schemeClr val="tx1"/>
              </a:solidFill>
            </a:endParaRPr>
          </a:p>
        </p:txBody>
      </p:sp>
      <p:sp>
        <p:nvSpPr>
          <p:cNvPr id="7" name="Ορθογώνιο: Στρογγύλεμα γωνιών 6">
            <a:extLst>
              <a:ext uri="{FF2B5EF4-FFF2-40B4-BE49-F238E27FC236}">
                <a16:creationId xmlns:a16="http://schemas.microsoft.com/office/drawing/2014/main" id="{5F3004FF-ABB5-00FC-FFF7-16D7838A43B4}"/>
              </a:ext>
            </a:extLst>
          </p:cNvPr>
          <p:cNvSpPr/>
          <p:nvPr/>
        </p:nvSpPr>
        <p:spPr>
          <a:xfrm>
            <a:off x="9040482" y="1959425"/>
            <a:ext cx="2524124" cy="816429"/>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err="1">
                <a:solidFill>
                  <a:schemeClr val="tx1"/>
                </a:solidFill>
              </a:rPr>
              <a:t>Μακάρειο</a:t>
            </a:r>
            <a:r>
              <a:rPr lang="el-GR" b="1" dirty="0">
                <a:solidFill>
                  <a:schemeClr val="tx1"/>
                </a:solidFill>
              </a:rPr>
              <a:t> Στάδιο</a:t>
            </a:r>
            <a:endParaRPr lang="en-US" b="1" dirty="0">
              <a:solidFill>
                <a:schemeClr val="tx1"/>
              </a:solidFill>
            </a:endParaRPr>
          </a:p>
          <a:p>
            <a:pPr algn="ctr"/>
            <a:r>
              <a:rPr lang="el-GR" b="1" dirty="0" err="1">
                <a:solidFill>
                  <a:schemeClr val="tx1"/>
                </a:solidFill>
              </a:rPr>
              <a:t>Έγκωμη</a:t>
            </a:r>
            <a:r>
              <a:rPr lang="el-GR" b="1" dirty="0">
                <a:solidFill>
                  <a:schemeClr val="tx1"/>
                </a:solidFill>
              </a:rPr>
              <a:t>  </a:t>
            </a:r>
            <a:r>
              <a:rPr lang="tr-TR" b="1" dirty="0">
                <a:solidFill>
                  <a:schemeClr val="tx1"/>
                </a:solidFill>
              </a:rPr>
              <a:t> </a:t>
            </a:r>
            <a:endParaRPr lang="el-CY" b="1" dirty="0">
              <a:solidFill>
                <a:schemeClr val="tx1"/>
              </a:solidFill>
            </a:endParaRPr>
          </a:p>
        </p:txBody>
      </p:sp>
      <p:sp>
        <p:nvSpPr>
          <p:cNvPr id="8" name="Ορθογώνιο: Στρογγύλεμα γωνιών 7">
            <a:extLst>
              <a:ext uri="{FF2B5EF4-FFF2-40B4-BE49-F238E27FC236}">
                <a16:creationId xmlns:a16="http://schemas.microsoft.com/office/drawing/2014/main" id="{4EF8092F-97D2-17A0-0CD1-F1BE3CE11509}"/>
              </a:ext>
            </a:extLst>
          </p:cNvPr>
          <p:cNvSpPr/>
          <p:nvPr/>
        </p:nvSpPr>
        <p:spPr>
          <a:xfrm>
            <a:off x="3071133" y="4891014"/>
            <a:ext cx="8552088" cy="59206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3600" dirty="0">
                <a:solidFill>
                  <a:schemeClr val="tx1"/>
                </a:solidFill>
              </a:rPr>
              <a:t>         6:20                     6:40                    7:00 </a:t>
            </a:r>
            <a:endParaRPr lang="el-CY" sz="3600" dirty="0">
              <a:solidFill>
                <a:schemeClr val="tx1"/>
              </a:solidFill>
            </a:endParaRPr>
          </a:p>
        </p:txBody>
      </p:sp>
      <p:sp>
        <p:nvSpPr>
          <p:cNvPr id="9" name="Ορθογώνιο: Στρογγύλεμα γωνιών 8">
            <a:extLst>
              <a:ext uri="{FF2B5EF4-FFF2-40B4-BE49-F238E27FC236}">
                <a16:creationId xmlns:a16="http://schemas.microsoft.com/office/drawing/2014/main" id="{73F0C63C-355E-3CA2-204D-1ACB4170AEBA}"/>
              </a:ext>
            </a:extLst>
          </p:cNvPr>
          <p:cNvSpPr/>
          <p:nvPr/>
        </p:nvSpPr>
        <p:spPr>
          <a:xfrm>
            <a:off x="3071134" y="6157083"/>
            <a:ext cx="8552088" cy="59206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 10:20                     10:40                    11:00 </a:t>
            </a:r>
            <a:endParaRPr lang="el-CY" sz="3600" dirty="0"/>
          </a:p>
        </p:txBody>
      </p:sp>
      <p:sp>
        <p:nvSpPr>
          <p:cNvPr id="10" name="Ορθογώνιο: Στρογγύλεμα γωνιών 9">
            <a:extLst>
              <a:ext uri="{FF2B5EF4-FFF2-40B4-BE49-F238E27FC236}">
                <a16:creationId xmlns:a16="http://schemas.microsoft.com/office/drawing/2014/main" id="{21C5DEB2-753C-B40C-B48F-F59AF7423B9F}"/>
              </a:ext>
            </a:extLst>
          </p:cNvPr>
          <p:cNvSpPr/>
          <p:nvPr/>
        </p:nvSpPr>
        <p:spPr>
          <a:xfrm>
            <a:off x="3087462" y="5518152"/>
            <a:ext cx="8552088" cy="59206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 8:20                     8:40                    9:00 </a:t>
            </a:r>
            <a:endParaRPr lang="el-CY" sz="3600" dirty="0"/>
          </a:p>
        </p:txBody>
      </p:sp>
    </p:spTree>
    <p:extLst>
      <p:ext uri="{BB962C8B-B14F-4D97-AF65-F5344CB8AC3E}">
        <p14:creationId xmlns:p14="http://schemas.microsoft.com/office/powerpoint/2010/main" val="572836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B4D53-3985-EB67-61B1-CCDABE3201A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6913CF4-3199-6E92-7354-2A0C26FAEB2B}"/>
              </a:ext>
            </a:extLst>
          </p:cNvPr>
          <p:cNvSpPr txBox="1"/>
          <p:nvPr/>
        </p:nvSpPr>
        <p:spPr>
          <a:xfrm>
            <a:off x="3222170" y="362634"/>
            <a:ext cx="5334001" cy="1323439"/>
          </a:xfrm>
          <a:prstGeom prst="rect">
            <a:avLst/>
          </a:prstGeom>
          <a:noFill/>
        </p:spPr>
        <p:txBody>
          <a:bodyPr wrap="square">
            <a:spAutoFit/>
          </a:bodyPr>
          <a:lstStyle/>
          <a:p>
            <a:r>
              <a:rPr lang="el-GR" sz="4000" dirty="0">
                <a:solidFill>
                  <a:srgbClr val="FF0000"/>
                </a:solidFill>
              </a:rPr>
              <a:t>Διαφημιστικά φυλλάδια ταξιδιωτικών γραφείων</a:t>
            </a:r>
          </a:p>
        </p:txBody>
      </p:sp>
      <p:pic>
        <p:nvPicPr>
          <p:cNvPr id="4098" name="Picture 2" descr="Ταξιδιωτικό γραφείο Καβάλα, Ταξιδιωτικά πρακτορεία, ταξίδια, Καβάλα,  εκδρομές, εκδρομές εξωτερικό, εκδρομές Ελλάδα, εκδρομές Fly - drive,  Ταξιδιωτικό γραφείο, Καβάλα">
            <a:extLst>
              <a:ext uri="{FF2B5EF4-FFF2-40B4-BE49-F238E27FC236}">
                <a16:creationId xmlns:a16="http://schemas.microsoft.com/office/drawing/2014/main" id="{48951532-804A-45A2-99A3-5F347D28B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427" y="1915887"/>
            <a:ext cx="6447744" cy="44379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witzerland in Red on Full Globe Isolated on White Stock Illustration -  Illustration of international, europe: 87835985">
            <a:extLst>
              <a:ext uri="{FF2B5EF4-FFF2-40B4-BE49-F238E27FC236}">
                <a16:creationId xmlns:a16="http://schemas.microsoft.com/office/drawing/2014/main" id="{B2D314D0-2D29-BEFC-55EE-809875EFA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9257" y="1915887"/>
            <a:ext cx="4680856" cy="468085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Ευθεία γραμμή σύνδεσης 5">
            <a:extLst>
              <a:ext uri="{FF2B5EF4-FFF2-40B4-BE49-F238E27FC236}">
                <a16:creationId xmlns:a16="http://schemas.microsoft.com/office/drawing/2014/main" id="{30BAA131-3318-510D-80EA-B0B49EB31830}"/>
              </a:ext>
            </a:extLst>
          </p:cNvPr>
          <p:cNvCxnSpPr/>
          <p:nvPr/>
        </p:nvCxnSpPr>
        <p:spPr>
          <a:xfrm>
            <a:off x="9459686" y="4245429"/>
            <a:ext cx="1055914" cy="446314"/>
          </a:xfrm>
          <a:prstGeom prst="line">
            <a:avLst/>
          </a:prstGeom>
          <a:ln/>
        </p:spPr>
        <p:style>
          <a:lnRef idx="3">
            <a:schemeClr val="dk1"/>
          </a:lnRef>
          <a:fillRef idx="0">
            <a:schemeClr val="dk1"/>
          </a:fillRef>
          <a:effectRef idx="2">
            <a:schemeClr val="dk1"/>
          </a:effectRef>
          <a:fontRef idx="minor">
            <a:schemeClr val="tx1"/>
          </a:fontRef>
        </p:style>
      </p:cxnSp>
      <p:sp>
        <p:nvSpPr>
          <p:cNvPr id="2" name="Ορθογώνιο: Στρογγύλεμα γωνιών 1">
            <a:extLst>
              <a:ext uri="{FF2B5EF4-FFF2-40B4-BE49-F238E27FC236}">
                <a16:creationId xmlns:a16="http://schemas.microsoft.com/office/drawing/2014/main" id="{EE753DA6-5D03-1135-D0EE-63C4EEDAF3BB}"/>
              </a:ext>
            </a:extLst>
          </p:cNvPr>
          <p:cNvSpPr/>
          <p:nvPr/>
        </p:nvSpPr>
        <p:spPr>
          <a:xfrm>
            <a:off x="4963885" y="1914672"/>
            <a:ext cx="2155371" cy="1284514"/>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CY" sz="4400" dirty="0"/>
              <a:t>€</a:t>
            </a:r>
            <a:r>
              <a:rPr lang="el-GR" sz="4400" dirty="0"/>
              <a:t>495</a:t>
            </a:r>
            <a:endParaRPr lang="el-CY" sz="4400" dirty="0"/>
          </a:p>
        </p:txBody>
      </p:sp>
      <p:sp>
        <p:nvSpPr>
          <p:cNvPr id="4" name="Ορθογώνιο: Στρογγύλεμα γωνιών 3">
            <a:extLst>
              <a:ext uri="{FF2B5EF4-FFF2-40B4-BE49-F238E27FC236}">
                <a16:creationId xmlns:a16="http://schemas.microsoft.com/office/drawing/2014/main" id="{677A4072-3780-1E96-289C-BBE019D82FC0}"/>
              </a:ext>
            </a:extLst>
          </p:cNvPr>
          <p:cNvSpPr/>
          <p:nvPr/>
        </p:nvSpPr>
        <p:spPr>
          <a:xfrm>
            <a:off x="584427" y="4875587"/>
            <a:ext cx="3265715" cy="1284514"/>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t>5 ΗΜΕΡΕΣ</a:t>
            </a:r>
          </a:p>
          <a:p>
            <a:pPr algn="ctr"/>
            <a:r>
              <a:rPr lang="el-GR" sz="4400" dirty="0"/>
              <a:t>18/1</a:t>
            </a:r>
            <a:endParaRPr lang="el-CY" sz="4400" dirty="0"/>
          </a:p>
        </p:txBody>
      </p:sp>
    </p:spTree>
    <p:extLst>
      <p:ext uri="{BB962C8B-B14F-4D97-AF65-F5344CB8AC3E}">
        <p14:creationId xmlns:p14="http://schemas.microsoft.com/office/powerpoint/2010/main" val="65307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BBF55FAF-ECAC-1AB4-AA62-49E3E6A6E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2">
            <a:extLst>
              <a:ext uri="{FF2B5EF4-FFF2-40B4-BE49-F238E27FC236}">
                <a16:creationId xmlns:a16="http://schemas.microsoft.com/office/drawing/2014/main" id="{9CDDA524-5F5A-4CC0-9EBB-8B2743D7B0FA}"/>
              </a:ext>
            </a:extLst>
          </p:cNvPr>
          <p:cNvSpPr/>
          <p:nvPr/>
        </p:nvSpPr>
        <p:spPr>
          <a:xfrm>
            <a:off x="391886"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26" name="Picture 2" descr="Να μην ξεχάσω... - Zaldy Tan | Public βιβλία">
            <a:extLst>
              <a:ext uri="{FF2B5EF4-FFF2-40B4-BE49-F238E27FC236}">
                <a16:creationId xmlns:a16="http://schemas.microsoft.com/office/drawing/2014/main" id="{1D0A7130-3A99-49CD-B6E6-1985864249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79" t="15468" r="15517" b="39212"/>
          <a:stretch/>
        </p:blipFill>
        <p:spPr bwMode="auto">
          <a:xfrm rot="20135317">
            <a:off x="10163456" y="799392"/>
            <a:ext cx="1809164" cy="8234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ΜΕΣΑ ΜΕΤΑΦΟΡΑΣ – 1ο ΝΗΠΙΑΓΩΓΕΙΟ ΠΡΟΑΣΤΙΟΥ"/>
          <p:cNvPicPr>
            <a:picLocks noChangeAspect="1" noChangeArrowheads="1"/>
          </p:cNvPicPr>
          <p:nvPr/>
        </p:nvPicPr>
        <p:blipFill rotWithShape="1">
          <a:blip r:embed="rId4">
            <a:extLst>
              <a:ext uri="{28A0092B-C50C-407E-A947-70E740481C1C}">
                <a14:useLocalDpi xmlns:a14="http://schemas.microsoft.com/office/drawing/2010/main" val="0"/>
              </a:ext>
            </a:extLst>
          </a:blip>
          <a:srcRect t="9520"/>
          <a:stretch>
            <a:fillRect/>
          </a:stretch>
        </p:blipFill>
        <p:spPr bwMode="auto">
          <a:xfrm>
            <a:off x="2504209" y="860313"/>
            <a:ext cx="7183581" cy="4702287"/>
          </a:xfrm>
          <a:prstGeom prst="rect">
            <a:avLst/>
          </a:prstGeom>
          <a:noFill/>
          <a:ln w="57150">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3" name="Ορθογώνιο: Στρογγύλεμα γωνιών 2">
            <a:extLst>
              <a:ext uri="{FF2B5EF4-FFF2-40B4-BE49-F238E27FC236}">
                <a16:creationId xmlns:a16="http://schemas.microsoft.com/office/drawing/2014/main" id="{03AFFCAC-50AA-5E0E-62A2-52A70B8E177F}"/>
              </a:ext>
            </a:extLst>
          </p:cNvPr>
          <p:cNvSpPr/>
          <p:nvPr/>
        </p:nvSpPr>
        <p:spPr>
          <a:xfrm>
            <a:off x="2389413" y="5773467"/>
            <a:ext cx="7407730" cy="64438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a:t>Μ. Καρα</a:t>
            </a:r>
            <a:r>
              <a:rPr lang="el-CY" sz="1200" dirty="0" err="1"/>
              <a:t>κύργιου</a:t>
            </a:r>
            <a:r>
              <a:rPr lang="el-CY" sz="1200" dirty="0"/>
              <a:t> &amp;  Β. Πανα</a:t>
            </a:r>
            <a:r>
              <a:rPr lang="el-CY" sz="1200" dirty="0" err="1"/>
              <a:t>γιωτίδου</a:t>
            </a:r>
            <a:r>
              <a:rPr lang="el-GR" sz="1200" dirty="0"/>
              <a:t>, </a:t>
            </a:r>
            <a:r>
              <a:rPr lang="el-CY" sz="1200" i="1" dirty="0"/>
              <a:t>ΚΛΙΚ </a:t>
            </a:r>
            <a:r>
              <a:rPr lang="el-CY" sz="1200" i="1" dirty="0" err="1"/>
              <a:t>στ</a:t>
            </a:r>
            <a:r>
              <a:rPr lang="el-CY" sz="1200" i="1" dirty="0"/>
              <a:t>α ελληνικά. Επίπεδο Α1 για εφήβους και ενηλίκους, </a:t>
            </a:r>
            <a:r>
              <a:rPr lang="el-CY" sz="1200" dirty="0"/>
              <a:t>Θεσσαλονική, 2015, σ</a:t>
            </a:r>
            <a:r>
              <a:rPr lang="el-GR" sz="1200" dirty="0"/>
              <a:t>. 110—131.</a:t>
            </a:r>
            <a:endParaRPr lang="el-CY" sz="1200" dirty="0"/>
          </a:p>
        </p:txBody>
      </p:sp>
    </p:spTree>
    <p:extLst>
      <p:ext uri="{BB962C8B-B14F-4D97-AF65-F5344CB8AC3E}">
        <p14:creationId xmlns:p14="http://schemas.microsoft.com/office/powerpoint/2010/main" val="4275677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F5504-A42D-4E0A-EDCB-A81A1BB6424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88B0941-E9D5-5364-13C5-635CF90C351A}"/>
              </a:ext>
            </a:extLst>
          </p:cNvPr>
          <p:cNvSpPr txBox="1"/>
          <p:nvPr/>
        </p:nvSpPr>
        <p:spPr>
          <a:xfrm>
            <a:off x="489857" y="190306"/>
            <a:ext cx="4071257" cy="646331"/>
          </a:xfrm>
          <a:prstGeom prst="rect">
            <a:avLst/>
          </a:prstGeom>
          <a:noFill/>
        </p:spPr>
        <p:txBody>
          <a:bodyPr wrap="square">
            <a:spAutoFit/>
          </a:bodyPr>
          <a:lstStyle/>
          <a:p>
            <a:r>
              <a:rPr lang="el-GR" sz="3600" dirty="0">
                <a:solidFill>
                  <a:srgbClr val="FF0000"/>
                </a:solidFill>
              </a:rPr>
              <a:t>Ταξιδιωτικές ευχές </a:t>
            </a:r>
            <a:endParaRPr lang="el-CY" sz="3600" dirty="0">
              <a:solidFill>
                <a:srgbClr val="FF0000"/>
              </a:solidFill>
            </a:endParaRPr>
          </a:p>
        </p:txBody>
      </p:sp>
      <p:pic>
        <p:nvPicPr>
          <p:cNvPr id="2050" name="Picture 2" descr="38 Καλό ταξίδι ιδέες | ταξίδι, ταξίδια, χαρούμενη ζωή">
            <a:extLst>
              <a:ext uri="{FF2B5EF4-FFF2-40B4-BE49-F238E27FC236}">
                <a16:creationId xmlns:a16="http://schemas.microsoft.com/office/drawing/2014/main" id="{84E02820-F408-8B62-5820-6B7CCCDDB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057" y="1421266"/>
            <a:ext cx="4607216" cy="49713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38 Καλό ταξίδι ιδέες | ταξίδι, ταξίδια, χαρούμενη ζωή">
            <a:extLst>
              <a:ext uri="{FF2B5EF4-FFF2-40B4-BE49-F238E27FC236}">
                <a16:creationId xmlns:a16="http://schemas.microsoft.com/office/drawing/2014/main" id="{DB1FFF21-EB62-543B-BF3F-C2E053E52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663" y="311604"/>
            <a:ext cx="3222851" cy="60810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Καλό ταξίδι - 5,1 χιλιάδες εικόνες, εικονογραφήσεις και φωτογραφίες στοκ  χωρίς δικαιώματα | Shutterstock">
            <a:extLst>
              <a:ext uri="{FF2B5EF4-FFF2-40B4-BE49-F238E27FC236}">
                <a16:creationId xmlns:a16="http://schemas.microsoft.com/office/drawing/2014/main" id="{F988E9E4-68F5-308C-EDE9-5A7930EEDB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375"/>
          <a:stretch>
            <a:fillRect/>
          </a:stretch>
        </p:blipFill>
        <p:spPr bwMode="auto">
          <a:xfrm>
            <a:off x="8779329" y="311604"/>
            <a:ext cx="2922814" cy="227919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2 Iyi Yolculuklar Royalty-Free Images, Stock Photos &amp; Pictures |  Shutterstock">
            <a:extLst>
              <a:ext uri="{FF2B5EF4-FFF2-40B4-BE49-F238E27FC236}">
                <a16:creationId xmlns:a16="http://schemas.microsoft.com/office/drawing/2014/main" id="{EE746DCB-D5A3-6047-78F2-E5EC80985C3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285"/>
          <a:stretch>
            <a:fillRect/>
          </a:stretch>
        </p:blipFill>
        <p:spPr bwMode="auto">
          <a:xfrm>
            <a:off x="9171214" y="2738439"/>
            <a:ext cx="2743200" cy="152876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rapça Kalıp - İyi Yolculuklar - YouTube">
            <a:extLst>
              <a:ext uri="{FF2B5EF4-FFF2-40B4-BE49-F238E27FC236}">
                <a16:creationId xmlns:a16="http://schemas.microsoft.com/office/drawing/2014/main" id="{2A467587-F74C-C47A-CBF4-B4065698814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601" r="17601" b="24150"/>
          <a:stretch>
            <a:fillRect/>
          </a:stretch>
        </p:blipFill>
        <p:spPr bwMode="auto">
          <a:xfrm>
            <a:off x="9035142" y="4414846"/>
            <a:ext cx="3015343" cy="197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804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A4680-29FB-CEF0-8C31-9C471FB863D5}"/>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0DEE3BD5-E5BD-813E-648C-E907920C6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5716E099-AF03-6E15-9288-342B6356F550}"/>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Κατανόηση γραπτού λόγου</a:t>
            </a:r>
            <a:endParaRPr lang="el-CY" sz="4000" dirty="0">
              <a:solidFill>
                <a:schemeClr val="tx1"/>
              </a:solidFill>
            </a:endParaRPr>
          </a:p>
        </p:txBody>
      </p:sp>
      <p:sp>
        <p:nvSpPr>
          <p:cNvPr id="3" name="Ορθογώνιο: Στρογγύλεμα γωνιών 2">
            <a:extLst>
              <a:ext uri="{FF2B5EF4-FFF2-40B4-BE49-F238E27FC236}">
                <a16:creationId xmlns:a16="http://schemas.microsoft.com/office/drawing/2014/main" id="{892F5752-FFF7-8927-BF43-75FEF66337EB}"/>
              </a:ext>
            </a:extLst>
          </p:cNvPr>
          <p:cNvSpPr/>
          <p:nvPr/>
        </p:nvSpPr>
        <p:spPr>
          <a:xfrm rot="440519">
            <a:off x="8513932" y="2292152"/>
            <a:ext cx="2705282" cy="67491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3600" dirty="0">
                <a:solidFill>
                  <a:schemeClr val="tx1"/>
                </a:solidFill>
              </a:rPr>
              <a:t> </a:t>
            </a:r>
            <a:r>
              <a:rPr lang="el-GR" sz="3600" b="1" dirty="0">
                <a:solidFill>
                  <a:schemeClr val="tx1"/>
                </a:solidFill>
              </a:rPr>
              <a:t> Απάντησε!</a:t>
            </a:r>
            <a:endParaRPr lang="el-CY" sz="4000" dirty="0">
              <a:solidFill>
                <a:schemeClr val="tx1"/>
              </a:solidFill>
            </a:endParaRPr>
          </a:p>
        </p:txBody>
      </p:sp>
    </p:spTree>
    <p:extLst>
      <p:ext uri="{BB962C8B-B14F-4D97-AF65-F5344CB8AC3E}">
        <p14:creationId xmlns:p14="http://schemas.microsoft.com/office/powerpoint/2010/main" val="1677306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6E26B3-F6E0-6FD3-5BDB-1DF09478C901}"/>
              </a:ext>
            </a:extLst>
          </p:cNvPr>
          <p:cNvSpPr txBox="1"/>
          <p:nvPr/>
        </p:nvSpPr>
        <p:spPr>
          <a:xfrm>
            <a:off x="2062843" y="522906"/>
            <a:ext cx="8066314" cy="584775"/>
          </a:xfrm>
          <a:prstGeom prst="rect">
            <a:avLst/>
          </a:prstGeom>
          <a:noFill/>
        </p:spPr>
        <p:txBody>
          <a:bodyPr wrap="square">
            <a:spAutoFit/>
          </a:bodyPr>
          <a:lstStyle/>
          <a:p>
            <a:r>
              <a:rPr lang="el-GR" sz="3200" dirty="0">
                <a:solidFill>
                  <a:srgbClr val="FF0000"/>
                </a:solidFill>
              </a:rPr>
              <a:t>Τηλεφωνική κράτηση  ξενοδοχείου</a:t>
            </a:r>
            <a:endParaRPr lang="el-CY" sz="3200" dirty="0">
              <a:solidFill>
                <a:srgbClr val="FF0000"/>
              </a:solidFill>
            </a:endParaRPr>
          </a:p>
        </p:txBody>
      </p:sp>
      <p:sp>
        <p:nvSpPr>
          <p:cNvPr id="2" name="Rectangle 1">
            <a:extLst>
              <a:ext uri="{FF2B5EF4-FFF2-40B4-BE49-F238E27FC236}">
                <a16:creationId xmlns:a16="http://schemas.microsoft.com/office/drawing/2014/main" id="{B170D932-EF46-678D-5812-0276403917C8}"/>
              </a:ext>
            </a:extLst>
          </p:cNvPr>
          <p:cNvSpPr>
            <a:spLocks noChangeArrowheads="1"/>
          </p:cNvSpPr>
          <p:nvPr/>
        </p:nvSpPr>
        <p:spPr bwMode="auto">
          <a:xfrm>
            <a:off x="268058" y="1548025"/>
            <a:ext cx="11655883" cy="4349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03136" rIns="0" bIns="2031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3200" b="1" i="0" u="none" strike="noStrike" cap="none" normalizeH="0" baseline="0" dirty="0">
                <a:ln>
                  <a:noFill/>
                </a:ln>
                <a:solidFill>
                  <a:srgbClr val="0A0A0A"/>
                </a:solidFill>
                <a:effectLst/>
                <a:latin typeface="Google Sans"/>
              </a:rPr>
              <a:t>Πελάτης:</a:t>
            </a:r>
            <a:r>
              <a:rPr kumimoji="0" lang="el-CY" altLang="el-CY" sz="3200" b="0" i="0" u="none" strike="noStrike" cap="none" normalizeH="0" baseline="0" dirty="0">
                <a:ln>
                  <a:noFill/>
                </a:ln>
                <a:solidFill>
                  <a:srgbClr val="0A0A0A"/>
                </a:solidFill>
                <a:effectLst/>
                <a:latin typeface="Google Sans"/>
              </a:rPr>
              <a:t> </a:t>
            </a:r>
            <a:r>
              <a:rPr kumimoji="0" lang="el-CY" altLang="el-CY" sz="3200" i="0" u="none" strike="noStrike" cap="none" normalizeH="0" baseline="0" dirty="0">
                <a:ln>
                  <a:noFill/>
                </a:ln>
                <a:solidFill>
                  <a:srgbClr val="0A0A0A"/>
                </a:solidFill>
                <a:effectLst/>
                <a:latin typeface="Google Sans"/>
              </a:rPr>
              <a:t>Κα</a:t>
            </a:r>
            <a:r>
              <a:rPr kumimoji="0" lang="el-CY" altLang="el-CY" sz="3200" i="0" u="none" strike="noStrike" cap="none" normalizeH="0" baseline="0" dirty="0" err="1">
                <a:ln>
                  <a:noFill/>
                </a:ln>
                <a:solidFill>
                  <a:srgbClr val="0A0A0A"/>
                </a:solidFill>
                <a:effectLst/>
                <a:latin typeface="Google Sans"/>
              </a:rPr>
              <a:t>λημέρ</a:t>
            </a:r>
            <a:r>
              <a:rPr kumimoji="0" lang="el-CY" altLang="el-CY" sz="3200" i="0" u="none" strike="noStrike" cap="none" normalizeH="0" baseline="0" dirty="0">
                <a:ln>
                  <a:noFill/>
                </a:ln>
                <a:solidFill>
                  <a:srgbClr val="0A0A0A"/>
                </a:solidFill>
                <a:effectLst/>
                <a:latin typeface="Google Sans"/>
              </a:rPr>
              <a:t>α σας. Θα </a:t>
            </a:r>
            <a:r>
              <a:rPr kumimoji="0" lang="el-CY" altLang="el-CY" sz="3200" i="0" u="none" strike="noStrike" cap="none" normalizeH="0" baseline="0" dirty="0" err="1">
                <a:ln>
                  <a:noFill/>
                </a:ln>
                <a:solidFill>
                  <a:srgbClr val="0A0A0A"/>
                </a:solidFill>
                <a:effectLst/>
                <a:latin typeface="Google Sans"/>
              </a:rPr>
              <a:t>ήθελ</a:t>
            </a:r>
            <a:r>
              <a:rPr kumimoji="0" lang="el-CY" altLang="el-CY" sz="3200" i="0" u="none" strike="noStrike" cap="none" normalizeH="0" baseline="0" dirty="0">
                <a:ln>
                  <a:noFill/>
                </a:ln>
                <a:solidFill>
                  <a:srgbClr val="0A0A0A"/>
                </a:solidFill>
                <a:effectLst/>
                <a:latin typeface="Google Sans"/>
              </a:rPr>
              <a:t>α να κάνω μια κράτηση, παρακαλώ.</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3200" b="1" i="0" u="none" strike="noStrike" cap="none" normalizeH="0" baseline="0" dirty="0">
                <a:ln>
                  <a:noFill/>
                </a:ln>
                <a:solidFill>
                  <a:srgbClr val="0A0A0A"/>
                </a:solidFill>
                <a:effectLst/>
                <a:latin typeface="Google Sans"/>
              </a:rPr>
              <a:t>Υπ</a:t>
            </a:r>
            <a:r>
              <a:rPr kumimoji="0" lang="el-CY" altLang="el-CY" sz="3200" b="1" i="0" u="none" strike="noStrike" cap="none" normalizeH="0" baseline="0" dirty="0" err="1">
                <a:ln>
                  <a:noFill/>
                </a:ln>
                <a:solidFill>
                  <a:srgbClr val="0A0A0A"/>
                </a:solidFill>
                <a:effectLst/>
                <a:latin typeface="Google Sans"/>
              </a:rPr>
              <a:t>άλληλος</a:t>
            </a:r>
            <a:r>
              <a:rPr kumimoji="0" lang="el-CY" altLang="el-CY" sz="3200" b="1" i="0" u="none" strike="noStrike" cap="none" normalizeH="0" baseline="0" dirty="0">
                <a:ln>
                  <a:noFill/>
                </a:ln>
                <a:solidFill>
                  <a:srgbClr val="0A0A0A"/>
                </a:solidFill>
                <a:effectLst/>
                <a:latin typeface="Google Sans"/>
              </a:rPr>
              <a:t>:</a:t>
            </a:r>
            <a:r>
              <a:rPr kumimoji="0" lang="el-CY" altLang="el-CY" sz="3200" b="0" i="0" u="none" strike="noStrike" cap="none" normalizeH="0" baseline="0" dirty="0">
                <a:ln>
                  <a:noFill/>
                </a:ln>
                <a:solidFill>
                  <a:srgbClr val="0A0A0A"/>
                </a:solidFill>
                <a:effectLst/>
                <a:latin typeface="Google Sans"/>
              </a:rPr>
              <a:t> Κα</a:t>
            </a:r>
            <a:r>
              <a:rPr kumimoji="0" lang="el-CY" altLang="el-CY" sz="3200" b="0" i="0" u="none" strike="noStrike" cap="none" normalizeH="0" baseline="0" dirty="0" err="1">
                <a:ln>
                  <a:noFill/>
                </a:ln>
                <a:solidFill>
                  <a:srgbClr val="0A0A0A"/>
                </a:solidFill>
                <a:effectLst/>
                <a:latin typeface="Google Sans"/>
              </a:rPr>
              <a:t>λημέρ</a:t>
            </a:r>
            <a:r>
              <a:rPr kumimoji="0" lang="el-CY" altLang="el-CY" sz="3200" b="0" i="0" u="none" strike="noStrike" cap="none" normalizeH="0" baseline="0" dirty="0">
                <a:ln>
                  <a:noFill/>
                </a:ln>
                <a:solidFill>
                  <a:srgbClr val="0A0A0A"/>
                </a:solidFill>
                <a:effectLst/>
                <a:latin typeface="Google Sans"/>
              </a:rPr>
              <a:t>α. </a:t>
            </a:r>
            <a:r>
              <a:rPr kumimoji="0" lang="el-CY" altLang="el-CY" sz="3200" b="0" i="0" u="none" strike="noStrike" cap="none" normalizeH="0" baseline="0" dirty="0" err="1">
                <a:ln>
                  <a:noFill/>
                </a:ln>
                <a:solidFill>
                  <a:srgbClr val="0A0A0A"/>
                </a:solidFill>
                <a:effectLst/>
                <a:latin typeface="Google Sans"/>
              </a:rPr>
              <a:t>Βε</a:t>
            </a:r>
            <a:r>
              <a:rPr kumimoji="0" lang="el-CY" altLang="el-CY" sz="3200" b="0" i="0" u="none" strike="noStrike" cap="none" normalizeH="0" baseline="0" dirty="0">
                <a:ln>
                  <a:noFill/>
                </a:ln>
                <a:solidFill>
                  <a:srgbClr val="0A0A0A"/>
                </a:solidFill>
                <a:effectLst/>
                <a:latin typeface="Google Sans"/>
              </a:rPr>
              <a:t>βαίως. </a:t>
            </a:r>
            <a:r>
              <a:rPr kumimoji="0" lang="el-CY" altLang="el-CY" sz="3200" b="0" i="0" u="none" strike="noStrike" cap="none" normalizeH="0" baseline="0" dirty="0" err="1">
                <a:ln>
                  <a:noFill/>
                </a:ln>
                <a:solidFill>
                  <a:srgbClr val="0A0A0A"/>
                </a:solidFill>
                <a:effectLst/>
                <a:latin typeface="Google Sans"/>
              </a:rPr>
              <a:t>Γι</a:t>
            </a:r>
            <a:r>
              <a:rPr kumimoji="0" lang="el-CY" altLang="el-CY" sz="3200" b="0" i="0" u="none" strike="noStrike" cap="none" normalizeH="0" baseline="0" dirty="0">
                <a:ln>
                  <a:noFill/>
                </a:ln>
                <a:solidFill>
                  <a:srgbClr val="0A0A0A"/>
                </a:solidFill>
                <a:effectLst/>
                <a:latin typeface="Google Sans"/>
              </a:rPr>
              <a:t>α ποιες ημερομηνίες;</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3200" b="1" i="0" u="none" strike="noStrike" cap="none" normalizeH="0" baseline="0" dirty="0">
                <a:ln>
                  <a:noFill/>
                </a:ln>
                <a:solidFill>
                  <a:srgbClr val="0A0A0A"/>
                </a:solidFill>
                <a:effectLst/>
                <a:latin typeface="Google Sans"/>
              </a:rPr>
              <a:t>Πελάτης:</a:t>
            </a:r>
            <a:r>
              <a:rPr kumimoji="0" lang="el-CY" altLang="el-CY" sz="3200" b="0" i="0" u="none" strike="noStrike" cap="none" normalizeH="0" baseline="0" dirty="0">
                <a:ln>
                  <a:noFill/>
                </a:ln>
                <a:solidFill>
                  <a:srgbClr val="0A0A0A"/>
                </a:solidFill>
                <a:effectLst/>
                <a:latin typeface="Google Sans"/>
              </a:rPr>
              <a:t> Από 10 Ιουλίου έως 15 Ιουλίου.</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3200" b="1" i="0" u="none" strike="noStrike" cap="none" normalizeH="0" baseline="0" dirty="0">
                <a:ln>
                  <a:noFill/>
                </a:ln>
                <a:solidFill>
                  <a:srgbClr val="0A0A0A"/>
                </a:solidFill>
                <a:effectLst/>
                <a:latin typeface="Google Sans"/>
              </a:rPr>
              <a:t>Υπ</a:t>
            </a:r>
            <a:r>
              <a:rPr kumimoji="0" lang="el-CY" altLang="el-CY" sz="3200" b="1" i="0" u="none" strike="noStrike" cap="none" normalizeH="0" baseline="0" dirty="0" err="1">
                <a:ln>
                  <a:noFill/>
                </a:ln>
                <a:solidFill>
                  <a:srgbClr val="0A0A0A"/>
                </a:solidFill>
                <a:effectLst/>
                <a:latin typeface="Google Sans"/>
              </a:rPr>
              <a:t>άλληλος</a:t>
            </a:r>
            <a:r>
              <a:rPr kumimoji="0" lang="el-CY" altLang="el-CY" sz="3200" b="1" i="0" u="none" strike="noStrike" cap="none" normalizeH="0" baseline="0" dirty="0">
                <a:ln>
                  <a:noFill/>
                </a:ln>
                <a:solidFill>
                  <a:srgbClr val="0A0A0A"/>
                </a:solidFill>
                <a:effectLst/>
                <a:latin typeface="Google Sans"/>
              </a:rPr>
              <a:t>:</a:t>
            </a:r>
            <a:r>
              <a:rPr kumimoji="0" lang="el-CY" altLang="el-CY" sz="3200" b="0" i="0" u="none" strike="noStrike" cap="none" normalizeH="0" baseline="0" dirty="0">
                <a:ln>
                  <a:noFill/>
                </a:ln>
                <a:solidFill>
                  <a:srgbClr val="0A0A0A"/>
                </a:solidFill>
                <a:effectLst/>
                <a:latin typeface="Google Sans"/>
              </a:rPr>
              <a:t> Μισό </a:t>
            </a:r>
            <a:r>
              <a:rPr kumimoji="0" lang="el-CY" altLang="el-CY" sz="3200" b="0" i="0" u="none" strike="noStrike" cap="none" normalizeH="0" baseline="0" dirty="0" err="1">
                <a:ln>
                  <a:noFill/>
                </a:ln>
                <a:solidFill>
                  <a:srgbClr val="0A0A0A"/>
                </a:solidFill>
                <a:effectLst/>
                <a:latin typeface="Google Sans"/>
              </a:rPr>
              <a:t>λε</a:t>
            </a:r>
            <a:r>
              <a:rPr kumimoji="0" lang="el-CY" altLang="el-CY" sz="3200" b="0" i="0" u="none" strike="noStrike" cap="none" normalizeH="0" baseline="0" dirty="0">
                <a:ln>
                  <a:noFill/>
                </a:ln>
                <a:solidFill>
                  <a:srgbClr val="0A0A0A"/>
                </a:solidFill>
                <a:effectLst/>
                <a:latin typeface="Google Sans"/>
              </a:rPr>
              <a:t>πτό... </a:t>
            </a:r>
            <a:r>
              <a:rPr kumimoji="0" lang="el-CY" altLang="el-CY" sz="3200" i="0" u="none" strike="noStrike" cap="none" normalizeH="0" baseline="0" dirty="0">
                <a:ln>
                  <a:noFill/>
                </a:ln>
                <a:solidFill>
                  <a:srgbClr val="0A0A0A"/>
                </a:solidFill>
                <a:effectLst/>
                <a:latin typeface="Google Sans"/>
              </a:rPr>
              <a:t>Ναι, έχουμε. Τι </a:t>
            </a:r>
            <a:r>
              <a:rPr kumimoji="0" lang="el-CY" altLang="el-CY" sz="3200" i="0" u="none" strike="noStrike" cap="none" normalizeH="0" baseline="0" dirty="0" err="1">
                <a:ln>
                  <a:noFill/>
                </a:ln>
                <a:solidFill>
                  <a:srgbClr val="0A0A0A"/>
                </a:solidFill>
                <a:effectLst/>
                <a:latin typeface="Google Sans"/>
              </a:rPr>
              <a:t>τύ</a:t>
            </a:r>
            <a:r>
              <a:rPr kumimoji="0" lang="el-CY" altLang="el-CY" sz="3200" i="0" u="none" strike="noStrike" cap="none" normalizeH="0" baseline="0" dirty="0">
                <a:ln>
                  <a:noFill/>
                </a:ln>
                <a:solidFill>
                  <a:srgbClr val="0A0A0A"/>
                </a:solidFill>
                <a:effectLst/>
                <a:latin typeface="Google Sans"/>
              </a:rPr>
              <a:t>πο δωματίου </a:t>
            </a:r>
            <a:r>
              <a:rPr kumimoji="0" lang="el-CY" altLang="el-CY" sz="3200" b="0" i="0" u="none" strike="noStrike" cap="none" normalizeH="0" baseline="0" dirty="0">
                <a:ln>
                  <a:noFill/>
                </a:ln>
                <a:solidFill>
                  <a:srgbClr val="0A0A0A"/>
                </a:solidFill>
                <a:effectLst/>
                <a:latin typeface="Google Sans"/>
              </a:rPr>
              <a:t>θέλετε;</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3200" b="1" i="0" u="none" strike="noStrike" cap="none" normalizeH="0" baseline="0" dirty="0">
                <a:ln>
                  <a:noFill/>
                </a:ln>
                <a:solidFill>
                  <a:srgbClr val="0A0A0A"/>
                </a:solidFill>
                <a:effectLst/>
                <a:latin typeface="Google Sans"/>
              </a:rPr>
              <a:t>Πελάτης:</a:t>
            </a:r>
            <a:r>
              <a:rPr kumimoji="0" lang="el-CY" altLang="el-CY" sz="3200" b="0" i="0" u="none" strike="noStrike" cap="none" normalizeH="0" baseline="0" dirty="0">
                <a:ln>
                  <a:noFill/>
                </a:ln>
                <a:solidFill>
                  <a:srgbClr val="0A0A0A"/>
                </a:solidFill>
                <a:effectLst/>
                <a:latin typeface="Google Sans"/>
              </a:rPr>
              <a:t> </a:t>
            </a:r>
            <a:r>
              <a:rPr kumimoji="0" lang="el-CY" altLang="el-CY" sz="3200" b="0" i="0" u="none" strike="noStrike" cap="none" normalizeH="0" baseline="0" dirty="0" err="1">
                <a:ln>
                  <a:noFill/>
                </a:ln>
                <a:solidFill>
                  <a:srgbClr val="0A0A0A"/>
                </a:solidFill>
                <a:effectLst/>
                <a:latin typeface="Google Sans"/>
              </a:rPr>
              <a:t>Έν</a:t>
            </a:r>
            <a:r>
              <a:rPr kumimoji="0" lang="el-CY" altLang="el-CY" sz="3200" b="0" i="0" u="none" strike="noStrike" cap="none" normalizeH="0" baseline="0" dirty="0">
                <a:ln>
                  <a:noFill/>
                </a:ln>
                <a:solidFill>
                  <a:srgbClr val="0A0A0A"/>
                </a:solidFill>
                <a:effectLst/>
                <a:latin typeface="Google Sans"/>
              </a:rPr>
              <a:t>α </a:t>
            </a:r>
            <a:r>
              <a:rPr kumimoji="0" lang="el-CY" altLang="el-CY" sz="3200" i="0" u="none" strike="noStrike" cap="none" normalizeH="0" baseline="0" dirty="0">
                <a:ln>
                  <a:noFill/>
                </a:ln>
                <a:solidFill>
                  <a:srgbClr val="0A0A0A"/>
                </a:solidFill>
                <a:effectLst/>
                <a:latin typeface="Google Sans"/>
              </a:rPr>
              <a:t>δίκλινο</a:t>
            </a:r>
            <a:r>
              <a:rPr kumimoji="0" lang="el-CY" altLang="el-CY" sz="3200" b="0" i="0" u="none" strike="noStrike" cap="none" normalizeH="0" baseline="0" dirty="0">
                <a:ln>
                  <a:noFill/>
                </a:ln>
                <a:solidFill>
                  <a:srgbClr val="0A0A0A"/>
                </a:solidFill>
                <a:effectLst/>
                <a:latin typeface="Google Sans"/>
              </a:rPr>
              <a:t> δωμάτιο, παρακαλώ.</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3200" b="1" i="0" u="none" strike="noStrike" cap="none" normalizeH="0" baseline="0" dirty="0">
                <a:ln>
                  <a:noFill/>
                </a:ln>
                <a:solidFill>
                  <a:srgbClr val="0A0A0A"/>
                </a:solidFill>
                <a:effectLst/>
                <a:latin typeface="Google Sans"/>
              </a:rPr>
              <a:t>Υπ</a:t>
            </a:r>
            <a:r>
              <a:rPr kumimoji="0" lang="el-CY" altLang="el-CY" sz="3200" b="1" i="0" u="none" strike="noStrike" cap="none" normalizeH="0" baseline="0" dirty="0" err="1">
                <a:ln>
                  <a:noFill/>
                </a:ln>
                <a:solidFill>
                  <a:srgbClr val="0A0A0A"/>
                </a:solidFill>
                <a:effectLst/>
                <a:latin typeface="Google Sans"/>
              </a:rPr>
              <a:t>άλληλος</a:t>
            </a:r>
            <a:r>
              <a:rPr kumimoji="0" lang="el-CY" altLang="el-CY" sz="3200" b="1" i="0" u="none" strike="noStrike" cap="none" normalizeH="0" baseline="0" dirty="0">
                <a:ln>
                  <a:noFill/>
                </a:ln>
                <a:solidFill>
                  <a:srgbClr val="0A0A0A"/>
                </a:solidFill>
                <a:effectLst/>
                <a:latin typeface="Google Sans"/>
              </a:rPr>
              <a:t>:</a:t>
            </a:r>
            <a:r>
              <a:rPr kumimoji="0" lang="el-CY" altLang="el-CY" sz="3200" b="0" i="0" u="none" strike="noStrike" cap="none" normalizeH="0" baseline="0" dirty="0">
                <a:ln>
                  <a:noFill/>
                </a:ln>
                <a:solidFill>
                  <a:srgbClr val="0A0A0A"/>
                </a:solidFill>
                <a:effectLst/>
                <a:latin typeface="Google Sans"/>
              </a:rPr>
              <a:t> </a:t>
            </a:r>
            <a:r>
              <a:rPr kumimoji="0" lang="el-CY" altLang="el-CY" sz="3200" b="0" i="0" u="none" strike="noStrike" cap="none" normalizeH="0" baseline="0" dirty="0" err="1">
                <a:ln>
                  <a:noFill/>
                </a:ln>
                <a:solidFill>
                  <a:srgbClr val="0A0A0A"/>
                </a:solidFill>
                <a:effectLst/>
                <a:latin typeface="Google Sans"/>
              </a:rPr>
              <a:t>Ωρ</a:t>
            </a:r>
            <a:r>
              <a:rPr kumimoji="0" lang="el-CY" altLang="el-CY" sz="3200" b="0" i="0" u="none" strike="noStrike" cap="none" normalizeH="0" baseline="0" dirty="0">
                <a:ln>
                  <a:noFill/>
                </a:ln>
                <a:solidFill>
                  <a:srgbClr val="0A0A0A"/>
                </a:solidFill>
                <a:effectLst/>
                <a:latin typeface="Google Sans"/>
              </a:rPr>
              <a:t>αία. </a:t>
            </a:r>
            <a:endParaRPr kumimoji="0" lang="el-GR" altLang="el-CY" sz="3200" b="0" i="0" u="none" strike="noStrike" cap="none" normalizeH="0" baseline="0" dirty="0">
              <a:ln>
                <a:noFill/>
              </a:ln>
              <a:solidFill>
                <a:srgbClr val="0A0A0A"/>
              </a:solidFill>
              <a:effectLst/>
              <a:latin typeface="Google Sans"/>
            </a:endParaRPr>
          </a:p>
          <a:p>
            <a:pPr lvl="0" eaLnBrk="0" fontAlgn="base" hangingPunct="0">
              <a:spcBef>
                <a:spcPct val="0"/>
              </a:spcBef>
              <a:spcAft>
                <a:spcPct val="0"/>
              </a:spcAft>
            </a:pPr>
            <a:r>
              <a:rPr lang="el-CY" altLang="el-CY" sz="3200" b="1" dirty="0">
                <a:solidFill>
                  <a:srgbClr val="0A0A0A"/>
                </a:solidFill>
                <a:latin typeface="Google Sans"/>
              </a:rPr>
              <a:t>Πελάτης:</a:t>
            </a:r>
            <a:r>
              <a:rPr lang="el-CY" altLang="el-CY" sz="3200" dirty="0">
                <a:solidFill>
                  <a:srgbClr val="0A0A0A"/>
                </a:solidFill>
                <a:latin typeface="Google Sans"/>
              </a:rPr>
              <a:t> Πολύ </a:t>
            </a:r>
            <a:r>
              <a:rPr lang="el-CY" altLang="el-CY" sz="3200" dirty="0" err="1">
                <a:solidFill>
                  <a:srgbClr val="0A0A0A"/>
                </a:solidFill>
                <a:latin typeface="Google Sans"/>
              </a:rPr>
              <a:t>ωρ</a:t>
            </a:r>
            <a:r>
              <a:rPr lang="el-CY" altLang="el-CY" sz="3200" dirty="0">
                <a:solidFill>
                  <a:srgbClr val="0A0A0A"/>
                </a:solidFill>
                <a:latin typeface="Google Sans"/>
              </a:rPr>
              <a:t>αία. </a:t>
            </a:r>
            <a:r>
              <a:rPr lang="el-CY" altLang="el-CY" sz="3200" dirty="0" err="1">
                <a:solidFill>
                  <a:srgbClr val="0A0A0A"/>
                </a:solidFill>
                <a:latin typeface="Google Sans"/>
              </a:rPr>
              <a:t>Ευχ</a:t>
            </a:r>
            <a:r>
              <a:rPr lang="el-CY" altLang="el-CY" sz="3200" dirty="0">
                <a:solidFill>
                  <a:srgbClr val="0A0A0A"/>
                </a:solidFill>
                <a:latin typeface="Google Sans"/>
              </a:rPr>
              <a:t>αριστώ πολύ!</a:t>
            </a:r>
          </a:p>
          <a:p>
            <a:pPr lvl="0" eaLnBrk="0" fontAlgn="base" hangingPunct="0">
              <a:spcBef>
                <a:spcPct val="0"/>
              </a:spcBef>
              <a:spcAft>
                <a:spcPct val="0"/>
              </a:spcAft>
            </a:pPr>
            <a:r>
              <a:rPr lang="el-CY" altLang="el-CY" sz="3200" b="1" dirty="0">
                <a:solidFill>
                  <a:srgbClr val="0A0A0A"/>
                </a:solidFill>
                <a:latin typeface="Google Sans"/>
              </a:rPr>
              <a:t>Υπ</a:t>
            </a:r>
            <a:r>
              <a:rPr lang="el-CY" altLang="el-CY" sz="3200" b="1" dirty="0" err="1">
                <a:solidFill>
                  <a:srgbClr val="0A0A0A"/>
                </a:solidFill>
                <a:latin typeface="Google Sans"/>
              </a:rPr>
              <a:t>άλληλος</a:t>
            </a:r>
            <a:r>
              <a:rPr lang="el-CY" altLang="el-CY" sz="3200" b="1" dirty="0">
                <a:solidFill>
                  <a:srgbClr val="0A0A0A"/>
                </a:solidFill>
                <a:latin typeface="Google Sans"/>
              </a:rPr>
              <a:t>:</a:t>
            </a:r>
            <a:r>
              <a:rPr lang="el-CY" altLang="el-CY" sz="3200" dirty="0">
                <a:solidFill>
                  <a:srgbClr val="0A0A0A"/>
                </a:solidFill>
                <a:latin typeface="Google Sans"/>
              </a:rPr>
              <a:t> Κι εγώ. Κα</a:t>
            </a:r>
            <a:r>
              <a:rPr lang="el-CY" altLang="el-CY" sz="3200" dirty="0" err="1">
                <a:solidFill>
                  <a:srgbClr val="0A0A0A"/>
                </a:solidFill>
                <a:latin typeface="Google Sans"/>
              </a:rPr>
              <a:t>λό</a:t>
            </a:r>
            <a:r>
              <a:rPr lang="el-CY" altLang="el-CY" sz="3200" dirty="0">
                <a:solidFill>
                  <a:srgbClr val="0A0A0A"/>
                </a:solidFill>
                <a:latin typeface="Google Sans"/>
              </a:rPr>
              <a:t> σας ταξίδι!</a:t>
            </a:r>
          </a:p>
        </p:txBody>
      </p:sp>
    </p:spTree>
    <p:extLst>
      <p:ext uri="{BB962C8B-B14F-4D97-AF65-F5344CB8AC3E}">
        <p14:creationId xmlns:p14="http://schemas.microsoft.com/office/powerpoint/2010/main" val="2207743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βάλ 1">
            <a:extLst>
              <a:ext uri="{FF2B5EF4-FFF2-40B4-BE49-F238E27FC236}">
                <a16:creationId xmlns:a16="http://schemas.microsoft.com/office/drawing/2014/main" id="{A0AF4177-1BBA-89BA-AA5B-5730D2F7DD01}"/>
              </a:ext>
            </a:extLst>
          </p:cNvPr>
          <p:cNvSpPr/>
          <p:nvPr/>
        </p:nvSpPr>
        <p:spPr>
          <a:xfrm>
            <a:off x="250371" y="195941"/>
            <a:ext cx="3907972" cy="3233057"/>
          </a:xfrm>
          <a:prstGeom prst="ellipse">
            <a:avLst/>
          </a:prstGeom>
          <a:solidFill>
            <a:schemeClr val="accent1">
              <a:lumMod val="20000"/>
              <a:lumOff val="80000"/>
            </a:schemeClr>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ΠΟΙΟΙ;</a:t>
            </a:r>
            <a:endParaRPr lang="el-CY" sz="4800" dirty="0"/>
          </a:p>
        </p:txBody>
      </p:sp>
      <p:sp>
        <p:nvSpPr>
          <p:cNvPr id="3" name="Οβάλ 2">
            <a:extLst>
              <a:ext uri="{FF2B5EF4-FFF2-40B4-BE49-F238E27FC236}">
                <a16:creationId xmlns:a16="http://schemas.microsoft.com/office/drawing/2014/main" id="{E20DB8FD-AEEF-2F09-B430-BB074B99DBBF}"/>
              </a:ext>
            </a:extLst>
          </p:cNvPr>
          <p:cNvSpPr/>
          <p:nvPr/>
        </p:nvSpPr>
        <p:spPr>
          <a:xfrm>
            <a:off x="3940627" y="1888670"/>
            <a:ext cx="3907972" cy="3233057"/>
          </a:xfrm>
          <a:prstGeom prst="ellipse">
            <a:avLst/>
          </a:prstGeom>
          <a:solidFill>
            <a:schemeClr val="accent2">
              <a:lumMod val="20000"/>
              <a:lumOff val="80000"/>
            </a:schemeClr>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ΠΟΤΕ;</a:t>
            </a:r>
            <a:endParaRPr lang="el-CY" sz="4800" dirty="0"/>
          </a:p>
        </p:txBody>
      </p:sp>
      <p:sp>
        <p:nvSpPr>
          <p:cNvPr id="6" name="Οβάλ 5">
            <a:extLst>
              <a:ext uri="{FF2B5EF4-FFF2-40B4-BE49-F238E27FC236}">
                <a16:creationId xmlns:a16="http://schemas.microsoft.com/office/drawing/2014/main" id="{4A280415-CA92-09CF-40B7-91AE42B34556}"/>
              </a:ext>
            </a:extLst>
          </p:cNvPr>
          <p:cNvSpPr/>
          <p:nvPr/>
        </p:nvSpPr>
        <p:spPr>
          <a:xfrm>
            <a:off x="8098970" y="3309253"/>
            <a:ext cx="4093030" cy="3233057"/>
          </a:xfrm>
          <a:prstGeom prst="ellipse">
            <a:avLst/>
          </a:prstGeom>
          <a:solidFill>
            <a:schemeClr val="accent6">
              <a:lumMod val="20000"/>
              <a:lumOff val="80000"/>
            </a:schemeClr>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altLang="el-CY" sz="4800" dirty="0">
                <a:solidFill>
                  <a:srgbClr val="0A0A0A"/>
                </a:solidFill>
                <a:latin typeface="Google Sans"/>
              </a:rPr>
              <a:t>Τι </a:t>
            </a:r>
            <a:r>
              <a:rPr lang="el-CY" altLang="el-CY" sz="4800" dirty="0" err="1">
                <a:solidFill>
                  <a:srgbClr val="0A0A0A"/>
                </a:solidFill>
                <a:latin typeface="Google Sans"/>
              </a:rPr>
              <a:t>τύ</a:t>
            </a:r>
            <a:r>
              <a:rPr lang="el-CY" altLang="el-CY" sz="4800" dirty="0">
                <a:solidFill>
                  <a:srgbClr val="0A0A0A"/>
                </a:solidFill>
                <a:latin typeface="Google Sans"/>
              </a:rPr>
              <a:t>πο </a:t>
            </a:r>
            <a:endParaRPr lang="el-GR" altLang="el-CY" sz="4800" dirty="0">
              <a:solidFill>
                <a:srgbClr val="0A0A0A"/>
              </a:solidFill>
              <a:latin typeface="Google Sans"/>
            </a:endParaRPr>
          </a:p>
          <a:p>
            <a:r>
              <a:rPr lang="el-CY" altLang="el-CY" sz="4800" dirty="0" err="1">
                <a:solidFill>
                  <a:srgbClr val="0A0A0A"/>
                </a:solidFill>
                <a:latin typeface="Google Sans"/>
              </a:rPr>
              <a:t>δωμ</a:t>
            </a:r>
            <a:r>
              <a:rPr lang="el-CY" altLang="el-CY" sz="4800" dirty="0">
                <a:solidFill>
                  <a:srgbClr val="0A0A0A"/>
                </a:solidFill>
                <a:latin typeface="Google Sans"/>
              </a:rPr>
              <a:t>ατίου</a:t>
            </a:r>
            <a:r>
              <a:rPr lang="el-GR" altLang="el-CY" sz="4800" dirty="0">
                <a:solidFill>
                  <a:srgbClr val="0A0A0A"/>
                </a:solidFill>
                <a:latin typeface="Google Sans"/>
              </a:rPr>
              <a:t>;</a:t>
            </a:r>
            <a:r>
              <a:rPr lang="el-CY" altLang="el-CY" sz="4800" dirty="0">
                <a:solidFill>
                  <a:srgbClr val="0A0A0A"/>
                </a:solidFill>
                <a:latin typeface="Google Sans"/>
              </a:rPr>
              <a:t> </a:t>
            </a:r>
            <a:endParaRPr lang="el-CY" sz="4800" dirty="0"/>
          </a:p>
        </p:txBody>
      </p:sp>
      <p:pic>
        <p:nvPicPr>
          <p:cNvPr id="2052" name="Picture 4" descr="Hotel reception cartoon background | Free Vector">
            <a:extLst>
              <a:ext uri="{FF2B5EF4-FFF2-40B4-BE49-F238E27FC236}">
                <a16:creationId xmlns:a16="http://schemas.microsoft.com/office/drawing/2014/main" id="{AEAD03AE-E676-01A4-BD11-F725CAA89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9248" y="315690"/>
            <a:ext cx="4032474" cy="24815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6,100+ Cartoon Of Hotel Stock Photos, Pictures &amp; Royalty-Free Images -  iStock">
            <a:extLst>
              <a:ext uri="{FF2B5EF4-FFF2-40B4-BE49-F238E27FC236}">
                <a16:creationId xmlns:a16="http://schemas.microsoft.com/office/drawing/2014/main" id="{50F07CCC-F5AE-3361-91AB-45B04A240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8378" y="231314"/>
            <a:ext cx="2552700" cy="141243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ontact Clipart Cartoon Cute Customer Calling Himself On Old Fashioned  Telephone Vector, Cute Clipart, Cartoon Clipart, Telephone Clipart PNG and  Vector with Transparent Background for Free Download">
            <a:extLst>
              <a:ext uri="{FF2B5EF4-FFF2-40B4-BE49-F238E27FC236}">
                <a16:creationId xmlns:a16="http://schemas.microsoft.com/office/drawing/2014/main" id="{56978C23-25B0-84EF-D6C0-23710AC32B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524" y="405016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Ανέκδοτο: Ένας τύπος τηλεφωνεί στον γιατρό">
            <a:extLst>
              <a:ext uri="{FF2B5EF4-FFF2-40B4-BE49-F238E27FC236}">
                <a16:creationId xmlns:a16="http://schemas.microsoft.com/office/drawing/2014/main" id="{D2B896AF-737C-A84E-9D4F-AF868A3729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a:stretch>
            <a:fillRect/>
          </a:stretch>
        </p:blipFill>
        <p:spPr bwMode="auto">
          <a:xfrm>
            <a:off x="8371113" y="580861"/>
            <a:ext cx="1021896" cy="1144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282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AC8C5-B905-32D6-EF0D-B18EB80E56C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F65EE7E-63B7-9C96-6E25-A6693DE6ED90}"/>
              </a:ext>
            </a:extLst>
          </p:cNvPr>
          <p:cNvSpPr txBox="1"/>
          <p:nvPr/>
        </p:nvSpPr>
        <p:spPr>
          <a:xfrm>
            <a:off x="3311912" y="678491"/>
            <a:ext cx="8066314" cy="584775"/>
          </a:xfrm>
          <a:prstGeom prst="rect">
            <a:avLst/>
          </a:prstGeom>
          <a:noFill/>
        </p:spPr>
        <p:txBody>
          <a:bodyPr wrap="square">
            <a:spAutoFit/>
          </a:bodyPr>
          <a:lstStyle/>
          <a:p>
            <a:r>
              <a:rPr lang="el-GR" sz="3200" dirty="0">
                <a:solidFill>
                  <a:srgbClr val="FF0000"/>
                </a:solidFill>
              </a:rPr>
              <a:t>Τηλεφωνική κράτηση εισιτηρίου</a:t>
            </a:r>
            <a:endParaRPr lang="el-CY" sz="3200" dirty="0">
              <a:solidFill>
                <a:srgbClr val="FF0000"/>
              </a:solidFill>
            </a:endParaRPr>
          </a:p>
        </p:txBody>
      </p:sp>
      <p:sp>
        <p:nvSpPr>
          <p:cNvPr id="5" name="Rectangle 1">
            <a:extLst>
              <a:ext uri="{FF2B5EF4-FFF2-40B4-BE49-F238E27FC236}">
                <a16:creationId xmlns:a16="http://schemas.microsoft.com/office/drawing/2014/main" id="{BF23CA72-97B0-1329-C750-1A702173D91C}"/>
              </a:ext>
            </a:extLst>
          </p:cNvPr>
          <p:cNvSpPr>
            <a:spLocks noChangeArrowheads="1"/>
          </p:cNvSpPr>
          <p:nvPr/>
        </p:nvSpPr>
        <p:spPr bwMode="auto">
          <a:xfrm>
            <a:off x="1413814" y="1296446"/>
            <a:ext cx="9206944" cy="511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03136" rIns="0" bIns="2031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l-CY" sz="2400" b="1" dirty="0">
                <a:solidFill>
                  <a:srgbClr val="0A0A0A"/>
                </a:solidFill>
                <a:latin typeface="Google Sans"/>
              </a:rPr>
              <a:t>Πελάτισσα </a:t>
            </a:r>
            <a:r>
              <a:rPr kumimoji="0" lang="el-CY" altLang="el-CY" sz="2400" b="1" i="0" u="none" strike="noStrike" cap="none" normalizeH="0" baseline="0" dirty="0">
                <a:ln>
                  <a:noFill/>
                </a:ln>
                <a:solidFill>
                  <a:srgbClr val="0A0A0A"/>
                </a:solidFill>
                <a:effectLst/>
                <a:latin typeface="Google Sans"/>
              </a:rPr>
              <a:t>:</a:t>
            </a:r>
            <a:r>
              <a:rPr kumimoji="0" lang="el-CY" altLang="el-CY" sz="2400" b="0" i="0" u="none" strike="noStrike" cap="none" normalizeH="0" baseline="0" dirty="0">
                <a:ln>
                  <a:noFill/>
                </a:ln>
                <a:solidFill>
                  <a:srgbClr val="0A0A0A"/>
                </a:solidFill>
                <a:effectLst/>
                <a:latin typeface="Google Sans"/>
              </a:rPr>
              <a:t> </a:t>
            </a:r>
            <a:r>
              <a:rPr kumimoji="0" lang="el-CY" altLang="el-CY" sz="2400" i="0" u="none" strike="noStrike" cap="none" normalizeH="0" baseline="0" dirty="0">
                <a:ln>
                  <a:noFill/>
                </a:ln>
                <a:solidFill>
                  <a:srgbClr val="0A0A0A"/>
                </a:solidFill>
                <a:effectLst/>
                <a:latin typeface="Google Sans"/>
              </a:rPr>
              <a:t>Κα</a:t>
            </a:r>
            <a:r>
              <a:rPr kumimoji="0" lang="el-CY" altLang="el-CY" sz="2400" i="0" u="none" strike="noStrike" cap="none" normalizeH="0" baseline="0" dirty="0" err="1">
                <a:ln>
                  <a:noFill/>
                </a:ln>
                <a:solidFill>
                  <a:srgbClr val="0A0A0A"/>
                </a:solidFill>
                <a:effectLst/>
                <a:latin typeface="Google Sans"/>
              </a:rPr>
              <a:t>λημέρ</a:t>
            </a:r>
            <a:r>
              <a:rPr kumimoji="0" lang="el-CY" altLang="el-CY" sz="2400" i="0" u="none" strike="noStrike" cap="none" normalizeH="0" baseline="0" dirty="0">
                <a:ln>
                  <a:noFill/>
                </a:ln>
                <a:solidFill>
                  <a:srgbClr val="0A0A0A"/>
                </a:solidFill>
                <a:effectLst/>
                <a:latin typeface="Google Sans"/>
              </a:rPr>
              <a:t>α. Θα </a:t>
            </a:r>
            <a:r>
              <a:rPr kumimoji="0" lang="el-CY" altLang="el-CY" sz="2400" i="0" u="none" strike="noStrike" cap="none" normalizeH="0" baseline="0" dirty="0" err="1">
                <a:ln>
                  <a:noFill/>
                </a:ln>
                <a:solidFill>
                  <a:srgbClr val="0A0A0A"/>
                </a:solidFill>
                <a:effectLst/>
                <a:latin typeface="Google Sans"/>
              </a:rPr>
              <a:t>ήθελ</a:t>
            </a:r>
            <a:r>
              <a:rPr kumimoji="0" lang="el-CY" altLang="el-CY" sz="2400" i="0" u="none" strike="noStrike" cap="none" normalizeH="0" baseline="0" dirty="0">
                <a:ln>
                  <a:noFill/>
                </a:ln>
                <a:solidFill>
                  <a:srgbClr val="0A0A0A"/>
                </a:solidFill>
                <a:effectLst/>
                <a:latin typeface="Google Sans"/>
              </a:rPr>
              <a:t>α </a:t>
            </a:r>
            <a:r>
              <a:rPr lang="el-GR" altLang="el-CY" sz="2400" dirty="0">
                <a:solidFill>
                  <a:srgbClr val="0A0A0A"/>
                </a:solidFill>
                <a:latin typeface="Google Sans"/>
              </a:rPr>
              <a:t> ένα</a:t>
            </a:r>
            <a:r>
              <a:rPr kumimoji="0" lang="el-CY" altLang="el-CY" sz="2400" i="0" u="none" strike="noStrike" cap="none" normalizeH="0" baseline="0" dirty="0">
                <a:ln>
                  <a:noFill/>
                </a:ln>
                <a:solidFill>
                  <a:srgbClr val="0A0A0A"/>
                </a:solidFill>
                <a:effectLst/>
                <a:latin typeface="Google Sans"/>
              </a:rPr>
              <a:t> εισιτήριο, παρακαλώ.</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400" b="1" i="0" u="none" strike="noStrike" cap="none" normalizeH="0" baseline="0" dirty="0">
                <a:ln>
                  <a:noFill/>
                </a:ln>
                <a:solidFill>
                  <a:srgbClr val="0A0A0A"/>
                </a:solidFill>
                <a:effectLst/>
                <a:latin typeface="Google Sans"/>
              </a:rPr>
              <a:t>Υπ</a:t>
            </a:r>
            <a:r>
              <a:rPr kumimoji="0" lang="el-CY" altLang="el-CY" sz="2400" b="1" i="0" u="none" strike="noStrike" cap="none" normalizeH="0" baseline="0" dirty="0" err="1">
                <a:ln>
                  <a:noFill/>
                </a:ln>
                <a:solidFill>
                  <a:srgbClr val="0A0A0A"/>
                </a:solidFill>
                <a:effectLst/>
                <a:latin typeface="Google Sans"/>
              </a:rPr>
              <a:t>άλληλος</a:t>
            </a:r>
            <a:r>
              <a:rPr kumimoji="0" lang="el-CY" altLang="el-CY" sz="2400" b="1" i="0" u="none" strike="noStrike" cap="none" normalizeH="0" baseline="0" dirty="0">
                <a:ln>
                  <a:noFill/>
                </a:ln>
                <a:solidFill>
                  <a:srgbClr val="0A0A0A"/>
                </a:solidFill>
                <a:effectLst/>
                <a:latin typeface="Google Sans"/>
              </a:rPr>
              <a:t>:</a:t>
            </a:r>
            <a:r>
              <a:rPr kumimoji="0" lang="el-CY" altLang="el-CY" sz="2400" b="0" i="0" u="none" strike="noStrike" cap="none" normalizeH="0" baseline="0" dirty="0">
                <a:ln>
                  <a:noFill/>
                </a:ln>
                <a:solidFill>
                  <a:srgbClr val="0A0A0A"/>
                </a:solidFill>
                <a:effectLst/>
                <a:latin typeface="Google Sans"/>
              </a:rPr>
              <a:t> Κα</a:t>
            </a:r>
            <a:r>
              <a:rPr kumimoji="0" lang="el-CY" altLang="el-CY" sz="2400" b="0" i="0" u="none" strike="noStrike" cap="none" normalizeH="0" baseline="0" dirty="0" err="1">
                <a:ln>
                  <a:noFill/>
                </a:ln>
                <a:solidFill>
                  <a:srgbClr val="0A0A0A"/>
                </a:solidFill>
                <a:effectLst/>
                <a:latin typeface="Google Sans"/>
              </a:rPr>
              <a:t>λημέρ</a:t>
            </a:r>
            <a:r>
              <a:rPr kumimoji="0" lang="el-CY" altLang="el-CY" sz="2400" b="0" i="0" u="none" strike="noStrike" cap="none" normalizeH="0" baseline="0" dirty="0">
                <a:ln>
                  <a:noFill/>
                </a:ln>
                <a:solidFill>
                  <a:srgbClr val="0A0A0A"/>
                </a:solidFill>
                <a:effectLst/>
                <a:latin typeface="Google Sans"/>
              </a:rPr>
              <a:t>α. </a:t>
            </a:r>
            <a:r>
              <a:rPr lang="el-GR" altLang="el-CY" sz="2400" dirty="0">
                <a:solidFill>
                  <a:srgbClr val="0A0A0A"/>
                </a:solidFill>
                <a:latin typeface="Google Sans"/>
              </a:rPr>
              <a:t>Π</a:t>
            </a:r>
            <a:r>
              <a:rPr kumimoji="0" lang="el-CY" altLang="el-CY" sz="2400" b="0" i="0" u="none" strike="noStrike" cap="none" normalizeH="0" baseline="0" dirty="0" err="1">
                <a:ln>
                  <a:noFill/>
                </a:ln>
                <a:solidFill>
                  <a:srgbClr val="0A0A0A"/>
                </a:solidFill>
                <a:effectLst/>
                <a:latin typeface="Google Sans"/>
              </a:rPr>
              <a:t>ού</a:t>
            </a:r>
            <a:r>
              <a:rPr kumimoji="0" lang="el-CY" altLang="el-CY" sz="2400" b="0" i="0" u="none" strike="noStrike" cap="none" normalizeH="0" baseline="0" dirty="0">
                <a:ln>
                  <a:noFill/>
                </a:ln>
                <a:solidFill>
                  <a:srgbClr val="0A0A0A"/>
                </a:solidFill>
                <a:effectLst/>
                <a:latin typeface="Google Sans"/>
              </a:rPr>
              <a:t> θέλετε να ταξιδέψετε;</a:t>
            </a:r>
          </a:p>
          <a:p>
            <a:pPr lvl="0" eaLnBrk="0" fontAlgn="base" hangingPunct="0">
              <a:spcBef>
                <a:spcPct val="0"/>
              </a:spcBef>
              <a:spcAft>
                <a:spcPct val="0"/>
              </a:spcAft>
            </a:pPr>
            <a:r>
              <a:rPr lang="el-GR" altLang="el-CY" sz="2400" b="1" dirty="0">
                <a:solidFill>
                  <a:srgbClr val="0A0A0A"/>
                </a:solidFill>
                <a:latin typeface="Google Sans"/>
              </a:rPr>
              <a:t>Πελάτισσα </a:t>
            </a:r>
            <a:r>
              <a:rPr kumimoji="0" lang="el-CY" altLang="el-CY" sz="2400" b="1" i="0" u="none" strike="noStrike" cap="none" normalizeH="0" baseline="0" dirty="0">
                <a:ln>
                  <a:noFill/>
                </a:ln>
                <a:solidFill>
                  <a:srgbClr val="0A0A0A"/>
                </a:solidFill>
                <a:effectLst/>
                <a:latin typeface="Google Sans"/>
              </a:rPr>
              <a:t>:</a:t>
            </a:r>
            <a:r>
              <a:rPr kumimoji="0" lang="el-CY" altLang="el-CY" sz="2400" b="0" i="0" u="none" strike="noStrike" cap="none" normalizeH="0" baseline="0" dirty="0">
                <a:ln>
                  <a:noFill/>
                </a:ln>
                <a:solidFill>
                  <a:srgbClr val="0A0A0A"/>
                </a:solidFill>
                <a:effectLst/>
                <a:latin typeface="Google Sans"/>
              </a:rPr>
              <a:t> </a:t>
            </a:r>
            <a:r>
              <a:rPr kumimoji="0" lang="el-GR" altLang="el-CY" sz="2400" b="0" i="0" u="none" strike="noStrike" cap="none" normalizeH="0" baseline="0" dirty="0">
                <a:ln>
                  <a:noFill/>
                </a:ln>
                <a:solidFill>
                  <a:srgbClr val="0A0A0A"/>
                </a:solidFill>
                <a:effectLst/>
                <a:latin typeface="Google Sans"/>
              </a:rPr>
              <a:t>Στη </a:t>
            </a:r>
            <a:r>
              <a:rPr lang="el-GR" altLang="el-CY" sz="2400" dirty="0">
                <a:solidFill>
                  <a:srgbClr val="0A0A0A"/>
                </a:solidFill>
                <a:latin typeface="Google Sans"/>
              </a:rPr>
              <a:t>Θ</a:t>
            </a:r>
            <a:r>
              <a:rPr kumimoji="0" lang="el-CY" altLang="el-CY" sz="2400" i="0" u="none" strike="noStrike" cap="none" normalizeH="0" baseline="0" dirty="0" err="1">
                <a:ln>
                  <a:noFill/>
                </a:ln>
                <a:solidFill>
                  <a:srgbClr val="0A0A0A"/>
                </a:solidFill>
                <a:effectLst/>
                <a:latin typeface="Google Sans"/>
              </a:rPr>
              <a:t>εσσ</a:t>
            </a:r>
            <a:r>
              <a:rPr kumimoji="0" lang="el-CY" altLang="el-CY" sz="2400" i="0" u="none" strike="noStrike" cap="none" normalizeH="0" baseline="0" dirty="0">
                <a:ln>
                  <a:noFill/>
                </a:ln>
                <a:solidFill>
                  <a:srgbClr val="0A0A0A"/>
                </a:solidFill>
                <a:effectLst/>
                <a:latin typeface="Google Sans"/>
              </a:rPr>
              <a:t>αλονίκη</a:t>
            </a:r>
            <a:r>
              <a:rPr kumimoji="0" lang="el-CY" altLang="el-CY" sz="24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400" b="1" i="0" u="none" strike="noStrike" cap="none" normalizeH="0" baseline="0" dirty="0">
                <a:ln>
                  <a:noFill/>
                </a:ln>
                <a:solidFill>
                  <a:srgbClr val="0A0A0A"/>
                </a:solidFill>
                <a:effectLst/>
                <a:latin typeface="Google Sans"/>
              </a:rPr>
              <a:t>Υπ</a:t>
            </a:r>
            <a:r>
              <a:rPr kumimoji="0" lang="el-CY" altLang="el-CY" sz="2400" b="1" i="0" u="none" strike="noStrike" cap="none" normalizeH="0" baseline="0" dirty="0" err="1">
                <a:ln>
                  <a:noFill/>
                </a:ln>
                <a:solidFill>
                  <a:srgbClr val="0A0A0A"/>
                </a:solidFill>
                <a:effectLst/>
                <a:latin typeface="Google Sans"/>
              </a:rPr>
              <a:t>άλληλος</a:t>
            </a:r>
            <a:r>
              <a:rPr kumimoji="0" lang="el-CY" altLang="el-CY" sz="2400" b="1" i="0" u="none" strike="noStrike" cap="none" normalizeH="0" baseline="0" dirty="0">
                <a:ln>
                  <a:noFill/>
                </a:ln>
                <a:solidFill>
                  <a:srgbClr val="0A0A0A"/>
                </a:solidFill>
                <a:effectLst/>
                <a:latin typeface="Google Sans"/>
              </a:rPr>
              <a:t>:</a:t>
            </a:r>
            <a:r>
              <a:rPr kumimoji="0" lang="el-CY" altLang="el-CY" sz="2400" b="0" i="0" u="none" strike="noStrike" cap="none" normalizeH="0" baseline="0" dirty="0">
                <a:ln>
                  <a:noFill/>
                </a:ln>
                <a:solidFill>
                  <a:srgbClr val="0A0A0A"/>
                </a:solidFill>
                <a:effectLst/>
                <a:latin typeface="Google Sans"/>
              </a:rPr>
              <a:t> </a:t>
            </a:r>
            <a:r>
              <a:rPr kumimoji="0" lang="el-CY" altLang="el-CY" sz="2400" b="0" i="0" u="none" strike="noStrike" cap="none" normalizeH="0" baseline="0" dirty="0" err="1">
                <a:ln>
                  <a:noFill/>
                </a:ln>
                <a:solidFill>
                  <a:srgbClr val="0A0A0A"/>
                </a:solidFill>
                <a:effectLst/>
                <a:latin typeface="Google Sans"/>
              </a:rPr>
              <a:t>Ωρ</a:t>
            </a:r>
            <a:r>
              <a:rPr kumimoji="0" lang="el-CY" altLang="el-CY" sz="2400" b="0" i="0" u="none" strike="noStrike" cap="none" normalizeH="0" baseline="0" dirty="0">
                <a:ln>
                  <a:noFill/>
                </a:ln>
                <a:solidFill>
                  <a:srgbClr val="0A0A0A"/>
                </a:solidFill>
                <a:effectLst/>
                <a:latin typeface="Google Sans"/>
              </a:rPr>
              <a:t>αία. Πότε θέλετε να φύγετε;</a:t>
            </a:r>
          </a:p>
          <a:p>
            <a:pPr lvl="0" eaLnBrk="0" fontAlgn="base" hangingPunct="0">
              <a:spcBef>
                <a:spcPct val="0"/>
              </a:spcBef>
              <a:spcAft>
                <a:spcPct val="0"/>
              </a:spcAft>
            </a:pPr>
            <a:r>
              <a:rPr lang="el-GR" altLang="el-CY" sz="2400" b="1" dirty="0">
                <a:solidFill>
                  <a:srgbClr val="0A0A0A"/>
                </a:solidFill>
                <a:latin typeface="Google Sans"/>
              </a:rPr>
              <a:t>Πελάτισσα </a:t>
            </a:r>
            <a:r>
              <a:rPr kumimoji="0" lang="el-CY" altLang="el-CY" sz="2400" b="1" i="0" u="none" strike="noStrike" cap="none" normalizeH="0" baseline="0" dirty="0">
                <a:ln>
                  <a:noFill/>
                </a:ln>
                <a:solidFill>
                  <a:srgbClr val="0A0A0A"/>
                </a:solidFill>
                <a:effectLst/>
                <a:latin typeface="Google Sans"/>
              </a:rPr>
              <a:t>:</a:t>
            </a:r>
            <a:r>
              <a:rPr kumimoji="0" lang="el-CY" altLang="el-CY" sz="2400" b="0" i="0" u="none" strike="noStrike" cap="none" normalizeH="0" baseline="0" dirty="0">
                <a:ln>
                  <a:noFill/>
                </a:ln>
                <a:solidFill>
                  <a:srgbClr val="0A0A0A"/>
                </a:solidFill>
                <a:effectLst/>
                <a:latin typeface="Google Sans"/>
              </a:rPr>
              <a:t> Στις 20 </a:t>
            </a:r>
            <a:r>
              <a:rPr kumimoji="0" lang="el-CY" altLang="el-CY" sz="2400" i="0" u="none" strike="noStrike" cap="none" normalizeH="0" baseline="0" dirty="0">
                <a:ln>
                  <a:noFill/>
                </a:ln>
                <a:solidFill>
                  <a:srgbClr val="0A0A0A"/>
                </a:solidFill>
                <a:effectLst/>
                <a:latin typeface="Google Sans"/>
              </a:rPr>
              <a:t>Αυγούστου</a:t>
            </a:r>
            <a:r>
              <a:rPr kumimoji="0" lang="el-CY" altLang="el-CY" sz="24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400" b="1" i="0" u="none" strike="noStrike" cap="none" normalizeH="0" baseline="0" dirty="0">
                <a:ln>
                  <a:noFill/>
                </a:ln>
                <a:solidFill>
                  <a:srgbClr val="0A0A0A"/>
                </a:solidFill>
                <a:effectLst/>
                <a:latin typeface="Google Sans"/>
              </a:rPr>
              <a:t>Υπ</a:t>
            </a:r>
            <a:r>
              <a:rPr kumimoji="0" lang="el-CY" altLang="el-CY" sz="2400" b="1" i="0" u="none" strike="noStrike" cap="none" normalizeH="0" baseline="0" dirty="0" err="1">
                <a:ln>
                  <a:noFill/>
                </a:ln>
                <a:solidFill>
                  <a:srgbClr val="0A0A0A"/>
                </a:solidFill>
                <a:effectLst/>
                <a:latin typeface="Google Sans"/>
              </a:rPr>
              <a:t>άλληλος</a:t>
            </a:r>
            <a:r>
              <a:rPr kumimoji="0" lang="el-CY" altLang="el-CY" sz="2400" b="1" i="0" u="none" strike="noStrike" cap="none" normalizeH="0" baseline="0" dirty="0">
                <a:ln>
                  <a:noFill/>
                </a:ln>
                <a:solidFill>
                  <a:srgbClr val="0A0A0A"/>
                </a:solidFill>
                <a:effectLst/>
                <a:latin typeface="Google Sans"/>
              </a:rPr>
              <a:t>:</a:t>
            </a:r>
            <a:r>
              <a:rPr kumimoji="0" lang="el-CY" altLang="el-CY" sz="2400" b="0" i="0" u="none" strike="noStrike" cap="none" normalizeH="0" baseline="0" dirty="0">
                <a:ln>
                  <a:noFill/>
                </a:ln>
                <a:solidFill>
                  <a:srgbClr val="0A0A0A"/>
                </a:solidFill>
                <a:effectLst/>
                <a:latin typeface="Google Sans"/>
              </a:rPr>
              <a:t> Μισό </a:t>
            </a:r>
            <a:r>
              <a:rPr kumimoji="0" lang="el-CY" altLang="el-CY" sz="2400" b="0" i="0" u="none" strike="noStrike" cap="none" normalizeH="0" baseline="0" dirty="0" err="1">
                <a:ln>
                  <a:noFill/>
                </a:ln>
                <a:solidFill>
                  <a:srgbClr val="0A0A0A"/>
                </a:solidFill>
                <a:effectLst/>
                <a:latin typeface="Google Sans"/>
              </a:rPr>
              <a:t>λε</a:t>
            </a:r>
            <a:r>
              <a:rPr kumimoji="0" lang="el-CY" altLang="el-CY" sz="2400" b="0" i="0" u="none" strike="noStrike" cap="none" normalizeH="0" baseline="0" dirty="0">
                <a:ln>
                  <a:noFill/>
                </a:ln>
                <a:solidFill>
                  <a:srgbClr val="0A0A0A"/>
                </a:solidFill>
                <a:effectLst/>
                <a:latin typeface="Google Sans"/>
              </a:rPr>
              <a:t>πτό... Ναι, έχουμε </a:t>
            </a:r>
            <a:r>
              <a:rPr kumimoji="0" lang="el-CY" altLang="el-CY" sz="2400" b="0" i="0" u="none" strike="noStrike" cap="none" normalizeH="0" baseline="0" dirty="0" err="1">
                <a:ln>
                  <a:noFill/>
                </a:ln>
                <a:solidFill>
                  <a:srgbClr val="0A0A0A"/>
                </a:solidFill>
                <a:effectLst/>
                <a:latin typeface="Google Sans"/>
              </a:rPr>
              <a:t>γι</a:t>
            </a:r>
            <a:r>
              <a:rPr kumimoji="0" lang="el-CY" altLang="el-CY" sz="2400" b="0" i="0" u="none" strike="noStrike" cap="none" normalizeH="0" baseline="0" dirty="0">
                <a:ln>
                  <a:noFill/>
                </a:ln>
                <a:solidFill>
                  <a:srgbClr val="0A0A0A"/>
                </a:solidFill>
                <a:effectLst/>
                <a:latin typeface="Google Sans"/>
              </a:rPr>
              <a:t>α την πτήση των 5 το απόγευμα.</a:t>
            </a:r>
          </a:p>
          <a:p>
            <a:pPr lvl="0" eaLnBrk="0" fontAlgn="base" hangingPunct="0">
              <a:spcBef>
                <a:spcPct val="0"/>
              </a:spcBef>
              <a:spcAft>
                <a:spcPct val="0"/>
              </a:spcAft>
            </a:pPr>
            <a:r>
              <a:rPr lang="el-GR" altLang="el-CY" sz="2400" b="1" dirty="0">
                <a:solidFill>
                  <a:srgbClr val="0A0A0A"/>
                </a:solidFill>
                <a:latin typeface="Google Sans"/>
              </a:rPr>
              <a:t>Πελάτισσα </a:t>
            </a:r>
            <a:r>
              <a:rPr kumimoji="0" lang="el-CY" altLang="el-CY" sz="2400" b="1" i="0" u="none" strike="noStrike" cap="none" normalizeH="0" baseline="0" dirty="0">
                <a:ln>
                  <a:noFill/>
                </a:ln>
                <a:solidFill>
                  <a:srgbClr val="0A0A0A"/>
                </a:solidFill>
                <a:effectLst/>
                <a:latin typeface="Google Sans"/>
              </a:rPr>
              <a:t>:</a:t>
            </a:r>
            <a:r>
              <a:rPr kumimoji="0" lang="el-CY" altLang="el-CY" sz="2400" b="0" i="0" u="none" strike="noStrike" cap="none" normalizeH="0" baseline="0" dirty="0">
                <a:ln>
                  <a:noFill/>
                </a:ln>
                <a:solidFill>
                  <a:srgbClr val="0A0A0A"/>
                </a:solidFill>
                <a:effectLst/>
                <a:latin typeface="Google Sans"/>
              </a:rPr>
              <a:t> Τέλεια. Πόσο </a:t>
            </a:r>
            <a:r>
              <a:rPr kumimoji="0" lang="el-CY" altLang="el-CY" sz="2400" i="0" u="none" strike="noStrike" cap="none" normalizeH="0" baseline="0" dirty="0">
                <a:ln>
                  <a:noFill/>
                </a:ln>
                <a:solidFill>
                  <a:srgbClr val="0A0A0A"/>
                </a:solidFill>
                <a:effectLst/>
                <a:latin typeface="Google Sans"/>
              </a:rPr>
              <a:t>κοστίζει</a:t>
            </a:r>
            <a:r>
              <a:rPr kumimoji="0" lang="el-CY" altLang="el-CY" sz="24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400" b="1" i="0" u="none" strike="noStrike" cap="none" normalizeH="0" baseline="0" dirty="0">
                <a:ln>
                  <a:noFill/>
                </a:ln>
                <a:solidFill>
                  <a:srgbClr val="0A0A0A"/>
                </a:solidFill>
                <a:effectLst/>
                <a:latin typeface="Google Sans"/>
              </a:rPr>
              <a:t>Υπ</a:t>
            </a:r>
            <a:r>
              <a:rPr kumimoji="0" lang="el-CY" altLang="el-CY" sz="2400" b="1" i="0" u="none" strike="noStrike" cap="none" normalizeH="0" baseline="0" dirty="0" err="1">
                <a:ln>
                  <a:noFill/>
                </a:ln>
                <a:solidFill>
                  <a:srgbClr val="0A0A0A"/>
                </a:solidFill>
                <a:effectLst/>
                <a:latin typeface="Google Sans"/>
              </a:rPr>
              <a:t>άλληλος</a:t>
            </a:r>
            <a:r>
              <a:rPr kumimoji="0" lang="el-CY" altLang="el-CY" sz="2400" b="1" i="0" u="none" strike="noStrike" cap="none" normalizeH="0" baseline="0" dirty="0">
                <a:ln>
                  <a:noFill/>
                </a:ln>
                <a:solidFill>
                  <a:srgbClr val="0A0A0A"/>
                </a:solidFill>
                <a:effectLst/>
                <a:latin typeface="Google Sans"/>
              </a:rPr>
              <a:t>:</a:t>
            </a:r>
            <a:r>
              <a:rPr kumimoji="0" lang="el-CY" altLang="el-CY" sz="2400" b="0" i="0" u="none" strike="noStrike" cap="none" normalizeH="0" baseline="0" dirty="0">
                <a:ln>
                  <a:noFill/>
                </a:ln>
                <a:solidFill>
                  <a:srgbClr val="0A0A0A"/>
                </a:solidFill>
                <a:effectLst/>
                <a:latin typeface="Google Sans"/>
              </a:rPr>
              <a:t> Η </a:t>
            </a:r>
            <a:r>
              <a:rPr kumimoji="0" lang="el-CY" altLang="el-CY" sz="2400" i="0" u="none" strike="noStrike" cap="none" normalizeH="0" baseline="0" dirty="0">
                <a:ln>
                  <a:noFill/>
                </a:ln>
                <a:solidFill>
                  <a:srgbClr val="0A0A0A"/>
                </a:solidFill>
                <a:effectLst/>
                <a:latin typeface="Google Sans"/>
              </a:rPr>
              <a:t>τιμή</a:t>
            </a:r>
            <a:r>
              <a:rPr kumimoji="0" lang="el-CY" altLang="el-CY" sz="2400" b="0" i="0" u="none" strike="noStrike" cap="none" normalizeH="0" baseline="0" dirty="0">
                <a:ln>
                  <a:noFill/>
                </a:ln>
                <a:solidFill>
                  <a:srgbClr val="0A0A0A"/>
                </a:solidFill>
                <a:effectLst/>
                <a:latin typeface="Google Sans"/>
              </a:rPr>
              <a:t> </a:t>
            </a:r>
            <a:r>
              <a:rPr kumimoji="0" lang="el-CY" altLang="el-CY" sz="2400" b="0" i="0" u="none" strike="noStrike" cap="none" normalizeH="0" baseline="0" dirty="0" err="1">
                <a:ln>
                  <a:noFill/>
                </a:ln>
                <a:solidFill>
                  <a:srgbClr val="0A0A0A"/>
                </a:solidFill>
                <a:effectLst/>
                <a:latin typeface="Google Sans"/>
              </a:rPr>
              <a:t>είν</a:t>
            </a:r>
            <a:r>
              <a:rPr kumimoji="0" lang="el-CY" altLang="el-CY" sz="2400" b="0" i="0" u="none" strike="noStrike" cap="none" normalizeH="0" baseline="0" dirty="0">
                <a:ln>
                  <a:noFill/>
                </a:ln>
                <a:solidFill>
                  <a:srgbClr val="0A0A0A"/>
                </a:solidFill>
                <a:effectLst/>
                <a:latin typeface="Google Sans"/>
              </a:rPr>
              <a:t>αι 85 ευρώ.</a:t>
            </a:r>
          </a:p>
          <a:p>
            <a:pPr lvl="0" eaLnBrk="0" fontAlgn="base" hangingPunct="0">
              <a:spcBef>
                <a:spcPct val="0"/>
              </a:spcBef>
              <a:spcAft>
                <a:spcPct val="0"/>
              </a:spcAft>
            </a:pPr>
            <a:r>
              <a:rPr lang="el-GR" altLang="el-CY" sz="2400" b="1" dirty="0">
                <a:solidFill>
                  <a:srgbClr val="0A0A0A"/>
                </a:solidFill>
                <a:latin typeface="Google Sans"/>
              </a:rPr>
              <a:t>Πελάτισσα </a:t>
            </a:r>
            <a:r>
              <a:rPr kumimoji="0" lang="el-CY" altLang="el-CY" sz="2400" b="1" i="0" u="none" strike="noStrike" cap="none" normalizeH="0" baseline="0" dirty="0">
                <a:ln>
                  <a:noFill/>
                </a:ln>
                <a:solidFill>
                  <a:srgbClr val="0A0A0A"/>
                </a:solidFill>
                <a:effectLst/>
                <a:latin typeface="Google Sans"/>
              </a:rPr>
              <a:t>:</a:t>
            </a:r>
            <a:r>
              <a:rPr kumimoji="0" lang="el-CY" altLang="el-CY" sz="2400" b="0" i="0" u="none" strike="noStrike" cap="none" normalizeH="0" baseline="0" dirty="0">
                <a:ln>
                  <a:noFill/>
                </a:ln>
                <a:solidFill>
                  <a:srgbClr val="0A0A0A"/>
                </a:solidFill>
                <a:effectLst/>
                <a:latin typeface="Google Sans"/>
              </a:rPr>
              <a:t> Εντάξει, </a:t>
            </a:r>
            <a:r>
              <a:rPr kumimoji="0" lang="el-CY" altLang="el-CY" sz="2400" i="0" u="none" strike="noStrike" cap="none" normalizeH="0" baseline="0" dirty="0">
                <a:ln>
                  <a:noFill/>
                </a:ln>
                <a:solidFill>
                  <a:srgbClr val="0A0A0A"/>
                </a:solidFill>
                <a:effectLst/>
                <a:latin typeface="Google Sans"/>
              </a:rPr>
              <a:t>κλείστε</a:t>
            </a:r>
            <a:r>
              <a:rPr kumimoji="0" lang="el-CY" altLang="el-CY" sz="2400" b="0" i="0" u="none" strike="noStrike" cap="none" normalizeH="0" baseline="0" dirty="0">
                <a:ln>
                  <a:noFill/>
                </a:ln>
                <a:solidFill>
                  <a:srgbClr val="0A0A0A"/>
                </a:solidFill>
                <a:effectLst/>
                <a:latin typeface="Google Sans"/>
              </a:rPr>
              <a:t> το, παρακα</a:t>
            </a:r>
            <a:r>
              <a:rPr kumimoji="0" lang="el-CY" altLang="el-CY" sz="2400" b="0" i="0" u="none" strike="noStrike" cap="none" normalizeH="0" baseline="0" dirty="0" err="1">
                <a:ln>
                  <a:noFill/>
                </a:ln>
                <a:solidFill>
                  <a:srgbClr val="0A0A0A"/>
                </a:solidFill>
                <a:effectLst/>
                <a:latin typeface="Google Sans"/>
              </a:rPr>
              <a:t>λώ</a:t>
            </a:r>
            <a:r>
              <a:rPr kumimoji="0" lang="el-CY" altLang="el-CY" sz="24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400" b="1" i="0" u="none" strike="noStrike" cap="none" normalizeH="0" baseline="0" dirty="0">
                <a:ln>
                  <a:noFill/>
                </a:ln>
                <a:solidFill>
                  <a:srgbClr val="0A0A0A"/>
                </a:solidFill>
                <a:effectLst/>
                <a:latin typeface="Google Sans"/>
              </a:rPr>
              <a:t>Υπ</a:t>
            </a:r>
            <a:r>
              <a:rPr kumimoji="0" lang="el-CY" altLang="el-CY" sz="2400" b="1" i="0" u="none" strike="noStrike" cap="none" normalizeH="0" baseline="0" dirty="0" err="1">
                <a:ln>
                  <a:noFill/>
                </a:ln>
                <a:solidFill>
                  <a:srgbClr val="0A0A0A"/>
                </a:solidFill>
                <a:effectLst/>
                <a:latin typeface="Google Sans"/>
              </a:rPr>
              <a:t>άλληλος</a:t>
            </a:r>
            <a:r>
              <a:rPr kumimoji="0" lang="el-CY" altLang="el-CY" sz="2400" b="1" i="0" u="none" strike="noStrike" cap="none" normalizeH="0" baseline="0" dirty="0">
                <a:ln>
                  <a:noFill/>
                </a:ln>
                <a:solidFill>
                  <a:srgbClr val="0A0A0A"/>
                </a:solidFill>
                <a:effectLst/>
                <a:latin typeface="Google Sans"/>
              </a:rPr>
              <a:t>:</a:t>
            </a:r>
            <a:r>
              <a:rPr kumimoji="0" lang="el-CY" altLang="el-CY" sz="2400" b="0" i="0" u="none" strike="noStrike" cap="none" normalizeH="0" baseline="0" dirty="0">
                <a:ln>
                  <a:noFill/>
                </a:ln>
                <a:solidFill>
                  <a:srgbClr val="0A0A0A"/>
                </a:solidFill>
                <a:effectLst/>
                <a:latin typeface="Google Sans"/>
              </a:rPr>
              <a:t> Το </a:t>
            </a:r>
            <a:r>
              <a:rPr kumimoji="0" lang="el-CY" altLang="el-CY" sz="2400" i="0" u="none" strike="noStrike" cap="none" normalizeH="0" baseline="0" dirty="0">
                <a:ln>
                  <a:noFill/>
                </a:ln>
                <a:solidFill>
                  <a:srgbClr val="0A0A0A"/>
                </a:solidFill>
                <a:effectLst/>
                <a:latin typeface="Google Sans"/>
              </a:rPr>
              <a:t>όνομά</a:t>
            </a:r>
            <a:r>
              <a:rPr kumimoji="0" lang="el-CY" altLang="el-CY" sz="2400" b="0" i="0" u="none" strike="noStrike" cap="none" normalizeH="0" baseline="0" dirty="0">
                <a:ln>
                  <a:noFill/>
                </a:ln>
                <a:solidFill>
                  <a:srgbClr val="0A0A0A"/>
                </a:solidFill>
                <a:effectLst/>
                <a:latin typeface="Google Sans"/>
              </a:rPr>
              <a:t> σας;</a:t>
            </a:r>
          </a:p>
          <a:p>
            <a:pPr lvl="0" eaLnBrk="0" fontAlgn="base" hangingPunct="0">
              <a:spcBef>
                <a:spcPct val="0"/>
              </a:spcBef>
              <a:spcAft>
                <a:spcPct val="0"/>
              </a:spcAft>
            </a:pPr>
            <a:r>
              <a:rPr lang="el-GR" altLang="el-CY" sz="2400" b="1" dirty="0">
                <a:solidFill>
                  <a:srgbClr val="0A0A0A"/>
                </a:solidFill>
                <a:latin typeface="Google Sans"/>
              </a:rPr>
              <a:t>Πελάτισσα </a:t>
            </a:r>
            <a:r>
              <a:rPr kumimoji="0" lang="el-CY" altLang="el-CY" sz="2400" b="1" i="0" u="none" strike="noStrike" cap="none" normalizeH="0" baseline="0" dirty="0">
                <a:ln>
                  <a:noFill/>
                </a:ln>
                <a:solidFill>
                  <a:srgbClr val="0A0A0A"/>
                </a:solidFill>
                <a:effectLst/>
                <a:latin typeface="Google Sans"/>
              </a:rPr>
              <a:t>:</a:t>
            </a:r>
            <a:r>
              <a:rPr kumimoji="0" lang="el-CY" altLang="el-CY" sz="2400" b="0" i="0" u="none" strike="noStrike" cap="none" normalizeH="0" baseline="0" dirty="0">
                <a:ln>
                  <a:noFill/>
                </a:ln>
                <a:solidFill>
                  <a:srgbClr val="0A0A0A"/>
                </a:solidFill>
                <a:effectLst/>
                <a:latin typeface="Google Sans"/>
              </a:rPr>
              <a:t> Μα</a:t>
            </a:r>
            <a:r>
              <a:rPr kumimoji="0" lang="el-CY" altLang="el-CY" sz="2400" b="0" i="0" u="none" strike="noStrike" cap="none" normalizeH="0" baseline="0" dirty="0" err="1">
                <a:ln>
                  <a:noFill/>
                </a:ln>
                <a:solidFill>
                  <a:srgbClr val="0A0A0A"/>
                </a:solidFill>
                <a:effectLst/>
                <a:latin typeface="Google Sans"/>
              </a:rPr>
              <a:t>ρί</a:t>
            </a:r>
            <a:r>
              <a:rPr kumimoji="0" lang="el-CY" altLang="el-CY" sz="2400" b="0" i="0" u="none" strike="noStrike" cap="none" normalizeH="0" baseline="0" dirty="0">
                <a:ln>
                  <a:noFill/>
                </a:ln>
                <a:solidFill>
                  <a:srgbClr val="0A0A0A"/>
                </a:solidFill>
                <a:effectLst/>
                <a:latin typeface="Google Sans"/>
              </a:rPr>
              <a:t>α Παπαδοπούλου.</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400" b="1" i="0" u="none" strike="noStrike" cap="none" normalizeH="0" baseline="0" dirty="0">
                <a:ln>
                  <a:noFill/>
                </a:ln>
                <a:solidFill>
                  <a:srgbClr val="0A0A0A"/>
                </a:solidFill>
                <a:effectLst/>
                <a:latin typeface="Google Sans"/>
              </a:rPr>
              <a:t>Υπ</a:t>
            </a:r>
            <a:r>
              <a:rPr kumimoji="0" lang="el-CY" altLang="el-CY" sz="2400" b="1" i="0" u="none" strike="noStrike" cap="none" normalizeH="0" baseline="0" dirty="0" err="1">
                <a:ln>
                  <a:noFill/>
                </a:ln>
                <a:solidFill>
                  <a:srgbClr val="0A0A0A"/>
                </a:solidFill>
                <a:effectLst/>
                <a:latin typeface="Google Sans"/>
              </a:rPr>
              <a:t>άλληλος</a:t>
            </a:r>
            <a:r>
              <a:rPr kumimoji="0" lang="el-CY" altLang="el-CY" sz="2400" b="1" i="0" u="none" strike="noStrike" cap="none" normalizeH="0" baseline="0" dirty="0">
                <a:ln>
                  <a:noFill/>
                </a:ln>
                <a:solidFill>
                  <a:srgbClr val="0A0A0A"/>
                </a:solidFill>
                <a:effectLst/>
                <a:latin typeface="Google Sans"/>
              </a:rPr>
              <a:t>:</a:t>
            </a:r>
            <a:r>
              <a:rPr kumimoji="0" lang="el-CY" altLang="el-CY" sz="2400" b="0" i="0" u="none" strike="noStrike" cap="none" normalizeH="0" baseline="0" dirty="0">
                <a:ln>
                  <a:noFill/>
                </a:ln>
                <a:solidFill>
                  <a:srgbClr val="0A0A0A"/>
                </a:solidFill>
                <a:effectLst/>
                <a:latin typeface="Google Sans"/>
              </a:rPr>
              <a:t> </a:t>
            </a:r>
            <a:r>
              <a:rPr kumimoji="0" lang="el-CY" altLang="el-CY" sz="2400" b="0" i="0" u="none" strike="noStrike" cap="none" normalizeH="0" baseline="0" dirty="0" err="1">
                <a:ln>
                  <a:noFill/>
                </a:ln>
                <a:solidFill>
                  <a:srgbClr val="0A0A0A"/>
                </a:solidFill>
                <a:effectLst/>
                <a:latin typeface="Google Sans"/>
              </a:rPr>
              <a:t>Ωρ</a:t>
            </a:r>
            <a:r>
              <a:rPr kumimoji="0" lang="el-CY" altLang="el-CY" sz="2400" b="0" i="0" u="none" strike="noStrike" cap="none" normalizeH="0" baseline="0" dirty="0">
                <a:ln>
                  <a:noFill/>
                </a:ln>
                <a:solidFill>
                  <a:srgbClr val="0A0A0A"/>
                </a:solidFill>
                <a:effectLst/>
                <a:latin typeface="Google Sans"/>
              </a:rPr>
              <a:t>αία, η κράτησή σας </a:t>
            </a:r>
            <a:r>
              <a:rPr kumimoji="0" lang="el-CY" altLang="el-CY" sz="2400" i="0" u="none" strike="noStrike" cap="none" normalizeH="0" baseline="0" dirty="0">
                <a:ln>
                  <a:noFill/>
                </a:ln>
                <a:solidFill>
                  <a:srgbClr val="0A0A0A"/>
                </a:solidFill>
                <a:effectLst/>
                <a:latin typeface="Google Sans"/>
              </a:rPr>
              <a:t>ολοκληρώθηκε</a:t>
            </a:r>
            <a:r>
              <a:rPr kumimoji="0" lang="el-CY" altLang="el-CY" sz="2400" b="0" i="0" u="none" strike="noStrike" cap="none" normalizeH="0" baseline="0" dirty="0">
                <a:ln>
                  <a:noFill/>
                </a:ln>
                <a:solidFill>
                  <a:srgbClr val="0A0A0A"/>
                </a:solidFill>
                <a:effectLst/>
                <a:latin typeface="Google Sans"/>
              </a:rPr>
              <a:t>. Κα</a:t>
            </a:r>
            <a:r>
              <a:rPr kumimoji="0" lang="el-CY" altLang="el-CY" sz="2400" b="0" i="0" u="none" strike="noStrike" cap="none" normalizeH="0" baseline="0" dirty="0" err="1">
                <a:ln>
                  <a:noFill/>
                </a:ln>
                <a:solidFill>
                  <a:srgbClr val="0A0A0A"/>
                </a:solidFill>
                <a:effectLst/>
                <a:latin typeface="Google Sans"/>
              </a:rPr>
              <a:t>λό</a:t>
            </a:r>
            <a:r>
              <a:rPr kumimoji="0" lang="el-CY" altLang="el-CY" sz="2400" b="0" i="0" u="none" strike="noStrike" cap="none" normalizeH="0" baseline="0" dirty="0">
                <a:ln>
                  <a:noFill/>
                </a:ln>
                <a:solidFill>
                  <a:srgbClr val="0A0A0A"/>
                </a:solidFill>
                <a:effectLst/>
                <a:latin typeface="Google Sans"/>
              </a:rPr>
              <a:t> ταξίδι!</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CY" altLang="el-CY"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67852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D7E0F-61BA-0E41-937C-D526E565180D}"/>
            </a:ext>
          </a:extLst>
        </p:cNvPr>
        <p:cNvGrpSpPr/>
        <p:nvPr/>
      </p:nvGrpSpPr>
      <p:grpSpPr>
        <a:xfrm>
          <a:off x="0" y="0"/>
          <a:ext cx="0" cy="0"/>
          <a:chOff x="0" y="0"/>
          <a:chExt cx="0" cy="0"/>
        </a:xfrm>
      </p:grpSpPr>
      <p:sp>
        <p:nvSpPr>
          <p:cNvPr id="2" name="Οβάλ 1">
            <a:extLst>
              <a:ext uri="{FF2B5EF4-FFF2-40B4-BE49-F238E27FC236}">
                <a16:creationId xmlns:a16="http://schemas.microsoft.com/office/drawing/2014/main" id="{E74BABEC-44A1-BEA0-93BB-70DA05533DD4}"/>
              </a:ext>
            </a:extLst>
          </p:cNvPr>
          <p:cNvSpPr/>
          <p:nvPr/>
        </p:nvSpPr>
        <p:spPr>
          <a:xfrm>
            <a:off x="250371" y="195941"/>
            <a:ext cx="3004458" cy="3233057"/>
          </a:xfrm>
          <a:prstGeom prst="ellipse">
            <a:avLst/>
          </a:prstGeom>
          <a:solidFill>
            <a:schemeClr val="accent1">
              <a:lumMod val="20000"/>
              <a:lumOff val="80000"/>
            </a:schemeClr>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ΠΟΙΟΙ;</a:t>
            </a:r>
            <a:endParaRPr lang="el-CY" sz="4800" dirty="0"/>
          </a:p>
        </p:txBody>
      </p:sp>
      <p:sp>
        <p:nvSpPr>
          <p:cNvPr id="3" name="Οβάλ 2">
            <a:extLst>
              <a:ext uri="{FF2B5EF4-FFF2-40B4-BE49-F238E27FC236}">
                <a16:creationId xmlns:a16="http://schemas.microsoft.com/office/drawing/2014/main" id="{1F43DDC4-28B7-BD06-5F6A-31D5C3F871BE}"/>
              </a:ext>
            </a:extLst>
          </p:cNvPr>
          <p:cNvSpPr/>
          <p:nvPr/>
        </p:nvSpPr>
        <p:spPr>
          <a:xfrm>
            <a:off x="3254829" y="1643744"/>
            <a:ext cx="2552700" cy="2857498"/>
          </a:xfrm>
          <a:prstGeom prst="ellipse">
            <a:avLst/>
          </a:prstGeom>
          <a:solidFill>
            <a:schemeClr val="accent2">
              <a:lumMod val="20000"/>
              <a:lumOff val="80000"/>
            </a:schemeClr>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ΠΟΤΕ;</a:t>
            </a:r>
            <a:endParaRPr lang="el-CY" sz="4800" dirty="0"/>
          </a:p>
        </p:txBody>
      </p:sp>
      <p:sp>
        <p:nvSpPr>
          <p:cNvPr id="6" name="Οβάλ 5">
            <a:extLst>
              <a:ext uri="{FF2B5EF4-FFF2-40B4-BE49-F238E27FC236}">
                <a16:creationId xmlns:a16="http://schemas.microsoft.com/office/drawing/2014/main" id="{BD9ECEE8-4CF5-7A9D-41D3-19A513A38695}"/>
              </a:ext>
            </a:extLst>
          </p:cNvPr>
          <p:cNvSpPr/>
          <p:nvPr/>
        </p:nvSpPr>
        <p:spPr>
          <a:xfrm>
            <a:off x="5807529" y="2884713"/>
            <a:ext cx="2143125" cy="2536373"/>
          </a:xfrm>
          <a:prstGeom prst="ellipse">
            <a:avLst/>
          </a:prstGeom>
          <a:solidFill>
            <a:schemeClr val="accent6">
              <a:lumMod val="20000"/>
              <a:lumOff val="80000"/>
            </a:schemeClr>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altLang="el-CY" sz="4800" dirty="0">
                <a:solidFill>
                  <a:srgbClr val="0A0A0A"/>
                </a:solidFill>
                <a:latin typeface="Google Sans"/>
              </a:rPr>
              <a:t>ΠΟΥ;</a:t>
            </a:r>
            <a:r>
              <a:rPr lang="el-CY" altLang="el-CY" sz="4800" dirty="0">
                <a:solidFill>
                  <a:srgbClr val="0A0A0A"/>
                </a:solidFill>
                <a:latin typeface="Google Sans"/>
              </a:rPr>
              <a:t> </a:t>
            </a:r>
            <a:endParaRPr lang="el-CY" sz="4800" dirty="0"/>
          </a:p>
        </p:txBody>
      </p:sp>
      <p:sp>
        <p:nvSpPr>
          <p:cNvPr id="4" name="Οβάλ 3">
            <a:extLst>
              <a:ext uri="{FF2B5EF4-FFF2-40B4-BE49-F238E27FC236}">
                <a16:creationId xmlns:a16="http://schemas.microsoft.com/office/drawing/2014/main" id="{1DB3467C-F358-A3F5-40D4-FC960714A3B9}"/>
              </a:ext>
            </a:extLst>
          </p:cNvPr>
          <p:cNvSpPr/>
          <p:nvPr/>
        </p:nvSpPr>
        <p:spPr>
          <a:xfrm>
            <a:off x="7950654" y="3276600"/>
            <a:ext cx="3958317" cy="3135085"/>
          </a:xfrm>
          <a:prstGeom prst="ellipse">
            <a:avLst/>
          </a:prstGeom>
          <a:solidFill>
            <a:schemeClr val="accent3">
              <a:lumMod val="20000"/>
              <a:lumOff val="80000"/>
            </a:schemeClr>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altLang="el-CY" sz="4800" dirty="0">
                <a:solidFill>
                  <a:srgbClr val="0A0A0A"/>
                </a:solidFill>
                <a:latin typeface="Google Sans"/>
              </a:rPr>
              <a:t>ΠΟΣΟ ΚΟΣΤΙΖΕΙ;</a:t>
            </a:r>
            <a:r>
              <a:rPr lang="el-CY" altLang="el-CY" sz="4800" dirty="0">
                <a:solidFill>
                  <a:srgbClr val="0A0A0A"/>
                </a:solidFill>
                <a:latin typeface="Google Sans"/>
              </a:rPr>
              <a:t> </a:t>
            </a:r>
            <a:endParaRPr lang="el-CY" sz="4800" dirty="0"/>
          </a:p>
        </p:txBody>
      </p:sp>
      <p:pic>
        <p:nvPicPr>
          <p:cNvPr id="4098" name="Picture 2" descr="Νεαρή Χαμογελαστή Γυναίκα Τζέιν Μιλάει Στο Τηλέφωνο Τηλεφωνεί Επικοινωνία  Συζήτηση Διάνυσμα από ©molokowall 544670622">
            <a:extLst>
              <a:ext uri="{FF2B5EF4-FFF2-40B4-BE49-F238E27FC236}">
                <a16:creationId xmlns:a16="http://schemas.microsoft.com/office/drawing/2014/main" id="{5A7350E6-5CBB-A25E-0F8F-A4CF6A217F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37"/>
          <a:stretch>
            <a:fillRect/>
          </a:stretch>
        </p:blipFill>
        <p:spPr bwMode="auto">
          <a:xfrm>
            <a:off x="940254" y="3885520"/>
            <a:ext cx="2076450" cy="20036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0" name="Picture 4" descr="Τουριστικά Γραφεία Επαρχίας Λάρνακας - Cyprus Highlights">
            <a:extLst>
              <a:ext uri="{FF2B5EF4-FFF2-40B4-BE49-F238E27FC236}">
                <a16:creationId xmlns:a16="http://schemas.microsoft.com/office/drawing/2014/main" id="{6CB88E43-F911-FD3D-4DED-DA5067C34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9122" y="348339"/>
            <a:ext cx="2503259" cy="245200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artoon Map Of Greece Stock Illustration - Download Image Now - Thessaloniki,  Acropolis - Athens, Ancient - iStock">
            <a:extLst>
              <a:ext uri="{FF2B5EF4-FFF2-40B4-BE49-F238E27FC236}">
                <a16:creationId xmlns:a16="http://schemas.microsoft.com/office/drawing/2014/main" id="{D810CC78-931E-9094-1639-36E0A899FE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934" b="13946"/>
          <a:stretch>
            <a:fillRect/>
          </a:stretch>
        </p:blipFill>
        <p:spPr bwMode="auto">
          <a:xfrm>
            <a:off x="6045654" y="348338"/>
            <a:ext cx="3015343" cy="245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288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BFEFA4-3D42-2382-6CE5-3CE3BEC163B2}"/>
              </a:ext>
            </a:extLst>
          </p:cNvPr>
          <p:cNvSpPr txBox="1"/>
          <p:nvPr/>
        </p:nvSpPr>
        <p:spPr>
          <a:xfrm>
            <a:off x="2569027" y="533792"/>
            <a:ext cx="8665029" cy="707886"/>
          </a:xfrm>
          <a:prstGeom prst="rect">
            <a:avLst/>
          </a:prstGeom>
          <a:noFill/>
        </p:spPr>
        <p:txBody>
          <a:bodyPr wrap="square">
            <a:spAutoFit/>
          </a:bodyPr>
          <a:lstStyle/>
          <a:p>
            <a:pPr algn="ctr"/>
            <a:r>
              <a:rPr lang="el-GR" sz="4000" dirty="0">
                <a:solidFill>
                  <a:srgbClr val="FF0000"/>
                </a:solidFill>
              </a:rPr>
              <a:t>Ένα e-</a:t>
            </a:r>
            <a:r>
              <a:rPr lang="el-GR" sz="4000" dirty="0" err="1">
                <a:solidFill>
                  <a:srgbClr val="FF0000"/>
                </a:solidFill>
              </a:rPr>
              <a:t>mail</a:t>
            </a:r>
            <a:r>
              <a:rPr lang="el-GR" sz="4000" dirty="0">
                <a:solidFill>
                  <a:srgbClr val="FF0000"/>
                </a:solidFill>
              </a:rPr>
              <a:t> σε ένα ταξιδιωτικό γραφείο</a:t>
            </a:r>
            <a:endParaRPr lang="el-CY" sz="4000" dirty="0">
              <a:solidFill>
                <a:srgbClr val="FF0000"/>
              </a:solidFill>
            </a:endParaRPr>
          </a:p>
        </p:txBody>
      </p:sp>
      <p:sp>
        <p:nvSpPr>
          <p:cNvPr id="2" name="Rectangle 1">
            <a:extLst>
              <a:ext uri="{FF2B5EF4-FFF2-40B4-BE49-F238E27FC236}">
                <a16:creationId xmlns:a16="http://schemas.microsoft.com/office/drawing/2014/main" id="{A942D67C-0625-1145-9BE6-C3DF05081FA7}"/>
              </a:ext>
            </a:extLst>
          </p:cNvPr>
          <p:cNvSpPr>
            <a:spLocks noChangeArrowheads="1"/>
          </p:cNvSpPr>
          <p:nvPr/>
        </p:nvSpPr>
        <p:spPr bwMode="auto">
          <a:xfrm>
            <a:off x="370112" y="1778633"/>
            <a:ext cx="6104043" cy="40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03136" rIns="0" bIns="2031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400" i="0" u="none" strike="noStrike" cap="none" normalizeH="0" baseline="0" dirty="0">
                <a:ln>
                  <a:noFill/>
                </a:ln>
                <a:solidFill>
                  <a:srgbClr val="0A0A0A"/>
                </a:solidFill>
                <a:effectLst/>
                <a:latin typeface="Google Sans"/>
              </a:rPr>
              <a:t>Αγαπ</a:t>
            </a:r>
            <a:r>
              <a:rPr kumimoji="0" lang="el-CY" altLang="el-CY" sz="2400" i="0" u="none" strike="noStrike" cap="none" normalizeH="0" baseline="0" dirty="0" err="1">
                <a:ln>
                  <a:noFill/>
                </a:ln>
                <a:solidFill>
                  <a:srgbClr val="0A0A0A"/>
                </a:solidFill>
                <a:effectLst/>
                <a:latin typeface="Google Sans"/>
              </a:rPr>
              <a:t>ητ</a:t>
            </a:r>
            <a:r>
              <a:rPr kumimoji="0" lang="el-GR" altLang="el-CY" sz="2400" i="0" u="none" strike="noStrike" cap="none" normalizeH="0" baseline="0" dirty="0">
                <a:ln>
                  <a:noFill/>
                </a:ln>
                <a:solidFill>
                  <a:srgbClr val="0A0A0A"/>
                </a:solidFill>
                <a:effectLst/>
                <a:latin typeface="Google Sans"/>
              </a:rPr>
              <a:t>ή κυρία Κυριάκου</a:t>
            </a:r>
            <a:r>
              <a:rPr kumimoji="0" lang="el-CY" altLang="el-CY" sz="240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400" i="0" u="none" strike="noStrike" cap="none" normalizeH="0" baseline="0" dirty="0" err="1">
                <a:ln>
                  <a:noFill/>
                </a:ln>
                <a:solidFill>
                  <a:srgbClr val="0A0A0A"/>
                </a:solidFill>
                <a:effectLst/>
                <a:latin typeface="Google Sans"/>
              </a:rPr>
              <a:t>Ονομάζομ</a:t>
            </a:r>
            <a:r>
              <a:rPr kumimoji="0" lang="el-CY" altLang="el-CY" sz="2400" i="0" u="none" strike="noStrike" cap="none" normalizeH="0" baseline="0" dirty="0">
                <a:ln>
                  <a:noFill/>
                </a:ln>
                <a:solidFill>
                  <a:srgbClr val="0A0A0A"/>
                </a:solidFill>
                <a:effectLst/>
                <a:latin typeface="Google Sans"/>
              </a:rPr>
              <a:t>αι Μαρία Παπαδοπούλου.</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400" i="0" u="none" strike="noStrike" cap="none" normalizeH="0" baseline="0" dirty="0" err="1">
                <a:ln>
                  <a:noFill/>
                </a:ln>
                <a:solidFill>
                  <a:srgbClr val="0A0A0A"/>
                </a:solidFill>
                <a:effectLst/>
                <a:latin typeface="Google Sans"/>
              </a:rPr>
              <a:t>Ενδι</a:t>
            </a:r>
            <a:r>
              <a:rPr kumimoji="0" lang="el-CY" altLang="el-CY" sz="2400" i="0" u="none" strike="noStrike" cap="none" normalizeH="0" baseline="0" dirty="0">
                <a:ln>
                  <a:noFill/>
                </a:ln>
                <a:solidFill>
                  <a:srgbClr val="0A0A0A"/>
                </a:solidFill>
                <a:effectLst/>
                <a:latin typeface="Google Sans"/>
              </a:rPr>
              <a:t>αφέρομαι για ένα ταξίδι στην Κρήτη. </a:t>
            </a:r>
            <a:endParaRPr kumimoji="0" lang="el-GR" altLang="el-CY" sz="2400"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400" i="0" u="none" strike="noStrike" cap="none" normalizeH="0" baseline="0" dirty="0">
                <a:ln>
                  <a:noFill/>
                </a:ln>
                <a:solidFill>
                  <a:srgbClr val="0A0A0A"/>
                </a:solidFill>
                <a:effectLst/>
                <a:latin typeface="Google Sans"/>
              </a:rPr>
              <a:t>Θα </a:t>
            </a:r>
            <a:r>
              <a:rPr kumimoji="0" lang="el-CY" altLang="el-CY" sz="2400" i="0" u="none" strike="noStrike" cap="none" normalizeH="0" baseline="0" dirty="0" err="1">
                <a:ln>
                  <a:noFill/>
                </a:ln>
                <a:solidFill>
                  <a:srgbClr val="0A0A0A"/>
                </a:solidFill>
                <a:effectLst/>
                <a:latin typeface="Google Sans"/>
              </a:rPr>
              <a:t>ήθελ</a:t>
            </a:r>
            <a:r>
              <a:rPr kumimoji="0" lang="el-CY" altLang="el-CY" sz="2400" i="0" u="none" strike="noStrike" cap="none" normalizeH="0" baseline="0" dirty="0">
                <a:ln>
                  <a:noFill/>
                </a:ln>
                <a:solidFill>
                  <a:srgbClr val="0A0A0A"/>
                </a:solidFill>
                <a:effectLst/>
                <a:latin typeface="Google Sans"/>
              </a:rPr>
              <a:t>α να μάθω για ξενοδοχεία και εισιτήρια </a:t>
            </a:r>
            <a:endParaRPr kumimoji="0" lang="el-GR" altLang="el-CY" sz="2400"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400" i="0" u="none" strike="noStrike" cap="none" normalizeH="0" baseline="0" dirty="0" err="1">
                <a:ln>
                  <a:noFill/>
                </a:ln>
                <a:solidFill>
                  <a:srgbClr val="0A0A0A"/>
                </a:solidFill>
                <a:effectLst/>
                <a:latin typeface="Google Sans"/>
              </a:rPr>
              <a:t>γι</a:t>
            </a:r>
            <a:r>
              <a:rPr kumimoji="0" lang="el-CY" altLang="el-CY" sz="2400" i="0" u="none" strike="noStrike" cap="none" normalizeH="0" baseline="0" dirty="0">
                <a:ln>
                  <a:noFill/>
                </a:ln>
                <a:solidFill>
                  <a:srgbClr val="0A0A0A"/>
                </a:solidFill>
                <a:effectLst/>
                <a:latin typeface="Google Sans"/>
              </a:rPr>
              <a:t>α τον μήνα Ιούλιο.</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400" i="0" u="none" strike="noStrike" cap="none" normalizeH="0" baseline="0" dirty="0">
                <a:ln>
                  <a:noFill/>
                </a:ln>
                <a:solidFill>
                  <a:srgbClr val="0A0A0A"/>
                </a:solidFill>
                <a:effectLst/>
                <a:latin typeface="Google Sans"/>
              </a:rPr>
              <a:t>Πόσο κοστίζει το πα</a:t>
            </a:r>
            <a:r>
              <a:rPr kumimoji="0" lang="el-CY" altLang="el-CY" sz="2400" i="0" u="none" strike="noStrike" cap="none" normalizeH="0" baseline="0" dirty="0" err="1">
                <a:ln>
                  <a:noFill/>
                </a:ln>
                <a:solidFill>
                  <a:srgbClr val="0A0A0A"/>
                </a:solidFill>
                <a:effectLst/>
                <a:latin typeface="Google Sans"/>
              </a:rPr>
              <a:t>κέτο</a:t>
            </a:r>
            <a:r>
              <a:rPr kumimoji="0" lang="el-CY" altLang="el-CY" sz="240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400" i="0" u="none" strike="noStrike" cap="none" normalizeH="0" baseline="0" dirty="0" err="1">
                <a:ln>
                  <a:noFill/>
                </a:ln>
                <a:solidFill>
                  <a:srgbClr val="0A0A0A"/>
                </a:solidFill>
                <a:effectLst/>
                <a:latin typeface="Google Sans"/>
              </a:rPr>
              <a:t>Ευχ</a:t>
            </a:r>
            <a:r>
              <a:rPr kumimoji="0" lang="el-CY" altLang="el-CY" sz="2400" i="0" u="none" strike="noStrike" cap="none" normalizeH="0" baseline="0" dirty="0">
                <a:ln>
                  <a:noFill/>
                </a:ln>
                <a:solidFill>
                  <a:srgbClr val="0A0A0A"/>
                </a:solidFill>
                <a:effectLst/>
                <a:latin typeface="Google Sans"/>
              </a:rPr>
              <a:t>αριστώ πολύ.</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400" i="0" u="none" strike="noStrike" cap="none" normalizeH="0" baseline="0" dirty="0">
                <a:ln>
                  <a:noFill/>
                </a:ln>
                <a:solidFill>
                  <a:srgbClr val="0A0A0A"/>
                </a:solidFill>
                <a:effectLst/>
                <a:latin typeface="Google Sans"/>
              </a:rPr>
              <a:t>Με εκτίμηση,</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400" i="0" u="none" strike="noStrike" cap="none" normalizeH="0" baseline="0" dirty="0">
                <a:ln>
                  <a:noFill/>
                </a:ln>
                <a:solidFill>
                  <a:srgbClr val="0A0A0A"/>
                </a:solidFill>
                <a:effectLst/>
                <a:latin typeface="Google Sans"/>
              </a:rPr>
              <a:t>Μα</a:t>
            </a:r>
            <a:r>
              <a:rPr kumimoji="0" lang="el-CY" altLang="el-CY" sz="2400" i="0" u="none" strike="noStrike" cap="none" normalizeH="0" baseline="0" dirty="0" err="1">
                <a:ln>
                  <a:noFill/>
                </a:ln>
                <a:solidFill>
                  <a:srgbClr val="0A0A0A"/>
                </a:solidFill>
                <a:effectLst/>
                <a:latin typeface="Google Sans"/>
              </a:rPr>
              <a:t>ρί</a:t>
            </a:r>
            <a:r>
              <a:rPr kumimoji="0" lang="el-CY" altLang="el-CY" sz="2400" i="0" u="none" strike="noStrike" cap="none" normalizeH="0" baseline="0" dirty="0">
                <a:ln>
                  <a:noFill/>
                </a:ln>
                <a:solidFill>
                  <a:srgbClr val="0A0A0A"/>
                </a:solidFill>
                <a:effectLst/>
                <a:latin typeface="Google Sans"/>
              </a:rPr>
              <a:t>α Παπαδοπούλου</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CY" altLang="el-CY" sz="1800" b="0" i="0" u="none" strike="noStrike" cap="none" normalizeH="0" baseline="0" dirty="0">
              <a:ln>
                <a:noFill/>
              </a:ln>
              <a:solidFill>
                <a:schemeClr val="tx1"/>
              </a:solidFill>
              <a:effectLst/>
              <a:latin typeface="Arial" panose="020B0604020202020204" pitchFamily="34" charset="0"/>
            </a:endParaRPr>
          </a:p>
        </p:txBody>
      </p:sp>
      <p:pic>
        <p:nvPicPr>
          <p:cNvPr id="6148" name="Picture 4" descr="24,400+ Email Cartoon Stock Illustrations, Royalty-Free Vector Graphics &amp;  Clip Art - iStock">
            <a:extLst>
              <a:ext uri="{FF2B5EF4-FFF2-40B4-BE49-F238E27FC236}">
                <a16:creationId xmlns:a16="http://schemas.microsoft.com/office/drawing/2014/main" id="{FAE95A88-8DFB-1C5C-4DFA-7E4100D71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815" y="4110896"/>
            <a:ext cx="21812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Τουριστικά Γραφεία Επαρχίας Λάρνακας - Cyprus Highlights">
            <a:extLst>
              <a:ext uri="{FF2B5EF4-FFF2-40B4-BE49-F238E27FC236}">
                <a16:creationId xmlns:a16="http://schemas.microsoft.com/office/drawing/2014/main" id="{83166A7E-9EFD-1D1E-4C7A-61561FEC3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5093" y="3784245"/>
            <a:ext cx="3186795" cy="2452006"/>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a:extLst>
              <a:ext uri="{FF2B5EF4-FFF2-40B4-BE49-F238E27FC236}">
                <a16:creationId xmlns:a16="http://schemas.microsoft.com/office/drawing/2014/main" id="{94E6C2CE-FD18-F124-58A3-1EABD769C2DB}"/>
              </a:ext>
            </a:extLst>
          </p:cNvPr>
          <p:cNvSpPr/>
          <p:nvPr/>
        </p:nvSpPr>
        <p:spPr>
          <a:xfrm>
            <a:off x="8948057" y="3429000"/>
            <a:ext cx="2688772" cy="707886"/>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Ταξιδιωτικό γραφείο</a:t>
            </a:r>
          </a:p>
          <a:p>
            <a:pPr algn="ctr"/>
            <a:r>
              <a:rPr lang="el-GR" b="1" dirty="0">
                <a:solidFill>
                  <a:schemeClr val="tx1"/>
                </a:solidFill>
              </a:rPr>
              <a:t>Μαρία Κυριάκου </a:t>
            </a:r>
            <a:endParaRPr lang="el-CY" b="1" dirty="0">
              <a:solidFill>
                <a:schemeClr val="tx1"/>
              </a:solidFill>
            </a:endParaRPr>
          </a:p>
        </p:txBody>
      </p:sp>
      <p:sp>
        <p:nvSpPr>
          <p:cNvPr id="6" name="Βέλος: Καμπύλο προς τα κάτω 5">
            <a:extLst>
              <a:ext uri="{FF2B5EF4-FFF2-40B4-BE49-F238E27FC236}">
                <a16:creationId xmlns:a16="http://schemas.microsoft.com/office/drawing/2014/main" id="{76B18219-FB0C-A115-02FD-F77AC41F76AC}"/>
              </a:ext>
            </a:extLst>
          </p:cNvPr>
          <p:cNvSpPr/>
          <p:nvPr/>
        </p:nvSpPr>
        <p:spPr>
          <a:xfrm rot="20284930">
            <a:off x="5987142" y="2042333"/>
            <a:ext cx="4528457" cy="1232097"/>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solidFill>
                <a:schemeClr val="tx1"/>
              </a:solidFill>
            </a:endParaRPr>
          </a:p>
        </p:txBody>
      </p:sp>
      <p:sp>
        <p:nvSpPr>
          <p:cNvPr id="7" name="Ορθογώνιο 6">
            <a:extLst>
              <a:ext uri="{FF2B5EF4-FFF2-40B4-BE49-F238E27FC236}">
                <a16:creationId xmlns:a16="http://schemas.microsoft.com/office/drawing/2014/main" id="{162E2530-3897-A302-2C8C-F52955E17869}"/>
              </a:ext>
            </a:extLst>
          </p:cNvPr>
          <p:cNvSpPr/>
          <p:nvPr/>
        </p:nvSpPr>
        <p:spPr>
          <a:xfrm>
            <a:off x="4763861" y="6052457"/>
            <a:ext cx="2181225" cy="5334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l-CY" altLang="el-CY" dirty="0">
                <a:solidFill>
                  <a:srgbClr val="0A0A0A"/>
                </a:solidFill>
                <a:latin typeface="Google Sans"/>
              </a:rPr>
              <a:t>Μα</a:t>
            </a:r>
            <a:r>
              <a:rPr lang="el-GR" altLang="el-CY" dirty="0" err="1">
                <a:solidFill>
                  <a:srgbClr val="0A0A0A"/>
                </a:solidFill>
                <a:latin typeface="Google Sans"/>
              </a:rPr>
              <a:t>ρία</a:t>
            </a:r>
            <a:r>
              <a:rPr lang="el-CY" altLang="el-CY" dirty="0">
                <a:solidFill>
                  <a:srgbClr val="0A0A0A"/>
                </a:solidFill>
                <a:latin typeface="Google Sans"/>
              </a:rPr>
              <a:t> Παπαδοπούλου</a:t>
            </a:r>
          </a:p>
        </p:txBody>
      </p:sp>
    </p:spTree>
    <p:extLst>
      <p:ext uri="{BB962C8B-B14F-4D97-AF65-F5344CB8AC3E}">
        <p14:creationId xmlns:p14="http://schemas.microsoft.com/office/powerpoint/2010/main" val="4206651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965DD-BE90-CFA0-1F65-DC8251B28A19}"/>
            </a:ext>
          </a:extLst>
        </p:cNvPr>
        <p:cNvGrpSpPr/>
        <p:nvPr/>
      </p:nvGrpSpPr>
      <p:grpSpPr>
        <a:xfrm>
          <a:off x="0" y="0"/>
          <a:ext cx="0" cy="0"/>
          <a:chOff x="0" y="0"/>
          <a:chExt cx="0" cy="0"/>
        </a:xfrm>
      </p:grpSpPr>
      <p:sp>
        <p:nvSpPr>
          <p:cNvPr id="2" name="Οβάλ 1">
            <a:extLst>
              <a:ext uri="{FF2B5EF4-FFF2-40B4-BE49-F238E27FC236}">
                <a16:creationId xmlns:a16="http://schemas.microsoft.com/office/drawing/2014/main" id="{71697BBC-D6A2-3457-D455-AA45BEEA0834}"/>
              </a:ext>
            </a:extLst>
          </p:cNvPr>
          <p:cNvSpPr/>
          <p:nvPr/>
        </p:nvSpPr>
        <p:spPr>
          <a:xfrm>
            <a:off x="510609" y="378278"/>
            <a:ext cx="2857500" cy="2452006"/>
          </a:xfrm>
          <a:prstGeom prst="ellipse">
            <a:avLst/>
          </a:prstGeom>
          <a:solidFill>
            <a:schemeClr val="accent1">
              <a:lumMod val="20000"/>
              <a:lumOff val="80000"/>
            </a:schemeClr>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ΠΟΙΑ;</a:t>
            </a:r>
            <a:endParaRPr lang="el-CY" sz="4800" dirty="0"/>
          </a:p>
        </p:txBody>
      </p:sp>
      <p:sp>
        <p:nvSpPr>
          <p:cNvPr id="3" name="Οβάλ 2">
            <a:extLst>
              <a:ext uri="{FF2B5EF4-FFF2-40B4-BE49-F238E27FC236}">
                <a16:creationId xmlns:a16="http://schemas.microsoft.com/office/drawing/2014/main" id="{CE65BACA-F2C0-1A71-EA50-A6F1A546A60F}"/>
              </a:ext>
            </a:extLst>
          </p:cNvPr>
          <p:cNvSpPr/>
          <p:nvPr/>
        </p:nvSpPr>
        <p:spPr>
          <a:xfrm>
            <a:off x="5938158" y="3038472"/>
            <a:ext cx="2943225" cy="1958074"/>
          </a:xfrm>
          <a:prstGeom prst="ellipse">
            <a:avLst/>
          </a:prstGeom>
          <a:solidFill>
            <a:schemeClr val="accent2">
              <a:lumMod val="20000"/>
              <a:lumOff val="80000"/>
            </a:schemeClr>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ΠΟΤΕ;</a:t>
            </a:r>
            <a:endParaRPr lang="el-CY" sz="4800" dirty="0"/>
          </a:p>
        </p:txBody>
      </p:sp>
      <p:sp>
        <p:nvSpPr>
          <p:cNvPr id="6" name="Οβάλ 5">
            <a:extLst>
              <a:ext uri="{FF2B5EF4-FFF2-40B4-BE49-F238E27FC236}">
                <a16:creationId xmlns:a16="http://schemas.microsoft.com/office/drawing/2014/main" id="{07DF6E3E-8EBD-5B10-6D97-59E1C186E174}"/>
              </a:ext>
            </a:extLst>
          </p:cNvPr>
          <p:cNvSpPr/>
          <p:nvPr/>
        </p:nvSpPr>
        <p:spPr>
          <a:xfrm>
            <a:off x="9051472" y="4441371"/>
            <a:ext cx="2607128" cy="1958074"/>
          </a:xfrm>
          <a:prstGeom prst="ellipse">
            <a:avLst/>
          </a:prstGeom>
          <a:solidFill>
            <a:schemeClr val="accent6">
              <a:lumMod val="20000"/>
              <a:lumOff val="80000"/>
            </a:schemeClr>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altLang="el-CY" sz="4800" dirty="0">
                <a:solidFill>
                  <a:srgbClr val="0A0A0A"/>
                </a:solidFill>
                <a:latin typeface="Google Sans"/>
              </a:rPr>
              <a:t>ΠΟΥ;</a:t>
            </a:r>
            <a:r>
              <a:rPr lang="el-CY" altLang="el-CY" sz="4800" dirty="0">
                <a:solidFill>
                  <a:srgbClr val="0A0A0A"/>
                </a:solidFill>
                <a:latin typeface="Google Sans"/>
              </a:rPr>
              <a:t> </a:t>
            </a:r>
            <a:endParaRPr lang="el-CY" sz="4800" dirty="0"/>
          </a:p>
        </p:txBody>
      </p:sp>
      <p:pic>
        <p:nvPicPr>
          <p:cNvPr id="4100" name="Picture 4" descr="Τουριστικά Γραφεία Επαρχίας Λάρνακας - Cyprus Highlights">
            <a:extLst>
              <a:ext uri="{FF2B5EF4-FFF2-40B4-BE49-F238E27FC236}">
                <a16:creationId xmlns:a16="http://schemas.microsoft.com/office/drawing/2014/main" id="{59779D2E-52B7-6233-32D4-2F01C0C21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5300" y="586466"/>
            <a:ext cx="3269341" cy="24520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2" name="Picture 2" descr="Πρότυπα email επιχείρησης (Αντιγραφή &amp; επικόλληση) | LiveAgent">
            <a:extLst>
              <a:ext uri="{FF2B5EF4-FFF2-40B4-BE49-F238E27FC236}">
                <a16:creationId xmlns:a16="http://schemas.microsoft.com/office/drawing/2014/main" id="{96948B15-8AA8-8341-FA7C-A774D16A1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058" y="3892324"/>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46" name="Picture 2" descr="μεσογειακός χάρτης Στοκ Εικονογραφήσεις, Vectors, &amp; Clipart – (9,342 Στοκ  Εικονογραφήσεις)">
            <a:extLst>
              <a:ext uri="{FF2B5EF4-FFF2-40B4-BE49-F238E27FC236}">
                <a16:creationId xmlns:a16="http://schemas.microsoft.com/office/drawing/2014/main" id="{7E880BAC-F90C-1FBE-050B-425BF5B496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364" y="294595"/>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Αεροπορικά εισιτήρια: πως τα βρίσκεις, πως τα κλείνεις">
            <a:extLst>
              <a:ext uri="{FF2B5EF4-FFF2-40B4-BE49-F238E27FC236}">
                <a16:creationId xmlns:a16="http://schemas.microsoft.com/office/drawing/2014/main" id="{278CDBC3-5F01-BB7A-4720-C8CA25D2B17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23583" y="5284336"/>
            <a:ext cx="2755446" cy="1377723"/>
          </a:xfrm>
          <a:prstGeom prst="rect">
            <a:avLst/>
          </a:prstGeom>
          <a:noFill/>
          <a:extLst>
            <a:ext uri="{909E8E84-426E-40DD-AFC4-6F175D3DCCD1}">
              <a14:hiddenFill xmlns:a14="http://schemas.microsoft.com/office/drawing/2010/main">
                <a:solidFill>
                  <a:srgbClr val="FFFFFF"/>
                </a:solidFill>
              </a14:hiddenFill>
            </a:ext>
          </a:extLst>
        </p:spPr>
      </p:pic>
      <p:sp>
        <p:nvSpPr>
          <p:cNvPr id="4" name="Οβάλ 3">
            <a:extLst>
              <a:ext uri="{FF2B5EF4-FFF2-40B4-BE49-F238E27FC236}">
                <a16:creationId xmlns:a16="http://schemas.microsoft.com/office/drawing/2014/main" id="{F3C11B4A-85DF-F647-D76E-492A3C5E7734}"/>
              </a:ext>
            </a:extLst>
          </p:cNvPr>
          <p:cNvSpPr/>
          <p:nvPr/>
        </p:nvSpPr>
        <p:spPr>
          <a:xfrm>
            <a:off x="3278641" y="1989364"/>
            <a:ext cx="2755446" cy="1969631"/>
          </a:xfrm>
          <a:prstGeom prst="ellipse">
            <a:avLst/>
          </a:prstGeom>
          <a:solidFill>
            <a:schemeClr val="accent4">
              <a:lumMod val="20000"/>
              <a:lumOff val="80000"/>
            </a:schemeClr>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ΣΕ ΠΟΙΑ;</a:t>
            </a:r>
            <a:endParaRPr lang="el-CY" sz="4800" dirty="0"/>
          </a:p>
        </p:txBody>
      </p:sp>
    </p:spTree>
    <p:extLst>
      <p:ext uri="{BB962C8B-B14F-4D97-AF65-F5344CB8AC3E}">
        <p14:creationId xmlns:p14="http://schemas.microsoft.com/office/powerpoint/2010/main" val="2714569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2562B-77C5-77E9-AE7F-8E026B61CB07}"/>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3D5DAAFD-7849-4833-2826-9A220D0FB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4CFA5EB4-67AF-9530-0A0E-9C68E4520671}"/>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Παραγωγή προφορικού  λόγου</a:t>
            </a:r>
            <a:endParaRPr lang="el-CY" sz="4000" dirty="0">
              <a:solidFill>
                <a:schemeClr val="tx1"/>
              </a:solidFill>
            </a:endParaRPr>
          </a:p>
        </p:txBody>
      </p:sp>
      <p:sp>
        <p:nvSpPr>
          <p:cNvPr id="3" name="Ορθογώνιο: Στρογγύλεμα γωνιών 2">
            <a:extLst>
              <a:ext uri="{FF2B5EF4-FFF2-40B4-BE49-F238E27FC236}">
                <a16:creationId xmlns:a16="http://schemas.microsoft.com/office/drawing/2014/main" id="{864DEE3A-5970-8F76-C22E-5489261473B2}"/>
              </a:ext>
            </a:extLst>
          </p:cNvPr>
          <p:cNvSpPr/>
          <p:nvPr/>
        </p:nvSpPr>
        <p:spPr>
          <a:xfrm rot="440519">
            <a:off x="8457153" y="2296003"/>
            <a:ext cx="2822092" cy="15560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3600" dirty="0">
                <a:solidFill>
                  <a:schemeClr val="tx1"/>
                </a:solidFill>
              </a:rPr>
              <a:t>Διάβασε!</a:t>
            </a:r>
          </a:p>
          <a:p>
            <a:r>
              <a:rPr lang="el-GR" sz="3600" dirty="0">
                <a:solidFill>
                  <a:schemeClr val="tx1"/>
                </a:solidFill>
              </a:rPr>
              <a:t>Απάντησε!</a:t>
            </a:r>
          </a:p>
          <a:p>
            <a:r>
              <a:rPr lang="el-GR" sz="3600" dirty="0">
                <a:solidFill>
                  <a:schemeClr val="tx1"/>
                </a:solidFill>
              </a:rPr>
              <a:t>Γράψε!</a:t>
            </a:r>
            <a:endParaRPr lang="el-CY" sz="4000" dirty="0">
              <a:solidFill>
                <a:schemeClr val="tx1"/>
              </a:solidFill>
            </a:endParaRPr>
          </a:p>
        </p:txBody>
      </p:sp>
    </p:spTree>
    <p:extLst>
      <p:ext uri="{BB962C8B-B14F-4D97-AF65-F5344CB8AC3E}">
        <p14:creationId xmlns:p14="http://schemas.microsoft.com/office/powerpoint/2010/main" val="912247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E8967B-0973-FD82-D6E6-7A7CE1B59CC9}"/>
              </a:ext>
            </a:extLst>
          </p:cNvPr>
          <p:cNvSpPr txBox="1"/>
          <p:nvPr/>
        </p:nvSpPr>
        <p:spPr>
          <a:xfrm>
            <a:off x="653142" y="1884125"/>
            <a:ext cx="2797629" cy="3139321"/>
          </a:xfrm>
          <a:prstGeom prst="rect">
            <a:avLst/>
          </a:prstGeom>
          <a:noFill/>
        </p:spPr>
        <p:txBody>
          <a:bodyPr wrap="square">
            <a:spAutoFit/>
          </a:bodyPr>
          <a:lstStyle/>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p:txBody>
      </p:sp>
      <p:sp>
        <p:nvSpPr>
          <p:cNvPr id="4" name="TextBox 3">
            <a:extLst>
              <a:ext uri="{FF2B5EF4-FFF2-40B4-BE49-F238E27FC236}">
                <a16:creationId xmlns:a16="http://schemas.microsoft.com/office/drawing/2014/main" id="{147B37F5-AA99-AAE4-79F6-17FE85FB6AEB}"/>
              </a:ext>
            </a:extLst>
          </p:cNvPr>
          <p:cNvSpPr txBox="1"/>
          <p:nvPr/>
        </p:nvSpPr>
        <p:spPr>
          <a:xfrm>
            <a:off x="2057399" y="566448"/>
            <a:ext cx="9056915" cy="523220"/>
          </a:xfrm>
          <a:prstGeom prst="rect">
            <a:avLst/>
          </a:prstGeom>
          <a:noFill/>
        </p:spPr>
        <p:txBody>
          <a:bodyPr wrap="square">
            <a:spAutoFit/>
          </a:bodyPr>
          <a:lstStyle/>
          <a:p>
            <a:r>
              <a:rPr lang="el-GR" sz="2800" i="0" dirty="0">
                <a:solidFill>
                  <a:srgbClr val="FF0000"/>
                </a:solidFill>
                <a:effectLst/>
                <a:latin typeface="Arial" panose="020B0604020202020204" pitchFamily="34" charset="0"/>
              </a:rPr>
              <a:t>Πώς πηγαίνουν στο σχολείο τα περισσότερα παιδιά; </a:t>
            </a:r>
            <a:endParaRPr lang="el-CY" sz="2800" dirty="0">
              <a:solidFill>
                <a:srgbClr val="FF0000"/>
              </a:solidFill>
            </a:endParaRPr>
          </a:p>
        </p:txBody>
      </p:sp>
      <mc:AlternateContent xmlns:mc="http://schemas.openxmlformats.org/markup-compatibility/2006" xmlns:cx1="http://schemas.microsoft.com/office/drawing/2015/9/8/chartex">
        <mc:Choice Requires="cx1">
          <p:graphicFrame>
            <p:nvGraphicFramePr>
              <p:cNvPr id="7" name="Γράφημα 6">
                <a:extLst>
                  <a:ext uri="{FF2B5EF4-FFF2-40B4-BE49-F238E27FC236}">
                    <a16:creationId xmlns:a16="http://schemas.microsoft.com/office/drawing/2014/main" id="{B5FA2B93-7AC5-6AD9-F5EC-5A279852F62A}"/>
                  </a:ext>
                </a:extLst>
              </p:cNvPr>
              <p:cNvGraphicFramePr/>
              <p:nvPr>
                <p:extLst>
                  <p:ext uri="{D42A27DB-BD31-4B8C-83A1-F6EECF244321}">
                    <p14:modId xmlns:p14="http://schemas.microsoft.com/office/powerpoint/2010/main" val="718481232"/>
                  </p:ext>
                </p:extLst>
              </p:nvPr>
            </p:nvGraphicFramePr>
            <p:xfrm>
              <a:off x="2877457" y="1352413"/>
              <a:ext cx="8128000" cy="3693903"/>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Γράφημα 6">
                <a:extLst>
                  <a:ext uri="{FF2B5EF4-FFF2-40B4-BE49-F238E27FC236}">
                    <a16:creationId xmlns:a16="http://schemas.microsoft.com/office/drawing/2014/main" id="{B5FA2B93-7AC5-6AD9-F5EC-5A279852F62A}"/>
                  </a:ext>
                </a:extLst>
              </p:cNvPr>
              <p:cNvPicPr>
                <a:picLocks noGrp="1" noRot="1" noChangeAspect="1" noMove="1" noResize="1" noEditPoints="1" noAdjustHandles="1" noChangeArrowheads="1" noChangeShapeType="1"/>
              </p:cNvPicPr>
              <p:nvPr/>
            </p:nvPicPr>
            <p:blipFill>
              <a:blip r:embed="rId3"/>
              <a:stretch>
                <a:fillRect/>
              </a:stretch>
            </p:blipFill>
            <p:spPr>
              <a:xfrm>
                <a:off x="2877457" y="1352413"/>
                <a:ext cx="8128000" cy="3693903"/>
              </a:xfrm>
              <a:prstGeom prst="rect">
                <a:avLst/>
              </a:prstGeom>
            </p:spPr>
          </p:pic>
        </mc:Fallback>
      </mc:AlternateContent>
      <p:sp>
        <p:nvSpPr>
          <p:cNvPr id="9" name="TextBox 8">
            <a:extLst>
              <a:ext uri="{FF2B5EF4-FFF2-40B4-BE49-F238E27FC236}">
                <a16:creationId xmlns:a16="http://schemas.microsoft.com/office/drawing/2014/main" id="{597F23A1-27AA-A4D2-8AE7-3C8DDD942D5D}"/>
              </a:ext>
            </a:extLst>
          </p:cNvPr>
          <p:cNvSpPr txBox="1"/>
          <p:nvPr/>
        </p:nvSpPr>
        <p:spPr>
          <a:xfrm>
            <a:off x="6000748" y="4723150"/>
            <a:ext cx="1170215" cy="923330"/>
          </a:xfrm>
          <a:prstGeom prst="rect">
            <a:avLst/>
          </a:prstGeom>
          <a:solidFill>
            <a:schemeClr val="accent6">
              <a:lumMod val="20000"/>
              <a:lumOff val="80000"/>
            </a:schemeClr>
          </a:solidFill>
        </p:spPr>
        <p:txBody>
          <a:bodyPr wrap="square">
            <a:spAutoFit/>
          </a:bodyPr>
          <a:lstStyle/>
          <a:p>
            <a:r>
              <a:rPr lang="el-GR" dirty="0"/>
              <a:t>Με το ποδήλατό μου</a:t>
            </a:r>
          </a:p>
        </p:txBody>
      </p:sp>
      <p:sp>
        <p:nvSpPr>
          <p:cNvPr id="10" name="TextBox 9">
            <a:extLst>
              <a:ext uri="{FF2B5EF4-FFF2-40B4-BE49-F238E27FC236}">
                <a16:creationId xmlns:a16="http://schemas.microsoft.com/office/drawing/2014/main" id="{706DECAB-8393-29C3-B293-110F4B9C6879}"/>
              </a:ext>
            </a:extLst>
          </p:cNvPr>
          <p:cNvSpPr txBox="1"/>
          <p:nvPr/>
        </p:nvSpPr>
        <p:spPr>
          <a:xfrm>
            <a:off x="4635270" y="4734799"/>
            <a:ext cx="1170215" cy="923330"/>
          </a:xfrm>
          <a:prstGeom prst="rect">
            <a:avLst/>
          </a:prstGeom>
          <a:solidFill>
            <a:schemeClr val="accent6">
              <a:lumMod val="20000"/>
              <a:lumOff val="80000"/>
            </a:schemeClr>
          </a:solidFill>
        </p:spPr>
        <p:txBody>
          <a:bodyPr wrap="square">
            <a:spAutoFit/>
          </a:bodyPr>
          <a:lstStyle/>
          <a:p>
            <a:r>
              <a:rPr lang="el-GR" dirty="0"/>
              <a:t>Με τα πόδια</a:t>
            </a:r>
          </a:p>
          <a:p>
            <a:endParaRPr lang="el-GR" dirty="0"/>
          </a:p>
        </p:txBody>
      </p:sp>
      <p:sp>
        <p:nvSpPr>
          <p:cNvPr id="11" name="TextBox 10">
            <a:extLst>
              <a:ext uri="{FF2B5EF4-FFF2-40B4-BE49-F238E27FC236}">
                <a16:creationId xmlns:a16="http://schemas.microsoft.com/office/drawing/2014/main" id="{74D382CA-7A52-C45C-B6DA-790D25969A82}"/>
              </a:ext>
            </a:extLst>
          </p:cNvPr>
          <p:cNvSpPr txBox="1"/>
          <p:nvPr/>
        </p:nvSpPr>
        <p:spPr>
          <a:xfrm>
            <a:off x="8530316" y="4723150"/>
            <a:ext cx="1560741" cy="646331"/>
          </a:xfrm>
          <a:prstGeom prst="rect">
            <a:avLst/>
          </a:prstGeom>
          <a:solidFill>
            <a:schemeClr val="accent6">
              <a:lumMod val="20000"/>
              <a:lumOff val="80000"/>
            </a:schemeClr>
          </a:solidFill>
        </p:spPr>
        <p:txBody>
          <a:bodyPr wrap="square">
            <a:spAutoFit/>
          </a:bodyPr>
          <a:lstStyle/>
          <a:p>
            <a:r>
              <a:rPr lang="el-GR" dirty="0"/>
              <a:t>Με το αυτοκίνητο</a:t>
            </a:r>
          </a:p>
        </p:txBody>
      </p:sp>
      <p:sp>
        <p:nvSpPr>
          <p:cNvPr id="12" name="TextBox 11">
            <a:extLst>
              <a:ext uri="{FF2B5EF4-FFF2-40B4-BE49-F238E27FC236}">
                <a16:creationId xmlns:a16="http://schemas.microsoft.com/office/drawing/2014/main" id="{6E296B48-2300-23D6-A9F2-144D71CA464D}"/>
              </a:ext>
            </a:extLst>
          </p:cNvPr>
          <p:cNvSpPr txBox="1"/>
          <p:nvPr/>
        </p:nvSpPr>
        <p:spPr>
          <a:xfrm>
            <a:off x="3370486" y="4769316"/>
            <a:ext cx="1170215" cy="1754326"/>
          </a:xfrm>
          <a:prstGeom prst="rect">
            <a:avLst/>
          </a:prstGeom>
          <a:solidFill>
            <a:schemeClr val="accent6">
              <a:lumMod val="20000"/>
              <a:lumOff val="80000"/>
            </a:schemeClr>
          </a:solidFill>
        </p:spPr>
        <p:txBody>
          <a:bodyPr wrap="square">
            <a:spAutoFit/>
          </a:bodyPr>
          <a:lstStyle/>
          <a:p>
            <a:r>
              <a:rPr lang="el-GR" dirty="0"/>
              <a:t>Με τη  μηχανή του μπαμπά μου</a:t>
            </a:r>
          </a:p>
          <a:p>
            <a:endParaRPr lang="el-GR" dirty="0"/>
          </a:p>
        </p:txBody>
      </p:sp>
      <p:sp>
        <p:nvSpPr>
          <p:cNvPr id="13" name="TextBox 12">
            <a:extLst>
              <a:ext uri="{FF2B5EF4-FFF2-40B4-BE49-F238E27FC236}">
                <a16:creationId xmlns:a16="http://schemas.microsoft.com/office/drawing/2014/main" id="{D23DC65C-A7D9-65DB-68F8-394C9D296A86}"/>
              </a:ext>
            </a:extLst>
          </p:cNvPr>
          <p:cNvSpPr txBox="1"/>
          <p:nvPr/>
        </p:nvSpPr>
        <p:spPr>
          <a:xfrm>
            <a:off x="7158716" y="4700280"/>
            <a:ext cx="1371600" cy="646331"/>
          </a:xfrm>
          <a:prstGeom prst="rect">
            <a:avLst/>
          </a:prstGeom>
          <a:solidFill>
            <a:schemeClr val="accent6">
              <a:lumMod val="20000"/>
              <a:lumOff val="80000"/>
            </a:schemeClr>
          </a:solidFill>
        </p:spPr>
        <p:txBody>
          <a:bodyPr wrap="square">
            <a:spAutoFit/>
          </a:bodyPr>
          <a:lstStyle/>
          <a:p>
            <a:r>
              <a:rPr lang="el-GR" dirty="0"/>
              <a:t>Με το λεωφορείο</a:t>
            </a:r>
          </a:p>
        </p:txBody>
      </p:sp>
      <p:sp>
        <p:nvSpPr>
          <p:cNvPr id="14" name="TextBox 13">
            <a:extLst>
              <a:ext uri="{FF2B5EF4-FFF2-40B4-BE49-F238E27FC236}">
                <a16:creationId xmlns:a16="http://schemas.microsoft.com/office/drawing/2014/main" id="{F7C07E1A-E2D0-43DB-1FA6-3845C5441398}"/>
              </a:ext>
            </a:extLst>
          </p:cNvPr>
          <p:cNvSpPr txBox="1"/>
          <p:nvPr/>
        </p:nvSpPr>
        <p:spPr>
          <a:xfrm>
            <a:off x="10091057" y="4723150"/>
            <a:ext cx="1170215" cy="369332"/>
          </a:xfrm>
          <a:prstGeom prst="rect">
            <a:avLst/>
          </a:prstGeom>
          <a:solidFill>
            <a:schemeClr val="accent6">
              <a:lumMod val="20000"/>
              <a:lumOff val="80000"/>
            </a:schemeClr>
          </a:solidFill>
        </p:spPr>
        <p:txBody>
          <a:bodyPr wrap="square">
            <a:spAutoFit/>
          </a:bodyPr>
          <a:lstStyle/>
          <a:p>
            <a:r>
              <a:rPr lang="el-GR" dirty="0"/>
              <a:t>Με ταξί</a:t>
            </a:r>
          </a:p>
        </p:txBody>
      </p:sp>
      <p:sp>
        <p:nvSpPr>
          <p:cNvPr id="2" name="Οβάλ 1">
            <a:extLst>
              <a:ext uri="{FF2B5EF4-FFF2-40B4-BE49-F238E27FC236}">
                <a16:creationId xmlns:a16="http://schemas.microsoft.com/office/drawing/2014/main" id="{FE809A27-9E61-9128-0082-E0594B1CF027}"/>
              </a:ext>
            </a:extLst>
          </p:cNvPr>
          <p:cNvSpPr/>
          <p:nvPr/>
        </p:nvSpPr>
        <p:spPr>
          <a:xfrm>
            <a:off x="9960429" y="5497286"/>
            <a:ext cx="1850571" cy="1273628"/>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Εσύ;</a:t>
            </a:r>
            <a:endParaRPr lang="el-CY" sz="4400" dirty="0">
              <a:solidFill>
                <a:schemeClr val="tx1"/>
              </a:solidFill>
            </a:endParaRPr>
          </a:p>
        </p:txBody>
      </p:sp>
    </p:spTree>
    <p:extLst>
      <p:ext uri="{BB962C8B-B14F-4D97-AF65-F5344CB8AC3E}">
        <p14:creationId xmlns:p14="http://schemas.microsoft.com/office/powerpoint/2010/main" val="3869336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l-GR" sz="6600" dirty="0"/>
              <a:t>Σήμερα είναι ______, __ Ιανουαρίου 2026 (__/01/2026).Τώρα είμαστε στον χειμώνα.</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106D7C-2AFA-E849-5ADB-A842A747F9BF}"/>
              </a:ext>
            </a:extLst>
          </p:cNvPr>
          <p:cNvSpPr txBox="1"/>
          <p:nvPr/>
        </p:nvSpPr>
        <p:spPr>
          <a:xfrm>
            <a:off x="424541" y="406178"/>
            <a:ext cx="10755087" cy="1323439"/>
          </a:xfrm>
          <a:prstGeom prst="rect">
            <a:avLst/>
          </a:prstGeom>
          <a:noFill/>
        </p:spPr>
        <p:txBody>
          <a:bodyPr wrap="square">
            <a:spAutoFit/>
          </a:bodyPr>
          <a:lstStyle/>
          <a:p>
            <a:pPr algn="ctr"/>
            <a:r>
              <a:rPr lang="el-GR" sz="4000" dirty="0">
                <a:solidFill>
                  <a:srgbClr val="FF0000"/>
                </a:solidFill>
              </a:rPr>
              <a:t>Τα μεταφορικά μέσα στην Κύπρο και  σε άλλες χώρες</a:t>
            </a:r>
            <a:endParaRPr lang="el-CY" sz="4000" dirty="0">
              <a:solidFill>
                <a:srgbClr val="FF0000"/>
              </a:solidFill>
            </a:endParaRPr>
          </a:p>
        </p:txBody>
      </p:sp>
      <p:sp>
        <p:nvSpPr>
          <p:cNvPr id="2" name="AutoShape 2" descr="Chica de anime Royalty-Free Διανύσματα">
            <a:extLst>
              <a:ext uri="{FF2B5EF4-FFF2-40B4-BE49-F238E27FC236}">
                <a16:creationId xmlns:a16="http://schemas.microsoft.com/office/drawing/2014/main" id="{601A2836-3859-5899-1A3F-D5546A754A7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5" name="Εικόνα 4" descr="Εικόνα που περιέχει ανθρώπινο πρόσωπο, καρτούν, εικονογράφηση, clipart&#10;&#10;Το περιεχόμενο που δημιουργείται από AI ενδέχεται να είναι εσφαλμένο.">
            <a:extLst>
              <a:ext uri="{FF2B5EF4-FFF2-40B4-BE49-F238E27FC236}">
                <a16:creationId xmlns:a16="http://schemas.microsoft.com/office/drawing/2014/main" id="{84105653-B80D-C3AE-102F-0A05C4546949}"/>
              </a:ext>
            </a:extLst>
          </p:cNvPr>
          <p:cNvPicPr>
            <a:picLocks noChangeAspect="1"/>
          </p:cNvPicPr>
          <p:nvPr/>
        </p:nvPicPr>
        <p:blipFill>
          <a:blip r:embed="rId2"/>
          <a:stretch>
            <a:fillRect/>
          </a:stretch>
        </p:blipFill>
        <p:spPr>
          <a:xfrm>
            <a:off x="1678981" y="5278433"/>
            <a:ext cx="748811" cy="7488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8" name="Picture 4" descr="Χαριτωμένο αγόρι με κινούμενα σχέδια με γυαλιά με χαλαρά ρούχα που  στέκονται με σιγουριά Απεικόνιση αποθεμάτων - εικονογραφία από childhood,  arroyos: 399243949">
            <a:extLst>
              <a:ext uri="{FF2B5EF4-FFF2-40B4-BE49-F238E27FC236}">
                <a16:creationId xmlns:a16="http://schemas.microsoft.com/office/drawing/2014/main" id="{FA0458C0-CC09-EB64-F4C7-DD6BE85209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940" y="5304285"/>
            <a:ext cx="748812" cy="7488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6" name="Picture 12" descr="Πορτραίτο Του Νεαρή Όμορφη Γυναίκα Ξανθά Μαλλιά Που Κυματίζει Καρτούν  Διάνυσμα από ©reinekke 203337602">
            <a:extLst>
              <a:ext uri="{FF2B5EF4-FFF2-40B4-BE49-F238E27FC236}">
                <a16:creationId xmlns:a16="http://schemas.microsoft.com/office/drawing/2014/main" id="{01044E3C-46CE-C546-A720-63400F480EE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501"/>
          <a:stretch>
            <a:fillRect/>
          </a:stretch>
        </p:blipFill>
        <p:spPr bwMode="auto">
          <a:xfrm>
            <a:off x="971161" y="5238542"/>
            <a:ext cx="654493" cy="918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6" name="Picture 2" descr="Χαρούμενη Μουσουλμάνα Εικονογράφηση Κινουμένων Σχεδίων Ευτυχισμένο:  Εικονογράφηση μόδας 2650727265 | Shutterstock">
            <a:extLst>
              <a:ext uri="{FF2B5EF4-FFF2-40B4-BE49-F238E27FC236}">
                <a16:creationId xmlns:a16="http://schemas.microsoft.com/office/drawing/2014/main" id="{C27573D7-F8C5-3A54-8F70-56DAAEC110D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8154"/>
          <a:stretch>
            <a:fillRect/>
          </a:stretch>
        </p:blipFill>
        <p:spPr bwMode="auto">
          <a:xfrm>
            <a:off x="2581510" y="5238542"/>
            <a:ext cx="755810" cy="7488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Μασκότ μαθητής ξανθό χαρούμενο αγόρι στην 2D / 3D Μασκότ">
            <a:extLst>
              <a:ext uri="{FF2B5EF4-FFF2-40B4-BE49-F238E27FC236}">
                <a16:creationId xmlns:a16="http://schemas.microsoft.com/office/drawing/2014/main" id="{5B6A2708-806D-2651-AD2A-713D36B66AC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5683"/>
          <a:stretch>
            <a:fillRect/>
          </a:stretch>
        </p:blipFill>
        <p:spPr bwMode="auto">
          <a:xfrm>
            <a:off x="3459517" y="5172798"/>
            <a:ext cx="733263" cy="8145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4" descr="Μουσουλμάνα κοπέλα που διαβάζει Κοράνι, χαριτωμένη: Vector στοκ (χωρίς  δικαιώματα) 2656185763 | Shutterstock">
            <a:extLst>
              <a:ext uri="{FF2B5EF4-FFF2-40B4-BE49-F238E27FC236}">
                <a16:creationId xmlns:a16="http://schemas.microsoft.com/office/drawing/2014/main" id="{80E991B1-FEFD-CF77-8D10-DB365121E62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0146"/>
          <a:stretch>
            <a:fillRect/>
          </a:stretch>
        </p:blipFill>
        <p:spPr bwMode="auto">
          <a:xfrm>
            <a:off x="2959415" y="5831434"/>
            <a:ext cx="902859" cy="8944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4" name="Picture 10" descr="Εικονογράφηση Διάνυσμα Του Cartoon Χαρούμενο Αγόρι Σχολείο Θέτει Διάνυσμα  από ©tigatelu 569041056">
            <a:extLst>
              <a:ext uri="{FF2B5EF4-FFF2-40B4-BE49-F238E27FC236}">
                <a16:creationId xmlns:a16="http://schemas.microsoft.com/office/drawing/2014/main" id="{4CA703C2-CF88-4CE5-1B1A-94CA1BC723F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6045"/>
          <a:stretch>
            <a:fillRect/>
          </a:stretch>
        </p:blipFill>
        <p:spPr bwMode="auto">
          <a:xfrm>
            <a:off x="4675731" y="5200404"/>
            <a:ext cx="962693" cy="10958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10" descr="Εικονογράφηση Διάνυσμα Του Cartoon Χαρούμενο Αγόρι Σχολείο Θέτει Διάνυσμα  από ©tigatelu 569041056">
            <a:extLst>
              <a:ext uri="{FF2B5EF4-FFF2-40B4-BE49-F238E27FC236}">
                <a16:creationId xmlns:a16="http://schemas.microsoft.com/office/drawing/2014/main" id="{0632F739-0F24-128C-D6E0-B3D74FC97BA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6045"/>
          <a:stretch>
            <a:fillRect/>
          </a:stretch>
        </p:blipFill>
        <p:spPr bwMode="auto">
          <a:xfrm>
            <a:off x="6602837" y="5182853"/>
            <a:ext cx="962693" cy="10958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Μια χαριτωμένη μουσουλμάνα κοπέλα σε καρτούν με ένα κόκκινο μπαλόνι  Διανυσματική απεικόνιση - εικονογραφία από lifestyle: 84700302">
            <a:extLst>
              <a:ext uri="{FF2B5EF4-FFF2-40B4-BE49-F238E27FC236}">
                <a16:creationId xmlns:a16="http://schemas.microsoft.com/office/drawing/2014/main" id="{25A18E8A-3262-5DFE-00F6-855D99F527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37855" y="5210774"/>
            <a:ext cx="895686" cy="10195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aphicFrame>
        <p:nvGraphicFramePr>
          <p:cNvPr id="9" name="Πίνακας 8">
            <a:extLst>
              <a:ext uri="{FF2B5EF4-FFF2-40B4-BE49-F238E27FC236}">
                <a16:creationId xmlns:a16="http://schemas.microsoft.com/office/drawing/2014/main" id="{55C84574-D058-9D79-1CA0-F3B36FC92783}"/>
              </a:ext>
            </a:extLst>
          </p:cNvPr>
          <p:cNvGraphicFramePr>
            <a:graphicFrameLocks noGrp="1"/>
          </p:cNvGraphicFramePr>
          <p:nvPr>
            <p:extLst>
              <p:ext uri="{D42A27DB-BD31-4B8C-83A1-F6EECF244321}">
                <p14:modId xmlns:p14="http://schemas.microsoft.com/office/powerpoint/2010/main" val="753135267"/>
              </p:ext>
            </p:extLst>
          </p:nvPr>
        </p:nvGraphicFramePr>
        <p:xfrm>
          <a:off x="296500" y="2138930"/>
          <a:ext cx="11440889" cy="3078480"/>
        </p:xfrm>
        <a:graphic>
          <a:graphicData uri="http://schemas.openxmlformats.org/drawingml/2006/table">
            <a:tbl>
              <a:tblPr firstRow="1" bandRow="1">
                <a:tableStyleId>{5940675A-B579-460E-94D1-54222C63F5DA}</a:tableStyleId>
              </a:tblPr>
              <a:tblGrid>
                <a:gridCol w="1906815">
                  <a:extLst>
                    <a:ext uri="{9D8B030D-6E8A-4147-A177-3AD203B41FA5}">
                      <a16:colId xmlns:a16="http://schemas.microsoft.com/office/drawing/2014/main" val="1584022780"/>
                    </a:ext>
                  </a:extLst>
                </a:gridCol>
                <a:gridCol w="1906815">
                  <a:extLst>
                    <a:ext uri="{9D8B030D-6E8A-4147-A177-3AD203B41FA5}">
                      <a16:colId xmlns:a16="http://schemas.microsoft.com/office/drawing/2014/main" val="3356859067"/>
                    </a:ext>
                  </a:extLst>
                </a:gridCol>
                <a:gridCol w="1906815">
                  <a:extLst>
                    <a:ext uri="{9D8B030D-6E8A-4147-A177-3AD203B41FA5}">
                      <a16:colId xmlns:a16="http://schemas.microsoft.com/office/drawing/2014/main" val="3317572855"/>
                    </a:ext>
                  </a:extLst>
                </a:gridCol>
                <a:gridCol w="2133369">
                  <a:extLst>
                    <a:ext uri="{9D8B030D-6E8A-4147-A177-3AD203B41FA5}">
                      <a16:colId xmlns:a16="http://schemas.microsoft.com/office/drawing/2014/main" val="2688100171"/>
                    </a:ext>
                  </a:extLst>
                </a:gridCol>
                <a:gridCol w="2161046">
                  <a:extLst>
                    <a:ext uri="{9D8B030D-6E8A-4147-A177-3AD203B41FA5}">
                      <a16:colId xmlns:a16="http://schemas.microsoft.com/office/drawing/2014/main" val="3252131773"/>
                    </a:ext>
                  </a:extLst>
                </a:gridCol>
                <a:gridCol w="1426029">
                  <a:extLst>
                    <a:ext uri="{9D8B030D-6E8A-4147-A177-3AD203B41FA5}">
                      <a16:colId xmlns:a16="http://schemas.microsoft.com/office/drawing/2014/main" val="3331126692"/>
                    </a:ext>
                  </a:extLst>
                </a:gridCol>
              </a:tblGrid>
              <a:tr h="370840">
                <a:tc>
                  <a:txBody>
                    <a:bodyPr/>
                    <a:lstStyle/>
                    <a:p>
                      <a:r>
                        <a:rPr lang="el-GR" sz="2800" dirty="0"/>
                        <a:t>Κύπρος</a:t>
                      </a:r>
                      <a:endParaRPr lang="el-CY" sz="2800" dirty="0"/>
                    </a:p>
                  </a:txBody>
                  <a:tcPr/>
                </a:tc>
                <a:tc>
                  <a:txBody>
                    <a:bodyPr/>
                    <a:lstStyle/>
                    <a:p>
                      <a:r>
                        <a:rPr lang="el-GR" sz="2800" dirty="0"/>
                        <a:t>Συρία</a:t>
                      </a:r>
                      <a:endParaRPr lang="el-CY" sz="2800" dirty="0"/>
                    </a:p>
                  </a:txBody>
                  <a:tcPr/>
                </a:tc>
                <a:tc>
                  <a:txBody>
                    <a:bodyPr/>
                    <a:lstStyle/>
                    <a:p>
                      <a:r>
                        <a:rPr lang="el-GR" sz="2800" dirty="0"/>
                        <a:t>Βέλγιο</a:t>
                      </a:r>
                      <a:endParaRPr lang="el-CY" sz="2800" dirty="0"/>
                    </a:p>
                  </a:txBody>
                  <a:tcPr/>
                </a:tc>
                <a:tc>
                  <a:txBody>
                    <a:bodyPr/>
                    <a:lstStyle/>
                    <a:p>
                      <a:r>
                        <a:rPr lang="el-GR" sz="2800" dirty="0"/>
                        <a:t>Βουλγαρία</a:t>
                      </a:r>
                      <a:endParaRPr lang="el-CY" sz="2800" dirty="0"/>
                    </a:p>
                  </a:txBody>
                  <a:tcPr/>
                </a:tc>
                <a:tc>
                  <a:txBody>
                    <a:bodyPr/>
                    <a:lstStyle/>
                    <a:p>
                      <a:r>
                        <a:rPr lang="el-GR" sz="2800" dirty="0"/>
                        <a:t>Αφγανιστάν</a:t>
                      </a:r>
                      <a:endParaRPr lang="el-CY" sz="2800" dirty="0"/>
                    </a:p>
                  </a:txBody>
                  <a:tcPr/>
                </a:tc>
                <a:tc>
                  <a:txBody>
                    <a:bodyPr/>
                    <a:lstStyle/>
                    <a:p>
                      <a:r>
                        <a:rPr lang="el-GR" sz="2800" dirty="0"/>
                        <a:t>Τουρκία</a:t>
                      </a:r>
                      <a:endParaRPr lang="el-CY" sz="2800" dirty="0"/>
                    </a:p>
                  </a:txBody>
                  <a:tcPr/>
                </a:tc>
                <a:extLst>
                  <a:ext uri="{0D108BD9-81ED-4DB2-BD59-A6C34878D82A}">
                    <a16:rowId xmlns:a16="http://schemas.microsoft.com/office/drawing/2014/main" val="1026665856"/>
                  </a:ext>
                </a:extLst>
              </a:tr>
              <a:tr h="370840">
                <a:tc>
                  <a:txBody>
                    <a:bodyPr/>
                    <a:lstStyle/>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dirty="0"/>
                    </a:p>
                  </a:txBody>
                  <a:tcPr/>
                </a:tc>
                <a:tc>
                  <a:txBody>
                    <a:bodyPr/>
                    <a:lstStyle/>
                    <a:p>
                      <a:endParaRPr lang="el-CY" dirty="0"/>
                    </a:p>
                  </a:txBody>
                  <a:tcPr/>
                </a:tc>
                <a:tc>
                  <a:txBody>
                    <a:bodyPr/>
                    <a:lstStyle/>
                    <a:p>
                      <a:endParaRPr lang="el-CY" dirty="0"/>
                    </a:p>
                  </a:txBody>
                  <a:tcPr/>
                </a:tc>
                <a:tc>
                  <a:txBody>
                    <a:bodyPr/>
                    <a:lstStyle/>
                    <a:p>
                      <a:endParaRPr lang="el-CY" dirty="0"/>
                    </a:p>
                  </a:txBody>
                  <a:tcPr/>
                </a:tc>
                <a:tc>
                  <a:txBody>
                    <a:bodyPr/>
                    <a:lstStyle/>
                    <a:p>
                      <a:endParaRPr lang="el-CY" dirty="0"/>
                    </a:p>
                  </a:txBody>
                  <a:tcPr/>
                </a:tc>
                <a:extLst>
                  <a:ext uri="{0D108BD9-81ED-4DB2-BD59-A6C34878D82A}">
                    <a16:rowId xmlns:a16="http://schemas.microsoft.com/office/drawing/2014/main" val="1027148424"/>
                  </a:ext>
                </a:extLst>
              </a:tr>
            </a:tbl>
          </a:graphicData>
        </a:graphic>
      </p:graphicFrame>
      <p:pic>
        <p:nvPicPr>
          <p:cNvPr id="10" name="Picture 6" descr="Μια χαριτωμένη μουσουλμάνα κοπέλα σε καρτούν με ένα κόκκινο μπαλόνι  Διανυσματική απεικόνιση - εικονογραφία από lifestyle: 84700302">
            <a:extLst>
              <a:ext uri="{FF2B5EF4-FFF2-40B4-BE49-F238E27FC236}">
                <a16:creationId xmlns:a16="http://schemas.microsoft.com/office/drawing/2014/main" id="{2376FFFE-2D07-103C-CAEA-A56175A0D39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87212" y="5217410"/>
            <a:ext cx="773491" cy="8953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1" name="Picture 2" descr="Χαρούμενη Μουσουλμάνα Εικονογράφηση Κινουμένων Σχεδίων Ευτυχισμένο:  Εικονογράφηση μόδας 2650727265 | Shutterstock">
            <a:extLst>
              <a:ext uri="{FF2B5EF4-FFF2-40B4-BE49-F238E27FC236}">
                <a16:creationId xmlns:a16="http://schemas.microsoft.com/office/drawing/2014/main" id="{3DAC0727-F25A-E8E9-83F5-16F78ED2244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154"/>
          <a:stretch>
            <a:fillRect/>
          </a:stretch>
        </p:blipFill>
        <p:spPr bwMode="auto">
          <a:xfrm>
            <a:off x="10124519" y="5200404"/>
            <a:ext cx="962693" cy="9537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152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Μαθητές Που Μιλάνε Μεταξύ Τους Στο Σχολικό Φορέα Κινουμένων Σχεδίων  Διάνυσμα από ©serkanavci 649987518">
            <a:extLst>
              <a:ext uri="{FF2B5EF4-FFF2-40B4-BE49-F238E27FC236}">
                <a16:creationId xmlns:a16="http://schemas.microsoft.com/office/drawing/2014/main" id="{99E130E5-33F1-B1FB-4095-5299FB031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144" y="2525486"/>
            <a:ext cx="4651942" cy="4079492"/>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ομιλίας: Ορθογώνιο με στρογγυλεμένες γωνίες 1">
            <a:extLst>
              <a:ext uri="{FF2B5EF4-FFF2-40B4-BE49-F238E27FC236}">
                <a16:creationId xmlns:a16="http://schemas.microsoft.com/office/drawing/2014/main" id="{1DE582E1-DF7F-BA82-327D-8829F2EA2B96}"/>
              </a:ext>
            </a:extLst>
          </p:cNvPr>
          <p:cNvSpPr/>
          <p:nvPr/>
        </p:nvSpPr>
        <p:spPr>
          <a:xfrm>
            <a:off x="7445829" y="478971"/>
            <a:ext cx="4059382" cy="1963779"/>
          </a:xfrm>
          <a:prstGeom prst="wedgeRoundRectCallou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l-GR" sz="3600" b="1" dirty="0">
                <a:solidFill>
                  <a:schemeClr val="tx1"/>
                </a:solidFill>
              </a:rPr>
              <a:t>Πού θα ήθελες  να πας  καλοκαιρινές διακοπές; </a:t>
            </a:r>
          </a:p>
          <a:p>
            <a:pPr algn="ctr"/>
            <a:endParaRPr lang="el-CY" dirty="0"/>
          </a:p>
        </p:txBody>
      </p:sp>
      <p:sp>
        <p:nvSpPr>
          <p:cNvPr id="3" name="Φυσαλίδα ομιλίας: Ορθογώνιο με στρογγυλεμένες γωνίες 2">
            <a:extLst>
              <a:ext uri="{FF2B5EF4-FFF2-40B4-BE49-F238E27FC236}">
                <a16:creationId xmlns:a16="http://schemas.microsoft.com/office/drawing/2014/main" id="{C0507D80-8AB4-C243-4F8D-B8BA49C7E1BD}"/>
              </a:ext>
            </a:extLst>
          </p:cNvPr>
          <p:cNvSpPr/>
          <p:nvPr/>
        </p:nvSpPr>
        <p:spPr>
          <a:xfrm>
            <a:off x="2188028" y="584560"/>
            <a:ext cx="3907972" cy="1752600"/>
          </a:xfrm>
          <a:prstGeom prst="wedgeRoundRectCallou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233196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7F7AF-D56C-8B00-83F3-776D3D784ACC}"/>
            </a:ext>
          </a:extLst>
        </p:cNvPr>
        <p:cNvGrpSpPr/>
        <p:nvPr/>
      </p:nvGrpSpPr>
      <p:grpSpPr>
        <a:xfrm>
          <a:off x="0" y="0"/>
          <a:ext cx="0" cy="0"/>
          <a:chOff x="0" y="0"/>
          <a:chExt cx="0" cy="0"/>
        </a:xfrm>
      </p:grpSpPr>
      <p:pic>
        <p:nvPicPr>
          <p:cNvPr id="8194" name="Picture 2" descr="Μαθητές Που Μιλάνε Μεταξύ Τους Στο Σχολικό Φορέα Κινουμένων Σχεδίων  Διάνυσμα από ©serkanavci 649987518">
            <a:extLst>
              <a:ext uri="{FF2B5EF4-FFF2-40B4-BE49-F238E27FC236}">
                <a16:creationId xmlns:a16="http://schemas.microsoft.com/office/drawing/2014/main" id="{E931EB6F-2858-77EA-1582-C79E38B90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144" y="2525486"/>
            <a:ext cx="4651942" cy="4079492"/>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ομιλίας: Ορθογώνιο με στρογγυλεμένες γωνίες 1">
            <a:extLst>
              <a:ext uri="{FF2B5EF4-FFF2-40B4-BE49-F238E27FC236}">
                <a16:creationId xmlns:a16="http://schemas.microsoft.com/office/drawing/2014/main" id="{2B0D1C89-6F3B-7F7D-2940-12691002E5DC}"/>
              </a:ext>
            </a:extLst>
          </p:cNvPr>
          <p:cNvSpPr/>
          <p:nvPr/>
        </p:nvSpPr>
        <p:spPr>
          <a:xfrm>
            <a:off x="7424058" y="587828"/>
            <a:ext cx="4059382" cy="1963779"/>
          </a:xfrm>
          <a:prstGeom prst="wedgeRoundRectCallou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l-GR" sz="3600" b="1" dirty="0">
                <a:solidFill>
                  <a:schemeClr val="tx1"/>
                </a:solidFill>
              </a:rPr>
              <a:t>Πώς  ήρθες στην Κύπρο;</a:t>
            </a:r>
            <a:endParaRPr lang="el-CY" sz="3600" b="1" dirty="0">
              <a:solidFill>
                <a:schemeClr val="tx1"/>
              </a:solidFill>
            </a:endParaRPr>
          </a:p>
        </p:txBody>
      </p:sp>
      <p:sp>
        <p:nvSpPr>
          <p:cNvPr id="3" name="Φυσαλίδα ομιλίας: Ορθογώνιο με στρογγυλεμένες γωνίες 2">
            <a:extLst>
              <a:ext uri="{FF2B5EF4-FFF2-40B4-BE49-F238E27FC236}">
                <a16:creationId xmlns:a16="http://schemas.microsoft.com/office/drawing/2014/main" id="{84ADAB44-2873-FE18-B68E-EACE48A9C6F5}"/>
              </a:ext>
            </a:extLst>
          </p:cNvPr>
          <p:cNvSpPr/>
          <p:nvPr/>
        </p:nvSpPr>
        <p:spPr>
          <a:xfrm>
            <a:off x="2188028" y="584560"/>
            <a:ext cx="3907972" cy="1752600"/>
          </a:xfrm>
          <a:prstGeom prst="wedgeRoundRectCallou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4042691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0BE0B-8277-FFD7-705C-C6AF167D86A0}"/>
            </a:ext>
          </a:extLst>
        </p:cNvPr>
        <p:cNvGrpSpPr/>
        <p:nvPr/>
      </p:nvGrpSpPr>
      <p:grpSpPr>
        <a:xfrm>
          <a:off x="0" y="0"/>
          <a:ext cx="0" cy="0"/>
          <a:chOff x="0" y="0"/>
          <a:chExt cx="0" cy="0"/>
        </a:xfrm>
      </p:grpSpPr>
      <p:pic>
        <p:nvPicPr>
          <p:cNvPr id="8194" name="Picture 2" descr="Μαθητές Που Μιλάνε Μεταξύ Τους Στο Σχολικό Φορέα Κινουμένων Σχεδίων  Διάνυσμα από ©serkanavci 649987518">
            <a:extLst>
              <a:ext uri="{FF2B5EF4-FFF2-40B4-BE49-F238E27FC236}">
                <a16:creationId xmlns:a16="http://schemas.microsoft.com/office/drawing/2014/main" id="{08A593C0-D518-17D7-BA21-9D8E3B834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144" y="2525486"/>
            <a:ext cx="4651942" cy="4079492"/>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ομιλίας: Ορθογώνιο με στρογγυλεμένες γωνίες 1">
            <a:extLst>
              <a:ext uri="{FF2B5EF4-FFF2-40B4-BE49-F238E27FC236}">
                <a16:creationId xmlns:a16="http://schemas.microsoft.com/office/drawing/2014/main" id="{8FF7E603-89B6-740D-EFE1-E364F12D8297}"/>
              </a:ext>
            </a:extLst>
          </p:cNvPr>
          <p:cNvSpPr/>
          <p:nvPr/>
        </p:nvSpPr>
        <p:spPr>
          <a:xfrm>
            <a:off x="7369629" y="561707"/>
            <a:ext cx="4059382" cy="1963779"/>
          </a:xfrm>
          <a:prstGeom prst="wedgeRoundRectCallou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l-GR" sz="3600" b="1" dirty="0">
                <a:solidFill>
                  <a:schemeClr val="tx1"/>
                </a:solidFill>
              </a:rPr>
              <a:t>Με τι σου αρέσει να ταξιδεύεις;</a:t>
            </a:r>
            <a:endParaRPr lang="el-CY" sz="3600" b="1" dirty="0">
              <a:solidFill>
                <a:schemeClr val="tx1"/>
              </a:solidFill>
            </a:endParaRPr>
          </a:p>
        </p:txBody>
      </p:sp>
      <p:sp>
        <p:nvSpPr>
          <p:cNvPr id="3" name="Φυσαλίδα ομιλίας: Ορθογώνιο με στρογγυλεμένες γωνίες 2">
            <a:extLst>
              <a:ext uri="{FF2B5EF4-FFF2-40B4-BE49-F238E27FC236}">
                <a16:creationId xmlns:a16="http://schemas.microsoft.com/office/drawing/2014/main" id="{0756B32B-AE98-2DA9-43F6-71600595993B}"/>
              </a:ext>
            </a:extLst>
          </p:cNvPr>
          <p:cNvSpPr/>
          <p:nvPr/>
        </p:nvSpPr>
        <p:spPr>
          <a:xfrm>
            <a:off x="2188028" y="584560"/>
            <a:ext cx="3907972" cy="1752600"/>
          </a:xfrm>
          <a:prstGeom prst="wedgeRoundRectCallou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3250799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48F95-1FF5-E94E-4CEC-C3899E6C2BB1}"/>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EDF8C9B6-85F9-6DD6-7811-01429446C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3BA03A0A-F652-6F91-3FD1-5F9248039BF4}"/>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rPr>
              <a:t>ΕΡΓΑΣΙΑ ΣΤΟ ΣΠΙΤΙ</a:t>
            </a:r>
            <a:endParaRPr lang="el-CY" sz="4000" dirty="0">
              <a:solidFill>
                <a:schemeClr val="tx1"/>
              </a:solidFill>
            </a:endParaRPr>
          </a:p>
        </p:txBody>
      </p:sp>
      <p:sp>
        <p:nvSpPr>
          <p:cNvPr id="3" name="Ορθογώνιο: Στρογγύλεμα γωνιών 2">
            <a:extLst>
              <a:ext uri="{FF2B5EF4-FFF2-40B4-BE49-F238E27FC236}">
                <a16:creationId xmlns:a16="http://schemas.microsoft.com/office/drawing/2014/main" id="{247A54C9-A5E5-4BE3-6993-3CB89B16EDAE}"/>
              </a:ext>
            </a:extLst>
          </p:cNvPr>
          <p:cNvSpPr/>
          <p:nvPr/>
        </p:nvSpPr>
        <p:spPr>
          <a:xfrm rot="440519">
            <a:off x="8495769" y="2300890"/>
            <a:ext cx="2859652" cy="94928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3600" b="1" dirty="0">
                <a:solidFill>
                  <a:schemeClr val="tx1"/>
                </a:solidFill>
              </a:rPr>
              <a:t>Παιχνίδι ρόλων</a:t>
            </a:r>
            <a:endParaRPr lang="el-CY" sz="4000" dirty="0">
              <a:solidFill>
                <a:schemeClr val="tx1"/>
              </a:solidFill>
            </a:endParaRPr>
          </a:p>
        </p:txBody>
      </p:sp>
    </p:spTree>
    <p:extLst>
      <p:ext uri="{BB962C8B-B14F-4D97-AF65-F5344CB8AC3E}">
        <p14:creationId xmlns:p14="http://schemas.microsoft.com/office/powerpoint/2010/main" val="1292812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84F56-B8FD-0470-1F08-FC31751D93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0E6831D-AD16-F1FD-BE38-3332CC063736}"/>
              </a:ext>
            </a:extLst>
          </p:cNvPr>
          <p:cNvSpPr txBox="1"/>
          <p:nvPr/>
        </p:nvSpPr>
        <p:spPr>
          <a:xfrm>
            <a:off x="620486" y="197346"/>
            <a:ext cx="4855029" cy="6463308"/>
          </a:xfrm>
          <a:prstGeom prst="rect">
            <a:avLst/>
          </a:prstGeom>
          <a:noFill/>
        </p:spPr>
        <p:txBody>
          <a:bodyPr wrap="square">
            <a:spAutoFit/>
          </a:bodyPr>
          <a:lstStyle/>
          <a:p>
            <a:r>
              <a:rPr lang="el-GR" b="1" dirty="0"/>
              <a:t>Πού θα πάτε φέτος διακοπές; </a:t>
            </a:r>
          </a:p>
          <a:p>
            <a:endParaRPr lang="el-GR" b="1" dirty="0"/>
          </a:p>
          <a:p>
            <a:r>
              <a:rPr lang="el-GR" b="1" dirty="0"/>
              <a:t>_________________________________</a:t>
            </a:r>
          </a:p>
          <a:p>
            <a:endParaRPr lang="el-GR" b="1" dirty="0"/>
          </a:p>
          <a:p>
            <a:r>
              <a:rPr lang="el-GR" b="1" dirty="0"/>
              <a:t>Πού πήγατε πέρυσι;</a:t>
            </a:r>
          </a:p>
          <a:p>
            <a:endParaRPr lang="el-GR" b="1" dirty="0"/>
          </a:p>
          <a:p>
            <a:r>
              <a:rPr lang="el-GR" b="1" dirty="0"/>
              <a:t>_________________________________</a:t>
            </a:r>
          </a:p>
          <a:p>
            <a:endParaRPr lang="el-GR" b="1" dirty="0"/>
          </a:p>
          <a:p>
            <a:endParaRPr lang="el-GR" b="1" dirty="0"/>
          </a:p>
          <a:p>
            <a:r>
              <a:rPr lang="el-GR" b="1" dirty="0"/>
              <a:t>Πώς θα ταξιδέψετε; </a:t>
            </a:r>
          </a:p>
          <a:p>
            <a:endParaRPr lang="el-GR" b="1" dirty="0"/>
          </a:p>
          <a:p>
            <a:r>
              <a:rPr lang="el-GR" b="1" dirty="0"/>
              <a:t>_________________________________</a:t>
            </a:r>
          </a:p>
          <a:p>
            <a:endParaRPr lang="el-GR" b="1" dirty="0"/>
          </a:p>
          <a:p>
            <a:r>
              <a:rPr lang="el-GR" b="1" dirty="0"/>
              <a:t>Τι θα δείτε;</a:t>
            </a:r>
          </a:p>
          <a:p>
            <a:endParaRPr lang="el-GR" b="1" dirty="0"/>
          </a:p>
          <a:p>
            <a:r>
              <a:rPr lang="el-GR" b="1" dirty="0"/>
              <a:t>_________________________________</a:t>
            </a:r>
          </a:p>
          <a:p>
            <a:endParaRPr lang="el-GR" b="1" dirty="0"/>
          </a:p>
          <a:p>
            <a:endParaRPr lang="el-GR" b="1" dirty="0"/>
          </a:p>
          <a:p>
            <a:r>
              <a:rPr lang="el-GR" b="1" dirty="0"/>
              <a:t>Τι θα κάνετε;</a:t>
            </a:r>
          </a:p>
          <a:p>
            <a:endParaRPr lang="el-GR" b="1" dirty="0"/>
          </a:p>
          <a:p>
            <a:r>
              <a:rPr lang="el-GR" b="1" dirty="0"/>
              <a:t>_________________________________</a:t>
            </a:r>
          </a:p>
          <a:p>
            <a:endParaRPr lang="el-GR" b="1" dirty="0"/>
          </a:p>
          <a:p>
            <a:endParaRPr lang="el-GR" dirty="0"/>
          </a:p>
        </p:txBody>
      </p:sp>
      <p:pic>
        <p:nvPicPr>
          <p:cNvPr id="9220" name="Picture 4" descr="δημοσιογράφος Στοκ Εικονογραφήσεις, Vectors, &amp; Clipart – (45,820 Στοκ  Εικονογραφήσεις)">
            <a:extLst>
              <a:ext uri="{FF2B5EF4-FFF2-40B4-BE49-F238E27FC236}">
                <a16:creationId xmlns:a16="http://schemas.microsoft.com/office/drawing/2014/main" id="{A39E0D80-E832-30B1-6A38-6933CF932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2640" y="1001485"/>
            <a:ext cx="4855029" cy="485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916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C9CCD-EA47-83CB-AAFB-4F4E87B36AF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7947EBE-7B8F-3F7C-9190-EB74AD098917}"/>
              </a:ext>
            </a:extLst>
          </p:cNvPr>
          <p:cNvPicPr>
            <a:picLocks noChangeAspect="1"/>
          </p:cNvPicPr>
          <p:nvPr/>
        </p:nvPicPr>
        <p:blipFill>
          <a:blip r:embed="rId2">
            <a:duotone>
              <a:schemeClr val="bg2">
                <a:shade val="45000"/>
                <a:satMod val="135000"/>
              </a:schemeClr>
              <a:prstClr val="white"/>
            </a:duotone>
          </a:blip>
          <a:srcRect t="3433"/>
          <a:stretch>
            <a:fillRect/>
          </a:stretch>
        </p:blipFill>
        <p:spPr>
          <a:xfrm>
            <a:off x="168573" y="250371"/>
            <a:ext cx="12191980" cy="6444820"/>
          </a:xfrm>
          <a:prstGeom prst="rect">
            <a:avLst/>
          </a:prstGeom>
        </p:spPr>
      </p:pic>
      <p:graphicFrame>
        <p:nvGraphicFramePr>
          <p:cNvPr id="5" name="TextBox 2">
            <a:extLst>
              <a:ext uri="{FF2B5EF4-FFF2-40B4-BE49-F238E27FC236}">
                <a16:creationId xmlns:a16="http://schemas.microsoft.com/office/drawing/2014/main" id="{BF8E104B-906F-D6CB-2E81-C7A54ABE1BE6}"/>
              </a:ext>
            </a:extLst>
          </p:cNvPr>
          <p:cNvGraphicFramePr/>
          <p:nvPr>
            <p:extLst>
              <p:ext uri="{D42A27DB-BD31-4B8C-83A1-F6EECF244321}">
                <p14:modId xmlns:p14="http://schemas.microsoft.com/office/powerpoint/2010/main" val="2609922835"/>
              </p:ext>
            </p:extLst>
          </p:nvPr>
        </p:nvGraphicFramePr>
        <p:xfrm>
          <a:off x="669639" y="160222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5B6ACAF-8057-DA6E-D68D-DF9CDC5A5494}"/>
              </a:ext>
            </a:extLst>
          </p:cNvPr>
          <p:cNvSpPr txBox="1"/>
          <p:nvPr/>
        </p:nvSpPr>
        <p:spPr>
          <a:xfrm>
            <a:off x="5148944" y="-1651074"/>
            <a:ext cx="6204856" cy="707886"/>
          </a:xfrm>
          <a:prstGeom prst="rect">
            <a:avLst/>
          </a:prstGeom>
          <a:noFill/>
        </p:spPr>
        <p:txBody>
          <a:bodyPr wrap="square">
            <a:spAutoFit/>
          </a:bodyPr>
          <a:lstStyle/>
          <a:p>
            <a:pPr lvl="0"/>
            <a:r>
              <a:rPr lang="el-GR" sz="4000" dirty="0"/>
              <a:t>Ρήματα: </a:t>
            </a:r>
            <a:endParaRPr lang="en-US" sz="4000" dirty="0"/>
          </a:p>
        </p:txBody>
      </p:sp>
      <p:sp>
        <p:nvSpPr>
          <p:cNvPr id="7" name="Ορθογώνιο 6">
            <a:extLst>
              <a:ext uri="{FF2B5EF4-FFF2-40B4-BE49-F238E27FC236}">
                <a16:creationId xmlns:a16="http://schemas.microsoft.com/office/drawing/2014/main" id="{DC3E4C1B-89E2-CB3E-655D-1AF4EC63CE26}"/>
              </a:ext>
            </a:extLst>
          </p:cNvPr>
          <p:cNvSpPr/>
          <p:nvPr/>
        </p:nvSpPr>
        <p:spPr>
          <a:xfrm>
            <a:off x="3951514" y="436349"/>
            <a:ext cx="3929743" cy="9361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ΡΗΜΑΤΑ</a:t>
            </a:r>
            <a:endParaRPr lang="el-CY" sz="4400" dirty="0"/>
          </a:p>
        </p:txBody>
      </p:sp>
    </p:spTree>
    <p:extLst>
      <p:ext uri="{BB962C8B-B14F-4D97-AF65-F5344CB8AC3E}">
        <p14:creationId xmlns:p14="http://schemas.microsoft.com/office/powerpoint/2010/main" val="423961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FAAA2-07AF-AE6B-5914-353A329A671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625D143-D69A-1BDE-70A1-F8AFBB7A04FE}"/>
              </a:ext>
            </a:extLst>
          </p:cNvPr>
          <p:cNvPicPr>
            <a:picLocks noChangeAspect="1"/>
          </p:cNvPicPr>
          <p:nvPr/>
        </p:nvPicPr>
        <p:blipFill>
          <a:blip r:embed="rId2">
            <a:duotone>
              <a:schemeClr val="bg2">
                <a:shade val="45000"/>
                <a:satMod val="135000"/>
              </a:schemeClr>
              <a:prstClr val="white"/>
            </a:duotone>
          </a:blip>
          <a:srcRect t="3433"/>
          <a:stretch>
            <a:fillRect/>
          </a:stretch>
        </p:blipFill>
        <p:spPr>
          <a:xfrm>
            <a:off x="168573" y="250371"/>
            <a:ext cx="12191980" cy="6444820"/>
          </a:xfrm>
          <a:prstGeom prst="rect">
            <a:avLst/>
          </a:prstGeom>
        </p:spPr>
      </p:pic>
      <p:graphicFrame>
        <p:nvGraphicFramePr>
          <p:cNvPr id="5" name="TextBox 2">
            <a:extLst>
              <a:ext uri="{FF2B5EF4-FFF2-40B4-BE49-F238E27FC236}">
                <a16:creationId xmlns:a16="http://schemas.microsoft.com/office/drawing/2014/main" id="{419554DA-FC11-37A8-141B-70AAE8C1C5BD}"/>
              </a:ext>
            </a:extLst>
          </p:cNvPr>
          <p:cNvGraphicFramePr/>
          <p:nvPr/>
        </p:nvGraphicFramePr>
        <p:xfrm>
          <a:off x="669639" y="160222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30B72B4-2FB6-0EF4-DF20-0F681CDD2B86}"/>
              </a:ext>
            </a:extLst>
          </p:cNvPr>
          <p:cNvSpPr txBox="1"/>
          <p:nvPr/>
        </p:nvSpPr>
        <p:spPr>
          <a:xfrm>
            <a:off x="5148944" y="-1651074"/>
            <a:ext cx="6204856" cy="707886"/>
          </a:xfrm>
          <a:prstGeom prst="rect">
            <a:avLst/>
          </a:prstGeom>
          <a:noFill/>
        </p:spPr>
        <p:txBody>
          <a:bodyPr wrap="square">
            <a:spAutoFit/>
          </a:bodyPr>
          <a:lstStyle/>
          <a:p>
            <a:pPr lvl="0"/>
            <a:r>
              <a:rPr lang="el-GR" sz="4000" dirty="0"/>
              <a:t>Ρήματα: </a:t>
            </a:r>
            <a:endParaRPr lang="en-US" sz="4000" dirty="0"/>
          </a:p>
        </p:txBody>
      </p:sp>
      <p:pic>
        <p:nvPicPr>
          <p:cNvPr id="10242" name="Picture 2" descr="15 συμβουλές για ταξίδι με παιδιά">
            <a:extLst>
              <a:ext uri="{FF2B5EF4-FFF2-40B4-BE49-F238E27FC236}">
                <a16:creationId xmlns:a16="http://schemas.microsoft.com/office/drawing/2014/main" id="{C8A7073A-C356-50CB-03F1-9C166207E9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4620" y="555171"/>
            <a:ext cx="2409825" cy="157162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te Kids Diving Sea Cartoon Children: Vector στοκ (χωρίς δικαιώματα)  2140004887 | Shutterstock">
            <a:extLst>
              <a:ext uri="{FF2B5EF4-FFF2-40B4-BE49-F238E27FC236}">
                <a16:creationId xmlns:a16="http://schemas.microsoft.com/office/drawing/2014/main" id="{3DE45929-FC91-6D46-8F92-6BC839ED420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3637"/>
          <a:stretch>
            <a:fillRect/>
          </a:stretch>
        </p:blipFill>
        <p:spPr bwMode="auto">
          <a:xfrm>
            <a:off x="8006065" y="555171"/>
            <a:ext cx="2914650" cy="13573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εισιτήρια Στοκ Εικονογραφήσεις, Vectors, &amp; Clipart – (44,056 Στοκ  Εικονογραφήσεις)">
            <a:extLst>
              <a:ext uri="{FF2B5EF4-FFF2-40B4-BE49-F238E27FC236}">
                <a16:creationId xmlns:a16="http://schemas.microsoft.com/office/drawing/2014/main" id="{F0080033-E0B2-197F-45BF-A7B0E95C605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37670" y="555171"/>
            <a:ext cx="1943152" cy="14554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Ένα ταξίδι στα βουνά για το Σαββατοκύριακο με την οικογένεια. Διάνυσμα  τέχνη χαρτί Διάνυσμα από ©symkin 182939016">
            <a:extLst>
              <a:ext uri="{FF2B5EF4-FFF2-40B4-BE49-F238E27FC236}">
                <a16:creationId xmlns:a16="http://schemas.microsoft.com/office/drawing/2014/main" id="{00F1DFE8-48B0-D6AD-BD3F-C7D6803EE84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16017"/>
          <a:stretch>
            <a:fillRect/>
          </a:stretch>
        </p:blipFill>
        <p:spPr bwMode="auto">
          <a:xfrm>
            <a:off x="9205232" y="4184142"/>
            <a:ext cx="2177696" cy="16070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Αγώνας ποδοσφαίρου | medΝutrition">
            <a:extLst>
              <a:ext uri="{FF2B5EF4-FFF2-40B4-BE49-F238E27FC236}">
                <a16:creationId xmlns:a16="http://schemas.microsoft.com/office/drawing/2014/main" id="{FFF67F3C-0CED-D74F-C324-D4E367002F8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9072" y="4184143"/>
            <a:ext cx="1792614"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721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32775-F29C-B6B6-39E4-0E589B96F9D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E0EF296-9087-DA5A-F42D-5E9DAB4EB0B9}"/>
              </a:ext>
            </a:extLst>
          </p:cNvPr>
          <p:cNvPicPr>
            <a:picLocks noChangeAspect="1"/>
          </p:cNvPicPr>
          <p:nvPr/>
        </p:nvPicPr>
        <p:blipFill>
          <a:blip r:embed="rId2">
            <a:duotone>
              <a:schemeClr val="bg2">
                <a:shade val="45000"/>
                <a:satMod val="135000"/>
              </a:schemeClr>
              <a:prstClr val="white"/>
            </a:duotone>
          </a:blip>
          <a:srcRect t="3433"/>
          <a:stretch>
            <a:fillRect/>
          </a:stretch>
        </p:blipFill>
        <p:spPr>
          <a:xfrm>
            <a:off x="168573" y="250371"/>
            <a:ext cx="12191980" cy="6444820"/>
          </a:xfrm>
          <a:prstGeom prst="rect">
            <a:avLst/>
          </a:prstGeom>
        </p:spPr>
      </p:pic>
      <p:graphicFrame>
        <p:nvGraphicFramePr>
          <p:cNvPr id="5" name="TextBox 2">
            <a:extLst>
              <a:ext uri="{FF2B5EF4-FFF2-40B4-BE49-F238E27FC236}">
                <a16:creationId xmlns:a16="http://schemas.microsoft.com/office/drawing/2014/main" id="{6AE4B9B1-2F01-018B-25CF-AF32E8620391}"/>
              </a:ext>
            </a:extLst>
          </p:cNvPr>
          <p:cNvGraphicFramePr/>
          <p:nvPr/>
        </p:nvGraphicFramePr>
        <p:xfrm>
          <a:off x="669639" y="160222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A655A53-C2A5-2221-27BD-B71CA29232CF}"/>
              </a:ext>
            </a:extLst>
          </p:cNvPr>
          <p:cNvSpPr txBox="1"/>
          <p:nvPr/>
        </p:nvSpPr>
        <p:spPr>
          <a:xfrm>
            <a:off x="5148944" y="-1651074"/>
            <a:ext cx="6204856" cy="707886"/>
          </a:xfrm>
          <a:prstGeom prst="rect">
            <a:avLst/>
          </a:prstGeom>
          <a:noFill/>
        </p:spPr>
        <p:txBody>
          <a:bodyPr wrap="square">
            <a:spAutoFit/>
          </a:bodyPr>
          <a:lstStyle/>
          <a:p>
            <a:pPr lvl="0"/>
            <a:r>
              <a:rPr lang="el-GR" sz="4000" dirty="0"/>
              <a:t>Ρήματα: </a:t>
            </a:r>
            <a:endParaRPr lang="en-US" sz="4000" dirty="0"/>
          </a:p>
        </p:txBody>
      </p:sp>
      <p:pic>
        <p:nvPicPr>
          <p:cNvPr id="10242" name="Picture 2" descr="15 συμβουλές για ταξίδι με παιδιά">
            <a:extLst>
              <a:ext uri="{FF2B5EF4-FFF2-40B4-BE49-F238E27FC236}">
                <a16:creationId xmlns:a16="http://schemas.microsoft.com/office/drawing/2014/main" id="{8F60E137-5FE0-4DB1-ED39-D1B04E5BA8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0926" y="1854415"/>
            <a:ext cx="2914650" cy="157162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te Kids Diving Sea Cartoon Children: Vector στοκ (χωρίς δικαιώματα)  2140004887 | Shutterstock">
            <a:extLst>
              <a:ext uri="{FF2B5EF4-FFF2-40B4-BE49-F238E27FC236}">
                <a16:creationId xmlns:a16="http://schemas.microsoft.com/office/drawing/2014/main" id="{DCA9CE10-35C8-E6DC-C512-36C9C89F68B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3637"/>
          <a:stretch>
            <a:fillRect/>
          </a:stretch>
        </p:blipFill>
        <p:spPr bwMode="auto">
          <a:xfrm>
            <a:off x="8172213" y="1995202"/>
            <a:ext cx="2914650" cy="13573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εισιτήρια Στοκ Εικονογραφήσεις, Vectors, &amp; Clipart – (44,056 Στοκ  Εικονογραφήσεις)">
            <a:extLst>
              <a:ext uri="{FF2B5EF4-FFF2-40B4-BE49-F238E27FC236}">
                <a16:creationId xmlns:a16="http://schemas.microsoft.com/office/drawing/2014/main" id="{46A80DCB-4827-252B-593E-DFA9F829E50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30021" y="1912483"/>
            <a:ext cx="2423522" cy="14554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Ένα ταξίδι στα βουνά για το Σαββατοκύριακο με την οικογένεια. Διάνυσμα  τέχνη χαρτί Διάνυσμα από ©symkin 182939016">
            <a:extLst>
              <a:ext uri="{FF2B5EF4-FFF2-40B4-BE49-F238E27FC236}">
                <a16:creationId xmlns:a16="http://schemas.microsoft.com/office/drawing/2014/main" id="{CAD5E725-7FA3-DEC8-F45C-BEE13605D8A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16017"/>
          <a:stretch>
            <a:fillRect/>
          </a:stretch>
        </p:blipFill>
        <p:spPr bwMode="auto">
          <a:xfrm>
            <a:off x="6340763" y="4071801"/>
            <a:ext cx="2770580" cy="16070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Αγώνας ποδοσφαίρου | medΝutrition">
            <a:extLst>
              <a:ext uri="{FF2B5EF4-FFF2-40B4-BE49-F238E27FC236}">
                <a16:creationId xmlns:a16="http://schemas.microsoft.com/office/drawing/2014/main" id="{E7879A56-B0F1-B995-3BCB-496C3D43BB0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81646" y="4164383"/>
            <a:ext cx="2914649" cy="151447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37B07682-F159-16EA-8FC4-637141FABAE5}"/>
              </a:ext>
            </a:extLst>
          </p:cNvPr>
          <p:cNvSpPr/>
          <p:nvPr/>
        </p:nvSpPr>
        <p:spPr>
          <a:xfrm>
            <a:off x="3951514" y="436349"/>
            <a:ext cx="3929743" cy="9361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400" dirty="0"/>
              <a:t>ΡΗΜΑΤΑ</a:t>
            </a:r>
            <a:endParaRPr lang="el-CY" sz="4400" dirty="0"/>
          </a:p>
        </p:txBody>
      </p:sp>
    </p:spTree>
    <p:extLst>
      <p:ext uri="{BB962C8B-B14F-4D97-AF65-F5344CB8AC3E}">
        <p14:creationId xmlns:p14="http://schemas.microsoft.com/office/powerpoint/2010/main" val="2941589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FD267-B7EC-A532-19C3-2C1F6717A948}"/>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204D5D16-D9AD-8875-E910-9B03FA94F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5D80CCC5-DCF7-EF4D-0FD2-252392747CDE}"/>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Παραγωγή  προφορικού λόγου</a:t>
            </a:r>
            <a:endParaRPr lang="el-CY" sz="4000" dirty="0">
              <a:solidFill>
                <a:schemeClr val="tx1"/>
              </a:solidFill>
            </a:endParaRPr>
          </a:p>
        </p:txBody>
      </p:sp>
      <p:sp>
        <p:nvSpPr>
          <p:cNvPr id="3" name="Ορθογώνιο: Στρογγύλεμα γωνιών 2">
            <a:extLst>
              <a:ext uri="{FF2B5EF4-FFF2-40B4-BE49-F238E27FC236}">
                <a16:creationId xmlns:a16="http://schemas.microsoft.com/office/drawing/2014/main" id="{73E653FD-1474-8434-D498-924E27F50406}"/>
              </a:ext>
            </a:extLst>
          </p:cNvPr>
          <p:cNvSpPr/>
          <p:nvPr/>
        </p:nvSpPr>
        <p:spPr>
          <a:xfrm rot="440519">
            <a:off x="8510529" y="2269003"/>
            <a:ext cx="3535552" cy="67491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2000" b="1" dirty="0">
                <a:solidFill>
                  <a:schemeClr val="tx1"/>
                </a:solidFill>
              </a:rPr>
              <a:t>Θα ήθελα να έχω ___ ____.</a:t>
            </a:r>
            <a:r>
              <a:rPr lang="el-GR" sz="2000" dirty="0">
                <a:solidFill>
                  <a:schemeClr val="tx1"/>
                </a:solidFill>
              </a:rPr>
              <a:t> </a:t>
            </a:r>
            <a:r>
              <a:rPr lang="el-GR" sz="2000" b="1" dirty="0">
                <a:solidFill>
                  <a:schemeClr val="tx1"/>
                </a:solidFill>
              </a:rPr>
              <a:t> </a:t>
            </a:r>
            <a:endParaRPr lang="el-CY" sz="2000" dirty="0">
              <a:solidFill>
                <a:schemeClr val="tx1"/>
              </a:solidFill>
            </a:endParaRPr>
          </a:p>
        </p:txBody>
      </p:sp>
    </p:spTree>
    <p:extLst>
      <p:ext uri="{BB962C8B-B14F-4D97-AF65-F5344CB8AC3E}">
        <p14:creationId xmlns:p14="http://schemas.microsoft.com/office/powerpoint/2010/main" val="149320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05353-F7B5-0A9E-ACFA-4BC104ED7F0D}"/>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D1DECD11-20F9-FF2B-4795-F08FD6BF3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εισιτήρια Στοκ Εικονογραφήσεις, Vectors, &amp; Clipart – (44,056 Στοκ  Εικονογραφήσεις)">
            <a:extLst>
              <a:ext uri="{FF2B5EF4-FFF2-40B4-BE49-F238E27FC236}">
                <a16:creationId xmlns:a16="http://schemas.microsoft.com/office/drawing/2014/main" id="{621ED1F9-CBFD-CAED-7670-E4836A79F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524" y="1839741"/>
            <a:ext cx="2466975" cy="281710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779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9C516-E28A-15F5-B304-146D05A77EB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A684448-FFAB-2E0E-B62F-FE2AA86BBFB7}"/>
              </a:ext>
            </a:extLst>
          </p:cNvPr>
          <p:cNvSpPr txBox="1"/>
          <p:nvPr/>
        </p:nvSpPr>
        <p:spPr>
          <a:xfrm>
            <a:off x="5203371" y="316077"/>
            <a:ext cx="2667000" cy="769441"/>
          </a:xfrm>
          <a:prstGeom prst="rect">
            <a:avLst/>
          </a:prstGeom>
          <a:noFill/>
        </p:spPr>
        <p:txBody>
          <a:bodyPr wrap="square">
            <a:spAutoFit/>
          </a:bodyPr>
          <a:lstStyle/>
          <a:p>
            <a:r>
              <a:rPr lang="el-GR" sz="4400" dirty="0">
                <a:solidFill>
                  <a:srgbClr val="FF0000"/>
                </a:solidFill>
              </a:rPr>
              <a:t>Διακοπές</a:t>
            </a:r>
            <a:endParaRPr lang="el-CY" sz="4400" dirty="0">
              <a:solidFill>
                <a:srgbClr val="FF0000"/>
              </a:solidFill>
            </a:endParaRPr>
          </a:p>
        </p:txBody>
      </p:sp>
      <p:sp>
        <p:nvSpPr>
          <p:cNvPr id="6" name="TextBox 5">
            <a:extLst>
              <a:ext uri="{FF2B5EF4-FFF2-40B4-BE49-F238E27FC236}">
                <a16:creationId xmlns:a16="http://schemas.microsoft.com/office/drawing/2014/main" id="{D45A26D9-FB71-9F65-99F0-6E0F980B1CC4}"/>
              </a:ext>
            </a:extLst>
          </p:cNvPr>
          <p:cNvSpPr txBox="1"/>
          <p:nvPr/>
        </p:nvSpPr>
        <p:spPr>
          <a:xfrm>
            <a:off x="794657" y="1219591"/>
            <a:ext cx="1698172" cy="830997"/>
          </a:xfrm>
          <a:prstGeom prst="rect">
            <a:avLst/>
          </a:prstGeom>
          <a:noFill/>
        </p:spPr>
        <p:txBody>
          <a:bodyPr wrap="square">
            <a:spAutoFit/>
          </a:bodyPr>
          <a:lstStyle/>
          <a:p>
            <a:r>
              <a:rPr lang="el-GR" sz="4800" dirty="0"/>
              <a:t>πόλη</a:t>
            </a:r>
            <a:endParaRPr lang="el-CY" sz="4800" dirty="0"/>
          </a:p>
        </p:txBody>
      </p:sp>
      <p:sp>
        <p:nvSpPr>
          <p:cNvPr id="8" name="TextBox 7">
            <a:extLst>
              <a:ext uri="{FF2B5EF4-FFF2-40B4-BE49-F238E27FC236}">
                <a16:creationId xmlns:a16="http://schemas.microsoft.com/office/drawing/2014/main" id="{2A4DE7A5-7985-63F6-9DC2-F32E0718E55B}"/>
              </a:ext>
            </a:extLst>
          </p:cNvPr>
          <p:cNvSpPr txBox="1"/>
          <p:nvPr/>
        </p:nvSpPr>
        <p:spPr>
          <a:xfrm>
            <a:off x="3058886" y="1209096"/>
            <a:ext cx="1698172" cy="769441"/>
          </a:xfrm>
          <a:prstGeom prst="rect">
            <a:avLst/>
          </a:prstGeom>
          <a:noFill/>
        </p:spPr>
        <p:txBody>
          <a:bodyPr wrap="square">
            <a:spAutoFit/>
          </a:bodyPr>
          <a:lstStyle/>
          <a:p>
            <a:r>
              <a:rPr lang="el-GR" sz="4400" dirty="0"/>
              <a:t>χωριό</a:t>
            </a:r>
            <a:endParaRPr lang="el-CY" sz="4400" dirty="0"/>
          </a:p>
        </p:txBody>
      </p:sp>
      <p:sp>
        <p:nvSpPr>
          <p:cNvPr id="10" name="TextBox 9">
            <a:extLst>
              <a:ext uri="{FF2B5EF4-FFF2-40B4-BE49-F238E27FC236}">
                <a16:creationId xmlns:a16="http://schemas.microsoft.com/office/drawing/2014/main" id="{719CC22B-F016-06B0-50A9-F2D24FEF043C}"/>
              </a:ext>
            </a:extLst>
          </p:cNvPr>
          <p:cNvSpPr txBox="1"/>
          <p:nvPr/>
        </p:nvSpPr>
        <p:spPr>
          <a:xfrm>
            <a:off x="5323115" y="1085518"/>
            <a:ext cx="1698172" cy="769441"/>
          </a:xfrm>
          <a:prstGeom prst="rect">
            <a:avLst/>
          </a:prstGeom>
          <a:noFill/>
        </p:spPr>
        <p:txBody>
          <a:bodyPr wrap="square">
            <a:spAutoFit/>
          </a:bodyPr>
          <a:lstStyle/>
          <a:p>
            <a:r>
              <a:rPr lang="el-GR" sz="4400" dirty="0"/>
              <a:t>νησί</a:t>
            </a:r>
            <a:endParaRPr lang="el-CY" sz="4400" dirty="0"/>
          </a:p>
        </p:txBody>
      </p:sp>
      <p:sp>
        <p:nvSpPr>
          <p:cNvPr id="12" name="TextBox 11">
            <a:extLst>
              <a:ext uri="{FF2B5EF4-FFF2-40B4-BE49-F238E27FC236}">
                <a16:creationId xmlns:a16="http://schemas.microsoft.com/office/drawing/2014/main" id="{80D7A1DE-256B-74CF-E08F-532B4E9B9798}"/>
              </a:ext>
            </a:extLst>
          </p:cNvPr>
          <p:cNvSpPr txBox="1"/>
          <p:nvPr/>
        </p:nvSpPr>
        <p:spPr>
          <a:xfrm>
            <a:off x="7228115" y="1085517"/>
            <a:ext cx="1709058" cy="769441"/>
          </a:xfrm>
          <a:prstGeom prst="rect">
            <a:avLst/>
          </a:prstGeom>
          <a:noFill/>
        </p:spPr>
        <p:txBody>
          <a:bodyPr wrap="square">
            <a:spAutoFit/>
          </a:bodyPr>
          <a:lstStyle/>
          <a:p>
            <a:r>
              <a:rPr lang="el-GR" sz="4400" dirty="0"/>
              <a:t>βουνό</a:t>
            </a:r>
            <a:endParaRPr lang="el-CY" sz="4400" dirty="0"/>
          </a:p>
        </p:txBody>
      </p:sp>
      <p:sp>
        <p:nvSpPr>
          <p:cNvPr id="14" name="TextBox 13">
            <a:extLst>
              <a:ext uri="{FF2B5EF4-FFF2-40B4-BE49-F238E27FC236}">
                <a16:creationId xmlns:a16="http://schemas.microsoft.com/office/drawing/2014/main" id="{E645EAFE-28C8-8353-48E2-4A530C1C67CD}"/>
              </a:ext>
            </a:extLst>
          </p:cNvPr>
          <p:cNvSpPr txBox="1"/>
          <p:nvPr/>
        </p:nvSpPr>
        <p:spPr>
          <a:xfrm>
            <a:off x="9884231" y="990992"/>
            <a:ext cx="2155371" cy="769441"/>
          </a:xfrm>
          <a:prstGeom prst="rect">
            <a:avLst/>
          </a:prstGeom>
          <a:noFill/>
        </p:spPr>
        <p:txBody>
          <a:bodyPr wrap="square">
            <a:spAutoFit/>
          </a:bodyPr>
          <a:lstStyle/>
          <a:p>
            <a:r>
              <a:rPr lang="el-GR" sz="4400" dirty="0"/>
              <a:t>ποτάμι</a:t>
            </a:r>
            <a:endParaRPr lang="el-CY" sz="4400" dirty="0"/>
          </a:p>
        </p:txBody>
      </p:sp>
      <p:pic>
        <p:nvPicPr>
          <p:cNvPr id="12290" name="Picture 2" descr="Free City Cartoon Background by Cartoonsco on Dribbble">
            <a:extLst>
              <a:ext uri="{FF2B5EF4-FFF2-40B4-BE49-F238E27FC236}">
                <a16:creationId xmlns:a16="http://schemas.microsoft.com/office/drawing/2014/main" id="{7384A3C3-B4C6-671B-4E85-D1D522143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285" y="471448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χωριό Στοκ Εικονογραφήσεις, Vectors, &amp; Clipart – (526,482 Στοκ  Εικονογραφήσεις)">
            <a:extLst>
              <a:ext uri="{FF2B5EF4-FFF2-40B4-BE49-F238E27FC236}">
                <a16:creationId xmlns:a16="http://schemas.microsoft.com/office/drawing/2014/main" id="{CEF60DAF-73C7-8D6C-3711-45E320B96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55" y="471448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Χαμένο νησί στον ωκεανό με μοναχικό: Vector στοκ (χωρίς δικαιώματα)  1636557193 | Shutterstock">
            <a:extLst>
              <a:ext uri="{FF2B5EF4-FFF2-40B4-BE49-F238E27FC236}">
                <a16:creationId xmlns:a16="http://schemas.microsoft.com/office/drawing/2014/main" id="{B45B2591-D56B-4C8D-D5C7-7FD1424A5A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822"/>
          <a:stretch>
            <a:fillRect/>
          </a:stretch>
        </p:blipFill>
        <p:spPr bwMode="auto">
          <a:xfrm>
            <a:off x="3058886" y="4714484"/>
            <a:ext cx="1698172"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Vector mountains landscape stock vector. Illustration of cartoon - 108263530">
            <a:extLst>
              <a:ext uri="{FF2B5EF4-FFF2-40B4-BE49-F238E27FC236}">
                <a16:creationId xmlns:a16="http://schemas.microsoft.com/office/drawing/2014/main" id="{596562B4-38DB-8272-FA4E-981BD7976C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4601" y="4747821"/>
            <a:ext cx="1698168"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potami (396 x 300) - ECOPRESS">
            <a:extLst>
              <a:ext uri="{FF2B5EF4-FFF2-40B4-BE49-F238E27FC236}">
                <a16:creationId xmlns:a16="http://schemas.microsoft.com/office/drawing/2014/main" id="{2E28DC58-023C-513F-87B1-901754FB34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7494" y="4704959"/>
            <a:ext cx="2457450" cy="185737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Ευθεία γραμμή σύνδεσης 2">
            <a:extLst>
              <a:ext uri="{FF2B5EF4-FFF2-40B4-BE49-F238E27FC236}">
                <a16:creationId xmlns:a16="http://schemas.microsoft.com/office/drawing/2014/main" id="{FAF246BE-F359-D6CC-B36C-EF3F47F2C869}"/>
              </a:ext>
            </a:extLst>
          </p:cNvPr>
          <p:cNvCxnSpPr>
            <a:stCxn id="8" idx="2"/>
            <a:endCxn id="12292" idx="0"/>
          </p:cNvCxnSpPr>
          <p:nvPr/>
        </p:nvCxnSpPr>
        <p:spPr>
          <a:xfrm flipH="1">
            <a:off x="1643743" y="1978537"/>
            <a:ext cx="2264229" cy="2735947"/>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22080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E9360-5A88-04A4-E579-D6C52D9E3F2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A265360-018E-FB98-06C6-9CB3417840F4}"/>
              </a:ext>
            </a:extLst>
          </p:cNvPr>
          <p:cNvSpPr txBox="1"/>
          <p:nvPr/>
        </p:nvSpPr>
        <p:spPr>
          <a:xfrm>
            <a:off x="5203371" y="316077"/>
            <a:ext cx="2667000" cy="769441"/>
          </a:xfrm>
          <a:prstGeom prst="rect">
            <a:avLst/>
          </a:prstGeom>
          <a:noFill/>
        </p:spPr>
        <p:txBody>
          <a:bodyPr wrap="square">
            <a:spAutoFit/>
          </a:bodyPr>
          <a:lstStyle/>
          <a:p>
            <a:r>
              <a:rPr lang="el-GR" sz="4400" dirty="0">
                <a:solidFill>
                  <a:srgbClr val="FF0000"/>
                </a:solidFill>
              </a:rPr>
              <a:t>Διακοπές</a:t>
            </a:r>
            <a:endParaRPr lang="el-CY" sz="4400" dirty="0">
              <a:solidFill>
                <a:srgbClr val="FF0000"/>
              </a:solidFill>
            </a:endParaRPr>
          </a:p>
        </p:txBody>
      </p:sp>
      <p:sp>
        <p:nvSpPr>
          <p:cNvPr id="6" name="TextBox 5">
            <a:extLst>
              <a:ext uri="{FF2B5EF4-FFF2-40B4-BE49-F238E27FC236}">
                <a16:creationId xmlns:a16="http://schemas.microsoft.com/office/drawing/2014/main" id="{A4E9ECF4-A36B-6108-697A-A66367CAE483}"/>
              </a:ext>
            </a:extLst>
          </p:cNvPr>
          <p:cNvSpPr txBox="1"/>
          <p:nvPr/>
        </p:nvSpPr>
        <p:spPr>
          <a:xfrm>
            <a:off x="380999" y="1209096"/>
            <a:ext cx="1807029" cy="830997"/>
          </a:xfrm>
          <a:prstGeom prst="rect">
            <a:avLst/>
          </a:prstGeom>
          <a:noFill/>
        </p:spPr>
        <p:txBody>
          <a:bodyPr wrap="square">
            <a:spAutoFit/>
          </a:bodyPr>
          <a:lstStyle/>
          <a:p>
            <a:r>
              <a:rPr lang="el-GR" sz="4800" dirty="0"/>
              <a:t>δάσος</a:t>
            </a:r>
            <a:endParaRPr lang="el-CY" sz="4800" dirty="0"/>
          </a:p>
        </p:txBody>
      </p:sp>
      <p:sp>
        <p:nvSpPr>
          <p:cNvPr id="8" name="TextBox 7">
            <a:extLst>
              <a:ext uri="{FF2B5EF4-FFF2-40B4-BE49-F238E27FC236}">
                <a16:creationId xmlns:a16="http://schemas.microsoft.com/office/drawing/2014/main" id="{EDE2C193-0906-A260-3B10-4F23A59560FC}"/>
              </a:ext>
            </a:extLst>
          </p:cNvPr>
          <p:cNvSpPr txBox="1"/>
          <p:nvPr/>
        </p:nvSpPr>
        <p:spPr>
          <a:xfrm>
            <a:off x="2188028" y="1260548"/>
            <a:ext cx="1698172" cy="769441"/>
          </a:xfrm>
          <a:prstGeom prst="rect">
            <a:avLst/>
          </a:prstGeom>
          <a:noFill/>
        </p:spPr>
        <p:txBody>
          <a:bodyPr wrap="square">
            <a:spAutoFit/>
          </a:bodyPr>
          <a:lstStyle/>
          <a:p>
            <a:r>
              <a:rPr lang="el-GR" sz="4400" dirty="0"/>
              <a:t>λιμάνι</a:t>
            </a:r>
            <a:endParaRPr lang="el-CY" sz="4400" dirty="0"/>
          </a:p>
        </p:txBody>
      </p:sp>
      <p:sp>
        <p:nvSpPr>
          <p:cNvPr id="10" name="TextBox 9">
            <a:extLst>
              <a:ext uri="{FF2B5EF4-FFF2-40B4-BE49-F238E27FC236}">
                <a16:creationId xmlns:a16="http://schemas.microsoft.com/office/drawing/2014/main" id="{D108C5E5-D498-AF91-EAC9-B5000EF81C00}"/>
              </a:ext>
            </a:extLst>
          </p:cNvPr>
          <p:cNvSpPr txBox="1"/>
          <p:nvPr/>
        </p:nvSpPr>
        <p:spPr>
          <a:xfrm>
            <a:off x="3809997" y="1209096"/>
            <a:ext cx="3091545" cy="769441"/>
          </a:xfrm>
          <a:prstGeom prst="rect">
            <a:avLst/>
          </a:prstGeom>
          <a:noFill/>
        </p:spPr>
        <p:txBody>
          <a:bodyPr wrap="square">
            <a:spAutoFit/>
          </a:bodyPr>
          <a:lstStyle/>
          <a:p>
            <a:r>
              <a:rPr lang="el-GR" sz="4400" dirty="0"/>
              <a:t>αεροδρόμιο</a:t>
            </a:r>
            <a:endParaRPr lang="el-CY" sz="4400" dirty="0"/>
          </a:p>
        </p:txBody>
      </p:sp>
      <p:sp>
        <p:nvSpPr>
          <p:cNvPr id="12" name="TextBox 11">
            <a:extLst>
              <a:ext uri="{FF2B5EF4-FFF2-40B4-BE49-F238E27FC236}">
                <a16:creationId xmlns:a16="http://schemas.microsoft.com/office/drawing/2014/main" id="{D0C3D9A9-4A9D-37B2-F4C3-47E5982F5211}"/>
              </a:ext>
            </a:extLst>
          </p:cNvPr>
          <p:cNvSpPr txBox="1"/>
          <p:nvPr/>
        </p:nvSpPr>
        <p:spPr>
          <a:xfrm>
            <a:off x="6901542" y="1115122"/>
            <a:ext cx="2601687" cy="1446550"/>
          </a:xfrm>
          <a:prstGeom prst="rect">
            <a:avLst/>
          </a:prstGeom>
          <a:noFill/>
        </p:spPr>
        <p:txBody>
          <a:bodyPr wrap="square">
            <a:spAutoFit/>
          </a:bodyPr>
          <a:lstStyle/>
          <a:p>
            <a:r>
              <a:rPr lang="el-GR" sz="4400" dirty="0"/>
              <a:t>σταθμός τρένου</a:t>
            </a:r>
            <a:endParaRPr lang="el-CY" sz="4400" dirty="0"/>
          </a:p>
        </p:txBody>
      </p:sp>
      <p:sp>
        <p:nvSpPr>
          <p:cNvPr id="14" name="TextBox 13">
            <a:extLst>
              <a:ext uri="{FF2B5EF4-FFF2-40B4-BE49-F238E27FC236}">
                <a16:creationId xmlns:a16="http://schemas.microsoft.com/office/drawing/2014/main" id="{9681C4F0-7387-C1E7-0E96-7D6275E73EB0}"/>
              </a:ext>
            </a:extLst>
          </p:cNvPr>
          <p:cNvSpPr txBox="1"/>
          <p:nvPr/>
        </p:nvSpPr>
        <p:spPr>
          <a:xfrm>
            <a:off x="9187543" y="1115122"/>
            <a:ext cx="2743203" cy="769441"/>
          </a:xfrm>
          <a:prstGeom prst="rect">
            <a:avLst/>
          </a:prstGeom>
          <a:noFill/>
        </p:spPr>
        <p:txBody>
          <a:bodyPr wrap="square">
            <a:spAutoFit/>
          </a:bodyPr>
          <a:lstStyle/>
          <a:p>
            <a:r>
              <a:rPr lang="el-GR" sz="4400" dirty="0"/>
              <a:t>ξενοδοχείο</a:t>
            </a:r>
            <a:endParaRPr lang="el-CY" sz="4400" dirty="0"/>
          </a:p>
        </p:txBody>
      </p:sp>
      <p:pic>
        <p:nvPicPr>
          <p:cNvPr id="13314" name="Picture 2" descr="9 Δάσος ιδέες | δάσος, θέματα ζωγραφικής, χειροτεχνίες για παιδιά">
            <a:extLst>
              <a:ext uri="{FF2B5EF4-FFF2-40B4-BE49-F238E27FC236}">
                <a16:creationId xmlns:a16="http://schemas.microsoft.com/office/drawing/2014/main" id="{3C0C60B1-9859-EEB7-DA00-86D8FB0EA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2604" y="4546827"/>
            <a:ext cx="2686050" cy="170497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28,343,311 Puerto viejo Εικονογραφήσεις | DepositPhotos">
            <a:extLst>
              <a:ext uri="{FF2B5EF4-FFF2-40B4-BE49-F238E27FC236}">
                <a16:creationId xmlns:a16="http://schemas.microsoft.com/office/drawing/2014/main" id="{E624A3D1-1692-7BCC-AD97-89A1FDE90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209" y="431402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Airport Cartoon Images – Browse 60,830 Stock Photos, Vectors, and Video |  Adobe Stock">
            <a:extLst>
              <a:ext uri="{FF2B5EF4-FFF2-40B4-BE49-F238E27FC236}">
                <a16:creationId xmlns:a16="http://schemas.microsoft.com/office/drawing/2014/main" id="{882EAE34-2C01-6C12-A665-349A78046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8331" y="4546827"/>
            <a:ext cx="1728108"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26,100+ Cartoon Of Hotel Stock Photos, Pictures &amp; Royalty-Free Images -  iStock">
            <a:extLst>
              <a:ext uri="{FF2B5EF4-FFF2-40B4-BE49-F238E27FC236}">
                <a16:creationId xmlns:a16="http://schemas.microsoft.com/office/drawing/2014/main" id="{DE1C12F9-BDE3-B162-E496-2B08787461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222" y="4546827"/>
            <a:ext cx="203631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Οδηγός τρένου εικονογράφηση Διάνυσμα από ©artisticco 258021580">
            <a:extLst>
              <a:ext uri="{FF2B5EF4-FFF2-40B4-BE49-F238E27FC236}">
                <a16:creationId xmlns:a16="http://schemas.microsoft.com/office/drawing/2014/main" id="{2289C81F-68B6-D273-C0DD-0F2B43EB4C1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6771"/>
          <a:stretch>
            <a:fillRect/>
          </a:stretch>
        </p:blipFill>
        <p:spPr bwMode="auto">
          <a:xfrm>
            <a:off x="9377361" y="4508727"/>
            <a:ext cx="2505075"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344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2FCE5-99AE-4B4C-AB84-E955AF2CF46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D1A2555-FE01-7655-9EC2-C81F10C130D2}"/>
              </a:ext>
            </a:extLst>
          </p:cNvPr>
          <p:cNvSpPr txBox="1"/>
          <p:nvPr/>
        </p:nvSpPr>
        <p:spPr>
          <a:xfrm>
            <a:off x="5203371" y="316077"/>
            <a:ext cx="2667000" cy="769441"/>
          </a:xfrm>
          <a:prstGeom prst="rect">
            <a:avLst/>
          </a:prstGeom>
          <a:noFill/>
        </p:spPr>
        <p:txBody>
          <a:bodyPr wrap="square">
            <a:spAutoFit/>
          </a:bodyPr>
          <a:lstStyle/>
          <a:p>
            <a:r>
              <a:rPr lang="el-GR" sz="4400" dirty="0">
                <a:solidFill>
                  <a:srgbClr val="FF0000"/>
                </a:solidFill>
              </a:rPr>
              <a:t>Διακοπές</a:t>
            </a:r>
            <a:endParaRPr lang="el-CY" sz="4400" dirty="0">
              <a:solidFill>
                <a:srgbClr val="FF0000"/>
              </a:solidFill>
            </a:endParaRPr>
          </a:p>
        </p:txBody>
      </p:sp>
      <p:sp>
        <p:nvSpPr>
          <p:cNvPr id="6" name="TextBox 5">
            <a:extLst>
              <a:ext uri="{FF2B5EF4-FFF2-40B4-BE49-F238E27FC236}">
                <a16:creationId xmlns:a16="http://schemas.microsoft.com/office/drawing/2014/main" id="{F30A7CCB-E7CB-764C-7E6A-ADBBE1924A1E}"/>
              </a:ext>
            </a:extLst>
          </p:cNvPr>
          <p:cNvSpPr txBox="1"/>
          <p:nvPr/>
        </p:nvSpPr>
        <p:spPr>
          <a:xfrm>
            <a:off x="380999" y="1677182"/>
            <a:ext cx="2517321" cy="830997"/>
          </a:xfrm>
          <a:prstGeom prst="rect">
            <a:avLst/>
          </a:prstGeom>
          <a:noFill/>
        </p:spPr>
        <p:txBody>
          <a:bodyPr wrap="square">
            <a:spAutoFit/>
          </a:bodyPr>
          <a:lstStyle/>
          <a:p>
            <a:r>
              <a:rPr lang="el-GR" sz="4800" dirty="0"/>
              <a:t>βαλίτσα</a:t>
            </a:r>
            <a:endParaRPr lang="el-CY" sz="4800" dirty="0"/>
          </a:p>
        </p:txBody>
      </p:sp>
      <p:sp>
        <p:nvSpPr>
          <p:cNvPr id="8" name="TextBox 7">
            <a:extLst>
              <a:ext uri="{FF2B5EF4-FFF2-40B4-BE49-F238E27FC236}">
                <a16:creationId xmlns:a16="http://schemas.microsoft.com/office/drawing/2014/main" id="{0E8DF78A-3BDE-7BD2-CF5B-8871C72DCA18}"/>
              </a:ext>
            </a:extLst>
          </p:cNvPr>
          <p:cNvSpPr txBox="1"/>
          <p:nvPr/>
        </p:nvSpPr>
        <p:spPr>
          <a:xfrm>
            <a:off x="2898320" y="1503010"/>
            <a:ext cx="2928259" cy="769441"/>
          </a:xfrm>
          <a:prstGeom prst="rect">
            <a:avLst/>
          </a:prstGeom>
          <a:noFill/>
        </p:spPr>
        <p:txBody>
          <a:bodyPr wrap="square">
            <a:spAutoFit/>
          </a:bodyPr>
          <a:lstStyle/>
          <a:p>
            <a:r>
              <a:rPr lang="el-GR" sz="4400" dirty="0"/>
              <a:t>διαβατήριο</a:t>
            </a:r>
            <a:endParaRPr lang="el-CY" sz="4400" dirty="0"/>
          </a:p>
        </p:txBody>
      </p:sp>
      <p:sp>
        <p:nvSpPr>
          <p:cNvPr id="10" name="TextBox 9">
            <a:extLst>
              <a:ext uri="{FF2B5EF4-FFF2-40B4-BE49-F238E27FC236}">
                <a16:creationId xmlns:a16="http://schemas.microsoft.com/office/drawing/2014/main" id="{15039D62-B19D-F8C6-7EC1-654CA42B4123}"/>
              </a:ext>
            </a:extLst>
          </p:cNvPr>
          <p:cNvSpPr txBox="1"/>
          <p:nvPr/>
        </p:nvSpPr>
        <p:spPr>
          <a:xfrm>
            <a:off x="6536871" y="1305342"/>
            <a:ext cx="5099958" cy="2123658"/>
          </a:xfrm>
          <a:prstGeom prst="rect">
            <a:avLst/>
          </a:prstGeom>
          <a:noFill/>
        </p:spPr>
        <p:txBody>
          <a:bodyPr wrap="square">
            <a:spAutoFit/>
          </a:bodyPr>
          <a:lstStyle/>
          <a:p>
            <a:r>
              <a:rPr lang="el-GR" sz="4400" dirty="0"/>
              <a:t>φωτογραφική μηχανή</a:t>
            </a:r>
          </a:p>
          <a:p>
            <a:endParaRPr lang="el-CY" sz="4400" dirty="0"/>
          </a:p>
        </p:txBody>
      </p:sp>
      <p:pic>
        <p:nvPicPr>
          <p:cNvPr id="14338" name="Picture 2" descr="βαλίτσα Στοκ Εικονογραφήσεις, Vectors, &amp; Clipart – (250,306 Στοκ  Εικονογραφήσεις)">
            <a:extLst>
              <a:ext uri="{FF2B5EF4-FFF2-40B4-BE49-F238E27FC236}">
                <a16:creationId xmlns:a16="http://schemas.microsoft.com/office/drawing/2014/main" id="{ED3BA70E-34EA-6D9A-7860-BEBD9DB8C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6466" y="3648824"/>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Passport cartoon Images - Free Download on Freepik">
            <a:extLst>
              <a:ext uri="{FF2B5EF4-FFF2-40B4-BE49-F238E27FC236}">
                <a16:creationId xmlns:a16="http://schemas.microsoft.com/office/drawing/2014/main" id="{FC6DFBE6-3BC0-F21E-0A2C-01AF29F22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487" y="3867150"/>
            <a:ext cx="2057400" cy="2219325"/>
          </a:xfrm>
          <a:prstGeom prst="rect">
            <a:avLst/>
          </a:prstGeom>
          <a:noFill/>
          <a:extLst>
            <a:ext uri="{909E8E84-426E-40DD-AFC4-6F175D3DCCD1}">
              <a14:hiddenFill xmlns:a14="http://schemas.microsoft.com/office/drawing/2010/main">
                <a:solidFill>
                  <a:srgbClr val="FFFFFF"/>
                </a:solidFill>
              </a14:hiddenFill>
            </a:ext>
          </a:extLst>
        </p:spPr>
      </p:pic>
      <p:pic>
        <p:nvPicPr>
          <p:cNvPr id="2" name="Εικόνα 1">
            <a:extLst>
              <a:ext uri="{FF2B5EF4-FFF2-40B4-BE49-F238E27FC236}">
                <a16:creationId xmlns:a16="http://schemas.microsoft.com/office/drawing/2014/main" id="{4CE4F889-6A34-7EC7-66F9-B31EDE7B3B52}"/>
              </a:ext>
            </a:extLst>
          </p:cNvPr>
          <p:cNvPicPr>
            <a:picLocks noChangeAspect="1"/>
          </p:cNvPicPr>
          <p:nvPr/>
        </p:nvPicPr>
        <p:blipFill>
          <a:blip r:embed="rId4"/>
          <a:stretch>
            <a:fillRect/>
          </a:stretch>
        </p:blipFill>
        <p:spPr>
          <a:xfrm>
            <a:off x="1228045" y="4124325"/>
            <a:ext cx="2333625" cy="1962150"/>
          </a:xfrm>
          <a:prstGeom prst="rect">
            <a:avLst/>
          </a:prstGeom>
        </p:spPr>
      </p:pic>
    </p:spTree>
    <p:extLst>
      <p:ext uri="{BB962C8B-B14F-4D97-AF65-F5344CB8AC3E}">
        <p14:creationId xmlns:p14="http://schemas.microsoft.com/office/powerpoint/2010/main" val="1101007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C0566-7B8A-35C2-C680-6786F587AE3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D540CD3-0CF3-9E1E-EEBE-17D42B566DFD}"/>
              </a:ext>
            </a:extLst>
          </p:cNvPr>
          <p:cNvSpPr txBox="1"/>
          <p:nvPr/>
        </p:nvSpPr>
        <p:spPr>
          <a:xfrm>
            <a:off x="174172" y="559890"/>
            <a:ext cx="8251371" cy="4801314"/>
          </a:xfrm>
          <a:prstGeom prst="rect">
            <a:avLst/>
          </a:prstGeom>
          <a:noFill/>
        </p:spPr>
        <p:txBody>
          <a:bodyPr wrap="square">
            <a:spAutoFit/>
          </a:bodyPr>
          <a:lstStyle/>
          <a:p>
            <a:r>
              <a:rPr lang="el-GR" sz="3200" dirty="0"/>
              <a:t>Το αεροπλάνο είναι πιο γρήγορο από το πλοίο.</a:t>
            </a:r>
          </a:p>
          <a:p>
            <a:endParaRPr lang="el-GR" sz="3200" dirty="0"/>
          </a:p>
          <a:p>
            <a:r>
              <a:rPr lang="el-GR" sz="3200" dirty="0"/>
              <a:t>Το ακτοπλοϊκό εισιτήριο είναι πιο ακριβό από το αεροπορικό εισιτήριο.</a:t>
            </a:r>
          </a:p>
          <a:p>
            <a:endParaRPr lang="el-GR" sz="3200" dirty="0"/>
          </a:p>
          <a:p>
            <a:r>
              <a:rPr lang="el-GR" sz="3200" dirty="0"/>
              <a:t>Το τρένο είναι πιο αργό  από το αεροπλάνο.</a:t>
            </a:r>
          </a:p>
          <a:p>
            <a:endParaRPr lang="el-GR" sz="3200" dirty="0"/>
          </a:p>
          <a:p>
            <a:r>
              <a:rPr lang="el-GR" sz="3200" dirty="0"/>
              <a:t>Η μοτοσυκλέτα/μοτοσικλέτα  δεν είναι πιο φτηνή από το αυτοκίνητο.</a:t>
            </a:r>
          </a:p>
          <a:p>
            <a:endParaRPr lang="el-GR" dirty="0"/>
          </a:p>
        </p:txBody>
      </p:sp>
      <p:sp>
        <p:nvSpPr>
          <p:cNvPr id="2" name="Ορθογώνιο: Στρογγύλεμα γωνιών 1">
            <a:extLst>
              <a:ext uri="{FF2B5EF4-FFF2-40B4-BE49-F238E27FC236}">
                <a16:creationId xmlns:a16="http://schemas.microsoft.com/office/drawing/2014/main" id="{F6A14D20-C8AC-0725-F204-48CCAEA4EFC8}"/>
              </a:ext>
            </a:extLst>
          </p:cNvPr>
          <p:cNvSpPr/>
          <p:nvPr/>
        </p:nvSpPr>
        <p:spPr>
          <a:xfrm>
            <a:off x="8692242" y="559890"/>
            <a:ext cx="2481943" cy="772885"/>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4" name="Ορθογώνιο: Στρογγύλεμα γωνιών 3">
            <a:extLst>
              <a:ext uri="{FF2B5EF4-FFF2-40B4-BE49-F238E27FC236}">
                <a16:creationId xmlns:a16="http://schemas.microsoft.com/office/drawing/2014/main" id="{C40D6A6B-607D-6E72-AA97-7C40B3915375}"/>
              </a:ext>
            </a:extLst>
          </p:cNvPr>
          <p:cNvSpPr/>
          <p:nvPr/>
        </p:nvSpPr>
        <p:spPr>
          <a:xfrm>
            <a:off x="8773883" y="1496796"/>
            <a:ext cx="2481943" cy="772885"/>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5" name="Ορθογώνιο: Στρογγύλεμα γωνιών 4">
            <a:extLst>
              <a:ext uri="{FF2B5EF4-FFF2-40B4-BE49-F238E27FC236}">
                <a16:creationId xmlns:a16="http://schemas.microsoft.com/office/drawing/2014/main" id="{154120D5-B5DF-C704-C9AA-67B0B96B361B}"/>
              </a:ext>
            </a:extLst>
          </p:cNvPr>
          <p:cNvSpPr/>
          <p:nvPr/>
        </p:nvSpPr>
        <p:spPr>
          <a:xfrm>
            <a:off x="8752112" y="4021528"/>
            <a:ext cx="2481943" cy="772885"/>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6" name="Ορθογώνιο: Στρογγύλεμα γωνιών 5">
            <a:extLst>
              <a:ext uri="{FF2B5EF4-FFF2-40B4-BE49-F238E27FC236}">
                <a16:creationId xmlns:a16="http://schemas.microsoft.com/office/drawing/2014/main" id="{4D062D25-195F-EC75-F13C-6E173F27E8F0}"/>
              </a:ext>
            </a:extLst>
          </p:cNvPr>
          <p:cNvSpPr/>
          <p:nvPr/>
        </p:nvSpPr>
        <p:spPr>
          <a:xfrm>
            <a:off x="8773883" y="2896337"/>
            <a:ext cx="2481943" cy="772885"/>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pic>
        <p:nvPicPr>
          <p:cNvPr id="3074" name="Picture 2" descr="ΟΡΘΟΓΡΑΦΙΑ: Πονοκέφαλος ή γοητευτικό παιχνίδι; - filologikoergastiri.gr">
            <a:extLst>
              <a:ext uri="{FF2B5EF4-FFF2-40B4-BE49-F238E27FC236}">
                <a16:creationId xmlns:a16="http://schemas.microsoft.com/office/drawing/2014/main" id="{E44D2EEA-1AE1-1C40-F297-E10804020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2242" y="5344877"/>
            <a:ext cx="3037114" cy="132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84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8. ΑΡΓΑ ΓΡΗΓΟΡΑ - Μουσικη στο Δημοτικο">
            <a:extLst>
              <a:ext uri="{FF2B5EF4-FFF2-40B4-BE49-F238E27FC236}">
                <a16:creationId xmlns:a16="http://schemas.microsoft.com/office/drawing/2014/main" id="{9A5E132B-FF41-7F81-F795-3B72C2054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36788"/>
            <a:ext cx="5290457" cy="420052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3FC48B1C-A4D4-9DF4-A057-55B7233E55B1}"/>
              </a:ext>
            </a:extLst>
          </p:cNvPr>
          <p:cNvSpPr/>
          <p:nvPr/>
        </p:nvSpPr>
        <p:spPr>
          <a:xfrm>
            <a:off x="304800" y="5040085"/>
            <a:ext cx="2688771" cy="1230085"/>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αργός</a:t>
            </a:r>
            <a:endParaRPr lang="el-CY" sz="4800" dirty="0"/>
          </a:p>
        </p:txBody>
      </p:sp>
      <p:sp>
        <p:nvSpPr>
          <p:cNvPr id="3" name="Ορθογώνιο 2">
            <a:extLst>
              <a:ext uri="{FF2B5EF4-FFF2-40B4-BE49-F238E27FC236}">
                <a16:creationId xmlns:a16="http://schemas.microsoft.com/office/drawing/2014/main" id="{8EC10864-E9EC-C80D-A6BD-928CBED45131}"/>
              </a:ext>
            </a:extLst>
          </p:cNvPr>
          <p:cNvSpPr/>
          <p:nvPr/>
        </p:nvSpPr>
        <p:spPr>
          <a:xfrm>
            <a:off x="3145971" y="5040084"/>
            <a:ext cx="2917373" cy="1230085"/>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γρήγορος</a:t>
            </a:r>
            <a:endParaRPr lang="el-CY" sz="4800" dirty="0"/>
          </a:p>
        </p:txBody>
      </p:sp>
      <p:sp>
        <p:nvSpPr>
          <p:cNvPr id="4" name="Ορθογώνιο 3">
            <a:extLst>
              <a:ext uri="{FF2B5EF4-FFF2-40B4-BE49-F238E27FC236}">
                <a16:creationId xmlns:a16="http://schemas.microsoft.com/office/drawing/2014/main" id="{10BBC449-7C08-B0A0-36DC-BE2D5180856D}"/>
              </a:ext>
            </a:extLst>
          </p:cNvPr>
          <p:cNvSpPr/>
          <p:nvPr/>
        </p:nvSpPr>
        <p:spPr>
          <a:xfrm>
            <a:off x="6215744" y="5040083"/>
            <a:ext cx="2917372" cy="1230085"/>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φτηνό</a:t>
            </a:r>
            <a:endParaRPr lang="el-CY" sz="4800" dirty="0"/>
          </a:p>
        </p:txBody>
      </p:sp>
      <p:sp>
        <p:nvSpPr>
          <p:cNvPr id="5" name="Ορθογώνιο 4">
            <a:extLst>
              <a:ext uri="{FF2B5EF4-FFF2-40B4-BE49-F238E27FC236}">
                <a16:creationId xmlns:a16="http://schemas.microsoft.com/office/drawing/2014/main" id="{FF47689A-CC3E-807E-FBB1-7341902EEFA6}"/>
              </a:ext>
            </a:extLst>
          </p:cNvPr>
          <p:cNvSpPr/>
          <p:nvPr/>
        </p:nvSpPr>
        <p:spPr>
          <a:xfrm>
            <a:off x="9285516" y="5040083"/>
            <a:ext cx="2634343" cy="1230085"/>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ακριβό</a:t>
            </a:r>
            <a:endParaRPr lang="el-CY" sz="4800" dirty="0"/>
          </a:p>
        </p:txBody>
      </p:sp>
      <p:pic>
        <p:nvPicPr>
          <p:cNvPr id="5124" name="Picture 4" descr="Καρτούν εικόνα του εικονιδίου κινητό τηλέφωνο. Εικονόγραμμα smartphone  Διάνυσμα από ©lkeskinen0 162468452">
            <a:extLst>
              <a:ext uri="{FF2B5EF4-FFF2-40B4-BE49-F238E27FC236}">
                <a16:creationId xmlns:a16="http://schemas.microsoft.com/office/drawing/2014/main" id="{37DFEEA2-EA77-4074-3C02-0B5DD39388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133"/>
          <a:stretch>
            <a:fillRect/>
          </a:stretch>
        </p:blipFill>
        <p:spPr bwMode="auto">
          <a:xfrm>
            <a:off x="6096000" y="904195"/>
            <a:ext cx="2536371" cy="37331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Καρτούν εικόνα του εικονιδίου κινητό τηλέφωνο. Εικονόγραμμα smartphone  Διάνυσμα από ©lkeskinen0 162468452">
            <a:extLst>
              <a:ext uri="{FF2B5EF4-FFF2-40B4-BE49-F238E27FC236}">
                <a16:creationId xmlns:a16="http://schemas.microsoft.com/office/drawing/2014/main" id="{EF1564BD-1302-0162-8D92-CEF2B20B14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133"/>
          <a:stretch>
            <a:fillRect/>
          </a:stretch>
        </p:blipFill>
        <p:spPr bwMode="auto">
          <a:xfrm>
            <a:off x="8915400" y="904195"/>
            <a:ext cx="2536371" cy="3733117"/>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Στρογγύλεμα γωνιών 6">
            <a:extLst>
              <a:ext uri="{FF2B5EF4-FFF2-40B4-BE49-F238E27FC236}">
                <a16:creationId xmlns:a16="http://schemas.microsoft.com/office/drawing/2014/main" id="{FABADF68-B3DA-0C54-8AFD-0DC6CB545109}"/>
              </a:ext>
            </a:extLst>
          </p:cNvPr>
          <p:cNvSpPr/>
          <p:nvPr/>
        </p:nvSpPr>
        <p:spPr>
          <a:xfrm>
            <a:off x="6792686" y="3886200"/>
            <a:ext cx="1197428" cy="8708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CY" dirty="0"/>
              <a:t>€ </a:t>
            </a:r>
            <a:r>
              <a:rPr lang="el-GR" dirty="0"/>
              <a:t>100</a:t>
            </a:r>
            <a:endParaRPr lang="el-CY" dirty="0"/>
          </a:p>
        </p:txBody>
      </p:sp>
      <p:sp>
        <p:nvSpPr>
          <p:cNvPr id="8" name="Ορθογώνιο: Στρογγύλεμα γωνιών 7">
            <a:extLst>
              <a:ext uri="{FF2B5EF4-FFF2-40B4-BE49-F238E27FC236}">
                <a16:creationId xmlns:a16="http://schemas.microsoft.com/office/drawing/2014/main" id="{236169D1-F4F3-574A-CC2A-EDE936F74418}"/>
              </a:ext>
            </a:extLst>
          </p:cNvPr>
          <p:cNvSpPr/>
          <p:nvPr/>
        </p:nvSpPr>
        <p:spPr>
          <a:xfrm>
            <a:off x="9666514" y="3886200"/>
            <a:ext cx="1197428" cy="8708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CY" dirty="0"/>
              <a:t>€ </a:t>
            </a:r>
            <a:r>
              <a:rPr lang="el-GR" dirty="0"/>
              <a:t>500</a:t>
            </a:r>
            <a:endParaRPr lang="el-CY" dirty="0"/>
          </a:p>
        </p:txBody>
      </p:sp>
    </p:spTree>
    <p:extLst>
      <p:ext uri="{BB962C8B-B14F-4D97-AF65-F5344CB8AC3E}">
        <p14:creationId xmlns:p14="http://schemas.microsoft.com/office/powerpoint/2010/main" val="583820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2377627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5685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6911F-3AD3-FAEB-4D59-1F4664E9E1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5E069-54C1-304C-21FD-EF4F6604CEDE}"/>
              </a:ext>
            </a:extLst>
          </p:cNvPr>
          <p:cNvSpPr>
            <a:spLocks noGrp="1"/>
          </p:cNvSpPr>
          <p:nvPr>
            <p:ph type="title"/>
          </p:nvPr>
        </p:nvSpPr>
        <p:spPr>
          <a:xfrm>
            <a:off x="838200" y="365125"/>
            <a:ext cx="4248150" cy="1325563"/>
          </a:xfrm>
          <a:ln w="57150">
            <a:solidFill>
              <a:srgbClr val="FF0000"/>
            </a:solidFill>
          </a:ln>
        </p:spPr>
        <p:txBody>
          <a:bodyPr/>
          <a:lstStyle/>
          <a:p>
            <a:r>
              <a:rPr lang="el-GR" dirty="0"/>
              <a:t>Βάζεις  ο  &amp; ω.</a:t>
            </a:r>
            <a:endParaRPr lang="en-US" dirty="0"/>
          </a:p>
        </p:txBody>
      </p:sp>
      <p:sp>
        <p:nvSpPr>
          <p:cNvPr id="3" name="Content Placeholder 2">
            <a:extLst>
              <a:ext uri="{FF2B5EF4-FFF2-40B4-BE49-F238E27FC236}">
                <a16:creationId xmlns:a16="http://schemas.microsoft.com/office/drawing/2014/main" id="{135712A1-3093-4B76-8036-DB7C595EB8ED}"/>
              </a:ext>
            </a:extLst>
          </p:cNvPr>
          <p:cNvSpPr>
            <a:spLocks noGrp="1"/>
          </p:cNvSpPr>
          <p:nvPr>
            <p:ph idx="1"/>
          </p:nvPr>
        </p:nvSpPr>
        <p:spPr>
          <a:xfrm>
            <a:off x="838200" y="1825625"/>
            <a:ext cx="4248150" cy="3456668"/>
          </a:xfrm>
          <a:ln w="76200">
            <a:solidFill>
              <a:schemeClr val="accent1">
                <a:lumMod val="50000"/>
              </a:schemeClr>
            </a:solidFill>
          </a:ln>
        </p:spPr>
        <p:txBody>
          <a:bodyPr>
            <a:normAutofit fontScale="25000" lnSpcReduction="20000"/>
          </a:bodyPr>
          <a:lstStyle/>
          <a:p>
            <a:pPr marL="0" indent="0">
              <a:buNone/>
            </a:pPr>
            <a:r>
              <a:rPr lang="el-GR" sz="20000" dirty="0"/>
              <a:t>Λε</a:t>
            </a:r>
            <a:r>
              <a:rPr lang="el-GR" sz="20000" dirty="0">
                <a:solidFill>
                  <a:srgbClr val="FF0000"/>
                </a:solidFill>
              </a:rPr>
              <a:t>ω</a:t>
            </a:r>
            <a:r>
              <a:rPr lang="el-GR" sz="20000" dirty="0"/>
              <a:t>φ</a:t>
            </a:r>
            <a:r>
              <a:rPr lang="el-GR" sz="20000" dirty="0">
                <a:solidFill>
                  <a:srgbClr val="FF0000"/>
                </a:solidFill>
              </a:rPr>
              <a:t>ο</a:t>
            </a:r>
            <a:r>
              <a:rPr lang="el-GR" sz="20000" dirty="0"/>
              <a:t>ρεί</a:t>
            </a:r>
            <a:r>
              <a:rPr lang="el-GR" sz="20000" dirty="0">
                <a:solidFill>
                  <a:srgbClr val="FF0000"/>
                </a:solidFill>
              </a:rPr>
              <a:t>ο</a:t>
            </a:r>
          </a:p>
          <a:p>
            <a:pPr marL="0" indent="0">
              <a:buNone/>
            </a:pPr>
            <a:r>
              <a:rPr lang="el-GR" sz="20000" dirty="0"/>
              <a:t>Αερ</a:t>
            </a:r>
            <a:r>
              <a:rPr lang="el-GR" sz="20000" dirty="0">
                <a:solidFill>
                  <a:srgbClr val="FF0000"/>
                </a:solidFill>
              </a:rPr>
              <a:t>ο</a:t>
            </a:r>
            <a:r>
              <a:rPr lang="el-GR" sz="20000" dirty="0"/>
              <a:t>πλάν</a:t>
            </a:r>
            <a:r>
              <a:rPr lang="el-GR" sz="20000" dirty="0">
                <a:solidFill>
                  <a:srgbClr val="FF0000"/>
                </a:solidFill>
              </a:rPr>
              <a:t>ο</a:t>
            </a:r>
          </a:p>
          <a:p>
            <a:pPr marL="0" indent="0">
              <a:buNone/>
            </a:pPr>
            <a:r>
              <a:rPr lang="el-GR" sz="20000" dirty="0"/>
              <a:t>Μετρ</a:t>
            </a:r>
            <a:r>
              <a:rPr lang="el-GR" sz="20000" dirty="0">
                <a:solidFill>
                  <a:srgbClr val="FF0000"/>
                </a:solidFill>
              </a:rPr>
              <a:t>ό</a:t>
            </a:r>
          </a:p>
          <a:p>
            <a:pPr marL="0" indent="0">
              <a:buNone/>
            </a:pPr>
            <a:r>
              <a:rPr lang="el-GR" sz="20000" dirty="0"/>
              <a:t>Τρέν</a:t>
            </a:r>
            <a:r>
              <a:rPr lang="el-GR" sz="20000" dirty="0">
                <a:solidFill>
                  <a:srgbClr val="FF0000"/>
                </a:solidFill>
              </a:rPr>
              <a:t>ο</a:t>
            </a:r>
          </a:p>
          <a:p>
            <a:pPr marL="0" indent="0">
              <a:buNone/>
            </a:pPr>
            <a:r>
              <a:rPr lang="el-GR" sz="20000" dirty="0"/>
              <a:t>πλοί</a:t>
            </a:r>
            <a:r>
              <a:rPr lang="el-GR" sz="20000" dirty="0">
                <a:solidFill>
                  <a:srgbClr val="FF0000"/>
                </a:solidFill>
              </a:rPr>
              <a:t>ο</a:t>
            </a:r>
          </a:p>
          <a:p>
            <a:pPr marL="0" indent="0">
              <a:buNone/>
            </a:pPr>
            <a:endParaRPr lang="el-GR" sz="5800" dirty="0"/>
          </a:p>
          <a:p>
            <a:pPr marL="0" indent="0">
              <a:buNone/>
            </a:pPr>
            <a:endParaRPr lang="el-GR" dirty="0"/>
          </a:p>
          <a:p>
            <a:pPr marL="0" indent="0">
              <a:buNone/>
            </a:pPr>
            <a:endParaRPr lang="el-GR" dirty="0"/>
          </a:p>
          <a:p>
            <a:pPr marL="0" indent="0">
              <a:buNone/>
            </a:pPr>
            <a:r>
              <a:rPr lang="el-GR" dirty="0"/>
              <a:t> </a:t>
            </a:r>
          </a:p>
          <a:p>
            <a:pPr marL="0" indent="0">
              <a:buNone/>
            </a:pPr>
            <a:endParaRPr lang="el-GR" dirty="0"/>
          </a:p>
          <a:p>
            <a:endParaRPr lang="el-GR" dirty="0"/>
          </a:p>
          <a:p>
            <a:endParaRPr lang="el-GR" dirty="0"/>
          </a:p>
          <a:p>
            <a:endParaRPr lang="el-GR" dirty="0"/>
          </a:p>
          <a:p>
            <a:endParaRPr lang="en-US" dirty="0"/>
          </a:p>
        </p:txBody>
      </p:sp>
      <p:pic>
        <p:nvPicPr>
          <p:cNvPr id="1030" name="Picture 6" descr="Ποια ειναι τα μεσα μαζικησ μεταφορασ βικιπαιδεια">
            <a:extLst>
              <a:ext uri="{FF2B5EF4-FFF2-40B4-BE49-F238E27FC236}">
                <a16:creationId xmlns:a16="http://schemas.microsoft.com/office/drawing/2014/main" id="{07D2DA72-4041-BF1D-3C91-320005E91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90" y="184728"/>
            <a:ext cx="11452392" cy="66363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89321AF-5590-09ED-02C8-9298FBB2E33A}"/>
              </a:ext>
            </a:extLst>
          </p:cNvPr>
          <p:cNvSpPr txBox="1"/>
          <p:nvPr/>
        </p:nvSpPr>
        <p:spPr>
          <a:xfrm>
            <a:off x="5818414" y="1825625"/>
            <a:ext cx="1431472" cy="369332"/>
          </a:xfrm>
          <a:prstGeom prst="rect">
            <a:avLst/>
          </a:prstGeom>
          <a:solidFill>
            <a:schemeClr val="bg1"/>
          </a:solidFill>
          <a:ln>
            <a:solidFill>
              <a:schemeClr val="bg1"/>
            </a:solidFill>
          </a:ln>
        </p:spPr>
        <p:txBody>
          <a:bodyPr wrap="square" rtlCol="0">
            <a:spAutoFit/>
          </a:bodyPr>
          <a:lstStyle/>
          <a:p>
            <a:r>
              <a:rPr lang="el-GR" b="1" dirty="0"/>
              <a:t>τρένο</a:t>
            </a:r>
            <a:endParaRPr lang="en-US" b="1" dirty="0"/>
          </a:p>
        </p:txBody>
      </p:sp>
    </p:spTree>
    <p:extLst>
      <p:ext uri="{BB962C8B-B14F-4D97-AF65-F5344CB8AC3E}">
        <p14:creationId xmlns:p14="http://schemas.microsoft.com/office/powerpoint/2010/main" val="3329983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248150" cy="1325563"/>
          </a:xfrm>
          <a:ln w="57150">
            <a:solidFill>
              <a:srgbClr val="FF0000"/>
            </a:solidFill>
          </a:ln>
        </p:spPr>
        <p:txBody>
          <a:bodyPr/>
          <a:lstStyle/>
          <a:p>
            <a:r>
              <a:rPr lang="el-GR" dirty="0"/>
              <a:t>Βάζεις  ο  &amp; ω.</a:t>
            </a:r>
            <a:endParaRPr lang="en-US" dirty="0"/>
          </a:p>
        </p:txBody>
      </p:sp>
      <p:sp>
        <p:nvSpPr>
          <p:cNvPr id="3" name="Content Placeholder 2"/>
          <p:cNvSpPr>
            <a:spLocks noGrp="1"/>
          </p:cNvSpPr>
          <p:nvPr>
            <p:ph idx="1"/>
          </p:nvPr>
        </p:nvSpPr>
        <p:spPr>
          <a:xfrm>
            <a:off x="838200" y="1825625"/>
            <a:ext cx="4248150" cy="3456668"/>
          </a:xfrm>
          <a:ln w="76200">
            <a:solidFill>
              <a:schemeClr val="accent1">
                <a:lumMod val="50000"/>
              </a:schemeClr>
            </a:solidFill>
          </a:ln>
        </p:spPr>
        <p:txBody>
          <a:bodyPr>
            <a:normAutofit fontScale="25000" lnSpcReduction="20000"/>
          </a:bodyPr>
          <a:lstStyle/>
          <a:p>
            <a:pPr marL="0" indent="0">
              <a:buNone/>
            </a:pPr>
            <a:r>
              <a:rPr lang="el-GR" sz="20000" dirty="0"/>
              <a:t>Λε</a:t>
            </a:r>
            <a:r>
              <a:rPr lang="el-GR" sz="20000" dirty="0">
                <a:solidFill>
                  <a:srgbClr val="FF0000"/>
                </a:solidFill>
              </a:rPr>
              <a:t>ω</a:t>
            </a:r>
            <a:r>
              <a:rPr lang="el-GR" sz="20000" dirty="0"/>
              <a:t>φ</a:t>
            </a:r>
            <a:r>
              <a:rPr lang="el-GR" sz="20000" dirty="0">
                <a:solidFill>
                  <a:srgbClr val="FF0000"/>
                </a:solidFill>
              </a:rPr>
              <a:t>ο</a:t>
            </a:r>
            <a:r>
              <a:rPr lang="el-GR" sz="20000" dirty="0"/>
              <a:t>ρεί</a:t>
            </a:r>
            <a:r>
              <a:rPr lang="el-GR" sz="20000" dirty="0">
                <a:solidFill>
                  <a:srgbClr val="FF0000"/>
                </a:solidFill>
              </a:rPr>
              <a:t>ο</a:t>
            </a:r>
          </a:p>
          <a:p>
            <a:pPr marL="0" indent="0">
              <a:buNone/>
            </a:pPr>
            <a:r>
              <a:rPr lang="el-GR" sz="20000" dirty="0"/>
              <a:t>Αερ</a:t>
            </a:r>
            <a:r>
              <a:rPr lang="el-GR" sz="20000" dirty="0">
                <a:solidFill>
                  <a:srgbClr val="FF0000"/>
                </a:solidFill>
              </a:rPr>
              <a:t>ο</a:t>
            </a:r>
            <a:r>
              <a:rPr lang="el-GR" sz="20000" dirty="0"/>
              <a:t>πλάν</a:t>
            </a:r>
            <a:r>
              <a:rPr lang="el-GR" sz="20000" dirty="0">
                <a:solidFill>
                  <a:srgbClr val="FF0000"/>
                </a:solidFill>
              </a:rPr>
              <a:t>ο</a:t>
            </a:r>
          </a:p>
          <a:p>
            <a:pPr marL="0" indent="0">
              <a:buNone/>
            </a:pPr>
            <a:r>
              <a:rPr lang="el-GR" sz="20000" dirty="0"/>
              <a:t>Μετρ</a:t>
            </a:r>
            <a:r>
              <a:rPr lang="el-GR" sz="20000" dirty="0">
                <a:solidFill>
                  <a:srgbClr val="FF0000"/>
                </a:solidFill>
              </a:rPr>
              <a:t>ό</a:t>
            </a:r>
          </a:p>
          <a:p>
            <a:pPr marL="0" indent="0">
              <a:buNone/>
            </a:pPr>
            <a:r>
              <a:rPr lang="el-GR" sz="20000" dirty="0"/>
              <a:t>Τρέν</a:t>
            </a:r>
            <a:r>
              <a:rPr lang="el-GR" sz="20000" dirty="0">
                <a:solidFill>
                  <a:srgbClr val="FF0000"/>
                </a:solidFill>
              </a:rPr>
              <a:t>ο</a:t>
            </a:r>
          </a:p>
          <a:p>
            <a:pPr marL="0" indent="0">
              <a:buNone/>
            </a:pPr>
            <a:r>
              <a:rPr lang="el-GR" sz="20000" dirty="0"/>
              <a:t>πλοί</a:t>
            </a:r>
            <a:r>
              <a:rPr lang="el-GR" sz="20000" dirty="0">
                <a:solidFill>
                  <a:srgbClr val="FF0000"/>
                </a:solidFill>
              </a:rPr>
              <a:t>ο</a:t>
            </a:r>
          </a:p>
          <a:p>
            <a:pPr marL="0" indent="0">
              <a:buNone/>
            </a:pPr>
            <a:endParaRPr lang="el-GR" sz="5800" dirty="0"/>
          </a:p>
          <a:p>
            <a:pPr marL="0" indent="0">
              <a:buNone/>
            </a:pPr>
            <a:endParaRPr lang="el-GR" dirty="0"/>
          </a:p>
          <a:p>
            <a:pPr marL="0" indent="0">
              <a:buNone/>
            </a:pPr>
            <a:endParaRPr lang="el-GR" dirty="0"/>
          </a:p>
          <a:p>
            <a:pPr marL="0" indent="0">
              <a:buNone/>
            </a:pPr>
            <a:r>
              <a:rPr lang="el-GR" dirty="0"/>
              <a:t> </a:t>
            </a:r>
          </a:p>
          <a:p>
            <a:pPr marL="0" indent="0">
              <a:buNone/>
            </a:pPr>
            <a:endParaRPr lang="el-GR" dirty="0"/>
          </a:p>
          <a:p>
            <a:endParaRPr lang="el-GR" dirty="0"/>
          </a:p>
          <a:p>
            <a:endParaRPr lang="el-GR" dirty="0"/>
          </a:p>
          <a:p>
            <a:endParaRPr lang="el-GR" dirty="0"/>
          </a:p>
          <a:p>
            <a:endParaRPr lang="en-US" dirty="0"/>
          </a:p>
        </p:txBody>
      </p:sp>
      <p:pic>
        <p:nvPicPr>
          <p:cNvPr id="1030" name="Picture 6" descr="Ποια ειναι τα μεσα μαζικησ μεταφορασ βικιπαιδει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90" y="184728"/>
            <a:ext cx="11452392" cy="66363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18414" y="1825625"/>
            <a:ext cx="1431472" cy="369332"/>
          </a:xfrm>
          <a:prstGeom prst="rect">
            <a:avLst/>
          </a:prstGeom>
          <a:solidFill>
            <a:schemeClr val="bg1"/>
          </a:solidFill>
          <a:ln>
            <a:solidFill>
              <a:schemeClr val="bg1"/>
            </a:solidFill>
          </a:ln>
        </p:spPr>
        <p:txBody>
          <a:bodyPr wrap="square" rtlCol="0">
            <a:spAutoFit/>
          </a:bodyPr>
          <a:lstStyle/>
          <a:p>
            <a:r>
              <a:rPr lang="el-GR" b="1" dirty="0"/>
              <a:t>τρένο</a:t>
            </a:r>
            <a:endParaRPr lang="en-US" b="1" dirty="0"/>
          </a:p>
        </p:txBody>
      </p:sp>
      <p:sp>
        <p:nvSpPr>
          <p:cNvPr id="5" name="Ορθογώνιο: Στρογγύλεμα γωνιών 4">
            <a:extLst>
              <a:ext uri="{FF2B5EF4-FFF2-40B4-BE49-F238E27FC236}">
                <a16:creationId xmlns:a16="http://schemas.microsoft.com/office/drawing/2014/main" id="{143AB529-9294-94F7-881F-C1082E6D074B}"/>
              </a:ext>
            </a:extLst>
          </p:cNvPr>
          <p:cNvSpPr/>
          <p:nvPr/>
        </p:nvSpPr>
        <p:spPr>
          <a:xfrm>
            <a:off x="838200" y="1524000"/>
            <a:ext cx="2438400" cy="369332"/>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dirty="0"/>
              <a:t>1.</a:t>
            </a:r>
            <a:endParaRPr lang="el-CY" dirty="0"/>
          </a:p>
        </p:txBody>
      </p:sp>
      <p:sp>
        <p:nvSpPr>
          <p:cNvPr id="6" name="Ορθογώνιο: Στρογγύλεμα γωνιών 5">
            <a:extLst>
              <a:ext uri="{FF2B5EF4-FFF2-40B4-BE49-F238E27FC236}">
                <a16:creationId xmlns:a16="http://schemas.microsoft.com/office/drawing/2014/main" id="{25E10894-AF6F-1388-94B3-33C21BB92E15}"/>
              </a:ext>
            </a:extLst>
          </p:cNvPr>
          <p:cNvSpPr/>
          <p:nvPr/>
        </p:nvSpPr>
        <p:spPr>
          <a:xfrm>
            <a:off x="5818414" y="1339334"/>
            <a:ext cx="2438400" cy="369332"/>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dirty="0"/>
              <a:t>2.</a:t>
            </a:r>
            <a:endParaRPr lang="el-CY" dirty="0"/>
          </a:p>
        </p:txBody>
      </p:sp>
      <p:sp>
        <p:nvSpPr>
          <p:cNvPr id="7" name="Ορθογώνιο: Στρογγύλεμα γωνιών 6">
            <a:extLst>
              <a:ext uri="{FF2B5EF4-FFF2-40B4-BE49-F238E27FC236}">
                <a16:creationId xmlns:a16="http://schemas.microsoft.com/office/drawing/2014/main" id="{8ED6214A-416E-4477-7359-E6569412C4F4}"/>
              </a:ext>
            </a:extLst>
          </p:cNvPr>
          <p:cNvSpPr/>
          <p:nvPr/>
        </p:nvSpPr>
        <p:spPr>
          <a:xfrm>
            <a:off x="5818414" y="1893332"/>
            <a:ext cx="2438400" cy="369332"/>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dirty="0"/>
              <a:t>3.</a:t>
            </a:r>
            <a:endParaRPr lang="el-CY" dirty="0"/>
          </a:p>
        </p:txBody>
      </p:sp>
      <p:sp>
        <p:nvSpPr>
          <p:cNvPr id="8" name="Ορθογώνιο: Στρογγύλεμα γωνιών 7">
            <a:extLst>
              <a:ext uri="{FF2B5EF4-FFF2-40B4-BE49-F238E27FC236}">
                <a16:creationId xmlns:a16="http://schemas.microsoft.com/office/drawing/2014/main" id="{6D3E1F76-CDE1-E8C1-B62C-9A5B69ACAED6}"/>
              </a:ext>
            </a:extLst>
          </p:cNvPr>
          <p:cNvSpPr/>
          <p:nvPr/>
        </p:nvSpPr>
        <p:spPr>
          <a:xfrm>
            <a:off x="3124200" y="2480231"/>
            <a:ext cx="2438400" cy="369332"/>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dirty="0"/>
              <a:t>5.</a:t>
            </a:r>
            <a:endParaRPr lang="el-CY" dirty="0"/>
          </a:p>
        </p:txBody>
      </p:sp>
      <p:sp>
        <p:nvSpPr>
          <p:cNvPr id="9" name="Ορθογώνιο: Στρογγύλεμα γωνιών 8">
            <a:extLst>
              <a:ext uri="{FF2B5EF4-FFF2-40B4-BE49-F238E27FC236}">
                <a16:creationId xmlns:a16="http://schemas.microsoft.com/office/drawing/2014/main" id="{7C3D64D8-D628-1064-DAB5-648228182F68}"/>
              </a:ext>
            </a:extLst>
          </p:cNvPr>
          <p:cNvSpPr/>
          <p:nvPr/>
        </p:nvSpPr>
        <p:spPr>
          <a:xfrm>
            <a:off x="2188028" y="2998788"/>
            <a:ext cx="2438400" cy="369332"/>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dirty="0"/>
              <a:t>7.</a:t>
            </a:r>
            <a:endParaRPr lang="el-CY" dirty="0"/>
          </a:p>
        </p:txBody>
      </p:sp>
      <p:sp>
        <p:nvSpPr>
          <p:cNvPr id="10" name="Ορθογώνιο: Στρογγύλεμα γωνιών 9">
            <a:extLst>
              <a:ext uri="{FF2B5EF4-FFF2-40B4-BE49-F238E27FC236}">
                <a16:creationId xmlns:a16="http://schemas.microsoft.com/office/drawing/2014/main" id="{3A82AE44-7B7A-DC20-6D28-DA33403E5F11}"/>
              </a:ext>
            </a:extLst>
          </p:cNvPr>
          <p:cNvSpPr/>
          <p:nvPr/>
        </p:nvSpPr>
        <p:spPr>
          <a:xfrm>
            <a:off x="3124200" y="3621983"/>
            <a:ext cx="2438400" cy="369332"/>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dirty="0"/>
              <a:t>9.</a:t>
            </a:r>
            <a:endParaRPr lang="el-CY" dirty="0"/>
          </a:p>
        </p:txBody>
      </p:sp>
      <p:sp>
        <p:nvSpPr>
          <p:cNvPr id="11" name="Ορθογώνιο: Στρογγύλεμα γωνιών 10">
            <a:extLst>
              <a:ext uri="{FF2B5EF4-FFF2-40B4-BE49-F238E27FC236}">
                <a16:creationId xmlns:a16="http://schemas.microsoft.com/office/drawing/2014/main" id="{95E9B618-0048-757F-F26F-2DF5CDC5CA42}"/>
              </a:ext>
            </a:extLst>
          </p:cNvPr>
          <p:cNvSpPr/>
          <p:nvPr/>
        </p:nvSpPr>
        <p:spPr>
          <a:xfrm>
            <a:off x="8588829" y="5455141"/>
            <a:ext cx="2438400" cy="369332"/>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dirty="0"/>
              <a:t>14.</a:t>
            </a:r>
            <a:endParaRPr lang="el-CY" dirty="0"/>
          </a:p>
        </p:txBody>
      </p:sp>
      <p:sp>
        <p:nvSpPr>
          <p:cNvPr id="12" name="Ορθογώνιο: Στρογγύλεμα γωνιών 11">
            <a:extLst>
              <a:ext uri="{FF2B5EF4-FFF2-40B4-BE49-F238E27FC236}">
                <a16:creationId xmlns:a16="http://schemas.microsoft.com/office/drawing/2014/main" id="{369F8BC8-8186-DD60-2CEE-35ACFAAEF68A}"/>
              </a:ext>
            </a:extLst>
          </p:cNvPr>
          <p:cNvSpPr/>
          <p:nvPr/>
        </p:nvSpPr>
        <p:spPr>
          <a:xfrm>
            <a:off x="5818414" y="6204691"/>
            <a:ext cx="2438400" cy="369332"/>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dirty="0"/>
              <a:t>15.</a:t>
            </a:r>
            <a:endParaRPr lang="el-CY" dirty="0"/>
          </a:p>
        </p:txBody>
      </p:sp>
      <p:sp>
        <p:nvSpPr>
          <p:cNvPr id="13" name="Ορθογώνιο: Στρογγύλεμα γωνιών 12">
            <a:extLst>
              <a:ext uri="{FF2B5EF4-FFF2-40B4-BE49-F238E27FC236}">
                <a16:creationId xmlns:a16="http://schemas.microsoft.com/office/drawing/2014/main" id="{CF26222C-FD29-CD76-58DB-27A0A7ABF90E}"/>
              </a:ext>
            </a:extLst>
          </p:cNvPr>
          <p:cNvSpPr/>
          <p:nvPr/>
        </p:nvSpPr>
        <p:spPr>
          <a:xfrm>
            <a:off x="4414156" y="5814370"/>
            <a:ext cx="1431472" cy="369332"/>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dirty="0"/>
              <a:t>13.</a:t>
            </a:r>
            <a:endParaRPr lang="el-CY" dirty="0"/>
          </a:p>
        </p:txBody>
      </p:sp>
      <p:sp>
        <p:nvSpPr>
          <p:cNvPr id="14" name="Ορθογώνιο: Στρογγύλεμα γωνιών 13">
            <a:extLst>
              <a:ext uri="{FF2B5EF4-FFF2-40B4-BE49-F238E27FC236}">
                <a16:creationId xmlns:a16="http://schemas.microsoft.com/office/drawing/2014/main" id="{65E78678-1B5A-E1FC-410F-E42CB516E10B}"/>
              </a:ext>
            </a:extLst>
          </p:cNvPr>
          <p:cNvSpPr/>
          <p:nvPr/>
        </p:nvSpPr>
        <p:spPr>
          <a:xfrm>
            <a:off x="3208360" y="4452138"/>
            <a:ext cx="2438400" cy="369332"/>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dirty="0"/>
              <a:t>12.</a:t>
            </a:r>
            <a:endParaRPr lang="el-CY" dirty="0"/>
          </a:p>
        </p:txBody>
      </p:sp>
      <p:sp>
        <p:nvSpPr>
          <p:cNvPr id="15" name="Ορθογώνιο: Στρογγύλεμα γωνιών 14">
            <a:extLst>
              <a:ext uri="{FF2B5EF4-FFF2-40B4-BE49-F238E27FC236}">
                <a16:creationId xmlns:a16="http://schemas.microsoft.com/office/drawing/2014/main" id="{68ECF37D-9D74-F31C-2FDC-5663DBA8AF93}"/>
              </a:ext>
            </a:extLst>
          </p:cNvPr>
          <p:cNvSpPr/>
          <p:nvPr/>
        </p:nvSpPr>
        <p:spPr>
          <a:xfrm>
            <a:off x="2177142" y="4006251"/>
            <a:ext cx="2438400" cy="369332"/>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dirty="0"/>
              <a:t>10.</a:t>
            </a:r>
            <a:endParaRPr lang="el-CY" dirty="0"/>
          </a:p>
        </p:txBody>
      </p:sp>
      <p:sp>
        <p:nvSpPr>
          <p:cNvPr id="16" name="Ορθογώνιο: Στρογγύλεμα γωνιών 15">
            <a:extLst>
              <a:ext uri="{FF2B5EF4-FFF2-40B4-BE49-F238E27FC236}">
                <a16:creationId xmlns:a16="http://schemas.microsoft.com/office/drawing/2014/main" id="{37A13AEC-AF97-B548-A912-5D0E8BF1ABD7}"/>
              </a:ext>
            </a:extLst>
          </p:cNvPr>
          <p:cNvSpPr/>
          <p:nvPr/>
        </p:nvSpPr>
        <p:spPr>
          <a:xfrm>
            <a:off x="7249886" y="2309810"/>
            <a:ext cx="2438400" cy="369332"/>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dirty="0"/>
              <a:t>6.</a:t>
            </a:r>
            <a:endParaRPr lang="el-CY" dirty="0"/>
          </a:p>
        </p:txBody>
      </p:sp>
      <p:sp>
        <p:nvSpPr>
          <p:cNvPr id="17" name="Ορθογώνιο: Στρογγύλεμα γωνιών 16">
            <a:extLst>
              <a:ext uri="{FF2B5EF4-FFF2-40B4-BE49-F238E27FC236}">
                <a16:creationId xmlns:a16="http://schemas.microsoft.com/office/drawing/2014/main" id="{3275AED7-DACF-5554-5406-F8197A3D4DD9}"/>
              </a:ext>
            </a:extLst>
          </p:cNvPr>
          <p:cNvSpPr/>
          <p:nvPr/>
        </p:nvSpPr>
        <p:spPr>
          <a:xfrm>
            <a:off x="8784772" y="3290112"/>
            <a:ext cx="2438400" cy="369332"/>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dirty="0"/>
              <a:t>8.</a:t>
            </a:r>
            <a:endParaRPr lang="el-CY" dirty="0"/>
          </a:p>
        </p:txBody>
      </p:sp>
      <p:sp>
        <p:nvSpPr>
          <p:cNvPr id="18" name="Ορθογώνιο: Στρογγύλεμα γωνιών 17">
            <a:extLst>
              <a:ext uri="{FF2B5EF4-FFF2-40B4-BE49-F238E27FC236}">
                <a16:creationId xmlns:a16="http://schemas.microsoft.com/office/drawing/2014/main" id="{BF4945DD-2AA5-C699-774A-8F6DBA8687E6}"/>
              </a:ext>
            </a:extLst>
          </p:cNvPr>
          <p:cNvSpPr/>
          <p:nvPr/>
        </p:nvSpPr>
        <p:spPr>
          <a:xfrm>
            <a:off x="7189066" y="4363524"/>
            <a:ext cx="2438400" cy="369332"/>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dirty="0"/>
              <a:t>11.</a:t>
            </a:r>
            <a:endParaRPr lang="el-CY" dirty="0"/>
          </a:p>
        </p:txBody>
      </p:sp>
      <p:sp>
        <p:nvSpPr>
          <p:cNvPr id="19" name="Ορθογώνιο: Στρογγύλεμα γωνιών 18">
            <a:extLst>
              <a:ext uri="{FF2B5EF4-FFF2-40B4-BE49-F238E27FC236}">
                <a16:creationId xmlns:a16="http://schemas.microsoft.com/office/drawing/2014/main" id="{BEEBA86C-4F39-FA7E-461A-55EFF0975F6E}"/>
              </a:ext>
            </a:extLst>
          </p:cNvPr>
          <p:cNvSpPr/>
          <p:nvPr/>
        </p:nvSpPr>
        <p:spPr>
          <a:xfrm>
            <a:off x="9475810" y="1916905"/>
            <a:ext cx="2438400" cy="369332"/>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dirty="0"/>
              <a:t>4.</a:t>
            </a:r>
            <a:endParaRPr lang="el-CY" dirty="0"/>
          </a:p>
        </p:txBody>
      </p:sp>
    </p:spTree>
    <p:extLst>
      <p:ext uri="{BB962C8B-B14F-4D97-AF65-F5344CB8AC3E}">
        <p14:creationId xmlns:p14="http://schemas.microsoft.com/office/powerpoint/2010/main" val="362728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3D037-E9EE-4B3C-4D24-A2C2D00FE5AA}"/>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4842D083-B19B-96FA-DD1D-8CA819E4B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C2AE932-439C-E17D-3EFD-1AE941DD6C58}"/>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Κατανόηση προφορικού λόγου</a:t>
            </a:r>
            <a:endParaRPr lang="el-CY" sz="4000" dirty="0">
              <a:solidFill>
                <a:schemeClr val="tx1"/>
              </a:solidFill>
            </a:endParaRPr>
          </a:p>
        </p:txBody>
      </p:sp>
    </p:spTree>
    <p:extLst>
      <p:ext uri="{BB962C8B-B14F-4D97-AF65-F5344CB8AC3E}">
        <p14:creationId xmlns:p14="http://schemas.microsoft.com/office/powerpoint/2010/main" val="166144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742B37-663A-FCC0-725B-C23F76B103A0}"/>
              </a:ext>
            </a:extLst>
          </p:cNvPr>
          <p:cNvSpPr>
            <a:spLocks noChangeArrowheads="1"/>
          </p:cNvSpPr>
          <p:nvPr/>
        </p:nvSpPr>
        <p:spPr bwMode="auto">
          <a:xfrm>
            <a:off x="489856" y="489039"/>
            <a:ext cx="8371115" cy="3626577"/>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76176" rIns="9144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2800" i="0" u="none" strike="noStrike" cap="none" normalizeH="0" baseline="0" dirty="0">
                <a:ln>
                  <a:noFill/>
                </a:ln>
                <a:solidFill>
                  <a:srgbClr val="0A0A0A"/>
                </a:solidFill>
                <a:effectLst/>
                <a:latin typeface="Google Sans"/>
              </a:rPr>
              <a:t>Στην Αθήνα υπάρχουν πολλά μεταφορικά μέσα. Πολλοί άνθρωποι χρησιμοποιούν το ______ για να πάνε στη δουλειά τους. Άλλοι προτιμούν το ______ ή το ____, γιατί είναι πιο γρήγορα.</a:t>
            </a:r>
            <a:endParaRPr kumimoji="0" lang="el-GR" altLang="el-GR" sz="280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2800" i="0" u="none" strike="noStrike" cap="none" normalizeH="0" baseline="0" dirty="0">
                <a:ln>
                  <a:noFill/>
                </a:ln>
                <a:solidFill>
                  <a:srgbClr val="0A0A0A"/>
                </a:solidFill>
                <a:effectLst/>
                <a:latin typeface="Google Sans"/>
              </a:rPr>
              <a:t>Στο κέντρο της πόλης υπάρχουν πολλοί  ποδηλάτες. Το _______είναι καλό για την υγεία. Το καλοκαίρι, για να πάμε στα νησιά, παίρνουμε το _____. Για μακρινά ταξίδια σε άλλες χώρες, χρησιμοποιούμε το ________.</a:t>
            </a:r>
            <a:endParaRPr kumimoji="0" lang="el-GR" altLang="el-GR" sz="2800" i="0" u="none" strike="noStrike" cap="none" normalizeH="0" baseline="0" dirty="0">
              <a:ln>
                <a:noFill/>
              </a:ln>
              <a:solidFill>
                <a:schemeClr val="tx1"/>
              </a:solidFill>
              <a:effectLst/>
              <a:latin typeface="Arial" panose="020B0604020202020204" pitchFamily="34" charset="0"/>
            </a:endParaRPr>
          </a:p>
        </p:txBody>
      </p:sp>
      <p:pic>
        <p:nvPicPr>
          <p:cNvPr id="1027" name="Picture 3" descr="2,691 Athens Cartoon Royalty-Free Images, Stock Photos &amp; Pictures |  Shutterstock">
            <a:extLst>
              <a:ext uri="{FF2B5EF4-FFF2-40B4-BE49-F238E27FC236}">
                <a16:creationId xmlns:a16="http://schemas.microsoft.com/office/drawing/2014/main" id="{3184900D-AAC5-E26E-EECD-912FF73BD8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9019" y="4110037"/>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9" name="Picture 5" descr="Greece Cartoon Map High-Res Vector Graphic - Getty Images">
            <a:extLst>
              <a:ext uri="{FF2B5EF4-FFF2-40B4-BE49-F238E27FC236}">
                <a16:creationId xmlns:a16="http://schemas.microsoft.com/office/drawing/2014/main" id="{20BED896-C3E9-F207-AD16-0D570BAE8C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2395" y="1038225"/>
            <a:ext cx="1914525" cy="2390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ElevenLabs_2026-04-16T06_46_39_Martha - Expressive Greek Female_pvc_sp100_s50_sb75_v3">
            <a:hlinkClick r:id="" action="ppaction://media"/>
            <a:extLst>
              <a:ext uri="{FF2B5EF4-FFF2-40B4-BE49-F238E27FC236}">
                <a16:creationId xmlns:a16="http://schemas.microsoft.com/office/drawing/2014/main" id="{6A4DB2B9-6A64-EA8F-E4A6-4966CB9AD1C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250543" y="4591957"/>
            <a:ext cx="406400" cy="406400"/>
          </a:xfrm>
          <a:prstGeom prst="rect">
            <a:avLst/>
          </a:prstGeom>
        </p:spPr>
      </p:pic>
    </p:spTree>
    <p:extLst>
      <p:ext uri="{BB962C8B-B14F-4D97-AF65-F5344CB8AC3E}">
        <p14:creationId xmlns:p14="http://schemas.microsoft.com/office/powerpoint/2010/main" val="415994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96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742B37-663A-FCC0-725B-C23F76B103A0}"/>
              </a:ext>
            </a:extLst>
          </p:cNvPr>
          <p:cNvSpPr>
            <a:spLocks noChangeArrowheads="1"/>
          </p:cNvSpPr>
          <p:nvPr/>
        </p:nvSpPr>
        <p:spPr bwMode="auto">
          <a:xfrm>
            <a:off x="489856" y="489039"/>
            <a:ext cx="8371115" cy="3626577"/>
          </a:xfrm>
          <a:prstGeom prst="rect">
            <a:avLst/>
          </a:prstGeom>
          <a:solidFill>
            <a:srgbClr val="FFFFFF"/>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76176" rIns="9144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2800" i="0" u="none" strike="noStrike" cap="none" normalizeH="0" baseline="0" dirty="0">
                <a:ln>
                  <a:noFill/>
                </a:ln>
                <a:solidFill>
                  <a:srgbClr val="0A0A0A"/>
                </a:solidFill>
                <a:effectLst/>
                <a:latin typeface="Google Sans"/>
              </a:rPr>
              <a:t>Στην Αθήνα υπάρχουν πολλά μεταφορικά μέσα. Πολλοί άνθρωποι χρησιμοποιούν το αυτοκίνητο για να πάνε στη δουλειά τους. Άλλοι προτιμούν το λεωφορείο ή το μετρό, γιατί είναι πιο γρήγορα.</a:t>
            </a:r>
            <a:endParaRPr kumimoji="0" lang="el-GR" altLang="el-GR" sz="280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2800" i="0" u="none" strike="noStrike" cap="none" normalizeH="0" baseline="0" dirty="0">
                <a:ln>
                  <a:noFill/>
                </a:ln>
                <a:solidFill>
                  <a:srgbClr val="0A0A0A"/>
                </a:solidFill>
                <a:effectLst/>
                <a:latin typeface="Google Sans"/>
              </a:rPr>
              <a:t>Στο κέντρο της πόλης υπάρχουν πολλοί  ποδηλάτες. Το ποδήλατο  είναι καλό για την υγεία. Το καλοκαίρι, για να πάμε στα νησιά, παίρνουμε το πλοίο. Για μακρινά ταξίδια σε άλλες χώρες, χρησιμοποιούμε το αεροπλάνο.</a:t>
            </a:r>
            <a:endParaRPr kumimoji="0" lang="el-GR" altLang="el-GR" sz="2800" i="0" u="none" strike="noStrike" cap="none" normalizeH="0" baseline="0" dirty="0">
              <a:ln>
                <a:noFill/>
              </a:ln>
              <a:solidFill>
                <a:schemeClr val="tx1"/>
              </a:solidFill>
              <a:effectLst/>
              <a:latin typeface="Arial" panose="020B0604020202020204" pitchFamily="34" charset="0"/>
            </a:endParaRPr>
          </a:p>
        </p:txBody>
      </p:sp>
      <p:pic>
        <p:nvPicPr>
          <p:cNvPr id="1027" name="Picture 3" descr="2,691 Athens Cartoon Royalty-Free Images, Stock Photos &amp; Pictures |  Shutterstock">
            <a:extLst>
              <a:ext uri="{FF2B5EF4-FFF2-40B4-BE49-F238E27FC236}">
                <a16:creationId xmlns:a16="http://schemas.microsoft.com/office/drawing/2014/main" id="{3184900D-AAC5-E26E-EECD-912FF73BD8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9019" y="4110037"/>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9" name="Picture 5" descr="Greece Cartoon Map High-Res Vector Graphic - Getty Images">
            <a:extLst>
              <a:ext uri="{FF2B5EF4-FFF2-40B4-BE49-F238E27FC236}">
                <a16:creationId xmlns:a16="http://schemas.microsoft.com/office/drawing/2014/main" id="{20BED896-C3E9-F207-AD16-0D570BAE8C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2395" y="1038225"/>
            <a:ext cx="1914525" cy="2390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ElevenLabs_2026-04-16T06_46_39_Martha - Expressive Greek Female_pvc_sp100_s50_sb75_v3">
            <a:hlinkClick r:id="" action="ppaction://media"/>
            <a:extLst>
              <a:ext uri="{FF2B5EF4-FFF2-40B4-BE49-F238E27FC236}">
                <a16:creationId xmlns:a16="http://schemas.microsoft.com/office/drawing/2014/main" id="{6A4DB2B9-6A64-EA8F-E4A6-4966CB9AD1C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250543" y="4591957"/>
            <a:ext cx="406400" cy="406400"/>
          </a:xfrm>
          <a:prstGeom prst="rect">
            <a:avLst/>
          </a:prstGeom>
        </p:spPr>
      </p:pic>
    </p:spTree>
    <p:extLst>
      <p:ext uri="{BB962C8B-B14F-4D97-AF65-F5344CB8AC3E}">
        <p14:creationId xmlns:p14="http://schemas.microsoft.com/office/powerpoint/2010/main" val="326325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96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4971</TotalTime>
  <Words>933</Words>
  <Application>Microsoft Office PowerPoint</Application>
  <PresentationFormat>Ευρεία οθόνη</PresentationFormat>
  <Paragraphs>281</Paragraphs>
  <Slides>47</Slides>
  <Notes>1</Notes>
  <HiddenSlides>0</HiddenSlides>
  <MMClips>2</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47</vt:i4>
      </vt:variant>
    </vt:vector>
  </HeadingPairs>
  <TitlesOfParts>
    <vt:vector size="52" baseType="lpstr">
      <vt:lpstr>Arial</vt:lpstr>
      <vt:lpstr>Calibri</vt:lpstr>
      <vt:lpstr>Calibri Light</vt:lpstr>
      <vt:lpstr>Google Sans</vt:lpstr>
      <vt:lpstr>Office Theme</vt:lpstr>
      <vt:lpstr>Παρουσίαση του PowerPoint</vt:lpstr>
      <vt:lpstr>Παρουσίαση του PowerPoint</vt:lpstr>
      <vt:lpstr>Παρουσίαση του PowerPoint</vt:lpstr>
      <vt:lpstr>Παρουσίαση του PowerPoint</vt:lpstr>
      <vt:lpstr>Βάζεις  ο  &amp; ω.</vt:lpstr>
      <vt:lpstr>Βάζεις  ο  &amp; ω.</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-Κυρία, μπορώ να πάω τουαλέτα; -Ναι, πήγαινε.</dc:title>
  <dc:creator>Teacher</dc:creator>
  <cp:lastModifiedBy>Ελένη Χαραλάμπους</cp:lastModifiedBy>
  <cp:revision>382</cp:revision>
  <dcterms:created xsi:type="dcterms:W3CDTF">2022-11-30T08:39:44Z</dcterms:created>
  <dcterms:modified xsi:type="dcterms:W3CDTF">2026-04-16T06:52:16Z</dcterms:modified>
</cp:coreProperties>
</file>