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 id="262" r:id="rId7"/>
    <p:sldId id="267" r:id="rId8"/>
    <p:sldId id="268" r:id="rId9"/>
    <p:sldId id="269" r:id="rId10"/>
    <p:sldId id="270" r:id="rId11"/>
    <p:sldId id="271" r:id="rId12"/>
    <p:sldId id="272" r:id="rId13"/>
    <p:sldId id="273" r:id="rId14"/>
    <p:sldId id="274" r:id="rId15"/>
    <p:sldId id="275" r:id="rId16"/>
    <p:sldId id="276" r:id="rId17"/>
    <p:sldId id="288" r:id="rId18"/>
    <p:sldId id="278" r:id="rId19"/>
    <p:sldId id="279" r:id="rId20"/>
    <p:sldId id="280" r:id="rId21"/>
    <p:sldId id="281" r:id="rId22"/>
    <p:sldId id="282" r:id="rId23"/>
    <p:sldId id="283" r:id="rId24"/>
    <p:sldId id="284" r:id="rId25"/>
    <p:sldId id="286" r:id="rId26"/>
    <p:sldId id="287" r:id="rId27"/>
    <p:sldId id="265" r:id="rId28"/>
    <p:sldId id="266" r:id="rId2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478170-FCB4-2B92-D8E5-78F87450E30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1C6D1A4-89BF-D41A-FC39-76E97E94AC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D6F3FBB-5BFA-80D2-D3FE-73469A872742}"/>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5" name="Θέση υποσέλιδου 4">
            <a:extLst>
              <a:ext uri="{FF2B5EF4-FFF2-40B4-BE49-F238E27FC236}">
                <a16:creationId xmlns:a16="http://schemas.microsoft.com/office/drawing/2014/main" id="{2FEF70C7-D421-CD07-E158-87F67049B9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C21C423-A215-534F-2523-343F3A71F68F}"/>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689374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F3B366-13C2-1598-4C08-1C59A32D3D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F85029C-A67E-68BF-EC5B-3D9B20327C5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2110EC2-567B-62E9-F73F-63E358B6D3F9}"/>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5" name="Θέση υποσέλιδου 4">
            <a:extLst>
              <a:ext uri="{FF2B5EF4-FFF2-40B4-BE49-F238E27FC236}">
                <a16:creationId xmlns:a16="http://schemas.microsoft.com/office/drawing/2014/main" id="{F9141A5D-3D43-EDE8-C18F-7976E298EEB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11EABB6-D21E-55F0-91AA-87E813E1612F}"/>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373651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81EB38B-33C8-9E23-F36A-03DD2D7F76A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8C46769-6A1E-DC3E-CE73-B7CCF4FE593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5339C32-60CC-4BC6-E43F-8538D69C23B9}"/>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5" name="Θέση υποσέλιδου 4">
            <a:extLst>
              <a:ext uri="{FF2B5EF4-FFF2-40B4-BE49-F238E27FC236}">
                <a16:creationId xmlns:a16="http://schemas.microsoft.com/office/drawing/2014/main" id="{6DFB97A7-2041-DDA6-3A4A-BFF8D53D517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2A78D21-C0DD-0C7A-32C7-A438CA5C35D8}"/>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2861364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3DF348-B9CB-9F5D-C4E1-DB7B0287575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5BA1003-3F8D-32A3-919F-175DA8CF8AD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7B57E3D-E7F6-39C8-336E-F99FB45865AE}"/>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5" name="Θέση υποσέλιδου 4">
            <a:extLst>
              <a:ext uri="{FF2B5EF4-FFF2-40B4-BE49-F238E27FC236}">
                <a16:creationId xmlns:a16="http://schemas.microsoft.com/office/drawing/2014/main" id="{E33BB32A-E249-D133-2ACD-71692540975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BDF54CE-25CA-7FE7-AE95-289848DE0A57}"/>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982147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E6C0BF-5EE0-56B7-7363-C94EC56F725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DA3084B-28A4-B489-A2A1-8D5B17B8D8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5DB96ED-3612-3EAB-9B6F-E2369FACAE1D}"/>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5" name="Θέση υποσέλιδου 4">
            <a:extLst>
              <a:ext uri="{FF2B5EF4-FFF2-40B4-BE49-F238E27FC236}">
                <a16:creationId xmlns:a16="http://schemas.microsoft.com/office/drawing/2014/main" id="{FEBF400C-4E69-7A38-460A-B2B2F7E0A6A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6DA2C95-CD85-2216-873B-BA07C37D4118}"/>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3304691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5E7525-F488-440B-968C-1AC0A29F34A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3299A4A-CB22-75BC-B29F-3EE62F400F9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9AAB122-42A3-7EC2-F2F0-5A41D95AD5AF}"/>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414E964-017B-554A-D40A-B6F7DA31CCBE}"/>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6" name="Θέση υποσέλιδου 5">
            <a:extLst>
              <a:ext uri="{FF2B5EF4-FFF2-40B4-BE49-F238E27FC236}">
                <a16:creationId xmlns:a16="http://schemas.microsoft.com/office/drawing/2014/main" id="{6F11DB45-CE2C-48AD-0301-5B929260EAA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0BFBA8A-C1FA-3C14-B43F-9365C7A5A625}"/>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1297487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DA14C9-99EB-4D00-5927-E0EE7EFF854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5A0FFCA-868D-1267-0DBE-2584B64025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7281C18-0E0D-BF9B-8887-FCB538A2490E}"/>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0CD9477-6308-961A-F985-6B86B60588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540676A-646B-8AA1-B6EF-8FE5440D309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23C5C0A-8C86-F9E8-FEF6-02825D419496}"/>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8" name="Θέση υποσέλιδου 7">
            <a:extLst>
              <a:ext uri="{FF2B5EF4-FFF2-40B4-BE49-F238E27FC236}">
                <a16:creationId xmlns:a16="http://schemas.microsoft.com/office/drawing/2014/main" id="{D28964B8-7B4A-F51A-4DED-8C1B84F00AC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5BB4710-F451-FF6F-5109-48A1B7C91FA0}"/>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460569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BA2B0F-AEDC-1CDA-5178-BF20D208418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900423F-D855-5A08-3EAB-11FEF5F240DB}"/>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4" name="Θέση υποσέλιδου 3">
            <a:extLst>
              <a:ext uri="{FF2B5EF4-FFF2-40B4-BE49-F238E27FC236}">
                <a16:creationId xmlns:a16="http://schemas.microsoft.com/office/drawing/2014/main" id="{078C0E46-0E3C-AC39-956C-A2BA58E06D3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3C4F886-10C0-E181-04D0-0249A94BC7D6}"/>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4247580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990778C-F9E4-D52E-93A2-9C5B51B19463}"/>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3" name="Θέση υποσέλιδου 2">
            <a:extLst>
              <a:ext uri="{FF2B5EF4-FFF2-40B4-BE49-F238E27FC236}">
                <a16:creationId xmlns:a16="http://schemas.microsoft.com/office/drawing/2014/main" id="{C707B681-95D8-2F51-A8FB-9CDC40EB195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54EEB14-F27C-424E-B32D-333C5427386D}"/>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128793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48514F-C8E4-C327-C8ED-FAA82B4F035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9CF8987-95EE-86E4-50A7-3808EE53AC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6B32A70-75C0-F116-3859-AFE110768E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26D8436-31BE-31F6-3BDD-D61CA216AB28}"/>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6" name="Θέση υποσέλιδου 5">
            <a:extLst>
              <a:ext uri="{FF2B5EF4-FFF2-40B4-BE49-F238E27FC236}">
                <a16:creationId xmlns:a16="http://schemas.microsoft.com/office/drawing/2014/main" id="{D73E7E0B-5E66-4DE0-27C7-EE7A2C7A7EF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7070B65-121A-1EFB-2693-2FAD93708284}"/>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253605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00434F-8EFC-3AC5-7EC4-B3EFBC46DB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627B7018-2217-F2A2-7689-9A0BF58305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DA249E3-E3DA-DACC-4A08-D3041F1F81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9F64407-D4F8-F70B-86D2-8B770AF37017}"/>
              </a:ext>
            </a:extLst>
          </p:cNvPr>
          <p:cNvSpPr>
            <a:spLocks noGrp="1"/>
          </p:cNvSpPr>
          <p:nvPr>
            <p:ph type="dt" sz="half" idx="10"/>
          </p:nvPr>
        </p:nvSpPr>
        <p:spPr/>
        <p:txBody>
          <a:bodyPr/>
          <a:lstStyle/>
          <a:p>
            <a:fld id="{6DD60756-1175-4EB9-ADFE-3F4577393C56}" type="datetimeFigureOut">
              <a:rPr lang="el-GR" smtClean="0"/>
              <a:t>18/4/2026</a:t>
            </a:fld>
            <a:endParaRPr lang="el-GR"/>
          </a:p>
        </p:txBody>
      </p:sp>
      <p:sp>
        <p:nvSpPr>
          <p:cNvPr id="6" name="Θέση υποσέλιδου 5">
            <a:extLst>
              <a:ext uri="{FF2B5EF4-FFF2-40B4-BE49-F238E27FC236}">
                <a16:creationId xmlns:a16="http://schemas.microsoft.com/office/drawing/2014/main" id="{DCAE9FA3-078B-D9D7-66F2-AE2FE9EF2E3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DB0909D-DCB9-F309-85CB-F09741283809}"/>
              </a:ext>
            </a:extLst>
          </p:cNvPr>
          <p:cNvSpPr>
            <a:spLocks noGrp="1"/>
          </p:cNvSpPr>
          <p:nvPr>
            <p:ph type="sldNum" sz="quarter" idx="12"/>
          </p:nvPr>
        </p:nvSpPr>
        <p:spPr/>
        <p:txBody>
          <a:bodyPr/>
          <a:lstStyle/>
          <a:p>
            <a:fld id="{CFA688AC-048E-42D1-9C23-7F28E09F716D}" type="slidenum">
              <a:rPr lang="el-GR" smtClean="0"/>
              <a:t>‹#›</a:t>
            </a:fld>
            <a:endParaRPr lang="el-GR"/>
          </a:p>
        </p:txBody>
      </p:sp>
    </p:spTree>
    <p:extLst>
      <p:ext uri="{BB962C8B-B14F-4D97-AF65-F5344CB8AC3E}">
        <p14:creationId xmlns:p14="http://schemas.microsoft.com/office/powerpoint/2010/main" val="367739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F344654-A734-C8F9-2666-68483534BE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54EA7C6-55F2-E71C-D6B6-E7B9BE91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93A1487-C578-813F-A879-8C1ADA0129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D60756-1175-4EB9-ADFE-3F4577393C56}" type="datetimeFigureOut">
              <a:rPr lang="el-GR" smtClean="0"/>
              <a:t>18/4/2026</a:t>
            </a:fld>
            <a:endParaRPr lang="el-GR"/>
          </a:p>
        </p:txBody>
      </p:sp>
      <p:sp>
        <p:nvSpPr>
          <p:cNvPr id="5" name="Θέση υποσέλιδου 4">
            <a:extLst>
              <a:ext uri="{FF2B5EF4-FFF2-40B4-BE49-F238E27FC236}">
                <a16:creationId xmlns:a16="http://schemas.microsoft.com/office/drawing/2014/main" id="{2135EA7A-7F1C-A6FE-E336-F5C741C58A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99A50FC-DCF6-9F46-F561-7D81B63FBB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A688AC-048E-42D1-9C23-7F28E09F716D}" type="slidenum">
              <a:rPr lang="el-GR" smtClean="0"/>
              <a:t>‹#›</a:t>
            </a:fld>
            <a:endParaRPr lang="el-GR"/>
          </a:p>
        </p:txBody>
      </p:sp>
    </p:spTree>
    <p:extLst>
      <p:ext uri="{BB962C8B-B14F-4D97-AF65-F5344CB8AC3E}">
        <p14:creationId xmlns:p14="http://schemas.microsoft.com/office/powerpoint/2010/main" val="258345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Χιόνι">
            <a:extLst>
              <a:ext uri="{FF2B5EF4-FFF2-40B4-BE49-F238E27FC236}">
                <a16:creationId xmlns:a16="http://schemas.microsoft.com/office/drawing/2014/main" id="{4B6EE5A1-273B-C039-38BC-8D5D188C4E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21" y="10"/>
            <a:ext cx="4800580"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220963B-BFE6-B5A1-74DF-1A3EFBDD7A2F}"/>
              </a:ext>
            </a:extLst>
          </p:cNvPr>
          <p:cNvSpPr txBox="1"/>
          <p:nvPr/>
        </p:nvSpPr>
        <p:spPr>
          <a:xfrm>
            <a:off x="5388429" y="885496"/>
            <a:ext cx="6529902" cy="4764189"/>
          </a:xfrm>
          <a:prstGeom prst="rect">
            <a:avLst/>
          </a:prstGeom>
          <a:ln w="57150">
            <a:solidFill>
              <a:schemeClr val="tx1"/>
            </a:solidFill>
          </a:ln>
        </p:spPr>
        <p:txBody>
          <a:bodyPr vert="horz" lIns="91440" tIns="45720" rIns="91440" bIns="45720" rtlCol="0">
            <a:noAutofit/>
          </a:bodyPr>
          <a:lstStyle/>
          <a:p>
            <a:pPr algn="ctr">
              <a:lnSpc>
                <a:spcPct val="90000"/>
              </a:lnSpc>
              <a:spcAft>
                <a:spcPts val="1000"/>
              </a:spcAft>
            </a:pPr>
            <a:r>
              <a:rPr lang="en-US" b="1" dirty="0"/>
              <a:t>To  </a:t>
            </a:r>
            <a:r>
              <a:rPr lang="el-GR" b="1" dirty="0"/>
              <a:t>μυθιστόρημα </a:t>
            </a:r>
            <a:r>
              <a:rPr lang="en-US" b="1" dirty="0"/>
              <a:t>  </a:t>
            </a:r>
            <a:r>
              <a:rPr lang="en-US" b="1" i="1" dirty="0"/>
              <a:t>Χιόνι</a:t>
            </a:r>
            <a:r>
              <a:rPr lang="en-US" b="1" dirty="0"/>
              <a:t> του Orhan Pamuk</a:t>
            </a:r>
            <a:r>
              <a:rPr lang="el-GR" b="1" dirty="0"/>
              <a:t> </a:t>
            </a:r>
          </a:p>
          <a:p>
            <a:pPr algn="ctr">
              <a:lnSpc>
                <a:spcPct val="90000"/>
              </a:lnSpc>
              <a:spcAft>
                <a:spcPts val="1000"/>
              </a:spcAft>
            </a:pPr>
            <a:r>
              <a:rPr lang="el-GR" b="1" dirty="0"/>
              <a:t>&amp; </a:t>
            </a:r>
          </a:p>
          <a:p>
            <a:pPr algn="ctr">
              <a:lnSpc>
                <a:spcPct val="90000"/>
              </a:lnSpc>
              <a:spcAft>
                <a:spcPts val="1000"/>
              </a:spcAft>
            </a:pPr>
            <a:r>
              <a:rPr lang="el-GR" b="1" dirty="0"/>
              <a:t>Τα Αναλυτικά Προγράμματα Θρησκευτικών της Γ’ Λυκείου</a:t>
            </a:r>
            <a:r>
              <a:rPr lang="el-GR" dirty="0"/>
              <a:t> :  </a:t>
            </a:r>
            <a:r>
              <a:rPr lang="en-US" b="1" dirty="0"/>
              <a:t>Μ</a:t>
            </a:r>
            <a:r>
              <a:rPr lang="el-GR" b="1" dirty="0" err="1"/>
              <a:t>ια</a:t>
            </a:r>
            <a:r>
              <a:rPr lang="en-US" b="1" dirty="0"/>
              <a:t> διεπιστημονική προσέγγιση στη σχολική τάξη</a:t>
            </a:r>
            <a:endParaRPr lang="el-GR" b="1" dirty="0"/>
          </a:p>
          <a:p>
            <a:pPr algn="ctr">
              <a:lnSpc>
                <a:spcPct val="90000"/>
              </a:lnSpc>
              <a:spcAft>
                <a:spcPts val="1000"/>
              </a:spcAft>
            </a:pPr>
            <a:endParaRPr lang="el-GR" b="1" dirty="0"/>
          </a:p>
          <a:p>
            <a:pPr algn="ctr">
              <a:lnSpc>
                <a:spcPct val="90000"/>
              </a:lnSpc>
              <a:spcAft>
                <a:spcPts val="1000"/>
              </a:spcAft>
            </a:pPr>
            <a:endParaRPr lang="el-GR" b="1" dirty="0"/>
          </a:p>
          <a:p>
            <a:pPr algn="ctr">
              <a:lnSpc>
                <a:spcPct val="90000"/>
              </a:lnSpc>
              <a:spcAft>
                <a:spcPts val="1000"/>
              </a:spcAft>
            </a:pPr>
            <a:r>
              <a:rPr lang="el-GR" b="1" dirty="0"/>
              <a:t>Ανάμεσα στη μοναξιά του ατόμου και την πληρότητα του προσώπου: </a:t>
            </a:r>
          </a:p>
          <a:p>
            <a:pPr algn="ctr">
              <a:lnSpc>
                <a:spcPct val="90000"/>
              </a:lnSpc>
              <a:spcAft>
                <a:spcPts val="1000"/>
              </a:spcAft>
            </a:pPr>
            <a:r>
              <a:rPr lang="el-GR" b="1" dirty="0"/>
              <a:t>Μια ανάγνωση των ηρώων του </a:t>
            </a:r>
            <a:r>
              <a:rPr lang="el-GR" b="1" i="1" dirty="0" err="1"/>
              <a:t>Kar</a:t>
            </a:r>
            <a:r>
              <a:rPr lang="el-GR" b="1" dirty="0"/>
              <a:t> μέσα από το πρίσμα της χριστιανικής ηθικής</a:t>
            </a:r>
          </a:p>
          <a:p>
            <a:pPr>
              <a:lnSpc>
                <a:spcPct val="90000"/>
              </a:lnSpc>
              <a:spcAft>
                <a:spcPts val="1000"/>
              </a:spcAft>
            </a:pPr>
            <a:endParaRPr lang="el-GR" b="1" dirty="0"/>
          </a:p>
          <a:p>
            <a:pPr>
              <a:lnSpc>
                <a:spcPct val="90000"/>
              </a:lnSpc>
              <a:spcAft>
                <a:spcPts val="1000"/>
              </a:spcAft>
            </a:pPr>
            <a:r>
              <a:rPr lang="en-US" b="1" dirty="0">
                <a:effectLst/>
              </a:rPr>
              <a:t>                           </a:t>
            </a:r>
            <a:r>
              <a:rPr lang="el-GR" b="1" dirty="0">
                <a:effectLst/>
              </a:rPr>
              <a:t>                                                         </a:t>
            </a:r>
            <a:r>
              <a:rPr lang="en-US" b="1" dirty="0">
                <a:effectLst/>
              </a:rPr>
              <a:t> </a:t>
            </a:r>
            <a:r>
              <a:rPr lang="en-US" b="1" dirty="0" err="1">
                <a:effectLst/>
              </a:rPr>
              <a:t>Δρ</a:t>
            </a:r>
            <a:r>
              <a:rPr lang="en-US" b="1" dirty="0">
                <a:effectLst/>
              </a:rPr>
              <a:t> Ελένη Χαρα</a:t>
            </a:r>
            <a:r>
              <a:rPr lang="en-US" b="1" dirty="0" err="1">
                <a:effectLst/>
              </a:rPr>
              <a:t>λάμ</a:t>
            </a:r>
            <a:r>
              <a:rPr lang="en-US" b="1" dirty="0">
                <a:effectLst/>
              </a:rPr>
              <a:t>πους</a:t>
            </a:r>
            <a:endParaRPr lang="en-US" dirty="0">
              <a:effectLst/>
            </a:endParaRPr>
          </a:p>
        </p:txBody>
      </p:sp>
      <p:sp>
        <p:nvSpPr>
          <p:cNvPr id="5" name="TextBox 4">
            <a:extLst>
              <a:ext uri="{FF2B5EF4-FFF2-40B4-BE49-F238E27FC236}">
                <a16:creationId xmlns:a16="http://schemas.microsoft.com/office/drawing/2014/main" id="{323C4092-6BF0-15E6-1052-C538BE1FB620}"/>
              </a:ext>
            </a:extLst>
          </p:cNvPr>
          <p:cNvSpPr txBox="1"/>
          <p:nvPr/>
        </p:nvSpPr>
        <p:spPr>
          <a:xfrm>
            <a:off x="84971" y="6273215"/>
            <a:ext cx="2973323" cy="584775"/>
          </a:xfrm>
          <a:prstGeom prst="rect">
            <a:avLst/>
          </a:prstGeom>
          <a:noFill/>
        </p:spPr>
        <p:txBody>
          <a:bodyPr wrap="square">
            <a:spAutoFit/>
          </a:bodyPr>
          <a:lstStyle/>
          <a:p>
            <a:r>
              <a:rPr lang="el-GR" sz="1600" dirty="0"/>
              <a:t>https://share.google/J9RUSHEERAYd4qexs</a:t>
            </a:r>
          </a:p>
        </p:txBody>
      </p:sp>
    </p:spTree>
    <p:extLst>
      <p:ext uri="{BB962C8B-B14F-4D97-AF65-F5344CB8AC3E}">
        <p14:creationId xmlns:p14="http://schemas.microsoft.com/office/powerpoint/2010/main" val="2661094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Χιόνι">
            <a:extLst>
              <a:ext uri="{FF2B5EF4-FFF2-40B4-BE49-F238E27FC236}">
                <a16:creationId xmlns:a16="http://schemas.microsoft.com/office/drawing/2014/main" id="{F04BE374-D35C-5B7D-5221-C0B5FA3973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4132747"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93A5FE6-9819-2797-2C65-8D38287C97C3}"/>
              </a:ext>
            </a:extLst>
          </p:cNvPr>
          <p:cNvSpPr txBox="1"/>
          <p:nvPr/>
        </p:nvSpPr>
        <p:spPr>
          <a:xfrm>
            <a:off x="4538949" y="617406"/>
            <a:ext cx="7653051" cy="4941994"/>
          </a:xfrm>
          <a:prstGeom prst="rect">
            <a:avLst/>
          </a:prstGeom>
          <a:noFill/>
          <a:ln w="38100">
            <a:solidFill>
              <a:schemeClr val="tx1"/>
            </a:solidFill>
          </a:ln>
        </p:spPr>
        <p:txBody>
          <a:bodyPr wrap="square">
            <a:spAutoFit/>
          </a:bodyPr>
          <a:lstStyle/>
          <a:p>
            <a:pPr algn="just">
              <a:lnSpc>
                <a:spcPct val="115000"/>
              </a:lnSpc>
              <a:spcAft>
                <a:spcPts val="1000"/>
              </a:spcAft>
              <a:buNone/>
            </a:pPr>
            <a:r>
              <a:rPr lang="el-GR" sz="1400" b="1" dirty="0">
                <a:solidFill>
                  <a:srgbClr val="00B050"/>
                </a:solidFill>
                <a:effectLst/>
                <a:ea typeface="Calibri" panose="020F0502020204030204" pitchFamily="34" charset="0"/>
                <a:cs typeface="Times New Roman" panose="02020603050405020304" pitchFamily="18" charset="0"/>
              </a:rPr>
              <a:t>Σκιαγράφηση  κεντρικών ηρώων :</a:t>
            </a:r>
          </a:p>
          <a:p>
            <a:pPr algn="just">
              <a:lnSpc>
                <a:spcPct val="115000"/>
              </a:lnSpc>
              <a:spcAft>
                <a:spcPts val="1000"/>
              </a:spcAft>
              <a:buNone/>
            </a:pPr>
            <a:r>
              <a:rPr lang="el-GR" sz="1400" b="1" dirty="0" err="1">
                <a:effectLst/>
                <a:ea typeface="Calibri" panose="020F0502020204030204" pitchFamily="34" charset="0"/>
                <a:cs typeface="Times New Roman" panose="02020603050405020304" pitchFamily="18" charset="0"/>
              </a:rPr>
              <a:t>Μουχτάρ</a:t>
            </a:r>
            <a:r>
              <a:rPr lang="el-GR" sz="1400" b="1" dirty="0">
                <a:effectLst/>
                <a:ea typeface="Calibri" panose="020F0502020204030204" pitchFamily="34" charset="0"/>
                <a:cs typeface="Times New Roman" panose="02020603050405020304" pitchFamily="18" charset="0"/>
              </a:rPr>
              <a:t> Μπέη  </a:t>
            </a:r>
            <a:r>
              <a:rPr lang="el-GR" sz="1400" dirty="0">
                <a:effectLst/>
                <a:ea typeface="Calibri" panose="020F0502020204030204" pitchFamily="34" charset="0"/>
                <a:cs typeface="Times New Roman" panose="02020603050405020304" pitchFamily="18" charset="0"/>
              </a:rPr>
              <a:t>:  πρώην άθεος αριστερός, πλέον ο εκπρόσωπος  του κόμματος  του Αλλάχ, του κόμματος  Ευημερίας, ο πρώην σύζυγος της </a:t>
            </a:r>
            <a:r>
              <a:rPr lang="el-GR" sz="1400" dirty="0" err="1">
                <a:effectLst/>
                <a:ea typeface="Calibri" panose="020F0502020204030204" pitchFamily="34" charset="0"/>
                <a:cs typeface="Times New Roman" panose="02020603050405020304" pitchFamily="18" charset="0"/>
              </a:rPr>
              <a:t>Ιπέκ</a:t>
            </a:r>
            <a:endParaRPr lang="el-GR" sz="1400" dirty="0">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b="1" dirty="0" err="1">
                <a:effectLst/>
                <a:ea typeface="Calibri" panose="020F0502020204030204" pitchFamily="34" charset="0"/>
                <a:cs typeface="Times New Roman" panose="02020603050405020304" pitchFamily="18" charset="0"/>
              </a:rPr>
              <a:t>Λατζιβέρτ</a:t>
            </a:r>
            <a:r>
              <a:rPr lang="el-GR" sz="1400" dirty="0">
                <a:effectLst/>
                <a:ea typeface="Calibri" panose="020F0502020204030204" pitchFamily="34" charset="0"/>
                <a:cs typeface="Times New Roman" panose="02020603050405020304" pitchFamily="18" charset="0"/>
              </a:rPr>
              <a:t>   :  διάσημος ισλαμιστής τρομοκράτης </a:t>
            </a:r>
          </a:p>
          <a:p>
            <a:pPr algn="just">
              <a:lnSpc>
                <a:spcPct val="115000"/>
              </a:lnSpc>
              <a:spcAft>
                <a:spcPts val="1000"/>
              </a:spcAft>
              <a:buNone/>
            </a:pPr>
            <a:r>
              <a:rPr lang="el-GR" sz="1400" b="1" dirty="0">
                <a:effectLst/>
                <a:ea typeface="Calibri" panose="020F0502020204030204" pitchFamily="34" charset="0"/>
                <a:cs typeface="Times New Roman" panose="02020603050405020304" pitchFamily="18" charset="0"/>
              </a:rPr>
              <a:t>Διευθυντής  του Εκπαιδευτικού Ινστιτούτου </a:t>
            </a:r>
            <a:r>
              <a:rPr lang="el-GR" sz="1400" dirty="0">
                <a:effectLst/>
                <a:ea typeface="Calibri" panose="020F0502020204030204" pitchFamily="34" charset="0"/>
                <a:cs typeface="Times New Roman" panose="02020603050405020304" pitchFamily="18" charset="0"/>
              </a:rPr>
              <a:t>:  Δεν επέτρεπε στις φοιτήτριες να προσέρχονται στα μαθήματα  με μαντίλα.  Στο   ζαχαροπλαστείο Νέα Ζωή δολοφονείται.</a:t>
            </a:r>
          </a:p>
          <a:p>
            <a:pPr algn="just">
              <a:lnSpc>
                <a:spcPct val="115000"/>
              </a:lnSpc>
              <a:spcAft>
                <a:spcPts val="1000"/>
              </a:spcAft>
              <a:buNone/>
            </a:pPr>
            <a:r>
              <a:rPr lang="el-GR" sz="1400" b="1" dirty="0">
                <a:effectLst/>
                <a:ea typeface="Calibri" panose="020F0502020204030204" pitchFamily="34" charset="0"/>
                <a:cs typeface="Times New Roman" panose="02020603050405020304" pitchFamily="18" charset="0"/>
              </a:rPr>
              <a:t>Σεΐχης </a:t>
            </a:r>
            <a:r>
              <a:rPr lang="el-GR" sz="1400" b="1" dirty="0" err="1">
                <a:effectLst/>
                <a:ea typeface="Calibri" panose="020F0502020204030204" pitchFamily="34" charset="0"/>
                <a:cs typeface="Times New Roman" panose="02020603050405020304" pitchFamily="18" charset="0"/>
              </a:rPr>
              <a:t>Σααντετίν</a:t>
            </a:r>
            <a:r>
              <a:rPr lang="el-GR" sz="1400" b="1" dirty="0">
                <a:effectLst/>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 τάσσεται κατά των  αυτοκτονιών και   μαζί   με τον Κα  συζητούν για την ύπαρξη του Θεού. </a:t>
            </a:r>
          </a:p>
          <a:p>
            <a:pPr algn="just">
              <a:lnSpc>
                <a:spcPct val="115000"/>
              </a:lnSpc>
              <a:spcAft>
                <a:spcPts val="1000"/>
              </a:spcAft>
              <a:buNone/>
            </a:pPr>
            <a:r>
              <a:rPr lang="el-GR" sz="1400" b="1" dirty="0" err="1">
                <a:effectLst/>
                <a:ea typeface="Calibri" panose="020F0502020204030204" pitchFamily="34" charset="0"/>
                <a:cs typeface="Times New Roman" panose="02020603050405020304" pitchFamily="18" charset="0"/>
              </a:rPr>
              <a:t>Καντιφέ</a:t>
            </a:r>
            <a:r>
              <a:rPr lang="el-GR" sz="1400" dirty="0">
                <a:effectLst/>
                <a:ea typeface="Calibri" panose="020F0502020204030204" pitchFamily="34" charset="0"/>
                <a:cs typeface="Times New Roman" panose="02020603050405020304" pitchFamily="18" charset="0"/>
              </a:rPr>
              <a:t>  : αδερφή της </a:t>
            </a:r>
            <a:r>
              <a:rPr lang="el-GR" sz="1400" dirty="0" err="1">
                <a:effectLst/>
                <a:ea typeface="Calibri" panose="020F0502020204030204" pitchFamily="34" charset="0"/>
                <a:cs typeface="Times New Roman" panose="02020603050405020304" pitchFamily="18" charset="0"/>
              </a:rPr>
              <a:t>Ιπέκ</a:t>
            </a:r>
            <a:r>
              <a:rPr lang="el-GR" sz="1400" dirty="0">
                <a:effectLst/>
                <a:ea typeface="Calibri" panose="020F0502020204030204" pitchFamily="34" charset="0"/>
                <a:cs typeface="Times New Roman" panose="02020603050405020304" pitchFamily="18" charset="0"/>
              </a:rPr>
              <a:t>, «</a:t>
            </a:r>
            <a:r>
              <a:rPr lang="el-GR" sz="1400" dirty="0" err="1">
                <a:effectLst/>
                <a:ea typeface="Calibri" panose="020F0502020204030204" pitchFamily="34" charset="0"/>
                <a:cs typeface="Times New Roman" panose="02020603050405020304" pitchFamily="18" charset="0"/>
              </a:rPr>
              <a:t>μαντιλοφορούσα</a:t>
            </a:r>
            <a:r>
              <a:rPr lang="el-GR" sz="1400" dirty="0">
                <a:effectLst/>
                <a:ea typeface="Calibri" panose="020F0502020204030204" pitchFamily="34" charset="0"/>
                <a:cs typeface="Times New Roman" panose="02020603050405020304" pitchFamily="18" charset="0"/>
              </a:rPr>
              <a:t>»</a:t>
            </a:r>
          </a:p>
          <a:p>
            <a:pPr algn="just">
              <a:lnSpc>
                <a:spcPct val="115000"/>
              </a:lnSpc>
              <a:spcAft>
                <a:spcPts val="1000"/>
              </a:spcAft>
              <a:buNone/>
            </a:pPr>
            <a:r>
              <a:rPr lang="el-GR" sz="1400" b="1" dirty="0" err="1">
                <a:effectLst/>
                <a:ea typeface="Calibri" panose="020F0502020204030204" pitchFamily="34" charset="0"/>
                <a:cs typeface="Times New Roman" panose="02020603050405020304" pitchFamily="18" charset="0"/>
              </a:rPr>
              <a:t>Νετζίπ</a:t>
            </a:r>
            <a:r>
              <a:rPr lang="el-GR" sz="1400" dirty="0">
                <a:effectLst/>
                <a:ea typeface="Calibri" panose="020F0502020204030204" pitchFamily="34" charset="0"/>
                <a:cs typeface="Times New Roman" panose="02020603050405020304" pitchFamily="18" charset="0"/>
              </a:rPr>
              <a:t>  :  ισλαμιστής συγγραφέας που εξομολογείται  στον Κα   «Αφότου  κατάλαβα   πως η πίστη  στον  αγαπημένο  μου Θεό   με κρατάει   στη  ζωή – όπως σκεφτόμουν  όταν ήμουν παιδί  : Τι θα  γίνει   αν πεθάνουν   η μαμ</a:t>
            </a:r>
            <a:r>
              <a:rPr lang="el-GR" sz="1400" dirty="0">
                <a:ea typeface="Calibri" panose="020F0502020204030204" pitchFamily="34" charset="0"/>
                <a:cs typeface="Times New Roman" panose="02020603050405020304" pitchFamily="18" charset="0"/>
              </a:rPr>
              <a:t>ά</a:t>
            </a:r>
            <a:r>
              <a:rPr lang="el-GR" sz="1400" dirty="0">
                <a:effectLst/>
                <a:ea typeface="Calibri" panose="020F0502020204030204" pitchFamily="34" charset="0"/>
                <a:cs typeface="Times New Roman" panose="02020603050405020304" pitchFamily="18" charset="0"/>
              </a:rPr>
              <a:t>  μου   κι ο μπαμπάς μου –σκέφτομαι  καμιά φορά : Τι θα γινόταν  αν δεν  υπήρχε  Θεός;» (σελ. 219) </a:t>
            </a:r>
          </a:p>
          <a:p>
            <a:pPr algn="just">
              <a:lnSpc>
                <a:spcPct val="115000"/>
              </a:lnSpc>
              <a:spcAft>
                <a:spcPts val="1000"/>
              </a:spcAft>
              <a:buNone/>
            </a:pPr>
            <a:r>
              <a:rPr lang="el-GR" sz="1400" b="1" dirty="0">
                <a:effectLst/>
                <a:ea typeface="Calibri" panose="020F0502020204030204" pitchFamily="34" charset="0"/>
                <a:cs typeface="Times New Roman" panose="02020603050405020304" pitchFamily="18" charset="0"/>
              </a:rPr>
              <a:t>Θεατρική  </a:t>
            </a:r>
            <a:r>
              <a:rPr lang="el-GR" sz="1400" b="1" dirty="0" err="1">
                <a:effectLst/>
                <a:ea typeface="Calibri" panose="020F0502020204030204" pitchFamily="34" charset="0"/>
                <a:cs typeface="Times New Roman" panose="02020603050405020304" pitchFamily="18" charset="0"/>
              </a:rPr>
              <a:t>φιλοκεμαλική</a:t>
            </a:r>
            <a:r>
              <a:rPr lang="el-GR" sz="1400" b="1" dirty="0">
                <a:effectLst/>
                <a:ea typeface="Calibri" panose="020F0502020204030204" pitchFamily="34" charset="0"/>
                <a:cs typeface="Times New Roman" panose="02020603050405020304" pitchFamily="18" charset="0"/>
              </a:rPr>
              <a:t>  ομάδα </a:t>
            </a:r>
            <a:r>
              <a:rPr lang="el-GR" sz="1400" dirty="0">
                <a:effectLst/>
                <a:ea typeface="Calibri" panose="020F0502020204030204" pitchFamily="34" charset="0"/>
                <a:cs typeface="Times New Roman" panose="02020603050405020304" pitchFamily="18" charset="0"/>
              </a:rPr>
              <a:t>: Οι ηθοποιοί σε ρόλο  «στρατιωτικών» με πραγματικά πυρά τρομοκρατούν  τους θρησκόληπτους και αναγκάζουν τον υποψήφιο του κόμματος Ευημερίας  να αποσύρει την υποψηφιότητά του.     </a:t>
            </a:r>
          </a:p>
        </p:txBody>
      </p:sp>
    </p:spTree>
    <p:extLst>
      <p:ext uri="{BB962C8B-B14F-4D97-AF65-F5344CB8AC3E}">
        <p14:creationId xmlns:p14="http://schemas.microsoft.com/office/powerpoint/2010/main" val="1344584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07BFB1-9C03-0977-1F1C-4C7F49A15FFD}"/>
              </a:ext>
            </a:extLst>
          </p:cNvPr>
          <p:cNvSpPr txBox="1"/>
          <p:nvPr/>
        </p:nvSpPr>
        <p:spPr>
          <a:xfrm>
            <a:off x="6323682" y="303208"/>
            <a:ext cx="5422004" cy="6052554"/>
          </a:xfrm>
          <a:prstGeom prst="rect">
            <a:avLst/>
          </a:prstGeom>
          <a:noFill/>
          <a:ln w="38100">
            <a:solidFill>
              <a:schemeClr val="tx1"/>
            </a:solidFill>
          </a:ln>
        </p:spPr>
        <p:txBody>
          <a:bodyPr wrap="square">
            <a:spAutoFit/>
          </a:bodyPr>
          <a:lstStyle/>
          <a:p>
            <a:pPr algn="just" fontAlgn="t">
              <a:lnSpc>
                <a:spcPct val="115000"/>
              </a:lnSpc>
              <a:spcAft>
                <a:spcPts val="1000"/>
              </a:spcAft>
              <a:buNone/>
            </a:pPr>
            <a:r>
              <a:rPr lang="el-GR" sz="1400" b="1" u="sng" dirty="0">
                <a:solidFill>
                  <a:srgbClr val="00B050"/>
                </a:solidFill>
                <a:effectLst/>
                <a:ea typeface="Calibri" panose="020F0502020204030204" pitchFamily="34" charset="0"/>
                <a:cs typeface="Times New Roman" panose="02020603050405020304" pitchFamily="18" charset="0"/>
              </a:rPr>
              <a:t>ΒΙΟΓΡΑΦΙΚΟ  ΣΥΓΓΡΑΦΕΑ</a:t>
            </a:r>
            <a:endParaRPr lang="el-GR" sz="1400" b="1" dirty="0">
              <a:solidFill>
                <a:srgbClr val="00B050"/>
              </a:solidFill>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solidFill>
                  <a:srgbClr val="000000"/>
                </a:solidFill>
                <a:effectLst/>
                <a:ea typeface="Times New Roman" panose="02020603050405020304" pitchFamily="18" charset="0"/>
                <a:cs typeface="Times New Roman" panose="02020603050405020304" pitchFamily="18" charset="0"/>
              </a:rPr>
              <a:t>Γεννημένος στην Κωνσταντινούπολη το 1952. </a:t>
            </a:r>
          </a:p>
          <a:p>
            <a:pPr marL="285750" indent="-285750" algn="just">
              <a:lnSpc>
                <a:spcPct val="115000"/>
              </a:lnSpc>
              <a:spcAft>
                <a:spcPts val="1000"/>
              </a:spcAft>
              <a:buFont typeface="Wingdings" panose="05000000000000000000" pitchFamily="2" charset="2"/>
              <a:buChar char="q"/>
            </a:pPr>
            <a:r>
              <a:rPr lang="el-GR" sz="1400" dirty="0">
                <a:solidFill>
                  <a:srgbClr val="000000"/>
                </a:solidFill>
                <a:effectLst/>
                <a:ea typeface="Times New Roman" panose="02020603050405020304" pitchFamily="18" charset="0"/>
                <a:cs typeface="Times New Roman" panose="02020603050405020304" pitchFamily="18" charset="0"/>
              </a:rPr>
              <a:t>Σπούδασε στην Αρχιτεκτονική Σχολή του Πολυτεχνείου της Πόλης για τρία χρόνια και κατέληξε στη Σχολή Δημοσιογραφίας του Πανεπιστημίου. </a:t>
            </a:r>
          </a:p>
          <a:p>
            <a:pPr marL="285750" indent="-285750" algn="just">
              <a:lnSpc>
                <a:spcPct val="115000"/>
              </a:lnSpc>
              <a:spcAft>
                <a:spcPts val="1000"/>
              </a:spcAft>
              <a:buFont typeface="Wingdings" panose="05000000000000000000" pitchFamily="2" charset="2"/>
              <a:buChar char="q"/>
            </a:pPr>
            <a:r>
              <a:rPr lang="el-GR" sz="1400" dirty="0">
                <a:solidFill>
                  <a:srgbClr val="000000"/>
                </a:solidFill>
                <a:effectLst/>
                <a:ea typeface="Calibri" panose="020F0502020204030204" pitchFamily="34" charset="0"/>
                <a:cs typeface="Times New Roman" panose="02020603050405020304" pitchFamily="18" charset="0"/>
              </a:rPr>
              <a:t>Έζησε στις </a:t>
            </a:r>
            <a:r>
              <a:rPr lang="en-US" sz="1400" dirty="0">
                <a:solidFill>
                  <a:srgbClr val="000000"/>
                </a:solidFill>
                <a:effectLst/>
                <a:ea typeface="Calibri" panose="020F0502020204030204" pitchFamily="34" charset="0"/>
                <a:cs typeface="Times New Roman" panose="02020603050405020304" pitchFamily="18" charset="0"/>
              </a:rPr>
              <a:t>H</a:t>
            </a:r>
            <a:r>
              <a:rPr lang="el-GR" sz="1400" dirty="0">
                <a:solidFill>
                  <a:srgbClr val="000000"/>
                </a:solidFill>
                <a:effectLst/>
                <a:ea typeface="Calibri" panose="020F0502020204030204" pitchFamily="34" charset="0"/>
                <a:cs typeface="Times New Roman" panose="02020603050405020304" pitchFamily="18" charset="0"/>
              </a:rPr>
              <a:t>Π</a:t>
            </a:r>
            <a:r>
              <a:rPr lang="en-US" sz="1400" dirty="0">
                <a:solidFill>
                  <a:srgbClr val="000000"/>
                </a:solidFill>
                <a:effectLst/>
                <a:ea typeface="Calibri" panose="020F0502020204030204" pitchFamily="34" charset="0"/>
                <a:cs typeface="Times New Roman" panose="02020603050405020304" pitchFamily="18" charset="0"/>
              </a:rPr>
              <a:t>A</a:t>
            </a:r>
            <a:r>
              <a:rPr lang="el-GR" sz="1400" dirty="0">
                <a:solidFill>
                  <a:srgbClr val="000000"/>
                </a:solidFill>
                <a:effectLst/>
                <a:ea typeface="Calibri" panose="020F0502020204030204" pitchFamily="34" charset="0"/>
                <a:cs typeface="Times New Roman" panose="02020603050405020304" pitchFamily="18" charset="0"/>
              </a:rPr>
              <a:t>, όπου εργάστηκε ως ερευνητής στο Πανεπιστήμιο της </a:t>
            </a:r>
            <a:r>
              <a:rPr lang="en-US" sz="1400" dirty="0">
                <a:solidFill>
                  <a:srgbClr val="000000"/>
                </a:solidFill>
                <a:effectLst/>
                <a:ea typeface="Calibri" panose="020F0502020204030204" pitchFamily="34" charset="0"/>
                <a:cs typeface="Times New Roman" panose="02020603050405020304" pitchFamily="18" charset="0"/>
              </a:rPr>
              <a:t>A</a:t>
            </a:r>
            <a:r>
              <a:rPr lang="el-GR" sz="1400" dirty="0" err="1">
                <a:solidFill>
                  <a:srgbClr val="000000"/>
                </a:solidFill>
                <a:effectLst/>
                <a:ea typeface="Calibri" panose="020F0502020204030204" pitchFamily="34" charset="0"/>
                <a:cs typeface="Times New Roman" panose="02020603050405020304" pitchFamily="18" charset="0"/>
              </a:rPr>
              <a:t>ϊόβα</a:t>
            </a:r>
            <a:r>
              <a:rPr lang="el-GR" sz="1400" dirty="0">
                <a:solidFill>
                  <a:srgbClr val="000000"/>
                </a:solidFill>
                <a:effectLst/>
                <a:ea typeface="Calibri" panose="020F0502020204030204" pitchFamily="34" charset="0"/>
                <a:cs typeface="Times New Roman" panose="02020603050405020304" pitchFamily="18" charset="0"/>
              </a:rPr>
              <a:t> και στο </a:t>
            </a:r>
            <a:r>
              <a:rPr lang="en-US" sz="1400" dirty="0">
                <a:solidFill>
                  <a:srgbClr val="000000"/>
                </a:solidFill>
                <a:effectLst/>
                <a:ea typeface="Calibri" panose="020F0502020204030204" pitchFamily="34" charset="0"/>
                <a:cs typeface="Times New Roman" panose="02020603050405020304" pitchFamily="18" charset="0"/>
              </a:rPr>
              <a:t>K</a:t>
            </a:r>
            <a:r>
              <a:rPr lang="el-GR" sz="1400" dirty="0" err="1">
                <a:solidFill>
                  <a:srgbClr val="000000"/>
                </a:solidFill>
                <a:effectLst/>
                <a:ea typeface="Calibri" panose="020F0502020204030204" pitchFamily="34" charset="0"/>
                <a:cs typeface="Times New Roman" panose="02020603050405020304" pitchFamily="18" charset="0"/>
              </a:rPr>
              <a:t>ολούμπια</a:t>
            </a:r>
            <a:r>
              <a:rPr lang="el-GR" sz="1400" dirty="0">
                <a:solidFill>
                  <a:srgbClr val="000000"/>
                </a:solidFill>
                <a:effectLst/>
                <a:ea typeface="Calibri" panose="020F0502020204030204" pitchFamily="34" charset="0"/>
                <a:cs typeface="Times New Roman" panose="02020603050405020304" pitchFamily="18" charset="0"/>
              </a:rPr>
              <a:t> της </a:t>
            </a:r>
            <a:r>
              <a:rPr lang="en-US" sz="1400" dirty="0">
                <a:solidFill>
                  <a:srgbClr val="000000"/>
                </a:solidFill>
                <a:effectLst/>
                <a:ea typeface="Calibri" panose="020F0502020204030204" pitchFamily="34" charset="0"/>
                <a:cs typeface="Times New Roman" panose="02020603050405020304" pitchFamily="18" charset="0"/>
              </a:rPr>
              <a:t>N</a:t>
            </a:r>
            <a:r>
              <a:rPr lang="el-GR" sz="1400" dirty="0" err="1">
                <a:solidFill>
                  <a:srgbClr val="000000"/>
                </a:solidFill>
                <a:effectLst/>
                <a:ea typeface="Calibri" panose="020F0502020204030204" pitchFamily="34" charset="0"/>
                <a:cs typeface="Times New Roman" panose="02020603050405020304" pitchFamily="18" charset="0"/>
              </a:rPr>
              <a:t>έας</a:t>
            </a:r>
            <a:r>
              <a:rPr lang="el-GR" sz="1400" dirty="0">
                <a:solidFill>
                  <a:srgbClr val="000000"/>
                </a:solidFill>
                <a:effectLst/>
                <a:ea typeface="Calibri" panose="020F0502020204030204" pitchFamily="34" charset="0"/>
                <a:cs typeface="Times New Roman" panose="02020603050405020304" pitchFamily="18" charset="0"/>
              </a:rPr>
              <a:t> </a:t>
            </a:r>
            <a:r>
              <a:rPr lang="en-US" sz="1400" dirty="0">
                <a:solidFill>
                  <a:srgbClr val="000000"/>
                </a:solidFill>
                <a:effectLst/>
                <a:ea typeface="Calibri" panose="020F0502020204030204" pitchFamily="34" charset="0"/>
                <a:cs typeface="Times New Roman" panose="02020603050405020304" pitchFamily="18" charset="0"/>
              </a:rPr>
              <a:t>Y</a:t>
            </a:r>
            <a:r>
              <a:rPr lang="el-GR" sz="1400" dirty="0" err="1">
                <a:solidFill>
                  <a:srgbClr val="000000"/>
                </a:solidFill>
                <a:effectLst/>
                <a:ea typeface="Calibri" panose="020F0502020204030204" pitchFamily="34" charset="0"/>
                <a:cs typeface="Times New Roman" panose="02020603050405020304" pitchFamily="18" charset="0"/>
              </a:rPr>
              <a:t>όρκης</a:t>
            </a:r>
            <a:r>
              <a:rPr lang="el-GR" sz="1400" dirty="0">
                <a:solidFill>
                  <a:srgbClr val="000000"/>
                </a:solidFill>
                <a:effectLst/>
                <a:ea typeface="Calibri" panose="020F0502020204030204" pitchFamily="34" charset="0"/>
                <a:cs typeface="Times New Roman" panose="02020603050405020304" pitchFamily="18" charset="0"/>
              </a:rPr>
              <a:t>.</a:t>
            </a:r>
            <a:endParaRPr lang="el-GR" sz="1400" dirty="0">
              <a:solidFill>
                <a:srgbClr val="000000"/>
              </a:solidFill>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Times New Roman" panose="02020603050405020304" pitchFamily="18" charset="0"/>
              </a:rPr>
              <a:t>Τον Αύγουστο του 2005, ο Παμούκ κατηγορήθηκε με βάση το άρθρο 301 του ποινικού κώδικα για «δημόσια δυσφήμηση της τουρκικής ταυτότητας», επειδή είπε σε συνέντευξη σε μια ελβετική εφημερίδα ότι «30.000 Κούρδοι και ένα εκατομμύριο Αρμένιοι σκοτώθηκαν σ’ αυτά τα μέρη και κανένας εκτός από μένα δεν τολμάει να μιλήσει γι’ αυτό».</a:t>
            </a:r>
          </a:p>
          <a:p>
            <a:pPr marL="285750" indent="-285750" algn="just">
              <a:lnSpc>
                <a:spcPct val="115000"/>
              </a:lnSpc>
              <a:spcAft>
                <a:spcPts val="1000"/>
              </a:spcAft>
              <a:buFont typeface="Wingdings" panose="05000000000000000000" pitchFamily="2" charset="2"/>
              <a:buChar char="q"/>
            </a:pPr>
            <a:r>
              <a:rPr lang="el-GR" sz="1400" dirty="0">
                <a:effectLst/>
                <a:ea typeface="Times New Roman" panose="02020603050405020304" pitchFamily="18" charset="0"/>
              </a:rPr>
              <a:t>Το 2005 ο Παμούκ απέσπασε μία  σημαντική διάκριση. Η Γερμανική Ένωση Εκδοτών και Βιβλιοπωλών του απένειμε το Βραβείο Ειρήνης επειδή "καταγράφει καλύτερα από κάθε άλλον τις επιρροές της Δύσης στην Ανατολή και τις επιρροές της Ανατολής στη Δύση". </a:t>
            </a:r>
          </a:p>
          <a:p>
            <a:pPr marL="285750" indent="-285750" algn="just">
              <a:lnSpc>
                <a:spcPct val="115000"/>
              </a:lnSpc>
              <a:spcAft>
                <a:spcPts val="1000"/>
              </a:spcAft>
              <a:buFont typeface="Wingdings" panose="05000000000000000000" pitchFamily="2" charset="2"/>
              <a:buChar char="q"/>
            </a:pPr>
            <a:r>
              <a:rPr lang="el-GR" sz="1400" dirty="0">
                <a:effectLst/>
                <a:ea typeface="Times New Roman" panose="02020603050405020304" pitchFamily="18" charset="0"/>
              </a:rPr>
              <a:t>Έναν χρόνο μετά, στις 12 Οκτωβρίου 2006 του απονεμήθηκε το </a:t>
            </a:r>
            <a:r>
              <a:rPr lang="el-GR" sz="1400" dirty="0">
                <a:ea typeface="Times New Roman" panose="02020603050405020304" pitchFamily="18" charset="0"/>
              </a:rPr>
              <a:t>βραβείο Νόμπελ Λογοτεχνίας</a:t>
            </a:r>
            <a:r>
              <a:rPr lang="el-GR" sz="1400" dirty="0">
                <a:effectLst/>
                <a:ea typeface="Times New Roman" panose="02020603050405020304" pitchFamily="18" charset="0"/>
              </a:rPr>
              <a:t>. Τα βιβλία του έχουν μεταφραστεί σε περισσότερες από 50 γλώσσες.</a:t>
            </a:r>
          </a:p>
        </p:txBody>
      </p:sp>
      <p:pic>
        <p:nvPicPr>
          <p:cNvPr id="2" name="Picture 6" descr="Χιόνι">
            <a:extLst>
              <a:ext uri="{FF2B5EF4-FFF2-40B4-BE49-F238E27FC236}">
                <a16:creationId xmlns:a16="http://schemas.microsoft.com/office/drawing/2014/main" id="{CE40CA7B-237E-288D-23F7-B2A6D9C20F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574855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0304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26292C-15FD-AF1D-3182-9E81D0400601}"/>
              </a:ext>
            </a:extLst>
          </p:cNvPr>
          <p:cNvSpPr txBox="1"/>
          <p:nvPr/>
        </p:nvSpPr>
        <p:spPr>
          <a:xfrm>
            <a:off x="3712029" y="182822"/>
            <a:ext cx="8196943" cy="2382319"/>
          </a:xfrm>
          <a:prstGeom prst="rect">
            <a:avLst/>
          </a:prstGeom>
          <a:noFill/>
        </p:spPr>
        <p:txBody>
          <a:bodyPr wrap="square">
            <a:spAutoFit/>
          </a:bodyPr>
          <a:lstStyle/>
          <a:p>
            <a:pPr algn="just">
              <a:buNone/>
            </a:pPr>
            <a:r>
              <a:rPr lang="en-US" sz="1400" b="1" dirty="0">
                <a:solidFill>
                  <a:srgbClr val="00B050"/>
                </a:solidFill>
                <a:effectLst/>
                <a:ea typeface="Times New Roman" panose="02020603050405020304" pitchFamily="18" charset="0"/>
              </a:rPr>
              <a:t>IV</a:t>
            </a:r>
            <a:r>
              <a:rPr lang="el-GR" sz="1400" b="1" dirty="0">
                <a:solidFill>
                  <a:srgbClr val="00B050"/>
                </a:solidFill>
                <a:effectLst/>
                <a:ea typeface="Times New Roman" panose="02020603050405020304" pitchFamily="18" charset="0"/>
              </a:rPr>
              <a:t>. ΑΠΟΤΕΛΕΣΜΑΤΑ</a:t>
            </a:r>
            <a:endParaRPr lang="el-GR" sz="1400" dirty="0">
              <a:solidFill>
                <a:srgbClr val="00B050"/>
              </a:solidFill>
              <a:effectLst/>
              <a:ea typeface="Times New Roman" panose="02020603050405020304" pitchFamily="18" charset="0"/>
            </a:endParaRPr>
          </a:p>
          <a:p>
            <a:pPr algn="just">
              <a:buNone/>
            </a:pPr>
            <a:r>
              <a:rPr lang="en-GB" sz="1400" b="1" dirty="0">
                <a:solidFill>
                  <a:srgbClr val="00B050"/>
                </a:solidFill>
                <a:effectLst/>
                <a:ea typeface="Times New Roman" panose="02020603050405020304" pitchFamily="18" charset="0"/>
              </a:rPr>
              <a:t>IV</a:t>
            </a:r>
            <a:r>
              <a:rPr lang="el-GR" sz="1400" b="1" dirty="0">
                <a:solidFill>
                  <a:srgbClr val="00B050"/>
                </a:solidFill>
                <a:effectLst/>
                <a:ea typeface="Times New Roman" panose="02020603050405020304" pitchFamily="18" charset="0"/>
              </a:rPr>
              <a:t>.</a:t>
            </a:r>
            <a:r>
              <a:rPr lang="en-GB" sz="1400" b="1" dirty="0">
                <a:solidFill>
                  <a:srgbClr val="00B050"/>
                </a:solidFill>
                <a:effectLst/>
                <a:ea typeface="Times New Roman" panose="02020603050405020304" pitchFamily="18" charset="0"/>
              </a:rPr>
              <a:t>I</a:t>
            </a:r>
            <a:r>
              <a:rPr lang="el-GR" sz="1400" b="1" dirty="0">
                <a:solidFill>
                  <a:srgbClr val="00B050"/>
                </a:solidFill>
                <a:effectLst/>
                <a:ea typeface="Times New Roman" panose="02020603050405020304" pitchFamily="18" charset="0"/>
              </a:rPr>
              <a:t>. ΣΧΕΣΗ ΠΡΟΣΩΠΟΥ   ΜΕ ΤΟΝ ΘΕΟ –ΣΧΕΣΗ ΑΤΟΜΟΥ   ΜΕ ΤΟΝ ΘΕΟ</a:t>
            </a:r>
            <a:endParaRPr lang="el-GR" sz="1400" dirty="0">
              <a:solidFill>
                <a:srgbClr val="00B050"/>
              </a:solidFill>
              <a:effectLst/>
              <a:ea typeface="Times New Roman" panose="02020603050405020304" pitchFamily="18" charset="0"/>
            </a:endParaRPr>
          </a:p>
          <a:p>
            <a:pPr algn="just">
              <a:lnSpc>
                <a:spcPct val="115000"/>
              </a:lnSpc>
              <a:spcAft>
                <a:spcPts val="1000"/>
              </a:spcAft>
              <a:buNone/>
            </a:pPr>
            <a:endParaRPr lang="el-GR" sz="1400" dirty="0">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b="1" dirty="0"/>
              <a:t>Ένα ερώτημα που διαχέεται σε όλο το μυθιστόρημα, χωρίς ωστόσο να αποτελεί την κύρια συνισταμένη του, αφορά την ύπαρξη του Θεού και τη φύση Του: αν πρόκειται, δηλαδή, για έναν Θεό τιμωρό, έναν συμπαραστάτη ή έναν Θεό αγάπης.</a:t>
            </a:r>
          </a:p>
          <a:p>
            <a:pPr algn="just">
              <a:lnSpc>
                <a:spcPct val="115000"/>
              </a:lnSpc>
              <a:spcAft>
                <a:spcPts val="1000"/>
              </a:spcAft>
              <a:buNone/>
            </a:pPr>
            <a:endParaRPr lang="el-GR" sz="1400" b="1" dirty="0"/>
          </a:p>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Ο  Κα επιχειρεί να </a:t>
            </a:r>
            <a:r>
              <a:rPr lang="el-GR" sz="1400" dirty="0" err="1">
                <a:effectLst/>
                <a:ea typeface="Calibri" panose="020F0502020204030204" pitchFamily="34" charset="0"/>
                <a:cs typeface="Times New Roman" panose="02020603050405020304" pitchFamily="18" charset="0"/>
              </a:rPr>
              <a:t>ανάξει</a:t>
            </a:r>
            <a:r>
              <a:rPr lang="el-GR" sz="1400" dirty="0">
                <a:effectLst/>
                <a:ea typeface="Calibri" panose="020F0502020204030204" pitchFamily="34" charset="0"/>
                <a:cs typeface="Times New Roman" panose="02020603050405020304" pitchFamily="18" charset="0"/>
              </a:rPr>
              <a:t> το χιόνι σε  σύμβολο. Συμβολίζει  το Θεό   :</a:t>
            </a:r>
          </a:p>
        </p:txBody>
      </p:sp>
      <p:pic>
        <p:nvPicPr>
          <p:cNvPr id="2" name="Picture 6" descr="Χιόνι">
            <a:extLst>
              <a:ext uri="{FF2B5EF4-FFF2-40B4-BE49-F238E27FC236}">
                <a16:creationId xmlns:a16="http://schemas.microsoft.com/office/drawing/2014/main" id="{01ADEE15-AA5D-4687-ED5B-ED51CD3E84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359226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D229A3D-EAFB-8AA5-1840-82CAEE9A41D4}"/>
              </a:ext>
            </a:extLst>
          </p:cNvPr>
          <p:cNvSpPr txBox="1"/>
          <p:nvPr/>
        </p:nvSpPr>
        <p:spPr>
          <a:xfrm>
            <a:off x="4055388" y="2970171"/>
            <a:ext cx="5099629" cy="1694951"/>
          </a:xfrm>
          <a:prstGeom prst="rect">
            <a:avLst/>
          </a:prstGeom>
          <a:noFill/>
        </p:spPr>
        <p:txBody>
          <a:bodyPr wrap="square">
            <a:spAutoFit/>
          </a:bodyPr>
          <a:lstStyle/>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Το χιόνι   μου   θύμιζε  το Θεό …μου θύμιζε  πόσο πολύ   όμορφος  και μαγικός  </a:t>
            </a:r>
            <a:r>
              <a:rPr lang="el-GR" sz="1400" dirty="0" err="1">
                <a:effectLst/>
                <a:ea typeface="Calibri" panose="020F0502020204030204" pitchFamily="34" charset="0"/>
                <a:cs typeface="Times New Roman" panose="02020603050405020304" pitchFamily="18" charset="0"/>
              </a:rPr>
              <a:t>είν</a:t>
            </a:r>
            <a:r>
              <a:rPr lang="el-GR" sz="1400" dirty="0">
                <a:effectLst/>
                <a:ea typeface="Calibri" panose="020F0502020204030204" pitchFamily="34" charset="0"/>
                <a:cs typeface="Times New Roman" panose="02020603050405020304" pitchFamily="18" charset="0"/>
              </a:rPr>
              <a:t>΄ ο κόσμος, μου   θύμιζε  ότι είναι  ευτυχία  να ζει κανείς[…] (σελ.158)</a:t>
            </a:r>
          </a:p>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Όταν  χιονίζει, οι  άνθρωποι  στριμώχνονται  ο ένας δίπλα  στον  άλλο. Λες  και το χιόνι, πέφτοντας πάνω  στα μίση, τα πάθη, τους θυμούς  φέρνει   τον ένα  κοντά  στον άλλο[…] (σελ.180 )</a:t>
            </a:r>
          </a:p>
        </p:txBody>
      </p:sp>
      <p:sp>
        <p:nvSpPr>
          <p:cNvPr id="7" name="TextBox 6">
            <a:extLst>
              <a:ext uri="{FF2B5EF4-FFF2-40B4-BE49-F238E27FC236}">
                <a16:creationId xmlns:a16="http://schemas.microsoft.com/office/drawing/2014/main" id="{03355369-6280-B12C-6790-3738184F98AE}"/>
              </a:ext>
            </a:extLst>
          </p:cNvPr>
          <p:cNvSpPr txBox="1"/>
          <p:nvPr/>
        </p:nvSpPr>
        <p:spPr>
          <a:xfrm>
            <a:off x="3502708" y="4904899"/>
            <a:ext cx="8196943" cy="1071191"/>
          </a:xfrm>
          <a:prstGeom prst="rect">
            <a:avLst/>
          </a:prstGeom>
          <a:noFill/>
        </p:spPr>
        <p:txBody>
          <a:bodyPr wrap="square">
            <a:spAutoFit/>
          </a:bodyPr>
          <a:lstStyle/>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Μέσα από τα αποσπάσματα  αποδίδεται   ο μόνος ορισμός του Θεού η αγάπη (Α΄ Ιωάννης 4,8 στο Χ. Γιανναρά,1976,166). Ο Θεός  είναι   μόνο  «έκχυση   αγάπης,   ένας πλούτος  χρηστότητας, μια παραφορά  ερωτικής  αγαθότητας» ((Χ. </a:t>
            </a:r>
            <a:r>
              <a:rPr lang="el-GR" sz="1400" dirty="0" err="1">
                <a:effectLst/>
                <a:ea typeface="Calibri" panose="020F0502020204030204" pitchFamily="34" charset="0"/>
                <a:cs typeface="Times New Roman" panose="02020603050405020304" pitchFamily="18" charset="0"/>
              </a:rPr>
              <a:t>Γιανναράς</a:t>
            </a:r>
            <a:r>
              <a:rPr lang="el-GR" sz="1400" dirty="0">
                <a:effectLst/>
                <a:ea typeface="Calibri" panose="020F0502020204030204" pitchFamily="34" charset="0"/>
                <a:cs typeface="Times New Roman" panose="02020603050405020304" pitchFamily="18" charset="0"/>
              </a:rPr>
              <a:t>, 1976, 369). Καθίσταται πλέον σαφές ότι ο Θεός μπορεί  να κάνει  τα  πάντα, εκτός από   το να  αναγκάσει   τον άνθρωπο    να τον αγαπήσει  (στο Σ. Φωτίου, 1996,206).</a:t>
            </a:r>
          </a:p>
        </p:txBody>
      </p:sp>
    </p:spTree>
    <p:extLst>
      <p:ext uri="{BB962C8B-B14F-4D97-AF65-F5344CB8AC3E}">
        <p14:creationId xmlns:p14="http://schemas.microsoft.com/office/powerpoint/2010/main" val="3119841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B08449-5C9C-846B-3F29-AABA64B0A19C}"/>
              </a:ext>
            </a:extLst>
          </p:cNvPr>
          <p:cNvSpPr txBox="1"/>
          <p:nvPr/>
        </p:nvSpPr>
        <p:spPr>
          <a:xfrm>
            <a:off x="2658903" y="169927"/>
            <a:ext cx="9002420" cy="327910"/>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a:t>
            </a:r>
            <a:r>
              <a:rPr lang="el-GR" sz="1400" dirty="0" err="1">
                <a:effectLst/>
                <a:ea typeface="Calibri" panose="020F0502020204030204" pitchFamily="34" charset="0"/>
                <a:cs typeface="Times New Roman" panose="02020603050405020304" pitchFamily="18" charset="0"/>
              </a:rPr>
              <a:t>Νετζίπ</a:t>
            </a:r>
            <a:r>
              <a:rPr lang="el-GR" sz="1400" dirty="0">
                <a:effectLst/>
                <a:ea typeface="Calibri" panose="020F0502020204030204" pitchFamily="34" charset="0"/>
                <a:cs typeface="Times New Roman" panose="02020603050405020304" pitchFamily="18" charset="0"/>
              </a:rPr>
              <a:t> θέτει το εξής ερώτημα  στον Κα :</a:t>
            </a:r>
          </a:p>
        </p:txBody>
      </p:sp>
      <p:pic>
        <p:nvPicPr>
          <p:cNvPr id="2" name="Picture 6" descr="Χιόνι">
            <a:extLst>
              <a:ext uri="{FF2B5EF4-FFF2-40B4-BE49-F238E27FC236}">
                <a16:creationId xmlns:a16="http://schemas.microsoft.com/office/drawing/2014/main" id="{7D114702-468B-37E0-9256-6677A26B83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252546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9341B82-D453-79EB-CF03-2F5EB733CB7F}"/>
              </a:ext>
            </a:extLst>
          </p:cNvPr>
          <p:cNvSpPr txBox="1"/>
          <p:nvPr/>
        </p:nvSpPr>
        <p:spPr>
          <a:xfrm>
            <a:off x="3408180" y="833761"/>
            <a:ext cx="7215458" cy="1071191"/>
          </a:xfrm>
          <a:prstGeom prst="rect">
            <a:avLst/>
          </a:prstGeom>
          <a:noFill/>
        </p:spPr>
        <p:txBody>
          <a:bodyPr wrap="square">
            <a:spAutoFit/>
          </a:bodyPr>
          <a:lstStyle/>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Αν  δεν  υπάρχει  Θεός  σημαίνει   ότι  δεν  υπάρχει  και Παράδεισος. Που θα πει ότι   τα εκατομμύρια  άνθρωποι   που ζουν  μες στην ανέχεια, τη φτώχεια  και τις ταπεινώσεις  δεν θα  έχουν  ούτε Παράδεισο  να πάνε. Για  ποιο λόγο  τότε ταλαιπωρούνται  τόσο  πολύ   οι  φτωχοί; Γιατί  ζούμε και  γιατί υποφέρουμε  άδικα;  […](σελ.168)</a:t>
            </a:r>
          </a:p>
        </p:txBody>
      </p:sp>
      <p:sp>
        <p:nvSpPr>
          <p:cNvPr id="7" name="TextBox 6">
            <a:extLst>
              <a:ext uri="{FF2B5EF4-FFF2-40B4-BE49-F238E27FC236}">
                <a16:creationId xmlns:a16="http://schemas.microsoft.com/office/drawing/2014/main" id="{6071EC90-B437-E542-F021-D2CBF9F248A3}"/>
              </a:ext>
            </a:extLst>
          </p:cNvPr>
          <p:cNvSpPr txBox="1"/>
          <p:nvPr/>
        </p:nvSpPr>
        <p:spPr>
          <a:xfrm>
            <a:off x="2658902" y="2177432"/>
            <a:ext cx="8714015" cy="1199431"/>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Οι Ισλαμιστές  από πόρτα σε πόρτα, προσπαθώντας να αποσπάσουν  ψήφους υπέρ  του Κόμματος Ευημερίας λένε  </a:t>
            </a:r>
            <a:r>
              <a:rPr lang="el-GR" sz="1400" dirty="0">
                <a:ea typeface="Calibri" panose="020F0502020204030204" pitchFamily="34" charset="0"/>
                <a:cs typeface="Times New Roman" panose="02020603050405020304" pitchFamily="18" charset="0"/>
              </a:rPr>
              <a:t>«</a:t>
            </a:r>
            <a:r>
              <a:rPr lang="el-GR" sz="1400" dirty="0">
                <a:effectLst/>
                <a:ea typeface="Calibri" panose="020F0502020204030204" pitchFamily="34" charset="0"/>
                <a:cs typeface="Times New Roman" panose="02020603050405020304" pitchFamily="18" charset="0"/>
              </a:rPr>
              <a:t>για τη φτώχεια και την αθλιότητα φταίει  το ότι  φύγαμε από το δρόμο του Θεού» (σελ. 49)</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Κα  συζητώντας  με την </a:t>
            </a:r>
            <a:r>
              <a:rPr lang="el-GR" sz="1400" dirty="0" err="1">
                <a:effectLst/>
                <a:ea typeface="Calibri" panose="020F0502020204030204" pitchFamily="34" charset="0"/>
                <a:cs typeface="Times New Roman" panose="02020603050405020304" pitchFamily="18" charset="0"/>
              </a:rPr>
              <a:t>Ιπέκ</a:t>
            </a:r>
            <a:r>
              <a:rPr lang="el-GR" sz="1400" dirty="0">
                <a:effectLst/>
                <a:ea typeface="Calibri" panose="020F0502020204030204" pitchFamily="34" charset="0"/>
                <a:cs typeface="Times New Roman" panose="02020603050405020304" pitchFamily="18" charset="0"/>
              </a:rPr>
              <a:t> για τη μεταστροφή του άθεου πρώην άντρα της  σε    θρησκόληπτο   αναφέρει : «Τώρα είμαι πολύ  ευτυχισμένος   δεν μου χρειάζεται η καθόλου  η θρησκεία» (σελ.152).</a:t>
            </a:r>
          </a:p>
        </p:txBody>
      </p:sp>
      <p:sp>
        <p:nvSpPr>
          <p:cNvPr id="6" name="TextBox 5">
            <a:extLst>
              <a:ext uri="{FF2B5EF4-FFF2-40B4-BE49-F238E27FC236}">
                <a16:creationId xmlns:a16="http://schemas.microsoft.com/office/drawing/2014/main" id="{504E4BE2-6CD3-B489-6264-8FB4040BF73D}"/>
              </a:ext>
            </a:extLst>
          </p:cNvPr>
          <p:cNvSpPr txBox="1"/>
          <p:nvPr/>
        </p:nvSpPr>
        <p:spPr>
          <a:xfrm>
            <a:off x="2658902" y="3649343"/>
            <a:ext cx="9437914" cy="2814232"/>
          </a:xfrm>
          <a:prstGeom prst="rect">
            <a:avLst/>
          </a:prstGeom>
          <a:noFill/>
        </p:spPr>
        <p:txBody>
          <a:bodyPr wrap="square">
            <a:spAutoFit/>
          </a:bodyPr>
          <a:lstStyle/>
          <a:p>
            <a:pPr algn="just">
              <a:lnSpc>
                <a:spcPct val="115000"/>
              </a:lnSpc>
              <a:spcAft>
                <a:spcPts val="1000"/>
              </a:spcAft>
            </a:pPr>
            <a:r>
              <a:rPr lang="el-GR" sz="1400" b="1" dirty="0">
                <a:solidFill>
                  <a:srgbClr val="FF0000"/>
                </a:solidFill>
                <a:effectLst/>
                <a:ea typeface="Calibri" panose="020F0502020204030204" pitchFamily="34" charset="0"/>
                <a:cs typeface="Times New Roman" panose="02020603050405020304" pitchFamily="18" charset="0"/>
              </a:rPr>
              <a:t>Και τα τρία  αποσπάσματα  αναπαράγουν έναν στερεοτυπικό τύπο  Θεού που δεν συνάδει με τον Χριστιανικό </a:t>
            </a:r>
            <a:r>
              <a:rPr lang="el-GR" sz="1400" b="1" dirty="0" err="1">
                <a:solidFill>
                  <a:srgbClr val="FF0000"/>
                </a:solidFill>
                <a:effectLst/>
                <a:ea typeface="Calibri" panose="020F0502020204030204" pitchFamily="34" charset="0"/>
                <a:cs typeface="Times New Roman" panose="02020603050405020304" pitchFamily="18" charset="0"/>
              </a:rPr>
              <a:t>Προσωποκεντρισμό</a:t>
            </a:r>
            <a:r>
              <a:rPr lang="el-GR" sz="1400" b="1" dirty="0">
                <a:solidFill>
                  <a:srgbClr val="FF0000"/>
                </a:solidFill>
                <a:effectLst/>
                <a:ea typeface="Calibri" panose="020F0502020204030204" pitchFamily="34" charset="0"/>
                <a:cs typeface="Times New Roman" panose="02020603050405020304" pitchFamily="18" charset="0"/>
              </a:rPr>
              <a:t>.   Η  πρακτική του  δούναι και λαβείν  αποτελεί βασικό στοιχείο   των σχέσεων αυτού του  Θεού  με τον άνθρωπο. </a:t>
            </a:r>
          </a:p>
          <a:p>
            <a:pPr marL="171450" indent="-171450" algn="just">
              <a:lnSpc>
                <a:spcPct val="115000"/>
              </a:lnSpc>
              <a:spcAft>
                <a:spcPts val="1000"/>
              </a:spcAft>
              <a:buFont typeface="Wingdings" panose="05000000000000000000" pitchFamily="2" charset="2"/>
              <a:buChar char="q"/>
            </a:pPr>
            <a:r>
              <a:rPr lang="el-GR" sz="1400" dirty="0">
                <a:ea typeface="Calibri" panose="020F0502020204030204" pitchFamily="34" charset="0"/>
                <a:cs typeface="Times New Roman" panose="02020603050405020304" pitchFamily="18" charset="0"/>
              </a:rPr>
              <a:t>[…]Η  σχέση   ανάμεσα  σε αυτόν τον   θεό   και τον   άνθρωπο   εκλήφθηκε   ως σχέση  εμπορικής  συναλλαγής  :  παίρνω  και  δίνω. </a:t>
            </a:r>
          </a:p>
          <a:p>
            <a:pPr marL="171450" indent="-171450" algn="just">
              <a:lnSpc>
                <a:spcPct val="115000"/>
              </a:lnSpc>
              <a:spcAft>
                <a:spcPts val="1000"/>
              </a:spcAft>
              <a:buFont typeface="Wingdings" panose="05000000000000000000" pitchFamily="2" charset="2"/>
              <a:buChar char="q"/>
            </a:pPr>
            <a:r>
              <a:rPr lang="el-GR" sz="1400" dirty="0">
                <a:ea typeface="Calibri" panose="020F0502020204030204" pitchFamily="34" charset="0"/>
                <a:cs typeface="Times New Roman" panose="02020603050405020304" pitchFamily="18" charset="0"/>
              </a:rPr>
              <a:t>Για  να επιτύχει  την προστασία  του θεού   ο άνθρωπος  όφειλε   να  τον  εξευμενίσει  με ποικίλα  μέσα. Με  τον τρόπο  αυτό  ο άνθρωπος  κατοχύρωνε  την  ύπαρξη  του    και   έλυνε  τα σχετικά  προβλήματα  του. Τηρώντας  ο άνθρωπος τους  κανόνες  που  όριζε ο θεός, γινόταν   αρεστός  και προστατευόμενός του. Όλη   η  ηθική εξαντλείτο στην  τήρηση   των επιταγών  αυτών.[..] Στην προσέγγιση   αυτή του θεού   η σχέση   του ανθρώπου    με το θεό  είναι ατομιστική. Το  ίδιο   ατομιστική  είναι   και η  «σωτηρία»[…] (Σταύρος Φωτίου, 1990, 17-18)</a:t>
            </a:r>
          </a:p>
        </p:txBody>
      </p:sp>
    </p:spTree>
    <p:extLst>
      <p:ext uri="{BB962C8B-B14F-4D97-AF65-F5344CB8AC3E}">
        <p14:creationId xmlns:p14="http://schemas.microsoft.com/office/powerpoint/2010/main" val="18302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FEDC91-9133-7CDE-D9FF-CED506F63D04}"/>
              </a:ext>
            </a:extLst>
          </p:cNvPr>
          <p:cNvSpPr txBox="1"/>
          <p:nvPr/>
        </p:nvSpPr>
        <p:spPr>
          <a:xfrm>
            <a:off x="6455229" y="555435"/>
            <a:ext cx="5007428" cy="3805272"/>
          </a:xfrm>
          <a:prstGeom prst="rect">
            <a:avLst/>
          </a:prstGeom>
          <a:noFill/>
        </p:spPr>
        <p:txBody>
          <a:bodyPr wrap="square">
            <a:spAutoFit/>
          </a:bodyPr>
          <a:lstStyle/>
          <a:p>
            <a:pPr marL="171450" indent="-1714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Θεός στο</a:t>
            </a:r>
            <a:r>
              <a:rPr lang="el-GR" sz="1400"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ισλαμικό πλαίσιο  είναι θεός κανονιστικός που σαν τις μοίρες προδιαγράφει την πορεία του κάθε ανθρώπου. Πολύ  χαρακτηριστικά ο  Κα απευθυνόμενος στον σεΐχη αναφέρει : </a:t>
            </a:r>
            <a:r>
              <a:rPr lang="el-GR" sz="1400" b="1"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Υπάρχει  ένας θεός  που φροντίζει  να διατηρεί την  κρυφή   συμμετρία  του  κόσμου   που   θα μας  κάνει   πιο πολιτισμένους, πιο  εκλεπτυσμένους</a:t>
            </a:r>
            <a:r>
              <a:rPr lang="el-GR" sz="1400"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 (σελ. 161)</a:t>
            </a:r>
          </a:p>
          <a:p>
            <a:pPr algn="just">
              <a:lnSpc>
                <a:spcPct val="115000"/>
              </a:lnSpc>
              <a:spcAft>
                <a:spcPts val="1000"/>
              </a:spcAft>
            </a:pPr>
            <a:r>
              <a:rPr lang="el-GR" sz="1400" dirty="0">
                <a:solidFill>
                  <a:srgbClr val="FF0000"/>
                </a:solidFill>
                <a:effectLst/>
                <a:ea typeface="Calibri" panose="020F0502020204030204" pitchFamily="34" charset="0"/>
                <a:cs typeface="Times New Roman" panose="02020603050405020304" pitchFamily="18" charset="0"/>
              </a:rPr>
              <a:t>Από την άλλη  στον Χριστιανικό </a:t>
            </a:r>
            <a:r>
              <a:rPr lang="el-GR" sz="1400" dirty="0" err="1">
                <a:solidFill>
                  <a:srgbClr val="FF0000"/>
                </a:solidFill>
                <a:effectLst/>
                <a:ea typeface="Calibri" panose="020F0502020204030204" pitchFamily="34" charset="0"/>
                <a:cs typeface="Times New Roman" panose="02020603050405020304" pitchFamily="18" charset="0"/>
              </a:rPr>
              <a:t>Προσωποκεντρισμό</a:t>
            </a:r>
            <a:r>
              <a:rPr lang="el-GR" sz="1400" dirty="0">
                <a:solidFill>
                  <a:srgbClr val="FF0000"/>
                </a:solidFill>
                <a:effectLst/>
                <a:ea typeface="Calibri" panose="020F0502020204030204" pitchFamily="34" charset="0"/>
                <a:cs typeface="Times New Roman" panose="02020603050405020304" pitchFamily="18" charset="0"/>
              </a:rPr>
              <a:t>  «η  ορθοδοξία διακηρύσσει   ότι «η  ελευθερία  είναι η  αυθεντική   ουσία   της χριστιανικής αλήθειας» ( Μ. </a:t>
            </a:r>
            <a:r>
              <a:rPr lang="el-GR" sz="1400" dirty="0" err="1">
                <a:solidFill>
                  <a:srgbClr val="FF0000"/>
                </a:solidFill>
                <a:effectLst/>
                <a:ea typeface="Calibri" panose="020F0502020204030204" pitchFamily="34" charset="0"/>
                <a:cs typeface="Times New Roman" panose="02020603050405020304" pitchFamily="18" charset="0"/>
              </a:rPr>
              <a:t>Μπέγζος</a:t>
            </a:r>
            <a:r>
              <a:rPr lang="el-GR" sz="1400" dirty="0">
                <a:solidFill>
                  <a:srgbClr val="FF0000"/>
                </a:solidFill>
                <a:effectLst/>
                <a:ea typeface="Calibri" panose="020F0502020204030204" pitchFamily="34" charset="0"/>
                <a:cs typeface="Times New Roman" panose="02020603050405020304" pitchFamily="18" charset="0"/>
              </a:rPr>
              <a:t> , 1996, 130).</a:t>
            </a:r>
          </a:p>
          <a:p>
            <a:pPr marL="171450" indent="-1714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ισλαμιστής </a:t>
            </a:r>
            <a:r>
              <a:rPr lang="el-GR" sz="1400" dirty="0" err="1">
                <a:effectLst/>
                <a:ea typeface="Calibri" panose="020F0502020204030204" pitchFamily="34" charset="0"/>
                <a:cs typeface="Times New Roman" panose="02020603050405020304" pitchFamily="18" charset="0"/>
              </a:rPr>
              <a:t>Νετζίπ</a:t>
            </a:r>
            <a:r>
              <a:rPr lang="el-GR" sz="1400" dirty="0">
                <a:effectLst/>
                <a:ea typeface="Calibri" panose="020F0502020204030204" pitchFamily="34" charset="0"/>
                <a:cs typeface="Times New Roman" panose="02020603050405020304" pitchFamily="18" charset="0"/>
              </a:rPr>
              <a:t> εκμυστηρεύεται  στον Κα μια εικόνα που κάποτε ζωντανεύει μπροστά του.</a:t>
            </a:r>
            <a:r>
              <a:rPr lang="el-GR" sz="1400" dirty="0">
                <a:ea typeface="Calibri" panose="020F0502020204030204" pitchFamily="34" charset="0"/>
                <a:cs typeface="Times New Roman" panose="02020603050405020304" pitchFamily="18" charset="0"/>
              </a:rPr>
              <a:t> Περιγράφει με τα πιο  μελανά χρώματα  τον τόπο που δεν υπάρχει ο Θεός : δέντρο χωρίς φύλλα, γυμνό, να φλέγεται.</a:t>
            </a:r>
            <a:endParaRPr lang="el-GR" sz="1400" dirty="0">
              <a:effectLst/>
              <a:ea typeface="Calibri" panose="020F0502020204030204" pitchFamily="34" charset="0"/>
              <a:cs typeface="Times New Roman" panose="02020603050405020304" pitchFamily="18" charset="0"/>
            </a:endParaRPr>
          </a:p>
        </p:txBody>
      </p:sp>
      <p:pic>
        <p:nvPicPr>
          <p:cNvPr id="2" name="Picture 6" descr="Χιόνι">
            <a:extLst>
              <a:ext uri="{FF2B5EF4-FFF2-40B4-BE49-F238E27FC236}">
                <a16:creationId xmlns:a16="http://schemas.microsoft.com/office/drawing/2014/main" id="{B46721DD-51C1-F3C9-994C-60C486D74B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3" y="10"/>
            <a:ext cx="610686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A03E2F0-B946-676E-8BCF-F70D7098E483}"/>
              </a:ext>
            </a:extLst>
          </p:cNvPr>
          <p:cNvSpPr txBox="1"/>
          <p:nvPr/>
        </p:nvSpPr>
        <p:spPr>
          <a:xfrm>
            <a:off x="7028761" y="4413209"/>
            <a:ext cx="4255003" cy="2062231"/>
          </a:xfrm>
          <a:prstGeom prst="rect">
            <a:avLst/>
          </a:prstGeom>
          <a:noFill/>
        </p:spPr>
        <p:txBody>
          <a:bodyPr wrap="square">
            <a:spAutoFit/>
          </a:bodyPr>
          <a:lstStyle/>
          <a:p>
            <a:pPr algn="just">
              <a:lnSpc>
                <a:spcPct val="115000"/>
              </a:lnSpc>
              <a:spcAft>
                <a:spcPts val="1000"/>
              </a:spcAft>
            </a:pPr>
            <a:r>
              <a:rPr lang="el-GR" sz="1400" dirty="0">
                <a:effectLst/>
                <a:ea typeface="Calibri" panose="020F0502020204030204" pitchFamily="34" charset="0"/>
                <a:cs typeface="Times New Roman" panose="02020603050405020304" pitchFamily="18" charset="0"/>
              </a:rPr>
              <a:t>[…] Το μέρος αυτό  όπου  δεν υπάρχει  Θεός  είναι γεμάτο   χιόνι   και </a:t>
            </a:r>
            <a:r>
              <a:rPr lang="el-GR" sz="1400" dirty="0" err="1">
                <a:effectLst/>
                <a:ea typeface="Calibri" panose="020F0502020204030204" pitchFamily="34" charset="0"/>
                <a:cs typeface="Times New Roman" panose="02020603050405020304" pitchFamily="18" charset="0"/>
              </a:rPr>
              <a:t>λασπούρα</a:t>
            </a:r>
            <a:r>
              <a:rPr lang="el-GR" sz="1400" dirty="0">
                <a:effectLst/>
                <a:ea typeface="Calibri" panose="020F0502020204030204" pitchFamily="34" charset="0"/>
                <a:cs typeface="Times New Roman" panose="02020603050405020304" pitchFamily="18" charset="0"/>
              </a:rPr>
              <a:t>, όπως το </a:t>
            </a:r>
            <a:r>
              <a:rPr lang="el-GR" sz="1400" dirty="0" err="1">
                <a:effectLst/>
                <a:ea typeface="Calibri" panose="020F0502020204030204" pitchFamily="34" charset="0"/>
                <a:cs typeface="Times New Roman" panose="02020603050405020304" pitchFamily="18" charset="0"/>
              </a:rPr>
              <a:t>Κάρς</a:t>
            </a:r>
            <a:r>
              <a:rPr lang="el-GR" sz="1400" dirty="0">
                <a:effectLst/>
                <a:ea typeface="Calibri" panose="020F0502020204030204" pitchFamily="34" charset="0"/>
                <a:cs typeface="Times New Roman" panose="02020603050405020304" pitchFamily="18" charset="0"/>
              </a:rPr>
              <a:t>, μόνο   που το χρώμα  εδώ   είναι </a:t>
            </a:r>
            <a:r>
              <a:rPr lang="el-GR" sz="1400" dirty="0" err="1">
                <a:effectLst/>
                <a:ea typeface="Calibri" panose="020F0502020204030204" pitchFamily="34" charset="0"/>
                <a:cs typeface="Times New Roman" panose="02020603050405020304" pitchFamily="18" charset="0"/>
              </a:rPr>
              <a:t>μόβ</a:t>
            </a:r>
            <a:r>
              <a:rPr lang="el-GR" sz="1400" dirty="0">
                <a:effectLst/>
                <a:ea typeface="Calibri" panose="020F0502020204030204" pitchFamily="34" charset="0"/>
                <a:cs typeface="Times New Roman" panose="02020603050405020304" pitchFamily="18" charset="0"/>
              </a:rPr>
              <a:t>! Στη μέση  του δρόμου  είναι  κάτι  που   λέει   «στάσου» αλλά» εγώ   κοιτάζω  την άκρη  του δρόμου, το τέλος αυτού του   κόσμου. Είναι   ένα δέντρο   εκεί, χωρίς φύλλα, ένα γυμνό  τελευταίο δέντρο. Ξαφνικά, καθώς το κοιτάζω  γίνεται   κατακόκκινο  και παίρνει  φωτιά. (229-230)</a:t>
            </a:r>
          </a:p>
        </p:txBody>
      </p:sp>
    </p:spTree>
    <p:extLst>
      <p:ext uri="{BB962C8B-B14F-4D97-AF65-F5344CB8AC3E}">
        <p14:creationId xmlns:p14="http://schemas.microsoft.com/office/powerpoint/2010/main" val="4245326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1AAA49-2B7C-29B5-1357-B78370A7FA4B}"/>
              </a:ext>
            </a:extLst>
          </p:cNvPr>
          <p:cNvSpPr txBox="1"/>
          <p:nvPr/>
        </p:nvSpPr>
        <p:spPr>
          <a:xfrm>
            <a:off x="6367748" y="330250"/>
            <a:ext cx="5584765" cy="3321358"/>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Από  την άλλη ο Ιωάννης ο Δαμασκηνός προσδιορίζει, ως τόπο    Θεού  το</a:t>
            </a:r>
            <a:r>
              <a:rPr lang="el-GR" sz="1600" dirty="0">
                <a:ea typeface="Calibri" panose="020F0502020204030204" pitchFamily="34" charset="0"/>
                <a:cs typeface="Times New Roman" panose="02020603050405020304" pitchFamily="18" charset="0"/>
              </a:rPr>
              <a:t>ν</a:t>
            </a:r>
            <a:r>
              <a:rPr lang="el-GR" sz="1600" dirty="0">
                <a:effectLst/>
                <a:ea typeface="Calibri" panose="020F0502020204030204" pitchFamily="34" charset="0"/>
                <a:cs typeface="Times New Roman" panose="02020603050405020304" pitchFamily="18" charset="0"/>
              </a:rPr>
              <a:t> χώρο  φανέρωσης της  προσωπικής του ενέργειας. Ως τόπος του Θεού  περιγράφεται ο τόπος συνύπαρξης της αγάπης  και της ελευθερίας «Ελευθερία  που αγαπά   και αγάπη  που ελευθερώνει : Ιδού ο τρόπος ύπαρξης του Θεού» (Σ. Φωτίου, 2000,17).</a:t>
            </a:r>
          </a:p>
          <a:p>
            <a:pPr marL="285750" indent="-285750" algn="just">
              <a:lnSpc>
                <a:spcPct val="115000"/>
              </a:lnSpc>
              <a:spcAft>
                <a:spcPts val="1000"/>
              </a:spcAft>
              <a:buFont typeface="Wingdings" panose="05000000000000000000" pitchFamily="2" charset="2"/>
              <a:buChar char="q"/>
            </a:pPr>
            <a:r>
              <a:rPr lang="el-GR" sz="1600" dirty="0"/>
              <a:t>Στα μάτια του Κα, η περιοχή του </a:t>
            </a:r>
            <a:r>
              <a:rPr lang="el-GR" sz="1600" dirty="0" err="1"/>
              <a:t>Καρς</a:t>
            </a:r>
            <a:r>
              <a:rPr lang="el-GR" sz="1600" dirty="0"/>
              <a:t> αποτελεί έναν επίγειο παράδεισο. Παρά την εξωτερική της ασχήμια, οι αναμνήσεις της παιδικής του ηλικίας τη μεταμορφώνουν σε έναν τόπο αγάπης, όπου γίνεται αισθητή η παρουσία του Θεού.</a:t>
            </a:r>
            <a:endParaRPr lang="el-GR" sz="1600" dirty="0">
              <a:ea typeface="Calibri" panose="020F0502020204030204" pitchFamily="34" charset="0"/>
              <a:cs typeface="Times New Roman" panose="02020603050405020304" pitchFamily="18" charset="0"/>
            </a:endParaRPr>
          </a:p>
        </p:txBody>
      </p:sp>
      <p:pic>
        <p:nvPicPr>
          <p:cNvPr id="2" name="Picture 6" descr="Χιόνι">
            <a:extLst>
              <a:ext uri="{FF2B5EF4-FFF2-40B4-BE49-F238E27FC236}">
                <a16:creationId xmlns:a16="http://schemas.microsoft.com/office/drawing/2014/main" id="{1BA2BF73-D09A-9992-7903-895C2025C4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87086" y="123308"/>
            <a:ext cx="6008914" cy="6611383"/>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1E36AC2-33CF-14AD-717F-4FE52F03B9BD}"/>
              </a:ext>
            </a:extLst>
          </p:cNvPr>
          <p:cNvSpPr txBox="1"/>
          <p:nvPr/>
        </p:nvSpPr>
        <p:spPr>
          <a:xfrm>
            <a:off x="6992561" y="4029527"/>
            <a:ext cx="4335137" cy="1777346"/>
          </a:xfrm>
          <a:prstGeom prst="rect">
            <a:avLst/>
          </a:prstGeom>
          <a:noFill/>
        </p:spPr>
        <p:txBody>
          <a:bodyPr wrap="square">
            <a:spAutoFit/>
          </a:bodyPr>
          <a:lstStyle/>
          <a:p>
            <a:pPr algn="just">
              <a:lnSpc>
                <a:spcPct val="115000"/>
              </a:lnSpc>
              <a:spcAft>
                <a:spcPts val="1000"/>
              </a:spcAft>
            </a:pPr>
            <a:r>
              <a:rPr lang="el-GR" sz="1600" dirty="0">
                <a:ea typeface="Calibri" panose="020F0502020204030204" pitchFamily="34" charset="0"/>
                <a:cs typeface="Times New Roman" panose="02020603050405020304" pitchFamily="18" charset="0"/>
              </a:rPr>
              <a:t>[…] </a:t>
            </a:r>
            <a:r>
              <a:rPr lang="el-GR" sz="1600" dirty="0">
                <a:effectLst/>
                <a:ea typeface="Calibri" panose="020F0502020204030204" pitchFamily="34" charset="0"/>
                <a:cs typeface="Times New Roman" panose="02020603050405020304" pitchFamily="18" charset="0"/>
              </a:rPr>
              <a:t>Δεν έβλεπε  τις ενδείξεις της καταστροφής που πλησιάζουν, αλλά  τα σημάδια της αθωότητας και της ευτυχίας  που είχε γνωρίσει   στα παιδικά του χρόνια  και  της ευτυχίας  που είχε γνωρίσει στα παιδικά του χρόνια και τώρα επιτέλους ξαναγύριζαν. (σελ.12)</a:t>
            </a:r>
          </a:p>
        </p:txBody>
      </p:sp>
    </p:spTree>
    <p:extLst>
      <p:ext uri="{BB962C8B-B14F-4D97-AF65-F5344CB8AC3E}">
        <p14:creationId xmlns:p14="http://schemas.microsoft.com/office/powerpoint/2010/main" val="3536047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F16C9B-8267-7982-1CDD-9DDCE0E29569}"/>
              </a:ext>
            </a:extLst>
          </p:cNvPr>
          <p:cNvSpPr txBox="1"/>
          <p:nvPr/>
        </p:nvSpPr>
        <p:spPr>
          <a:xfrm>
            <a:off x="4428782" y="217714"/>
            <a:ext cx="7480452" cy="4421467"/>
          </a:xfrm>
          <a:prstGeom prst="rect">
            <a:avLst/>
          </a:prstGeom>
          <a:noFill/>
        </p:spPr>
        <p:txBody>
          <a:bodyPr wrap="square">
            <a:spAutoFit/>
          </a:bodyPr>
          <a:lstStyle/>
          <a:p>
            <a:pPr algn="just">
              <a:lnSpc>
                <a:spcPct val="115000"/>
              </a:lnSpc>
              <a:spcAft>
                <a:spcPts val="1000"/>
              </a:spcAft>
              <a:buNone/>
            </a:pPr>
            <a:r>
              <a:rPr lang="en-US" sz="12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IV</a:t>
            </a:r>
            <a:r>
              <a:rPr lang="el-GR" sz="1200" b="1" dirty="0">
                <a:solidFill>
                  <a:srgbClr val="00B050"/>
                </a:solidFill>
                <a:effectLst/>
                <a:ea typeface="Calibri" panose="020F0502020204030204" pitchFamily="34" charset="0"/>
                <a:cs typeface="Times New Roman" panose="02020603050405020304" pitchFamily="18" charset="0"/>
              </a:rPr>
              <a:t>.</a:t>
            </a:r>
            <a:r>
              <a:rPr lang="en-US" sz="1200" b="1" dirty="0">
                <a:solidFill>
                  <a:srgbClr val="00B050"/>
                </a:solidFill>
                <a:effectLst/>
                <a:ea typeface="Calibri" panose="020F0502020204030204" pitchFamily="34" charset="0"/>
                <a:cs typeface="Times New Roman" panose="02020603050405020304" pitchFamily="18" charset="0"/>
              </a:rPr>
              <a:t>II</a:t>
            </a:r>
            <a:r>
              <a:rPr lang="el-GR" sz="1200" b="1" dirty="0">
                <a:solidFill>
                  <a:srgbClr val="00B050"/>
                </a:solidFill>
                <a:effectLst/>
                <a:ea typeface="Calibri" panose="020F0502020204030204" pitchFamily="34" charset="0"/>
                <a:cs typeface="Times New Roman" panose="02020603050405020304" pitchFamily="18" charset="0"/>
              </a:rPr>
              <a:t>. ΚΟΣΜΙΚΟ ΚΡΑΤΟΣ  ΚΑΙ ΠΙΣΤΗ </a:t>
            </a:r>
            <a:endParaRPr lang="el-GR" sz="1200"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200" b="1" dirty="0">
                <a:effectLst/>
                <a:ea typeface="Calibri" panose="020F0502020204030204" pitchFamily="34" charset="0"/>
                <a:cs typeface="Times New Roman" panose="02020603050405020304" pitchFamily="18" charset="0"/>
              </a:rPr>
              <a:t> </a:t>
            </a:r>
            <a:endParaRPr lang="el-GR" sz="1200" dirty="0">
              <a:effectLst/>
              <a:ea typeface="Calibri" panose="020F0502020204030204" pitchFamily="34" charset="0"/>
              <a:cs typeface="Times New Roman" panose="02020603050405020304" pitchFamily="18" charset="0"/>
            </a:endParaRPr>
          </a:p>
          <a:p>
            <a:pPr algn="r">
              <a:lnSpc>
                <a:spcPct val="115000"/>
              </a:lnSpc>
              <a:spcAft>
                <a:spcPts val="1000"/>
              </a:spcAft>
              <a:buNone/>
            </a:pPr>
            <a:r>
              <a:rPr lang="el-GR" sz="1200" dirty="0">
                <a:effectLst/>
                <a:ea typeface="Calibri" panose="020F0502020204030204" pitchFamily="34" charset="0"/>
                <a:cs typeface="Times New Roman" panose="02020603050405020304" pitchFamily="18" charset="0"/>
              </a:rPr>
              <a:t> […]Ο διάλογος   της θρησκείας  με την  </a:t>
            </a:r>
            <a:r>
              <a:rPr lang="el-GR" sz="1200" dirty="0" err="1">
                <a:effectLst/>
                <a:ea typeface="Calibri" panose="020F0502020204030204" pitchFamily="34" charset="0"/>
                <a:cs typeface="Times New Roman" panose="02020603050405020304" pitchFamily="18" charset="0"/>
              </a:rPr>
              <a:t>εκκοσμικευμένη</a:t>
            </a:r>
            <a:r>
              <a:rPr lang="el-GR" sz="1200" dirty="0">
                <a:effectLst/>
                <a:ea typeface="Calibri" panose="020F0502020204030204" pitchFamily="34" charset="0"/>
                <a:cs typeface="Times New Roman" panose="02020603050405020304" pitchFamily="18" charset="0"/>
              </a:rPr>
              <a:t>  διανόηση   μοιάζει    με τη συζήτηση   του βωβού   με τον   τυφλό. Ο  βωβός   δεν μπορεί   να   πει αυτό που βλέπει  και ο τυφλός   μπορεί   να πει   αυτό που δεν  βλέπει. (Μ. Μπέγζος,1988, 133)</a:t>
            </a:r>
          </a:p>
          <a:p>
            <a:pPr algn="r">
              <a:lnSpc>
                <a:spcPct val="115000"/>
              </a:lnSpc>
              <a:spcAft>
                <a:spcPts val="1000"/>
              </a:spcAft>
              <a:buNone/>
            </a:pPr>
            <a:r>
              <a:rPr lang="el-GR" sz="1200" dirty="0">
                <a:effectLst/>
                <a:ea typeface="Calibri" panose="020F0502020204030204" pitchFamily="34" charset="0"/>
                <a:cs typeface="Times New Roman" panose="02020603050405020304" pitchFamily="18" charset="0"/>
              </a:rPr>
              <a:t>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Αν και  λανθασμένα με την </a:t>
            </a:r>
            <a:r>
              <a:rPr lang="el-GR" sz="1200" dirty="0" err="1">
                <a:effectLst/>
                <a:ea typeface="Calibri" panose="020F0502020204030204" pitchFamily="34" charset="0"/>
                <a:cs typeface="Times New Roman" panose="02020603050405020304" pitchFamily="18" charset="0"/>
              </a:rPr>
              <a:t>εκκοσμίκευση</a:t>
            </a:r>
            <a:r>
              <a:rPr lang="el-GR" sz="1200" dirty="0">
                <a:effectLst/>
                <a:ea typeface="Calibri" panose="020F0502020204030204" pitchFamily="34" charset="0"/>
                <a:cs typeface="Times New Roman" panose="02020603050405020304" pitchFamily="18" charset="0"/>
              </a:rPr>
              <a:t>   η  θρησκεία   καταδικάζεται σε  εξορία  η   σχέση  Εκκλησίας-Κόσμου δεν είναι ανταγωνιστική αλλά  συναγωνιστική. (Μάριος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2002)</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Υπό το φως του  </a:t>
            </a:r>
            <a:r>
              <a:rPr lang="el-GR" sz="1200" dirty="0" err="1">
                <a:effectLst/>
                <a:ea typeface="Calibri" panose="020F0502020204030204" pitchFamily="34" charset="0"/>
                <a:cs typeface="Times New Roman" panose="02020603050405020304" pitchFamily="18" charset="0"/>
              </a:rPr>
              <a:t>προσωποκεντρισμού</a:t>
            </a:r>
            <a:r>
              <a:rPr lang="el-GR" sz="1200" dirty="0">
                <a:effectLst/>
                <a:ea typeface="Calibri" panose="020F0502020204030204" pitchFamily="34" charset="0"/>
                <a:cs typeface="Times New Roman" panose="02020603050405020304" pitchFamily="18" charset="0"/>
              </a:rPr>
              <a:t> καθίσταται σαφές  ότι  με την </a:t>
            </a:r>
            <a:r>
              <a:rPr lang="el-GR" sz="1200" dirty="0" err="1">
                <a:effectLst/>
                <a:ea typeface="Calibri" panose="020F0502020204030204" pitchFamily="34" charset="0"/>
                <a:cs typeface="Times New Roman" panose="02020603050405020304" pitchFamily="18" charset="0"/>
              </a:rPr>
              <a:t>εκκοσμίκευση</a:t>
            </a:r>
            <a:r>
              <a:rPr lang="el-GR" sz="1200" dirty="0">
                <a:effectLst/>
                <a:ea typeface="Calibri" panose="020F0502020204030204" pitchFamily="34" charset="0"/>
                <a:cs typeface="Times New Roman" panose="02020603050405020304" pitchFamily="18" charset="0"/>
              </a:rPr>
              <a:t> απέκτησε   το άτομο την ελευθερία  του αλλά συγχρόνως  καταδικάστηκε  στη μοναξιά  του τουτέστιν  η  </a:t>
            </a:r>
            <a:r>
              <a:rPr lang="el-GR" sz="1200" dirty="0" err="1">
                <a:effectLst/>
                <a:ea typeface="Calibri" panose="020F0502020204030204" pitchFamily="34" charset="0"/>
                <a:cs typeface="Times New Roman" panose="02020603050405020304" pitchFamily="18" charset="0"/>
              </a:rPr>
              <a:t>εκκοσμίκευση</a:t>
            </a:r>
            <a:r>
              <a:rPr lang="el-GR" sz="1200" dirty="0">
                <a:effectLst/>
                <a:ea typeface="Calibri" panose="020F0502020204030204" pitchFamily="34" charset="0"/>
                <a:cs typeface="Times New Roman" panose="02020603050405020304" pitchFamily="18" charset="0"/>
              </a:rPr>
              <a:t> κατέστη συνώνυμο  της  μοναχικής  κοινωνικής  οντότητας, της    εξατομίκευσης. (Μάριος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1998) </a:t>
            </a:r>
          </a:p>
          <a:p>
            <a:pPr algn="just">
              <a:lnSpc>
                <a:spcPct val="115000"/>
              </a:lnSpc>
              <a:spcAft>
                <a:spcPts val="1000"/>
              </a:spcAft>
            </a:pPr>
            <a:r>
              <a:rPr lang="el-GR" sz="1200" b="1" dirty="0">
                <a:solidFill>
                  <a:srgbClr val="FF0000"/>
                </a:solidFill>
                <a:effectLst/>
                <a:ea typeface="Calibri" panose="020F0502020204030204" pitchFamily="34" charset="0"/>
                <a:cs typeface="Times New Roman" panose="02020603050405020304" pitchFamily="18" charset="0"/>
              </a:rPr>
              <a:t>Πώς άραγε οι  μυθιστορηματικοί ήρωες  αντιλαμβάνονται το δίπολο  κοσμικό  κράτος  και  πίστη;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Ο Κα αποδίδει στη θρησκεία μια  καταπιεστική, δυναστική χροιά.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Την ταυτίζει  με τα δεσμά.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Ο  Κα εκφράζοντας τις σκέψεις του  σχετικά  με τον ανασταλτικό  ρόλο της θρησκείας  αναφέρει στον σεΐχη  :  </a:t>
            </a:r>
          </a:p>
        </p:txBody>
      </p:sp>
      <p:pic>
        <p:nvPicPr>
          <p:cNvPr id="2" name="Picture 6" descr="Χιόνι">
            <a:extLst>
              <a:ext uri="{FF2B5EF4-FFF2-40B4-BE49-F238E27FC236}">
                <a16:creationId xmlns:a16="http://schemas.microsoft.com/office/drawing/2014/main" id="{5B833805-1D42-1DBA-7F46-71CFBFA234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3967494"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561C0AA-0F9B-4750-4E3D-3702ACF4DA1F}"/>
              </a:ext>
            </a:extLst>
          </p:cNvPr>
          <p:cNvSpPr txBox="1"/>
          <p:nvPr/>
        </p:nvSpPr>
        <p:spPr>
          <a:xfrm>
            <a:off x="5278194" y="4960751"/>
            <a:ext cx="5214256" cy="931281"/>
          </a:xfrm>
          <a:prstGeom prst="rect">
            <a:avLst/>
          </a:prstGeom>
          <a:noFill/>
        </p:spPr>
        <p:txBody>
          <a:bodyPr wrap="square">
            <a:spAutoFit/>
          </a:bodyPr>
          <a:lstStyle/>
          <a:p>
            <a:pPr algn="just">
              <a:lnSpc>
                <a:spcPct val="115000"/>
              </a:lnSpc>
              <a:spcAft>
                <a:spcPts val="1000"/>
              </a:spcAft>
              <a:buNone/>
            </a:pPr>
            <a:r>
              <a:rPr lang="el-GR" sz="1200" dirty="0">
                <a:effectLst/>
                <a:ea typeface="Calibri" panose="020F0502020204030204" pitchFamily="34" charset="0"/>
                <a:cs typeface="Times New Roman" panose="02020603050405020304" pitchFamily="18" charset="0"/>
              </a:rPr>
              <a:t>[…] Ήθελα  πάντοτε   με τις   καλύτερες   προθέσεις  λες  κι ήμουν   παιδί    να πάει   μπροστά     η χώρα  μας, να  εκσυγχρονιστεί, οι   άνθρωποι  της να  </a:t>
            </a:r>
            <a:r>
              <a:rPr lang="el-GR" sz="1200" dirty="0" err="1">
                <a:effectLst/>
                <a:ea typeface="Calibri" panose="020F0502020204030204" pitchFamily="34" charset="0"/>
                <a:cs typeface="Times New Roman" panose="02020603050405020304" pitchFamily="18" charset="0"/>
              </a:rPr>
              <a:t>ειν</a:t>
            </a:r>
            <a:r>
              <a:rPr lang="el-GR" sz="1200" dirty="0">
                <a:effectLst/>
                <a:ea typeface="Calibri" panose="020F0502020204030204" pitchFamily="34" charset="0"/>
                <a:cs typeface="Times New Roman" panose="02020603050405020304" pitchFamily="18" charset="0"/>
              </a:rPr>
              <a:t>΄  ελεύθεροι ...Όμως  η θρησκεία  μας  πάντοτε  μου έδινε  την εντύπωση   πως ήταν   αντίθετη   σ΄ αυτά […] (σελ.159) </a:t>
            </a:r>
          </a:p>
        </p:txBody>
      </p:sp>
    </p:spTree>
    <p:extLst>
      <p:ext uri="{BB962C8B-B14F-4D97-AF65-F5344CB8AC3E}">
        <p14:creationId xmlns:p14="http://schemas.microsoft.com/office/powerpoint/2010/main" val="476879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66D01-A750-7C5E-921A-210E63EFC4B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2785696-7898-F424-582A-3DA1A1734766}"/>
              </a:ext>
            </a:extLst>
          </p:cNvPr>
          <p:cNvSpPr txBox="1"/>
          <p:nvPr/>
        </p:nvSpPr>
        <p:spPr>
          <a:xfrm>
            <a:off x="4362680" y="217714"/>
            <a:ext cx="7339463" cy="575670"/>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δολοφόνος του   διευθυντή  του Εκπαιδευτικού Ινστιτούτου πριν πατήσει τη σκανδάλη  του θέτει το εξής ερώτημα : </a:t>
            </a:r>
          </a:p>
        </p:txBody>
      </p:sp>
      <p:pic>
        <p:nvPicPr>
          <p:cNvPr id="2" name="Picture 6" descr="Χιόνι">
            <a:extLst>
              <a:ext uri="{FF2B5EF4-FFF2-40B4-BE49-F238E27FC236}">
                <a16:creationId xmlns:a16="http://schemas.microsoft.com/office/drawing/2014/main" id="{839939CF-CE38-5439-313E-AB5A2F18C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391240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B2F921B-D07B-0B26-BFFB-342D14990D40}"/>
              </a:ext>
            </a:extLst>
          </p:cNvPr>
          <p:cNvSpPr txBox="1"/>
          <p:nvPr/>
        </p:nvSpPr>
        <p:spPr>
          <a:xfrm>
            <a:off x="5325707" y="1160108"/>
            <a:ext cx="5668243" cy="1318951"/>
          </a:xfrm>
          <a:prstGeom prst="rect">
            <a:avLst/>
          </a:prstGeom>
          <a:noFill/>
        </p:spPr>
        <p:txBody>
          <a:bodyPr wrap="square">
            <a:spAutoFit/>
          </a:bodyPr>
          <a:lstStyle/>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a:t>
            </a:r>
            <a:r>
              <a:rPr lang="el-GR" sz="1400" dirty="0" err="1">
                <a:effectLst/>
                <a:ea typeface="Calibri" panose="020F0502020204030204" pitchFamily="34" charset="0"/>
                <a:cs typeface="Times New Roman" panose="02020603050405020304" pitchFamily="18" charset="0"/>
              </a:rPr>
              <a:t>Συγχωρέστε</a:t>
            </a:r>
            <a:r>
              <a:rPr lang="el-GR" sz="1400" dirty="0">
                <a:effectLst/>
                <a:ea typeface="Calibri" panose="020F0502020204030204" pitchFamily="34" charset="0"/>
                <a:cs typeface="Times New Roman" panose="02020603050405020304" pitchFamily="18" charset="0"/>
              </a:rPr>
              <a:t> με, αλλά πώς αφαιρούμε από  τα μαντιλοδεμένα  κορίτσια  μας, τα εργατικά, ευγενικά και  υπάκουα κορίτσια μας που μεγαλώσαμε  με τόσες θυσίες, το δικαίωμα στη μόρφωση; Δεν  είναι  αυτό  παραβίαση  του  συντάγματος μας που κατοχυρώνει  την ελευθερία της πίστης   και της παιδείας; […] (σελ. 73)</a:t>
            </a:r>
          </a:p>
        </p:txBody>
      </p:sp>
      <p:sp>
        <p:nvSpPr>
          <p:cNvPr id="7" name="TextBox 6">
            <a:extLst>
              <a:ext uri="{FF2B5EF4-FFF2-40B4-BE49-F238E27FC236}">
                <a16:creationId xmlns:a16="http://schemas.microsoft.com/office/drawing/2014/main" id="{82C038AB-3880-03FE-B84C-683A3F3C1215}"/>
              </a:ext>
            </a:extLst>
          </p:cNvPr>
          <p:cNvSpPr txBox="1"/>
          <p:nvPr/>
        </p:nvSpPr>
        <p:spPr>
          <a:xfrm>
            <a:off x="4285561" y="2845783"/>
            <a:ext cx="7786675" cy="3061992"/>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Χριστιανικός </a:t>
            </a:r>
            <a:r>
              <a:rPr lang="el-GR" sz="1400" dirty="0" err="1">
                <a:effectLst/>
                <a:ea typeface="Calibri" panose="020F0502020204030204" pitchFamily="34" charset="0"/>
                <a:cs typeface="Times New Roman" panose="02020603050405020304" pitchFamily="18" charset="0"/>
              </a:rPr>
              <a:t>Προσωποκεντρισμός</a:t>
            </a:r>
            <a:r>
              <a:rPr lang="el-GR" sz="1400"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είναι ξεκάθαρος :  «ο παραγκωνισμός  των ανθρωπίνων  δικαιωμάτων  αποτελεί   υπό το φως της χριστιανικής θεώρησης  αλλοτρίωση  της ανθρώπινης φύσεως». Εξάλλου  αντιβαίνει και  «στο σχέδιο του Θεού για μια κοινωνία  αγάπης» (Α. </a:t>
            </a:r>
            <a:r>
              <a:rPr lang="el-GR" sz="1400" dirty="0" err="1">
                <a:effectLst/>
                <a:ea typeface="Calibri" panose="020F0502020204030204" pitchFamily="34" charset="0"/>
                <a:cs typeface="Times New Roman" panose="02020603050405020304" pitchFamily="18" charset="0"/>
              </a:rPr>
              <a:t>Γιαννουλάτος</a:t>
            </a:r>
            <a:r>
              <a:rPr lang="el-GR" sz="1400" dirty="0">
                <a:effectLst/>
                <a:ea typeface="Calibri" panose="020F0502020204030204" pitchFamily="34" charset="0"/>
                <a:cs typeface="Times New Roman" panose="02020603050405020304" pitchFamily="18" charset="0"/>
              </a:rPr>
              <a:t>, 2000β, 53).</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Σύμφωνα  με τον Χριστιανικό </a:t>
            </a:r>
            <a:r>
              <a:rPr lang="el-GR" sz="1400" dirty="0" err="1">
                <a:effectLst/>
                <a:ea typeface="Calibri" panose="020F0502020204030204" pitchFamily="34" charset="0"/>
                <a:cs typeface="Times New Roman" panose="02020603050405020304" pitchFamily="18" charset="0"/>
              </a:rPr>
              <a:t>Προσωποκεντρισμό</a:t>
            </a:r>
            <a:r>
              <a:rPr lang="el-GR" sz="1400" dirty="0">
                <a:effectLst/>
                <a:ea typeface="Calibri" panose="020F0502020204030204" pitchFamily="34" charset="0"/>
                <a:cs typeface="Times New Roman" panose="02020603050405020304" pitchFamily="18" charset="0"/>
              </a:rPr>
              <a:t> το κράτος  πρέπει   να λειτουργεί με μοναδικό γνώμονα την υπηρεσία του ανθρώπου, του συγκεκριμένου   ανθρώπου    με τις συγκεκριμένες ανάγκες «Η θρησκεία είναι μια οντότητα υπερατομική, διαπροσωπική, συλλογική  κοινωνία» (Μ. </a:t>
            </a:r>
            <a:r>
              <a:rPr lang="el-GR" sz="1400" dirty="0" err="1">
                <a:effectLst/>
                <a:ea typeface="Calibri" panose="020F0502020204030204" pitchFamily="34" charset="0"/>
                <a:cs typeface="Times New Roman" panose="02020603050405020304" pitchFamily="18" charset="0"/>
              </a:rPr>
              <a:t>Μπέγζος</a:t>
            </a:r>
            <a:r>
              <a:rPr lang="el-GR" sz="1400" dirty="0">
                <a:effectLst/>
                <a:ea typeface="Calibri" panose="020F0502020204030204" pitchFamily="34" charset="0"/>
                <a:cs typeface="Times New Roman" panose="02020603050405020304" pitchFamily="18" charset="0"/>
              </a:rPr>
              <a:t>, 1991β, 164). </a:t>
            </a:r>
            <a:endParaRPr lang="el-GR" sz="1400" dirty="0">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 Για τον Χριστιανικό </a:t>
            </a:r>
            <a:r>
              <a:rPr lang="el-GR" sz="1400" dirty="0" err="1">
                <a:effectLst/>
                <a:ea typeface="Calibri" panose="020F0502020204030204" pitchFamily="34" charset="0"/>
                <a:cs typeface="Times New Roman" panose="02020603050405020304" pitchFamily="18" charset="0"/>
              </a:rPr>
              <a:t>Προσωποκεντρισμό</a:t>
            </a:r>
            <a:r>
              <a:rPr lang="el-GR" sz="1400" dirty="0">
                <a:effectLst/>
                <a:ea typeface="Calibri" panose="020F0502020204030204" pitchFamily="34" charset="0"/>
                <a:cs typeface="Times New Roman" panose="02020603050405020304" pitchFamily="18" charset="0"/>
              </a:rPr>
              <a:t>   η εξουσία   δεν πρέπει  να υφίσταται    ως σχέση   κυρίου και δούλου, αφέντη  κι   υποτακτικού, αλλά   «ως   συνάντηση   ελεύθερων  προσώπων». (Σ. Φωτίου, 2001β, 59)</a:t>
            </a:r>
          </a:p>
        </p:txBody>
      </p:sp>
    </p:spTree>
    <p:extLst>
      <p:ext uri="{BB962C8B-B14F-4D97-AF65-F5344CB8AC3E}">
        <p14:creationId xmlns:p14="http://schemas.microsoft.com/office/powerpoint/2010/main" val="2438981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683F8D-23BD-35F6-32B8-3314A0CA963A}"/>
              </a:ext>
            </a:extLst>
          </p:cNvPr>
          <p:cNvSpPr txBox="1"/>
          <p:nvPr/>
        </p:nvSpPr>
        <p:spPr>
          <a:xfrm>
            <a:off x="4125685" y="162079"/>
            <a:ext cx="7903029" cy="4694234"/>
          </a:xfrm>
          <a:prstGeom prst="rect">
            <a:avLst/>
          </a:prstGeom>
          <a:noFill/>
        </p:spPr>
        <p:txBody>
          <a:bodyPr wrap="square">
            <a:spAutoFit/>
          </a:bodyPr>
          <a:lstStyle/>
          <a:p>
            <a:pPr algn="just">
              <a:lnSpc>
                <a:spcPct val="115000"/>
              </a:lnSpc>
              <a:spcAft>
                <a:spcPts val="1000"/>
              </a:spcAft>
              <a:buNone/>
            </a:pPr>
            <a:r>
              <a:rPr lang="en-US" sz="1400" b="1" dirty="0">
                <a:solidFill>
                  <a:srgbClr val="00B050"/>
                </a:solidFill>
                <a:effectLst/>
                <a:ea typeface="Calibri" panose="020F0502020204030204" pitchFamily="34" charset="0"/>
                <a:cs typeface="Times New Roman" panose="02020603050405020304" pitchFamily="18" charset="0"/>
              </a:rPr>
              <a:t>IV</a:t>
            </a:r>
            <a:r>
              <a:rPr lang="el-GR" sz="1400" b="1" dirty="0">
                <a:solidFill>
                  <a:srgbClr val="00B050"/>
                </a:solidFill>
                <a:effectLst/>
                <a:ea typeface="Calibri" panose="020F0502020204030204" pitchFamily="34" charset="0"/>
                <a:cs typeface="Times New Roman" panose="02020603050405020304" pitchFamily="18" charset="0"/>
              </a:rPr>
              <a:t>.</a:t>
            </a:r>
            <a:r>
              <a:rPr lang="en-US" sz="1400" b="1" dirty="0">
                <a:solidFill>
                  <a:srgbClr val="00B050"/>
                </a:solidFill>
                <a:effectLst/>
                <a:ea typeface="Calibri" panose="020F0502020204030204" pitchFamily="34" charset="0"/>
                <a:cs typeface="Times New Roman" panose="02020603050405020304" pitchFamily="18" charset="0"/>
              </a:rPr>
              <a:t>I</a:t>
            </a:r>
            <a:r>
              <a:rPr lang="el-GR" sz="1400" b="1" dirty="0">
                <a:solidFill>
                  <a:srgbClr val="00B050"/>
                </a:solidFill>
                <a:effectLst/>
                <a:ea typeface="Calibri" panose="020F0502020204030204" pitchFamily="34" charset="0"/>
                <a:cs typeface="Times New Roman" panose="02020603050405020304" pitchFamily="18" charset="0"/>
              </a:rPr>
              <a:t>ΙΙ. ΕΠΙΛΟΓΕΣ  ΠΡΟΣΩΠΩΝ - ΕΠΙΛΟΓΕΣ  ΑΤΟΜΩΝ </a:t>
            </a:r>
            <a:endParaRPr lang="el-GR" sz="1400"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b="1" u="sng" dirty="0">
                <a:solidFill>
                  <a:srgbClr val="00B050"/>
                </a:solidFill>
                <a:effectLst/>
                <a:ea typeface="Calibri" panose="020F0502020204030204" pitchFamily="34" charset="0"/>
                <a:cs typeface="Times New Roman" panose="02020603050405020304" pitchFamily="18" charset="0"/>
              </a:rPr>
              <a:t> " Εικόνα  Θεού  " ή " Είδωλο  του Εαυτού"</a:t>
            </a:r>
            <a:endParaRPr lang="el-GR" sz="1400" b="1"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u="none" strike="noStrike" dirty="0">
                <a:effectLst/>
                <a:ea typeface="Calibri" panose="020F0502020204030204" pitchFamily="34" charset="0"/>
                <a:cs typeface="Times New Roman" panose="02020603050405020304" pitchFamily="18" charset="0"/>
              </a:rPr>
              <a:t> </a:t>
            </a:r>
            <a:endParaRPr lang="el-GR" sz="1400" dirty="0">
              <a:effectLst/>
              <a:ea typeface="Calibri" panose="020F0502020204030204" pitchFamily="34" charset="0"/>
              <a:cs typeface="Times New Roman" panose="02020603050405020304" pitchFamily="18" charset="0"/>
            </a:endParaRPr>
          </a:p>
          <a:p>
            <a:pPr algn="r">
              <a:lnSpc>
                <a:spcPct val="115000"/>
              </a:lnSpc>
              <a:spcAft>
                <a:spcPts val="1000"/>
              </a:spcAft>
              <a:buNone/>
            </a:pPr>
            <a:r>
              <a:rPr lang="el-GR" sz="1400" dirty="0">
                <a:effectLst/>
                <a:ea typeface="Calibri" panose="020F0502020204030204" pitchFamily="34" charset="0"/>
                <a:cs typeface="Times New Roman" panose="02020603050405020304" pitchFamily="18" charset="0"/>
              </a:rPr>
              <a:t>Το πρόσωπο   δεν νοείται   ως  υποκειμενική   αυτοσυνείδηση, αλλά ως  ταυτότητα  που καθορίζεται   από μια σχέση. Υπάρχω  ως προς  κάποιον. Επομένως υπάρχω  πρέπει να  βρω  τον Άλλον, άρα  να  βγω  από   τον εαυτό   μου […] (Γιώργος </a:t>
            </a:r>
            <a:r>
              <a:rPr lang="el-GR" sz="1400" dirty="0" err="1">
                <a:effectLst/>
                <a:ea typeface="Calibri" panose="020F0502020204030204" pitchFamily="34" charset="0"/>
                <a:cs typeface="Times New Roman" panose="02020603050405020304" pitchFamily="18" charset="0"/>
              </a:rPr>
              <a:t>Κυθραιώτης</a:t>
            </a:r>
            <a:r>
              <a:rPr lang="el-GR" sz="1400" dirty="0">
                <a:effectLst/>
                <a:ea typeface="Calibri" panose="020F0502020204030204" pitchFamily="34" charset="0"/>
                <a:cs typeface="Times New Roman" panose="02020603050405020304" pitchFamily="18" charset="0"/>
              </a:rPr>
              <a:t>, 1992, 62).  </a:t>
            </a:r>
          </a:p>
          <a:p>
            <a:pPr indent="457200"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Όταν  η ελεύθερη  βούληση   του ανθρώπου  απορρίψει   τον Θεό  «ο άνθρωπος  από εικόνα  Θεού   γίνεται   είδωλο  του εαυτού» (Π. Νέλλα, 1981, 206). </a:t>
            </a:r>
          </a:p>
          <a:p>
            <a:pPr algn="just">
              <a:lnSpc>
                <a:spcPct val="115000"/>
              </a:lnSpc>
              <a:spcAft>
                <a:spcPts val="1000"/>
              </a:spcAft>
            </a:pPr>
            <a:r>
              <a:rPr lang="el-GR" sz="1400" dirty="0">
                <a:solidFill>
                  <a:srgbClr val="FF0000"/>
                </a:solidFill>
                <a:effectLst/>
                <a:ea typeface="Calibri" panose="020F0502020204030204" pitchFamily="34" charset="0"/>
                <a:cs typeface="Times New Roman" panose="02020603050405020304" pitchFamily="18" charset="0"/>
              </a:rPr>
              <a:t>Δεδομένου ότι η  ατομικότητα  είναι η αξονική κατηγορία στη σκέψη των  ανθρώπων   της εποχής μας,  οι  μυθιστορηματικοί   μας  ήρωες  μέσα από τις  εκούσιες  πράξεις τους  καταξιώνονται  ως εικόνα Θεού  ή    καταντούν είδωλο του  εαυτού; </a:t>
            </a:r>
          </a:p>
          <a:p>
            <a:pPr algn="just">
              <a:lnSpc>
                <a:spcPct val="115000"/>
              </a:lnSpc>
              <a:spcAft>
                <a:spcPts val="1000"/>
              </a:spcAft>
            </a:pPr>
            <a:r>
              <a:rPr lang="el-GR" sz="1400" dirty="0">
                <a:effectLst/>
                <a:ea typeface="Calibri" panose="020F0502020204030204" pitchFamily="34" charset="0"/>
                <a:cs typeface="Times New Roman" panose="02020603050405020304" pitchFamily="18" charset="0"/>
              </a:rPr>
              <a:t>Ο  βοηθός νομάρχη συζητώντας  με το Κα για τις  αυτοκτονίες   αν ο πραγματικός λόγος είναι η μαντίλα ή  όχι αναφέρει : «Αιτία  για τις αυτοκτονίες είναι οπωσδήποτε  η υπερβολική   δυστυχία  των κοριτσιών   μας» (σελ. 31)</a:t>
            </a:r>
          </a:p>
        </p:txBody>
      </p:sp>
      <p:pic>
        <p:nvPicPr>
          <p:cNvPr id="2" name="Picture 6" descr="Χιόνι">
            <a:extLst>
              <a:ext uri="{FF2B5EF4-FFF2-40B4-BE49-F238E27FC236}">
                <a16:creationId xmlns:a16="http://schemas.microsoft.com/office/drawing/2014/main" id="{CC54039E-902B-7B10-069F-4259187CD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3940606"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56A4F27-3C9B-1FCD-1A92-7058DC5607EC}"/>
              </a:ext>
            </a:extLst>
          </p:cNvPr>
          <p:cNvSpPr txBox="1"/>
          <p:nvPr/>
        </p:nvSpPr>
        <p:spPr>
          <a:xfrm>
            <a:off x="4169206" y="5219555"/>
            <a:ext cx="7903029" cy="1211037"/>
          </a:xfrm>
          <a:prstGeom prst="rect">
            <a:avLst/>
          </a:prstGeom>
          <a:noFill/>
        </p:spPr>
        <p:txBody>
          <a:bodyPr wrap="square">
            <a:spAutoFit/>
          </a:bodyPr>
          <a:lstStyle/>
          <a:p>
            <a:pPr algn="just">
              <a:lnSpc>
                <a:spcPct val="115000"/>
              </a:lnSpc>
              <a:spcAft>
                <a:spcPts val="1000"/>
              </a:spcAft>
            </a:pPr>
            <a:r>
              <a:rPr lang="el-GR" sz="1600" dirty="0">
                <a:solidFill>
                  <a:srgbClr val="FF0000"/>
                </a:solidFill>
                <a:effectLst/>
                <a:ea typeface="Calibri" panose="020F0502020204030204" pitchFamily="34" charset="0"/>
                <a:cs typeface="Times New Roman" panose="02020603050405020304" pitchFamily="18" charset="0"/>
              </a:rPr>
              <a:t>[…]Να  ζει κανείς  ή να  μην   ζει  είναι το δίλημμα  ανάμεσα στη ζωή   και στο   θάνατο  που μεταφράζεται  πια  στο δίλημμα σχέση  ή σχάση. Το  να ζεις  σημαίνει   να σχετίζεσαι. Άμα  πάψεις να σχετίζεσαι, τότε  πεθαίνεις οντολογικά και βιολογικά, φυσικά και   μεταφυσικά. (Μ. </a:t>
            </a:r>
            <a:r>
              <a:rPr lang="el-GR" sz="1600" dirty="0" err="1">
                <a:solidFill>
                  <a:srgbClr val="FF0000"/>
                </a:solidFill>
                <a:effectLst/>
                <a:ea typeface="Calibri" panose="020F0502020204030204" pitchFamily="34" charset="0"/>
                <a:cs typeface="Times New Roman" panose="02020603050405020304" pitchFamily="18" charset="0"/>
              </a:rPr>
              <a:t>Μπέγζος</a:t>
            </a:r>
            <a:r>
              <a:rPr lang="el-GR" sz="1600" dirty="0">
                <a:solidFill>
                  <a:srgbClr val="FF0000"/>
                </a:solidFill>
                <a:effectLst/>
                <a:ea typeface="Calibri" panose="020F0502020204030204" pitchFamily="34" charset="0"/>
                <a:cs typeface="Times New Roman" panose="02020603050405020304" pitchFamily="18" charset="0"/>
              </a:rPr>
              <a:t>, 2004, 81)</a:t>
            </a:r>
          </a:p>
        </p:txBody>
      </p:sp>
    </p:spTree>
    <p:extLst>
      <p:ext uri="{BB962C8B-B14F-4D97-AF65-F5344CB8AC3E}">
        <p14:creationId xmlns:p14="http://schemas.microsoft.com/office/powerpoint/2010/main" val="1070338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870A8F-C1CF-5A66-E25C-099B9F40461F}"/>
              </a:ext>
            </a:extLst>
          </p:cNvPr>
          <p:cNvSpPr txBox="1"/>
          <p:nvPr/>
        </p:nvSpPr>
        <p:spPr>
          <a:xfrm>
            <a:off x="4759287" y="737077"/>
            <a:ext cx="7432713" cy="4277197"/>
          </a:xfrm>
          <a:prstGeom prst="rect">
            <a:avLst/>
          </a:prstGeom>
          <a:noFill/>
          <a:ln w="38100">
            <a:solidFill>
              <a:schemeClr val="tx1"/>
            </a:solidFill>
          </a:ln>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400" dirty="0">
                <a:ea typeface="Calibri" panose="020F0502020204030204" pitchFamily="34" charset="0"/>
                <a:cs typeface="Times New Roman" panose="02020603050405020304" pitchFamily="18" charset="0"/>
              </a:rPr>
              <a:t>Από την άλλη  κάποιος θα μπορούσε  να ισχυριστεί   ότι  είναι δικαίωμα επιλογής,  έκφραση  ελευθερίας  του ανθρώπου  να  μπορεί  να επιλέξει τον θάνατό του  και πρέπει να είναι επίσης σεβαστή. </a:t>
            </a:r>
          </a:p>
          <a:p>
            <a:pPr marL="285750" indent="-285750" algn="just">
              <a:lnSpc>
                <a:spcPct val="115000"/>
              </a:lnSpc>
              <a:spcAft>
                <a:spcPts val="1000"/>
              </a:spcAft>
              <a:buFont typeface="Wingdings" panose="05000000000000000000" pitchFamily="2" charset="2"/>
              <a:buChar char="q"/>
            </a:pPr>
            <a:r>
              <a:rPr lang="el-GR" sz="1400" dirty="0">
                <a:ea typeface="Calibri" panose="020F0502020204030204" pitchFamily="34" charset="0"/>
                <a:cs typeface="Times New Roman" panose="02020603050405020304" pitchFamily="18" charset="0"/>
              </a:rPr>
              <a:t>Ο Χριστιανικός </a:t>
            </a:r>
            <a:r>
              <a:rPr lang="el-GR" sz="1400" dirty="0" err="1">
                <a:ea typeface="Calibri" panose="020F0502020204030204" pitchFamily="34" charset="0"/>
                <a:cs typeface="Times New Roman" panose="02020603050405020304" pitchFamily="18" charset="0"/>
              </a:rPr>
              <a:t>Προσωποκεντρισμός</a:t>
            </a:r>
            <a:r>
              <a:rPr lang="el-GR" sz="1400" dirty="0">
                <a:ea typeface="Calibri" panose="020F0502020204030204" pitchFamily="34" charset="0"/>
                <a:cs typeface="Times New Roman" panose="02020603050405020304" pitchFamily="18" charset="0"/>
              </a:rPr>
              <a:t>  είναι σαφής  :</a:t>
            </a:r>
          </a:p>
          <a:p>
            <a:pPr algn="just">
              <a:lnSpc>
                <a:spcPct val="115000"/>
              </a:lnSpc>
              <a:spcAft>
                <a:spcPts val="1000"/>
              </a:spcAft>
            </a:pPr>
            <a:endParaRPr lang="el-GR"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 Η ελευθερία  όταν   χρησιμοποιείται   για να εξυπηρετεί   τις ανάγκες ενός </a:t>
            </a:r>
            <a:r>
              <a:rPr lang="el-GR" sz="1400" dirty="0" err="1">
                <a:effectLst/>
                <a:ea typeface="Calibri" panose="020F0502020204030204" pitchFamily="34" charset="0"/>
                <a:cs typeface="Times New Roman" panose="02020603050405020304" pitchFamily="18" charset="0"/>
              </a:rPr>
              <a:t>ατομοκεντρικού</a:t>
            </a:r>
            <a:r>
              <a:rPr lang="el-GR" sz="1400" dirty="0">
                <a:effectLst/>
                <a:ea typeface="Calibri" panose="020F0502020204030204" pitchFamily="34" charset="0"/>
                <a:cs typeface="Times New Roman" panose="02020603050405020304" pitchFamily="18" charset="0"/>
              </a:rPr>
              <a:t> Εγώ, οδηγεί  στην ασυδοσία. Στην περίπτωση  αυτή ο  φυσικός  </a:t>
            </a:r>
            <a:r>
              <a:rPr lang="el-GR" sz="1400" dirty="0" err="1">
                <a:effectLst/>
                <a:ea typeface="Calibri" panose="020F0502020204030204" pitchFamily="34" charset="0"/>
                <a:cs typeface="Times New Roman" panose="02020603050405020304" pitchFamily="18" charset="0"/>
              </a:rPr>
              <a:t>ατομοκεντρισμός</a:t>
            </a:r>
            <a:r>
              <a:rPr lang="el-GR" sz="1400" dirty="0">
                <a:effectLst/>
                <a:ea typeface="Calibri" panose="020F0502020204030204" pitchFamily="34" charset="0"/>
                <a:cs typeface="Times New Roman" panose="02020603050405020304" pitchFamily="18" charset="0"/>
              </a:rPr>
              <a:t> εξελίσσεται  σε εγωισμό, που αποτελεί  το πιο μεγάλο  εμπόδιο  στις διαπροσωπικές σχέσεις  και οδηγεί στην  απομόνωση  του ατόμου. (Μιχαλάκης </a:t>
            </a:r>
            <a:r>
              <a:rPr lang="el-GR" sz="1400" dirty="0" err="1">
                <a:effectLst/>
                <a:ea typeface="Calibri" panose="020F0502020204030204" pitchFamily="34" charset="0"/>
                <a:cs typeface="Times New Roman" panose="02020603050405020304" pitchFamily="18" charset="0"/>
              </a:rPr>
              <a:t>Μαραθεύτης</a:t>
            </a:r>
            <a:r>
              <a:rPr lang="el-GR" sz="1400" dirty="0">
                <a:effectLst/>
                <a:ea typeface="Calibri" panose="020F0502020204030204" pitchFamily="34" charset="0"/>
                <a:cs typeface="Times New Roman" panose="02020603050405020304" pitchFamily="18" charset="0"/>
              </a:rPr>
              <a:t>, 1994, 81)</a:t>
            </a:r>
          </a:p>
          <a:p>
            <a:pPr algn="just"/>
            <a:endParaRPr lang="el-GR" sz="1400" dirty="0">
              <a:effectLst/>
              <a:ea typeface="Calibri" panose="020F0502020204030204" pitchFamily="34" charset="0"/>
              <a:cs typeface="Times New Roman" panose="02020603050405020304" pitchFamily="18" charset="0"/>
            </a:endParaRPr>
          </a:p>
          <a:p>
            <a:pPr algn="just">
              <a:lnSpc>
                <a:spcPct val="115000"/>
              </a:lnSpc>
              <a:spcAft>
                <a:spcPts val="1000"/>
              </a:spcAft>
            </a:pPr>
            <a:r>
              <a:rPr lang="el-GR" sz="1400" dirty="0">
                <a:solidFill>
                  <a:srgbClr val="FF0000"/>
                </a:solidFill>
                <a:effectLst/>
                <a:ea typeface="Calibri" panose="020F0502020204030204" pitchFamily="34" charset="0"/>
                <a:cs typeface="Times New Roman" panose="02020603050405020304" pitchFamily="18" charset="0"/>
              </a:rPr>
              <a:t>Συνεπώς  η αυτοκτονία  δεν μπορεί να  νοηθεί ως  αυτεξούσια επιλογή  προσώπου  αλλά αποτελεί   τη     μοναδική   αμαρτία   που   θέτει τέρμα στην προσπάθεια  «υπαρξιακής αρτίωσης  και αναγωγής  του κατακερματισμένου   ανθρώπου  στην ολότητα  της επικοινωνίας   του   με το Θεό  και το συνάνθρωπο του». (Μ. </a:t>
            </a:r>
            <a:r>
              <a:rPr lang="el-GR" sz="1400" dirty="0" err="1">
                <a:solidFill>
                  <a:srgbClr val="FF0000"/>
                </a:solidFill>
                <a:effectLst/>
                <a:ea typeface="Calibri" panose="020F0502020204030204" pitchFamily="34" charset="0"/>
                <a:cs typeface="Times New Roman" panose="02020603050405020304" pitchFamily="18" charset="0"/>
              </a:rPr>
              <a:t>Μπέγζος</a:t>
            </a:r>
            <a:r>
              <a:rPr lang="el-GR" sz="1400" dirty="0">
                <a:solidFill>
                  <a:srgbClr val="FF0000"/>
                </a:solidFill>
                <a:effectLst/>
                <a:ea typeface="Calibri" panose="020F0502020204030204" pitchFamily="34" charset="0"/>
                <a:cs typeface="Times New Roman" panose="02020603050405020304" pitchFamily="18" charset="0"/>
              </a:rPr>
              <a:t>, 1996, 79)</a:t>
            </a:r>
          </a:p>
        </p:txBody>
      </p:sp>
      <p:pic>
        <p:nvPicPr>
          <p:cNvPr id="2" name="Picture 6" descr="Χιόνι">
            <a:extLst>
              <a:ext uri="{FF2B5EF4-FFF2-40B4-BE49-F238E27FC236}">
                <a16:creationId xmlns:a16="http://schemas.microsoft.com/office/drawing/2014/main" id="{7D10DAFD-A8EC-FA74-BA44-BAE17489BA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6" y="10"/>
            <a:ext cx="436409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032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CC0F24-6C42-E067-6CF0-5038C32E2618}"/>
            </a:ext>
          </a:extLst>
        </p:cNvPr>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BB98F43B-343A-C812-C4BA-FFC0B2D6CC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Χιόνι">
            <a:extLst>
              <a:ext uri="{FF2B5EF4-FFF2-40B4-BE49-F238E27FC236}">
                <a16:creationId xmlns:a16="http://schemas.microsoft.com/office/drawing/2014/main" id="{FC900843-8538-D582-01B6-51538E012B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08877" y="10"/>
            <a:ext cx="4386923"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7ED6D5E-83A5-A40A-F9E2-720116134D6B}"/>
              </a:ext>
            </a:extLst>
          </p:cNvPr>
          <p:cNvSpPr txBox="1"/>
          <p:nvPr/>
        </p:nvSpPr>
        <p:spPr>
          <a:xfrm>
            <a:off x="4767943" y="373922"/>
            <a:ext cx="7014318" cy="5347105"/>
          </a:xfrm>
          <a:prstGeom prst="rect">
            <a:avLst/>
          </a:prstGeom>
          <a:noFill/>
          <a:ln w="38100">
            <a:solidFill>
              <a:schemeClr val="tx1"/>
            </a:solidFill>
          </a:ln>
        </p:spPr>
        <p:txBody>
          <a:bodyPr wrap="square">
            <a:spAutoFit/>
          </a:bodyPr>
          <a:lstStyle/>
          <a:p>
            <a:pPr algn="just">
              <a:lnSpc>
                <a:spcPct val="115000"/>
              </a:lnSpc>
              <a:spcAft>
                <a:spcPts val="1000"/>
              </a:spcAft>
              <a:buNone/>
            </a:pPr>
            <a:r>
              <a:rPr lang="el-GR" sz="1400" b="1" dirty="0">
                <a:solidFill>
                  <a:srgbClr val="00B050"/>
                </a:solidFill>
                <a:effectLst/>
                <a:ea typeface="Calibri" panose="020F0502020204030204" pitchFamily="34" charset="0"/>
                <a:cs typeface="Times New Roman" panose="02020603050405020304" pitchFamily="18" charset="0"/>
              </a:rPr>
              <a:t>Ι. ΕΙΣΑΓΩΓΗ </a:t>
            </a:r>
          </a:p>
          <a:p>
            <a:pPr algn="r">
              <a:lnSpc>
                <a:spcPct val="115000"/>
              </a:lnSpc>
              <a:spcAft>
                <a:spcPts val="1000"/>
              </a:spcAft>
              <a:buNone/>
            </a:pPr>
            <a:r>
              <a:rPr lang="el-GR" sz="1400" dirty="0">
                <a:effectLst/>
                <a:ea typeface="Calibri" panose="020F0502020204030204" pitchFamily="34" charset="0"/>
                <a:cs typeface="Times New Roman" panose="02020603050405020304" pitchFamily="18" charset="0"/>
              </a:rPr>
              <a:t>[…] Στα  μεταφυσικά αδιέξοδα  των μοντέρνων  καιρών  μας  έχει  να προσφέρει  ηθικές  εξόδους  η ορθόδοξη  παράδοση. Δεν παίζει  ρόλο   η </a:t>
            </a:r>
            <a:r>
              <a:rPr lang="el-GR" sz="1400" dirty="0" err="1">
                <a:effectLst/>
                <a:ea typeface="Calibri" panose="020F0502020204030204" pitchFamily="34" charset="0"/>
                <a:cs typeface="Times New Roman" panose="02020603050405020304" pitchFamily="18" charset="0"/>
              </a:rPr>
              <a:t>γεωπολιτιστική</a:t>
            </a:r>
            <a:r>
              <a:rPr lang="el-GR" sz="1400" dirty="0">
                <a:effectLst/>
                <a:ea typeface="Calibri" panose="020F0502020204030204" pitchFamily="34" charset="0"/>
                <a:cs typeface="Times New Roman" panose="02020603050405020304" pitchFamily="18" charset="0"/>
              </a:rPr>
              <a:t>  διαφορά (ανατολική-δυτική) ούτε  η ιστορική  απόσταση  (παράδοση-μοντερνισμός). Αυτό   που  μετράει  είναι η  ουσιαστική, οντολογική, μεταφυσική σύγκλιση στο επίπεδο «απορίες-αποκρίσεις». Άλλωστε  τα υπαρξιακά  προβλήματα των ανθρώπων είναι κλασσικά. Η μοναξιά και η επικοινωνία, η ελευθερία  και η αγάπη, η ανθρωπιά  και η απανθρωπιά  δεν γνωρίζουν  τόπο  ή   χρόνο,  είναι παντού   και πάντα  τα ίδια. (Μ. </a:t>
            </a:r>
            <a:r>
              <a:rPr lang="el-GR" sz="1400" dirty="0" err="1">
                <a:effectLst/>
                <a:ea typeface="Calibri" panose="020F0502020204030204" pitchFamily="34" charset="0"/>
                <a:cs typeface="Times New Roman" panose="02020603050405020304" pitchFamily="18" charset="0"/>
              </a:rPr>
              <a:t>Μπέγζος</a:t>
            </a:r>
            <a:r>
              <a:rPr lang="el-GR" sz="1400" dirty="0">
                <a:effectLst/>
                <a:ea typeface="Calibri" panose="020F0502020204030204" pitchFamily="34" charset="0"/>
                <a:cs typeface="Times New Roman" panose="02020603050405020304" pitchFamily="18" charset="0"/>
              </a:rPr>
              <a:t>, 1991β, 79)</a:t>
            </a:r>
          </a:p>
          <a:p>
            <a:pPr algn="r"/>
            <a:r>
              <a:rPr lang="el-GR" sz="1400" dirty="0"/>
              <a:t>[…]</a:t>
            </a:r>
            <a:r>
              <a:rPr lang="el-GR" sz="1400" dirty="0" err="1"/>
              <a:t>Απ</a:t>
            </a:r>
            <a:r>
              <a:rPr lang="el-GR" sz="1400" dirty="0"/>
              <a:t>΄  όλες   τις  συγκυρίες  που επηρεάζουν  είτε ευνοϊκά  είτε  δυσμενώς,  την πνευματική  πορεία  του προσώπου, οι  πιο σημαντικές  είναι  η  κληρονομικότητα και το περιβάλλον, ο γενετικός κώδικας   του ατόμου   και η κοινωνία στην οποία γεννήθηκε και ζει. Ανάμεσα  στα  πλαίσια που καθορίζονται  από τους περιοριστικούς αυτούς παράγοντες εκδηλώνεται  η ελευθερία και αναπτύσσεται  η δημιουργική  ικανότητα του προσώπου  για να επιτύχει  την αυτοπραγμάτωση του. (Μιχαλάκης  Ι. Μαραθεύτης,1994,137)</a:t>
            </a:r>
          </a:p>
          <a:p>
            <a:pPr algn="r"/>
            <a:endParaRPr lang="el-GR" sz="1400" dirty="0"/>
          </a:p>
          <a:p>
            <a:pPr algn="r"/>
            <a:r>
              <a:rPr lang="el-GR" sz="1400" dirty="0"/>
              <a:t>[…]Όλοι   οι άνθρωποι, ανεξαρτήτως  φυλής, τρόπου  ζωής ή  γλώσσας, φέρουν  εντός   τους  τη θεία «ομοιότητα», δηλαδή  νου, ελεύθερη  θέληση   και αγάπη. Λόγω του ότι  το  ανθρώπινο  φύραμα  είναι ενιαίο, η  αμαρτία  προκάλεσε   μια πανανθρώπινη  αναπηρία. Η ανθρώπινη  φύση  παραμένει  ενωμένη   και στο μεγαλείο  της  και στην  πτώση της. Η θέση  όλων  των ανθρώπων  υπό την  κρίση  του Θεού  είναι κοινή, «πάντες γάρ  </a:t>
            </a:r>
            <a:r>
              <a:rPr lang="el-GR" sz="1400" dirty="0" err="1"/>
              <a:t>ήμαρτον</a:t>
            </a:r>
            <a:r>
              <a:rPr lang="el-GR" sz="1400" dirty="0"/>
              <a:t>  και υστερούνται  της δόξης  του Θεού» […] (</a:t>
            </a:r>
            <a:r>
              <a:rPr lang="el-GR" sz="1400" dirty="0" err="1"/>
              <a:t>Ρωμ</a:t>
            </a:r>
            <a:r>
              <a:rPr lang="el-GR" sz="1400" dirty="0"/>
              <a:t>. 3:23 στο Α. </a:t>
            </a:r>
            <a:r>
              <a:rPr lang="el-GR" sz="1400" dirty="0" err="1"/>
              <a:t>Γιαννουλάτος</a:t>
            </a:r>
            <a:r>
              <a:rPr lang="el-GR" sz="1400" dirty="0"/>
              <a:t>, 2000β, 190)</a:t>
            </a:r>
          </a:p>
        </p:txBody>
      </p:sp>
    </p:spTree>
    <p:extLst>
      <p:ext uri="{BB962C8B-B14F-4D97-AF65-F5344CB8AC3E}">
        <p14:creationId xmlns:p14="http://schemas.microsoft.com/office/powerpoint/2010/main" val="3211767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9C3212-138D-6634-2612-68D01BD8CFA5}"/>
              </a:ext>
            </a:extLst>
          </p:cNvPr>
          <p:cNvSpPr txBox="1"/>
          <p:nvPr/>
        </p:nvSpPr>
        <p:spPr>
          <a:xfrm>
            <a:off x="4811486" y="214722"/>
            <a:ext cx="7130143" cy="1327671"/>
          </a:xfrm>
          <a:prstGeom prst="rect">
            <a:avLst/>
          </a:prstGeom>
          <a:noFill/>
        </p:spPr>
        <p:txBody>
          <a:bodyPr wrap="square">
            <a:spAutoFit/>
          </a:bodyPr>
          <a:lstStyle/>
          <a:p>
            <a:pPr algn="just">
              <a:lnSpc>
                <a:spcPct val="115000"/>
              </a:lnSpc>
              <a:spcAft>
                <a:spcPts val="1000"/>
              </a:spcAft>
              <a:buNone/>
            </a:pPr>
            <a:r>
              <a:rPr lang="el-GR" sz="1400" b="1" u="sng" dirty="0" err="1">
                <a:solidFill>
                  <a:srgbClr val="00B050"/>
                </a:solidFill>
                <a:effectLst/>
                <a:ea typeface="Calibri" panose="020F0502020204030204" pitchFamily="34" charset="0"/>
                <a:cs typeface="Times New Roman" panose="02020603050405020304" pitchFamily="18" charset="0"/>
              </a:rPr>
              <a:t>Αντρόγυνη</a:t>
            </a:r>
            <a:r>
              <a:rPr lang="el-GR" sz="1400" b="1" u="sng" dirty="0">
                <a:solidFill>
                  <a:srgbClr val="00B050"/>
                </a:solidFill>
                <a:effectLst/>
                <a:ea typeface="Calibri" panose="020F0502020204030204" pitchFamily="34" charset="0"/>
                <a:cs typeface="Times New Roman" panose="02020603050405020304" pitchFamily="18" charset="0"/>
              </a:rPr>
              <a:t> ενότητα ή </a:t>
            </a:r>
            <a:r>
              <a:rPr lang="el-GR" sz="1400" b="1" u="sng" dirty="0" err="1">
                <a:solidFill>
                  <a:srgbClr val="00B050"/>
                </a:solidFill>
                <a:effectLst/>
                <a:ea typeface="Calibri" panose="020F0502020204030204" pitchFamily="34" charset="0"/>
                <a:cs typeface="Times New Roman" panose="02020603050405020304" pitchFamily="18" charset="0"/>
              </a:rPr>
              <a:t>αντικειμενοποίηση</a:t>
            </a:r>
            <a:endParaRPr lang="el-GR" sz="1400" b="1"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u="sng" dirty="0">
                <a:effectLst/>
                <a:ea typeface="Calibri" panose="020F0502020204030204" pitchFamily="34" charset="0"/>
                <a:cs typeface="Times New Roman" panose="02020603050405020304" pitchFamily="18" charset="0"/>
              </a:rPr>
              <a:t> </a:t>
            </a:r>
            <a:endParaRPr lang="el-GR" sz="1400" dirty="0">
              <a:effectLst/>
              <a:ea typeface="Calibri" panose="020F0502020204030204" pitchFamily="34" charset="0"/>
              <a:cs typeface="Times New Roman" panose="02020603050405020304" pitchFamily="18" charset="0"/>
            </a:endParaRPr>
          </a:p>
          <a:p>
            <a:pPr marL="171450" indent="-1714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Ο  δολοφόνος του  διοικητή του Εκπαιδευτικού Ινστιτούτου απευθυνόμενος σ΄ αυτόν, λίγο πριν τον δολοφονήσει, του  θέτει   τον εξής προβληματισμό : </a:t>
            </a:r>
          </a:p>
        </p:txBody>
      </p:sp>
      <p:pic>
        <p:nvPicPr>
          <p:cNvPr id="2" name="Picture 6" descr="Χιόνι">
            <a:extLst>
              <a:ext uri="{FF2B5EF4-FFF2-40B4-BE49-F238E27FC236}">
                <a16:creationId xmlns:a16="http://schemas.microsoft.com/office/drawing/2014/main" id="{CC2995F9-4A54-E25D-CBA6-78EB4D185F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6" y="10"/>
            <a:ext cx="485500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6DFF1D4-249B-33CA-7FCE-61744B6C6278}"/>
              </a:ext>
            </a:extLst>
          </p:cNvPr>
          <p:cNvSpPr txBox="1"/>
          <p:nvPr/>
        </p:nvSpPr>
        <p:spPr>
          <a:xfrm>
            <a:off x="6096000" y="1696064"/>
            <a:ext cx="4464586" cy="1384995"/>
          </a:xfrm>
          <a:prstGeom prst="rect">
            <a:avLst/>
          </a:prstGeom>
          <a:noFill/>
        </p:spPr>
        <p:txBody>
          <a:bodyPr wrap="square">
            <a:spAutoFit/>
          </a:bodyPr>
          <a:lstStyle/>
          <a:p>
            <a:r>
              <a:rPr lang="el-GR" sz="1400" dirty="0">
                <a:effectLst/>
                <a:ea typeface="Calibri" panose="020F0502020204030204" pitchFamily="34" charset="0"/>
                <a:cs typeface="Times New Roman" panose="02020603050405020304" pitchFamily="18" charset="0"/>
              </a:rPr>
              <a:t>[…]η μαντίλα  βοηθάει  τη γυναίκα να ξεφύγει   από την  κατάσταση  του αντικειμένου, που  στο  δρόμο  ξυπνάει  τα ζωώδη  ένστικτα  του άντρα, να μην  ανταγωνίζεται  συνέχεια τις άλλες γυναίκες στην ομορφιά  και  να μη φροντίζει  </a:t>
            </a:r>
            <a:r>
              <a:rPr lang="el-GR" sz="1400" dirty="0" err="1">
                <a:effectLst/>
                <a:ea typeface="Calibri" panose="020F0502020204030204" pitchFamily="34" charset="0"/>
                <a:cs typeface="Times New Roman" panose="02020603050405020304" pitchFamily="18" charset="0"/>
              </a:rPr>
              <a:t>γι</a:t>
            </a:r>
            <a:r>
              <a:rPr lang="el-GR" sz="1400" dirty="0">
                <a:effectLst/>
                <a:ea typeface="Calibri" panose="020F0502020204030204" pitchFamily="34" charset="0"/>
                <a:cs typeface="Times New Roman" panose="02020603050405020304" pitchFamily="18" charset="0"/>
              </a:rPr>
              <a:t>΄ αυτό το λόγο να είναι πάντα βαμμένη. (σελ. 79)</a:t>
            </a:r>
            <a:endParaRPr lang="el-GR" sz="1400" dirty="0"/>
          </a:p>
        </p:txBody>
      </p:sp>
      <p:sp>
        <p:nvSpPr>
          <p:cNvPr id="7" name="TextBox 6">
            <a:extLst>
              <a:ext uri="{FF2B5EF4-FFF2-40B4-BE49-F238E27FC236}">
                <a16:creationId xmlns:a16="http://schemas.microsoft.com/office/drawing/2014/main" id="{8D0C0E8D-FB07-0A1F-38FB-403A0181A28E}"/>
              </a:ext>
            </a:extLst>
          </p:cNvPr>
          <p:cNvSpPr txBox="1"/>
          <p:nvPr/>
        </p:nvSpPr>
        <p:spPr>
          <a:xfrm>
            <a:off x="4691744" y="3052728"/>
            <a:ext cx="7380490" cy="3557512"/>
          </a:xfrm>
          <a:prstGeom prst="rect">
            <a:avLst/>
          </a:prstGeom>
          <a:noFill/>
        </p:spPr>
        <p:txBody>
          <a:bodyPr wrap="square">
            <a:spAutoFit/>
          </a:bodyPr>
          <a:lstStyle/>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Με  βάση το πιο πάνω απόσπασμα αποτυπώνονται  οι  καίριες  συνέπειες  της πτώσης  όσον αφορά την  «</a:t>
            </a:r>
            <a:r>
              <a:rPr lang="el-GR" sz="1400" dirty="0" err="1">
                <a:effectLst/>
                <a:ea typeface="Calibri" panose="020F0502020204030204" pitchFamily="34" charset="0"/>
                <a:cs typeface="Times New Roman" panose="02020603050405020304" pitchFamily="18" charset="0"/>
              </a:rPr>
              <a:t>ανδρόγυνη</a:t>
            </a:r>
            <a:r>
              <a:rPr lang="el-GR" sz="1400" dirty="0">
                <a:effectLst/>
                <a:ea typeface="Calibri" panose="020F0502020204030204" pitchFamily="34" charset="0"/>
                <a:cs typeface="Times New Roman" panose="02020603050405020304" pitchFamily="18" charset="0"/>
              </a:rPr>
              <a:t>  ενότητα» </a:t>
            </a:r>
            <a:r>
              <a:rPr lang="el-GR" sz="1400"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Ο άντρας εκλαμβάνεται   τη γυναίκα  σαν αντικείμενο    για κτήση     και κατάκτηση, χρήσιμο  στην εγωκεντρική  του εκτόνωση. </a:t>
            </a:r>
            <a:r>
              <a:rPr lang="el-GR" sz="1400" dirty="0">
                <a:ea typeface="Calibri" panose="020F0502020204030204" pitchFamily="34" charset="0"/>
                <a:cs typeface="Times New Roman" panose="02020603050405020304" pitchFamily="18" charset="0"/>
              </a:rPr>
              <a:t>(Σ. Φωτίου, 2001α, 28) </a:t>
            </a:r>
            <a:endParaRPr lang="el-GR"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Αυτή η αντίληψη  έρχεται σε πλήρη αντίθεση με τον Χριστιανικό </a:t>
            </a:r>
            <a:r>
              <a:rPr lang="el-GR" sz="1400" dirty="0" err="1">
                <a:effectLst/>
                <a:ea typeface="Calibri" panose="020F0502020204030204" pitchFamily="34" charset="0"/>
                <a:cs typeface="Times New Roman" panose="02020603050405020304" pitchFamily="18" charset="0"/>
              </a:rPr>
              <a:t>Προσωποκεντρισμό</a:t>
            </a:r>
            <a:r>
              <a:rPr lang="el-GR" sz="1400" dirty="0">
                <a:effectLst/>
                <a:ea typeface="Calibri" panose="020F0502020204030204" pitchFamily="34" charset="0"/>
                <a:cs typeface="Times New Roman" panose="02020603050405020304" pitchFamily="18" charset="0"/>
              </a:rPr>
              <a:t>   όπου  η ισοτιμία των Προσώπων  είναι αδιαπραγμάτευτη είτε είναι θηλυκού  ή αρσενικού γένους. </a:t>
            </a:r>
          </a:p>
          <a:p>
            <a:pPr algn="just">
              <a:lnSpc>
                <a:spcPct val="115000"/>
              </a:lnSpc>
              <a:spcAft>
                <a:spcPts val="1000"/>
              </a:spcAft>
            </a:pPr>
            <a:r>
              <a:rPr lang="el-GR" sz="1400" dirty="0">
                <a:solidFill>
                  <a:srgbClr val="FF0000"/>
                </a:solidFill>
                <a:effectLst/>
                <a:ea typeface="Calibri" panose="020F0502020204030204" pitchFamily="34" charset="0"/>
                <a:cs typeface="Times New Roman" panose="02020603050405020304" pitchFamily="18" charset="0"/>
              </a:rPr>
              <a:t>[…]"Η  γυναίκα  είναι βοηθός  του  άντρα  γιατί  τον βοηθά  να ανακαλύψει  την </a:t>
            </a:r>
            <a:r>
              <a:rPr lang="el-GR" sz="1400" dirty="0" err="1">
                <a:solidFill>
                  <a:srgbClr val="FF0000"/>
                </a:solidFill>
                <a:effectLst/>
                <a:ea typeface="Calibri" panose="020F0502020204030204" pitchFamily="34" charset="0"/>
                <a:cs typeface="Times New Roman" panose="02020603050405020304" pitchFamily="18" charset="0"/>
              </a:rPr>
              <a:t>αναφορικότητα</a:t>
            </a:r>
            <a:r>
              <a:rPr lang="el-GR" sz="1400" dirty="0">
                <a:solidFill>
                  <a:srgbClr val="FF0000"/>
                </a:solidFill>
                <a:effectLst/>
                <a:ea typeface="Calibri" panose="020F0502020204030204" pitchFamily="34" charset="0"/>
                <a:cs typeface="Times New Roman" panose="02020603050405020304" pitchFamily="18" charset="0"/>
              </a:rPr>
              <a:t>  της ύπαρξης του,   να πιστοποιήσει   την κοινωνική  δομή   του  ανθρώπινου  προσώπου. Βοηθός  θα  πει   «ένα  άλλο πρόσωπο που   θα  αντανακλά  </a:t>
            </a:r>
            <a:r>
              <a:rPr lang="el-GR" sz="1400" dirty="0" err="1">
                <a:solidFill>
                  <a:srgbClr val="FF0000"/>
                </a:solidFill>
                <a:effectLst/>
                <a:ea typeface="Calibri" panose="020F0502020204030204" pitchFamily="34" charset="0"/>
                <a:cs typeface="Times New Roman" panose="02020603050405020304" pitchFamily="18" charset="0"/>
              </a:rPr>
              <a:t>γι</a:t>
            </a:r>
            <a:r>
              <a:rPr lang="el-GR" sz="1400" dirty="0">
                <a:solidFill>
                  <a:srgbClr val="FF0000"/>
                </a:solidFill>
                <a:effectLst/>
                <a:ea typeface="Calibri" panose="020F0502020204030204" pitchFamily="34" charset="0"/>
                <a:cs typeface="Times New Roman" panose="02020603050405020304" pitchFamily="18" charset="0"/>
              </a:rPr>
              <a:t> ΄ αυτόν  τον αληθινό εαυτό  του, που  θα τον  οδηγήσει  να κατανοήσει  την αληθινή  αίσθηση  της ύπαρξης  του, την  πληρότητα του, ανακαλύπτοντας  τον, σαν σε καθρέφτη «τον </a:t>
            </a:r>
            <a:r>
              <a:rPr lang="el-GR" sz="1400" dirty="0" err="1">
                <a:solidFill>
                  <a:srgbClr val="FF0000"/>
                </a:solidFill>
                <a:effectLst/>
                <a:ea typeface="Calibri" panose="020F0502020204030204" pitchFamily="34" charset="0"/>
                <a:cs typeface="Times New Roman" panose="02020603050405020304" pitchFamily="18" charset="0"/>
              </a:rPr>
              <a:t>κρυπτόν</a:t>
            </a:r>
            <a:r>
              <a:rPr lang="el-GR" sz="1400" dirty="0">
                <a:solidFill>
                  <a:srgbClr val="FF0000"/>
                </a:solidFill>
                <a:effectLst/>
                <a:ea typeface="Calibri" panose="020F0502020204030204" pitchFamily="34" charset="0"/>
                <a:cs typeface="Times New Roman" panose="02020603050405020304" pitchFamily="18" charset="0"/>
              </a:rPr>
              <a:t>  της καρδιάς </a:t>
            </a:r>
            <a:r>
              <a:rPr lang="el-GR" sz="1400" dirty="0" err="1">
                <a:solidFill>
                  <a:srgbClr val="FF0000"/>
                </a:solidFill>
                <a:effectLst/>
                <a:ea typeface="Calibri" panose="020F0502020204030204" pitchFamily="34" charset="0"/>
                <a:cs typeface="Times New Roman" panose="02020603050405020304" pitchFamily="18" charset="0"/>
              </a:rPr>
              <a:t>άνθρωπον</a:t>
            </a:r>
            <a:r>
              <a:rPr lang="el-GR" sz="1400" dirty="0">
                <a:solidFill>
                  <a:srgbClr val="FF0000"/>
                </a:solidFill>
                <a:effectLst/>
                <a:ea typeface="Calibri" panose="020F0502020204030204" pitchFamily="34" charset="0"/>
                <a:cs typeface="Times New Roman" panose="02020603050405020304" pitchFamily="18" charset="0"/>
              </a:rPr>
              <a:t> […] (Ψαλμός .32:20 στο  Σ. Φωτίου, 2001α, 20-21)    </a:t>
            </a:r>
          </a:p>
        </p:txBody>
      </p:sp>
    </p:spTree>
    <p:extLst>
      <p:ext uri="{BB962C8B-B14F-4D97-AF65-F5344CB8AC3E}">
        <p14:creationId xmlns:p14="http://schemas.microsoft.com/office/powerpoint/2010/main" val="3381323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75A11F-890C-E272-39FE-BEBF583CEE14}"/>
              </a:ext>
            </a:extLst>
          </p:cNvPr>
          <p:cNvSpPr txBox="1"/>
          <p:nvPr/>
        </p:nvSpPr>
        <p:spPr>
          <a:xfrm>
            <a:off x="3755571" y="49171"/>
            <a:ext cx="8080654" cy="3150221"/>
          </a:xfrm>
          <a:prstGeom prst="rect">
            <a:avLst/>
          </a:prstGeom>
          <a:noFill/>
        </p:spPr>
        <p:txBody>
          <a:bodyPr wrap="square">
            <a:spAutoFit/>
          </a:bodyPr>
          <a:lstStyle/>
          <a:p>
            <a:pPr algn="just">
              <a:lnSpc>
                <a:spcPct val="115000"/>
              </a:lnSpc>
              <a:spcAft>
                <a:spcPts val="1000"/>
              </a:spcAft>
              <a:buNone/>
            </a:pPr>
            <a:r>
              <a:rPr lang="el-GR" sz="1400" b="1" u="sng" dirty="0">
                <a:solidFill>
                  <a:srgbClr val="00B050"/>
                </a:solidFill>
                <a:effectLst/>
                <a:ea typeface="Calibri" panose="020F0502020204030204" pitchFamily="34" charset="0"/>
                <a:cs typeface="Times New Roman" panose="02020603050405020304" pitchFamily="18" charset="0"/>
              </a:rPr>
              <a:t> « Έγινε ελεύθερος, έμεινε όμως  μόνος» </a:t>
            </a:r>
            <a:endParaRPr lang="el-GR" sz="1400" b="1"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u="none" strike="noStrike" dirty="0">
                <a:effectLst/>
                <a:ea typeface="Calibri" panose="020F0502020204030204" pitchFamily="34" charset="0"/>
                <a:cs typeface="Times New Roman" panose="02020603050405020304" pitchFamily="18" charset="0"/>
              </a:rPr>
              <a:t> </a:t>
            </a:r>
            <a:endParaRPr lang="el-GR"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Στον  σύγχρονο  κόσμο    υπάρχουν  διάφορες εσφαλμένες αντιλήψεις όπως  ότι   ο   θεϊσμός, ως  ένας αναχρονιστικός θεσμός, θεωρείται  επιβλαβής.</a:t>
            </a:r>
            <a:r>
              <a:rPr lang="el-GR" sz="1400"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(Μ. </a:t>
            </a:r>
            <a:r>
              <a:rPr lang="el-GR" sz="1400" dirty="0" err="1">
                <a:effectLst/>
                <a:ea typeface="Calibri" panose="020F0502020204030204" pitchFamily="34" charset="0"/>
                <a:cs typeface="Times New Roman" panose="02020603050405020304" pitchFamily="18" charset="0"/>
              </a:rPr>
              <a:t>Μπέγζος</a:t>
            </a:r>
            <a:r>
              <a:rPr lang="el-GR" sz="1400" dirty="0">
                <a:effectLst/>
                <a:ea typeface="Calibri" panose="020F0502020204030204" pitchFamily="34" charset="0"/>
                <a:cs typeface="Times New Roman" panose="02020603050405020304" pitchFamily="18" charset="0"/>
              </a:rPr>
              <a:t>, 1994)</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 Παράλληλα υιοθετούνται νέες πρακτικές.  Το «θείο πλέον  ιδιωτεύει   και ο άνθρωπος  δεν θρησκεύει  κοινωνικά  ή δημόσια» (Μ. </a:t>
            </a:r>
            <a:r>
              <a:rPr lang="el-GR" sz="1400" dirty="0" err="1">
                <a:effectLst/>
                <a:ea typeface="Calibri" panose="020F0502020204030204" pitchFamily="34" charset="0"/>
                <a:cs typeface="Times New Roman" panose="02020603050405020304" pitchFamily="18" charset="0"/>
              </a:rPr>
              <a:t>Μπέγζος</a:t>
            </a:r>
            <a:r>
              <a:rPr lang="el-GR" sz="1400" dirty="0">
                <a:effectLst/>
                <a:ea typeface="Calibri" panose="020F0502020204030204" pitchFamily="34" charset="0"/>
                <a:cs typeface="Times New Roman" panose="02020603050405020304" pitchFamily="18" charset="0"/>
              </a:rPr>
              <a:t>, 1994, 169).</a:t>
            </a:r>
          </a:p>
          <a:p>
            <a:pPr algn="just">
              <a:lnSpc>
                <a:spcPct val="115000"/>
              </a:lnSpc>
              <a:spcAft>
                <a:spcPts val="1000"/>
              </a:spcAft>
            </a:pPr>
            <a:r>
              <a:rPr lang="el-GR" sz="1400" b="1" dirty="0">
                <a:effectLst/>
                <a:ea typeface="Calibri" panose="020F0502020204030204" pitchFamily="34" charset="0"/>
                <a:cs typeface="Times New Roman" panose="02020603050405020304" pitchFamily="18" charset="0"/>
              </a:rPr>
              <a:t> Πώς οι μυθιστορηματικοί ήρωες μας χειρίζονται τις  πιο πάνω  αντιλήψεις;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Στο  πρώτο απόσπασμα  ο Κα απευθύνεται στον </a:t>
            </a:r>
            <a:r>
              <a:rPr lang="el-GR" sz="1400" dirty="0" err="1">
                <a:effectLst/>
                <a:ea typeface="Calibri" panose="020F0502020204030204" pitchFamily="34" charset="0"/>
                <a:cs typeface="Times New Roman" panose="02020603050405020304" pitchFamily="18" charset="0"/>
              </a:rPr>
              <a:t>Μουχτάρ</a:t>
            </a:r>
            <a:r>
              <a:rPr lang="el-GR" sz="1400" dirty="0">
                <a:effectLst/>
                <a:ea typeface="Calibri" panose="020F0502020204030204" pitchFamily="34" charset="0"/>
                <a:cs typeface="Times New Roman" panose="02020603050405020304" pitchFamily="18" charset="0"/>
              </a:rPr>
              <a:t>  ενώ   στο δεύτερο  ο </a:t>
            </a:r>
            <a:r>
              <a:rPr lang="el-GR" sz="1400" dirty="0" err="1">
                <a:effectLst/>
                <a:ea typeface="Calibri" panose="020F0502020204030204" pitchFamily="34" charset="0"/>
                <a:cs typeface="Times New Roman" panose="02020603050405020304" pitchFamily="18" charset="0"/>
              </a:rPr>
              <a:t>Νετζίπ</a:t>
            </a:r>
            <a:r>
              <a:rPr lang="el-GR" sz="1400" dirty="0">
                <a:effectLst/>
                <a:ea typeface="Calibri" panose="020F0502020204030204" pitchFamily="34" charset="0"/>
                <a:cs typeface="Times New Roman" panose="02020603050405020304" pitchFamily="18" charset="0"/>
              </a:rPr>
              <a:t> στον Κα  : </a:t>
            </a:r>
          </a:p>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a:t>
            </a:r>
          </a:p>
        </p:txBody>
      </p:sp>
      <p:pic>
        <p:nvPicPr>
          <p:cNvPr id="2" name="Picture 6" descr="Χιόνι">
            <a:extLst>
              <a:ext uri="{FF2B5EF4-FFF2-40B4-BE49-F238E27FC236}">
                <a16:creationId xmlns:a16="http://schemas.microsoft.com/office/drawing/2014/main" id="{C6BA0A7C-F7EB-4E89-AEA2-FBEC4E3EFD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 y="10"/>
            <a:ext cx="3755571"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A86AA70-9B2F-FB66-6B4C-4C341EBE9611}"/>
              </a:ext>
            </a:extLst>
          </p:cNvPr>
          <p:cNvSpPr txBox="1"/>
          <p:nvPr/>
        </p:nvSpPr>
        <p:spPr>
          <a:xfrm>
            <a:off x="4555672" y="2814090"/>
            <a:ext cx="6128656" cy="2685992"/>
          </a:xfrm>
          <a:prstGeom prst="rect">
            <a:avLst/>
          </a:prstGeom>
          <a:noFill/>
        </p:spPr>
        <p:txBody>
          <a:bodyPr wrap="square">
            <a:spAutoFit/>
          </a:bodyPr>
          <a:lstStyle/>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[…]Επειδή   ο εξευρωπαϊσμένος άνθρωπος, ο μοναχικός άνθρωπος που η πίστη  του στο Θεό  είναι  προσωπική  του   υπόθεση, σε  τρομάζει. Έχεις  περισσότερη   εμπιστοσύνη  στον άθεο   που είναι   μέλος    μιας κοινότητας  παρά σ΄ αυτόν που πιστεύει  αλλά   δεν  ανήκει   πουθενά. Κατά  τη γνώμη  σου, ο μοναχικός  άνθρωπος είναι πιο  κακός και πιο  άθλιος </a:t>
            </a:r>
            <a:r>
              <a:rPr lang="el-GR" sz="1400" dirty="0" err="1">
                <a:effectLst/>
                <a:ea typeface="Calibri" panose="020F0502020204030204" pitchFamily="34" charset="0"/>
                <a:cs typeface="Times New Roman" panose="02020603050405020304" pitchFamily="18" charset="0"/>
              </a:rPr>
              <a:t>απ</a:t>
            </a:r>
            <a:r>
              <a:rPr lang="el-GR" sz="1400" dirty="0">
                <a:effectLst/>
                <a:ea typeface="Calibri" panose="020F0502020204030204" pitchFamily="34" charset="0"/>
                <a:cs typeface="Times New Roman" panose="02020603050405020304" pitchFamily="18" charset="0"/>
              </a:rPr>
              <a:t> ΄ αυτόν  που δεν  πιστεύει.   (σελ.102)</a:t>
            </a:r>
          </a:p>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Το  έψαξα στην εγκυκλοπαίδεια  η λέξη   αθεϊστής προέρχεται  από   την ελληνική  λέξη   άθεος. Η λέξη   δεν περιγράφει μόνο  αυτόν   που δεν   πιστεύει   στο Θεό, αλλά  και το  μοναχικό  άνθρωπο τον οποίο έχουν  εγκαταλείψει οι  θεοί.  (σελ.230)  </a:t>
            </a:r>
          </a:p>
        </p:txBody>
      </p:sp>
      <p:sp>
        <p:nvSpPr>
          <p:cNvPr id="6" name="TextBox 5">
            <a:extLst>
              <a:ext uri="{FF2B5EF4-FFF2-40B4-BE49-F238E27FC236}">
                <a16:creationId xmlns:a16="http://schemas.microsoft.com/office/drawing/2014/main" id="{6847526C-7786-132E-4F4B-B6466DFFC03B}"/>
              </a:ext>
            </a:extLst>
          </p:cNvPr>
          <p:cNvSpPr txBox="1"/>
          <p:nvPr/>
        </p:nvSpPr>
        <p:spPr>
          <a:xfrm>
            <a:off x="3579673" y="5622657"/>
            <a:ext cx="8080654" cy="575670"/>
          </a:xfrm>
          <a:prstGeom prst="rect">
            <a:avLst/>
          </a:prstGeom>
          <a:noFill/>
        </p:spPr>
        <p:txBody>
          <a:bodyPr wrap="square">
            <a:spAutoFit/>
          </a:bodyPr>
          <a:lstStyle/>
          <a:p>
            <a:pPr algn="just">
              <a:lnSpc>
                <a:spcPct val="115000"/>
              </a:lnSpc>
              <a:spcAft>
                <a:spcPts val="1000"/>
              </a:spcAft>
            </a:pPr>
            <a:r>
              <a:rPr lang="el-GR" sz="1400" dirty="0">
                <a:solidFill>
                  <a:srgbClr val="FF0000"/>
                </a:solidFill>
              </a:rPr>
              <a:t>«Πρωταρχική   κίνηση  του προσώπου  είναι να ξεφύγει   από τη  μοναξιά του  ατόμου   και να  καταλάβει  μια θέση  σε μια κοινότητα προσώπων» (Μιχαλάκης  Ι. </a:t>
            </a:r>
            <a:r>
              <a:rPr lang="el-GR" sz="1400" dirty="0" err="1">
                <a:solidFill>
                  <a:srgbClr val="FF0000"/>
                </a:solidFill>
              </a:rPr>
              <a:t>Μαραθεύτης</a:t>
            </a:r>
            <a:r>
              <a:rPr lang="el-GR" sz="1400" dirty="0">
                <a:solidFill>
                  <a:srgbClr val="FF0000"/>
                </a:solidFill>
              </a:rPr>
              <a:t>, 1994, 76)</a:t>
            </a:r>
          </a:p>
        </p:txBody>
      </p:sp>
    </p:spTree>
    <p:extLst>
      <p:ext uri="{BB962C8B-B14F-4D97-AF65-F5344CB8AC3E}">
        <p14:creationId xmlns:p14="http://schemas.microsoft.com/office/powerpoint/2010/main" val="33264778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C2D029-AC2F-B91B-C3FF-4D03EFCC5C3A}"/>
              </a:ext>
            </a:extLst>
          </p:cNvPr>
          <p:cNvSpPr txBox="1"/>
          <p:nvPr/>
        </p:nvSpPr>
        <p:spPr>
          <a:xfrm>
            <a:off x="4887685" y="286278"/>
            <a:ext cx="6906986" cy="2162067"/>
          </a:xfrm>
          <a:prstGeom prst="rect">
            <a:avLst/>
          </a:prstGeom>
          <a:noFill/>
        </p:spPr>
        <p:txBody>
          <a:bodyPr wrap="square">
            <a:spAutoFit/>
          </a:bodyPr>
          <a:lstStyle/>
          <a:p>
            <a:pPr algn="just">
              <a:lnSpc>
                <a:spcPct val="115000"/>
              </a:lnSpc>
              <a:spcAft>
                <a:spcPts val="1000"/>
              </a:spcAft>
              <a:buNone/>
            </a:pPr>
            <a:r>
              <a:rPr lang="el-GR" sz="1200" b="1" u="sng"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r>
              <a:rPr lang="el-GR" sz="1600" b="1" u="sng" dirty="0" err="1">
                <a:solidFill>
                  <a:srgbClr val="00B050"/>
                </a:solidFill>
                <a:effectLst/>
                <a:ea typeface="Calibri" panose="020F0502020204030204" pitchFamily="34" charset="0"/>
                <a:cs typeface="Times New Roman" panose="02020603050405020304" pitchFamily="18" charset="0"/>
              </a:rPr>
              <a:t>χρώμεθα</a:t>
            </a:r>
            <a:r>
              <a:rPr lang="el-GR" sz="1600" b="1" u="sng" dirty="0">
                <a:solidFill>
                  <a:srgbClr val="00B050"/>
                </a:solidFill>
                <a:effectLst/>
                <a:ea typeface="Calibri" panose="020F0502020204030204" pitchFamily="34" charset="0"/>
                <a:cs typeface="Times New Roman" panose="02020603050405020304" pitchFamily="18" charset="0"/>
              </a:rPr>
              <a:t>  της φύσης  ή  καταχρώμεθα της φύσεως»</a:t>
            </a:r>
            <a:endParaRPr lang="el-GR" sz="1600" b="1"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 </a:t>
            </a:r>
          </a:p>
          <a:p>
            <a:pPr marL="171450" indent="-1714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Το πρόσωπο   καλείται    να  συνυπάρξει   σε αρμονική   σχέση   με τον Θεό, τον εαυτό   του, το   συνάνθρωπο και την κτίση. </a:t>
            </a:r>
          </a:p>
          <a:p>
            <a:pPr marL="171450" indent="-1714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Ο Κα περιδιαβαίνοντας την πόλη  συνειδητοποιεί την αλλοίωση του φυσικού  πλούτου της πόλης   και του  ιστορικού της χαρακτήρα. </a:t>
            </a:r>
          </a:p>
        </p:txBody>
      </p:sp>
      <p:pic>
        <p:nvPicPr>
          <p:cNvPr id="2" name="Picture 6" descr="Χιόνι">
            <a:extLst>
              <a:ext uri="{FF2B5EF4-FFF2-40B4-BE49-F238E27FC236}">
                <a16:creationId xmlns:a16="http://schemas.microsoft.com/office/drawing/2014/main" id="{569065E4-4142-4A78-2FF3-E1FF0734D9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476791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AB9E528-3C2B-8016-AFF4-3C692BA88464}"/>
              </a:ext>
            </a:extLst>
          </p:cNvPr>
          <p:cNvSpPr txBox="1"/>
          <p:nvPr/>
        </p:nvSpPr>
        <p:spPr>
          <a:xfrm>
            <a:off x="5377542" y="2734613"/>
            <a:ext cx="6096000" cy="2755050"/>
          </a:xfrm>
          <a:prstGeom prst="rect">
            <a:avLst/>
          </a:prstGeom>
          <a:noFill/>
        </p:spPr>
        <p:txBody>
          <a:bodyPr wrap="square">
            <a:spAutoFit/>
          </a:bodyPr>
          <a:lstStyle/>
          <a:p>
            <a:pPr algn="just">
              <a:lnSpc>
                <a:spcPct val="115000"/>
              </a:lnSpc>
              <a:spcAft>
                <a:spcPts val="1000"/>
              </a:spcAft>
            </a:pPr>
            <a:r>
              <a:rPr lang="el-GR" sz="1600" dirty="0">
                <a:ea typeface="Calibri" panose="020F0502020204030204" pitchFamily="34" charset="0"/>
                <a:cs typeface="Times New Roman" panose="02020603050405020304" pitchFamily="18" charset="0"/>
              </a:rPr>
              <a:t>[…] Όσο  καιρό ήταν  στην Ιστανμπούλ είχε δει  να καταστρέφονται οι   δρόμοι όπου είχε παίξει  παιδί, να καίγονται  τα παλιά και κομψά εκείνα σπίτια των αρχών του αιώνα όπου  ζούσαν  και κάποιοι από τους φίλους του, να κόβονται τα δέντρα των παιδικών του  χρόνων[…] (σελ. 50)</a:t>
            </a:r>
          </a:p>
          <a:p>
            <a:pPr algn="just">
              <a:lnSpc>
                <a:spcPct val="115000"/>
              </a:lnSpc>
              <a:spcAft>
                <a:spcPts val="1000"/>
              </a:spcAft>
            </a:pPr>
            <a:r>
              <a:rPr lang="el-GR" sz="1600" dirty="0">
                <a:effectLst/>
                <a:ea typeface="Calibri" panose="020F0502020204030204" pitchFamily="34" charset="0"/>
                <a:cs typeface="Times New Roman" panose="02020603050405020304" pitchFamily="18" charset="0"/>
              </a:rPr>
              <a:t>[…]Το  κτίριο   της  πρώιμης Δημοκρατίας, ο πέτρινος όμορφος σταθμός  που αναφέρω στο   </a:t>
            </a:r>
            <a:r>
              <a:rPr lang="el-GR" sz="1600" i="1" dirty="0">
                <a:effectLst/>
                <a:ea typeface="Calibri" panose="020F0502020204030204" pitchFamily="34" charset="0"/>
                <a:cs typeface="Times New Roman" panose="02020603050405020304" pitchFamily="18" charset="0"/>
              </a:rPr>
              <a:t>Μαύρο   Βιβλίο</a:t>
            </a:r>
            <a:r>
              <a:rPr lang="el-GR" sz="1600" dirty="0">
                <a:effectLst/>
                <a:ea typeface="Calibri" panose="020F0502020204030204" pitchFamily="34" charset="0"/>
                <a:cs typeface="Times New Roman" panose="02020603050405020304" pitchFamily="18" charset="0"/>
              </a:rPr>
              <a:t>  είχε  γκρεμιστεί  και στη θέση  του είχε χτιστεί ένα άσχημο οικοδόμημα από μπετόν. (σελ. 684)</a:t>
            </a:r>
          </a:p>
        </p:txBody>
      </p:sp>
      <p:sp>
        <p:nvSpPr>
          <p:cNvPr id="7" name="TextBox 6">
            <a:extLst>
              <a:ext uri="{FF2B5EF4-FFF2-40B4-BE49-F238E27FC236}">
                <a16:creationId xmlns:a16="http://schemas.microsoft.com/office/drawing/2014/main" id="{C3AC1C63-D307-26EE-9764-15348F7F1B2F}"/>
              </a:ext>
            </a:extLst>
          </p:cNvPr>
          <p:cNvSpPr txBox="1"/>
          <p:nvPr/>
        </p:nvSpPr>
        <p:spPr>
          <a:xfrm>
            <a:off x="5048248" y="5500531"/>
            <a:ext cx="6585859" cy="1071191"/>
          </a:xfrm>
          <a:prstGeom prst="rect">
            <a:avLst/>
          </a:prstGeom>
          <a:noFill/>
        </p:spPr>
        <p:txBody>
          <a:bodyPr wrap="square">
            <a:spAutoFit/>
          </a:bodyPr>
          <a:lstStyle/>
          <a:p>
            <a:pPr algn="just">
              <a:lnSpc>
                <a:spcPct val="115000"/>
              </a:lnSpc>
              <a:spcAft>
                <a:spcPts val="1000"/>
              </a:spcAft>
            </a:pPr>
            <a:r>
              <a:rPr lang="el-GR" sz="1400" dirty="0">
                <a:solidFill>
                  <a:srgbClr val="FF0000"/>
                </a:solidFill>
                <a:effectLst/>
                <a:ea typeface="Calibri" panose="020F0502020204030204" pitchFamily="34" charset="0"/>
                <a:cs typeface="Times New Roman" panose="02020603050405020304" pitchFamily="18" charset="0"/>
              </a:rPr>
              <a:t> </a:t>
            </a:r>
            <a:r>
              <a:rPr lang="el-GR" sz="1400" dirty="0">
                <a:solidFill>
                  <a:srgbClr val="FF0000"/>
                </a:solidFill>
                <a:ea typeface="Calibri" panose="020F0502020204030204" pitchFamily="34" charset="0"/>
                <a:cs typeface="Times New Roman" panose="02020603050405020304" pitchFamily="18" charset="0"/>
              </a:rPr>
              <a:t>Ο</a:t>
            </a:r>
            <a:r>
              <a:rPr lang="el-GR" sz="1400" dirty="0">
                <a:solidFill>
                  <a:srgbClr val="FF0000"/>
                </a:solidFill>
                <a:effectLst/>
                <a:ea typeface="Calibri" panose="020F0502020204030204" pitchFamily="34" charset="0"/>
                <a:cs typeface="Times New Roman" panose="02020603050405020304" pitchFamily="18" charset="0"/>
              </a:rPr>
              <a:t> «επιθετικός κυνισμός», το  «βέβηλο  βλέμμα» με το οποίο  ατενίζει ο σύγχρονος άνθρωπος  τη φύση  (Α. </a:t>
            </a:r>
            <a:r>
              <a:rPr lang="el-GR" sz="1400" dirty="0" err="1">
                <a:solidFill>
                  <a:srgbClr val="FF0000"/>
                </a:solidFill>
                <a:effectLst/>
                <a:ea typeface="Calibri" panose="020F0502020204030204" pitchFamily="34" charset="0"/>
                <a:cs typeface="Times New Roman" panose="02020603050405020304" pitchFamily="18" charset="0"/>
              </a:rPr>
              <a:t>Γιαννουλάτος</a:t>
            </a:r>
            <a:r>
              <a:rPr lang="el-GR" sz="1400" dirty="0">
                <a:solidFill>
                  <a:srgbClr val="FF0000"/>
                </a:solidFill>
                <a:effectLst/>
                <a:ea typeface="Calibri" panose="020F0502020204030204" pitchFamily="34" charset="0"/>
                <a:cs typeface="Times New Roman" panose="02020603050405020304" pitchFamily="18" charset="0"/>
              </a:rPr>
              <a:t>, 2000β, 51) </a:t>
            </a:r>
            <a:r>
              <a:rPr lang="en-US" sz="1400" dirty="0">
                <a:solidFill>
                  <a:srgbClr val="FF0000"/>
                </a:solidFill>
                <a:effectLst/>
                <a:ea typeface="Calibri" panose="020F0502020204030204" pitchFamily="34" charset="0"/>
                <a:cs typeface="Times New Roman" panose="02020603050405020304" pitchFamily="18" charset="0"/>
              </a:rPr>
              <a:t>Vs </a:t>
            </a:r>
            <a:r>
              <a:rPr lang="el-GR" sz="1400" dirty="0">
                <a:solidFill>
                  <a:srgbClr val="FF0000"/>
                </a:solidFill>
                <a:effectLst/>
                <a:ea typeface="Calibri" panose="020F0502020204030204" pitchFamily="34" charset="0"/>
                <a:cs typeface="Times New Roman" panose="02020603050405020304" pitchFamily="18" charset="0"/>
              </a:rPr>
              <a:t> </a:t>
            </a:r>
            <a:r>
              <a:rPr lang="el-GR" sz="1400" dirty="0">
                <a:solidFill>
                  <a:srgbClr val="FF0000"/>
                </a:solidFill>
                <a:effectLst/>
                <a:ea typeface="Times New Roman" panose="02020603050405020304" pitchFamily="18" charset="0"/>
                <a:cs typeface="Times New Roman" panose="02020603050405020304" pitchFamily="18" charset="0"/>
              </a:rPr>
              <a:t>η</a:t>
            </a:r>
            <a:r>
              <a:rPr lang="el-GR" sz="1400" dirty="0">
                <a:solidFill>
                  <a:srgbClr val="FF0000"/>
                </a:solidFill>
                <a:effectLst/>
                <a:ea typeface="Calibri" panose="020F0502020204030204" pitchFamily="34" charset="0"/>
                <a:cs typeface="Times New Roman" panose="02020603050405020304" pitchFamily="18" charset="0"/>
              </a:rPr>
              <a:t>  «</a:t>
            </a:r>
            <a:r>
              <a:rPr lang="el-GR" sz="1400" dirty="0" err="1">
                <a:solidFill>
                  <a:srgbClr val="FF0000"/>
                </a:solidFill>
                <a:effectLst/>
                <a:ea typeface="Calibri" panose="020F0502020204030204" pitchFamily="34" charset="0"/>
                <a:cs typeface="Times New Roman" panose="02020603050405020304" pitchFamily="18" charset="0"/>
              </a:rPr>
              <a:t>επανεύρεση</a:t>
            </a:r>
            <a:r>
              <a:rPr lang="el-GR" sz="1400" dirty="0">
                <a:solidFill>
                  <a:srgbClr val="FF0000"/>
                </a:solidFill>
                <a:effectLst/>
                <a:ea typeface="Calibri" panose="020F0502020204030204" pitchFamily="34" charset="0"/>
                <a:cs typeface="Times New Roman" panose="02020603050405020304" pitchFamily="18" charset="0"/>
              </a:rPr>
              <a:t>  της διαστάσεως  της ιερότητας της φύσεως, της αρχική αρμονίας της με την  ανθρώπινη  φύση» (Α. </a:t>
            </a:r>
            <a:r>
              <a:rPr lang="el-GR" sz="1400" dirty="0" err="1">
                <a:solidFill>
                  <a:srgbClr val="FF0000"/>
                </a:solidFill>
                <a:effectLst/>
                <a:ea typeface="Calibri" panose="020F0502020204030204" pitchFamily="34" charset="0"/>
                <a:cs typeface="Times New Roman" panose="02020603050405020304" pitchFamily="18" charset="0"/>
              </a:rPr>
              <a:t>Γιαννουλάτος</a:t>
            </a:r>
            <a:r>
              <a:rPr lang="el-GR" sz="1400" dirty="0">
                <a:solidFill>
                  <a:srgbClr val="FF0000"/>
                </a:solidFill>
                <a:effectLst/>
                <a:ea typeface="Calibri" panose="020F0502020204030204" pitchFamily="34" charset="0"/>
                <a:cs typeface="Times New Roman" panose="02020603050405020304" pitchFamily="18" charset="0"/>
              </a:rPr>
              <a:t>, 2000β, 52)   </a:t>
            </a:r>
          </a:p>
        </p:txBody>
      </p:sp>
    </p:spTree>
    <p:extLst>
      <p:ext uri="{BB962C8B-B14F-4D97-AF65-F5344CB8AC3E}">
        <p14:creationId xmlns:p14="http://schemas.microsoft.com/office/powerpoint/2010/main" val="1823097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7CD84-574C-BD5E-59F1-41F4E3B8195C}"/>
              </a:ext>
            </a:extLst>
          </p:cNvPr>
          <p:cNvSpPr txBox="1"/>
          <p:nvPr/>
        </p:nvSpPr>
        <p:spPr>
          <a:xfrm>
            <a:off x="3505200" y="205393"/>
            <a:ext cx="8311242" cy="1467518"/>
          </a:xfrm>
          <a:prstGeom prst="rect">
            <a:avLst/>
          </a:prstGeom>
          <a:noFill/>
        </p:spPr>
        <p:txBody>
          <a:bodyPr wrap="square">
            <a:spAutoFit/>
          </a:bodyPr>
          <a:lstStyle/>
          <a:p>
            <a:pPr algn="just">
              <a:lnSpc>
                <a:spcPct val="115000"/>
              </a:lnSpc>
              <a:spcAft>
                <a:spcPts val="1000"/>
              </a:spcAft>
              <a:buNone/>
            </a:pPr>
            <a:r>
              <a:rPr lang="el-GR" sz="1600" b="1" u="sng" dirty="0">
                <a:solidFill>
                  <a:srgbClr val="00B050"/>
                </a:solidFill>
                <a:effectLst/>
                <a:ea typeface="Calibri" panose="020F0502020204030204" pitchFamily="34" charset="0"/>
                <a:cs typeface="Times New Roman" panose="02020603050405020304" pitchFamily="18" charset="0"/>
              </a:rPr>
              <a:t>Παγκοσμιοποίηση ή Παγκοσμιότητα-οικουμενικότητα-κοινωνία αγάπης </a:t>
            </a:r>
            <a:endParaRPr lang="el-GR" sz="1600" b="1"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 </a:t>
            </a:r>
          </a:p>
          <a:p>
            <a:pPr marL="285750" indent="-2857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Ο </a:t>
            </a:r>
            <a:r>
              <a:rPr lang="el-GR" sz="1600" dirty="0" err="1">
                <a:effectLst/>
                <a:ea typeface="Calibri" panose="020F0502020204030204" pitchFamily="34" charset="0"/>
                <a:cs typeface="Times New Roman" panose="02020603050405020304" pitchFamily="18" charset="0"/>
              </a:rPr>
              <a:t>Λατζιβέρτ</a:t>
            </a:r>
            <a:r>
              <a:rPr lang="el-GR" sz="1600" dirty="0">
                <a:effectLst/>
                <a:ea typeface="Calibri" panose="020F0502020204030204" pitchFamily="34" charset="0"/>
                <a:cs typeface="Times New Roman" panose="02020603050405020304" pitchFamily="18" charset="0"/>
              </a:rPr>
              <a:t>  διηγήθηκε  στον Κα  μία  ιστορία από  το έπος  </a:t>
            </a:r>
            <a:r>
              <a:rPr lang="el-GR" sz="1600" dirty="0" err="1">
                <a:effectLst/>
                <a:ea typeface="Calibri" panose="020F0502020204030204" pitchFamily="34" charset="0"/>
                <a:cs typeface="Times New Roman" panose="02020603050405020304" pitchFamily="18" charset="0"/>
              </a:rPr>
              <a:t>Σαχ-ναμέ</a:t>
            </a:r>
            <a:r>
              <a:rPr lang="el-GR" sz="1600" dirty="0">
                <a:effectLst/>
                <a:ea typeface="Calibri" panose="020F0502020204030204" pitchFamily="34" charset="0"/>
                <a:cs typeface="Times New Roman" panose="02020603050405020304" pitchFamily="18" charset="0"/>
              </a:rPr>
              <a:t>, </a:t>
            </a:r>
            <a:r>
              <a:rPr lang="el-GR" sz="1600" i="1" dirty="0">
                <a:effectLst/>
                <a:ea typeface="Calibri" panose="020F0502020204030204" pitchFamily="34" charset="0"/>
                <a:cs typeface="Times New Roman" panose="02020603050405020304" pitchFamily="18" charset="0"/>
              </a:rPr>
              <a:t>το Βιβλίο   των Βασιλέων</a:t>
            </a:r>
            <a:r>
              <a:rPr lang="el-GR" sz="1600" dirty="0">
                <a:effectLst/>
                <a:ea typeface="Calibri" panose="020F0502020204030204" pitchFamily="34" charset="0"/>
                <a:cs typeface="Times New Roman" panose="02020603050405020304" pitchFamily="18" charset="0"/>
              </a:rPr>
              <a:t>, του </a:t>
            </a:r>
            <a:r>
              <a:rPr lang="el-GR" sz="1600" dirty="0" err="1">
                <a:effectLst/>
                <a:ea typeface="Calibri" panose="020F0502020204030204" pitchFamily="34" charset="0"/>
                <a:cs typeface="Times New Roman" panose="02020603050405020304" pitchFamily="18" charset="0"/>
              </a:rPr>
              <a:t>Φιρντουσί</a:t>
            </a:r>
            <a:r>
              <a:rPr lang="el-GR" sz="1600" dirty="0">
                <a:effectLst/>
                <a:ea typeface="Calibri" panose="020F0502020204030204" pitchFamily="34" charset="0"/>
                <a:cs typeface="Times New Roman" panose="02020603050405020304" pitchFamily="18" charset="0"/>
              </a:rPr>
              <a:t> για  να του υπογραμμίσει  την αλλοίωση της  ταυτότητάς τους.</a:t>
            </a:r>
          </a:p>
        </p:txBody>
      </p:sp>
      <p:pic>
        <p:nvPicPr>
          <p:cNvPr id="2" name="Picture 6" descr="Χιόνι">
            <a:extLst>
              <a:ext uri="{FF2B5EF4-FFF2-40B4-BE49-F238E27FC236}">
                <a16:creationId xmlns:a16="http://schemas.microsoft.com/office/drawing/2014/main" id="{D19197A6-158D-5163-FC66-753447CC2C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323303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4AA77EB-12EF-BF8A-2768-89F729FE4AFA}"/>
              </a:ext>
            </a:extLst>
          </p:cNvPr>
          <p:cNvSpPr txBox="1"/>
          <p:nvPr/>
        </p:nvSpPr>
        <p:spPr>
          <a:xfrm>
            <a:off x="4430354" y="2115076"/>
            <a:ext cx="6096000" cy="2343655"/>
          </a:xfrm>
          <a:prstGeom prst="rect">
            <a:avLst/>
          </a:prstGeom>
          <a:noFill/>
        </p:spPr>
        <p:txBody>
          <a:bodyPr wrap="square">
            <a:spAutoFit/>
          </a:bodyPr>
          <a:lstStyle/>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[…]Ιστορία που ήταν   κάποτε  γνωστή   σ΄ εκατομμύρια  ανθρώπους  από   την Ταυρίδα  μέχρι  την  Ιστανμπούλ   κι από   τη Βοσνία    μέχρι   την Τραπεζούντα, που τη   θυμούνται  και   μ’  αυτή δίνεται  νόημα  στη ζωή  τους. Όπως  σήμερα  οι άνθρωποι   στη Δύση   προβληματίζονται   με την ιστορία  του πατροκτόνου </a:t>
            </a:r>
            <a:r>
              <a:rPr lang="el-GR" sz="1600" dirty="0" err="1">
                <a:effectLst/>
                <a:ea typeface="Calibri" panose="020F0502020204030204" pitchFamily="34" charset="0"/>
                <a:cs typeface="Times New Roman" panose="02020603050405020304" pitchFamily="18" charset="0"/>
              </a:rPr>
              <a:t>Οιδίποδα</a:t>
            </a:r>
            <a:r>
              <a:rPr lang="el-GR" sz="1600" dirty="0">
                <a:effectLst/>
                <a:ea typeface="Calibri" panose="020F0502020204030204" pitchFamily="34" charset="0"/>
                <a:cs typeface="Times New Roman" panose="02020603050405020304" pitchFamily="18" charset="0"/>
              </a:rPr>
              <a:t> και με την εμμονή  του </a:t>
            </a:r>
            <a:r>
              <a:rPr lang="el-GR" sz="1600" dirty="0" err="1">
                <a:effectLst/>
                <a:ea typeface="Calibri" panose="020F0502020204030204" pitchFamily="34" charset="0"/>
                <a:cs typeface="Times New Roman" panose="02020603050405020304" pitchFamily="18" charset="0"/>
              </a:rPr>
              <a:t>Μάκβεθ</a:t>
            </a:r>
            <a:r>
              <a:rPr lang="el-GR" sz="1600" dirty="0">
                <a:effectLst/>
                <a:ea typeface="Calibri" panose="020F0502020204030204" pitchFamily="34" charset="0"/>
                <a:cs typeface="Times New Roman" panose="02020603050405020304" pitchFamily="18" charset="0"/>
              </a:rPr>
              <a:t>   με την εξουσία  και το  θάνατο. Σήμερα  όμως   βλέπεις είναι    τόσος ο θαυμασμός   για τη Δύση   που όλοι   ξέχασαν   την ιστορία  του </a:t>
            </a:r>
            <a:r>
              <a:rPr lang="el-GR" sz="1600" dirty="0" err="1">
                <a:effectLst/>
                <a:ea typeface="Calibri" panose="020F0502020204030204" pitchFamily="34" charset="0"/>
                <a:cs typeface="Times New Roman" panose="02020603050405020304" pitchFamily="18" charset="0"/>
              </a:rPr>
              <a:t>Φιρντουσί</a:t>
            </a:r>
            <a:r>
              <a:rPr lang="el-GR" sz="1600" dirty="0">
                <a:effectLst/>
                <a:ea typeface="Calibri" panose="020F0502020204030204" pitchFamily="34" charset="0"/>
                <a:cs typeface="Times New Roman" panose="02020603050405020304" pitchFamily="18" charset="0"/>
              </a:rPr>
              <a:t>. (σ. 132-133) </a:t>
            </a:r>
          </a:p>
        </p:txBody>
      </p:sp>
      <p:sp>
        <p:nvSpPr>
          <p:cNvPr id="6" name="TextBox 5">
            <a:extLst>
              <a:ext uri="{FF2B5EF4-FFF2-40B4-BE49-F238E27FC236}">
                <a16:creationId xmlns:a16="http://schemas.microsoft.com/office/drawing/2014/main" id="{5127D292-4E0C-23BE-B07D-F7CF9851BE52}"/>
              </a:ext>
            </a:extLst>
          </p:cNvPr>
          <p:cNvSpPr txBox="1"/>
          <p:nvPr/>
        </p:nvSpPr>
        <p:spPr>
          <a:xfrm>
            <a:off x="3505200" y="4664892"/>
            <a:ext cx="8311242" cy="1622432"/>
          </a:xfrm>
          <a:prstGeom prst="rect">
            <a:avLst/>
          </a:prstGeom>
          <a:noFill/>
        </p:spPr>
        <p:txBody>
          <a:bodyPr wrap="square">
            <a:spAutoFit/>
          </a:bodyPr>
          <a:lstStyle/>
          <a:p>
            <a:pPr algn="just">
              <a:lnSpc>
                <a:spcPct val="115000"/>
              </a:lnSpc>
              <a:spcAft>
                <a:spcPts val="1000"/>
              </a:spcAft>
            </a:pPr>
            <a:r>
              <a:rPr lang="el-GR" sz="1600" dirty="0">
                <a:solidFill>
                  <a:srgbClr val="FF0000"/>
                </a:solidFill>
                <a:effectLst/>
                <a:ea typeface="Times New Roman" panose="02020603050405020304" pitchFamily="18" charset="0"/>
                <a:cs typeface="Times New Roman" panose="02020603050405020304" pitchFamily="18" charset="0"/>
              </a:rPr>
              <a:t>Αν και παγκοσμιοποίηση και παγκοσμιότητα είναι δύο έννοιες που μορφολογικά ομοιάζουν, είναι  ουσιαστικά αντίθετες. </a:t>
            </a:r>
            <a:endParaRPr lang="en-US" sz="1600" dirty="0">
              <a:solidFill>
                <a:srgbClr val="FF0000"/>
              </a:solidFill>
              <a:effectLst/>
              <a:ea typeface="Times New Roman" panose="02020603050405020304" pitchFamily="18" charset="0"/>
              <a:cs typeface="Times New Roman" panose="02020603050405020304" pitchFamily="18" charset="0"/>
            </a:endParaRPr>
          </a:p>
          <a:p>
            <a:pPr algn="just">
              <a:lnSpc>
                <a:spcPct val="115000"/>
              </a:lnSpc>
              <a:spcAft>
                <a:spcPts val="1000"/>
              </a:spcAft>
            </a:pPr>
            <a:r>
              <a:rPr lang="el-GR" sz="1600" dirty="0">
                <a:solidFill>
                  <a:srgbClr val="FF0000"/>
                </a:solidFill>
                <a:effectLst/>
                <a:ea typeface="Times New Roman" panose="02020603050405020304" pitchFamily="18" charset="0"/>
                <a:cs typeface="Times New Roman" panose="02020603050405020304" pitchFamily="18" charset="0"/>
              </a:rPr>
              <a:t>Η παγκοσμιοποίηση παραμερίζει τις ιδιαιτερότητες και μετατρέπει τα πρόσωπα  σε άμορφη μάζα, ενώ η παγκοσμιότητα που πρεσβεύει ο Χριστιανικός </a:t>
            </a:r>
            <a:r>
              <a:rPr lang="el-GR" sz="1600" dirty="0" err="1">
                <a:solidFill>
                  <a:srgbClr val="FF0000"/>
                </a:solidFill>
                <a:effectLst/>
                <a:ea typeface="Times New Roman" panose="02020603050405020304" pitchFamily="18" charset="0"/>
                <a:cs typeface="Times New Roman" panose="02020603050405020304" pitchFamily="18" charset="0"/>
              </a:rPr>
              <a:t>Προσωποκεντρισμός</a:t>
            </a:r>
            <a:r>
              <a:rPr lang="el-GR" sz="1600" dirty="0">
                <a:solidFill>
                  <a:srgbClr val="FF0000"/>
                </a:solidFill>
                <a:effectLst/>
                <a:ea typeface="Times New Roman" panose="02020603050405020304" pitchFamily="18" charset="0"/>
                <a:cs typeface="Times New Roman" panose="02020603050405020304" pitchFamily="18" charset="0"/>
              </a:rPr>
              <a:t>  σέβεται τις ιδιαιτερότητες των προσώπων  καλλιεργεί αρμονία και πληρότητα.</a:t>
            </a:r>
            <a:endParaRPr lang="el-GR" sz="1600" dirty="0">
              <a:solidFill>
                <a:srgbClr val="FF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2682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4A4D97-DAD6-E5AE-89E7-C9F34AB31494}"/>
              </a:ext>
            </a:extLst>
          </p:cNvPr>
          <p:cNvSpPr txBox="1"/>
          <p:nvPr/>
        </p:nvSpPr>
        <p:spPr>
          <a:xfrm>
            <a:off x="2133600" y="304513"/>
            <a:ext cx="9840686" cy="5789726"/>
          </a:xfrm>
          <a:prstGeom prst="rect">
            <a:avLst/>
          </a:prstGeom>
          <a:noFill/>
        </p:spPr>
        <p:txBody>
          <a:bodyPr wrap="square">
            <a:spAutoFit/>
          </a:bodyPr>
          <a:lstStyle/>
          <a:p>
            <a:pPr algn="just">
              <a:lnSpc>
                <a:spcPct val="115000"/>
              </a:lnSpc>
              <a:spcAft>
                <a:spcPts val="1000"/>
              </a:spcAft>
              <a:buNone/>
            </a:pPr>
            <a:r>
              <a:rPr lang="el-GR" sz="1600" b="1" u="sng" dirty="0">
                <a:solidFill>
                  <a:srgbClr val="00B050"/>
                </a:solidFill>
                <a:effectLst/>
                <a:ea typeface="Times New Roman" panose="02020603050405020304" pitchFamily="18" charset="0"/>
                <a:cs typeface="Times New Roman" panose="02020603050405020304" pitchFamily="18" charset="0"/>
              </a:rPr>
              <a:t>Μέσα  ατομικής  μοναξιάς» -  «Μέσα ατομικής αποχαύνωσης»</a:t>
            </a:r>
            <a:endParaRPr lang="el-GR" sz="1600" b="1" dirty="0">
              <a:solidFill>
                <a:srgbClr val="00B050"/>
              </a:solidFill>
              <a:effectLst/>
              <a:ea typeface="Calibri" panose="020F0502020204030204" pitchFamily="34" charset="0"/>
              <a:cs typeface="Times New Roman" panose="02020603050405020304" pitchFamily="18" charset="0"/>
            </a:endParaRPr>
          </a:p>
          <a:p>
            <a:pPr algn="ctr">
              <a:lnSpc>
                <a:spcPct val="115000"/>
              </a:lnSpc>
              <a:spcAft>
                <a:spcPts val="1000"/>
              </a:spcAft>
            </a:pPr>
            <a:r>
              <a:rPr lang="el-GR" sz="1600" u="none" strike="noStrike" dirty="0">
                <a:effectLst/>
                <a:ea typeface="Times New Roman" panose="02020603050405020304" pitchFamily="18" charset="0"/>
                <a:cs typeface="Times New Roman" panose="02020603050405020304" pitchFamily="18" charset="0"/>
              </a:rPr>
              <a:t> […]</a:t>
            </a:r>
            <a:r>
              <a:rPr lang="el-GR" sz="1600" dirty="0">
                <a:ea typeface="Calibri" panose="020F0502020204030204" pitchFamily="34" charset="0"/>
                <a:cs typeface="Times New Roman" panose="02020603050405020304" pitchFamily="18" charset="0"/>
              </a:rPr>
              <a:t>όπου πρυτανεύουν τα μέσα μαζικής επικοινωνίας βασιλεύει  η ατομική μοναξιά. (Μ. </a:t>
            </a:r>
            <a:r>
              <a:rPr lang="el-GR" sz="1600" dirty="0" err="1">
                <a:ea typeface="Calibri" panose="020F0502020204030204" pitchFamily="34" charset="0"/>
                <a:cs typeface="Times New Roman" panose="02020603050405020304" pitchFamily="18" charset="0"/>
              </a:rPr>
              <a:t>Μπέγζος</a:t>
            </a:r>
            <a:r>
              <a:rPr lang="el-GR" sz="1600" dirty="0">
                <a:ea typeface="Calibri" panose="020F0502020204030204" pitchFamily="34" charset="0"/>
                <a:cs typeface="Times New Roman" panose="02020603050405020304" pitchFamily="18" charset="0"/>
              </a:rPr>
              <a:t>, 1991α)</a:t>
            </a:r>
          </a:p>
          <a:p>
            <a:pPr marL="285750" indent="-285750" algn="just">
              <a:lnSpc>
                <a:spcPct val="115000"/>
              </a:lnSpc>
              <a:spcAft>
                <a:spcPts val="1000"/>
              </a:spcAft>
              <a:buFont typeface="Wingdings" panose="05000000000000000000" pitchFamily="2" charset="2"/>
              <a:buChar char="q"/>
            </a:pPr>
            <a:r>
              <a:rPr lang="el-GR" sz="1600" dirty="0">
                <a:ea typeface="Times New Roman" panose="02020603050405020304" pitchFamily="18" charset="0"/>
                <a:cs typeface="Times New Roman" panose="02020603050405020304" pitchFamily="18" charset="0"/>
              </a:rPr>
              <a:t>Ζούμε σε  μία  κοινωνία χωρίς επικοινωνία, όπου τα μέσα μαζικής επικοινωνίας  κατάντησαν «μέσα  ατομικής  μοναξιάς» </a:t>
            </a:r>
            <a:r>
              <a:rPr lang="el-GR" sz="1600" dirty="0">
                <a:ea typeface="Calibri" panose="020F0502020204030204" pitchFamily="34" charset="0"/>
                <a:cs typeface="Times New Roman" panose="02020603050405020304" pitchFamily="18" charset="0"/>
              </a:rPr>
              <a:t>(Μ. </a:t>
            </a:r>
            <a:r>
              <a:rPr lang="el-GR" sz="1600" dirty="0" err="1">
                <a:ea typeface="Calibri" panose="020F0502020204030204" pitchFamily="34" charset="0"/>
                <a:cs typeface="Times New Roman" panose="02020603050405020304" pitchFamily="18" charset="0"/>
              </a:rPr>
              <a:t>Μπέγζος</a:t>
            </a:r>
            <a:r>
              <a:rPr lang="el-GR" sz="1600" dirty="0">
                <a:ea typeface="Calibri" panose="020F0502020204030204" pitchFamily="34" charset="0"/>
                <a:cs typeface="Times New Roman" panose="02020603050405020304" pitchFamily="18" charset="0"/>
              </a:rPr>
              <a:t>, 1991 α, 70) </a:t>
            </a:r>
            <a:endParaRPr lang="el-GR" sz="16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Ενώ τα νεαρά κορίτσια στην Τουρκία υφίστανται   πολλές πιέσεις και  αποφασίζουν   ν΄ αυτοκτονήσουν  από   αντίδραση   στα αδιάκοπα  κηρύγματα  του κράτους, των πατέρων τους  και των ιμάμηδων, η οικογένει</a:t>
            </a:r>
            <a:r>
              <a:rPr lang="el-GR" sz="1600" dirty="0">
                <a:ea typeface="Calibri" panose="020F0502020204030204" pitchFamily="34" charset="0"/>
                <a:cs typeface="Times New Roman" panose="02020603050405020304" pitchFamily="18" charset="0"/>
              </a:rPr>
              <a:t>ά</a:t>
            </a:r>
            <a:r>
              <a:rPr lang="el-GR" sz="1600" dirty="0">
                <a:effectLst/>
                <a:ea typeface="Calibri" panose="020F0502020204030204" pitchFamily="34" charset="0"/>
                <a:cs typeface="Times New Roman" panose="02020603050405020304" pitchFamily="18" charset="0"/>
              </a:rPr>
              <a:t>  τους αλλά  και   η κοινωνία γενικότερα αδιαφορεί και αποχαυνώνεται  πίσω από το χαζοκούτι.</a:t>
            </a:r>
            <a:endParaRPr lang="el-GR" sz="1600" dirty="0">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 </a:t>
            </a:r>
            <a:r>
              <a:rPr lang="el-GR" sz="1600" dirty="0">
                <a:effectLst/>
                <a:ea typeface="Times New Roman" panose="02020603050405020304" pitchFamily="18" charset="0"/>
                <a:cs typeface="Times New Roman" panose="02020603050405020304" pitchFamily="18" charset="0"/>
              </a:rPr>
              <a:t>[…]Η κοπέλα, που  τη  λέγαμε  </a:t>
            </a:r>
            <a:r>
              <a:rPr lang="el-GR" sz="1600" dirty="0" err="1">
                <a:effectLst/>
                <a:ea typeface="Times New Roman" panose="02020603050405020304" pitchFamily="18" charset="0"/>
                <a:cs typeface="Times New Roman" panose="02020603050405020304" pitchFamily="18" charset="0"/>
              </a:rPr>
              <a:t>Τεσλιμέ</a:t>
            </a:r>
            <a:r>
              <a:rPr lang="el-GR" sz="1600" dirty="0">
                <a:effectLst/>
                <a:ea typeface="Times New Roman" panose="02020603050405020304" pitchFamily="18" charset="0"/>
                <a:cs typeface="Times New Roman" panose="02020603050405020304" pitchFamily="18" charset="0"/>
              </a:rPr>
              <a:t>, την τελευταία της βραδιά παρακολούθησε  αμίλητη  στην τηλεόραση  το σίριαλ </a:t>
            </a:r>
            <a:r>
              <a:rPr lang="el-GR" sz="1600" i="1" dirty="0">
                <a:effectLst/>
                <a:ea typeface="Times New Roman" panose="02020603050405020304" pitchFamily="18" charset="0"/>
                <a:cs typeface="Times New Roman" panose="02020603050405020304" pitchFamily="18" charset="0"/>
              </a:rPr>
              <a:t>Μαριάννα</a:t>
            </a:r>
            <a:r>
              <a:rPr lang="el-GR" sz="1600" dirty="0">
                <a:effectLst/>
                <a:ea typeface="Times New Roman" panose="02020603050405020304" pitchFamily="18" charset="0"/>
                <a:cs typeface="Times New Roman" panose="02020603050405020304" pitchFamily="18" charset="0"/>
              </a:rPr>
              <a:t>, έφτιαξε και πρόσφερε στη μητέρα  και στον πατέρα  της τσάι,  κλείστηκε στο  δωμάτιό  της, πλύθηκε, προσευχήθηκε, άφησε </a:t>
            </a:r>
            <a:r>
              <a:rPr lang="el-GR" sz="1600" dirty="0" err="1">
                <a:effectLst/>
                <a:ea typeface="Times New Roman" panose="02020603050405020304" pitchFamily="18" charset="0"/>
                <a:cs typeface="Times New Roman" panose="02020603050405020304" pitchFamily="18" charset="0"/>
              </a:rPr>
              <a:t>γι</a:t>
            </a:r>
            <a:r>
              <a:rPr lang="el-GR" sz="1600" dirty="0">
                <a:effectLst/>
                <a:ea typeface="Times New Roman" panose="02020603050405020304" pitchFamily="18" charset="0"/>
                <a:cs typeface="Times New Roman" panose="02020603050405020304" pitchFamily="18" charset="0"/>
              </a:rPr>
              <a:t>΄ αρκετή ώρα  να την παρασύρουν  οι  σκέψεις κι  οι προσευχές της κι έπειτα  έδεσε τη μαντίλα της στο  γάντζο  του φωτιστικού[…] (σελ. 34)</a:t>
            </a:r>
            <a:endParaRPr lang="el-GR" sz="16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600" dirty="0">
                <a:effectLst/>
                <a:ea typeface="Times New Roman" panose="02020603050405020304" pitchFamily="18" charset="0"/>
                <a:cs typeface="Times New Roman" panose="02020603050405020304" pitchFamily="18" charset="0"/>
              </a:rPr>
              <a:t>[…]Κάθομαι   εδώ   κάθε  μέρα  στις τέσσερις  με τις κόρες  μου και βλέπουμε τη </a:t>
            </a:r>
            <a:r>
              <a:rPr lang="el-GR" sz="1600" i="1" dirty="0">
                <a:effectLst/>
                <a:ea typeface="Times New Roman" panose="02020603050405020304" pitchFamily="18" charset="0"/>
                <a:cs typeface="Times New Roman" panose="02020603050405020304" pitchFamily="18" charset="0"/>
              </a:rPr>
              <a:t>Μαριάννα</a:t>
            </a:r>
            <a:r>
              <a:rPr lang="el-GR" sz="1600" dirty="0">
                <a:effectLst/>
                <a:ea typeface="Times New Roman" panose="02020603050405020304" pitchFamily="18" charset="0"/>
                <a:cs typeface="Times New Roman" panose="02020603050405020304" pitchFamily="18" charset="0"/>
              </a:rPr>
              <a:t>[…](σελ. 387)</a:t>
            </a:r>
            <a:endParaRPr lang="el-GR" sz="16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600" dirty="0">
                <a:effectLst/>
                <a:ea typeface="Times New Roman" panose="02020603050405020304" pitchFamily="18" charset="0"/>
                <a:cs typeface="Times New Roman" panose="02020603050405020304" pitchFamily="18" charset="0"/>
              </a:rPr>
              <a:t>[…] Πατέρας, κόρη και Κα  παρακολουθούσανε  τη </a:t>
            </a:r>
            <a:r>
              <a:rPr lang="el-GR" sz="1600" i="1" dirty="0">
                <a:effectLst/>
                <a:ea typeface="Times New Roman" panose="02020603050405020304" pitchFamily="18" charset="0"/>
                <a:cs typeface="Times New Roman" panose="02020603050405020304" pitchFamily="18" charset="0"/>
              </a:rPr>
              <a:t>Μαριάννα</a:t>
            </a:r>
            <a:r>
              <a:rPr lang="el-GR" sz="1600" dirty="0">
                <a:effectLst/>
                <a:ea typeface="Times New Roman" panose="02020603050405020304" pitchFamily="18" charset="0"/>
                <a:cs typeface="Times New Roman" panose="02020603050405020304" pitchFamily="18" charset="0"/>
              </a:rPr>
              <a:t> χωρίς να μιλάνε[…](σελ. 389)</a:t>
            </a:r>
          </a:p>
          <a:p>
            <a:pPr algn="just">
              <a:lnSpc>
                <a:spcPct val="115000"/>
              </a:lnSpc>
              <a:spcAft>
                <a:spcPts val="1000"/>
              </a:spcAft>
            </a:pPr>
            <a:r>
              <a:rPr lang="el-GR" sz="1600" dirty="0">
                <a:solidFill>
                  <a:srgbClr val="FF0000"/>
                </a:solidFill>
                <a:ea typeface="Calibri" panose="020F0502020204030204" pitchFamily="34" charset="0"/>
                <a:cs typeface="Times New Roman" panose="02020603050405020304" pitchFamily="18" charset="0"/>
              </a:rPr>
              <a:t>Η  διάσπαση των σχέσεων,  η  σχάση  και η μοναξιά σκιαγραφούν  τη ζωή του ατόμου. Ο Χριστιανικός  </a:t>
            </a:r>
            <a:r>
              <a:rPr lang="el-GR" sz="1600" dirty="0" err="1">
                <a:solidFill>
                  <a:srgbClr val="FF0000"/>
                </a:solidFill>
                <a:ea typeface="Calibri" panose="020F0502020204030204" pitchFamily="34" charset="0"/>
                <a:cs typeface="Times New Roman" panose="02020603050405020304" pitchFamily="18" charset="0"/>
              </a:rPr>
              <a:t>Προσωποκεντρισμός</a:t>
            </a:r>
            <a:r>
              <a:rPr lang="el-GR" sz="1600" dirty="0">
                <a:solidFill>
                  <a:srgbClr val="FF0000"/>
                </a:solidFill>
                <a:ea typeface="Calibri" panose="020F0502020204030204" pitchFamily="34" charset="0"/>
                <a:cs typeface="Times New Roman" panose="02020603050405020304" pitchFamily="18" charset="0"/>
              </a:rPr>
              <a:t>   δεν αφορίζει   ούτε καταριέται τη   σύγχρονη τεχνολογία αντίθετα   επισημαίνει :  «Η  κοινωνία  μας θα αποκτήσει  επικοινωνία  αν η   τεχνολογική βελτίωση    των μέσων   μαζικής  επικοινωνίας συνοδευθεί   από τη θεολογική   αναβάθμιση   των τρόπων ανθρώπινης επικοινωνίας» ( Μ.Μπέγζος,1991α, 74)</a:t>
            </a:r>
          </a:p>
        </p:txBody>
      </p:sp>
      <p:pic>
        <p:nvPicPr>
          <p:cNvPr id="2" name="Picture 6" descr="Χιόνι">
            <a:extLst>
              <a:ext uri="{FF2B5EF4-FFF2-40B4-BE49-F238E27FC236}">
                <a16:creationId xmlns:a16="http://schemas.microsoft.com/office/drawing/2014/main" id="{6CC6E793-FAEE-0341-ADB2-A866BE82A8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201383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8026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809F6F-ABF2-D42F-CFF1-EC9BF5F67EA2}"/>
              </a:ext>
            </a:extLst>
          </p:cNvPr>
          <p:cNvSpPr txBox="1"/>
          <p:nvPr/>
        </p:nvSpPr>
        <p:spPr>
          <a:xfrm>
            <a:off x="5660571" y="274687"/>
            <a:ext cx="6183085" cy="6031395"/>
          </a:xfrm>
          <a:prstGeom prst="rect">
            <a:avLst/>
          </a:prstGeom>
          <a:noFill/>
        </p:spPr>
        <p:txBody>
          <a:bodyPr wrap="square">
            <a:spAutoFit/>
          </a:bodyPr>
          <a:lstStyle/>
          <a:p>
            <a:pPr algn="just">
              <a:lnSpc>
                <a:spcPct val="115000"/>
              </a:lnSpc>
              <a:spcAft>
                <a:spcPts val="1000"/>
              </a:spcAft>
              <a:buNone/>
            </a:pPr>
            <a:r>
              <a:rPr lang="el-GR" sz="1400" b="1" u="sng" dirty="0">
                <a:solidFill>
                  <a:srgbClr val="00B050"/>
                </a:solidFill>
                <a:effectLst/>
                <a:ea typeface="Times New Roman" panose="02020603050405020304" pitchFamily="18" charset="0"/>
                <a:cs typeface="Times New Roman" panose="02020603050405020304" pitchFamily="18" charset="0"/>
              </a:rPr>
              <a:t>Μορφές υποτίμησης </a:t>
            </a:r>
            <a:r>
              <a:rPr lang="el-GR" sz="1400" b="1" u="sng" dirty="0">
                <a:solidFill>
                  <a:srgbClr val="00B050"/>
                </a:solidFill>
                <a:effectLst/>
                <a:ea typeface="Calibri" panose="020F0502020204030204" pitchFamily="34" charset="0"/>
                <a:cs typeface="Times New Roman" panose="02020603050405020304" pitchFamily="18" charset="0"/>
              </a:rPr>
              <a:t>της ανθρώπινης ζωής</a:t>
            </a:r>
            <a:r>
              <a:rPr lang="el-GR" sz="1400" b="1" u="sng" dirty="0">
                <a:solidFill>
                  <a:srgbClr val="00B050"/>
                </a:solidFill>
                <a:effectLst/>
                <a:ea typeface="Times New Roman" panose="02020603050405020304" pitchFamily="18" charset="0"/>
                <a:cs typeface="Times New Roman" panose="02020603050405020304" pitchFamily="18" charset="0"/>
              </a:rPr>
              <a:t> </a:t>
            </a:r>
            <a:endParaRPr lang="el-GR" sz="1400" b="1"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400" u="none" strike="noStrike" dirty="0">
                <a:effectLst/>
                <a:ea typeface="Times New Roman" panose="02020603050405020304" pitchFamily="18" charset="0"/>
                <a:cs typeface="Times New Roman" panose="02020603050405020304" pitchFamily="18" charset="0"/>
              </a:rPr>
              <a:t> </a:t>
            </a:r>
            <a:endParaRPr lang="el-GR"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Το τελευταίο μας απόσπασμα  έχει σχέση με την πρακτική των βασανιστηρίων.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Το Πρόσωπο    έχει τη δυνατότητα να αντίκειται </a:t>
            </a:r>
            <a:r>
              <a:rPr lang="el-GR" sz="1400" dirty="0" err="1">
                <a:effectLst/>
                <a:ea typeface="Calibri" panose="020F0502020204030204" pitchFamily="34" charset="0"/>
                <a:cs typeface="Times New Roman" panose="02020603050405020304" pitchFamily="18" charset="0"/>
              </a:rPr>
              <a:t>σ΄αυτή</a:t>
            </a:r>
            <a:r>
              <a:rPr lang="el-GR" sz="1400" dirty="0">
                <a:effectLst/>
                <a:ea typeface="Calibri" panose="020F0502020204030204" pitchFamily="34" charset="0"/>
                <a:cs typeface="Times New Roman" panose="02020603050405020304" pitchFamily="18" charset="0"/>
              </a:rPr>
              <a:t> την πρακτική ή κάποιες φορές είναι  επιβεβλημένη ή καλύτερα «υπό τις περιστάσεις γίνεται αποδεκτή»;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Το  κάτωθι απόσπασμα  αναφέρεται  στη δολοφονία του διευθυντή του Εκπαιδευτικού Ινστιτούτου   και στις προσπάθειες εντοπισμού του ενόχου.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 οι αστυνομικοί  δεν είχαν  χρησιμοποιήσει  κάποιο  όργανο  για να δείρουν  τους νεαρούς, μόνο  τις  γροθιές  και τις μπότες  τους [….] ήταν αποφασισμένοι  να βρουν  όσο το δυνατό  πιο γρήγορα  το  δολοφόνο  του διευθυντή  του Εκπαιδευτικού  Ινστιτούτου, να παρουσιάσουν  τη σύλληψη  του ως επιτυχία της  επανάστασης  και ίσως  να τον εκτελούσαν αμέσως. (σελ.292)</a:t>
            </a:r>
          </a:p>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a:t>
            </a:r>
            <a:endParaRPr lang="el-GR" sz="1400" dirty="0">
              <a:solidFill>
                <a:srgbClr val="FF0000"/>
              </a:solidFill>
              <a:effectLst/>
              <a:ea typeface="Calibri" panose="020F0502020204030204" pitchFamily="34" charset="0"/>
              <a:cs typeface="Times New Roman" panose="02020603050405020304" pitchFamily="18" charset="0"/>
            </a:endParaRPr>
          </a:p>
          <a:p>
            <a:pPr algn="just"/>
            <a:r>
              <a:rPr lang="el-GR" sz="1400" dirty="0">
                <a:solidFill>
                  <a:srgbClr val="FF0000"/>
                </a:solidFill>
                <a:effectLst/>
                <a:ea typeface="Times New Roman" panose="02020603050405020304" pitchFamily="18" charset="0"/>
              </a:rPr>
              <a:t>Τόσο η θανατική ποινή όσα και  τα βασανιστήρια αποτελούν    μορφές άρνησης και υποτίμησης αντίστοιχα  της ανθρώπινης ζωής  και είναι  καταδικαστέες. Εξάλλου η  ιερότητα  της  ζωής του Προσώπου  είναι  όρος  εκ των ων ουκ άνευ - </a:t>
            </a:r>
            <a:r>
              <a:rPr lang="el-GR" sz="1400" dirty="0" err="1">
                <a:solidFill>
                  <a:srgbClr val="FF0000"/>
                </a:solidFill>
                <a:effectLst/>
                <a:ea typeface="Times New Roman" panose="02020603050405020304" pitchFamily="18" charset="0"/>
              </a:rPr>
              <a:t>sine</a:t>
            </a:r>
            <a:r>
              <a:rPr lang="el-GR" sz="1400" dirty="0">
                <a:solidFill>
                  <a:srgbClr val="FF0000"/>
                </a:solidFill>
                <a:effectLst/>
                <a:ea typeface="Times New Roman" panose="02020603050405020304" pitchFamily="18" charset="0"/>
              </a:rPr>
              <a:t> </a:t>
            </a:r>
            <a:r>
              <a:rPr lang="el-GR" sz="1400" dirty="0" err="1">
                <a:solidFill>
                  <a:srgbClr val="FF0000"/>
                </a:solidFill>
                <a:effectLst/>
                <a:ea typeface="Times New Roman" panose="02020603050405020304" pitchFamily="18" charset="0"/>
              </a:rPr>
              <a:t>qua</a:t>
            </a:r>
            <a:r>
              <a:rPr lang="el-GR" sz="1400" dirty="0">
                <a:solidFill>
                  <a:srgbClr val="FF0000"/>
                </a:solidFill>
                <a:effectLst/>
                <a:ea typeface="Times New Roman" panose="02020603050405020304" pitchFamily="18" charset="0"/>
              </a:rPr>
              <a:t> non -. </a:t>
            </a:r>
          </a:p>
          <a:p>
            <a:pPr algn="just">
              <a:buNone/>
            </a:pPr>
            <a:r>
              <a:rPr lang="el-GR" sz="1400" b="1" dirty="0">
                <a:solidFill>
                  <a:srgbClr val="FF0000"/>
                </a:solidFill>
                <a:effectLst/>
                <a:ea typeface="Times New Roman" panose="02020603050405020304" pitchFamily="18" charset="0"/>
              </a:rPr>
              <a:t> </a:t>
            </a:r>
            <a:endParaRPr lang="el-GR" sz="1400" dirty="0">
              <a:solidFill>
                <a:srgbClr val="FF0000"/>
              </a:solidFill>
              <a:effectLst/>
              <a:ea typeface="Times New Roman" panose="02020603050405020304" pitchFamily="18" charset="0"/>
            </a:endParaRPr>
          </a:p>
        </p:txBody>
      </p:sp>
      <p:pic>
        <p:nvPicPr>
          <p:cNvPr id="2" name="Picture 6" descr="Χιόνι">
            <a:extLst>
              <a:ext uri="{FF2B5EF4-FFF2-40B4-BE49-F238E27FC236}">
                <a16:creationId xmlns:a16="http://schemas.microsoft.com/office/drawing/2014/main" id="{7D2B7758-2D96-85B0-2B8C-AC6CA7BE8D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5007406"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7699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B5CF5A-8B84-2BC3-1F9A-4816804E203D}"/>
              </a:ext>
            </a:extLst>
          </p:cNvPr>
          <p:cNvSpPr txBox="1"/>
          <p:nvPr/>
        </p:nvSpPr>
        <p:spPr>
          <a:xfrm>
            <a:off x="3091543" y="81448"/>
            <a:ext cx="8926286" cy="6695103"/>
          </a:xfrm>
          <a:prstGeom prst="rect">
            <a:avLst/>
          </a:prstGeom>
          <a:noFill/>
        </p:spPr>
        <p:txBody>
          <a:bodyPr wrap="square">
            <a:spAutoFit/>
          </a:bodyPr>
          <a:lstStyle/>
          <a:p>
            <a:pPr algn="just">
              <a:buNone/>
            </a:pPr>
            <a:r>
              <a:rPr lang="en-GB" sz="1200" b="1" dirty="0">
                <a:solidFill>
                  <a:srgbClr val="00B050"/>
                </a:solidFill>
                <a:effectLst/>
                <a:ea typeface="Times New Roman" panose="02020603050405020304" pitchFamily="18" charset="0"/>
              </a:rPr>
              <a:t>V</a:t>
            </a:r>
            <a:r>
              <a:rPr lang="el-GR" sz="1200" b="1" dirty="0">
                <a:solidFill>
                  <a:srgbClr val="00B050"/>
                </a:solidFill>
                <a:effectLst/>
                <a:ea typeface="Times New Roman" panose="02020603050405020304" pitchFamily="18" charset="0"/>
              </a:rPr>
              <a:t>. ΣΥΜΠΕΡΑΣΜΑΤΑ </a:t>
            </a:r>
            <a:endParaRPr lang="el-GR" sz="1200" dirty="0">
              <a:solidFill>
                <a:srgbClr val="00B050"/>
              </a:solidFill>
              <a:effectLst/>
              <a:ea typeface="Times New Roman" panose="02020603050405020304" pitchFamily="18" charset="0"/>
            </a:endParaRPr>
          </a:p>
          <a:p>
            <a:pPr algn="just">
              <a:lnSpc>
                <a:spcPct val="115000"/>
              </a:lnSpc>
              <a:spcAft>
                <a:spcPts val="1000"/>
              </a:spcAft>
              <a:buNone/>
            </a:pPr>
            <a:r>
              <a:rPr lang="el-GR" sz="1200" u="none" strike="noStrike" dirty="0">
                <a:solidFill>
                  <a:srgbClr val="00B050"/>
                </a:solidFill>
                <a:effectLst/>
                <a:ea typeface="Calibri" panose="020F0502020204030204" pitchFamily="34" charset="0"/>
                <a:cs typeface="Times New Roman" panose="02020603050405020304" pitchFamily="18" charset="0"/>
              </a:rPr>
              <a:t> </a:t>
            </a:r>
            <a:endParaRPr lang="el-GR" sz="1200"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200" u="sng" dirty="0">
                <a:solidFill>
                  <a:srgbClr val="00B050"/>
                </a:solidFill>
                <a:effectLst/>
                <a:ea typeface="Calibri" panose="020F0502020204030204" pitchFamily="34" charset="0"/>
                <a:cs typeface="Times New Roman" panose="02020603050405020304" pitchFamily="18" charset="0"/>
              </a:rPr>
              <a:t>ΣΤΑΣΗ   ΠΡΟΣΩΠΟΥ</a:t>
            </a:r>
            <a:endParaRPr lang="el-GR" sz="1200"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200" dirty="0">
                <a:effectLst/>
                <a:ea typeface="Calibri" panose="020F0502020204030204" pitchFamily="34" charset="0"/>
                <a:cs typeface="Times New Roman" panose="02020603050405020304" pitchFamily="18" charset="0"/>
              </a:rPr>
              <a:t>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Το πρόσωπο   ζει    όταν προσφέρεται   στους  άλλους  (Σ. Φωτίου, 2001β, ).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Βασικό ζητούμενο  του  είναι η  αρμονική   συζυγία ανάμεσα στα δύο απόλυτα, την αγάπη   και την ελευθερία. (Μ. Μπέγζος,1991α,)</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Το  πρόσωπο ασκείται στην αγάπη και την ελευθερία, υποσκελίζει και αντιστρατεύεται   τη φιλοδοξία, τη φιληδονία, τη φιλοχρηματία,  τις κάθε λογής μορφές  υποτίμησης της ανθρώπινης ζωής   και με αίσθημα  ευθύνης  και αγάπης απέναντι  στο Θεό, στον συνάνθρωπο    και στη φύση οδεύει  προς την αυτοπραγμάτωση του, την αγιότητά  του. </a:t>
            </a:r>
          </a:p>
          <a:p>
            <a:pPr algn="just">
              <a:lnSpc>
                <a:spcPct val="115000"/>
              </a:lnSpc>
              <a:spcAft>
                <a:spcPts val="1000"/>
              </a:spcAft>
              <a:buNone/>
            </a:pPr>
            <a:r>
              <a:rPr lang="el-GR" sz="1200" u="sng" dirty="0">
                <a:solidFill>
                  <a:srgbClr val="00B050"/>
                </a:solidFill>
                <a:effectLst/>
                <a:ea typeface="Calibri" panose="020F0502020204030204" pitchFamily="34" charset="0"/>
                <a:cs typeface="Times New Roman" panose="02020603050405020304" pitchFamily="18" charset="0"/>
              </a:rPr>
              <a:t>ΣΤΑΣΗ ΚΡΑΤΟΥΣ  </a:t>
            </a:r>
            <a:endParaRPr lang="el-GR" sz="1200" dirty="0">
              <a:solidFill>
                <a:srgbClr val="00B050"/>
              </a:solidFill>
              <a:effectLst/>
              <a:ea typeface="Calibri" panose="020F0502020204030204" pitchFamily="34" charset="0"/>
              <a:cs typeface="Times New Roman" panose="02020603050405020304" pitchFamily="18" charset="0"/>
            </a:endParaRPr>
          </a:p>
          <a:p>
            <a:pPr marL="171450" indent="-171450" algn="just">
              <a:lnSpc>
                <a:spcPct val="115000"/>
              </a:lnSpc>
              <a:spcAft>
                <a:spcPts val="1000"/>
              </a:spcAft>
              <a:buFont typeface="Wingdings" panose="05000000000000000000" pitchFamily="2" charset="2"/>
              <a:buChar char="q"/>
            </a:pPr>
            <a:r>
              <a:rPr lang="el-GR" sz="1200" dirty="0">
                <a:ea typeface="Calibri" panose="020F0502020204030204" pitchFamily="34" charset="0"/>
                <a:cs typeface="Times New Roman" panose="02020603050405020304" pitchFamily="18" charset="0"/>
              </a:rPr>
              <a:t>«</a:t>
            </a:r>
            <a:r>
              <a:rPr lang="el-GR" sz="1200" dirty="0">
                <a:effectLst/>
                <a:ea typeface="Calibri" panose="020F0502020204030204" pitchFamily="34" charset="0"/>
                <a:cs typeface="Times New Roman" panose="02020603050405020304" pitchFamily="18" charset="0"/>
              </a:rPr>
              <a:t>Πώς συνδυάζεις  την  εντολή του Θεού   με  την απαγόρευση  εισόδου  των κοριτσιών   μας με  μαντίλα  στην πράξη;»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 «Η απαγόρευση  είναι εντολή   του κοσμικού   κράτους»</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  «Δάσκαλε με  </a:t>
            </a:r>
            <a:r>
              <a:rPr lang="el-GR" sz="1200" dirty="0" err="1">
                <a:effectLst/>
                <a:ea typeface="Calibri" panose="020F0502020204030204" pitchFamily="34" charset="0"/>
                <a:cs typeface="Times New Roman" panose="02020603050405020304" pitchFamily="18" charset="0"/>
              </a:rPr>
              <a:t>συγχωρείς</a:t>
            </a:r>
            <a:r>
              <a:rPr lang="el-GR" sz="1200" dirty="0">
                <a:effectLst/>
                <a:ea typeface="Calibri" panose="020F0502020204030204" pitchFamily="34" charset="0"/>
                <a:cs typeface="Times New Roman" panose="02020603050405020304" pitchFamily="18" charset="0"/>
              </a:rPr>
              <a:t> μπορώ   να σου κάνω   μια ερώτηση; Η εντολή του κράτους, δάσκαλε  είναι ανώτερη από την εντολή   του Θεού;»/ «Σωστή  ερώτηση. </a:t>
            </a:r>
          </a:p>
          <a:p>
            <a:pPr marL="171450" indent="-171450" algn="just">
              <a:lnSpc>
                <a:spcPct val="115000"/>
              </a:lnSpc>
              <a:spcAft>
                <a:spcPts val="1000"/>
              </a:spcAft>
              <a:buFont typeface="Wingdings" panose="05000000000000000000" pitchFamily="2" charset="2"/>
              <a:buChar char="q"/>
            </a:pPr>
            <a:r>
              <a:rPr lang="el-GR" sz="1200" dirty="0">
                <a:ea typeface="Calibri" panose="020F0502020204030204" pitchFamily="34" charset="0"/>
                <a:cs typeface="Times New Roman" panose="02020603050405020304" pitchFamily="18" charset="0"/>
              </a:rPr>
              <a:t>«</a:t>
            </a:r>
            <a:r>
              <a:rPr lang="el-GR" sz="1200" dirty="0">
                <a:effectLst/>
                <a:ea typeface="Calibri" panose="020F0502020204030204" pitchFamily="34" charset="0"/>
                <a:cs typeface="Times New Roman" panose="02020603050405020304" pitchFamily="18" charset="0"/>
              </a:rPr>
              <a:t>Αλλά  σ ΄ ένα κοσμικό κράτος  αυτά είναι δύο   διαφορετικά πράγματα» (σελ.72)</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Τα περί της </a:t>
            </a:r>
            <a:r>
              <a:rPr lang="el-GR" sz="1200" dirty="0" err="1">
                <a:effectLst/>
                <a:ea typeface="Calibri" panose="020F0502020204030204" pitchFamily="34" charset="0"/>
                <a:cs typeface="Times New Roman" panose="02020603050405020304" pitchFamily="18" charset="0"/>
              </a:rPr>
              <a:t>εκκοσμίκευσης</a:t>
            </a:r>
            <a:r>
              <a:rPr lang="el-GR" sz="1200" dirty="0">
                <a:effectLst/>
                <a:ea typeface="Calibri" panose="020F0502020204030204" pitchFamily="34" charset="0"/>
                <a:cs typeface="Times New Roman" panose="02020603050405020304" pitchFamily="18" charset="0"/>
              </a:rPr>
              <a:t>  εδράζονται σε έναν  εσφαλμένο  διαχωρισμό  :  την  ευθέως ανάλογη σχέση που συνδέει τον  πολιτισμικό εκσυγχρονισμό και  τον  θρησκευτικό  αποχρωματισμό. Ο  μοντέρνος τρόπος  ζωής  χαρακτηρίζεται  ναι μεν  από </a:t>
            </a:r>
            <a:r>
              <a:rPr lang="el-GR" sz="1200" dirty="0" err="1">
                <a:effectLst/>
                <a:ea typeface="Calibri" panose="020F0502020204030204" pitchFamily="34" charset="0"/>
                <a:cs typeface="Times New Roman" panose="02020603050405020304" pitchFamily="18" charset="0"/>
              </a:rPr>
              <a:t>εκκοσμίκευση</a:t>
            </a:r>
            <a:r>
              <a:rPr lang="el-GR" sz="1200" dirty="0">
                <a:effectLst/>
                <a:ea typeface="Calibri" panose="020F0502020204030204" pitchFamily="34" charset="0"/>
                <a:cs typeface="Times New Roman" panose="02020603050405020304" pitchFamily="18" charset="0"/>
              </a:rPr>
              <a:t>  αλλά και   εξατομίκευση.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Απέναντι   στην ατομοκρατία της </a:t>
            </a:r>
            <a:r>
              <a:rPr lang="el-GR" sz="1200" dirty="0" err="1">
                <a:effectLst/>
                <a:ea typeface="Calibri" panose="020F0502020204030204" pitchFamily="34" charset="0"/>
                <a:cs typeface="Times New Roman" panose="02020603050405020304" pitchFamily="18" charset="0"/>
              </a:rPr>
              <a:t>εκκοσμίκευσης</a:t>
            </a:r>
            <a:r>
              <a:rPr lang="el-GR" sz="1200" dirty="0">
                <a:effectLst/>
                <a:ea typeface="Calibri" panose="020F0502020204030204" pitchFamily="34" charset="0"/>
                <a:cs typeface="Times New Roman" panose="02020603050405020304" pitchFamily="18" charset="0"/>
              </a:rPr>
              <a:t>  προτάσσεται  «η   οντολογική κατηγορία  πρόσωπο, προσωποκρατία». (Μ.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1995, 240).</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 Υπό το φως της Προσωποκρατίας, μοναδική   μέριμνα  του κράτους και της πολιτείας είναι   να παρέχει   ίσες  ευκαιρίες στη θρησκευτικότητα  και  την  κοσμικότητα, επεμβαίνοντας  σε  μια  μόνο περίπτωση   : όταν  απειλείται   η ελευθερία  του ανθρώπου «Ανώτερη    και  πολυτιμότερη   από  την ενότητα  είναι  και παραμένει  πάντοτε  η ελευθερία». (Μ.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2004, 69)</a:t>
            </a:r>
          </a:p>
        </p:txBody>
      </p:sp>
      <p:pic>
        <p:nvPicPr>
          <p:cNvPr id="2" name="Picture 6" descr="Χιόνι">
            <a:extLst>
              <a:ext uri="{FF2B5EF4-FFF2-40B4-BE49-F238E27FC236}">
                <a16:creationId xmlns:a16="http://schemas.microsoft.com/office/drawing/2014/main" id="{947080BF-7F5A-C1A9-3A50-CBC519DF47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5" y="10"/>
            <a:ext cx="2971778"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1672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16864B-E438-3B13-7706-C3DE35F479F5}"/>
              </a:ext>
            </a:extLst>
          </p:cNvPr>
          <p:cNvSpPr txBox="1"/>
          <p:nvPr/>
        </p:nvSpPr>
        <p:spPr>
          <a:xfrm>
            <a:off x="195944" y="339577"/>
            <a:ext cx="11996056" cy="5618076"/>
          </a:xfrm>
          <a:prstGeom prst="rect">
            <a:avLst/>
          </a:prstGeom>
          <a:noFill/>
        </p:spPr>
        <p:txBody>
          <a:bodyPr wrap="square">
            <a:spAutoFit/>
          </a:bodyPr>
          <a:lstStyle/>
          <a:p>
            <a:pPr algn="just">
              <a:spcAft>
                <a:spcPts val="1000"/>
              </a:spcAft>
              <a:buNone/>
            </a:pPr>
            <a:r>
              <a:rPr lang="en-US" sz="1200" b="1" u="sng" dirty="0">
                <a:effectLst/>
                <a:ea typeface="Calibri" panose="020F0502020204030204" pitchFamily="34" charset="0"/>
                <a:cs typeface="Times New Roman" panose="02020603050405020304" pitchFamily="18" charset="0"/>
              </a:rPr>
              <a:t>VI</a:t>
            </a:r>
            <a:r>
              <a:rPr lang="el-GR" sz="1200" b="1" u="sng" dirty="0">
                <a:effectLst/>
                <a:ea typeface="Calibri" panose="020F0502020204030204" pitchFamily="34" charset="0"/>
                <a:cs typeface="Times New Roman" panose="02020603050405020304" pitchFamily="18" charset="0"/>
              </a:rPr>
              <a:t>.ΒΙΒΛΙΟΓΡΑΦΙΑ  </a:t>
            </a:r>
            <a:endParaRPr lang="el-GR" sz="1200" dirty="0">
              <a:effectLst/>
              <a:ea typeface="Calibri" panose="020F0502020204030204" pitchFamily="34" charset="0"/>
              <a:cs typeface="Times New Roman" panose="02020603050405020304" pitchFamily="18" charset="0"/>
            </a:endParaRPr>
          </a:p>
          <a:p>
            <a:pPr algn="just">
              <a:spcAft>
                <a:spcPts val="1000"/>
              </a:spcAft>
              <a:buNone/>
            </a:pPr>
            <a:r>
              <a:rPr lang="el-GR" sz="1200" u="sng" dirty="0">
                <a:effectLst/>
                <a:ea typeface="Calibri" panose="020F0502020204030204" pitchFamily="34" charset="0"/>
                <a:cs typeface="Times New Roman" panose="02020603050405020304" pitchFamily="18" charset="0"/>
              </a:rPr>
              <a:t>Πρωτογενές υλικό : </a:t>
            </a:r>
            <a:endParaRPr lang="el-GR" sz="1200" dirty="0">
              <a:effectLst/>
              <a:ea typeface="Calibri" panose="020F0502020204030204" pitchFamily="34" charset="0"/>
              <a:cs typeface="Times New Roman" panose="02020603050405020304" pitchFamily="18" charset="0"/>
            </a:endParaRPr>
          </a:p>
          <a:p>
            <a:pPr algn="just">
              <a:spcAft>
                <a:spcPts val="1000"/>
              </a:spcAft>
              <a:buNone/>
            </a:pPr>
            <a:r>
              <a:rPr lang="el-GR" sz="1200" dirty="0">
                <a:effectLst/>
                <a:ea typeface="Calibri" panose="020F0502020204030204" pitchFamily="34" charset="0"/>
                <a:cs typeface="Times New Roman" panose="02020603050405020304" pitchFamily="18" charset="0"/>
              </a:rPr>
              <a:t>Παμούκ, Ο. (2007).</a:t>
            </a:r>
            <a:r>
              <a:rPr lang="el-GR" sz="1200" i="1" dirty="0">
                <a:effectLst/>
                <a:ea typeface="Calibri" panose="020F0502020204030204" pitchFamily="34" charset="0"/>
                <a:cs typeface="Times New Roman" panose="02020603050405020304" pitchFamily="18" charset="0"/>
              </a:rPr>
              <a:t> Χιόνι</a:t>
            </a:r>
            <a:r>
              <a:rPr lang="el-GR" sz="1200" dirty="0">
                <a:effectLst/>
                <a:ea typeface="Calibri" panose="020F0502020204030204" pitchFamily="34" charset="0"/>
                <a:cs typeface="Times New Roman" panose="02020603050405020304" pitchFamily="18" charset="0"/>
              </a:rPr>
              <a:t>.( μετάφραση Στέλλα </a:t>
            </a:r>
            <a:r>
              <a:rPr lang="el-GR" sz="1200" dirty="0" err="1">
                <a:effectLst/>
                <a:ea typeface="Calibri" panose="020F0502020204030204" pitchFamily="34" charset="0"/>
                <a:cs typeface="Times New Roman" panose="02020603050405020304" pitchFamily="18" charset="0"/>
              </a:rPr>
              <a:t>Βρετού</a:t>
            </a:r>
            <a:r>
              <a:rPr lang="el-GR" sz="1200" dirty="0">
                <a:effectLst/>
                <a:ea typeface="Calibri" panose="020F0502020204030204" pitchFamily="34" charset="0"/>
                <a:cs typeface="Times New Roman" panose="02020603050405020304" pitchFamily="18" charset="0"/>
              </a:rPr>
              <a:t>). Αθήνα : Ωκεανίδα.</a:t>
            </a:r>
          </a:p>
          <a:p>
            <a:pPr algn="just">
              <a:spcAft>
                <a:spcPts val="1000"/>
              </a:spcAft>
              <a:buNone/>
            </a:pPr>
            <a:r>
              <a:rPr lang="el-GR" sz="1200" u="sng" dirty="0">
                <a:effectLst/>
                <a:ea typeface="Calibri" panose="020F0502020204030204" pitchFamily="34" charset="0"/>
                <a:cs typeface="Times New Roman" panose="02020603050405020304" pitchFamily="18" charset="0"/>
              </a:rPr>
              <a:t>Βιβλιογραφία για θεωρητικό πλαίσιο :</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Βαγιάνος</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dirty="0" err="1">
                <a:solidFill>
                  <a:srgbClr val="0A0A0A"/>
                </a:solidFill>
                <a:effectLst/>
                <a:ea typeface="Times New Roman" panose="02020603050405020304" pitchFamily="18" charset="0"/>
                <a:cs typeface="Times New Roman" panose="02020603050405020304" pitchFamily="18" charset="0"/>
              </a:rPr>
              <a:t>Στ</a:t>
            </a:r>
            <a:r>
              <a:rPr lang="el-GR" sz="1200" dirty="0">
                <a:solidFill>
                  <a:srgbClr val="0A0A0A"/>
                </a:solidFill>
                <a:effectLst/>
                <a:ea typeface="Times New Roman" panose="02020603050405020304" pitchFamily="18" charset="0"/>
                <a:cs typeface="Times New Roman" panose="02020603050405020304" pitchFamily="18" charset="0"/>
              </a:rPr>
              <a:t>. κ. ά. (1996). </a:t>
            </a:r>
            <a:r>
              <a:rPr lang="el-GR" sz="1200" i="1" dirty="0">
                <a:solidFill>
                  <a:srgbClr val="0A0A0A"/>
                </a:solidFill>
                <a:effectLst/>
                <a:ea typeface="Times New Roman" panose="02020603050405020304" pitchFamily="18" charset="0"/>
                <a:cs typeface="Times New Roman" panose="02020603050405020304" pitchFamily="18" charset="0"/>
              </a:rPr>
              <a:t>Αγωγή ελευθερίας</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dirty="0" err="1">
                <a:solidFill>
                  <a:srgbClr val="0A0A0A"/>
                </a:solidFill>
                <a:effectLst/>
                <a:ea typeface="Times New Roman" panose="02020603050405020304" pitchFamily="18" charset="0"/>
                <a:cs typeface="Times New Roman" panose="02020603050405020304" pitchFamily="18" charset="0"/>
              </a:rPr>
              <a:t>Στ</a:t>
            </a:r>
            <a:r>
              <a:rPr lang="el-GR" sz="1200" dirty="0">
                <a:solidFill>
                  <a:srgbClr val="0A0A0A"/>
                </a:solidFill>
                <a:effectLst/>
                <a:ea typeface="Times New Roman" panose="02020603050405020304" pitchFamily="18" charset="0"/>
                <a:cs typeface="Times New Roman" panose="02020603050405020304" pitchFamily="18" charset="0"/>
              </a:rPr>
              <a:t>. Φωτίου, </a:t>
            </a:r>
            <a:r>
              <a:rPr lang="el-GR" sz="1200" dirty="0" err="1">
                <a:solidFill>
                  <a:srgbClr val="0A0A0A"/>
                </a:solidFill>
                <a:effectLst/>
                <a:ea typeface="Times New Roman" panose="02020603050405020304" pitchFamily="18" charset="0"/>
                <a:cs typeface="Times New Roman" panose="02020603050405020304" pitchFamily="18" charset="0"/>
              </a:rPr>
              <a:t>Επιμ</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dirty="0" err="1">
                <a:solidFill>
                  <a:srgbClr val="0A0A0A"/>
                </a:solidFill>
                <a:effectLst/>
                <a:ea typeface="Times New Roman" panose="02020603050405020304" pitchFamily="18" charset="0"/>
                <a:cs typeface="Times New Roman" panose="02020603050405020304" pitchFamily="18" charset="0"/>
              </a:rPr>
              <a:t>Τόμ</a:t>
            </a:r>
            <a:r>
              <a:rPr lang="el-GR" sz="1200" dirty="0">
                <a:solidFill>
                  <a:srgbClr val="0A0A0A"/>
                </a:solidFill>
                <a:effectLst/>
                <a:ea typeface="Times New Roman" panose="02020603050405020304" pitchFamily="18" charset="0"/>
                <a:cs typeface="Times New Roman" panose="02020603050405020304" pitchFamily="18" charset="0"/>
              </a:rPr>
              <a:t>. Α΄). Αρμός.</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Γιανναράς</a:t>
            </a:r>
            <a:r>
              <a:rPr lang="el-GR" sz="1200" dirty="0">
                <a:solidFill>
                  <a:srgbClr val="0A0A0A"/>
                </a:solidFill>
                <a:effectLst/>
                <a:ea typeface="Times New Roman" panose="02020603050405020304" pitchFamily="18" charset="0"/>
                <a:cs typeface="Times New Roman" panose="02020603050405020304" pitchFamily="18" charset="0"/>
              </a:rPr>
              <a:t>, Χ. (1987). </a:t>
            </a:r>
            <a:r>
              <a:rPr lang="el-GR" sz="1200" i="1" dirty="0">
                <a:solidFill>
                  <a:srgbClr val="0A0A0A"/>
                </a:solidFill>
                <a:effectLst/>
                <a:ea typeface="Times New Roman" panose="02020603050405020304" pitchFamily="18" charset="0"/>
                <a:cs typeface="Times New Roman" panose="02020603050405020304" pitchFamily="18" charset="0"/>
              </a:rPr>
              <a:t>Το πρόσωπο και ο έρως</a:t>
            </a:r>
            <a:r>
              <a:rPr lang="el-GR" sz="1200" dirty="0">
                <a:solidFill>
                  <a:srgbClr val="0A0A0A"/>
                </a:solidFill>
                <a:effectLst/>
                <a:ea typeface="Times New Roman" panose="02020603050405020304" pitchFamily="18" charset="0"/>
                <a:cs typeface="Times New Roman" panose="02020603050405020304" pitchFamily="18" charset="0"/>
              </a:rPr>
              <a:t>. Δόμος.</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Γιαννουλάτος</a:t>
            </a:r>
            <a:r>
              <a:rPr lang="el-GR" sz="1200" dirty="0">
                <a:solidFill>
                  <a:srgbClr val="0A0A0A"/>
                </a:solidFill>
                <a:effectLst/>
                <a:ea typeface="Times New Roman" panose="02020603050405020304" pitchFamily="18" charset="0"/>
                <a:cs typeface="Times New Roman" panose="02020603050405020304" pitchFamily="18" charset="0"/>
              </a:rPr>
              <a:t>, Α. (2000α). </a:t>
            </a:r>
            <a:r>
              <a:rPr lang="el-GR" sz="1200" i="1" dirty="0">
                <a:solidFill>
                  <a:srgbClr val="0A0A0A"/>
                </a:solidFill>
                <a:effectLst/>
                <a:ea typeface="Times New Roman" panose="02020603050405020304" pitchFamily="18" charset="0"/>
                <a:cs typeface="Times New Roman" panose="02020603050405020304" pitchFamily="18" charset="0"/>
              </a:rPr>
              <a:t>Ισλάμ: Θρησκειολογική </a:t>
            </a:r>
            <a:r>
              <a:rPr lang="el-GR" sz="1200" i="1" dirty="0" err="1">
                <a:solidFill>
                  <a:srgbClr val="0A0A0A"/>
                </a:solidFill>
                <a:effectLst/>
                <a:ea typeface="Times New Roman" panose="02020603050405020304" pitchFamily="18" charset="0"/>
                <a:cs typeface="Times New Roman" panose="02020603050405020304" pitchFamily="18" charset="0"/>
              </a:rPr>
              <a:t>επισκόπησις</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dirty="0" err="1">
                <a:solidFill>
                  <a:srgbClr val="0A0A0A"/>
                </a:solidFill>
                <a:effectLst/>
                <a:ea typeface="Times New Roman" panose="02020603050405020304" pitchFamily="18" charset="0"/>
                <a:cs typeface="Times New Roman" panose="02020603050405020304" pitchFamily="18" charset="0"/>
              </a:rPr>
              <a:t>Πορευθέντες</a:t>
            </a:r>
            <a:r>
              <a:rPr lang="el-GR" sz="1200" dirty="0">
                <a:solidFill>
                  <a:srgbClr val="0A0A0A"/>
                </a:solidFill>
                <a:effectLst/>
                <a:ea typeface="Times New Roman" panose="02020603050405020304" pitchFamily="18" charset="0"/>
                <a:cs typeface="Times New Roman" panose="02020603050405020304" pitchFamily="18" charset="0"/>
              </a:rPr>
              <a:t>.</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Γιαννουλάτος</a:t>
            </a:r>
            <a:r>
              <a:rPr lang="el-GR" sz="1200" dirty="0">
                <a:solidFill>
                  <a:srgbClr val="0A0A0A"/>
                </a:solidFill>
                <a:effectLst/>
                <a:ea typeface="Times New Roman" panose="02020603050405020304" pitchFamily="18" charset="0"/>
                <a:cs typeface="Times New Roman" panose="02020603050405020304" pitchFamily="18" charset="0"/>
              </a:rPr>
              <a:t>, Α. (2000β). </a:t>
            </a:r>
            <a:r>
              <a:rPr lang="el-GR" sz="1200" i="1" dirty="0">
                <a:solidFill>
                  <a:srgbClr val="0A0A0A"/>
                </a:solidFill>
                <a:effectLst/>
                <a:ea typeface="Times New Roman" panose="02020603050405020304" pitchFamily="18" charset="0"/>
                <a:cs typeface="Times New Roman" panose="02020603050405020304" pitchFamily="18" charset="0"/>
              </a:rPr>
              <a:t>Παγκοσμιότητα και ορθοδοξία: Μελετήματα ορθοδόξου προβληματισμού</a:t>
            </a:r>
            <a:r>
              <a:rPr lang="el-GR" sz="1200" dirty="0">
                <a:solidFill>
                  <a:srgbClr val="0A0A0A"/>
                </a:solidFill>
                <a:effectLst/>
                <a:ea typeface="Times New Roman" panose="02020603050405020304" pitchFamily="18" charset="0"/>
                <a:cs typeface="Times New Roman" panose="02020603050405020304" pitchFamily="18" charset="0"/>
              </a:rPr>
              <a:t>. Ακρίτας.</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Κυθραιώτης</a:t>
            </a:r>
            <a:r>
              <a:rPr lang="el-GR" sz="1200" dirty="0">
                <a:solidFill>
                  <a:srgbClr val="0A0A0A"/>
                </a:solidFill>
                <a:effectLst/>
                <a:ea typeface="Times New Roman" panose="02020603050405020304" pitchFamily="18" charset="0"/>
                <a:cs typeface="Times New Roman" panose="02020603050405020304" pitchFamily="18" charset="0"/>
              </a:rPr>
              <a:t>, Γ. (1992). Η πρόκληση της ένταξης στην Ευρωπαϊκή Κοινότητα. Στο Κ. Β. </a:t>
            </a:r>
            <a:r>
              <a:rPr lang="el-GR" sz="1200" dirty="0" err="1">
                <a:solidFill>
                  <a:srgbClr val="0A0A0A"/>
                </a:solidFill>
                <a:effectLst/>
                <a:ea typeface="Times New Roman" panose="02020603050405020304" pitchFamily="18" charset="0"/>
                <a:cs typeface="Times New Roman" panose="02020603050405020304" pitchFamily="18" charset="0"/>
              </a:rPr>
              <a:t>Σκουτέρης</a:t>
            </a:r>
            <a:r>
              <a:rPr lang="el-GR" sz="1200" dirty="0">
                <a:solidFill>
                  <a:srgbClr val="0A0A0A"/>
                </a:solidFill>
                <a:effectLst/>
                <a:ea typeface="Times New Roman" panose="02020603050405020304" pitchFamily="18" charset="0"/>
                <a:cs typeface="Times New Roman" panose="02020603050405020304" pitchFamily="18" charset="0"/>
              </a:rPr>
              <a:t> κ. ά. (</a:t>
            </a:r>
            <a:r>
              <a:rPr lang="el-GR" sz="1200" dirty="0" err="1">
                <a:solidFill>
                  <a:srgbClr val="0A0A0A"/>
                </a:solidFill>
                <a:effectLst/>
                <a:ea typeface="Times New Roman" panose="02020603050405020304" pitchFamily="18" charset="0"/>
                <a:cs typeface="Times New Roman" panose="02020603050405020304" pitchFamily="18" charset="0"/>
              </a:rPr>
              <a:t>Επιμ</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i="1" dirty="0">
                <a:solidFill>
                  <a:srgbClr val="0A0A0A"/>
                </a:solidFill>
                <a:effectLst/>
                <a:ea typeface="Times New Roman" panose="02020603050405020304" pitchFamily="18" charset="0"/>
                <a:cs typeface="Times New Roman" panose="02020603050405020304" pitchFamily="18" charset="0"/>
              </a:rPr>
              <a:t>Η Ορθοδοξία μπροστά στις προκλήσεις του σύγχρονου κόσμου: Πρακτικά Α' Θεολογικού Συνεδρίου</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dirty="0" err="1">
                <a:solidFill>
                  <a:srgbClr val="0A0A0A"/>
                </a:solidFill>
                <a:effectLst/>
                <a:ea typeface="Times New Roman" panose="02020603050405020304" pitchFamily="18" charset="0"/>
                <a:cs typeface="Times New Roman" panose="02020603050405020304" pitchFamily="18" charset="0"/>
              </a:rPr>
              <a:t>σσ</a:t>
            </a:r>
            <a:r>
              <a:rPr lang="el-GR" sz="1200" dirty="0">
                <a:solidFill>
                  <a:srgbClr val="0A0A0A"/>
                </a:solidFill>
                <a:effectLst/>
                <a:ea typeface="Times New Roman" panose="02020603050405020304" pitchFamily="18" charset="0"/>
                <a:cs typeface="Times New Roman" panose="02020603050405020304" pitchFamily="18" charset="0"/>
              </a:rPr>
              <a:t>. [σελίδες]). Ορθόδοξο Πνευματικό Κέντρο Αγίου Γεωργίου Μακρή.</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Μαραθεύτης</a:t>
            </a:r>
            <a:r>
              <a:rPr lang="el-GR" sz="1200" dirty="0">
                <a:solidFill>
                  <a:srgbClr val="0A0A0A"/>
                </a:solidFill>
                <a:effectLst/>
                <a:ea typeface="Times New Roman" panose="02020603050405020304" pitchFamily="18" charset="0"/>
                <a:cs typeface="Times New Roman" panose="02020603050405020304" pitchFamily="18" charset="0"/>
              </a:rPr>
              <a:t>, Μ. (1994). </a:t>
            </a:r>
            <a:r>
              <a:rPr lang="el-GR" sz="1200" i="1" dirty="0">
                <a:solidFill>
                  <a:srgbClr val="0A0A0A"/>
                </a:solidFill>
                <a:effectLst/>
                <a:ea typeface="Times New Roman" panose="02020603050405020304" pitchFamily="18" charset="0"/>
                <a:cs typeface="Times New Roman" panose="02020603050405020304" pitchFamily="18" charset="0"/>
              </a:rPr>
              <a:t>Η αυτοπραγμάτωση του προσώπου: Δοκίμια</a:t>
            </a:r>
            <a:r>
              <a:rPr lang="el-GR" sz="1200" dirty="0">
                <a:solidFill>
                  <a:srgbClr val="0A0A0A"/>
                </a:solidFill>
                <a:effectLst/>
                <a:ea typeface="Times New Roman" panose="02020603050405020304" pitchFamily="18" charset="0"/>
                <a:cs typeface="Times New Roman" panose="02020603050405020304" pitchFamily="18" charset="0"/>
              </a:rPr>
              <a:t>. </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Μπέγζος</a:t>
            </a:r>
            <a:r>
              <a:rPr lang="el-GR" sz="1200" dirty="0">
                <a:solidFill>
                  <a:srgbClr val="0A0A0A"/>
                </a:solidFill>
                <a:effectLst/>
                <a:ea typeface="Times New Roman" panose="02020603050405020304" pitchFamily="18" charset="0"/>
                <a:cs typeface="Times New Roman" panose="02020603050405020304" pitchFamily="18" charset="0"/>
              </a:rPr>
              <a:t>, Μ. Π. (1988). </a:t>
            </a:r>
            <a:r>
              <a:rPr lang="el-GR" sz="1200" i="1" dirty="0">
                <a:solidFill>
                  <a:srgbClr val="0A0A0A"/>
                </a:solidFill>
                <a:effectLst/>
                <a:ea typeface="Times New Roman" panose="02020603050405020304" pitchFamily="18" charset="0"/>
                <a:cs typeface="Times New Roman" panose="02020603050405020304" pitchFamily="18" charset="0"/>
              </a:rPr>
              <a:t>Δοκίμια φιλοσοφίας της θρησκείας: Μεταμοντερνισμός και εσχατολογία</a:t>
            </a:r>
            <a:r>
              <a:rPr lang="el-GR" sz="1200" dirty="0">
                <a:solidFill>
                  <a:srgbClr val="0A0A0A"/>
                </a:solidFill>
                <a:effectLst/>
                <a:ea typeface="Times New Roman" panose="02020603050405020304" pitchFamily="18" charset="0"/>
                <a:cs typeface="Times New Roman" panose="02020603050405020304" pitchFamily="18" charset="0"/>
              </a:rPr>
              <a:t>. Γρηγόρη.</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Μπέγζος</a:t>
            </a:r>
            <a:r>
              <a:rPr lang="el-GR" sz="1200" dirty="0">
                <a:solidFill>
                  <a:srgbClr val="0A0A0A"/>
                </a:solidFill>
                <a:effectLst/>
                <a:ea typeface="Times New Roman" panose="02020603050405020304" pitchFamily="18" charset="0"/>
                <a:cs typeface="Times New Roman" panose="02020603050405020304" pitchFamily="18" charset="0"/>
              </a:rPr>
              <a:t>, Μ. Π. (1991α). Ανατολική ηθική και δυτική τεχνική. Στο Κ. </a:t>
            </a:r>
            <a:r>
              <a:rPr lang="el-GR" sz="1200" dirty="0" err="1">
                <a:solidFill>
                  <a:srgbClr val="0A0A0A"/>
                </a:solidFill>
                <a:effectLst/>
                <a:ea typeface="Times New Roman" panose="02020603050405020304" pitchFamily="18" charset="0"/>
                <a:cs typeface="Times New Roman" panose="02020603050405020304" pitchFamily="18" charset="0"/>
              </a:rPr>
              <a:t>Γουέαρ</a:t>
            </a:r>
            <a:r>
              <a:rPr lang="el-GR" sz="1200" dirty="0">
                <a:solidFill>
                  <a:srgbClr val="0A0A0A"/>
                </a:solidFill>
                <a:effectLst/>
                <a:ea typeface="Times New Roman" panose="02020603050405020304" pitchFamily="18" charset="0"/>
                <a:cs typeface="Times New Roman" panose="02020603050405020304" pitchFamily="18" charset="0"/>
              </a:rPr>
              <a:t> κ. ά. (</a:t>
            </a:r>
            <a:r>
              <a:rPr lang="el-GR" sz="1200" dirty="0" err="1">
                <a:solidFill>
                  <a:srgbClr val="0A0A0A"/>
                </a:solidFill>
                <a:effectLst/>
                <a:ea typeface="Times New Roman" panose="02020603050405020304" pitchFamily="18" charset="0"/>
                <a:cs typeface="Times New Roman" panose="02020603050405020304" pitchFamily="18" charset="0"/>
              </a:rPr>
              <a:t>Επιμ</a:t>
            </a:r>
            <a:r>
              <a:rPr lang="el-GR" sz="1200" dirty="0">
                <a:solidFill>
                  <a:srgbClr val="0A0A0A"/>
                </a:solidFill>
                <a:effectLst/>
                <a:ea typeface="Times New Roman" panose="02020603050405020304" pitchFamily="18" charset="0"/>
                <a:cs typeface="Times New Roman" panose="02020603050405020304" pitchFamily="18" charset="0"/>
              </a:rPr>
              <a:t>.), </a:t>
            </a:r>
            <a:r>
              <a:rPr lang="el-GR" sz="1200" i="1" dirty="0">
                <a:solidFill>
                  <a:srgbClr val="0A0A0A"/>
                </a:solidFill>
                <a:effectLst/>
                <a:ea typeface="Times New Roman" panose="02020603050405020304" pitchFamily="18" charset="0"/>
                <a:cs typeface="Times New Roman" panose="02020603050405020304" pitchFamily="18" charset="0"/>
              </a:rPr>
              <a:t>Άνθρωπος και κοινωνία: Δοκίμια για τη θέση του ανθρώπου στο σύγχρονο κόσμο</a:t>
            </a:r>
            <a:r>
              <a:rPr lang="el-GR" sz="1200" dirty="0">
                <a:solidFill>
                  <a:srgbClr val="0A0A0A"/>
                </a:solidFill>
                <a:effectLst/>
                <a:ea typeface="Times New Roman" panose="02020603050405020304" pitchFamily="18" charset="0"/>
                <a:cs typeface="Times New Roman" panose="02020603050405020304" pitchFamily="18" charset="0"/>
              </a:rPr>
              <a:t>. Ιερά Μονή Αγίου Νεοφύτου.</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Μπέγζος</a:t>
            </a:r>
            <a:r>
              <a:rPr lang="el-GR" sz="1200" dirty="0">
                <a:solidFill>
                  <a:srgbClr val="0A0A0A"/>
                </a:solidFill>
                <a:effectLst/>
                <a:ea typeface="Times New Roman" panose="02020603050405020304" pitchFamily="18" charset="0"/>
                <a:cs typeface="Times New Roman" panose="02020603050405020304" pitchFamily="18" charset="0"/>
              </a:rPr>
              <a:t>, Μ. Π. (1991β). </a:t>
            </a:r>
            <a:r>
              <a:rPr lang="el-GR" sz="1200" i="1" dirty="0">
                <a:solidFill>
                  <a:srgbClr val="0A0A0A"/>
                </a:solidFill>
                <a:effectLst/>
                <a:ea typeface="Times New Roman" panose="02020603050405020304" pitchFamily="18" charset="0"/>
                <a:cs typeface="Times New Roman" panose="02020603050405020304" pitchFamily="18" charset="0"/>
              </a:rPr>
              <a:t>Ελευθερία ή θρησκεία;: Οι απαρχές της </a:t>
            </a:r>
            <a:r>
              <a:rPr lang="el-GR" sz="1200" i="1" dirty="0" err="1">
                <a:solidFill>
                  <a:srgbClr val="0A0A0A"/>
                </a:solidFill>
                <a:effectLst/>
                <a:ea typeface="Times New Roman" panose="02020603050405020304" pitchFamily="18" charset="0"/>
                <a:cs typeface="Times New Roman" panose="02020603050405020304" pitchFamily="18" charset="0"/>
              </a:rPr>
              <a:t>εκκοσμίκευσης</a:t>
            </a:r>
            <a:r>
              <a:rPr lang="el-GR" sz="1200" i="1" dirty="0">
                <a:solidFill>
                  <a:srgbClr val="0A0A0A"/>
                </a:solidFill>
                <a:effectLst/>
                <a:ea typeface="Times New Roman" panose="02020603050405020304" pitchFamily="18" charset="0"/>
                <a:cs typeface="Times New Roman" panose="02020603050405020304" pitchFamily="18" charset="0"/>
              </a:rPr>
              <a:t> στη φιλοσοφία της θρησκείας του δυτικού μεσαίωνα</a:t>
            </a:r>
            <a:r>
              <a:rPr lang="el-GR" sz="1200" dirty="0">
                <a:solidFill>
                  <a:srgbClr val="0A0A0A"/>
                </a:solidFill>
                <a:effectLst/>
                <a:ea typeface="Times New Roman" panose="02020603050405020304" pitchFamily="18" charset="0"/>
                <a:cs typeface="Times New Roman" panose="02020603050405020304" pitchFamily="18" charset="0"/>
              </a:rPr>
              <a:t>. Γρηγόρης.</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Μπέγζος</a:t>
            </a:r>
            <a:r>
              <a:rPr lang="el-GR" sz="1200" dirty="0">
                <a:solidFill>
                  <a:srgbClr val="0A0A0A"/>
                </a:solidFill>
                <a:effectLst/>
                <a:ea typeface="Times New Roman" panose="02020603050405020304" pitchFamily="18" charset="0"/>
                <a:cs typeface="Times New Roman" panose="02020603050405020304" pitchFamily="18" charset="0"/>
              </a:rPr>
              <a:t>, Μ. Π. (1994). </a:t>
            </a:r>
            <a:r>
              <a:rPr lang="el-GR" sz="1200" i="1" dirty="0">
                <a:solidFill>
                  <a:srgbClr val="0A0A0A"/>
                </a:solidFill>
                <a:effectLst/>
                <a:ea typeface="Times New Roman" panose="02020603050405020304" pitchFamily="18" charset="0"/>
                <a:cs typeface="Times New Roman" panose="02020603050405020304" pitchFamily="18" charset="0"/>
              </a:rPr>
              <a:t>Φιλοσοφική ανθρωπολογία της θρησκείας: Θεός και Άνθρωπος στον Καρλ </a:t>
            </a:r>
            <a:r>
              <a:rPr lang="el-GR" sz="1200" i="1" dirty="0" err="1">
                <a:solidFill>
                  <a:srgbClr val="0A0A0A"/>
                </a:solidFill>
                <a:effectLst/>
                <a:ea typeface="Times New Roman" panose="02020603050405020304" pitchFamily="18" charset="0"/>
                <a:cs typeface="Times New Roman" panose="02020603050405020304" pitchFamily="18" charset="0"/>
              </a:rPr>
              <a:t>Φρήντριχ</a:t>
            </a:r>
            <a:r>
              <a:rPr lang="el-GR" sz="1200" i="1" dirty="0">
                <a:solidFill>
                  <a:srgbClr val="0A0A0A"/>
                </a:solidFill>
                <a:effectLst/>
                <a:ea typeface="Times New Roman" panose="02020603050405020304" pitchFamily="18" charset="0"/>
                <a:cs typeface="Times New Roman" panose="02020603050405020304" pitchFamily="18" charset="0"/>
              </a:rPr>
              <a:t> φον </a:t>
            </a:r>
            <a:r>
              <a:rPr lang="el-GR" sz="1200" i="1" dirty="0" err="1">
                <a:solidFill>
                  <a:srgbClr val="0A0A0A"/>
                </a:solidFill>
                <a:effectLst/>
                <a:ea typeface="Times New Roman" panose="02020603050405020304" pitchFamily="18" charset="0"/>
                <a:cs typeface="Times New Roman" panose="02020603050405020304" pitchFamily="18" charset="0"/>
              </a:rPr>
              <a:t>Βαϊτσαίκερ</a:t>
            </a:r>
            <a:r>
              <a:rPr lang="el-GR" sz="1200" dirty="0">
                <a:solidFill>
                  <a:srgbClr val="0A0A0A"/>
                </a:solidFill>
                <a:effectLst/>
                <a:ea typeface="Times New Roman" panose="02020603050405020304" pitchFamily="18" charset="0"/>
                <a:cs typeface="Times New Roman" panose="02020603050405020304" pitchFamily="18" charset="0"/>
              </a:rPr>
              <a:t>. Ελληνικά Γράμματα.</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Μπέγζος</a:t>
            </a:r>
            <a:r>
              <a:rPr lang="el-GR" sz="1200" dirty="0">
                <a:solidFill>
                  <a:srgbClr val="0A0A0A"/>
                </a:solidFill>
                <a:effectLst/>
                <a:ea typeface="Times New Roman" panose="02020603050405020304" pitchFamily="18" charset="0"/>
                <a:cs typeface="Times New Roman" panose="02020603050405020304" pitchFamily="18" charset="0"/>
              </a:rPr>
              <a:t>, Μ. Π. (1995). </a:t>
            </a:r>
            <a:r>
              <a:rPr lang="el-GR" sz="1200" i="1" dirty="0">
                <a:solidFill>
                  <a:srgbClr val="0A0A0A"/>
                </a:solidFill>
                <a:effectLst/>
                <a:ea typeface="Times New Roman" panose="02020603050405020304" pitchFamily="18" charset="0"/>
                <a:cs typeface="Times New Roman" panose="02020603050405020304" pitchFamily="18" charset="0"/>
              </a:rPr>
              <a:t>Φαινομενολογία της θρησκείας</a:t>
            </a:r>
            <a:r>
              <a:rPr lang="el-GR" sz="1200" dirty="0">
                <a:solidFill>
                  <a:srgbClr val="0A0A0A"/>
                </a:solidFill>
                <a:effectLst/>
                <a:ea typeface="Times New Roman" panose="02020603050405020304" pitchFamily="18" charset="0"/>
                <a:cs typeface="Times New Roman" panose="02020603050405020304" pitchFamily="18" charset="0"/>
              </a:rPr>
              <a:t>. Ελληνικά Γράμματα.</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Μπέγζος</a:t>
            </a:r>
            <a:r>
              <a:rPr lang="el-GR" sz="1200" dirty="0">
                <a:solidFill>
                  <a:srgbClr val="0A0A0A"/>
                </a:solidFill>
                <a:effectLst/>
                <a:ea typeface="Times New Roman" panose="02020603050405020304" pitchFamily="18" charset="0"/>
                <a:cs typeface="Times New Roman" panose="02020603050405020304" pitchFamily="18" charset="0"/>
              </a:rPr>
              <a:t>, Μ. Π. (1996). </a:t>
            </a:r>
            <a:r>
              <a:rPr lang="el-GR" sz="1200" i="1" dirty="0">
                <a:solidFill>
                  <a:srgbClr val="0A0A0A"/>
                </a:solidFill>
                <a:effectLst/>
                <a:ea typeface="Times New Roman" panose="02020603050405020304" pitchFamily="18" charset="0"/>
                <a:cs typeface="Times New Roman" panose="02020603050405020304" pitchFamily="18" charset="0"/>
              </a:rPr>
              <a:t>Ψυχολογία της θρησκείας: Οι ανθρωπολογικές συνέπειες της χριστιανικής θεολογίας</a:t>
            </a:r>
            <a:r>
              <a:rPr lang="el-GR" sz="1200" dirty="0">
                <a:solidFill>
                  <a:srgbClr val="0A0A0A"/>
                </a:solidFill>
                <a:effectLst/>
                <a:ea typeface="Times New Roman" panose="02020603050405020304" pitchFamily="18" charset="0"/>
                <a:cs typeface="Times New Roman" panose="02020603050405020304" pitchFamily="18" charset="0"/>
              </a:rPr>
              <a:t>. Ελληνικά Γράμματα.</a:t>
            </a:r>
            <a:endParaRPr lang="el-GR" sz="1200" dirty="0">
              <a:effectLst/>
              <a:ea typeface="Calibri" panose="020F0502020204030204" pitchFamily="34" charset="0"/>
              <a:cs typeface="Times New Roman" panose="02020603050405020304" pitchFamily="18" charset="0"/>
            </a:endParaRPr>
          </a:p>
          <a:p>
            <a:pPr>
              <a:lnSpc>
                <a:spcPct val="115000"/>
              </a:lnSpc>
              <a:spcAft>
                <a:spcPts val="1000"/>
              </a:spcAft>
              <a:buNone/>
            </a:pP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26892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0900A-52C8-6824-CE45-2FAC4E9616D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02DBB15-2249-8852-3AA9-541B244AFE0D}"/>
              </a:ext>
            </a:extLst>
          </p:cNvPr>
          <p:cNvSpPr txBox="1"/>
          <p:nvPr/>
        </p:nvSpPr>
        <p:spPr>
          <a:xfrm>
            <a:off x="195944" y="339577"/>
            <a:ext cx="8567056" cy="3740639"/>
          </a:xfrm>
          <a:prstGeom prst="rect">
            <a:avLst/>
          </a:prstGeom>
          <a:noFill/>
        </p:spPr>
        <p:txBody>
          <a:bodyPr wrap="square">
            <a:spAutoFit/>
          </a:bodyPr>
          <a:lstStyle/>
          <a:p>
            <a:pPr>
              <a:spcAft>
                <a:spcPts val="1000"/>
              </a:spcAft>
              <a:buNone/>
            </a:pPr>
            <a:r>
              <a:rPr lang="el-GR" sz="1200" dirty="0" err="1">
                <a:solidFill>
                  <a:srgbClr val="0A0A0A"/>
                </a:solidFill>
                <a:ea typeface="Times New Roman" panose="02020603050405020304" pitchFamily="18" charset="0"/>
                <a:cs typeface="Times New Roman" panose="02020603050405020304" pitchFamily="18" charset="0"/>
              </a:rPr>
              <a:t>Μπέγζος</a:t>
            </a:r>
            <a:r>
              <a:rPr lang="el-GR" sz="1200" dirty="0">
                <a:solidFill>
                  <a:srgbClr val="0A0A0A"/>
                </a:solidFill>
                <a:ea typeface="Times New Roman" panose="02020603050405020304" pitchFamily="18" charset="0"/>
                <a:cs typeface="Times New Roman" panose="02020603050405020304" pitchFamily="18" charset="0"/>
              </a:rPr>
              <a:t>, Μ. Π. (1998). </a:t>
            </a:r>
            <a:r>
              <a:rPr lang="el-GR" sz="1200" i="1" dirty="0">
                <a:solidFill>
                  <a:srgbClr val="0A0A0A"/>
                </a:solidFill>
                <a:ea typeface="Times New Roman" panose="02020603050405020304" pitchFamily="18" charset="0"/>
                <a:cs typeface="Times New Roman" panose="02020603050405020304" pitchFamily="18" charset="0"/>
              </a:rPr>
              <a:t>Νεοελληνική φιλοσοφία της θρησκείας: Θεολογία, τεχνολογία και ιδεολογία</a:t>
            </a:r>
            <a:r>
              <a:rPr lang="el-GR" sz="1200" dirty="0">
                <a:solidFill>
                  <a:srgbClr val="0A0A0A"/>
                </a:solidFill>
                <a:ea typeface="Times New Roman" panose="02020603050405020304" pitchFamily="18" charset="0"/>
                <a:cs typeface="Times New Roman" panose="02020603050405020304" pitchFamily="18" charset="0"/>
              </a:rPr>
              <a:t>. Ελληνικά Γράμματα.</a:t>
            </a:r>
            <a:endParaRPr lang="el-GR" sz="1200" dirty="0">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a typeface="Times New Roman" panose="02020603050405020304" pitchFamily="18" charset="0"/>
                <a:cs typeface="Times New Roman" panose="02020603050405020304" pitchFamily="18" charset="0"/>
              </a:rPr>
              <a:t>Μπέγζος</a:t>
            </a:r>
            <a:r>
              <a:rPr lang="el-GR" sz="1200" dirty="0">
                <a:solidFill>
                  <a:srgbClr val="0A0A0A"/>
                </a:solidFill>
                <a:ea typeface="Times New Roman" panose="02020603050405020304" pitchFamily="18" charset="0"/>
                <a:cs typeface="Times New Roman" panose="02020603050405020304" pitchFamily="18" charset="0"/>
              </a:rPr>
              <a:t>, Μ. Π. (2002). </a:t>
            </a:r>
            <a:r>
              <a:rPr lang="el-GR" sz="1200" i="1" dirty="0">
                <a:solidFill>
                  <a:srgbClr val="0A0A0A"/>
                </a:solidFill>
                <a:ea typeface="Times New Roman" panose="02020603050405020304" pitchFamily="18" charset="0"/>
                <a:cs typeface="Times New Roman" panose="02020603050405020304" pitchFamily="18" charset="0"/>
              </a:rPr>
              <a:t>Αμφίσημη </a:t>
            </a:r>
            <a:r>
              <a:rPr lang="el-GR" sz="1200" i="1" dirty="0" err="1">
                <a:solidFill>
                  <a:srgbClr val="0A0A0A"/>
                </a:solidFill>
                <a:ea typeface="Times New Roman" panose="02020603050405020304" pitchFamily="18" charset="0"/>
                <a:cs typeface="Times New Roman" panose="02020603050405020304" pitchFamily="18" charset="0"/>
              </a:rPr>
              <a:t>εκκοσμίκευση</a:t>
            </a:r>
            <a:r>
              <a:rPr lang="el-GR" sz="1200" i="1" dirty="0">
                <a:solidFill>
                  <a:srgbClr val="0A0A0A"/>
                </a:solidFill>
                <a:ea typeface="Times New Roman" panose="02020603050405020304" pitchFamily="18" charset="0"/>
                <a:cs typeface="Times New Roman" panose="02020603050405020304" pitchFamily="18" charset="0"/>
              </a:rPr>
              <a:t>: Φιλοσοφική ανθρωπολογία της θρησκείας</a:t>
            </a:r>
            <a:r>
              <a:rPr lang="el-GR" sz="1200" dirty="0">
                <a:solidFill>
                  <a:srgbClr val="0A0A0A"/>
                </a:solidFill>
                <a:ea typeface="Times New Roman" panose="02020603050405020304" pitchFamily="18" charset="0"/>
                <a:cs typeface="Times New Roman" panose="02020603050405020304" pitchFamily="18" charset="0"/>
              </a:rPr>
              <a:t>. Ελληνικά Γράμματα.</a:t>
            </a:r>
            <a:endParaRPr lang="el-GR" sz="1200" dirty="0">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a typeface="Times New Roman" panose="02020603050405020304" pitchFamily="18" charset="0"/>
                <a:cs typeface="Times New Roman" panose="02020603050405020304" pitchFamily="18" charset="0"/>
              </a:rPr>
              <a:t>Μπέγζος</a:t>
            </a:r>
            <a:r>
              <a:rPr lang="el-GR" sz="1200" dirty="0">
                <a:solidFill>
                  <a:srgbClr val="0A0A0A"/>
                </a:solidFill>
                <a:ea typeface="Times New Roman" panose="02020603050405020304" pitchFamily="18" charset="0"/>
                <a:cs typeface="Times New Roman" panose="02020603050405020304" pitchFamily="18" charset="0"/>
              </a:rPr>
              <a:t>, Μ. Π. (2004). </a:t>
            </a:r>
            <a:r>
              <a:rPr lang="el-GR" sz="1200" i="1" dirty="0">
                <a:solidFill>
                  <a:srgbClr val="0A0A0A"/>
                </a:solidFill>
                <a:ea typeface="Times New Roman" panose="02020603050405020304" pitchFamily="18" charset="0"/>
                <a:cs typeface="Times New Roman" panose="02020603050405020304" pitchFamily="18" charset="0"/>
              </a:rPr>
              <a:t>Δοκίμια ψυχολογίας της θρησκείας</a:t>
            </a:r>
            <a:r>
              <a:rPr lang="el-GR" sz="1200" dirty="0">
                <a:solidFill>
                  <a:srgbClr val="0A0A0A"/>
                </a:solidFill>
                <a:ea typeface="Times New Roman" panose="02020603050405020304" pitchFamily="18" charset="0"/>
                <a:cs typeface="Times New Roman" panose="02020603050405020304" pitchFamily="18" charset="0"/>
              </a:rPr>
              <a:t>. Εξάντας.</a:t>
            </a:r>
            <a:endParaRPr lang="el-GR" sz="1200" dirty="0">
              <a:ea typeface="Calibri" panose="020F0502020204030204" pitchFamily="34" charset="0"/>
              <a:cs typeface="Times New Roman" panose="02020603050405020304" pitchFamily="18" charset="0"/>
            </a:endParaRPr>
          </a:p>
          <a:p>
            <a:pPr>
              <a:spcAft>
                <a:spcPts val="1000"/>
              </a:spcAft>
              <a:buNone/>
            </a:pPr>
            <a:r>
              <a:rPr lang="el-GR" sz="1200" dirty="0">
                <a:solidFill>
                  <a:srgbClr val="0A0A0A"/>
                </a:solidFill>
                <a:ea typeface="Times New Roman" panose="02020603050405020304" pitchFamily="18" charset="0"/>
                <a:cs typeface="Times New Roman" panose="02020603050405020304" pitchFamily="18" charset="0"/>
              </a:rPr>
              <a:t>Νέλλας, Π. (1981). </a:t>
            </a:r>
            <a:r>
              <a:rPr lang="el-GR" sz="1200" i="1" dirty="0" err="1">
                <a:solidFill>
                  <a:srgbClr val="0A0A0A"/>
                </a:solidFill>
                <a:ea typeface="Times New Roman" panose="02020603050405020304" pitchFamily="18" charset="0"/>
                <a:cs typeface="Times New Roman" panose="02020603050405020304" pitchFamily="18" charset="0"/>
              </a:rPr>
              <a:t>Ζώον</a:t>
            </a:r>
            <a:r>
              <a:rPr lang="el-GR" sz="1200" i="1" dirty="0">
                <a:solidFill>
                  <a:srgbClr val="0A0A0A"/>
                </a:solidFill>
                <a:ea typeface="Times New Roman" panose="02020603050405020304" pitchFamily="18" charset="0"/>
                <a:cs typeface="Times New Roman" panose="02020603050405020304" pitchFamily="18" charset="0"/>
              </a:rPr>
              <a:t> </a:t>
            </a:r>
            <a:r>
              <a:rPr lang="el-GR" sz="1200" i="1" dirty="0" err="1">
                <a:solidFill>
                  <a:srgbClr val="0A0A0A"/>
                </a:solidFill>
                <a:ea typeface="Times New Roman" panose="02020603050405020304" pitchFamily="18" charset="0"/>
                <a:cs typeface="Times New Roman" panose="02020603050405020304" pitchFamily="18" charset="0"/>
              </a:rPr>
              <a:t>θεούμενον</a:t>
            </a:r>
            <a:r>
              <a:rPr lang="el-GR" sz="1200" i="1" dirty="0">
                <a:solidFill>
                  <a:srgbClr val="0A0A0A"/>
                </a:solidFill>
                <a:ea typeface="Times New Roman" panose="02020603050405020304" pitchFamily="18" charset="0"/>
                <a:cs typeface="Times New Roman" panose="02020603050405020304" pitchFamily="18" charset="0"/>
              </a:rPr>
              <a:t>: Προοπτικές για μια ορθόδοξη κατανόηση του ανθρώπου</a:t>
            </a:r>
            <a:r>
              <a:rPr lang="el-GR" sz="1200" dirty="0">
                <a:solidFill>
                  <a:srgbClr val="0A0A0A"/>
                </a:solidFill>
                <a:ea typeface="Times New Roman" panose="02020603050405020304" pitchFamily="18" charset="0"/>
                <a:cs typeface="Times New Roman" panose="02020603050405020304" pitchFamily="18" charset="0"/>
              </a:rPr>
              <a:t>. Σύναξη.</a:t>
            </a:r>
            <a:endParaRPr lang="el-GR" sz="1200" dirty="0">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a typeface="Times New Roman" panose="02020603050405020304" pitchFamily="18" charset="0"/>
                <a:cs typeface="Times New Roman" panose="02020603050405020304" pitchFamily="18" charset="0"/>
              </a:rPr>
              <a:t>Σαχάς</a:t>
            </a:r>
            <a:r>
              <a:rPr lang="el-GR" sz="1200" dirty="0">
                <a:solidFill>
                  <a:srgbClr val="0A0A0A"/>
                </a:solidFill>
                <a:ea typeface="Times New Roman" panose="02020603050405020304" pitchFamily="18" charset="0"/>
                <a:cs typeface="Times New Roman" panose="02020603050405020304" pitchFamily="18" charset="0"/>
              </a:rPr>
              <a:t>, Δ. (2011). </a:t>
            </a:r>
            <a:r>
              <a:rPr lang="el-GR" sz="1200" i="1" dirty="0">
                <a:solidFill>
                  <a:srgbClr val="0A0A0A"/>
                </a:solidFill>
                <a:ea typeface="Times New Roman" panose="02020603050405020304" pitchFamily="18" charset="0"/>
                <a:cs typeface="Times New Roman" panose="02020603050405020304" pitchFamily="18" charset="0"/>
              </a:rPr>
              <a:t>Σπέρμα Αβραάμ: Ιουδαϊσμός, Χριστιανισμός, Ισλάμ στην ουσία και στην έκφραση</a:t>
            </a:r>
            <a:r>
              <a:rPr lang="el-GR" sz="1200" dirty="0">
                <a:solidFill>
                  <a:srgbClr val="0A0A0A"/>
                </a:solidFill>
                <a:ea typeface="Times New Roman" panose="02020603050405020304" pitchFamily="18" charset="0"/>
                <a:cs typeface="Times New Roman" panose="02020603050405020304" pitchFamily="18" charset="0"/>
              </a:rPr>
              <a:t>. </a:t>
            </a:r>
            <a:r>
              <a:rPr lang="el-GR" sz="1200" dirty="0" err="1">
                <a:solidFill>
                  <a:srgbClr val="0A0A0A"/>
                </a:solidFill>
                <a:ea typeface="Times New Roman" panose="02020603050405020304" pitchFamily="18" charset="0"/>
                <a:cs typeface="Times New Roman" panose="02020603050405020304" pitchFamily="18" charset="0"/>
              </a:rPr>
              <a:t>Ιολκός</a:t>
            </a:r>
            <a:r>
              <a:rPr lang="el-GR" sz="1200" dirty="0">
                <a:solidFill>
                  <a:srgbClr val="0A0A0A"/>
                </a:solidFill>
                <a:ea typeface="Times New Roman" panose="02020603050405020304" pitchFamily="18" charset="0"/>
                <a:cs typeface="Times New Roman" panose="02020603050405020304" pitchFamily="18" charset="0"/>
              </a:rPr>
              <a:t>.</a:t>
            </a:r>
            <a:endParaRPr lang="el-GR" sz="1200" dirty="0">
              <a:solidFill>
                <a:srgbClr val="0A0A0A"/>
              </a:solidFill>
              <a:effectLst/>
              <a:ea typeface="Times New Roman" panose="02020603050405020304" pitchFamily="18" charset="0"/>
              <a:cs typeface="Times New Roman" panose="02020603050405020304" pitchFamily="18" charset="0"/>
            </a:endParaRPr>
          </a:p>
          <a:p>
            <a:pPr>
              <a:spcAft>
                <a:spcPts val="1000"/>
              </a:spcAft>
              <a:buNone/>
            </a:pPr>
            <a:r>
              <a:rPr lang="el-GR" sz="1200" dirty="0">
                <a:solidFill>
                  <a:srgbClr val="0A0A0A"/>
                </a:solidFill>
                <a:effectLst/>
                <a:ea typeface="Times New Roman" panose="02020603050405020304" pitchFamily="18" charset="0"/>
                <a:cs typeface="Times New Roman" panose="02020603050405020304" pitchFamily="18" charset="0"/>
              </a:rPr>
              <a:t>Φωτίου, Σ. (2000). </a:t>
            </a:r>
            <a:r>
              <a:rPr lang="el-GR" sz="1200" i="1" dirty="0">
                <a:solidFill>
                  <a:srgbClr val="0A0A0A"/>
                </a:solidFill>
                <a:effectLst/>
                <a:ea typeface="Times New Roman" panose="02020603050405020304" pitchFamily="18" charset="0"/>
                <a:cs typeface="Times New Roman" panose="02020603050405020304" pitchFamily="18" charset="0"/>
              </a:rPr>
              <a:t>Η ελευθερία ως αγάπη: Κείμενα θεολόγων για την Εκκλησία</a:t>
            </a:r>
            <a:r>
              <a:rPr lang="el-GR" sz="1200" dirty="0">
                <a:solidFill>
                  <a:srgbClr val="0A0A0A"/>
                </a:solidFill>
                <a:effectLst/>
                <a:ea typeface="Times New Roman" panose="02020603050405020304" pitchFamily="18" charset="0"/>
                <a:cs typeface="Times New Roman" panose="02020603050405020304" pitchFamily="18" charset="0"/>
              </a:rPr>
              <a:t>. Ιερά Μητρόπολη Κιτίου.</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a:solidFill>
                  <a:srgbClr val="0A0A0A"/>
                </a:solidFill>
                <a:effectLst/>
                <a:ea typeface="Times New Roman" panose="02020603050405020304" pitchFamily="18" charset="0"/>
                <a:cs typeface="Times New Roman" panose="02020603050405020304" pitchFamily="18" charset="0"/>
              </a:rPr>
              <a:t>Φωτίου, Σ. (2001α). </a:t>
            </a:r>
            <a:r>
              <a:rPr lang="el-GR" sz="1200" i="1" dirty="0">
                <a:solidFill>
                  <a:srgbClr val="0A0A0A"/>
                </a:solidFill>
                <a:effectLst/>
                <a:ea typeface="Times New Roman" panose="02020603050405020304" pitchFamily="18" charset="0"/>
                <a:cs typeface="Times New Roman" panose="02020603050405020304" pitchFamily="18" charset="0"/>
              </a:rPr>
              <a:t>Άνδρας και γυναίκα, ο άνθρωπος: Ένα μάθημα </a:t>
            </a:r>
            <a:r>
              <a:rPr lang="el-GR" sz="1200" i="1" dirty="0" err="1">
                <a:solidFill>
                  <a:srgbClr val="0A0A0A"/>
                </a:solidFill>
                <a:effectLst/>
                <a:ea typeface="Times New Roman" panose="02020603050405020304" pitchFamily="18" charset="0"/>
                <a:cs typeface="Times New Roman" panose="02020603050405020304" pitchFamily="18" charset="0"/>
              </a:rPr>
              <a:t>διαφυλικής</a:t>
            </a:r>
            <a:r>
              <a:rPr lang="el-GR" sz="1200" i="1" dirty="0">
                <a:solidFill>
                  <a:srgbClr val="0A0A0A"/>
                </a:solidFill>
                <a:effectLst/>
                <a:ea typeface="Times New Roman" panose="02020603050405020304" pitchFamily="18" charset="0"/>
                <a:cs typeface="Times New Roman" panose="02020603050405020304" pitchFamily="18" charset="0"/>
              </a:rPr>
              <a:t> αγωγής</a:t>
            </a:r>
            <a:r>
              <a:rPr lang="el-GR" sz="1200" dirty="0">
                <a:solidFill>
                  <a:srgbClr val="0A0A0A"/>
                </a:solidFill>
                <a:effectLst/>
                <a:ea typeface="Times New Roman" panose="02020603050405020304" pitchFamily="18" charset="0"/>
                <a:cs typeface="Times New Roman" panose="02020603050405020304" pitchFamily="18" charset="0"/>
              </a:rPr>
              <a:t>. Ακρίτας.</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a:solidFill>
                  <a:srgbClr val="0A0A0A"/>
                </a:solidFill>
                <a:effectLst/>
                <a:ea typeface="Times New Roman" panose="02020603050405020304" pitchFamily="18" charset="0"/>
                <a:cs typeface="Times New Roman" panose="02020603050405020304" pitchFamily="18" charset="0"/>
              </a:rPr>
              <a:t>Φωτίου, Σ. (2001β). </a:t>
            </a:r>
            <a:r>
              <a:rPr lang="el-GR" sz="1200" i="1" dirty="0">
                <a:solidFill>
                  <a:srgbClr val="0A0A0A"/>
                </a:solidFill>
                <a:effectLst/>
                <a:ea typeface="Times New Roman" panose="02020603050405020304" pitchFamily="18" charset="0"/>
                <a:cs typeface="Times New Roman" panose="02020603050405020304" pitchFamily="18" charset="0"/>
              </a:rPr>
              <a:t>Η Εκκλησία στον σύγχρονο κόσμο</a:t>
            </a:r>
            <a:r>
              <a:rPr lang="el-GR" sz="1200" dirty="0">
                <a:solidFill>
                  <a:srgbClr val="0A0A0A"/>
                </a:solidFill>
                <a:effectLst/>
                <a:ea typeface="Times New Roman" panose="02020603050405020304" pitchFamily="18" charset="0"/>
                <a:cs typeface="Times New Roman" panose="02020603050405020304" pitchFamily="18" charset="0"/>
              </a:rPr>
              <a:t>. Αρμός.</a:t>
            </a:r>
            <a:endParaRPr lang="el-GR" sz="1200" dirty="0">
              <a:effectLst/>
              <a:ea typeface="Calibri" panose="020F0502020204030204" pitchFamily="34" charset="0"/>
              <a:cs typeface="Times New Roman" panose="02020603050405020304" pitchFamily="18" charset="0"/>
            </a:endParaRPr>
          </a:p>
          <a:p>
            <a:pPr algn="just">
              <a:buNone/>
            </a:pPr>
            <a:r>
              <a:rPr lang="el-GR" sz="1200" u="none" strike="noStrike" dirty="0">
                <a:effectLst/>
                <a:ea typeface="Times New Roman" panose="02020603050405020304" pitchFamily="18" charset="0"/>
              </a:rPr>
              <a:t> </a:t>
            </a:r>
            <a:endParaRPr lang="el-GR" sz="1200" dirty="0">
              <a:effectLst/>
              <a:ea typeface="Times New Roman" panose="02020603050405020304" pitchFamily="18" charset="0"/>
            </a:endParaRPr>
          </a:p>
          <a:p>
            <a:pPr algn="just">
              <a:buNone/>
            </a:pPr>
            <a:r>
              <a:rPr lang="el-GR" sz="1200" u="sng" dirty="0">
                <a:effectLst/>
                <a:ea typeface="Times New Roman" panose="02020603050405020304" pitchFamily="18" charset="0"/>
              </a:rPr>
              <a:t>Υλικό  σχετικά  με  το έργο και το συγγραφέα  :</a:t>
            </a:r>
            <a:endParaRPr lang="el-GR" sz="1200" dirty="0">
              <a:effectLst/>
              <a:ea typeface="Times New Roman" panose="02020603050405020304" pitchFamily="18" charset="0"/>
            </a:endParaRPr>
          </a:p>
          <a:p>
            <a:pPr>
              <a:spcAft>
                <a:spcPts val="1000"/>
              </a:spcAft>
              <a:buNone/>
            </a:pPr>
            <a:r>
              <a:rPr lang="el-GR" sz="1200" dirty="0">
                <a:solidFill>
                  <a:srgbClr val="0A0A0A"/>
                </a:solidFill>
                <a:effectLst/>
                <a:ea typeface="Times New Roman" panose="02020603050405020304" pitchFamily="18" charset="0"/>
                <a:cs typeface="Times New Roman" panose="02020603050405020304" pitchFamily="18" charset="0"/>
              </a:rPr>
              <a:t> </a:t>
            </a:r>
            <a:endParaRPr lang="el-GR" sz="1200" dirty="0">
              <a:effectLst/>
              <a:ea typeface="Calibri" panose="020F0502020204030204" pitchFamily="34" charset="0"/>
              <a:cs typeface="Times New Roman" panose="02020603050405020304" pitchFamily="18" charset="0"/>
            </a:endParaRPr>
          </a:p>
          <a:p>
            <a:pPr>
              <a:spcAft>
                <a:spcPts val="1000"/>
              </a:spcAft>
              <a:buNone/>
            </a:pPr>
            <a:r>
              <a:rPr lang="el-GR" sz="1200" dirty="0" err="1">
                <a:solidFill>
                  <a:srgbClr val="0A0A0A"/>
                </a:solidFill>
                <a:effectLst/>
                <a:ea typeface="Times New Roman" panose="02020603050405020304" pitchFamily="18" charset="0"/>
                <a:cs typeface="Times New Roman" panose="02020603050405020304" pitchFamily="18" charset="0"/>
              </a:rPr>
              <a:t>Χουζούρη</a:t>
            </a:r>
            <a:r>
              <a:rPr lang="el-GR" sz="1200" dirty="0">
                <a:solidFill>
                  <a:srgbClr val="0A0A0A"/>
                </a:solidFill>
                <a:effectLst/>
                <a:ea typeface="Times New Roman" panose="02020603050405020304" pitchFamily="18" charset="0"/>
                <a:cs typeface="Times New Roman" panose="02020603050405020304" pitchFamily="18" charset="0"/>
              </a:rPr>
              <a:t>, Έ. (2012, Μάιος). Ορχάν Παμούκ, ένας δυτικός ανατολίτης. </a:t>
            </a:r>
            <a:r>
              <a:rPr lang="el-GR" sz="1200" i="1" dirty="0">
                <a:solidFill>
                  <a:srgbClr val="0A0A0A"/>
                </a:solidFill>
                <a:effectLst/>
                <a:ea typeface="Times New Roman" panose="02020603050405020304" pitchFamily="18" charset="0"/>
                <a:cs typeface="Times New Roman" panose="02020603050405020304" pitchFamily="18" charset="0"/>
              </a:rPr>
              <a:t>Διαβάζω</a:t>
            </a:r>
            <a:r>
              <a:rPr lang="el-GR" sz="1200" dirty="0">
                <a:solidFill>
                  <a:srgbClr val="0A0A0A"/>
                </a:solidFill>
                <a:effectLst/>
                <a:ea typeface="Times New Roman" panose="02020603050405020304" pitchFamily="18" charset="0"/>
                <a:cs typeface="Times New Roman" panose="02020603050405020304" pitchFamily="18" charset="0"/>
              </a:rPr>
              <a:t>, (529), 84-108.</a:t>
            </a:r>
            <a:endParaRPr lang="el-GR" sz="1200" dirty="0">
              <a:effectLst/>
              <a:ea typeface="Calibri" panose="020F0502020204030204" pitchFamily="34" charset="0"/>
              <a:cs typeface="Times New Roman" panose="02020603050405020304" pitchFamily="18" charset="0"/>
            </a:endParaRPr>
          </a:p>
          <a:p>
            <a:pPr>
              <a:lnSpc>
                <a:spcPct val="115000"/>
              </a:lnSpc>
              <a:spcAft>
                <a:spcPts val="1000"/>
              </a:spcAft>
              <a:buNone/>
            </a:pPr>
            <a:endParaRPr lang="el-GR" sz="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537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BEF6A14-A1E7-2D40-EBB5-280C27614D22}"/>
            </a:ext>
          </a:extLst>
        </p:cNvPr>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FA9A2EB2-A707-2DD3-4E43-6827CD76F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Χιόνι">
            <a:extLst>
              <a:ext uri="{FF2B5EF4-FFF2-40B4-BE49-F238E27FC236}">
                <a16:creationId xmlns:a16="http://schemas.microsoft.com/office/drawing/2014/main" id="{4A8DE234-1CBC-C03D-12A5-226061274F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21"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5587303-46FF-0776-1070-625C842CF840}"/>
              </a:ext>
            </a:extLst>
          </p:cNvPr>
          <p:cNvSpPr txBox="1"/>
          <p:nvPr/>
        </p:nvSpPr>
        <p:spPr>
          <a:xfrm>
            <a:off x="6876723" y="2747935"/>
            <a:ext cx="5312229" cy="713722"/>
          </a:xfrm>
          <a:prstGeom prst="rect">
            <a:avLst/>
          </a:prstGeom>
          <a:noFill/>
          <a:ln w="57150">
            <a:solidFill>
              <a:schemeClr val="tx1"/>
            </a:solidFill>
          </a:ln>
        </p:spPr>
        <p:txBody>
          <a:bodyPr wrap="square">
            <a:spAutoFit/>
          </a:bodyPr>
          <a:lstStyle/>
          <a:p>
            <a:pPr algn="just">
              <a:lnSpc>
                <a:spcPct val="115000"/>
              </a:lnSpc>
              <a:spcAft>
                <a:spcPts val="1000"/>
              </a:spcAft>
            </a:pPr>
            <a:r>
              <a:rPr lang="el-GR" dirty="0">
                <a:effectLst/>
                <a:ea typeface="Calibri" panose="020F0502020204030204" pitchFamily="34" charset="0"/>
                <a:cs typeface="Times New Roman" panose="02020603050405020304" pitchFamily="18" charset="0"/>
              </a:rPr>
              <a:t>Ποιος είναι ο κοινός άξονας των τριών αποσπασμάτων; </a:t>
            </a:r>
          </a:p>
        </p:txBody>
      </p:sp>
      <p:sp>
        <p:nvSpPr>
          <p:cNvPr id="6" name="TextBox 5">
            <a:extLst>
              <a:ext uri="{FF2B5EF4-FFF2-40B4-BE49-F238E27FC236}">
                <a16:creationId xmlns:a16="http://schemas.microsoft.com/office/drawing/2014/main" id="{76857B99-E51E-E820-23F0-5FCA6CACD55D}"/>
              </a:ext>
            </a:extLst>
          </p:cNvPr>
          <p:cNvSpPr txBox="1"/>
          <p:nvPr/>
        </p:nvSpPr>
        <p:spPr>
          <a:xfrm>
            <a:off x="5584372" y="4847658"/>
            <a:ext cx="6607628" cy="1350819"/>
          </a:xfrm>
          <a:prstGeom prst="rect">
            <a:avLst/>
          </a:prstGeom>
          <a:noFill/>
        </p:spPr>
        <p:txBody>
          <a:bodyPr wrap="square">
            <a:spAutoFit/>
          </a:bodyPr>
          <a:lstStyle/>
          <a:p>
            <a:pPr algn="just">
              <a:lnSpc>
                <a:spcPct val="115000"/>
              </a:lnSpc>
              <a:spcAft>
                <a:spcPts val="1000"/>
              </a:spcAft>
            </a:pPr>
            <a:r>
              <a:rPr lang="el-GR" dirty="0">
                <a:solidFill>
                  <a:srgbClr val="FF0000"/>
                </a:solidFill>
                <a:effectLst/>
                <a:ea typeface="Calibri" panose="020F0502020204030204" pitchFamily="34" charset="0"/>
                <a:cs typeface="Times New Roman" panose="02020603050405020304" pitchFamily="18" charset="0"/>
              </a:rPr>
              <a:t>Μέσα από τα παραθέματα καθίσταται σαφές ότι η αυτοπραγμάτωση του Προσώπου επιτυγχάνεται υπό ποικίλες συνθήκες, υπερβαίνοντας διακρίσεις εθνικότητας, θρησκεύματος ή φυλής. </a:t>
            </a:r>
          </a:p>
        </p:txBody>
      </p:sp>
    </p:spTree>
    <p:extLst>
      <p:ext uri="{BB962C8B-B14F-4D97-AF65-F5344CB8AC3E}">
        <p14:creationId xmlns:p14="http://schemas.microsoft.com/office/powerpoint/2010/main" val="2845862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F826FB-2AAB-C74C-6068-679D6B1CC793}"/>
            </a:ext>
          </a:extLst>
        </p:cNvPr>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E1492B7D-2ED6-67DC-B3B5-5F3FB614B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Χιόνι">
            <a:extLst>
              <a:ext uri="{FF2B5EF4-FFF2-40B4-BE49-F238E27FC236}">
                <a16:creationId xmlns:a16="http://schemas.microsoft.com/office/drawing/2014/main" id="{96FE3DC9-2BED-62C2-7E6C-BC60A2589A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21" y="10"/>
            <a:ext cx="4506666"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D7DD5E4-B651-93DE-4898-90A70B4FBD21}"/>
              </a:ext>
            </a:extLst>
          </p:cNvPr>
          <p:cNvSpPr txBox="1"/>
          <p:nvPr/>
        </p:nvSpPr>
        <p:spPr>
          <a:xfrm>
            <a:off x="5083017" y="229636"/>
            <a:ext cx="6697762" cy="1868973"/>
          </a:xfrm>
          <a:prstGeom prst="rect">
            <a:avLst/>
          </a:prstGeom>
          <a:noFill/>
        </p:spPr>
        <p:txBody>
          <a:bodyPr wrap="square">
            <a:spAutoFit/>
          </a:bodyPr>
          <a:lstStyle/>
          <a:p>
            <a:pPr algn="just">
              <a:lnSpc>
                <a:spcPct val="115000"/>
              </a:lnSpc>
              <a:spcAft>
                <a:spcPts val="1000"/>
              </a:spcAft>
              <a:buNone/>
            </a:pPr>
            <a:r>
              <a:rPr lang="el-GR" sz="1200" b="1" dirty="0">
                <a:solidFill>
                  <a:srgbClr val="00B050"/>
                </a:solidFill>
                <a:effectLst/>
                <a:ea typeface="Calibri" panose="020F0502020204030204" pitchFamily="34" charset="0"/>
                <a:cs typeface="Times New Roman" panose="02020603050405020304" pitchFamily="18" charset="0"/>
              </a:rPr>
              <a:t>ΙΙ.ΘΕΩΡΗΤΙΚΟ   ΜΕΡΟΣ </a:t>
            </a:r>
          </a:p>
          <a:p>
            <a:pPr algn="just">
              <a:lnSpc>
                <a:spcPct val="115000"/>
              </a:lnSpc>
              <a:spcAft>
                <a:spcPts val="1000"/>
              </a:spcAft>
              <a:buNone/>
            </a:pPr>
            <a:r>
              <a:rPr lang="el-GR" sz="1200" b="1" dirty="0">
                <a:solidFill>
                  <a:srgbClr val="00B050"/>
                </a:solidFill>
                <a:effectLst/>
                <a:ea typeface="Calibri" panose="020F0502020204030204" pitchFamily="34" charset="0"/>
                <a:cs typeface="Times New Roman" panose="02020603050405020304" pitchFamily="18" charset="0"/>
              </a:rPr>
              <a:t>ΙΙ.Ι.ΧΡΙΣΤΙΑΝΙΚΟΣ  ΠΡΟΣΩΠΟΚΕΝΤΡΙΣΜΟΣ  ΚΑΙ ΣΥΓΧΡΟΝΟΣ  ΚΟΣΜΟΣ </a:t>
            </a:r>
          </a:p>
          <a:p>
            <a:pPr algn="r">
              <a:lnSpc>
                <a:spcPct val="115000"/>
              </a:lnSpc>
              <a:spcAft>
                <a:spcPts val="1000"/>
              </a:spcAft>
              <a:buNone/>
            </a:pPr>
            <a:r>
              <a:rPr lang="el-GR" sz="1200" dirty="0">
                <a:effectLst/>
                <a:ea typeface="Calibri" panose="020F0502020204030204" pitchFamily="34" charset="0"/>
                <a:cs typeface="Times New Roman" panose="02020603050405020304" pitchFamily="18" charset="0"/>
              </a:rPr>
              <a:t>[…]…ο κόσμος  μπορεί   και πρέπει  να αλλάξει    να περάσει   από το  «μη όν » στο  «όν»  από   την ανυπαρξία  στην ύπαρξη, από   το κενό (το χάος)  στο καινό (το νέο,  το καινούργιο) […]</a:t>
            </a:r>
          </a:p>
          <a:p>
            <a:pPr algn="r">
              <a:lnSpc>
                <a:spcPct val="115000"/>
              </a:lnSpc>
              <a:spcAft>
                <a:spcPts val="1000"/>
              </a:spcAft>
              <a:buNone/>
            </a:pPr>
            <a:r>
              <a:rPr lang="el-GR" sz="1200" dirty="0">
                <a:effectLst/>
                <a:ea typeface="Calibri" panose="020F0502020204030204" pitchFamily="34" charset="0"/>
                <a:cs typeface="Times New Roman" panose="02020603050405020304" pitchFamily="18" charset="0"/>
              </a:rPr>
              <a:t>(Μ.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1988, 69)</a:t>
            </a:r>
          </a:p>
          <a:p>
            <a:pPr algn="r">
              <a:lnSpc>
                <a:spcPct val="115000"/>
              </a:lnSpc>
              <a:spcAft>
                <a:spcPts val="1000"/>
              </a:spcAft>
              <a:buNone/>
            </a:pPr>
            <a:endParaRPr lang="el-GR" sz="1200" dirty="0">
              <a:effectLst/>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3541BF2-F155-1F21-2581-EBB891455E99}"/>
              </a:ext>
            </a:extLst>
          </p:cNvPr>
          <p:cNvSpPr txBox="1"/>
          <p:nvPr/>
        </p:nvSpPr>
        <p:spPr>
          <a:xfrm>
            <a:off x="4319800" y="2742391"/>
            <a:ext cx="6116549" cy="327910"/>
          </a:xfrm>
          <a:prstGeom prst="rect">
            <a:avLst/>
          </a:prstGeom>
          <a:noFill/>
        </p:spPr>
        <p:txBody>
          <a:bodyPr wrap="square">
            <a:spAutoFit/>
          </a:bodyPr>
          <a:lstStyle/>
          <a:p>
            <a:pPr algn="just">
              <a:lnSpc>
                <a:spcPct val="115000"/>
              </a:lnSpc>
              <a:spcAft>
                <a:spcPts val="1000"/>
              </a:spcAft>
            </a:pPr>
            <a:r>
              <a:rPr lang="el-GR" sz="1400" b="1" dirty="0">
                <a:solidFill>
                  <a:srgbClr val="FF0000"/>
                </a:solidFill>
                <a:effectLst/>
                <a:ea typeface="Calibri" panose="020F0502020204030204" pitchFamily="34" charset="0"/>
                <a:cs typeface="Times New Roman" panose="02020603050405020304" pitchFamily="18" charset="0"/>
              </a:rPr>
              <a:t>Ποια  τα κοινά χαρακτηριστικά γνωρίσματα  του  «νέου»  ανθρώπου;  </a:t>
            </a:r>
          </a:p>
        </p:txBody>
      </p:sp>
      <p:sp>
        <p:nvSpPr>
          <p:cNvPr id="8" name="TextBox 7">
            <a:extLst>
              <a:ext uri="{FF2B5EF4-FFF2-40B4-BE49-F238E27FC236}">
                <a16:creationId xmlns:a16="http://schemas.microsoft.com/office/drawing/2014/main" id="{91EFEDE6-90D5-7E7E-6421-DAA115F7BA71}"/>
              </a:ext>
            </a:extLst>
          </p:cNvPr>
          <p:cNvSpPr txBox="1"/>
          <p:nvPr/>
        </p:nvSpPr>
        <p:spPr>
          <a:xfrm>
            <a:off x="4319800" y="3480892"/>
            <a:ext cx="7557122" cy="2802562"/>
          </a:xfrm>
          <a:prstGeom prst="rect">
            <a:avLst/>
          </a:prstGeom>
          <a:noFill/>
        </p:spPr>
        <p:txBody>
          <a:bodyPr wrap="square">
            <a:spAutoFit/>
          </a:bodyPr>
          <a:lstStyle/>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Ο «καινός» άνθρωπος βρίσκεται σε αρμονική, «διαλογική  σχέση  και  αναφορά» (Σ. Φωτίου, 2001β) με τον Θεό, τον εαυτό του, τον συνάνθρωπο και την κτίση.  </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Οι βασικοί όροι  της βιώσιμης  ζωής του  είναι η συμπάθεια, η συμβίωση, η συνύπαρξη   (Μ.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1996), «η  ψυχική μέθεξη,  η πνευματική πληρότητα,  η </a:t>
            </a:r>
            <a:r>
              <a:rPr lang="el-GR" sz="1200" dirty="0" err="1">
                <a:effectLst/>
                <a:ea typeface="Calibri" panose="020F0502020204030204" pitchFamily="34" charset="0"/>
                <a:cs typeface="Times New Roman" panose="02020603050405020304" pitchFamily="18" charset="0"/>
              </a:rPr>
              <a:t>αυθυπέρβαση</a:t>
            </a:r>
            <a:r>
              <a:rPr lang="el-GR" sz="1200" dirty="0">
                <a:effectLst/>
                <a:ea typeface="Calibri" panose="020F0502020204030204" pitchFamily="34" charset="0"/>
                <a:cs typeface="Times New Roman" panose="02020603050405020304" pitchFamily="18" charset="0"/>
              </a:rPr>
              <a:t> και η  </a:t>
            </a:r>
            <a:r>
              <a:rPr lang="el-GR" sz="1200" dirty="0" err="1">
                <a:effectLst/>
                <a:ea typeface="Calibri" panose="020F0502020204030204" pitchFamily="34" charset="0"/>
                <a:cs typeface="Times New Roman" panose="02020603050405020304" pitchFamily="18" charset="0"/>
              </a:rPr>
              <a:t>αυτοπροσφορά</a:t>
            </a:r>
            <a:r>
              <a:rPr lang="el-GR" sz="1200" dirty="0">
                <a:effectLst/>
                <a:ea typeface="Calibri" panose="020F0502020204030204" pitchFamily="34" charset="0"/>
                <a:cs typeface="Times New Roman" panose="02020603050405020304" pitchFamily="18" charset="0"/>
              </a:rPr>
              <a:t>» (Σ. Φωτίου, 2001β, 30) αλλά και   το   «μετοχικό πρότυπο σχέσης ανθρώπου - φύσης» (Μ.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1988,199).</a:t>
            </a:r>
          </a:p>
          <a:p>
            <a:pPr marL="171450" indent="-1714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Ο «καινός» άνθρωπος  σε κάθε έκφανση  της ζωής και της πορείας του δρα υπό το  φως του </a:t>
            </a:r>
            <a:r>
              <a:rPr lang="el-GR" sz="1200" dirty="0" err="1">
                <a:effectLst/>
                <a:ea typeface="Calibri" panose="020F0502020204030204" pitchFamily="34" charset="0"/>
                <a:cs typeface="Times New Roman" panose="02020603050405020304" pitchFamily="18" charset="0"/>
              </a:rPr>
              <a:t>προσωποκεντρισμού</a:t>
            </a:r>
            <a:r>
              <a:rPr lang="el-GR" sz="1200" dirty="0">
                <a:effectLst/>
                <a:ea typeface="Calibri" panose="020F0502020204030204" pitchFamily="34" charset="0"/>
                <a:cs typeface="Times New Roman" panose="02020603050405020304" pitchFamily="18" charset="0"/>
              </a:rPr>
              <a:t>. Στη φιλοσοφική ορολογία προσωποκρατία (</a:t>
            </a:r>
            <a:r>
              <a:rPr lang="en-US" sz="1200" dirty="0">
                <a:effectLst/>
                <a:ea typeface="Calibri" panose="020F0502020204030204" pitchFamily="34" charset="0"/>
                <a:cs typeface="Times New Roman" panose="02020603050405020304" pitchFamily="18" charset="0"/>
              </a:rPr>
              <a:t>personalism</a:t>
            </a:r>
            <a:r>
              <a:rPr lang="el-GR" sz="1200" dirty="0">
                <a:effectLst/>
                <a:ea typeface="Calibri" panose="020F0502020204030204" pitchFamily="34" charset="0"/>
                <a:cs typeface="Times New Roman" panose="02020603050405020304" pitchFamily="18" charset="0"/>
              </a:rPr>
              <a:t>)  </a:t>
            </a:r>
            <a:r>
              <a:rPr lang="el-GR" sz="1200" dirty="0" err="1">
                <a:effectLst/>
                <a:ea typeface="Calibri" panose="020F0502020204030204" pitchFamily="34" charset="0"/>
                <a:cs typeface="Times New Roman" panose="02020603050405020304" pitchFamily="18" charset="0"/>
              </a:rPr>
              <a:t>προσωποκεντρισμός</a:t>
            </a:r>
            <a:r>
              <a:rPr lang="el-GR" sz="1200" dirty="0">
                <a:effectLst/>
                <a:ea typeface="Calibri" panose="020F0502020204030204" pitchFamily="34" charset="0"/>
                <a:cs typeface="Times New Roman" panose="02020603050405020304" pitchFamily="18" charset="0"/>
              </a:rPr>
              <a:t>, (περσοναλισμός)   αποκαλείται  η   προτεραιότητα του προσώπου. Η  ουσία και το πρόσωπο  είναι το «δίδυμο  εννοιολογικό   κατηγόρημα  με το οποίο   διατυπώνεται   η χριστιανική   </a:t>
            </a:r>
            <a:r>
              <a:rPr lang="el-GR" sz="1200" dirty="0" err="1">
                <a:effectLst/>
                <a:ea typeface="Calibri" panose="020F0502020204030204" pitchFamily="34" charset="0"/>
                <a:cs typeface="Times New Roman" panose="02020603050405020304" pitchFamily="18" charset="0"/>
              </a:rPr>
              <a:t>τριαδολογία</a:t>
            </a:r>
            <a:r>
              <a:rPr lang="el-GR" sz="1200" dirty="0">
                <a:effectLst/>
                <a:ea typeface="Calibri" panose="020F0502020204030204" pitchFamily="34" charset="0"/>
                <a:cs typeface="Times New Roman" panose="02020603050405020304" pitchFamily="18" charset="0"/>
              </a:rPr>
              <a:t>» (Μ. </a:t>
            </a:r>
            <a:r>
              <a:rPr lang="el-GR" sz="1200" dirty="0" err="1">
                <a:effectLst/>
                <a:ea typeface="Calibri" panose="020F0502020204030204" pitchFamily="34" charset="0"/>
                <a:cs typeface="Times New Roman" panose="02020603050405020304" pitchFamily="18" charset="0"/>
              </a:rPr>
              <a:t>Μπέγζος</a:t>
            </a:r>
            <a:r>
              <a:rPr lang="el-GR" sz="1200" dirty="0">
                <a:effectLst/>
                <a:ea typeface="Calibri" panose="020F0502020204030204" pitchFamily="34" charset="0"/>
                <a:cs typeface="Times New Roman" panose="02020603050405020304" pitchFamily="18" charset="0"/>
              </a:rPr>
              <a:t> , 1996, 70).</a:t>
            </a:r>
            <a:endParaRPr lang="el-GR" sz="1200" dirty="0">
              <a:ea typeface="Calibri" panose="020F0502020204030204" pitchFamily="34" charset="0"/>
              <a:cs typeface="Times New Roman" panose="02020603050405020304" pitchFamily="18" charset="0"/>
            </a:endParaRPr>
          </a:p>
          <a:p>
            <a:pPr marL="171450" indent="-171450" algn="just">
              <a:lnSpc>
                <a:spcPct val="115000"/>
              </a:lnSpc>
              <a:spcAft>
                <a:spcPts val="1000"/>
              </a:spcAft>
              <a:buFont typeface="Wingdings" panose="05000000000000000000" pitchFamily="2" charset="2"/>
              <a:buChar char="q"/>
            </a:pPr>
            <a:r>
              <a:rPr lang="el-GR" sz="1200" dirty="0">
                <a:ea typeface="Calibri" panose="020F0502020204030204" pitchFamily="34" charset="0"/>
                <a:cs typeface="Times New Roman" panose="02020603050405020304" pitchFamily="18" charset="0"/>
              </a:rPr>
              <a:t> «</a:t>
            </a:r>
            <a:r>
              <a:rPr lang="el-GR" sz="1200" dirty="0"/>
              <a:t>Σωτηρία  δεν  είναι   άλλο   παρά  το να  γίνει   κάποιος «σώος», ολόκληρος, ακέραιος,  ενιαίος   και ενωμένος    με τον εαυτό   του, τον   συνάνθρωπό  του, τον   Θεό   και το περιβάλλον   του». (Μ. </a:t>
            </a:r>
            <a:r>
              <a:rPr lang="el-GR" sz="1200" dirty="0" err="1"/>
              <a:t>Μπέγζος</a:t>
            </a:r>
            <a:r>
              <a:rPr lang="el-GR" sz="1200" dirty="0"/>
              <a:t>, 1988,120) </a:t>
            </a:r>
          </a:p>
        </p:txBody>
      </p:sp>
    </p:spTree>
    <p:extLst>
      <p:ext uri="{BB962C8B-B14F-4D97-AF65-F5344CB8AC3E}">
        <p14:creationId xmlns:p14="http://schemas.microsoft.com/office/powerpoint/2010/main" val="2253320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Χιόνι">
            <a:extLst>
              <a:ext uri="{FF2B5EF4-FFF2-40B4-BE49-F238E27FC236}">
                <a16:creationId xmlns:a16="http://schemas.microsoft.com/office/drawing/2014/main" id="{DD3B7852-197F-9FEA-104D-45C017F152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20" y="10"/>
            <a:ext cx="4332494"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41A933A-CC09-09E7-6084-729149E715AC}"/>
              </a:ext>
            </a:extLst>
          </p:cNvPr>
          <p:cNvSpPr txBox="1"/>
          <p:nvPr/>
        </p:nvSpPr>
        <p:spPr>
          <a:xfrm>
            <a:off x="4430486" y="296444"/>
            <a:ext cx="7586953" cy="575670"/>
          </a:xfrm>
          <a:prstGeom prst="rect">
            <a:avLst/>
          </a:prstGeom>
          <a:noFill/>
        </p:spPr>
        <p:txBody>
          <a:bodyPr wrap="square">
            <a:spAutoFit/>
          </a:bodyPr>
          <a:lstStyle/>
          <a:p>
            <a:pPr algn="just">
              <a:lnSpc>
                <a:spcPct val="115000"/>
              </a:lnSpc>
              <a:spcAft>
                <a:spcPts val="1000"/>
              </a:spcAft>
              <a:buNone/>
            </a:pPr>
            <a:r>
              <a:rPr lang="el-GR" sz="1400" b="1" dirty="0">
                <a:solidFill>
                  <a:srgbClr val="FF0000"/>
                </a:solidFill>
                <a:effectLst/>
                <a:ea typeface="Calibri" panose="020F0502020204030204" pitchFamily="34" charset="0"/>
                <a:cs typeface="Times New Roman" panose="02020603050405020304" pitchFamily="18" charset="0"/>
              </a:rPr>
              <a:t>Ποια είναι τα χαρακτηριστικά του  «</a:t>
            </a:r>
            <a:r>
              <a:rPr lang="el-GR" sz="1400" b="1" dirty="0" err="1">
                <a:solidFill>
                  <a:srgbClr val="FF0000"/>
                </a:solidFill>
                <a:effectLst/>
                <a:ea typeface="Calibri" panose="020F0502020204030204" pitchFamily="34" charset="0"/>
                <a:cs typeface="Times New Roman" panose="02020603050405020304" pitchFamily="18" charset="0"/>
              </a:rPr>
              <a:t>πεπτωκότος</a:t>
            </a:r>
            <a:r>
              <a:rPr lang="el-GR" sz="1400" b="1" dirty="0">
                <a:solidFill>
                  <a:srgbClr val="FF0000"/>
                </a:solidFill>
                <a:effectLst/>
                <a:ea typeface="Calibri" panose="020F0502020204030204" pitchFamily="34" charset="0"/>
                <a:cs typeface="Times New Roman" panose="02020603050405020304" pitchFamily="18" charset="0"/>
              </a:rPr>
              <a:t> στον εγωκεντρισμό  ανθρώπου» (Σ. Φωτίου, 1996,196), τα χαρακτηριστικά   του   ατόμου   του σύγχρονου  κόσμου;</a:t>
            </a:r>
          </a:p>
        </p:txBody>
      </p:sp>
      <p:sp>
        <p:nvSpPr>
          <p:cNvPr id="6" name="TextBox 5">
            <a:extLst>
              <a:ext uri="{FF2B5EF4-FFF2-40B4-BE49-F238E27FC236}">
                <a16:creationId xmlns:a16="http://schemas.microsoft.com/office/drawing/2014/main" id="{A5D8EF7F-A559-996F-AE98-22B24F1A17EA}"/>
              </a:ext>
            </a:extLst>
          </p:cNvPr>
          <p:cNvSpPr txBox="1"/>
          <p:nvPr/>
        </p:nvSpPr>
        <p:spPr>
          <a:xfrm>
            <a:off x="4430486" y="1333211"/>
            <a:ext cx="7332542" cy="823431"/>
          </a:xfrm>
          <a:prstGeom prst="rect">
            <a:avLst/>
          </a:prstGeom>
          <a:noFill/>
        </p:spPr>
        <p:txBody>
          <a:bodyPr wrap="square">
            <a:spAutoFit/>
          </a:bodyPr>
          <a:lstStyle/>
          <a:p>
            <a:pPr algn="just">
              <a:lnSpc>
                <a:spcPct val="115000"/>
              </a:lnSpc>
              <a:spcAft>
                <a:spcPts val="1000"/>
              </a:spcAft>
              <a:buNone/>
            </a:pPr>
            <a:r>
              <a:rPr lang="el-GR" sz="1400" dirty="0">
                <a:effectLst/>
                <a:ea typeface="Calibri" panose="020F0502020204030204" pitchFamily="34" charset="0"/>
                <a:cs typeface="Times New Roman" panose="02020603050405020304" pitchFamily="18" charset="0"/>
              </a:rPr>
              <a:t>[…] Πρόσωπο   σημαίνει   σχέση,  αναφορά, κοινωνία  και   συμμετοχή. Το άτομο   βρίσκεται   στους  αντίποδες του προσώπου   και  υπονοεί   αυτονόμηση, απομόνωση  και εγωπαθή   αυτάρκεια. (Μ. </a:t>
            </a:r>
            <a:r>
              <a:rPr lang="el-GR" sz="1400" dirty="0" err="1">
                <a:effectLst/>
                <a:ea typeface="Calibri" panose="020F0502020204030204" pitchFamily="34" charset="0"/>
                <a:cs typeface="Times New Roman" panose="02020603050405020304" pitchFamily="18" charset="0"/>
              </a:rPr>
              <a:t>Μπέγζος</a:t>
            </a:r>
            <a:r>
              <a:rPr lang="el-GR" sz="1400" dirty="0">
                <a:effectLst/>
                <a:ea typeface="Calibri" panose="020F0502020204030204" pitchFamily="34" charset="0"/>
                <a:cs typeface="Times New Roman" panose="02020603050405020304" pitchFamily="18" charset="0"/>
              </a:rPr>
              <a:t>, 1988, 154)</a:t>
            </a:r>
          </a:p>
        </p:txBody>
      </p:sp>
      <p:sp>
        <p:nvSpPr>
          <p:cNvPr id="8" name="TextBox 7">
            <a:extLst>
              <a:ext uri="{FF2B5EF4-FFF2-40B4-BE49-F238E27FC236}">
                <a16:creationId xmlns:a16="http://schemas.microsoft.com/office/drawing/2014/main" id="{E94927A5-AFE5-7F6A-3A66-1417EDE58A6D}"/>
              </a:ext>
            </a:extLst>
          </p:cNvPr>
          <p:cNvSpPr txBox="1"/>
          <p:nvPr/>
        </p:nvSpPr>
        <p:spPr>
          <a:xfrm>
            <a:off x="4572000" y="2411042"/>
            <a:ext cx="7332542" cy="2893100"/>
          </a:xfrm>
          <a:prstGeom prst="rect">
            <a:avLst/>
          </a:prstGeom>
          <a:noFill/>
          <a:ln w="57150">
            <a:solidFill>
              <a:schemeClr val="tx1"/>
            </a:solidFill>
          </a:ln>
        </p:spPr>
        <p:txBody>
          <a:bodyPr wrap="square">
            <a:spAutoFit/>
          </a:bodyPr>
          <a:lstStyle/>
          <a:p>
            <a:pPr algn="just"/>
            <a:r>
              <a:rPr lang="el-GR" sz="1400" dirty="0">
                <a:effectLst/>
                <a:ea typeface="Calibri" panose="020F0502020204030204" pitchFamily="34" charset="0"/>
              </a:rPr>
              <a:t>Το άτομο  χαρακτηρίζεται    από   άκρατο    ανταγωνισμό,</a:t>
            </a:r>
          </a:p>
          <a:p>
            <a:pPr algn="just"/>
            <a:r>
              <a:rPr lang="el-GR" sz="1400" dirty="0">
                <a:effectLst/>
                <a:ea typeface="Calibri" panose="020F0502020204030204" pitchFamily="34" charset="0"/>
              </a:rPr>
              <a:t>αντιδικία,</a:t>
            </a:r>
          </a:p>
          <a:p>
            <a:pPr algn="just"/>
            <a:r>
              <a:rPr lang="el-GR" sz="1400" dirty="0">
                <a:effectLst/>
                <a:ea typeface="Calibri" panose="020F0502020204030204" pitchFamily="34" charset="0"/>
              </a:rPr>
              <a:t>απληστία,</a:t>
            </a:r>
          </a:p>
          <a:p>
            <a:pPr algn="just"/>
            <a:r>
              <a:rPr lang="el-GR" sz="1400" dirty="0">
                <a:effectLst/>
                <a:ea typeface="Calibri" panose="020F0502020204030204" pitchFamily="34" charset="0"/>
              </a:rPr>
              <a:t>αδηφαγία,</a:t>
            </a:r>
          </a:p>
          <a:p>
            <a:pPr algn="just"/>
            <a:r>
              <a:rPr lang="el-GR" sz="1400" dirty="0" err="1">
                <a:effectLst/>
                <a:ea typeface="Calibri" panose="020F0502020204030204" pitchFamily="34" charset="0"/>
              </a:rPr>
              <a:t>μαζοποίηση</a:t>
            </a:r>
            <a:r>
              <a:rPr lang="el-GR" sz="1400" dirty="0">
                <a:effectLst/>
                <a:ea typeface="Calibri" panose="020F0502020204030204" pitchFamily="34" charset="0"/>
              </a:rPr>
              <a:t>,</a:t>
            </a:r>
          </a:p>
          <a:p>
            <a:pPr algn="just"/>
            <a:r>
              <a:rPr lang="el-GR" sz="1400" dirty="0">
                <a:effectLst/>
                <a:ea typeface="Calibri" panose="020F0502020204030204" pitchFamily="34" charset="0"/>
              </a:rPr>
              <a:t>ατομισμό,</a:t>
            </a:r>
          </a:p>
          <a:p>
            <a:pPr algn="just"/>
            <a:r>
              <a:rPr lang="el-GR" sz="1400" dirty="0" err="1">
                <a:effectLst/>
                <a:ea typeface="Calibri" panose="020F0502020204030204" pitchFamily="34" charset="0"/>
              </a:rPr>
              <a:t>δυαλισμό</a:t>
            </a:r>
            <a:r>
              <a:rPr lang="el-GR" sz="1400" dirty="0">
                <a:effectLst/>
                <a:ea typeface="Calibri" panose="020F0502020204030204" pitchFamily="34" charset="0"/>
              </a:rPr>
              <a:t>,</a:t>
            </a:r>
          </a:p>
          <a:p>
            <a:pPr algn="just"/>
            <a:r>
              <a:rPr lang="el-GR" sz="1400" dirty="0">
                <a:effectLst/>
                <a:ea typeface="Calibri" panose="020F0502020204030204" pitchFamily="34" charset="0"/>
              </a:rPr>
              <a:t>διάσπαση των  σχέσεων και</a:t>
            </a:r>
          </a:p>
          <a:p>
            <a:pPr algn="just"/>
            <a:r>
              <a:rPr lang="el-GR" sz="1400" dirty="0">
                <a:effectLst/>
                <a:ea typeface="Calibri" panose="020F0502020204030204" pitchFamily="34" charset="0"/>
              </a:rPr>
              <a:t>αδυναμία  συνύπαρξης με τους άλλους, με άλλα λόγια χαρακτηρίζεται από μια  «ατομικιστική θεώρηση του  ανθρώπου και   της ζωής» (Σ. Φωτίου, 2001β, 23).</a:t>
            </a:r>
            <a:r>
              <a:rPr lang="el-GR" sz="1400" dirty="0">
                <a:ea typeface="Calibri" panose="020F0502020204030204" pitchFamily="34" charset="0"/>
                <a:cs typeface="Times New Roman" panose="02020603050405020304" pitchFamily="18" charset="0"/>
              </a:rPr>
              <a:t> Ο  τρόπος σχέσης  του   με τη  φύση  είναι   κτητικός. </a:t>
            </a:r>
          </a:p>
          <a:p>
            <a:pPr algn="just"/>
            <a:r>
              <a:rPr lang="el-GR" sz="1400" dirty="0">
                <a:ea typeface="Calibri" panose="020F0502020204030204" pitchFamily="34" charset="0"/>
                <a:cs typeface="Times New Roman" panose="02020603050405020304" pitchFamily="18" charset="0"/>
              </a:rPr>
              <a:t>Σύμφωνα με το  κτητικό μοντέλο (Μ. </a:t>
            </a:r>
            <a:r>
              <a:rPr lang="el-GR" sz="1400" dirty="0" err="1">
                <a:ea typeface="Calibri" panose="020F0502020204030204" pitchFamily="34" charset="0"/>
                <a:cs typeface="Times New Roman" panose="02020603050405020304" pitchFamily="18" charset="0"/>
              </a:rPr>
              <a:t>Μπέγζος</a:t>
            </a:r>
            <a:r>
              <a:rPr lang="el-GR" sz="1400" dirty="0">
                <a:ea typeface="Calibri" panose="020F0502020204030204" pitchFamily="34" charset="0"/>
                <a:cs typeface="Times New Roman" panose="02020603050405020304" pitchFamily="18" charset="0"/>
              </a:rPr>
              <a:t>, 1988)   η φύση είναι   κτήμα του  ανθρώπου  για χρήση και   κατάχρηση. </a:t>
            </a:r>
          </a:p>
        </p:txBody>
      </p:sp>
      <p:sp>
        <p:nvSpPr>
          <p:cNvPr id="12" name="TextBox 11">
            <a:extLst>
              <a:ext uri="{FF2B5EF4-FFF2-40B4-BE49-F238E27FC236}">
                <a16:creationId xmlns:a16="http://schemas.microsoft.com/office/drawing/2014/main" id="{180C447E-66C6-9472-EA07-23263AABCECA}"/>
              </a:ext>
            </a:extLst>
          </p:cNvPr>
          <p:cNvSpPr txBox="1"/>
          <p:nvPr/>
        </p:nvSpPr>
        <p:spPr>
          <a:xfrm>
            <a:off x="4691373" y="5739387"/>
            <a:ext cx="7326066" cy="931281"/>
          </a:xfrm>
          <a:prstGeom prst="rect">
            <a:avLst/>
          </a:prstGeom>
          <a:noFill/>
        </p:spPr>
        <p:txBody>
          <a:bodyPr wrap="square">
            <a:spAutoFit/>
          </a:bodyPr>
          <a:lstStyle/>
          <a:p>
            <a:pPr algn="just">
              <a:lnSpc>
                <a:spcPct val="115000"/>
              </a:lnSpc>
              <a:spcAft>
                <a:spcPts val="1000"/>
              </a:spcAft>
            </a:pPr>
            <a:r>
              <a:rPr lang="el-GR" sz="1200" dirty="0">
                <a:effectLst/>
                <a:ea typeface="Calibri" panose="020F0502020204030204" pitchFamily="34" charset="0"/>
                <a:cs typeface="Times New Roman" panose="02020603050405020304" pitchFamily="18" charset="0"/>
              </a:rPr>
              <a:t>Ο  άνθρωπος  ακόμη   και σε  κατάσταση  «</a:t>
            </a:r>
            <a:r>
              <a:rPr lang="el-GR" sz="1200" dirty="0" err="1">
                <a:effectLst/>
                <a:ea typeface="Calibri" panose="020F0502020204030204" pitchFamily="34" charset="0"/>
                <a:cs typeface="Times New Roman" panose="02020603050405020304" pitchFamily="18" charset="0"/>
              </a:rPr>
              <a:t>πεπτωκότος</a:t>
            </a:r>
            <a:r>
              <a:rPr lang="el-GR" sz="1200" dirty="0">
                <a:effectLst/>
                <a:ea typeface="Calibri" panose="020F0502020204030204" pitchFamily="34" charset="0"/>
                <a:cs typeface="Times New Roman" panose="02020603050405020304" pitchFamily="18" charset="0"/>
              </a:rPr>
              <a:t> στον εγωκεντρισμό»   εξακολουθεί    να φέρει  μέσα  του «το  «</a:t>
            </a:r>
            <a:r>
              <a:rPr lang="el-GR" sz="1200" dirty="0" err="1">
                <a:effectLst/>
                <a:ea typeface="Calibri" panose="020F0502020204030204" pitchFamily="34" charset="0"/>
                <a:cs typeface="Times New Roman" panose="02020603050405020304" pitchFamily="18" charset="0"/>
              </a:rPr>
              <a:t>κατ΄εικόνα</a:t>
            </a:r>
            <a:r>
              <a:rPr lang="el-GR" sz="1200" dirty="0">
                <a:effectLst/>
                <a:ea typeface="Calibri" panose="020F0502020204030204" pitchFamily="34" charset="0"/>
                <a:cs typeface="Times New Roman" panose="02020603050405020304" pitchFamily="18" charset="0"/>
              </a:rPr>
              <a:t>»  Θεού   με έφεση   προς  το  «</a:t>
            </a:r>
            <a:r>
              <a:rPr lang="el-GR" sz="1200" dirty="0" err="1">
                <a:effectLst/>
                <a:ea typeface="Calibri" panose="020F0502020204030204" pitchFamily="34" charset="0"/>
                <a:cs typeface="Times New Roman" panose="02020603050405020304" pitchFamily="18" charset="0"/>
              </a:rPr>
              <a:t>καθ΄ομοίωσιν</a:t>
            </a:r>
            <a:r>
              <a:rPr lang="el-GR" sz="1200" dirty="0">
                <a:effectLst/>
                <a:ea typeface="Calibri" panose="020F0502020204030204" pitchFamily="34" charset="0"/>
                <a:cs typeface="Times New Roman" panose="02020603050405020304" pitchFamily="18" charset="0"/>
              </a:rPr>
              <a:t>», κατέχοντας  ως  έμφυτα συστήματα  της  ύπαρξης  του,   ελεύθερη    βούληση,  νου,  προδιάθεση  και δυνατότητα  αγάπης» (Α. </a:t>
            </a:r>
            <a:r>
              <a:rPr lang="el-GR" sz="1200" dirty="0" err="1">
                <a:effectLst/>
                <a:ea typeface="Calibri" panose="020F0502020204030204" pitchFamily="34" charset="0"/>
                <a:cs typeface="Times New Roman" panose="02020603050405020304" pitchFamily="18" charset="0"/>
              </a:rPr>
              <a:t>Γιαννουλάτος</a:t>
            </a:r>
            <a:r>
              <a:rPr lang="el-GR" sz="1200" dirty="0">
                <a:effectLst/>
                <a:ea typeface="Calibri" panose="020F0502020204030204" pitchFamily="34" charset="0"/>
                <a:cs typeface="Times New Roman" panose="02020603050405020304" pitchFamily="18" charset="0"/>
              </a:rPr>
              <a:t>, 2007, 267).</a:t>
            </a:r>
          </a:p>
        </p:txBody>
      </p:sp>
      <p:sp>
        <p:nvSpPr>
          <p:cNvPr id="13" name="TextBox 12">
            <a:extLst>
              <a:ext uri="{FF2B5EF4-FFF2-40B4-BE49-F238E27FC236}">
                <a16:creationId xmlns:a16="http://schemas.microsoft.com/office/drawing/2014/main" id="{F3CCF089-B67B-455A-060B-EFDF6DE6CE75}"/>
              </a:ext>
            </a:extLst>
          </p:cNvPr>
          <p:cNvSpPr txBox="1"/>
          <p:nvPr/>
        </p:nvSpPr>
        <p:spPr>
          <a:xfrm>
            <a:off x="4660301" y="5445204"/>
            <a:ext cx="6127422" cy="294183"/>
          </a:xfrm>
          <a:prstGeom prst="rect">
            <a:avLst/>
          </a:prstGeom>
          <a:noFill/>
        </p:spPr>
        <p:txBody>
          <a:bodyPr wrap="square">
            <a:spAutoFit/>
          </a:bodyPr>
          <a:lstStyle/>
          <a:p>
            <a:pPr algn="just">
              <a:lnSpc>
                <a:spcPct val="115000"/>
              </a:lnSpc>
              <a:spcAft>
                <a:spcPts val="1000"/>
              </a:spcAft>
              <a:buNone/>
            </a:pPr>
            <a:r>
              <a:rPr lang="el-GR" sz="1200" b="1" dirty="0">
                <a:solidFill>
                  <a:srgbClr val="FF0000"/>
                </a:solidFill>
                <a:ea typeface="Calibri" panose="020F0502020204030204" pitchFamily="34" charset="0"/>
                <a:cs typeface="Times New Roman" panose="02020603050405020304" pitchFamily="18" charset="0"/>
              </a:rPr>
              <a:t>Δ</a:t>
            </a:r>
            <a:r>
              <a:rPr lang="el-GR" sz="1200" b="1" dirty="0">
                <a:solidFill>
                  <a:srgbClr val="FF0000"/>
                </a:solidFill>
                <a:effectLst/>
                <a:ea typeface="Calibri" panose="020F0502020204030204" pitchFamily="34" charset="0"/>
                <a:cs typeface="Times New Roman" panose="02020603050405020304" pitchFamily="18" charset="0"/>
              </a:rPr>
              <a:t>υνατότητα μεταστροφής;</a:t>
            </a:r>
          </a:p>
        </p:txBody>
      </p:sp>
    </p:spTree>
    <p:extLst>
      <p:ext uri="{BB962C8B-B14F-4D97-AF65-F5344CB8AC3E}">
        <p14:creationId xmlns:p14="http://schemas.microsoft.com/office/powerpoint/2010/main" val="2957267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861D5-90BF-9A7D-43AA-E8EEB8D94249}"/>
            </a:ext>
          </a:extLst>
        </p:cNvPr>
        <p:cNvGrpSpPr/>
        <p:nvPr/>
      </p:nvGrpSpPr>
      <p:grpSpPr>
        <a:xfrm>
          <a:off x="0" y="0"/>
          <a:ext cx="0" cy="0"/>
          <a:chOff x="0" y="0"/>
          <a:chExt cx="0" cy="0"/>
        </a:xfrm>
      </p:grpSpPr>
      <p:pic>
        <p:nvPicPr>
          <p:cNvPr id="2" name="Picture 6" descr="Χιόνι">
            <a:extLst>
              <a:ext uri="{FF2B5EF4-FFF2-40B4-BE49-F238E27FC236}">
                <a16:creationId xmlns:a16="http://schemas.microsoft.com/office/drawing/2014/main" id="{FF09A446-8262-5E09-DB63-49C37CAD5C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21" y="10"/>
            <a:ext cx="4278066"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F9EA8D4-7A8B-8952-7674-11B4E3F7C63C}"/>
              </a:ext>
            </a:extLst>
          </p:cNvPr>
          <p:cNvSpPr txBox="1"/>
          <p:nvPr/>
        </p:nvSpPr>
        <p:spPr>
          <a:xfrm>
            <a:off x="4136571" y="337857"/>
            <a:ext cx="7913894" cy="5523307"/>
          </a:xfrm>
          <a:prstGeom prst="rect">
            <a:avLst/>
          </a:prstGeom>
          <a:noFill/>
        </p:spPr>
        <p:txBody>
          <a:bodyPr wrap="square">
            <a:spAutoFit/>
          </a:bodyPr>
          <a:lstStyle/>
          <a:p>
            <a:pPr algn="just">
              <a:lnSpc>
                <a:spcPct val="115000"/>
              </a:lnSpc>
              <a:spcAft>
                <a:spcPts val="1000"/>
              </a:spcAft>
              <a:buNone/>
            </a:pPr>
            <a:r>
              <a:rPr lang="el-GR" sz="1200" b="1" dirty="0">
                <a:solidFill>
                  <a:srgbClr val="00B050"/>
                </a:solidFill>
                <a:effectLst/>
                <a:ea typeface="Calibri" panose="020F0502020204030204" pitchFamily="34" charset="0"/>
                <a:cs typeface="Times New Roman" panose="02020603050405020304" pitchFamily="18" charset="0"/>
              </a:rPr>
              <a:t>ΙΙ.ΙΙ.ΙΣΛΑΜ   ΚΑΙ ΧΡΙΣΤΙΑΝΙΚΟΣ  ΠΡΟΣΩΠΟΚΕΝΤΡΙΣΜΟΣ </a:t>
            </a:r>
            <a:endParaRPr lang="el-GR" sz="1200" dirty="0">
              <a:solidFill>
                <a:srgbClr val="00B050"/>
              </a:solidFill>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Η Ανατολική  Ορθόδοξη  Εκκλησία  συναντήθηκε με το Ισλάμ από τις πρώτες  δεκαετίες της εμφάνισής του και  διαλέ</a:t>
            </a:r>
            <a:r>
              <a:rPr lang="el-GR" sz="1200" dirty="0">
                <a:ea typeface="Calibri" panose="020F0502020204030204" pitchFamily="34" charset="0"/>
                <a:cs typeface="Times New Roman" panose="02020603050405020304" pitchFamily="18" charset="0"/>
              </a:rPr>
              <a:t>χθ</a:t>
            </a:r>
            <a:r>
              <a:rPr lang="el-GR" sz="1200" dirty="0">
                <a:effectLst/>
                <a:ea typeface="Calibri" panose="020F0502020204030204" pitchFamily="34" charset="0"/>
                <a:cs typeface="Times New Roman" panose="02020603050405020304" pitchFamily="18" charset="0"/>
              </a:rPr>
              <a:t>ηκε μαζί  του με  ποικίλες μορφές. Μελετώντας τις βασικές  θεολογικές  γραμμές   του Κορανίου   υπάρχει αποδοχή  της πίστης του   Θεού,  των αγγέλων, των προφητών, της γραπτής αποκάλυψης, του  σεβασμού   στο πρόσωπο   του Ιησού, του αειπάρθενου  της Παναγίας  και εντονότατη αμφισβήτηση της πατρότητας του Αλλάχ, της   θεότητας  του Ιησού  Χριστού,  της σταύρωσης, της  ανάστασης,  της  διδασκαλίας  περί της Αγίας  Τριάδας (Α. Γιαννουλάτος,2000β,161).</a:t>
            </a:r>
          </a:p>
          <a:p>
            <a:pPr marL="285750" indent="-285750" algn="just">
              <a:lnSpc>
                <a:spcPct val="115000"/>
              </a:lnSpc>
              <a:spcAft>
                <a:spcPts val="1000"/>
              </a:spcAft>
              <a:buFont typeface="Wingdings" panose="05000000000000000000" pitchFamily="2" charset="2"/>
              <a:buChar char="q"/>
            </a:pPr>
            <a:r>
              <a:rPr lang="el-GR" sz="1200" dirty="0">
                <a:effectLst/>
                <a:ea typeface="Calibri" panose="020F0502020204030204" pitchFamily="34" charset="0"/>
                <a:cs typeface="Times New Roman" panose="02020603050405020304" pitchFamily="18" charset="0"/>
              </a:rPr>
              <a:t> </a:t>
            </a:r>
            <a:r>
              <a:rPr lang="el-GR" sz="1200" dirty="0"/>
              <a:t>Η  πρωτοτυπία διαφοροποίησης  του Χριστιανικού </a:t>
            </a:r>
            <a:r>
              <a:rPr lang="el-GR" sz="1200" dirty="0" err="1"/>
              <a:t>Προσωποκεντρισμού</a:t>
            </a:r>
            <a:r>
              <a:rPr lang="el-GR" sz="1200" dirty="0"/>
              <a:t>   σε σχέση   με το  Ισλάμ έγκειται  στο «</a:t>
            </a:r>
            <a:r>
              <a:rPr lang="el-GR" sz="1200" dirty="0" err="1"/>
              <a:t>όστις</a:t>
            </a:r>
            <a:r>
              <a:rPr lang="el-GR" sz="1200" dirty="0"/>
              <a:t>  θέλει,  δηλαδή  την εμμονή στην προσωπική  ελευθερία» (στο Α. </a:t>
            </a:r>
            <a:r>
              <a:rPr lang="el-GR" sz="1200" dirty="0" err="1"/>
              <a:t>Γιαννουλάτος</a:t>
            </a:r>
            <a:r>
              <a:rPr lang="el-GR" sz="1200" dirty="0"/>
              <a:t>, 2000β, 133)  αλλά και στην  εμφάνιση  του  Θεού  αγάπης  του χριστιανισμού σε  «μέγα» (</a:t>
            </a:r>
            <a:r>
              <a:rPr lang="en-US" sz="1200" dirty="0" err="1"/>
              <a:t>akbar</a:t>
            </a:r>
            <a:r>
              <a:rPr lang="el-GR" sz="1200" dirty="0"/>
              <a:t>)   και  «απρόσιτο» θεό στο πλαίσιο του   Ισλάμ (Δ. </a:t>
            </a:r>
            <a:r>
              <a:rPr lang="el-GR" sz="1200" dirty="0" err="1"/>
              <a:t>Σάχας</a:t>
            </a:r>
            <a:r>
              <a:rPr lang="el-GR" sz="1200" dirty="0"/>
              <a:t>, 2011, 39). </a:t>
            </a:r>
          </a:p>
          <a:p>
            <a:pPr marL="285750" indent="-285750" algn="just">
              <a:lnSpc>
                <a:spcPct val="115000"/>
              </a:lnSpc>
              <a:spcAft>
                <a:spcPts val="1000"/>
              </a:spcAft>
              <a:buFont typeface="Wingdings" panose="05000000000000000000" pitchFamily="2" charset="2"/>
              <a:buChar char="q"/>
            </a:pPr>
            <a:r>
              <a:rPr lang="el-GR" sz="1200" dirty="0"/>
              <a:t>Οξύτατη   κριτική  ασκείτο από μέρος του Χριστιανισμού σε σχέση  με το   οικογενειακό   δίκαιο   που  εισήγαγε  το Ισλάμ,   τις απόψεις     του  για  τον ιερό πόλεμο, τη δουλεία   και τις υλιστικές   αντιλήψεις    «περί   άλλης  ζωής  με παραστάσεις   γαστρονομικών    και σεξουαλικών  ικανοποιήσεων» (Α. </a:t>
            </a:r>
            <a:r>
              <a:rPr lang="el-GR" sz="1200" dirty="0" err="1"/>
              <a:t>Γιαννουλάτος</a:t>
            </a:r>
            <a:r>
              <a:rPr lang="el-GR" sz="1200" dirty="0"/>
              <a:t>, 2000β,145).</a:t>
            </a:r>
          </a:p>
          <a:p>
            <a:pPr marL="285750" indent="-285750" algn="just">
              <a:lnSpc>
                <a:spcPct val="115000"/>
              </a:lnSpc>
              <a:spcAft>
                <a:spcPts val="1000"/>
              </a:spcAft>
              <a:buFont typeface="Wingdings" panose="05000000000000000000" pitchFamily="2" charset="2"/>
              <a:buChar char="q"/>
            </a:pPr>
            <a:r>
              <a:rPr lang="el-GR" sz="1200" dirty="0"/>
              <a:t>Ακριβώς επειδή  «η </a:t>
            </a:r>
            <a:r>
              <a:rPr lang="el-GR" sz="1200" dirty="0" err="1"/>
              <a:t>ουσιαστικωτέρα</a:t>
            </a:r>
            <a:r>
              <a:rPr lang="el-GR" sz="1200" dirty="0"/>
              <a:t>  </a:t>
            </a:r>
            <a:r>
              <a:rPr lang="el-GR" sz="1200" dirty="0" err="1"/>
              <a:t>αλληλοκατανόησις</a:t>
            </a:r>
            <a:r>
              <a:rPr lang="el-GR" sz="1200" dirty="0"/>
              <a:t> του  πνευματικού  πλούτου  των  δύο κόσμων  αποτελεί  </a:t>
            </a:r>
            <a:r>
              <a:rPr lang="el-GR" sz="1200" dirty="0" err="1"/>
              <a:t>αμοιβαίον</a:t>
            </a:r>
            <a:r>
              <a:rPr lang="el-GR" sz="1200" dirty="0"/>
              <a:t>  χρέος» εντατικοποιήθηκαν οι  συναντήσεις  μεταξύ  χριστιανών και  μουσουλμάνων θεολόγων τις τελευταίες  δεκαετίες. (Α. </a:t>
            </a:r>
            <a:r>
              <a:rPr lang="el-GR" sz="1200" dirty="0" err="1"/>
              <a:t>Γιαννουλάτος</a:t>
            </a:r>
            <a:r>
              <a:rPr lang="el-GR" sz="1200" dirty="0"/>
              <a:t>, 2000α, 288)</a:t>
            </a:r>
          </a:p>
          <a:p>
            <a:pPr algn="just">
              <a:lnSpc>
                <a:spcPct val="115000"/>
              </a:lnSpc>
              <a:spcAft>
                <a:spcPts val="1000"/>
              </a:spcAft>
            </a:pPr>
            <a:endParaRPr lang="el-GR" sz="1200" b="1" dirty="0">
              <a:solidFill>
                <a:srgbClr val="FF0000"/>
              </a:solidFill>
              <a:ea typeface="Calibri" panose="020F0502020204030204" pitchFamily="34" charset="0"/>
              <a:cs typeface="Times New Roman" panose="02020603050405020304" pitchFamily="18" charset="0"/>
            </a:endParaRPr>
          </a:p>
          <a:p>
            <a:pPr algn="just">
              <a:lnSpc>
                <a:spcPct val="115000"/>
              </a:lnSpc>
              <a:spcAft>
                <a:spcPts val="1000"/>
              </a:spcAft>
            </a:pPr>
            <a:r>
              <a:rPr lang="el-GR" sz="1200" b="1" dirty="0">
                <a:solidFill>
                  <a:srgbClr val="FF0000"/>
                </a:solidFill>
                <a:ea typeface="Calibri" panose="020F0502020204030204" pitchFamily="34" charset="0"/>
                <a:cs typeface="Times New Roman" panose="02020603050405020304" pitchFamily="18" charset="0"/>
              </a:rPr>
              <a:t>Χριστιανοί   και   μουσουλμάνοι, παρά    στις  διαφορές  τους, μπορούν  να αντιμετωπίσουν    τα  νέα θέματα   (</a:t>
            </a:r>
            <a:r>
              <a:rPr lang="el-GR" sz="1200" b="1" dirty="0" err="1">
                <a:solidFill>
                  <a:srgbClr val="FF0000"/>
                </a:solidFill>
                <a:ea typeface="Calibri" panose="020F0502020204030204" pitchFamily="34" charset="0"/>
                <a:cs typeface="Times New Roman" panose="02020603050405020304" pitchFamily="18" charset="0"/>
              </a:rPr>
              <a:t>εκκοσμίκευση</a:t>
            </a:r>
            <a:r>
              <a:rPr lang="el-GR" sz="1200" b="1" dirty="0">
                <a:solidFill>
                  <a:srgbClr val="FF0000"/>
                </a:solidFill>
                <a:ea typeface="Calibri" panose="020F0502020204030204" pitchFamily="34" charset="0"/>
                <a:cs typeface="Times New Roman" panose="02020603050405020304" pitchFamily="18" charset="0"/>
              </a:rPr>
              <a:t>, αποπροσωποποίηση  της κοινωνίας,   καταστροφή   του φυσικού  περιβάλλοντος,   παγκόσμια  δικαιοσύνη  και  ειρήνη,  τεχνοκρατική  εποχή) με «αλληλοενημέρωση, πνευματική   επικοινωνία  και επαφή» (Α. </a:t>
            </a:r>
            <a:r>
              <a:rPr lang="el-GR" sz="1200" b="1" dirty="0" err="1">
                <a:solidFill>
                  <a:srgbClr val="FF0000"/>
                </a:solidFill>
                <a:ea typeface="Calibri" panose="020F0502020204030204" pitchFamily="34" charset="0"/>
                <a:cs typeface="Times New Roman" panose="02020603050405020304" pitchFamily="18" charset="0"/>
              </a:rPr>
              <a:t>Γιαννουλάτος</a:t>
            </a:r>
            <a:r>
              <a:rPr lang="el-GR" sz="1200" b="1" dirty="0">
                <a:solidFill>
                  <a:srgbClr val="FF0000"/>
                </a:solidFill>
                <a:ea typeface="Calibri" panose="020F0502020204030204" pitchFamily="34" charset="0"/>
                <a:cs typeface="Times New Roman" panose="02020603050405020304" pitchFamily="18" charset="0"/>
              </a:rPr>
              <a:t>, 2000β, 159).</a:t>
            </a:r>
          </a:p>
        </p:txBody>
      </p:sp>
      <p:sp>
        <p:nvSpPr>
          <p:cNvPr id="4" name="TextBox 3">
            <a:extLst>
              <a:ext uri="{FF2B5EF4-FFF2-40B4-BE49-F238E27FC236}">
                <a16:creationId xmlns:a16="http://schemas.microsoft.com/office/drawing/2014/main" id="{AF90D61F-C823-3DE3-F2C0-93ED3F3B7DA8}"/>
              </a:ext>
            </a:extLst>
          </p:cNvPr>
          <p:cNvSpPr txBox="1"/>
          <p:nvPr/>
        </p:nvSpPr>
        <p:spPr>
          <a:xfrm>
            <a:off x="2999015" y="2143707"/>
            <a:ext cx="6128656" cy="395173"/>
          </a:xfrm>
          <a:prstGeom prst="rect">
            <a:avLst/>
          </a:prstGeom>
          <a:noFill/>
        </p:spPr>
        <p:txBody>
          <a:bodyPr wrap="square">
            <a:spAutoFit/>
          </a:bodyPr>
          <a:lstStyle/>
          <a:p>
            <a:pPr algn="just">
              <a:lnSpc>
                <a:spcPct val="115000"/>
              </a:lnSpc>
              <a:spcAft>
                <a:spcPts val="1000"/>
              </a:spcAft>
              <a:buNone/>
            </a:pPr>
            <a:endParaRPr lang="el-GR" sz="1800" b="1" dirty="0">
              <a:solidFill>
                <a:srgbClr val="FF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5509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45E648-6907-8103-94FC-D52514423E32}"/>
              </a:ext>
            </a:extLst>
          </p:cNvPr>
          <p:cNvSpPr txBox="1"/>
          <p:nvPr/>
        </p:nvSpPr>
        <p:spPr>
          <a:xfrm>
            <a:off x="5135696" y="650130"/>
            <a:ext cx="6738236" cy="5422446"/>
          </a:xfrm>
          <a:prstGeom prst="rect">
            <a:avLst/>
          </a:prstGeom>
          <a:noFill/>
          <a:ln w="38100">
            <a:solidFill>
              <a:schemeClr val="tx1"/>
            </a:solidFill>
          </a:ln>
        </p:spPr>
        <p:txBody>
          <a:bodyPr wrap="square">
            <a:spAutoFit/>
          </a:bodyPr>
          <a:lstStyle/>
          <a:p>
            <a:pPr algn="just">
              <a:lnSpc>
                <a:spcPct val="115000"/>
              </a:lnSpc>
              <a:spcAft>
                <a:spcPts val="1000"/>
              </a:spcAft>
              <a:buNone/>
            </a:pPr>
            <a:r>
              <a:rPr lang="el-GR" sz="1600" b="1" dirty="0">
                <a:solidFill>
                  <a:srgbClr val="00B050"/>
                </a:solidFill>
                <a:effectLst/>
                <a:ea typeface="Calibri" panose="020F0502020204030204" pitchFamily="34" charset="0"/>
                <a:cs typeface="Times New Roman" panose="02020603050405020304" pitchFamily="18" charset="0"/>
              </a:rPr>
              <a:t>ΙΙΙ.ΜΕΘΟΔΟΛΟΓΙΚΟ ΜΕΡΟΣ </a:t>
            </a:r>
            <a:endParaRPr lang="el-GR" sz="1600" dirty="0">
              <a:solidFill>
                <a:srgbClr val="00B050"/>
              </a:solidFill>
              <a:effectLst/>
              <a:ea typeface="Calibri" panose="020F0502020204030204" pitchFamily="34" charset="0"/>
              <a:cs typeface="Times New Roman" panose="02020603050405020304" pitchFamily="18" charset="0"/>
            </a:endParaRP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 </a:t>
            </a:r>
          </a:p>
          <a:p>
            <a:pPr marL="285750" indent="-285750" algn="just">
              <a:lnSpc>
                <a:spcPct val="115000"/>
              </a:lnSpc>
              <a:spcAft>
                <a:spcPts val="1000"/>
              </a:spcAft>
              <a:buFont typeface="Wingdings" panose="05000000000000000000" pitchFamily="2" charset="2"/>
              <a:buChar char="q"/>
            </a:pPr>
            <a:r>
              <a:rPr lang="el-GR" sz="1600" dirty="0">
                <a:ea typeface="Calibri" panose="020F0502020204030204" pitchFamily="34" charset="0"/>
                <a:cs typeface="Times New Roman" panose="02020603050405020304" pitchFamily="18" charset="0"/>
              </a:rPr>
              <a:t>Α</a:t>
            </a:r>
            <a:r>
              <a:rPr lang="el-GR" sz="1600" dirty="0">
                <a:effectLst/>
                <a:ea typeface="Calibri" panose="020F0502020204030204" pitchFamily="34" charset="0"/>
                <a:cs typeface="Times New Roman" panose="02020603050405020304" pitchFamily="18" charset="0"/>
              </a:rPr>
              <a:t>νάλυση  περιεχομένου</a:t>
            </a:r>
          </a:p>
          <a:p>
            <a:pPr marL="285750" indent="-285750" algn="just">
              <a:lnSpc>
                <a:spcPct val="115000"/>
              </a:lnSpc>
              <a:spcAft>
                <a:spcPts val="1000"/>
              </a:spcAft>
              <a:buFont typeface="Wingdings" panose="05000000000000000000" pitchFamily="2" charset="2"/>
              <a:buChar char="q"/>
            </a:pPr>
            <a:r>
              <a:rPr lang="el-GR" sz="1600" dirty="0">
                <a:effectLst/>
                <a:ea typeface="Calibri" panose="020F0502020204030204" pitchFamily="34" charset="0"/>
                <a:cs typeface="Times New Roman" panose="02020603050405020304" pitchFamily="18" charset="0"/>
              </a:rPr>
              <a:t>Ερευνητικό ερώτημα : </a:t>
            </a:r>
            <a:r>
              <a:rPr lang="el-GR" sz="1600" dirty="0"/>
              <a:t>Με ποιον τρόπο ο Χριστιανικός </a:t>
            </a:r>
            <a:r>
              <a:rPr lang="el-GR" sz="1600" dirty="0" err="1"/>
              <a:t>Προσωποκεντρισμός</a:t>
            </a:r>
            <a:r>
              <a:rPr lang="el-GR" sz="1600" dirty="0"/>
              <a:t> δύναται να προτείνει υπαρξιακές διεξόδους στα μεταφυσικά και κοινωνικά αδιέξοδα </a:t>
            </a:r>
            <a:r>
              <a:rPr lang="el-GR" sz="1600" dirty="0" err="1">
                <a:ea typeface="Calibri" panose="020F0502020204030204" pitchFamily="34" charset="0"/>
                <a:cs typeface="Times New Roman" panose="02020603050405020304" pitchFamily="18" charset="0"/>
              </a:rPr>
              <a:t>αδιέξοδα</a:t>
            </a:r>
            <a:r>
              <a:rPr lang="el-GR" sz="1600" dirty="0">
                <a:ea typeface="Calibri" panose="020F0502020204030204" pitchFamily="34" charset="0"/>
                <a:cs typeface="Times New Roman" panose="02020603050405020304" pitchFamily="18" charset="0"/>
              </a:rPr>
              <a:t>  των μοντέρνων  καιρών</a:t>
            </a:r>
            <a:r>
              <a:rPr lang="el-GR" sz="1600" dirty="0"/>
              <a:t>, πέρα από τους περιορισμούς του χρόνου και του τόπου;</a:t>
            </a:r>
            <a:endParaRPr lang="el-GR" sz="16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600" dirty="0">
                <a:ea typeface="Calibri" panose="020F0502020204030204" pitchFamily="34" charset="0"/>
                <a:cs typeface="Times New Roman" panose="02020603050405020304" pitchFamily="18" charset="0"/>
              </a:rPr>
              <a:t>Ε</a:t>
            </a:r>
            <a:r>
              <a:rPr lang="el-GR" sz="1600" dirty="0">
                <a:effectLst/>
                <a:ea typeface="Calibri" panose="020F0502020204030204" pitchFamily="34" charset="0"/>
                <a:cs typeface="Times New Roman" panose="02020603050405020304" pitchFamily="18" charset="0"/>
              </a:rPr>
              <a:t>πιμέρους  ερευνητικά ερωτήματα :</a:t>
            </a: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-Ποια η σχέση των  μυθιστορηματικών ηρώων  με   τα υπόλοιπα Πρόσωπα /Άτομα;</a:t>
            </a: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-Ποια  η σχέση τους  με τον Θεό   και με την κτίση;</a:t>
            </a: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-Με ποιες  ενέργειες τους καταξιώνονται ως Πρόσωπα  και με ποιες καθίστανται Άτομα; </a:t>
            </a:r>
          </a:p>
          <a:p>
            <a:pPr algn="just">
              <a:lnSpc>
                <a:spcPct val="115000"/>
              </a:lnSpc>
              <a:spcAft>
                <a:spcPts val="1000"/>
              </a:spcAft>
              <a:buNone/>
            </a:pPr>
            <a:r>
              <a:rPr lang="el-GR" sz="1600" dirty="0">
                <a:effectLst/>
                <a:ea typeface="Calibri" panose="020F0502020204030204" pitchFamily="34" charset="0"/>
                <a:cs typeface="Times New Roman" panose="02020603050405020304" pitchFamily="18" charset="0"/>
              </a:rPr>
              <a:t>-Πώς άραγε οι  μυθιστορηματικοί ήρωες  αντιλαμβάνονται το δίπολο  κοσμικό   κράτος  και  πίστη;    </a:t>
            </a:r>
          </a:p>
        </p:txBody>
      </p:sp>
      <p:pic>
        <p:nvPicPr>
          <p:cNvPr id="4" name="Picture 6" descr="Χιόνι">
            <a:extLst>
              <a:ext uri="{FF2B5EF4-FFF2-40B4-BE49-F238E27FC236}">
                <a16:creationId xmlns:a16="http://schemas.microsoft.com/office/drawing/2014/main" id="{81B50A51-0D64-ACBD-C2E4-578E018CB6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4518337"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342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Χιόνι">
            <a:extLst>
              <a:ext uri="{FF2B5EF4-FFF2-40B4-BE49-F238E27FC236}">
                <a16:creationId xmlns:a16="http://schemas.microsoft.com/office/drawing/2014/main" id="{63BCBC19-BEEF-D18D-6F81-553BA46774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3042077"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ACF4C9F-EBE2-9C82-7303-D57C81D5BA76}"/>
              </a:ext>
            </a:extLst>
          </p:cNvPr>
          <p:cNvSpPr txBox="1"/>
          <p:nvPr/>
        </p:nvSpPr>
        <p:spPr>
          <a:xfrm>
            <a:off x="3360145" y="293914"/>
            <a:ext cx="8439969" cy="6360972"/>
          </a:xfrm>
          <a:prstGeom prst="rect">
            <a:avLst/>
          </a:prstGeom>
          <a:noFill/>
        </p:spPr>
        <p:txBody>
          <a:bodyPr wrap="square">
            <a:spAutoFit/>
          </a:bodyPr>
          <a:lstStyle/>
          <a:p>
            <a:pPr algn="just">
              <a:lnSpc>
                <a:spcPct val="115000"/>
              </a:lnSpc>
              <a:spcAft>
                <a:spcPts val="1000"/>
              </a:spcAft>
              <a:buNone/>
            </a:pPr>
            <a:r>
              <a:rPr lang="el-GR" sz="1400" b="1" dirty="0">
                <a:solidFill>
                  <a:srgbClr val="00B050"/>
                </a:solidFill>
                <a:effectLst/>
                <a:ea typeface="Calibri" panose="020F0502020204030204" pitchFamily="34" charset="0"/>
                <a:cs typeface="Times New Roman" panose="02020603050405020304" pitchFamily="18" charset="0"/>
              </a:rPr>
              <a:t>ΔΕΙΓΜΑ </a:t>
            </a:r>
            <a:r>
              <a:rPr lang="en-US" sz="1400" b="1" dirty="0">
                <a:solidFill>
                  <a:srgbClr val="00B050"/>
                </a:solidFill>
                <a:effectLst/>
                <a:ea typeface="Calibri" panose="020F0502020204030204" pitchFamily="34" charset="0"/>
                <a:cs typeface="Times New Roman" panose="02020603050405020304" pitchFamily="18" charset="0"/>
              </a:rPr>
              <a:t> </a:t>
            </a:r>
            <a:r>
              <a:rPr lang="el-GR" sz="1400" b="1" dirty="0">
                <a:solidFill>
                  <a:srgbClr val="00B050"/>
                </a:solidFill>
                <a:effectLst/>
                <a:ea typeface="Calibri" panose="020F0502020204030204" pitchFamily="34" charset="0"/>
                <a:cs typeface="Times New Roman" panose="02020603050405020304" pitchFamily="18" charset="0"/>
              </a:rPr>
              <a:t>ΤΗΣ ΕΡΕΥΝΑΣ : </a:t>
            </a:r>
          </a:p>
          <a:p>
            <a:pPr algn="just">
              <a:lnSpc>
                <a:spcPct val="115000"/>
              </a:lnSpc>
              <a:spcAft>
                <a:spcPts val="1000"/>
              </a:spcAft>
              <a:buNone/>
            </a:pPr>
            <a:r>
              <a:rPr lang="el-GR" sz="1400" b="1" dirty="0">
                <a:effectLst/>
                <a:ea typeface="Calibri" panose="020F0502020204030204" pitchFamily="34" charset="0"/>
                <a:cs typeface="Times New Roman" panose="02020603050405020304" pitchFamily="18" charset="0"/>
              </a:rPr>
              <a:t>Μυθιστόρημα </a:t>
            </a:r>
            <a:r>
              <a:rPr lang="el-GR" sz="1400" dirty="0">
                <a:effectLst/>
                <a:ea typeface="Calibri" panose="020F0502020204030204" pitchFamily="34" charset="0"/>
                <a:cs typeface="Times New Roman" panose="02020603050405020304" pitchFamily="18" charset="0"/>
              </a:rPr>
              <a:t>: </a:t>
            </a:r>
            <a:r>
              <a:rPr lang="en-US" sz="1400" dirty="0">
                <a:effectLst/>
                <a:ea typeface="Calibri" panose="020F0502020204030204" pitchFamily="34" charset="0"/>
                <a:cs typeface="Times New Roman" panose="02020603050405020304" pitchFamily="18" charset="0"/>
              </a:rPr>
              <a:t>To </a:t>
            </a:r>
            <a:r>
              <a:rPr lang="tr-TR" sz="1400" dirty="0">
                <a:effectLst/>
                <a:ea typeface="Calibri" panose="020F0502020204030204" pitchFamily="34" charset="0"/>
                <a:cs typeface="Times New Roman" panose="02020603050405020304" pitchFamily="18" charset="0"/>
              </a:rPr>
              <a:t>Kar</a:t>
            </a:r>
            <a:r>
              <a:rPr lang="el-GR" sz="1400" dirty="0">
                <a:effectLst/>
                <a:ea typeface="Calibri" panose="020F0502020204030204" pitchFamily="34" charset="0"/>
                <a:cs typeface="Times New Roman" panose="02020603050405020304" pitchFamily="18" charset="0"/>
              </a:rPr>
              <a:t>/Χιόνι  αποτέλεσε την αφορμή   για να τιμηθεί   ο συγγραφέας   με το  βραβείο  Νόμπελ. (Έλενα </a:t>
            </a:r>
            <a:r>
              <a:rPr lang="el-GR" sz="1400" dirty="0" err="1">
                <a:effectLst/>
                <a:ea typeface="Calibri" panose="020F0502020204030204" pitchFamily="34" charset="0"/>
                <a:cs typeface="Times New Roman" panose="02020603050405020304" pitchFamily="18" charset="0"/>
              </a:rPr>
              <a:t>Χουζούρη</a:t>
            </a:r>
            <a:r>
              <a:rPr lang="el-GR" sz="1400" dirty="0">
                <a:effectLst/>
                <a:ea typeface="Calibri" panose="020F0502020204030204" pitchFamily="34" charset="0"/>
                <a:cs typeface="Times New Roman" panose="02020603050405020304" pitchFamily="18" charset="0"/>
              </a:rPr>
              <a:t>, 2012) </a:t>
            </a:r>
          </a:p>
          <a:p>
            <a:pPr algn="just">
              <a:lnSpc>
                <a:spcPct val="150000"/>
              </a:lnSpc>
              <a:buNone/>
            </a:pPr>
            <a:r>
              <a:rPr lang="el-GR" sz="1400" b="1" dirty="0">
                <a:solidFill>
                  <a:srgbClr val="000000"/>
                </a:solidFill>
                <a:effectLst/>
                <a:ea typeface="Times New Roman" panose="02020603050405020304" pitchFamily="18" charset="0"/>
                <a:cs typeface="Times New Roman" panose="02020603050405020304" pitchFamily="18" charset="0"/>
              </a:rPr>
              <a:t>Μυθιστορηματικός χρόνος </a:t>
            </a:r>
            <a:r>
              <a:rPr lang="el-GR" sz="1400" dirty="0">
                <a:solidFill>
                  <a:srgbClr val="000000"/>
                </a:solidFill>
                <a:effectLst/>
                <a:ea typeface="Times New Roman" panose="02020603050405020304" pitchFamily="18" charset="0"/>
                <a:cs typeface="Times New Roman" panose="02020603050405020304" pitchFamily="18" charset="0"/>
              </a:rPr>
              <a:t>: Το μυθιστόρημα εκτυλίσσεται  ένα χειμωνιάτικο  τριήμερο   του  1992. </a:t>
            </a:r>
          </a:p>
          <a:p>
            <a:pPr algn="just">
              <a:lnSpc>
                <a:spcPct val="150000"/>
              </a:lnSpc>
            </a:pPr>
            <a:r>
              <a:rPr lang="el-GR" sz="1400" b="1" dirty="0">
                <a:solidFill>
                  <a:srgbClr val="000000"/>
                </a:solidFill>
                <a:effectLst/>
                <a:ea typeface="Times New Roman" panose="02020603050405020304" pitchFamily="18" charset="0"/>
                <a:cs typeface="Times New Roman" panose="02020603050405020304" pitchFamily="18" charset="0"/>
              </a:rPr>
              <a:t>Μυθιστορηματικός τόπος </a:t>
            </a:r>
            <a:r>
              <a:rPr lang="el-GR" sz="1400" dirty="0">
                <a:solidFill>
                  <a:srgbClr val="000000"/>
                </a:solidFill>
                <a:effectLst/>
                <a:ea typeface="Times New Roman" panose="02020603050405020304" pitchFamily="18" charset="0"/>
                <a:cs typeface="Times New Roman" panose="02020603050405020304" pitchFamily="18" charset="0"/>
              </a:rPr>
              <a:t>: Μια </a:t>
            </a:r>
            <a:r>
              <a:rPr lang="el-GR" sz="1400" dirty="0">
                <a:ea typeface="Calibri" panose="020F0502020204030204" pitchFamily="34" charset="0"/>
                <a:cs typeface="Times New Roman" panose="02020603050405020304" pitchFamily="18" charset="0"/>
              </a:rPr>
              <a:t>απομονωμένη πόλη της βορειοανατολικής Τουρκίας.</a:t>
            </a:r>
            <a:r>
              <a:rPr lang="el-GR" sz="1400" dirty="0">
                <a:solidFill>
                  <a:srgbClr val="000000"/>
                </a:solidFill>
                <a:ea typeface="Calibri" panose="020F0502020204030204" pitchFamily="34" charset="0"/>
                <a:cs typeface="Times New Roman" panose="02020603050405020304" pitchFamily="18" charset="0"/>
              </a:rPr>
              <a:t> </a:t>
            </a:r>
            <a:r>
              <a:rPr lang="el-GR" sz="1400" dirty="0">
                <a:solidFill>
                  <a:srgbClr val="000000"/>
                </a:solidFill>
                <a:effectLst/>
                <a:ea typeface="Times New Roman" panose="02020603050405020304" pitchFamily="18" charset="0"/>
                <a:cs typeface="Times New Roman" panose="02020603050405020304" pitchFamily="18" charset="0"/>
              </a:rPr>
              <a:t>Η  πόλη  </a:t>
            </a:r>
            <a:r>
              <a:rPr lang="en-GB" sz="1400" dirty="0">
                <a:solidFill>
                  <a:srgbClr val="000000"/>
                </a:solidFill>
                <a:effectLst/>
                <a:ea typeface="Times New Roman" panose="02020603050405020304" pitchFamily="18" charset="0"/>
                <a:cs typeface="Times New Roman" panose="02020603050405020304" pitchFamily="18" charset="0"/>
              </a:rPr>
              <a:t>Kars</a:t>
            </a:r>
            <a:r>
              <a:rPr lang="el-GR" sz="1400" dirty="0">
                <a:solidFill>
                  <a:srgbClr val="000000"/>
                </a:solidFill>
                <a:effectLst/>
                <a:ea typeface="Times New Roman" panose="02020603050405020304" pitchFamily="18" charset="0"/>
                <a:cs typeface="Times New Roman" panose="02020603050405020304" pitchFamily="18" charset="0"/>
              </a:rPr>
              <a:t>  βρίσκεται   στις  παρυφές της Τουρκίας, στα σύνορα με τη Ρωσία  και  την Αρμενία. Πόλη  με  ακραιφνώς  τουρκικό πληθυσμό, μικρή κουρδική παρουσία  σήμερα είναι πάμφτωχη, εγκαταλελειμμένη  από την κεντρική  εξουσία. (Έλενα </a:t>
            </a:r>
            <a:r>
              <a:rPr lang="el-GR" sz="1400" dirty="0" err="1">
                <a:solidFill>
                  <a:srgbClr val="000000"/>
                </a:solidFill>
                <a:effectLst/>
                <a:ea typeface="Times New Roman" panose="02020603050405020304" pitchFamily="18" charset="0"/>
                <a:cs typeface="Times New Roman" panose="02020603050405020304" pitchFamily="18" charset="0"/>
              </a:rPr>
              <a:t>Χουζούρη</a:t>
            </a:r>
            <a:r>
              <a:rPr lang="el-GR" sz="1400" dirty="0">
                <a:solidFill>
                  <a:srgbClr val="000000"/>
                </a:solidFill>
                <a:effectLst/>
                <a:ea typeface="Times New Roman" panose="02020603050405020304" pitchFamily="18" charset="0"/>
                <a:cs typeface="Times New Roman" panose="02020603050405020304" pitchFamily="18" charset="0"/>
              </a:rPr>
              <a:t>, 2012)</a:t>
            </a:r>
          </a:p>
          <a:p>
            <a:pPr algn="just">
              <a:lnSpc>
                <a:spcPct val="150000"/>
              </a:lnSpc>
              <a:spcAft>
                <a:spcPts val="1000"/>
              </a:spcAft>
              <a:buNone/>
            </a:pPr>
            <a:r>
              <a:rPr lang="el-GR" sz="1400" b="1" dirty="0">
                <a:effectLst/>
                <a:ea typeface="Calibri" panose="020F0502020204030204" pitchFamily="34" charset="0"/>
                <a:cs typeface="Times New Roman" panose="02020603050405020304" pitchFamily="18" charset="0"/>
              </a:rPr>
              <a:t>Πρωταγωνιστής</a:t>
            </a:r>
            <a:r>
              <a:rPr lang="el-GR" sz="1400" dirty="0">
                <a:effectLst/>
                <a:ea typeface="Calibri" panose="020F0502020204030204" pitchFamily="34" charset="0"/>
                <a:cs typeface="Times New Roman" panose="02020603050405020304" pitchFamily="18" charset="0"/>
              </a:rPr>
              <a:t> : Ο ήρωας  </a:t>
            </a:r>
            <a:r>
              <a:rPr lang="el-GR" sz="1400" dirty="0" err="1">
                <a:effectLst/>
                <a:ea typeface="Calibri" panose="020F0502020204030204" pitchFamily="34" charset="0"/>
                <a:cs typeface="Times New Roman" panose="02020603050405020304" pitchFamily="18" charset="0"/>
              </a:rPr>
              <a:t>Κερίμ</a:t>
            </a:r>
            <a:r>
              <a:rPr lang="el-GR" sz="1400" dirty="0">
                <a:effectLst/>
                <a:ea typeface="Calibri" panose="020F0502020204030204" pitchFamily="34" charset="0"/>
                <a:cs typeface="Times New Roman" panose="02020603050405020304" pitchFamily="18" charset="0"/>
              </a:rPr>
              <a:t>  </a:t>
            </a:r>
            <a:r>
              <a:rPr lang="el-GR" sz="1400" dirty="0" err="1">
                <a:effectLst/>
                <a:ea typeface="Calibri" panose="020F0502020204030204" pitchFamily="34" charset="0"/>
                <a:cs typeface="Times New Roman" panose="02020603050405020304" pitchFamily="18" charset="0"/>
              </a:rPr>
              <a:t>Αλακούσογλου</a:t>
            </a:r>
            <a:r>
              <a:rPr lang="el-GR" sz="1400" dirty="0">
                <a:effectLst/>
                <a:ea typeface="Calibri" panose="020F0502020204030204" pitchFamily="34" charset="0"/>
                <a:cs typeface="Times New Roman" panose="02020603050405020304" pitchFamily="18" charset="0"/>
              </a:rPr>
              <a:t>,   τον φωνάζουν Κα,  επιστρέφει   στην Τουρκία έπειτα  από δώδεκα χρόνια  πολιτικής προσφυγιάς αλλά  και αφόρητης μοναξιάς στη Φρανκφούρτη. Είναι κοσμικός και ευρωπαϊστής. </a:t>
            </a:r>
            <a:r>
              <a:rPr lang="el-GR" sz="1400" dirty="0"/>
              <a:t>Ο κεντρικός ήρωας καταφθάνει στο </a:t>
            </a:r>
            <a:r>
              <a:rPr lang="el-GR" sz="1400" dirty="0" err="1"/>
              <a:t>Καρς</a:t>
            </a:r>
            <a:r>
              <a:rPr lang="el-GR" sz="1400" dirty="0"/>
              <a:t> ως απεσταλμένος της εφημερίδας </a:t>
            </a:r>
            <a:r>
              <a:rPr lang="el-GR" sz="1400" i="1" dirty="0" err="1"/>
              <a:t>Cumhuriyet</a:t>
            </a:r>
            <a:r>
              <a:rPr lang="el-GR" sz="1400" dirty="0"/>
              <a:t>, με σκοπό να καλύψει τις επικείμενες δημοτικές εκλογές, καθώς και την έξαρση αυτοκτονιών νεαρών γυναικών που σχετίζονται με τη χρήση της μαντίλας. </a:t>
            </a:r>
            <a:endParaRPr lang="el-GR" sz="1400" dirty="0">
              <a:effectLst/>
              <a:ea typeface="Calibri" panose="020F0502020204030204" pitchFamily="34" charset="0"/>
              <a:cs typeface="Times New Roman" panose="02020603050405020304" pitchFamily="18" charset="0"/>
            </a:endParaRPr>
          </a:p>
          <a:p>
            <a:pPr algn="just">
              <a:lnSpc>
                <a:spcPct val="150000"/>
              </a:lnSpc>
              <a:spcAft>
                <a:spcPts val="1000"/>
              </a:spcAft>
              <a:buNone/>
            </a:pPr>
            <a:r>
              <a:rPr lang="el-GR" sz="1400" b="1" dirty="0">
                <a:effectLst/>
                <a:ea typeface="Calibri" panose="020F0502020204030204" pitchFamily="34" charset="0"/>
                <a:cs typeface="Times New Roman" panose="02020603050405020304" pitchFamily="18" charset="0"/>
              </a:rPr>
              <a:t>Πλοκή</a:t>
            </a:r>
            <a:r>
              <a:rPr lang="el-GR" sz="1400" dirty="0">
                <a:effectLst/>
                <a:ea typeface="Calibri" panose="020F0502020204030204" pitchFamily="34" charset="0"/>
                <a:cs typeface="Times New Roman" panose="02020603050405020304" pitchFamily="18" charset="0"/>
              </a:rPr>
              <a:t>  : Εν μέσω αυτοκτονιών,  εικόνων  βίας, δολοφονιών, φόβου  και αλληλοσπαραγμού ο Κα μετατρέπεται άθελα του  σε ένα είδος μεσολαβητή   ανάμεσα στις  αντίπαλες  πολιτικές ομάδες : του πολιτικού Ισλάμ   και των </a:t>
            </a:r>
            <a:r>
              <a:rPr lang="el-GR" sz="1400" dirty="0" err="1">
                <a:effectLst/>
                <a:ea typeface="Calibri" panose="020F0502020204030204" pitchFamily="34" charset="0"/>
                <a:cs typeface="Times New Roman" panose="02020603050405020304" pitchFamily="18" charset="0"/>
              </a:rPr>
              <a:t>κεμαλιστών</a:t>
            </a:r>
            <a:r>
              <a:rPr lang="el-GR" sz="1400" dirty="0">
                <a:effectLst/>
                <a:ea typeface="Calibri" panose="020F0502020204030204" pitchFamily="34" charset="0"/>
                <a:cs typeface="Times New Roman" panose="02020603050405020304" pitchFamily="18" charset="0"/>
              </a:rPr>
              <a:t>  δημοκρατών.</a:t>
            </a:r>
          </a:p>
          <a:p>
            <a:pPr algn="just">
              <a:lnSpc>
                <a:spcPct val="150000"/>
              </a:lnSpc>
              <a:spcAft>
                <a:spcPts val="1000"/>
              </a:spcAft>
              <a:buNone/>
            </a:pPr>
            <a:r>
              <a:rPr lang="el-GR" sz="1400" b="1" dirty="0">
                <a:effectLst/>
                <a:ea typeface="Calibri" panose="020F0502020204030204" pitchFamily="34" charset="0"/>
                <a:cs typeface="Times New Roman" panose="02020603050405020304" pitchFamily="18" charset="0"/>
              </a:rPr>
              <a:t>Θέμα</a:t>
            </a:r>
            <a:r>
              <a:rPr lang="el-GR" sz="1400" dirty="0">
                <a:effectLst/>
                <a:ea typeface="Calibri" panose="020F0502020204030204" pitchFamily="34" charset="0"/>
                <a:cs typeface="Times New Roman" panose="02020603050405020304" pitchFamily="18" charset="0"/>
              </a:rPr>
              <a:t>: Η  σύγκρουση   θρησκευτικών αξιών  και κανόνων   με τις κοσμικές αξίες και θεσμούς  στην Τουρκία του  20ού αιώνα </a:t>
            </a:r>
          </a:p>
        </p:txBody>
      </p:sp>
    </p:spTree>
    <p:extLst>
      <p:ext uri="{BB962C8B-B14F-4D97-AF65-F5344CB8AC3E}">
        <p14:creationId xmlns:p14="http://schemas.microsoft.com/office/powerpoint/2010/main" val="4071215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Χιόνι">
            <a:extLst>
              <a:ext uri="{FF2B5EF4-FFF2-40B4-BE49-F238E27FC236}">
                <a16:creationId xmlns:a16="http://schemas.microsoft.com/office/drawing/2014/main" id="{42D61EA8-D299-B3B4-3DA0-21B4BA11EC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967" r="1" b="6034"/>
          <a:stretch>
            <a:fillRect/>
          </a:stretch>
        </p:blipFill>
        <p:spPr bwMode="auto">
          <a:xfrm>
            <a:off x="119764" y="10"/>
            <a:ext cx="3592265"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8743447-BA08-2BBE-CF81-D86C8E8E60C1}"/>
              </a:ext>
            </a:extLst>
          </p:cNvPr>
          <p:cNvSpPr txBox="1"/>
          <p:nvPr/>
        </p:nvSpPr>
        <p:spPr>
          <a:xfrm>
            <a:off x="4452237" y="774201"/>
            <a:ext cx="7619999" cy="4959435"/>
          </a:xfrm>
          <a:prstGeom prst="rect">
            <a:avLst/>
          </a:prstGeom>
          <a:noFill/>
          <a:ln w="38100">
            <a:solidFill>
              <a:schemeClr val="tx1"/>
            </a:solidFill>
          </a:ln>
        </p:spPr>
        <p:txBody>
          <a:bodyPr wrap="square">
            <a:spAutoFit/>
          </a:bodyPr>
          <a:lstStyle/>
          <a:p>
            <a:pPr algn="just">
              <a:lnSpc>
                <a:spcPct val="115000"/>
              </a:lnSpc>
              <a:spcAft>
                <a:spcPts val="1000"/>
              </a:spcAft>
              <a:buNone/>
            </a:pPr>
            <a:r>
              <a:rPr lang="el-GR" sz="1400" b="1" dirty="0">
                <a:effectLst/>
                <a:ea typeface="Calibri" panose="020F0502020204030204" pitchFamily="34" charset="0"/>
                <a:cs typeface="Times New Roman" panose="02020603050405020304" pitchFamily="18" charset="0"/>
              </a:rPr>
              <a:t>Ο μυθιστοριογράφος  </a:t>
            </a:r>
            <a:r>
              <a:rPr lang="en-US" sz="1400" b="1" dirty="0">
                <a:effectLst/>
                <a:ea typeface="Calibri" panose="020F0502020204030204" pitchFamily="34" charset="0"/>
                <a:cs typeface="Times New Roman" panose="02020603050405020304" pitchFamily="18" charset="0"/>
              </a:rPr>
              <a:t>Orhan</a:t>
            </a:r>
            <a:r>
              <a:rPr lang="el-GR" sz="1400" b="1" dirty="0">
                <a:effectLst/>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 Στο  μυθιστόρημα  «ακούμε»  δύο αφηγηματικές  φωνές  : η μια ανήκει στον Κα και η άλλη  στον μυθιστοριογράφο   </a:t>
            </a:r>
            <a:r>
              <a:rPr lang="en-US" sz="1400" dirty="0">
                <a:effectLst/>
                <a:ea typeface="Calibri" panose="020F0502020204030204" pitchFamily="34" charset="0"/>
                <a:cs typeface="Times New Roman" panose="02020603050405020304" pitchFamily="18" charset="0"/>
              </a:rPr>
              <a:t>Orhan</a:t>
            </a:r>
            <a:r>
              <a:rPr lang="el-GR" sz="1400" dirty="0">
                <a:effectLst/>
                <a:ea typeface="Calibri" panose="020F0502020204030204" pitchFamily="34" charset="0"/>
                <a:cs typeface="Times New Roman" panose="02020603050405020304" pitchFamily="18" charset="0"/>
              </a:rPr>
              <a:t>, από τον οποίο  πληροφορούμαστε ότι ο Κα  θα δολοφονηθεί   στη </a:t>
            </a:r>
            <a:r>
              <a:rPr lang="el-GR" sz="1400" dirty="0" err="1">
                <a:effectLst/>
                <a:ea typeface="Calibri" panose="020F0502020204030204" pitchFamily="34" charset="0"/>
                <a:cs typeface="Times New Roman" panose="02020603050405020304" pitchFamily="18" charset="0"/>
              </a:rPr>
              <a:t>Φραγκφούρτη</a:t>
            </a:r>
            <a:r>
              <a:rPr lang="el-GR" sz="1400" dirty="0">
                <a:effectLst/>
                <a:ea typeface="Calibri" panose="020F0502020204030204" pitchFamily="34" charset="0"/>
                <a:cs typeface="Times New Roman" panose="02020603050405020304" pitchFamily="18" charset="0"/>
              </a:rPr>
              <a:t>   τέσσερα χρόνια  μετά  την  επίσκεψη   του  στο </a:t>
            </a:r>
            <a:r>
              <a:rPr lang="el-GR" sz="1400" dirty="0" err="1">
                <a:effectLst/>
                <a:ea typeface="Calibri" panose="020F0502020204030204" pitchFamily="34" charset="0"/>
                <a:cs typeface="Times New Roman" panose="02020603050405020304" pitchFamily="18" charset="0"/>
              </a:rPr>
              <a:t>Kars</a:t>
            </a:r>
            <a:r>
              <a:rPr lang="el-GR" sz="1400" dirty="0">
                <a:effectLst/>
                <a:ea typeface="Calibri" panose="020F0502020204030204" pitchFamily="34" charset="0"/>
                <a:cs typeface="Times New Roman" panose="02020603050405020304" pitchFamily="18" charset="0"/>
              </a:rPr>
              <a:t>. </a:t>
            </a:r>
          </a:p>
          <a:p>
            <a:pPr algn="just">
              <a:lnSpc>
                <a:spcPct val="115000"/>
              </a:lnSpc>
              <a:spcAft>
                <a:spcPts val="1000"/>
              </a:spcAft>
              <a:buNone/>
            </a:pPr>
            <a:r>
              <a:rPr lang="el-GR" sz="1400" b="1" dirty="0">
                <a:effectLst/>
                <a:ea typeface="Calibri" panose="020F0502020204030204" pitchFamily="34" charset="0"/>
                <a:cs typeface="Times New Roman" panose="02020603050405020304" pitchFamily="18" charset="0"/>
              </a:rPr>
              <a:t>Οι  υπόλοιποι  ήρωες  </a:t>
            </a:r>
            <a:r>
              <a:rPr lang="el-GR" sz="1400" dirty="0">
                <a:effectLst/>
                <a:ea typeface="Calibri" panose="020F0502020204030204" pitchFamily="34" charset="0"/>
                <a:cs typeface="Times New Roman" panose="02020603050405020304" pitchFamily="18" charset="0"/>
              </a:rPr>
              <a:t>: Κατά  την  τριήμερη του    επίσκεψη   ο  Κα συναντά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την </a:t>
            </a:r>
            <a:r>
              <a:rPr lang="el-GR" sz="1400" dirty="0" err="1">
                <a:effectLst/>
                <a:ea typeface="Calibri" panose="020F0502020204030204" pitchFamily="34" charset="0"/>
                <a:cs typeface="Times New Roman" panose="02020603050405020304" pitchFamily="18" charset="0"/>
              </a:rPr>
              <a:t>Ιπέκ</a:t>
            </a:r>
            <a:r>
              <a:rPr lang="el-GR" sz="1400" dirty="0">
                <a:effectLst/>
                <a:ea typeface="Calibri" panose="020F0502020204030204" pitchFamily="34" charset="0"/>
                <a:cs typeface="Times New Roman" panose="02020603050405020304" pitchFamily="18" charset="0"/>
              </a:rPr>
              <a:t> </a:t>
            </a:r>
            <a:r>
              <a:rPr lang="en-US" sz="1400" dirty="0">
                <a:effectLst/>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με την οποία  είναι ερωτευμένος  από παλιά</a:t>
            </a:r>
            <a:r>
              <a:rPr lang="en-US" sz="1400" dirty="0">
                <a:effectLst/>
                <a:ea typeface="Calibri" panose="020F0502020204030204" pitchFamily="34" charset="0"/>
                <a:cs typeface="Times New Roman" panose="02020603050405020304" pitchFamily="18" charset="0"/>
              </a:rPr>
              <a:t>,</a:t>
            </a:r>
            <a:r>
              <a:rPr lang="el-GR" sz="1400" dirty="0">
                <a:effectLst/>
                <a:ea typeface="Calibri" panose="020F0502020204030204" pitchFamily="34" charset="0"/>
                <a:cs typeface="Times New Roman" panose="02020603050405020304" pitchFamily="18" charset="0"/>
              </a:rPr>
              <a:t> </a:t>
            </a:r>
            <a:endParaRPr lang="el-GR" sz="1400" dirty="0">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έναν  πρώην  κομμουνιστή,</a:t>
            </a:r>
            <a:endParaRPr lang="en-US"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έναν εκπρόσωπο   του  λαϊκού   κράτους,</a:t>
            </a:r>
            <a:endParaRPr lang="en-US"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έναν   φασίστα εθνικιστή,</a:t>
            </a:r>
            <a:endParaRPr lang="en-US"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a typeface="Calibri" panose="020F0502020204030204" pitchFamily="34" charset="0"/>
                <a:cs typeface="Times New Roman" panose="02020603050405020304" pitchFamily="18" charset="0"/>
              </a:rPr>
              <a:t>έ</a:t>
            </a:r>
            <a:r>
              <a:rPr lang="el-GR" sz="1400" dirty="0">
                <a:effectLst/>
                <a:ea typeface="Calibri" panose="020F0502020204030204" pitchFamily="34" charset="0"/>
                <a:cs typeface="Times New Roman" panose="02020603050405020304" pitchFamily="18" charset="0"/>
              </a:rPr>
              <a:t>ναν  φονταμενταλιστή,</a:t>
            </a:r>
            <a:endParaRPr lang="en-US" sz="1400" dirty="0">
              <a:effectLs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μετριόφρονες  ισλαμιστές,</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νεαρούς Κούρδους,</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στρατιωτικούς, </a:t>
            </a:r>
          </a:p>
          <a:p>
            <a:pPr marL="285750" indent="-285750" algn="just">
              <a:lnSpc>
                <a:spcPct val="115000"/>
              </a:lnSpc>
              <a:spcAft>
                <a:spcPts val="1000"/>
              </a:spcAft>
              <a:buFont typeface="Wingdings" panose="05000000000000000000" pitchFamily="2" charset="2"/>
              <a:buChar char="q"/>
            </a:pPr>
            <a:r>
              <a:rPr lang="el-GR" sz="1400" dirty="0">
                <a:effectLst/>
                <a:ea typeface="Calibri" panose="020F0502020204030204" pitchFamily="34" charset="0"/>
                <a:cs typeface="Times New Roman" panose="02020603050405020304" pitchFamily="18" charset="0"/>
              </a:rPr>
              <a:t>τις  μυστικές  υπηρεσίες  </a:t>
            </a:r>
          </a:p>
          <a:p>
            <a:pPr marL="285750" indent="-285750" algn="just">
              <a:lnSpc>
                <a:spcPct val="115000"/>
              </a:lnSpc>
              <a:spcAft>
                <a:spcPts val="1000"/>
              </a:spcAft>
              <a:buFont typeface="Wingdings" panose="05000000000000000000" pitchFamily="2" charset="2"/>
              <a:buChar char="q"/>
            </a:pPr>
            <a:r>
              <a:rPr lang="el-GR" sz="1400" dirty="0">
                <a:ea typeface="Calibri" panose="020F0502020204030204" pitchFamily="34" charset="0"/>
                <a:cs typeface="Times New Roman" panose="02020603050405020304" pitchFamily="18" charset="0"/>
              </a:rPr>
              <a:t>κ</a:t>
            </a:r>
            <a:r>
              <a:rPr lang="el-GR" sz="1400" dirty="0">
                <a:effectLst/>
                <a:ea typeface="Calibri" panose="020F0502020204030204" pitchFamily="34" charset="0"/>
                <a:cs typeface="Times New Roman" panose="02020603050405020304" pitchFamily="18" charset="0"/>
              </a:rPr>
              <a:t>αι</a:t>
            </a:r>
            <a:r>
              <a:rPr lang="el-GR" sz="1400" dirty="0">
                <a:ea typeface="Calibri" panose="020F0502020204030204" pitchFamily="34" charset="0"/>
                <a:cs typeface="Times New Roman" panose="02020603050405020304" pitchFamily="18" charset="0"/>
              </a:rPr>
              <a:t> </a:t>
            </a:r>
            <a:r>
              <a:rPr lang="el-GR" sz="1400" dirty="0">
                <a:effectLst/>
                <a:ea typeface="Calibri" panose="020F0502020204030204" pitchFamily="34" charset="0"/>
                <a:cs typeface="Times New Roman" panose="02020603050405020304" pitchFamily="18" charset="0"/>
              </a:rPr>
              <a:t>μια ομάδα  </a:t>
            </a:r>
            <a:r>
              <a:rPr lang="el-GR" sz="1400" dirty="0" err="1">
                <a:effectLst/>
                <a:ea typeface="Calibri" panose="020F0502020204030204" pitchFamily="34" charset="0"/>
                <a:cs typeface="Times New Roman" panose="02020603050405020304" pitchFamily="18" charset="0"/>
              </a:rPr>
              <a:t>κεμαλιστών</a:t>
            </a:r>
            <a:r>
              <a:rPr lang="el-GR" sz="1400" dirty="0">
                <a:effectLst/>
                <a:ea typeface="Calibri" panose="020F0502020204030204" pitchFamily="34" charset="0"/>
                <a:cs typeface="Times New Roman" panose="02020603050405020304" pitchFamily="18" charset="0"/>
              </a:rPr>
              <a:t> ηθοποιών   που σκηνοθετούν  ένα  πραξικόπημα  φάρσα.</a:t>
            </a:r>
          </a:p>
        </p:txBody>
      </p:sp>
    </p:spTree>
    <p:extLst>
      <p:ext uri="{BB962C8B-B14F-4D97-AF65-F5344CB8AC3E}">
        <p14:creationId xmlns:p14="http://schemas.microsoft.com/office/powerpoint/2010/main" val="17435924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464</TotalTime>
  <Words>5723</Words>
  <Application>Microsoft Office PowerPoint</Application>
  <PresentationFormat>Ευρεία οθόνη</PresentationFormat>
  <Paragraphs>234</Paragraphs>
  <Slides>28</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28</vt:i4>
      </vt:variant>
    </vt:vector>
  </HeadingPairs>
  <TitlesOfParts>
    <vt:vector size="35" baseType="lpstr">
      <vt:lpstr>Aptos</vt:lpstr>
      <vt:lpstr>Aptos Display</vt:lpstr>
      <vt:lpstr>Arial</vt:lpstr>
      <vt:lpstr>Calibri</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Ελένη Χαραλάμπους</dc:creator>
  <cp:lastModifiedBy>Ελένη Χαραλάμπους</cp:lastModifiedBy>
  <cp:revision>139</cp:revision>
  <dcterms:created xsi:type="dcterms:W3CDTF">2026-04-17T05:06:13Z</dcterms:created>
  <dcterms:modified xsi:type="dcterms:W3CDTF">2026-04-18T05:18:19Z</dcterms:modified>
</cp:coreProperties>
</file>