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2" r:id="rId2"/>
    <p:sldId id="500" r:id="rId3"/>
    <p:sldId id="424" r:id="rId4"/>
    <p:sldId id="442" r:id="rId5"/>
    <p:sldId id="445" r:id="rId6"/>
    <p:sldId id="446" r:id="rId7"/>
    <p:sldId id="447" r:id="rId8"/>
    <p:sldId id="444" r:id="rId9"/>
    <p:sldId id="467" r:id="rId10"/>
    <p:sldId id="494" r:id="rId11"/>
    <p:sldId id="491" r:id="rId12"/>
    <p:sldId id="495" r:id="rId13"/>
    <p:sldId id="496" r:id="rId14"/>
    <p:sldId id="497" r:id="rId15"/>
    <p:sldId id="499" r:id="rId16"/>
    <p:sldId id="492" r:id="rId17"/>
    <p:sldId id="468" r:id="rId18"/>
    <p:sldId id="464" r:id="rId19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3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D25AD-D18D-BCA4-459F-C782A688A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5579B6E-C59E-6527-DD05-CA752261B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7E43B476-91F9-8635-60BA-159AFEA3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4218EE6-3B48-125E-0AA7-96EA65ACE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37166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8440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77199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9B895-6860-A4CD-EE89-6ED42FAA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C8DA488-FCFF-B98F-BAE4-D8E3F6E07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B42A2A38-5165-C15A-C442-73B680B5E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095D07-E372-8F7D-F5AD-652D40737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5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28182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A8B93-D59A-04C0-4F08-3D01E9636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2D5D1091-2842-075E-3168-23348D070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FF5DD83-DE4A-E9CB-8C50-85836BBCC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111B227-A619-8C89-9E8C-BBE782FA0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6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95706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3855A-C438-3D4F-248A-6B8FB2905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ECA199D-7BC3-605A-7570-678E09636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65F6578-F435-66DA-61FC-C4B9C961E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F064228-D06D-FA55-A56D-A98FBE054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7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697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102E9-3592-B6CB-8510-3CC3A10A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865E33AF-5650-6BC5-0E33-0B4AEBDD6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6482096-296B-93A3-56C9-837B7ED06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1D2114-0693-A924-200D-015AE868F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8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6949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3BA6-EB00-3EB8-1510-4CDE43C5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DD2C3B4-8978-3E26-9E31-346581628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39772DEF-DE86-3627-88D6-F74ED7B85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8D3814-AE94-0921-AEFB-A4461FE06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12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8043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81FD5-5E20-3866-B123-C26F853F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E414592A-6EFE-0D97-4792-1520377D4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E9E14C15-5A36-B2B5-748A-27840A6D6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23CAE71-3F82-3A66-BDD7-F3252AC2F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13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927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C19BE-F0E1-8DBE-9860-D78A228AA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3C45C036-1FEC-F4D3-B07F-31ED8EBD5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21A0605-2B2E-8825-33B2-7EF5A9571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EBA8E9-E0A1-82B3-0CEC-5A870052E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14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42953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04/20/2026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4sports.com.cy/gr/sports/podosfairo/kypros/a-katigoria/omonoia/kypriakos-erythros-stayros-kai-omonoia-foundation-enwnoyn-dynamei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monoianews.com/podosfairo/2016/04/episkepsi-sto-scholio-tou-makariou-nosokomiou/" TargetMode="Externa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76305" y="228600"/>
            <a:ext cx="12030650" cy="6391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37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</a:t>
            </a:r>
            <a:endParaRPr lang="el-GR" sz="2400" dirty="0"/>
          </a:p>
          <a:p>
            <a:pPr algn="ctr"/>
            <a:r>
              <a:rPr lang="el-GR" sz="2400" b="1" dirty="0"/>
              <a:t>ΚΛΑΣΙΚΗ ΕΠΟΧΗ (479 – 323 π.Χ.) </a:t>
            </a:r>
          </a:p>
          <a:p>
            <a:pPr algn="ctr"/>
            <a:r>
              <a:rPr lang="el-GR" sz="2400" b="1" dirty="0"/>
              <a:t>Λειτουργίες </a:t>
            </a:r>
            <a:r>
              <a:rPr lang="el-GR" sz="2400" b="1"/>
              <a:t>(εξασφάλιση </a:t>
            </a:r>
            <a:r>
              <a:rPr lang="el-GR" sz="2400" b="1" dirty="0"/>
              <a:t>πόρων για τις ανάγκες του κράτους της Αθήνας) </a:t>
            </a:r>
          </a:p>
          <a:p>
            <a:endParaRPr lang="el-GR" sz="2400" b="1" dirty="0">
              <a:effectLst/>
              <a:ea typeface="Aptos" panose="020B00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l-GR" sz="1800" dirty="0">
                <a:effectLst/>
                <a:ea typeface="Calibri" panose="020F0502020204030204" pitchFamily="34" charset="0"/>
              </a:rPr>
              <a:t>Οι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λειτουργίες</a:t>
            </a:r>
            <a:r>
              <a:rPr lang="el-GR" sz="1800" i="1" dirty="0">
                <a:effectLst/>
                <a:ea typeface="Calibri" panose="020F0502020204030204" pitchFamily="34" charset="0"/>
              </a:rPr>
              <a:t> </a:t>
            </a:r>
            <a:r>
              <a:rPr lang="el-GR" sz="1800" dirty="0">
                <a:effectLst/>
                <a:ea typeface="Calibri" panose="020F0502020204030204" pitchFamily="34" charset="0"/>
              </a:rPr>
              <a:t>ήταν ένα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φορολογικό σύστημα</a:t>
            </a:r>
            <a:r>
              <a:rPr lang="el-GR" sz="1800" dirty="0">
                <a:effectLst/>
                <a:ea typeface="Calibri" panose="020F0502020204030204" pitchFamily="34" charset="0"/>
              </a:rPr>
              <a:t>, το οποίο υποχρέωνε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τους πλούσιους Αθηναίους να προσφέρουν χρήματα για τις ανάγκες του κράτους</a:t>
            </a:r>
            <a:r>
              <a:rPr lang="el-GR" sz="1800" dirty="0">
                <a:effectLst/>
                <a:ea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el-GR" sz="1800" dirty="0">
                <a:effectLst/>
                <a:ea typeface="Calibri" panose="020F0502020204030204" pitchFamily="34" charset="0"/>
              </a:rPr>
              <a:t>Με τις λειτουργίες εξασφαλίζονταν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πόροι για τις ανάγκες του κράτους της Αθήνα</a:t>
            </a:r>
            <a:r>
              <a:rPr lang="el-GR" sz="1800" dirty="0">
                <a:effectLst/>
                <a:ea typeface="Calibri" panose="020F0502020204030204" pitchFamily="34" charset="0"/>
              </a:rPr>
              <a:t>,  προωθούνταν η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προσωπική προβολή</a:t>
            </a:r>
            <a:r>
              <a:rPr lang="el-GR" sz="1800" dirty="0">
                <a:effectLst/>
                <a:ea typeface="Calibri" panose="020F0502020204030204" pitchFamily="34" charset="0"/>
              </a:rPr>
              <a:t> και πραγματοποιούνταν οι </a:t>
            </a:r>
            <a:r>
              <a:rPr lang="el-GR" sz="1800" b="1" dirty="0">
                <a:effectLst/>
                <a:ea typeface="Calibri" panose="020F0502020204030204" pitchFamily="34" charset="0"/>
              </a:rPr>
              <a:t>φιλοδοξίες των φορολογουμένων.</a:t>
            </a:r>
            <a:endParaRPr lang="el-CY" sz="18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800" b="1" dirty="0">
                <a:effectLst/>
                <a:ea typeface="Calibri" panose="020F0502020204030204" pitchFamily="34" charset="0"/>
              </a:rPr>
              <a:t> </a:t>
            </a:r>
            <a:endParaRPr lang="el-CY" sz="1800" dirty="0">
              <a:effectLst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el-GR" sz="1200" b="1" u="sng" dirty="0">
                <a:effectLst/>
                <a:ea typeface="Calibri" panose="020F0502020204030204" pitchFamily="34" charset="0"/>
              </a:rPr>
              <a:t>Οι κυριότερες λειτουργίες της αρχαίας Αθήνας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α)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τριηραρχία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κρατικού πλοίου.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β)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χορηγία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για το ανέβασμα μιας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θεατρικής παράστασης</a:t>
            </a:r>
            <a:r>
              <a:rPr lang="el-GR" sz="1200" dirty="0">
                <a:effectLst/>
                <a:ea typeface="Calibri" panose="020F0502020204030204" pitchFamily="34" charset="0"/>
              </a:rPr>
              <a:t> που θα λάμβανε μέρος σε δραματικούς αγώνες.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γ)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 err="1">
                <a:effectLst/>
                <a:ea typeface="Calibri" panose="020F0502020204030204" pitchFamily="34" charset="0"/>
              </a:rPr>
              <a:t>γυμνασιαρχία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προσφορά χρημάτων για τη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1200" dirty="0">
                <a:effectLst/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dirty="0">
                <a:effectLst/>
                <a:ea typeface="Calibri" panose="020F0502020204030204" pitchFamily="34" charset="0"/>
              </a:rPr>
              <a:t>δ)</a:t>
            </a:r>
            <a:r>
              <a:rPr lang="el-GR" sz="1200" dirty="0">
                <a:effectLst/>
                <a:ea typeface="Calibri" panose="020F0502020204030204" pitchFamily="34" charset="0"/>
              </a:rPr>
              <a:t> Η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εστίαση</a:t>
            </a:r>
            <a:r>
              <a:rPr lang="el-GR" sz="1200" dirty="0">
                <a:effectLst/>
                <a:ea typeface="Calibri" panose="020F0502020204030204" pitchFamily="34" charset="0"/>
              </a:rPr>
              <a:t>: η παροχή χρημάτων από έναν πλούσιο πολίτη για την </a:t>
            </a:r>
            <a:r>
              <a:rPr lang="el-GR" sz="1200" b="1" dirty="0">
                <a:effectLst/>
                <a:ea typeface="Calibri" panose="020F0502020204030204" pitchFamily="34" charset="0"/>
              </a:rPr>
              <a:t>παράθεση δημόσιου γεύματος</a:t>
            </a:r>
            <a:r>
              <a:rPr lang="el-GR" sz="1200" dirty="0">
                <a:effectLst/>
                <a:ea typeface="Calibri" panose="020F0502020204030204" pitchFamily="34" charset="0"/>
              </a:rPr>
              <a:t> στα μέλη της φυλής του σε περίοδο εορτών ή αγώνων. </a:t>
            </a:r>
            <a:endParaRPr lang="el-CY" sz="1200" dirty="0"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el-GR" sz="1200" b="1" u="none" strike="noStrike" dirty="0">
                <a:effectLst/>
                <a:ea typeface="Calibri" panose="020F0502020204030204" pitchFamily="34" charset="0"/>
              </a:rPr>
              <a:t> </a:t>
            </a:r>
            <a:endParaRPr lang="el-GR" sz="1200" b="1" dirty="0">
              <a:ea typeface="Aptos" panose="020B0004020202020204" pitchFamily="34" charset="0"/>
            </a:endParaRPr>
          </a:p>
          <a:p>
            <a:endParaRPr lang="el-GR" sz="1200" b="1" dirty="0">
              <a:effectLst/>
              <a:ea typeface="Aptos" panose="020B0004020202020204" pitchFamily="34" charset="0"/>
            </a:endParaRPr>
          </a:p>
          <a:p>
            <a:pPr marL="457200" indent="-457200">
              <a:buAutoNum type="arabicPeriod"/>
            </a:pPr>
            <a:endParaRPr lang="el-GR" sz="2400" b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2385ACF-6D13-1E5C-BF97-CE1C76292062}"/>
              </a:ext>
            </a:extLst>
          </p:cNvPr>
          <p:cNvSpPr/>
          <p:nvPr/>
        </p:nvSpPr>
        <p:spPr>
          <a:xfrm>
            <a:off x="8064404" y="6119428"/>
            <a:ext cx="3941898" cy="6506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200" dirty="0" err="1"/>
              <a:t>Δρ</a:t>
            </a:r>
            <a:r>
              <a:rPr lang="el-GR" sz="1200" dirty="0"/>
              <a:t> Ελένη  Χαραλάμπους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/>
              <a:t>https://www.e-charalambous.com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103C1F8-2CC9-BAF9-3A37-5CC80EF16DE1}"/>
              </a:ext>
            </a:extLst>
          </p:cNvPr>
          <p:cNvSpPr/>
          <p:nvPr/>
        </p:nvSpPr>
        <p:spPr>
          <a:xfrm>
            <a:off x="164300" y="3030140"/>
            <a:ext cx="3721902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τριηραρχία</a:t>
            </a:r>
            <a:endParaRPr lang="el-GR" sz="3600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C179A72A-B9BF-6CF7-3261-11356894DEB6}"/>
              </a:ext>
            </a:extLst>
          </p:cNvPr>
          <p:cNvSpPr/>
          <p:nvPr/>
        </p:nvSpPr>
        <p:spPr>
          <a:xfrm>
            <a:off x="7515228" y="3030140"/>
            <a:ext cx="4512472" cy="343376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γυμνασιαρχία</a:t>
            </a:r>
            <a:endParaRPr lang="el-GR" sz="3600" b="1" dirty="0"/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E414E565-BCCB-DB1B-448D-FEC4A07FF0ED}"/>
              </a:ext>
            </a:extLst>
          </p:cNvPr>
          <p:cNvSpPr/>
          <p:nvPr/>
        </p:nvSpPr>
        <p:spPr>
          <a:xfrm>
            <a:off x="2588420" y="167879"/>
            <a:ext cx="3186111" cy="326112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χορηγία</a:t>
            </a:r>
            <a:endParaRPr lang="el-GR" sz="3600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0183B972-25AE-7A8E-9241-1CD5E0288905}"/>
              </a:ext>
            </a:extLst>
          </p:cNvPr>
          <p:cNvSpPr/>
          <p:nvPr/>
        </p:nvSpPr>
        <p:spPr>
          <a:xfrm>
            <a:off x="5922172" y="167879"/>
            <a:ext cx="3186111" cy="326112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b="1">
                <a:ea typeface="Calibri" panose="020F0502020204030204" pitchFamily="34" charset="0"/>
              </a:rPr>
              <a:t>εστίαση</a:t>
            </a:r>
            <a:endParaRPr lang="el-GR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3B47D-DD57-CF56-65D6-853B0F43E7B9}"/>
              </a:ext>
            </a:extLst>
          </p:cNvPr>
          <p:cNvSpPr txBox="1"/>
          <p:nvPr/>
        </p:nvSpPr>
        <p:spPr>
          <a:xfrm>
            <a:off x="4033835" y="4164476"/>
            <a:ext cx="3721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effectLst/>
                <a:ea typeface="Calibri" panose="020F0502020204030204" pitchFamily="34" charset="0"/>
              </a:rPr>
              <a:t> </a:t>
            </a:r>
            <a:r>
              <a:rPr lang="el-GR" sz="4000" b="1" dirty="0">
                <a:effectLst/>
                <a:ea typeface="Calibri" panose="020F0502020204030204" pitchFamily="34" charset="0"/>
              </a:rPr>
              <a:t>λειτουργίες</a:t>
            </a:r>
            <a:r>
              <a:rPr lang="el-GR" sz="4000" i="1" dirty="0">
                <a:effectLst/>
                <a:ea typeface="Calibri" panose="020F0502020204030204" pitchFamily="34" charset="0"/>
              </a:rPr>
              <a:t> </a:t>
            </a:r>
            <a:endParaRPr lang="el-GR" sz="4000" dirty="0"/>
          </a:p>
        </p:txBody>
      </p:sp>
    </p:spTree>
    <p:extLst>
      <p:ext uri="{BB962C8B-B14F-4D97-AF65-F5344CB8AC3E}">
        <p14:creationId xmlns:p14="http://schemas.microsoft.com/office/powerpoint/2010/main" val="225798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977A0-598C-1046-6BDF-45130BE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BF8DCEC-53ED-775D-3464-2F0CA229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7F50FCD-2FEC-A0B3-3E5A-01719E9DB812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3200" b="1" dirty="0">
                <a:effectLst/>
                <a:ea typeface="Calibri" panose="020F0502020204030204" pitchFamily="34" charset="0"/>
              </a:rPr>
              <a:t>Η </a:t>
            </a:r>
            <a:r>
              <a:rPr lang="el-GR" sz="3200" b="1" dirty="0">
                <a:ea typeface="Calibri" panose="020F0502020204030204" pitchFamily="34" charset="0"/>
              </a:rPr>
              <a:t>_________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κρατικού πλοίου.</a:t>
            </a:r>
            <a:endParaRPr lang="el-CY" sz="32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0D5AE86-1D3C-58E0-5FF9-932B67F03BD0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3C60051-D503-EC6D-92FC-D5CCED2F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6111" r="27014" b="21945"/>
          <a:stretch/>
        </p:blipFill>
        <p:spPr>
          <a:xfrm>
            <a:off x="0" y="1752831"/>
            <a:ext cx="11868148" cy="502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9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9C2B-BFF2-79D4-C91F-2B95646FF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86B0802-A8A4-18B7-4848-AF0C2DC5C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3A3F6B8-FDF0-52F1-21AD-45AD316C5945}"/>
              </a:ext>
            </a:extLst>
          </p:cNvPr>
          <p:cNvSpPr/>
          <p:nvPr/>
        </p:nvSpPr>
        <p:spPr>
          <a:xfrm>
            <a:off x="468514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2" name="Εικόνα 1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B415DE8-873A-1E8D-E0D3-E1FF038F3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35547" r="29411" b="19853"/>
          <a:stretch/>
        </p:blipFill>
        <p:spPr>
          <a:xfrm>
            <a:off x="-1" y="1641145"/>
            <a:ext cx="12192001" cy="5216855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59492D62-0067-8197-33EF-9A4B68E96EE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__________: η προσφορά χρημάτων για το ανέβασμα μιας θεατρικής παράστασης που θα λάμβανε μέρος σε δραματικούς αγώνες.</a:t>
            </a:r>
            <a:endParaRPr lang="el-CY" sz="24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CD781-1962-566E-38EB-A66C109F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F62FE25-D506-B7BA-2296-835ABBDE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B465626-E324-67AD-7BB4-514408403BEE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70B1413-D022-2E10-6271-0AE08990F92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___________ : η προσφορά χρημάτων για τη διατροφή και την εκγύμναση αθλητών που θα έπαιρναν μέρος σε γυμνικούς αγώνες.</a:t>
            </a:r>
            <a:endParaRPr lang="el-CY" sz="2400" b="1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EEF17DC-9580-E2CD-00BE-177C148B1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3325648" y="-1684502"/>
            <a:ext cx="5216854" cy="118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8381-BCD9-CD71-6429-A13E86A88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3FC7406-0B39-EB09-B95F-D65B3273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1793545"/>
            <a:ext cx="12030075" cy="672941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05A0A70-1E7C-6973-0E58-B76A0334BBAE}"/>
              </a:ext>
            </a:extLst>
          </p:cNvPr>
          <p:cNvSpPr/>
          <p:nvPr/>
        </p:nvSpPr>
        <p:spPr>
          <a:xfrm>
            <a:off x="0" y="29534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Η __________: η παροχή χρημάτων από έναν πλούσιο πολίτη για την παράθεση δημόσιου γεύματος στα μέλη της φυλής του σε περίοδο εορτών ή αγώνων. </a:t>
            </a:r>
            <a:endParaRPr lang="el-CY" sz="2400" b="1" dirty="0">
              <a:ea typeface="Calibri" panose="020F0502020204030204" pitchFamily="34" charset="0"/>
            </a:endParaRPr>
          </a:p>
        </p:txBody>
      </p:sp>
      <p:pic>
        <p:nvPicPr>
          <p:cNvPr id="10" name="Εικόνα 9" descr="Εικόνα που περιέχει κείμενο, Δημοσίευση, βιβλίο, βιβλιοδεσ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ED89CAA-548F-F4E2-5193-FF640C2C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9075" r="47408" b="8703"/>
          <a:stretch/>
        </p:blipFill>
        <p:spPr>
          <a:xfrm rot="5400000">
            <a:off x="3294693" y="-1469695"/>
            <a:ext cx="5621670" cy="12030075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A37DFCB-68D7-CBD8-C7E6-2436437EF109}"/>
              </a:ext>
            </a:extLst>
          </p:cNvPr>
          <p:cNvSpPr/>
          <p:nvPr/>
        </p:nvSpPr>
        <p:spPr>
          <a:xfrm>
            <a:off x="675089" y="7607632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123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: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Κατσουλάκος, Γεωργία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>
                <a:solidFill>
                  <a:schemeClr val="tx1"/>
                </a:solidFill>
                <a:ea typeface="Aptos" panose="020B0004020202020204" pitchFamily="34" charset="0"/>
              </a:rPr>
              <a:t> σ. 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73-74. </a:t>
            </a:r>
            <a:endParaRPr lang="el-CY" kern="1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ADD35C-7599-C347-5BA2-47C834A79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14313"/>
            <a:ext cx="5238750" cy="4776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34E29C-BAEC-AE0F-D810-63A483D69DA0}"/>
              </a:ext>
            </a:extLst>
          </p:cNvPr>
          <p:cNvSpPr txBox="1"/>
          <p:nvPr/>
        </p:nvSpPr>
        <p:spPr>
          <a:xfrm>
            <a:off x="276225" y="5448985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ΚΥΠΡΙΑΚΟΣ ΕΡΥΘΡΟΣ ΣΤΑΥΡΟΣ και ΟΜΟΝΟΙΑ FOUNDATION ενώνουν δυνάμεις, 24Sports &amp; </a:t>
            </a:r>
            <a:r>
              <a:rPr lang="el-GR" dirty="0" err="1">
                <a:hlinkClick r:id="rId3"/>
              </a:rPr>
              <a:t>News</a:t>
            </a:r>
            <a:endParaRPr lang="el-GR" dirty="0"/>
          </a:p>
        </p:txBody>
      </p:sp>
      <p:pic>
        <p:nvPicPr>
          <p:cNvPr id="1028" name="Picture 4" descr="Επίσκεψη στο σχολείο του Μακαρίου Νοσοκομείου">
            <a:extLst>
              <a:ext uri="{FF2B5EF4-FFF2-40B4-BE49-F238E27FC236}">
                <a16:creationId xmlns:a16="http://schemas.microsoft.com/office/drawing/2014/main" id="{8A457581-D3C4-506B-6DC8-4C4B95B0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157163"/>
            <a:ext cx="6093618" cy="4776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4E432-B53A-59CC-A6E4-F0F95C6BD5DC}"/>
              </a:ext>
            </a:extLst>
          </p:cNvPr>
          <p:cNvSpPr txBox="1"/>
          <p:nvPr/>
        </p:nvSpPr>
        <p:spPr>
          <a:xfrm>
            <a:off x="6098382" y="5772150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https://share.google/kZAdnvcJsMu4ppZDI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B3435-84C0-F529-179C-F4984B943EBD}"/>
              </a:ext>
            </a:extLst>
          </p:cNvPr>
          <p:cNvSpPr txBox="1"/>
          <p:nvPr/>
        </p:nvSpPr>
        <p:spPr>
          <a:xfrm>
            <a:off x="5975748" y="517387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5"/>
              </a:rPr>
              <a:t>Επίσκεψη στο σχολείο του Μακαρίου Νοσοκομείου</a:t>
            </a:r>
            <a:endParaRPr lang="el-GR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238A8209-E81D-795D-F3A1-B06598A175F1}"/>
              </a:ext>
            </a:extLst>
          </p:cNvPr>
          <p:cNvSpPr/>
          <p:nvPr/>
        </p:nvSpPr>
        <p:spPr>
          <a:xfrm>
            <a:off x="7100888" y="6141482"/>
            <a:ext cx="2900362" cy="4857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Απρίλιος  2016</a:t>
            </a: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8A8DA94-612F-5BD7-ECB0-8209A8FBF66C}"/>
              </a:ext>
            </a:extLst>
          </p:cNvPr>
          <p:cNvSpPr/>
          <p:nvPr/>
        </p:nvSpPr>
        <p:spPr>
          <a:xfrm>
            <a:off x="1445419" y="6141481"/>
            <a:ext cx="2900362" cy="48577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Μάρτιος   2026</a:t>
            </a:r>
          </a:p>
        </p:txBody>
      </p:sp>
    </p:spTree>
    <p:extLst>
      <p:ext uri="{BB962C8B-B14F-4D97-AF65-F5344CB8AC3E}">
        <p14:creationId xmlns:p14="http://schemas.microsoft.com/office/powerpoint/2010/main" val="173340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1416-A0A7-953F-532F-23596CF9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EBD92EF6-B1DB-4D88-0CED-794A9481380B}"/>
              </a:ext>
            </a:extLst>
          </p:cNvPr>
          <p:cNvSpPr/>
          <p:nvPr/>
        </p:nvSpPr>
        <p:spPr>
          <a:xfrm>
            <a:off x="0" y="3429000"/>
            <a:ext cx="11901488" cy="11858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32C5D37-241B-4E0A-DDE8-E9CCB8F94495}"/>
              </a:ext>
            </a:extLst>
          </p:cNvPr>
          <p:cNvSpPr/>
          <p:nvPr/>
        </p:nvSpPr>
        <p:spPr>
          <a:xfrm>
            <a:off x="0" y="717944"/>
            <a:ext cx="2671763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Εποχή  του Χαλκού 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8A24A5-A6F7-32A3-18E0-2DB3B9C6FCAC}"/>
              </a:ext>
            </a:extLst>
          </p:cNvPr>
          <p:cNvSpPr/>
          <p:nvPr/>
        </p:nvSpPr>
        <p:spPr>
          <a:xfrm>
            <a:off x="2828926" y="728660"/>
            <a:ext cx="255746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Γεωμετρική </a:t>
            </a:r>
          </a:p>
          <a:p>
            <a:pPr algn="ctr"/>
            <a:r>
              <a:rPr lang="el-GR" sz="3200" b="1" dirty="0"/>
              <a:t>Εποχή</a:t>
            </a:r>
            <a:endParaRPr lang="el-CY" sz="32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23F5A93-6B34-5715-D100-3ED8C0721E02}"/>
              </a:ext>
            </a:extLst>
          </p:cNvPr>
          <p:cNvSpPr/>
          <p:nvPr/>
        </p:nvSpPr>
        <p:spPr>
          <a:xfrm>
            <a:off x="5700712" y="706868"/>
            <a:ext cx="2114552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Αρχαϊκή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FB586FE-EDF8-8883-1400-3C22E18240FB}"/>
              </a:ext>
            </a:extLst>
          </p:cNvPr>
          <p:cNvSpPr/>
          <p:nvPr/>
        </p:nvSpPr>
        <p:spPr>
          <a:xfrm rot="10800000">
            <a:off x="298841" y="2721767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CE1CFA1B-F820-D757-453A-EF7A9A06CE2D}"/>
              </a:ext>
            </a:extLst>
          </p:cNvPr>
          <p:cNvSpPr/>
          <p:nvPr/>
        </p:nvSpPr>
        <p:spPr>
          <a:xfrm rot="10800000">
            <a:off x="3319459" y="2721768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A3D186D2-0906-7478-2883-1532419886C6}"/>
              </a:ext>
            </a:extLst>
          </p:cNvPr>
          <p:cNvSpPr/>
          <p:nvPr/>
        </p:nvSpPr>
        <p:spPr>
          <a:xfrm rot="10800000">
            <a:off x="5618564" y="2700336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263A7871-C583-3F11-88B1-9838CF21C5C3}"/>
              </a:ext>
            </a:extLst>
          </p:cNvPr>
          <p:cNvSpPr/>
          <p:nvPr/>
        </p:nvSpPr>
        <p:spPr>
          <a:xfrm>
            <a:off x="4086225" y="0"/>
            <a:ext cx="4414836" cy="5786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Ιστορική γραμμή</a:t>
            </a:r>
            <a:endParaRPr lang="el-CY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3F3E-CD0F-B413-5490-63108FF97D45}"/>
              </a:ext>
            </a:extLst>
          </p:cNvPr>
          <p:cNvSpPr txBox="1"/>
          <p:nvPr/>
        </p:nvSpPr>
        <p:spPr>
          <a:xfrm>
            <a:off x="9857180" y="4547951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323  π.Χ. </a:t>
            </a:r>
            <a:endParaRPr lang="el-CY" sz="3600" dirty="0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A9BFDC32-0D0E-7DC4-ABCA-F6F75F085E70}"/>
              </a:ext>
            </a:extLst>
          </p:cNvPr>
          <p:cNvSpPr/>
          <p:nvPr/>
        </p:nvSpPr>
        <p:spPr>
          <a:xfrm rot="10800000">
            <a:off x="7755735" y="2689354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3BD07862-DBB2-473F-06FE-0BCDDE2A5D35}"/>
              </a:ext>
            </a:extLst>
          </p:cNvPr>
          <p:cNvSpPr/>
          <p:nvPr/>
        </p:nvSpPr>
        <p:spPr>
          <a:xfrm>
            <a:off x="7914081" y="686959"/>
            <a:ext cx="1943099" cy="1843088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3200" b="1" dirty="0"/>
              <a:t>Κλασική  </a:t>
            </a:r>
          </a:p>
          <a:p>
            <a:r>
              <a:rPr lang="el-GR" sz="3200" b="1" dirty="0"/>
              <a:t>Εποχή </a:t>
            </a:r>
            <a:endParaRPr lang="el-CY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69C39-815E-7B39-B11E-10022A89E476}"/>
              </a:ext>
            </a:extLst>
          </p:cNvPr>
          <p:cNvSpPr txBox="1"/>
          <p:nvPr/>
        </p:nvSpPr>
        <p:spPr>
          <a:xfrm>
            <a:off x="7379492" y="4556018"/>
            <a:ext cx="1943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600" b="1" dirty="0"/>
              <a:t>479 π.Χ. </a:t>
            </a:r>
            <a:endParaRPr lang="el-CY" sz="3600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D1177A6D-9F63-E992-EDE3-2777D9B375C3}"/>
              </a:ext>
            </a:extLst>
          </p:cNvPr>
          <p:cNvSpPr/>
          <p:nvPr/>
        </p:nvSpPr>
        <p:spPr>
          <a:xfrm>
            <a:off x="11621696" y="3721894"/>
            <a:ext cx="542925" cy="571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0</a:t>
            </a:r>
            <a:endParaRPr lang="el-CY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D9D3CDE-1006-ACCC-2B86-AA5715B4A54F}"/>
              </a:ext>
            </a:extLst>
          </p:cNvPr>
          <p:cNvSpPr/>
          <p:nvPr/>
        </p:nvSpPr>
        <p:spPr>
          <a:xfrm rot="10800000">
            <a:off x="9688715" y="2683432"/>
            <a:ext cx="873920" cy="15716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27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AB20-1ACF-4962-2ED0-7C9A8071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4FAB4AE-8ABF-82AF-ABB8-2389480E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D84D7A1-F528-4C5D-C0FE-6136DBCCF76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3200" dirty="0">
                <a:effectLst/>
                <a:ea typeface="Calibri" panose="020F0502020204030204" pitchFamily="34" charset="0"/>
              </a:rPr>
              <a:t>Η 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τριηραρχία</a:t>
            </a:r>
            <a:r>
              <a:rPr lang="el-GR" sz="3200" dirty="0">
                <a:effectLst/>
                <a:ea typeface="Calibri" panose="020F0502020204030204" pitchFamily="34" charset="0"/>
              </a:rPr>
              <a:t>: η προσφορά χρημάτων από τους ιδιώτες για τη συντήρηση ενός </a:t>
            </a:r>
            <a:r>
              <a:rPr lang="el-GR" sz="3200" b="1" dirty="0">
                <a:effectLst/>
                <a:ea typeface="Calibri" panose="020F0502020204030204" pitchFamily="34" charset="0"/>
              </a:rPr>
              <a:t>κρατικού πλοίου.</a:t>
            </a:r>
            <a:endParaRPr lang="el-CY" sz="32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9293FB2-23C1-FA33-C0CD-B7A5E407433A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4C30DDA-00F1-4616-23BF-16DF6CFA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t="6111" r="27014" b="21945"/>
          <a:stretch/>
        </p:blipFill>
        <p:spPr>
          <a:xfrm>
            <a:off x="893618" y="1752831"/>
            <a:ext cx="9150495" cy="502562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E35A1B2-AE55-1618-7E9C-2786D4F3E48E}"/>
              </a:ext>
            </a:extLst>
          </p:cNvPr>
          <p:cNvSpPr/>
          <p:nvPr/>
        </p:nvSpPr>
        <p:spPr>
          <a:xfrm>
            <a:off x="5264948" y="5970868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100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11843-D926-8135-6F81-45B9463E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8835FA8-45FB-5A55-5414-28E5ABC1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251B364-4E73-64D0-4044-244D8B2D3AF1}"/>
              </a:ext>
            </a:extLst>
          </p:cNvPr>
          <p:cNvSpPr/>
          <p:nvPr/>
        </p:nvSpPr>
        <p:spPr>
          <a:xfrm>
            <a:off x="468514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pic>
        <p:nvPicPr>
          <p:cNvPr id="2" name="Εικόνα 1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675420A-36D5-938A-488B-A81739849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4" t="35547" r="29411" b="19853"/>
          <a:stretch/>
        </p:blipFill>
        <p:spPr>
          <a:xfrm>
            <a:off x="161925" y="1641145"/>
            <a:ext cx="6603199" cy="4459617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, εφημερίδα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9615B79-ED71-1C90-5773-B2836CCB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13890" r="67153" b="64905"/>
          <a:stretch/>
        </p:blipFill>
        <p:spPr>
          <a:xfrm>
            <a:off x="6765124" y="1691800"/>
            <a:ext cx="3688131" cy="51662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14F3FB6-D7D5-42A2-1EA8-8F87215E6C94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126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F171B18-AE7C-5844-D940-A2C69C384203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>
                <a:ea typeface="Calibri" panose="020F0502020204030204" pitchFamily="34" charset="0"/>
              </a:rPr>
              <a:t>χορηγία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το ανέβασμα μιας </a:t>
            </a:r>
            <a:r>
              <a:rPr lang="el-GR" sz="2400" b="1" dirty="0">
                <a:ea typeface="Calibri" panose="020F0502020204030204" pitchFamily="34" charset="0"/>
              </a:rPr>
              <a:t>θεατρικής παράστασης</a:t>
            </a:r>
            <a:r>
              <a:rPr lang="el-GR" sz="2400" dirty="0">
                <a:ea typeface="Calibri" panose="020F0502020204030204" pitchFamily="34" charset="0"/>
              </a:rPr>
              <a:t> που θα λάμβανε μέρος σε δραματικούς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5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DD8F5-717A-F8B8-E9AB-AD0045A1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990F288-05E1-8E7D-7BFA-0564E32C2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727D4359-B0CF-505E-4D65-29CCA8F7068E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859CB3A-2D19-37A8-68D8-7452B679C944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Angus </a:t>
            </a:r>
            <a:r>
              <a:rPr lang="en-US" sz="1600" dirty="0" err="1">
                <a:solidFill>
                  <a:schemeClr val="tx1"/>
                </a:solidFill>
              </a:rPr>
              <a:t>Konstam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l-GR" sz="1600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sz="1600" dirty="0">
                <a:solidFill>
                  <a:schemeClr val="tx1"/>
                </a:solidFill>
              </a:rPr>
              <a:t>,  </a:t>
            </a:r>
            <a:r>
              <a:rPr lang="el-GR" sz="1600" dirty="0" err="1">
                <a:solidFill>
                  <a:schemeClr val="tx1"/>
                </a:solidFill>
              </a:rPr>
              <a:t>Σαββάλας</a:t>
            </a:r>
            <a:r>
              <a:rPr lang="el-GR" sz="1600" dirty="0">
                <a:solidFill>
                  <a:schemeClr val="tx1"/>
                </a:solidFill>
              </a:rPr>
              <a:t>, </a:t>
            </a:r>
          </a:p>
          <a:p>
            <a:pPr algn="ctr"/>
            <a:r>
              <a:rPr lang="el-GR" sz="1600" dirty="0">
                <a:solidFill>
                  <a:schemeClr val="tx1"/>
                </a:solidFill>
              </a:rPr>
              <a:t>Αθήνα 2005, σελ.</a:t>
            </a:r>
            <a:r>
              <a:rPr lang="en-US" sz="1600" dirty="0">
                <a:solidFill>
                  <a:schemeClr val="tx1"/>
                </a:solidFill>
              </a:rPr>
              <a:t> 116,120</a:t>
            </a:r>
            <a:r>
              <a:rPr lang="el-GR" sz="1600" dirty="0">
                <a:solidFill>
                  <a:schemeClr val="tx1"/>
                </a:solidFill>
              </a:rPr>
              <a:t>.  </a:t>
            </a:r>
            <a:endParaRPr lang="el-CY" sz="1600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DA1F369-224C-30D4-85C5-8C5AB26DA770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 err="1">
                <a:ea typeface="Calibri" panose="020F0502020204030204" pitchFamily="34" charset="0"/>
              </a:rPr>
              <a:t>γυμνασιαρχία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τη </a:t>
            </a:r>
            <a:r>
              <a:rPr lang="el-GR" sz="2400" b="1" dirty="0"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2400" dirty="0"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2B4B41F9-F777-BD4A-FB64-17AFA3E3E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1030112" y="753896"/>
            <a:ext cx="4588205" cy="636270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EB13934A-96F5-9744-E787-9427240FB8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63889" r="66399" b="9537"/>
          <a:stretch/>
        </p:blipFill>
        <p:spPr>
          <a:xfrm rot="5400000">
            <a:off x="5712372" y="2517928"/>
            <a:ext cx="5133268" cy="3546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2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7BEF-7C8D-C791-93FC-3FB50E52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6D56F0D-5B57-6DD9-EA0B-905E4ED1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4A2D885-B7CC-4790-8F01-037C4F1209B4}"/>
              </a:ext>
            </a:extLst>
          </p:cNvPr>
          <p:cNvSpPr/>
          <p:nvPr/>
        </p:nvSpPr>
        <p:spPr>
          <a:xfrm>
            <a:off x="1271589" y="3857625"/>
            <a:ext cx="8543924" cy="28717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l-CY" sz="48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108B7DE-317B-848E-F70D-981C95EF35EB}"/>
              </a:ext>
            </a:extLst>
          </p:cNvPr>
          <p:cNvSpPr/>
          <p:nvPr/>
        </p:nvSpPr>
        <p:spPr>
          <a:xfrm>
            <a:off x="161926" y="6229350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116,120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A978627-A387-34B3-810F-7F48A0FEA4CC}"/>
              </a:ext>
            </a:extLst>
          </p:cNvPr>
          <p:cNvSpPr/>
          <p:nvPr/>
        </p:nvSpPr>
        <p:spPr>
          <a:xfrm>
            <a:off x="-1" y="128588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b="1" dirty="0">
                <a:ea typeface="Calibri" panose="020F0502020204030204" pitchFamily="34" charset="0"/>
              </a:rPr>
              <a:t>γ)</a:t>
            </a:r>
            <a:r>
              <a:rPr lang="el-GR" sz="2400" dirty="0">
                <a:ea typeface="Calibri" panose="020F0502020204030204" pitchFamily="34" charset="0"/>
              </a:rPr>
              <a:t> Η </a:t>
            </a:r>
            <a:r>
              <a:rPr lang="el-GR" sz="2400" b="1" dirty="0" err="1">
                <a:ea typeface="Calibri" panose="020F0502020204030204" pitchFamily="34" charset="0"/>
              </a:rPr>
              <a:t>γυμνασιαρχία</a:t>
            </a:r>
            <a:r>
              <a:rPr lang="el-GR" sz="2400" dirty="0">
                <a:ea typeface="Calibri" panose="020F0502020204030204" pitchFamily="34" charset="0"/>
              </a:rPr>
              <a:t>: η προσφορά χρημάτων για τη </a:t>
            </a:r>
            <a:r>
              <a:rPr lang="el-GR" sz="2400" b="1" dirty="0">
                <a:ea typeface="Calibri" panose="020F0502020204030204" pitchFamily="34" charset="0"/>
              </a:rPr>
              <a:t>διατροφή και την εκγύμναση αθλητών</a:t>
            </a:r>
            <a:r>
              <a:rPr lang="el-GR" sz="2400" dirty="0">
                <a:ea typeface="Calibri" panose="020F0502020204030204" pitchFamily="34" charset="0"/>
              </a:rPr>
              <a:t> που θα έπαιρναν μέρος σε γυμνικούς αγώνες.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9" name="Εικόνα 8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BD0B21C9-F700-9721-4D14-6727285F2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9" t="9630" r="27382" b="9537"/>
          <a:stretch/>
        </p:blipFill>
        <p:spPr>
          <a:xfrm rot="5400000">
            <a:off x="1924040" y="1647823"/>
            <a:ext cx="2800350" cy="636270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βιβλίο, εφημερίδα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A86D9DC5-C423-6B1C-C47F-B22EA8574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63889" r="66399" b="9537"/>
          <a:stretch/>
        </p:blipFill>
        <p:spPr>
          <a:xfrm rot="5400000">
            <a:off x="6457957" y="3750385"/>
            <a:ext cx="2871786" cy="3038479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εξωτερικός χώρος/ύπαιθρος, απόδειξη, δέντρ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D7D206BB-5E47-79D7-C500-21485D9E9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6" r="12402"/>
          <a:stretch/>
        </p:blipFill>
        <p:spPr>
          <a:xfrm rot="5400000">
            <a:off x="2620108" y="-2685316"/>
            <a:ext cx="6789855" cy="12353931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εξωτερικός χώρος/ύπαιθρος, απόδειξη, δέντρ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29FFACF-0642-7DF2-FFE3-908BD38E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77253" r="71938" b="3099"/>
          <a:stretch/>
        </p:blipFill>
        <p:spPr>
          <a:xfrm rot="5400000">
            <a:off x="7599320" y="-49040"/>
            <a:ext cx="3789468" cy="48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72478-C657-D009-4163-ACE21F6B9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A971E0C-1058-903A-16C4-6C425E892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1793545"/>
            <a:ext cx="12030075" cy="6729412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217F77C9-E6B6-6C9B-91A2-3C05A09DA07C}"/>
              </a:ext>
            </a:extLst>
          </p:cNvPr>
          <p:cNvSpPr/>
          <p:nvPr/>
        </p:nvSpPr>
        <p:spPr>
          <a:xfrm>
            <a:off x="0" y="29534"/>
            <a:ext cx="11868148" cy="15125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None/>
            </a:pPr>
            <a:r>
              <a:rPr lang="el-GR" sz="2400" dirty="0">
                <a:ea typeface="Calibri" panose="020F0502020204030204" pitchFamily="34" charset="0"/>
              </a:rPr>
              <a:t>Η </a:t>
            </a:r>
            <a:r>
              <a:rPr lang="el-GR" sz="2400" b="1" dirty="0">
                <a:ea typeface="Calibri" panose="020F0502020204030204" pitchFamily="34" charset="0"/>
              </a:rPr>
              <a:t>εστίαση</a:t>
            </a:r>
            <a:r>
              <a:rPr lang="el-GR" sz="2400" dirty="0">
                <a:ea typeface="Calibri" panose="020F0502020204030204" pitchFamily="34" charset="0"/>
              </a:rPr>
              <a:t>: η παροχή χρημάτων από έναν πλούσιο πολίτη για την </a:t>
            </a:r>
            <a:r>
              <a:rPr lang="el-GR" sz="2400" b="1" dirty="0">
                <a:ea typeface="Calibri" panose="020F0502020204030204" pitchFamily="34" charset="0"/>
              </a:rPr>
              <a:t>παράθεση δημόσιου γεύματος</a:t>
            </a:r>
            <a:r>
              <a:rPr lang="el-GR" sz="2400" dirty="0">
                <a:ea typeface="Calibri" panose="020F0502020204030204" pitchFamily="34" charset="0"/>
              </a:rPr>
              <a:t> στα μέλη της φυλής του σε περίοδο εορτών ή αγώνων. </a:t>
            </a:r>
            <a:endParaRPr lang="el-CY" sz="2400" dirty="0">
              <a:ea typeface="Calibri" panose="020F0502020204030204" pitchFamily="34" charset="0"/>
            </a:endParaRPr>
          </a:p>
        </p:txBody>
      </p:sp>
      <p:pic>
        <p:nvPicPr>
          <p:cNvPr id="10" name="Εικόνα 9" descr="Εικόνα που περιέχει κείμενο, Δημοσίευση, βιβλίο, βιβλιοδεσί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B7AA314-1EE4-FDD3-929F-750B5E7EF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9075" r="47408" b="8703"/>
          <a:stretch/>
        </p:blipFill>
        <p:spPr>
          <a:xfrm rot="5400000">
            <a:off x="1736349" y="676927"/>
            <a:ext cx="5621670" cy="7988285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F490FB2-73D4-8D32-F7D4-9D5CB996D7F6}"/>
              </a:ext>
            </a:extLst>
          </p:cNvPr>
          <p:cNvSpPr/>
          <p:nvPr/>
        </p:nvSpPr>
        <p:spPr>
          <a:xfrm>
            <a:off x="675089" y="7607632"/>
            <a:ext cx="6603199" cy="628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123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3" name="Εικόνα 12" descr="Εικόνα που περιέχει κείμενο, Δημοσίευση, χαρτί, βιβλί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500C550F-95C4-B588-FBFE-79D1C948A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12457" r="30834" b="46382"/>
          <a:stretch/>
        </p:blipFill>
        <p:spPr>
          <a:xfrm rot="5400000">
            <a:off x="7045009" y="3289863"/>
            <a:ext cx="5943602" cy="29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609</Words>
  <Application>Microsoft Office PowerPoint</Application>
  <PresentationFormat>Ευρεία οθόνη</PresentationFormat>
  <Paragraphs>75</Paragraphs>
  <Slides>18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Ελένη Χαραλάμπους</cp:lastModifiedBy>
  <cp:revision>596</cp:revision>
  <cp:lastPrinted>2024-12-16T05:00:07Z</cp:lastPrinted>
  <dcterms:created xsi:type="dcterms:W3CDTF">2024-09-11T17:26:53Z</dcterms:created>
  <dcterms:modified xsi:type="dcterms:W3CDTF">2026-04-20T13:46:21Z</dcterms:modified>
</cp:coreProperties>
</file>