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30" r:id="rId2"/>
    <p:sldId id="643" r:id="rId3"/>
    <p:sldId id="451" r:id="rId4"/>
    <p:sldId id="653" r:id="rId5"/>
    <p:sldId id="655" r:id="rId6"/>
    <p:sldId id="650" r:id="rId7"/>
    <p:sldId id="656" r:id="rId8"/>
    <p:sldId id="657" r:id="rId9"/>
    <p:sldId id="658" r:id="rId10"/>
    <p:sldId id="649" r:id="rId11"/>
    <p:sldId id="647" r:id="rId12"/>
    <p:sldId id="611" r:id="rId13"/>
    <p:sldId id="646" r:id="rId14"/>
    <p:sldId id="660" r:id="rId15"/>
    <p:sldId id="659" r:id="rId16"/>
    <p:sldId id="654" r:id="rId17"/>
    <p:sldId id="645" r:id="rId18"/>
    <p:sldId id="652" r:id="rId19"/>
    <p:sldId id="287" r:id="rId20"/>
    <p:sldId id="289" r:id="rId21"/>
    <p:sldId id="642" r:id="rId22"/>
    <p:sldId id="648" r:id="rId23"/>
    <p:sldId id="291" r:id="rId24"/>
    <p:sldId id="292" r:id="rId25"/>
    <p:sldId id="661" r:id="rId26"/>
    <p:sldId id="257" r:id="rId27"/>
    <p:sldId id="258" r:id="rId28"/>
    <p:sldId id="259" r:id="rId29"/>
    <p:sldId id="260" r:id="rId30"/>
    <p:sldId id="270" r:id="rId31"/>
    <p:sldId id="261" r:id="rId32"/>
    <p:sldId id="644" r:id="rId33"/>
    <p:sldId id="616" r:id="rId34"/>
    <p:sldId id="617" r:id="rId35"/>
  </p:sldIdLst>
  <p:sldSz cx="12192000" cy="6858000"/>
  <p:notesSz cx="6858000" cy="91440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59" d="100"/>
          <a:sy n="59" d="100"/>
        </p:scale>
        <p:origin x="9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87B19-9805-40FF-84BA-6C619F8A9785}" type="datetimeFigureOut">
              <a:rPr lang="el-GR" smtClean="0"/>
              <a:t>20/4/2026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BBA0E-FCE6-4FF8-B6BD-C02FC8957C17}" type="slidenum">
              <a:rPr lang="el-GR" smtClean="0"/>
              <a:t>‹#›</a:t>
            </a:fld>
            <a:endParaRPr lang="el-GR"/>
          </a:p>
        </p:txBody>
      </p:sp>
    </p:spTree>
    <p:extLst>
      <p:ext uri="{BB962C8B-B14F-4D97-AF65-F5344CB8AC3E}">
        <p14:creationId xmlns:p14="http://schemas.microsoft.com/office/powerpoint/2010/main" val="57226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80C3CE-94F8-C34D-DA87-ADE049471C4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52A7FA35-ED0A-3BA9-1653-38A2D08A7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5AAA6820-1987-DA45-771F-B8B7384666DC}"/>
              </a:ext>
            </a:extLst>
          </p:cNvPr>
          <p:cNvSpPr>
            <a:spLocks noGrp="1"/>
          </p:cNvSpPr>
          <p:nvPr>
            <p:ph type="dt" sz="half" idx="10"/>
          </p:nvPr>
        </p:nvSpPr>
        <p:spPr/>
        <p:txBody>
          <a:bodyPr/>
          <a:lstStyle/>
          <a:p>
            <a:fld id="{6FB949D2-FAFF-4BE9-B5CF-63043BFBE6C9}" type="datetimeFigureOut">
              <a:rPr lang="el-CY" smtClean="0"/>
              <a:t>04/20/2026</a:t>
            </a:fld>
            <a:endParaRPr lang="el-CY"/>
          </a:p>
        </p:txBody>
      </p:sp>
      <p:sp>
        <p:nvSpPr>
          <p:cNvPr id="5" name="Θέση υποσέλιδου 4">
            <a:extLst>
              <a:ext uri="{FF2B5EF4-FFF2-40B4-BE49-F238E27FC236}">
                <a16:creationId xmlns:a16="http://schemas.microsoft.com/office/drawing/2014/main" id="{FF792811-6A5C-1135-F71D-3D276321603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31EC2282-D312-6D10-AAC0-6F9D42634CE8}"/>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338732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3DC509-500D-AF36-7535-5BFD6CE3EC38}"/>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D4CBC75D-5C04-FB83-B85F-72B5A1BE584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E1CDAF30-013B-8E28-137D-55CCCBD01D33}"/>
              </a:ext>
            </a:extLst>
          </p:cNvPr>
          <p:cNvSpPr>
            <a:spLocks noGrp="1"/>
          </p:cNvSpPr>
          <p:nvPr>
            <p:ph type="dt" sz="half" idx="10"/>
          </p:nvPr>
        </p:nvSpPr>
        <p:spPr/>
        <p:txBody>
          <a:bodyPr/>
          <a:lstStyle/>
          <a:p>
            <a:fld id="{6FB949D2-FAFF-4BE9-B5CF-63043BFBE6C9}" type="datetimeFigureOut">
              <a:rPr lang="el-CY" smtClean="0"/>
              <a:t>04/20/2026</a:t>
            </a:fld>
            <a:endParaRPr lang="el-CY"/>
          </a:p>
        </p:txBody>
      </p:sp>
      <p:sp>
        <p:nvSpPr>
          <p:cNvPr id="5" name="Θέση υποσέλιδου 4">
            <a:extLst>
              <a:ext uri="{FF2B5EF4-FFF2-40B4-BE49-F238E27FC236}">
                <a16:creationId xmlns:a16="http://schemas.microsoft.com/office/drawing/2014/main" id="{52D9C661-F95E-A61A-AE02-583B18B03177}"/>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07B118F-6344-024D-E651-9F9951D04BA2}"/>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62104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1253EC4-5650-69D5-918D-8AF4672A4E1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BE456C1C-761E-34E3-0BAD-9927F47A7F9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884F072-D42C-BF3D-0B35-0D39E820EB00}"/>
              </a:ext>
            </a:extLst>
          </p:cNvPr>
          <p:cNvSpPr>
            <a:spLocks noGrp="1"/>
          </p:cNvSpPr>
          <p:nvPr>
            <p:ph type="dt" sz="half" idx="10"/>
          </p:nvPr>
        </p:nvSpPr>
        <p:spPr/>
        <p:txBody>
          <a:bodyPr/>
          <a:lstStyle/>
          <a:p>
            <a:fld id="{6FB949D2-FAFF-4BE9-B5CF-63043BFBE6C9}" type="datetimeFigureOut">
              <a:rPr lang="el-CY" smtClean="0"/>
              <a:t>04/20/2026</a:t>
            </a:fld>
            <a:endParaRPr lang="el-CY"/>
          </a:p>
        </p:txBody>
      </p:sp>
      <p:sp>
        <p:nvSpPr>
          <p:cNvPr id="5" name="Θέση υποσέλιδου 4">
            <a:extLst>
              <a:ext uri="{FF2B5EF4-FFF2-40B4-BE49-F238E27FC236}">
                <a16:creationId xmlns:a16="http://schemas.microsoft.com/office/drawing/2014/main" id="{30A7ADEA-69CB-0846-36B2-DC745E947641}"/>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D929F150-35B4-786D-1C85-E6F843892954}"/>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260229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37BCBF-CA14-AA60-D16B-8995BE34288D}"/>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A1E8A793-1664-1E63-3685-94B6BE27205A}"/>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FAA409B9-BD63-3741-5664-30A50BA9EFB0}"/>
              </a:ext>
            </a:extLst>
          </p:cNvPr>
          <p:cNvSpPr>
            <a:spLocks noGrp="1"/>
          </p:cNvSpPr>
          <p:nvPr>
            <p:ph type="dt" sz="half" idx="10"/>
          </p:nvPr>
        </p:nvSpPr>
        <p:spPr/>
        <p:txBody>
          <a:bodyPr/>
          <a:lstStyle/>
          <a:p>
            <a:fld id="{6FB949D2-FAFF-4BE9-B5CF-63043BFBE6C9}" type="datetimeFigureOut">
              <a:rPr lang="el-CY" smtClean="0"/>
              <a:t>04/20/2026</a:t>
            </a:fld>
            <a:endParaRPr lang="el-CY"/>
          </a:p>
        </p:txBody>
      </p:sp>
      <p:sp>
        <p:nvSpPr>
          <p:cNvPr id="5" name="Θέση υποσέλιδου 4">
            <a:extLst>
              <a:ext uri="{FF2B5EF4-FFF2-40B4-BE49-F238E27FC236}">
                <a16:creationId xmlns:a16="http://schemas.microsoft.com/office/drawing/2014/main" id="{B7DF4FCE-B5B1-9E9C-60B4-36A542A6CC8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D6F7C297-CBCC-8D3B-67E7-C41D206DD536}"/>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286624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856E59-729F-31D3-604B-CF7AA0611017}"/>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35ACF86A-AF4E-058D-913F-63EA95F30E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A82DE96-A4A6-F4BB-930C-9E666BC87CFB}"/>
              </a:ext>
            </a:extLst>
          </p:cNvPr>
          <p:cNvSpPr>
            <a:spLocks noGrp="1"/>
          </p:cNvSpPr>
          <p:nvPr>
            <p:ph type="dt" sz="half" idx="10"/>
          </p:nvPr>
        </p:nvSpPr>
        <p:spPr/>
        <p:txBody>
          <a:bodyPr/>
          <a:lstStyle/>
          <a:p>
            <a:fld id="{6FB949D2-FAFF-4BE9-B5CF-63043BFBE6C9}" type="datetimeFigureOut">
              <a:rPr lang="el-CY" smtClean="0"/>
              <a:t>04/20/2026</a:t>
            </a:fld>
            <a:endParaRPr lang="el-CY"/>
          </a:p>
        </p:txBody>
      </p:sp>
      <p:sp>
        <p:nvSpPr>
          <p:cNvPr id="5" name="Θέση υποσέλιδου 4">
            <a:extLst>
              <a:ext uri="{FF2B5EF4-FFF2-40B4-BE49-F238E27FC236}">
                <a16:creationId xmlns:a16="http://schemas.microsoft.com/office/drawing/2014/main" id="{1BC7B23D-8330-4BCF-EF07-D1B242FD0E0C}"/>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94F4CD5F-6264-6507-1A85-EC498C3696D1}"/>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363280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B13644-F597-07E0-CEC0-B506D2FF11E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DA3A4DE0-D1AF-EA6D-9EE8-A068E79EF25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6627E472-990F-279E-A1DA-9EE5B32C0E9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D6013327-1932-C4CF-1EFA-1D7F03732B9B}"/>
              </a:ext>
            </a:extLst>
          </p:cNvPr>
          <p:cNvSpPr>
            <a:spLocks noGrp="1"/>
          </p:cNvSpPr>
          <p:nvPr>
            <p:ph type="dt" sz="half" idx="10"/>
          </p:nvPr>
        </p:nvSpPr>
        <p:spPr/>
        <p:txBody>
          <a:bodyPr/>
          <a:lstStyle/>
          <a:p>
            <a:fld id="{6FB949D2-FAFF-4BE9-B5CF-63043BFBE6C9}" type="datetimeFigureOut">
              <a:rPr lang="el-CY" smtClean="0"/>
              <a:t>04/20/2026</a:t>
            </a:fld>
            <a:endParaRPr lang="el-CY"/>
          </a:p>
        </p:txBody>
      </p:sp>
      <p:sp>
        <p:nvSpPr>
          <p:cNvPr id="6" name="Θέση υποσέλιδου 5">
            <a:extLst>
              <a:ext uri="{FF2B5EF4-FFF2-40B4-BE49-F238E27FC236}">
                <a16:creationId xmlns:a16="http://schemas.microsoft.com/office/drawing/2014/main" id="{6026B9D7-405C-A94B-7056-C6EE22D08F61}"/>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65598F11-99C0-313E-53B6-9FB3E6B752EA}"/>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380615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5C5CBB-106D-EBDD-C673-2E0470D1B4C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9EDE13AB-AA5F-2FB7-6CE2-1F8362743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2CEF8A7F-9350-B193-69C7-5FF79D64A8D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638EBD04-C6AE-40C6-ADF3-3E42A4288A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6DC0259-4DD9-43F1-880C-A7228AD9047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B8550ED5-8549-EFAA-C07D-3D02C96C8F38}"/>
              </a:ext>
            </a:extLst>
          </p:cNvPr>
          <p:cNvSpPr>
            <a:spLocks noGrp="1"/>
          </p:cNvSpPr>
          <p:nvPr>
            <p:ph type="dt" sz="half" idx="10"/>
          </p:nvPr>
        </p:nvSpPr>
        <p:spPr/>
        <p:txBody>
          <a:bodyPr/>
          <a:lstStyle/>
          <a:p>
            <a:fld id="{6FB949D2-FAFF-4BE9-B5CF-63043BFBE6C9}" type="datetimeFigureOut">
              <a:rPr lang="el-CY" smtClean="0"/>
              <a:t>04/20/2026</a:t>
            </a:fld>
            <a:endParaRPr lang="el-CY"/>
          </a:p>
        </p:txBody>
      </p:sp>
      <p:sp>
        <p:nvSpPr>
          <p:cNvPr id="8" name="Θέση υποσέλιδου 7">
            <a:extLst>
              <a:ext uri="{FF2B5EF4-FFF2-40B4-BE49-F238E27FC236}">
                <a16:creationId xmlns:a16="http://schemas.microsoft.com/office/drawing/2014/main" id="{1D799DE3-3A88-740B-D3E0-2ACBC4F25239}"/>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C8F9889B-F1E7-17ED-5C81-9FCEF6DBA64E}"/>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375065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45287B-CE19-EB61-F5F2-7DA8C4211E10}"/>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44D98339-C59B-77AC-EB16-EC871471776F}"/>
              </a:ext>
            </a:extLst>
          </p:cNvPr>
          <p:cNvSpPr>
            <a:spLocks noGrp="1"/>
          </p:cNvSpPr>
          <p:nvPr>
            <p:ph type="dt" sz="half" idx="10"/>
          </p:nvPr>
        </p:nvSpPr>
        <p:spPr/>
        <p:txBody>
          <a:bodyPr/>
          <a:lstStyle/>
          <a:p>
            <a:fld id="{6FB949D2-FAFF-4BE9-B5CF-63043BFBE6C9}" type="datetimeFigureOut">
              <a:rPr lang="el-CY" smtClean="0"/>
              <a:t>04/20/2026</a:t>
            </a:fld>
            <a:endParaRPr lang="el-CY"/>
          </a:p>
        </p:txBody>
      </p:sp>
      <p:sp>
        <p:nvSpPr>
          <p:cNvPr id="4" name="Θέση υποσέλιδου 3">
            <a:extLst>
              <a:ext uri="{FF2B5EF4-FFF2-40B4-BE49-F238E27FC236}">
                <a16:creationId xmlns:a16="http://schemas.microsoft.com/office/drawing/2014/main" id="{11F97716-1475-772E-94A8-BEF08D953781}"/>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0377D4C0-2177-C5AD-2D72-1DC1AB4E3E11}"/>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2821099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245C5E2-8B33-2ED9-F769-082049125659}"/>
              </a:ext>
            </a:extLst>
          </p:cNvPr>
          <p:cNvSpPr>
            <a:spLocks noGrp="1"/>
          </p:cNvSpPr>
          <p:nvPr>
            <p:ph type="dt" sz="half" idx="10"/>
          </p:nvPr>
        </p:nvSpPr>
        <p:spPr/>
        <p:txBody>
          <a:bodyPr/>
          <a:lstStyle/>
          <a:p>
            <a:fld id="{6FB949D2-FAFF-4BE9-B5CF-63043BFBE6C9}" type="datetimeFigureOut">
              <a:rPr lang="el-CY" smtClean="0"/>
              <a:t>04/20/2026</a:t>
            </a:fld>
            <a:endParaRPr lang="el-CY"/>
          </a:p>
        </p:txBody>
      </p:sp>
      <p:sp>
        <p:nvSpPr>
          <p:cNvPr id="3" name="Θέση υποσέλιδου 2">
            <a:extLst>
              <a:ext uri="{FF2B5EF4-FFF2-40B4-BE49-F238E27FC236}">
                <a16:creationId xmlns:a16="http://schemas.microsoft.com/office/drawing/2014/main" id="{0291E68F-E945-7DBA-5134-506A6213AF75}"/>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E3A02828-B987-D098-B22D-913BC86BF45E}"/>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516309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E5C66F-EDD9-52AD-1DCF-6C27DE6C67E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DF58F0A9-4ED8-D634-DE6E-30143CAB9D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99C07632-A76B-C50F-4FC7-7278C6BC3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1B67ED0-B580-D497-E743-7801708AED67}"/>
              </a:ext>
            </a:extLst>
          </p:cNvPr>
          <p:cNvSpPr>
            <a:spLocks noGrp="1"/>
          </p:cNvSpPr>
          <p:nvPr>
            <p:ph type="dt" sz="half" idx="10"/>
          </p:nvPr>
        </p:nvSpPr>
        <p:spPr/>
        <p:txBody>
          <a:bodyPr/>
          <a:lstStyle/>
          <a:p>
            <a:fld id="{6FB949D2-FAFF-4BE9-B5CF-63043BFBE6C9}" type="datetimeFigureOut">
              <a:rPr lang="el-CY" smtClean="0"/>
              <a:t>04/20/2026</a:t>
            </a:fld>
            <a:endParaRPr lang="el-CY"/>
          </a:p>
        </p:txBody>
      </p:sp>
      <p:sp>
        <p:nvSpPr>
          <p:cNvPr id="6" name="Θέση υποσέλιδου 5">
            <a:extLst>
              <a:ext uri="{FF2B5EF4-FFF2-40B4-BE49-F238E27FC236}">
                <a16:creationId xmlns:a16="http://schemas.microsoft.com/office/drawing/2014/main" id="{DF7509CE-3584-A8D7-AA5A-ADB97D31AA4C}"/>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1AB80699-5741-4688-9514-8AC1B458427E}"/>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162061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D90437-D499-BF41-610F-C2FE9878B45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CA51314B-718F-75E7-D19C-8BCF4BA683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BA0DEB4B-AE73-A59A-1932-D4A038D5A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2A56C4B-7CF4-2DA6-F53E-BCCB782F8C02}"/>
              </a:ext>
            </a:extLst>
          </p:cNvPr>
          <p:cNvSpPr>
            <a:spLocks noGrp="1"/>
          </p:cNvSpPr>
          <p:nvPr>
            <p:ph type="dt" sz="half" idx="10"/>
          </p:nvPr>
        </p:nvSpPr>
        <p:spPr/>
        <p:txBody>
          <a:bodyPr/>
          <a:lstStyle/>
          <a:p>
            <a:fld id="{6FB949D2-FAFF-4BE9-B5CF-63043BFBE6C9}" type="datetimeFigureOut">
              <a:rPr lang="el-CY" smtClean="0"/>
              <a:t>04/20/2026</a:t>
            </a:fld>
            <a:endParaRPr lang="el-CY"/>
          </a:p>
        </p:txBody>
      </p:sp>
      <p:sp>
        <p:nvSpPr>
          <p:cNvPr id="6" name="Θέση υποσέλιδου 5">
            <a:extLst>
              <a:ext uri="{FF2B5EF4-FFF2-40B4-BE49-F238E27FC236}">
                <a16:creationId xmlns:a16="http://schemas.microsoft.com/office/drawing/2014/main" id="{CC7CFC0F-1A40-85CB-C3AC-BBAEDE79E8D1}"/>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210D06DE-E3F6-C168-14D1-A6DFB8E51D82}"/>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134645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0555679-9785-6C5D-6183-945A28947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01F025AD-655F-400B-4CEE-A0660FB4E1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6631AE5-479B-3E5E-F3B0-FD2072DF4E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B949D2-FAFF-4BE9-B5CF-63043BFBE6C9}" type="datetimeFigureOut">
              <a:rPr lang="el-CY" smtClean="0"/>
              <a:t>04/20/2026</a:t>
            </a:fld>
            <a:endParaRPr lang="el-CY"/>
          </a:p>
        </p:txBody>
      </p:sp>
      <p:sp>
        <p:nvSpPr>
          <p:cNvPr id="5" name="Θέση υποσέλιδου 4">
            <a:extLst>
              <a:ext uri="{FF2B5EF4-FFF2-40B4-BE49-F238E27FC236}">
                <a16:creationId xmlns:a16="http://schemas.microsoft.com/office/drawing/2014/main" id="{157DB8EE-EB6E-2836-05D5-AD8ED72E8A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212A4368-1BDE-8C2C-AC7A-79C9B4DB0B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574327-DBBC-4343-84F0-5006237B402B}" type="slidenum">
              <a:rPr lang="el-CY" smtClean="0"/>
              <a:t>‹#›</a:t>
            </a:fld>
            <a:endParaRPr lang="el-CY"/>
          </a:p>
        </p:txBody>
      </p:sp>
    </p:spTree>
    <p:extLst>
      <p:ext uri="{BB962C8B-B14F-4D97-AF65-F5344CB8AC3E}">
        <p14:creationId xmlns:p14="http://schemas.microsoft.com/office/powerpoint/2010/main" val="789528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1.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85387" y="607580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1395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80. Α2_Θεματικός κύκλος 7: Εορταστικές εκδηλώσεις _ Ευχές _Γιορτές _ Αποθετικά ρήματα (εύχομαι, παντρεύομαι, γίνομαι, αισθάνομαι)</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4ED08-7D3B-8E47-8B75-7CB571E7CC2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50859E4-DBC4-8285-EAE9-01B4FA7D32AC}"/>
              </a:ext>
            </a:extLst>
          </p:cNvPr>
          <p:cNvSpPr txBox="1"/>
          <p:nvPr/>
        </p:nvSpPr>
        <p:spPr>
          <a:xfrm>
            <a:off x="3450772" y="1115657"/>
            <a:ext cx="8273143" cy="5632311"/>
          </a:xfrm>
          <a:prstGeom prst="rect">
            <a:avLst/>
          </a:prstGeom>
          <a:noFill/>
        </p:spPr>
        <p:txBody>
          <a:bodyPr wrap="square">
            <a:spAutoFit/>
          </a:bodyPr>
          <a:lstStyle/>
          <a:p>
            <a:r>
              <a:rPr lang="el-GR" sz="2000" b="1" dirty="0">
                <a:solidFill>
                  <a:srgbClr val="FF0000"/>
                </a:solidFill>
              </a:rPr>
              <a:t>Ευχές: </a:t>
            </a:r>
          </a:p>
          <a:p>
            <a:pPr marL="342900" indent="-342900">
              <a:buFont typeface="Wingdings" panose="05000000000000000000" pitchFamily="2" charset="2"/>
              <a:buChar char="q"/>
            </a:pPr>
            <a:r>
              <a:rPr lang="el-GR" sz="2000" dirty="0"/>
              <a:t>Χρόνια Πολλά!  / Να τα εκατοστίσεις! / Πολύχρονος/Πολύχρονη! / Να ζήσεις!</a:t>
            </a:r>
          </a:p>
          <a:p>
            <a:r>
              <a:rPr lang="el-GR" sz="2000" dirty="0"/>
              <a:t>  </a:t>
            </a:r>
          </a:p>
          <a:p>
            <a:pPr marL="342900" indent="-342900">
              <a:buFont typeface="Wingdings" panose="05000000000000000000" pitchFamily="2" charset="2"/>
              <a:buChar char="q"/>
            </a:pPr>
            <a:r>
              <a:rPr lang="el-GR" sz="2000" dirty="0"/>
              <a:t>Να ζήσετε! </a:t>
            </a:r>
          </a:p>
          <a:p>
            <a:pPr marL="342900" indent="-342900">
              <a:buFont typeface="Wingdings" panose="05000000000000000000" pitchFamily="2" charset="2"/>
              <a:buChar char="q"/>
            </a:pPr>
            <a:endParaRPr lang="el-GR" sz="2000" dirty="0"/>
          </a:p>
          <a:p>
            <a:pPr marL="342900" indent="-342900">
              <a:buFont typeface="Wingdings" panose="05000000000000000000" pitchFamily="2" charset="2"/>
              <a:buChar char="q"/>
            </a:pPr>
            <a:r>
              <a:rPr lang="el-GR" sz="2000" dirty="0"/>
              <a:t>Να σας ζήσει!</a:t>
            </a:r>
          </a:p>
          <a:p>
            <a:pPr marL="342900" indent="-342900">
              <a:buFont typeface="Wingdings" panose="05000000000000000000" pitchFamily="2" charset="2"/>
              <a:buChar char="q"/>
            </a:pPr>
            <a:endParaRPr lang="el-GR" sz="2000" dirty="0"/>
          </a:p>
          <a:p>
            <a:pPr marL="342900" indent="-342900">
              <a:buFont typeface="Wingdings" panose="05000000000000000000" pitchFamily="2" charset="2"/>
              <a:buChar char="q"/>
            </a:pPr>
            <a:r>
              <a:rPr lang="el-GR" sz="2000" dirty="0"/>
              <a:t>Κάθε καλό!  / Να έχεις υγεία!</a:t>
            </a:r>
          </a:p>
          <a:p>
            <a:r>
              <a:rPr lang="el-GR" sz="2000" dirty="0"/>
              <a:t>       Να περνάς καλά! /Να είσαι ευτυχισμένος/ευτυχισμένη! </a:t>
            </a:r>
          </a:p>
          <a:p>
            <a:pPr marL="342900" indent="-342900">
              <a:buFont typeface="Wingdings" panose="05000000000000000000" pitchFamily="2" charset="2"/>
              <a:buChar char="q"/>
            </a:pPr>
            <a:endParaRPr lang="el-GR" sz="2000" dirty="0"/>
          </a:p>
          <a:p>
            <a:endParaRPr lang="el-GR" sz="2000" dirty="0"/>
          </a:p>
          <a:p>
            <a:pPr marL="342900" indent="-342900">
              <a:buFont typeface="Wingdings" panose="05000000000000000000" pitchFamily="2" charset="2"/>
              <a:buChar char="q"/>
            </a:pPr>
            <a:r>
              <a:rPr lang="el-GR" sz="2000" dirty="0"/>
              <a:t> Καλή Χρονιά!  /  Καλό νέο έτος! / Ευτυχισμένο το νέο έτος!</a:t>
            </a:r>
          </a:p>
          <a:p>
            <a:r>
              <a:rPr lang="el-GR" sz="2000" dirty="0"/>
              <a:t>        Καλά Χριστούγεννα!</a:t>
            </a:r>
          </a:p>
          <a:p>
            <a:endParaRPr lang="el-GR" sz="2000" dirty="0"/>
          </a:p>
          <a:p>
            <a:pPr marL="342900" indent="-342900">
              <a:buFont typeface="Wingdings" panose="05000000000000000000" pitchFamily="2" charset="2"/>
              <a:buChar char="q"/>
            </a:pPr>
            <a:r>
              <a:rPr lang="el-GR" sz="2000" dirty="0"/>
              <a:t>Περαστικά!</a:t>
            </a:r>
          </a:p>
          <a:p>
            <a:endParaRPr lang="el-GR" sz="2000" dirty="0"/>
          </a:p>
          <a:p>
            <a:pPr marL="342900" indent="-342900">
              <a:buFont typeface="Wingdings" panose="05000000000000000000" pitchFamily="2" charset="2"/>
              <a:buChar char="q"/>
            </a:pPr>
            <a:r>
              <a:rPr lang="el-GR" sz="2000" dirty="0"/>
              <a:t>Συλλυπητήρια!</a:t>
            </a:r>
          </a:p>
        </p:txBody>
      </p:sp>
      <p:pic>
        <p:nvPicPr>
          <p:cNvPr id="4" name="Picture 2" descr="Γενέθλια καρτουν Φωτογραφίες Αρχείου, Royalty Free Γενέθλια καρτουν Εικόνες  | DepositPhotos">
            <a:extLst>
              <a:ext uri="{FF2B5EF4-FFF2-40B4-BE49-F238E27FC236}">
                <a16:creationId xmlns:a16="http://schemas.microsoft.com/office/drawing/2014/main" id="{ED6FE6B0-8104-8613-6579-9530635D9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7" y="1402217"/>
            <a:ext cx="2132110" cy="12409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0" name="Picture 2" descr="Χριστούγεννα Και Πρωτοχρονιά Καρτούν Εικονογράφηση Doodle Γράμματα Ιδέες  Ευχετήριες Κάρτες Διάνυσμα από ©Vikasuperstar 177072058">
            <a:extLst>
              <a:ext uri="{FF2B5EF4-FFF2-40B4-BE49-F238E27FC236}">
                <a16:creationId xmlns:a16="http://schemas.microsoft.com/office/drawing/2014/main" id="{01E04E1B-7EBD-5517-3D6F-411B3C945C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325"/>
          <a:stretch>
            <a:fillRect/>
          </a:stretch>
        </p:blipFill>
        <p:spPr bwMode="auto">
          <a:xfrm>
            <a:off x="130627" y="2672606"/>
            <a:ext cx="2132110" cy="1333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2" name="Picture 4" descr="άρρωστος Στοκ Εικονογραφήσεις, Vectors, &amp; Clipart – (251,782 Στοκ  Εικονογραφήσεις)">
            <a:extLst>
              <a:ext uri="{FF2B5EF4-FFF2-40B4-BE49-F238E27FC236}">
                <a16:creationId xmlns:a16="http://schemas.microsoft.com/office/drawing/2014/main" id="{1504BB2D-A211-65F8-9FA0-5920ABBD35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081" b="13429"/>
          <a:stretch>
            <a:fillRect/>
          </a:stretch>
        </p:blipFill>
        <p:spPr bwMode="auto">
          <a:xfrm>
            <a:off x="119612" y="4035361"/>
            <a:ext cx="2143125" cy="1232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4" name="Picture 6" descr="επικήδειος Στοκ Εικονογραφήσεις, Vectors, &amp; Clipart – (2,435 Στοκ  Εικονογραφήσεις)">
            <a:extLst>
              <a:ext uri="{FF2B5EF4-FFF2-40B4-BE49-F238E27FC236}">
                <a16:creationId xmlns:a16="http://schemas.microsoft.com/office/drawing/2014/main" id="{A682D0D8-2510-00AA-D119-A73B7990EC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628" y="5267462"/>
            <a:ext cx="2132110" cy="1392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1A281E29-C6BD-8BCF-64CF-76D2B02CFB3A}"/>
              </a:ext>
            </a:extLst>
          </p:cNvPr>
          <p:cNvSpPr/>
          <p:nvPr/>
        </p:nvSpPr>
        <p:spPr>
          <a:xfrm>
            <a:off x="2358469" y="107906"/>
            <a:ext cx="544418" cy="455159"/>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1</a:t>
            </a:r>
          </a:p>
        </p:txBody>
      </p:sp>
      <p:sp>
        <p:nvSpPr>
          <p:cNvPr id="6" name="Ορθογώνιο: Στρογγύλεμα γωνιών 5">
            <a:extLst>
              <a:ext uri="{FF2B5EF4-FFF2-40B4-BE49-F238E27FC236}">
                <a16:creationId xmlns:a16="http://schemas.microsoft.com/office/drawing/2014/main" id="{E78A54CA-9F45-1E03-2987-1DB896206168}"/>
              </a:ext>
            </a:extLst>
          </p:cNvPr>
          <p:cNvSpPr/>
          <p:nvPr/>
        </p:nvSpPr>
        <p:spPr>
          <a:xfrm>
            <a:off x="2358469" y="1382775"/>
            <a:ext cx="544418" cy="455159"/>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2</a:t>
            </a:r>
          </a:p>
        </p:txBody>
      </p:sp>
      <p:sp>
        <p:nvSpPr>
          <p:cNvPr id="7" name="Ορθογώνιο: Στρογγύλεμα γωνιών 6">
            <a:extLst>
              <a:ext uri="{FF2B5EF4-FFF2-40B4-BE49-F238E27FC236}">
                <a16:creationId xmlns:a16="http://schemas.microsoft.com/office/drawing/2014/main" id="{01F5E4FC-8379-5F79-672F-C61598B97F90}"/>
              </a:ext>
            </a:extLst>
          </p:cNvPr>
          <p:cNvSpPr/>
          <p:nvPr/>
        </p:nvSpPr>
        <p:spPr>
          <a:xfrm>
            <a:off x="2346838" y="2637391"/>
            <a:ext cx="544418" cy="455159"/>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3</a:t>
            </a:r>
          </a:p>
        </p:txBody>
      </p:sp>
      <p:sp>
        <p:nvSpPr>
          <p:cNvPr id="8" name="Ορθογώνιο: Στρογγύλεμα γωνιών 7">
            <a:extLst>
              <a:ext uri="{FF2B5EF4-FFF2-40B4-BE49-F238E27FC236}">
                <a16:creationId xmlns:a16="http://schemas.microsoft.com/office/drawing/2014/main" id="{783AA55D-208D-4972-7B91-F6C9854D3FB7}"/>
              </a:ext>
            </a:extLst>
          </p:cNvPr>
          <p:cNvSpPr/>
          <p:nvPr/>
        </p:nvSpPr>
        <p:spPr>
          <a:xfrm>
            <a:off x="2382413" y="4005943"/>
            <a:ext cx="544418" cy="455159"/>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4</a:t>
            </a:r>
          </a:p>
        </p:txBody>
      </p:sp>
      <p:sp>
        <p:nvSpPr>
          <p:cNvPr id="9" name="Ορθογώνιο: Στρογγύλεμα γωνιών 8">
            <a:extLst>
              <a:ext uri="{FF2B5EF4-FFF2-40B4-BE49-F238E27FC236}">
                <a16:creationId xmlns:a16="http://schemas.microsoft.com/office/drawing/2014/main" id="{D361FFEC-BDD0-B699-E619-0517E2BB8FA2}"/>
              </a:ext>
            </a:extLst>
          </p:cNvPr>
          <p:cNvSpPr/>
          <p:nvPr/>
        </p:nvSpPr>
        <p:spPr>
          <a:xfrm>
            <a:off x="2358469" y="5237107"/>
            <a:ext cx="544418" cy="455159"/>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a:t>5</a:t>
            </a:r>
            <a:endParaRPr lang="el-GR" dirty="0"/>
          </a:p>
        </p:txBody>
      </p:sp>
      <p:sp>
        <p:nvSpPr>
          <p:cNvPr id="10" name="Ορθογώνιο: Στρογγύλεμα γωνιών 9">
            <a:extLst>
              <a:ext uri="{FF2B5EF4-FFF2-40B4-BE49-F238E27FC236}">
                <a16:creationId xmlns:a16="http://schemas.microsoft.com/office/drawing/2014/main" id="{9B617F75-672B-9B37-BF80-EFF6219735E0}"/>
              </a:ext>
            </a:extLst>
          </p:cNvPr>
          <p:cNvSpPr/>
          <p:nvPr/>
        </p:nvSpPr>
        <p:spPr>
          <a:xfrm>
            <a:off x="11451706" y="127181"/>
            <a:ext cx="544418" cy="455159"/>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6</a:t>
            </a:r>
          </a:p>
        </p:txBody>
      </p:sp>
      <p:pic>
        <p:nvPicPr>
          <p:cNvPr id="11" name="Picture 2" descr="βάπτιση Στοκ Εικονογραφήσεις, Vectors, &amp; Clipart – (9 Στοκ Εικονογραφήσεις)">
            <a:extLst>
              <a:ext uri="{FF2B5EF4-FFF2-40B4-BE49-F238E27FC236}">
                <a16:creationId xmlns:a16="http://schemas.microsoft.com/office/drawing/2014/main" id="{52D1D56B-925B-3364-89E9-6FB6E50285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4900" y="127181"/>
            <a:ext cx="2447925" cy="888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Picture 4" descr="57 Γάμος καρικατούρα ιδέες | γάμος, κάρτα γάμου, γραμμικές φιγούρες">
            <a:extLst>
              <a:ext uri="{FF2B5EF4-FFF2-40B4-BE49-F238E27FC236}">
                <a16:creationId xmlns:a16="http://schemas.microsoft.com/office/drawing/2014/main" id="{121244F9-186D-ACC3-094E-5F3F6EADDB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612" y="107905"/>
            <a:ext cx="2143125" cy="1264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Ορθογώνιο: Στρογγύλεμα γωνιών 12">
            <a:extLst>
              <a:ext uri="{FF2B5EF4-FFF2-40B4-BE49-F238E27FC236}">
                <a16:creationId xmlns:a16="http://schemas.microsoft.com/office/drawing/2014/main" id="{2A308A19-9DD2-29FC-0492-0547C3D53A9C}"/>
              </a:ext>
            </a:extLst>
          </p:cNvPr>
          <p:cNvSpPr/>
          <p:nvPr/>
        </p:nvSpPr>
        <p:spPr>
          <a:xfrm>
            <a:off x="6905087" y="62512"/>
            <a:ext cx="544418" cy="455159"/>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7</a:t>
            </a:r>
          </a:p>
        </p:txBody>
      </p:sp>
      <p:pic>
        <p:nvPicPr>
          <p:cNvPr id="1026" name="Picture 2" descr="Διαζύγιο, χωρισμός. Άντρας και γυναίκα χαρακτήρες προσπαθούν να βάλουν μαζί  μέρη της ραγισμένης καρδιάς. Τέλος των δυστυχισμένων σχέσεων και της  αγάπης, Απελπισία Μοναξιά. Γραμμική απεικόνιση διανυσματικών ατόμων  Διάνυσμα από ©lemono 369184386">
            <a:extLst>
              <a:ext uri="{FF2B5EF4-FFF2-40B4-BE49-F238E27FC236}">
                <a16:creationId xmlns:a16="http://schemas.microsoft.com/office/drawing/2014/main" id="{DCF5A891-F13A-CB17-A992-82FFBFAD041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30080"/>
          <a:stretch>
            <a:fillRect/>
          </a:stretch>
        </p:blipFill>
        <p:spPr bwMode="auto">
          <a:xfrm>
            <a:off x="8894989" y="131828"/>
            <a:ext cx="2447925" cy="771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166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D09269-0B7E-8499-7719-B75256534609}"/>
              </a:ext>
            </a:extLst>
          </p:cNvPr>
          <p:cNvSpPr txBox="1"/>
          <p:nvPr/>
        </p:nvSpPr>
        <p:spPr>
          <a:xfrm>
            <a:off x="440869" y="3505830"/>
            <a:ext cx="4974771" cy="400110"/>
          </a:xfrm>
          <a:prstGeom prst="rect">
            <a:avLst/>
          </a:prstGeom>
          <a:noFill/>
        </p:spPr>
        <p:txBody>
          <a:bodyPr wrap="square">
            <a:spAutoFit/>
          </a:bodyPr>
          <a:lstStyle/>
          <a:p>
            <a:r>
              <a:rPr lang="en-US" sz="2000" dirty="0"/>
              <a:t>5. </a:t>
            </a:r>
            <a:r>
              <a:rPr lang="el-GR" sz="2000" dirty="0"/>
              <a:t>ανάρτηση σε μέσα κοινωνικής δικτύωσης </a:t>
            </a:r>
          </a:p>
        </p:txBody>
      </p:sp>
      <p:sp>
        <p:nvSpPr>
          <p:cNvPr id="5" name="TextBox 4">
            <a:extLst>
              <a:ext uri="{FF2B5EF4-FFF2-40B4-BE49-F238E27FC236}">
                <a16:creationId xmlns:a16="http://schemas.microsoft.com/office/drawing/2014/main" id="{600581E4-BAB1-D727-AF7A-11DD8EF820EF}"/>
              </a:ext>
            </a:extLst>
          </p:cNvPr>
          <p:cNvSpPr txBox="1"/>
          <p:nvPr/>
        </p:nvSpPr>
        <p:spPr>
          <a:xfrm rot="10800000" flipV="1">
            <a:off x="533399" y="473724"/>
            <a:ext cx="2471056" cy="400110"/>
          </a:xfrm>
          <a:prstGeom prst="rect">
            <a:avLst/>
          </a:prstGeom>
          <a:noFill/>
        </p:spPr>
        <p:txBody>
          <a:bodyPr wrap="square">
            <a:spAutoFit/>
          </a:bodyPr>
          <a:lstStyle/>
          <a:p>
            <a:r>
              <a:rPr lang="en-US" sz="2000" dirty="0"/>
              <a:t>1. </a:t>
            </a:r>
            <a:r>
              <a:rPr lang="el-GR" sz="2000" dirty="0"/>
              <a:t>πρόσκληση</a:t>
            </a:r>
          </a:p>
        </p:txBody>
      </p:sp>
      <p:sp>
        <p:nvSpPr>
          <p:cNvPr id="9" name="TextBox 8">
            <a:extLst>
              <a:ext uri="{FF2B5EF4-FFF2-40B4-BE49-F238E27FC236}">
                <a16:creationId xmlns:a16="http://schemas.microsoft.com/office/drawing/2014/main" id="{B25BFCA3-B10D-BBBF-2AC1-32FA9CC75CB8}"/>
              </a:ext>
            </a:extLst>
          </p:cNvPr>
          <p:cNvSpPr txBox="1"/>
          <p:nvPr/>
        </p:nvSpPr>
        <p:spPr>
          <a:xfrm>
            <a:off x="533399" y="2047787"/>
            <a:ext cx="1894115" cy="400110"/>
          </a:xfrm>
          <a:prstGeom prst="rect">
            <a:avLst/>
          </a:prstGeom>
          <a:noFill/>
        </p:spPr>
        <p:txBody>
          <a:bodyPr wrap="square">
            <a:spAutoFit/>
          </a:bodyPr>
          <a:lstStyle/>
          <a:p>
            <a:r>
              <a:rPr lang="en-US" sz="2000" dirty="0"/>
              <a:t>3. </a:t>
            </a:r>
            <a:r>
              <a:rPr lang="el-GR" sz="2000" dirty="0"/>
              <a:t>μήνυμα</a:t>
            </a:r>
          </a:p>
        </p:txBody>
      </p:sp>
      <p:sp>
        <p:nvSpPr>
          <p:cNvPr id="13" name="TextBox 12">
            <a:extLst>
              <a:ext uri="{FF2B5EF4-FFF2-40B4-BE49-F238E27FC236}">
                <a16:creationId xmlns:a16="http://schemas.microsoft.com/office/drawing/2014/main" id="{EA67EAA5-7D2E-9FF9-3BD6-C6D1995CD50F}"/>
              </a:ext>
            </a:extLst>
          </p:cNvPr>
          <p:cNvSpPr txBox="1"/>
          <p:nvPr/>
        </p:nvSpPr>
        <p:spPr>
          <a:xfrm>
            <a:off x="560614" y="1291149"/>
            <a:ext cx="2057400" cy="400110"/>
          </a:xfrm>
          <a:prstGeom prst="rect">
            <a:avLst/>
          </a:prstGeom>
          <a:noFill/>
        </p:spPr>
        <p:txBody>
          <a:bodyPr wrap="square">
            <a:spAutoFit/>
          </a:bodyPr>
          <a:lstStyle/>
          <a:p>
            <a:r>
              <a:rPr lang="en-US" sz="2000" dirty="0"/>
              <a:t>2. </a:t>
            </a:r>
            <a:r>
              <a:rPr lang="el-GR" sz="2000" dirty="0"/>
              <a:t>προσκλητήριο</a:t>
            </a:r>
          </a:p>
        </p:txBody>
      </p:sp>
      <p:sp>
        <p:nvSpPr>
          <p:cNvPr id="15" name="TextBox 14">
            <a:extLst>
              <a:ext uri="{FF2B5EF4-FFF2-40B4-BE49-F238E27FC236}">
                <a16:creationId xmlns:a16="http://schemas.microsoft.com/office/drawing/2014/main" id="{DAD197E2-303F-EE85-7EF3-D2CB037A34EE}"/>
              </a:ext>
            </a:extLst>
          </p:cNvPr>
          <p:cNvSpPr txBox="1"/>
          <p:nvPr/>
        </p:nvSpPr>
        <p:spPr>
          <a:xfrm>
            <a:off x="484413" y="2818844"/>
            <a:ext cx="2569028" cy="400110"/>
          </a:xfrm>
          <a:prstGeom prst="rect">
            <a:avLst/>
          </a:prstGeom>
          <a:noFill/>
        </p:spPr>
        <p:txBody>
          <a:bodyPr wrap="square">
            <a:spAutoFit/>
          </a:bodyPr>
          <a:lstStyle/>
          <a:p>
            <a:r>
              <a:rPr lang="en-US" sz="2000" dirty="0"/>
              <a:t>4. </a:t>
            </a:r>
            <a:r>
              <a:rPr lang="el-GR" sz="2000" dirty="0"/>
              <a:t>ευχετήριες κάρτες</a:t>
            </a:r>
          </a:p>
        </p:txBody>
      </p:sp>
      <p:pic>
        <p:nvPicPr>
          <p:cNvPr id="8194" name="Picture 2" descr="Παιδικό πάρτυ: Πως να γράψεις την πρόσκληση; - all4mama">
            <a:extLst>
              <a:ext uri="{FF2B5EF4-FFF2-40B4-BE49-F238E27FC236}">
                <a16:creationId xmlns:a16="http://schemas.microsoft.com/office/drawing/2014/main" id="{FB6B08EC-A569-AAE7-0367-60857B932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729" y="134771"/>
            <a:ext cx="3105150" cy="1905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6" name="Picture 4" descr="Ευχετήριες Κάρτες - Χάρτινη Πόλη">
            <a:extLst>
              <a:ext uri="{FF2B5EF4-FFF2-40B4-BE49-F238E27FC236}">
                <a16:creationId xmlns:a16="http://schemas.microsoft.com/office/drawing/2014/main" id="{163AA101-3E71-0C32-F32F-812ABD0674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476" b="18095"/>
          <a:stretch>
            <a:fillRect/>
          </a:stretch>
        </p:blipFill>
        <p:spPr bwMode="auto">
          <a:xfrm>
            <a:off x="9416143" y="2206811"/>
            <a:ext cx="2242457" cy="20662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8" name="Picture 6" descr="Ευχετήριες Κάρτες - Χάρτινη Πόλη">
            <a:extLst>
              <a:ext uri="{FF2B5EF4-FFF2-40B4-BE49-F238E27FC236}">
                <a16:creationId xmlns:a16="http://schemas.microsoft.com/office/drawing/2014/main" id="{690309F2-23CF-A862-CAC9-0DFE53BBF9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524" b="17857"/>
          <a:stretch>
            <a:fillRect/>
          </a:stretch>
        </p:blipFill>
        <p:spPr bwMode="auto">
          <a:xfrm>
            <a:off x="6955971" y="2279225"/>
            <a:ext cx="2242457" cy="20816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200" name="Picture 8" descr="Προσκλητήρια γάμου &amp; Βάπτισης - μαζί :: Προσκλητήριο Γάμου &amp; Βάπτισης  Τετράγωνο Συρταρωτό - Wedding Cards | Προσκλητήρια Γάμου - Βάπτισης">
            <a:extLst>
              <a:ext uri="{FF2B5EF4-FFF2-40B4-BE49-F238E27FC236}">
                <a16:creationId xmlns:a16="http://schemas.microsoft.com/office/drawing/2014/main" id="{F322D5A2-0302-0CEA-B2C6-0229771FBA3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000" t="22787" r="2143"/>
          <a:stretch>
            <a:fillRect/>
          </a:stretch>
        </p:blipFill>
        <p:spPr bwMode="auto">
          <a:xfrm>
            <a:off x="8294914" y="4439266"/>
            <a:ext cx="2242457" cy="2283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202" name="Picture 10" descr="Eίναι λύση η απαγόρευση των social media στους ανηλίκους; - ΤΑ ΝΕΑ">
            <a:extLst>
              <a:ext uri="{FF2B5EF4-FFF2-40B4-BE49-F238E27FC236}">
                <a16:creationId xmlns:a16="http://schemas.microsoft.com/office/drawing/2014/main" id="{504FF309-5890-A4ED-1FA8-22AF201F0D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0560" y="4529016"/>
            <a:ext cx="2600325" cy="21044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218" name="Picture 2" descr="Hand Holding Phone with Sms on Screen. Cartoon Mobile Mockup with Incoming  Email on Isolated Background Stock Vector - Illustration of isolated,  mobile: 178207434">
            <a:extLst>
              <a:ext uri="{FF2B5EF4-FFF2-40B4-BE49-F238E27FC236}">
                <a16:creationId xmlns:a16="http://schemas.microsoft.com/office/drawing/2014/main" id="{22BD6044-8F46-22AB-8ABE-AB9F6CC21F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1169" y="4623704"/>
            <a:ext cx="1990725" cy="19150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Οβάλ 3">
            <a:extLst>
              <a:ext uri="{FF2B5EF4-FFF2-40B4-BE49-F238E27FC236}">
                <a16:creationId xmlns:a16="http://schemas.microsoft.com/office/drawing/2014/main" id="{F9BF5C77-8CF8-EF9D-002D-1E9872F88BEC}"/>
              </a:ext>
            </a:extLst>
          </p:cNvPr>
          <p:cNvSpPr/>
          <p:nvPr/>
        </p:nvSpPr>
        <p:spPr>
          <a:xfrm>
            <a:off x="10559141" y="64815"/>
            <a:ext cx="783772" cy="648110"/>
          </a:xfrm>
          <a:prstGeom prst="ellipse">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6" name="Οβάλ 5">
            <a:extLst>
              <a:ext uri="{FF2B5EF4-FFF2-40B4-BE49-F238E27FC236}">
                <a16:creationId xmlns:a16="http://schemas.microsoft.com/office/drawing/2014/main" id="{F1FF3581-AD93-2823-B214-B958CB918B2C}"/>
              </a:ext>
            </a:extLst>
          </p:cNvPr>
          <p:cNvSpPr/>
          <p:nvPr/>
        </p:nvSpPr>
        <p:spPr>
          <a:xfrm>
            <a:off x="8806542" y="1960917"/>
            <a:ext cx="783772" cy="648110"/>
          </a:xfrm>
          <a:prstGeom prst="ellipse">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8" name="Οβάλ 7">
            <a:extLst>
              <a:ext uri="{FF2B5EF4-FFF2-40B4-BE49-F238E27FC236}">
                <a16:creationId xmlns:a16="http://schemas.microsoft.com/office/drawing/2014/main" id="{45A9A356-D45C-C5F9-230A-F247EC204868}"/>
              </a:ext>
            </a:extLst>
          </p:cNvPr>
          <p:cNvSpPr/>
          <p:nvPr/>
        </p:nvSpPr>
        <p:spPr>
          <a:xfrm>
            <a:off x="10110107" y="4113668"/>
            <a:ext cx="783772" cy="648110"/>
          </a:xfrm>
          <a:prstGeom prst="ellipse">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10" name="Οβάλ 9">
            <a:extLst>
              <a:ext uri="{FF2B5EF4-FFF2-40B4-BE49-F238E27FC236}">
                <a16:creationId xmlns:a16="http://schemas.microsoft.com/office/drawing/2014/main" id="{823C7C27-3F4D-EB27-2D49-0331EABB68FB}"/>
              </a:ext>
            </a:extLst>
          </p:cNvPr>
          <p:cNvSpPr/>
          <p:nvPr/>
        </p:nvSpPr>
        <p:spPr>
          <a:xfrm>
            <a:off x="6595385" y="4123029"/>
            <a:ext cx="783772" cy="648110"/>
          </a:xfrm>
          <a:prstGeom prst="ellipse">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11" name="Οβάλ 10">
            <a:extLst>
              <a:ext uri="{FF2B5EF4-FFF2-40B4-BE49-F238E27FC236}">
                <a16:creationId xmlns:a16="http://schemas.microsoft.com/office/drawing/2014/main" id="{AB94C27A-67AF-A158-415A-66933C00B4AF}"/>
              </a:ext>
            </a:extLst>
          </p:cNvPr>
          <p:cNvSpPr/>
          <p:nvPr/>
        </p:nvSpPr>
        <p:spPr>
          <a:xfrm>
            <a:off x="4029073" y="4204961"/>
            <a:ext cx="783772" cy="648110"/>
          </a:xfrm>
          <a:prstGeom prst="ellipse">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2753865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2EEEB22-7870-F9A6-E854-6B5697D37116}"/>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Ακούστε!</a:t>
            </a:r>
          </a:p>
        </p:txBody>
      </p:sp>
    </p:spTree>
    <p:extLst>
      <p:ext uri="{BB962C8B-B14F-4D97-AF65-F5344CB8AC3E}">
        <p14:creationId xmlns:p14="http://schemas.microsoft.com/office/powerpoint/2010/main" val="2178198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0F5CD7-CBB6-8F78-4A5C-A51DF26BEF61}"/>
              </a:ext>
            </a:extLst>
          </p:cNvPr>
          <p:cNvSpPr txBox="1"/>
          <p:nvPr/>
        </p:nvSpPr>
        <p:spPr>
          <a:xfrm>
            <a:off x="190499" y="3512082"/>
            <a:ext cx="11811001" cy="769441"/>
          </a:xfrm>
          <a:prstGeom prst="rect">
            <a:avLst/>
          </a:prstGeom>
          <a:noFill/>
        </p:spPr>
        <p:txBody>
          <a:bodyPr wrap="square">
            <a:spAutoFit/>
          </a:bodyPr>
          <a:lstStyle/>
          <a:p>
            <a:r>
              <a:rPr lang="el-GR" sz="4400" dirty="0"/>
              <a:t>Καλή χρονιά!  Περαστικά! Λυπάμαι!  Να ζήσεις!</a:t>
            </a:r>
          </a:p>
        </p:txBody>
      </p:sp>
      <p:sp>
        <p:nvSpPr>
          <p:cNvPr id="11" name="TextBox 10">
            <a:extLst>
              <a:ext uri="{FF2B5EF4-FFF2-40B4-BE49-F238E27FC236}">
                <a16:creationId xmlns:a16="http://schemas.microsoft.com/office/drawing/2014/main" id="{658C8644-0A80-FC2A-9680-04FB985D4E78}"/>
              </a:ext>
            </a:extLst>
          </p:cNvPr>
          <p:cNvSpPr txBox="1"/>
          <p:nvPr/>
        </p:nvSpPr>
        <p:spPr>
          <a:xfrm>
            <a:off x="593272" y="264663"/>
            <a:ext cx="10118271" cy="769441"/>
          </a:xfrm>
          <a:prstGeom prst="rect">
            <a:avLst/>
          </a:prstGeom>
          <a:noFill/>
        </p:spPr>
        <p:txBody>
          <a:bodyPr wrap="square">
            <a:spAutoFit/>
          </a:bodyPr>
          <a:lstStyle/>
          <a:p>
            <a:r>
              <a:rPr lang="el-GR" sz="4400" dirty="0"/>
              <a:t>Συγγνώμη!               Ευχαριστώ!</a:t>
            </a:r>
          </a:p>
        </p:txBody>
      </p:sp>
      <p:pic>
        <p:nvPicPr>
          <p:cNvPr id="11266" name="Picture 2" descr="Καρτούν συγνωμη Φωτογραφίες Αρχείου, Royalty Free Καρτούν συγνωμη Εικόνες |  DepositPhotos">
            <a:extLst>
              <a:ext uri="{FF2B5EF4-FFF2-40B4-BE49-F238E27FC236}">
                <a16:creationId xmlns:a16="http://schemas.microsoft.com/office/drawing/2014/main" id="{8F748CC0-3578-21E0-1E76-06D65A590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271" y="1526644"/>
            <a:ext cx="2514600" cy="1819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68" name="Picture 4" descr="Thank you Ευχαριστώ gif - Giortazo.gr">
            <a:extLst>
              <a:ext uri="{FF2B5EF4-FFF2-40B4-BE49-F238E27FC236}">
                <a16:creationId xmlns:a16="http://schemas.microsoft.com/office/drawing/2014/main" id="{A2EFE4D2-C952-59E8-B1C8-456B6F7270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854" b="15110"/>
          <a:stretch>
            <a:fillRect/>
          </a:stretch>
        </p:blipFill>
        <p:spPr bwMode="auto">
          <a:xfrm>
            <a:off x="5187723" y="1526644"/>
            <a:ext cx="2143125" cy="1819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70" name="Picture 6" descr="ΝΤΕΚΟΡ ΑΓΙΟΣ ΚΑΛΗ ΧΡΟΝΙΑ ΜΕΓΑΛΟ 70x45cm">
            <a:extLst>
              <a:ext uri="{FF2B5EF4-FFF2-40B4-BE49-F238E27FC236}">
                <a16:creationId xmlns:a16="http://schemas.microsoft.com/office/drawing/2014/main" id="{C1BF8B94-67EE-253C-DEA5-915DCFEC6E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499" y="4459737"/>
            <a:ext cx="21336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4" descr="άρρωστος Στοκ Εικονογραφήσεις, Vectors, &amp; Clipart – (251,782 Στοκ  Εικονογραφήσεις)">
            <a:extLst>
              <a:ext uri="{FF2B5EF4-FFF2-40B4-BE49-F238E27FC236}">
                <a16:creationId xmlns:a16="http://schemas.microsoft.com/office/drawing/2014/main" id="{CB6C8E3D-2856-D418-3E3E-324B03A8D30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081" b="13429"/>
          <a:stretch>
            <a:fillRect/>
          </a:stretch>
        </p:blipFill>
        <p:spPr bwMode="auto">
          <a:xfrm>
            <a:off x="3798983" y="4910487"/>
            <a:ext cx="2143125" cy="1232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2" descr="Καρτούν συγνωμη Φωτογραφίες Αρχείου, Royalty Free Καρτούν συγνωμη Εικόνες |  DepositPhotos">
            <a:extLst>
              <a:ext uri="{FF2B5EF4-FFF2-40B4-BE49-F238E27FC236}">
                <a16:creationId xmlns:a16="http://schemas.microsoft.com/office/drawing/2014/main" id="{B37EFA73-9DCB-957E-C0AD-436688D60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471" y="4616899"/>
            <a:ext cx="1170215" cy="1819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descr="Γενέθλια καρτουν Φωτογραφίες Αρχείου, Royalty Free Γενέθλια καρτουν Εικόνες  | DepositPhotos">
            <a:extLst>
              <a:ext uri="{FF2B5EF4-FFF2-40B4-BE49-F238E27FC236}">
                <a16:creationId xmlns:a16="http://schemas.microsoft.com/office/drawing/2014/main" id="{8E5F25C8-C858-7ECB-27C6-551D643B12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41434" y="4901616"/>
            <a:ext cx="2132110" cy="12409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72" name="Picture 8" descr="καρτούν λύπη Στοκ Εικονογραφήσεις, Vectors, &amp; Clipart – (28,975 Στοκ  Εικονογραφήσεις)">
            <a:extLst>
              <a:ext uri="{FF2B5EF4-FFF2-40B4-BE49-F238E27FC236}">
                <a16:creationId xmlns:a16="http://schemas.microsoft.com/office/drawing/2014/main" id="{4469A2AE-84A5-0E28-4B8A-2B960BDB84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2671" y="4613824"/>
            <a:ext cx="939443" cy="1819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777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B66FA-D788-342A-409F-AC3F5F9E35A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A074B49-1BC6-289C-D752-5F97FB9F4765}"/>
              </a:ext>
            </a:extLst>
          </p:cNvPr>
          <p:cNvSpPr txBox="1"/>
          <p:nvPr/>
        </p:nvSpPr>
        <p:spPr>
          <a:xfrm>
            <a:off x="424543" y="517381"/>
            <a:ext cx="10417628" cy="5078313"/>
          </a:xfrm>
          <a:prstGeom prst="rect">
            <a:avLst/>
          </a:prstGeom>
          <a:noFill/>
          <a:ln>
            <a:solidFill>
              <a:schemeClr val="tx1">
                <a:lumMod val="65000"/>
                <a:lumOff val="35000"/>
              </a:schemeClr>
            </a:solidFill>
          </a:ln>
        </p:spPr>
        <p:txBody>
          <a:bodyPr wrap="square">
            <a:spAutoFit/>
          </a:bodyPr>
          <a:lstStyle/>
          <a:p>
            <a:r>
              <a:rPr lang="el-GR" sz="3600" i="0" dirty="0">
                <a:solidFill>
                  <a:srgbClr val="0A0A0A"/>
                </a:solidFill>
                <a:effectLst/>
                <a:latin typeface="Google Sans"/>
              </a:rPr>
              <a:t>Νίκος: Γεια σου Ελένη! </a:t>
            </a:r>
            <a:r>
              <a:rPr lang="el-GR" sz="3600" dirty="0">
                <a:solidFill>
                  <a:srgbClr val="0A0A0A"/>
                </a:solidFill>
                <a:latin typeface="Google Sans"/>
              </a:rPr>
              <a:t>_____ ____</a:t>
            </a:r>
            <a:r>
              <a:rPr lang="el-GR" sz="3600" i="0" dirty="0">
                <a:solidFill>
                  <a:srgbClr val="0A0A0A"/>
                </a:solidFill>
                <a:effectLst/>
                <a:latin typeface="Google Sans"/>
              </a:rPr>
              <a:t> με υγεία και χαρά!</a:t>
            </a:r>
            <a:br>
              <a:rPr lang="el-GR" sz="3600" dirty="0"/>
            </a:br>
            <a:r>
              <a:rPr lang="el-GR" sz="3600" i="0" dirty="0">
                <a:solidFill>
                  <a:srgbClr val="0A0A0A"/>
                </a:solidFill>
                <a:effectLst/>
                <a:latin typeface="Google Sans"/>
              </a:rPr>
              <a:t>Ελένη: Καλή χρονιά, Νίκο! Τι κάνεις; </a:t>
            </a:r>
          </a:p>
          <a:p>
            <a:r>
              <a:rPr lang="el-GR" sz="3600" i="0" dirty="0">
                <a:solidFill>
                  <a:srgbClr val="0A0A0A"/>
                </a:solidFill>
                <a:effectLst/>
                <a:latin typeface="Google Sans"/>
              </a:rPr>
              <a:t>Νίκος: </a:t>
            </a:r>
            <a:r>
              <a:rPr lang="el-GR" sz="3600" dirty="0">
                <a:solidFill>
                  <a:srgbClr val="0A0A0A"/>
                </a:solidFill>
                <a:latin typeface="Google Sans"/>
              </a:rPr>
              <a:t>Έ</a:t>
            </a:r>
            <a:r>
              <a:rPr lang="el-GR" sz="3600" i="0" dirty="0">
                <a:solidFill>
                  <a:srgbClr val="0A0A0A"/>
                </a:solidFill>
                <a:effectLst/>
                <a:latin typeface="Google Sans"/>
              </a:rPr>
              <a:t>χω έναν δυνατό πονοκέφαλο σήμερα.</a:t>
            </a:r>
            <a:br>
              <a:rPr lang="el-GR" sz="3600" dirty="0"/>
            </a:br>
            <a:r>
              <a:rPr lang="el-GR" sz="3600" i="0" dirty="0">
                <a:solidFill>
                  <a:srgbClr val="0A0A0A"/>
                </a:solidFill>
                <a:effectLst/>
                <a:latin typeface="Google Sans"/>
              </a:rPr>
              <a:t>Ελένη: Ωχ, ________ σου! Πρέπει να ξεκουραστείς και να πιεις τσάι.</a:t>
            </a:r>
            <a:br>
              <a:rPr lang="el-GR" sz="3600" dirty="0"/>
            </a:br>
            <a:r>
              <a:rPr lang="el-GR" sz="3600" i="0" dirty="0">
                <a:solidFill>
                  <a:srgbClr val="0A0A0A"/>
                </a:solidFill>
                <a:effectLst/>
                <a:latin typeface="Google Sans"/>
              </a:rPr>
              <a:t>Νίκος: __________. Εσύ πού θα πας τώρα με αυτά τα λουλούδια;</a:t>
            </a:r>
            <a:br>
              <a:rPr lang="el-GR" sz="3600" dirty="0"/>
            </a:br>
            <a:r>
              <a:rPr lang="el-GR" sz="3600" i="0" dirty="0">
                <a:solidFill>
                  <a:srgbClr val="0A0A0A"/>
                </a:solidFill>
                <a:effectLst/>
                <a:latin typeface="Google Sans"/>
              </a:rPr>
              <a:t>Ελένη: Πάω στα γενέθλια της αδελφής μου. Θα της πούμε όλοι μαζί «</a:t>
            </a:r>
            <a:r>
              <a:rPr lang="el-GR" sz="3600" dirty="0">
                <a:solidFill>
                  <a:srgbClr val="0A0A0A"/>
                </a:solidFill>
                <a:latin typeface="Google Sans"/>
              </a:rPr>
              <a:t>_________</a:t>
            </a:r>
            <a:r>
              <a:rPr lang="el-GR" sz="3600" i="0" dirty="0">
                <a:solidFill>
                  <a:srgbClr val="0A0A0A"/>
                </a:solidFill>
                <a:effectLst/>
                <a:latin typeface="Google Sans"/>
              </a:rPr>
              <a:t>» και θα φάμε τούρτα</a:t>
            </a:r>
            <a:r>
              <a:rPr lang="el-GR" sz="3600" b="0" i="0" dirty="0">
                <a:solidFill>
                  <a:srgbClr val="0A0A0A"/>
                </a:solidFill>
                <a:effectLst/>
                <a:latin typeface="Google Sans"/>
              </a:rPr>
              <a:t>!</a:t>
            </a:r>
            <a:endParaRPr lang="el-GR" sz="3600" dirty="0"/>
          </a:p>
        </p:txBody>
      </p:sp>
      <p:pic>
        <p:nvPicPr>
          <p:cNvPr id="2" name="ElevenLabs_2026-04-07T11_40_51_Martha - Expressive Greek Female_pvc_sp100_s50_sb75_v3">
            <a:hlinkClick r:id="" action="ppaction://media"/>
            <a:extLst>
              <a:ext uri="{FF2B5EF4-FFF2-40B4-BE49-F238E27FC236}">
                <a16:creationId xmlns:a16="http://schemas.microsoft.com/office/drawing/2014/main" id="{5A6C7AE4-C5F6-8597-468A-B095EDCC228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088617" y="5732688"/>
            <a:ext cx="406400" cy="406400"/>
          </a:xfrm>
          <a:prstGeom prst="rect">
            <a:avLst/>
          </a:prstGeom>
        </p:spPr>
      </p:pic>
    </p:spTree>
    <p:extLst>
      <p:ext uri="{BB962C8B-B14F-4D97-AF65-F5344CB8AC3E}">
        <p14:creationId xmlns:p14="http://schemas.microsoft.com/office/powerpoint/2010/main" val="192744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CE1DBC-5D77-BBC2-3FDC-396F648321ED}"/>
              </a:ext>
            </a:extLst>
          </p:cNvPr>
          <p:cNvSpPr txBox="1"/>
          <p:nvPr/>
        </p:nvSpPr>
        <p:spPr>
          <a:xfrm>
            <a:off x="424543" y="517381"/>
            <a:ext cx="10417628" cy="5078313"/>
          </a:xfrm>
          <a:prstGeom prst="rect">
            <a:avLst/>
          </a:prstGeom>
          <a:noFill/>
          <a:ln>
            <a:solidFill>
              <a:schemeClr val="tx1">
                <a:lumMod val="65000"/>
                <a:lumOff val="35000"/>
              </a:schemeClr>
            </a:solidFill>
          </a:ln>
        </p:spPr>
        <p:txBody>
          <a:bodyPr wrap="square">
            <a:spAutoFit/>
          </a:bodyPr>
          <a:lstStyle/>
          <a:p>
            <a:r>
              <a:rPr lang="el-GR" sz="3600" i="0" dirty="0">
                <a:solidFill>
                  <a:srgbClr val="0A0A0A"/>
                </a:solidFill>
                <a:effectLst/>
                <a:latin typeface="Google Sans"/>
              </a:rPr>
              <a:t>Νίκος: Γεια σου Ελένη! Καλή χρονιά με υγεία και χαρά!</a:t>
            </a:r>
            <a:br>
              <a:rPr lang="el-GR" sz="3600" dirty="0"/>
            </a:br>
            <a:r>
              <a:rPr lang="el-GR" sz="3600" i="0" dirty="0">
                <a:solidFill>
                  <a:srgbClr val="0A0A0A"/>
                </a:solidFill>
                <a:effectLst/>
                <a:latin typeface="Google Sans"/>
              </a:rPr>
              <a:t>Ελένη: Καλή χρονιά, Νίκο! Τι κάνεις; </a:t>
            </a:r>
          </a:p>
          <a:p>
            <a:r>
              <a:rPr lang="el-GR" sz="3600" i="0" dirty="0">
                <a:solidFill>
                  <a:srgbClr val="0A0A0A"/>
                </a:solidFill>
                <a:effectLst/>
                <a:latin typeface="Google Sans"/>
              </a:rPr>
              <a:t>Νίκος: </a:t>
            </a:r>
            <a:r>
              <a:rPr lang="el-GR" sz="3600" dirty="0">
                <a:solidFill>
                  <a:srgbClr val="0A0A0A"/>
                </a:solidFill>
                <a:latin typeface="Google Sans"/>
              </a:rPr>
              <a:t>Έ</a:t>
            </a:r>
            <a:r>
              <a:rPr lang="el-GR" sz="3600" i="0" dirty="0">
                <a:solidFill>
                  <a:srgbClr val="0A0A0A"/>
                </a:solidFill>
                <a:effectLst/>
                <a:latin typeface="Google Sans"/>
              </a:rPr>
              <a:t>χω έναν δυνατό πονοκέφαλο σήμερα.</a:t>
            </a:r>
            <a:br>
              <a:rPr lang="el-GR" sz="3600" dirty="0"/>
            </a:br>
            <a:r>
              <a:rPr lang="el-GR" sz="3600" i="0" dirty="0">
                <a:solidFill>
                  <a:srgbClr val="0A0A0A"/>
                </a:solidFill>
                <a:effectLst/>
                <a:latin typeface="Google Sans"/>
              </a:rPr>
              <a:t>Ελένη: Ωχ, περαστικά σου! Πρέπει να ξεκουραστείς και να πιεις τσάι.</a:t>
            </a:r>
            <a:br>
              <a:rPr lang="el-GR" sz="3600" dirty="0"/>
            </a:br>
            <a:r>
              <a:rPr lang="el-GR" sz="3600" i="0" dirty="0">
                <a:solidFill>
                  <a:srgbClr val="0A0A0A"/>
                </a:solidFill>
                <a:effectLst/>
                <a:latin typeface="Google Sans"/>
              </a:rPr>
              <a:t>Νίκος: Ευχαριστώ. Εσύ πού θα πας τώρα με αυτά τα λουλούδια;</a:t>
            </a:r>
            <a:br>
              <a:rPr lang="el-GR" sz="3600" dirty="0"/>
            </a:br>
            <a:r>
              <a:rPr lang="el-GR" sz="3600" i="0" dirty="0">
                <a:solidFill>
                  <a:srgbClr val="0A0A0A"/>
                </a:solidFill>
                <a:effectLst/>
                <a:latin typeface="Google Sans"/>
              </a:rPr>
              <a:t>Ελένη: Πάω στα γενέθλια της αδελφής μου. Θα της πούμε όλοι μαζί «Να ζήσεις» και θα φάμε τούρτα</a:t>
            </a:r>
            <a:r>
              <a:rPr lang="el-GR" sz="3600" b="0" i="0" dirty="0">
                <a:solidFill>
                  <a:srgbClr val="0A0A0A"/>
                </a:solidFill>
                <a:effectLst/>
                <a:latin typeface="Google Sans"/>
              </a:rPr>
              <a:t>!</a:t>
            </a:r>
            <a:endParaRPr lang="el-GR" sz="3600" dirty="0"/>
          </a:p>
        </p:txBody>
      </p:sp>
    </p:spTree>
    <p:extLst>
      <p:ext uri="{BB962C8B-B14F-4D97-AF65-F5344CB8AC3E}">
        <p14:creationId xmlns:p14="http://schemas.microsoft.com/office/powerpoint/2010/main" val="1144245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FD8A-0B6E-1950-BC1C-FE3B7C49028D}"/>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DDE3C856-3E8C-5139-5834-6CB3ECE240C0}"/>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7F65885A-6C43-1608-5151-1E86E544C6AF}"/>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sp>
        <p:nvSpPr>
          <p:cNvPr id="4" name="Rectangle 1">
            <a:extLst>
              <a:ext uri="{FF2B5EF4-FFF2-40B4-BE49-F238E27FC236}">
                <a16:creationId xmlns:a16="http://schemas.microsoft.com/office/drawing/2014/main" id="{5A26877A-C045-47F2-DB33-E4F3A1D3D47E}"/>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3074" name="Picture 2" descr="Ανέκδοτο: Η δασκάλα λέει «γράψτε διάλογο»">
            <a:extLst>
              <a:ext uri="{FF2B5EF4-FFF2-40B4-BE49-F238E27FC236}">
                <a16:creationId xmlns:a16="http://schemas.microsoft.com/office/drawing/2014/main" id="{8629BE29-1027-A866-B9E9-BECB6F88E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370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43A08F-9C2C-138A-D40D-770F16DF22BC}"/>
              </a:ext>
            </a:extLst>
          </p:cNvPr>
          <p:cNvSpPr txBox="1"/>
          <p:nvPr/>
        </p:nvSpPr>
        <p:spPr>
          <a:xfrm>
            <a:off x="538843" y="909934"/>
            <a:ext cx="11114313" cy="584775"/>
          </a:xfrm>
          <a:prstGeom prst="rect">
            <a:avLst/>
          </a:prstGeom>
          <a:noFill/>
        </p:spPr>
        <p:txBody>
          <a:bodyPr wrap="square">
            <a:spAutoFit/>
          </a:bodyPr>
          <a:lstStyle/>
          <a:p>
            <a:r>
              <a:rPr lang="el-GR" sz="3200" b="1" dirty="0">
                <a:solidFill>
                  <a:srgbClr val="FF0000"/>
                </a:solidFill>
              </a:rPr>
              <a:t>εύχομαι                   παντρεύομαι          γίνομαι             αισθάνομαι </a:t>
            </a:r>
          </a:p>
        </p:txBody>
      </p:sp>
      <p:sp>
        <p:nvSpPr>
          <p:cNvPr id="4" name="Rectangle 1">
            <a:extLst>
              <a:ext uri="{FF2B5EF4-FFF2-40B4-BE49-F238E27FC236}">
                <a16:creationId xmlns:a16="http://schemas.microsoft.com/office/drawing/2014/main" id="{C0BD9596-12F9-FE3D-6C37-4E8F8E3BA237}"/>
              </a:ext>
            </a:extLst>
          </p:cNvPr>
          <p:cNvSpPr>
            <a:spLocks noChangeArrowheads="1"/>
          </p:cNvSpPr>
          <p:nvPr/>
        </p:nvSpPr>
        <p:spPr bwMode="auto">
          <a:xfrm>
            <a:off x="277586" y="1888198"/>
            <a:ext cx="1111431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457200" indent="-457200" eaLnBrk="0" fontAlgn="base" hangingPunct="0">
              <a:spcBef>
                <a:spcPct val="0"/>
              </a:spcBef>
              <a:spcAft>
                <a:spcPct val="0"/>
              </a:spcAft>
              <a:buFont typeface="+mj-lt"/>
              <a:buAutoNum type="arabicPeriod"/>
            </a:pPr>
            <a:r>
              <a:rPr lang="el-GR" altLang="el-GR" sz="2400" b="1" dirty="0">
                <a:solidFill>
                  <a:srgbClr val="0A0A0A"/>
                </a:solidFill>
                <a:cs typeface="Arial" panose="020B0604020202020204" pitchFamily="34" charset="0"/>
              </a:rPr>
              <a:t>Σήμερα ______________ πολύ χαρούμενος γιατί έχω τα γενέθλιά μου.</a:t>
            </a:r>
          </a:p>
          <a:p>
            <a:pPr marL="457200" lvl="0" indent="-457200" eaLnBrk="0" fontAlgn="base" hangingPunct="0">
              <a:spcBef>
                <a:spcPct val="0"/>
              </a:spcBef>
              <a:spcAft>
                <a:spcPct val="0"/>
              </a:spcAft>
              <a:buFont typeface="+mj-lt"/>
              <a:buAutoNum type="arabicPeriod"/>
            </a:pPr>
            <a:r>
              <a:rPr lang="el-GR" sz="2400" b="1" dirty="0"/>
              <a:t>Το καλοκαίρι ο καιρός  ___________ πολύ ζεστός.</a:t>
            </a:r>
          </a:p>
          <a:p>
            <a:pPr marL="457200" lvl="0" indent="-457200" eaLnBrk="0" fontAlgn="base" hangingPunct="0">
              <a:spcBef>
                <a:spcPct val="0"/>
              </a:spcBef>
              <a:spcAft>
                <a:spcPct val="0"/>
              </a:spcAft>
              <a:buFont typeface="+mj-lt"/>
              <a:buAutoNum type="arabicPeriod"/>
            </a:pPr>
            <a:r>
              <a:rPr kumimoji="0" lang="el-GR" altLang="el-GR" sz="2400" b="1" i="0" u="none" strike="noStrike" cap="none" normalizeH="0" baseline="0" dirty="0">
                <a:ln>
                  <a:noFill/>
                </a:ln>
                <a:solidFill>
                  <a:srgbClr val="0A0A0A"/>
                </a:solidFill>
                <a:effectLst/>
                <a:cs typeface="Arial" panose="020B0604020202020204" pitchFamily="34" charset="0"/>
              </a:rPr>
              <a:t>_________ να περάσεις πολύ καλά στις διακοπές σου αυτό το καλοκαίρι.</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l-GR" altLang="el-GR" sz="2400" b="1" i="0" u="none" strike="noStrike" cap="none" normalizeH="0" baseline="0" dirty="0">
                <a:ln>
                  <a:noFill/>
                </a:ln>
                <a:solidFill>
                  <a:srgbClr val="0A0A0A"/>
                </a:solidFill>
                <a:effectLst/>
                <a:cs typeface="Arial" panose="020B0604020202020204" pitchFamily="34" charset="0"/>
              </a:rPr>
              <a:t>Ο καλύτερός μου φίλος ____________ την επόμενη Κυριακή σε μια όμορφη εκκλησία.</a:t>
            </a:r>
            <a:endParaRPr kumimoji="0" lang="el-GR" altLang="el-GR" sz="2400" i="0" u="none" strike="noStrike" cap="none" normalizeH="0" baseline="0" dirty="0">
              <a:ln>
                <a:noFill/>
              </a:ln>
              <a:solidFill>
                <a:srgbClr val="0A0A0A"/>
              </a:solidFill>
              <a:effectLst/>
              <a:latin typeface="Google Sans"/>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AAE664DA-63B8-DD31-C8C5-B1A1230A1A5D}"/>
              </a:ext>
            </a:extLst>
          </p:cNvPr>
          <p:cNvSpPr>
            <a:spLocks noChangeArrowheads="1"/>
          </p:cNvSpPr>
          <p:nvPr/>
        </p:nvSpPr>
        <p:spPr bwMode="auto">
          <a:xfrm>
            <a:off x="538843" y="3254828"/>
            <a:ext cx="12192000" cy="0"/>
          </a:xfrm>
          <a:prstGeom prst="rect">
            <a:avLst/>
          </a:prstGeom>
          <a:solidFill>
            <a:srgbClr val="F7F8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6" name="Rectangle 3">
            <a:extLst>
              <a:ext uri="{FF2B5EF4-FFF2-40B4-BE49-F238E27FC236}">
                <a16:creationId xmlns:a16="http://schemas.microsoft.com/office/drawing/2014/main" id="{0AC816EC-A187-F7A6-1568-777BCD7F0ADD}"/>
              </a:ext>
            </a:extLst>
          </p:cNvPr>
          <p:cNvSpPr>
            <a:spLocks noChangeArrowheads="1"/>
          </p:cNvSpPr>
          <p:nvPr/>
        </p:nvSpPr>
        <p:spPr bwMode="auto">
          <a:xfrm>
            <a:off x="538843" y="32548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800" b="0" i="0" u="none" strike="noStrike" cap="none" normalizeH="0" baseline="0">
                <a:ln>
                  <a:noFill/>
                </a:ln>
                <a:solidFill>
                  <a:schemeClr val="tx1"/>
                </a:solidFill>
                <a:effectLst/>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9CB24606-1D5B-9D1A-CEEB-25DAFC4D35B5}"/>
              </a:ext>
            </a:extLst>
          </p:cNvPr>
          <p:cNvSpPr txBox="1"/>
          <p:nvPr/>
        </p:nvSpPr>
        <p:spPr>
          <a:xfrm>
            <a:off x="1937657" y="4196522"/>
            <a:ext cx="8621486" cy="2057615"/>
          </a:xfrm>
          <a:prstGeom prst="rect">
            <a:avLst/>
          </a:prstGeom>
          <a:noFill/>
        </p:spPr>
        <p:txBody>
          <a:bodyPr wrap="square">
            <a:spAutoFit/>
          </a:bodyPr>
          <a:lstStyle/>
          <a:p>
            <a:pPr algn="l">
              <a:lnSpc>
                <a:spcPts val="1800"/>
              </a:lnSpc>
              <a:spcAft>
                <a:spcPts val="900"/>
              </a:spcAft>
              <a:buFont typeface="Arial" panose="020B0604020202020204" pitchFamily="34" charset="0"/>
              <a:buChar char="•"/>
            </a:pPr>
            <a:r>
              <a:rPr lang="el-GR" b="0" i="0" dirty="0">
                <a:solidFill>
                  <a:srgbClr val="0A0A0A"/>
                </a:solidFill>
                <a:effectLst/>
                <a:latin typeface="Google Sans"/>
              </a:rPr>
              <a:t>Εγώ </a:t>
            </a:r>
            <a:r>
              <a:rPr lang="el-GR" b="1" i="0" dirty="0">
                <a:solidFill>
                  <a:srgbClr val="0A0A0A"/>
                </a:solidFill>
                <a:effectLst/>
                <a:latin typeface="Google Sans"/>
              </a:rPr>
              <a:t>-</a:t>
            </a:r>
            <a:r>
              <a:rPr lang="el-GR" b="1" i="0" dirty="0" err="1">
                <a:solidFill>
                  <a:srgbClr val="0A0A0A"/>
                </a:solidFill>
                <a:effectLst/>
                <a:latin typeface="Google Sans"/>
              </a:rPr>
              <a:t>ομαι</a:t>
            </a:r>
            <a:r>
              <a:rPr lang="el-GR" b="0" i="0" dirty="0">
                <a:solidFill>
                  <a:srgbClr val="0A0A0A"/>
                </a:solidFill>
                <a:effectLst/>
                <a:latin typeface="Google Sans"/>
              </a:rPr>
              <a:t> (εύχομαι, παντρεύομαι, γίνομαι, αισθάνομαι)</a:t>
            </a:r>
          </a:p>
          <a:p>
            <a:pPr algn="l">
              <a:lnSpc>
                <a:spcPts val="1800"/>
              </a:lnSpc>
              <a:spcAft>
                <a:spcPts val="900"/>
              </a:spcAft>
              <a:buFont typeface="Arial" panose="020B0604020202020204" pitchFamily="34" charset="0"/>
              <a:buChar char="•"/>
            </a:pPr>
            <a:r>
              <a:rPr lang="el-GR" b="0" i="0" dirty="0">
                <a:solidFill>
                  <a:srgbClr val="0A0A0A"/>
                </a:solidFill>
                <a:effectLst/>
                <a:latin typeface="Google Sans"/>
              </a:rPr>
              <a:t>Εσύ </a:t>
            </a:r>
            <a:r>
              <a:rPr lang="el-GR" b="1" i="0" dirty="0">
                <a:solidFill>
                  <a:srgbClr val="0A0A0A"/>
                </a:solidFill>
                <a:effectLst/>
                <a:latin typeface="Google Sans"/>
              </a:rPr>
              <a:t>-</a:t>
            </a:r>
            <a:r>
              <a:rPr lang="el-GR" b="1" i="0" dirty="0" err="1">
                <a:solidFill>
                  <a:srgbClr val="0A0A0A"/>
                </a:solidFill>
                <a:effectLst/>
                <a:latin typeface="Google Sans"/>
              </a:rPr>
              <a:t>εσαι</a:t>
            </a:r>
            <a:r>
              <a:rPr lang="el-GR" b="0" i="0" dirty="0">
                <a:solidFill>
                  <a:srgbClr val="0A0A0A"/>
                </a:solidFill>
                <a:effectLst/>
                <a:latin typeface="Google Sans"/>
              </a:rPr>
              <a:t> (εύχεσαι, παντρεύεσαι, γίνεσαι, αισθάνεσαι)</a:t>
            </a:r>
          </a:p>
          <a:p>
            <a:pPr algn="l">
              <a:lnSpc>
                <a:spcPts val="1800"/>
              </a:lnSpc>
              <a:spcAft>
                <a:spcPts val="900"/>
              </a:spcAft>
              <a:buFont typeface="Arial" panose="020B0604020202020204" pitchFamily="34" charset="0"/>
              <a:buChar char="•"/>
            </a:pPr>
            <a:r>
              <a:rPr lang="el-GR" b="0" i="0" dirty="0">
                <a:solidFill>
                  <a:srgbClr val="0A0A0A"/>
                </a:solidFill>
                <a:effectLst/>
                <a:latin typeface="Google Sans"/>
              </a:rPr>
              <a:t>Αυτός/ή </a:t>
            </a:r>
            <a:r>
              <a:rPr lang="el-GR" b="1" i="0" dirty="0">
                <a:solidFill>
                  <a:srgbClr val="0A0A0A"/>
                </a:solidFill>
                <a:effectLst/>
                <a:latin typeface="Google Sans"/>
              </a:rPr>
              <a:t>-</a:t>
            </a:r>
            <a:r>
              <a:rPr lang="el-GR" b="1" i="0" dirty="0" err="1">
                <a:solidFill>
                  <a:srgbClr val="0A0A0A"/>
                </a:solidFill>
                <a:effectLst/>
                <a:latin typeface="Google Sans"/>
              </a:rPr>
              <a:t>εται</a:t>
            </a:r>
            <a:r>
              <a:rPr lang="el-GR" b="0" i="0" dirty="0">
                <a:solidFill>
                  <a:srgbClr val="0A0A0A"/>
                </a:solidFill>
                <a:effectLst/>
                <a:latin typeface="Google Sans"/>
              </a:rPr>
              <a:t> (εύχεται, παντρεύεται, γίνεται, αισθάνεται)</a:t>
            </a:r>
          </a:p>
          <a:p>
            <a:pPr algn="l">
              <a:lnSpc>
                <a:spcPts val="1800"/>
              </a:lnSpc>
              <a:spcAft>
                <a:spcPts val="900"/>
              </a:spcAft>
              <a:buFont typeface="Arial" panose="020B0604020202020204" pitchFamily="34" charset="0"/>
              <a:buChar char="•"/>
            </a:pPr>
            <a:r>
              <a:rPr lang="el-GR" b="0" i="0" dirty="0">
                <a:solidFill>
                  <a:srgbClr val="0A0A0A"/>
                </a:solidFill>
                <a:effectLst/>
                <a:latin typeface="Google Sans"/>
              </a:rPr>
              <a:t>Εμείς </a:t>
            </a:r>
            <a:r>
              <a:rPr lang="el-GR" b="1" i="0" dirty="0">
                <a:solidFill>
                  <a:srgbClr val="0A0A0A"/>
                </a:solidFill>
                <a:effectLst/>
                <a:latin typeface="Google Sans"/>
              </a:rPr>
              <a:t>-</a:t>
            </a:r>
            <a:r>
              <a:rPr lang="el-GR" b="1" i="0" dirty="0" err="1">
                <a:solidFill>
                  <a:srgbClr val="0A0A0A"/>
                </a:solidFill>
                <a:effectLst/>
                <a:latin typeface="Google Sans"/>
              </a:rPr>
              <a:t>όμαστε</a:t>
            </a:r>
            <a:r>
              <a:rPr lang="el-GR" b="0" i="0" dirty="0">
                <a:solidFill>
                  <a:srgbClr val="0A0A0A"/>
                </a:solidFill>
                <a:effectLst/>
                <a:latin typeface="Google Sans"/>
              </a:rPr>
              <a:t> (ευχόμαστε, παντρευόμαστε, γινόμαστε, αισθανόμαστε)</a:t>
            </a:r>
          </a:p>
          <a:p>
            <a:pPr algn="l">
              <a:lnSpc>
                <a:spcPts val="1800"/>
              </a:lnSpc>
              <a:spcAft>
                <a:spcPts val="900"/>
              </a:spcAft>
              <a:buFont typeface="Arial" panose="020B0604020202020204" pitchFamily="34" charset="0"/>
              <a:buChar char="•"/>
            </a:pPr>
            <a:r>
              <a:rPr lang="el-GR" b="0" i="0" dirty="0">
                <a:solidFill>
                  <a:srgbClr val="0A0A0A"/>
                </a:solidFill>
                <a:effectLst/>
                <a:latin typeface="Google Sans"/>
              </a:rPr>
              <a:t>Εσείς </a:t>
            </a:r>
            <a:r>
              <a:rPr lang="el-GR" b="1" i="0" dirty="0">
                <a:solidFill>
                  <a:srgbClr val="0A0A0A"/>
                </a:solidFill>
                <a:effectLst/>
                <a:latin typeface="Google Sans"/>
              </a:rPr>
              <a:t>-</a:t>
            </a:r>
            <a:r>
              <a:rPr lang="el-GR" b="1" i="0" dirty="0" err="1">
                <a:solidFill>
                  <a:srgbClr val="0A0A0A"/>
                </a:solidFill>
                <a:effectLst/>
                <a:latin typeface="Google Sans"/>
              </a:rPr>
              <a:t>εστε</a:t>
            </a:r>
            <a:r>
              <a:rPr lang="el-GR" b="0" i="0" dirty="0">
                <a:solidFill>
                  <a:srgbClr val="0A0A0A"/>
                </a:solidFill>
                <a:effectLst/>
                <a:latin typeface="Google Sans"/>
              </a:rPr>
              <a:t> (εύχεστε, παντρεύεστε, γίνεστε, αισθάνεστε)</a:t>
            </a:r>
          </a:p>
          <a:p>
            <a:pPr algn="l">
              <a:lnSpc>
                <a:spcPts val="1800"/>
              </a:lnSpc>
              <a:spcAft>
                <a:spcPts val="900"/>
              </a:spcAft>
              <a:buFont typeface="Arial" panose="020B0604020202020204" pitchFamily="34" charset="0"/>
              <a:buChar char="•"/>
            </a:pPr>
            <a:r>
              <a:rPr lang="el-GR" b="0" i="0" dirty="0">
                <a:solidFill>
                  <a:srgbClr val="0A0A0A"/>
                </a:solidFill>
                <a:effectLst/>
                <a:latin typeface="Google Sans"/>
              </a:rPr>
              <a:t>Αυτοί </a:t>
            </a:r>
            <a:r>
              <a:rPr lang="el-GR" b="1" i="0" dirty="0">
                <a:solidFill>
                  <a:srgbClr val="0A0A0A"/>
                </a:solidFill>
                <a:effectLst/>
                <a:latin typeface="Google Sans"/>
              </a:rPr>
              <a:t>-</a:t>
            </a:r>
            <a:r>
              <a:rPr lang="el-GR" b="1" i="0" dirty="0" err="1">
                <a:solidFill>
                  <a:srgbClr val="0A0A0A"/>
                </a:solidFill>
                <a:effectLst/>
                <a:latin typeface="Google Sans"/>
              </a:rPr>
              <a:t>ονται</a:t>
            </a:r>
            <a:r>
              <a:rPr lang="el-GR" b="0" i="0" dirty="0">
                <a:solidFill>
                  <a:srgbClr val="0A0A0A"/>
                </a:solidFill>
                <a:effectLst/>
                <a:latin typeface="Google Sans"/>
              </a:rPr>
              <a:t> (εύχονται, παντρεύονται, γίνονται, αισθάνονται)</a:t>
            </a:r>
          </a:p>
        </p:txBody>
      </p:sp>
    </p:spTree>
    <p:extLst>
      <p:ext uri="{BB962C8B-B14F-4D97-AF65-F5344CB8AC3E}">
        <p14:creationId xmlns:p14="http://schemas.microsoft.com/office/powerpoint/2010/main" val="147915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ADE8C-F071-30D4-056E-A7E788B337B4}"/>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4B490EF6-7262-25D7-6A6D-1951D2CABD4B}"/>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30E005A0-7F67-95CB-D1ED-ADE4C2F2996A}"/>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Διαβάστε!</a:t>
            </a:r>
          </a:p>
        </p:txBody>
      </p:sp>
      <p:sp>
        <p:nvSpPr>
          <p:cNvPr id="4" name="Rectangle 1">
            <a:extLst>
              <a:ext uri="{FF2B5EF4-FFF2-40B4-BE49-F238E27FC236}">
                <a16:creationId xmlns:a16="http://schemas.microsoft.com/office/drawing/2014/main" id="{BEF44962-4FD8-EC2E-0438-DD50241D7D62}"/>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1026" name="Picture 2" descr="Vetor Reading an book line icon. linear style sign for mobile concept and web design. Book pages and Finger point outline vector icon. Read symbol, logo illustration. Vector graphics do Stock |">
            <a:extLst>
              <a:ext uri="{FF2B5EF4-FFF2-40B4-BE49-F238E27FC236}">
                <a16:creationId xmlns:a16="http://schemas.microsoft.com/office/drawing/2014/main" id="{054C647A-4592-D749-80ED-0C08717A0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55" y="3526971"/>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015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7789" y="261257"/>
            <a:ext cx="5245697" cy="6259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1"/>
          <p:cNvPicPr>
            <a:picLocks noChangeAspect="1"/>
          </p:cNvPicPr>
          <p:nvPr/>
        </p:nvPicPr>
        <p:blipFill>
          <a:blip r:embed="rId3"/>
          <a:srcRect l="5937"/>
          <a:stretch>
            <a:fillRect/>
          </a:stretch>
        </p:blipFill>
        <p:spPr>
          <a:xfrm>
            <a:off x="5834744" y="261257"/>
            <a:ext cx="6139542" cy="6259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16756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DD08E40E-8250-09EB-6F5A-D0121D202E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7E930069-6EFE-DC67-6F68-6E209853F64C}"/>
              </a:ext>
            </a:extLst>
          </p:cNvPr>
          <p:cNvSpPr/>
          <p:nvPr/>
        </p:nvSpPr>
        <p:spPr>
          <a:xfrm>
            <a:off x="391886"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26" name="Picture 2" descr="Ευχές για Γάμο - Βάπτιση! | balloon.gr">
            <a:extLst>
              <a:ext uri="{FF2B5EF4-FFF2-40B4-BE49-F238E27FC236}">
                <a16:creationId xmlns:a16="http://schemas.microsoft.com/office/drawing/2014/main" id="{E31EB98E-E085-B407-519B-0918EB8D6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293" y="1047750"/>
            <a:ext cx="4762500" cy="476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Ευχετήρια Κάρτα Βάπτισης - Καρουζέλ | balloon.gr">
            <a:extLst>
              <a:ext uri="{FF2B5EF4-FFF2-40B4-BE49-F238E27FC236}">
                <a16:creationId xmlns:a16="http://schemas.microsoft.com/office/drawing/2014/main" id="{4FB9AB2E-592D-0821-1FC9-E27753BB54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171" y="1413442"/>
            <a:ext cx="4299857" cy="40311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658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1639" y="574586"/>
            <a:ext cx="6367951" cy="5826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ounded Rectangle 2"/>
          <p:cNvSpPr/>
          <p:nvPr/>
        </p:nvSpPr>
        <p:spPr>
          <a:xfrm>
            <a:off x="7448218" y="649707"/>
            <a:ext cx="3657600" cy="56759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250000"/>
              </a:lnSpc>
            </a:pPr>
            <a:endParaRPr lang="el-GR" dirty="0"/>
          </a:p>
          <a:p>
            <a:pPr>
              <a:lnSpc>
                <a:spcPct val="250000"/>
              </a:lnSpc>
            </a:pPr>
            <a:r>
              <a:rPr lang="el-GR" dirty="0"/>
              <a:t>γενέθλια/γάμος</a:t>
            </a:r>
          </a:p>
          <a:p>
            <a:pPr>
              <a:lnSpc>
                <a:spcPct val="250000"/>
              </a:lnSpc>
            </a:pPr>
            <a:r>
              <a:rPr lang="el-GR" dirty="0"/>
              <a:t>μέρα :</a:t>
            </a:r>
          </a:p>
          <a:p>
            <a:pPr>
              <a:lnSpc>
                <a:spcPct val="250000"/>
              </a:lnSpc>
            </a:pPr>
            <a:r>
              <a:rPr lang="el-GR" dirty="0"/>
              <a:t>ώρα :</a:t>
            </a:r>
          </a:p>
          <a:p>
            <a:pPr>
              <a:lnSpc>
                <a:spcPct val="250000"/>
              </a:lnSpc>
            </a:pPr>
            <a:r>
              <a:rPr lang="el-GR" dirty="0"/>
              <a:t>ημερομηνία :</a:t>
            </a:r>
          </a:p>
          <a:p>
            <a:pPr>
              <a:lnSpc>
                <a:spcPct val="250000"/>
              </a:lnSpc>
            </a:pPr>
            <a:r>
              <a:rPr lang="el-GR" dirty="0"/>
              <a:t>τόπος :</a:t>
            </a:r>
          </a:p>
          <a:p>
            <a:pPr>
              <a:lnSpc>
                <a:spcPct val="250000"/>
              </a:lnSpc>
            </a:pPr>
            <a:r>
              <a:rPr lang="el-GR" dirty="0"/>
              <a:t>ποιοι (γαμπρός-νύφη) :</a:t>
            </a:r>
          </a:p>
          <a:p>
            <a:pPr>
              <a:lnSpc>
                <a:spcPct val="250000"/>
              </a:lnSpc>
            </a:pPr>
            <a:r>
              <a:rPr lang="el-GR" dirty="0"/>
              <a:t>γονείς : </a:t>
            </a:r>
          </a:p>
          <a:p>
            <a:pPr>
              <a:lnSpc>
                <a:spcPct val="250000"/>
              </a:lnSpc>
            </a:pPr>
            <a:r>
              <a:rPr lang="el-GR" dirty="0"/>
              <a:t>κουμπάροι :</a:t>
            </a:r>
          </a:p>
          <a:p>
            <a:pPr>
              <a:lnSpc>
                <a:spcPct val="250000"/>
              </a:lnSpc>
            </a:pPr>
            <a:r>
              <a:rPr lang="el-GR" dirty="0"/>
              <a:t> </a:t>
            </a:r>
          </a:p>
          <a:p>
            <a:pPr algn="ctr"/>
            <a:endParaRPr lang="en-US" dirty="0"/>
          </a:p>
        </p:txBody>
      </p:sp>
    </p:spTree>
    <p:extLst>
      <p:ext uri="{BB962C8B-B14F-4D97-AF65-F5344CB8AC3E}">
        <p14:creationId xmlns:p14="http://schemas.microsoft.com/office/powerpoint/2010/main" val="138940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90379-2F10-8F8D-8271-89209BBD941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7E864DA-B911-7030-BCB8-9FAA4AFEF5A1}"/>
              </a:ext>
            </a:extLst>
          </p:cNvPr>
          <p:cNvSpPr txBox="1"/>
          <p:nvPr/>
        </p:nvSpPr>
        <p:spPr>
          <a:xfrm>
            <a:off x="6629399" y="4085587"/>
            <a:ext cx="3173187" cy="769441"/>
          </a:xfrm>
          <a:prstGeom prst="rect">
            <a:avLst/>
          </a:prstGeom>
          <a:noFill/>
        </p:spPr>
        <p:txBody>
          <a:bodyPr wrap="square">
            <a:spAutoFit/>
          </a:bodyPr>
          <a:lstStyle/>
          <a:p>
            <a:r>
              <a:rPr lang="el-GR" sz="4400" dirty="0"/>
              <a:t>βάπτιση</a:t>
            </a:r>
          </a:p>
        </p:txBody>
      </p:sp>
      <p:pic>
        <p:nvPicPr>
          <p:cNvPr id="10242" name="Picture 2" descr="βάπτιση Στοκ Εικονογραφήσεις, Vectors, &amp; Clipart – (9 Στοκ Εικονογραφήσεις)">
            <a:extLst>
              <a:ext uri="{FF2B5EF4-FFF2-40B4-BE49-F238E27FC236}">
                <a16:creationId xmlns:a16="http://schemas.microsoft.com/office/drawing/2014/main" id="{F590D0A3-B56C-A599-F0EA-380769AC2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2" y="861139"/>
            <a:ext cx="2601683" cy="28648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4" name="Picture 4" descr="57 Γάμος καρικατούρα ιδέες | γάμος, κάρτα γάμου, γραμμικές φιγούρες">
            <a:extLst>
              <a:ext uri="{FF2B5EF4-FFF2-40B4-BE49-F238E27FC236}">
                <a16:creationId xmlns:a16="http://schemas.microsoft.com/office/drawing/2014/main" id="{081C1B59-C2A7-E5F3-4C48-00AA94E20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1974" y="873911"/>
            <a:ext cx="2790825" cy="28648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2" descr="Γενέθλια καρτουν Φωτογραφίες Αρχείου, Royalty Free Γενέθλια καρτουν Εικόνες  | DepositPhotos">
            <a:extLst>
              <a:ext uri="{FF2B5EF4-FFF2-40B4-BE49-F238E27FC236}">
                <a16:creationId xmlns:a16="http://schemas.microsoft.com/office/drawing/2014/main" id="{07764C96-D96B-15B9-9449-5CF505699E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6228" y="873911"/>
            <a:ext cx="3287485" cy="2852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8" name="Picture 8" descr="Γιορτάζουμε το ΟΧΙ – Παιδικό ποίημα για την 28η Οκτωβρίου - Τα Παραμύθια  της Γιαγιάς">
            <a:extLst>
              <a:ext uri="{FF2B5EF4-FFF2-40B4-BE49-F238E27FC236}">
                <a16:creationId xmlns:a16="http://schemas.microsoft.com/office/drawing/2014/main" id="{EF1DF7A7-A4C8-FF12-642D-AA0A85F637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14" y="861138"/>
            <a:ext cx="2752725" cy="28648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B245C79-D0F2-4894-75C4-0D32634CF65B}"/>
              </a:ext>
            </a:extLst>
          </p:cNvPr>
          <p:cNvSpPr txBox="1"/>
          <p:nvPr/>
        </p:nvSpPr>
        <p:spPr>
          <a:xfrm>
            <a:off x="568726" y="4085587"/>
            <a:ext cx="2141817" cy="769441"/>
          </a:xfrm>
          <a:prstGeom prst="rect">
            <a:avLst/>
          </a:prstGeom>
          <a:noFill/>
        </p:spPr>
        <p:txBody>
          <a:bodyPr wrap="square">
            <a:spAutoFit/>
          </a:bodyPr>
          <a:lstStyle/>
          <a:p>
            <a:r>
              <a:rPr lang="el-GR" sz="4400" dirty="0"/>
              <a:t>γιορτή</a:t>
            </a:r>
          </a:p>
        </p:txBody>
      </p:sp>
      <p:sp>
        <p:nvSpPr>
          <p:cNvPr id="7" name="TextBox 6">
            <a:extLst>
              <a:ext uri="{FF2B5EF4-FFF2-40B4-BE49-F238E27FC236}">
                <a16:creationId xmlns:a16="http://schemas.microsoft.com/office/drawing/2014/main" id="{53253D12-FB4D-6463-AA59-18554BFC7776}"/>
              </a:ext>
            </a:extLst>
          </p:cNvPr>
          <p:cNvSpPr txBox="1"/>
          <p:nvPr/>
        </p:nvSpPr>
        <p:spPr>
          <a:xfrm>
            <a:off x="3243942" y="4085587"/>
            <a:ext cx="2852058" cy="769441"/>
          </a:xfrm>
          <a:prstGeom prst="rect">
            <a:avLst/>
          </a:prstGeom>
          <a:noFill/>
        </p:spPr>
        <p:txBody>
          <a:bodyPr wrap="square">
            <a:spAutoFit/>
          </a:bodyPr>
          <a:lstStyle/>
          <a:p>
            <a:r>
              <a:rPr lang="el-GR" sz="4400" dirty="0"/>
              <a:t>γενέθλια</a:t>
            </a:r>
          </a:p>
        </p:txBody>
      </p:sp>
      <p:sp>
        <p:nvSpPr>
          <p:cNvPr id="9" name="TextBox 8">
            <a:extLst>
              <a:ext uri="{FF2B5EF4-FFF2-40B4-BE49-F238E27FC236}">
                <a16:creationId xmlns:a16="http://schemas.microsoft.com/office/drawing/2014/main" id="{F4DB59BE-DC29-32C8-7133-88E2E322C844}"/>
              </a:ext>
            </a:extLst>
          </p:cNvPr>
          <p:cNvSpPr txBox="1"/>
          <p:nvPr/>
        </p:nvSpPr>
        <p:spPr>
          <a:xfrm>
            <a:off x="9644118" y="4063815"/>
            <a:ext cx="1915885" cy="769441"/>
          </a:xfrm>
          <a:prstGeom prst="rect">
            <a:avLst/>
          </a:prstGeom>
          <a:noFill/>
        </p:spPr>
        <p:txBody>
          <a:bodyPr wrap="square">
            <a:spAutoFit/>
          </a:bodyPr>
          <a:lstStyle/>
          <a:p>
            <a:r>
              <a:rPr lang="el-GR" sz="4400" dirty="0"/>
              <a:t>γάμος</a:t>
            </a:r>
          </a:p>
        </p:txBody>
      </p:sp>
    </p:spTree>
    <p:extLst>
      <p:ext uri="{BB962C8B-B14F-4D97-AF65-F5344CB8AC3E}">
        <p14:creationId xmlns:p14="http://schemas.microsoft.com/office/powerpoint/2010/main" val="126238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65611" y="352423"/>
            <a:ext cx="3831257" cy="5705997"/>
          </a:xfrm>
          <a:prstGeom prst="rect">
            <a:avLst/>
          </a:prstGeom>
        </p:spPr>
      </p:pic>
      <p:pic>
        <p:nvPicPr>
          <p:cNvPr id="3" name="Picture 2"/>
          <p:cNvPicPr>
            <a:picLocks noChangeAspect="1"/>
          </p:cNvPicPr>
          <p:nvPr/>
        </p:nvPicPr>
        <p:blipFill rotWithShape="1">
          <a:blip r:embed="rId3"/>
          <a:srcRect r="44815"/>
          <a:stretch/>
        </p:blipFill>
        <p:spPr>
          <a:xfrm>
            <a:off x="8976732" y="352422"/>
            <a:ext cx="2609385" cy="5705997"/>
          </a:xfrm>
          <a:prstGeom prst="rect">
            <a:avLst/>
          </a:prstGeom>
        </p:spPr>
      </p:pic>
      <p:pic>
        <p:nvPicPr>
          <p:cNvPr id="4" name="Picture 3"/>
          <p:cNvPicPr>
            <a:picLocks noChangeAspect="1"/>
          </p:cNvPicPr>
          <p:nvPr/>
        </p:nvPicPr>
        <p:blipFill rotWithShape="1">
          <a:blip r:embed="rId3"/>
          <a:srcRect l="47250"/>
          <a:stretch/>
        </p:blipFill>
        <p:spPr>
          <a:xfrm>
            <a:off x="1159727" y="352424"/>
            <a:ext cx="3077736" cy="5705997"/>
          </a:xfrm>
          <a:prstGeom prst="rect">
            <a:avLst/>
          </a:prstGeom>
        </p:spPr>
      </p:pic>
      <p:sp>
        <p:nvSpPr>
          <p:cNvPr id="5" name="Rounded Rectangle 4"/>
          <p:cNvSpPr/>
          <p:nvPr/>
        </p:nvSpPr>
        <p:spPr>
          <a:xfrm>
            <a:off x="95598" y="6147630"/>
            <a:ext cx="3918840" cy="7103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p>
        </p:txBody>
      </p:sp>
      <p:sp>
        <p:nvSpPr>
          <p:cNvPr id="6" name="Rounded Rectangle 5"/>
          <p:cNvSpPr/>
          <p:nvPr/>
        </p:nvSpPr>
        <p:spPr>
          <a:xfrm>
            <a:off x="4014438" y="6058419"/>
            <a:ext cx="4564567" cy="7103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p>
        </p:txBody>
      </p:sp>
      <p:sp>
        <p:nvSpPr>
          <p:cNvPr id="7" name="Rounded Rectangle 6"/>
          <p:cNvSpPr/>
          <p:nvPr/>
        </p:nvSpPr>
        <p:spPr>
          <a:xfrm>
            <a:off x="8579005" y="6058419"/>
            <a:ext cx="3590692" cy="7103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p>
        </p:txBody>
      </p:sp>
    </p:spTree>
    <p:extLst>
      <p:ext uri="{BB962C8B-B14F-4D97-AF65-F5344CB8AC3E}">
        <p14:creationId xmlns:p14="http://schemas.microsoft.com/office/powerpoint/2010/main" val="3021771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65611" y="352423"/>
            <a:ext cx="3831257" cy="5705997"/>
          </a:xfrm>
          <a:prstGeom prst="rect">
            <a:avLst/>
          </a:prstGeom>
        </p:spPr>
      </p:pic>
      <p:pic>
        <p:nvPicPr>
          <p:cNvPr id="3" name="Picture 2"/>
          <p:cNvPicPr>
            <a:picLocks noChangeAspect="1"/>
          </p:cNvPicPr>
          <p:nvPr/>
        </p:nvPicPr>
        <p:blipFill rotWithShape="1">
          <a:blip r:embed="rId3"/>
          <a:srcRect r="44815"/>
          <a:stretch/>
        </p:blipFill>
        <p:spPr>
          <a:xfrm>
            <a:off x="8976732" y="352422"/>
            <a:ext cx="2609385" cy="5705997"/>
          </a:xfrm>
          <a:prstGeom prst="rect">
            <a:avLst/>
          </a:prstGeom>
        </p:spPr>
      </p:pic>
      <p:pic>
        <p:nvPicPr>
          <p:cNvPr id="4" name="Picture 3"/>
          <p:cNvPicPr>
            <a:picLocks noChangeAspect="1"/>
          </p:cNvPicPr>
          <p:nvPr/>
        </p:nvPicPr>
        <p:blipFill rotWithShape="1">
          <a:blip r:embed="rId3"/>
          <a:srcRect l="47250"/>
          <a:stretch/>
        </p:blipFill>
        <p:spPr>
          <a:xfrm>
            <a:off x="1159727" y="352424"/>
            <a:ext cx="3077736" cy="5705997"/>
          </a:xfrm>
          <a:prstGeom prst="rect">
            <a:avLst/>
          </a:prstGeom>
        </p:spPr>
      </p:pic>
      <p:sp>
        <p:nvSpPr>
          <p:cNvPr id="5" name="Rounded Rectangle 4"/>
          <p:cNvSpPr/>
          <p:nvPr/>
        </p:nvSpPr>
        <p:spPr>
          <a:xfrm>
            <a:off x="95598" y="6147630"/>
            <a:ext cx="3918840" cy="7103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κουμπάρα</a:t>
            </a:r>
            <a:endParaRPr lang="en-US" sz="4000" dirty="0"/>
          </a:p>
        </p:txBody>
      </p:sp>
      <p:sp>
        <p:nvSpPr>
          <p:cNvPr id="6" name="Rounded Rectangle 5"/>
          <p:cNvSpPr/>
          <p:nvPr/>
        </p:nvSpPr>
        <p:spPr>
          <a:xfrm>
            <a:off x="4014438" y="6058419"/>
            <a:ext cx="4564567" cy="7103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νύφη &amp; γαμπρός</a:t>
            </a:r>
            <a:endParaRPr lang="en-US" sz="4000" dirty="0"/>
          </a:p>
        </p:txBody>
      </p:sp>
      <p:sp>
        <p:nvSpPr>
          <p:cNvPr id="7" name="Rounded Rectangle 6"/>
          <p:cNvSpPr/>
          <p:nvPr/>
        </p:nvSpPr>
        <p:spPr>
          <a:xfrm>
            <a:off x="8579005" y="6058419"/>
            <a:ext cx="3590692" cy="7103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κουμπάρος</a:t>
            </a:r>
            <a:endParaRPr lang="en-US" sz="4000" dirty="0"/>
          </a:p>
        </p:txBody>
      </p:sp>
      <p:sp>
        <p:nvSpPr>
          <p:cNvPr id="8" name="Rounded Rectangle 7"/>
          <p:cNvSpPr/>
          <p:nvPr/>
        </p:nvSpPr>
        <p:spPr>
          <a:xfrm>
            <a:off x="4565611" y="89807"/>
            <a:ext cx="3582346"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Γάμος </a:t>
            </a:r>
            <a:endParaRPr lang="en-US" sz="4400" dirty="0">
              <a:solidFill>
                <a:srgbClr val="FF0000"/>
              </a:solidFill>
            </a:endParaRPr>
          </a:p>
        </p:txBody>
      </p:sp>
    </p:spTree>
    <p:extLst>
      <p:ext uri="{BB962C8B-B14F-4D97-AF65-F5344CB8AC3E}">
        <p14:creationId xmlns:p14="http://schemas.microsoft.com/office/powerpoint/2010/main" val="2327376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descr="Printable April 2026 calendar, model #486 | Michel Zbinden">
            <a:extLst>
              <a:ext uri="{FF2B5EF4-FFF2-40B4-BE49-F238E27FC236}">
                <a16:creationId xmlns:a16="http://schemas.microsoft.com/office/drawing/2014/main" id="{EE416A9B-5379-0FB3-2733-A609474FF2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8" name="Εικόνα 7">
            <a:extLst>
              <a:ext uri="{FF2B5EF4-FFF2-40B4-BE49-F238E27FC236}">
                <a16:creationId xmlns:a16="http://schemas.microsoft.com/office/drawing/2014/main" id="{F6F09259-6AA4-9B38-71C2-1709C5591B9D}"/>
              </a:ext>
            </a:extLst>
          </p:cNvPr>
          <p:cNvPicPr>
            <a:picLocks noChangeAspect="1"/>
          </p:cNvPicPr>
          <p:nvPr/>
        </p:nvPicPr>
        <p:blipFill>
          <a:blip r:embed="rId2"/>
          <a:srcRect t="16108" b="19627"/>
          <a:stretch>
            <a:fillRect/>
          </a:stretch>
        </p:blipFill>
        <p:spPr>
          <a:xfrm>
            <a:off x="533400" y="1382486"/>
            <a:ext cx="8763000" cy="42236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Ορθογώνιο 1">
            <a:extLst>
              <a:ext uri="{FF2B5EF4-FFF2-40B4-BE49-F238E27FC236}">
                <a16:creationId xmlns:a16="http://schemas.microsoft.com/office/drawing/2014/main" id="{F2707374-FF8B-AB7C-CFA8-3AB5967C16E7}"/>
              </a:ext>
            </a:extLst>
          </p:cNvPr>
          <p:cNvSpPr/>
          <p:nvPr/>
        </p:nvSpPr>
        <p:spPr>
          <a:xfrm>
            <a:off x="3026229" y="1823357"/>
            <a:ext cx="1513114" cy="4572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δημόσια αργία</a:t>
            </a:r>
          </a:p>
        </p:txBody>
      </p:sp>
      <p:sp>
        <p:nvSpPr>
          <p:cNvPr id="9" name="Ορθογώνιο 8">
            <a:extLst>
              <a:ext uri="{FF2B5EF4-FFF2-40B4-BE49-F238E27FC236}">
                <a16:creationId xmlns:a16="http://schemas.microsoft.com/office/drawing/2014/main" id="{7104088B-94E7-59D8-14EF-887A6BD754DA}"/>
              </a:ext>
            </a:extLst>
          </p:cNvPr>
          <p:cNvSpPr/>
          <p:nvPr/>
        </p:nvSpPr>
        <p:spPr>
          <a:xfrm>
            <a:off x="1077686" y="3429000"/>
            <a:ext cx="1066800" cy="4572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δημόσια αργία</a:t>
            </a:r>
          </a:p>
        </p:txBody>
      </p:sp>
      <p:sp>
        <p:nvSpPr>
          <p:cNvPr id="10" name="Ορθογώνιο 9">
            <a:extLst>
              <a:ext uri="{FF2B5EF4-FFF2-40B4-BE49-F238E27FC236}">
                <a16:creationId xmlns:a16="http://schemas.microsoft.com/office/drawing/2014/main" id="{6F4BD9EC-C84C-C24B-2AE7-6CA6FE79D6D8}"/>
              </a:ext>
            </a:extLst>
          </p:cNvPr>
          <p:cNvSpPr/>
          <p:nvPr/>
        </p:nvSpPr>
        <p:spPr>
          <a:xfrm>
            <a:off x="5562600" y="2590801"/>
            <a:ext cx="979714" cy="4572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δημόσια αργία</a:t>
            </a:r>
          </a:p>
        </p:txBody>
      </p:sp>
      <p:sp>
        <p:nvSpPr>
          <p:cNvPr id="11" name="Ορθογώνιο 10">
            <a:extLst>
              <a:ext uri="{FF2B5EF4-FFF2-40B4-BE49-F238E27FC236}">
                <a16:creationId xmlns:a16="http://schemas.microsoft.com/office/drawing/2014/main" id="{0B30D28E-A92A-A111-F9F6-C0C15E2CE597}"/>
              </a:ext>
            </a:extLst>
          </p:cNvPr>
          <p:cNvSpPr/>
          <p:nvPr/>
        </p:nvSpPr>
        <p:spPr>
          <a:xfrm>
            <a:off x="4381500" y="4223657"/>
            <a:ext cx="1066800" cy="4572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σχολική αργία</a:t>
            </a:r>
          </a:p>
        </p:txBody>
      </p:sp>
      <p:sp>
        <p:nvSpPr>
          <p:cNvPr id="12" name="Ορθογώνιο 11">
            <a:extLst>
              <a:ext uri="{FF2B5EF4-FFF2-40B4-BE49-F238E27FC236}">
                <a16:creationId xmlns:a16="http://schemas.microsoft.com/office/drawing/2014/main" id="{B5580961-D2DD-D021-1FD8-E9596B02FB0C}"/>
              </a:ext>
            </a:extLst>
          </p:cNvPr>
          <p:cNvSpPr/>
          <p:nvPr/>
        </p:nvSpPr>
        <p:spPr>
          <a:xfrm>
            <a:off x="2144486" y="2590801"/>
            <a:ext cx="1066800" cy="4572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ασθένεια</a:t>
            </a:r>
          </a:p>
        </p:txBody>
      </p:sp>
      <p:sp>
        <p:nvSpPr>
          <p:cNvPr id="13" name="Ορθογώνιο 12">
            <a:extLst>
              <a:ext uri="{FF2B5EF4-FFF2-40B4-BE49-F238E27FC236}">
                <a16:creationId xmlns:a16="http://schemas.microsoft.com/office/drawing/2014/main" id="{B0CF0FBC-AD8A-77CC-7436-686B49868BDA}"/>
              </a:ext>
            </a:extLst>
          </p:cNvPr>
          <p:cNvSpPr/>
          <p:nvPr/>
        </p:nvSpPr>
        <p:spPr>
          <a:xfrm>
            <a:off x="3320143" y="2590801"/>
            <a:ext cx="1066800" cy="4572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ασθένεια</a:t>
            </a:r>
          </a:p>
        </p:txBody>
      </p:sp>
      <p:sp>
        <p:nvSpPr>
          <p:cNvPr id="14" name="Ορθογώνιο 13">
            <a:extLst>
              <a:ext uri="{FF2B5EF4-FFF2-40B4-BE49-F238E27FC236}">
                <a16:creationId xmlns:a16="http://schemas.microsoft.com/office/drawing/2014/main" id="{5437F810-87D8-F016-6AA4-FA831A156239}"/>
              </a:ext>
            </a:extLst>
          </p:cNvPr>
          <p:cNvSpPr/>
          <p:nvPr/>
        </p:nvSpPr>
        <p:spPr>
          <a:xfrm>
            <a:off x="4539343" y="228600"/>
            <a:ext cx="1513114" cy="4572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Απρίλιος  2026</a:t>
            </a:r>
          </a:p>
        </p:txBody>
      </p:sp>
      <p:sp>
        <p:nvSpPr>
          <p:cNvPr id="15" name="Ορθογώνιο 14">
            <a:extLst>
              <a:ext uri="{FF2B5EF4-FFF2-40B4-BE49-F238E27FC236}">
                <a16:creationId xmlns:a16="http://schemas.microsoft.com/office/drawing/2014/main" id="{32EEFBD5-9499-CE61-5759-CF99F713FD42}"/>
              </a:ext>
            </a:extLst>
          </p:cNvPr>
          <p:cNvSpPr/>
          <p:nvPr/>
        </p:nvSpPr>
        <p:spPr>
          <a:xfrm>
            <a:off x="955222" y="805543"/>
            <a:ext cx="1088571" cy="4572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Δευτέρα</a:t>
            </a:r>
          </a:p>
        </p:txBody>
      </p:sp>
      <p:sp>
        <p:nvSpPr>
          <p:cNvPr id="16" name="Ορθογώνιο 15">
            <a:extLst>
              <a:ext uri="{FF2B5EF4-FFF2-40B4-BE49-F238E27FC236}">
                <a16:creationId xmlns:a16="http://schemas.microsoft.com/office/drawing/2014/main" id="{18E409DD-4B4B-F46E-6E39-407043556FC8}"/>
              </a:ext>
            </a:extLst>
          </p:cNvPr>
          <p:cNvSpPr/>
          <p:nvPr/>
        </p:nvSpPr>
        <p:spPr>
          <a:xfrm>
            <a:off x="2109104" y="794657"/>
            <a:ext cx="987880" cy="4572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Τρίτη</a:t>
            </a:r>
          </a:p>
        </p:txBody>
      </p:sp>
      <p:sp>
        <p:nvSpPr>
          <p:cNvPr id="17" name="Ορθογώνιο 16">
            <a:extLst>
              <a:ext uri="{FF2B5EF4-FFF2-40B4-BE49-F238E27FC236}">
                <a16:creationId xmlns:a16="http://schemas.microsoft.com/office/drawing/2014/main" id="{7D12D1C7-9901-7EF2-54BB-E51663E834EF}"/>
              </a:ext>
            </a:extLst>
          </p:cNvPr>
          <p:cNvSpPr/>
          <p:nvPr/>
        </p:nvSpPr>
        <p:spPr>
          <a:xfrm>
            <a:off x="3140528" y="762000"/>
            <a:ext cx="1088571" cy="4572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Τετάρτη</a:t>
            </a:r>
          </a:p>
        </p:txBody>
      </p:sp>
      <p:sp>
        <p:nvSpPr>
          <p:cNvPr id="18" name="Ορθογώνιο 17">
            <a:extLst>
              <a:ext uri="{FF2B5EF4-FFF2-40B4-BE49-F238E27FC236}">
                <a16:creationId xmlns:a16="http://schemas.microsoft.com/office/drawing/2014/main" id="{CC92EF9F-7FFC-B4FB-A31F-896E212F36A5}"/>
              </a:ext>
            </a:extLst>
          </p:cNvPr>
          <p:cNvSpPr/>
          <p:nvPr/>
        </p:nvSpPr>
        <p:spPr>
          <a:xfrm>
            <a:off x="4256314" y="762000"/>
            <a:ext cx="1088571" cy="4572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Πέμπτη</a:t>
            </a:r>
          </a:p>
        </p:txBody>
      </p:sp>
      <p:sp>
        <p:nvSpPr>
          <p:cNvPr id="19" name="Ορθογώνιο 18">
            <a:extLst>
              <a:ext uri="{FF2B5EF4-FFF2-40B4-BE49-F238E27FC236}">
                <a16:creationId xmlns:a16="http://schemas.microsoft.com/office/drawing/2014/main" id="{DBDD1003-1F6F-DAD1-9000-D19FF7B2B288}"/>
              </a:ext>
            </a:extLst>
          </p:cNvPr>
          <p:cNvSpPr/>
          <p:nvPr/>
        </p:nvSpPr>
        <p:spPr>
          <a:xfrm>
            <a:off x="5399314" y="762000"/>
            <a:ext cx="1143000" cy="4572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Παρασκευή</a:t>
            </a:r>
          </a:p>
        </p:txBody>
      </p:sp>
      <p:sp>
        <p:nvSpPr>
          <p:cNvPr id="20" name="Ορθογώνιο 19">
            <a:extLst>
              <a:ext uri="{FF2B5EF4-FFF2-40B4-BE49-F238E27FC236}">
                <a16:creationId xmlns:a16="http://schemas.microsoft.com/office/drawing/2014/main" id="{ECDFF1B4-A723-FB98-3A8F-0D448EC91505}"/>
              </a:ext>
            </a:extLst>
          </p:cNvPr>
          <p:cNvSpPr/>
          <p:nvPr/>
        </p:nvSpPr>
        <p:spPr>
          <a:xfrm>
            <a:off x="6651172" y="762000"/>
            <a:ext cx="1088571" cy="4572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Σάββατο</a:t>
            </a:r>
          </a:p>
        </p:txBody>
      </p:sp>
      <p:sp>
        <p:nvSpPr>
          <p:cNvPr id="21" name="Ορθογώνιο 20">
            <a:extLst>
              <a:ext uri="{FF2B5EF4-FFF2-40B4-BE49-F238E27FC236}">
                <a16:creationId xmlns:a16="http://schemas.microsoft.com/office/drawing/2014/main" id="{71807873-0DFF-960E-056C-7FE7C3A50F1F}"/>
              </a:ext>
            </a:extLst>
          </p:cNvPr>
          <p:cNvSpPr/>
          <p:nvPr/>
        </p:nvSpPr>
        <p:spPr>
          <a:xfrm>
            <a:off x="7794172" y="762000"/>
            <a:ext cx="1088571" cy="4572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Κυριακή</a:t>
            </a:r>
          </a:p>
        </p:txBody>
      </p:sp>
      <p:pic>
        <p:nvPicPr>
          <p:cNvPr id="12296" name="Picture 8" descr="Cartoon couple kiss - 32 χιλιάδες εικόνες, εικονογραφήσεις και φωτογραφίες  στοκ χωρίς δικαιώματα | Shutterstock">
            <a:extLst>
              <a:ext uri="{FF2B5EF4-FFF2-40B4-BE49-F238E27FC236}">
                <a16:creationId xmlns:a16="http://schemas.microsoft.com/office/drawing/2014/main" id="{9565324E-C226-1C4F-AE56-BAF75FE34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7143" y="1823357"/>
            <a:ext cx="1800225" cy="2543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2" name="Ορθογώνιο 21">
            <a:extLst>
              <a:ext uri="{FF2B5EF4-FFF2-40B4-BE49-F238E27FC236}">
                <a16:creationId xmlns:a16="http://schemas.microsoft.com/office/drawing/2014/main" id="{65CA4124-681F-BBD9-FB2C-B8F1D349785C}"/>
              </a:ext>
            </a:extLst>
          </p:cNvPr>
          <p:cNvSpPr/>
          <p:nvPr/>
        </p:nvSpPr>
        <p:spPr>
          <a:xfrm>
            <a:off x="9797143" y="4680857"/>
            <a:ext cx="1861457" cy="9252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  Μηνάς ηλεκτρολόγος        </a:t>
            </a:r>
          </a:p>
        </p:txBody>
      </p:sp>
      <p:sp>
        <p:nvSpPr>
          <p:cNvPr id="23" name="Ορθογώνιο 22">
            <a:extLst>
              <a:ext uri="{FF2B5EF4-FFF2-40B4-BE49-F238E27FC236}">
                <a16:creationId xmlns:a16="http://schemas.microsoft.com/office/drawing/2014/main" id="{09013EED-4D7D-08CB-DC3C-4FEB353255AB}"/>
              </a:ext>
            </a:extLst>
          </p:cNvPr>
          <p:cNvSpPr/>
          <p:nvPr/>
        </p:nvSpPr>
        <p:spPr>
          <a:xfrm>
            <a:off x="10319657" y="685800"/>
            <a:ext cx="1277711" cy="9252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Μαρία</a:t>
            </a:r>
          </a:p>
          <a:p>
            <a:pPr algn="ctr"/>
            <a:r>
              <a:rPr lang="el-GR" dirty="0"/>
              <a:t>δασκάλα</a:t>
            </a:r>
          </a:p>
        </p:txBody>
      </p:sp>
    </p:spTree>
    <p:extLst>
      <p:ext uri="{BB962C8B-B14F-4D97-AF65-F5344CB8AC3E}">
        <p14:creationId xmlns:p14="http://schemas.microsoft.com/office/powerpoint/2010/main" val="1151725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Ημερολόγιο </a:t>
            </a:r>
            <a:endParaRPr lang="en-US" dirty="0"/>
          </a:p>
        </p:txBody>
      </p:sp>
      <p:pic>
        <p:nvPicPr>
          <p:cNvPr id="4" name="Content Placeholder 3"/>
          <p:cNvPicPr>
            <a:picLocks noGrp="1" noChangeAspect="1"/>
          </p:cNvPicPr>
          <p:nvPr>
            <p:ph idx="1"/>
          </p:nvPr>
        </p:nvPicPr>
        <p:blipFill>
          <a:blip r:embed="rId2"/>
          <a:srcRect b="12827"/>
          <a:stretch>
            <a:fillRect/>
          </a:stretch>
        </p:blipFill>
        <p:spPr>
          <a:xfrm rot="20153117">
            <a:off x="6883288" y="1695706"/>
            <a:ext cx="4124165" cy="3196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rcRect t="17486"/>
          <a:stretch>
            <a:fillRect/>
          </a:stretch>
        </p:blipFill>
        <p:spPr>
          <a:xfrm rot="20379127">
            <a:off x="854945" y="1888795"/>
            <a:ext cx="5133624" cy="3347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9809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Η αγαπημένη μου  γιορτή είναι _______. </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lang="el-GR" sz="6600" dirty="0"/>
              <a:t>τα γενέθλιά μου</a:t>
            </a:r>
          </a:p>
          <a:p>
            <a:pPr>
              <a:buFont typeface="Wingdings" panose="05000000000000000000" pitchFamily="2" charset="2"/>
              <a:buChar char="q"/>
            </a:pPr>
            <a:r>
              <a:rPr lang="el-GR" sz="6600" dirty="0"/>
              <a:t>η γιορτή της διακοπής της νηστείας  (</a:t>
            </a:r>
            <a:r>
              <a:rPr lang="el-GR" sz="6600" dirty="0" err="1"/>
              <a:t>Ιντ</a:t>
            </a:r>
            <a:r>
              <a:rPr lang="el-GR" sz="6600" dirty="0"/>
              <a:t> </a:t>
            </a:r>
            <a:r>
              <a:rPr lang="el-GR" sz="6600" dirty="0" err="1"/>
              <a:t>αλ</a:t>
            </a:r>
            <a:r>
              <a:rPr lang="el-GR" sz="6600" dirty="0"/>
              <a:t> </a:t>
            </a:r>
            <a:r>
              <a:rPr lang="el-GR" sz="6600" dirty="0" err="1"/>
              <a:t>Φιτρ</a:t>
            </a:r>
            <a:r>
              <a:rPr lang="el-GR" sz="6600" dirty="0"/>
              <a:t> )</a:t>
            </a:r>
          </a:p>
          <a:p>
            <a:pPr>
              <a:buFont typeface="Wingdings" panose="05000000000000000000" pitchFamily="2" charset="2"/>
              <a:buChar char="q"/>
            </a:pPr>
            <a:r>
              <a:rPr lang="el-GR" sz="6600" dirty="0"/>
              <a:t>τα Χριστούγεννα</a:t>
            </a:r>
          </a:p>
          <a:p>
            <a:pPr>
              <a:buFont typeface="Wingdings" panose="05000000000000000000" pitchFamily="2" charset="2"/>
              <a:buChar char="q"/>
            </a:pPr>
            <a:r>
              <a:rPr lang="el-GR" sz="6600" dirty="0"/>
              <a:t>η Τσικνοπέμπτη </a:t>
            </a:r>
          </a:p>
          <a:p>
            <a:endParaRPr lang="en-US" dirty="0"/>
          </a:p>
        </p:txBody>
      </p:sp>
    </p:spTree>
    <p:extLst>
      <p:ext uri="{BB962C8B-B14F-4D97-AF65-F5344CB8AC3E}">
        <p14:creationId xmlns:p14="http://schemas.microsoft.com/office/powerpoint/2010/main" val="413003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Γιόρτασα    μαζί με_____________.</a:t>
            </a:r>
            <a:endParaRPr lang="en-US" dirty="0">
              <a:solidFill>
                <a:srgbClr val="FF0000"/>
              </a:solidFill>
            </a:endParaRPr>
          </a:p>
        </p:txBody>
      </p:sp>
      <p:sp>
        <p:nvSpPr>
          <p:cNvPr id="3" name="Content Placeholder 2"/>
          <p:cNvSpPr>
            <a:spLocks noGrp="1"/>
          </p:cNvSpPr>
          <p:nvPr>
            <p:ph idx="1"/>
          </p:nvPr>
        </p:nvSpPr>
        <p:spPr/>
        <p:txBody>
          <a:bodyPr/>
          <a:lstStyle/>
          <a:p>
            <a:r>
              <a:rPr lang="el-GR" dirty="0"/>
              <a:t>τον μπαμπά</a:t>
            </a:r>
          </a:p>
          <a:p>
            <a:r>
              <a:rPr lang="el-GR" dirty="0"/>
              <a:t>τη μαμά</a:t>
            </a:r>
          </a:p>
          <a:p>
            <a:r>
              <a:rPr lang="el-GR" dirty="0"/>
              <a:t>τον παππού </a:t>
            </a:r>
          </a:p>
          <a:p>
            <a:r>
              <a:rPr lang="el-GR" dirty="0"/>
              <a:t>τη γιαγιά</a:t>
            </a:r>
          </a:p>
          <a:p>
            <a:r>
              <a:rPr lang="el-GR" dirty="0"/>
              <a:t>τους  φίλους</a:t>
            </a:r>
          </a:p>
          <a:p>
            <a:r>
              <a:rPr lang="el-GR" dirty="0"/>
              <a:t>τις φίλες</a:t>
            </a:r>
          </a:p>
          <a:p>
            <a:r>
              <a:rPr lang="el-GR" dirty="0"/>
              <a:t>τον θείο</a:t>
            </a:r>
          </a:p>
          <a:p>
            <a:r>
              <a:rPr lang="el-GR" dirty="0"/>
              <a:t>τη θεία</a:t>
            </a:r>
            <a:endParaRPr lang="en-US" dirty="0"/>
          </a:p>
        </p:txBody>
      </p:sp>
    </p:spTree>
    <p:extLst>
      <p:ext uri="{BB962C8B-B14F-4D97-AF65-F5344CB8AC3E}">
        <p14:creationId xmlns:p14="http://schemas.microsoft.com/office/powerpoint/2010/main" val="356098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Έκανα  πολλά πράγματα. ________________.</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l-GR" sz="4000" dirty="0">
                <a:solidFill>
                  <a:srgbClr val="00B050"/>
                </a:solidFill>
              </a:rPr>
              <a:t>Πριν από  τη  γιορτή   </a:t>
            </a:r>
            <a:r>
              <a:rPr lang="el-GR" sz="4000" dirty="0"/>
              <a:t>καθάρισα.</a:t>
            </a:r>
          </a:p>
          <a:p>
            <a:r>
              <a:rPr lang="el-GR" sz="4000" dirty="0">
                <a:solidFill>
                  <a:srgbClr val="00B050"/>
                </a:solidFill>
              </a:rPr>
              <a:t>Κατά τη διάρκεια της  γιορτής    </a:t>
            </a:r>
            <a:r>
              <a:rPr lang="el-GR" sz="4000" dirty="0"/>
              <a:t>χορέψαμε.</a:t>
            </a:r>
          </a:p>
          <a:p>
            <a:r>
              <a:rPr lang="el-GR" sz="4000" dirty="0">
                <a:solidFill>
                  <a:srgbClr val="00B050"/>
                </a:solidFill>
              </a:rPr>
              <a:t>Μετά τη  γιορτή    </a:t>
            </a:r>
            <a:r>
              <a:rPr lang="el-GR" sz="4000" dirty="0"/>
              <a:t>καθάρισα το σπίτι  και άνοιξα  τα  δώρα.</a:t>
            </a:r>
            <a:endParaRPr lang="en-US" sz="4000" dirty="0"/>
          </a:p>
        </p:txBody>
      </p:sp>
    </p:spTree>
    <p:extLst>
      <p:ext uri="{BB962C8B-B14F-4D97-AF65-F5344CB8AC3E}">
        <p14:creationId xmlns:p14="http://schemas.microsoft.com/office/powerpoint/2010/main" val="333764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Απριλίου 2026 (__/04/2026).Τώρα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00B050"/>
                </a:solidFill>
              </a:rPr>
              <a:t>Αγαπημένο μου ημερολόγιο,</a:t>
            </a:r>
            <a:endParaRPr lang="en-US" dirty="0">
              <a:solidFill>
                <a:srgbClr val="00B050"/>
              </a:solidFill>
            </a:endParaRPr>
          </a:p>
        </p:txBody>
      </p:sp>
      <p:sp>
        <p:nvSpPr>
          <p:cNvPr id="3" name="Content Placeholder 2"/>
          <p:cNvSpPr>
            <a:spLocks noGrp="1"/>
          </p:cNvSpPr>
          <p:nvPr>
            <p:ph idx="1"/>
          </p:nvPr>
        </p:nvSpPr>
        <p:spPr>
          <a:xfrm>
            <a:off x="6008915" y="1978025"/>
            <a:ext cx="5976260" cy="4351338"/>
          </a:xfrm>
        </p:spPr>
        <p:txBody>
          <a:bodyPr>
            <a:normAutofit fontScale="92500" lnSpcReduction="10000"/>
          </a:bodyPr>
          <a:lstStyle/>
          <a:p>
            <a:pPr marL="0" lvl="0" indent="0" eaLnBrk="0" fontAlgn="base" hangingPunct="0">
              <a:lnSpc>
                <a:spcPct val="100000"/>
              </a:lnSpc>
              <a:spcBef>
                <a:spcPct val="0"/>
              </a:spcBef>
              <a:spcAft>
                <a:spcPct val="0"/>
              </a:spcAft>
              <a:buNone/>
            </a:pPr>
            <a:r>
              <a:rPr lang="el-GR" sz="2600" dirty="0">
                <a:solidFill>
                  <a:srgbClr val="00B050"/>
                </a:solidFill>
              </a:rPr>
              <a:t>Αγαπημένο μου ημερολόγιο,</a:t>
            </a:r>
            <a:r>
              <a:rPr lang="el-GR" altLang="el-GR" sz="2600" dirty="0">
                <a:solidFill>
                  <a:srgbClr val="0A0A0A"/>
                </a:solidFill>
              </a:rPr>
              <a:t> </a:t>
            </a:r>
          </a:p>
          <a:p>
            <a:pPr marL="0" lvl="0" indent="0" eaLnBrk="0" fontAlgn="base" hangingPunct="0">
              <a:lnSpc>
                <a:spcPct val="100000"/>
              </a:lnSpc>
              <a:spcBef>
                <a:spcPct val="0"/>
              </a:spcBef>
              <a:spcAft>
                <a:spcPct val="0"/>
              </a:spcAft>
              <a:buNone/>
            </a:pPr>
            <a:endParaRPr lang="el-GR" altLang="el-GR" sz="2600" dirty="0"/>
          </a:p>
          <a:p>
            <a:pPr marL="0" lvl="0" indent="0" eaLnBrk="0" fontAlgn="base" hangingPunct="0">
              <a:lnSpc>
                <a:spcPct val="100000"/>
              </a:lnSpc>
              <a:spcBef>
                <a:spcPct val="0"/>
              </a:spcBef>
              <a:spcAft>
                <a:spcPct val="0"/>
              </a:spcAft>
              <a:buNone/>
            </a:pPr>
            <a:r>
              <a:rPr lang="el-GR" altLang="el-GR" sz="2600" dirty="0">
                <a:solidFill>
                  <a:srgbClr val="0A0A0A"/>
                </a:solidFill>
              </a:rPr>
              <a:t>Χθες γιορτάσαμε το Ραμαζάνι και ήταν μια υπέροχη μέρα! Έκανα μια μικρή γιορτή στο σπίτι μου και ήρθαν όλοι οι συγγενείς μου.</a:t>
            </a:r>
          </a:p>
          <a:p>
            <a:pPr marL="0" lvl="0" indent="0" eaLnBrk="0" fontAlgn="base" hangingPunct="0">
              <a:lnSpc>
                <a:spcPct val="100000"/>
              </a:lnSpc>
              <a:spcBef>
                <a:spcPct val="0"/>
              </a:spcBef>
              <a:spcAft>
                <a:spcPct val="0"/>
              </a:spcAft>
              <a:buNone/>
            </a:pPr>
            <a:r>
              <a:rPr lang="el-GR" altLang="el-GR" sz="2600" dirty="0">
                <a:solidFill>
                  <a:srgbClr val="0A0A0A"/>
                </a:solidFill>
              </a:rPr>
              <a:t>Πριν έρθουν οι καλεσμένοι, καθάρισα το σπίτι και μετά έστρωσα το τραπέζι. Η μαμά μου μαγείρεψε νόστιμα φαγητά και γλυκά. Περάσαμε πολύ όμορφα μαζί. Ήμουν πολύ χαρούμενος/χαρούμενη γιατί μου αρέσει να είμαστε όλη η οικογένεια μαζί!</a:t>
            </a:r>
            <a:endParaRPr lang="el-GR" altLang="el-GR" sz="2600" dirty="0"/>
          </a:p>
          <a:p>
            <a:endParaRPr lang="en-US" dirty="0"/>
          </a:p>
        </p:txBody>
      </p:sp>
      <p:sp>
        <p:nvSpPr>
          <p:cNvPr id="4" name="Content Placeholder 2">
            <a:extLst>
              <a:ext uri="{FF2B5EF4-FFF2-40B4-BE49-F238E27FC236}">
                <a16:creationId xmlns:a16="http://schemas.microsoft.com/office/drawing/2014/main" id="{BB1B049D-374D-2BDA-CDF2-AB77668DDE0E}"/>
              </a:ext>
            </a:extLst>
          </p:cNvPr>
          <p:cNvSpPr txBox="1">
            <a:spLocks/>
          </p:cNvSpPr>
          <p:nvPr/>
        </p:nvSpPr>
        <p:spPr>
          <a:xfrm>
            <a:off x="293914" y="1978025"/>
            <a:ext cx="5529943" cy="435133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3800" dirty="0">
                <a:solidFill>
                  <a:srgbClr val="00B050"/>
                </a:solidFill>
              </a:rPr>
              <a:t>Αγαπημένο μου ημερολόγιο,</a:t>
            </a:r>
          </a:p>
          <a:p>
            <a:pPr marL="0" indent="0">
              <a:buNone/>
            </a:pPr>
            <a:endParaRPr lang="el-GR" sz="3800" dirty="0">
              <a:solidFill>
                <a:srgbClr val="00B050"/>
              </a:solidFill>
            </a:endParaRPr>
          </a:p>
          <a:p>
            <a:pPr marL="0" lvl="0" indent="0" eaLnBrk="0" fontAlgn="base" hangingPunct="0">
              <a:lnSpc>
                <a:spcPct val="100000"/>
              </a:lnSpc>
              <a:spcBef>
                <a:spcPct val="0"/>
              </a:spcBef>
              <a:spcAft>
                <a:spcPct val="0"/>
              </a:spcAft>
              <a:buNone/>
            </a:pPr>
            <a:r>
              <a:rPr lang="el-GR" altLang="el-GR" sz="3800" dirty="0">
                <a:solidFill>
                  <a:srgbClr val="0A0A0A"/>
                </a:solidFill>
              </a:rPr>
              <a:t>Χθες ήταν τα γενέθλιά μου και έκανα ένα μικρό πάρτι στο σπίτι. Ήρθαν ο παππούς, η γιαγιά, οι θείοι μου, αλλά και οι φίλοι μου.</a:t>
            </a:r>
            <a:endParaRPr lang="el-GR" altLang="el-GR" sz="3800" dirty="0"/>
          </a:p>
          <a:p>
            <a:pPr marL="0" lvl="0" indent="0" eaLnBrk="0" fontAlgn="base" hangingPunct="0">
              <a:lnSpc>
                <a:spcPct val="100000"/>
              </a:lnSpc>
              <a:spcBef>
                <a:spcPct val="0"/>
              </a:spcBef>
              <a:spcAft>
                <a:spcPct val="0"/>
              </a:spcAft>
              <a:buNone/>
            </a:pPr>
            <a:r>
              <a:rPr lang="el-GR" altLang="el-GR" sz="3800" dirty="0">
                <a:solidFill>
                  <a:srgbClr val="0A0A0A"/>
                </a:solidFill>
              </a:rPr>
              <a:t>Πριν από τη γιορτή, καθάρισα το σπίτι και στόλισα το σαλόνι με κόκκινα, μαύρα και άσπρα μπαλόνια. Μετά, έστρωσα το τραπέζι με πιάτα και ποτήρια. Η μαμά μου μαγείρεψε πολλά φαγητά και έφτιαξε νόστιμα γλυκά.</a:t>
            </a:r>
            <a:endParaRPr lang="el-GR" altLang="el-GR" sz="3800" dirty="0"/>
          </a:p>
          <a:p>
            <a:pPr marL="0" lvl="0" indent="0" eaLnBrk="0" fontAlgn="base" hangingPunct="0">
              <a:lnSpc>
                <a:spcPct val="100000"/>
              </a:lnSpc>
              <a:spcBef>
                <a:spcPct val="0"/>
              </a:spcBef>
              <a:spcAft>
                <a:spcPct val="0"/>
              </a:spcAft>
              <a:buNone/>
            </a:pPr>
            <a:r>
              <a:rPr lang="el-GR" altLang="el-GR" sz="3800" dirty="0">
                <a:solidFill>
                  <a:srgbClr val="0A0A0A"/>
                </a:solidFill>
              </a:rPr>
              <a:t>Ήμουν πολύ χαρούμενος/χαρούμενη και πέρασα υπέροχα!</a:t>
            </a:r>
            <a:endParaRPr lang="el-GR" altLang="el-GR" sz="3800" dirty="0"/>
          </a:p>
          <a:p>
            <a:pPr marL="0" indent="0">
              <a:buNone/>
            </a:pPr>
            <a:endParaRPr lang="el-GR" sz="3800" dirty="0"/>
          </a:p>
          <a:p>
            <a:endParaRPr lang="en-US" dirty="0"/>
          </a:p>
        </p:txBody>
      </p:sp>
      <p:sp>
        <p:nvSpPr>
          <p:cNvPr id="6" name="Rectangle 2">
            <a:extLst>
              <a:ext uri="{FF2B5EF4-FFF2-40B4-BE49-F238E27FC236}">
                <a16:creationId xmlns:a16="http://schemas.microsoft.com/office/drawing/2014/main" id="{7EE7248E-E180-3AF6-19F4-7B5C515F84A6}"/>
              </a:ext>
            </a:extLst>
          </p:cNvPr>
          <p:cNvSpPr>
            <a:spLocks noChangeArrowheads="1"/>
          </p:cNvSpPr>
          <p:nvPr/>
        </p:nvSpPr>
        <p:spPr bwMode="auto">
          <a:xfrm>
            <a:off x="0" y="-189779"/>
            <a:ext cx="184731" cy="37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1816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Ήταν  η  πιο  όμορφη μέρα της  ζωής μου.</a:t>
            </a:r>
            <a:endParaRPr lang="en-US" dirty="0">
              <a:solidFill>
                <a:srgbClr val="FF0000"/>
              </a:solidFill>
            </a:endParaRPr>
          </a:p>
        </p:txBody>
      </p:sp>
      <p:sp>
        <p:nvSpPr>
          <p:cNvPr id="3" name="Content Placeholder 2"/>
          <p:cNvSpPr>
            <a:spLocks noGrp="1"/>
          </p:cNvSpPr>
          <p:nvPr>
            <p:ph idx="1"/>
          </p:nvPr>
        </p:nvSpPr>
        <p:spPr>
          <a:xfrm>
            <a:off x="859971" y="1836511"/>
            <a:ext cx="8011886" cy="4351338"/>
          </a:xfrm>
        </p:spPr>
        <p:txBody>
          <a:bodyPr>
            <a:normAutofit/>
          </a:bodyPr>
          <a:lstStyle/>
          <a:p>
            <a:pPr marL="0" indent="0">
              <a:buNone/>
            </a:pPr>
            <a:r>
              <a:rPr lang="el-GR" sz="6600" dirty="0"/>
              <a:t>Ήμουν  πολύ χαρούμενος.</a:t>
            </a:r>
          </a:p>
          <a:p>
            <a:pPr marL="0" indent="0">
              <a:buNone/>
            </a:pPr>
            <a:r>
              <a:rPr lang="el-GR" sz="6600" dirty="0"/>
              <a:t>Ήμουν πολύ χαρούμενη.</a:t>
            </a:r>
          </a:p>
          <a:p>
            <a:pPr marL="0" indent="0">
              <a:buNone/>
            </a:pPr>
            <a:endParaRPr lang="en-US" sz="6600" dirty="0"/>
          </a:p>
        </p:txBody>
      </p:sp>
      <p:pic>
        <p:nvPicPr>
          <p:cNvPr id="1026" name="Picture 2" descr="Σχέδιο κινουμένων σχεδίων με ένα αγόρι με σακίδια Διανυσματική απεικόνιση -  εικονογραφία από arroyos, childhood: 91197058">
            <a:extLst>
              <a:ext uri="{FF2B5EF4-FFF2-40B4-BE49-F238E27FC236}">
                <a16:creationId xmlns:a16="http://schemas.microsoft.com/office/drawing/2014/main" id="{349E1224-6BBD-509A-06D5-860602262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8732" y="1690689"/>
            <a:ext cx="2143125" cy="17383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Καρτούν Κοριτσάκι Αντίχειρες Επάνω Διάνυσμα από ©lawangdesign 616213996">
            <a:extLst>
              <a:ext uri="{FF2B5EF4-FFF2-40B4-BE49-F238E27FC236}">
                <a16:creationId xmlns:a16="http://schemas.microsoft.com/office/drawing/2014/main" id="{D88F0A75-9811-5C60-F40A-382EFA7D69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959"/>
          <a:stretch>
            <a:fillRect/>
          </a:stretch>
        </p:blipFill>
        <p:spPr bwMode="auto">
          <a:xfrm>
            <a:off x="7032171" y="3943010"/>
            <a:ext cx="1752600" cy="17308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32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35FC0C71-7BCA-C758-AA7B-D61FA4410748}"/>
              </a:ext>
            </a:extLst>
          </p:cNvPr>
          <p:cNvGraphicFramePr>
            <a:graphicFrameLocks noGrp="1"/>
          </p:cNvGraphicFramePr>
          <p:nvPr>
            <p:extLst>
              <p:ext uri="{D42A27DB-BD31-4B8C-83A1-F6EECF244321}">
                <p14:modId xmlns:p14="http://schemas.microsoft.com/office/powerpoint/2010/main" val="3367493678"/>
              </p:ext>
            </p:extLst>
          </p:nvPr>
        </p:nvGraphicFramePr>
        <p:xfrm>
          <a:off x="293912" y="1742924"/>
          <a:ext cx="11898089" cy="1833880"/>
        </p:xfrm>
        <a:graphic>
          <a:graphicData uri="http://schemas.openxmlformats.org/drawingml/2006/table">
            <a:tbl>
              <a:tblPr firstRow="1" bandRow="1">
                <a:tableStyleId>{5940675A-B579-460E-94D1-54222C63F5DA}</a:tableStyleId>
              </a:tblPr>
              <a:tblGrid>
                <a:gridCol w="2405745">
                  <a:extLst>
                    <a:ext uri="{9D8B030D-6E8A-4147-A177-3AD203B41FA5}">
                      <a16:colId xmlns:a16="http://schemas.microsoft.com/office/drawing/2014/main" val="1855223443"/>
                    </a:ext>
                  </a:extLst>
                </a:gridCol>
                <a:gridCol w="3178629">
                  <a:extLst>
                    <a:ext uri="{9D8B030D-6E8A-4147-A177-3AD203B41FA5}">
                      <a16:colId xmlns:a16="http://schemas.microsoft.com/office/drawing/2014/main" val="1856629654"/>
                    </a:ext>
                  </a:extLst>
                </a:gridCol>
                <a:gridCol w="3048000">
                  <a:extLst>
                    <a:ext uri="{9D8B030D-6E8A-4147-A177-3AD203B41FA5}">
                      <a16:colId xmlns:a16="http://schemas.microsoft.com/office/drawing/2014/main" val="4263635473"/>
                    </a:ext>
                  </a:extLst>
                </a:gridCol>
                <a:gridCol w="3265715">
                  <a:extLst>
                    <a:ext uri="{9D8B030D-6E8A-4147-A177-3AD203B41FA5}">
                      <a16:colId xmlns:a16="http://schemas.microsoft.com/office/drawing/2014/main" val="2229548028"/>
                    </a:ext>
                  </a:extLst>
                </a:gridCol>
              </a:tblGrid>
              <a:tr h="370840">
                <a:tc>
                  <a:txBody>
                    <a:bodyPr/>
                    <a:lstStyle/>
                    <a:p>
                      <a:r>
                        <a:rPr lang="el-GR" dirty="0">
                          <a:solidFill>
                            <a:schemeClr val="tx1"/>
                          </a:solidFill>
                        </a:rPr>
                        <a:t>λεξιλόγιο- γραμματική </a:t>
                      </a:r>
                    </a:p>
                  </a:txBody>
                  <a:tcPr>
                    <a:solidFill>
                      <a:schemeClr val="tx2">
                        <a:lumMod val="10000"/>
                        <a:lumOff val="90000"/>
                      </a:schemeClr>
                    </a:solidFill>
                  </a:tcPr>
                </a:tc>
                <a:tc>
                  <a:txBody>
                    <a:bodyPr/>
                    <a:lstStyle/>
                    <a:p>
                      <a:r>
                        <a:rPr lang="el-GR" dirty="0">
                          <a:solidFill>
                            <a:schemeClr val="tx1"/>
                          </a:solidFill>
                        </a:rPr>
                        <a:t>ακρόαση – προφορικός λόγος</a:t>
                      </a:r>
                    </a:p>
                  </a:txBody>
                  <a:tcPr>
                    <a:solidFill>
                      <a:schemeClr val="tx2">
                        <a:lumMod val="10000"/>
                        <a:lumOff val="90000"/>
                      </a:schemeClr>
                    </a:solidFill>
                  </a:tcPr>
                </a:tc>
                <a:tc>
                  <a:txBody>
                    <a:bodyPr/>
                    <a:lstStyle/>
                    <a:p>
                      <a:r>
                        <a:rPr lang="el-GR" dirty="0">
                          <a:solidFill>
                            <a:schemeClr val="tx1"/>
                          </a:solidFill>
                        </a:rPr>
                        <a:t>γραφή – δημιουργικότητα</a:t>
                      </a:r>
                    </a:p>
                  </a:txBody>
                  <a:tcPr>
                    <a:solidFill>
                      <a:schemeClr val="tx2">
                        <a:lumMod val="10000"/>
                        <a:lumOff val="90000"/>
                      </a:schemeClr>
                    </a:solidFill>
                  </a:tcPr>
                </a:tc>
                <a:tc>
                  <a:txBody>
                    <a:bodyPr/>
                    <a:lstStyle/>
                    <a:p>
                      <a:r>
                        <a:rPr lang="el-GR" dirty="0">
                          <a:solidFill>
                            <a:schemeClr val="tx1"/>
                          </a:solidFill>
                        </a:rPr>
                        <a:t>ανάγνωση –κατανόηση</a:t>
                      </a:r>
                    </a:p>
                  </a:txBody>
                  <a:tcPr>
                    <a:solidFill>
                      <a:schemeClr val="tx2">
                        <a:lumMod val="10000"/>
                        <a:lumOff val="90000"/>
                      </a:schemeClr>
                    </a:solidFill>
                  </a:tcPr>
                </a:tc>
                <a:extLst>
                  <a:ext uri="{0D108BD9-81ED-4DB2-BD59-A6C34878D82A}">
                    <a16:rowId xmlns:a16="http://schemas.microsoft.com/office/drawing/2014/main" val="2361106977"/>
                  </a:ext>
                </a:extLst>
              </a:tr>
              <a:tr h="370840">
                <a:tc>
                  <a:txBody>
                    <a:bodyPr/>
                    <a:lstStyle/>
                    <a:p>
                      <a:r>
                        <a:rPr lang="en-US" sz="1800" b="0" i="0" kern="1200" dirty="0" err="1">
                          <a:solidFill>
                            <a:schemeClr val="tx1"/>
                          </a:solidFill>
                          <a:effectLst/>
                          <a:latin typeface="+mn-lt"/>
                          <a:ea typeface="+mn-ea"/>
                          <a:cs typeface="+mn-cs"/>
                        </a:rPr>
                        <a:t>LearningApps</a:t>
                      </a:r>
                      <a:r>
                        <a:rPr lang="en-US" sz="1800" b="0" i="0" kern="1200" dirty="0">
                          <a:solidFill>
                            <a:schemeClr val="tx1"/>
                          </a:solidFill>
                          <a:effectLst/>
                          <a:latin typeface="+mn-lt"/>
                          <a:ea typeface="+mn-ea"/>
                          <a:cs typeface="+mn-cs"/>
                        </a:rPr>
                        <a:t> </a:t>
                      </a:r>
                    </a:p>
                    <a:p>
                      <a:r>
                        <a:rPr lang="en-US" sz="1800" b="0" i="0" kern="1200" dirty="0">
                          <a:solidFill>
                            <a:schemeClr val="tx1"/>
                          </a:solidFill>
                          <a:effectLst/>
                          <a:latin typeface="+mn-lt"/>
                          <a:ea typeface="+mn-ea"/>
                          <a:cs typeface="+mn-cs"/>
                        </a:rPr>
                        <a:t>Kahoot</a:t>
                      </a:r>
                    </a:p>
                    <a:p>
                      <a:r>
                        <a:rPr lang="en-US" sz="1800" b="0" i="0" kern="1200" dirty="0" err="1">
                          <a:solidFill>
                            <a:schemeClr val="tx1"/>
                          </a:solidFill>
                          <a:effectLst/>
                          <a:latin typeface="+mn-lt"/>
                          <a:ea typeface="+mn-ea"/>
                          <a:cs typeface="+mn-cs"/>
                        </a:rPr>
                        <a:t>WordWall</a:t>
                      </a:r>
                      <a:r>
                        <a:rPr lang="en-US" sz="1800" b="0" i="0" kern="1200" dirty="0">
                          <a:solidFill>
                            <a:schemeClr val="tx1"/>
                          </a:solidFill>
                          <a:effectLst/>
                          <a:latin typeface="+mn-lt"/>
                          <a:ea typeface="+mn-ea"/>
                          <a:cs typeface="+mn-cs"/>
                        </a:rPr>
                        <a:t> </a:t>
                      </a:r>
                    </a:p>
                    <a:p>
                      <a:r>
                        <a:rPr lang="en-US" sz="1800" b="0" i="0" kern="1200" dirty="0" err="1">
                          <a:solidFill>
                            <a:schemeClr val="tx1"/>
                          </a:solidFill>
                          <a:effectLst/>
                          <a:latin typeface="+mn-lt"/>
                          <a:ea typeface="+mn-ea"/>
                          <a:cs typeface="+mn-cs"/>
                        </a:rPr>
                        <a:t>Wayground</a:t>
                      </a:r>
                      <a:r>
                        <a:rPr lang="en-US" sz="1800" b="0" i="0" kern="1200" dirty="0">
                          <a:solidFill>
                            <a:schemeClr val="tx1"/>
                          </a:solidFill>
                          <a:effectLst/>
                          <a:latin typeface="+mn-lt"/>
                          <a:ea typeface="+mn-ea"/>
                          <a:cs typeface="+mn-cs"/>
                        </a:rPr>
                        <a:t> </a:t>
                      </a:r>
                      <a:endParaRPr lang="el-GR"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err="1">
                          <a:solidFill>
                            <a:schemeClr val="tx1"/>
                          </a:solidFill>
                          <a:effectLst/>
                          <a:latin typeface="+mn-lt"/>
                          <a:ea typeface="+mn-ea"/>
                          <a:cs typeface="+mn-cs"/>
                        </a:rPr>
                        <a:t>Wayground</a:t>
                      </a:r>
                      <a:r>
                        <a:rPr lang="en-US" sz="1800" b="0" i="0" kern="1200" dirty="0">
                          <a:solidFill>
                            <a:schemeClr val="tx1"/>
                          </a:solidFill>
                          <a:effectLst/>
                          <a:latin typeface="+mn-lt"/>
                          <a:ea typeface="+mn-ea"/>
                          <a:cs typeface="+mn-cs"/>
                        </a:rPr>
                        <a:t> </a:t>
                      </a:r>
                      <a:endParaRPr lang="el-GR" b="0" dirty="0"/>
                    </a:p>
                    <a:p>
                      <a:r>
                        <a:rPr lang="en-US" sz="1800" b="0" i="0" kern="1200" dirty="0" err="1">
                          <a:solidFill>
                            <a:schemeClr val="tx1"/>
                          </a:solidFill>
                          <a:effectLst/>
                          <a:latin typeface="+mn-lt"/>
                          <a:ea typeface="+mn-ea"/>
                          <a:cs typeface="+mn-cs"/>
                        </a:rPr>
                        <a:t>Slido</a:t>
                      </a:r>
                      <a:endParaRPr lang="el-GR" sz="1800" b="0" i="0" kern="1200" dirty="0">
                        <a:solidFill>
                          <a:schemeClr val="tx1"/>
                        </a:solidFill>
                        <a:effectLst/>
                        <a:latin typeface="+mn-lt"/>
                        <a:ea typeface="+mn-ea"/>
                        <a:cs typeface="+mn-cs"/>
                      </a:endParaRPr>
                    </a:p>
                    <a:p>
                      <a:r>
                        <a:rPr lang="en-US" sz="1800" b="0" i="0" kern="1200" dirty="0" err="1">
                          <a:solidFill>
                            <a:schemeClr val="tx1"/>
                          </a:solidFill>
                          <a:effectLst/>
                          <a:latin typeface="+mn-lt"/>
                          <a:ea typeface="+mn-ea"/>
                          <a:cs typeface="+mn-cs"/>
                        </a:rPr>
                        <a:t>Educaplay</a:t>
                      </a:r>
                      <a:r>
                        <a:rPr lang="en-US" sz="18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err="1">
                          <a:solidFill>
                            <a:schemeClr val="tx1"/>
                          </a:solidFill>
                          <a:effectLst/>
                          <a:latin typeface="+mn-lt"/>
                          <a:ea typeface="+mn-ea"/>
                          <a:cs typeface="+mn-cs"/>
                        </a:rPr>
                        <a:t>NaturalReader</a:t>
                      </a:r>
                      <a:endParaRPr lang="en-US" sz="1800" b="0" i="0" kern="1200">
                        <a:solidFill>
                          <a:schemeClr val="tx1"/>
                        </a:solidFill>
                        <a:effectLst/>
                        <a:latin typeface="+mn-lt"/>
                        <a:ea typeface="+mn-ea"/>
                        <a:cs typeface="+mn-cs"/>
                      </a:endParaRPr>
                    </a:p>
                    <a:p>
                      <a:endParaRPr lang="el-GR"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err="1">
                          <a:solidFill>
                            <a:schemeClr val="tx1"/>
                          </a:solidFill>
                          <a:effectLst/>
                          <a:latin typeface="+mn-lt"/>
                          <a:ea typeface="+mn-ea"/>
                          <a:cs typeface="+mn-cs"/>
                        </a:rPr>
                        <a:t>storyjumper</a:t>
                      </a:r>
                      <a:endParaRPr lang="en-US" sz="18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err="1">
                          <a:solidFill>
                            <a:schemeClr val="tx1"/>
                          </a:solidFill>
                          <a:effectLst/>
                          <a:latin typeface="+mn-lt"/>
                          <a:ea typeface="+mn-ea"/>
                          <a:cs typeface="+mn-cs"/>
                        </a:rPr>
                        <a:t>Wayground</a:t>
                      </a:r>
                      <a:r>
                        <a:rPr lang="en-US" sz="1800" b="0" i="0" kern="1200" dirty="0">
                          <a:solidFill>
                            <a:schemeClr val="tx1"/>
                          </a:solidFill>
                          <a:effectLst/>
                          <a:latin typeface="+mn-lt"/>
                          <a:ea typeface="+mn-ea"/>
                          <a:cs typeface="+mn-cs"/>
                        </a:rPr>
                        <a:t> </a:t>
                      </a:r>
                      <a:endParaRPr lang="el-GR" b="0" dirty="0"/>
                    </a:p>
                    <a:p>
                      <a:r>
                        <a:rPr lang="en-US" sz="1800" b="0" i="0" kern="1200" dirty="0" err="1">
                          <a:solidFill>
                            <a:schemeClr val="tx1"/>
                          </a:solidFill>
                          <a:effectLst/>
                          <a:latin typeface="+mn-lt"/>
                          <a:ea typeface="+mn-ea"/>
                          <a:cs typeface="+mn-cs"/>
                        </a:rPr>
                        <a:t>Slido</a:t>
                      </a:r>
                      <a:endParaRPr lang="el-GR" sz="1800" b="0" i="0" kern="1200" dirty="0">
                        <a:solidFill>
                          <a:schemeClr val="tx1"/>
                        </a:solidFill>
                        <a:effectLst/>
                        <a:latin typeface="+mn-lt"/>
                        <a:ea typeface="+mn-ea"/>
                        <a:cs typeface="+mn-cs"/>
                      </a:endParaRPr>
                    </a:p>
                    <a:p>
                      <a:r>
                        <a:rPr lang="en-US" sz="1800" b="0" i="0" kern="1200" dirty="0" err="1">
                          <a:solidFill>
                            <a:schemeClr val="tx1"/>
                          </a:solidFill>
                          <a:effectLst/>
                          <a:latin typeface="+mn-lt"/>
                          <a:ea typeface="+mn-ea"/>
                          <a:cs typeface="+mn-cs"/>
                        </a:rPr>
                        <a:t>Educaplay</a:t>
                      </a:r>
                      <a:r>
                        <a:rPr lang="en-US" sz="1800" b="0" i="0" kern="1200" dirty="0">
                          <a:solidFill>
                            <a:schemeClr val="tx1"/>
                          </a:solidFill>
                          <a:effectLst/>
                          <a:latin typeface="+mn-lt"/>
                          <a:ea typeface="+mn-ea"/>
                          <a:cs typeface="+mn-cs"/>
                        </a:rPr>
                        <a:t> </a:t>
                      </a:r>
                      <a:endParaRPr lang="el-GR" b="0" dirty="0"/>
                    </a:p>
                    <a:p>
                      <a:endParaRPr lang="el-GR" dirty="0"/>
                    </a:p>
                  </a:txBody>
                  <a:tcPr/>
                </a:tc>
                <a:tc>
                  <a:txBody>
                    <a:bodyPr/>
                    <a:lstStyle/>
                    <a:p>
                      <a:r>
                        <a:rPr lang="en-US" sz="1800" b="0" i="0" kern="1200" dirty="0">
                          <a:solidFill>
                            <a:schemeClr val="tx1"/>
                          </a:solidFill>
                          <a:effectLst/>
                          <a:latin typeface="+mn-lt"/>
                          <a:ea typeface="+mn-ea"/>
                          <a:cs typeface="+mn-cs"/>
                        </a:rPr>
                        <a:t>Kahoot</a:t>
                      </a:r>
                    </a:p>
                    <a:p>
                      <a:r>
                        <a:rPr lang="en-US" sz="1800" b="0" i="0" kern="1200" dirty="0" err="1">
                          <a:solidFill>
                            <a:schemeClr val="tx1"/>
                          </a:solidFill>
                          <a:effectLst/>
                          <a:latin typeface="+mn-lt"/>
                          <a:ea typeface="+mn-ea"/>
                          <a:cs typeface="+mn-cs"/>
                        </a:rPr>
                        <a:t>Educaplay</a:t>
                      </a:r>
                      <a:endParaRPr lang="en-US" sz="1800" b="0" i="0" kern="1200" dirty="0">
                        <a:solidFill>
                          <a:schemeClr val="tx1"/>
                        </a:solidFill>
                        <a:effectLst/>
                        <a:latin typeface="+mn-lt"/>
                        <a:ea typeface="+mn-ea"/>
                        <a:cs typeface="+mn-cs"/>
                      </a:endParaRPr>
                    </a:p>
                    <a:p>
                      <a:r>
                        <a:rPr lang="en-US" sz="1800" b="0" i="0" kern="1200" dirty="0" err="1">
                          <a:solidFill>
                            <a:schemeClr val="tx1"/>
                          </a:solidFill>
                          <a:effectLst/>
                          <a:latin typeface="+mn-lt"/>
                          <a:ea typeface="+mn-ea"/>
                          <a:cs typeface="+mn-cs"/>
                        </a:rPr>
                        <a:t>Wayground</a:t>
                      </a:r>
                      <a:r>
                        <a:rPr lang="en-US" sz="1800" b="0" i="0" kern="1200" dirty="0">
                          <a:solidFill>
                            <a:schemeClr val="tx1"/>
                          </a:solidFill>
                          <a:effectLst/>
                          <a:latin typeface="+mn-lt"/>
                          <a:ea typeface="+mn-ea"/>
                          <a:cs typeface="+mn-cs"/>
                        </a:rPr>
                        <a:t> </a:t>
                      </a:r>
                      <a:endParaRPr lang="el-GR" b="0" dirty="0"/>
                    </a:p>
                    <a:p>
                      <a:r>
                        <a:rPr lang="en-US" sz="1800" b="0" i="0" kern="1200" dirty="0">
                          <a:solidFill>
                            <a:schemeClr val="tx1"/>
                          </a:solidFill>
                          <a:effectLst/>
                          <a:latin typeface="+mn-lt"/>
                          <a:ea typeface="+mn-ea"/>
                          <a:cs typeface="+mn-cs"/>
                        </a:rPr>
                        <a:t>H5P</a:t>
                      </a:r>
                      <a:endParaRPr lang="el-GR" b="0" dirty="0"/>
                    </a:p>
                  </a:txBody>
                  <a:tcPr/>
                </a:tc>
                <a:extLst>
                  <a:ext uri="{0D108BD9-81ED-4DB2-BD59-A6C34878D82A}">
                    <a16:rowId xmlns:a16="http://schemas.microsoft.com/office/drawing/2014/main" val="3465741970"/>
                  </a:ext>
                </a:extLst>
              </a:tr>
            </a:tbl>
          </a:graphicData>
        </a:graphic>
      </p:graphicFrame>
      <p:sp>
        <p:nvSpPr>
          <p:cNvPr id="3" name="Ορθογώνιο: Στρογγύλεμα γωνιών 2">
            <a:extLst>
              <a:ext uri="{FF2B5EF4-FFF2-40B4-BE49-F238E27FC236}">
                <a16:creationId xmlns:a16="http://schemas.microsoft.com/office/drawing/2014/main" id="{A35B21B2-9B1C-E20B-B9DA-9B5EDFC9B100}"/>
              </a:ext>
            </a:extLst>
          </p:cNvPr>
          <p:cNvSpPr/>
          <p:nvPr/>
        </p:nvSpPr>
        <p:spPr>
          <a:xfrm>
            <a:off x="4169229" y="391886"/>
            <a:ext cx="3766457" cy="631371"/>
          </a:xfrm>
          <a:prstGeom prst="roundRect">
            <a:avLst/>
          </a:prstGeom>
          <a:solidFill>
            <a:schemeClr val="accent2">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Ψηφιακά Εργαλεία </a:t>
            </a:r>
          </a:p>
        </p:txBody>
      </p:sp>
    </p:spTree>
    <p:extLst>
      <p:ext uri="{BB962C8B-B14F-4D97-AF65-F5344CB8AC3E}">
        <p14:creationId xmlns:p14="http://schemas.microsoft.com/office/powerpoint/2010/main" val="1135839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489747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300481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694F0-3C56-16D0-4FBA-68104B7E3A27}"/>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5E31C4AE-2D20-102D-C73F-1DF1B5E1BE16}"/>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προφορικού λόγου </a:t>
            </a:r>
          </a:p>
        </p:txBody>
      </p:sp>
      <p:sp>
        <p:nvSpPr>
          <p:cNvPr id="8" name="Ορθογώνιο 7">
            <a:extLst>
              <a:ext uri="{FF2B5EF4-FFF2-40B4-BE49-F238E27FC236}">
                <a16:creationId xmlns:a16="http://schemas.microsoft.com/office/drawing/2014/main" id="{1A90C58F-398D-7E65-BD07-DABBDA85517C}"/>
              </a:ext>
            </a:extLst>
          </p:cNvPr>
          <p:cNvSpPr/>
          <p:nvPr/>
        </p:nvSpPr>
        <p:spPr>
          <a:xfrm>
            <a:off x="163541" y="5855617"/>
            <a:ext cx="2696214"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Απαντήστε!</a:t>
            </a:r>
          </a:p>
        </p:txBody>
      </p:sp>
      <p:sp>
        <p:nvSpPr>
          <p:cNvPr id="4" name="Rectangle 1">
            <a:extLst>
              <a:ext uri="{FF2B5EF4-FFF2-40B4-BE49-F238E27FC236}">
                <a16:creationId xmlns:a16="http://schemas.microsoft.com/office/drawing/2014/main" id="{B7320CF1-351B-7E61-F6CD-0A09907115DE}"/>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2343710B-D3A5-CF86-E241-668A1FEF3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41" y="2904156"/>
            <a:ext cx="3431667" cy="2249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843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7C861-DFD7-814C-7DF9-AB919F363C7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CBF98BA-DAC3-5769-4392-AFAA9227011E}"/>
              </a:ext>
            </a:extLst>
          </p:cNvPr>
          <p:cNvSpPr txBox="1"/>
          <p:nvPr/>
        </p:nvSpPr>
        <p:spPr>
          <a:xfrm>
            <a:off x="8752113" y="2112725"/>
            <a:ext cx="2928257" cy="2862322"/>
          </a:xfrm>
          <a:prstGeom prst="rect">
            <a:avLst/>
          </a:prstGeom>
          <a:noFill/>
        </p:spPr>
        <p:txBody>
          <a:bodyPr wrap="square">
            <a:spAutoFit/>
          </a:bodyPr>
          <a:lstStyle/>
          <a:p>
            <a:r>
              <a:rPr lang="el-GR" b="1" dirty="0">
                <a:solidFill>
                  <a:srgbClr val="FF0000"/>
                </a:solidFill>
              </a:rPr>
              <a:t>Γιορτές: </a:t>
            </a:r>
          </a:p>
          <a:p>
            <a:pPr marL="285750" indent="-285750">
              <a:buFont typeface="Wingdings" panose="05000000000000000000" pitchFamily="2" charset="2"/>
              <a:buChar char="q"/>
            </a:pPr>
            <a:r>
              <a:rPr lang="el-GR" dirty="0"/>
              <a:t>γενέθλια</a:t>
            </a:r>
          </a:p>
          <a:p>
            <a:pPr marL="285750" indent="-285750">
              <a:buFont typeface="Wingdings" panose="05000000000000000000" pitchFamily="2" charset="2"/>
              <a:buChar char="q"/>
            </a:pPr>
            <a:r>
              <a:rPr lang="el-GR" dirty="0"/>
              <a:t>βάπτιση</a:t>
            </a:r>
          </a:p>
          <a:p>
            <a:pPr marL="285750" indent="-285750">
              <a:buFont typeface="Wingdings" panose="05000000000000000000" pitchFamily="2" charset="2"/>
              <a:buChar char="q"/>
            </a:pPr>
            <a:r>
              <a:rPr lang="el-GR" dirty="0"/>
              <a:t>γάμος</a:t>
            </a:r>
          </a:p>
          <a:p>
            <a:pPr marL="285750" indent="-285750">
              <a:buFont typeface="Wingdings" panose="05000000000000000000" pitchFamily="2" charset="2"/>
              <a:buChar char="q"/>
            </a:pPr>
            <a:r>
              <a:rPr lang="el-GR" dirty="0"/>
              <a:t>Πάσχα</a:t>
            </a:r>
          </a:p>
          <a:p>
            <a:pPr marL="285750" indent="-285750">
              <a:buFont typeface="Wingdings" panose="05000000000000000000" pitchFamily="2" charset="2"/>
              <a:buChar char="q"/>
            </a:pPr>
            <a:r>
              <a:rPr lang="el-GR" dirty="0"/>
              <a:t>Χριστούγεννα</a:t>
            </a:r>
          </a:p>
          <a:p>
            <a:pPr marL="285750" indent="-285750">
              <a:buFont typeface="Wingdings" panose="05000000000000000000" pitchFamily="2" charset="2"/>
              <a:buChar char="q"/>
            </a:pPr>
            <a:r>
              <a:rPr lang="el-GR" dirty="0"/>
              <a:t>Πρωτοχρονιά</a:t>
            </a:r>
          </a:p>
          <a:p>
            <a:pPr marL="285750" indent="-285750">
              <a:buFont typeface="Wingdings" panose="05000000000000000000" pitchFamily="2" charset="2"/>
              <a:buChar char="q"/>
            </a:pPr>
            <a:r>
              <a:rPr lang="el-GR" dirty="0"/>
              <a:t>Απόκριες</a:t>
            </a:r>
          </a:p>
          <a:p>
            <a:pPr marL="285750" indent="-285750">
              <a:buFont typeface="Wingdings" panose="05000000000000000000" pitchFamily="2" charset="2"/>
              <a:buChar char="q"/>
            </a:pPr>
            <a:r>
              <a:rPr lang="el-GR" dirty="0"/>
              <a:t>ραμαζάνι</a:t>
            </a:r>
          </a:p>
          <a:p>
            <a:pPr marL="285750" indent="-285750">
              <a:buFont typeface="Wingdings" panose="05000000000000000000" pitchFamily="2" charset="2"/>
              <a:buChar char="q"/>
            </a:pPr>
            <a:r>
              <a:rPr lang="el-GR" dirty="0"/>
              <a:t>μπαϊράμι</a:t>
            </a:r>
          </a:p>
        </p:txBody>
      </p:sp>
      <p:pic>
        <p:nvPicPr>
          <p:cNvPr id="2" name="Picture 2" descr="Ευχές για Γάμο - Βάπτιση! | balloon.gr">
            <a:extLst>
              <a:ext uri="{FF2B5EF4-FFF2-40B4-BE49-F238E27FC236}">
                <a16:creationId xmlns:a16="http://schemas.microsoft.com/office/drawing/2014/main" id="{0A36B6D6-BB5D-A458-0B1B-52E9A6DBC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464" y="1047750"/>
            <a:ext cx="4762500" cy="476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131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1320C-A0E9-7D77-1098-4277EE3B4EF7}"/>
            </a:ext>
          </a:extLst>
        </p:cNvPr>
        <p:cNvGrpSpPr/>
        <p:nvPr/>
      </p:nvGrpSpPr>
      <p:grpSpPr>
        <a:xfrm>
          <a:off x="0" y="0"/>
          <a:ext cx="0" cy="0"/>
          <a:chOff x="0" y="0"/>
          <a:chExt cx="0" cy="0"/>
        </a:xfrm>
      </p:grpSpPr>
      <p:pic>
        <p:nvPicPr>
          <p:cNvPr id="2050" name="Picture 2" descr="Γενέθλια καρτουν Φωτογραφίες Αρχείου, Royalty Free Γενέθλια καρτουν Εικόνες  | DepositPhotos">
            <a:extLst>
              <a:ext uri="{FF2B5EF4-FFF2-40B4-BE49-F238E27FC236}">
                <a16:creationId xmlns:a16="http://schemas.microsoft.com/office/drawing/2014/main" id="{C511A2D3-6B5C-C647-3C19-D9F1954EF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717" y="1370239"/>
            <a:ext cx="5305425" cy="3789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88F775A-31F1-4402-3B23-D71897BB6C5C}"/>
              </a:ext>
            </a:extLst>
          </p:cNvPr>
          <p:cNvSpPr txBox="1"/>
          <p:nvPr/>
        </p:nvSpPr>
        <p:spPr>
          <a:xfrm>
            <a:off x="8436427" y="1833872"/>
            <a:ext cx="2928257" cy="2862322"/>
          </a:xfrm>
          <a:prstGeom prst="rect">
            <a:avLst/>
          </a:prstGeom>
          <a:noFill/>
        </p:spPr>
        <p:txBody>
          <a:bodyPr wrap="square">
            <a:spAutoFit/>
          </a:bodyPr>
          <a:lstStyle/>
          <a:p>
            <a:r>
              <a:rPr lang="el-GR" b="1" dirty="0">
                <a:solidFill>
                  <a:srgbClr val="FF0000"/>
                </a:solidFill>
              </a:rPr>
              <a:t>Γιορτές: </a:t>
            </a:r>
          </a:p>
          <a:p>
            <a:pPr marL="285750" indent="-285750">
              <a:buFont typeface="Wingdings" panose="05000000000000000000" pitchFamily="2" charset="2"/>
              <a:buChar char="q"/>
            </a:pPr>
            <a:r>
              <a:rPr lang="el-GR" dirty="0"/>
              <a:t>γενέθλια</a:t>
            </a:r>
          </a:p>
          <a:p>
            <a:pPr marL="285750" indent="-285750">
              <a:buFont typeface="Wingdings" panose="05000000000000000000" pitchFamily="2" charset="2"/>
              <a:buChar char="q"/>
            </a:pPr>
            <a:r>
              <a:rPr lang="el-GR" dirty="0"/>
              <a:t>βάπτιση</a:t>
            </a:r>
          </a:p>
          <a:p>
            <a:pPr marL="285750" indent="-285750">
              <a:buFont typeface="Wingdings" panose="05000000000000000000" pitchFamily="2" charset="2"/>
              <a:buChar char="q"/>
            </a:pPr>
            <a:r>
              <a:rPr lang="el-GR" dirty="0"/>
              <a:t>γάμος</a:t>
            </a:r>
          </a:p>
          <a:p>
            <a:pPr marL="285750" indent="-285750">
              <a:buFont typeface="Wingdings" panose="05000000000000000000" pitchFamily="2" charset="2"/>
              <a:buChar char="q"/>
            </a:pPr>
            <a:r>
              <a:rPr lang="el-GR" dirty="0"/>
              <a:t>Πάσχα</a:t>
            </a:r>
          </a:p>
          <a:p>
            <a:pPr marL="285750" indent="-285750">
              <a:buFont typeface="Wingdings" panose="05000000000000000000" pitchFamily="2" charset="2"/>
              <a:buChar char="q"/>
            </a:pPr>
            <a:r>
              <a:rPr lang="el-GR" dirty="0"/>
              <a:t>Χριστούγεννα</a:t>
            </a:r>
          </a:p>
          <a:p>
            <a:pPr marL="285750" indent="-285750">
              <a:buFont typeface="Wingdings" panose="05000000000000000000" pitchFamily="2" charset="2"/>
              <a:buChar char="q"/>
            </a:pPr>
            <a:r>
              <a:rPr lang="el-GR" dirty="0"/>
              <a:t>Πρωτοχρονιά</a:t>
            </a:r>
          </a:p>
          <a:p>
            <a:pPr marL="285750" indent="-285750">
              <a:buFont typeface="Wingdings" panose="05000000000000000000" pitchFamily="2" charset="2"/>
              <a:buChar char="q"/>
            </a:pPr>
            <a:r>
              <a:rPr lang="el-GR" dirty="0"/>
              <a:t>Απόκριες</a:t>
            </a:r>
          </a:p>
          <a:p>
            <a:pPr marL="285750" indent="-285750">
              <a:buFont typeface="Wingdings" panose="05000000000000000000" pitchFamily="2" charset="2"/>
              <a:buChar char="q"/>
            </a:pPr>
            <a:r>
              <a:rPr lang="el-GR" dirty="0"/>
              <a:t>ραμαζάνι</a:t>
            </a:r>
          </a:p>
          <a:p>
            <a:pPr marL="285750" indent="-285750">
              <a:buFont typeface="Wingdings" panose="05000000000000000000" pitchFamily="2" charset="2"/>
              <a:buChar char="q"/>
            </a:pPr>
            <a:r>
              <a:rPr lang="el-GR" dirty="0"/>
              <a:t>μπαϊράμι</a:t>
            </a:r>
          </a:p>
        </p:txBody>
      </p:sp>
    </p:spTree>
    <p:extLst>
      <p:ext uri="{BB962C8B-B14F-4D97-AF65-F5344CB8AC3E}">
        <p14:creationId xmlns:p14="http://schemas.microsoft.com/office/powerpoint/2010/main" val="186467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7AFAA-CA05-7D09-CC99-739662B55054}"/>
            </a:ext>
          </a:extLst>
        </p:cNvPr>
        <p:cNvGrpSpPr/>
        <p:nvPr/>
      </p:nvGrpSpPr>
      <p:grpSpPr>
        <a:xfrm>
          <a:off x="0" y="0"/>
          <a:ext cx="0" cy="0"/>
          <a:chOff x="0" y="0"/>
          <a:chExt cx="0" cy="0"/>
        </a:xfrm>
      </p:grpSpPr>
      <p:pic>
        <p:nvPicPr>
          <p:cNvPr id="2" name="Picture 4" descr="Ευχετήρια Κάρτα Βάπτισης - Καρουζέλ | balloon.gr">
            <a:extLst>
              <a:ext uri="{FF2B5EF4-FFF2-40B4-BE49-F238E27FC236}">
                <a16:creationId xmlns:a16="http://schemas.microsoft.com/office/drawing/2014/main" id="{C0A5BA89-CA84-DC33-33DF-5608C8D42B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171" y="1413442"/>
            <a:ext cx="4299857" cy="40311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4A77170-DCF6-AEE8-EF16-799D67A4DFA4}"/>
              </a:ext>
            </a:extLst>
          </p:cNvPr>
          <p:cNvSpPr txBox="1"/>
          <p:nvPr/>
        </p:nvSpPr>
        <p:spPr>
          <a:xfrm>
            <a:off x="8752113" y="2112725"/>
            <a:ext cx="2928257" cy="2862322"/>
          </a:xfrm>
          <a:prstGeom prst="rect">
            <a:avLst/>
          </a:prstGeom>
          <a:noFill/>
        </p:spPr>
        <p:txBody>
          <a:bodyPr wrap="square">
            <a:spAutoFit/>
          </a:bodyPr>
          <a:lstStyle/>
          <a:p>
            <a:r>
              <a:rPr lang="el-GR" b="1" dirty="0">
                <a:solidFill>
                  <a:srgbClr val="FF0000"/>
                </a:solidFill>
              </a:rPr>
              <a:t>Γιορτές: </a:t>
            </a:r>
          </a:p>
          <a:p>
            <a:pPr marL="285750" indent="-285750">
              <a:buFont typeface="Wingdings" panose="05000000000000000000" pitchFamily="2" charset="2"/>
              <a:buChar char="q"/>
            </a:pPr>
            <a:r>
              <a:rPr lang="el-GR" dirty="0"/>
              <a:t>γενέθλια</a:t>
            </a:r>
          </a:p>
          <a:p>
            <a:pPr marL="285750" indent="-285750">
              <a:buFont typeface="Wingdings" panose="05000000000000000000" pitchFamily="2" charset="2"/>
              <a:buChar char="q"/>
            </a:pPr>
            <a:r>
              <a:rPr lang="el-GR" dirty="0"/>
              <a:t>βάπτιση</a:t>
            </a:r>
          </a:p>
          <a:p>
            <a:pPr marL="285750" indent="-285750">
              <a:buFont typeface="Wingdings" panose="05000000000000000000" pitchFamily="2" charset="2"/>
              <a:buChar char="q"/>
            </a:pPr>
            <a:r>
              <a:rPr lang="el-GR" dirty="0"/>
              <a:t>γάμος</a:t>
            </a:r>
          </a:p>
          <a:p>
            <a:pPr marL="285750" indent="-285750">
              <a:buFont typeface="Wingdings" panose="05000000000000000000" pitchFamily="2" charset="2"/>
              <a:buChar char="q"/>
            </a:pPr>
            <a:r>
              <a:rPr lang="el-GR" dirty="0"/>
              <a:t>Πάσχα</a:t>
            </a:r>
          </a:p>
          <a:p>
            <a:pPr marL="285750" indent="-285750">
              <a:buFont typeface="Wingdings" panose="05000000000000000000" pitchFamily="2" charset="2"/>
              <a:buChar char="q"/>
            </a:pPr>
            <a:r>
              <a:rPr lang="el-GR" dirty="0"/>
              <a:t>Χριστούγεννα</a:t>
            </a:r>
          </a:p>
          <a:p>
            <a:pPr marL="285750" indent="-285750">
              <a:buFont typeface="Wingdings" panose="05000000000000000000" pitchFamily="2" charset="2"/>
              <a:buChar char="q"/>
            </a:pPr>
            <a:r>
              <a:rPr lang="el-GR" dirty="0"/>
              <a:t>Πρωτοχρονιά</a:t>
            </a:r>
          </a:p>
          <a:p>
            <a:pPr marL="285750" indent="-285750">
              <a:buFont typeface="Wingdings" panose="05000000000000000000" pitchFamily="2" charset="2"/>
              <a:buChar char="q"/>
            </a:pPr>
            <a:r>
              <a:rPr lang="el-GR" dirty="0"/>
              <a:t>Απόκριες</a:t>
            </a:r>
          </a:p>
          <a:p>
            <a:pPr marL="285750" indent="-285750">
              <a:buFont typeface="Wingdings" panose="05000000000000000000" pitchFamily="2" charset="2"/>
              <a:buChar char="q"/>
            </a:pPr>
            <a:r>
              <a:rPr lang="el-GR" dirty="0"/>
              <a:t>ραμαζάνι</a:t>
            </a:r>
          </a:p>
          <a:p>
            <a:pPr marL="285750" indent="-285750">
              <a:buFont typeface="Wingdings" panose="05000000000000000000" pitchFamily="2" charset="2"/>
              <a:buChar char="q"/>
            </a:pPr>
            <a:r>
              <a:rPr lang="el-GR" dirty="0"/>
              <a:t>μπαϊράμι</a:t>
            </a:r>
          </a:p>
        </p:txBody>
      </p:sp>
    </p:spTree>
    <p:extLst>
      <p:ext uri="{BB962C8B-B14F-4D97-AF65-F5344CB8AC3E}">
        <p14:creationId xmlns:p14="http://schemas.microsoft.com/office/powerpoint/2010/main" val="1459788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C0723-7A10-7E59-88B7-F04C022E74BC}"/>
            </a:ext>
          </a:extLst>
        </p:cNvPr>
        <p:cNvGrpSpPr/>
        <p:nvPr/>
      </p:nvGrpSpPr>
      <p:grpSpPr>
        <a:xfrm>
          <a:off x="0" y="0"/>
          <a:ext cx="0" cy="0"/>
          <a:chOff x="0" y="0"/>
          <a:chExt cx="0" cy="0"/>
        </a:xfrm>
      </p:grpSpPr>
      <p:pic>
        <p:nvPicPr>
          <p:cNvPr id="5122" name="Picture 2" descr="ΑΠΟΚΡΙΕΣ 2016/ CARNIVAL 2016 – Greek School of Apostolos Andreas">
            <a:extLst>
              <a:ext uri="{FF2B5EF4-FFF2-40B4-BE49-F238E27FC236}">
                <a16:creationId xmlns:a16="http://schemas.microsoft.com/office/drawing/2014/main" id="{711F6F44-16D0-30B8-9DAD-380FF763A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942" y="1298388"/>
            <a:ext cx="6195311" cy="41226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A1C5BA-BD0E-B806-97F6-A59B850A3341}"/>
              </a:ext>
            </a:extLst>
          </p:cNvPr>
          <p:cNvSpPr txBox="1"/>
          <p:nvPr/>
        </p:nvSpPr>
        <p:spPr>
          <a:xfrm>
            <a:off x="8752113" y="2112725"/>
            <a:ext cx="2928257" cy="2862322"/>
          </a:xfrm>
          <a:prstGeom prst="rect">
            <a:avLst/>
          </a:prstGeom>
          <a:noFill/>
        </p:spPr>
        <p:txBody>
          <a:bodyPr wrap="square">
            <a:spAutoFit/>
          </a:bodyPr>
          <a:lstStyle/>
          <a:p>
            <a:r>
              <a:rPr lang="el-GR" b="1" dirty="0">
                <a:solidFill>
                  <a:srgbClr val="FF0000"/>
                </a:solidFill>
              </a:rPr>
              <a:t>Γιορτές: </a:t>
            </a:r>
          </a:p>
          <a:p>
            <a:pPr marL="285750" indent="-285750">
              <a:buFont typeface="Wingdings" panose="05000000000000000000" pitchFamily="2" charset="2"/>
              <a:buChar char="q"/>
            </a:pPr>
            <a:r>
              <a:rPr lang="el-GR" dirty="0"/>
              <a:t>γενέθλια</a:t>
            </a:r>
          </a:p>
          <a:p>
            <a:pPr marL="285750" indent="-285750">
              <a:buFont typeface="Wingdings" panose="05000000000000000000" pitchFamily="2" charset="2"/>
              <a:buChar char="q"/>
            </a:pPr>
            <a:r>
              <a:rPr lang="el-GR" dirty="0"/>
              <a:t>βάπτιση</a:t>
            </a:r>
          </a:p>
          <a:p>
            <a:pPr marL="285750" indent="-285750">
              <a:buFont typeface="Wingdings" panose="05000000000000000000" pitchFamily="2" charset="2"/>
              <a:buChar char="q"/>
            </a:pPr>
            <a:r>
              <a:rPr lang="el-GR" dirty="0"/>
              <a:t>γάμος</a:t>
            </a:r>
          </a:p>
          <a:p>
            <a:pPr marL="285750" indent="-285750">
              <a:buFont typeface="Wingdings" panose="05000000000000000000" pitchFamily="2" charset="2"/>
              <a:buChar char="q"/>
            </a:pPr>
            <a:r>
              <a:rPr lang="el-GR" dirty="0"/>
              <a:t>Πάσχα</a:t>
            </a:r>
          </a:p>
          <a:p>
            <a:pPr marL="285750" indent="-285750">
              <a:buFont typeface="Wingdings" panose="05000000000000000000" pitchFamily="2" charset="2"/>
              <a:buChar char="q"/>
            </a:pPr>
            <a:r>
              <a:rPr lang="el-GR" dirty="0"/>
              <a:t>Χριστούγεννα</a:t>
            </a:r>
          </a:p>
          <a:p>
            <a:pPr marL="285750" indent="-285750">
              <a:buFont typeface="Wingdings" panose="05000000000000000000" pitchFamily="2" charset="2"/>
              <a:buChar char="q"/>
            </a:pPr>
            <a:r>
              <a:rPr lang="el-GR" dirty="0"/>
              <a:t>Πρωτοχρονιά</a:t>
            </a:r>
          </a:p>
          <a:p>
            <a:pPr marL="285750" indent="-285750">
              <a:buFont typeface="Wingdings" panose="05000000000000000000" pitchFamily="2" charset="2"/>
              <a:buChar char="q"/>
            </a:pPr>
            <a:r>
              <a:rPr lang="el-GR" dirty="0"/>
              <a:t>Απόκριες</a:t>
            </a:r>
          </a:p>
          <a:p>
            <a:pPr marL="285750" indent="-285750">
              <a:buFont typeface="Wingdings" panose="05000000000000000000" pitchFamily="2" charset="2"/>
              <a:buChar char="q"/>
            </a:pPr>
            <a:r>
              <a:rPr lang="el-GR" dirty="0"/>
              <a:t>ραμαζάνι</a:t>
            </a:r>
          </a:p>
          <a:p>
            <a:pPr marL="285750" indent="-285750">
              <a:buFont typeface="Wingdings" panose="05000000000000000000" pitchFamily="2" charset="2"/>
              <a:buChar char="q"/>
            </a:pPr>
            <a:r>
              <a:rPr lang="el-GR" dirty="0"/>
              <a:t>μπαϊράμι</a:t>
            </a:r>
          </a:p>
        </p:txBody>
      </p:sp>
    </p:spTree>
    <p:extLst>
      <p:ext uri="{BB962C8B-B14F-4D97-AF65-F5344CB8AC3E}">
        <p14:creationId xmlns:p14="http://schemas.microsoft.com/office/powerpoint/2010/main" val="3766267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D022B-0FAB-78CF-27B3-B33994F5963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1747BD8-BA5F-F5D6-F7D6-0CF41FF153B6}"/>
              </a:ext>
            </a:extLst>
          </p:cNvPr>
          <p:cNvSpPr txBox="1"/>
          <p:nvPr/>
        </p:nvSpPr>
        <p:spPr>
          <a:xfrm>
            <a:off x="674913" y="626906"/>
            <a:ext cx="5127173" cy="3416320"/>
          </a:xfrm>
          <a:prstGeom prst="rect">
            <a:avLst/>
          </a:prstGeom>
          <a:noFill/>
        </p:spPr>
        <p:txBody>
          <a:bodyPr wrap="square">
            <a:spAutoFit/>
          </a:bodyPr>
          <a:lstStyle/>
          <a:p>
            <a:endParaRPr lang="el-GR" dirty="0"/>
          </a:p>
          <a:p>
            <a:r>
              <a:rPr lang="el-GR" b="1" dirty="0">
                <a:solidFill>
                  <a:srgbClr val="FF0000"/>
                </a:solidFill>
              </a:rPr>
              <a:t>Θρησκευτική γιορτή χριστιανών </a:t>
            </a:r>
          </a:p>
          <a:p>
            <a:endParaRPr lang="el-GR" b="1" dirty="0">
              <a:solidFill>
                <a:srgbClr val="FF0000"/>
              </a:solidFill>
            </a:endParaRPr>
          </a:p>
          <a:p>
            <a:pPr marL="285750" indent="-285750">
              <a:buFont typeface="Wingdings" panose="05000000000000000000" pitchFamily="2" charset="2"/>
              <a:buChar char="q"/>
            </a:pPr>
            <a:r>
              <a:rPr lang="el-GR" dirty="0"/>
              <a:t>αργία</a:t>
            </a:r>
          </a:p>
          <a:p>
            <a:pPr marL="285750" indent="-285750">
              <a:buFont typeface="Wingdings" panose="05000000000000000000" pitchFamily="2" charset="2"/>
              <a:buChar char="q"/>
            </a:pPr>
            <a:r>
              <a:rPr lang="el-GR" dirty="0"/>
              <a:t>εθνική γιορτή</a:t>
            </a:r>
          </a:p>
          <a:p>
            <a:pPr marL="285750" indent="-285750">
              <a:buFont typeface="Wingdings" panose="05000000000000000000" pitchFamily="2" charset="2"/>
              <a:buChar char="q"/>
            </a:pPr>
            <a:r>
              <a:rPr lang="el-GR" dirty="0"/>
              <a:t>ασθένεια</a:t>
            </a:r>
          </a:p>
          <a:p>
            <a:pPr marL="285750" indent="-285750">
              <a:buFont typeface="Wingdings" panose="05000000000000000000" pitchFamily="2" charset="2"/>
              <a:buChar char="q"/>
            </a:pPr>
            <a:r>
              <a:rPr lang="el-GR" dirty="0"/>
              <a:t>Πάσχα</a:t>
            </a:r>
          </a:p>
          <a:p>
            <a:pPr marL="285750" indent="-285750">
              <a:buFont typeface="Wingdings" panose="05000000000000000000" pitchFamily="2" charset="2"/>
              <a:buChar char="q"/>
            </a:pPr>
            <a:r>
              <a:rPr lang="el-GR" dirty="0"/>
              <a:t>Χριστούγεννα</a:t>
            </a:r>
          </a:p>
          <a:p>
            <a:pPr marL="285750" indent="-285750">
              <a:buFont typeface="Wingdings" panose="05000000000000000000" pitchFamily="2" charset="2"/>
              <a:buChar char="q"/>
            </a:pPr>
            <a:r>
              <a:rPr lang="el-GR" dirty="0"/>
              <a:t>Πρωτοχρονιά</a:t>
            </a:r>
          </a:p>
          <a:p>
            <a:pPr marL="285750" indent="-285750">
              <a:buFont typeface="Wingdings" panose="05000000000000000000" pitchFamily="2" charset="2"/>
              <a:buChar char="q"/>
            </a:pPr>
            <a:r>
              <a:rPr lang="el-GR" dirty="0"/>
              <a:t>Απόκριες</a:t>
            </a:r>
          </a:p>
          <a:p>
            <a:pPr marL="285750" indent="-285750">
              <a:buFont typeface="Wingdings" panose="05000000000000000000" pitchFamily="2" charset="2"/>
              <a:buChar char="q"/>
            </a:pPr>
            <a:r>
              <a:rPr lang="el-GR" dirty="0"/>
              <a:t>ραμαζάνι</a:t>
            </a:r>
          </a:p>
          <a:p>
            <a:pPr marL="285750" indent="-285750">
              <a:buFont typeface="Wingdings" panose="05000000000000000000" pitchFamily="2" charset="2"/>
              <a:buChar char="q"/>
            </a:pPr>
            <a:r>
              <a:rPr lang="el-GR" dirty="0"/>
              <a:t>μπαϊράμι</a:t>
            </a:r>
          </a:p>
        </p:txBody>
      </p:sp>
      <p:sp>
        <p:nvSpPr>
          <p:cNvPr id="2" name="TextBox 1">
            <a:extLst>
              <a:ext uri="{FF2B5EF4-FFF2-40B4-BE49-F238E27FC236}">
                <a16:creationId xmlns:a16="http://schemas.microsoft.com/office/drawing/2014/main" id="{134F5CBB-627E-4918-AA61-47BEF5466493}"/>
              </a:ext>
            </a:extLst>
          </p:cNvPr>
          <p:cNvSpPr txBox="1"/>
          <p:nvPr/>
        </p:nvSpPr>
        <p:spPr>
          <a:xfrm>
            <a:off x="6226628" y="653303"/>
            <a:ext cx="5127173" cy="3416320"/>
          </a:xfrm>
          <a:prstGeom prst="rect">
            <a:avLst/>
          </a:prstGeom>
          <a:noFill/>
        </p:spPr>
        <p:txBody>
          <a:bodyPr wrap="square">
            <a:spAutoFit/>
          </a:bodyPr>
          <a:lstStyle/>
          <a:p>
            <a:endParaRPr lang="el-GR" dirty="0"/>
          </a:p>
          <a:p>
            <a:r>
              <a:rPr lang="el-GR" b="1" dirty="0">
                <a:solidFill>
                  <a:srgbClr val="FF0000"/>
                </a:solidFill>
              </a:rPr>
              <a:t>Θρησκευτική γιορτή μουσουλμάνων </a:t>
            </a:r>
          </a:p>
          <a:p>
            <a:endParaRPr lang="el-GR" b="1" dirty="0">
              <a:solidFill>
                <a:srgbClr val="FF0000"/>
              </a:solidFill>
            </a:endParaRPr>
          </a:p>
          <a:p>
            <a:pPr marL="285750" indent="-285750">
              <a:buFont typeface="Wingdings" panose="05000000000000000000" pitchFamily="2" charset="2"/>
              <a:buChar char="q"/>
            </a:pPr>
            <a:r>
              <a:rPr lang="el-GR" dirty="0"/>
              <a:t>αργία</a:t>
            </a:r>
          </a:p>
          <a:p>
            <a:pPr marL="285750" indent="-285750">
              <a:buFont typeface="Wingdings" panose="05000000000000000000" pitchFamily="2" charset="2"/>
              <a:buChar char="q"/>
            </a:pPr>
            <a:r>
              <a:rPr lang="el-GR" dirty="0"/>
              <a:t>εθνική γιορτή</a:t>
            </a:r>
          </a:p>
          <a:p>
            <a:pPr marL="285750" indent="-285750">
              <a:buFont typeface="Wingdings" panose="05000000000000000000" pitchFamily="2" charset="2"/>
              <a:buChar char="q"/>
            </a:pPr>
            <a:r>
              <a:rPr lang="el-GR" dirty="0"/>
              <a:t>ασθένεια</a:t>
            </a:r>
          </a:p>
          <a:p>
            <a:pPr marL="285750" indent="-285750">
              <a:buFont typeface="Wingdings" panose="05000000000000000000" pitchFamily="2" charset="2"/>
              <a:buChar char="q"/>
            </a:pPr>
            <a:r>
              <a:rPr lang="el-GR" dirty="0"/>
              <a:t>Πάσχα</a:t>
            </a:r>
          </a:p>
          <a:p>
            <a:pPr marL="285750" indent="-285750">
              <a:buFont typeface="Wingdings" panose="05000000000000000000" pitchFamily="2" charset="2"/>
              <a:buChar char="q"/>
            </a:pPr>
            <a:r>
              <a:rPr lang="el-GR" dirty="0"/>
              <a:t>Χριστούγεννα</a:t>
            </a:r>
          </a:p>
          <a:p>
            <a:pPr marL="285750" indent="-285750">
              <a:buFont typeface="Wingdings" panose="05000000000000000000" pitchFamily="2" charset="2"/>
              <a:buChar char="q"/>
            </a:pPr>
            <a:r>
              <a:rPr lang="el-GR" dirty="0"/>
              <a:t>Πρωτοχρονιά</a:t>
            </a:r>
          </a:p>
          <a:p>
            <a:pPr marL="285750" indent="-285750">
              <a:buFont typeface="Wingdings" panose="05000000000000000000" pitchFamily="2" charset="2"/>
              <a:buChar char="q"/>
            </a:pPr>
            <a:r>
              <a:rPr lang="el-GR" dirty="0"/>
              <a:t>Απόκριες</a:t>
            </a:r>
          </a:p>
          <a:p>
            <a:pPr marL="285750" indent="-285750">
              <a:buFont typeface="Wingdings" panose="05000000000000000000" pitchFamily="2" charset="2"/>
              <a:buChar char="q"/>
            </a:pPr>
            <a:r>
              <a:rPr lang="el-GR" dirty="0"/>
              <a:t>ραμαζάνι</a:t>
            </a:r>
          </a:p>
          <a:p>
            <a:pPr marL="285750" indent="-285750">
              <a:buFont typeface="Wingdings" panose="05000000000000000000" pitchFamily="2" charset="2"/>
              <a:buChar char="q"/>
            </a:pPr>
            <a:r>
              <a:rPr lang="el-GR" dirty="0"/>
              <a:t>μπαϊράμι</a:t>
            </a:r>
          </a:p>
        </p:txBody>
      </p:sp>
      <p:pic>
        <p:nvPicPr>
          <p:cNvPr id="6146" name="Picture 2" descr="Ο Ιησούς και πρόβατα. Χριστιανός και Πάσχα θέμα Διάνυσμα από ©Aura 29586327">
            <a:extLst>
              <a:ext uri="{FF2B5EF4-FFF2-40B4-BE49-F238E27FC236}">
                <a16:creationId xmlns:a16="http://schemas.microsoft.com/office/drawing/2014/main" id="{0CF95C09-AD6F-59FA-4ACE-362A49197B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074" y="3004457"/>
            <a:ext cx="2741612" cy="342899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Απεικόνιση Διάνυσμα Των Καρτούν Μουσουλμάνος Άνθρωπος Και Γυναίκα Φορώντας  Ρούχα Διάνυσμα από ©tigatelu 271161870">
            <a:extLst>
              <a:ext uri="{FF2B5EF4-FFF2-40B4-BE49-F238E27FC236}">
                <a16:creationId xmlns:a16="http://schemas.microsoft.com/office/drawing/2014/main" id="{92ED6614-510A-B6BC-1835-DC2FC8AD91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143"/>
          <a:stretch>
            <a:fillRect/>
          </a:stretch>
        </p:blipFill>
        <p:spPr bwMode="auto">
          <a:xfrm>
            <a:off x="8676596" y="2549640"/>
            <a:ext cx="2677205" cy="3655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23232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405</TotalTime>
  <Words>889</Words>
  <Application>Microsoft Office PowerPoint</Application>
  <PresentationFormat>Ευρεία οθόνη</PresentationFormat>
  <Paragraphs>221</Paragraphs>
  <Slides>34</Slides>
  <Notes>1</Notes>
  <HiddenSlides>0</HiddenSlides>
  <MMClips>1</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34</vt:i4>
      </vt:variant>
    </vt:vector>
  </HeadingPairs>
  <TitlesOfParts>
    <vt:vector size="40" baseType="lpstr">
      <vt:lpstr>Aptos</vt:lpstr>
      <vt:lpstr>Aptos Display</vt:lpstr>
      <vt:lpstr>Arial</vt:lpstr>
      <vt:lpstr>Google Sans</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Ημερολόγιο </vt:lpstr>
      <vt:lpstr>Η αγαπημένη μου  γιορτή είναι _______. </vt:lpstr>
      <vt:lpstr>Γιόρτασα    μαζί με_____________.</vt:lpstr>
      <vt:lpstr>Έκανα  πολλά πράγματα. ________________.</vt:lpstr>
      <vt:lpstr>Αγαπημένο μου ημερολόγιο,</vt:lpstr>
      <vt:lpstr>Ήταν  η  πιο  όμορφη μέρα της  ζωής μου.</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 ΧΑΡΑΛΑΜΠΟΥΣ</dc:creator>
  <cp:lastModifiedBy>Ελένη Χαραλάμπους</cp:lastModifiedBy>
  <cp:revision>76</cp:revision>
  <dcterms:created xsi:type="dcterms:W3CDTF">2026-01-06T08:52:35Z</dcterms:created>
  <dcterms:modified xsi:type="dcterms:W3CDTF">2026-04-20T09:26:39Z</dcterms:modified>
</cp:coreProperties>
</file>